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63" r:id="rId1"/>
  </p:sldMasterIdLst>
  <p:sldIdLst>
    <p:sldId id="256" r:id="rId2"/>
    <p:sldId id="309" r:id="rId3"/>
    <p:sldId id="332" r:id="rId4"/>
    <p:sldId id="334" r:id="rId5"/>
    <p:sldId id="335" r:id="rId6"/>
    <p:sldId id="344" r:id="rId7"/>
    <p:sldId id="259" r:id="rId8"/>
    <p:sldId id="317" r:id="rId9"/>
    <p:sldId id="261" r:id="rId10"/>
    <p:sldId id="260" r:id="rId11"/>
    <p:sldId id="336" r:id="rId12"/>
    <p:sldId id="275" r:id="rId13"/>
    <p:sldId id="277" r:id="rId14"/>
    <p:sldId id="278" r:id="rId15"/>
    <p:sldId id="262" r:id="rId16"/>
    <p:sldId id="279" r:id="rId17"/>
    <p:sldId id="318" r:id="rId18"/>
    <p:sldId id="319" r:id="rId19"/>
    <p:sldId id="320" r:id="rId20"/>
    <p:sldId id="321" r:id="rId21"/>
    <p:sldId id="322" r:id="rId22"/>
    <p:sldId id="338" r:id="rId23"/>
    <p:sldId id="323" r:id="rId24"/>
    <p:sldId id="324" r:id="rId25"/>
    <p:sldId id="325" r:id="rId26"/>
    <p:sldId id="326" r:id="rId27"/>
    <p:sldId id="339" r:id="rId28"/>
    <p:sldId id="340" r:id="rId29"/>
    <p:sldId id="327" r:id="rId30"/>
    <p:sldId id="342" r:id="rId31"/>
    <p:sldId id="268" r:id="rId32"/>
    <p:sldId id="297" r:id="rId33"/>
    <p:sldId id="34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Rea" initials="MR" lastIdx="3" clrIdx="0">
    <p:extLst>
      <p:ext uri="{19B8F6BF-5375-455C-9EA6-DF929625EA0E}">
        <p15:presenceInfo xmlns:p15="http://schemas.microsoft.com/office/powerpoint/2012/main" userId="Martha 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FCD"/>
    <a:srgbClr val="3B5EF1"/>
    <a:srgbClr val="C9E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TESIS%20ALUMNOS\TESIS%20STEFANIE%20LISSETTE%20MARTINEZ%20RODRIGUEZ\BASE%20MARTINEZ.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TESIS%20ALUMNOS\TESIS%20STEFANIE%20LISSETTE%20MARTINEZ%20RODRIGUEZ\BASE%20MARTINEZ.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TESIS%20ALUMNOS\TESIS%20STEFANIE%20LISSETTE%20MARTINEZ%20RODRIGUEZ\BASE%20MARTINEZ.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ESIS%20ALUMNOS\TESIS%20STEFANIE%20LISSETTE%20MARTINEZ%20RODRIGUEZ\BASE%20MARTINEZ.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TESIS%20ALUMNOS\TESIS%20STEFANIE%20LISSETTE%20MARTINEZ%20RODRIGUEZ\BASE%20MARTINEZ.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TESIS%20ALUMNOS\TESIS%20STEFANIE%20LISSETTE%20MARTINEZ%20RODRIGUEZ\BASE%20MARTINEZ.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TESIS%20ALUMNOS\TESIS%20STEFANIE%20LISSETTE%20MARTINEZ%20RODRIGUEZ\BASE%20MARTINEZ.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DB-464A-8529-18EF0495843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DB-464A-8529-18EF0495843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DB-464A-8529-18EF049584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sector!$A$4:$A$6</c:f>
              <c:strCache>
                <c:ptCount val="3"/>
                <c:pt idx="0">
                  <c:v>Los trabajadores se identifican con las actividades que realizan</c:v>
                </c:pt>
                <c:pt idx="1">
                  <c:v>El nivel de motivación influye en los resultados de las labores realizadas por los trabajadores</c:v>
                </c:pt>
                <c:pt idx="2">
                  <c:v>La organización involucra a sus trabajadores a fin de que se sientan responsable de los éxitos y fracasos de esta</c:v>
                </c:pt>
              </c:strCache>
            </c:strRef>
          </c:cat>
          <c:val>
            <c:numRef>
              <c:f>sector!$B$4:$B$6</c:f>
              <c:numCache>
                <c:formatCode>General</c:formatCode>
                <c:ptCount val="3"/>
                <c:pt idx="0">
                  <c:v>3.9619</c:v>
                </c:pt>
                <c:pt idx="1">
                  <c:v>4.1048</c:v>
                </c:pt>
                <c:pt idx="2">
                  <c:v>1.9619</c:v>
                </c:pt>
              </c:numCache>
            </c:numRef>
          </c:val>
          <c:extLst>
            <c:ext xmlns:c16="http://schemas.microsoft.com/office/drawing/2014/chart" uri="{C3380CC4-5D6E-409C-BE32-E72D297353CC}">
              <c16:uniqueId val="{00000003-AADB-464A-8529-18EF04958439}"/>
            </c:ext>
          </c:extLst>
        </c:ser>
        <c:dLbls>
          <c:showLegendKey val="0"/>
          <c:showVal val="0"/>
          <c:showCatName val="0"/>
          <c:showSerName val="0"/>
          <c:showPercent val="0"/>
          <c:showBubbleSize val="0"/>
        </c:dLbls>
        <c:gapWidth val="182"/>
        <c:axId val="1054348207"/>
        <c:axId val="1054353615"/>
      </c:barChart>
      <c:catAx>
        <c:axId val="1054348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054353615"/>
        <c:crosses val="autoZero"/>
        <c:auto val="1"/>
        <c:lblAlgn val="ctr"/>
        <c:lblOffset val="100"/>
        <c:noMultiLvlLbl val="0"/>
      </c:catAx>
      <c:valAx>
        <c:axId val="10543536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054348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sector!$B$8</c:f>
              <c:strCache>
                <c:ptCount val="1"/>
                <c:pt idx="0">
                  <c:v>Media</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77-48BE-9BA3-D3D5EF59E97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77-48BE-9BA3-D3D5EF59E97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77-48BE-9BA3-D3D5EF59E97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sector!$A$9:$A$11</c:f>
              <c:strCache>
                <c:ptCount val="3"/>
                <c:pt idx="0">
                  <c:v>Una oferta laboral en otra empresa bajo las mismas condiciones actuales no merece ser considerada o tomada en cuenta</c:v>
                </c:pt>
                <c:pt idx="1">
                  <c:v>El clima organizacional influye positivamente en el desempeño</c:v>
                </c:pt>
                <c:pt idx="2">
                  <c:v>El entorno físico de la organización permite desarrollar actividades con normalidad</c:v>
                </c:pt>
              </c:strCache>
            </c:strRef>
          </c:cat>
          <c:val>
            <c:numRef>
              <c:f>sector!$B$9:$B$11</c:f>
              <c:numCache>
                <c:formatCode>General</c:formatCode>
                <c:ptCount val="3"/>
                <c:pt idx="0">
                  <c:v>2.9333</c:v>
                </c:pt>
                <c:pt idx="1">
                  <c:v>4.0857000000000001</c:v>
                </c:pt>
                <c:pt idx="2">
                  <c:v>3.5333000000000001</c:v>
                </c:pt>
              </c:numCache>
            </c:numRef>
          </c:val>
          <c:extLst>
            <c:ext xmlns:c16="http://schemas.microsoft.com/office/drawing/2014/chart" uri="{C3380CC4-5D6E-409C-BE32-E72D297353CC}">
              <c16:uniqueId val="{00000003-3577-48BE-9BA3-D3D5EF59E978}"/>
            </c:ext>
          </c:extLst>
        </c:ser>
        <c:dLbls>
          <c:showLegendKey val="0"/>
          <c:showVal val="0"/>
          <c:showCatName val="0"/>
          <c:showSerName val="0"/>
          <c:showPercent val="0"/>
          <c:showBubbleSize val="0"/>
        </c:dLbls>
        <c:gapWidth val="182"/>
        <c:axId val="783249775"/>
        <c:axId val="783258095"/>
      </c:barChart>
      <c:catAx>
        <c:axId val="783249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s-EC"/>
          </a:p>
        </c:txPr>
        <c:crossAx val="783258095"/>
        <c:crosses val="autoZero"/>
        <c:auto val="1"/>
        <c:lblAlgn val="ctr"/>
        <c:lblOffset val="100"/>
        <c:noMultiLvlLbl val="0"/>
      </c:catAx>
      <c:valAx>
        <c:axId val="7832580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78324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sector!$B$13</c:f>
              <c:strCache>
                <c:ptCount val="1"/>
                <c:pt idx="0">
                  <c:v>Media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sector!$A$14:$A$18</c:f>
              <c:strCache>
                <c:ptCount val="5"/>
                <c:pt idx="0">
                  <c:v>La mayoría de los miembros de este grupo están muy comprometidos con su trabajo</c:v>
                </c:pt>
                <c:pt idx="1">
                  <c:v>Las decisiones con frecuencia se toman en el nivel que dispone de la mejor información</c:v>
                </c:pt>
                <c:pt idx="2">
                  <c:v>La información se comparte ampliamente y se puede conseguir la información que se necesita</c:v>
                </c:pt>
                <c:pt idx="3">
                  <c:v>Cada miembro cree que puede tener un impacto positivo en el grupo</c:v>
                </c:pt>
                <c:pt idx="4">
                  <c:v>La planificación de nuestro trabajo es continua e implica a todo el mundo en algún grado</c:v>
                </c:pt>
              </c:strCache>
            </c:strRef>
          </c:cat>
          <c:val>
            <c:numRef>
              <c:f>sector!$B$14:$B$18</c:f>
              <c:numCache>
                <c:formatCode>General</c:formatCode>
                <c:ptCount val="5"/>
                <c:pt idx="0">
                  <c:v>2.9047999999999998</c:v>
                </c:pt>
                <c:pt idx="1">
                  <c:v>2.8380999999999998</c:v>
                </c:pt>
                <c:pt idx="2">
                  <c:v>2.9047999999999998</c:v>
                </c:pt>
                <c:pt idx="3">
                  <c:v>2.8380999999999998</c:v>
                </c:pt>
                <c:pt idx="4">
                  <c:v>2.6570999999999998</c:v>
                </c:pt>
              </c:numCache>
            </c:numRef>
          </c:val>
          <c:extLst>
            <c:ext xmlns:c16="http://schemas.microsoft.com/office/drawing/2014/chart" uri="{C3380CC4-5D6E-409C-BE32-E72D297353CC}">
              <c16:uniqueId val="{00000000-8756-4EDA-ACC3-87CA917A2AA7}"/>
            </c:ext>
          </c:extLst>
        </c:ser>
        <c:dLbls>
          <c:dLblPos val="inEnd"/>
          <c:showLegendKey val="0"/>
          <c:showVal val="1"/>
          <c:showCatName val="0"/>
          <c:showSerName val="0"/>
          <c:showPercent val="0"/>
          <c:showBubbleSize val="0"/>
        </c:dLbls>
        <c:gapWidth val="65"/>
        <c:axId val="968424303"/>
        <c:axId val="968403919"/>
      </c:barChart>
      <c:catAx>
        <c:axId val="96842430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968403919"/>
        <c:crosses val="autoZero"/>
        <c:auto val="1"/>
        <c:lblAlgn val="ctr"/>
        <c:lblOffset val="100"/>
        <c:noMultiLvlLbl val="0"/>
      </c:catAx>
      <c:valAx>
        <c:axId val="968403919"/>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96842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sector!$B$20</c:f>
              <c:strCache>
                <c:ptCount val="1"/>
                <c:pt idx="0">
                  <c:v>Media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sector!$A$21:$A$24</c:f>
              <c:strCache>
                <c:ptCount val="4"/>
                <c:pt idx="0">
                  <c:v>Lo que mantiene unida la organización es la lealtad y la confianza mutua. El compromiso con esta organización es alto</c:v>
                </c:pt>
                <c:pt idx="1">
                  <c:v>Lo que mantiene unida la organización es el compromiso con la innovación y el desarrollo. Hay un énfasis en estar a la vanguardia</c:v>
                </c:pt>
                <c:pt idx="2">
                  <c:v>Lo que mantiene unida la organización es el énfasis en el éxito y el logro de metas</c:v>
                </c:pt>
                <c:pt idx="3">
                  <c:v>Lo que mantiene unida la organización son las reglas y políticas formales. El mantenimiento de una organización que funcione sin problemas es importante</c:v>
                </c:pt>
              </c:strCache>
            </c:strRef>
          </c:cat>
          <c:val>
            <c:numRef>
              <c:f>sector!$B$21:$B$24</c:f>
              <c:numCache>
                <c:formatCode>General</c:formatCode>
                <c:ptCount val="4"/>
                <c:pt idx="0">
                  <c:v>3.1333000000000002</c:v>
                </c:pt>
                <c:pt idx="1">
                  <c:v>1.7714000000000001</c:v>
                </c:pt>
                <c:pt idx="2">
                  <c:v>3.0857000000000001</c:v>
                </c:pt>
                <c:pt idx="3">
                  <c:v>4.0381</c:v>
                </c:pt>
              </c:numCache>
            </c:numRef>
          </c:val>
          <c:extLst>
            <c:ext xmlns:c16="http://schemas.microsoft.com/office/drawing/2014/chart" uri="{C3380CC4-5D6E-409C-BE32-E72D297353CC}">
              <c16:uniqueId val="{00000000-2FFC-41E1-9847-D0CBD266C1EA}"/>
            </c:ext>
          </c:extLst>
        </c:ser>
        <c:dLbls>
          <c:dLblPos val="inEnd"/>
          <c:showLegendKey val="0"/>
          <c:showVal val="1"/>
          <c:showCatName val="0"/>
          <c:showSerName val="0"/>
          <c:showPercent val="0"/>
          <c:showBubbleSize val="0"/>
        </c:dLbls>
        <c:gapWidth val="65"/>
        <c:axId val="784573647"/>
        <c:axId val="784564495"/>
      </c:barChart>
      <c:catAx>
        <c:axId val="78457364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784564495"/>
        <c:crosses val="autoZero"/>
        <c:auto val="1"/>
        <c:lblAlgn val="ctr"/>
        <c:lblOffset val="100"/>
        <c:noMultiLvlLbl val="0"/>
      </c:catAx>
      <c:valAx>
        <c:axId val="784564495"/>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784573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sector!$B$26</c:f>
              <c:strCache>
                <c:ptCount val="1"/>
                <c:pt idx="0">
                  <c:v>Media</c:v>
                </c:pt>
              </c:strCache>
            </c:strRef>
          </c:tx>
          <c:spPr>
            <a:gradFill rotWithShape="1">
              <a:gsLst>
                <a:gs pos="0">
                  <a:schemeClr val="accent2">
                    <a:tint val="94000"/>
                    <a:satMod val="100000"/>
                    <a:lumMod val="108000"/>
                  </a:schemeClr>
                </a:gs>
                <a:gs pos="50000">
                  <a:schemeClr val="accent2">
                    <a:tint val="98000"/>
                    <a:shade val="100000"/>
                    <a:satMod val="100000"/>
                    <a:lumMod val="100000"/>
                  </a:schemeClr>
                </a:gs>
                <a:gs pos="100000">
                  <a:schemeClr val="accent2">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sector!$A$27:$A$30</c:f>
              <c:strCache>
                <c:ptCount val="4"/>
                <c:pt idx="0">
                  <c:v>Los objetivos personales permiten alinearse con la estrategia de la organización</c:v>
                </c:pt>
                <c:pt idx="1">
                  <c:v>Colaborar en actividades que no son de responsabilidad directa fortalece al equipo de trabajo</c:v>
                </c:pt>
                <c:pt idx="2">
                  <c:v>La participación en proyectos de mejora continua aporta a la organización</c:v>
                </c:pt>
                <c:pt idx="3">
                  <c:v>La organización considera las ideas de sus trabajadores para la toma de decisiones</c:v>
                </c:pt>
              </c:strCache>
            </c:strRef>
          </c:cat>
          <c:val>
            <c:numRef>
              <c:f>sector!$B$27:$B$30</c:f>
              <c:numCache>
                <c:formatCode>General</c:formatCode>
                <c:ptCount val="4"/>
                <c:pt idx="0">
                  <c:v>2.3523999999999998</c:v>
                </c:pt>
                <c:pt idx="1">
                  <c:v>2.8285999999999998</c:v>
                </c:pt>
                <c:pt idx="2">
                  <c:v>2.6476000000000002</c:v>
                </c:pt>
                <c:pt idx="3">
                  <c:v>3.0190000000000001</c:v>
                </c:pt>
              </c:numCache>
            </c:numRef>
          </c:val>
          <c:extLst>
            <c:ext xmlns:c16="http://schemas.microsoft.com/office/drawing/2014/chart" uri="{C3380CC4-5D6E-409C-BE32-E72D297353CC}">
              <c16:uniqueId val="{00000000-BF6C-458B-AFA9-4C0E029100E5}"/>
            </c:ext>
          </c:extLst>
        </c:ser>
        <c:dLbls>
          <c:showLegendKey val="0"/>
          <c:showVal val="0"/>
          <c:showCatName val="0"/>
          <c:showSerName val="0"/>
          <c:showPercent val="0"/>
          <c:showBubbleSize val="0"/>
        </c:dLbls>
        <c:gapWidth val="115"/>
        <c:overlap val="-20"/>
        <c:axId val="968415567"/>
        <c:axId val="968425551"/>
      </c:barChart>
      <c:catAx>
        <c:axId val="968415567"/>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968425551"/>
        <c:crosses val="autoZero"/>
        <c:auto val="1"/>
        <c:lblAlgn val="ctr"/>
        <c:lblOffset val="100"/>
        <c:noMultiLvlLbl val="0"/>
      </c:catAx>
      <c:valAx>
        <c:axId val="9684255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968415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sector!$B$32</c:f>
              <c:strCache>
                <c:ptCount val="1"/>
                <c:pt idx="0">
                  <c:v>Media</c:v>
                </c:pt>
              </c:strCache>
            </c:strRef>
          </c:tx>
          <c:spPr>
            <a:gradFill rotWithShape="1">
              <a:gsLst>
                <a:gs pos="0">
                  <a:schemeClr val="accent4">
                    <a:tint val="94000"/>
                    <a:satMod val="100000"/>
                    <a:lumMod val="108000"/>
                  </a:schemeClr>
                </a:gs>
                <a:gs pos="50000">
                  <a:schemeClr val="accent4">
                    <a:tint val="98000"/>
                    <a:shade val="100000"/>
                    <a:satMod val="100000"/>
                    <a:lumMod val="100000"/>
                  </a:schemeClr>
                </a:gs>
                <a:gs pos="100000">
                  <a:schemeClr val="accent4">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sector!$A$33:$A$35</c:f>
              <c:strCache>
                <c:ptCount val="3"/>
                <c:pt idx="0">
                  <c:v>La empresa apoya para alcanzar objetivos personales</c:v>
                </c:pt>
                <c:pt idx="1">
                  <c:v>La empresa considera a su personal para ascensos</c:v>
                </c:pt>
                <c:pt idx="2">
                  <c:v>Los ascensos son parte de la política de talento humano</c:v>
                </c:pt>
              </c:strCache>
            </c:strRef>
          </c:cat>
          <c:val>
            <c:numRef>
              <c:f>sector!$B$33:$B$35</c:f>
              <c:numCache>
                <c:formatCode>General</c:formatCode>
                <c:ptCount val="3"/>
                <c:pt idx="0">
                  <c:v>2.7905000000000002</c:v>
                </c:pt>
                <c:pt idx="1">
                  <c:v>2.7905000000000002</c:v>
                </c:pt>
                <c:pt idx="2">
                  <c:v>2.7905000000000002</c:v>
                </c:pt>
              </c:numCache>
            </c:numRef>
          </c:val>
          <c:extLst>
            <c:ext xmlns:c16="http://schemas.microsoft.com/office/drawing/2014/chart" uri="{C3380CC4-5D6E-409C-BE32-E72D297353CC}">
              <c16:uniqueId val="{00000000-7E74-4FF3-BC4B-7B3BBF263B0E}"/>
            </c:ext>
          </c:extLst>
        </c:ser>
        <c:dLbls>
          <c:showLegendKey val="0"/>
          <c:showVal val="0"/>
          <c:showCatName val="0"/>
          <c:showSerName val="0"/>
          <c:showPercent val="0"/>
          <c:showBubbleSize val="0"/>
        </c:dLbls>
        <c:gapWidth val="115"/>
        <c:overlap val="-20"/>
        <c:axId val="289628831"/>
        <c:axId val="289628415"/>
      </c:barChart>
      <c:catAx>
        <c:axId val="289628831"/>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89628415"/>
        <c:crosses val="autoZero"/>
        <c:auto val="1"/>
        <c:lblAlgn val="ctr"/>
        <c:lblOffset val="100"/>
        <c:noMultiLvlLbl val="0"/>
      </c:catAx>
      <c:valAx>
        <c:axId val="2896284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8962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sector!$B$37</c:f>
              <c:strCache>
                <c:ptCount val="1"/>
                <c:pt idx="0">
                  <c:v>Media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sector!$A$38:$A$41</c:f>
              <c:strCache>
                <c:ptCount val="4"/>
                <c:pt idx="0">
                  <c:v>La capacitación permite el desarrollo profesional</c:v>
                </c:pt>
                <c:pt idx="1">
                  <c:v>La organización cuenta con un plan de incentivos</c:v>
                </c:pt>
                <c:pt idx="2">
                  <c:v>La organización ofrece un sistema de reforzamiento económico</c:v>
                </c:pt>
                <c:pt idx="3">
                  <c:v>La organización le brinda reconocimiento frente al cumplimiento de las metas alcanzadas</c:v>
                </c:pt>
              </c:strCache>
            </c:strRef>
          </c:cat>
          <c:val>
            <c:numRef>
              <c:f>sector!$B$38:$B$41</c:f>
              <c:numCache>
                <c:formatCode>General</c:formatCode>
                <c:ptCount val="4"/>
                <c:pt idx="0">
                  <c:v>3.1905000000000001</c:v>
                </c:pt>
                <c:pt idx="1">
                  <c:v>3.1143000000000001</c:v>
                </c:pt>
                <c:pt idx="2">
                  <c:v>3.1905000000000001</c:v>
                </c:pt>
                <c:pt idx="3">
                  <c:v>3.1143000000000001</c:v>
                </c:pt>
              </c:numCache>
            </c:numRef>
          </c:val>
          <c:extLst>
            <c:ext xmlns:c16="http://schemas.microsoft.com/office/drawing/2014/chart" uri="{C3380CC4-5D6E-409C-BE32-E72D297353CC}">
              <c16:uniqueId val="{00000000-17EF-4B5D-A1D1-246216FD2D8D}"/>
            </c:ext>
          </c:extLst>
        </c:ser>
        <c:dLbls>
          <c:showLegendKey val="0"/>
          <c:showVal val="0"/>
          <c:showCatName val="0"/>
          <c:showSerName val="0"/>
          <c:showPercent val="0"/>
          <c:showBubbleSize val="0"/>
        </c:dLbls>
        <c:gapWidth val="269"/>
        <c:overlap val="-20"/>
        <c:axId val="1054367343"/>
        <c:axId val="1054369423"/>
      </c:barChart>
      <c:catAx>
        <c:axId val="10543673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s-EC"/>
          </a:p>
        </c:txPr>
        <c:crossAx val="1054369423"/>
        <c:crosses val="autoZero"/>
        <c:auto val="1"/>
        <c:lblAlgn val="ctr"/>
        <c:lblOffset val="100"/>
        <c:noMultiLvlLbl val="0"/>
      </c:catAx>
      <c:valAx>
        <c:axId val="1054369423"/>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054367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AEA80-A877-4D9A-A078-DB1D37F4DD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96457F2-2EA6-4FE4-92E9-4FF6A794AA35}">
      <dgm:prSet/>
      <dgm:spPr/>
      <dgm:t>
        <a:bodyPr/>
        <a:lstStyle/>
        <a:p>
          <a:pPr>
            <a:lnSpc>
              <a:spcPct val="100000"/>
            </a:lnSpc>
          </a:pPr>
          <a:r>
            <a:rPr lang="es-EC" noProof="0" dirty="0"/>
            <a:t>DISEÑO: cuantitativo, descriptivo, inferencial y correlacional.</a:t>
          </a:r>
        </a:p>
      </dgm:t>
    </dgm:pt>
    <dgm:pt modelId="{9F27BB51-B69A-4B12-9B54-0A518A3A525B}" type="parTrans" cxnId="{145A5811-5042-40A8-B555-26B3621C584F}">
      <dgm:prSet/>
      <dgm:spPr/>
      <dgm:t>
        <a:bodyPr/>
        <a:lstStyle/>
        <a:p>
          <a:endParaRPr lang="en-US"/>
        </a:p>
      </dgm:t>
    </dgm:pt>
    <dgm:pt modelId="{A7A7EF20-260F-4F3C-96D2-512919C663AD}" type="sibTrans" cxnId="{145A5811-5042-40A8-B555-26B3621C584F}">
      <dgm:prSet/>
      <dgm:spPr/>
      <dgm:t>
        <a:bodyPr/>
        <a:lstStyle/>
        <a:p>
          <a:endParaRPr lang="en-US"/>
        </a:p>
      </dgm:t>
    </dgm:pt>
    <dgm:pt modelId="{E8D8580C-FE45-4223-815A-413EC9889A45}">
      <dgm:prSet/>
      <dgm:spPr/>
      <dgm:t>
        <a:bodyPr/>
        <a:lstStyle/>
        <a:p>
          <a:pPr>
            <a:lnSpc>
              <a:spcPct val="100000"/>
            </a:lnSpc>
          </a:pPr>
          <a:r>
            <a:rPr lang="en-US" dirty="0"/>
            <a:t>TIPO: no </a:t>
          </a:r>
          <a:r>
            <a:rPr lang="es-EC" noProof="0" dirty="0"/>
            <a:t>experimental y explicativo.</a:t>
          </a:r>
        </a:p>
      </dgm:t>
    </dgm:pt>
    <dgm:pt modelId="{B7DA4E27-09E7-463B-8D04-7E43AB1CBF0E}" type="parTrans" cxnId="{7726D0B7-12C4-4BF3-A572-19515AE533CF}">
      <dgm:prSet/>
      <dgm:spPr/>
      <dgm:t>
        <a:bodyPr/>
        <a:lstStyle/>
        <a:p>
          <a:endParaRPr lang="en-US"/>
        </a:p>
      </dgm:t>
    </dgm:pt>
    <dgm:pt modelId="{F42727B9-B2E4-462D-961C-C34D45F5BD5D}" type="sibTrans" cxnId="{7726D0B7-12C4-4BF3-A572-19515AE533CF}">
      <dgm:prSet/>
      <dgm:spPr/>
      <dgm:t>
        <a:bodyPr/>
        <a:lstStyle/>
        <a:p>
          <a:endParaRPr lang="en-US"/>
        </a:p>
      </dgm:t>
    </dgm:pt>
    <dgm:pt modelId="{F838E8DC-6CAB-4F07-B0C4-ED327512819C}" type="pres">
      <dgm:prSet presAssocID="{F73AEA80-A877-4D9A-A078-DB1D37F4DD15}" presName="root" presStyleCnt="0">
        <dgm:presLayoutVars>
          <dgm:dir/>
          <dgm:resizeHandles val="exact"/>
        </dgm:presLayoutVars>
      </dgm:prSet>
      <dgm:spPr/>
    </dgm:pt>
    <dgm:pt modelId="{570C01DA-957C-4C91-822B-81B44CA3DCB7}" type="pres">
      <dgm:prSet presAssocID="{196457F2-2EA6-4FE4-92E9-4FF6A794AA35}" presName="compNode" presStyleCnt="0"/>
      <dgm:spPr/>
    </dgm:pt>
    <dgm:pt modelId="{B60EAA4B-2C5E-445F-83CB-8AD6B18C9F8A}" type="pres">
      <dgm:prSet presAssocID="{196457F2-2EA6-4FE4-92E9-4FF6A794AA35}" presName="bgRect" presStyleLbl="bgShp" presStyleIdx="0" presStyleCnt="2"/>
      <dgm:spPr/>
    </dgm:pt>
    <dgm:pt modelId="{D7A9587B-E448-487D-B4EA-BB0E1EDAED49}" type="pres">
      <dgm:prSet presAssocID="{196457F2-2EA6-4FE4-92E9-4FF6A794AA3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nosaur Footprints"/>
        </a:ext>
      </dgm:extLst>
    </dgm:pt>
    <dgm:pt modelId="{C35DB9F0-E0C4-4294-A79A-4728387615BA}" type="pres">
      <dgm:prSet presAssocID="{196457F2-2EA6-4FE4-92E9-4FF6A794AA35}" presName="spaceRect" presStyleCnt="0"/>
      <dgm:spPr/>
    </dgm:pt>
    <dgm:pt modelId="{56028ED7-9017-466A-865F-20530130C606}" type="pres">
      <dgm:prSet presAssocID="{196457F2-2EA6-4FE4-92E9-4FF6A794AA35}" presName="parTx" presStyleLbl="revTx" presStyleIdx="0" presStyleCnt="2">
        <dgm:presLayoutVars>
          <dgm:chMax val="0"/>
          <dgm:chPref val="0"/>
        </dgm:presLayoutVars>
      </dgm:prSet>
      <dgm:spPr/>
    </dgm:pt>
    <dgm:pt modelId="{52B45A87-16DB-420F-AA1D-F7D42675B4C0}" type="pres">
      <dgm:prSet presAssocID="{A7A7EF20-260F-4F3C-96D2-512919C663AD}" presName="sibTrans" presStyleCnt="0"/>
      <dgm:spPr/>
    </dgm:pt>
    <dgm:pt modelId="{BF733D19-7DA7-4165-A88E-D47829349FF3}" type="pres">
      <dgm:prSet presAssocID="{E8D8580C-FE45-4223-815A-413EC9889A45}" presName="compNode" presStyleCnt="0"/>
      <dgm:spPr/>
    </dgm:pt>
    <dgm:pt modelId="{065E8B84-6114-47BA-A233-3BDFC4371724}" type="pres">
      <dgm:prSet presAssocID="{E8D8580C-FE45-4223-815A-413EC9889A45}" presName="bgRect" presStyleLbl="bgShp" presStyleIdx="1" presStyleCnt="2"/>
      <dgm:spPr/>
    </dgm:pt>
    <dgm:pt modelId="{A60EABD4-29FF-401A-AD84-FAFB51CDAC45}" type="pres">
      <dgm:prSet presAssocID="{E8D8580C-FE45-4223-815A-413EC9889A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títulos"/>
        </a:ext>
      </dgm:extLst>
    </dgm:pt>
    <dgm:pt modelId="{63BF7B57-E06C-40A5-A0A5-81485E5B1AE5}" type="pres">
      <dgm:prSet presAssocID="{E8D8580C-FE45-4223-815A-413EC9889A45}" presName="spaceRect" presStyleCnt="0"/>
      <dgm:spPr/>
    </dgm:pt>
    <dgm:pt modelId="{0FE8F28F-4CA3-401E-85E2-B15D9BB91A75}" type="pres">
      <dgm:prSet presAssocID="{E8D8580C-FE45-4223-815A-413EC9889A45}" presName="parTx" presStyleLbl="revTx" presStyleIdx="1" presStyleCnt="2">
        <dgm:presLayoutVars>
          <dgm:chMax val="0"/>
          <dgm:chPref val="0"/>
        </dgm:presLayoutVars>
      </dgm:prSet>
      <dgm:spPr/>
    </dgm:pt>
  </dgm:ptLst>
  <dgm:cxnLst>
    <dgm:cxn modelId="{145A5811-5042-40A8-B555-26B3621C584F}" srcId="{F73AEA80-A877-4D9A-A078-DB1D37F4DD15}" destId="{196457F2-2EA6-4FE4-92E9-4FF6A794AA35}" srcOrd="0" destOrd="0" parTransId="{9F27BB51-B69A-4B12-9B54-0A518A3A525B}" sibTransId="{A7A7EF20-260F-4F3C-96D2-512919C663AD}"/>
    <dgm:cxn modelId="{A0A7C092-D1C0-4E6E-AB6A-68B4D06814BC}" type="presOf" srcId="{F73AEA80-A877-4D9A-A078-DB1D37F4DD15}" destId="{F838E8DC-6CAB-4F07-B0C4-ED327512819C}" srcOrd="0" destOrd="0" presId="urn:microsoft.com/office/officeart/2018/2/layout/IconVerticalSolidList"/>
    <dgm:cxn modelId="{7726D0B7-12C4-4BF3-A572-19515AE533CF}" srcId="{F73AEA80-A877-4D9A-A078-DB1D37F4DD15}" destId="{E8D8580C-FE45-4223-815A-413EC9889A45}" srcOrd="1" destOrd="0" parTransId="{B7DA4E27-09E7-463B-8D04-7E43AB1CBF0E}" sibTransId="{F42727B9-B2E4-462D-961C-C34D45F5BD5D}"/>
    <dgm:cxn modelId="{32BFE5C5-90D5-4F9A-9BF2-17B3395D598D}" type="presOf" srcId="{E8D8580C-FE45-4223-815A-413EC9889A45}" destId="{0FE8F28F-4CA3-401E-85E2-B15D9BB91A75}" srcOrd="0" destOrd="0" presId="urn:microsoft.com/office/officeart/2018/2/layout/IconVerticalSolidList"/>
    <dgm:cxn modelId="{1A95CFFE-0103-4B7B-9FFD-D28DB18E3C88}" type="presOf" srcId="{196457F2-2EA6-4FE4-92E9-4FF6A794AA35}" destId="{56028ED7-9017-466A-865F-20530130C606}" srcOrd="0" destOrd="0" presId="urn:microsoft.com/office/officeart/2018/2/layout/IconVerticalSolidList"/>
    <dgm:cxn modelId="{D5D85E6F-1B73-4A8D-9439-C8991FEDA9F2}" type="presParOf" srcId="{F838E8DC-6CAB-4F07-B0C4-ED327512819C}" destId="{570C01DA-957C-4C91-822B-81B44CA3DCB7}" srcOrd="0" destOrd="0" presId="urn:microsoft.com/office/officeart/2018/2/layout/IconVerticalSolidList"/>
    <dgm:cxn modelId="{B5E4C5DF-C398-42B7-885C-523336C79F6B}" type="presParOf" srcId="{570C01DA-957C-4C91-822B-81B44CA3DCB7}" destId="{B60EAA4B-2C5E-445F-83CB-8AD6B18C9F8A}" srcOrd="0" destOrd="0" presId="urn:microsoft.com/office/officeart/2018/2/layout/IconVerticalSolidList"/>
    <dgm:cxn modelId="{2343F17F-2930-4C3B-B32B-34E8AAFF8529}" type="presParOf" srcId="{570C01DA-957C-4C91-822B-81B44CA3DCB7}" destId="{D7A9587B-E448-487D-B4EA-BB0E1EDAED49}" srcOrd="1" destOrd="0" presId="urn:microsoft.com/office/officeart/2018/2/layout/IconVerticalSolidList"/>
    <dgm:cxn modelId="{9739A28F-0F7C-4688-BE72-B4FAB3AA1802}" type="presParOf" srcId="{570C01DA-957C-4C91-822B-81B44CA3DCB7}" destId="{C35DB9F0-E0C4-4294-A79A-4728387615BA}" srcOrd="2" destOrd="0" presId="urn:microsoft.com/office/officeart/2018/2/layout/IconVerticalSolidList"/>
    <dgm:cxn modelId="{9153D4A1-7C63-41BB-ABE5-8EF3DA555EA8}" type="presParOf" srcId="{570C01DA-957C-4C91-822B-81B44CA3DCB7}" destId="{56028ED7-9017-466A-865F-20530130C606}" srcOrd="3" destOrd="0" presId="urn:microsoft.com/office/officeart/2018/2/layout/IconVerticalSolidList"/>
    <dgm:cxn modelId="{AB410065-E8E0-46D1-89B8-8D4F87A76FEF}" type="presParOf" srcId="{F838E8DC-6CAB-4F07-B0C4-ED327512819C}" destId="{52B45A87-16DB-420F-AA1D-F7D42675B4C0}" srcOrd="1" destOrd="0" presId="urn:microsoft.com/office/officeart/2018/2/layout/IconVerticalSolidList"/>
    <dgm:cxn modelId="{ECA034C8-8E5A-465D-963A-5B9D9FEC9890}" type="presParOf" srcId="{F838E8DC-6CAB-4F07-B0C4-ED327512819C}" destId="{BF733D19-7DA7-4165-A88E-D47829349FF3}" srcOrd="2" destOrd="0" presId="urn:microsoft.com/office/officeart/2018/2/layout/IconVerticalSolidList"/>
    <dgm:cxn modelId="{49EC497B-4A64-46B5-90A3-F002F589D3F3}" type="presParOf" srcId="{BF733D19-7DA7-4165-A88E-D47829349FF3}" destId="{065E8B84-6114-47BA-A233-3BDFC4371724}" srcOrd="0" destOrd="0" presId="urn:microsoft.com/office/officeart/2018/2/layout/IconVerticalSolidList"/>
    <dgm:cxn modelId="{620AF018-2834-4937-B194-1B3043C091C5}" type="presParOf" srcId="{BF733D19-7DA7-4165-A88E-D47829349FF3}" destId="{A60EABD4-29FF-401A-AD84-FAFB51CDAC45}" srcOrd="1" destOrd="0" presId="urn:microsoft.com/office/officeart/2018/2/layout/IconVerticalSolidList"/>
    <dgm:cxn modelId="{9AC97A5D-6678-49F3-88CF-A04F31676B15}" type="presParOf" srcId="{BF733D19-7DA7-4165-A88E-D47829349FF3}" destId="{63BF7B57-E06C-40A5-A0A5-81485E5B1AE5}" srcOrd="2" destOrd="0" presId="urn:microsoft.com/office/officeart/2018/2/layout/IconVerticalSolidList"/>
    <dgm:cxn modelId="{739677A6-780A-45C9-92B7-31650D7F9599}" type="presParOf" srcId="{BF733D19-7DA7-4165-A88E-D47829349FF3}" destId="{0FE8F28F-4CA3-401E-85E2-B15D9BB91A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55C53B-BD45-420E-B735-641D95ACE6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3C64F03-7DF5-48A1-980C-0C715B8780E1}">
      <dgm:prSet custT="1"/>
      <dgm:spPr/>
      <dgm:t>
        <a:bodyPr/>
        <a:lstStyle/>
        <a:p>
          <a:pPr algn="l"/>
          <a:r>
            <a:rPr lang="es-EC" sz="1800" dirty="0"/>
            <a:t>Se aplica la fórmula de cálculo de para poblaciones finitas, considerando un error muestral (e) del 5%, nivel de confianza del 95% (z = 1.96), probabilidad de ocurrencia (p) del 90%, probabilidad de no ocurrencia (q) del 10% y, la población es de 435 trabajadores de las PYMES de alojamiento del cantón Rumiñahui.</a:t>
          </a:r>
          <a:endParaRPr lang="en-US" sz="1800" dirty="0"/>
        </a:p>
      </dgm:t>
    </dgm:pt>
    <dgm:pt modelId="{AA9A500B-D391-4DC7-897F-4EA1B43A6F24}" type="parTrans" cxnId="{1E69F551-3D82-46B4-BED7-6F0DDDE9BC44}">
      <dgm:prSet/>
      <dgm:spPr/>
      <dgm:t>
        <a:bodyPr/>
        <a:lstStyle/>
        <a:p>
          <a:endParaRPr lang="en-US" sz="1600"/>
        </a:p>
      </dgm:t>
    </dgm:pt>
    <dgm:pt modelId="{7C4CFD75-B522-4E22-AF48-3D6065EAEE10}" type="sibTrans" cxnId="{1E69F551-3D82-46B4-BED7-6F0DDDE9BC44}">
      <dgm:prSet/>
      <dgm:spPr/>
      <dgm:t>
        <a:bodyPr/>
        <a:lstStyle/>
        <a:p>
          <a:endParaRPr lang="en-US" sz="1600"/>
        </a:p>
      </dgm:t>
    </dgm:pt>
    <dgm:pt modelId="{4610587B-B59D-4C34-9059-8AB3F622095E}">
      <dgm:prSet custT="1"/>
      <dgm:spPr/>
      <dgm:t>
        <a:bodyPr/>
        <a:lstStyle/>
        <a:p>
          <a:r>
            <a:rPr lang="es-EC" sz="2000" dirty="0"/>
            <a:t>Se establece una muestra 105 trabajadores en las PYMES de alojamiento.</a:t>
          </a:r>
        </a:p>
        <a:p>
          <a:endParaRPr lang="en-US" sz="2000" dirty="0"/>
        </a:p>
      </dgm:t>
    </dgm:pt>
    <dgm:pt modelId="{2E22FC82-DFE6-44D4-B7FE-05B7FAD60FA6}" type="parTrans" cxnId="{6B73A27A-59DC-4003-9466-54EA386F4A02}">
      <dgm:prSet/>
      <dgm:spPr/>
      <dgm:t>
        <a:bodyPr/>
        <a:lstStyle/>
        <a:p>
          <a:endParaRPr lang="en-US" sz="1600"/>
        </a:p>
      </dgm:t>
    </dgm:pt>
    <dgm:pt modelId="{412BD9F1-5AC8-48FD-BED7-77B47A602883}" type="sibTrans" cxnId="{6B73A27A-59DC-4003-9466-54EA386F4A02}">
      <dgm:prSet/>
      <dgm:spPr/>
      <dgm:t>
        <a:bodyPr/>
        <a:lstStyle/>
        <a:p>
          <a:endParaRPr lang="en-US" sz="1600"/>
        </a:p>
      </dgm:t>
    </dgm:pt>
    <dgm:pt modelId="{E1E72E75-4CED-4C09-9777-0F9A95A3650C}" type="pres">
      <dgm:prSet presAssocID="{AC55C53B-BD45-420E-B735-641D95ACE687}" presName="hierChild1" presStyleCnt="0">
        <dgm:presLayoutVars>
          <dgm:chPref val="1"/>
          <dgm:dir/>
          <dgm:animOne val="branch"/>
          <dgm:animLvl val="lvl"/>
          <dgm:resizeHandles/>
        </dgm:presLayoutVars>
      </dgm:prSet>
      <dgm:spPr/>
    </dgm:pt>
    <dgm:pt modelId="{8CB6AD3A-8742-47C2-B6E2-A83D49563AE4}" type="pres">
      <dgm:prSet presAssocID="{B3C64F03-7DF5-48A1-980C-0C715B8780E1}" presName="hierRoot1" presStyleCnt="0"/>
      <dgm:spPr/>
    </dgm:pt>
    <dgm:pt modelId="{F0E72361-64F8-4501-B0DC-646D0CD92487}" type="pres">
      <dgm:prSet presAssocID="{B3C64F03-7DF5-48A1-980C-0C715B8780E1}" presName="composite" presStyleCnt="0"/>
      <dgm:spPr/>
    </dgm:pt>
    <dgm:pt modelId="{E1659E22-FFA8-48EB-9A25-AE0480EF5492}" type="pres">
      <dgm:prSet presAssocID="{B3C64F03-7DF5-48A1-980C-0C715B8780E1}" presName="background" presStyleLbl="node0" presStyleIdx="0" presStyleCnt="2"/>
      <dgm:spPr/>
    </dgm:pt>
    <dgm:pt modelId="{D3FAE1AB-5331-42E4-B12A-91B4DB2BC172}" type="pres">
      <dgm:prSet presAssocID="{B3C64F03-7DF5-48A1-980C-0C715B8780E1}" presName="text" presStyleLbl="fgAcc0" presStyleIdx="0" presStyleCnt="2" custScaleX="153147" custScaleY="199967" custLinFactNeighborX="-12900" custLinFactNeighborY="-3609">
        <dgm:presLayoutVars>
          <dgm:chPref val="3"/>
        </dgm:presLayoutVars>
      </dgm:prSet>
      <dgm:spPr/>
    </dgm:pt>
    <dgm:pt modelId="{07C0C068-211C-4A4E-9DBD-A843FD9C2E27}" type="pres">
      <dgm:prSet presAssocID="{B3C64F03-7DF5-48A1-980C-0C715B8780E1}" presName="hierChild2" presStyleCnt="0"/>
      <dgm:spPr/>
    </dgm:pt>
    <dgm:pt modelId="{8D7DAAA0-7DBB-415B-AD90-0DE4F031CB3A}" type="pres">
      <dgm:prSet presAssocID="{4610587B-B59D-4C34-9059-8AB3F622095E}" presName="hierRoot1" presStyleCnt="0"/>
      <dgm:spPr/>
    </dgm:pt>
    <dgm:pt modelId="{0EA850BE-0C69-4BC6-9BFA-CAD959E2F3C4}" type="pres">
      <dgm:prSet presAssocID="{4610587B-B59D-4C34-9059-8AB3F622095E}" presName="composite" presStyleCnt="0"/>
      <dgm:spPr/>
    </dgm:pt>
    <dgm:pt modelId="{54B2EDC1-B690-4CB7-A3D7-0D3CDD2E1793}" type="pres">
      <dgm:prSet presAssocID="{4610587B-B59D-4C34-9059-8AB3F622095E}" presName="background" presStyleLbl="node0" presStyleIdx="1" presStyleCnt="2"/>
      <dgm:spPr/>
    </dgm:pt>
    <dgm:pt modelId="{3BB979A7-D3CA-498B-8FA8-9DB66B9FCF93}" type="pres">
      <dgm:prSet presAssocID="{4610587B-B59D-4C34-9059-8AB3F622095E}" presName="text" presStyleLbl="fgAcc0" presStyleIdx="1" presStyleCnt="2" custScaleX="113697" custScaleY="128477" custLinFactNeighborX="-2353" custLinFactNeighborY="-4954">
        <dgm:presLayoutVars>
          <dgm:chPref val="3"/>
        </dgm:presLayoutVars>
      </dgm:prSet>
      <dgm:spPr/>
    </dgm:pt>
    <dgm:pt modelId="{50DD0A5A-9341-476F-80FD-1A32ACB1A820}" type="pres">
      <dgm:prSet presAssocID="{4610587B-B59D-4C34-9059-8AB3F622095E}" presName="hierChild2" presStyleCnt="0"/>
      <dgm:spPr/>
    </dgm:pt>
  </dgm:ptLst>
  <dgm:cxnLst>
    <dgm:cxn modelId="{386F7206-D67E-4AB0-9B9F-3E3EBC44C3B8}" type="presOf" srcId="{4610587B-B59D-4C34-9059-8AB3F622095E}" destId="{3BB979A7-D3CA-498B-8FA8-9DB66B9FCF93}" srcOrd="0" destOrd="0" presId="urn:microsoft.com/office/officeart/2005/8/layout/hierarchy1"/>
    <dgm:cxn modelId="{12859C5E-1879-4820-9679-B27A65C30558}" type="presOf" srcId="{AC55C53B-BD45-420E-B735-641D95ACE687}" destId="{E1E72E75-4CED-4C09-9777-0F9A95A3650C}" srcOrd="0" destOrd="0" presId="urn:microsoft.com/office/officeart/2005/8/layout/hierarchy1"/>
    <dgm:cxn modelId="{1E69F551-3D82-46B4-BED7-6F0DDDE9BC44}" srcId="{AC55C53B-BD45-420E-B735-641D95ACE687}" destId="{B3C64F03-7DF5-48A1-980C-0C715B8780E1}" srcOrd="0" destOrd="0" parTransId="{AA9A500B-D391-4DC7-897F-4EA1B43A6F24}" sibTransId="{7C4CFD75-B522-4E22-AF48-3D6065EAEE10}"/>
    <dgm:cxn modelId="{6B73A27A-59DC-4003-9466-54EA386F4A02}" srcId="{AC55C53B-BD45-420E-B735-641D95ACE687}" destId="{4610587B-B59D-4C34-9059-8AB3F622095E}" srcOrd="1" destOrd="0" parTransId="{2E22FC82-DFE6-44D4-B7FE-05B7FAD60FA6}" sibTransId="{412BD9F1-5AC8-48FD-BED7-77B47A602883}"/>
    <dgm:cxn modelId="{78E27DB0-CE74-46B5-9FEF-119D5CF032B5}" type="presOf" srcId="{B3C64F03-7DF5-48A1-980C-0C715B8780E1}" destId="{D3FAE1AB-5331-42E4-B12A-91B4DB2BC172}" srcOrd="0" destOrd="0" presId="urn:microsoft.com/office/officeart/2005/8/layout/hierarchy1"/>
    <dgm:cxn modelId="{95E3787D-42FE-4322-8D30-B0CCF3BBDD8F}" type="presParOf" srcId="{E1E72E75-4CED-4C09-9777-0F9A95A3650C}" destId="{8CB6AD3A-8742-47C2-B6E2-A83D49563AE4}" srcOrd="0" destOrd="0" presId="urn:microsoft.com/office/officeart/2005/8/layout/hierarchy1"/>
    <dgm:cxn modelId="{FE0F13A2-B262-4E36-8069-2B4E25923599}" type="presParOf" srcId="{8CB6AD3A-8742-47C2-B6E2-A83D49563AE4}" destId="{F0E72361-64F8-4501-B0DC-646D0CD92487}" srcOrd="0" destOrd="0" presId="urn:microsoft.com/office/officeart/2005/8/layout/hierarchy1"/>
    <dgm:cxn modelId="{D1133E37-066D-4CF9-8DD4-186D3C67B761}" type="presParOf" srcId="{F0E72361-64F8-4501-B0DC-646D0CD92487}" destId="{E1659E22-FFA8-48EB-9A25-AE0480EF5492}" srcOrd="0" destOrd="0" presId="urn:microsoft.com/office/officeart/2005/8/layout/hierarchy1"/>
    <dgm:cxn modelId="{B283A3CE-A237-4B35-99AC-7FEDA6B65665}" type="presParOf" srcId="{F0E72361-64F8-4501-B0DC-646D0CD92487}" destId="{D3FAE1AB-5331-42E4-B12A-91B4DB2BC172}" srcOrd="1" destOrd="0" presId="urn:microsoft.com/office/officeart/2005/8/layout/hierarchy1"/>
    <dgm:cxn modelId="{5A493586-3114-48A7-9471-FF53E526E622}" type="presParOf" srcId="{8CB6AD3A-8742-47C2-B6E2-A83D49563AE4}" destId="{07C0C068-211C-4A4E-9DBD-A843FD9C2E27}" srcOrd="1" destOrd="0" presId="urn:microsoft.com/office/officeart/2005/8/layout/hierarchy1"/>
    <dgm:cxn modelId="{DA9F1D08-27B5-4BDF-B936-FF6F47F428FD}" type="presParOf" srcId="{E1E72E75-4CED-4C09-9777-0F9A95A3650C}" destId="{8D7DAAA0-7DBB-415B-AD90-0DE4F031CB3A}" srcOrd="1" destOrd="0" presId="urn:microsoft.com/office/officeart/2005/8/layout/hierarchy1"/>
    <dgm:cxn modelId="{A7347347-58DF-4EED-878C-649B76BF830D}" type="presParOf" srcId="{8D7DAAA0-7DBB-415B-AD90-0DE4F031CB3A}" destId="{0EA850BE-0C69-4BC6-9BFA-CAD959E2F3C4}" srcOrd="0" destOrd="0" presId="urn:microsoft.com/office/officeart/2005/8/layout/hierarchy1"/>
    <dgm:cxn modelId="{ACB04BC1-2CE3-49AE-A741-04503EDA8C09}" type="presParOf" srcId="{0EA850BE-0C69-4BC6-9BFA-CAD959E2F3C4}" destId="{54B2EDC1-B690-4CB7-A3D7-0D3CDD2E1793}" srcOrd="0" destOrd="0" presId="urn:microsoft.com/office/officeart/2005/8/layout/hierarchy1"/>
    <dgm:cxn modelId="{AFC690ED-6DFA-401E-A115-09C6A9ADAC88}" type="presParOf" srcId="{0EA850BE-0C69-4BC6-9BFA-CAD959E2F3C4}" destId="{3BB979A7-D3CA-498B-8FA8-9DB66B9FCF93}" srcOrd="1" destOrd="0" presId="urn:microsoft.com/office/officeart/2005/8/layout/hierarchy1"/>
    <dgm:cxn modelId="{74B66B7F-4FC3-4680-93B8-241AC7CD2DB9}" type="presParOf" srcId="{8D7DAAA0-7DBB-415B-AD90-0DE4F031CB3A}" destId="{50DD0A5A-9341-476F-80FD-1A32ACB1A820}"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EAA4B-2C5E-445F-83CB-8AD6B18C9F8A}">
      <dsp:nvSpPr>
        <dsp:cNvPr id="0" name=""/>
        <dsp:cNvSpPr/>
      </dsp:nvSpPr>
      <dsp:spPr>
        <a:xfrm>
          <a:off x="0" y="724221"/>
          <a:ext cx="6901331" cy="133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9587B-E448-487D-B4EA-BB0E1EDAED49}">
      <dsp:nvSpPr>
        <dsp:cNvPr id="0" name=""/>
        <dsp:cNvSpPr/>
      </dsp:nvSpPr>
      <dsp:spPr>
        <a:xfrm>
          <a:off x="404449" y="1025051"/>
          <a:ext cx="735363" cy="735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28ED7-9017-466A-865F-20530130C606}">
      <dsp:nvSpPr>
        <dsp:cNvPr id="0" name=""/>
        <dsp:cNvSpPr/>
      </dsp:nvSpPr>
      <dsp:spPr>
        <a:xfrm>
          <a:off x="1544262" y="724221"/>
          <a:ext cx="5357068" cy="133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02" tIns="141502" rIns="141502" bIns="141502" numCol="1" spcCol="1270" anchor="ctr" anchorCtr="0">
          <a:noAutofit/>
        </a:bodyPr>
        <a:lstStyle/>
        <a:p>
          <a:pPr marL="0" lvl="0" indent="0" algn="l" defTabSz="1111250">
            <a:lnSpc>
              <a:spcPct val="100000"/>
            </a:lnSpc>
            <a:spcBef>
              <a:spcPct val="0"/>
            </a:spcBef>
            <a:spcAft>
              <a:spcPct val="35000"/>
            </a:spcAft>
            <a:buNone/>
          </a:pPr>
          <a:r>
            <a:rPr lang="es-EC" sz="2500" kern="1200" noProof="0" dirty="0"/>
            <a:t>DISEÑO: cuantitativo, descriptivo, inferencial y correlacional.</a:t>
          </a:r>
        </a:p>
      </dsp:txBody>
      <dsp:txXfrm>
        <a:off x="1544262" y="724221"/>
        <a:ext cx="5357068" cy="1337024"/>
      </dsp:txXfrm>
    </dsp:sp>
    <dsp:sp modelId="{065E8B84-6114-47BA-A233-3BDFC4371724}">
      <dsp:nvSpPr>
        <dsp:cNvPr id="0" name=""/>
        <dsp:cNvSpPr/>
      </dsp:nvSpPr>
      <dsp:spPr>
        <a:xfrm>
          <a:off x="0" y="2395501"/>
          <a:ext cx="6901331" cy="13370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0EABD4-29FF-401A-AD84-FAFB51CDAC45}">
      <dsp:nvSpPr>
        <dsp:cNvPr id="0" name=""/>
        <dsp:cNvSpPr/>
      </dsp:nvSpPr>
      <dsp:spPr>
        <a:xfrm>
          <a:off x="404449" y="2696331"/>
          <a:ext cx="735363" cy="735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E8F28F-4CA3-401E-85E2-B15D9BB91A75}">
      <dsp:nvSpPr>
        <dsp:cNvPr id="0" name=""/>
        <dsp:cNvSpPr/>
      </dsp:nvSpPr>
      <dsp:spPr>
        <a:xfrm>
          <a:off x="1544262" y="2395501"/>
          <a:ext cx="5357068" cy="133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02" tIns="141502" rIns="141502" bIns="141502" numCol="1" spcCol="1270" anchor="ctr" anchorCtr="0">
          <a:noAutofit/>
        </a:bodyPr>
        <a:lstStyle/>
        <a:p>
          <a:pPr marL="0" lvl="0" indent="0" algn="l" defTabSz="1111250">
            <a:lnSpc>
              <a:spcPct val="100000"/>
            </a:lnSpc>
            <a:spcBef>
              <a:spcPct val="0"/>
            </a:spcBef>
            <a:spcAft>
              <a:spcPct val="35000"/>
            </a:spcAft>
            <a:buNone/>
          </a:pPr>
          <a:r>
            <a:rPr lang="en-US" sz="2500" kern="1200" dirty="0"/>
            <a:t>TIPO: no </a:t>
          </a:r>
          <a:r>
            <a:rPr lang="es-EC" sz="2500" kern="1200" noProof="0" dirty="0"/>
            <a:t>experimental y explicativo.</a:t>
          </a:r>
        </a:p>
      </dsp:txBody>
      <dsp:txXfrm>
        <a:off x="1544262" y="2395501"/>
        <a:ext cx="5357068" cy="1337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59E22-FFA8-48EB-9A25-AE0480EF5492}">
      <dsp:nvSpPr>
        <dsp:cNvPr id="0" name=""/>
        <dsp:cNvSpPr/>
      </dsp:nvSpPr>
      <dsp:spPr>
        <a:xfrm>
          <a:off x="-228463" y="-57925"/>
          <a:ext cx="3967750" cy="32897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AE1AB-5331-42E4-B12A-91B4DB2BC172}">
      <dsp:nvSpPr>
        <dsp:cNvPr id="0" name=""/>
        <dsp:cNvSpPr/>
      </dsp:nvSpPr>
      <dsp:spPr>
        <a:xfrm>
          <a:off x="59404" y="215548"/>
          <a:ext cx="3967750" cy="328978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Se aplica la fórmula de cálculo de para poblaciones finitas, considerando un error muestral (e) del 5%, nivel de confianza del 95% (z = 1.96), probabilidad de ocurrencia (p) del 90%, probabilidad de no ocurrencia (q) del 10% y, la población es de 435 trabajadores de las PYMES de alojamiento del cantón Rumiñahui.</a:t>
          </a:r>
          <a:endParaRPr lang="en-US" sz="1800" kern="1200" dirty="0"/>
        </a:p>
      </dsp:txBody>
      <dsp:txXfrm>
        <a:off x="155759" y="311903"/>
        <a:ext cx="3775040" cy="3097077"/>
      </dsp:txXfrm>
    </dsp:sp>
    <dsp:sp modelId="{54B2EDC1-B690-4CB7-A3D7-0D3CDD2E1793}">
      <dsp:nvSpPr>
        <dsp:cNvPr id="0" name=""/>
        <dsp:cNvSpPr/>
      </dsp:nvSpPr>
      <dsp:spPr>
        <a:xfrm>
          <a:off x="4588275" y="-80053"/>
          <a:ext cx="2945675" cy="21136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979A7-D3CA-498B-8FA8-9DB66B9FCF93}">
      <dsp:nvSpPr>
        <dsp:cNvPr id="0" name=""/>
        <dsp:cNvSpPr/>
      </dsp:nvSpPr>
      <dsp:spPr>
        <a:xfrm>
          <a:off x="4876143" y="193421"/>
          <a:ext cx="2945675" cy="211365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kern="1200" dirty="0"/>
            <a:t>Se establece una muestra 105 trabajadores en las PYMES de alojamiento.</a:t>
          </a:r>
        </a:p>
        <a:p>
          <a:pPr marL="0" lvl="0" indent="0" algn="ctr" defTabSz="889000">
            <a:lnSpc>
              <a:spcPct val="90000"/>
            </a:lnSpc>
            <a:spcBef>
              <a:spcPct val="0"/>
            </a:spcBef>
            <a:spcAft>
              <a:spcPct val="35000"/>
            </a:spcAft>
            <a:buNone/>
          </a:pPr>
          <a:endParaRPr lang="en-US" sz="2000" kern="1200" dirty="0"/>
        </a:p>
      </dsp:txBody>
      <dsp:txXfrm>
        <a:off x="4938050" y="255328"/>
        <a:ext cx="2821861" cy="19898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FD689C-CC11-4A76-A340-B33FF5752E43}" type="datetimeFigureOut">
              <a:rPr lang="es-EC" smtClean="0"/>
              <a:t>8/3/2023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63321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4FD689C-CC11-4A76-A340-B33FF5752E43}" type="datetimeFigureOut">
              <a:rPr lang="es-EC" smtClean="0"/>
              <a:t>8/3/2023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363436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4FD689C-CC11-4A76-A340-B33FF5752E43}" type="datetimeFigureOut">
              <a:rPr lang="es-EC" smtClean="0"/>
              <a:t>8/3/2023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333782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4FD689C-CC11-4A76-A340-B33FF5752E43}" type="datetimeFigureOut">
              <a:rPr lang="es-EC" smtClean="0"/>
              <a:t>8/3/2023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F36E70-1808-4857-B240-F8F20828B79F}" type="slidenum">
              <a:rPr lang="es-EC" smtClean="0"/>
              <a:t>‹Nº›</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8588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4FD689C-CC11-4A76-A340-B33FF5752E43}" type="datetimeFigureOut">
              <a:rPr lang="es-EC" smtClean="0"/>
              <a:t>8/3/2023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157442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04FD689C-CC11-4A76-A340-B33FF5752E43}" type="datetimeFigureOut">
              <a:rPr lang="es-EC" smtClean="0"/>
              <a:t>8/3/2023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158208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04FD689C-CC11-4A76-A340-B33FF5752E43}" type="datetimeFigureOut">
              <a:rPr lang="es-EC" smtClean="0"/>
              <a:t>8/3/2023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87567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FD689C-CC11-4A76-A340-B33FF5752E43}" type="datetimeFigureOut">
              <a:rPr lang="es-EC" smtClean="0"/>
              <a:t>8/3/2023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119206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FD689C-CC11-4A76-A340-B33FF5752E43}" type="datetimeFigureOut">
              <a:rPr lang="es-EC" smtClean="0"/>
              <a:t>8/3/2023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118299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FD689C-CC11-4A76-A340-B33FF5752E43}" type="datetimeFigureOut">
              <a:rPr lang="es-EC" smtClean="0"/>
              <a:t>8/3/2023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359647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4FD689C-CC11-4A76-A340-B33FF5752E43}" type="datetimeFigureOut">
              <a:rPr lang="es-EC" smtClean="0"/>
              <a:t>8/3/2023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338434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FD689C-CC11-4A76-A340-B33FF5752E43}" type="datetimeFigureOut">
              <a:rPr lang="es-EC" smtClean="0"/>
              <a:t>8/3/2023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334521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FD689C-CC11-4A76-A340-B33FF5752E43}" type="datetimeFigureOut">
              <a:rPr lang="es-EC" smtClean="0"/>
              <a:t>8/3/2023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426664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FD689C-CC11-4A76-A340-B33FF5752E43}" type="datetimeFigureOut">
              <a:rPr lang="es-EC" smtClean="0"/>
              <a:t>8/3/2023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424529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4FD689C-CC11-4A76-A340-B33FF5752E43}" type="datetimeFigureOut">
              <a:rPr lang="es-EC" smtClean="0"/>
              <a:t>8/3/2023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201612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4FD689C-CC11-4A76-A340-B33FF5752E43}" type="datetimeFigureOut">
              <a:rPr lang="es-EC" smtClean="0"/>
              <a:t>8/3/2023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281376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4FD689C-CC11-4A76-A340-B33FF5752E43}" type="datetimeFigureOut">
              <a:rPr lang="es-EC" smtClean="0"/>
              <a:t>8/3/2023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F36E70-1808-4857-B240-F8F20828B79F}" type="slidenum">
              <a:rPr lang="es-EC" smtClean="0"/>
              <a:t>‹Nº›</a:t>
            </a:fld>
            <a:endParaRPr lang="es-EC"/>
          </a:p>
        </p:txBody>
      </p:sp>
    </p:spTree>
    <p:extLst>
      <p:ext uri="{BB962C8B-B14F-4D97-AF65-F5344CB8AC3E}">
        <p14:creationId xmlns:p14="http://schemas.microsoft.com/office/powerpoint/2010/main" val="335226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4FD689C-CC11-4A76-A340-B33FF5752E43}" type="datetimeFigureOut">
              <a:rPr lang="es-EC" smtClean="0"/>
              <a:t>8/3/2023</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4F36E70-1808-4857-B240-F8F20828B79F}" type="slidenum">
              <a:rPr lang="es-EC" smtClean="0"/>
              <a:t>‹Nº›</a:t>
            </a:fld>
            <a:endParaRPr lang="es-EC"/>
          </a:p>
        </p:txBody>
      </p:sp>
    </p:spTree>
    <p:extLst>
      <p:ext uri="{BB962C8B-B14F-4D97-AF65-F5344CB8AC3E}">
        <p14:creationId xmlns:p14="http://schemas.microsoft.com/office/powerpoint/2010/main" val="1627923363"/>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emf"/><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88930-06EE-4FF3-B01A-C70707EB837F}"/>
              </a:ext>
            </a:extLst>
          </p:cNvPr>
          <p:cNvSpPr>
            <a:spLocks noGrp="1"/>
          </p:cNvSpPr>
          <p:nvPr>
            <p:ph type="ctrTitle"/>
          </p:nvPr>
        </p:nvSpPr>
        <p:spPr>
          <a:xfrm>
            <a:off x="529761" y="3643682"/>
            <a:ext cx="10909640" cy="1687814"/>
          </a:xfrm>
        </p:spPr>
        <p:txBody>
          <a:bodyPr anchor="b">
            <a:normAutofit/>
          </a:bodyPr>
          <a:lstStyle/>
          <a:p>
            <a:r>
              <a:rPr lang="es-EC" sz="3600" b="1" dirty="0"/>
              <a:t>“</a:t>
            </a:r>
            <a:r>
              <a:rPr lang="es-EC" sz="3600" i="0" u="none" strike="noStrike" baseline="0" dirty="0">
                <a:latin typeface="Segoe UI" panose="020B0502040204020203" pitchFamily="34" charset="0"/>
              </a:rPr>
              <a:t>Incidencia de la Gestión del Talento Humano en la Productividad de las PYMES de Alojamiento del Cantón Rumiñahui</a:t>
            </a:r>
            <a:r>
              <a:rPr lang="es-EC" sz="3600" dirty="0"/>
              <a:t>”</a:t>
            </a:r>
          </a:p>
        </p:txBody>
      </p:sp>
      <p:sp>
        <p:nvSpPr>
          <p:cNvPr id="3" name="Subtítulo 2">
            <a:extLst>
              <a:ext uri="{FF2B5EF4-FFF2-40B4-BE49-F238E27FC236}">
                <a16:creationId xmlns:a16="http://schemas.microsoft.com/office/drawing/2014/main" id="{4BF4620F-49E7-45DD-9C8D-C3C73B0E2111}"/>
              </a:ext>
            </a:extLst>
          </p:cNvPr>
          <p:cNvSpPr>
            <a:spLocks noGrp="1"/>
          </p:cNvSpPr>
          <p:nvPr>
            <p:ph type="subTitle" idx="1"/>
          </p:nvPr>
        </p:nvSpPr>
        <p:spPr>
          <a:xfrm>
            <a:off x="1550503" y="5340537"/>
            <a:ext cx="9024731" cy="1033759"/>
          </a:xfrm>
        </p:spPr>
        <p:txBody>
          <a:bodyPr anchor="t">
            <a:noAutofit/>
          </a:bodyPr>
          <a:lstStyle/>
          <a:p>
            <a:r>
              <a:rPr lang="es-EC" b="1" dirty="0"/>
              <a:t>AUTORA: Martínez Rodríguez, Stefanie Lissette</a:t>
            </a:r>
          </a:p>
          <a:p>
            <a:r>
              <a:rPr lang="es-EC" b="1" dirty="0"/>
              <a:t>DIRECTORA: PhD Martha Rea Dávalos</a:t>
            </a:r>
          </a:p>
        </p:txBody>
      </p:sp>
      <p:pic>
        <p:nvPicPr>
          <p:cNvPr id="20" name="Imagen 19">
            <a:extLst>
              <a:ext uri="{FF2B5EF4-FFF2-40B4-BE49-F238E27FC236}">
                <a16:creationId xmlns:a16="http://schemas.microsoft.com/office/drawing/2014/main" id="{ADAE569D-8007-82ED-5B41-2EF86E2F1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89595" y="321703"/>
            <a:ext cx="6439588" cy="1447489"/>
          </a:xfrm>
          <a:prstGeom prst="rect">
            <a:avLst/>
          </a:prstGeom>
          <a:noFill/>
        </p:spPr>
      </p:pic>
      <p:sp>
        <p:nvSpPr>
          <p:cNvPr id="4" name="Rectángulo 3">
            <a:extLst>
              <a:ext uri="{FF2B5EF4-FFF2-40B4-BE49-F238E27FC236}">
                <a16:creationId xmlns:a16="http://schemas.microsoft.com/office/drawing/2014/main" id="{AF527248-CE62-4C0E-999C-DCC1C184E4E2}"/>
              </a:ext>
            </a:extLst>
          </p:cNvPr>
          <p:cNvSpPr/>
          <p:nvPr/>
        </p:nvSpPr>
        <p:spPr>
          <a:xfrm>
            <a:off x="1127660" y="1787983"/>
            <a:ext cx="9713843" cy="1846659"/>
          </a:xfrm>
          <a:prstGeom prst="rect">
            <a:avLst/>
          </a:prstGeom>
        </p:spPr>
        <p:txBody>
          <a:bodyPr wrap="square">
            <a:spAutoFit/>
          </a:bodyPr>
          <a:lstStyle/>
          <a:p>
            <a:pPr algn="ctr">
              <a:lnSpc>
                <a:spcPct val="100000"/>
              </a:lnSpc>
            </a:pPr>
            <a:r>
              <a:rPr lang="es-EC" sz="1900" b="1" dirty="0">
                <a:latin typeface="Times New Roman" pitchFamily="18" charset="0"/>
                <a:cs typeface="Times New Roman" pitchFamily="18" charset="0"/>
              </a:rPr>
              <a:t>DEPARTAMENTO DE CIENCIAS ECONÓMICAS, ADMINSTRATIVAS Y DE COMERCIO</a:t>
            </a:r>
            <a:br>
              <a:rPr lang="es-EC" sz="1900" b="1" dirty="0">
                <a:latin typeface="Times New Roman" pitchFamily="18" charset="0"/>
                <a:cs typeface="Times New Roman" pitchFamily="18" charset="0"/>
              </a:rPr>
            </a:br>
            <a:br>
              <a:rPr lang="es-EC" sz="1900" b="1" dirty="0">
                <a:latin typeface="Times New Roman" pitchFamily="18" charset="0"/>
                <a:cs typeface="Times New Roman" pitchFamily="18" charset="0"/>
              </a:rPr>
            </a:br>
            <a:r>
              <a:rPr lang="es-EC" sz="1900" b="1" dirty="0">
                <a:latin typeface="Times New Roman" pitchFamily="18" charset="0"/>
                <a:cs typeface="Times New Roman" pitchFamily="18" charset="0"/>
              </a:rPr>
              <a:t>CARRERA DE INGENIERÍA COMERCIAL </a:t>
            </a:r>
            <a:br>
              <a:rPr lang="es-EC" sz="1900" b="1" dirty="0">
                <a:latin typeface="Times New Roman" pitchFamily="18" charset="0"/>
                <a:cs typeface="Times New Roman" pitchFamily="18" charset="0"/>
              </a:rPr>
            </a:br>
            <a:br>
              <a:rPr lang="es-EC" sz="1900" b="1" dirty="0">
                <a:latin typeface="Times New Roman" pitchFamily="18" charset="0"/>
                <a:cs typeface="Times New Roman" pitchFamily="18" charset="0"/>
              </a:rPr>
            </a:br>
            <a:r>
              <a:rPr lang="es-EC" sz="1900" b="1" dirty="0">
                <a:latin typeface="Times New Roman" pitchFamily="18" charset="0"/>
                <a:cs typeface="Times New Roman" pitchFamily="18" charset="0"/>
              </a:rPr>
              <a:t>TEMA: </a:t>
            </a:r>
          </a:p>
        </p:txBody>
      </p:sp>
    </p:spTree>
    <p:extLst>
      <p:ext uri="{BB962C8B-B14F-4D97-AF65-F5344CB8AC3E}">
        <p14:creationId xmlns:p14="http://schemas.microsoft.com/office/powerpoint/2010/main" val="371441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88930-06EE-4FF3-B01A-C70707EB837F}"/>
              </a:ext>
            </a:extLst>
          </p:cNvPr>
          <p:cNvSpPr>
            <a:spLocks noGrp="1"/>
          </p:cNvSpPr>
          <p:nvPr>
            <p:ph type="title"/>
          </p:nvPr>
        </p:nvSpPr>
        <p:spPr>
          <a:xfrm>
            <a:off x="101256" y="1141767"/>
            <a:ext cx="2835845" cy="4127194"/>
          </a:xfrm>
        </p:spPr>
        <p:txBody>
          <a:bodyPr vert="horz" lIns="91440" tIns="45720" rIns="91440" bIns="45720" rtlCol="0" anchor="ctr">
            <a:normAutofit/>
          </a:bodyPr>
          <a:lstStyle/>
          <a:p>
            <a:r>
              <a:rPr lang="es-EC" sz="5200" b="1" kern="1200" dirty="0">
                <a:solidFill>
                  <a:schemeClr val="tx2"/>
                </a:solidFill>
                <a:latin typeface="+mj-lt"/>
                <a:ea typeface="+mj-ea"/>
                <a:cs typeface="+mj-cs"/>
              </a:rPr>
              <a:t>Marco </a:t>
            </a:r>
            <a:br>
              <a:rPr lang="es-EC" sz="5200" b="1" kern="1200" dirty="0">
                <a:solidFill>
                  <a:schemeClr val="tx2"/>
                </a:solidFill>
                <a:latin typeface="+mj-lt"/>
                <a:ea typeface="+mj-ea"/>
                <a:cs typeface="+mj-cs"/>
              </a:rPr>
            </a:br>
            <a:r>
              <a:rPr lang="es-EC" sz="5200" b="1" kern="1200" dirty="0">
                <a:solidFill>
                  <a:schemeClr val="tx2"/>
                </a:solidFill>
                <a:latin typeface="+mj-lt"/>
                <a:ea typeface="+mj-ea"/>
                <a:cs typeface="+mj-cs"/>
              </a:rPr>
              <a:t>teórico</a:t>
            </a:r>
          </a:p>
        </p:txBody>
      </p:sp>
      <p:sp>
        <p:nvSpPr>
          <p:cNvPr id="4" name="CuadroTexto 3">
            <a:extLst>
              <a:ext uri="{FF2B5EF4-FFF2-40B4-BE49-F238E27FC236}">
                <a16:creationId xmlns:a16="http://schemas.microsoft.com/office/drawing/2014/main" id="{93267CAA-DA82-B319-CA1F-83ED97E7099F}"/>
              </a:ext>
            </a:extLst>
          </p:cNvPr>
          <p:cNvSpPr txBox="1"/>
          <p:nvPr/>
        </p:nvSpPr>
        <p:spPr>
          <a:xfrm>
            <a:off x="6095847" y="873533"/>
            <a:ext cx="5872633" cy="2677656"/>
          </a:xfrm>
          <a:prstGeom prst="rect">
            <a:avLst/>
          </a:prstGeom>
          <a:noFill/>
        </p:spPr>
        <p:txBody>
          <a:bodyPr wrap="square">
            <a:spAutoFit/>
          </a:bodyPr>
          <a:lstStyle/>
          <a:p>
            <a:r>
              <a:rPr lang="es-ES" sz="2400" dirty="0">
                <a:effectLst/>
                <a:latin typeface="Arial" panose="020B0604020202020204" pitchFamily="34" charset="0"/>
                <a:ea typeface="Arial" panose="020B0604020202020204" pitchFamily="34" charset="0"/>
              </a:rPr>
              <a:t>La gestión del talento humano se define como un proceso de la administración que se encarga de la inserción del componente humano en la organización acorde a sus competencias para alcanzar los objetivos propuestos con alto desempeño (Chiavenato, 2019).</a:t>
            </a:r>
            <a:endParaRPr lang="es-EC" sz="2400" dirty="0"/>
          </a:p>
        </p:txBody>
      </p:sp>
      <p:sp>
        <p:nvSpPr>
          <p:cNvPr id="6" name="CuadroTexto 5">
            <a:extLst>
              <a:ext uri="{FF2B5EF4-FFF2-40B4-BE49-F238E27FC236}">
                <a16:creationId xmlns:a16="http://schemas.microsoft.com/office/drawing/2014/main" id="{5E0A11DB-6594-6C55-28A2-A153DE24EEE6}"/>
              </a:ext>
            </a:extLst>
          </p:cNvPr>
          <p:cNvSpPr txBox="1"/>
          <p:nvPr/>
        </p:nvSpPr>
        <p:spPr>
          <a:xfrm>
            <a:off x="6095847" y="4114799"/>
            <a:ext cx="5537353" cy="2308324"/>
          </a:xfrm>
          <a:prstGeom prst="rect">
            <a:avLst/>
          </a:prstGeom>
          <a:noFill/>
        </p:spPr>
        <p:txBody>
          <a:bodyPr wrap="square">
            <a:spAutoFit/>
          </a:bodyPr>
          <a:lstStyle/>
          <a:p>
            <a:r>
              <a:rPr lang="es-ES" sz="2400" dirty="0">
                <a:effectLst/>
                <a:latin typeface="Arial" panose="020B0604020202020204" pitchFamily="34" charset="0"/>
                <a:ea typeface="Arial" panose="020B0604020202020204" pitchFamily="34" charset="0"/>
              </a:rPr>
              <a:t>La productividad es la medida global del desempeño de una organización. Es el resultado eficiente y efectivo de uso los recursos manejados por el personal de la organización (Gutiérrez, 2014)</a:t>
            </a:r>
            <a:endParaRPr lang="es-EC" sz="2400" dirty="0"/>
          </a:p>
        </p:txBody>
      </p:sp>
      <p:sp>
        <p:nvSpPr>
          <p:cNvPr id="8" name="CuadroTexto 7">
            <a:extLst>
              <a:ext uri="{FF2B5EF4-FFF2-40B4-BE49-F238E27FC236}">
                <a16:creationId xmlns:a16="http://schemas.microsoft.com/office/drawing/2014/main" id="{260BE4B0-B043-FC97-5E7E-719BB5EAAC39}"/>
              </a:ext>
            </a:extLst>
          </p:cNvPr>
          <p:cNvSpPr txBox="1"/>
          <p:nvPr/>
        </p:nvSpPr>
        <p:spPr>
          <a:xfrm>
            <a:off x="2967900" y="1633374"/>
            <a:ext cx="2001520" cy="1200329"/>
          </a:xfrm>
          <a:prstGeom prst="rect">
            <a:avLst/>
          </a:prstGeom>
          <a:noFill/>
        </p:spPr>
        <p:txBody>
          <a:bodyPr wrap="square">
            <a:spAutoFit/>
          </a:bodyPr>
          <a:lstStyle/>
          <a:p>
            <a:r>
              <a:rPr lang="es-ES" sz="2400" b="1" dirty="0">
                <a:latin typeface="Arial" panose="020B0604020202020204" pitchFamily="34" charset="0"/>
                <a:ea typeface="Arial" panose="020B0604020202020204" pitchFamily="34" charset="0"/>
              </a:rPr>
              <a:t>G</a:t>
            </a:r>
            <a:r>
              <a:rPr lang="es-ES" sz="2400" b="1" dirty="0">
                <a:effectLst/>
                <a:latin typeface="Arial" panose="020B0604020202020204" pitchFamily="34" charset="0"/>
                <a:ea typeface="Arial" panose="020B0604020202020204" pitchFamily="34" charset="0"/>
              </a:rPr>
              <a:t>estión del talento humano </a:t>
            </a:r>
            <a:endParaRPr lang="es-EC" sz="2400" b="1" dirty="0"/>
          </a:p>
        </p:txBody>
      </p:sp>
      <p:sp>
        <p:nvSpPr>
          <p:cNvPr id="9" name="CuadroTexto 8">
            <a:extLst>
              <a:ext uri="{FF2B5EF4-FFF2-40B4-BE49-F238E27FC236}">
                <a16:creationId xmlns:a16="http://schemas.microsoft.com/office/drawing/2014/main" id="{B8A46A32-4E94-E431-E83C-B8A935F35722}"/>
              </a:ext>
            </a:extLst>
          </p:cNvPr>
          <p:cNvSpPr txBox="1"/>
          <p:nvPr/>
        </p:nvSpPr>
        <p:spPr>
          <a:xfrm>
            <a:off x="2967900" y="4461386"/>
            <a:ext cx="2242303" cy="461665"/>
          </a:xfrm>
          <a:prstGeom prst="rect">
            <a:avLst/>
          </a:prstGeom>
          <a:noFill/>
        </p:spPr>
        <p:txBody>
          <a:bodyPr wrap="square">
            <a:spAutoFit/>
          </a:bodyPr>
          <a:lstStyle/>
          <a:p>
            <a:r>
              <a:rPr lang="es-ES" sz="2400" b="1" dirty="0">
                <a:latin typeface="Arial" panose="020B0604020202020204" pitchFamily="34" charset="0"/>
                <a:ea typeface="Arial" panose="020B0604020202020204" pitchFamily="34" charset="0"/>
              </a:rPr>
              <a:t>Productividad</a:t>
            </a:r>
            <a:endParaRPr lang="es-EC" sz="2400" b="1" dirty="0"/>
          </a:p>
        </p:txBody>
      </p:sp>
      <p:sp>
        <p:nvSpPr>
          <p:cNvPr id="10" name="Flecha: a la derecha 9">
            <a:extLst>
              <a:ext uri="{FF2B5EF4-FFF2-40B4-BE49-F238E27FC236}">
                <a16:creationId xmlns:a16="http://schemas.microsoft.com/office/drawing/2014/main" id="{63666A03-1A4D-F7CF-8295-A85A296FEF46}"/>
              </a:ext>
            </a:extLst>
          </p:cNvPr>
          <p:cNvSpPr/>
          <p:nvPr/>
        </p:nvSpPr>
        <p:spPr>
          <a:xfrm>
            <a:off x="5095982" y="1633374"/>
            <a:ext cx="873303" cy="93127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
        <p:nvSpPr>
          <p:cNvPr id="11" name="Flecha: a la derecha 10">
            <a:extLst>
              <a:ext uri="{FF2B5EF4-FFF2-40B4-BE49-F238E27FC236}">
                <a16:creationId xmlns:a16="http://schemas.microsoft.com/office/drawing/2014/main" id="{3B25C1F7-4433-9417-C8AB-E53F492F7525}"/>
              </a:ext>
            </a:extLst>
          </p:cNvPr>
          <p:cNvSpPr/>
          <p:nvPr/>
        </p:nvSpPr>
        <p:spPr>
          <a:xfrm>
            <a:off x="5095982" y="4245687"/>
            <a:ext cx="873303" cy="93127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223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88930-06EE-4FF3-B01A-C70707EB837F}"/>
              </a:ext>
            </a:extLst>
          </p:cNvPr>
          <p:cNvSpPr>
            <a:spLocks noGrp="1"/>
          </p:cNvSpPr>
          <p:nvPr>
            <p:ph type="title"/>
          </p:nvPr>
        </p:nvSpPr>
        <p:spPr>
          <a:xfrm>
            <a:off x="0" y="2319130"/>
            <a:ext cx="4863547" cy="1934817"/>
          </a:xfrm>
        </p:spPr>
        <p:txBody>
          <a:bodyPr vert="horz" lIns="91440" tIns="45720" rIns="91440" bIns="45720" rtlCol="0" anchor="ctr">
            <a:normAutofit/>
          </a:bodyPr>
          <a:lstStyle/>
          <a:p>
            <a:r>
              <a:rPr lang="es-EC" sz="5200" b="1" kern="1200" dirty="0">
                <a:solidFill>
                  <a:schemeClr val="tx2"/>
                </a:solidFill>
                <a:latin typeface="+mj-lt"/>
                <a:ea typeface="+mj-ea"/>
                <a:cs typeface="+mj-cs"/>
              </a:rPr>
              <a:t>Metodología</a:t>
            </a:r>
          </a:p>
        </p:txBody>
      </p:sp>
      <p:graphicFrame>
        <p:nvGraphicFramePr>
          <p:cNvPr id="119" name="Subtítulo 2">
            <a:extLst>
              <a:ext uri="{FF2B5EF4-FFF2-40B4-BE49-F238E27FC236}">
                <a16:creationId xmlns:a16="http://schemas.microsoft.com/office/drawing/2014/main" id="{F1A4E4BD-F8AC-C115-FB8E-6DDA6555441E}"/>
              </a:ext>
            </a:extLst>
          </p:cNvPr>
          <p:cNvGraphicFramePr/>
          <p:nvPr>
            <p:extLst>
              <p:ext uri="{D42A27DB-BD31-4B8C-83A1-F6EECF244321}">
                <p14:modId xmlns:p14="http://schemas.microsoft.com/office/powerpoint/2010/main" val="3151021246"/>
              </p:ext>
            </p:extLst>
          </p:nvPr>
        </p:nvGraphicFramePr>
        <p:xfrm>
          <a:off x="4693920" y="1200627"/>
          <a:ext cx="6901331" cy="4456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228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88930-06EE-4FF3-B01A-C70707EB837F}"/>
              </a:ext>
            </a:extLst>
          </p:cNvPr>
          <p:cNvSpPr>
            <a:spLocks noGrp="1"/>
          </p:cNvSpPr>
          <p:nvPr>
            <p:ph type="title"/>
          </p:nvPr>
        </p:nvSpPr>
        <p:spPr>
          <a:xfrm>
            <a:off x="63369" y="887645"/>
            <a:ext cx="3125486" cy="1424016"/>
          </a:xfrm>
          <a:solidFill>
            <a:schemeClr val="accent1"/>
          </a:solidFill>
          <a:ln>
            <a:solidFill>
              <a:schemeClr val="accent1"/>
            </a:solidFill>
          </a:ln>
        </p:spPr>
        <p:txBody>
          <a:bodyPr vert="horz" lIns="91440" tIns="45720" rIns="91440" bIns="45720" rtlCol="0" anchor="ctr">
            <a:normAutofit/>
          </a:bodyPr>
          <a:lstStyle/>
          <a:p>
            <a:pPr algn="ctr"/>
            <a:r>
              <a:rPr lang="en-US" sz="4400" b="1" kern="1200" dirty="0">
                <a:solidFill>
                  <a:schemeClr val="bg1"/>
                </a:solidFill>
                <a:latin typeface="+mj-lt"/>
                <a:ea typeface="+mj-ea"/>
                <a:cs typeface="+mj-cs"/>
              </a:rPr>
              <a:t>Población</a:t>
            </a:r>
          </a:p>
        </p:txBody>
      </p:sp>
      <p:sp>
        <p:nvSpPr>
          <p:cNvPr id="3" name="Subtítulo 2">
            <a:extLst>
              <a:ext uri="{FF2B5EF4-FFF2-40B4-BE49-F238E27FC236}">
                <a16:creationId xmlns:a16="http://schemas.microsoft.com/office/drawing/2014/main" id="{4BF4620F-49E7-45DD-9C8D-C3C73B0E2111}"/>
              </a:ext>
            </a:extLst>
          </p:cNvPr>
          <p:cNvSpPr>
            <a:spLocks noGrp="1"/>
          </p:cNvSpPr>
          <p:nvPr>
            <p:ph type="body" idx="1"/>
          </p:nvPr>
        </p:nvSpPr>
        <p:spPr>
          <a:xfrm>
            <a:off x="3618345" y="329252"/>
            <a:ext cx="7988531" cy="2387600"/>
          </a:xfrm>
          <a:solidFill>
            <a:schemeClr val="bg1">
              <a:lumMod val="95000"/>
            </a:schemeClr>
          </a:solidFill>
        </p:spPr>
        <p:txBody>
          <a:bodyPr vert="horz" lIns="91440" tIns="45720" rIns="91440" bIns="45720" rtlCol="0" anchor="ctr">
            <a:noAutofit/>
          </a:bodyPr>
          <a:lstStyle/>
          <a:p>
            <a:pPr marL="457200" indent="-457200" algn="just">
              <a:buFont typeface="Arial" panose="020B0604020202020204" pitchFamily="34" charset="0"/>
              <a:buChar char="•"/>
            </a:pPr>
            <a:r>
              <a:rPr lang="es-EC" dirty="0">
                <a:solidFill>
                  <a:schemeClr val="tx2"/>
                </a:solidFill>
              </a:rPr>
              <a:t>435 personas laboran en las PYMES que desarrollan actividades de alojamiento del Cantón Rumiñahui </a:t>
            </a:r>
            <a:endParaRPr lang="en-US" kern="1200" dirty="0">
              <a:solidFill>
                <a:schemeClr val="tx2"/>
              </a:solidFill>
              <a:latin typeface="+mn-lt"/>
              <a:ea typeface="+mn-ea"/>
              <a:cs typeface="+mn-cs"/>
            </a:endParaRPr>
          </a:p>
        </p:txBody>
      </p:sp>
      <p:sp>
        <p:nvSpPr>
          <p:cNvPr id="17" name="Título 1">
            <a:extLst>
              <a:ext uri="{FF2B5EF4-FFF2-40B4-BE49-F238E27FC236}">
                <a16:creationId xmlns:a16="http://schemas.microsoft.com/office/drawing/2014/main" id="{FCDCD852-F2A7-5D0D-AACE-775E9D89354A}"/>
              </a:ext>
            </a:extLst>
          </p:cNvPr>
          <p:cNvSpPr txBox="1">
            <a:spLocks/>
          </p:cNvSpPr>
          <p:nvPr/>
        </p:nvSpPr>
        <p:spPr>
          <a:xfrm>
            <a:off x="324246" y="3834332"/>
            <a:ext cx="2603731" cy="1424016"/>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b="1" dirty="0">
                <a:solidFill>
                  <a:schemeClr val="bg1"/>
                </a:solidFill>
              </a:rPr>
              <a:t>Muestra</a:t>
            </a:r>
          </a:p>
        </p:txBody>
      </p:sp>
      <p:graphicFrame>
        <p:nvGraphicFramePr>
          <p:cNvPr id="20" name="Subtítulo 2">
            <a:extLst>
              <a:ext uri="{FF2B5EF4-FFF2-40B4-BE49-F238E27FC236}">
                <a16:creationId xmlns:a16="http://schemas.microsoft.com/office/drawing/2014/main" id="{7045D38B-A543-939C-21B8-4420BFB02A04}"/>
              </a:ext>
            </a:extLst>
          </p:cNvPr>
          <p:cNvGraphicFramePr/>
          <p:nvPr>
            <p:extLst>
              <p:ext uri="{D42A27DB-BD31-4B8C-83A1-F6EECF244321}">
                <p14:modId xmlns:p14="http://schemas.microsoft.com/office/powerpoint/2010/main" val="1959510497"/>
              </p:ext>
            </p:extLst>
          </p:nvPr>
        </p:nvGraphicFramePr>
        <p:xfrm>
          <a:off x="3618345" y="2975841"/>
          <a:ext cx="7988531" cy="356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a:extLst>
              <a:ext uri="{FF2B5EF4-FFF2-40B4-BE49-F238E27FC236}">
                <a16:creationId xmlns:a16="http://schemas.microsoft.com/office/drawing/2014/main" id="{DFDC1CD4-D204-8A38-8812-2E6FBBF96D2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37220" y="5480050"/>
            <a:ext cx="3274726" cy="951230"/>
          </a:xfrm>
          <a:prstGeom prst="rect">
            <a:avLst/>
          </a:prstGeom>
          <a:noFill/>
          <a:ln>
            <a:noFill/>
          </a:ln>
        </p:spPr>
      </p:pic>
    </p:spTree>
    <p:extLst>
      <p:ext uri="{BB962C8B-B14F-4D97-AF65-F5344CB8AC3E}">
        <p14:creationId xmlns:p14="http://schemas.microsoft.com/office/powerpoint/2010/main" val="3238490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5B8D3CE-BDD5-15B0-58FC-ABF47527F4A3}"/>
              </a:ext>
            </a:extLst>
          </p:cNvPr>
          <p:cNvSpPr txBox="1"/>
          <p:nvPr/>
        </p:nvSpPr>
        <p:spPr>
          <a:xfrm>
            <a:off x="692960" y="2581208"/>
            <a:ext cx="1879600" cy="1311128"/>
          </a:xfrm>
          <a:prstGeom prst="rect">
            <a:avLst/>
          </a:prstGeom>
          <a:solidFill>
            <a:schemeClr val="bg1">
              <a:lumMod val="95000"/>
            </a:schemeClr>
          </a:solidFill>
        </p:spPr>
        <p:txBody>
          <a:bodyPr vert="horz" lIns="91440" tIns="45720" rIns="91440" bIns="45720" rtlCol="0" anchor="ctr">
            <a:normAutofit/>
          </a:bodyPr>
          <a:lstStyle>
            <a:defPPr>
              <a:defRPr lang="es-EC"/>
            </a:defPPr>
            <a:lvl1pPr algn="ctr">
              <a:lnSpc>
                <a:spcPct val="90000"/>
              </a:lnSpc>
              <a:spcBef>
                <a:spcPct val="0"/>
              </a:spcBef>
              <a:buNone/>
              <a:defRPr sz="4400" b="1">
                <a:solidFill>
                  <a:schemeClr val="bg1"/>
                </a:solidFill>
                <a:latin typeface="+mj-lt"/>
                <a:ea typeface="+mj-ea"/>
                <a:cs typeface="+mj-cs"/>
              </a:defRPr>
            </a:lvl1pPr>
          </a:lstStyle>
          <a:p>
            <a:r>
              <a:rPr lang="es-EC" sz="2800" dirty="0">
                <a:solidFill>
                  <a:schemeClr val="tx1"/>
                </a:solidFill>
              </a:rPr>
              <a:t>MUESTRA</a:t>
            </a:r>
          </a:p>
        </p:txBody>
      </p:sp>
      <p:pic>
        <p:nvPicPr>
          <p:cNvPr id="2" name="Imagen 1">
            <a:extLst>
              <a:ext uri="{FF2B5EF4-FFF2-40B4-BE49-F238E27FC236}">
                <a16:creationId xmlns:a16="http://schemas.microsoft.com/office/drawing/2014/main" id="{57F6DE35-5D72-84C5-AFD4-D340A56A86CE}"/>
              </a:ext>
            </a:extLst>
          </p:cNvPr>
          <p:cNvPicPr>
            <a:picLocks noChangeAspect="1"/>
          </p:cNvPicPr>
          <p:nvPr/>
        </p:nvPicPr>
        <p:blipFill rotWithShape="1">
          <a:blip r:embed="rId2"/>
          <a:srcRect t="-959" r="41798" b="13190"/>
          <a:stretch/>
        </p:blipFill>
        <p:spPr>
          <a:xfrm>
            <a:off x="2784595" y="902424"/>
            <a:ext cx="6622807" cy="4257040"/>
          </a:xfrm>
          <a:prstGeom prst="rect">
            <a:avLst/>
          </a:prstGeom>
        </p:spPr>
      </p:pic>
      <p:sp>
        <p:nvSpPr>
          <p:cNvPr id="3" name="Rectángulo 2">
            <a:extLst>
              <a:ext uri="{FF2B5EF4-FFF2-40B4-BE49-F238E27FC236}">
                <a16:creationId xmlns:a16="http://schemas.microsoft.com/office/drawing/2014/main" id="{36FF5011-A2EF-4D0A-AF72-89D932EF67EE}"/>
              </a:ext>
            </a:extLst>
          </p:cNvPr>
          <p:cNvSpPr/>
          <p:nvPr/>
        </p:nvSpPr>
        <p:spPr>
          <a:xfrm>
            <a:off x="1166191" y="5340090"/>
            <a:ext cx="9859618" cy="923330"/>
          </a:xfrm>
          <a:prstGeom prst="rect">
            <a:avLst/>
          </a:prstGeom>
          <a:noFill/>
        </p:spPr>
        <p:txBody>
          <a:bodyPr wrap="square" lIns="91440" tIns="45720" rIns="91440" bIns="45720">
            <a:spAutoFit/>
          </a:bodyPr>
          <a:lstStyle/>
          <a:p>
            <a:pPr algn="ctr"/>
            <a:r>
              <a:rPr lang="es-ES" dirty="0"/>
              <a:t>Debido a la confidencialidad de los datos se solicitó no publicar el nombre del establecimiento al que pertenece el personal, por lo que, en este proyecto los establecimientos de alojamiento se denominan HOSTERÍA 1, HOSTERÍA 2, HOTEL 1, HOSTAL 1 y, HOSTAL 2.</a:t>
            </a:r>
            <a:endParaRPr lang="es-ES"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3561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ítulo 1">
            <a:extLst>
              <a:ext uri="{FF2B5EF4-FFF2-40B4-BE49-F238E27FC236}">
                <a16:creationId xmlns:a16="http://schemas.microsoft.com/office/drawing/2014/main" id="{FCDCD852-F2A7-5D0D-AACE-775E9D89354A}"/>
              </a:ext>
            </a:extLst>
          </p:cNvPr>
          <p:cNvSpPr txBox="1">
            <a:spLocks/>
          </p:cNvSpPr>
          <p:nvPr/>
        </p:nvSpPr>
        <p:spPr>
          <a:xfrm>
            <a:off x="7153022" y="2570922"/>
            <a:ext cx="4197258" cy="2491408"/>
          </a:xfrm>
          <a:prstGeom prst="rect">
            <a:avLst/>
          </a:prstGeom>
        </p:spPr>
        <p:txBody>
          <a:bodyPr vert="horz" lIns="91440" tIns="45720" rIns="91440" bIns="45720" rtlCol="0" anchor="ctr">
            <a:normAutofit/>
          </a:bodyPr>
          <a:lstStyle>
            <a:lvl1pPr algn="ctr">
              <a:lnSpc>
                <a:spcPct val="90000"/>
              </a:lnSpc>
              <a:spcBef>
                <a:spcPct val="0"/>
              </a:spcBef>
              <a:buNone/>
              <a:defRPr sz="4400" b="1">
                <a:solidFill>
                  <a:schemeClr val="bg1"/>
                </a:solidFill>
                <a:latin typeface="+mj-lt"/>
                <a:ea typeface="+mj-ea"/>
                <a:cs typeface="+mj-cs"/>
              </a:defRPr>
            </a:lvl1pPr>
          </a:lstStyle>
          <a:p>
            <a:pPr algn="l">
              <a:spcAft>
                <a:spcPts val="600"/>
              </a:spcAft>
            </a:pPr>
            <a:r>
              <a:rPr lang="en-US" kern="1200" dirty="0">
                <a:solidFill>
                  <a:schemeClr val="accent1"/>
                </a:solidFill>
                <a:latin typeface="+mj-lt"/>
                <a:ea typeface="+mj-ea"/>
                <a:cs typeface="+mj-cs"/>
              </a:rPr>
              <a:t>Técnicas / Instrumentos</a:t>
            </a:r>
          </a:p>
        </p:txBody>
      </p:sp>
      <p:sp>
        <p:nvSpPr>
          <p:cNvPr id="18" name="Subtítulo 2">
            <a:extLst>
              <a:ext uri="{FF2B5EF4-FFF2-40B4-BE49-F238E27FC236}">
                <a16:creationId xmlns:a16="http://schemas.microsoft.com/office/drawing/2014/main" id="{8E0CE77C-EA2E-1B6B-3C7D-A0ABC417D1AB}"/>
              </a:ext>
            </a:extLst>
          </p:cNvPr>
          <p:cNvSpPr txBox="1">
            <a:spLocks/>
          </p:cNvSpPr>
          <p:nvPr/>
        </p:nvSpPr>
        <p:spPr>
          <a:xfrm>
            <a:off x="642938" y="4905375"/>
            <a:ext cx="6267450" cy="1793376"/>
          </a:xfrm>
          <a:prstGeom prst="rect">
            <a:avLst/>
          </a:prstGeom>
          <a:solidFill>
            <a:schemeClr val="bg1">
              <a:lumMod val="95000"/>
            </a:schemeClr>
          </a:solidFill>
        </p:spPr>
        <p:txBody>
          <a:bodyPr vert="horz" wrap="square"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r>
              <a:rPr lang="es-EC">
                <a:solidFill>
                  <a:schemeClr val="tx2"/>
                </a:solidFill>
              </a:rPr>
              <a:t>SPSS versión 22 </a:t>
            </a:r>
          </a:p>
          <a:p>
            <a:pPr marL="457200" indent="-457200" algn="just">
              <a:buFont typeface="Arial" panose="020B0604020202020204" pitchFamily="34" charset="0"/>
              <a:buChar char="•"/>
            </a:pPr>
            <a:r>
              <a:rPr lang="es-EC">
                <a:solidFill>
                  <a:schemeClr val="tx2"/>
                </a:solidFill>
              </a:rPr>
              <a:t>Microsoft Excel</a:t>
            </a:r>
          </a:p>
          <a:p>
            <a:pPr marL="457200" indent="-457200" algn="just">
              <a:buFont typeface="Arial" panose="020B0604020202020204" pitchFamily="34" charset="0"/>
              <a:buChar char="•"/>
            </a:pPr>
            <a:r>
              <a:rPr lang="es-EC">
                <a:solidFill>
                  <a:schemeClr val="tx2"/>
                </a:solidFill>
              </a:rPr>
              <a:t>Estadísticos: coeficiente de correlación de Pearson, Alfa de Cronbach.</a:t>
            </a:r>
          </a:p>
        </p:txBody>
      </p:sp>
      <p:sp>
        <p:nvSpPr>
          <p:cNvPr id="3" name="Subtítulo 2">
            <a:extLst>
              <a:ext uri="{FF2B5EF4-FFF2-40B4-BE49-F238E27FC236}">
                <a16:creationId xmlns:a16="http://schemas.microsoft.com/office/drawing/2014/main" id="{4BF4620F-49E7-45DD-9C8D-C3C73B0E2111}"/>
              </a:ext>
            </a:extLst>
          </p:cNvPr>
          <p:cNvSpPr>
            <a:spLocks noGrp="1"/>
          </p:cNvSpPr>
          <p:nvPr>
            <p:ph type="body" idx="1"/>
          </p:nvPr>
        </p:nvSpPr>
        <p:spPr>
          <a:xfrm>
            <a:off x="642938" y="375810"/>
            <a:ext cx="6267450" cy="4194175"/>
          </a:xfrm>
          <a:solidFill>
            <a:schemeClr val="bg1">
              <a:lumMod val="95000"/>
            </a:schemeClr>
          </a:solidFill>
        </p:spPr>
        <p:txBody>
          <a:bodyPr vert="horz" wrap="square" lIns="91440" tIns="45720" rIns="91440" bIns="45720" rtlCol="0" anchor="t">
            <a:normAutofit fontScale="85000" lnSpcReduction="10000"/>
          </a:bodyPr>
          <a:lstStyle/>
          <a:p>
            <a:pPr marL="457200" indent="-457200">
              <a:buFont typeface="Arial" panose="020B0604020202020204" pitchFamily="34" charset="0"/>
              <a:buChar char="•"/>
            </a:pPr>
            <a:r>
              <a:rPr lang="es-EC" sz="2600" dirty="0">
                <a:solidFill>
                  <a:schemeClr val="tx2"/>
                </a:solidFill>
              </a:rPr>
              <a:t>ENCUESTA: Compuesta por preguntas tomadas de:</a:t>
            </a:r>
          </a:p>
          <a:p>
            <a:pPr marL="457200" indent="-457200">
              <a:buFont typeface="Arial" panose="020B0604020202020204" pitchFamily="34" charset="0"/>
              <a:buChar char="•"/>
            </a:pPr>
            <a:r>
              <a:rPr lang="es-EC" sz="2600" dirty="0">
                <a:solidFill>
                  <a:schemeClr val="tx2"/>
                </a:solidFill>
              </a:rPr>
              <a:t>1) de la encuesta de García y Puga (2019) basada en la teoría de Vroom que es validada a través de expertos y mediante el coeficiente Alfa de Cronbach,</a:t>
            </a:r>
          </a:p>
          <a:p>
            <a:pPr marL="457200" indent="-457200">
              <a:buFont typeface="Arial" panose="020B0604020202020204" pitchFamily="34" charset="0"/>
              <a:buChar char="•"/>
            </a:pPr>
            <a:r>
              <a:rPr lang="es-EC" sz="2600" dirty="0">
                <a:solidFill>
                  <a:schemeClr val="tx2"/>
                </a:solidFill>
              </a:rPr>
              <a:t>2) instrumento de cultura organizacional de Cameron y Quinn y, </a:t>
            </a:r>
          </a:p>
          <a:p>
            <a:pPr marL="457200" indent="-457200">
              <a:buFont typeface="Arial" panose="020B0604020202020204" pitchFamily="34" charset="0"/>
              <a:buChar char="•"/>
            </a:pPr>
            <a:r>
              <a:rPr lang="es-EC" sz="2600" dirty="0">
                <a:solidFill>
                  <a:schemeClr val="tx2"/>
                </a:solidFill>
              </a:rPr>
              <a:t>3) instrumento de cultura organizacional de Denison</a:t>
            </a:r>
            <a:endParaRPr lang="en-US" sz="2600" kern="1200" dirty="0">
              <a:solidFill>
                <a:schemeClr val="tx2"/>
              </a:solidFill>
              <a:latin typeface="+mn-lt"/>
              <a:ea typeface="+mn-ea"/>
              <a:cs typeface="+mn-cs"/>
            </a:endParaRPr>
          </a:p>
        </p:txBody>
      </p:sp>
    </p:spTree>
    <p:extLst>
      <p:ext uri="{BB962C8B-B14F-4D97-AF65-F5344CB8AC3E}">
        <p14:creationId xmlns:p14="http://schemas.microsoft.com/office/powerpoint/2010/main" val="2827599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88930-06EE-4FF3-B01A-C70707EB837F}"/>
              </a:ext>
            </a:extLst>
          </p:cNvPr>
          <p:cNvSpPr>
            <a:spLocks noGrp="1"/>
          </p:cNvSpPr>
          <p:nvPr>
            <p:ph type="title"/>
          </p:nvPr>
        </p:nvSpPr>
        <p:spPr>
          <a:xfrm>
            <a:off x="5791200" y="3429000"/>
            <a:ext cx="4453033" cy="1137580"/>
          </a:xfrm>
        </p:spPr>
        <p:txBody>
          <a:bodyPr vert="horz" lIns="91440" tIns="45720" rIns="91440" bIns="45720" rtlCol="0" anchor="t">
            <a:normAutofit/>
          </a:bodyPr>
          <a:lstStyle/>
          <a:p>
            <a:r>
              <a:rPr lang="en-US" sz="5400" b="1" kern="1200" dirty="0">
                <a:solidFill>
                  <a:schemeClr val="tx1"/>
                </a:solidFill>
                <a:latin typeface="+mj-lt"/>
                <a:ea typeface="+mj-ea"/>
                <a:cs typeface="+mj-cs"/>
              </a:rPr>
              <a:t>RESULTADOS</a:t>
            </a:r>
          </a:p>
        </p:txBody>
      </p:sp>
      <p:pic>
        <p:nvPicPr>
          <p:cNvPr id="73" name="Graphic 72" descr="Bar chart">
            <a:extLst>
              <a:ext uri="{FF2B5EF4-FFF2-40B4-BE49-F238E27FC236}">
                <a16:creationId xmlns:a16="http://schemas.microsoft.com/office/drawing/2014/main" id="{A2CA168D-ACDF-78F2-4462-3AD367E04B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612" y="666728"/>
            <a:ext cx="5465791" cy="5465791"/>
          </a:xfrm>
          <a:prstGeom prst="rect">
            <a:avLst/>
          </a:prstGeom>
        </p:spPr>
      </p:pic>
    </p:spTree>
    <p:extLst>
      <p:ext uri="{BB962C8B-B14F-4D97-AF65-F5344CB8AC3E}">
        <p14:creationId xmlns:p14="http://schemas.microsoft.com/office/powerpoint/2010/main" val="96003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5487103-4DCA-0BFE-0108-39222B9C2AF2}"/>
              </a:ext>
            </a:extLst>
          </p:cNvPr>
          <p:cNvSpPr>
            <a:spLocks noGrp="1"/>
          </p:cNvSpPr>
          <p:nvPr>
            <p:ph type="title"/>
          </p:nvPr>
        </p:nvSpPr>
        <p:spPr>
          <a:xfrm>
            <a:off x="6708531" y="2713030"/>
            <a:ext cx="4171994" cy="1431937"/>
          </a:xfrm>
        </p:spPr>
        <p:txBody>
          <a:bodyPr vert="horz" lIns="91440" tIns="45720" rIns="91440" bIns="45720" rtlCol="0" anchor="b">
            <a:normAutofit/>
          </a:bodyPr>
          <a:lstStyle/>
          <a:p>
            <a:r>
              <a:rPr lang="en-US" b="1" kern="1200" dirty="0">
                <a:solidFill>
                  <a:schemeClr val="accent2">
                    <a:lumMod val="75000"/>
                  </a:schemeClr>
                </a:solidFill>
                <a:latin typeface="+mj-lt"/>
                <a:ea typeface="+mj-ea"/>
                <a:cs typeface="+mj-cs"/>
              </a:rPr>
              <a:t>Fiabilidad de la encuesta</a:t>
            </a:r>
          </a:p>
        </p:txBody>
      </p:sp>
      <p:pic>
        <p:nvPicPr>
          <p:cNvPr id="9" name="Imagen 8" descr="Interfaz de usuario gráfica, Aplicación, Word&#10;&#10;Descripción generada automáticamente">
            <a:extLst>
              <a:ext uri="{FF2B5EF4-FFF2-40B4-BE49-F238E27FC236}">
                <a16:creationId xmlns:a16="http://schemas.microsoft.com/office/drawing/2014/main" id="{BE9AAC36-8F41-46DB-CDA0-C3DF896FDC60}"/>
              </a:ext>
            </a:extLst>
          </p:cNvPr>
          <p:cNvPicPr>
            <a:picLocks noChangeAspect="1"/>
          </p:cNvPicPr>
          <p:nvPr/>
        </p:nvPicPr>
        <p:blipFill rotWithShape="1">
          <a:blip r:embed="rId2"/>
          <a:srcRect l="8333" t="46518" r="56667" b="28445"/>
          <a:stretch/>
        </p:blipFill>
        <p:spPr>
          <a:xfrm>
            <a:off x="942597" y="2300556"/>
            <a:ext cx="5608830" cy="2256887"/>
          </a:xfrm>
          <a:prstGeom prst="rect">
            <a:avLst/>
          </a:prstGeom>
        </p:spPr>
      </p:pic>
    </p:spTree>
    <p:extLst>
      <p:ext uri="{BB962C8B-B14F-4D97-AF65-F5344CB8AC3E}">
        <p14:creationId xmlns:p14="http://schemas.microsoft.com/office/powerpoint/2010/main" val="248193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D468D479-ED12-E40F-EB45-B90673859190}"/>
              </a:ext>
            </a:extLst>
          </p:cNvPr>
          <p:cNvSpPr>
            <a:spLocks noGrp="1"/>
          </p:cNvSpPr>
          <p:nvPr>
            <p:ph type="body" idx="1"/>
          </p:nvPr>
        </p:nvSpPr>
        <p:spPr>
          <a:xfrm>
            <a:off x="2112156" y="650899"/>
            <a:ext cx="6960524" cy="831801"/>
          </a:xfrm>
        </p:spPr>
        <p:txBody>
          <a:bodyPr vert="horz" lIns="91440" tIns="45720" rIns="91440" bIns="45720" rtlCol="0" anchor="ctr">
            <a:normAutofit fontScale="92500"/>
          </a:bodyPr>
          <a:lstStyle/>
          <a:p>
            <a:pPr algn="ctr"/>
            <a:r>
              <a:rPr lang="en-US" sz="3000" b="1" dirty="0">
                <a:solidFill>
                  <a:schemeClr val="accent2">
                    <a:lumMod val="75000"/>
                  </a:schemeClr>
                </a:solidFill>
              </a:rPr>
              <a:t>Datos Generales de los Encuestados</a:t>
            </a:r>
          </a:p>
        </p:txBody>
      </p:sp>
      <p:pic>
        <p:nvPicPr>
          <p:cNvPr id="3" name="Imagen 2">
            <a:extLst>
              <a:ext uri="{FF2B5EF4-FFF2-40B4-BE49-F238E27FC236}">
                <a16:creationId xmlns:a16="http://schemas.microsoft.com/office/drawing/2014/main" id="{0FA456FC-439A-0653-90BC-EED91685E594}"/>
              </a:ext>
            </a:extLst>
          </p:cNvPr>
          <p:cNvPicPr>
            <a:picLocks noChangeAspect="1"/>
          </p:cNvPicPr>
          <p:nvPr/>
        </p:nvPicPr>
        <p:blipFill rotWithShape="1">
          <a:blip r:embed="rId2"/>
          <a:srcRect l="7672" t="32031" r="37744" b="24291"/>
          <a:stretch/>
        </p:blipFill>
        <p:spPr>
          <a:xfrm>
            <a:off x="173537" y="2133600"/>
            <a:ext cx="5596128" cy="3657600"/>
          </a:xfrm>
          <a:prstGeom prst="rect">
            <a:avLst/>
          </a:prstGeom>
        </p:spPr>
      </p:pic>
      <p:pic>
        <p:nvPicPr>
          <p:cNvPr id="9" name="Imagen 8">
            <a:extLst>
              <a:ext uri="{FF2B5EF4-FFF2-40B4-BE49-F238E27FC236}">
                <a16:creationId xmlns:a16="http://schemas.microsoft.com/office/drawing/2014/main" id="{DBC94ACC-227C-87E7-874E-481E860559C3}"/>
              </a:ext>
            </a:extLst>
          </p:cNvPr>
          <p:cNvPicPr>
            <a:picLocks noChangeAspect="1"/>
          </p:cNvPicPr>
          <p:nvPr/>
        </p:nvPicPr>
        <p:blipFill rotWithShape="1">
          <a:blip r:embed="rId3"/>
          <a:srcRect l="16034" t="26207" r="28621" b="23218"/>
          <a:stretch/>
        </p:blipFill>
        <p:spPr>
          <a:xfrm>
            <a:off x="6075831" y="1974574"/>
            <a:ext cx="5771611" cy="3816626"/>
          </a:xfrm>
          <a:prstGeom prst="rect">
            <a:avLst/>
          </a:prstGeom>
        </p:spPr>
      </p:pic>
    </p:spTree>
    <p:extLst>
      <p:ext uri="{BB962C8B-B14F-4D97-AF65-F5344CB8AC3E}">
        <p14:creationId xmlns:p14="http://schemas.microsoft.com/office/powerpoint/2010/main" val="253812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333A06A-9325-4F2D-58BB-85FBF7DC4FB6}"/>
              </a:ext>
            </a:extLst>
          </p:cNvPr>
          <p:cNvPicPr>
            <a:picLocks noChangeAspect="1"/>
          </p:cNvPicPr>
          <p:nvPr/>
        </p:nvPicPr>
        <p:blipFill rotWithShape="1">
          <a:blip r:embed="rId2"/>
          <a:srcRect l="15777" t="27433" r="28620" b="16782"/>
          <a:stretch/>
        </p:blipFill>
        <p:spPr>
          <a:xfrm>
            <a:off x="742122" y="927652"/>
            <a:ext cx="5459895" cy="4426225"/>
          </a:xfrm>
          <a:prstGeom prst="rect">
            <a:avLst/>
          </a:prstGeom>
        </p:spPr>
      </p:pic>
      <p:pic>
        <p:nvPicPr>
          <p:cNvPr id="3" name="Imagen 2">
            <a:extLst>
              <a:ext uri="{FF2B5EF4-FFF2-40B4-BE49-F238E27FC236}">
                <a16:creationId xmlns:a16="http://schemas.microsoft.com/office/drawing/2014/main" id="{A49E1DEB-4DFF-F11D-D321-094217C796FC}"/>
              </a:ext>
            </a:extLst>
          </p:cNvPr>
          <p:cNvPicPr>
            <a:picLocks noChangeAspect="1"/>
          </p:cNvPicPr>
          <p:nvPr/>
        </p:nvPicPr>
        <p:blipFill rotWithShape="1">
          <a:blip r:embed="rId3"/>
          <a:srcRect l="15862" t="44750" r="36810" b="22299"/>
          <a:stretch/>
        </p:blipFill>
        <p:spPr>
          <a:xfrm>
            <a:off x="6400742" y="1402392"/>
            <a:ext cx="4731084" cy="3703280"/>
          </a:xfrm>
          <a:prstGeom prst="rect">
            <a:avLst/>
          </a:prstGeom>
        </p:spPr>
      </p:pic>
    </p:spTree>
    <p:extLst>
      <p:ext uri="{BB962C8B-B14F-4D97-AF65-F5344CB8AC3E}">
        <p14:creationId xmlns:p14="http://schemas.microsoft.com/office/powerpoint/2010/main" val="2457993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CC4548A-07A7-A8BC-205D-94F97E91A67E}"/>
              </a:ext>
            </a:extLst>
          </p:cNvPr>
          <p:cNvPicPr>
            <a:picLocks noChangeAspect="1"/>
          </p:cNvPicPr>
          <p:nvPr/>
        </p:nvPicPr>
        <p:blipFill rotWithShape="1">
          <a:blip r:embed="rId2"/>
          <a:srcRect l="15948" t="30038" r="33534" b="22146"/>
          <a:stretch/>
        </p:blipFill>
        <p:spPr>
          <a:xfrm>
            <a:off x="301368" y="1238888"/>
            <a:ext cx="5198283" cy="3969216"/>
          </a:xfrm>
          <a:prstGeom prst="rect">
            <a:avLst/>
          </a:prstGeom>
        </p:spPr>
      </p:pic>
      <p:pic>
        <p:nvPicPr>
          <p:cNvPr id="8" name="Imagen 7">
            <a:extLst>
              <a:ext uri="{FF2B5EF4-FFF2-40B4-BE49-F238E27FC236}">
                <a16:creationId xmlns:a16="http://schemas.microsoft.com/office/drawing/2014/main" id="{52318DFC-21B2-74EF-BF37-7AFCDF4980B7}"/>
              </a:ext>
            </a:extLst>
          </p:cNvPr>
          <p:cNvPicPr>
            <a:picLocks noChangeAspect="1"/>
          </p:cNvPicPr>
          <p:nvPr/>
        </p:nvPicPr>
        <p:blipFill rotWithShape="1">
          <a:blip r:embed="rId3"/>
          <a:srcRect l="15690" t="32950" r="33793" b="24751"/>
          <a:stretch/>
        </p:blipFill>
        <p:spPr>
          <a:xfrm>
            <a:off x="5806160" y="1351722"/>
            <a:ext cx="5065776" cy="3734577"/>
          </a:xfrm>
          <a:prstGeom prst="rect">
            <a:avLst/>
          </a:prstGeom>
        </p:spPr>
      </p:pic>
    </p:spTree>
    <p:extLst>
      <p:ext uri="{BB962C8B-B14F-4D97-AF65-F5344CB8AC3E}">
        <p14:creationId xmlns:p14="http://schemas.microsoft.com/office/powerpoint/2010/main" val="334564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La Gráfica De Crecimiento De La Empresa Fotos, Retratos, Imágenes Y  Fotografía De Archivo Libres De Derecho. Image 20438349.">
            <a:extLst>
              <a:ext uri="{FF2B5EF4-FFF2-40B4-BE49-F238E27FC236}">
                <a16:creationId xmlns:a16="http://schemas.microsoft.com/office/drawing/2014/main" id="{F7E019F1-C684-43E9-A633-6E44F471B95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895375" y="3539627"/>
            <a:ext cx="7282295" cy="158871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5088930-06EE-4FF3-B01A-C70707EB837F}"/>
              </a:ext>
            </a:extLst>
          </p:cNvPr>
          <p:cNvSpPr>
            <a:spLocks noGrp="1"/>
          </p:cNvSpPr>
          <p:nvPr>
            <p:ph type="title"/>
          </p:nvPr>
        </p:nvSpPr>
        <p:spPr>
          <a:xfrm>
            <a:off x="2653259" y="219168"/>
            <a:ext cx="8934137" cy="903957"/>
          </a:xfrm>
        </p:spPr>
        <p:txBody>
          <a:bodyPr vert="horz" lIns="91440" tIns="45720" rIns="91440" bIns="45720" rtlCol="0" anchor="b">
            <a:normAutofit/>
          </a:bodyPr>
          <a:lstStyle/>
          <a:p>
            <a:pPr algn="ctr"/>
            <a:r>
              <a:rPr lang="es-EC" sz="4800" b="1" kern="1200" dirty="0">
                <a:solidFill>
                  <a:schemeClr val="tx1"/>
                </a:solidFill>
                <a:latin typeface="+mj-lt"/>
                <a:ea typeface="+mj-ea"/>
                <a:cs typeface="+mj-cs"/>
              </a:rPr>
              <a:t>Planteamiento del problema </a:t>
            </a:r>
          </a:p>
        </p:txBody>
      </p:sp>
      <p:sp>
        <p:nvSpPr>
          <p:cNvPr id="3" name="Subtítulo 2">
            <a:extLst>
              <a:ext uri="{FF2B5EF4-FFF2-40B4-BE49-F238E27FC236}">
                <a16:creationId xmlns:a16="http://schemas.microsoft.com/office/drawing/2014/main" id="{4BF4620F-49E7-45DD-9C8D-C3C73B0E2111}"/>
              </a:ext>
            </a:extLst>
          </p:cNvPr>
          <p:cNvSpPr>
            <a:spLocks noGrp="1"/>
          </p:cNvSpPr>
          <p:nvPr>
            <p:ph type="body" idx="1"/>
          </p:nvPr>
        </p:nvSpPr>
        <p:spPr>
          <a:xfrm>
            <a:off x="2653259" y="1321169"/>
            <a:ext cx="8934137" cy="1745251"/>
          </a:xfrm>
        </p:spPr>
        <p:txBody>
          <a:bodyPr vert="horz" lIns="91440" tIns="45720" rIns="91440" bIns="45720" rtlCol="0">
            <a:noAutofit/>
          </a:bodyPr>
          <a:lstStyle/>
          <a:p>
            <a:pPr algn="just"/>
            <a:r>
              <a:rPr lang="es-EC" dirty="0">
                <a:solidFill>
                  <a:schemeClr val="tx1"/>
                </a:solidFill>
              </a:rPr>
              <a:t>C</a:t>
            </a:r>
            <a:r>
              <a:rPr lang="es-EC" kern="1200" dirty="0">
                <a:solidFill>
                  <a:schemeClr val="tx1"/>
                </a:solidFill>
                <a:latin typeface="+mn-lt"/>
                <a:ea typeface="+mn-ea"/>
                <a:cs typeface="+mn-cs"/>
              </a:rPr>
              <a:t>onservación y desarrollo del RRHH = Alta Inversión  (Tiempo, Esfuerzo y Dinero) </a:t>
            </a:r>
          </a:p>
          <a:p>
            <a:pPr algn="just"/>
            <a:r>
              <a:rPr lang="en-US" sz="2400" dirty="0">
                <a:solidFill>
                  <a:schemeClr val="tx1"/>
                </a:solidFill>
              </a:rPr>
              <a:t>		</a:t>
            </a:r>
            <a:endParaRPr lang="es-EC" sz="2400" dirty="0">
              <a:solidFill>
                <a:schemeClr val="tx1"/>
              </a:solidFill>
            </a:endParaRPr>
          </a:p>
          <a:p>
            <a:pPr algn="just"/>
            <a:endParaRPr lang="es-EC" sz="2400" kern="1200" dirty="0">
              <a:solidFill>
                <a:schemeClr val="tx1"/>
              </a:solidFill>
              <a:latin typeface="+mn-lt"/>
              <a:ea typeface="+mn-ea"/>
              <a:cs typeface="+mn-cs"/>
            </a:endParaRPr>
          </a:p>
          <a:p>
            <a:pPr algn="just"/>
            <a:endParaRPr lang="es-EC" sz="2400" dirty="0">
              <a:solidFill>
                <a:schemeClr val="tx1"/>
              </a:solidFill>
            </a:endParaRPr>
          </a:p>
        </p:txBody>
      </p:sp>
      <p:pic>
        <p:nvPicPr>
          <p:cNvPr id="1026" name="Picture 2" descr="empleats high potential">
            <a:extLst>
              <a:ext uri="{FF2B5EF4-FFF2-40B4-BE49-F238E27FC236}">
                <a16:creationId xmlns:a16="http://schemas.microsoft.com/office/drawing/2014/main" id="{A4846ECB-ED24-FA01-2976-8C784272FE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252" y="1235261"/>
            <a:ext cx="2291125" cy="128875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 la derecha 4">
            <a:extLst>
              <a:ext uri="{FF2B5EF4-FFF2-40B4-BE49-F238E27FC236}">
                <a16:creationId xmlns:a16="http://schemas.microsoft.com/office/drawing/2014/main" id="{ABC41997-C01C-4974-8790-8AC0E0B5F952}"/>
              </a:ext>
            </a:extLst>
          </p:cNvPr>
          <p:cNvSpPr/>
          <p:nvPr/>
        </p:nvSpPr>
        <p:spPr>
          <a:xfrm rot="16200000">
            <a:off x="2833141" y="2256469"/>
            <a:ext cx="659567" cy="535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Flecha: a la derecha 6">
            <a:extLst>
              <a:ext uri="{FF2B5EF4-FFF2-40B4-BE49-F238E27FC236}">
                <a16:creationId xmlns:a16="http://schemas.microsoft.com/office/drawing/2014/main" id="{7C12CF79-8338-4832-BC1C-9C3F2C80629C}"/>
              </a:ext>
            </a:extLst>
          </p:cNvPr>
          <p:cNvSpPr/>
          <p:nvPr/>
        </p:nvSpPr>
        <p:spPr>
          <a:xfrm rot="5400000">
            <a:off x="7473224" y="2281788"/>
            <a:ext cx="659567" cy="535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CuadroTexto 5">
            <a:extLst>
              <a:ext uri="{FF2B5EF4-FFF2-40B4-BE49-F238E27FC236}">
                <a16:creationId xmlns:a16="http://schemas.microsoft.com/office/drawing/2014/main" id="{6B5FC751-EA08-4E99-9C5E-7D2B47F667D4}"/>
              </a:ext>
            </a:extLst>
          </p:cNvPr>
          <p:cNvSpPr txBox="1"/>
          <p:nvPr/>
        </p:nvSpPr>
        <p:spPr>
          <a:xfrm>
            <a:off x="3706189" y="2188435"/>
            <a:ext cx="1828128" cy="646331"/>
          </a:xfrm>
          <a:prstGeom prst="rect">
            <a:avLst/>
          </a:prstGeom>
          <a:noFill/>
        </p:spPr>
        <p:txBody>
          <a:bodyPr wrap="square" rtlCol="0">
            <a:spAutoFit/>
          </a:bodyPr>
          <a:lstStyle/>
          <a:p>
            <a:pPr algn="just"/>
            <a:r>
              <a:rPr lang="es-EC" dirty="0"/>
              <a:t>Altos Índices de Rotación RRHH</a:t>
            </a:r>
          </a:p>
        </p:txBody>
      </p:sp>
      <p:sp>
        <p:nvSpPr>
          <p:cNvPr id="9" name="CuadroTexto 8">
            <a:extLst>
              <a:ext uri="{FF2B5EF4-FFF2-40B4-BE49-F238E27FC236}">
                <a16:creationId xmlns:a16="http://schemas.microsoft.com/office/drawing/2014/main" id="{3F7A9032-CD94-410D-BA47-0CC29AE562B7}"/>
              </a:ext>
            </a:extLst>
          </p:cNvPr>
          <p:cNvSpPr txBox="1"/>
          <p:nvPr/>
        </p:nvSpPr>
        <p:spPr>
          <a:xfrm>
            <a:off x="8070557" y="2143090"/>
            <a:ext cx="3205288" cy="1200329"/>
          </a:xfrm>
          <a:prstGeom prst="rect">
            <a:avLst/>
          </a:prstGeom>
          <a:noFill/>
        </p:spPr>
        <p:txBody>
          <a:bodyPr wrap="square" rtlCol="0">
            <a:spAutoFit/>
          </a:bodyPr>
          <a:lstStyle/>
          <a:p>
            <a:pPr algn="just"/>
            <a:r>
              <a:rPr lang="es-EC" dirty="0"/>
              <a:t>La Experiencia y el conocimiento que empleado adquiere en el ejercicio de sus actividades.</a:t>
            </a:r>
          </a:p>
        </p:txBody>
      </p:sp>
      <p:sp>
        <p:nvSpPr>
          <p:cNvPr id="10" name="Flecha: a la derecha 9">
            <a:extLst>
              <a:ext uri="{FF2B5EF4-FFF2-40B4-BE49-F238E27FC236}">
                <a16:creationId xmlns:a16="http://schemas.microsoft.com/office/drawing/2014/main" id="{BBC237E6-9B2B-4318-911B-70E71ABF5782}"/>
              </a:ext>
            </a:extLst>
          </p:cNvPr>
          <p:cNvSpPr/>
          <p:nvPr/>
        </p:nvSpPr>
        <p:spPr>
          <a:xfrm>
            <a:off x="5727306" y="2188435"/>
            <a:ext cx="1399262" cy="721804"/>
          </a:xfrm>
          <a:prstGeom prst="rightArrow">
            <a:avLst/>
          </a:prstGeom>
          <a:noFill/>
          <a:ln w="22225" cmpd="tri">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Picture 2">
            <a:extLst>
              <a:ext uri="{FF2B5EF4-FFF2-40B4-BE49-F238E27FC236}">
                <a16:creationId xmlns:a16="http://schemas.microsoft.com/office/drawing/2014/main" id="{D42C6592-2958-44C4-A2AF-31C669F77E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2252" y="3539627"/>
            <a:ext cx="2291125" cy="1288758"/>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5C0BE7D8-1200-4D0F-A2FF-3AB17AD7DDAF}"/>
              </a:ext>
            </a:extLst>
          </p:cNvPr>
          <p:cNvSpPr txBox="1"/>
          <p:nvPr/>
        </p:nvSpPr>
        <p:spPr>
          <a:xfrm>
            <a:off x="2653260" y="3835173"/>
            <a:ext cx="2186027" cy="830997"/>
          </a:xfrm>
          <a:prstGeom prst="rect">
            <a:avLst/>
          </a:prstGeom>
          <a:noFill/>
        </p:spPr>
        <p:txBody>
          <a:bodyPr wrap="square" rtlCol="0">
            <a:spAutoFit/>
          </a:bodyPr>
          <a:lstStyle/>
          <a:p>
            <a:pPr algn="ctr"/>
            <a:r>
              <a:rPr lang="es-EC" sz="1600" b="1" dirty="0">
                <a:latin typeface="Arial" panose="020B0604020202020204" pitchFamily="34" charset="0"/>
                <a:cs typeface="Arial" panose="020B0604020202020204" pitchFamily="34" charset="0"/>
              </a:rPr>
              <a:t>CRISIS MUNDIAL PANDEMIA</a:t>
            </a:r>
          </a:p>
          <a:p>
            <a:pPr algn="ctr"/>
            <a:r>
              <a:rPr lang="en-US" sz="1600" dirty="0">
                <a:latin typeface="Arial" panose="020B0604020202020204" pitchFamily="34" charset="0"/>
                <a:cs typeface="Arial" panose="020B0604020202020204" pitchFamily="34" charset="0"/>
              </a:rPr>
              <a:t>(</a:t>
            </a:r>
            <a:r>
              <a:rPr lang="es-EC" sz="1600" dirty="0">
                <a:latin typeface="Arial" panose="020B0604020202020204" pitchFamily="34" charset="0"/>
                <a:cs typeface="Arial" panose="020B0604020202020204" pitchFamily="34" charset="0"/>
              </a:rPr>
              <a:t>marzo / 2020</a:t>
            </a:r>
            <a:r>
              <a:rPr lang="es-EC" sz="1600" b="1" dirty="0">
                <a:latin typeface="Arial" panose="020B0604020202020204" pitchFamily="34" charset="0"/>
                <a:cs typeface="Arial" panose="020B0604020202020204" pitchFamily="34" charset="0"/>
              </a:rPr>
              <a:t>)</a:t>
            </a:r>
          </a:p>
        </p:txBody>
      </p:sp>
      <p:sp>
        <p:nvSpPr>
          <p:cNvPr id="14" name="CuadroTexto 13">
            <a:extLst>
              <a:ext uri="{FF2B5EF4-FFF2-40B4-BE49-F238E27FC236}">
                <a16:creationId xmlns:a16="http://schemas.microsoft.com/office/drawing/2014/main" id="{795DBC34-2551-469B-803D-FC8037459CA7}"/>
              </a:ext>
            </a:extLst>
          </p:cNvPr>
          <p:cNvSpPr txBox="1"/>
          <p:nvPr/>
        </p:nvSpPr>
        <p:spPr>
          <a:xfrm>
            <a:off x="4827292" y="3669502"/>
            <a:ext cx="2924007" cy="1554272"/>
          </a:xfrm>
          <a:prstGeom prst="rect">
            <a:avLst/>
          </a:prstGeom>
          <a:noFill/>
        </p:spPr>
        <p:txBody>
          <a:bodyPr wrap="square" rtlCol="0">
            <a:spAutoFit/>
          </a:bodyPr>
          <a:lstStyle/>
          <a:p>
            <a:pPr algn="ctr"/>
            <a:r>
              <a:rPr lang="es-EC" sz="1600" b="1" dirty="0">
                <a:latin typeface="Arial" panose="020B0604020202020204" pitchFamily="34" charset="0"/>
                <a:cs typeface="Arial" panose="020B0604020202020204" pitchFamily="34" charset="0"/>
              </a:rPr>
              <a:t>ORGANIZACIONES </a:t>
            </a:r>
          </a:p>
          <a:p>
            <a:pPr algn="just"/>
            <a:r>
              <a:rPr lang="es-EC" sz="1600" dirty="0">
                <a:latin typeface="Arial" panose="020B0604020202020204" pitchFamily="34" charset="0"/>
                <a:cs typeface="Arial" panose="020B0604020202020204" pitchFamily="34" charset="0"/>
              </a:rPr>
              <a:t>QUE CRECIERON Y SOBREVIVIERON EN ESTE AMBIENTE…</a:t>
            </a:r>
          </a:p>
          <a:p>
            <a:pPr algn="just"/>
            <a:endParaRPr lang="es-EC" sz="1600" dirty="0">
              <a:latin typeface="Arial" panose="020B0604020202020204" pitchFamily="34" charset="0"/>
              <a:cs typeface="Arial" panose="020B0604020202020204" pitchFamily="34" charset="0"/>
            </a:endParaRPr>
          </a:p>
          <a:p>
            <a:pPr algn="ctr"/>
            <a:r>
              <a:rPr lang="en-US" sz="1500" b="1" dirty="0">
                <a:latin typeface="Arial" panose="020B0604020202020204" pitchFamily="34" charset="0"/>
                <a:cs typeface="Arial" panose="020B0604020202020204" pitchFamily="34" charset="0"/>
              </a:rPr>
              <a:t>A</a:t>
            </a:r>
            <a:r>
              <a:rPr lang="es-EC" sz="1500" b="1" dirty="0">
                <a:latin typeface="Arial" panose="020B0604020202020204" pitchFamily="34" charset="0"/>
                <a:cs typeface="Arial" panose="020B0604020202020204" pitchFamily="34" charset="0"/>
              </a:rPr>
              <a:t>LTAMENTE COMPETITIVAS</a:t>
            </a:r>
          </a:p>
        </p:txBody>
      </p:sp>
      <p:sp>
        <p:nvSpPr>
          <p:cNvPr id="15" name="CuadroTexto 14">
            <a:extLst>
              <a:ext uri="{FF2B5EF4-FFF2-40B4-BE49-F238E27FC236}">
                <a16:creationId xmlns:a16="http://schemas.microsoft.com/office/drawing/2014/main" id="{01DEDC50-2D23-4467-8AC4-52056C39B8A9}"/>
              </a:ext>
            </a:extLst>
          </p:cNvPr>
          <p:cNvSpPr txBox="1"/>
          <p:nvPr/>
        </p:nvSpPr>
        <p:spPr>
          <a:xfrm>
            <a:off x="8160108" y="3588588"/>
            <a:ext cx="2757268" cy="369332"/>
          </a:xfrm>
          <a:prstGeom prst="rect">
            <a:avLst/>
          </a:prstGeom>
          <a:solidFill>
            <a:schemeClr val="accent3">
              <a:lumMod val="40000"/>
              <a:lumOff val="60000"/>
            </a:schemeClr>
          </a:solidFill>
        </p:spPr>
        <p:txBody>
          <a:bodyPr wrap="square" rtlCol="0">
            <a:spAutoFit/>
          </a:bodyPr>
          <a:lstStyle/>
          <a:p>
            <a:r>
              <a:rPr lang="es-EC" dirty="0"/>
              <a:t>tecnología e innovación</a:t>
            </a:r>
          </a:p>
        </p:txBody>
      </p:sp>
      <p:sp>
        <p:nvSpPr>
          <p:cNvPr id="16" name="CuadroTexto 15">
            <a:extLst>
              <a:ext uri="{FF2B5EF4-FFF2-40B4-BE49-F238E27FC236}">
                <a16:creationId xmlns:a16="http://schemas.microsoft.com/office/drawing/2014/main" id="{F8CC15E5-945B-460C-8894-2926E7E42063}"/>
              </a:ext>
            </a:extLst>
          </p:cNvPr>
          <p:cNvSpPr txBox="1"/>
          <p:nvPr/>
        </p:nvSpPr>
        <p:spPr>
          <a:xfrm>
            <a:off x="8160108" y="4134883"/>
            <a:ext cx="2757268" cy="369332"/>
          </a:xfrm>
          <a:prstGeom prst="rect">
            <a:avLst/>
          </a:prstGeom>
          <a:solidFill>
            <a:schemeClr val="accent3"/>
          </a:solidFill>
        </p:spPr>
        <p:txBody>
          <a:bodyPr wrap="square" rtlCol="0">
            <a:spAutoFit/>
          </a:bodyPr>
          <a:lstStyle/>
          <a:p>
            <a:r>
              <a:rPr lang="es-EC" dirty="0"/>
              <a:t>estructura financiera</a:t>
            </a:r>
          </a:p>
        </p:txBody>
      </p:sp>
      <p:sp>
        <p:nvSpPr>
          <p:cNvPr id="17" name="CuadroTexto 16">
            <a:extLst>
              <a:ext uri="{FF2B5EF4-FFF2-40B4-BE49-F238E27FC236}">
                <a16:creationId xmlns:a16="http://schemas.microsoft.com/office/drawing/2014/main" id="{4696B210-9043-4F34-BA52-AF45C99A73C9}"/>
              </a:ext>
            </a:extLst>
          </p:cNvPr>
          <p:cNvSpPr txBox="1"/>
          <p:nvPr/>
        </p:nvSpPr>
        <p:spPr>
          <a:xfrm>
            <a:off x="8121607" y="4681178"/>
            <a:ext cx="2795769" cy="646331"/>
          </a:xfrm>
          <a:prstGeom prst="rect">
            <a:avLst/>
          </a:prstGeom>
          <a:solidFill>
            <a:schemeClr val="tx2">
              <a:lumMod val="20000"/>
              <a:lumOff val="80000"/>
            </a:schemeClr>
          </a:solidFill>
        </p:spPr>
        <p:txBody>
          <a:bodyPr wrap="square" rtlCol="0">
            <a:spAutoFit/>
          </a:bodyPr>
          <a:lstStyle/>
          <a:p>
            <a:r>
              <a:rPr lang="es-EC" dirty="0"/>
              <a:t>bienes y servicios de alta demanda</a:t>
            </a:r>
          </a:p>
        </p:txBody>
      </p:sp>
      <p:sp>
        <p:nvSpPr>
          <p:cNvPr id="18" name="CuadroTexto 17">
            <a:extLst>
              <a:ext uri="{FF2B5EF4-FFF2-40B4-BE49-F238E27FC236}">
                <a16:creationId xmlns:a16="http://schemas.microsoft.com/office/drawing/2014/main" id="{FF356142-B104-48A9-9F26-1E949D604879}"/>
              </a:ext>
            </a:extLst>
          </p:cNvPr>
          <p:cNvSpPr txBox="1"/>
          <p:nvPr/>
        </p:nvSpPr>
        <p:spPr>
          <a:xfrm>
            <a:off x="8160108" y="5390485"/>
            <a:ext cx="1779023" cy="369332"/>
          </a:xfrm>
          <a:prstGeom prst="rect">
            <a:avLst/>
          </a:prstGeom>
          <a:solidFill>
            <a:schemeClr val="accent5">
              <a:lumMod val="20000"/>
              <a:lumOff val="80000"/>
            </a:schemeClr>
          </a:solidFill>
        </p:spPr>
        <p:txBody>
          <a:bodyPr wrap="square" rtlCol="0">
            <a:spAutoFit/>
          </a:bodyPr>
          <a:lstStyle/>
          <a:p>
            <a:r>
              <a:rPr lang="es-EC" dirty="0"/>
              <a:t>cultura</a:t>
            </a:r>
          </a:p>
        </p:txBody>
      </p:sp>
      <p:sp>
        <p:nvSpPr>
          <p:cNvPr id="19" name="CuadroTexto 18">
            <a:extLst>
              <a:ext uri="{FF2B5EF4-FFF2-40B4-BE49-F238E27FC236}">
                <a16:creationId xmlns:a16="http://schemas.microsoft.com/office/drawing/2014/main" id="{8AFD7386-0DF9-4D44-8CF6-56CE53C42571}"/>
              </a:ext>
            </a:extLst>
          </p:cNvPr>
          <p:cNvSpPr txBox="1"/>
          <p:nvPr/>
        </p:nvSpPr>
        <p:spPr>
          <a:xfrm>
            <a:off x="8160108" y="5950731"/>
            <a:ext cx="2150084" cy="553998"/>
          </a:xfrm>
          <a:prstGeom prst="rect">
            <a:avLst/>
          </a:prstGeom>
          <a:solidFill>
            <a:schemeClr val="accent1"/>
          </a:solidFill>
        </p:spPr>
        <p:txBody>
          <a:bodyPr wrap="square" rtlCol="0">
            <a:spAutoFit/>
          </a:bodyPr>
          <a:lstStyle/>
          <a:p>
            <a:r>
              <a:rPr lang="es-EC" dirty="0"/>
              <a:t>y talento humano</a:t>
            </a:r>
          </a:p>
          <a:p>
            <a:r>
              <a:rPr lang="es-EC" sz="1200" dirty="0"/>
              <a:t>(Deloitte, 2020)</a:t>
            </a:r>
            <a:endParaRPr lang="es-EC" dirty="0"/>
          </a:p>
        </p:txBody>
      </p:sp>
      <p:cxnSp>
        <p:nvCxnSpPr>
          <p:cNvPr id="20" name="Conector recto 19">
            <a:extLst>
              <a:ext uri="{FF2B5EF4-FFF2-40B4-BE49-F238E27FC236}">
                <a16:creationId xmlns:a16="http://schemas.microsoft.com/office/drawing/2014/main" id="{9AB2BF57-E564-442B-AC26-EE07621DEB42}"/>
              </a:ext>
            </a:extLst>
          </p:cNvPr>
          <p:cNvCxnSpPr/>
          <p:nvPr/>
        </p:nvCxnSpPr>
        <p:spPr>
          <a:xfrm>
            <a:off x="7751299" y="3669502"/>
            <a:ext cx="0" cy="2572272"/>
          </a:xfrm>
          <a:prstGeom prst="line">
            <a:avLst/>
          </a:prstGeom>
        </p:spPr>
        <p:style>
          <a:lnRef idx="1">
            <a:schemeClr val="dk1"/>
          </a:lnRef>
          <a:fillRef idx="0">
            <a:schemeClr val="dk1"/>
          </a:fillRef>
          <a:effectRef idx="0">
            <a:schemeClr val="dk1"/>
          </a:effectRef>
          <a:fontRef idx="minor">
            <a:schemeClr val="tx1"/>
          </a:fontRef>
        </p:style>
      </p:cxnSp>
      <p:cxnSp>
        <p:nvCxnSpPr>
          <p:cNvPr id="23" name="Conector recto de flecha 22">
            <a:extLst>
              <a:ext uri="{FF2B5EF4-FFF2-40B4-BE49-F238E27FC236}">
                <a16:creationId xmlns:a16="http://schemas.microsoft.com/office/drawing/2014/main" id="{4E6A973D-3C87-4192-8E6A-93F0604A1B34}"/>
              </a:ext>
            </a:extLst>
          </p:cNvPr>
          <p:cNvCxnSpPr>
            <a:cxnSpLocks/>
          </p:cNvCxnSpPr>
          <p:nvPr/>
        </p:nvCxnSpPr>
        <p:spPr>
          <a:xfrm>
            <a:off x="7751299" y="3669502"/>
            <a:ext cx="3703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recto de flecha 26">
            <a:extLst>
              <a:ext uri="{FF2B5EF4-FFF2-40B4-BE49-F238E27FC236}">
                <a16:creationId xmlns:a16="http://schemas.microsoft.com/office/drawing/2014/main" id="{3DBF27D3-C147-4D15-9E68-0D63EB03E507}"/>
              </a:ext>
            </a:extLst>
          </p:cNvPr>
          <p:cNvCxnSpPr>
            <a:cxnSpLocks/>
          </p:cNvCxnSpPr>
          <p:nvPr/>
        </p:nvCxnSpPr>
        <p:spPr>
          <a:xfrm>
            <a:off x="7789800" y="4298981"/>
            <a:ext cx="3703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id="{93E6E215-64D4-40A0-9772-CC25BA25332A}"/>
              </a:ext>
            </a:extLst>
          </p:cNvPr>
          <p:cNvCxnSpPr>
            <a:cxnSpLocks/>
          </p:cNvCxnSpPr>
          <p:nvPr/>
        </p:nvCxnSpPr>
        <p:spPr>
          <a:xfrm>
            <a:off x="7751299" y="5073978"/>
            <a:ext cx="3703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recto de flecha 28">
            <a:extLst>
              <a:ext uri="{FF2B5EF4-FFF2-40B4-BE49-F238E27FC236}">
                <a16:creationId xmlns:a16="http://schemas.microsoft.com/office/drawing/2014/main" id="{581B82A3-4756-4759-A502-7D4E5DB5BED5}"/>
              </a:ext>
            </a:extLst>
          </p:cNvPr>
          <p:cNvCxnSpPr>
            <a:cxnSpLocks/>
          </p:cNvCxnSpPr>
          <p:nvPr/>
        </p:nvCxnSpPr>
        <p:spPr>
          <a:xfrm>
            <a:off x="7763328" y="5584441"/>
            <a:ext cx="3703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a:extLst>
              <a:ext uri="{FF2B5EF4-FFF2-40B4-BE49-F238E27FC236}">
                <a16:creationId xmlns:a16="http://schemas.microsoft.com/office/drawing/2014/main" id="{7D12090E-BAC8-4565-8CEF-F85B513D01DF}"/>
              </a:ext>
            </a:extLst>
          </p:cNvPr>
          <p:cNvCxnSpPr>
            <a:cxnSpLocks/>
          </p:cNvCxnSpPr>
          <p:nvPr/>
        </p:nvCxnSpPr>
        <p:spPr>
          <a:xfrm>
            <a:off x="7751299" y="6241774"/>
            <a:ext cx="3703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5954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ECD3F84-16DE-7ACE-AD50-A6AFBC359545}"/>
              </a:ext>
            </a:extLst>
          </p:cNvPr>
          <p:cNvSpPr txBox="1"/>
          <p:nvPr/>
        </p:nvSpPr>
        <p:spPr>
          <a:xfrm>
            <a:off x="2691144" y="491248"/>
            <a:ext cx="6096000" cy="523220"/>
          </a:xfrm>
          <a:prstGeom prst="rect">
            <a:avLst/>
          </a:prstGeom>
          <a:solidFill>
            <a:schemeClr val="accent2">
              <a:lumMod val="40000"/>
              <a:lumOff val="60000"/>
            </a:schemeClr>
          </a:solidFill>
        </p:spPr>
        <p:txBody>
          <a:bodyPr wrap="square">
            <a:spAutoFit/>
          </a:bodyPr>
          <a:lstStyle/>
          <a:p>
            <a:r>
              <a:rPr lang="es-ES" sz="2800" dirty="0">
                <a:effectLst/>
                <a:latin typeface="Times New Roman" panose="02020603050405020304" pitchFamily="18" charset="0"/>
                <a:ea typeface="Calibri" panose="020F0502020204030204" pitchFamily="34" charset="0"/>
              </a:rPr>
              <a:t>Resultados de gestión del talento humano </a:t>
            </a:r>
            <a:endParaRPr lang="es-EC" sz="2800" dirty="0"/>
          </a:p>
        </p:txBody>
      </p:sp>
      <p:graphicFrame>
        <p:nvGraphicFramePr>
          <p:cNvPr id="8" name="Gráfico 7">
            <a:extLst>
              <a:ext uri="{FF2B5EF4-FFF2-40B4-BE49-F238E27FC236}">
                <a16:creationId xmlns:a16="http://schemas.microsoft.com/office/drawing/2014/main" id="{BBBB3BD3-1E92-4DD6-9A64-42DFCB2EF00B}"/>
              </a:ext>
            </a:extLst>
          </p:cNvPr>
          <p:cNvGraphicFramePr/>
          <p:nvPr>
            <p:extLst>
              <p:ext uri="{D42A27DB-BD31-4B8C-83A1-F6EECF244321}">
                <p14:modId xmlns:p14="http://schemas.microsoft.com/office/powerpoint/2010/main" val="1397856349"/>
              </p:ext>
            </p:extLst>
          </p:nvPr>
        </p:nvGraphicFramePr>
        <p:xfrm>
          <a:off x="723900" y="1950412"/>
          <a:ext cx="5372100" cy="3999813"/>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B1810473-A595-4192-AB4C-6DE0D58426B5}"/>
              </a:ext>
            </a:extLst>
          </p:cNvPr>
          <p:cNvSpPr txBox="1"/>
          <p:nvPr/>
        </p:nvSpPr>
        <p:spPr>
          <a:xfrm>
            <a:off x="634601" y="1445823"/>
            <a:ext cx="1954487" cy="523220"/>
          </a:xfrm>
          <a:prstGeom prst="rect">
            <a:avLst/>
          </a:prstGeom>
          <a:noFill/>
        </p:spPr>
        <p:txBody>
          <a:bodyPr wrap="square">
            <a:spAutoFit/>
          </a:bodyPr>
          <a:lstStyle/>
          <a:p>
            <a:r>
              <a:rPr lang="es-ES" sz="2800" dirty="0">
                <a:effectLst/>
                <a:latin typeface="Times New Roman" panose="02020603050405020304" pitchFamily="18" charset="0"/>
                <a:ea typeface="Calibri" panose="020F0502020204030204" pitchFamily="34" charset="0"/>
              </a:rPr>
              <a:t>Motivación</a:t>
            </a:r>
            <a:endParaRPr lang="es-EC" sz="2800" dirty="0"/>
          </a:p>
        </p:txBody>
      </p:sp>
      <p:graphicFrame>
        <p:nvGraphicFramePr>
          <p:cNvPr id="10" name="Gráfico 9">
            <a:extLst>
              <a:ext uri="{FF2B5EF4-FFF2-40B4-BE49-F238E27FC236}">
                <a16:creationId xmlns:a16="http://schemas.microsoft.com/office/drawing/2014/main" id="{B29BD931-9117-9602-9FF3-C54B58C069ED}"/>
              </a:ext>
            </a:extLst>
          </p:cNvPr>
          <p:cNvGraphicFramePr/>
          <p:nvPr>
            <p:extLst>
              <p:ext uri="{D42A27DB-BD31-4B8C-83A1-F6EECF244321}">
                <p14:modId xmlns:p14="http://schemas.microsoft.com/office/powerpoint/2010/main" val="2569368159"/>
              </p:ext>
            </p:extLst>
          </p:nvPr>
        </p:nvGraphicFramePr>
        <p:xfrm>
          <a:off x="6362558" y="1785313"/>
          <a:ext cx="5384800" cy="416491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1D30D899-3F5A-FC1B-9BCA-9ADD137C7052}"/>
              </a:ext>
            </a:extLst>
          </p:cNvPr>
          <p:cNvSpPr txBox="1"/>
          <p:nvPr/>
        </p:nvSpPr>
        <p:spPr>
          <a:xfrm>
            <a:off x="6362558" y="1445823"/>
            <a:ext cx="3254053" cy="523220"/>
          </a:xfrm>
          <a:prstGeom prst="rect">
            <a:avLst/>
          </a:prstGeom>
          <a:noFill/>
        </p:spPr>
        <p:txBody>
          <a:bodyPr wrap="square">
            <a:spAutoFit/>
          </a:bodyPr>
          <a:lstStyle/>
          <a:p>
            <a:r>
              <a:rPr lang="es-ES" sz="2800" dirty="0">
                <a:effectLst/>
                <a:latin typeface="Times New Roman" panose="02020603050405020304" pitchFamily="18" charset="0"/>
                <a:ea typeface="Calibri" panose="020F0502020204030204" pitchFamily="34" charset="0"/>
              </a:rPr>
              <a:t>Satisfacción personal</a:t>
            </a:r>
            <a:endParaRPr lang="es-EC" sz="2800" dirty="0"/>
          </a:p>
        </p:txBody>
      </p:sp>
    </p:spTree>
    <p:extLst>
      <p:ext uri="{BB962C8B-B14F-4D97-AF65-F5344CB8AC3E}">
        <p14:creationId xmlns:p14="http://schemas.microsoft.com/office/powerpoint/2010/main" val="440511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09DB7C64-49C8-9FEF-43DC-21C7A91726A4}"/>
              </a:ext>
            </a:extLst>
          </p:cNvPr>
          <p:cNvGraphicFramePr/>
          <p:nvPr>
            <p:extLst>
              <p:ext uri="{D42A27DB-BD31-4B8C-83A1-F6EECF244321}">
                <p14:modId xmlns:p14="http://schemas.microsoft.com/office/powerpoint/2010/main" val="364868194"/>
              </p:ext>
            </p:extLst>
          </p:nvPr>
        </p:nvGraphicFramePr>
        <p:xfrm>
          <a:off x="733507" y="959874"/>
          <a:ext cx="5141145" cy="505597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EFE1797A-D50D-2AFB-A0B0-AF1201ACC2CA}"/>
              </a:ext>
            </a:extLst>
          </p:cNvPr>
          <p:cNvSpPr txBox="1"/>
          <p:nvPr/>
        </p:nvSpPr>
        <p:spPr>
          <a:xfrm>
            <a:off x="1494330" y="218327"/>
            <a:ext cx="4380322" cy="523220"/>
          </a:xfrm>
          <a:prstGeom prst="rect">
            <a:avLst/>
          </a:prstGeom>
          <a:noFill/>
        </p:spPr>
        <p:txBody>
          <a:bodyPr wrap="square">
            <a:spAutoFit/>
          </a:bodyPr>
          <a:lstStyle/>
          <a:p>
            <a:r>
              <a:rPr lang="es-ES" sz="2800" dirty="0">
                <a:effectLst/>
                <a:latin typeface="Times New Roman" panose="02020603050405020304" pitchFamily="18" charset="0"/>
                <a:ea typeface="Calibri" panose="020F0502020204030204" pitchFamily="34" charset="0"/>
              </a:rPr>
              <a:t>Compromiso organizacional</a:t>
            </a:r>
            <a:endParaRPr lang="es-EC" sz="2800" dirty="0"/>
          </a:p>
        </p:txBody>
      </p:sp>
      <p:graphicFrame>
        <p:nvGraphicFramePr>
          <p:cNvPr id="8" name="Gráfico 7">
            <a:extLst>
              <a:ext uri="{FF2B5EF4-FFF2-40B4-BE49-F238E27FC236}">
                <a16:creationId xmlns:a16="http://schemas.microsoft.com/office/drawing/2014/main" id="{1D58559C-C375-4F32-8102-D1B95CB74494}"/>
              </a:ext>
            </a:extLst>
          </p:cNvPr>
          <p:cNvGraphicFramePr/>
          <p:nvPr>
            <p:extLst>
              <p:ext uri="{D42A27DB-BD31-4B8C-83A1-F6EECF244321}">
                <p14:modId xmlns:p14="http://schemas.microsoft.com/office/powerpoint/2010/main" val="3293825740"/>
              </p:ext>
            </p:extLst>
          </p:nvPr>
        </p:nvGraphicFramePr>
        <p:xfrm>
          <a:off x="6506190" y="959874"/>
          <a:ext cx="5384800" cy="5449089"/>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DE1C87BC-A10B-7A28-A545-19A68987FE75}"/>
              </a:ext>
            </a:extLst>
          </p:cNvPr>
          <p:cNvSpPr txBox="1"/>
          <p:nvPr/>
        </p:nvSpPr>
        <p:spPr>
          <a:xfrm>
            <a:off x="8240889" y="350200"/>
            <a:ext cx="2216411" cy="523220"/>
          </a:xfrm>
          <a:prstGeom prst="rect">
            <a:avLst/>
          </a:prstGeom>
          <a:noFill/>
        </p:spPr>
        <p:txBody>
          <a:bodyPr wrap="square">
            <a:spAutoFit/>
          </a:bodyPr>
          <a:lstStyle/>
          <a:p>
            <a:r>
              <a:rPr lang="es-ES" sz="2800" dirty="0">
                <a:effectLst/>
                <a:latin typeface="Times New Roman" panose="02020603050405020304" pitchFamily="18" charset="0"/>
                <a:ea typeface="Calibri" panose="020F0502020204030204" pitchFamily="34" charset="0"/>
              </a:rPr>
              <a:t>Cohesión</a:t>
            </a:r>
            <a:endParaRPr lang="es-EC" sz="2800" dirty="0"/>
          </a:p>
        </p:txBody>
      </p:sp>
    </p:spTree>
    <p:extLst>
      <p:ext uri="{BB962C8B-B14F-4D97-AF65-F5344CB8AC3E}">
        <p14:creationId xmlns:p14="http://schemas.microsoft.com/office/powerpoint/2010/main" val="1837787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FE1797A-D50D-2AFB-A0B0-AF1201ACC2CA}"/>
              </a:ext>
            </a:extLst>
          </p:cNvPr>
          <p:cNvSpPr txBox="1"/>
          <p:nvPr/>
        </p:nvSpPr>
        <p:spPr>
          <a:xfrm>
            <a:off x="2013873" y="812774"/>
            <a:ext cx="1937239" cy="523220"/>
          </a:xfrm>
          <a:prstGeom prst="rect">
            <a:avLst/>
          </a:prstGeom>
          <a:noFill/>
        </p:spPr>
        <p:txBody>
          <a:bodyPr wrap="square">
            <a:spAutoFit/>
          </a:bodyPr>
          <a:lstStyle/>
          <a:p>
            <a:r>
              <a:rPr lang="es-ES" sz="2800" dirty="0">
                <a:effectLst/>
                <a:latin typeface="Times New Roman" panose="02020603050405020304" pitchFamily="18" charset="0"/>
                <a:ea typeface="Calibri" panose="020F0502020204030204" pitchFamily="34" charset="0"/>
              </a:rPr>
              <a:t>Integración</a:t>
            </a:r>
            <a:endParaRPr lang="es-EC" sz="2800" dirty="0"/>
          </a:p>
        </p:txBody>
      </p:sp>
      <p:sp>
        <p:nvSpPr>
          <p:cNvPr id="9" name="CuadroTexto 8">
            <a:extLst>
              <a:ext uri="{FF2B5EF4-FFF2-40B4-BE49-F238E27FC236}">
                <a16:creationId xmlns:a16="http://schemas.microsoft.com/office/drawing/2014/main" id="{DE1C87BC-A10B-7A28-A545-19A68987FE75}"/>
              </a:ext>
            </a:extLst>
          </p:cNvPr>
          <p:cNvSpPr txBox="1"/>
          <p:nvPr/>
        </p:nvSpPr>
        <p:spPr>
          <a:xfrm>
            <a:off x="8240890" y="635068"/>
            <a:ext cx="2536702" cy="523220"/>
          </a:xfrm>
          <a:prstGeom prst="rect">
            <a:avLst/>
          </a:prstGeom>
          <a:noFill/>
        </p:spPr>
        <p:txBody>
          <a:bodyPr wrap="square">
            <a:spAutoFit/>
          </a:bodyPr>
          <a:lstStyle/>
          <a:p>
            <a:r>
              <a:rPr lang="es-ES" sz="2800" dirty="0">
                <a:effectLst/>
                <a:latin typeface="Times New Roman" panose="02020603050405020304" pitchFamily="18" charset="0"/>
                <a:ea typeface="Calibri" panose="020F0502020204030204" pitchFamily="34" charset="0"/>
              </a:rPr>
              <a:t>Plan de carrera</a:t>
            </a:r>
            <a:endParaRPr lang="es-EC" sz="2800" dirty="0"/>
          </a:p>
        </p:txBody>
      </p:sp>
      <p:graphicFrame>
        <p:nvGraphicFramePr>
          <p:cNvPr id="2" name="Gráfico 1">
            <a:extLst>
              <a:ext uri="{FF2B5EF4-FFF2-40B4-BE49-F238E27FC236}">
                <a16:creationId xmlns:a16="http://schemas.microsoft.com/office/drawing/2014/main" id="{4924D2F1-A629-4E85-8CE7-62FFA1536912}"/>
              </a:ext>
            </a:extLst>
          </p:cNvPr>
          <p:cNvGraphicFramePr/>
          <p:nvPr>
            <p:extLst>
              <p:ext uri="{D42A27DB-BD31-4B8C-83A1-F6EECF244321}">
                <p14:modId xmlns:p14="http://schemas.microsoft.com/office/powerpoint/2010/main" val="964643375"/>
              </p:ext>
            </p:extLst>
          </p:nvPr>
        </p:nvGraphicFramePr>
        <p:xfrm>
          <a:off x="467067" y="1335994"/>
          <a:ext cx="5403850" cy="4047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FA68270C-7602-42E3-82E0-D436688CB4E3}"/>
              </a:ext>
            </a:extLst>
          </p:cNvPr>
          <p:cNvGraphicFramePr/>
          <p:nvPr>
            <p:extLst>
              <p:ext uri="{D42A27DB-BD31-4B8C-83A1-F6EECF244321}">
                <p14:modId xmlns:p14="http://schemas.microsoft.com/office/powerpoint/2010/main" val="1675693042"/>
              </p:ext>
            </p:extLst>
          </p:nvPr>
        </p:nvGraphicFramePr>
        <p:xfrm>
          <a:off x="6095999" y="1405284"/>
          <a:ext cx="5844209" cy="4047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823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texto 6">
            <a:extLst>
              <a:ext uri="{FF2B5EF4-FFF2-40B4-BE49-F238E27FC236}">
                <a16:creationId xmlns:a16="http://schemas.microsoft.com/office/drawing/2014/main" id="{8BB01760-04FF-BFFF-B16D-BB05BC09FD10}"/>
              </a:ext>
            </a:extLst>
          </p:cNvPr>
          <p:cNvSpPr>
            <a:spLocks noGrp="1"/>
          </p:cNvSpPr>
          <p:nvPr>
            <p:ph type="body" idx="1"/>
          </p:nvPr>
        </p:nvSpPr>
        <p:spPr>
          <a:xfrm>
            <a:off x="7331383" y="5227455"/>
            <a:ext cx="3876085" cy="857461"/>
          </a:xfrm>
        </p:spPr>
        <p:txBody>
          <a:bodyPr vert="horz" lIns="91440" tIns="45720" rIns="91440" bIns="45720" rtlCol="0">
            <a:normAutofit/>
          </a:bodyPr>
          <a:lstStyle/>
          <a:p>
            <a:r>
              <a:rPr lang="en-US" kern="1200">
                <a:solidFill>
                  <a:schemeClr val="tx1"/>
                </a:solidFill>
                <a:latin typeface="+mn-lt"/>
                <a:ea typeface="+mn-ea"/>
                <a:cs typeface="+mn-cs"/>
              </a:rPr>
              <a:t> </a:t>
            </a:r>
          </a:p>
        </p:txBody>
      </p:sp>
      <p:graphicFrame>
        <p:nvGraphicFramePr>
          <p:cNvPr id="5" name="Gráfico 4">
            <a:extLst>
              <a:ext uri="{FF2B5EF4-FFF2-40B4-BE49-F238E27FC236}">
                <a16:creationId xmlns:a16="http://schemas.microsoft.com/office/drawing/2014/main" id="{43C157D9-EEF2-4A31-834B-451B4ADB6CBA}"/>
              </a:ext>
            </a:extLst>
          </p:cNvPr>
          <p:cNvGraphicFramePr/>
          <p:nvPr>
            <p:extLst>
              <p:ext uri="{D42A27DB-BD31-4B8C-83A1-F6EECF244321}">
                <p14:modId xmlns:p14="http://schemas.microsoft.com/office/powerpoint/2010/main" val="3746519180"/>
              </p:ext>
            </p:extLst>
          </p:nvPr>
        </p:nvGraphicFramePr>
        <p:xfrm>
          <a:off x="942597" y="612553"/>
          <a:ext cx="5608830" cy="5632894"/>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39037A63-8647-ED53-F2D3-5D2638B84406}"/>
              </a:ext>
            </a:extLst>
          </p:cNvPr>
          <p:cNvSpPr txBox="1"/>
          <p:nvPr/>
        </p:nvSpPr>
        <p:spPr>
          <a:xfrm>
            <a:off x="6887706" y="2724826"/>
            <a:ext cx="2652273" cy="523220"/>
          </a:xfrm>
          <a:prstGeom prst="rect">
            <a:avLst/>
          </a:prstGeom>
          <a:noFill/>
        </p:spPr>
        <p:txBody>
          <a:bodyPr wrap="square">
            <a:spAutoFit/>
          </a:bodyPr>
          <a:lstStyle/>
          <a:p>
            <a:r>
              <a:rPr lang="es-ES" sz="2800" dirty="0">
                <a:effectLst/>
                <a:latin typeface="Times New Roman" panose="02020603050405020304" pitchFamily="18" charset="0"/>
                <a:ea typeface="Calibri" panose="020F0502020204030204" pitchFamily="34" charset="0"/>
              </a:rPr>
              <a:t>Reconocimiento</a:t>
            </a:r>
            <a:endParaRPr lang="es-EC" sz="2800" dirty="0"/>
          </a:p>
        </p:txBody>
      </p:sp>
    </p:spTree>
    <p:extLst>
      <p:ext uri="{BB962C8B-B14F-4D97-AF65-F5344CB8AC3E}">
        <p14:creationId xmlns:p14="http://schemas.microsoft.com/office/powerpoint/2010/main" val="1026119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67442F8-99CA-00B6-5570-C846D945D949}"/>
              </a:ext>
            </a:extLst>
          </p:cNvPr>
          <p:cNvPicPr>
            <a:picLocks noChangeAspect="1"/>
          </p:cNvPicPr>
          <p:nvPr/>
        </p:nvPicPr>
        <p:blipFill rotWithShape="1">
          <a:blip r:embed="rId2"/>
          <a:srcRect l="15862" t="32337" r="29310" b="27663"/>
          <a:stretch/>
        </p:blipFill>
        <p:spPr>
          <a:xfrm>
            <a:off x="892252" y="1002080"/>
            <a:ext cx="5913150" cy="2545854"/>
          </a:xfrm>
          <a:prstGeom prst="rect">
            <a:avLst/>
          </a:prstGeom>
        </p:spPr>
      </p:pic>
      <p:pic>
        <p:nvPicPr>
          <p:cNvPr id="11" name="Imagen 10">
            <a:extLst>
              <a:ext uri="{FF2B5EF4-FFF2-40B4-BE49-F238E27FC236}">
                <a16:creationId xmlns:a16="http://schemas.microsoft.com/office/drawing/2014/main" id="{868CE24A-FA04-01A7-75B9-504D3A177531}"/>
              </a:ext>
            </a:extLst>
          </p:cNvPr>
          <p:cNvPicPr>
            <a:picLocks noChangeAspect="1"/>
          </p:cNvPicPr>
          <p:nvPr/>
        </p:nvPicPr>
        <p:blipFill rotWithShape="1">
          <a:blip r:embed="rId3"/>
          <a:srcRect l="15862" t="36168" r="29224" b="25517"/>
          <a:stretch/>
        </p:blipFill>
        <p:spPr>
          <a:xfrm>
            <a:off x="4419181" y="3547934"/>
            <a:ext cx="7283669" cy="2858585"/>
          </a:xfrm>
          <a:prstGeom prst="rect">
            <a:avLst/>
          </a:prstGeom>
        </p:spPr>
      </p:pic>
      <p:sp>
        <p:nvSpPr>
          <p:cNvPr id="12" name="CuadroTexto 11">
            <a:extLst>
              <a:ext uri="{FF2B5EF4-FFF2-40B4-BE49-F238E27FC236}">
                <a16:creationId xmlns:a16="http://schemas.microsoft.com/office/drawing/2014/main" id="{909445BE-17F8-4F1A-682A-85A1661E4442}"/>
              </a:ext>
            </a:extLst>
          </p:cNvPr>
          <p:cNvSpPr txBox="1"/>
          <p:nvPr/>
        </p:nvSpPr>
        <p:spPr>
          <a:xfrm>
            <a:off x="7294551" y="1308273"/>
            <a:ext cx="4408299" cy="523220"/>
          </a:xfrm>
          <a:prstGeom prst="rect">
            <a:avLst/>
          </a:prstGeom>
          <a:solidFill>
            <a:schemeClr val="accent2">
              <a:lumMod val="40000"/>
              <a:lumOff val="60000"/>
            </a:schemeClr>
          </a:solidFill>
        </p:spPr>
        <p:txBody>
          <a:bodyPr wrap="square">
            <a:spAutoFit/>
          </a:bodyPr>
          <a:lstStyle/>
          <a:p>
            <a:r>
              <a:rPr lang="es-ES" sz="2800" dirty="0">
                <a:effectLst/>
                <a:latin typeface="Times New Roman" panose="02020603050405020304" pitchFamily="18" charset="0"/>
                <a:ea typeface="Calibri" panose="020F0502020204030204" pitchFamily="34" charset="0"/>
              </a:rPr>
              <a:t>Resultados de Productividad</a:t>
            </a:r>
            <a:endParaRPr lang="es-EC" sz="2800" dirty="0"/>
          </a:p>
        </p:txBody>
      </p:sp>
    </p:spTree>
    <p:extLst>
      <p:ext uri="{BB962C8B-B14F-4D97-AF65-F5344CB8AC3E}">
        <p14:creationId xmlns:p14="http://schemas.microsoft.com/office/powerpoint/2010/main" val="2522209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BB2E8B8-AC7D-9652-BFD1-F751E43530FF}"/>
              </a:ext>
            </a:extLst>
          </p:cNvPr>
          <p:cNvPicPr>
            <a:picLocks noChangeAspect="1"/>
          </p:cNvPicPr>
          <p:nvPr/>
        </p:nvPicPr>
        <p:blipFill rotWithShape="1">
          <a:blip r:embed="rId2"/>
          <a:srcRect l="15948" t="36322" r="30000" b="20459"/>
          <a:stretch/>
        </p:blipFill>
        <p:spPr>
          <a:xfrm>
            <a:off x="191100" y="1350498"/>
            <a:ext cx="7152454" cy="3369401"/>
          </a:xfrm>
          <a:prstGeom prst="rect">
            <a:avLst/>
          </a:prstGeom>
        </p:spPr>
      </p:pic>
    </p:spTree>
    <p:extLst>
      <p:ext uri="{BB962C8B-B14F-4D97-AF65-F5344CB8AC3E}">
        <p14:creationId xmlns:p14="http://schemas.microsoft.com/office/powerpoint/2010/main" val="98796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0F18C7E-F13B-7EAA-622B-78977476DFC0}"/>
              </a:ext>
            </a:extLst>
          </p:cNvPr>
          <p:cNvPicPr>
            <a:picLocks noChangeAspect="1"/>
          </p:cNvPicPr>
          <p:nvPr/>
        </p:nvPicPr>
        <p:blipFill rotWithShape="1">
          <a:blip r:embed="rId2"/>
          <a:srcRect l="15776" t="38009" r="29741" b="27509"/>
          <a:stretch/>
        </p:blipFill>
        <p:spPr>
          <a:xfrm>
            <a:off x="385572" y="2101802"/>
            <a:ext cx="11420856" cy="4065859"/>
          </a:xfrm>
          <a:prstGeom prst="rect">
            <a:avLst/>
          </a:prstGeom>
        </p:spPr>
      </p:pic>
      <p:sp>
        <p:nvSpPr>
          <p:cNvPr id="9" name="CuadroTexto 8">
            <a:extLst>
              <a:ext uri="{FF2B5EF4-FFF2-40B4-BE49-F238E27FC236}">
                <a16:creationId xmlns:a16="http://schemas.microsoft.com/office/drawing/2014/main" id="{1E94A948-9688-74CA-D716-85D5F36BE2F0}"/>
              </a:ext>
            </a:extLst>
          </p:cNvPr>
          <p:cNvSpPr txBox="1"/>
          <p:nvPr/>
        </p:nvSpPr>
        <p:spPr>
          <a:xfrm>
            <a:off x="4344315" y="430584"/>
            <a:ext cx="3503370" cy="523220"/>
          </a:xfrm>
          <a:prstGeom prst="rect">
            <a:avLst/>
          </a:prstGeom>
          <a:noFill/>
        </p:spPr>
        <p:txBody>
          <a:bodyPr wrap="square">
            <a:spAutoFit/>
          </a:bodyPr>
          <a:lstStyle/>
          <a:p>
            <a:r>
              <a:rPr lang="es-ES" sz="2800" dirty="0">
                <a:solidFill>
                  <a:schemeClr val="accent2">
                    <a:lumMod val="75000"/>
                  </a:schemeClr>
                </a:solidFill>
                <a:effectLst/>
                <a:latin typeface="Times New Roman" panose="02020603050405020304" pitchFamily="18" charset="0"/>
                <a:ea typeface="Calibri" panose="020F0502020204030204" pitchFamily="34" charset="0"/>
              </a:rPr>
              <a:t>PREGUNTA CLAVE</a:t>
            </a:r>
            <a:endParaRPr lang="es-EC" sz="2800" dirty="0">
              <a:solidFill>
                <a:schemeClr val="accent2">
                  <a:lumMod val="75000"/>
                </a:schemeClr>
              </a:solidFill>
            </a:endParaRPr>
          </a:p>
        </p:txBody>
      </p:sp>
    </p:spTree>
    <p:extLst>
      <p:ext uri="{BB962C8B-B14F-4D97-AF65-F5344CB8AC3E}">
        <p14:creationId xmlns:p14="http://schemas.microsoft.com/office/powerpoint/2010/main" val="361084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5487103-4DCA-0BFE-0108-39222B9C2AF2}"/>
              </a:ext>
            </a:extLst>
          </p:cNvPr>
          <p:cNvSpPr>
            <a:spLocks noGrp="1"/>
          </p:cNvSpPr>
          <p:nvPr>
            <p:ph type="title"/>
          </p:nvPr>
        </p:nvSpPr>
        <p:spPr>
          <a:xfrm>
            <a:off x="277962" y="2438400"/>
            <a:ext cx="4025496" cy="780396"/>
          </a:xfrm>
        </p:spPr>
        <p:txBody>
          <a:bodyPr vert="horz" lIns="91440" tIns="45720" rIns="91440" bIns="45720" rtlCol="0" anchor="b">
            <a:normAutofit fontScale="90000"/>
          </a:bodyPr>
          <a:lstStyle/>
          <a:p>
            <a:r>
              <a:rPr lang="en-US" sz="4600" b="1" kern="1200" dirty="0">
                <a:solidFill>
                  <a:schemeClr val="tx1"/>
                </a:solidFill>
                <a:latin typeface="+mj-lt"/>
                <a:ea typeface="+mj-ea"/>
                <a:cs typeface="+mj-cs"/>
              </a:rPr>
              <a:t>Correlaciones </a:t>
            </a:r>
          </a:p>
        </p:txBody>
      </p:sp>
      <p:pic>
        <p:nvPicPr>
          <p:cNvPr id="3" name="Imagen 2">
            <a:extLst>
              <a:ext uri="{FF2B5EF4-FFF2-40B4-BE49-F238E27FC236}">
                <a16:creationId xmlns:a16="http://schemas.microsoft.com/office/drawing/2014/main" id="{945BF97B-A99F-669E-337F-111E17A43FB9}"/>
              </a:ext>
            </a:extLst>
          </p:cNvPr>
          <p:cNvPicPr>
            <a:picLocks noChangeAspect="1"/>
          </p:cNvPicPr>
          <p:nvPr/>
        </p:nvPicPr>
        <p:blipFill rotWithShape="1">
          <a:blip r:embed="rId2"/>
          <a:srcRect l="15862" t="32031" r="34742" b="20613"/>
          <a:stretch/>
        </p:blipFill>
        <p:spPr>
          <a:xfrm>
            <a:off x="4210692" y="348861"/>
            <a:ext cx="7703347" cy="4154180"/>
          </a:xfrm>
          <a:prstGeom prst="rect">
            <a:avLst/>
          </a:prstGeom>
        </p:spPr>
      </p:pic>
      <p:sp>
        <p:nvSpPr>
          <p:cNvPr id="6" name="CuadroTexto 5">
            <a:extLst>
              <a:ext uri="{FF2B5EF4-FFF2-40B4-BE49-F238E27FC236}">
                <a16:creationId xmlns:a16="http://schemas.microsoft.com/office/drawing/2014/main" id="{715C7E7E-01B8-2440-D523-C91FB9F10BDF}"/>
              </a:ext>
            </a:extLst>
          </p:cNvPr>
          <p:cNvSpPr txBox="1"/>
          <p:nvPr/>
        </p:nvSpPr>
        <p:spPr>
          <a:xfrm>
            <a:off x="833120" y="4696651"/>
            <a:ext cx="10525760" cy="1200329"/>
          </a:xfrm>
          <a:prstGeom prst="rect">
            <a:avLst/>
          </a:prstGeom>
          <a:noFill/>
        </p:spPr>
        <p:txBody>
          <a:bodyPr wrap="square">
            <a:spAutoFit/>
          </a:bodyPr>
          <a:lstStyle/>
          <a:p>
            <a:pPr indent="449580" algn="just">
              <a:spcAft>
                <a:spcPts val="600"/>
              </a:spcAft>
            </a:pPr>
            <a:r>
              <a:rPr lang="es-ES" b="1" i="1" dirty="0">
                <a:latin typeface="Times New Roman" panose="02020603050405020304" pitchFamily="18" charset="0"/>
                <a:ea typeface="Calibri" panose="020F0502020204030204" pitchFamily="34" charset="0"/>
                <a:cs typeface="Times New Roman" panose="02020603050405020304" pitchFamily="18" charset="0"/>
              </a:rPr>
              <a:t>E</a:t>
            </a:r>
            <a:r>
              <a:rPr lang="es-ES" sz="1800" b="1" i="1" dirty="0">
                <a:effectLst/>
                <a:latin typeface="Times New Roman" panose="02020603050405020304" pitchFamily="18" charset="0"/>
                <a:ea typeface="Calibri" panose="020F0502020204030204" pitchFamily="34" charset="0"/>
                <a:cs typeface="Times New Roman" panose="02020603050405020304" pitchFamily="18" charset="0"/>
              </a:rPr>
              <a:t>xiste correlación entre las variables de Gestión de Talento humano y Productividad,</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entonces, cuando mejora la gestión del talento humano también mejora la productividad laboral en el personal de las empresas de alojamiento. Cuando la gestión del talento humano en estas empresas es débil se provoca una disminución de la productividad.</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669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5487103-4DCA-0BFE-0108-39222B9C2AF2}"/>
              </a:ext>
            </a:extLst>
          </p:cNvPr>
          <p:cNvSpPr>
            <a:spLocks noGrp="1"/>
          </p:cNvSpPr>
          <p:nvPr>
            <p:ph type="title"/>
          </p:nvPr>
        </p:nvSpPr>
        <p:spPr>
          <a:xfrm>
            <a:off x="108794" y="2199861"/>
            <a:ext cx="4330683" cy="1575526"/>
          </a:xfrm>
        </p:spPr>
        <p:txBody>
          <a:bodyPr vert="horz" lIns="91440" tIns="45720" rIns="91440" bIns="45720" rtlCol="0" anchor="b">
            <a:normAutofit fontScale="90000"/>
          </a:bodyPr>
          <a:lstStyle/>
          <a:p>
            <a:r>
              <a:rPr lang="es-EC" sz="4600" b="1" kern="1200" dirty="0">
                <a:solidFill>
                  <a:schemeClr val="tx1"/>
                </a:solidFill>
                <a:latin typeface="+mj-lt"/>
                <a:ea typeface="+mj-ea"/>
                <a:cs typeface="+mj-cs"/>
              </a:rPr>
              <a:t>Comprobación de la hipótesis </a:t>
            </a:r>
          </a:p>
        </p:txBody>
      </p:sp>
      <p:sp>
        <p:nvSpPr>
          <p:cNvPr id="6" name="CuadroTexto 5">
            <a:extLst>
              <a:ext uri="{FF2B5EF4-FFF2-40B4-BE49-F238E27FC236}">
                <a16:creationId xmlns:a16="http://schemas.microsoft.com/office/drawing/2014/main" id="{715C7E7E-01B8-2440-D523-C91FB9F10BDF}"/>
              </a:ext>
            </a:extLst>
          </p:cNvPr>
          <p:cNvSpPr txBox="1"/>
          <p:nvPr/>
        </p:nvSpPr>
        <p:spPr>
          <a:xfrm>
            <a:off x="4770565" y="1948507"/>
            <a:ext cx="5963920" cy="2308324"/>
          </a:xfrm>
          <a:prstGeom prst="rect">
            <a:avLst/>
          </a:prstGeom>
          <a:noFill/>
        </p:spPr>
        <p:txBody>
          <a:bodyPr wrap="square">
            <a:spAutoFit/>
          </a:bodyPr>
          <a:lstStyle/>
          <a:p>
            <a:pPr indent="449580" algn="just">
              <a:spcAft>
                <a:spcPts val="600"/>
              </a:spcAft>
            </a:pPr>
            <a:r>
              <a:rPr lang="es-EC" sz="2400" i="1" dirty="0">
                <a:latin typeface="Times New Roman" panose="02020603050405020304" pitchFamily="18" charset="0"/>
                <a:ea typeface="Calibri" panose="020F0502020204030204" pitchFamily="34" charset="0"/>
                <a:cs typeface="Times New Roman" panose="02020603050405020304" pitchFamily="18" charset="0"/>
              </a:rPr>
              <a:t>Desde el enfoque cuantitativo a través de las correlaciones identificadas en el estudio se </a:t>
            </a:r>
            <a:r>
              <a:rPr lang="es-EC" sz="2400" b="1" i="1" dirty="0">
                <a:latin typeface="Times New Roman" panose="02020603050405020304" pitchFamily="18" charset="0"/>
                <a:ea typeface="Calibri" panose="020F0502020204030204" pitchFamily="34" charset="0"/>
                <a:cs typeface="Times New Roman" panose="02020603050405020304" pitchFamily="18" charset="0"/>
              </a:rPr>
              <a:t>CONFIRMA</a:t>
            </a:r>
            <a:r>
              <a:rPr lang="es-EC" sz="2400" i="1" dirty="0">
                <a:latin typeface="Times New Roman" panose="02020603050405020304" pitchFamily="18" charset="0"/>
                <a:ea typeface="Calibri" panose="020F0502020204030204" pitchFamily="34" charset="0"/>
                <a:cs typeface="Times New Roman" panose="02020603050405020304" pitchFamily="18" charset="0"/>
              </a:rPr>
              <a:t> la hipótesis </a:t>
            </a:r>
            <a:r>
              <a:rPr lang="es-EC" sz="2400" b="1" i="1" dirty="0">
                <a:latin typeface="Times New Roman" panose="02020603050405020304" pitchFamily="18" charset="0"/>
                <a:ea typeface="Calibri" panose="020F0502020204030204" pitchFamily="34" charset="0"/>
                <a:cs typeface="Times New Roman" panose="02020603050405020304" pitchFamily="18" charset="0"/>
              </a:rPr>
              <a:t>alternativa</a:t>
            </a:r>
            <a:r>
              <a:rPr lang="es-EC" sz="2400" i="1" dirty="0">
                <a:latin typeface="Times New Roman" panose="02020603050405020304" pitchFamily="18" charset="0"/>
                <a:ea typeface="Calibri" panose="020F0502020204030204" pitchFamily="34" charset="0"/>
                <a:cs typeface="Times New Roman" panose="02020603050405020304" pitchFamily="18" charset="0"/>
              </a:rPr>
              <a:t>, es decir, “La gestión de talento humano </a:t>
            </a:r>
            <a:r>
              <a:rPr lang="es-EC" sz="2400" b="1" i="1" dirty="0">
                <a:latin typeface="Times New Roman" panose="02020603050405020304" pitchFamily="18" charset="0"/>
                <a:ea typeface="Calibri" panose="020F0502020204030204" pitchFamily="34" charset="0"/>
                <a:cs typeface="Times New Roman" panose="02020603050405020304" pitchFamily="18" charset="0"/>
              </a:rPr>
              <a:t>incide</a:t>
            </a:r>
            <a:r>
              <a:rPr lang="es-EC" sz="2400" i="1" dirty="0">
                <a:latin typeface="Times New Roman" panose="02020603050405020304" pitchFamily="18" charset="0"/>
                <a:ea typeface="Calibri" panose="020F0502020204030204" pitchFamily="34" charset="0"/>
                <a:cs typeface="Times New Roman" panose="02020603050405020304" pitchFamily="18" charset="0"/>
              </a:rPr>
              <a:t> en la productividad de las PYMES de alojamiento del Cantón Rumiñahui.” </a:t>
            </a:r>
          </a:p>
        </p:txBody>
      </p:sp>
    </p:spTree>
    <p:extLst>
      <p:ext uri="{BB962C8B-B14F-4D97-AF65-F5344CB8AC3E}">
        <p14:creationId xmlns:p14="http://schemas.microsoft.com/office/powerpoint/2010/main" val="357201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FD10E29-F1F3-8893-235F-24F034C07FD3}"/>
              </a:ext>
            </a:extLst>
          </p:cNvPr>
          <p:cNvSpPr txBox="1"/>
          <p:nvPr/>
        </p:nvSpPr>
        <p:spPr>
          <a:xfrm>
            <a:off x="557628" y="1983587"/>
            <a:ext cx="3444240" cy="2246769"/>
          </a:xfrm>
          <a:prstGeom prst="rect">
            <a:avLst/>
          </a:prstGeom>
          <a:noFill/>
        </p:spPr>
        <p:txBody>
          <a:bodyPr wrap="square">
            <a:spAutoFit/>
          </a:bodyPr>
          <a:lstStyle/>
          <a:p>
            <a:r>
              <a:rPr lang="es-ES" sz="2800" dirty="0">
                <a:effectLst/>
                <a:latin typeface="Times New Roman" panose="02020603050405020304" pitchFamily="18" charset="0"/>
                <a:ea typeface="Calibri" panose="020F0502020204030204" pitchFamily="34" charset="0"/>
              </a:rPr>
              <a:t>Situación actual del sector alojamiento: Gesti</a:t>
            </a:r>
            <a:r>
              <a:rPr lang="es-ES" sz="2800" dirty="0">
                <a:latin typeface="Times New Roman" panose="02020603050405020304" pitchFamily="18" charset="0"/>
                <a:ea typeface="Calibri" panose="020F0502020204030204" pitchFamily="34" charset="0"/>
              </a:rPr>
              <a:t>ón del Talento Humano y Productividad</a:t>
            </a:r>
            <a:r>
              <a:rPr lang="es-ES" sz="2800" dirty="0">
                <a:effectLst/>
                <a:latin typeface="Times New Roman" panose="02020603050405020304" pitchFamily="18" charset="0"/>
                <a:ea typeface="Calibri" panose="020F0502020204030204" pitchFamily="34" charset="0"/>
              </a:rPr>
              <a:t> </a:t>
            </a:r>
            <a:endParaRPr lang="es-EC" sz="2800" dirty="0"/>
          </a:p>
        </p:txBody>
      </p:sp>
      <p:pic>
        <p:nvPicPr>
          <p:cNvPr id="12" name="Imagen 11">
            <a:extLst>
              <a:ext uri="{FF2B5EF4-FFF2-40B4-BE49-F238E27FC236}">
                <a16:creationId xmlns:a16="http://schemas.microsoft.com/office/drawing/2014/main" id="{36D56723-40FD-3C5D-91D0-4D4834EA9807}"/>
              </a:ext>
            </a:extLst>
          </p:cNvPr>
          <p:cNvPicPr>
            <a:picLocks noChangeAspect="1"/>
          </p:cNvPicPr>
          <p:nvPr/>
        </p:nvPicPr>
        <p:blipFill rotWithShape="1">
          <a:blip r:embed="rId2"/>
          <a:srcRect l="28707" t="51954" r="35517" b="28889"/>
          <a:stretch/>
        </p:blipFill>
        <p:spPr>
          <a:xfrm>
            <a:off x="6223495" y="4882998"/>
            <a:ext cx="4361794" cy="1313794"/>
          </a:xfrm>
          <a:prstGeom prst="rect">
            <a:avLst/>
          </a:prstGeom>
        </p:spPr>
      </p:pic>
      <p:pic>
        <p:nvPicPr>
          <p:cNvPr id="8" name="Imagen 7">
            <a:extLst>
              <a:ext uri="{FF2B5EF4-FFF2-40B4-BE49-F238E27FC236}">
                <a16:creationId xmlns:a16="http://schemas.microsoft.com/office/drawing/2014/main" id="{B1270F4D-E9F9-4199-A28C-B0E0C3E4112A}"/>
              </a:ext>
            </a:extLst>
          </p:cNvPr>
          <p:cNvPicPr/>
          <p:nvPr/>
        </p:nvPicPr>
        <p:blipFill rotWithShape="1">
          <a:blip r:embed="rId3"/>
          <a:srcRect l="22678" t="28024" r="22819" b="13547"/>
          <a:stretch/>
        </p:blipFill>
        <p:spPr bwMode="auto">
          <a:xfrm>
            <a:off x="4346713" y="304800"/>
            <a:ext cx="6795168" cy="4545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313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0" name="Picture 12" descr="Estrella de dibujos animados, hotel, resort, posada, motel, gratis,  alojamiento, texto, alojamiento, ángulo, zona png | PNGWing">
            <a:extLst>
              <a:ext uri="{FF2B5EF4-FFF2-40B4-BE49-F238E27FC236}">
                <a16:creationId xmlns:a16="http://schemas.microsoft.com/office/drawing/2014/main" id="{FA13AF3A-448B-4F21-83E3-2A7881869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58" y="3578576"/>
            <a:ext cx="1101716" cy="9819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presario Mostrando La Señal De Stop Road Ilustración del Vector -  Ilustración de ejecutivo, juego: 164814547">
            <a:extLst>
              <a:ext uri="{FF2B5EF4-FFF2-40B4-BE49-F238E27FC236}">
                <a16:creationId xmlns:a16="http://schemas.microsoft.com/office/drawing/2014/main" id="{425B51B3-AF31-4D5F-B999-90AA48CAE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991" y="389205"/>
            <a:ext cx="1361247" cy="8789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lustración de hotel en quiebra vacía, fachada de edificio de hotel plano de dibujos animados con cinta de cierre en bancarrota en bancarrota en crisis financiera">
            <a:extLst>
              <a:ext uri="{FF2B5EF4-FFF2-40B4-BE49-F238E27FC236}">
                <a16:creationId xmlns:a16="http://schemas.microsoft.com/office/drawing/2014/main" id="{C2C19DE1-36B7-48A3-8290-2B917AC64F32}"/>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tretch>
            <a:fillRect/>
          </a:stretch>
        </p:blipFill>
        <p:spPr bwMode="auto">
          <a:xfrm>
            <a:off x="-24256" y="136723"/>
            <a:ext cx="5134708" cy="3417006"/>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38C3A7C-EA92-44CC-9A98-558755992E49}"/>
              </a:ext>
            </a:extLst>
          </p:cNvPr>
          <p:cNvSpPr txBox="1"/>
          <p:nvPr/>
        </p:nvSpPr>
        <p:spPr>
          <a:xfrm>
            <a:off x="450165" y="900765"/>
            <a:ext cx="2686930" cy="1569660"/>
          </a:xfrm>
          <a:prstGeom prst="rect">
            <a:avLst/>
          </a:prstGeom>
          <a:noFill/>
          <a:ln>
            <a:solidFill>
              <a:schemeClr val="tx1"/>
            </a:solidFill>
          </a:ln>
        </p:spPr>
        <p:txBody>
          <a:bodyPr wrap="square" rtlCol="0">
            <a:spAutoFit/>
          </a:bodyPr>
          <a:lstStyle/>
          <a:p>
            <a:pPr algn="ctr"/>
            <a:r>
              <a:rPr lang="es-EC" sz="2000" dirty="0">
                <a:solidFill>
                  <a:srgbClr val="002060"/>
                </a:solidFill>
                <a:latin typeface="Arial" panose="020B0604020202020204" pitchFamily="34" charset="0"/>
                <a:cs typeface="Arial" panose="020B0604020202020204" pitchFamily="34" charset="0"/>
              </a:rPr>
              <a:t>En el país se cerraron</a:t>
            </a:r>
          </a:p>
          <a:p>
            <a:pPr algn="ctr"/>
            <a:r>
              <a:rPr lang="es-EC" sz="2000" b="1" dirty="0">
                <a:solidFill>
                  <a:srgbClr val="0070C0"/>
                </a:solidFill>
                <a:latin typeface="Arial" panose="020B0604020202020204" pitchFamily="34" charset="0"/>
                <a:cs typeface="Arial" panose="020B0604020202020204" pitchFamily="34" charset="0"/>
              </a:rPr>
              <a:t> 3.494 PYMES en medio de la pandemia.</a:t>
            </a:r>
          </a:p>
          <a:p>
            <a:pPr algn="ctr"/>
            <a:r>
              <a:rPr lang="es-EC" sz="1600" dirty="0">
                <a:solidFill>
                  <a:srgbClr val="002060"/>
                </a:solidFill>
                <a:latin typeface="Arial" panose="020B0604020202020204" pitchFamily="34" charset="0"/>
                <a:cs typeface="Arial" panose="020B0604020202020204" pitchFamily="34" charset="0"/>
              </a:rPr>
              <a:t>(SRI, 2021</a:t>
            </a:r>
            <a:r>
              <a:rPr lang="es-EC" sz="1400" dirty="0">
                <a:solidFill>
                  <a:srgbClr val="002060"/>
                </a:solidFill>
              </a:rPr>
              <a:t>)</a:t>
            </a:r>
            <a:endParaRPr lang="es-EC" dirty="0">
              <a:solidFill>
                <a:srgbClr val="002060"/>
              </a:solidFill>
            </a:endParaRPr>
          </a:p>
        </p:txBody>
      </p:sp>
      <p:sp>
        <p:nvSpPr>
          <p:cNvPr id="14" name="CuadroTexto 13">
            <a:extLst>
              <a:ext uri="{FF2B5EF4-FFF2-40B4-BE49-F238E27FC236}">
                <a16:creationId xmlns:a16="http://schemas.microsoft.com/office/drawing/2014/main" id="{6E946074-66BA-49B1-A228-99382C174F36}"/>
              </a:ext>
            </a:extLst>
          </p:cNvPr>
          <p:cNvSpPr txBox="1"/>
          <p:nvPr/>
        </p:nvSpPr>
        <p:spPr>
          <a:xfrm>
            <a:off x="3506308" y="1574406"/>
            <a:ext cx="1026942" cy="369332"/>
          </a:xfrm>
          <a:prstGeom prst="rect">
            <a:avLst/>
          </a:prstGeom>
          <a:noFill/>
          <a:ln>
            <a:solidFill>
              <a:schemeClr val="tx1"/>
            </a:solidFill>
          </a:ln>
        </p:spPr>
        <p:txBody>
          <a:bodyPr wrap="square" rtlCol="0">
            <a:spAutoFit/>
          </a:bodyPr>
          <a:lstStyle/>
          <a:p>
            <a:r>
              <a:rPr lang="es-EC" b="1" dirty="0">
                <a:solidFill>
                  <a:srgbClr val="FF0000"/>
                </a:solidFill>
              </a:rPr>
              <a:t>Debido</a:t>
            </a:r>
          </a:p>
        </p:txBody>
      </p:sp>
      <p:sp>
        <p:nvSpPr>
          <p:cNvPr id="15" name="CuadroTexto 14">
            <a:extLst>
              <a:ext uri="{FF2B5EF4-FFF2-40B4-BE49-F238E27FC236}">
                <a16:creationId xmlns:a16="http://schemas.microsoft.com/office/drawing/2014/main" id="{6AF4D910-DDAC-4511-B692-797CDA74C158}"/>
              </a:ext>
            </a:extLst>
          </p:cNvPr>
          <p:cNvSpPr txBox="1"/>
          <p:nvPr/>
        </p:nvSpPr>
        <p:spPr>
          <a:xfrm>
            <a:off x="4895557" y="592986"/>
            <a:ext cx="3207434" cy="307779"/>
          </a:xfrm>
          <a:prstGeom prst="rect">
            <a:avLst/>
          </a:prstGeom>
          <a:noFill/>
          <a:ln cap="sq" cmpd="thickThin">
            <a:solidFill>
              <a:schemeClr val="tx1"/>
            </a:solidFill>
          </a:ln>
        </p:spPr>
        <p:txBody>
          <a:bodyPr wrap="square" rtlCol="0">
            <a:spAutoFit/>
          </a:bodyPr>
          <a:lstStyle/>
          <a:p>
            <a:r>
              <a:rPr lang="es-EC" sz="1400" b="1" dirty="0">
                <a:solidFill>
                  <a:srgbClr val="00B050"/>
                </a:solidFill>
                <a:latin typeface="Arial" panose="020B0604020202020204" pitchFamily="34" charset="0"/>
                <a:cs typeface="Arial" panose="020B0604020202020204" pitchFamily="34" charset="0"/>
              </a:rPr>
              <a:t>SUSPENSIÓN JORNADA LABORAL</a:t>
            </a:r>
          </a:p>
        </p:txBody>
      </p:sp>
      <p:sp>
        <p:nvSpPr>
          <p:cNvPr id="18" name="CuadroTexto 17">
            <a:extLst>
              <a:ext uri="{FF2B5EF4-FFF2-40B4-BE49-F238E27FC236}">
                <a16:creationId xmlns:a16="http://schemas.microsoft.com/office/drawing/2014/main" id="{0A11EF4F-DE1F-4DC7-965F-C0A878541EDA}"/>
              </a:ext>
            </a:extLst>
          </p:cNvPr>
          <p:cNvSpPr txBox="1"/>
          <p:nvPr/>
        </p:nvSpPr>
        <p:spPr>
          <a:xfrm>
            <a:off x="4895557" y="1114269"/>
            <a:ext cx="3207434" cy="307779"/>
          </a:xfrm>
          <a:prstGeom prst="rect">
            <a:avLst/>
          </a:prstGeom>
          <a:noFill/>
          <a:ln cmpd="thickThin">
            <a:solidFill>
              <a:schemeClr val="tx1"/>
            </a:solidFill>
          </a:ln>
        </p:spPr>
        <p:txBody>
          <a:bodyPr wrap="square" rtlCol="0">
            <a:spAutoFit/>
          </a:bodyPr>
          <a:lstStyle/>
          <a:p>
            <a:r>
              <a:rPr lang="es-EC" sz="1400" b="1" dirty="0">
                <a:solidFill>
                  <a:srgbClr val="00B050"/>
                </a:solidFill>
                <a:latin typeface="Arial" panose="020B0604020202020204" pitchFamily="34" charset="0"/>
                <a:cs typeface="Arial" panose="020B0604020202020204" pitchFamily="34" charset="0"/>
              </a:rPr>
              <a:t>DISMINUCIÓN GASTO HOGARES</a:t>
            </a:r>
          </a:p>
        </p:txBody>
      </p:sp>
      <p:pic>
        <p:nvPicPr>
          <p:cNvPr id="2054" name="Picture 6" descr="Pérdida dinero ingresos dibujos animados ilustración vectorial concepto  financiero abajo icono plano esquema desplome del mercado de valores |  Vector Premium">
            <a:extLst>
              <a:ext uri="{FF2B5EF4-FFF2-40B4-BE49-F238E27FC236}">
                <a16:creationId xmlns:a16="http://schemas.microsoft.com/office/drawing/2014/main" id="{FA2B6707-2A08-4780-8C88-39C663586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0669" y="2591325"/>
            <a:ext cx="1101716" cy="83767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347362F7-38CA-4BC2-9B68-91B74A9D234E}"/>
              </a:ext>
            </a:extLst>
          </p:cNvPr>
          <p:cNvSpPr txBox="1"/>
          <p:nvPr/>
        </p:nvSpPr>
        <p:spPr>
          <a:xfrm>
            <a:off x="6607852" y="1642540"/>
            <a:ext cx="377812" cy="307779"/>
          </a:xfrm>
          <a:prstGeom prst="rect">
            <a:avLst/>
          </a:prstGeom>
          <a:noFill/>
          <a:ln cmpd="tri">
            <a:solidFill>
              <a:schemeClr val="tx1"/>
            </a:solidFill>
          </a:ln>
        </p:spPr>
        <p:txBody>
          <a:bodyPr wrap="square" rtlCol="0">
            <a:spAutoFit/>
          </a:bodyPr>
          <a:lstStyle/>
          <a:p>
            <a:pPr algn="ctr"/>
            <a:r>
              <a:rPr lang="es-EC" sz="1400" b="1" dirty="0">
                <a:solidFill>
                  <a:srgbClr val="00B050"/>
                </a:solidFill>
                <a:latin typeface="Arial" panose="020B0604020202020204" pitchFamily="34" charset="0"/>
                <a:cs typeface="Arial" panose="020B0604020202020204" pitchFamily="34" charset="0"/>
              </a:rPr>
              <a:t>X</a:t>
            </a:r>
          </a:p>
        </p:txBody>
      </p:sp>
      <p:pic>
        <p:nvPicPr>
          <p:cNvPr id="2056" name="Picture 8" descr="Así serían los personajes de dibujos animados si estuvieran enganchados a  las drogas">
            <a:extLst>
              <a:ext uri="{FF2B5EF4-FFF2-40B4-BE49-F238E27FC236}">
                <a16:creationId xmlns:a16="http://schemas.microsoft.com/office/drawing/2014/main" id="{A72CF3D3-498A-44F2-8EE0-71E3BFC26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0411" y="2579565"/>
            <a:ext cx="1101716" cy="849435"/>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13488D12-9A25-4381-91BB-7ACE514C3C36}"/>
              </a:ext>
            </a:extLst>
          </p:cNvPr>
          <p:cNvSpPr txBox="1"/>
          <p:nvPr/>
        </p:nvSpPr>
        <p:spPr>
          <a:xfrm>
            <a:off x="4895557" y="2002977"/>
            <a:ext cx="1200443" cy="553998"/>
          </a:xfrm>
          <a:prstGeom prst="rect">
            <a:avLst/>
          </a:prstGeom>
          <a:noFill/>
          <a:ln cmpd="sng">
            <a:solidFill>
              <a:schemeClr val="tx1"/>
            </a:solidFill>
          </a:ln>
        </p:spPr>
        <p:txBody>
          <a:bodyPr wrap="square" rtlCol="0">
            <a:spAutoFit/>
          </a:bodyPr>
          <a:lstStyle/>
          <a:p>
            <a:pPr algn="ctr"/>
            <a:r>
              <a:rPr lang="es-EC" sz="1500" b="1" dirty="0">
                <a:solidFill>
                  <a:schemeClr val="accent3">
                    <a:lumMod val="75000"/>
                  </a:schemeClr>
                </a:solidFill>
                <a:latin typeface="Arial" panose="020B0604020202020204" pitchFamily="34" charset="0"/>
                <a:cs typeface="Arial" panose="020B0604020202020204" pitchFamily="34" charset="0"/>
              </a:rPr>
              <a:t>PÉRDIDA INGRESOS</a:t>
            </a:r>
          </a:p>
        </p:txBody>
      </p:sp>
      <p:sp>
        <p:nvSpPr>
          <p:cNvPr id="23" name="CuadroTexto 22">
            <a:extLst>
              <a:ext uri="{FF2B5EF4-FFF2-40B4-BE49-F238E27FC236}">
                <a16:creationId xmlns:a16="http://schemas.microsoft.com/office/drawing/2014/main" id="{920266C2-68C6-4CC7-8297-0ED2D69FD6C8}"/>
              </a:ext>
            </a:extLst>
          </p:cNvPr>
          <p:cNvSpPr txBox="1"/>
          <p:nvPr/>
        </p:nvSpPr>
        <p:spPr>
          <a:xfrm>
            <a:off x="7593400" y="1795180"/>
            <a:ext cx="1361247" cy="784830"/>
          </a:xfrm>
          <a:prstGeom prst="rect">
            <a:avLst/>
          </a:prstGeom>
          <a:noFill/>
          <a:ln cmpd="sng">
            <a:solidFill>
              <a:schemeClr val="tx1"/>
            </a:solidFill>
          </a:ln>
        </p:spPr>
        <p:txBody>
          <a:bodyPr wrap="square" rtlCol="0">
            <a:spAutoFit/>
          </a:bodyPr>
          <a:lstStyle/>
          <a:p>
            <a:pPr algn="ctr"/>
            <a:r>
              <a:rPr lang="es-EC" sz="1500" b="1" dirty="0">
                <a:solidFill>
                  <a:schemeClr val="accent3">
                    <a:lumMod val="75000"/>
                  </a:schemeClr>
                </a:solidFill>
                <a:latin typeface="Arial" panose="020B0604020202020204" pitchFamily="34" charset="0"/>
                <a:cs typeface="Arial" panose="020B0604020202020204" pitchFamily="34" charset="0"/>
              </a:rPr>
              <a:t>DETERIORO MERCADO LABORAL</a:t>
            </a:r>
          </a:p>
        </p:txBody>
      </p:sp>
      <p:cxnSp>
        <p:nvCxnSpPr>
          <p:cNvPr id="19" name="Conector recto 18">
            <a:extLst>
              <a:ext uri="{FF2B5EF4-FFF2-40B4-BE49-F238E27FC236}">
                <a16:creationId xmlns:a16="http://schemas.microsoft.com/office/drawing/2014/main" id="{B091B2CC-6A9F-4FD6-B087-0A73C22D5D3F}"/>
              </a:ext>
            </a:extLst>
          </p:cNvPr>
          <p:cNvCxnSpPr>
            <a:cxnSpLocks/>
            <a:endCxn id="20" idx="0"/>
          </p:cNvCxnSpPr>
          <p:nvPr/>
        </p:nvCxnSpPr>
        <p:spPr>
          <a:xfrm>
            <a:off x="6796758" y="1428629"/>
            <a:ext cx="0" cy="213911"/>
          </a:xfrm>
          <a:prstGeom prst="line">
            <a:avLst/>
          </a:prstGeom>
        </p:spPr>
        <p:style>
          <a:lnRef idx="1">
            <a:schemeClr val="dk1"/>
          </a:lnRef>
          <a:fillRef idx="0">
            <a:schemeClr val="dk1"/>
          </a:fillRef>
          <a:effectRef idx="0">
            <a:schemeClr val="dk1"/>
          </a:effectRef>
          <a:fontRef idx="minor">
            <a:schemeClr val="tx1"/>
          </a:fontRef>
        </p:style>
      </p:cxnSp>
      <p:cxnSp>
        <p:nvCxnSpPr>
          <p:cNvPr id="28" name="Conector: angular 27">
            <a:extLst>
              <a:ext uri="{FF2B5EF4-FFF2-40B4-BE49-F238E27FC236}">
                <a16:creationId xmlns:a16="http://schemas.microsoft.com/office/drawing/2014/main" id="{39FE689C-2920-4876-8E66-E2BB9FF52E7D}"/>
              </a:ext>
            </a:extLst>
          </p:cNvPr>
          <p:cNvCxnSpPr>
            <a:stCxn id="20" idx="3"/>
            <a:endCxn id="23" idx="1"/>
          </p:cNvCxnSpPr>
          <p:nvPr/>
        </p:nvCxnSpPr>
        <p:spPr>
          <a:xfrm>
            <a:off x="6985664" y="1796430"/>
            <a:ext cx="607736" cy="39116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angular 29">
            <a:extLst>
              <a:ext uri="{FF2B5EF4-FFF2-40B4-BE49-F238E27FC236}">
                <a16:creationId xmlns:a16="http://schemas.microsoft.com/office/drawing/2014/main" id="{5E2FF402-8B7F-4FAD-99F5-1520C49B7AA6}"/>
              </a:ext>
            </a:extLst>
          </p:cNvPr>
          <p:cNvCxnSpPr>
            <a:stCxn id="20" idx="1"/>
            <a:endCxn id="16" idx="3"/>
          </p:cNvCxnSpPr>
          <p:nvPr/>
        </p:nvCxnSpPr>
        <p:spPr>
          <a:xfrm rot="10800000" flipV="1">
            <a:off x="6096000" y="1796430"/>
            <a:ext cx="511852" cy="48354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angular 31">
            <a:extLst>
              <a:ext uri="{FF2B5EF4-FFF2-40B4-BE49-F238E27FC236}">
                <a16:creationId xmlns:a16="http://schemas.microsoft.com/office/drawing/2014/main" id="{1ACEA52D-6B7D-476C-8E82-43902F306692}"/>
              </a:ext>
            </a:extLst>
          </p:cNvPr>
          <p:cNvCxnSpPr>
            <a:endCxn id="15" idx="1"/>
          </p:cNvCxnSpPr>
          <p:nvPr/>
        </p:nvCxnSpPr>
        <p:spPr>
          <a:xfrm rot="5400000" flipH="1" flipV="1">
            <a:off x="4241319" y="1071483"/>
            <a:ext cx="978845" cy="32963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ector: angular 33">
            <a:extLst>
              <a:ext uri="{FF2B5EF4-FFF2-40B4-BE49-F238E27FC236}">
                <a16:creationId xmlns:a16="http://schemas.microsoft.com/office/drawing/2014/main" id="{F1EE286A-D521-48DB-B676-22F164A7F383}"/>
              </a:ext>
            </a:extLst>
          </p:cNvPr>
          <p:cNvCxnSpPr>
            <a:endCxn id="18" idx="1"/>
          </p:cNvCxnSpPr>
          <p:nvPr/>
        </p:nvCxnSpPr>
        <p:spPr>
          <a:xfrm rot="5400000" flipH="1" flipV="1">
            <a:off x="4505845" y="1334314"/>
            <a:ext cx="455866" cy="32355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2058" name="Picture 10" descr="Federación Hotelera del Ecuador - AHOTEC - Home | Facebook">
            <a:extLst>
              <a:ext uri="{FF2B5EF4-FFF2-40B4-BE49-F238E27FC236}">
                <a16:creationId xmlns:a16="http://schemas.microsoft.com/office/drawing/2014/main" id="{B2DC1CC5-439F-4B81-BAAB-4743795A12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65" y="40465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9FFBE705-6B08-4DD5-A20E-5FC090AD6D87}"/>
              </a:ext>
            </a:extLst>
          </p:cNvPr>
          <p:cNvSpPr txBox="1"/>
          <p:nvPr/>
        </p:nvSpPr>
        <p:spPr>
          <a:xfrm>
            <a:off x="2992837" y="4993657"/>
            <a:ext cx="918763" cy="369332"/>
          </a:xfrm>
          <a:prstGeom prst="rect">
            <a:avLst/>
          </a:prstGeom>
          <a:noFill/>
          <a:ln>
            <a:solidFill>
              <a:schemeClr val="tx1"/>
            </a:solidFill>
          </a:ln>
        </p:spPr>
        <p:txBody>
          <a:bodyPr wrap="square" rtlCol="0">
            <a:spAutoFit/>
          </a:bodyPr>
          <a:lstStyle/>
          <a:p>
            <a:r>
              <a:rPr lang="es-EC" b="1" dirty="0">
                <a:solidFill>
                  <a:srgbClr val="FF0000"/>
                </a:solidFill>
              </a:rPr>
              <a:t>Señala</a:t>
            </a:r>
          </a:p>
        </p:txBody>
      </p:sp>
      <p:sp>
        <p:nvSpPr>
          <p:cNvPr id="43" name="CuadroTexto 42">
            <a:extLst>
              <a:ext uri="{FF2B5EF4-FFF2-40B4-BE49-F238E27FC236}">
                <a16:creationId xmlns:a16="http://schemas.microsoft.com/office/drawing/2014/main" id="{62BB4C97-79DA-4E5E-A23C-2012D4647F2F}"/>
              </a:ext>
            </a:extLst>
          </p:cNvPr>
          <p:cNvSpPr txBox="1"/>
          <p:nvPr/>
        </p:nvSpPr>
        <p:spPr>
          <a:xfrm rot="16200000">
            <a:off x="3098259" y="5024433"/>
            <a:ext cx="3082705" cy="307779"/>
          </a:xfrm>
          <a:prstGeom prst="rect">
            <a:avLst/>
          </a:prstGeom>
          <a:noFill/>
          <a:ln cap="sq" cmpd="thickThin">
            <a:solidFill>
              <a:schemeClr val="tx1"/>
            </a:solidFill>
          </a:ln>
        </p:spPr>
        <p:txBody>
          <a:bodyPr wrap="square" rtlCol="0">
            <a:spAutoFit/>
          </a:bodyPr>
          <a:lstStyle/>
          <a:p>
            <a:r>
              <a:rPr lang="es-EC" sz="1400" b="1" dirty="0">
                <a:solidFill>
                  <a:srgbClr val="00B050"/>
                </a:solidFill>
                <a:latin typeface="Arial" panose="020B0604020202020204" pitchFamily="34" charset="0"/>
                <a:cs typeface="Arial" panose="020B0604020202020204" pitchFamily="34" charset="0"/>
              </a:rPr>
              <a:t>ACTIVIDADES DE ALOJAMIENTO</a:t>
            </a:r>
          </a:p>
        </p:txBody>
      </p:sp>
      <p:pic>
        <p:nvPicPr>
          <p:cNvPr id="2062" name="Picture 14" descr="hostel-list – Students Welfare">
            <a:extLst>
              <a:ext uri="{FF2B5EF4-FFF2-40B4-BE49-F238E27FC236}">
                <a16:creationId xmlns:a16="http://schemas.microsoft.com/office/drawing/2014/main" id="{74CF62AE-8DC7-454D-97C7-A6515069EA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5523" y="4628742"/>
            <a:ext cx="1253752" cy="98198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Dibujos animados del hotel png imágenes | PNGWing">
            <a:extLst>
              <a:ext uri="{FF2B5EF4-FFF2-40B4-BE49-F238E27FC236}">
                <a16:creationId xmlns:a16="http://schemas.microsoft.com/office/drawing/2014/main" id="{F93AED3C-D9B9-4BA7-A26E-821E65EA11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9722" y="5756280"/>
            <a:ext cx="885354" cy="79646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apa De La Historieta De Ecuador Ilustración del Vector - Ilustración de  tradicional, torre: 90464956">
            <a:extLst>
              <a:ext uri="{FF2B5EF4-FFF2-40B4-BE49-F238E27FC236}">
                <a16:creationId xmlns:a16="http://schemas.microsoft.com/office/drawing/2014/main" id="{EB619D15-27FA-43F6-B635-A51A1E1ED5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0897" y="3697294"/>
            <a:ext cx="1401249" cy="125912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Mapa america caricatura fotos de stock, imágenes de Mapa america caricatura  sin royalties - Página 2 | Depositphotos">
            <a:extLst>
              <a:ext uri="{FF2B5EF4-FFF2-40B4-BE49-F238E27FC236}">
                <a16:creationId xmlns:a16="http://schemas.microsoft.com/office/drawing/2014/main" id="{26D417F0-FE70-49F9-87B3-C6FA3D80FC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3640" y="4945767"/>
            <a:ext cx="1791859" cy="1366553"/>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a:extLst>
              <a:ext uri="{FF2B5EF4-FFF2-40B4-BE49-F238E27FC236}">
                <a16:creationId xmlns:a16="http://schemas.microsoft.com/office/drawing/2014/main" id="{0E17113C-248F-4048-9816-A82E61721AC8}"/>
              </a:ext>
            </a:extLst>
          </p:cNvPr>
          <p:cNvSpPr txBox="1"/>
          <p:nvPr/>
        </p:nvSpPr>
        <p:spPr>
          <a:xfrm rot="16200000">
            <a:off x="5986645" y="4856831"/>
            <a:ext cx="1636884" cy="307779"/>
          </a:xfrm>
          <a:prstGeom prst="rect">
            <a:avLst/>
          </a:prstGeom>
          <a:noFill/>
          <a:ln cap="sq" cmpd="thickThin">
            <a:solidFill>
              <a:schemeClr val="tx1"/>
            </a:solidFill>
          </a:ln>
        </p:spPr>
        <p:txBody>
          <a:bodyPr wrap="square" rtlCol="0">
            <a:spAutoFit/>
          </a:bodyPr>
          <a:lstStyle/>
          <a:p>
            <a:pPr algn="ctr"/>
            <a:r>
              <a:rPr lang="es-EC" sz="1400" b="1" dirty="0">
                <a:solidFill>
                  <a:srgbClr val="FF0000"/>
                </a:solidFill>
                <a:latin typeface="Arial" panose="020B0604020202020204" pitchFamily="34" charset="0"/>
                <a:cs typeface="Arial" panose="020B0604020202020204" pitchFamily="34" charset="0"/>
              </a:rPr>
              <a:t>DECRECIERON</a:t>
            </a:r>
          </a:p>
        </p:txBody>
      </p:sp>
      <p:sp>
        <p:nvSpPr>
          <p:cNvPr id="35" name="Flecha: hacia abajo 34">
            <a:extLst>
              <a:ext uri="{FF2B5EF4-FFF2-40B4-BE49-F238E27FC236}">
                <a16:creationId xmlns:a16="http://schemas.microsoft.com/office/drawing/2014/main" id="{B0DFE261-10A4-468F-A3F7-777071438B91}"/>
              </a:ext>
            </a:extLst>
          </p:cNvPr>
          <p:cNvSpPr/>
          <p:nvPr/>
        </p:nvSpPr>
        <p:spPr>
          <a:xfrm>
            <a:off x="7164471" y="3693693"/>
            <a:ext cx="904172" cy="9418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15B7BF14-9FF7-4961-AE8D-6FAB1BE2FC4C}"/>
              </a:ext>
            </a:extLst>
          </p:cNvPr>
          <p:cNvSpPr txBox="1"/>
          <p:nvPr/>
        </p:nvSpPr>
        <p:spPr>
          <a:xfrm>
            <a:off x="7289532" y="3792570"/>
            <a:ext cx="654050" cy="276999"/>
          </a:xfrm>
          <a:prstGeom prst="rect">
            <a:avLst/>
          </a:prstGeom>
          <a:noFill/>
        </p:spPr>
        <p:txBody>
          <a:bodyPr wrap="square" rtlCol="0">
            <a:spAutoFit/>
          </a:bodyPr>
          <a:lstStyle/>
          <a:p>
            <a:r>
              <a:rPr lang="es-EC" sz="1200" b="1" dirty="0">
                <a:solidFill>
                  <a:srgbClr val="FF0000"/>
                </a:solidFill>
                <a:latin typeface="Arial" panose="020B0604020202020204" pitchFamily="34" charset="0"/>
                <a:cs typeface="Arial" panose="020B0604020202020204" pitchFamily="34" charset="0"/>
              </a:rPr>
              <a:t>  </a:t>
            </a:r>
            <a:r>
              <a:rPr lang="es-EC" sz="1200" b="1" dirty="0">
                <a:latin typeface="Arial" panose="020B0604020202020204" pitchFamily="34" charset="0"/>
                <a:cs typeface="Arial" panose="020B0604020202020204" pitchFamily="34" charset="0"/>
              </a:rPr>
              <a:t>70%</a:t>
            </a:r>
          </a:p>
        </p:txBody>
      </p:sp>
      <p:sp>
        <p:nvSpPr>
          <p:cNvPr id="52" name="Flecha: hacia abajo 51">
            <a:extLst>
              <a:ext uri="{FF2B5EF4-FFF2-40B4-BE49-F238E27FC236}">
                <a16:creationId xmlns:a16="http://schemas.microsoft.com/office/drawing/2014/main" id="{16F1DF23-8E05-4CA6-A9DF-FE178DD7D322}"/>
              </a:ext>
            </a:extLst>
          </p:cNvPr>
          <p:cNvSpPr/>
          <p:nvPr/>
        </p:nvSpPr>
        <p:spPr>
          <a:xfrm>
            <a:off x="7164471" y="5095080"/>
            <a:ext cx="904172" cy="9418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CuadroTexto 52">
            <a:extLst>
              <a:ext uri="{FF2B5EF4-FFF2-40B4-BE49-F238E27FC236}">
                <a16:creationId xmlns:a16="http://schemas.microsoft.com/office/drawing/2014/main" id="{1930E9B2-1979-481E-B80E-B05B0FAC04B3}"/>
              </a:ext>
            </a:extLst>
          </p:cNvPr>
          <p:cNvSpPr txBox="1"/>
          <p:nvPr/>
        </p:nvSpPr>
        <p:spPr>
          <a:xfrm>
            <a:off x="7289532" y="5289019"/>
            <a:ext cx="654050" cy="276999"/>
          </a:xfrm>
          <a:prstGeom prst="rect">
            <a:avLst/>
          </a:prstGeom>
          <a:noFill/>
        </p:spPr>
        <p:txBody>
          <a:bodyPr wrap="square" rtlCol="0">
            <a:spAutoFit/>
          </a:bodyPr>
          <a:lstStyle/>
          <a:p>
            <a:r>
              <a:rPr lang="es-EC" sz="1200" b="1" dirty="0">
                <a:solidFill>
                  <a:srgbClr val="FF0000"/>
                </a:solidFill>
                <a:latin typeface="Arial" panose="020B0604020202020204" pitchFamily="34" charset="0"/>
                <a:cs typeface="Arial" panose="020B0604020202020204" pitchFamily="34" charset="0"/>
              </a:rPr>
              <a:t>  </a:t>
            </a:r>
            <a:r>
              <a:rPr lang="es-EC" sz="1200" b="1" dirty="0">
                <a:latin typeface="Arial" panose="020B0604020202020204" pitchFamily="34" charset="0"/>
                <a:cs typeface="Arial" panose="020B0604020202020204" pitchFamily="34" charset="0"/>
              </a:rPr>
              <a:t>90%</a:t>
            </a:r>
          </a:p>
        </p:txBody>
      </p:sp>
      <p:cxnSp>
        <p:nvCxnSpPr>
          <p:cNvPr id="38" name="Conector recto de flecha 37">
            <a:extLst>
              <a:ext uri="{FF2B5EF4-FFF2-40B4-BE49-F238E27FC236}">
                <a16:creationId xmlns:a16="http://schemas.microsoft.com/office/drawing/2014/main" id="{2C957CE8-CCC4-47E4-A32E-750FFFF5E17B}"/>
              </a:ext>
            </a:extLst>
          </p:cNvPr>
          <p:cNvCxnSpPr>
            <a:stCxn id="41" idx="3"/>
          </p:cNvCxnSpPr>
          <p:nvPr/>
        </p:nvCxnSpPr>
        <p:spPr>
          <a:xfrm>
            <a:off x="3911600" y="5178323"/>
            <a:ext cx="5879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ector: angular 41">
            <a:extLst>
              <a:ext uri="{FF2B5EF4-FFF2-40B4-BE49-F238E27FC236}">
                <a16:creationId xmlns:a16="http://schemas.microsoft.com/office/drawing/2014/main" id="{53267D0B-6F52-447F-A047-DA3935331F4C}"/>
              </a:ext>
            </a:extLst>
          </p:cNvPr>
          <p:cNvCxnSpPr>
            <a:cxnSpLocks/>
          </p:cNvCxnSpPr>
          <p:nvPr/>
        </p:nvCxnSpPr>
        <p:spPr>
          <a:xfrm flipV="1">
            <a:off x="4808423" y="3792570"/>
            <a:ext cx="604057" cy="1385752"/>
          </a:xfrm>
          <a:prstGeom prst="bentConnector4">
            <a:avLst>
              <a:gd name="adj1" fmla="val 37844"/>
              <a:gd name="adj2" fmla="val 98994"/>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ector: angular 50">
            <a:extLst>
              <a:ext uri="{FF2B5EF4-FFF2-40B4-BE49-F238E27FC236}">
                <a16:creationId xmlns:a16="http://schemas.microsoft.com/office/drawing/2014/main" id="{3274561D-BA15-471C-993E-BA036A809542}"/>
              </a:ext>
            </a:extLst>
          </p:cNvPr>
          <p:cNvCxnSpPr>
            <a:cxnSpLocks/>
            <a:stCxn id="43" idx="2"/>
            <a:endCxn id="2064" idx="1"/>
          </p:cNvCxnSpPr>
          <p:nvPr/>
        </p:nvCxnSpPr>
        <p:spPr>
          <a:xfrm>
            <a:off x="4793501" y="5178322"/>
            <a:ext cx="636221" cy="976192"/>
          </a:xfrm>
          <a:prstGeom prst="bentConnector5">
            <a:avLst>
              <a:gd name="adj1" fmla="val 38326"/>
              <a:gd name="adj2" fmla="val 99932"/>
              <a:gd name="adj3" fmla="val 64069"/>
            </a:avLst>
          </a:prstGeom>
          <a:ln>
            <a:tailEnd type="triangle"/>
          </a:ln>
        </p:spPr>
        <p:style>
          <a:lnRef idx="1">
            <a:schemeClr val="dk1"/>
          </a:lnRef>
          <a:fillRef idx="0">
            <a:schemeClr val="dk1"/>
          </a:fillRef>
          <a:effectRef idx="0">
            <a:schemeClr val="dk1"/>
          </a:effectRef>
          <a:fontRef idx="minor">
            <a:schemeClr val="tx1"/>
          </a:fontRef>
        </p:style>
      </p:cxnSp>
      <p:cxnSp>
        <p:nvCxnSpPr>
          <p:cNvPr id="59" name="Conector recto de flecha 58">
            <a:extLst>
              <a:ext uri="{FF2B5EF4-FFF2-40B4-BE49-F238E27FC236}">
                <a16:creationId xmlns:a16="http://schemas.microsoft.com/office/drawing/2014/main" id="{A69B3700-7115-4159-8646-6D7C8B0B23EE}"/>
              </a:ext>
            </a:extLst>
          </p:cNvPr>
          <p:cNvCxnSpPr>
            <a:cxnSpLocks/>
            <a:endCxn id="2062" idx="1"/>
          </p:cNvCxnSpPr>
          <p:nvPr/>
        </p:nvCxnSpPr>
        <p:spPr>
          <a:xfrm>
            <a:off x="5073717" y="5119736"/>
            <a:ext cx="1718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784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5487103-4DCA-0BFE-0108-39222B9C2AF2}"/>
              </a:ext>
            </a:extLst>
          </p:cNvPr>
          <p:cNvSpPr>
            <a:spLocks noGrp="1"/>
          </p:cNvSpPr>
          <p:nvPr>
            <p:ph type="title"/>
          </p:nvPr>
        </p:nvSpPr>
        <p:spPr>
          <a:xfrm>
            <a:off x="7534653" y="2045816"/>
            <a:ext cx="3543155" cy="2300576"/>
          </a:xfrm>
        </p:spPr>
        <p:txBody>
          <a:bodyPr vert="horz" lIns="91440" tIns="45720" rIns="91440" bIns="45720" rtlCol="0" anchor="b">
            <a:normAutofit fontScale="90000"/>
          </a:bodyPr>
          <a:lstStyle/>
          <a:p>
            <a:r>
              <a:rPr lang="en-US" sz="4000" b="1" kern="1200" dirty="0">
                <a:solidFill>
                  <a:schemeClr val="tx1"/>
                </a:solidFill>
                <a:latin typeface="+mj-lt"/>
                <a:ea typeface="+mj-ea"/>
                <a:cs typeface="+mj-cs"/>
              </a:rPr>
              <a:t>Propuestas de Estrategias para las PYMES de Alojamiento</a:t>
            </a:r>
          </a:p>
        </p:txBody>
      </p:sp>
      <p:pic>
        <p:nvPicPr>
          <p:cNvPr id="4" name="Imagen 3">
            <a:extLst>
              <a:ext uri="{FF2B5EF4-FFF2-40B4-BE49-F238E27FC236}">
                <a16:creationId xmlns:a16="http://schemas.microsoft.com/office/drawing/2014/main" id="{B45B4C92-FDD7-4E66-BEEE-AFF64E1BFCDB}"/>
              </a:ext>
            </a:extLst>
          </p:cNvPr>
          <p:cNvPicPr/>
          <p:nvPr/>
        </p:nvPicPr>
        <p:blipFill rotWithShape="1">
          <a:blip r:embed="rId2"/>
          <a:srcRect l="24303" t="28548" r="15303" b="21426"/>
          <a:stretch/>
        </p:blipFill>
        <p:spPr bwMode="auto">
          <a:xfrm>
            <a:off x="640929" y="799766"/>
            <a:ext cx="6811617" cy="49298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939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726B286-06B2-453C-B480-4EB0B366DA3C}"/>
              </a:ext>
            </a:extLst>
          </p:cNvPr>
          <p:cNvSpPr>
            <a:spLocks noGrp="1"/>
          </p:cNvSpPr>
          <p:nvPr>
            <p:ph type="title"/>
          </p:nvPr>
        </p:nvSpPr>
        <p:spPr>
          <a:xfrm>
            <a:off x="227781" y="2040711"/>
            <a:ext cx="4246384" cy="1602821"/>
          </a:xfrm>
        </p:spPr>
        <p:txBody>
          <a:bodyPr vert="horz" lIns="91440" tIns="45720" rIns="91440" bIns="45720" rtlCol="0" anchor="b">
            <a:noAutofit/>
          </a:bodyPr>
          <a:lstStyle/>
          <a:p>
            <a:r>
              <a:rPr lang="en-US" sz="4400" dirty="0"/>
              <a:t>CONCLUSIONES</a:t>
            </a:r>
          </a:p>
        </p:txBody>
      </p:sp>
      <p:pic>
        <p:nvPicPr>
          <p:cNvPr id="57" name="Picture 56" descr="Light bulb on yellow background with sketched light beams and cord">
            <a:extLst>
              <a:ext uri="{FF2B5EF4-FFF2-40B4-BE49-F238E27FC236}">
                <a16:creationId xmlns:a16="http://schemas.microsoft.com/office/drawing/2014/main" id="{931E1463-B3A4-45D0-B4C5-C6E910627CFE}"/>
              </a:ext>
            </a:extLst>
          </p:cNvPr>
          <p:cNvPicPr>
            <a:picLocks noChangeAspect="1"/>
          </p:cNvPicPr>
          <p:nvPr/>
        </p:nvPicPr>
        <p:blipFill rotWithShape="1">
          <a:blip r:embed="rId2"/>
          <a:srcRect l="25372" r="1641" b="-2"/>
          <a:stretch/>
        </p:blipFill>
        <p:spPr>
          <a:xfrm>
            <a:off x="165922" y="230380"/>
            <a:ext cx="2521007" cy="2124283"/>
          </a:xfrm>
          <a:prstGeom prst="rect">
            <a:avLst/>
          </a:prstGeom>
          <a:effectLst>
            <a:outerShdw blurRad="406400" dist="317500" dir="5400000" sx="89000" sy="89000" rotWithShape="0">
              <a:prstClr val="black">
                <a:alpha val="15000"/>
              </a:prstClr>
            </a:outerShdw>
          </a:effectLst>
        </p:spPr>
      </p:pic>
      <p:sp>
        <p:nvSpPr>
          <p:cNvPr id="7" name="CuadroTexto 6">
            <a:extLst>
              <a:ext uri="{FF2B5EF4-FFF2-40B4-BE49-F238E27FC236}">
                <a16:creationId xmlns:a16="http://schemas.microsoft.com/office/drawing/2014/main" id="{75FFC869-ECA2-4493-9308-CC157BD46D20}"/>
              </a:ext>
            </a:extLst>
          </p:cNvPr>
          <p:cNvSpPr txBox="1"/>
          <p:nvPr/>
        </p:nvSpPr>
        <p:spPr>
          <a:xfrm>
            <a:off x="3040778" y="409495"/>
            <a:ext cx="8985299" cy="1631216"/>
          </a:xfrm>
          <a:prstGeom prst="rect">
            <a:avLst/>
          </a:prstGeom>
          <a:noFill/>
          <a:ln>
            <a:solidFill>
              <a:schemeClr val="tx1"/>
            </a:solidFill>
          </a:ln>
        </p:spPr>
        <p:txBody>
          <a:bodyPr wrap="square" rtlCol="0">
            <a:spAutoFit/>
          </a:bodyPr>
          <a:lstStyle/>
          <a:p>
            <a:pPr marL="342900" indent="-342900" algn="just">
              <a:buFont typeface="Arial" panose="020B0604020202020204" pitchFamily="34" charset="0"/>
              <a:buChar char="•"/>
            </a:pPr>
            <a:r>
              <a:rPr lang="es-EC" sz="2000" dirty="0"/>
              <a:t>En las hosterías de acuerdo a los promedios de cada dimensión y variable, tienen mejores puntuaciones en niveles de moderada alta y moderada, en moderada alta se tiene las dimensiones de satisfacción, compromiso, cohesión, integración, reconocimiento, eficiencia y eficacia, esto se debe al tamaño del negocio es decir que son más grandes y complejas en organización. </a:t>
            </a:r>
          </a:p>
        </p:txBody>
      </p:sp>
      <p:sp>
        <p:nvSpPr>
          <p:cNvPr id="5" name="CuadroTexto 4">
            <a:extLst>
              <a:ext uri="{FF2B5EF4-FFF2-40B4-BE49-F238E27FC236}">
                <a16:creationId xmlns:a16="http://schemas.microsoft.com/office/drawing/2014/main" id="{8B5DB3B7-516E-46C8-B49D-BFA24707E68E}"/>
              </a:ext>
            </a:extLst>
          </p:cNvPr>
          <p:cNvSpPr txBox="1"/>
          <p:nvPr/>
        </p:nvSpPr>
        <p:spPr>
          <a:xfrm>
            <a:off x="4712679" y="2261078"/>
            <a:ext cx="7313398" cy="1938992"/>
          </a:xfrm>
          <a:prstGeom prst="rect">
            <a:avLst/>
          </a:prstGeom>
          <a:noFill/>
          <a:ln>
            <a:solidFill>
              <a:schemeClr val="tx1"/>
            </a:solidFill>
          </a:ln>
        </p:spPr>
        <p:txBody>
          <a:bodyPr wrap="square" rtlCol="0">
            <a:spAutoFit/>
          </a:bodyPr>
          <a:lstStyle/>
          <a:p>
            <a:pPr marL="285750" lvl="0" indent="-285750" algn="just">
              <a:buFont typeface="Arial" panose="020B0604020202020204" pitchFamily="34" charset="0"/>
              <a:buChar char="•"/>
            </a:pPr>
            <a:r>
              <a:rPr lang="es-ES" sz="2000" dirty="0"/>
              <a:t>En los hoteles se describe que la percepción del personal que labora en estos valora las dimensiones de gestión de talento humano y de productividad en niveles moderados y bajos, es decir, en este tipo de alojamiento la gestión no se orienta mucho hacia el bienestar del trabajador sino a más bien al logro de resultados financieros. </a:t>
            </a:r>
            <a:endParaRPr lang="es-EC" sz="2000" dirty="0"/>
          </a:p>
        </p:txBody>
      </p:sp>
      <p:sp>
        <p:nvSpPr>
          <p:cNvPr id="6" name="CuadroTexto 5">
            <a:extLst>
              <a:ext uri="{FF2B5EF4-FFF2-40B4-BE49-F238E27FC236}">
                <a16:creationId xmlns:a16="http://schemas.microsoft.com/office/drawing/2014/main" id="{8FD43FF0-68FC-4BE9-8302-40E6FBFE4138}"/>
              </a:ext>
            </a:extLst>
          </p:cNvPr>
          <p:cNvSpPr txBox="1"/>
          <p:nvPr/>
        </p:nvSpPr>
        <p:spPr>
          <a:xfrm>
            <a:off x="3040778" y="4463347"/>
            <a:ext cx="8985299" cy="1631216"/>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s-ES" sz="2000" dirty="0"/>
              <a:t>En hostales son desfavorables las valoraciones promedio de las dimensiones de gestión de talento humano y de productividad. Puede ser un efecto del tamaño del negocio, el segmento al que atienden y la jerarquía muy vertical de la organización. </a:t>
            </a:r>
            <a:endParaRPr lang="es-EC" sz="2000" dirty="0"/>
          </a:p>
          <a:p>
            <a:pPr lvl="0" algn="just"/>
            <a:endParaRPr lang="es-EC" sz="2000" dirty="0"/>
          </a:p>
        </p:txBody>
      </p:sp>
    </p:spTree>
    <p:extLst>
      <p:ext uri="{BB962C8B-B14F-4D97-AF65-F5344CB8AC3E}">
        <p14:creationId xmlns:p14="http://schemas.microsoft.com/office/powerpoint/2010/main" val="181587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726B286-06B2-453C-B480-4EB0B366DA3C}"/>
              </a:ext>
            </a:extLst>
          </p:cNvPr>
          <p:cNvSpPr>
            <a:spLocks noGrp="1"/>
          </p:cNvSpPr>
          <p:nvPr>
            <p:ph type="title"/>
          </p:nvPr>
        </p:nvSpPr>
        <p:spPr>
          <a:xfrm>
            <a:off x="-146479" y="3521728"/>
            <a:ext cx="4994480" cy="887471"/>
          </a:xfrm>
        </p:spPr>
        <p:txBody>
          <a:bodyPr vert="horz" lIns="91440" tIns="45720" rIns="91440" bIns="45720" rtlCol="0" anchor="b">
            <a:normAutofit fontScale="90000"/>
          </a:bodyPr>
          <a:lstStyle/>
          <a:p>
            <a:r>
              <a:rPr lang="en-US" sz="4800" dirty="0"/>
              <a:t>RECOMENDACIONES</a:t>
            </a:r>
          </a:p>
        </p:txBody>
      </p:sp>
      <p:pic>
        <p:nvPicPr>
          <p:cNvPr id="57" name="Picture 56" descr="Light bulb on yellow background with sketched light beams and cord">
            <a:extLst>
              <a:ext uri="{FF2B5EF4-FFF2-40B4-BE49-F238E27FC236}">
                <a16:creationId xmlns:a16="http://schemas.microsoft.com/office/drawing/2014/main" id="{931E1463-B3A4-45D0-B4C5-C6E910627CFE}"/>
              </a:ext>
            </a:extLst>
          </p:cNvPr>
          <p:cNvPicPr>
            <a:picLocks noChangeAspect="1"/>
          </p:cNvPicPr>
          <p:nvPr/>
        </p:nvPicPr>
        <p:blipFill rotWithShape="1">
          <a:blip r:embed="rId2"/>
          <a:srcRect l="25372" r="1641" b="-2"/>
          <a:stretch/>
        </p:blipFill>
        <p:spPr>
          <a:xfrm>
            <a:off x="199095" y="550936"/>
            <a:ext cx="3536953" cy="2782083"/>
          </a:xfrm>
          <a:prstGeom prst="rect">
            <a:avLst/>
          </a:prstGeom>
          <a:effectLst>
            <a:outerShdw blurRad="406400" dist="317500" dir="5400000" sx="89000" sy="89000" rotWithShape="0">
              <a:prstClr val="black">
                <a:alpha val="15000"/>
              </a:prstClr>
            </a:outerShdw>
          </a:effectLst>
        </p:spPr>
      </p:pic>
      <p:sp>
        <p:nvSpPr>
          <p:cNvPr id="2" name="Rectángulo 1">
            <a:extLst>
              <a:ext uri="{FF2B5EF4-FFF2-40B4-BE49-F238E27FC236}">
                <a16:creationId xmlns:a16="http://schemas.microsoft.com/office/drawing/2014/main" id="{151C6881-AFC0-438A-B7D8-2246BEF5C3A6}"/>
              </a:ext>
            </a:extLst>
          </p:cNvPr>
          <p:cNvSpPr/>
          <p:nvPr/>
        </p:nvSpPr>
        <p:spPr>
          <a:xfrm flipH="1">
            <a:off x="5823923" y="940904"/>
            <a:ext cx="5498673" cy="882422"/>
          </a:xfrm>
          <a:prstGeom prst="rect">
            <a:avLst/>
          </a:prstGeom>
          <a:noFill/>
        </p:spPr>
        <p:txBody>
          <a:bodyPr wrap="square" lIns="91440" tIns="45720" rIns="91440" bIns="45720">
            <a:spAutoFit/>
          </a:bodyPr>
          <a:lstStyle/>
          <a:p>
            <a:pPr algn="ct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a:extLst>
              <a:ext uri="{FF2B5EF4-FFF2-40B4-BE49-F238E27FC236}">
                <a16:creationId xmlns:a16="http://schemas.microsoft.com/office/drawing/2014/main" id="{669941DE-8A74-4542-B43A-334DC8CE536C}"/>
              </a:ext>
            </a:extLst>
          </p:cNvPr>
          <p:cNvSpPr/>
          <p:nvPr/>
        </p:nvSpPr>
        <p:spPr>
          <a:xfrm>
            <a:off x="4550734" y="488771"/>
            <a:ext cx="6665843" cy="1631216"/>
          </a:xfrm>
          <a:prstGeom prst="rect">
            <a:avLst/>
          </a:prstGeom>
          <a:noFill/>
        </p:spPr>
        <p:txBody>
          <a:bodyPr wrap="square" lIns="91440" tIns="45720" rIns="91440" bIns="45720">
            <a:spAutoFit/>
          </a:bodyPr>
          <a:lstStyle/>
          <a:p>
            <a:pPr lvl="0" algn="just"/>
            <a:r>
              <a:rPr lang="es-ES" sz="2000" dirty="0">
                <a:latin typeface="+mj-lt"/>
                <a:ea typeface="Adobe Fan Heiti Std B" panose="020B0700000000000000" pitchFamily="34" charset="-128"/>
              </a:rPr>
              <a:t>Es recomendable diseñar e implementar planes de capacitación específicos para el recurso humano que labora en los distintos establecimientos de alojamiento, de modo que algunos programas de capacitación sean comunes con la finalidad de optimizar costos.</a:t>
            </a:r>
            <a:endParaRPr lang="es-EC" sz="2000" dirty="0">
              <a:latin typeface="+mj-lt"/>
              <a:ea typeface="Adobe Fan Heiti Std B" panose="020B0700000000000000" pitchFamily="34" charset="-128"/>
            </a:endParaRPr>
          </a:p>
        </p:txBody>
      </p:sp>
      <p:sp>
        <p:nvSpPr>
          <p:cNvPr id="7" name="Rectángulo 6">
            <a:extLst>
              <a:ext uri="{FF2B5EF4-FFF2-40B4-BE49-F238E27FC236}">
                <a16:creationId xmlns:a16="http://schemas.microsoft.com/office/drawing/2014/main" id="{CBB61862-8F86-4B8D-BA18-D19B413ACC76}"/>
              </a:ext>
            </a:extLst>
          </p:cNvPr>
          <p:cNvSpPr/>
          <p:nvPr/>
        </p:nvSpPr>
        <p:spPr>
          <a:xfrm>
            <a:off x="6268678" y="123592"/>
            <a:ext cx="3935497" cy="923330"/>
          </a:xfrm>
          <a:prstGeom prst="rect">
            <a:avLst/>
          </a:prstGeom>
          <a:noFill/>
        </p:spPr>
        <p:txBody>
          <a:bodyPr wrap="square" lIns="91440" tIns="45720" rIns="91440" bIns="45720">
            <a:spAutoFit/>
          </a:bodyPr>
          <a:lstStyle/>
          <a:p>
            <a:pPr algn="ct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ángulo 4">
            <a:extLst>
              <a:ext uri="{FF2B5EF4-FFF2-40B4-BE49-F238E27FC236}">
                <a16:creationId xmlns:a16="http://schemas.microsoft.com/office/drawing/2014/main" id="{6B55CFE4-EEEB-4278-B753-FFB881FF3B90}"/>
              </a:ext>
            </a:extLst>
          </p:cNvPr>
          <p:cNvSpPr/>
          <p:nvPr/>
        </p:nvSpPr>
        <p:spPr>
          <a:xfrm>
            <a:off x="6003634" y="2967335"/>
            <a:ext cx="4452331" cy="923330"/>
          </a:xfrm>
          <a:prstGeom prst="rect">
            <a:avLst/>
          </a:prstGeom>
          <a:noFill/>
        </p:spPr>
        <p:txBody>
          <a:bodyPr wrap="square" lIns="91440" tIns="45720" rIns="91440" bIns="45720">
            <a:spAutoFit/>
          </a:bodyPr>
          <a:lstStyle/>
          <a:p>
            <a:pPr algn="ct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ángulo 9">
            <a:extLst>
              <a:ext uri="{FF2B5EF4-FFF2-40B4-BE49-F238E27FC236}">
                <a16:creationId xmlns:a16="http://schemas.microsoft.com/office/drawing/2014/main" id="{C4A2C626-B0E5-4946-9F49-9FE1B45D94F7}"/>
              </a:ext>
            </a:extLst>
          </p:cNvPr>
          <p:cNvSpPr/>
          <p:nvPr/>
        </p:nvSpPr>
        <p:spPr>
          <a:xfrm>
            <a:off x="4550734" y="2334247"/>
            <a:ext cx="6665843" cy="1631216"/>
          </a:xfrm>
          <a:prstGeom prst="rect">
            <a:avLst/>
          </a:prstGeom>
          <a:noFill/>
        </p:spPr>
        <p:txBody>
          <a:bodyPr wrap="square" lIns="91440" tIns="45720" rIns="91440" bIns="45720">
            <a:spAutoFit/>
          </a:bodyPr>
          <a:lstStyle/>
          <a:p>
            <a:pPr algn="just"/>
            <a:r>
              <a:rPr lang="es-ES" sz="2000" dirty="0"/>
              <a:t>Se propone diseñar un Cuadro de Mando Integral para el sistema de evaluación de desempeño y productividad, ya que se estarían incorporando mayores datos cuantitativos que harán más objetivo al modelo de evaluación.</a:t>
            </a:r>
            <a:endParaRPr lang="es-EC" sz="2000" dirty="0"/>
          </a:p>
          <a:p>
            <a:pPr lvl="0" algn="just"/>
            <a:endParaRPr lang="es-EC" sz="2000" dirty="0">
              <a:latin typeface="+mj-lt"/>
              <a:ea typeface="Adobe Fan Heiti Std B" panose="020B0700000000000000" pitchFamily="34" charset="-128"/>
            </a:endParaRPr>
          </a:p>
        </p:txBody>
      </p:sp>
      <p:sp>
        <p:nvSpPr>
          <p:cNvPr id="11" name="Rectángulo 10">
            <a:extLst>
              <a:ext uri="{FF2B5EF4-FFF2-40B4-BE49-F238E27FC236}">
                <a16:creationId xmlns:a16="http://schemas.microsoft.com/office/drawing/2014/main" id="{DE19941B-9A94-4EE5-B5D3-CCF2CF02FCA6}"/>
              </a:ext>
            </a:extLst>
          </p:cNvPr>
          <p:cNvSpPr/>
          <p:nvPr/>
        </p:nvSpPr>
        <p:spPr>
          <a:xfrm>
            <a:off x="4632544" y="4079374"/>
            <a:ext cx="6665843" cy="2246769"/>
          </a:xfrm>
          <a:prstGeom prst="rect">
            <a:avLst/>
          </a:prstGeom>
          <a:noFill/>
        </p:spPr>
        <p:txBody>
          <a:bodyPr wrap="square" lIns="91440" tIns="45720" rIns="91440" bIns="45720">
            <a:spAutoFit/>
          </a:bodyPr>
          <a:lstStyle/>
          <a:p>
            <a:pPr algn="just"/>
            <a:r>
              <a:rPr lang="es-ES" sz="2000" dirty="0"/>
              <a:t>Se recomienda desarrollar un proyecto que analice a profundidad la situación de cada sector de alojamiento, es decir, hoteles, hosterías y hostales considerando otras variables como la cultura organizacional y el liderazgo que permitirían tener sustentos corporativos para desarrollar un plan estratégico de estas empresas centrado en valores.</a:t>
            </a:r>
            <a:endParaRPr lang="es-EC" sz="2000" dirty="0"/>
          </a:p>
          <a:p>
            <a:pPr lvl="0" algn="just"/>
            <a:endParaRPr lang="es-EC" sz="2000" dirty="0">
              <a:latin typeface="+mj-lt"/>
              <a:ea typeface="Adobe Fan Heiti Std B" panose="020B0700000000000000" pitchFamily="34" charset="-128"/>
            </a:endParaRPr>
          </a:p>
        </p:txBody>
      </p:sp>
    </p:spTree>
    <p:extLst>
      <p:ext uri="{BB962C8B-B14F-4D97-AF65-F5344CB8AC3E}">
        <p14:creationId xmlns:p14="http://schemas.microsoft.com/office/powerpoint/2010/main" val="4104676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Imagen relacionada">
            <a:extLst>
              <a:ext uri="{FF2B5EF4-FFF2-40B4-BE49-F238E27FC236}">
                <a16:creationId xmlns:a16="http://schemas.microsoft.com/office/drawing/2014/main" id="{50A6FE27-61ED-481C-8BF1-3FDEAD858831}"/>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1809" y="1040107"/>
            <a:ext cx="6567197" cy="405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7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BF4620F-49E7-45DD-9C8D-C3C73B0E2111}"/>
              </a:ext>
            </a:extLst>
          </p:cNvPr>
          <p:cNvSpPr>
            <a:spLocks noGrp="1"/>
          </p:cNvSpPr>
          <p:nvPr>
            <p:ph type="body" idx="1"/>
          </p:nvPr>
        </p:nvSpPr>
        <p:spPr>
          <a:xfrm>
            <a:off x="501815" y="373423"/>
            <a:ext cx="5090160" cy="5881603"/>
          </a:xfrm>
        </p:spPr>
        <p:txBody>
          <a:bodyPr vert="horz" lIns="91440" tIns="45720" rIns="91440" bIns="45720" rtlCol="0">
            <a:noAutofit/>
          </a:bodyPr>
          <a:lstStyle/>
          <a:p>
            <a:pPr marL="342900" indent="-342900" algn="just">
              <a:buFont typeface="Arial" panose="020B0604020202020204" pitchFamily="34" charset="0"/>
              <a:buChar char="•"/>
            </a:pPr>
            <a:r>
              <a:rPr lang="es-EC" sz="2200" kern="1200" dirty="0">
                <a:solidFill>
                  <a:schemeClr val="tx1"/>
                </a:solidFill>
                <a:latin typeface="+mn-lt"/>
                <a:ea typeface="+mn-ea"/>
                <a:cs typeface="+mn-cs"/>
              </a:rPr>
              <a:t>En pandemia, las actividades de alojamiento fueron nulas desde abril a diciembre del 2020 dejando en el desempleo a más de la mitad de la planta laboral, obligando a dueños y gerentes a decidir sobre la prioridad de mantener cargos </a:t>
            </a:r>
            <a:r>
              <a:rPr lang="es-ES" sz="2200" dirty="0">
                <a:solidFill>
                  <a:schemeClr val="tx1"/>
                </a:solidFill>
              </a:rPr>
              <a:t>(GAD Sangolquí, 2021)</a:t>
            </a:r>
            <a:endParaRPr lang="es-EC" sz="2200" kern="1200" dirty="0">
              <a:solidFill>
                <a:schemeClr val="tx1"/>
              </a:solidFill>
              <a:latin typeface="+mn-lt"/>
              <a:ea typeface="+mn-ea"/>
              <a:cs typeface="+mn-cs"/>
            </a:endParaRPr>
          </a:p>
          <a:p>
            <a:pPr marL="342900" indent="-342900" algn="just">
              <a:buFont typeface="Arial" panose="020B0604020202020204" pitchFamily="34" charset="0"/>
              <a:buChar char="•"/>
            </a:pPr>
            <a:r>
              <a:rPr lang="es-EC" sz="2200" kern="1200" dirty="0">
                <a:solidFill>
                  <a:schemeClr val="tx1"/>
                </a:solidFill>
                <a:latin typeface="+mn-lt"/>
                <a:ea typeface="+mn-ea"/>
                <a:cs typeface="+mn-cs"/>
              </a:rPr>
              <a:t>Las empresas de alojamiento del cantón Rumiñahui </a:t>
            </a:r>
            <a:r>
              <a:rPr lang="es-EC" sz="2200" dirty="0">
                <a:solidFill>
                  <a:schemeClr val="tx1"/>
                </a:solidFill>
              </a:rPr>
              <a:t>detectaron en la</a:t>
            </a:r>
            <a:r>
              <a:rPr lang="es-EC" sz="2200" kern="1200" dirty="0">
                <a:solidFill>
                  <a:schemeClr val="tx1"/>
                </a:solidFill>
                <a:latin typeface="+mn-lt"/>
                <a:ea typeface="+mn-ea"/>
                <a:cs typeface="+mn-cs"/>
              </a:rPr>
              <a:t> pandemia que es importante el manejo del talento humano para superar crisis y lograr una alta productividad. </a:t>
            </a:r>
          </a:p>
        </p:txBody>
      </p:sp>
      <p:pic>
        <p:nvPicPr>
          <p:cNvPr id="4098" name="Picture 2">
            <a:extLst>
              <a:ext uri="{FF2B5EF4-FFF2-40B4-BE49-F238E27FC236}">
                <a16:creationId xmlns:a16="http://schemas.microsoft.com/office/drawing/2014/main" id="{F030D489-6F39-C3F7-085C-4BAA1A626C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2123" y="1138625"/>
            <a:ext cx="5262566" cy="445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7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790D2CE-EC67-43D6-AD40-54B67FC31774}"/>
              </a:ext>
            </a:extLst>
          </p:cNvPr>
          <p:cNvSpPr/>
          <p:nvPr/>
        </p:nvSpPr>
        <p:spPr>
          <a:xfrm>
            <a:off x="1426727" y="517821"/>
            <a:ext cx="5343322" cy="646331"/>
          </a:xfrm>
          <a:prstGeom prst="rect">
            <a:avLst/>
          </a:prstGeom>
          <a:noFill/>
        </p:spPr>
        <p:txBody>
          <a:bodyPr wrap="none" lIns="91440" tIns="45720" rIns="91440" bIns="45720">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rPr>
              <a:t>Diagrama de Causa y Efecto</a:t>
            </a:r>
          </a:p>
        </p:txBody>
      </p:sp>
      <p:pic>
        <p:nvPicPr>
          <p:cNvPr id="16" name="Imagen 15">
            <a:extLst>
              <a:ext uri="{FF2B5EF4-FFF2-40B4-BE49-F238E27FC236}">
                <a16:creationId xmlns:a16="http://schemas.microsoft.com/office/drawing/2014/main" id="{9D1E7612-75A1-43BC-B6BD-5A79741E3DAF}"/>
              </a:ext>
            </a:extLst>
          </p:cNvPr>
          <p:cNvPicPr/>
          <p:nvPr/>
        </p:nvPicPr>
        <p:blipFill rotWithShape="1">
          <a:blip r:embed="rId2"/>
          <a:srcRect l="23418" t="36143" r="21793" b="14357"/>
          <a:stretch/>
        </p:blipFill>
        <p:spPr bwMode="auto">
          <a:xfrm>
            <a:off x="1086677" y="1213847"/>
            <a:ext cx="9634331" cy="4815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61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3D3F6E67-9BAB-4612-926F-C0E89E1F8D7A}"/>
              </a:ext>
            </a:extLst>
          </p:cNvPr>
          <p:cNvSpPr/>
          <p:nvPr/>
        </p:nvSpPr>
        <p:spPr>
          <a:xfrm>
            <a:off x="621603" y="1245704"/>
            <a:ext cx="2475913" cy="187100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 name="Subtítulo 2">
            <a:extLst>
              <a:ext uri="{FF2B5EF4-FFF2-40B4-BE49-F238E27FC236}">
                <a16:creationId xmlns:a16="http://schemas.microsoft.com/office/drawing/2014/main" id="{C02D9739-3247-4DA1-80BF-934E39CDC928}"/>
              </a:ext>
            </a:extLst>
          </p:cNvPr>
          <p:cNvSpPr txBox="1">
            <a:spLocks/>
          </p:cNvSpPr>
          <p:nvPr/>
        </p:nvSpPr>
        <p:spPr>
          <a:xfrm>
            <a:off x="4121426" y="384313"/>
            <a:ext cx="3498573" cy="861391"/>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4000" b="1" u="sng" dirty="0">
                <a:latin typeface="Arial" panose="020B0604020202020204" pitchFamily="34" charset="0"/>
                <a:cs typeface="Arial" panose="020B0604020202020204" pitchFamily="34" charset="0"/>
              </a:rPr>
              <a:t>JUSTIFICACIÓN</a:t>
            </a:r>
          </a:p>
        </p:txBody>
      </p:sp>
      <p:pic>
        <p:nvPicPr>
          <p:cNvPr id="2050" name="Picture 2" descr="PYMES obligatoriedad a partir del 2019 - Facturacion Electronica Ecuador">
            <a:extLst>
              <a:ext uri="{FF2B5EF4-FFF2-40B4-BE49-F238E27FC236}">
                <a16:creationId xmlns:a16="http://schemas.microsoft.com/office/drawing/2014/main" id="{94F29D7E-47FA-457C-AED5-DFCC182A5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47" y="1644919"/>
            <a:ext cx="1964227" cy="10725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Producto Interior Bruto | Explain me the Money">
            <a:extLst>
              <a:ext uri="{FF2B5EF4-FFF2-40B4-BE49-F238E27FC236}">
                <a16:creationId xmlns:a16="http://schemas.microsoft.com/office/drawing/2014/main" id="{E61F0EA8-C2D4-45D6-A5DD-06F40AAB1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738" y="1245704"/>
            <a:ext cx="1392837" cy="1021420"/>
          </a:xfrm>
          <a:prstGeom prst="rect">
            <a:avLst/>
          </a:prstGeom>
          <a:noFill/>
          <a:extLst>
            <a:ext uri="{909E8E84-426E-40DD-AFC4-6F175D3DCCD1}">
              <a14:hiddenFill xmlns:a14="http://schemas.microsoft.com/office/drawing/2010/main">
                <a:solidFill>
                  <a:srgbClr val="FFFFFF"/>
                </a:solidFill>
              </a14:hiddenFill>
            </a:ext>
          </a:extLst>
        </p:spPr>
      </p:pic>
      <p:sp>
        <p:nvSpPr>
          <p:cNvPr id="50" name="Flecha: a la derecha 49">
            <a:extLst>
              <a:ext uri="{FF2B5EF4-FFF2-40B4-BE49-F238E27FC236}">
                <a16:creationId xmlns:a16="http://schemas.microsoft.com/office/drawing/2014/main" id="{9E091DF3-2007-4D0A-8F57-74FADC0A8DE7}"/>
              </a:ext>
            </a:extLst>
          </p:cNvPr>
          <p:cNvSpPr/>
          <p:nvPr/>
        </p:nvSpPr>
        <p:spPr>
          <a:xfrm>
            <a:off x="3097517" y="1180400"/>
            <a:ext cx="1309428" cy="2296642"/>
          </a:xfrm>
          <a:prstGeom prst="rightArrow">
            <a:avLst/>
          </a:prstGeom>
          <a:solidFill>
            <a:schemeClr val="bg1"/>
          </a:solidFill>
          <a:ln w="28575"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7" name="CuadroTexto 66">
            <a:extLst>
              <a:ext uri="{FF2B5EF4-FFF2-40B4-BE49-F238E27FC236}">
                <a16:creationId xmlns:a16="http://schemas.microsoft.com/office/drawing/2014/main" id="{887146CF-F6A9-4031-AF06-604E55719417}"/>
              </a:ext>
            </a:extLst>
          </p:cNvPr>
          <p:cNvSpPr txBox="1"/>
          <p:nvPr/>
        </p:nvSpPr>
        <p:spPr>
          <a:xfrm>
            <a:off x="4054459" y="3310076"/>
            <a:ext cx="352486" cy="254894"/>
          </a:xfrm>
          <a:prstGeom prst="rect">
            <a:avLst/>
          </a:prstGeom>
          <a:solidFill>
            <a:schemeClr val="bg1"/>
          </a:solidFill>
          <a:ln>
            <a:solidFill>
              <a:schemeClr val="bg1"/>
            </a:solidFill>
          </a:ln>
        </p:spPr>
        <p:txBody>
          <a:bodyPr wrap="square" rtlCol="0">
            <a:prstTxWarp prst="textFadeDown">
              <a:avLst/>
            </a:prstTxWarp>
            <a:spAutoFit/>
          </a:bodyPr>
          <a:lstStyle/>
          <a:p>
            <a:endParaRPr lang="es-EC" dirty="0"/>
          </a:p>
        </p:txBody>
      </p:sp>
      <p:sp>
        <p:nvSpPr>
          <p:cNvPr id="55" name="CuadroTexto 54">
            <a:extLst>
              <a:ext uri="{FF2B5EF4-FFF2-40B4-BE49-F238E27FC236}">
                <a16:creationId xmlns:a16="http://schemas.microsoft.com/office/drawing/2014/main" id="{DC7ADEA9-B977-4FAC-974B-949121A3C965}"/>
              </a:ext>
            </a:extLst>
          </p:cNvPr>
          <p:cNvSpPr txBox="1"/>
          <p:nvPr/>
        </p:nvSpPr>
        <p:spPr>
          <a:xfrm>
            <a:off x="3560626" y="2328721"/>
            <a:ext cx="352486" cy="254894"/>
          </a:xfrm>
          <a:prstGeom prst="rect">
            <a:avLst/>
          </a:prstGeom>
          <a:solidFill>
            <a:schemeClr val="bg1"/>
          </a:solidFill>
          <a:ln>
            <a:solidFill>
              <a:schemeClr val="bg1"/>
            </a:solidFill>
          </a:ln>
        </p:spPr>
        <p:txBody>
          <a:bodyPr wrap="square" rtlCol="0">
            <a:prstTxWarp prst="textFadeDown">
              <a:avLst/>
            </a:prstTxWarp>
            <a:spAutoFit/>
          </a:bodyPr>
          <a:lstStyle/>
          <a:p>
            <a:endParaRPr lang="es-EC" dirty="0"/>
          </a:p>
        </p:txBody>
      </p:sp>
      <p:sp>
        <p:nvSpPr>
          <p:cNvPr id="17" name="CuadroTexto 16">
            <a:extLst>
              <a:ext uri="{FF2B5EF4-FFF2-40B4-BE49-F238E27FC236}">
                <a16:creationId xmlns:a16="http://schemas.microsoft.com/office/drawing/2014/main" id="{92FC3523-E72B-4EA0-A462-35EB7A52B861}"/>
              </a:ext>
            </a:extLst>
          </p:cNvPr>
          <p:cNvSpPr txBox="1"/>
          <p:nvPr/>
        </p:nvSpPr>
        <p:spPr>
          <a:xfrm rot="16200000">
            <a:off x="3014302" y="2146913"/>
            <a:ext cx="1741758" cy="338554"/>
          </a:xfrm>
          <a:prstGeom prst="rect">
            <a:avLst/>
          </a:prstGeom>
          <a:noFill/>
        </p:spPr>
        <p:txBody>
          <a:bodyPr wrap="square" rtlCol="0">
            <a:spAutoFit/>
          </a:bodyPr>
          <a:lstStyle/>
          <a:p>
            <a:pPr algn="ctr"/>
            <a:r>
              <a:rPr lang="es-EC" sz="1600" dirty="0">
                <a:solidFill>
                  <a:schemeClr val="accent1"/>
                </a:solidFill>
                <a:latin typeface="Arial" panose="020B0604020202020204" pitchFamily="34" charset="0"/>
                <a:cs typeface="Arial" panose="020B0604020202020204" pitchFamily="34" charset="0"/>
              </a:rPr>
              <a:t>CONTRIBUYEN</a:t>
            </a:r>
          </a:p>
        </p:txBody>
      </p:sp>
      <p:sp>
        <p:nvSpPr>
          <p:cNvPr id="70" name="CuadroTexto 69">
            <a:extLst>
              <a:ext uri="{FF2B5EF4-FFF2-40B4-BE49-F238E27FC236}">
                <a16:creationId xmlns:a16="http://schemas.microsoft.com/office/drawing/2014/main" id="{998AC363-0092-4CE8-8853-13662C627377}"/>
              </a:ext>
            </a:extLst>
          </p:cNvPr>
          <p:cNvSpPr txBox="1"/>
          <p:nvPr/>
        </p:nvSpPr>
        <p:spPr>
          <a:xfrm>
            <a:off x="4528738" y="953493"/>
            <a:ext cx="1506878" cy="369332"/>
          </a:xfrm>
          <a:prstGeom prst="rect">
            <a:avLst/>
          </a:prstGeom>
          <a:noFill/>
        </p:spPr>
        <p:txBody>
          <a:bodyPr wrap="square" rtlCol="0">
            <a:spAutoFit/>
          </a:bodyPr>
          <a:lstStyle/>
          <a:p>
            <a:pPr algn="ctr"/>
            <a:r>
              <a:rPr lang="es-EC" dirty="0"/>
              <a:t>CRECIMIENTO</a:t>
            </a:r>
          </a:p>
        </p:txBody>
      </p:sp>
      <p:pic>
        <p:nvPicPr>
          <p:cNvPr id="2054" name="Picture 6" descr="Caricatura Personajes De Negocios Gráficos De Trabajo De Oficina Muestran  Crecimiento Ilustración del Vector - Ilustración de crecimiento, redondo:  182794833">
            <a:extLst>
              <a:ext uri="{FF2B5EF4-FFF2-40B4-BE49-F238E27FC236}">
                <a16:creationId xmlns:a16="http://schemas.microsoft.com/office/drawing/2014/main" id="{F848BA4F-1592-4B16-87A1-9EEFEB9C6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738" y="2778445"/>
            <a:ext cx="1126474" cy="939506"/>
          </a:xfrm>
          <a:prstGeom prst="rect">
            <a:avLst/>
          </a:prstGeom>
          <a:noFill/>
          <a:extLst>
            <a:ext uri="{909E8E84-426E-40DD-AFC4-6F175D3DCCD1}">
              <a14:hiddenFill xmlns:a14="http://schemas.microsoft.com/office/drawing/2010/main">
                <a:solidFill>
                  <a:srgbClr val="FFFFFF"/>
                </a:solidFill>
              </a14:hiddenFill>
            </a:ext>
          </a:extLst>
        </p:spPr>
      </p:pic>
      <p:sp>
        <p:nvSpPr>
          <p:cNvPr id="74" name="CuadroTexto 73">
            <a:extLst>
              <a:ext uri="{FF2B5EF4-FFF2-40B4-BE49-F238E27FC236}">
                <a16:creationId xmlns:a16="http://schemas.microsoft.com/office/drawing/2014/main" id="{31B11915-CAAA-4768-BA1A-4301AFC5EFD7}"/>
              </a:ext>
            </a:extLst>
          </p:cNvPr>
          <p:cNvSpPr txBox="1"/>
          <p:nvPr/>
        </p:nvSpPr>
        <p:spPr>
          <a:xfrm>
            <a:off x="4484449" y="2569531"/>
            <a:ext cx="1506878" cy="369332"/>
          </a:xfrm>
          <a:prstGeom prst="rect">
            <a:avLst/>
          </a:prstGeom>
          <a:noFill/>
        </p:spPr>
        <p:txBody>
          <a:bodyPr wrap="square" rtlCol="0">
            <a:spAutoFit/>
          </a:bodyPr>
          <a:lstStyle/>
          <a:p>
            <a:pPr algn="ctr"/>
            <a:r>
              <a:rPr lang="es-EC" dirty="0"/>
              <a:t>GENERACIÓN</a:t>
            </a:r>
          </a:p>
        </p:txBody>
      </p:sp>
      <p:pic>
        <p:nvPicPr>
          <p:cNvPr id="2056" name="Picture 8" descr="UNIVERSIDAD CENTRAL DEL ECUADOR FACULTAD DE ARQUITECTURA Y URBANISMO  CARRERA DE ARQUITECTURA">
            <a:extLst>
              <a:ext uri="{FF2B5EF4-FFF2-40B4-BE49-F238E27FC236}">
                <a16:creationId xmlns:a16="http://schemas.microsoft.com/office/drawing/2014/main" id="{2E3AD34B-B9F2-4781-A790-E4942503B70D}"/>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4218" y="1093386"/>
            <a:ext cx="2640165" cy="2296642"/>
          </a:xfrm>
          <a:prstGeom prst="rect">
            <a:avLst/>
          </a:prstGeom>
          <a:noFill/>
          <a:extLst>
            <a:ext uri="{909E8E84-426E-40DD-AFC4-6F175D3DCCD1}">
              <a14:hiddenFill xmlns:a14="http://schemas.microsoft.com/office/drawing/2010/main">
                <a:solidFill>
                  <a:srgbClr val="FFFFFF"/>
                </a:solidFill>
              </a14:hiddenFill>
            </a:ext>
          </a:extLst>
        </p:spPr>
      </p:pic>
      <p:sp>
        <p:nvSpPr>
          <p:cNvPr id="71" name="CuadroTexto 70">
            <a:extLst>
              <a:ext uri="{FF2B5EF4-FFF2-40B4-BE49-F238E27FC236}">
                <a16:creationId xmlns:a16="http://schemas.microsoft.com/office/drawing/2014/main" id="{0195FD2E-13F3-4508-8686-955D08B693F0}"/>
              </a:ext>
            </a:extLst>
          </p:cNvPr>
          <p:cNvSpPr txBox="1"/>
          <p:nvPr/>
        </p:nvSpPr>
        <p:spPr>
          <a:xfrm>
            <a:off x="6614218" y="1461535"/>
            <a:ext cx="2797601" cy="1477328"/>
          </a:xfrm>
          <a:prstGeom prst="rect">
            <a:avLst/>
          </a:prstGeom>
          <a:noFill/>
        </p:spPr>
        <p:txBody>
          <a:bodyPr wrap="square" rtlCol="0">
            <a:spAutoFit/>
          </a:bodyPr>
          <a:lstStyle/>
          <a:p>
            <a:pPr algn="ctr"/>
            <a:r>
              <a:rPr lang="es-ES" b="1" dirty="0">
                <a:solidFill>
                  <a:srgbClr val="FF0000"/>
                </a:solidFill>
              </a:rPr>
              <a:t>PYMES de alojamiento del Cantón Rumiñahui son agentes generadoras de riqueza para la economía del país, </a:t>
            </a:r>
            <a:endParaRPr lang="es-EC" b="1" dirty="0">
              <a:solidFill>
                <a:srgbClr val="FF0000"/>
              </a:solidFill>
            </a:endParaRPr>
          </a:p>
        </p:txBody>
      </p:sp>
      <p:sp>
        <p:nvSpPr>
          <p:cNvPr id="5" name="CuadroTexto 4">
            <a:extLst>
              <a:ext uri="{FF2B5EF4-FFF2-40B4-BE49-F238E27FC236}">
                <a16:creationId xmlns:a16="http://schemas.microsoft.com/office/drawing/2014/main" id="{31094127-8C7C-460E-9246-22968DEAD2BA}"/>
              </a:ext>
            </a:extLst>
          </p:cNvPr>
          <p:cNvSpPr txBox="1"/>
          <p:nvPr/>
        </p:nvSpPr>
        <p:spPr>
          <a:xfrm>
            <a:off x="621603" y="4613518"/>
            <a:ext cx="4777765" cy="12003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0"/>
            <a:tileRect/>
          </a:gradFill>
          <a:ln w="22225">
            <a:solidFill>
              <a:srgbClr val="FF0000"/>
            </a:solidFill>
            <a:round/>
          </a:ln>
        </p:spPr>
        <p:txBody>
          <a:bodyPr wrap="square" rtlCol="0">
            <a:spAutoFit/>
          </a:bodyPr>
          <a:lstStyle/>
          <a:p>
            <a:pPr algn="just"/>
            <a:r>
              <a:rPr lang="es-ES" b="1" dirty="0">
                <a:solidFill>
                  <a:schemeClr val="accent1"/>
                </a:solidFill>
              </a:rPr>
              <a:t>Por eso, el estudio de su comportamiento y desempeño de la gestión del talento humano es importante porque es el pilar de la productividad y supervivencia de los negocios.</a:t>
            </a:r>
            <a:endParaRPr lang="es-EC" b="1" dirty="0">
              <a:solidFill>
                <a:schemeClr val="accent1"/>
              </a:solidFill>
            </a:endParaRPr>
          </a:p>
        </p:txBody>
      </p:sp>
      <p:sp>
        <p:nvSpPr>
          <p:cNvPr id="26" name="CuadroTexto 25">
            <a:extLst>
              <a:ext uri="{FF2B5EF4-FFF2-40B4-BE49-F238E27FC236}">
                <a16:creationId xmlns:a16="http://schemas.microsoft.com/office/drawing/2014/main" id="{83760E19-6F95-4A85-AA0C-D40112487747}"/>
              </a:ext>
            </a:extLst>
          </p:cNvPr>
          <p:cNvSpPr txBox="1"/>
          <p:nvPr/>
        </p:nvSpPr>
        <p:spPr>
          <a:xfrm>
            <a:off x="5516166" y="4336520"/>
            <a:ext cx="6414867" cy="175432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0"/>
            <a:tileRect/>
          </a:gradFill>
          <a:ln w="22225">
            <a:solidFill>
              <a:srgbClr val="FF0000"/>
            </a:solidFill>
            <a:round/>
          </a:ln>
        </p:spPr>
        <p:txBody>
          <a:bodyPr wrap="square" rtlCol="0">
            <a:spAutoFit/>
          </a:bodyPr>
          <a:lstStyle/>
          <a:p>
            <a:pPr algn="just"/>
            <a:r>
              <a:rPr lang="es-ES" b="1" dirty="0">
                <a:solidFill>
                  <a:schemeClr val="accent1"/>
                </a:solidFill>
              </a:rPr>
              <a:t>El proyecto propuesto proporcionará herramientas a la administración para la toma de decisiones.</a:t>
            </a:r>
          </a:p>
          <a:p>
            <a:pPr algn="just"/>
            <a:r>
              <a:rPr lang="es-ES" b="1" dirty="0">
                <a:solidFill>
                  <a:schemeClr val="accent1"/>
                </a:solidFill>
              </a:rPr>
              <a:t>Aporta estudio empírico al desarrollo de nuevas investigaciones </a:t>
            </a:r>
          </a:p>
          <a:p>
            <a:pPr algn="just"/>
            <a:r>
              <a:rPr lang="es-ES" b="1" dirty="0">
                <a:solidFill>
                  <a:schemeClr val="accent1"/>
                </a:solidFill>
              </a:rPr>
              <a:t>Trata aspectos importantes Gestión del Talento Humano y Productividad.  </a:t>
            </a:r>
          </a:p>
          <a:p>
            <a:r>
              <a:rPr lang="es-ES" b="1" dirty="0">
                <a:solidFill>
                  <a:schemeClr val="accent1"/>
                </a:solidFill>
              </a:rPr>
              <a:t> </a:t>
            </a:r>
            <a:endParaRPr lang="es-EC" b="1" dirty="0">
              <a:solidFill>
                <a:schemeClr val="accent1"/>
              </a:solidFill>
            </a:endParaRPr>
          </a:p>
        </p:txBody>
      </p:sp>
    </p:spTree>
    <p:extLst>
      <p:ext uri="{BB962C8B-B14F-4D97-AF65-F5344CB8AC3E}">
        <p14:creationId xmlns:p14="http://schemas.microsoft.com/office/powerpoint/2010/main" val="127314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88930-06EE-4FF3-B01A-C70707EB837F}"/>
              </a:ext>
            </a:extLst>
          </p:cNvPr>
          <p:cNvSpPr>
            <a:spLocks noGrp="1"/>
          </p:cNvSpPr>
          <p:nvPr>
            <p:ph type="title"/>
          </p:nvPr>
        </p:nvSpPr>
        <p:spPr>
          <a:xfrm>
            <a:off x="861253" y="735495"/>
            <a:ext cx="6798503" cy="5400262"/>
          </a:xfrm>
        </p:spPr>
        <p:txBody>
          <a:bodyPr vert="horz" lIns="91440" tIns="45720" rIns="91440" bIns="45720" rtlCol="0" anchor="ctr">
            <a:noAutofit/>
          </a:bodyPr>
          <a:lstStyle/>
          <a:p>
            <a:pPr marL="342900" indent="-342900">
              <a:buFont typeface="Arial" panose="020B0604020202020204" pitchFamily="34" charset="0"/>
              <a:buChar char="•"/>
            </a:pPr>
            <a:r>
              <a:rPr lang="es-EC" sz="2400" b="1" kern="1200" dirty="0">
                <a:solidFill>
                  <a:schemeClr val="tx1"/>
                </a:solidFill>
                <a:latin typeface="+mj-lt"/>
                <a:ea typeface="+mj-ea"/>
                <a:cs typeface="+mj-cs"/>
              </a:rPr>
              <a:t>Objetivo </a:t>
            </a:r>
            <a:r>
              <a:rPr lang="es-EC" sz="2400" b="1" dirty="0">
                <a:solidFill>
                  <a:schemeClr val="tx1"/>
                </a:solidFill>
              </a:rPr>
              <a:t>G</a:t>
            </a:r>
            <a:r>
              <a:rPr lang="es-EC" sz="2400" b="1" kern="1200" dirty="0">
                <a:solidFill>
                  <a:schemeClr val="tx1"/>
                </a:solidFill>
                <a:latin typeface="+mj-lt"/>
                <a:ea typeface="+mj-ea"/>
                <a:cs typeface="+mj-cs"/>
              </a:rPr>
              <a:t>eneral</a:t>
            </a:r>
            <a:br>
              <a:rPr lang="es-EC" sz="2400" b="1" kern="1200" dirty="0">
                <a:solidFill>
                  <a:schemeClr val="tx1"/>
                </a:solidFill>
                <a:latin typeface="+mj-lt"/>
                <a:ea typeface="+mj-ea"/>
                <a:cs typeface="+mj-cs"/>
              </a:rPr>
            </a:br>
            <a:br>
              <a:rPr lang="es-EC" sz="2000" b="1" kern="1200" dirty="0">
                <a:solidFill>
                  <a:schemeClr val="tx1"/>
                </a:solidFill>
                <a:latin typeface="+mj-lt"/>
                <a:ea typeface="+mj-ea"/>
                <a:cs typeface="+mj-cs"/>
              </a:rPr>
            </a:br>
            <a:r>
              <a:rPr lang="es-EC" sz="2000" b="1" kern="1200" dirty="0">
                <a:solidFill>
                  <a:schemeClr val="tx1"/>
                </a:solidFill>
                <a:latin typeface="+mj-lt"/>
                <a:ea typeface="+mj-ea"/>
                <a:cs typeface="+mj-cs"/>
              </a:rPr>
              <a:t>Determinar la incidencia de la gestión del talento humano en la productividad de las PYMES de alojamiento del Cantón Rumiñahui.</a:t>
            </a:r>
            <a:br>
              <a:rPr lang="es-EC" sz="2000" b="1" kern="1200" dirty="0">
                <a:solidFill>
                  <a:schemeClr val="tx1"/>
                </a:solidFill>
                <a:latin typeface="+mj-lt"/>
                <a:ea typeface="+mj-ea"/>
                <a:cs typeface="+mj-cs"/>
              </a:rPr>
            </a:br>
            <a:br>
              <a:rPr lang="es-EC" sz="2000" b="1" kern="1200" dirty="0">
                <a:solidFill>
                  <a:schemeClr val="tx1"/>
                </a:solidFill>
                <a:latin typeface="+mj-lt"/>
                <a:ea typeface="+mj-ea"/>
                <a:cs typeface="+mj-cs"/>
              </a:rPr>
            </a:br>
            <a:r>
              <a:rPr lang="es-EC" sz="2400" b="1" kern="1200" dirty="0">
                <a:solidFill>
                  <a:schemeClr val="tx1"/>
                </a:solidFill>
                <a:latin typeface="+mj-lt"/>
                <a:ea typeface="+mj-ea"/>
                <a:cs typeface="+mj-cs"/>
              </a:rPr>
              <a:t>Objetivos Específicos</a:t>
            </a:r>
            <a:br>
              <a:rPr lang="es-EC" sz="2400" b="1" kern="1200" dirty="0">
                <a:solidFill>
                  <a:schemeClr val="tx1"/>
                </a:solidFill>
                <a:latin typeface="+mj-lt"/>
                <a:ea typeface="+mj-ea"/>
                <a:cs typeface="+mj-cs"/>
              </a:rPr>
            </a:br>
            <a:br>
              <a:rPr lang="es-EC" sz="2000" b="1" kern="1200" dirty="0">
                <a:solidFill>
                  <a:schemeClr val="tx1"/>
                </a:solidFill>
                <a:latin typeface="+mj-lt"/>
                <a:ea typeface="+mj-ea"/>
                <a:cs typeface="+mj-cs"/>
              </a:rPr>
            </a:br>
            <a:r>
              <a:rPr lang="es-EC" sz="2000" b="1" kern="1200" dirty="0">
                <a:solidFill>
                  <a:schemeClr val="tx1"/>
                </a:solidFill>
                <a:latin typeface="+mj-lt"/>
                <a:ea typeface="+mj-ea"/>
                <a:cs typeface="+mj-cs"/>
              </a:rPr>
              <a:t>• Diagnosticar la situación de las PYMES de alojamiento del cantón Rumiñahui. </a:t>
            </a:r>
            <a:br>
              <a:rPr lang="es-EC" sz="2000" b="1" dirty="0"/>
            </a:br>
            <a:r>
              <a:rPr lang="es-EC" sz="2000" b="1" kern="1200" dirty="0">
                <a:solidFill>
                  <a:schemeClr val="tx1"/>
                </a:solidFill>
                <a:latin typeface="+mj-lt"/>
                <a:ea typeface="+mj-ea"/>
                <a:cs typeface="+mj-cs"/>
              </a:rPr>
              <a:t>• Identificar la correlación entre la gestión del talento humano y la productividad en las PYMES de alojamiento del Cantón Rumiñahui.</a:t>
            </a:r>
            <a:br>
              <a:rPr lang="es-EC" sz="2000" b="1" dirty="0"/>
            </a:br>
            <a:r>
              <a:rPr lang="es-EC" sz="2000" b="1" dirty="0"/>
              <a:t>• Proponer estrategias para el mejoramiento de las PYMES de alojamiento del Cantón Rumiñahui.</a:t>
            </a:r>
            <a:br>
              <a:rPr lang="es-EC" sz="2000" b="1" kern="1200" dirty="0">
                <a:solidFill>
                  <a:schemeClr val="tx1"/>
                </a:solidFill>
                <a:latin typeface="+mj-lt"/>
                <a:ea typeface="+mj-ea"/>
                <a:cs typeface="+mj-cs"/>
              </a:rPr>
            </a:br>
            <a:endParaRPr lang="es-EC" sz="2000" b="1" kern="1200" dirty="0">
              <a:solidFill>
                <a:schemeClr val="tx1"/>
              </a:solidFill>
              <a:latin typeface="+mj-lt"/>
              <a:ea typeface="+mj-ea"/>
              <a:cs typeface="+mj-cs"/>
            </a:endParaRPr>
          </a:p>
        </p:txBody>
      </p:sp>
      <p:sp>
        <p:nvSpPr>
          <p:cNvPr id="3" name="Subtítulo 2">
            <a:extLst>
              <a:ext uri="{FF2B5EF4-FFF2-40B4-BE49-F238E27FC236}">
                <a16:creationId xmlns:a16="http://schemas.microsoft.com/office/drawing/2014/main" id="{4BF4620F-49E7-45DD-9C8D-C3C73B0E2111}"/>
              </a:ext>
            </a:extLst>
          </p:cNvPr>
          <p:cNvSpPr>
            <a:spLocks noGrp="1"/>
          </p:cNvSpPr>
          <p:nvPr>
            <p:ph type="body" idx="1"/>
          </p:nvPr>
        </p:nvSpPr>
        <p:spPr>
          <a:xfrm>
            <a:off x="7807912" y="1335607"/>
            <a:ext cx="3300156" cy="3636818"/>
          </a:xfrm>
        </p:spPr>
        <p:txBody>
          <a:bodyPr vert="horz" lIns="91440" tIns="45720" rIns="91440" bIns="45720" rtlCol="0" anchor="ctr">
            <a:normAutofit/>
          </a:bodyPr>
          <a:lstStyle/>
          <a:p>
            <a:pPr algn="ctr"/>
            <a:r>
              <a:rPr lang="es-EC" sz="4000" kern="1200" dirty="0">
                <a:solidFill>
                  <a:schemeClr val="tx1"/>
                </a:solidFill>
                <a:latin typeface="+mn-lt"/>
                <a:ea typeface="+mn-ea"/>
                <a:cs typeface="+mn-cs"/>
              </a:rPr>
              <a:t>Objetivos</a:t>
            </a:r>
          </a:p>
        </p:txBody>
      </p:sp>
    </p:spTree>
    <p:extLst>
      <p:ext uri="{BB962C8B-B14F-4D97-AF65-F5344CB8AC3E}">
        <p14:creationId xmlns:p14="http://schemas.microsoft.com/office/powerpoint/2010/main" val="316209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88930-06EE-4FF3-B01A-C70707EB837F}"/>
              </a:ext>
            </a:extLst>
          </p:cNvPr>
          <p:cNvSpPr>
            <a:spLocks noGrp="1"/>
          </p:cNvSpPr>
          <p:nvPr>
            <p:ph type="title"/>
          </p:nvPr>
        </p:nvSpPr>
        <p:spPr>
          <a:xfrm>
            <a:off x="808383" y="1147564"/>
            <a:ext cx="9144000" cy="3274592"/>
          </a:xfrm>
        </p:spPr>
        <p:txBody>
          <a:bodyPr vert="horz" lIns="91440" tIns="45720" rIns="91440" bIns="45720" rtlCol="0" anchor="ctr">
            <a:normAutofit/>
          </a:bodyPr>
          <a:lstStyle/>
          <a:p>
            <a:r>
              <a:rPr lang="en-US" sz="2900" b="1" kern="1200" dirty="0">
                <a:solidFill>
                  <a:schemeClr val="tx1"/>
                </a:solidFill>
                <a:latin typeface="+mj-lt"/>
                <a:ea typeface="+mj-ea"/>
                <a:cs typeface="+mj-cs"/>
              </a:rPr>
              <a:t>•	</a:t>
            </a:r>
            <a:r>
              <a:rPr lang="es-EC" sz="2900" b="1" kern="1200" dirty="0">
                <a:solidFill>
                  <a:schemeClr val="tx1"/>
                </a:solidFill>
                <a:latin typeface="+mj-lt"/>
                <a:ea typeface="+mj-ea"/>
                <a:cs typeface="+mj-cs"/>
              </a:rPr>
              <a:t>Hipótesis nula: </a:t>
            </a:r>
            <a:r>
              <a:rPr lang="es-EC" sz="2900" kern="1200" dirty="0">
                <a:solidFill>
                  <a:schemeClr val="tx1"/>
                </a:solidFill>
                <a:latin typeface="+mj-lt"/>
                <a:ea typeface="+mj-ea"/>
                <a:cs typeface="+mj-cs"/>
              </a:rPr>
              <a:t>La gestión de talento humano </a:t>
            </a:r>
            <a:r>
              <a:rPr lang="es-EC" sz="2900" b="1" kern="1200" dirty="0">
                <a:solidFill>
                  <a:schemeClr val="tx1"/>
                </a:solidFill>
                <a:latin typeface="+mj-lt"/>
                <a:ea typeface="+mj-ea"/>
                <a:cs typeface="+mj-cs"/>
              </a:rPr>
              <a:t>no</a:t>
            </a:r>
            <a:r>
              <a:rPr lang="es-EC" sz="2900" kern="1200" dirty="0">
                <a:solidFill>
                  <a:schemeClr val="tx1"/>
                </a:solidFill>
                <a:latin typeface="+mj-lt"/>
                <a:ea typeface="+mj-ea"/>
                <a:cs typeface="+mj-cs"/>
              </a:rPr>
              <a:t> incide en la productividad de las PYMES de alojamiento del Cantón Rumiñahui.</a:t>
            </a:r>
            <a:br>
              <a:rPr lang="es-EC" sz="2900" kern="1200" dirty="0">
                <a:solidFill>
                  <a:schemeClr val="tx1"/>
                </a:solidFill>
                <a:latin typeface="+mj-lt"/>
                <a:ea typeface="+mj-ea"/>
                <a:cs typeface="+mj-cs"/>
              </a:rPr>
            </a:br>
            <a:br>
              <a:rPr lang="es-EC" sz="2900" b="1" kern="1200" dirty="0">
                <a:solidFill>
                  <a:schemeClr val="tx1"/>
                </a:solidFill>
                <a:latin typeface="+mj-lt"/>
                <a:ea typeface="+mj-ea"/>
                <a:cs typeface="+mj-cs"/>
              </a:rPr>
            </a:br>
            <a:r>
              <a:rPr lang="es-EC" sz="2900" b="1" kern="1200" dirty="0">
                <a:solidFill>
                  <a:schemeClr val="tx1"/>
                </a:solidFill>
                <a:latin typeface="+mj-lt"/>
                <a:ea typeface="+mj-ea"/>
                <a:cs typeface="+mj-cs"/>
              </a:rPr>
              <a:t>•	Hipótesis alternativa: </a:t>
            </a:r>
            <a:r>
              <a:rPr lang="es-EC" sz="2900" kern="1200" dirty="0">
                <a:solidFill>
                  <a:schemeClr val="tx1"/>
                </a:solidFill>
                <a:latin typeface="+mj-lt"/>
                <a:ea typeface="+mj-ea"/>
                <a:cs typeface="+mj-cs"/>
              </a:rPr>
              <a:t>La gestión de talento humano </a:t>
            </a:r>
            <a:r>
              <a:rPr lang="es-EC" sz="2900" b="1" kern="1200" dirty="0">
                <a:solidFill>
                  <a:schemeClr val="tx1"/>
                </a:solidFill>
                <a:latin typeface="+mj-lt"/>
                <a:ea typeface="+mj-ea"/>
                <a:cs typeface="+mj-cs"/>
              </a:rPr>
              <a:t>incide</a:t>
            </a:r>
            <a:r>
              <a:rPr lang="es-EC" sz="2900" kern="1200" dirty="0">
                <a:solidFill>
                  <a:schemeClr val="tx1"/>
                </a:solidFill>
                <a:latin typeface="+mj-lt"/>
                <a:ea typeface="+mj-ea"/>
                <a:cs typeface="+mj-cs"/>
              </a:rPr>
              <a:t> en la productividad de las PYMES de alojamiento del Cantón Rumiñahui.</a:t>
            </a:r>
          </a:p>
        </p:txBody>
      </p:sp>
      <p:sp>
        <p:nvSpPr>
          <p:cNvPr id="3" name="Subtítulo 2">
            <a:extLst>
              <a:ext uri="{FF2B5EF4-FFF2-40B4-BE49-F238E27FC236}">
                <a16:creationId xmlns:a16="http://schemas.microsoft.com/office/drawing/2014/main" id="{4BF4620F-49E7-45DD-9C8D-C3C73B0E2111}"/>
              </a:ext>
            </a:extLst>
          </p:cNvPr>
          <p:cNvSpPr>
            <a:spLocks noGrp="1"/>
          </p:cNvSpPr>
          <p:nvPr>
            <p:ph type="body" idx="1"/>
          </p:nvPr>
        </p:nvSpPr>
        <p:spPr>
          <a:xfrm>
            <a:off x="689113" y="4745425"/>
            <a:ext cx="9144000" cy="651910"/>
          </a:xfrm>
        </p:spPr>
        <p:txBody>
          <a:bodyPr vert="horz" lIns="91440" tIns="45720" rIns="91440" bIns="45720" rtlCol="0" anchor="ctr">
            <a:normAutofit/>
          </a:bodyPr>
          <a:lstStyle/>
          <a:p>
            <a:pPr algn="ctr"/>
            <a:r>
              <a:rPr lang="es-EC" sz="3200" kern="1200" dirty="0">
                <a:solidFill>
                  <a:schemeClr val="tx1"/>
                </a:solidFill>
                <a:latin typeface="+mn-lt"/>
                <a:ea typeface="+mn-ea"/>
                <a:cs typeface="+mn-cs"/>
              </a:rPr>
              <a:t>Hipótesis</a:t>
            </a:r>
          </a:p>
        </p:txBody>
      </p:sp>
    </p:spTree>
    <p:extLst>
      <p:ext uri="{BB962C8B-B14F-4D97-AF65-F5344CB8AC3E}">
        <p14:creationId xmlns:p14="http://schemas.microsoft.com/office/powerpoint/2010/main" val="419344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088930-06EE-4FF3-B01A-C70707EB837F}"/>
              </a:ext>
            </a:extLst>
          </p:cNvPr>
          <p:cNvSpPr>
            <a:spLocks noGrp="1"/>
          </p:cNvSpPr>
          <p:nvPr>
            <p:ph type="title"/>
          </p:nvPr>
        </p:nvSpPr>
        <p:spPr>
          <a:xfrm>
            <a:off x="519112" y="808383"/>
            <a:ext cx="6664960" cy="5191868"/>
          </a:xfrm>
        </p:spPr>
        <p:txBody>
          <a:bodyPr vert="horz" lIns="91440" tIns="45720" rIns="91440" bIns="45720" rtlCol="0" anchor="ctr">
            <a:noAutofit/>
          </a:bodyPr>
          <a:lstStyle/>
          <a:p>
            <a:r>
              <a:rPr lang="es-EC" sz="2800" b="1" kern="1200" dirty="0">
                <a:solidFill>
                  <a:schemeClr val="tx2"/>
                </a:solidFill>
                <a:latin typeface="+mj-lt"/>
                <a:ea typeface="+mj-ea"/>
                <a:cs typeface="+mj-cs"/>
              </a:rPr>
              <a:t>Variable independiente: </a:t>
            </a:r>
            <a:br>
              <a:rPr lang="es-EC" sz="2800" b="1" kern="1200" dirty="0">
                <a:solidFill>
                  <a:schemeClr val="tx2"/>
                </a:solidFill>
                <a:latin typeface="+mj-lt"/>
                <a:ea typeface="+mj-ea"/>
                <a:cs typeface="+mj-cs"/>
              </a:rPr>
            </a:br>
            <a:r>
              <a:rPr lang="es-EC" sz="2800" b="1" kern="1200" dirty="0">
                <a:solidFill>
                  <a:schemeClr val="tx2"/>
                </a:solidFill>
                <a:latin typeface="+mj-lt"/>
                <a:ea typeface="+mj-ea"/>
                <a:cs typeface="+mj-cs"/>
              </a:rPr>
              <a:t>Gestión del Talento Humano.</a:t>
            </a:r>
            <a:br>
              <a:rPr lang="es-EC" sz="2800" b="1" kern="1200" dirty="0">
                <a:solidFill>
                  <a:schemeClr val="tx2"/>
                </a:solidFill>
                <a:latin typeface="+mj-lt"/>
                <a:ea typeface="+mj-ea"/>
                <a:cs typeface="+mj-cs"/>
              </a:rPr>
            </a:br>
            <a:r>
              <a:rPr lang="es-EC" sz="2800" kern="1200" dirty="0">
                <a:solidFill>
                  <a:schemeClr val="tx2"/>
                </a:solidFill>
                <a:latin typeface="+mj-lt"/>
                <a:ea typeface="+mj-ea"/>
                <a:cs typeface="+mj-cs"/>
              </a:rPr>
              <a:t>Dimensiones: </a:t>
            </a:r>
            <a:br>
              <a:rPr lang="es-EC" sz="2800" kern="1200" dirty="0">
                <a:solidFill>
                  <a:schemeClr val="tx2"/>
                </a:solidFill>
                <a:latin typeface="+mj-lt"/>
                <a:ea typeface="+mj-ea"/>
                <a:cs typeface="+mj-cs"/>
              </a:rPr>
            </a:br>
            <a:r>
              <a:rPr lang="es-EC" sz="2800" kern="1200" dirty="0">
                <a:solidFill>
                  <a:schemeClr val="tx2"/>
                </a:solidFill>
                <a:latin typeface="+mj-lt"/>
                <a:ea typeface="+mj-ea"/>
                <a:cs typeface="+mj-cs"/>
              </a:rPr>
              <a:t>1)	</a:t>
            </a:r>
            <a:r>
              <a:rPr lang="es-EC" sz="2800" b="1" kern="1200" dirty="0">
                <a:solidFill>
                  <a:schemeClr val="tx2"/>
                </a:solidFill>
                <a:latin typeface="+mj-lt"/>
                <a:ea typeface="+mj-ea"/>
                <a:cs typeface="+mj-cs"/>
              </a:rPr>
              <a:t>Factores individuales</a:t>
            </a:r>
            <a:r>
              <a:rPr lang="es-EC" sz="2800" kern="1200" dirty="0">
                <a:solidFill>
                  <a:schemeClr val="tx2"/>
                </a:solidFill>
                <a:latin typeface="+mj-lt"/>
                <a:ea typeface="+mj-ea"/>
                <a:cs typeface="+mj-cs"/>
              </a:rPr>
              <a:t>: motivación, satisfacción, compromiso.</a:t>
            </a:r>
            <a:br>
              <a:rPr lang="es-EC" sz="2800" kern="1200" dirty="0">
                <a:solidFill>
                  <a:schemeClr val="tx2"/>
                </a:solidFill>
                <a:latin typeface="+mj-lt"/>
                <a:ea typeface="+mj-ea"/>
                <a:cs typeface="+mj-cs"/>
              </a:rPr>
            </a:br>
            <a:r>
              <a:rPr lang="es-EC" sz="2800" kern="1200" dirty="0">
                <a:solidFill>
                  <a:schemeClr val="tx2"/>
                </a:solidFill>
                <a:latin typeface="+mj-lt"/>
                <a:ea typeface="+mj-ea"/>
                <a:cs typeface="+mj-cs"/>
              </a:rPr>
              <a:t>2)	</a:t>
            </a:r>
            <a:r>
              <a:rPr lang="es-EC" sz="2800" b="1" kern="1200" dirty="0">
                <a:solidFill>
                  <a:schemeClr val="tx2"/>
                </a:solidFill>
                <a:latin typeface="+mj-lt"/>
                <a:ea typeface="+mj-ea"/>
                <a:cs typeface="+mj-cs"/>
              </a:rPr>
              <a:t>Factores Grupales</a:t>
            </a:r>
            <a:r>
              <a:rPr lang="es-EC" sz="2800" kern="1200" dirty="0">
                <a:solidFill>
                  <a:schemeClr val="tx2"/>
                </a:solidFill>
                <a:latin typeface="+mj-lt"/>
                <a:ea typeface="+mj-ea"/>
                <a:cs typeface="+mj-cs"/>
              </a:rPr>
              <a:t>: cohesión, integración.</a:t>
            </a:r>
            <a:br>
              <a:rPr lang="es-EC" sz="2800" kern="1200" dirty="0">
                <a:solidFill>
                  <a:schemeClr val="tx2"/>
                </a:solidFill>
                <a:latin typeface="+mj-lt"/>
                <a:ea typeface="+mj-ea"/>
                <a:cs typeface="+mj-cs"/>
              </a:rPr>
            </a:br>
            <a:r>
              <a:rPr lang="es-EC" sz="2800" kern="1200" dirty="0">
                <a:solidFill>
                  <a:schemeClr val="tx2"/>
                </a:solidFill>
                <a:latin typeface="+mj-lt"/>
                <a:ea typeface="+mj-ea"/>
                <a:cs typeface="+mj-cs"/>
              </a:rPr>
              <a:t>3)	</a:t>
            </a:r>
            <a:r>
              <a:rPr lang="es-EC" sz="2800" b="1" kern="1200" dirty="0">
                <a:solidFill>
                  <a:schemeClr val="tx2"/>
                </a:solidFill>
                <a:latin typeface="+mj-lt"/>
                <a:ea typeface="+mj-ea"/>
                <a:cs typeface="+mj-cs"/>
              </a:rPr>
              <a:t>Factores Organizacionales</a:t>
            </a:r>
            <a:r>
              <a:rPr lang="es-EC" sz="2800" kern="1200" dirty="0">
                <a:solidFill>
                  <a:schemeClr val="tx2"/>
                </a:solidFill>
                <a:latin typeface="+mj-lt"/>
                <a:ea typeface="+mj-ea"/>
                <a:cs typeface="+mj-cs"/>
              </a:rPr>
              <a:t>: plan de carrera y reconocimiento</a:t>
            </a:r>
            <a:r>
              <a:rPr lang="es-EC" sz="2800" b="1" kern="1200" dirty="0">
                <a:solidFill>
                  <a:schemeClr val="tx2"/>
                </a:solidFill>
                <a:latin typeface="+mj-lt"/>
                <a:ea typeface="+mj-ea"/>
                <a:cs typeface="+mj-cs"/>
              </a:rPr>
              <a:t>.</a:t>
            </a:r>
            <a:br>
              <a:rPr lang="es-EC" sz="2800" b="1" kern="1200" dirty="0">
                <a:solidFill>
                  <a:schemeClr val="tx2"/>
                </a:solidFill>
                <a:latin typeface="+mj-lt"/>
                <a:ea typeface="+mj-ea"/>
                <a:cs typeface="+mj-cs"/>
              </a:rPr>
            </a:br>
            <a:br>
              <a:rPr lang="es-EC" sz="2800" b="1" kern="1200" dirty="0">
                <a:solidFill>
                  <a:schemeClr val="tx2"/>
                </a:solidFill>
                <a:latin typeface="+mj-lt"/>
                <a:ea typeface="+mj-ea"/>
                <a:cs typeface="+mj-cs"/>
              </a:rPr>
            </a:br>
            <a:r>
              <a:rPr lang="es-EC" sz="2800" b="1" kern="1200" dirty="0">
                <a:solidFill>
                  <a:schemeClr val="tx2"/>
                </a:solidFill>
                <a:latin typeface="+mj-lt"/>
                <a:ea typeface="+mj-ea"/>
                <a:cs typeface="+mj-cs"/>
              </a:rPr>
              <a:t>Variable dependiente: </a:t>
            </a:r>
            <a:br>
              <a:rPr lang="es-EC" sz="2800" b="1" kern="1200" dirty="0">
                <a:solidFill>
                  <a:schemeClr val="tx2"/>
                </a:solidFill>
                <a:latin typeface="+mj-lt"/>
                <a:ea typeface="+mj-ea"/>
                <a:cs typeface="+mj-cs"/>
              </a:rPr>
            </a:br>
            <a:r>
              <a:rPr lang="es-EC" sz="2800" b="1" kern="1200" dirty="0">
                <a:solidFill>
                  <a:schemeClr val="tx2"/>
                </a:solidFill>
                <a:latin typeface="+mj-lt"/>
                <a:ea typeface="+mj-ea"/>
                <a:cs typeface="+mj-cs"/>
              </a:rPr>
              <a:t>Productividad </a:t>
            </a:r>
            <a:br>
              <a:rPr lang="es-EC" sz="2800" b="1" kern="1200" dirty="0">
                <a:solidFill>
                  <a:schemeClr val="tx2"/>
                </a:solidFill>
                <a:latin typeface="+mj-lt"/>
                <a:ea typeface="+mj-ea"/>
                <a:cs typeface="+mj-cs"/>
              </a:rPr>
            </a:br>
            <a:endParaRPr lang="es-EC" sz="2800" b="1" kern="1200" dirty="0">
              <a:solidFill>
                <a:schemeClr val="tx2"/>
              </a:solidFill>
              <a:latin typeface="+mj-lt"/>
              <a:ea typeface="+mj-ea"/>
              <a:cs typeface="+mj-cs"/>
            </a:endParaRPr>
          </a:p>
        </p:txBody>
      </p:sp>
      <p:sp>
        <p:nvSpPr>
          <p:cNvPr id="3" name="Subtítulo 2">
            <a:extLst>
              <a:ext uri="{FF2B5EF4-FFF2-40B4-BE49-F238E27FC236}">
                <a16:creationId xmlns:a16="http://schemas.microsoft.com/office/drawing/2014/main" id="{4BF4620F-49E7-45DD-9C8D-C3C73B0E2111}"/>
              </a:ext>
            </a:extLst>
          </p:cNvPr>
          <p:cNvSpPr>
            <a:spLocks noGrp="1"/>
          </p:cNvSpPr>
          <p:nvPr>
            <p:ph type="body" idx="1"/>
          </p:nvPr>
        </p:nvSpPr>
        <p:spPr>
          <a:xfrm>
            <a:off x="7076661" y="857748"/>
            <a:ext cx="4119149" cy="4297347"/>
          </a:xfrm>
        </p:spPr>
        <p:txBody>
          <a:bodyPr vert="horz" lIns="91440" tIns="45720" rIns="91440" bIns="45720" rtlCol="0" anchor="ctr">
            <a:normAutofit/>
          </a:bodyPr>
          <a:lstStyle/>
          <a:p>
            <a:pPr algn="ctr"/>
            <a:r>
              <a:rPr lang="en-US" sz="4400" kern="1200" dirty="0">
                <a:solidFill>
                  <a:schemeClr val="tx2"/>
                </a:solidFill>
                <a:latin typeface="+mn-lt"/>
                <a:ea typeface="+mn-ea"/>
                <a:cs typeface="+mn-cs"/>
              </a:rPr>
              <a:t>Variables de </a:t>
            </a:r>
            <a:r>
              <a:rPr lang="es-EC" sz="4400" kern="1200" dirty="0">
                <a:solidFill>
                  <a:schemeClr val="tx2"/>
                </a:solidFill>
                <a:latin typeface="+mn-lt"/>
                <a:ea typeface="+mn-ea"/>
                <a:cs typeface="+mn-cs"/>
              </a:rPr>
              <a:t>investigación</a:t>
            </a:r>
          </a:p>
        </p:txBody>
      </p:sp>
    </p:spTree>
    <p:extLst>
      <p:ext uri="{BB962C8B-B14F-4D97-AF65-F5344CB8AC3E}">
        <p14:creationId xmlns:p14="http://schemas.microsoft.com/office/powerpoint/2010/main" val="3765058654"/>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Gota</Template>
  <TotalTime>4597</TotalTime>
  <Words>1314</Words>
  <Application>Microsoft Office PowerPoint</Application>
  <PresentationFormat>Panorámica</PresentationFormat>
  <Paragraphs>105</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Segoe UI</vt:lpstr>
      <vt:lpstr>Times New Roman</vt:lpstr>
      <vt:lpstr>Tw Cen MT</vt:lpstr>
      <vt:lpstr>Gota</vt:lpstr>
      <vt:lpstr>“Incidencia de la Gestión del Talento Humano en la Productividad de las PYMES de Alojamiento del Cantón Rumiñahui”</vt:lpstr>
      <vt:lpstr>Planteamiento del problema </vt:lpstr>
      <vt:lpstr>Presentación de PowerPoint</vt:lpstr>
      <vt:lpstr>Presentación de PowerPoint</vt:lpstr>
      <vt:lpstr>Presentación de PowerPoint</vt:lpstr>
      <vt:lpstr>Presentación de PowerPoint</vt:lpstr>
      <vt:lpstr>Objetivo General  Determinar la incidencia de la gestión del talento humano en la productividad de las PYMES de alojamiento del Cantón Rumiñahui.  Objetivos Específicos  • Diagnosticar la situación de las PYMES de alojamiento del cantón Rumiñahui.  • Identificar la correlación entre la gestión del talento humano y la productividad en las PYMES de alojamiento del Cantón Rumiñahui. • Proponer estrategias para el mejoramiento de las PYMES de alojamiento del Cantón Rumiñahui. </vt:lpstr>
      <vt:lpstr>• Hipótesis nula: La gestión de talento humano no incide en la productividad de las PYMES de alojamiento del Cantón Rumiñahui.  • Hipótesis alternativa: La gestión de talento humano incide en la productividad de las PYMES de alojamiento del Cantón Rumiñahui.</vt:lpstr>
      <vt:lpstr>Variable independiente:  Gestión del Talento Humano. Dimensiones:  1) Factores individuales: motivación, satisfacción, compromiso. 2) Factores Grupales: cohesión, integración. 3) Factores Organizacionales: plan de carrera y reconocimiento.  Variable dependiente:  Productividad  </vt:lpstr>
      <vt:lpstr>Marco  teórico</vt:lpstr>
      <vt:lpstr>Metodología</vt:lpstr>
      <vt:lpstr>Población</vt:lpstr>
      <vt:lpstr>Presentación de PowerPoint</vt:lpstr>
      <vt:lpstr>Presentación de PowerPoint</vt:lpstr>
      <vt:lpstr>RESULTADOS</vt:lpstr>
      <vt:lpstr>Fiabilidad de la encuesta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Correlaciones </vt:lpstr>
      <vt:lpstr>Comprobación de la hipótesis </vt:lpstr>
      <vt:lpstr>Presentación de PowerPoint</vt:lpstr>
      <vt:lpstr>Propuestas de Estrategias para las PYMES de Alojamiento</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Incidencia de la líquidez en la rentabilidad</dc:title>
  <dc:creator>Julissa del Carmen Unapanta Munive</dc:creator>
  <cp:lastModifiedBy>Sergio Monar</cp:lastModifiedBy>
  <cp:revision>278</cp:revision>
  <dcterms:created xsi:type="dcterms:W3CDTF">2021-06-03T14:04:58Z</dcterms:created>
  <dcterms:modified xsi:type="dcterms:W3CDTF">2023-03-09T01:39:14Z</dcterms:modified>
</cp:coreProperties>
</file>