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handoutMasterIdLst>
    <p:handoutMasterId r:id="rId36"/>
  </p:handoutMasterIdLst>
  <p:sldIdLst>
    <p:sldId id="256" r:id="rId2"/>
    <p:sldId id="297" r:id="rId3"/>
    <p:sldId id="371" r:id="rId4"/>
    <p:sldId id="426" r:id="rId5"/>
    <p:sldId id="375" r:id="rId6"/>
    <p:sldId id="403" r:id="rId7"/>
    <p:sldId id="404" r:id="rId8"/>
    <p:sldId id="374" r:id="rId9"/>
    <p:sldId id="428" r:id="rId10"/>
    <p:sldId id="409" r:id="rId11"/>
    <p:sldId id="429" r:id="rId12"/>
    <p:sldId id="418" r:id="rId13"/>
    <p:sldId id="420" r:id="rId14"/>
    <p:sldId id="421" r:id="rId15"/>
    <p:sldId id="419" r:id="rId16"/>
    <p:sldId id="422" r:id="rId17"/>
    <p:sldId id="423" r:id="rId18"/>
    <p:sldId id="410" r:id="rId19"/>
    <p:sldId id="411" r:id="rId20"/>
    <p:sldId id="430" r:id="rId21"/>
    <p:sldId id="373" r:id="rId22"/>
    <p:sldId id="413" r:id="rId23"/>
    <p:sldId id="412" r:id="rId24"/>
    <p:sldId id="431" r:id="rId25"/>
    <p:sldId id="414" r:id="rId26"/>
    <p:sldId id="427" r:id="rId27"/>
    <p:sldId id="432" r:id="rId28"/>
    <p:sldId id="417" r:id="rId29"/>
    <p:sldId id="416" r:id="rId30"/>
    <p:sldId id="366" r:id="rId31"/>
    <p:sldId id="257" r:id="rId32"/>
    <p:sldId id="367" r:id="rId33"/>
    <p:sldId id="280" r:id="rId34"/>
  </p:sldIdLst>
  <p:sldSz cx="12190413" cy="6859588"/>
  <p:notesSz cx="7099300" cy="10234613"/>
  <p:defaultTextStyle>
    <a:defPPr>
      <a:defRPr lang="es-E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go Arcos" initials="D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4DBEEE"/>
    <a:srgbClr val="A2142F"/>
    <a:srgbClr val="77AC30"/>
    <a:srgbClr val="D95319"/>
    <a:srgbClr val="FF0000"/>
    <a:srgbClr val="FFFFFF"/>
    <a:srgbClr val="000099"/>
    <a:srgbClr val="AF01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7" autoAdjust="0"/>
    <p:restoredTop sz="95789" autoAdjust="0"/>
  </p:normalViewPr>
  <p:slideViewPr>
    <p:cSldViewPr>
      <p:cViewPr varScale="1">
        <p:scale>
          <a:sx n="106" d="100"/>
          <a:sy n="106" d="100"/>
        </p:scale>
        <p:origin x="1272" y="126"/>
      </p:cViewPr>
      <p:guideLst>
        <p:guide orient="horz" pos="2160"/>
        <p:guide pos="2880"/>
        <p:guide orient="horz" pos="2161"/>
        <p:guide pos="3840"/>
      </p:guideLst>
    </p:cSldViewPr>
  </p:slideViewPr>
  <p:notesTextViewPr>
    <p:cViewPr>
      <p:scale>
        <a:sx n="100" d="100"/>
        <a:sy n="100" d="100"/>
      </p:scale>
      <p:origin x="0" y="0"/>
    </p:cViewPr>
  </p:notesTextViewPr>
  <p:sorterViewPr>
    <p:cViewPr>
      <p:scale>
        <a:sx n="66" d="100"/>
        <a:sy n="66" d="100"/>
      </p:scale>
      <p:origin x="0" y="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ichard\Documents\DOCS%20RICHARD\docs\Tesis\Graficos_TESIS\Libro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ichard\Documents\DOCS%20RICHARD\docs\Tesis\Graficos_TESIS\Libro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Richard\Documents\DOCS%20RICHARD\docs\Tesis\Graficos_TESIS\Libro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Richard\Documents\DOCS%20RICHARD\docs\Tesis\Graficos_TESIS\Libro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Richard\Documents\DOCS%20RICHARD\docs\Tesis\Graficos_TESIS\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94887800348585E-2"/>
          <c:y val="0.29755705225415496"/>
          <c:w val="0.93239755472498453"/>
          <c:h val="0.39639973722502259"/>
        </c:manualLayout>
      </c:layout>
      <c:barChart>
        <c:barDir val="bar"/>
        <c:grouping val="stacked"/>
        <c:varyColors val="0"/>
        <c:ser>
          <c:idx val="0"/>
          <c:order val="0"/>
          <c:tx>
            <c:strRef>
              <c:f>Hoja1!$B$17</c:f>
              <c:strCache>
                <c:ptCount val="1"/>
                <c:pt idx="0">
                  <c:v>Fotovoltaica</c:v>
                </c:pt>
              </c:strCache>
            </c:strRef>
          </c:tx>
          <c:spPr>
            <a:solidFill>
              <a:srgbClr val="000099"/>
            </a:solidFill>
            <a:ln>
              <a:noFill/>
            </a:ln>
            <a:effectLst/>
          </c:spPr>
          <c:invertIfNegative val="0"/>
          <c:dLbls>
            <c:dLbl>
              <c:idx val="0"/>
              <c:layout>
                <c:manualLayout>
                  <c:x val="2.0248040085379768E-2"/>
                  <c:y val="-0.311891795649477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D3-4808-A0B5-0776A5B3B4D9}"/>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Hoja1!$C$17</c:f>
              <c:numCache>
                <c:formatCode>0.00%</c:formatCode>
                <c:ptCount val="1"/>
                <c:pt idx="0">
                  <c:v>0.26769999999999999</c:v>
                </c:pt>
              </c:numCache>
            </c:numRef>
          </c:val>
          <c:extLst>
            <c:ext xmlns:c16="http://schemas.microsoft.com/office/drawing/2014/chart" uri="{C3380CC4-5D6E-409C-BE32-E72D297353CC}">
              <c16:uniqueId val="{00000001-92D3-4808-A0B5-0776A5B3B4D9}"/>
            </c:ext>
          </c:extLst>
        </c:ser>
        <c:ser>
          <c:idx val="1"/>
          <c:order val="1"/>
          <c:tx>
            <c:strRef>
              <c:f>Hoja1!$B$18</c:f>
              <c:strCache>
                <c:ptCount val="1"/>
                <c:pt idx="0">
                  <c:v>Térmico</c:v>
                </c:pt>
              </c:strCache>
            </c:strRef>
          </c:tx>
          <c:spPr>
            <a:solidFill>
              <a:srgbClr val="666699"/>
            </a:solidFill>
            <a:ln>
              <a:noFill/>
            </a:ln>
            <a:effectLst/>
          </c:spPr>
          <c:invertIfNegative val="0"/>
          <c:dLbls>
            <c:dLbl>
              <c:idx val="0"/>
              <c:layout>
                <c:manualLayout>
                  <c:x val="4.0496080170759905E-3"/>
                  <c:y val="0.327486385431951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D3-4808-A0B5-0776A5B3B4D9}"/>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Hoja1!$C$18</c:f>
              <c:numCache>
                <c:formatCode>0.00%</c:formatCode>
                <c:ptCount val="1"/>
                <c:pt idx="0">
                  <c:v>0.73229999999999995</c:v>
                </c:pt>
              </c:numCache>
            </c:numRef>
          </c:val>
          <c:extLst>
            <c:ext xmlns:c16="http://schemas.microsoft.com/office/drawing/2014/chart" uri="{C3380CC4-5D6E-409C-BE32-E72D297353CC}">
              <c16:uniqueId val="{00000003-92D3-4808-A0B5-0776A5B3B4D9}"/>
            </c:ext>
          </c:extLst>
        </c:ser>
        <c:dLbls>
          <c:showLegendKey val="0"/>
          <c:showVal val="0"/>
          <c:showCatName val="0"/>
          <c:showSerName val="0"/>
          <c:showPercent val="0"/>
          <c:showBubbleSize val="0"/>
        </c:dLbls>
        <c:gapWidth val="55"/>
        <c:overlap val="100"/>
        <c:axId val="1535905743"/>
        <c:axId val="1535906159"/>
      </c:barChart>
      <c:catAx>
        <c:axId val="1535905743"/>
        <c:scaling>
          <c:orientation val="minMax"/>
        </c:scaling>
        <c:delete val="1"/>
        <c:axPos val="l"/>
        <c:numFmt formatCode="General" sourceLinked="1"/>
        <c:majorTickMark val="none"/>
        <c:minorTickMark val="none"/>
        <c:tickLblPos val="nextTo"/>
        <c:crossAx val="1535906159"/>
        <c:crosses val="autoZero"/>
        <c:auto val="1"/>
        <c:lblAlgn val="ctr"/>
        <c:lblOffset val="100"/>
        <c:noMultiLvlLbl val="0"/>
      </c:catAx>
      <c:valAx>
        <c:axId val="1535906159"/>
        <c:scaling>
          <c:orientation val="minMax"/>
        </c:scaling>
        <c:delete val="1"/>
        <c:axPos val="b"/>
        <c:numFmt formatCode="0.00%" sourceLinked="1"/>
        <c:majorTickMark val="none"/>
        <c:minorTickMark val="none"/>
        <c:tickLblPos val="nextTo"/>
        <c:crossAx val="1535905743"/>
        <c:crosses val="autoZero"/>
        <c:crossBetween val="between"/>
      </c:valAx>
      <c:spPr>
        <a:noFill/>
        <a:ln>
          <a:noFill/>
        </a:ln>
        <a:effectLst/>
      </c:spPr>
    </c:plotArea>
    <c:plotVisOnly val="1"/>
    <c:dispBlanksAs val="gap"/>
    <c:showDLblsOverMax val="0"/>
  </c:chart>
  <c:spPr>
    <a:noFill/>
    <a:ln>
      <a:noFill/>
    </a:ln>
    <a:effectLst/>
  </c:spPr>
  <c:txPr>
    <a:bodyPr/>
    <a:lstStyle/>
    <a:p>
      <a:pPr>
        <a:defRPr sz="1200" b="0">
          <a:solidFill>
            <a:schemeClr val="tx1"/>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94887800348585E-2"/>
          <c:y val="0.29755705225415496"/>
          <c:w val="0.93239755472498453"/>
          <c:h val="0.39639973722502259"/>
        </c:manualLayout>
      </c:layout>
      <c:barChart>
        <c:barDir val="bar"/>
        <c:grouping val="stacked"/>
        <c:varyColors val="0"/>
        <c:ser>
          <c:idx val="0"/>
          <c:order val="0"/>
          <c:tx>
            <c:strRef>
              <c:f>Hoja1!$B$22</c:f>
              <c:strCache>
                <c:ptCount val="1"/>
                <c:pt idx="0">
                  <c:v>Eólico</c:v>
                </c:pt>
              </c:strCache>
            </c:strRef>
          </c:tx>
          <c:spPr>
            <a:solidFill>
              <a:srgbClr val="4472C4"/>
            </a:solidFill>
            <a:ln>
              <a:noFill/>
            </a:ln>
            <a:effectLst/>
          </c:spPr>
          <c:invertIfNegative val="0"/>
          <c:dLbls>
            <c:dLbl>
              <c:idx val="0"/>
              <c:layout>
                <c:manualLayout>
                  <c:x val="1.214882405122786E-2"/>
                  <c:y val="0.311891795649477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06-406C-8FFC-A0052C21DCDD}"/>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Hoja1!$C$22</c:f>
              <c:numCache>
                <c:formatCode>0.00%</c:formatCode>
                <c:ptCount val="1"/>
                <c:pt idx="0">
                  <c:v>1.43E-2</c:v>
                </c:pt>
              </c:numCache>
            </c:numRef>
          </c:val>
          <c:extLst>
            <c:ext xmlns:c16="http://schemas.microsoft.com/office/drawing/2014/chart" uri="{C3380CC4-5D6E-409C-BE32-E72D297353CC}">
              <c16:uniqueId val="{00000001-5906-406C-8FFC-A0052C21DCDD}"/>
            </c:ext>
          </c:extLst>
        </c:ser>
        <c:ser>
          <c:idx val="1"/>
          <c:order val="1"/>
          <c:tx>
            <c:strRef>
              <c:f>Hoja1!$B$23</c:f>
              <c:strCache>
                <c:ptCount val="1"/>
                <c:pt idx="0">
                  <c:v>Fotovoltaica</c:v>
                </c:pt>
              </c:strCache>
            </c:strRef>
          </c:tx>
          <c:spPr>
            <a:solidFill>
              <a:srgbClr val="000099"/>
            </a:solidFill>
            <a:ln>
              <a:noFill/>
            </a:ln>
            <a:effectLst/>
          </c:spPr>
          <c:invertIfNegative val="0"/>
          <c:dLbls>
            <c:dLbl>
              <c:idx val="0"/>
              <c:layout>
                <c:manualLayout>
                  <c:x val="8.0992160341519064E-3"/>
                  <c:y val="-0.327486385431951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06-406C-8FFC-A0052C21DCDD}"/>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Hoja1!$C$23</c:f>
              <c:numCache>
                <c:formatCode>0.00%</c:formatCode>
                <c:ptCount val="1"/>
                <c:pt idx="0">
                  <c:v>2.9899999999999999E-2</c:v>
                </c:pt>
              </c:numCache>
            </c:numRef>
          </c:val>
          <c:extLst>
            <c:ext xmlns:c16="http://schemas.microsoft.com/office/drawing/2014/chart" uri="{C3380CC4-5D6E-409C-BE32-E72D297353CC}">
              <c16:uniqueId val="{00000003-5906-406C-8FFC-A0052C21DCDD}"/>
            </c:ext>
          </c:extLst>
        </c:ser>
        <c:ser>
          <c:idx val="2"/>
          <c:order val="2"/>
          <c:tx>
            <c:strRef>
              <c:f>Hoja1!$B$24</c:f>
              <c:strCache>
                <c:ptCount val="1"/>
                <c:pt idx="0">
                  <c:v>Térmico</c:v>
                </c:pt>
              </c:strCache>
            </c:strRef>
          </c:tx>
          <c:spPr>
            <a:solidFill>
              <a:srgbClr val="666699"/>
            </a:solidFill>
            <a:ln>
              <a:noFill/>
            </a:ln>
            <a:effectLst/>
          </c:spPr>
          <c:invertIfNegative val="0"/>
          <c:dLbls>
            <c:dLbl>
              <c:idx val="0"/>
              <c:layout>
                <c:manualLayout>
                  <c:x val="5.2644904221987393E-2"/>
                  <c:y val="0.311891795649477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06-406C-8FFC-A0052C21DCDD}"/>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Hoja1!$C$24</c:f>
              <c:numCache>
                <c:formatCode>0.00%</c:formatCode>
                <c:ptCount val="1"/>
                <c:pt idx="0">
                  <c:v>0.95589999999999997</c:v>
                </c:pt>
              </c:numCache>
            </c:numRef>
          </c:val>
          <c:extLst>
            <c:ext xmlns:c16="http://schemas.microsoft.com/office/drawing/2014/chart" uri="{C3380CC4-5D6E-409C-BE32-E72D297353CC}">
              <c16:uniqueId val="{00000005-5906-406C-8FFC-A0052C21DCDD}"/>
            </c:ext>
          </c:extLst>
        </c:ser>
        <c:dLbls>
          <c:showLegendKey val="0"/>
          <c:showVal val="0"/>
          <c:showCatName val="0"/>
          <c:showSerName val="0"/>
          <c:showPercent val="0"/>
          <c:showBubbleSize val="0"/>
        </c:dLbls>
        <c:gapWidth val="55"/>
        <c:overlap val="100"/>
        <c:axId val="1535905743"/>
        <c:axId val="1535906159"/>
      </c:barChart>
      <c:catAx>
        <c:axId val="1535905743"/>
        <c:scaling>
          <c:orientation val="minMax"/>
        </c:scaling>
        <c:delete val="1"/>
        <c:axPos val="l"/>
        <c:numFmt formatCode="General" sourceLinked="1"/>
        <c:majorTickMark val="none"/>
        <c:minorTickMark val="none"/>
        <c:tickLblPos val="nextTo"/>
        <c:crossAx val="1535906159"/>
        <c:crosses val="autoZero"/>
        <c:auto val="1"/>
        <c:lblAlgn val="ctr"/>
        <c:lblOffset val="100"/>
        <c:noMultiLvlLbl val="0"/>
      </c:catAx>
      <c:valAx>
        <c:axId val="1535906159"/>
        <c:scaling>
          <c:orientation val="minMax"/>
        </c:scaling>
        <c:delete val="1"/>
        <c:axPos val="b"/>
        <c:numFmt formatCode="0.00%" sourceLinked="1"/>
        <c:majorTickMark val="none"/>
        <c:minorTickMark val="none"/>
        <c:tickLblPos val="nextTo"/>
        <c:crossAx val="1535905743"/>
        <c:crosses val="autoZero"/>
        <c:crossBetween val="between"/>
      </c:valAx>
      <c:spPr>
        <a:noFill/>
        <a:ln>
          <a:noFill/>
        </a:ln>
        <a:effectLst/>
      </c:spPr>
    </c:plotArea>
    <c:plotVisOnly val="1"/>
    <c:dispBlanksAs val="gap"/>
    <c:showDLblsOverMax val="0"/>
  </c:chart>
  <c:spPr>
    <a:noFill/>
    <a:ln>
      <a:noFill/>
    </a:ln>
    <a:effectLst/>
  </c:spPr>
  <c:txPr>
    <a:bodyPr/>
    <a:lstStyle/>
    <a:p>
      <a:pPr>
        <a:defRPr sz="1200" b="0">
          <a:solidFill>
            <a:schemeClr val="tx1"/>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94887800348585E-2"/>
          <c:y val="0.29755705225415496"/>
          <c:w val="0.93239755472498453"/>
          <c:h val="0.39639973722502259"/>
        </c:manualLayout>
      </c:layout>
      <c:barChart>
        <c:barDir val="bar"/>
        <c:grouping val="stacked"/>
        <c:varyColors val="0"/>
        <c:ser>
          <c:idx val="0"/>
          <c:order val="0"/>
          <c:tx>
            <c:strRef>
              <c:f>Hoja1!$B$28</c:f>
              <c:strCache>
                <c:ptCount val="1"/>
                <c:pt idx="0">
                  <c:v>Biocombustible</c:v>
                </c:pt>
              </c:strCache>
            </c:strRef>
          </c:tx>
          <c:spPr>
            <a:solidFill>
              <a:srgbClr val="000000">
                <a:lumMod val="50000"/>
                <a:lumOff val="50000"/>
              </a:srgbClr>
            </a:solidFill>
            <a:ln>
              <a:noFill/>
            </a:ln>
            <a:effectLst/>
          </c:spPr>
          <c:invertIfNegative val="0"/>
          <c:dPt>
            <c:idx val="0"/>
            <c:invertIfNegative val="0"/>
            <c:bubble3D val="0"/>
            <c:spPr>
              <a:solidFill>
                <a:srgbClr val="000000">
                  <a:lumMod val="50000"/>
                  <a:lumOff val="50000"/>
                </a:srgbClr>
              </a:solidFill>
              <a:ln>
                <a:noFill/>
              </a:ln>
              <a:effectLst/>
            </c:spPr>
            <c:extLst>
              <c:ext xmlns:c16="http://schemas.microsoft.com/office/drawing/2014/chart" uri="{C3380CC4-5D6E-409C-BE32-E72D297353CC}">
                <c16:uniqueId val="{00000001-EA3E-48CC-B0C5-E31037293034}"/>
              </c:ext>
            </c:extLst>
          </c:dPt>
          <c:dLbls>
            <c:dLbl>
              <c:idx val="0"/>
              <c:layout>
                <c:manualLayout>
                  <c:x val="-0.17008353671719006"/>
                  <c:y val="0.33528429428341633"/>
                </c:manualLayout>
              </c:layout>
              <c:showLegendKey val="0"/>
              <c:showVal val="1"/>
              <c:showCatName val="0"/>
              <c:showSerName val="0"/>
              <c:showPercent val="0"/>
              <c:showBubbleSize val="0"/>
              <c:extLst>
                <c:ext xmlns:c15="http://schemas.microsoft.com/office/drawing/2012/chart" uri="{CE6537A1-D6FC-4f65-9D91-7224C49458BB}">
                  <c15:layout>
                    <c:manualLayout>
                      <c:w val="0.23417894675753945"/>
                      <c:h val="0.24621647009706707"/>
                    </c:manualLayout>
                  </c15:layout>
                </c:ext>
                <c:ext xmlns:c16="http://schemas.microsoft.com/office/drawing/2014/chart" uri="{C3380CC4-5D6E-409C-BE32-E72D297353CC}">
                  <c16:uniqueId val="{00000001-EA3E-48CC-B0C5-E31037293034}"/>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Hoja1!$C$28</c:f>
              <c:numCache>
                <c:formatCode>0.00%</c:formatCode>
                <c:ptCount val="1"/>
                <c:pt idx="0">
                  <c:v>0.17019999999999999</c:v>
                </c:pt>
              </c:numCache>
            </c:numRef>
          </c:val>
          <c:extLst>
            <c:ext xmlns:c16="http://schemas.microsoft.com/office/drawing/2014/chart" uri="{C3380CC4-5D6E-409C-BE32-E72D297353CC}">
              <c16:uniqueId val="{00000002-EA3E-48CC-B0C5-E31037293034}"/>
            </c:ext>
          </c:extLst>
        </c:ser>
        <c:ser>
          <c:idx val="1"/>
          <c:order val="1"/>
          <c:tx>
            <c:strRef>
              <c:f>Hoja1!$B$29</c:f>
              <c:strCache>
                <c:ptCount val="1"/>
                <c:pt idx="0">
                  <c:v>Fotovoltaica</c:v>
                </c:pt>
              </c:strCache>
            </c:strRef>
          </c:tx>
          <c:spPr>
            <a:solidFill>
              <a:srgbClr val="000099"/>
            </a:solidFill>
            <a:ln>
              <a:noFill/>
            </a:ln>
            <a:effectLst/>
          </c:spPr>
          <c:invertIfNegative val="0"/>
          <c:dLbls>
            <c:dLbl>
              <c:idx val="0"/>
              <c:layout>
                <c:manualLayout>
                  <c:x val="-9.423469742413048E-3"/>
                  <c:y val="-0.3487871215702647"/>
                </c:manualLayout>
              </c:layout>
              <c:showLegendKey val="0"/>
              <c:showVal val="1"/>
              <c:showCatName val="0"/>
              <c:showSerName val="0"/>
              <c:showPercent val="0"/>
              <c:showBubbleSize val="0"/>
              <c:extLst>
                <c:ext xmlns:c15="http://schemas.microsoft.com/office/drawing/2012/chart" uri="{CE6537A1-D6FC-4f65-9D91-7224C49458BB}">
                  <c15:layout>
                    <c:manualLayout>
                      <c:w val="0.18290261872525992"/>
                      <c:h val="0.2627504190278554"/>
                    </c:manualLayout>
                  </c15:layout>
                </c:ext>
                <c:ext xmlns:c16="http://schemas.microsoft.com/office/drawing/2014/chart" uri="{C3380CC4-5D6E-409C-BE32-E72D297353CC}">
                  <c16:uniqueId val="{00000003-EA3E-48CC-B0C5-E31037293034}"/>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Hoja1!$C$29</c:f>
              <c:numCache>
                <c:formatCode>0.00%</c:formatCode>
                <c:ptCount val="1"/>
                <c:pt idx="0">
                  <c:v>5.1900000000000002E-2</c:v>
                </c:pt>
              </c:numCache>
            </c:numRef>
          </c:val>
          <c:extLst>
            <c:ext xmlns:c16="http://schemas.microsoft.com/office/drawing/2014/chart" uri="{C3380CC4-5D6E-409C-BE32-E72D297353CC}">
              <c16:uniqueId val="{00000004-EA3E-48CC-B0C5-E31037293034}"/>
            </c:ext>
          </c:extLst>
        </c:ser>
        <c:ser>
          <c:idx val="2"/>
          <c:order val="2"/>
          <c:tx>
            <c:strRef>
              <c:f>Hoja1!$B$30</c:f>
              <c:strCache>
                <c:ptCount val="1"/>
                <c:pt idx="0">
                  <c:v>Térmico</c:v>
                </c:pt>
              </c:strCache>
            </c:strRef>
          </c:tx>
          <c:spPr>
            <a:solidFill>
              <a:srgbClr val="666699"/>
            </a:solidFill>
            <a:ln>
              <a:noFill/>
            </a:ln>
            <a:effectLst/>
          </c:spPr>
          <c:invertIfNegative val="0"/>
          <c:dLbls>
            <c:dLbl>
              <c:idx val="0"/>
              <c:layout>
                <c:manualLayout>
                  <c:x val="3.6446631587070052E-2"/>
                  <c:y val="0.3430822031348808"/>
                </c:manualLayout>
              </c:layout>
              <c:showLegendKey val="0"/>
              <c:showVal val="1"/>
              <c:showCatName val="0"/>
              <c:showSerName val="0"/>
              <c:showPercent val="0"/>
              <c:showBubbleSize val="0"/>
              <c:extLst>
                <c:ext xmlns:c15="http://schemas.microsoft.com/office/drawing/2012/chart" uri="{CE6537A1-D6FC-4f65-9D91-7224C49458BB}">
                  <c15:layout>
                    <c:manualLayout>
                      <c:w val="0.2584329101120944"/>
                      <c:h val="0.2627504190278554"/>
                    </c:manualLayout>
                  </c15:layout>
                </c:ext>
                <c:ext xmlns:c16="http://schemas.microsoft.com/office/drawing/2014/chart" uri="{C3380CC4-5D6E-409C-BE32-E72D297353CC}">
                  <c16:uniqueId val="{00000005-EA3E-48CC-B0C5-E31037293034}"/>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Hoja1!$C$30</c:f>
              <c:numCache>
                <c:formatCode>0.00%</c:formatCode>
                <c:ptCount val="1"/>
                <c:pt idx="0">
                  <c:v>0.77790000000000004</c:v>
                </c:pt>
              </c:numCache>
            </c:numRef>
          </c:val>
          <c:extLst>
            <c:ext xmlns:c16="http://schemas.microsoft.com/office/drawing/2014/chart" uri="{C3380CC4-5D6E-409C-BE32-E72D297353CC}">
              <c16:uniqueId val="{00000006-EA3E-48CC-B0C5-E31037293034}"/>
            </c:ext>
          </c:extLst>
        </c:ser>
        <c:dLbls>
          <c:showLegendKey val="0"/>
          <c:showVal val="0"/>
          <c:showCatName val="0"/>
          <c:showSerName val="0"/>
          <c:showPercent val="0"/>
          <c:showBubbleSize val="0"/>
        </c:dLbls>
        <c:gapWidth val="55"/>
        <c:overlap val="100"/>
        <c:axId val="1535905743"/>
        <c:axId val="1535906159"/>
      </c:barChart>
      <c:catAx>
        <c:axId val="1535905743"/>
        <c:scaling>
          <c:orientation val="minMax"/>
        </c:scaling>
        <c:delete val="1"/>
        <c:axPos val="l"/>
        <c:numFmt formatCode="General" sourceLinked="1"/>
        <c:majorTickMark val="out"/>
        <c:minorTickMark val="none"/>
        <c:tickLblPos val="nextTo"/>
        <c:crossAx val="1535906159"/>
        <c:crosses val="autoZero"/>
        <c:auto val="1"/>
        <c:lblAlgn val="ctr"/>
        <c:lblOffset val="100"/>
        <c:noMultiLvlLbl val="0"/>
      </c:catAx>
      <c:valAx>
        <c:axId val="1535906159"/>
        <c:scaling>
          <c:orientation val="minMax"/>
        </c:scaling>
        <c:delete val="1"/>
        <c:axPos val="b"/>
        <c:numFmt formatCode="0.00%" sourceLinked="1"/>
        <c:majorTickMark val="out"/>
        <c:minorTickMark val="none"/>
        <c:tickLblPos val="nextTo"/>
        <c:crossAx val="1535905743"/>
        <c:crosses val="autoZero"/>
        <c:crossBetween val="between"/>
      </c:valAx>
      <c:spPr>
        <a:noFill/>
        <a:ln>
          <a:noFill/>
        </a:ln>
        <a:effectLst/>
      </c:spPr>
    </c:plotArea>
    <c:plotVisOnly val="1"/>
    <c:dispBlanksAs val="gap"/>
    <c:showDLblsOverMax val="0"/>
  </c:chart>
  <c:spPr>
    <a:noFill/>
    <a:ln>
      <a:noFill/>
    </a:ln>
    <a:effectLst/>
  </c:spPr>
  <c:txPr>
    <a:bodyPr/>
    <a:lstStyle/>
    <a:p>
      <a:pPr>
        <a:defRPr sz="1200" b="0">
          <a:solidFill>
            <a:schemeClr val="tx1"/>
          </a:solidFill>
          <a:latin typeface="Arial" panose="020B0604020202020204" pitchFamily="34" charset="0"/>
          <a:cs typeface="Arial" panose="020B0604020202020204" pitchFamily="34" charset="0"/>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94887800348585E-2"/>
          <c:y val="0.29755705225415496"/>
          <c:w val="0.93239755472498453"/>
          <c:h val="0.39639973722502259"/>
        </c:manualLayout>
      </c:layout>
      <c:barChart>
        <c:barDir val="bar"/>
        <c:grouping val="stacked"/>
        <c:varyColors val="0"/>
        <c:ser>
          <c:idx val="0"/>
          <c:order val="0"/>
          <c:tx>
            <c:strRef>
              <c:f>Hoja1!$B$11</c:f>
              <c:strCache>
                <c:ptCount val="1"/>
                <c:pt idx="0">
                  <c:v>Eólico</c:v>
                </c:pt>
              </c:strCache>
            </c:strRef>
          </c:tx>
          <c:spPr>
            <a:solidFill>
              <a:srgbClr val="4472C4"/>
            </a:solidFill>
            <a:ln>
              <a:noFill/>
            </a:ln>
            <a:effectLst/>
          </c:spPr>
          <c:invertIfNegative val="0"/>
          <c:dLbls>
            <c:dLbl>
              <c:idx val="0"/>
              <c:layout>
                <c:manualLayout>
                  <c:x val="2.8347256119531674E-2"/>
                  <c:y val="0.34506468070998358"/>
                </c:manualLayout>
              </c:layout>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071728442852378"/>
                      <c:h val="0.25661204467174614"/>
                    </c:manualLayout>
                  </c15:layout>
                </c:ext>
                <c:ext xmlns:c16="http://schemas.microsoft.com/office/drawing/2014/chart" uri="{C3380CC4-5D6E-409C-BE32-E72D297353CC}">
                  <c16:uniqueId val="{00000000-9E55-424B-AE04-188FBE71993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Hoja1!$C$11</c:f>
              <c:numCache>
                <c:formatCode>0.00%</c:formatCode>
                <c:ptCount val="1"/>
                <c:pt idx="0">
                  <c:v>9.1300000000000006E-2</c:v>
                </c:pt>
              </c:numCache>
            </c:numRef>
          </c:val>
          <c:extLst>
            <c:ext xmlns:c16="http://schemas.microsoft.com/office/drawing/2014/chart" uri="{C3380CC4-5D6E-409C-BE32-E72D297353CC}">
              <c16:uniqueId val="{00000001-9E55-424B-AE04-188FBE719933}"/>
            </c:ext>
          </c:extLst>
        </c:ser>
        <c:ser>
          <c:idx val="1"/>
          <c:order val="1"/>
          <c:tx>
            <c:strRef>
              <c:f>Hoja1!$B$12</c:f>
              <c:strCache>
                <c:ptCount val="1"/>
                <c:pt idx="0">
                  <c:v>Fotovoltaica</c:v>
                </c:pt>
              </c:strCache>
            </c:strRef>
          </c:tx>
          <c:spPr>
            <a:solidFill>
              <a:srgbClr val="000099"/>
            </a:solidFill>
            <a:ln>
              <a:noFill/>
            </a:ln>
            <a:effectLst/>
          </c:spPr>
          <c:invertIfNegative val="0"/>
          <c:dLbls>
            <c:dLbl>
              <c:idx val="0"/>
              <c:layout>
                <c:manualLayout>
                  <c:x val="1.2148983484614359E-2"/>
                  <c:y val="-0.32758830282974272"/>
                </c:manualLayout>
              </c:layout>
              <c:showLegendKey val="0"/>
              <c:showVal val="1"/>
              <c:showCatName val="0"/>
              <c:showSerName val="0"/>
              <c:showPercent val="0"/>
              <c:showBubbleSize val="0"/>
              <c:extLst>
                <c:ext xmlns:c15="http://schemas.microsoft.com/office/drawing/2012/chart" uri="{CE6537A1-D6FC-4f65-9D91-7224C49458BB}">
                  <c15:layout>
                    <c:manualLayout>
                      <c:w val="0.23464257904547867"/>
                      <c:h val="0.208374417505234"/>
                    </c:manualLayout>
                  </c15:layout>
                </c:ext>
                <c:ext xmlns:c16="http://schemas.microsoft.com/office/drawing/2014/chart" uri="{C3380CC4-5D6E-409C-BE32-E72D297353CC}">
                  <c16:uniqueId val="{00000002-9E55-424B-AE04-188FBE719933}"/>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Hoja1!$C$12</c:f>
              <c:numCache>
                <c:formatCode>0.00%</c:formatCode>
                <c:ptCount val="1"/>
                <c:pt idx="0">
                  <c:v>1.15E-2</c:v>
                </c:pt>
              </c:numCache>
            </c:numRef>
          </c:val>
          <c:extLst>
            <c:ext xmlns:c16="http://schemas.microsoft.com/office/drawing/2014/chart" uri="{C3380CC4-5D6E-409C-BE32-E72D297353CC}">
              <c16:uniqueId val="{00000003-9E55-424B-AE04-188FBE719933}"/>
            </c:ext>
          </c:extLst>
        </c:ser>
        <c:ser>
          <c:idx val="2"/>
          <c:order val="2"/>
          <c:tx>
            <c:strRef>
              <c:f>Hoja1!$B$13</c:f>
              <c:strCache>
                <c:ptCount val="1"/>
                <c:pt idx="0">
                  <c:v>Térmico</c:v>
                </c:pt>
              </c:strCache>
            </c:strRef>
          </c:tx>
          <c:spPr>
            <a:solidFill>
              <a:srgbClr val="666699"/>
            </a:solidFill>
            <a:ln>
              <a:noFill/>
            </a:ln>
            <a:effectLst/>
          </c:spPr>
          <c:invertIfNegative val="0"/>
          <c:dPt>
            <c:idx val="0"/>
            <c:invertIfNegative val="0"/>
            <c:bubble3D val="0"/>
            <c:spPr>
              <a:solidFill>
                <a:srgbClr val="666699"/>
              </a:solidFill>
              <a:ln>
                <a:noFill/>
              </a:ln>
              <a:effectLst/>
            </c:spPr>
            <c:extLst>
              <c:ext xmlns:c16="http://schemas.microsoft.com/office/drawing/2014/chart" uri="{C3380CC4-5D6E-409C-BE32-E72D297353CC}">
                <c16:uniqueId val="{00000005-9E55-424B-AE04-188FBE719933}"/>
              </c:ext>
            </c:extLst>
          </c:dPt>
          <c:dLbls>
            <c:dLbl>
              <c:idx val="0"/>
              <c:layout>
                <c:manualLayout>
                  <c:x val="0.14334352856695531"/>
                  <c:y val="0.34395709645929134"/>
                </c:manualLayout>
              </c:layout>
              <c:showLegendKey val="0"/>
              <c:showVal val="1"/>
              <c:showCatName val="0"/>
              <c:showSerName val="0"/>
              <c:showPercent val="0"/>
              <c:showBubbleSize val="0"/>
              <c:extLst>
                <c:ext xmlns:c15="http://schemas.microsoft.com/office/drawing/2012/chart" uri="{CE6537A1-D6FC-4f65-9D91-7224C49458BB}">
                  <c15:layout>
                    <c:manualLayout>
                      <c:w val="0.2520281521096544"/>
                      <c:h val="0.25661204467174614"/>
                    </c:manualLayout>
                  </c15:layout>
                </c:ext>
                <c:ext xmlns:c16="http://schemas.microsoft.com/office/drawing/2014/chart" uri="{C3380CC4-5D6E-409C-BE32-E72D297353CC}">
                  <c16:uniqueId val="{00000005-9E55-424B-AE04-188FBE719933}"/>
                </c:ext>
              </c:extLst>
            </c:dLbl>
            <c:spPr>
              <a:solidFill>
                <a:sysClr val="window" lastClr="FFFFFF"/>
              </a:solidFill>
              <a:ln w="3175">
                <a:solidFill>
                  <a:srgbClr val="000000"/>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Hoja1!$C$13</c:f>
              <c:numCache>
                <c:formatCode>0.00%</c:formatCode>
                <c:ptCount val="1"/>
                <c:pt idx="0">
                  <c:v>0.89710000000000001</c:v>
                </c:pt>
              </c:numCache>
            </c:numRef>
          </c:val>
          <c:extLst>
            <c:ext xmlns:c16="http://schemas.microsoft.com/office/drawing/2014/chart" uri="{C3380CC4-5D6E-409C-BE32-E72D297353CC}">
              <c16:uniqueId val="{00000006-9E55-424B-AE04-188FBE719933}"/>
            </c:ext>
          </c:extLst>
        </c:ser>
        <c:dLbls>
          <c:showLegendKey val="0"/>
          <c:showVal val="0"/>
          <c:showCatName val="0"/>
          <c:showSerName val="0"/>
          <c:showPercent val="0"/>
          <c:showBubbleSize val="0"/>
        </c:dLbls>
        <c:gapWidth val="55"/>
        <c:overlap val="100"/>
        <c:axId val="1535905743"/>
        <c:axId val="1535906159"/>
      </c:barChart>
      <c:catAx>
        <c:axId val="1535905743"/>
        <c:scaling>
          <c:orientation val="minMax"/>
        </c:scaling>
        <c:delete val="1"/>
        <c:axPos val="l"/>
        <c:numFmt formatCode="General" sourceLinked="1"/>
        <c:majorTickMark val="none"/>
        <c:minorTickMark val="none"/>
        <c:tickLblPos val="nextTo"/>
        <c:crossAx val="1535906159"/>
        <c:crosses val="autoZero"/>
        <c:auto val="1"/>
        <c:lblAlgn val="ctr"/>
        <c:lblOffset val="100"/>
        <c:noMultiLvlLbl val="0"/>
      </c:catAx>
      <c:valAx>
        <c:axId val="1535906159"/>
        <c:scaling>
          <c:orientation val="minMax"/>
        </c:scaling>
        <c:delete val="1"/>
        <c:axPos val="b"/>
        <c:numFmt formatCode="0.00%" sourceLinked="1"/>
        <c:majorTickMark val="none"/>
        <c:minorTickMark val="none"/>
        <c:tickLblPos val="nextTo"/>
        <c:crossAx val="1535905743"/>
        <c:crosses val="autoZero"/>
        <c:crossBetween val="between"/>
      </c:valAx>
      <c:spPr>
        <a:noFill/>
        <a:ln>
          <a:noFill/>
        </a:ln>
        <a:effectLst/>
      </c:spPr>
    </c:plotArea>
    <c:plotVisOnly val="1"/>
    <c:dispBlanksAs val="gap"/>
    <c:showDLblsOverMax val="0"/>
  </c:chart>
  <c:spPr>
    <a:noFill/>
    <a:ln>
      <a:noFill/>
    </a:ln>
    <a:effectLst/>
  </c:spPr>
  <c:txPr>
    <a:bodyPr/>
    <a:lstStyle/>
    <a:p>
      <a:pPr>
        <a:defRPr sz="1200" b="0">
          <a:solidFill>
            <a:schemeClr val="tx1"/>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94887800348585E-2"/>
          <c:y val="0.29755705225415496"/>
          <c:w val="0.96744665426187415"/>
          <c:h val="0.39639973722502259"/>
        </c:manualLayout>
      </c:layout>
      <c:barChart>
        <c:barDir val="bar"/>
        <c:grouping val="stacked"/>
        <c:varyColors val="0"/>
        <c:ser>
          <c:idx val="0"/>
          <c:order val="0"/>
          <c:tx>
            <c:strRef>
              <c:f>Hoja1!$B$36</c:f>
              <c:strCache>
                <c:ptCount val="1"/>
                <c:pt idx="0">
                  <c:v>Biocombustible</c:v>
                </c:pt>
              </c:strCache>
            </c:strRef>
          </c:tx>
          <c:spPr>
            <a:solidFill>
              <a:schemeClr val="accent1"/>
            </a:solidFill>
            <a:ln>
              <a:noFill/>
            </a:ln>
            <a:effectLst/>
          </c:spPr>
          <c:invertIfNegative val="0"/>
          <c:dLbls>
            <c:dLbl>
              <c:idx val="0"/>
              <c:layout>
                <c:manualLayout>
                  <c:x val="1.6280600227786806E-2"/>
                  <c:y val="0.3568329464322260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28442F88-4E2D-48AD-B441-BEAEA823E6EF}" type="CELLRANGE">
                      <a:rPr lang="en-US" baseline="0"/>
                      <a:pPr>
                        <a:defRPr/>
                      </a:pPr>
                      <a:t>[CELLRANGE]</a:t>
                    </a:fld>
                    <a:r>
                      <a:rPr lang="en-US" baseline="0"/>
                      <a:t>; </a:t>
                    </a:r>
                    <a:fld id="{47BDDCEF-653C-4A62-84C6-91A4B5422587}" type="VALUE">
                      <a:rPr lang="en-US" baseline="0"/>
                      <a:pPr>
                        <a:defRPr/>
                      </a:pPr>
                      <a:t>[VALOR]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241979431254765"/>
                      <c:h val="0.17552567873369315"/>
                    </c:manualLayout>
                  </c15:layout>
                  <c15:dlblFieldTable/>
                  <c15:showDataLabelsRange val="1"/>
                </c:ext>
                <c:ext xmlns:c16="http://schemas.microsoft.com/office/drawing/2014/chart" uri="{C3380CC4-5D6E-409C-BE32-E72D297353CC}">
                  <c16:uniqueId val="{00000000-E899-4CEE-A005-079DD9798AD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val>
            <c:numRef>
              <c:f>Hoja1!$C$36</c:f>
              <c:numCache>
                <c:formatCode>General</c:formatCode>
                <c:ptCount val="1"/>
                <c:pt idx="0">
                  <c:v>51.65</c:v>
                </c:pt>
              </c:numCache>
            </c:numRef>
          </c:val>
          <c:extLst>
            <c:ext xmlns:c15="http://schemas.microsoft.com/office/drawing/2012/chart" uri="{02D57815-91ED-43cb-92C2-25804820EDAC}">
              <c15:datalabelsRange>
                <c15:f>Hoja1!$D$36</c15:f>
                <c15:dlblRangeCache>
                  <c:ptCount val="1"/>
                  <c:pt idx="0">
                    <c:v>0,10%</c:v>
                  </c:pt>
                </c15:dlblRangeCache>
              </c15:datalabelsRange>
            </c:ext>
            <c:ext xmlns:c16="http://schemas.microsoft.com/office/drawing/2014/chart" uri="{C3380CC4-5D6E-409C-BE32-E72D297353CC}">
              <c16:uniqueId val="{00000001-E899-4CEE-A005-079DD9798AD4}"/>
            </c:ext>
          </c:extLst>
        </c:ser>
        <c:ser>
          <c:idx val="1"/>
          <c:order val="1"/>
          <c:tx>
            <c:strRef>
              <c:f>Hoja1!$B$37</c:f>
              <c:strCache>
                <c:ptCount val="1"/>
                <c:pt idx="0">
                  <c:v>Fotovoltaico</c:v>
                </c:pt>
              </c:strCache>
            </c:strRef>
          </c:tx>
          <c:spPr>
            <a:solidFill>
              <a:srgbClr val="000099"/>
            </a:solidFill>
            <a:ln>
              <a:noFill/>
            </a:ln>
            <a:effectLst/>
          </c:spPr>
          <c:invertIfNegative val="0"/>
          <c:dLbls>
            <c:dLbl>
              <c:idx val="0"/>
              <c:layout>
                <c:manualLayout>
                  <c:x val="2.5364368666470648E-2"/>
                  <c:y val="-0.30744860160101045"/>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F1ADE6B5-A3B8-4EA2-8808-CED5BEDB0F2D}" type="CELLRANGE">
                      <a:rPr lang="en-US" baseline="0"/>
                      <a:pPr>
                        <a:defRPr/>
                      </a:pPr>
                      <a:t>[CELLRANGE]</a:t>
                    </a:fld>
                    <a:r>
                      <a:rPr lang="en-US" baseline="0"/>
                      <a:t>; </a:t>
                    </a:r>
                    <a:fld id="{A8BB9D79-4C39-4961-951B-231CB569B9EE}" type="VALUE">
                      <a:rPr lang="en-US" baseline="0"/>
                      <a:pPr>
                        <a:defRPr/>
                      </a:pPr>
                      <a:t>[VALOR]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588803418712698"/>
                      <c:h val="0.18496479882116981"/>
                    </c:manualLayout>
                  </c15:layout>
                  <c15:dlblFieldTable/>
                  <c15:showDataLabelsRange val="1"/>
                </c:ext>
                <c:ext xmlns:c16="http://schemas.microsoft.com/office/drawing/2014/chart" uri="{C3380CC4-5D6E-409C-BE32-E72D297353CC}">
                  <c16:uniqueId val="{00000002-E899-4CEE-A005-079DD9798AD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val>
            <c:numRef>
              <c:f>Hoja1!$C$37</c:f>
              <c:numCache>
                <c:formatCode>General</c:formatCode>
                <c:ptCount val="1"/>
                <c:pt idx="0">
                  <c:v>2685.9</c:v>
                </c:pt>
              </c:numCache>
            </c:numRef>
          </c:val>
          <c:extLst>
            <c:ext xmlns:c15="http://schemas.microsoft.com/office/drawing/2012/chart" uri="{02D57815-91ED-43cb-92C2-25804820EDAC}">
              <c15:datalabelsRange>
                <c15:f>Hoja1!$D$37</c15:f>
                <c15:dlblRangeCache>
                  <c:ptCount val="1"/>
                  <c:pt idx="0">
                    <c:v>4,86%</c:v>
                  </c:pt>
                </c15:dlblRangeCache>
              </c15:datalabelsRange>
            </c:ext>
            <c:ext xmlns:c16="http://schemas.microsoft.com/office/drawing/2014/chart" uri="{C3380CC4-5D6E-409C-BE32-E72D297353CC}">
              <c16:uniqueId val="{00000003-E899-4CEE-A005-079DD9798AD4}"/>
            </c:ext>
          </c:extLst>
        </c:ser>
        <c:ser>
          <c:idx val="2"/>
          <c:order val="2"/>
          <c:tx>
            <c:strRef>
              <c:f>Hoja1!$B$38</c:f>
              <c:strCache>
                <c:ptCount val="1"/>
                <c:pt idx="0">
                  <c:v>Eólico</c:v>
                </c:pt>
              </c:strCache>
            </c:strRef>
          </c:tx>
          <c:spPr>
            <a:solidFill>
              <a:srgbClr val="4472C4"/>
            </a:solidFill>
            <a:ln>
              <a:noFill/>
            </a:ln>
            <a:effectLst/>
          </c:spPr>
          <c:invertIfNegative val="0"/>
          <c:dLbls>
            <c:dLbl>
              <c:idx val="0"/>
              <c:layout>
                <c:manualLayout>
                  <c:x val="0.29656876221328954"/>
                  <c:y val="0.35738406123367844"/>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C59E42D8-5A12-43B4-8C18-E29AA61D2B6A}" type="CELLRANGE">
                      <a:rPr lang="en-US" baseline="0"/>
                      <a:pPr>
                        <a:defRPr/>
                      </a:pPr>
                      <a:t>[CELLRANGE]</a:t>
                    </a:fld>
                    <a:r>
                      <a:rPr lang="en-US" baseline="0"/>
                      <a:t>; </a:t>
                    </a:r>
                    <a:fld id="{EFAF4804-8A3C-44A9-BAAC-22D4ACE8F05E}" type="VALUE">
                      <a:rPr lang="en-US" baseline="0"/>
                      <a:pPr>
                        <a:defRPr/>
                      </a:pPr>
                      <a:t>[VALOR]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846563401899353"/>
                      <c:h val="0.1848083816228796"/>
                    </c:manualLayout>
                  </c15:layout>
                  <c15:dlblFieldTable/>
                  <c15:showDataLabelsRange val="1"/>
                </c:ext>
                <c:ext xmlns:c16="http://schemas.microsoft.com/office/drawing/2014/chart" uri="{C3380CC4-5D6E-409C-BE32-E72D297353CC}">
                  <c16:uniqueId val="{00000004-E899-4CEE-A005-079DD9798AD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val>
            <c:numRef>
              <c:f>Hoja1!$C$38</c:f>
              <c:numCache>
                <c:formatCode>General</c:formatCode>
                <c:ptCount val="1"/>
                <c:pt idx="0">
                  <c:v>1951.42</c:v>
                </c:pt>
              </c:numCache>
            </c:numRef>
          </c:val>
          <c:extLst>
            <c:ext xmlns:c15="http://schemas.microsoft.com/office/drawing/2012/chart" uri="{02D57815-91ED-43cb-92C2-25804820EDAC}">
              <c15:datalabelsRange>
                <c15:f>Hoja1!$D$38</c15:f>
                <c15:dlblRangeCache>
                  <c:ptCount val="1"/>
                  <c:pt idx="0">
                    <c:v>3,53%</c:v>
                  </c:pt>
                </c15:dlblRangeCache>
              </c15:datalabelsRange>
            </c:ext>
            <c:ext xmlns:c16="http://schemas.microsoft.com/office/drawing/2014/chart" uri="{C3380CC4-5D6E-409C-BE32-E72D297353CC}">
              <c16:uniqueId val="{00000005-E899-4CEE-A005-079DD9798AD4}"/>
            </c:ext>
          </c:extLst>
        </c:ser>
        <c:ser>
          <c:idx val="3"/>
          <c:order val="3"/>
          <c:tx>
            <c:strRef>
              <c:f>Hoja1!$B$39</c:f>
              <c:strCache>
                <c:ptCount val="1"/>
                <c:pt idx="0">
                  <c:v>Térmico</c:v>
                </c:pt>
              </c:strCache>
            </c:strRef>
          </c:tx>
          <c:spPr>
            <a:solidFill>
              <a:schemeClr val="accent4"/>
            </a:solidFill>
            <a:ln>
              <a:noFill/>
            </a:ln>
            <a:effectLst/>
          </c:spPr>
          <c:invertIfNegative val="0"/>
          <c:dPt>
            <c:idx val="0"/>
            <c:invertIfNegative val="0"/>
            <c:bubble3D val="0"/>
            <c:spPr>
              <a:solidFill>
                <a:srgbClr val="666699"/>
              </a:solidFill>
              <a:ln>
                <a:noFill/>
              </a:ln>
              <a:effectLst/>
            </c:spPr>
            <c:extLst>
              <c:ext xmlns:c16="http://schemas.microsoft.com/office/drawing/2014/chart" uri="{C3380CC4-5D6E-409C-BE32-E72D297353CC}">
                <c16:uniqueId val="{00000007-E899-4CEE-A005-079DD9798AD4}"/>
              </c:ext>
            </c:extLst>
          </c:dPt>
          <c:dLbls>
            <c:dLbl>
              <c:idx val="0"/>
              <c:layout>
                <c:manualLayout>
                  <c:x val="0.24782907285675013"/>
                  <c:y val="0.3631364133390248"/>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5F8580E4-C65A-499F-8CBD-CA4D14FA4FB1}" type="CELLRANGE">
                      <a:rPr lang="en-US" baseline="0"/>
                      <a:pPr>
                        <a:defRPr/>
                      </a:pPr>
                      <a:t>[CELLRANGE]</a:t>
                    </a:fld>
                    <a:r>
                      <a:rPr lang="en-US" baseline="0"/>
                      <a:t>; </a:t>
                    </a:r>
                    <a:fld id="{A33826E1-73A3-44BF-B7A8-90D6DC776A28}" type="VALUE">
                      <a:rPr lang="en-US" baseline="0"/>
                      <a:pPr>
                        <a:defRPr/>
                      </a:pPr>
                      <a:t>[VALOR]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318338960778424"/>
                      <c:h val="0.16100226878029669"/>
                    </c:manualLayout>
                  </c15:layout>
                  <c15:dlblFieldTable/>
                  <c15:showDataLabelsRange val="1"/>
                </c:ext>
                <c:ext xmlns:c16="http://schemas.microsoft.com/office/drawing/2014/chart" uri="{C3380CC4-5D6E-409C-BE32-E72D297353CC}">
                  <c16:uniqueId val="{00000007-E899-4CEE-A005-079DD9798AD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val>
            <c:numRef>
              <c:f>Hoja1!$C$39</c:f>
              <c:numCache>
                <c:formatCode>General</c:formatCode>
                <c:ptCount val="1"/>
                <c:pt idx="0">
                  <c:v>50541.87</c:v>
                </c:pt>
              </c:numCache>
            </c:numRef>
          </c:val>
          <c:extLst>
            <c:ext xmlns:c15="http://schemas.microsoft.com/office/drawing/2012/chart" uri="{02D57815-91ED-43cb-92C2-25804820EDAC}">
              <c15:datalabelsRange>
                <c15:f>Hoja1!$D$39</c15:f>
                <c15:dlblRangeCache>
                  <c:ptCount val="1"/>
                  <c:pt idx="0">
                    <c:v>91,51%</c:v>
                  </c:pt>
                </c15:dlblRangeCache>
              </c15:datalabelsRange>
            </c:ext>
            <c:ext xmlns:c16="http://schemas.microsoft.com/office/drawing/2014/chart" uri="{C3380CC4-5D6E-409C-BE32-E72D297353CC}">
              <c16:uniqueId val="{00000008-E899-4CEE-A005-079DD9798AD4}"/>
            </c:ext>
          </c:extLst>
        </c:ser>
        <c:dLbls>
          <c:showLegendKey val="0"/>
          <c:showVal val="0"/>
          <c:showCatName val="0"/>
          <c:showSerName val="0"/>
          <c:showPercent val="0"/>
          <c:showBubbleSize val="0"/>
        </c:dLbls>
        <c:gapWidth val="55"/>
        <c:overlap val="100"/>
        <c:axId val="1535905743"/>
        <c:axId val="1535906159"/>
      </c:barChart>
      <c:catAx>
        <c:axId val="1535905743"/>
        <c:scaling>
          <c:orientation val="minMax"/>
        </c:scaling>
        <c:delete val="1"/>
        <c:axPos val="l"/>
        <c:numFmt formatCode="General" sourceLinked="1"/>
        <c:majorTickMark val="out"/>
        <c:minorTickMark val="none"/>
        <c:tickLblPos val="nextTo"/>
        <c:crossAx val="1535906159"/>
        <c:crosses val="autoZero"/>
        <c:auto val="1"/>
        <c:lblAlgn val="ctr"/>
        <c:lblOffset val="100"/>
        <c:noMultiLvlLbl val="0"/>
      </c:catAx>
      <c:valAx>
        <c:axId val="1535906159"/>
        <c:scaling>
          <c:orientation val="minMax"/>
        </c:scaling>
        <c:delete val="1"/>
        <c:axPos val="b"/>
        <c:numFmt formatCode="General" sourceLinked="1"/>
        <c:majorTickMark val="out"/>
        <c:minorTickMark val="none"/>
        <c:tickLblPos val="nextTo"/>
        <c:crossAx val="1535905743"/>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17/02/2023</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17/02/2023</a:t>
            </a:fld>
            <a:endParaRPr lang="es-ES"/>
          </a:p>
        </p:txBody>
      </p:sp>
      <p:sp>
        <p:nvSpPr>
          <p:cNvPr id="4" name="3 Marcador de imagen de diapositiva"/>
          <p:cNvSpPr>
            <a:spLocks noGrp="1" noRot="1" noChangeAspect="1"/>
          </p:cNvSpPr>
          <p:nvPr>
            <p:ph type="sldImg" idx="2"/>
          </p:nvPr>
        </p:nvSpPr>
        <p:spPr>
          <a:xfrm>
            <a:off x="139700" y="768350"/>
            <a:ext cx="68199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9700" y="768350"/>
            <a:ext cx="6819900" cy="38385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10</a:t>
            </a:fld>
            <a:endParaRPr lang="es-ES"/>
          </a:p>
        </p:txBody>
      </p:sp>
    </p:spTree>
    <p:extLst>
      <p:ext uri="{BB962C8B-B14F-4D97-AF65-F5344CB8AC3E}">
        <p14:creationId xmlns:p14="http://schemas.microsoft.com/office/powerpoint/2010/main" val="405550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11</a:t>
            </a:fld>
            <a:endParaRPr lang="es-ES"/>
          </a:p>
        </p:txBody>
      </p:sp>
    </p:spTree>
    <p:extLst>
      <p:ext uri="{BB962C8B-B14F-4D97-AF65-F5344CB8AC3E}">
        <p14:creationId xmlns:p14="http://schemas.microsoft.com/office/powerpoint/2010/main" val="114141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12</a:t>
            </a:fld>
            <a:endParaRPr lang="es-ES"/>
          </a:p>
        </p:txBody>
      </p:sp>
    </p:spTree>
    <p:extLst>
      <p:ext uri="{BB962C8B-B14F-4D97-AF65-F5344CB8AC3E}">
        <p14:creationId xmlns:p14="http://schemas.microsoft.com/office/powerpoint/2010/main" val="367356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13</a:t>
            </a:fld>
            <a:endParaRPr lang="es-ES"/>
          </a:p>
        </p:txBody>
      </p:sp>
    </p:spTree>
    <p:extLst>
      <p:ext uri="{BB962C8B-B14F-4D97-AF65-F5344CB8AC3E}">
        <p14:creationId xmlns:p14="http://schemas.microsoft.com/office/powerpoint/2010/main" val="215067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14</a:t>
            </a:fld>
            <a:endParaRPr lang="es-ES"/>
          </a:p>
        </p:txBody>
      </p:sp>
    </p:spTree>
    <p:extLst>
      <p:ext uri="{BB962C8B-B14F-4D97-AF65-F5344CB8AC3E}">
        <p14:creationId xmlns:p14="http://schemas.microsoft.com/office/powerpoint/2010/main" val="829414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15</a:t>
            </a:fld>
            <a:endParaRPr lang="es-ES"/>
          </a:p>
        </p:txBody>
      </p:sp>
    </p:spTree>
    <p:extLst>
      <p:ext uri="{BB962C8B-B14F-4D97-AF65-F5344CB8AC3E}">
        <p14:creationId xmlns:p14="http://schemas.microsoft.com/office/powerpoint/2010/main" val="229081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16</a:t>
            </a:fld>
            <a:endParaRPr lang="es-ES"/>
          </a:p>
        </p:txBody>
      </p:sp>
    </p:spTree>
    <p:extLst>
      <p:ext uri="{BB962C8B-B14F-4D97-AF65-F5344CB8AC3E}">
        <p14:creationId xmlns:p14="http://schemas.microsoft.com/office/powerpoint/2010/main" val="1714760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17</a:t>
            </a:fld>
            <a:endParaRPr lang="es-ES"/>
          </a:p>
        </p:txBody>
      </p:sp>
    </p:spTree>
    <p:extLst>
      <p:ext uri="{BB962C8B-B14F-4D97-AF65-F5344CB8AC3E}">
        <p14:creationId xmlns:p14="http://schemas.microsoft.com/office/powerpoint/2010/main" val="289503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18</a:t>
            </a:fld>
            <a:endParaRPr lang="es-ES"/>
          </a:p>
        </p:txBody>
      </p:sp>
    </p:spTree>
    <p:extLst>
      <p:ext uri="{BB962C8B-B14F-4D97-AF65-F5344CB8AC3E}">
        <p14:creationId xmlns:p14="http://schemas.microsoft.com/office/powerpoint/2010/main" val="18581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19</a:t>
            </a:fld>
            <a:endParaRPr lang="es-ES"/>
          </a:p>
        </p:txBody>
      </p:sp>
    </p:spTree>
    <p:extLst>
      <p:ext uri="{BB962C8B-B14F-4D97-AF65-F5344CB8AC3E}">
        <p14:creationId xmlns:p14="http://schemas.microsoft.com/office/powerpoint/2010/main" val="305589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a:t>
            </a:fld>
            <a:endParaRPr lang="es-ES"/>
          </a:p>
        </p:txBody>
      </p:sp>
    </p:spTree>
    <p:extLst>
      <p:ext uri="{BB962C8B-B14F-4D97-AF65-F5344CB8AC3E}">
        <p14:creationId xmlns:p14="http://schemas.microsoft.com/office/powerpoint/2010/main" val="1662667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20</a:t>
            </a:fld>
            <a:endParaRPr lang="es-ES"/>
          </a:p>
        </p:txBody>
      </p:sp>
    </p:spTree>
    <p:extLst>
      <p:ext uri="{BB962C8B-B14F-4D97-AF65-F5344CB8AC3E}">
        <p14:creationId xmlns:p14="http://schemas.microsoft.com/office/powerpoint/2010/main" val="60332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21</a:t>
            </a:fld>
            <a:endParaRPr lang="es-ES"/>
          </a:p>
        </p:txBody>
      </p:sp>
    </p:spTree>
    <p:extLst>
      <p:ext uri="{BB962C8B-B14F-4D97-AF65-F5344CB8AC3E}">
        <p14:creationId xmlns:p14="http://schemas.microsoft.com/office/powerpoint/2010/main" val="1563750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22</a:t>
            </a:fld>
            <a:endParaRPr lang="es-ES"/>
          </a:p>
        </p:txBody>
      </p:sp>
    </p:spTree>
    <p:extLst>
      <p:ext uri="{BB962C8B-B14F-4D97-AF65-F5344CB8AC3E}">
        <p14:creationId xmlns:p14="http://schemas.microsoft.com/office/powerpoint/2010/main" val="335437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23</a:t>
            </a:fld>
            <a:endParaRPr lang="es-ES"/>
          </a:p>
        </p:txBody>
      </p:sp>
    </p:spTree>
    <p:extLst>
      <p:ext uri="{BB962C8B-B14F-4D97-AF65-F5344CB8AC3E}">
        <p14:creationId xmlns:p14="http://schemas.microsoft.com/office/powerpoint/2010/main" val="3458846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24</a:t>
            </a:fld>
            <a:endParaRPr lang="es-ES"/>
          </a:p>
        </p:txBody>
      </p:sp>
    </p:spTree>
    <p:extLst>
      <p:ext uri="{BB962C8B-B14F-4D97-AF65-F5344CB8AC3E}">
        <p14:creationId xmlns:p14="http://schemas.microsoft.com/office/powerpoint/2010/main" val="688829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25</a:t>
            </a:fld>
            <a:endParaRPr lang="es-ES"/>
          </a:p>
        </p:txBody>
      </p:sp>
    </p:spTree>
    <p:extLst>
      <p:ext uri="{BB962C8B-B14F-4D97-AF65-F5344CB8AC3E}">
        <p14:creationId xmlns:p14="http://schemas.microsoft.com/office/powerpoint/2010/main" val="3127942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26</a:t>
            </a:fld>
            <a:endParaRPr lang="es-ES"/>
          </a:p>
        </p:txBody>
      </p:sp>
    </p:spTree>
    <p:extLst>
      <p:ext uri="{BB962C8B-B14F-4D97-AF65-F5344CB8AC3E}">
        <p14:creationId xmlns:p14="http://schemas.microsoft.com/office/powerpoint/2010/main" val="3734108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27</a:t>
            </a:fld>
            <a:endParaRPr lang="es-ES"/>
          </a:p>
        </p:txBody>
      </p:sp>
    </p:spTree>
    <p:extLst>
      <p:ext uri="{BB962C8B-B14F-4D97-AF65-F5344CB8AC3E}">
        <p14:creationId xmlns:p14="http://schemas.microsoft.com/office/powerpoint/2010/main" val="1020202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28</a:t>
            </a:fld>
            <a:endParaRPr lang="es-ES"/>
          </a:p>
        </p:txBody>
      </p:sp>
    </p:spTree>
    <p:extLst>
      <p:ext uri="{BB962C8B-B14F-4D97-AF65-F5344CB8AC3E}">
        <p14:creationId xmlns:p14="http://schemas.microsoft.com/office/powerpoint/2010/main" val="1615012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29</a:t>
            </a:fld>
            <a:endParaRPr lang="es-ES"/>
          </a:p>
        </p:txBody>
      </p:sp>
    </p:spTree>
    <p:extLst>
      <p:ext uri="{BB962C8B-B14F-4D97-AF65-F5344CB8AC3E}">
        <p14:creationId xmlns:p14="http://schemas.microsoft.com/office/powerpoint/2010/main" val="126207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3</a:t>
            </a:fld>
            <a:endParaRPr lang="es-ES"/>
          </a:p>
        </p:txBody>
      </p:sp>
    </p:spTree>
    <p:extLst>
      <p:ext uri="{BB962C8B-B14F-4D97-AF65-F5344CB8AC3E}">
        <p14:creationId xmlns:p14="http://schemas.microsoft.com/office/powerpoint/2010/main" val="1572882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30</a:t>
            </a:fld>
            <a:endParaRPr lang="es-ES"/>
          </a:p>
        </p:txBody>
      </p:sp>
    </p:spTree>
    <p:extLst>
      <p:ext uri="{BB962C8B-B14F-4D97-AF65-F5344CB8AC3E}">
        <p14:creationId xmlns:p14="http://schemas.microsoft.com/office/powerpoint/2010/main" val="3586194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31</a:t>
            </a:fld>
            <a:endParaRPr lang="es-ES"/>
          </a:p>
        </p:txBody>
      </p:sp>
    </p:spTree>
    <p:extLst>
      <p:ext uri="{BB962C8B-B14F-4D97-AF65-F5344CB8AC3E}">
        <p14:creationId xmlns:p14="http://schemas.microsoft.com/office/powerpoint/2010/main" val="2665541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32</a:t>
            </a:fld>
            <a:endParaRPr lang="es-ES"/>
          </a:p>
        </p:txBody>
      </p:sp>
    </p:spTree>
    <p:extLst>
      <p:ext uri="{BB962C8B-B14F-4D97-AF65-F5344CB8AC3E}">
        <p14:creationId xmlns:p14="http://schemas.microsoft.com/office/powerpoint/2010/main" val="2015809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33</a:t>
            </a:fld>
            <a:endParaRPr lang="es-ES"/>
          </a:p>
        </p:txBody>
      </p:sp>
    </p:spTree>
    <p:extLst>
      <p:ext uri="{BB962C8B-B14F-4D97-AF65-F5344CB8AC3E}">
        <p14:creationId xmlns:p14="http://schemas.microsoft.com/office/powerpoint/2010/main" val="138102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4</a:t>
            </a:fld>
            <a:endParaRPr lang="es-ES"/>
          </a:p>
        </p:txBody>
      </p:sp>
    </p:spTree>
    <p:extLst>
      <p:ext uri="{BB962C8B-B14F-4D97-AF65-F5344CB8AC3E}">
        <p14:creationId xmlns:p14="http://schemas.microsoft.com/office/powerpoint/2010/main" val="246722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5</a:t>
            </a:fld>
            <a:endParaRPr lang="es-ES"/>
          </a:p>
        </p:txBody>
      </p:sp>
    </p:spTree>
    <p:extLst>
      <p:ext uri="{BB962C8B-B14F-4D97-AF65-F5344CB8AC3E}">
        <p14:creationId xmlns:p14="http://schemas.microsoft.com/office/powerpoint/2010/main" val="370646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pie de página"/>
          <p:cNvSpPr>
            <a:spLocks noGrp="1"/>
          </p:cNvSpPr>
          <p:nvPr>
            <p:ph type="ftr" sz="quarter" idx="10"/>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Calibri"/>
                <a:ea typeface="+mn-ea"/>
                <a:cs typeface="+mn-cs"/>
              </a:rPr>
              <a:t>CÓDIGO: SGC.DI.269       VERSIÓN: 1.0        DICIEMBRE 13 2011</a:t>
            </a:r>
          </a:p>
        </p:txBody>
      </p:sp>
      <p:sp>
        <p:nvSpPr>
          <p:cNvPr id="5" name="4 Marcador de número de diapositiva"/>
          <p:cNvSpPr>
            <a:spLocks noGrp="1"/>
          </p:cNvSpPr>
          <p:nvPr>
            <p:ph type="sldNum" sz="quarter" idx="11"/>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A7441D7-C633-4324-86FF-E00342CAD518}" type="slidenum">
              <a:rPr kumimoji="0" lang="es-E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6</a:t>
            </a:fld>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82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pie de página"/>
          <p:cNvSpPr>
            <a:spLocks noGrp="1"/>
          </p:cNvSpPr>
          <p:nvPr>
            <p:ph type="ftr" sz="quarter" idx="10"/>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Calibri"/>
                <a:ea typeface="+mn-ea"/>
                <a:cs typeface="+mn-cs"/>
              </a:rPr>
              <a:t>CÓDIGO: SGC.DI.269       VERSIÓN: 1.0        DICIEMBRE 13 2011</a:t>
            </a:r>
          </a:p>
        </p:txBody>
      </p:sp>
      <p:sp>
        <p:nvSpPr>
          <p:cNvPr id="5" name="4 Marcador de número de diapositiva"/>
          <p:cNvSpPr>
            <a:spLocks noGrp="1"/>
          </p:cNvSpPr>
          <p:nvPr>
            <p:ph type="sldNum" sz="quarter" idx="11"/>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A7441D7-C633-4324-86FF-E00342CAD518}" type="slidenum">
              <a:rPr kumimoji="0" lang="es-E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7</a:t>
            </a:fld>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88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8</a:t>
            </a:fld>
            <a:endParaRPr lang="es-ES"/>
          </a:p>
        </p:txBody>
      </p:sp>
    </p:spTree>
    <p:extLst>
      <p:ext uri="{BB962C8B-B14F-4D97-AF65-F5344CB8AC3E}">
        <p14:creationId xmlns:p14="http://schemas.microsoft.com/office/powerpoint/2010/main" val="345774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pie de página"/>
          <p:cNvSpPr>
            <a:spLocks noGrp="1"/>
          </p:cNvSpPr>
          <p:nvPr>
            <p:ph type="ftr" sz="quarter" idx="10"/>
          </p:nvPr>
        </p:nvSpPr>
        <p:spPr/>
        <p:txBody>
          <a:bodyPr/>
          <a:lstStyle/>
          <a:p>
            <a:r>
              <a:rPr lang="es-ES"/>
              <a:t>CÓDIGO: SGC.DI.269       VERSIÓN: 1.0        DICIEMBRE 13 2011</a:t>
            </a:r>
          </a:p>
        </p:txBody>
      </p:sp>
      <p:sp>
        <p:nvSpPr>
          <p:cNvPr id="5" name="4 Marcador de número de diapositiva"/>
          <p:cNvSpPr>
            <a:spLocks noGrp="1"/>
          </p:cNvSpPr>
          <p:nvPr>
            <p:ph type="sldNum" sz="quarter" idx="11"/>
          </p:nvPr>
        </p:nvSpPr>
        <p:spPr/>
        <p:txBody>
          <a:bodyPr/>
          <a:lstStyle/>
          <a:p>
            <a:fld id="{6A7441D7-C633-4324-86FF-E00342CAD518}" type="slidenum">
              <a:rPr lang="es-ES" smtClean="0"/>
              <a:pPr/>
              <a:t>9</a:t>
            </a:fld>
            <a:endParaRPr lang="es-ES"/>
          </a:p>
        </p:txBody>
      </p:sp>
    </p:spTree>
    <p:extLst>
      <p:ext uri="{BB962C8B-B14F-4D97-AF65-F5344CB8AC3E}">
        <p14:creationId xmlns:p14="http://schemas.microsoft.com/office/powerpoint/2010/main" val="907047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397" y="749474"/>
          <a:ext cx="12215810" cy="5362229"/>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0" name="Picture 10"/>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397" y="749474"/>
                        <a:ext cx="12215810" cy="536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218" y="2286529"/>
            <a:ext cx="3860297" cy="476360"/>
          </a:xfrm>
          <a:prstGeom prst="rect">
            <a:avLst/>
          </a:prstGeom>
          <a:noFill/>
          <a:ln w="9525">
            <a:noFill/>
            <a:miter lim="800000"/>
            <a:headEnd/>
            <a:tailEnd/>
          </a:ln>
          <a:effectLst/>
        </p:spPr>
        <p:txBody>
          <a:bodyPr lIns="108850" tIns="54425" rIns="108850" bIns="54425"/>
          <a:lstStyle/>
          <a:p>
            <a:pPr algn="ctr">
              <a:defRPr/>
            </a:pPr>
            <a:endParaRPr lang="es-ES" sz="1700"/>
          </a:p>
        </p:txBody>
      </p:sp>
      <p:pic>
        <p:nvPicPr>
          <p:cNvPr id="8" name="12 Imagen" descr="pie de pagina espe.jpg"/>
          <p:cNvPicPr>
            <a:picLocks noChangeAspect="1"/>
          </p:cNvPicPr>
          <p:nvPr userDrawn="1"/>
        </p:nvPicPr>
        <p:blipFill>
          <a:blip r:embed="rId4" cstate="print"/>
          <a:srcRect/>
          <a:stretch>
            <a:fillRect/>
          </a:stretch>
        </p:blipFill>
        <p:spPr bwMode="auto">
          <a:xfrm>
            <a:off x="0" y="5865583"/>
            <a:ext cx="12190413" cy="1065460"/>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22" y="5662559"/>
            <a:ext cx="2701739" cy="216074"/>
          </a:xfrm>
          <a:prstGeom prst="rect">
            <a:avLst/>
          </a:prstGeom>
        </p:spPr>
        <p:txBody>
          <a:bodyPr vert="horz" lIns="108850" tIns="54425" rIns="108850" bIns="54425" rtlCol="0" anchor="ctr"/>
          <a:lstStyle>
            <a:lvl1pPr algn="ctr">
              <a:defRPr sz="600">
                <a:solidFill>
                  <a:schemeClr val="tx1"/>
                </a:solidFill>
              </a:defRPr>
            </a:lvl1pPr>
          </a:lstStyle>
          <a:p>
            <a:r>
              <a:rPr lang="en-US" b="1"/>
              <a:t>FECHA ÚLTIMA REVISIÓN: 09/10/13</a:t>
            </a:r>
            <a:endParaRPr lang="es-EC" dirty="0"/>
          </a:p>
        </p:txBody>
      </p:sp>
      <p:sp>
        <p:nvSpPr>
          <p:cNvPr id="11" name="8 Marcador de pie de página"/>
          <p:cNvSpPr>
            <a:spLocks noGrp="1"/>
          </p:cNvSpPr>
          <p:nvPr>
            <p:ph type="ftr" sz="quarter" idx="3"/>
          </p:nvPr>
        </p:nvSpPr>
        <p:spPr>
          <a:xfrm>
            <a:off x="5850118" y="5663762"/>
            <a:ext cx="1930149" cy="213667"/>
          </a:xfrm>
          <a:prstGeom prst="rect">
            <a:avLst/>
          </a:prstGeom>
        </p:spPr>
        <p:txBody>
          <a:bodyPr vert="horz" lIns="108850" tIns="54425" rIns="108850" bIns="54425" rtlCol="0" anchor="ctr"/>
          <a:lstStyle>
            <a:lvl1pPr algn="ctr">
              <a:defRPr sz="6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5124" y="5663762"/>
            <a:ext cx="1165768" cy="213667"/>
          </a:xfrm>
          <a:prstGeom prst="rect">
            <a:avLst/>
          </a:prstGeom>
        </p:spPr>
        <p:txBody>
          <a:bodyPr vert="horz" lIns="108850" tIns="54425" rIns="108850" bIns="54425" rtlCol="0" anchor="ctr"/>
          <a:lstStyle>
            <a:lvl1pPr algn="ctr">
              <a:defRPr sz="6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410" y="222216"/>
            <a:ext cx="2975613" cy="5765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701"/>
            <a:ext cx="10971372" cy="1143265"/>
          </a:xfrm>
          <a:prstGeom prst="rect">
            <a:avLst/>
          </a:prstGeom>
        </p:spPr>
        <p:txBody>
          <a:bodyPr lIns="108850" tIns="54425" rIns="108850" bIns="54425"/>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es-ES"/>
              <a:t>Haga clic para modificar el estilo de título del patrón</a:t>
            </a:r>
          </a:p>
        </p:txBody>
      </p:sp>
      <p:sp>
        <p:nvSpPr>
          <p:cNvPr id="3" name="2 Marcador de texto vertical"/>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n-US" b="1"/>
              <a:t>FECHA ÚLTIMA REVISIÓN: 09/10/13</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
        <p:nvSpPr>
          <p:cNvPr id="5"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4654" y="6587129"/>
            <a:ext cx="2743200" cy="265998"/>
          </a:xfrm>
          <a:prstGeom prst="rect">
            <a:avLst/>
          </a:prstGeom>
        </p:spPr>
        <p:txBody>
          <a:bodyPr/>
          <a:lstStyle>
            <a:lvl1pPr algn="r">
              <a:defRPr sz="1000"/>
            </a:lvl1pPr>
          </a:lstStyle>
          <a:p>
            <a:fld id="{90696F5C-D095-7949-9E8D-B8D5B1349136}" type="slidenum">
              <a:rPr lang="es-US" smtClean="0"/>
              <a:pPr/>
              <a:t>‹Nº›</a:t>
            </a:fld>
            <a:endParaRPr lang="es-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21" y="1600571"/>
            <a:ext cx="10971372" cy="4527011"/>
          </a:xfrm>
          <a:prstGeom prst="rect">
            <a:avLst/>
          </a:prstGeom>
        </p:spPr>
        <p:txBody>
          <a:bodyPr lIns="108850" tIns="54425" rIns="108850" bIns="54425"/>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521" y="274701"/>
            <a:ext cx="10971372" cy="1143265"/>
          </a:xfrm>
          <a:prstGeom prst="rect">
            <a:avLst/>
          </a:prstGeom>
        </p:spPr>
        <p:txBody>
          <a:bodyPr lIns="108850" tIns="54425" rIns="108850" bIns="54425"/>
          <a:lstStyle/>
          <a:p>
            <a:r>
              <a:rPr lang="es-ES"/>
              <a:t>Haga clic para modificar el estilo de título del patrón</a:t>
            </a:r>
            <a:endParaRPr lang="es-EC"/>
          </a:p>
        </p:txBody>
      </p:sp>
      <p:sp>
        <p:nvSpPr>
          <p:cNvPr id="5"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4654" y="6587129"/>
            <a:ext cx="2743200" cy="265998"/>
          </a:xfrm>
          <a:prstGeom prst="rect">
            <a:avLst/>
          </a:prstGeom>
        </p:spPr>
        <p:txBody>
          <a:bodyPr/>
          <a:lstStyle>
            <a:lvl1pPr algn="r">
              <a:defRPr sz="1000"/>
            </a:lvl1pPr>
          </a:lstStyle>
          <a:p>
            <a:fld id="{90696F5C-D095-7949-9E8D-B8D5B1349136}" type="slidenum">
              <a:rPr lang="es-US" smtClean="0"/>
              <a:pPr/>
              <a:t>‹Nº›</a:t>
            </a:fld>
            <a:endParaRPr lang="es-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7921"/>
            <a:ext cx="10361851" cy="1362390"/>
          </a:xfrm>
          <a:prstGeom prst="rect">
            <a:avLst/>
          </a:prstGeom>
        </p:spPr>
        <p:txBody>
          <a:bodyPr lIns="108850" tIns="54425" rIns="108850" bIns="54425" anchor="t"/>
          <a:lstStyle>
            <a:lvl1pPr algn="l">
              <a:defRPr sz="48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7387"/>
            <a:ext cx="10361851" cy="1500534"/>
          </a:xfrm>
          <a:prstGeom prst="rect">
            <a:avLst/>
          </a:prstGeom>
        </p:spPr>
        <p:txBody>
          <a:bodyPr lIns="108850" tIns="54425" rIns="108850" bIns="54425" anchor="b"/>
          <a:lstStyle>
            <a:lvl1pPr marL="0" indent="0">
              <a:buNone/>
              <a:defRPr sz="2400"/>
            </a:lvl1pPr>
            <a:lvl2pPr marL="544251" indent="0">
              <a:buNone/>
              <a:defRPr sz="2100"/>
            </a:lvl2pPr>
            <a:lvl3pPr marL="1088502" indent="0">
              <a:buNone/>
              <a:defRPr sz="1900"/>
            </a:lvl3pPr>
            <a:lvl4pPr marL="1632753" indent="0">
              <a:buNone/>
              <a:defRPr sz="1700"/>
            </a:lvl4pPr>
            <a:lvl5pPr marL="2177004" indent="0">
              <a:buNone/>
              <a:defRPr sz="1700"/>
            </a:lvl5pPr>
            <a:lvl6pPr marL="2721254" indent="0">
              <a:buNone/>
              <a:defRPr sz="1700"/>
            </a:lvl6pPr>
            <a:lvl7pPr marL="3265505" indent="0">
              <a:buNone/>
              <a:defRPr sz="1700"/>
            </a:lvl7pPr>
            <a:lvl8pPr marL="3809756" indent="0">
              <a:buNone/>
              <a:defRPr sz="1700"/>
            </a:lvl8pPr>
            <a:lvl9pPr marL="4354007" indent="0">
              <a:buNone/>
              <a:defRPr sz="17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701"/>
            <a:ext cx="10971372" cy="1143265"/>
          </a:xfrm>
          <a:prstGeom prst="rect">
            <a:avLst/>
          </a:prstGeom>
        </p:spPr>
        <p:txBody>
          <a:bodyPr lIns="108850" tIns="54425" rIns="108850" bIns="54425"/>
          <a:lstStyle/>
          <a:p>
            <a:r>
              <a:rPr lang="es-ES"/>
              <a:t>Haga clic para modificar el estilo de título del patrón</a:t>
            </a:r>
          </a:p>
        </p:txBody>
      </p:sp>
      <p:sp>
        <p:nvSpPr>
          <p:cNvPr id="3" name="2 Marcador de contenido"/>
          <p:cNvSpPr>
            <a:spLocks noGrp="1"/>
          </p:cNvSpPr>
          <p:nvPr>
            <p:ph sz="half" idx="1"/>
          </p:nvPr>
        </p:nvSpPr>
        <p:spPr>
          <a:xfrm>
            <a:off x="609521" y="1600571"/>
            <a:ext cx="5384099" cy="4527011"/>
          </a:xfrm>
          <a:prstGeom prst="rect">
            <a:avLst/>
          </a:prstGeom>
        </p:spPr>
        <p:txBody>
          <a:bodyPr lIns="108850" tIns="54425" rIns="108850" bIns="54425"/>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571"/>
            <a:ext cx="5384099" cy="4527011"/>
          </a:xfrm>
          <a:prstGeom prst="rect">
            <a:avLst/>
          </a:prstGeom>
        </p:spPr>
        <p:txBody>
          <a:bodyPr lIns="108850" tIns="54425" rIns="108850" bIns="54425"/>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701"/>
            <a:ext cx="10971372" cy="1143265"/>
          </a:xfrm>
          <a:prstGeom prst="rect">
            <a:avLst/>
          </a:prstGeom>
        </p:spPr>
        <p:txBody>
          <a:bodyPr lIns="108850" tIns="54425" rIns="108850" bIns="54425"/>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469"/>
            <a:ext cx="5386216" cy="639910"/>
          </a:xfrm>
          <a:prstGeom prst="rect">
            <a:avLst/>
          </a:prstGeom>
        </p:spPr>
        <p:txBody>
          <a:bodyPr lIns="108850" tIns="54425" rIns="108850" bIns="54425"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5379"/>
            <a:ext cx="5386216" cy="3952203"/>
          </a:xfrm>
          <a:prstGeom prst="rect">
            <a:avLst/>
          </a:prstGeom>
        </p:spPr>
        <p:txBody>
          <a:bodyPr lIns="108850" tIns="54425" rIns="108850" bIns="54425"/>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469"/>
            <a:ext cx="5388332" cy="639910"/>
          </a:xfrm>
          <a:prstGeom prst="rect">
            <a:avLst/>
          </a:prstGeom>
        </p:spPr>
        <p:txBody>
          <a:bodyPr lIns="108850" tIns="54425" rIns="108850" bIns="54425"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5379"/>
            <a:ext cx="5388332" cy="3952203"/>
          </a:xfrm>
          <a:prstGeom prst="rect">
            <a:avLst/>
          </a:prstGeom>
        </p:spPr>
        <p:txBody>
          <a:bodyPr lIns="108850" tIns="54425" rIns="108850" bIns="54425"/>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701"/>
            <a:ext cx="10971372" cy="1143265"/>
          </a:xfrm>
          <a:prstGeom prst="rect">
            <a:avLst/>
          </a:prstGeom>
        </p:spPr>
        <p:txBody>
          <a:bodyPr lIns="108850" tIns="54425" rIns="108850" bIns="54425"/>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113"/>
            <a:ext cx="4010562" cy="1162319"/>
          </a:xfrm>
          <a:prstGeom prst="rect">
            <a:avLst/>
          </a:prstGeom>
        </p:spPr>
        <p:txBody>
          <a:bodyPr lIns="108850" tIns="54425" rIns="108850" bIns="54425" anchor="b"/>
          <a:lstStyle>
            <a:lvl1pPr algn="l">
              <a:defRPr sz="2400" b="1"/>
            </a:lvl1pPr>
          </a:lstStyle>
          <a:p>
            <a:r>
              <a:rPr lang="es-ES"/>
              <a:t>Haga clic para modificar el estilo de título del patrón</a:t>
            </a:r>
          </a:p>
        </p:txBody>
      </p:sp>
      <p:sp>
        <p:nvSpPr>
          <p:cNvPr id="3" name="2 Marcador de contenido"/>
          <p:cNvSpPr>
            <a:spLocks noGrp="1"/>
          </p:cNvSpPr>
          <p:nvPr>
            <p:ph idx="1"/>
          </p:nvPr>
        </p:nvSpPr>
        <p:spPr>
          <a:xfrm>
            <a:off x="4766113" y="273114"/>
            <a:ext cx="6814779" cy="5854468"/>
          </a:xfrm>
          <a:prstGeom prst="rect">
            <a:avLst/>
          </a:prstGeom>
        </p:spPr>
        <p:txBody>
          <a:bodyPr lIns="108850" tIns="54425" rIns="108850" bIns="54425"/>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433"/>
            <a:ext cx="4010562" cy="4692149"/>
          </a:xfrm>
          <a:prstGeom prst="rect">
            <a:avLst/>
          </a:prstGeom>
        </p:spPr>
        <p:txBody>
          <a:bodyPr lIns="108850" tIns="54425" rIns="108850" bIns="54425"/>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1712"/>
            <a:ext cx="7314248" cy="566869"/>
          </a:xfrm>
          <a:prstGeom prst="rect">
            <a:avLst/>
          </a:prstGeom>
        </p:spPr>
        <p:txBody>
          <a:bodyPr lIns="108850" tIns="54425" rIns="108850" bIns="54425" anchor="b"/>
          <a:lstStyle>
            <a:lvl1pPr algn="l">
              <a:defRPr sz="24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917"/>
            <a:ext cx="7314248" cy="4115753"/>
          </a:xfrm>
          <a:prstGeom prst="rect">
            <a:avLst/>
          </a:prstGeom>
        </p:spPr>
        <p:txBody>
          <a:bodyPr lIns="108850" tIns="54425" rIns="108850" bIns="54425"/>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pPr lvl="0"/>
            <a:endParaRPr lang="es-ES" noProof="0"/>
          </a:p>
        </p:txBody>
      </p:sp>
      <p:sp>
        <p:nvSpPr>
          <p:cNvPr id="4" name="3 Marcador de texto"/>
          <p:cNvSpPr>
            <a:spLocks noGrp="1"/>
          </p:cNvSpPr>
          <p:nvPr>
            <p:ph type="body" sz="half" idx="2"/>
          </p:nvPr>
        </p:nvSpPr>
        <p:spPr>
          <a:xfrm>
            <a:off x="2389406" y="5368581"/>
            <a:ext cx="7314248" cy="805048"/>
          </a:xfrm>
          <a:prstGeom prst="rect">
            <a:avLst/>
          </a:prstGeom>
        </p:spPr>
        <p:txBody>
          <a:bodyPr lIns="108850" tIns="54425" rIns="108850" bIns="54425"/>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12190413" cy="620857"/>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108850" tIns="54425" rIns="108850" bIns="54425" anchor="ctr"/>
          <a:lstStyle/>
          <a:p>
            <a:pPr>
              <a:defRPr/>
            </a:pPr>
            <a:endParaRPr lang="es-ES"/>
          </a:p>
        </p:txBody>
      </p:sp>
      <p:sp>
        <p:nvSpPr>
          <p:cNvPr id="1045" name="Rectangle 21"/>
          <p:cNvSpPr>
            <a:spLocks noChangeArrowheads="1"/>
          </p:cNvSpPr>
          <p:nvPr userDrawn="1"/>
        </p:nvSpPr>
        <p:spPr bwMode="auto">
          <a:xfrm rot="10800000">
            <a:off x="1" y="6310186"/>
            <a:ext cx="10512115" cy="549402"/>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108850" tIns="54425" rIns="108850" bIns="54425" anchor="ctr"/>
          <a:lstStyle/>
          <a:p>
            <a:pPr>
              <a:defRPr/>
            </a:pPr>
            <a:endParaRPr lang="es-ES" sz="1000">
              <a:solidFill>
                <a:schemeClr val="tx1"/>
              </a:solidFill>
            </a:endParaRPr>
          </a:p>
        </p:txBody>
      </p:sp>
      <p:sp>
        <p:nvSpPr>
          <p:cNvPr id="1047" name="Line 23"/>
          <p:cNvSpPr>
            <a:spLocks noChangeShapeType="1"/>
          </p:cNvSpPr>
          <p:nvPr userDrawn="1"/>
        </p:nvSpPr>
        <p:spPr bwMode="auto">
          <a:xfrm rot="10800000" flipH="1">
            <a:off x="33863" y="6237144"/>
            <a:ext cx="8878262" cy="0"/>
          </a:xfrm>
          <a:prstGeom prst="line">
            <a:avLst/>
          </a:prstGeom>
          <a:noFill/>
          <a:ln w="38100">
            <a:solidFill>
              <a:srgbClr val="FF0000"/>
            </a:solidFill>
            <a:round/>
            <a:headEnd/>
            <a:tailEnd/>
          </a:ln>
          <a:effectLst/>
        </p:spPr>
        <p:txBody>
          <a:bodyPr lIns="108850" tIns="54425" rIns="108850" bIns="54425"/>
          <a:lstStyle/>
          <a:p>
            <a:pPr>
              <a:defRPr/>
            </a:pPr>
            <a:endParaRPr lang="es-ES" sz="1000">
              <a:solidFill>
                <a:schemeClr val="tx1"/>
              </a:solidFill>
            </a:endParaRPr>
          </a:p>
        </p:txBody>
      </p:sp>
      <p:sp>
        <p:nvSpPr>
          <p:cNvPr id="1048" name="Line 24"/>
          <p:cNvSpPr>
            <a:spLocks noChangeShapeType="1"/>
          </p:cNvSpPr>
          <p:nvPr userDrawn="1"/>
        </p:nvSpPr>
        <p:spPr bwMode="auto">
          <a:xfrm rot="10800000" flipH="1">
            <a:off x="33863" y="6284780"/>
            <a:ext cx="8878262" cy="0"/>
          </a:xfrm>
          <a:prstGeom prst="line">
            <a:avLst/>
          </a:prstGeom>
          <a:noFill/>
          <a:ln w="38100">
            <a:solidFill>
              <a:srgbClr val="006600"/>
            </a:solidFill>
            <a:round/>
            <a:headEnd/>
            <a:tailEnd/>
          </a:ln>
          <a:effectLst/>
        </p:spPr>
        <p:txBody>
          <a:bodyPr lIns="108850" tIns="54425" rIns="108850" bIns="54425"/>
          <a:lstStyle/>
          <a:p>
            <a:pPr>
              <a:defRPr/>
            </a:pPr>
            <a:endParaRPr lang="es-ES" sz="1000">
              <a:solidFill>
                <a:schemeClr val="tx1"/>
              </a:solidFill>
            </a:endParaRPr>
          </a:p>
        </p:txBody>
      </p:sp>
      <p:sp>
        <p:nvSpPr>
          <p:cNvPr id="8" name="7 Marcador de fecha"/>
          <p:cNvSpPr>
            <a:spLocks noGrp="1"/>
          </p:cNvSpPr>
          <p:nvPr>
            <p:ph type="dt" sz="half" idx="2"/>
          </p:nvPr>
        </p:nvSpPr>
        <p:spPr>
          <a:xfrm>
            <a:off x="513522" y="6658412"/>
            <a:ext cx="2701739" cy="216074"/>
          </a:xfrm>
          <a:prstGeom prst="rect">
            <a:avLst/>
          </a:prstGeom>
        </p:spPr>
        <p:txBody>
          <a:bodyPr vert="horz" lIns="108850" tIns="54425" rIns="108850" bIns="54425" rtlCol="0" anchor="ctr"/>
          <a:lstStyle>
            <a:lvl1pPr algn="ctr">
              <a:defRPr sz="600">
                <a:solidFill>
                  <a:schemeClr val="tx1"/>
                </a:solidFill>
              </a:defRPr>
            </a:lvl1pPr>
          </a:lstStyle>
          <a:p>
            <a:r>
              <a:rPr lang="en-US" b="1"/>
              <a:t>FECHA ÚLTIMA REVISIÓN: 09/10/13</a:t>
            </a:r>
            <a:endParaRPr lang="es-EC" dirty="0"/>
          </a:p>
        </p:txBody>
      </p:sp>
      <p:sp>
        <p:nvSpPr>
          <p:cNvPr id="9" name="8 Marcador de pie de página"/>
          <p:cNvSpPr>
            <a:spLocks noGrp="1"/>
          </p:cNvSpPr>
          <p:nvPr>
            <p:ph type="ftr" sz="quarter" idx="3"/>
          </p:nvPr>
        </p:nvSpPr>
        <p:spPr>
          <a:xfrm>
            <a:off x="5850118" y="6659616"/>
            <a:ext cx="1930149" cy="213667"/>
          </a:xfrm>
          <a:prstGeom prst="rect">
            <a:avLst/>
          </a:prstGeom>
        </p:spPr>
        <p:txBody>
          <a:bodyPr vert="horz" lIns="108850" tIns="54425" rIns="108850" bIns="54425" rtlCol="0" anchor="ctr"/>
          <a:lstStyle>
            <a:lvl1pPr algn="ctr">
              <a:defRPr sz="600">
                <a:solidFill>
                  <a:schemeClr val="tx1"/>
                </a:solidFill>
              </a:defRPr>
            </a:lvl1pPr>
          </a:lstStyle>
          <a:p>
            <a:r>
              <a:rPr lang="es-EC" b="1" dirty="0"/>
              <a:t>CÓDIGO: </a:t>
            </a:r>
            <a:r>
              <a:rPr lang="es-EC" dirty="0"/>
              <a:t>SGC.DI.260</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2456" y="5982555"/>
            <a:ext cx="2975613" cy="576581"/>
          </a:xfrm>
          <a:prstGeom prst="rect">
            <a:avLst/>
          </a:prstGeom>
        </p:spPr>
      </p:pic>
      <p:sp>
        <p:nvSpPr>
          <p:cNvPr id="12"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4654" y="6587129"/>
            <a:ext cx="2743200" cy="265998"/>
          </a:xfrm>
          <a:prstGeom prst="rect">
            <a:avLst/>
          </a:prstGeom>
        </p:spPr>
        <p:txBody>
          <a:bodyPr/>
          <a:lstStyle>
            <a:lvl1pPr algn="r">
              <a:defRPr sz="1000"/>
            </a:lvl1pPr>
          </a:lstStyle>
          <a:p>
            <a:fld id="{90696F5C-D095-7949-9E8D-B8D5B1349136}" type="slidenum">
              <a:rPr lang="es-US" smtClean="0"/>
              <a:pPr/>
              <a:t>‹Nº›</a:t>
            </a:fld>
            <a:endParaRPr lang="es-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p:titleStyle>
    <p:bodyStyle>
      <a:lvl1pPr marL="408188" indent="-408188" algn="l" rtl="0" eaLnBrk="0" fontAlgn="base" hangingPunct="0">
        <a:spcBef>
          <a:spcPct val="20000"/>
        </a:spcBef>
        <a:spcAft>
          <a:spcPct val="0"/>
        </a:spcAft>
        <a:buChar char="•"/>
        <a:defRPr sz="2900">
          <a:solidFill>
            <a:schemeClr val="bg1"/>
          </a:solidFill>
          <a:latin typeface="+mn-lt"/>
          <a:ea typeface="+mn-ea"/>
          <a:cs typeface="+mn-cs"/>
        </a:defRPr>
      </a:lvl1pPr>
      <a:lvl2pPr marL="884408" indent="-340157" algn="l" rtl="0" eaLnBrk="0" fontAlgn="base" hangingPunct="0">
        <a:spcBef>
          <a:spcPct val="20000"/>
        </a:spcBef>
        <a:spcAft>
          <a:spcPct val="0"/>
        </a:spcAft>
        <a:buChar char="–"/>
        <a:defRPr sz="2900">
          <a:solidFill>
            <a:schemeClr val="bg1"/>
          </a:solidFill>
          <a:latin typeface="+mn-lt"/>
        </a:defRPr>
      </a:lvl2pPr>
      <a:lvl3pPr marL="1360627" indent="-272125" algn="l" rtl="0" eaLnBrk="0" fontAlgn="base" hangingPunct="0">
        <a:spcBef>
          <a:spcPct val="20000"/>
        </a:spcBef>
        <a:spcAft>
          <a:spcPct val="0"/>
        </a:spcAft>
        <a:buChar char="•"/>
        <a:defRPr sz="2900">
          <a:solidFill>
            <a:schemeClr val="bg1"/>
          </a:solidFill>
          <a:latin typeface="+mn-lt"/>
        </a:defRPr>
      </a:lvl3pPr>
      <a:lvl4pPr marL="1904878" indent="-272125" algn="l" rtl="0" eaLnBrk="0" fontAlgn="base" hangingPunct="0">
        <a:spcBef>
          <a:spcPct val="20000"/>
        </a:spcBef>
        <a:spcAft>
          <a:spcPct val="0"/>
        </a:spcAft>
        <a:buChar char="–"/>
        <a:defRPr sz="2900">
          <a:solidFill>
            <a:schemeClr val="bg1"/>
          </a:solidFill>
          <a:latin typeface="+mn-lt"/>
        </a:defRPr>
      </a:lvl4pPr>
      <a:lvl5pPr marL="2449129" indent="-272125" algn="l" rtl="0" eaLnBrk="0" fontAlgn="base" hangingPunct="0">
        <a:spcBef>
          <a:spcPct val="20000"/>
        </a:spcBef>
        <a:spcAft>
          <a:spcPct val="0"/>
        </a:spcAft>
        <a:buChar char="»"/>
        <a:defRPr sz="2900">
          <a:solidFill>
            <a:schemeClr val="bg1"/>
          </a:solidFill>
          <a:latin typeface="+mn-lt"/>
        </a:defRPr>
      </a:lvl5pPr>
      <a:lvl6pPr marL="2993380" indent="-272125" algn="l" rtl="0" fontAlgn="base">
        <a:spcBef>
          <a:spcPct val="20000"/>
        </a:spcBef>
        <a:spcAft>
          <a:spcPct val="0"/>
        </a:spcAft>
        <a:buChar char="»"/>
        <a:defRPr sz="2900">
          <a:solidFill>
            <a:schemeClr val="bg1"/>
          </a:solidFill>
          <a:latin typeface="+mn-lt"/>
        </a:defRPr>
      </a:lvl6pPr>
      <a:lvl7pPr marL="3537631" indent="-272125" algn="l" rtl="0" fontAlgn="base">
        <a:spcBef>
          <a:spcPct val="20000"/>
        </a:spcBef>
        <a:spcAft>
          <a:spcPct val="0"/>
        </a:spcAft>
        <a:buChar char="»"/>
        <a:defRPr sz="2900">
          <a:solidFill>
            <a:schemeClr val="bg1"/>
          </a:solidFill>
          <a:latin typeface="+mn-lt"/>
        </a:defRPr>
      </a:lvl7pPr>
      <a:lvl8pPr marL="4081882" indent="-272125" algn="l" rtl="0" fontAlgn="base">
        <a:spcBef>
          <a:spcPct val="20000"/>
        </a:spcBef>
        <a:spcAft>
          <a:spcPct val="0"/>
        </a:spcAft>
        <a:buChar char="»"/>
        <a:defRPr sz="2900">
          <a:solidFill>
            <a:schemeClr val="bg1"/>
          </a:solidFill>
          <a:latin typeface="+mn-lt"/>
        </a:defRPr>
      </a:lvl8pPr>
      <a:lvl9pPr marL="4626132" indent="-272125" algn="l" rtl="0" fontAlgn="base">
        <a:spcBef>
          <a:spcPct val="20000"/>
        </a:spcBef>
        <a:spcAft>
          <a:spcPct val="0"/>
        </a:spcAft>
        <a:buChar char="»"/>
        <a:defRPr sz="2900">
          <a:solidFill>
            <a:schemeClr val="bg1"/>
          </a:solidFill>
          <a:latin typeface="+mn-lt"/>
        </a:defRPr>
      </a:lvl9pPr>
    </p:bodyStyle>
    <p:otherStyle>
      <a:defPPr>
        <a:defRPr lang="es-E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1.wmf"/><Relationship Id="rId5" Type="http://schemas.openxmlformats.org/officeDocument/2006/relationships/oleObject" Target="../embeddings/oleObject3.bin"/><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9.emf"/><Relationship Id="rId11" Type="http://schemas.openxmlformats.org/officeDocument/2006/relationships/image" Target="../media/image52.png"/><Relationship Id="rId5" Type="http://schemas.openxmlformats.org/officeDocument/2006/relationships/oleObject" Target="../embeddings/oleObject5.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22.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23.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24.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2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81.pn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5.xml"/><Relationship Id="rId3" Type="http://schemas.openxmlformats.org/officeDocument/2006/relationships/image" Target="../media/image23.png"/><Relationship Id="rId7" Type="http://schemas.openxmlformats.org/officeDocument/2006/relationships/chart" Target="../charts/chart3.xml"/><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2.xml"/><Relationship Id="rId11" Type="http://schemas.openxmlformats.org/officeDocument/2006/relationships/image" Target="../media/image26.png"/><Relationship Id="rId5" Type="http://schemas.openxmlformats.org/officeDocument/2006/relationships/chart" Target="../charts/chart1.xml"/><Relationship Id="rId10"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Rectángulo">
            <a:extLst>
              <a:ext uri="{FF2B5EF4-FFF2-40B4-BE49-F238E27FC236}">
                <a16:creationId xmlns:a16="http://schemas.microsoft.com/office/drawing/2014/main" id="{3F23EF2E-A4B2-D66B-BF01-B616FECE1D93}"/>
              </a:ext>
            </a:extLst>
          </p:cNvPr>
          <p:cNvSpPr/>
          <p:nvPr/>
        </p:nvSpPr>
        <p:spPr>
          <a:xfrm>
            <a:off x="3415172" y="2715249"/>
            <a:ext cx="6110424" cy="708050"/>
          </a:xfrm>
          <a:prstGeom prst="rect">
            <a:avLst/>
          </a:prstGeom>
          <a:noFill/>
        </p:spPr>
        <p:txBody>
          <a:bodyPr wrap="square" lIns="91461" tIns="45731" rIns="91461" bIns="45731">
            <a:spAutoFit/>
          </a:bodyPr>
          <a:lstStyle/>
          <a:p>
            <a:pPr algn="ctr" defTabSz="914583">
              <a:tabLst>
                <a:tab pos="185775" algn="l"/>
              </a:tabLst>
            </a:pPr>
            <a:endParaRPr lang="es-ES" sz="4001"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4" name="10 Rectángulo">
            <a:extLst>
              <a:ext uri="{FF2B5EF4-FFF2-40B4-BE49-F238E27FC236}">
                <a16:creationId xmlns:a16="http://schemas.microsoft.com/office/drawing/2014/main" id="{7A5DD887-E79E-2F4A-6863-4A31A74DF8A6}"/>
              </a:ext>
            </a:extLst>
          </p:cNvPr>
          <p:cNvSpPr/>
          <p:nvPr/>
        </p:nvSpPr>
        <p:spPr>
          <a:xfrm>
            <a:off x="3415196" y="2715251"/>
            <a:ext cx="5949623" cy="646481"/>
          </a:xfrm>
          <a:prstGeom prst="rect">
            <a:avLst/>
          </a:prstGeom>
          <a:noFill/>
        </p:spPr>
        <p:txBody>
          <a:bodyPr wrap="square" lIns="91461" tIns="45731" rIns="91461" bIns="45731">
            <a:spAutoFit/>
          </a:bodyPr>
          <a:lstStyle/>
          <a:p>
            <a:pPr algn="ctr" defTabSz="914583"/>
            <a:r>
              <a:rPr lang="es-EC" sz="3601"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1"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5" name="2 CuadroTexto">
            <a:extLst>
              <a:ext uri="{FF2B5EF4-FFF2-40B4-BE49-F238E27FC236}">
                <a16:creationId xmlns:a16="http://schemas.microsoft.com/office/drawing/2014/main" id="{7947BCCA-66C7-3293-8BE2-17C478184D1C}"/>
              </a:ext>
            </a:extLst>
          </p:cNvPr>
          <p:cNvSpPr txBox="1"/>
          <p:nvPr/>
        </p:nvSpPr>
        <p:spPr>
          <a:xfrm>
            <a:off x="1486694" y="981522"/>
            <a:ext cx="10153128" cy="4585871"/>
          </a:xfrm>
          <a:prstGeom prst="rect">
            <a:avLst/>
          </a:prstGeom>
          <a:noFill/>
        </p:spPr>
        <p:txBody>
          <a:bodyPr wrap="square" rtlCol="0" anchor="ctr">
            <a:spAutoFit/>
          </a:bodyPr>
          <a:lstStyle/>
          <a:p>
            <a:pPr algn="ctr" defTabSz="914583" fontAlgn="base">
              <a:spcBef>
                <a:spcPct val="0"/>
              </a:spcBef>
              <a:spcAft>
                <a:spcPct val="0"/>
              </a:spcAft>
            </a:pPr>
            <a:r>
              <a:rPr lang="es-ES" sz="1600" b="1" kern="0" dirty="0">
                <a:solidFill>
                  <a:prstClr val="black"/>
                </a:solidFill>
                <a:latin typeface="Arial" panose="020B0604020202020204" pitchFamily="34" charset="0"/>
                <a:ea typeface="Calibri" pitchFamily="34" charset="0"/>
                <a:cs typeface="Arial" panose="020B0604020202020204" pitchFamily="34" charset="0"/>
                <a:sym typeface="Arial"/>
                <a:rtl val="0"/>
              </a:rPr>
              <a:t>DEPARTAMENTO DE ELÉCTRICA, ELECTRÓNICA Y TELECOMUNICACIONES</a:t>
            </a:r>
          </a:p>
          <a:p>
            <a:pPr algn="ctr" defTabSz="914583" fontAlgn="base">
              <a:spcBef>
                <a:spcPct val="0"/>
              </a:spcBef>
              <a:spcAft>
                <a:spcPct val="0"/>
              </a:spcAft>
              <a:defRPr/>
            </a:pPr>
            <a:endParaRPr lang="es-EC" sz="1600" b="1" kern="0" dirty="0">
              <a:solidFill>
                <a:prstClr val="black"/>
              </a:solidFill>
              <a:latin typeface="Arial" panose="020B0604020202020204" pitchFamily="34" charset="0"/>
              <a:cs typeface="Arial" panose="020B0604020202020204" pitchFamily="34" charset="0"/>
              <a:sym typeface="Arial"/>
              <a:rtl val="0"/>
            </a:endParaRPr>
          </a:p>
          <a:p>
            <a:pPr algn="ctr" defTabSz="914583" eaLnBrk="0" fontAlgn="base" hangingPunct="0">
              <a:spcBef>
                <a:spcPct val="0"/>
              </a:spcBef>
              <a:spcAft>
                <a:spcPct val="0"/>
              </a:spcAft>
              <a:defRPr/>
            </a:pPr>
            <a:r>
              <a:rPr lang="es-EC" sz="1600" b="1" kern="0" dirty="0">
                <a:solidFill>
                  <a:prstClr val="black"/>
                </a:solidFill>
                <a:latin typeface="Arial" panose="020B0604020202020204" pitchFamily="34" charset="0"/>
                <a:ea typeface="Calibri" pitchFamily="34" charset="0"/>
                <a:cs typeface="Arial" panose="020B0604020202020204" pitchFamily="34" charset="0"/>
                <a:sym typeface="Arial"/>
                <a:rtl val="0"/>
              </a:rPr>
              <a:t>CARRERA DE INGENIERÍA EN ELECTRÓNICA, AUTOMATIZACIÓN Y CONTROL </a:t>
            </a:r>
          </a:p>
          <a:p>
            <a:pPr algn="ctr" defTabSz="914583" eaLnBrk="0" fontAlgn="base" hangingPunct="0">
              <a:spcBef>
                <a:spcPct val="0"/>
              </a:spcBef>
              <a:spcAft>
                <a:spcPct val="0"/>
              </a:spcAft>
              <a:defRPr/>
            </a:pPr>
            <a:endParaRPr lang="es-ES" sz="1600" b="1" kern="0" dirty="0">
              <a:solidFill>
                <a:srgbClr val="000000"/>
              </a:solidFill>
              <a:latin typeface="Arial" panose="020B0604020202020204" pitchFamily="34" charset="0"/>
              <a:cs typeface="Arial" panose="020B0604020202020204" pitchFamily="34" charset="0"/>
              <a:sym typeface="Arial"/>
              <a:rtl val="0"/>
            </a:endParaRPr>
          </a:p>
          <a:p>
            <a:pPr algn="ctr" defTabSz="914583" eaLnBrk="0" fontAlgn="base" hangingPunct="0">
              <a:spcBef>
                <a:spcPct val="0"/>
              </a:spcBef>
              <a:spcAft>
                <a:spcPct val="0"/>
              </a:spcAft>
              <a:defRPr/>
            </a:pPr>
            <a:r>
              <a:rPr lang="es-ES" sz="1600" b="1" kern="0" dirty="0">
                <a:solidFill>
                  <a:srgbClr val="000000"/>
                </a:solidFill>
                <a:latin typeface="Arial" panose="020B0604020202020204" pitchFamily="34" charset="0"/>
                <a:cs typeface="Arial" panose="020B0604020202020204" pitchFamily="34" charset="0"/>
                <a:sym typeface="Arial"/>
                <a:rtl val="0"/>
              </a:rPr>
              <a:t>TRABAJO DE TITULACIÓN PREVIO A LA OBTENCIÓN DEL TÍTULO DE </a:t>
            </a:r>
            <a:br>
              <a:rPr lang="es-ES" sz="1600" b="1" kern="0" dirty="0">
                <a:solidFill>
                  <a:srgbClr val="000000"/>
                </a:solidFill>
                <a:latin typeface="Arial" panose="020B0604020202020204" pitchFamily="34" charset="0"/>
                <a:cs typeface="Arial" panose="020B0604020202020204" pitchFamily="34" charset="0"/>
                <a:sym typeface="Arial"/>
                <a:rtl val="0"/>
              </a:rPr>
            </a:br>
            <a:r>
              <a:rPr lang="es-ES" sz="1600" b="1" kern="0" dirty="0">
                <a:solidFill>
                  <a:srgbClr val="000000"/>
                </a:solidFill>
                <a:latin typeface="Arial" panose="020B0604020202020204" pitchFamily="34" charset="0"/>
                <a:cs typeface="Arial" panose="020B0604020202020204" pitchFamily="34" charset="0"/>
                <a:sym typeface="Arial"/>
                <a:rtl val="0"/>
              </a:rPr>
              <a:t>INGENIERO EN ELECTRÓNICA, AUTOMATIZACIÓN Y CONTROL</a:t>
            </a:r>
            <a:endParaRPr lang="es-EC" sz="1600" b="1" kern="0" dirty="0">
              <a:solidFill>
                <a:prstClr val="black"/>
              </a:solidFill>
              <a:latin typeface="Arial" panose="020B0604020202020204" pitchFamily="34" charset="0"/>
              <a:cs typeface="Arial" panose="020B0604020202020204" pitchFamily="34" charset="0"/>
              <a:sym typeface="Arial"/>
              <a:rtl val="0"/>
            </a:endParaRPr>
          </a:p>
          <a:p>
            <a:pPr algn="ctr" defTabSz="914583">
              <a:defRPr/>
            </a:pPr>
            <a:endParaRPr lang="es-ES" sz="1600" b="1" i="1" kern="0" dirty="0">
              <a:solidFill>
                <a:srgbClr val="000000"/>
              </a:solidFill>
              <a:latin typeface="Arial" panose="020B0604020202020204" pitchFamily="34" charset="0"/>
              <a:cs typeface="Arial" panose="020B0604020202020204" pitchFamily="34" charset="0"/>
              <a:sym typeface="Arial"/>
              <a:rtl val="0"/>
            </a:endParaRPr>
          </a:p>
          <a:p>
            <a:pPr algn="ctr" defTabSz="914583"/>
            <a:r>
              <a:rPr lang="es-EC" sz="1600" b="1" kern="0" dirty="0">
                <a:solidFill>
                  <a:srgbClr val="000000"/>
                </a:solidFill>
                <a:latin typeface="Arial" panose="020B0604020202020204" pitchFamily="34" charset="0"/>
                <a:cs typeface="Arial" panose="020B0604020202020204" pitchFamily="34" charset="0"/>
                <a:sym typeface="Arial"/>
                <a:rtl val="0"/>
              </a:rPr>
              <a:t>TEMA: </a:t>
            </a:r>
          </a:p>
          <a:p>
            <a:pPr algn="ctr" defTabSz="914583"/>
            <a:r>
              <a:rPr lang="es-ES" sz="1800" b="1" kern="0" dirty="0">
                <a:solidFill>
                  <a:srgbClr val="000000"/>
                </a:solidFill>
                <a:latin typeface="Arial" panose="020B0604020202020204" pitchFamily="34" charset="0"/>
                <a:cs typeface="Arial" panose="020B0604020202020204" pitchFamily="34" charset="0"/>
                <a:sym typeface="Arial"/>
                <a:rtl val="0"/>
              </a:rPr>
              <a:t>“DISEÑO DE ALGORITMOS BASADOS EN TÉCNICAS DE APRENDIZAJE PROFUNDO PARA LA PREDICCIÓN DE ENERGÍA FOTOVOLTAICA EN ZONAS AISLADAS DEL ECUADOR</a:t>
            </a:r>
            <a:r>
              <a:rPr lang="es-EC" sz="1800" b="1" dirty="0">
                <a:latin typeface="Arial" panose="020B0604020202020204" pitchFamily="34" charset="0"/>
                <a:cs typeface="Arial" panose="020B0604020202020204" pitchFamily="34" charset="0"/>
              </a:rPr>
              <a:t>”</a:t>
            </a:r>
          </a:p>
          <a:p>
            <a:pPr algn="ctr" defTabSz="914583"/>
            <a:endParaRPr lang="es-ES" sz="1600" b="1" kern="0" dirty="0">
              <a:solidFill>
                <a:srgbClr val="000000"/>
              </a:solidFill>
              <a:latin typeface="Arial" panose="020B0604020202020204" pitchFamily="34" charset="0"/>
              <a:cs typeface="Arial" panose="020B0604020202020204" pitchFamily="34" charset="0"/>
              <a:sym typeface="Arial"/>
              <a:rtl val="0"/>
            </a:endParaRPr>
          </a:p>
          <a:p>
            <a:pPr algn="ctr" defTabSz="914583">
              <a:defRPr/>
            </a:pPr>
            <a:r>
              <a:rPr lang="es-ES" sz="1600" b="1" kern="0" dirty="0">
                <a:solidFill>
                  <a:srgbClr val="000000"/>
                </a:solidFill>
                <a:latin typeface="Arial" panose="020B0604020202020204" pitchFamily="34" charset="0"/>
                <a:cs typeface="Arial" panose="020B0604020202020204" pitchFamily="34" charset="0"/>
                <a:sym typeface="Arial"/>
                <a:rtl val="0"/>
              </a:rPr>
              <a:t>Elaborado por:</a:t>
            </a:r>
          </a:p>
          <a:p>
            <a:pPr algn="ctr" defTabSz="914583">
              <a:defRPr/>
            </a:pPr>
            <a:r>
              <a:rPr lang="es-ES" sz="1600" kern="0" dirty="0">
                <a:solidFill>
                  <a:srgbClr val="000000"/>
                </a:solidFill>
                <a:latin typeface="Arial" panose="020B0604020202020204" pitchFamily="34" charset="0"/>
                <a:cs typeface="Arial" panose="020B0604020202020204" pitchFamily="34" charset="0"/>
                <a:sym typeface="Arial"/>
                <a:rtl val="0"/>
              </a:rPr>
              <a:t>Richard Daniel Guanoluisa Pineda</a:t>
            </a:r>
          </a:p>
          <a:p>
            <a:pPr algn="ctr" defTabSz="914583">
              <a:defRPr/>
            </a:pPr>
            <a:endParaRPr lang="es-ES" sz="1600" kern="0" dirty="0">
              <a:solidFill>
                <a:srgbClr val="000000"/>
              </a:solidFill>
              <a:latin typeface="Arial" panose="020B0604020202020204" pitchFamily="34" charset="0"/>
              <a:cs typeface="Arial" panose="020B0604020202020204" pitchFamily="34" charset="0"/>
              <a:sym typeface="Arial"/>
              <a:rtl val="0"/>
            </a:endParaRPr>
          </a:p>
          <a:p>
            <a:pPr algn="ctr" defTabSz="914583">
              <a:defRPr/>
            </a:pPr>
            <a:r>
              <a:rPr lang="es-ES" sz="1600" b="1" kern="0" dirty="0">
                <a:solidFill>
                  <a:srgbClr val="000000"/>
                </a:solidFill>
                <a:latin typeface="Arial" panose="020B0604020202020204" pitchFamily="34" charset="0"/>
                <a:cs typeface="Arial" panose="020B0604020202020204" pitchFamily="34" charset="0"/>
                <a:sym typeface="Arial"/>
                <a:rtl val="0"/>
              </a:rPr>
              <a:t>Director del Proyecto: </a:t>
            </a:r>
          </a:p>
          <a:p>
            <a:pPr algn="ctr" fontAlgn="base">
              <a:spcBef>
                <a:spcPct val="0"/>
              </a:spcBef>
              <a:spcAft>
                <a:spcPct val="0"/>
              </a:spcAft>
            </a:pPr>
            <a:r>
              <a:rPr lang="es-EC" sz="1600" dirty="0">
                <a:solidFill>
                  <a:srgbClr val="000000"/>
                </a:solidFill>
                <a:latin typeface="Arial" panose="020B0604020202020204" pitchFamily="34" charset="0"/>
                <a:cs typeface="Arial" panose="020B0604020202020204" pitchFamily="34" charset="0"/>
              </a:rPr>
              <a:t>Ing. Diego Arcos Avilés PhD.</a:t>
            </a:r>
            <a:endParaRPr lang="es-ES" sz="1600" kern="0" dirty="0">
              <a:solidFill>
                <a:srgbClr val="000000"/>
              </a:solidFill>
              <a:latin typeface="Arial" panose="020B0604020202020204" pitchFamily="34" charset="0"/>
              <a:cs typeface="Arial" panose="020B0604020202020204" pitchFamily="34" charset="0"/>
              <a:sym typeface="Arial"/>
              <a:rtl val="0"/>
            </a:endParaRPr>
          </a:p>
          <a:p>
            <a:pPr algn="ctr" fontAlgn="base">
              <a:spcBef>
                <a:spcPct val="0"/>
              </a:spcBef>
              <a:spcAft>
                <a:spcPct val="0"/>
              </a:spcAft>
            </a:pPr>
            <a:endParaRPr lang="es-ES" sz="1600" kern="0" dirty="0">
              <a:solidFill>
                <a:srgbClr val="000000"/>
              </a:solidFill>
              <a:latin typeface="Arial" panose="020B0604020202020204" pitchFamily="34" charset="0"/>
              <a:cs typeface="Arial" panose="020B0604020202020204" pitchFamily="34" charset="0"/>
              <a:sym typeface="Arial"/>
              <a:rtl val="0"/>
            </a:endParaRPr>
          </a:p>
          <a:p>
            <a:pPr algn="ctr" defTabSz="914583">
              <a:defRPr/>
            </a:pPr>
            <a:r>
              <a:rPr lang="es-EC" sz="1600" kern="0" dirty="0">
                <a:solidFill>
                  <a:srgbClr val="000000"/>
                </a:solidFill>
                <a:latin typeface="Arial" panose="020B0604020202020204" pitchFamily="34" charset="0"/>
                <a:cs typeface="Arial" panose="020B0604020202020204" pitchFamily="34" charset="0"/>
                <a:sym typeface="Arial"/>
                <a:rtl val="0"/>
              </a:rPr>
              <a:t>Sangolquí, 2023</a:t>
            </a:r>
            <a:endParaRPr lang="es-ES" sz="1600" b="1" kern="0" dirty="0">
              <a:solidFill>
                <a:srgbClr val="000000"/>
              </a:solidFill>
              <a:latin typeface="Arial" panose="020B0604020202020204" pitchFamily="34" charset="0"/>
              <a:cs typeface="Arial" panose="020B0604020202020204" pitchFamily="34" charset="0"/>
              <a:sym typeface="Arial"/>
              <a:rtl val="0"/>
            </a:endParaRPr>
          </a:p>
        </p:txBody>
      </p:sp>
      <p:pic>
        <p:nvPicPr>
          <p:cNvPr id="6" name="Picture 5">
            <a:extLst>
              <a:ext uri="{FF2B5EF4-FFF2-40B4-BE49-F238E27FC236}">
                <a16:creationId xmlns:a16="http://schemas.microsoft.com/office/drawing/2014/main" id="{8536C759-A0CA-3E4D-8F04-53D1D4BD3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1710" y="142282"/>
            <a:ext cx="1144531" cy="109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10</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10" name="Rectángulo 9">
            <a:extLst>
              <a:ext uri="{FF2B5EF4-FFF2-40B4-BE49-F238E27FC236}">
                <a16:creationId xmlns:a16="http://schemas.microsoft.com/office/drawing/2014/main" id="{02933B09-4CB6-B4B4-2DDA-4DC9871B92F8}"/>
              </a:ext>
            </a:extLst>
          </p:cNvPr>
          <p:cNvSpPr/>
          <p:nvPr/>
        </p:nvSpPr>
        <p:spPr>
          <a:xfrm>
            <a:off x="6383238" y="1485578"/>
            <a:ext cx="521368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Potencia fotovoltaica con variación estacional</a:t>
            </a:r>
          </a:p>
        </p:txBody>
      </p:sp>
      <p:sp>
        <p:nvSpPr>
          <p:cNvPr id="14" name="Rectángulo 13">
            <a:extLst>
              <a:ext uri="{FF2B5EF4-FFF2-40B4-BE49-F238E27FC236}">
                <a16:creationId xmlns:a16="http://schemas.microsoft.com/office/drawing/2014/main" id="{80780025-A6C0-3A25-1FBF-F39220883C7F}"/>
              </a:ext>
            </a:extLst>
          </p:cNvPr>
          <p:cNvSpPr/>
          <p:nvPr/>
        </p:nvSpPr>
        <p:spPr>
          <a:xfrm>
            <a:off x="7044183" y="5229994"/>
            <a:ext cx="389179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i="1" dirty="0">
                <a:solidFill>
                  <a:schemeClr val="tx1"/>
                </a:solidFill>
                <a:latin typeface="Arial Narrow" panose="020B0606020202030204" pitchFamily="34" charset="0"/>
                <a:cs typeface="Arial" panose="020B0604020202020204" pitchFamily="34" charset="0"/>
              </a:rPr>
              <a:t>Locación 1 – </a:t>
            </a:r>
            <a:r>
              <a:rPr lang="es-EC" sz="2200" b="1" dirty="0">
                <a:solidFill>
                  <a:schemeClr val="tx1"/>
                </a:solidFill>
                <a:latin typeface="Arial Narrow" panose="020B0606020202030204" pitchFamily="34" charset="0"/>
                <a:cs typeface="Arial" panose="020B0604020202020204" pitchFamily="34" charset="0"/>
              </a:rPr>
              <a:t>Isla Santa Cruz</a:t>
            </a:r>
          </a:p>
        </p:txBody>
      </p:sp>
      <p:sp>
        <p:nvSpPr>
          <p:cNvPr id="3" name="Rectángulo 2">
            <a:extLst>
              <a:ext uri="{FF2B5EF4-FFF2-40B4-BE49-F238E27FC236}">
                <a16:creationId xmlns:a16="http://schemas.microsoft.com/office/drawing/2014/main" id="{0894DB5F-1503-2265-A9A5-0F096E3961FC}"/>
              </a:ext>
            </a:extLst>
          </p:cNvPr>
          <p:cNvSpPr/>
          <p:nvPr/>
        </p:nvSpPr>
        <p:spPr>
          <a:xfrm>
            <a:off x="340920" y="909514"/>
            <a:ext cx="1154402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rgbClr val="000099"/>
                </a:solidFill>
                <a:latin typeface="Arial Narrow" panose="020B0606020202030204" pitchFamily="34" charset="0"/>
                <a:cs typeface="Arial" panose="020B0604020202020204" pitchFamily="34" charset="0"/>
              </a:rPr>
              <a:t>Modelo fotovoltaico</a:t>
            </a:r>
          </a:p>
        </p:txBody>
      </p:sp>
      <p:graphicFrame>
        <p:nvGraphicFramePr>
          <p:cNvPr id="7" name="Objeto 6">
            <a:extLst>
              <a:ext uri="{FF2B5EF4-FFF2-40B4-BE49-F238E27FC236}">
                <a16:creationId xmlns:a16="http://schemas.microsoft.com/office/drawing/2014/main" id="{A59FD90E-9C3E-0DB8-32C5-384322911E9D}"/>
              </a:ext>
            </a:extLst>
          </p:cNvPr>
          <p:cNvGraphicFramePr>
            <a:graphicFrameLocks noChangeAspect="1"/>
          </p:cNvGraphicFramePr>
          <p:nvPr>
            <p:extLst>
              <p:ext uri="{D42A27DB-BD31-4B8C-83A1-F6EECF244321}">
                <p14:modId xmlns:p14="http://schemas.microsoft.com/office/powerpoint/2010/main" val="2619526908"/>
              </p:ext>
            </p:extLst>
          </p:nvPr>
        </p:nvGraphicFramePr>
        <p:xfrm>
          <a:off x="1542293" y="2089654"/>
          <a:ext cx="3389179" cy="706079"/>
        </p:xfrm>
        <a:graphic>
          <a:graphicData uri="http://schemas.openxmlformats.org/presentationml/2006/ole">
            <mc:AlternateContent xmlns:mc="http://schemas.openxmlformats.org/markup-compatibility/2006">
              <mc:Choice xmlns:v="urn:schemas-microsoft-com:vml" Requires="v">
                <p:oleObj r:id="rId3" imgW="1828800" imgH="381000" progId="Equation.DSMT4">
                  <p:embed/>
                </p:oleObj>
              </mc:Choice>
              <mc:Fallback>
                <p:oleObj r:id="rId3" imgW="1828800" imgH="381000" progId="Equation.DSMT4">
                  <p:embed/>
                  <p:pic>
                    <p:nvPicPr>
                      <p:cNvPr id="13" name="Objeto 12">
                        <a:extLst>
                          <a:ext uri="{FF2B5EF4-FFF2-40B4-BE49-F238E27FC236}">
                            <a16:creationId xmlns:a16="http://schemas.microsoft.com/office/drawing/2014/main" id="{E6E99B0B-216A-E11A-85EF-483A4E0E9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293" y="2089654"/>
                        <a:ext cx="3389179" cy="706079"/>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4839DED3-DB17-AECC-A921-27C6481BDDE7}"/>
              </a:ext>
            </a:extLst>
          </p:cNvPr>
          <p:cNvGraphicFramePr>
            <a:graphicFrameLocks noChangeAspect="1"/>
          </p:cNvGraphicFramePr>
          <p:nvPr>
            <p:extLst>
              <p:ext uri="{D42A27DB-BD31-4B8C-83A1-F6EECF244321}">
                <p14:modId xmlns:p14="http://schemas.microsoft.com/office/powerpoint/2010/main" val="3625118803"/>
              </p:ext>
            </p:extLst>
          </p:nvPr>
        </p:nvGraphicFramePr>
        <p:xfrm>
          <a:off x="1223603" y="3571837"/>
          <a:ext cx="4026559" cy="706079"/>
        </p:xfrm>
        <a:graphic>
          <a:graphicData uri="http://schemas.openxmlformats.org/presentationml/2006/ole">
            <mc:AlternateContent xmlns:mc="http://schemas.openxmlformats.org/markup-compatibility/2006">
              <mc:Choice xmlns:v="urn:schemas-microsoft-com:vml" Requires="v">
                <p:oleObj r:id="rId5" imgW="2005729" imgH="355446" progId="Equation.DSMT4">
                  <p:embed/>
                </p:oleObj>
              </mc:Choice>
              <mc:Fallback>
                <p:oleObj r:id="rId5" imgW="2005729" imgH="355446" progId="Equation.DSMT4">
                  <p:embed/>
                  <p:pic>
                    <p:nvPicPr>
                      <p:cNvPr id="23" name="Objeto 22">
                        <a:extLst>
                          <a:ext uri="{FF2B5EF4-FFF2-40B4-BE49-F238E27FC236}">
                            <a16:creationId xmlns:a16="http://schemas.microsoft.com/office/drawing/2014/main" id="{6FE47526-E621-E122-D29D-BA2B95028E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603" y="3571837"/>
                        <a:ext cx="4026559" cy="706079"/>
                      </a:xfrm>
                      <a:prstGeom prst="rect">
                        <a:avLst/>
                      </a:prstGeom>
                      <a:noFill/>
                    </p:spPr>
                  </p:pic>
                </p:oleObj>
              </mc:Fallback>
            </mc:AlternateContent>
          </a:graphicData>
        </a:graphic>
      </p:graphicFrame>
      <p:sp>
        <p:nvSpPr>
          <p:cNvPr id="9" name="Rectángulo 8">
            <a:extLst>
              <a:ext uri="{FF2B5EF4-FFF2-40B4-BE49-F238E27FC236}">
                <a16:creationId xmlns:a16="http://schemas.microsoft.com/office/drawing/2014/main" id="{D2B9F6DC-33E4-3649-EEA3-9C2D8A8EEC9B}"/>
              </a:ext>
            </a:extLst>
          </p:cNvPr>
          <p:cNvSpPr/>
          <p:nvPr/>
        </p:nvSpPr>
        <p:spPr>
          <a:xfrm>
            <a:off x="666590" y="1485578"/>
            <a:ext cx="51405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Potencia de salida de un módulo fotovoltaico:</a:t>
            </a:r>
          </a:p>
        </p:txBody>
      </p:sp>
      <p:sp>
        <p:nvSpPr>
          <p:cNvPr id="12" name="Rectángulo 11">
            <a:extLst>
              <a:ext uri="{FF2B5EF4-FFF2-40B4-BE49-F238E27FC236}">
                <a16:creationId xmlns:a16="http://schemas.microsoft.com/office/drawing/2014/main" id="{48D40E75-DDD5-CA02-6B1F-736A582BB829}"/>
              </a:ext>
            </a:extLst>
          </p:cNvPr>
          <p:cNvSpPr/>
          <p:nvPr/>
        </p:nvSpPr>
        <p:spPr>
          <a:xfrm>
            <a:off x="666590" y="2967761"/>
            <a:ext cx="51405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Temperatura de la celda:</a:t>
            </a:r>
          </a:p>
        </p:txBody>
      </p:sp>
      <p:sp>
        <p:nvSpPr>
          <p:cNvPr id="17" name="Rectángulo 16">
            <a:extLst>
              <a:ext uri="{FF2B5EF4-FFF2-40B4-BE49-F238E27FC236}">
                <a16:creationId xmlns:a16="http://schemas.microsoft.com/office/drawing/2014/main" id="{FD5DAE9D-5633-F6D7-8292-35181DC6972D}"/>
              </a:ext>
            </a:extLst>
          </p:cNvPr>
          <p:cNvSpPr/>
          <p:nvPr/>
        </p:nvSpPr>
        <p:spPr>
          <a:xfrm>
            <a:off x="692039" y="4449942"/>
            <a:ext cx="5089687" cy="1068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mj-lt"/>
                <a:cs typeface="Arial" panose="020B0604020202020204" pitchFamily="34" charset="0"/>
              </a:rPr>
              <a:t>Características de manufactura</a:t>
            </a:r>
          </a:p>
          <a:p>
            <a:pPr algn="ctr"/>
            <a:r>
              <a:rPr lang="es-EC" sz="1800" dirty="0">
                <a:solidFill>
                  <a:schemeClr val="tx1"/>
                </a:solidFill>
                <a:latin typeface="Arial Narrow" panose="020B0606020202030204" pitchFamily="34" charset="0"/>
                <a:cs typeface="Arial" panose="020B0604020202020204" pitchFamily="34" charset="0"/>
              </a:rPr>
              <a:t>(Características del material de construcción, temperatura, irradiancia incidente)</a:t>
            </a:r>
          </a:p>
        </p:txBody>
      </p:sp>
      <p:pic>
        <p:nvPicPr>
          <p:cNvPr id="11" name="Imagen 10">
            <a:extLst>
              <a:ext uri="{FF2B5EF4-FFF2-40B4-BE49-F238E27FC236}">
                <a16:creationId xmlns:a16="http://schemas.microsoft.com/office/drawing/2014/main" id="{EB7D6D74-BCDF-9E08-8695-EE09C14F4444}"/>
              </a:ext>
            </a:extLst>
          </p:cNvPr>
          <p:cNvPicPr>
            <a:picLocks noChangeAspect="1"/>
          </p:cNvPicPr>
          <p:nvPr/>
        </p:nvPicPr>
        <p:blipFill>
          <a:blip r:embed="rId7"/>
          <a:stretch>
            <a:fillRect/>
          </a:stretch>
        </p:blipFill>
        <p:spPr>
          <a:xfrm>
            <a:off x="7162797" y="1996502"/>
            <a:ext cx="3773176" cy="2800367"/>
          </a:xfrm>
          <a:prstGeom prst="rect">
            <a:avLst/>
          </a:prstGeom>
        </p:spPr>
      </p:pic>
      <p:sp>
        <p:nvSpPr>
          <p:cNvPr id="15" name="Rectángulo 14">
            <a:extLst>
              <a:ext uri="{FF2B5EF4-FFF2-40B4-BE49-F238E27FC236}">
                <a16:creationId xmlns:a16="http://schemas.microsoft.com/office/drawing/2014/main" id="{512BF9B4-CB7A-D1BB-9A44-D0104F99DD91}"/>
              </a:ext>
            </a:extLst>
          </p:cNvPr>
          <p:cNvSpPr/>
          <p:nvPr/>
        </p:nvSpPr>
        <p:spPr>
          <a:xfrm>
            <a:off x="6813325" y="4869986"/>
            <a:ext cx="4122648"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chemeClr val="tx1"/>
                </a:solidFill>
                <a:latin typeface="Arial" panose="020B0604020202020204" pitchFamily="34" charset="0"/>
                <a:cs typeface="Arial" panose="020B0604020202020204" pitchFamily="34" charset="0"/>
              </a:rPr>
              <a:t>Años (2018 – 2020)</a:t>
            </a:r>
          </a:p>
        </p:txBody>
      </p:sp>
      <p:sp>
        <p:nvSpPr>
          <p:cNvPr id="16" name="Rectángulo 15">
            <a:extLst>
              <a:ext uri="{FF2B5EF4-FFF2-40B4-BE49-F238E27FC236}">
                <a16:creationId xmlns:a16="http://schemas.microsoft.com/office/drawing/2014/main" id="{BC36EF41-3450-A673-A9D1-A5EE166314F4}"/>
              </a:ext>
            </a:extLst>
          </p:cNvPr>
          <p:cNvSpPr/>
          <p:nvPr/>
        </p:nvSpPr>
        <p:spPr>
          <a:xfrm rot="16200000">
            <a:off x="5376583" y="3433244"/>
            <a:ext cx="3161484"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chemeClr val="tx1"/>
                </a:solidFill>
                <a:latin typeface="Arial" panose="020B0604020202020204" pitchFamily="34" charset="0"/>
                <a:cs typeface="Arial" panose="020B0604020202020204" pitchFamily="34" charset="0"/>
              </a:rPr>
              <a:t>Potencia fotovoltaica (W)</a:t>
            </a:r>
          </a:p>
        </p:txBody>
      </p:sp>
    </p:spTree>
    <p:extLst>
      <p:ext uri="{BB962C8B-B14F-4D97-AF65-F5344CB8AC3E}">
        <p14:creationId xmlns:p14="http://schemas.microsoft.com/office/powerpoint/2010/main" val="374778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11</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pic>
        <p:nvPicPr>
          <p:cNvPr id="6" name="Imagen 2">
            <a:extLst>
              <a:ext uri="{FF2B5EF4-FFF2-40B4-BE49-F238E27FC236}">
                <a16:creationId xmlns:a16="http://schemas.microsoft.com/office/drawing/2014/main" id="{4E403B1B-E1CE-926C-7A79-CE6E8922D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8" t="3606" r="9004" b="1547"/>
          <a:stretch>
            <a:fillRect/>
          </a:stretch>
        </p:blipFill>
        <p:spPr bwMode="auto">
          <a:xfrm>
            <a:off x="1126654" y="2255778"/>
            <a:ext cx="3698155"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02933B09-4CB6-B4B4-2DDA-4DC9871B92F8}"/>
              </a:ext>
            </a:extLst>
          </p:cNvPr>
          <p:cNvSpPr/>
          <p:nvPr/>
        </p:nvSpPr>
        <p:spPr>
          <a:xfrm>
            <a:off x="1065522" y="1366622"/>
            <a:ext cx="3820418" cy="79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Cercanía geográfica entre Islas</a:t>
            </a:r>
          </a:p>
          <a:p>
            <a:pPr algn="ctr"/>
            <a:r>
              <a:rPr lang="es-EC" sz="2200" dirty="0">
                <a:solidFill>
                  <a:schemeClr val="tx1"/>
                </a:solidFill>
                <a:latin typeface="Arial Narrow" panose="020B0606020202030204" pitchFamily="34" charset="0"/>
                <a:cs typeface="Arial" panose="020B0604020202020204" pitchFamily="34" charset="0"/>
              </a:rPr>
              <a:t>Similares condiciones ambientales</a:t>
            </a:r>
          </a:p>
        </p:txBody>
      </p:sp>
      <p:sp>
        <p:nvSpPr>
          <p:cNvPr id="11" name="Rectángulo 10">
            <a:extLst>
              <a:ext uri="{FF2B5EF4-FFF2-40B4-BE49-F238E27FC236}">
                <a16:creationId xmlns:a16="http://schemas.microsoft.com/office/drawing/2014/main" id="{D498B96E-D497-93BC-601F-DBE1C3A30BEC}"/>
              </a:ext>
            </a:extLst>
          </p:cNvPr>
          <p:cNvSpPr/>
          <p:nvPr/>
        </p:nvSpPr>
        <p:spPr>
          <a:xfrm>
            <a:off x="6671270" y="909514"/>
            <a:ext cx="50542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rgbClr val="000099"/>
                </a:solidFill>
                <a:latin typeface="Arial Narrow" panose="020B0606020202030204" pitchFamily="34" charset="0"/>
                <a:cs typeface="Arial" panose="020B0604020202020204" pitchFamily="34" charset="0"/>
              </a:rPr>
              <a:t>Procesamiento de datos</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CA6096D8-BD8C-8D41-4817-BDAADF93C8D0}"/>
                  </a:ext>
                </a:extLst>
              </p:cNvPr>
              <p:cNvSpPr txBox="1"/>
              <p:nvPr/>
            </p:nvSpPr>
            <p:spPr>
              <a:xfrm>
                <a:off x="7380670" y="3792295"/>
                <a:ext cx="3635400" cy="6767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800" i="1" smtClean="0">
                          <a:latin typeface="Cambria Math" panose="02040503050406030204" pitchFamily="18" charset="0"/>
                        </a:rPr>
                        <m:t>𝑃</m:t>
                      </m:r>
                      <m:sSub>
                        <m:sSubPr>
                          <m:ctrlPr>
                            <a:rPr lang="es-EC" sz="1800" i="1">
                              <a:solidFill>
                                <a:srgbClr val="836967"/>
                              </a:solidFill>
                              <a:latin typeface="Cambria Math" panose="02040503050406030204" pitchFamily="18" charset="0"/>
                            </a:rPr>
                          </m:ctrlPr>
                        </m:sSubPr>
                        <m:e>
                          <m:r>
                            <a:rPr lang="es-EC" sz="1800" i="1">
                              <a:latin typeface="Cambria Math" panose="02040503050406030204" pitchFamily="18" charset="0"/>
                            </a:rPr>
                            <m:t>𝑉</m:t>
                          </m:r>
                        </m:e>
                        <m:sub>
                          <m:r>
                            <a:rPr lang="es-EC" sz="1800" i="1">
                              <a:latin typeface="Cambria Math" panose="02040503050406030204" pitchFamily="18" charset="0"/>
                            </a:rPr>
                            <m:t>𝑁</m:t>
                          </m:r>
                          <m:r>
                            <a:rPr lang="es-EC" sz="1800" b="0" i="1" smtClean="0">
                              <a:latin typeface="Cambria Math" panose="02040503050406030204" pitchFamily="18" charset="0"/>
                            </a:rPr>
                            <m:t>𝑜𝑟𝑚</m:t>
                          </m:r>
                        </m:sub>
                      </m:sSub>
                      <m:d>
                        <m:dPr>
                          <m:ctrlPr>
                            <a:rPr lang="es-EC" sz="1800" i="1">
                              <a:solidFill>
                                <a:srgbClr val="836967"/>
                              </a:solidFill>
                              <a:latin typeface="Cambria Math" panose="02040503050406030204" pitchFamily="18" charset="0"/>
                            </a:rPr>
                          </m:ctrlPr>
                        </m:dPr>
                        <m:e>
                          <m:r>
                            <a:rPr lang="es-EC" sz="1800" i="1">
                              <a:latin typeface="Cambria Math" panose="02040503050406030204" pitchFamily="18" charset="0"/>
                            </a:rPr>
                            <m:t>𝑖</m:t>
                          </m:r>
                        </m:e>
                      </m:d>
                      <m:r>
                        <a:rPr lang="es-EC" sz="1800" i="0">
                          <a:latin typeface="Cambria Math" panose="02040503050406030204" pitchFamily="18" charset="0"/>
                        </a:rPr>
                        <m:t>=</m:t>
                      </m:r>
                      <m:f>
                        <m:fPr>
                          <m:ctrlPr>
                            <a:rPr lang="es-EC" sz="1800" i="1">
                              <a:solidFill>
                                <a:srgbClr val="836967"/>
                              </a:solidFill>
                              <a:latin typeface="Cambria Math" panose="02040503050406030204" pitchFamily="18" charset="0"/>
                            </a:rPr>
                          </m:ctrlPr>
                        </m:fPr>
                        <m:num>
                          <m:r>
                            <a:rPr lang="es-EC" sz="1800" i="1">
                              <a:latin typeface="Cambria Math" panose="02040503050406030204" pitchFamily="18" charset="0"/>
                            </a:rPr>
                            <m:t>𝑃</m:t>
                          </m:r>
                          <m:sSub>
                            <m:sSubPr>
                              <m:ctrlPr>
                                <a:rPr lang="es-EC" sz="1800" i="1">
                                  <a:solidFill>
                                    <a:srgbClr val="836967"/>
                                  </a:solidFill>
                                  <a:latin typeface="Cambria Math" panose="02040503050406030204" pitchFamily="18" charset="0"/>
                                </a:rPr>
                              </m:ctrlPr>
                            </m:sSubPr>
                            <m:e>
                              <m:r>
                                <a:rPr lang="es-EC" sz="1800" i="1">
                                  <a:latin typeface="Cambria Math" panose="02040503050406030204" pitchFamily="18" charset="0"/>
                                </a:rPr>
                                <m:t>𝑉</m:t>
                              </m:r>
                            </m:e>
                            <m:sub>
                              <m:r>
                                <a:rPr lang="es-EC" sz="1800" i="1">
                                  <a:latin typeface="Cambria Math" panose="02040503050406030204" pitchFamily="18" charset="0"/>
                                </a:rPr>
                                <m:t>𝑇𝑟𝑎𝑖𝑛</m:t>
                              </m:r>
                            </m:sub>
                          </m:sSub>
                          <m:d>
                            <m:dPr>
                              <m:ctrlPr>
                                <a:rPr lang="es-EC" sz="1800" i="1">
                                  <a:solidFill>
                                    <a:srgbClr val="836967"/>
                                  </a:solidFill>
                                  <a:latin typeface="Cambria Math" panose="02040503050406030204" pitchFamily="18" charset="0"/>
                                </a:rPr>
                              </m:ctrlPr>
                            </m:dPr>
                            <m:e>
                              <m:r>
                                <a:rPr lang="es-EC" sz="1800" i="1">
                                  <a:latin typeface="Cambria Math" panose="02040503050406030204" pitchFamily="18" charset="0"/>
                                </a:rPr>
                                <m:t>𝑖</m:t>
                              </m:r>
                            </m:e>
                          </m:d>
                          <m:r>
                            <a:rPr lang="es-EC" sz="1800" i="0">
                              <a:latin typeface="Cambria Math" panose="02040503050406030204" pitchFamily="18" charset="0"/>
                            </a:rPr>
                            <m:t>−</m:t>
                          </m:r>
                          <m:r>
                            <a:rPr lang="es-EC" sz="1800" i="1">
                              <a:latin typeface="Cambria Math" panose="02040503050406030204" pitchFamily="18" charset="0"/>
                            </a:rPr>
                            <m:t>𝑃</m:t>
                          </m:r>
                          <m:sSub>
                            <m:sSubPr>
                              <m:ctrlPr>
                                <a:rPr lang="es-EC" sz="1800" i="1">
                                  <a:solidFill>
                                    <a:srgbClr val="836967"/>
                                  </a:solidFill>
                                  <a:latin typeface="Cambria Math" panose="02040503050406030204" pitchFamily="18" charset="0"/>
                                </a:rPr>
                              </m:ctrlPr>
                            </m:sSubPr>
                            <m:e>
                              <m:r>
                                <a:rPr lang="es-EC" sz="1800" i="1">
                                  <a:latin typeface="Cambria Math" panose="02040503050406030204" pitchFamily="18" charset="0"/>
                                </a:rPr>
                                <m:t>𝑉</m:t>
                              </m:r>
                            </m:e>
                            <m:sub>
                              <m:r>
                                <a:rPr lang="es-EC" sz="1800" i="1">
                                  <a:latin typeface="Cambria Math" panose="02040503050406030204" pitchFamily="18" charset="0"/>
                                </a:rPr>
                                <m:t>𝑚𝑖𝑛</m:t>
                              </m:r>
                            </m:sub>
                          </m:sSub>
                        </m:num>
                        <m:den>
                          <m:r>
                            <a:rPr lang="es-EC" sz="1800" i="1">
                              <a:latin typeface="Cambria Math" panose="02040503050406030204" pitchFamily="18" charset="0"/>
                            </a:rPr>
                            <m:t>𝑃</m:t>
                          </m:r>
                          <m:sSub>
                            <m:sSubPr>
                              <m:ctrlPr>
                                <a:rPr lang="es-EC" sz="1800" i="1">
                                  <a:solidFill>
                                    <a:srgbClr val="836967"/>
                                  </a:solidFill>
                                  <a:latin typeface="Cambria Math" panose="02040503050406030204" pitchFamily="18" charset="0"/>
                                </a:rPr>
                              </m:ctrlPr>
                            </m:sSubPr>
                            <m:e>
                              <m:r>
                                <a:rPr lang="es-EC" sz="1800" i="1">
                                  <a:latin typeface="Cambria Math" panose="02040503050406030204" pitchFamily="18" charset="0"/>
                                </a:rPr>
                                <m:t>𝑉</m:t>
                              </m:r>
                            </m:e>
                            <m:sub>
                              <m:r>
                                <a:rPr lang="es-EC" sz="1800" i="1">
                                  <a:latin typeface="Cambria Math" panose="02040503050406030204" pitchFamily="18" charset="0"/>
                                </a:rPr>
                                <m:t>𝑚𝑎𝑥</m:t>
                              </m:r>
                            </m:sub>
                          </m:sSub>
                          <m:r>
                            <a:rPr lang="es-EC" sz="1800" i="0">
                              <a:latin typeface="Cambria Math" panose="02040503050406030204" pitchFamily="18" charset="0"/>
                            </a:rPr>
                            <m:t>−</m:t>
                          </m:r>
                          <m:r>
                            <a:rPr lang="es-EC" sz="1800" i="1">
                              <a:latin typeface="Cambria Math" panose="02040503050406030204" pitchFamily="18" charset="0"/>
                            </a:rPr>
                            <m:t>𝑃</m:t>
                          </m:r>
                          <m:sSub>
                            <m:sSubPr>
                              <m:ctrlPr>
                                <a:rPr lang="es-EC" sz="1800" i="1">
                                  <a:solidFill>
                                    <a:srgbClr val="836967"/>
                                  </a:solidFill>
                                  <a:latin typeface="Cambria Math" panose="02040503050406030204" pitchFamily="18" charset="0"/>
                                </a:rPr>
                              </m:ctrlPr>
                            </m:sSubPr>
                            <m:e>
                              <m:r>
                                <a:rPr lang="es-EC" sz="1800" i="1">
                                  <a:latin typeface="Cambria Math" panose="02040503050406030204" pitchFamily="18" charset="0"/>
                                </a:rPr>
                                <m:t>𝑉</m:t>
                              </m:r>
                            </m:e>
                            <m:sub>
                              <m:r>
                                <a:rPr lang="es-EC" sz="1800" i="1">
                                  <a:latin typeface="Cambria Math" panose="02040503050406030204" pitchFamily="18" charset="0"/>
                                </a:rPr>
                                <m:t>𝑚𝑖𝑛</m:t>
                              </m:r>
                            </m:sub>
                          </m:sSub>
                        </m:den>
                      </m:f>
                    </m:oMath>
                  </m:oMathPara>
                </a14:m>
                <a:endParaRPr lang="es-EC" sz="1800" dirty="0"/>
              </a:p>
            </p:txBody>
          </p:sp>
        </mc:Choice>
        <mc:Fallback xmlns="">
          <p:sp>
            <p:nvSpPr>
              <p:cNvPr id="13" name="CuadroTexto 12">
                <a:extLst>
                  <a:ext uri="{FF2B5EF4-FFF2-40B4-BE49-F238E27FC236}">
                    <a16:creationId xmlns:a16="http://schemas.microsoft.com/office/drawing/2014/main" id="{CA6096D8-BD8C-8D41-4817-BDAADF93C8D0}"/>
                  </a:ext>
                </a:extLst>
              </p:cNvPr>
              <p:cNvSpPr txBox="1">
                <a:spLocks noRot="1" noChangeAspect="1" noMove="1" noResize="1" noEditPoints="1" noAdjustHandles="1" noChangeArrowheads="1" noChangeShapeType="1" noTextEdit="1"/>
              </p:cNvSpPr>
              <p:nvPr/>
            </p:nvSpPr>
            <p:spPr>
              <a:xfrm>
                <a:off x="7380670" y="3792295"/>
                <a:ext cx="3635400" cy="676724"/>
              </a:xfrm>
              <a:prstGeom prst="rect">
                <a:avLst/>
              </a:prstGeom>
              <a:blipFill>
                <a:blip r:embed="rId4"/>
                <a:stretch>
                  <a:fillRect/>
                </a:stretch>
              </a:blipFill>
            </p:spPr>
            <p:txBody>
              <a:bodyPr/>
              <a:lstStyle/>
              <a:p>
                <a:r>
                  <a:rPr lang="es-EC">
                    <a:noFill/>
                  </a:rPr>
                  <a:t> </a:t>
                </a:r>
              </a:p>
            </p:txBody>
          </p:sp>
        </mc:Fallback>
      </mc:AlternateContent>
      <p:sp>
        <p:nvSpPr>
          <p:cNvPr id="15" name="Rectángulo 14">
            <a:extLst>
              <a:ext uri="{FF2B5EF4-FFF2-40B4-BE49-F238E27FC236}">
                <a16:creationId xmlns:a16="http://schemas.microsoft.com/office/drawing/2014/main" id="{2A4C783B-5D24-448B-0AEA-FD0CA8B4F300}"/>
              </a:ext>
            </a:extLst>
          </p:cNvPr>
          <p:cNvSpPr/>
          <p:nvPr/>
        </p:nvSpPr>
        <p:spPr>
          <a:xfrm>
            <a:off x="407910" y="5395206"/>
            <a:ext cx="5183240" cy="468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tx1"/>
                </a:solidFill>
                <a:latin typeface="Arial Narrow" panose="020B0606020202030204" pitchFamily="34" charset="0"/>
                <a:cs typeface="Arial" panose="020B0604020202020204" pitchFamily="34" charset="0"/>
              </a:rPr>
              <a:t>Similitud</a:t>
            </a:r>
            <a:r>
              <a:rPr lang="es-EC" sz="2200" dirty="0">
                <a:solidFill>
                  <a:schemeClr val="tx1"/>
                </a:solidFill>
                <a:latin typeface="Arial Narrow" panose="020B0606020202030204" pitchFamily="34" charset="0"/>
                <a:cs typeface="Arial" panose="020B0604020202020204" pitchFamily="34" charset="0"/>
              </a:rPr>
              <a:t> de potencia fotovoltaica entre islas</a:t>
            </a: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7C305FD2-8E0C-09AF-B29E-2D1F3B6ADF57}"/>
                  </a:ext>
                </a:extLst>
              </p:cNvPr>
              <p:cNvSpPr/>
              <p:nvPr/>
            </p:nvSpPr>
            <p:spPr>
              <a:xfrm>
                <a:off x="6846992" y="4653930"/>
                <a:ext cx="4702757" cy="1166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s-EC"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sSub>
                      <m:sSubPr>
                        <m:ctrlP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𝑁𝑜𝑟𝑚</m:t>
                        </m:r>
                      </m:sub>
                    </m:sSub>
                  </m:oMath>
                </a14:m>
                <a:r>
                  <a:rPr lang="es-EC"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potencia fotovoltaica </a:t>
                </a:r>
                <a:r>
                  <a:rPr lang="es-EC"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normalizada </a:t>
                </a:r>
                <a:endParaRPr lang="es-EC" sz="1600" i="1"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algn="ctr"/>
                <a14:m>
                  <m:oMath xmlns:m="http://schemas.openxmlformats.org/officeDocument/2006/math">
                    <m:r>
                      <a:rPr lang="es-EC"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sSub>
                      <m:sSubPr>
                        <m:ctrlPr>
                          <a:rPr lang="es-EC" sz="1600" i="1">
                            <a:effectLst/>
                            <a:latin typeface="Cambria Math" panose="02040503050406030204" pitchFamily="18" charset="0"/>
                          </a:rPr>
                        </m:ctrlPr>
                      </m:sSubPr>
                      <m:e>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𝑇𝑟𝑎𝑖𝑛</m:t>
                        </m:r>
                      </m:sub>
                    </m:sSub>
                  </m:oMath>
                </a14:m>
                <a:r>
                  <a:rPr lang="es-EC"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potencia fotovoltaica de entrenamiento</a:t>
                </a:r>
              </a:p>
              <a:p>
                <a:pPr algn="ctr"/>
                <a14:m>
                  <m:oMath xmlns:m="http://schemas.openxmlformats.org/officeDocument/2006/math">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sSub>
                      <m:sSubPr>
                        <m:ctrlP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es-EC"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es el menor valor de potencia fotovoltaica </a:t>
                </a:r>
              </a:p>
              <a:p>
                <a:pPr algn="ctr"/>
                <a14:m>
                  <m:oMath xmlns:m="http://schemas.openxmlformats.org/officeDocument/2006/math">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sSub>
                      <m:sSubPr>
                        <m:ctrlP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oMath>
                </a14:m>
                <a:r>
                  <a:rPr lang="es-EC"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es el mayor valor de potencia fotovoltaica</a:t>
                </a:r>
              </a:p>
            </p:txBody>
          </p:sp>
        </mc:Choice>
        <mc:Fallback xmlns="">
          <p:sp>
            <p:nvSpPr>
              <p:cNvPr id="16" name="Rectángulo 15">
                <a:extLst>
                  <a:ext uri="{FF2B5EF4-FFF2-40B4-BE49-F238E27FC236}">
                    <a16:creationId xmlns:a16="http://schemas.microsoft.com/office/drawing/2014/main" id="{7C305FD2-8E0C-09AF-B29E-2D1F3B6ADF57}"/>
                  </a:ext>
                </a:extLst>
              </p:cNvPr>
              <p:cNvSpPr>
                <a:spLocks noRot="1" noChangeAspect="1" noMove="1" noResize="1" noEditPoints="1" noAdjustHandles="1" noChangeArrowheads="1" noChangeShapeType="1" noTextEdit="1"/>
              </p:cNvSpPr>
              <p:nvPr/>
            </p:nvSpPr>
            <p:spPr>
              <a:xfrm>
                <a:off x="6846992" y="4653930"/>
                <a:ext cx="4702757" cy="1166526"/>
              </a:xfrm>
              <a:prstGeom prst="rect">
                <a:avLst/>
              </a:prstGeom>
              <a:blipFill>
                <a:blip r:embed="rId5"/>
                <a:stretch>
                  <a:fillRect b="-3125"/>
                </a:stretch>
              </a:blipFill>
              <a:ln>
                <a:noFill/>
              </a:ln>
            </p:spPr>
            <p:txBody>
              <a:bodyPr/>
              <a:lstStyle/>
              <a:p>
                <a:r>
                  <a:rPr lang="es-EC">
                    <a:noFill/>
                  </a:rPr>
                  <a:t> </a:t>
                </a:r>
              </a:p>
            </p:txBody>
          </p:sp>
        </mc:Fallback>
      </mc:AlternateContent>
      <p:sp>
        <p:nvSpPr>
          <p:cNvPr id="3" name="Rectángulo 2">
            <a:extLst>
              <a:ext uri="{FF2B5EF4-FFF2-40B4-BE49-F238E27FC236}">
                <a16:creationId xmlns:a16="http://schemas.microsoft.com/office/drawing/2014/main" id="{6587A76F-EDF6-5755-ED27-E0DEC68C603F}"/>
              </a:ext>
            </a:extLst>
          </p:cNvPr>
          <p:cNvSpPr/>
          <p:nvPr/>
        </p:nvSpPr>
        <p:spPr>
          <a:xfrm>
            <a:off x="602644" y="909514"/>
            <a:ext cx="47461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rgbClr val="000099"/>
                </a:solidFill>
                <a:latin typeface="Arial Narrow" panose="020B0606020202030204" pitchFamily="34" charset="0"/>
                <a:cs typeface="Arial" panose="020B0604020202020204" pitchFamily="34" charset="0"/>
              </a:rPr>
              <a:t>Modelo fotovoltaico</a:t>
            </a:r>
          </a:p>
        </p:txBody>
      </p:sp>
      <p:sp>
        <p:nvSpPr>
          <p:cNvPr id="7" name="Rectángulo 6">
            <a:extLst>
              <a:ext uri="{FF2B5EF4-FFF2-40B4-BE49-F238E27FC236}">
                <a16:creationId xmlns:a16="http://schemas.microsoft.com/office/drawing/2014/main" id="{37A436F4-36FC-6D17-CE24-2F4C2C65A1E6}"/>
              </a:ext>
            </a:extLst>
          </p:cNvPr>
          <p:cNvSpPr/>
          <p:nvPr/>
        </p:nvSpPr>
        <p:spPr>
          <a:xfrm>
            <a:off x="6671270" y="1584041"/>
            <a:ext cx="50542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tx1"/>
                </a:solidFill>
                <a:latin typeface="Arial Narrow" panose="020B0606020202030204" pitchFamily="34" charset="0"/>
                <a:cs typeface="Arial" panose="020B0604020202020204" pitchFamily="34" charset="0"/>
              </a:rPr>
              <a:t>Normalización</a:t>
            </a:r>
            <a:r>
              <a:rPr lang="es-EC" sz="2200" dirty="0">
                <a:solidFill>
                  <a:schemeClr val="tx1"/>
                </a:solidFill>
                <a:latin typeface="Arial Narrow" panose="020B0606020202030204" pitchFamily="34" charset="0"/>
                <a:cs typeface="Arial" panose="020B0604020202020204" pitchFamily="34" charset="0"/>
              </a:rPr>
              <a:t> o Estandarización</a:t>
            </a:r>
          </a:p>
        </p:txBody>
      </p:sp>
      <p:cxnSp>
        <p:nvCxnSpPr>
          <p:cNvPr id="8" name="Straight Connector 93">
            <a:extLst>
              <a:ext uri="{FF2B5EF4-FFF2-40B4-BE49-F238E27FC236}">
                <a16:creationId xmlns:a16="http://schemas.microsoft.com/office/drawing/2014/main" id="{6AF3BC77-1015-0492-92D1-0EA814AFA7C5}"/>
              </a:ext>
            </a:extLst>
          </p:cNvPr>
          <p:cNvCxnSpPr>
            <a:cxnSpLocks/>
          </p:cNvCxnSpPr>
          <p:nvPr/>
        </p:nvCxnSpPr>
        <p:spPr>
          <a:xfrm flipH="1">
            <a:off x="6023198" y="835382"/>
            <a:ext cx="0" cy="5028545"/>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5B5DD991-A9F0-6DB5-FDA6-E5AE96C105AE}"/>
              </a:ext>
            </a:extLst>
          </p:cNvPr>
          <p:cNvSpPr/>
          <p:nvPr/>
        </p:nvSpPr>
        <p:spPr>
          <a:xfrm>
            <a:off x="1353521" y="4985672"/>
            <a:ext cx="3471287"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Arial" panose="020B0604020202020204" pitchFamily="34" charset="0"/>
                <a:cs typeface="Arial" panose="020B0604020202020204" pitchFamily="34" charset="0"/>
              </a:rPr>
              <a:t>Potencia fotovoltaica (W) Zona </a:t>
            </a:r>
            <a:r>
              <a:rPr lang="es-EC" sz="1600" b="1" dirty="0">
                <a:solidFill>
                  <a:schemeClr val="tx1"/>
                </a:solidFill>
                <a:latin typeface="Arial" panose="020B0604020202020204" pitchFamily="34" charset="0"/>
                <a:cs typeface="Arial" panose="020B0604020202020204" pitchFamily="34" charset="0"/>
              </a:rPr>
              <a:t>1</a:t>
            </a:r>
          </a:p>
        </p:txBody>
      </p:sp>
      <p:sp>
        <p:nvSpPr>
          <p:cNvPr id="9" name="Rectángulo 8">
            <a:extLst>
              <a:ext uri="{FF2B5EF4-FFF2-40B4-BE49-F238E27FC236}">
                <a16:creationId xmlns:a16="http://schemas.microsoft.com/office/drawing/2014/main" id="{DD594B81-3E26-DFC9-E204-B9ED0A0A9563}"/>
              </a:ext>
            </a:extLst>
          </p:cNvPr>
          <p:cNvSpPr/>
          <p:nvPr/>
        </p:nvSpPr>
        <p:spPr>
          <a:xfrm rot="16200000">
            <a:off x="-454103" y="3599100"/>
            <a:ext cx="3161484"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Arial" panose="020B0604020202020204" pitchFamily="34" charset="0"/>
                <a:cs typeface="Arial" panose="020B0604020202020204" pitchFamily="34" charset="0"/>
              </a:rPr>
              <a:t>Potencia fotovoltaica (W) Zona </a:t>
            </a:r>
            <a:r>
              <a:rPr lang="es-EC" sz="1600" b="1" dirty="0">
                <a:solidFill>
                  <a:schemeClr val="tx1"/>
                </a:solidFill>
                <a:latin typeface="Arial" panose="020B0604020202020204" pitchFamily="34" charset="0"/>
                <a:cs typeface="Arial" panose="020B0604020202020204" pitchFamily="34" charset="0"/>
              </a:rPr>
              <a:t>2</a:t>
            </a:r>
          </a:p>
        </p:txBody>
      </p:sp>
      <p:graphicFrame>
        <p:nvGraphicFramePr>
          <p:cNvPr id="14" name="Tabla 13">
            <a:extLst>
              <a:ext uri="{FF2B5EF4-FFF2-40B4-BE49-F238E27FC236}">
                <a16:creationId xmlns:a16="http://schemas.microsoft.com/office/drawing/2014/main" id="{7127F112-D4E2-AD0F-ECDC-3B28741655FC}"/>
              </a:ext>
            </a:extLst>
          </p:cNvPr>
          <p:cNvGraphicFramePr>
            <a:graphicFrameLocks noGrp="1"/>
          </p:cNvGraphicFramePr>
          <p:nvPr>
            <p:extLst>
              <p:ext uri="{D42A27DB-BD31-4B8C-83A1-F6EECF244321}">
                <p14:modId xmlns:p14="http://schemas.microsoft.com/office/powerpoint/2010/main" val="1574152250"/>
              </p:ext>
            </p:extLst>
          </p:nvPr>
        </p:nvGraphicFramePr>
        <p:xfrm>
          <a:off x="6759132" y="2258568"/>
          <a:ext cx="4878477" cy="1219200"/>
        </p:xfrm>
        <a:graphic>
          <a:graphicData uri="http://schemas.openxmlformats.org/drawingml/2006/table">
            <a:tbl>
              <a:tblPr firstRow="1" firstCol="1" bandRow="1">
                <a:tableStyleId>{5940675A-B579-460E-94D1-54222C63F5DA}</a:tableStyleId>
              </a:tblPr>
              <a:tblGrid>
                <a:gridCol w="1294809">
                  <a:extLst>
                    <a:ext uri="{9D8B030D-6E8A-4147-A177-3AD203B41FA5}">
                      <a16:colId xmlns:a16="http://schemas.microsoft.com/office/drawing/2014/main" val="3810201070"/>
                    </a:ext>
                  </a:extLst>
                </a:gridCol>
                <a:gridCol w="1728192">
                  <a:extLst>
                    <a:ext uri="{9D8B030D-6E8A-4147-A177-3AD203B41FA5}">
                      <a16:colId xmlns:a16="http://schemas.microsoft.com/office/drawing/2014/main" val="1192739660"/>
                    </a:ext>
                  </a:extLst>
                </a:gridCol>
                <a:gridCol w="1855476">
                  <a:extLst>
                    <a:ext uri="{9D8B030D-6E8A-4147-A177-3AD203B41FA5}">
                      <a16:colId xmlns:a16="http://schemas.microsoft.com/office/drawing/2014/main" val="3679800916"/>
                    </a:ext>
                  </a:extLst>
                </a:gridCol>
              </a:tblGrid>
              <a:tr h="0">
                <a:tc>
                  <a:txBody>
                    <a:bodyPr/>
                    <a:lstStyle/>
                    <a:p>
                      <a:pPr algn="ctr"/>
                      <a:r>
                        <a:rPr lang="es-CO" sz="1600" b="1" dirty="0">
                          <a:effectLst/>
                        </a:rPr>
                        <a:t>GRU</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r>
                        <a:rPr lang="es-CO" sz="1600" b="1" dirty="0">
                          <a:effectLst/>
                        </a:rPr>
                        <a:t>Normalización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b="1" dirty="0">
                          <a:effectLst/>
                        </a:rPr>
                        <a:t>Estandarización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480389"/>
                  </a:ext>
                </a:extLst>
              </a:tr>
              <a:tr h="0">
                <a:tc>
                  <a:txBody>
                    <a:bodyPr/>
                    <a:lstStyle/>
                    <a:p>
                      <a:pPr algn="ctr"/>
                      <a:r>
                        <a:rPr lang="es-CO" sz="1600" b="1">
                          <a:effectLst/>
                        </a:rPr>
                        <a:t>RMSE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dirty="0">
                          <a:effectLst/>
                        </a:rPr>
                        <a:t>0.0197</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a:effectLst/>
                        </a:rPr>
                        <a:t>0.0440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2095547"/>
                  </a:ext>
                </a:extLst>
              </a:tr>
              <a:tr h="0">
                <a:tc>
                  <a:txBody>
                    <a:bodyPr/>
                    <a:lstStyle/>
                    <a:p>
                      <a:pPr algn="ctr"/>
                      <a:r>
                        <a:rPr lang="es-CO" sz="1600" b="1">
                          <a:effectLst/>
                        </a:rPr>
                        <a:t>MAE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a:effectLst/>
                        </a:rPr>
                        <a:t>11.1676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dirty="0">
                          <a:effectLst/>
                        </a:rPr>
                        <a:t>11.9603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2593033"/>
                  </a:ext>
                </a:extLst>
              </a:tr>
              <a:tr h="0">
                <a:tc>
                  <a:txBody>
                    <a:bodyPr/>
                    <a:lstStyle/>
                    <a:p>
                      <a:pPr algn="ctr"/>
                      <a:r>
                        <a:rPr lang="es-CO" sz="1600" b="1">
                          <a:effectLst/>
                        </a:rPr>
                        <a:t>MAPE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a:effectLst/>
                        </a:rPr>
                        <a:t>106210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dirty="0">
                          <a:effectLst/>
                        </a:rPr>
                        <a:t>92668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207301"/>
                  </a:ext>
                </a:extLst>
              </a:tr>
              <a:tr h="0">
                <a:tc>
                  <a:txBody>
                    <a:bodyPr/>
                    <a:lstStyle/>
                    <a:p>
                      <a:pPr algn="ctr"/>
                      <a:r>
                        <a:rPr lang="es-CO" sz="1600" b="1">
                          <a:effectLst/>
                        </a:rPr>
                        <a:t>Cor. Coef.</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a:effectLst/>
                        </a:rPr>
                        <a:t>0.9526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CO" sz="1600" dirty="0">
                          <a:effectLst/>
                        </a:rPr>
                        <a:t>0.9506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980361"/>
                  </a:ext>
                </a:extLst>
              </a:tr>
            </a:tbl>
          </a:graphicData>
        </a:graphic>
      </p:graphicFrame>
    </p:spTree>
    <p:extLst>
      <p:ext uri="{BB962C8B-B14F-4D97-AF65-F5344CB8AC3E}">
        <p14:creationId xmlns:p14="http://schemas.microsoft.com/office/powerpoint/2010/main" val="3919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12</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3" name="8 CuadroTexto">
            <a:extLst>
              <a:ext uri="{FF2B5EF4-FFF2-40B4-BE49-F238E27FC236}">
                <a16:creationId xmlns:a16="http://schemas.microsoft.com/office/drawing/2014/main" id="{6EE86209-B24E-0062-25CB-28DB6A962269}"/>
              </a:ext>
            </a:extLst>
          </p:cNvPr>
          <p:cNvSpPr txBox="1">
            <a:spLocks noChangeArrowheads="1"/>
          </p:cNvSpPr>
          <p:nvPr/>
        </p:nvSpPr>
        <p:spPr bwMode="auto">
          <a:xfrm>
            <a:off x="406574" y="693490"/>
            <a:ext cx="11318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Técnicas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predicción</a:t>
            </a:r>
            <a:endParaRPr lang="es-ES" altLang="es-EC" sz="2400" b="1" dirty="0">
              <a:solidFill>
                <a:srgbClr val="000099"/>
              </a:solidFill>
              <a:latin typeface="Arial Narrow" panose="020B060602020203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F5702D55-209C-8039-1296-60720734B6AD}"/>
              </a:ext>
            </a:extLst>
          </p:cNvPr>
          <p:cNvSpPr/>
          <p:nvPr/>
        </p:nvSpPr>
        <p:spPr>
          <a:xfrm>
            <a:off x="716652" y="1275293"/>
            <a:ext cx="10800000" cy="426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C" sz="2000" b="1" dirty="0">
                <a:solidFill>
                  <a:schemeClr val="tx1"/>
                </a:solidFill>
                <a:latin typeface="Arial Narrow" panose="020B0606020202030204" pitchFamily="34" charset="0"/>
                <a:cs typeface="Arial" panose="020B0604020202020204" pitchFamily="34" charset="0"/>
              </a:rPr>
              <a:t>Long Short – Term Memory (LSTM)</a:t>
            </a:r>
            <a:endParaRPr lang="es-EC" sz="2200" dirty="0">
              <a:solidFill>
                <a:schemeClr val="tx1"/>
              </a:solidFill>
              <a:latin typeface="Arial Narrow" panose="020B0606020202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D4B510DA-7EE1-D16B-2425-7DE8B34176F6}"/>
                  </a:ext>
                </a:extLst>
              </p:cNvPr>
              <p:cNvSpPr txBox="1"/>
              <p:nvPr/>
            </p:nvSpPr>
            <p:spPr>
              <a:xfrm>
                <a:off x="4942286" y="1818356"/>
                <a:ext cx="3457176" cy="3483646"/>
              </a:xfrm>
              <a:prstGeom prst="rect">
                <a:avLst/>
              </a:prstGeom>
              <a:noFill/>
            </p:spPr>
            <p:txBody>
              <a:bodyPr wrap="square" anchor="ctr">
                <a:spAutoFit/>
              </a:bodyPr>
              <a:lstStyle/>
              <a:p>
                <a:pPr indent="457200" algn="ctr">
                  <a:lnSpc>
                    <a:spcPct val="200000"/>
                  </a:lnSpc>
                </a:pPr>
                <a14:m>
                  <m:oMathPara xmlns:m="http://schemas.openxmlformats.org/officeDocument/2006/math">
                    <m:oMathParaPr>
                      <m:jc m:val="centerGroup"/>
                    </m:oMathParaPr>
                    <m:oMath xmlns:m="http://schemas.openxmlformats.org/officeDocument/2006/math">
                      <m:sSub>
                        <m:sSubPr>
                          <m:ctrlPr>
                            <a:rPr lang="es-EC" sz="180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𝜎</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𝑊</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𝑓</m:t>
                          </m:r>
                        </m:sub>
                      </m:sSub>
                      <m:d>
                        <m:dPr>
                          <m:begChr m:val="["/>
                          <m:endChr m:val="]"/>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e>
                      </m:d>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𝑏</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𝑓</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pPr>
                <a14:m>
                  <m:oMathPara xmlns:m="http://schemas.openxmlformats.org/officeDocument/2006/math">
                    <m:oMathParaPr>
                      <m:jc m:val="centerGroup"/>
                    </m:oMathParaPr>
                    <m:oMath xmlns:m="http://schemas.openxmlformats.org/officeDocument/2006/math">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𝑖</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𝜎</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𝑊</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𝑖</m:t>
                          </m:r>
                        </m:sub>
                      </m:sSub>
                      <m:d>
                        <m:dPr>
                          <m:begChr m:val="["/>
                          <m:endChr m:val="]"/>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e>
                      </m:d>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𝑏</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𝑖</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pPr>
                <a14:m>
                  <m:oMathPara xmlns:m="http://schemas.openxmlformats.org/officeDocument/2006/math">
                    <m:oMathParaPr>
                      <m:jc m:val="centerGroup"/>
                    </m:oMathParaPr>
                    <m:oMath xmlns:m="http://schemas.openxmlformats.org/officeDocument/2006/math">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acc>
                            <m:accPr>
                              <m:chr m:val="̃"/>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acc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e>
                          </m:acc>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unc>
                        <m:func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uncPr>
                        <m:fName>
                          <m:r>
                            <m:rPr>
                              <m:sty m:val="p"/>
                            </m:rPr>
                            <a:rPr lang="es-CO" sz="18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tanh</m:t>
                          </m:r>
                        </m:fName>
                        <m:e>
                          <m:d>
                            <m:d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𝑊</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sub>
                              </m:sSub>
                              <m:d>
                                <m:dPr>
                                  <m:begChr m:val="["/>
                                  <m:endChr m:val="]"/>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e>
                              </m:d>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𝑏</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sub>
                              </m:sSub>
                            </m:e>
                          </m:d>
                        </m:e>
                      </m:func>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pPr>
                <a14:m>
                  <m:oMathPara xmlns:m="http://schemas.openxmlformats.org/officeDocument/2006/math">
                    <m:oMathParaPr>
                      <m:jc m:val="centerGroup"/>
                    </m:oMathParaPr>
                    <m:oMath xmlns:m="http://schemas.openxmlformats.org/officeDocument/2006/math">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𝑖</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acc>
                            <m:accPr>
                              <m:chr m:val="̃"/>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acc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e>
                          </m:acc>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pPr>
                <a14:m>
                  <m:oMathPara xmlns:m="http://schemas.openxmlformats.org/officeDocument/2006/math">
                    <m:oMathParaPr>
                      <m:jc m:val="centerGroup"/>
                    </m:oMathParaPr>
                    <m:oMath xmlns:m="http://schemas.openxmlformats.org/officeDocument/2006/math">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𝑜</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𝜎</m:t>
                      </m:r>
                      <m:d>
                        <m:d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𝑊</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𝑜</m:t>
                              </m:r>
                            </m:sub>
                          </m:sSub>
                          <m:d>
                            <m:dPr>
                              <m:begChr m:val="["/>
                              <m:endChr m:val="]"/>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e>
                          </m:d>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𝑏</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𝑜</m:t>
                              </m:r>
                            </m:sub>
                          </m:sSub>
                        </m:e>
                      </m:d>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gn="ctr">
                  <a:lnSpc>
                    <a:spcPct val="200000"/>
                  </a:lnSpc>
                </a:pPr>
                <a14:m>
                  <m:oMathPara xmlns:m="http://schemas.openxmlformats.org/officeDocument/2006/math">
                    <m:oMathParaPr>
                      <m:jc m:val="centerGroup"/>
                    </m:oMathParaPr>
                    <m:oMath xmlns:m="http://schemas.openxmlformats.org/officeDocument/2006/math">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𝑜</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m:rPr>
                          <m:sty m:val="p"/>
                        </m:rPr>
                        <a:rPr lang="es-CO" sz="18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tanh</m:t>
                      </m:r>
                      <m:r>
                        <a:rPr lang="es-CO" sz="18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𝐶</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6" name="CuadroTexto 45">
                <a:extLst>
                  <a:ext uri="{FF2B5EF4-FFF2-40B4-BE49-F238E27FC236}">
                    <a16:creationId xmlns:a16="http://schemas.microsoft.com/office/drawing/2014/main" id="{D4B510DA-7EE1-D16B-2425-7DE8B34176F6}"/>
                  </a:ext>
                </a:extLst>
              </p:cNvPr>
              <p:cNvSpPr txBox="1">
                <a:spLocks noRot="1" noChangeAspect="1" noMove="1" noResize="1" noEditPoints="1" noAdjustHandles="1" noChangeArrowheads="1" noChangeShapeType="1" noTextEdit="1"/>
              </p:cNvSpPr>
              <p:nvPr/>
            </p:nvSpPr>
            <p:spPr>
              <a:xfrm>
                <a:off x="4942286" y="1818356"/>
                <a:ext cx="3457176" cy="3483646"/>
              </a:xfrm>
              <a:prstGeom prst="rect">
                <a:avLst/>
              </a:prstGeom>
              <a:blipFill>
                <a:blip r:embed="rId3"/>
                <a:stretch>
                  <a:fillRect/>
                </a:stretch>
              </a:blipFill>
            </p:spPr>
            <p:txBody>
              <a:bodyPr/>
              <a:lstStyle/>
              <a:p>
                <a:r>
                  <a:rPr lang="es-EC">
                    <a:noFill/>
                  </a:rPr>
                  <a:t> </a:t>
                </a:r>
              </a:p>
            </p:txBody>
          </p:sp>
        </mc:Fallback>
      </mc:AlternateContent>
      <p:grpSp>
        <p:nvGrpSpPr>
          <p:cNvPr id="96" name="Grupo 95">
            <a:extLst>
              <a:ext uri="{FF2B5EF4-FFF2-40B4-BE49-F238E27FC236}">
                <a16:creationId xmlns:a16="http://schemas.microsoft.com/office/drawing/2014/main" id="{C4E1D49E-1EC1-ADBA-3E36-6B7C24045FE6}"/>
              </a:ext>
            </a:extLst>
          </p:cNvPr>
          <p:cNvGrpSpPr/>
          <p:nvPr/>
        </p:nvGrpSpPr>
        <p:grpSpPr>
          <a:xfrm>
            <a:off x="8867815" y="2415146"/>
            <a:ext cx="144016" cy="2763333"/>
            <a:chOff x="8399462" y="1765648"/>
            <a:chExt cx="144016" cy="2763333"/>
          </a:xfrm>
        </p:grpSpPr>
        <p:sp>
          <p:nvSpPr>
            <p:cNvPr id="7" name="Elipse 6">
              <a:extLst>
                <a:ext uri="{FF2B5EF4-FFF2-40B4-BE49-F238E27FC236}">
                  <a16:creationId xmlns:a16="http://schemas.microsoft.com/office/drawing/2014/main" id="{C5CBF813-52F6-0042-95ED-227F5E74D66A}"/>
                </a:ext>
              </a:extLst>
            </p:cNvPr>
            <p:cNvSpPr/>
            <p:nvPr/>
          </p:nvSpPr>
          <p:spPr>
            <a:xfrm>
              <a:off x="8399462" y="176564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a:extLst>
                <a:ext uri="{FF2B5EF4-FFF2-40B4-BE49-F238E27FC236}">
                  <a16:creationId xmlns:a16="http://schemas.microsoft.com/office/drawing/2014/main" id="{B6C2A634-EEF9-9300-8D22-DB19AF1B86D7}"/>
                </a:ext>
              </a:extLst>
            </p:cNvPr>
            <p:cNvSpPr/>
            <p:nvPr/>
          </p:nvSpPr>
          <p:spPr>
            <a:xfrm>
              <a:off x="8399462" y="264065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47" name="Conector recto de flecha 46">
              <a:extLst>
                <a:ext uri="{FF2B5EF4-FFF2-40B4-BE49-F238E27FC236}">
                  <a16:creationId xmlns:a16="http://schemas.microsoft.com/office/drawing/2014/main" id="{9F1B27F4-FD68-A02A-20EB-4116E57314DC}"/>
                </a:ext>
              </a:extLst>
            </p:cNvPr>
            <p:cNvCxnSpPr>
              <a:cxnSpLocks/>
            </p:cNvCxnSpPr>
            <p:nvPr/>
          </p:nvCxnSpPr>
          <p:spPr>
            <a:xfrm>
              <a:off x="8471470" y="1909665"/>
              <a:ext cx="0"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48" name="Conector recto de flecha 47">
              <a:extLst>
                <a:ext uri="{FF2B5EF4-FFF2-40B4-BE49-F238E27FC236}">
                  <a16:creationId xmlns:a16="http://schemas.microsoft.com/office/drawing/2014/main" id="{0FBB493A-E3D5-982E-A3A9-4608568AA289}"/>
                </a:ext>
              </a:extLst>
            </p:cNvPr>
            <p:cNvCxnSpPr>
              <a:cxnSpLocks/>
            </p:cNvCxnSpPr>
            <p:nvPr/>
          </p:nvCxnSpPr>
          <p:spPr>
            <a:xfrm>
              <a:off x="8469932" y="2794158"/>
              <a:ext cx="3076"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49" name="Elipse 48">
              <a:extLst>
                <a:ext uri="{FF2B5EF4-FFF2-40B4-BE49-F238E27FC236}">
                  <a16:creationId xmlns:a16="http://schemas.microsoft.com/office/drawing/2014/main" id="{C7150AFE-49E7-00F8-B72F-620A8E40F972}"/>
                </a:ext>
              </a:extLst>
            </p:cNvPr>
            <p:cNvSpPr/>
            <p:nvPr/>
          </p:nvSpPr>
          <p:spPr>
            <a:xfrm>
              <a:off x="8399462" y="3520949"/>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Elipse 49">
              <a:extLst>
                <a:ext uri="{FF2B5EF4-FFF2-40B4-BE49-F238E27FC236}">
                  <a16:creationId xmlns:a16="http://schemas.microsoft.com/office/drawing/2014/main" id="{AB36CBB2-D290-5918-5050-65AB32A9A216}"/>
                </a:ext>
              </a:extLst>
            </p:cNvPr>
            <p:cNvSpPr/>
            <p:nvPr/>
          </p:nvSpPr>
          <p:spPr>
            <a:xfrm>
              <a:off x="8399462" y="4384965"/>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1" name="Conector recto de flecha 50">
              <a:extLst>
                <a:ext uri="{FF2B5EF4-FFF2-40B4-BE49-F238E27FC236}">
                  <a16:creationId xmlns:a16="http://schemas.microsoft.com/office/drawing/2014/main" id="{7D5A41C5-5941-B00F-D9E0-F59E75E5544F}"/>
                </a:ext>
              </a:extLst>
            </p:cNvPr>
            <p:cNvCxnSpPr>
              <a:cxnSpLocks/>
            </p:cNvCxnSpPr>
            <p:nvPr/>
          </p:nvCxnSpPr>
          <p:spPr>
            <a:xfrm>
              <a:off x="8471470" y="3664965"/>
              <a:ext cx="0"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p:pic>
        <p:nvPicPr>
          <p:cNvPr id="90" name="Imagen 89">
            <a:extLst>
              <a:ext uri="{FF2B5EF4-FFF2-40B4-BE49-F238E27FC236}">
                <a16:creationId xmlns:a16="http://schemas.microsoft.com/office/drawing/2014/main" id="{D143D92D-F540-8854-3F89-602364FD41FB}"/>
              </a:ext>
            </a:extLst>
          </p:cNvPr>
          <p:cNvPicPr>
            <a:picLocks noChangeAspect="1"/>
          </p:cNvPicPr>
          <p:nvPr/>
        </p:nvPicPr>
        <p:blipFill>
          <a:blip r:embed="rId4"/>
          <a:stretch>
            <a:fillRect/>
          </a:stretch>
        </p:blipFill>
        <p:spPr>
          <a:xfrm>
            <a:off x="716653" y="2149218"/>
            <a:ext cx="3960000" cy="2821922"/>
          </a:xfrm>
          <a:prstGeom prst="rect">
            <a:avLst/>
          </a:prstGeom>
        </p:spPr>
      </p:pic>
      <p:sp>
        <p:nvSpPr>
          <p:cNvPr id="92" name="CuadroTexto 91">
            <a:extLst>
              <a:ext uri="{FF2B5EF4-FFF2-40B4-BE49-F238E27FC236}">
                <a16:creationId xmlns:a16="http://schemas.microsoft.com/office/drawing/2014/main" id="{C5430C4D-23C9-F610-A1DA-EBA1BF860614}"/>
              </a:ext>
            </a:extLst>
          </p:cNvPr>
          <p:cNvSpPr txBox="1"/>
          <p:nvPr/>
        </p:nvSpPr>
        <p:spPr>
          <a:xfrm>
            <a:off x="9155846" y="2348655"/>
            <a:ext cx="2700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Entrada</a:t>
            </a:r>
          </a:p>
        </p:txBody>
      </p:sp>
      <p:sp>
        <p:nvSpPr>
          <p:cNvPr id="93" name="CuadroTexto 92">
            <a:extLst>
              <a:ext uri="{FF2B5EF4-FFF2-40B4-BE49-F238E27FC236}">
                <a16:creationId xmlns:a16="http://schemas.microsoft.com/office/drawing/2014/main" id="{8E21C2D3-9A0A-93EC-1646-A36EAEB299CA}"/>
              </a:ext>
            </a:extLst>
          </p:cNvPr>
          <p:cNvSpPr txBox="1"/>
          <p:nvPr/>
        </p:nvSpPr>
        <p:spPr>
          <a:xfrm>
            <a:off x="9155846" y="2997746"/>
            <a:ext cx="2700000" cy="769441"/>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LSTM</a:t>
            </a:r>
          </a:p>
          <a:p>
            <a:r>
              <a:rPr lang="es-EC" sz="1600" dirty="0">
                <a:latin typeface="Arial Narrow" panose="020B0606020202030204" pitchFamily="34" charset="0"/>
                <a:cs typeface="Times New Roman" panose="02020603050405020304" pitchFamily="18" charset="0"/>
              </a:rPr>
              <a:t>Número de capas ocultas </a:t>
            </a:r>
            <a:r>
              <a:rPr lang="es-EC" sz="1600" dirty="0">
                <a:solidFill>
                  <a:srgbClr val="0000FF"/>
                </a:solidFill>
                <a:latin typeface="Arial Narrow" panose="020B0606020202030204" pitchFamily="34" charset="0"/>
                <a:cs typeface="Times New Roman" panose="02020603050405020304" pitchFamily="18" charset="0"/>
              </a:rPr>
              <a:t>(</a:t>
            </a:r>
            <a:r>
              <a:rPr lang="es-EC" sz="1600" dirty="0" err="1">
                <a:solidFill>
                  <a:srgbClr val="0000FF"/>
                </a:solidFill>
                <a:latin typeface="Arial Narrow" panose="020B0606020202030204" pitchFamily="34" charset="0"/>
                <a:cs typeface="Times New Roman" panose="02020603050405020304" pitchFamily="18" charset="0"/>
              </a:rPr>
              <a:t>Hiperparámetro</a:t>
            </a:r>
            <a:r>
              <a:rPr lang="es-EC" sz="1600" dirty="0">
                <a:solidFill>
                  <a:srgbClr val="0000FF"/>
                </a:solidFill>
                <a:latin typeface="Arial Narrow" panose="020B0606020202030204" pitchFamily="34" charset="0"/>
                <a:cs typeface="Times New Roman" panose="02020603050405020304" pitchFamily="18" charset="0"/>
              </a:rPr>
              <a:t>)</a:t>
            </a:r>
            <a:endParaRPr lang="es-EC" sz="1800" dirty="0">
              <a:solidFill>
                <a:srgbClr val="0000FF"/>
              </a:solidFill>
              <a:latin typeface="Arial Narrow" panose="020B0606020202030204" pitchFamily="34" charset="0"/>
              <a:cs typeface="Times New Roman" panose="02020603050405020304" pitchFamily="18" charset="0"/>
            </a:endParaRPr>
          </a:p>
        </p:txBody>
      </p:sp>
      <p:sp>
        <p:nvSpPr>
          <p:cNvPr id="94" name="CuadroTexto 93">
            <a:extLst>
              <a:ext uri="{FF2B5EF4-FFF2-40B4-BE49-F238E27FC236}">
                <a16:creationId xmlns:a16="http://schemas.microsoft.com/office/drawing/2014/main" id="{B81227E2-5DB3-D30A-E6E1-C77F346C5A06}"/>
              </a:ext>
            </a:extLst>
          </p:cNvPr>
          <p:cNvSpPr txBox="1"/>
          <p:nvPr/>
        </p:nvSpPr>
        <p:spPr>
          <a:xfrm>
            <a:off x="9155846" y="4098674"/>
            <a:ext cx="2700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Fully</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connected</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layer</a:t>
            </a:r>
            <a:endParaRPr lang="es-EC" sz="1800" i="1" dirty="0">
              <a:latin typeface="Arial Narrow" panose="020B0606020202030204" pitchFamily="34" charset="0"/>
              <a:cs typeface="Times New Roman" panose="02020603050405020304" pitchFamily="18" charset="0"/>
            </a:endParaRPr>
          </a:p>
        </p:txBody>
      </p:sp>
      <p:sp>
        <p:nvSpPr>
          <p:cNvPr id="95" name="CuadroTexto 94">
            <a:extLst>
              <a:ext uri="{FF2B5EF4-FFF2-40B4-BE49-F238E27FC236}">
                <a16:creationId xmlns:a16="http://schemas.microsoft.com/office/drawing/2014/main" id="{8FCDC458-B8C0-608D-06AE-8C60E55B80B5}"/>
              </a:ext>
            </a:extLst>
          </p:cNvPr>
          <p:cNvSpPr txBox="1"/>
          <p:nvPr/>
        </p:nvSpPr>
        <p:spPr>
          <a:xfrm>
            <a:off x="9155846" y="4967971"/>
            <a:ext cx="2700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Capa de regresión</a:t>
            </a:r>
          </a:p>
        </p:txBody>
      </p:sp>
      <p:sp>
        <p:nvSpPr>
          <p:cNvPr id="97" name="CuadroTexto 96">
            <a:extLst>
              <a:ext uri="{FF2B5EF4-FFF2-40B4-BE49-F238E27FC236}">
                <a16:creationId xmlns:a16="http://schemas.microsoft.com/office/drawing/2014/main" id="{1ECFD859-58F8-01F0-FFE6-06C44DFB9BC2}"/>
              </a:ext>
            </a:extLst>
          </p:cNvPr>
          <p:cNvSpPr txBox="1"/>
          <p:nvPr/>
        </p:nvSpPr>
        <p:spPr>
          <a:xfrm>
            <a:off x="8867815" y="1917658"/>
            <a:ext cx="2648837" cy="288000"/>
          </a:xfrm>
          <a:prstGeom prst="rect">
            <a:avLst/>
          </a:prstGeom>
          <a:solidFill>
            <a:schemeClr val="accent1"/>
          </a:solidFill>
        </p:spPr>
        <p:txBody>
          <a:bodyPr wrap="square" lIns="0" tIns="0" rIns="0" bIns="0" rtlCol="0">
            <a:spAutoFit/>
          </a:bodyPr>
          <a:lstStyle/>
          <a:p>
            <a:pPr algn="ctr"/>
            <a:r>
              <a:rPr lang="es-EC" sz="1800" dirty="0">
                <a:latin typeface="Arial Narrow" panose="020B0606020202030204" pitchFamily="34" charset="0"/>
                <a:cs typeface="Times New Roman" panose="02020603050405020304" pitchFamily="18" charset="0"/>
              </a:rPr>
              <a:t>Composición de la red</a:t>
            </a:r>
          </a:p>
        </p:txBody>
      </p:sp>
    </p:spTree>
    <p:extLst>
      <p:ext uri="{BB962C8B-B14F-4D97-AF65-F5344CB8AC3E}">
        <p14:creationId xmlns:p14="http://schemas.microsoft.com/office/powerpoint/2010/main" val="32464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anim calcmode="lin" valueType="num">
                                      <p:cBhvr>
                                        <p:cTn id="13" dur="1000" fill="hold"/>
                                        <p:tgtEl>
                                          <p:spTgt spid="92"/>
                                        </p:tgtEl>
                                        <p:attrNameLst>
                                          <p:attrName>ppt_x</p:attrName>
                                        </p:attrNameLst>
                                      </p:cBhvr>
                                      <p:tavLst>
                                        <p:tav tm="0">
                                          <p:val>
                                            <p:strVal val="#ppt_x"/>
                                          </p:val>
                                        </p:tav>
                                        <p:tav tm="100000">
                                          <p:val>
                                            <p:strVal val="#ppt_x"/>
                                          </p:val>
                                        </p:tav>
                                      </p:tavLst>
                                    </p:anim>
                                    <p:anim calcmode="lin" valueType="num">
                                      <p:cBhvr>
                                        <p:cTn id="14" dur="1000" fill="hold"/>
                                        <p:tgtEl>
                                          <p:spTgt spid="9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anim calcmode="lin" valueType="num">
                                      <p:cBhvr>
                                        <p:cTn id="18" dur="1000" fill="hold"/>
                                        <p:tgtEl>
                                          <p:spTgt spid="93"/>
                                        </p:tgtEl>
                                        <p:attrNameLst>
                                          <p:attrName>ppt_x</p:attrName>
                                        </p:attrNameLst>
                                      </p:cBhvr>
                                      <p:tavLst>
                                        <p:tav tm="0">
                                          <p:val>
                                            <p:strVal val="#ppt_x"/>
                                          </p:val>
                                        </p:tav>
                                        <p:tav tm="100000">
                                          <p:val>
                                            <p:strVal val="#ppt_x"/>
                                          </p:val>
                                        </p:tav>
                                      </p:tavLst>
                                    </p:anim>
                                    <p:anim calcmode="lin" valueType="num">
                                      <p:cBhvr>
                                        <p:cTn id="19" dur="1000" fill="hold"/>
                                        <p:tgtEl>
                                          <p:spTgt spid="9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anim calcmode="lin" valueType="num">
                                      <p:cBhvr>
                                        <p:cTn id="23" dur="1000" fill="hold"/>
                                        <p:tgtEl>
                                          <p:spTgt spid="94"/>
                                        </p:tgtEl>
                                        <p:attrNameLst>
                                          <p:attrName>ppt_x</p:attrName>
                                        </p:attrNameLst>
                                      </p:cBhvr>
                                      <p:tavLst>
                                        <p:tav tm="0">
                                          <p:val>
                                            <p:strVal val="#ppt_x"/>
                                          </p:val>
                                        </p:tav>
                                        <p:tav tm="100000">
                                          <p:val>
                                            <p:strVal val="#ppt_x"/>
                                          </p:val>
                                        </p:tav>
                                      </p:tavLst>
                                    </p:anim>
                                    <p:anim calcmode="lin" valueType="num">
                                      <p:cBhvr>
                                        <p:cTn id="24" dur="1000" fill="hold"/>
                                        <p:tgtEl>
                                          <p:spTgt spid="9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anim calcmode="lin" valueType="num">
                                      <p:cBhvr>
                                        <p:cTn id="28" dur="1000" fill="hold"/>
                                        <p:tgtEl>
                                          <p:spTgt spid="95"/>
                                        </p:tgtEl>
                                        <p:attrNameLst>
                                          <p:attrName>ppt_x</p:attrName>
                                        </p:attrNameLst>
                                      </p:cBhvr>
                                      <p:tavLst>
                                        <p:tav tm="0">
                                          <p:val>
                                            <p:strVal val="#ppt_x"/>
                                          </p:val>
                                        </p:tav>
                                        <p:tav tm="100000">
                                          <p:val>
                                            <p:strVal val="#ppt_x"/>
                                          </p:val>
                                        </p:tav>
                                      </p:tavLst>
                                    </p:anim>
                                    <p:anim calcmode="lin" valueType="num">
                                      <p:cBhvr>
                                        <p:cTn id="29" dur="1000" fill="hold"/>
                                        <p:tgtEl>
                                          <p:spTgt spid="9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1000"/>
                                        <p:tgtEl>
                                          <p:spTgt spid="97"/>
                                        </p:tgtEl>
                                      </p:cBhvr>
                                    </p:animEffect>
                                    <p:anim calcmode="lin" valueType="num">
                                      <p:cBhvr>
                                        <p:cTn id="33" dur="1000" fill="hold"/>
                                        <p:tgtEl>
                                          <p:spTgt spid="97"/>
                                        </p:tgtEl>
                                        <p:attrNameLst>
                                          <p:attrName>ppt_x</p:attrName>
                                        </p:attrNameLst>
                                      </p:cBhvr>
                                      <p:tavLst>
                                        <p:tav tm="0">
                                          <p:val>
                                            <p:strVal val="#ppt_x"/>
                                          </p:val>
                                        </p:tav>
                                        <p:tav tm="100000">
                                          <p:val>
                                            <p:strVal val="#ppt_x"/>
                                          </p:val>
                                        </p:tav>
                                      </p:tavLst>
                                    </p:anim>
                                    <p:anim calcmode="lin" valueType="num">
                                      <p:cBhvr>
                                        <p:cTn id="34"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13</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5" name="Rectángulo 4">
            <a:extLst>
              <a:ext uri="{FF2B5EF4-FFF2-40B4-BE49-F238E27FC236}">
                <a16:creationId xmlns:a16="http://schemas.microsoft.com/office/drawing/2014/main" id="{7F5934E0-0AD0-DAB2-B95C-1C24AFF3E4D0}"/>
              </a:ext>
            </a:extLst>
          </p:cNvPr>
          <p:cNvSpPr/>
          <p:nvPr/>
        </p:nvSpPr>
        <p:spPr>
          <a:xfrm>
            <a:off x="716652" y="1275293"/>
            <a:ext cx="10800000" cy="426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C" sz="2000" b="1" dirty="0">
                <a:solidFill>
                  <a:schemeClr val="tx1"/>
                </a:solidFill>
                <a:latin typeface="Arial Narrow" panose="020B0606020202030204" pitchFamily="34" charset="0"/>
                <a:cs typeface="Arial" panose="020B0604020202020204" pitchFamily="34" charset="0"/>
              </a:rPr>
              <a:t>Long Short – Term Memory Projected (LSTMP)</a:t>
            </a:r>
            <a:endParaRPr lang="es-EC" sz="2200" dirty="0">
              <a:solidFill>
                <a:schemeClr val="tx1"/>
              </a:solidFill>
              <a:latin typeface="Arial Narrow" panose="020B0606020202030204" pitchFamily="34" charset="0"/>
              <a:cs typeface="Arial" panose="020B0604020202020204" pitchFamily="34" charset="0"/>
            </a:endParaRPr>
          </a:p>
        </p:txBody>
      </p:sp>
      <p:pic>
        <p:nvPicPr>
          <p:cNvPr id="88" name="Imagen 87">
            <a:extLst>
              <a:ext uri="{FF2B5EF4-FFF2-40B4-BE49-F238E27FC236}">
                <a16:creationId xmlns:a16="http://schemas.microsoft.com/office/drawing/2014/main" id="{E2E83F89-A2DF-8FE0-1800-6DBDFC7E688E}"/>
              </a:ext>
            </a:extLst>
          </p:cNvPr>
          <p:cNvPicPr>
            <a:picLocks noChangeAspect="1"/>
          </p:cNvPicPr>
          <p:nvPr/>
        </p:nvPicPr>
        <p:blipFill>
          <a:blip r:embed="rId3"/>
          <a:stretch>
            <a:fillRect/>
          </a:stretch>
        </p:blipFill>
        <p:spPr>
          <a:xfrm>
            <a:off x="716651" y="2205658"/>
            <a:ext cx="5377017" cy="2817338"/>
          </a:xfrm>
          <a:prstGeom prst="rect">
            <a:avLst/>
          </a:prstGeom>
        </p:spPr>
      </p:pic>
      <p:grpSp>
        <p:nvGrpSpPr>
          <p:cNvPr id="89" name="Grupo 88">
            <a:extLst>
              <a:ext uri="{FF2B5EF4-FFF2-40B4-BE49-F238E27FC236}">
                <a16:creationId xmlns:a16="http://schemas.microsoft.com/office/drawing/2014/main" id="{FDACDC6C-6F3B-5AF2-6810-ACAFA7067107}"/>
              </a:ext>
            </a:extLst>
          </p:cNvPr>
          <p:cNvGrpSpPr/>
          <p:nvPr/>
        </p:nvGrpSpPr>
        <p:grpSpPr>
          <a:xfrm>
            <a:off x="8867815" y="2415146"/>
            <a:ext cx="144016" cy="2763333"/>
            <a:chOff x="8399462" y="1765648"/>
            <a:chExt cx="144016" cy="2763333"/>
          </a:xfrm>
        </p:grpSpPr>
        <p:sp>
          <p:nvSpPr>
            <p:cNvPr id="90" name="Elipse 89">
              <a:extLst>
                <a:ext uri="{FF2B5EF4-FFF2-40B4-BE49-F238E27FC236}">
                  <a16:creationId xmlns:a16="http://schemas.microsoft.com/office/drawing/2014/main" id="{8204A2B2-6485-3577-1991-A00AC08A38A8}"/>
                </a:ext>
              </a:extLst>
            </p:cNvPr>
            <p:cNvSpPr/>
            <p:nvPr/>
          </p:nvSpPr>
          <p:spPr>
            <a:xfrm>
              <a:off x="8399462" y="176564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1" name="Elipse 90">
              <a:extLst>
                <a:ext uri="{FF2B5EF4-FFF2-40B4-BE49-F238E27FC236}">
                  <a16:creationId xmlns:a16="http://schemas.microsoft.com/office/drawing/2014/main" id="{BEC685CE-73DA-E7BC-3779-C11BFA7FB3E9}"/>
                </a:ext>
              </a:extLst>
            </p:cNvPr>
            <p:cNvSpPr/>
            <p:nvPr/>
          </p:nvSpPr>
          <p:spPr>
            <a:xfrm>
              <a:off x="8399462" y="2780296"/>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92" name="Conector recto de flecha 91">
              <a:extLst>
                <a:ext uri="{FF2B5EF4-FFF2-40B4-BE49-F238E27FC236}">
                  <a16:creationId xmlns:a16="http://schemas.microsoft.com/office/drawing/2014/main" id="{EB08C4B7-9195-37CC-113E-F6EEF4A87FC9}"/>
                </a:ext>
              </a:extLst>
            </p:cNvPr>
            <p:cNvCxnSpPr>
              <a:cxnSpLocks/>
              <a:endCxn id="91" idx="0"/>
            </p:cNvCxnSpPr>
            <p:nvPr/>
          </p:nvCxnSpPr>
          <p:spPr>
            <a:xfrm>
              <a:off x="8471470" y="1909665"/>
              <a:ext cx="0" cy="870631"/>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93" name="Conector recto de flecha 92">
              <a:extLst>
                <a:ext uri="{FF2B5EF4-FFF2-40B4-BE49-F238E27FC236}">
                  <a16:creationId xmlns:a16="http://schemas.microsoft.com/office/drawing/2014/main" id="{BC48A712-5C1C-9715-7B34-52ECEB8C8569}"/>
                </a:ext>
              </a:extLst>
            </p:cNvPr>
            <p:cNvCxnSpPr>
              <a:cxnSpLocks/>
              <a:stCxn id="91" idx="4"/>
            </p:cNvCxnSpPr>
            <p:nvPr/>
          </p:nvCxnSpPr>
          <p:spPr>
            <a:xfrm>
              <a:off x="8471470" y="2924312"/>
              <a:ext cx="1538" cy="936104"/>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94" name="Elipse 93">
              <a:extLst>
                <a:ext uri="{FF2B5EF4-FFF2-40B4-BE49-F238E27FC236}">
                  <a16:creationId xmlns:a16="http://schemas.microsoft.com/office/drawing/2014/main" id="{3CB96305-CE1A-737D-00DA-5ECE74625C02}"/>
                </a:ext>
              </a:extLst>
            </p:cNvPr>
            <p:cNvSpPr/>
            <p:nvPr/>
          </p:nvSpPr>
          <p:spPr>
            <a:xfrm>
              <a:off x="8399462" y="3860416"/>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5" name="Elipse 94">
              <a:extLst>
                <a:ext uri="{FF2B5EF4-FFF2-40B4-BE49-F238E27FC236}">
                  <a16:creationId xmlns:a16="http://schemas.microsoft.com/office/drawing/2014/main" id="{8009E866-9E56-8D64-DC8D-DADAFD769D9B}"/>
                </a:ext>
              </a:extLst>
            </p:cNvPr>
            <p:cNvSpPr/>
            <p:nvPr/>
          </p:nvSpPr>
          <p:spPr>
            <a:xfrm>
              <a:off x="8399462" y="4384965"/>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6" name="Conector recto de flecha 95">
              <a:extLst>
                <a:ext uri="{FF2B5EF4-FFF2-40B4-BE49-F238E27FC236}">
                  <a16:creationId xmlns:a16="http://schemas.microsoft.com/office/drawing/2014/main" id="{66420179-3FDE-489F-AED5-1F4DC8C1DC8B}"/>
                </a:ext>
              </a:extLst>
            </p:cNvPr>
            <p:cNvCxnSpPr>
              <a:cxnSpLocks/>
              <a:stCxn id="94" idx="4"/>
            </p:cNvCxnSpPr>
            <p:nvPr/>
          </p:nvCxnSpPr>
          <p:spPr>
            <a:xfrm>
              <a:off x="8471470" y="4004432"/>
              <a:ext cx="0" cy="380533"/>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p:sp>
        <p:nvSpPr>
          <p:cNvPr id="97" name="CuadroTexto 96">
            <a:extLst>
              <a:ext uri="{FF2B5EF4-FFF2-40B4-BE49-F238E27FC236}">
                <a16:creationId xmlns:a16="http://schemas.microsoft.com/office/drawing/2014/main" id="{2E4FBC9C-BBF9-BBCD-1AA8-CA1BF1AAAEED}"/>
              </a:ext>
            </a:extLst>
          </p:cNvPr>
          <p:cNvSpPr txBox="1"/>
          <p:nvPr/>
        </p:nvSpPr>
        <p:spPr>
          <a:xfrm>
            <a:off x="9155846" y="2348655"/>
            <a:ext cx="2700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Entrada</a:t>
            </a:r>
          </a:p>
        </p:txBody>
      </p:sp>
      <p:sp>
        <p:nvSpPr>
          <p:cNvPr id="98" name="CuadroTexto 97">
            <a:extLst>
              <a:ext uri="{FF2B5EF4-FFF2-40B4-BE49-F238E27FC236}">
                <a16:creationId xmlns:a16="http://schemas.microsoft.com/office/drawing/2014/main" id="{34C0AE85-72C2-D27F-7064-993C18B4DFF3}"/>
              </a:ext>
            </a:extLst>
          </p:cNvPr>
          <p:cNvSpPr txBox="1"/>
          <p:nvPr/>
        </p:nvSpPr>
        <p:spPr>
          <a:xfrm>
            <a:off x="9155846" y="2887990"/>
            <a:ext cx="2700000" cy="1261884"/>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LSTMP</a:t>
            </a:r>
          </a:p>
          <a:p>
            <a:r>
              <a:rPr lang="es-EC" sz="1600" dirty="0">
                <a:latin typeface="Arial Narrow" panose="020B0606020202030204" pitchFamily="34" charset="0"/>
                <a:cs typeface="Times New Roman" panose="02020603050405020304" pitchFamily="18" charset="0"/>
              </a:rPr>
              <a:t>Número de capas ocultas </a:t>
            </a:r>
          </a:p>
          <a:p>
            <a:r>
              <a:rPr lang="es-EC" sz="1600" dirty="0">
                <a:latin typeface="Arial Narrow" panose="020B0606020202030204" pitchFamily="34" charset="0"/>
                <a:cs typeface="Arial" panose="020B0604020202020204" pitchFamily="34" charset="0"/>
              </a:rPr>
              <a:t>Tamaño de proyector de entrada</a:t>
            </a:r>
          </a:p>
          <a:p>
            <a:r>
              <a:rPr lang="es-EC" sz="1600" dirty="0">
                <a:latin typeface="Arial Narrow" panose="020B0606020202030204" pitchFamily="34" charset="0"/>
                <a:cs typeface="Arial" panose="020B0604020202020204" pitchFamily="34" charset="0"/>
              </a:rPr>
              <a:t>Tamaño de proyector de salida</a:t>
            </a:r>
          </a:p>
          <a:p>
            <a:r>
              <a:rPr lang="es-EC" sz="1600" dirty="0">
                <a:solidFill>
                  <a:srgbClr val="0000FF"/>
                </a:solidFill>
                <a:latin typeface="Arial Narrow" panose="020B0606020202030204" pitchFamily="34" charset="0"/>
                <a:cs typeface="Times New Roman" panose="02020603050405020304" pitchFamily="18" charset="0"/>
              </a:rPr>
              <a:t>(Hiperparámetros)</a:t>
            </a:r>
            <a:endParaRPr lang="es-EC" sz="1800" dirty="0">
              <a:solidFill>
                <a:srgbClr val="0000FF"/>
              </a:solidFill>
              <a:latin typeface="Arial Narrow" panose="020B0606020202030204" pitchFamily="34" charset="0"/>
              <a:cs typeface="Times New Roman" panose="02020603050405020304" pitchFamily="18" charset="0"/>
            </a:endParaRPr>
          </a:p>
        </p:txBody>
      </p:sp>
      <p:sp>
        <p:nvSpPr>
          <p:cNvPr id="99" name="CuadroTexto 98">
            <a:extLst>
              <a:ext uri="{FF2B5EF4-FFF2-40B4-BE49-F238E27FC236}">
                <a16:creationId xmlns:a16="http://schemas.microsoft.com/office/drawing/2014/main" id="{32554BC1-D4B0-B1FC-4D01-1F077C3C7314}"/>
              </a:ext>
            </a:extLst>
          </p:cNvPr>
          <p:cNvSpPr txBox="1"/>
          <p:nvPr/>
        </p:nvSpPr>
        <p:spPr>
          <a:xfrm>
            <a:off x="9155846" y="4448939"/>
            <a:ext cx="2700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Fully</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connected</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layer</a:t>
            </a:r>
            <a:endParaRPr lang="es-EC" sz="1800" i="1" dirty="0">
              <a:latin typeface="Arial Narrow" panose="020B0606020202030204" pitchFamily="34" charset="0"/>
              <a:cs typeface="Times New Roman" panose="02020603050405020304" pitchFamily="18" charset="0"/>
            </a:endParaRPr>
          </a:p>
        </p:txBody>
      </p:sp>
      <p:sp>
        <p:nvSpPr>
          <p:cNvPr id="100" name="CuadroTexto 99">
            <a:extLst>
              <a:ext uri="{FF2B5EF4-FFF2-40B4-BE49-F238E27FC236}">
                <a16:creationId xmlns:a16="http://schemas.microsoft.com/office/drawing/2014/main" id="{EBA1DA2E-0F12-7F8C-0E3E-3424701DC215}"/>
              </a:ext>
            </a:extLst>
          </p:cNvPr>
          <p:cNvSpPr txBox="1"/>
          <p:nvPr/>
        </p:nvSpPr>
        <p:spPr>
          <a:xfrm>
            <a:off x="9155846" y="4967971"/>
            <a:ext cx="2700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Capa de regresión</a:t>
            </a:r>
          </a:p>
        </p:txBody>
      </p:sp>
      <p:sp>
        <p:nvSpPr>
          <p:cNvPr id="101" name="CuadroTexto 100">
            <a:extLst>
              <a:ext uri="{FF2B5EF4-FFF2-40B4-BE49-F238E27FC236}">
                <a16:creationId xmlns:a16="http://schemas.microsoft.com/office/drawing/2014/main" id="{0D420556-953E-4BBD-D54E-396B466FBB4D}"/>
              </a:ext>
            </a:extLst>
          </p:cNvPr>
          <p:cNvSpPr txBox="1"/>
          <p:nvPr/>
        </p:nvSpPr>
        <p:spPr>
          <a:xfrm>
            <a:off x="8867815" y="1917658"/>
            <a:ext cx="2648837" cy="288000"/>
          </a:xfrm>
          <a:prstGeom prst="rect">
            <a:avLst/>
          </a:prstGeom>
          <a:solidFill>
            <a:schemeClr val="accent1"/>
          </a:solidFill>
        </p:spPr>
        <p:txBody>
          <a:bodyPr wrap="square" lIns="0" tIns="0" rIns="0" bIns="0" rtlCol="0">
            <a:spAutoFit/>
          </a:bodyPr>
          <a:lstStyle/>
          <a:p>
            <a:pPr algn="ctr"/>
            <a:r>
              <a:rPr lang="es-EC" sz="1800" dirty="0">
                <a:latin typeface="Arial Narrow" panose="020B0606020202030204" pitchFamily="34" charset="0"/>
                <a:cs typeface="Times New Roman" panose="02020603050405020304" pitchFamily="18" charset="0"/>
              </a:rPr>
              <a:t>Composición de la red</a:t>
            </a:r>
          </a:p>
        </p:txBody>
      </p:sp>
      <p:sp>
        <p:nvSpPr>
          <p:cNvPr id="102" name="8 CuadroTexto">
            <a:extLst>
              <a:ext uri="{FF2B5EF4-FFF2-40B4-BE49-F238E27FC236}">
                <a16:creationId xmlns:a16="http://schemas.microsoft.com/office/drawing/2014/main" id="{33288A52-F5F3-1E8A-C255-6D0DF75CE626}"/>
              </a:ext>
            </a:extLst>
          </p:cNvPr>
          <p:cNvSpPr txBox="1">
            <a:spLocks noChangeArrowheads="1"/>
          </p:cNvSpPr>
          <p:nvPr/>
        </p:nvSpPr>
        <p:spPr bwMode="auto">
          <a:xfrm>
            <a:off x="406574" y="693490"/>
            <a:ext cx="11318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Técnicas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predicción</a:t>
            </a:r>
            <a:endParaRPr lang="es-ES" altLang="es-EC" sz="2400" b="1" dirty="0">
              <a:solidFill>
                <a:srgbClr val="000099"/>
              </a:solidFill>
              <a:latin typeface="Arial Narrow" panose="020B0606020202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7" name="CuadroTexto 106">
                <a:extLst>
                  <a:ext uri="{FF2B5EF4-FFF2-40B4-BE49-F238E27FC236}">
                    <a16:creationId xmlns:a16="http://schemas.microsoft.com/office/drawing/2014/main" id="{3B3040A0-EE82-B173-5B2F-CDD1D9C13143}"/>
                  </a:ext>
                </a:extLst>
              </p:cNvPr>
              <p:cNvSpPr txBox="1"/>
              <p:nvPr/>
            </p:nvSpPr>
            <p:spPr>
              <a:xfrm>
                <a:off x="5911139" y="3250644"/>
                <a:ext cx="2150309" cy="646331"/>
              </a:xfrm>
              <a:prstGeom prst="rect">
                <a:avLst/>
              </a:prstGeom>
              <a:noFill/>
            </p:spPr>
            <p:txBody>
              <a:bodyPr wrap="square" anchor="ctr">
                <a:spAutoFit/>
              </a:bodyPr>
              <a:lstStyle/>
              <a:p>
                <a:pPr indent="457200" algn="ctr">
                  <a:lnSpc>
                    <a:spcPct val="200000"/>
                  </a:lnSpc>
                </a:pPr>
                <a14:m>
                  <m:oMathPara xmlns:m="http://schemas.openxmlformats.org/officeDocument/2006/math">
                    <m:oMathParaPr>
                      <m:jc m:val="centerGroup"/>
                    </m:oMathParaPr>
                    <m:oMath xmlns:m="http://schemas.openxmlformats.org/officeDocument/2006/math">
                      <m:sSub>
                        <m:sSubPr>
                          <m:ctrlPr>
                            <a:rPr lang="es-EC" sz="180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800" b="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𝑝</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b="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800" b="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𝑊</m:t>
                          </m:r>
                        </m:e>
                        <m:sub>
                          <m:r>
                            <a:rPr lang="es-EC" sz="1800" b="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𝑟𝑚</m:t>
                          </m:r>
                        </m:sub>
                      </m:sSub>
                      <m:sSub>
                        <m:sSubPr>
                          <m:ctrlPr>
                            <a:rPr lang="es-EC" sz="1800" b="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800" b="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𝑚</m:t>
                          </m:r>
                        </m:e>
                        <m:sub>
                          <m:r>
                            <a:rPr lang="es-EC" sz="1800" b="0"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7" name="CuadroTexto 106">
                <a:extLst>
                  <a:ext uri="{FF2B5EF4-FFF2-40B4-BE49-F238E27FC236}">
                    <a16:creationId xmlns:a16="http://schemas.microsoft.com/office/drawing/2014/main" id="{3B3040A0-EE82-B173-5B2F-CDD1D9C13143}"/>
                  </a:ext>
                </a:extLst>
              </p:cNvPr>
              <p:cNvSpPr txBox="1">
                <a:spLocks noRot="1" noChangeAspect="1" noMove="1" noResize="1" noEditPoints="1" noAdjustHandles="1" noChangeArrowheads="1" noChangeShapeType="1" noTextEdit="1"/>
              </p:cNvSpPr>
              <p:nvPr/>
            </p:nvSpPr>
            <p:spPr>
              <a:xfrm>
                <a:off x="5911139" y="3250644"/>
                <a:ext cx="2150309" cy="646331"/>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44778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anim calcmode="lin" valueType="num">
                                      <p:cBhvr>
                                        <p:cTn id="23" dur="1000" fill="hold"/>
                                        <p:tgtEl>
                                          <p:spTgt spid="99"/>
                                        </p:tgtEl>
                                        <p:attrNameLst>
                                          <p:attrName>ppt_x</p:attrName>
                                        </p:attrNameLst>
                                      </p:cBhvr>
                                      <p:tavLst>
                                        <p:tav tm="0">
                                          <p:val>
                                            <p:strVal val="#ppt_x"/>
                                          </p:val>
                                        </p:tav>
                                        <p:tav tm="100000">
                                          <p:val>
                                            <p:strVal val="#ppt_x"/>
                                          </p:val>
                                        </p:tav>
                                      </p:tavLst>
                                    </p:anim>
                                    <p:anim calcmode="lin" valueType="num">
                                      <p:cBhvr>
                                        <p:cTn id="24" dur="1000" fill="hold"/>
                                        <p:tgtEl>
                                          <p:spTgt spid="9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000"/>
                                        <p:tgtEl>
                                          <p:spTgt spid="100"/>
                                        </p:tgtEl>
                                      </p:cBhvr>
                                    </p:animEffect>
                                    <p:anim calcmode="lin" valueType="num">
                                      <p:cBhvr>
                                        <p:cTn id="28" dur="1000" fill="hold"/>
                                        <p:tgtEl>
                                          <p:spTgt spid="100"/>
                                        </p:tgtEl>
                                        <p:attrNameLst>
                                          <p:attrName>ppt_x</p:attrName>
                                        </p:attrNameLst>
                                      </p:cBhvr>
                                      <p:tavLst>
                                        <p:tav tm="0">
                                          <p:val>
                                            <p:strVal val="#ppt_x"/>
                                          </p:val>
                                        </p:tav>
                                        <p:tav tm="100000">
                                          <p:val>
                                            <p:strVal val="#ppt_x"/>
                                          </p:val>
                                        </p:tav>
                                      </p:tavLst>
                                    </p:anim>
                                    <p:anim calcmode="lin" valueType="num">
                                      <p:cBhvr>
                                        <p:cTn id="29" dur="1000" fill="hold"/>
                                        <p:tgtEl>
                                          <p:spTgt spid="10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1000"/>
                                        <p:tgtEl>
                                          <p:spTgt spid="101"/>
                                        </p:tgtEl>
                                      </p:cBhvr>
                                    </p:animEffect>
                                    <p:anim calcmode="lin" valueType="num">
                                      <p:cBhvr>
                                        <p:cTn id="33" dur="1000" fill="hold"/>
                                        <p:tgtEl>
                                          <p:spTgt spid="101"/>
                                        </p:tgtEl>
                                        <p:attrNameLst>
                                          <p:attrName>ppt_x</p:attrName>
                                        </p:attrNameLst>
                                      </p:cBhvr>
                                      <p:tavLst>
                                        <p:tav tm="0">
                                          <p:val>
                                            <p:strVal val="#ppt_x"/>
                                          </p:val>
                                        </p:tav>
                                        <p:tav tm="100000">
                                          <p:val>
                                            <p:strVal val="#ppt_x"/>
                                          </p:val>
                                        </p:tav>
                                      </p:tavLst>
                                    </p:anim>
                                    <p:anim calcmode="lin" valueType="num">
                                      <p:cBhvr>
                                        <p:cTn id="34"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14</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7" name="Rectángulo 6">
            <a:extLst>
              <a:ext uri="{FF2B5EF4-FFF2-40B4-BE49-F238E27FC236}">
                <a16:creationId xmlns:a16="http://schemas.microsoft.com/office/drawing/2014/main" id="{5CE393D9-1A45-8A34-F080-7AAAE7EEDEAA}"/>
              </a:ext>
            </a:extLst>
          </p:cNvPr>
          <p:cNvSpPr/>
          <p:nvPr/>
        </p:nvSpPr>
        <p:spPr>
          <a:xfrm>
            <a:off x="767814" y="1275293"/>
            <a:ext cx="10800000" cy="426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C" sz="2000" b="1" dirty="0">
                <a:solidFill>
                  <a:schemeClr val="tx1"/>
                </a:solidFill>
                <a:latin typeface="Arial Narrow" panose="020B0606020202030204" pitchFamily="34" charset="0"/>
                <a:cs typeface="Arial" panose="020B0604020202020204" pitchFamily="34" charset="0"/>
              </a:rPr>
              <a:t>Long Short – Term Memory Bidirectional (</a:t>
            </a:r>
            <a:r>
              <a:rPr lang="en-US" altLang="es-EC" sz="2000" b="1" dirty="0" err="1">
                <a:solidFill>
                  <a:schemeClr val="tx1"/>
                </a:solidFill>
                <a:latin typeface="Arial Narrow" panose="020B0606020202030204" pitchFamily="34" charset="0"/>
                <a:cs typeface="Arial" panose="020B0604020202020204" pitchFamily="34" charset="0"/>
              </a:rPr>
              <a:t>BiLSTM</a:t>
            </a:r>
            <a:r>
              <a:rPr lang="en-US" altLang="es-EC" sz="2000" b="1" dirty="0">
                <a:solidFill>
                  <a:schemeClr val="tx1"/>
                </a:solidFill>
                <a:latin typeface="Arial Narrow" panose="020B0606020202030204" pitchFamily="34" charset="0"/>
                <a:cs typeface="Arial" panose="020B0604020202020204" pitchFamily="34" charset="0"/>
              </a:rPr>
              <a:t>)</a:t>
            </a:r>
            <a:endParaRPr lang="es-EC" sz="2200" dirty="0">
              <a:solidFill>
                <a:schemeClr val="tx1"/>
              </a:solidFill>
              <a:latin typeface="Arial Narrow" panose="020B0606020202030204" pitchFamily="34" charset="0"/>
              <a:cs typeface="Arial" panose="020B0604020202020204" pitchFamily="34" charset="0"/>
            </a:endParaRPr>
          </a:p>
        </p:txBody>
      </p:sp>
      <p:sp>
        <p:nvSpPr>
          <p:cNvPr id="9" name="8 CuadroTexto">
            <a:extLst>
              <a:ext uri="{FF2B5EF4-FFF2-40B4-BE49-F238E27FC236}">
                <a16:creationId xmlns:a16="http://schemas.microsoft.com/office/drawing/2014/main" id="{E323A313-E455-E704-9242-7E42345F0DF0}"/>
              </a:ext>
            </a:extLst>
          </p:cNvPr>
          <p:cNvSpPr txBox="1">
            <a:spLocks noChangeArrowheads="1"/>
          </p:cNvSpPr>
          <p:nvPr/>
        </p:nvSpPr>
        <p:spPr bwMode="auto">
          <a:xfrm>
            <a:off x="406574" y="693490"/>
            <a:ext cx="11318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Técnicas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predicción</a:t>
            </a:r>
            <a:endParaRPr lang="es-ES" altLang="es-EC" sz="2400" b="1" dirty="0">
              <a:solidFill>
                <a:srgbClr val="000099"/>
              </a:solidFill>
              <a:latin typeface="Arial Narrow" panose="020B0606020202030204" pitchFamily="34" charset="0"/>
              <a:cs typeface="Arial" panose="020B0604020202020204" pitchFamily="34" charset="0"/>
            </a:endParaRPr>
          </a:p>
        </p:txBody>
      </p:sp>
      <p:pic>
        <p:nvPicPr>
          <p:cNvPr id="94" name="Imagen 93">
            <a:extLst>
              <a:ext uri="{FF2B5EF4-FFF2-40B4-BE49-F238E27FC236}">
                <a16:creationId xmlns:a16="http://schemas.microsoft.com/office/drawing/2014/main" id="{F35D06E5-133C-6E7A-F4B7-62DF2ADE168E}"/>
              </a:ext>
            </a:extLst>
          </p:cNvPr>
          <p:cNvPicPr>
            <a:picLocks noChangeAspect="1"/>
          </p:cNvPicPr>
          <p:nvPr/>
        </p:nvPicPr>
        <p:blipFill>
          <a:blip r:embed="rId3"/>
          <a:stretch>
            <a:fillRect/>
          </a:stretch>
        </p:blipFill>
        <p:spPr>
          <a:xfrm>
            <a:off x="1414686" y="2443435"/>
            <a:ext cx="6407512" cy="2498527"/>
          </a:xfrm>
          <a:prstGeom prst="rect">
            <a:avLst/>
          </a:prstGeom>
        </p:spPr>
      </p:pic>
      <p:grpSp>
        <p:nvGrpSpPr>
          <p:cNvPr id="95" name="Grupo 94">
            <a:extLst>
              <a:ext uri="{FF2B5EF4-FFF2-40B4-BE49-F238E27FC236}">
                <a16:creationId xmlns:a16="http://schemas.microsoft.com/office/drawing/2014/main" id="{91C6AE39-55B7-4B69-C2F5-57F3A7D370B4}"/>
              </a:ext>
            </a:extLst>
          </p:cNvPr>
          <p:cNvGrpSpPr/>
          <p:nvPr/>
        </p:nvGrpSpPr>
        <p:grpSpPr>
          <a:xfrm>
            <a:off x="8867815" y="2415146"/>
            <a:ext cx="144016" cy="2763333"/>
            <a:chOff x="8399462" y="1765648"/>
            <a:chExt cx="144016" cy="2763333"/>
          </a:xfrm>
        </p:grpSpPr>
        <p:sp>
          <p:nvSpPr>
            <p:cNvPr id="96" name="Elipse 95">
              <a:extLst>
                <a:ext uri="{FF2B5EF4-FFF2-40B4-BE49-F238E27FC236}">
                  <a16:creationId xmlns:a16="http://schemas.microsoft.com/office/drawing/2014/main" id="{62D9647F-C025-8859-9A76-609F747115A2}"/>
                </a:ext>
              </a:extLst>
            </p:cNvPr>
            <p:cNvSpPr/>
            <p:nvPr/>
          </p:nvSpPr>
          <p:spPr>
            <a:xfrm>
              <a:off x="8399462" y="176564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7" name="Elipse 96">
              <a:extLst>
                <a:ext uri="{FF2B5EF4-FFF2-40B4-BE49-F238E27FC236}">
                  <a16:creationId xmlns:a16="http://schemas.microsoft.com/office/drawing/2014/main" id="{771B5008-86A3-B4E1-F0B9-E87ED2A9068A}"/>
                </a:ext>
              </a:extLst>
            </p:cNvPr>
            <p:cNvSpPr/>
            <p:nvPr/>
          </p:nvSpPr>
          <p:spPr>
            <a:xfrm>
              <a:off x="8399462" y="264065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98" name="Conector recto de flecha 97">
              <a:extLst>
                <a:ext uri="{FF2B5EF4-FFF2-40B4-BE49-F238E27FC236}">
                  <a16:creationId xmlns:a16="http://schemas.microsoft.com/office/drawing/2014/main" id="{C95354E2-07C8-1BAA-38D3-BAECAA581B3D}"/>
                </a:ext>
              </a:extLst>
            </p:cNvPr>
            <p:cNvCxnSpPr>
              <a:cxnSpLocks/>
            </p:cNvCxnSpPr>
            <p:nvPr/>
          </p:nvCxnSpPr>
          <p:spPr>
            <a:xfrm>
              <a:off x="8471470" y="1909665"/>
              <a:ext cx="0"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99" name="Conector recto de flecha 98">
              <a:extLst>
                <a:ext uri="{FF2B5EF4-FFF2-40B4-BE49-F238E27FC236}">
                  <a16:creationId xmlns:a16="http://schemas.microsoft.com/office/drawing/2014/main" id="{82B77650-F10F-E504-CF90-E180AB2C8CD2}"/>
                </a:ext>
              </a:extLst>
            </p:cNvPr>
            <p:cNvCxnSpPr>
              <a:cxnSpLocks/>
            </p:cNvCxnSpPr>
            <p:nvPr/>
          </p:nvCxnSpPr>
          <p:spPr>
            <a:xfrm>
              <a:off x="8469932" y="2794158"/>
              <a:ext cx="3076"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100" name="Elipse 99">
              <a:extLst>
                <a:ext uri="{FF2B5EF4-FFF2-40B4-BE49-F238E27FC236}">
                  <a16:creationId xmlns:a16="http://schemas.microsoft.com/office/drawing/2014/main" id="{808AC690-30A2-2417-D322-CAD5E30B1574}"/>
                </a:ext>
              </a:extLst>
            </p:cNvPr>
            <p:cNvSpPr/>
            <p:nvPr/>
          </p:nvSpPr>
          <p:spPr>
            <a:xfrm>
              <a:off x="8399462" y="3520949"/>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1" name="Elipse 100">
              <a:extLst>
                <a:ext uri="{FF2B5EF4-FFF2-40B4-BE49-F238E27FC236}">
                  <a16:creationId xmlns:a16="http://schemas.microsoft.com/office/drawing/2014/main" id="{C2B339CA-CEFD-A858-D7BB-C8CB61A47696}"/>
                </a:ext>
              </a:extLst>
            </p:cNvPr>
            <p:cNvSpPr/>
            <p:nvPr/>
          </p:nvSpPr>
          <p:spPr>
            <a:xfrm>
              <a:off x="8399462" y="4384965"/>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2" name="Conector recto de flecha 101">
              <a:extLst>
                <a:ext uri="{FF2B5EF4-FFF2-40B4-BE49-F238E27FC236}">
                  <a16:creationId xmlns:a16="http://schemas.microsoft.com/office/drawing/2014/main" id="{EEC947A3-6BA1-54CE-E93E-4E441578397F}"/>
                </a:ext>
              </a:extLst>
            </p:cNvPr>
            <p:cNvCxnSpPr>
              <a:cxnSpLocks/>
            </p:cNvCxnSpPr>
            <p:nvPr/>
          </p:nvCxnSpPr>
          <p:spPr>
            <a:xfrm>
              <a:off x="8471470" y="3664965"/>
              <a:ext cx="0"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p:sp>
        <p:nvSpPr>
          <p:cNvPr id="103" name="CuadroTexto 102">
            <a:extLst>
              <a:ext uri="{FF2B5EF4-FFF2-40B4-BE49-F238E27FC236}">
                <a16:creationId xmlns:a16="http://schemas.microsoft.com/office/drawing/2014/main" id="{046A3417-1398-505F-7D8D-907B6FCB7718}"/>
              </a:ext>
            </a:extLst>
          </p:cNvPr>
          <p:cNvSpPr txBox="1"/>
          <p:nvPr/>
        </p:nvSpPr>
        <p:spPr>
          <a:xfrm>
            <a:off x="9155846" y="2348655"/>
            <a:ext cx="2700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Entrada</a:t>
            </a:r>
          </a:p>
        </p:txBody>
      </p:sp>
      <p:sp>
        <p:nvSpPr>
          <p:cNvPr id="104" name="CuadroTexto 103">
            <a:extLst>
              <a:ext uri="{FF2B5EF4-FFF2-40B4-BE49-F238E27FC236}">
                <a16:creationId xmlns:a16="http://schemas.microsoft.com/office/drawing/2014/main" id="{DEB26007-9CF0-211E-4E02-8CF5BFE8A1D8}"/>
              </a:ext>
            </a:extLst>
          </p:cNvPr>
          <p:cNvSpPr txBox="1"/>
          <p:nvPr/>
        </p:nvSpPr>
        <p:spPr>
          <a:xfrm>
            <a:off x="9155846" y="2958837"/>
            <a:ext cx="2700000" cy="769441"/>
          </a:xfrm>
          <a:prstGeom prst="rect">
            <a:avLst/>
          </a:prstGeom>
          <a:noFill/>
        </p:spPr>
        <p:txBody>
          <a:bodyPr wrap="square" lIns="0" tIns="0" rIns="0" bIns="0" rtlCol="0">
            <a:spAutoFit/>
          </a:bodyPr>
          <a:lstStyle/>
          <a:p>
            <a:r>
              <a:rPr lang="es-EC" sz="1800" dirty="0" err="1">
                <a:latin typeface="Arial Narrow" panose="020B0606020202030204" pitchFamily="34" charset="0"/>
                <a:cs typeface="Times New Roman" panose="02020603050405020304" pitchFamily="18" charset="0"/>
              </a:rPr>
              <a:t>BiLSTM</a:t>
            </a:r>
            <a:endParaRPr lang="es-EC" sz="1800" dirty="0">
              <a:latin typeface="Arial Narrow" panose="020B0606020202030204" pitchFamily="34" charset="0"/>
              <a:cs typeface="Times New Roman" panose="02020603050405020304" pitchFamily="18" charset="0"/>
            </a:endParaRPr>
          </a:p>
          <a:p>
            <a:r>
              <a:rPr lang="es-EC" sz="1600" dirty="0">
                <a:latin typeface="Arial Narrow" panose="020B0606020202030204" pitchFamily="34" charset="0"/>
                <a:cs typeface="Times New Roman" panose="02020603050405020304" pitchFamily="18" charset="0"/>
              </a:rPr>
              <a:t>Número de capas ocultas </a:t>
            </a:r>
            <a:r>
              <a:rPr lang="es-EC" sz="1600" dirty="0">
                <a:solidFill>
                  <a:srgbClr val="0000FF"/>
                </a:solidFill>
                <a:latin typeface="Arial Narrow" panose="020B0606020202030204" pitchFamily="34" charset="0"/>
                <a:cs typeface="Times New Roman" panose="02020603050405020304" pitchFamily="18" charset="0"/>
              </a:rPr>
              <a:t>(</a:t>
            </a:r>
            <a:r>
              <a:rPr lang="es-EC" sz="1600" dirty="0" err="1">
                <a:solidFill>
                  <a:srgbClr val="0000FF"/>
                </a:solidFill>
                <a:latin typeface="Arial Narrow" panose="020B0606020202030204" pitchFamily="34" charset="0"/>
                <a:cs typeface="Times New Roman" panose="02020603050405020304" pitchFamily="18" charset="0"/>
              </a:rPr>
              <a:t>Hiperparámetro</a:t>
            </a:r>
            <a:r>
              <a:rPr lang="es-EC" sz="1600" dirty="0">
                <a:solidFill>
                  <a:srgbClr val="0000FF"/>
                </a:solidFill>
                <a:latin typeface="Arial Narrow" panose="020B0606020202030204" pitchFamily="34" charset="0"/>
                <a:cs typeface="Times New Roman" panose="02020603050405020304" pitchFamily="18" charset="0"/>
              </a:rPr>
              <a:t>)</a:t>
            </a:r>
            <a:endParaRPr lang="es-EC" sz="1800" dirty="0">
              <a:solidFill>
                <a:srgbClr val="0000FF"/>
              </a:solidFill>
              <a:latin typeface="Arial Narrow" panose="020B0606020202030204" pitchFamily="34" charset="0"/>
              <a:cs typeface="Times New Roman" panose="02020603050405020304" pitchFamily="18" charset="0"/>
            </a:endParaRPr>
          </a:p>
        </p:txBody>
      </p:sp>
      <p:sp>
        <p:nvSpPr>
          <p:cNvPr id="105" name="CuadroTexto 104">
            <a:extLst>
              <a:ext uri="{FF2B5EF4-FFF2-40B4-BE49-F238E27FC236}">
                <a16:creationId xmlns:a16="http://schemas.microsoft.com/office/drawing/2014/main" id="{3272F981-2439-27A0-7BB5-7CB4E1C50EAC}"/>
              </a:ext>
            </a:extLst>
          </p:cNvPr>
          <p:cNvSpPr txBox="1"/>
          <p:nvPr/>
        </p:nvSpPr>
        <p:spPr>
          <a:xfrm>
            <a:off x="9155846" y="4098674"/>
            <a:ext cx="2700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Fully</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connected</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layer</a:t>
            </a:r>
            <a:endParaRPr lang="es-EC" sz="1800" i="1" dirty="0">
              <a:latin typeface="Arial Narrow" panose="020B0606020202030204" pitchFamily="34" charset="0"/>
              <a:cs typeface="Times New Roman" panose="02020603050405020304" pitchFamily="18" charset="0"/>
            </a:endParaRPr>
          </a:p>
        </p:txBody>
      </p:sp>
      <p:sp>
        <p:nvSpPr>
          <p:cNvPr id="106" name="CuadroTexto 105">
            <a:extLst>
              <a:ext uri="{FF2B5EF4-FFF2-40B4-BE49-F238E27FC236}">
                <a16:creationId xmlns:a16="http://schemas.microsoft.com/office/drawing/2014/main" id="{3398D736-E336-0FFC-7303-7DF6005B51EB}"/>
              </a:ext>
            </a:extLst>
          </p:cNvPr>
          <p:cNvSpPr txBox="1"/>
          <p:nvPr/>
        </p:nvSpPr>
        <p:spPr>
          <a:xfrm>
            <a:off x="9155846" y="4967971"/>
            <a:ext cx="2700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Capa de regresión</a:t>
            </a:r>
          </a:p>
        </p:txBody>
      </p:sp>
      <p:sp>
        <p:nvSpPr>
          <p:cNvPr id="107" name="CuadroTexto 106">
            <a:extLst>
              <a:ext uri="{FF2B5EF4-FFF2-40B4-BE49-F238E27FC236}">
                <a16:creationId xmlns:a16="http://schemas.microsoft.com/office/drawing/2014/main" id="{E1817650-313D-9F1D-4E49-AB06DD63CFAC}"/>
              </a:ext>
            </a:extLst>
          </p:cNvPr>
          <p:cNvSpPr txBox="1"/>
          <p:nvPr/>
        </p:nvSpPr>
        <p:spPr>
          <a:xfrm>
            <a:off x="8867815" y="1917658"/>
            <a:ext cx="2648837" cy="288000"/>
          </a:xfrm>
          <a:prstGeom prst="rect">
            <a:avLst/>
          </a:prstGeom>
          <a:solidFill>
            <a:schemeClr val="accent1"/>
          </a:solidFill>
        </p:spPr>
        <p:txBody>
          <a:bodyPr wrap="square" lIns="0" tIns="0" rIns="0" bIns="0" rtlCol="0">
            <a:spAutoFit/>
          </a:bodyPr>
          <a:lstStyle/>
          <a:p>
            <a:pPr algn="ctr"/>
            <a:r>
              <a:rPr lang="es-EC" sz="1800" dirty="0">
                <a:latin typeface="Arial Narrow" panose="020B0606020202030204" pitchFamily="34" charset="0"/>
                <a:cs typeface="Times New Roman" panose="02020603050405020304" pitchFamily="18" charset="0"/>
              </a:rPr>
              <a:t>Composición de la red</a:t>
            </a:r>
          </a:p>
        </p:txBody>
      </p:sp>
    </p:spTree>
    <p:extLst>
      <p:ext uri="{BB962C8B-B14F-4D97-AF65-F5344CB8AC3E}">
        <p14:creationId xmlns:p14="http://schemas.microsoft.com/office/powerpoint/2010/main" val="41794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1000"/>
                                        <p:tgtEl>
                                          <p:spTgt spid="104"/>
                                        </p:tgtEl>
                                      </p:cBhvr>
                                    </p:animEffect>
                                    <p:anim calcmode="lin" valueType="num">
                                      <p:cBhvr>
                                        <p:cTn id="18" dur="1000" fill="hold"/>
                                        <p:tgtEl>
                                          <p:spTgt spid="104"/>
                                        </p:tgtEl>
                                        <p:attrNameLst>
                                          <p:attrName>ppt_x</p:attrName>
                                        </p:attrNameLst>
                                      </p:cBhvr>
                                      <p:tavLst>
                                        <p:tav tm="0">
                                          <p:val>
                                            <p:strVal val="#ppt_x"/>
                                          </p:val>
                                        </p:tav>
                                        <p:tav tm="100000">
                                          <p:val>
                                            <p:strVal val="#ppt_x"/>
                                          </p:val>
                                        </p:tav>
                                      </p:tavLst>
                                    </p:anim>
                                    <p:anim calcmode="lin" valueType="num">
                                      <p:cBhvr>
                                        <p:cTn id="19" dur="1000" fill="hold"/>
                                        <p:tgtEl>
                                          <p:spTgt spid="10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1000"/>
                                        <p:tgtEl>
                                          <p:spTgt spid="105"/>
                                        </p:tgtEl>
                                      </p:cBhvr>
                                    </p:animEffect>
                                    <p:anim calcmode="lin" valueType="num">
                                      <p:cBhvr>
                                        <p:cTn id="23" dur="1000" fill="hold"/>
                                        <p:tgtEl>
                                          <p:spTgt spid="105"/>
                                        </p:tgtEl>
                                        <p:attrNameLst>
                                          <p:attrName>ppt_x</p:attrName>
                                        </p:attrNameLst>
                                      </p:cBhvr>
                                      <p:tavLst>
                                        <p:tav tm="0">
                                          <p:val>
                                            <p:strVal val="#ppt_x"/>
                                          </p:val>
                                        </p:tav>
                                        <p:tav tm="100000">
                                          <p:val>
                                            <p:strVal val="#ppt_x"/>
                                          </p:val>
                                        </p:tav>
                                      </p:tavLst>
                                    </p:anim>
                                    <p:anim calcmode="lin" valueType="num">
                                      <p:cBhvr>
                                        <p:cTn id="24" dur="1000" fill="hold"/>
                                        <p:tgtEl>
                                          <p:spTgt spid="10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15</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5" name="Rectángulo 4">
            <a:extLst>
              <a:ext uri="{FF2B5EF4-FFF2-40B4-BE49-F238E27FC236}">
                <a16:creationId xmlns:a16="http://schemas.microsoft.com/office/drawing/2014/main" id="{7C8BD06E-007D-D303-3AD2-9C5B8033E212}"/>
              </a:ext>
            </a:extLst>
          </p:cNvPr>
          <p:cNvSpPr/>
          <p:nvPr/>
        </p:nvSpPr>
        <p:spPr>
          <a:xfrm>
            <a:off x="334566" y="1275293"/>
            <a:ext cx="11521280" cy="426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C" sz="2000" b="1" dirty="0">
                <a:solidFill>
                  <a:schemeClr val="tx1"/>
                </a:solidFill>
                <a:latin typeface="Arial Narrow" panose="020B0606020202030204" pitchFamily="34" charset="0"/>
                <a:cs typeface="Arial" panose="020B0604020202020204" pitchFamily="34" charset="0"/>
              </a:rPr>
              <a:t>Gated Recurrent Unit (GRU)</a:t>
            </a:r>
            <a:endParaRPr lang="es-EC" sz="2200" dirty="0">
              <a:solidFill>
                <a:schemeClr val="tx1"/>
              </a:solidFill>
              <a:latin typeface="Arial Narrow" panose="020B0606020202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6E469C6F-B08B-0A9E-636A-FA773FE4ECCB}"/>
                  </a:ext>
                </a:extLst>
              </p:cNvPr>
              <p:cNvSpPr txBox="1"/>
              <p:nvPr/>
            </p:nvSpPr>
            <p:spPr>
              <a:xfrm>
                <a:off x="5087094" y="2527268"/>
                <a:ext cx="3457176" cy="2357568"/>
              </a:xfrm>
              <a:prstGeom prst="rect">
                <a:avLst/>
              </a:prstGeom>
              <a:noFill/>
            </p:spPr>
            <p:txBody>
              <a:bodyPr wrap="square" anchor="ctr">
                <a:spAutoFit/>
              </a:bodyPr>
              <a:lstStyle/>
              <a:p>
                <a:pPr indent="457200">
                  <a:lnSpc>
                    <a:spcPct val="200000"/>
                  </a:lnSpc>
                </a:pPr>
                <a14:m>
                  <m:oMathPara xmlns:m="http://schemas.openxmlformats.org/officeDocument/2006/math">
                    <m:oMathParaPr>
                      <m:jc m:val="centerGroup"/>
                    </m:oMathParaPr>
                    <m:oMath xmlns:m="http://schemas.openxmlformats.org/officeDocument/2006/math">
                      <m:sSub>
                        <m:sSubPr>
                          <m:ctrlPr>
                            <a:rPr lang="es-EC" sz="1800" i="1" smtClean="0">
                              <a:effectLst/>
                              <a:latin typeface="Cambria Math" panose="02040503050406030204" pitchFamily="18"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𝜎</m:t>
                      </m:r>
                      <m:d>
                        <m:dPr>
                          <m:ctrlP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sz="1800" i="1">
                                  <a:effectLst/>
                                  <a:latin typeface="Cambria Math" panose="02040503050406030204" pitchFamily="18"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sub>
                          </m:sSub>
                          <m:d>
                            <m:dPr>
                              <m:begChr m:val="["/>
                              <m:endChr m:val="]"/>
                              <m:ctrlP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sz="1800" i="1">
                                      <a:effectLst/>
                                      <a:latin typeface="Cambria Math" panose="02040503050406030204" pitchFamily="18"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800" i="1">
                                      <a:effectLst/>
                                      <a:latin typeface="Cambria Math" panose="02040503050406030204" pitchFamily="18"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d>
                        </m:e>
                      </m:d>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200000"/>
                  </a:lnSpc>
                </a:pPr>
                <a14:m>
                  <m:oMathPara xmlns:m="http://schemas.openxmlformats.org/officeDocument/2006/math">
                    <m:oMathParaPr>
                      <m:jc m:val="centerGroup"/>
                    </m:oMathParaPr>
                    <m:oMath xmlns:m="http://schemas.openxmlformats.org/officeDocument/2006/math">
                      <m:sSub>
                        <m:sSubPr>
                          <m:ctrlPr>
                            <a:rPr lang="es-EC" sz="1800" i="1" smtClean="0">
                              <a:effectLst/>
                              <a:latin typeface="Cambria Math" panose="02040503050406030204" pitchFamily="18"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𝜎</m:t>
                      </m:r>
                      <m:d>
                        <m:dPr>
                          <m:ctrlPr>
                            <a:rPr lang="es-EC" sz="1800" i="1">
                              <a:effectLst/>
                              <a:latin typeface="Cambria Math" panose="02040503050406030204" pitchFamily="18" charset="0"/>
                            </a:rPr>
                          </m:ctrlPr>
                        </m:dPr>
                        <m:e>
                          <m:sSub>
                            <m:sSubPr>
                              <m:ctrlPr>
                                <a:rPr lang="es-EC" sz="1800" i="1">
                                  <a:effectLst/>
                                  <a:latin typeface="Cambria Math" panose="02040503050406030204" pitchFamily="18"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sub>
                          </m:sSub>
                          <m:d>
                            <m:dPr>
                              <m:begChr m:val="["/>
                              <m:endChr m:val="]"/>
                              <m:ctrlPr>
                                <a:rPr lang="es-EC" sz="1800" i="1">
                                  <a:effectLst/>
                                  <a:latin typeface="Cambria Math" panose="02040503050406030204" pitchFamily="18" charset="0"/>
                                </a:rPr>
                              </m:ctrlPr>
                            </m:dPr>
                            <m:e>
                              <m:sSub>
                                <m:sSubPr>
                                  <m:ctrlPr>
                                    <a:rPr lang="es-EC" sz="1800" i="1">
                                      <a:effectLst/>
                                      <a:latin typeface="Cambria Math" panose="02040503050406030204" pitchFamily="18"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800" i="1">
                                      <a:effectLst/>
                                      <a:latin typeface="Cambria Math" panose="02040503050406030204" pitchFamily="18"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d>
                        </m:e>
                      </m:d>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200000"/>
                  </a:lnSpc>
                </a:pPr>
                <a14:m>
                  <m:oMathPara xmlns:m="http://schemas.openxmlformats.org/officeDocument/2006/math">
                    <m:oMathParaPr>
                      <m:jc m:val="centerGroup"/>
                    </m:oMathParaPr>
                    <m:oMath xmlns:m="http://schemas.openxmlformats.org/officeDocument/2006/math">
                      <m:sSub>
                        <m:sSubPr>
                          <m:ctrlPr>
                            <a:rPr lang="es-EC" sz="1800" i="1" smtClean="0">
                              <a:effectLst/>
                              <a:latin typeface="Cambria Math" panose="02040503050406030204" pitchFamily="18" charset="0"/>
                              <a:cs typeface="Calibri" panose="020F0502020204030204" pitchFamily="34" charset="0"/>
                            </a:rPr>
                          </m:ctrlPr>
                        </m:sSubPr>
                        <m:e>
                          <m:acc>
                            <m:accPr>
                              <m:chr m:val="̃"/>
                              <m:ctrlPr>
                                <a:rPr lang="es-EC" sz="1800" i="1">
                                  <a:effectLst/>
                                  <a:latin typeface="Cambria Math" panose="02040503050406030204" pitchFamily="18" charset="0"/>
                                  <a:cs typeface="Calibri" panose="020F0502020204030204" pitchFamily="34" charset="0"/>
                                </a:rPr>
                              </m:ctrlPr>
                            </m:acc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acc>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unc>
                        <m:funcPr>
                          <m:ctrlPr>
                            <a:rPr lang="es-EC" sz="1800" i="1">
                              <a:effectLst/>
                              <a:latin typeface="Cambria Math" panose="02040503050406030204" pitchFamily="18" charset="0"/>
                              <a:cs typeface="Calibri" panose="020F0502020204030204" pitchFamily="34" charset="0"/>
                            </a:rPr>
                          </m:ctrlPr>
                        </m:funcPr>
                        <m:fName>
                          <m:r>
                            <m:rPr>
                              <m:sty m:val="p"/>
                            </m:rPr>
                            <a:rPr lang="es-CO" sz="18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tanh</m:t>
                          </m:r>
                        </m:fName>
                        <m:e>
                          <m:d>
                            <m:dPr>
                              <m:ctrlPr>
                                <a:rPr lang="es-EC" sz="1800" i="1">
                                  <a:effectLst/>
                                  <a:latin typeface="Cambria Math" panose="02040503050406030204" pitchFamily="18" charset="0"/>
                                  <a:cs typeface="Calibri" panose="020F0502020204030204" pitchFamily="34" charset="0"/>
                                </a:rPr>
                              </m:ctrlPr>
                            </m:d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𝑊</m:t>
                              </m:r>
                              <m:d>
                                <m:dPr>
                                  <m:begChr m:val="["/>
                                  <m:endChr m:val="]"/>
                                  <m:ctrlPr>
                                    <a:rPr lang="es-EC" sz="1800" i="1">
                                      <a:effectLst/>
                                      <a:latin typeface="Cambria Math" panose="02040503050406030204" pitchFamily="18" charset="0"/>
                                      <a:cs typeface="Calibri" panose="020F0502020204030204" pitchFamily="34" charset="0"/>
                                    </a:rPr>
                                  </m:ctrlPr>
                                </m:dPr>
                                <m:e>
                                  <m:sSub>
                                    <m:sSubPr>
                                      <m:ctrlPr>
                                        <a:rPr lang="es-EC" sz="1800" i="1">
                                          <a:effectLst/>
                                          <a:latin typeface="Cambria Math" panose="020405030504060302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𝑟</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effectLst/>
                                          <a:latin typeface="Cambria Math" panose="020405030504060302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effectLst/>
                                          <a:latin typeface="Cambria Math" panose="020405030504060302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e>
                              </m:d>
                            </m:e>
                          </m:d>
                        </m:e>
                      </m:func>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200000"/>
                  </a:lnSpc>
                </a:pPr>
                <a14:m>
                  <m:oMathPara xmlns:m="http://schemas.openxmlformats.org/officeDocument/2006/math">
                    <m:oMathParaPr>
                      <m:jc m:val="centerGroup"/>
                    </m:oMathParaPr>
                    <m:oMath xmlns:m="http://schemas.openxmlformats.org/officeDocument/2006/math">
                      <m:sSub>
                        <m:sSubPr>
                          <m:ctrlPr>
                            <a:rPr lang="es-EC" sz="1800" i="1" smtClean="0">
                              <a:effectLst/>
                              <a:latin typeface="Cambria Math" panose="020405030504060302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d>
                        <m:dPr>
                          <m:ctrlPr>
                            <a:rPr lang="es-EC" sz="1800" i="1">
                              <a:effectLst/>
                              <a:latin typeface="Cambria Math" panose="02040503050406030204" pitchFamily="18" charset="0"/>
                              <a:cs typeface="Calibri" panose="020F0502020204030204" pitchFamily="34" charset="0"/>
                            </a:rPr>
                          </m:ctrlPr>
                        </m:d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Sub>
                            <m:sSubPr>
                              <m:ctrlPr>
                                <a:rPr lang="es-EC" sz="1800" i="1">
                                  <a:effectLst/>
                                  <a:latin typeface="Cambria Math" panose="020405030504060302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e>
                      </m:d>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effectLst/>
                              <a:latin typeface="Cambria Math" panose="020405030504060302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effectLst/>
                              <a:latin typeface="Cambria Math" panose="02040503050406030204" pitchFamily="18" charset="0"/>
                              <a:cs typeface="Calibri" panose="020F0502020204030204" pitchFamily="34" charset="0"/>
                            </a:rPr>
                          </m:ctrlPr>
                        </m:sSub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C" sz="1800" i="1">
                              <a:effectLst/>
                              <a:latin typeface="Cambria Math" panose="02040503050406030204" pitchFamily="18" charset="0"/>
                              <a:cs typeface="Calibri" panose="020F0502020204030204" pitchFamily="34" charset="0"/>
                            </a:rPr>
                          </m:ctrlPr>
                        </m:sSubPr>
                        <m:e>
                          <m:acc>
                            <m:accPr>
                              <m:chr m:val="̃"/>
                              <m:ctrlPr>
                                <a:rPr lang="es-EC" sz="1800" i="1">
                                  <a:effectLst/>
                                  <a:latin typeface="Cambria Math" panose="02040503050406030204" pitchFamily="18" charset="0"/>
                                  <a:cs typeface="Calibri" panose="020F0502020204030204" pitchFamily="34" charset="0"/>
                                </a:rPr>
                              </m:ctrlPr>
                            </m:accPr>
                            <m:e>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acc>
                        </m:e>
                        <m:sub>
                          <m:r>
                            <a:rPr lang="es-CO" sz="18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sub>
                      </m:sSub>
                    </m:oMath>
                  </m:oMathPara>
                </a14:m>
                <a:endParaRPr lang="es-EC"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8" name="CuadroTexto 7">
                <a:extLst>
                  <a:ext uri="{FF2B5EF4-FFF2-40B4-BE49-F238E27FC236}">
                    <a16:creationId xmlns:a16="http://schemas.microsoft.com/office/drawing/2014/main" id="{6E469C6F-B08B-0A9E-636A-FA773FE4ECCB}"/>
                  </a:ext>
                </a:extLst>
              </p:cNvPr>
              <p:cNvSpPr txBox="1">
                <a:spLocks noRot="1" noChangeAspect="1" noMove="1" noResize="1" noEditPoints="1" noAdjustHandles="1" noChangeArrowheads="1" noChangeShapeType="1" noTextEdit="1"/>
              </p:cNvSpPr>
              <p:nvPr/>
            </p:nvSpPr>
            <p:spPr>
              <a:xfrm>
                <a:off x="5087094" y="2527268"/>
                <a:ext cx="3457176" cy="2357568"/>
              </a:xfrm>
              <a:prstGeom prst="rect">
                <a:avLst/>
              </a:prstGeom>
              <a:blipFill>
                <a:blip r:embed="rId3"/>
                <a:stretch>
                  <a:fillRect/>
                </a:stretch>
              </a:blipFill>
            </p:spPr>
            <p:txBody>
              <a:bodyPr/>
              <a:lstStyle/>
              <a:p>
                <a:r>
                  <a:rPr lang="es-EC">
                    <a:noFill/>
                  </a:rPr>
                  <a:t> </a:t>
                </a:r>
              </a:p>
            </p:txBody>
          </p:sp>
        </mc:Fallback>
      </mc:AlternateContent>
      <p:sp>
        <p:nvSpPr>
          <p:cNvPr id="6" name="8 CuadroTexto">
            <a:extLst>
              <a:ext uri="{FF2B5EF4-FFF2-40B4-BE49-F238E27FC236}">
                <a16:creationId xmlns:a16="http://schemas.microsoft.com/office/drawing/2014/main" id="{1BB87234-01EC-C61D-DA67-48DBA8D79AD0}"/>
              </a:ext>
            </a:extLst>
          </p:cNvPr>
          <p:cNvSpPr txBox="1">
            <a:spLocks noChangeArrowheads="1"/>
          </p:cNvSpPr>
          <p:nvPr/>
        </p:nvSpPr>
        <p:spPr bwMode="auto">
          <a:xfrm>
            <a:off x="406574" y="693490"/>
            <a:ext cx="11318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Técnicas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predicción</a:t>
            </a:r>
            <a:endParaRPr lang="es-ES" altLang="es-EC" sz="2400" b="1" dirty="0">
              <a:solidFill>
                <a:srgbClr val="000099"/>
              </a:solidFill>
              <a:latin typeface="Arial Narrow" panose="020B0606020202030204" pitchFamily="34" charset="0"/>
              <a:cs typeface="Arial" panose="020B0604020202020204" pitchFamily="34" charset="0"/>
            </a:endParaRPr>
          </a:p>
        </p:txBody>
      </p:sp>
      <p:pic>
        <p:nvPicPr>
          <p:cNvPr id="91" name="Imagen 90">
            <a:extLst>
              <a:ext uri="{FF2B5EF4-FFF2-40B4-BE49-F238E27FC236}">
                <a16:creationId xmlns:a16="http://schemas.microsoft.com/office/drawing/2014/main" id="{939389FF-DF10-8CED-784B-C68E43985E33}"/>
              </a:ext>
            </a:extLst>
          </p:cNvPr>
          <p:cNvPicPr>
            <a:picLocks noChangeAspect="1"/>
          </p:cNvPicPr>
          <p:nvPr/>
        </p:nvPicPr>
        <p:blipFill>
          <a:blip r:embed="rId4"/>
          <a:stretch>
            <a:fillRect/>
          </a:stretch>
        </p:blipFill>
        <p:spPr>
          <a:xfrm>
            <a:off x="406574" y="2573794"/>
            <a:ext cx="4901924" cy="2134709"/>
          </a:xfrm>
          <a:prstGeom prst="rect">
            <a:avLst/>
          </a:prstGeom>
        </p:spPr>
      </p:pic>
      <p:grpSp>
        <p:nvGrpSpPr>
          <p:cNvPr id="92" name="Grupo 91">
            <a:extLst>
              <a:ext uri="{FF2B5EF4-FFF2-40B4-BE49-F238E27FC236}">
                <a16:creationId xmlns:a16="http://schemas.microsoft.com/office/drawing/2014/main" id="{B30DF38C-05E8-D90B-4B9A-835487D74EC4}"/>
              </a:ext>
            </a:extLst>
          </p:cNvPr>
          <p:cNvGrpSpPr/>
          <p:nvPr/>
        </p:nvGrpSpPr>
        <p:grpSpPr>
          <a:xfrm>
            <a:off x="8867815" y="2415146"/>
            <a:ext cx="144016" cy="2763333"/>
            <a:chOff x="8399462" y="1765648"/>
            <a:chExt cx="144016" cy="2763333"/>
          </a:xfrm>
        </p:grpSpPr>
        <p:sp>
          <p:nvSpPr>
            <p:cNvPr id="93" name="Elipse 92">
              <a:extLst>
                <a:ext uri="{FF2B5EF4-FFF2-40B4-BE49-F238E27FC236}">
                  <a16:creationId xmlns:a16="http://schemas.microsoft.com/office/drawing/2014/main" id="{6C598BE3-F1F8-9B98-0187-CC49D4F16938}"/>
                </a:ext>
              </a:extLst>
            </p:cNvPr>
            <p:cNvSpPr/>
            <p:nvPr/>
          </p:nvSpPr>
          <p:spPr>
            <a:xfrm>
              <a:off x="8399462" y="176564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4" name="Elipse 93">
              <a:extLst>
                <a:ext uri="{FF2B5EF4-FFF2-40B4-BE49-F238E27FC236}">
                  <a16:creationId xmlns:a16="http://schemas.microsoft.com/office/drawing/2014/main" id="{A079401E-30D2-949E-0481-3EBD02047D0D}"/>
                </a:ext>
              </a:extLst>
            </p:cNvPr>
            <p:cNvSpPr/>
            <p:nvPr/>
          </p:nvSpPr>
          <p:spPr>
            <a:xfrm>
              <a:off x="8399462" y="264065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95" name="Conector recto de flecha 94">
              <a:extLst>
                <a:ext uri="{FF2B5EF4-FFF2-40B4-BE49-F238E27FC236}">
                  <a16:creationId xmlns:a16="http://schemas.microsoft.com/office/drawing/2014/main" id="{E4A68E1F-AEEC-EA8F-7AC5-06CAE9FEAE3A}"/>
                </a:ext>
              </a:extLst>
            </p:cNvPr>
            <p:cNvCxnSpPr>
              <a:cxnSpLocks/>
            </p:cNvCxnSpPr>
            <p:nvPr/>
          </p:nvCxnSpPr>
          <p:spPr>
            <a:xfrm>
              <a:off x="8471470" y="1909665"/>
              <a:ext cx="0"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96" name="Conector recto de flecha 95">
              <a:extLst>
                <a:ext uri="{FF2B5EF4-FFF2-40B4-BE49-F238E27FC236}">
                  <a16:creationId xmlns:a16="http://schemas.microsoft.com/office/drawing/2014/main" id="{C1D3042A-3726-4355-2E51-3063200410E2}"/>
                </a:ext>
              </a:extLst>
            </p:cNvPr>
            <p:cNvCxnSpPr>
              <a:cxnSpLocks/>
            </p:cNvCxnSpPr>
            <p:nvPr/>
          </p:nvCxnSpPr>
          <p:spPr>
            <a:xfrm>
              <a:off x="8469932" y="2794158"/>
              <a:ext cx="3076"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97" name="Elipse 96">
              <a:extLst>
                <a:ext uri="{FF2B5EF4-FFF2-40B4-BE49-F238E27FC236}">
                  <a16:creationId xmlns:a16="http://schemas.microsoft.com/office/drawing/2014/main" id="{1BD6AAE2-1715-75B0-7439-2C0B989598D1}"/>
                </a:ext>
              </a:extLst>
            </p:cNvPr>
            <p:cNvSpPr/>
            <p:nvPr/>
          </p:nvSpPr>
          <p:spPr>
            <a:xfrm>
              <a:off x="8399462" y="3520949"/>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8" name="Elipse 97">
              <a:extLst>
                <a:ext uri="{FF2B5EF4-FFF2-40B4-BE49-F238E27FC236}">
                  <a16:creationId xmlns:a16="http://schemas.microsoft.com/office/drawing/2014/main" id="{6B0526F8-1D6F-D965-C114-1E471E7C7466}"/>
                </a:ext>
              </a:extLst>
            </p:cNvPr>
            <p:cNvSpPr/>
            <p:nvPr/>
          </p:nvSpPr>
          <p:spPr>
            <a:xfrm>
              <a:off x="8399462" y="4384965"/>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9" name="Conector recto de flecha 98">
              <a:extLst>
                <a:ext uri="{FF2B5EF4-FFF2-40B4-BE49-F238E27FC236}">
                  <a16:creationId xmlns:a16="http://schemas.microsoft.com/office/drawing/2014/main" id="{61AA8984-85C3-D72A-D8FE-37B67C000D05}"/>
                </a:ext>
              </a:extLst>
            </p:cNvPr>
            <p:cNvCxnSpPr>
              <a:cxnSpLocks/>
            </p:cNvCxnSpPr>
            <p:nvPr/>
          </p:nvCxnSpPr>
          <p:spPr>
            <a:xfrm>
              <a:off x="8471470" y="3664965"/>
              <a:ext cx="0"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p:sp>
        <p:nvSpPr>
          <p:cNvPr id="100" name="CuadroTexto 99">
            <a:extLst>
              <a:ext uri="{FF2B5EF4-FFF2-40B4-BE49-F238E27FC236}">
                <a16:creationId xmlns:a16="http://schemas.microsoft.com/office/drawing/2014/main" id="{C7F1A95E-2073-249D-14BA-C2D36236C95D}"/>
              </a:ext>
            </a:extLst>
          </p:cNvPr>
          <p:cNvSpPr txBox="1"/>
          <p:nvPr/>
        </p:nvSpPr>
        <p:spPr>
          <a:xfrm>
            <a:off x="9155846" y="2348655"/>
            <a:ext cx="2700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Entrada</a:t>
            </a:r>
          </a:p>
        </p:txBody>
      </p:sp>
      <p:sp>
        <p:nvSpPr>
          <p:cNvPr id="101" name="CuadroTexto 100">
            <a:extLst>
              <a:ext uri="{FF2B5EF4-FFF2-40B4-BE49-F238E27FC236}">
                <a16:creationId xmlns:a16="http://schemas.microsoft.com/office/drawing/2014/main" id="{D2FD8564-88CA-F0F3-6CB6-92CDBA7669EA}"/>
              </a:ext>
            </a:extLst>
          </p:cNvPr>
          <p:cNvSpPr txBox="1"/>
          <p:nvPr/>
        </p:nvSpPr>
        <p:spPr>
          <a:xfrm>
            <a:off x="9155846" y="2958837"/>
            <a:ext cx="2700000" cy="769441"/>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GRU</a:t>
            </a:r>
          </a:p>
          <a:p>
            <a:r>
              <a:rPr lang="es-EC" sz="1600" dirty="0">
                <a:latin typeface="Arial Narrow" panose="020B0606020202030204" pitchFamily="34" charset="0"/>
                <a:cs typeface="Times New Roman" panose="02020603050405020304" pitchFamily="18" charset="0"/>
              </a:rPr>
              <a:t>Número de capas ocultas </a:t>
            </a:r>
            <a:r>
              <a:rPr lang="es-EC" sz="1600" dirty="0">
                <a:solidFill>
                  <a:srgbClr val="0000FF"/>
                </a:solidFill>
                <a:latin typeface="Arial Narrow" panose="020B0606020202030204" pitchFamily="34" charset="0"/>
                <a:cs typeface="Times New Roman" panose="02020603050405020304" pitchFamily="18" charset="0"/>
              </a:rPr>
              <a:t>(</a:t>
            </a:r>
            <a:r>
              <a:rPr lang="es-EC" sz="1600" dirty="0" err="1">
                <a:solidFill>
                  <a:srgbClr val="0000FF"/>
                </a:solidFill>
                <a:latin typeface="Arial Narrow" panose="020B0606020202030204" pitchFamily="34" charset="0"/>
                <a:cs typeface="Times New Roman" panose="02020603050405020304" pitchFamily="18" charset="0"/>
              </a:rPr>
              <a:t>Hiperparámetro</a:t>
            </a:r>
            <a:r>
              <a:rPr lang="es-EC" sz="1600" dirty="0">
                <a:solidFill>
                  <a:srgbClr val="0000FF"/>
                </a:solidFill>
                <a:latin typeface="Arial Narrow" panose="020B0606020202030204" pitchFamily="34" charset="0"/>
                <a:cs typeface="Times New Roman" panose="02020603050405020304" pitchFamily="18" charset="0"/>
              </a:rPr>
              <a:t>)</a:t>
            </a:r>
            <a:endParaRPr lang="es-EC" sz="1800" dirty="0">
              <a:solidFill>
                <a:srgbClr val="0000FF"/>
              </a:solidFill>
              <a:latin typeface="Arial Narrow" panose="020B0606020202030204" pitchFamily="34" charset="0"/>
              <a:cs typeface="Times New Roman" panose="02020603050405020304" pitchFamily="18" charset="0"/>
            </a:endParaRPr>
          </a:p>
        </p:txBody>
      </p:sp>
      <p:sp>
        <p:nvSpPr>
          <p:cNvPr id="102" name="CuadroTexto 101">
            <a:extLst>
              <a:ext uri="{FF2B5EF4-FFF2-40B4-BE49-F238E27FC236}">
                <a16:creationId xmlns:a16="http://schemas.microsoft.com/office/drawing/2014/main" id="{AA4F894D-CE82-C5F4-D46B-ED2B2D0F2F86}"/>
              </a:ext>
            </a:extLst>
          </p:cNvPr>
          <p:cNvSpPr txBox="1"/>
          <p:nvPr/>
        </p:nvSpPr>
        <p:spPr>
          <a:xfrm>
            <a:off x="9155846" y="4098674"/>
            <a:ext cx="2700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Fully</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connected</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layer</a:t>
            </a:r>
            <a:endParaRPr lang="es-EC" sz="1800" i="1" dirty="0">
              <a:latin typeface="Arial Narrow" panose="020B0606020202030204" pitchFamily="34" charset="0"/>
              <a:cs typeface="Times New Roman" panose="02020603050405020304" pitchFamily="18" charset="0"/>
            </a:endParaRPr>
          </a:p>
        </p:txBody>
      </p:sp>
      <p:sp>
        <p:nvSpPr>
          <p:cNvPr id="103" name="CuadroTexto 102">
            <a:extLst>
              <a:ext uri="{FF2B5EF4-FFF2-40B4-BE49-F238E27FC236}">
                <a16:creationId xmlns:a16="http://schemas.microsoft.com/office/drawing/2014/main" id="{EEB05104-F941-AFEF-96BC-883733A3BE20}"/>
              </a:ext>
            </a:extLst>
          </p:cNvPr>
          <p:cNvSpPr txBox="1"/>
          <p:nvPr/>
        </p:nvSpPr>
        <p:spPr>
          <a:xfrm>
            <a:off x="9155846" y="4967971"/>
            <a:ext cx="2700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Capa de regresión</a:t>
            </a:r>
          </a:p>
        </p:txBody>
      </p:sp>
      <p:sp>
        <p:nvSpPr>
          <p:cNvPr id="104" name="CuadroTexto 103">
            <a:extLst>
              <a:ext uri="{FF2B5EF4-FFF2-40B4-BE49-F238E27FC236}">
                <a16:creationId xmlns:a16="http://schemas.microsoft.com/office/drawing/2014/main" id="{E8A1D5FC-1E27-E359-3256-4F4509E989B3}"/>
              </a:ext>
            </a:extLst>
          </p:cNvPr>
          <p:cNvSpPr txBox="1"/>
          <p:nvPr/>
        </p:nvSpPr>
        <p:spPr>
          <a:xfrm>
            <a:off x="8867815" y="1917658"/>
            <a:ext cx="2648837" cy="288000"/>
          </a:xfrm>
          <a:prstGeom prst="rect">
            <a:avLst/>
          </a:prstGeom>
          <a:solidFill>
            <a:schemeClr val="accent1"/>
          </a:solidFill>
        </p:spPr>
        <p:txBody>
          <a:bodyPr wrap="square" lIns="0" tIns="0" rIns="0" bIns="0" rtlCol="0">
            <a:spAutoFit/>
          </a:bodyPr>
          <a:lstStyle/>
          <a:p>
            <a:pPr algn="ctr"/>
            <a:r>
              <a:rPr lang="es-EC" sz="1800" dirty="0">
                <a:latin typeface="Arial Narrow" panose="020B0606020202030204" pitchFamily="34" charset="0"/>
                <a:cs typeface="Times New Roman" panose="02020603050405020304" pitchFamily="18" charset="0"/>
              </a:rPr>
              <a:t>Composición de la red</a:t>
            </a:r>
          </a:p>
        </p:txBody>
      </p:sp>
    </p:spTree>
    <p:extLst>
      <p:ext uri="{BB962C8B-B14F-4D97-AF65-F5344CB8AC3E}">
        <p14:creationId xmlns:p14="http://schemas.microsoft.com/office/powerpoint/2010/main" val="21393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1000"/>
                                        <p:tgtEl>
                                          <p:spTgt spid="101"/>
                                        </p:tgtEl>
                                      </p:cBhvr>
                                    </p:animEffect>
                                    <p:anim calcmode="lin" valueType="num">
                                      <p:cBhvr>
                                        <p:cTn id="18" dur="1000" fill="hold"/>
                                        <p:tgtEl>
                                          <p:spTgt spid="101"/>
                                        </p:tgtEl>
                                        <p:attrNameLst>
                                          <p:attrName>ppt_x</p:attrName>
                                        </p:attrNameLst>
                                      </p:cBhvr>
                                      <p:tavLst>
                                        <p:tav tm="0">
                                          <p:val>
                                            <p:strVal val="#ppt_x"/>
                                          </p:val>
                                        </p:tav>
                                        <p:tav tm="100000">
                                          <p:val>
                                            <p:strVal val="#ppt_x"/>
                                          </p:val>
                                        </p:tav>
                                      </p:tavLst>
                                    </p:anim>
                                    <p:anim calcmode="lin" valueType="num">
                                      <p:cBhvr>
                                        <p:cTn id="19" dur="1000" fill="hold"/>
                                        <p:tgtEl>
                                          <p:spTgt spid="10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1000"/>
                                        <p:tgtEl>
                                          <p:spTgt spid="102"/>
                                        </p:tgtEl>
                                      </p:cBhvr>
                                    </p:animEffect>
                                    <p:anim calcmode="lin" valueType="num">
                                      <p:cBhvr>
                                        <p:cTn id="23" dur="1000" fill="hold"/>
                                        <p:tgtEl>
                                          <p:spTgt spid="102"/>
                                        </p:tgtEl>
                                        <p:attrNameLst>
                                          <p:attrName>ppt_x</p:attrName>
                                        </p:attrNameLst>
                                      </p:cBhvr>
                                      <p:tavLst>
                                        <p:tav tm="0">
                                          <p:val>
                                            <p:strVal val="#ppt_x"/>
                                          </p:val>
                                        </p:tav>
                                        <p:tav tm="100000">
                                          <p:val>
                                            <p:strVal val="#ppt_x"/>
                                          </p:val>
                                        </p:tav>
                                      </p:tavLst>
                                    </p:anim>
                                    <p:anim calcmode="lin" valueType="num">
                                      <p:cBhvr>
                                        <p:cTn id="24" dur="1000" fill="hold"/>
                                        <p:tgtEl>
                                          <p:spTgt spid="10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1000"/>
                                        <p:tgtEl>
                                          <p:spTgt spid="104"/>
                                        </p:tgtEl>
                                      </p:cBhvr>
                                    </p:animEffect>
                                    <p:anim calcmode="lin" valueType="num">
                                      <p:cBhvr>
                                        <p:cTn id="33" dur="1000" fill="hold"/>
                                        <p:tgtEl>
                                          <p:spTgt spid="104"/>
                                        </p:tgtEl>
                                        <p:attrNameLst>
                                          <p:attrName>ppt_x</p:attrName>
                                        </p:attrNameLst>
                                      </p:cBhvr>
                                      <p:tavLst>
                                        <p:tav tm="0">
                                          <p:val>
                                            <p:strVal val="#ppt_x"/>
                                          </p:val>
                                        </p:tav>
                                        <p:tav tm="100000">
                                          <p:val>
                                            <p:strVal val="#ppt_x"/>
                                          </p:val>
                                        </p:tav>
                                      </p:tavLst>
                                    </p:anim>
                                    <p:anim calcmode="lin" valueType="num">
                                      <p:cBhvr>
                                        <p:cTn id="34"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16</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pic>
        <p:nvPicPr>
          <p:cNvPr id="30" name="Imagen 29">
            <a:extLst>
              <a:ext uri="{FF2B5EF4-FFF2-40B4-BE49-F238E27FC236}">
                <a16:creationId xmlns:a16="http://schemas.microsoft.com/office/drawing/2014/main" id="{C47BEFED-5BEA-18EF-07C8-178F7BA38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395" y="4135889"/>
            <a:ext cx="1288915" cy="1368152"/>
          </a:xfrm>
          <a:prstGeom prst="rect">
            <a:avLst/>
          </a:prstGeom>
        </p:spPr>
      </p:pic>
      <p:sp>
        <p:nvSpPr>
          <p:cNvPr id="7" name="Rectángulo 6">
            <a:extLst>
              <a:ext uri="{FF2B5EF4-FFF2-40B4-BE49-F238E27FC236}">
                <a16:creationId xmlns:a16="http://schemas.microsoft.com/office/drawing/2014/main" id="{8AAAA1DD-1A5C-EE04-1AAC-E69C422DE90A}"/>
              </a:ext>
            </a:extLst>
          </p:cNvPr>
          <p:cNvSpPr/>
          <p:nvPr/>
        </p:nvSpPr>
        <p:spPr>
          <a:xfrm>
            <a:off x="623798" y="1275293"/>
            <a:ext cx="10800000" cy="426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C" sz="2000" b="1" dirty="0">
                <a:solidFill>
                  <a:schemeClr val="tx1"/>
                </a:solidFill>
                <a:latin typeface="Arial Narrow" panose="020B0606020202030204" pitchFamily="34" charset="0"/>
                <a:cs typeface="Arial" panose="020B0604020202020204" pitchFamily="34" charset="0"/>
              </a:rPr>
              <a:t>Convolutional Neural Network</a:t>
            </a:r>
            <a:endParaRPr lang="es-EC" sz="2200" dirty="0">
              <a:solidFill>
                <a:schemeClr val="tx1"/>
              </a:solidFill>
              <a:latin typeface="Arial Narrow" panose="020B0606020202030204" pitchFamily="34" charset="0"/>
              <a:cs typeface="Arial" panose="020B0604020202020204" pitchFamily="34" charset="0"/>
            </a:endParaRPr>
          </a:p>
        </p:txBody>
      </p:sp>
      <p:sp>
        <p:nvSpPr>
          <p:cNvPr id="9" name="8 CuadroTexto">
            <a:extLst>
              <a:ext uri="{FF2B5EF4-FFF2-40B4-BE49-F238E27FC236}">
                <a16:creationId xmlns:a16="http://schemas.microsoft.com/office/drawing/2014/main" id="{DEA881E6-503D-438D-364A-54EE496FF3FE}"/>
              </a:ext>
            </a:extLst>
          </p:cNvPr>
          <p:cNvSpPr txBox="1">
            <a:spLocks noChangeArrowheads="1"/>
          </p:cNvSpPr>
          <p:nvPr/>
        </p:nvSpPr>
        <p:spPr bwMode="auto">
          <a:xfrm>
            <a:off x="406574" y="693490"/>
            <a:ext cx="11318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Técnicas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predicción</a:t>
            </a:r>
            <a:endParaRPr lang="es-ES" altLang="es-EC" sz="2400" b="1" dirty="0">
              <a:solidFill>
                <a:srgbClr val="000099"/>
              </a:solidFill>
              <a:latin typeface="Arial Narrow" panose="020B0606020202030204" pitchFamily="34" charset="0"/>
              <a:cs typeface="Arial" panose="020B0604020202020204" pitchFamily="34" charset="0"/>
            </a:endParaRPr>
          </a:p>
        </p:txBody>
      </p:sp>
      <p:pic>
        <p:nvPicPr>
          <p:cNvPr id="53" name="Imagen 52">
            <a:extLst>
              <a:ext uri="{FF2B5EF4-FFF2-40B4-BE49-F238E27FC236}">
                <a16:creationId xmlns:a16="http://schemas.microsoft.com/office/drawing/2014/main" id="{039D0966-8552-1723-15FD-CD74A10B6CA6}"/>
              </a:ext>
            </a:extLst>
          </p:cNvPr>
          <p:cNvPicPr>
            <a:picLocks noChangeAspect="1"/>
          </p:cNvPicPr>
          <p:nvPr/>
        </p:nvPicPr>
        <p:blipFill>
          <a:blip r:embed="rId4"/>
          <a:stretch>
            <a:fillRect/>
          </a:stretch>
        </p:blipFill>
        <p:spPr>
          <a:xfrm>
            <a:off x="1702718" y="2087131"/>
            <a:ext cx="5474270" cy="1948457"/>
          </a:xfrm>
          <a:prstGeom prst="rect">
            <a:avLst/>
          </a:prstGeom>
        </p:spPr>
      </p:pic>
      <p:sp>
        <p:nvSpPr>
          <p:cNvPr id="62" name="CuadroTexto 61">
            <a:extLst>
              <a:ext uri="{FF2B5EF4-FFF2-40B4-BE49-F238E27FC236}">
                <a16:creationId xmlns:a16="http://schemas.microsoft.com/office/drawing/2014/main" id="{9D8A25F1-0EE1-438E-6EBF-3B770A32B941}"/>
              </a:ext>
            </a:extLst>
          </p:cNvPr>
          <p:cNvSpPr txBox="1"/>
          <p:nvPr/>
        </p:nvSpPr>
        <p:spPr>
          <a:xfrm>
            <a:off x="9155846" y="2348655"/>
            <a:ext cx="2358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Entrada</a:t>
            </a:r>
          </a:p>
        </p:txBody>
      </p:sp>
      <p:sp>
        <p:nvSpPr>
          <p:cNvPr id="63" name="CuadroTexto 62">
            <a:extLst>
              <a:ext uri="{FF2B5EF4-FFF2-40B4-BE49-F238E27FC236}">
                <a16:creationId xmlns:a16="http://schemas.microsoft.com/office/drawing/2014/main" id="{9193AAF1-A2E3-0821-9C92-BFFC2BB552B5}"/>
              </a:ext>
            </a:extLst>
          </p:cNvPr>
          <p:cNvSpPr txBox="1"/>
          <p:nvPr/>
        </p:nvSpPr>
        <p:spPr>
          <a:xfrm>
            <a:off x="9155846" y="2822601"/>
            <a:ext cx="2358000" cy="1015663"/>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Convolución</a:t>
            </a:r>
          </a:p>
          <a:p>
            <a:r>
              <a:rPr lang="es-EC" sz="1600" dirty="0">
                <a:latin typeface="Arial Narrow" panose="020B0606020202030204" pitchFamily="34" charset="0"/>
                <a:cs typeface="Times New Roman" panose="02020603050405020304" pitchFamily="18" charset="0"/>
              </a:rPr>
              <a:t>Tamaño de filtros </a:t>
            </a:r>
          </a:p>
          <a:p>
            <a:r>
              <a:rPr lang="es-EC" sz="1600" dirty="0">
                <a:latin typeface="Arial Narrow" panose="020B0606020202030204" pitchFamily="34" charset="0"/>
                <a:cs typeface="Times New Roman" panose="02020603050405020304" pitchFamily="18" charset="0"/>
              </a:rPr>
              <a:t>Número de filtros</a:t>
            </a:r>
          </a:p>
          <a:p>
            <a:r>
              <a:rPr lang="es-EC" sz="1600" dirty="0">
                <a:solidFill>
                  <a:srgbClr val="0000FF"/>
                </a:solidFill>
                <a:latin typeface="Arial Narrow" panose="020B0606020202030204" pitchFamily="34" charset="0"/>
                <a:cs typeface="Times New Roman" panose="02020603050405020304" pitchFamily="18" charset="0"/>
              </a:rPr>
              <a:t>(Hiperparámetros)</a:t>
            </a:r>
            <a:endParaRPr lang="es-EC" sz="1800" dirty="0">
              <a:solidFill>
                <a:srgbClr val="0000FF"/>
              </a:solidFill>
              <a:latin typeface="Arial Narrow" panose="020B0606020202030204" pitchFamily="34" charset="0"/>
              <a:cs typeface="Times New Roman" panose="02020603050405020304" pitchFamily="18" charset="0"/>
            </a:endParaRPr>
          </a:p>
        </p:txBody>
      </p:sp>
      <p:sp>
        <p:nvSpPr>
          <p:cNvPr id="64" name="CuadroTexto 63">
            <a:extLst>
              <a:ext uri="{FF2B5EF4-FFF2-40B4-BE49-F238E27FC236}">
                <a16:creationId xmlns:a16="http://schemas.microsoft.com/office/drawing/2014/main" id="{633BBACB-2646-C7F8-80DA-81544CCDC460}"/>
              </a:ext>
            </a:extLst>
          </p:cNvPr>
          <p:cNvSpPr txBox="1"/>
          <p:nvPr/>
        </p:nvSpPr>
        <p:spPr>
          <a:xfrm>
            <a:off x="9155846" y="4983103"/>
            <a:ext cx="2358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Fully</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connected</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layer</a:t>
            </a:r>
            <a:endParaRPr lang="es-EC" sz="1800" i="1" dirty="0">
              <a:latin typeface="Arial Narrow" panose="020B0606020202030204" pitchFamily="34" charset="0"/>
              <a:cs typeface="Times New Roman" panose="02020603050405020304" pitchFamily="18" charset="0"/>
            </a:endParaRPr>
          </a:p>
        </p:txBody>
      </p:sp>
      <p:sp>
        <p:nvSpPr>
          <p:cNvPr id="65" name="CuadroTexto 64">
            <a:extLst>
              <a:ext uri="{FF2B5EF4-FFF2-40B4-BE49-F238E27FC236}">
                <a16:creationId xmlns:a16="http://schemas.microsoft.com/office/drawing/2014/main" id="{8521AA3B-5ED9-7B53-7F46-90CB2457A5EE}"/>
              </a:ext>
            </a:extLst>
          </p:cNvPr>
          <p:cNvSpPr txBox="1"/>
          <p:nvPr/>
        </p:nvSpPr>
        <p:spPr>
          <a:xfrm>
            <a:off x="9155846" y="5457051"/>
            <a:ext cx="2358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Capa de regresión</a:t>
            </a:r>
          </a:p>
        </p:txBody>
      </p:sp>
      <p:sp>
        <p:nvSpPr>
          <p:cNvPr id="66" name="CuadroTexto 65">
            <a:extLst>
              <a:ext uri="{FF2B5EF4-FFF2-40B4-BE49-F238E27FC236}">
                <a16:creationId xmlns:a16="http://schemas.microsoft.com/office/drawing/2014/main" id="{6B64715B-A7E3-25CB-6B3B-31087C8F6A57}"/>
              </a:ext>
            </a:extLst>
          </p:cNvPr>
          <p:cNvSpPr txBox="1"/>
          <p:nvPr/>
        </p:nvSpPr>
        <p:spPr>
          <a:xfrm>
            <a:off x="8867815" y="1917658"/>
            <a:ext cx="2648837" cy="288000"/>
          </a:xfrm>
          <a:prstGeom prst="rect">
            <a:avLst/>
          </a:prstGeom>
          <a:solidFill>
            <a:schemeClr val="accent1"/>
          </a:solidFill>
        </p:spPr>
        <p:txBody>
          <a:bodyPr wrap="square" lIns="0" tIns="0" rIns="0" bIns="0" rtlCol="0">
            <a:spAutoFit/>
          </a:bodyPr>
          <a:lstStyle/>
          <a:p>
            <a:pPr algn="ctr"/>
            <a:r>
              <a:rPr lang="es-EC" sz="1800" dirty="0">
                <a:latin typeface="Arial Narrow" panose="020B0606020202030204" pitchFamily="34" charset="0"/>
                <a:cs typeface="Times New Roman" panose="02020603050405020304" pitchFamily="18" charset="0"/>
              </a:rPr>
              <a:t>Composición de la red</a:t>
            </a:r>
          </a:p>
        </p:txBody>
      </p:sp>
      <p:sp>
        <p:nvSpPr>
          <p:cNvPr id="82" name="CuadroTexto 81">
            <a:extLst>
              <a:ext uri="{FF2B5EF4-FFF2-40B4-BE49-F238E27FC236}">
                <a16:creationId xmlns:a16="http://schemas.microsoft.com/office/drawing/2014/main" id="{DD3C085F-0941-52AE-D624-05C634EF06B9}"/>
              </a:ext>
            </a:extLst>
          </p:cNvPr>
          <p:cNvSpPr txBox="1"/>
          <p:nvPr/>
        </p:nvSpPr>
        <p:spPr>
          <a:xfrm>
            <a:off x="9155846" y="4509155"/>
            <a:ext cx="2358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Capa </a:t>
            </a:r>
            <a:r>
              <a:rPr lang="es-EC" sz="1800" i="1" dirty="0" err="1">
                <a:latin typeface="Arial Narrow" panose="020B0606020202030204" pitchFamily="34" charset="0"/>
                <a:cs typeface="Times New Roman" panose="02020603050405020304" pitchFamily="18" charset="0"/>
              </a:rPr>
              <a:t>ReLu</a:t>
            </a:r>
            <a:endParaRPr lang="es-EC" sz="1800" i="1" dirty="0">
              <a:latin typeface="Arial Narrow" panose="020B0606020202030204" pitchFamily="34" charset="0"/>
              <a:cs typeface="Times New Roman" panose="02020603050405020304" pitchFamily="18" charset="0"/>
            </a:endParaRPr>
          </a:p>
        </p:txBody>
      </p:sp>
      <p:grpSp>
        <p:nvGrpSpPr>
          <p:cNvPr id="94" name="Grupo 93">
            <a:extLst>
              <a:ext uri="{FF2B5EF4-FFF2-40B4-BE49-F238E27FC236}">
                <a16:creationId xmlns:a16="http://schemas.microsoft.com/office/drawing/2014/main" id="{93B70223-54CB-40F5-8ABC-1597163C9328}"/>
              </a:ext>
            </a:extLst>
          </p:cNvPr>
          <p:cNvGrpSpPr/>
          <p:nvPr/>
        </p:nvGrpSpPr>
        <p:grpSpPr>
          <a:xfrm>
            <a:off x="8867046" y="2415146"/>
            <a:ext cx="144016" cy="3252412"/>
            <a:chOff x="8867046" y="2415146"/>
            <a:chExt cx="144016" cy="3252412"/>
          </a:xfrm>
        </p:grpSpPr>
        <p:sp>
          <p:nvSpPr>
            <p:cNvPr id="55" name="Elipse 54">
              <a:extLst>
                <a:ext uri="{FF2B5EF4-FFF2-40B4-BE49-F238E27FC236}">
                  <a16:creationId xmlns:a16="http://schemas.microsoft.com/office/drawing/2014/main" id="{BAA7BE1C-3EEE-BE79-1A58-631EBE55AB9D}"/>
                </a:ext>
              </a:extLst>
            </p:cNvPr>
            <p:cNvSpPr/>
            <p:nvPr/>
          </p:nvSpPr>
          <p:spPr>
            <a:xfrm>
              <a:off x="8867046" y="2415146"/>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Elipse 55">
              <a:extLst>
                <a:ext uri="{FF2B5EF4-FFF2-40B4-BE49-F238E27FC236}">
                  <a16:creationId xmlns:a16="http://schemas.microsoft.com/office/drawing/2014/main" id="{9BBC9D49-806B-37D1-1286-F7459AB9CE59}"/>
                </a:ext>
              </a:extLst>
            </p:cNvPr>
            <p:cNvSpPr/>
            <p:nvPr/>
          </p:nvSpPr>
          <p:spPr>
            <a:xfrm>
              <a:off x="8867046" y="3290156"/>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57" name="Conector recto de flecha 56">
              <a:extLst>
                <a:ext uri="{FF2B5EF4-FFF2-40B4-BE49-F238E27FC236}">
                  <a16:creationId xmlns:a16="http://schemas.microsoft.com/office/drawing/2014/main" id="{E9A4E1A5-1DC5-C34E-530D-5774885C98D4}"/>
                </a:ext>
              </a:extLst>
            </p:cNvPr>
            <p:cNvCxnSpPr>
              <a:cxnSpLocks/>
            </p:cNvCxnSpPr>
            <p:nvPr/>
          </p:nvCxnSpPr>
          <p:spPr>
            <a:xfrm>
              <a:off x="8939054" y="2559163"/>
              <a:ext cx="0"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58" name="Conector recto de flecha 57">
              <a:extLst>
                <a:ext uri="{FF2B5EF4-FFF2-40B4-BE49-F238E27FC236}">
                  <a16:creationId xmlns:a16="http://schemas.microsoft.com/office/drawing/2014/main" id="{9CB2F4CB-4327-675D-9C0D-54B8D9A49B52}"/>
                </a:ext>
              </a:extLst>
            </p:cNvPr>
            <p:cNvCxnSpPr>
              <a:cxnSpLocks/>
            </p:cNvCxnSpPr>
            <p:nvPr/>
          </p:nvCxnSpPr>
          <p:spPr>
            <a:xfrm>
              <a:off x="8937516" y="3443656"/>
              <a:ext cx="3076" cy="72000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59" name="Elipse 58">
              <a:extLst>
                <a:ext uri="{FF2B5EF4-FFF2-40B4-BE49-F238E27FC236}">
                  <a16:creationId xmlns:a16="http://schemas.microsoft.com/office/drawing/2014/main" id="{B8AA45D6-2C84-5CA6-A913-410A3A8383E2}"/>
                </a:ext>
              </a:extLst>
            </p:cNvPr>
            <p:cNvSpPr/>
            <p:nvPr/>
          </p:nvSpPr>
          <p:spPr>
            <a:xfrm>
              <a:off x="8867046" y="4170447"/>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Elipse 59">
              <a:extLst>
                <a:ext uri="{FF2B5EF4-FFF2-40B4-BE49-F238E27FC236}">
                  <a16:creationId xmlns:a16="http://schemas.microsoft.com/office/drawing/2014/main" id="{E9BEAD25-C226-A8CC-0051-9C2FA547F3C9}"/>
                </a:ext>
              </a:extLst>
            </p:cNvPr>
            <p:cNvSpPr/>
            <p:nvPr/>
          </p:nvSpPr>
          <p:spPr>
            <a:xfrm>
              <a:off x="8867046" y="5523542"/>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1" name="Conector recto de flecha 60">
              <a:extLst>
                <a:ext uri="{FF2B5EF4-FFF2-40B4-BE49-F238E27FC236}">
                  <a16:creationId xmlns:a16="http://schemas.microsoft.com/office/drawing/2014/main" id="{B62B8E40-6CEF-3DB9-E846-2382AFE6D7AF}"/>
                </a:ext>
              </a:extLst>
            </p:cNvPr>
            <p:cNvCxnSpPr>
              <a:cxnSpLocks/>
            </p:cNvCxnSpPr>
            <p:nvPr/>
          </p:nvCxnSpPr>
          <p:spPr>
            <a:xfrm flipH="1">
              <a:off x="8938285" y="4314463"/>
              <a:ext cx="1538" cy="261185"/>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84" name="Elipse 83">
              <a:extLst>
                <a:ext uri="{FF2B5EF4-FFF2-40B4-BE49-F238E27FC236}">
                  <a16:creationId xmlns:a16="http://schemas.microsoft.com/office/drawing/2014/main" id="{1E008102-6002-85D0-6CE6-BD460372DA55}"/>
                </a:ext>
              </a:extLst>
            </p:cNvPr>
            <p:cNvSpPr/>
            <p:nvPr/>
          </p:nvSpPr>
          <p:spPr>
            <a:xfrm>
              <a:off x="8867046" y="5049594"/>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6" name="Elipse 85">
              <a:extLst>
                <a:ext uri="{FF2B5EF4-FFF2-40B4-BE49-F238E27FC236}">
                  <a16:creationId xmlns:a16="http://schemas.microsoft.com/office/drawing/2014/main" id="{F8BB525C-675B-6F16-1910-B45D6DF2CB64}"/>
                </a:ext>
              </a:extLst>
            </p:cNvPr>
            <p:cNvSpPr/>
            <p:nvPr/>
          </p:nvSpPr>
          <p:spPr>
            <a:xfrm>
              <a:off x="8867046" y="457564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88" name="Conector recto de flecha 87">
              <a:extLst>
                <a:ext uri="{FF2B5EF4-FFF2-40B4-BE49-F238E27FC236}">
                  <a16:creationId xmlns:a16="http://schemas.microsoft.com/office/drawing/2014/main" id="{1C85324A-1878-E14E-A0A2-A7401B790D95}"/>
                </a:ext>
              </a:extLst>
            </p:cNvPr>
            <p:cNvCxnSpPr>
              <a:cxnSpLocks/>
            </p:cNvCxnSpPr>
            <p:nvPr/>
          </p:nvCxnSpPr>
          <p:spPr>
            <a:xfrm>
              <a:off x="8939054" y="4719664"/>
              <a:ext cx="0" cy="32993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91" name="Conector recto de flecha 90">
              <a:extLst>
                <a:ext uri="{FF2B5EF4-FFF2-40B4-BE49-F238E27FC236}">
                  <a16:creationId xmlns:a16="http://schemas.microsoft.com/office/drawing/2014/main" id="{6ECCEAD7-048C-48B6-E58F-502C5F8AA9AB}"/>
                </a:ext>
              </a:extLst>
            </p:cNvPr>
            <p:cNvCxnSpPr>
              <a:cxnSpLocks/>
            </p:cNvCxnSpPr>
            <p:nvPr/>
          </p:nvCxnSpPr>
          <p:spPr>
            <a:xfrm>
              <a:off x="8939054" y="5193610"/>
              <a:ext cx="0" cy="329932"/>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p:sp>
        <p:nvSpPr>
          <p:cNvPr id="95" name="CuadroTexto 94">
            <a:extLst>
              <a:ext uri="{FF2B5EF4-FFF2-40B4-BE49-F238E27FC236}">
                <a16:creationId xmlns:a16="http://schemas.microsoft.com/office/drawing/2014/main" id="{43E72D58-DE3A-42D2-1AFD-68CCBB5504BE}"/>
              </a:ext>
            </a:extLst>
          </p:cNvPr>
          <p:cNvSpPr txBox="1"/>
          <p:nvPr/>
        </p:nvSpPr>
        <p:spPr>
          <a:xfrm>
            <a:off x="9152215" y="4103955"/>
            <a:ext cx="2358000" cy="276999"/>
          </a:xfrm>
          <a:prstGeom prst="rect">
            <a:avLst/>
          </a:prstGeom>
          <a:noFill/>
        </p:spPr>
        <p:txBody>
          <a:bodyPr wrap="square" lIns="0" tIns="0" rIns="0" bIns="0" rtlCol="0">
            <a:spAutoFit/>
          </a:bodyPr>
          <a:lstStyle/>
          <a:p>
            <a:r>
              <a:rPr lang="es-EC" sz="1800" i="1" dirty="0">
                <a:latin typeface="Arial Narrow" panose="020B0606020202030204" pitchFamily="34" charset="0"/>
                <a:cs typeface="Times New Roman" panose="02020603050405020304" pitchFamily="18" charset="0"/>
              </a:rPr>
              <a:t>Max </a:t>
            </a:r>
            <a:r>
              <a:rPr lang="es-EC" sz="1800" i="1" dirty="0" err="1">
                <a:latin typeface="Arial Narrow" panose="020B0606020202030204" pitchFamily="34" charset="0"/>
                <a:cs typeface="Times New Roman" panose="02020603050405020304" pitchFamily="18" charset="0"/>
              </a:rPr>
              <a:t>pooling</a:t>
            </a:r>
            <a:endParaRPr lang="es-EC" sz="1800" i="1"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7689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1000"/>
                                        <p:tgtEl>
                                          <p:spTgt spid="82"/>
                                        </p:tgtEl>
                                      </p:cBhvr>
                                    </p:animEffect>
                                    <p:anim calcmode="lin" valueType="num">
                                      <p:cBhvr>
                                        <p:cTn id="33" dur="1000" fill="hold"/>
                                        <p:tgtEl>
                                          <p:spTgt spid="82"/>
                                        </p:tgtEl>
                                        <p:attrNameLst>
                                          <p:attrName>ppt_x</p:attrName>
                                        </p:attrNameLst>
                                      </p:cBhvr>
                                      <p:tavLst>
                                        <p:tav tm="0">
                                          <p:val>
                                            <p:strVal val="#ppt_x"/>
                                          </p:val>
                                        </p:tav>
                                        <p:tav tm="100000">
                                          <p:val>
                                            <p:strVal val="#ppt_x"/>
                                          </p:val>
                                        </p:tav>
                                      </p:tavLst>
                                    </p:anim>
                                    <p:anim calcmode="lin" valueType="num">
                                      <p:cBhvr>
                                        <p:cTn id="34" dur="1000" fill="hold"/>
                                        <p:tgtEl>
                                          <p:spTgt spid="8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1000"/>
                                        <p:tgtEl>
                                          <p:spTgt spid="94"/>
                                        </p:tgtEl>
                                      </p:cBhvr>
                                    </p:animEffect>
                                    <p:anim calcmode="lin" valueType="num">
                                      <p:cBhvr>
                                        <p:cTn id="38" dur="1000" fill="hold"/>
                                        <p:tgtEl>
                                          <p:spTgt spid="94"/>
                                        </p:tgtEl>
                                        <p:attrNameLst>
                                          <p:attrName>ppt_x</p:attrName>
                                        </p:attrNameLst>
                                      </p:cBhvr>
                                      <p:tavLst>
                                        <p:tav tm="0">
                                          <p:val>
                                            <p:strVal val="#ppt_x"/>
                                          </p:val>
                                        </p:tav>
                                        <p:tav tm="100000">
                                          <p:val>
                                            <p:strVal val="#ppt_x"/>
                                          </p:val>
                                        </p:tav>
                                      </p:tavLst>
                                    </p:anim>
                                    <p:anim calcmode="lin" valueType="num">
                                      <p:cBhvr>
                                        <p:cTn id="39" dur="1000" fill="hold"/>
                                        <p:tgtEl>
                                          <p:spTgt spid="9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1000"/>
                                        <p:tgtEl>
                                          <p:spTgt spid="95"/>
                                        </p:tgtEl>
                                      </p:cBhvr>
                                    </p:animEffect>
                                    <p:anim calcmode="lin" valueType="num">
                                      <p:cBhvr>
                                        <p:cTn id="43" dur="1000" fill="hold"/>
                                        <p:tgtEl>
                                          <p:spTgt spid="95"/>
                                        </p:tgtEl>
                                        <p:attrNameLst>
                                          <p:attrName>ppt_x</p:attrName>
                                        </p:attrNameLst>
                                      </p:cBhvr>
                                      <p:tavLst>
                                        <p:tav tm="0">
                                          <p:val>
                                            <p:strVal val="#ppt_x"/>
                                          </p:val>
                                        </p:tav>
                                        <p:tav tm="100000">
                                          <p:val>
                                            <p:strVal val="#ppt_x"/>
                                          </p:val>
                                        </p:tav>
                                      </p:tavLst>
                                    </p:anim>
                                    <p:anim calcmode="lin" valueType="num">
                                      <p:cBhvr>
                                        <p:cTn id="4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animBg="1"/>
      <p:bldP spid="82"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Conector: angular 125">
            <a:extLst>
              <a:ext uri="{FF2B5EF4-FFF2-40B4-BE49-F238E27FC236}">
                <a16:creationId xmlns:a16="http://schemas.microsoft.com/office/drawing/2014/main" id="{B9EE03FA-62FB-285E-0F2B-45CD95DE6C83}"/>
              </a:ext>
            </a:extLst>
          </p:cNvPr>
          <p:cNvCxnSpPr>
            <a:cxnSpLocks/>
            <a:stCxn id="118" idx="4"/>
            <a:endCxn id="115" idx="0"/>
          </p:cNvCxnSpPr>
          <p:nvPr/>
        </p:nvCxnSpPr>
        <p:spPr>
          <a:xfrm rot="16200000" flipH="1">
            <a:off x="8371274" y="2478591"/>
            <a:ext cx="401270" cy="1656184"/>
          </a:xfrm>
          <a:prstGeom prst="bentConnector3">
            <a:avLst>
              <a:gd name="adj1" fmla="val 36707"/>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17</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5" name="Rectángulo 4">
            <a:extLst>
              <a:ext uri="{FF2B5EF4-FFF2-40B4-BE49-F238E27FC236}">
                <a16:creationId xmlns:a16="http://schemas.microsoft.com/office/drawing/2014/main" id="{09A3AF14-C82A-DA45-5A04-BD6DA5608370}"/>
              </a:ext>
            </a:extLst>
          </p:cNvPr>
          <p:cNvSpPr/>
          <p:nvPr/>
        </p:nvSpPr>
        <p:spPr>
          <a:xfrm>
            <a:off x="623798" y="1275293"/>
            <a:ext cx="6695544" cy="426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C" sz="2000" b="1" dirty="0" err="1">
                <a:solidFill>
                  <a:schemeClr val="tx1"/>
                </a:solidFill>
                <a:latin typeface="Arial Narrow" panose="020B0606020202030204" pitchFamily="34" charset="0"/>
                <a:cs typeface="Arial" panose="020B0604020202020204" pitchFamily="34" charset="0"/>
              </a:rPr>
              <a:t>Modelo</a:t>
            </a:r>
            <a:r>
              <a:rPr lang="en-US" altLang="es-EC" sz="2000" b="1" dirty="0">
                <a:solidFill>
                  <a:schemeClr val="tx1"/>
                </a:solidFill>
                <a:latin typeface="Arial Narrow" panose="020B0606020202030204" pitchFamily="34" charset="0"/>
                <a:cs typeface="Arial" panose="020B0604020202020204" pitchFamily="34" charset="0"/>
              </a:rPr>
              <a:t> </a:t>
            </a:r>
            <a:r>
              <a:rPr lang="en-US" altLang="es-EC" sz="2000" b="1" dirty="0" err="1">
                <a:solidFill>
                  <a:schemeClr val="tx1"/>
                </a:solidFill>
                <a:latin typeface="Arial Narrow" panose="020B0606020202030204" pitchFamily="34" charset="0"/>
                <a:cs typeface="Arial" panose="020B0604020202020204" pitchFamily="34" charset="0"/>
              </a:rPr>
              <a:t>híbrido</a:t>
            </a:r>
            <a:endParaRPr lang="es-EC" sz="2200" dirty="0">
              <a:solidFill>
                <a:schemeClr val="tx1"/>
              </a:solidFill>
              <a:latin typeface="Arial Narrow" panose="020B0606020202030204" pitchFamily="34" charset="0"/>
              <a:cs typeface="Arial" panose="020B0604020202020204" pitchFamily="34" charset="0"/>
            </a:endParaRPr>
          </a:p>
        </p:txBody>
      </p:sp>
      <p:sp>
        <p:nvSpPr>
          <p:cNvPr id="6" name="8 CuadroTexto">
            <a:extLst>
              <a:ext uri="{FF2B5EF4-FFF2-40B4-BE49-F238E27FC236}">
                <a16:creationId xmlns:a16="http://schemas.microsoft.com/office/drawing/2014/main" id="{5D7E760A-AE02-C6FC-DFFA-83FD6561BF92}"/>
              </a:ext>
            </a:extLst>
          </p:cNvPr>
          <p:cNvSpPr txBox="1">
            <a:spLocks noChangeArrowheads="1"/>
          </p:cNvSpPr>
          <p:nvPr/>
        </p:nvSpPr>
        <p:spPr bwMode="auto">
          <a:xfrm>
            <a:off x="623798" y="693490"/>
            <a:ext cx="6695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Técnicas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predicción</a:t>
            </a:r>
            <a:endParaRPr lang="es-ES" altLang="es-EC" sz="2400" b="1" dirty="0">
              <a:solidFill>
                <a:srgbClr val="000099"/>
              </a:solidFill>
              <a:latin typeface="Arial Narrow" panose="020B0606020202030204" pitchFamily="34" charset="0"/>
              <a:cs typeface="Arial" panose="020B0604020202020204" pitchFamily="34" charset="0"/>
            </a:endParaRPr>
          </a:p>
        </p:txBody>
      </p:sp>
      <p:pic>
        <p:nvPicPr>
          <p:cNvPr id="87" name="Imagen 86">
            <a:extLst>
              <a:ext uri="{FF2B5EF4-FFF2-40B4-BE49-F238E27FC236}">
                <a16:creationId xmlns:a16="http://schemas.microsoft.com/office/drawing/2014/main" id="{002B5D09-B92E-2B20-77E9-F910DEFC0009}"/>
              </a:ext>
            </a:extLst>
          </p:cNvPr>
          <p:cNvPicPr>
            <a:picLocks noChangeAspect="1"/>
          </p:cNvPicPr>
          <p:nvPr/>
        </p:nvPicPr>
        <p:blipFill>
          <a:blip r:embed="rId3"/>
          <a:stretch>
            <a:fillRect/>
          </a:stretch>
        </p:blipFill>
        <p:spPr>
          <a:xfrm>
            <a:off x="620664" y="2583152"/>
            <a:ext cx="6848183" cy="2405755"/>
          </a:xfrm>
          <a:prstGeom prst="rect">
            <a:avLst/>
          </a:prstGeom>
        </p:spPr>
      </p:pic>
      <p:sp>
        <p:nvSpPr>
          <p:cNvPr id="88" name="CuadroTexto 87">
            <a:extLst>
              <a:ext uri="{FF2B5EF4-FFF2-40B4-BE49-F238E27FC236}">
                <a16:creationId xmlns:a16="http://schemas.microsoft.com/office/drawing/2014/main" id="{D0EBE9B3-0FF0-334E-B168-A946AE4D7290}"/>
              </a:ext>
            </a:extLst>
          </p:cNvPr>
          <p:cNvSpPr txBox="1"/>
          <p:nvPr/>
        </p:nvSpPr>
        <p:spPr>
          <a:xfrm>
            <a:off x="9602959" y="1197546"/>
            <a:ext cx="1872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Entrada</a:t>
            </a:r>
          </a:p>
        </p:txBody>
      </p:sp>
      <p:sp>
        <p:nvSpPr>
          <p:cNvPr id="89" name="CuadroTexto 88">
            <a:extLst>
              <a:ext uri="{FF2B5EF4-FFF2-40B4-BE49-F238E27FC236}">
                <a16:creationId xmlns:a16="http://schemas.microsoft.com/office/drawing/2014/main" id="{58FAEEB5-EC2E-9E42-1308-D7587313B425}"/>
              </a:ext>
            </a:extLst>
          </p:cNvPr>
          <p:cNvSpPr txBox="1"/>
          <p:nvPr/>
        </p:nvSpPr>
        <p:spPr>
          <a:xfrm>
            <a:off x="7959841" y="1694631"/>
            <a:ext cx="1296144" cy="861774"/>
          </a:xfrm>
          <a:prstGeom prst="rect">
            <a:avLst/>
          </a:prstGeom>
          <a:noFill/>
        </p:spPr>
        <p:txBody>
          <a:bodyPr wrap="square" lIns="0" tIns="0" rIns="0" bIns="0" rtlCol="0">
            <a:spAutoFit/>
          </a:bodyPr>
          <a:lstStyle/>
          <a:p>
            <a:r>
              <a:rPr lang="es-EC" sz="1400" dirty="0">
                <a:latin typeface="Arial Narrow" panose="020B0606020202030204" pitchFamily="34" charset="0"/>
                <a:cs typeface="Times New Roman" panose="02020603050405020304" pitchFamily="18" charset="0"/>
              </a:rPr>
              <a:t>Convolución</a:t>
            </a:r>
          </a:p>
          <a:p>
            <a:r>
              <a:rPr lang="es-EC" sz="1400" dirty="0">
                <a:latin typeface="Arial Narrow" panose="020B0606020202030204" pitchFamily="34" charset="0"/>
                <a:cs typeface="Times New Roman" panose="02020603050405020304" pitchFamily="18" charset="0"/>
              </a:rPr>
              <a:t>Tamaño de filtros </a:t>
            </a:r>
          </a:p>
          <a:p>
            <a:r>
              <a:rPr lang="es-EC" sz="1400" dirty="0">
                <a:latin typeface="Arial Narrow" panose="020B0606020202030204" pitchFamily="34" charset="0"/>
                <a:cs typeface="Times New Roman" panose="02020603050405020304" pitchFamily="18" charset="0"/>
              </a:rPr>
              <a:t>Número de filtros</a:t>
            </a:r>
          </a:p>
          <a:p>
            <a:r>
              <a:rPr lang="es-EC" sz="1400" dirty="0">
                <a:solidFill>
                  <a:srgbClr val="0000FF"/>
                </a:solidFill>
                <a:latin typeface="Arial Narrow" panose="020B0606020202030204" pitchFamily="34" charset="0"/>
                <a:cs typeface="Times New Roman" panose="02020603050405020304" pitchFamily="18" charset="0"/>
              </a:rPr>
              <a:t>(Hiperparámetros)</a:t>
            </a:r>
          </a:p>
        </p:txBody>
      </p:sp>
      <p:sp>
        <p:nvSpPr>
          <p:cNvPr id="90" name="CuadroTexto 89">
            <a:extLst>
              <a:ext uri="{FF2B5EF4-FFF2-40B4-BE49-F238E27FC236}">
                <a16:creationId xmlns:a16="http://schemas.microsoft.com/office/drawing/2014/main" id="{F1597DAA-3C72-4E4B-C816-7A34D18A75DD}"/>
              </a:ext>
            </a:extLst>
          </p:cNvPr>
          <p:cNvSpPr txBox="1"/>
          <p:nvPr/>
        </p:nvSpPr>
        <p:spPr>
          <a:xfrm>
            <a:off x="9602959" y="5242887"/>
            <a:ext cx="1872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Fully</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connected</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layer</a:t>
            </a:r>
            <a:endParaRPr lang="es-EC" sz="1800" i="1" dirty="0">
              <a:latin typeface="Arial Narrow" panose="020B0606020202030204" pitchFamily="34" charset="0"/>
              <a:cs typeface="Times New Roman" panose="02020603050405020304" pitchFamily="18" charset="0"/>
            </a:endParaRPr>
          </a:p>
        </p:txBody>
      </p:sp>
      <p:sp>
        <p:nvSpPr>
          <p:cNvPr id="91" name="CuadroTexto 90">
            <a:extLst>
              <a:ext uri="{FF2B5EF4-FFF2-40B4-BE49-F238E27FC236}">
                <a16:creationId xmlns:a16="http://schemas.microsoft.com/office/drawing/2014/main" id="{6ADBEA75-55B6-672B-3B2B-83C6226B1776}"/>
              </a:ext>
            </a:extLst>
          </p:cNvPr>
          <p:cNvSpPr txBox="1"/>
          <p:nvPr/>
        </p:nvSpPr>
        <p:spPr>
          <a:xfrm>
            <a:off x="9602959" y="5601067"/>
            <a:ext cx="1872000" cy="276999"/>
          </a:xfrm>
          <a:prstGeom prst="rect">
            <a:avLst/>
          </a:prstGeom>
          <a:noFill/>
        </p:spPr>
        <p:txBody>
          <a:bodyPr wrap="square" lIns="0" tIns="0" rIns="0" bIns="0" rtlCol="0">
            <a:spAutoFit/>
          </a:bodyPr>
          <a:lstStyle/>
          <a:p>
            <a:r>
              <a:rPr lang="es-EC" sz="1800" dirty="0">
                <a:latin typeface="Arial Narrow" panose="020B0606020202030204" pitchFamily="34" charset="0"/>
                <a:cs typeface="Times New Roman" panose="02020603050405020304" pitchFamily="18" charset="0"/>
              </a:rPr>
              <a:t>Capa de regresión</a:t>
            </a:r>
          </a:p>
        </p:txBody>
      </p:sp>
      <p:sp>
        <p:nvSpPr>
          <p:cNvPr id="92" name="CuadroTexto 91">
            <a:extLst>
              <a:ext uri="{FF2B5EF4-FFF2-40B4-BE49-F238E27FC236}">
                <a16:creationId xmlns:a16="http://schemas.microsoft.com/office/drawing/2014/main" id="{9573BA33-005A-13C5-94B8-C9E92F9D24FA}"/>
              </a:ext>
            </a:extLst>
          </p:cNvPr>
          <p:cNvSpPr txBox="1"/>
          <p:nvPr/>
        </p:nvSpPr>
        <p:spPr>
          <a:xfrm>
            <a:off x="7586528" y="837506"/>
            <a:ext cx="4125302" cy="288000"/>
          </a:xfrm>
          <a:prstGeom prst="rect">
            <a:avLst/>
          </a:prstGeom>
          <a:solidFill>
            <a:schemeClr val="accent1"/>
          </a:solidFill>
        </p:spPr>
        <p:txBody>
          <a:bodyPr wrap="square" lIns="0" tIns="0" rIns="0" bIns="0" rtlCol="0">
            <a:spAutoFit/>
          </a:bodyPr>
          <a:lstStyle/>
          <a:p>
            <a:pPr algn="ctr"/>
            <a:r>
              <a:rPr lang="es-EC" sz="1800" dirty="0">
                <a:latin typeface="Arial Narrow" panose="020B0606020202030204" pitchFamily="34" charset="0"/>
                <a:cs typeface="Times New Roman" panose="02020603050405020304" pitchFamily="18" charset="0"/>
              </a:rPr>
              <a:t>Composición de la red</a:t>
            </a:r>
          </a:p>
        </p:txBody>
      </p:sp>
      <p:sp>
        <p:nvSpPr>
          <p:cNvPr id="93" name="CuadroTexto 92">
            <a:extLst>
              <a:ext uri="{FF2B5EF4-FFF2-40B4-BE49-F238E27FC236}">
                <a16:creationId xmlns:a16="http://schemas.microsoft.com/office/drawing/2014/main" id="{C9E6F375-6CED-B05F-3CB9-A83D11DFDDA4}"/>
              </a:ext>
            </a:extLst>
          </p:cNvPr>
          <p:cNvSpPr txBox="1"/>
          <p:nvPr/>
        </p:nvSpPr>
        <p:spPr>
          <a:xfrm>
            <a:off x="7959841" y="2926318"/>
            <a:ext cx="1296144" cy="215444"/>
          </a:xfrm>
          <a:prstGeom prst="rect">
            <a:avLst/>
          </a:prstGeom>
          <a:noFill/>
        </p:spPr>
        <p:txBody>
          <a:bodyPr wrap="square" lIns="0" tIns="0" rIns="0" bIns="0" rtlCol="0">
            <a:spAutoFit/>
          </a:bodyPr>
          <a:lstStyle/>
          <a:p>
            <a:r>
              <a:rPr lang="es-EC" sz="1400" dirty="0">
                <a:latin typeface="Arial Narrow" panose="020B0606020202030204" pitchFamily="34" charset="0"/>
                <a:cs typeface="Times New Roman" panose="02020603050405020304" pitchFamily="18" charset="0"/>
              </a:rPr>
              <a:t>Capa </a:t>
            </a:r>
            <a:r>
              <a:rPr lang="es-EC" sz="1400" i="1" dirty="0" err="1">
                <a:latin typeface="Arial Narrow" panose="020B0606020202030204" pitchFamily="34" charset="0"/>
                <a:cs typeface="Times New Roman" panose="02020603050405020304" pitchFamily="18" charset="0"/>
              </a:rPr>
              <a:t>ReLu</a:t>
            </a:r>
            <a:endParaRPr lang="es-EC" sz="1400" i="1" dirty="0">
              <a:latin typeface="Arial Narrow" panose="020B0606020202030204" pitchFamily="34" charset="0"/>
              <a:cs typeface="Times New Roman" panose="02020603050405020304" pitchFamily="18" charset="0"/>
            </a:endParaRPr>
          </a:p>
        </p:txBody>
      </p:sp>
      <p:sp>
        <p:nvSpPr>
          <p:cNvPr id="106" name="CuadroTexto 105">
            <a:extLst>
              <a:ext uri="{FF2B5EF4-FFF2-40B4-BE49-F238E27FC236}">
                <a16:creationId xmlns:a16="http://schemas.microsoft.com/office/drawing/2014/main" id="{C39C4AD7-5D04-957A-07B2-21E6A6E17BD9}"/>
              </a:ext>
            </a:extLst>
          </p:cNvPr>
          <p:cNvSpPr txBox="1"/>
          <p:nvPr/>
        </p:nvSpPr>
        <p:spPr>
          <a:xfrm>
            <a:off x="7959841" y="2633639"/>
            <a:ext cx="1296144" cy="215444"/>
          </a:xfrm>
          <a:prstGeom prst="rect">
            <a:avLst/>
          </a:prstGeom>
          <a:noFill/>
        </p:spPr>
        <p:txBody>
          <a:bodyPr wrap="square" lIns="0" tIns="0" rIns="0" bIns="0" rtlCol="0">
            <a:spAutoFit/>
          </a:bodyPr>
          <a:lstStyle/>
          <a:p>
            <a:r>
              <a:rPr lang="es-EC" sz="1400" i="1" dirty="0">
                <a:latin typeface="Arial Narrow" panose="020B0606020202030204" pitchFamily="34" charset="0"/>
                <a:cs typeface="Times New Roman" panose="02020603050405020304" pitchFamily="18" charset="0"/>
              </a:rPr>
              <a:t>Max </a:t>
            </a:r>
            <a:r>
              <a:rPr lang="es-EC" sz="1400" i="1" dirty="0" err="1">
                <a:latin typeface="Arial Narrow" panose="020B0606020202030204" pitchFamily="34" charset="0"/>
                <a:cs typeface="Times New Roman" panose="02020603050405020304" pitchFamily="18" charset="0"/>
              </a:rPr>
              <a:t>pooling</a:t>
            </a:r>
            <a:endParaRPr lang="es-EC" sz="1400" i="1" dirty="0">
              <a:latin typeface="Arial Narrow" panose="020B0606020202030204" pitchFamily="34" charset="0"/>
              <a:cs typeface="Times New Roman" panose="02020603050405020304" pitchFamily="18" charset="0"/>
            </a:endParaRPr>
          </a:p>
        </p:txBody>
      </p:sp>
      <p:sp>
        <p:nvSpPr>
          <p:cNvPr id="109" name="CuadroTexto 108">
            <a:extLst>
              <a:ext uri="{FF2B5EF4-FFF2-40B4-BE49-F238E27FC236}">
                <a16:creationId xmlns:a16="http://schemas.microsoft.com/office/drawing/2014/main" id="{63EB3E29-93AC-CADC-4954-30D530821C3B}"/>
              </a:ext>
            </a:extLst>
          </p:cNvPr>
          <p:cNvSpPr txBox="1"/>
          <p:nvPr/>
        </p:nvSpPr>
        <p:spPr>
          <a:xfrm>
            <a:off x="9544017" y="1758930"/>
            <a:ext cx="1872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Folding</a:t>
            </a:r>
            <a:endParaRPr lang="es-EC" sz="1800" i="1" dirty="0">
              <a:latin typeface="Arial Narrow" panose="020B0606020202030204" pitchFamily="34" charset="0"/>
              <a:cs typeface="Times New Roman" panose="02020603050405020304" pitchFamily="18" charset="0"/>
            </a:endParaRPr>
          </a:p>
        </p:txBody>
      </p:sp>
      <p:sp>
        <p:nvSpPr>
          <p:cNvPr id="110" name="CuadroTexto 109">
            <a:extLst>
              <a:ext uri="{FF2B5EF4-FFF2-40B4-BE49-F238E27FC236}">
                <a16:creationId xmlns:a16="http://schemas.microsoft.com/office/drawing/2014/main" id="{92CB3C32-FDCA-E614-E1D2-92F4078EC893}"/>
              </a:ext>
            </a:extLst>
          </p:cNvPr>
          <p:cNvSpPr txBox="1"/>
          <p:nvPr/>
        </p:nvSpPr>
        <p:spPr>
          <a:xfrm>
            <a:off x="9602959" y="3799009"/>
            <a:ext cx="1872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Flattern</a:t>
            </a:r>
            <a:endParaRPr lang="es-EC" sz="1800" i="1" dirty="0">
              <a:latin typeface="Arial Narrow" panose="020B0606020202030204" pitchFamily="34" charset="0"/>
              <a:cs typeface="Times New Roman" panose="02020603050405020304" pitchFamily="18" charset="0"/>
            </a:endParaRPr>
          </a:p>
        </p:txBody>
      </p:sp>
      <p:sp>
        <p:nvSpPr>
          <p:cNvPr id="111" name="CuadroTexto 110">
            <a:extLst>
              <a:ext uri="{FF2B5EF4-FFF2-40B4-BE49-F238E27FC236}">
                <a16:creationId xmlns:a16="http://schemas.microsoft.com/office/drawing/2014/main" id="{50352DF5-771C-9EE9-4A54-EB4F77349E6F}"/>
              </a:ext>
            </a:extLst>
          </p:cNvPr>
          <p:cNvSpPr txBox="1"/>
          <p:nvPr/>
        </p:nvSpPr>
        <p:spPr>
          <a:xfrm>
            <a:off x="9602959" y="4157191"/>
            <a:ext cx="1872000" cy="646331"/>
          </a:xfrm>
          <a:prstGeom prst="rect">
            <a:avLst/>
          </a:prstGeom>
          <a:noFill/>
        </p:spPr>
        <p:txBody>
          <a:bodyPr wrap="square" lIns="0" tIns="0" rIns="0" bIns="0" rtlCol="0">
            <a:spAutoFit/>
          </a:bodyPr>
          <a:lstStyle/>
          <a:p>
            <a:r>
              <a:rPr lang="es-EC" sz="1400" dirty="0">
                <a:latin typeface="Arial Narrow" panose="020B0606020202030204" pitchFamily="34" charset="0"/>
                <a:cs typeface="Times New Roman" panose="02020603050405020304" pitchFamily="18" charset="0"/>
              </a:rPr>
              <a:t>LSTM</a:t>
            </a:r>
          </a:p>
          <a:p>
            <a:r>
              <a:rPr lang="es-EC" sz="1400" dirty="0">
                <a:latin typeface="Arial Narrow" panose="020B0606020202030204" pitchFamily="34" charset="0"/>
                <a:cs typeface="Times New Roman" panose="02020603050405020304" pitchFamily="18" charset="0"/>
              </a:rPr>
              <a:t>Número de capas ocultas </a:t>
            </a:r>
            <a:r>
              <a:rPr lang="es-EC" sz="1400" dirty="0">
                <a:solidFill>
                  <a:srgbClr val="0000FF"/>
                </a:solidFill>
                <a:latin typeface="Arial Narrow" panose="020B0606020202030204" pitchFamily="34" charset="0"/>
                <a:cs typeface="Times New Roman" panose="02020603050405020304" pitchFamily="18" charset="0"/>
              </a:rPr>
              <a:t>(</a:t>
            </a:r>
            <a:r>
              <a:rPr lang="es-EC" sz="1400" dirty="0" err="1">
                <a:solidFill>
                  <a:srgbClr val="0000FF"/>
                </a:solidFill>
                <a:latin typeface="Arial Narrow" panose="020B0606020202030204" pitchFamily="34" charset="0"/>
                <a:cs typeface="Times New Roman" panose="02020603050405020304" pitchFamily="18" charset="0"/>
              </a:rPr>
              <a:t>Hiperparámetro</a:t>
            </a:r>
            <a:r>
              <a:rPr lang="es-EC" sz="1400" dirty="0">
                <a:solidFill>
                  <a:srgbClr val="0000FF"/>
                </a:solidFill>
                <a:latin typeface="Arial Narrow" panose="020B0606020202030204" pitchFamily="34" charset="0"/>
                <a:cs typeface="Times New Roman" panose="02020603050405020304" pitchFamily="18" charset="0"/>
              </a:rPr>
              <a:t>)</a:t>
            </a:r>
          </a:p>
        </p:txBody>
      </p:sp>
      <p:sp>
        <p:nvSpPr>
          <p:cNvPr id="112" name="CuadroTexto 111">
            <a:extLst>
              <a:ext uri="{FF2B5EF4-FFF2-40B4-BE49-F238E27FC236}">
                <a16:creationId xmlns:a16="http://schemas.microsoft.com/office/drawing/2014/main" id="{F0FC562F-F59D-55A2-7970-5082094DE904}"/>
              </a:ext>
            </a:extLst>
          </p:cNvPr>
          <p:cNvSpPr txBox="1"/>
          <p:nvPr/>
        </p:nvSpPr>
        <p:spPr>
          <a:xfrm>
            <a:off x="9602959" y="4884705"/>
            <a:ext cx="1872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Drop</a:t>
            </a:r>
            <a:r>
              <a:rPr lang="es-EC" sz="1800" i="1" dirty="0">
                <a:latin typeface="Arial Narrow" panose="020B0606020202030204" pitchFamily="34" charset="0"/>
                <a:cs typeface="Times New Roman" panose="02020603050405020304" pitchFamily="18" charset="0"/>
              </a:rPr>
              <a:t> </a:t>
            </a:r>
            <a:r>
              <a:rPr lang="es-EC" sz="1800" i="1" dirty="0" err="1">
                <a:latin typeface="Arial Narrow" panose="020B0606020202030204" pitchFamily="34" charset="0"/>
                <a:cs typeface="Times New Roman" panose="02020603050405020304" pitchFamily="18" charset="0"/>
              </a:rPr>
              <a:t>out</a:t>
            </a:r>
            <a:endParaRPr lang="es-EC" sz="1800" i="1" dirty="0">
              <a:latin typeface="Arial Narrow" panose="020B0606020202030204" pitchFamily="34" charset="0"/>
              <a:cs typeface="Times New Roman" panose="02020603050405020304" pitchFamily="18" charset="0"/>
            </a:endParaRPr>
          </a:p>
        </p:txBody>
      </p:sp>
      <p:sp>
        <p:nvSpPr>
          <p:cNvPr id="113" name="CuadroTexto 112">
            <a:extLst>
              <a:ext uri="{FF2B5EF4-FFF2-40B4-BE49-F238E27FC236}">
                <a16:creationId xmlns:a16="http://schemas.microsoft.com/office/drawing/2014/main" id="{BC082DE7-96F9-CE4D-9F4D-AF837B55F20F}"/>
              </a:ext>
            </a:extLst>
          </p:cNvPr>
          <p:cNvSpPr txBox="1"/>
          <p:nvPr/>
        </p:nvSpPr>
        <p:spPr>
          <a:xfrm>
            <a:off x="9602959" y="3440827"/>
            <a:ext cx="1872000" cy="276999"/>
          </a:xfrm>
          <a:prstGeom prst="rect">
            <a:avLst/>
          </a:prstGeom>
          <a:noFill/>
        </p:spPr>
        <p:txBody>
          <a:bodyPr wrap="square" lIns="0" tIns="0" rIns="0" bIns="0" rtlCol="0">
            <a:spAutoFit/>
          </a:bodyPr>
          <a:lstStyle/>
          <a:p>
            <a:r>
              <a:rPr lang="es-EC" sz="1800" i="1" dirty="0" err="1">
                <a:latin typeface="Arial Narrow" panose="020B0606020202030204" pitchFamily="34" charset="0"/>
                <a:cs typeface="Times New Roman" panose="02020603050405020304" pitchFamily="18" charset="0"/>
              </a:rPr>
              <a:t>Unfolding</a:t>
            </a:r>
            <a:endParaRPr lang="es-EC" sz="1800" i="1" dirty="0">
              <a:latin typeface="Arial Narrow" panose="020B0606020202030204" pitchFamily="34" charset="0"/>
              <a:cs typeface="Times New Roman" panose="02020603050405020304" pitchFamily="18" charset="0"/>
            </a:endParaRPr>
          </a:p>
        </p:txBody>
      </p:sp>
      <p:grpSp>
        <p:nvGrpSpPr>
          <p:cNvPr id="166" name="Grupo 165">
            <a:extLst>
              <a:ext uri="{FF2B5EF4-FFF2-40B4-BE49-F238E27FC236}">
                <a16:creationId xmlns:a16="http://schemas.microsoft.com/office/drawing/2014/main" id="{FB665B3F-DAAB-8DC2-55F8-A7AA6BFAA8ED}"/>
              </a:ext>
            </a:extLst>
          </p:cNvPr>
          <p:cNvGrpSpPr/>
          <p:nvPr/>
        </p:nvGrpSpPr>
        <p:grpSpPr>
          <a:xfrm>
            <a:off x="7671809" y="1264037"/>
            <a:ext cx="1800200" cy="4547537"/>
            <a:chOff x="7671809" y="1264037"/>
            <a:chExt cx="1800200" cy="4547537"/>
          </a:xfrm>
        </p:grpSpPr>
        <p:cxnSp>
          <p:nvCxnSpPr>
            <p:cNvPr id="122" name="Conector: angular 121">
              <a:extLst>
                <a:ext uri="{FF2B5EF4-FFF2-40B4-BE49-F238E27FC236}">
                  <a16:creationId xmlns:a16="http://schemas.microsoft.com/office/drawing/2014/main" id="{FEFA45A1-28B3-19BB-69A3-1B6D9F91C37E}"/>
                </a:ext>
              </a:extLst>
            </p:cNvPr>
            <p:cNvCxnSpPr>
              <a:cxnSpLocks/>
              <a:stCxn id="96" idx="2"/>
              <a:endCxn id="116" idx="0"/>
            </p:cNvCxnSpPr>
            <p:nvPr/>
          </p:nvCxnSpPr>
          <p:spPr>
            <a:xfrm rot="10800000" flipV="1">
              <a:off x="7743817" y="1697148"/>
              <a:ext cx="1584176" cy="356362"/>
            </a:xfrm>
            <a:prstGeom prst="bentConnector2">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5" name="Elipse 94">
              <a:extLst>
                <a:ext uri="{FF2B5EF4-FFF2-40B4-BE49-F238E27FC236}">
                  <a16:creationId xmlns:a16="http://schemas.microsoft.com/office/drawing/2014/main" id="{921CE9D7-D8D3-D446-DB2D-A58BAD9193DB}"/>
                </a:ext>
              </a:extLst>
            </p:cNvPr>
            <p:cNvSpPr/>
            <p:nvPr/>
          </p:nvSpPr>
          <p:spPr>
            <a:xfrm>
              <a:off x="9327993" y="1264037"/>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6" name="Elipse 95">
              <a:extLst>
                <a:ext uri="{FF2B5EF4-FFF2-40B4-BE49-F238E27FC236}">
                  <a16:creationId xmlns:a16="http://schemas.microsoft.com/office/drawing/2014/main" id="{2C689E0A-E326-C98F-D300-61479698F407}"/>
                </a:ext>
              </a:extLst>
            </p:cNvPr>
            <p:cNvSpPr/>
            <p:nvPr/>
          </p:nvSpPr>
          <p:spPr>
            <a:xfrm>
              <a:off x="9327993" y="1625140"/>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9" name="Elipse 98">
              <a:extLst>
                <a:ext uri="{FF2B5EF4-FFF2-40B4-BE49-F238E27FC236}">
                  <a16:creationId xmlns:a16="http://schemas.microsoft.com/office/drawing/2014/main" id="{45D78935-1B9C-7424-2990-66E996338821}"/>
                </a:ext>
              </a:extLst>
            </p:cNvPr>
            <p:cNvSpPr/>
            <p:nvPr/>
          </p:nvSpPr>
          <p:spPr>
            <a:xfrm>
              <a:off x="9327993" y="3900284"/>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0" name="Elipse 99">
              <a:extLst>
                <a:ext uri="{FF2B5EF4-FFF2-40B4-BE49-F238E27FC236}">
                  <a16:creationId xmlns:a16="http://schemas.microsoft.com/office/drawing/2014/main" id="{14C8F27B-B4FF-D200-7167-6B6CF1E9A4EC}"/>
                </a:ext>
              </a:extLst>
            </p:cNvPr>
            <p:cNvSpPr/>
            <p:nvPr/>
          </p:nvSpPr>
          <p:spPr>
            <a:xfrm>
              <a:off x="9327993" y="566755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2" name="Elipse 101">
              <a:extLst>
                <a:ext uri="{FF2B5EF4-FFF2-40B4-BE49-F238E27FC236}">
                  <a16:creationId xmlns:a16="http://schemas.microsoft.com/office/drawing/2014/main" id="{E74C66D2-9328-27D7-DF2E-C0C3598CD175}"/>
                </a:ext>
              </a:extLst>
            </p:cNvPr>
            <p:cNvSpPr/>
            <p:nvPr/>
          </p:nvSpPr>
          <p:spPr>
            <a:xfrm>
              <a:off x="9327993" y="5318071"/>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3" name="Elipse 102">
              <a:extLst>
                <a:ext uri="{FF2B5EF4-FFF2-40B4-BE49-F238E27FC236}">
                  <a16:creationId xmlns:a16="http://schemas.microsoft.com/office/drawing/2014/main" id="{A9518799-1FFB-0A7B-EA75-BFCFEA906DA4}"/>
                </a:ext>
              </a:extLst>
            </p:cNvPr>
            <p:cNvSpPr/>
            <p:nvPr/>
          </p:nvSpPr>
          <p:spPr>
            <a:xfrm>
              <a:off x="9327993" y="4434435"/>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4" name="Elipse 113">
              <a:extLst>
                <a:ext uri="{FF2B5EF4-FFF2-40B4-BE49-F238E27FC236}">
                  <a16:creationId xmlns:a16="http://schemas.microsoft.com/office/drawing/2014/main" id="{A8433CC0-6925-E9D3-65A6-91A9E1679AD4}"/>
                </a:ext>
              </a:extLst>
            </p:cNvPr>
            <p:cNvSpPr/>
            <p:nvPr/>
          </p:nvSpPr>
          <p:spPr>
            <a:xfrm>
              <a:off x="9327993" y="4968586"/>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5" name="Elipse 114">
              <a:extLst>
                <a:ext uri="{FF2B5EF4-FFF2-40B4-BE49-F238E27FC236}">
                  <a16:creationId xmlns:a16="http://schemas.microsoft.com/office/drawing/2014/main" id="{954B493F-75B3-FC5B-9483-A7B302FCE158}"/>
                </a:ext>
              </a:extLst>
            </p:cNvPr>
            <p:cNvSpPr/>
            <p:nvPr/>
          </p:nvSpPr>
          <p:spPr>
            <a:xfrm>
              <a:off x="9327993" y="3507318"/>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6" name="Elipse 115">
              <a:extLst>
                <a:ext uri="{FF2B5EF4-FFF2-40B4-BE49-F238E27FC236}">
                  <a16:creationId xmlns:a16="http://schemas.microsoft.com/office/drawing/2014/main" id="{E5B42907-311F-FF21-B791-ACCC9FB52848}"/>
                </a:ext>
              </a:extLst>
            </p:cNvPr>
            <p:cNvSpPr/>
            <p:nvPr/>
          </p:nvSpPr>
          <p:spPr>
            <a:xfrm>
              <a:off x="7671809" y="2053510"/>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7" name="Elipse 116">
              <a:extLst>
                <a:ext uri="{FF2B5EF4-FFF2-40B4-BE49-F238E27FC236}">
                  <a16:creationId xmlns:a16="http://schemas.microsoft.com/office/drawing/2014/main" id="{DDBDE48E-C265-71C3-86E9-9614CA877A65}"/>
                </a:ext>
              </a:extLst>
            </p:cNvPr>
            <p:cNvSpPr/>
            <p:nvPr/>
          </p:nvSpPr>
          <p:spPr>
            <a:xfrm>
              <a:off x="7671809" y="2669353"/>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8" name="Elipse 117">
              <a:extLst>
                <a:ext uri="{FF2B5EF4-FFF2-40B4-BE49-F238E27FC236}">
                  <a16:creationId xmlns:a16="http://schemas.microsoft.com/office/drawing/2014/main" id="{484CDC38-5597-98E7-64D1-6A77E1B8F9E7}"/>
                </a:ext>
              </a:extLst>
            </p:cNvPr>
            <p:cNvSpPr/>
            <p:nvPr/>
          </p:nvSpPr>
          <p:spPr>
            <a:xfrm>
              <a:off x="7671809" y="2962032"/>
              <a:ext cx="144016" cy="144016"/>
            </a:xfrm>
            <a:prstGeom prst="ellipse">
              <a:avLst/>
            </a:prstGeom>
            <a:solidFill>
              <a:schemeClr val="accent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0" name="Conector recto de flecha 119">
              <a:extLst>
                <a:ext uri="{FF2B5EF4-FFF2-40B4-BE49-F238E27FC236}">
                  <a16:creationId xmlns:a16="http://schemas.microsoft.com/office/drawing/2014/main" id="{32B069B5-27A0-98EB-65D5-FBCE963F0566}"/>
                </a:ext>
              </a:extLst>
            </p:cNvPr>
            <p:cNvCxnSpPr>
              <a:cxnSpLocks/>
              <a:stCxn id="115" idx="4"/>
              <a:endCxn id="99" idx="0"/>
            </p:cNvCxnSpPr>
            <p:nvPr/>
          </p:nvCxnSpPr>
          <p:spPr>
            <a:xfrm>
              <a:off x="9400001" y="3651334"/>
              <a:ext cx="0" cy="248950"/>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130" name="Conector: angular 129">
              <a:extLst>
                <a:ext uri="{FF2B5EF4-FFF2-40B4-BE49-F238E27FC236}">
                  <a16:creationId xmlns:a16="http://schemas.microsoft.com/office/drawing/2014/main" id="{D4DE598E-F211-D415-A2D0-72569F41A5F8}"/>
                </a:ext>
              </a:extLst>
            </p:cNvPr>
            <p:cNvCxnSpPr>
              <a:cxnSpLocks/>
              <a:stCxn id="96" idx="6"/>
              <a:endCxn id="115" idx="0"/>
            </p:cNvCxnSpPr>
            <p:nvPr/>
          </p:nvCxnSpPr>
          <p:spPr>
            <a:xfrm flipH="1">
              <a:off x="9400001" y="1697148"/>
              <a:ext cx="72008" cy="1810170"/>
            </a:xfrm>
            <a:prstGeom prst="bentConnector4">
              <a:avLst>
                <a:gd name="adj1" fmla="val -2941840"/>
                <a:gd name="adj2" fmla="val 86086"/>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ector recto de flecha 142">
              <a:extLst>
                <a:ext uri="{FF2B5EF4-FFF2-40B4-BE49-F238E27FC236}">
                  <a16:creationId xmlns:a16="http://schemas.microsoft.com/office/drawing/2014/main" id="{7451D3F2-9B1B-6DDC-46C8-B2DBA754D7F8}"/>
                </a:ext>
              </a:extLst>
            </p:cNvPr>
            <p:cNvCxnSpPr>
              <a:cxnSpLocks/>
              <a:stCxn id="95" idx="4"/>
              <a:endCxn id="96" idx="0"/>
            </p:cNvCxnSpPr>
            <p:nvPr/>
          </p:nvCxnSpPr>
          <p:spPr>
            <a:xfrm>
              <a:off x="9400001" y="1408053"/>
              <a:ext cx="0" cy="217087"/>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146" name="Conector recto de flecha 145">
              <a:extLst>
                <a:ext uri="{FF2B5EF4-FFF2-40B4-BE49-F238E27FC236}">
                  <a16:creationId xmlns:a16="http://schemas.microsoft.com/office/drawing/2014/main" id="{9BC99C8B-1420-D888-4E3A-CC8F16AA7F8A}"/>
                </a:ext>
              </a:extLst>
            </p:cNvPr>
            <p:cNvCxnSpPr>
              <a:cxnSpLocks/>
              <a:stCxn id="116" idx="4"/>
              <a:endCxn id="117" idx="0"/>
            </p:cNvCxnSpPr>
            <p:nvPr/>
          </p:nvCxnSpPr>
          <p:spPr>
            <a:xfrm>
              <a:off x="7743817" y="2197526"/>
              <a:ext cx="0" cy="471827"/>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149" name="Conector recto de flecha 148">
              <a:extLst>
                <a:ext uri="{FF2B5EF4-FFF2-40B4-BE49-F238E27FC236}">
                  <a16:creationId xmlns:a16="http://schemas.microsoft.com/office/drawing/2014/main" id="{12671C44-EEEF-B828-6E32-BFBE0B842CAF}"/>
                </a:ext>
              </a:extLst>
            </p:cNvPr>
            <p:cNvCxnSpPr>
              <a:cxnSpLocks/>
              <a:stCxn id="117" idx="4"/>
              <a:endCxn id="118" idx="0"/>
            </p:cNvCxnSpPr>
            <p:nvPr/>
          </p:nvCxnSpPr>
          <p:spPr>
            <a:xfrm>
              <a:off x="7743817" y="2813369"/>
              <a:ext cx="0" cy="148663"/>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154" name="Conector recto de flecha 153">
              <a:extLst>
                <a:ext uri="{FF2B5EF4-FFF2-40B4-BE49-F238E27FC236}">
                  <a16:creationId xmlns:a16="http://schemas.microsoft.com/office/drawing/2014/main" id="{91DC626F-E9F7-A1BA-EF0E-E00ED7E16566}"/>
                </a:ext>
              </a:extLst>
            </p:cNvPr>
            <p:cNvCxnSpPr>
              <a:cxnSpLocks/>
              <a:stCxn id="99" idx="4"/>
              <a:endCxn id="103" idx="0"/>
            </p:cNvCxnSpPr>
            <p:nvPr/>
          </p:nvCxnSpPr>
          <p:spPr>
            <a:xfrm>
              <a:off x="9400001" y="4044300"/>
              <a:ext cx="0" cy="390135"/>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157" name="Conector recto de flecha 156">
              <a:extLst>
                <a:ext uri="{FF2B5EF4-FFF2-40B4-BE49-F238E27FC236}">
                  <a16:creationId xmlns:a16="http://schemas.microsoft.com/office/drawing/2014/main" id="{6D8CF7F6-907B-7750-D91F-D6C3C2806413}"/>
                </a:ext>
              </a:extLst>
            </p:cNvPr>
            <p:cNvCxnSpPr>
              <a:cxnSpLocks/>
              <a:stCxn id="103" idx="4"/>
              <a:endCxn id="114" idx="0"/>
            </p:cNvCxnSpPr>
            <p:nvPr/>
          </p:nvCxnSpPr>
          <p:spPr>
            <a:xfrm>
              <a:off x="9400001" y="4578451"/>
              <a:ext cx="0" cy="390135"/>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160" name="Conector recto de flecha 159">
              <a:extLst>
                <a:ext uri="{FF2B5EF4-FFF2-40B4-BE49-F238E27FC236}">
                  <a16:creationId xmlns:a16="http://schemas.microsoft.com/office/drawing/2014/main" id="{5A784225-5850-B99C-670A-D51B77C727CC}"/>
                </a:ext>
              </a:extLst>
            </p:cNvPr>
            <p:cNvCxnSpPr>
              <a:cxnSpLocks/>
              <a:stCxn id="114" idx="4"/>
              <a:endCxn id="102" idx="0"/>
            </p:cNvCxnSpPr>
            <p:nvPr/>
          </p:nvCxnSpPr>
          <p:spPr>
            <a:xfrm>
              <a:off x="9400001" y="5112602"/>
              <a:ext cx="0" cy="205469"/>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163" name="Conector recto de flecha 162">
              <a:extLst>
                <a:ext uri="{FF2B5EF4-FFF2-40B4-BE49-F238E27FC236}">
                  <a16:creationId xmlns:a16="http://schemas.microsoft.com/office/drawing/2014/main" id="{AE719972-9FBF-FD3B-4174-EF630D0658B8}"/>
                </a:ext>
              </a:extLst>
            </p:cNvPr>
            <p:cNvCxnSpPr>
              <a:cxnSpLocks/>
              <a:stCxn id="102" idx="4"/>
              <a:endCxn id="100" idx="0"/>
            </p:cNvCxnSpPr>
            <p:nvPr/>
          </p:nvCxnSpPr>
          <p:spPr>
            <a:xfrm>
              <a:off x="9400001" y="5462087"/>
              <a:ext cx="0" cy="205471"/>
            </a:xfrm>
            <a:prstGeom prst="straightConnector1">
              <a:avLst/>
            </a:prstGeom>
            <a:ln w="12700">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5316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anim calcmode="lin" valueType="num">
                                      <p:cBhvr>
                                        <p:cTn id="8" dur="1000" fill="hold"/>
                                        <p:tgtEl>
                                          <p:spTgt spid="126"/>
                                        </p:tgtEl>
                                        <p:attrNameLst>
                                          <p:attrName>ppt_x</p:attrName>
                                        </p:attrNameLst>
                                      </p:cBhvr>
                                      <p:tavLst>
                                        <p:tav tm="0">
                                          <p:val>
                                            <p:strVal val="#ppt_x"/>
                                          </p:val>
                                        </p:tav>
                                        <p:tav tm="100000">
                                          <p:val>
                                            <p:strVal val="#ppt_x"/>
                                          </p:val>
                                        </p:tav>
                                      </p:tavLst>
                                    </p:anim>
                                    <p:anim calcmode="lin" valueType="num">
                                      <p:cBhvr>
                                        <p:cTn id="9" dur="1000" fill="hold"/>
                                        <p:tgtEl>
                                          <p:spTgt spid="1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anim calcmode="lin" valueType="num">
                                      <p:cBhvr>
                                        <p:cTn id="13" dur="1000" fill="hold"/>
                                        <p:tgtEl>
                                          <p:spTgt spid="88"/>
                                        </p:tgtEl>
                                        <p:attrNameLst>
                                          <p:attrName>ppt_x</p:attrName>
                                        </p:attrNameLst>
                                      </p:cBhvr>
                                      <p:tavLst>
                                        <p:tav tm="0">
                                          <p:val>
                                            <p:strVal val="#ppt_x"/>
                                          </p:val>
                                        </p:tav>
                                        <p:tav tm="100000">
                                          <p:val>
                                            <p:strVal val="#ppt_x"/>
                                          </p:val>
                                        </p:tav>
                                      </p:tavLst>
                                    </p:anim>
                                    <p:anim calcmode="lin" valueType="num">
                                      <p:cBhvr>
                                        <p:cTn id="14" dur="1000" fill="hold"/>
                                        <p:tgtEl>
                                          <p:spTgt spid="8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anim calcmode="lin" valueType="num">
                                      <p:cBhvr>
                                        <p:cTn id="18" dur="1000" fill="hold"/>
                                        <p:tgtEl>
                                          <p:spTgt spid="89"/>
                                        </p:tgtEl>
                                        <p:attrNameLst>
                                          <p:attrName>ppt_x</p:attrName>
                                        </p:attrNameLst>
                                      </p:cBhvr>
                                      <p:tavLst>
                                        <p:tav tm="0">
                                          <p:val>
                                            <p:strVal val="#ppt_x"/>
                                          </p:val>
                                        </p:tav>
                                        <p:tav tm="100000">
                                          <p:val>
                                            <p:strVal val="#ppt_x"/>
                                          </p:val>
                                        </p:tav>
                                      </p:tavLst>
                                    </p:anim>
                                    <p:anim calcmode="lin" valueType="num">
                                      <p:cBhvr>
                                        <p:cTn id="19" dur="1000" fill="hold"/>
                                        <p:tgtEl>
                                          <p:spTgt spid="8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1000"/>
                                        <p:tgtEl>
                                          <p:spTgt spid="91"/>
                                        </p:tgtEl>
                                      </p:cBhvr>
                                    </p:animEffect>
                                    <p:anim calcmode="lin" valueType="num">
                                      <p:cBhvr>
                                        <p:cTn id="28" dur="1000" fill="hold"/>
                                        <p:tgtEl>
                                          <p:spTgt spid="91"/>
                                        </p:tgtEl>
                                        <p:attrNameLst>
                                          <p:attrName>ppt_x</p:attrName>
                                        </p:attrNameLst>
                                      </p:cBhvr>
                                      <p:tavLst>
                                        <p:tav tm="0">
                                          <p:val>
                                            <p:strVal val="#ppt_x"/>
                                          </p:val>
                                        </p:tav>
                                        <p:tav tm="100000">
                                          <p:val>
                                            <p:strVal val="#ppt_x"/>
                                          </p:val>
                                        </p:tav>
                                      </p:tavLst>
                                    </p:anim>
                                    <p:anim calcmode="lin" valueType="num">
                                      <p:cBhvr>
                                        <p:cTn id="29" dur="10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fade">
                                      <p:cBhvr>
                                        <p:cTn id="42" dur="1000"/>
                                        <p:tgtEl>
                                          <p:spTgt spid="106"/>
                                        </p:tgtEl>
                                      </p:cBhvr>
                                    </p:animEffect>
                                    <p:anim calcmode="lin" valueType="num">
                                      <p:cBhvr>
                                        <p:cTn id="43" dur="1000" fill="hold"/>
                                        <p:tgtEl>
                                          <p:spTgt spid="106"/>
                                        </p:tgtEl>
                                        <p:attrNameLst>
                                          <p:attrName>ppt_x</p:attrName>
                                        </p:attrNameLst>
                                      </p:cBhvr>
                                      <p:tavLst>
                                        <p:tav tm="0">
                                          <p:val>
                                            <p:strVal val="#ppt_x"/>
                                          </p:val>
                                        </p:tav>
                                        <p:tav tm="100000">
                                          <p:val>
                                            <p:strVal val="#ppt_x"/>
                                          </p:val>
                                        </p:tav>
                                      </p:tavLst>
                                    </p:anim>
                                    <p:anim calcmode="lin" valueType="num">
                                      <p:cBhvr>
                                        <p:cTn id="44" dur="1000" fill="hold"/>
                                        <p:tgtEl>
                                          <p:spTgt spid="10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1000"/>
                                        <p:tgtEl>
                                          <p:spTgt spid="109"/>
                                        </p:tgtEl>
                                      </p:cBhvr>
                                    </p:animEffect>
                                    <p:anim calcmode="lin" valueType="num">
                                      <p:cBhvr>
                                        <p:cTn id="48" dur="1000" fill="hold"/>
                                        <p:tgtEl>
                                          <p:spTgt spid="109"/>
                                        </p:tgtEl>
                                        <p:attrNameLst>
                                          <p:attrName>ppt_x</p:attrName>
                                        </p:attrNameLst>
                                      </p:cBhvr>
                                      <p:tavLst>
                                        <p:tav tm="0">
                                          <p:val>
                                            <p:strVal val="#ppt_x"/>
                                          </p:val>
                                        </p:tav>
                                        <p:tav tm="100000">
                                          <p:val>
                                            <p:strVal val="#ppt_x"/>
                                          </p:val>
                                        </p:tav>
                                      </p:tavLst>
                                    </p:anim>
                                    <p:anim calcmode="lin" valueType="num">
                                      <p:cBhvr>
                                        <p:cTn id="49" dur="1000" fill="hold"/>
                                        <p:tgtEl>
                                          <p:spTgt spid="10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1000"/>
                                        <p:tgtEl>
                                          <p:spTgt spid="110"/>
                                        </p:tgtEl>
                                      </p:cBhvr>
                                    </p:animEffect>
                                    <p:anim calcmode="lin" valueType="num">
                                      <p:cBhvr>
                                        <p:cTn id="53" dur="1000" fill="hold"/>
                                        <p:tgtEl>
                                          <p:spTgt spid="110"/>
                                        </p:tgtEl>
                                        <p:attrNameLst>
                                          <p:attrName>ppt_x</p:attrName>
                                        </p:attrNameLst>
                                      </p:cBhvr>
                                      <p:tavLst>
                                        <p:tav tm="0">
                                          <p:val>
                                            <p:strVal val="#ppt_x"/>
                                          </p:val>
                                        </p:tav>
                                        <p:tav tm="100000">
                                          <p:val>
                                            <p:strVal val="#ppt_x"/>
                                          </p:val>
                                        </p:tav>
                                      </p:tavLst>
                                    </p:anim>
                                    <p:anim calcmode="lin" valueType="num">
                                      <p:cBhvr>
                                        <p:cTn id="54" dur="1000" fill="hold"/>
                                        <p:tgtEl>
                                          <p:spTgt spid="1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1000"/>
                                        <p:tgtEl>
                                          <p:spTgt spid="111"/>
                                        </p:tgtEl>
                                      </p:cBhvr>
                                    </p:animEffect>
                                    <p:anim calcmode="lin" valueType="num">
                                      <p:cBhvr>
                                        <p:cTn id="58" dur="1000" fill="hold"/>
                                        <p:tgtEl>
                                          <p:spTgt spid="111"/>
                                        </p:tgtEl>
                                        <p:attrNameLst>
                                          <p:attrName>ppt_x</p:attrName>
                                        </p:attrNameLst>
                                      </p:cBhvr>
                                      <p:tavLst>
                                        <p:tav tm="0">
                                          <p:val>
                                            <p:strVal val="#ppt_x"/>
                                          </p:val>
                                        </p:tav>
                                        <p:tav tm="100000">
                                          <p:val>
                                            <p:strVal val="#ppt_x"/>
                                          </p:val>
                                        </p:tav>
                                      </p:tavLst>
                                    </p:anim>
                                    <p:anim calcmode="lin" valueType="num">
                                      <p:cBhvr>
                                        <p:cTn id="59" dur="1000" fill="hold"/>
                                        <p:tgtEl>
                                          <p:spTgt spid="1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1000" fill="hold"/>
                                        <p:tgtEl>
                                          <p:spTgt spid="11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fade">
                                      <p:cBhvr>
                                        <p:cTn id="67" dur="1000"/>
                                        <p:tgtEl>
                                          <p:spTgt spid="113"/>
                                        </p:tgtEl>
                                      </p:cBhvr>
                                    </p:animEffect>
                                    <p:anim calcmode="lin" valueType="num">
                                      <p:cBhvr>
                                        <p:cTn id="68" dur="1000" fill="hold"/>
                                        <p:tgtEl>
                                          <p:spTgt spid="113"/>
                                        </p:tgtEl>
                                        <p:attrNameLst>
                                          <p:attrName>ppt_x</p:attrName>
                                        </p:attrNameLst>
                                      </p:cBhvr>
                                      <p:tavLst>
                                        <p:tav tm="0">
                                          <p:val>
                                            <p:strVal val="#ppt_x"/>
                                          </p:val>
                                        </p:tav>
                                        <p:tav tm="100000">
                                          <p:val>
                                            <p:strVal val="#ppt_x"/>
                                          </p:val>
                                        </p:tav>
                                      </p:tavLst>
                                    </p:anim>
                                    <p:anim calcmode="lin" valueType="num">
                                      <p:cBhvr>
                                        <p:cTn id="69" dur="1000" fill="hold"/>
                                        <p:tgtEl>
                                          <p:spTgt spid="11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66"/>
                                        </p:tgtEl>
                                        <p:attrNameLst>
                                          <p:attrName>style.visibility</p:attrName>
                                        </p:attrNameLst>
                                      </p:cBhvr>
                                      <p:to>
                                        <p:strVal val="visible"/>
                                      </p:to>
                                    </p:set>
                                    <p:animEffect transition="in" filter="fade">
                                      <p:cBhvr>
                                        <p:cTn id="72" dur="1000"/>
                                        <p:tgtEl>
                                          <p:spTgt spid="166"/>
                                        </p:tgtEl>
                                      </p:cBhvr>
                                    </p:animEffect>
                                    <p:anim calcmode="lin" valueType="num">
                                      <p:cBhvr>
                                        <p:cTn id="73" dur="1000" fill="hold"/>
                                        <p:tgtEl>
                                          <p:spTgt spid="166"/>
                                        </p:tgtEl>
                                        <p:attrNameLst>
                                          <p:attrName>ppt_x</p:attrName>
                                        </p:attrNameLst>
                                      </p:cBhvr>
                                      <p:tavLst>
                                        <p:tav tm="0">
                                          <p:val>
                                            <p:strVal val="#ppt_x"/>
                                          </p:val>
                                        </p:tav>
                                        <p:tav tm="100000">
                                          <p:val>
                                            <p:strVal val="#ppt_x"/>
                                          </p:val>
                                        </p:tav>
                                      </p:tavLst>
                                    </p:anim>
                                    <p:anim calcmode="lin" valueType="num">
                                      <p:cBhvr>
                                        <p:cTn id="74"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animBg="1"/>
      <p:bldP spid="93" grpId="0"/>
      <p:bldP spid="106" grpId="0"/>
      <p:bldP spid="109" grpId="0"/>
      <p:bldP spid="110" grpId="0"/>
      <p:bldP spid="111" grpId="0"/>
      <p:bldP spid="112" grpId="0"/>
      <p:bldP spid="1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18</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1074" name="8 CuadroTexto">
            <a:extLst>
              <a:ext uri="{FF2B5EF4-FFF2-40B4-BE49-F238E27FC236}">
                <a16:creationId xmlns:a16="http://schemas.microsoft.com/office/drawing/2014/main" id="{FCAB9677-76E8-101E-299D-FA664C68BC7B}"/>
              </a:ext>
            </a:extLst>
          </p:cNvPr>
          <p:cNvSpPr txBox="1">
            <a:spLocks noChangeArrowheads="1"/>
          </p:cNvSpPr>
          <p:nvPr/>
        </p:nvSpPr>
        <p:spPr bwMode="auto">
          <a:xfrm>
            <a:off x="836626" y="1023913"/>
            <a:ext cx="389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a:latin typeface="Arial Narrow" panose="020B0606020202030204" pitchFamily="34" charset="0"/>
                <a:cs typeface="Arial" panose="020B0604020202020204" pitchFamily="34" charset="0"/>
              </a:rPr>
              <a:t>Hold-out</a:t>
            </a:r>
            <a:endParaRPr lang="es-ES" altLang="es-EC" sz="2400" b="1" dirty="0">
              <a:latin typeface="Arial Narrow" panose="020B060602020203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02933B09-4CB6-B4B4-2DDA-4DC9871B92F8}"/>
              </a:ext>
            </a:extLst>
          </p:cNvPr>
          <p:cNvSpPr/>
          <p:nvPr/>
        </p:nvSpPr>
        <p:spPr>
          <a:xfrm>
            <a:off x="955766" y="1521582"/>
            <a:ext cx="3654145" cy="1108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80% Datos de entrenamiento</a:t>
            </a:r>
          </a:p>
          <a:p>
            <a:pPr algn="ctr"/>
            <a:r>
              <a:rPr lang="es-EC" sz="2000" dirty="0">
                <a:solidFill>
                  <a:schemeClr val="tx1"/>
                </a:solidFill>
                <a:latin typeface="Arial Narrow" panose="020B0606020202030204" pitchFamily="34" charset="0"/>
                <a:cs typeface="Arial" panose="020B0604020202020204" pitchFamily="34" charset="0"/>
              </a:rPr>
              <a:t>10% Datos de validación</a:t>
            </a:r>
          </a:p>
          <a:p>
            <a:pPr algn="ctr"/>
            <a:r>
              <a:rPr lang="es-EC" sz="2000" dirty="0">
                <a:solidFill>
                  <a:schemeClr val="tx1"/>
                </a:solidFill>
                <a:latin typeface="Arial Narrow" panose="020B0606020202030204" pitchFamily="34" charset="0"/>
                <a:cs typeface="Arial" panose="020B0604020202020204" pitchFamily="34" charset="0"/>
              </a:rPr>
              <a:t>10% Datos de prueba</a:t>
            </a:r>
          </a:p>
        </p:txBody>
      </p:sp>
      <p:pic>
        <p:nvPicPr>
          <p:cNvPr id="3074" name="Imagen 3">
            <a:extLst>
              <a:ext uri="{FF2B5EF4-FFF2-40B4-BE49-F238E27FC236}">
                <a16:creationId xmlns:a16="http://schemas.microsoft.com/office/drawing/2014/main" id="{F7441F57-F514-CB24-1CD0-EB37AF1C4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6" t="4507" r="7936" b="629"/>
          <a:stretch>
            <a:fillRect/>
          </a:stretch>
        </p:blipFill>
        <p:spPr bwMode="auto">
          <a:xfrm>
            <a:off x="766614" y="2665722"/>
            <a:ext cx="4032448" cy="314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403D9D1F-A70D-EF2E-25C9-0F10A8B6C3D3}"/>
              </a:ext>
            </a:extLst>
          </p:cNvPr>
          <p:cNvSpPr/>
          <p:nvPr/>
        </p:nvSpPr>
        <p:spPr>
          <a:xfrm>
            <a:off x="6001844" y="1135623"/>
            <a:ext cx="5723626" cy="637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C" sz="2000" dirty="0" err="1">
                <a:solidFill>
                  <a:schemeClr val="tx1"/>
                </a:solidFill>
                <a:latin typeface="Arial Narrow" panose="020B0606020202030204" pitchFamily="34" charset="0"/>
                <a:cs typeface="Arial" panose="020B0604020202020204" pitchFamily="34" charset="0"/>
              </a:rPr>
              <a:t>Entrenamiento</a:t>
            </a:r>
            <a:r>
              <a:rPr lang="en-US" altLang="es-EC" sz="2000" dirty="0">
                <a:solidFill>
                  <a:schemeClr val="tx1"/>
                </a:solidFill>
                <a:latin typeface="Arial Narrow" panose="020B0606020202030204" pitchFamily="34" charset="0"/>
                <a:cs typeface="Arial" panose="020B0604020202020204" pitchFamily="34" charset="0"/>
              </a:rPr>
              <a:t> </a:t>
            </a:r>
            <a:r>
              <a:rPr lang="en-US" altLang="es-EC" sz="2000" dirty="0" err="1">
                <a:solidFill>
                  <a:schemeClr val="tx1"/>
                </a:solidFill>
                <a:latin typeface="Arial Narrow" panose="020B0606020202030204" pitchFamily="34" charset="0"/>
                <a:cs typeface="Arial" panose="020B0604020202020204" pitchFamily="34" charset="0"/>
              </a:rPr>
              <a:t>supervisado</a:t>
            </a:r>
            <a:endParaRPr lang="en-US" altLang="es-EC" sz="2000" dirty="0">
              <a:solidFill>
                <a:schemeClr val="tx1"/>
              </a:solidFill>
              <a:latin typeface="Arial Narrow" panose="020B0606020202030204" pitchFamily="34" charset="0"/>
              <a:cs typeface="Arial" panose="020B0604020202020204" pitchFamily="34" charset="0"/>
            </a:endParaRPr>
          </a:p>
          <a:p>
            <a:pPr algn="ctr"/>
            <a:r>
              <a:rPr lang="en-US" altLang="es-EC" sz="2000" dirty="0" err="1">
                <a:solidFill>
                  <a:schemeClr val="tx1"/>
                </a:solidFill>
                <a:latin typeface="Arial Narrow" panose="020B0606020202030204" pitchFamily="34" charset="0"/>
                <a:cs typeface="Arial" panose="020B0604020202020204" pitchFamily="34" charset="0"/>
              </a:rPr>
              <a:t>Optimizador</a:t>
            </a:r>
            <a:r>
              <a:rPr lang="en-US" altLang="es-EC" sz="2000" dirty="0">
                <a:solidFill>
                  <a:schemeClr val="tx1"/>
                </a:solidFill>
                <a:latin typeface="Arial Narrow" panose="020B0606020202030204" pitchFamily="34" charset="0"/>
                <a:cs typeface="Arial" panose="020B0604020202020204" pitchFamily="34" charset="0"/>
              </a:rPr>
              <a:t> Adam</a:t>
            </a:r>
          </a:p>
        </p:txBody>
      </p:sp>
      <p:cxnSp>
        <p:nvCxnSpPr>
          <p:cNvPr id="5" name="Straight Connector 93">
            <a:extLst>
              <a:ext uri="{FF2B5EF4-FFF2-40B4-BE49-F238E27FC236}">
                <a16:creationId xmlns:a16="http://schemas.microsoft.com/office/drawing/2014/main" id="{F8A9825A-E6AC-FC48-934D-BC163FD0C62A}"/>
              </a:ext>
            </a:extLst>
          </p:cNvPr>
          <p:cNvCxnSpPr>
            <a:cxnSpLocks/>
          </p:cNvCxnSpPr>
          <p:nvPr/>
        </p:nvCxnSpPr>
        <p:spPr>
          <a:xfrm>
            <a:off x="5591150" y="1485578"/>
            <a:ext cx="0" cy="4311098"/>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11" name="8 CuadroTexto">
            <a:extLst>
              <a:ext uri="{FF2B5EF4-FFF2-40B4-BE49-F238E27FC236}">
                <a16:creationId xmlns:a16="http://schemas.microsoft.com/office/drawing/2014/main" id="{5F73984C-BC95-69FA-94CD-CE74A9CD2429}"/>
              </a:ext>
            </a:extLst>
          </p:cNvPr>
          <p:cNvSpPr txBox="1">
            <a:spLocks noChangeArrowheads="1"/>
          </p:cNvSpPr>
          <p:nvPr/>
        </p:nvSpPr>
        <p:spPr bwMode="auto">
          <a:xfrm>
            <a:off x="406574" y="663873"/>
            <a:ext cx="11318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Entrenamiento</a:t>
            </a:r>
            <a:endParaRPr lang="es-ES" altLang="es-EC" sz="2400" b="1" dirty="0">
              <a:solidFill>
                <a:srgbClr val="000099"/>
              </a:solidFill>
              <a:latin typeface="Arial Narrow" panose="020B0606020202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A7F8379-01B0-8A79-ABCE-643BAAF5447B}"/>
              </a:ext>
            </a:extLst>
          </p:cNvPr>
          <p:cNvSpPr/>
          <p:nvPr/>
        </p:nvSpPr>
        <p:spPr>
          <a:xfrm rot="16200000">
            <a:off x="-753711" y="4087199"/>
            <a:ext cx="3130954"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Arial" panose="020B0604020202020204" pitchFamily="34" charset="0"/>
                <a:cs typeface="Arial" panose="020B0604020202020204" pitchFamily="34" charset="0"/>
              </a:rPr>
              <a:t>Potencia fotovoltaica (W)</a:t>
            </a:r>
            <a:endParaRPr lang="es-EC" sz="1600" b="1" dirty="0">
              <a:solidFill>
                <a:schemeClr val="tx1"/>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6ECA76A7-81C9-357A-CA63-905786AD4173}"/>
              </a:ext>
            </a:extLst>
          </p:cNvPr>
          <p:cNvSpPr/>
          <p:nvPr/>
        </p:nvSpPr>
        <p:spPr>
          <a:xfrm>
            <a:off x="955766" y="5662074"/>
            <a:ext cx="3843296"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1600" dirty="0">
                <a:solidFill>
                  <a:schemeClr val="tx1"/>
                </a:solidFill>
                <a:latin typeface="Arial" panose="020B0604020202020204" pitchFamily="34" charset="0"/>
                <a:cs typeface="Arial" panose="020B0604020202020204" pitchFamily="34" charset="0"/>
              </a:rPr>
              <a:t>   Tiempo                  2018</a:t>
            </a:r>
            <a:endParaRPr lang="es-EC" sz="1600" b="1" dirty="0">
              <a:solidFill>
                <a:schemeClr val="tx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F6382B98-495B-7AE5-94F9-EBC741905201}"/>
              </a:ext>
            </a:extLst>
          </p:cNvPr>
          <p:cNvSpPr/>
          <p:nvPr/>
        </p:nvSpPr>
        <p:spPr>
          <a:xfrm>
            <a:off x="3286893" y="2781721"/>
            <a:ext cx="1440161"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000" dirty="0">
              <a:solidFill>
                <a:schemeClr val="tx1"/>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7D30CE02-C0D0-B046-19DB-FAD10B0C69E7}"/>
              </a:ext>
            </a:extLst>
          </p:cNvPr>
          <p:cNvSpPr/>
          <p:nvPr/>
        </p:nvSpPr>
        <p:spPr>
          <a:xfrm>
            <a:off x="3250890" y="2781720"/>
            <a:ext cx="158417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a:solidFill>
                  <a:schemeClr val="tx1"/>
                </a:solidFill>
                <a:latin typeface="Arial" panose="020B0604020202020204" pitchFamily="34" charset="0"/>
                <a:cs typeface="Arial" panose="020B0604020202020204" pitchFamily="34" charset="0"/>
              </a:rPr>
              <a:t>Potencia fotovoltaica</a:t>
            </a:r>
          </a:p>
          <a:p>
            <a:r>
              <a:rPr lang="es-EC" sz="1000" dirty="0">
                <a:solidFill>
                  <a:schemeClr val="tx1"/>
                </a:solidFill>
                <a:latin typeface="Arial" panose="020B0604020202020204" pitchFamily="34" charset="0"/>
                <a:cs typeface="Arial" panose="020B0604020202020204" pitchFamily="34" charset="0"/>
              </a:rPr>
              <a:t>Datos de entrenamiento</a:t>
            </a:r>
          </a:p>
          <a:p>
            <a:r>
              <a:rPr lang="es-EC" sz="1000" dirty="0">
                <a:solidFill>
                  <a:schemeClr val="tx1"/>
                </a:solidFill>
                <a:latin typeface="Arial" panose="020B0604020202020204" pitchFamily="34" charset="0"/>
                <a:cs typeface="Arial" panose="020B0604020202020204" pitchFamily="34" charset="0"/>
              </a:rPr>
              <a:t>Datos de validación</a:t>
            </a:r>
          </a:p>
        </p:txBody>
      </p:sp>
      <p:sp>
        <p:nvSpPr>
          <p:cNvPr id="26" name="Rectángulo 25">
            <a:extLst>
              <a:ext uri="{FF2B5EF4-FFF2-40B4-BE49-F238E27FC236}">
                <a16:creationId xmlns:a16="http://schemas.microsoft.com/office/drawing/2014/main" id="{BA5279DF-7691-730A-FC42-A2A02D0ECD43}"/>
              </a:ext>
            </a:extLst>
          </p:cNvPr>
          <p:cNvSpPr/>
          <p:nvPr/>
        </p:nvSpPr>
        <p:spPr>
          <a:xfrm>
            <a:off x="6198954" y="5035705"/>
            <a:ext cx="503568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Función de pérdida </a:t>
            </a:r>
            <a:r>
              <a:rPr lang="es-EC" sz="2200" b="1" dirty="0">
                <a:solidFill>
                  <a:schemeClr val="tx1"/>
                </a:solidFill>
                <a:latin typeface="Arial Narrow" panose="020B0606020202030204" pitchFamily="34" charset="0"/>
                <a:cs typeface="Arial" panose="020B0604020202020204" pitchFamily="34" charset="0"/>
              </a:rPr>
              <a:t>MAE</a:t>
            </a:r>
          </a:p>
        </p:txBody>
      </p:sp>
      <p:pic>
        <p:nvPicPr>
          <p:cNvPr id="27" name="Imagen 4">
            <a:extLst>
              <a:ext uri="{FF2B5EF4-FFF2-40B4-BE49-F238E27FC236}">
                <a16:creationId xmlns:a16="http://schemas.microsoft.com/office/drawing/2014/main" id="{D89FFD4B-CEE6-1E33-0710-9C47B3E33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5" t="4707" r="3584" b="793"/>
          <a:stretch>
            <a:fillRect/>
          </a:stretch>
        </p:blipFill>
        <p:spPr bwMode="auto">
          <a:xfrm>
            <a:off x="6770151" y="1807430"/>
            <a:ext cx="4464496" cy="3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ángulo 27">
            <a:extLst>
              <a:ext uri="{FF2B5EF4-FFF2-40B4-BE49-F238E27FC236}">
                <a16:creationId xmlns:a16="http://schemas.microsoft.com/office/drawing/2014/main" id="{7570CF44-6C96-F201-381A-1F7C062F4642}"/>
              </a:ext>
            </a:extLst>
          </p:cNvPr>
          <p:cNvSpPr/>
          <p:nvPr/>
        </p:nvSpPr>
        <p:spPr>
          <a:xfrm>
            <a:off x="6140586" y="5407869"/>
            <a:ext cx="522751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Evolución de hiperparámetros del </a:t>
            </a:r>
            <a:r>
              <a:rPr lang="es-EC" sz="2200" dirty="0">
                <a:solidFill>
                  <a:srgbClr val="000099"/>
                </a:solidFill>
                <a:latin typeface="Arial Narrow" panose="020B0606020202030204" pitchFamily="34" charset="0"/>
                <a:cs typeface="Arial" panose="020B0604020202020204" pitchFamily="34" charset="0"/>
              </a:rPr>
              <a:t>método híbrido</a:t>
            </a:r>
          </a:p>
        </p:txBody>
      </p:sp>
      <p:sp>
        <p:nvSpPr>
          <p:cNvPr id="29" name="Rectángulo 28">
            <a:extLst>
              <a:ext uri="{FF2B5EF4-FFF2-40B4-BE49-F238E27FC236}">
                <a16:creationId xmlns:a16="http://schemas.microsoft.com/office/drawing/2014/main" id="{9E62562A-F7A1-4275-61F7-E2C9B6C623E8}"/>
              </a:ext>
            </a:extLst>
          </p:cNvPr>
          <p:cNvSpPr/>
          <p:nvPr/>
        </p:nvSpPr>
        <p:spPr>
          <a:xfrm>
            <a:off x="9186276" y="2005421"/>
            <a:ext cx="1404000" cy="325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000" dirty="0">
              <a:solidFill>
                <a:schemeClr val="tx1"/>
              </a:solidFill>
              <a:latin typeface="Arial" panose="020B0604020202020204" pitchFamily="34" charset="0"/>
              <a:cs typeface="Arial" panose="020B0604020202020204" pitchFamily="34" charset="0"/>
            </a:endParaRPr>
          </a:p>
        </p:txBody>
      </p:sp>
      <p:sp>
        <p:nvSpPr>
          <p:cNvPr id="30" name="Rectángulo 29">
            <a:extLst>
              <a:ext uri="{FF2B5EF4-FFF2-40B4-BE49-F238E27FC236}">
                <a16:creationId xmlns:a16="http://schemas.microsoft.com/office/drawing/2014/main" id="{C21E264B-6591-43E4-BA6F-1E87BB8A2198}"/>
              </a:ext>
            </a:extLst>
          </p:cNvPr>
          <p:cNvSpPr/>
          <p:nvPr/>
        </p:nvSpPr>
        <p:spPr>
          <a:xfrm>
            <a:off x="9150272" y="1986002"/>
            <a:ext cx="1584176" cy="357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a:solidFill>
                  <a:schemeClr val="tx1"/>
                </a:solidFill>
                <a:latin typeface="Arial" panose="020B0604020202020204" pitchFamily="34" charset="0"/>
                <a:cs typeface="Arial" panose="020B0604020202020204" pitchFamily="34" charset="0"/>
              </a:rPr>
              <a:t>F. Objetivo mínimo</a:t>
            </a:r>
          </a:p>
          <a:p>
            <a:r>
              <a:rPr lang="es-EC" sz="1000" dirty="0">
                <a:solidFill>
                  <a:schemeClr val="tx1"/>
                </a:solidFill>
                <a:latin typeface="Arial" panose="020B0604020202020204" pitchFamily="34" charset="0"/>
                <a:cs typeface="Arial" panose="020B0604020202020204" pitchFamily="34" charset="0"/>
              </a:rPr>
              <a:t>F. Objetivo estimado</a:t>
            </a:r>
          </a:p>
        </p:txBody>
      </p:sp>
      <p:sp>
        <p:nvSpPr>
          <p:cNvPr id="31" name="Rectángulo 30">
            <a:extLst>
              <a:ext uri="{FF2B5EF4-FFF2-40B4-BE49-F238E27FC236}">
                <a16:creationId xmlns:a16="http://schemas.microsoft.com/office/drawing/2014/main" id="{CD3BC2C1-EB87-3956-A764-43D0360930CC}"/>
              </a:ext>
            </a:extLst>
          </p:cNvPr>
          <p:cNvSpPr/>
          <p:nvPr/>
        </p:nvSpPr>
        <p:spPr>
          <a:xfrm>
            <a:off x="6738005" y="4692215"/>
            <a:ext cx="449663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Arial" panose="020B0604020202020204" pitchFamily="34" charset="0"/>
                <a:cs typeface="Arial" panose="020B0604020202020204" pitchFamily="34" charset="0"/>
              </a:rPr>
              <a:t>Evaluaciones de la función</a:t>
            </a:r>
            <a:endParaRPr lang="es-EC" sz="1600" b="1" dirty="0">
              <a:solidFill>
                <a:schemeClr val="tx1"/>
              </a:solidFill>
              <a:latin typeface="Arial" panose="020B0604020202020204" pitchFamily="34" charset="0"/>
              <a:cs typeface="Arial" panose="020B0604020202020204" pitchFamily="34" charset="0"/>
            </a:endParaRPr>
          </a:p>
        </p:txBody>
      </p:sp>
      <p:sp>
        <p:nvSpPr>
          <p:cNvPr id="32" name="Rectángulo 31">
            <a:extLst>
              <a:ext uri="{FF2B5EF4-FFF2-40B4-BE49-F238E27FC236}">
                <a16:creationId xmlns:a16="http://schemas.microsoft.com/office/drawing/2014/main" id="{A84E932D-517D-14B3-4978-3A1F1D2E84EA}"/>
              </a:ext>
            </a:extLst>
          </p:cNvPr>
          <p:cNvSpPr/>
          <p:nvPr/>
        </p:nvSpPr>
        <p:spPr>
          <a:xfrm rot="16200000">
            <a:off x="5417587" y="3105822"/>
            <a:ext cx="2884785"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Arial" panose="020B0604020202020204" pitchFamily="34" charset="0"/>
                <a:cs typeface="Arial" panose="020B0604020202020204" pitchFamily="34" charset="0"/>
              </a:rPr>
              <a:t>Mínimo objetivo</a:t>
            </a:r>
            <a:endParaRPr lang="es-EC"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07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19</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3" name="8 CuadroTexto">
            <a:extLst>
              <a:ext uri="{FF2B5EF4-FFF2-40B4-BE49-F238E27FC236}">
                <a16:creationId xmlns:a16="http://schemas.microsoft.com/office/drawing/2014/main" id="{6EE86209-B24E-0062-25CB-28DB6A962269}"/>
              </a:ext>
            </a:extLst>
          </p:cNvPr>
          <p:cNvSpPr txBox="1">
            <a:spLocks noChangeArrowheads="1"/>
          </p:cNvSpPr>
          <p:nvPr/>
        </p:nvSpPr>
        <p:spPr bwMode="auto">
          <a:xfrm>
            <a:off x="350000" y="1237879"/>
            <a:ext cx="11433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latin typeface="Arial Narrow" panose="020B0606020202030204" pitchFamily="34" charset="0"/>
                <a:cs typeface="Arial" panose="020B0604020202020204" pitchFamily="34" charset="0"/>
              </a:rPr>
              <a:t>Optimización</a:t>
            </a:r>
            <a:r>
              <a:rPr lang="en-US" altLang="es-EC" sz="2400" b="1" dirty="0">
                <a:latin typeface="Arial Narrow" panose="020B0606020202030204" pitchFamily="34" charset="0"/>
                <a:cs typeface="Arial" panose="020B0604020202020204" pitchFamily="34" charset="0"/>
              </a:rPr>
              <a:t> </a:t>
            </a:r>
            <a:r>
              <a:rPr lang="en-US" altLang="es-EC" sz="2400" b="1" dirty="0" err="1">
                <a:latin typeface="Arial Narrow" panose="020B0606020202030204" pitchFamily="34" charset="0"/>
                <a:cs typeface="Arial" panose="020B0604020202020204" pitchFamily="34" charset="0"/>
              </a:rPr>
              <a:t>Bayesiana</a:t>
            </a:r>
            <a:endParaRPr lang="es-ES" altLang="es-EC" sz="2400" b="1" dirty="0">
              <a:latin typeface="Arial Narrow" panose="020B0606020202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355DC91-D7D9-AB80-E3A2-2C79EF52ECC3}"/>
              </a:ext>
            </a:extLst>
          </p:cNvPr>
          <p:cNvGraphicFramePr>
            <a:graphicFrameLocks noGrp="1"/>
          </p:cNvGraphicFramePr>
          <p:nvPr>
            <p:extLst>
              <p:ext uri="{D42A27DB-BD31-4B8C-83A1-F6EECF244321}">
                <p14:modId xmlns:p14="http://schemas.microsoft.com/office/powerpoint/2010/main" val="417063268"/>
              </p:ext>
            </p:extLst>
          </p:nvPr>
        </p:nvGraphicFramePr>
        <p:xfrm>
          <a:off x="625084" y="2604766"/>
          <a:ext cx="7846386" cy="2193180"/>
        </p:xfrm>
        <a:graphic>
          <a:graphicData uri="http://schemas.openxmlformats.org/drawingml/2006/table">
            <a:tbl>
              <a:tblPr firstRow="1" firstCol="1" bandRow="1">
                <a:tableStyleId>{5940675A-B579-460E-94D1-54222C63F5DA}</a:tableStyleId>
              </a:tblPr>
              <a:tblGrid>
                <a:gridCol w="954942">
                  <a:extLst>
                    <a:ext uri="{9D8B030D-6E8A-4147-A177-3AD203B41FA5}">
                      <a16:colId xmlns:a16="http://schemas.microsoft.com/office/drawing/2014/main" val="1755372406"/>
                    </a:ext>
                  </a:extLst>
                </a:gridCol>
                <a:gridCol w="893335">
                  <a:extLst>
                    <a:ext uri="{9D8B030D-6E8A-4147-A177-3AD203B41FA5}">
                      <a16:colId xmlns:a16="http://schemas.microsoft.com/office/drawing/2014/main" val="2032861690"/>
                    </a:ext>
                  </a:extLst>
                </a:gridCol>
                <a:gridCol w="2469716">
                  <a:extLst>
                    <a:ext uri="{9D8B030D-6E8A-4147-A177-3AD203B41FA5}">
                      <a16:colId xmlns:a16="http://schemas.microsoft.com/office/drawing/2014/main" val="2836859022"/>
                    </a:ext>
                  </a:extLst>
                </a:gridCol>
                <a:gridCol w="1944216">
                  <a:extLst>
                    <a:ext uri="{9D8B030D-6E8A-4147-A177-3AD203B41FA5}">
                      <a16:colId xmlns:a16="http://schemas.microsoft.com/office/drawing/2014/main" val="3577752877"/>
                    </a:ext>
                  </a:extLst>
                </a:gridCol>
                <a:gridCol w="792088">
                  <a:extLst>
                    <a:ext uri="{9D8B030D-6E8A-4147-A177-3AD203B41FA5}">
                      <a16:colId xmlns:a16="http://schemas.microsoft.com/office/drawing/2014/main" val="3622382260"/>
                    </a:ext>
                  </a:extLst>
                </a:gridCol>
                <a:gridCol w="792089">
                  <a:extLst>
                    <a:ext uri="{9D8B030D-6E8A-4147-A177-3AD203B41FA5}">
                      <a16:colId xmlns:a16="http://schemas.microsoft.com/office/drawing/2014/main" val="324978884"/>
                    </a:ext>
                  </a:extLst>
                </a:gridCol>
              </a:tblGrid>
              <a:tr h="410790">
                <a:tc>
                  <a:txBody>
                    <a:bodyPr/>
                    <a:lstStyle/>
                    <a:p>
                      <a:pPr algn="ctr"/>
                      <a:r>
                        <a:rPr lang="en-US" sz="1800" b="1" dirty="0" err="1">
                          <a:effectLst/>
                          <a:latin typeface="Arial Narrow" panose="020B0606020202030204" pitchFamily="34" charset="0"/>
                        </a:rPr>
                        <a:t>Método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b="1" dirty="0" err="1">
                          <a:effectLst/>
                          <a:latin typeface="Arial Narrow" panose="020B0606020202030204" pitchFamily="34" charset="0"/>
                        </a:rPr>
                        <a:t>Épocas</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b="1" dirty="0" err="1">
                          <a:effectLst/>
                          <a:latin typeface="Arial Narrow" panose="020B0606020202030204" pitchFamily="34" charset="0"/>
                        </a:rPr>
                        <a:t>Número</a:t>
                      </a:r>
                      <a:r>
                        <a:rPr lang="en-US" sz="1800" b="1" dirty="0">
                          <a:effectLst/>
                          <a:latin typeface="Arial Narrow" panose="020B0606020202030204" pitchFamily="34" charset="0"/>
                        </a:rPr>
                        <a:t> de </a:t>
                      </a:r>
                      <a:r>
                        <a:rPr lang="en-US" sz="1800" b="1" dirty="0" err="1">
                          <a:effectLst/>
                          <a:latin typeface="Arial Narrow" panose="020B0606020202030204" pitchFamily="34" charset="0"/>
                        </a:rPr>
                        <a:t>capas</a:t>
                      </a:r>
                      <a:r>
                        <a:rPr lang="en-US" sz="1800" b="1" dirty="0">
                          <a:effectLst/>
                          <a:latin typeface="Arial Narrow" panose="020B0606020202030204" pitchFamily="34" charset="0"/>
                        </a:rPr>
                        <a:t> </a:t>
                      </a:r>
                      <a:r>
                        <a:rPr lang="en-US" sz="1800" b="1" dirty="0" err="1">
                          <a:effectLst/>
                          <a:latin typeface="Arial Narrow" panose="020B0606020202030204" pitchFamily="34" charset="0"/>
                        </a:rPr>
                        <a:t>ocultas</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b="1" dirty="0">
                          <a:effectLst/>
                          <a:latin typeface="Arial Narrow" panose="020B0606020202030204" pitchFamily="34" charset="0"/>
                        </a:rPr>
                        <a:t>Tasa de </a:t>
                      </a:r>
                      <a:r>
                        <a:rPr lang="en-US" sz="1800" b="1" dirty="0" err="1">
                          <a:effectLst/>
                          <a:latin typeface="Arial Narrow" panose="020B0606020202030204" pitchFamily="34" charset="0"/>
                        </a:rPr>
                        <a:t>aprendizaje</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b="1" dirty="0">
                          <a:effectLst/>
                          <a:latin typeface="Arial Narrow" panose="020B0606020202030204" pitchFamily="34" charset="0"/>
                        </a:rPr>
                        <a:t>Var. 1</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b="1" dirty="0">
                          <a:effectLst/>
                          <a:latin typeface="Arial Narrow" panose="020B0606020202030204" pitchFamily="34" charset="0"/>
                        </a:rPr>
                        <a:t>Var. 2</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0021254"/>
                  </a:ext>
                </a:extLst>
              </a:tr>
              <a:tr h="205395">
                <a:tc>
                  <a:txBody>
                    <a:bodyPr/>
                    <a:lstStyle/>
                    <a:p>
                      <a:pPr algn="ctr"/>
                      <a:r>
                        <a:rPr lang="en-US" sz="1800" b="1" dirty="0">
                          <a:effectLst/>
                          <a:latin typeface="Arial Narrow" panose="020B0606020202030204" pitchFamily="34" charset="0"/>
                        </a:rPr>
                        <a:t>LSTM</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225</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159</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0.0084568</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 </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 </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3265742"/>
                  </a:ext>
                </a:extLst>
              </a:tr>
              <a:tr h="205395">
                <a:tc>
                  <a:txBody>
                    <a:bodyPr/>
                    <a:lstStyle/>
                    <a:p>
                      <a:pPr algn="ctr"/>
                      <a:r>
                        <a:rPr lang="en-US" sz="1800" b="1" dirty="0">
                          <a:effectLst/>
                          <a:latin typeface="Arial Narrow" panose="020B0606020202030204" pitchFamily="34" charset="0"/>
                        </a:rPr>
                        <a:t>LSTMP</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159</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265</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0.0099320</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9</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25</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8152872"/>
                  </a:ext>
                </a:extLst>
              </a:tr>
              <a:tr h="410790">
                <a:tc>
                  <a:txBody>
                    <a:bodyPr/>
                    <a:lstStyle/>
                    <a:p>
                      <a:pPr algn="ctr"/>
                      <a:r>
                        <a:rPr lang="en-US" sz="1800" b="1" dirty="0" err="1">
                          <a:effectLst/>
                          <a:latin typeface="Arial Narrow" panose="020B0606020202030204" pitchFamily="34" charset="0"/>
                        </a:rPr>
                        <a:t>BiLSTM</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177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254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0.0099758</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1800" dirty="0">
                          <a:effectLst/>
                          <a:latin typeface="Arial Narrow" panose="020B0606020202030204" pitchFamily="34" charset="0"/>
                        </a:rPr>
                        <a:t> </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 </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6504432"/>
                  </a:ext>
                </a:extLst>
              </a:tr>
              <a:tr h="205395">
                <a:tc>
                  <a:txBody>
                    <a:bodyPr/>
                    <a:lstStyle/>
                    <a:p>
                      <a:pPr algn="ctr"/>
                      <a:r>
                        <a:rPr lang="en-US" sz="1800" b="1" dirty="0">
                          <a:effectLst/>
                          <a:latin typeface="Arial Narrow" panose="020B0606020202030204" pitchFamily="34" charset="0"/>
                        </a:rPr>
                        <a:t>GRU</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156</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247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0.0099982</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 </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1800">
                          <a:effectLst/>
                          <a:latin typeface="Arial Narrow" panose="020B0606020202030204" pitchFamily="34" charset="0"/>
                        </a:rPr>
                        <a:t> </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6151924"/>
                  </a:ext>
                </a:extLst>
              </a:tr>
              <a:tr h="205395">
                <a:tc>
                  <a:txBody>
                    <a:bodyPr/>
                    <a:lstStyle/>
                    <a:p>
                      <a:pPr algn="ctr"/>
                      <a:r>
                        <a:rPr lang="en-US" sz="1800" b="1" dirty="0">
                          <a:effectLst/>
                          <a:latin typeface="Arial Narrow" panose="020B0606020202030204" pitchFamily="34" charset="0"/>
                        </a:rPr>
                        <a:t>CNN</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197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 </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0.0001134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31</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153789"/>
                  </a:ext>
                </a:extLst>
              </a:tr>
              <a:tr h="205395">
                <a:tc>
                  <a:txBody>
                    <a:bodyPr/>
                    <a:lstStyle/>
                    <a:p>
                      <a:pPr algn="ctr"/>
                      <a:r>
                        <a:rPr lang="en-US" sz="1800" b="1" dirty="0">
                          <a:effectLst/>
                          <a:latin typeface="Arial Narrow" panose="020B0606020202030204" pitchFamily="34" charset="0"/>
                        </a:rPr>
                        <a:t>Hybrid</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150</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96</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0.0012401</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9</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17</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9753192"/>
                  </a:ext>
                </a:extLst>
              </a:tr>
            </a:tbl>
          </a:graphicData>
        </a:graphic>
      </p:graphicFrame>
      <p:sp>
        <p:nvSpPr>
          <p:cNvPr id="8" name="Rectángulo 7">
            <a:extLst>
              <a:ext uri="{FF2B5EF4-FFF2-40B4-BE49-F238E27FC236}">
                <a16:creationId xmlns:a16="http://schemas.microsoft.com/office/drawing/2014/main" id="{EC6E3D77-D7E5-CEA6-FDFC-0D0BBE9C9BFC}"/>
              </a:ext>
            </a:extLst>
          </p:cNvPr>
          <p:cNvSpPr/>
          <p:nvPr/>
        </p:nvSpPr>
        <p:spPr>
          <a:xfrm>
            <a:off x="8831510" y="3217009"/>
            <a:ext cx="3024336"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chemeClr val="tx1"/>
                </a:solidFill>
                <a:latin typeface="Arial Narrow" panose="020B0606020202030204" pitchFamily="34" charset="0"/>
                <a:cs typeface="Arial" panose="020B0604020202020204" pitchFamily="34" charset="0"/>
              </a:rPr>
              <a:t>Tamaño de proyector de entrada</a:t>
            </a:r>
          </a:p>
          <a:p>
            <a:r>
              <a:rPr lang="es-EC" sz="1800" dirty="0">
                <a:solidFill>
                  <a:schemeClr val="tx1"/>
                </a:solidFill>
                <a:latin typeface="Arial Narrow" panose="020B0606020202030204" pitchFamily="34" charset="0"/>
                <a:cs typeface="Arial" panose="020B0604020202020204" pitchFamily="34" charset="0"/>
              </a:rPr>
              <a:t>Tamaño de proyector de salida</a:t>
            </a:r>
          </a:p>
        </p:txBody>
      </p:sp>
      <p:sp>
        <p:nvSpPr>
          <p:cNvPr id="10" name="Rectángulo 9">
            <a:extLst>
              <a:ext uri="{FF2B5EF4-FFF2-40B4-BE49-F238E27FC236}">
                <a16:creationId xmlns:a16="http://schemas.microsoft.com/office/drawing/2014/main" id="{37E099D1-E49E-8D31-AE06-019036B3972C}"/>
              </a:ext>
            </a:extLst>
          </p:cNvPr>
          <p:cNvSpPr/>
          <p:nvPr/>
        </p:nvSpPr>
        <p:spPr>
          <a:xfrm>
            <a:off x="8831510" y="4293946"/>
            <a:ext cx="3024336"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chemeClr val="tx1"/>
                </a:solidFill>
                <a:latin typeface="Arial Narrow" panose="020B0606020202030204" pitchFamily="34" charset="0"/>
                <a:cs typeface="Arial" panose="020B0604020202020204" pitchFamily="34" charset="0"/>
              </a:rPr>
              <a:t>Tamaño de filtro </a:t>
            </a:r>
          </a:p>
          <a:p>
            <a:r>
              <a:rPr lang="es-EC" sz="1800" dirty="0">
                <a:solidFill>
                  <a:schemeClr val="tx1"/>
                </a:solidFill>
                <a:latin typeface="Arial Narrow" panose="020B0606020202030204" pitchFamily="34" charset="0"/>
                <a:cs typeface="Arial" panose="020B0604020202020204" pitchFamily="34" charset="0"/>
              </a:rPr>
              <a:t>Número de filtros</a:t>
            </a:r>
          </a:p>
        </p:txBody>
      </p:sp>
      <p:sp>
        <p:nvSpPr>
          <p:cNvPr id="31" name="Rectángulo 30">
            <a:extLst>
              <a:ext uri="{FF2B5EF4-FFF2-40B4-BE49-F238E27FC236}">
                <a16:creationId xmlns:a16="http://schemas.microsoft.com/office/drawing/2014/main" id="{E8B41C65-4DCF-6947-67FE-CCCBFA12CE65}"/>
              </a:ext>
            </a:extLst>
          </p:cNvPr>
          <p:cNvSpPr/>
          <p:nvPr/>
        </p:nvSpPr>
        <p:spPr>
          <a:xfrm>
            <a:off x="625083" y="1917626"/>
            <a:ext cx="11158753"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Hiperparámetros óptimos</a:t>
            </a:r>
          </a:p>
        </p:txBody>
      </p:sp>
      <p:cxnSp>
        <p:nvCxnSpPr>
          <p:cNvPr id="22" name="Conector recto de flecha 21">
            <a:extLst>
              <a:ext uri="{FF2B5EF4-FFF2-40B4-BE49-F238E27FC236}">
                <a16:creationId xmlns:a16="http://schemas.microsoft.com/office/drawing/2014/main" id="{5BBFEEF8-D21A-E016-AC14-6306665BF4D1}"/>
              </a:ext>
            </a:extLst>
          </p:cNvPr>
          <p:cNvCxnSpPr>
            <a:cxnSpLocks/>
            <a:endCxn id="8" idx="1"/>
          </p:cNvCxnSpPr>
          <p:nvPr/>
        </p:nvCxnSpPr>
        <p:spPr>
          <a:xfrm>
            <a:off x="8471470" y="3469009"/>
            <a:ext cx="360040" cy="0"/>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D283782D-93AF-5401-E24A-1DC4B3CD7B40}"/>
              </a:ext>
            </a:extLst>
          </p:cNvPr>
          <p:cNvCxnSpPr>
            <a:cxnSpLocks/>
          </p:cNvCxnSpPr>
          <p:nvPr/>
        </p:nvCxnSpPr>
        <p:spPr>
          <a:xfrm>
            <a:off x="8471470" y="4513097"/>
            <a:ext cx="360040" cy="0"/>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6" name="8 CuadroTexto">
            <a:extLst>
              <a:ext uri="{FF2B5EF4-FFF2-40B4-BE49-F238E27FC236}">
                <a16:creationId xmlns:a16="http://schemas.microsoft.com/office/drawing/2014/main" id="{3636CCF4-B93D-B821-B078-BA616AFDDCA8}"/>
              </a:ext>
            </a:extLst>
          </p:cNvPr>
          <p:cNvSpPr txBox="1">
            <a:spLocks noChangeArrowheads="1"/>
          </p:cNvSpPr>
          <p:nvPr/>
        </p:nvSpPr>
        <p:spPr bwMode="auto">
          <a:xfrm>
            <a:off x="406574" y="663873"/>
            <a:ext cx="11318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Entrenamiento</a:t>
            </a:r>
            <a:endParaRPr lang="es-ES" altLang="es-EC" sz="2400" b="1" dirty="0">
              <a:solidFill>
                <a:srgbClr val="000099"/>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0326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a:t>
            </a:fld>
            <a:endParaRPr lang="es-EC" dirty="0"/>
          </a:p>
        </p:txBody>
      </p:sp>
      <p:sp>
        <p:nvSpPr>
          <p:cNvPr id="3" name="Marcador de contenido 2">
            <a:extLst>
              <a:ext uri="{FF2B5EF4-FFF2-40B4-BE49-F238E27FC236}">
                <a16:creationId xmlns:a16="http://schemas.microsoft.com/office/drawing/2014/main" id="{6D9C2454-E1B1-6041-93A4-9D5AE2D92D4B}"/>
              </a:ext>
            </a:extLst>
          </p:cNvPr>
          <p:cNvSpPr txBox="1">
            <a:spLocks/>
          </p:cNvSpPr>
          <p:nvPr/>
        </p:nvSpPr>
        <p:spPr>
          <a:xfrm>
            <a:off x="837406" y="693490"/>
            <a:ext cx="10515600" cy="5256584"/>
          </a:xfrm>
          <a:prstGeom prst="rect">
            <a:avLst/>
          </a:prstGeom>
        </p:spPr>
        <p:txBody>
          <a:bodyPr anchor="ctr"/>
          <a:lstStyle>
            <a:lvl1pPr marL="408188" indent="-408188" algn="l" rtl="0" eaLnBrk="0" fontAlgn="base" hangingPunct="0">
              <a:spcBef>
                <a:spcPct val="20000"/>
              </a:spcBef>
              <a:spcAft>
                <a:spcPct val="0"/>
              </a:spcAft>
              <a:buChar char="•"/>
              <a:defRPr sz="2900">
                <a:solidFill>
                  <a:schemeClr val="bg1"/>
                </a:solidFill>
                <a:latin typeface="+mn-lt"/>
                <a:ea typeface="+mn-ea"/>
                <a:cs typeface="+mn-cs"/>
              </a:defRPr>
            </a:lvl1pPr>
            <a:lvl2pPr marL="884408" indent="-340157" algn="l" rtl="0" eaLnBrk="0" fontAlgn="base" hangingPunct="0">
              <a:spcBef>
                <a:spcPct val="20000"/>
              </a:spcBef>
              <a:spcAft>
                <a:spcPct val="0"/>
              </a:spcAft>
              <a:buChar char="–"/>
              <a:defRPr sz="2900">
                <a:solidFill>
                  <a:schemeClr val="bg1"/>
                </a:solidFill>
                <a:latin typeface="+mn-lt"/>
              </a:defRPr>
            </a:lvl2pPr>
            <a:lvl3pPr marL="1360627" indent="-272125" algn="l" rtl="0" eaLnBrk="0" fontAlgn="base" hangingPunct="0">
              <a:spcBef>
                <a:spcPct val="20000"/>
              </a:spcBef>
              <a:spcAft>
                <a:spcPct val="0"/>
              </a:spcAft>
              <a:buChar char="•"/>
              <a:defRPr sz="2900">
                <a:solidFill>
                  <a:schemeClr val="bg1"/>
                </a:solidFill>
                <a:latin typeface="+mn-lt"/>
              </a:defRPr>
            </a:lvl3pPr>
            <a:lvl4pPr marL="1904878" indent="-272125" algn="l" rtl="0" eaLnBrk="0" fontAlgn="base" hangingPunct="0">
              <a:spcBef>
                <a:spcPct val="20000"/>
              </a:spcBef>
              <a:spcAft>
                <a:spcPct val="0"/>
              </a:spcAft>
              <a:buChar char="–"/>
              <a:defRPr sz="2900">
                <a:solidFill>
                  <a:schemeClr val="bg1"/>
                </a:solidFill>
                <a:latin typeface="+mn-lt"/>
              </a:defRPr>
            </a:lvl4pPr>
            <a:lvl5pPr marL="2449129" indent="-272125" algn="l" rtl="0" eaLnBrk="0" fontAlgn="base" hangingPunct="0">
              <a:spcBef>
                <a:spcPct val="20000"/>
              </a:spcBef>
              <a:spcAft>
                <a:spcPct val="0"/>
              </a:spcAft>
              <a:buChar char="»"/>
              <a:defRPr sz="2900">
                <a:solidFill>
                  <a:schemeClr val="bg1"/>
                </a:solidFill>
                <a:latin typeface="+mn-lt"/>
              </a:defRPr>
            </a:lvl5pPr>
            <a:lvl6pPr marL="2993380" indent="-272125" algn="l" rtl="0" fontAlgn="base">
              <a:spcBef>
                <a:spcPct val="20000"/>
              </a:spcBef>
              <a:spcAft>
                <a:spcPct val="0"/>
              </a:spcAft>
              <a:buChar char="»"/>
              <a:defRPr sz="2900">
                <a:solidFill>
                  <a:schemeClr val="bg1"/>
                </a:solidFill>
                <a:latin typeface="+mn-lt"/>
              </a:defRPr>
            </a:lvl6pPr>
            <a:lvl7pPr marL="3537631" indent="-272125" algn="l" rtl="0" fontAlgn="base">
              <a:spcBef>
                <a:spcPct val="20000"/>
              </a:spcBef>
              <a:spcAft>
                <a:spcPct val="0"/>
              </a:spcAft>
              <a:buChar char="»"/>
              <a:defRPr sz="2900">
                <a:solidFill>
                  <a:schemeClr val="bg1"/>
                </a:solidFill>
                <a:latin typeface="+mn-lt"/>
              </a:defRPr>
            </a:lvl7pPr>
            <a:lvl8pPr marL="4081882" indent="-272125" algn="l" rtl="0" fontAlgn="base">
              <a:spcBef>
                <a:spcPct val="20000"/>
              </a:spcBef>
              <a:spcAft>
                <a:spcPct val="0"/>
              </a:spcAft>
              <a:buChar char="»"/>
              <a:defRPr sz="2900">
                <a:solidFill>
                  <a:schemeClr val="bg1"/>
                </a:solidFill>
                <a:latin typeface="+mn-lt"/>
              </a:defRPr>
            </a:lvl8pPr>
            <a:lvl9pPr marL="4626132" indent="-272125" algn="l" rtl="0" fontAlgn="base">
              <a:spcBef>
                <a:spcPct val="20000"/>
              </a:spcBef>
              <a:spcAft>
                <a:spcPct val="0"/>
              </a:spcAft>
              <a:buChar char="»"/>
              <a:defRPr sz="2900">
                <a:solidFill>
                  <a:schemeClr val="bg1"/>
                </a:solidFill>
                <a:latin typeface="+mn-lt"/>
              </a:defRPr>
            </a:lvl9pPr>
          </a:lstStyle>
          <a:p>
            <a:pPr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Antecedentes</a:t>
            </a:r>
            <a:endPar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Objetivos</a:t>
            </a:r>
            <a:endPar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Energías</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renovables</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Ecuador</a:t>
            </a:r>
          </a:p>
          <a:p>
            <a:pPr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Situación</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energética</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Galápagos</a:t>
            </a:r>
          </a:p>
          <a:p>
            <a:pPr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Metodología</a:t>
            </a:r>
            <a:endPar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Datos</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y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procesamiento</a:t>
            </a:r>
            <a:endPar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Modelos</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predicción</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energía</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fotovoltaica</a:t>
            </a:r>
            <a:endPar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Optimización</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Bayesiana</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de hiperparámetros</a:t>
            </a:r>
          </a:p>
          <a:p>
            <a:pPr lvl="1"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Métricas</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desempeño</a:t>
            </a:r>
            <a:endPar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Resultados</a:t>
            </a:r>
            <a:endPar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200"/>
              </a:spcBef>
            </a:pP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Conclusiones</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Recomendaciones</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y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Trabajos</a:t>
            </a:r>
            <a:r>
              <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0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futuros</a:t>
            </a:r>
            <a:endParaRPr lang="en-US" sz="2000"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6 Título"/>
          <p:cNvSpPr txBox="1">
            <a:spLocks/>
          </p:cNvSpPr>
          <p:nvPr/>
        </p:nvSpPr>
        <p:spPr>
          <a:xfrm>
            <a:off x="1986756" y="1"/>
            <a:ext cx="8216900" cy="621481"/>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AGENDA</a:t>
            </a:r>
            <a:endParaRPr lang="en-US" sz="3200" kern="0" dirty="0">
              <a:solidFill>
                <a:schemeClr val="tx1"/>
              </a:solidFill>
            </a:endParaRPr>
          </a:p>
        </p:txBody>
      </p:sp>
    </p:spTree>
    <p:extLst>
      <p:ext uri="{BB962C8B-B14F-4D97-AF65-F5344CB8AC3E}">
        <p14:creationId xmlns:p14="http://schemas.microsoft.com/office/powerpoint/2010/main" val="335089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20</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graphicFrame>
        <p:nvGraphicFramePr>
          <p:cNvPr id="13" name="Objeto 12">
            <a:extLst>
              <a:ext uri="{FF2B5EF4-FFF2-40B4-BE49-F238E27FC236}">
                <a16:creationId xmlns:a16="http://schemas.microsoft.com/office/drawing/2014/main" id="{B88DC1C0-0D31-A180-A448-A054848216F5}"/>
              </a:ext>
            </a:extLst>
          </p:cNvPr>
          <p:cNvGraphicFramePr>
            <a:graphicFrameLocks noChangeAspect="1"/>
          </p:cNvGraphicFramePr>
          <p:nvPr>
            <p:extLst>
              <p:ext uri="{D42A27DB-BD31-4B8C-83A1-F6EECF244321}">
                <p14:modId xmlns:p14="http://schemas.microsoft.com/office/powerpoint/2010/main" val="3553642049"/>
              </p:ext>
            </p:extLst>
          </p:nvPr>
        </p:nvGraphicFramePr>
        <p:xfrm>
          <a:off x="4166631" y="2108670"/>
          <a:ext cx="2639687" cy="810761"/>
        </p:xfrm>
        <a:graphic>
          <a:graphicData uri="http://schemas.openxmlformats.org/presentationml/2006/ole">
            <mc:AlternateContent xmlns:mc="http://schemas.openxmlformats.org/markup-compatibility/2006">
              <mc:Choice xmlns:v="urn:schemas-microsoft-com:vml" Requires="v">
                <p:oleObj name="Equation" r:id="rId3" imgW="1333745" imgH="409739" progId="Equation.DSMT4">
                  <p:embed/>
                </p:oleObj>
              </mc:Choice>
              <mc:Fallback>
                <p:oleObj name="Equation" r:id="rId3" imgW="1333745" imgH="409739" progId="Equation.DSMT4">
                  <p:embed/>
                  <p:pic>
                    <p:nvPicPr>
                      <p:cNvPr id="13" name="Objeto 12">
                        <a:extLst>
                          <a:ext uri="{FF2B5EF4-FFF2-40B4-BE49-F238E27FC236}">
                            <a16:creationId xmlns:a16="http://schemas.microsoft.com/office/drawing/2014/main" id="{B88DC1C0-0D31-A180-A448-A054848216F5}"/>
                          </a:ext>
                        </a:extLst>
                      </p:cNvPr>
                      <p:cNvPicPr/>
                      <p:nvPr/>
                    </p:nvPicPr>
                    <p:blipFill>
                      <a:blip r:embed="rId4"/>
                      <a:stretch>
                        <a:fillRect/>
                      </a:stretch>
                    </p:blipFill>
                    <p:spPr>
                      <a:xfrm>
                        <a:off x="4166631" y="2108670"/>
                        <a:ext cx="2639687" cy="810761"/>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5EDE34F2-D166-565B-8AF3-5DB6051384DE}"/>
              </a:ext>
            </a:extLst>
          </p:cNvPr>
          <p:cNvGraphicFramePr>
            <a:graphicFrameLocks noChangeAspect="1"/>
          </p:cNvGraphicFramePr>
          <p:nvPr>
            <p:extLst>
              <p:ext uri="{D42A27DB-BD31-4B8C-83A1-F6EECF244321}">
                <p14:modId xmlns:p14="http://schemas.microsoft.com/office/powerpoint/2010/main" val="1434860688"/>
              </p:ext>
            </p:extLst>
          </p:nvPr>
        </p:nvGraphicFramePr>
        <p:xfrm>
          <a:off x="4411737" y="3039878"/>
          <a:ext cx="2149475" cy="715963"/>
        </p:xfrm>
        <a:graphic>
          <a:graphicData uri="http://schemas.openxmlformats.org/presentationml/2006/ole">
            <mc:AlternateContent xmlns:mc="http://schemas.openxmlformats.org/markup-compatibility/2006">
              <mc:Choice xmlns:v="urn:schemas-microsoft-com:vml" Requires="v">
                <p:oleObj name="Equation" r:id="rId5" imgW="1086008" imgH="361852" progId="Equation.DSMT4">
                  <p:embed/>
                </p:oleObj>
              </mc:Choice>
              <mc:Fallback>
                <p:oleObj name="Equation" r:id="rId5" imgW="1086008" imgH="361852" progId="Equation.DSMT4">
                  <p:embed/>
                  <p:pic>
                    <p:nvPicPr>
                      <p:cNvPr id="14" name="Objeto 13">
                        <a:extLst>
                          <a:ext uri="{FF2B5EF4-FFF2-40B4-BE49-F238E27FC236}">
                            <a16:creationId xmlns:a16="http://schemas.microsoft.com/office/drawing/2014/main" id="{5EDE34F2-D166-565B-8AF3-5DB6051384DE}"/>
                          </a:ext>
                        </a:extLst>
                      </p:cNvPr>
                      <p:cNvPicPr/>
                      <p:nvPr/>
                    </p:nvPicPr>
                    <p:blipFill>
                      <a:blip r:embed="rId6"/>
                      <a:stretch>
                        <a:fillRect/>
                      </a:stretch>
                    </p:blipFill>
                    <p:spPr>
                      <a:xfrm>
                        <a:off x="4411737" y="3039878"/>
                        <a:ext cx="2149475" cy="715963"/>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E254EF9D-951A-6905-EDEA-91BC1298A056}"/>
              </a:ext>
            </a:extLst>
          </p:cNvPr>
          <p:cNvGraphicFramePr>
            <a:graphicFrameLocks noChangeAspect="1"/>
          </p:cNvGraphicFramePr>
          <p:nvPr>
            <p:extLst>
              <p:ext uri="{D42A27DB-BD31-4B8C-83A1-F6EECF244321}">
                <p14:modId xmlns:p14="http://schemas.microsoft.com/office/powerpoint/2010/main" val="2306750971"/>
              </p:ext>
            </p:extLst>
          </p:nvPr>
        </p:nvGraphicFramePr>
        <p:xfrm>
          <a:off x="4223196" y="3876288"/>
          <a:ext cx="2526557" cy="829616"/>
        </p:xfrm>
        <a:graphic>
          <a:graphicData uri="http://schemas.openxmlformats.org/presentationml/2006/ole">
            <mc:AlternateContent xmlns:mc="http://schemas.openxmlformats.org/markup-compatibility/2006">
              <mc:Choice xmlns:v="urn:schemas-microsoft-com:vml" Requires="v">
                <p:oleObj name="Equation" r:id="rId7" imgW="1276492" imgH="419100" progId="Equation.DSMT4">
                  <p:embed/>
                </p:oleObj>
              </mc:Choice>
              <mc:Fallback>
                <p:oleObj name="Equation" r:id="rId7" imgW="1276492" imgH="419100" progId="Equation.DSMT4">
                  <p:embed/>
                  <p:pic>
                    <p:nvPicPr>
                      <p:cNvPr id="15" name="Objeto 14">
                        <a:extLst>
                          <a:ext uri="{FF2B5EF4-FFF2-40B4-BE49-F238E27FC236}">
                            <a16:creationId xmlns:a16="http://schemas.microsoft.com/office/drawing/2014/main" id="{E254EF9D-951A-6905-EDEA-91BC1298A056}"/>
                          </a:ext>
                        </a:extLst>
                      </p:cNvPr>
                      <p:cNvPicPr/>
                      <p:nvPr/>
                    </p:nvPicPr>
                    <p:blipFill>
                      <a:blip r:embed="rId8"/>
                      <a:stretch>
                        <a:fillRect/>
                      </a:stretch>
                    </p:blipFill>
                    <p:spPr>
                      <a:xfrm>
                        <a:off x="4223196" y="3876288"/>
                        <a:ext cx="2526557" cy="829616"/>
                      </a:xfrm>
                      <a:prstGeom prst="rect">
                        <a:avLst/>
                      </a:prstGeom>
                    </p:spPr>
                  </p:pic>
                </p:oleObj>
              </mc:Fallback>
            </mc:AlternateContent>
          </a:graphicData>
        </a:graphic>
      </p:graphicFrame>
      <p:graphicFrame>
        <p:nvGraphicFramePr>
          <p:cNvPr id="16" name="Objeto 15">
            <a:extLst>
              <a:ext uri="{FF2B5EF4-FFF2-40B4-BE49-F238E27FC236}">
                <a16:creationId xmlns:a16="http://schemas.microsoft.com/office/drawing/2014/main" id="{2C4627CC-F9C4-3CE0-C6D6-D7F7978DE7F7}"/>
              </a:ext>
            </a:extLst>
          </p:cNvPr>
          <p:cNvGraphicFramePr>
            <a:graphicFrameLocks noChangeAspect="1"/>
          </p:cNvGraphicFramePr>
          <p:nvPr>
            <p:extLst>
              <p:ext uri="{D42A27DB-BD31-4B8C-83A1-F6EECF244321}">
                <p14:modId xmlns:p14="http://schemas.microsoft.com/office/powerpoint/2010/main" val="3380232714"/>
              </p:ext>
            </p:extLst>
          </p:nvPr>
        </p:nvGraphicFramePr>
        <p:xfrm>
          <a:off x="3365574" y="4826350"/>
          <a:ext cx="4241800" cy="887412"/>
        </p:xfrm>
        <a:graphic>
          <a:graphicData uri="http://schemas.openxmlformats.org/presentationml/2006/ole">
            <mc:AlternateContent xmlns:mc="http://schemas.openxmlformats.org/markup-compatibility/2006">
              <mc:Choice xmlns:v="urn:schemas-microsoft-com:vml" Requires="v">
                <p:oleObj name="Equation" r:id="rId9" imgW="2143570" imgH="447904" progId="Equation.DSMT4">
                  <p:embed/>
                </p:oleObj>
              </mc:Choice>
              <mc:Fallback>
                <p:oleObj name="Equation" r:id="rId9" imgW="2143570" imgH="447904" progId="Equation.DSMT4">
                  <p:embed/>
                  <p:pic>
                    <p:nvPicPr>
                      <p:cNvPr id="16" name="Objeto 15">
                        <a:extLst>
                          <a:ext uri="{FF2B5EF4-FFF2-40B4-BE49-F238E27FC236}">
                            <a16:creationId xmlns:a16="http://schemas.microsoft.com/office/drawing/2014/main" id="{2C4627CC-F9C4-3CE0-C6D6-D7F7978DE7F7}"/>
                          </a:ext>
                        </a:extLst>
                      </p:cNvPr>
                      <p:cNvPicPr/>
                      <p:nvPr/>
                    </p:nvPicPr>
                    <p:blipFill>
                      <a:blip r:embed="rId10"/>
                      <a:stretch>
                        <a:fillRect/>
                      </a:stretch>
                    </p:blipFill>
                    <p:spPr>
                      <a:xfrm>
                        <a:off x="3365574" y="4826350"/>
                        <a:ext cx="4241800" cy="887412"/>
                      </a:xfrm>
                      <a:prstGeom prst="rect">
                        <a:avLst/>
                      </a:prstGeom>
                    </p:spPr>
                  </p:pic>
                </p:oleObj>
              </mc:Fallback>
            </mc:AlternateContent>
          </a:graphicData>
        </a:graphic>
      </p:graphicFrame>
      <p:sp>
        <p:nvSpPr>
          <p:cNvPr id="17" name="Rectángulo 16">
            <a:extLst>
              <a:ext uri="{FF2B5EF4-FFF2-40B4-BE49-F238E27FC236}">
                <a16:creationId xmlns:a16="http://schemas.microsoft.com/office/drawing/2014/main" id="{C125545E-AD48-7CAB-86DF-0DF1C39FCAAB}"/>
              </a:ext>
            </a:extLst>
          </p:cNvPr>
          <p:cNvSpPr/>
          <p:nvPr/>
        </p:nvSpPr>
        <p:spPr>
          <a:xfrm>
            <a:off x="3455658" y="1448717"/>
            <a:ext cx="4896543"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latin typeface="Arial Narrow" panose="020B0606020202030204" pitchFamily="34" charset="0"/>
                <a:cs typeface="Arial" panose="020B0604020202020204" pitchFamily="34" charset="0"/>
              </a:rPr>
              <a:t>Métricas de desempeño</a:t>
            </a:r>
          </a:p>
        </p:txBody>
      </p:sp>
      <p:sp>
        <p:nvSpPr>
          <p:cNvPr id="9" name="8 CuadroTexto">
            <a:extLst>
              <a:ext uri="{FF2B5EF4-FFF2-40B4-BE49-F238E27FC236}">
                <a16:creationId xmlns:a16="http://schemas.microsoft.com/office/drawing/2014/main" id="{0F38A32B-3808-92C0-C772-81C2850BCD69}"/>
              </a:ext>
            </a:extLst>
          </p:cNvPr>
          <p:cNvSpPr txBox="1">
            <a:spLocks noChangeArrowheads="1"/>
          </p:cNvSpPr>
          <p:nvPr/>
        </p:nvSpPr>
        <p:spPr bwMode="auto">
          <a:xfrm>
            <a:off x="406574" y="879897"/>
            <a:ext cx="11318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Validación</a:t>
            </a:r>
            <a:endParaRPr lang="es-ES" altLang="es-EC" sz="2400" b="1" dirty="0">
              <a:solidFill>
                <a:srgbClr val="000099"/>
              </a:solidFill>
              <a:latin typeface="Arial Narrow" panose="020B0606020202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5E01B416-599B-B617-CC09-1CF82A5F8E71}"/>
                  </a:ext>
                </a:extLst>
              </p:cNvPr>
              <p:cNvSpPr/>
              <p:nvPr/>
            </p:nvSpPr>
            <p:spPr>
              <a:xfrm>
                <a:off x="7607374" y="2108670"/>
                <a:ext cx="4392488" cy="360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es-EC"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𝑦</m:t>
                        </m:r>
                      </m:e>
                      <m:sub>
                        <m:r>
                          <a:rPr lang="en-US" sz="1800" i="1">
                            <a:solidFill>
                              <a:schemeClr val="tx1"/>
                            </a:solidFill>
                            <a:latin typeface="Cambria Math" panose="02040503050406030204" pitchFamily="18" charset="0"/>
                          </a:rPr>
                          <m:t>𝑖</m:t>
                        </m:r>
                      </m:sub>
                    </m:sSub>
                  </m:oMath>
                </a14:m>
                <a:r>
                  <a:rPr lang="en-US" sz="1800" dirty="0">
                    <a:solidFill>
                      <a:schemeClr val="tx1"/>
                    </a:solidFill>
                    <a:latin typeface="Arial Narrow" panose="020B0606020202030204" pitchFamily="34" charset="0"/>
                  </a:rPr>
                  <a:t> </a:t>
                </a:r>
                <a:r>
                  <a:rPr lang="es-EC" sz="1800" dirty="0">
                    <a:solidFill>
                      <a:schemeClr val="tx1"/>
                    </a:solidFill>
                    <a:latin typeface="Arial Narrow" panose="020B0606020202030204" pitchFamily="34" charset="0"/>
                  </a:rPr>
                  <a:t>valor real de potencia</a:t>
                </a:r>
              </a:p>
              <a:p>
                <a:endParaRPr lang="es-EC" sz="1800" dirty="0">
                  <a:solidFill>
                    <a:schemeClr val="tx1"/>
                  </a:solidFill>
                  <a:latin typeface="Arial Narrow" panose="020B0606020202030204" pitchFamily="34" charset="0"/>
                </a:endParaRPr>
              </a:p>
              <a:p>
                <a14:m>
                  <m:oMath xmlns:m="http://schemas.openxmlformats.org/officeDocument/2006/math">
                    <m:sSub>
                      <m:sSubPr>
                        <m:ctrlPr>
                          <a:rPr lang="es-EC"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𝜇</m:t>
                        </m:r>
                      </m:e>
                      <m:sub>
                        <m:sSub>
                          <m:sSubPr>
                            <m:ctrlPr>
                              <a:rPr lang="es-EC"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𝑦</m:t>
                            </m:r>
                          </m:e>
                          <m:sub>
                            <m:r>
                              <a:rPr lang="en-US" sz="1800" i="1">
                                <a:solidFill>
                                  <a:schemeClr val="tx1"/>
                                </a:solidFill>
                                <a:latin typeface="Cambria Math" panose="02040503050406030204" pitchFamily="18" charset="0"/>
                              </a:rPr>
                              <m:t>𝑖</m:t>
                            </m:r>
                          </m:sub>
                        </m:sSub>
                      </m:sub>
                    </m:sSub>
                  </m:oMath>
                </a14:m>
                <a:r>
                  <a:rPr lang="es-EC" sz="1800" dirty="0">
                    <a:solidFill>
                      <a:schemeClr val="tx1"/>
                    </a:solidFill>
                    <a:latin typeface="Arial Narrow" panose="020B0606020202030204" pitchFamily="34" charset="0"/>
                  </a:rPr>
                  <a:t> media de potencia real</a:t>
                </a:r>
              </a:p>
              <a:p>
                <a:endParaRPr lang="es-EC" sz="1800" dirty="0">
                  <a:solidFill>
                    <a:schemeClr val="tx1"/>
                  </a:solidFill>
                  <a:latin typeface="Arial Narrow" panose="020B0606020202030204" pitchFamily="34" charset="0"/>
                </a:endParaRPr>
              </a:p>
              <a:p>
                <a14:m>
                  <m:oMath xmlns:m="http://schemas.openxmlformats.org/officeDocument/2006/math">
                    <m:sSub>
                      <m:sSubPr>
                        <m:ctrlPr>
                          <a:rPr lang="es-EC"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𝜎</m:t>
                        </m:r>
                      </m:e>
                      <m:sub>
                        <m:sSub>
                          <m:sSubPr>
                            <m:ctrlPr>
                              <a:rPr lang="es-EC"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𝑦</m:t>
                            </m:r>
                          </m:e>
                          <m:sub>
                            <m:r>
                              <a:rPr lang="en-US" sz="1800" i="1">
                                <a:solidFill>
                                  <a:schemeClr val="tx1"/>
                                </a:solidFill>
                                <a:latin typeface="Cambria Math" panose="02040503050406030204" pitchFamily="18" charset="0"/>
                              </a:rPr>
                              <m:t>𝑖</m:t>
                            </m:r>
                          </m:sub>
                        </m:sSub>
                      </m:sub>
                    </m:sSub>
                  </m:oMath>
                </a14:m>
                <a:r>
                  <a:rPr lang="es-EC" sz="1800" dirty="0">
                    <a:solidFill>
                      <a:schemeClr val="tx1"/>
                    </a:solidFill>
                    <a:latin typeface="Arial Narrow" panose="020B0606020202030204" pitchFamily="34" charset="0"/>
                  </a:rPr>
                  <a:t> desviación estándar de potencia real</a:t>
                </a:r>
              </a:p>
              <a:p>
                <a:endParaRPr lang="es-EC" sz="1800" dirty="0">
                  <a:solidFill>
                    <a:schemeClr val="tx1"/>
                  </a:solidFill>
                  <a:latin typeface="Arial Narrow" panose="020B0606020202030204" pitchFamily="34" charset="0"/>
                </a:endParaRPr>
              </a:p>
              <a:p>
                <a14:m>
                  <m:oMath xmlns:m="http://schemas.openxmlformats.org/officeDocument/2006/math">
                    <m:sSub>
                      <m:sSubPr>
                        <m:ctrlPr>
                          <a:rPr lang="es-EC"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𝜇</m:t>
                        </m:r>
                      </m:e>
                      <m:sub>
                        <m:acc>
                          <m:accPr>
                            <m:chr m:val="̂"/>
                            <m:ctrlPr>
                              <a:rPr lang="es-EC" sz="1800" i="1">
                                <a:solidFill>
                                  <a:schemeClr val="tx1"/>
                                </a:solidFill>
                                <a:latin typeface="Cambria Math" panose="02040503050406030204" pitchFamily="18" charset="0"/>
                              </a:rPr>
                            </m:ctrlPr>
                          </m:accPr>
                          <m:e>
                            <m:sSub>
                              <m:sSubPr>
                                <m:ctrlPr>
                                  <a:rPr lang="es-EC"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𝑦</m:t>
                                </m:r>
                              </m:e>
                              <m:sub>
                                <m:r>
                                  <a:rPr lang="en-US" sz="1800" i="1">
                                    <a:solidFill>
                                      <a:schemeClr val="tx1"/>
                                    </a:solidFill>
                                    <a:latin typeface="Cambria Math" panose="02040503050406030204" pitchFamily="18" charset="0"/>
                                  </a:rPr>
                                  <m:t>𝑙</m:t>
                                </m:r>
                              </m:sub>
                            </m:sSub>
                          </m:e>
                        </m:acc>
                      </m:sub>
                    </m:sSub>
                  </m:oMath>
                </a14:m>
                <a:r>
                  <a:rPr lang="es-EC" sz="1800" dirty="0">
                    <a:solidFill>
                      <a:schemeClr val="tx1"/>
                    </a:solidFill>
                    <a:latin typeface="Arial Narrow" panose="020B0606020202030204" pitchFamily="34" charset="0"/>
                  </a:rPr>
                  <a:t> media de potencia pronosticada</a:t>
                </a:r>
              </a:p>
              <a:p>
                <a:endParaRPr lang="es-EC" sz="1800" dirty="0">
                  <a:solidFill>
                    <a:schemeClr val="tx1"/>
                  </a:solidFill>
                  <a:latin typeface="Arial Narrow" panose="020B0606020202030204" pitchFamily="34" charset="0"/>
                </a:endParaRPr>
              </a:p>
              <a:p>
                <a14:m>
                  <m:oMath xmlns:m="http://schemas.openxmlformats.org/officeDocument/2006/math">
                    <m:sSub>
                      <m:sSubPr>
                        <m:ctrlPr>
                          <a:rPr lang="es-EC"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𝜎</m:t>
                        </m:r>
                      </m:e>
                      <m:sub>
                        <m:acc>
                          <m:accPr>
                            <m:chr m:val="̂"/>
                            <m:ctrlPr>
                              <a:rPr lang="es-EC" sz="1800" i="1">
                                <a:solidFill>
                                  <a:schemeClr val="tx1"/>
                                </a:solidFill>
                                <a:latin typeface="Cambria Math" panose="02040503050406030204" pitchFamily="18" charset="0"/>
                              </a:rPr>
                            </m:ctrlPr>
                          </m:accPr>
                          <m:e>
                            <m:sSub>
                              <m:sSubPr>
                                <m:ctrlPr>
                                  <a:rPr lang="es-EC"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𝑦</m:t>
                                </m:r>
                              </m:e>
                              <m:sub>
                                <m:r>
                                  <a:rPr lang="en-US" sz="1800" i="1">
                                    <a:solidFill>
                                      <a:schemeClr val="tx1"/>
                                    </a:solidFill>
                                    <a:latin typeface="Cambria Math" panose="02040503050406030204" pitchFamily="18" charset="0"/>
                                  </a:rPr>
                                  <m:t>𝑙</m:t>
                                </m:r>
                              </m:sub>
                            </m:sSub>
                          </m:e>
                        </m:acc>
                      </m:sub>
                    </m:sSub>
                  </m:oMath>
                </a14:m>
                <a:r>
                  <a:rPr lang="en-US" sz="1800" dirty="0">
                    <a:solidFill>
                      <a:schemeClr val="tx1"/>
                    </a:solidFill>
                    <a:latin typeface="Arial Narrow" panose="020B0606020202030204" pitchFamily="34" charset="0"/>
                  </a:rPr>
                  <a:t> </a:t>
                </a:r>
                <a:r>
                  <a:rPr lang="es-EC" sz="1800" dirty="0">
                    <a:solidFill>
                      <a:schemeClr val="tx1"/>
                    </a:solidFill>
                    <a:latin typeface="Arial Narrow" panose="020B0606020202030204" pitchFamily="34" charset="0"/>
                  </a:rPr>
                  <a:t>desviación estándar de potencia pronosticada</a:t>
                </a:r>
              </a:p>
              <a:p>
                <a:endParaRPr lang="es-EC" sz="1800" dirty="0">
                  <a:solidFill>
                    <a:schemeClr val="tx1"/>
                  </a:solidFill>
                  <a:latin typeface="Arial Narrow" panose="020B0606020202030204" pitchFamily="34" charset="0"/>
                </a:endParaRPr>
              </a:p>
              <a:p>
                <a14:m>
                  <m:oMath xmlns:m="http://schemas.openxmlformats.org/officeDocument/2006/math">
                    <m:r>
                      <a:rPr lang="en-US" sz="1800" i="1">
                        <a:solidFill>
                          <a:schemeClr val="tx1"/>
                        </a:solidFill>
                        <a:latin typeface="Cambria Math" panose="02040503050406030204" pitchFamily="18" charset="0"/>
                      </a:rPr>
                      <m:t>𝑛</m:t>
                    </m:r>
                  </m:oMath>
                </a14:m>
                <a:r>
                  <a:rPr lang="es-EC" sz="1800" dirty="0">
                    <a:solidFill>
                      <a:schemeClr val="tx1"/>
                    </a:solidFill>
                    <a:latin typeface="Arial Narrow" panose="020B0606020202030204" pitchFamily="34" charset="0"/>
                  </a:rPr>
                  <a:t> número de muestras</a:t>
                </a:r>
              </a:p>
              <a:p>
                <a:endParaRPr lang="es-EC"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mc:Choice>
        <mc:Fallback xmlns="">
          <p:sp>
            <p:nvSpPr>
              <p:cNvPr id="3" name="Rectángulo 2">
                <a:extLst>
                  <a:ext uri="{FF2B5EF4-FFF2-40B4-BE49-F238E27FC236}">
                    <a16:creationId xmlns:a16="http://schemas.microsoft.com/office/drawing/2014/main" id="{5E01B416-599B-B617-CC09-1CF82A5F8E71}"/>
                  </a:ext>
                </a:extLst>
              </p:cNvPr>
              <p:cNvSpPr>
                <a:spLocks noRot="1" noChangeAspect="1" noMove="1" noResize="1" noEditPoints="1" noAdjustHandles="1" noChangeArrowheads="1" noChangeShapeType="1" noTextEdit="1"/>
              </p:cNvSpPr>
              <p:nvPr/>
            </p:nvSpPr>
            <p:spPr>
              <a:xfrm>
                <a:off x="7607374" y="2108670"/>
                <a:ext cx="4392488" cy="3605091"/>
              </a:xfrm>
              <a:prstGeom prst="rect">
                <a:avLst/>
              </a:prstGeom>
              <a:blipFill>
                <a:blip r:embed="rId11"/>
                <a:stretch>
                  <a:fillRect/>
                </a:stretch>
              </a:blipFill>
              <a:ln>
                <a:noFill/>
              </a:ln>
            </p:spPr>
            <p:txBody>
              <a:bodyPr/>
              <a:lstStyle/>
              <a:p>
                <a:r>
                  <a:rPr lang="es-EC">
                    <a:noFill/>
                  </a:rPr>
                  <a:t> </a:t>
                </a:r>
              </a:p>
            </p:txBody>
          </p:sp>
        </mc:Fallback>
      </mc:AlternateContent>
      <p:sp>
        <p:nvSpPr>
          <p:cNvPr id="5" name="Rectángulo 4">
            <a:extLst>
              <a:ext uri="{FF2B5EF4-FFF2-40B4-BE49-F238E27FC236}">
                <a16:creationId xmlns:a16="http://schemas.microsoft.com/office/drawing/2014/main" id="{68D2E905-075A-F71C-483B-3AFCB8EB5B58}"/>
              </a:ext>
            </a:extLst>
          </p:cNvPr>
          <p:cNvSpPr/>
          <p:nvPr/>
        </p:nvSpPr>
        <p:spPr>
          <a:xfrm>
            <a:off x="46534" y="2334050"/>
            <a:ext cx="32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a:solidFill>
                  <a:schemeClr val="tx1"/>
                </a:solidFill>
                <a:latin typeface="Arial Narrow" panose="020B0606020202030204" pitchFamily="34" charset="0"/>
                <a:cs typeface="Arial" panose="020B0604020202020204" pitchFamily="34" charset="0"/>
              </a:rPr>
              <a:t>Error cuadrático medio </a:t>
            </a:r>
          </a:p>
        </p:txBody>
      </p:sp>
      <p:sp>
        <p:nvSpPr>
          <p:cNvPr id="6" name="Rectángulo 5">
            <a:extLst>
              <a:ext uri="{FF2B5EF4-FFF2-40B4-BE49-F238E27FC236}">
                <a16:creationId xmlns:a16="http://schemas.microsoft.com/office/drawing/2014/main" id="{312C53B1-9BB7-BF59-60EF-545C64B2B307}"/>
              </a:ext>
            </a:extLst>
          </p:cNvPr>
          <p:cNvSpPr/>
          <p:nvPr/>
        </p:nvSpPr>
        <p:spPr>
          <a:xfrm>
            <a:off x="46534" y="4111096"/>
            <a:ext cx="32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a:solidFill>
                  <a:schemeClr val="tx1"/>
                </a:solidFill>
                <a:latin typeface="Arial Narrow" panose="020B0606020202030204" pitchFamily="34" charset="0"/>
                <a:cs typeface="Arial" panose="020B0604020202020204" pitchFamily="34" charset="0"/>
              </a:rPr>
              <a:t>Error porcentual absoluto medio  </a:t>
            </a:r>
          </a:p>
        </p:txBody>
      </p:sp>
      <p:sp>
        <p:nvSpPr>
          <p:cNvPr id="7" name="Rectángulo 6">
            <a:extLst>
              <a:ext uri="{FF2B5EF4-FFF2-40B4-BE49-F238E27FC236}">
                <a16:creationId xmlns:a16="http://schemas.microsoft.com/office/drawing/2014/main" id="{ED1A54D6-6E99-BF79-9F30-A8672F5E99F4}"/>
              </a:ext>
            </a:extLst>
          </p:cNvPr>
          <p:cNvSpPr/>
          <p:nvPr/>
        </p:nvSpPr>
        <p:spPr>
          <a:xfrm>
            <a:off x="46534" y="3217859"/>
            <a:ext cx="32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a:solidFill>
                  <a:schemeClr val="tx1"/>
                </a:solidFill>
                <a:latin typeface="Arial Narrow" panose="020B0606020202030204" pitchFamily="34" charset="0"/>
                <a:cs typeface="Arial" panose="020B0604020202020204" pitchFamily="34" charset="0"/>
              </a:rPr>
              <a:t>Error absoluto medio</a:t>
            </a:r>
          </a:p>
        </p:txBody>
      </p:sp>
      <p:sp>
        <p:nvSpPr>
          <p:cNvPr id="8" name="Rectángulo 7">
            <a:extLst>
              <a:ext uri="{FF2B5EF4-FFF2-40B4-BE49-F238E27FC236}">
                <a16:creationId xmlns:a16="http://schemas.microsoft.com/office/drawing/2014/main" id="{0E1AE522-5F9A-5F34-F522-459277C42567}"/>
              </a:ext>
            </a:extLst>
          </p:cNvPr>
          <p:cNvSpPr/>
          <p:nvPr/>
        </p:nvSpPr>
        <p:spPr>
          <a:xfrm>
            <a:off x="46534" y="5090056"/>
            <a:ext cx="32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a:solidFill>
                  <a:schemeClr val="tx1"/>
                </a:solidFill>
                <a:latin typeface="Arial Narrow" panose="020B0606020202030204" pitchFamily="34" charset="0"/>
                <a:cs typeface="Arial" panose="020B0604020202020204" pitchFamily="34" charset="0"/>
              </a:rPr>
              <a:t>Coeficiente de correlación</a:t>
            </a:r>
          </a:p>
        </p:txBody>
      </p:sp>
    </p:spTree>
    <p:extLst>
      <p:ext uri="{BB962C8B-B14F-4D97-AF65-F5344CB8AC3E}">
        <p14:creationId xmlns:p14="http://schemas.microsoft.com/office/powerpoint/2010/main" val="379209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21</a:t>
            </a:fld>
            <a:endParaRPr lang="es-EC" dirty="0"/>
          </a:p>
        </p:txBody>
      </p:sp>
      <p:sp>
        <p:nvSpPr>
          <p:cNvPr id="4" name="6 Título"/>
          <p:cNvSpPr txBox="1">
            <a:spLocks/>
          </p:cNvSpPr>
          <p:nvPr/>
        </p:nvSpPr>
        <p:spPr>
          <a:xfrm>
            <a:off x="1986756" y="1"/>
            <a:ext cx="8216900" cy="621482"/>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RESULTADOS DE SIMULACIÓN</a:t>
            </a:r>
            <a:endParaRPr lang="en-US" sz="3200" kern="0" dirty="0">
              <a:solidFill>
                <a:schemeClr val="tx1"/>
              </a:solidFill>
            </a:endParaRPr>
          </a:p>
        </p:txBody>
      </p:sp>
      <p:sp>
        <p:nvSpPr>
          <p:cNvPr id="3" name="8 CuadroTexto">
            <a:extLst>
              <a:ext uri="{FF2B5EF4-FFF2-40B4-BE49-F238E27FC236}">
                <a16:creationId xmlns:a16="http://schemas.microsoft.com/office/drawing/2014/main" id="{EDA4135A-71CB-E673-A23F-7A5D68C00963}"/>
              </a:ext>
            </a:extLst>
          </p:cNvPr>
          <p:cNvSpPr txBox="1">
            <a:spLocks noChangeArrowheads="1"/>
          </p:cNvSpPr>
          <p:nvPr/>
        </p:nvSpPr>
        <p:spPr bwMode="auto">
          <a:xfrm>
            <a:off x="759760" y="621482"/>
            <a:ext cx="10592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Curvas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entrenamiento</a:t>
            </a:r>
            <a:r>
              <a:rPr lang="en-US" altLang="es-EC" sz="2400" b="1" dirty="0">
                <a:solidFill>
                  <a:srgbClr val="000099"/>
                </a:solidFill>
                <a:latin typeface="Arial Narrow" panose="020B0606020202030204" pitchFamily="34" charset="0"/>
                <a:cs typeface="Arial" panose="020B0604020202020204" pitchFamily="34" charset="0"/>
              </a:rPr>
              <a:t> para </a:t>
            </a:r>
            <a:r>
              <a:rPr lang="en-US" altLang="es-EC" sz="2400" b="1" dirty="0" err="1">
                <a:solidFill>
                  <a:srgbClr val="000099"/>
                </a:solidFill>
                <a:latin typeface="Arial Narrow" panose="020B0606020202030204" pitchFamily="34" charset="0"/>
                <a:cs typeface="Arial" panose="020B0604020202020204" pitchFamily="34" charset="0"/>
              </a:rPr>
              <a:t>los</a:t>
            </a:r>
            <a:r>
              <a:rPr lang="en-US" altLang="es-EC" sz="2400" b="1" dirty="0">
                <a:solidFill>
                  <a:srgbClr val="000099"/>
                </a:solidFill>
                <a:latin typeface="Arial Narrow" panose="020B0606020202030204" pitchFamily="34" charset="0"/>
                <a:cs typeface="Arial" panose="020B0604020202020204" pitchFamily="34" charset="0"/>
              </a:rPr>
              <a:t> </a:t>
            </a:r>
            <a:r>
              <a:rPr lang="en-US" altLang="es-EC" sz="2400" b="1" dirty="0" err="1">
                <a:solidFill>
                  <a:srgbClr val="000099"/>
                </a:solidFill>
                <a:latin typeface="Arial Narrow" panose="020B0606020202030204" pitchFamily="34" charset="0"/>
                <a:cs typeface="Arial" panose="020B0604020202020204" pitchFamily="34" charset="0"/>
              </a:rPr>
              <a:t>modelos</a:t>
            </a:r>
            <a:r>
              <a:rPr lang="en-US" altLang="es-EC" sz="2400" b="1" dirty="0">
                <a:solidFill>
                  <a:srgbClr val="000099"/>
                </a:solidFill>
                <a:latin typeface="Arial Narrow" panose="020B0606020202030204" pitchFamily="34" charset="0"/>
                <a:cs typeface="Arial" panose="020B0604020202020204" pitchFamily="34" charset="0"/>
              </a:rPr>
              <a:t> </a:t>
            </a:r>
            <a:r>
              <a:rPr lang="en-US" altLang="es-EC" sz="2400" b="1" dirty="0" err="1">
                <a:solidFill>
                  <a:srgbClr val="000099"/>
                </a:solidFill>
                <a:latin typeface="Arial Narrow" panose="020B0606020202030204" pitchFamily="34" charset="0"/>
                <a:cs typeface="Arial" panose="020B0604020202020204" pitchFamily="34" charset="0"/>
              </a:rPr>
              <a:t>en</a:t>
            </a:r>
            <a:r>
              <a:rPr lang="en-US" altLang="es-EC" sz="2400" b="1" dirty="0">
                <a:solidFill>
                  <a:srgbClr val="000099"/>
                </a:solidFill>
                <a:latin typeface="Arial Narrow" panose="020B0606020202030204" pitchFamily="34" charset="0"/>
                <a:cs typeface="Arial" panose="020B0604020202020204" pitchFamily="34" charset="0"/>
              </a:rPr>
              <a:t> </a:t>
            </a:r>
            <a:r>
              <a:rPr lang="en-US" altLang="es-EC" sz="2400" i="1" dirty="0" err="1">
                <a:solidFill>
                  <a:srgbClr val="000099"/>
                </a:solidFill>
                <a:latin typeface="Arial Narrow" panose="020B0606020202030204" pitchFamily="34" charset="0"/>
                <a:cs typeface="Arial" panose="020B0604020202020204" pitchFamily="34" charset="0"/>
              </a:rPr>
              <a:t>Locación</a:t>
            </a:r>
            <a:r>
              <a:rPr lang="en-US" altLang="es-EC" sz="2400" i="1" dirty="0">
                <a:solidFill>
                  <a:srgbClr val="000099"/>
                </a:solidFill>
                <a:latin typeface="Arial Narrow" panose="020B0606020202030204" pitchFamily="34" charset="0"/>
                <a:cs typeface="Arial" panose="020B0604020202020204" pitchFamily="34" charset="0"/>
              </a:rPr>
              <a:t> 1</a:t>
            </a:r>
            <a:r>
              <a:rPr lang="en-US" altLang="es-EC" sz="2400" b="1" dirty="0">
                <a:solidFill>
                  <a:srgbClr val="000099"/>
                </a:solidFill>
                <a:latin typeface="Arial Narrow" panose="020B0606020202030204" pitchFamily="34" charset="0"/>
                <a:cs typeface="Arial" panose="020B0604020202020204" pitchFamily="34" charset="0"/>
              </a:rPr>
              <a:t> Santa Cruz  </a:t>
            </a:r>
            <a:endParaRPr lang="es-ES" altLang="es-EC" sz="2400" b="1" dirty="0">
              <a:solidFill>
                <a:srgbClr val="000099"/>
              </a:solidFill>
              <a:latin typeface="Arial Narrow" panose="020B0606020202030204" pitchFamily="34" charset="0"/>
              <a:cs typeface="Arial" panose="020B0604020202020204" pitchFamily="34" charset="0"/>
            </a:endParaRPr>
          </a:p>
        </p:txBody>
      </p:sp>
      <p:pic>
        <p:nvPicPr>
          <p:cNvPr id="5122" name="Imagen 7">
            <a:extLst>
              <a:ext uri="{FF2B5EF4-FFF2-40B4-BE49-F238E27FC236}">
                <a16:creationId xmlns:a16="http://schemas.microsoft.com/office/drawing/2014/main" id="{F32F5722-288E-A282-01BE-053288AC52D3}"/>
              </a:ext>
            </a:extLst>
          </p:cNvPr>
          <p:cNvPicPr>
            <a:picLocks noChangeArrowheads="1"/>
          </p:cNvPicPr>
          <p:nvPr/>
        </p:nvPicPr>
        <p:blipFill>
          <a:blip r:embed="rId3">
            <a:extLst>
              <a:ext uri="{28A0092B-C50C-407E-A947-70E740481C1C}">
                <a14:useLocalDpi xmlns:a14="http://schemas.microsoft.com/office/drawing/2010/main" val="0"/>
              </a:ext>
            </a:extLst>
          </a:blip>
          <a:srcRect l="4730" t="900" r="9167" b="526"/>
          <a:stretch>
            <a:fillRect/>
          </a:stretch>
        </p:blipFill>
        <p:spPr bwMode="auto">
          <a:xfrm>
            <a:off x="766974" y="1629634"/>
            <a:ext cx="3240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14">
            <a:extLst>
              <a:ext uri="{FF2B5EF4-FFF2-40B4-BE49-F238E27FC236}">
                <a16:creationId xmlns:a16="http://schemas.microsoft.com/office/drawing/2014/main" id="{FEF33AE8-81D9-06D9-D6D0-0E0E900B8057}"/>
              </a:ext>
            </a:extLst>
          </p:cNvPr>
          <p:cNvPicPr>
            <a:picLocks noChangeArrowheads="1"/>
          </p:cNvPicPr>
          <p:nvPr/>
        </p:nvPicPr>
        <p:blipFill>
          <a:blip r:embed="rId4">
            <a:extLst>
              <a:ext uri="{28A0092B-C50C-407E-A947-70E740481C1C}">
                <a14:useLocalDpi xmlns:a14="http://schemas.microsoft.com/office/drawing/2010/main" val="0"/>
              </a:ext>
            </a:extLst>
          </a:blip>
          <a:srcRect l="4729" t="1804" r="5222" b="656"/>
          <a:stretch>
            <a:fillRect/>
          </a:stretch>
        </p:blipFill>
        <p:spPr bwMode="auto">
          <a:xfrm>
            <a:off x="4799422" y="1629634"/>
            <a:ext cx="3240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9">
            <a:extLst>
              <a:ext uri="{FF2B5EF4-FFF2-40B4-BE49-F238E27FC236}">
                <a16:creationId xmlns:a16="http://schemas.microsoft.com/office/drawing/2014/main" id="{9199A0A5-AF54-5F25-ABD8-20FF3B8F2079}"/>
              </a:ext>
            </a:extLst>
          </p:cNvPr>
          <p:cNvPicPr>
            <a:picLocks noChangeArrowheads="1"/>
          </p:cNvPicPr>
          <p:nvPr/>
        </p:nvPicPr>
        <p:blipFill>
          <a:blip r:embed="rId5">
            <a:extLst>
              <a:ext uri="{28A0092B-C50C-407E-A947-70E740481C1C}">
                <a14:useLocalDpi xmlns:a14="http://schemas.microsoft.com/office/drawing/2010/main" val="0"/>
              </a:ext>
            </a:extLst>
          </a:blip>
          <a:srcRect l="4730" t="5408" r="9167" b="491"/>
          <a:stretch>
            <a:fillRect/>
          </a:stretch>
        </p:blipFill>
        <p:spPr bwMode="auto">
          <a:xfrm>
            <a:off x="8831870" y="1629634"/>
            <a:ext cx="3240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agen 10">
            <a:extLst>
              <a:ext uri="{FF2B5EF4-FFF2-40B4-BE49-F238E27FC236}">
                <a16:creationId xmlns:a16="http://schemas.microsoft.com/office/drawing/2014/main" id="{B45BB267-F32E-0CA2-693C-A904425EC87D}"/>
              </a:ext>
            </a:extLst>
          </p:cNvPr>
          <p:cNvPicPr>
            <a:picLocks noChangeArrowheads="1"/>
          </p:cNvPicPr>
          <p:nvPr/>
        </p:nvPicPr>
        <p:blipFill>
          <a:blip r:embed="rId6">
            <a:extLst>
              <a:ext uri="{28A0092B-C50C-407E-A947-70E740481C1C}">
                <a14:useLocalDpi xmlns:a14="http://schemas.microsoft.com/office/drawing/2010/main" val="0"/>
              </a:ext>
            </a:extLst>
          </a:blip>
          <a:srcRect l="4729" t="5408" r="7826" b="459"/>
          <a:stretch>
            <a:fillRect/>
          </a:stretch>
        </p:blipFill>
        <p:spPr bwMode="auto">
          <a:xfrm>
            <a:off x="766974" y="3893224"/>
            <a:ext cx="3240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n 13">
            <a:extLst>
              <a:ext uri="{FF2B5EF4-FFF2-40B4-BE49-F238E27FC236}">
                <a16:creationId xmlns:a16="http://schemas.microsoft.com/office/drawing/2014/main" id="{757BB8A2-DCC9-B8AD-6CB2-6249E0827C29}"/>
              </a:ext>
            </a:extLst>
          </p:cNvPr>
          <p:cNvPicPr>
            <a:picLocks noChangeArrowheads="1"/>
          </p:cNvPicPr>
          <p:nvPr/>
        </p:nvPicPr>
        <p:blipFill>
          <a:blip r:embed="rId7">
            <a:extLst>
              <a:ext uri="{28A0092B-C50C-407E-A947-70E740481C1C}">
                <a14:useLocalDpi xmlns:a14="http://schemas.microsoft.com/office/drawing/2010/main" val="0"/>
              </a:ext>
            </a:extLst>
          </a:blip>
          <a:srcRect l="2029" t="3604" r="9233" b="526"/>
          <a:stretch>
            <a:fillRect/>
          </a:stretch>
        </p:blipFill>
        <p:spPr bwMode="auto">
          <a:xfrm>
            <a:off x="4799422" y="3893224"/>
            <a:ext cx="3240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n 12">
            <a:extLst>
              <a:ext uri="{FF2B5EF4-FFF2-40B4-BE49-F238E27FC236}">
                <a16:creationId xmlns:a16="http://schemas.microsoft.com/office/drawing/2014/main" id="{118C5477-E11D-D567-734C-D360744B1C56}"/>
              </a:ext>
            </a:extLst>
          </p:cNvPr>
          <p:cNvPicPr>
            <a:picLocks noChangeArrowheads="1"/>
          </p:cNvPicPr>
          <p:nvPr/>
        </p:nvPicPr>
        <p:blipFill>
          <a:blip r:embed="rId8">
            <a:extLst>
              <a:ext uri="{28A0092B-C50C-407E-A947-70E740481C1C}">
                <a14:useLocalDpi xmlns:a14="http://schemas.microsoft.com/office/drawing/2010/main" val="0"/>
              </a:ext>
            </a:extLst>
          </a:blip>
          <a:srcRect l="2029" t="3606" r="5910" b="677"/>
          <a:stretch>
            <a:fillRect/>
          </a:stretch>
        </p:blipFill>
        <p:spPr bwMode="auto">
          <a:xfrm>
            <a:off x="8831870" y="3893224"/>
            <a:ext cx="3240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67464E30-EB45-76F3-2C48-DF61BE230C0F}"/>
              </a:ext>
            </a:extLst>
          </p:cNvPr>
          <p:cNvSpPr/>
          <p:nvPr/>
        </p:nvSpPr>
        <p:spPr>
          <a:xfrm>
            <a:off x="-313386" y="1701642"/>
            <a:ext cx="108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b="1" dirty="0">
                <a:solidFill>
                  <a:schemeClr val="tx1"/>
                </a:solidFill>
                <a:latin typeface="Arial Narrow" panose="020B0606020202030204" pitchFamily="34" charset="0"/>
                <a:cs typeface="Arial" panose="020B0604020202020204" pitchFamily="34" charset="0"/>
              </a:rPr>
              <a:t>LSTM</a:t>
            </a:r>
          </a:p>
        </p:txBody>
      </p:sp>
      <p:sp>
        <p:nvSpPr>
          <p:cNvPr id="6" name="Rectángulo 5">
            <a:extLst>
              <a:ext uri="{FF2B5EF4-FFF2-40B4-BE49-F238E27FC236}">
                <a16:creationId xmlns:a16="http://schemas.microsoft.com/office/drawing/2014/main" id="{A238522B-3EA1-DC65-9CFA-5939BEDE2C8B}"/>
              </a:ext>
            </a:extLst>
          </p:cNvPr>
          <p:cNvSpPr/>
          <p:nvPr/>
        </p:nvSpPr>
        <p:spPr>
          <a:xfrm>
            <a:off x="3971070" y="1701642"/>
            <a:ext cx="90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b="1" dirty="0">
                <a:solidFill>
                  <a:schemeClr val="tx1"/>
                </a:solidFill>
                <a:latin typeface="Arial Narrow" panose="020B0606020202030204" pitchFamily="34" charset="0"/>
                <a:cs typeface="Arial" panose="020B0604020202020204" pitchFamily="34" charset="0"/>
              </a:rPr>
              <a:t>LSTMP</a:t>
            </a:r>
          </a:p>
        </p:txBody>
      </p:sp>
      <p:sp>
        <p:nvSpPr>
          <p:cNvPr id="7" name="Rectángulo 6">
            <a:extLst>
              <a:ext uri="{FF2B5EF4-FFF2-40B4-BE49-F238E27FC236}">
                <a16:creationId xmlns:a16="http://schemas.microsoft.com/office/drawing/2014/main" id="{692CA125-4705-D9FC-4C26-581738626895}"/>
              </a:ext>
            </a:extLst>
          </p:cNvPr>
          <p:cNvSpPr/>
          <p:nvPr/>
        </p:nvSpPr>
        <p:spPr>
          <a:xfrm>
            <a:off x="7823518" y="1701642"/>
            <a:ext cx="108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b="1" dirty="0" err="1">
                <a:solidFill>
                  <a:schemeClr val="tx1"/>
                </a:solidFill>
                <a:latin typeface="Arial Narrow" panose="020B0606020202030204" pitchFamily="34" charset="0"/>
                <a:cs typeface="Arial" panose="020B0604020202020204" pitchFamily="34" charset="0"/>
              </a:rPr>
              <a:t>BiLSTM</a:t>
            </a:r>
            <a:endParaRPr lang="es-EC" sz="2000" b="1" dirty="0">
              <a:solidFill>
                <a:schemeClr val="tx1"/>
              </a:solidFill>
              <a:latin typeface="Arial Narrow" panose="020B0606020202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456EA4D-22CB-04B4-8876-962D08A2CA07}"/>
              </a:ext>
            </a:extLst>
          </p:cNvPr>
          <p:cNvSpPr/>
          <p:nvPr/>
        </p:nvSpPr>
        <p:spPr>
          <a:xfrm>
            <a:off x="-313386" y="4005898"/>
            <a:ext cx="108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b="1" dirty="0">
                <a:solidFill>
                  <a:schemeClr val="tx1"/>
                </a:solidFill>
                <a:latin typeface="Arial Narrow" panose="020B0606020202030204" pitchFamily="34" charset="0"/>
                <a:cs typeface="Arial" panose="020B0604020202020204" pitchFamily="34" charset="0"/>
              </a:rPr>
              <a:t>GRU</a:t>
            </a:r>
          </a:p>
        </p:txBody>
      </p:sp>
      <p:sp>
        <p:nvSpPr>
          <p:cNvPr id="9" name="Rectángulo 8">
            <a:extLst>
              <a:ext uri="{FF2B5EF4-FFF2-40B4-BE49-F238E27FC236}">
                <a16:creationId xmlns:a16="http://schemas.microsoft.com/office/drawing/2014/main" id="{5A03F18A-F8A3-4FAF-D767-95EA2F20576D}"/>
              </a:ext>
            </a:extLst>
          </p:cNvPr>
          <p:cNvSpPr/>
          <p:nvPr/>
        </p:nvSpPr>
        <p:spPr>
          <a:xfrm>
            <a:off x="3971070" y="4005898"/>
            <a:ext cx="90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b="1" dirty="0">
                <a:solidFill>
                  <a:schemeClr val="tx1"/>
                </a:solidFill>
                <a:latin typeface="Arial Narrow" panose="020B0606020202030204" pitchFamily="34" charset="0"/>
                <a:cs typeface="Arial" panose="020B0604020202020204" pitchFamily="34" charset="0"/>
              </a:rPr>
              <a:t>CNN</a:t>
            </a:r>
          </a:p>
        </p:txBody>
      </p:sp>
      <p:sp>
        <p:nvSpPr>
          <p:cNvPr id="10" name="Rectángulo 9">
            <a:extLst>
              <a:ext uri="{FF2B5EF4-FFF2-40B4-BE49-F238E27FC236}">
                <a16:creationId xmlns:a16="http://schemas.microsoft.com/office/drawing/2014/main" id="{1A81E8CE-3694-7E77-CC2F-EF5D1A35428A}"/>
              </a:ext>
            </a:extLst>
          </p:cNvPr>
          <p:cNvSpPr/>
          <p:nvPr/>
        </p:nvSpPr>
        <p:spPr>
          <a:xfrm>
            <a:off x="7823518" y="4005898"/>
            <a:ext cx="108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b="1" dirty="0">
                <a:solidFill>
                  <a:schemeClr val="tx1"/>
                </a:solidFill>
                <a:latin typeface="Arial Narrow" panose="020B0606020202030204" pitchFamily="34" charset="0"/>
                <a:cs typeface="Arial" panose="020B0604020202020204" pitchFamily="34" charset="0"/>
              </a:rPr>
              <a:t>Híbrido</a:t>
            </a:r>
          </a:p>
        </p:txBody>
      </p:sp>
      <p:sp>
        <p:nvSpPr>
          <p:cNvPr id="11" name="Rectángulo 10">
            <a:extLst>
              <a:ext uri="{FF2B5EF4-FFF2-40B4-BE49-F238E27FC236}">
                <a16:creationId xmlns:a16="http://schemas.microsoft.com/office/drawing/2014/main" id="{88A7CE56-8654-9F0D-3AB7-63FD64BD6DD4}"/>
              </a:ext>
            </a:extLst>
          </p:cNvPr>
          <p:cNvSpPr/>
          <p:nvPr/>
        </p:nvSpPr>
        <p:spPr>
          <a:xfrm>
            <a:off x="939991" y="3357826"/>
            <a:ext cx="28800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Épocas</a:t>
            </a:r>
            <a:endParaRPr lang="es-EC" sz="1400" b="1" dirty="0">
              <a:solidFill>
                <a:schemeClr val="tx1"/>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91F9505D-6A3E-9D97-00F3-133A2B266D4E}"/>
              </a:ext>
            </a:extLst>
          </p:cNvPr>
          <p:cNvSpPr/>
          <p:nvPr/>
        </p:nvSpPr>
        <p:spPr>
          <a:xfrm>
            <a:off x="939991" y="5662074"/>
            <a:ext cx="28800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Épocas</a:t>
            </a:r>
            <a:endParaRPr lang="es-EC" sz="1400" b="1" dirty="0">
              <a:solidFill>
                <a:schemeClr val="tx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942B835F-756A-C587-B446-905DCD8EE8E1}"/>
              </a:ext>
            </a:extLst>
          </p:cNvPr>
          <p:cNvSpPr/>
          <p:nvPr/>
        </p:nvSpPr>
        <p:spPr>
          <a:xfrm>
            <a:off x="4972439" y="3357826"/>
            <a:ext cx="28800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Épocas</a:t>
            </a:r>
            <a:endParaRPr lang="es-EC" sz="1400" b="1" dirty="0">
              <a:solidFill>
                <a:schemeClr val="tx1"/>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2CE34F94-07CA-E976-58FB-8F2BEBBBE010}"/>
              </a:ext>
            </a:extLst>
          </p:cNvPr>
          <p:cNvSpPr/>
          <p:nvPr/>
        </p:nvSpPr>
        <p:spPr>
          <a:xfrm>
            <a:off x="4972439" y="5662074"/>
            <a:ext cx="28800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Épocas</a:t>
            </a:r>
            <a:endParaRPr lang="es-EC" sz="1400" b="1" dirty="0">
              <a:solidFill>
                <a:schemeClr val="tx1"/>
              </a:solidFill>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50AC940F-0471-8FE5-028F-2E3AB3D3FF5B}"/>
              </a:ext>
            </a:extLst>
          </p:cNvPr>
          <p:cNvSpPr/>
          <p:nvPr/>
        </p:nvSpPr>
        <p:spPr>
          <a:xfrm>
            <a:off x="9004887" y="3357826"/>
            <a:ext cx="28800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Épocas</a:t>
            </a:r>
            <a:endParaRPr lang="es-EC" sz="1400" b="1" dirty="0">
              <a:solidFill>
                <a:schemeClr val="tx1"/>
              </a:solidFill>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DCEE5DAB-C1DC-207F-479B-FA9C39E35CF9}"/>
              </a:ext>
            </a:extLst>
          </p:cNvPr>
          <p:cNvSpPr/>
          <p:nvPr/>
        </p:nvSpPr>
        <p:spPr>
          <a:xfrm>
            <a:off x="9004887" y="5662074"/>
            <a:ext cx="28800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Épocas</a:t>
            </a:r>
            <a:endParaRPr lang="es-EC" sz="1400" b="1" dirty="0">
              <a:solidFill>
                <a:schemeClr val="tx1"/>
              </a:solidFill>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A381F838-6D58-8571-71B3-6B858583506D}"/>
              </a:ext>
            </a:extLst>
          </p:cNvPr>
          <p:cNvSpPr/>
          <p:nvPr/>
        </p:nvSpPr>
        <p:spPr>
          <a:xfrm>
            <a:off x="838621" y="1125538"/>
            <a:ext cx="1075938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Computador </a:t>
            </a:r>
            <a:r>
              <a:rPr lang="es-ES" sz="2000" dirty="0">
                <a:solidFill>
                  <a:schemeClr val="tx1"/>
                </a:solidFill>
                <a:latin typeface="Arial Narrow" panose="020B0606020202030204" pitchFamily="34" charset="0"/>
                <a:cs typeface="Arial" panose="020B0604020202020204" pitchFamily="34" charset="0"/>
              </a:rPr>
              <a:t>con Procesador Intel® Core™ i7-3770 y 8Gb de RAM con el software </a:t>
            </a:r>
            <a:r>
              <a:rPr lang="es-CO"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Matlab</a:t>
            </a:r>
            <a:r>
              <a:rPr lang="es-CO" sz="1800" dirty="0">
                <a:solidFill>
                  <a:srgbClr val="000000"/>
                </a:solidFill>
                <a:effectLst/>
                <a:latin typeface="Arial" panose="020B0604020202020204" pitchFamily="34" charset="0"/>
                <a:ea typeface="Times New Roman" panose="02020603050405020304" pitchFamily="18" charset="0"/>
              </a:rPr>
              <a:t>®</a:t>
            </a:r>
            <a:r>
              <a:rPr lang="es-EC" sz="2000" dirty="0">
                <a:solidFill>
                  <a:schemeClr val="tx1"/>
                </a:solidFill>
                <a:latin typeface="Arial Narrow" panose="020B0606020202030204" pitchFamily="34" charset="0"/>
                <a:cs typeface="Arial" panose="020B0604020202020204" pitchFamily="34" charset="0"/>
              </a:rPr>
              <a:t> </a:t>
            </a:r>
          </a:p>
        </p:txBody>
      </p:sp>
    </p:spTree>
    <p:extLst>
      <p:ext uri="{BB962C8B-B14F-4D97-AF65-F5344CB8AC3E}">
        <p14:creationId xmlns:p14="http://schemas.microsoft.com/office/powerpoint/2010/main" val="220221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22</a:t>
            </a:fld>
            <a:endParaRPr lang="es-EC" dirty="0"/>
          </a:p>
        </p:txBody>
      </p:sp>
      <p:sp>
        <p:nvSpPr>
          <p:cNvPr id="4" name="6 Título"/>
          <p:cNvSpPr txBox="1">
            <a:spLocks/>
          </p:cNvSpPr>
          <p:nvPr/>
        </p:nvSpPr>
        <p:spPr>
          <a:xfrm>
            <a:off x="1986756" y="1"/>
            <a:ext cx="8216900" cy="621482"/>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RESULTADOS DE SIMULACIÓN</a:t>
            </a:r>
            <a:endParaRPr lang="en-US" sz="3200" kern="0" dirty="0">
              <a:solidFill>
                <a:schemeClr val="tx1"/>
              </a:solidFill>
            </a:endParaRPr>
          </a:p>
        </p:txBody>
      </p:sp>
      <p:sp>
        <p:nvSpPr>
          <p:cNvPr id="3" name="8 CuadroTexto">
            <a:extLst>
              <a:ext uri="{FF2B5EF4-FFF2-40B4-BE49-F238E27FC236}">
                <a16:creationId xmlns:a16="http://schemas.microsoft.com/office/drawing/2014/main" id="{EDA4135A-71CB-E673-A23F-7A5D68C00963}"/>
              </a:ext>
            </a:extLst>
          </p:cNvPr>
          <p:cNvSpPr txBox="1">
            <a:spLocks noChangeArrowheads="1"/>
          </p:cNvSpPr>
          <p:nvPr/>
        </p:nvSpPr>
        <p:spPr bwMode="auto">
          <a:xfrm>
            <a:off x="910630" y="653420"/>
            <a:ext cx="10656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000" dirty="0">
                <a:solidFill>
                  <a:srgbClr val="000099"/>
                </a:solidFill>
                <a:latin typeface="Arial Narrow" panose="020B0606020202030204" pitchFamily="34" charset="0"/>
                <a:cs typeface="Arial" panose="020B0604020202020204" pitchFamily="34" charset="0"/>
              </a:rPr>
              <a:t>Energía </a:t>
            </a:r>
            <a:r>
              <a:rPr lang="en-US" altLang="es-EC" sz="2000" dirty="0" err="1">
                <a:solidFill>
                  <a:srgbClr val="000099"/>
                </a:solidFill>
                <a:latin typeface="Arial Narrow" panose="020B0606020202030204" pitchFamily="34" charset="0"/>
                <a:cs typeface="Arial" panose="020B0604020202020204" pitchFamily="34" charset="0"/>
              </a:rPr>
              <a:t>fotovoltaica</a:t>
            </a:r>
            <a:r>
              <a:rPr lang="en-US" altLang="es-EC" sz="2000" dirty="0">
                <a:solidFill>
                  <a:srgbClr val="000099"/>
                </a:solidFill>
                <a:latin typeface="Arial Narrow" panose="020B0606020202030204" pitchFamily="34" charset="0"/>
                <a:cs typeface="Arial" panose="020B0604020202020204" pitchFamily="34" charset="0"/>
              </a:rPr>
              <a:t> y </a:t>
            </a:r>
            <a:r>
              <a:rPr lang="en-US" altLang="es-EC" sz="2000" dirty="0" err="1">
                <a:solidFill>
                  <a:srgbClr val="000099"/>
                </a:solidFill>
                <a:latin typeface="Arial Narrow" panose="020B0606020202030204" pitchFamily="34" charset="0"/>
                <a:cs typeface="Arial" panose="020B0604020202020204" pitchFamily="34" charset="0"/>
              </a:rPr>
              <a:t>pronosticada</a:t>
            </a:r>
            <a:r>
              <a:rPr lang="en-US" altLang="es-EC" sz="2000" dirty="0">
                <a:solidFill>
                  <a:srgbClr val="000099"/>
                </a:solidFill>
                <a:latin typeface="Arial Narrow" panose="020B0606020202030204" pitchFamily="34" charset="0"/>
                <a:cs typeface="Arial" panose="020B0604020202020204" pitchFamily="34" charset="0"/>
              </a:rPr>
              <a:t> para </a:t>
            </a:r>
            <a:r>
              <a:rPr lang="en-US" altLang="es-EC" sz="2000" i="1" dirty="0" err="1">
                <a:solidFill>
                  <a:srgbClr val="000099"/>
                </a:solidFill>
                <a:latin typeface="Arial Narrow" panose="020B0606020202030204" pitchFamily="34" charset="0"/>
                <a:cs typeface="Arial" panose="020B0604020202020204" pitchFamily="34" charset="0"/>
              </a:rPr>
              <a:t>Locación</a:t>
            </a:r>
            <a:r>
              <a:rPr lang="en-US" altLang="es-EC" sz="2000" i="1" dirty="0">
                <a:solidFill>
                  <a:srgbClr val="000099"/>
                </a:solidFill>
                <a:latin typeface="Arial Narrow" panose="020B0606020202030204" pitchFamily="34" charset="0"/>
                <a:cs typeface="Arial" panose="020B0604020202020204" pitchFamily="34" charset="0"/>
              </a:rPr>
              <a:t> 1 </a:t>
            </a:r>
            <a:r>
              <a:rPr lang="en-US" altLang="es-EC" sz="2000" b="1" i="1" dirty="0">
                <a:solidFill>
                  <a:srgbClr val="000099"/>
                </a:solidFill>
                <a:latin typeface="Arial Narrow" panose="020B0606020202030204" pitchFamily="34" charset="0"/>
                <a:cs typeface="Arial" panose="020B0604020202020204" pitchFamily="34" charset="0"/>
              </a:rPr>
              <a:t>Santa Cruz</a:t>
            </a:r>
            <a:endParaRPr lang="es-ES" altLang="es-EC" sz="2000" i="1" dirty="0">
              <a:solidFill>
                <a:srgbClr val="000099"/>
              </a:solidFill>
              <a:latin typeface="Arial Narrow" panose="020B0606020202030204" pitchFamily="34" charset="0"/>
              <a:cs typeface="Arial" panose="020B0604020202020204" pitchFamily="34" charset="0"/>
            </a:endParaRPr>
          </a:p>
        </p:txBody>
      </p:sp>
      <p:pic>
        <p:nvPicPr>
          <p:cNvPr id="5128" name="Imagen 17">
            <a:extLst>
              <a:ext uri="{FF2B5EF4-FFF2-40B4-BE49-F238E27FC236}">
                <a16:creationId xmlns:a16="http://schemas.microsoft.com/office/drawing/2014/main" id="{420C2B72-B966-2DAD-986E-79AECA193E89}"/>
              </a:ext>
            </a:extLst>
          </p:cNvPr>
          <p:cNvPicPr>
            <a:picLocks noChangeArrowheads="1"/>
          </p:cNvPicPr>
          <p:nvPr/>
        </p:nvPicPr>
        <p:blipFill>
          <a:blip r:embed="rId3" cstate="print">
            <a:extLst>
              <a:ext uri="{28A0092B-C50C-407E-A947-70E740481C1C}">
                <a14:useLocalDpi xmlns:a14="http://schemas.microsoft.com/office/drawing/2010/main" val="0"/>
              </a:ext>
            </a:extLst>
          </a:blip>
          <a:srcRect l="1353" t="4507" r="5884" b="685"/>
          <a:stretch>
            <a:fillRect/>
          </a:stretch>
        </p:blipFill>
        <p:spPr bwMode="auto">
          <a:xfrm>
            <a:off x="982638" y="1112758"/>
            <a:ext cx="3240000"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n 16">
            <a:extLst>
              <a:ext uri="{FF2B5EF4-FFF2-40B4-BE49-F238E27FC236}">
                <a16:creationId xmlns:a16="http://schemas.microsoft.com/office/drawing/2014/main" id="{D9C19ED2-81DA-52DA-189A-B861E214B38B}"/>
              </a:ext>
            </a:extLst>
          </p:cNvPr>
          <p:cNvPicPr>
            <a:picLocks noChangeArrowheads="1"/>
          </p:cNvPicPr>
          <p:nvPr/>
        </p:nvPicPr>
        <p:blipFill>
          <a:blip r:embed="rId4" cstate="print">
            <a:extLst>
              <a:ext uri="{28A0092B-C50C-407E-A947-70E740481C1C}">
                <a14:useLocalDpi xmlns:a14="http://schemas.microsoft.com/office/drawing/2010/main" val="0"/>
              </a:ext>
            </a:extLst>
          </a:blip>
          <a:srcRect l="1353" t="4507" r="5244" b="642"/>
          <a:stretch>
            <a:fillRect/>
          </a:stretch>
        </p:blipFill>
        <p:spPr bwMode="auto">
          <a:xfrm>
            <a:off x="4727054" y="1112758"/>
            <a:ext cx="3240000"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n 18">
            <a:extLst>
              <a:ext uri="{FF2B5EF4-FFF2-40B4-BE49-F238E27FC236}">
                <a16:creationId xmlns:a16="http://schemas.microsoft.com/office/drawing/2014/main" id="{D4956387-C60C-A793-0331-9780042CAF62}"/>
              </a:ext>
            </a:extLst>
          </p:cNvPr>
          <p:cNvPicPr>
            <a:picLocks noChangeArrowheads="1"/>
          </p:cNvPicPr>
          <p:nvPr/>
        </p:nvPicPr>
        <p:blipFill>
          <a:blip r:embed="rId5" cstate="print">
            <a:extLst>
              <a:ext uri="{28A0092B-C50C-407E-A947-70E740481C1C}">
                <a14:useLocalDpi xmlns:a14="http://schemas.microsoft.com/office/drawing/2010/main" val="0"/>
              </a:ext>
            </a:extLst>
          </a:blip>
          <a:srcRect l="1353" t="4507" r="5884" b="685"/>
          <a:stretch>
            <a:fillRect/>
          </a:stretch>
        </p:blipFill>
        <p:spPr bwMode="auto">
          <a:xfrm>
            <a:off x="8327614" y="1112758"/>
            <a:ext cx="3240000"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Imagen 19">
            <a:extLst>
              <a:ext uri="{FF2B5EF4-FFF2-40B4-BE49-F238E27FC236}">
                <a16:creationId xmlns:a16="http://schemas.microsoft.com/office/drawing/2014/main" id="{8CA9DD97-D328-65FD-243A-CAFE30A4EEF9}"/>
              </a:ext>
            </a:extLst>
          </p:cNvPr>
          <p:cNvPicPr>
            <a:picLocks noChangeArrowheads="1"/>
          </p:cNvPicPr>
          <p:nvPr/>
        </p:nvPicPr>
        <p:blipFill>
          <a:blip r:embed="rId6" cstate="print">
            <a:extLst>
              <a:ext uri="{28A0092B-C50C-407E-A947-70E740481C1C}">
                <a14:useLocalDpi xmlns:a14="http://schemas.microsoft.com/office/drawing/2010/main" val="0"/>
              </a:ext>
            </a:extLst>
          </a:blip>
          <a:srcRect l="1353" t="4507" r="5244" b="642"/>
          <a:stretch>
            <a:fillRect/>
          </a:stretch>
        </p:blipFill>
        <p:spPr bwMode="auto">
          <a:xfrm>
            <a:off x="982638" y="3589495"/>
            <a:ext cx="3240000"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Imagen 20">
            <a:extLst>
              <a:ext uri="{FF2B5EF4-FFF2-40B4-BE49-F238E27FC236}">
                <a16:creationId xmlns:a16="http://schemas.microsoft.com/office/drawing/2014/main" id="{467E8E0E-53BF-6D94-DEBD-88C04023C939}"/>
              </a:ext>
            </a:extLst>
          </p:cNvPr>
          <p:cNvPicPr>
            <a:picLocks noChangeArrowheads="1"/>
          </p:cNvPicPr>
          <p:nvPr/>
        </p:nvPicPr>
        <p:blipFill>
          <a:blip r:embed="rId7" cstate="print">
            <a:extLst>
              <a:ext uri="{28A0092B-C50C-407E-A947-70E740481C1C}">
                <a14:useLocalDpi xmlns:a14="http://schemas.microsoft.com/office/drawing/2010/main" val="0"/>
              </a:ext>
            </a:extLst>
          </a:blip>
          <a:srcRect l="1353" t="4507" r="5884" b="685"/>
          <a:stretch>
            <a:fillRect/>
          </a:stretch>
        </p:blipFill>
        <p:spPr bwMode="auto">
          <a:xfrm>
            <a:off x="4727054" y="3589495"/>
            <a:ext cx="3240000"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Imagen 21">
            <a:extLst>
              <a:ext uri="{FF2B5EF4-FFF2-40B4-BE49-F238E27FC236}">
                <a16:creationId xmlns:a16="http://schemas.microsoft.com/office/drawing/2014/main" id="{C1B304B5-BE04-FCA0-B242-59F832B5F813}"/>
              </a:ext>
            </a:extLst>
          </p:cNvPr>
          <p:cNvPicPr>
            <a:picLocks noChangeArrowheads="1"/>
          </p:cNvPicPr>
          <p:nvPr/>
        </p:nvPicPr>
        <p:blipFill>
          <a:blip r:embed="rId8" cstate="print">
            <a:extLst>
              <a:ext uri="{28A0092B-C50C-407E-A947-70E740481C1C}">
                <a14:useLocalDpi xmlns:a14="http://schemas.microsoft.com/office/drawing/2010/main" val="0"/>
              </a:ext>
            </a:extLst>
          </a:blip>
          <a:srcRect l="1353" t="4507" r="5884" b="685"/>
          <a:stretch>
            <a:fillRect/>
          </a:stretch>
        </p:blipFill>
        <p:spPr bwMode="auto">
          <a:xfrm>
            <a:off x="8327614" y="3589495"/>
            <a:ext cx="3240000"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9B45DC37-6F1C-1445-A45B-B3D109D79A90}"/>
              </a:ext>
            </a:extLst>
          </p:cNvPr>
          <p:cNvSpPr/>
          <p:nvPr/>
        </p:nvSpPr>
        <p:spPr>
          <a:xfrm>
            <a:off x="1162638" y="3141762"/>
            <a:ext cx="288000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LSTM</a:t>
            </a:r>
          </a:p>
        </p:txBody>
      </p:sp>
      <p:sp>
        <p:nvSpPr>
          <p:cNvPr id="12" name="Rectángulo 11">
            <a:extLst>
              <a:ext uri="{FF2B5EF4-FFF2-40B4-BE49-F238E27FC236}">
                <a16:creationId xmlns:a16="http://schemas.microsoft.com/office/drawing/2014/main" id="{EF7CFDFC-F318-C4C5-670B-299D562D0A1A}"/>
              </a:ext>
            </a:extLst>
          </p:cNvPr>
          <p:cNvSpPr/>
          <p:nvPr/>
        </p:nvSpPr>
        <p:spPr>
          <a:xfrm>
            <a:off x="4907054" y="3141762"/>
            <a:ext cx="288000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LSTMP</a:t>
            </a:r>
          </a:p>
        </p:txBody>
      </p:sp>
      <p:sp>
        <p:nvSpPr>
          <p:cNvPr id="13" name="Rectángulo 12">
            <a:extLst>
              <a:ext uri="{FF2B5EF4-FFF2-40B4-BE49-F238E27FC236}">
                <a16:creationId xmlns:a16="http://schemas.microsoft.com/office/drawing/2014/main" id="{6463210D-ECEE-6C50-1E05-CB31F72586DD}"/>
              </a:ext>
            </a:extLst>
          </p:cNvPr>
          <p:cNvSpPr/>
          <p:nvPr/>
        </p:nvSpPr>
        <p:spPr>
          <a:xfrm>
            <a:off x="8507614" y="3141762"/>
            <a:ext cx="288000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a:solidFill>
                  <a:schemeClr val="tx1"/>
                </a:solidFill>
                <a:latin typeface="Arial Narrow" panose="020B0606020202030204" pitchFamily="34" charset="0"/>
                <a:cs typeface="Arial" panose="020B0604020202020204" pitchFamily="34" charset="0"/>
              </a:rPr>
              <a:t>BiLSTM</a:t>
            </a:r>
            <a:endParaRPr lang="es-EC" sz="2000" b="1" dirty="0">
              <a:solidFill>
                <a:schemeClr val="tx1"/>
              </a:solidFill>
              <a:latin typeface="Arial Narrow" panose="020B060602020203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03CE67C5-4BB2-EF9E-DDDD-24979950FD6E}"/>
              </a:ext>
            </a:extLst>
          </p:cNvPr>
          <p:cNvSpPr/>
          <p:nvPr/>
        </p:nvSpPr>
        <p:spPr>
          <a:xfrm>
            <a:off x="1162638" y="5590074"/>
            <a:ext cx="288000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GRU</a:t>
            </a:r>
          </a:p>
        </p:txBody>
      </p:sp>
      <p:sp>
        <p:nvSpPr>
          <p:cNvPr id="15" name="Rectángulo 14">
            <a:extLst>
              <a:ext uri="{FF2B5EF4-FFF2-40B4-BE49-F238E27FC236}">
                <a16:creationId xmlns:a16="http://schemas.microsoft.com/office/drawing/2014/main" id="{27EBD383-09A8-BE3E-C484-1862DC16E800}"/>
              </a:ext>
            </a:extLst>
          </p:cNvPr>
          <p:cNvSpPr/>
          <p:nvPr/>
        </p:nvSpPr>
        <p:spPr>
          <a:xfrm>
            <a:off x="4907054" y="5590074"/>
            <a:ext cx="288000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CNN</a:t>
            </a:r>
          </a:p>
        </p:txBody>
      </p:sp>
      <p:sp>
        <p:nvSpPr>
          <p:cNvPr id="16" name="Rectángulo 15">
            <a:extLst>
              <a:ext uri="{FF2B5EF4-FFF2-40B4-BE49-F238E27FC236}">
                <a16:creationId xmlns:a16="http://schemas.microsoft.com/office/drawing/2014/main" id="{F1C06C10-E8B8-DEFB-5F06-02B4CDABF27C}"/>
              </a:ext>
            </a:extLst>
          </p:cNvPr>
          <p:cNvSpPr/>
          <p:nvPr/>
        </p:nvSpPr>
        <p:spPr>
          <a:xfrm>
            <a:off x="8507614" y="5590074"/>
            <a:ext cx="288000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Híbrido</a:t>
            </a:r>
          </a:p>
        </p:txBody>
      </p:sp>
      <p:sp>
        <p:nvSpPr>
          <p:cNvPr id="17" name="Rectángulo 16">
            <a:extLst>
              <a:ext uri="{FF2B5EF4-FFF2-40B4-BE49-F238E27FC236}">
                <a16:creationId xmlns:a16="http://schemas.microsoft.com/office/drawing/2014/main" id="{C7B2C71F-1793-9F7D-5F75-FBD1CFE71E54}"/>
              </a:ext>
            </a:extLst>
          </p:cNvPr>
          <p:cNvSpPr/>
          <p:nvPr/>
        </p:nvSpPr>
        <p:spPr>
          <a:xfrm rot="16200000">
            <a:off x="75272" y="2028491"/>
            <a:ext cx="19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1200" dirty="0">
                <a:solidFill>
                  <a:schemeClr val="tx1"/>
                </a:solidFill>
                <a:latin typeface="Arial" panose="020B0604020202020204" pitchFamily="34" charset="0"/>
                <a:cs typeface="Arial" panose="020B0604020202020204" pitchFamily="34" charset="0"/>
              </a:rPr>
              <a:t>Energía fotovoltaica (W)</a:t>
            </a:r>
            <a:endParaRPr lang="es-EC" sz="1200" b="1" dirty="0">
              <a:solidFill>
                <a:schemeClr val="tx1"/>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47058B37-3460-F7E4-0149-ED0EA8D3CCC7}"/>
              </a:ext>
            </a:extLst>
          </p:cNvPr>
          <p:cNvSpPr/>
          <p:nvPr/>
        </p:nvSpPr>
        <p:spPr>
          <a:xfrm rot="16200000">
            <a:off x="3797477" y="2004072"/>
            <a:ext cx="19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1200" dirty="0">
                <a:solidFill>
                  <a:schemeClr val="tx1"/>
                </a:solidFill>
                <a:latin typeface="Arial" panose="020B0604020202020204" pitchFamily="34" charset="0"/>
                <a:cs typeface="Arial" panose="020B0604020202020204" pitchFamily="34" charset="0"/>
              </a:rPr>
              <a:t>Energía fotovoltaica (W)</a:t>
            </a:r>
            <a:endParaRPr lang="es-EC" sz="1200" b="1" dirty="0">
              <a:solidFill>
                <a:schemeClr val="tx1"/>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3C9EAA37-74CB-F878-F521-0D07E495EC0A}"/>
              </a:ext>
            </a:extLst>
          </p:cNvPr>
          <p:cNvSpPr/>
          <p:nvPr/>
        </p:nvSpPr>
        <p:spPr>
          <a:xfrm rot="16200000">
            <a:off x="7429354" y="2008806"/>
            <a:ext cx="19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1200" dirty="0">
                <a:solidFill>
                  <a:schemeClr val="tx1"/>
                </a:solidFill>
                <a:latin typeface="Arial" panose="020B0604020202020204" pitchFamily="34" charset="0"/>
                <a:cs typeface="Arial" panose="020B0604020202020204" pitchFamily="34" charset="0"/>
              </a:rPr>
              <a:t>Energía fotovoltaica (W)</a:t>
            </a:r>
            <a:endParaRPr lang="es-EC" sz="1200" b="1" dirty="0">
              <a:solidFill>
                <a:schemeClr val="tx1"/>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185E4D4F-5122-AC16-A5DC-5A553023D54F}"/>
              </a:ext>
            </a:extLst>
          </p:cNvPr>
          <p:cNvSpPr/>
          <p:nvPr/>
        </p:nvSpPr>
        <p:spPr>
          <a:xfrm rot="16200000">
            <a:off x="7429354" y="4407261"/>
            <a:ext cx="19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1200" dirty="0">
                <a:solidFill>
                  <a:schemeClr val="tx1"/>
                </a:solidFill>
                <a:latin typeface="Arial" panose="020B0604020202020204" pitchFamily="34" charset="0"/>
                <a:cs typeface="Arial" panose="020B0604020202020204" pitchFamily="34" charset="0"/>
              </a:rPr>
              <a:t>Energía fotovoltaica (W)</a:t>
            </a:r>
            <a:endParaRPr lang="es-EC" sz="1200" b="1" dirty="0">
              <a:solidFill>
                <a:schemeClr val="tx1"/>
              </a:solidFill>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A2BCFEF3-1779-9082-ADFE-0014C030479C}"/>
              </a:ext>
            </a:extLst>
          </p:cNvPr>
          <p:cNvSpPr/>
          <p:nvPr/>
        </p:nvSpPr>
        <p:spPr>
          <a:xfrm rot="16200000">
            <a:off x="3797477" y="4417495"/>
            <a:ext cx="19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1200" dirty="0">
                <a:solidFill>
                  <a:schemeClr val="tx1"/>
                </a:solidFill>
                <a:latin typeface="Arial" panose="020B0604020202020204" pitchFamily="34" charset="0"/>
                <a:cs typeface="Arial" panose="020B0604020202020204" pitchFamily="34" charset="0"/>
              </a:rPr>
              <a:t>Energía fotovoltaica (W)</a:t>
            </a:r>
            <a:endParaRPr lang="es-EC" sz="1200" b="1" dirty="0">
              <a:solidFill>
                <a:schemeClr val="tx1"/>
              </a:solidFill>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BB7C9ECD-CCFF-30A8-164C-7DA3D67DCA8B}"/>
              </a:ext>
            </a:extLst>
          </p:cNvPr>
          <p:cNvSpPr/>
          <p:nvPr/>
        </p:nvSpPr>
        <p:spPr>
          <a:xfrm rot="16200000">
            <a:off x="75272" y="4329762"/>
            <a:ext cx="19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1200" dirty="0">
                <a:solidFill>
                  <a:schemeClr val="tx1"/>
                </a:solidFill>
                <a:latin typeface="Arial" panose="020B0604020202020204" pitchFamily="34" charset="0"/>
                <a:cs typeface="Arial" panose="020B0604020202020204" pitchFamily="34" charset="0"/>
              </a:rPr>
              <a:t>Energía fotovoltaica (W)</a:t>
            </a:r>
            <a:endParaRPr lang="es-EC" sz="1200" b="1" dirty="0">
              <a:solidFill>
                <a:schemeClr val="tx1"/>
              </a:solidFill>
              <a:latin typeface="Arial" panose="020B0604020202020204" pitchFamily="34" charset="0"/>
              <a:cs typeface="Arial" panose="020B0604020202020204" pitchFamily="34" charset="0"/>
            </a:endParaRPr>
          </a:p>
        </p:txBody>
      </p:sp>
      <p:sp>
        <p:nvSpPr>
          <p:cNvPr id="28" name="Rectángulo 27">
            <a:extLst>
              <a:ext uri="{FF2B5EF4-FFF2-40B4-BE49-F238E27FC236}">
                <a16:creationId xmlns:a16="http://schemas.microsoft.com/office/drawing/2014/main" id="{6D7F521D-095D-6952-516A-85EFF666D4C9}"/>
              </a:ext>
            </a:extLst>
          </p:cNvPr>
          <p:cNvSpPr/>
          <p:nvPr/>
        </p:nvSpPr>
        <p:spPr>
          <a:xfrm>
            <a:off x="1524497" y="1190100"/>
            <a:ext cx="2555291" cy="2919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000" dirty="0">
              <a:solidFill>
                <a:schemeClr val="tx1"/>
              </a:solidFill>
              <a:latin typeface="Arial" panose="020B0604020202020204" pitchFamily="34" charset="0"/>
              <a:cs typeface="Arial" panose="020B0604020202020204" pitchFamily="34" charset="0"/>
            </a:endParaRPr>
          </a:p>
        </p:txBody>
      </p:sp>
      <p:sp>
        <p:nvSpPr>
          <p:cNvPr id="29" name="Rectángulo 28">
            <a:extLst>
              <a:ext uri="{FF2B5EF4-FFF2-40B4-BE49-F238E27FC236}">
                <a16:creationId xmlns:a16="http://schemas.microsoft.com/office/drawing/2014/main" id="{81A392F8-F66D-7A0A-A646-685E37994E2F}"/>
              </a:ext>
            </a:extLst>
          </p:cNvPr>
          <p:cNvSpPr/>
          <p:nvPr/>
        </p:nvSpPr>
        <p:spPr>
          <a:xfrm>
            <a:off x="1788709" y="1203196"/>
            <a:ext cx="2291079" cy="278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900" dirty="0">
                <a:solidFill>
                  <a:schemeClr val="tx1"/>
                </a:solidFill>
                <a:latin typeface="Arial" panose="020B0604020202020204" pitchFamily="34" charset="0"/>
                <a:cs typeface="Arial" panose="020B0604020202020204" pitchFamily="34" charset="0"/>
              </a:rPr>
              <a:t>Potencia fotovoltaica Prueba</a:t>
            </a:r>
          </a:p>
          <a:p>
            <a:r>
              <a:rPr lang="es-EC" sz="900" dirty="0">
                <a:solidFill>
                  <a:schemeClr val="tx1"/>
                </a:solidFill>
                <a:latin typeface="Arial" panose="020B0604020202020204" pitchFamily="34" charset="0"/>
                <a:cs typeface="Arial" panose="020B0604020202020204" pitchFamily="34" charset="0"/>
              </a:rPr>
              <a:t>Potencia fotovoltaica Pronosticada LSTM</a:t>
            </a:r>
          </a:p>
        </p:txBody>
      </p:sp>
      <p:cxnSp>
        <p:nvCxnSpPr>
          <p:cNvPr id="30" name="Conector recto 29">
            <a:extLst>
              <a:ext uri="{FF2B5EF4-FFF2-40B4-BE49-F238E27FC236}">
                <a16:creationId xmlns:a16="http://schemas.microsoft.com/office/drawing/2014/main" id="{30610FA5-4D87-AAD4-E1E7-8CF856177366}"/>
              </a:ext>
            </a:extLst>
          </p:cNvPr>
          <p:cNvCxnSpPr>
            <a:cxnSpLocks/>
          </p:cNvCxnSpPr>
          <p:nvPr/>
        </p:nvCxnSpPr>
        <p:spPr>
          <a:xfrm>
            <a:off x="1558702" y="1269554"/>
            <a:ext cx="2880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E95407FB-A691-36A4-5C1D-6DC5598A6FB1}"/>
              </a:ext>
            </a:extLst>
          </p:cNvPr>
          <p:cNvCxnSpPr>
            <a:cxnSpLocks/>
          </p:cNvCxnSpPr>
          <p:nvPr/>
        </p:nvCxnSpPr>
        <p:spPr>
          <a:xfrm>
            <a:off x="1558702" y="1398761"/>
            <a:ext cx="288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EBC72E57-6047-49D6-D3CD-41D534FBD6D3}"/>
              </a:ext>
            </a:extLst>
          </p:cNvPr>
          <p:cNvSpPr/>
          <p:nvPr/>
        </p:nvSpPr>
        <p:spPr>
          <a:xfrm>
            <a:off x="5268108" y="1190100"/>
            <a:ext cx="2518948" cy="2919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000" dirty="0">
              <a:solidFill>
                <a:schemeClr val="tx1"/>
              </a:solidFill>
              <a:latin typeface="Arial" panose="020B0604020202020204" pitchFamily="34" charset="0"/>
              <a:cs typeface="Arial" panose="020B0604020202020204" pitchFamily="34" charset="0"/>
            </a:endParaRPr>
          </a:p>
        </p:txBody>
      </p:sp>
      <p:sp>
        <p:nvSpPr>
          <p:cNvPr id="33" name="Rectángulo 32">
            <a:extLst>
              <a:ext uri="{FF2B5EF4-FFF2-40B4-BE49-F238E27FC236}">
                <a16:creationId xmlns:a16="http://schemas.microsoft.com/office/drawing/2014/main" id="{1CB514F3-2796-0997-F93D-DC38B6D9F154}"/>
              </a:ext>
            </a:extLst>
          </p:cNvPr>
          <p:cNvSpPr/>
          <p:nvPr/>
        </p:nvSpPr>
        <p:spPr>
          <a:xfrm>
            <a:off x="5519142" y="1203196"/>
            <a:ext cx="2352478" cy="278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900" dirty="0">
                <a:solidFill>
                  <a:schemeClr val="tx1"/>
                </a:solidFill>
                <a:latin typeface="Arial" panose="020B0604020202020204" pitchFamily="34" charset="0"/>
                <a:cs typeface="Arial" panose="020B0604020202020204" pitchFamily="34" charset="0"/>
              </a:rPr>
              <a:t>Potencia fotovoltaica Prueba</a:t>
            </a:r>
          </a:p>
          <a:p>
            <a:r>
              <a:rPr lang="es-EC" sz="900" dirty="0">
                <a:solidFill>
                  <a:schemeClr val="tx1"/>
                </a:solidFill>
                <a:latin typeface="Arial" panose="020B0604020202020204" pitchFamily="34" charset="0"/>
                <a:cs typeface="Arial" panose="020B0604020202020204" pitchFamily="34" charset="0"/>
              </a:rPr>
              <a:t>Potencia fotovoltaica Pronosticada LSTMP</a:t>
            </a:r>
          </a:p>
        </p:txBody>
      </p:sp>
      <p:cxnSp>
        <p:nvCxnSpPr>
          <p:cNvPr id="34" name="Conector recto 33">
            <a:extLst>
              <a:ext uri="{FF2B5EF4-FFF2-40B4-BE49-F238E27FC236}">
                <a16:creationId xmlns:a16="http://schemas.microsoft.com/office/drawing/2014/main" id="{C126573D-85AA-B348-7D38-C8039E80DF9E}"/>
              </a:ext>
            </a:extLst>
          </p:cNvPr>
          <p:cNvCxnSpPr>
            <a:cxnSpLocks/>
          </p:cNvCxnSpPr>
          <p:nvPr/>
        </p:nvCxnSpPr>
        <p:spPr>
          <a:xfrm>
            <a:off x="5278526" y="1269554"/>
            <a:ext cx="288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8A85B985-AFB4-9266-AAFA-2AD7C9A33D4A}"/>
              </a:ext>
            </a:extLst>
          </p:cNvPr>
          <p:cNvCxnSpPr>
            <a:cxnSpLocks/>
          </p:cNvCxnSpPr>
          <p:nvPr/>
        </p:nvCxnSpPr>
        <p:spPr>
          <a:xfrm>
            <a:off x="5278526" y="1398761"/>
            <a:ext cx="288000" cy="0"/>
          </a:xfrm>
          <a:prstGeom prst="line">
            <a:avLst/>
          </a:prstGeom>
          <a:ln w="28575">
            <a:solidFill>
              <a:srgbClr val="D95319"/>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204FCD79-8ECD-1D81-B844-B5AAE2F92CD9}"/>
              </a:ext>
            </a:extLst>
          </p:cNvPr>
          <p:cNvSpPr/>
          <p:nvPr/>
        </p:nvSpPr>
        <p:spPr>
          <a:xfrm>
            <a:off x="1523400" y="3662012"/>
            <a:ext cx="2555291" cy="2919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000" dirty="0">
              <a:solidFill>
                <a:schemeClr val="tx1"/>
              </a:solidFill>
              <a:latin typeface="Arial" panose="020B0604020202020204" pitchFamily="34" charset="0"/>
              <a:cs typeface="Arial" panose="020B0604020202020204" pitchFamily="34" charset="0"/>
            </a:endParaRPr>
          </a:p>
        </p:txBody>
      </p:sp>
      <p:sp>
        <p:nvSpPr>
          <p:cNvPr id="45" name="Rectángulo 44">
            <a:extLst>
              <a:ext uri="{FF2B5EF4-FFF2-40B4-BE49-F238E27FC236}">
                <a16:creationId xmlns:a16="http://schemas.microsoft.com/office/drawing/2014/main" id="{A9E67C29-B6C0-39FE-36E7-215BA6DEEBE1}"/>
              </a:ext>
            </a:extLst>
          </p:cNvPr>
          <p:cNvSpPr/>
          <p:nvPr/>
        </p:nvSpPr>
        <p:spPr>
          <a:xfrm>
            <a:off x="1787612" y="3675108"/>
            <a:ext cx="2291079" cy="278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900" dirty="0">
                <a:solidFill>
                  <a:schemeClr val="tx1"/>
                </a:solidFill>
                <a:latin typeface="Arial" panose="020B0604020202020204" pitchFamily="34" charset="0"/>
                <a:cs typeface="Arial" panose="020B0604020202020204" pitchFamily="34" charset="0"/>
              </a:rPr>
              <a:t>Potencia fotovoltaica Prueba</a:t>
            </a:r>
          </a:p>
          <a:p>
            <a:r>
              <a:rPr lang="es-EC" sz="900" dirty="0">
                <a:solidFill>
                  <a:schemeClr val="tx1"/>
                </a:solidFill>
                <a:latin typeface="Arial" panose="020B0604020202020204" pitchFamily="34" charset="0"/>
                <a:cs typeface="Arial" panose="020B0604020202020204" pitchFamily="34" charset="0"/>
              </a:rPr>
              <a:t>Potencia fotovoltaica Pronosticada GRU</a:t>
            </a:r>
          </a:p>
        </p:txBody>
      </p:sp>
      <p:cxnSp>
        <p:nvCxnSpPr>
          <p:cNvPr id="46" name="Conector recto 45">
            <a:extLst>
              <a:ext uri="{FF2B5EF4-FFF2-40B4-BE49-F238E27FC236}">
                <a16:creationId xmlns:a16="http://schemas.microsoft.com/office/drawing/2014/main" id="{A653F37A-13E1-87D9-7CDA-D0A10AC58702}"/>
              </a:ext>
            </a:extLst>
          </p:cNvPr>
          <p:cNvCxnSpPr>
            <a:cxnSpLocks/>
          </p:cNvCxnSpPr>
          <p:nvPr/>
        </p:nvCxnSpPr>
        <p:spPr>
          <a:xfrm>
            <a:off x="1557605" y="3741466"/>
            <a:ext cx="2880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8B2F08F2-1B0C-85FD-BF6D-B2CC933083D0}"/>
              </a:ext>
            </a:extLst>
          </p:cNvPr>
          <p:cNvCxnSpPr>
            <a:cxnSpLocks/>
          </p:cNvCxnSpPr>
          <p:nvPr/>
        </p:nvCxnSpPr>
        <p:spPr>
          <a:xfrm>
            <a:off x="1557605" y="3870673"/>
            <a:ext cx="288032" cy="0"/>
          </a:xfrm>
          <a:prstGeom prst="line">
            <a:avLst/>
          </a:prstGeom>
          <a:ln w="28575">
            <a:solidFill>
              <a:srgbClr val="77AC30"/>
            </a:solidFill>
          </a:ln>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a16="http://schemas.microsoft.com/office/drawing/2014/main" id="{8B8E04F0-F63F-2250-F17E-12712AC89EE6}"/>
              </a:ext>
            </a:extLst>
          </p:cNvPr>
          <p:cNvSpPr/>
          <p:nvPr/>
        </p:nvSpPr>
        <p:spPr>
          <a:xfrm>
            <a:off x="5272404" y="3653756"/>
            <a:ext cx="2555291" cy="2919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000" dirty="0">
              <a:solidFill>
                <a:schemeClr val="tx1"/>
              </a:solidFill>
              <a:latin typeface="Arial" panose="020B0604020202020204" pitchFamily="34" charset="0"/>
              <a:cs typeface="Arial" panose="020B0604020202020204" pitchFamily="34" charset="0"/>
            </a:endParaRPr>
          </a:p>
        </p:txBody>
      </p:sp>
      <p:sp>
        <p:nvSpPr>
          <p:cNvPr id="49" name="Rectángulo 48">
            <a:extLst>
              <a:ext uri="{FF2B5EF4-FFF2-40B4-BE49-F238E27FC236}">
                <a16:creationId xmlns:a16="http://schemas.microsoft.com/office/drawing/2014/main" id="{FA9E200D-9ED3-3707-DD7E-BEFB0FC107E4}"/>
              </a:ext>
            </a:extLst>
          </p:cNvPr>
          <p:cNvSpPr/>
          <p:nvPr/>
        </p:nvSpPr>
        <p:spPr>
          <a:xfrm>
            <a:off x="5536616" y="3666852"/>
            <a:ext cx="2291079" cy="278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900" dirty="0">
                <a:solidFill>
                  <a:schemeClr val="tx1"/>
                </a:solidFill>
                <a:latin typeface="Arial" panose="020B0604020202020204" pitchFamily="34" charset="0"/>
                <a:cs typeface="Arial" panose="020B0604020202020204" pitchFamily="34" charset="0"/>
              </a:rPr>
              <a:t>Potencia fotovoltaica Prueba</a:t>
            </a:r>
          </a:p>
          <a:p>
            <a:r>
              <a:rPr lang="es-EC" sz="900" dirty="0">
                <a:solidFill>
                  <a:schemeClr val="tx1"/>
                </a:solidFill>
                <a:latin typeface="Arial" panose="020B0604020202020204" pitchFamily="34" charset="0"/>
                <a:cs typeface="Arial" panose="020B0604020202020204" pitchFamily="34" charset="0"/>
              </a:rPr>
              <a:t>Potencia fotovoltaica Pronosticada CNN</a:t>
            </a:r>
          </a:p>
        </p:txBody>
      </p:sp>
      <p:cxnSp>
        <p:nvCxnSpPr>
          <p:cNvPr id="50" name="Conector recto 49">
            <a:extLst>
              <a:ext uri="{FF2B5EF4-FFF2-40B4-BE49-F238E27FC236}">
                <a16:creationId xmlns:a16="http://schemas.microsoft.com/office/drawing/2014/main" id="{A3A63165-B916-A431-F462-CE47FB33B040}"/>
              </a:ext>
            </a:extLst>
          </p:cNvPr>
          <p:cNvCxnSpPr>
            <a:cxnSpLocks/>
          </p:cNvCxnSpPr>
          <p:nvPr/>
        </p:nvCxnSpPr>
        <p:spPr>
          <a:xfrm>
            <a:off x="5306609" y="3733210"/>
            <a:ext cx="2880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D6E49E58-875E-07A7-13AB-015467C9234A}"/>
              </a:ext>
            </a:extLst>
          </p:cNvPr>
          <p:cNvCxnSpPr>
            <a:cxnSpLocks/>
          </p:cNvCxnSpPr>
          <p:nvPr/>
        </p:nvCxnSpPr>
        <p:spPr>
          <a:xfrm>
            <a:off x="5306609" y="3862417"/>
            <a:ext cx="288032"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52" name="Rectángulo 51">
            <a:extLst>
              <a:ext uri="{FF2B5EF4-FFF2-40B4-BE49-F238E27FC236}">
                <a16:creationId xmlns:a16="http://schemas.microsoft.com/office/drawing/2014/main" id="{9ED7CB5F-8A81-FDAB-86D4-60EC40BEEB21}"/>
              </a:ext>
            </a:extLst>
          </p:cNvPr>
          <p:cNvSpPr/>
          <p:nvPr/>
        </p:nvSpPr>
        <p:spPr>
          <a:xfrm>
            <a:off x="8884200" y="3653756"/>
            <a:ext cx="2555291" cy="2919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000" dirty="0">
              <a:solidFill>
                <a:schemeClr val="tx1"/>
              </a:solidFill>
              <a:latin typeface="Arial" panose="020B0604020202020204" pitchFamily="34" charset="0"/>
              <a:cs typeface="Arial" panose="020B0604020202020204" pitchFamily="34" charset="0"/>
            </a:endParaRPr>
          </a:p>
        </p:txBody>
      </p:sp>
      <p:sp>
        <p:nvSpPr>
          <p:cNvPr id="53" name="Rectángulo 52">
            <a:extLst>
              <a:ext uri="{FF2B5EF4-FFF2-40B4-BE49-F238E27FC236}">
                <a16:creationId xmlns:a16="http://schemas.microsoft.com/office/drawing/2014/main" id="{A34FD82D-CF98-AD2D-2847-9653785647A2}"/>
              </a:ext>
            </a:extLst>
          </p:cNvPr>
          <p:cNvSpPr/>
          <p:nvPr/>
        </p:nvSpPr>
        <p:spPr>
          <a:xfrm>
            <a:off x="9148412" y="3666852"/>
            <a:ext cx="2361339" cy="278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900" dirty="0">
                <a:solidFill>
                  <a:schemeClr val="tx1"/>
                </a:solidFill>
                <a:latin typeface="Arial" panose="020B0604020202020204" pitchFamily="34" charset="0"/>
                <a:cs typeface="Arial" panose="020B0604020202020204" pitchFamily="34" charset="0"/>
              </a:rPr>
              <a:t>Potencia fotovoltaica Prueba</a:t>
            </a:r>
          </a:p>
          <a:p>
            <a:r>
              <a:rPr lang="es-EC" sz="900" dirty="0">
                <a:solidFill>
                  <a:schemeClr val="tx1"/>
                </a:solidFill>
                <a:latin typeface="Arial" panose="020B0604020202020204" pitchFamily="34" charset="0"/>
                <a:cs typeface="Arial" panose="020B0604020202020204" pitchFamily="34" charset="0"/>
              </a:rPr>
              <a:t>Potencia fotovoltaica Pronosticada Híbrido</a:t>
            </a:r>
          </a:p>
        </p:txBody>
      </p:sp>
      <p:cxnSp>
        <p:nvCxnSpPr>
          <p:cNvPr id="54" name="Conector recto 53">
            <a:extLst>
              <a:ext uri="{FF2B5EF4-FFF2-40B4-BE49-F238E27FC236}">
                <a16:creationId xmlns:a16="http://schemas.microsoft.com/office/drawing/2014/main" id="{21F66F2E-2504-EFB2-2FBA-CBE2FC3B59D4}"/>
              </a:ext>
            </a:extLst>
          </p:cNvPr>
          <p:cNvCxnSpPr>
            <a:cxnSpLocks/>
          </p:cNvCxnSpPr>
          <p:nvPr/>
        </p:nvCxnSpPr>
        <p:spPr>
          <a:xfrm>
            <a:off x="8918405" y="3733210"/>
            <a:ext cx="2880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6CD9127F-9DF5-143D-E26B-CE3F93663A02}"/>
              </a:ext>
            </a:extLst>
          </p:cNvPr>
          <p:cNvCxnSpPr>
            <a:cxnSpLocks/>
          </p:cNvCxnSpPr>
          <p:nvPr/>
        </p:nvCxnSpPr>
        <p:spPr>
          <a:xfrm>
            <a:off x="8918405" y="3862417"/>
            <a:ext cx="288032" cy="0"/>
          </a:xfrm>
          <a:prstGeom prst="line">
            <a:avLst/>
          </a:prstGeom>
          <a:ln w="28575">
            <a:solidFill>
              <a:srgbClr val="4DBEEE"/>
            </a:solidFill>
          </a:ln>
        </p:spPr>
        <p:style>
          <a:lnRef idx="1">
            <a:schemeClr val="accent1"/>
          </a:lnRef>
          <a:fillRef idx="0">
            <a:schemeClr val="accent1"/>
          </a:fillRef>
          <a:effectRef idx="0">
            <a:schemeClr val="accent1"/>
          </a:effectRef>
          <a:fontRef idx="minor">
            <a:schemeClr val="tx1"/>
          </a:fontRef>
        </p:style>
      </p:cxnSp>
      <p:sp>
        <p:nvSpPr>
          <p:cNvPr id="56" name="Rectángulo 55">
            <a:extLst>
              <a:ext uri="{FF2B5EF4-FFF2-40B4-BE49-F238E27FC236}">
                <a16:creationId xmlns:a16="http://schemas.microsoft.com/office/drawing/2014/main" id="{CB1F9E52-7379-4924-CA37-7DA7EF02487E}"/>
              </a:ext>
            </a:extLst>
          </p:cNvPr>
          <p:cNvSpPr/>
          <p:nvPr/>
        </p:nvSpPr>
        <p:spPr>
          <a:xfrm>
            <a:off x="8884200" y="1190150"/>
            <a:ext cx="2555291" cy="2919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000" dirty="0">
              <a:solidFill>
                <a:schemeClr val="tx1"/>
              </a:solidFill>
              <a:latin typeface="Arial" panose="020B0604020202020204" pitchFamily="34" charset="0"/>
              <a:cs typeface="Arial" panose="020B0604020202020204" pitchFamily="34" charset="0"/>
            </a:endParaRPr>
          </a:p>
        </p:txBody>
      </p:sp>
      <p:sp>
        <p:nvSpPr>
          <p:cNvPr id="57" name="Rectángulo 56">
            <a:extLst>
              <a:ext uri="{FF2B5EF4-FFF2-40B4-BE49-F238E27FC236}">
                <a16:creationId xmlns:a16="http://schemas.microsoft.com/office/drawing/2014/main" id="{0FF4DDAA-8A43-4AFB-9C07-5DC81BF9D275}"/>
              </a:ext>
            </a:extLst>
          </p:cNvPr>
          <p:cNvSpPr/>
          <p:nvPr/>
        </p:nvSpPr>
        <p:spPr>
          <a:xfrm>
            <a:off x="9148412" y="1203246"/>
            <a:ext cx="2453407" cy="278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900" dirty="0">
                <a:solidFill>
                  <a:schemeClr val="tx1"/>
                </a:solidFill>
                <a:latin typeface="Arial" panose="020B0604020202020204" pitchFamily="34" charset="0"/>
                <a:cs typeface="Arial" panose="020B0604020202020204" pitchFamily="34" charset="0"/>
              </a:rPr>
              <a:t>Potencia fotovoltaica Prueba</a:t>
            </a:r>
          </a:p>
          <a:p>
            <a:r>
              <a:rPr lang="es-EC" sz="900" dirty="0">
                <a:solidFill>
                  <a:schemeClr val="tx1"/>
                </a:solidFill>
                <a:latin typeface="Arial" panose="020B0604020202020204" pitchFamily="34" charset="0"/>
                <a:cs typeface="Arial" panose="020B0604020202020204" pitchFamily="34" charset="0"/>
              </a:rPr>
              <a:t>Potencia fotovoltaica Pronosticada </a:t>
            </a:r>
            <a:r>
              <a:rPr lang="es-EC" sz="900" dirty="0" err="1">
                <a:solidFill>
                  <a:schemeClr val="tx1"/>
                </a:solidFill>
                <a:latin typeface="Arial" panose="020B0604020202020204" pitchFamily="34" charset="0"/>
                <a:cs typeface="Arial" panose="020B0604020202020204" pitchFamily="34" charset="0"/>
              </a:rPr>
              <a:t>BiLSTM</a:t>
            </a:r>
            <a:endParaRPr lang="es-EC" sz="900" dirty="0">
              <a:solidFill>
                <a:schemeClr val="tx1"/>
              </a:solidFill>
              <a:latin typeface="Arial" panose="020B0604020202020204" pitchFamily="34" charset="0"/>
              <a:cs typeface="Arial" panose="020B0604020202020204" pitchFamily="34" charset="0"/>
            </a:endParaRPr>
          </a:p>
        </p:txBody>
      </p:sp>
      <p:cxnSp>
        <p:nvCxnSpPr>
          <p:cNvPr id="58" name="Conector recto 57">
            <a:extLst>
              <a:ext uri="{FF2B5EF4-FFF2-40B4-BE49-F238E27FC236}">
                <a16:creationId xmlns:a16="http://schemas.microsoft.com/office/drawing/2014/main" id="{77B06935-AD42-34BB-77E6-E5F98141CB04}"/>
              </a:ext>
            </a:extLst>
          </p:cNvPr>
          <p:cNvCxnSpPr>
            <a:cxnSpLocks/>
          </p:cNvCxnSpPr>
          <p:nvPr/>
        </p:nvCxnSpPr>
        <p:spPr>
          <a:xfrm>
            <a:off x="8918405" y="1269604"/>
            <a:ext cx="2880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8ACD829C-498C-E984-3B05-8FB99948500D}"/>
              </a:ext>
            </a:extLst>
          </p:cNvPr>
          <p:cNvCxnSpPr>
            <a:cxnSpLocks/>
          </p:cNvCxnSpPr>
          <p:nvPr/>
        </p:nvCxnSpPr>
        <p:spPr>
          <a:xfrm>
            <a:off x="8918405" y="1398811"/>
            <a:ext cx="288032" cy="0"/>
          </a:xfrm>
          <a:prstGeom prst="line">
            <a:avLst/>
          </a:prstGeom>
          <a:ln w="28575">
            <a:solidFill>
              <a:srgbClr val="A214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43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23</a:t>
            </a:fld>
            <a:endParaRPr lang="es-EC" dirty="0"/>
          </a:p>
        </p:txBody>
      </p:sp>
      <p:sp>
        <p:nvSpPr>
          <p:cNvPr id="4" name="6 Título"/>
          <p:cNvSpPr txBox="1">
            <a:spLocks/>
          </p:cNvSpPr>
          <p:nvPr/>
        </p:nvSpPr>
        <p:spPr>
          <a:xfrm>
            <a:off x="1986756" y="1"/>
            <a:ext cx="8216900" cy="621482"/>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RESULTADOS DE SIMULACIÓN</a:t>
            </a:r>
            <a:endParaRPr lang="en-US" sz="3200" kern="0" dirty="0">
              <a:solidFill>
                <a:schemeClr val="tx1"/>
              </a:solidFill>
            </a:endParaRPr>
          </a:p>
        </p:txBody>
      </p:sp>
      <p:pic>
        <p:nvPicPr>
          <p:cNvPr id="6146" name="Imagen 22">
            <a:extLst>
              <a:ext uri="{FF2B5EF4-FFF2-40B4-BE49-F238E27FC236}">
                <a16:creationId xmlns:a16="http://schemas.microsoft.com/office/drawing/2014/main" id="{29CF109D-AECD-2C60-C9B0-849B9EA5D264}"/>
              </a:ext>
            </a:extLst>
          </p:cNvPr>
          <p:cNvPicPr>
            <a:picLocks noChangeArrowheads="1"/>
          </p:cNvPicPr>
          <p:nvPr/>
        </p:nvPicPr>
        <p:blipFill>
          <a:blip r:embed="rId3" cstate="print">
            <a:extLst>
              <a:ext uri="{28A0092B-C50C-407E-A947-70E740481C1C}">
                <a14:useLocalDpi xmlns:a14="http://schemas.microsoft.com/office/drawing/2010/main" val="0"/>
              </a:ext>
            </a:extLst>
          </a:blip>
          <a:srcRect l="1353" t="5409" r="7895" b="-1195"/>
          <a:stretch>
            <a:fillRect/>
          </a:stretch>
        </p:blipFill>
        <p:spPr bwMode="auto">
          <a:xfrm>
            <a:off x="275795" y="119754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n 23">
            <a:extLst>
              <a:ext uri="{FF2B5EF4-FFF2-40B4-BE49-F238E27FC236}">
                <a16:creationId xmlns:a16="http://schemas.microsoft.com/office/drawing/2014/main" id="{CD7282B5-4DFA-300D-FC18-153E287DA935}"/>
              </a:ext>
            </a:extLst>
          </p:cNvPr>
          <p:cNvPicPr>
            <a:picLocks noChangeArrowheads="1"/>
          </p:cNvPicPr>
          <p:nvPr/>
        </p:nvPicPr>
        <p:blipFill>
          <a:blip r:embed="rId4" cstate="print">
            <a:extLst>
              <a:ext uri="{28A0092B-C50C-407E-A947-70E740481C1C}">
                <a14:useLocalDpi xmlns:a14="http://schemas.microsoft.com/office/drawing/2010/main" val="0"/>
              </a:ext>
            </a:extLst>
          </a:blip>
          <a:srcRect l="1350" t="5409" r="7895" b="-1195"/>
          <a:stretch>
            <a:fillRect/>
          </a:stretch>
        </p:blipFill>
        <p:spPr bwMode="auto">
          <a:xfrm>
            <a:off x="2466651" y="119754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Imagen 24">
            <a:extLst>
              <a:ext uri="{FF2B5EF4-FFF2-40B4-BE49-F238E27FC236}">
                <a16:creationId xmlns:a16="http://schemas.microsoft.com/office/drawing/2014/main" id="{29A9C67E-F8B4-D39E-943D-5CB71AAB7139}"/>
              </a:ext>
            </a:extLst>
          </p:cNvPr>
          <p:cNvPicPr>
            <a:picLocks noChangeArrowheads="1"/>
          </p:cNvPicPr>
          <p:nvPr/>
        </p:nvPicPr>
        <p:blipFill>
          <a:blip r:embed="rId5" cstate="print">
            <a:extLst>
              <a:ext uri="{28A0092B-C50C-407E-A947-70E740481C1C}">
                <a14:useLocalDpi xmlns:a14="http://schemas.microsoft.com/office/drawing/2010/main" val="0"/>
              </a:ext>
            </a:extLst>
          </a:blip>
          <a:srcRect l="1353" t="5409" r="7895" b="-1195"/>
          <a:stretch>
            <a:fillRect/>
          </a:stretch>
        </p:blipFill>
        <p:spPr bwMode="auto">
          <a:xfrm>
            <a:off x="4733107" y="119754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magen 25">
            <a:extLst>
              <a:ext uri="{FF2B5EF4-FFF2-40B4-BE49-F238E27FC236}">
                <a16:creationId xmlns:a16="http://schemas.microsoft.com/office/drawing/2014/main" id="{7D7CC713-3129-53D1-4663-3C46856D0226}"/>
              </a:ext>
            </a:extLst>
          </p:cNvPr>
          <p:cNvPicPr>
            <a:picLocks noChangeArrowheads="1"/>
          </p:cNvPicPr>
          <p:nvPr/>
        </p:nvPicPr>
        <p:blipFill>
          <a:blip r:embed="rId6" cstate="print">
            <a:extLst>
              <a:ext uri="{28A0092B-C50C-407E-A947-70E740481C1C}">
                <a14:useLocalDpi xmlns:a14="http://schemas.microsoft.com/office/drawing/2010/main" val="0"/>
              </a:ext>
            </a:extLst>
          </a:blip>
          <a:srcRect l="1353" t="5409" r="7895" b="-1195"/>
          <a:stretch>
            <a:fillRect/>
          </a:stretch>
        </p:blipFill>
        <p:spPr bwMode="auto">
          <a:xfrm>
            <a:off x="275795" y="364581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n 26">
            <a:extLst>
              <a:ext uri="{FF2B5EF4-FFF2-40B4-BE49-F238E27FC236}">
                <a16:creationId xmlns:a16="http://schemas.microsoft.com/office/drawing/2014/main" id="{99DE0F2C-A220-FF16-8353-ECAAD73DDEAE}"/>
              </a:ext>
            </a:extLst>
          </p:cNvPr>
          <p:cNvPicPr>
            <a:picLocks noChangeArrowheads="1"/>
          </p:cNvPicPr>
          <p:nvPr/>
        </p:nvPicPr>
        <p:blipFill>
          <a:blip r:embed="rId7" cstate="print">
            <a:extLst>
              <a:ext uri="{28A0092B-C50C-407E-A947-70E740481C1C}">
                <a14:useLocalDpi xmlns:a14="http://schemas.microsoft.com/office/drawing/2010/main" val="0"/>
              </a:ext>
            </a:extLst>
          </a:blip>
          <a:srcRect l="1353" t="5409" r="7895" b="-1195"/>
          <a:stretch>
            <a:fillRect/>
          </a:stretch>
        </p:blipFill>
        <p:spPr bwMode="auto">
          <a:xfrm>
            <a:off x="2466651" y="364581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agen 27">
            <a:extLst>
              <a:ext uri="{FF2B5EF4-FFF2-40B4-BE49-F238E27FC236}">
                <a16:creationId xmlns:a16="http://schemas.microsoft.com/office/drawing/2014/main" id="{25AA5B42-C052-033C-CD63-1AD2078725D1}"/>
              </a:ext>
            </a:extLst>
          </p:cNvPr>
          <p:cNvPicPr>
            <a:picLocks noChangeArrowheads="1"/>
          </p:cNvPicPr>
          <p:nvPr/>
        </p:nvPicPr>
        <p:blipFill>
          <a:blip r:embed="rId8" cstate="print">
            <a:extLst>
              <a:ext uri="{28A0092B-C50C-407E-A947-70E740481C1C}">
                <a14:useLocalDpi xmlns:a14="http://schemas.microsoft.com/office/drawing/2010/main" val="0"/>
              </a:ext>
            </a:extLst>
          </a:blip>
          <a:srcRect l="1353" t="5409" r="7895" b="-1195"/>
          <a:stretch>
            <a:fillRect/>
          </a:stretch>
        </p:blipFill>
        <p:spPr bwMode="auto">
          <a:xfrm>
            <a:off x="4733107" y="3653401"/>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a 9">
            <a:extLst>
              <a:ext uri="{FF2B5EF4-FFF2-40B4-BE49-F238E27FC236}">
                <a16:creationId xmlns:a16="http://schemas.microsoft.com/office/drawing/2014/main" id="{316B770E-966E-38BF-377E-86A962440D53}"/>
              </a:ext>
            </a:extLst>
          </p:cNvPr>
          <p:cNvGraphicFramePr>
            <a:graphicFrameLocks noGrp="1"/>
          </p:cNvGraphicFramePr>
          <p:nvPr>
            <p:extLst>
              <p:ext uri="{D42A27DB-BD31-4B8C-83A1-F6EECF244321}">
                <p14:modId xmlns:p14="http://schemas.microsoft.com/office/powerpoint/2010/main" val="2976707527"/>
              </p:ext>
            </p:extLst>
          </p:nvPr>
        </p:nvGraphicFramePr>
        <p:xfrm>
          <a:off x="7292949" y="2577456"/>
          <a:ext cx="4517284" cy="1920240"/>
        </p:xfrm>
        <a:graphic>
          <a:graphicData uri="http://schemas.openxmlformats.org/drawingml/2006/table">
            <a:tbl>
              <a:tblPr firstRow="1" firstCol="1" bandRow="1">
                <a:tableStyleId>{5940675A-B579-460E-94D1-54222C63F5DA}</a:tableStyleId>
              </a:tblPr>
              <a:tblGrid>
                <a:gridCol w="963939">
                  <a:extLst>
                    <a:ext uri="{9D8B030D-6E8A-4147-A177-3AD203B41FA5}">
                      <a16:colId xmlns:a16="http://schemas.microsoft.com/office/drawing/2014/main" val="618445804"/>
                    </a:ext>
                  </a:extLst>
                </a:gridCol>
                <a:gridCol w="831634">
                  <a:extLst>
                    <a:ext uri="{9D8B030D-6E8A-4147-A177-3AD203B41FA5}">
                      <a16:colId xmlns:a16="http://schemas.microsoft.com/office/drawing/2014/main" val="2512072772"/>
                    </a:ext>
                  </a:extLst>
                </a:gridCol>
                <a:gridCol w="737130">
                  <a:extLst>
                    <a:ext uri="{9D8B030D-6E8A-4147-A177-3AD203B41FA5}">
                      <a16:colId xmlns:a16="http://schemas.microsoft.com/office/drawing/2014/main" val="3885178017"/>
                    </a:ext>
                  </a:extLst>
                </a:gridCol>
                <a:gridCol w="850534">
                  <a:extLst>
                    <a:ext uri="{9D8B030D-6E8A-4147-A177-3AD203B41FA5}">
                      <a16:colId xmlns:a16="http://schemas.microsoft.com/office/drawing/2014/main" val="1428777945"/>
                    </a:ext>
                  </a:extLst>
                </a:gridCol>
                <a:gridCol w="1134047">
                  <a:extLst>
                    <a:ext uri="{9D8B030D-6E8A-4147-A177-3AD203B41FA5}">
                      <a16:colId xmlns:a16="http://schemas.microsoft.com/office/drawing/2014/main" val="3779338629"/>
                    </a:ext>
                  </a:extLst>
                </a:gridCol>
              </a:tblGrid>
              <a:tr h="0">
                <a:tc>
                  <a:txBody>
                    <a:bodyPr/>
                    <a:lstStyle/>
                    <a:p>
                      <a:pPr algn="ctr"/>
                      <a:r>
                        <a:rPr lang="en-GB" sz="1800" b="1" dirty="0" err="1">
                          <a:effectLst/>
                          <a:latin typeface="Arial Narrow" panose="020B0606020202030204" pitchFamily="34" charset="0"/>
                        </a:rPr>
                        <a:t>Método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b="1">
                          <a:effectLst/>
                          <a:latin typeface="Arial Narrow" panose="020B0606020202030204" pitchFamily="34" charset="0"/>
                        </a:rPr>
                        <a:t>RMSE</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b="1">
                          <a:effectLst/>
                          <a:latin typeface="Arial Narrow" panose="020B0606020202030204" pitchFamily="34" charset="0"/>
                        </a:rPr>
                        <a:t>MAE</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b="1">
                          <a:effectLst/>
                          <a:latin typeface="Arial Narrow" panose="020B0606020202030204" pitchFamily="34" charset="0"/>
                        </a:rPr>
                        <a:t>MAPE</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b="1" dirty="0">
                          <a:effectLst/>
                          <a:latin typeface="Arial Narrow" panose="020B0606020202030204" pitchFamily="34" charset="0"/>
                        </a:rPr>
                        <a:t>Cor. Coef.</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3687721"/>
                  </a:ext>
                </a:extLst>
              </a:tr>
              <a:tr h="0">
                <a:tc>
                  <a:txBody>
                    <a:bodyPr/>
                    <a:lstStyle/>
                    <a:p>
                      <a:pPr algn="ctr"/>
                      <a:r>
                        <a:rPr lang="en-GB" sz="1800" b="1">
                          <a:effectLst/>
                          <a:latin typeface="Arial Narrow" panose="020B0606020202030204" pitchFamily="34" charset="0"/>
                        </a:rPr>
                        <a:t>LSTM</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0.0030</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2.5577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0.5551</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0.9962</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4727741"/>
                  </a:ext>
                </a:extLst>
              </a:tr>
              <a:tr h="0">
                <a:tc>
                  <a:txBody>
                    <a:bodyPr/>
                    <a:lstStyle/>
                    <a:p>
                      <a:pPr algn="ctr"/>
                      <a:r>
                        <a:rPr lang="en-GB" sz="1800" b="1">
                          <a:effectLst/>
                          <a:latin typeface="Arial Narrow" panose="020B0606020202030204" pitchFamily="34" charset="0"/>
                        </a:rPr>
                        <a:t>LSTMP</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0.0027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2.5682</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0.5542</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0.9960</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5964218"/>
                  </a:ext>
                </a:extLst>
              </a:tr>
              <a:tr h="0">
                <a:tc>
                  <a:txBody>
                    <a:bodyPr/>
                    <a:lstStyle/>
                    <a:p>
                      <a:pPr algn="ctr"/>
                      <a:r>
                        <a:rPr lang="en-GB" sz="1800" b="1">
                          <a:effectLst/>
                          <a:latin typeface="Arial Narrow" panose="020B0606020202030204" pitchFamily="34" charset="0"/>
                        </a:rPr>
                        <a:t>BiLSTM</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0.0032</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2.6216</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0.5206</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0.9998</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9511890"/>
                  </a:ext>
                </a:extLst>
              </a:tr>
              <a:tr h="0">
                <a:tc>
                  <a:txBody>
                    <a:bodyPr/>
                    <a:lstStyle/>
                    <a:p>
                      <a:pPr algn="ctr"/>
                      <a:r>
                        <a:rPr lang="en-GB" sz="1800" b="1">
                          <a:effectLst/>
                          <a:latin typeface="Arial Narrow" panose="020B0606020202030204" pitchFamily="34" charset="0"/>
                        </a:rPr>
                        <a:t>GRU</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0.0097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2.6405</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0.5601</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0.9961</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9415098"/>
                  </a:ext>
                </a:extLst>
              </a:tr>
              <a:tr h="0">
                <a:tc>
                  <a:txBody>
                    <a:bodyPr/>
                    <a:lstStyle/>
                    <a:p>
                      <a:pPr algn="ctr"/>
                      <a:r>
                        <a:rPr lang="en-GB" sz="1800" b="1">
                          <a:effectLst/>
                          <a:latin typeface="Arial Narrow" panose="020B0606020202030204" pitchFamily="34" charset="0"/>
                        </a:rPr>
                        <a:t>CNN</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0.0124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2.0914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0.5456</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0.9994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3910534"/>
                  </a:ext>
                </a:extLst>
              </a:tr>
              <a:tr h="0">
                <a:tc>
                  <a:txBody>
                    <a:bodyPr/>
                    <a:lstStyle/>
                    <a:p>
                      <a:pPr algn="ctr"/>
                      <a:r>
                        <a:rPr lang="en-GB" sz="1800" b="1" dirty="0">
                          <a:effectLst/>
                          <a:latin typeface="Arial Narrow" panose="020B0606020202030204" pitchFamily="34" charset="0"/>
                        </a:rPr>
                        <a:t>Hybrid</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0.0196</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2.1354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a:effectLst/>
                          <a:latin typeface="Arial Narrow" panose="020B0606020202030204" pitchFamily="34" charset="0"/>
                        </a:rPr>
                        <a:t>0.5269</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dirty="0">
                          <a:effectLst/>
                          <a:latin typeface="Arial Narrow" panose="020B0606020202030204" pitchFamily="34" charset="0"/>
                        </a:rPr>
                        <a:t>0.9994</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1582495"/>
                  </a:ext>
                </a:extLst>
              </a:tr>
            </a:tbl>
          </a:graphicData>
        </a:graphic>
      </p:graphicFrame>
      <p:sp>
        <p:nvSpPr>
          <p:cNvPr id="5" name="Rectángulo 4">
            <a:extLst>
              <a:ext uri="{FF2B5EF4-FFF2-40B4-BE49-F238E27FC236}">
                <a16:creationId xmlns:a16="http://schemas.microsoft.com/office/drawing/2014/main" id="{A0599B75-9266-37CC-0DA6-A0EA97522769}"/>
              </a:ext>
            </a:extLst>
          </p:cNvPr>
          <p:cNvSpPr/>
          <p:nvPr/>
        </p:nvSpPr>
        <p:spPr>
          <a:xfrm>
            <a:off x="249703" y="3293401"/>
            <a:ext cx="21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LSTM</a:t>
            </a:r>
          </a:p>
        </p:txBody>
      </p:sp>
      <p:sp>
        <p:nvSpPr>
          <p:cNvPr id="6" name="Rectángulo 5">
            <a:extLst>
              <a:ext uri="{FF2B5EF4-FFF2-40B4-BE49-F238E27FC236}">
                <a16:creationId xmlns:a16="http://schemas.microsoft.com/office/drawing/2014/main" id="{DB747ABC-7DEF-EFA2-E9F1-F24C59DD09C4}"/>
              </a:ext>
            </a:extLst>
          </p:cNvPr>
          <p:cNvSpPr/>
          <p:nvPr/>
        </p:nvSpPr>
        <p:spPr>
          <a:xfrm>
            <a:off x="2449155" y="3285540"/>
            <a:ext cx="21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LSTMP</a:t>
            </a:r>
          </a:p>
        </p:txBody>
      </p:sp>
      <p:sp>
        <p:nvSpPr>
          <p:cNvPr id="7" name="Rectángulo 6">
            <a:extLst>
              <a:ext uri="{FF2B5EF4-FFF2-40B4-BE49-F238E27FC236}">
                <a16:creationId xmlns:a16="http://schemas.microsoft.com/office/drawing/2014/main" id="{88849516-2570-54D7-85AE-E352CD6AE3AD}"/>
              </a:ext>
            </a:extLst>
          </p:cNvPr>
          <p:cNvSpPr/>
          <p:nvPr/>
        </p:nvSpPr>
        <p:spPr>
          <a:xfrm>
            <a:off x="4715611" y="3285540"/>
            <a:ext cx="21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a:solidFill>
                  <a:schemeClr val="tx1"/>
                </a:solidFill>
                <a:latin typeface="Arial Narrow" panose="020B0606020202030204" pitchFamily="34" charset="0"/>
                <a:cs typeface="Arial" panose="020B0604020202020204" pitchFamily="34" charset="0"/>
              </a:rPr>
              <a:t>BiLSTM</a:t>
            </a:r>
            <a:endParaRPr lang="es-EC" sz="2000" b="1" dirty="0">
              <a:solidFill>
                <a:schemeClr val="tx1"/>
              </a:solidFill>
              <a:latin typeface="Arial Narrow" panose="020B0606020202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03B34F7E-9CCD-58F3-E255-639897ABA793}"/>
              </a:ext>
            </a:extLst>
          </p:cNvPr>
          <p:cNvSpPr/>
          <p:nvPr/>
        </p:nvSpPr>
        <p:spPr>
          <a:xfrm>
            <a:off x="609703" y="5808795"/>
            <a:ext cx="14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GRU</a:t>
            </a:r>
          </a:p>
        </p:txBody>
      </p:sp>
      <p:sp>
        <p:nvSpPr>
          <p:cNvPr id="9" name="Rectángulo 8">
            <a:extLst>
              <a:ext uri="{FF2B5EF4-FFF2-40B4-BE49-F238E27FC236}">
                <a16:creationId xmlns:a16="http://schemas.microsoft.com/office/drawing/2014/main" id="{3244C8A6-5C99-9AF7-D8AB-0ABB639C724B}"/>
              </a:ext>
            </a:extLst>
          </p:cNvPr>
          <p:cNvSpPr/>
          <p:nvPr/>
        </p:nvSpPr>
        <p:spPr>
          <a:xfrm>
            <a:off x="2809155" y="5766221"/>
            <a:ext cx="14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CNN</a:t>
            </a:r>
          </a:p>
        </p:txBody>
      </p:sp>
      <p:sp>
        <p:nvSpPr>
          <p:cNvPr id="11" name="Rectángulo 10">
            <a:extLst>
              <a:ext uri="{FF2B5EF4-FFF2-40B4-BE49-F238E27FC236}">
                <a16:creationId xmlns:a16="http://schemas.microsoft.com/office/drawing/2014/main" id="{AFA6CC25-4534-AA13-3F2F-E22A6A8AEDE3}"/>
              </a:ext>
            </a:extLst>
          </p:cNvPr>
          <p:cNvSpPr/>
          <p:nvPr/>
        </p:nvSpPr>
        <p:spPr>
          <a:xfrm>
            <a:off x="5075611" y="5798984"/>
            <a:ext cx="14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Híbrido</a:t>
            </a:r>
          </a:p>
        </p:txBody>
      </p:sp>
      <p:sp>
        <p:nvSpPr>
          <p:cNvPr id="13" name="Rectángulo 12">
            <a:extLst>
              <a:ext uri="{FF2B5EF4-FFF2-40B4-BE49-F238E27FC236}">
                <a16:creationId xmlns:a16="http://schemas.microsoft.com/office/drawing/2014/main" id="{C169988A-BDD1-A879-A0B7-A334DE55D2BD}"/>
              </a:ext>
            </a:extLst>
          </p:cNvPr>
          <p:cNvSpPr/>
          <p:nvPr/>
        </p:nvSpPr>
        <p:spPr>
          <a:xfrm rot="16200000">
            <a:off x="-768462" y="2097539"/>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73B41368-33B1-A196-F692-47766A0605B5}"/>
              </a:ext>
            </a:extLst>
          </p:cNvPr>
          <p:cNvSpPr/>
          <p:nvPr/>
        </p:nvSpPr>
        <p:spPr>
          <a:xfrm rot="16200000">
            <a:off x="1442324" y="2099445"/>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707BA869-CDED-AD95-4874-F9DFCD4DE3B9}"/>
              </a:ext>
            </a:extLst>
          </p:cNvPr>
          <p:cNvSpPr/>
          <p:nvPr/>
        </p:nvSpPr>
        <p:spPr>
          <a:xfrm rot="16200000">
            <a:off x="3690383" y="2099445"/>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4A0FCDF3-DC44-58DF-5092-FA4ACDBF9E7E}"/>
              </a:ext>
            </a:extLst>
          </p:cNvPr>
          <p:cNvSpPr/>
          <p:nvPr/>
        </p:nvSpPr>
        <p:spPr>
          <a:xfrm>
            <a:off x="419539" y="3092857"/>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55E96FE0-BFFA-E972-0E2F-358C58131526}"/>
              </a:ext>
            </a:extLst>
          </p:cNvPr>
          <p:cNvSpPr/>
          <p:nvPr/>
        </p:nvSpPr>
        <p:spPr>
          <a:xfrm>
            <a:off x="2717432" y="3092857"/>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3256B6A4-93D8-188F-3FCD-2F8A445CDE1E}"/>
              </a:ext>
            </a:extLst>
          </p:cNvPr>
          <p:cNvSpPr/>
          <p:nvPr/>
        </p:nvSpPr>
        <p:spPr>
          <a:xfrm>
            <a:off x="4924770" y="3092857"/>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78E9B261-9765-F979-487F-322DF17160F0}"/>
              </a:ext>
            </a:extLst>
          </p:cNvPr>
          <p:cNvSpPr/>
          <p:nvPr/>
        </p:nvSpPr>
        <p:spPr>
          <a:xfrm rot="16200000">
            <a:off x="-781450" y="4545811"/>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D8C637B0-45D9-4A1C-2DC4-340D54F84179}"/>
              </a:ext>
            </a:extLst>
          </p:cNvPr>
          <p:cNvSpPr/>
          <p:nvPr/>
        </p:nvSpPr>
        <p:spPr>
          <a:xfrm rot="16200000">
            <a:off x="1429336" y="4547717"/>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BA53A135-58BC-9543-26EF-6DDE58F6C9D8}"/>
              </a:ext>
            </a:extLst>
          </p:cNvPr>
          <p:cNvSpPr/>
          <p:nvPr/>
        </p:nvSpPr>
        <p:spPr>
          <a:xfrm rot="16200000">
            <a:off x="3677395" y="4547717"/>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276E8B9D-B9D6-A3E9-9E60-84A6A97DD2E1}"/>
              </a:ext>
            </a:extLst>
          </p:cNvPr>
          <p:cNvSpPr/>
          <p:nvPr/>
        </p:nvSpPr>
        <p:spPr>
          <a:xfrm>
            <a:off x="403545" y="5558560"/>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384CA9BC-9F72-2FE9-3794-A1D630577327}"/>
              </a:ext>
            </a:extLst>
          </p:cNvPr>
          <p:cNvSpPr/>
          <p:nvPr/>
        </p:nvSpPr>
        <p:spPr>
          <a:xfrm>
            <a:off x="2701438" y="5558560"/>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6" name="Rectángulo 25">
            <a:extLst>
              <a:ext uri="{FF2B5EF4-FFF2-40B4-BE49-F238E27FC236}">
                <a16:creationId xmlns:a16="http://schemas.microsoft.com/office/drawing/2014/main" id="{0B211250-B5AF-929B-9708-9193D07D80F4}"/>
              </a:ext>
            </a:extLst>
          </p:cNvPr>
          <p:cNvSpPr/>
          <p:nvPr/>
        </p:nvSpPr>
        <p:spPr>
          <a:xfrm>
            <a:off x="4908776" y="5558560"/>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7" name="8 CuadroTexto">
            <a:extLst>
              <a:ext uri="{FF2B5EF4-FFF2-40B4-BE49-F238E27FC236}">
                <a16:creationId xmlns:a16="http://schemas.microsoft.com/office/drawing/2014/main" id="{CC8FFB26-9A65-9C3A-4FF2-FEBA7F1419E6}"/>
              </a:ext>
            </a:extLst>
          </p:cNvPr>
          <p:cNvSpPr txBox="1">
            <a:spLocks noChangeArrowheads="1"/>
          </p:cNvSpPr>
          <p:nvPr/>
        </p:nvSpPr>
        <p:spPr bwMode="auto">
          <a:xfrm>
            <a:off x="7535365" y="1490816"/>
            <a:ext cx="389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Métricas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desempeño</a:t>
            </a:r>
            <a:endParaRPr lang="es-ES" altLang="es-EC" sz="2400" b="1" dirty="0">
              <a:solidFill>
                <a:srgbClr val="000099"/>
              </a:solidFill>
              <a:latin typeface="Arial Narrow" panose="020B0606020202030204" pitchFamily="34" charset="0"/>
              <a:cs typeface="Arial" panose="020B0604020202020204" pitchFamily="34" charset="0"/>
            </a:endParaRPr>
          </a:p>
        </p:txBody>
      </p:sp>
      <p:sp>
        <p:nvSpPr>
          <p:cNvPr id="28" name="Rectángulo 27">
            <a:extLst>
              <a:ext uri="{FF2B5EF4-FFF2-40B4-BE49-F238E27FC236}">
                <a16:creationId xmlns:a16="http://schemas.microsoft.com/office/drawing/2014/main" id="{BFCAECE6-FF81-C953-9918-DCBA625471A3}"/>
              </a:ext>
            </a:extLst>
          </p:cNvPr>
          <p:cNvSpPr/>
          <p:nvPr/>
        </p:nvSpPr>
        <p:spPr>
          <a:xfrm>
            <a:off x="7033306" y="2084969"/>
            <a:ext cx="4896543"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i="1" dirty="0">
                <a:solidFill>
                  <a:schemeClr val="tx1"/>
                </a:solidFill>
                <a:latin typeface="Arial Narrow" panose="020B0606020202030204" pitchFamily="34" charset="0"/>
                <a:cs typeface="Arial" panose="020B0604020202020204" pitchFamily="34" charset="0"/>
              </a:rPr>
              <a:t>Locación 1 </a:t>
            </a:r>
            <a:r>
              <a:rPr lang="es-EC" sz="2400" b="1" dirty="0">
                <a:solidFill>
                  <a:schemeClr val="tx1"/>
                </a:solidFill>
                <a:latin typeface="Arial Narrow" panose="020B0606020202030204" pitchFamily="34" charset="0"/>
                <a:cs typeface="Arial" panose="020B0604020202020204" pitchFamily="34" charset="0"/>
              </a:rPr>
              <a:t>Santa Cruz</a:t>
            </a:r>
          </a:p>
        </p:txBody>
      </p:sp>
      <p:sp>
        <p:nvSpPr>
          <p:cNvPr id="3" name="8 CuadroTexto">
            <a:extLst>
              <a:ext uri="{FF2B5EF4-FFF2-40B4-BE49-F238E27FC236}">
                <a16:creationId xmlns:a16="http://schemas.microsoft.com/office/drawing/2014/main" id="{2544DDC5-B83C-F1D2-D957-AE8AD2B3EF1F}"/>
              </a:ext>
            </a:extLst>
          </p:cNvPr>
          <p:cNvSpPr txBox="1">
            <a:spLocks noChangeArrowheads="1"/>
          </p:cNvSpPr>
          <p:nvPr/>
        </p:nvSpPr>
        <p:spPr bwMode="auto">
          <a:xfrm>
            <a:off x="190550" y="725428"/>
            <a:ext cx="66850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000" dirty="0" err="1">
                <a:solidFill>
                  <a:srgbClr val="000099"/>
                </a:solidFill>
                <a:latin typeface="Arial Narrow" panose="020B0606020202030204" pitchFamily="34" charset="0"/>
                <a:cs typeface="Arial" panose="020B0604020202020204" pitchFamily="34" charset="0"/>
              </a:rPr>
              <a:t>Correlación</a:t>
            </a:r>
            <a:r>
              <a:rPr lang="en-US" altLang="es-EC" sz="2000" dirty="0">
                <a:solidFill>
                  <a:srgbClr val="000099"/>
                </a:solidFill>
                <a:latin typeface="Arial Narrow" panose="020B0606020202030204" pitchFamily="34" charset="0"/>
                <a:cs typeface="Arial" panose="020B0604020202020204" pitchFamily="34" charset="0"/>
              </a:rPr>
              <a:t> para </a:t>
            </a:r>
            <a:r>
              <a:rPr lang="en-US" altLang="es-EC" sz="2000" dirty="0" err="1">
                <a:solidFill>
                  <a:srgbClr val="000099"/>
                </a:solidFill>
                <a:latin typeface="Arial Narrow" panose="020B0606020202030204" pitchFamily="34" charset="0"/>
                <a:cs typeface="Arial" panose="020B0604020202020204" pitchFamily="34" charset="0"/>
              </a:rPr>
              <a:t>los</a:t>
            </a:r>
            <a:r>
              <a:rPr lang="en-US" altLang="es-EC" sz="2000" dirty="0">
                <a:solidFill>
                  <a:srgbClr val="000099"/>
                </a:solidFill>
                <a:latin typeface="Arial Narrow" panose="020B0606020202030204" pitchFamily="34" charset="0"/>
                <a:cs typeface="Arial" panose="020B0604020202020204" pitchFamily="34" charset="0"/>
              </a:rPr>
              <a:t> </a:t>
            </a:r>
            <a:r>
              <a:rPr lang="en-US" altLang="es-EC" sz="2000" dirty="0" err="1">
                <a:solidFill>
                  <a:srgbClr val="000099"/>
                </a:solidFill>
                <a:latin typeface="Arial Narrow" panose="020B0606020202030204" pitchFamily="34" charset="0"/>
                <a:cs typeface="Arial" panose="020B0604020202020204" pitchFamily="34" charset="0"/>
              </a:rPr>
              <a:t>métodos</a:t>
            </a:r>
            <a:r>
              <a:rPr lang="en-US" altLang="es-EC" sz="2000" dirty="0">
                <a:solidFill>
                  <a:srgbClr val="000099"/>
                </a:solidFill>
                <a:latin typeface="Arial Narrow" panose="020B0606020202030204" pitchFamily="34" charset="0"/>
                <a:cs typeface="Arial" panose="020B0604020202020204" pitchFamily="34" charset="0"/>
              </a:rPr>
              <a:t> </a:t>
            </a:r>
            <a:r>
              <a:rPr lang="en-US" altLang="es-EC" sz="2000" dirty="0" err="1">
                <a:solidFill>
                  <a:srgbClr val="000099"/>
                </a:solidFill>
                <a:latin typeface="Arial Narrow" panose="020B0606020202030204" pitchFamily="34" charset="0"/>
                <a:cs typeface="Arial" panose="020B0604020202020204" pitchFamily="34" charset="0"/>
              </a:rPr>
              <a:t>en</a:t>
            </a:r>
            <a:r>
              <a:rPr lang="en-US" altLang="es-EC" sz="2000" dirty="0">
                <a:solidFill>
                  <a:srgbClr val="000099"/>
                </a:solidFill>
                <a:latin typeface="Arial Narrow" panose="020B0606020202030204" pitchFamily="34" charset="0"/>
                <a:cs typeface="Arial" panose="020B0604020202020204" pitchFamily="34" charset="0"/>
              </a:rPr>
              <a:t> </a:t>
            </a:r>
            <a:r>
              <a:rPr lang="en-US" altLang="es-EC" sz="2000" i="1" dirty="0" err="1">
                <a:solidFill>
                  <a:srgbClr val="000099"/>
                </a:solidFill>
                <a:latin typeface="Arial Narrow" panose="020B0606020202030204" pitchFamily="34" charset="0"/>
                <a:cs typeface="Arial" panose="020B0604020202020204" pitchFamily="34" charset="0"/>
              </a:rPr>
              <a:t>Locación</a:t>
            </a:r>
            <a:r>
              <a:rPr lang="en-US" altLang="es-EC" sz="2000" i="1" dirty="0">
                <a:solidFill>
                  <a:srgbClr val="000099"/>
                </a:solidFill>
                <a:latin typeface="Arial Narrow" panose="020B0606020202030204" pitchFamily="34" charset="0"/>
                <a:cs typeface="Arial" panose="020B0604020202020204" pitchFamily="34" charset="0"/>
              </a:rPr>
              <a:t> 1 </a:t>
            </a:r>
            <a:r>
              <a:rPr lang="en-US" altLang="es-EC" sz="2000" b="1" i="1" dirty="0">
                <a:solidFill>
                  <a:srgbClr val="000099"/>
                </a:solidFill>
                <a:latin typeface="Arial Narrow" panose="020B0606020202030204" pitchFamily="34" charset="0"/>
                <a:cs typeface="Arial" panose="020B0604020202020204" pitchFamily="34" charset="0"/>
              </a:rPr>
              <a:t>Santa Cruz</a:t>
            </a:r>
            <a:endParaRPr lang="es-ES" altLang="es-EC" sz="2000" i="1" dirty="0">
              <a:solidFill>
                <a:srgbClr val="000099"/>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04242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28">
            <a:extLst>
              <a:ext uri="{FF2B5EF4-FFF2-40B4-BE49-F238E27FC236}">
                <a16:creationId xmlns:a16="http://schemas.microsoft.com/office/drawing/2014/main" id="{78FB53D2-0FB4-D206-35A7-07D56E228661}"/>
              </a:ext>
            </a:extLst>
          </p:cNvPr>
          <p:cNvPicPr>
            <a:picLocks noChangeArrowheads="1"/>
          </p:cNvPicPr>
          <p:nvPr/>
        </p:nvPicPr>
        <p:blipFill>
          <a:blip r:embed="rId3">
            <a:extLst>
              <a:ext uri="{28A0092B-C50C-407E-A947-70E740481C1C}">
                <a14:useLocalDpi xmlns:a14="http://schemas.microsoft.com/office/drawing/2010/main" val="0"/>
              </a:ext>
            </a:extLst>
          </a:blip>
          <a:srcRect l="1353" t="5409" r="7895" b="-1132"/>
          <a:stretch>
            <a:fillRect/>
          </a:stretch>
        </p:blipFill>
        <p:spPr bwMode="auto">
          <a:xfrm>
            <a:off x="262558" y="1172149"/>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9">
            <a:extLst>
              <a:ext uri="{FF2B5EF4-FFF2-40B4-BE49-F238E27FC236}">
                <a16:creationId xmlns:a16="http://schemas.microsoft.com/office/drawing/2014/main" id="{D4D02CF7-CBC6-E801-29FC-1F1BFF5D4051}"/>
              </a:ext>
            </a:extLst>
          </p:cNvPr>
          <p:cNvPicPr>
            <a:picLocks noChangeArrowheads="1"/>
          </p:cNvPicPr>
          <p:nvPr/>
        </p:nvPicPr>
        <p:blipFill>
          <a:blip r:embed="rId4">
            <a:extLst>
              <a:ext uri="{28A0092B-C50C-407E-A947-70E740481C1C}">
                <a14:useLocalDpi xmlns:a14="http://schemas.microsoft.com/office/drawing/2010/main" val="0"/>
              </a:ext>
            </a:extLst>
          </a:blip>
          <a:srcRect l="1350" t="5409" r="7895" b="-1195"/>
          <a:stretch>
            <a:fillRect/>
          </a:stretch>
        </p:blipFill>
        <p:spPr bwMode="auto">
          <a:xfrm>
            <a:off x="2494379" y="1172149"/>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n 30">
            <a:extLst>
              <a:ext uri="{FF2B5EF4-FFF2-40B4-BE49-F238E27FC236}">
                <a16:creationId xmlns:a16="http://schemas.microsoft.com/office/drawing/2014/main" id="{32D8413D-11EE-8126-1BE0-B7D0653BEE29}"/>
              </a:ext>
            </a:extLst>
          </p:cNvPr>
          <p:cNvPicPr>
            <a:picLocks noChangeArrowheads="1"/>
          </p:cNvPicPr>
          <p:nvPr/>
        </p:nvPicPr>
        <p:blipFill>
          <a:blip r:embed="rId5">
            <a:extLst>
              <a:ext uri="{28A0092B-C50C-407E-A947-70E740481C1C}">
                <a14:useLocalDpi xmlns:a14="http://schemas.microsoft.com/office/drawing/2010/main" val="0"/>
              </a:ext>
            </a:extLst>
          </a:blip>
          <a:srcRect l="1353" t="5409" r="7895" b="-1195"/>
          <a:stretch>
            <a:fillRect/>
          </a:stretch>
        </p:blipFill>
        <p:spPr bwMode="auto">
          <a:xfrm>
            <a:off x="4727294" y="1172149"/>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31">
            <a:extLst>
              <a:ext uri="{FF2B5EF4-FFF2-40B4-BE49-F238E27FC236}">
                <a16:creationId xmlns:a16="http://schemas.microsoft.com/office/drawing/2014/main" id="{487E38C3-D82A-8335-B4B3-9DA71539CDBF}"/>
              </a:ext>
            </a:extLst>
          </p:cNvPr>
          <p:cNvPicPr>
            <a:picLocks noChangeArrowheads="1"/>
          </p:cNvPicPr>
          <p:nvPr/>
        </p:nvPicPr>
        <p:blipFill>
          <a:blip r:embed="rId6">
            <a:extLst>
              <a:ext uri="{28A0092B-C50C-407E-A947-70E740481C1C}">
                <a14:useLocalDpi xmlns:a14="http://schemas.microsoft.com/office/drawing/2010/main" val="0"/>
              </a:ext>
            </a:extLst>
          </a:blip>
          <a:srcRect l="1350" t="5408" r="7916" b="-1170"/>
          <a:stretch>
            <a:fillRect/>
          </a:stretch>
        </p:blipFill>
        <p:spPr bwMode="auto">
          <a:xfrm>
            <a:off x="262558" y="364605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32">
            <a:extLst>
              <a:ext uri="{FF2B5EF4-FFF2-40B4-BE49-F238E27FC236}">
                <a16:creationId xmlns:a16="http://schemas.microsoft.com/office/drawing/2014/main" id="{6A1BED7D-0086-938A-D3F8-FAE614DF5AD3}"/>
              </a:ext>
            </a:extLst>
          </p:cNvPr>
          <p:cNvPicPr>
            <a:picLocks noChangeArrowheads="1"/>
          </p:cNvPicPr>
          <p:nvPr/>
        </p:nvPicPr>
        <p:blipFill>
          <a:blip r:embed="rId7">
            <a:extLst>
              <a:ext uri="{28A0092B-C50C-407E-A947-70E740481C1C}">
                <a14:useLocalDpi xmlns:a14="http://schemas.microsoft.com/office/drawing/2010/main" val="0"/>
              </a:ext>
            </a:extLst>
          </a:blip>
          <a:srcRect l="1350" t="5408" r="7915" b="-1173"/>
          <a:stretch>
            <a:fillRect/>
          </a:stretch>
        </p:blipFill>
        <p:spPr bwMode="auto">
          <a:xfrm>
            <a:off x="2494379" y="364605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3">
            <a:extLst>
              <a:ext uri="{FF2B5EF4-FFF2-40B4-BE49-F238E27FC236}">
                <a16:creationId xmlns:a16="http://schemas.microsoft.com/office/drawing/2014/main" id="{A12A84BB-6A60-AB12-95E8-2037078305D7}"/>
              </a:ext>
            </a:extLst>
          </p:cNvPr>
          <p:cNvPicPr>
            <a:picLocks noChangeArrowheads="1"/>
          </p:cNvPicPr>
          <p:nvPr/>
        </p:nvPicPr>
        <p:blipFill>
          <a:blip r:embed="rId8">
            <a:extLst>
              <a:ext uri="{28A0092B-C50C-407E-A947-70E740481C1C}">
                <a14:useLocalDpi xmlns:a14="http://schemas.microsoft.com/office/drawing/2010/main" val="0"/>
              </a:ext>
            </a:extLst>
          </a:blip>
          <a:srcRect l="1353" t="5409" r="7895" b="-1195"/>
          <a:stretch>
            <a:fillRect/>
          </a:stretch>
        </p:blipFill>
        <p:spPr bwMode="auto">
          <a:xfrm>
            <a:off x="4727294" y="364605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24</a:t>
            </a:fld>
            <a:endParaRPr lang="es-EC" dirty="0"/>
          </a:p>
        </p:txBody>
      </p:sp>
      <p:sp>
        <p:nvSpPr>
          <p:cNvPr id="4" name="6 Título"/>
          <p:cNvSpPr txBox="1">
            <a:spLocks/>
          </p:cNvSpPr>
          <p:nvPr/>
        </p:nvSpPr>
        <p:spPr>
          <a:xfrm>
            <a:off x="1986756" y="1"/>
            <a:ext cx="8216900" cy="621482"/>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RESULTADOS DE SIMULACIÓN</a:t>
            </a:r>
            <a:endParaRPr lang="en-US" sz="3200" kern="0" dirty="0">
              <a:solidFill>
                <a:schemeClr val="tx1"/>
              </a:solidFill>
            </a:endParaRPr>
          </a:p>
        </p:txBody>
      </p:sp>
      <p:sp>
        <p:nvSpPr>
          <p:cNvPr id="3" name="8 CuadroTexto">
            <a:extLst>
              <a:ext uri="{FF2B5EF4-FFF2-40B4-BE49-F238E27FC236}">
                <a16:creationId xmlns:a16="http://schemas.microsoft.com/office/drawing/2014/main" id="{EDA4135A-71CB-E673-A23F-7A5D68C00963}"/>
              </a:ext>
            </a:extLst>
          </p:cNvPr>
          <p:cNvSpPr txBox="1">
            <a:spLocks noChangeArrowheads="1"/>
          </p:cNvSpPr>
          <p:nvPr/>
        </p:nvSpPr>
        <p:spPr bwMode="auto">
          <a:xfrm>
            <a:off x="7535365" y="1490816"/>
            <a:ext cx="389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Métricas</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desempeño</a:t>
            </a:r>
            <a:endParaRPr lang="es-ES" altLang="es-EC" sz="2400" b="1" dirty="0">
              <a:solidFill>
                <a:srgbClr val="000099"/>
              </a:solidFill>
              <a:latin typeface="Arial Narrow" panose="020B0606020202030204" pitchFamily="34" charset="0"/>
              <a:cs typeface="Arial" panose="020B0604020202020204" pitchFamily="34" charset="0"/>
            </a:endParaRPr>
          </a:p>
        </p:txBody>
      </p:sp>
      <p:graphicFrame>
        <p:nvGraphicFramePr>
          <p:cNvPr id="10" name="Tabla 9">
            <a:extLst>
              <a:ext uri="{FF2B5EF4-FFF2-40B4-BE49-F238E27FC236}">
                <a16:creationId xmlns:a16="http://schemas.microsoft.com/office/drawing/2014/main" id="{316B770E-966E-38BF-377E-86A962440D53}"/>
              </a:ext>
            </a:extLst>
          </p:cNvPr>
          <p:cNvGraphicFramePr>
            <a:graphicFrameLocks noGrp="1"/>
          </p:cNvGraphicFramePr>
          <p:nvPr>
            <p:extLst>
              <p:ext uri="{D42A27DB-BD31-4B8C-83A1-F6EECF244321}">
                <p14:modId xmlns:p14="http://schemas.microsoft.com/office/powerpoint/2010/main" val="268028355"/>
              </p:ext>
            </p:extLst>
          </p:nvPr>
        </p:nvGraphicFramePr>
        <p:xfrm>
          <a:off x="7222935" y="2577456"/>
          <a:ext cx="4517284" cy="1920240"/>
        </p:xfrm>
        <a:graphic>
          <a:graphicData uri="http://schemas.openxmlformats.org/drawingml/2006/table">
            <a:tbl>
              <a:tblPr firstRow="1" firstCol="1" bandRow="1">
                <a:tableStyleId>{5940675A-B579-460E-94D1-54222C63F5DA}</a:tableStyleId>
              </a:tblPr>
              <a:tblGrid>
                <a:gridCol w="963939">
                  <a:extLst>
                    <a:ext uri="{9D8B030D-6E8A-4147-A177-3AD203B41FA5}">
                      <a16:colId xmlns:a16="http://schemas.microsoft.com/office/drawing/2014/main" val="618445804"/>
                    </a:ext>
                  </a:extLst>
                </a:gridCol>
                <a:gridCol w="831634">
                  <a:extLst>
                    <a:ext uri="{9D8B030D-6E8A-4147-A177-3AD203B41FA5}">
                      <a16:colId xmlns:a16="http://schemas.microsoft.com/office/drawing/2014/main" val="2512072772"/>
                    </a:ext>
                  </a:extLst>
                </a:gridCol>
                <a:gridCol w="737130">
                  <a:extLst>
                    <a:ext uri="{9D8B030D-6E8A-4147-A177-3AD203B41FA5}">
                      <a16:colId xmlns:a16="http://schemas.microsoft.com/office/drawing/2014/main" val="3885178017"/>
                    </a:ext>
                  </a:extLst>
                </a:gridCol>
                <a:gridCol w="850534">
                  <a:extLst>
                    <a:ext uri="{9D8B030D-6E8A-4147-A177-3AD203B41FA5}">
                      <a16:colId xmlns:a16="http://schemas.microsoft.com/office/drawing/2014/main" val="1428777945"/>
                    </a:ext>
                  </a:extLst>
                </a:gridCol>
                <a:gridCol w="1134047">
                  <a:extLst>
                    <a:ext uri="{9D8B030D-6E8A-4147-A177-3AD203B41FA5}">
                      <a16:colId xmlns:a16="http://schemas.microsoft.com/office/drawing/2014/main" val="3779338629"/>
                    </a:ext>
                  </a:extLst>
                </a:gridCol>
              </a:tblGrid>
              <a:tr h="0">
                <a:tc>
                  <a:txBody>
                    <a:bodyPr/>
                    <a:lstStyle/>
                    <a:p>
                      <a:pPr algn="ctr"/>
                      <a:r>
                        <a:rPr lang="en-GB" sz="1800" b="1" dirty="0" err="1">
                          <a:effectLst/>
                          <a:latin typeface="Arial Narrow" panose="020B0606020202030204" pitchFamily="34" charset="0"/>
                        </a:rPr>
                        <a:t>Método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b="1">
                          <a:effectLst/>
                          <a:latin typeface="Arial Narrow" panose="020B0606020202030204" pitchFamily="34" charset="0"/>
                        </a:rPr>
                        <a:t>RMSE</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b="1">
                          <a:effectLst/>
                          <a:latin typeface="Arial Narrow" panose="020B0606020202030204" pitchFamily="34" charset="0"/>
                        </a:rPr>
                        <a:t>MAE</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b="1">
                          <a:effectLst/>
                          <a:latin typeface="Arial Narrow" panose="020B0606020202030204" pitchFamily="34" charset="0"/>
                        </a:rPr>
                        <a:t>MAPE</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800" b="1" dirty="0">
                          <a:effectLst/>
                          <a:latin typeface="Arial Narrow" panose="020B0606020202030204" pitchFamily="34" charset="0"/>
                        </a:rPr>
                        <a:t>Cor. Coef.</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3687721"/>
                  </a:ext>
                </a:extLst>
              </a:tr>
              <a:tr h="0">
                <a:tc>
                  <a:txBody>
                    <a:bodyPr/>
                    <a:lstStyle/>
                    <a:p>
                      <a:pPr algn="ctr"/>
                      <a:r>
                        <a:rPr lang="en-GB" sz="1800" b="1">
                          <a:effectLst/>
                          <a:latin typeface="Arial Narrow" panose="020B0606020202030204" pitchFamily="34" charset="0"/>
                        </a:rPr>
                        <a:t>LSTM</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0.0012</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2.9339</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0.5841</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0.9951</a:t>
                      </a:r>
                    </a:p>
                  </a:txBody>
                  <a:tcPr marL="68580" marR="68580" marT="0" marB="0" anchor="ctr"/>
                </a:tc>
                <a:extLst>
                  <a:ext uri="{0D108BD9-81ED-4DB2-BD59-A6C34878D82A}">
                    <a16:rowId xmlns:a16="http://schemas.microsoft.com/office/drawing/2014/main" val="1104727741"/>
                  </a:ext>
                </a:extLst>
              </a:tr>
              <a:tr h="0">
                <a:tc>
                  <a:txBody>
                    <a:bodyPr/>
                    <a:lstStyle/>
                    <a:p>
                      <a:pPr algn="ctr"/>
                      <a:r>
                        <a:rPr lang="en-GB" sz="1800" b="1">
                          <a:effectLst/>
                          <a:latin typeface="Arial Narrow" panose="020B0606020202030204" pitchFamily="34" charset="0"/>
                        </a:rPr>
                        <a:t>LSTMP</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0.0081</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3.1643</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0.5847</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0.9943</a:t>
                      </a:r>
                    </a:p>
                  </a:txBody>
                  <a:tcPr marL="68580" marR="68580" marT="0" marB="0" anchor="ctr"/>
                </a:tc>
                <a:extLst>
                  <a:ext uri="{0D108BD9-81ED-4DB2-BD59-A6C34878D82A}">
                    <a16:rowId xmlns:a16="http://schemas.microsoft.com/office/drawing/2014/main" val="905964218"/>
                  </a:ext>
                </a:extLst>
              </a:tr>
              <a:tr h="0">
                <a:tc>
                  <a:txBody>
                    <a:bodyPr/>
                    <a:lstStyle/>
                    <a:p>
                      <a:pPr algn="ctr"/>
                      <a:r>
                        <a:rPr lang="en-GB" sz="1800" b="1" dirty="0" err="1">
                          <a:effectLst/>
                          <a:latin typeface="Arial Narrow" panose="020B0606020202030204" pitchFamily="34" charset="0"/>
                        </a:rPr>
                        <a:t>BiLSTM</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0.0027</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2.0542</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0.5470</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0.9996</a:t>
                      </a:r>
                    </a:p>
                  </a:txBody>
                  <a:tcPr marL="68580" marR="68580" marT="0" marB="0" anchor="ctr"/>
                </a:tc>
                <a:extLst>
                  <a:ext uri="{0D108BD9-81ED-4DB2-BD59-A6C34878D82A}">
                    <a16:rowId xmlns:a16="http://schemas.microsoft.com/office/drawing/2014/main" val="3969511890"/>
                  </a:ext>
                </a:extLst>
              </a:tr>
              <a:tr h="0">
                <a:tc>
                  <a:txBody>
                    <a:bodyPr/>
                    <a:lstStyle/>
                    <a:p>
                      <a:pPr algn="ctr"/>
                      <a:r>
                        <a:rPr lang="en-GB" sz="1800" b="1">
                          <a:effectLst/>
                          <a:latin typeface="Arial Narrow" panose="020B0606020202030204" pitchFamily="34" charset="0"/>
                        </a:rPr>
                        <a:t>GRU</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0.0192</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3.1992</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0.5852</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0.9948</a:t>
                      </a:r>
                    </a:p>
                  </a:txBody>
                  <a:tcPr marL="68580" marR="68580" marT="0" marB="0" anchor="ctr"/>
                </a:tc>
                <a:extLst>
                  <a:ext uri="{0D108BD9-81ED-4DB2-BD59-A6C34878D82A}">
                    <a16:rowId xmlns:a16="http://schemas.microsoft.com/office/drawing/2014/main" val="1319415098"/>
                  </a:ext>
                </a:extLst>
              </a:tr>
              <a:tr h="0">
                <a:tc>
                  <a:txBody>
                    <a:bodyPr/>
                    <a:lstStyle/>
                    <a:p>
                      <a:pPr algn="ctr"/>
                      <a:r>
                        <a:rPr lang="en-GB" sz="1800" b="1">
                          <a:effectLst/>
                          <a:latin typeface="Arial Narrow" panose="020B0606020202030204" pitchFamily="34" charset="0"/>
                        </a:rPr>
                        <a:t>CNN</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0.0145</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1.5066</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0.5341</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0.9998</a:t>
                      </a:r>
                    </a:p>
                  </a:txBody>
                  <a:tcPr marL="68580" marR="68580" marT="0" marB="0" anchor="ctr"/>
                </a:tc>
                <a:extLst>
                  <a:ext uri="{0D108BD9-81ED-4DB2-BD59-A6C34878D82A}">
                    <a16:rowId xmlns:a16="http://schemas.microsoft.com/office/drawing/2014/main" val="3593910534"/>
                  </a:ext>
                </a:extLst>
              </a:tr>
              <a:tr h="0">
                <a:tc>
                  <a:txBody>
                    <a:bodyPr/>
                    <a:lstStyle/>
                    <a:p>
                      <a:pPr algn="ctr"/>
                      <a:r>
                        <a:rPr lang="en-GB" sz="1800" b="1" dirty="0">
                          <a:effectLst/>
                          <a:latin typeface="Arial Narrow" panose="020B0606020202030204" pitchFamily="34" charset="0"/>
                        </a:rPr>
                        <a:t>Hybrid</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0.0163</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1.7144</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0.5336</a:t>
                      </a:r>
                    </a:p>
                  </a:txBody>
                  <a:tcPr marL="68580" marR="68580" marT="0" marB="0" anchor="ctr"/>
                </a:tc>
                <a:tc>
                  <a:txBody>
                    <a:bodyPr/>
                    <a:lstStyle/>
                    <a:p>
                      <a:pPr algn="ctr"/>
                      <a:r>
                        <a:rPr lang="es-EC" sz="1800" dirty="0">
                          <a:effectLst/>
                          <a:latin typeface="Arial Narrow" panose="020B0606020202030204" pitchFamily="34" charset="0"/>
                          <a:ea typeface="Calibri" panose="020F0502020204030204" pitchFamily="34" charset="0"/>
                          <a:cs typeface="Times New Roman" panose="02020603050405020304" pitchFamily="18" charset="0"/>
                        </a:rPr>
                        <a:t>0.9997</a:t>
                      </a:r>
                    </a:p>
                  </a:txBody>
                  <a:tcPr marL="68580" marR="68580" marT="0" marB="0" anchor="ctr"/>
                </a:tc>
                <a:extLst>
                  <a:ext uri="{0D108BD9-81ED-4DB2-BD59-A6C34878D82A}">
                    <a16:rowId xmlns:a16="http://schemas.microsoft.com/office/drawing/2014/main" val="1401582495"/>
                  </a:ext>
                </a:extLst>
              </a:tr>
            </a:tbl>
          </a:graphicData>
        </a:graphic>
      </p:graphicFrame>
      <p:sp>
        <p:nvSpPr>
          <p:cNvPr id="5" name="Rectángulo 4">
            <a:extLst>
              <a:ext uri="{FF2B5EF4-FFF2-40B4-BE49-F238E27FC236}">
                <a16:creationId xmlns:a16="http://schemas.microsoft.com/office/drawing/2014/main" id="{A0599B75-9266-37CC-0DA6-A0EA97522769}"/>
              </a:ext>
            </a:extLst>
          </p:cNvPr>
          <p:cNvSpPr/>
          <p:nvPr/>
        </p:nvSpPr>
        <p:spPr>
          <a:xfrm>
            <a:off x="249703" y="3293401"/>
            <a:ext cx="21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LSTM</a:t>
            </a:r>
          </a:p>
        </p:txBody>
      </p:sp>
      <p:sp>
        <p:nvSpPr>
          <p:cNvPr id="6" name="Rectángulo 5">
            <a:extLst>
              <a:ext uri="{FF2B5EF4-FFF2-40B4-BE49-F238E27FC236}">
                <a16:creationId xmlns:a16="http://schemas.microsoft.com/office/drawing/2014/main" id="{DB747ABC-7DEF-EFA2-E9F1-F24C59DD09C4}"/>
              </a:ext>
            </a:extLst>
          </p:cNvPr>
          <p:cNvSpPr/>
          <p:nvPr/>
        </p:nvSpPr>
        <p:spPr>
          <a:xfrm>
            <a:off x="2449155" y="3285540"/>
            <a:ext cx="21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LSTMP</a:t>
            </a:r>
          </a:p>
        </p:txBody>
      </p:sp>
      <p:sp>
        <p:nvSpPr>
          <p:cNvPr id="7" name="Rectángulo 6">
            <a:extLst>
              <a:ext uri="{FF2B5EF4-FFF2-40B4-BE49-F238E27FC236}">
                <a16:creationId xmlns:a16="http://schemas.microsoft.com/office/drawing/2014/main" id="{88849516-2570-54D7-85AE-E352CD6AE3AD}"/>
              </a:ext>
            </a:extLst>
          </p:cNvPr>
          <p:cNvSpPr/>
          <p:nvPr/>
        </p:nvSpPr>
        <p:spPr>
          <a:xfrm>
            <a:off x="4715611" y="3285540"/>
            <a:ext cx="21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a:solidFill>
                  <a:schemeClr val="tx1"/>
                </a:solidFill>
                <a:latin typeface="Arial Narrow" panose="020B0606020202030204" pitchFamily="34" charset="0"/>
                <a:cs typeface="Arial" panose="020B0604020202020204" pitchFamily="34" charset="0"/>
              </a:rPr>
              <a:t>BiLSTM</a:t>
            </a:r>
            <a:endParaRPr lang="es-EC" sz="2000" b="1" dirty="0">
              <a:solidFill>
                <a:schemeClr val="tx1"/>
              </a:solidFill>
              <a:latin typeface="Arial Narrow" panose="020B0606020202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03B34F7E-9CCD-58F3-E255-639897ABA793}"/>
              </a:ext>
            </a:extLst>
          </p:cNvPr>
          <p:cNvSpPr/>
          <p:nvPr/>
        </p:nvSpPr>
        <p:spPr>
          <a:xfrm>
            <a:off x="609703" y="5808795"/>
            <a:ext cx="14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GRU</a:t>
            </a:r>
          </a:p>
        </p:txBody>
      </p:sp>
      <p:sp>
        <p:nvSpPr>
          <p:cNvPr id="9" name="Rectángulo 8">
            <a:extLst>
              <a:ext uri="{FF2B5EF4-FFF2-40B4-BE49-F238E27FC236}">
                <a16:creationId xmlns:a16="http://schemas.microsoft.com/office/drawing/2014/main" id="{3244C8A6-5C99-9AF7-D8AB-0ABB639C724B}"/>
              </a:ext>
            </a:extLst>
          </p:cNvPr>
          <p:cNvSpPr/>
          <p:nvPr/>
        </p:nvSpPr>
        <p:spPr>
          <a:xfrm>
            <a:off x="2809155" y="5766221"/>
            <a:ext cx="14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CNN</a:t>
            </a:r>
          </a:p>
        </p:txBody>
      </p:sp>
      <p:sp>
        <p:nvSpPr>
          <p:cNvPr id="11" name="Rectángulo 10">
            <a:extLst>
              <a:ext uri="{FF2B5EF4-FFF2-40B4-BE49-F238E27FC236}">
                <a16:creationId xmlns:a16="http://schemas.microsoft.com/office/drawing/2014/main" id="{AFA6CC25-4534-AA13-3F2F-E22A6A8AEDE3}"/>
              </a:ext>
            </a:extLst>
          </p:cNvPr>
          <p:cNvSpPr/>
          <p:nvPr/>
        </p:nvSpPr>
        <p:spPr>
          <a:xfrm>
            <a:off x="5075611" y="5798984"/>
            <a:ext cx="14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Híbrido</a:t>
            </a:r>
          </a:p>
        </p:txBody>
      </p:sp>
      <p:sp>
        <p:nvSpPr>
          <p:cNvPr id="12" name="Rectángulo 11">
            <a:extLst>
              <a:ext uri="{FF2B5EF4-FFF2-40B4-BE49-F238E27FC236}">
                <a16:creationId xmlns:a16="http://schemas.microsoft.com/office/drawing/2014/main" id="{E5557A3E-55FD-A05A-CC49-1598E8FA3EEA}"/>
              </a:ext>
            </a:extLst>
          </p:cNvPr>
          <p:cNvSpPr/>
          <p:nvPr/>
        </p:nvSpPr>
        <p:spPr>
          <a:xfrm>
            <a:off x="7033306" y="2084969"/>
            <a:ext cx="4896543"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i="1" dirty="0">
                <a:solidFill>
                  <a:schemeClr val="tx1"/>
                </a:solidFill>
                <a:latin typeface="Arial Narrow" panose="020B0606020202030204" pitchFamily="34" charset="0"/>
                <a:cs typeface="Arial" panose="020B0604020202020204" pitchFamily="34" charset="0"/>
              </a:rPr>
              <a:t>Locación 2 </a:t>
            </a:r>
            <a:r>
              <a:rPr lang="es-EC" sz="2400" b="1" dirty="0">
                <a:solidFill>
                  <a:schemeClr val="tx1"/>
                </a:solidFill>
                <a:latin typeface="Arial Narrow" panose="020B0606020202030204" pitchFamily="34" charset="0"/>
                <a:cs typeface="Arial" panose="020B0604020202020204" pitchFamily="34" charset="0"/>
              </a:rPr>
              <a:t>San Cristóbal</a:t>
            </a:r>
          </a:p>
        </p:txBody>
      </p:sp>
      <p:sp>
        <p:nvSpPr>
          <p:cNvPr id="13" name="Rectángulo 12">
            <a:extLst>
              <a:ext uri="{FF2B5EF4-FFF2-40B4-BE49-F238E27FC236}">
                <a16:creationId xmlns:a16="http://schemas.microsoft.com/office/drawing/2014/main" id="{C169988A-BDD1-A879-A0B7-A334DE55D2BD}"/>
              </a:ext>
            </a:extLst>
          </p:cNvPr>
          <p:cNvSpPr/>
          <p:nvPr/>
        </p:nvSpPr>
        <p:spPr>
          <a:xfrm rot="16200000">
            <a:off x="-768462" y="2097539"/>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73B41368-33B1-A196-F692-47766A0605B5}"/>
              </a:ext>
            </a:extLst>
          </p:cNvPr>
          <p:cNvSpPr/>
          <p:nvPr/>
        </p:nvSpPr>
        <p:spPr>
          <a:xfrm rot="16200000">
            <a:off x="1442324" y="2099445"/>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707BA869-CDED-AD95-4874-F9DFCD4DE3B9}"/>
              </a:ext>
            </a:extLst>
          </p:cNvPr>
          <p:cNvSpPr/>
          <p:nvPr/>
        </p:nvSpPr>
        <p:spPr>
          <a:xfrm rot="16200000">
            <a:off x="3690383" y="2099445"/>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4A0FCDF3-DC44-58DF-5092-FA4ACDBF9E7E}"/>
              </a:ext>
            </a:extLst>
          </p:cNvPr>
          <p:cNvSpPr/>
          <p:nvPr/>
        </p:nvSpPr>
        <p:spPr>
          <a:xfrm>
            <a:off x="419539" y="3092857"/>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55E96FE0-BFFA-E972-0E2F-358C58131526}"/>
              </a:ext>
            </a:extLst>
          </p:cNvPr>
          <p:cNvSpPr/>
          <p:nvPr/>
        </p:nvSpPr>
        <p:spPr>
          <a:xfrm>
            <a:off x="2717432" y="3092857"/>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3256B6A4-93D8-188F-3FCD-2F8A445CDE1E}"/>
              </a:ext>
            </a:extLst>
          </p:cNvPr>
          <p:cNvSpPr/>
          <p:nvPr/>
        </p:nvSpPr>
        <p:spPr>
          <a:xfrm>
            <a:off x="4924770" y="3092857"/>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78E9B261-9765-F979-487F-322DF17160F0}"/>
              </a:ext>
            </a:extLst>
          </p:cNvPr>
          <p:cNvSpPr/>
          <p:nvPr/>
        </p:nvSpPr>
        <p:spPr>
          <a:xfrm rot="16200000">
            <a:off x="-781450" y="4545811"/>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D8C637B0-45D9-4A1C-2DC4-340D54F84179}"/>
              </a:ext>
            </a:extLst>
          </p:cNvPr>
          <p:cNvSpPr/>
          <p:nvPr/>
        </p:nvSpPr>
        <p:spPr>
          <a:xfrm rot="16200000">
            <a:off x="1429336" y="4547717"/>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BA53A135-58BC-9543-26EF-6DDE58F6C9D8}"/>
              </a:ext>
            </a:extLst>
          </p:cNvPr>
          <p:cNvSpPr/>
          <p:nvPr/>
        </p:nvSpPr>
        <p:spPr>
          <a:xfrm rot="16200000">
            <a:off x="3677395" y="4547717"/>
            <a:ext cx="21600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dirty="0">
                <a:solidFill>
                  <a:schemeClr val="tx1"/>
                </a:solidFill>
                <a:latin typeface="Arial" panose="020B0604020202020204" pitchFamily="34" charset="0"/>
                <a:cs typeface="Arial" panose="020B0604020202020204" pitchFamily="34" charset="0"/>
              </a:rPr>
              <a:t>Energía fotovoltaica pronosticada (W)</a:t>
            </a:r>
            <a:endParaRPr lang="es-EC" sz="900" b="1" dirty="0">
              <a:solidFill>
                <a:schemeClr val="tx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276E8B9D-B9D6-A3E9-9E60-84A6A97DD2E1}"/>
              </a:ext>
            </a:extLst>
          </p:cNvPr>
          <p:cNvSpPr/>
          <p:nvPr/>
        </p:nvSpPr>
        <p:spPr>
          <a:xfrm>
            <a:off x="403545" y="5558560"/>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384CA9BC-9F72-2FE9-3794-A1D630577327}"/>
              </a:ext>
            </a:extLst>
          </p:cNvPr>
          <p:cNvSpPr/>
          <p:nvPr/>
        </p:nvSpPr>
        <p:spPr>
          <a:xfrm>
            <a:off x="2701438" y="5558560"/>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26" name="Rectángulo 25">
            <a:extLst>
              <a:ext uri="{FF2B5EF4-FFF2-40B4-BE49-F238E27FC236}">
                <a16:creationId xmlns:a16="http://schemas.microsoft.com/office/drawing/2014/main" id="{0B211250-B5AF-929B-9708-9193D07D80F4}"/>
              </a:ext>
            </a:extLst>
          </p:cNvPr>
          <p:cNvSpPr/>
          <p:nvPr/>
        </p:nvSpPr>
        <p:spPr>
          <a:xfrm>
            <a:off x="4908776" y="5558560"/>
            <a:ext cx="199222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latin typeface="Arial" panose="020B0604020202020204" pitchFamily="34" charset="0"/>
                <a:cs typeface="Arial" panose="020B0604020202020204" pitchFamily="34" charset="0"/>
              </a:rPr>
              <a:t>Energía fotovoltaica Prueba (W)</a:t>
            </a:r>
            <a:endParaRPr lang="es-EC" sz="1000" b="1" dirty="0">
              <a:solidFill>
                <a:schemeClr val="tx1"/>
              </a:solidFill>
              <a:latin typeface="Arial" panose="020B0604020202020204" pitchFamily="34" charset="0"/>
              <a:cs typeface="Arial" panose="020B0604020202020204" pitchFamily="34" charset="0"/>
            </a:endParaRPr>
          </a:p>
        </p:txBody>
      </p:sp>
      <p:sp>
        <p:nvSpPr>
          <p:cNvPr id="14" name="8 CuadroTexto">
            <a:extLst>
              <a:ext uri="{FF2B5EF4-FFF2-40B4-BE49-F238E27FC236}">
                <a16:creationId xmlns:a16="http://schemas.microsoft.com/office/drawing/2014/main" id="{2C898CFB-2018-CF8C-10FB-D80001D13EA1}"/>
              </a:ext>
            </a:extLst>
          </p:cNvPr>
          <p:cNvSpPr txBox="1">
            <a:spLocks noChangeArrowheads="1"/>
          </p:cNvSpPr>
          <p:nvPr/>
        </p:nvSpPr>
        <p:spPr bwMode="auto">
          <a:xfrm>
            <a:off x="190550" y="725428"/>
            <a:ext cx="66850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000" dirty="0" err="1">
                <a:solidFill>
                  <a:srgbClr val="000099"/>
                </a:solidFill>
                <a:latin typeface="Arial Narrow" panose="020B0606020202030204" pitchFamily="34" charset="0"/>
                <a:cs typeface="Arial" panose="020B0604020202020204" pitchFamily="34" charset="0"/>
              </a:rPr>
              <a:t>Correlación</a:t>
            </a:r>
            <a:r>
              <a:rPr lang="en-US" altLang="es-EC" sz="2000" dirty="0">
                <a:solidFill>
                  <a:srgbClr val="000099"/>
                </a:solidFill>
                <a:latin typeface="Arial Narrow" panose="020B0606020202030204" pitchFamily="34" charset="0"/>
                <a:cs typeface="Arial" panose="020B0604020202020204" pitchFamily="34" charset="0"/>
              </a:rPr>
              <a:t> para </a:t>
            </a:r>
            <a:r>
              <a:rPr lang="en-US" altLang="es-EC" sz="2000" dirty="0" err="1">
                <a:solidFill>
                  <a:srgbClr val="000099"/>
                </a:solidFill>
                <a:latin typeface="Arial Narrow" panose="020B0606020202030204" pitchFamily="34" charset="0"/>
                <a:cs typeface="Arial" panose="020B0604020202020204" pitchFamily="34" charset="0"/>
              </a:rPr>
              <a:t>los</a:t>
            </a:r>
            <a:r>
              <a:rPr lang="en-US" altLang="es-EC" sz="2000" dirty="0">
                <a:solidFill>
                  <a:srgbClr val="000099"/>
                </a:solidFill>
                <a:latin typeface="Arial Narrow" panose="020B0606020202030204" pitchFamily="34" charset="0"/>
                <a:cs typeface="Arial" panose="020B0604020202020204" pitchFamily="34" charset="0"/>
              </a:rPr>
              <a:t> </a:t>
            </a:r>
            <a:r>
              <a:rPr lang="en-US" altLang="es-EC" sz="2000" dirty="0" err="1">
                <a:solidFill>
                  <a:srgbClr val="000099"/>
                </a:solidFill>
                <a:latin typeface="Arial Narrow" panose="020B0606020202030204" pitchFamily="34" charset="0"/>
                <a:cs typeface="Arial" panose="020B0604020202020204" pitchFamily="34" charset="0"/>
              </a:rPr>
              <a:t>métodos</a:t>
            </a:r>
            <a:r>
              <a:rPr lang="en-US" altLang="es-EC" sz="2000" dirty="0">
                <a:solidFill>
                  <a:srgbClr val="000099"/>
                </a:solidFill>
                <a:latin typeface="Arial Narrow" panose="020B0606020202030204" pitchFamily="34" charset="0"/>
                <a:cs typeface="Arial" panose="020B0604020202020204" pitchFamily="34" charset="0"/>
              </a:rPr>
              <a:t> </a:t>
            </a:r>
            <a:r>
              <a:rPr lang="en-US" altLang="es-EC" sz="2000" dirty="0" err="1">
                <a:solidFill>
                  <a:srgbClr val="000099"/>
                </a:solidFill>
                <a:latin typeface="Arial Narrow" panose="020B0606020202030204" pitchFamily="34" charset="0"/>
                <a:cs typeface="Arial" panose="020B0604020202020204" pitchFamily="34" charset="0"/>
              </a:rPr>
              <a:t>en</a:t>
            </a:r>
            <a:r>
              <a:rPr lang="en-US" altLang="es-EC" sz="2000" dirty="0">
                <a:solidFill>
                  <a:srgbClr val="000099"/>
                </a:solidFill>
                <a:latin typeface="Arial Narrow" panose="020B0606020202030204" pitchFamily="34" charset="0"/>
                <a:cs typeface="Arial" panose="020B0604020202020204" pitchFamily="34" charset="0"/>
              </a:rPr>
              <a:t> </a:t>
            </a:r>
            <a:r>
              <a:rPr lang="en-US" altLang="es-EC" sz="2000" i="1" dirty="0" err="1">
                <a:solidFill>
                  <a:srgbClr val="000099"/>
                </a:solidFill>
                <a:latin typeface="Arial Narrow" panose="020B0606020202030204" pitchFamily="34" charset="0"/>
                <a:cs typeface="Arial" panose="020B0604020202020204" pitchFamily="34" charset="0"/>
              </a:rPr>
              <a:t>Locación</a:t>
            </a:r>
            <a:r>
              <a:rPr lang="en-US" altLang="es-EC" sz="2000" i="1" dirty="0">
                <a:solidFill>
                  <a:srgbClr val="000099"/>
                </a:solidFill>
                <a:latin typeface="Arial Narrow" panose="020B0606020202030204" pitchFamily="34" charset="0"/>
                <a:cs typeface="Arial" panose="020B0604020202020204" pitchFamily="34" charset="0"/>
              </a:rPr>
              <a:t> 2 </a:t>
            </a:r>
            <a:r>
              <a:rPr lang="en-US" altLang="es-EC" sz="2000" b="1" dirty="0">
                <a:solidFill>
                  <a:srgbClr val="000099"/>
                </a:solidFill>
                <a:latin typeface="Arial Narrow" panose="020B0606020202030204" pitchFamily="34" charset="0"/>
                <a:cs typeface="Arial" panose="020B0604020202020204" pitchFamily="34" charset="0"/>
              </a:rPr>
              <a:t>San Cristóbal</a:t>
            </a:r>
            <a:endParaRPr lang="es-ES" altLang="es-EC" sz="2000" dirty="0">
              <a:solidFill>
                <a:srgbClr val="000099"/>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58446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25</a:t>
            </a:fld>
            <a:endParaRPr lang="es-EC" dirty="0"/>
          </a:p>
        </p:txBody>
      </p:sp>
      <p:sp>
        <p:nvSpPr>
          <p:cNvPr id="4" name="6 Título"/>
          <p:cNvSpPr txBox="1">
            <a:spLocks/>
          </p:cNvSpPr>
          <p:nvPr/>
        </p:nvSpPr>
        <p:spPr>
          <a:xfrm>
            <a:off x="1986756" y="1"/>
            <a:ext cx="8216900" cy="621482"/>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RESULTADOS DE SIMULACIÓN</a:t>
            </a:r>
            <a:endParaRPr lang="en-US" sz="3200" kern="0" dirty="0">
              <a:solidFill>
                <a:schemeClr val="tx1"/>
              </a:solidFill>
            </a:endParaRPr>
          </a:p>
        </p:txBody>
      </p:sp>
      <p:sp>
        <p:nvSpPr>
          <p:cNvPr id="3" name="8 CuadroTexto">
            <a:extLst>
              <a:ext uri="{FF2B5EF4-FFF2-40B4-BE49-F238E27FC236}">
                <a16:creationId xmlns:a16="http://schemas.microsoft.com/office/drawing/2014/main" id="{EDA4135A-71CB-E673-A23F-7A5D68C00963}"/>
              </a:ext>
            </a:extLst>
          </p:cNvPr>
          <p:cNvSpPr txBox="1">
            <a:spLocks noChangeArrowheads="1"/>
          </p:cNvSpPr>
          <p:nvPr/>
        </p:nvSpPr>
        <p:spPr bwMode="auto">
          <a:xfrm>
            <a:off x="3944008" y="1413570"/>
            <a:ext cx="389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dirty="0" err="1">
                <a:solidFill>
                  <a:srgbClr val="000099"/>
                </a:solidFill>
                <a:latin typeface="Arial Narrow" panose="020B0606020202030204" pitchFamily="34" charset="0"/>
                <a:cs typeface="Arial" panose="020B0604020202020204" pitchFamily="34" charset="0"/>
              </a:rPr>
              <a:t>Costo</a:t>
            </a:r>
            <a:r>
              <a:rPr lang="en-US" altLang="es-EC" sz="2400" dirty="0">
                <a:solidFill>
                  <a:srgbClr val="000099"/>
                </a:solidFill>
                <a:latin typeface="Arial Narrow" panose="020B0606020202030204" pitchFamily="34" charset="0"/>
                <a:cs typeface="Arial" panose="020B0604020202020204" pitchFamily="34" charset="0"/>
              </a:rPr>
              <a:t> </a:t>
            </a:r>
            <a:r>
              <a:rPr lang="en-US" altLang="es-EC" sz="2400" dirty="0" err="1">
                <a:solidFill>
                  <a:srgbClr val="000099"/>
                </a:solidFill>
                <a:latin typeface="Arial Narrow" panose="020B0606020202030204" pitchFamily="34" charset="0"/>
                <a:cs typeface="Arial" panose="020B0604020202020204" pitchFamily="34" charset="0"/>
              </a:rPr>
              <a:t>computacional</a:t>
            </a:r>
            <a:endParaRPr lang="es-ES" altLang="es-EC" sz="2400" dirty="0">
              <a:solidFill>
                <a:srgbClr val="000099"/>
              </a:solidFill>
              <a:latin typeface="Arial Narrow" panose="020B060602020203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23AFAC97-9A23-907B-A340-334EB1597422}"/>
              </a:ext>
            </a:extLst>
          </p:cNvPr>
          <p:cNvGraphicFramePr>
            <a:graphicFrameLocks noGrp="1"/>
          </p:cNvGraphicFramePr>
          <p:nvPr>
            <p:extLst>
              <p:ext uri="{D42A27DB-BD31-4B8C-83A1-F6EECF244321}">
                <p14:modId xmlns:p14="http://schemas.microsoft.com/office/powerpoint/2010/main" val="1516581331"/>
              </p:ext>
            </p:extLst>
          </p:nvPr>
        </p:nvGraphicFramePr>
        <p:xfrm>
          <a:off x="6297302" y="2186843"/>
          <a:ext cx="4669481" cy="2382603"/>
        </p:xfrm>
        <a:graphic>
          <a:graphicData uri="http://schemas.openxmlformats.org/drawingml/2006/table">
            <a:tbl>
              <a:tblPr firstRow="1" firstCol="1" bandRow="1">
                <a:tableStyleId>{5940675A-B579-460E-94D1-54222C63F5DA}</a:tableStyleId>
              </a:tblPr>
              <a:tblGrid>
                <a:gridCol w="1079239">
                  <a:extLst>
                    <a:ext uri="{9D8B030D-6E8A-4147-A177-3AD203B41FA5}">
                      <a16:colId xmlns:a16="http://schemas.microsoft.com/office/drawing/2014/main" val="2758189895"/>
                    </a:ext>
                  </a:extLst>
                </a:gridCol>
                <a:gridCol w="1718034">
                  <a:extLst>
                    <a:ext uri="{9D8B030D-6E8A-4147-A177-3AD203B41FA5}">
                      <a16:colId xmlns:a16="http://schemas.microsoft.com/office/drawing/2014/main" val="3855921225"/>
                    </a:ext>
                  </a:extLst>
                </a:gridCol>
                <a:gridCol w="1872208">
                  <a:extLst>
                    <a:ext uri="{9D8B030D-6E8A-4147-A177-3AD203B41FA5}">
                      <a16:colId xmlns:a16="http://schemas.microsoft.com/office/drawing/2014/main" val="2102584514"/>
                    </a:ext>
                  </a:extLst>
                </a:gridCol>
              </a:tblGrid>
              <a:tr h="376643">
                <a:tc rowSpan="2">
                  <a:txBody>
                    <a:bodyPr/>
                    <a:lstStyle/>
                    <a:p>
                      <a:pPr algn="ctr"/>
                      <a:r>
                        <a:rPr lang="en-US" sz="1800" b="1" dirty="0" err="1">
                          <a:effectLst/>
                          <a:latin typeface="Arial Narrow" panose="020B0606020202030204" pitchFamily="34" charset="0"/>
                        </a:rPr>
                        <a:t>Método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r>
                        <a:rPr lang="en-US" sz="1800" b="1" dirty="0" err="1">
                          <a:effectLst/>
                          <a:latin typeface="Arial Narrow" panose="020B0606020202030204" pitchFamily="34" charset="0"/>
                        </a:rPr>
                        <a:t>Tiempo</a:t>
                      </a:r>
                      <a:r>
                        <a:rPr lang="en-US" sz="1800" b="1" dirty="0">
                          <a:effectLst/>
                          <a:latin typeface="Arial Narrow" panose="020B0606020202030204" pitchFamily="34" charset="0"/>
                        </a:rPr>
                        <a:t> de </a:t>
                      </a:r>
                      <a:r>
                        <a:rPr lang="en-US" sz="1800" b="1" dirty="0" err="1">
                          <a:effectLst/>
                          <a:latin typeface="Arial Narrow" panose="020B0606020202030204" pitchFamily="34" charset="0"/>
                        </a:rPr>
                        <a:t>entrenamiento</a:t>
                      </a:r>
                      <a:r>
                        <a:rPr lang="en-US" sz="1800" b="1" dirty="0">
                          <a:effectLst/>
                          <a:latin typeface="Arial Narrow" panose="020B0606020202030204" pitchFamily="34" charset="0"/>
                        </a:rPr>
                        <a:t> (min)</a:t>
                      </a:r>
                    </a:p>
                  </a:txBody>
                  <a:tcPr marL="68580" marR="68580" marT="0" marB="0" anchor="ctr"/>
                </a:tc>
                <a:tc hMerge="1">
                  <a:txBody>
                    <a:bodyPr/>
                    <a:lstStyle/>
                    <a:p>
                      <a:pPr algn="ctr"/>
                      <a:r>
                        <a:rPr lang="en-US" sz="1800" b="1" dirty="0" err="1">
                          <a:effectLst/>
                          <a:latin typeface="Arial Narrow" panose="020B0606020202030204" pitchFamily="34" charset="0"/>
                        </a:rPr>
                        <a:t>Tiempo</a:t>
                      </a:r>
                      <a:r>
                        <a:rPr lang="en-US" sz="1800" b="1" dirty="0">
                          <a:effectLst/>
                          <a:latin typeface="Arial Narrow" panose="020B0606020202030204" pitchFamily="34" charset="0"/>
                        </a:rPr>
                        <a:t> de </a:t>
                      </a:r>
                      <a:r>
                        <a:rPr lang="en-US" sz="1800" b="1" dirty="0" err="1">
                          <a:effectLst/>
                          <a:latin typeface="Arial Narrow" panose="020B0606020202030204" pitchFamily="34" charset="0"/>
                        </a:rPr>
                        <a:t>entrenamiento</a:t>
                      </a:r>
                      <a:r>
                        <a:rPr lang="en-US" sz="1800" b="1" dirty="0">
                          <a:effectLst/>
                          <a:latin typeface="Arial Narrow" panose="020B0606020202030204" pitchFamily="34" charset="0"/>
                        </a:rPr>
                        <a:t> (min)</a:t>
                      </a:r>
                      <a:endParaRPr lang="es-EC" sz="1800" b="1" dirty="0">
                        <a:effectLst/>
                        <a:latin typeface="Arial Narrow" panose="020B0606020202030204" pitchFamily="34" charset="0"/>
                      </a:endParaRPr>
                    </a:p>
                  </a:txBody>
                  <a:tcPr marL="68580" marR="68580" marT="0" marB="0"/>
                </a:tc>
                <a:extLst>
                  <a:ext uri="{0D108BD9-81ED-4DB2-BD59-A6C34878D82A}">
                    <a16:rowId xmlns:a16="http://schemas.microsoft.com/office/drawing/2014/main" val="626349649"/>
                  </a:ext>
                </a:extLst>
              </a:tr>
              <a:tr h="360040">
                <a:tc vMerge="1">
                  <a:txBody>
                    <a:bodyPr/>
                    <a:lstStyle/>
                    <a:p>
                      <a:endParaRPr lang="es-EC"/>
                    </a:p>
                  </a:txBody>
                  <a:tcPr/>
                </a:tc>
                <a:tc>
                  <a:txBody>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lang="en-US" sz="1800" b="1" dirty="0" err="1">
                          <a:effectLst/>
                          <a:latin typeface="Arial Narrow" panose="020B0606020202030204" pitchFamily="34" charset="0"/>
                        </a:rPr>
                        <a:t>Locación</a:t>
                      </a:r>
                      <a:r>
                        <a:rPr lang="en-US" sz="1800" b="1" dirty="0">
                          <a:effectLst/>
                          <a:latin typeface="Arial Narrow" panose="020B0606020202030204" pitchFamily="34" charset="0"/>
                        </a:rPr>
                        <a:t> 1</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lang="en-US" sz="1800" b="1" dirty="0" err="1">
                          <a:effectLst/>
                          <a:latin typeface="Arial Narrow" panose="020B0606020202030204" pitchFamily="34" charset="0"/>
                        </a:rPr>
                        <a:t>Locación</a:t>
                      </a:r>
                      <a:r>
                        <a:rPr lang="en-US" sz="1800" b="1" dirty="0">
                          <a:effectLst/>
                          <a:latin typeface="Arial Narrow" panose="020B0606020202030204" pitchFamily="34" charset="0"/>
                        </a:rPr>
                        <a:t> 2</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399770"/>
                  </a:ext>
                </a:extLst>
              </a:tr>
              <a:tr h="0">
                <a:tc>
                  <a:txBody>
                    <a:bodyPr/>
                    <a:lstStyle/>
                    <a:p>
                      <a:pPr algn="ctr"/>
                      <a:r>
                        <a:rPr lang="en-US" sz="1800" b="1">
                          <a:effectLst/>
                          <a:latin typeface="Arial Narrow" panose="020B0606020202030204" pitchFamily="34" charset="0"/>
                        </a:rPr>
                        <a:t>LSTM</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41</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44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9352733"/>
                  </a:ext>
                </a:extLst>
              </a:tr>
              <a:tr h="0">
                <a:tc>
                  <a:txBody>
                    <a:bodyPr/>
                    <a:lstStyle/>
                    <a:p>
                      <a:pPr algn="ctr"/>
                      <a:r>
                        <a:rPr lang="en-US" sz="1800" b="1">
                          <a:effectLst/>
                          <a:latin typeface="Arial Narrow" panose="020B0606020202030204" pitchFamily="34" charset="0"/>
                        </a:rPr>
                        <a:t>LSTMP</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19</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19</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9082969"/>
                  </a:ext>
                </a:extLst>
              </a:tr>
              <a:tr h="0">
                <a:tc>
                  <a:txBody>
                    <a:bodyPr/>
                    <a:lstStyle/>
                    <a:p>
                      <a:pPr algn="ctr"/>
                      <a:r>
                        <a:rPr lang="en-US" sz="1800" b="1">
                          <a:effectLst/>
                          <a:latin typeface="Arial Narrow" panose="020B0606020202030204" pitchFamily="34" charset="0"/>
                        </a:rPr>
                        <a:t>BiLSTM</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108</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112</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622704"/>
                  </a:ext>
                </a:extLst>
              </a:tr>
              <a:tr h="0">
                <a:tc>
                  <a:txBody>
                    <a:bodyPr/>
                    <a:lstStyle/>
                    <a:p>
                      <a:pPr algn="ctr"/>
                      <a:r>
                        <a:rPr lang="en-US" sz="1800" b="1">
                          <a:effectLst/>
                          <a:latin typeface="Arial Narrow" panose="020B0606020202030204" pitchFamily="34" charset="0"/>
                        </a:rPr>
                        <a:t>GRU</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23</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28</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1753312"/>
                  </a:ext>
                </a:extLst>
              </a:tr>
              <a:tr h="0">
                <a:tc>
                  <a:txBody>
                    <a:bodyPr/>
                    <a:lstStyle/>
                    <a:p>
                      <a:pPr algn="ctr"/>
                      <a:r>
                        <a:rPr lang="en-US" sz="1800" b="1">
                          <a:effectLst/>
                          <a:latin typeface="Arial Narrow" panose="020B0606020202030204" pitchFamily="34" charset="0"/>
                        </a:rPr>
                        <a:t>CNN</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6</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2001006"/>
                  </a:ext>
                </a:extLst>
              </a:tr>
              <a:tr h="0">
                <a:tc>
                  <a:txBody>
                    <a:bodyPr/>
                    <a:lstStyle/>
                    <a:p>
                      <a:pPr algn="ctr"/>
                      <a:r>
                        <a:rPr lang="en-US" sz="1800" b="1" dirty="0" err="1">
                          <a:effectLst/>
                          <a:latin typeface="Arial Narrow" panose="020B0606020202030204" pitchFamily="34" charset="0"/>
                        </a:rPr>
                        <a:t>Híbrido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14</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14</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7937403"/>
                  </a:ext>
                </a:extLst>
              </a:tr>
            </a:tbl>
          </a:graphicData>
        </a:graphic>
      </p:graphicFrame>
      <p:pic>
        <p:nvPicPr>
          <p:cNvPr id="8201" name="Imagen 34">
            <a:extLst>
              <a:ext uri="{FF2B5EF4-FFF2-40B4-BE49-F238E27FC236}">
                <a16:creationId xmlns:a16="http://schemas.microsoft.com/office/drawing/2014/main" id="{4AA0DD63-8836-A779-E7D1-6EE7ED3CBF76}"/>
              </a:ext>
            </a:extLst>
          </p:cNvPr>
          <p:cNvPicPr>
            <a:picLocks noChangeArrowheads="1"/>
          </p:cNvPicPr>
          <p:nvPr/>
        </p:nvPicPr>
        <p:blipFill>
          <a:blip r:embed="rId3">
            <a:extLst>
              <a:ext uri="{28A0092B-C50C-407E-A947-70E740481C1C}">
                <a14:useLocalDpi xmlns:a14="http://schemas.microsoft.com/office/drawing/2010/main" val="0"/>
              </a:ext>
            </a:extLst>
          </a:blip>
          <a:srcRect l="3207" t="4431" r="4259" b="3209"/>
          <a:stretch>
            <a:fillRect/>
          </a:stretch>
        </p:blipFill>
        <p:spPr bwMode="auto">
          <a:xfrm>
            <a:off x="957640" y="2123220"/>
            <a:ext cx="424847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44E16B5B-C393-1BF6-7750-1925D45409ED}"/>
              </a:ext>
            </a:extLst>
          </p:cNvPr>
          <p:cNvSpPr/>
          <p:nvPr/>
        </p:nvSpPr>
        <p:spPr>
          <a:xfrm rot="16200000">
            <a:off x="-354740" y="3234145"/>
            <a:ext cx="2674726"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solidFill>
                  <a:schemeClr val="tx1"/>
                </a:solidFill>
                <a:latin typeface="Arial" panose="020B0604020202020204" pitchFamily="34" charset="0"/>
                <a:cs typeface="Arial" panose="020B0604020202020204" pitchFamily="34" charset="0"/>
              </a:rPr>
              <a:t>Tiempo de entrenamiento (min)</a:t>
            </a:r>
            <a:endParaRPr lang="es-EC" sz="1400" b="1"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B3BFDBE4-3950-C6B6-654C-91C5CD27CD37}"/>
              </a:ext>
            </a:extLst>
          </p:cNvPr>
          <p:cNvSpPr/>
          <p:nvPr/>
        </p:nvSpPr>
        <p:spPr>
          <a:xfrm>
            <a:off x="1342648" y="4509946"/>
            <a:ext cx="3863464"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LSTM LSTMP </a:t>
            </a:r>
            <a:r>
              <a:rPr lang="es-EC" sz="1400" dirty="0" err="1">
                <a:solidFill>
                  <a:schemeClr val="tx1"/>
                </a:solidFill>
                <a:latin typeface="Arial" panose="020B0604020202020204" pitchFamily="34" charset="0"/>
                <a:cs typeface="Arial" panose="020B0604020202020204" pitchFamily="34" charset="0"/>
              </a:rPr>
              <a:t>BiLSTM</a:t>
            </a:r>
            <a:r>
              <a:rPr lang="es-EC" sz="1400" dirty="0">
                <a:solidFill>
                  <a:schemeClr val="tx1"/>
                </a:solidFill>
                <a:latin typeface="Arial" panose="020B0604020202020204" pitchFamily="34" charset="0"/>
                <a:cs typeface="Arial" panose="020B0604020202020204" pitchFamily="34" charset="0"/>
              </a:rPr>
              <a:t> GRU CNN Híbrido</a:t>
            </a:r>
            <a:endParaRPr lang="es-EC"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397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26</a:t>
            </a:fld>
            <a:endParaRPr lang="es-EC" dirty="0"/>
          </a:p>
        </p:txBody>
      </p:sp>
      <p:sp>
        <p:nvSpPr>
          <p:cNvPr id="4" name="6 Título"/>
          <p:cNvSpPr txBox="1">
            <a:spLocks/>
          </p:cNvSpPr>
          <p:nvPr/>
        </p:nvSpPr>
        <p:spPr>
          <a:xfrm>
            <a:off x="1986756" y="1"/>
            <a:ext cx="8216900" cy="621482"/>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RESULTADOS DE SIMULACIÓN</a:t>
            </a:r>
            <a:endParaRPr lang="en-US" sz="3200" kern="0" dirty="0">
              <a:solidFill>
                <a:schemeClr val="tx1"/>
              </a:solidFill>
            </a:endParaRPr>
          </a:p>
        </p:txBody>
      </p:sp>
      <p:graphicFrame>
        <p:nvGraphicFramePr>
          <p:cNvPr id="8" name="Tabla 7">
            <a:extLst>
              <a:ext uri="{FF2B5EF4-FFF2-40B4-BE49-F238E27FC236}">
                <a16:creationId xmlns:a16="http://schemas.microsoft.com/office/drawing/2014/main" id="{9EF76609-E9B3-F795-884C-0B7AAAAC1384}"/>
              </a:ext>
            </a:extLst>
          </p:cNvPr>
          <p:cNvGraphicFramePr>
            <a:graphicFrameLocks noGrp="1"/>
          </p:cNvGraphicFramePr>
          <p:nvPr>
            <p:extLst>
              <p:ext uri="{D42A27DB-BD31-4B8C-83A1-F6EECF244321}">
                <p14:modId xmlns:p14="http://schemas.microsoft.com/office/powerpoint/2010/main" val="5924970"/>
              </p:ext>
            </p:extLst>
          </p:nvPr>
        </p:nvGraphicFramePr>
        <p:xfrm>
          <a:off x="5790795" y="2567877"/>
          <a:ext cx="5921035" cy="1850009"/>
        </p:xfrm>
        <a:graphic>
          <a:graphicData uri="http://schemas.openxmlformats.org/drawingml/2006/table">
            <a:tbl>
              <a:tblPr firstRow="1" firstCol="1" bandRow="1">
                <a:tableStyleId>{5940675A-B579-460E-94D1-54222C63F5DA}</a:tableStyleId>
              </a:tblPr>
              <a:tblGrid>
                <a:gridCol w="1744572">
                  <a:extLst>
                    <a:ext uri="{9D8B030D-6E8A-4147-A177-3AD203B41FA5}">
                      <a16:colId xmlns:a16="http://schemas.microsoft.com/office/drawing/2014/main" val="2196334411"/>
                    </a:ext>
                  </a:extLst>
                </a:gridCol>
                <a:gridCol w="966264">
                  <a:extLst>
                    <a:ext uri="{9D8B030D-6E8A-4147-A177-3AD203B41FA5}">
                      <a16:colId xmlns:a16="http://schemas.microsoft.com/office/drawing/2014/main" val="967556737"/>
                    </a:ext>
                  </a:extLst>
                </a:gridCol>
                <a:gridCol w="689920">
                  <a:extLst>
                    <a:ext uri="{9D8B030D-6E8A-4147-A177-3AD203B41FA5}">
                      <a16:colId xmlns:a16="http://schemas.microsoft.com/office/drawing/2014/main" val="548295425"/>
                    </a:ext>
                  </a:extLst>
                </a:gridCol>
                <a:gridCol w="1129953">
                  <a:extLst>
                    <a:ext uri="{9D8B030D-6E8A-4147-A177-3AD203B41FA5}">
                      <a16:colId xmlns:a16="http://schemas.microsoft.com/office/drawing/2014/main" val="2756846355"/>
                    </a:ext>
                  </a:extLst>
                </a:gridCol>
                <a:gridCol w="1390326">
                  <a:extLst>
                    <a:ext uri="{9D8B030D-6E8A-4147-A177-3AD203B41FA5}">
                      <a16:colId xmlns:a16="http://schemas.microsoft.com/office/drawing/2014/main" val="2574301982"/>
                    </a:ext>
                  </a:extLst>
                </a:gridCol>
              </a:tblGrid>
              <a:tr h="448651">
                <a:tc rowSpan="2">
                  <a:txBody>
                    <a:bodyPr/>
                    <a:lstStyle/>
                    <a:p>
                      <a:pPr algn="ctr"/>
                      <a:r>
                        <a:rPr lang="en-US" sz="1800" b="1" dirty="0" err="1">
                          <a:effectLst/>
                          <a:latin typeface="Arial Narrow" panose="020B0606020202030204" pitchFamily="34" charset="0"/>
                        </a:rPr>
                        <a:t>Método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r>
                        <a:rPr lang="en-US" sz="1800" b="1" dirty="0">
                          <a:effectLst/>
                          <a:latin typeface="Arial Narrow" panose="020B0606020202030204" pitchFamily="34" charset="0"/>
                        </a:rPr>
                        <a:t>Hiperparámetros</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r>
                        <a:rPr lang="en-US" sz="1800" b="1" dirty="0" err="1">
                          <a:effectLst/>
                          <a:latin typeface="Arial Narrow" panose="020B0606020202030204" pitchFamily="34" charset="0"/>
                        </a:rPr>
                        <a:t>Evaluación</a:t>
                      </a:r>
                      <a:r>
                        <a:rPr lang="en-US" sz="1800" b="1" dirty="0">
                          <a:effectLst/>
                          <a:latin typeface="Arial Narrow" panose="020B0606020202030204" pitchFamily="34" charset="0"/>
                        </a:rPr>
                        <a:t> de </a:t>
                      </a:r>
                      <a:r>
                        <a:rPr lang="en-US" sz="1800" b="1" dirty="0" err="1">
                          <a:effectLst/>
                          <a:latin typeface="Arial Narrow" panose="020B0606020202030204" pitchFamily="34" charset="0"/>
                        </a:rPr>
                        <a:t>desempeño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2606140552"/>
                  </a:ext>
                </a:extLst>
              </a:tr>
              <a:tr h="304078">
                <a:tc vMerge="1">
                  <a:txBody>
                    <a:bodyPr/>
                    <a:lstStyle/>
                    <a:p>
                      <a:endParaRPr lang="es-EC"/>
                    </a:p>
                  </a:txBody>
                  <a:tcPr/>
                </a:tc>
                <a:tc>
                  <a:txBody>
                    <a:bodyPr/>
                    <a:lstStyle/>
                    <a:p>
                      <a:pPr algn="ctr"/>
                      <a:r>
                        <a:rPr lang="en-US" sz="1800" b="1" dirty="0" err="1">
                          <a:effectLst/>
                          <a:latin typeface="Arial Narrow" panose="020B0606020202030204" pitchFamily="34" charset="0"/>
                        </a:rPr>
                        <a:t>Épocas</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NCO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b="1">
                          <a:effectLst/>
                          <a:latin typeface="Arial Narrow" panose="020B0606020202030204" pitchFamily="34" charset="0"/>
                        </a:rPr>
                        <a:t>RMSE</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b="1" dirty="0">
                          <a:effectLst/>
                          <a:latin typeface="Arial Narrow" panose="020B0606020202030204" pitchFamily="34" charset="0"/>
                        </a:rPr>
                        <a:t>Corr. Coef.</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3125927"/>
                  </a:ext>
                </a:extLst>
              </a:tr>
              <a:tr h="0">
                <a:tc>
                  <a:txBody>
                    <a:bodyPr/>
                    <a:lstStyle/>
                    <a:p>
                      <a:pPr algn="ctr"/>
                      <a:r>
                        <a:rPr lang="en-US" sz="1800" b="1">
                          <a:effectLst/>
                          <a:latin typeface="Arial Narrow" panose="020B0606020202030204" pitchFamily="34" charset="0"/>
                        </a:rPr>
                        <a:t>LSTM</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250</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200</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0.0517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0.9514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047805"/>
                  </a:ext>
                </a:extLst>
              </a:tr>
              <a:tr h="0">
                <a:tc>
                  <a:txBody>
                    <a:bodyPr/>
                    <a:lstStyle/>
                    <a:p>
                      <a:pPr algn="ctr"/>
                      <a:r>
                        <a:rPr lang="en-US" sz="1800" b="1">
                          <a:effectLst/>
                          <a:latin typeface="Arial Narrow" panose="020B0606020202030204" pitchFamily="34" charset="0"/>
                        </a:rPr>
                        <a:t>GRU</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250</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200</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0.0023</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0.9528</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53074"/>
                  </a:ext>
                </a:extLst>
              </a:tr>
              <a:tr h="0">
                <a:tc>
                  <a:txBody>
                    <a:bodyPr/>
                    <a:lstStyle/>
                    <a:p>
                      <a:pPr algn="ctr"/>
                      <a:r>
                        <a:rPr lang="en-US" sz="1800" b="1" dirty="0">
                          <a:effectLst/>
                          <a:latin typeface="Arial Narrow" panose="020B0606020202030204" pitchFamily="34" charset="0"/>
                        </a:rPr>
                        <a:t>LSTM </a:t>
                      </a:r>
                      <a:r>
                        <a:rPr lang="en-US" sz="1800" b="1" dirty="0" err="1">
                          <a:effectLst/>
                          <a:latin typeface="Arial Narrow" panose="020B0606020202030204" pitchFamily="34" charset="0"/>
                        </a:rPr>
                        <a:t>optimizado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225</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159</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0.0030</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0.9962</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5790268"/>
                  </a:ext>
                </a:extLst>
              </a:tr>
              <a:tr h="98875">
                <a:tc>
                  <a:txBody>
                    <a:bodyPr/>
                    <a:lstStyle/>
                    <a:p>
                      <a:pPr algn="ctr"/>
                      <a:r>
                        <a:rPr lang="en-US" sz="1800" b="1" dirty="0">
                          <a:effectLst/>
                          <a:latin typeface="Arial Narrow" panose="020B0606020202030204" pitchFamily="34" charset="0"/>
                        </a:rPr>
                        <a:t>GRU </a:t>
                      </a:r>
                      <a:r>
                        <a:rPr lang="en-US" sz="1800" b="1" dirty="0" err="1">
                          <a:effectLst/>
                          <a:latin typeface="Arial Narrow" panose="020B0606020202030204" pitchFamily="34" charset="0"/>
                        </a:rPr>
                        <a:t>optimizado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156</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237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0.0097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0.9961</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7638951"/>
                  </a:ext>
                </a:extLst>
              </a:tr>
            </a:tbl>
          </a:graphicData>
        </a:graphic>
      </p:graphicFrame>
      <p:sp>
        <p:nvSpPr>
          <p:cNvPr id="9" name="8 CuadroTexto">
            <a:extLst>
              <a:ext uri="{FF2B5EF4-FFF2-40B4-BE49-F238E27FC236}">
                <a16:creationId xmlns:a16="http://schemas.microsoft.com/office/drawing/2014/main" id="{56331A4C-A3E7-174C-D6D8-DDDE194564C8}"/>
              </a:ext>
            </a:extLst>
          </p:cNvPr>
          <p:cNvSpPr txBox="1">
            <a:spLocks noChangeArrowheads="1"/>
          </p:cNvSpPr>
          <p:nvPr/>
        </p:nvSpPr>
        <p:spPr bwMode="auto">
          <a:xfrm>
            <a:off x="5790794" y="1341562"/>
            <a:ext cx="5921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dirty="0" err="1">
                <a:solidFill>
                  <a:srgbClr val="000099"/>
                </a:solidFill>
                <a:latin typeface="Arial Narrow" panose="020B0606020202030204" pitchFamily="34" charset="0"/>
                <a:cs typeface="Arial" panose="020B0604020202020204" pitchFamily="34" charset="0"/>
              </a:rPr>
              <a:t>Comparación</a:t>
            </a:r>
            <a:r>
              <a:rPr lang="en-US" altLang="es-EC" sz="2400" dirty="0">
                <a:solidFill>
                  <a:srgbClr val="000099"/>
                </a:solidFill>
                <a:latin typeface="Arial Narrow" panose="020B0606020202030204" pitchFamily="34" charset="0"/>
                <a:cs typeface="Arial" panose="020B0604020202020204" pitchFamily="34" charset="0"/>
              </a:rPr>
              <a:t> </a:t>
            </a:r>
            <a:r>
              <a:rPr lang="en-US" altLang="es-EC" sz="2400" dirty="0" err="1">
                <a:solidFill>
                  <a:srgbClr val="000099"/>
                </a:solidFill>
                <a:latin typeface="Arial Narrow" panose="020B0606020202030204" pitchFamily="34" charset="0"/>
                <a:cs typeface="Arial" panose="020B0604020202020204" pitchFamily="34" charset="0"/>
              </a:rPr>
              <a:t>modelos</a:t>
            </a:r>
            <a:r>
              <a:rPr lang="en-US" altLang="es-EC" sz="2400" dirty="0">
                <a:solidFill>
                  <a:srgbClr val="000099"/>
                </a:solidFill>
                <a:latin typeface="Arial Narrow" panose="020B0606020202030204" pitchFamily="34" charset="0"/>
                <a:cs typeface="Arial" panose="020B0604020202020204" pitchFamily="34" charset="0"/>
              </a:rPr>
              <a:t> </a:t>
            </a:r>
            <a:r>
              <a:rPr lang="en-US" altLang="es-EC" sz="2400" b="1" dirty="0">
                <a:solidFill>
                  <a:srgbClr val="000099"/>
                </a:solidFill>
                <a:latin typeface="Arial Narrow" panose="020B0606020202030204" pitchFamily="34" charset="0"/>
                <a:cs typeface="Arial" panose="020B0604020202020204" pitchFamily="34" charset="0"/>
              </a:rPr>
              <a:t>no</a:t>
            </a:r>
            <a:r>
              <a:rPr lang="en-US" altLang="es-EC" sz="2400" dirty="0">
                <a:solidFill>
                  <a:srgbClr val="000099"/>
                </a:solidFill>
                <a:latin typeface="Arial Narrow" panose="020B0606020202030204" pitchFamily="34" charset="0"/>
                <a:cs typeface="Arial" panose="020B0604020202020204" pitchFamily="34" charset="0"/>
              </a:rPr>
              <a:t> </a:t>
            </a:r>
            <a:r>
              <a:rPr lang="en-US" altLang="es-EC" sz="2400" dirty="0" err="1">
                <a:solidFill>
                  <a:srgbClr val="000099"/>
                </a:solidFill>
                <a:latin typeface="Arial Narrow" panose="020B0606020202030204" pitchFamily="34" charset="0"/>
                <a:cs typeface="Arial" panose="020B0604020202020204" pitchFamily="34" charset="0"/>
              </a:rPr>
              <a:t>optimizados</a:t>
            </a:r>
            <a:endParaRPr lang="es-ES" altLang="es-EC" sz="2400" dirty="0">
              <a:solidFill>
                <a:srgbClr val="000099"/>
              </a:solidFill>
              <a:latin typeface="Arial Narrow" panose="020B0606020202030204" pitchFamily="34" charset="0"/>
              <a:cs typeface="Arial" panose="020B0604020202020204" pitchFamily="34" charset="0"/>
            </a:endParaRPr>
          </a:p>
        </p:txBody>
      </p:sp>
      <p:pic>
        <p:nvPicPr>
          <p:cNvPr id="5" name="Imagen 5">
            <a:extLst>
              <a:ext uri="{FF2B5EF4-FFF2-40B4-BE49-F238E27FC236}">
                <a16:creationId xmlns:a16="http://schemas.microsoft.com/office/drawing/2014/main" id="{C8F2DBF1-656C-F0F6-C119-B47EC2F676AC}"/>
              </a:ext>
            </a:extLst>
          </p:cNvPr>
          <p:cNvPicPr>
            <a:picLocks noChangeArrowheads="1"/>
          </p:cNvPicPr>
          <p:nvPr/>
        </p:nvPicPr>
        <p:blipFill>
          <a:blip r:embed="rId3">
            <a:extLst>
              <a:ext uri="{28A0092B-C50C-407E-A947-70E740481C1C}">
                <a14:useLocalDpi xmlns:a14="http://schemas.microsoft.com/office/drawing/2010/main" val="0"/>
              </a:ext>
            </a:extLst>
          </a:blip>
          <a:srcRect l="1282" t="4420" r="8617" b="3439"/>
          <a:stretch>
            <a:fillRect/>
          </a:stretch>
        </p:blipFill>
        <p:spPr bwMode="auto">
          <a:xfrm>
            <a:off x="550590" y="2115794"/>
            <a:ext cx="4248000" cy="275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721471A5-9650-3592-0DD7-4C26EC841047}"/>
              </a:ext>
            </a:extLst>
          </p:cNvPr>
          <p:cNvSpPr/>
          <p:nvPr/>
        </p:nvSpPr>
        <p:spPr>
          <a:xfrm>
            <a:off x="1023368" y="4725970"/>
            <a:ext cx="379582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LSTM LSTMP </a:t>
            </a:r>
            <a:r>
              <a:rPr lang="es-EC" sz="1400" dirty="0" err="1">
                <a:solidFill>
                  <a:schemeClr val="tx1"/>
                </a:solidFill>
                <a:latin typeface="Arial" panose="020B0604020202020204" pitchFamily="34" charset="0"/>
                <a:cs typeface="Arial" panose="020B0604020202020204" pitchFamily="34" charset="0"/>
              </a:rPr>
              <a:t>BiLSTM</a:t>
            </a:r>
            <a:r>
              <a:rPr lang="es-EC" sz="1400" dirty="0">
                <a:solidFill>
                  <a:schemeClr val="tx1"/>
                </a:solidFill>
                <a:latin typeface="Arial" panose="020B0604020202020204" pitchFamily="34" charset="0"/>
                <a:cs typeface="Arial" panose="020B0604020202020204" pitchFamily="34" charset="0"/>
              </a:rPr>
              <a:t> GRU CNN Híbrido</a:t>
            </a:r>
            <a:endParaRPr lang="es-EC" sz="1400" b="1" dirty="0">
              <a:solidFill>
                <a:schemeClr val="tx1"/>
              </a:solidFill>
              <a:latin typeface="Arial" panose="020B0604020202020204" pitchFamily="34" charset="0"/>
              <a:cs typeface="Arial" panose="020B0604020202020204" pitchFamily="34" charset="0"/>
            </a:endParaRPr>
          </a:p>
        </p:txBody>
      </p:sp>
      <p:sp>
        <p:nvSpPr>
          <p:cNvPr id="6" name="8 CuadroTexto">
            <a:extLst>
              <a:ext uri="{FF2B5EF4-FFF2-40B4-BE49-F238E27FC236}">
                <a16:creationId xmlns:a16="http://schemas.microsoft.com/office/drawing/2014/main" id="{57A50C53-FBBA-649B-B80D-585BE8DADD7D}"/>
              </a:ext>
            </a:extLst>
          </p:cNvPr>
          <p:cNvSpPr txBox="1">
            <a:spLocks noChangeArrowheads="1"/>
          </p:cNvSpPr>
          <p:nvPr/>
        </p:nvSpPr>
        <p:spPr bwMode="auto">
          <a:xfrm>
            <a:off x="550590" y="1341562"/>
            <a:ext cx="426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dirty="0" err="1">
                <a:solidFill>
                  <a:srgbClr val="000099"/>
                </a:solidFill>
                <a:latin typeface="Arial Narrow" panose="020B0606020202030204" pitchFamily="34" charset="0"/>
                <a:cs typeface="Arial" panose="020B0604020202020204" pitchFamily="34" charset="0"/>
              </a:rPr>
              <a:t>Comparación</a:t>
            </a:r>
            <a:r>
              <a:rPr lang="en-US" altLang="es-EC" sz="2400" dirty="0">
                <a:solidFill>
                  <a:srgbClr val="000099"/>
                </a:solidFill>
                <a:latin typeface="Arial Narrow" panose="020B0606020202030204" pitchFamily="34" charset="0"/>
                <a:cs typeface="Arial" panose="020B0604020202020204" pitchFamily="34" charset="0"/>
              </a:rPr>
              <a:t> </a:t>
            </a:r>
            <a:r>
              <a:rPr lang="en-US" altLang="es-EC" sz="2400" b="1" dirty="0">
                <a:solidFill>
                  <a:srgbClr val="000099"/>
                </a:solidFill>
                <a:latin typeface="Arial Narrow" panose="020B0606020202030204" pitchFamily="34" charset="0"/>
                <a:cs typeface="Arial" panose="020B0604020202020204" pitchFamily="34" charset="0"/>
              </a:rPr>
              <a:t>RMSE</a:t>
            </a:r>
            <a:r>
              <a:rPr lang="en-US" altLang="es-EC" sz="2400" dirty="0">
                <a:solidFill>
                  <a:srgbClr val="000099"/>
                </a:solidFill>
                <a:latin typeface="Arial Narrow" panose="020B0606020202030204" pitchFamily="34" charset="0"/>
                <a:cs typeface="Arial" panose="020B0604020202020204" pitchFamily="34" charset="0"/>
              </a:rPr>
              <a:t> de </a:t>
            </a:r>
            <a:r>
              <a:rPr lang="en-US" altLang="es-EC" sz="2400" dirty="0" err="1">
                <a:solidFill>
                  <a:srgbClr val="000099"/>
                </a:solidFill>
                <a:latin typeface="Arial Narrow" panose="020B0606020202030204" pitchFamily="34" charset="0"/>
                <a:cs typeface="Arial" panose="020B0604020202020204" pitchFamily="34" charset="0"/>
              </a:rPr>
              <a:t>modelos</a:t>
            </a:r>
            <a:endParaRPr lang="es-ES" altLang="es-EC" sz="2400" dirty="0">
              <a:solidFill>
                <a:srgbClr val="000099"/>
              </a:solidFill>
              <a:latin typeface="Arial Narrow" panose="020B0606020202030204" pitchFamily="34" charset="0"/>
              <a:cs typeface="Arial" panose="020B0604020202020204" pitchFamily="34" charset="0"/>
            </a:endParaRPr>
          </a:p>
        </p:txBody>
      </p:sp>
      <p:cxnSp>
        <p:nvCxnSpPr>
          <p:cNvPr id="7" name="Straight Connector 93">
            <a:extLst>
              <a:ext uri="{FF2B5EF4-FFF2-40B4-BE49-F238E27FC236}">
                <a16:creationId xmlns:a16="http://schemas.microsoft.com/office/drawing/2014/main" id="{64765C83-0CED-1669-7C8D-5D85B3DDE1B9}"/>
              </a:ext>
            </a:extLst>
          </p:cNvPr>
          <p:cNvCxnSpPr>
            <a:cxnSpLocks/>
          </p:cNvCxnSpPr>
          <p:nvPr/>
        </p:nvCxnSpPr>
        <p:spPr>
          <a:xfrm>
            <a:off x="5303118" y="1125538"/>
            <a:ext cx="0" cy="4311098"/>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98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27</a:t>
            </a:fld>
            <a:endParaRPr lang="es-EC" dirty="0"/>
          </a:p>
        </p:txBody>
      </p:sp>
      <p:sp>
        <p:nvSpPr>
          <p:cNvPr id="4" name="6 Título"/>
          <p:cNvSpPr txBox="1">
            <a:spLocks/>
          </p:cNvSpPr>
          <p:nvPr/>
        </p:nvSpPr>
        <p:spPr>
          <a:xfrm>
            <a:off x="1986756" y="1"/>
            <a:ext cx="8216900" cy="621482"/>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RESULTADOS DE SIMULACIÓN</a:t>
            </a:r>
            <a:endParaRPr lang="en-US" sz="3200" kern="0" dirty="0">
              <a:solidFill>
                <a:schemeClr val="tx1"/>
              </a:solidFill>
            </a:endParaRPr>
          </a:p>
        </p:txBody>
      </p:sp>
      <p:sp>
        <p:nvSpPr>
          <p:cNvPr id="3" name="8 CuadroTexto">
            <a:extLst>
              <a:ext uri="{FF2B5EF4-FFF2-40B4-BE49-F238E27FC236}">
                <a16:creationId xmlns:a16="http://schemas.microsoft.com/office/drawing/2014/main" id="{EDA4135A-71CB-E673-A23F-7A5D68C00963}"/>
              </a:ext>
            </a:extLst>
          </p:cNvPr>
          <p:cNvSpPr txBox="1">
            <a:spLocks noChangeArrowheads="1"/>
          </p:cNvSpPr>
          <p:nvPr/>
        </p:nvSpPr>
        <p:spPr bwMode="auto">
          <a:xfrm>
            <a:off x="1126623" y="621482"/>
            <a:ext cx="389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dirty="0" err="1">
                <a:solidFill>
                  <a:srgbClr val="000099"/>
                </a:solidFill>
                <a:latin typeface="Arial Narrow" panose="020B0606020202030204" pitchFamily="34" charset="0"/>
                <a:cs typeface="Arial" panose="020B0604020202020204" pitchFamily="34" charset="0"/>
              </a:rPr>
              <a:t>Costo</a:t>
            </a:r>
            <a:r>
              <a:rPr lang="en-US" altLang="es-EC" sz="2400" dirty="0">
                <a:solidFill>
                  <a:srgbClr val="000099"/>
                </a:solidFill>
                <a:latin typeface="Arial Narrow" panose="020B0606020202030204" pitchFamily="34" charset="0"/>
                <a:cs typeface="Arial" panose="020B0604020202020204" pitchFamily="34" charset="0"/>
              </a:rPr>
              <a:t> </a:t>
            </a:r>
            <a:r>
              <a:rPr lang="en-US" altLang="es-EC" sz="2400" dirty="0" err="1">
                <a:solidFill>
                  <a:srgbClr val="000099"/>
                </a:solidFill>
                <a:latin typeface="Arial Narrow" panose="020B0606020202030204" pitchFamily="34" charset="0"/>
                <a:cs typeface="Arial" panose="020B0604020202020204" pitchFamily="34" charset="0"/>
              </a:rPr>
              <a:t>computacional</a:t>
            </a:r>
            <a:endParaRPr lang="es-ES" altLang="es-EC" sz="2400" dirty="0">
              <a:solidFill>
                <a:srgbClr val="000099"/>
              </a:solidFill>
              <a:latin typeface="Arial Narrow" panose="020B060602020203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23AFAC97-9A23-907B-A340-334EB1597422}"/>
              </a:ext>
            </a:extLst>
          </p:cNvPr>
          <p:cNvGraphicFramePr>
            <a:graphicFrameLocks noGrp="1"/>
          </p:cNvGraphicFramePr>
          <p:nvPr>
            <p:extLst>
              <p:ext uri="{D42A27DB-BD31-4B8C-83A1-F6EECF244321}">
                <p14:modId xmlns:p14="http://schemas.microsoft.com/office/powerpoint/2010/main" val="727003070"/>
              </p:ext>
            </p:extLst>
          </p:nvPr>
        </p:nvGraphicFramePr>
        <p:xfrm>
          <a:off x="738094" y="3717826"/>
          <a:ext cx="4669481" cy="2382603"/>
        </p:xfrm>
        <a:graphic>
          <a:graphicData uri="http://schemas.openxmlformats.org/drawingml/2006/table">
            <a:tbl>
              <a:tblPr firstRow="1" firstCol="1" bandRow="1">
                <a:tableStyleId>{5940675A-B579-460E-94D1-54222C63F5DA}</a:tableStyleId>
              </a:tblPr>
              <a:tblGrid>
                <a:gridCol w="1079239">
                  <a:extLst>
                    <a:ext uri="{9D8B030D-6E8A-4147-A177-3AD203B41FA5}">
                      <a16:colId xmlns:a16="http://schemas.microsoft.com/office/drawing/2014/main" val="2758189895"/>
                    </a:ext>
                  </a:extLst>
                </a:gridCol>
                <a:gridCol w="1718034">
                  <a:extLst>
                    <a:ext uri="{9D8B030D-6E8A-4147-A177-3AD203B41FA5}">
                      <a16:colId xmlns:a16="http://schemas.microsoft.com/office/drawing/2014/main" val="3855921225"/>
                    </a:ext>
                  </a:extLst>
                </a:gridCol>
                <a:gridCol w="1872208">
                  <a:extLst>
                    <a:ext uri="{9D8B030D-6E8A-4147-A177-3AD203B41FA5}">
                      <a16:colId xmlns:a16="http://schemas.microsoft.com/office/drawing/2014/main" val="2102584514"/>
                    </a:ext>
                  </a:extLst>
                </a:gridCol>
              </a:tblGrid>
              <a:tr h="376643">
                <a:tc rowSpan="2">
                  <a:txBody>
                    <a:bodyPr/>
                    <a:lstStyle/>
                    <a:p>
                      <a:pPr algn="ctr"/>
                      <a:r>
                        <a:rPr lang="en-US" sz="1800" b="1" dirty="0" err="1">
                          <a:effectLst/>
                          <a:latin typeface="Arial Narrow" panose="020B0606020202030204" pitchFamily="34" charset="0"/>
                        </a:rPr>
                        <a:t>Método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r>
                        <a:rPr lang="en-US" sz="1800" b="1" dirty="0" err="1">
                          <a:effectLst/>
                          <a:latin typeface="Arial Narrow" panose="020B0606020202030204" pitchFamily="34" charset="0"/>
                        </a:rPr>
                        <a:t>Tiempo</a:t>
                      </a:r>
                      <a:r>
                        <a:rPr lang="en-US" sz="1800" b="1" dirty="0">
                          <a:effectLst/>
                          <a:latin typeface="Arial Narrow" panose="020B0606020202030204" pitchFamily="34" charset="0"/>
                        </a:rPr>
                        <a:t> de </a:t>
                      </a:r>
                      <a:r>
                        <a:rPr lang="en-US" sz="1800" b="1" dirty="0" err="1">
                          <a:effectLst/>
                          <a:latin typeface="Arial Narrow" panose="020B0606020202030204" pitchFamily="34" charset="0"/>
                        </a:rPr>
                        <a:t>entrenamiento</a:t>
                      </a:r>
                      <a:r>
                        <a:rPr lang="en-US" sz="1800" b="1" dirty="0">
                          <a:effectLst/>
                          <a:latin typeface="Arial Narrow" panose="020B0606020202030204" pitchFamily="34" charset="0"/>
                        </a:rPr>
                        <a:t> (min)</a:t>
                      </a:r>
                    </a:p>
                  </a:txBody>
                  <a:tcPr marL="68580" marR="68580" marT="0" marB="0" anchor="ctr"/>
                </a:tc>
                <a:tc hMerge="1">
                  <a:txBody>
                    <a:bodyPr/>
                    <a:lstStyle/>
                    <a:p>
                      <a:pPr algn="ctr"/>
                      <a:r>
                        <a:rPr lang="en-US" sz="1800" b="1" dirty="0" err="1">
                          <a:effectLst/>
                          <a:latin typeface="Arial Narrow" panose="020B0606020202030204" pitchFamily="34" charset="0"/>
                        </a:rPr>
                        <a:t>Tiempo</a:t>
                      </a:r>
                      <a:r>
                        <a:rPr lang="en-US" sz="1800" b="1" dirty="0">
                          <a:effectLst/>
                          <a:latin typeface="Arial Narrow" panose="020B0606020202030204" pitchFamily="34" charset="0"/>
                        </a:rPr>
                        <a:t> de </a:t>
                      </a:r>
                      <a:r>
                        <a:rPr lang="en-US" sz="1800" b="1" dirty="0" err="1">
                          <a:effectLst/>
                          <a:latin typeface="Arial Narrow" panose="020B0606020202030204" pitchFamily="34" charset="0"/>
                        </a:rPr>
                        <a:t>entrenamiento</a:t>
                      </a:r>
                      <a:r>
                        <a:rPr lang="en-US" sz="1800" b="1" dirty="0">
                          <a:effectLst/>
                          <a:latin typeface="Arial Narrow" panose="020B0606020202030204" pitchFamily="34" charset="0"/>
                        </a:rPr>
                        <a:t> (min)</a:t>
                      </a:r>
                      <a:endParaRPr lang="es-EC" sz="1800" b="1" dirty="0">
                        <a:effectLst/>
                        <a:latin typeface="Arial Narrow" panose="020B0606020202030204" pitchFamily="34" charset="0"/>
                      </a:endParaRPr>
                    </a:p>
                  </a:txBody>
                  <a:tcPr marL="68580" marR="68580" marT="0" marB="0"/>
                </a:tc>
                <a:extLst>
                  <a:ext uri="{0D108BD9-81ED-4DB2-BD59-A6C34878D82A}">
                    <a16:rowId xmlns:a16="http://schemas.microsoft.com/office/drawing/2014/main" val="626349649"/>
                  </a:ext>
                </a:extLst>
              </a:tr>
              <a:tr h="360040">
                <a:tc vMerge="1">
                  <a:txBody>
                    <a:bodyPr/>
                    <a:lstStyle/>
                    <a:p>
                      <a:endParaRPr lang="es-EC"/>
                    </a:p>
                  </a:txBody>
                  <a:tcPr/>
                </a:tc>
                <a:tc>
                  <a:txBody>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lang="en-US" sz="1800" b="1" dirty="0" err="1">
                          <a:effectLst/>
                          <a:latin typeface="Arial Narrow" panose="020B0606020202030204" pitchFamily="34" charset="0"/>
                        </a:rPr>
                        <a:t>Locación</a:t>
                      </a:r>
                      <a:r>
                        <a:rPr lang="en-US" sz="1800" b="1" dirty="0">
                          <a:effectLst/>
                          <a:latin typeface="Arial Narrow" panose="020B0606020202030204" pitchFamily="34" charset="0"/>
                        </a:rPr>
                        <a:t> 1</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lang="en-US" sz="1800" b="1" dirty="0" err="1">
                          <a:effectLst/>
                          <a:latin typeface="Arial Narrow" panose="020B0606020202030204" pitchFamily="34" charset="0"/>
                        </a:rPr>
                        <a:t>Locación</a:t>
                      </a:r>
                      <a:r>
                        <a:rPr lang="en-US" sz="1800" b="1" dirty="0">
                          <a:effectLst/>
                          <a:latin typeface="Arial Narrow" panose="020B0606020202030204" pitchFamily="34" charset="0"/>
                        </a:rPr>
                        <a:t> 2</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399770"/>
                  </a:ext>
                </a:extLst>
              </a:tr>
              <a:tr h="0">
                <a:tc>
                  <a:txBody>
                    <a:bodyPr/>
                    <a:lstStyle/>
                    <a:p>
                      <a:pPr algn="ctr"/>
                      <a:r>
                        <a:rPr lang="en-US" sz="1800" b="1">
                          <a:effectLst/>
                          <a:latin typeface="Arial Narrow" panose="020B0606020202030204" pitchFamily="34" charset="0"/>
                        </a:rPr>
                        <a:t>LSTM</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41</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44</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9352733"/>
                  </a:ext>
                </a:extLst>
              </a:tr>
              <a:tr h="0">
                <a:tc>
                  <a:txBody>
                    <a:bodyPr/>
                    <a:lstStyle/>
                    <a:p>
                      <a:pPr algn="ctr"/>
                      <a:r>
                        <a:rPr lang="en-US" sz="1800" b="1">
                          <a:effectLst/>
                          <a:latin typeface="Arial Narrow" panose="020B0606020202030204" pitchFamily="34" charset="0"/>
                        </a:rPr>
                        <a:t>LSTMP</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19</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19</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9082969"/>
                  </a:ext>
                </a:extLst>
              </a:tr>
              <a:tr h="0">
                <a:tc>
                  <a:txBody>
                    <a:bodyPr/>
                    <a:lstStyle/>
                    <a:p>
                      <a:pPr algn="ctr"/>
                      <a:r>
                        <a:rPr lang="en-US" sz="1800" b="1">
                          <a:effectLst/>
                          <a:latin typeface="Arial Narrow" panose="020B0606020202030204" pitchFamily="34" charset="0"/>
                        </a:rPr>
                        <a:t>BiLSTM</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108</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112</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622704"/>
                  </a:ext>
                </a:extLst>
              </a:tr>
              <a:tr h="0">
                <a:tc>
                  <a:txBody>
                    <a:bodyPr/>
                    <a:lstStyle/>
                    <a:p>
                      <a:pPr algn="ctr"/>
                      <a:r>
                        <a:rPr lang="en-US" sz="1800" b="1">
                          <a:effectLst/>
                          <a:latin typeface="Arial Narrow" panose="020B0606020202030204" pitchFamily="34" charset="0"/>
                        </a:rPr>
                        <a:t>GRU</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23</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28</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1753312"/>
                  </a:ext>
                </a:extLst>
              </a:tr>
              <a:tr h="0">
                <a:tc>
                  <a:txBody>
                    <a:bodyPr/>
                    <a:lstStyle/>
                    <a:p>
                      <a:pPr algn="ctr"/>
                      <a:r>
                        <a:rPr lang="en-US" sz="1800" b="1">
                          <a:effectLst/>
                          <a:latin typeface="Arial Narrow" panose="020B0606020202030204" pitchFamily="34" charset="0"/>
                        </a:rPr>
                        <a:t>CNN</a:t>
                      </a:r>
                      <a:endParaRPr lang="es-EC"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7</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a:effectLst/>
                          <a:latin typeface="Arial Narrow" panose="020B0606020202030204" pitchFamily="34" charset="0"/>
                        </a:rPr>
                        <a:t>6</a:t>
                      </a:r>
                      <a:endParaRPr lang="es-EC"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2001006"/>
                  </a:ext>
                </a:extLst>
              </a:tr>
              <a:tr h="0">
                <a:tc>
                  <a:txBody>
                    <a:bodyPr/>
                    <a:lstStyle/>
                    <a:p>
                      <a:pPr algn="ctr"/>
                      <a:r>
                        <a:rPr lang="en-US" sz="1800" b="1" dirty="0" err="1">
                          <a:effectLst/>
                          <a:latin typeface="Arial Narrow" panose="020B0606020202030204" pitchFamily="34" charset="0"/>
                        </a:rPr>
                        <a:t>Híbrido</a:t>
                      </a:r>
                      <a:endParaRPr lang="es-EC"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14</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a:effectLst/>
                          <a:latin typeface="Arial Narrow" panose="020B0606020202030204" pitchFamily="34" charset="0"/>
                        </a:rPr>
                        <a:t>14</a:t>
                      </a:r>
                      <a:endParaRPr lang="es-EC"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7937403"/>
                  </a:ext>
                </a:extLst>
              </a:tr>
            </a:tbl>
          </a:graphicData>
        </a:graphic>
      </p:graphicFrame>
      <p:pic>
        <p:nvPicPr>
          <p:cNvPr id="8201" name="Imagen 34">
            <a:extLst>
              <a:ext uri="{FF2B5EF4-FFF2-40B4-BE49-F238E27FC236}">
                <a16:creationId xmlns:a16="http://schemas.microsoft.com/office/drawing/2014/main" id="{4AA0DD63-8836-A779-E7D1-6EE7ED3CBF76}"/>
              </a:ext>
            </a:extLst>
          </p:cNvPr>
          <p:cNvPicPr>
            <a:picLocks noChangeArrowheads="1"/>
          </p:cNvPicPr>
          <p:nvPr/>
        </p:nvPicPr>
        <p:blipFill>
          <a:blip r:embed="rId3">
            <a:extLst>
              <a:ext uri="{28A0092B-C50C-407E-A947-70E740481C1C}">
                <a14:useLocalDpi xmlns:a14="http://schemas.microsoft.com/office/drawing/2010/main" val="0"/>
              </a:ext>
            </a:extLst>
          </a:blip>
          <a:srcRect l="3207" t="4431" r="4259" b="3209"/>
          <a:stretch>
            <a:fillRect/>
          </a:stretch>
        </p:blipFill>
        <p:spPr bwMode="auto">
          <a:xfrm>
            <a:off x="957640" y="1123864"/>
            <a:ext cx="4248472" cy="236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44E16B5B-C393-1BF6-7750-1925D45409ED}"/>
              </a:ext>
            </a:extLst>
          </p:cNvPr>
          <p:cNvSpPr/>
          <p:nvPr/>
        </p:nvSpPr>
        <p:spPr>
          <a:xfrm rot="16200000">
            <a:off x="-354740" y="2174885"/>
            <a:ext cx="2674726"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solidFill>
                  <a:schemeClr val="tx1"/>
                </a:solidFill>
                <a:latin typeface="Arial" panose="020B0604020202020204" pitchFamily="34" charset="0"/>
                <a:cs typeface="Arial" panose="020B0604020202020204" pitchFamily="34" charset="0"/>
              </a:rPr>
              <a:t>Tiempo de entrenamiento (min)</a:t>
            </a:r>
            <a:endParaRPr lang="es-EC" sz="1400" b="1"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B3BFDBE4-3950-C6B6-654C-91C5CD27CD37}"/>
              </a:ext>
            </a:extLst>
          </p:cNvPr>
          <p:cNvSpPr/>
          <p:nvPr/>
        </p:nvSpPr>
        <p:spPr>
          <a:xfrm>
            <a:off x="1342648" y="3357818"/>
            <a:ext cx="3863464"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LSTM LSTMP </a:t>
            </a:r>
            <a:r>
              <a:rPr lang="es-EC" sz="1400" dirty="0" err="1">
                <a:solidFill>
                  <a:schemeClr val="tx1"/>
                </a:solidFill>
                <a:latin typeface="Arial" panose="020B0604020202020204" pitchFamily="34" charset="0"/>
                <a:cs typeface="Arial" panose="020B0604020202020204" pitchFamily="34" charset="0"/>
              </a:rPr>
              <a:t>BiLSTM</a:t>
            </a:r>
            <a:r>
              <a:rPr lang="es-EC" sz="1400" dirty="0">
                <a:solidFill>
                  <a:schemeClr val="tx1"/>
                </a:solidFill>
                <a:latin typeface="Arial" panose="020B0604020202020204" pitchFamily="34" charset="0"/>
                <a:cs typeface="Arial" panose="020B0604020202020204" pitchFamily="34" charset="0"/>
              </a:rPr>
              <a:t> GRU CNN Híbrido</a:t>
            </a:r>
            <a:endParaRPr lang="es-EC" sz="1400" b="1" dirty="0">
              <a:solidFill>
                <a:schemeClr val="tx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EB646996-78BE-C187-270E-80777E62FA26}"/>
              </a:ext>
            </a:extLst>
          </p:cNvPr>
          <p:cNvPicPr>
            <a:picLocks noChangeAspect="1"/>
          </p:cNvPicPr>
          <p:nvPr/>
        </p:nvPicPr>
        <p:blipFill>
          <a:blip r:embed="rId4"/>
          <a:stretch>
            <a:fillRect/>
          </a:stretch>
        </p:blipFill>
        <p:spPr>
          <a:xfrm>
            <a:off x="6943291" y="1247702"/>
            <a:ext cx="4333695" cy="4126308"/>
          </a:xfrm>
          <a:prstGeom prst="rect">
            <a:avLst/>
          </a:prstGeom>
        </p:spPr>
      </p:pic>
      <p:cxnSp>
        <p:nvCxnSpPr>
          <p:cNvPr id="14" name="Straight Connector 93">
            <a:extLst>
              <a:ext uri="{FF2B5EF4-FFF2-40B4-BE49-F238E27FC236}">
                <a16:creationId xmlns:a16="http://schemas.microsoft.com/office/drawing/2014/main" id="{80E8D150-8BE3-C3F5-F112-77D5D7A2C9D5}"/>
              </a:ext>
            </a:extLst>
          </p:cNvPr>
          <p:cNvCxnSpPr>
            <a:cxnSpLocks/>
          </p:cNvCxnSpPr>
          <p:nvPr/>
        </p:nvCxnSpPr>
        <p:spPr>
          <a:xfrm>
            <a:off x="5951190" y="693490"/>
            <a:ext cx="0" cy="5406939"/>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16" name="8 CuadroTexto">
            <a:extLst>
              <a:ext uri="{FF2B5EF4-FFF2-40B4-BE49-F238E27FC236}">
                <a16:creationId xmlns:a16="http://schemas.microsoft.com/office/drawing/2014/main" id="{36DB395D-77FE-35D0-6E4A-9E6453E36B0C}"/>
              </a:ext>
            </a:extLst>
          </p:cNvPr>
          <p:cNvSpPr txBox="1">
            <a:spLocks noChangeArrowheads="1"/>
          </p:cNvSpPr>
          <p:nvPr/>
        </p:nvSpPr>
        <p:spPr bwMode="auto">
          <a:xfrm>
            <a:off x="7163926" y="621481"/>
            <a:ext cx="389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dirty="0">
                <a:solidFill>
                  <a:srgbClr val="000099"/>
                </a:solidFill>
                <a:latin typeface="Arial Narrow" panose="020B0606020202030204" pitchFamily="34" charset="0"/>
                <a:cs typeface="Arial" panose="020B0604020202020204" pitchFamily="34" charset="0"/>
              </a:rPr>
              <a:t>Código disponible </a:t>
            </a:r>
            <a:r>
              <a:rPr lang="en-US" altLang="es-EC" sz="2400" dirty="0" err="1">
                <a:solidFill>
                  <a:srgbClr val="000099"/>
                </a:solidFill>
                <a:latin typeface="Arial Narrow" panose="020B0606020202030204" pitchFamily="34" charset="0"/>
                <a:cs typeface="Arial" panose="020B0604020202020204" pitchFamily="34" charset="0"/>
              </a:rPr>
              <a:t>en</a:t>
            </a:r>
            <a:r>
              <a:rPr lang="en-US" altLang="es-EC" sz="2400" dirty="0">
                <a:solidFill>
                  <a:srgbClr val="000099"/>
                </a:solidFill>
                <a:latin typeface="Arial Narrow" panose="020B0606020202030204" pitchFamily="34" charset="0"/>
                <a:cs typeface="Arial" panose="020B0604020202020204" pitchFamily="34" charset="0"/>
              </a:rPr>
              <a:t> GitHub</a:t>
            </a:r>
            <a:endParaRPr lang="es-ES" altLang="es-EC" sz="2400" dirty="0">
              <a:solidFill>
                <a:srgbClr val="000099"/>
              </a:solidFill>
              <a:latin typeface="Arial Narrow" panose="020B060602020203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D2411607-7207-0821-ECA9-9A56B65A667E}"/>
              </a:ext>
            </a:extLst>
          </p:cNvPr>
          <p:cNvSpPr/>
          <p:nvPr/>
        </p:nvSpPr>
        <p:spPr>
          <a:xfrm>
            <a:off x="6494807" y="5518066"/>
            <a:ext cx="5230662"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chemeClr val="tx1"/>
                </a:solidFill>
                <a:latin typeface="Arial Narrow" panose="020B0606020202030204" pitchFamily="34" charset="0"/>
                <a:cs typeface="Arial" panose="020B0604020202020204" pitchFamily="34" charset="0"/>
              </a:rPr>
              <a:t>https://github.com/RichardGuanoluisa/PVForecast.git</a:t>
            </a:r>
          </a:p>
        </p:txBody>
      </p:sp>
    </p:spTree>
    <p:extLst>
      <p:ext uri="{BB962C8B-B14F-4D97-AF65-F5344CB8AC3E}">
        <p14:creationId xmlns:p14="http://schemas.microsoft.com/office/powerpoint/2010/main" val="30181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28</a:t>
            </a:fld>
            <a:endParaRPr lang="es-EC" dirty="0"/>
          </a:p>
        </p:txBody>
      </p:sp>
      <p:sp>
        <p:nvSpPr>
          <p:cNvPr id="4" name="6 Título"/>
          <p:cNvSpPr txBox="1">
            <a:spLocks/>
          </p:cNvSpPr>
          <p:nvPr/>
        </p:nvSpPr>
        <p:spPr>
          <a:xfrm>
            <a:off x="1986756" y="1"/>
            <a:ext cx="8216900" cy="621481"/>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CONCLUSIONES</a:t>
            </a:r>
            <a:endParaRPr lang="en-US" sz="3200" kern="0" dirty="0">
              <a:solidFill>
                <a:schemeClr val="tx1"/>
              </a:solidFill>
            </a:endParaRPr>
          </a:p>
        </p:txBody>
      </p:sp>
      <p:sp>
        <p:nvSpPr>
          <p:cNvPr id="5" name="11 CuadroTexto">
            <a:extLst>
              <a:ext uri="{FF2B5EF4-FFF2-40B4-BE49-F238E27FC236}">
                <a16:creationId xmlns:a16="http://schemas.microsoft.com/office/drawing/2014/main" id="{D42DF56B-775A-5309-79F7-B30EA245BEF2}"/>
              </a:ext>
            </a:extLst>
          </p:cNvPr>
          <p:cNvSpPr txBox="1">
            <a:spLocks noChangeArrowheads="1"/>
          </p:cNvSpPr>
          <p:nvPr/>
        </p:nvSpPr>
        <p:spPr bwMode="auto">
          <a:xfrm>
            <a:off x="550590" y="1444342"/>
            <a:ext cx="110308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Se presentó el abundante recurso solar en Ecuador y la necesidad de utilizar energías renovables no convencionales como fuente de energía primaria en áreas aisladas que no están conectadas al SNI. </a:t>
            </a:r>
          </a:p>
          <a:p>
            <a:pPr algn="just" eaLnBrk="1" hangingPunct="1">
              <a:buFont typeface="Arial" panose="020B0604020202020204" pitchFamily="34" charset="0"/>
              <a:buChar char="•"/>
            </a:pPr>
            <a:endParaRPr lang="es-ES" sz="20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Las Islas Galápagos poseen un gran potencial para la explotación del recurso solar, debido a que el GHI de </a:t>
            </a:r>
            <a:br>
              <a:rPr lang="es-ES" sz="2000" spc="-5" dirty="0">
                <a:latin typeface="Arial Narrow" panose="020B0606020202030204" pitchFamily="34" charset="0"/>
                <a:ea typeface="MS Mincho" panose="02020609040205080304" pitchFamily="49" charset="-128"/>
              </a:rPr>
            </a:br>
            <a:r>
              <a:rPr lang="es-ES" sz="2000" spc="-5" dirty="0">
                <a:effectLst/>
                <a:latin typeface="Arial Narrow" panose="020B0606020202030204" pitchFamily="34" charset="0"/>
                <a:ea typeface="MS Mincho" panose="02020609040205080304" pitchFamily="49" charset="-128"/>
              </a:rPr>
              <a:t>4.8 – 6.3 kWh/m² de la región supera la base de 3.8 kWh/m² a partir del cual un sistema fotovoltaico es viable. </a:t>
            </a:r>
          </a:p>
          <a:p>
            <a:pPr algn="just" eaLnBrk="1" hangingPunct="1">
              <a:buFont typeface="Arial" panose="020B0604020202020204" pitchFamily="34" charset="0"/>
              <a:buChar char="•"/>
            </a:pPr>
            <a:endParaRPr lang="es-ES" sz="20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Se desarrollaron los modelos de predicción de potencia fotovoltaica LSTM, LSTMP, </a:t>
            </a:r>
            <a:r>
              <a:rPr lang="es-ES" sz="2000" spc="-5" dirty="0" err="1">
                <a:effectLst/>
                <a:latin typeface="Arial Narrow" panose="020B0606020202030204" pitchFamily="34" charset="0"/>
                <a:ea typeface="MS Mincho" panose="02020609040205080304" pitchFamily="49" charset="-128"/>
              </a:rPr>
              <a:t>BiLSTM</a:t>
            </a:r>
            <a:r>
              <a:rPr lang="es-ES" sz="2000" spc="-5" dirty="0">
                <a:effectLst/>
                <a:latin typeface="Arial Narrow" panose="020B0606020202030204" pitchFamily="34" charset="0"/>
                <a:ea typeface="MS Mincho" panose="02020609040205080304" pitchFamily="49" charset="-128"/>
              </a:rPr>
              <a:t>, CNN e Híbrido para dos áreas aisladas en las Islas Galápagos de Ecuador.</a:t>
            </a:r>
          </a:p>
          <a:p>
            <a:pPr algn="just" eaLnBrk="1" hangingPunct="1">
              <a:buFont typeface="Arial" panose="020B0604020202020204" pitchFamily="34" charset="0"/>
              <a:buChar char="•"/>
            </a:pPr>
            <a:endParaRPr lang="es-ES" sz="20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La normalización de datos permitió obtener mayor precisión en el entrenamiento de los modelos, ya que, al comparar los resultados de predicción obtenidos con el modelo GRU, se redujo el RMSE de predicción del 0.0440 con datos estandarizados a 0.0197 con datos normalizados.</a:t>
            </a:r>
          </a:p>
        </p:txBody>
      </p:sp>
    </p:spTree>
    <p:extLst>
      <p:ext uri="{BB962C8B-B14F-4D97-AF65-F5344CB8AC3E}">
        <p14:creationId xmlns:p14="http://schemas.microsoft.com/office/powerpoint/2010/main" val="2374568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29</a:t>
            </a:fld>
            <a:endParaRPr lang="es-EC" dirty="0"/>
          </a:p>
        </p:txBody>
      </p:sp>
      <p:sp>
        <p:nvSpPr>
          <p:cNvPr id="4" name="6 Título"/>
          <p:cNvSpPr txBox="1">
            <a:spLocks/>
          </p:cNvSpPr>
          <p:nvPr/>
        </p:nvSpPr>
        <p:spPr>
          <a:xfrm>
            <a:off x="1986756" y="1"/>
            <a:ext cx="8216900" cy="621481"/>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CONCLUSIONES</a:t>
            </a:r>
            <a:endParaRPr lang="en-US" sz="3200" kern="0" dirty="0">
              <a:solidFill>
                <a:schemeClr val="tx1"/>
              </a:solidFill>
            </a:endParaRPr>
          </a:p>
        </p:txBody>
      </p:sp>
      <p:sp>
        <p:nvSpPr>
          <p:cNvPr id="5" name="11 CuadroTexto">
            <a:extLst>
              <a:ext uri="{FF2B5EF4-FFF2-40B4-BE49-F238E27FC236}">
                <a16:creationId xmlns:a16="http://schemas.microsoft.com/office/drawing/2014/main" id="{D42DF56B-775A-5309-79F7-B30EA245BEF2}"/>
              </a:ext>
            </a:extLst>
          </p:cNvPr>
          <p:cNvSpPr txBox="1">
            <a:spLocks noChangeArrowheads="1"/>
          </p:cNvSpPr>
          <p:nvPr/>
        </p:nvSpPr>
        <p:spPr bwMode="auto">
          <a:xfrm>
            <a:off x="550590" y="909514"/>
            <a:ext cx="1103086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Los modelos desarrollados han mostrado excelente desempeño en la predicción de energía fotovoltaica. La correlación del 99% alcanzada entre los valores reales y pronosticados de ambas locaciones por todos modelos indica la eficiencia de aprendizaje, por lo cual, los modelos desarrollados son eficientes en el pronóstico de energía fotovoltaica basada en el modelo de panel solar. Sin embargo, LSTM ha presentado un mejor desempeño en el aprendizaje de los cambios temporales, ya que su RMSE de 0.0030 y 0.0012 para ambas locaciones es el menor comparado con el RMSE obtenido para los demás métodos. Por lo tanto, se puede utilizar como referencia para implementar sistemas solares fotovoltaicos aislados en las Islas Galápagos.</a:t>
            </a:r>
          </a:p>
          <a:p>
            <a:pPr algn="just" eaLnBrk="1" hangingPunct="1">
              <a:buFont typeface="Arial" panose="020B0604020202020204" pitchFamily="34" charset="0"/>
              <a:buChar char="•"/>
            </a:pPr>
            <a:endParaRPr lang="es-ES" sz="20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La optimización bayesiana permitió obtener los hiperparámetros óptimos necesarios para el entrenamiento de los modelos. Esto ha reducido el costo computacional y el error en el pronóstico, para el modelo LSTM se disminuyó el RMSE de predicción del 0.0517 con hiperparámetros sin optimizar al 0.0030 con hiperparámetros optimizados. </a:t>
            </a:r>
          </a:p>
          <a:p>
            <a:pPr algn="just" eaLnBrk="1" hangingPunct="1">
              <a:buFont typeface="Arial" panose="020B0604020202020204" pitchFamily="34" charset="0"/>
              <a:buChar char="•"/>
            </a:pPr>
            <a:endParaRPr lang="es-ES" sz="20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Según la precisión de predicción obtenida y la disminución del costo computacional, la metodología propuesta demostró ser eficiente para la tarea de entrenamiento de los métodos de DL. Además, el procedimiento se puede implementar para pronosticar la energía fotovoltaica en muchas áreas con este prerrequisito. </a:t>
            </a:r>
          </a:p>
        </p:txBody>
      </p:sp>
    </p:spTree>
    <p:extLst>
      <p:ext uri="{BB962C8B-B14F-4D97-AF65-F5344CB8AC3E}">
        <p14:creationId xmlns:p14="http://schemas.microsoft.com/office/powerpoint/2010/main" val="346601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EC101-D6DD-2586-34FE-DCC6229381C3}"/>
              </a:ext>
            </a:extLst>
          </p:cNvPr>
          <p:cNvSpPr/>
          <p:nvPr/>
        </p:nvSpPr>
        <p:spPr>
          <a:xfrm>
            <a:off x="190550" y="693490"/>
            <a:ext cx="11808195" cy="57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dirty="0">
              <a:solidFill>
                <a:schemeClr val="bg1"/>
              </a:solidFill>
              <a:latin typeface="Arial Narrow" panose="020B0606020202030204" pitchFamily="34" charset="0"/>
              <a:cs typeface="Arial" panose="020B0604020202020204" pitchFamily="34" charset="0"/>
            </a:endParaRPr>
          </a:p>
        </p:txBody>
      </p:sp>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3</a:t>
            </a:fld>
            <a:endParaRPr lang="es-EC" dirty="0"/>
          </a:p>
        </p:txBody>
      </p:sp>
      <p:sp>
        <p:nvSpPr>
          <p:cNvPr id="4" name="6 Título"/>
          <p:cNvSpPr txBox="1">
            <a:spLocks/>
          </p:cNvSpPr>
          <p:nvPr/>
        </p:nvSpPr>
        <p:spPr>
          <a:xfrm>
            <a:off x="1986756" y="1"/>
            <a:ext cx="8216900" cy="618200"/>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ANTECEDENTES</a:t>
            </a:r>
            <a:endParaRPr lang="en-US" sz="3200" kern="0" dirty="0">
              <a:solidFill>
                <a:schemeClr val="tx1"/>
              </a:solidFill>
            </a:endParaRPr>
          </a:p>
        </p:txBody>
      </p:sp>
      <p:sp>
        <p:nvSpPr>
          <p:cNvPr id="9" name="Rectángulo 8">
            <a:extLst>
              <a:ext uri="{FF2B5EF4-FFF2-40B4-BE49-F238E27FC236}">
                <a16:creationId xmlns:a16="http://schemas.microsoft.com/office/drawing/2014/main" id="{962932F0-0269-6188-6D0F-AEA69FCE33D8}"/>
              </a:ext>
            </a:extLst>
          </p:cNvPr>
          <p:cNvSpPr/>
          <p:nvPr/>
        </p:nvSpPr>
        <p:spPr>
          <a:xfrm>
            <a:off x="9406697" y="5277114"/>
            <a:ext cx="244915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rgbClr val="000099"/>
                </a:solidFill>
                <a:latin typeface="Arial Narrow" panose="020B0606020202030204" pitchFamily="34" charset="0"/>
                <a:cs typeface="Arial" panose="020B0604020202020204" pitchFamily="34" charset="0"/>
              </a:rPr>
              <a:t>Horizonte de tiempo</a:t>
            </a:r>
          </a:p>
        </p:txBody>
      </p:sp>
      <p:cxnSp>
        <p:nvCxnSpPr>
          <p:cNvPr id="10" name="Conector recto de flecha 9">
            <a:extLst>
              <a:ext uri="{FF2B5EF4-FFF2-40B4-BE49-F238E27FC236}">
                <a16:creationId xmlns:a16="http://schemas.microsoft.com/office/drawing/2014/main" id="{BCB75A38-4EC9-52CF-8E29-E0AED1AE284B}"/>
              </a:ext>
            </a:extLst>
          </p:cNvPr>
          <p:cNvCxnSpPr>
            <a:cxnSpLocks/>
          </p:cNvCxnSpPr>
          <p:nvPr/>
        </p:nvCxnSpPr>
        <p:spPr>
          <a:xfrm flipV="1">
            <a:off x="262558" y="5493114"/>
            <a:ext cx="8998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E73D0A35-BE66-3EDE-8C05-E78D32A1DB10}"/>
              </a:ext>
            </a:extLst>
          </p:cNvPr>
          <p:cNvSpPr/>
          <p:nvPr/>
        </p:nvSpPr>
        <p:spPr>
          <a:xfrm>
            <a:off x="262558" y="5531878"/>
            <a:ext cx="161218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rgbClr val="000099"/>
                </a:solidFill>
                <a:latin typeface="Arial Narrow" panose="020B0606020202030204" pitchFamily="34" charset="0"/>
                <a:cs typeface="Arial" panose="020B0604020202020204" pitchFamily="34" charset="0"/>
              </a:rPr>
              <a:t>Corto plazo</a:t>
            </a:r>
          </a:p>
        </p:txBody>
      </p:sp>
      <p:sp>
        <p:nvSpPr>
          <p:cNvPr id="12" name="Rectángulo 11">
            <a:extLst>
              <a:ext uri="{FF2B5EF4-FFF2-40B4-BE49-F238E27FC236}">
                <a16:creationId xmlns:a16="http://schemas.microsoft.com/office/drawing/2014/main" id="{9D9FB614-234F-70DF-978C-65CF4540AC38}"/>
              </a:ext>
            </a:extLst>
          </p:cNvPr>
          <p:cNvSpPr/>
          <p:nvPr/>
        </p:nvSpPr>
        <p:spPr>
          <a:xfrm>
            <a:off x="3554079" y="5518026"/>
            <a:ext cx="218130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rgbClr val="000099"/>
                </a:solidFill>
                <a:latin typeface="Arial Narrow" panose="020B0606020202030204" pitchFamily="34" charset="0"/>
                <a:cs typeface="Arial" panose="020B0604020202020204" pitchFamily="34" charset="0"/>
              </a:rPr>
              <a:t>Medio plazo</a:t>
            </a:r>
          </a:p>
        </p:txBody>
      </p:sp>
      <p:sp>
        <p:nvSpPr>
          <p:cNvPr id="13" name="Rectángulo 12">
            <a:extLst>
              <a:ext uri="{FF2B5EF4-FFF2-40B4-BE49-F238E27FC236}">
                <a16:creationId xmlns:a16="http://schemas.microsoft.com/office/drawing/2014/main" id="{75BD7523-1B7A-48AB-987E-A5BC399BF971}"/>
              </a:ext>
            </a:extLst>
          </p:cNvPr>
          <p:cNvSpPr/>
          <p:nvPr/>
        </p:nvSpPr>
        <p:spPr>
          <a:xfrm>
            <a:off x="7414724" y="5518027"/>
            <a:ext cx="184666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rgbClr val="000099"/>
                </a:solidFill>
                <a:latin typeface="Arial Narrow" panose="020B0606020202030204" pitchFamily="34" charset="0"/>
                <a:cs typeface="Arial" panose="020B0604020202020204" pitchFamily="34" charset="0"/>
              </a:rPr>
              <a:t>Largo plazo</a:t>
            </a:r>
          </a:p>
        </p:txBody>
      </p:sp>
      <p:pic>
        <p:nvPicPr>
          <p:cNvPr id="14" name="Picture 6" descr="https://cdn-icons-png.flaticon.com/512/3463/3463455.png">
            <a:extLst>
              <a:ext uri="{FF2B5EF4-FFF2-40B4-BE49-F238E27FC236}">
                <a16:creationId xmlns:a16="http://schemas.microsoft.com/office/drawing/2014/main" id="{4068ECD2-6115-AED7-CAEA-563F5DAF53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646" y="3150059"/>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cdn-icons-png.flaticon.com/512/4149/4149658.png">
            <a:extLst>
              <a:ext uri="{FF2B5EF4-FFF2-40B4-BE49-F238E27FC236}">
                <a16:creationId xmlns:a16="http://schemas.microsoft.com/office/drawing/2014/main" id="{52C250A2-E9B7-2259-BF1C-3393BF15B2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8793" y="3150059"/>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97D1601C-B37D-92AA-6D62-AD691AA47AE2}"/>
              </a:ext>
            </a:extLst>
          </p:cNvPr>
          <p:cNvSpPr/>
          <p:nvPr/>
        </p:nvSpPr>
        <p:spPr>
          <a:xfrm>
            <a:off x="4742525" y="2384705"/>
            <a:ext cx="2705360" cy="4340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bg1"/>
                </a:solidFill>
                <a:latin typeface="Arial Narrow" panose="020B0606020202030204" pitchFamily="34" charset="0"/>
                <a:cs typeface="Arial" panose="020B0604020202020204" pitchFamily="34" charset="0"/>
              </a:rPr>
              <a:t>Predicción de energía</a:t>
            </a:r>
          </a:p>
        </p:txBody>
      </p:sp>
      <p:pic>
        <p:nvPicPr>
          <p:cNvPr id="17" name="Picture 10" descr="https://cdn-icons-png.flaticon.com/512/649/649802.png">
            <a:extLst>
              <a:ext uri="{FF2B5EF4-FFF2-40B4-BE49-F238E27FC236}">
                <a16:creationId xmlns:a16="http://schemas.microsoft.com/office/drawing/2014/main" id="{DB8E5BC3-464B-D4EB-04FC-6B64AD81CB2D}"/>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t="9684" b="9981"/>
          <a:stretch/>
        </p:blipFill>
        <p:spPr bwMode="auto">
          <a:xfrm>
            <a:off x="1179166" y="2349730"/>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s://cdn-icons.flaticon.com/png/512/1888/premium/1888313.png?token=exp=1659980929~hmac=852fafb2fdf97f3a419012dcac51e2fb">
            <a:extLst>
              <a:ext uri="{FF2B5EF4-FFF2-40B4-BE49-F238E27FC236}">
                <a16:creationId xmlns:a16="http://schemas.microsoft.com/office/drawing/2014/main" id="{5F8C1948-8BA0-6E92-BF51-16C006DD261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5657" y="156522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5F19A8A2-3D09-CFEB-71E5-349453F638F1}"/>
              </a:ext>
            </a:extLst>
          </p:cNvPr>
          <p:cNvSpPr/>
          <p:nvPr/>
        </p:nvSpPr>
        <p:spPr>
          <a:xfrm>
            <a:off x="2782599" y="3656385"/>
            <a:ext cx="216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Sistema de almacenamiento</a:t>
            </a:r>
          </a:p>
        </p:txBody>
      </p:sp>
      <p:pic>
        <p:nvPicPr>
          <p:cNvPr id="20" name="Picture 16" descr="https://cdn-icons.flaticon.com/png/512/3073/premium/3073662.png?token=exp=1659980929~hmac=8b6937821678e74a94bdb01ded162000">
            <a:extLst>
              <a:ext uri="{FF2B5EF4-FFF2-40B4-BE49-F238E27FC236}">
                <a16:creationId xmlns:a16="http://schemas.microsoft.com/office/drawing/2014/main" id="{8A9620EB-3D00-1D48-9DDA-F28E0C313E79}"/>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0756" y="155812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a:extLst>
              <a:ext uri="{FF2B5EF4-FFF2-40B4-BE49-F238E27FC236}">
                <a16:creationId xmlns:a16="http://schemas.microsoft.com/office/drawing/2014/main" id="{CE14BEC0-5C88-ECA1-5C2F-BD900D187828}"/>
              </a:ext>
            </a:extLst>
          </p:cNvPr>
          <p:cNvSpPr/>
          <p:nvPr/>
        </p:nvSpPr>
        <p:spPr>
          <a:xfrm>
            <a:off x="6844090" y="1594120"/>
            <a:ext cx="3714703"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200" dirty="0">
                <a:solidFill>
                  <a:schemeClr val="tx1"/>
                </a:solidFill>
                <a:latin typeface="Arial Narrow" panose="020B0606020202030204" pitchFamily="34" charset="0"/>
                <a:cs typeface="Arial" panose="020B0604020202020204" pitchFamily="34" charset="0"/>
              </a:rPr>
              <a:t>Condiciones climáticas aleatorias</a:t>
            </a:r>
          </a:p>
        </p:txBody>
      </p:sp>
      <p:sp>
        <p:nvSpPr>
          <p:cNvPr id="22" name="Rectángulo 21">
            <a:extLst>
              <a:ext uri="{FF2B5EF4-FFF2-40B4-BE49-F238E27FC236}">
                <a16:creationId xmlns:a16="http://schemas.microsoft.com/office/drawing/2014/main" id="{FB97BBAC-D082-EE73-7E3B-063A80788DD6}"/>
              </a:ext>
            </a:extLst>
          </p:cNvPr>
          <p:cNvSpPr/>
          <p:nvPr/>
        </p:nvSpPr>
        <p:spPr>
          <a:xfrm>
            <a:off x="2314152" y="1594120"/>
            <a:ext cx="291745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200" dirty="0">
                <a:solidFill>
                  <a:schemeClr val="tx1"/>
                </a:solidFill>
                <a:latin typeface="Arial Narrow" panose="020B0606020202030204" pitchFamily="34" charset="0"/>
                <a:cs typeface="Arial" panose="020B0604020202020204" pitchFamily="34" charset="0"/>
              </a:rPr>
              <a:t>Energía solar primaria</a:t>
            </a:r>
          </a:p>
        </p:txBody>
      </p:sp>
      <p:pic>
        <p:nvPicPr>
          <p:cNvPr id="25" name="Picture 22" descr="https://cdn-icons.flaticon.com/png/512/4879/premium/4879737.png?token=exp=1659981498~hmac=830f7a7ad93a6d67bb4fe439a89cdd01">
            <a:extLst>
              <a:ext uri="{FF2B5EF4-FFF2-40B4-BE49-F238E27FC236}">
                <a16:creationId xmlns:a16="http://schemas.microsoft.com/office/drawing/2014/main" id="{F6788E6E-66F5-1F39-5709-B26BBFF686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647" y="315835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https://cdn-icons.flaticon.com/png/512/1165/premium/1165316.png?token=exp=1659981774~hmac=730a8325b44cfc49d4f5f0f3a07390e5">
            <a:extLst>
              <a:ext uri="{FF2B5EF4-FFF2-40B4-BE49-F238E27FC236}">
                <a16:creationId xmlns:a16="http://schemas.microsoft.com/office/drawing/2014/main" id="{C0EA76B1-740D-D275-4D8F-5E99AF5A23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5618" y="3150059"/>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ángulo 26">
            <a:extLst>
              <a:ext uri="{FF2B5EF4-FFF2-40B4-BE49-F238E27FC236}">
                <a16:creationId xmlns:a16="http://schemas.microsoft.com/office/drawing/2014/main" id="{F96B67B8-F5FF-0D2C-08DB-09C189C869C4}"/>
              </a:ext>
            </a:extLst>
          </p:cNvPr>
          <p:cNvSpPr/>
          <p:nvPr/>
        </p:nvSpPr>
        <p:spPr>
          <a:xfrm>
            <a:off x="190550" y="3656385"/>
            <a:ext cx="25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Sistemas de gestión de energía</a:t>
            </a:r>
          </a:p>
        </p:txBody>
      </p:sp>
      <p:cxnSp>
        <p:nvCxnSpPr>
          <p:cNvPr id="28" name="Conector angular 22">
            <a:extLst>
              <a:ext uri="{FF2B5EF4-FFF2-40B4-BE49-F238E27FC236}">
                <a16:creationId xmlns:a16="http://schemas.microsoft.com/office/drawing/2014/main" id="{0CCC8577-2F1A-91A1-4958-24EA65540847}"/>
              </a:ext>
            </a:extLst>
          </p:cNvPr>
          <p:cNvCxnSpPr>
            <a:cxnSpLocks/>
            <a:endCxn id="15" idx="0"/>
          </p:cNvCxnSpPr>
          <p:nvPr/>
        </p:nvCxnSpPr>
        <p:spPr>
          <a:xfrm>
            <a:off x="6095204" y="2864029"/>
            <a:ext cx="4535589" cy="286030"/>
          </a:xfrm>
          <a:prstGeom prst="bentConnector2">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6" descr="https://cdn-icons.flaticon.com/png/512/4515/premium/4515604.png?token=exp=1659982028~hmac=68422f5d5d993b4c3801703e94219d55">
            <a:extLst>
              <a:ext uri="{FF2B5EF4-FFF2-40B4-BE49-F238E27FC236}">
                <a16:creationId xmlns:a16="http://schemas.microsoft.com/office/drawing/2014/main" id="{BAF915A0-A868-092F-5C6D-0DB59F00DA4D}"/>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98165" y="234973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29">
            <a:extLst>
              <a:ext uri="{FF2B5EF4-FFF2-40B4-BE49-F238E27FC236}">
                <a16:creationId xmlns:a16="http://schemas.microsoft.com/office/drawing/2014/main" id="{DFB0BADB-C6B0-46E7-8841-8E097B0D4D1F}"/>
              </a:ext>
            </a:extLst>
          </p:cNvPr>
          <p:cNvSpPr/>
          <p:nvPr/>
        </p:nvSpPr>
        <p:spPr>
          <a:xfrm>
            <a:off x="7908223" y="2385730"/>
            <a:ext cx="1660525"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200" dirty="0">
                <a:solidFill>
                  <a:schemeClr val="tx1"/>
                </a:solidFill>
                <a:latin typeface="Arial Narrow" panose="020B0606020202030204" pitchFamily="34" charset="0"/>
                <a:cs typeface="Arial" panose="020B0604020202020204" pitchFamily="34" charset="0"/>
              </a:rPr>
              <a:t>Microrredes</a:t>
            </a:r>
          </a:p>
        </p:txBody>
      </p:sp>
      <p:cxnSp>
        <p:nvCxnSpPr>
          <p:cNvPr id="31" name="Conector angular 48">
            <a:extLst>
              <a:ext uri="{FF2B5EF4-FFF2-40B4-BE49-F238E27FC236}">
                <a16:creationId xmlns:a16="http://schemas.microsoft.com/office/drawing/2014/main" id="{0ACBB4C7-73D3-6E79-B7B6-59B525083053}"/>
              </a:ext>
            </a:extLst>
          </p:cNvPr>
          <p:cNvCxnSpPr>
            <a:cxnSpLocks/>
            <a:endCxn id="14" idx="0"/>
          </p:cNvCxnSpPr>
          <p:nvPr/>
        </p:nvCxnSpPr>
        <p:spPr>
          <a:xfrm rot="10800000" flipV="1">
            <a:off x="3754647" y="2864029"/>
            <a:ext cx="2340563" cy="286030"/>
          </a:xfrm>
          <a:prstGeom prst="bentConnector2">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0" descr="https://cdn-icons-png.flaticon.com/512/1792/1792312.png">
            <a:extLst>
              <a:ext uri="{FF2B5EF4-FFF2-40B4-BE49-F238E27FC236}">
                <a16:creationId xmlns:a16="http://schemas.microsoft.com/office/drawing/2014/main" id="{AFABBD70-1F81-40FA-4C69-AAA324B3180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66744" y="3150059"/>
            <a:ext cx="504000" cy="50400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ector angular 61">
            <a:extLst>
              <a:ext uri="{FF2B5EF4-FFF2-40B4-BE49-F238E27FC236}">
                <a16:creationId xmlns:a16="http://schemas.microsoft.com/office/drawing/2014/main" id="{ABBB486A-60B8-8D10-E161-D508D4855DE6}"/>
              </a:ext>
            </a:extLst>
          </p:cNvPr>
          <p:cNvCxnSpPr>
            <a:cxnSpLocks/>
            <a:endCxn id="32" idx="0"/>
          </p:cNvCxnSpPr>
          <p:nvPr/>
        </p:nvCxnSpPr>
        <p:spPr>
          <a:xfrm>
            <a:off x="6095205" y="2864029"/>
            <a:ext cx="2123539" cy="286030"/>
          </a:xfrm>
          <a:prstGeom prst="bentConnector2">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D139C6BC-CB6D-3A97-97FA-18BAE42D2847}"/>
              </a:ext>
            </a:extLst>
          </p:cNvPr>
          <p:cNvSpPr/>
          <p:nvPr/>
        </p:nvSpPr>
        <p:spPr>
          <a:xfrm>
            <a:off x="1683166" y="2385730"/>
            <a:ext cx="291745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200" dirty="0">
                <a:solidFill>
                  <a:schemeClr val="tx1"/>
                </a:solidFill>
                <a:latin typeface="Arial Narrow" panose="020B0606020202030204" pitchFamily="34" charset="0"/>
                <a:cs typeface="Arial" panose="020B0604020202020204" pitchFamily="34" charset="0"/>
              </a:rPr>
              <a:t>Energía fotovoltaica (</a:t>
            </a:r>
            <a:r>
              <a:rPr lang="es-EC" sz="2200" b="1" dirty="0">
                <a:solidFill>
                  <a:schemeClr val="tx1"/>
                </a:solidFill>
                <a:latin typeface="Arial Narrow" panose="020B0606020202030204" pitchFamily="34" charset="0"/>
                <a:cs typeface="Arial" panose="020B0604020202020204" pitchFamily="34" charset="0"/>
              </a:rPr>
              <a:t>PV</a:t>
            </a:r>
            <a:r>
              <a:rPr lang="es-EC" sz="2200" dirty="0">
                <a:solidFill>
                  <a:schemeClr val="tx1"/>
                </a:solidFill>
                <a:latin typeface="Arial Narrow" panose="020B0606020202030204" pitchFamily="34" charset="0"/>
                <a:cs typeface="Arial" panose="020B0604020202020204" pitchFamily="34" charset="0"/>
              </a:rPr>
              <a:t>)</a:t>
            </a:r>
          </a:p>
        </p:txBody>
      </p:sp>
      <p:sp>
        <p:nvSpPr>
          <p:cNvPr id="35" name="Rectángulo 34">
            <a:extLst>
              <a:ext uri="{FF2B5EF4-FFF2-40B4-BE49-F238E27FC236}">
                <a16:creationId xmlns:a16="http://schemas.microsoft.com/office/drawing/2014/main" id="{D1CB510F-C735-3186-DFBE-3E55AB701F2C}"/>
              </a:ext>
            </a:extLst>
          </p:cNvPr>
          <p:cNvSpPr/>
          <p:nvPr/>
        </p:nvSpPr>
        <p:spPr>
          <a:xfrm>
            <a:off x="9478746" y="3656385"/>
            <a:ext cx="25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Minimización de costes operacionales</a:t>
            </a:r>
          </a:p>
        </p:txBody>
      </p:sp>
      <p:sp>
        <p:nvSpPr>
          <p:cNvPr id="36" name="Rectángulo 35">
            <a:extLst>
              <a:ext uri="{FF2B5EF4-FFF2-40B4-BE49-F238E27FC236}">
                <a16:creationId xmlns:a16="http://schemas.microsoft.com/office/drawing/2014/main" id="{5416ECDF-ACD4-BFAC-A69A-165363297A98}"/>
              </a:ext>
            </a:extLst>
          </p:cNvPr>
          <p:cNvSpPr/>
          <p:nvPr/>
        </p:nvSpPr>
        <p:spPr>
          <a:xfrm>
            <a:off x="5014648" y="3656385"/>
            <a:ext cx="216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Escalabilidad y penetración</a:t>
            </a:r>
          </a:p>
        </p:txBody>
      </p:sp>
      <p:sp>
        <p:nvSpPr>
          <p:cNvPr id="37" name="Rectángulo 36">
            <a:extLst>
              <a:ext uri="{FF2B5EF4-FFF2-40B4-BE49-F238E27FC236}">
                <a16:creationId xmlns:a16="http://schemas.microsoft.com/office/drawing/2014/main" id="{6161E443-5EC6-4453-5338-E3217C026DAD}"/>
              </a:ext>
            </a:extLst>
          </p:cNvPr>
          <p:cNvSpPr/>
          <p:nvPr/>
        </p:nvSpPr>
        <p:spPr>
          <a:xfrm>
            <a:off x="7246697" y="3656385"/>
            <a:ext cx="216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Oferta a demanda</a:t>
            </a:r>
          </a:p>
        </p:txBody>
      </p:sp>
      <p:cxnSp>
        <p:nvCxnSpPr>
          <p:cNvPr id="38" name="Conector angular 48">
            <a:extLst>
              <a:ext uri="{FF2B5EF4-FFF2-40B4-BE49-F238E27FC236}">
                <a16:creationId xmlns:a16="http://schemas.microsoft.com/office/drawing/2014/main" id="{5A90C1F6-FE3F-A13A-AF4D-262CB5148292}"/>
              </a:ext>
            </a:extLst>
          </p:cNvPr>
          <p:cNvCxnSpPr>
            <a:cxnSpLocks/>
            <a:endCxn id="26" idx="0"/>
          </p:cNvCxnSpPr>
          <p:nvPr/>
        </p:nvCxnSpPr>
        <p:spPr>
          <a:xfrm rot="10800000" flipV="1">
            <a:off x="1587619" y="2864029"/>
            <a:ext cx="4507591" cy="286030"/>
          </a:xfrm>
          <a:prstGeom prst="bentConnector2">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D1312DF7-48C9-69CB-7596-6F4DC5743BF1}"/>
              </a:ext>
            </a:extLst>
          </p:cNvPr>
          <p:cNvCxnSpPr>
            <a:cxnSpLocks/>
          </p:cNvCxnSpPr>
          <p:nvPr/>
        </p:nvCxnSpPr>
        <p:spPr>
          <a:xfrm flipH="1">
            <a:off x="6094647" y="2781722"/>
            <a:ext cx="1" cy="368337"/>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40" name="Rectángulo 39">
            <a:extLst>
              <a:ext uri="{FF2B5EF4-FFF2-40B4-BE49-F238E27FC236}">
                <a16:creationId xmlns:a16="http://schemas.microsoft.com/office/drawing/2014/main" id="{2787F1D1-496F-E96E-DF02-F46A3AAB9A74}"/>
              </a:ext>
            </a:extLst>
          </p:cNvPr>
          <p:cNvSpPr/>
          <p:nvPr/>
        </p:nvSpPr>
        <p:spPr>
          <a:xfrm>
            <a:off x="190550" y="4678515"/>
            <a:ext cx="11808195" cy="57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dirty="0">
              <a:solidFill>
                <a:schemeClr val="bg1"/>
              </a:solidFill>
              <a:latin typeface="Arial Narrow" panose="020B0606020202030204" pitchFamily="34" charset="0"/>
              <a:cs typeface="Arial" panose="020B0604020202020204" pitchFamily="34" charset="0"/>
            </a:endParaRPr>
          </a:p>
        </p:txBody>
      </p:sp>
      <p:sp>
        <p:nvSpPr>
          <p:cNvPr id="41" name="Rectángulo 40">
            <a:extLst>
              <a:ext uri="{FF2B5EF4-FFF2-40B4-BE49-F238E27FC236}">
                <a16:creationId xmlns:a16="http://schemas.microsoft.com/office/drawing/2014/main" id="{DEA8CD03-37D1-864D-FCE7-68C6D656963A}"/>
              </a:ext>
            </a:extLst>
          </p:cNvPr>
          <p:cNvSpPr/>
          <p:nvPr/>
        </p:nvSpPr>
        <p:spPr>
          <a:xfrm>
            <a:off x="622862" y="4822499"/>
            <a:ext cx="23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Estadístico</a:t>
            </a:r>
          </a:p>
        </p:txBody>
      </p:sp>
      <p:sp>
        <p:nvSpPr>
          <p:cNvPr id="42" name="Rectángulo 41">
            <a:extLst>
              <a:ext uri="{FF2B5EF4-FFF2-40B4-BE49-F238E27FC236}">
                <a16:creationId xmlns:a16="http://schemas.microsoft.com/office/drawing/2014/main" id="{510F5DB9-7B75-F742-F225-06A480ADD86A}"/>
              </a:ext>
            </a:extLst>
          </p:cNvPr>
          <p:cNvSpPr/>
          <p:nvPr/>
        </p:nvSpPr>
        <p:spPr>
          <a:xfrm>
            <a:off x="3304403" y="4822499"/>
            <a:ext cx="3116353"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tx1"/>
                </a:solidFill>
                <a:latin typeface="Arial Narrow" panose="020B0606020202030204" pitchFamily="34" charset="0"/>
                <a:cs typeface="Arial" panose="020B0604020202020204" pitchFamily="34" charset="0"/>
              </a:rPr>
              <a:t>Aprendizaje profundo (DL)</a:t>
            </a:r>
          </a:p>
        </p:txBody>
      </p:sp>
      <p:sp>
        <p:nvSpPr>
          <p:cNvPr id="43" name="Rectángulo 42">
            <a:extLst>
              <a:ext uri="{FF2B5EF4-FFF2-40B4-BE49-F238E27FC236}">
                <a16:creationId xmlns:a16="http://schemas.microsoft.com/office/drawing/2014/main" id="{28409F45-9BDD-03AD-646A-615B2D34C085}"/>
              </a:ext>
            </a:extLst>
          </p:cNvPr>
          <p:cNvSpPr/>
          <p:nvPr/>
        </p:nvSpPr>
        <p:spPr>
          <a:xfrm>
            <a:off x="6726297" y="4822499"/>
            <a:ext cx="23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Modelos físicos</a:t>
            </a:r>
          </a:p>
        </p:txBody>
      </p:sp>
      <p:sp>
        <p:nvSpPr>
          <p:cNvPr id="44" name="Rectángulo 43">
            <a:extLst>
              <a:ext uri="{FF2B5EF4-FFF2-40B4-BE49-F238E27FC236}">
                <a16:creationId xmlns:a16="http://schemas.microsoft.com/office/drawing/2014/main" id="{6CF2552D-8C4F-984D-156F-DBD2527CE8D5}"/>
              </a:ext>
            </a:extLst>
          </p:cNvPr>
          <p:cNvSpPr/>
          <p:nvPr/>
        </p:nvSpPr>
        <p:spPr>
          <a:xfrm>
            <a:off x="9407838" y="4822499"/>
            <a:ext cx="23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latin typeface="Arial Narrow" panose="020B0606020202030204" pitchFamily="34" charset="0"/>
                <a:cs typeface="Arial" panose="020B0604020202020204" pitchFamily="34" charset="0"/>
              </a:rPr>
              <a:t>Híbridos</a:t>
            </a:r>
          </a:p>
        </p:txBody>
      </p:sp>
      <p:pic>
        <p:nvPicPr>
          <p:cNvPr id="3074" name="Picture 2">
            <a:extLst>
              <a:ext uri="{FF2B5EF4-FFF2-40B4-BE49-F238E27FC236}">
                <a16:creationId xmlns:a16="http://schemas.microsoft.com/office/drawing/2014/main" id="{73233EBA-8B6C-C8FC-94C7-33FA4793C5B2}"/>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514" y="729490"/>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A326CDE-CFAD-B407-8FB0-FA6ADED10592}"/>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96830" y="729490"/>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4E2F095-EE73-BE46-9059-6874F8E6A364}"/>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89583" y="72949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0C1FC5A-205D-CE73-7678-C372DE87EECB}"/>
              </a:ext>
            </a:extLst>
          </p:cNvPr>
          <p:cNvSpPr/>
          <p:nvPr/>
        </p:nvSpPr>
        <p:spPr>
          <a:xfrm>
            <a:off x="3733164" y="765490"/>
            <a:ext cx="4718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bg2">
                    <a:lumMod val="50000"/>
                  </a:schemeClr>
                </a:solidFill>
                <a:latin typeface="Arial Narrow" panose="020B0606020202030204" pitchFamily="34" charset="0"/>
                <a:cs typeface="Arial" panose="020B0604020202020204" pitchFamily="34" charset="0"/>
              </a:rPr>
              <a:t>Consumo continuo de combustibles fósiles</a:t>
            </a:r>
          </a:p>
        </p:txBody>
      </p:sp>
      <p:pic>
        <p:nvPicPr>
          <p:cNvPr id="3080" name="Picture 8">
            <a:extLst>
              <a:ext uri="{FF2B5EF4-FFF2-40B4-BE49-F238E27FC236}">
                <a16:creationId xmlns:a16="http://schemas.microsoft.com/office/drawing/2014/main" id="{4F9E49CA-687D-8886-E0D3-88978C20F6E6}"/>
              </a:ext>
            </a:extLst>
          </p:cNvPr>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91750" y="72949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6" name="Flecha: a la derecha 45">
            <a:extLst>
              <a:ext uri="{FF2B5EF4-FFF2-40B4-BE49-F238E27FC236}">
                <a16:creationId xmlns:a16="http://schemas.microsoft.com/office/drawing/2014/main" id="{059D2BC9-126A-DD5F-1DD8-23379E9ACEBC}"/>
              </a:ext>
            </a:extLst>
          </p:cNvPr>
          <p:cNvSpPr/>
          <p:nvPr/>
        </p:nvSpPr>
        <p:spPr>
          <a:xfrm rot="5400000">
            <a:off x="5986647" y="1341562"/>
            <a:ext cx="216000" cy="216000"/>
          </a:xfrm>
          <a:prstGeom prst="rightArrow">
            <a:avLst/>
          </a:prstGeom>
          <a:solidFill>
            <a:schemeClr val="accent1">
              <a:lumMod val="90000"/>
            </a:schemeClr>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dirty="0">
              <a:solidFill>
                <a:schemeClr val="tx1"/>
              </a:solidFill>
            </a:endParaRPr>
          </a:p>
        </p:txBody>
      </p:sp>
      <p:sp>
        <p:nvSpPr>
          <p:cNvPr id="47" name="Flecha: a la derecha 46">
            <a:extLst>
              <a:ext uri="{FF2B5EF4-FFF2-40B4-BE49-F238E27FC236}">
                <a16:creationId xmlns:a16="http://schemas.microsoft.com/office/drawing/2014/main" id="{2A26DD43-4BBA-1E6F-E445-CD3FF04869AB}"/>
              </a:ext>
            </a:extLst>
          </p:cNvPr>
          <p:cNvSpPr/>
          <p:nvPr/>
        </p:nvSpPr>
        <p:spPr>
          <a:xfrm rot="5400000">
            <a:off x="5984328" y="2129942"/>
            <a:ext cx="216000" cy="216000"/>
          </a:xfrm>
          <a:prstGeom prst="rightArrow">
            <a:avLst/>
          </a:prstGeom>
          <a:solidFill>
            <a:schemeClr val="accent1">
              <a:lumMod val="90000"/>
            </a:schemeClr>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dirty="0">
              <a:solidFill>
                <a:schemeClr val="tx1"/>
              </a:solidFill>
            </a:endParaRPr>
          </a:p>
        </p:txBody>
      </p:sp>
      <p:sp>
        <p:nvSpPr>
          <p:cNvPr id="48" name="Flecha: a la derecha 47">
            <a:extLst>
              <a:ext uri="{FF2B5EF4-FFF2-40B4-BE49-F238E27FC236}">
                <a16:creationId xmlns:a16="http://schemas.microsoft.com/office/drawing/2014/main" id="{9578161B-6E74-A55D-A8CE-FE0843984DB0}"/>
              </a:ext>
            </a:extLst>
          </p:cNvPr>
          <p:cNvSpPr/>
          <p:nvPr/>
        </p:nvSpPr>
        <p:spPr>
          <a:xfrm rot="5400000">
            <a:off x="5984328" y="4350903"/>
            <a:ext cx="216000" cy="216000"/>
          </a:xfrm>
          <a:prstGeom prst="rightArrow">
            <a:avLst/>
          </a:prstGeom>
          <a:solidFill>
            <a:schemeClr val="accent1">
              <a:lumMod val="90000"/>
            </a:schemeClr>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dirty="0">
              <a:solidFill>
                <a:schemeClr val="tx1"/>
              </a:solidFill>
            </a:endParaRPr>
          </a:p>
        </p:txBody>
      </p:sp>
    </p:spTree>
    <p:extLst>
      <p:ext uri="{BB962C8B-B14F-4D97-AF65-F5344CB8AC3E}">
        <p14:creationId xmlns:p14="http://schemas.microsoft.com/office/powerpoint/2010/main" val="1756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1000"/>
                                        <p:tgtEl>
                                          <p:spTgt spid="3078"/>
                                        </p:tgtEl>
                                      </p:cBhvr>
                                    </p:animEffect>
                                    <p:anim calcmode="lin" valueType="num">
                                      <p:cBhvr>
                                        <p:cTn id="23" dur="1000" fill="hold"/>
                                        <p:tgtEl>
                                          <p:spTgt spid="3078"/>
                                        </p:tgtEl>
                                        <p:attrNameLst>
                                          <p:attrName>ppt_x</p:attrName>
                                        </p:attrNameLst>
                                      </p:cBhvr>
                                      <p:tavLst>
                                        <p:tav tm="0">
                                          <p:val>
                                            <p:strVal val="#ppt_x"/>
                                          </p:val>
                                        </p:tav>
                                        <p:tav tm="100000">
                                          <p:val>
                                            <p:strVal val="#ppt_x"/>
                                          </p:val>
                                        </p:tav>
                                      </p:tavLst>
                                    </p:anim>
                                    <p:anim calcmode="lin" valueType="num">
                                      <p:cBhvr>
                                        <p:cTn id="24" dur="1000" fill="hold"/>
                                        <p:tgtEl>
                                          <p:spTgt spid="30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fade">
                                      <p:cBhvr>
                                        <p:cTn id="32" dur="1000"/>
                                        <p:tgtEl>
                                          <p:spTgt spid="3080"/>
                                        </p:tgtEl>
                                      </p:cBhvr>
                                    </p:animEffect>
                                    <p:anim calcmode="lin" valueType="num">
                                      <p:cBhvr>
                                        <p:cTn id="33" dur="1000" fill="hold"/>
                                        <p:tgtEl>
                                          <p:spTgt spid="3080"/>
                                        </p:tgtEl>
                                        <p:attrNameLst>
                                          <p:attrName>ppt_x</p:attrName>
                                        </p:attrNameLst>
                                      </p:cBhvr>
                                      <p:tavLst>
                                        <p:tav tm="0">
                                          <p:val>
                                            <p:strVal val="#ppt_x"/>
                                          </p:val>
                                        </p:tav>
                                        <p:tav tm="100000">
                                          <p:val>
                                            <p:strVal val="#ppt_x"/>
                                          </p:val>
                                        </p:tav>
                                      </p:tavLst>
                                    </p:anim>
                                    <p:anim calcmode="lin" valueType="num">
                                      <p:cBhvr>
                                        <p:cTn id="34"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1000"/>
                                        <p:tgtEl>
                                          <p:spTgt spid="14"/>
                                        </p:tgtEl>
                                      </p:cBhvr>
                                    </p:animEffect>
                                    <p:anim calcmode="lin" valueType="num">
                                      <p:cBhvr>
                                        <p:cTn id="108" dur="1000" fill="hold"/>
                                        <p:tgtEl>
                                          <p:spTgt spid="14"/>
                                        </p:tgtEl>
                                        <p:attrNameLst>
                                          <p:attrName>ppt_x</p:attrName>
                                        </p:attrNameLst>
                                      </p:cBhvr>
                                      <p:tavLst>
                                        <p:tav tm="0">
                                          <p:val>
                                            <p:strVal val="#ppt_x"/>
                                          </p:val>
                                        </p:tav>
                                        <p:tav tm="100000">
                                          <p:val>
                                            <p:strVal val="#ppt_x"/>
                                          </p:val>
                                        </p:tav>
                                      </p:tavLst>
                                    </p:anim>
                                    <p:anim calcmode="lin" valueType="num">
                                      <p:cBhvr>
                                        <p:cTn id="109" dur="1000" fill="hold"/>
                                        <p:tgtEl>
                                          <p:spTgt spid="14"/>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1000"/>
                                        <p:tgtEl>
                                          <p:spTgt spid="15"/>
                                        </p:tgtEl>
                                      </p:cBhvr>
                                    </p:animEffect>
                                    <p:anim calcmode="lin" valueType="num">
                                      <p:cBhvr>
                                        <p:cTn id="113" dur="1000" fill="hold"/>
                                        <p:tgtEl>
                                          <p:spTgt spid="15"/>
                                        </p:tgtEl>
                                        <p:attrNameLst>
                                          <p:attrName>ppt_x</p:attrName>
                                        </p:attrNameLst>
                                      </p:cBhvr>
                                      <p:tavLst>
                                        <p:tav tm="0">
                                          <p:val>
                                            <p:strVal val="#ppt_x"/>
                                          </p:val>
                                        </p:tav>
                                        <p:tav tm="100000">
                                          <p:val>
                                            <p:strVal val="#ppt_x"/>
                                          </p:val>
                                        </p:tav>
                                      </p:tavLst>
                                    </p:anim>
                                    <p:anim calcmode="lin" valueType="num">
                                      <p:cBhvr>
                                        <p:cTn id="114" dur="1000" fill="hold"/>
                                        <p:tgtEl>
                                          <p:spTgt spid="1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1000"/>
                                        <p:tgtEl>
                                          <p:spTgt spid="19"/>
                                        </p:tgtEl>
                                      </p:cBhvr>
                                    </p:animEffect>
                                    <p:anim calcmode="lin" valueType="num">
                                      <p:cBhvr>
                                        <p:cTn id="118" dur="1000" fill="hold"/>
                                        <p:tgtEl>
                                          <p:spTgt spid="19"/>
                                        </p:tgtEl>
                                        <p:attrNameLst>
                                          <p:attrName>ppt_x</p:attrName>
                                        </p:attrNameLst>
                                      </p:cBhvr>
                                      <p:tavLst>
                                        <p:tav tm="0">
                                          <p:val>
                                            <p:strVal val="#ppt_x"/>
                                          </p:val>
                                        </p:tav>
                                        <p:tav tm="100000">
                                          <p:val>
                                            <p:strVal val="#ppt_x"/>
                                          </p:val>
                                        </p:tav>
                                      </p:tavLst>
                                    </p:anim>
                                    <p:anim calcmode="lin" valueType="num">
                                      <p:cBhvr>
                                        <p:cTn id="119" dur="1000" fill="hold"/>
                                        <p:tgtEl>
                                          <p:spTgt spid="19"/>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1000"/>
                                        <p:tgtEl>
                                          <p:spTgt spid="26"/>
                                        </p:tgtEl>
                                      </p:cBhvr>
                                    </p:animEffect>
                                    <p:anim calcmode="lin" valueType="num">
                                      <p:cBhvr>
                                        <p:cTn id="128" dur="1000" fill="hold"/>
                                        <p:tgtEl>
                                          <p:spTgt spid="26"/>
                                        </p:tgtEl>
                                        <p:attrNameLst>
                                          <p:attrName>ppt_x</p:attrName>
                                        </p:attrNameLst>
                                      </p:cBhvr>
                                      <p:tavLst>
                                        <p:tav tm="0">
                                          <p:val>
                                            <p:strVal val="#ppt_x"/>
                                          </p:val>
                                        </p:tav>
                                        <p:tav tm="100000">
                                          <p:val>
                                            <p:strVal val="#ppt_x"/>
                                          </p:val>
                                        </p:tav>
                                      </p:tavLst>
                                    </p:anim>
                                    <p:anim calcmode="lin" valueType="num">
                                      <p:cBhvr>
                                        <p:cTn id="129" dur="10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1000"/>
                                        <p:tgtEl>
                                          <p:spTgt spid="27"/>
                                        </p:tgtEl>
                                      </p:cBhvr>
                                    </p:animEffect>
                                    <p:anim calcmode="lin" valueType="num">
                                      <p:cBhvr>
                                        <p:cTn id="133" dur="1000" fill="hold"/>
                                        <p:tgtEl>
                                          <p:spTgt spid="27"/>
                                        </p:tgtEl>
                                        <p:attrNameLst>
                                          <p:attrName>ppt_x</p:attrName>
                                        </p:attrNameLst>
                                      </p:cBhvr>
                                      <p:tavLst>
                                        <p:tav tm="0">
                                          <p:val>
                                            <p:strVal val="#ppt_x"/>
                                          </p:val>
                                        </p:tav>
                                        <p:tav tm="100000">
                                          <p:val>
                                            <p:strVal val="#ppt_x"/>
                                          </p:val>
                                        </p:tav>
                                      </p:tavLst>
                                    </p:anim>
                                    <p:anim calcmode="lin" valueType="num">
                                      <p:cBhvr>
                                        <p:cTn id="134" dur="1000" fill="hold"/>
                                        <p:tgtEl>
                                          <p:spTgt spid="2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1000"/>
                                        <p:tgtEl>
                                          <p:spTgt spid="28"/>
                                        </p:tgtEl>
                                      </p:cBhvr>
                                    </p:animEffect>
                                    <p:anim calcmode="lin" valueType="num">
                                      <p:cBhvr>
                                        <p:cTn id="138" dur="1000" fill="hold"/>
                                        <p:tgtEl>
                                          <p:spTgt spid="28"/>
                                        </p:tgtEl>
                                        <p:attrNameLst>
                                          <p:attrName>ppt_x</p:attrName>
                                        </p:attrNameLst>
                                      </p:cBhvr>
                                      <p:tavLst>
                                        <p:tav tm="0">
                                          <p:val>
                                            <p:strVal val="#ppt_x"/>
                                          </p:val>
                                        </p:tav>
                                        <p:tav tm="100000">
                                          <p:val>
                                            <p:strVal val="#ppt_x"/>
                                          </p:val>
                                        </p:tav>
                                      </p:tavLst>
                                    </p:anim>
                                    <p:anim calcmode="lin" valueType="num">
                                      <p:cBhvr>
                                        <p:cTn id="139" dur="1000" fill="hold"/>
                                        <p:tgtEl>
                                          <p:spTgt spid="28"/>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fade">
                                      <p:cBhvr>
                                        <p:cTn id="142" dur="1000"/>
                                        <p:tgtEl>
                                          <p:spTgt spid="31"/>
                                        </p:tgtEl>
                                      </p:cBhvr>
                                    </p:animEffect>
                                    <p:anim calcmode="lin" valueType="num">
                                      <p:cBhvr>
                                        <p:cTn id="143" dur="1000" fill="hold"/>
                                        <p:tgtEl>
                                          <p:spTgt spid="31"/>
                                        </p:tgtEl>
                                        <p:attrNameLst>
                                          <p:attrName>ppt_x</p:attrName>
                                        </p:attrNameLst>
                                      </p:cBhvr>
                                      <p:tavLst>
                                        <p:tav tm="0">
                                          <p:val>
                                            <p:strVal val="#ppt_x"/>
                                          </p:val>
                                        </p:tav>
                                        <p:tav tm="100000">
                                          <p:val>
                                            <p:strVal val="#ppt_x"/>
                                          </p:val>
                                        </p:tav>
                                      </p:tavLst>
                                    </p:anim>
                                    <p:anim calcmode="lin" valueType="num">
                                      <p:cBhvr>
                                        <p:cTn id="144" dur="1000" fill="hold"/>
                                        <p:tgtEl>
                                          <p:spTgt spid="31"/>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fade">
                                      <p:cBhvr>
                                        <p:cTn id="147" dur="1000"/>
                                        <p:tgtEl>
                                          <p:spTgt spid="32"/>
                                        </p:tgtEl>
                                      </p:cBhvr>
                                    </p:animEffect>
                                    <p:anim calcmode="lin" valueType="num">
                                      <p:cBhvr>
                                        <p:cTn id="148" dur="1000" fill="hold"/>
                                        <p:tgtEl>
                                          <p:spTgt spid="32"/>
                                        </p:tgtEl>
                                        <p:attrNameLst>
                                          <p:attrName>ppt_x</p:attrName>
                                        </p:attrNameLst>
                                      </p:cBhvr>
                                      <p:tavLst>
                                        <p:tav tm="0">
                                          <p:val>
                                            <p:strVal val="#ppt_x"/>
                                          </p:val>
                                        </p:tav>
                                        <p:tav tm="100000">
                                          <p:val>
                                            <p:strVal val="#ppt_x"/>
                                          </p:val>
                                        </p:tav>
                                      </p:tavLst>
                                    </p:anim>
                                    <p:anim calcmode="lin" valueType="num">
                                      <p:cBhvr>
                                        <p:cTn id="149" dur="1000" fill="hold"/>
                                        <p:tgtEl>
                                          <p:spTgt spid="32"/>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fade">
                                      <p:cBhvr>
                                        <p:cTn id="152" dur="1000"/>
                                        <p:tgtEl>
                                          <p:spTgt spid="33"/>
                                        </p:tgtEl>
                                      </p:cBhvr>
                                    </p:animEffect>
                                    <p:anim calcmode="lin" valueType="num">
                                      <p:cBhvr>
                                        <p:cTn id="153" dur="1000" fill="hold"/>
                                        <p:tgtEl>
                                          <p:spTgt spid="33"/>
                                        </p:tgtEl>
                                        <p:attrNameLst>
                                          <p:attrName>ppt_x</p:attrName>
                                        </p:attrNameLst>
                                      </p:cBhvr>
                                      <p:tavLst>
                                        <p:tav tm="0">
                                          <p:val>
                                            <p:strVal val="#ppt_x"/>
                                          </p:val>
                                        </p:tav>
                                        <p:tav tm="100000">
                                          <p:val>
                                            <p:strVal val="#ppt_x"/>
                                          </p:val>
                                        </p:tav>
                                      </p:tavLst>
                                    </p:anim>
                                    <p:anim calcmode="lin" valueType="num">
                                      <p:cBhvr>
                                        <p:cTn id="154" dur="1000" fill="hold"/>
                                        <p:tgtEl>
                                          <p:spTgt spid="33"/>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1000"/>
                                        <p:tgtEl>
                                          <p:spTgt spid="35"/>
                                        </p:tgtEl>
                                      </p:cBhvr>
                                    </p:animEffect>
                                    <p:anim calcmode="lin" valueType="num">
                                      <p:cBhvr>
                                        <p:cTn id="158" dur="1000" fill="hold"/>
                                        <p:tgtEl>
                                          <p:spTgt spid="35"/>
                                        </p:tgtEl>
                                        <p:attrNameLst>
                                          <p:attrName>ppt_x</p:attrName>
                                        </p:attrNameLst>
                                      </p:cBhvr>
                                      <p:tavLst>
                                        <p:tav tm="0">
                                          <p:val>
                                            <p:strVal val="#ppt_x"/>
                                          </p:val>
                                        </p:tav>
                                        <p:tav tm="100000">
                                          <p:val>
                                            <p:strVal val="#ppt_x"/>
                                          </p:val>
                                        </p:tav>
                                      </p:tavLst>
                                    </p:anim>
                                    <p:anim calcmode="lin" valueType="num">
                                      <p:cBhvr>
                                        <p:cTn id="159" dur="1000" fill="hold"/>
                                        <p:tgtEl>
                                          <p:spTgt spid="35"/>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fade">
                                      <p:cBhvr>
                                        <p:cTn id="162" dur="1000"/>
                                        <p:tgtEl>
                                          <p:spTgt spid="36"/>
                                        </p:tgtEl>
                                      </p:cBhvr>
                                    </p:animEffect>
                                    <p:anim calcmode="lin" valueType="num">
                                      <p:cBhvr>
                                        <p:cTn id="163" dur="1000" fill="hold"/>
                                        <p:tgtEl>
                                          <p:spTgt spid="36"/>
                                        </p:tgtEl>
                                        <p:attrNameLst>
                                          <p:attrName>ppt_x</p:attrName>
                                        </p:attrNameLst>
                                      </p:cBhvr>
                                      <p:tavLst>
                                        <p:tav tm="0">
                                          <p:val>
                                            <p:strVal val="#ppt_x"/>
                                          </p:val>
                                        </p:tav>
                                        <p:tav tm="100000">
                                          <p:val>
                                            <p:strVal val="#ppt_x"/>
                                          </p:val>
                                        </p:tav>
                                      </p:tavLst>
                                    </p:anim>
                                    <p:anim calcmode="lin" valueType="num">
                                      <p:cBhvr>
                                        <p:cTn id="164" dur="1000" fill="hold"/>
                                        <p:tgtEl>
                                          <p:spTgt spid="36"/>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fade">
                                      <p:cBhvr>
                                        <p:cTn id="167" dur="1000"/>
                                        <p:tgtEl>
                                          <p:spTgt spid="37"/>
                                        </p:tgtEl>
                                      </p:cBhvr>
                                    </p:animEffect>
                                    <p:anim calcmode="lin" valueType="num">
                                      <p:cBhvr>
                                        <p:cTn id="168" dur="1000" fill="hold"/>
                                        <p:tgtEl>
                                          <p:spTgt spid="37"/>
                                        </p:tgtEl>
                                        <p:attrNameLst>
                                          <p:attrName>ppt_x</p:attrName>
                                        </p:attrNameLst>
                                      </p:cBhvr>
                                      <p:tavLst>
                                        <p:tav tm="0">
                                          <p:val>
                                            <p:strVal val="#ppt_x"/>
                                          </p:val>
                                        </p:tav>
                                        <p:tav tm="100000">
                                          <p:val>
                                            <p:strVal val="#ppt_x"/>
                                          </p:val>
                                        </p:tav>
                                      </p:tavLst>
                                    </p:anim>
                                    <p:anim calcmode="lin" valueType="num">
                                      <p:cBhvr>
                                        <p:cTn id="169" dur="1000" fill="hold"/>
                                        <p:tgtEl>
                                          <p:spTgt spid="37"/>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1000"/>
                                        <p:tgtEl>
                                          <p:spTgt spid="38"/>
                                        </p:tgtEl>
                                      </p:cBhvr>
                                    </p:animEffect>
                                    <p:anim calcmode="lin" valueType="num">
                                      <p:cBhvr>
                                        <p:cTn id="173" dur="1000" fill="hold"/>
                                        <p:tgtEl>
                                          <p:spTgt spid="38"/>
                                        </p:tgtEl>
                                        <p:attrNameLst>
                                          <p:attrName>ppt_x</p:attrName>
                                        </p:attrNameLst>
                                      </p:cBhvr>
                                      <p:tavLst>
                                        <p:tav tm="0">
                                          <p:val>
                                            <p:strVal val="#ppt_x"/>
                                          </p:val>
                                        </p:tav>
                                        <p:tav tm="100000">
                                          <p:val>
                                            <p:strVal val="#ppt_x"/>
                                          </p:val>
                                        </p:tav>
                                      </p:tavLst>
                                    </p:anim>
                                    <p:anim calcmode="lin" valueType="num">
                                      <p:cBhvr>
                                        <p:cTn id="174" dur="1000" fill="hold"/>
                                        <p:tgtEl>
                                          <p:spTgt spid="38"/>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9"/>
                                        </p:tgtEl>
                                        <p:attrNameLst>
                                          <p:attrName>style.visibility</p:attrName>
                                        </p:attrNameLst>
                                      </p:cBhvr>
                                      <p:to>
                                        <p:strVal val="visible"/>
                                      </p:to>
                                    </p:set>
                                    <p:animEffect transition="in" filter="fade">
                                      <p:cBhvr>
                                        <p:cTn id="177" dur="1000"/>
                                        <p:tgtEl>
                                          <p:spTgt spid="39"/>
                                        </p:tgtEl>
                                      </p:cBhvr>
                                    </p:animEffect>
                                    <p:anim calcmode="lin" valueType="num">
                                      <p:cBhvr>
                                        <p:cTn id="178" dur="1000" fill="hold"/>
                                        <p:tgtEl>
                                          <p:spTgt spid="39"/>
                                        </p:tgtEl>
                                        <p:attrNameLst>
                                          <p:attrName>ppt_x</p:attrName>
                                        </p:attrNameLst>
                                      </p:cBhvr>
                                      <p:tavLst>
                                        <p:tav tm="0">
                                          <p:val>
                                            <p:strVal val="#ppt_x"/>
                                          </p:val>
                                        </p:tav>
                                        <p:tav tm="100000">
                                          <p:val>
                                            <p:strVal val="#ppt_x"/>
                                          </p:val>
                                        </p:tav>
                                      </p:tavLst>
                                    </p:anim>
                                    <p:anim calcmode="lin" valueType="num">
                                      <p:cBhvr>
                                        <p:cTn id="17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fade">
                                      <p:cBhvr>
                                        <p:cTn id="184" dur="1000"/>
                                        <p:tgtEl>
                                          <p:spTgt spid="40"/>
                                        </p:tgtEl>
                                      </p:cBhvr>
                                    </p:animEffect>
                                    <p:anim calcmode="lin" valueType="num">
                                      <p:cBhvr>
                                        <p:cTn id="185" dur="1000" fill="hold"/>
                                        <p:tgtEl>
                                          <p:spTgt spid="40"/>
                                        </p:tgtEl>
                                        <p:attrNameLst>
                                          <p:attrName>ppt_x</p:attrName>
                                        </p:attrNameLst>
                                      </p:cBhvr>
                                      <p:tavLst>
                                        <p:tav tm="0">
                                          <p:val>
                                            <p:strVal val="#ppt_x"/>
                                          </p:val>
                                        </p:tav>
                                        <p:tav tm="100000">
                                          <p:val>
                                            <p:strVal val="#ppt_x"/>
                                          </p:val>
                                        </p:tav>
                                      </p:tavLst>
                                    </p:anim>
                                    <p:anim calcmode="lin" valueType="num">
                                      <p:cBhvr>
                                        <p:cTn id="186" dur="1000" fill="hold"/>
                                        <p:tgtEl>
                                          <p:spTgt spid="40"/>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41"/>
                                        </p:tgtEl>
                                        <p:attrNameLst>
                                          <p:attrName>style.visibility</p:attrName>
                                        </p:attrNameLst>
                                      </p:cBhvr>
                                      <p:to>
                                        <p:strVal val="visible"/>
                                      </p:to>
                                    </p:set>
                                    <p:animEffect transition="in" filter="fade">
                                      <p:cBhvr>
                                        <p:cTn id="189" dur="1000"/>
                                        <p:tgtEl>
                                          <p:spTgt spid="41"/>
                                        </p:tgtEl>
                                      </p:cBhvr>
                                    </p:animEffect>
                                    <p:anim calcmode="lin" valueType="num">
                                      <p:cBhvr>
                                        <p:cTn id="190" dur="1000" fill="hold"/>
                                        <p:tgtEl>
                                          <p:spTgt spid="41"/>
                                        </p:tgtEl>
                                        <p:attrNameLst>
                                          <p:attrName>ppt_x</p:attrName>
                                        </p:attrNameLst>
                                      </p:cBhvr>
                                      <p:tavLst>
                                        <p:tav tm="0">
                                          <p:val>
                                            <p:strVal val="#ppt_x"/>
                                          </p:val>
                                        </p:tav>
                                        <p:tav tm="100000">
                                          <p:val>
                                            <p:strVal val="#ppt_x"/>
                                          </p:val>
                                        </p:tav>
                                      </p:tavLst>
                                    </p:anim>
                                    <p:anim calcmode="lin" valueType="num">
                                      <p:cBhvr>
                                        <p:cTn id="191" dur="1000" fill="hold"/>
                                        <p:tgtEl>
                                          <p:spTgt spid="41"/>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42"/>
                                        </p:tgtEl>
                                        <p:attrNameLst>
                                          <p:attrName>style.visibility</p:attrName>
                                        </p:attrNameLst>
                                      </p:cBhvr>
                                      <p:to>
                                        <p:strVal val="visible"/>
                                      </p:to>
                                    </p:set>
                                    <p:animEffect transition="in" filter="fade">
                                      <p:cBhvr>
                                        <p:cTn id="194" dur="1000"/>
                                        <p:tgtEl>
                                          <p:spTgt spid="42"/>
                                        </p:tgtEl>
                                      </p:cBhvr>
                                    </p:animEffect>
                                    <p:anim calcmode="lin" valueType="num">
                                      <p:cBhvr>
                                        <p:cTn id="195" dur="1000" fill="hold"/>
                                        <p:tgtEl>
                                          <p:spTgt spid="42"/>
                                        </p:tgtEl>
                                        <p:attrNameLst>
                                          <p:attrName>ppt_x</p:attrName>
                                        </p:attrNameLst>
                                      </p:cBhvr>
                                      <p:tavLst>
                                        <p:tav tm="0">
                                          <p:val>
                                            <p:strVal val="#ppt_x"/>
                                          </p:val>
                                        </p:tav>
                                        <p:tav tm="100000">
                                          <p:val>
                                            <p:strVal val="#ppt_x"/>
                                          </p:val>
                                        </p:tav>
                                      </p:tavLst>
                                    </p:anim>
                                    <p:anim calcmode="lin" valueType="num">
                                      <p:cBhvr>
                                        <p:cTn id="196" dur="1000" fill="hold"/>
                                        <p:tgtEl>
                                          <p:spTgt spid="42"/>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1000" fill="hold"/>
                                        <p:tgtEl>
                                          <p:spTgt spid="43"/>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fade">
                                      <p:cBhvr>
                                        <p:cTn id="204" dur="1000"/>
                                        <p:tgtEl>
                                          <p:spTgt spid="44"/>
                                        </p:tgtEl>
                                      </p:cBhvr>
                                    </p:animEffect>
                                    <p:anim calcmode="lin" valueType="num">
                                      <p:cBhvr>
                                        <p:cTn id="205" dur="1000" fill="hold"/>
                                        <p:tgtEl>
                                          <p:spTgt spid="44"/>
                                        </p:tgtEl>
                                        <p:attrNameLst>
                                          <p:attrName>ppt_x</p:attrName>
                                        </p:attrNameLst>
                                      </p:cBhvr>
                                      <p:tavLst>
                                        <p:tav tm="0">
                                          <p:val>
                                            <p:strVal val="#ppt_x"/>
                                          </p:val>
                                        </p:tav>
                                        <p:tav tm="100000">
                                          <p:val>
                                            <p:strVal val="#ppt_x"/>
                                          </p:val>
                                        </p:tav>
                                      </p:tavLst>
                                    </p:anim>
                                    <p:anim calcmode="lin" valueType="num">
                                      <p:cBhvr>
                                        <p:cTn id="20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42" presetClass="entr" presetSubtype="0" fill="hold" grpId="0" nodeType="clickEffect">
                                  <p:stCondLst>
                                    <p:cond delay="0"/>
                                  </p:stCondLst>
                                  <p:childTnLst>
                                    <p:set>
                                      <p:cBhvr>
                                        <p:cTn id="210" dur="1" fill="hold">
                                          <p:stCondLst>
                                            <p:cond delay="0"/>
                                          </p:stCondLst>
                                        </p:cTn>
                                        <p:tgtEl>
                                          <p:spTgt spid="9"/>
                                        </p:tgtEl>
                                        <p:attrNameLst>
                                          <p:attrName>style.visibility</p:attrName>
                                        </p:attrNameLst>
                                      </p:cBhvr>
                                      <p:to>
                                        <p:strVal val="visible"/>
                                      </p:to>
                                    </p:set>
                                    <p:animEffect transition="in" filter="fade">
                                      <p:cBhvr>
                                        <p:cTn id="211" dur="1000"/>
                                        <p:tgtEl>
                                          <p:spTgt spid="9"/>
                                        </p:tgtEl>
                                      </p:cBhvr>
                                    </p:animEffect>
                                    <p:anim calcmode="lin" valueType="num">
                                      <p:cBhvr>
                                        <p:cTn id="212" dur="1000" fill="hold"/>
                                        <p:tgtEl>
                                          <p:spTgt spid="9"/>
                                        </p:tgtEl>
                                        <p:attrNameLst>
                                          <p:attrName>ppt_x</p:attrName>
                                        </p:attrNameLst>
                                      </p:cBhvr>
                                      <p:tavLst>
                                        <p:tav tm="0">
                                          <p:val>
                                            <p:strVal val="#ppt_x"/>
                                          </p:val>
                                        </p:tav>
                                        <p:tav tm="100000">
                                          <p:val>
                                            <p:strVal val="#ppt_x"/>
                                          </p:val>
                                        </p:tav>
                                      </p:tavLst>
                                    </p:anim>
                                    <p:anim calcmode="lin" valueType="num">
                                      <p:cBhvr>
                                        <p:cTn id="213" dur="1000" fill="hold"/>
                                        <p:tgtEl>
                                          <p:spTgt spid="9"/>
                                        </p:tgtEl>
                                        <p:attrNameLst>
                                          <p:attrName>ppt_y</p:attrName>
                                        </p:attrNameLst>
                                      </p:cBhvr>
                                      <p:tavLst>
                                        <p:tav tm="0">
                                          <p:val>
                                            <p:strVal val="#ppt_y+.1"/>
                                          </p:val>
                                        </p:tav>
                                        <p:tav tm="100000">
                                          <p:val>
                                            <p:strVal val="#ppt_y"/>
                                          </p:val>
                                        </p:tav>
                                      </p:tavLst>
                                    </p:anim>
                                  </p:childTnLst>
                                </p:cTn>
                              </p:par>
                              <p:par>
                                <p:cTn id="214" presetID="42" presetClass="entr" presetSubtype="0" fill="hold" nodeType="withEffect">
                                  <p:stCondLst>
                                    <p:cond delay="0"/>
                                  </p:stCondLst>
                                  <p:childTnLst>
                                    <p:set>
                                      <p:cBhvr>
                                        <p:cTn id="215" dur="1" fill="hold">
                                          <p:stCondLst>
                                            <p:cond delay="0"/>
                                          </p:stCondLst>
                                        </p:cTn>
                                        <p:tgtEl>
                                          <p:spTgt spid="10"/>
                                        </p:tgtEl>
                                        <p:attrNameLst>
                                          <p:attrName>style.visibility</p:attrName>
                                        </p:attrNameLst>
                                      </p:cBhvr>
                                      <p:to>
                                        <p:strVal val="visible"/>
                                      </p:to>
                                    </p:set>
                                    <p:animEffect transition="in" filter="fade">
                                      <p:cBhvr>
                                        <p:cTn id="216" dur="1000"/>
                                        <p:tgtEl>
                                          <p:spTgt spid="10"/>
                                        </p:tgtEl>
                                      </p:cBhvr>
                                    </p:animEffect>
                                    <p:anim calcmode="lin" valueType="num">
                                      <p:cBhvr>
                                        <p:cTn id="217" dur="1000" fill="hold"/>
                                        <p:tgtEl>
                                          <p:spTgt spid="10"/>
                                        </p:tgtEl>
                                        <p:attrNameLst>
                                          <p:attrName>ppt_x</p:attrName>
                                        </p:attrNameLst>
                                      </p:cBhvr>
                                      <p:tavLst>
                                        <p:tav tm="0">
                                          <p:val>
                                            <p:strVal val="#ppt_x"/>
                                          </p:val>
                                        </p:tav>
                                        <p:tav tm="100000">
                                          <p:val>
                                            <p:strVal val="#ppt_x"/>
                                          </p:val>
                                        </p:tav>
                                      </p:tavLst>
                                    </p:anim>
                                    <p:anim calcmode="lin" valueType="num">
                                      <p:cBhvr>
                                        <p:cTn id="218" dur="1000" fill="hold"/>
                                        <p:tgtEl>
                                          <p:spTgt spid="10"/>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0"/>
                                  </p:stCondLst>
                                  <p:childTnLst>
                                    <p:set>
                                      <p:cBhvr>
                                        <p:cTn id="220" dur="1" fill="hold">
                                          <p:stCondLst>
                                            <p:cond delay="0"/>
                                          </p:stCondLst>
                                        </p:cTn>
                                        <p:tgtEl>
                                          <p:spTgt spid="11"/>
                                        </p:tgtEl>
                                        <p:attrNameLst>
                                          <p:attrName>style.visibility</p:attrName>
                                        </p:attrNameLst>
                                      </p:cBhvr>
                                      <p:to>
                                        <p:strVal val="visible"/>
                                      </p:to>
                                    </p:set>
                                    <p:animEffect transition="in" filter="fade">
                                      <p:cBhvr>
                                        <p:cTn id="221" dur="1000"/>
                                        <p:tgtEl>
                                          <p:spTgt spid="11"/>
                                        </p:tgtEl>
                                      </p:cBhvr>
                                    </p:animEffect>
                                    <p:anim calcmode="lin" valueType="num">
                                      <p:cBhvr>
                                        <p:cTn id="222" dur="1000" fill="hold"/>
                                        <p:tgtEl>
                                          <p:spTgt spid="11"/>
                                        </p:tgtEl>
                                        <p:attrNameLst>
                                          <p:attrName>ppt_x</p:attrName>
                                        </p:attrNameLst>
                                      </p:cBhvr>
                                      <p:tavLst>
                                        <p:tav tm="0">
                                          <p:val>
                                            <p:strVal val="#ppt_x"/>
                                          </p:val>
                                        </p:tav>
                                        <p:tav tm="100000">
                                          <p:val>
                                            <p:strVal val="#ppt_x"/>
                                          </p:val>
                                        </p:tav>
                                      </p:tavLst>
                                    </p:anim>
                                    <p:anim calcmode="lin" valueType="num">
                                      <p:cBhvr>
                                        <p:cTn id="223" dur="1000" fill="hold"/>
                                        <p:tgtEl>
                                          <p:spTgt spid="1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12"/>
                                        </p:tgtEl>
                                        <p:attrNameLst>
                                          <p:attrName>style.visibility</p:attrName>
                                        </p:attrNameLst>
                                      </p:cBhvr>
                                      <p:to>
                                        <p:strVal val="visible"/>
                                      </p:to>
                                    </p:set>
                                    <p:animEffect transition="in" filter="fade">
                                      <p:cBhvr>
                                        <p:cTn id="226" dur="1000"/>
                                        <p:tgtEl>
                                          <p:spTgt spid="12"/>
                                        </p:tgtEl>
                                      </p:cBhvr>
                                    </p:animEffect>
                                    <p:anim calcmode="lin" valueType="num">
                                      <p:cBhvr>
                                        <p:cTn id="227" dur="1000" fill="hold"/>
                                        <p:tgtEl>
                                          <p:spTgt spid="12"/>
                                        </p:tgtEl>
                                        <p:attrNameLst>
                                          <p:attrName>ppt_x</p:attrName>
                                        </p:attrNameLst>
                                      </p:cBhvr>
                                      <p:tavLst>
                                        <p:tav tm="0">
                                          <p:val>
                                            <p:strVal val="#ppt_x"/>
                                          </p:val>
                                        </p:tav>
                                        <p:tav tm="100000">
                                          <p:val>
                                            <p:strVal val="#ppt_x"/>
                                          </p:val>
                                        </p:tav>
                                      </p:tavLst>
                                    </p:anim>
                                    <p:anim calcmode="lin" valueType="num">
                                      <p:cBhvr>
                                        <p:cTn id="228" dur="1000" fill="hold"/>
                                        <p:tgtEl>
                                          <p:spTgt spid="1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13"/>
                                        </p:tgtEl>
                                        <p:attrNameLst>
                                          <p:attrName>style.visibility</p:attrName>
                                        </p:attrNameLst>
                                      </p:cBhvr>
                                      <p:to>
                                        <p:strVal val="visible"/>
                                      </p:to>
                                    </p:set>
                                    <p:animEffect transition="in" filter="fade">
                                      <p:cBhvr>
                                        <p:cTn id="231" dur="1000"/>
                                        <p:tgtEl>
                                          <p:spTgt spid="13"/>
                                        </p:tgtEl>
                                      </p:cBhvr>
                                    </p:animEffect>
                                    <p:anim calcmode="lin" valueType="num">
                                      <p:cBhvr>
                                        <p:cTn id="232" dur="1000" fill="hold"/>
                                        <p:tgtEl>
                                          <p:spTgt spid="13"/>
                                        </p:tgtEl>
                                        <p:attrNameLst>
                                          <p:attrName>ppt_x</p:attrName>
                                        </p:attrNameLst>
                                      </p:cBhvr>
                                      <p:tavLst>
                                        <p:tav tm="0">
                                          <p:val>
                                            <p:strVal val="#ppt_x"/>
                                          </p:val>
                                        </p:tav>
                                        <p:tav tm="100000">
                                          <p:val>
                                            <p:strVal val="#ppt_x"/>
                                          </p:val>
                                        </p:tav>
                                      </p:tavLst>
                                    </p:anim>
                                    <p:anim calcmode="lin" valueType="num">
                                      <p:cBhvr>
                                        <p:cTn id="2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P spid="13" grpId="0"/>
      <p:bldP spid="16" grpId="0" animBg="1"/>
      <p:bldP spid="19" grpId="0"/>
      <p:bldP spid="21" grpId="0"/>
      <p:bldP spid="22" grpId="0"/>
      <p:bldP spid="27" grpId="0"/>
      <p:bldP spid="30" grpId="0"/>
      <p:bldP spid="34" grpId="0"/>
      <p:bldP spid="35" grpId="0"/>
      <p:bldP spid="36" grpId="0"/>
      <p:bldP spid="37" grpId="0"/>
      <p:bldP spid="40" grpId="0" animBg="1"/>
      <p:bldP spid="41" grpId="0"/>
      <p:bldP spid="42" grpId="0"/>
      <p:bldP spid="43" grpId="0"/>
      <p:bldP spid="44" grpId="0"/>
      <p:bldP spid="3" grpId="0"/>
      <p:bldP spid="46" grpId="0" animBg="1"/>
      <p:bldP spid="47" grpId="0" animBg="1"/>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30</a:t>
            </a:fld>
            <a:endParaRPr lang="es-EC" dirty="0"/>
          </a:p>
        </p:txBody>
      </p:sp>
      <p:sp>
        <p:nvSpPr>
          <p:cNvPr id="4" name="6 Título"/>
          <p:cNvSpPr txBox="1">
            <a:spLocks/>
          </p:cNvSpPr>
          <p:nvPr/>
        </p:nvSpPr>
        <p:spPr>
          <a:xfrm>
            <a:off x="729176" y="1"/>
            <a:ext cx="10657184" cy="621481"/>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RECOMENDACIONES</a:t>
            </a:r>
            <a:endParaRPr lang="en-US" sz="3200" kern="0" dirty="0">
              <a:solidFill>
                <a:schemeClr val="tx1"/>
              </a:solidFill>
            </a:endParaRPr>
          </a:p>
        </p:txBody>
      </p:sp>
      <p:sp>
        <p:nvSpPr>
          <p:cNvPr id="5" name="11 CuadroTexto">
            <a:extLst>
              <a:ext uri="{FF2B5EF4-FFF2-40B4-BE49-F238E27FC236}">
                <a16:creationId xmlns:a16="http://schemas.microsoft.com/office/drawing/2014/main" id="{D42DF56B-775A-5309-79F7-B30EA245BEF2}"/>
              </a:ext>
            </a:extLst>
          </p:cNvPr>
          <p:cNvSpPr txBox="1">
            <a:spLocks noChangeArrowheads="1"/>
          </p:cNvSpPr>
          <p:nvPr/>
        </p:nvSpPr>
        <p:spPr bwMode="auto">
          <a:xfrm>
            <a:off x="542336" y="885701"/>
            <a:ext cx="11030864"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Graficar los datos de entrenamiento disponibles para evidenciar las características y comportamiento temporal, con el fin de evaluar posibles técnicas de procesamiento.</a:t>
            </a:r>
          </a:p>
          <a:p>
            <a:pPr algn="just" eaLnBrk="1" hangingPunct="1">
              <a:buFont typeface="Arial" panose="020B0604020202020204" pitchFamily="34" charset="0"/>
              <a:buChar char="•"/>
            </a:pPr>
            <a:endParaRPr lang="es-ES" sz="8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Considerar el tiempo de muestreo de los datos para evitar la pérdida de información</a:t>
            </a:r>
          </a:p>
          <a:p>
            <a:pPr marL="0" indent="0" algn="just" eaLnBrk="1" hangingPunct="1"/>
            <a:endParaRPr lang="es-ES" sz="8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Implementar un método de optimización en la obtención de hiperparámetros de entrenamiento de los modelos para disminuir el tiempo de entrenamiento y coste computacional.</a:t>
            </a:r>
          </a:p>
          <a:p>
            <a:pPr marL="0" indent="0" algn="just" eaLnBrk="1" hangingPunct="1"/>
            <a:endParaRPr lang="es-ES" sz="8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Establecer un rango adecuado de búsqueda de los mejores hiperparámetros para la optimización Bayesiana, debido a que los resultados pueden no ser útiles para los modelos de predicción.</a:t>
            </a:r>
            <a:endParaRPr lang="en-US" sz="2000" spc="-5" dirty="0">
              <a:effectLst/>
              <a:latin typeface="Arial Narrow" panose="020B0606020202030204" pitchFamily="34" charset="0"/>
              <a:ea typeface="MS Mincho" panose="02020609040205080304" pitchFamily="49" charset="-128"/>
            </a:endParaRPr>
          </a:p>
        </p:txBody>
      </p:sp>
      <p:sp>
        <p:nvSpPr>
          <p:cNvPr id="3" name="11 CuadroTexto">
            <a:extLst>
              <a:ext uri="{FF2B5EF4-FFF2-40B4-BE49-F238E27FC236}">
                <a16:creationId xmlns:a16="http://schemas.microsoft.com/office/drawing/2014/main" id="{EFB28F6A-0409-6749-93BC-687022866E6F}"/>
              </a:ext>
            </a:extLst>
          </p:cNvPr>
          <p:cNvSpPr txBox="1">
            <a:spLocks noChangeArrowheads="1"/>
          </p:cNvSpPr>
          <p:nvPr/>
        </p:nvSpPr>
        <p:spPr bwMode="auto">
          <a:xfrm>
            <a:off x="542336" y="4421063"/>
            <a:ext cx="110308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panose="020B0604020202020204" pitchFamily="34" charset="0"/>
              <a:buChar char="•"/>
            </a:pPr>
            <a:r>
              <a:rPr lang="es-ES" sz="2000" spc="-5" dirty="0">
                <a:effectLst/>
                <a:latin typeface="Arial Narrow" panose="020B0606020202030204" pitchFamily="34" charset="0"/>
                <a:ea typeface="MS Mincho" panose="02020609040205080304" pitchFamily="49" charset="-128"/>
              </a:rPr>
              <a:t>Analizar la similitud de energía fotovoltaica de las demás islas para el desarrollo de modelos de predicción fotovoltaica para toda la región</a:t>
            </a:r>
          </a:p>
          <a:p>
            <a:pPr algn="just" eaLnBrk="1" hangingPunct="1">
              <a:buFont typeface="Arial" panose="020B0604020202020204" pitchFamily="34" charset="0"/>
              <a:buChar char="•"/>
            </a:pPr>
            <a:endParaRPr lang="es-ES" sz="800" spc="-5" dirty="0">
              <a:effectLst/>
              <a:latin typeface="Arial Narrow" panose="020B0606020202030204" pitchFamily="34" charset="0"/>
              <a:ea typeface="MS Mincho" panose="02020609040205080304" pitchFamily="49" charset="-128"/>
            </a:endParaRPr>
          </a:p>
          <a:p>
            <a:pPr algn="just" eaLnBrk="1" hangingPunct="1">
              <a:buFont typeface="Arial" panose="020B0604020202020204" pitchFamily="34" charset="0"/>
              <a:buChar char="•"/>
            </a:pPr>
            <a:r>
              <a:rPr lang="es-CO"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Utilizar las diferentes técnicas de DL en otras aplicaciones de gestión de energía, como el análisis de salud del estado de carga de baterías.</a:t>
            </a:r>
            <a:endParaRPr lang="es-ES" sz="2000" spc="-5" dirty="0">
              <a:effectLst/>
              <a:latin typeface="Arial Narrow" panose="020B0606020202030204" pitchFamily="34" charset="0"/>
              <a:ea typeface="MS Mincho" panose="02020609040205080304" pitchFamily="49" charset="-128"/>
            </a:endParaRPr>
          </a:p>
        </p:txBody>
      </p:sp>
      <p:sp>
        <p:nvSpPr>
          <p:cNvPr id="6" name="6 Título">
            <a:extLst>
              <a:ext uri="{FF2B5EF4-FFF2-40B4-BE49-F238E27FC236}">
                <a16:creationId xmlns:a16="http://schemas.microsoft.com/office/drawing/2014/main" id="{CC807CEE-1298-A039-CA78-F1DDE567025B}"/>
              </a:ext>
            </a:extLst>
          </p:cNvPr>
          <p:cNvSpPr txBox="1">
            <a:spLocks/>
          </p:cNvSpPr>
          <p:nvPr/>
        </p:nvSpPr>
        <p:spPr>
          <a:xfrm>
            <a:off x="729176" y="3714278"/>
            <a:ext cx="10657184" cy="621481"/>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TRABAJOS FUTUROS</a:t>
            </a:r>
            <a:endParaRPr lang="en-US" sz="3200" kern="0" dirty="0">
              <a:solidFill>
                <a:schemeClr val="tx1"/>
              </a:solidFill>
            </a:endParaRPr>
          </a:p>
        </p:txBody>
      </p:sp>
    </p:spTree>
    <p:extLst>
      <p:ext uri="{BB962C8B-B14F-4D97-AF65-F5344CB8AC3E}">
        <p14:creationId xmlns:p14="http://schemas.microsoft.com/office/powerpoint/2010/main" val="373161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31</a:t>
            </a:fld>
            <a:endParaRPr lang="es-EC" dirty="0"/>
          </a:p>
        </p:txBody>
      </p:sp>
      <p:sp>
        <p:nvSpPr>
          <p:cNvPr id="17" name="2 Título"/>
          <p:cNvSpPr txBox="1">
            <a:spLocks/>
          </p:cNvSpPr>
          <p:nvPr/>
        </p:nvSpPr>
        <p:spPr>
          <a:xfrm>
            <a:off x="1883954" y="1"/>
            <a:ext cx="7918450" cy="636924"/>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n-US" sz="3200" kern="0" dirty="0">
                <a:solidFill>
                  <a:schemeClr val="tx1"/>
                </a:solidFill>
              </a:rPr>
              <a:t>RECONOCIMIENTOS</a:t>
            </a:r>
          </a:p>
        </p:txBody>
      </p:sp>
      <p:sp>
        <p:nvSpPr>
          <p:cNvPr id="18" name="TextBox 29">
            <a:extLst>
              <a:ext uri="{FF2B5EF4-FFF2-40B4-BE49-F238E27FC236}">
                <a16:creationId xmlns:a16="http://schemas.microsoft.com/office/drawing/2014/main" id="{4914B845-47C2-48D9-8937-59BD0167DD83}"/>
              </a:ext>
            </a:extLst>
          </p:cNvPr>
          <p:cNvSpPr txBox="1"/>
          <p:nvPr/>
        </p:nvSpPr>
        <p:spPr>
          <a:xfrm>
            <a:off x="1198663" y="1125538"/>
            <a:ext cx="9289032" cy="1938992"/>
          </a:xfrm>
          <a:prstGeom prst="rect">
            <a:avLst/>
          </a:prstGeom>
          <a:noFill/>
        </p:spPr>
        <p:txBody>
          <a:bodyPr wrap="square">
            <a:spAutoFit/>
          </a:bodyPr>
          <a:lstStyle/>
          <a:p>
            <a:pPr algn="ctr"/>
            <a:r>
              <a:rPr lang="es-EC" sz="2000" dirty="0">
                <a:effectLst/>
                <a:latin typeface="+mj-lt"/>
                <a:ea typeface="Calibri" panose="020F0502020204030204" pitchFamily="34" charset="0"/>
              </a:rPr>
              <a:t>Este trabajo es parte del proyecto 2020-EXT-007 “MIRA-ESTE: </a:t>
            </a:r>
            <a:r>
              <a:rPr lang="es-EC" sz="2000" dirty="0" err="1">
                <a:latin typeface="+mj-lt"/>
                <a:ea typeface="Calibri" panose="020F0502020204030204" pitchFamily="34" charset="0"/>
              </a:rPr>
              <a:t>Microgrids</a:t>
            </a:r>
            <a:r>
              <a:rPr lang="es-EC" sz="2000" dirty="0">
                <a:latin typeface="+mj-lt"/>
                <a:ea typeface="Calibri" panose="020F0502020204030204" pitchFamily="34" charset="0"/>
              </a:rPr>
              <a:t> </a:t>
            </a:r>
            <a:r>
              <a:rPr lang="es-EC" sz="2000" dirty="0" err="1">
                <a:latin typeface="+mj-lt"/>
                <a:ea typeface="Calibri" panose="020F0502020204030204" pitchFamily="34" charset="0"/>
              </a:rPr>
              <a:t>for</a:t>
            </a:r>
            <a:r>
              <a:rPr lang="es-EC" sz="2000" dirty="0">
                <a:latin typeface="+mj-lt"/>
                <a:ea typeface="Calibri" panose="020F0502020204030204" pitchFamily="34" charset="0"/>
              </a:rPr>
              <a:t> </a:t>
            </a:r>
            <a:r>
              <a:rPr lang="es-EC" sz="2000" dirty="0" err="1">
                <a:latin typeface="+mj-lt"/>
                <a:ea typeface="Calibri" panose="020F0502020204030204" pitchFamily="34" charset="0"/>
              </a:rPr>
              <a:t>Isolated</a:t>
            </a:r>
            <a:r>
              <a:rPr lang="es-EC" sz="2000" dirty="0">
                <a:latin typeface="+mj-lt"/>
                <a:ea typeface="Calibri" panose="020F0502020204030204" pitchFamily="34" charset="0"/>
              </a:rPr>
              <a:t> Rural </a:t>
            </a:r>
            <a:r>
              <a:rPr lang="es-EC" sz="2000" dirty="0" err="1">
                <a:latin typeface="+mj-lt"/>
                <a:ea typeface="Calibri" panose="020F0502020204030204" pitchFamily="34" charset="0"/>
              </a:rPr>
              <a:t>Areas</a:t>
            </a:r>
            <a:r>
              <a:rPr lang="es-EC" sz="2000" dirty="0">
                <a:latin typeface="+mj-lt"/>
                <a:ea typeface="Calibri" panose="020F0502020204030204" pitchFamily="34" charset="0"/>
              </a:rPr>
              <a:t>: </a:t>
            </a:r>
            <a:r>
              <a:rPr lang="es-EC" sz="2000" dirty="0" err="1">
                <a:latin typeface="+mj-lt"/>
                <a:ea typeface="Calibri" panose="020F0502020204030204" pitchFamily="34" charset="0"/>
              </a:rPr>
              <a:t>Environmental</a:t>
            </a:r>
            <a:r>
              <a:rPr lang="es-EC" sz="2000" dirty="0">
                <a:latin typeface="+mj-lt"/>
                <a:ea typeface="Calibri" panose="020F0502020204030204" pitchFamily="34" charset="0"/>
              </a:rPr>
              <a:t>, Social, </a:t>
            </a:r>
            <a:r>
              <a:rPr lang="es-EC" sz="2000" dirty="0" err="1">
                <a:latin typeface="+mj-lt"/>
                <a:ea typeface="Calibri" panose="020F0502020204030204" pitchFamily="34" charset="0"/>
              </a:rPr>
              <a:t>Technological</a:t>
            </a:r>
            <a:r>
              <a:rPr lang="es-EC" sz="2000" dirty="0">
                <a:latin typeface="+mj-lt"/>
                <a:ea typeface="Calibri" panose="020F0502020204030204" pitchFamily="34" charset="0"/>
              </a:rPr>
              <a:t> and </a:t>
            </a:r>
            <a:r>
              <a:rPr lang="es-EC" sz="2000" dirty="0" err="1">
                <a:latin typeface="+mj-lt"/>
                <a:ea typeface="Calibri" panose="020F0502020204030204" pitchFamily="34" charset="0"/>
              </a:rPr>
              <a:t>Economic</a:t>
            </a:r>
            <a:r>
              <a:rPr lang="es-EC" sz="2000" dirty="0">
                <a:latin typeface="+mj-lt"/>
                <a:ea typeface="Calibri" panose="020F0502020204030204" pitchFamily="34" charset="0"/>
              </a:rPr>
              <a:t> </a:t>
            </a:r>
            <a:r>
              <a:rPr lang="es-EC" sz="2000" dirty="0" err="1">
                <a:latin typeface="+mj-lt"/>
                <a:ea typeface="Calibri" panose="020F0502020204030204" pitchFamily="34" charset="0"/>
              </a:rPr>
              <a:t>aspects</a:t>
            </a:r>
            <a:r>
              <a:rPr lang="es-EC" sz="2000" dirty="0">
                <a:effectLst/>
                <a:latin typeface="+mj-lt"/>
                <a:ea typeface="Calibri" panose="020F0502020204030204" pitchFamily="34" charset="0"/>
              </a:rPr>
              <a:t>” desarrollado en conjunto con la Universidad KU </a:t>
            </a:r>
            <a:r>
              <a:rPr lang="es-EC" sz="2000" dirty="0" err="1">
                <a:effectLst/>
                <a:latin typeface="+mj-lt"/>
                <a:ea typeface="Calibri" panose="020F0502020204030204" pitchFamily="34" charset="0"/>
              </a:rPr>
              <a:t>Leuven</a:t>
            </a:r>
            <a:r>
              <a:rPr lang="es-EC" sz="2000" dirty="0">
                <a:effectLst/>
                <a:latin typeface="+mj-lt"/>
                <a:ea typeface="Calibri" panose="020F0502020204030204" pitchFamily="34" charset="0"/>
              </a:rPr>
              <a:t> (Bélgica) con el financiamiento del Consejo Interuniversitario Flamenco (VLIR-UOS) y la Agencia de Cooperación Belga para el Desarrollo (DGD) con el proyecto EC2020SIN322A101.</a:t>
            </a:r>
            <a:endParaRPr lang="es-ES" sz="2000" dirty="0"/>
          </a:p>
        </p:txBody>
      </p:sp>
      <p:pic>
        <p:nvPicPr>
          <p:cNvPr id="22" name="Picture 30">
            <a:extLst>
              <a:ext uri="{FF2B5EF4-FFF2-40B4-BE49-F238E27FC236}">
                <a16:creationId xmlns:a16="http://schemas.microsoft.com/office/drawing/2014/main" id="{7F34305D-9B60-4197-93B0-4862A54929AD}"/>
              </a:ext>
            </a:extLst>
          </p:cNvPr>
          <p:cNvPicPr>
            <a:picLocks noChangeAspect="1"/>
          </p:cNvPicPr>
          <p:nvPr/>
        </p:nvPicPr>
        <p:blipFill>
          <a:blip r:embed="rId3"/>
          <a:stretch>
            <a:fillRect/>
          </a:stretch>
        </p:blipFill>
        <p:spPr>
          <a:xfrm>
            <a:off x="403061" y="3501802"/>
            <a:ext cx="3691165" cy="1008000"/>
          </a:xfrm>
          <a:prstGeom prst="rect">
            <a:avLst/>
          </a:prstGeom>
        </p:spPr>
      </p:pic>
      <p:pic>
        <p:nvPicPr>
          <p:cNvPr id="23" name="Picture 2" descr="Enabel - Belgian Development Agency |">
            <a:extLst>
              <a:ext uri="{FF2B5EF4-FFF2-40B4-BE49-F238E27FC236}">
                <a16:creationId xmlns:a16="http://schemas.microsoft.com/office/drawing/2014/main" id="{33EE640A-4B5C-4458-BABB-E719655A0C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6911" y="3501802"/>
            <a:ext cx="4376165"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FE172EAD-9A77-4C55-AD5B-B6121FDF2D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5761" y="3501802"/>
            <a:ext cx="2789708" cy="1008000"/>
          </a:xfrm>
          <a:prstGeom prst="rect">
            <a:avLst/>
          </a:prstGeom>
          <a:noFill/>
          <a:extLst>
            <a:ext uri="{909E8E84-426E-40DD-AFC4-6F175D3DCCD1}">
              <a14:hiddenFill xmlns:a14="http://schemas.microsoft.com/office/drawing/2010/main">
                <a:solidFill>
                  <a:srgbClr val="FFFFFF"/>
                </a:solidFill>
              </a14:hiddenFill>
            </a:ext>
          </a:extLst>
        </p:spPr>
      </p:pic>
      <p:sp>
        <p:nvSpPr>
          <p:cNvPr id="28" name="27 Rectángulo"/>
          <p:cNvSpPr/>
          <p:nvPr/>
        </p:nvSpPr>
        <p:spPr>
          <a:xfrm>
            <a:off x="2372858" y="5085978"/>
            <a:ext cx="7444695" cy="415498"/>
          </a:xfrm>
          <a:prstGeom prst="rect">
            <a:avLst/>
          </a:prstGeom>
        </p:spPr>
        <p:txBody>
          <a:bodyPr wrap="square">
            <a:spAutoFit/>
          </a:bodyPr>
          <a:lstStyle/>
          <a:p>
            <a:pPr algn="ctr"/>
            <a:r>
              <a:rPr lang="es-EC" b="1" u="sng" dirty="0">
                <a:solidFill>
                  <a:srgbClr val="0000FF"/>
                </a:solidFill>
              </a:rPr>
              <a:t>https://www.vliruos.be/en/projects/project/22?pid=4564</a:t>
            </a:r>
            <a:endParaRPr lang="en-US" b="1" u="sng" dirty="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32</a:t>
            </a:fld>
            <a:endParaRPr lang="es-EC" dirty="0"/>
          </a:p>
        </p:txBody>
      </p:sp>
      <p:sp>
        <p:nvSpPr>
          <p:cNvPr id="17" name="2 Título"/>
          <p:cNvSpPr txBox="1">
            <a:spLocks/>
          </p:cNvSpPr>
          <p:nvPr/>
        </p:nvSpPr>
        <p:spPr>
          <a:xfrm>
            <a:off x="2135981" y="1"/>
            <a:ext cx="7918450" cy="621481"/>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n-US" sz="3200" kern="0" dirty="0">
                <a:solidFill>
                  <a:schemeClr val="tx1"/>
                </a:solidFill>
              </a:rPr>
              <a:t>CONTRIBUCIONES</a:t>
            </a:r>
          </a:p>
        </p:txBody>
      </p:sp>
      <p:sp>
        <p:nvSpPr>
          <p:cNvPr id="3" name="TextBox 29">
            <a:extLst>
              <a:ext uri="{FF2B5EF4-FFF2-40B4-BE49-F238E27FC236}">
                <a16:creationId xmlns:a16="http://schemas.microsoft.com/office/drawing/2014/main" id="{C8784B19-D112-6570-D4E5-68F9AF29F05C}"/>
              </a:ext>
            </a:extLst>
          </p:cNvPr>
          <p:cNvSpPr txBox="1"/>
          <p:nvPr/>
        </p:nvSpPr>
        <p:spPr>
          <a:xfrm>
            <a:off x="190550" y="1334657"/>
            <a:ext cx="4176464" cy="4678204"/>
          </a:xfrm>
          <a:prstGeom prst="rect">
            <a:avLst/>
          </a:prstGeom>
          <a:noFill/>
        </p:spPr>
        <p:txBody>
          <a:bodyPr wrap="square" anchor="ctr">
            <a:spAutoFit/>
          </a:bodyPr>
          <a:lstStyle/>
          <a:p>
            <a:r>
              <a:rPr lang="es-EC" sz="2000" b="1" dirty="0">
                <a:effectLst/>
                <a:latin typeface="+mj-lt"/>
                <a:ea typeface="Calibri" panose="020F0502020204030204" pitchFamily="34" charset="0"/>
              </a:rPr>
              <a:t>Título: </a:t>
            </a:r>
            <a:r>
              <a:rPr lang="en-US" sz="2000" dirty="0">
                <a:effectLst/>
                <a:latin typeface="+mj-lt"/>
                <a:ea typeface="Calibri" panose="020F0502020204030204" pitchFamily="34" charset="0"/>
              </a:rPr>
              <a:t>Short-Term forecasting of photovoltaic power in an isolated area of Ecuador using deep learning techniques</a:t>
            </a:r>
          </a:p>
          <a:p>
            <a:endParaRPr lang="es-EC" sz="2000" dirty="0">
              <a:effectLst/>
              <a:latin typeface="+mj-lt"/>
              <a:ea typeface="Calibri" panose="020F0502020204030204" pitchFamily="34" charset="0"/>
            </a:endParaRPr>
          </a:p>
          <a:p>
            <a:r>
              <a:rPr lang="es-EC" sz="2000" b="1" dirty="0">
                <a:latin typeface="+mj-lt"/>
              </a:rPr>
              <a:t>Autores: </a:t>
            </a:r>
            <a:r>
              <a:rPr lang="pt-BR" sz="2000" dirty="0">
                <a:latin typeface="+mj-lt"/>
              </a:rPr>
              <a:t>R. Guanoluisa-Pineda, A. Ibarra, D. Arcos-</a:t>
            </a:r>
            <a:r>
              <a:rPr lang="pt-BR" sz="2000" dirty="0" err="1">
                <a:latin typeface="+mj-lt"/>
              </a:rPr>
              <a:t>Aviles</a:t>
            </a:r>
            <a:r>
              <a:rPr lang="pt-BR" sz="2000" dirty="0">
                <a:latin typeface="+mj-lt"/>
              </a:rPr>
              <a:t>, W. Martinez, E. </a:t>
            </a:r>
            <a:r>
              <a:rPr lang="pt-BR" sz="2000" dirty="0" err="1">
                <a:latin typeface="+mj-lt"/>
              </a:rPr>
              <a:t>Motoasca</a:t>
            </a:r>
            <a:r>
              <a:rPr lang="pt-BR" sz="2000" dirty="0">
                <a:latin typeface="+mj-lt"/>
              </a:rPr>
              <a:t>, F. </a:t>
            </a:r>
            <a:r>
              <a:rPr lang="pt-BR" sz="2000" dirty="0" err="1">
                <a:latin typeface="+mj-lt"/>
              </a:rPr>
              <a:t>Guinjoan</a:t>
            </a:r>
            <a:endParaRPr lang="pt-BR" sz="2000" dirty="0">
              <a:latin typeface="+mj-lt"/>
            </a:endParaRPr>
          </a:p>
          <a:p>
            <a:endParaRPr lang="es-EC" sz="2000" dirty="0">
              <a:latin typeface="+mj-lt"/>
            </a:endParaRPr>
          </a:p>
          <a:p>
            <a:r>
              <a:rPr lang="es-EC" sz="2000" b="1" dirty="0">
                <a:latin typeface="+mj-lt"/>
              </a:rPr>
              <a:t>Estado: </a:t>
            </a:r>
            <a:r>
              <a:rPr lang="es-EC" sz="2000" dirty="0">
                <a:latin typeface="+mj-lt"/>
              </a:rPr>
              <a:t>Publicado en </a:t>
            </a:r>
          </a:p>
          <a:p>
            <a:r>
              <a:rPr lang="en-US" sz="2000" dirty="0">
                <a:latin typeface="+mj-lt"/>
              </a:rPr>
              <a:t>11th International Conference on Renewable Energy Research and Application (ICRERA 2022)</a:t>
            </a:r>
          </a:p>
          <a:p>
            <a:r>
              <a:rPr lang="en-US" sz="2000" b="1" dirty="0" err="1">
                <a:latin typeface="+mj-lt"/>
              </a:rPr>
              <a:t>doi</a:t>
            </a:r>
            <a:r>
              <a:rPr lang="en-US" sz="2000" b="1" dirty="0">
                <a:latin typeface="+mj-lt"/>
              </a:rPr>
              <a:t>:</a:t>
            </a:r>
            <a:r>
              <a:rPr lang="en-US" sz="2000" dirty="0">
                <a:latin typeface="+mj-lt"/>
              </a:rPr>
              <a:t> </a:t>
            </a:r>
            <a:r>
              <a:rPr lang="en-US" sz="1800" dirty="0">
                <a:latin typeface="+mj-lt"/>
              </a:rPr>
              <a:t>10.1109/ICRERA55966.2022.9922772</a:t>
            </a:r>
            <a:endParaRPr lang="es-ES" sz="2000" dirty="0"/>
          </a:p>
        </p:txBody>
      </p:sp>
      <p:pic>
        <p:nvPicPr>
          <p:cNvPr id="5" name="Imagen 4">
            <a:extLst>
              <a:ext uri="{FF2B5EF4-FFF2-40B4-BE49-F238E27FC236}">
                <a16:creationId xmlns:a16="http://schemas.microsoft.com/office/drawing/2014/main" id="{A4299613-45D0-1385-A478-E2AAD739C198}"/>
              </a:ext>
            </a:extLst>
          </p:cNvPr>
          <p:cNvPicPr>
            <a:picLocks noChangeAspect="1"/>
          </p:cNvPicPr>
          <p:nvPr/>
        </p:nvPicPr>
        <p:blipFill>
          <a:blip r:embed="rId3"/>
          <a:stretch>
            <a:fillRect/>
          </a:stretch>
        </p:blipFill>
        <p:spPr>
          <a:xfrm>
            <a:off x="4587575" y="672380"/>
            <a:ext cx="7484295" cy="5158268"/>
          </a:xfrm>
          <a:prstGeom prst="rect">
            <a:avLst/>
          </a:prstGeom>
        </p:spPr>
      </p:pic>
      <p:sp>
        <p:nvSpPr>
          <p:cNvPr id="6" name="TextBox 29">
            <a:extLst>
              <a:ext uri="{FF2B5EF4-FFF2-40B4-BE49-F238E27FC236}">
                <a16:creationId xmlns:a16="http://schemas.microsoft.com/office/drawing/2014/main" id="{318B60A0-6EC2-26D3-B984-14AE06FCDDAE}"/>
              </a:ext>
            </a:extLst>
          </p:cNvPr>
          <p:cNvSpPr txBox="1"/>
          <p:nvPr/>
        </p:nvSpPr>
        <p:spPr>
          <a:xfrm>
            <a:off x="190550" y="674200"/>
            <a:ext cx="4176464" cy="400110"/>
          </a:xfrm>
          <a:prstGeom prst="rect">
            <a:avLst/>
          </a:prstGeom>
          <a:noFill/>
        </p:spPr>
        <p:txBody>
          <a:bodyPr wrap="square">
            <a:spAutoFit/>
          </a:bodyPr>
          <a:lstStyle/>
          <a:p>
            <a:pPr algn="ctr"/>
            <a:r>
              <a:rPr lang="es-EC" sz="2000" b="1" dirty="0">
                <a:solidFill>
                  <a:srgbClr val="0000FF"/>
                </a:solidFill>
                <a:effectLst/>
                <a:latin typeface="+mj-lt"/>
                <a:ea typeface="Calibri" panose="020F0502020204030204" pitchFamily="34" charset="0"/>
              </a:rPr>
              <a:t>Artículo</a:t>
            </a:r>
            <a:endParaRPr lang="es-ES" sz="2000" dirty="0">
              <a:solidFill>
                <a:srgbClr val="0000FF"/>
              </a:solidFill>
            </a:endParaRPr>
          </a:p>
        </p:txBody>
      </p:sp>
    </p:spTree>
    <p:extLst>
      <p:ext uri="{BB962C8B-B14F-4D97-AF65-F5344CB8AC3E}">
        <p14:creationId xmlns:p14="http://schemas.microsoft.com/office/powerpoint/2010/main" val="301798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33</a:t>
            </a:fld>
            <a:endParaRPr lang="es-EC" dirty="0"/>
          </a:p>
        </p:txBody>
      </p:sp>
      <p:sp>
        <p:nvSpPr>
          <p:cNvPr id="3" name="Título 1">
            <a:extLst>
              <a:ext uri="{FF2B5EF4-FFF2-40B4-BE49-F238E27FC236}">
                <a16:creationId xmlns:a16="http://schemas.microsoft.com/office/drawing/2014/main" id="{635ED19C-B3E9-AF48-B63A-4876CEF80CE8}"/>
              </a:ext>
            </a:extLst>
          </p:cNvPr>
          <p:cNvSpPr txBox="1">
            <a:spLocks/>
          </p:cNvSpPr>
          <p:nvPr/>
        </p:nvSpPr>
        <p:spPr>
          <a:xfrm>
            <a:off x="1198662" y="2138622"/>
            <a:ext cx="10109200" cy="1648855"/>
          </a:xfrm>
          <a:prstGeom prst="rect">
            <a:avLst/>
          </a:prstGeom>
        </p:spPr>
        <p:txBody>
          <a:bodyPr anchor="ctr">
            <a:noAutofit/>
          </a:bodyP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n-US" sz="4400" kern="0" dirty="0">
                <a:solidFill>
                  <a:schemeClr val="tx1"/>
                </a:solidFill>
                <a:latin typeface="Verdana" panose="020B0604030504040204" pitchFamily="34" charset="0"/>
                <a:ea typeface="Verdana" panose="020B0604030504040204" pitchFamily="34" charset="0"/>
                <a:cs typeface="Verdana" panose="020B0604030504040204" pitchFamily="34" charset="0"/>
              </a:rPr>
              <a:t>Gracias </a:t>
            </a:r>
          </a:p>
          <a:p>
            <a:pPr algn="ctr" defTabSz="914400"/>
            <a:r>
              <a:rPr lang="en-US" sz="4400" kern="0" dirty="0">
                <a:solidFill>
                  <a:schemeClr val="tx1"/>
                </a:solidFill>
                <a:latin typeface="Verdana" panose="020B0604030504040204" pitchFamily="34" charset="0"/>
                <a:ea typeface="Verdana" panose="020B0604030504040204" pitchFamily="34" charset="0"/>
                <a:cs typeface="Verdana" panose="020B0604030504040204" pitchFamily="34" charset="0"/>
              </a:rPr>
              <a:t>Por </a:t>
            </a:r>
            <a:r>
              <a:rPr lang="en-US" sz="44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su</a:t>
            </a:r>
            <a:r>
              <a:rPr lang="en-US" sz="440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4400" kern="0" dirty="0" err="1">
                <a:solidFill>
                  <a:schemeClr val="tx1"/>
                </a:solidFill>
                <a:latin typeface="Verdana" panose="020B0604030504040204" pitchFamily="34" charset="0"/>
                <a:ea typeface="Verdana" panose="020B0604030504040204" pitchFamily="34" charset="0"/>
                <a:cs typeface="Verdana" panose="020B0604030504040204" pitchFamily="34" charset="0"/>
              </a:rPr>
              <a:t>atención</a:t>
            </a:r>
            <a:endParaRPr lang="en-US" sz="4400" b="0" kern="0" dirty="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224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4</a:t>
            </a:fld>
            <a:endParaRPr lang="es-EC" dirty="0"/>
          </a:p>
        </p:txBody>
      </p:sp>
      <p:sp>
        <p:nvSpPr>
          <p:cNvPr id="4" name="6 Título"/>
          <p:cNvSpPr txBox="1">
            <a:spLocks/>
          </p:cNvSpPr>
          <p:nvPr/>
        </p:nvSpPr>
        <p:spPr>
          <a:xfrm>
            <a:off x="1986756" y="1"/>
            <a:ext cx="8216900" cy="618200"/>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ANTECEDENTES</a:t>
            </a:r>
            <a:endParaRPr lang="en-US" sz="3200" kern="0" dirty="0">
              <a:solidFill>
                <a:schemeClr val="tx1"/>
              </a:solidFill>
            </a:endParaRPr>
          </a:p>
        </p:txBody>
      </p:sp>
      <p:sp>
        <p:nvSpPr>
          <p:cNvPr id="41" name="Rectángulo 40">
            <a:extLst>
              <a:ext uri="{FF2B5EF4-FFF2-40B4-BE49-F238E27FC236}">
                <a16:creationId xmlns:a16="http://schemas.microsoft.com/office/drawing/2014/main" id="{DEA8CD03-37D1-864D-FCE7-68C6D656963A}"/>
              </a:ext>
            </a:extLst>
          </p:cNvPr>
          <p:cNvSpPr/>
          <p:nvPr/>
        </p:nvSpPr>
        <p:spPr>
          <a:xfrm>
            <a:off x="5790836" y="3141762"/>
            <a:ext cx="2680633" cy="39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Narrow" panose="020B0606020202030204" pitchFamily="34" charset="0"/>
                <a:cs typeface="Arial" panose="020B0604020202020204" pitchFamily="34" charset="0"/>
              </a:rPr>
              <a:t>GHI</a:t>
            </a:r>
            <a:r>
              <a:rPr lang="es-EC" sz="2000" dirty="0">
                <a:solidFill>
                  <a:schemeClr val="tx1"/>
                </a:solidFill>
                <a:latin typeface="Arial Narrow" panose="020B0606020202030204" pitchFamily="34" charset="0"/>
                <a:cs typeface="Arial" panose="020B0604020202020204" pitchFamily="34" charset="0"/>
              </a:rPr>
              <a:t> Ecuador</a:t>
            </a:r>
          </a:p>
        </p:txBody>
      </p:sp>
      <p:sp>
        <p:nvSpPr>
          <p:cNvPr id="60" name="Rectángulo 59">
            <a:extLst>
              <a:ext uri="{FF2B5EF4-FFF2-40B4-BE49-F238E27FC236}">
                <a16:creationId xmlns:a16="http://schemas.microsoft.com/office/drawing/2014/main" id="{2968E879-6DB8-5694-E399-529942802560}"/>
              </a:ext>
            </a:extLst>
          </p:cNvPr>
          <p:cNvSpPr/>
          <p:nvPr/>
        </p:nvSpPr>
        <p:spPr>
          <a:xfrm>
            <a:off x="5790836" y="842432"/>
            <a:ext cx="448386" cy="3856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1" name="Conector recto 60">
            <a:extLst>
              <a:ext uri="{FF2B5EF4-FFF2-40B4-BE49-F238E27FC236}">
                <a16:creationId xmlns:a16="http://schemas.microsoft.com/office/drawing/2014/main" id="{74416EB7-BA2E-EE3D-E9C7-4086132B6026}"/>
              </a:ext>
            </a:extLst>
          </p:cNvPr>
          <p:cNvCxnSpPr>
            <a:cxnSpLocks/>
          </p:cNvCxnSpPr>
          <p:nvPr/>
        </p:nvCxnSpPr>
        <p:spPr>
          <a:xfrm flipH="1">
            <a:off x="5583373" y="842432"/>
            <a:ext cx="207463"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a16="http://schemas.microsoft.com/office/drawing/2014/main" id="{9EFFE84A-7D30-6965-F945-9B291D8B0E4A}"/>
              </a:ext>
            </a:extLst>
          </p:cNvPr>
          <p:cNvCxnSpPr>
            <a:cxnSpLocks/>
          </p:cNvCxnSpPr>
          <p:nvPr/>
        </p:nvCxnSpPr>
        <p:spPr>
          <a:xfrm flipH="1">
            <a:off x="5583373" y="1229654"/>
            <a:ext cx="655849" cy="1813916"/>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63" name="Rectángulo 62">
            <a:extLst>
              <a:ext uri="{FF2B5EF4-FFF2-40B4-BE49-F238E27FC236}">
                <a16:creationId xmlns:a16="http://schemas.microsoft.com/office/drawing/2014/main" id="{EFC758FB-A532-80E6-4154-8E299164804D}"/>
              </a:ext>
            </a:extLst>
          </p:cNvPr>
          <p:cNvSpPr/>
          <p:nvPr/>
        </p:nvSpPr>
        <p:spPr>
          <a:xfrm>
            <a:off x="3254307" y="842432"/>
            <a:ext cx="2325850" cy="21879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4" name="Rectángulo 63">
            <a:extLst>
              <a:ext uri="{FF2B5EF4-FFF2-40B4-BE49-F238E27FC236}">
                <a16:creationId xmlns:a16="http://schemas.microsoft.com/office/drawing/2014/main" id="{B76552E8-46C8-D3B9-C6DB-0416D48F1A26}"/>
              </a:ext>
            </a:extLst>
          </p:cNvPr>
          <p:cNvSpPr/>
          <p:nvPr/>
        </p:nvSpPr>
        <p:spPr>
          <a:xfrm>
            <a:off x="3254307" y="3141762"/>
            <a:ext cx="2325850" cy="38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rgbClr val="000099"/>
                </a:solidFill>
                <a:latin typeface="Arial Narrow" panose="020B0606020202030204" pitchFamily="34" charset="0"/>
                <a:cs typeface="Arial" panose="020B0604020202020204" pitchFamily="34" charset="0"/>
              </a:rPr>
              <a:t>Islas Galápagos</a:t>
            </a:r>
          </a:p>
        </p:txBody>
      </p:sp>
      <p:pic>
        <p:nvPicPr>
          <p:cNvPr id="69" name="Imagen 68">
            <a:extLst>
              <a:ext uri="{FF2B5EF4-FFF2-40B4-BE49-F238E27FC236}">
                <a16:creationId xmlns:a16="http://schemas.microsoft.com/office/drawing/2014/main" id="{74645B70-2FE5-B453-C02D-908707977107}"/>
              </a:ext>
            </a:extLst>
          </p:cNvPr>
          <p:cNvPicPr>
            <a:picLocks noChangeAspect="1"/>
          </p:cNvPicPr>
          <p:nvPr/>
        </p:nvPicPr>
        <p:blipFill rotWithShape="1">
          <a:blip r:embed="rId3"/>
          <a:srcRect l="3994" t="17459" r="73183" b="51502"/>
          <a:stretch/>
        </p:blipFill>
        <p:spPr>
          <a:xfrm>
            <a:off x="5806147" y="857118"/>
            <a:ext cx="411273" cy="367035"/>
          </a:xfrm>
          <a:prstGeom prst="rect">
            <a:avLst/>
          </a:prstGeom>
        </p:spPr>
      </p:pic>
      <p:pic>
        <p:nvPicPr>
          <p:cNvPr id="71" name="Imagen 70">
            <a:extLst>
              <a:ext uri="{FF2B5EF4-FFF2-40B4-BE49-F238E27FC236}">
                <a16:creationId xmlns:a16="http://schemas.microsoft.com/office/drawing/2014/main" id="{82E92501-E34E-3A25-2BDD-A505B5D7978B}"/>
              </a:ext>
            </a:extLst>
          </p:cNvPr>
          <p:cNvPicPr>
            <a:picLocks noChangeAspect="1"/>
          </p:cNvPicPr>
          <p:nvPr/>
        </p:nvPicPr>
        <p:blipFill rotWithShape="1">
          <a:blip r:embed="rId3"/>
          <a:srcRect l="35334" t="6660" r="14958" b="1660"/>
          <a:stretch/>
        </p:blipFill>
        <p:spPr>
          <a:xfrm>
            <a:off x="6367480" y="842432"/>
            <a:ext cx="2103990" cy="2215093"/>
          </a:xfrm>
          <a:prstGeom prst="rect">
            <a:avLst/>
          </a:prstGeom>
        </p:spPr>
      </p:pic>
      <p:pic>
        <p:nvPicPr>
          <p:cNvPr id="72" name="Imagen 71">
            <a:extLst>
              <a:ext uri="{FF2B5EF4-FFF2-40B4-BE49-F238E27FC236}">
                <a16:creationId xmlns:a16="http://schemas.microsoft.com/office/drawing/2014/main" id="{DBB7202F-5F40-B6E9-3BA7-9219428017BA}"/>
              </a:ext>
            </a:extLst>
          </p:cNvPr>
          <p:cNvPicPr>
            <a:picLocks noChangeAspect="1"/>
          </p:cNvPicPr>
          <p:nvPr/>
        </p:nvPicPr>
        <p:blipFill rotWithShape="1">
          <a:blip r:embed="rId3"/>
          <a:srcRect l="3994" t="17459" r="73183" b="51502"/>
          <a:stretch/>
        </p:blipFill>
        <p:spPr>
          <a:xfrm>
            <a:off x="3280814" y="870336"/>
            <a:ext cx="2272835" cy="2159270"/>
          </a:xfrm>
          <a:prstGeom prst="rect">
            <a:avLst/>
          </a:prstGeom>
        </p:spPr>
      </p:pic>
      <p:pic>
        <p:nvPicPr>
          <p:cNvPr id="73" name="Imagen 72">
            <a:extLst>
              <a:ext uri="{FF2B5EF4-FFF2-40B4-BE49-F238E27FC236}">
                <a16:creationId xmlns:a16="http://schemas.microsoft.com/office/drawing/2014/main" id="{B9E0A5B9-0118-418A-3428-D86E7FE3CCD4}"/>
              </a:ext>
            </a:extLst>
          </p:cNvPr>
          <p:cNvPicPr>
            <a:picLocks noChangeAspect="1"/>
          </p:cNvPicPr>
          <p:nvPr/>
        </p:nvPicPr>
        <p:blipFill rotWithShape="1">
          <a:blip r:embed="rId3"/>
          <a:srcRect l="1317" t="53561" r="69330" b="362"/>
          <a:stretch/>
        </p:blipFill>
        <p:spPr>
          <a:xfrm>
            <a:off x="334566" y="837506"/>
            <a:ext cx="2041714" cy="2220019"/>
          </a:xfrm>
          <a:prstGeom prst="rect">
            <a:avLst/>
          </a:prstGeom>
        </p:spPr>
      </p:pic>
      <p:sp>
        <p:nvSpPr>
          <p:cNvPr id="83" name="Rectángulo 82">
            <a:extLst>
              <a:ext uri="{FF2B5EF4-FFF2-40B4-BE49-F238E27FC236}">
                <a16:creationId xmlns:a16="http://schemas.microsoft.com/office/drawing/2014/main" id="{15C3C294-E95C-AD47-783B-E600775ED879}"/>
              </a:ext>
            </a:extLst>
          </p:cNvPr>
          <p:cNvSpPr/>
          <p:nvPr/>
        </p:nvSpPr>
        <p:spPr>
          <a:xfrm>
            <a:off x="5668702" y="3717826"/>
            <a:ext cx="2802769" cy="1215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b="1" dirty="0">
                <a:solidFill>
                  <a:schemeClr val="tx1"/>
                </a:solidFill>
                <a:latin typeface="Arial Narrow" panose="020B0606020202030204" pitchFamily="34" charset="0"/>
                <a:cs typeface="Arial" panose="020B0604020202020204" pitchFamily="34" charset="0"/>
              </a:rPr>
              <a:t>Predicción </a:t>
            </a:r>
            <a:r>
              <a:rPr lang="es-EC" sz="1800" dirty="0">
                <a:solidFill>
                  <a:schemeClr val="tx1"/>
                </a:solidFill>
                <a:latin typeface="Arial Narrow" panose="020B0606020202030204" pitchFamily="34" charset="0"/>
                <a:cs typeface="Arial" panose="020B0604020202020204" pitchFamily="34" charset="0"/>
              </a:rPr>
              <a:t>numérica del clima</a:t>
            </a:r>
          </a:p>
          <a:p>
            <a:pPr algn="ctr"/>
            <a:r>
              <a:rPr lang="es-EC" sz="1800" dirty="0">
                <a:solidFill>
                  <a:schemeClr val="tx1"/>
                </a:solidFill>
                <a:latin typeface="Arial Narrow" panose="020B0606020202030204" pitchFamily="34" charset="0"/>
                <a:cs typeface="Arial" panose="020B0604020202020204" pitchFamily="34" charset="0"/>
              </a:rPr>
              <a:t>Minería de datos – ANN</a:t>
            </a:r>
          </a:p>
          <a:p>
            <a:pPr algn="ctr"/>
            <a:r>
              <a:rPr lang="es-EC" sz="1800" b="1" dirty="0">
                <a:solidFill>
                  <a:schemeClr val="tx1"/>
                </a:solidFill>
                <a:latin typeface="Arial Narrow" panose="020B0606020202030204" pitchFamily="34" charset="0"/>
                <a:cs typeface="Arial" panose="020B0604020202020204" pitchFamily="34" charset="0"/>
              </a:rPr>
              <a:t>LSTM</a:t>
            </a:r>
            <a:r>
              <a:rPr lang="es-EC" sz="1800" dirty="0">
                <a:solidFill>
                  <a:schemeClr val="tx1"/>
                </a:solidFill>
                <a:latin typeface="Arial Narrow" panose="020B0606020202030204" pitchFamily="34" charset="0"/>
                <a:cs typeface="Arial" panose="020B0604020202020204" pitchFamily="34" charset="0"/>
              </a:rPr>
              <a:t> – </a:t>
            </a:r>
            <a:r>
              <a:rPr lang="es-EC" sz="1800" b="1" dirty="0">
                <a:solidFill>
                  <a:schemeClr val="tx1"/>
                </a:solidFill>
                <a:latin typeface="Arial Narrow" panose="020B0606020202030204" pitchFamily="34" charset="0"/>
                <a:cs typeface="Arial" panose="020B0604020202020204" pitchFamily="34" charset="0"/>
              </a:rPr>
              <a:t>GRU</a:t>
            </a:r>
          </a:p>
          <a:p>
            <a:pPr algn="ctr"/>
            <a:r>
              <a:rPr lang="es-EC" sz="1800" i="1" dirty="0">
                <a:solidFill>
                  <a:schemeClr val="tx1"/>
                </a:solidFill>
                <a:latin typeface="Arial Narrow" panose="020B0606020202030204" pitchFamily="34" charset="0"/>
                <a:cs typeface="Arial" panose="020B0604020202020204" pitchFamily="34" charset="0"/>
              </a:rPr>
              <a:t>Algoritmos no optimizados</a:t>
            </a:r>
          </a:p>
        </p:txBody>
      </p:sp>
      <p:pic>
        <p:nvPicPr>
          <p:cNvPr id="8" name="Imagen 7">
            <a:extLst>
              <a:ext uri="{FF2B5EF4-FFF2-40B4-BE49-F238E27FC236}">
                <a16:creationId xmlns:a16="http://schemas.microsoft.com/office/drawing/2014/main" id="{B5F470A0-3F28-FF15-F71C-A8C2C62BE67B}"/>
              </a:ext>
            </a:extLst>
          </p:cNvPr>
          <p:cNvPicPr>
            <a:picLocks noChangeAspect="1"/>
          </p:cNvPicPr>
          <p:nvPr/>
        </p:nvPicPr>
        <p:blipFill rotWithShape="1">
          <a:blip r:embed="rId3"/>
          <a:srcRect l="90016"/>
          <a:stretch/>
        </p:blipFill>
        <p:spPr>
          <a:xfrm>
            <a:off x="2517072" y="843998"/>
            <a:ext cx="481790" cy="2233245"/>
          </a:xfrm>
          <a:prstGeom prst="rect">
            <a:avLst/>
          </a:prstGeom>
        </p:spPr>
      </p:pic>
      <p:pic>
        <p:nvPicPr>
          <p:cNvPr id="33" name="Picture 2">
            <a:extLst>
              <a:ext uri="{FF2B5EF4-FFF2-40B4-BE49-F238E27FC236}">
                <a16:creationId xmlns:a16="http://schemas.microsoft.com/office/drawing/2014/main" id="{CE2D3783-00CC-34CB-075C-3F902ED5D45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3926" t="42652" r="82388" b="39890"/>
          <a:stretch/>
        </p:blipFill>
        <p:spPr bwMode="auto">
          <a:xfrm>
            <a:off x="9836374" y="869363"/>
            <a:ext cx="93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72E2EB7C-326F-F777-9335-C368A9C7DF9B}"/>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35221" t="42652" r="51272" b="40552"/>
          <a:stretch/>
        </p:blipFill>
        <p:spPr bwMode="auto">
          <a:xfrm>
            <a:off x="10910282" y="869363"/>
            <a:ext cx="93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9C13550F-0EA3-AAE3-231B-48C80CDEA325}"/>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82091" t="62212" r="4496" b="20361"/>
          <a:stretch/>
        </p:blipFill>
        <p:spPr bwMode="auto">
          <a:xfrm>
            <a:off x="8772309" y="870336"/>
            <a:ext cx="936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46" name="Rectángulo 45">
            <a:extLst>
              <a:ext uri="{FF2B5EF4-FFF2-40B4-BE49-F238E27FC236}">
                <a16:creationId xmlns:a16="http://schemas.microsoft.com/office/drawing/2014/main" id="{1E28B4BC-2675-836A-F9FE-969BF7F283CD}"/>
              </a:ext>
            </a:extLst>
          </p:cNvPr>
          <p:cNvSpPr/>
          <p:nvPr/>
        </p:nvSpPr>
        <p:spPr>
          <a:xfrm>
            <a:off x="333390" y="4533842"/>
            <a:ext cx="5245591" cy="39958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bg1"/>
                </a:solidFill>
                <a:latin typeface="Arial Narrow" panose="020B0606020202030204" pitchFamily="34" charset="0"/>
                <a:cs typeface="Arial" panose="020B0604020202020204" pitchFamily="34" charset="0"/>
              </a:rPr>
              <a:t>Viabilidad </a:t>
            </a:r>
            <a:r>
              <a:rPr lang="es-EC" sz="2200" dirty="0">
                <a:solidFill>
                  <a:schemeClr val="bg1"/>
                </a:solidFill>
                <a:latin typeface="Arial Narrow" panose="020B0606020202030204" pitchFamily="34" charset="0"/>
                <a:cs typeface="Arial" panose="020B0604020202020204" pitchFamily="34" charset="0"/>
              </a:rPr>
              <a:t>y</a:t>
            </a:r>
            <a:r>
              <a:rPr lang="es-EC" sz="2200" b="1" dirty="0">
                <a:solidFill>
                  <a:schemeClr val="bg1"/>
                </a:solidFill>
                <a:latin typeface="Arial Narrow" panose="020B0606020202030204" pitchFamily="34" charset="0"/>
                <a:cs typeface="Arial" panose="020B0604020202020204" pitchFamily="34" charset="0"/>
              </a:rPr>
              <a:t> necesidad</a:t>
            </a:r>
            <a:r>
              <a:rPr lang="es-EC" sz="2200" dirty="0">
                <a:solidFill>
                  <a:schemeClr val="bg1"/>
                </a:solidFill>
                <a:latin typeface="Arial Narrow" panose="020B0606020202030204" pitchFamily="34" charset="0"/>
                <a:cs typeface="Arial" panose="020B0604020202020204" pitchFamily="34" charset="0"/>
              </a:rPr>
              <a:t> de sistemas fotovoltaicos</a:t>
            </a:r>
          </a:p>
        </p:txBody>
      </p:sp>
      <p:sp>
        <p:nvSpPr>
          <p:cNvPr id="48" name="Rectángulo 47">
            <a:extLst>
              <a:ext uri="{FF2B5EF4-FFF2-40B4-BE49-F238E27FC236}">
                <a16:creationId xmlns:a16="http://schemas.microsoft.com/office/drawing/2014/main" id="{F0BEBE5C-2A75-69AC-0CFE-52FF36546488}"/>
              </a:ext>
            </a:extLst>
          </p:cNvPr>
          <p:cNvSpPr/>
          <p:nvPr/>
        </p:nvSpPr>
        <p:spPr>
          <a:xfrm>
            <a:off x="3254307" y="3717826"/>
            <a:ext cx="2325850" cy="39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b="1" dirty="0">
                <a:solidFill>
                  <a:schemeClr val="tx1"/>
                </a:solidFill>
                <a:latin typeface="Arial Narrow" panose="020B0606020202030204" pitchFamily="34" charset="0"/>
                <a:cs typeface="Arial" panose="020B0604020202020204" pitchFamily="34" charset="0"/>
              </a:rPr>
              <a:t>4.8 – 6.3 kWh/m</a:t>
            </a:r>
            <a:r>
              <a:rPr lang="es-EC" sz="1800" dirty="0">
                <a:solidFill>
                  <a:schemeClr val="tx1"/>
                </a:solidFill>
                <a:latin typeface="Arial Narrow" panose="020B0606020202030204" pitchFamily="34" charset="0"/>
                <a:cs typeface="Arial" panose="020B0604020202020204" pitchFamily="34" charset="0"/>
              </a:rPr>
              <a:t>²</a:t>
            </a:r>
            <a:r>
              <a:rPr lang="es-EC" sz="1800" b="1" dirty="0">
                <a:solidFill>
                  <a:schemeClr val="tx1"/>
                </a:solidFill>
                <a:latin typeface="Arial Narrow" panose="020B0606020202030204" pitchFamily="34" charset="0"/>
                <a:cs typeface="Arial" panose="020B0604020202020204" pitchFamily="34" charset="0"/>
              </a:rPr>
              <a:t> </a:t>
            </a:r>
            <a:endParaRPr lang="es-EC" sz="1800" dirty="0">
              <a:solidFill>
                <a:schemeClr val="tx1"/>
              </a:solidFill>
              <a:latin typeface="Arial Narrow" panose="020B0606020202030204" pitchFamily="34" charset="0"/>
              <a:cs typeface="Arial" panose="020B0604020202020204" pitchFamily="34" charset="0"/>
            </a:endParaRPr>
          </a:p>
        </p:txBody>
      </p:sp>
      <p:sp>
        <p:nvSpPr>
          <p:cNvPr id="49" name="Rectángulo 48">
            <a:extLst>
              <a:ext uri="{FF2B5EF4-FFF2-40B4-BE49-F238E27FC236}">
                <a16:creationId xmlns:a16="http://schemas.microsoft.com/office/drawing/2014/main" id="{04661DC0-7B95-23B9-417D-5843C5D0B59B}"/>
              </a:ext>
            </a:extLst>
          </p:cNvPr>
          <p:cNvSpPr/>
          <p:nvPr/>
        </p:nvSpPr>
        <p:spPr>
          <a:xfrm>
            <a:off x="334566" y="3717826"/>
            <a:ext cx="2448000" cy="39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chemeClr val="tx1"/>
                </a:solidFill>
                <a:latin typeface="Arial Narrow" panose="020B0606020202030204" pitchFamily="34" charset="0"/>
                <a:cs typeface="Arial" panose="020B0604020202020204" pitchFamily="34" charset="0"/>
              </a:rPr>
              <a:t>3.8 kWh/m² </a:t>
            </a:r>
          </a:p>
        </p:txBody>
      </p:sp>
      <p:cxnSp>
        <p:nvCxnSpPr>
          <p:cNvPr id="51" name="Conector angular 48">
            <a:extLst>
              <a:ext uri="{FF2B5EF4-FFF2-40B4-BE49-F238E27FC236}">
                <a16:creationId xmlns:a16="http://schemas.microsoft.com/office/drawing/2014/main" id="{74D38727-B060-7FD7-217D-1531541026C8}"/>
              </a:ext>
            </a:extLst>
          </p:cNvPr>
          <p:cNvCxnSpPr>
            <a:cxnSpLocks/>
            <a:stCxn id="48" idx="2"/>
            <a:endCxn id="46" idx="0"/>
          </p:cNvCxnSpPr>
          <p:nvPr/>
        </p:nvCxnSpPr>
        <p:spPr>
          <a:xfrm rot="5400000">
            <a:off x="3478495" y="3595104"/>
            <a:ext cx="416429" cy="1461046"/>
          </a:xfrm>
          <a:prstGeom prst="bentConnector3">
            <a:avLst>
              <a:gd name="adj1" fmla="val 50000"/>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48">
            <a:extLst>
              <a:ext uri="{FF2B5EF4-FFF2-40B4-BE49-F238E27FC236}">
                <a16:creationId xmlns:a16="http://schemas.microsoft.com/office/drawing/2014/main" id="{08EAF3E4-1B1D-54A6-EF1B-463FD37A1A2A}"/>
              </a:ext>
            </a:extLst>
          </p:cNvPr>
          <p:cNvCxnSpPr>
            <a:cxnSpLocks/>
            <a:stCxn id="49" idx="2"/>
            <a:endCxn id="46" idx="0"/>
          </p:cNvCxnSpPr>
          <p:nvPr/>
        </p:nvCxnSpPr>
        <p:spPr>
          <a:xfrm rot="16200000" flipH="1">
            <a:off x="2049162" y="3626817"/>
            <a:ext cx="416429" cy="1397620"/>
          </a:xfrm>
          <a:prstGeom prst="bentConnector3">
            <a:avLst>
              <a:gd name="adj1" fmla="val 50000"/>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57" name="Rectángulo 56">
            <a:extLst>
              <a:ext uri="{FF2B5EF4-FFF2-40B4-BE49-F238E27FC236}">
                <a16:creationId xmlns:a16="http://schemas.microsoft.com/office/drawing/2014/main" id="{1892206E-6664-A310-8B2F-1EE8EFD722D7}"/>
              </a:ext>
            </a:extLst>
          </p:cNvPr>
          <p:cNvSpPr/>
          <p:nvPr/>
        </p:nvSpPr>
        <p:spPr>
          <a:xfrm>
            <a:off x="334566" y="3141762"/>
            <a:ext cx="2448000" cy="39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Base de sistemas PV</a:t>
            </a:r>
          </a:p>
        </p:txBody>
      </p:sp>
      <p:cxnSp>
        <p:nvCxnSpPr>
          <p:cNvPr id="65" name="Conector recto de flecha 64">
            <a:extLst>
              <a:ext uri="{FF2B5EF4-FFF2-40B4-BE49-F238E27FC236}">
                <a16:creationId xmlns:a16="http://schemas.microsoft.com/office/drawing/2014/main" id="{0B3A3A61-AD65-E900-2E4D-99A71D6B3257}"/>
              </a:ext>
            </a:extLst>
          </p:cNvPr>
          <p:cNvCxnSpPr>
            <a:cxnSpLocks/>
            <a:stCxn id="57" idx="2"/>
            <a:endCxn id="49" idx="0"/>
          </p:cNvCxnSpPr>
          <p:nvPr/>
        </p:nvCxnSpPr>
        <p:spPr>
          <a:xfrm>
            <a:off x="1558566" y="3541349"/>
            <a:ext cx="0" cy="176477"/>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a:extLst>
              <a:ext uri="{FF2B5EF4-FFF2-40B4-BE49-F238E27FC236}">
                <a16:creationId xmlns:a16="http://schemas.microsoft.com/office/drawing/2014/main" id="{DC0463C9-C7AC-AB52-BDC4-382900AE6612}"/>
              </a:ext>
            </a:extLst>
          </p:cNvPr>
          <p:cNvCxnSpPr>
            <a:cxnSpLocks/>
            <a:stCxn id="64" idx="2"/>
            <a:endCxn id="48" idx="0"/>
          </p:cNvCxnSpPr>
          <p:nvPr/>
        </p:nvCxnSpPr>
        <p:spPr>
          <a:xfrm>
            <a:off x="4417232" y="3527394"/>
            <a:ext cx="0" cy="190432"/>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108" name="Rectángulo 107">
            <a:extLst>
              <a:ext uri="{FF2B5EF4-FFF2-40B4-BE49-F238E27FC236}">
                <a16:creationId xmlns:a16="http://schemas.microsoft.com/office/drawing/2014/main" id="{AC5F80B1-0DBB-8D3F-B313-ADC511695A84}"/>
              </a:ext>
            </a:extLst>
          </p:cNvPr>
          <p:cNvSpPr/>
          <p:nvPr/>
        </p:nvSpPr>
        <p:spPr>
          <a:xfrm>
            <a:off x="330288" y="5145432"/>
            <a:ext cx="8141179" cy="810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Costo económico de electricidad en Ecuador</a:t>
            </a:r>
          </a:p>
          <a:p>
            <a:pPr algn="ctr"/>
            <a:r>
              <a:rPr lang="es-EC" sz="2000" dirty="0">
                <a:solidFill>
                  <a:schemeClr val="tx1"/>
                </a:solidFill>
                <a:latin typeface="Arial Narrow" panose="020B0606020202030204" pitchFamily="34" charset="0"/>
                <a:cs typeface="Arial" panose="020B0604020202020204" pitchFamily="34" charset="0"/>
              </a:rPr>
              <a:t>Las Islas Galápagos no están conectadas al Sistema Nacional Interconectado (SNI)</a:t>
            </a:r>
          </a:p>
        </p:txBody>
      </p:sp>
      <p:cxnSp>
        <p:nvCxnSpPr>
          <p:cNvPr id="113" name="Conector recto de flecha 112">
            <a:extLst>
              <a:ext uri="{FF2B5EF4-FFF2-40B4-BE49-F238E27FC236}">
                <a16:creationId xmlns:a16="http://schemas.microsoft.com/office/drawing/2014/main" id="{66F79772-2806-B15F-60EA-EF4F637518D5}"/>
              </a:ext>
            </a:extLst>
          </p:cNvPr>
          <p:cNvCxnSpPr>
            <a:cxnSpLocks/>
            <a:endCxn id="46" idx="2"/>
          </p:cNvCxnSpPr>
          <p:nvPr/>
        </p:nvCxnSpPr>
        <p:spPr>
          <a:xfrm flipV="1">
            <a:off x="2956186" y="4933429"/>
            <a:ext cx="0" cy="212003"/>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4096" name="Picture 2">
            <a:extLst>
              <a:ext uri="{FF2B5EF4-FFF2-40B4-BE49-F238E27FC236}">
                <a16:creationId xmlns:a16="http://schemas.microsoft.com/office/drawing/2014/main" id="{E1D45463-0A49-7E92-6515-DD82660CE110}"/>
              </a:ext>
            </a:extLst>
          </p:cNvPr>
          <p:cNvPicPr>
            <a:picLocks noChangeArrowheads="1"/>
          </p:cNvPicPr>
          <p:nvPr/>
        </p:nvPicPr>
        <p:blipFill rotWithShape="1">
          <a:blip r:embed="rId5">
            <a:extLst>
              <a:ext uri="{28A0092B-C50C-407E-A947-70E740481C1C}">
                <a14:useLocalDpi xmlns:a14="http://schemas.microsoft.com/office/drawing/2010/main" val="0"/>
              </a:ext>
            </a:extLst>
          </a:blip>
          <a:srcRect l="12958" t="4707" r="46409" b="56234"/>
          <a:stretch/>
        </p:blipFill>
        <p:spPr bwMode="auto">
          <a:xfrm>
            <a:off x="9845073" y="2154820"/>
            <a:ext cx="199432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
            <a:extLst>
              <a:ext uri="{FF2B5EF4-FFF2-40B4-BE49-F238E27FC236}">
                <a16:creationId xmlns:a16="http://schemas.microsoft.com/office/drawing/2014/main" id="{C109A4DA-8322-76E5-17D2-B02E4CFB7EC6}"/>
              </a:ext>
            </a:extLst>
          </p:cNvPr>
          <p:cNvPicPr>
            <a:picLocks noChangeArrowheads="1"/>
          </p:cNvPicPr>
          <p:nvPr/>
        </p:nvPicPr>
        <p:blipFill rotWithShape="1">
          <a:blip r:embed="rId5">
            <a:extLst>
              <a:ext uri="{28A0092B-C50C-407E-A947-70E740481C1C}">
                <a14:useLocalDpi xmlns:a14="http://schemas.microsoft.com/office/drawing/2010/main" val="0"/>
              </a:ext>
            </a:extLst>
          </a:blip>
          <a:srcRect l="10195" t="53144" r="69584" b="5277"/>
          <a:stretch/>
        </p:blipFill>
        <p:spPr bwMode="auto">
          <a:xfrm>
            <a:off x="8772309" y="2155577"/>
            <a:ext cx="946741" cy="1080000"/>
          </a:xfrm>
          <a:prstGeom prst="rect">
            <a:avLst/>
          </a:prstGeom>
          <a:extLst>
            <a:ext uri="{909E8E84-426E-40DD-AFC4-6F175D3DCCD1}">
              <a14:hiddenFill xmlns:a14="http://schemas.microsoft.com/office/drawing/2010/main">
                <a:solidFill>
                  <a:srgbClr val="FFFFFF"/>
                </a:solidFill>
              </a14:hiddenFill>
            </a:ext>
          </a:extLst>
        </p:spPr>
      </p:pic>
      <p:pic>
        <p:nvPicPr>
          <p:cNvPr id="4099" name="Picture 2">
            <a:extLst>
              <a:ext uri="{FF2B5EF4-FFF2-40B4-BE49-F238E27FC236}">
                <a16:creationId xmlns:a16="http://schemas.microsoft.com/office/drawing/2014/main" id="{536ABEA1-3D10-8203-DB24-63F35AE11851}"/>
              </a:ext>
            </a:extLst>
          </p:cNvPr>
          <p:cNvPicPr>
            <a:picLocks noChangeArrowheads="1"/>
          </p:cNvPicPr>
          <p:nvPr/>
        </p:nvPicPr>
        <p:blipFill rotWithShape="1">
          <a:blip r:embed="rId5">
            <a:extLst>
              <a:ext uri="{28A0092B-C50C-407E-A947-70E740481C1C}">
                <a14:useLocalDpi xmlns:a14="http://schemas.microsoft.com/office/drawing/2010/main" val="0"/>
              </a:ext>
            </a:extLst>
          </a:blip>
          <a:srcRect l="64339" t="4228" r="3490" b="54193"/>
          <a:stretch/>
        </p:blipFill>
        <p:spPr bwMode="auto">
          <a:xfrm>
            <a:off x="10910282" y="4725733"/>
            <a:ext cx="941000" cy="1080000"/>
          </a:xfrm>
          <a:prstGeom prst="rect">
            <a:avLst/>
          </a:prstGeom>
          <a:extLst>
            <a:ext uri="{909E8E84-426E-40DD-AFC4-6F175D3DCCD1}">
              <a14:hiddenFill xmlns:a14="http://schemas.microsoft.com/office/drawing/2010/main">
                <a:solidFill>
                  <a:srgbClr val="FFFFFF"/>
                </a:solidFill>
              </a14:hiddenFill>
            </a:ext>
          </a:extLst>
        </p:spPr>
      </p:pic>
      <p:pic>
        <p:nvPicPr>
          <p:cNvPr id="4101" name="Picture 2">
            <a:extLst>
              <a:ext uri="{FF2B5EF4-FFF2-40B4-BE49-F238E27FC236}">
                <a16:creationId xmlns:a16="http://schemas.microsoft.com/office/drawing/2014/main" id="{2E6B96B0-F2F9-2F36-2AC0-BA9FA246C545}"/>
              </a:ext>
            </a:extLst>
          </p:cNvPr>
          <p:cNvPicPr>
            <a:picLocks noChangeArrowheads="1"/>
          </p:cNvPicPr>
          <p:nvPr/>
        </p:nvPicPr>
        <p:blipFill rotWithShape="1">
          <a:blip r:embed="rId5">
            <a:extLst>
              <a:ext uri="{28A0092B-C50C-407E-A947-70E740481C1C}">
                <a14:useLocalDpi xmlns:a14="http://schemas.microsoft.com/office/drawing/2010/main" val="0"/>
              </a:ext>
            </a:extLst>
          </a:blip>
          <a:srcRect l="42609" t="53366" r="14776" b="5055"/>
          <a:stretch/>
        </p:blipFill>
        <p:spPr bwMode="auto">
          <a:xfrm>
            <a:off x="8773139" y="4726058"/>
            <a:ext cx="1994323" cy="1080000"/>
          </a:xfrm>
          <a:prstGeom prst="rect">
            <a:avLst/>
          </a:prstGeom>
          <a:extLst>
            <a:ext uri="{909E8E84-426E-40DD-AFC4-6F175D3DCCD1}">
              <a14:hiddenFill xmlns:a14="http://schemas.microsoft.com/office/drawing/2010/main">
                <a:solidFill>
                  <a:srgbClr val="FFFFFF"/>
                </a:solidFill>
              </a14:hiddenFill>
            </a:ext>
          </a:extLst>
        </p:spPr>
      </p:pic>
      <p:pic>
        <p:nvPicPr>
          <p:cNvPr id="4103" name="Picture 6">
            <a:extLst>
              <a:ext uri="{FF2B5EF4-FFF2-40B4-BE49-F238E27FC236}">
                <a16:creationId xmlns:a16="http://schemas.microsoft.com/office/drawing/2014/main" id="{633E7B4E-E356-A1E3-8A0A-F244C4092A99}"/>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66238" t="42652" r="19893" b="40552"/>
          <a:stretch/>
        </p:blipFill>
        <p:spPr bwMode="auto">
          <a:xfrm>
            <a:off x="8783050" y="3440818"/>
            <a:ext cx="93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8">
            <a:extLst>
              <a:ext uri="{FF2B5EF4-FFF2-40B4-BE49-F238E27FC236}">
                <a16:creationId xmlns:a16="http://schemas.microsoft.com/office/drawing/2014/main" id="{AB60DB8C-C2EA-7308-7067-9652C79B8390}"/>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82236" t="42157" r="4257" b="40524"/>
          <a:stretch/>
        </p:blipFill>
        <p:spPr bwMode="auto">
          <a:xfrm>
            <a:off x="9848220" y="3439844"/>
            <a:ext cx="93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0">
            <a:extLst>
              <a:ext uri="{FF2B5EF4-FFF2-40B4-BE49-F238E27FC236}">
                <a16:creationId xmlns:a16="http://schemas.microsoft.com/office/drawing/2014/main" id="{A29C0CD7-2118-9ABC-8E63-24AC61874508}"/>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4045" t="62217" r="82448" b="19929"/>
          <a:stretch/>
        </p:blipFill>
        <p:spPr bwMode="auto">
          <a:xfrm>
            <a:off x="10911180" y="3440277"/>
            <a:ext cx="936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anim calcmode="lin" valueType="num">
                                      <p:cBhvr>
                                        <p:cTn id="28" dur="1000" fill="hold"/>
                                        <p:tgtEl>
                                          <p:spTgt spid="63"/>
                                        </p:tgtEl>
                                        <p:attrNameLst>
                                          <p:attrName>ppt_x</p:attrName>
                                        </p:attrNameLst>
                                      </p:cBhvr>
                                      <p:tavLst>
                                        <p:tav tm="0">
                                          <p:val>
                                            <p:strVal val="#ppt_x"/>
                                          </p:val>
                                        </p:tav>
                                        <p:tav tm="100000">
                                          <p:val>
                                            <p:strVal val="#ppt_x"/>
                                          </p:val>
                                        </p:tav>
                                      </p:tavLst>
                                    </p:anim>
                                    <p:anim calcmode="lin" valueType="num">
                                      <p:cBhvr>
                                        <p:cTn id="29" dur="100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1000"/>
                                        <p:tgtEl>
                                          <p:spTgt spid="64"/>
                                        </p:tgtEl>
                                      </p:cBhvr>
                                    </p:animEffect>
                                    <p:anim calcmode="lin" valueType="num">
                                      <p:cBhvr>
                                        <p:cTn id="33" dur="1000" fill="hold"/>
                                        <p:tgtEl>
                                          <p:spTgt spid="64"/>
                                        </p:tgtEl>
                                        <p:attrNameLst>
                                          <p:attrName>ppt_x</p:attrName>
                                        </p:attrNameLst>
                                      </p:cBhvr>
                                      <p:tavLst>
                                        <p:tav tm="0">
                                          <p:val>
                                            <p:strVal val="#ppt_x"/>
                                          </p:val>
                                        </p:tav>
                                        <p:tav tm="100000">
                                          <p:val>
                                            <p:strVal val="#ppt_x"/>
                                          </p:val>
                                        </p:tav>
                                      </p:tavLst>
                                    </p:anim>
                                    <p:anim calcmode="lin" valueType="num">
                                      <p:cBhvr>
                                        <p:cTn id="34" dur="100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1000"/>
                                        <p:tgtEl>
                                          <p:spTgt spid="71"/>
                                        </p:tgtEl>
                                      </p:cBhvr>
                                    </p:animEffect>
                                    <p:anim calcmode="lin" valueType="num">
                                      <p:cBhvr>
                                        <p:cTn id="43" dur="1000" fill="hold"/>
                                        <p:tgtEl>
                                          <p:spTgt spid="71"/>
                                        </p:tgtEl>
                                        <p:attrNameLst>
                                          <p:attrName>ppt_x</p:attrName>
                                        </p:attrNameLst>
                                      </p:cBhvr>
                                      <p:tavLst>
                                        <p:tav tm="0">
                                          <p:val>
                                            <p:strVal val="#ppt_x"/>
                                          </p:val>
                                        </p:tav>
                                        <p:tav tm="100000">
                                          <p:val>
                                            <p:strVal val="#ppt_x"/>
                                          </p:val>
                                        </p:tav>
                                      </p:tavLst>
                                    </p:anim>
                                    <p:anim calcmode="lin" valueType="num">
                                      <p:cBhvr>
                                        <p:cTn id="44" dur="1000" fill="hold"/>
                                        <p:tgtEl>
                                          <p:spTgt spid="7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ppt_x</p:attrName>
                                        </p:attrNameLst>
                                      </p:cBhvr>
                                      <p:tavLst>
                                        <p:tav tm="0">
                                          <p:val>
                                            <p:strVal val="#ppt_x"/>
                                          </p:val>
                                        </p:tav>
                                        <p:tav tm="100000">
                                          <p:val>
                                            <p:strVal val="#ppt_x"/>
                                          </p:val>
                                        </p:tav>
                                      </p:tavLst>
                                    </p:anim>
                                    <p:anim calcmode="lin" valueType="num">
                                      <p:cBhvr>
                                        <p:cTn id="54" dur="1000" fill="hold"/>
                                        <p:tgtEl>
                                          <p:spTgt spid="7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1000"/>
                                        <p:tgtEl>
                                          <p:spTgt spid="49"/>
                                        </p:tgtEl>
                                      </p:cBhvr>
                                    </p:animEffect>
                                    <p:anim calcmode="lin" valueType="num">
                                      <p:cBhvr>
                                        <p:cTn id="75" dur="1000" fill="hold"/>
                                        <p:tgtEl>
                                          <p:spTgt spid="49"/>
                                        </p:tgtEl>
                                        <p:attrNameLst>
                                          <p:attrName>ppt_x</p:attrName>
                                        </p:attrNameLst>
                                      </p:cBhvr>
                                      <p:tavLst>
                                        <p:tav tm="0">
                                          <p:val>
                                            <p:strVal val="#ppt_x"/>
                                          </p:val>
                                        </p:tav>
                                        <p:tav tm="100000">
                                          <p:val>
                                            <p:strVal val="#ppt_x"/>
                                          </p:val>
                                        </p:tav>
                                      </p:tavLst>
                                    </p:anim>
                                    <p:anim calcmode="lin" valueType="num">
                                      <p:cBhvr>
                                        <p:cTn id="76" dur="1000" fill="hold"/>
                                        <p:tgtEl>
                                          <p:spTgt spid="4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1000"/>
                                        <p:tgtEl>
                                          <p:spTgt spid="65"/>
                                        </p:tgtEl>
                                      </p:cBhvr>
                                    </p:animEffect>
                                    <p:anim calcmode="lin" valueType="num">
                                      <p:cBhvr>
                                        <p:cTn id="80" dur="1000" fill="hold"/>
                                        <p:tgtEl>
                                          <p:spTgt spid="65"/>
                                        </p:tgtEl>
                                        <p:attrNameLst>
                                          <p:attrName>ppt_x</p:attrName>
                                        </p:attrNameLst>
                                      </p:cBhvr>
                                      <p:tavLst>
                                        <p:tav tm="0">
                                          <p:val>
                                            <p:strVal val="#ppt_x"/>
                                          </p:val>
                                        </p:tav>
                                        <p:tav tm="100000">
                                          <p:val>
                                            <p:strVal val="#ppt_x"/>
                                          </p:val>
                                        </p:tav>
                                      </p:tavLst>
                                    </p:anim>
                                    <p:anim calcmode="lin" valueType="num">
                                      <p:cBhvr>
                                        <p:cTn id="81" dur="1000" fill="hold"/>
                                        <p:tgtEl>
                                          <p:spTgt spid="65"/>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fade">
                                      <p:cBhvr>
                                        <p:cTn id="84" dur="1000"/>
                                        <p:tgtEl>
                                          <p:spTgt spid="74"/>
                                        </p:tgtEl>
                                      </p:cBhvr>
                                    </p:animEffect>
                                    <p:anim calcmode="lin" valueType="num">
                                      <p:cBhvr>
                                        <p:cTn id="85" dur="1000" fill="hold"/>
                                        <p:tgtEl>
                                          <p:spTgt spid="74"/>
                                        </p:tgtEl>
                                        <p:attrNameLst>
                                          <p:attrName>ppt_x</p:attrName>
                                        </p:attrNameLst>
                                      </p:cBhvr>
                                      <p:tavLst>
                                        <p:tav tm="0">
                                          <p:val>
                                            <p:strVal val="#ppt_x"/>
                                          </p:val>
                                        </p:tav>
                                        <p:tav tm="100000">
                                          <p:val>
                                            <p:strVal val="#ppt_x"/>
                                          </p:val>
                                        </p:tav>
                                      </p:tavLst>
                                    </p:anim>
                                    <p:anim calcmode="lin" valueType="num">
                                      <p:cBhvr>
                                        <p:cTn id="86" dur="1000" fill="hold"/>
                                        <p:tgtEl>
                                          <p:spTgt spid="7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1000"/>
                                        <p:tgtEl>
                                          <p:spTgt spid="57"/>
                                        </p:tgtEl>
                                      </p:cBhvr>
                                    </p:animEffect>
                                    <p:anim calcmode="lin" valueType="num">
                                      <p:cBhvr>
                                        <p:cTn id="90" dur="1000" fill="hold"/>
                                        <p:tgtEl>
                                          <p:spTgt spid="57"/>
                                        </p:tgtEl>
                                        <p:attrNameLst>
                                          <p:attrName>ppt_x</p:attrName>
                                        </p:attrNameLst>
                                      </p:cBhvr>
                                      <p:tavLst>
                                        <p:tav tm="0">
                                          <p:val>
                                            <p:strVal val="#ppt_x"/>
                                          </p:val>
                                        </p:tav>
                                        <p:tav tm="100000">
                                          <p:val>
                                            <p:strVal val="#ppt_x"/>
                                          </p:val>
                                        </p:tav>
                                      </p:tavLst>
                                    </p:anim>
                                    <p:anim calcmode="lin" valueType="num">
                                      <p:cBhvr>
                                        <p:cTn id="9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08"/>
                                        </p:tgtEl>
                                        <p:attrNameLst>
                                          <p:attrName>style.visibility</p:attrName>
                                        </p:attrNameLst>
                                      </p:cBhvr>
                                      <p:to>
                                        <p:strVal val="visible"/>
                                      </p:to>
                                    </p:set>
                                    <p:animEffect transition="in" filter="fade">
                                      <p:cBhvr>
                                        <p:cTn id="96" dur="1000"/>
                                        <p:tgtEl>
                                          <p:spTgt spid="108"/>
                                        </p:tgtEl>
                                      </p:cBhvr>
                                    </p:animEffect>
                                    <p:anim calcmode="lin" valueType="num">
                                      <p:cBhvr>
                                        <p:cTn id="97" dur="1000" fill="hold"/>
                                        <p:tgtEl>
                                          <p:spTgt spid="108"/>
                                        </p:tgtEl>
                                        <p:attrNameLst>
                                          <p:attrName>ppt_x</p:attrName>
                                        </p:attrNameLst>
                                      </p:cBhvr>
                                      <p:tavLst>
                                        <p:tav tm="0">
                                          <p:val>
                                            <p:strVal val="#ppt_x"/>
                                          </p:val>
                                        </p:tav>
                                        <p:tav tm="100000">
                                          <p:val>
                                            <p:strVal val="#ppt_x"/>
                                          </p:val>
                                        </p:tav>
                                      </p:tavLst>
                                    </p:anim>
                                    <p:anim calcmode="lin" valueType="num">
                                      <p:cBhvr>
                                        <p:cTn id="98"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1000"/>
                                        <p:tgtEl>
                                          <p:spTgt spid="46"/>
                                        </p:tgtEl>
                                      </p:cBhvr>
                                    </p:animEffect>
                                    <p:anim calcmode="lin" valueType="num">
                                      <p:cBhvr>
                                        <p:cTn id="104" dur="1000" fill="hold"/>
                                        <p:tgtEl>
                                          <p:spTgt spid="46"/>
                                        </p:tgtEl>
                                        <p:attrNameLst>
                                          <p:attrName>ppt_x</p:attrName>
                                        </p:attrNameLst>
                                      </p:cBhvr>
                                      <p:tavLst>
                                        <p:tav tm="0">
                                          <p:val>
                                            <p:strVal val="#ppt_x"/>
                                          </p:val>
                                        </p:tav>
                                        <p:tav tm="100000">
                                          <p:val>
                                            <p:strVal val="#ppt_x"/>
                                          </p:val>
                                        </p:tav>
                                      </p:tavLst>
                                    </p:anim>
                                    <p:anim calcmode="lin" valueType="num">
                                      <p:cBhvr>
                                        <p:cTn id="105" dur="1000" fill="hold"/>
                                        <p:tgtEl>
                                          <p:spTgt spid="46"/>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1000"/>
                                        <p:tgtEl>
                                          <p:spTgt spid="51"/>
                                        </p:tgtEl>
                                      </p:cBhvr>
                                    </p:animEffect>
                                    <p:anim calcmode="lin" valueType="num">
                                      <p:cBhvr>
                                        <p:cTn id="109" dur="1000" fill="hold"/>
                                        <p:tgtEl>
                                          <p:spTgt spid="51"/>
                                        </p:tgtEl>
                                        <p:attrNameLst>
                                          <p:attrName>ppt_x</p:attrName>
                                        </p:attrNameLst>
                                      </p:cBhvr>
                                      <p:tavLst>
                                        <p:tav tm="0">
                                          <p:val>
                                            <p:strVal val="#ppt_x"/>
                                          </p:val>
                                        </p:tav>
                                        <p:tav tm="100000">
                                          <p:val>
                                            <p:strVal val="#ppt_x"/>
                                          </p:val>
                                        </p:tav>
                                      </p:tavLst>
                                    </p:anim>
                                    <p:anim calcmode="lin" valueType="num">
                                      <p:cBhvr>
                                        <p:cTn id="110" dur="1000" fill="hold"/>
                                        <p:tgtEl>
                                          <p:spTgt spid="5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113"/>
                                        </p:tgtEl>
                                        <p:attrNameLst>
                                          <p:attrName>style.visibility</p:attrName>
                                        </p:attrNameLst>
                                      </p:cBhvr>
                                      <p:to>
                                        <p:strVal val="visible"/>
                                      </p:to>
                                    </p:set>
                                    <p:animEffect transition="in" filter="fade">
                                      <p:cBhvr>
                                        <p:cTn id="118" dur="1000"/>
                                        <p:tgtEl>
                                          <p:spTgt spid="113"/>
                                        </p:tgtEl>
                                      </p:cBhvr>
                                    </p:animEffect>
                                    <p:anim calcmode="lin" valueType="num">
                                      <p:cBhvr>
                                        <p:cTn id="119" dur="1000" fill="hold"/>
                                        <p:tgtEl>
                                          <p:spTgt spid="113"/>
                                        </p:tgtEl>
                                        <p:attrNameLst>
                                          <p:attrName>ppt_x</p:attrName>
                                        </p:attrNameLst>
                                      </p:cBhvr>
                                      <p:tavLst>
                                        <p:tav tm="0">
                                          <p:val>
                                            <p:strVal val="#ppt_x"/>
                                          </p:val>
                                        </p:tav>
                                        <p:tav tm="100000">
                                          <p:val>
                                            <p:strVal val="#ppt_x"/>
                                          </p:val>
                                        </p:tav>
                                      </p:tavLst>
                                    </p:anim>
                                    <p:anim calcmode="lin" valueType="num">
                                      <p:cBhvr>
                                        <p:cTn id="120"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000"/>
                            </p:stCondLst>
                            <p:childTnLst>
                              <p:par>
                                <p:cTn id="129" presetID="42" presetClass="entr" presetSubtype="0" fill="hold" nodeType="afterEffect">
                                  <p:stCondLst>
                                    <p:cond delay="0"/>
                                  </p:stCondLst>
                                  <p:childTnLst>
                                    <p:set>
                                      <p:cBhvr>
                                        <p:cTn id="130" dur="1" fill="hold">
                                          <p:stCondLst>
                                            <p:cond delay="0"/>
                                          </p:stCondLst>
                                        </p:cTn>
                                        <p:tgtEl>
                                          <p:spTgt spid="4096"/>
                                        </p:tgtEl>
                                        <p:attrNameLst>
                                          <p:attrName>style.visibility</p:attrName>
                                        </p:attrNameLst>
                                      </p:cBhvr>
                                      <p:to>
                                        <p:strVal val="visible"/>
                                      </p:to>
                                    </p:set>
                                    <p:animEffect transition="in" filter="fade">
                                      <p:cBhvr>
                                        <p:cTn id="131" dur="1000"/>
                                        <p:tgtEl>
                                          <p:spTgt spid="4096"/>
                                        </p:tgtEl>
                                      </p:cBhvr>
                                    </p:animEffect>
                                    <p:anim calcmode="lin" valueType="num">
                                      <p:cBhvr>
                                        <p:cTn id="132" dur="1000" fill="hold"/>
                                        <p:tgtEl>
                                          <p:spTgt spid="4096"/>
                                        </p:tgtEl>
                                        <p:attrNameLst>
                                          <p:attrName>ppt_x</p:attrName>
                                        </p:attrNameLst>
                                      </p:cBhvr>
                                      <p:tavLst>
                                        <p:tav tm="0">
                                          <p:val>
                                            <p:strVal val="#ppt_x"/>
                                          </p:val>
                                        </p:tav>
                                        <p:tav tm="100000">
                                          <p:val>
                                            <p:strVal val="#ppt_x"/>
                                          </p:val>
                                        </p:tav>
                                      </p:tavLst>
                                    </p:anim>
                                    <p:anim calcmode="lin" valueType="num">
                                      <p:cBhvr>
                                        <p:cTn id="133" dur="1000" fill="hold"/>
                                        <p:tgtEl>
                                          <p:spTgt spid="4096"/>
                                        </p:tgtEl>
                                        <p:attrNameLst>
                                          <p:attrName>ppt_y</p:attrName>
                                        </p:attrNameLst>
                                      </p:cBhvr>
                                      <p:tavLst>
                                        <p:tav tm="0">
                                          <p:val>
                                            <p:strVal val="#ppt_y+.1"/>
                                          </p:val>
                                        </p:tav>
                                        <p:tav tm="100000">
                                          <p:val>
                                            <p:strVal val="#ppt_y"/>
                                          </p:val>
                                        </p:tav>
                                      </p:tavLst>
                                    </p:anim>
                                  </p:childTnLst>
                                </p:cTn>
                              </p:par>
                            </p:childTnLst>
                          </p:cTn>
                        </p:par>
                        <p:par>
                          <p:cTn id="134" fill="hold">
                            <p:stCondLst>
                              <p:cond delay="2000"/>
                            </p:stCondLst>
                            <p:childTnLst>
                              <p:par>
                                <p:cTn id="135" presetID="42" presetClass="entr" presetSubtype="0" fill="hold" nodeType="afterEffect">
                                  <p:stCondLst>
                                    <p:cond delay="0"/>
                                  </p:stCondLst>
                                  <p:childTnLst>
                                    <p:set>
                                      <p:cBhvr>
                                        <p:cTn id="136" dur="1" fill="hold">
                                          <p:stCondLst>
                                            <p:cond delay="0"/>
                                          </p:stCondLst>
                                        </p:cTn>
                                        <p:tgtEl>
                                          <p:spTgt spid="4105"/>
                                        </p:tgtEl>
                                        <p:attrNameLst>
                                          <p:attrName>style.visibility</p:attrName>
                                        </p:attrNameLst>
                                      </p:cBhvr>
                                      <p:to>
                                        <p:strVal val="visible"/>
                                      </p:to>
                                    </p:set>
                                    <p:animEffect transition="in" filter="fade">
                                      <p:cBhvr>
                                        <p:cTn id="137" dur="1000"/>
                                        <p:tgtEl>
                                          <p:spTgt spid="4105"/>
                                        </p:tgtEl>
                                      </p:cBhvr>
                                    </p:animEffect>
                                    <p:anim calcmode="lin" valueType="num">
                                      <p:cBhvr>
                                        <p:cTn id="138" dur="1000" fill="hold"/>
                                        <p:tgtEl>
                                          <p:spTgt spid="4105"/>
                                        </p:tgtEl>
                                        <p:attrNameLst>
                                          <p:attrName>ppt_x</p:attrName>
                                        </p:attrNameLst>
                                      </p:cBhvr>
                                      <p:tavLst>
                                        <p:tav tm="0">
                                          <p:val>
                                            <p:strVal val="#ppt_x"/>
                                          </p:val>
                                        </p:tav>
                                        <p:tav tm="100000">
                                          <p:val>
                                            <p:strVal val="#ppt_x"/>
                                          </p:val>
                                        </p:tav>
                                      </p:tavLst>
                                    </p:anim>
                                    <p:anim calcmode="lin" valueType="num">
                                      <p:cBhvr>
                                        <p:cTn id="139" dur="1000" fill="hold"/>
                                        <p:tgtEl>
                                          <p:spTgt spid="4105"/>
                                        </p:tgtEl>
                                        <p:attrNameLst>
                                          <p:attrName>ppt_y</p:attrName>
                                        </p:attrNameLst>
                                      </p:cBhvr>
                                      <p:tavLst>
                                        <p:tav tm="0">
                                          <p:val>
                                            <p:strVal val="#ppt_y+.1"/>
                                          </p:val>
                                        </p:tav>
                                        <p:tav tm="100000">
                                          <p:val>
                                            <p:strVal val="#ppt_y"/>
                                          </p:val>
                                        </p:tav>
                                      </p:tavLst>
                                    </p:anim>
                                  </p:childTnLst>
                                </p:cTn>
                              </p:par>
                            </p:childTnLst>
                          </p:cTn>
                        </p:par>
                        <p:par>
                          <p:cTn id="140" fill="hold">
                            <p:stCondLst>
                              <p:cond delay="3000"/>
                            </p:stCondLst>
                            <p:childTnLst>
                              <p:par>
                                <p:cTn id="141" presetID="42" presetClass="entr" presetSubtype="0" fill="hold" nodeType="afterEffect">
                                  <p:stCondLst>
                                    <p:cond delay="0"/>
                                  </p:stCondLst>
                                  <p:childTnLst>
                                    <p:set>
                                      <p:cBhvr>
                                        <p:cTn id="142" dur="1" fill="hold">
                                          <p:stCondLst>
                                            <p:cond delay="0"/>
                                          </p:stCondLst>
                                        </p:cTn>
                                        <p:tgtEl>
                                          <p:spTgt spid="4103"/>
                                        </p:tgtEl>
                                        <p:attrNameLst>
                                          <p:attrName>style.visibility</p:attrName>
                                        </p:attrNameLst>
                                      </p:cBhvr>
                                      <p:to>
                                        <p:strVal val="visible"/>
                                      </p:to>
                                    </p:set>
                                    <p:animEffect transition="in" filter="fade">
                                      <p:cBhvr>
                                        <p:cTn id="143" dur="1000"/>
                                        <p:tgtEl>
                                          <p:spTgt spid="4103"/>
                                        </p:tgtEl>
                                      </p:cBhvr>
                                    </p:animEffect>
                                    <p:anim calcmode="lin" valueType="num">
                                      <p:cBhvr>
                                        <p:cTn id="144" dur="1000" fill="hold"/>
                                        <p:tgtEl>
                                          <p:spTgt spid="4103"/>
                                        </p:tgtEl>
                                        <p:attrNameLst>
                                          <p:attrName>ppt_x</p:attrName>
                                        </p:attrNameLst>
                                      </p:cBhvr>
                                      <p:tavLst>
                                        <p:tav tm="0">
                                          <p:val>
                                            <p:strVal val="#ppt_x"/>
                                          </p:val>
                                        </p:tav>
                                        <p:tav tm="100000">
                                          <p:val>
                                            <p:strVal val="#ppt_x"/>
                                          </p:val>
                                        </p:tav>
                                      </p:tavLst>
                                    </p:anim>
                                    <p:anim calcmode="lin" valueType="num">
                                      <p:cBhvr>
                                        <p:cTn id="145" dur="1000" fill="hold"/>
                                        <p:tgtEl>
                                          <p:spTgt spid="4103"/>
                                        </p:tgtEl>
                                        <p:attrNameLst>
                                          <p:attrName>ppt_y</p:attrName>
                                        </p:attrNameLst>
                                      </p:cBhvr>
                                      <p:tavLst>
                                        <p:tav tm="0">
                                          <p:val>
                                            <p:strVal val="#ppt_y+.1"/>
                                          </p:val>
                                        </p:tav>
                                        <p:tav tm="100000">
                                          <p:val>
                                            <p:strVal val="#ppt_y"/>
                                          </p:val>
                                        </p:tav>
                                      </p:tavLst>
                                    </p:anim>
                                  </p:childTnLst>
                                </p:cTn>
                              </p:par>
                            </p:childTnLst>
                          </p:cTn>
                        </p:par>
                        <p:par>
                          <p:cTn id="146" fill="hold">
                            <p:stCondLst>
                              <p:cond delay="4000"/>
                            </p:stCondLst>
                            <p:childTnLst>
                              <p:par>
                                <p:cTn id="147" presetID="42" presetClass="entr" presetSubtype="0" fill="hold" nodeType="after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fade">
                                      <p:cBhvr>
                                        <p:cTn id="149" dur="1000"/>
                                        <p:tgtEl>
                                          <p:spTgt spid="33"/>
                                        </p:tgtEl>
                                      </p:cBhvr>
                                    </p:animEffect>
                                    <p:anim calcmode="lin" valueType="num">
                                      <p:cBhvr>
                                        <p:cTn id="150" dur="1000" fill="hold"/>
                                        <p:tgtEl>
                                          <p:spTgt spid="33"/>
                                        </p:tgtEl>
                                        <p:attrNameLst>
                                          <p:attrName>ppt_x</p:attrName>
                                        </p:attrNameLst>
                                      </p:cBhvr>
                                      <p:tavLst>
                                        <p:tav tm="0">
                                          <p:val>
                                            <p:strVal val="#ppt_x"/>
                                          </p:val>
                                        </p:tav>
                                        <p:tav tm="100000">
                                          <p:val>
                                            <p:strVal val="#ppt_x"/>
                                          </p:val>
                                        </p:tav>
                                      </p:tavLst>
                                    </p:anim>
                                    <p:anim calcmode="lin" valueType="num">
                                      <p:cBhvr>
                                        <p:cTn id="151" dur="1000" fill="hold"/>
                                        <p:tgtEl>
                                          <p:spTgt spid="33"/>
                                        </p:tgtEl>
                                        <p:attrNameLst>
                                          <p:attrName>ppt_y</p:attrName>
                                        </p:attrNameLst>
                                      </p:cBhvr>
                                      <p:tavLst>
                                        <p:tav tm="0">
                                          <p:val>
                                            <p:strVal val="#ppt_y+.1"/>
                                          </p:val>
                                        </p:tav>
                                        <p:tav tm="100000">
                                          <p:val>
                                            <p:strVal val="#ppt_y"/>
                                          </p:val>
                                        </p:tav>
                                      </p:tavLst>
                                    </p:anim>
                                  </p:childTnLst>
                                </p:cTn>
                              </p:par>
                            </p:childTnLst>
                          </p:cTn>
                        </p:par>
                        <p:par>
                          <p:cTn id="152" fill="hold">
                            <p:stCondLst>
                              <p:cond delay="5000"/>
                            </p:stCondLst>
                            <p:childTnLst>
                              <p:par>
                                <p:cTn id="153" presetID="42" presetClass="entr" presetSubtype="0" fill="hold" nodeType="afterEffect">
                                  <p:stCondLst>
                                    <p:cond delay="0"/>
                                  </p:stCondLst>
                                  <p:childTnLst>
                                    <p:set>
                                      <p:cBhvr>
                                        <p:cTn id="154" dur="1" fill="hold">
                                          <p:stCondLst>
                                            <p:cond delay="0"/>
                                          </p:stCondLst>
                                        </p:cTn>
                                        <p:tgtEl>
                                          <p:spTgt spid="4099"/>
                                        </p:tgtEl>
                                        <p:attrNameLst>
                                          <p:attrName>style.visibility</p:attrName>
                                        </p:attrNameLst>
                                      </p:cBhvr>
                                      <p:to>
                                        <p:strVal val="visible"/>
                                      </p:to>
                                    </p:set>
                                    <p:animEffect transition="in" filter="fade">
                                      <p:cBhvr>
                                        <p:cTn id="155" dur="1000"/>
                                        <p:tgtEl>
                                          <p:spTgt spid="4099"/>
                                        </p:tgtEl>
                                      </p:cBhvr>
                                    </p:animEffect>
                                    <p:anim calcmode="lin" valueType="num">
                                      <p:cBhvr>
                                        <p:cTn id="156" dur="1000" fill="hold"/>
                                        <p:tgtEl>
                                          <p:spTgt spid="4099"/>
                                        </p:tgtEl>
                                        <p:attrNameLst>
                                          <p:attrName>ppt_x</p:attrName>
                                        </p:attrNameLst>
                                      </p:cBhvr>
                                      <p:tavLst>
                                        <p:tav tm="0">
                                          <p:val>
                                            <p:strVal val="#ppt_x"/>
                                          </p:val>
                                        </p:tav>
                                        <p:tav tm="100000">
                                          <p:val>
                                            <p:strVal val="#ppt_x"/>
                                          </p:val>
                                        </p:tav>
                                      </p:tavLst>
                                    </p:anim>
                                    <p:anim calcmode="lin" valueType="num">
                                      <p:cBhvr>
                                        <p:cTn id="157" dur="1000" fill="hold"/>
                                        <p:tgtEl>
                                          <p:spTgt spid="4099"/>
                                        </p:tgtEl>
                                        <p:attrNameLst>
                                          <p:attrName>ppt_y</p:attrName>
                                        </p:attrNameLst>
                                      </p:cBhvr>
                                      <p:tavLst>
                                        <p:tav tm="0">
                                          <p:val>
                                            <p:strVal val="#ppt_y+.1"/>
                                          </p:val>
                                        </p:tav>
                                        <p:tav tm="100000">
                                          <p:val>
                                            <p:strVal val="#ppt_y"/>
                                          </p:val>
                                        </p:tav>
                                      </p:tavLst>
                                    </p:anim>
                                  </p:childTnLst>
                                </p:cTn>
                              </p:par>
                            </p:childTnLst>
                          </p:cTn>
                        </p:par>
                        <p:par>
                          <p:cTn id="158" fill="hold">
                            <p:stCondLst>
                              <p:cond delay="6000"/>
                            </p:stCondLst>
                            <p:childTnLst>
                              <p:par>
                                <p:cTn id="159" presetID="42" presetClass="entr" presetSubtype="0" fill="hold" nodeType="afterEffect">
                                  <p:stCondLst>
                                    <p:cond delay="0"/>
                                  </p:stCondLst>
                                  <p:childTnLst>
                                    <p:set>
                                      <p:cBhvr>
                                        <p:cTn id="160" dur="1" fill="hold">
                                          <p:stCondLst>
                                            <p:cond delay="0"/>
                                          </p:stCondLst>
                                        </p:cTn>
                                        <p:tgtEl>
                                          <p:spTgt spid="4097"/>
                                        </p:tgtEl>
                                        <p:attrNameLst>
                                          <p:attrName>style.visibility</p:attrName>
                                        </p:attrNameLst>
                                      </p:cBhvr>
                                      <p:to>
                                        <p:strVal val="visible"/>
                                      </p:to>
                                    </p:set>
                                    <p:animEffect transition="in" filter="fade">
                                      <p:cBhvr>
                                        <p:cTn id="161" dur="1000"/>
                                        <p:tgtEl>
                                          <p:spTgt spid="4097"/>
                                        </p:tgtEl>
                                      </p:cBhvr>
                                    </p:animEffect>
                                    <p:anim calcmode="lin" valueType="num">
                                      <p:cBhvr>
                                        <p:cTn id="162" dur="1000" fill="hold"/>
                                        <p:tgtEl>
                                          <p:spTgt spid="4097"/>
                                        </p:tgtEl>
                                        <p:attrNameLst>
                                          <p:attrName>ppt_x</p:attrName>
                                        </p:attrNameLst>
                                      </p:cBhvr>
                                      <p:tavLst>
                                        <p:tav tm="0">
                                          <p:val>
                                            <p:strVal val="#ppt_x"/>
                                          </p:val>
                                        </p:tav>
                                        <p:tav tm="100000">
                                          <p:val>
                                            <p:strVal val="#ppt_x"/>
                                          </p:val>
                                        </p:tav>
                                      </p:tavLst>
                                    </p:anim>
                                    <p:anim calcmode="lin" valueType="num">
                                      <p:cBhvr>
                                        <p:cTn id="163" dur="1000" fill="hold"/>
                                        <p:tgtEl>
                                          <p:spTgt spid="4097"/>
                                        </p:tgtEl>
                                        <p:attrNameLst>
                                          <p:attrName>ppt_y</p:attrName>
                                        </p:attrNameLst>
                                      </p:cBhvr>
                                      <p:tavLst>
                                        <p:tav tm="0">
                                          <p:val>
                                            <p:strVal val="#ppt_y+.1"/>
                                          </p:val>
                                        </p:tav>
                                        <p:tav tm="100000">
                                          <p:val>
                                            <p:strVal val="#ppt_y"/>
                                          </p:val>
                                        </p:tav>
                                      </p:tavLst>
                                    </p:anim>
                                  </p:childTnLst>
                                </p:cTn>
                              </p:par>
                            </p:childTnLst>
                          </p:cTn>
                        </p:par>
                        <p:par>
                          <p:cTn id="164" fill="hold">
                            <p:stCondLst>
                              <p:cond delay="7000"/>
                            </p:stCondLst>
                            <p:childTnLst>
                              <p:par>
                                <p:cTn id="165" presetID="42" presetClass="entr" presetSubtype="0" fill="hold"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1000" fill="hold"/>
                                        <p:tgtEl>
                                          <p:spTgt spid="34"/>
                                        </p:tgtEl>
                                        <p:attrNameLst>
                                          <p:attrName>ppt_y</p:attrName>
                                        </p:attrNameLst>
                                      </p:cBhvr>
                                      <p:tavLst>
                                        <p:tav tm="0">
                                          <p:val>
                                            <p:strVal val="#ppt_y+.1"/>
                                          </p:val>
                                        </p:tav>
                                        <p:tav tm="100000">
                                          <p:val>
                                            <p:strVal val="#ppt_y"/>
                                          </p:val>
                                        </p:tav>
                                      </p:tavLst>
                                    </p:anim>
                                  </p:childTnLst>
                                </p:cTn>
                              </p:par>
                            </p:childTnLst>
                          </p:cTn>
                        </p:par>
                        <p:par>
                          <p:cTn id="170" fill="hold">
                            <p:stCondLst>
                              <p:cond delay="8000"/>
                            </p:stCondLst>
                            <p:childTnLst>
                              <p:par>
                                <p:cTn id="171" presetID="42" presetClass="entr" presetSubtype="0" fill="hold" nodeType="afterEffect">
                                  <p:stCondLst>
                                    <p:cond delay="0"/>
                                  </p:stCondLst>
                                  <p:childTnLst>
                                    <p:set>
                                      <p:cBhvr>
                                        <p:cTn id="172" dur="1" fill="hold">
                                          <p:stCondLst>
                                            <p:cond delay="0"/>
                                          </p:stCondLst>
                                        </p:cTn>
                                        <p:tgtEl>
                                          <p:spTgt spid="4107"/>
                                        </p:tgtEl>
                                        <p:attrNameLst>
                                          <p:attrName>style.visibility</p:attrName>
                                        </p:attrNameLst>
                                      </p:cBhvr>
                                      <p:to>
                                        <p:strVal val="visible"/>
                                      </p:to>
                                    </p:set>
                                    <p:animEffect transition="in" filter="fade">
                                      <p:cBhvr>
                                        <p:cTn id="173" dur="1000"/>
                                        <p:tgtEl>
                                          <p:spTgt spid="4107"/>
                                        </p:tgtEl>
                                      </p:cBhvr>
                                    </p:animEffect>
                                    <p:anim calcmode="lin" valueType="num">
                                      <p:cBhvr>
                                        <p:cTn id="174" dur="1000" fill="hold"/>
                                        <p:tgtEl>
                                          <p:spTgt spid="4107"/>
                                        </p:tgtEl>
                                        <p:attrNameLst>
                                          <p:attrName>ppt_x</p:attrName>
                                        </p:attrNameLst>
                                      </p:cBhvr>
                                      <p:tavLst>
                                        <p:tav tm="0">
                                          <p:val>
                                            <p:strVal val="#ppt_x"/>
                                          </p:val>
                                        </p:tav>
                                        <p:tav tm="100000">
                                          <p:val>
                                            <p:strVal val="#ppt_x"/>
                                          </p:val>
                                        </p:tav>
                                      </p:tavLst>
                                    </p:anim>
                                    <p:anim calcmode="lin" valueType="num">
                                      <p:cBhvr>
                                        <p:cTn id="175" dur="1000" fill="hold"/>
                                        <p:tgtEl>
                                          <p:spTgt spid="4107"/>
                                        </p:tgtEl>
                                        <p:attrNameLst>
                                          <p:attrName>ppt_y</p:attrName>
                                        </p:attrNameLst>
                                      </p:cBhvr>
                                      <p:tavLst>
                                        <p:tav tm="0">
                                          <p:val>
                                            <p:strVal val="#ppt_y+.1"/>
                                          </p:val>
                                        </p:tav>
                                        <p:tav tm="100000">
                                          <p:val>
                                            <p:strVal val="#ppt_y"/>
                                          </p:val>
                                        </p:tav>
                                      </p:tavLst>
                                    </p:anim>
                                  </p:childTnLst>
                                </p:cTn>
                              </p:par>
                            </p:childTnLst>
                          </p:cTn>
                        </p:par>
                        <p:par>
                          <p:cTn id="176" fill="hold">
                            <p:stCondLst>
                              <p:cond delay="9000"/>
                            </p:stCondLst>
                            <p:childTnLst>
                              <p:par>
                                <p:cTn id="177" presetID="42" presetClass="entr" presetSubtype="0" fill="hold" nodeType="afterEffect">
                                  <p:stCondLst>
                                    <p:cond delay="0"/>
                                  </p:stCondLst>
                                  <p:childTnLst>
                                    <p:set>
                                      <p:cBhvr>
                                        <p:cTn id="178" dur="1" fill="hold">
                                          <p:stCondLst>
                                            <p:cond delay="0"/>
                                          </p:stCondLst>
                                        </p:cTn>
                                        <p:tgtEl>
                                          <p:spTgt spid="4101"/>
                                        </p:tgtEl>
                                        <p:attrNameLst>
                                          <p:attrName>style.visibility</p:attrName>
                                        </p:attrNameLst>
                                      </p:cBhvr>
                                      <p:to>
                                        <p:strVal val="visible"/>
                                      </p:to>
                                    </p:set>
                                    <p:animEffect transition="in" filter="fade">
                                      <p:cBhvr>
                                        <p:cTn id="179" dur="1000"/>
                                        <p:tgtEl>
                                          <p:spTgt spid="4101"/>
                                        </p:tgtEl>
                                      </p:cBhvr>
                                    </p:animEffect>
                                    <p:anim calcmode="lin" valueType="num">
                                      <p:cBhvr>
                                        <p:cTn id="180" dur="1000" fill="hold"/>
                                        <p:tgtEl>
                                          <p:spTgt spid="4101"/>
                                        </p:tgtEl>
                                        <p:attrNameLst>
                                          <p:attrName>ppt_x</p:attrName>
                                        </p:attrNameLst>
                                      </p:cBhvr>
                                      <p:tavLst>
                                        <p:tav tm="0">
                                          <p:val>
                                            <p:strVal val="#ppt_x"/>
                                          </p:val>
                                        </p:tav>
                                        <p:tav tm="100000">
                                          <p:val>
                                            <p:strVal val="#ppt_x"/>
                                          </p:val>
                                        </p:tav>
                                      </p:tavLst>
                                    </p:anim>
                                    <p:anim calcmode="lin" valueType="num">
                                      <p:cBhvr>
                                        <p:cTn id="181"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0" grpId="0" animBg="1"/>
      <p:bldP spid="63" grpId="0" animBg="1"/>
      <p:bldP spid="64" grpId="0"/>
      <p:bldP spid="83" grpId="0"/>
      <p:bldP spid="46" grpId="0" animBg="1"/>
      <p:bldP spid="48" grpId="0"/>
      <p:bldP spid="49" grpId="0"/>
      <p:bldP spid="57" grpId="0"/>
      <p:bldP spid="1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5</a:t>
            </a:fld>
            <a:endParaRPr lang="es-EC" dirty="0"/>
          </a:p>
        </p:txBody>
      </p:sp>
      <p:sp>
        <p:nvSpPr>
          <p:cNvPr id="4" name="6 Título"/>
          <p:cNvSpPr txBox="1">
            <a:spLocks/>
          </p:cNvSpPr>
          <p:nvPr/>
        </p:nvSpPr>
        <p:spPr>
          <a:xfrm>
            <a:off x="1986756" y="1"/>
            <a:ext cx="8216900" cy="598414"/>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OBJETIVOS</a:t>
            </a:r>
            <a:endParaRPr lang="en-US" sz="3200" kern="0" dirty="0">
              <a:solidFill>
                <a:schemeClr val="tx1"/>
              </a:solidFill>
            </a:endParaRPr>
          </a:p>
        </p:txBody>
      </p:sp>
      <p:sp>
        <p:nvSpPr>
          <p:cNvPr id="7" name="Marcador de contenido 2">
            <a:extLst>
              <a:ext uri="{FF2B5EF4-FFF2-40B4-BE49-F238E27FC236}">
                <a16:creationId xmlns:a16="http://schemas.microsoft.com/office/drawing/2014/main" id="{F64AB291-28D8-3B8D-3C76-1E296839859F}"/>
              </a:ext>
            </a:extLst>
          </p:cNvPr>
          <p:cNvSpPr txBox="1">
            <a:spLocks/>
          </p:cNvSpPr>
          <p:nvPr/>
        </p:nvSpPr>
        <p:spPr>
          <a:xfrm>
            <a:off x="836190" y="693490"/>
            <a:ext cx="10515600" cy="5256584"/>
          </a:xfrm>
          <a:prstGeom prst="rect">
            <a:avLst/>
          </a:prstGeom>
        </p:spPr>
        <p:txBody>
          <a:bodyPr anchor="ctr"/>
          <a:lstStyle>
            <a:lvl1pPr marL="408188" indent="-408188" algn="l" rtl="0" eaLnBrk="0" fontAlgn="base" hangingPunct="0">
              <a:spcBef>
                <a:spcPct val="20000"/>
              </a:spcBef>
              <a:spcAft>
                <a:spcPct val="0"/>
              </a:spcAft>
              <a:buChar char="•"/>
              <a:defRPr sz="2900">
                <a:solidFill>
                  <a:schemeClr val="bg1"/>
                </a:solidFill>
                <a:latin typeface="+mn-lt"/>
                <a:ea typeface="+mn-ea"/>
                <a:cs typeface="+mn-cs"/>
              </a:defRPr>
            </a:lvl1pPr>
            <a:lvl2pPr marL="884408" indent="-340157" algn="l" rtl="0" eaLnBrk="0" fontAlgn="base" hangingPunct="0">
              <a:spcBef>
                <a:spcPct val="20000"/>
              </a:spcBef>
              <a:spcAft>
                <a:spcPct val="0"/>
              </a:spcAft>
              <a:buChar char="–"/>
              <a:defRPr sz="2900">
                <a:solidFill>
                  <a:schemeClr val="bg1"/>
                </a:solidFill>
                <a:latin typeface="+mn-lt"/>
              </a:defRPr>
            </a:lvl2pPr>
            <a:lvl3pPr marL="1360627" indent="-272125" algn="l" rtl="0" eaLnBrk="0" fontAlgn="base" hangingPunct="0">
              <a:spcBef>
                <a:spcPct val="20000"/>
              </a:spcBef>
              <a:spcAft>
                <a:spcPct val="0"/>
              </a:spcAft>
              <a:buChar char="•"/>
              <a:defRPr sz="2900">
                <a:solidFill>
                  <a:schemeClr val="bg1"/>
                </a:solidFill>
                <a:latin typeface="+mn-lt"/>
              </a:defRPr>
            </a:lvl3pPr>
            <a:lvl4pPr marL="1904878" indent="-272125" algn="l" rtl="0" eaLnBrk="0" fontAlgn="base" hangingPunct="0">
              <a:spcBef>
                <a:spcPct val="20000"/>
              </a:spcBef>
              <a:spcAft>
                <a:spcPct val="0"/>
              </a:spcAft>
              <a:buChar char="–"/>
              <a:defRPr sz="2900">
                <a:solidFill>
                  <a:schemeClr val="bg1"/>
                </a:solidFill>
                <a:latin typeface="+mn-lt"/>
              </a:defRPr>
            </a:lvl4pPr>
            <a:lvl5pPr marL="2449129" indent="-272125" algn="l" rtl="0" eaLnBrk="0" fontAlgn="base" hangingPunct="0">
              <a:spcBef>
                <a:spcPct val="20000"/>
              </a:spcBef>
              <a:spcAft>
                <a:spcPct val="0"/>
              </a:spcAft>
              <a:buChar char="»"/>
              <a:defRPr sz="2900">
                <a:solidFill>
                  <a:schemeClr val="bg1"/>
                </a:solidFill>
                <a:latin typeface="+mn-lt"/>
              </a:defRPr>
            </a:lvl5pPr>
            <a:lvl6pPr marL="2993380" indent="-272125" algn="l" rtl="0" fontAlgn="base">
              <a:spcBef>
                <a:spcPct val="20000"/>
              </a:spcBef>
              <a:spcAft>
                <a:spcPct val="0"/>
              </a:spcAft>
              <a:buChar char="»"/>
              <a:defRPr sz="2900">
                <a:solidFill>
                  <a:schemeClr val="bg1"/>
                </a:solidFill>
                <a:latin typeface="+mn-lt"/>
              </a:defRPr>
            </a:lvl6pPr>
            <a:lvl7pPr marL="3537631" indent="-272125" algn="l" rtl="0" fontAlgn="base">
              <a:spcBef>
                <a:spcPct val="20000"/>
              </a:spcBef>
              <a:spcAft>
                <a:spcPct val="0"/>
              </a:spcAft>
              <a:buChar char="»"/>
              <a:defRPr sz="2900">
                <a:solidFill>
                  <a:schemeClr val="bg1"/>
                </a:solidFill>
                <a:latin typeface="+mn-lt"/>
              </a:defRPr>
            </a:lvl7pPr>
            <a:lvl8pPr marL="4081882" indent="-272125" algn="l" rtl="0" fontAlgn="base">
              <a:spcBef>
                <a:spcPct val="20000"/>
              </a:spcBef>
              <a:spcAft>
                <a:spcPct val="0"/>
              </a:spcAft>
              <a:buChar char="»"/>
              <a:defRPr sz="2900">
                <a:solidFill>
                  <a:schemeClr val="bg1"/>
                </a:solidFill>
                <a:latin typeface="+mn-lt"/>
              </a:defRPr>
            </a:lvl8pPr>
            <a:lvl9pPr marL="4626132" indent="-272125" algn="l" rtl="0" fontAlgn="base">
              <a:spcBef>
                <a:spcPct val="20000"/>
              </a:spcBef>
              <a:spcAft>
                <a:spcPct val="0"/>
              </a:spcAft>
              <a:buChar char="»"/>
              <a:defRPr sz="2900">
                <a:solidFill>
                  <a:schemeClr val="bg1"/>
                </a:solidFill>
                <a:latin typeface="+mn-lt"/>
              </a:defRPr>
            </a:lvl9pPr>
          </a:lstStyle>
          <a:p>
            <a:pPr marL="0" indent="0" defTabSz="914400">
              <a:spcBef>
                <a:spcPts val="1200"/>
              </a:spcBef>
              <a:buNone/>
            </a:pPr>
            <a:r>
              <a:rPr lang="en-US" sz="2200" b="1" kern="0" dirty="0" err="1">
                <a:solidFill>
                  <a:schemeClr val="tx1"/>
                </a:solidFill>
                <a:latin typeface="Arial Narrow" panose="020B0606020202030204" pitchFamily="34" charset="0"/>
                <a:ea typeface="Verdana" panose="020B0604030504040204" pitchFamily="34" charset="0"/>
                <a:cs typeface="Verdana" panose="020B0604030504040204" pitchFamily="34" charset="0"/>
              </a:rPr>
              <a:t>Objetivo</a:t>
            </a:r>
            <a:r>
              <a:rPr lang="en-US" sz="2200" b="1" kern="0" dirty="0">
                <a:solidFill>
                  <a:schemeClr val="tx1"/>
                </a:solidFill>
                <a:latin typeface="Arial Narrow" panose="020B0606020202030204" pitchFamily="34" charset="0"/>
                <a:ea typeface="Verdana" panose="020B0604030504040204" pitchFamily="34" charset="0"/>
                <a:cs typeface="Verdana" panose="020B0604030504040204" pitchFamily="34" charset="0"/>
              </a:rPr>
              <a:t> general</a:t>
            </a:r>
          </a:p>
          <a:p>
            <a:pPr defTabSz="914400">
              <a:spcBef>
                <a:spcPts val="1200"/>
              </a:spcBef>
            </a:pPr>
            <a:r>
              <a:rPr lang="es-E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rPr>
              <a:t>Diseñar algoritmos basados en técnicas de aprendizaje profundo para la predicción de energía fotovoltaica en una zona aislada del Ecuador.</a:t>
            </a:r>
            <a:endParaRPr lang="en-U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marL="0" indent="0" defTabSz="914400">
              <a:spcBef>
                <a:spcPts val="1200"/>
              </a:spcBef>
              <a:buNone/>
            </a:pPr>
            <a:r>
              <a:rPr lang="en-US" sz="2200" b="1" kern="0" dirty="0" err="1">
                <a:solidFill>
                  <a:schemeClr val="tx1"/>
                </a:solidFill>
                <a:latin typeface="Arial Narrow" panose="020B0606020202030204" pitchFamily="34" charset="0"/>
                <a:ea typeface="Verdana" panose="020B0604030504040204" pitchFamily="34" charset="0"/>
                <a:cs typeface="Verdana" panose="020B0604030504040204" pitchFamily="34" charset="0"/>
              </a:rPr>
              <a:t>Objetivos</a:t>
            </a:r>
            <a:r>
              <a:rPr lang="en-US" sz="2200" b="1" kern="0" dirty="0">
                <a:solidFill>
                  <a:schemeClr val="tx1"/>
                </a:solidFill>
                <a:latin typeface="Arial Narrow" panose="020B0606020202030204" pitchFamily="34" charset="0"/>
                <a:ea typeface="Verdana" panose="020B0604030504040204" pitchFamily="34" charset="0"/>
                <a:cs typeface="Verdana" panose="020B0604030504040204" pitchFamily="34" charset="0"/>
              </a:rPr>
              <a:t> </a:t>
            </a:r>
            <a:r>
              <a:rPr lang="en-US" sz="2200" b="1" kern="0" dirty="0" err="1">
                <a:solidFill>
                  <a:schemeClr val="tx1"/>
                </a:solidFill>
                <a:latin typeface="Arial Narrow" panose="020B0606020202030204" pitchFamily="34" charset="0"/>
                <a:ea typeface="Verdana" panose="020B0604030504040204" pitchFamily="34" charset="0"/>
                <a:cs typeface="Verdana" panose="020B0604030504040204" pitchFamily="34" charset="0"/>
              </a:rPr>
              <a:t>específicos</a:t>
            </a:r>
            <a:endParaRPr lang="en-US" sz="2200" b="1" kern="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a:p>
            <a:pPr defTabSz="914400">
              <a:spcBef>
                <a:spcPts val="1200"/>
              </a:spcBef>
            </a:pPr>
            <a:r>
              <a:rPr lang="es-E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rPr>
              <a:t>Caracterizar una zona aislada del Ecuador para la adquisición, análisis y procesamiento de datos.</a:t>
            </a:r>
          </a:p>
          <a:p>
            <a:pPr defTabSz="914400">
              <a:spcBef>
                <a:spcPts val="1200"/>
              </a:spcBef>
            </a:pPr>
            <a:r>
              <a:rPr lang="es-E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rPr>
              <a:t>Diseñar los modelos aprendizaje profundo LSTM, LSTMP, </a:t>
            </a:r>
            <a:r>
              <a:rPr lang="es-ES" sz="2200" kern="0" dirty="0" err="1">
                <a:solidFill>
                  <a:schemeClr val="tx1"/>
                </a:solidFill>
                <a:latin typeface="Arial Narrow" panose="020B0606020202030204" pitchFamily="34" charset="0"/>
                <a:ea typeface="Verdana" panose="020B0604030504040204" pitchFamily="34" charset="0"/>
                <a:cs typeface="Verdana" panose="020B0604030504040204" pitchFamily="34" charset="0"/>
              </a:rPr>
              <a:t>BiLSTM</a:t>
            </a:r>
            <a:r>
              <a:rPr lang="es-E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rPr>
              <a:t>, GRU, CNN e Híbrido para la predicción de energía fotovoltaica.</a:t>
            </a:r>
          </a:p>
          <a:p>
            <a:pPr defTabSz="914400">
              <a:spcBef>
                <a:spcPts val="1200"/>
              </a:spcBef>
            </a:pPr>
            <a:r>
              <a:rPr lang="es-E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rPr>
              <a:t>Comparar los resultados de predicción a través de la aplicación de criterios estadísticos, para la evaluación y determinación de forma cuantitativa del mejor método de predicción.</a:t>
            </a:r>
          </a:p>
          <a:p>
            <a:pPr defTabSz="914400">
              <a:spcBef>
                <a:spcPts val="1200"/>
              </a:spcBef>
            </a:pPr>
            <a:r>
              <a:rPr lang="es-E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rPr>
              <a:t>Compartir el código de predicción con la comunidad científica y público en general mediante su publicación en el repositorio </a:t>
            </a:r>
            <a:r>
              <a:rPr lang="es-ES" sz="2200" kern="0" dirty="0" err="1">
                <a:solidFill>
                  <a:schemeClr val="tx1"/>
                </a:solidFill>
                <a:latin typeface="Arial Narrow" panose="020B0606020202030204" pitchFamily="34" charset="0"/>
                <a:ea typeface="Verdana" panose="020B0604030504040204" pitchFamily="34" charset="0"/>
                <a:cs typeface="Verdana" panose="020B0604030504040204" pitchFamily="34" charset="0"/>
              </a:rPr>
              <a:t>Github</a:t>
            </a:r>
            <a:r>
              <a:rPr lang="es-E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rPr>
              <a:t>.</a:t>
            </a:r>
            <a:endParaRPr lang="en-US" sz="2200" kern="0" dirty="0">
              <a:solidFill>
                <a:schemeClr val="tx1"/>
              </a:solidFill>
              <a:latin typeface="Arial Narrow" panose="020B0606020202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865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8088" y="190606"/>
            <a:ext cx="1165346" cy="213590"/>
          </a:xfrm>
        </p:spPr>
        <p:txBody>
          <a:bodyPr/>
          <a:lstStyle/>
          <a:p>
            <a:pPr defTabSz="1088175"/>
            <a:fld id="{A091ACBC-F4CD-4DA3-A585-1A4B962342BA}" type="slidenum">
              <a:rPr lang="es-EC" b="1">
                <a:solidFill>
                  <a:srgbClr val="000000"/>
                </a:solidFill>
                <a:latin typeface="Arial"/>
              </a:rPr>
              <a:pPr defTabSz="1088175"/>
              <a:t>6</a:t>
            </a:fld>
            <a:endParaRPr lang="es-EC" dirty="0">
              <a:solidFill>
                <a:srgbClr val="000000"/>
              </a:solidFill>
              <a:latin typeface="Arial"/>
            </a:endParaRPr>
          </a:p>
        </p:txBody>
      </p:sp>
      <p:sp>
        <p:nvSpPr>
          <p:cNvPr id="37" name="2 Título">
            <a:extLst>
              <a:ext uri="{FF2B5EF4-FFF2-40B4-BE49-F238E27FC236}">
                <a16:creationId xmlns:a16="http://schemas.microsoft.com/office/drawing/2014/main" id="{4F7FCC4B-EFF6-EB25-98A6-494C819CF370}"/>
              </a:ext>
            </a:extLst>
          </p:cNvPr>
          <p:cNvSpPr txBox="1">
            <a:spLocks/>
          </p:cNvSpPr>
          <p:nvPr/>
        </p:nvSpPr>
        <p:spPr>
          <a:xfrm>
            <a:off x="-1" y="-5062"/>
            <a:ext cx="12188826" cy="601956"/>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309"/>
            <a:r>
              <a:rPr lang="es-EC" sz="3200" kern="0" dirty="0">
                <a:solidFill>
                  <a:schemeClr val="tx1"/>
                </a:solidFill>
              </a:rPr>
              <a:t>ENERGÍAS RENOVABLES EN ECUADOR</a:t>
            </a:r>
            <a:endParaRPr lang="en-US" sz="3200" kern="0" dirty="0">
              <a:solidFill>
                <a:schemeClr val="tx1"/>
              </a:solidFill>
            </a:endParaRPr>
          </a:p>
        </p:txBody>
      </p:sp>
      <p:pic>
        <p:nvPicPr>
          <p:cNvPr id="10" name="Imagen 9">
            <a:extLst>
              <a:ext uri="{FF2B5EF4-FFF2-40B4-BE49-F238E27FC236}">
                <a16:creationId xmlns:a16="http://schemas.microsoft.com/office/drawing/2014/main" id="{EE42C0BD-0B41-25A8-71D4-B598F2CB3A77}"/>
              </a:ext>
            </a:extLst>
          </p:cNvPr>
          <p:cNvPicPr>
            <a:picLocks noChangeAspect="1"/>
          </p:cNvPicPr>
          <p:nvPr/>
        </p:nvPicPr>
        <p:blipFill rotWithShape="1">
          <a:blip r:embed="rId3"/>
          <a:srcRect r="40909"/>
          <a:stretch/>
        </p:blipFill>
        <p:spPr>
          <a:xfrm>
            <a:off x="7247334" y="3218654"/>
            <a:ext cx="2448271" cy="2194560"/>
          </a:xfrm>
          <a:prstGeom prst="rect">
            <a:avLst/>
          </a:prstGeom>
        </p:spPr>
      </p:pic>
      <p:sp>
        <p:nvSpPr>
          <p:cNvPr id="11" name="Rectángulo 10">
            <a:extLst>
              <a:ext uri="{FF2B5EF4-FFF2-40B4-BE49-F238E27FC236}">
                <a16:creationId xmlns:a16="http://schemas.microsoft.com/office/drawing/2014/main" id="{C10B2492-0924-F142-488A-DA7E93B44D01}"/>
              </a:ext>
            </a:extLst>
          </p:cNvPr>
          <p:cNvSpPr/>
          <p:nvPr/>
        </p:nvSpPr>
        <p:spPr>
          <a:xfrm>
            <a:off x="6815886" y="1485578"/>
            <a:ext cx="5111968"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tx1"/>
                </a:solidFill>
                <a:latin typeface="Arial Narrow" panose="020B0606020202030204" pitchFamily="34" charset="0"/>
                <a:cs typeface="Arial" panose="020B0604020202020204" pitchFamily="34" charset="0"/>
              </a:rPr>
              <a:t>En 2021 se alcanzó el 97.29%. Sin embargo, dadas las condiciones geográficas del Ecuador y los altos costos asociados a la generación, transmisión y distribución de energía, aumentar la cobertura de acceso a la electricidad se vuelve un tema complejo. </a:t>
            </a:r>
            <a:endParaRPr lang="es-EC" sz="1800" dirty="0">
              <a:solidFill>
                <a:schemeClr val="tx1"/>
              </a:solidFill>
              <a:latin typeface="Arial Narrow" panose="020B0606020202030204" pitchFamily="34" charset="0"/>
              <a:cs typeface="Arial" panose="020B0604020202020204" pitchFamily="34" charset="0"/>
            </a:endParaRPr>
          </a:p>
        </p:txBody>
      </p:sp>
      <p:cxnSp>
        <p:nvCxnSpPr>
          <p:cNvPr id="12" name="Straight Connector 93">
            <a:extLst>
              <a:ext uri="{FF2B5EF4-FFF2-40B4-BE49-F238E27FC236}">
                <a16:creationId xmlns:a16="http://schemas.microsoft.com/office/drawing/2014/main" id="{6AF55531-9848-61D8-436D-27096FED7D84}"/>
              </a:ext>
            </a:extLst>
          </p:cNvPr>
          <p:cNvCxnSpPr>
            <a:cxnSpLocks/>
          </p:cNvCxnSpPr>
          <p:nvPr/>
        </p:nvCxnSpPr>
        <p:spPr>
          <a:xfrm>
            <a:off x="6527254" y="837506"/>
            <a:ext cx="0" cy="5112568"/>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EB20B412-CC85-09CE-A190-BA0D498DCBE9}"/>
              </a:ext>
            </a:extLst>
          </p:cNvPr>
          <p:cNvSpPr/>
          <p:nvPr/>
        </p:nvSpPr>
        <p:spPr>
          <a:xfrm>
            <a:off x="6815886" y="883922"/>
            <a:ext cx="5111968" cy="38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rgbClr val="000099"/>
                </a:solidFill>
                <a:latin typeface="Arial Narrow" panose="020B0606020202030204" pitchFamily="34" charset="0"/>
                <a:cs typeface="Arial" panose="020B0604020202020204" pitchFamily="34" charset="0"/>
              </a:rPr>
              <a:t>Cobertura nacional del servicio eléctrico</a:t>
            </a:r>
          </a:p>
        </p:txBody>
      </p:sp>
      <p:sp>
        <p:nvSpPr>
          <p:cNvPr id="17" name="Rectángulo 16">
            <a:extLst>
              <a:ext uri="{FF2B5EF4-FFF2-40B4-BE49-F238E27FC236}">
                <a16:creationId xmlns:a16="http://schemas.microsoft.com/office/drawing/2014/main" id="{F4163438-81EB-BD83-8AEE-41720B657271}"/>
              </a:ext>
            </a:extLst>
          </p:cNvPr>
          <p:cNvSpPr/>
          <p:nvPr/>
        </p:nvSpPr>
        <p:spPr>
          <a:xfrm>
            <a:off x="213661" y="1485578"/>
            <a:ext cx="6025559"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tx1"/>
                </a:solidFill>
                <a:latin typeface="Arial Narrow" panose="020B0606020202030204" pitchFamily="34" charset="0"/>
                <a:cs typeface="Arial" panose="020B0604020202020204" pitchFamily="34" charset="0"/>
              </a:rPr>
              <a:t>En 2021, la potencia nominal a nivel nacional fue de 8734.41 MW; de los cuales, 5308.27 MW (60.77%) corresponden a centrales con fuentes de energía renovable y 3426.14 MW (39.23%) a centrales con fuentes de energía no renovable.</a:t>
            </a:r>
            <a:endParaRPr lang="es-EC" sz="1800" dirty="0">
              <a:solidFill>
                <a:schemeClr val="tx1"/>
              </a:solidFill>
              <a:latin typeface="Arial Narrow" panose="020B0606020202030204" pitchFamily="34" charset="0"/>
              <a:cs typeface="Arial" panose="020B0604020202020204" pitchFamily="34" charset="0"/>
            </a:endParaRPr>
          </a:p>
        </p:txBody>
      </p:sp>
      <p:graphicFrame>
        <p:nvGraphicFramePr>
          <p:cNvPr id="18" name="Tabla 17">
            <a:extLst>
              <a:ext uri="{FF2B5EF4-FFF2-40B4-BE49-F238E27FC236}">
                <a16:creationId xmlns:a16="http://schemas.microsoft.com/office/drawing/2014/main" id="{91BAD46B-5C52-470B-70D0-C3F773D5489F}"/>
              </a:ext>
            </a:extLst>
          </p:cNvPr>
          <p:cNvGraphicFramePr>
            <a:graphicFrameLocks noGrp="1"/>
          </p:cNvGraphicFramePr>
          <p:nvPr>
            <p:extLst>
              <p:ext uri="{D42A27DB-BD31-4B8C-83A1-F6EECF244321}">
                <p14:modId xmlns:p14="http://schemas.microsoft.com/office/powerpoint/2010/main" val="3804571987"/>
              </p:ext>
            </p:extLst>
          </p:nvPr>
        </p:nvGraphicFramePr>
        <p:xfrm>
          <a:off x="213662" y="3218654"/>
          <a:ext cx="3640957" cy="2194560"/>
        </p:xfrm>
        <a:graphic>
          <a:graphicData uri="http://schemas.openxmlformats.org/drawingml/2006/table">
            <a:tbl>
              <a:tblPr firstRow="1" firstCol="1" bandRow="1">
                <a:tableStyleId>{5940675A-B579-460E-94D1-54222C63F5DA}</a:tableStyleId>
              </a:tblPr>
              <a:tblGrid>
                <a:gridCol w="1169126">
                  <a:extLst>
                    <a:ext uri="{9D8B030D-6E8A-4147-A177-3AD203B41FA5}">
                      <a16:colId xmlns:a16="http://schemas.microsoft.com/office/drawing/2014/main" val="1877719110"/>
                    </a:ext>
                  </a:extLst>
                </a:gridCol>
                <a:gridCol w="1103015">
                  <a:extLst>
                    <a:ext uri="{9D8B030D-6E8A-4147-A177-3AD203B41FA5}">
                      <a16:colId xmlns:a16="http://schemas.microsoft.com/office/drawing/2014/main" val="3064540183"/>
                    </a:ext>
                  </a:extLst>
                </a:gridCol>
                <a:gridCol w="769074">
                  <a:extLst>
                    <a:ext uri="{9D8B030D-6E8A-4147-A177-3AD203B41FA5}">
                      <a16:colId xmlns:a16="http://schemas.microsoft.com/office/drawing/2014/main" val="370584541"/>
                    </a:ext>
                  </a:extLst>
                </a:gridCol>
                <a:gridCol w="599742">
                  <a:extLst>
                    <a:ext uri="{9D8B030D-6E8A-4147-A177-3AD203B41FA5}">
                      <a16:colId xmlns:a16="http://schemas.microsoft.com/office/drawing/2014/main" val="2192263283"/>
                    </a:ext>
                  </a:extLst>
                </a:gridCol>
              </a:tblGrid>
              <a:tr h="0">
                <a:tc>
                  <a:txBody>
                    <a:bodyPr/>
                    <a:lstStyle/>
                    <a:p>
                      <a:pPr algn="ctr"/>
                      <a:r>
                        <a:rPr lang="es-EC" sz="1600">
                          <a:effectLst/>
                          <a:latin typeface="Arial Narrow" panose="020B0606020202030204" pitchFamily="34" charset="0"/>
                        </a:rPr>
                        <a:t> </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Fuente</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MW</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0449091"/>
                  </a:ext>
                </a:extLst>
              </a:tr>
              <a:tr h="0">
                <a:tc rowSpan="5">
                  <a:txBody>
                    <a:bodyPr/>
                    <a:lstStyle/>
                    <a:p>
                      <a:pPr algn="ctr"/>
                      <a:r>
                        <a:rPr lang="es-EC" sz="1600" b="1" dirty="0">
                          <a:effectLst/>
                          <a:latin typeface="Arial Narrow" panose="020B0606020202030204" pitchFamily="34" charset="0"/>
                        </a:rPr>
                        <a:t>Renovable</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Hidráulico</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5106.85</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58.47</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533482"/>
                  </a:ext>
                </a:extLst>
              </a:tr>
              <a:tr h="0">
                <a:tc vMerge="1">
                  <a:txBody>
                    <a:bodyPr/>
                    <a:lstStyle/>
                    <a:p>
                      <a:endParaRPr lang="es-EC"/>
                    </a:p>
                  </a:txBody>
                  <a:tcPr/>
                </a:tc>
                <a:tc>
                  <a:txBody>
                    <a:bodyPr/>
                    <a:lstStyle/>
                    <a:p>
                      <a:pPr algn="ctr"/>
                      <a:r>
                        <a:rPr lang="es-EC" sz="1600" dirty="0">
                          <a:effectLst/>
                          <a:latin typeface="Arial Narrow" panose="020B0606020202030204" pitchFamily="34" charset="0"/>
                        </a:rPr>
                        <a:t>Eólica</a:t>
                      </a:r>
                      <a:endParaRPr lang="es-EC"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latin typeface="Arial Narrow" panose="020B0606020202030204" pitchFamily="34" charset="0"/>
                        </a:rPr>
                        <a:t>21.15</a:t>
                      </a:r>
                      <a:endParaRPr lang="es-EC"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a:effectLst/>
                          <a:latin typeface="Arial Narrow" panose="020B0606020202030204" pitchFamily="34" charset="0"/>
                        </a:rPr>
                        <a:t>0.24</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0269965"/>
                  </a:ext>
                </a:extLst>
              </a:tr>
              <a:tr h="0">
                <a:tc vMerge="1">
                  <a:txBody>
                    <a:bodyPr/>
                    <a:lstStyle/>
                    <a:p>
                      <a:endParaRPr lang="es-EC"/>
                    </a:p>
                  </a:txBody>
                  <a:tcPr/>
                </a:tc>
                <a:tc>
                  <a:txBody>
                    <a:bodyPr/>
                    <a:lstStyle/>
                    <a:p>
                      <a:pPr algn="ctr"/>
                      <a:r>
                        <a:rPr lang="es-EC" sz="1600" dirty="0">
                          <a:effectLst/>
                          <a:latin typeface="Arial Narrow" panose="020B0606020202030204" pitchFamily="34" charset="0"/>
                        </a:rPr>
                        <a:t>Fotovoltaica</a:t>
                      </a:r>
                      <a:endParaRPr lang="es-EC"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latin typeface="Arial Narrow" panose="020B0606020202030204" pitchFamily="34" charset="0"/>
                        </a:rPr>
                        <a:t>27.65</a:t>
                      </a:r>
                      <a:endParaRPr lang="es-EC"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a:effectLst/>
                          <a:latin typeface="Arial Narrow" panose="020B0606020202030204" pitchFamily="34" charset="0"/>
                        </a:rPr>
                        <a:t>0.32</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0745264"/>
                  </a:ext>
                </a:extLst>
              </a:tr>
              <a:tr h="0">
                <a:tc vMerge="1">
                  <a:txBody>
                    <a:bodyPr/>
                    <a:lstStyle/>
                    <a:p>
                      <a:endParaRPr lang="es-EC"/>
                    </a:p>
                  </a:txBody>
                  <a:tcPr/>
                </a:tc>
                <a:tc>
                  <a:txBody>
                    <a:bodyPr/>
                    <a:lstStyle/>
                    <a:p>
                      <a:pPr algn="ctr"/>
                      <a:r>
                        <a:rPr lang="es-EC" sz="1600" dirty="0">
                          <a:effectLst/>
                          <a:latin typeface="Arial Narrow" panose="020B0606020202030204" pitchFamily="34" charset="0"/>
                        </a:rPr>
                        <a:t>Biomasa</a:t>
                      </a:r>
                      <a:endParaRPr lang="es-EC"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a:effectLst/>
                          <a:latin typeface="Arial Narrow" panose="020B0606020202030204" pitchFamily="34" charset="0"/>
                        </a:rPr>
                        <a:t>144.30</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a:effectLst/>
                          <a:latin typeface="Arial Narrow" panose="020B0606020202030204" pitchFamily="34" charset="0"/>
                        </a:rPr>
                        <a:t>1.65</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6351956"/>
                  </a:ext>
                </a:extLst>
              </a:tr>
              <a:tr h="0">
                <a:tc vMerge="1">
                  <a:txBody>
                    <a:bodyPr/>
                    <a:lstStyle/>
                    <a:p>
                      <a:endParaRPr lang="es-EC"/>
                    </a:p>
                  </a:txBody>
                  <a:tcPr/>
                </a:tc>
                <a:tc>
                  <a:txBody>
                    <a:bodyPr/>
                    <a:lstStyle/>
                    <a:p>
                      <a:pPr algn="ctr"/>
                      <a:r>
                        <a:rPr lang="es-EC" sz="1600">
                          <a:effectLst/>
                          <a:latin typeface="Arial Narrow" panose="020B0606020202030204" pitchFamily="34" charset="0"/>
                        </a:rPr>
                        <a:t>Biogás</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a:effectLst/>
                          <a:latin typeface="Arial Narrow" panose="020B0606020202030204" pitchFamily="34" charset="0"/>
                        </a:rPr>
                        <a:t>8.32</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a:effectLst/>
                          <a:latin typeface="Arial Narrow" panose="020B0606020202030204" pitchFamily="34" charset="0"/>
                        </a:rPr>
                        <a:t>0.10</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1235697"/>
                  </a:ext>
                </a:extLst>
              </a:tr>
              <a:tr h="0">
                <a:tc rowSpan="3">
                  <a:txBody>
                    <a:bodyPr/>
                    <a:lstStyle/>
                    <a:p>
                      <a:pPr algn="ctr"/>
                      <a:r>
                        <a:rPr lang="es-EC" sz="1600" b="1" dirty="0">
                          <a:effectLst/>
                          <a:latin typeface="Arial Narrow" panose="020B0606020202030204" pitchFamily="34" charset="0"/>
                        </a:rPr>
                        <a:t>No renovable</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MCI</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2020.67</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b="1" dirty="0">
                          <a:effectLst/>
                          <a:latin typeface="Arial Narrow" panose="020B0606020202030204" pitchFamily="34" charset="0"/>
                        </a:rPr>
                        <a:t>23.13</a:t>
                      </a:r>
                      <a:endParaRPr lang="es-EC"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145547"/>
                  </a:ext>
                </a:extLst>
              </a:tr>
              <a:tr h="55245">
                <a:tc vMerge="1">
                  <a:txBody>
                    <a:bodyPr/>
                    <a:lstStyle/>
                    <a:p>
                      <a:endParaRPr lang="es-EC"/>
                    </a:p>
                  </a:txBody>
                  <a:tcPr/>
                </a:tc>
                <a:tc>
                  <a:txBody>
                    <a:bodyPr/>
                    <a:lstStyle/>
                    <a:p>
                      <a:pPr algn="ctr"/>
                      <a:r>
                        <a:rPr lang="es-EC" sz="1600">
                          <a:effectLst/>
                          <a:latin typeface="Arial Narrow" panose="020B0606020202030204" pitchFamily="34" charset="0"/>
                        </a:rPr>
                        <a:t>Turbogás</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a:effectLst/>
                          <a:latin typeface="Arial Narrow" panose="020B0606020202030204" pitchFamily="34" charset="0"/>
                        </a:rPr>
                        <a:t>943.85</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a:effectLst/>
                          <a:latin typeface="Arial Narrow" panose="020B0606020202030204" pitchFamily="34" charset="0"/>
                        </a:rPr>
                        <a:t>10.81</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4596348"/>
                  </a:ext>
                </a:extLst>
              </a:tr>
              <a:tr h="0">
                <a:tc vMerge="1">
                  <a:txBody>
                    <a:bodyPr/>
                    <a:lstStyle/>
                    <a:p>
                      <a:endParaRPr lang="es-EC"/>
                    </a:p>
                  </a:txBody>
                  <a:tcPr/>
                </a:tc>
                <a:tc>
                  <a:txBody>
                    <a:bodyPr/>
                    <a:lstStyle/>
                    <a:p>
                      <a:pPr algn="ctr"/>
                      <a:r>
                        <a:rPr lang="es-EC" sz="1600">
                          <a:effectLst/>
                          <a:latin typeface="Arial Narrow" panose="020B0606020202030204" pitchFamily="34" charset="0"/>
                        </a:rPr>
                        <a:t>Turbovapor</a:t>
                      </a:r>
                      <a:endParaRPr lang="es-EC"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latin typeface="Arial Narrow" panose="020B0606020202030204" pitchFamily="34" charset="0"/>
                        </a:rPr>
                        <a:t>461.63</a:t>
                      </a:r>
                      <a:endParaRPr lang="es-EC"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latin typeface="Arial Narrow" panose="020B0606020202030204" pitchFamily="34" charset="0"/>
                        </a:rPr>
                        <a:t>5.29</a:t>
                      </a:r>
                      <a:endParaRPr lang="es-EC"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884711"/>
                  </a:ext>
                </a:extLst>
              </a:tr>
            </a:tbl>
          </a:graphicData>
        </a:graphic>
      </p:graphicFrame>
      <p:sp>
        <p:nvSpPr>
          <p:cNvPr id="20" name="Rectángulo 19">
            <a:extLst>
              <a:ext uri="{FF2B5EF4-FFF2-40B4-BE49-F238E27FC236}">
                <a16:creationId xmlns:a16="http://schemas.microsoft.com/office/drawing/2014/main" id="{48D83356-9710-5E65-BD68-CD1A0A026F16}"/>
              </a:ext>
            </a:extLst>
          </p:cNvPr>
          <p:cNvSpPr/>
          <p:nvPr/>
        </p:nvSpPr>
        <p:spPr>
          <a:xfrm>
            <a:off x="213661" y="883922"/>
            <a:ext cx="6025559" cy="38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rgbClr val="000099"/>
                </a:solidFill>
                <a:latin typeface="Arial Narrow" panose="020B0606020202030204" pitchFamily="34" charset="0"/>
                <a:cs typeface="Arial" panose="020B0604020202020204" pitchFamily="34" charset="0"/>
              </a:rPr>
              <a:t>Generación de energía eléctrica en Ecuador</a:t>
            </a:r>
          </a:p>
        </p:txBody>
      </p:sp>
      <p:pic>
        <p:nvPicPr>
          <p:cNvPr id="22" name="Imagen 21">
            <a:extLst>
              <a:ext uri="{FF2B5EF4-FFF2-40B4-BE49-F238E27FC236}">
                <a16:creationId xmlns:a16="http://schemas.microsoft.com/office/drawing/2014/main" id="{056E84F9-A651-6F8C-6A96-8C9209CB5E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8" t="946" r="12743" b="1294"/>
          <a:stretch/>
        </p:blipFill>
        <p:spPr bwMode="auto">
          <a:xfrm>
            <a:off x="3947282" y="3218654"/>
            <a:ext cx="2291939" cy="2194560"/>
          </a:xfrm>
          <a:prstGeom prst="rect">
            <a:avLst/>
          </a:prstGeom>
          <a:noFill/>
          <a:ln>
            <a:noFill/>
          </a:ln>
          <a:extLst>
            <a:ext uri="{53640926-AAD7-44D8-BBD7-CCE9431645EC}">
              <a14:shadowObscured xmlns:a14="http://schemas.microsoft.com/office/drawing/2010/main"/>
            </a:ext>
          </a:extLst>
        </p:spPr>
      </p:pic>
      <p:pic>
        <p:nvPicPr>
          <p:cNvPr id="26" name="Imagen 25">
            <a:extLst>
              <a:ext uri="{FF2B5EF4-FFF2-40B4-BE49-F238E27FC236}">
                <a16:creationId xmlns:a16="http://schemas.microsoft.com/office/drawing/2014/main" id="{DA52499F-88AF-4D81-8C2B-C393E1EE1B37}"/>
              </a:ext>
            </a:extLst>
          </p:cNvPr>
          <p:cNvPicPr>
            <a:picLocks noChangeAspect="1"/>
          </p:cNvPicPr>
          <p:nvPr/>
        </p:nvPicPr>
        <p:blipFill rotWithShape="1">
          <a:blip r:embed="rId3"/>
          <a:srcRect l="58644" t="14837" b="13384"/>
          <a:stretch/>
        </p:blipFill>
        <p:spPr>
          <a:xfrm>
            <a:off x="9695604" y="3444153"/>
            <a:ext cx="1944217" cy="2194560"/>
          </a:xfrm>
          <a:prstGeom prst="rect">
            <a:avLst/>
          </a:prstGeom>
        </p:spPr>
      </p:pic>
      <p:sp>
        <p:nvSpPr>
          <p:cNvPr id="3" name="Rectángulo 2">
            <a:extLst>
              <a:ext uri="{FF2B5EF4-FFF2-40B4-BE49-F238E27FC236}">
                <a16:creationId xmlns:a16="http://schemas.microsoft.com/office/drawing/2014/main" id="{356C97A8-B159-B23E-CCF7-850FE4E7F440}"/>
              </a:ext>
            </a:extLst>
          </p:cNvPr>
          <p:cNvSpPr/>
          <p:nvPr/>
        </p:nvSpPr>
        <p:spPr>
          <a:xfrm>
            <a:off x="9695605" y="3233013"/>
            <a:ext cx="1944217" cy="1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Arial Narrow" panose="020B0606020202030204" pitchFamily="34" charset="0"/>
                <a:cs typeface="Arial" panose="020B0604020202020204" pitchFamily="34" charset="0"/>
              </a:rPr>
              <a:t>Año 2018</a:t>
            </a:r>
            <a:endParaRPr lang="es-EC" sz="1600"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5539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2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8088" y="190606"/>
            <a:ext cx="1165346" cy="213590"/>
          </a:xfrm>
        </p:spPr>
        <p:txBody>
          <a:bodyPr/>
          <a:lstStyle/>
          <a:p>
            <a:pPr defTabSz="1088175"/>
            <a:fld id="{A091ACBC-F4CD-4DA3-A585-1A4B962342BA}" type="slidenum">
              <a:rPr lang="es-EC" b="1">
                <a:solidFill>
                  <a:srgbClr val="000000"/>
                </a:solidFill>
                <a:latin typeface="Arial"/>
              </a:rPr>
              <a:pPr defTabSz="1088175"/>
              <a:t>7</a:t>
            </a:fld>
            <a:endParaRPr lang="es-EC" dirty="0">
              <a:solidFill>
                <a:srgbClr val="000000"/>
              </a:solidFill>
              <a:latin typeface="Arial"/>
            </a:endParaRPr>
          </a:p>
        </p:txBody>
      </p:sp>
      <p:pic>
        <p:nvPicPr>
          <p:cNvPr id="4" name="Picture 2">
            <a:extLst>
              <a:ext uri="{FF2B5EF4-FFF2-40B4-BE49-F238E27FC236}">
                <a16:creationId xmlns:a16="http://schemas.microsoft.com/office/drawing/2014/main" id="{B3F391AE-5410-D621-6B6B-FC9BF6B5D645}"/>
              </a:ext>
            </a:extLst>
          </p:cNvPr>
          <p:cNvPicPr>
            <a:picLocks noChangeAspect="1" noChangeArrowheads="1"/>
          </p:cNvPicPr>
          <p:nvPr/>
        </p:nvPicPr>
        <p:blipFill rotWithShape="1">
          <a:blip r:embed="rId3">
            <a:duotone>
              <a:prstClr val="black"/>
              <a:srgbClr val="008000">
                <a:tint val="45000"/>
                <a:satMod val="400000"/>
              </a:srgbClr>
            </a:duotone>
            <a:extLst>
              <a:ext uri="{BEBA8EAE-BF5A-486C-A8C5-ECC9F3942E4B}">
                <a14:imgProps xmlns:a14="http://schemas.microsoft.com/office/drawing/2010/main">
                  <a14:imgLayer r:embed="rId4">
                    <a14:imgEffect>
                      <a14:backgroundRemoval t="24071" b="86903" l="9923" r="89308">
                        <a14:foregroundMark x1="13923" y1="28496" x2="19154" y2="32301"/>
                        <a14:foregroundMark x1="12308" y1="44602" x2="10154" y2="43363"/>
                        <a14:foregroundMark x1="14462" y1="27699" x2="19154" y2="32832"/>
                        <a14:foregroundMark x1="19154" y1="32832" x2="19308" y2="33097"/>
                        <a14:foregroundMark x1="41154" y1="39558" x2="43154" y2="43097"/>
                        <a14:foregroundMark x1="40615" y1="47522" x2="40615" y2="47522"/>
                        <a14:foregroundMark x1="42308" y1="54779" x2="42308" y2="54779"/>
                        <a14:foregroundMark x1="52462" y1="54779" x2="55692" y2="49469"/>
                        <a14:foregroundMark x1="63308" y1="64071" x2="63308" y2="64071"/>
                        <a14:foregroundMark x1="83846" y1="67699" x2="89308" y2="61150"/>
                        <a14:foregroundMark x1="77154" y1="85929" x2="78154" y2="86991"/>
                        <a14:foregroundMark x1="48846" y1="83186" x2="51000" y2="82920"/>
                        <a14:foregroundMark x1="18000" y1="24159" x2="18000" y2="27257"/>
                        <a14:foregroundMark x1="9923" y1="30708" x2="11769" y2="31239"/>
                      </a14:backgroundRemoval>
                    </a14:imgEffect>
                  </a14:imgLayer>
                </a14:imgProps>
              </a:ext>
              <a:ext uri="{28A0092B-C50C-407E-A947-70E740481C1C}">
                <a14:useLocalDpi xmlns:a14="http://schemas.microsoft.com/office/drawing/2010/main" val="0"/>
              </a:ext>
            </a:extLst>
          </a:blip>
          <a:srcRect l="6780" t="21769" r="6209" b="11559"/>
          <a:stretch/>
        </p:blipFill>
        <p:spPr bwMode="auto">
          <a:xfrm>
            <a:off x="232871" y="973299"/>
            <a:ext cx="8106829" cy="520867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ECD05F8B-DE83-09E9-A113-4F06C154765D}"/>
              </a:ext>
            </a:extLst>
          </p:cNvPr>
          <p:cNvSpPr/>
          <p:nvPr/>
        </p:nvSpPr>
        <p:spPr>
          <a:xfrm>
            <a:off x="517530" y="835106"/>
            <a:ext cx="1905267" cy="27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rgbClr val="000099"/>
                </a:solidFill>
                <a:latin typeface="Arial" panose="020B0604020202020204" pitchFamily="34" charset="0"/>
                <a:cs typeface="Arial" panose="020B0604020202020204" pitchFamily="34" charset="0"/>
              </a:rPr>
              <a:t>Isla Isabela</a:t>
            </a:r>
          </a:p>
        </p:txBody>
      </p:sp>
      <p:sp>
        <p:nvSpPr>
          <p:cNvPr id="6" name="Rectángulo 5">
            <a:extLst>
              <a:ext uri="{FF2B5EF4-FFF2-40B4-BE49-F238E27FC236}">
                <a16:creationId xmlns:a16="http://schemas.microsoft.com/office/drawing/2014/main" id="{D0BD8F2A-6AAA-E6F7-F88E-D7394A7D7749}"/>
              </a:ext>
            </a:extLst>
          </p:cNvPr>
          <p:cNvSpPr/>
          <p:nvPr/>
        </p:nvSpPr>
        <p:spPr>
          <a:xfrm>
            <a:off x="3524449" y="5260567"/>
            <a:ext cx="1616010" cy="26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rgbClr val="000099"/>
                </a:solidFill>
                <a:latin typeface="Arial" panose="020B0604020202020204" pitchFamily="34" charset="0"/>
                <a:cs typeface="Arial" panose="020B0604020202020204" pitchFamily="34" charset="0"/>
              </a:rPr>
              <a:t>Isla Floreana</a:t>
            </a:r>
          </a:p>
        </p:txBody>
      </p:sp>
      <p:sp>
        <p:nvSpPr>
          <p:cNvPr id="7" name="Rectángulo 6">
            <a:extLst>
              <a:ext uri="{FF2B5EF4-FFF2-40B4-BE49-F238E27FC236}">
                <a16:creationId xmlns:a16="http://schemas.microsoft.com/office/drawing/2014/main" id="{5F18D2E6-A828-11F7-6F14-CF91A3E6F320}"/>
              </a:ext>
            </a:extLst>
          </p:cNvPr>
          <p:cNvSpPr/>
          <p:nvPr/>
        </p:nvSpPr>
        <p:spPr>
          <a:xfrm>
            <a:off x="3830877" y="2701875"/>
            <a:ext cx="2192321" cy="26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rgbClr val="000099"/>
                </a:solidFill>
                <a:latin typeface="Arial" panose="020B0604020202020204" pitchFamily="34" charset="0"/>
                <a:cs typeface="Arial" panose="020B0604020202020204" pitchFamily="34" charset="0"/>
              </a:rPr>
              <a:t>Isla Santa Cruz</a:t>
            </a:r>
          </a:p>
        </p:txBody>
      </p:sp>
      <p:sp>
        <p:nvSpPr>
          <p:cNvPr id="8" name="Rectángulo 7">
            <a:extLst>
              <a:ext uri="{FF2B5EF4-FFF2-40B4-BE49-F238E27FC236}">
                <a16:creationId xmlns:a16="http://schemas.microsoft.com/office/drawing/2014/main" id="{98A7A35B-6DB3-CE08-8533-51230232C2D0}"/>
              </a:ext>
            </a:extLst>
          </p:cNvPr>
          <p:cNvSpPr/>
          <p:nvPr/>
        </p:nvSpPr>
        <p:spPr>
          <a:xfrm>
            <a:off x="6343373" y="3537581"/>
            <a:ext cx="2455989" cy="273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rgbClr val="000099"/>
                </a:solidFill>
                <a:latin typeface="Arial" panose="020B0604020202020204" pitchFamily="34" charset="0"/>
                <a:cs typeface="Arial" panose="020B0604020202020204" pitchFamily="34" charset="0"/>
              </a:rPr>
              <a:t>Isla San Cristóbal</a:t>
            </a:r>
          </a:p>
        </p:txBody>
      </p:sp>
      <p:sp>
        <p:nvSpPr>
          <p:cNvPr id="10" name="Rectángulo 9">
            <a:extLst>
              <a:ext uri="{FF2B5EF4-FFF2-40B4-BE49-F238E27FC236}">
                <a16:creationId xmlns:a16="http://schemas.microsoft.com/office/drawing/2014/main" id="{F6D7B1B6-A2A4-0E70-E197-6743E8C392A3}"/>
              </a:ext>
            </a:extLst>
          </p:cNvPr>
          <p:cNvSpPr/>
          <p:nvPr/>
        </p:nvSpPr>
        <p:spPr>
          <a:xfrm>
            <a:off x="9692158" y="2893264"/>
            <a:ext cx="2076930" cy="239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chemeClr val="tx1"/>
                </a:solidFill>
                <a:latin typeface="Arial" panose="020B0604020202020204" pitchFamily="34" charset="0"/>
                <a:cs typeface="Arial" panose="020B0604020202020204" pitchFamily="34" charset="0"/>
              </a:rPr>
              <a:t>Eólica</a:t>
            </a:r>
          </a:p>
        </p:txBody>
      </p:sp>
      <p:sp>
        <p:nvSpPr>
          <p:cNvPr id="11" name="Rectángulo 10">
            <a:extLst>
              <a:ext uri="{FF2B5EF4-FFF2-40B4-BE49-F238E27FC236}">
                <a16:creationId xmlns:a16="http://schemas.microsoft.com/office/drawing/2014/main" id="{8218BFC2-FAF2-5B0E-72E3-7107E5E398E9}"/>
              </a:ext>
            </a:extLst>
          </p:cNvPr>
          <p:cNvSpPr/>
          <p:nvPr/>
        </p:nvSpPr>
        <p:spPr>
          <a:xfrm>
            <a:off x="9692158" y="3386498"/>
            <a:ext cx="2076930" cy="239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chemeClr val="tx1"/>
                </a:solidFill>
                <a:latin typeface="Arial" panose="020B0604020202020204" pitchFamily="34" charset="0"/>
                <a:cs typeface="Arial" panose="020B0604020202020204" pitchFamily="34" charset="0"/>
              </a:rPr>
              <a:t>Termoeléctrica</a:t>
            </a:r>
          </a:p>
        </p:txBody>
      </p:sp>
      <p:sp>
        <p:nvSpPr>
          <p:cNvPr id="12" name="Rectángulo 11">
            <a:extLst>
              <a:ext uri="{FF2B5EF4-FFF2-40B4-BE49-F238E27FC236}">
                <a16:creationId xmlns:a16="http://schemas.microsoft.com/office/drawing/2014/main" id="{FB0DC4AE-CC19-1984-602C-7EE7932300C2}"/>
              </a:ext>
            </a:extLst>
          </p:cNvPr>
          <p:cNvSpPr/>
          <p:nvPr/>
        </p:nvSpPr>
        <p:spPr>
          <a:xfrm>
            <a:off x="9692158" y="3883887"/>
            <a:ext cx="2076930" cy="239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chemeClr val="tx1"/>
                </a:solidFill>
                <a:latin typeface="Arial" panose="020B0604020202020204" pitchFamily="34" charset="0"/>
                <a:cs typeface="Arial" panose="020B0604020202020204" pitchFamily="34" charset="0"/>
              </a:rPr>
              <a:t>Fotovoltaica</a:t>
            </a:r>
          </a:p>
        </p:txBody>
      </p:sp>
      <p:sp>
        <p:nvSpPr>
          <p:cNvPr id="14" name="Rectángulo 13">
            <a:extLst>
              <a:ext uri="{FF2B5EF4-FFF2-40B4-BE49-F238E27FC236}">
                <a16:creationId xmlns:a16="http://schemas.microsoft.com/office/drawing/2014/main" id="{973D7F38-5C19-5F5F-1C73-D83CAEF54E77}"/>
              </a:ext>
            </a:extLst>
          </p:cNvPr>
          <p:cNvSpPr/>
          <p:nvPr/>
        </p:nvSpPr>
        <p:spPr>
          <a:xfrm>
            <a:off x="9418119" y="3876601"/>
            <a:ext cx="179977" cy="287963"/>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BBDEAB71-26DF-7A59-FC97-6FDAEF3AD082}"/>
              </a:ext>
            </a:extLst>
          </p:cNvPr>
          <p:cNvSpPr/>
          <p:nvPr/>
        </p:nvSpPr>
        <p:spPr>
          <a:xfrm>
            <a:off x="9418119" y="3369856"/>
            <a:ext cx="179977" cy="287963"/>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E3A9CA0E-D22D-0359-8187-4987FF514D3B}"/>
              </a:ext>
            </a:extLst>
          </p:cNvPr>
          <p:cNvSpPr/>
          <p:nvPr/>
        </p:nvSpPr>
        <p:spPr>
          <a:xfrm>
            <a:off x="9418119" y="2885978"/>
            <a:ext cx="179977" cy="287963"/>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0" name="Straight Connector 93">
            <a:extLst>
              <a:ext uri="{FF2B5EF4-FFF2-40B4-BE49-F238E27FC236}">
                <a16:creationId xmlns:a16="http://schemas.microsoft.com/office/drawing/2014/main" id="{514D478B-0B8C-6C00-0A48-D627EDF0767E}"/>
              </a:ext>
            </a:extLst>
          </p:cNvPr>
          <p:cNvCxnSpPr>
            <a:cxnSpLocks/>
          </p:cNvCxnSpPr>
          <p:nvPr/>
        </p:nvCxnSpPr>
        <p:spPr>
          <a:xfrm flipH="1">
            <a:off x="9191550" y="782678"/>
            <a:ext cx="0" cy="5028545"/>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30" name="Gráfico 29">
            <a:extLst>
              <a:ext uri="{FF2B5EF4-FFF2-40B4-BE49-F238E27FC236}">
                <a16:creationId xmlns:a16="http://schemas.microsoft.com/office/drawing/2014/main" id="{6F82A8DD-1C55-4982-A6FE-A147F103CC61}"/>
              </a:ext>
            </a:extLst>
          </p:cNvPr>
          <p:cNvGraphicFramePr>
            <a:graphicFrameLocks/>
          </p:cNvGraphicFramePr>
          <p:nvPr/>
        </p:nvGraphicFramePr>
        <p:xfrm>
          <a:off x="153759" y="4486178"/>
          <a:ext cx="3135698" cy="8142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Gráfico 30">
            <a:extLst>
              <a:ext uri="{FF2B5EF4-FFF2-40B4-BE49-F238E27FC236}">
                <a16:creationId xmlns:a16="http://schemas.microsoft.com/office/drawing/2014/main" id="{5262F2CD-C8D0-4885-8593-0BAF37FE5899}"/>
              </a:ext>
            </a:extLst>
          </p:cNvPr>
          <p:cNvGraphicFramePr>
            <a:graphicFrameLocks/>
          </p:cNvGraphicFramePr>
          <p:nvPr/>
        </p:nvGraphicFramePr>
        <p:xfrm>
          <a:off x="3607237" y="3790179"/>
          <a:ext cx="3135698" cy="8142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Gráfico 32">
            <a:extLst>
              <a:ext uri="{FF2B5EF4-FFF2-40B4-BE49-F238E27FC236}">
                <a16:creationId xmlns:a16="http://schemas.microsoft.com/office/drawing/2014/main" id="{C7CF9E83-1B89-409D-B592-49E19B806A32}"/>
              </a:ext>
            </a:extLst>
          </p:cNvPr>
          <p:cNvGraphicFramePr>
            <a:graphicFrameLocks/>
          </p:cNvGraphicFramePr>
          <p:nvPr/>
        </p:nvGraphicFramePr>
        <p:xfrm>
          <a:off x="2004761" y="5392199"/>
          <a:ext cx="3135698" cy="81427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Gráfico 33">
            <a:extLst>
              <a:ext uri="{FF2B5EF4-FFF2-40B4-BE49-F238E27FC236}">
                <a16:creationId xmlns:a16="http://schemas.microsoft.com/office/drawing/2014/main" id="{674DA26F-9A38-468D-9494-BB21EC85A06D}"/>
              </a:ext>
            </a:extLst>
          </p:cNvPr>
          <p:cNvGraphicFramePr>
            <a:graphicFrameLocks/>
          </p:cNvGraphicFramePr>
          <p:nvPr/>
        </p:nvGraphicFramePr>
        <p:xfrm>
          <a:off x="6186682" y="4416730"/>
          <a:ext cx="3135698" cy="814279"/>
        </p:xfrm>
        <a:graphic>
          <a:graphicData uri="http://schemas.openxmlformats.org/drawingml/2006/chart">
            <c:chart xmlns:c="http://schemas.openxmlformats.org/drawingml/2006/chart" xmlns:r="http://schemas.openxmlformats.org/officeDocument/2006/relationships" r:id="rId8"/>
          </a:graphicData>
        </a:graphic>
      </p:graphicFrame>
      <p:sp>
        <p:nvSpPr>
          <p:cNvPr id="35" name="Rectángulo 34">
            <a:extLst>
              <a:ext uri="{FF2B5EF4-FFF2-40B4-BE49-F238E27FC236}">
                <a16:creationId xmlns:a16="http://schemas.microsoft.com/office/drawing/2014/main" id="{9153F91B-40D7-C191-A874-23D3CF1D8626}"/>
              </a:ext>
            </a:extLst>
          </p:cNvPr>
          <p:cNvSpPr/>
          <p:nvPr/>
        </p:nvSpPr>
        <p:spPr>
          <a:xfrm>
            <a:off x="9418119" y="4377146"/>
            <a:ext cx="179977" cy="287963"/>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tángulo 35">
            <a:extLst>
              <a:ext uri="{FF2B5EF4-FFF2-40B4-BE49-F238E27FC236}">
                <a16:creationId xmlns:a16="http://schemas.microsoft.com/office/drawing/2014/main" id="{CE22E827-957E-C48A-63BE-13FFBD5DB0DD}"/>
              </a:ext>
            </a:extLst>
          </p:cNvPr>
          <p:cNvSpPr/>
          <p:nvPr/>
        </p:nvSpPr>
        <p:spPr>
          <a:xfrm>
            <a:off x="9692158" y="4401524"/>
            <a:ext cx="2076930" cy="239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chemeClr val="tx1"/>
                </a:solidFill>
                <a:latin typeface="Arial" panose="020B0604020202020204" pitchFamily="34" charset="0"/>
                <a:cs typeface="Arial" panose="020B0604020202020204" pitchFamily="34" charset="0"/>
              </a:rPr>
              <a:t>Biocombustible</a:t>
            </a:r>
          </a:p>
        </p:txBody>
      </p:sp>
      <p:sp>
        <p:nvSpPr>
          <p:cNvPr id="37" name="2 Título">
            <a:extLst>
              <a:ext uri="{FF2B5EF4-FFF2-40B4-BE49-F238E27FC236}">
                <a16:creationId xmlns:a16="http://schemas.microsoft.com/office/drawing/2014/main" id="{4F7FCC4B-EFF6-EB25-98A6-494C819CF370}"/>
              </a:ext>
            </a:extLst>
          </p:cNvPr>
          <p:cNvSpPr txBox="1">
            <a:spLocks/>
          </p:cNvSpPr>
          <p:nvPr/>
        </p:nvSpPr>
        <p:spPr>
          <a:xfrm>
            <a:off x="-1" y="-5062"/>
            <a:ext cx="12188826" cy="601956"/>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309"/>
            <a:r>
              <a:rPr lang="es-EC" sz="3200" kern="0" dirty="0">
                <a:solidFill>
                  <a:schemeClr val="tx1"/>
                </a:solidFill>
              </a:rPr>
              <a:t>SITUACIÓN ENERGÉTICA EN GALÁPAGOS</a:t>
            </a:r>
            <a:endParaRPr lang="en-US" sz="3200" kern="0" dirty="0">
              <a:solidFill>
                <a:schemeClr val="tx1"/>
              </a:solidFill>
            </a:endParaRPr>
          </a:p>
        </p:txBody>
      </p:sp>
      <p:sp>
        <p:nvSpPr>
          <p:cNvPr id="38" name="Rectángulo 37">
            <a:extLst>
              <a:ext uri="{FF2B5EF4-FFF2-40B4-BE49-F238E27FC236}">
                <a16:creationId xmlns:a16="http://schemas.microsoft.com/office/drawing/2014/main" id="{3E428B9A-96F9-6AD4-A99E-D44F50AB7FDF}"/>
              </a:ext>
            </a:extLst>
          </p:cNvPr>
          <p:cNvSpPr/>
          <p:nvPr/>
        </p:nvSpPr>
        <p:spPr>
          <a:xfrm>
            <a:off x="9416323" y="1462552"/>
            <a:ext cx="2452489" cy="1247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rgbClr val="000099"/>
                </a:solidFill>
                <a:latin typeface="Arial" panose="020B0604020202020204" pitchFamily="34" charset="0"/>
                <a:cs typeface="Arial" panose="020B0604020202020204" pitchFamily="34" charset="0"/>
              </a:rPr>
              <a:t>Distribución de fuentes de generación</a:t>
            </a:r>
          </a:p>
        </p:txBody>
      </p:sp>
      <p:sp>
        <p:nvSpPr>
          <p:cNvPr id="42" name="Rectángulo 41">
            <a:extLst>
              <a:ext uri="{FF2B5EF4-FFF2-40B4-BE49-F238E27FC236}">
                <a16:creationId xmlns:a16="http://schemas.microsoft.com/office/drawing/2014/main" id="{34E8CDBA-EBE2-FFB5-0273-6A526F40E7DD}"/>
              </a:ext>
            </a:extLst>
          </p:cNvPr>
          <p:cNvSpPr/>
          <p:nvPr/>
        </p:nvSpPr>
        <p:spPr>
          <a:xfrm>
            <a:off x="1113510" y="1763408"/>
            <a:ext cx="401478" cy="374741"/>
          </a:xfrm>
          <a:prstGeom prst="rect">
            <a:avLst/>
          </a:prstGeom>
          <a:solidFill>
            <a:srgbClr val="759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dirty="0">
              <a:solidFill>
                <a:schemeClr val="tx1"/>
              </a:solidFill>
              <a:latin typeface="Arial" panose="020B0604020202020204" pitchFamily="34" charset="0"/>
              <a:cs typeface="Arial" panose="020B0604020202020204" pitchFamily="34" charset="0"/>
            </a:endParaRPr>
          </a:p>
        </p:txBody>
      </p:sp>
      <p:sp>
        <p:nvSpPr>
          <p:cNvPr id="43" name="Rectángulo 42">
            <a:extLst>
              <a:ext uri="{FF2B5EF4-FFF2-40B4-BE49-F238E27FC236}">
                <a16:creationId xmlns:a16="http://schemas.microsoft.com/office/drawing/2014/main" id="{1CEA8CD3-6D86-DAED-0219-4D09BED53860}"/>
              </a:ext>
            </a:extLst>
          </p:cNvPr>
          <p:cNvSpPr/>
          <p:nvPr/>
        </p:nvSpPr>
        <p:spPr>
          <a:xfrm>
            <a:off x="1845919" y="2741766"/>
            <a:ext cx="401478" cy="374741"/>
          </a:xfrm>
          <a:prstGeom prst="rect">
            <a:avLst/>
          </a:prstGeom>
          <a:solidFill>
            <a:srgbClr val="759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dirty="0">
              <a:solidFill>
                <a:schemeClr val="tx1"/>
              </a:solidFill>
              <a:latin typeface="Arial" panose="020B0604020202020204" pitchFamily="34" charset="0"/>
              <a:cs typeface="Arial" panose="020B0604020202020204" pitchFamily="34" charset="0"/>
            </a:endParaRPr>
          </a:p>
        </p:txBody>
      </p:sp>
      <p:sp>
        <p:nvSpPr>
          <p:cNvPr id="44" name="Rectángulo 43">
            <a:extLst>
              <a:ext uri="{FF2B5EF4-FFF2-40B4-BE49-F238E27FC236}">
                <a16:creationId xmlns:a16="http://schemas.microsoft.com/office/drawing/2014/main" id="{78DECC9E-76F1-D7A4-9B94-A63EAF624DE8}"/>
              </a:ext>
            </a:extLst>
          </p:cNvPr>
          <p:cNvSpPr/>
          <p:nvPr/>
        </p:nvSpPr>
        <p:spPr>
          <a:xfrm>
            <a:off x="1845919" y="4394435"/>
            <a:ext cx="401478" cy="374741"/>
          </a:xfrm>
          <a:prstGeom prst="rect">
            <a:avLst/>
          </a:prstGeom>
          <a:solidFill>
            <a:srgbClr val="759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dirty="0">
              <a:solidFill>
                <a:schemeClr val="tx1"/>
              </a:solidFill>
              <a:latin typeface="Arial" panose="020B0604020202020204" pitchFamily="34" charset="0"/>
              <a:cs typeface="Arial" panose="020B0604020202020204" pitchFamily="34" charset="0"/>
            </a:endParaRPr>
          </a:p>
        </p:txBody>
      </p:sp>
      <p:sp>
        <p:nvSpPr>
          <p:cNvPr id="49" name="Rectángulo 48">
            <a:extLst>
              <a:ext uri="{FF2B5EF4-FFF2-40B4-BE49-F238E27FC236}">
                <a16:creationId xmlns:a16="http://schemas.microsoft.com/office/drawing/2014/main" id="{C278C88C-AD79-48EE-29E0-76450D0874FA}"/>
              </a:ext>
            </a:extLst>
          </p:cNvPr>
          <p:cNvSpPr/>
          <p:nvPr/>
        </p:nvSpPr>
        <p:spPr>
          <a:xfrm>
            <a:off x="4169726" y="792809"/>
            <a:ext cx="4783926" cy="16500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Rectángulo 53">
            <a:extLst>
              <a:ext uri="{FF2B5EF4-FFF2-40B4-BE49-F238E27FC236}">
                <a16:creationId xmlns:a16="http://schemas.microsoft.com/office/drawing/2014/main" id="{8EFA068E-76F3-3750-56D3-C7E517C5A810}"/>
              </a:ext>
            </a:extLst>
          </p:cNvPr>
          <p:cNvSpPr/>
          <p:nvPr/>
        </p:nvSpPr>
        <p:spPr>
          <a:xfrm>
            <a:off x="4355555" y="862357"/>
            <a:ext cx="4469934" cy="40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panose="020B0604020202020204" pitchFamily="34" charset="0"/>
                <a:cs typeface="Arial" panose="020B0604020202020204" pitchFamily="34" charset="0"/>
              </a:rPr>
              <a:t>Distribución provincial (</a:t>
            </a:r>
            <a:r>
              <a:rPr lang="es-EC" sz="2000" b="1" dirty="0" err="1">
                <a:solidFill>
                  <a:schemeClr val="tx1"/>
                </a:solidFill>
                <a:latin typeface="Arial" panose="020B0604020202020204" pitchFamily="34" charset="0"/>
                <a:cs typeface="Arial" panose="020B0604020202020204" pitchFamily="34" charset="0"/>
              </a:rPr>
              <a:t>MWh</a:t>
            </a:r>
            <a:r>
              <a:rPr lang="es-EC" sz="2000" b="1" dirty="0">
                <a:solidFill>
                  <a:schemeClr val="tx1"/>
                </a:solidFill>
                <a:latin typeface="Arial" panose="020B0604020202020204" pitchFamily="34" charset="0"/>
                <a:cs typeface="Arial" panose="020B0604020202020204" pitchFamily="34" charset="0"/>
              </a:rPr>
              <a:t>)</a:t>
            </a:r>
          </a:p>
        </p:txBody>
      </p:sp>
      <p:pic>
        <p:nvPicPr>
          <p:cNvPr id="55" name="Picture 4">
            <a:extLst>
              <a:ext uri="{FF2B5EF4-FFF2-40B4-BE49-F238E27FC236}">
                <a16:creationId xmlns:a16="http://schemas.microsoft.com/office/drawing/2014/main" id="{C344AFC0-327B-8268-95F7-D91300FB0D2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18458" y="2853730"/>
            <a:ext cx="359953" cy="35995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a:extLst>
              <a:ext uri="{FF2B5EF4-FFF2-40B4-BE49-F238E27FC236}">
                <a16:creationId xmlns:a16="http://schemas.microsoft.com/office/drawing/2014/main" id="{267AC124-E22F-E5BC-E630-92C98F53F3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18458" y="3346898"/>
            <a:ext cx="359953" cy="35995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a:extLst>
              <a:ext uri="{FF2B5EF4-FFF2-40B4-BE49-F238E27FC236}">
                <a16:creationId xmlns:a16="http://schemas.microsoft.com/office/drawing/2014/main" id="{3D45DD3B-5481-37A1-0C0C-369EE364F38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508859" y="3838648"/>
            <a:ext cx="359953" cy="3599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25DF933-B05E-E584-082E-81EE9108BA9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518458" y="4358688"/>
            <a:ext cx="359953" cy="3599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9" name="Gráfico 58">
            <a:extLst>
              <a:ext uri="{FF2B5EF4-FFF2-40B4-BE49-F238E27FC236}">
                <a16:creationId xmlns:a16="http://schemas.microsoft.com/office/drawing/2014/main" id="{262DB4BE-D881-4243-B71E-253FB4115610}"/>
              </a:ext>
            </a:extLst>
          </p:cNvPr>
          <p:cNvGraphicFramePr>
            <a:graphicFrameLocks/>
          </p:cNvGraphicFramePr>
          <p:nvPr/>
        </p:nvGraphicFramePr>
        <p:xfrm>
          <a:off x="4372139" y="1202964"/>
          <a:ext cx="4841772" cy="118295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1743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1000"/>
                                        <p:tgtEl>
                                          <p:spTgt spid="57"/>
                                        </p:tgtEl>
                                      </p:cBhvr>
                                    </p:animEffect>
                                    <p:anim calcmode="lin" valueType="num">
                                      <p:cBhvr>
                                        <p:cTn id="48" dur="1000" fill="hold"/>
                                        <p:tgtEl>
                                          <p:spTgt spid="57"/>
                                        </p:tgtEl>
                                        <p:attrNameLst>
                                          <p:attrName>ppt_x</p:attrName>
                                        </p:attrNameLst>
                                      </p:cBhvr>
                                      <p:tavLst>
                                        <p:tav tm="0">
                                          <p:val>
                                            <p:strVal val="#ppt_x"/>
                                          </p:val>
                                        </p:tav>
                                        <p:tav tm="100000">
                                          <p:val>
                                            <p:strVal val="#ppt_x"/>
                                          </p:val>
                                        </p:tav>
                                      </p:tavLst>
                                    </p:anim>
                                    <p:anim calcmode="lin" valueType="num">
                                      <p:cBhvr>
                                        <p:cTn id="49" dur="10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74"/>
                                        </p:tgtEl>
                                        <p:attrNameLst>
                                          <p:attrName>style.visibility</p:attrName>
                                        </p:attrNameLst>
                                      </p:cBhvr>
                                      <p:to>
                                        <p:strVal val="visible"/>
                                      </p:to>
                                    </p:set>
                                    <p:animEffect transition="in" filter="fade">
                                      <p:cBhvr>
                                        <p:cTn id="62" dur="1000"/>
                                        <p:tgtEl>
                                          <p:spTgt spid="3074"/>
                                        </p:tgtEl>
                                      </p:cBhvr>
                                    </p:animEffect>
                                    <p:anim calcmode="lin" valueType="num">
                                      <p:cBhvr>
                                        <p:cTn id="63" dur="1000" fill="hold"/>
                                        <p:tgtEl>
                                          <p:spTgt spid="3074"/>
                                        </p:tgtEl>
                                        <p:attrNameLst>
                                          <p:attrName>ppt_x</p:attrName>
                                        </p:attrNameLst>
                                      </p:cBhvr>
                                      <p:tavLst>
                                        <p:tav tm="0">
                                          <p:val>
                                            <p:strVal val="#ppt_x"/>
                                          </p:val>
                                        </p:tav>
                                        <p:tav tm="100000">
                                          <p:val>
                                            <p:strVal val="#ppt_x"/>
                                          </p:val>
                                        </p:tav>
                                      </p:tavLst>
                                    </p:anim>
                                    <p:anim calcmode="lin" valueType="num">
                                      <p:cBhvr>
                                        <p:cTn id="6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animBg="1"/>
      <p:bldP spid="15" grpId="0" animBg="1"/>
      <p:bldP spid="16" grpId="0" animBg="1"/>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8</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1074" name="8 CuadroTexto">
            <a:extLst>
              <a:ext uri="{FF2B5EF4-FFF2-40B4-BE49-F238E27FC236}">
                <a16:creationId xmlns:a16="http://schemas.microsoft.com/office/drawing/2014/main" id="{FCAB9677-76E8-101E-299D-FA664C68BC7B}"/>
              </a:ext>
            </a:extLst>
          </p:cNvPr>
          <p:cNvSpPr txBox="1">
            <a:spLocks noChangeArrowheads="1"/>
          </p:cNvSpPr>
          <p:nvPr/>
        </p:nvSpPr>
        <p:spPr bwMode="auto">
          <a:xfrm>
            <a:off x="224762" y="714686"/>
            <a:ext cx="11703092" cy="461665"/>
          </a:xfrm>
          <a:prstGeom prst="rect">
            <a:avLst/>
          </a:prstGeom>
          <a:noFill/>
          <a:ln>
            <a:noFill/>
          </a:ln>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Diagrama</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flujo</a:t>
            </a:r>
            <a:endParaRPr lang="es-ES" altLang="es-EC" sz="2400" b="1" dirty="0">
              <a:solidFill>
                <a:srgbClr val="000099"/>
              </a:solidFill>
              <a:latin typeface="Arial Narrow" panose="020B0606020202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00B7343B-1ABE-F88E-53AF-35AC59DE5E2B}"/>
              </a:ext>
            </a:extLst>
          </p:cNvPr>
          <p:cNvSpPr/>
          <p:nvPr/>
        </p:nvSpPr>
        <p:spPr>
          <a:xfrm>
            <a:off x="390891" y="3847499"/>
            <a:ext cx="2808561" cy="288000"/>
          </a:xfrm>
          <a:prstGeom prst="rect">
            <a:avLst/>
          </a:prstGeom>
          <a:no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Potencia fotovoltaica</a:t>
            </a:r>
          </a:p>
        </p:txBody>
      </p:sp>
      <p:sp>
        <p:nvSpPr>
          <p:cNvPr id="14" name="Rectángulo 13">
            <a:extLst>
              <a:ext uri="{FF2B5EF4-FFF2-40B4-BE49-F238E27FC236}">
                <a16:creationId xmlns:a16="http://schemas.microsoft.com/office/drawing/2014/main" id="{C9C7664D-4B1C-D77A-3849-FB563574F302}"/>
              </a:ext>
            </a:extLst>
          </p:cNvPr>
          <p:cNvSpPr/>
          <p:nvPr/>
        </p:nvSpPr>
        <p:spPr>
          <a:xfrm>
            <a:off x="394131" y="2490726"/>
            <a:ext cx="2808561" cy="1143883"/>
          </a:xfrm>
          <a:prstGeom prst="rect">
            <a:avLst/>
          </a:prstGeom>
          <a:no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endParaRPr>
          </a:p>
        </p:txBody>
      </p:sp>
      <p:pic>
        <p:nvPicPr>
          <p:cNvPr id="15" name="Picture 6">
            <a:extLst>
              <a:ext uri="{FF2B5EF4-FFF2-40B4-BE49-F238E27FC236}">
                <a16:creationId xmlns:a16="http://schemas.microsoft.com/office/drawing/2014/main" id="{45FF4CA5-018D-8E24-6744-8208041D5AD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3268" r="100000">
                        <a14:foregroundMark x1="6373" y1="1351" x2="79412" y2="16554"/>
                        <a14:foregroundMark x1="5882" y1="6081" x2="30556" y2="96959"/>
                        <a14:foregroundMark x1="79575" y1="75676" x2="97059" y2="68581"/>
                        <a14:foregroundMark x1="79902" y1="16554" x2="99183" y2="67568"/>
                        <a14:foregroundMark x1="31863" y1="96622" x2="78105" y2="76689"/>
                        <a14:foregroundMark x1="26144" y1="82095" x2="29739" y2="95270"/>
                        <a14:backgroundMark x1="20425" y1="1689" x2="23039" y2="2365"/>
                        <a14:backgroundMark x1="18301" y1="2027" x2="12092" y2="1351"/>
                        <a14:backgroundMark x1="14706" y1="60135" x2="25654" y2="94932"/>
                        <a14:backgroundMark x1="26307" y1="89527" x2="27778" y2="98311"/>
                      </a14:backgroundRemoval>
                    </a14:imgEffect>
                  </a14:imgLayer>
                </a14:imgProps>
              </a:ext>
              <a:ext uri="{28A0092B-C50C-407E-A947-70E740481C1C}">
                <a14:useLocalDpi xmlns:a14="http://schemas.microsoft.com/office/drawing/2010/main" val="0"/>
              </a:ext>
            </a:extLst>
          </a:blip>
          <a:srcRect l="3075" r="-1"/>
          <a:stretch/>
        </p:blipFill>
        <p:spPr bwMode="auto">
          <a:xfrm>
            <a:off x="901679" y="2743946"/>
            <a:ext cx="1944216" cy="870706"/>
          </a:xfrm>
          <a:prstGeom prst="rect">
            <a:avLst/>
          </a:prstGeom>
          <a:noFill/>
          <a:ln>
            <a:noFill/>
          </a:ln>
        </p:spPr>
      </p:pic>
      <p:sp>
        <p:nvSpPr>
          <p:cNvPr id="16" name="Rectángulo 15">
            <a:extLst>
              <a:ext uri="{FF2B5EF4-FFF2-40B4-BE49-F238E27FC236}">
                <a16:creationId xmlns:a16="http://schemas.microsoft.com/office/drawing/2014/main" id="{10D8FAFE-C2C1-5A4D-3B35-A4DA513349BB}"/>
              </a:ext>
            </a:extLst>
          </p:cNvPr>
          <p:cNvSpPr/>
          <p:nvPr/>
        </p:nvSpPr>
        <p:spPr>
          <a:xfrm>
            <a:off x="394130" y="2493626"/>
            <a:ext cx="2808561" cy="288000"/>
          </a:xfrm>
          <a:prstGeom prst="rect">
            <a:avLst/>
          </a:prstGeom>
          <a:noFill/>
          <a:ln w="25400" cap="flat" cmpd="sng" algn="ctr">
            <a:no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Modelo fotovoltaico</a:t>
            </a:r>
          </a:p>
        </p:txBody>
      </p:sp>
      <p:cxnSp>
        <p:nvCxnSpPr>
          <p:cNvPr id="17" name="Conector recto de flecha 16">
            <a:extLst>
              <a:ext uri="{FF2B5EF4-FFF2-40B4-BE49-F238E27FC236}">
                <a16:creationId xmlns:a16="http://schemas.microsoft.com/office/drawing/2014/main" id="{F282F991-F47E-BC96-0B5C-A4A53A1BC64D}"/>
              </a:ext>
            </a:extLst>
          </p:cNvPr>
          <p:cNvCxnSpPr>
            <a:cxnSpLocks/>
            <a:stCxn id="14" idx="2"/>
            <a:endCxn id="11" idx="0"/>
          </p:cNvCxnSpPr>
          <p:nvPr/>
        </p:nvCxnSpPr>
        <p:spPr>
          <a:xfrm flipH="1">
            <a:off x="1795172" y="3634609"/>
            <a:ext cx="3240" cy="212890"/>
          </a:xfrm>
          <a:prstGeom prst="straightConnector1">
            <a:avLst/>
          </a:prstGeom>
          <a:noFill/>
          <a:ln w="12700" cap="flat" cmpd="sng" algn="ctr">
            <a:solidFill>
              <a:srgbClr val="000000"/>
            </a:solidFill>
            <a:prstDash val="solid"/>
            <a:tailEnd type="triangle"/>
          </a:ln>
          <a:effectLst/>
        </p:spPr>
      </p:cxnSp>
      <p:cxnSp>
        <p:nvCxnSpPr>
          <p:cNvPr id="18" name="Conector recto de flecha 17">
            <a:extLst>
              <a:ext uri="{FF2B5EF4-FFF2-40B4-BE49-F238E27FC236}">
                <a16:creationId xmlns:a16="http://schemas.microsoft.com/office/drawing/2014/main" id="{69560693-B7AF-5BA3-9D1B-286F0AD080DD}"/>
              </a:ext>
            </a:extLst>
          </p:cNvPr>
          <p:cNvCxnSpPr>
            <a:cxnSpLocks/>
            <a:stCxn id="11" idx="2"/>
            <a:endCxn id="25" idx="0"/>
          </p:cNvCxnSpPr>
          <p:nvPr/>
        </p:nvCxnSpPr>
        <p:spPr>
          <a:xfrm flipH="1">
            <a:off x="1792923" y="4135499"/>
            <a:ext cx="2249" cy="253716"/>
          </a:xfrm>
          <a:prstGeom prst="straightConnector1">
            <a:avLst/>
          </a:prstGeom>
          <a:noFill/>
          <a:ln w="12700" cap="flat" cmpd="sng" algn="ctr">
            <a:solidFill>
              <a:srgbClr val="000000"/>
            </a:solidFill>
            <a:prstDash val="solid"/>
            <a:tailEnd type="triangle"/>
          </a:ln>
          <a:effectLst/>
        </p:spPr>
      </p:cxnSp>
      <p:sp>
        <p:nvSpPr>
          <p:cNvPr id="20" name="Rectángulo 19">
            <a:extLst>
              <a:ext uri="{FF2B5EF4-FFF2-40B4-BE49-F238E27FC236}">
                <a16:creationId xmlns:a16="http://schemas.microsoft.com/office/drawing/2014/main" id="{8E7D32DD-984B-4700-48E0-8D879F56EBA3}"/>
              </a:ext>
            </a:extLst>
          </p:cNvPr>
          <p:cNvSpPr/>
          <p:nvPr/>
        </p:nvSpPr>
        <p:spPr>
          <a:xfrm>
            <a:off x="397372" y="1699865"/>
            <a:ext cx="2808561" cy="576000"/>
          </a:xfrm>
          <a:prstGeom prst="rect">
            <a:avLst/>
          </a:prstGeom>
          <a:noFill/>
          <a:ln w="12700" cap="flat" cmpd="sng" algn="ctr">
            <a:solidFill>
              <a:schemeClr val="tx1"/>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Temperatura</a:t>
            </a:r>
          </a:p>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Irradiancia</a:t>
            </a:r>
          </a:p>
        </p:txBody>
      </p:sp>
      <p:sp>
        <p:nvSpPr>
          <p:cNvPr id="21" name="Rectángulo 20">
            <a:extLst>
              <a:ext uri="{FF2B5EF4-FFF2-40B4-BE49-F238E27FC236}">
                <a16:creationId xmlns:a16="http://schemas.microsoft.com/office/drawing/2014/main" id="{20A3E6A9-144E-6B29-657D-DDAF7E3FBCD4}"/>
              </a:ext>
            </a:extLst>
          </p:cNvPr>
          <p:cNvSpPr/>
          <p:nvPr/>
        </p:nvSpPr>
        <p:spPr>
          <a:xfrm>
            <a:off x="397372" y="1413570"/>
            <a:ext cx="2808562" cy="288000"/>
          </a:xfrm>
          <a:prstGeom prst="rect">
            <a:avLst/>
          </a:prstGeom>
          <a:solidFill>
            <a:srgbClr val="FFD1FD"/>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1"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Datos</a:t>
            </a:r>
          </a:p>
        </p:txBody>
      </p:sp>
      <p:cxnSp>
        <p:nvCxnSpPr>
          <p:cNvPr id="22" name="Conector recto de flecha 21">
            <a:extLst>
              <a:ext uri="{FF2B5EF4-FFF2-40B4-BE49-F238E27FC236}">
                <a16:creationId xmlns:a16="http://schemas.microsoft.com/office/drawing/2014/main" id="{86C615B4-E868-D818-B79B-9D5B4D63D8F5}"/>
              </a:ext>
            </a:extLst>
          </p:cNvPr>
          <p:cNvCxnSpPr>
            <a:cxnSpLocks/>
            <a:stCxn id="20" idx="2"/>
            <a:endCxn id="14" idx="0"/>
          </p:cNvCxnSpPr>
          <p:nvPr/>
        </p:nvCxnSpPr>
        <p:spPr>
          <a:xfrm flipH="1">
            <a:off x="1798412" y="2275865"/>
            <a:ext cx="3241" cy="214861"/>
          </a:xfrm>
          <a:prstGeom prst="straightConnector1">
            <a:avLst/>
          </a:prstGeom>
          <a:noFill/>
          <a:ln w="12700" cap="flat" cmpd="sng" algn="ctr">
            <a:solidFill>
              <a:srgbClr val="000000"/>
            </a:solidFill>
            <a:prstDash val="solid"/>
            <a:tailEnd type="triangle"/>
          </a:ln>
          <a:effectLst/>
        </p:spPr>
      </p:cxnSp>
      <p:sp>
        <p:nvSpPr>
          <p:cNvPr id="25" name="Rectángulo 24">
            <a:extLst>
              <a:ext uri="{FF2B5EF4-FFF2-40B4-BE49-F238E27FC236}">
                <a16:creationId xmlns:a16="http://schemas.microsoft.com/office/drawing/2014/main" id="{76AEF320-71F1-DDC7-0A57-AD35514C9EBD}"/>
              </a:ext>
            </a:extLst>
          </p:cNvPr>
          <p:cNvSpPr/>
          <p:nvPr/>
        </p:nvSpPr>
        <p:spPr>
          <a:xfrm>
            <a:off x="387206" y="4389215"/>
            <a:ext cx="2811434" cy="288000"/>
          </a:xfrm>
          <a:prstGeom prst="rect">
            <a:avLst/>
          </a:prstGeom>
          <a:no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Normalización</a:t>
            </a:r>
          </a:p>
        </p:txBody>
      </p:sp>
      <p:sp>
        <p:nvSpPr>
          <p:cNvPr id="44" name="Rectángulo 43">
            <a:extLst>
              <a:ext uri="{FF2B5EF4-FFF2-40B4-BE49-F238E27FC236}">
                <a16:creationId xmlns:a16="http://schemas.microsoft.com/office/drawing/2014/main" id="{189056ED-9AD5-88E9-067E-98A27D8BE1A5}"/>
              </a:ext>
            </a:extLst>
          </p:cNvPr>
          <p:cNvSpPr/>
          <p:nvPr/>
        </p:nvSpPr>
        <p:spPr>
          <a:xfrm>
            <a:off x="4173441" y="1427368"/>
            <a:ext cx="4470499" cy="521667"/>
          </a:xfrm>
          <a:prstGeom prst="rect">
            <a:avLst/>
          </a:prstGeom>
          <a:solidFill>
            <a:srgbClr val="DAEDEF"/>
          </a:solidFill>
          <a:ln w="12700" cap="flat" cmpd="sng" algn="ctr">
            <a:solidFill>
              <a:srgbClr val="000000"/>
            </a:solidFill>
            <a:prstDash val="dash"/>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endParaRPr>
          </a:p>
        </p:txBody>
      </p:sp>
      <p:sp>
        <p:nvSpPr>
          <p:cNvPr id="45" name="Rectángulo 44">
            <a:extLst>
              <a:ext uri="{FF2B5EF4-FFF2-40B4-BE49-F238E27FC236}">
                <a16:creationId xmlns:a16="http://schemas.microsoft.com/office/drawing/2014/main" id="{B3AE607E-FB0A-9656-C911-F3A8BE3EC2A3}"/>
              </a:ext>
            </a:extLst>
          </p:cNvPr>
          <p:cNvSpPr/>
          <p:nvPr/>
        </p:nvSpPr>
        <p:spPr>
          <a:xfrm>
            <a:off x="4169418" y="4093097"/>
            <a:ext cx="3585274" cy="1129144"/>
          </a:xfrm>
          <a:prstGeom prst="rect">
            <a:avLst/>
          </a:prstGeom>
          <a:solidFill>
            <a:srgbClr val="DAEDEF"/>
          </a:solidFill>
          <a:ln w="12700" cap="flat" cmpd="sng" algn="ctr">
            <a:solidFill>
              <a:srgbClr val="000000"/>
            </a:solidFill>
            <a:prstDash val="dash"/>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endParaRPr>
          </a:p>
        </p:txBody>
      </p:sp>
      <p:sp>
        <p:nvSpPr>
          <p:cNvPr id="46" name="Rectángulo 45">
            <a:extLst>
              <a:ext uri="{FF2B5EF4-FFF2-40B4-BE49-F238E27FC236}">
                <a16:creationId xmlns:a16="http://schemas.microsoft.com/office/drawing/2014/main" id="{ED5C0676-A408-B9AF-BDDF-007B4F77D0B2}"/>
              </a:ext>
            </a:extLst>
          </p:cNvPr>
          <p:cNvSpPr/>
          <p:nvPr/>
        </p:nvSpPr>
        <p:spPr>
          <a:xfrm>
            <a:off x="9476517" y="3209795"/>
            <a:ext cx="2379329" cy="288000"/>
          </a:xfrm>
          <a:prstGeom prst="rect">
            <a:avLst/>
          </a:prstGeom>
          <a:no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Validación</a:t>
            </a:r>
          </a:p>
        </p:txBody>
      </p:sp>
      <p:sp>
        <p:nvSpPr>
          <p:cNvPr id="47" name="Rectángulo 46">
            <a:extLst>
              <a:ext uri="{FF2B5EF4-FFF2-40B4-BE49-F238E27FC236}">
                <a16:creationId xmlns:a16="http://schemas.microsoft.com/office/drawing/2014/main" id="{158D6EE5-ED4F-61C5-D71E-FAD09E9CC99C}"/>
              </a:ext>
            </a:extLst>
          </p:cNvPr>
          <p:cNvSpPr/>
          <p:nvPr/>
        </p:nvSpPr>
        <p:spPr>
          <a:xfrm>
            <a:off x="9479652" y="3723212"/>
            <a:ext cx="2373058" cy="288000"/>
          </a:xfrm>
          <a:prstGeom prst="rect">
            <a:avLst/>
          </a:prstGeom>
          <a:solidFill>
            <a:srgbClr val="FFD1FD"/>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1"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Predicción</a:t>
            </a:r>
          </a:p>
        </p:txBody>
      </p:sp>
      <p:cxnSp>
        <p:nvCxnSpPr>
          <p:cNvPr id="48" name="Conector recto de flecha 47">
            <a:extLst>
              <a:ext uri="{FF2B5EF4-FFF2-40B4-BE49-F238E27FC236}">
                <a16:creationId xmlns:a16="http://schemas.microsoft.com/office/drawing/2014/main" id="{C74ED376-0D27-49BC-C666-A5B58E464C9F}"/>
              </a:ext>
            </a:extLst>
          </p:cNvPr>
          <p:cNvCxnSpPr>
            <a:cxnSpLocks/>
          </p:cNvCxnSpPr>
          <p:nvPr/>
        </p:nvCxnSpPr>
        <p:spPr>
          <a:xfrm flipH="1">
            <a:off x="10662995" y="3497795"/>
            <a:ext cx="1" cy="225417"/>
          </a:xfrm>
          <a:prstGeom prst="straightConnector1">
            <a:avLst/>
          </a:prstGeom>
          <a:noFill/>
          <a:ln w="12700" cap="flat" cmpd="sng" algn="ctr">
            <a:solidFill>
              <a:srgbClr val="000000"/>
            </a:solidFill>
            <a:prstDash val="solid"/>
            <a:tailEnd type="triangle"/>
          </a:ln>
          <a:effectLst/>
        </p:spPr>
      </p:cxnSp>
      <p:sp>
        <p:nvSpPr>
          <p:cNvPr id="49" name="Rectángulo 48">
            <a:extLst>
              <a:ext uri="{FF2B5EF4-FFF2-40B4-BE49-F238E27FC236}">
                <a16:creationId xmlns:a16="http://schemas.microsoft.com/office/drawing/2014/main" id="{A94D05E1-4CEB-5E85-AF3D-E16E5934A174}"/>
              </a:ext>
            </a:extLst>
          </p:cNvPr>
          <p:cNvSpPr/>
          <p:nvPr/>
        </p:nvSpPr>
        <p:spPr>
          <a:xfrm>
            <a:off x="5510191" y="4637720"/>
            <a:ext cx="2088681" cy="504024"/>
          </a:xfrm>
          <a:prstGeom prst="rect">
            <a:avLst/>
          </a:prstGeom>
          <a:solidFill>
            <a:srgbClr val="FFFFFF"/>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Mejores hiperparámetros</a:t>
            </a:r>
          </a:p>
        </p:txBody>
      </p:sp>
      <p:sp>
        <p:nvSpPr>
          <p:cNvPr id="50" name="Rectángulo 49">
            <a:extLst>
              <a:ext uri="{FF2B5EF4-FFF2-40B4-BE49-F238E27FC236}">
                <a16:creationId xmlns:a16="http://schemas.microsoft.com/office/drawing/2014/main" id="{0A91903C-405F-2801-6001-278DC8F06C3F}"/>
              </a:ext>
            </a:extLst>
          </p:cNvPr>
          <p:cNvSpPr/>
          <p:nvPr/>
        </p:nvSpPr>
        <p:spPr>
          <a:xfrm>
            <a:off x="4173442" y="2997682"/>
            <a:ext cx="3581250" cy="864000"/>
          </a:xfrm>
          <a:prstGeom prst="rect">
            <a:avLst/>
          </a:prstGeom>
          <a:solidFill>
            <a:srgbClr val="FFFFFF">
              <a:lumMod val="95000"/>
            </a:srgbClr>
          </a:solidFill>
          <a:ln w="12700" cap="flat" cmpd="sng" algn="ctr">
            <a:solidFill>
              <a:srgbClr val="000000"/>
            </a:solidFill>
            <a:prstDash val="solid"/>
          </a:ln>
          <a:effectLst/>
        </p:spPr>
        <p:txBody>
          <a:bodyPr wrap="square" rtlCol="0" anchor="ctr">
            <a:noAutofit/>
          </a:bodyP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LSTM    	  BILSTM           LSTMP                 GRU               CNN               HYBRID</a:t>
            </a:r>
          </a:p>
        </p:txBody>
      </p:sp>
      <p:sp>
        <p:nvSpPr>
          <p:cNvPr id="51" name="Rectángulo 50">
            <a:extLst>
              <a:ext uri="{FF2B5EF4-FFF2-40B4-BE49-F238E27FC236}">
                <a16:creationId xmlns:a16="http://schemas.microsoft.com/office/drawing/2014/main" id="{2139351C-F4CC-DB19-DD44-2353D39D6B3A}"/>
              </a:ext>
            </a:extLst>
          </p:cNvPr>
          <p:cNvSpPr/>
          <p:nvPr/>
        </p:nvSpPr>
        <p:spPr>
          <a:xfrm>
            <a:off x="4142039" y="1544201"/>
            <a:ext cx="957114" cy="288000"/>
          </a:xfrm>
          <a:prstGeom prst="rect">
            <a:avLst/>
          </a:prstGeom>
          <a:noFill/>
          <a:ln w="12700" cap="flat" cmpd="sng" algn="ctr">
            <a:noFill/>
            <a:prstDash val="dash"/>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err="1">
                <a:ln>
                  <a:noFill/>
                </a:ln>
                <a:solidFill>
                  <a:sysClr val="windowText" lastClr="000000"/>
                </a:solidFill>
                <a:effectLst/>
                <a:uLnTx/>
                <a:uFillTx/>
                <a:latin typeface="Arial Narrow" panose="020B0606020202030204" pitchFamily="34" charset="0"/>
                <a:cs typeface="Times New Roman" panose="02020603050405020304" pitchFamily="18" charset="0"/>
              </a:rPr>
              <a:t>Hold-out</a:t>
            </a:r>
            <a:endPar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endParaRPr>
          </a:p>
        </p:txBody>
      </p:sp>
      <p:sp>
        <p:nvSpPr>
          <p:cNvPr id="52" name="Rectángulo 51">
            <a:extLst>
              <a:ext uri="{FF2B5EF4-FFF2-40B4-BE49-F238E27FC236}">
                <a16:creationId xmlns:a16="http://schemas.microsoft.com/office/drawing/2014/main" id="{7BE24A55-6B91-E7E4-FD41-CBF728ACDE43}"/>
              </a:ext>
            </a:extLst>
          </p:cNvPr>
          <p:cNvSpPr/>
          <p:nvPr/>
        </p:nvSpPr>
        <p:spPr>
          <a:xfrm>
            <a:off x="5066905" y="1544201"/>
            <a:ext cx="1556670" cy="288000"/>
          </a:xfrm>
          <a:prstGeom prst="rect">
            <a:avLst/>
          </a:prstGeom>
          <a:solidFill>
            <a:srgbClr val="EDEDF9"/>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Entrenamiento</a:t>
            </a:r>
          </a:p>
        </p:txBody>
      </p:sp>
      <p:sp>
        <p:nvSpPr>
          <p:cNvPr id="53" name="Rectángulo 52">
            <a:extLst>
              <a:ext uri="{FF2B5EF4-FFF2-40B4-BE49-F238E27FC236}">
                <a16:creationId xmlns:a16="http://schemas.microsoft.com/office/drawing/2014/main" id="{F12680DD-5B57-F031-DB0E-009466935130}"/>
              </a:ext>
            </a:extLst>
          </p:cNvPr>
          <p:cNvSpPr/>
          <p:nvPr/>
        </p:nvSpPr>
        <p:spPr>
          <a:xfrm>
            <a:off x="6623575" y="1544201"/>
            <a:ext cx="1131117" cy="288000"/>
          </a:xfrm>
          <a:prstGeom prst="rect">
            <a:avLst/>
          </a:prstGeom>
          <a:solidFill>
            <a:srgbClr val="DFDFF5"/>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Validación</a:t>
            </a:r>
          </a:p>
        </p:txBody>
      </p:sp>
      <p:sp>
        <p:nvSpPr>
          <p:cNvPr id="54" name="Rectángulo 53">
            <a:extLst>
              <a:ext uri="{FF2B5EF4-FFF2-40B4-BE49-F238E27FC236}">
                <a16:creationId xmlns:a16="http://schemas.microsoft.com/office/drawing/2014/main" id="{A865AECF-C01D-37A8-A9E4-7B0F0927B08E}"/>
              </a:ext>
            </a:extLst>
          </p:cNvPr>
          <p:cNvSpPr/>
          <p:nvPr/>
        </p:nvSpPr>
        <p:spPr>
          <a:xfrm>
            <a:off x="7754692" y="1544201"/>
            <a:ext cx="839580" cy="288000"/>
          </a:xfrm>
          <a:prstGeom prst="rect">
            <a:avLst/>
          </a:prstGeom>
          <a:solidFill>
            <a:srgbClr val="333399">
              <a:lumMod val="20000"/>
              <a:lumOff val="80000"/>
            </a:srgbClr>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Prueba</a:t>
            </a:r>
          </a:p>
        </p:txBody>
      </p:sp>
      <p:sp>
        <p:nvSpPr>
          <p:cNvPr id="55" name="Rectángulo 54">
            <a:extLst>
              <a:ext uri="{FF2B5EF4-FFF2-40B4-BE49-F238E27FC236}">
                <a16:creationId xmlns:a16="http://schemas.microsoft.com/office/drawing/2014/main" id="{47CFBD5D-6B05-83EE-3DFF-D2268E05F622}"/>
              </a:ext>
            </a:extLst>
          </p:cNvPr>
          <p:cNvSpPr/>
          <p:nvPr/>
        </p:nvSpPr>
        <p:spPr>
          <a:xfrm>
            <a:off x="4173442" y="2205658"/>
            <a:ext cx="3581250" cy="288000"/>
          </a:xfrm>
          <a:prstGeom prst="rect">
            <a:avLst/>
          </a:prstGeom>
          <a:solidFill>
            <a:srgbClr val="9ED3D7"/>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Entrenamiento</a:t>
            </a:r>
          </a:p>
        </p:txBody>
      </p:sp>
      <p:sp>
        <p:nvSpPr>
          <p:cNvPr id="56" name="Rectángulo 55">
            <a:extLst>
              <a:ext uri="{FF2B5EF4-FFF2-40B4-BE49-F238E27FC236}">
                <a16:creationId xmlns:a16="http://schemas.microsoft.com/office/drawing/2014/main" id="{8ADD20BF-26C2-FCB7-52C4-2C92F06A08F3}"/>
              </a:ext>
            </a:extLst>
          </p:cNvPr>
          <p:cNvSpPr/>
          <p:nvPr/>
        </p:nvSpPr>
        <p:spPr>
          <a:xfrm>
            <a:off x="5510190" y="4205719"/>
            <a:ext cx="2088681" cy="288000"/>
          </a:xfrm>
          <a:prstGeom prst="rect">
            <a:avLst/>
          </a:prstGeom>
          <a:solidFill>
            <a:srgbClr val="FFFFFF"/>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Función de pérdida</a:t>
            </a:r>
          </a:p>
        </p:txBody>
      </p:sp>
      <p:sp>
        <p:nvSpPr>
          <p:cNvPr id="59" name="Rectángulo 58">
            <a:extLst>
              <a:ext uri="{FF2B5EF4-FFF2-40B4-BE49-F238E27FC236}">
                <a16:creationId xmlns:a16="http://schemas.microsoft.com/office/drawing/2014/main" id="{8F9E6F9B-5540-EF59-BE57-15278AB5C6A4}"/>
              </a:ext>
            </a:extLst>
          </p:cNvPr>
          <p:cNvSpPr/>
          <p:nvPr/>
        </p:nvSpPr>
        <p:spPr>
          <a:xfrm>
            <a:off x="4173441" y="2709682"/>
            <a:ext cx="3581257" cy="288000"/>
          </a:xfrm>
          <a:prstGeom prst="rect">
            <a:avLst/>
          </a:prstGeom>
          <a:solidFill>
            <a:srgbClr val="FFFFFF">
              <a:lumMod val="85000"/>
            </a:srgbClr>
          </a:solid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Modelos DL</a:t>
            </a:r>
          </a:p>
        </p:txBody>
      </p:sp>
      <p:sp>
        <p:nvSpPr>
          <p:cNvPr id="60" name="Rectángulo 59">
            <a:extLst>
              <a:ext uri="{FF2B5EF4-FFF2-40B4-BE49-F238E27FC236}">
                <a16:creationId xmlns:a16="http://schemas.microsoft.com/office/drawing/2014/main" id="{6A2E5087-BFEB-47D8-505B-D834BE187FC3}"/>
              </a:ext>
            </a:extLst>
          </p:cNvPr>
          <p:cNvSpPr/>
          <p:nvPr/>
        </p:nvSpPr>
        <p:spPr>
          <a:xfrm>
            <a:off x="9478496" y="2696379"/>
            <a:ext cx="2375371" cy="288000"/>
          </a:xfrm>
          <a:prstGeom prst="rect">
            <a:avLst/>
          </a:prstGeom>
          <a:no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Selección del modelo</a:t>
            </a:r>
          </a:p>
        </p:txBody>
      </p:sp>
      <p:cxnSp>
        <p:nvCxnSpPr>
          <p:cNvPr id="61" name="Conector recto de flecha 60">
            <a:extLst>
              <a:ext uri="{FF2B5EF4-FFF2-40B4-BE49-F238E27FC236}">
                <a16:creationId xmlns:a16="http://schemas.microsoft.com/office/drawing/2014/main" id="{09D01B1E-DEA4-DBFF-942B-A44FC1186920}"/>
              </a:ext>
            </a:extLst>
          </p:cNvPr>
          <p:cNvCxnSpPr>
            <a:cxnSpLocks/>
            <a:stCxn id="55" idx="2"/>
            <a:endCxn id="59" idx="0"/>
          </p:cNvCxnSpPr>
          <p:nvPr/>
        </p:nvCxnSpPr>
        <p:spPr>
          <a:xfrm>
            <a:off x="5964067" y="2493658"/>
            <a:ext cx="3" cy="216024"/>
          </a:xfrm>
          <a:prstGeom prst="straightConnector1">
            <a:avLst/>
          </a:prstGeom>
          <a:noFill/>
          <a:ln w="12700" cap="flat" cmpd="sng" algn="ctr">
            <a:solidFill>
              <a:srgbClr val="000000"/>
            </a:solidFill>
            <a:prstDash val="solid"/>
            <a:tailEnd type="triangle"/>
          </a:ln>
          <a:effectLst/>
        </p:spPr>
      </p:cxnSp>
      <p:cxnSp>
        <p:nvCxnSpPr>
          <p:cNvPr id="62" name="Conector recto de flecha 61">
            <a:extLst>
              <a:ext uri="{FF2B5EF4-FFF2-40B4-BE49-F238E27FC236}">
                <a16:creationId xmlns:a16="http://schemas.microsoft.com/office/drawing/2014/main" id="{EAE8C8C7-5242-ED36-0C8E-7135BC2A24D5}"/>
              </a:ext>
            </a:extLst>
          </p:cNvPr>
          <p:cNvCxnSpPr>
            <a:cxnSpLocks/>
            <a:stCxn id="56" idx="2"/>
            <a:endCxn id="49" idx="0"/>
          </p:cNvCxnSpPr>
          <p:nvPr/>
        </p:nvCxnSpPr>
        <p:spPr>
          <a:xfrm>
            <a:off x="6554531" y="4493719"/>
            <a:ext cx="1" cy="144001"/>
          </a:xfrm>
          <a:prstGeom prst="straightConnector1">
            <a:avLst/>
          </a:prstGeom>
          <a:noFill/>
          <a:ln w="12700" cap="flat" cmpd="sng" algn="ctr">
            <a:solidFill>
              <a:srgbClr val="000000"/>
            </a:solidFill>
            <a:prstDash val="solid"/>
            <a:tailEnd type="triangle"/>
          </a:ln>
          <a:effectLst/>
        </p:spPr>
      </p:cxnSp>
      <p:sp>
        <p:nvSpPr>
          <p:cNvPr id="1024" name="Rectángulo 1023">
            <a:extLst>
              <a:ext uri="{FF2B5EF4-FFF2-40B4-BE49-F238E27FC236}">
                <a16:creationId xmlns:a16="http://schemas.microsoft.com/office/drawing/2014/main" id="{B556B56A-2AA6-E6B9-D5D7-79E3EBBE0F31}"/>
              </a:ext>
            </a:extLst>
          </p:cNvPr>
          <p:cNvSpPr/>
          <p:nvPr/>
        </p:nvSpPr>
        <p:spPr>
          <a:xfrm>
            <a:off x="4142039" y="4100818"/>
            <a:ext cx="1296144" cy="1129144"/>
          </a:xfrm>
          <a:prstGeom prst="rect">
            <a:avLst/>
          </a:prstGeom>
          <a:noFill/>
          <a:ln w="12700" cap="flat" cmpd="sng" algn="ctr">
            <a:noFill/>
            <a:prstDash val="dash"/>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Optimización Bayesiana</a:t>
            </a:r>
          </a:p>
        </p:txBody>
      </p:sp>
      <p:cxnSp>
        <p:nvCxnSpPr>
          <p:cNvPr id="1028" name="Conector: angular 1027">
            <a:extLst>
              <a:ext uri="{FF2B5EF4-FFF2-40B4-BE49-F238E27FC236}">
                <a16:creationId xmlns:a16="http://schemas.microsoft.com/office/drawing/2014/main" id="{C44AA0C4-683D-8A71-902D-FA6332F282E3}"/>
              </a:ext>
            </a:extLst>
          </p:cNvPr>
          <p:cNvCxnSpPr>
            <a:cxnSpLocks/>
            <a:stCxn id="53" idx="2"/>
            <a:endCxn id="55" idx="0"/>
          </p:cNvCxnSpPr>
          <p:nvPr/>
        </p:nvCxnSpPr>
        <p:spPr>
          <a:xfrm rot="5400000">
            <a:off x="6389873" y="1406396"/>
            <a:ext cx="373457" cy="1225067"/>
          </a:xfrm>
          <a:prstGeom prst="bentConnector3">
            <a:avLst>
              <a:gd name="adj1" fmla="val 50000"/>
            </a:avLst>
          </a:prstGeom>
          <a:noFill/>
          <a:ln w="12700" cap="flat" cmpd="sng" algn="ctr">
            <a:solidFill>
              <a:srgbClr val="000000"/>
            </a:solidFill>
            <a:prstDash val="solid"/>
            <a:tailEnd type="triangle"/>
          </a:ln>
          <a:effectLst/>
        </p:spPr>
      </p:cxnSp>
      <p:cxnSp>
        <p:nvCxnSpPr>
          <p:cNvPr id="1033" name="Conector recto de flecha 1032">
            <a:extLst>
              <a:ext uri="{FF2B5EF4-FFF2-40B4-BE49-F238E27FC236}">
                <a16:creationId xmlns:a16="http://schemas.microsoft.com/office/drawing/2014/main" id="{486B8488-5735-7027-4F4E-A9C3AEABEB18}"/>
              </a:ext>
            </a:extLst>
          </p:cNvPr>
          <p:cNvCxnSpPr>
            <a:cxnSpLocks/>
            <a:endCxn id="1034" idx="0"/>
          </p:cNvCxnSpPr>
          <p:nvPr/>
        </p:nvCxnSpPr>
        <p:spPr>
          <a:xfrm flipH="1">
            <a:off x="1765544" y="4680525"/>
            <a:ext cx="2249" cy="253716"/>
          </a:xfrm>
          <a:prstGeom prst="straightConnector1">
            <a:avLst/>
          </a:prstGeom>
          <a:noFill/>
          <a:ln w="12700" cap="flat" cmpd="sng" algn="ctr">
            <a:solidFill>
              <a:srgbClr val="000000"/>
            </a:solidFill>
            <a:prstDash val="solid"/>
            <a:tailEnd type="triangle"/>
          </a:ln>
          <a:effectLst/>
        </p:spPr>
      </p:cxnSp>
      <p:sp>
        <p:nvSpPr>
          <p:cNvPr id="1034" name="Rectángulo 1033">
            <a:extLst>
              <a:ext uri="{FF2B5EF4-FFF2-40B4-BE49-F238E27FC236}">
                <a16:creationId xmlns:a16="http://schemas.microsoft.com/office/drawing/2014/main" id="{A0026ECB-6DA2-2CF9-4013-77A280E01BC5}"/>
              </a:ext>
            </a:extLst>
          </p:cNvPr>
          <p:cNvSpPr/>
          <p:nvPr/>
        </p:nvSpPr>
        <p:spPr>
          <a:xfrm>
            <a:off x="359827" y="4934241"/>
            <a:ext cx="2811434" cy="288000"/>
          </a:xfrm>
          <a:prstGeom prst="rect">
            <a:avLst/>
          </a:prstGeom>
          <a:noFill/>
          <a:ln w="12700" cap="flat" cmpd="sng" algn="ctr">
            <a:solidFill>
              <a:srgbClr val="000000"/>
            </a:solidFill>
            <a:prstDash val="solid"/>
          </a:ln>
          <a:effectLst/>
        </p:spPr>
        <p:txBody>
          <a:bodyPr rtlCol="0" anchor="ctr"/>
          <a:lstStyle/>
          <a:p>
            <a:pPr marL="0" marR="0" lvl="0" indent="0" algn="ctr" defTabSz="1088502" eaLnBrk="1" fontAlgn="auto" latinLnBrk="0" hangingPunct="1">
              <a:lnSpc>
                <a:spcPct val="100000"/>
              </a:lnSpc>
              <a:spcBef>
                <a:spcPts val="0"/>
              </a:spcBef>
              <a:spcAft>
                <a:spcPts val="0"/>
              </a:spcAft>
              <a:buClrTx/>
              <a:buSzTx/>
              <a:buFontTx/>
              <a:buNone/>
              <a:tabLst/>
              <a:defRPr/>
            </a:pPr>
            <a:r>
              <a:rPr kumimoji="0" lang="es-EC" sz="1800" b="0" i="0" u="none" strike="noStrike" kern="0" cap="none" spc="0" normalizeH="0" baseline="0" noProof="0" dirty="0">
                <a:ln>
                  <a:noFill/>
                </a:ln>
                <a:solidFill>
                  <a:sysClr val="windowText" lastClr="000000"/>
                </a:solidFill>
                <a:effectLst/>
                <a:uLnTx/>
                <a:uFillTx/>
                <a:latin typeface="Arial Narrow" panose="020B0606020202030204" pitchFamily="34" charset="0"/>
                <a:cs typeface="Times New Roman" panose="02020603050405020304" pitchFamily="18" charset="0"/>
              </a:rPr>
              <a:t>Conjunto de datos</a:t>
            </a:r>
          </a:p>
        </p:txBody>
      </p:sp>
      <p:sp>
        <p:nvSpPr>
          <p:cNvPr id="1037" name="Flecha: a la derecha 1036">
            <a:extLst>
              <a:ext uri="{FF2B5EF4-FFF2-40B4-BE49-F238E27FC236}">
                <a16:creationId xmlns:a16="http://schemas.microsoft.com/office/drawing/2014/main" id="{8CF408B7-58F4-5B1A-A646-47CBFC9F030F}"/>
              </a:ext>
            </a:extLst>
          </p:cNvPr>
          <p:cNvSpPr/>
          <p:nvPr/>
        </p:nvSpPr>
        <p:spPr>
          <a:xfrm>
            <a:off x="3560810" y="3157735"/>
            <a:ext cx="360000" cy="360000"/>
          </a:xfrm>
          <a:prstGeom prst="rightArrow">
            <a:avLst/>
          </a:prstGeom>
          <a:solidFill>
            <a:srgbClr val="FE8AF8"/>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dirty="0">
              <a:solidFill>
                <a:schemeClr val="tx1"/>
              </a:solidFill>
            </a:endParaRPr>
          </a:p>
        </p:txBody>
      </p:sp>
      <p:cxnSp>
        <p:nvCxnSpPr>
          <p:cNvPr id="1086" name="Conector: angular 1085">
            <a:extLst>
              <a:ext uri="{FF2B5EF4-FFF2-40B4-BE49-F238E27FC236}">
                <a16:creationId xmlns:a16="http://schemas.microsoft.com/office/drawing/2014/main" id="{741C5112-4764-F70D-7B70-B57F14F67F0D}"/>
              </a:ext>
            </a:extLst>
          </p:cNvPr>
          <p:cNvCxnSpPr>
            <a:cxnSpLocks/>
            <a:stCxn id="52" idx="2"/>
            <a:endCxn id="55" idx="0"/>
          </p:cNvCxnSpPr>
          <p:nvPr/>
        </p:nvCxnSpPr>
        <p:spPr>
          <a:xfrm rot="16200000" flipH="1">
            <a:off x="5717925" y="1959515"/>
            <a:ext cx="373457" cy="118827"/>
          </a:xfrm>
          <a:prstGeom prst="bentConnector3">
            <a:avLst>
              <a:gd name="adj1" fmla="val 50000"/>
            </a:avLst>
          </a:prstGeom>
          <a:noFill/>
          <a:ln w="12700" cap="flat" cmpd="sng" algn="ctr">
            <a:solidFill>
              <a:srgbClr val="000000"/>
            </a:solidFill>
            <a:prstDash val="solid"/>
            <a:tailEnd type="triangle"/>
          </a:ln>
          <a:effectLst/>
        </p:spPr>
      </p:cxnSp>
      <p:cxnSp>
        <p:nvCxnSpPr>
          <p:cNvPr id="1093" name="Conector recto de flecha 1092">
            <a:extLst>
              <a:ext uri="{FF2B5EF4-FFF2-40B4-BE49-F238E27FC236}">
                <a16:creationId xmlns:a16="http://schemas.microsoft.com/office/drawing/2014/main" id="{7505CD92-C999-1609-9764-829858FAA685}"/>
              </a:ext>
            </a:extLst>
          </p:cNvPr>
          <p:cNvCxnSpPr>
            <a:cxnSpLocks/>
            <a:stCxn id="50" idx="2"/>
            <a:endCxn id="45" idx="0"/>
          </p:cNvCxnSpPr>
          <p:nvPr/>
        </p:nvCxnSpPr>
        <p:spPr>
          <a:xfrm flipH="1">
            <a:off x="5962055" y="3861682"/>
            <a:ext cx="2012" cy="231415"/>
          </a:xfrm>
          <a:prstGeom prst="straightConnector1">
            <a:avLst/>
          </a:prstGeom>
          <a:noFill/>
          <a:ln w="12700" cap="flat" cmpd="sng" algn="ctr">
            <a:solidFill>
              <a:srgbClr val="000000"/>
            </a:solidFill>
            <a:prstDash val="solid"/>
            <a:tailEnd type="triangle"/>
          </a:ln>
          <a:effectLst/>
        </p:spPr>
      </p:cxnSp>
      <p:sp>
        <p:nvSpPr>
          <p:cNvPr id="1108" name="Flecha: a la derecha 1107">
            <a:extLst>
              <a:ext uri="{FF2B5EF4-FFF2-40B4-BE49-F238E27FC236}">
                <a16:creationId xmlns:a16="http://schemas.microsoft.com/office/drawing/2014/main" id="{FC5A19A4-F73E-A48E-344A-12EF0DC9C85B}"/>
              </a:ext>
            </a:extLst>
          </p:cNvPr>
          <p:cNvSpPr/>
          <p:nvPr/>
        </p:nvSpPr>
        <p:spPr>
          <a:xfrm>
            <a:off x="8911731" y="3157735"/>
            <a:ext cx="360000" cy="360000"/>
          </a:xfrm>
          <a:prstGeom prst="rightArrow">
            <a:avLst/>
          </a:prstGeom>
          <a:solidFill>
            <a:srgbClr val="FE8AF8"/>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dirty="0">
              <a:solidFill>
                <a:schemeClr val="tx1"/>
              </a:solidFill>
            </a:endParaRPr>
          </a:p>
        </p:txBody>
      </p:sp>
      <p:cxnSp>
        <p:nvCxnSpPr>
          <p:cNvPr id="1111" name="Conector recto de flecha 1110">
            <a:extLst>
              <a:ext uri="{FF2B5EF4-FFF2-40B4-BE49-F238E27FC236}">
                <a16:creationId xmlns:a16="http://schemas.microsoft.com/office/drawing/2014/main" id="{202C1DC0-8052-B61F-A7F0-5C9DD8BF7E6B}"/>
              </a:ext>
            </a:extLst>
          </p:cNvPr>
          <p:cNvCxnSpPr>
            <a:cxnSpLocks/>
          </p:cNvCxnSpPr>
          <p:nvPr/>
        </p:nvCxnSpPr>
        <p:spPr>
          <a:xfrm>
            <a:off x="10665192" y="2984379"/>
            <a:ext cx="0" cy="225416"/>
          </a:xfrm>
          <a:prstGeom prst="straightConnector1">
            <a:avLst/>
          </a:prstGeom>
          <a:noFill/>
          <a:ln w="12700" cap="flat" cmpd="sng" algn="ctr">
            <a:solidFill>
              <a:srgbClr val="000000"/>
            </a:solidFill>
            <a:prstDash val="solid"/>
            <a:tailEnd type="triangle"/>
          </a:ln>
          <a:effectLst/>
        </p:spPr>
      </p:cxnSp>
    </p:spTree>
    <p:extLst>
      <p:ext uri="{BB962C8B-B14F-4D97-AF65-F5344CB8AC3E}">
        <p14:creationId xmlns:p14="http://schemas.microsoft.com/office/powerpoint/2010/main" val="419702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033"/>
                                        </p:tgtEl>
                                        <p:attrNameLst>
                                          <p:attrName>style.visibility</p:attrName>
                                        </p:attrNameLst>
                                      </p:cBhvr>
                                      <p:to>
                                        <p:strVal val="visible"/>
                                      </p:to>
                                    </p:set>
                                    <p:animEffect transition="in" filter="fade">
                                      <p:cBhvr>
                                        <p:cTn id="59" dur="1000"/>
                                        <p:tgtEl>
                                          <p:spTgt spid="1033"/>
                                        </p:tgtEl>
                                      </p:cBhvr>
                                    </p:animEffect>
                                    <p:anim calcmode="lin" valueType="num">
                                      <p:cBhvr>
                                        <p:cTn id="60" dur="1000" fill="hold"/>
                                        <p:tgtEl>
                                          <p:spTgt spid="1033"/>
                                        </p:tgtEl>
                                        <p:attrNameLst>
                                          <p:attrName>ppt_x</p:attrName>
                                        </p:attrNameLst>
                                      </p:cBhvr>
                                      <p:tavLst>
                                        <p:tav tm="0">
                                          <p:val>
                                            <p:strVal val="#ppt_x"/>
                                          </p:val>
                                        </p:tav>
                                        <p:tav tm="100000">
                                          <p:val>
                                            <p:strVal val="#ppt_x"/>
                                          </p:val>
                                        </p:tav>
                                      </p:tavLst>
                                    </p:anim>
                                    <p:anim calcmode="lin" valueType="num">
                                      <p:cBhvr>
                                        <p:cTn id="61" dur="1000" fill="hold"/>
                                        <p:tgtEl>
                                          <p:spTgt spid="103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34"/>
                                        </p:tgtEl>
                                        <p:attrNameLst>
                                          <p:attrName>style.visibility</p:attrName>
                                        </p:attrNameLst>
                                      </p:cBhvr>
                                      <p:to>
                                        <p:strVal val="visible"/>
                                      </p:to>
                                    </p:set>
                                    <p:animEffect transition="in" filter="fade">
                                      <p:cBhvr>
                                        <p:cTn id="64" dur="1000"/>
                                        <p:tgtEl>
                                          <p:spTgt spid="1034"/>
                                        </p:tgtEl>
                                      </p:cBhvr>
                                    </p:animEffect>
                                    <p:anim calcmode="lin" valueType="num">
                                      <p:cBhvr>
                                        <p:cTn id="65" dur="1000" fill="hold"/>
                                        <p:tgtEl>
                                          <p:spTgt spid="1034"/>
                                        </p:tgtEl>
                                        <p:attrNameLst>
                                          <p:attrName>ppt_x</p:attrName>
                                        </p:attrNameLst>
                                      </p:cBhvr>
                                      <p:tavLst>
                                        <p:tav tm="0">
                                          <p:val>
                                            <p:strVal val="#ppt_x"/>
                                          </p:val>
                                        </p:tav>
                                        <p:tav tm="100000">
                                          <p:val>
                                            <p:strVal val="#ppt_x"/>
                                          </p:val>
                                        </p:tav>
                                      </p:tavLst>
                                    </p:anim>
                                    <p:anim calcmode="lin" valueType="num">
                                      <p:cBhvr>
                                        <p:cTn id="66"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037"/>
                                        </p:tgtEl>
                                        <p:attrNameLst>
                                          <p:attrName>style.visibility</p:attrName>
                                        </p:attrNameLst>
                                      </p:cBhvr>
                                      <p:to>
                                        <p:strVal val="visible"/>
                                      </p:to>
                                    </p:set>
                                    <p:animEffect transition="in" filter="fade">
                                      <p:cBhvr>
                                        <p:cTn id="71" dur="1000"/>
                                        <p:tgtEl>
                                          <p:spTgt spid="1037"/>
                                        </p:tgtEl>
                                      </p:cBhvr>
                                    </p:animEffect>
                                    <p:anim calcmode="lin" valueType="num">
                                      <p:cBhvr>
                                        <p:cTn id="72" dur="1000" fill="hold"/>
                                        <p:tgtEl>
                                          <p:spTgt spid="1037"/>
                                        </p:tgtEl>
                                        <p:attrNameLst>
                                          <p:attrName>ppt_x</p:attrName>
                                        </p:attrNameLst>
                                      </p:cBhvr>
                                      <p:tavLst>
                                        <p:tav tm="0">
                                          <p:val>
                                            <p:strVal val="#ppt_x"/>
                                          </p:val>
                                        </p:tav>
                                        <p:tav tm="100000">
                                          <p:val>
                                            <p:strVal val="#ppt_x"/>
                                          </p:val>
                                        </p:tav>
                                      </p:tavLst>
                                    </p:anim>
                                    <p:anim calcmode="lin" valueType="num">
                                      <p:cBhvr>
                                        <p:cTn id="73" dur="1000" fill="hold"/>
                                        <p:tgtEl>
                                          <p:spTgt spid="1037"/>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2"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1000"/>
                                        <p:tgtEl>
                                          <p:spTgt spid="53"/>
                                        </p:tgtEl>
                                      </p:cBhvr>
                                    </p:animEffect>
                                    <p:anim calcmode="lin" valueType="num">
                                      <p:cBhvr>
                                        <p:cTn id="93" dur="1000" fill="hold"/>
                                        <p:tgtEl>
                                          <p:spTgt spid="53"/>
                                        </p:tgtEl>
                                        <p:attrNameLst>
                                          <p:attrName>ppt_x</p:attrName>
                                        </p:attrNameLst>
                                      </p:cBhvr>
                                      <p:tavLst>
                                        <p:tav tm="0">
                                          <p:val>
                                            <p:strVal val="#ppt_x"/>
                                          </p:val>
                                        </p:tav>
                                        <p:tav tm="100000">
                                          <p:val>
                                            <p:strVal val="#ppt_x"/>
                                          </p:val>
                                        </p:tav>
                                      </p:tavLst>
                                    </p:anim>
                                    <p:anim calcmode="lin" valueType="num">
                                      <p:cBhvr>
                                        <p:cTn id="94" dur="1000" fill="hold"/>
                                        <p:tgtEl>
                                          <p:spTgt spid="5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1000"/>
                                        <p:tgtEl>
                                          <p:spTgt spid="54"/>
                                        </p:tgtEl>
                                      </p:cBhvr>
                                    </p:animEffect>
                                    <p:anim calcmode="lin" valueType="num">
                                      <p:cBhvr>
                                        <p:cTn id="98" dur="1000" fill="hold"/>
                                        <p:tgtEl>
                                          <p:spTgt spid="54"/>
                                        </p:tgtEl>
                                        <p:attrNameLst>
                                          <p:attrName>ppt_x</p:attrName>
                                        </p:attrNameLst>
                                      </p:cBhvr>
                                      <p:tavLst>
                                        <p:tav tm="0">
                                          <p:val>
                                            <p:strVal val="#ppt_x"/>
                                          </p:val>
                                        </p:tav>
                                        <p:tav tm="100000">
                                          <p:val>
                                            <p:strVal val="#ppt_x"/>
                                          </p:val>
                                        </p:tav>
                                      </p:tavLst>
                                    </p:anim>
                                    <p:anim calcmode="lin" valueType="num">
                                      <p:cBhvr>
                                        <p:cTn id="99" dur="1000" fill="hold"/>
                                        <p:tgtEl>
                                          <p:spTgt spid="5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028"/>
                                        </p:tgtEl>
                                        <p:attrNameLst>
                                          <p:attrName>style.visibility</p:attrName>
                                        </p:attrNameLst>
                                      </p:cBhvr>
                                      <p:to>
                                        <p:strVal val="visible"/>
                                      </p:to>
                                    </p:set>
                                    <p:animEffect transition="in" filter="fade">
                                      <p:cBhvr>
                                        <p:cTn id="102" dur="1000"/>
                                        <p:tgtEl>
                                          <p:spTgt spid="1028"/>
                                        </p:tgtEl>
                                      </p:cBhvr>
                                    </p:animEffect>
                                    <p:anim calcmode="lin" valueType="num">
                                      <p:cBhvr>
                                        <p:cTn id="103" dur="1000" fill="hold"/>
                                        <p:tgtEl>
                                          <p:spTgt spid="1028"/>
                                        </p:tgtEl>
                                        <p:attrNameLst>
                                          <p:attrName>ppt_x</p:attrName>
                                        </p:attrNameLst>
                                      </p:cBhvr>
                                      <p:tavLst>
                                        <p:tav tm="0">
                                          <p:val>
                                            <p:strVal val="#ppt_x"/>
                                          </p:val>
                                        </p:tav>
                                        <p:tav tm="100000">
                                          <p:val>
                                            <p:strVal val="#ppt_x"/>
                                          </p:val>
                                        </p:tav>
                                      </p:tavLst>
                                    </p:anim>
                                    <p:anim calcmode="lin" valueType="num">
                                      <p:cBhvr>
                                        <p:cTn id="104" dur="1000" fill="hold"/>
                                        <p:tgtEl>
                                          <p:spTgt spid="102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086"/>
                                        </p:tgtEl>
                                        <p:attrNameLst>
                                          <p:attrName>style.visibility</p:attrName>
                                        </p:attrNameLst>
                                      </p:cBhvr>
                                      <p:to>
                                        <p:strVal val="visible"/>
                                      </p:to>
                                    </p:set>
                                    <p:animEffect transition="in" filter="fade">
                                      <p:cBhvr>
                                        <p:cTn id="107" dur="1000"/>
                                        <p:tgtEl>
                                          <p:spTgt spid="1086"/>
                                        </p:tgtEl>
                                      </p:cBhvr>
                                    </p:animEffect>
                                    <p:anim calcmode="lin" valueType="num">
                                      <p:cBhvr>
                                        <p:cTn id="108" dur="1000" fill="hold"/>
                                        <p:tgtEl>
                                          <p:spTgt spid="1086"/>
                                        </p:tgtEl>
                                        <p:attrNameLst>
                                          <p:attrName>ppt_x</p:attrName>
                                        </p:attrNameLst>
                                      </p:cBhvr>
                                      <p:tavLst>
                                        <p:tav tm="0">
                                          <p:val>
                                            <p:strVal val="#ppt_x"/>
                                          </p:val>
                                        </p:tav>
                                        <p:tav tm="100000">
                                          <p:val>
                                            <p:strVal val="#ppt_x"/>
                                          </p:val>
                                        </p:tav>
                                      </p:tavLst>
                                    </p:anim>
                                    <p:anim calcmode="lin" valueType="num">
                                      <p:cBhvr>
                                        <p:cTn id="109" dur="1000" fill="hold"/>
                                        <p:tgtEl>
                                          <p:spTgt spid="1086"/>
                                        </p:tgtEl>
                                        <p:attrNameLst>
                                          <p:attrName>ppt_y</p:attrName>
                                        </p:attrNameLst>
                                      </p:cBhvr>
                                      <p:tavLst>
                                        <p:tav tm="0">
                                          <p:val>
                                            <p:strVal val="#ppt_y+.1"/>
                                          </p:val>
                                        </p:tav>
                                        <p:tav tm="100000">
                                          <p:val>
                                            <p:strVal val="#ppt_y"/>
                                          </p:val>
                                        </p:tav>
                                      </p:tavLst>
                                    </p:anim>
                                  </p:childTnLst>
                                </p:cTn>
                              </p:par>
                            </p:childTnLst>
                          </p:cTn>
                        </p:par>
                        <p:par>
                          <p:cTn id="110" fill="hold">
                            <p:stCondLst>
                              <p:cond delay="2000"/>
                            </p:stCondLst>
                            <p:childTnLst>
                              <p:par>
                                <p:cTn id="111" presetID="42" presetClass="entr" presetSubtype="0" fill="hold" grpId="0" nodeType="after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fade">
                                      <p:cBhvr>
                                        <p:cTn id="113" dur="1000"/>
                                        <p:tgtEl>
                                          <p:spTgt spid="55"/>
                                        </p:tgtEl>
                                      </p:cBhvr>
                                    </p:animEffect>
                                    <p:anim calcmode="lin" valueType="num">
                                      <p:cBhvr>
                                        <p:cTn id="114" dur="1000" fill="hold"/>
                                        <p:tgtEl>
                                          <p:spTgt spid="55"/>
                                        </p:tgtEl>
                                        <p:attrNameLst>
                                          <p:attrName>ppt_x</p:attrName>
                                        </p:attrNameLst>
                                      </p:cBhvr>
                                      <p:tavLst>
                                        <p:tav tm="0">
                                          <p:val>
                                            <p:strVal val="#ppt_x"/>
                                          </p:val>
                                        </p:tav>
                                        <p:tav tm="100000">
                                          <p:val>
                                            <p:strVal val="#ppt_x"/>
                                          </p:val>
                                        </p:tav>
                                      </p:tavLst>
                                    </p:anim>
                                    <p:anim calcmode="lin" valueType="num">
                                      <p:cBhvr>
                                        <p:cTn id="115" dur="1000" fill="hold"/>
                                        <p:tgtEl>
                                          <p:spTgt spid="55"/>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1000"/>
                                        <p:tgtEl>
                                          <p:spTgt spid="61"/>
                                        </p:tgtEl>
                                      </p:cBhvr>
                                    </p:animEffect>
                                    <p:anim calcmode="lin" valueType="num">
                                      <p:cBhvr>
                                        <p:cTn id="119" dur="1000" fill="hold"/>
                                        <p:tgtEl>
                                          <p:spTgt spid="61"/>
                                        </p:tgtEl>
                                        <p:attrNameLst>
                                          <p:attrName>ppt_x</p:attrName>
                                        </p:attrNameLst>
                                      </p:cBhvr>
                                      <p:tavLst>
                                        <p:tav tm="0">
                                          <p:val>
                                            <p:strVal val="#ppt_x"/>
                                          </p:val>
                                        </p:tav>
                                        <p:tav tm="100000">
                                          <p:val>
                                            <p:strVal val="#ppt_x"/>
                                          </p:val>
                                        </p:tav>
                                      </p:tavLst>
                                    </p:anim>
                                    <p:anim calcmode="lin" valueType="num">
                                      <p:cBhvr>
                                        <p:cTn id="120" dur="1000" fill="hold"/>
                                        <p:tgtEl>
                                          <p:spTgt spid="61"/>
                                        </p:tgtEl>
                                        <p:attrNameLst>
                                          <p:attrName>ppt_y</p:attrName>
                                        </p:attrNameLst>
                                      </p:cBhvr>
                                      <p:tavLst>
                                        <p:tav tm="0">
                                          <p:val>
                                            <p:strVal val="#ppt_y+.1"/>
                                          </p:val>
                                        </p:tav>
                                        <p:tav tm="100000">
                                          <p:val>
                                            <p:strVal val="#ppt_y"/>
                                          </p:val>
                                        </p:tav>
                                      </p:tavLst>
                                    </p:anim>
                                  </p:childTnLst>
                                </p:cTn>
                              </p:par>
                            </p:childTnLst>
                          </p:cTn>
                        </p:par>
                        <p:par>
                          <p:cTn id="121" fill="hold">
                            <p:stCondLst>
                              <p:cond delay="3000"/>
                            </p:stCondLst>
                            <p:childTnLst>
                              <p:par>
                                <p:cTn id="122" presetID="42" presetClass="entr" presetSubtype="0" fill="hold" grpId="0" nodeType="after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1000"/>
                                        <p:tgtEl>
                                          <p:spTgt spid="50"/>
                                        </p:tgtEl>
                                      </p:cBhvr>
                                    </p:animEffect>
                                    <p:anim calcmode="lin" valueType="num">
                                      <p:cBhvr>
                                        <p:cTn id="125" dur="1000" fill="hold"/>
                                        <p:tgtEl>
                                          <p:spTgt spid="50"/>
                                        </p:tgtEl>
                                        <p:attrNameLst>
                                          <p:attrName>ppt_x</p:attrName>
                                        </p:attrNameLst>
                                      </p:cBhvr>
                                      <p:tavLst>
                                        <p:tav tm="0">
                                          <p:val>
                                            <p:strVal val="#ppt_x"/>
                                          </p:val>
                                        </p:tav>
                                        <p:tav tm="100000">
                                          <p:val>
                                            <p:strVal val="#ppt_x"/>
                                          </p:val>
                                        </p:tav>
                                      </p:tavLst>
                                    </p:anim>
                                    <p:anim calcmode="lin" valueType="num">
                                      <p:cBhvr>
                                        <p:cTn id="126" dur="1000" fill="hold"/>
                                        <p:tgtEl>
                                          <p:spTgt spid="5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1000"/>
                                        <p:tgtEl>
                                          <p:spTgt spid="59"/>
                                        </p:tgtEl>
                                      </p:cBhvr>
                                    </p:animEffect>
                                    <p:anim calcmode="lin" valueType="num">
                                      <p:cBhvr>
                                        <p:cTn id="130" dur="1000" fill="hold"/>
                                        <p:tgtEl>
                                          <p:spTgt spid="59"/>
                                        </p:tgtEl>
                                        <p:attrNameLst>
                                          <p:attrName>ppt_x</p:attrName>
                                        </p:attrNameLst>
                                      </p:cBhvr>
                                      <p:tavLst>
                                        <p:tav tm="0">
                                          <p:val>
                                            <p:strVal val="#ppt_x"/>
                                          </p:val>
                                        </p:tav>
                                        <p:tav tm="100000">
                                          <p:val>
                                            <p:strVal val="#ppt_x"/>
                                          </p:val>
                                        </p:tav>
                                      </p:tavLst>
                                    </p:anim>
                                    <p:anim calcmode="lin" valueType="num">
                                      <p:cBhvr>
                                        <p:cTn id="131" dur="1000" fill="hold"/>
                                        <p:tgtEl>
                                          <p:spTgt spid="59"/>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1093"/>
                                        </p:tgtEl>
                                        <p:attrNameLst>
                                          <p:attrName>style.visibility</p:attrName>
                                        </p:attrNameLst>
                                      </p:cBhvr>
                                      <p:to>
                                        <p:strVal val="visible"/>
                                      </p:to>
                                    </p:set>
                                    <p:animEffect transition="in" filter="fade">
                                      <p:cBhvr>
                                        <p:cTn id="134" dur="1000"/>
                                        <p:tgtEl>
                                          <p:spTgt spid="1093"/>
                                        </p:tgtEl>
                                      </p:cBhvr>
                                    </p:animEffect>
                                    <p:anim calcmode="lin" valueType="num">
                                      <p:cBhvr>
                                        <p:cTn id="135" dur="1000" fill="hold"/>
                                        <p:tgtEl>
                                          <p:spTgt spid="1093"/>
                                        </p:tgtEl>
                                        <p:attrNameLst>
                                          <p:attrName>ppt_x</p:attrName>
                                        </p:attrNameLst>
                                      </p:cBhvr>
                                      <p:tavLst>
                                        <p:tav tm="0">
                                          <p:val>
                                            <p:strVal val="#ppt_x"/>
                                          </p:val>
                                        </p:tav>
                                        <p:tav tm="100000">
                                          <p:val>
                                            <p:strVal val="#ppt_x"/>
                                          </p:val>
                                        </p:tav>
                                      </p:tavLst>
                                    </p:anim>
                                    <p:anim calcmode="lin" valueType="num">
                                      <p:cBhvr>
                                        <p:cTn id="136" dur="1000" fill="hold"/>
                                        <p:tgtEl>
                                          <p:spTgt spid="1093"/>
                                        </p:tgtEl>
                                        <p:attrNameLst>
                                          <p:attrName>ppt_y</p:attrName>
                                        </p:attrNameLst>
                                      </p:cBhvr>
                                      <p:tavLst>
                                        <p:tav tm="0">
                                          <p:val>
                                            <p:strVal val="#ppt_y+.1"/>
                                          </p:val>
                                        </p:tav>
                                        <p:tav tm="100000">
                                          <p:val>
                                            <p:strVal val="#ppt_y"/>
                                          </p:val>
                                        </p:tav>
                                      </p:tavLst>
                                    </p:anim>
                                  </p:childTnLst>
                                </p:cTn>
                              </p:par>
                            </p:childTnLst>
                          </p:cTn>
                        </p:par>
                        <p:par>
                          <p:cTn id="137" fill="hold">
                            <p:stCondLst>
                              <p:cond delay="4000"/>
                            </p:stCondLst>
                            <p:childTnLst>
                              <p:par>
                                <p:cTn id="138" presetID="42" presetClass="entr" presetSubtype="0" fill="hold" grpId="0" nodeType="after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fade">
                                      <p:cBhvr>
                                        <p:cTn id="140" dur="1000"/>
                                        <p:tgtEl>
                                          <p:spTgt spid="45"/>
                                        </p:tgtEl>
                                      </p:cBhvr>
                                    </p:animEffect>
                                    <p:anim calcmode="lin" valueType="num">
                                      <p:cBhvr>
                                        <p:cTn id="141" dur="1000" fill="hold"/>
                                        <p:tgtEl>
                                          <p:spTgt spid="45"/>
                                        </p:tgtEl>
                                        <p:attrNameLst>
                                          <p:attrName>ppt_x</p:attrName>
                                        </p:attrNameLst>
                                      </p:cBhvr>
                                      <p:tavLst>
                                        <p:tav tm="0">
                                          <p:val>
                                            <p:strVal val="#ppt_x"/>
                                          </p:val>
                                        </p:tav>
                                        <p:tav tm="100000">
                                          <p:val>
                                            <p:strVal val="#ppt_x"/>
                                          </p:val>
                                        </p:tav>
                                      </p:tavLst>
                                    </p:anim>
                                    <p:anim calcmode="lin" valueType="num">
                                      <p:cBhvr>
                                        <p:cTn id="142" dur="1000" fill="hold"/>
                                        <p:tgtEl>
                                          <p:spTgt spid="45"/>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1000"/>
                                        <p:tgtEl>
                                          <p:spTgt spid="49"/>
                                        </p:tgtEl>
                                      </p:cBhvr>
                                    </p:animEffect>
                                    <p:anim calcmode="lin" valueType="num">
                                      <p:cBhvr>
                                        <p:cTn id="146" dur="1000" fill="hold"/>
                                        <p:tgtEl>
                                          <p:spTgt spid="49"/>
                                        </p:tgtEl>
                                        <p:attrNameLst>
                                          <p:attrName>ppt_x</p:attrName>
                                        </p:attrNameLst>
                                      </p:cBhvr>
                                      <p:tavLst>
                                        <p:tav tm="0">
                                          <p:val>
                                            <p:strVal val="#ppt_x"/>
                                          </p:val>
                                        </p:tav>
                                        <p:tav tm="100000">
                                          <p:val>
                                            <p:strVal val="#ppt_x"/>
                                          </p:val>
                                        </p:tav>
                                      </p:tavLst>
                                    </p:anim>
                                    <p:anim calcmode="lin" valueType="num">
                                      <p:cBhvr>
                                        <p:cTn id="147" dur="1000" fill="hold"/>
                                        <p:tgtEl>
                                          <p:spTgt spid="49"/>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fade">
                                      <p:cBhvr>
                                        <p:cTn id="150" dur="1000"/>
                                        <p:tgtEl>
                                          <p:spTgt spid="56"/>
                                        </p:tgtEl>
                                      </p:cBhvr>
                                    </p:animEffect>
                                    <p:anim calcmode="lin" valueType="num">
                                      <p:cBhvr>
                                        <p:cTn id="151" dur="1000" fill="hold"/>
                                        <p:tgtEl>
                                          <p:spTgt spid="56"/>
                                        </p:tgtEl>
                                        <p:attrNameLst>
                                          <p:attrName>ppt_x</p:attrName>
                                        </p:attrNameLst>
                                      </p:cBhvr>
                                      <p:tavLst>
                                        <p:tav tm="0">
                                          <p:val>
                                            <p:strVal val="#ppt_x"/>
                                          </p:val>
                                        </p:tav>
                                        <p:tav tm="100000">
                                          <p:val>
                                            <p:strVal val="#ppt_x"/>
                                          </p:val>
                                        </p:tav>
                                      </p:tavLst>
                                    </p:anim>
                                    <p:anim calcmode="lin" valueType="num">
                                      <p:cBhvr>
                                        <p:cTn id="152" dur="1000" fill="hold"/>
                                        <p:tgtEl>
                                          <p:spTgt spid="56"/>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62"/>
                                        </p:tgtEl>
                                        <p:attrNameLst>
                                          <p:attrName>style.visibility</p:attrName>
                                        </p:attrNameLst>
                                      </p:cBhvr>
                                      <p:to>
                                        <p:strVal val="visible"/>
                                      </p:to>
                                    </p:set>
                                    <p:animEffect transition="in" filter="fade">
                                      <p:cBhvr>
                                        <p:cTn id="155" dur="1000"/>
                                        <p:tgtEl>
                                          <p:spTgt spid="62"/>
                                        </p:tgtEl>
                                      </p:cBhvr>
                                    </p:animEffect>
                                    <p:anim calcmode="lin" valueType="num">
                                      <p:cBhvr>
                                        <p:cTn id="156" dur="1000" fill="hold"/>
                                        <p:tgtEl>
                                          <p:spTgt spid="62"/>
                                        </p:tgtEl>
                                        <p:attrNameLst>
                                          <p:attrName>ppt_x</p:attrName>
                                        </p:attrNameLst>
                                      </p:cBhvr>
                                      <p:tavLst>
                                        <p:tav tm="0">
                                          <p:val>
                                            <p:strVal val="#ppt_x"/>
                                          </p:val>
                                        </p:tav>
                                        <p:tav tm="100000">
                                          <p:val>
                                            <p:strVal val="#ppt_x"/>
                                          </p:val>
                                        </p:tav>
                                      </p:tavLst>
                                    </p:anim>
                                    <p:anim calcmode="lin" valueType="num">
                                      <p:cBhvr>
                                        <p:cTn id="157" dur="1000" fill="hold"/>
                                        <p:tgtEl>
                                          <p:spTgt spid="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024"/>
                                        </p:tgtEl>
                                        <p:attrNameLst>
                                          <p:attrName>style.visibility</p:attrName>
                                        </p:attrNameLst>
                                      </p:cBhvr>
                                      <p:to>
                                        <p:strVal val="visible"/>
                                      </p:to>
                                    </p:set>
                                    <p:animEffect transition="in" filter="fade">
                                      <p:cBhvr>
                                        <p:cTn id="160" dur="1000"/>
                                        <p:tgtEl>
                                          <p:spTgt spid="1024"/>
                                        </p:tgtEl>
                                      </p:cBhvr>
                                    </p:animEffect>
                                    <p:anim calcmode="lin" valueType="num">
                                      <p:cBhvr>
                                        <p:cTn id="161" dur="1000" fill="hold"/>
                                        <p:tgtEl>
                                          <p:spTgt spid="1024"/>
                                        </p:tgtEl>
                                        <p:attrNameLst>
                                          <p:attrName>ppt_x</p:attrName>
                                        </p:attrNameLst>
                                      </p:cBhvr>
                                      <p:tavLst>
                                        <p:tav tm="0">
                                          <p:val>
                                            <p:strVal val="#ppt_x"/>
                                          </p:val>
                                        </p:tav>
                                        <p:tav tm="100000">
                                          <p:val>
                                            <p:strVal val="#ppt_x"/>
                                          </p:val>
                                        </p:tav>
                                      </p:tavLst>
                                    </p:anim>
                                    <p:anim calcmode="lin" valueType="num">
                                      <p:cBhvr>
                                        <p:cTn id="162" dur="1000" fill="hold"/>
                                        <p:tgtEl>
                                          <p:spTgt spid="1024"/>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1108"/>
                                        </p:tgtEl>
                                        <p:attrNameLst>
                                          <p:attrName>style.visibility</p:attrName>
                                        </p:attrNameLst>
                                      </p:cBhvr>
                                      <p:to>
                                        <p:strVal val="visible"/>
                                      </p:to>
                                    </p:set>
                                    <p:animEffect transition="in" filter="fade">
                                      <p:cBhvr>
                                        <p:cTn id="167" dur="1000"/>
                                        <p:tgtEl>
                                          <p:spTgt spid="1108"/>
                                        </p:tgtEl>
                                      </p:cBhvr>
                                    </p:animEffect>
                                    <p:anim calcmode="lin" valueType="num">
                                      <p:cBhvr>
                                        <p:cTn id="168" dur="1000" fill="hold"/>
                                        <p:tgtEl>
                                          <p:spTgt spid="1108"/>
                                        </p:tgtEl>
                                        <p:attrNameLst>
                                          <p:attrName>ppt_x</p:attrName>
                                        </p:attrNameLst>
                                      </p:cBhvr>
                                      <p:tavLst>
                                        <p:tav tm="0">
                                          <p:val>
                                            <p:strVal val="#ppt_x"/>
                                          </p:val>
                                        </p:tav>
                                        <p:tav tm="100000">
                                          <p:val>
                                            <p:strVal val="#ppt_x"/>
                                          </p:val>
                                        </p:tav>
                                      </p:tavLst>
                                    </p:anim>
                                    <p:anim calcmode="lin" valueType="num">
                                      <p:cBhvr>
                                        <p:cTn id="169" dur="1000" fill="hold"/>
                                        <p:tgtEl>
                                          <p:spTgt spid="1108"/>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2" presetClass="entr" presetSubtype="4"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 calcmode="lin" valueType="num">
                                      <p:cBhvr additive="base">
                                        <p:cTn id="173" dur="500" fill="hold"/>
                                        <p:tgtEl>
                                          <p:spTgt spid="46"/>
                                        </p:tgtEl>
                                        <p:attrNameLst>
                                          <p:attrName>ppt_x</p:attrName>
                                        </p:attrNameLst>
                                      </p:cBhvr>
                                      <p:tavLst>
                                        <p:tav tm="0">
                                          <p:val>
                                            <p:strVal val="#ppt_x"/>
                                          </p:val>
                                        </p:tav>
                                        <p:tav tm="100000">
                                          <p:val>
                                            <p:strVal val="#ppt_x"/>
                                          </p:val>
                                        </p:tav>
                                      </p:tavLst>
                                    </p:anim>
                                    <p:anim calcmode="lin" valueType="num">
                                      <p:cBhvr additive="base">
                                        <p:cTn id="174" dur="500" fill="hold"/>
                                        <p:tgtEl>
                                          <p:spTgt spid="46"/>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additive="base">
                                        <p:cTn id="177" dur="500" fill="hold"/>
                                        <p:tgtEl>
                                          <p:spTgt spid="47"/>
                                        </p:tgtEl>
                                        <p:attrNameLst>
                                          <p:attrName>ppt_x</p:attrName>
                                        </p:attrNameLst>
                                      </p:cBhvr>
                                      <p:tavLst>
                                        <p:tav tm="0">
                                          <p:val>
                                            <p:strVal val="#ppt_x"/>
                                          </p:val>
                                        </p:tav>
                                        <p:tav tm="100000">
                                          <p:val>
                                            <p:strVal val="#ppt_x"/>
                                          </p:val>
                                        </p:tav>
                                      </p:tavLst>
                                    </p:anim>
                                    <p:anim calcmode="lin" valueType="num">
                                      <p:cBhvr additive="base">
                                        <p:cTn id="178" dur="500" fill="hold"/>
                                        <p:tgtEl>
                                          <p:spTgt spid="47"/>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48"/>
                                        </p:tgtEl>
                                        <p:attrNameLst>
                                          <p:attrName>style.visibility</p:attrName>
                                        </p:attrNameLst>
                                      </p:cBhvr>
                                      <p:to>
                                        <p:strVal val="visible"/>
                                      </p:to>
                                    </p:set>
                                    <p:anim calcmode="lin" valueType="num">
                                      <p:cBhvr additive="base">
                                        <p:cTn id="181" dur="500" fill="hold"/>
                                        <p:tgtEl>
                                          <p:spTgt spid="48"/>
                                        </p:tgtEl>
                                        <p:attrNameLst>
                                          <p:attrName>ppt_x</p:attrName>
                                        </p:attrNameLst>
                                      </p:cBhvr>
                                      <p:tavLst>
                                        <p:tav tm="0">
                                          <p:val>
                                            <p:strVal val="#ppt_x"/>
                                          </p:val>
                                        </p:tav>
                                        <p:tav tm="100000">
                                          <p:val>
                                            <p:strVal val="#ppt_x"/>
                                          </p:val>
                                        </p:tav>
                                      </p:tavLst>
                                    </p:anim>
                                    <p:anim calcmode="lin" valueType="num">
                                      <p:cBhvr additive="base">
                                        <p:cTn id="182" dur="500" fill="hold"/>
                                        <p:tgtEl>
                                          <p:spTgt spid="48"/>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60"/>
                                        </p:tgtEl>
                                        <p:attrNameLst>
                                          <p:attrName>style.visibility</p:attrName>
                                        </p:attrNameLst>
                                      </p:cBhvr>
                                      <p:to>
                                        <p:strVal val="visible"/>
                                      </p:to>
                                    </p:set>
                                    <p:anim calcmode="lin" valueType="num">
                                      <p:cBhvr additive="base">
                                        <p:cTn id="185" dur="500" fill="hold"/>
                                        <p:tgtEl>
                                          <p:spTgt spid="60"/>
                                        </p:tgtEl>
                                        <p:attrNameLst>
                                          <p:attrName>ppt_x</p:attrName>
                                        </p:attrNameLst>
                                      </p:cBhvr>
                                      <p:tavLst>
                                        <p:tav tm="0">
                                          <p:val>
                                            <p:strVal val="#ppt_x"/>
                                          </p:val>
                                        </p:tav>
                                        <p:tav tm="100000">
                                          <p:val>
                                            <p:strVal val="#ppt_x"/>
                                          </p:val>
                                        </p:tav>
                                      </p:tavLst>
                                    </p:anim>
                                    <p:anim calcmode="lin" valueType="num">
                                      <p:cBhvr additive="base">
                                        <p:cTn id="186" dur="500" fill="hold"/>
                                        <p:tgtEl>
                                          <p:spTgt spid="60"/>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1111"/>
                                        </p:tgtEl>
                                        <p:attrNameLst>
                                          <p:attrName>style.visibility</p:attrName>
                                        </p:attrNameLst>
                                      </p:cBhvr>
                                      <p:to>
                                        <p:strVal val="visible"/>
                                      </p:to>
                                    </p:set>
                                    <p:anim calcmode="lin" valueType="num">
                                      <p:cBhvr additive="base">
                                        <p:cTn id="189" dur="500" fill="hold"/>
                                        <p:tgtEl>
                                          <p:spTgt spid="1111"/>
                                        </p:tgtEl>
                                        <p:attrNameLst>
                                          <p:attrName>ppt_x</p:attrName>
                                        </p:attrNameLst>
                                      </p:cBhvr>
                                      <p:tavLst>
                                        <p:tav tm="0">
                                          <p:val>
                                            <p:strVal val="#ppt_x"/>
                                          </p:val>
                                        </p:tav>
                                        <p:tav tm="100000">
                                          <p:val>
                                            <p:strVal val="#ppt_x"/>
                                          </p:val>
                                        </p:tav>
                                      </p:tavLst>
                                    </p:anim>
                                    <p:anim calcmode="lin" valueType="num">
                                      <p:cBhvr additive="base">
                                        <p:cTn id="190" dur="500" fill="hold"/>
                                        <p:tgtEl>
                                          <p:spTgt spid="1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p:bldP spid="20" grpId="0" animBg="1"/>
      <p:bldP spid="21" grpId="0" animBg="1"/>
      <p:bldP spid="25" grpId="0" animBg="1"/>
      <p:bldP spid="44" grpId="0" animBg="1"/>
      <p:bldP spid="45" grpId="0" animBg="1"/>
      <p:bldP spid="46" grpId="0" animBg="1"/>
      <p:bldP spid="47" grpId="0" animBg="1"/>
      <p:bldP spid="49" grpId="0" animBg="1"/>
      <p:bldP spid="50" grpId="0" animBg="1"/>
      <p:bldP spid="51" grpId="0"/>
      <p:bldP spid="52" grpId="0" animBg="1"/>
      <p:bldP spid="53" grpId="0" animBg="1"/>
      <p:bldP spid="54" grpId="0" animBg="1"/>
      <p:bldP spid="55" grpId="0" animBg="1"/>
      <p:bldP spid="56" grpId="0" animBg="1"/>
      <p:bldP spid="59" grpId="0" animBg="1"/>
      <p:bldP spid="60" grpId="0" animBg="1"/>
      <p:bldP spid="1024" grpId="0"/>
      <p:bldP spid="1034" grpId="0" animBg="1"/>
      <p:bldP spid="1037" grpId="0" animBg="1"/>
      <p:bldP spid="11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10559702" y="189434"/>
            <a:ext cx="1165768" cy="213667"/>
          </a:xfrm>
        </p:spPr>
        <p:txBody>
          <a:bodyPr/>
          <a:lstStyle/>
          <a:p>
            <a:fld id="{A091ACBC-F4CD-4DA3-A585-1A4B962342BA}" type="slidenum">
              <a:rPr lang="es-EC" b="1" smtClean="0"/>
              <a:t>9</a:t>
            </a:fld>
            <a:endParaRPr lang="es-EC" dirty="0"/>
          </a:p>
        </p:txBody>
      </p:sp>
      <p:sp>
        <p:nvSpPr>
          <p:cNvPr id="4" name="6 Título"/>
          <p:cNvSpPr txBox="1">
            <a:spLocks/>
          </p:cNvSpPr>
          <p:nvPr/>
        </p:nvSpPr>
        <p:spPr>
          <a:xfrm>
            <a:off x="1986756" y="1"/>
            <a:ext cx="8216900" cy="618713"/>
          </a:xfrm>
          <a:prstGeom prst="rect">
            <a:avLst/>
          </a:prstGeom>
        </p:spPr>
        <p:txBody>
          <a:bodyPr anchor="ctr"/>
          <a:lstStyle>
            <a:lvl1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800" b="1" i="1">
                <a:solidFill>
                  <a:srgbClr val="FFFFCC"/>
                </a:solidFill>
                <a:effectLst>
                  <a:outerShdw blurRad="38100" dist="38100" dir="2700000" algn="tl">
                    <a:srgbClr val="C0C0C0"/>
                  </a:outerShdw>
                </a:effectLst>
                <a:latin typeface="Arial" charset="0"/>
              </a:defRPr>
            </a:lvl5pPr>
            <a:lvl6pPr marL="544251"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6pPr>
            <a:lvl7pPr marL="1088502"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7pPr>
            <a:lvl8pPr marL="1632753"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8pPr>
            <a:lvl9pPr marL="2177004" algn="r" rtl="0" fontAlgn="base">
              <a:spcBef>
                <a:spcPct val="0"/>
              </a:spcBef>
              <a:spcAft>
                <a:spcPct val="0"/>
              </a:spcAft>
              <a:defRPr sz="3800" b="1" i="1">
                <a:solidFill>
                  <a:srgbClr val="FFFFCC"/>
                </a:solidFill>
                <a:effectLst>
                  <a:outerShdw blurRad="38100" dist="38100" dir="2700000" algn="tl">
                    <a:srgbClr val="C0C0C0"/>
                  </a:outerShdw>
                </a:effectLst>
                <a:latin typeface="Arial" charset="0"/>
              </a:defRPr>
            </a:lvl9pPr>
          </a:lstStyle>
          <a:p>
            <a:pPr algn="ctr" defTabSz="914400"/>
            <a:r>
              <a:rPr lang="es-EC" sz="3200" kern="0" dirty="0">
                <a:solidFill>
                  <a:schemeClr val="tx1"/>
                </a:solidFill>
              </a:rPr>
              <a:t>METODOLOGÍA</a:t>
            </a:r>
            <a:endParaRPr lang="en-US" sz="3200" kern="0" dirty="0">
              <a:solidFill>
                <a:schemeClr val="tx1"/>
              </a:solidFill>
            </a:endParaRPr>
          </a:p>
        </p:txBody>
      </p:sp>
      <p:sp>
        <p:nvSpPr>
          <p:cNvPr id="1074" name="8 CuadroTexto">
            <a:extLst>
              <a:ext uri="{FF2B5EF4-FFF2-40B4-BE49-F238E27FC236}">
                <a16:creationId xmlns:a16="http://schemas.microsoft.com/office/drawing/2014/main" id="{FCAB9677-76E8-101E-299D-FA664C68BC7B}"/>
              </a:ext>
            </a:extLst>
          </p:cNvPr>
          <p:cNvSpPr txBox="1">
            <a:spLocks noChangeArrowheads="1"/>
          </p:cNvSpPr>
          <p:nvPr/>
        </p:nvSpPr>
        <p:spPr bwMode="auto">
          <a:xfrm>
            <a:off x="6527854" y="879897"/>
            <a:ext cx="540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Datos</a:t>
            </a:r>
            <a:endParaRPr lang="es-ES" altLang="es-EC" sz="2400" b="1" dirty="0">
              <a:solidFill>
                <a:srgbClr val="000099"/>
              </a:solidFill>
              <a:latin typeface="Arial Narrow" panose="020B0606020202030204" pitchFamily="34" charset="0"/>
              <a:cs typeface="Arial" panose="020B0604020202020204" pitchFamily="34" charset="0"/>
            </a:endParaRPr>
          </a:p>
        </p:txBody>
      </p:sp>
      <p:pic>
        <p:nvPicPr>
          <p:cNvPr id="3" name="Imagen 1">
            <a:extLst>
              <a:ext uri="{FF2B5EF4-FFF2-40B4-BE49-F238E27FC236}">
                <a16:creationId xmlns:a16="http://schemas.microsoft.com/office/drawing/2014/main" id="{0E02E2EF-306C-DF26-135A-4177DFDD06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74" y="2205658"/>
            <a:ext cx="5760000" cy="337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8 CuadroTexto">
            <a:extLst>
              <a:ext uri="{FF2B5EF4-FFF2-40B4-BE49-F238E27FC236}">
                <a16:creationId xmlns:a16="http://schemas.microsoft.com/office/drawing/2014/main" id="{07FE0DA7-BB60-E17D-153A-8980DDAEB13F}"/>
              </a:ext>
            </a:extLst>
          </p:cNvPr>
          <p:cNvSpPr txBox="1">
            <a:spLocks noChangeArrowheads="1"/>
          </p:cNvSpPr>
          <p:nvPr/>
        </p:nvSpPr>
        <p:spPr bwMode="auto">
          <a:xfrm>
            <a:off x="406574" y="1485578"/>
            <a:ext cx="576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a:latin typeface="Arial Narrow" panose="020B0606020202030204" pitchFamily="34" charset="0"/>
                <a:cs typeface="Arial" panose="020B0604020202020204" pitchFamily="34" charset="0"/>
              </a:rPr>
              <a:t>Islas Galápagos</a:t>
            </a:r>
            <a:endParaRPr lang="es-ES" altLang="es-EC" sz="2400" b="1" dirty="0">
              <a:latin typeface="Arial Narrow" panose="020B060602020203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461DD024-1806-EE12-D774-BD34C4E37865}"/>
              </a:ext>
            </a:extLst>
          </p:cNvPr>
          <p:cNvSpPr/>
          <p:nvPr/>
        </p:nvSpPr>
        <p:spPr>
          <a:xfrm>
            <a:off x="6527854" y="3037720"/>
            <a:ext cx="5400000" cy="925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PVGIS </a:t>
            </a:r>
          </a:p>
          <a:p>
            <a:pPr algn="ctr"/>
            <a:r>
              <a:rPr lang="es-EC" sz="2000" dirty="0" err="1">
                <a:solidFill>
                  <a:schemeClr val="tx1"/>
                </a:solidFill>
                <a:latin typeface="Arial Narrow" panose="020B0606020202030204" pitchFamily="34" charset="0"/>
                <a:cs typeface="Arial" panose="020B0604020202020204" pitchFamily="34" charset="0"/>
              </a:rPr>
              <a:t>Photovoltaic</a:t>
            </a:r>
            <a:r>
              <a:rPr lang="es-EC" sz="2000" dirty="0">
                <a:solidFill>
                  <a:schemeClr val="tx1"/>
                </a:solidFill>
                <a:latin typeface="Arial Narrow" panose="020B0606020202030204" pitchFamily="34" charset="0"/>
                <a:cs typeface="Arial" panose="020B0604020202020204" pitchFamily="34" charset="0"/>
              </a:rPr>
              <a:t> </a:t>
            </a:r>
            <a:r>
              <a:rPr lang="es-EC" sz="2000" dirty="0" err="1">
                <a:solidFill>
                  <a:schemeClr val="tx1"/>
                </a:solidFill>
                <a:latin typeface="Arial Narrow" panose="020B0606020202030204" pitchFamily="34" charset="0"/>
                <a:cs typeface="Arial" panose="020B0604020202020204" pitchFamily="34" charset="0"/>
              </a:rPr>
              <a:t>Geographical</a:t>
            </a:r>
            <a:r>
              <a:rPr lang="es-EC" sz="2000" dirty="0">
                <a:solidFill>
                  <a:schemeClr val="tx1"/>
                </a:solidFill>
                <a:latin typeface="Arial Narrow" panose="020B0606020202030204" pitchFamily="34" charset="0"/>
                <a:cs typeface="Arial" panose="020B0604020202020204" pitchFamily="34" charset="0"/>
              </a:rPr>
              <a:t> </a:t>
            </a:r>
            <a:r>
              <a:rPr lang="es-EC" sz="2000" dirty="0" err="1">
                <a:solidFill>
                  <a:schemeClr val="tx1"/>
                </a:solidFill>
                <a:latin typeface="Arial Narrow" panose="020B0606020202030204" pitchFamily="34" charset="0"/>
                <a:cs typeface="Arial" panose="020B0604020202020204" pitchFamily="34" charset="0"/>
              </a:rPr>
              <a:t>Information</a:t>
            </a:r>
            <a:r>
              <a:rPr lang="es-EC" sz="2000" dirty="0">
                <a:solidFill>
                  <a:schemeClr val="tx1"/>
                </a:solidFill>
                <a:latin typeface="Arial Narrow" panose="020B0606020202030204" pitchFamily="34" charset="0"/>
                <a:cs typeface="Arial" panose="020B0604020202020204" pitchFamily="34" charset="0"/>
              </a:rPr>
              <a:t> </a:t>
            </a:r>
            <a:r>
              <a:rPr lang="es-EC" sz="2000" dirty="0" err="1">
                <a:solidFill>
                  <a:schemeClr val="tx1"/>
                </a:solidFill>
                <a:latin typeface="Arial Narrow" panose="020B0606020202030204" pitchFamily="34" charset="0"/>
                <a:cs typeface="Arial" panose="020B0604020202020204" pitchFamily="34" charset="0"/>
              </a:rPr>
              <a:t>System</a:t>
            </a:r>
            <a:endParaRPr lang="es-EC" sz="2000" dirty="0">
              <a:solidFill>
                <a:schemeClr val="tx1"/>
              </a:solidFill>
              <a:latin typeface="Arial Narrow" panose="020B0606020202030204" pitchFamily="34" charset="0"/>
              <a:cs typeface="Arial" panose="020B0604020202020204" pitchFamily="34" charset="0"/>
            </a:endParaRPr>
          </a:p>
        </p:txBody>
      </p:sp>
      <p:sp>
        <p:nvSpPr>
          <p:cNvPr id="28" name="8 CuadroTexto">
            <a:extLst>
              <a:ext uri="{FF2B5EF4-FFF2-40B4-BE49-F238E27FC236}">
                <a16:creationId xmlns:a16="http://schemas.microsoft.com/office/drawing/2014/main" id="{CCBDDAF7-1F6C-7F41-0FAC-DA23C57DC199}"/>
              </a:ext>
            </a:extLst>
          </p:cNvPr>
          <p:cNvSpPr txBox="1">
            <a:spLocks noChangeArrowheads="1"/>
          </p:cNvSpPr>
          <p:nvPr/>
        </p:nvSpPr>
        <p:spPr bwMode="auto">
          <a:xfrm>
            <a:off x="406574" y="879897"/>
            <a:ext cx="576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spcBef>
                <a:spcPts val="600"/>
              </a:spcBef>
              <a:spcAft>
                <a:spcPts val="600"/>
              </a:spcAft>
            </a:pPr>
            <a:r>
              <a:rPr lang="en-US" altLang="es-EC" sz="2400" b="1" dirty="0" err="1">
                <a:solidFill>
                  <a:srgbClr val="000099"/>
                </a:solidFill>
                <a:latin typeface="Arial Narrow" panose="020B0606020202030204" pitchFamily="34" charset="0"/>
                <a:cs typeface="Arial" panose="020B0604020202020204" pitchFamily="34" charset="0"/>
              </a:rPr>
              <a:t>Estudio</a:t>
            </a:r>
            <a:r>
              <a:rPr lang="en-US" altLang="es-EC" sz="2400" b="1" dirty="0">
                <a:solidFill>
                  <a:srgbClr val="000099"/>
                </a:solidFill>
                <a:latin typeface="Arial Narrow" panose="020B0606020202030204" pitchFamily="34" charset="0"/>
                <a:cs typeface="Arial" panose="020B0604020202020204" pitchFamily="34" charset="0"/>
              </a:rPr>
              <a:t> de </a:t>
            </a:r>
            <a:r>
              <a:rPr lang="en-US" altLang="es-EC" sz="2400" b="1" dirty="0" err="1">
                <a:solidFill>
                  <a:srgbClr val="000099"/>
                </a:solidFill>
                <a:latin typeface="Arial Narrow" panose="020B0606020202030204" pitchFamily="34" charset="0"/>
                <a:cs typeface="Arial" panose="020B0604020202020204" pitchFamily="34" charset="0"/>
              </a:rPr>
              <a:t>caso</a:t>
            </a:r>
            <a:endParaRPr lang="es-ES" altLang="es-EC" sz="2400" b="1" dirty="0">
              <a:solidFill>
                <a:srgbClr val="000099"/>
              </a:solidFill>
              <a:latin typeface="Arial Narrow" panose="020B0606020202030204" pitchFamily="34" charset="0"/>
              <a:cs typeface="Arial" panose="020B0604020202020204" pitchFamily="34" charset="0"/>
            </a:endParaRPr>
          </a:p>
        </p:txBody>
      </p:sp>
      <p:sp>
        <p:nvSpPr>
          <p:cNvPr id="29" name="Rectángulo 28">
            <a:extLst>
              <a:ext uri="{FF2B5EF4-FFF2-40B4-BE49-F238E27FC236}">
                <a16:creationId xmlns:a16="http://schemas.microsoft.com/office/drawing/2014/main" id="{87E0712A-917C-317F-AA8C-E86C044B7688}"/>
              </a:ext>
            </a:extLst>
          </p:cNvPr>
          <p:cNvSpPr/>
          <p:nvPr/>
        </p:nvSpPr>
        <p:spPr>
          <a:xfrm>
            <a:off x="6527854" y="4221882"/>
            <a:ext cx="5400000" cy="135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Arial Narrow" panose="020B0606020202030204" pitchFamily="34" charset="0"/>
                <a:cs typeface="Arial" panose="020B0604020202020204" pitchFamily="34" charset="0"/>
              </a:rPr>
              <a:t>Temperatura </a:t>
            </a:r>
          </a:p>
          <a:p>
            <a:pPr algn="ctr"/>
            <a:r>
              <a:rPr lang="es-EC" sz="2000" dirty="0">
                <a:solidFill>
                  <a:schemeClr val="tx1"/>
                </a:solidFill>
                <a:latin typeface="Arial Narrow" panose="020B0606020202030204" pitchFamily="34" charset="0"/>
                <a:cs typeface="Arial" panose="020B0604020202020204" pitchFamily="34" charset="0"/>
              </a:rPr>
              <a:t>Irradiancia</a:t>
            </a:r>
          </a:p>
          <a:p>
            <a:pPr algn="ctr"/>
            <a:r>
              <a:rPr lang="es-EC" sz="2000" dirty="0">
                <a:solidFill>
                  <a:schemeClr val="tx1"/>
                </a:solidFill>
                <a:latin typeface="Arial Narrow" panose="020B0606020202030204" pitchFamily="34" charset="0"/>
                <a:cs typeface="Arial" panose="020B0604020202020204" pitchFamily="34" charset="0"/>
              </a:rPr>
              <a:t>2018 – 2020 </a:t>
            </a:r>
          </a:p>
          <a:p>
            <a:pPr algn="ctr"/>
            <a:r>
              <a:rPr lang="es-EC" sz="2000" dirty="0">
                <a:solidFill>
                  <a:schemeClr val="tx1"/>
                </a:solidFill>
                <a:latin typeface="Arial Narrow" panose="020B0606020202030204" pitchFamily="34" charset="0"/>
                <a:cs typeface="Arial" panose="020B0604020202020204" pitchFamily="34" charset="0"/>
              </a:rPr>
              <a:t>Datos en cada hora</a:t>
            </a:r>
          </a:p>
        </p:txBody>
      </p:sp>
      <p:sp>
        <p:nvSpPr>
          <p:cNvPr id="5" name="Rectángulo 4">
            <a:extLst>
              <a:ext uri="{FF2B5EF4-FFF2-40B4-BE49-F238E27FC236}">
                <a16:creationId xmlns:a16="http://schemas.microsoft.com/office/drawing/2014/main" id="{53832B84-53D2-8EDA-FC1B-C53AB3E87718}"/>
              </a:ext>
            </a:extLst>
          </p:cNvPr>
          <p:cNvSpPr/>
          <p:nvPr/>
        </p:nvSpPr>
        <p:spPr>
          <a:xfrm>
            <a:off x="6527854" y="1471128"/>
            <a:ext cx="2700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i="1" dirty="0">
                <a:solidFill>
                  <a:schemeClr val="tx1"/>
                </a:solidFill>
                <a:latin typeface="Arial Narrow" panose="020B0606020202030204" pitchFamily="34" charset="0"/>
                <a:cs typeface="Arial" panose="020B0604020202020204" pitchFamily="34" charset="0"/>
              </a:rPr>
              <a:t>Locación 1</a:t>
            </a:r>
          </a:p>
          <a:p>
            <a:pPr algn="ctr"/>
            <a:r>
              <a:rPr lang="es-EC" sz="2200" b="1" dirty="0">
                <a:solidFill>
                  <a:schemeClr val="tx1"/>
                </a:solidFill>
                <a:latin typeface="Arial Narrow" panose="020B0606020202030204" pitchFamily="34" charset="0"/>
                <a:cs typeface="Arial" panose="020B0604020202020204" pitchFamily="34" charset="0"/>
              </a:rPr>
              <a:t>Santa Cruz</a:t>
            </a:r>
          </a:p>
          <a:p>
            <a:pPr algn="ctr"/>
            <a:r>
              <a:rPr lang="es-CO"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0°41'42"S 90°19'44.399"W</a:t>
            </a:r>
            <a:endParaRPr lang="es-EC" sz="2000" dirty="0">
              <a:solidFill>
                <a:schemeClr val="tx1"/>
              </a:solidFill>
              <a:latin typeface="Arial Narrow" panose="020B060602020203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3E5CBD3-827C-494A-1417-A748C172D246}"/>
              </a:ext>
            </a:extLst>
          </p:cNvPr>
          <p:cNvSpPr/>
          <p:nvPr/>
        </p:nvSpPr>
        <p:spPr>
          <a:xfrm>
            <a:off x="9227854" y="1471127"/>
            <a:ext cx="2700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i="1" dirty="0">
                <a:solidFill>
                  <a:schemeClr val="tx1"/>
                </a:solidFill>
                <a:latin typeface="Arial Narrow" panose="020B0606020202030204" pitchFamily="34" charset="0"/>
                <a:cs typeface="Arial" panose="020B0604020202020204" pitchFamily="34" charset="0"/>
              </a:rPr>
              <a:t>Locación 2</a:t>
            </a:r>
          </a:p>
          <a:p>
            <a:pPr algn="ctr"/>
            <a:r>
              <a:rPr lang="es-EC" sz="2200" b="1" dirty="0">
                <a:solidFill>
                  <a:schemeClr val="tx1"/>
                </a:solidFill>
                <a:latin typeface="Arial Narrow" panose="020B0606020202030204" pitchFamily="34" charset="0"/>
                <a:cs typeface="Arial" panose="020B0604020202020204" pitchFamily="34" charset="0"/>
              </a:rPr>
              <a:t>San Cristóbal</a:t>
            </a:r>
          </a:p>
          <a:p>
            <a:pPr algn="ctr"/>
            <a:r>
              <a:rPr lang="es-CO"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0°54'0"S 89°30'21.6"W</a:t>
            </a:r>
            <a:endParaRPr lang="es-EC" sz="2000" dirty="0">
              <a:solidFill>
                <a:schemeClr val="tx1"/>
              </a:solidFill>
              <a:latin typeface="Arial Narrow" panose="020B0606020202030204" pitchFamily="34" charset="0"/>
              <a:cs typeface="Arial" panose="020B0604020202020204" pitchFamily="34" charset="0"/>
            </a:endParaRPr>
          </a:p>
        </p:txBody>
      </p:sp>
      <p:cxnSp>
        <p:nvCxnSpPr>
          <p:cNvPr id="8" name="Conector angular 48">
            <a:extLst>
              <a:ext uri="{FF2B5EF4-FFF2-40B4-BE49-F238E27FC236}">
                <a16:creationId xmlns:a16="http://schemas.microsoft.com/office/drawing/2014/main" id="{6E8D01BB-1A2E-0F6C-19BD-74D55283D1C7}"/>
              </a:ext>
            </a:extLst>
          </p:cNvPr>
          <p:cNvCxnSpPr>
            <a:cxnSpLocks/>
            <a:stCxn id="5" idx="2"/>
            <a:endCxn id="9" idx="0"/>
          </p:cNvCxnSpPr>
          <p:nvPr/>
        </p:nvCxnSpPr>
        <p:spPr>
          <a:xfrm rot="16200000" flipH="1">
            <a:off x="8309558" y="2119424"/>
            <a:ext cx="486592" cy="1350000"/>
          </a:xfrm>
          <a:prstGeom prst="bentConnector3">
            <a:avLst>
              <a:gd name="adj1" fmla="val 50000"/>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48">
            <a:extLst>
              <a:ext uri="{FF2B5EF4-FFF2-40B4-BE49-F238E27FC236}">
                <a16:creationId xmlns:a16="http://schemas.microsoft.com/office/drawing/2014/main" id="{27A9E367-FED1-1A36-4D34-72401F0A7273}"/>
              </a:ext>
            </a:extLst>
          </p:cNvPr>
          <p:cNvCxnSpPr>
            <a:cxnSpLocks/>
            <a:stCxn id="6" idx="2"/>
            <a:endCxn id="9" idx="0"/>
          </p:cNvCxnSpPr>
          <p:nvPr/>
        </p:nvCxnSpPr>
        <p:spPr>
          <a:xfrm rot="5400000">
            <a:off x="9659558" y="2119423"/>
            <a:ext cx="486593" cy="1350000"/>
          </a:xfrm>
          <a:prstGeom prst="bentConnector3">
            <a:avLst>
              <a:gd name="adj1" fmla="val 50000"/>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A63840EC-1335-C07C-93D4-71300C52533F}"/>
              </a:ext>
            </a:extLst>
          </p:cNvPr>
          <p:cNvCxnSpPr>
            <a:cxnSpLocks/>
            <a:stCxn id="9" idx="2"/>
            <a:endCxn id="29" idx="0"/>
          </p:cNvCxnSpPr>
          <p:nvPr/>
        </p:nvCxnSpPr>
        <p:spPr>
          <a:xfrm>
            <a:off x="9227854" y="3963339"/>
            <a:ext cx="0" cy="258543"/>
          </a:xfrm>
          <a:prstGeom prst="straightConnector1">
            <a:avLst/>
          </a:prstGeom>
          <a:ln w="190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6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4"/>
                                        </p:tgtEl>
                                        <p:attrNameLst>
                                          <p:attrName>style.visibility</p:attrName>
                                        </p:attrNameLst>
                                      </p:cBhvr>
                                      <p:to>
                                        <p:strVal val="visible"/>
                                      </p:to>
                                    </p:set>
                                    <p:animEffect transition="in" filter="fade">
                                      <p:cBhvr>
                                        <p:cTn id="7" dur="1000"/>
                                        <p:tgtEl>
                                          <p:spTgt spid="1074"/>
                                        </p:tgtEl>
                                      </p:cBhvr>
                                    </p:animEffect>
                                    <p:anim calcmode="lin" valueType="num">
                                      <p:cBhvr>
                                        <p:cTn id="8" dur="1000" fill="hold"/>
                                        <p:tgtEl>
                                          <p:spTgt spid="1074"/>
                                        </p:tgtEl>
                                        <p:attrNameLst>
                                          <p:attrName>ppt_x</p:attrName>
                                        </p:attrNameLst>
                                      </p:cBhvr>
                                      <p:tavLst>
                                        <p:tav tm="0">
                                          <p:val>
                                            <p:strVal val="#ppt_x"/>
                                          </p:val>
                                        </p:tav>
                                        <p:tav tm="100000">
                                          <p:val>
                                            <p:strVal val="#ppt_x"/>
                                          </p:val>
                                        </p:tav>
                                      </p:tavLst>
                                    </p:anim>
                                    <p:anim calcmode="lin" valueType="num">
                                      <p:cBhvr>
                                        <p:cTn id="9" dur="1000" fill="hold"/>
                                        <p:tgtEl>
                                          <p:spTgt spid="1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 grpId="0"/>
      <p:bldP spid="9" grpId="0"/>
      <p:bldP spid="29" grpId="0"/>
      <p:bldP spid="5" grpId="0"/>
      <p:bldP spid="6" grpId="0"/>
    </p:bld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22492</TotalTime>
  <Words>2956</Words>
  <Application>Microsoft Office PowerPoint</Application>
  <PresentationFormat>Personalizado</PresentationFormat>
  <Paragraphs>756</Paragraphs>
  <Slides>33</Slides>
  <Notes>33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3</vt:i4>
      </vt:variant>
      <vt:variant>
        <vt:lpstr>Títulos de diapositiva</vt:lpstr>
      </vt:variant>
      <vt:variant>
        <vt:i4>33</vt:i4>
      </vt:variant>
    </vt:vector>
  </HeadingPairs>
  <TitlesOfParts>
    <vt:vector size="42" baseType="lpstr">
      <vt:lpstr>Arial</vt:lpstr>
      <vt:lpstr>Arial Narrow</vt:lpstr>
      <vt:lpstr>Calibri</vt:lpstr>
      <vt:lpstr>Cambria Math</vt:lpstr>
      <vt:lpstr>Verdana</vt:lpstr>
      <vt:lpstr>Diseño predeterminado</vt:lpstr>
      <vt:lpstr>CorelDRAW</vt:lpstr>
      <vt:lpstr>Equation.DSMT4</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Richard Guanoluisa</cp:lastModifiedBy>
  <cp:revision>450</cp:revision>
  <cp:lastPrinted>2020-11-12T20:15:06Z</cp:lastPrinted>
  <dcterms:created xsi:type="dcterms:W3CDTF">2008-08-08T13:28:34Z</dcterms:created>
  <dcterms:modified xsi:type="dcterms:W3CDTF">2023-02-17T05:53:50Z</dcterms:modified>
</cp:coreProperties>
</file>