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46"/>
  </p:notesMasterIdLst>
  <p:sldIdLst>
    <p:sldId id="256" r:id="rId2"/>
    <p:sldId id="257" r:id="rId3"/>
    <p:sldId id="274" r:id="rId4"/>
    <p:sldId id="258" r:id="rId5"/>
    <p:sldId id="259" r:id="rId6"/>
    <p:sldId id="260" r:id="rId7"/>
    <p:sldId id="261" r:id="rId8"/>
    <p:sldId id="264" r:id="rId9"/>
    <p:sldId id="265" r:id="rId10"/>
    <p:sldId id="266" r:id="rId11"/>
    <p:sldId id="313" r:id="rId12"/>
    <p:sldId id="314" r:id="rId13"/>
    <p:sldId id="276" r:id="rId14"/>
    <p:sldId id="277" r:id="rId15"/>
    <p:sldId id="267" r:id="rId16"/>
    <p:sldId id="316" r:id="rId17"/>
    <p:sldId id="268" r:id="rId18"/>
    <p:sldId id="318" r:id="rId19"/>
    <p:sldId id="269" r:id="rId20"/>
    <p:sldId id="282" r:id="rId21"/>
    <p:sldId id="319" r:id="rId22"/>
    <p:sldId id="270" r:id="rId23"/>
    <p:sldId id="320" r:id="rId24"/>
    <p:sldId id="321" r:id="rId25"/>
    <p:sldId id="272" r:id="rId26"/>
    <p:sldId id="279" r:id="rId27"/>
    <p:sldId id="322" r:id="rId28"/>
    <p:sldId id="323" r:id="rId29"/>
    <p:sldId id="324" r:id="rId30"/>
    <p:sldId id="325" r:id="rId31"/>
    <p:sldId id="326" r:id="rId32"/>
    <p:sldId id="280" r:id="rId33"/>
    <p:sldId id="327" r:id="rId34"/>
    <p:sldId id="328" r:id="rId35"/>
    <p:sldId id="329" r:id="rId36"/>
    <p:sldId id="330" r:id="rId37"/>
    <p:sldId id="283" r:id="rId38"/>
    <p:sldId id="305" r:id="rId39"/>
    <p:sldId id="306" r:id="rId40"/>
    <p:sldId id="310" r:id="rId41"/>
    <p:sldId id="309" r:id="rId42"/>
    <p:sldId id="308" r:id="rId43"/>
    <p:sldId id="311" r:id="rId44"/>
    <p:sldId id="331" r:id="rId4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87464" autoAdjust="0"/>
  </p:normalViewPr>
  <p:slideViewPr>
    <p:cSldViewPr>
      <p:cViewPr>
        <p:scale>
          <a:sx n="70" d="100"/>
          <a:sy n="70" d="100"/>
        </p:scale>
        <p:origin x="-72"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7A3205-64D3-4E14-A35D-8E38DCEBC762}" type="doc">
      <dgm:prSet loTypeId="urn:microsoft.com/office/officeart/2005/8/layout/radial4" loCatId="relationship" qsTypeId="urn:microsoft.com/office/officeart/2005/8/quickstyle/simple1" qsCatId="simple" csTypeId="urn:microsoft.com/office/officeart/2005/8/colors/accent5_1" csCatId="accent5" phldr="1"/>
      <dgm:spPr/>
      <dgm:t>
        <a:bodyPr/>
        <a:lstStyle/>
        <a:p>
          <a:endParaRPr lang="es-ES"/>
        </a:p>
      </dgm:t>
    </dgm:pt>
    <dgm:pt modelId="{B3BC5E5F-FF5A-4C82-9BF9-666C629C304D}">
      <dgm:prSet phldrT="[Texto]" custT="1"/>
      <dgm:spPr>
        <a:scene3d>
          <a:camera prst="orthographicFront"/>
          <a:lightRig rig="threePt" dir="t"/>
        </a:scene3d>
        <a:sp3d>
          <a:bevelT w="152400" h="50800" prst="softRound"/>
        </a:sp3d>
      </dgm:spPr>
      <dgm:t>
        <a:bodyPr/>
        <a:lstStyle/>
        <a:p>
          <a:pPr algn="ctr"/>
          <a:r>
            <a:rPr lang="es-ES" sz="1400" dirty="0">
              <a:latin typeface="Verdana" pitchFamily="34" charset="0"/>
            </a:rPr>
            <a:t>Calidad de aguas</a:t>
          </a:r>
        </a:p>
      </dgm:t>
    </dgm:pt>
    <dgm:pt modelId="{A17F9912-8492-42F4-A541-F9D158BFACFB}" type="parTrans" cxnId="{15B9BBDD-DD95-4B36-ABE5-FE83B6523B53}">
      <dgm:prSet/>
      <dgm:spPr/>
      <dgm:t>
        <a:bodyPr/>
        <a:lstStyle/>
        <a:p>
          <a:pPr algn="ctr"/>
          <a:endParaRPr lang="es-ES"/>
        </a:p>
      </dgm:t>
    </dgm:pt>
    <dgm:pt modelId="{E25E46CD-66EC-46DC-BC6A-11E8FE8750CA}" type="sibTrans" cxnId="{15B9BBDD-DD95-4B36-ABE5-FE83B6523B53}">
      <dgm:prSet/>
      <dgm:spPr/>
      <dgm:t>
        <a:bodyPr/>
        <a:lstStyle/>
        <a:p>
          <a:pPr algn="ctr"/>
          <a:endParaRPr lang="es-ES"/>
        </a:p>
      </dgm:t>
    </dgm:pt>
    <dgm:pt modelId="{73E3C726-7B62-4663-B04B-9369145ED3B0}">
      <dgm:prSet phldrT="[Texto]" custT="1"/>
      <dgm:spPr>
        <a:scene3d>
          <a:camera prst="orthographicFront"/>
          <a:lightRig rig="threePt" dir="t"/>
        </a:scene3d>
        <a:sp3d>
          <a:bevelT w="152400" h="50800" prst="softRound"/>
        </a:sp3d>
      </dgm:spPr>
      <dgm:t>
        <a:bodyPr/>
        <a:lstStyle/>
        <a:p>
          <a:pPr algn="ctr"/>
          <a:r>
            <a:rPr lang="es-ES" sz="1400" dirty="0">
              <a:latin typeface="Verdana" pitchFamily="34" charset="0"/>
            </a:rPr>
            <a:t>Legislación ambiental, OMS</a:t>
          </a:r>
          <a:r>
            <a:rPr lang="es-ES" sz="800" dirty="0">
              <a:latin typeface="Verdana" pitchFamily="34" charset="0"/>
            </a:rPr>
            <a:t>.</a:t>
          </a:r>
        </a:p>
      </dgm:t>
    </dgm:pt>
    <dgm:pt modelId="{0378B7DB-C53B-42A6-91BF-E630D210BF8E}" type="parTrans" cxnId="{D88967D3-2141-4E82-B15E-4989BA23949D}">
      <dgm:prSet/>
      <dgm:spPr>
        <a:solidFill>
          <a:srgbClr val="00B050"/>
        </a:solidFill>
        <a:scene3d>
          <a:camera prst="orthographicFront"/>
          <a:lightRig rig="threePt" dir="t"/>
        </a:scene3d>
        <a:sp3d>
          <a:bevelT w="152400" h="50800" prst="softRound"/>
        </a:sp3d>
      </dgm:spPr>
      <dgm:t>
        <a:bodyPr/>
        <a:lstStyle/>
        <a:p>
          <a:pPr algn="ctr"/>
          <a:endParaRPr lang="es-ES"/>
        </a:p>
      </dgm:t>
    </dgm:pt>
    <dgm:pt modelId="{EFF6D4C4-E184-466C-85B9-05E8FDFFBBC5}" type="sibTrans" cxnId="{D88967D3-2141-4E82-B15E-4989BA23949D}">
      <dgm:prSet/>
      <dgm:spPr/>
      <dgm:t>
        <a:bodyPr/>
        <a:lstStyle/>
        <a:p>
          <a:pPr algn="ctr"/>
          <a:endParaRPr lang="es-ES"/>
        </a:p>
      </dgm:t>
    </dgm:pt>
    <dgm:pt modelId="{C80DA10E-FDB1-4741-BDEC-19A50E4D15FC}">
      <dgm:prSet custT="1"/>
      <dgm:spPr>
        <a:scene3d>
          <a:camera prst="orthographicFront"/>
          <a:lightRig rig="threePt" dir="t"/>
        </a:scene3d>
        <a:sp3d>
          <a:bevelT w="152400" h="50800" prst="softRound"/>
        </a:sp3d>
      </dgm:spPr>
      <dgm:t>
        <a:bodyPr/>
        <a:lstStyle/>
        <a:p>
          <a:pPr algn="ctr"/>
          <a:r>
            <a:rPr lang="es-ES_tradnl" sz="1400" dirty="0">
              <a:latin typeface="Verdana" pitchFamily="34" charset="0"/>
            </a:rPr>
            <a:t>Parámetros físicos, químicos y biológicos en situación real.</a:t>
          </a:r>
          <a:endParaRPr lang="es-ES" sz="1400" dirty="0">
            <a:latin typeface="Verdana" pitchFamily="34" charset="0"/>
          </a:endParaRPr>
        </a:p>
      </dgm:t>
    </dgm:pt>
    <dgm:pt modelId="{E54510DD-78F6-48C9-ACB0-89DD64C6A273}" type="parTrans" cxnId="{65235F7C-2030-4A0F-88C3-4BE88760DC2D}">
      <dgm:prSet/>
      <dgm:spPr>
        <a:solidFill>
          <a:srgbClr val="00B050"/>
        </a:solidFill>
        <a:scene3d>
          <a:camera prst="orthographicFront"/>
          <a:lightRig rig="threePt" dir="t"/>
        </a:scene3d>
        <a:sp3d>
          <a:bevelT w="152400" h="50800" prst="softRound"/>
        </a:sp3d>
      </dgm:spPr>
      <dgm:t>
        <a:bodyPr/>
        <a:lstStyle/>
        <a:p>
          <a:pPr algn="ctr"/>
          <a:endParaRPr lang="es-ES"/>
        </a:p>
      </dgm:t>
    </dgm:pt>
    <dgm:pt modelId="{76B1D23B-B70C-4F59-872C-A17065B46761}" type="sibTrans" cxnId="{65235F7C-2030-4A0F-88C3-4BE88760DC2D}">
      <dgm:prSet/>
      <dgm:spPr/>
      <dgm:t>
        <a:bodyPr/>
        <a:lstStyle/>
        <a:p>
          <a:pPr algn="ctr"/>
          <a:endParaRPr lang="es-ES"/>
        </a:p>
      </dgm:t>
    </dgm:pt>
    <dgm:pt modelId="{CB8EF087-CC39-4BF5-BF2E-BACFCA6EDE14}">
      <dgm:prSet custT="1"/>
      <dgm:spPr>
        <a:scene3d>
          <a:camera prst="orthographicFront"/>
          <a:lightRig rig="threePt" dir="t"/>
        </a:scene3d>
        <a:sp3d>
          <a:bevelT w="152400" h="50800" prst="softRound"/>
        </a:sp3d>
      </dgm:spPr>
      <dgm:t>
        <a:bodyPr/>
        <a:lstStyle/>
        <a:p>
          <a:pPr algn="ctr"/>
          <a:r>
            <a:rPr lang="es-ES_tradnl" sz="1400" dirty="0">
              <a:latin typeface="Verdana" pitchFamily="34" charset="0"/>
            </a:rPr>
            <a:t>Parámetros físicos, químicos y biológicos de estándares deseables.</a:t>
          </a:r>
          <a:endParaRPr lang="es-ES" sz="1400" dirty="0">
            <a:latin typeface="Verdana" pitchFamily="34" charset="0"/>
          </a:endParaRPr>
        </a:p>
      </dgm:t>
    </dgm:pt>
    <dgm:pt modelId="{94B141A1-E8FC-4307-9CC3-C0C3950E5DD7}" type="parTrans" cxnId="{12D5B1F3-6434-4E16-B2AE-0B403FA965BF}">
      <dgm:prSet/>
      <dgm:spPr>
        <a:solidFill>
          <a:srgbClr val="00B050"/>
        </a:solidFill>
        <a:scene3d>
          <a:camera prst="orthographicFront"/>
          <a:lightRig rig="threePt" dir="t"/>
        </a:scene3d>
        <a:sp3d>
          <a:bevelT w="152400" h="50800" prst="softRound"/>
        </a:sp3d>
      </dgm:spPr>
      <dgm:t>
        <a:bodyPr/>
        <a:lstStyle/>
        <a:p>
          <a:pPr algn="ctr"/>
          <a:endParaRPr lang="es-ES"/>
        </a:p>
      </dgm:t>
    </dgm:pt>
    <dgm:pt modelId="{C8794A72-5AC9-48B2-BEC3-7BB33E3B2A61}" type="sibTrans" cxnId="{12D5B1F3-6434-4E16-B2AE-0B403FA965BF}">
      <dgm:prSet/>
      <dgm:spPr/>
      <dgm:t>
        <a:bodyPr/>
        <a:lstStyle/>
        <a:p>
          <a:pPr algn="ctr"/>
          <a:endParaRPr lang="es-ES"/>
        </a:p>
      </dgm:t>
    </dgm:pt>
    <dgm:pt modelId="{7EBC484F-66EB-4610-9A1D-7AECD5AB5DFE}" type="pres">
      <dgm:prSet presAssocID="{EF7A3205-64D3-4E14-A35D-8E38DCEBC762}" presName="cycle" presStyleCnt="0">
        <dgm:presLayoutVars>
          <dgm:chMax val="1"/>
          <dgm:dir/>
          <dgm:animLvl val="ctr"/>
          <dgm:resizeHandles val="exact"/>
        </dgm:presLayoutVars>
      </dgm:prSet>
      <dgm:spPr/>
      <dgm:t>
        <a:bodyPr/>
        <a:lstStyle/>
        <a:p>
          <a:endParaRPr lang="es-ES"/>
        </a:p>
      </dgm:t>
    </dgm:pt>
    <dgm:pt modelId="{EBBF78B3-7DC1-42D7-895B-7D9B54CE63B0}" type="pres">
      <dgm:prSet presAssocID="{B3BC5E5F-FF5A-4C82-9BF9-666C629C304D}" presName="centerShape" presStyleLbl="node0" presStyleIdx="0" presStyleCnt="1" custScaleX="145143" custScaleY="59216" custLinFactNeighborX="-5826" custLinFactNeighborY="-7666"/>
      <dgm:spPr/>
      <dgm:t>
        <a:bodyPr/>
        <a:lstStyle/>
        <a:p>
          <a:endParaRPr lang="es-ES"/>
        </a:p>
      </dgm:t>
    </dgm:pt>
    <dgm:pt modelId="{EEA408B4-3517-4099-8772-EF5588C882FF}" type="pres">
      <dgm:prSet presAssocID="{0378B7DB-C53B-42A6-91BF-E630D210BF8E}" presName="parTrans" presStyleLbl="bgSibTrans2D1" presStyleIdx="0" presStyleCnt="3" custAng="1887347" custFlipVert="1" custFlipHor="1" custScaleX="44166" custScaleY="53661" custLinFactY="-42195" custLinFactNeighborX="-18891" custLinFactNeighborY="-100000"/>
      <dgm:spPr/>
      <dgm:t>
        <a:bodyPr/>
        <a:lstStyle/>
        <a:p>
          <a:endParaRPr lang="es-ES"/>
        </a:p>
      </dgm:t>
    </dgm:pt>
    <dgm:pt modelId="{840BC3E0-4530-4797-932C-98725BCA50BF}" type="pres">
      <dgm:prSet presAssocID="{73E3C726-7B62-4663-B04B-9369145ED3B0}" presName="node" presStyleLbl="node1" presStyleIdx="0" presStyleCnt="3" custScaleX="73509" custScaleY="78880" custRadScaleRad="112700" custRadScaleInc="174328">
        <dgm:presLayoutVars>
          <dgm:bulletEnabled val="1"/>
        </dgm:presLayoutVars>
      </dgm:prSet>
      <dgm:spPr/>
      <dgm:t>
        <a:bodyPr/>
        <a:lstStyle/>
        <a:p>
          <a:endParaRPr lang="es-ES"/>
        </a:p>
      </dgm:t>
    </dgm:pt>
    <dgm:pt modelId="{B4414F28-2C5B-4B49-8471-BB3163E476E8}" type="pres">
      <dgm:prSet presAssocID="{94B141A1-E8FC-4307-9CC3-C0C3950E5DD7}" presName="parTrans" presStyleLbl="bgSibTrans2D1" presStyleIdx="1" presStyleCnt="3" custAng="21440909" custScaleY="73499" custLinFactNeighborX="-5499" custLinFactNeighborY="11425"/>
      <dgm:spPr/>
      <dgm:t>
        <a:bodyPr/>
        <a:lstStyle/>
        <a:p>
          <a:endParaRPr lang="es-ES"/>
        </a:p>
      </dgm:t>
    </dgm:pt>
    <dgm:pt modelId="{50F9241C-4D41-489C-B730-C8CE2379694A}" type="pres">
      <dgm:prSet presAssocID="{CB8EF087-CC39-4BF5-BF2E-BACFCA6EDE14}" presName="node" presStyleLbl="node1" presStyleIdx="1" presStyleCnt="3" custScaleX="82566" custScaleY="107676" custRadScaleRad="101871" custRadScaleInc="-7185">
        <dgm:presLayoutVars>
          <dgm:bulletEnabled val="1"/>
        </dgm:presLayoutVars>
      </dgm:prSet>
      <dgm:spPr/>
      <dgm:t>
        <a:bodyPr/>
        <a:lstStyle/>
        <a:p>
          <a:endParaRPr lang="es-ES"/>
        </a:p>
      </dgm:t>
    </dgm:pt>
    <dgm:pt modelId="{5EA1E10F-1291-42A5-A1A9-ED89C39BABF2}" type="pres">
      <dgm:prSet presAssocID="{E54510DD-78F6-48C9-ACB0-89DD64C6A273}" presName="parTrans" presStyleLbl="bgSibTrans2D1" presStyleIdx="2" presStyleCnt="3" custAng="534861" custScaleY="84440" custLinFactNeighborX="26828" custLinFactNeighborY="-36840"/>
      <dgm:spPr/>
      <dgm:t>
        <a:bodyPr/>
        <a:lstStyle/>
        <a:p>
          <a:endParaRPr lang="es-ES"/>
        </a:p>
      </dgm:t>
    </dgm:pt>
    <dgm:pt modelId="{33A6D65C-09C5-41E7-8604-AAE658EC0E60}" type="pres">
      <dgm:prSet presAssocID="{C80DA10E-FDB1-4741-BDEC-19A50E4D15FC}" presName="node" presStyleLbl="node1" presStyleIdx="2" presStyleCnt="3" custScaleX="80761" custScaleY="119471" custRadScaleRad="121661" custRadScaleInc="-185923">
        <dgm:presLayoutVars>
          <dgm:bulletEnabled val="1"/>
        </dgm:presLayoutVars>
      </dgm:prSet>
      <dgm:spPr/>
      <dgm:t>
        <a:bodyPr/>
        <a:lstStyle/>
        <a:p>
          <a:endParaRPr lang="es-ES"/>
        </a:p>
      </dgm:t>
    </dgm:pt>
  </dgm:ptLst>
  <dgm:cxnLst>
    <dgm:cxn modelId="{15B9BBDD-DD95-4B36-ABE5-FE83B6523B53}" srcId="{EF7A3205-64D3-4E14-A35D-8E38DCEBC762}" destId="{B3BC5E5F-FF5A-4C82-9BF9-666C629C304D}" srcOrd="0" destOrd="0" parTransId="{A17F9912-8492-42F4-A541-F9D158BFACFB}" sibTransId="{E25E46CD-66EC-46DC-BC6A-11E8FE8750CA}"/>
    <dgm:cxn modelId="{65235F7C-2030-4A0F-88C3-4BE88760DC2D}" srcId="{B3BC5E5F-FF5A-4C82-9BF9-666C629C304D}" destId="{C80DA10E-FDB1-4741-BDEC-19A50E4D15FC}" srcOrd="2" destOrd="0" parTransId="{E54510DD-78F6-48C9-ACB0-89DD64C6A273}" sibTransId="{76B1D23B-B70C-4F59-872C-A17065B46761}"/>
    <dgm:cxn modelId="{0A88EA25-DBFA-4229-953D-E2AB634AFF2B}" type="presOf" srcId="{0378B7DB-C53B-42A6-91BF-E630D210BF8E}" destId="{EEA408B4-3517-4099-8772-EF5588C882FF}" srcOrd="0" destOrd="0" presId="urn:microsoft.com/office/officeart/2005/8/layout/radial4"/>
    <dgm:cxn modelId="{12D5B1F3-6434-4E16-B2AE-0B403FA965BF}" srcId="{B3BC5E5F-FF5A-4C82-9BF9-666C629C304D}" destId="{CB8EF087-CC39-4BF5-BF2E-BACFCA6EDE14}" srcOrd="1" destOrd="0" parTransId="{94B141A1-E8FC-4307-9CC3-C0C3950E5DD7}" sibTransId="{C8794A72-5AC9-48B2-BEC3-7BB33E3B2A61}"/>
    <dgm:cxn modelId="{303F7069-A710-4E6E-8205-1BC27FA2CF3C}" type="presOf" srcId="{94B141A1-E8FC-4307-9CC3-C0C3950E5DD7}" destId="{B4414F28-2C5B-4B49-8471-BB3163E476E8}" srcOrd="0" destOrd="0" presId="urn:microsoft.com/office/officeart/2005/8/layout/radial4"/>
    <dgm:cxn modelId="{3CD3F760-E122-46F4-9D03-C1AF948CBB01}" type="presOf" srcId="{73E3C726-7B62-4663-B04B-9369145ED3B0}" destId="{840BC3E0-4530-4797-932C-98725BCA50BF}" srcOrd="0" destOrd="0" presId="urn:microsoft.com/office/officeart/2005/8/layout/radial4"/>
    <dgm:cxn modelId="{09410134-52DE-416D-A71C-567EA267F275}" type="presOf" srcId="{C80DA10E-FDB1-4741-BDEC-19A50E4D15FC}" destId="{33A6D65C-09C5-41E7-8604-AAE658EC0E60}" srcOrd="0" destOrd="0" presId="urn:microsoft.com/office/officeart/2005/8/layout/radial4"/>
    <dgm:cxn modelId="{E44A6120-8C2E-4B47-8A26-5BC2C5DDCB29}" type="presOf" srcId="{E54510DD-78F6-48C9-ACB0-89DD64C6A273}" destId="{5EA1E10F-1291-42A5-A1A9-ED89C39BABF2}" srcOrd="0" destOrd="0" presId="urn:microsoft.com/office/officeart/2005/8/layout/radial4"/>
    <dgm:cxn modelId="{D88967D3-2141-4E82-B15E-4989BA23949D}" srcId="{B3BC5E5F-FF5A-4C82-9BF9-666C629C304D}" destId="{73E3C726-7B62-4663-B04B-9369145ED3B0}" srcOrd="0" destOrd="0" parTransId="{0378B7DB-C53B-42A6-91BF-E630D210BF8E}" sibTransId="{EFF6D4C4-E184-466C-85B9-05E8FDFFBBC5}"/>
    <dgm:cxn modelId="{FBCA202E-D279-449B-BB41-0C331665AC89}" type="presOf" srcId="{CB8EF087-CC39-4BF5-BF2E-BACFCA6EDE14}" destId="{50F9241C-4D41-489C-B730-C8CE2379694A}" srcOrd="0" destOrd="0" presId="urn:microsoft.com/office/officeart/2005/8/layout/radial4"/>
    <dgm:cxn modelId="{7A84EF58-F443-40FF-90C3-78F7C681759C}" type="presOf" srcId="{EF7A3205-64D3-4E14-A35D-8E38DCEBC762}" destId="{7EBC484F-66EB-4610-9A1D-7AECD5AB5DFE}" srcOrd="0" destOrd="0" presId="urn:microsoft.com/office/officeart/2005/8/layout/radial4"/>
    <dgm:cxn modelId="{226494F4-32A5-42DB-B8CA-C0025E152379}" type="presOf" srcId="{B3BC5E5F-FF5A-4C82-9BF9-666C629C304D}" destId="{EBBF78B3-7DC1-42D7-895B-7D9B54CE63B0}" srcOrd="0" destOrd="0" presId="urn:microsoft.com/office/officeart/2005/8/layout/radial4"/>
    <dgm:cxn modelId="{F212F1B6-8CE7-4B4B-BA33-9E85B59E25C5}" type="presParOf" srcId="{7EBC484F-66EB-4610-9A1D-7AECD5AB5DFE}" destId="{EBBF78B3-7DC1-42D7-895B-7D9B54CE63B0}" srcOrd="0" destOrd="0" presId="urn:microsoft.com/office/officeart/2005/8/layout/radial4"/>
    <dgm:cxn modelId="{75E9B531-0819-463D-A40D-F292903202D3}" type="presParOf" srcId="{7EBC484F-66EB-4610-9A1D-7AECD5AB5DFE}" destId="{EEA408B4-3517-4099-8772-EF5588C882FF}" srcOrd="1" destOrd="0" presId="urn:microsoft.com/office/officeart/2005/8/layout/radial4"/>
    <dgm:cxn modelId="{6C22B575-0BC0-4007-86E5-5EAD3E1677EC}" type="presParOf" srcId="{7EBC484F-66EB-4610-9A1D-7AECD5AB5DFE}" destId="{840BC3E0-4530-4797-932C-98725BCA50BF}" srcOrd="2" destOrd="0" presId="urn:microsoft.com/office/officeart/2005/8/layout/radial4"/>
    <dgm:cxn modelId="{7521002E-A59A-4F4D-A748-0EACB8257F5D}" type="presParOf" srcId="{7EBC484F-66EB-4610-9A1D-7AECD5AB5DFE}" destId="{B4414F28-2C5B-4B49-8471-BB3163E476E8}" srcOrd="3" destOrd="0" presId="urn:microsoft.com/office/officeart/2005/8/layout/radial4"/>
    <dgm:cxn modelId="{6ABFEAAF-716E-4F1C-BA69-0B30D16B91CA}" type="presParOf" srcId="{7EBC484F-66EB-4610-9A1D-7AECD5AB5DFE}" destId="{50F9241C-4D41-489C-B730-C8CE2379694A}" srcOrd="4" destOrd="0" presId="urn:microsoft.com/office/officeart/2005/8/layout/radial4"/>
    <dgm:cxn modelId="{95D134FB-E15C-4BAC-91E8-F1CEC13AB9A2}" type="presParOf" srcId="{7EBC484F-66EB-4610-9A1D-7AECD5AB5DFE}" destId="{5EA1E10F-1291-42A5-A1A9-ED89C39BABF2}" srcOrd="5" destOrd="0" presId="urn:microsoft.com/office/officeart/2005/8/layout/radial4"/>
    <dgm:cxn modelId="{C7979144-B284-417F-8217-2CA91F45364F}" type="presParOf" srcId="{7EBC484F-66EB-4610-9A1D-7AECD5AB5DFE}" destId="{33A6D65C-09C5-41E7-8604-AAE658EC0E60}" srcOrd="6" destOrd="0" presId="urn:microsoft.com/office/officeart/2005/8/layout/radial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BBF78B3-7DC1-42D7-895B-7D9B54CE63B0}">
      <dsp:nvSpPr>
        <dsp:cNvPr id="0" name=""/>
        <dsp:cNvSpPr/>
      </dsp:nvSpPr>
      <dsp:spPr>
        <a:xfrm>
          <a:off x="1382636" y="3488754"/>
          <a:ext cx="2935879" cy="1197791"/>
        </a:xfrm>
        <a:prstGeom prst="ellips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latin typeface="Verdana" pitchFamily="34" charset="0"/>
            </a:rPr>
            <a:t>Calidad de aguas</a:t>
          </a:r>
        </a:p>
      </dsp:txBody>
      <dsp:txXfrm>
        <a:off x="1382636" y="3488754"/>
        <a:ext cx="2935879" cy="1197791"/>
      </dsp:txXfrm>
    </dsp:sp>
    <dsp:sp modelId="{EEA408B4-3517-4099-8772-EF5588C882FF}">
      <dsp:nvSpPr>
        <dsp:cNvPr id="0" name=""/>
        <dsp:cNvSpPr/>
      </dsp:nvSpPr>
      <dsp:spPr>
        <a:xfrm rot="49509" flipH="1" flipV="1">
          <a:off x="3825696" y="2046875"/>
          <a:ext cx="890148" cy="309346"/>
        </a:xfrm>
        <a:prstGeom prst="leftArrow">
          <a:avLst>
            <a:gd name="adj1" fmla="val 60000"/>
            <a:gd name="adj2" fmla="val 50000"/>
          </a:avLst>
        </a:prstGeom>
        <a:solidFill>
          <a:srgbClr val="00B050"/>
        </a:solidFill>
        <a:ln>
          <a:noFill/>
        </a:ln>
        <a:effectLst/>
        <a:scene3d>
          <a:camera prst="orthographicFront"/>
          <a:lightRig rig="threePt" dir="t"/>
        </a:scene3d>
        <a:sp3d>
          <a:bevelT w="152400" h="50800" prst="softRound"/>
        </a:sp3d>
      </dsp:spPr>
      <dsp:style>
        <a:lnRef idx="0">
          <a:scrgbClr r="0" g="0" b="0"/>
        </a:lnRef>
        <a:fillRef idx="1">
          <a:scrgbClr r="0" g="0" b="0"/>
        </a:fillRef>
        <a:effectRef idx="0">
          <a:scrgbClr r="0" g="0" b="0"/>
        </a:effectRef>
        <a:fontRef idx="minor">
          <a:schemeClr val="lt1"/>
        </a:fontRef>
      </dsp:style>
    </dsp:sp>
    <dsp:sp modelId="{840BC3E0-4530-4797-932C-98725BCA50BF}">
      <dsp:nvSpPr>
        <dsp:cNvPr id="0" name=""/>
        <dsp:cNvSpPr/>
      </dsp:nvSpPr>
      <dsp:spPr>
        <a:xfrm>
          <a:off x="4812354" y="1901532"/>
          <a:ext cx="1412557" cy="1212614"/>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S" sz="1400" kern="1200" dirty="0">
              <a:latin typeface="Verdana" pitchFamily="34" charset="0"/>
            </a:rPr>
            <a:t>Legislación ambiental, OMS</a:t>
          </a:r>
          <a:r>
            <a:rPr lang="es-ES" sz="800" kern="1200" dirty="0">
              <a:latin typeface="Verdana" pitchFamily="34" charset="0"/>
            </a:rPr>
            <a:t>.</a:t>
          </a:r>
        </a:p>
      </dsp:txBody>
      <dsp:txXfrm>
        <a:off x="4812354" y="1901532"/>
        <a:ext cx="1412557" cy="1212614"/>
      </dsp:txXfrm>
    </dsp:sp>
    <dsp:sp modelId="{B4414F28-2C5B-4B49-8471-BB3163E476E8}">
      <dsp:nvSpPr>
        <dsp:cNvPr id="0" name=""/>
        <dsp:cNvSpPr/>
      </dsp:nvSpPr>
      <dsp:spPr>
        <a:xfrm rot="16200000">
          <a:off x="1996210" y="2413370"/>
          <a:ext cx="1666953" cy="423709"/>
        </a:xfrm>
        <a:prstGeom prst="leftArrow">
          <a:avLst>
            <a:gd name="adj1" fmla="val 60000"/>
            <a:gd name="adj2" fmla="val 50000"/>
          </a:avLst>
        </a:prstGeom>
        <a:solidFill>
          <a:srgbClr val="00B050"/>
        </a:solidFill>
        <a:ln>
          <a:noFill/>
        </a:ln>
        <a:effectLst/>
        <a:scene3d>
          <a:camera prst="orthographicFront"/>
          <a:lightRig rig="threePt" dir="t"/>
        </a:scene3d>
        <a:sp3d>
          <a:bevelT w="152400" h="50800" prst="softRound"/>
        </a:sp3d>
      </dsp:spPr>
      <dsp:style>
        <a:lnRef idx="0">
          <a:scrgbClr r="0" g="0" b="0"/>
        </a:lnRef>
        <a:fillRef idx="1">
          <a:scrgbClr r="0" g="0" b="0"/>
        </a:fillRef>
        <a:effectRef idx="0">
          <a:scrgbClr r="0" g="0" b="0"/>
        </a:effectRef>
        <a:fontRef idx="minor">
          <a:schemeClr val="lt1"/>
        </a:fontRef>
      </dsp:style>
    </dsp:sp>
    <dsp:sp modelId="{50F9241C-4D41-489C-B730-C8CE2379694A}">
      <dsp:nvSpPr>
        <dsp:cNvPr id="0" name=""/>
        <dsp:cNvSpPr/>
      </dsp:nvSpPr>
      <dsp:spPr>
        <a:xfrm>
          <a:off x="2166611" y="899131"/>
          <a:ext cx="1586598" cy="1655292"/>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S_tradnl" sz="1400" kern="1200" dirty="0">
              <a:latin typeface="Verdana" pitchFamily="34" charset="0"/>
            </a:rPr>
            <a:t>Parámetros físicos, químicos y biológicos de estándares deseables.</a:t>
          </a:r>
          <a:endParaRPr lang="es-ES" sz="1400" kern="1200" dirty="0">
            <a:latin typeface="Verdana" pitchFamily="34" charset="0"/>
          </a:endParaRPr>
        </a:p>
      </dsp:txBody>
      <dsp:txXfrm>
        <a:off x="2166611" y="899131"/>
        <a:ext cx="1586598" cy="1655292"/>
      </dsp:txXfrm>
    </dsp:sp>
    <dsp:sp modelId="{5EA1E10F-1291-42A5-A1A9-ED89C39BABF2}">
      <dsp:nvSpPr>
        <dsp:cNvPr id="0" name=""/>
        <dsp:cNvSpPr/>
      </dsp:nvSpPr>
      <dsp:spPr>
        <a:xfrm rot="13393462">
          <a:off x="1050001" y="2642197"/>
          <a:ext cx="1511722" cy="486782"/>
        </a:xfrm>
        <a:prstGeom prst="leftArrow">
          <a:avLst>
            <a:gd name="adj1" fmla="val 60000"/>
            <a:gd name="adj2" fmla="val 50000"/>
          </a:avLst>
        </a:prstGeom>
        <a:solidFill>
          <a:srgbClr val="00B050"/>
        </a:solidFill>
        <a:ln>
          <a:noFill/>
        </a:ln>
        <a:effectLst/>
        <a:scene3d>
          <a:camera prst="orthographicFront"/>
          <a:lightRig rig="threePt" dir="t"/>
        </a:scene3d>
        <a:sp3d>
          <a:bevelT w="152400" h="50800" prst="softRound"/>
        </a:sp3d>
      </dsp:spPr>
      <dsp:style>
        <a:lnRef idx="0">
          <a:scrgbClr r="0" g="0" b="0"/>
        </a:lnRef>
        <a:fillRef idx="1">
          <a:scrgbClr r="0" g="0" b="0"/>
        </a:fillRef>
        <a:effectRef idx="0">
          <a:scrgbClr r="0" g="0" b="0"/>
        </a:effectRef>
        <a:fontRef idx="minor">
          <a:schemeClr val="lt1"/>
        </a:fontRef>
      </dsp:style>
    </dsp:sp>
    <dsp:sp modelId="{33A6D65C-09C5-41E7-8604-AAE658EC0E60}">
      <dsp:nvSpPr>
        <dsp:cNvPr id="0" name=""/>
        <dsp:cNvSpPr/>
      </dsp:nvSpPr>
      <dsp:spPr>
        <a:xfrm>
          <a:off x="0" y="1753600"/>
          <a:ext cx="1551913" cy="1836615"/>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S_tradnl" sz="1400" kern="1200" dirty="0">
              <a:latin typeface="Verdana" pitchFamily="34" charset="0"/>
            </a:rPr>
            <a:t>Parámetros físicos, químicos y biológicos en situación real.</a:t>
          </a:r>
          <a:endParaRPr lang="es-ES" sz="1400" kern="1200" dirty="0">
            <a:latin typeface="Verdana" pitchFamily="34" charset="0"/>
          </a:endParaRPr>
        </a:p>
      </dsp:txBody>
      <dsp:txXfrm>
        <a:off x="0" y="1753600"/>
        <a:ext cx="1551913" cy="183661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7657E9-8ADA-4793-93DB-4DA793F43879}" type="datetimeFigureOut">
              <a:rPr lang="es-ES" smtClean="0"/>
              <a:pPr/>
              <a:t>07/07/2011</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9114DE-58D1-4E06-91A1-F7E46BF5BB82}"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69114DE-58D1-4E06-91A1-F7E46BF5BB82}" type="slidenum">
              <a:rPr lang="es-ES" smtClean="0"/>
              <a:pPr/>
              <a:t>1</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69114DE-58D1-4E06-91A1-F7E46BF5BB82}" type="slidenum">
              <a:rPr lang="es-ES" smtClean="0"/>
              <a:pPr/>
              <a:t>7</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69114DE-58D1-4E06-91A1-F7E46BF5BB82}" type="slidenum">
              <a:rPr lang="es-ES" smtClean="0"/>
              <a:pPr/>
              <a:t>10</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69114DE-58D1-4E06-91A1-F7E46BF5BB82}" type="slidenum">
              <a:rPr lang="es-ES" smtClean="0"/>
              <a:pPr/>
              <a:t>22</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074" name="Rectangle 2"/>
          <p:cNvSpPr>
            <a:spLocks noGrp="1" noChangeArrowheads="1"/>
          </p:cNvSpPr>
          <p:nvPr>
            <p:ph type="ctrTitle"/>
          </p:nvPr>
        </p:nvSpPr>
        <p:spPr>
          <a:xfrm>
            <a:off x="685800" y="2130425"/>
            <a:ext cx="7772400" cy="1470025"/>
          </a:xfrm>
        </p:spPr>
        <p:txBody>
          <a:bodyPr/>
          <a:lstStyle>
            <a:lvl1pPr>
              <a:defRPr>
                <a:solidFill>
                  <a:schemeClr val="tx1"/>
                </a:solidFill>
              </a:defRPr>
            </a:lvl1pPr>
          </a:lstStyle>
          <a:p>
            <a:r>
              <a:rPr lang="es-ES" smtClean="0"/>
              <a:t>Haga clic para modificar el estilo de título del patrón</a:t>
            </a:r>
            <a:endParaRPr lang="en-US"/>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tx1"/>
                </a:solidFill>
              </a:defRPr>
            </a:lvl1pPr>
          </a:lstStyle>
          <a:p>
            <a:r>
              <a:rPr lang="es-ES" smtClean="0"/>
              <a:t>Haga clic para modificar el estilo de subtítulo del patrón</a:t>
            </a:r>
            <a:endParaRPr lang="en-US"/>
          </a:p>
        </p:txBody>
      </p:sp>
      <p:sp>
        <p:nvSpPr>
          <p:cNvPr id="3083" name="Rectangle 11"/>
          <p:cNvSpPr>
            <a:spLocks noGrp="1" noChangeArrowheads="1"/>
          </p:cNvSpPr>
          <p:nvPr>
            <p:ph type="dt" sz="half" idx="2"/>
          </p:nvPr>
        </p:nvSpPr>
        <p:spPr/>
        <p:txBody>
          <a:bodyPr/>
          <a:lstStyle>
            <a:lvl1pPr>
              <a:defRPr b="1">
                <a:solidFill>
                  <a:srgbClr val="F8F8F8"/>
                </a:solidFill>
              </a:defRPr>
            </a:lvl1pPr>
          </a:lstStyle>
          <a:p>
            <a:fld id="{8C9496B1-981C-4C4E-9BDE-7098CBF972EA}" type="datetimeFigureOut">
              <a:rPr lang="es-ES" smtClean="0"/>
              <a:pPr/>
              <a:t>07/07/2011</a:t>
            </a:fld>
            <a:endParaRPr lang="es-ES"/>
          </a:p>
        </p:txBody>
      </p:sp>
      <p:sp>
        <p:nvSpPr>
          <p:cNvPr id="3084" name="Rectangle 12"/>
          <p:cNvSpPr>
            <a:spLocks noGrp="1" noChangeArrowheads="1"/>
          </p:cNvSpPr>
          <p:nvPr>
            <p:ph type="ftr" sz="quarter" idx="3"/>
          </p:nvPr>
        </p:nvSpPr>
        <p:spPr/>
        <p:txBody>
          <a:bodyPr/>
          <a:lstStyle>
            <a:lvl1pPr>
              <a:defRPr b="1">
                <a:solidFill>
                  <a:srgbClr val="F8F8F8"/>
                </a:solidFill>
              </a:defRPr>
            </a:lvl1pPr>
          </a:lstStyle>
          <a:p>
            <a:endParaRPr lang="es-ES"/>
          </a:p>
        </p:txBody>
      </p:sp>
      <p:sp>
        <p:nvSpPr>
          <p:cNvPr id="3085" name="Rectangle 13"/>
          <p:cNvSpPr>
            <a:spLocks noGrp="1" noChangeArrowheads="1"/>
          </p:cNvSpPr>
          <p:nvPr>
            <p:ph type="sldNum" sz="quarter" idx="4"/>
          </p:nvPr>
        </p:nvSpPr>
        <p:spPr/>
        <p:txBody>
          <a:bodyPr/>
          <a:lstStyle>
            <a:lvl1pPr>
              <a:defRPr b="1">
                <a:solidFill>
                  <a:srgbClr val="F8F8F8"/>
                </a:solidFill>
              </a:defRPr>
            </a:lvl1pPr>
          </a:lstStyle>
          <a:p>
            <a:fld id="{3AB8E5C0-0B96-4D67-A653-89342C4F167E}"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8C9496B1-981C-4C4E-9BDE-7098CBF972EA}" type="datetimeFigureOut">
              <a:rPr lang="es-ES" smtClean="0"/>
              <a:pPr/>
              <a:t>07/07/2011</a:t>
            </a:fld>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3AB8E5C0-0B96-4D67-A653-89342C4F167E}"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00850" y="274638"/>
            <a:ext cx="18859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1143000" y="274638"/>
            <a:ext cx="55054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8C9496B1-981C-4C4E-9BDE-7098CBF972EA}" type="datetimeFigureOut">
              <a:rPr lang="es-ES" smtClean="0"/>
              <a:pPr/>
              <a:t>07/07/2011</a:t>
            </a:fld>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3AB8E5C0-0B96-4D67-A653-89342C4F167E}"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8C9496B1-981C-4C4E-9BDE-7098CBF972EA}" type="datetimeFigureOut">
              <a:rPr lang="es-ES" smtClean="0"/>
              <a:pPr/>
              <a:t>07/07/2011</a:t>
            </a:fld>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3AB8E5C0-0B96-4D67-A653-89342C4F167E}"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8C9496B1-981C-4C4E-9BDE-7098CBF972EA}" type="datetimeFigureOut">
              <a:rPr lang="es-ES" smtClean="0"/>
              <a:pPr/>
              <a:t>07/07/2011</a:t>
            </a:fld>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3AB8E5C0-0B96-4D67-A653-89342C4F167E}"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1143000" y="1600200"/>
            <a:ext cx="3695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991100" y="1600200"/>
            <a:ext cx="3695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fld id="{8C9496B1-981C-4C4E-9BDE-7098CBF972EA}" type="datetimeFigureOut">
              <a:rPr lang="es-ES" smtClean="0"/>
              <a:pPr/>
              <a:t>07/07/2011</a:t>
            </a:fld>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3AB8E5C0-0B96-4D67-A653-89342C4F167E}"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fld id="{8C9496B1-981C-4C4E-9BDE-7098CBF972EA}" type="datetimeFigureOut">
              <a:rPr lang="es-ES" smtClean="0"/>
              <a:pPr/>
              <a:t>07/07/2011</a:t>
            </a:fld>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3AB8E5C0-0B96-4D67-A653-89342C4F167E}"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fld id="{8C9496B1-981C-4C4E-9BDE-7098CBF972EA}" type="datetimeFigureOut">
              <a:rPr lang="es-ES" smtClean="0"/>
              <a:pPr/>
              <a:t>07/07/2011</a:t>
            </a:fld>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3AB8E5C0-0B96-4D67-A653-89342C4F167E}"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fld id="{8C9496B1-981C-4C4E-9BDE-7098CBF972EA}" type="datetimeFigureOut">
              <a:rPr lang="es-ES" smtClean="0"/>
              <a:pPr/>
              <a:t>07/07/2011</a:t>
            </a:fld>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3AB8E5C0-0B96-4D67-A653-89342C4F167E}"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8C9496B1-981C-4C4E-9BDE-7098CBF972EA}" type="datetimeFigureOut">
              <a:rPr lang="es-ES" smtClean="0"/>
              <a:pPr/>
              <a:t>07/07/2011</a:t>
            </a:fld>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3AB8E5C0-0B96-4D67-A653-89342C4F167E}"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8C9496B1-981C-4C4E-9BDE-7098CBF972EA}" type="datetimeFigureOut">
              <a:rPr lang="es-ES" smtClean="0"/>
              <a:pPr/>
              <a:t>07/07/2011</a:t>
            </a:fld>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3AB8E5C0-0B96-4D67-A653-89342C4F167E}"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sp>
        <p:nvSpPr>
          <p:cNvPr id="1026" name="Rectangle 2"/>
          <p:cNvSpPr>
            <a:spLocks noGrp="1" noChangeArrowheads="1"/>
          </p:cNvSpPr>
          <p:nvPr>
            <p:ph type="title"/>
          </p:nvPr>
        </p:nvSpPr>
        <p:spPr bwMode="auto">
          <a:xfrm>
            <a:off x="1143000" y="274638"/>
            <a:ext cx="7543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n-US" smtClean="0"/>
          </a:p>
        </p:txBody>
      </p:sp>
      <p:sp>
        <p:nvSpPr>
          <p:cNvPr id="1027" name="Rectangle 3"/>
          <p:cNvSpPr>
            <a:spLocks noGrp="1" noChangeArrowheads="1"/>
          </p:cNvSpPr>
          <p:nvPr>
            <p:ph type="body" idx="1"/>
          </p:nvPr>
        </p:nvSpPr>
        <p:spPr bwMode="auto">
          <a:xfrm>
            <a:off x="1143000" y="1600200"/>
            <a:ext cx="7543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028" name="Rectangle 4"/>
          <p:cNvSpPr>
            <a:spLocks noGrp="1" noChangeArrowheads="1"/>
          </p:cNvSpPr>
          <p:nvPr>
            <p:ph type="dt" sz="half" idx="2"/>
          </p:nvPr>
        </p:nvSpPr>
        <p:spPr bwMode="auto">
          <a:xfrm>
            <a:off x="4572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mj-lt"/>
              </a:defRPr>
            </a:lvl1pPr>
          </a:lstStyle>
          <a:p>
            <a:fld id="{8C9496B1-981C-4C4E-9BDE-7098CBF972EA}" type="datetimeFigureOut">
              <a:rPr lang="es-ES" smtClean="0"/>
              <a:pPr/>
              <a:t>07/07/2011</a:t>
            </a:fld>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mj-lt"/>
              </a:defRPr>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mj-lt"/>
              </a:defRPr>
            </a:lvl1pPr>
          </a:lstStyle>
          <a:p>
            <a:fld id="{3AB8E5C0-0B96-4D67-A653-89342C4F167E}"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Trebuchet MS" pitchFamily="34" charset="0"/>
        </a:defRPr>
      </a:lvl2pPr>
      <a:lvl3pPr algn="ctr" rtl="0" eaLnBrk="1" fontAlgn="base" hangingPunct="1">
        <a:spcBef>
          <a:spcPct val="0"/>
        </a:spcBef>
        <a:spcAft>
          <a:spcPct val="0"/>
        </a:spcAft>
        <a:defRPr sz="4000">
          <a:solidFill>
            <a:schemeClr val="tx2"/>
          </a:solidFill>
          <a:latin typeface="Trebuchet MS" pitchFamily="34" charset="0"/>
        </a:defRPr>
      </a:lvl3pPr>
      <a:lvl4pPr algn="ctr" rtl="0" eaLnBrk="1" fontAlgn="base" hangingPunct="1">
        <a:spcBef>
          <a:spcPct val="0"/>
        </a:spcBef>
        <a:spcAft>
          <a:spcPct val="0"/>
        </a:spcAft>
        <a:defRPr sz="4000">
          <a:solidFill>
            <a:schemeClr val="tx2"/>
          </a:solidFill>
          <a:latin typeface="Trebuchet MS" pitchFamily="34" charset="0"/>
        </a:defRPr>
      </a:lvl4pPr>
      <a:lvl5pPr algn="ctr" rtl="0" eaLnBrk="1" fontAlgn="base" hangingPunct="1">
        <a:spcBef>
          <a:spcPct val="0"/>
        </a:spcBef>
        <a:spcAft>
          <a:spcPct val="0"/>
        </a:spcAft>
        <a:defRPr sz="4000">
          <a:solidFill>
            <a:schemeClr val="tx2"/>
          </a:solidFill>
          <a:latin typeface="Trebuchet MS" pitchFamily="34" charset="0"/>
        </a:defRPr>
      </a:lvl5pPr>
      <a:lvl6pPr marL="457200" algn="ctr" rtl="0" eaLnBrk="1" fontAlgn="base" hangingPunct="1">
        <a:spcBef>
          <a:spcPct val="0"/>
        </a:spcBef>
        <a:spcAft>
          <a:spcPct val="0"/>
        </a:spcAft>
        <a:defRPr sz="4000">
          <a:solidFill>
            <a:schemeClr val="tx2"/>
          </a:solidFill>
          <a:latin typeface="Trebuchet MS" pitchFamily="34" charset="0"/>
        </a:defRPr>
      </a:lvl6pPr>
      <a:lvl7pPr marL="914400" algn="ctr" rtl="0" eaLnBrk="1" fontAlgn="base" hangingPunct="1">
        <a:spcBef>
          <a:spcPct val="0"/>
        </a:spcBef>
        <a:spcAft>
          <a:spcPct val="0"/>
        </a:spcAft>
        <a:defRPr sz="4000">
          <a:solidFill>
            <a:schemeClr val="tx2"/>
          </a:solidFill>
          <a:latin typeface="Trebuchet MS" pitchFamily="34" charset="0"/>
        </a:defRPr>
      </a:lvl7pPr>
      <a:lvl8pPr marL="1371600" algn="ctr" rtl="0" eaLnBrk="1" fontAlgn="base" hangingPunct="1">
        <a:spcBef>
          <a:spcPct val="0"/>
        </a:spcBef>
        <a:spcAft>
          <a:spcPct val="0"/>
        </a:spcAft>
        <a:defRPr sz="4000">
          <a:solidFill>
            <a:schemeClr val="tx2"/>
          </a:solidFill>
          <a:latin typeface="Trebuchet MS" pitchFamily="34" charset="0"/>
        </a:defRPr>
      </a:lvl8pPr>
      <a:lvl9pPr marL="1828800" algn="ctr" rtl="0" eaLnBrk="1" fontAlgn="base" hangingPunct="1">
        <a:spcBef>
          <a:spcPct val="0"/>
        </a:spcBef>
        <a:spcAft>
          <a:spcPct val="0"/>
        </a:spcAft>
        <a:defRPr sz="4000">
          <a:solidFill>
            <a:schemeClr val="tx2"/>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hyperlink" Target="http://www.mdfrc.org.au/bugguide/index.htm" TargetMode="External"/><Relationship Id="rId3" Type="http://schemas.openxmlformats.org/officeDocument/2006/relationships/image" Target="../media/image25.jpeg"/><Relationship Id="rId7" Type="http://schemas.openxmlformats.org/officeDocument/2006/relationships/image" Target="../media/image29.png"/><Relationship Id="rId12" Type="http://schemas.openxmlformats.org/officeDocument/2006/relationships/image" Target="../media/image34.jpeg"/><Relationship Id="rId17" Type="http://schemas.openxmlformats.org/officeDocument/2006/relationships/image" Target="../media/image39.jpeg"/><Relationship Id="rId2" Type="http://schemas.openxmlformats.org/officeDocument/2006/relationships/image" Target="../media/image24.png"/><Relationship Id="rId16"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3" cstate="print"/>
          <a:stretch>
            <a:fillRect/>
          </a:stretch>
        </p:blipFill>
        <p:spPr bwMode="auto">
          <a:xfrm>
            <a:off x="3635896" y="764704"/>
            <a:ext cx="1800200" cy="1584176"/>
          </a:xfrm>
          <a:prstGeom prst="rect">
            <a:avLst/>
          </a:prstGeom>
          <a:noFill/>
          <a:ln>
            <a:noFill/>
          </a:ln>
        </p:spPr>
      </p:pic>
      <p:sp>
        <p:nvSpPr>
          <p:cNvPr id="2" name="1 Título"/>
          <p:cNvSpPr>
            <a:spLocks noGrp="1"/>
          </p:cNvSpPr>
          <p:nvPr>
            <p:ph type="ctrTitle"/>
          </p:nvPr>
        </p:nvSpPr>
        <p:spPr>
          <a:xfrm>
            <a:off x="107504" y="2276872"/>
            <a:ext cx="8892480" cy="864096"/>
          </a:xfrm>
        </p:spPr>
        <p:txBody>
          <a:bodyPr>
            <a:normAutofit/>
          </a:bodyPr>
          <a:lstStyle/>
          <a:p>
            <a:pPr algn="ctr"/>
            <a:r>
              <a:rPr lang="es-ES_tradnl" sz="2000" b="1" dirty="0" smtClean="0">
                <a:solidFill>
                  <a:schemeClr val="tx1"/>
                </a:solidFill>
              </a:rPr>
              <a:t>CARRERA DE INGENIERÍA GEOGRÁFICA Y DEL MEDIO AMBIENTE</a:t>
            </a:r>
            <a:endParaRPr lang="es-ES" dirty="0"/>
          </a:p>
        </p:txBody>
      </p:sp>
      <p:sp>
        <p:nvSpPr>
          <p:cNvPr id="3" name="2 Subtítulo"/>
          <p:cNvSpPr>
            <a:spLocks noGrp="1"/>
          </p:cNvSpPr>
          <p:nvPr>
            <p:ph type="subTitle" idx="1"/>
          </p:nvPr>
        </p:nvSpPr>
        <p:spPr>
          <a:xfrm>
            <a:off x="683568" y="3356992"/>
            <a:ext cx="7704856" cy="3024336"/>
          </a:xfrm>
        </p:spPr>
        <p:txBody>
          <a:bodyPr>
            <a:normAutofit/>
          </a:bodyPr>
          <a:lstStyle/>
          <a:p>
            <a:pPr algn="ctr"/>
            <a:r>
              <a:rPr lang="es-ES_tradnl" sz="2000" b="1" dirty="0" smtClean="0">
                <a:solidFill>
                  <a:schemeClr val="tx1"/>
                </a:solidFill>
              </a:rPr>
              <a:t>“MODELACIÓN </a:t>
            </a:r>
            <a:r>
              <a:rPr lang="es-ES_tradnl" sz="2000" b="1" dirty="0">
                <a:solidFill>
                  <a:schemeClr val="tx1"/>
                </a:solidFill>
              </a:rPr>
              <a:t>DE OXÍGENO DISUELTO Y MATERIA ORGÁNICA Y SU INFLUENCIA EN LA DISTRIBUCIÓN Y DIVERSIDAD DE INDICADORES BENTÓNICOS DE LA CUENCA DEL RÍO SAN PEDRO EN EL </a:t>
            </a:r>
            <a:r>
              <a:rPr lang="es-ES_tradnl" sz="2000" b="1" dirty="0" smtClean="0">
                <a:solidFill>
                  <a:schemeClr val="tx1"/>
                </a:solidFill>
              </a:rPr>
              <a:t>TRAMO</a:t>
            </a:r>
          </a:p>
          <a:p>
            <a:pPr algn="ctr"/>
            <a:r>
              <a:rPr lang="es-ES_tradnl" sz="2000" b="1" dirty="0" smtClean="0">
                <a:solidFill>
                  <a:schemeClr val="tx1"/>
                </a:solidFill>
              </a:rPr>
              <a:t> </a:t>
            </a:r>
            <a:r>
              <a:rPr lang="es-ES_tradnl" sz="2000" b="1" dirty="0">
                <a:solidFill>
                  <a:schemeClr val="tx1"/>
                </a:solidFill>
              </a:rPr>
              <a:t>AMAGUAÑA – GUANGOPOLO”</a:t>
            </a:r>
            <a:endParaRPr lang="es-ES" sz="2000" b="1" dirty="0">
              <a:solidFill>
                <a:schemeClr val="tx1"/>
              </a:solidFill>
            </a:endParaRPr>
          </a:p>
          <a:p>
            <a:r>
              <a:rPr lang="es-ES_tradnl" b="1" dirty="0">
                <a:solidFill>
                  <a:schemeClr val="tx1"/>
                </a:solidFill>
              </a:rPr>
              <a:t> </a:t>
            </a:r>
            <a:endParaRPr lang="es-ES" dirty="0">
              <a:solidFill>
                <a:schemeClr val="tx1"/>
              </a:solidFill>
            </a:endParaRPr>
          </a:p>
          <a:p>
            <a:pPr algn="r"/>
            <a:r>
              <a:rPr lang="es-ES_tradnl" sz="2000" b="1" dirty="0" smtClean="0">
                <a:solidFill>
                  <a:schemeClr val="tx1"/>
                </a:solidFill>
              </a:rPr>
              <a:t>Realizado por: Gabriela </a:t>
            </a:r>
            <a:r>
              <a:rPr lang="es-ES_tradnl" sz="2000" b="1" dirty="0">
                <a:solidFill>
                  <a:schemeClr val="tx1"/>
                </a:solidFill>
              </a:rPr>
              <a:t>del Carmen Carrera González</a:t>
            </a:r>
            <a:endParaRPr lang="es-ES" sz="2400" b="1" dirty="0">
              <a:solidFill>
                <a:schemeClr val="tx1"/>
              </a:solidFill>
            </a:endParaRPr>
          </a:p>
          <a:p>
            <a:endParaRPr lang="es-ES" dirty="0"/>
          </a:p>
        </p:txBody>
      </p:sp>
    </p:spTree>
  </p:cSld>
  <p:clrMapOvr>
    <a:masterClrMapping/>
  </p:clrMapOvr>
  <p:transition>
    <p:whee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b="1" dirty="0" smtClean="0"/>
              <a:t>Determinación de parámetros in situ</a:t>
            </a:r>
            <a:endParaRPr lang="es-ES" sz="2800" b="1" dirty="0"/>
          </a:p>
        </p:txBody>
      </p:sp>
      <p:sp>
        <p:nvSpPr>
          <p:cNvPr id="3" name="2 Marcador de contenido"/>
          <p:cNvSpPr>
            <a:spLocks noGrp="1"/>
          </p:cNvSpPr>
          <p:nvPr>
            <p:ph idx="1"/>
          </p:nvPr>
        </p:nvSpPr>
        <p:spPr>
          <a:xfrm>
            <a:off x="564704" y="1124744"/>
            <a:ext cx="5951512" cy="5445224"/>
          </a:xfrm>
        </p:spPr>
        <p:txBody>
          <a:bodyPr>
            <a:normAutofit fontScale="70000" lnSpcReduction="20000"/>
          </a:bodyPr>
          <a:lstStyle/>
          <a:p>
            <a:pPr>
              <a:buNone/>
            </a:pPr>
            <a:r>
              <a:rPr lang="es-ES" b="1" dirty="0" smtClean="0"/>
              <a:t>     </a:t>
            </a:r>
          </a:p>
          <a:p>
            <a:pPr lvl="0">
              <a:buNone/>
            </a:pPr>
            <a:endParaRPr lang="es-ES" dirty="0" smtClean="0"/>
          </a:p>
          <a:p>
            <a:pPr lvl="0" algn="just">
              <a:buNone/>
            </a:pPr>
            <a:r>
              <a:rPr lang="es-ES" dirty="0" smtClean="0"/>
              <a:t>	Para la modelación  de oxígeno disuelto y materia orgánica se debe medir in situ los siguientes parámetros: Temperatura (T°), Velocidad (V), Profundidad (H), Caudal (Q), pH, y recoger muestras de agua para en laboratorio determinar: OD, y  DBO5.</a:t>
            </a:r>
          </a:p>
          <a:p>
            <a:pPr algn="just"/>
            <a:endParaRPr lang="es-ES" dirty="0" smtClean="0"/>
          </a:p>
          <a:p>
            <a:pPr lvl="0" algn="just">
              <a:buNone/>
            </a:pPr>
            <a:r>
              <a:rPr lang="es-ES" dirty="0" smtClean="0"/>
              <a:t>	Para analizar la influencia en la distribución y diversidad de indicadores bentónicos in situ se mide la conductividad y se debe recoger muestras de agua para medir en laboratorio: Sólidos Totales. Se toma muestras de macro invertebrados acuáticos y vegetación de ribera para posteriormente identificarlos. </a:t>
            </a:r>
          </a:p>
          <a:p>
            <a:endParaRPr lang="es-ES" dirty="0"/>
          </a:p>
        </p:txBody>
      </p:sp>
      <p:pic>
        <p:nvPicPr>
          <p:cNvPr id="7" name="6 Imagen" descr="C:\GABY\DOCUMENTOS\TESIS\MATERIAL\FOTOS_MACRO_PUNTOS\DSCN0038.JPG"/>
          <p:cNvPicPr/>
          <p:nvPr/>
        </p:nvPicPr>
        <p:blipFill>
          <a:blip r:embed="rId3" cstate="print"/>
          <a:srcRect/>
          <a:stretch>
            <a:fillRect/>
          </a:stretch>
        </p:blipFill>
        <p:spPr bwMode="auto">
          <a:xfrm>
            <a:off x="6660232" y="1196752"/>
            <a:ext cx="2483768" cy="3312368"/>
          </a:xfrm>
          <a:prstGeom prst="rect">
            <a:avLst/>
          </a:prstGeom>
          <a:ln>
            <a:noFill/>
          </a:ln>
          <a:effectLst>
            <a:outerShdw blurRad="190500" algn="tl" rotWithShape="0">
              <a:srgbClr val="000000">
                <a:alpha val="70000"/>
              </a:srgbClr>
            </a:outerShdw>
          </a:effectLst>
        </p:spPr>
      </p:pic>
      <p:pic>
        <p:nvPicPr>
          <p:cNvPr id="11265" name="Picture 1"/>
          <p:cNvPicPr>
            <a:picLocks noChangeAspect="1" noChangeArrowheads="1"/>
          </p:cNvPicPr>
          <p:nvPr/>
        </p:nvPicPr>
        <p:blipFill>
          <a:blip r:embed="rId4" cstate="print"/>
          <a:srcRect/>
          <a:stretch>
            <a:fillRect/>
          </a:stretch>
        </p:blipFill>
        <p:spPr bwMode="auto">
          <a:xfrm>
            <a:off x="6660232" y="4509120"/>
            <a:ext cx="2483768" cy="2376264"/>
          </a:xfrm>
          <a:prstGeom prst="rect">
            <a:avLst/>
          </a:prstGeom>
          <a:noFill/>
          <a:ln w="9525">
            <a:noFill/>
            <a:miter lim="800000"/>
            <a:headEnd/>
            <a:tailEnd/>
          </a:ln>
          <a:effectLst/>
        </p:spPr>
      </p:pic>
    </p:spTree>
  </p:cSld>
  <p:clrMapOvr>
    <a:masterClrMapping/>
  </p:clrMapOvr>
  <p:transition>
    <p:cover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3000" y="274638"/>
            <a:ext cx="7543800" cy="706090"/>
          </a:xfrm>
        </p:spPr>
        <p:txBody>
          <a:bodyPr>
            <a:normAutofit fontScale="90000"/>
          </a:bodyPr>
          <a:lstStyle/>
          <a:p>
            <a:r>
              <a:rPr lang="es-EC" sz="3100" b="1" dirty="0" smtClean="0"/>
              <a:t>Características físicas del rio</a:t>
            </a:r>
            <a:r>
              <a:rPr lang="es-ES" b="1" dirty="0" smtClean="0"/>
              <a:t/>
            </a:r>
            <a:br>
              <a:rPr lang="es-ES" b="1" dirty="0" smtClean="0"/>
            </a:br>
            <a:endParaRPr lang="es-ES" dirty="0"/>
          </a:p>
        </p:txBody>
      </p:sp>
      <p:pic>
        <p:nvPicPr>
          <p:cNvPr id="47106" name="Picture 2"/>
          <p:cNvPicPr>
            <a:picLocks noChangeAspect="1" noChangeArrowheads="1"/>
          </p:cNvPicPr>
          <p:nvPr/>
        </p:nvPicPr>
        <p:blipFill>
          <a:blip r:embed="rId2" cstate="print"/>
          <a:srcRect/>
          <a:stretch>
            <a:fillRect/>
          </a:stretch>
        </p:blipFill>
        <p:spPr bwMode="auto">
          <a:xfrm>
            <a:off x="884083" y="908720"/>
            <a:ext cx="8224421" cy="5904656"/>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3000" y="274638"/>
            <a:ext cx="7543800" cy="778098"/>
          </a:xfrm>
        </p:spPr>
        <p:txBody>
          <a:bodyPr>
            <a:normAutofit fontScale="90000"/>
          </a:bodyPr>
          <a:lstStyle/>
          <a:p>
            <a:r>
              <a:rPr lang="es-ES" sz="2800" b="1" dirty="0" smtClean="0"/>
              <a:t>Parámetros físico-químicos del Río San Pedro</a:t>
            </a:r>
            <a:endParaRPr lang="es-ES" sz="2800" dirty="0"/>
          </a:p>
        </p:txBody>
      </p:sp>
      <p:pic>
        <p:nvPicPr>
          <p:cNvPr id="48130" name="Picture 2"/>
          <p:cNvPicPr>
            <a:picLocks noChangeAspect="1" noChangeArrowheads="1"/>
          </p:cNvPicPr>
          <p:nvPr/>
        </p:nvPicPr>
        <p:blipFill>
          <a:blip r:embed="rId2" cstate="print"/>
          <a:srcRect/>
          <a:stretch>
            <a:fillRect/>
          </a:stretch>
        </p:blipFill>
        <p:spPr bwMode="auto">
          <a:xfrm>
            <a:off x="827584" y="1268760"/>
            <a:ext cx="8316416" cy="5022747"/>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3000" y="274638"/>
            <a:ext cx="7543800" cy="994122"/>
          </a:xfrm>
        </p:spPr>
        <p:txBody>
          <a:bodyPr>
            <a:normAutofit/>
          </a:bodyPr>
          <a:lstStyle/>
          <a:p>
            <a:r>
              <a:rPr lang="es-ES" sz="2800" b="1" dirty="0" smtClean="0"/>
              <a:t>Toma de muestras de agua</a:t>
            </a:r>
            <a:endParaRPr lang="es-ES" sz="2800" b="1" dirty="0"/>
          </a:p>
        </p:txBody>
      </p:sp>
      <p:sp>
        <p:nvSpPr>
          <p:cNvPr id="3" name="2 Marcador de contenido"/>
          <p:cNvSpPr>
            <a:spLocks noGrp="1"/>
          </p:cNvSpPr>
          <p:nvPr>
            <p:ph idx="1"/>
          </p:nvPr>
        </p:nvSpPr>
        <p:spPr>
          <a:xfrm>
            <a:off x="611560" y="1124744"/>
            <a:ext cx="5832648" cy="4824536"/>
          </a:xfrm>
        </p:spPr>
        <p:txBody>
          <a:bodyPr>
            <a:normAutofit/>
          </a:bodyPr>
          <a:lstStyle/>
          <a:p>
            <a:pPr>
              <a:buNone/>
            </a:pPr>
            <a:r>
              <a:rPr lang="es-ES" sz="2200" b="1" dirty="0" smtClean="0"/>
              <a:t>     </a:t>
            </a:r>
          </a:p>
          <a:p>
            <a:pPr>
              <a:buNone/>
            </a:pPr>
            <a:endParaRPr lang="es-ES" sz="2200" b="1" dirty="0" smtClean="0"/>
          </a:p>
          <a:p>
            <a:pPr algn="just">
              <a:buNone/>
            </a:pPr>
            <a:r>
              <a:rPr lang="es-ES" sz="2200" dirty="0" smtClean="0"/>
              <a:t>	Se empleó las normas establecidas del INEN y el SM para evitar cambios significativos antes de su análisis en laboratorio. En cada uno de los 8 puntos se recogió 4 botellas Winkler, y en los puntos de los afluentes se recogió 2 botellas.</a:t>
            </a:r>
          </a:p>
          <a:p>
            <a:pPr algn="just">
              <a:buNone/>
            </a:pPr>
            <a:r>
              <a:rPr lang="es-ES" sz="2200" dirty="0" smtClean="0"/>
              <a:t>	Se extrae el agua en un balde y se procede a llenar las botellas sumergiéndolas totalmente evitando crear burbujas, se las cierra herméticamente.</a:t>
            </a:r>
          </a:p>
          <a:p>
            <a:pPr>
              <a:buNone/>
            </a:pPr>
            <a:endParaRPr lang="es-ES" sz="2200" dirty="0" smtClean="0"/>
          </a:p>
          <a:p>
            <a:pPr>
              <a:buNone/>
            </a:pPr>
            <a:endParaRPr lang="es-ES" sz="2200" b="1" dirty="0"/>
          </a:p>
        </p:txBody>
      </p:sp>
      <p:pic>
        <p:nvPicPr>
          <p:cNvPr id="4" name="3 Imagen" descr="C:\GABY\DOCUMENTOS\TESIS\MATERIAL\FOTOS_MACRO_PUNTOS\DSCN0046.JPG"/>
          <p:cNvPicPr/>
          <p:nvPr/>
        </p:nvPicPr>
        <p:blipFill>
          <a:blip r:embed="rId2" cstate="print"/>
          <a:srcRect/>
          <a:stretch>
            <a:fillRect/>
          </a:stretch>
        </p:blipFill>
        <p:spPr bwMode="auto">
          <a:xfrm>
            <a:off x="6660232" y="1268760"/>
            <a:ext cx="2483768" cy="3024336"/>
          </a:xfrm>
          <a:prstGeom prst="rect">
            <a:avLst/>
          </a:prstGeom>
          <a:noFill/>
          <a:ln w="9525">
            <a:noFill/>
            <a:miter lim="800000"/>
            <a:headEnd/>
            <a:tailEnd/>
          </a:ln>
        </p:spPr>
      </p:pic>
      <p:pic>
        <p:nvPicPr>
          <p:cNvPr id="10241" name="Picture 1"/>
          <p:cNvPicPr>
            <a:picLocks noChangeAspect="1" noChangeArrowheads="1"/>
          </p:cNvPicPr>
          <p:nvPr/>
        </p:nvPicPr>
        <p:blipFill>
          <a:blip r:embed="rId3" cstate="print"/>
          <a:srcRect/>
          <a:stretch>
            <a:fillRect/>
          </a:stretch>
        </p:blipFill>
        <p:spPr bwMode="auto">
          <a:xfrm>
            <a:off x="6660232" y="4293096"/>
            <a:ext cx="2483768" cy="2564904"/>
          </a:xfrm>
          <a:prstGeom prst="rect">
            <a:avLst/>
          </a:prstGeom>
          <a:noFill/>
          <a:ln w="9525">
            <a:noFill/>
            <a:miter lim="800000"/>
            <a:headEnd/>
            <a:tailEnd/>
          </a:ln>
          <a:effectLst/>
        </p:spPr>
      </p:pic>
    </p:spTree>
  </p:cSld>
  <p:clrMapOvr>
    <a:masterClrMapping/>
  </p:clrMapOvr>
  <p:transition>
    <p:cover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3000" y="274638"/>
            <a:ext cx="7543800" cy="922114"/>
          </a:xfrm>
        </p:spPr>
        <p:txBody>
          <a:bodyPr>
            <a:normAutofit/>
          </a:bodyPr>
          <a:lstStyle/>
          <a:p>
            <a:r>
              <a:rPr lang="es-ES_tradnl" sz="2800" b="1" dirty="0" smtClean="0"/>
              <a:t>Toma de muestras de </a:t>
            </a:r>
            <a:r>
              <a:rPr lang="es-ES_tradnl" sz="2800" b="1" dirty="0" err="1" smtClean="0"/>
              <a:t>macroinvertebrados</a:t>
            </a:r>
            <a:endParaRPr lang="es-ES" sz="2800" b="1" dirty="0"/>
          </a:p>
        </p:txBody>
      </p:sp>
      <p:sp>
        <p:nvSpPr>
          <p:cNvPr id="3" name="2 Marcador de contenido"/>
          <p:cNvSpPr>
            <a:spLocks noGrp="1"/>
          </p:cNvSpPr>
          <p:nvPr>
            <p:ph idx="1"/>
          </p:nvPr>
        </p:nvSpPr>
        <p:spPr>
          <a:xfrm>
            <a:off x="611560" y="1412776"/>
            <a:ext cx="5616624" cy="4925143"/>
          </a:xfrm>
        </p:spPr>
        <p:txBody>
          <a:bodyPr>
            <a:normAutofit fontScale="70000" lnSpcReduction="20000"/>
          </a:bodyPr>
          <a:lstStyle/>
          <a:p>
            <a:pPr>
              <a:buNone/>
            </a:pPr>
            <a:r>
              <a:rPr lang="es-ES_tradnl" b="1" dirty="0" smtClean="0"/>
              <a:t>     </a:t>
            </a:r>
          </a:p>
          <a:p>
            <a:pPr>
              <a:buNone/>
            </a:pPr>
            <a:endParaRPr lang="es-ES" b="1" dirty="0" smtClean="0"/>
          </a:p>
          <a:p>
            <a:pPr algn="just">
              <a:buNone/>
            </a:pPr>
            <a:r>
              <a:rPr lang="es-ES" dirty="0" smtClean="0"/>
              <a:t>	Se utilizó el método de </a:t>
            </a:r>
            <a:r>
              <a:rPr lang="es-ES" i="1" dirty="0" smtClean="0"/>
              <a:t>Kick Sampling </a:t>
            </a:r>
            <a:r>
              <a:rPr lang="es-ES" dirty="0" smtClean="0"/>
              <a:t>que</a:t>
            </a:r>
            <a:r>
              <a:rPr lang="es-ES" i="1" dirty="0" smtClean="0"/>
              <a:t> </a:t>
            </a:r>
            <a:r>
              <a:rPr lang="es-ES" dirty="0" smtClean="0"/>
              <a:t>consiste en utilizar una red de mano en este caso de 250 µm de abertura de malla y 40x20 cm² de área colectora</a:t>
            </a:r>
          </a:p>
          <a:p>
            <a:pPr algn="just">
              <a:buNone/>
            </a:pPr>
            <a:endParaRPr lang="es-ES" dirty="0" smtClean="0"/>
          </a:p>
          <a:p>
            <a:pPr algn="just">
              <a:buNone/>
            </a:pPr>
            <a:r>
              <a:rPr lang="es-ES" dirty="0" smtClean="0"/>
              <a:t>	Se realizó 10 pasadas en cada uno de los puntos, se optó por  utilizar un tiempo estándar alto. En cada una de las pasadas, se realizó un análisis cuantitativo de las especies en el contenido de la red, anotando la abundancia de cada una de ellas en una hoja de campo</a:t>
            </a:r>
          </a:p>
          <a:p>
            <a:endParaRPr lang="es-ES" dirty="0"/>
          </a:p>
        </p:txBody>
      </p:sp>
      <p:pic>
        <p:nvPicPr>
          <p:cNvPr id="4" name="3 Imagen" descr="C:\GABY\DOCUMENTOS\TESIS\MATERIAL\FOTOS_MACRO_PUNTOS\DSCN0623.JPG"/>
          <p:cNvPicPr/>
          <p:nvPr/>
        </p:nvPicPr>
        <p:blipFill>
          <a:blip r:embed="rId2" cstate="print">
            <a:lum bright="10000"/>
          </a:blip>
          <a:srcRect/>
          <a:stretch>
            <a:fillRect/>
          </a:stretch>
        </p:blipFill>
        <p:spPr bwMode="auto">
          <a:xfrm>
            <a:off x="6660232" y="3861048"/>
            <a:ext cx="2483768" cy="2996952"/>
          </a:xfrm>
          <a:prstGeom prst="rect">
            <a:avLst/>
          </a:prstGeom>
          <a:noFill/>
          <a:ln w="9525">
            <a:noFill/>
            <a:miter lim="800000"/>
            <a:headEnd/>
            <a:tailEnd/>
          </a:ln>
        </p:spPr>
      </p:pic>
      <p:pic>
        <p:nvPicPr>
          <p:cNvPr id="5" name="4 Imagen" descr="C:\GABY\DOCUMENTOS\TESIS\MATERIAL\FOTOS_MACRO_PUNTOS\DSCN0683.JPG"/>
          <p:cNvPicPr/>
          <p:nvPr/>
        </p:nvPicPr>
        <p:blipFill>
          <a:blip r:embed="rId3" cstate="print"/>
          <a:srcRect/>
          <a:stretch>
            <a:fillRect/>
          </a:stretch>
        </p:blipFill>
        <p:spPr bwMode="auto">
          <a:xfrm>
            <a:off x="6660232" y="1196752"/>
            <a:ext cx="2483768" cy="2664296"/>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3000" y="274638"/>
            <a:ext cx="7749480" cy="922114"/>
          </a:xfrm>
        </p:spPr>
        <p:txBody>
          <a:bodyPr>
            <a:normAutofit/>
          </a:bodyPr>
          <a:lstStyle/>
          <a:p>
            <a:r>
              <a:rPr lang="es-ES" sz="2800" b="1" dirty="0" smtClean="0"/>
              <a:t>Determinación de parámetros en laboratorio</a:t>
            </a:r>
            <a:endParaRPr lang="es-ES" sz="2800" b="1" dirty="0"/>
          </a:p>
        </p:txBody>
      </p:sp>
      <p:sp>
        <p:nvSpPr>
          <p:cNvPr id="3" name="2 Marcador de contenido"/>
          <p:cNvSpPr>
            <a:spLocks noGrp="1"/>
          </p:cNvSpPr>
          <p:nvPr>
            <p:ph idx="1"/>
          </p:nvPr>
        </p:nvSpPr>
        <p:spPr>
          <a:xfrm>
            <a:off x="683568" y="2132856"/>
            <a:ext cx="5544616" cy="3384376"/>
          </a:xfrm>
        </p:spPr>
        <p:txBody>
          <a:bodyPr>
            <a:normAutofit/>
          </a:bodyPr>
          <a:lstStyle/>
          <a:p>
            <a:pPr algn="just">
              <a:buNone/>
            </a:pPr>
            <a:r>
              <a:rPr lang="es-ES" dirty="0" smtClean="0"/>
              <a:t>	</a:t>
            </a:r>
            <a:endParaRPr lang="es-ES" sz="2200" b="1" dirty="0" smtClean="0"/>
          </a:p>
          <a:p>
            <a:pPr algn="just">
              <a:buNone/>
            </a:pPr>
            <a:r>
              <a:rPr lang="es-ES" sz="2200" dirty="0" smtClean="0"/>
              <a:t>	Se realizó siguiendo todas las normas establecidas por el Standard </a:t>
            </a:r>
            <a:r>
              <a:rPr lang="es-ES" sz="2200" dirty="0" err="1" smtClean="0"/>
              <a:t>Methods</a:t>
            </a:r>
            <a:r>
              <a:rPr lang="es-ES" sz="2200" dirty="0" smtClean="0"/>
              <a:t>. Se midió Oxígeno Disuelto, DBO</a:t>
            </a:r>
            <a:r>
              <a:rPr lang="es-ES" sz="1600" dirty="0" smtClean="0"/>
              <a:t>5</a:t>
            </a:r>
            <a:r>
              <a:rPr lang="es-ES" sz="2200" dirty="0" smtClean="0"/>
              <a:t> y sólidos totales disueltos.</a:t>
            </a:r>
          </a:p>
          <a:p>
            <a:pPr>
              <a:buNone/>
            </a:pPr>
            <a:endParaRPr lang="es-ES" dirty="0"/>
          </a:p>
        </p:txBody>
      </p:sp>
      <p:sp>
        <p:nvSpPr>
          <p:cNvPr id="81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8195" name="Object 3"/>
          <p:cNvGraphicFramePr>
            <a:graphicFrameLocks noChangeAspect="1"/>
          </p:cNvGraphicFramePr>
          <p:nvPr/>
        </p:nvGraphicFramePr>
        <p:xfrm>
          <a:off x="6588224" y="1196752"/>
          <a:ext cx="2555776" cy="2609521"/>
        </p:xfrm>
        <a:graphic>
          <a:graphicData uri="http://schemas.openxmlformats.org/presentationml/2006/ole">
            <p:oleObj spid="_x0000_s8195" r:id="rId3" imgW="7772457" imgH="11658685" progId="">
              <p:embed/>
            </p:oleObj>
          </a:graphicData>
        </a:graphic>
      </p:graphicFrame>
      <p:graphicFrame>
        <p:nvGraphicFramePr>
          <p:cNvPr id="8196" name="Object 4"/>
          <p:cNvGraphicFramePr>
            <a:graphicFrameLocks noChangeAspect="1"/>
          </p:cNvGraphicFramePr>
          <p:nvPr/>
        </p:nvGraphicFramePr>
        <p:xfrm>
          <a:off x="6588224" y="3789040"/>
          <a:ext cx="2539128" cy="3068960"/>
        </p:xfrm>
        <a:graphic>
          <a:graphicData uri="http://schemas.openxmlformats.org/presentationml/2006/ole">
            <p:oleObj spid="_x0000_s8196" name="Imagen de mapa de bits" r:id="rId4" imgW="2048161" imgH="2448267" progId="PBrush">
              <p:embed/>
            </p:oleObj>
          </a:graphicData>
        </a:graphic>
      </p:graphicFrame>
    </p:spTree>
  </p:cSld>
  <p:clrMapOvr>
    <a:masterClrMapping/>
  </p:clrMapOvr>
  <p:transition>
    <p:cover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3000" y="274638"/>
            <a:ext cx="7677472" cy="1143000"/>
          </a:xfrm>
        </p:spPr>
        <p:txBody>
          <a:bodyPr>
            <a:normAutofit/>
          </a:bodyPr>
          <a:lstStyle/>
          <a:p>
            <a:r>
              <a:rPr lang="es-ES" sz="2800" b="1" dirty="0" smtClean="0"/>
              <a:t>Resultados de los parámetros medidos en laboratorio</a:t>
            </a:r>
          </a:p>
        </p:txBody>
      </p:sp>
      <p:sp>
        <p:nvSpPr>
          <p:cNvPr id="3" name="2 Marcador de contenido"/>
          <p:cNvSpPr>
            <a:spLocks noGrp="1"/>
          </p:cNvSpPr>
          <p:nvPr>
            <p:ph idx="1"/>
          </p:nvPr>
        </p:nvSpPr>
        <p:spPr>
          <a:xfrm>
            <a:off x="899592" y="1268760"/>
            <a:ext cx="8092008" cy="506685"/>
          </a:xfrm>
        </p:spPr>
        <p:txBody>
          <a:bodyPr>
            <a:normAutofit/>
          </a:bodyPr>
          <a:lstStyle/>
          <a:p>
            <a:pPr>
              <a:buNone/>
            </a:pPr>
            <a:endParaRPr lang="es-ES" sz="2200" b="1" dirty="0" smtClean="0"/>
          </a:p>
          <a:p>
            <a:pPr>
              <a:buNone/>
            </a:pPr>
            <a:endParaRPr lang="es-ES" sz="2200" b="1" dirty="0"/>
          </a:p>
        </p:txBody>
      </p:sp>
      <p:pic>
        <p:nvPicPr>
          <p:cNvPr id="40962" name="Picture 2"/>
          <p:cNvPicPr>
            <a:picLocks noChangeAspect="1" noChangeArrowheads="1"/>
          </p:cNvPicPr>
          <p:nvPr/>
        </p:nvPicPr>
        <p:blipFill>
          <a:blip r:embed="rId2" cstate="print"/>
          <a:srcRect/>
          <a:stretch>
            <a:fillRect/>
          </a:stretch>
        </p:blipFill>
        <p:spPr bwMode="auto">
          <a:xfrm>
            <a:off x="827584" y="2276872"/>
            <a:ext cx="8316416" cy="4581128"/>
          </a:xfrm>
          <a:prstGeom prst="rect">
            <a:avLst/>
          </a:prstGeom>
          <a:noFill/>
          <a:ln w="9525">
            <a:noFill/>
            <a:miter lim="800000"/>
            <a:headEnd/>
            <a:tailEnd/>
          </a:ln>
        </p:spPr>
      </p:pic>
      <p:sp>
        <p:nvSpPr>
          <p:cNvPr id="6" name="5 CuadroTexto"/>
          <p:cNvSpPr txBox="1"/>
          <p:nvPr/>
        </p:nvSpPr>
        <p:spPr>
          <a:xfrm>
            <a:off x="1043608" y="1628800"/>
            <a:ext cx="3672408" cy="369332"/>
          </a:xfrm>
          <a:prstGeom prst="rect">
            <a:avLst/>
          </a:prstGeom>
          <a:noFill/>
        </p:spPr>
        <p:txBody>
          <a:bodyPr wrap="square" rtlCol="0">
            <a:spAutoFit/>
          </a:bodyPr>
          <a:lstStyle/>
          <a:p>
            <a:r>
              <a:rPr lang="es-ES_tradnl" dirty="0" smtClean="0"/>
              <a:t>Del  Río San Pedro</a:t>
            </a:r>
            <a:endParaRPr lang="es-ES" dirty="0"/>
          </a:p>
        </p:txBody>
      </p:sp>
    </p:spTree>
  </p:cSld>
  <p:clrMapOvr>
    <a:masterClrMapping/>
  </p:clrMapOvr>
  <p:transition>
    <p:cover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274638"/>
            <a:ext cx="8568952" cy="1143000"/>
          </a:xfrm>
        </p:spPr>
        <p:txBody>
          <a:bodyPr>
            <a:normAutofit/>
          </a:bodyPr>
          <a:lstStyle/>
          <a:p>
            <a:r>
              <a:rPr lang="es-ES" sz="2800" b="1" dirty="0" smtClean="0"/>
              <a:t>Identificación de los diferentes grupos taxonómicos</a:t>
            </a:r>
            <a:endParaRPr lang="es-ES" sz="2800" b="1" dirty="0"/>
          </a:p>
        </p:txBody>
      </p:sp>
      <p:sp>
        <p:nvSpPr>
          <p:cNvPr id="3" name="2 Marcador de contenido"/>
          <p:cNvSpPr>
            <a:spLocks noGrp="1"/>
          </p:cNvSpPr>
          <p:nvPr>
            <p:ph idx="1"/>
          </p:nvPr>
        </p:nvSpPr>
        <p:spPr>
          <a:xfrm>
            <a:off x="611560" y="1196752"/>
            <a:ext cx="5976664" cy="5328592"/>
          </a:xfrm>
        </p:spPr>
        <p:txBody>
          <a:bodyPr>
            <a:normAutofit fontScale="92500" lnSpcReduction="20000"/>
          </a:bodyPr>
          <a:lstStyle/>
          <a:p>
            <a:pPr algn="just">
              <a:buNone/>
            </a:pPr>
            <a:r>
              <a:rPr lang="es-ES" b="1" dirty="0" smtClean="0"/>
              <a:t>	</a:t>
            </a:r>
            <a:endParaRPr lang="es-ES" sz="2600" b="1" dirty="0" smtClean="0"/>
          </a:p>
          <a:p>
            <a:pPr algn="just">
              <a:buNone/>
            </a:pPr>
            <a:r>
              <a:rPr lang="es-ES" dirty="0" smtClean="0"/>
              <a:t>	</a:t>
            </a:r>
            <a:r>
              <a:rPr lang="es-ES" sz="2600" dirty="0" smtClean="0"/>
              <a:t>Es un proceso que requiere de una gran experiencia, al usar cualquier clave de identificación es sumamente necesario leer las características distintivas y comparar con los otros grupos. Nunca se debe identificar al organismo con el más parecido.</a:t>
            </a:r>
          </a:p>
          <a:p>
            <a:pPr algn="just"/>
            <a:endParaRPr lang="es-ES" sz="2600" dirty="0" smtClean="0"/>
          </a:p>
          <a:p>
            <a:pPr algn="just">
              <a:buNone/>
            </a:pPr>
            <a:r>
              <a:rPr lang="es-ES" sz="2600" dirty="0" smtClean="0"/>
              <a:t>	Las familias que no se pudieron identificar  fueron llevadas donde un grupo de expertos que colaboraron con su identificación. Las identificaciones se realizaron en base a las claves taxonómicas de </a:t>
            </a:r>
            <a:r>
              <a:rPr lang="es-ES" sz="2600" dirty="0" err="1" smtClean="0"/>
              <a:t>Cummins</a:t>
            </a:r>
            <a:r>
              <a:rPr lang="es-ES" sz="2600" dirty="0" smtClean="0"/>
              <a:t> y </a:t>
            </a:r>
            <a:r>
              <a:rPr lang="es-ES" sz="2600" dirty="0" err="1" smtClean="0"/>
              <a:t>Merrit</a:t>
            </a:r>
            <a:r>
              <a:rPr lang="es-ES" sz="2600" dirty="0" smtClean="0"/>
              <a:t>, Domínguez, Roldán  y Fernández.</a:t>
            </a:r>
          </a:p>
          <a:p>
            <a:endParaRPr lang="es-ES" dirty="0" smtClean="0"/>
          </a:p>
          <a:p>
            <a:endParaRPr lang="es-ES" dirty="0"/>
          </a:p>
        </p:txBody>
      </p:sp>
      <p:pic>
        <p:nvPicPr>
          <p:cNvPr id="7170" name="Picture 2"/>
          <p:cNvPicPr>
            <a:picLocks noChangeAspect="1" noChangeArrowheads="1"/>
          </p:cNvPicPr>
          <p:nvPr/>
        </p:nvPicPr>
        <p:blipFill>
          <a:blip r:embed="rId2" cstate="print"/>
          <a:srcRect/>
          <a:stretch>
            <a:fillRect/>
          </a:stretch>
        </p:blipFill>
        <p:spPr bwMode="auto">
          <a:xfrm>
            <a:off x="6656341" y="1196752"/>
            <a:ext cx="2487659" cy="1872208"/>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6660232" y="3068960"/>
            <a:ext cx="2483768" cy="2088232"/>
          </a:xfrm>
          <a:prstGeom prst="rect">
            <a:avLst/>
          </a:prstGeom>
          <a:noFill/>
          <a:ln w="9525">
            <a:noFill/>
            <a:miter lim="800000"/>
            <a:headEnd/>
            <a:tailEnd/>
          </a:ln>
          <a:effectLst/>
        </p:spPr>
      </p:pic>
      <p:pic>
        <p:nvPicPr>
          <p:cNvPr id="7173" name="Picture 5" descr="E:\Documents and Settings\Gabriela Carrera\Escritorio\ESCRITORIO_GABY\112___06\IMG_0269.JPG"/>
          <p:cNvPicPr>
            <a:picLocks noChangeAspect="1" noChangeArrowheads="1"/>
          </p:cNvPicPr>
          <p:nvPr/>
        </p:nvPicPr>
        <p:blipFill>
          <a:blip r:embed="rId4" cstate="print"/>
          <a:srcRect/>
          <a:stretch>
            <a:fillRect/>
          </a:stretch>
        </p:blipFill>
        <p:spPr bwMode="auto">
          <a:xfrm>
            <a:off x="6712048" y="5157192"/>
            <a:ext cx="2431952" cy="1728192"/>
          </a:xfrm>
          <a:prstGeom prst="rect">
            <a:avLst/>
          </a:prstGeom>
          <a:noFill/>
        </p:spPr>
      </p:pic>
    </p:spTree>
  </p:cSld>
  <p:clrMapOvr>
    <a:masterClrMapping/>
  </p:clrMapOvr>
  <p:transition>
    <p:cover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274638"/>
            <a:ext cx="8064896" cy="850106"/>
          </a:xfrm>
        </p:spPr>
        <p:txBody>
          <a:bodyPr>
            <a:normAutofit/>
          </a:bodyPr>
          <a:lstStyle/>
          <a:p>
            <a:r>
              <a:rPr lang="es-ES" sz="2800" b="1" dirty="0" smtClean="0"/>
              <a:t>Grupos taxonómicos encontrados en campo</a:t>
            </a:r>
          </a:p>
        </p:txBody>
      </p:sp>
      <p:pic>
        <p:nvPicPr>
          <p:cNvPr id="38915" name="Picture 3"/>
          <p:cNvPicPr>
            <a:picLocks noChangeAspect="1" noChangeArrowheads="1"/>
          </p:cNvPicPr>
          <p:nvPr/>
        </p:nvPicPr>
        <p:blipFill>
          <a:blip r:embed="rId2" cstate="print"/>
          <a:srcRect/>
          <a:stretch>
            <a:fillRect/>
          </a:stretch>
        </p:blipFill>
        <p:spPr bwMode="auto">
          <a:xfrm>
            <a:off x="4283968" y="988678"/>
            <a:ext cx="4860032" cy="5869322"/>
          </a:xfrm>
          <a:prstGeom prst="rect">
            <a:avLst/>
          </a:prstGeom>
          <a:noFill/>
          <a:ln w="9525">
            <a:noFill/>
            <a:miter lim="800000"/>
            <a:headEnd/>
            <a:tailEnd/>
          </a:ln>
        </p:spPr>
      </p:pic>
      <p:pic>
        <p:nvPicPr>
          <p:cNvPr id="5" name="il_fi" descr="http://lh6.ggpht.com/_YyEZexzzbhs/SdjdVrYP-OI/AAAAAAAAGHE/Ez3G5rQBNJs/DSCN3132.JPG"/>
          <p:cNvPicPr/>
          <p:nvPr/>
        </p:nvPicPr>
        <p:blipFill>
          <a:blip r:embed="rId3" cstate="print"/>
          <a:srcRect/>
          <a:stretch>
            <a:fillRect/>
          </a:stretch>
        </p:blipFill>
        <p:spPr bwMode="auto">
          <a:xfrm>
            <a:off x="1979712" y="3966423"/>
            <a:ext cx="1008112" cy="700265"/>
          </a:xfrm>
          <a:prstGeom prst="rect">
            <a:avLst/>
          </a:prstGeom>
          <a:noFill/>
          <a:ln w="9525">
            <a:noFill/>
            <a:miter lim="800000"/>
            <a:headEnd/>
            <a:tailEnd/>
          </a:ln>
        </p:spPr>
      </p:pic>
      <p:pic>
        <p:nvPicPr>
          <p:cNvPr id="6" name="5 Imagen" descr="C:\GABY\DOCUMENTOS\TESIS\MATERIAL\FOTOS_MACRO_PUNTOS\fotos macro\tipulidae.bmp"/>
          <p:cNvPicPr/>
          <p:nvPr/>
        </p:nvPicPr>
        <p:blipFill>
          <a:blip r:embed="rId4" cstate="print"/>
          <a:srcRect/>
          <a:stretch>
            <a:fillRect/>
          </a:stretch>
        </p:blipFill>
        <p:spPr bwMode="auto">
          <a:xfrm>
            <a:off x="3059832" y="2238231"/>
            <a:ext cx="1143000" cy="828675"/>
          </a:xfrm>
          <a:prstGeom prst="rect">
            <a:avLst/>
          </a:prstGeom>
          <a:noFill/>
          <a:ln w="9525">
            <a:noFill/>
            <a:miter lim="800000"/>
            <a:headEnd/>
            <a:tailEnd/>
          </a:ln>
        </p:spPr>
      </p:pic>
      <p:pic>
        <p:nvPicPr>
          <p:cNvPr id="7" name="il_fi" descr="http://www.aquatax.ca/Leeches/Glossiphoniidae02.jpg"/>
          <p:cNvPicPr/>
          <p:nvPr/>
        </p:nvPicPr>
        <p:blipFill>
          <a:blip r:embed="rId5" cstate="print"/>
          <a:srcRect/>
          <a:stretch>
            <a:fillRect/>
          </a:stretch>
        </p:blipFill>
        <p:spPr bwMode="auto">
          <a:xfrm>
            <a:off x="971600" y="3966423"/>
            <a:ext cx="936104" cy="720080"/>
          </a:xfrm>
          <a:prstGeom prst="rect">
            <a:avLst/>
          </a:prstGeom>
          <a:noFill/>
          <a:ln w="9525">
            <a:noFill/>
            <a:miter lim="800000"/>
            <a:headEnd/>
            <a:tailEnd/>
          </a:ln>
        </p:spPr>
      </p:pic>
      <p:pic>
        <p:nvPicPr>
          <p:cNvPr id="8" name="7 Imagen" descr="C:\GABY\DOCUMENTOS\TESIS\MATERIAL\FOTOS_MACRO_PUNTOS\fotos macro\EphemeropteraBaetidae_Lg.jpg"/>
          <p:cNvPicPr/>
          <p:nvPr/>
        </p:nvPicPr>
        <p:blipFill>
          <a:blip r:embed="rId6" cstate="print"/>
          <a:srcRect/>
          <a:stretch>
            <a:fillRect/>
          </a:stretch>
        </p:blipFill>
        <p:spPr bwMode="auto">
          <a:xfrm>
            <a:off x="3059832" y="4758511"/>
            <a:ext cx="1152128" cy="758721"/>
          </a:xfrm>
          <a:prstGeom prst="rect">
            <a:avLst/>
          </a:prstGeom>
          <a:noFill/>
          <a:ln w="9525">
            <a:noFill/>
            <a:miter lim="800000"/>
            <a:headEnd/>
            <a:tailEnd/>
          </a:ln>
        </p:spPr>
      </p:pic>
      <p:pic>
        <p:nvPicPr>
          <p:cNvPr id="9" name="8 Imagen" descr="C:\GABY\DOCUMENTOS\TESIS\MATERIAL\FOTOS_MACRO_PUNTOS\fotos macro\elmidae.bmp"/>
          <p:cNvPicPr/>
          <p:nvPr/>
        </p:nvPicPr>
        <p:blipFill>
          <a:blip r:embed="rId7" cstate="print"/>
          <a:srcRect/>
          <a:stretch>
            <a:fillRect/>
          </a:stretch>
        </p:blipFill>
        <p:spPr bwMode="auto">
          <a:xfrm>
            <a:off x="1979712" y="4758511"/>
            <a:ext cx="1070287" cy="752475"/>
          </a:xfrm>
          <a:prstGeom prst="rect">
            <a:avLst/>
          </a:prstGeom>
          <a:noFill/>
          <a:ln w="9525">
            <a:noFill/>
            <a:miter lim="800000"/>
            <a:headEnd/>
            <a:tailEnd/>
          </a:ln>
        </p:spPr>
      </p:pic>
      <p:pic>
        <p:nvPicPr>
          <p:cNvPr id="10" name="9 Imagen" descr="C:\GABY\DOCUMENTOS\TESIS\MATERIAL\FOTOS_MACRO_PUNTOS\fotos macro\DipteraChironomidaeChir_Lg.jpg"/>
          <p:cNvPicPr/>
          <p:nvPr/>
        </p:nvPicPr>
        <p:blipFill>
          <a:blip r:embed="rId8" cstate="print"/>
          <a:srcRect/>
          <a:stretch>
            <a:fillRect/>
          </a:stretch>
        </p:blipFill>
        <p:spPr bwMode="auto">
          <a:xfrm>
            <a:off x="3059832" y="3068960"/>
            <a:ext cx="1152128" cy="720080"/>
          </a:xfrm>
          <a:prstGeom prst="rect">
            <a:avLst/>
          </a:prstGeom>
          <a:noFill/>
          <a:ln w="9525">
            <a:noFill/>
            <a:miter lim="800000"/>
            <a:headEnd/>
            <a:tailEnd/>
          </a:ln>
        </p:spPr>
      </p:pic>
      <p:pic>
        <p:nvPicPr>
          <p:cNvPr id="11" name="10 Imagen" descr="C:\GABY\DOCUMENTOS\TESIS\MATERIAL\FOTOS_MACRO_PUNTOS\fotos macro\Ceratopogonidae.bmp"/>
          <p:cNvPicPr/>
          <p:nvPr/>
        </p:nvPicPr>
        <p:blipFill>
          <a:blip r:embed="rId9" cstate="print"/>
          <a:srcRect/>
          <a:stretch>
            <a:fillRect/>
          </a:stretch>
        </p:blipFill>
        <p:spPr bwMode="auto">
          <a:xfrm>
            <a:off x="971600" y="4758511"/>
            <a:ext cx="936104" cy="735856"/>
          </a:xfrm>
          <a:prstGeom prst="rect">
            <a:avLst/>
          </a:prstGeom>
          <a:noFill/>
          <a:ln w="9525">
            <a:noFill/>
            <a:miter lim="800000"/>
            <a:headEnd/>
            <a:tailEnd/>
          </a:ln>
        </p:spPr>
      </p:pic>
      <p:pic>
        <p:nvPicPr>
          <p:cNvPr id="12" name="11 Imagen" descr="C:\GABY\DOCUMENTOS\TESIS\MATERIAL\FOTOS_MACRO_PUNTOS\fotos macro\DipteraSimuliidae_Lg.jpg"/>
          <p:cNvPicPr/>
          <p:nvPr/>
        </p:nvPicPr>
        <p:blipFill>
          <a:blip r:embed="rId10" cstate="print"/>
          <a:srcRect/>
          <a:stretch>
            <a:fillRect/>
          </a:stretch>
        </p:blipFill>
        <p:spPr bwMode="auto">
          <a:xfrm>
            <a:off x="1979712" y="3030320"/>
            <a:ext cx="1008112" cy="792088"/>
          </a:xfrm>
          <a:prstGeom prst="rect">
            <a:avLst/>
          </a:prstGeom>
          <a:noFill/>
          <a:ln w="9525">
            <a:noFill/>
            <a:miter lim="800000"/>
            <a:headEnd/>
            <a:tailEnd/>
          </a:ln>
        </p:spPr>
      </p:pic>
      <p:pic>
        <p:nvPicPr>
          <p:cNvPr id="13" name="il_fi" descr="http://4.bp.blogspot.com/_ifNvMe6zXXc/SsaNzfJOofI/AAAAAAAAArU/5jxMcaY9p4Q/s400/planarian300.jpg"/>
          <p:cNvPicPr/>
          <p:nvPr/>
        </p:nvPicPr>
        <p:blipFill>
          <a:blip r:embed="rId11" cstate="print"/>
          <a:srcRect/>
          <a:stretch>
            <a:fillRect/>
          </a:stretch>
        </p:blipFill>
        <p:spPr bwMode="auto">
          <a:xfrm>
            <a:off x="3059832" y="3966423"/>
            <a:ext cx="1138808" cy="800101"/>
          </a:xfrm>
          <a:prstGeom prst="rect">
            <a:avLst/>
          </a:prstGeom>
          <a:noFill/>
          <a:ln w="9525">
            <a:noFill/>
            <a:miter lim="800000"/>
            <a:headEnd/>
            <a:tailEnd/>
          </a:ln>
        </p:spPr>
      </p:pic>
      <p:pic>
        <p:nvPicPr>
          <p:cNvPr id="14" name="13 Imagen" descr="http://www.ag.ndsu.nodak.edu/aginfo/entomology/entupdates/Indoor_pest/images/horsehair_worm.jpg"/>
          <p:cNvPicPr/>
          <p:nvPr/>
        </p:nvPicPr>
        <p:blipFill>
          <a:blip r:embed="rId12" cstate="print"/>
          <a:srcRect/>
          <a:stretch>
            <a:fillRect/>
          </a:stretch>
        </p:blipFill>
        <p:spPr bwMode="auto">
          <a:xfrm>
            <a:off x="971601" y="3030319"/>
            <a:ext cx="936104" cy="800100"/>
          </a:xfrm>
          <a:prstGeom prst="rect">
            <a:avLst/>
          </a:prstGeom>
          <a:noFill/>
          <a:ln w="9525">
            <a:noFill/>
            <a:miter lim="800000"/>
            <a:headEnd/>
            <a:tailEnd/>
          </a:ln>
        </p:spPr>
      </p:pic>
      <p:pic>
        <p:nvPicPr>
          <p:cNvPr id="15" name="14 Imagen" descr="C:\GABY\DOCUMENTOS\TESIS\MATERIAL\FOTOS_MACRO_PUNTOS\fotos macro\196px-Physa_acuta_001.jpg"/>
          <p:cNvPicPr/>
          <p:nvPr/>
        </p:nvPicPr>
        <p:blipFill>
          <a:blip r:embed="rId13" cstate="print"/>
          <a:srcRect/>
          <a:stretch>
            <a:fillRect/>
          </a:stretch>
        </p:blipFill>
        <p:spPr bwMode="auto">
          <a:xfrm>
            <a:off x="1979712" y="2238231"/>
            <a:ext cx="1008112" cy="819150"/>
          </a:xfrm>
          <a:prstGeom prst="rect">
            <a:avLst/>
          </a:prstGeom>
          <a:noFill/>
          <a:ln w="9525">
            <a:noFill/>
            <a:miter lim="800000"/>
            <a:headEnd/>
            <a:tailEnd/>
          </a:ln>
        </p:spPr>
      </p:pic>
      <p:pic>
        <p:nvPicPr>
          <p:cNvPr id="16" name="15 Imagen" descr="C:\GABY\DOCUMENTOS\TESIS\MATERIAL\FOTOS_MACRO_PUNTOS\fotos macro\sanguijuela yosedemedicina.jpg"/>
          <p:cNvPicPr/>
          <p:nvPr/>
        </p:nvPicPr>
        <p:blipFill>
          <a:blip r:embed="rId14" cstate="print"/>
          <a:srcRect/>
          <a:stretch>
            <a:fillRect/>
          </a:stretch>
        </p:blipFill>
        <p:spPr bwMode="auto">
          <a:xfrm>
            <a:off x="3059832" y="1374136"/>
            <a:ext cx="1095611" cy="792088"/>
          </a:xfrm>
          <a:prstGeom prst="rect">
            <a:avLst/>
          </a:prstGeom>
          <a:noFill/>
          <a:ln w="9525">
            <a:noFill/>
            <a:miter lim="800000"/>
            <a:headEnd/>
            <a:tailEnd/>
          </a:ln>
        </p:spPr>
      </p:pic>
      <p:pic>
        <p:nvPicPr>
          <p:cNvPr id="17" name="16 Imagen" descr="C:\GABY\DOCUMENTOS\TESIS\MATERIAL\FOTOS_MACRO_PUNTOS\fotos macro\oligochoeta.bmp"/>
          <p:cNvPicPr/>
          <p:nvPr/>
        </p:nvPicPr>
        <p:blipFill>
          <a:blip r:embed="rId15" cstate="print"/>
          <a:srcRect/>
          <a:stretch>
            <a:fillRect/>
          </a:stretch>
        </p:blipFill>
        <p:spPr bwMode="auto">
          <a:xfrm>
            <a:off x="971600" y="2238231"/>
            <a:ext cx="936104" cy="722482"/>
          </a:xfrm>
          <a:prstGeom prst="rect">
            <a:avLst/>
          </a:prstGeom>
          <a:noFill/>
          <a:ln w="9525">
            <a:noFill/>
            <a:miter lim="800000"/>
            <a:headEnd/>
            <a:tailEnd/>
          </a:ln>
        </p:spPr>
      </p:pic>
      <p:pic>
        <p:nvPicPr>
          <p:cNvPr id="18" name="il_fi" descr="http://bugguide.net/images/cache/5HTHXHDH6H6ZMLVZILWZ8LEZSLBHHL5Z7H2ZGH5ZZLWZXLRR4H8ZMLLR5H2ZMHEZIHEZHL2Z5HLRNHBZ6HZR8HAH0L.jpg"/>
          <p:cNvPicPr/>
          <p:nvPr/>
        </p:nvPicPr>
        <p:blipFill>
          <a:blip r:embed="rId16" cstate="print"/>
          <a:srcRect/>
          <a:stretch>
            <a:fillRect/>
          </a:stretch>
        </p:blipFill>
        <p:spPr bwMode="auto">
          <a:xfrm>
            <a:off x="1979712" y="1374135"/>
            <a:ext cx="999449" cy="809625"/>
          </a:xfrm>
          <a:prstGeom prst="rect">
            <a:avLst/>
          </a:prstGeom>
          <a:noFill/>
          <a:ln w="9525">
            <a:noFill/>
            <a:miter lim="800000"/>
            <a:headEnd/>
            <a:tailEnd/>
          </a:ln>
        </p:spPr>
      </p:pic>
      <p:pic>
        <p:nvPicPr>
          <p:cNvPr id="19" name="il_fi" descr="http://i.pbase.com/o4/94/339594/1/111234290.2XbRXA32.IMG_1873.JPG"/>
          <p:cNvPicPr/>
          <p:nvPr/>
        </p:nvPicPr>
        <p:blipFill>
          <a:blip r:embed="rId17" cstate="print"/>
          <a:srcRect/>
          <a:stretch>
            <a:fillRect/>
          </a:stretch>
        </p:blipFill>
        <p:spPr bwMode="auto">
          <a:xfrm>
            <a:off x="971600" y="1374135"/>
            <a:ext cx="970857" cy="809625"/>
          </a:xfrm>
          <a:prstGeom prst="rect">
            <a:avLst/>
          </a:prstGeom>
          <a:noFill/>
          <a:ln w="9525">
            <a:noFill/>
            <a:miter lim="800000"/>
            <a:headEnd/>
            <a:tailEnd/>
          </a:ln>
        </p:spPr>
      </p:pic>
      <p:sp>
        <p:nvSpPr>
          <p:cNvPr id="20" name="19 Rectángulo"/>
          <p:cNvSpPr/>
          <p:nvPr/>
        </p:nvSpPr>
        <p:spPr>
          <a:xfrm>
            <a:off x="1043608" y="5661248"/>
            <a:ext cx="4572000" cy="215444"/>
          </a:xfrm>
          <a:prstGeom prst="rect">
            <a:avLst/>
          </a:prstGeom>
        </p:spPr>
        <p:txBody>
          <a:bodyPr>
            <a:spAutoFit/>
          </a:bodyPr>
          <a:lstStyle/>
          <a:p>
            <a:r>
              <a:rPr lang="es-ES_tradnl" sz="800" dirty="0" smtClean="0"/>
              <a:t>FUENTE: </a:t>
            </a:r>
            <a:r>
              <a:rPr lang="es-ES_tradnl" sz="800" dirty="0" smtClean="0">
                <a:hlinkClick r:id="rId18"/>
              </a:rPr>
              <a:t>http://www.mdfrc.org.au/bugguide/index.htm</a:t>
            </a:r>
            <a:endParaRPr lang="es-ES" sz="800" dirty="0"/>
          </a:p>
        </p:txBody>
      </p:sp>
    </p:spTree>
  </p:cSld>
  <p:clrMapOvr>
    <a:masterClrMapping/>
  </p:clrMapOvr>
  <p:transition>
    <p:cover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3000" y="274638"/>
            <a:ext cx="7543800" cy="778098"/>
          </a:xfrm>
        </p:spPr>
        <p:txBody>
          <a:bodyPr>
            <a:normAutofit/>
          </a:bodyPr>
          <a:lstStyle/>
          <a:p>
            <a:r>
              <a:rPr lang="es-EC" sz="2800" b="1" dirty="0" smtClean="0"/>
              <a:t>Cálculo del Índice Biótico de Familias (IBF)</a:t>
            </a:r>
            <a:endParaRPr lang="es-ES" sz="2800" b="1" dirty="0"/>
          </a:p>
        </p:txBody>
      </p:sp>
      <p:sp>
        <p:nvSpPr>
          <p:cNvPr id="3" name="2 Marcador de contenido"/>
          <p:cNvSpPr>
            <a:spLocks noGrp="1"/>
          </p:cNvSpPr>
          <p:nvPr>
            <p:ph idx="1"/>
          </p:nvPr>
        </p:nvSpPr>
        <p:spPr>
          <a:xfrm>
            <a:off x="745232" y="980728"/>
            <a:ext cx="8075240" cy="5544616"/>
          </a:xfrm>
        </p:spPr>
        <p:txBody>
          <a:bodyPr>
            <a:normAutofit fontScale="25000" lnSpcReduction="20000"/>
          </a:bodyPr>
          <a:lstStyle/>
          <a:p>
            <a:pPr>
              <a:buNone/>
            </a:pPr>
            <a:r>
              <a:rPr lang="es-EC" b="1" dirty="0" smtClean="0"/>
              <a:t>	</a:t>
            </a:r>
            <a:endParaRPr lang="es-ES" sz="8800" b="1" dirty="0"/>
          </a:p>
          <a:p>
            <a:pPr>
              <a:buNone/>
            </a:pPr>
            <a:endParaRPr lang="es-ES_tradnl" sz="8800" dirty="0" smtClean="0"/>
          </a:p>
          <a:p>
            <a:pPr algn="just">
              <a:buNone/>
            </a:pPr>
            <a:r>
              <a:rPr lang="es-ES_tradnl" sz="8800" dirty="0" smtClean="0"/>
              <a:t> 	Con el número de individuos de cada familia, se asigna </a:t>
            </a:r>
            <a:r>
              <a:rPr lang="es-ES" sz="8800" dirty="0" smtClean="0"/>
              <a:t>a cada uno un valor de tolerancia. En donde 0 representa el menos tolerante y 10 al más tolerante a la contaminación orgánica</a:t>
            </a:r>
          </a:p>
          <a:p>
            <a:pPr algn="just">
              <a:buNone/>
            </a:pPr>
            <a:r>
              <a:rPr lang="es-ES" sz="8800" dirty="0" smtClean="0"/>
              <a:t> </a:t>
            </a:r>
          </a:p>
          <a:p>
            <a:pPr algn="just">
              <a:buNone/>
            </a:pPr>
            <a:r>
              <a:rPr lang="es-ES" sz="8800" dirty="0" smtClean="0"/>
              <a:t>	Procedemos a obtener el IBF, para lo cual se multiplica el valor de tolerancia por el número de individuos. Los resultados son sumados y divididos por el número total de individuos de cada estación, aplicando la siguiente fórmula: </a:t>
            </a:r>
          </a:p>
          <a:p>
            <a:pPr algn="just">
              <a:buNone/>
            </a:pPr>
            <a:r>
              <a:rPr lang="es-ES" sz="8800" dirty="0" smtClean="0"/>
              <a:t> </a:t>
            </a:r>
          </a:p>
          <a:p>
            <a:pPr algn="just">
              <a:buNone/>
            </a:pPr>
            <a:endParaRPr lang="es-ES_tradnl" sz="8800" dirty="0" smtClean="0"/>
          </a:p>
          <a:p>
            <a:pPr algn="just">
              <a:buNone/>
            </a:pPr>
            <a:endParaRPr lang="es-ES" sz="8800" dirty="0" smtClean="0"/>
          </a:p>
          <a:p>
            <a:pPr algn="just">
              <a:buNone/>
            </a:pPr>
            <a:r>
              <a:rPr lang="es-ES" sz="8800" dirty="0" smtClean="0"/>
              <a:t>	Donde:</a:t>
            </a:r>
          </a:p>
          <a:p>
            <a:pPr algn="just">
              <a:buNone/>
            </a:pPr>
            <a:r>
              <a:rPr lang="es-ES" sz="8800" dirty="0" smtClean="0"/>
              <a:t>	</a:t>
            </a:r>
            <a:r>
              <a:rPr lang="es-ES" sz="8800" b="1" dirty="0" smtClean="0"/>
              <a:t>ni</a:t>
            </a:r>
            <a:r>
              <a:rPr lang="es-ES" sz="8800" dirty="0" smtClean="0"/>
              <a:t>: es el número de individuos en una familia; </a:t>
            </a:r>
          </a:p>
          <a:p>
            <a:pPr algn="just">
              <a:buNone/>
            </a:pPr>
            <a:r>
              <a:rPr lang="es-ES" sz="8800" dirty="0" smtClean="0"/>
              <a:t>	</a:t>
            </a:r>
            <a:r>
              <a:rPr lang="es-ES" sz="8800" b="1" dirty="0" smtClean="0"/>
              <a:t>ti</a:t>
            </a:r>
            <a:r>
              <a:rPr lang="es-ES" sz="8800" dirty="0" smtClean="0"/>
              <a:t>: el valor de tolerancia de cada familia y; </a:t>
            </a:r>
          </a:p>
          <a:p>
            <a:pPr algn="just">
              <a:buNone/>
            </a:pPr>
            <a:r>
              <a:rPr lang="es-ES" sz="8800" dirty="0" smtClean="0"/>
              <a:t>	</a:t>
            </a:r>
            <a:r>
              <a:rPr lang="es-ES" sz="8800" b="1" dirty="0" smtClean="0"/>
              <a:t>N</a:t>
            </a:r>
            <a:r>
              <a:rPr lang="es-ES" sz="8800" dirty="0" smtClean="0"/>
              <a:t>: el número total de individuos en la muestra</a:t>
            </a:r>
          </a:p>
          <a:p>
            <a:pPr>
              <a:buNone/>
            </a:pPr>
            <a:r>
              <a:rPr lang="es-ES" dirty="0" smtClean="0"/>
              <a:t> </a:t>
            </a:r>
          </a:p>
          <a:p>
            <a:pPr>
              <a:buNone/>
            </a:pPr>
            <a:r>
              <a:rPr lang="es-ES" dirty="0" smtClean="0"/>
              <a:t>	</a:t>
            </a:r>
          </a:p>
          <a:p>
            <a:endParaRPr lang="es-ES" dirty="0" smtClean="0"/>
          </a:p>
          <a:p>
            <a:pPr>
              <a:buNone/>
            </a:pPr>
            <a:endParaRPr lang="es-ES" dirty="0"/>
          </a:p>
        </p:txBody>
      </p:sp>
      <p:pic>
        <p:nvPicPr>
          <p:cNvPr id="6146" name="Picture 2"/>
          <p:cNvPicPr>
            <a:picLocks noChangeAspect="1" noChangeArrowheads="1"/>
          </p:cNvPicPr>
          <p:nvPr/>
        </p:nvPicPr>
        <p:blipFill>
          <a:blip r:embed="rId2" cstate="print"/>
          <a:srcRect/>
          <a:stretch>
            <a:fillRect/>
          </a:stretch>
        </p:blipFill>
        <p:spPr bwMode="auto">
          <a:xfrm>
            <a:off x="3059832" y="4437112"/>
            <a:ext cx="3168352" cy="695214"/>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58614"/>
            <a:ext cx="8229600" cy="706090"/>
          </a:xfrm>
        </p:spPr>
        <p:txBody>
          <a:bodyPr>
            <a:normAutofit/>
          </a:bodyPr>
          <a:lstStyle/>
          <a:p>
            <a:r>
              <a:rPr lang="es-EC" sz="2800" b="1" dirty="0" smtClean="0"/>
              <a:t>OBJETIVOS</a:t>
            </a:r>
            <a:endParaRPr lang="es-ES" sz="2800" dirty="0"/>
          </a:p>
        </p:txBody>
      </p:sp>
      <p:sp>
        <p:nvSpPr>
          <p:cNvPr id="3" name="2 Marcador de contenido"/>
          <p:cNvSpPr>
            <a:spLocks noGrp="1"/>
          </p:cNvSpPr>
          <p:nvPr>
            <p:ph idx="1"/>
          </p:nvPr>
        </p:nvSpPr>
        <p:spPr>
          <a:xfrm>
            <a:off x="878904" y="764704"/>
            <a:ext cx="8229600" cy="2808312"/>
          </a:xfrm>
        </p:spPr>
        <p:txBody>
          <a:bodyPr>
            <a:normAutofit lnSpcReduction="10000"/>
          </a:bodyPr>
          <a:lstStyle/>
          <a:p>
            <a:pPr algn="just">
              <a:buNone/>
            </a:pPr>
            <a:endParaRPr lang="es-EC" sz="2200" b="1" dirty="0" smtClean="0"/>
          </a:p>
          <a:p>
            <a:pPr algn="just">
              <a:buNone/>
            </a:pPr>
            <a:r>
              <a:rPr lang="es-EC" sz="2200" b="1" dirty="0" smtClean="0"/>
              <a:t>	Objetivo </a:t>
            </a:r>
            <a:r>
              <a:rPr lang="es-EC" sz="2200" b="1" dirty="0"/>
              <a:t>general</a:t>
            </a:r>
            <a:endParaRPr lang="es-ES" sz="2200" b="1" dirty="0"/>
          </a:p>
          <a:p>
            <a:pPr algn="just">
              <a:buNone/>
            </a:pPr>
            <a:r>
              <a:rPr lang="es-EC" sz="2200" b="1" dirty="0"/>
              <a:t> </a:t>
            </a:r>
            <a:endParaRPr lang="es-ES" sz="2200" dirty="0"/>
          </a:p>
          <a:p>
            <a:pPr algn="just">
              <a:buNone/>
            </a:pPr>
            <a:r>
              <a:rPr lang="es-EC" sz="2200" dirty="0" smtClean="0"/>
              <a:t>	Modelar </a:t>
            </a:r>
            <a:r>
              <a:rPr lang="es-EC" sz="2200" dirty="0"/>
              <a:t>el comportamiento del </a:t>
            </a:r>
            <a:r>
              <a:rPr lang="es-EC" sz="2200" dirty="0" smtClean="0"/>
              <a:t>oxígeno </a:t>
            </a:r>
            <a:r>
              <a:rPr lang="es-EC" sz="2200" dirty="0"/>
              <a:t>disuelto y la demanda bioquímica de </a:t>
            </a:r>
            <a:r>
              <a:rPr lang="es-EC" sz="2200" dirty="0" smtClean="0"/>
              <a:t>oxígeno </a:t>
            </a:r>
            <a:r>
              <a:rPr lang="es-EC" sz="2200" dirty="0"/>
              <a:t>de la cuenca </a:t>
            </a:r>
            <a:r>
              <a:rPr lang="es-EC" sz="2200" dirty="0" smtClean="0"/>
              <a:t>del Río </a:t>
            </a:r>
            <a:r>
              <a:rPr lang="es-EC" sz="2200" dirty="0"/>
              <a:t>San Pedro y </a:t>
            </a:r>
            <a:r>
              <a:rPr lang="es-EC" sz="2200" dirty="0" smtClean="0"/>
              <a:t>analizar </a:t>
            </a:r>
            <a:r>
              <a:rPr lang="es-EC" sz="2200" dirty="0"/>
              <a:t>indicadores ecológicos bentónicos en base a su distribución y diversidad en diferentes estaciones.</a:t>
            </a:r>
            <a:endParaRPr lang="es-ES" sz="2200" dirty="0"/>
          </a:p>
          <a:p>
            <a:pPr algn="just">
              <a:buNone/>
            </a:pPr>
            <a:r>
              <a:rPr lang="es-EC" sz="2200" dirty="0"/>
              <a:t> </a:t>
            </a:r>
            <a:endParaRPr lang="es-ES" sz="2200" dirty="0"/>
          </a:p>
          <a:p>
            <a:endParaRPr lang="es-ES" dirty="0"/>
          </a:p>
        </p:txBody>
      </p:sp>
      <p:pic>
        <p:nvPicPr>
          <p:cNvPr id="1026" name="Picture 2"/>
          <p:cNvPicPr>
            <a:picLocks noChangeAspect="1" noChangeArrowheads="1"/>
          </p:cNvPicPr>
          <p:nvPr/>
        </p:nvPicPr>
        <p:blipFill>
          <a:blip r:embed="rId2" cstate="print"/>
          <a:srcRect/>
          <a:stretch>
            <a:fillRect/>
          </a:stretch>
        </p:blipFill>
        <p:spPr bwMode="auto">
          <a:xfrm>
            <a:off x="-1" y="3429000"/>
            <a:ext cx="4522965" cy="3429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499992" y="3429000"/>
            <a:ext cx="4644007" cy="3429000"/>
          </a:xfrm>
          <a:prstGeom prst="rect">
            <a:avLst/>
          </a:prstGeom>
          <a:noFill/>
          <a:ln w="9525">
            <a:noFill/>
            <a:miter lim="800000"/>
            <a:headEnd/>
            <a:tailEnd/>
          </a:ln>
          <a:effectLst/>
        </p:spPr>
      </p:pic>
    </p:spTree>
  </p:cSld>
  <p:clrMapOvr>
    <a:masterClrMapping/>
  </p:clrMapOvr>
  <p:transition>
    <p:cover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74638"/>
            <a:ext cx="8244408" cy="1143000"/>
          </a:xfrm>
        </p:spPr>
        <p:txBody>
          <a:bodyPr>
            <a:normAutofit/>
          </a:bodyPr>
          <a:lstStyle/>
          <a:p>
            <a:r>
              <a:rPr lang="es-EC" sz="2800" b="1" dirty="0" smtClean="0"/>
              <a:t>	Cálculo del Índice Biótico de Familias (IBF)</a:t>
            </a:r>
          </a:p>
        </p:txBody>
      </p:sp>
      <p:sp>
        <p:nvSpPr>
          <p:cNvPr id="3" name="2 Marcador de contenido"/>
          <p:cNvSpPr>
            <a:spLocks noGrp="1"/>
          </p:cNvSpPr>
          <p:nvPr>
            <p:ph idx="1"/>
          </p:nvPr>
        </p:nvSpPr>
        <p:spPr>
          <a:xfrm>
            <a:off x="683568" y="1124744"/>
            <a:ext cx="8064896" cy="2044823"/>
          </a:xfrm>
        </p:spPr>
        <p:txBody>
          <a:bodyPr>
            <a:normAutofit/>
          </a:bodyPr>
          <a:lstStyle/>
          <a:p>
            <a:pPr algn="just">
              <a:buNone/>
            </a:pPr>
            <a:endParaRPr lang="es-ES" sz="2200" dirty="0" smtClean="0"/>
          </a:p>
          <a:p>
            <a:pPr algn="just">
              <a:buNone/>
            </a:pPr>
            <a:r>
              <a:rPr lang="es-ES" sz="2200" dirty="0" smtClean="0"/>
              <a:t>	Posteriormente los valores del IBF se expresan en 7 clases de calidad ambiental, correspondiente a una escala de condición biológica que fue desarrollada para determinar el grado de contaminación orgánica y  la calidad del agua</a:t>
            </a:r>
            <a:endParaRPr lang="es-ES" sz="2200" dirty="0"/>
          </a:p>
        </p:txBody>
      </p:sp>
      <p:pic>
        <p:nvPicPr>
          <p:cNvPr id="37890" name="Picture 2"/>
          <p:cNvPicPr>
            <a:picLocks noChangeAspect="1" noChangeArrowheads="1"/>
          </p:cNvPicPr>
          <p:nvPr/>
        </p:nvPicPr>
        <p:blipFill>
          <a:blip r:embed="rId2" cstate="print"/>
          <a:srcRect/>
          <a:stretch>
            <a:fillRect/>
          </a:stretch>
        </p:blipFill>
        <p:spPr bwMode="auto">
          <a:xfrm>
            <a:off x="1547664" y="3557736"/>
            <a:ext cx="6624736" cy="3111624"/>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b="1" dirty="0" smtClean="0"/>
              <a:t>Aplicación del Índice Biótico de Familias IBF</a:t>
            </a:r>
            <a:endParaRPr lang="es-ES" sz="2800" b="1" dirty="0"/>
          </a:p>
        </p:txBody>
      </p:sp>
      <p:pic>
        <p:nvPicPr>
          <p:cNvPr id="39938" name="Picture 2"/>
          <p:cNvPicPr>
            <a:picLocks noChangeAspect="1" noChangeArrowheads="1"/>
          </p:cNvPicPr>
          <p:nvPr/>
        </p:nvPicPr>
        <p:blipFill>
          <a:blip r:embed="rId2" cstate="print"/>
          <a:srcRect/>
          <a:stretch>
            <a:fillRect/>
          </a:stretch>
        </p:blipFill>
        <p:spPr bwMode="auto">
          <a:xfrm>
            <a:off x="1043608" y="2420888"/>
            <a:ext cx="7776864" cy="3082331"/>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b="1" dirty="0" smtClean="0"/>
              <a:t>Cálculo de Índices de abundancia y diversidad  de los macro invertebrados</a:t>
            </a:r>
            <a:endParaRPr lang="es-ES" sz="2800" b="1" dirty="0"/>
          </a:p>
        </p:txBody>
      </p:sp>
      <p:sp>
        <p:nvSpPr>
          <p:cNvPr id="3" name="2 Marcador de contenido"/>
          <p:cNvSpPr>
            <a:spLocks noGrp="1"/>
          </p:cNvSpPr>
          <p:nvPr>
            <p:ph idx="1"/>
          </p:nvPr>
        </p:nvSpPr>
        <p:spPr>
          <a:xfrm>
            <a:off x="611560" y="980728"/>
            <a:ext cx="8208912" cy="5445224"/>
          </a:xfrm>
        </p:spPr>
        <p:txBody>
          <a:bodyPr>
            <a:noAutofit/>
          </a:bodyPr>
          <a:lstStyle/>
          <a:p>
            <a:pPr>
              <a:buNone/>
            </a:pPr>
            <a:r>
              <a:rPr lang="es-ES" sz="2200" b="1" dirty="0" smtClean="0"/>
              <a:t>	</a:t>
            </a:r>
          </a:p>
          <a:p>
            <a:pPr>
              <a:buNone/>
            </a:pPr>
            <a:endParaRPr lang="es-ES" sz="2200" b="1" dirty="0" smtClean="0"/>
          </a:p>
          <a:p>
            <a:pPr algn="just">
              <a:buNone/>
            </a:pPr>
            <a:r>
              <a:rPr lang="es-EC" sz="2200" dirty="0" smtClean="0"/>
              <a:t>	Un índice de abundancia es un parámetro relacionado con la densidad o tamaño de la población, refleja los cambios que ocurren en la misma. La obtención de un índice de abundancia depende de la creatividad y experiencia de la persona que realiza el muestreo.</a:t>
            </a:r>
          </a:p>
          <a:p>
            <a:pPr algn="just"/>
            <a:endParaRPr lang="es-EC" sz="2200" dirty="0" smtClean="0"/>
          </a:p>
          <a:p>
            <a:pPr algn="just">
              <a:buNone/>
            </a:pPr>
            <a:r>
              <a:rPr lang="es-EC" sz="2200" dirty="0" smtClean="0"/>
              <a:t>	Un índice de diversidad es un parámetro relacionado con el número de diferentes especies </a:t>
            </a:r>
            <a:r>
              <a:rPr lang="es-ES" sz="2200" dirty="0" smtClean="0"/>
              <a:t>en un área determinada. El número de especies se puede contar en cualquier lugar en el que se tome muestras, esta medida da como resultado la biodiversidad del lugar y una base de comparación entre zonas. </a:t>
            </a:r>
          </a:p>
          <a:p>
            <a:pPr>
              <a:buNone/>
            </a:pPr>
            <a:r>
              <a:rPr lang="es-ES" sz="2200" dirty="0" smtClean="0"/>
              <a:t> </a:t>
            </a:r>
          </a:p>
          <a:p>
            <a:pPr algn="just"/>
            <a:endParaRPr lang="es-ES" sz="2200" dirty="0" smtClean="0"/>
          </a:p>
          <a:p>
            <a:pPr>
              <a:buNone/>
            </a:pPr>
            <a:endParaRPr lang="es-ES" sz="2200" dirty="0" smtClean="0"/>
          </a:p>
          <a:p>
            <a:pPr>
              <a:buNone/>
            </a:pPr>
            <a:endParaRPr lang="es-ES" sz="2200" b="1" dirty="0"/>
          </a:p>
        </p:txBody>
      </p:sp>
    </p:spTree>
  </p:cSld>
  <p:clrMapOvr>
    <a:masterClrMapping/>
  </p:clrMapOvr>
  <p:transition>
    <p:cover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15616" y="908720"/>
            <a:ext cx="4248472" cy="1008112"/>
          </a:xfrm>
        </p:spPr>
        <p:txBody>
          <a:bodyPr>
            <a:noAutofit/>
          </a:bodyPr>
          <a:lstStyle/>
          <a:p>
            <a:pPr algn="ctr">
              <a:buNone/>
            </a:pPr>
            <a:r>
              <a:rPr lang="es-ES" sz="2200" b="1" dirty="0" smtClean="0"/>
              <a:t>Resultados de los índices </a:t>
            </a:r>
          </a:p>
          <a:p>
            <a:pPr algn="ctr">
              <a:buNone/>
            </a:pPr>
            <a:r>
              <a:rPr lang="es-ES" sz="2200" b="1" dirty="0" smtClean="0"/>
              <a:t>de abundancia</a:t>
            </a:r>
            <a:endParaRPr lang="es-ES" sz="2200" b="1" dirty="0"/>
          </a:p>
        </p:txBody>
      </p:sp>
      <p:pic>
        <p:nvPicPr>
          <p:cNvPr id="40965" name="Picture 5"/>
          <p:cNvPicPr>
            <a:picLocks noChangeAspect="1" noChangeArrowheads="1"/>
          </p:cNvPicPr>
          <p:nvPr/>
        </p:nvPicPr>
        <p:blipFill>
          <a:blip r:embed="rId2" cstate="print"/>
          <a:srcRect/>
          <a:stretch>
            <a:fillRect/>
          </a:stretch>
        </p:blipFill>
        <p:spPr bwMode="auto">
          <a:xfrm>
            <a:off x="5932671" y="1700808"/>
            <a:ext cx="3211329" cy="4896544"/>
          </a:xfrm>
          <a:prstGeom prst="rect">
            <a:avLst/>
          </a:prstGeom>
          <a:noFill/>
          <a:ln w="9525">
            <a:noFill/>
            <a:miter lim="800000"/>
            <a:headEnd/>
            <a:tailEnd/>
          </a:ln>
        </p:spPr>
      </p:pic>
      <p:pic>
        <p:nvPicPr>
          <p:cNvPr id="40966" name="Picture 6"/>
          <p:cNvPicPr>
            <a:picLocks noChangeAspect="1" noChangeArrowheads="1"/>
          </p:cNvPicPr>
          <p:nvPr/>
        </p:nvPicPr>
        <p:blipFill>
          <a:blip r:embed="rId3" cstate="print"/>
          <a:srcRect/>
          <a:stretch>
            <a:fillRect/>
          </a:stretch>
        </p:blipFill>
        <p:spPr bwMode="auto">
          <a:xfrm>
            <a:off x="899592" y="2996952"/>
            <a:ext cx="4764311" cy="3356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cover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331640" y="1052736"/>
            <a:ext cx="4248472" cy="1008112"/>
          </a:xfrm>
        </p:spPr>
        <p:txBody>
          <a:bodyPr>
            <a:noAutofit/>
          </a:bodyPr>
          <a:lstStyle/>
          <a:p>
            <a:pPr algn="ctr">
              <a:buNone/>
            </a:pPr>
            <a:r>
              <a:rPr lang="es-ES" sz="2200" b="1" dirty="0" smtClean="0"/>
              <a:t>Resultados de los índices </a:t>
            </a:r>
          </a:p>
          <a:p>
            <a:pPr algn="ctr">
              <a:buNone/>
            </a:pPr>
            <a:r>
              <a:rPr lang="es-ES" sz="2200" b="1" dirty="0" smtClean="0"/>
              <a:t>de diversidad</a:t>
            </a:r>
            <a:endParaRPr lang="es-ES" sz="2200" b="1" dirty="0"/>
          </a:p>
        </p:txBody>
      </p:sp>
      <p:pic>
        <p:nvPicPr>
          <p:cNvPr id="41986" name="Picture 2"/>
          <p:cNvPicPr>
            <a:picLocks noChangeAspect="1" noChangeArrowheads="1"/>
          </p:cNvPicPr>
          <p:nvPr/>
        </p:nvPicPr>
        <p:blipFill>
          <a:blip r:embed="rId2" cstate="print"/>
          <a:srcRect/>
          <a:stretch>
            <a:fillRect/>
          </a:stretch>
        </p:blipFill>
        <p:spPr bwMode="auto">
          <a:xfrm>
            <a:off x="6948264" y="2204864"/>
            <a:ext cx="1950151" cy="2232248"/>
          </a:xfrm>
          <a:prstGeom prst="rect">
            <a:avLst/>
          </a:prstGeom>
          <a:noFill/>
          <a:ln w="9525">
            <a:noFill/>
            <a:miter lim="800000"/>
            <a:headEnd/>
            <a:tailEnd/>
          </a:ln>
        </p:spPr>
      </p:pic>
      <p:pic>
        <p:nvPicPr>
          <p:cNvPr id="41987" name="Picture 3"/>
          <p:cNvPicPr>
            <a:picLocks noChangeAspect="1" noChangeArrowheads="1"/>
          </p:cNvPicPr>
          <p:nvPr/>
        </p:nvPicPr>
        <p:blipFill>
          <a:blip r:embed="rId3" cstate="print"/>
          <a:srcRect/>
          <a:stretch>
            <a:fillRect/>
          </a:stretch>
        </p:blipFill>
        <p:spPr bwMode="auto">
          <a:xfrm>
            <a:off x="899592" y="2780928"/>
            <a:ext cx="5687634" cy="3782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cover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800" b="1" dirty="0" smtClean="0"/>
              <a:t>	Modelación de Oxígeno Disuelto</a:t>
            </a:r>
          </a:p>
        </p:txBody>
      </p:sp>
      <p:sp>
        <p:nvSpPr>
          <p:cNvPr id="3" name="2 Marcador de contenido"/>
          <p:cNvSpPr>
            <a:spLocks noGrp="1"/>
          </p:cNvSpPr>
          <p:nvPr>
            <p:ph idx="1"/>
          </p:nvPr>
        </p:nvSpPr>
        <p:spPr>
          <a:xfrm>
            <a:off x="683568" y="1412776"/>
            <a:ext cx="8064896" cy="2448272"/>
          </a:xfrm>
        </p:spPr>
        <p:txBody>
          <a:bodyPr>
            <a:normAutofit/>
          </a:bodyPr>
          <a:lstStyle/>
          <a:p>
            <a:pPr algn="just">
              <a:buNone/>
            </a:pPr>
            <a:endParaRPr lang="es-EC" sz="2200" b="1" dirty="0" smtClean="0"/>
          </a:p>
          <a:p>
            <a:pPr algn="just">
              <a:buNone/>
            </a:pPr>
            <a:r>
              <a:rPr lang="es-ES" sz="2200" dirty="0" smtClean="0"/>
              <a:t>	Se identificó todas las variables que se requieren para realizar el modelo matemático de Streeter-Phelps, para ello se obtuvo los caudales de las fuentes puntuales, del río y de los afluentes, las concentraciones en cada punto por medio de balance de masas y el cálculo de las constantes.</a:t>
            </a:r>
            <a:endParaRPr lang="es-ES" sz="2200" b="1" dirty="0"/>
          </a:p>
        </p:txBody>
      </p:sp>
      <p:pic>
        <p:nvPicPr>
          <p:cNvPr id="14337" name="Picture 1" descr="C:\GABY\DOCUMENTOS\TESIS\MATERIAL\FOTOS_MACRO_PUNTOS\DSCN0040.JPG"/>
          <p:cNvPicPr>
            <a:picLocks noChangeAspect="1" noChangeArrowheads="1"/>
          </p:cNvPicPr>
          <p:nvPr/>
        </p:nvPicPr>
        <p:blipFill>
          <a:blip r:embed="rId2" cstate="print"/>
          <a:srcRect/>
          <a:stretch>
            <a:fillRect/>
          </a:stretch>
        </p:blipFill>
        <p:spPr bwMode="auto">
          <a:xfrm>
            <a:off x="5531912" y="4149079"/>
            <a:ext cx="3612088" cy="2708921"/>
          </a:xfrm>
          <a:prstGeom prst="rect">
            <a:avLst/>
          </a:prstGeom>
          <a:noFill/>
        </p:spPr>
      </p:pic>
      <p:pic>
        <p:nvPicPr>
          <p:cNvPr id="14338" name="Picture 2"/>
          <p:cNvPicPr>
            <a:picLocks noChangeAspect="1" noChangeArrowheads="1"/>
          </p:cNvPicPr>
          <p:nvPr/>
        </p:nvPicPr>
        <p:blipFill>
          <a:blip r:embed="rId3" cstate="print"/>
          <a:srcRect/>
          <a:stretch>
            <a:fillRect/>
          </a:stretch>
        </p:blipFill>
        <p:spPr bwMode="auto">
          <a:xfrm>
            <a:off x="0" y="4185227"/>
            <a:ext cx="3563888" cy="2672774"/>
          </a:xfrm>
          <a:prstGeom prst="rect">
            <a:avLst/>
          </a:prstGeom>
          <a:noFill/>
          <a:ln w="9525">
            <a:noFill/>
            <a:miter lim="800000"/>
            <a:headEnd/>
            <a:tailEnd/>
          </a:ln>
          <a:effectLst/>
        </p:spPr>
      </p:pic>
      <p:pic>
        <p:nvPicPr>
          <p:cNvPr id="14339" name="Picture 3"/>
          <p:cNvPicPr>
            <a:picLocks noChangeAspect="1" noChangeArrowheads="1"/>
          </p:cNvPicPr>
          <p:nvPr/>
        </p:nvPicPr>
        <p:blipFill>
          <a:blip r:embed="rId4" cstate="print"/>
          <a:srcRect/>
          <a:stretch>
            <a:fillRect/>
          </a:stretch>
        </p:blipFill>
        <p:spPr bwMode="auto">
          <a:xfrm>
            <a:off x="3563888" y="4169701"/>
            <a:ext cx="2016224" cy="2688299"/>
          </a:xfrm>
          <a:prstGeom prst="rect">
            <a:avLst/>
          </a:prstGeom>
          <a:noFill/>
          <a:ln w="9525">
            <a:noFill/>
            <a:miter lim="800000"/>
            <a:headEnd/>
            <a:tailEnd/>
          </a:ln>
          <a:effectLst/>
        </p:spPr>
      </p:pic>
    </p:spTree>
  </p:cSld>
  <p:clrMapOvr>
    <a:masterClrMapping/>
  </p:clrMapOvr>
  <p:transition>
    <p:cover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b="1" dirty="0" smtClean="0"/>
              <a:t>Cálculo de Caudales</a:t>
            </a:r>
            <a:endParaRPr lang="es-ES" sz="2800" b="1" dirty="0"/>
          </a:p>
        </p:txBody>
      </p:sp>
      <p:sp>
        <p:nvSpPr>
          <p:cNvPr id="3" name="2 Marcador de contenido"/>
          <p:cNvSpPr>
            <a:spLocks noGrp="1"/>
          </p:cNvSpPr>
          <p:nvPr>
            <p:ph idx="1"/>
          </p:nvPr>
        </p:nvSpPr>
        <p:spPr>
          <a:xfrm>
            <a:off x="539552" y="1440160"/>
            <a:ext cx="5976664" cy="5661248"/>
          </a:xfrm>
        </p:spPr>
        <p:txBody>
          <a:bodyPr>
            <a:normAutofit fontScale="70000" lnSpcReduction="20000"/>
          </a:bodyPr>
          <a:lstStyle/>
          <a:p>
            <a:pPr algn="just">
              <a:buNone/>
            </a:pPr>
            <a:r>
              <a:rPr lang="es-ES" b="1" dirty="0" smtClean="0"/>
              <a:t>	</a:t>
            </a:r>
          </a:p>
          <a:p>
            <a:pPr algn="just">
              <a:buNone/>
            </a:pPr>
            <a:endParaRPr lang="es-ES" b="1" dirty="0" smtClean="0"/>
          </a:p>
          <a:p>
            <a:pPr algn="just">
              <a:buNone/>
            </a:pPr>
            <a:r>
              <a:rPr lang="es-EC" dirty="0" smtClean="0"/>
              <a:t>	Los caudales del Río San Pedro se obtuvieron en base al método del flotador en las salidas de campo.</a:t>
            </a:r>
          </a:p>
          <a:p>
            <a:pPr algn="just">
              <a:buNone/>
            </a:pPr>
            <a:endParaRPr lang="es-ES" dirty="0" smtClean="0"/>
          </a:p>
          <a:p>
            <a:pPr algn="just">
              <a:buNone/>
            </a:pPr>
            <a:r>
              <a:rPr lang="es-EC" dirty="0" smtClean="0"/>
              <a:t>	Los caudales de los afluentes del río Cachaco y Santa Clara se obtuvieron de estudios anteriores.</a:t>
            </a:r>
          </a:p>
          <a:p>
            <a:pPr algn="just">
              <a:buNone/>
            </a:pPr>
            <a:endParaRPr lang="es-ES" dirty="0" smtClean="0"/>
          </a:p>
          <a:p>
            <a:pPr algn="just">
              <a:buNone/>
            </a:pPr>
            <a:r>
              <a:rPr lang="es-EC" dirty="0" smtClean="0"/>
              <a:t>	Los caudales de las fuentes puntuales a partir del número de habitantes de los centros poblados adyacentes al río que por pendiente descargan sus aguas residuales hacia el río.</a:t>
            </a:r>
          </a:p>
          <a:p>
            <a:pPr>
              <a:buNone/>
            </a:pPr>
            <a:endParaRPr lang="es-ES" dirty="0" smtClean="0"/>
          </a:p>
          <a:p>
            <a:pPr>
              <a:buNone/>
            </a:pPr>
            <a:r>
              <a:rPr lang="es-EC" dirty="0" smtClean="0"/>
              <a:t>	</a:t>
            </a:r>
            <a:endParaRPr lang="es-ES" dirty="0"/>
          </a:p>
        </p:txBody>
      </p:sp>
      <p:pic>
        <p:nvPicPr>
          <p:cNvPr id="13313" name="Picture 1"/>
          <p:cNvPicPr>
            <a:picLocks noChangeAspect="1" noChangeArrowheads="1"/>
          </p:cNvPicPr>
          <p:nvPr/>
        </p:nvPicPr>
        <p:blipFill>
          <a:blip r:embed="rId2" cstate="print"/>
          <a:srcRect/>
          <a:stretch>
            <a:fillRect/>
          </a:stretch>
        </p:blipFill>
        <p:spPr bwMode="auto">
          <a:xfrm>
            <a:off x="6732240" y="1160883"/>
            <a:ext cx="2411760" cy="2052093"/>
          </a:xfrm>
          <a:prstGeom prst="rect">
            <a:avLst/>
          </a:prstGeom>
          <a:noFill/>
          <a:ln w="9525">
            <a:noFill/>
            <a:miter lim="800000"/>
            <a:headEnd/>
            <a:tailEnd/>
          </a:ln>
          <a:effectLst/>
        </p:spPr>
      </p:pic>
      <p:pic>
        <p:nvPicPr>
          <p:cNvPr id="13314" name="Picture 2" descr="C:\GABY\DOCUMENTOS\TESIS\MATERIAL\FOTOS_MACRO_PUNTOS\DSCN0650.JPG"/>
          <p:cNvPicPr>
            <a:picLocks noChangeAspect="1" noChangeArrowheads="1"/>
          </p:cNvPicPr>
          <p:nvPr/>
        </p:nvPicPr>
        <p:blipFill>
          <a:blip r:embed="rId3" cstate="print"/>
          <a:srcRect/>
          <a:stretch>
            <a:fillRect/>
          </a:stretch>
        </p:blipFill>
        <p:spPr bwMode="auto">
          <a:xfrm>
            <a:off x="6732239" y="2996952"/>
            <a:ext cx="2411761" cy="2376264"/>
          </a:xfrm>
          <a:prstGeom prst="rect">
            <a:avLst/>
          </a:prstGeom>
          <a:noFill/>
        </p:spPr>
      </p:pic>
      <p:pic>
        <p:nvPicPr>
          <p:cNvPr id="13315" name="Picture 3" descr="C:\GABY\DOCUMENTOS\TESIS\MATERIAL\FOTOS_MACRO_PUNTOS\DSCN0657.JPG"/>
          <p:cNvPicPr>
            <a:picLocks noChangeAspect="1" noChangeArrowheads="1"/>
          </p:cNvPicPr>
          <p:nvPr/>
        </p:nvPicPr>
        <p:blipFill>
          <a:blip r:embed="rId4" cstate="print"/>
          <a:srcRect/>
          <a:stretch>
            <a:fillRect/>
          </a:stretch>
        </p:blipFill>
        <p:spPr bwMode="auto">
          <a:xfrm>
            <a:off x="6732240" y="5126086"/>
            <a:ext cx="2411760" cy="1731914"/>
          </a:xfrm>
          <a:prstGeom prst="rect">
            <a:avLst/>
          </a:prstGeom>
          <a:noFill/>
        </p:spPr>
      </p:pic>
    </p:spTree>
  </p:cSld>
  <p:clrMapOvr>
    <a:masterClrMapping/>
  </p:clrMapOvr>
  <p:transition>
    <p:cover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3000" y="274638"/>
            <a:ext cx="7543800" cy="778098"/>
          </a:xfrm>
        </p:spPr>
        <p:txBody>
          <a:bodyPr>
            <a:normAutofit/>
          </a:bodyPr>
          <a:lstStyle/>
          <a:p>
            <a:r>
              <a:rPr lang="es-ES" sz="2800" b="1" dirty="0" smtClean="0"/>
              <a:t>	</a:t>
            </a:r>
            <a:r>
              <a:rPr lang="es-ES" sz="3200" b="1" dirty="0" smtClean="0"/>
              <a:t>Cálculo del Caudal Volumétrico</a:t>
            </a:r>
          </a:p>
        </p:txBody>
      </p:sp>
      <p:sp>
        <p:nvSpPr>
          <p:cNvPr id="3" name="2 Marcador de contenido"/>
          <p:cNvSpPr>
            <a:spLocks noGrp="1"/>
          </p:cNvSpPr>
          <p:nvPr>
            <p:ph idx="1"/>
          </p:nvPr>
        </p:nvSpPr>
        <p:spPr>
          <a:xfrm>
            <a:off x="827584" y="1124744"/>
            <a:ext cx="7822704" cy="1946845"/>
          </a:xfrm>
        </p:spPr>
        <p:txBody>
          <a:bodyPr>
            <a:normAutofit/>
          </a:bodyPr>
          <a:lstStyle/>
          <a:p>
            <a:pPr>
              <a:buNone/>
            </a:pPr>
            <a:r>
              <a:rPr lang="es-EC" sz="2400" dirty="0" smtClean="0"/>
              <a:t>	</a:t>
            </a:r>
            <a:endParaRPr lang="es-ES" sz="2400" dirty="0" smtClean="0"/>
          </a:p>
          <a:p>
            <a:pPr>
              <a:buNone/>
            </a:pPr>
            <a:r>
              <a:rPr lang="es-ES" sz="2400" i="1" dirty="0" smtClean="0"/>
              <a:t>	Q = V * At	</a:t>
            </a:r>
            <a:endParaRPr lang="es-ES" sz="2400" dirty="0" smtClean="0"/>
          </a:p>
          <a:p>
            <a:pPr>
              <a:buNone/>
            </a:pPr>
            <a:r>
              <a:rPr lang="en-US" sz="2400" i="1" dirty="0" smtClean="0"/>
              <a:t>	Q= 0.775 </a:t>
            </a:r>
            <a:r>
              <a:rPr lang="en-US" sz="2400" dirty="0" smtClean="0"/>
              <a:t>m/s * 6.800 m²</a:t>
            </a:r>
            <a:endParaRPr lang="es-ES" sz="2400" dirty="0" smtClean="0"/>
          </a:p>
          <a:p>
            <a:pPr>
              <a:buNone/>
            </a:pPr>
            <a:r>
              <a:rPr lang="en-US" sz="2400" dirty="0" smtClean="0"/>
              <a:t>	Q = 5.27m³/s	</a:t>
            </a:r>
            <a:endParaRPr lang="es-ES" sz="2400" dirty="0"/>
          </a:p>
        </p:txBody>
      </p:sp>
      <p:pic>
        <p:nvPicPr>
          <p:cNvPr id="38914" name="Picture 2"/>
          <p:cNvPicPr>
            <a:picLocks noChangeAspect="1" noChangeArrowheads="1"/>
          </p:cNvPicPr>
          <p:nvPr/>
        </p:nvPicPr>
        <p:blipFill>
          <a:blip r:embed="rId2" cstate="print"/>
          <a:srcRect/>
          <a:stretch>
            <a:fillRect/>
          </a:stretch>
        </p:blipFill>
        <p:spPr bwMode="auto">
          <a:xfrm>
            <a:off x="827585" y="3140969"/>
            <a:ext cx="8316416" cy="3717032"/>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800" b="1" dirty="0" smtClean="0"/>
              <a:t>Cálculo del Caudal de las fuentes puntuales</a:t>
            </a:r>
            <a:endParaRPr lang="es-ES" sz="2800" dirty="0"/>
          </a:p>
        </p:txBody>
      </p:sp>
      <p:sp>
        <p:nvSpPr>
          <p:cNvPr id="3" name="2 Marcador de contenido"/>
          <p:cNvSpPr>
            <a:spLocks noGrp="1"/>
          </p:cNvSpPr>
          <p:nvPr>
            <p:ph idx="1"/>
          </p:nvPr>
        </p:nvSpPr>
        <p:spPr>
          <a:xfrm>
            <a:off x="827584" y="1196752"/>
            <a:ext cx="7822704" cy="3098974"/>
          </a:xfrm>
        </p:spPr>
        <p:txBody>
          <a:bodyPr>
            <a:normAutofit lnSpcReduction="10000"/>
          </a:bodyPr>
          <a:lstStyle/>
          <a:p>
            <a:pPr>
              <a:buNone/>
            </a:pPr>
            <a:r>
              <a:rPr lang="es-EC" b="1" dirty="0" smtClean="0"/>
              <a:t>	</a:t>
            </a:r>
            <a:endParaRPr lang="es-EC" sz="2200" b="1" dirty="0" smtClean="0"/>
          </a:p>
          <a:p>
            <a:pPr>
              <a:buNone/>
            </a:pPr>
            <a:r>
              <a:rPr lang="es-EC" sz="2200" dirty="0" smtClean="0"/>
              <a:t>	Se utilizó  el dato de 200 </a:t>
            </a:r>
            <a:r>
              <a:rPr lang="es-EC" sz="2200" dirty="0" err="1" smtClean="0"/>
              <a:t>lt</a:t>
            </a:r>
            <a:r>
              <a:rPr lang="es-EC" sz="2200" dirty="0" smtClean="0"/>
              <a:t>/</a:t>
            </a:r>
            <a:r>
              <a:rPr lang="es-EC" sz="2200" dirty="0" err="1" smtClean="0"/>
              <a:t>dia</a:t>
            </a:r>
            <a:r>
              <a:rPr lang="es-EC" sz="2200" dirty="0" smtClean="0"/>
              <a:t> de aguas residuales por habitante, se obtuvo los siguientes resultados:</a:t>
            </a:r>
            <a:endParaRPr lang="es-ES" sz="2200" dirty="0" smtClean="0"/>
          </a:p>
          <a:p>
            <a:pPr>
              <a:buNone/>
            </a:pPr>
            <a:r>
              <a:rPr lang="es-EC" sz="2200" dirty="0" smtClean="0"/>
              <a:t> </a:t>
            </a:r>
          </a:p>
          <a:p>
            <a:pPr>
              <a:buNone/>
            </a:pPr>
            <a:r>
              <a:rPr lang="es-EC" sz="2200" dirty="0" smtClean="0"/>
              <a:t>	Número Habitantes en </a:t>
            </a:r>
            <a:r>
              <a:rPr lang="es-EC" sz="2200" dirty="0" err="1" smtClean="0"/>
              <a:t>Amaguaña</a:t>
            </a:r>
            <a:r>
              <a:rPr lang="es-EC" sz="2200" dirty="0" smtClean="0"/>
              <a:t> = 10613</a:t>
            </a:r>
            <a:endParaRPr lang="es-ES" sz="2200" dirty="0" smtClean="0"/>
          </a:p>
          <a:p>
            <a:pPr>
              <a:buNone/>
            </a:pPr>
            <a:r>
              <a:rPr lang="es-EC" sz="2200" dirty="0" smtClean="0"/>
              <a:t> 	Q (fuente puntual)= 200 </a:t>
            </a:r>
            <a:r>
              <a:rPr lang="es-EC" sz="2200" dirty="0" err="1" smtClean="0"/>
              <a:t>lt</a:t>
            </a:r>
            <a:r>
              <a:rPr lang="es-EC" sz="2200" dirty="0" smtClean="0"/>
              <a:t>/</a:t>
            </a:r>
            <a:r>
              <a:rPr lang="es-EC" sz="2200" dirty="0" err="1" smtClean="0"/>
              <a:t>dia</a:t>
            </a:r>
            <a:r>
              <a:rPr lang="es-EC" sz="2200" dirty="0" smtClean="0"/>
              <a:t> *10613 habitantes</a:t>
            </a:r>
            <a:endParaRPr lang="es-ES" sz="2200" dirty="0" smtClean="0"/>
          </a:p>
          <a:p>
            <a:pPr>
              <a:buNone/>
            </a:pPr>
            <a:r>
              <a:rPr lang="es-EC" sz="2200" dirty="0" smtClean="0"/>
              <a:t> 	Q (fuente puntual)= </a:t>
            </a:r>
            <a:r>
              <a:rPr lang="es-ES" sz="2200" dirty="0" smtClean="0"/>
              <a:t>2122650 </a:t>
            </a:r>
            <a:r>
              <a:rPr lang="es-ES" sz="2200" dirty="0" err="1" smtClean="0"/>
              <a:t>lt</a:t>
            </a:r>
            <a:r>
              <a:rPr lang="es-ES" sz="2200" dirty="0" smtClean="0"/>
              <a:t>/</a:t>
            </a:r>
            <a:r>
              <a:rPr lang="es-ES" sz="2200" dirty="0" err="1" smtClean="0"/>
              <a:t>dia</a:t>
            </a:r>
            <a:endParaRPr lang="es-ES" sz="2200" dirty="0" smtClean="0"/>
          </a:p>
          <a:p>
            <a:pPr>
              <a:buNone/>
            </a:pPr>
            <a:r>
              <a:rPr lang="es-EC" sz="2200" dirty="0" smtClean="0"/>
              <a:t>	Q (fuente puntual)= 0.02 m³</a:t>
            </a:r>
            <a:r>
              <a:rPr lang="es-ES" sz="2200" dirty="0" smtClean="0"/>
              <a:t>/s</a:t>
            </a:r>
          </a:p>
          <a:p>
            <a:endParaRPr lang="es-ES" dirty="0"/>
          </a:p>
        </p:txBody>
      </p:sp>
      <p:pic>
        <p:nvPicPr>
          <p:cNvPr id="39938" name="Picture 2"/>
          <p:cNvPicPr>
            <a:picLocks noChangeAspect="1" noChangeArrowheads="1"/>
          </p:cNvPicPr>
          <p:nvPr/>
        </p:nvPicPr>
        <p:blipFill>
          <a:blip r:embed="rId2" cstate="print"/>
          <a:srcRect/>
          <a:stretch>
            <a:fillRect/>
          </a:stretch>
        </p:blipFill>
        <p:spPr bwMode="auto">
          <a:xfrm>
            <a:off x="827584" y="4941168"/>
            <a:ext cx="8316416" cy="1124745"/>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b="1" dirty="0" smtClean="0"/>
              <a:t>Cálculo de las constantes </a:t>
            </a:r>
            <a:endParaRPr lang="es-ES" sz="2800" b="1" dirty="0"/>
          </a:p>
        </p:txBody>
      </p:sp>
      <p:sp>
        <p:nvSpPr>
          <p:cNvPr id="3" name="2 Marcador de contenido"/>
          <p:cNvSpPr>
            <a:spLocks noGrp="1"/>
          </p:cNvSpPr>
          <p:nvPr>
            <p:ph idx="1"/>
          </p:nvPr>
        </p:nvSpPr>
        <p:spPr>
          <a:xfrm>
            <a:off x="899592" y="1340768"/>
            <a:ext cx="7859216" cy="4525963"/>
          </a:xfrm>
        </p:spPr>
        <p:txBody>
          <a:bodyPr>
            <a:normAutofit lnSpcReduction="10000"/>
          </a:bodyPr>
          <a:lstStyle/>
          <a:p>
            <a:pPr algn="just">
              <a:buNone/>
            </a:pPr>
            <a:r>
              <a:rPr lang="es-ES" dirty="0" smtClean="0"/>
              <a:t>	</a:t>
            </a:r>
            <a:endParaRPr lang="es-ES" sz="2200" b="1" dirty="0" smtClean="0"/>
          </a:p>
          <a:p>
            <a:pPr algn="just">
              <a:buNone/>
            </a:pPr>
            <a:endParaRPr lang="es-ES" sz="2200" b="1" dirty="0" smtClean="0"/>
          </a:p>
          <a:p>
            <a:pPr algn="just">
              <a:buNone/>
            </a:pPr>
            <a:r>
              <a:rPr lang="es-ES" sz="2200" dirty="0" smtClean="0"/>
              <a:t>	Con los datos que se obtiene en laboratorio de las mediciones de DBO, es posible despejar la contante K  y se puede  obtener  su valor para cada uno de los ocho puntos, se debe despreciar los valores menos representativos.</a:t>
            </a:r>
          </a:p>
          <a:p>
            <a:pPr algn="just">
              <a:buNone/>
            </a:pPr>
            <a:r>
              <a:rPr lang="es-ES" sz="2200" dirty="0" smtClean="0"/>
              <a:t> </a:t>
            </a:r>
          </a:p>
          <a:p>
            <a:pPr algn="just">
              <a:buNone/>
            </a:pPr>
            <a:r>
              <a:rPr lang="es-ES" sz="2200" dirty="0" smtClean="0"/>
              <a:t>	Para la constante </a:t>
            </a:r>
            <a:r>
              <a:rPr lang="es-ES" sz="2200" dirty="0" err="1" smtClean="0"/>
              <a:t>ka</a:t>
            </a:r>
            <a:r>
              <a:rPr lang="es-ES" sz="2200" dirty="0" smtClean="0"/>
              <a:t> se consideró el efecto de la temperatura corrigiendo cada una de las constantes a la temperatura del río. De igual forma solo se tomó en cuenta los valores más representativos para sacar un valor promedio.</a:t>
            </a:r>
          </a:p>
          <a:p>
            <a:endParaRPr lang="es-ES" dirty="0"/>
          </a:p>
        </p:txBody>
      </p:sp>
    </p:spTree>
  </p:cSld>
  <p:clrMapOvr>
    <a:masterClrMapping/>
  </p:clrMapOvr>
  <p:transition>
    <p:cover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800" b="1" dirty="0" smtClean="0"/>
              <a:t>OBJETIVOS</a:t>
            </a:r>
            <a:endParaRPr lang="es-ES" sz="2800" dirty="0"/>
          </a:p>
        </p:txBody>
      </p:sp>
      <p:sp>
        <p:nvSpPr>
          <p:cNvPr id="3" name="2 Marcador de contenido"/>
          <p:cNvSpPr>
            <a:spLocks noGrp="1"/>
          </p:cNvSpPr>
          <p:nvPr>
            <p:ph idx="1"/>
          </p:nvPr>
        </p:nvSpPr>
        <p:spPr>
          <a:xfrm>
            <a:off x="817240" y="1412776"/>
            <a:ext cx="8219256" cy="5112568"/>
          </a:xfrm>
        </p:spPr>
        <p:txBody>
          <a:bodyPr>
            <a:noAutofit/>
          </a:bodyPr>
          <a:lstStyle/>
          <a:p>
            <a:pPr algn="just">
              <a:buNone/>
            </a:pPr>
            <a:r>
              <a:rPr lang="es-EC" sz="2200" b="1" dirty="0" smtClean="0"/>
              <a:t>Objetivos específicos</a:t>
            </a:r>
            <a:endParaRPr lang="es-ES" sz="2200" b="1" dirty="0" smtClean="0"/>
          </a:p>
          <a:p>
            <a:pPr algn="just">
              <a:buNone/>
            </a:pPr>
            <a:r>
              <a:rPr lang="es-EC" sz="2200" b="1" dirty="0" smtClean="0"/>
              <a:t> </a:t>
            </a:r>
            <a:endParaRPr lang="es-ES" sz="2200" dirty="0" smtClean="0"/>
          </a:p>
          <a:p>
            <a:pPr algn="just">
              <a:buFont typeface="Wingdings" pitchFamily="2" charset="2"/>
              <a:buChar char="v"/>
            </a:pPr>
            <a:r>
              <a:rPr lang="es-EC" sz="2200" dirty="0" smtClean="0"/>
              <a:t>Identificar las principales variables y parámetros en el comportamiento del modelo de </a:t>
            </a:r>
            <a:r>
              <a:rPr lang="es-EC" sz="2200" dirty="0" err="1" smtClean="0"/>
              <a:t>Streeter</a:t>
            </a:r>
            <a:r>
              <a:rPr lang="es-EC" sz="2200" dirty="0" smtClean="0"/>
              <a:t> </a:t>
            </a:r>
            <a:r>
              <a:rPr lang="es-EC" sz="2200" dirty="0" err="1" smtClean="0"/>
              <a:t>Phelps</a:t>
            </a:r>
            <a:r>
              <a:rPr lang="es-EC" sz="2200" dirty="0" smtClean="0"/>
              <a:t> para aplicar balance de masas y criterios de cinética química</a:t>
            </a:r>
            <a:endParaRPr lang="es-ES" sz="2200" dirty="0" smtClean="0"/>
          </a:p>
          <a:p>
            <a:pPr algn="just">
              <a:buFont typeface="Wingdings" pitchFamily="2" charset="2"/>
              <a:buChar char="v"/>
            </a:pPr>
            <a:r>
              <a:rPr lang="es-EC" sz="2200" dirty="0" smtClean="0"/>
              <a:t>Modelar la concentración de oxigeno disuelto y demanda bioquímica de oxigeno a partir de los datos obtenidos en campo</a:t>
            </a:r>
            <a:endParaRPr lang="es-ES" sz="2200" dirty="0" smtClean="0"/>
          </a:p>
          <a:p>
            <a:pPr algn="just">
              <a:buFont typeface="Wingdings" pitchFamily="2" charset="2"/>
              <a:buChar char="v"/>
            </a:pPr>
            <a:r>
              <a:rPr lang="es-ES" sz="2200" dirty="0" smtClean="0"/>
              <a:t>Realizar evaluaciones biológicas mediante el uso de organismos indicadores de calidad ambiental</a:t>
            </a:r>
          </a:p>
          <a:p>
            <a:pPr algn="just">
              <a:buFont typeface="Wingdings" pitchFamily="2" charset="2"/>
              <a:buChar char="v"/>
            </a:pPr>
            <a:r>
              <a:rPr lang="es-ES" sz="2200" dirty="0" smtClean="0"/>
              <a:t>Establecer comparaciones entre los datos químicos y biológicos y </a:t>
            </a:r>
            <a:r>
              <a:rPr lang="es-EC" sz="2200" dirty="0" smtClean="0"/>
              <a:t>analizar resultados de la contaminación por materia orgánica del río San Pedro.</a:t>
            </a:r>
            <a:endParaRPr lang="es-ES" sz="2200" dirty="0" smtClean="0"/>
          </a:p>
          <a:p>
            <a:endParaRPr lang="es-ES" sz="2200" dirty="0"/>
          </a:p>
        </p:txBody>
      </p:sp>
    </p:spTree>
  </p:cSld>
  <p:clrMapOvr>
    <a:masterClrMapping/>
  </p:clrMapOvr>
  <p:transition>
    <p:cover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b="1" dirty="0" smtClean="0"/>
              <a:t>Cálculo de las constantes (K)</a:t>
            </a:r>
            <a:br>
              <a:rPr lang="es-ES" sz="2800" b="1" dirty="0" smtClean="0"/>
            </a:br>
            <a:endParaRPr lang="es-ES" sz="2800" dirty="0"/>
          </a:p>
        </p:txBody>
      </p:sp>
      <p:sp>
        <p:nvSpPr>
          <p:cNvPr id="3" name="2 Marcador de contenido"/>
          <p:cNvSpPr>
            <a:spLocks noGrp="1"/>
          </p:cNvSpPr>
          <p:nvPr>
            <p:ph idx="1"/>
          </p:nvPr>
        </p:nvSpPr>
        <p:spPr>
          <a:xfrm>
            <a:off x="1168896" y="1410147"/>
            <a:ext cx="6787480" cy="722709"/>
          </a:xfrm>
        </p:spPr>
        <p:txBody>
          <a:bodyPr>
            <a:normAutofit fontScale="70000" lnSpcReduction="20000"/>
          </a:bodyPr>
          <a:lstStyle/>
          <a:p>
            <a:pPr>
              <a:buNone/>
            </a:pPr>
            <a:r>
              <a:rPr lang="es-ES" dirty="0" smtClean="0"/>
              <a:t>	</a:t>
            </a:r>
          </a:p>
          <a:p>
            <a:pPr>
              <a:buNone/>
            </a:pPr>
            <a:r>
              <a:rPr lang="pt-BR" dirty="0" smtClean="0"/>
              <a:t>	</a:t>
            </a:r>
            <a:endParaRPr lang="es-ES" dirty="0" smtClean="0"/>
          </a:p>
          <a:p>
            <a:pPr>
              <a:buNone/>
            </a:pPr>
            <a:endParaRPr lang="es-ES" dirty="0"/>
          </a:p>
        </p:txBody>
      </p:sp>
      <p:pic>
        <p:nvPicPr>
          <p:cNvPr id="38915" name="Picture 3"/>
          <p:cNvPicPr>
            <a:picLocks noChangeAspect="1" noChangeArrowheads="1"/>
          </p:cNvPicPr>
          <p:nvPr/>
        </p:nvPicPr>
        <p:blipFill>
          <a:blip r:embed="rId2" cstate="print"/>
          <a:srcRect/>
          <a:stretch>
            <a:fillRect/>
          </a:stretch>
        </p:blipFill>
        <p:spPr bwMode="auto">
          <a:xfrm>
            <a:off x="2952106" y="4077072"/>
            <a:ext cx="6191894" cy="2564904"/>
          </a:xfrm>
          <a:prstGeom prst="rect">
            <a:avLst/>
          </a:prstGeom>
          <a:noFill/>
          <a:ln w="9525">
            <a:noFill/>
            <a:miter lim="800000"/>
            <a:headEnd/>
            <a:tailEnd/>
          </a:ln>
        </p:spPr>
      </p:pic>
      <p:sp>
        <p:nvSpPr>
          <p:cNvPr id="38920" name="Rectangle 8"/>
          <p:cNvSpPr>
            <a:spLocks noChangeArrowheads="1"/>
          </p:cNvSpPr>
          <p:nvPr/>
        </p:nvSpPr>
        <p:spPr bwMode="auto">
          <a:xfrm>
            <a:off x="4355976" y="2204864"/>
            <a:ext cx="4429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es-ES"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el primer muestreo K=3.19</a:t>
            </a:r>
          </a:p>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es-ES"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el segundo muestreo k=1.64</a:t>
            </a:r>
          </a:p>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es-ES"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el tercer muestreo k=2.39</a:t>
            </a:r>
            <a:endParaRPr kumimoji="0" lang="es-ES" sz="2200" b="0" i="0" u="none" strike="noStrike" cap="none" normalizeH="0" baseline="0" dirty="0" smtClean="0">
              <a:ln>
                <a:noFill/>
              </a:ln>
              <a:solidFill>
                <a:schemeClr val="tx1"/>
              </a:solidFill>
              <a:effectLst/>
              <a:latin typeface="Arial" pitchFamily="34" charset="0"/>
            </a:endParaRPr>
          </a:p>
        </p:txBody>
      </p:sp>
      <p:pic>
        <p:nvPicPr>
          <p:cNvPr id="39938" name="Picture 2"/>
          <p:cNvPicPr>
            <a:picLocks noChangeAspect="1" noChangeArrowheads="1"/>
          </p:cNvPicPr>
          <p:nvPr/>
        </p:nvPicPr>
        <p:blipFill>
          <a:blip r:embed="rId3" cstate="print"/>
          <a:srcRect/>
          <a:stretch>
            <a:fillRect/>
          </a:stretch>
        </p:blipFill>
        <p:spPr bwMode="auto">
          <a:xfrm>
            <a:off x="1187624" y="1484784"/>
            <a:ext cx="2552025" cy="2304256"/>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b="1" dirty="0" smtClean="0"/>
              <a:t>Cálculo de las constantes (</a:t>
            </a:r>
            <a:r>
              <a:rPr lang="es-ES" sz="2800" b="1" dirty="0" err="1" smtClean="0"/>
              <a:t>Ka</a:t>
            </a:r>
            <a:r>
              <a:rPr lang="es-ES" sz="2800" b="1" dirty="0" smtClean="0"/>
              <a:t>)</a:t>
            </a:r>
          </a:p>
        </p:txBody>
      </p:sp>
      <p:sp>
        <p:nvSpPr>
          <p:cNvPr id="38920" name="Rectangle 8"/>
          <p:cNvSpPr>
            <a:spLocks noChangeArrowheads="1"/>
          </p:cNvSpPr>
          <p:nvPr/>
        </p:nvSpPr>
        <p:spPr bwMode="auto">
          <a:xfrm>
            <a:off x="1043608" y="5373216"/>
            <a:ext cx="5256584"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s-ES" sz="2200" dirty="0" smtClean="0"/>
              <a:t>Para el primer muestreo </a:t>
            </a:r>
            <a:r>
              <a:rPr lang="es-ES" sz="2200" dirty="0" err="1" smtClean="0"/>
              <a:t>Ka</a:t>
            </a:r>
            <a:r>
              <a:rPr lang="es-ES" sz="2200" dirty="0" smtClean="0"/>
              <a:t>= 3.43</a:t>
            </a:r>
          </a:p>
          <a:p>
            <a:r>
              <a:rPr lang="es-ES" sz="2200" dirty="0" smtClean="0"/>
              <a:t>Para el segundo muestreo  </a:t>
            </a:r>
            <a:r>
              <a:rPr lang="es-ES" sz="2200" dirty="0" err="1" smtClean="0"/>
              <a:t>Ka</a:t>
            </a:r>
            <a:r>
              <a:rPr lang="es-ES" sz="2200" dirty="0" smtClean="0"/>
              <a:t>=3.25 </a:t>
            </a:r>
          </a:p>
          <a:p>
            <a:r>
              <a:rPr lang="es-ES" sz="2200" dirty="0" smtClean="0"/>
              <a:t>Para el tercer muestreo </a:t>
            </a:r>
            <a:r>
              <a:rPr lang="es-ES" sz="2200" dirty="0" err="1" smtClean="0"/>
              <a:t>Ka</a:t>
            </a:r>
            <a:r>
              <a:rPr lang="es-ES" sz="2200" dirty="0" smtClean="0"/>
              <a:t>=3.98.</a:t>
            </a:r>
            <a:endParaRPr lang="es-ES" sz="2200" dirty="0"/>
          </a:p>
        </p:txBody>
      </p:sp>
      <p:pic>
        <p:nvPicPr>
          <p:cNvPr id="59394" name="Picture 2"/>
          <p:cNvPicPr>
            <a:picLocks noChangeAspect="1" noChangeArrowheads="1"/>
          </p:cNvPicPr>
          <p:nvPr/>
        </p:nvPicPr>
        <p:blipFill>
          <a:blip r:embed="rId2" cstate="print"/>
          <a:srcRect/>
          <a:stretch>
            <a:fillRect/>
          </a:stretch>
        </p:blipFill>
        <p:spPr bwMode="auto">
          <a:xfrm>
            <a:off x="6588224" y="1484784"/>
            <a:ext cx="2160240" cy="2160240"/>
          </a:xfrm>
          <a:prstGeom prst="rect">
            <a:avLst/>
          </a:prstGeom>
          <a:noFill/>
          <a:ln w="9525">
            <a:noFill/>
            <a:miter lim="800000"/>
            <a:headEnd/>
            <a:tailEnd/>
          </a:ln>
        </p:spPr>
      </p:pic>
      <p:pic>
        <p:nvPicPr>
          <p:cNvPr id="59395" name="Picture 3"/>
          <p:cNvPicPr>
            <a:picLocks noChangeAspect="1" noChangeArrowheads="1"/>
          </p:cNvPicPr>
          <p:nvPr/>
        </p:nvPicPr>
        <p:blipFill>
          <a:blip r:embed="rId3" cstate="print"/>
          <a:srcRect/>
          <a:stretch>
            <a:fillRect/>
          </a:stretch>
        </p:blipFill>
        <p:spPr bwMode="auto">
          <a:xfrm>
            <a:off x="6732240" y="4005064"/>
            <a:ext cx="2088232" cy="1372684"/>
          </a:xfrm>
          <a:prstGeom prst="rect">
            <a:avLst/>
          </a:prstGeom>
          <a:noFill/>
          <a:ln w="9525">
            <a:noFill/>
            <a:miter lim="800000"/>
            <a:headEnd/>
            <a:tailEnd/>
          </a:ln>
        </p:spPr>
      </p:pic>
      <p:pic>
        <p:nvPicPr>
          <p:cNvPr id="59396" name="Picture 4"/>
          <p:cNvPicPr>
            <a:picLocks noChangeAspect="1" noChangeArrowheads="1"/>
          </p:cNvPicPr>
          <p:nvPr/>
        </p:nvPicPr>
        <p:blipFill>
          <a:blip r:embed="rId4" cstate="print"/>
          <a:srcRect/>
          <a:stretch>
            <a:fillRect/>
          </a:stretch>
        </p:blipFill>
        <p:spPr bwMode="auto">
          <a:xfrm>
            <a:off x="1043608" y="2060848"/>
            <a:ext cx="5341913" cy="2664296"/>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3000" y="274638"/>
            <a:ext cx="7543800" cy="778098"/>
          </a:xfrm>
        </p:spPr>
        <p:txBody>
          <a:bodyPr>
            <a:normAutofit/>
          </a:bodyPr>
          <a:lstStyle/>
          <a:p>
            <a:r>
              <a:rPr lang="es-ES" sz="2800" b="1" dirty="0" smtClean="0"/>
              <a:t>	Cálculo de concentraciones</a:t>
            </a:r>
          </a:p>
        </p:txBody>
      </p:sp>
      <p:sp>
        <p:nvSpPr>
          <p:cNvPr id="3" name="2 Marcador de contenido"/>
          <p:cNvSpPr>
            <a:spLocks noGrp="1"/>
          </p:cNvSpPr>
          <p:nvPr>
            <p:ph idx="1"/>
          </p:nvPr>
        </p:nvSpPr>
        <p:spPr>
          <a:xfrm>
            <a:off x="539552" y="1340768"/>
            <a:ext cx="8280920" cy="5256584"/>
          </a:xfrm>
        </p:spPr>
        <p:txBody>
          <a:bodyPr>
            <a:normAutofit fontScale="40000" lnSpcReduction="20000"/>
          </a:bodyPr>
          <a:lstStyle/>
          <a:p>
            <a:pPr algn="just">
              <a:buNone/>
            </a:pPr>
            <a:endParaRPr lang="es-ES" sz="5500" b="1" dirty="0" smtClean="0"/>
          </a:p>
          <a:p>
            <a:pPr algn="just">
              <a:buNone/>
            </a:pPr>
            <a:r>
              <a:rPr lang="es-EC" sz="5500" dirty="0" smtClean="0"/>
              <a:t>	Se utilizó el valor promedio de DBO (200 mg/</a:t>
            </a:r>
            <a:r>
              <a:rPr lang="es-EC" sz="5500" dirty="0" err="1" smtClean="0"/>
              <a:t>lt</a:t>
            </a:r>
            <a:r>
              <a:rPr lang="es-EC" sz="5500" dirty="0" smtClean="0"/>
              <a:t>) para las concentraciones de las cargas puntuales (</a:t>
            </a:r>
            <a:r>
              <a:rPr lang="es-EC" sz="5500" dirty="0" err="1" smtClean="0"/>
              <a:t>Amaguaña</a:t>
            </a:r>
            <a:r>
              <a:rPr lang="es-EC" sz="5500" dirty="0" smtClean="0"/>
              <a:t>, </a:t>
            </a:r>
            <a:r>
              <a:rPr lang="es-EC" sz="5500" dirty="0" err="1" smtClean="0"/>
              <a:t>Sangolquí</a:t>
            </a:r>
            <a:r>
              <a:rPr lang="es-EC" sz="5500" dirty="0" smtClean="0"/>
              <a:t>, San Rafael, La Armenia y </a:t>
            </a:r>
            <a:r>
              <a:rPr lang="es-EC" sz="5500" dirty="0" err="1" smtClean="0"/>
              <a:t>Guangopolo</a:t>
            </a:r>
            <a:r>
              <a:rPr lang="es-EC" sz="5500" dirty="0" smtClean="0"/>
              <a:t>)</a:t>
            </a:r>
            <a:endParaRPr lang="es-ES" sz="5500" dirty="0" smtClean="0"/>
          </a:p>
          <a:p>
            <a:pPr algn="just">
              <a:buNone/>
            </a:pPr>
            <a:endParaRPr lang="es-ES" sz="5500" dirty="0" smtClean="0"/>
          </a:p>
          <a:p>
            <a:pPr algn="just">
              <a:buNone/>
            </a:pPr>
            <a:r>
              <a:rPr lang="es-EC" sz="5500" dirty="0" smtClean="0"/>
              <a:t>	Y se</a:t>
            </a:r>
            <a:r>
              <a:rPr lang="es-EC" sz="5500" b="1" dirty="0" smtClean="0"/>
              <a:t> </a:t>
            </a:r>
            <a:r>
              <a:rPr lang="es-ES" sz="5500" dirty="0" smtClean="0"/>
              <a:t>realizó un balance de masas, donde las concentraciones de salida de cada tramo son las concentraciones iniciales del siguiente. La simulación en cada tramo nos permite apreciar la variación de la concentración de DBO y </a:t>
            </a:r>
            <a:r>
              <a:rPr lang="es-ES_tradnl" sz="5500" dirty="0" smtClean="0"/>
              <a:t>OD </a:t>
            </a:r>
            <a:r>
              <a:rPr lang="es-ES" sz="5500" dirty="0" smtClean="0"/>
              <a:t>a través de la distancia.</a:t>
            </a:r>
          </a:p>
          <a:p>
            <a:pPr algn="just">
              <a:buNone/>
            </a:pPr>
            <a:endParaRPr lang="es-ES" sz="5500" dirty="0" smtClean="0"/>
          </a:p>
          <a:p>
            <a:pPr algn="just">
              <a:buNone/>
            </a:pPr>
            <a:r>
              <a:rPr lang="es-ES" sz="5500" dirty="0" smtClean="0"/>
              <a:t>	Los resultados se los comparan con los datos reales de campo. Los datos de velocidad y caudal son ingresados en las diferentes simulaciones para calibrar el modelo.</a:t>
            </a:r>
          </a:p>
          <a:p>
            <a:pPr algn="just">
              <a:buNone/>
            </a:pPr>
            <a:endParaRPr lang="es-ES" sz="5500" dirty="0" smtClean="0"/>
          </a:p>
          <a:p>
            <a:pPr>
              <a:buNone/>
            </a:pPr>
            <a:endParaRPr lang="es-ES" dirty="0" smtClean="0"/>
          </a:p>
          <a:p>
            <a:pPr>
              <a:buNone/>
            </a:pPr>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a:p>
        </p:txBody>
      </p:sp>
    </p:spTree>
  </p:cSld>
  <p:clrMapOvr>
    <a:masterClrMapping/>
  </p:clrMapOvr>
  <p:transition>
    <p:cover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274638"/>
            <a:ext cx="8064896" cy="1143000"/>
          </a:xfrm>
        </p:spPr>
        <p:txBody>
          <a:bodyPr>
            <a:normAutofit/>
          </a:bodyPr>
          <a:lstStyle/>
          <a:p>
            <a:r>
              <a:rPr lang="es-ES" sz="2800" b="1" dirty="0" smtClean="0"/>
              <a:t>Cálculo de las concentraciones de materia orgánica</a:t>
            </a:r>
          </a:p>
        </p:txBody>
      </p:sp>
      <p:pic>
        <p:nvPicPr>
          <p:cNvPr id="14343" name="Picture 7"/>
          <p:cNvPicPr>
            <a:picLocks noChangeAspect="1" noChangeArrowheads="1"/>
          </p:cNvPicPr>
          <p:nvPr/>
        </p:nvPicPr>
        <p:blipFill>
          <a:blip r:embed="rId2" cstate="print"/>
          <a:srcRect/>
          <a:stretch>
            <a:fillRect/>
          </a:stretch>
        </p:blipFill>
        <p:spPr bwMode="auto">
          <a:xfrm>
            <a:off x="1979712" y="3140968"/>
            <a:ext cx="5796137" cy="3175313"/>
          </a:xfrm>
          <a:prstGeom prst="rect">
            <a:avLst/>
          </a:prstGeom>
          <a:noFill/>
          <a:ln w="9525">
            <a:noFill/>
            <a:miter lim="800000"/>
            <a:headEnd/>
            <a:tailEnd/>
          </a:ln>
        </p:spPr>
      </p:pic>
      <p:pic>
        <p:nvPicPr>
          <p:cNvPr id="40962" name="Picture 2"/>
          <p:cNvPicPr>
            <a:picLocks noChangeAspect="1" noChangeArrowheads="1"/>
          </p:cNvPicPr>
          <p:nvPr/>
        </p:nvPicPr>
        <p:blipFill>
          <a:blip r:embed="rId3" cstate="print"/>
          <a:srcRect/>
          <a:stretch>
            <a:fillRect/>
          </a:stretch>
        </p:blipFill>
        <p:spPr bwMode="auto">
          <a:xfrm>
            <a:off x="1331640" y="1772816"/>
            <a:ext cx="3158724" cy="710183"/>
          </a:xfrm>
          <a:prstGeom prst="rect">
            <a:avLst/>
          </a:prstGeom>
          <a:noFill/>
          <a:ln w="9525">
            <a:noFill/>
            <a:miter lim="800000"/>
            <a:headEnd/>
            <a:tailEnd/>
          </a:ln>
        </p:spPr>
      </p:pic>
      <p:pic>
        <p:nvPicPr>
          <p:cNvPr id="40963" name="Picture 3"/>
          <p:cNvPicPr>
            <a:picLocks noChangeAspect="1" noChangeArrowheads="1"/>
          </p:cNvPicPr>
          <p:nvPr/>
        </p:nvPicPr>
        <p:blipFill>
          <a:blip r:embed="rId4" cstate="print"/>
          <a:srcRect/>
          <a:stretch>
            <a:fillRect/>
          </a:stretch>
        </p:blipFill>
        <p:spPr bwMode="auto">
          <a:xfrm>
            <a:off x="5076056" y="1844824"/>
            <a:ext cx="2880320" cy="475649"/>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cstate="print"/>
          <a:srcRect/>
          <a:stretch>
            <a:fillRect/>
          </a:stretch>
        </p:blipFill>
        <p:spPr bwMode="auto">
          <a:xfrm>
            <a:off x="827584" y="0"/>
            <a:ext cx="8280920" cy="6813376"/>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b="1" dirty="0" smtClean="0"/>
              <a:t>Cálculo de las concentraciones de OD</a:t>
            </a:r>
            <a:br>
              <a:rPr lang="es-ES" sz="2800" b="1" dirty="0" smtClean="0"/>
            </a:br>
            <a:endParaRPr lang="es-ES" sz="2800" dirty="0">
              <a:solidFill>
                <a:schemeClr val="tx2">
                  <a:lumMod val="50000"/>
                </a:schemeClr>
              </a:solidFill>
            </a:endParaRPr>
          </a:p>
        </p:txBody>
      </p:sp>
      <p:pic>
        <p:nvPicPr>
          <p:cNvPr id="44035" name="Picture 3"/>
          <p:cNvPicPr>
            <a:picLocks noChangeAspect="1" noChangeArrowheads="1"/>
          </p:cNvPicPr>
          <p:nvPr/>
        </p:nvPicPr>
        <p:blipFill>
          <a:blip r:embed="rId2" cstate="print">
            <a:lum bright="-23000" contrast="40000"/>
          </a:blip>
          <a:srcRect/>
          <a:stretch>
            <a:fillRect/>
          </a:stretch>
        </p:blipFill>
        <p:spPr bwMode="auto">
          <a:xfrm>
            <a:off x="1115616" y="3140968"/>
            <a:ext cx="5616624" cy="504056"/>
          </a:xfrm>
          <a:prstGeom prst="rect">
            <a:avLst/>
          </a:prstGeom>
          <a:noFill/>
          <a:ln w="9525">
            <a:noFill/>
            <a:miter lim="800000"/>
            <a:headEnd/>
            <a:tailEnd/>
          </a:ln>
        </p:spPr>
      </p:pic>
      <p:pic>
        <p:nvPicPr>
          <p:cNvPr id="44041" name="Picture 9"/>
          <p:cNvPicPr>
            <a:picLocks noChangeAspect="1" noChangeArrowheads="1"/>
          </p:cNvPicPr>
          <p:nvPr/>
        </p:nvPicPr>
        <p:blipFill>
          <a:blip r:embed="rId3" cstate="print"/>
          <a:srcRect/>
          <a:stretch>
            <a:fillRect/>
          </a:stretch>
        </p:blipFill>
        <p:spPr bwMode="auto">
          <a:xfrm>
            <a:off x="2123728" y="3861048"/>
            <a:ext cx="5256584" cy="2719117"/>
          </a:xfrm>
          <a:prstGeom prst="rect">
            <a:avLst/>
          </a:prstGeom>
          <a:noFill/>
          <a:ln w="9525">
            <a:noFill/>
            <a:miter lim="800000"/>
            <a:headEnd/>
            <a:tailEnd/>
          </a:ln>
        </p:spPr>
      </p:pic>
      <p:pic>
        <p:nvPicPr>
          <p:cNvPr id="41986" name="Picture 2"/>
          <p:cNvPicPr>
            <a:picLocks noChangeAspect="1" noChangeArrowheads="1"/>
          </p:cNvPicPr>
          <p:nvPr/>
        </p:nvPicPr>
        <p:blipFill>
          <a:blip r:embed="rId4" cstate="print"/>
          <a:srcRect/>
          <a:stretch>
            <a:fillRect/>
          </a:stretch>
        </p:blipFill>
        <p:spPr bwMode="auto">
          <a:xfrm>
            <a:off x="6156176" y="1052736"/>
            <a:ext cx="1979342" cy="504056"/>
          </a:xfrm>
          <a:prstGeom prst="rect">
            <a:avLst/>
          </a:prstGeom>
          <a:noFill/>
          <a:ln w="9525">
            <a:noFill/>
            <a:miter lim="800000"/>
            <a:headEnd/>
            <a:tailEnd/>
          </a:ln>
        </p:spPr>
      </p:pic>
      <p:pic>
        <p:nvPicPr>
          <p:cNvPr id="41987" name="Picture 3"/>
          <p:cNvPicPr>
            <a:picLocks noChangeAspect="1" noChangeArrowheads="1"/>
          </p:cNvPicPr>
          <p:nvPr/>
        </p:nvPicPr>
        <p:blipFill>
          <a:blip r:embed="rId5" cstate="print"/>
          <a:srcRect/>
          <a:stretch>
            <a:fillRect/>
          </a:stretch>
        </p:blipFill>
        <p:spPr bwMode="auto">
          <a:xfrm>
            <a:off x="1043608" y="1988840"/>
            <a:ext cx="5709024" cy="949449"/>
          </a:xfrm>
          <a:prstGeom prst="rect">
            <a:avLst/>
          </a:prstGeom>
          <a:noFill/>
          <a:ln w="9525">
            <a:noFill/>
            <a:miter lim="800000"/>
            <a:headEnd/>
            <a:tailEnd/>
          </a:ln>
        </p:spPr>
      </p:pic>
      <p:pic>
        <p:nvPicPr>
          <p:cNvPr id="41988" name="Picture 4"/>
          <p:cNvPicPr>
            <a:picLocks noChangeAspect="1" noChangeArrowheads="1"/>
          </p:cNvPicPr>
          <p:nvPr/>
        </p:nvPicPr>
        <p:blipFill>
          <a:blip r:embed="rId6" cstate="print"/>
          <a:srcRect/>
          <a:stretch>
            <a:fillRect/>
          </a:stretch>
        </p:blipFill>
        <p:spPr bwMode="auto">
          <a:xfrm>
            <a:off x="4499992" y="1052736"/>
            <a:ext cx="1307706" cy="443483"/>
          </a:xfrm>
          <a:prstGeom prst="rect">
            <a:avLst/>
          </a:prstGeom>
          <a:noFill/>
          <a:ln w="9525">
            <a:noFill/>
            <a:miter lim="800000"/>
            <a:headEnd/>
            <a:tailEnd/>
          </a:ln>
        </p:spPr>
      </p:pic>
      <p:pic>
        <p:nvPicPr>
          <p:cNvPr id="41989" name="Picture 5"/>
          <p:cNvPicPr>
            <a:picLocks noChangeAspect="1" noChangeArrowheads="1"/>
          </p:cNvPicPr>
          <p:nvPr/>
        </p:nvPicPr>
        <p:blipFill>
          <a:blip r:embed="rId7" cstate="print"/>
          <a:srcRect/>
          <a:stretch>
            <a:fillRect/>
          </a:stretch>
        </p:blipFill>
        <p:spPr bwMode="auto">
          <a:xfrm>
            <a:off x="1043608" y="1052736"/>
            <a:ext cx="3026239" cy="753616"/>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827584" y="1"/>
            <a:ext cx="8280920" cy="6885384"/>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260648"/>
            <a:ext cx="8308032" cy="6192688"/>
          </a:xfrm>
        </p:spPr>
        <p:txBody>
          <a:bodyPr/>
          <a:lstStyle/>
          <a:p>
            <a:pPr>
              <a:buNone/>
            </a:pPr>
            <a:r>
              <a:rPr lang="es-EC" sz="2200" dirty="0" smtClean="0"/>
              <a:t> 	</a:t>
            </a:r>
            <a:endParaRPr lang="es-ES_tradnl" dirty="0" smtClean="0"/>
          </a:p>
          <a:p>
            <a:pPr algn="just"/>
            <a:r>
              <a:rPr lang="es-ES" sz="2200" dirty="0" smtClean="0"/>
              <a:t>Los resultados de las concentraciones de DBO son comparados con los parámetros deseados, de acuerdo al TULAS (</a:t>
            </a:r>
            <a:r>
              <a:rPr lang="es-EC" sz="2200" dirty="0" smtClean="0"/>
              <a:t>Texto Unificado</a:t>
            </a:r>
            <a:r>
              <a:rPr lang="es-ES" sz="2200" dirty="0" smtClean="0"/>
              <a:t>) el límite permisible para agua potable es de  2 mg/</a:t>
            </a:r>
            <a:r>
              <a:rPr lang="es-ES" sz="2200" dirty="0" err="1" smtClean="0"/>
              <a:t>lt</a:t>
            </a:r>
            <a:r>
              <a:rPr lang="es-ES" sz="2200" dirty="0" smtClean="0"/>
              <a:t> y de 35 mg/</a:t>
            </a:r>
            <a:r>
              <a:rPr lang="es-ES" sz="2200" dirty="0" err="1" smtClean="0"/>
              <a:t>lt</a:t>
            </a:r>
            <a:r>
              <a:rPr lang="es-ES" sz="2200" dirty="0" smtClean="0"/>
              <a:t> para uso agrícola y riego según la FAO (Organización de las Naciones Unidas para la Agricultura y la Alimentación)</a:t>
            </a:r>
          </a:p>
          <a:p>
            <a:pPr algn="just"/>
            <a:endParaRPr lang="es-ES" sz="2200" dirty="0" smtClean="0"/>
          </a:p>
          <a:p>
            <a:pPr algn="just"/>
            <a:r>
              <a:rPr lang="es-EC" sz="2200" dirty="0" smtClean="0"/>
              <a:t>Los resultados de la concentración de OD son comparados con los parámetros deseados, la concentración saludable y el estándar de calidad típica de O2 en agua dulce de río es de 3 a 5 mg/</a:t>
            </a:r>
            <a:r>
              <a:rPr lang="es-EC" sz="2200" dirty="0" err="1" smtClean="0"/>
              <a:t>lt</a:t>
            </a:r>
            <a:r>
              <a:rPr lang="es-EC" sz="2200" dirty="0" smtClean="0"/>
              <a:t> .</a:t>
            </a:r>
            <a:endParaRPr lang="es-ES" sz="2200" dirty="0" smtClean="0"/>
          </a:p>
          <a:p>
            <a:pPr>
              <a:buNone/>
            </a:pPr>
            <a:endParaRPr lang="es-ES" dirty="0" smtClean="0"/>
          </a:p>
          <a:p>
            <a:endParaRPr lang="es-ES" dirty="0" smtClean="0"/>
          </a:p>
          <a:p>
            <a:endParaRPr lang="es-ES" dirty="0"/>
          </a:p>
        </p:txBody>
      </p:sp>
    </p:spTree>
  </p:cSld>
  <p:clrMapOvr>
    <a:masterClrMapping/>
  </p:clrMapOvr>
  <p:transition>
    <p:cover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260648"/>
            <a:ext cx="8316416" cy="836712"/>
          </a:xfrm>
        </p:spPr>
        <p:txBody>
          <a:bodyPr>
            <a:normAutofit fontScale="90000"/>
          </a:bodyPr>
          <a:lstStyle/>
          <a:p>
            <a:r>
              <a:rPr lang="es-ES" sz="2800" b="1" dirty="0" smtClean="0"/>
              <a:t>Comparación de resultados entre  el  IBF y la modelación  de DBO y OD</a:t>
            </a:r>
            <a:endParaRPr lang="es-ES" sz="2800" dirty="0"/>
          </a:p>
        </p:txBody>
      </p:sp>
      <p:pic>
        <p:nvPicPr>
          <p:cNvPr id="44038" name="Picture 6"/>
          <p:cNvPicPr>
            <a:picLocks noChangeAspect="1" noChangeArrowheads="1"/>
          </p:cNvPicPr>
          <p:nvPr/>
        </p:nvPicPr>
        <p:blipFill>
          <a:blip r:embed="rId2" cstate="print"/>
          <a:srcRect/>
          <a:stretch>
            <a:fillRect/>
          </a:stretch>
        </p:blipFill>
        <p:spPr bwMode="auto">
          <a:xfrm>
            <a:off x="827584" y="3212976"/>
            <a:ext cx="3187330" cy="1656184"/>
          </a:xfrm>
          <a:prstGeom prst="rect">
            <a:avLst/>
          </a:prstGeom>
          <a:noFill/>
          <a:ln w="9525">
            <a:noFill/>
            <a:miter lim="800000"/>
            <a:headEnd/>
            <a:tailEnd/>
          </a:ln>
        </p:spPr>
      </p:pic>
      <p:pic>
        <p:nvPicPr>
          <p:cNvPr id="39938" name="Picture 2"/>
          <p:cNvPicPr>
            <a:picLocks noChangeAspect="1" noChangeArrowheads="1"/>
          </p:cNvPicPr>
          <p:nvPr/>
        </p:nvPicPr>
        <p:blipFill>
          <a:blip r:embed="rId3" cstate="print"/>
          <a:srcRect/>
          <a:stretch>
            <a:fillRect/>
          </a:stretch>
        </p:blipFill>
        <p:spPr bwMode="auto">
          <a:xfrm>
            <a:off x="4067944" y="1180293"/>
            <a:ext cx="5076056" cy="2608747"/>
          </a:xfrm>
          <a:prstGeom prst="rect">
            <a:avLst/>
          </a:prstGeom>
          <a:noFill/>
          <a:ln w="9525">
            <a:noFill/>
            <a:miter lim="800000"/>
            <a:headEnd/>
            <a:tailEnd/>
          </a:ln>
        </p:spPr>
      </p:pic>
      <p:pic>
        <p:nvPicPr>
          <p:cNvPr id="39939" name="Picture 3"/>
          <p:cNvPicPr>
            <a:picLocks noChangeAspect="1" noChangeArrowheads="1"/>
          </p:cNvPicPr>
          <p:nvPr/>
        </p:nvPicPr>
        <p:blipFill>
          <a:blip r:embed="rId4" cstate="print"/>
          <a:srcRect/>
          <a:stretch>
            <a:fillRect/>
          </a:stretch>
        </p:blipFill>
        <p:spPr bwMode="auto">
          <a:xfrm>
            <a:off x="4139952" y="4024642"/>
            <a:ext cx="5004048" cy="2833358"/>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_tradnl" sz="3200" b="1" dirty="0" smtClean="0"/>
              <a:t> </a:t>
            </a:r>
            <a:r>
              <a:rPr lang="es-ES_tradnl" sz="2800" b="1" dirty="0" smtClean="0"/>
              <a:t>CONCLUSIONES</a:t>
            </a:r>
            <a:endParaRPr lang="es-ES" sz="3200" dirty="0"/>
          </a:p>
        </p:txBody>
      </p:sp>
      <p:sp>
        <p:nvSpPr>
          <p:cNvPr id="3" name="2 Marcador de contenido"/>
          <p:cNvSpPr>
            <a:spLocks noGrp="1"/>
          </p:cNvSpPr>
          <p:nvPr>
            <p:ph idx="1"/>
          </p:nvPr>
        </p:nvSpPr>
        <p:spPr>
          <a:xfrm>
            <a:off x="683568" y="1052736"/>
            <a:ext cx="8280920" cy="5445224"/>
          </a:xfrm>
        </p:spPr>
        <p:txBody>
          <a:bodyPr>
            <a:normAutofit fontScale="25000" lnSpcReduction="20000"/>
          </a:bodyPr>
          <a:lstStyle/>
          <a:p>
            <a:pPr lvl="0" algn="just">
              <a:buNone/>
            </a:pPr>
            <a:r>
              <a:rPr lang="es-ES" sz="5500" dirty="0" smtClean="0"/>
              <a:t>	</a:t>
            </a:r>
            <a:endParaRPr lang="es-ES" sz="8800" dirty="0" smtClean="0"/>
          </a:p>
          <a:p>
            <a:pPr algn="just">
              <a:buNone/>
            </a:pPr>
            <a:r>
              <a:rPr lang="es-ES" sz="8800" dirty="0" smtClean="0"/>
              <a:t>  	El estudio realizado en el tramo </a:t>
            </a:r>
            <a:r>
              <a:rPr lang="es-ES" sz="8800" dirty="0" err="1" smtClean="0"/>
              <a:t>Amaguaña</a:t>
            </a:r>
            <a:r>
              <a:rPr lang="es-ES" sz="8800" dirty="0" smtClean="0"/>
              <a:t> - </a:t>
            </a:r>
            <a:r>
              <a:rPr lang="es-ES" sz="8800" dirty="0" err="1" smtClean="0"/>
              <a:t>Guangopolo</a:t>
            </a:r>
            <a:r>
              <a:rPr lang="es-ES" sz="8800" dirty="0" smtClean="0"/>
              <a:t> revela que existe contaminación por materia orgánica, en las zonas donde el río atraviesa centros poblados como </a:t>
            </a:r>
            <a:r>
              <a:rPr lang="es-ES" sz="8800" dirty="0" err="1" smtClean="0"/>
              <a:t>Sangolquí</a:t>
            </a:r>
            <a:r>
              <a:rPr lang="es-ES" sz="8800" dirty="0" smtClean="0"/>
              <a:t> y San Rafael. Cuando el río es canalizado casi en su totalidad la situación se altera drásticamente, recorriendo por el cauce abandonado gran cantidad de aguas residuales junto con el agua de pequeñas quebradas.</a:t>
            </a:r>
          </a:p>
          <a:p>
            <a:pPr algn="just">
              <a:buNone/>
            </a:pPr>
            <a:r>
              <a:rPr lang="es-ES" sz="8800" dirty="0" smtClean="0"/>
              <a:t> </a:t>
            </a:r>
          </a:p>
          <a:p>
            <a:pPr lvl="0" algn="just">
              <a:buNone/>
            </a:pPr>
            <a:r>
              <a:rPr lang="es-ES" sz="8800" dirty="0" smtClean="0"/>
              <a:t>	El promedio de concentración de materia orgánica de los tres modelos es de 5,81 mg/</a:t>
            </a:r>
            <a:r>
              <a:rPr lang="es-ES" sz="8800" dirty="0" err="1" smtClean="0"/>
              <a:t>lt</a:t>
            </a:r>
            <a:r>
              <a:rPr lang="es-ES" sz="8800" dirty="0" smtClean="0"/>
              <a:t> este dato indica que el agua del Río San Pedro es apto para riego (según la FAO) y no es apta para agua potable (según el TULAS) cuyos límites permisibles deben ser &lt; 35 mg/</a:t>
            </a:r>
            <a:r>
              <a:rPr lang="es-ES" sz="8800" dirty="0" err="1" smtClean="0"/>
              <a:t>lt</a:t>
            </a:r>
            <a:r>
              <a:rPr lang="es-ES" sz="8800" dirty="0" smtClean="0"/>
              <a:t> y &lt; a 2 mg/</a:t>
            </a:r>
            <a:r>
              <a:rPr lang="es-ES" sz="8800" dirty="0" err="1" smtClean="0"/>
              <a:t>lt</a:t>
            </a:r>
            <a:r>
              <a:rPr lang="es-ES" sz="8800" dirty="0" smtClean="0"/>
              <a:t> respectivamente.</a:t>
            </a:r>
          </a:p>
          <a:p>
            <a:pPr lvl="0" algn="just">
              <a:buNone/>
            </a:pPr>
            <a:endParaRPr lang="es-ES" sz="8800" dirty="0" smtClean="0"/>
          </a:p>
          <a:p>
            <a:pPr lvl="0" algn="just">
              <a:buNone/>
            </a:pPr>
            <a:r>
              <a:rPr lang="es-ES" sz="8800" dirty="0" smtClean="0"/>
              <a:t>	La capacidad de autodepuración del río ayuda a no elevar los niveles de materia orgánica a pesar de que el caudal de aguas residuales va en aumento debido al incremento del número de habitantes en el Valle de los Chillos.</a:t>
            </a:r>
          </a:p>
          <a:p>
            <a:pPr algn="just">
              <a:buNone/>
            </a:pPr>
            <a:r>
              <a:rPr lang="es-ES" sz="8800" dirty="0" smtClean="0"/>
              <a:t> </a:t>
            </a:r>
          </a:p>
          <a:p>
            <a:pPr>
              <a:buNone/>
            </a:pPr>
            <a:r>
              <a:rPr lang="es-ES" dirty="0" smtClean="0"/>
              <a:t> </a:t>
            </a:r>
          </a:p>
          <a:p>
            <a:pPr>
              <a:buNone/>
            </a:pPr>
            <a:endParaRPr lang="es-ES" dirty="0"/>
          </a:p>
        </p:txBody>
      </p:sp>
    </p:spTree>
  </p:cSld>
  <p:clrMapOvr>
    <a:masterClrMapping/>
  </p:clrMapOvr>
  <p:transition>
    <p:cover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363272" cy="1143000"/>
          </a:xfrm>
        </p:spPr>
        <p:txBody>
          <a:bodyPr>
            <a:noAutofit/>
          </a:bodyPr>
          <a:lstStyle/>
          <a:p>
            <a:pPr lvl="1" algn="l" rtl="0">
              <a:spcBef>
                <a:spcPct val="0"/>
              </a:spcBef>
            </a:pPr>
            <a:r>
              <a:rPr lang="es-EC" sz="2800" b="1" dirty="0" smtClean="0">
                <a:latin typeface="+mj-lt"/>
              </a:rPr>
              <a:t>     CONTAMINACIÓN DE AGUAS SUPERFICIALES</a:t>
            </a:r>
            <a:endParaRPr lang="es-ES" sz="2800" dirty="0">
              <a:latin typeface="+mj-lt"/>
            </a:endParaRPr>
          </a:p>
        </p:txBody>
      </p:sp>
      <p:sp>
        <p:nvSpPr>
          <p:cNvPr id="3" name="2 Marcador de contenido"/>
          <p:cNvSpPr>
            <a:spLocks noGrp="1"/>
          </p:cNvSpPr>
          <p:nvPr>
            <p:ph idx="1"/>
          </p:nvPr>
        </p:nvSpPr>
        <p:spPr>
          <a:xfrm>
            <a:off x="755576" y="1783357"/>
            <a:ext cx="8110736" cy="4525963"/>
          </a:xfrm>
        </p:spPr>
        <p:txBody>
          <a:bodyPr>
            <a:normAutofit/>
          </a:bodyPr>
          <a:lstStyle/>
          <a:p>
            <a:pPr algn="just">
              <a:buNone/>
            </a:pPr>
            <a:r>
              <a:rPr lang="es-ES" sz="2200" dirty="0" smtClean="0"/>
              <a:t>	La </a:t>
            </a:r>
            <a:r>
              <a:rPr lang="es-ES" sz="2200" dirty="0"/>
              <a:t>calidad del agua ha ido decreciendo en gran parte por las actividades productivas que se desarrollan en las cuencas hidrológicas y por el mal uso que le dan sus habitantes al tratarlas como receptoras de </a:t>
            </a:r>
            <a:r>
              <a:rPr lang="es-ES" sz="2200" dirty="0" smtClean="0"/>
              <a:t>residuos. </a:t>
            </a:r>
            <a:r>
              <a:rPr lang="es-EC" sz="2200" dirty="0" smtClean="0"/>
              <a:t>Siendo </a:t>
            </a:r>
            <a:r>
              <a:rPr lang="es-EC" sz="2200" dirty="0"/>
              <a:t>las mayores fuentes contaminantes las emisiones de agua domésticas e industriales que contienen gran cantidad de materia orgánica, nutrientes y sustancias </a:t>
            </a:r>
            <a:r>
              <a:rPr lang="es-EC" sz="2200" dirty="0" smtClean="0"/>
              <a:t>tóxicas.</a:t>
            </a:r>
          </a:p>
          <a:p>
            <a:pPr algn="just">
              <a:buNone/>
            </a:pPr>
            <a:endParaRPr lang="es-ES" sz="2200" dirty="0"/>
          </a:p>
          <a:p>
            <a:pPr algn="just">
              <a:buNone/>
            </a:pPr>
            <a:r>
              <a:rPr lang="es-EC" sz="2200" dirty="0" smtClean="0"/>
              <a:t>	Los </a:t>
            </a:r>
            <a:r>
              <a:rPr lang="es-EC" sz="2200" dirty="0"/>
              <a:t>sistemas acuáticos tienen medios efectivos de hacerle frente a estos problemas de contaminación, por medio de la dilución y la capacidad de auto purificación.</a:t>
            </a:r>
            <a:endParaRPr lang="es-ES" sz="2200" dirty="0"/>
          </a:p>
          <a:p>
            <a:pPr>
              <a:buNone/>
            </a:pPr>
            <a:endParaRPr lang="es-ES" dirty="0"/>
          </a:p>
        </p:txBody>
      </p:sp>
    </p:spTree>
  </p:cSld>
  <p:clrMapOvr>
    <a:masterClrMapping/>
  </p:clrMapOvr>
  <p:transition>
    <p:cover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z="3200" b="1" dirty="0" smtClean="0"/>
              <a:t> </a:t>
            </a:r>
            <a:r>
              <a:rPr lang="es-ES_tradnl" sz="2800" b="1" dirty="0" smtClean="0"/>
              <a:t>CONCLUSIONES</a:t>
            </a:r>
            <a:endParaRPr lang="es-ES" sz="2800" dirty="0"/>
          </a:p>
        </p:txBody>
      </p:sp>
      <p:sp>
        <p:nvSpPr>
          <p:cNvPr id="3" name="2 Marcador de contenido"/>
          <p:cNvSpPr>
            <a:spLocks noGrp="1"/>
          </p:cNvSpPr>
          <p:nvPr>
            <p:ph idx="1"/>
          </p:nvPr>
        </p:nvSpPr>
        <p:spPr>
          <a:xfrm>
            <a:off x="611560" y="1196752"/>
            <a:ext cx="8280920" cy="5616624"/>
          </a:xfrm>
        </p:spPr>
        <p:txBody>
          <a:bodyPr>
            <a:noAutofit/>
          </a:bodyPr>
          <a:lstStyle/>
          <a:p>
            <a:pPr lvl="0" algn="just">
              <a:buNone/>
            </a:pPr>
            <a:r>
              <a:rPr lang="es-ES" sz="2200" dirty="0" smtClean="0"/>
              <a:t>	Existe una disminución de la concentración de DBO en época lluviosa, situación que se manifiesta debido al ingreso de aguas limpias que por pendiente se unen al cauce del río aumentando la cantidad de oxígeno disuelto.</a:t>
            </a:r>
          </a:p>
          <a:p>
            <a:pPr lvl="0" algn="just">
              <a:buNone/>
            </a:pPr>
            <a:endParaRPr lang="es-ES" sz="2200" dirty="0" smtClean="0"/>
          </a:p>
          <a:p>
            <a:pPr lvl="0" algn="just">
              <a:buNone/>
            </a:pPr>
            <a:r>
              <a:rPr lang="es-ES" sz="2200" dirty="0" smtClean="0"/>
              <a:t>	La concentración de oxígeno disuelto del río a inicios del tramo es bastante buena, se obtiene valores superiores a los 4 mg/</a:t>
            </a:r>
            <a:r>
              <a:rPr lang="es-ES" sz="2200" dirty="0" err="1" smtClean="0"/>
              <a:t>lt</a:t>
            </a:r>
            <a:r>
              <a:rPr lang="es-ES" sz="2200" dirty="0" smtClean="0"/>
              <a:t> que es la mínima concentración para que la vida acuática se desarrolle. Esta situación cambia notablemente a medida que se avanza en el cauce del río, debido al aumento de las descargas de aguas residuales.</a:t>
            </a:r>
          </a:p>
          <a:p>
            <a:pPr algn="just">
              <a:buNone/>
            </a:pPr>
            <a:r>
              <a:rPr lang="es-ES" sz="2200" dirty="0" smtClean="0"/>
              <a:t> 	</a:t>
            </a:r>
          </a:p>
          <a:p>
            <a:pPr algn="just">
              <a:buNone/>
            </a:pPr>
            <a:r>
              <a:rPr lang="es-ES" sz="2200" dirty="0" smtClean="0"/>
              <a:t>	El estudio de la comunidad de </a:t>
            </a:r>
            <a:r>
              <a:rPr lang="es-ES" sz="2200" dirty="0" err="1" smtClean="0"/>
              <a:t>macroinvertebrados</a:t>
            </a:r>
            <a:r>
              <a:rPr lang="es-ES" sz="2200" dirty="0" smtClean="0"/>
              <a:t> es una herramienta eficaz para evaluar la calidad de cuerpos de agua en lo que se refiere a contaminación por materia orgánica.</a:t>
            </a:r>
          </a:p>
          <a:p>
            <a:pPr>
              <a:buNone/>
            </a:pPr>
            <a:r>
              <a:rPr lang="es-ES" sz="2200" dirty="0" smtClean="0"/>
              <a:t> </a:t>
            </a:r>
          </a:p>
          <a:p>
            <a:pPr lvl="0">
              <a:buNone/>
            </a:pPr>
            <a:endParaRPr lang="es-ES" sz="2200" dirty="0" smtClean="0"/>
          </a:p>
          <a:p>
            <a:endParaRPr lang="es-ES" sz="2200" dirty="0"/>
          </a:p>
        </p:txBody>
      </p:sp>
    </p:spTree>
  </p:cSld>
  <p:clrMapOvr>
    <a:masterClrMapping/>
  </p:clrMapOvr>
  <p:transition>
    <p:cover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z="3200" b="1" dirty="0" smtClean="0"/>
              <a:t> </a:t>
            </a:r>
            <a:r>
              <a:rPr lang="es-ES_tradnl" sz="2800" b="1" dirty="0" smtClean="0"/>
              <a:t>CONCLUSIONES</a:t>
            </a:r>
            <a:endParaRPr lang="es-ES" sz="2800" dirty="0"/>
          </a:p>
        </p:txBody>
      </p:sp>
      <p:sp>
        <p:nvSpPr>
          <p:cNvPr id="3" name="2 Marcador de contenido"/>
          <p:cNvSpPr>
            <a:spLocks noGrp="1"/>
          </p:cNvSpPr>
          <p:nvPr>
            <p:ph idx="1"/>
          </p:nvPr>
        </p:nvSpPr>
        <p:spPr>
          <a:xfrm>
            <a:off x="827584" y="1600200"/>
            <a:ext cx="7859216" cy="4525963"/>
          </a:xfrm>
        </p:spPr>
        <p:txBody>
          <a:bodyPr>
            <a:normAutofit fontScale="92500" lnSpcReduction="10000"/>
          </a:bodyPr>
          <a:lstStyle/>
          <a:p>
            <a:pPr lvl="0" algn="just">
              <a:buNone/>
            </a:pPr>
            <a:r>
              <a:rPr lang="es-ES" dirty="0" smtClean="0"/>
              <a:t>	 </a:t>
            </a:r>
          </a:p>
          <a:p>
            <a:pPr lvl="0" algn="just">
              <a:buNone/>
            </a:pPr>
            <a:r>
              <a:rPr lang="es-ES" dirty="0" smtClean="0"/>
              <a:t>	</a:t>
            </a:r>
            <a:r>
              <a:rPr lang="es-ES" sz="2400" dirty="0" smtClean="0"/>
              <a:t>El Índice Biótico de Familias (IBF) es el índice más utilizado para evaluar la contaminación de los sistemas acuáticos debido a su simplicidad y a que solo requiere llegar al nivel taxonómico de familias ahorrando tiempo y costos.</a:t>
            </a:r>
          </a:p>
          <a:p>
            <a:pPr algn="just">
              <a:buNone/>
            </a:pPr>
            <a:r>
              <a:rPr lang="es-ES" sz="2400" dirty="0" smtClean="0"/>
              <a:t> </a:t>
            </a:r>
          </a:p>
          <a:p>
            <a:pPr algn="just">
              <a:buNone/>
            </a:pPr>
            <a:r>
              <a:rPr lang="es-ES" sz="2400" dirty="0" smtClean="0"/>
              <a:t>	Comparando los resultados de los modelos de DBO y OD con el índice biótico, existe una relación bastante aproximada en los diferentes tramos analizados. Llegando a coincidir en que la concentración de materia orgánica aumenta a  través de la distancia. </a:t>
            </a:r>
          </a:p>
          <a:p>
            <a:pPr algn="just"/>
            <a:endParaRPr lang="es-ES" dirty="0"/>
          </a:p>
        </p:txBody>
      </p:sp>
    </p:spTree>
  </p:cSld>
  <p:clrMapOvr>
    <a:masterClrMapping/>
  </p:clrMapOvr>
  <p:transition>
    <p:cover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_tradnl" sz="3100" b="1" dirty="0" smtClean="0"/>
              <a:t>RECOMENDACIONES</a:t>
            </a:r>
            <a:r>
              <a:rPr lang="es-ES" b="1" dirty="0" smtClean="0"/>
              <a:t/>
            </a:r>
            <a:br>
              <a:rPr lang="es-ES" b="1" dirty="0" smtClean="0"/>
            </a:br>
            <a:endParaRPr lang="es-ES" dirty="0"/>
          </a:p>
        </p:txBody>
      </p:sp>
      <p:sp>
        <p:nvSpPr>
          <p:cNvPr id="3" name="2 Marcador de contenido"/>
          <p:cNvSpPr>
            <a:spLocks noGrp="1"/>
          </p:cNvSpPr>
          <p:nvPr>
            <p:ph idx="1"/>
          </p:nvPr>
        </p:nvSpPr>
        <p:spPr>
          <a:xfrm>
            <a:off x="899592" y="1600200"/>
            <a:ext cx="7787208" cy="4525963"/>
          </a:xfrm>
        </p:spPr>
        <p:txBody>
          <a:bodyPr>
            <a:normAutofit/>
          </a:bodyPr>
          <a:lstStyle/>
          <a:p>
            <a:pPr lvl="0" algn="just">
              <a:buNone/>
            </a:pPr>
            <a:r>
              <a:rPr lang="es-ES" dirty="0" smtClean="0"/>
              <a:t>	</a:t>
            </a:r>
            <a:r>
              <a:rPr lang="es-ES" sz="2200" dirty="0" smtClean="0"/>
              <a:t>Para mejorar la calidad del agua del río San Pedro es necesario disminuir las descargas de agua residuales directas, creando plantas de tratamiento y mejorado el sistema de alcantarillado por parte de los municipios. </a:t>
            </a:r>
          </a:p>
          <a:p>
            <a:pPr algn="just">
              <a:buNone/>
            </a:pPr>
            <a:r>
              <a:rPr lang="es-ES" sz="2200" dirty="0" smtClean="0"/>
              <a:t> </a:t>
            </a:r>
          </a:p>
          <a:p>
            <a:pPr lvl="0" algn="just">
              <a:buNone/>
            </a:pPr>
            <a:r>
              <a:rPr lang="es-ES" sz="2200" dirty="0" smtClean="0"/>
              <a:t>	Mantener un monitoreo continuo de los ríos realizando evaluaciones físico-químicas y biológicas para obtener datos en diferentes épocas del año y así conocer el comportamiento del río y poder emplear un plan de recuperación de sus aguas.</a:t>
            </a:r>
          </a:p>
          <a:p>
            <a:pPr>
              <a:buNone/>
            </a:pPr>
            <a:r>
              <a:rPr lang="es-ES" dirty="0" smtClean="0"/>
              <a:t> </a:t>
            </a:r>
          </a:p>
          <a:p>
            <a:pPr>
              <a:buNone/>
            </a:pPr>
            <a:endParaRPr lang="es-ES" dirty="0"/>
          </a:p>
        </p:txBody>
      </p:sp>
    </p:spTree>
  </p:cSld>
  <p:clrMapOvr>
    <a:masterClrMapping/>
  </p:clrMapOvr>
  <p:transition>
    <p:cover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z="2800" b="1" dirty="0" smtClean="0"/>
              <a:t>RECOMENDACIONES</a:t>
            </a:r>
            <a:r>
              <a:rPr lang="es-ES" sz="2800" b="1" dirty="0" smtClean="0"/>
              <a:t/>
            </a:r>
            <a:br>
              <a:rPr lang="es-ES" sz="2800" b="1" dirty="0" smtClean="0"/>
            </a:br>
            <a:endParaRPr lang="es-ES" sz="2800" dirty="0"/>
          </a:p>
        </p:txBody>
      </p:sp>
      <p:sp>
        <p:nvSpPr>
          <p:cNvPr id="3" name="2 Marcador de contenido"/>
          <p:cNvSpPr>
            <a:spLocks noGrp="1"/>
          </p:cNvSpPr>
          <p:nvPr>
            <p:ph idx="1"/>
          </p:nvPr>
        </p:nvSpPr>
        <p:spPr>
          <a:xfrm>
            <a:off x="899592" y="1600200"/>
            <a:ext cx="7787208" cy="4525963"/>
          </a:xfrm>
        </p:spPr>
        <p:txBody>
          <a:bodyPr>
            <a:normAutofit fontScale="70000" lnSpcReduction="20000"/>
          </a:bodyPr>
          <a:lstStyle/>
          <a:p>
            <a:pPr lvl="0" algn="just">
              <a:buNone/>
            </a:pPr>
            <a:r>
              <a:rPr lang="es-ES" dirty="0" smtClean="0"/>
              <a:t>	Para un estudio completo de la contaminación del río se debe incluir mayor cantidad de parámetros como metales, </a:t>
            </a:r>
            <a:r>
              <a:rPr lang="es-ES" dirty="0" err="1" smtClean="0"/>
              <a:t>coliformes</a:t>
            </a:r>
            <a:r>
              <a:rPr lang="es-ES" dirty="0" smtClean="0"/>
              <a:t> fecales, detergentes, pesticidas, etc.</a:t>
            </a:r>
          </a:p>
          <a:p>
            <a:pPr algn="just">
              <a:buNone/>
            </a:pPr>
            <a:r>
              <a:rPr lang="es-ES" dirty="0" smtClean="0"/>
              <a:t> </a:t>
            </a:r>
          </a:p>
          <a:p>
            <a:pPr lvl="0" algn="just">
              <a:buNone/>
            </a:pPr>
            <a:r>
              <a:rPr lang="es-ES" dirty="0" smtClean="0"/>
              <a:t>	Incrementar el uso de métodos biológicos en la evaluación de los sistemas acuáticos  en el país para desarrollar un nuevo índice adaptado para los ríos de la Sierra, Costa y Oriente.  </a:t>
            </a:r>
          </a:p>
          <a:p>
            <a:pPr algn="just">
              <a:buNone/>
            </a:pPr>
            <a:r>
              <a:rPr lang="es-ES" dirty="0" smtClean="0"/>
              <a:t> </a:t>
            </a:r>
          </a:p>
          <a:p>
            <a:pPr lvl="0" algn="just">
              <a:buNone/>
            </a:pPr>
            <a:r>
              <a:rPr lang="es-ES" dirty="0" smtClean="0"/>
              <a:t>	Crear conciencia en la población de los efectos de la contaminación de los ríos, por medio de campañas de educación en las escuelas y colegios.</a:t>
            </a:r>
          </a:p>
          <a:p>
            <a:endParaRPr lang="es-ES" dirty="0"/>
          </a:p>
        </p:txBody>
      </p:sp>
    </p:spTree>
  </p:cSld>
  <p:clrMapOvr>
    <a:masterClrMapping/>
  </p:clrMapOvr>
  <p:transition>
    <p:cover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07704" y="2420888"/>
            <a:ext cx="5805264" cy="1828800"/>
          </a:xfrm>
        </p:spPr>
        <p:txBody>
          <a:bodyPr/>
          <a:lstStyle/>
          <a:p>
            <a:pPr algn="ctr">
              <a:buNone/>
            </a:pPr>
            <a:r>
              <a:rPr lang="es-ES_tradnl" sz="5400" dirty="0" smtClean="0">
                <a:latin typeface="ZapfChancery" pitchFamily="18" charset="0"/>
              </a:rPr>
              <a:t>GRACIAS POR SU ATENCION</a:t>
            </a:r>
            <a:endParaRPr lang="es-ES" sz="5400" dirty="0">
              <a:latin typeface="ZapfChancery" pitchFamily="18" charset="0"/>
            </a:endParaRPr>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b="1" dirty="0" smtClean="0"/>
              <a:t>PARÁMETROS DE LA CALIDAD DE AGUA</a:t>
            </a:r>
            <a:endParaRPr lang="es-ES" sz="2800" b="1" dirty="0"/>
          </a:p>
        </p:txBody>
      </p:sp>
      <p:graphicFrame>
        <p:nvGraphicFramePr>
          <p:cNvPr id="4" name="3 Diagrama"/>
          <p:cNvGraphicFramePr/>
          <p:nvPr/>
        </p:nvGraphicFramePr>
        <p:xfrm>
          <a:off x="1691680" y="1196752"/>
          <a:ext cx="6408712"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over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b="1" dirty="0" smtClean="0"/>
              <a:t>PARÁMETROS DE LA CALIDAD DE AGUA</a:t>
            </a:r>
            <a:endParaRPr lang="es-ES" sz="2800" b="1" dirty="0"/>
          </a:p>
        </p:txBody>
      </p:sp>
      <p:sp>
        <p:nvSpPr>
          <p:cNvPr id="3" name="2 Marcador de contenido"/>
          <p:cNvSpPr>
            <a:spLocks noGrp="1"/>
          </p:cNvSpPr>
          <p:nvPr>
            <p:ph idx="1"/>
          </p:nvPr>
        </p:nvSpPr>
        <p:spPr>
          <a:xfrm>
            <a:off x="611560" y="1554162"/>
            <a:ext cx="8110736" cy="4525963"/>
          </a:xfrm>
        </p:spPr>
        <p:txBody>
          <a:bodyPr>
            <a:normAutofit/>
          </a:bodyPr>
          <a:lstStyle/>
          <a:p>
            <a:pPr lvl="0" algn="just">
              <a:buNone/>
            </a:pPr>
            <a:r>
              <a:rPr lang="es-EC" sz="2200" b="1" dirty="0" smtClean="0"/>
              <a:t>	Métodos </a:t>
            </a:r>
            <a:r>
              <a:rPr lang="es-EC" sz="2200" b="1" dirty="0"/>
              <a:t>físico-químicos:</a:t>
            </a:r>
            <a:r>
              <a:rPr lang="es-EC" sz="2200" dirty="0"/>
              <a:t> Se los lleva a cabo mediante toma de muestras y se basan en el estudio de las características físicas del agua con el análisis de sus componentes químicos. Estos métodos son </a:t>
            </a:r>
            <a:r>
              <a:rPr lang="es-EC" sz="2200" dirty="0" smtClean="0"/>
              <a:t>puntuales, indican </a:t>
            </a:r>
            <a:r>
              <a:rPr lang="es-EC" sz="2200" dirty="0"/>
              <a:t>el estado del agua en el instante en que se obtuvo la muestra.</a:t>
            </a:r>
            <a:endParaRPr lang="es-ES" sz="2200" dirty="0"/>
          </a:p>
          <a:p>
            <a:pPr algn="just">
              <a:buNone/>
            </a:pPr>
            <a:endParaRPr lang="es-ES" sz="2200" dirty="0"/>
          </a:p>
          <a:p>
            <a:pPr lvl="0" algn="just">
              <a:buNone/>
            </a:pPr>
            <a:r>
              <a:rPr lang="es-EC" sz="2200" b="1" dirty="0" smtClean="0"/>
              <a:t>	Métodos </a:t>
            </a:r>
            <a:r>
              <a:rPr lang="es-EC" sz="2200" b="1" dirty="0"/>
              <a:t>biológicos</a:t>
            </a:r>
            <a:r>
              <a:rPr lang="es-EC" sz="2200" dirty="0"/>
              <a:t>: se basan en el estudio de macro invertebrados bentónicos y de plantas acuáticas, debido a que cada comunidad responde a las condiciones físico-químicas del medio en que vive. Cualquier alteración se refleja en la diversidad o abundancia de las comunidades.</a:t>
            </a:r>
            <a:endParaRPr lang="es-ES" sz="2200" dirty="0"/>
          </a:p>
          <a:p>
            <a:pPr algn="just">
              <a:buNone/>
            </a:pPr>
            <a:endParaRPr lang="es-ES" sz="1800" dirty="0"/>
          </a:p>
        </p:txBody>
      </p:sp>
    </p:spTree>
  </p:cSld>
  <p:clrMapOvr>
    <a:masterClrMapping/>
  </p:clrMapOvr>
  <p:transition>
    <p:cover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27384"/>
            <a:ext cx="8316416" cy="1152128"/>
          </a:xfrm>
        </p:spPr>
        <p:txBody>
          <a:bodyPr>
            <a:noAutofit/>
          </a:bodyPr>
          <a:lstStyle/>
          <a:p>
            <a:r>
              <a:rPr lang="es-ES" sz="2800" b="1" dirty="0" smtClean="0"/>
              <a:t>MODELOS DE CALIDAD DE AGUAS SUPERFICIALES</a:t>
            </a:r>
            <a:endParaRPr lang="es-ES" sz="2800" b="1" dirty="0"/>
          </a:p>
        </p:txBody>
      </p:sp>
      <p:pic>
        <p:nvPicPr>
          <p:cNvPr id="4" name="Picture 2"/>
          <p:cNvPicPr>
            <a:picLocks noChangeAspect="1" noChangeArrowheads="1"/>
          </p:cNvPicPr>
          <p:nvPr/>
        </p:nvPicPr>
        <p:blipFill>
          <a:blip r:embed="rId3" cstate="print"/>
          <a:srcRect/>
          <a:stretch>
            <a:fillRect/>
          </a:stretch>
        </p:blipFill>
        <p:spPr bwMode="auto">
          <a:xfrm>
            <a:off x="1835696" y="1052736"/>
            <a:ext cx="6084168" cy="5805264"/>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6064" y="2132856"/>
            <a:ext cx="2987824" cy="2520280"/>
          </a:xfrm>
        </p:spPr>
        <p:txBody>
          <a:bodyPr>
            <a:normAutofit/>
          </a:bodyPr>
          <a:lstStyle/>
          <a:p>
            <a:pPr algn="ctr"/>
            <a:r>
              <a:rPr lang="es-ES" sz="2800" b="1" dirty="0" smtClean="0"/>
              <a:t>DESCRIPCIÓN </a:t>
            </a:r>
            <a:br>
              <a:rPr lang="es-ES" sz="2800" b="1" dirty="0" smtClean="0"/>
            </a:br>
            <a:r>
              <a:rPr lang="es-ES" sz="2800" b="1" dirty="0" smtClean="0"/>
              <a:t>DE LA ZONA </a:t>
            </a:r>
            <a:br>
              <a:rPr lang="es-ES" sz="2800" b="1" dirty="0" smtClean="0"/>
            </a:br>
            <a:r>
              <a:rPr lang="es-ES" sz="2800" b="1" dirty="0" smtClean="0"/>
              <a:t>DE ESTUDIO</a:t>
            </a:r>
            <a:endParaRPr lang="es-ES" sz="2800" b="1" dirty="0"/>
          </a:p>
        </p:txBody>
      </p:sp>
      <p:pic>
        <p:nvPicPr>
          <p:cNvPr id="4" name="3 Marcador de contenido" descr="C:\GABY\DOCUMENTOS\TESIS\MATERIAL\SIG\AREA DE ESTUDIO tramo del estudio.jpg"/>
          <p:cNvPicPr>
            <a:picLocks noGrp="1"/>
          </p:cNvPicPr>
          <p:nvPr>
            <p:ph idx="1"/>
          </p:nvPr>
        </p:nvPicPr>
        <p:blipFill>
          <a:blip r:embed="rId2" cstate="print"/>
          <a:stretch>
            <a:fillRect/>
          </a:stretch>
        </p:blipFill>
        <p:spPr bwMode="auto">
          <a:xfrm>
            <a:off x="3459694" y="116632"/>
            <a:ext cx="5576802" cy="66693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p:cover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124744"/>
            <a:ext cx="3744416" cy="1612776"/>
          </a:xfrm>
        </p:spPr>
        <p:txBody>
          <a:bodyPr>
            <a:noAutofit/>
          </a:bodyPr>
          <a:lstStyle/>
          <a:p>
            <a:pPr algn="ctr">
              <a:buNone/>
            </a:pPr>
            <a:r>
              <a:rPr lang="es-EC" sz="2800" b="1" dirty="0" smtClean="0">
                <a:latin typeface="Calibri" pitchFamily="34" charset="0"/>
              </a:rPr>
              <a:t>LOCALIZACIÓN </a:t>
            </a:r>
          </a:p>
          <a:p>
            <a:pPr algn="ctr">
              <a:buNone/>
            </a:pPr>
            <a:r>
              <a:rPr lang="es-EC" sz="2800" b="1" dirty="0" smtClean="0">
                <a:latin typeface="Calibri" pitchFamily="34" charset="0"/>
              </a:rPr>
              <a:t>DE LOS PUNTOS</a:t>
            </a:r>
          </a:p>
          <a:p>
            <a:pPr algn="ctr">
              <a:buNone/>
            </a:pPr>
            <a:r>
              <a:rPr lang="es-EC" sz="2800" b="1" dirty="0" smtClean="0">
                <a:latin typeface="Calibri" pitchFamily="34" charset="0"/>
              </a:rPr>
              <a:t> DE MUESTREO</a:t>
            </a:r>
            <a:endParaRPr lang="es-ES" sz="2800" b="1" dirty="0">
              <a:latin typeface="Calibri" pitchFamily="34" charset="0"/>
            </a:endParaRPr>
          </a:p>
        </p:txBody>
      </p:sp>
      <p:pic>
        <p:nvPicPr>
          <p:cNvPr id="4" name="3 Imagen" descr="C:\GABY\DOCUMENTOS\TESIS\MATERIAL\SIG\puntos de mustreo en cuenca1.jpg"/>
          <p:cNvPicPr/>
          <p:nvPr/>
        </p:nvPicPr>
        <p:blipFill>
          <a:blip r:embed="rId2" cstate="print"/>
          <a:srcRect/>
          <a:stretch>
            <a:fillRect/>
          </a:stretch>
        </p:blipFill>
        <p:spPr bwMode="auto">
          <a:xfrm>
            <a:off x="3923928" y="116632"/>
            <a:ext cx="5112568" cy="655272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50" name="Picture 2"/>
          <p:cNvPicPr>
            <a:picLocks noChangeAspect="1" noChangeArrowheads="1"/>
          </p:cNvPicPr>
          <p:nvPr/>
        </p:nvPicPr>
        <p:blipFill>
          <a:blip r:embed="rId3" cstate="print"/>
          <a:srcRect/>
          <a:stretch>
            <a:fillRect/>
          </a:stretch>
        </p:blipFill>
        <p:spPr bwMode="auto">
          <a:xfrm>
            <a:off x="899592" y="3573016"/>
            <a:ext cx="2808312" cy="2380960"/>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E1F3BC"/>
        </a:lt1>
        <a:dk2>
          <a:srgbClr val="078F48"/>
        </a:dk2>
        <a:lt2>
          <a:srgbClr val="969696"/>
        </a:lt2>
        <a:accent1>
          <a:srgbClr val="7BD163"/>
        </a:accent1>
        <a:accent2>
          <a:srgbClr val="8EC4F9"/>
        </a:accent2>
        <a:accent3>
          <a:srgbClr val="EEF8DA"/>
        </a:accent3>
        <a:accent4>
          <a:srgbClr val="000000"/>
        </a:accent4>
        <a:accent5>
          <a:srgbClr val="BFE5B7"/>
        </a:accent5>
        <a:accent6>
          <a:srgbClr val="80B1E2"/>
        </a:accent6>
        <a:hlink>
          <a:srgbClr val="779AB6"/>
        </a:hlink>
        <a:folHlink>
          <a:srgbClr val="107D4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 de diseño de estanque</Template>
  <TotalTime>935</TotalTime>
  <Words>302</Words>
  <Application>Microsoft Office PowerPoint</Application>
  <PresentationFormat>Presentación en pantalla (4:3)</PresentationFormat>
  <Paragraphs>199</Paragraphs>
  <Slides>44</Slides>
  <Notes>4</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44</vt:i4>
      </vt:variant>
    </vt:vector>
  </HeadingPairs>
  <TitlesOfParts>
    <vt:vector size="46" baseType="lpstr">
      <vt:lpstr>Default Design</vt:lpstr>
      <vt:lpstr>Imagen de mapa de bits</vt:lpstr>
      <vt:lpstr>CARRERA DE INGENIERÍA GEOGRÁFICA Y DEL MEDIO AMBIENTE</vt:lpstr>
      <vt:lpstr>OBJETIVOS</vt:lpstr>
      <vt:lpstr>OBJETIVOS</vt:lpstr>
      <vt:lpstr>     CONTAMINACIÓN DE AGUAS SUPERFICIALES</vt:lpstr>
      <vt:lpstr>PARÁMETROS DE LA CALIDAD DE AGUA</vt:lpstr>
      <vt:lpstr>PARÁMETROS DE LA CALIDAD DE AGUA</vt:lpstr>
      <vt:lpstr>MODELOS DE CALIDAD DE AGUAS SUPERFICIALES</vt:lpstr>
      <vt:lpstr>DESCRIPCIÓN  DE LA ZONA  DE ESTUDIO</vt:lpstr>
      <vt:lpstr>Diapositiva 9</vt:lpstr>
      <vt:lpstr>Determinación de parámetros in situ</vt:lpstr>
      <vt:lpstr>Características físicas del rio </vt:lpstr>
      <vt:lpstr>Parámetros físico-químicos del Río San Pedro</vt:lpstr>
      <vt:lpstr>Toma de muestras de agua</vt:lpstr>
      <vt:lpstr>Toma de muestras de macroinvertebrados</vt:lpstr>
      <vt:lpstr>Determinación de parámetros en laboratorio</vt:lpstr>
      <vt:lpstr>Resultados de los parámetros medidos en laboratorio</vt:lpstr>
      <vt:lpstr>Identificación de los diferentes grupos taxonómicos</vt:lpstr>
      <vt:lpstr>Grupos taxonómicos encontrados en campo</vt:lpstr>
      <vt:lpstr>Cálculo del Índice Biótico de Familias (IBF)</vt:lpstr>
      <vt:lpstr> Cálculo del Índice Biótico de Familias (IBF)</vt:lpstr>
      <vt:lpstr>Aplicación del Índice Biótico de Familias IBF</vt:lpstr>
      <vt:lpstr>Cálculo de Índices de abundancia y diversidad  de los macro invertebrados</vt:lpstr>
      <vt:lpstr>Diapositiva 23</vt:lpstr>
      <vt:lpstr>Diapositiva 24</vt:lpstr>
      <vt:lpstr> Modelación de Oxígeno Disuelto</vt:lpstr>
      <vt:lpstr>Cálculo de Caudales</vt:lpstr>
      <vt:lpstr> Cálculo del Caudal Volumétrico</vt:lpstr>
      <vt:lpstr>Cálculo del Caudal de las fuentes puntuales</vt:lpstr>
      <vt:lpstr>Cálculo de las constantes </vt:lpstr>
      <vt:lpstr>Cálculo de las constantes (K) </vt:lpstr>
      <vt:lpstr>Cálculo de las constantes (Ka)</vt:lpstr>
      <vt:lpstr> Cálculo de concentraciones</vt:lpstr>
      <vt:lpstr>Cálculo de las concentraciones de materia orgánica</vt:lpstr>
      <vt:lpstr>Diapositiva 34</vt:lpstr>
      <vt:lpstr>Cálculo de las concentraciones de OD </vt:lpstr>
      <vt:lpstr>Diapositiva 36</vt:lpstr>
      <vt:lpstr>Diapositiva 37</vt:lpstr>
      <vt:lpstr>Comparación de resultados entre  el  IBF y la modelación  de DBO y OD</vt:lpstr>
      <vt:lpstr> CONCLUSIONES</vt:lpstr>
      <vt:lpstr> CONCLUSIONES</vt:lpstr>
      <vt:lpstr> CONCLUSIONES</vt:lpstr>
      <vt:lpstr>RECOMENDACIONES </vt:lpstr>
      <vt:lpstr>RECOMENDACIONES </vt:lpstr>
      <vt:lpstr>Diapositiva 44</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CARRERA DE INGENIERÍA GEOGRÁFICA Y DEL MEDIO AMBIENTE</dc:title>
  <dc:creator>Gaby</dc:creator>
  <cp:lastModifiedBy>Tania</cp:lastModifiedBy>
  <cp:revision>137</cp:revision>
  <dcterms:created xsi:type="dcterms:W3CDTF">2011-05-02T03:14:35Z</dcterms:created>
  <dcterms:modified xsi:type="dcterms:W3CDTF">2011-07-07T15:35:19Z</dcterms:modified>
</cp:coreProperties>
</file>