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70"/>
  </p:notesMasterIdLst>
  <p:sldIdLst>
    <p:sldId id="257" r:id="rId4"/>
    <p:sldId id="269" r:id="rId5"/>
    <p:sldId id="300" r:id="rId6"/>
    <p:sldId id="270" r:id="rId7"/>
    <p:sldId id="278" r:id="rId8"/>
    <p:sldId id="277" r:id="rId9"/>
    <p:sldId id="272" r:id="rId10"/>
    <p:sldId id="316" r:id="rId11"/>
    <p:sldId id="273" r:id="rId12"/>
    <p:sldId id="315" r:id="rId13"/>
    <p:sldId id="274" r:id="rId14"/>
    <p:sldId id="314" r:id="rId15"/>
    <p:sldId id="275" r:id="rId16"/>
    <p:sldId id="281" r:id="rId17"/>
    <p:sldId id="313" r:id="rId18"/>
    <p:sldId id="279" r:id="rId19"/>
    <p:sldId id="287" r:id="rId20"/>
    <p:sldId id="289" r:id="rId21"/>
    <p:sldId id="290" r:id="rId22"/>
    <p:sldId id="312" r:id="rId23"/>
    <p:sldId id="288" r:id="rId24"/>
    <p:sldId id="311" r:id="rId25"/>
    <p:sldId id="283" r:id="rId26"/>
    <p:sldId id="284" r:id="rId27"/>
    <p:sldId id="285" r:id="rId28"/>
    <p:sldId id="286" r:id="rId29"/>
    <p:sldId id="292" r:id="rId30"/>
    <p:sldId id="293" r:id="rId31"/>
    <p:sldId id="294" r:id="rId32"/>
    <p:sldId id="344" r:id="rId33"/>
    <p:sldId id="295" r:id="rId34"/>
    <p:sldId id="310" r:id="rId35"/>
    <p:sldId id="296" r:id="rId36"/>
    <p:sldId id="297" r:id="rId37"/>
    <p:sldId id="309" r:id="rId38"/>
    <p:sldId id="298" r:id="rId39"/>
    <p:sldId id="299" r:id="rId40"/>
    <p:sldId id="308" r:id="rId41"/>
    <p:sldId id="307" r:id="rId42"/>
    <p:sldId id="282" r:id="rId43"/>
    <p:sldId id="319" r:id="rId44"/>
    <p:sldId id="301" r:id="rId45"/>
    <p:sldId id="304" r:id="rId46"/>
    <p:sldId id="302" r:id="rId47"/>
    <p:sldId id="317" r:id="rId48"/>
    <p:sldId id="306" r:id="rId49"/>
    <p:sldId id="320" r:id="rId50"/>
    <p:sldId id="323" r:id="rId51"/>
    <p:sldId id="334" r:id="rId52"/>
    <p:sldId id="322" r:id="rId53"/>
    <p:sldId id="325" r:id="rId54"/>
    <p:sldId id="324" r:id="rId55"/>
    <p:sldId id="327" r:id="rId56"/>
    <p:sldId id="342" r:id="rId57"/>
    <p:sldId id="329" r:id="rId58"/>
    <p:sldId id="330" r:id="rId59"/>
    <p:sldId id="331" r:id="rId60"/>
    <p:sldId id="328" r:id="rId61"/>
    <p:sldId id="343" r:id="rId62"/>
    <p:sldId id="333" r:id="rId63"/>
    <p:sldId id="326" r:id="rId64"/>
    <p:sldId id="345" r:id="rId65"/>
    <p:sldId id="271" r:id="rId66"/>
    <p:sldId id="337" r:id="rId67"/>
    <p:sldId id="338" r:id="rId68"/>
    <p:sldId id="339" r:id="rId69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1768" autoAdjust="0"/>
  </p:normalViewPr>
  <p:slideViewPr>
    <p:cSldViewPr>
      <p:cViewPr varScale="1">
        <p:scale>
          <a:sx n="44" d="100"/>
          <a:sy n="44" d="100"/>
        </p:scale>
        <p:origin x="201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6DE6E-0D01-4584-AA8D-A92370151BDB}" type="datetimeFigureOut">
              <a:rPr lang="es-EC" smtClean="0"/>
              <a:t>13/11/2023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13C50-B843-42C7-9FBB-4302ECFD867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680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10155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0886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5135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1543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1347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tomo</a:t>
            </a:r>
            <a:r>
              <a:rPr lang="en-US" dirty="0"/>
              <a:t> ese modulo de </a:t>
            </a:r>
            <a:r>
              <a:rPr lang="en-US" dirty="0" err="1"/>
              <a:t>elasticidad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base a lo </a:t>
            </a:r>
            <a:r>
              <a:rPr lang="en-US" dirty="0" err="1"/>
              <a:t>expuesto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Romo, para minas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andes</a:t>
            </a:r>
            <a:r>
              <a:rPr lang="en-US" dirty="0"/>
              <a:t> </a:t>
            </a:r>
            <a:r>
              <a:rPr lang="en-US" dirty="0" err="1"/>
              <a:t>tomar</a:t>
            </a:r>
            <a:r>
              <a:rPr lang="en-US" dirty="0"/>
              <a:t> ese modulo,  l</a:t>
            </a:r>
            <a:r>
              <a:rPr lang="es-ES" dirty="0"/>
              <a:t>a presencia de pequeñas burbujas</a:t>
            </a:r>
          </a:p>
          <a:p>
            <a:r>
              <a:rPr lang="es-ES" dirty="0"/>
              <a:t>dentro de la matriz de las rocas de origen volcánico, vuelve más flexible al agregado, y por </a:t>
            </a:r>
            <a:r>
              <a:rPr lang="es-ES" dirty="0" err="1"/>
              <a:t>consiguente</a:t>
            </a:r>
            <a:r>
              <a:rPr lang="es-ES" dirty="0"/>
              <a:t> flexibiliza a los hormigones,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8916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6275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9502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2907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Dias Da Costa, 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2144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394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6090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6733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1.9% equivale a 4.38 kg de </a:t>
            </a:r>
            <a:r>
              <a:rPr lang="en-US" dirty="0" err="1"/>
              <a:t>fibras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briqueta</a:t>
            </a:r>
            <a:endParaRPr lang="en-US" dirty="0"/>
          </a:p>
          <a:p>
            <a:r>
              <a:rPr lang="en-US" dirty="0"/>
              <a:t>1% equivale a 2.306 kg de </a:t>
            </a:r>
            <a:r>
              <a:rPr lang="en-US" dirty="0" err="1"/>
              <a:t>fibras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briqueta</a:t>
            </a:r>
            <a:endParaRPr lang="en-US" dirty="0"/>
          </a:p>
          <a:p>
            <a:r>
              <a:rPr lang="en-US" dirty="0"/>
              <a:t> 0.8% equivale a 1.85 kg de </a:t>
            </a:r>
            <a:r>
              <a:rPr lang="en-US" dirty="0" err="1"/>
              <a:t>fibras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briqueta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Tipos</a:t>
            </a:r>
            <a:r>
              <a:rPr lang="en-US" dirty="0"/>
              <a:t> de filler ? Por que no se </a:t>
            </a:r>
            <a:r>
              <a:rPr lang="en-US" dirty="0" err="1"/>
              <a:t>uso</a:t>
            </a:r>
            <a:r>
              <a:rPr lang="en-US" dirty="0"/>
              <a:t> mas </a:t>
            </a:r>
            <a:r>
              <a:rPr lang="en-US" dirty="0" err="1"/>
              <a:t>aditivo</a:t>
            </a:r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7712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 que </a:t>
            </a:r>
            <a:r>
              <a:rPr lang="en-US" dirty="0" err="1"/>
              <a:t>conissste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ensayo</a:t>
            </a:r>
            <a:r>
              <a:rPr lang="en-US" dirty="0"/>
              <a:t> </a:t>
            </a:r>
            <a:r>
              <a:rPr lang="en-US" dirty="0" err="1"/>
              <a:t>CMOD</a:t>
            </a:r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2064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0924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4618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387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Modelo</a:t>
            </a:r>
            <a:r>
              <a:rPr lang="en-US" dirty="0"/>
              <a:t> lineal</a:t>
            </a:r>
          </a:p>
          <a:p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rigido</a:t>
            </a:r>
            <a:r>
              <a:rPr lang="en-US" dirty="0"/>
              <a:t> plastic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9858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Modelo</a:t>
            </a:r>
            <a:r>
              <a:rPr lang="en-US" dirty="0"/>
              <a:t> lineal</a:t>
            </a:r>
          </a:p>
          <a:p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rigido</a:t>
            </a:r>
            <a:r>
              <a:rPr lang="en-US" dirty="0"/>
              <a:t> plastic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8718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88314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431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67455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042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9158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8053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573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9908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5893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ensayado</a:t>
            </a:r>
            <a:r>
              <a:rPr lang="en-US" dirty="0"/>
              <a:t> un total de 26 vigas, de las </a:t>
            </a:r>
            <a:r>
              <a:rPr lang="en-US" dirty="0" err="1"/>
              <a:t>cuales</a:t>
            </a:r>
            <a:r>
              <a:rPr lang="en-US" dirty="0"/>
              <a:t> 17 son a flexion y 9 son a corte</a:t>
            </a:r>
          </a:p>
          <a:p>
            <a:r>
              <a:rPr lang="en-US" dirty="0"/>
              <a:t>Las vigas 1, 2, 3 y 4 son las vigas de control</a:t>
            </a:r>
          </a:p>
          <a:p>
            <a:r>
              <a:rPr lang="en-US" dirty="0" err="1"/>
              <a:t>Todas</a:t>
            </a:r>
            <a:r>
              <a:rPr lang="en-US" dirty="0"/>
              <a:t> las vigas </a:t>
            </a:r>
            <a:r>
              <a:rPr lang="en-US" dirty="0" err="1"/>
              <a:t>tiene</a:t>
            </a:r>
            <a:r>
              <a:rPr lang="en-US" dirty="0"/>
              <a:t> la </a:t>
            </a:r>
            <a:r>
              <a:rPr lang="en-US" dirty="0" err="1"/>
              <a:t>misma</a:t>
            </a:r>
            <a:r>
              <a:rPr lang="en-US" dirty="0"/>
              <a:t> </a:t>
            </a:r>
            <a:r>
              <a:rPr lang="en-US" dirty="0" err="1"/>
              <a:t>configuracion</a:t>
            </a:r>
            <a:r>
              <a:rPr lang="en-US" dirty="0"/>
              <a:t> de </a:t>
            </a:r>
            <a:r>
              <a:rPr lang="en-US" dirty="0" err="1"/>
              <a:t>armado</a:t>
            </a:r>
            <a:r>
              <a:rPr lang="en-US" dirty="0"/>
              <a:t> a flexion y las de corte </a:t>
            </a:r>
            <a:r>
              <a:rPr lang="en-US" dirty="0" err="1"/>
              <a:t>igualmente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propia</a:t>
            </a:r>
            <a:r>
              <a:rPr lang="en-US" dirty="0"/>
              <a:t> </a:t>
            </a:r>
            <a:r>
              <a:rPr lang="en-US" dirty="0" err="1"/>
              <a:t>configuracion</a:t>
            </a:r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7836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El peso de las vigas </a:t>
            </a:r>
            <a:r>
              <a:rPr lang="en-US" dirty="0" err="1"/>
              <a:t>bordea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110 kg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6888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95403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827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6875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84083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1670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85323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1.9% equivale a 3.89 kg de </a:t>
            </a:r>
            <a:r>
              <a:rPr lang="en-US" dirty="0" err="1"/>
              <a:t>fibras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viga</a:t>
            </a:r>
          </a:p>
          <a:p>
            <a:r>
              <a:rPr lang="en-US" dirty="0"/>
              <a:t>1% equivale a 2.04 kg de </a:t>
            </a:r>
            <a:r>
              <a:rPr lang="en-US" dirty="0" err="1"/>
              <a:t>fibras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viga </a:t>
            </a:r>
          </a:p>
          <a:p>
            <a:r>
              <a:rPr lang="en-US" dirty="0"/>
              <a:t>0.8% equivale a 1.64 kg de </a:t>
            </a:r>
            <a:r>
              <a:rPr lang="en-US" dirty="0" err="1"/>
              <a:t>fibras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viga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41204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11688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12278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49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52992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31871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99312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523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43248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18881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60148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51204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73459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65530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89763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59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041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60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39646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61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04562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62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2878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9839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65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59622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66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281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04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1755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C50-B843-42C7-9FBB-4302ECFD8673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62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E001-C8CD-48F2-AE0A-A81631C37460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2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A603-7209-4F9D-9B05-42353A5079D2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1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72F1-8D92-40F0-9CAE-E547503CA713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73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95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3BBB-E4AA-4CED-9B7C-EA9407CB6B4B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96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7FE6-9C03-41AB-BB9B-ABDC5BFD5213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64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7A94-A4CB-4515-A071-CBB8000A10AC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4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3AC1-640D-4C14-A632-EDF768039CD4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72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B0CA-A729-4294-8B0E-DFA532F41839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2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4B60-FC65-4E55-B2EB-D341EB94BF5A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54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01C0-B64F-438D-92FC-94EE4655AAD2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4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860E-4287-4A1E-8ABE-1D899999984F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96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E437-E49F-405E-B7D4-D3C15494A79F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44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AD0B-602A-4CE6-A72A-63CB79B708C3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07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C6E0-FC38-4956-9894-1E87425ED6AF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8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583B-4565-4230-9796-33E37CDFD0B4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8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960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098A-2322-4411-AA17-66BFD34557E0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3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876-1C33-4BB6-BDA6-23EBE64CBD13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41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7F81D-39EE-49AA-8E76-ACBF49120FC5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C2FD-46DE-4E69-8F55-ABB4CFFE79CD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65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F5F1-0408-4953-8E31-F2F842DA490C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8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2F6B-16C6-4E69-8209-FADD174FCC4B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48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A504-80B3-4AC2-AAF5-9963EBC3BB41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46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FAC6-EB15-4D67-8854-91E6449DF5D9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70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BE0C-80FE-4CEE-AEE5-BB1A01D87F93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33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30AE-0883-4136-9E39-B212D069FC2C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17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13A6-66FA-479E-B612-C86E7E149C38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59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B47C-6163-498D-9895-4274346112FA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94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03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CEF0-51FD-443A-8F80-8B214F079824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F1BE-F456-4288-A945-20A235DC9CD1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9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D9E8-9B2F-4A13-BB6D-B4BD27E1364F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A0F-4DF0-48F0-A024-1A821A93E573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9BC8-A049-40F0-8D05-D9A1508A4076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6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5112-03D3-4056-9C51-63C3973DC4D9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D0989-035E-48C8-A5DE-B714F01AECCD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67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zoom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65BAD-E923-4806-B808-57619BF72172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zoom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D00E0-6F96-47EC-A940-3D2D717CBE25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13/11/2023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E0C4D-F03D-49F5-87E3-85E29DAE99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50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zoom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323"/>
            <a:ext cx="913324" cy="88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28" y="188640"/>
            <a:ext cx="225502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482965" y="1034733"/>
            <a:ext cx="7441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VICERRECTORADO DE INVESTIGACIÓN, INNOVACIÓN Y TRANSFERENCIA DE</a:t>
            </a:r>
          </a:p>
          <a:p>
            <a:pPr algn="ctr"/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TECNOLOGÍA</a:t>
            </a:r>
          </a:p>
          <a:p>
            <a:pPr algn="ctr"/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CENTRO DE POSGRADOS</a:t>
            </a:r>
          </a:p>
          <a:p>
            <a:pPr algn="ctr"/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MAESTRÍA DE INVESTIGACIÓN EN INGENIERÍA CIVIL</a:t>
            </a:r>
            <a:endParaRPr lang="es-EC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cs typeface="Raav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32071" y="2350621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“</a:t>
            </a:r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REFUERZO A FLEXIÓN Y CORTE DE VIGAS DE HORMIGÓN ARMADO EMPLEANDO FIBRAS DE ACERO RECICLADAS</a:t>
            </a:r>
            <a:r>
              <a:rPr lang="es-ES" b="1" dirty="0"/>
              <a:t>”.</a:t>
            </a:r>
            <a:endParaRPr lang="es-EC" b="1" dirty="0">
              <a:solidFill>
                <a:prstClr val="black"/>
              </a:solidFill>
              <a:latin typeface="Corbel" pitchFamily="34" charset="0"/>
              <a:cs typeface="Raavi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493AA2-3385-CEEC-CFB3-608B8848B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503" y="3337880"/>
            <a:ext cx="2118544" cy="7696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F077A4-B12A-9BD9-9608-1A4AC2A5C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44" y="4371268"/>
            <a:ext cx="1256244" cy="1196423"/>
          </a:xfrm>
          <a:prstGeom prst="rect">
            <a:avLst/>
          </a:prstGeom>
        </p:spPr>
      </p:pic>
      <p:sp>
        <p:nvSpPr>
          <p:cNvPr id="11" name="6 CuadroTexto">
            <a:extLst>
              <a:ext uri="{FF2B5EF4-FFF2-40B4-BE49-F238E27FC236}">
                <a16:creationId xmlns:a16="http://schemas.microsoft.com/office/drawing/2014/main" id="{F57EE9E2-3785-F195-94F0-4EFA03EEEA05}"/>
              </a:ext>
            </a:extLst>
          </p:cNvPr>
          <p:cNvSpPr txBox="1"/>
          <p:nvPr/>
        </p:nvSpPr>
        <p:spPr>
          <a:xfrm>
            <a:off x="1331640" y="2041103"/>
            <a:ext cx="7441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TEMA:</a:t>
            </a:r>
            <a:endParaRPr lang="es-EC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cs typeface="Raavi" pitchFamily="34" charset="0"/>
            </a:endParaRPr>
          </a:p>
        </p:txBody>
      </p:sp>
      <p:sp>
        <p:nvSpPr>
          <p:cNvPr id="12" name="7 CuadroTexto">
            <a:extLst>
              <a:ext uri="{FF2B5EF4-FFF2-40B4-BE49-F238E27FC236}">
                <a16:creationId xmlns:a16="http://schemas.microsoft.com/office/drawing/2014/main" id="{EC2C0D6E-2DBD-AD5F-5A89-648BA5112D09}"/>
              </a:ext>
            </a:extLst>
          </p:cNvPr>
          <p:cNvSpPr txBox="1"/>
          <p:nvPr/>
        </p:nvSpPr>
        <p:spPr>
          <a:xfrm>
            <a:off x="1783396" y="313167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prstClr val="black"/>
                </a:solidFill>
                <a:latin typeface="Corbel" pitchFamily="34" charset="0"/>
                <a:cs typeface="Raavi" pitchFamily="34" charset="0"/>
              </a:rPr>
              <a:t>TRABAJO DE TITULACIÓN</a:t>
            </a:r>
          </a:p>
        </p:txBody>
      </p:sp>
      <p:sp>
        <p:nvSpPr>
          <p:cNvPr id="13" name="6 CuadroTexto">
            <a:extLst>
              <a:ext uri="{FF2B5EF4-FFF2-40B4-BE49-F238E27FC236}">
                <a16:creationId xmlns:a16="http://schemas.microsoft.com/office/drawing/2014/main" id="{C49F9C87-6A4B-4C7C-6780-31D9F5AA14AA}"/>
              </a:ext>
            </a:extLst>
          </p:cNvPr>
          <p:cNvSpPr txBox="1"/>
          <p:nvPr/>
        </p:nvSpPr>
        <p:spPr>
          <a:xfrm>
            <a:off x="1331640" y="3553271"/>
            <a:ext cx="7441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AUTOR:</a:t>
            </a:r>
            <a:endParaRPr lang="es-EC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cs typeface="Raavi" pitchFamily="34" charset="0"/>
            </a:endParaRPr>
          </a:p>
        </p:txBody>
      </p:sp>
      <p:sp>
        <p:nvSpPr>
          <p:cNvPr id="14" name="6 CuadroTexto">
            <a:extLst>
              <a:ext uri="{FF2B5EF4-FFF2-40B4-BE49-F238E27FC236}">
                <a16:creationId xmlns:a16="http://schemas.microsoft.com/office/drawing/2014/main" id="{4CD12F9E-009E-BB8A-BE12-16A5686636E1}"/>
              </a:ext>
            </a:extLst>
          </p:cNvPr>
          <p:cNvSpPr txBox="1"/>
          <p:nvPr/>
        </p:nvSpPr>
        <p:spPr>
          <a:xfrm>
            <a:off x="1331639" y="3968763"/>
            <a:ext cx="7441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ESPINOZA REINA, CARLOS GABRIEL</a:t>
            </a:r>
            <a:endParaRPr lang="es-EC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cs typeface="Raavi" pitchFamily="34" charset="0"/>
            </a:endParaRPr>
          </a:p>
        </p:txBody>
      </p:sp>
      <p:sp>
        <p:nvSpPr>
          <p:cNvPr id="15" name="6 CuadroTexto">
            <a:extLst>
              <a:ext uri="{FF2B5EF4-FFF2-40B4-BE49-F238E27FC236}">
                <a16:creationId xmlns:a16="http://schemas.microsoft.com/office/drawing/2014/main" id="{B98C546A-68D7-C535-6FFD-714BA12B4BAD}"/>
              </a:ext>
            </a:extLst>
          </p:cNvPr>
          <p:cNvSpPr txBox="1"/>
          <p:nvPr/>
        </p:nvSpPr>
        <p:spPr>
          <a:xfrm>
            <a:off x="1331639" y="4561383"/>
            <a:ext cx="7441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DIRECTOR: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ING. ORTIZ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NAVAS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, FRANCISCO ROBERTO Ph.D.</a:t>
            </a:r>
            <a:endParaRPr lang="es-EC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cs typeface="Raavi" pitchFamily="34" charset="0"/>
            </a:endParaRPr>
          </a:p>
        </p:txBody>
      </p:sp>
      <p:sp>
        <p:nvSpPr>
          <p:cNvPr id="16" name="6 CuadroTexto">
            <a:extLst>
              <a:ext uri="{FF2B5EF4-FFF2-40B4-BE49-F238E27FC236}">
                <a16:creationId xmlns:a16="http://schemas.microsoft.com/office/drawing/2014/main" id="{4E0C7303-72BB-25A2-F70D-28709D82FC1E}"/>
              </a:ext>
            </a:extLst>
          </p:cNvPr>
          <p:cNvSpPr txBox="1"/>
          <p:nvPr/>
        </p:nvSpPr>
        <p:spPr>
          <a:xfrm>
            <a:off x="1347624" y="5148072"/>
            <a:ext cx="7441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SANGOLQUÍ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 2023</a:t>
            </a:r>
            <a:endParaRPr lang="es-EC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cs typeface="Raav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378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10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3 </a:t>
            </a:r>
            <a:r>
              <a:rPr lang="en-US" sz="4400" dirty="0"/>
              <a:t>- </a:t>
            </a:r>
            <a:r>
              <a:rPr lang="es-EC" sz="4400" dirty="0"/>
              <a:t>OBJETIVOS</a:t>
            </a:r>
            <a:endParaRPr lang="es-EC" sz="3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161DD60-82C6-4850-6E74-A4D7C40475AA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012281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1" y="208525"/>
            <a:ext cx="3888432" cy="365125"/>
          </a:xfrm>
        </p:spPr>
        <p:txBody>
          <a:bodyPr>
            <a:noAutofit/>
          </a:bodyPr>
          <a:lstStyle/>
          <a:p>
            <a:r>
              <a:rPr lang="es-EC" sz="3600" dirty="0"/>
              <a:t>3 </a:t>
            </a:r>
            <a:r>
              <a:rPr lang="en-US" sz="3600" dirty="0"/>
              <a:t>- </a:t>
            </a:r>
            <a:r>
              <a:rPr lang="es-EC" sz="3600" dirty="0"/>
              <a:t>OBJETIVOS</a:t>
            </a:r>
            <a:endParaRPr lang="en-US" sz="360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11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281B6F-3161-614E-679F-6467F2593FFA}"/>
              </a:ext>
            </a:extLst>
          </p:cNvPr>
          <p:cNvSpPr txBox="1"/>
          <p:nvPr/>
        </p:nvSpPr>
        <p:spPr>
          <a:xfrm>
            <a:off x="251519" y="573650"/>
            <a:ext cx="85100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OBJETIVO GENERAL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Reforzar a flexión y cortante una viga de concreto armado empleando encamisado y fibras de acero recicladas.</a:t>
            </a:r>
          </a:p>
          <a:p>
            <a:endParaRPr lang="es-ES" dirty="0"/>
          </a:p>
          <a:p>
            <a:r>
              <a:rPr lang="es-ES" b="1" dirty="0"/>
              <a:t>OBJETIVOS ESPECÍFICOS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Elaborar el estado del arte sobre la aplicación de fibras metálicas provenientes de residuos empleados en la construcción en Latinoamérica.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Encontrar aplicaciones estructurales al uso de fibras de acero provenientes de la revalorización de residuos.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Caracterizar las propiedades de los materiales a usar según normas INEN y ASTM.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Determinar el porcentaje óptimo de refuerzo de fibras acero reciclado para los estados de corte y flexión.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Establecer las propiedades a corte y flexión de las muestras sin reforzamiento y con reforzamiento.</a:t>
            </a: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0A7ED7-0CAE-1171-230A-4D2528C49969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65130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12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4</a:t>
            </a:r>
            <a:r>
              <a:rPr lang="es-EC" sz="8800" dirty="0"/>
              <a:t> </a:t>
            </a:r>
            <a:r>
              <a:rPr lang="es-EC" sz="4400" dirty="0"/>
              <a:t>MARCO</a:t>
            </a:r>
            <a:r>
              <a:rPr lang="es-EC" sz="8800" dirty="0"/>
              <a:t> </a:t>
            </a:r>
            <a:r>
              <a:rPr lang="es-EC" sz="4400" dirty="0"/>
              <a:t>TEÓRICO</a:t>
            </a:r>
            <a:endParaRPr lang="es-EC" sz="3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D47F6A-8580-815E-C295-D0C67045980B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307736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E0859E2F-4534-F8A0-BF5E-559C55A25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415"/>
            <a:ext cx="9144000" cy="57011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208525"/>
            <a:ext cx="4693655" cy="365125"/>
          </a:xfrm>
        </p:spPr>
        <p:txBody>
          <a:bodyPr>
            <a:normAutofit fontScale="90000"/>
          </a:bodyPr>
          <a:lstStyle/>
          <a:p>
            <a:pPr algn="l"/>
            <a:r>
              <a:rPr lang="es-EC" sz="3600" dirty="0"/>
              <a:t>4</a:t>
            </a:r>
            <a:r>
              <a:rPr lang="es-EC" dirty="0"/>
              <a:t>- </a:t>
            </a:r>
            <a:r>
              <a:rPr lang="es-EC" sz="3600" dirty="0"/>
              <a:t>MARCO</a:t>
            </a:r>
            <a:r>
              <a:rPr lang="es-EC" dirty="0"/>
              <a:t> </a:t>
            </a:r>
            <a:r>
              <a:rPr lang="es-EC" sz="3600" dirty="0"/>
              <a:t>TEÓRICO</a:t>
            </a:r>
            <a:endParaRPr lang="es-EC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0392" y="135712"/>
            <a:ext cx="573593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13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D84529B-8D52-2639-CD6B-CB08E7F15B8F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280601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81C7D04-A9D1-2DFA-BD47-22EE80647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/>
          <a:stretch/>
        </p:blipFill>
        <p:spPr>
          <a:xfrm>
            <a:off x="15914" y="639653"/>
            <a:ext cx="9128086" cy="526341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208525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3200" dirty="0"/>
              <a:t>4- MARCO TEÓRICO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2360" y="135712"/>
            <a:ext cx="866452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14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45C2059-FA2C-6DD5-56D8-6A4527F21FAC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084705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15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5 CARACTERIZACIÓN DE LOS MATERIALES</a:t>
            </a:r>
            <a:endParaRPr lang="es-EC" sz="3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03C8E57-2DDF-FAC1-DA6A-03F97A070754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510682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55956698-9A5B-9EF3-830A-5C397D722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610288"/>
            <a:ext cx="9137536" cy="54414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116632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2000" dirty="0"/>
              <a:t>5 CARACTERIZACIÓN DE LOS MATERIALES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3557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16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B477692B-939B-C61D-C0A0-413123B504D3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600256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116632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2000" dirty="0"/>
              <a:t>5 CARACTERIZACIÓN DE LOS MATERIALES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17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F778E3-45A4-2F7E-C5B2-923CA871C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256"/>
            <a:ext cx="9144000" cy="50874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C88F644-19BF-D894-FA8D-F5202CBFF6CA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968693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A827007-7CDC-E241-E52D-E186059DE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" y="611394"/>
            <a:ext cx="9129310" cy="544231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116632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2000" dirty="0"/>
              <a:t>5 CARACTERIZACIÓN DE LOS MATERIALES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18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96A661-5AA4-F52F-A49E-9A0B22549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193" y="1093527"/>
            <a:ext cx="1349231" cy="120678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02BB6AD-D13D-40E0-F950-7D84D0C8618F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917276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D85449C-195E-DBD7-E41C-6F7381AB6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0" y="635380"/>
            <a:ext cx="7833054" cy="544375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116632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2000" dirty="0"/>
              <a:t>5 CARACTERIZACIÓN DE LOS MATERIALES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19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873FE8F-79DA-463D-F509-6062C1134A6F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228249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1" y="208525"/>
            <a:ext cx="3888432" cy="365125"/>
          </a:xfrm>
        </p:spPr>
        <p:txBody>
          <a:bodyPr>
            <a:normAutofit fontScale="90000"/>
          </a:bodyPr>
          <a:lstStyle/>
          <a:p>
            <a:pPr algn="l"/>
            <a:r>
              <a:rPr lang="es-EC" dirty="0"/>
              <a:t>SUMARIO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DFF94E-BE25-41BC-B14C-CDAEBB7F3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01" y="1340768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lain"/>
            </a:pPr>
            <a:r>
              <a:rPr lang="es-EC" dirty="0"/>
              <a:t>ANTECEDENTES</a:t>
            </a:r>
          </a:p>
          <a:p>
            <a:pPr marL="514350" indent="-514350">
              <a:buAutoNum type="arabicPlain"/>
            </a:pPr>
            <a:r>
              <a:rPr lang="es-EC" dirty="0"/>
              <a:t>JUSTIFICACIÓN</a:t>
            </a:r>
          </a:p>
          <a:p>
            <a:pPr marL="514350" indent="-514350">
              <a:buFont typeface="Arial" pitchFamily="34" charset="0"/>
              <a:buAutoNum type="arabicPlain"/>
            </a:pPr>
            <a:r>
              <a:rPr lang="es-EC" dirty="0"/>
              <a:t>OBJETIVOS</a:t>
            </a:r>
          </a:p>
          <a:p>
            <a:pPr marL="514350" indent="-514350">
              <a:buAutoNum type="arabicPlain"/>
            </a:pPr>
            <a:r>
              <a:rPr lang="en-US" dirty="0"/>
              <a:t>MARCO TE</a:t>
            </a:r>
            <a:r>
              <a:rPr lang="es-EC" dirty="0"/>
              <a:t>Ó</a:t>
            </a:r>
            <a:r>
              <a:rPr lang="en-US" dirty="0"/>
              <a:t>RICO</a:t>
            </a:r>
            <a:endParaRPr lang="es-EC" dirty="0"/>
          </a:p>
          <a:p>
            <a:pPr marL="514350" indent="-514350">
              <a:buAutoNum type="arabicPlain"/>
            </a:pPr>
            <a:r>
              <a:rPr lang="es-EC" dirty="0"/>
              <a:t>CARACTERIZACIÓN DE LOS MATERIALES</a:t>
            </a:r>
          </a:p>
          <a:p>
            <a:pPr marL="514350" indent="-514350">
              <a:buAutoNum type="arabicPlain"/>
            </a:pPr>
            <a:r>
              <a:rPr lang="es-EC" dirty="0"/>
              <a:t>FOTOGRAMETRÍA</a:t>
            </a:r>
          </a:p>
          <a:p>
            <a:pPr marL="514350" indent="-514350">
              <a:buAutoNum type="arabicPlain"/>
            </a:pPr>
            <a:r>
              <a:rPr lang="es-EC" dirty="0"/>
              <a:t>CAMPAÑA EXPERIMENTAL 1 </a:t>
            </a:r>
            <a:r>
              <a:rPr lang="en-US" dirty="0"/>
              <a:t>–</a:t>
            </a:r>
            <a:r>
              <a:rPr lang="es-EC" dirty="0"/>
              <a:t> BRIQUETAS</a:t>
            </a:r>
          </a:p>
          <a:p>
            <a:pPr marL="514350" indent="-514350">
              <a:buAutoNum type="arabicPlain"/>
            </a:pPr>
            <a:r>
              <a:rPr lang="es-EC" dirty="0"/>
              <a:t>RESULTADOS OBTENIDOS CAMPAÑA 1</a:t>
            </a:r>
          </a:p>
          <a:p>
            <a:pPr marL="514350" indent="-514350">
              <a:buAutoNum type="arabicPlain"/>
            </a:pPr>
            <a:r>
              <a:rPr lang="es-EC" dirty="0"/>
              <a:t>MODELAMIENTO COMPUTACIONAL</a:t>
            </a:r>
          </a:p>
          <a:p>
            <a:pPr marL="514350" indent="-514350">
              <a:buAutoNum type="arabicPlain"/>
            </a:pPr>
            <a:r>
              <a:rPr lang="es-EC" dirty="0"/>
              <a:t>CAMPAÑA EXPERIMENTAL 2 </a:t>
            </a:r>
            <a:r>
              <a:rPr lang="en-US" dirty="0"/>
              <a:t>–</a:t>
            </a:r>
            <a:r>
              <a:rPr lang="es-EC" dirty="0"/>
              <a:t> VIGAS FISURADAS</a:t>
            </a:r>
          </a:p>
          <a:p>
            <a:pPr marL="514350" indent="-514350">
              <a:buAutoNum type="arabicPlain"/>
            </a:pPr>
            <a:r>
              <a:rPr lang="es-EC" dirty="0"/>
              <a:t>RESULTADOS OBTENIDOS CAMPAÑA 2</a:t>
            </a:r>
          </a:p>
          <a:p>
            <a:pPr marL="514350" indent="-514350">
              <a:buAutoNum type="arabicPlain"/>
            </a:pPr>
            <a:r>
              <a:rPr lang="es-EC" dirty="0"/>
              <a:t>CAMPAÑA EXPERIMENTAL 3 </a:t>
            </a:r>
            <a:r>
              <a:rPr lang="en-US" dirty="0"/>
              <a:t>–</a:t>
            </a:r>
            <a:r>
              <a:rPr lang="es-EC" dirty="0"/>
              <a:t> ENCAMISADO DE VIGAS</a:t>
            </a:r>
          </a:p>
          <a:p>
            <a:pPr marL="514350" indent="-514350">
              <a:buAutoNum type="arabicPlain"/>
            </a:pPr>
            <a:r>
              <a:rPr lang="es-EC" dirty="0"/>
              <a:t>RESULTADOS OBTENIDOS CAMPAÑA 3</a:t>
            </a:r>
          </a:p>
          <a:p>
            <a:pPr marL="514350" indent="-514350">
              <a:buAutoNum type="arabicPlain"/>
            </a:pPr>
            <a:r>
              <a:rPr lang="es-EC" dirty="0"/>
              <a:t>CONCLUSIONES Y RECOMENDACIONES </a:t>
            </a:r>
          </a:p>
          <a:p>
            <a:endParaRPr lang="es-EC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135712"/>
            <a:ext cx="405408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BE2C429-A696-FA41-380A-1709EF4DF9BC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154962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20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6 FOTOGRAMETRÍA</a:t>
            </a:r>
            <a:endParaRPr lang="es-EC" sz="3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C3E0D93-C735-37FB-DFA5-194DCD37C076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72786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203D313A-0A8B-C583-0752-AC0FF1925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016" y="618588"/>
            <a:ext cx="9252520" cy="53507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116632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2000" dirty="0"/>
              <a:t>6 FOTOGRAMETRÍA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21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71BE078-69AD-98D4-AA5A-083E26F68F89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417987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22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7 – CAMPAÑA EXPERIMENTAL 1 BRIQUETAS</a:t>
            </a:r>
            <a:endParaRPr lang="es-EC" sz="3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EF363C-4763-CBF5-F6BD-F2172A10B2BB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594429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4E0E8CFB-AEA8-05B2-B354-CD6701DE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80"/>
            <a:ext cx="9144000" cy="5291941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23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83F716D-5128-142D-A105-0226E073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116632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2000" dirty="0"/>
              <a:t>7 – CAMPAÑA EXPERIMENTAL 1 BRIQUETAS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A0EA4EF-907E-7934-F8B7-392BD026C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900" y="3429000"/>
            <a:ext cx="1976709" cy="117262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0057779-D711-FC4C-FB81-78EE4D351F51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902367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DFD279C-B9FA-61C6-18A4-3B9032CD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96" y="775702"/>
            <a:ext cx="9144000" cy="5241370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24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45B659D-E352-B506-D51C-8767DF56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116632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2000" dirty="0"/>
              <a:t>7 – CAMPAÑA EXPERIMENTAL 1 BRIQUETAS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778E65A-2131-54DA-4FEC-DD904D4BF541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076230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BC88B73-8AFC-0182-C621-B112C5914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72" y="585877"/>
            <a:ext cx="8729855" cy="5412190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25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072B847B-FE9E-83B2-F2E4-F90AC070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116632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2000" dirty="0"/>
              <a:t>4 – CAMPAÑA EXPERIMENTAL 1 BRIQUETAS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1A6890C-E60D-9A01-20E3-288BAB433F23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778038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26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000" dirty="0"/>
              <a:t>7 – CAMPAÑA EXPERIMENTAL 1 BRIQUETAS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5265707-1A4C-39F2-DF1C-0A5B3EB57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7" y="686810"/>
            <a:ext cx="8735035" cy="519777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872A9E8-6976-9E15-AB44-5AFA5AC2A016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921879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782B046-1DBC-43F9-438C-0918B270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5768"/>
            <a:ext cx="9144000" cy="5066464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27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000" dirty="0"/>
              <a:t>7 – CAMPAÑA EXPERIMENTAL 1 BRIQUETAS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BE263DE-DD86-535C-7443-8EB38F1114EE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900776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A3F2165-8A0A-678D-2E97-2488A79E6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1104"/>
            <a:ext cx="9144000" cy="5415791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28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000" dirty="0"/>
              <a:t>7 – CAMPAÑA EXPERIMENTAL 1 BRIQUETAS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AAE743-3575-E3DD-6053-C4A0A2B863C6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295604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E016208-FEA2-660C-A393-DABDEF02F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65" y="612484"/>
            <a:ext cx="9144000" cy="5345500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29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000" dirty="0"/>
              <a:t>7 – CAMPAÑA EXPERIMENTAL 1 BRIQUETAS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B493D48-2241-52E6-42A9-046CE7BF16A6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556170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3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1 ANTECEDENTES</a:t>
            </a:r>
            <a:endParaRPr lang="es-EC" sz="36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A1CAAB-46F9-4299-1A8B-9AFE9EC98749}"/>
              </a:ext>
            </a:extLst>
          </p:cNvPr>
          <p:cNvSpPr txBox="1"/>
          <p:nvPr/>
        </p:nvSpPr>
        <p:spPr>
          <a:xfrm>
            <a:off x="8622435" y="134781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678675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30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000" dirty="0"/>
              <a:t>7 – CAMPAÑA EXPERIMENTAL 1 BRIQUETAS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B493D48-2241-52E6-42A9-046CE7BF16A6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BC3AF83-A6A7-E50A-F292-6FB3E73EC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485" y="1402539"/>
            <a:ext cx="5531030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73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7190DF3-D635-F367-1BF2-624C330C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280"/>
            <a:ext cx="9144000" cy="5525439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30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000" dirty="0"/>
              <a:t>7 – CAMPAÑA EXPERIMENTAL 1 BRIQUETAS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FE102C-B0AA-B2B3-9E4E-566D8C3D3209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404684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31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8</a:t>
            </a:r>
            <a:r>
              <a:rPr lang="es-EC" sz="3600" dirty="0"/>
              <a:t> -  </a:t>
            </a:r>
            <a:r>
              <a:rPr lang="es-EC" sz="4400" dirty="0"/>
              <a:t>RESULTADOS</a:t>
            </a:r>
            <a:r>
              <a:rPr lang="es-EC" sz="3600" dirty="0"/>
              <a:t> </a:t>
            </a:r>
            <a:r>
              <a:rPr lang="es-EC" sz="4400" dirty="0"/>
              <a:t>OBTENIDOS</a:t>
            </a:r>
            <a:r>
              <a:rPr lang="es-EC" sz="3600" dirty="0"/>
              <a:t> </a:t>
            </a:r>
            <a:r>
              <a:rPr lang="es-EC" sz="4400" dirty="0"/>
              <a:t>CAMPAÑA 1</a:t>
            </a:r>
            <a:endParaRPr lang="es-EC" sz="3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7A96EF0-7C99-8BCA-18E3-D660CB0F709F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4276127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60FA02F-6758-D161-9831-9AE24ED62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1" y="658501"/>
            <a:ext cx="8816914" cy="5578811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32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/>
              <a:t>8</a:t>
            </a:r>
            <a:r>
              <a:rPr lang="es-EC" sz="1600" dirty="0"/>
              <a:t> -  </a:t>
            </a:r>
            <a:r>
              <a:rPr lang="es-EC" sz="2000" dirty="0"/>
              <a:t>RESULTADOS</a:t>
            </a:r>
            <a:r>
              <a:rPr lang="es-EC" sz="1600" dirty="0"/>
              <a:t> </a:t>
            </a:r>
            <a:r>
              <a:rPr lang="es-EC" sz="2000" dirty="0"/>
              <a:t>OBTENIDOS</a:t>
            </a:r>
            <a:r>
              <a:rPr lang="es-EC" sz="1600" dirty="0"/>
              <a:t> </a:t>
            </a:r>
            <a:r>
              <a:rPr lang="es-EC" sz="2000" dirty="0"/>
              <a:t>CAMPAÑA 1</a:t>
            </a:r>
            <a:endParaRPr lang="es-EC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3DD9D2-EEFB-CCAB-FFB6-05B7EF373466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591579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/>
              <a:t>8</a:t>
            </a:r>
            <a:r>
              <a:rPr lang="es-EC" sz="1600" dirty="0"/>
              <a:t> -  </a:t>
            </a:r>
            <a:r>
              <a:rPr lang="es-EC" sz="2000" dirty="0"/>
              <a:t>RESULTADOS</a:t>
            </a:r>
            <a:r>
              <a:rPr lang="es-EC" sz="1600" dirty="0"/>
              <a:t> </a:t>
            </a:r>
            <a:r>
              <a:rPr lang="es-EC" sz="2000" dirty="0"/>
              <a:t>OBTENIDOS</a:t>
            </a:r>
            <a:r>
              <a:rPr lang="es-EC" sz="1600" dirty="0"/>
              <a:t> </a:t>
            </a:r>
            <a:r>
              <a:rPr lang="es-EC" sz="2000" dirty="0"/>
              <a:t>CAMPAÑA 1</a:t>
            </a:r>
            <a:endParaRPr lang="es-EC" sz="16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16C1FFA-EB91-64DE-454D-74F472311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5" y="601735"/>
            <a:ext cx="9121930" cy="56545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5FC97ED-5CD7-1A8D-A94B-12E6FFC861C1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883984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34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9 - MODELAMIENTO COMPUTACIONAL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660C3F1-373D-40FB-8A73-96D637AEDA6C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004023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F86F7650-1758-7462-EF34-C88E8DE97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8"/>
          <a:stretch/>
        </p:blipFill>
        <p:spPr>
          <a:xfrm>
            <a:off x="0" y="756400"/>
            <a:ext cx="9144000" cy="5425998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35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800" dirty="0"/>
              <a:t>9 - MODELAMIENTO COMPUTACIONAL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32A27EF-7DCA-C588-69D6-059BE5F921B4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619117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86ED707-F0BF-359D-31E7-2269E621F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1" y="637669"/>
            <a:ext cx="9269997" cy="5599643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36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BD6C0A6-3914-D209-C3CF-E473C1D48007}"/>
              </a:ext>
            </a:extLst>
          </p:cNvPr>
          <p:cNvSpPr txBox="1">
            <a:spLocks/>
          </p:cNvSpPr>
          <p:nvPr/>
        </p:nvSpPr>
        <p:spPr>
          <a:xfrm>
            <a:off x="251520" y="116632"/>
            <a:ext cx="482453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/>
              <a:t>9 - MODELAMIENTO COMPUTACIONAL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639116-AEF8-F77E-2AF5-A9DCC6F5A3B4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4265307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37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10 - CAMPAÑA EXPERIMENTAL 2 </a:t>
            </a:r>
            <a:r>
              <a:rPr lang="en-US" sz="4400" dirty="0"/>
              <a:t>–</a:t>
            </a:r>
            <a:r>
              <a:rPr lang="es-EC" sz="4400" dirty="0"/>
              <a:t> VIGAS FISURADAS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FC6028C-BE48-BEA3-013D-0186A6BA6BE6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415079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648F5B-3324-927B-C3E0-9BD2083ED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" y="692696"/>
            <a:ext cx="9091448" cy="5296359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38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8C95AD5-D19C-5586-6B97-8F308FFE5F94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/>
              <a:t>10 - CAMPAÑA EXPERIMENTAL 2 </a:t>
            </a:r>
            <a:r>
              <a:rPr lang="en-US" sz="1600" dirty="0"/>
              <a:t>–</a:t>
            </a:r>
            <a:r>
              <a:rPr lang="es-EC" sz="1600" dirty="0"/>
              <a:t> VIGAS FISURADAS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60AE56-A4E5-1053-23D3-30087F685BCB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50152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69AAE88F-481B-9743-383C-F0101CC45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69687"/>
            <a:ext cx="8964488" cy="54841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208525"/>
            <a:ext cx="4693655" cy="365125"/>
          </a:xfrm>
        </p:spPr>
        <p:txBody>
          <a:bodyPr>
            <a:noAutofit/>
          </a:bodyPr>
          <a:lstStyle/>
          <a:p>
            <a:r>
              <a:rPr lang="es-EC" sz="3200" dirty="0"/>
              <a:t>1 ANTECEDENTES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135712"/>
            <a:ext cx="405408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4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44501FB-3162-7997-217D-E067B783ADD7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157437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3446170-E163-A732-3300-9B32AC4E3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61" y="706184"/>
            <a:ext cx="9215073" cy="5225708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39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8C95AD5-D19C-5586-6B97-8F308FFE5F94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/>
              <a:t>10 - CAMPAÑA EXPERIMENTAL 2 </a:t>
            </a:r>
            <a:r>
              <a:rPr lang="en-US" sz="1600" dirty="0"/>
              <a:t>–</a:t>
            </a:r>
            <a:r>
              <a:rPr lang="es-EC" sz="1600" dirty="0"/>
              <a:t> VIGAS FISURADAS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F53A568-2852-193C-4B28-FFC7003C4696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625719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40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/>
              <a:t>11 RESULTADOS OBTENIDOS CAMPAÑA 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3BB97B-6166-82DB-0BDA-BB2902E03634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782552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09006B-8C5B-3DD5-D697-EDB281FC5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" y="620688"/>
            <a:ext cx="8955563" cy="5534768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41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8C95AD5-D19C-5586-6B97-8F308FFE5F94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5416207" cy="384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/>
              <a:t>11 -  RESULTADOS OBTENIDOS CAMPAÑA EXPERIMENTAL 2 </a:t>
            </a:r>
            <a:r>
              <a:rPr lang="en-US" sz="1600" dirty="0"/>
              <a:t>–</a:t>
            </a:r>
            <a:r>
              <a:rPr lang="es-EC" sz="1600" dirty="0"/>
              <a:t> VIGAS FISURADAS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310D43-C932-65D9-3E26-1E3C091A87FE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4292990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42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FEACA3-7CD1-3721-7C25-0D88F2811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49976"/>
            <a:ext cx="9144000" cy="4958047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8E347B76-46F5-02DA-DC85-C493277B680B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5416207" cy="384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/>
              <a:t>11 -  RESULTADOS OBTENIDOS CAMPAÑA EXPERIMENTAL 2 </a:t>
            </a:r>
            <a:r>
              <a:rPr lang="en-US" sz="1600" dirty="0"/>
              <a:t>–</a:t>
            </a:r>
            <a:r>
              <a:rPr lang="es-EC" sz="1600" dirty="0"/>
              <a:t> VIGAS FISURADAS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475760-3C58-85FF-6D53-3ED24B25E03B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644659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22901A1-68B9-F141-A5C2-9D5BC3D14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3437"/>
            <a:ext cx="9144000" cy="519112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F6CCC6C5-C2E6-7B1C-00DE-3D24649DD0FA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5416207" cy="384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/>
              <a:t>11 -  RESULTADOS OBTENIDOS CAMPAÑA EXPERIMENTAL 2 </a:t>
            </a:r>
            <a:r>
              <a:rPr lang="en-US" sz="1600" dirty="0"/>
              <a:t>–</a:t>
            </a:r>
            <a:r>
              <a:rPr lang="es-EC" sz="1600" dirty="0"/>
              <a:t> VIGAS FISURADAS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7F8AFFB-2482-F6ED-BAFC-F9B5CFE8B0A7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860669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44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12 - CAMPAÑA EXPERIMENTAL 2 </a:t>
            </a:r>
            <a:r>
              <a:rPr lang="en-US" sz="4400" dirty="0"/>
              <a:t>–</a:t>
            </a:r>
            <a:r>
              <a:rPr lang="es-EC" sz="4400" dirty="0"/>
              <a:t> VIGAS FISURADAS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7716E02-3D19-970E-1A66-C92A3C60F3BC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490526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45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8C95AD5-D19C-5586-6B97-8F308FFE5F94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/>
              <a:t>12 - CAMPAÑA EXPERIMENTAL 2 </a:t>
            </a:r>
            <a:r>
              <a:rPr lang="en-US" sz="1600" dirty="0"/>
              <a:t>–</a:t>
            </a:r>
            <a:r>
              <a:rPr lang="es-EC" sz="1600" dirty="0"/>
              <a:t> VIGAS FISURADAS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16F056-26CA-CC34-5551-7B28D2A82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8680"/>
            <a:ext cx="9144000" cy="551275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37FF782-077B-2ACC-9189-CC5443B5A837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094207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46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8C95AD5-D19C-5586-6B97-8F308FFE5F94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936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/>
              <a:t>12 - CAMPAÑA EXPERIMENTAL 2 </a:t>
            </a:r>
            <a:r>
              <a:rPr lang="en-US" sz="1600" dirty="0"/>
              <a:t>–</a:t>
            </a:r>
            <a:r>
              <a:rPr lang="es-EC" sz="1600" dirty="0"/>
              <a:t> VIGAS FISURADAS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AB76111-7EE0-2B39-6F5A-605543882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2528"/>
            <a:ext cx="9144000" cy="46129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0FF25C8-4CBA-5AA6-0953-3BDDC5478C33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916017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47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13 - </a:t>
            </a:r>
            <a:r>
              <a:rPr lang="es-EC" sz="4800" dirty="0"/>
              <a:t>RESULTADOS OBTENIDOS CAMPAÑA 3</a:t>
            </a:r>
            <a:endParaRPr lang="es-EC" sz="6600" dirty="0"/>
          </a:p>
          <a:p>
            <a:pPr algn="ctr"/>
            <a:endParaRPr lang="es-EC" sz="4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EFEA41-A675-230B-38FB-019645FBB339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784358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48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7C9872E-2D86-98E6-F05A-62B9C0432115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87AA78D-91FD-09E2-DD33-184B468FF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9" y="625860"/>
            <a:ext cx="9015241" cy="539542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408C0E7-4530-A528-426D-AEA3F0289F3B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94508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DFA525F-A695-5C2C-1E0F-76CAC796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4" y="532660"/>
            <a:ext cx="9144000" cy="57926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208525"/>
            <a:ext cx="4693655" cy="365125"/>
          </a:xfrm>
        </p:spPr>
        <p:txBody>
          <a:bodyPr>
            <a:noAutofit/>
          </a:bodyPr>
          <a:lstStyle/>
          <a:p>
            <a:pPr algn="l"/>
            <a:r>
              <a:rPr lang="es-EC" sz="3200" dirty="0"/>
              <a:t>1 ANTECEDENTES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135712"/>
            <a:ext cx="405408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5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CE9FFA2-0267-EE32-29EE-866B3671BA98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3796187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5A2197-7562-5117-E33B-6B5685651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5"/>
          <a:stretch/>
        </p:blipFill>
        <p:spPr>
          <a:xfrm>
            <a:off x="51526" y="639400"/>
            <a:ext cx="8643316" cy="5534154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46045"/>
          </a:xfrm>
        </p:spPr>
        <p:txBody>
          <a:bodyPr/>
          <a:lstStyle/>
          <a:p>
            <a:r>
              <a:rPr lang="es-EC" sz="2800" b="1" dirty="0"/>
              <a:t>48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8C95AD5-D19C-5586-6B97-8F308FFE5F94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415025-FD66-18D8-328E-6D34698B099C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1964428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48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4C9E1-E013-16A9-BACE-0DD84BA57D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7" r="66680"/>
          <a:stretch/>
        </p:blipFill>
        <p:spPr>
          <a:xfrm>
            <a:off x="703084" y="744413"/>
            <a:ext cx="2629254" cy="534928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941EC967-06E3-F8BA-AA79-8DD2A4471498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56FA76-3FF4-2F12-D433-D1F295A8D581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044817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49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372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485947C-2BDE-4910-D3ED-6B8C1449F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4738"/>
            <a:ext cx="9144000" cy="456852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001501F-E188-D731-E6A6-F696F3976E4E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535792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50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615F854-3838-E130-8679-9F28B8E6F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1935"/>
            <a:ext cx="9144000" cy="46341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C59268-9072-E3EE-FF60-B68F842F35CA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998580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51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8C95AD5-D19C-5586-6B97-8F308FFE5F94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415025-FD66-18D8-328E-6D34698B099C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B410EE-99ED-D188-CEA5-D43EC314CD3B}"/>
              </a:ext>
            </a:extLst>
          </p:cNvPr>
          <p:cNvSpPr txBox="1"/>
          <p:nvPr/>
        </p:nvSpPr>
        <p:spPr>
          <a:xfrm>
            <a:off x="269951" y="777853"/>
            <a:ext cx="105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Resumen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1C03479-5FE6-557D-CF0B-38C880E24F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1" t="2544"/>
          <a:stretch/>
        </p:blipFill>
        <p:spPr>
          <a:xfrm>
            <a:off x="2449802" y="618589"/>
            <a:ext cx="6169514" cy="412890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5247D38-59EE-B17B-12AE-2FECF7244F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61" b="1"/>
          <a:stretch/>
        </p:blipFill>
        <p:spPr>
          <a:xfrm>
            <a:off x="54602" y="4884330"/>
            <a:ext cx="9112338" cy="10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1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52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C1A673-D267-BCDC-E5C4-A794552AE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09697"/>
            <a:ext cx="9144000" cy="343860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DBE0CA9-280F-9472-F1D7-3AF2E03F1C61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9468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54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364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450FEB-1AC7-D846-8437-8CC0C275E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08627"/>
            <a:ext cx="9144000" cy="34407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74B9AE5-367D-730B-AFD7-C96B9AE9FA9C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6727458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55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F57FC7-D797-835D-E773-F4C4FE23C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286" y="1306646"/>
            <a:ext cx="5395428" cy="424470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0D6C675-A236-29B6-1901-8ADD63FE21CA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41251279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55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916BEA-09EC-8AD0-BEFE-A4DF5D286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93627"/>
            <a:ext cx="9144000" cy="30707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6E38182-9319-AD1F-9E8A-50058237D6E4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7734596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56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13 - </a:t>
            </a:r>
            <a:r>
              <a:rPr lang="es-EC" sz="1600" dirty="0"/>
              <a:t>RESULTADOS OBTENIDOS CAMPAÑA 3</a:t>
            </a:r>
            <a:endParaRPr lang="es-EC" sz="2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D6C675-A236-29B6-1901-8ADD63FE21CA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FAFCE1-DFFE-0718-137A-CED230359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8" y="4760682"/>
            <a:ext cx="8913103" cy="12910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F70378-4187-5AC0-1163-2920C9836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896" y="618589"/>
            <a:ext cx="7217442" cy="40880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DB804CC-CC2B-AAC8-7087-22E79070EC56}"/>
              </a:ext>
            </a:extLst>
          </p:cNvPr>
          <p:cNvSpPr txBox="1"/>
          <p:nvPr/>
        </p:nvSpPr>
        <p:spPr>
          <a:xfrm>
            <a:off x="269951" y="777853"/>
            <a:ext cx="105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15220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23FBBA2-22CD-9B40-C463-F3D3DE2C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7" y="564848"/>
            <a:ext cx="8832345" cy="54792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135713"/>
            <a:ext cx="4909679" cy="437938"/>
          </a:xfrm>
        </p:spPr>
        <p:txBody>
          <a:bodyPr>
            <a:noAutofit/>
          </a:bodyPr>
          <a:lstStyle/>
          <a:p>
            <a:pPr algn="l"/>
            <a:r>
              <a:rPr lang="es-EC" sz="3200" dirty="0"/>
              <a:t>1 ANTECEDENTES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135712"/>
            <a:ext cx="405408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6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380254-21CA-E796-FE40-217278D58E2D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5701389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57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14- </a:t>
            </a:r>
            <a:r>
              <a:rPr lang="es-EC" sz="4800" dirty="0"/>
              <a:t>CONCLUSIONES Y RECOMENDACIONES </a:t>
            </a:r>
            <a:endParaRPr lang="es-EC" sz="7200" dirty="0"/>
          </a:p>
          <a:p>
            <a:pPr algn="ctr"/>
            <a:endParaRPr lang="es-EC" sz="4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B46A297-7D1B-FA02-029C-2C1B7261BED6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5472664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58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14 - </a:t>
            </a:r>
            <a:r>
              <a:rPr lang="es-EC" sz="1600" dirty="0"/>
              <a:t>CONCLUSIONES Y RECOMENDACIONES </a:t>
            </a:r>
            <a:endParaRPr lang="es-EC" sz="2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A6F85E7-0AC4-CDAA-C336-4BCC49574E8B}"/>
              </a:ext>
            </a:extLst>
          </p:cNvPr>
          <p:cNvSpPr txBox="1"/>
          <p:nvPr/>
        </p:nvSpPr>
        <p:spPr>
          <a:xfrm>
            <a:off x="358329" y="908720"/>
            <a:ext cx="83799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puede observar el reforzamiento de elementos estructurales mediante encamisado y fibras de acero recicladas aportan ductilidad, rigidez y tenacidad, ante solicitaciones de flexión, en espacial en estados de servicio.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evidencia que el uso de encamisado con fibras de acero reciclado, adicional al aporte de propiedades mecánicas, permite su trabajabilidad.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uso de alternativas de medición como la fotogrametría, permiten obtener resultados  sin la necesidad de tener equipos costosos.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Si bien, no se ha logrado llegar a la rotura de vigas con encamisado y fibras de acero reciclado a corte, se ha evidenciado un comportamiento adverso o con poca incidencia ante esta solicitación.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Pese a que el proceso corte y limpieza de las fibras de acero recicladas es bastante laborioso, se evidencia un aporte mecánico a los elementos reforzados.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Esta tesis abre la puerta a futuras investigaciones referente a reforzamientos estructurales y usos de fibras.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C5F85B6-F050-B5B3-46B8-2C0351463589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072087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59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400" dirty="0"/>
              <a:t>14 - </a:t>
            </a:r>
            <a:r>
              <a:rPr lang="es-EC" sz="1600" dirty="0"/>
              <a:t>CONCLUSIONES Y RECOMENDACIONES </a:t>
            </a:r>
            <a:endParaRPr lang="es-EC" sz="2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A6F85E7-0AC4-CDAA-C336-4BCC49574E8B}"/>
              </a:ext>
            </a:extLst>
          </p:cNvPr>
          <p:cNvSpPr txBox="1"/>
          <p:nvPr/>
        </p:nvSpPr>
        <p:spPr>
          <a:xfrm>
            <a:off x="358329" y="908720"/>
            <a:ext cx="8379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recomienda para futuras investigaciones aumentar el espaciamientos de estribos para determinar el corte, si se va a realizar en los laboratorios de la ESPE, o a su vez, hacerlo en otro laboratorio con el mismo espaciamiento.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Modelar las vigas reforzadas en elementos finitos para poder observar y comparar los resultados con esta investigación.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C5F85B6-F050-B5B3-46B8-2C0351463589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403317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1" y="208525"/>
            <a:ext cx="3888432" cy="365125"/>
          </a:xfrm>
        </p:spPr>
        <p:txBody>
          <a:bodyPr>
            <a:noAutofit/>
          </a:bodyPr>
          <a:lstStyle/>
          <a:p>
            <a:pPr algn="l"/>
            <a:r>
              <a:rPr lang="es-EC" sz="3200" dirty="0"/>
              <a:t>AGRADECIMIENTO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60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C393B1-52C0-9043-07B8-2647CF247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06" y="3656077"/>
            <a:ext cx="3257690" cy="7090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9264829-87E6-A0A9-BFA6-87F0874B4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4600152"/>
            <a:ext cx="3006366" cy="91708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9D617C1-6C67-A0F7-CC89-374B22534C1F}"/>
              </a:ext>
            </a:extLst>
          </p:cNvPr>
          <p:cNvSpPr txBox="1"/>
          <p:nvPr/>
        </p:nvSpPr>
        <p:spPr>
          <a:xfrm>
            <a:off x="306198" y="2217058"/>
            <a:ext cx="3499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/>
              <a:t>RUBBERACTION</a:t>
            </a:r>
            <a:endParaRPr lang="en-US"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4CBC835-EC06-6458-F157-927BD622F387}"/>
              </a:ext>
            </a:extLst>
          </p:cNvPr>
          <p:cNvSpPr txBox="1"/>
          <p:nvPr/>
        </p:nvSpPr>
        <p:spPr>
          <a:xfrm>
            <a:off x="4389697" y="2363186"/>
            <a:ext cx="181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Ing. Pablo Macias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47EBB4F-FB00-7B51-D0E4-558393BA6948}"/>
              </a:ext>
            </a:extLst>
          </p:cNvPr>
          <p:cNvSpPr txBox="1"/>
          <p:nvPr/>
        </p:nvSpPr>
        <p:spPr>
          <a:xfrm>
            <a:off x="285045" y="2865130"/>
            <a:ext cx="3817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000" dirty="0"/>
              <a:t>QUIPRO - GARVIT</a:t>
            </a:r>
            <a:endParaRPr lang="en-US" sz="4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DDA86E7-3382-6786-AE33-C3F18AC3B9CE}"/>
              </a:ext>
            </a:extLst>
          </p:cNvPr>
          <p:cNvSpPr txBox="1"/>
          <p:nvPr/>
        </p:nvSpPr>
        <p:spPr>
          <a:xfrm>
            <a:off x="4424666" y="2987660"/>
            <a:ext cx="434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Ing. Juan Quilumba – Ing. Jose Garzon Viteri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8406AE2-D0FF-4160-F185-8A4B751906BD}"/>
              </a:ext>
            </a:extLst>
          </p:cNvPr>
          <p:cNvSpPr txBox="1"/>
          <p:nvPr/>
        </p:nvSpPr>
        <p:spPr>
          <a:xfrm>
            <a:off x="4408706" y="3718773"/>
            <a:ext cx="376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Ing. Miguel Vivas, Ing. Guillermo Miño y Ing. Ramiro Garzón </a:t>
            </a:r>
            <a:endParaRPr lang="en-U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60DA91-7D5A-DEE0-B4B7-CF1162F69D1B}"/>
              </a:ext>
            </a:extLst>
          </p:cNvPr>
          <p:cNvSpPr txBox="1"/>
          <p:nvPr/>
        </p:nvSpPr>
        <p:spPr>
          <a:xfrm>
            <a:off x="306198" y="958894"/>
            <a:ext cx="1179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000" dirty="0"/>
              <a:t>ESPE</a:t>
            </a:r>
            <a:endParaRPr lang="en-US" sz="4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D7B0985-A87E-2034-8D48-F60A803B51AB}"/>
              </a:ext>
            </a:extLst>
          </p:cNvPr>
          <p:cNvSpPr txBox="1"/>
          <p:nvPr/>
        </p:nvSpPr>
        <p:spPr>
          <a:xfrm>
            <a:off x="4408706" y="1088156"/>
            <a:ext cx="36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Docentes</a:t>
            </a:r>
            <a:r>
              <a:rPr lang="en-US" dirty="0"/>
              <a:t> y </a:t>
            </a:r>
            <a:r>
              <a:rPr lang="es-EC" dirty="0"/>
              <a:t>compañeros de Maestría</a:t>
            </a:r>
            <a:endParaRPr lang="en-U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A7FA58-A09A-E2FD-356E-D82EEE80C60E}"/>
              </a:ext>
            </a:extLst>
          </p:cNvPr>
          <p:cNvSpPr txBox="1"/>
          <p:nvPr/>
        </p:nvSpPr>
        <p:spPr>
          <a:xfrm>
            <a:off x="318221" y="5529426"/>
            <a:ext cx="1013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000" dirty="0"/>
              <a:t>UPS</a:t>
            </a:r>
            <a:endParaRPr lang="en-US" sz="40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B075A34-D941-2A0E-3FD1-D0A948401DE0}"/>
              </a:ext>
            </a:extLst>
          </p:cNvPr>
          <p:cNvSpPr txBox="1"/>
          <p:nvPr/>
        </p:nvSpPr>
        <p:spPr>
          <a:xfrm>
            <a:off x="4408705" y="5651956"/>
            <a:ext cx="374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Estudiantes de la Facultad de Ing. Civil</a:t>
            </a:r>
            <a:endParaRPr lang="en-U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2D6660B-A381-D899-7E1E-2AE9C828C0E2}"/>
              </a:ext>
            </a:extLst>
          </p:cNvPr>
          <p:cNvSpPr txBox="1"/>
          <p:nvPr/>
        </p:nvSpPr>
        <p:spPr>
          <a:xfrm>
            <a:off x="4408705" y="4581128"/>
            <a:ext cx="412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Ing. Marlon Herrera, Ing. Maria Fernanda Reinoso, Ing. Gustavo Velasquez, Personal 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88026BA-9EE4-F125-5180-0E67CD0AF467}"/>
              </a:ext>
            </a:extLst>
          </p:cNvPr>
          <p:cNvSpPr txBox="1"/>
          <p:nvPr/>
        </p:nvSpPr>
        <p:spPr>
          <a:xfrm>
            <a:off x="250211" y="1605254"/>
            <a:ext cx="3499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/>
              <a:t>TUTORÍA</a:t>
            </a:r>
            <a:endParaRPr lang="en-US" sz="40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746816F-FE80-8D75-7EAF-4D049FC2B955}"/>
              </a:ext>
            </a:extLst>
          </p:cNvPr>
          <p:cNvSpPr txBox="1"/>
          <p:nvPr/>
        </p:nvSpPr>
        <p:spPr>
          <a:xfrm>
            <a:off x="4408705" y="180749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Ing. Francisco Ortiz. Ph.D. </a:t>
            </a:r>
            <a:endParaRPr lang="en-U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C87EE86-771B-FBD9-CD07-67AE856B4F6B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1227550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r>
              <a:rPr lang="es-EC" sz="2800" b="1" dirty="0"/>
              <a:t>61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83A5E664-8200-F588-C2CB-439BBF45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56" y="2368299"/>
            <a:ext cx="5616624" cy="1143000"/>
          </a:xfrm>
        </p:spPr>
        <p:txBody>
          <a:bodyPr>
            <a:noAutofit/>
          </a:bodyPr>
          <a:lstStyle/>
          <a:p>
            <a:r>
              <a:rPr lang="en-US" sz="6000" dirty="0"/>
              <a:t>GRACIAS POR SU </a:t>
            </a:r>
            <a:r>
              <a:rPr lang="es-EC" sz="6000" dirty="0"/>
              <a:t>ATENCIÓN</a:t>
            </a:r>
            <a:r>
              <a:rPr lang="en-US" sz="6000" dirty="0"/>
              <a:t> !!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E41C8B3-FF62-4CEA-9747-5CFDD00BE5AC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38972997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C2115AC-1B06-D778-B5E6-51034769C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34" y="980728"/>
            <a:ext cx="8065173" cy="34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6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A46798-78D1-1B62-B38A-C0B90BABF796}"/>
              </a:ext>
            </a:extLst>
          </p:cNvPr>
          <p:cNvSpPr txBox="1">
            <a:spLocks/>
          </p:cNvSpPr>
          <p:nvPr/>
        </p:nvSpPr>
        <p:spPr>
          <a:xfrm>
            <a:off x="382400" y="116632"/>
            <a:ext cx="462164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37EB70-52EF-EE1F-B57F-C4BA6BD11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41551"/>
            <a:ext cx="9144000" cy="27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46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C26F22F-1A15-5DF6-C55A-FE40811E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915715"/>
            <a:ext cx="9343119" cy="513602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208525"/>
            <a:ext cx="4549639" cy="365125"/>
          </a:xfrm>
        </p:spPr>
        <p:txBody>
          <a:bodyPr>
            <a:normAutofit fontScale="90000"/>
          </a:bodyPr>
          <a:lstStyle/>
          <a:p>
            <a:pPr algn="l"/>
            <a:r>
              <a:rPr lang="es-EC" dirty="0"/>
              <a:t>1 ANTECEDENTES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135712"/>
            <a:ext cx="405408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7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ACA3FC7-F31A-A136-0B08-8D94307106F2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21314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35712"/>
            <a:ext cx="652899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8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5132AF-4391-292A-F708-125C3C945FFE}"/>
              </a:ext>
            </a:extLst>
          </p:cNvPr>
          <p:cNvSpPr txBox="1"/>
          <p:nvPr/>
        </p:nvSpPr>
        <p:spPr>
          <a:xfrm>
            <a:off x="614031" y="2276872"/>
            <a:ext cx="7851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dirty="0"/>
              <a:t>2 JUSTIFICACIÓN</a:t>
            </a:r>
            <a:endParaRPr lang="es-EC" sz="3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53C7AC-6343-2612-F320-55C0683AA66B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289347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B679F2D-E4D7-DFE8-FCB0-C5D3E30A2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6" y="579915"/>
            <a:ext cx="8550381" cy="54259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6C8EC4-22CA-4FC2-9DB5-8D289576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00" y="208525"/>
            <a:ext cx="4909679" cy="365125"/>
          </a:xfrm>
        </p:spPr>
        <p:txBody>
          <a:bodyPr>
            <a:noAutofit/>
          </a:bodyPr>
          <a:lstStyle/>
          <a:p>
            <a:pPr algn="l"/>
            <a:r>
              <a:rPr lang="es-EC" sz="3600" dirty="0"/>
              <a:t>2 JUSTIFICACIÓN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7D13-7A5C-4987-A834-8D50B6D8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dirty="0"/>
              <a:t>18/09/2023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79176-A7D9-4D94-9F3F-6C021EF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135712"/>
            <a:ext cx="405408" cy="365125"/>
          </a:xfrm>
        </p:spPr>
        <p:txBody>
          <a:bodyPr/>
          <a:lstStyle/>
          <a:p>
            <a:fld id="{3AEC18FA-980E-48CB-AA13-14548795CC5F}" type="slidenum">
              <a:rPr lang="es-EC" sz="2800" b="1" smtClean="0"/>
              <a:t>9</a:t>
            </a:fld>
            <a:endParaRPr lang="es-EC" sz="2800" b="1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5075D-1A8C-324F-960C-C38D437C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5A9997-01C6-98A9-E085-BE05BD3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-1120"/>
            <a:ext cx="1569972" cy="620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29974B-C06E-C080-CF2B-F07784CA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-1120"/>
            <a:ext cx="652899" cy="621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A391FE-1E37-D8C4-F992-C0CD6E29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146" y="5933012"/>
            <a:ext cx="2264706" cy="65379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05F1B01-91E3-8A97-ABFA-B22A70624752}"/>
              </a:ext>
            </a:extLst>
          </p:cNvPr>
          <p:cNvSpPr txBox="1"/>
          <p:nvPr/>
        </p:nvSpPr>
        <p:spPr>
          <a:xfrm>
            <a:off x="8612001" y="13571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/61</a:t>
            </a:r>
          </a:p>
        </p:txBody>
      </p:sp>
    </p:spTree>
    <p:extLst>
      <p:ext uri="{BB962C8B-B14F-4D97-AF65-F5344CB8AC3E}">
        <p14:creationId xmlns:p14="http://schemas.microsoft.com/office/powerpoint/2010/main" val="1140854314"/>
      </p:ext>
    </p:extLst>
  </p:cSld>
  <p:clrMapOvr>
    <a:masterClrMapping/>
  </p:clrMapOvr>
</p:sld>
</file>

<file path=ppt/theme/theme1.xml><?xml version="1.0" encoding="utf-8"?>
<a:theme xmlns:a="http://schemas.openxmlformats.org/drawingml/2006/main" name="esp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p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sp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16314</TotalTime>
  <Words>1362</Words>
  <Application>Microsoft Office PowerPoint</Application>
  <PresentationFormat>Presentación en pantalla (4:3)</PresentationFormat>
  <Paragraphs>398</Paragraphs>
  <Slides>66</Slides>
  <Notes>61</Notes>
  <HiddenSlides>6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3" baseType="lpstr">
      <vt:lpstr>Arial</vt:lpstr>
      <vt:lpstr>Calibri</vt:lpstr>
      <vt:lpstr>Corbel</vt:lpstr>
      <vt:lpstr>espe</vt:lpstr>
      <vt:lpstr>1_espe</vt:lpstr>
      <vt:lpstr>2_espe</vt:lpstr>
      <vt:lpstr>CorelDRAW</vt:lpstr>
      <vt:lpstr>Presentación de PowerPoint</vt:lpstr>
      <vt:lpstr>SUMARIO</vt:lpstr>
      <vt:lpstr>Presentación de PowerPoint</vt:lpstr>
      <vt:lpstr>1 ANTECEDENTES</vt:lpstr>
      <vt:lpstr>1 ANTECEDENTES</vt:lpstr>
      <vt:lpstr>1 ANTECEDENTES</vt:lpstr>
      <vt:lpstr>1 ANTECEDENTES</vt:lpstr>
      <vt:lpstr>Presentación de PowerPoint</vt:lpstr>
      <vt:lpstr>2 JUSTIFICACIÓN</vt:lpstr>
      <vt:lpstr>Presentación de PowerPoint</vt:lpstr>
      <vt:lpstr>3 - OBJETIVOS</vt:lpstr>
      <vt:lpstr>Presentación de PowerPoint</vt:lpstr>
      <vt:lpstr>4- MARCO TEÓRICO</vt:lpstr>
      <vt:lpstr>4- MARCO TEÓRICO</vt:lpstr>
      <vt:lpstr>Presentación de PowerPoint</vt:lpstr>
      <vt:lpstr>5 CARACTERIZACIÓN DE LOS MATERIALES</vt:lpstr>
      <vt:lpstr>5 CARACTERIZACIÓN DE LOS MATERIALES</vt:lpstr>
      <vt:lpstr>5 CARACTERIZACIÓN DE LOS MATERIALES</vt:lpstr>
      <vt:lpstr>5 CARACTERIZACIÓN DE LOS MATERIALES</vt:lpstr>
      <vt:lpstr>Presentación de PowerPoint</vt:lpstr>
      <vt:lpstr>6 FOTOGRAMETRÍA</vt:lpstr>
      <vt:lpstr>Presentación de PowerPoint</vt:lpstr>
      <vt:lpstr>7 – CAMPAÑA EXPERIMENTAL 1 BRIQUETAS</vt:lpstr>
      <vt:lpstr>7 – CAMPAÑA EXPERIMENTAL 1 BRIQUETAS</vt:lpstr>
      <vt:lpstr>4 – CAMPAÑA EXPERIMENTAL 1 BRIQUETAS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AGRADECIMIENTO</vt:lpstr>
      <vt:lpstr>GRACIAS POR SU ATENCIÓN !!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</dc:creator>
  <cp:lastModifiedBy>Carlos Gabriel Espinoza Reina</cp:lastModifiedBy>
  <cp:revision>152</cp:revision>
  <dcterms:created xsi:type="dcterms:W3CDTF">2016-02-07T23:09:39Z</dcterms:created>
  <dcterms:modified xsi:type="dcterms:W3CDTF">2023-11-13T08:15:47Z</dcterms:modified>
</cp:coreProperties>
</file>