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0"/>
  </p:notesMasterIdLst>
  <p:sldIdLst>
    <p:sldId id="256" r:id="rId2"/>
    <p:sldId id="257" r:id="rId3"/>
    <p:sldId id="276"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3729" autoAdjust="0"/>
  </p:normalViewPr>
  <p:slideViewPr>
    <p:cSldViewPr>
      <p:cViewPr varScale="1">
        <p:scale>
          <a:sx n="64" d="100"/>
          <a:sy n="64" d="100"/>
        </p:scale>
        <p:origin x="-197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5A9E2-FC9E-4D18-A78B-814B9F4260A2}" type="datetimeFigureOut">
              <a:rPr lang="es-ES" smtClean="0"/>
              <a:pPr/>
              <a:t>08/08/2011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7FC1D-7817-43EC-A5C4-5CE5522A3A1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Este trabajo está estructurado en 5 capítulos, a continuación se presenta un breve resumen de cada uno: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el Capítulo 2 se detallan todos los equipos que forman parte de la implementación del Laboratorio de Televisión Digital en la ESPE, se describen los requerimientos de hardware y de software para cada uno y finalmente se explica la instalación de los </a:t>
            </a:r>
            <a:r>
              <a:rPr lang="es-EC" sz="1200" kern="1200" dirty="0" err="1" smtClean="0">
                <a:solidFill>
                  <a:schemeClr val="tx1"/>
                </a:solidFill>
                <a:latin typeface="+mn-lt"/>
                <a:ea typeface="+mn-ea"/>
                <a:cs typeface="+mn-cs"/>
              </a:rPr>
              <a:t>softwares</a:t>
            </a:r>
            <a:r>
              <a:rPr lang="es-EC" sz="1200" kern="1200" dirty="0" smtClean="0">
                <a:solidFill>
                  <a:schemeClr val="tx1"/>
                </a:solidFill>
                <a:latin typeface="+mn-lt"/>
                <a:ea typeface="+mn-ea"/>
                <a:cs typeface="+mn-cs"/>
              </a:rPr>
              <a:t> más relevantes para el proceso de generación del flujo de transporte (</a:t>
            </a:r>
            <a:r>
              <a:rPr lang="es-EC" sz="1200" i="1" kern="1200" dirty="0" smtClean="0">
                <a:solidFill>
                  <a:schemeClr val="tx1"/>
                </a:solidFill>
                <a:latin typeface="+mn-lt"/>
                <a:ea typeface="+mn-ea"/>
                <a:cs typeface="+mn-cs"/>
              </a:rPr>
              <a:t>TS - Transport Stream</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el Capítulo 3 se realiza un análisis de lo que contiene el flujo de datos para el transporte de audio, video y datos. Posteriormente se procede a explicar de forma </a:t>
            </a:r>
            <a:r>
              <a:rPr lang="es-EC" sz="1200" kern="1200" dirty="0" err="1" smtClean="0">
                <a:solidFill>
                  <a:schemeClr val="tx1"/>
                </a:solidFill>
                <a:latin typeface="+mn-lt"/>
                <a:ea typeface="+mn-ea"/>
                <a:cs typeface="+mn-cs"/>
              </a:rPr>
              <a:t>prácticael</a:t>
            </a:r>
            <a:r>
              <a:rPr lang="es-EC" sz="1200" kern="1200" dirty="0" smtClean="0">
                <a:solidFill>
                  <a:schemeClr val="tx1"/>
                </a:solidFill>
                <a:latin typeface="+mn-lt"/>
                <a:ea typeface="+mn-ea"/>
                <a:cs typeface="+mn-cs"/>
              </a:rPr>
              <a:t> proceso de generación del TS, mediante un software dedicado que es </a:t>
            </a:r>
            <a:r>
              <a:rPr lang="es-EC" sz="1200" kern="1200" dirty="0" err="1" smtClean="0">
                <a:solidFill>
                  <a:schemeClr val="tx1"/>
                </a:solidFill>
                <a:latin typeface="+mn-lt"/>
                <a:ea typeface="+mn-ea"/>
                <a:cs typeface="+mn-cs"/>
              </a:rPr>
              <a:t>OpenCaster</a:t>
            </a:r>
            <a:r>
              <a:rPr lang="es-EC" sz="1200" kern="1200" dirty="0" smtClean="0">
                <a:solidFill>
                  <a:schemeClr val="tx1"/>
                </a:solidFill>
                <a:latin typeface="+mn-lt"/>
                <a:ea typeface="+mn-ea"/>
                <a:cs typeface="+mn-cs"/>
              </a:rPr>
              <a:t>, donde se explica con ejemplos los diferentes tipos de servicio que puede tener un TS.</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El en Capitulo 4 se explica la configuración de parámetros del transmisor para poder emitir la señal tipo </a:t>
            </a:r>
            <a:r>
              <a:rPr lang="es-EC" sz="1200" i="1" kern="1200" dirty="0" err="1" smtClean="0">
                <a:solidFill>
                  <a:schemeClr val="tx1"/>
                </a:solidFill>
                <a:latin typeface="+mn-lt"/>
                <a:ea typeface="+mn-ea"/>
                <a:cs typeface="+mn-cs"/>
              </a:rPr>
              <a:t>broadcast</a:t>
            </a:r>
            <a:r>
              <a:rPr lang="es-EC" sz="1200" kern="1200" dirty="0" smtClean="0">
                <a:solidFill>
                  <a:schemeClr val="tx1"/>
                </a:solidFill>
                <a:latin typeface="+mn-lt"/>
                <a:ea typeface="+mn-ea"/>
                <a:cs typeface="+mn-cs"/>
              </a:rPr>
              <a:t> al aire y tener una recepción óptima. En la parte de recepción se realizan pruebas para verificar los servicios y la usabilidad de las aplicaciones interactivas.</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el Capítulo 5 se encuentran las conclusiones y recomendaciones finales.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Configuración del Set Top Box (STB)</a:t>
            </a:r>
            <a:endParaRPr lang="es-ES" sz="1200" b="1"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C" dirty="0" smtClean="0"/>
              <a:t>El 26 de marzo del 2010 se adoptó oficialmente el estándar japonés-brasileño ISDB-Tb para la televisión digital terrestre en nuestro país</a:t>
            </a:r>
            <a:r>
              <a:rPr lang="es-AR" dirty="0" smtClean="0"/>
              <a:t>, ofreciendo televisión abierta gratuita con mejores prestaciones.</a:t>
            </a:r>
          </a:p>
          <a:p>
            <a:pPr algn="just"/>
            <a:r>
              <a:rPr lang="es-AR" dirty="0" smtClean="0"/>
              <a:t>La TV digital implica una forma distinta de transmitir la señal televisiva, en referencia  a la televisión analógica actual; la imagen, el audio y los datos se convierten en información digital, de esta manera, queda garantizada una óptima calidad, </a:t>
            </a:r>
            <a:r>
              <a:rPr lang="es-EC" dirty="0" smtClean="0"/>
              <a:t>aumenta la oferta de programas</a:t>
            </a:r>
            <a:r>
              <a:rPr lang="es-AR" dirty="0" smtClean="0"/>
              <a:t> y permiten ofrecer servicios interactivos a través de los cuales se puede interactuar con la programación televisiva</a:t>
            </a:r>
            <a:r>
              <a:rPr lang="es-ES" dirty="0" smtClean="0"/>
              <a:t>, teletexto, guía electrónica de programas, y también permite </a:t>
            </a:r>
            <a:r>
              <a:rPr lang="es-AR" dirty="0" smtClean="0"/>
              <a:t>desarrollar plataformas avanzadas para atender temáticas vinculadas con la educación, la salud, los derechos, la cultura, la religión, el entretenimiento,</a:t>
            </a:r>
            <a:r>
              <a:rPr lang="es-ES" dirty="0" smtClean="0"/>
              <a:t> etc.</a:t>
            </a:r>
          </a:p>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Figura. 2.1. Estructura del Sistema de TV Digital en el Laboratorio</a:t>
            </a:r>
            <a:endParaRPr lang="es-E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En este capítulo se describe todos los componentes que contiene el laboratorio de Televisión Digital en la </a:t>
            </a:r>
            <a:r>
              <a:rPr lang="es-EC" sz="1200" kern="1200" dirty="0" err="1" smtClean="0">
                <a:solidFill>
                  <a:schemeClr val="tx1"/>
                </a:solidFill>
                <a:latin typeface="+mn-lt"/>
                <a:ea typeface="+mn-ea"/>
                <a:cs typeface="+mn-cs"/>
              </a:rPr>
              <a:t>ESPE.La</a:t>
            </a:r>
            <a:r>
              <a:rPr lang="es-EC" sz="1200" kern="1200" dirty="0" smtClean="0">
                <a:solidFill>
                  <a:schemeClr val="tx1"/>
                </a:solidFill>
                <a:latin typeface="+mn-lt"/>
                <a:ea typeface="+mn-ea"/>
                <a:cs typeface="+mn-cs"/>
              </a:rPr>
              <a:t> Figura. 2.1 muestra gráficamente las etapas de transmisión y de recepción. En la etapa de trasmisión se encuentra el generador del TS, la tarjeta moduladora, una etapa amplificadora y finalmente una antena UHF que es la etapa de RF (Radio Frecuencia); la segunda etapa es la recepción, los elementos que conforman esta etapa son menos que en la etapa de transmisión, para la recepción se necesita de una antena UHF, un STB, y un televisor.</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El transmisor que se implementó en este proyecto, no tiene como fin tener una área de cobertura grande, ya que es diseñado exclusivamente para realizar pruebas de laboratorio de recepción en: televisores, set top boxes, receptores móviles, portátiles, como también realizar pruebas reales de aplicaciones interactivas con Ginga. Por esta razón, el área de cobertura que actualmente tiene el transmisor es aproximadamente de 10 metros, la cual cubre toda el área del laboratorio. </a:t>
            </a:r>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En Tabla. 2.4 se puede observar algunas especificaciones técnicas de cada uno de los elementos utilizados particularmente para el desarrollo del presente proyecto. </a:t>
            </a:r>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Generación</a:t>
            </a:r>
            <a:r>
              <a:rPr lang="en-US" sz="1200" kern="1200" dirty="0" smtClean="0">
                <a:solidFill>
                  <a:schemeClr val="tx1"/>
                </a:solidFill>
                <a:latin typeface="+mn-lt"/>
                <a:ea typeface="+mn-ea"/>
                <a:cs typeface="+mn-cs"/>
              </a:rPr>
              <a:t> Transport Stream con un </a:t>
            </a:r>
            <a:r>
              <a:rPr lang="en-US" sz="1200" kern="1200" dirty="0" err="1" smtClean="0">
                <a:solidFill>
                  <a:schemeClr val="tx1"/>
                </a:solidFill>
                <a:latin typeface="+mn-lt"/>
                <a:ea typeface="+mn-ea"/>
                <a:cs typeface="+mn-cs"/>
              </a:rPr>
              <a:t>Servicio</a:t>
            </a:r>
            <a:r>
              <a:rPr lang="en-US" sz="1200" kern="1200" dirty="0" smtClean="0">
                <a:solidFill>
                  <a:schemeClr val="tx1"/>
                </a:solidFill>
                <a:latin typeface="+mn-lt"/>
                <a:ea typeface="+mn-ea"/>
                <a:cs typeface="+mn-cs"/>
              </a:rPr>
              <a:t> e </a:t>
            </a:r>
            <a:r>
              <a:rPr lang="en-US" sz="1200" kern="1200" dirty="0" err="1" smtClean="0">
                <a:solidFill>
                  <a:schemeClr val="tx1"/>
                </a:solidFill>
                <a:latin typeface="+mn-lt"/>
                <a:ea typeface="+mn-ea"/>
                <a:cs typeface="+mn-cs"/>
              </a:rPr>
              <a:t>Interactividad</a:t>
            </a:r>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latin typeface="+mn-lt"/>
                <a:ea typeface="+mn-ea"/>
                <a:cs typeface="+mn-cs"/>
              </a:rPr>
              <a:t>Figura. 3.15 Proceso de Multiplexación con Interactividad</a:t>
            </a:r>
            <a:endParaRPr lang="es-ES" sz="1200" b="1"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E97FC1D-7817-43EC-A5C4-5CE5522A3A10}"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697A88-61D3-4347-9840-D0170FC05125}" type="datetimeFigureOut">
              <a:rPr lang="es-ES" smtClean="0"/>
              <a:pPr/>
              <a:t>08/08/2011</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56FE00C0-A588-460C-AE10-23A853B2388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6FE00C0-A588-460C-AE10-23A853B2388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9697A88-61D3-4347-9840-D0170FC05125}" type="datetimeFigureOut">
              <a:rPr lang="es-ES" smtClean="0"/>
              <a:pPr/>
              <a:t>08/08/2011</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56FE00C0-A588-460C-AE10-23A853B23884}"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56FE00C0-A588-460C-AE10-23A853B23884}"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6FE00C0-A588-460C-AE10-23A853B23884}"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9697A88-61D3-4347-9840-D0170FC05125}" type="datetimeFigureOut">
              <a:rPr lang="es-ES" smtClean="0"/>
              <a:pPr/>
              <a:t>08/08/2011</a:t>
            </a:fld>
            <a:endParaRPr lang="es-ES"/>
          </a:p>
        </p:txBody>
      </p:sp>
      <p:sp>
        <p:nvSpPr>
          <p:cNvPr id="10" name="9 Marcador de número de diapositiva"/>
          <p:cNvSpPr>
            <a:spLocks noGrp="1"/>
          </p:cNvSpPr>
          <p:nvPr>
            <p:ph type="sldNum" sz="quarter" idx="16"/>
          </p:nvPr>
        </p:nvSpPr>
        <p:spPr/>
        <p:txBody>
          <a:bodyPr rtlCol="0"/>
          <a:lstStyle/>
          <a:p>
            <a:fld id="{56FE00C0-A588-460C-AE10-23A853B23884}"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9697A88-61D3-4347-9840-D0170FC05125}" type="datetimeFigureOut">
              <a:rPr lang="es-ES" smtClean="0"/>
              <a:pPr/>
              <a:t>08/08/2011</a:t>
            </a:fld>
            <a:endParaRPr lang="es-ES"/>
          </a:p>
        </p:txBody>
      </p:sp>
      <p:sp>
        <p:nvSpPr>
          <p:cNvPr id="12" name="11 Marcador de número de diapositiva"/>
          <p:cNvSpPr>
            <a:spLocks noGrp="1"/>
          </p:cNvSpPr>
          <p:nvPr>
            <p:ph type="sldNum" sz="quarter" idx="16"/>
          </p:nvPr>
        </p:nvSpPr>
        <p:spPr/>
        <p:txBody>
          <a:bodyPr rtlCol="0"/>
          <a:lstStyle/>
          <a:p>
            <a:fld id="{56FE00C0-A588-460C-AE10-23A853B23884}"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56FE00C0-A588-460C-AE10-23A853B2388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56FE00C0-A588-460C-AE10-23A853B2388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697A88-61D3-4347-9840-D0170FC05125}" type="datetimeFigureOut">
              <a:rPr lang="es-ES" smtClean="0"/>
              <a:pPr/>
              <a:t>08/08/2011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56FE00C0-A588-460C-AE10-23A853B23884}"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C9697A88-61D3-4347-9840-D0170FC05125}" type="datetimeFigureOut">
              <a:rPr lang="es-ES" smtClean="0"/>
              <a:pPr/>
              <a:t>08/08/2011</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56FE00C0-A588-460C-AE10-23A853B23884}"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697A88-61D3-4347-9840-D0170FC05125}" type="datetimeFigureOut">
              <a:rPr lang="es-ES" smtClean="0"/>
              <a:pPr/>
              <a:t>08/08/2011</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6FE00C0-A588-460C-AE10-23A853B2388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jpeg"/><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285992"/>
            <a:ext cx="8501122" cy="1828800"/>
          </a:xfrm>
        </p:spPr>
        <p:txBody>
          <a:bodyPr>
            <a:normAutofit fontScale="90000"/>
          </a:bodyPr>
          <a:lstStyle/>
          <a:p>
            <a:pPr algn="ctr"/>
            <a:r>
              <a:rPr lang="es-EC" dirty="0" smtClean="0"/>
              <a:t>IMPLEMENTACIÓN DE UN TRANSMISOR DE PRUEBAS DE TV DIGITAL TERRESTRE ISDB-Tb, PARA LA EMISIÓN DE APLICACIONES INTERACTIVAS</a:t>
            </a:r>
            <a:endParaRPr lang="es-ES" dirty="0"/>
          </a:p>
        </p:txBody>
      </p:sp>
      <p:sp>
        <p:nvSpPr>
          <p:cNvPr id="3" name="2 Subtítulo"/>
          <p:cNvSpPr>
            <a:spLocks noGrp="1"/>
          </p:cNvSpPr>
          <p:nvPr>
            <p:ph type="subTitle" idx="1"/>
          </p:nvPr>
        </p:nvSpPr>
        <p:spPr/>
        <p:txBody>
          <a:bodyPr/>
          <a:lstStyle/>
          <a:p>
            <a:pPr algn="ctr"/>
            <a:r>
              <a:rPr lang="es-ES" dirty="0" smtClean="0"/>
              <a:t>“La nueva forma de ver televisión”</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Generación del </a:t>
            </a:r>
            <a:r>
              <a:rPr lang="es-EC" b="1" dirty="0" err="1" smtClean="0"/>
              <a:t>T</a:t>
            </a:r>
            <a:r>
              <a:rPr lang="es-EC" b="1" dirty="0" err="1" smtClean="0"/>
              <a:t>ransport</a:t>
            </a:r>
            <a:r>
              <a:rPr lang="es-EC" b="1" dirty="0" smtClean="0"/>
              <a:t> </a:t>
            </a:r>
            <a:r>
              <a:rPr lang="es-EC" b="1" dirty="0" err="1" smtClean="0"/>
              <a:t>S</a:t>
            </a:r>
            <a:r>
              <a:rPr lang="es-EC" b="1" dirty="0" err="1" smtClean="0"/>
              <a:t>tream</a:t>
            </a:r>
            <a:endParaRPr lang="es-ES" dirty="0"/>
          </a:p>
        </p:txBody>
      </p:sp>
      <p:pic>
        <p:nvPicPr>
          <p:cNvPr id="6" name="Picture 295"/>
          <p:cNvPicPr>
            <a:picLocks noGrp="1"/>
          </p:cNvPicPr>
          <p:nvPr>
            <p:ph sz="quarter" idx="1"/>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612775" y="2140111"/>
            <a:ext cx="8153400" cy="341597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err="1" smtClean="0"/>
              <a:t>Multiplexación</a:t>
            </a:r>
            <a:r>
              <a:rPr lang="es-EC" b="1" dirty="0" smtClean="0"/>
              <a:t> del </a:t>
            </a:r>
            <a:r>
              <a:rPr lang="es-EC" b="1" dirty="0" err="1" smtClean="0"/>
              <a:t>T</a:t>
            </a:r>
            <a:r>
              <a:rPr lang="es-EC" b="1" dirty="0" err="1" smtClean="0"/>
              <a:t>ransport</a:t>
            </a:r>
            <a:r>
              <a:rPr lang="es-EC" b="1" dirty="0" smtClean="0"/>
              <a:t> </a:t>
            </a:r>
            <a:r>
              <a:rPr lang="es-EC" b="1" dirty="0" err="1" smtClean="0"/>
              <a:t>Stream</a:t>
            </a:r>
            <a:endParaRPr lang="es-ES" dirty="0"/>
          </a:p>
        </p:txBody>
      </p:sp>
      <p:pic>
        <p:nvPicPr>
          <p:cNvPr id="4" name="Picture 296"/>
          <p:cNvPicPr>
            <a:picLocks noGrp="1"/>
          </p:cNvPicPr>
          <p:nvPr>
            <p:ph sz="quarter" idx="1"/>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189037" y="1947862"/>
            <a:ext cx="7000875" cy="38004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err="1" smtClean="0"/>
              <a:t>Generación</a:t>
            </a:r>
            <a:r>
              <a:rPr lang="en-US" dirty="0" smtClean="0"/>
              <a:t> Transport Stream con dos </a:t>
            </a:r>
            <a:r>
              <a:rPr lang="en-US" dirty="0" err="1" smtClean="0"/>
              <a:t>Servicios</a:t>
            </a:r>
            <a:r>
              <a:rPr lang="en-US" dirty="0" smtClean="0"/>
              <a:t> e </a:t>
            </a:r>
            <a:r>
              <a:rPr lang="en-US" dirty="0" err="1" smtClean="0"/>
              <a:t>Interactividad</a:t>
            </a:r>
            <a:endParaRPr lang="es-ES" dirty="0"/>
          </a:p>
        </p:txBody>
      </p:sp>
      <p:pic>
        <p:nvPicPr>
          <p:cNvPr id="4" name="Picture 297"/>
          <p:cNvPicPr>
            <a:picLocks noGrp="1"/>
          </p:cNvPicPr>
          <p:nvPr>
            <p:ph sz="quarter"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760302" y="1600200"/>
            <a:ext cx="5858346" cy="4495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Transmisión y pruebas de recepción</a:t>
            </a:r>
            <a:endParaRPr lang="es-ES" dirty="0"/>
          </a:p>
        </p:txBody>
      </p:sp>
      <p:grpSp>
        <p:nvGrpSpPr>
          <p:cNvPr id="4" name="Group 43"/>
          <p:cNvGrpSpPr>
            <a:grpSpLocks noGrp="1"/>
          </p:cNvGrpSpPr>
          <p:nvPr>
            <p:ph sz="quarter" idx="1"/>
          </p:nvPr>
        </p:nvGrpSpPr>
        <p:grpSpPr bwMode="auto">
          <a:xfrm>
            <a:off x="990600" y="1571612"/>
            <a:ext cx="8153400" cy="5000660"/>
            <a:chOff x="521" y="890"/>
            <a:chExt cx="5143" cy="3220"/>
          </a:xfrm>
        </p:grpSpPr>
        <p:pic>
          <p:nvPicPr>
            <p:cNvPr id="5" name="Picture 31"/>
            <p:cNvPicPr>
              <a:picLocks noChangeAspect="1" noChangeArrowheads="1"/>
            </p:cNvPicPr>
            <p:nvPr/>
          </p:nvPicPr>
          <p:blipFill>
            <a:blip r:embed="rId2"/>
            <a:srcRect/>
            <a:stretch>
              <a:fillRect/>
            </a:stretch>
          </p:blipFill>
          <p:spPr bwMode="auto">
            <a:xfrm>
              <a:off x="2744" y="890"/>
              <a:ext cx="2920" cy="1612"/>
            </a:xfrm>
            <a:prstGeom prst="rect">
              <a:avLst/>
            </a:prstGeom>
            <a:noFill/>
            <a:ln w="9525">
              <a:noFill/>
              <a:miter lim="800000"/>
              <a:headEnd/>
              <a:tailEnd/>
            </a:ln>
          </p:spPr>
        </p:pic>
        <p:pic>
          <p:nvPicPr>
            <p:cNvPr id="6" name="Picture 24"/>
            <p:cNvPicPr>
              <a:picLocks noChangeArrowheads="1"/>
            </p:cNvPicPr>
            <p:nvPr/>
          </p:nvPicPr>
          <p:blipFill>
            <a:blip r:embed="rId3"/>
            <a:srcRect/>
            <a:stretch>
              <a:fillRect/>
            </a:stretch>
          </p:blipFill>
          <p:spPr bwMode="auto">
            <a:xfrm>
              <a:off x="1973" y="3339"/>
              <a:ext cx="1769" cy="771"/>
            </a:xfrm>
            <a:prstGeom prst="rect">
              <a:avLst/>
            </a:prstGeom>
            <a:noFill/>
            <a:ln w="9525">
              <a:noFill/>
              <a:miter lim="800000"/>
              <a:headEnd/>
              <a:tailEnd/>
            </a:ln>
          </p:spPr>
        </p:pic>
        <p:pic>
          <p:nvPicPr>
            <p:cNvPr id="7" name="Picture 30"/>
            <p:cNvPicPr>
              <a:picLocks noChangeArrowheads="1"/>
            </p:cNvPicPr>
            <p:nvPr/>
          </p:nvPicPr>
          <p:blipFill>
            <a:blip r:embed="rId4"/>
            <a:srcRect/>
            <a:stretch>
              <a:fillRect/>
            </a:stretch>
          </p:blipFill>
          <p:spPr bwMode="auto">
            <a:xfrm>
              <a:off x="930" y="3475"/>
              <a:ext cx="623" cy="329"/>
            </a:xfrm>
            <a:prstGeom prst="rect">
              <a:avLst/>
            </a:prstGeom>
            <a:noFill/>
            <a:ln w="9525">
              <a:noFill/>
              <a:miter lim="800000"/>
              <a:headEnd/>
              <a:tailEnd/>
            </a:ln>
          </p:spPr>
        </p:pic>
        <p:pic>
          <p:nvPicPr>
            <p:cNvPr id="8" name="Picture 38"/>
            <p:cNvPicPr>
              <a:picLocks noChangeAspect="1" noChangeArrowheads="1"/>
            </p:cNvPicPr>
            <p:nvPr/>
          </p:nvPicPr>
          <p:blipFill>
            <a:blip r:embed="rId5"/>
            <a:srcRect/>
            <a:stretch>
              <a:fillRect/>
            </a:stretch>
          </p:blipFill>
          <p:spPr bwMode="auto">
            <a:xfrm>
              <a:off x="4014" y="3385"/>
              <a:ext cx="771" cy="703"/>
            </a:xfrm>
            <a:prstGeom prst="rect">
              <a:avLst/>
            </a:prstGeom>
            <a:noFill/>
            <a:ln w="9525">
              <a:noFill/>
              <a:miter lim="800000"/>
              <a:headEnd/>
              <a:tailEnd/>
            </a:ln>
          </p:spPr>
        </p:pic>
        <p:pic>
          <p:nvPicPr>
            <p:cNvPr id="9" name="Picture 39"/>
            <p:cNvPicPr>
              <a:picLocks noChangeAspect="1" noChangeArrowheads="1"/>
            </p:cNvPicPr>
            <p:nvPr/>
          </p:nvPicPr>
          <p:blipFill>
            <a:blip r:embed="rId6"/>
            <a:srcRect/>
            <a:stretch>
              <a:fillRect/>
            </a:stretch>
          </p:blipFill>
          <p:spPr bwMode="auto">
            <a:xfrm>
              <a:off x="521" y="2432"/>
              <a:ext cx="4620" cy="913"/>
            </a:xfrm>
            <a:prstGeom prst="rect">
              <a:avLst/>
            </a:prstGeom>
            <a:noFill/>
            <a:ln w="9525">
              <a:noFill/>
              <a:miter lim="800000"/>
              <a:headEnd/>
              <a:tailEnd/>
            </a:ln>
          </p:spPr>
        </p:pic>
        <p:pic>
          <p:nvPicPr>
            <p:cNvPr id="10" name="Picture 40"/>
            <p:cNvPicPr>
              <a:picLocks noChangeAspect="1" noChangeArrowheads="1"/>
            </p:cNvPicPr>
            <p:nvPr/>
          </p:nvPicPr>
          <p:blipFill>
            <a:blip r:embed="rId7"/>
            <a:srcRect/>
            <a:stretch>
              <a:fillRect/>
            </a:stretch>
          </p:blipFill>
          <p:spPr bwMode="auto">
            <a:xfrm>
              <a:off x="4171" y="3620"/>
              <a:ext cx="454" cy="352"/>
            </a:xfrm>
            <a:prstGeom prst="rect">
              <a:avLst/>
            </a:prstGeom>
            <a:noFill/>
            <a:ln w="9525">
              <a:noFill/>
              <a:miter lim="800000"/>
              <a:headEnd/>
              <a:tailEnd/>
            </a:ln>
          </p:spPr>
        </p:pic>
        <p:pic>
          <p:nvPicPr>
            <p:cNvPr id="11" name="Picture 41"/>
            <p:cNvPicPr>
              <a:picLocks noChangeAspect="1" noChangeArrowheads="1"/>
            </p:cNvPicPr>
            <p:nvPr/>
          </p:nvPicPr>
          <p:blipFill>
            <a:blip r:embed="rId8"/>
            <a:srcRect/>
            <a:stretch>
              <a:fillRect/>
            </a:stretch>
          </p:blipFill>
          <p:spPr bwMode="auto">
            <a:xfrm>
              <a:off x="975" y="3513"/>
              <a:ext cx="454" cy="259"/>
            </a:xfrm>
            <a:prstGeom prst="rect">
              <a:avLst/>
            </a:prstGeom>
            <a:noFill/>
            <a:ln w="9525">
              <a:noFill/>
              <a:miter lim="800000"/>
              <a:headEnd/>
              <a:tailEnd/>
            </a:ln>
          </p:spPr>
        </p:pic>
        <p:sp>
          <p:nvSpPr>
            <p:cNvPr id="12" name="Rectangle 42"/>
            <p:cNvSpPr>
              <a:spLocks noChangeArrowheads="1"/>
            </p:cNvSpPr>
            <p:nvPr/>
          </p:nvSpPr>
          <p:spPr bwMode="auto">
            <a:xfrm>
              <a:off x="869" y="925"/>
              <a:ext cx="1407" cy="136"/>
            </a:xfrm>
            <a:prstGeom prst="rect">
              <a:avLst/>
            </a:prstGeom>
            <a:solidFill>
              <a:schemeClr val="bg1"/>
            </a:solidFill>
            <a:ln w="9525">
              <a:noFill/>
              <a:miter lim="800000"/>
              <a:headEnd/>
              <a:tailEnd/>
            </a:ln>
          </p:spPr>
          <p:txBody>
            <a:bodyPr wrap="none" anchor="ctr"/>
            <a:lstStyle/>
            <a:p>
              <a:endParaRPr lang="es-ES_tradnl">
                <a:latin typeface="Georgia" pitchFamily="18" charset="0"/>
              </a:endParaRPr>
            </a:p>
          </p:txBody>
        </p:sp>
      </p:grpSp>
      <p:pic>
        <p:nvPicPr>
          <p:cNvPr id="14" name="Picture 30"/>
          <p:cNvPicPr>
            <a:picLocks noChangeAspect="1" noChangeArrowheads="1"/>
          </p:cNvPicPr>
          <p:nvPr/>
        </p:nvPicPr>
        <p:blipFill>
          <a:blip r:embed="rId9"/>
          <a:srcRect/>
          <a:stretch>
            <a:fillRect/>
          </a:stretch>
        </p:blipFill>
        <p:spPr bwMode="auto">
          <a:xfrm>
            <a:off x="1" y="1857364"/>
            <a:ext cx="5214942" cy="1583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Transmisión de un Servicio de TV Digital con Interactividad</a:t>
            </a:r>
            <a:endParaRPr lang="es-ES" dirty="0"/>
          </a:p>
        </p:txBody>
      </p:sp>
      <p:pic>
        <p:nvPicPr>
          <p:cNvPr id="6" name="5 Marcador de contenido"/>
          <p:cNvPicPr>
            <a:picLocks noGrp="1"/>
          </p:cNvPicPr>
          <p:nvPr>
            <p:ph sz="quarter" idx="1"/>
          </p:nvPr>
        </p:nvPicPr>
        <p:blipFill>
          <a:blip r:embed="rId2"/>
          <a:srcRect/>
          <a:stretch>
            <a:fillRect/>
          </a:stretch>
        </p:blipFill>
        <p:spPr bwMode="auto">
          <a:xfrm>
            <a:off x="1584858" y="1600200"/>
            <a:ext cx="6209234"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dirty="0" err="1" smtClean="0"/>
              <a:t>Parámetros</a:t>
            </a:r>
            <a:r>
              <a:rPr lang="en-US" dirty="0" smtClean="0"/>
              <a:t> </a:t>
            </a:r>
            <a:r>
              <a:rPr lang="en-US" dirty="0" err="1" smtClean="0"/>
              <a:t>para</a:t>
            </a:r>
            <a:r>
              <a:rPr lang="en-US" dirty="0" smtClean="0"/>
              <a:t> </a:t>
            </a:r>
            <a:r>
              <a:rPr lang="en-US" dirty="0" err="1" smtClean="0"/>
              <a:t>emitir</a:t>
            </a:r>
            <a:r>
              <a:rPr lang="en-US" dirty="0" smtClean="0"/>
              <a:t> un </a:t>
            </a:r>
            <a:r>
              <a:rPr lang="en-US" dirty="0" err="1" smtClean="0"/>
              <a:t>servicio</a:t>
            </a:r>
            <a:r>
              <a:rPr lang="en-US" dirty="0" smtClean="0"/>
              <a:t> de </a:t>
            </a:r>
            <a:r>
              <a:rPr lang="en-US" dirty="0" err="1" smtClean="0"/>
              <a:t>tv</a:t>
            </a:r>
            <a:r>
              <a:rPr lang="en-US" dirty="0" smtClean="0"/>
              <a:t> digital con </a:t>
            </a:r>
            <a:r>
              <a:rPr lang="en-US" dirty="0" err="1" smtClean="0"/>
              <a:t>interactividad</a:t>
            </a:r>
            <a:endParaRPr lang="es-ES" dirty="0"/>
          </a:p>
        </p:txBody>
      </p:sp>
      <p:pic>
        <p:nvPicPr>
          <p:cNvPr id="4" name="3 Marcador de contenido"/>
          <p:cNvPicPr>
            <a:picLocks noGrp="1"/>
          </p:cNvPicPr>
          <p:nvPr>
            <p:ph sz="quarter" idx="1"/>
          </p:nvPr>
        </p:nvPicPr>
        <p:blipFill>
          <a:blip r:embed="rId2"/>
          <a:srcRect/>
          <a:stretch>
            <a:fillRect/>
          </a:stretch>
        </p:blipFill>
        <p:spPr bwMode="auto">
          <a:xfrm>
            <a:off x="2766366" y="1600200"/>
            <a:ext cx="4163088" cy="4972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PRUEBAS DE RECEPCIÓN</a:t>
            </a:r>
            <a:endParaRPr lang="es-ES" dirty="0"/>
          </a:p>
        </p:txBody>
      </p:sp>
      <p:pic>
        <p:nvPicPr>
          <p:cNvPr id="6" name="5 Imagen" descr="C:\Users\DIEGO\Desktop\fotos\DSC08316.JPG"/>
          <p:cNvPicPr/>
          <p:nvPr/>
        </p:nvPicPr>
        <p:blipFill>
          <a:blip r:embed="rId3" cstate="print"/>
          <a:srcRect l="3125" t="8114" r="3948" b="16886"/>
          <a:stretch>
            <a:fillRect/>
          </a:stretch>
        </p:blipFill>
        <p:spPr bwMode="auto">
          <a:xfrm>
            <a:off x="1357290" y="2428868"/>
            <a:ext cx="3114675" cy="1885342"/>
          </a:xfrm>
          <a:prstGeom prst="rect">
            <a:avLst/>
          </a:prstGeom>
          <a:noFill/>
          <a:ln w="9525">
            <a:noFill/>
            <a:miter lim="800000"/>
            <a:headEnd/>
            <a:tailEnd/>
          </a:ln>
        </p:spPr>
      </p:pic>
      <p:pic>
        <p:nvPicPr>
          <p:cNvPr id="8" name="7 Imagen" descr="C:\Users\DIEGO\Desktop\fotos\DSC08318.JPG"/>
          <p:cNvPicPr/>
          <p:nvPr/>
        </p:nvPicPr>
        <p:blipFill>
          <a:blip r:embed="rId4" cstate="print"/>
          <a:srcRect l="11184" t="10307" r="23191" b="6381"/>
          <a:stretch>
            <a:fillRect/>
          </a:stretch>
        </p:blipFill>
        <p:spPr bwMode="auto">
          <a:xfrm>
            <a:off x="5286380" y="2285992"/>
            <a:ext cx="2101958"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PRUEBAS DE RECEPCIÓN</a:t>
            </a:r>
            <a:endParaRPr lang="es-ES" dirty="0"/>
          </a:p>
        </p:txBody>
      </p:sp>
      <p:sp>
        <p:nvSpPr>
          <p:cNvPr id="3" name="2 Marcador de contenido"/>
          <p:cNvSpPr>
            <a:spLocks noGrp="1"/>
          </p:cNvSpPr>
          <p:nvPr>
            <p:ph sz="quarter" idx="1"/>
          </p:nvPr>
        </p:nvSpPr>
        <p:spPr/>
        <p:txBody>
          <a:bodyPr/>
          <a:lstStyle/>
          <a:p>
            <a:endParaRPr lang="es-ES" dirty="0"/>
          </a:p>
        </p:txBody>
      </p:sp>
      <p:pic>
        <p:nvPicPr>
          <p:cNvPr id="4" name="3 Marcador de contenido" descr="C:\Users\DIEGO\Desktop\fotos\DSC08289.JPG"/>
          <p:cNvPicPr>
            <a:picLocks/>
          </p:cNvPicPr>
          <p:nvPr/>
        </p:nvPicPr>
        <p:blipFill>
          <a:blip r:embed="rId2" cstate="print"/>
          <a:srcRect l="3618" t="7675" r="21217" b="4605"/>
          <a:stretch>
            <a:fillRect/>
          </a:stretch>
        </p:blipFill>
        <p:spPr bwMode="auto">
          <a:xfrm>
            <a:off x="928662" y="2000240"/>
            <a:ext cx="2786082" cy="2357454"/>
          </a:xfrm>
          <a:prstGeom prst="rect">
            <a:avLst/>
          </a:prstGeom>
          <a:noFill/>
          <a:ln w="9525">
            <a:noFill/>
            <a:miter lim="800000"/>
            <a:headEnd/>
            <a:tailEnd/>
          </a:ln>
        </p:spPr>
      </p:pic>
      <p:pic>
        <p:nvPicPr>
          <p:cNvPr id="5" name="4 Imagen" descr="C:\Users\DIEGO\Desktop\fotos\DSC08326.JPG"/>
          <p:cNvPicPr/>
          <p:nvPr/>
        </p:nvPicPr>
        <p:blipFill>
          <a:blip r:embed="rId3" cstate="print"/>
          <a:srcRect r="23849" b="30702"/>
          <a:stretch>
            <a:fillRect/>
          </a:stretch>
        </p:blipFill>
        <p:spPr bwMode="auto">
          <a:xfrm>
            <a:off x="4786314" y="1928802"/>
            <a:ext cx="3321513" cy="2266950"/>
          </a:xfrm>
          <a:prstGeom prst="rect">
            <a:avLst/>
          </a:prstGeom>
          <a:noFill/>
          <a:ln w="9525">
            <a:noFill/>
            <a:miter lim="800000"/>
            <a:headEnd/>
            <a:tailEnd/>
          </a:ln>
        </p:spPr>
      </p:pic>
      <p:pic>
        <p:nvPicPr>
          <p:cNvPr id="6" name="5 Imagen" descr="C:\Users\DIEGO\Desktop\fotos\DSC08325.JPG"/>
          <p:cNvPicPr/>
          <p:nvPr/>
        </p:nvPicPr>
        <p:blipFill>
          <a:blip r:embed="rId4" cstate="print"/>
          <a:srcRect t="11620" b="2817"/>
          <a:stretch>
            <a:fillRect/>
          </a:stretch>
        </p:blipFill>
        <p:spPr bwMode="auto">
          <a:xfrm>
            <a:off x="2571736" y="4214818"/>
            <a:ext cx="3752850" cy="24061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PRUEBAS DE RECEPCIÓN</a:t>
            </a:r>
            <a:endParaRPr lang="es-ES" dirty="0"/>
          </a:p>
        </p:txBody>
      </p:sp>
      <p:pic>
        <p:nvPicPr>
          <p:cNvPr id="4" name="3 Marcador de contenido" descr="C:\Users\DIEGO\Desktop\fotos\DSC08334.JPG"/>
          <p:cNvPicPr>
            <a:picLocks noGrp="1"/>
          </p:cNvPicPr>
          <p:nvPr>
            <p:ph sz="quarter" idx="1"/>
          </p:nvPr>
        </p:nvPicPr>
        <p:blipFill>
          <a:blip r:embed="rId2" cstate="print"/>
          <a:srcRect l="6086" t="17325" r="10033"/>
          <a:stretch>
            <a:fillRect/>
          </a:stretch>
        </p:blipFill>
        <p:spPr bwMode="auto">
          <a:xfrm>
            <a:off x="285720" y="2366820"/>
            <a:ext cx="4239461" cy="3133882"/>
          </a:xfrm>
          <a:prstGeom prst="rect">
            <a:avLst/>
          </a:prstGeom>
          <a:noFill/>
          <a:ln w="9525">
            <a:noFill/>
            <a:miter lim="800000"/>
            <a:headEnd/>
            <a:tailEnd/>
          </a:ln>
        </p:spPr>
      </p:pic>
      <p:pic>
        <p:nvPicPr>
          <p:cNvPr id="5" name="4 Imagen" descr="C:\Users\DIEGO\Desktop\fotos\DSC08386.JPG"/>
          <p:cNvPicPr/>
          <p:nvPr/>
        </p:nvPicPr>
        <p:blipFill>
          <a:blip r:embed="rId3" cstate="print"/>
          <a:srcRect/>
          <a:stretch>
            <a:fillRect/>
          </a:stretch>
        </p:blipFill>
        <p:spPr bwMode="auto">
          <a:xfrm>
            <a:off x="4572000" y="2357430"/>
            <a:ext cx="417830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CONTENIDO</a:t>
            </a:r>
            <a:endParaRPr lang="es-ES" dirty="0"/>
          </a:p>
        </p:txBody>
      </p:sp>
      <p:sp>
        <p:nvSpPr>
          <p:cNvPr id="3" name="2 Marcador de contenido"/>
          <p:cNvSpPr>
            <a:spLocks noGrp="1"/>
          </p:cNvSpPr>
          <p:nvPr>
            <p:ph sz="quarter" idx="1"/>
          </p:nvPr>
        </p:nvSpPr>
        <p:spPr>
          <a:xfrm>
            <a:off x="500034" y="1857364"/>
            <a:ext cx="8143932" cy="4495800"/>
          </a:xfrm>
        </p:spPr>
        <p:txBody>
          <a:bodyPr>
            <a:normAutofit/>
          </a:bodyPr>
          <a:lstStyle/>
          <a:p>
            <a:r>
              <a:rPr lang="es-ES" dirty="0" smtClean="0"/>
              <a:t>Capítulo 1: </a:t>
            </a:r>
            <a:r>
              <a:rPr lang="es-EC" dirty="0" smtClean="0"/>
              <a:t>INTRODUCCIÓN</a:t>
            </a:r>
            <a:endParaRPr lang="es-ES" dirty="0" smtClean="0"/>
          </a:p>
          <a:p>
            <a:r>
              <a:rPr lang="es-ES" dirty="0" smtClean="0"/>
              <a:t>Capítulo 2: </a:t>
            </a:r>
            <a:r>
              <a:rPr lang="es-EC" dirty="0" smtClean="0"/>
              <a:t>IMPLEMENTACIÓN DEL LABORATORIO DE TV DIGITAL</a:t>
            </a:r>
            <a:endParaRPr lang="es-ES" dirty="0" smtClean="0"/>
          </a:p>
          <a:p>
            <a:r>
              <a:rPr lang="es-ES" dirty="0" smtClean="0"/>
              <a:t>Capítulo 3: </a:t>
            </a:r>
            <a:r>
              <a:rPr lang="es-EC" dirty="0" smtClean="0"/>
              <a:t>GENERACIÓN DEL TRANSPORT STREAM</a:t>
            </a:r>
            <a:endParaRPr lang="es-ES" dirty="0" smtClean="0"/>
          </a:p>
          <a:p>
            <a:r>
              <a:rPr lang="es-ES" dirty="0" smtClean="0"/>
              <a:t>Capítulo 4: TRANSMISIÓN Y PRUEBAS DE RECEPCIÓN</a:t>
            </a:r>
          </a:p>
          <a:p>
            <a:r>
              <a:rPr lang="es-ES" dirty="0" smtClean="0"/>
              <a:t>Capítulo 5: </a:t>
            </a:r>
            <a:r>
              <a:rPr lang="es-EC" dirty="0" smtClean="0"/>
              <a:t>CONCLUCIONES Y RECOMENDACIONES</a:t>
            </a:r>
            <a:endParaRPr lang="es-ES" dirty="0" smtClean="0"/>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INTRODUCCIÓN</a:t>
            </a:r>
            <a:endParaRPr lang="es-ES" dirty="0"/>
          </a:p>
        </p:txBody>
      </p:sp>
      <p:pic>
        <p:nvPicPr>
          <p:cNvPr id="5" name="4 Marcador de contenido" descr="tdt1.jpg"/>
          <p:cNvPicPr>
            <a:picLocks noGrp="1" noChangeAspect="1"/>
          </p:cNvPicPr>
          <p:nvPr>
            <p:ph sz="quarter" idx="1"/>
          </p:nvPr>
        </p:nvPicPr>
        <p:blipFill>
          <a:blip r:embed="rId3"/>
          <a:stretch>
            <a:fillRect/>
          </a:stretch>
        </p:blipFill>
        <p:spPr>
          <a:xfrm>
            <a:off x="214282" y="2571744"/>
            <a:ext cx="3886200" cy="2557120"/>
          </a:xfrm>
        </p:spPr>
      </p:pic>
      <p:sp>
        <p:nvSpPr>
          <p:cNvPr id="4" name="3 Marcador de contenido"/>
          <p:cNvSpPr>
            <a:spLocks noGrp="1"/>
          </p:cNvSpPr>
          <p:nvPr>
            <p:ph sz="quarter" idx="2"/>
          </p:nvPr>
        </p:nvSpPr>
        <p:spPr>
          <a:xfrm>
            <a:off x="4214810" y="1643050"/>
            <a:ext cx="4643470" cy="5357850"/>
          </a:xfrm>
        </p:spPr>
        <p:txBody>
          <a:bodyPr>
            <a:normAutofit fontScale="62500" lnSpcReduction="20000"/>
          </a:bodyPr>
          <a:lstStyle/>
          <a:p>
            <a:pPr algn="just"/>
            <a:r>
              <a:rPr lang="es-EC" dirty="0" smtClean="0"/>
              <a:t>El 26 de marzo del 2010 se adoptó oficialmente el estándar japonés-brasileño ISDB-Tb para la televisión digital terrestre en nuestro país</a:t>
            </a:r>
            <a:r>
              <a:rPr lang="es-AR" dirty="0" smtClean="0"/>
              <a:t>, ofreciendo televisión abierta gratuita con mejores prestaciones.</a:t>
            </a:r>
          </a:p>
          <a:p>
            <a:pPr algn="just"/>
            <a:r>
              <a:rPr lang="es-AR" dirty="0" smtClean="0"/>
              <a:t>La TV digital implica una forma distinta de transmitir la señal televisiva, en referencia  a la televisión analógica actual; la imagen, el audio y los datos se convierten en información digital, de esta manera, queda garantizada una óptima calidad, </a:t>
            </a:r>
            <a:r>
              <a:rPr lang="es-EC" dirty="0" smtClean="0"/>
              <a:t>aumenta la oferta de programas</a:t>
            </a:r>
            <a:r>
              <a:rPr lang="es-AR" dirty="0" smtClean="0"/>
              <a:t> y permiten ofrecer servicios interactivos a través de los cuales se puede interactuar con la programación televisiva</a:t>
            </a:r>
            <a:r>
              <a:rPr lang="es-ES" dirty="0" smtClean="0"/>
              <a:t>, teletexto, guía electrónica de programas, y también permite </a:t>
            </a:r>
            <a:r>
              <a:rPr lang="es-AR" dirty="0" smtClean="0"/>
              <a:t>desarrollar plataformas avanzadas para atender temáticas vinculadas con la educación, la salud, los derechos, la cultura, la religión, el entretenimiento,</a:t>
            </a:r>
            <a:r>
              <a:rPr lang="es-ES" dirty="0" smtClean="0"/>
              <a:t> etc.</a:t>
            </a:r>
          </a:p>
          <a:p>
            <a:pPr algn="just"/>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ALCANCE DEL PROYECTO</a:t>
            </a:r>
            <a:endParaRPr lang="es-ES" dirty="0"/>
          </a:p>
        </p:txBody>
      </p:sp>
      <p:sp>
        <p:nvSpPr>
          <p:cNvPr id="3" name="2 Marcador de contenido"/>
          <p:cNvSpPr>
            <a:spLocks noGrp="1"/>
          </p:cNvSpPr>
          <p:nvPr>
            <p:ph sz="quarter" idx="1"/>
          </p:nvPr>
        </p:nvSpPr>
        <p:spPr/>
        <p:txBody>
          <a:bodyPr>
            <a:normAutofit fontScale="92500" lnSpcReduction="20000"/>
          </a:bodyPr>
          <a:lstStyle/>
          <a:p>
            <a:pPr algn="just"/>
            <a:r>
              <a:rPr lang="es-EC" sz="3200" dirty="0" smtClean="0"/>
              <a:t>Este proyecto contempla el estudio de las modificaciones, requisitos y características tanto de software como de hardware y la implementación de un transmisor de laboratorio para televisión digital interactiva bajo el estándar ISDB-Tb, mediante el uso de </a:t>
            </a:r>
            <a:r>
              <a:rPr lang="es-EC" sz="3200" dirty="0" smtClean="0"/>
              <a:t>un equipo adecuado para esto adquirido </a:t>
            </a:r>
            <a:r>
              <a:rPr lang="es-EC" sz="3200" dirty="0" smtClean="0"/>
              <a:t>por la ESPE. Se finalizará realizando pruebas reales de la recepción, dela emisión de un flujo de datos que contenga aplicaciones interactivas desarrolladas en GINGA NCL, en un STB (Set Top Box) que admite el estándar ISDB-</a:t>
            </a:r>
            <a:r>
              <a:rPr lang="es-EC" sz="3200" dirty="0" err="1" smtClean="0"/>
              <a:t>Tb.</a:t>
            </a:r>
            <a:endParaRPr lang="es-ES" dirty="0" smtClean="0"/>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IMPLEMENTACIÓN DEL LABORATORIO DE TV DIGITAL</a:t>
            </a:r>
            <a:endParaRPr lang="es-ES" dirty="0"/>
          </a:p>
        </p:txBody>
      </p:sp>
      <p:grpSp>
        <p:nvGrpSpPr>
          <p:cNvPr id="17" name="16 Grupo"/>
          <p:cNvGrpSpPr/>
          <p:nvPr/>
        </p:nvGrpSpPr>
        <p:grpSpPr>
          <a:xfrm>
            <a:off x="1214413" y="2000240"/>
            <a:ext cx="6929487" cy="4143404"/>
            <a:chOff x="1214413" y="2000240"/>
            <a:chExt cx="6929487" cy="4143404"/>
          </a:xfrm>
        </p:grpSpPr>
        <p:pic>
          <p:nvPicPr>
            <p:cNvPr id="9"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428728" y="2143116"/>
              <a:ext cx="6715172" cy="3929090"/>
            </a:xfrm>
            <a:prstGeom prst="rect">
              <a:avLst/>
            </a:prstGeom>
          </p:spPr>
        </p:pic>
        <p:sp>
          <p:nvSpPr>
            <p:cNvPr id="11" name="L-Shape 5"/>
            <p:cNvSpPr>
              <a:spLocks/>
            </p:cNvSpPr>
            <p:nvPr/>
          </p:nvSpPr>
          <p:spPr bwMode="auto">
            <a:xfrm flipH="1">
              <a:off x="1214413" y="3143248"/>
              <a:ext cx="6929487" cy="3000396"/>
            </a:xfrm>
            <a:custGeom>
              <a:avLst/>
              <a:gdLst>
                <a:gd name="T0" fmla="*/ 0 w 6181725"/>
                <a:gd name="T1" fmla="*/ 0 h 2362200"/>
                <a:gd name="T2" fmla="*/ 1235407 w 6181725"/>
                <a:gd name="T3" fmla="*/ 0 h 2362200"/>
                <a:gd name="T4" fmla="*/ 1235407 w 6181725"/>
                <a:gd name="T5" fmla="*/ 1051085 h 2362200"/>
                <a:gd name="T6" fmla="*/ 6181725 w 6181725"/>
                <a:gd name="T7" fmla="*/ 1051085 h 2362200"/>
                <a:gd name="T8" fmla="*/ 6181725 w 6181725"/>
                <a:gd name="T9" fmla="*/ 2362200 h 2362200"/>
                <a:gd name="T10" fmla="*/ 0 w 6181725"/>
                <a:gd name="T11" fmla="*/ 2362200 h 2362200"/>
                <a:gd name="T12" fmla="*/ 0 w 6181725"/>
                <a:gd name="T13" fmla="*/ 0 h 2362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81725" h="2362200">
                  <a:moveTo>
                    <a:pt x="0" y="0"/>
                  </a:moveTo>
                  <a:lnTo>
                    <a:pt x="1235407" y="0"/>
                  </a:lnTo>
                  <a:lnTo>
                    <a:pt x="1235407" y="1051085"/>
                  </a:lnTo>
                  <a:lnTo>
                    <a:pt x="6181725" y="1051085"/>
                  </a:lnTo>
                  <a:lnTo>
                    <a:pt x="6181725" y="2362200"/>
                  </a:lnTo>
                  <a:lnTo>
                    <a:pt x="0" y="2362200"/>
                  </a:lnTo>
                  <a:lnTo>
                    <a:pt x="0" y="0"/>
                  </a:lnTo>
                  <a:close/>
                </a:path>
              </a:pathLst>
            </a:custGeom>
            <a:noFill/>
            <a:ln w="25400">
              <a:solidFill>
                <a:srgbClr val="00B0F0"/>
              </a:solidFill>
              <a:round/>
              <a:headEnd/>
              <a:tailEnd/>
            </a:ln>
          </p:spPr>
          <p:txBody>
            <a:bodyPr vert="horz" wrap="square" lIns="91440" tIns="45720" rIns="91440" bIns="45720" numCol="1" anchor="ctr" anchorCtr="0" compatLnSpc="1">
              <a:prstTxWarp prst="textNoShape">
                <a:avLst/>
              </a:prstTxWarp>
            </a:bodyPr>
            <a:lstStyle/>
            <a:p>
              <a:endParaRPr lang="es-ES"/>
            </a:p>
          </p:txBody>
        </p:sp>
        <p:sp>
          <p:nvSpPr>
            <p:cNvPr id="12" name="Rectangle 7"/>
            <p:cNvSpPr>
              <a:spLocks noChangeArrowheads="1"/>
            </p:cNvSpPr>
            <p:nvPr/>
          </p:nvSpPr>
          <p:spPr bwMode="auto">
            <a:xfrm>
              <a:off x="1857356" y="2000240"/>
              <a:ext cx="3857652" cy="2357454"/>
            </a:xfrm>
            <a:prstGeom prst="rect">
              <a:avLst/>
            </a:prstGeom>
            <a:noFill/>
            <a:ln w="25400">
              <a:solidFill>
                <a:srgbClr val="00B050"/>
              </a:solidFill>
              <a:miter lim="800000"/>
              <a:headEnd/>
              <a:tailEnd/>
            </a:ln>
          </p:spPr>
          <p:txBody>
            <a:bodyPr vert="horz" wrap="square" lIns="91440" tIns="45720" rIns="91440" bIns="45720" numCol="1" anchor="ctr" anchorCtr="0" compatLnSpc="1">
              <a:prstTxWarp prst="textNoShape">
                <a:avLst/>
              </a:prstTxWarp>
            </a:bodyPr>
            <a:lstStyle/>
            <a:p>
              <a:endParaRPr lang="es-E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Generación TS</a:t>
            </a:r>
            <a:endParaRPr lang="es-ES" b="1" dirty="0"/>
          </a:p>
        </p:txBody>
      </p:sp>
      <p:graphicFrame>
        <p:nvGraphicFramePr>
          <p:cNvPr id="4" name="3 Marcador de contenido"/>
          <p:cNvGraphicFramePr>
            <a:graphicFrameLocks noGrp="1"/>
          </p:cNvGraphicFramePr>
          <p:nvPr>
            <p:ph sz="quarter" idx="1"/>
          </p:nvPr>
        </p:nvGraphicFramePr>
        <p:xfrm>
          <a:off x="1285852" y="1857363"/>
          <a:ext cx="7215238" cy="4539671"/>
        </p:xfrm>
        <a:graphic>
          <a:graphicData uri="http://schemas.openxmlformats.org/drawingml/2006/table">
            <a:tbl>
              <a:tblPr/>
              <a:tblGrid>
                <a:gridCol w="3607619"/>
                <a:gridCol w="3607619"/>
              </a:tblGrid>
              <a:tr h="351237">
                <a:tc>
                  <a:txBody>
                    <a:bodyPr/>
                    <a:lstStyle/>
                    <a:p>
                      <a:pPr algn="ctr">
                        <a:lnSpc>
                          <a:spcPct val="150000"/>
                        </a:lnSpc>
                        <a:spcAft>
                          <a:spcPts val="0"/>
                        </a:spcAft>
                      </a:pPr>
                      <a:r>
                        <a:rPr lang="es-EC" sz="1400" b="1" dirty="0">
                          <a:latin typeface="Arial"/>
                          <a:ea typeface="Calibri"/>
                          <a:cs typeface="Times New Roman"/>
                        </a:rPr>
                        <a:t>HARDWARE</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dirty="0">
                          <a:latin typeface="Arial"/>
                          <a:ea typeface="Calibri"/>
                          <a:cs typeface="Times New Roman"/>
                        </a:rPr>
                        <a:t>SOFTWARE</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474">
                <a:tc rowSpan="2">
                  <a:txBody>
                    <a:bodyPr/>
                    <a:lstStyle/>
                    <a:p>
                      <a:pPr marL="0" marR="92710" indent="0" algn="ctr" defTabSz="914400" rtl="0" eaLnBrk="1" fontAlgn="auto" latinLnBrk="0" hangingPunct="1">
                        <a:lnSpc>
                          <a:spcPct val="150000"/>
                        </a:lnSpc>
                        <a:spcBef>
                          <a:spcPts val="0"/>
                        </a:spcBef>
                        <a:spcAft>
                          <a:spcPts val="0"/>
                        </a:spcAft>
                        <a:buClrTx/>
                        <a:buSzTx/>
                        <a:buFontTx/>
                        <a:buNone/>
                        <a:tabLst/>
                        <a:defRPr/>
                      </a:pPr>
                      <a:endParaRPr lang="en-US" sz="1400" dirty="0">
                        <a:latin typeface="Calibri"/>
                        <a:ea typeface="Calibri"/>
                        <a:cs typeface="Times New Roman"/>
                      </a:endParaRPr>
                    </a:p>
                    <a:p>
                      <a:pPr algn="ctr">
                        <a:lnSpc>
                          <a:spcPct val="150000"/>
                        </a:lnSpc>
                        <a:spcAft>
                          <a:spcPts val="0"/>
                        </a:spcAft>
                      </a:pPr>
                      <a:endParaRPr lang="es-EC" sz="1400" dirty="0" smtClean="0">
                        <a:latin typeface="Arial"/>
                        <a:ea typeface="Calibri"/>
                        <a:cs typeface="Times New Roman"/>
                      </a:endParaRPr>
                    </a:p>
                    <a:p>
                      <a:pPr algn="ctr">
                        <a:lnSpc>
                          <a:spcPct val="150000"/>
                        </a:lnSpc>
                        <a:spcAft>
                          <a:spcPts val="0"/>
                        </a:spcAft>
                      </a:pPr>
                      <a:endParaRPr lang="es-EC" sz="1400" dirty="0" smtClean="0">
                        <a:latin typeface="Arial"/>
                        <a:ea typeface="Calibri"/>
                        <a:cs typeface="Times New Roman"/>
                      </a:endParaRPr>
                    </a:p>
                    <a:p>
                      <a:pPr algn="ctr">
                        <a:lnSpc>
                          <a:spcPct val="150000"/>
                        </a:lnSpc>
                        <a:spcAft>
                          <a:spcPts val="0"/>
                        </a:spcAft>
                      </a:pPr>
                      <a:endParaRPr lang="es-EC" sz="1400" dirty="0" smtClean="0">
                        <a:latin typeface="Arial"/>
                        <a:ea typeface="Calibri"/>
                        <a:cs typeface="Times New Roman"/>
                      </a:endParaRPr>
                    </a:p>
                    <a:p>
                      <a:pPr algn="ctr">
                        <a:lnSpc>
                          <a:spcPct val="150000"/>
                        </a:lnSpc>
                        <a:spcAft>
                          <a:spcPts val="0"/>
                        </a:spcAft>
                      </a:pPr>
                      <a:endParaRPr lang="es-EC" sz="1400" dirty="0" smtClean="0">
                        <a:latin typeface="Arial"/>
                        <a:ea typeface="Calibri"/>
                        <a:cs typeface="Times New Roman"/>
                      </a:endParaRPr>
                    </a:p>
                    <a:p>
                      <a:pPr algn="ctr">
                        <a:lnSpc>
                          <a:spcPct val="150000"/>
                        </a:lnSpc>
                        <a:spcAft>
                          <a:spcPts val="0"/>
                        </a:spcAft>
                      </a:pPr>
                      <a:endParaRPr lang="es-EC" sz="1400" dirty="0" smtClean="0">
                        <a:latin typeface="Arial"/>
                        <a:ea typeface="Calibri"/>
                        <a:cs typeface="Times New Roman"/>
                      </a:endParaRPr>
                    </a:p>
                    <a:p>
                      <a:pPr algn="ctr">
                        <a:lnSpc>
                          <a:spcPct val="150000"/>
                        </a:lnSpc>
                        <a:spcAft>
                          <a:spcPts val="0"/>
                        </a:spcAft>
                      </a:pPr>
                      <a:r>
                        <a:rPr lang="es-EC" sz="1400" dirty="0" smtClean="0">
                          <a:latin typeface="Arial"/>
                          <a:ea typeface="Calibri"/>
                          <a:cs typeface="Times New Roman"/>
                        </a:rPr>
                        <a:t>Computadora </a:t>
                      </a:r>
                      <a:r>
                        <a:rPr lang="es-EC" sz="1400" dirty="0">
                          <a:latin typeface="Arial"/>
                          <a:ea typeface="Calibri"/>
                          <a:cs typeface="Times New Roman"/>
                        </a:rPr>
                        <a:t>de tipo PC</a:t>
                      </a:r>
                      <a:endParaRPr lang="es-ES" sz="1400" dirty="0">
                        <a:latin typeface="Calibri"/>
                        <a:ea typeface="Calibri"/>
                        <a:cs typeface="Times New Roman"/>
                      </a:endParaRPr>
                    </a:p>
                    <a:p>
                      <a:pPr>
                        <a:lnSpc>
                          <a:spcPct val="150000"/>
                        </a:lnSpc>
                        <a:spcAft>
                          <a:spcPts val="0"/>
                        </a:spcAft>
                      </a:pPr>
                      <a:r>
                        <a:rPr lang="pt-BR" sz="1400" b="1" dirty="0" err="1">
                          <a:latin typeface="Arial"/>
                          <a:ea typeface="Calibri"/>
                          <a:cs typeface="Times New Roman"/>
                        </a:rPr>
                        <a:t>Procesador</a:t>
                      </a:r>
                      <a:r>
                        <a:rPr lang="pt-BR" sz="1400" b="1" dirty="0">
                          <a:latin typeface="Arial"/>
                          <a:ea typeface="Calibri"/>
                          <a:cs typeface="Times New Roman"/>
                        </a:rPr>
                        <a:t>:</a:t>
                      </a:r>
                      <a:r>
                        <a:rPr lang="pt-BR" sz="1400" dirty="0">
                          <a:latin typeface="Arial"/>
                          <a:ea typeface="Calibri"/>
                          <a:cs typeface="Times New Roman"/>
                        </a:rPr>
                        <a:t> </a:t>
                      </a:r>
                      <a:endParaRPr lang="pt-BR" sz="1400" dirty="0" smtClean="0">
                        <a:latin typeface="Arial"/>
                        <a:ea typeface="Calibri"/>
                        <a:cs typeface="Times New Roman"/>
                      </a:endParaRPr>
                    </a:p>
                    <a:p>
                      <a:pPr algn="ctr">
                        <a:lnSpc>
                          <a:spcPct val="150000"/>
                        </a:lnSpc>
                        <a:spcAft>
                          <a:spcPts val="0"/>
                        </a:spcAft>
                      </a:pPr>
                      <a:r>
                        <a:rPr lang="pt-BR" sz="1400" dirty="0" smtClean="0">
                          <a:latin typeface="Arial"/>
                          <a:ea typeface="Calibri"/>
                          <a:cs typeface="Times New Roman"/>
                        </a:rPr>
                        <a:t>AMD </a:t>
                      </a:r>
                      <a:r>
                        <a:rPr lang="pt-BR" sz="1400" dirty="0" err="1">
                          <a:latin typeface="Arial"/>
                          <a:ea typeface="Calibri"/>
                          <a:cs typeface="Times New Roman"/>
                        </a:rPr>
                        <a:t>Athlon</a:t>
                      </a:r>
                      <a:r>
                        <a:rPr lang="pt-BR" sz="1400" dirty="0">
                          <a:latin typeface="Arial"/>
                          <a:ea typeface="Calibri"/>
                          <a:cs typeface="Times New Roman"/>
                        </a:rPr>
                        <a:t> 64 X2 3800 </a:t>
                      </a:r>
                      <a:r>
                        <a:rPr lang="pt-BR" sz="1400" dirty="0" err="1">
                          <a:latin typeface="Arial"/>
                          <a:ea typeface="Calibri"/>
                          <a:cs typeface="Times New Roman"/>
                        </a:rPr>
                        <a:t>Dual-Core</a:t>
                      </a:r>
                      <a:endParaRPr lang="es-ES" sz="1400" dirty="0">
                        <a:latin typeface="Calibri"/>
                        <a:ea typeface="Calibri"/>
                        <a:cs typeface="Times New Roman"/>
                      </a:endParaRPr>
                    </a:p>
                    <a:p>
                      <a:pPr>
                        <a:lnSpc>
                          <a:spcPct val="150000"/>
                        </a:lnSpc>
                        <a:spcAft>
                          <a:spcPts val="0"/>
                        </a:spcAft>
                      </a:pPr>
                      <a:r>
                        <a:rPr lang="pt-BR" sz="1400" b="1" dirty="0" err="1">
                          <a:latin typeface="Arial"/>
                          <a:ea typeface="Calibri"/>
                          <a:cs typeface="Times New Roman"/>
                        </a:rPr>
                        <a:t>Memoria</a:t>
                      </a:r>
                      <a:r>
                        <a:rPr lang="pt-BR" sz="1400" b="1" dirty="0">
                          <a:latin typeface="Arial"/>
                          <a:ea typeface="Calibri"/>
                          <a:cs typeface="Times New Roman"/>
                        </a:rPr>
                        <a:t> RAM</a:t>
                      </a:r>
                      <a:r>
                        <a:rPr lang="pt-BR" sz="1400" b="1" dirty="0" smtClean="0">
                          <a:latin typeface="Arial"/>
                          <a:ea typeface="Calibri"/>
                          <a:cs typeface="Times New Roman"/>
                        </a:rPr>
                        <a:t>:</a:t>
                      </a:r>
                      <a:r>
                        <a:rPr lang="pt-BR" sz="1400" dirty="0" smtClean="0">
                          <a:latin typeface="Arial"/>
                          <a:ea typeface="Calibri"/>
                          <a:cs typeface="Times New Roman"/>
                        </a:rPr>
                        <a:t> </a:t>
                      </a:r>
                      <a:r>
                        <a:rPr lang="pt-BR" sz="1400" dirty="0">
                          <a:latin typeface="Arial"/>
                          <a:ea typeface="Calibri"/>
                          <a:cs typeface="Times New Roman"/>
                        </a:rPr>
                        <a:t>1GB</a:t>
                      </a:r>
                      <a:endParaRPr lang="es-ES" sz="1400" dirty="0">
                        <a:latin typeface="Calibri"/>
                        <a:ea typeface="Calibri"/>
                        <a:cs typeface="Times New Roman"/>
                      </a:endParaRPr>
                    </a:p>
                    <a:p>
                      <a:pPr>
                        <a:lnSpc>
                          <a:spcPct val="150000"/>
                        </a:lnSpc>
                        <a:spcAft>
                          <a:spcPts val="0"/>
                        </a:spcAft>
                      </a:pPr>
                      <a:r>
                        <a:rPr lang="es-ES" sz="1400" b="1" dirty="0">
                          <a:latin typeface="Arial"/>
                          <a:ea typeface="Calibri"/>
                          <a:cs typeface="Times New Roman"/>
                        </a:rPr>
                        <a:t>Disco duro:</a:t>
                      </a:r>
                      <a:r>
                        <a:rPr lang="es-ES" sz="1400" dirty="0">
                          <a:latin typeface="Arial"/>
                          <a:ea typeface="Calibri"/>
                          <a:cs typeface="Times New Roman"/>
                        </a:rPr>
                        <a:t>  160 GB</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latin typeface="Arial"/>
                          <a:ea typeface="Calibri"/>
                          <a:cs typeface="Times New Roman"/>
                        </a:rPr>
                        <a:t>Sistema Operativo GNU/Linux</a:t>
                      </a:r>
                      <a:endParaRPr lang="es-ES" sz="1400" dirty="0">
                        <a:latin typeface="Calibri"/>
                        <a:ea typeface="Calibri"/>
                        <a:cs typeface="Times New Roman"/>
                      </a:endParaRPr>
                    </a:p>
                    <a:p>
                      <a:pPr algn="ctr">
                        <a:lnSpc>
                          <a:spcPct val="150000"/>
                        </a:lnSpc>
                        <a:spcAft>
                          <a:spcPts val="0"/>
                        </a:spcAft>
                      </a:pPr>
                      <a:r>
                        <a:rPr lang="es-EC" sz="1400" dirty="0">
                          <a:latin typeface="Arial"/>
                          <a:ea typeface="Calibri"/>
                          <a:cs typeface="Times New Roman"/>
                        </a:rPr>
                        <a:t>Ubuntu 9.04</a:t>
                      </a:r>
                      <a:endParaRPr lang="es-E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1132">
                <a:tc vMerge="1">
                  <a:txBody>
                    <a:bodyPr/>
                    <a:lstStyle/>
                    <a:p>
                      <a:endParaRPr lang="es-ES"/>
                    </a:p>
                  </a:txBody>
                  <a:tcPr/>
                </a:tc>
                <a:tc>
                  <a:txBody>
                    <a:bodyPr/>
                    <a:lstStyle/>
                    <a:p>
                      <a:pPr>
                        <a:lnSpc>
                          <a:spcPct val="150000"/>
                        </a:lnSpc>
                        <a:spcAft>
                          <a:spcPts val="0"/>
                        </a:spcAft>
                      </a:pPr>
                      <a:r>
                        <a:rPr lang="pt-BR" sz="1400" b="1" dirty="0" smtClean="0">
                          <a:latin typeface="Arial"/>
                          <a:ea typeface="Calibri"/>
                          <a:cs typeface="Times New Roman"/>
                        </a:rPr>
                        <a:t>OpenCaster2.4:</a:t>
                      </a:r>
                    </a:p>
                    <a:p>
                      <a:pPr>
                        <a:lnSpc>
                          <a:spcPct val="150000"/>
                        </a:lnSpc>
                        <a:spcAft>
                          <a:spcPts val="0"/>
                        </a:spcAft>
                      </a:pPr>
                      <a:endParaRPr lang="es-ES" sz="1400" dirty="0">
                        <a:latin typeface="Calibri"/>
                        <a:ea typeface="Calibri"/>
                        <a:cs typeface="Times New Roman"/>
                      </a:endParaRPr>
                    </a:p>
                    <a:p>
                      <a:pPr>
                        <a:lnSpc>
                          <a:spcPct val="150000"/>
                        </a:lnSpc>
                        <a:spcAft>
                          <a:spcPts val="0"/>
                        </a:spcAft>
                      </a:pPr>
                      <a:r>
                        <a:rPr lang="pt-BR" sz="1400" dirty="0" smtClean="0">
                          <a:latin typeface="Arial"/>
                          <a:ea typeface="Calibri"/>
                          <a:cs typeface="Times New Roman"/>
                        </a:rPr>
                        <a:t>             -</a:t>
                      </a:r>
                      <a:r>
                        <a:rPr lang="pt-BR" sz="1400" dirty="0">
                          <a:latin typeface="Arial"/>
                          <a:ea typeface="Calibri"/>
                          <a:cs typeface="Times New Roman"/>
                        </a:rPr>
                        <a:t>Compilador de C </a:t>
                      </a:r>
                      <a:endParaRPr lang="es-ES" sz="1400" dirty="0">
                        <a:latin typeface="Calibri"/>
                        <a:ea typeface="Calibri"/>
                        <a:cs typeface="Times New Roman"/>
                      </a:endParaRPr>
                    </a:p>
                    <a:p>
                      <a:pPr>
                        <a:lnSpc>
                          <a:spcPct val="150000"/>
                        </a:lnSpc>
                        <a:spcAft>
                          <a:spcPts val="0"/>
                        </a:spcAft>
                      </a:pPr>
                      <a:r>
                        <a:rPr lang="pt-BR" sz="1400" dirty="0" smtClean="0">
                          <a:latin typeface="Arial"/>
                          <a:ea typeface="Calibri"/>
                          <a:cs typeface="Times New Roman"/>
                        </a:rPr>
                        <a:t>             -</a:t>
                      </a:r>
                      <a:r>
                        <a:rPr lang="pt-BR" sz="1400" dirty="0">
                          <a:latin typeface="Arial"/>
                          <a:ea typeface="Calibri"/>
                          <a:cs typeface="Times New Roman"/>
                        </a:rPr>
                        <a:t>Compilador de GCC</a:t>
                      </a:r>
                      <a:endParaRPr lang="es-ES" sz="1400" dirty="0">
                        <a:latin typeface="Calibri"/>
                        <a:ea typeface="Calibri"/>
                        <a:cs typeface="Times New Roman"/>
                      </a:endParaRPr>
                    </a:p>
                    <a:p>
                      <a:pPr>
                        <a:lnSpc>
                          <a:spcPct val="150000"/>
                        </a:lnSpc>
                        <a:spcAft>
                          <a:spcPts val="0"/>
                        </a:spcAft>
                      </a:pPr>
                      <a:r>
                        <a:rPr lang="es-EC" sz="1400" dirty="0" smtClean="0">
                          <a:latin typeface="Arial"/>
                          <a:ea typeface="Calibri"/>
                          <a:cs typeface="Times New Roman"/>
                        </a:rPr>
                        <a:t>             -</a:t>
                      </a:r>
                      <a:r>
                        <a:rPr lang="es-EC" sz="1400" dirty="0" err="1" smtClean="0">
                          <a:latin typeface="Arial"/>
                          <a:ea typeface="Calibri"/>
                          <a:cs typeface="Times New Roman"/>
                        </a:rPr>
                        <a:t>Python</a:t>
                      </a:r>
                      <a:endParaRPr lang="es-EC" sz="1400" dirty="0" smtClean="0">
                        <a:latin typeface="Arial"/>
                        <a:ea typeface="Calibri"/>
                        <a:cs typeface="Times New Roman"/>
                      </a:endParaRPr>
                    </a:p>
                    <a:p>
                      <a:pPr>
                        <a:lnSpc>
                          <a:spcPct val="150000"/>
                        </a:lnSpc>
                        <a:spcAft>
                          <a:spcPts val="0"/>
                        </a:spcAft>
                      </a:pPr>
                      <a:endParaRPr lang="es-ES" sz="1400" dirty="0">
                        <a:latin typeface="Calibri"/>
                        <a:ea typeface="Calibri"/>
                        <a:cs typeface="Times New Roman"/>
                      </a:endParaRPr>
                    </a:p>
                    <a:p>
                      <a:pPr algn="just">
                        <a:lnSpc>
                          <a:spcPct val="150000"/>
                        </a:lnSpc>
                        <a:spcAft>
                          <a:spcPts val="0"/>
                        </a:spcAft>
                      </a:pPr>
                      <a:r>
                        <a:rPr lang="es-EC" sz="1400" b="1" dirty="0" err="1">
                          <a:latin typeface="Arial"/>
                          <a:ea typeface="Calibri"/>
                          <a:cs typeface="Times New Roman"/>
                        </a:rPr>
                        <a:t>Ginga</a:t>
                      </a:r>
                      <a:r>
                        <a:rPr lang="es-EC" sz="1400" b="1" dirty="0">
                          <a:latin typeface="Arial"/>
                          <a:ea typeface="Calibri"/>
                          <a:cs typeface="Times New Roman"/>
                        </a:rPr>
                        <a:t> para desarrollo de </a:t>
                      </a:r>
                      <a:r>
                        <a:rPr lang="es-EC" sz="1400" b="1" dirty="0" smtClean="0">
                          <a:latin typeface="Arial"/>
                          <a:ea typeface="Calibri"/>
                          <a:cs typeface="Times New Roman"/>
                        </a:rPr>
                        <a:t>aplicaciones interactivas</a:t>
                      </a:r>
                      <a:r>
                        <a:rPr lang="es-EC" sz="1400" b="1" dirty="0">
                          <a:latin typeface="Arial"/>
                          <a:ea typeface="Calibri"/>
                          <a:cs typeface="Times New Roman"/>
                        </a:rPr>
                        <a:t>:</a:t>
                      </a:r>
                      <a:endParaRPr lang="es-ES" sz="1400" b="1" dirty="0">
                        <a:latin typeface="Calibri"/>
                        <a:ea typeface="Calibri"/>
                        <a:cs typeface="Times New Roman"/>
                      </a:endParaRPr>
                    </a:p>
                    <a:p>
                      <a:pPr algn="just">
                        <a:lnSpc>
                          <a:spcPct val="150000"/>
                        </a:lnSpc>
                        <a:spcAft>
                          <a:spcPts val="0"/>
                        </a:spcAft>
                      </a:pPr>
                      <a:r>
                        <a:rPr lang="pt-BR" sz="1400" b="1" dirty="0" smtClean="0">
                          <a:latin typeface="Arial"/>
                          <a:ea typeface="Calibri"/>
                          <a:cs typeface="Times New Roman"/>
                        </a:rPr>
                        <a:t>            </a:t>
                      </a:r>
                      <a:r>
                        <a:rPr lang="pt-BR" sz="1400" b="0" dirty="0" smtClean="0">
                          <a:latin typeface="Arial"/>
                          <a:ea typeface="Calibri"/>
                          <a:cs typeface="Times New Roman"/>
                        </a:rPr>
                        <a:t>-Eclipse</a:t>
                      </a:r>
                      <a:endParaRPr lang="es-ES" sz="1400" b="0" dirty="0">
                        <a:latin typeface="Calibri"/>
                        <a:ea typeface="Calibri"/>
                        <a:cs typeface="Times New Roman"/>
                      </a:endParaRPr>
                    </a:p>
                    <a:p>
                      <a:pPr>
                        <a:lnSpc>
                          <a:spcPct val="150000"/>
                        </a:lnSpc>
                        <a:spcAft>
                          <a:spcPts val="0"/>
                        </a:spcAft>
                      </a:pPr>
                      <a:r>
                        <a:rPr lang="pt-BR" sz="1400" b="0" dirty="0">
                          <a:latin typeface="Arial"/>
                          <a:ea typeface="Calibri"/>
                          <a:cs typeface="Times New Roman"/>
                        </a:rPr>
                        <a:t>            -NCL/Lua</a:t>
                      </a:r>
                      <a:endParaRPr lang="es-ES" sz="1400" b="0" dirty="0">
                        <a:latin typeface="Calibri"/>
                        <a:ea typeface="Calibri"/>
                        <a:cs typeface="Times New Roman"/>
                      </a:endParaRPr>
                    </a:p>
                    <a:p>
                      <a:pPr>
                        <a:lnSpc>
                          <a:spcPct val="150000"/>
                        </a:lnSpc>
                        <a:spcAft>
                          <a:spcPts val="0"/>
                        </a:spcAft>
                      </a:pPr>
                      <a:r>
                        <a:rPr lang="pt-BR" sz="1400" b="0" dirty="0">
                          <a:latin typeface="Arial"/>
                          <a:ea typeface="Calibri"/>
                          <a:cs typeface="Times New Roman"/>
                        </a:rPr>
                        <a:t>            -Java</a:t>
                      </a:r>
                      <a:endParaRPr lang="es-ES" sz="1400" b="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3554" name="Object 2"/>
          <p:cNvGraphicFramePr>
            <a:graphicFrameLocks noChangeAspect="1"/>
          </p:cNvGraphicFramePr>
          <p:nvPr/>
        </p:nvGraphicFramePr>
        <p:xfrm>
          <a:off x="2214546" y="2285992"/>
          <a:ext cx="1928826" cy="1928826"/>
        </p:xfrm>
        <a:graphic>
          <a:graphicData uri="http://schemas.openxmlformats.org/presentationml/2006/ole">
            <p:oleObj spid="_x0000_s23554" r:id="rId4" imgW="1254685" imgH="1254651" progId="Visio.Drawing.11">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Modulación TS</a:t>
            </a:r>
            <a:endParaRPr lang="es-ES" dirty="0"/>
          </a:p>
        </p:txBody>
      </p:sp>
      <p:graphicFrame>
        <p:nvGraphicFramePr>
          <p:cNvPr id="4" name="3 Marcador de contenido"/>
          <p:cNvGraphicFramePr>
            <a:graphicFrameLocks noGrp="1"/>
          </p:cNvGraphicFramePr>
          <p:nvPr>
            <p:ph sz="quarter" idx="1"/>
          </p:nvPr>
        </p:nvGraphicFramePr>
        <p:xfrm>
          <a:off x="1571604" y="2428868"/>
          <a:ext cx="6143668" cy="2899167"/>
        </p:xfrm>
        <a:graphic>
          <a:graphicData uri="http://schemas.openxmlformats.org/drawingml/2006/table">
            <a:tbl>
              <a:tblPr/>
              <a:tblGrid>
                <a:gridCol w="2646979"/>
                <a:gridCol w="3496689"/>
              </a:tblGrid>
              <a:tr h="493787">
                <a:tc>
                  <a:txBody>
                    <a:bodyPr/>
                    <a:lstStyle/>
                    <a:p>
                      <a:pPr algn="ctr">
                        <a:lnSpc>
                          <a:spcPct val="150000"/>
                        </a:lnSpc>
                        <a:spcAft>
                          <a:spcPts val="0"/>
                        </a:spcAft>
                      </a:pPr>
                      <a:r>
                        <a:rPr lang="es-EC" sz="1200" b="1" dirty="0">
                          <a:latin typeface="Arial"/>
                          <a:ea typeface="Calibri"/>
                          <a:cs typeface="Times New Roman"/>
                        </a:rPr>
                        <a:t>HARDWARE</a:t>
                      </a: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Calibri"/>
                          <a:cs typeface="Times New Roman"/>
                        </a:rPr>
                        <a:t>SOFTWARE</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543">
                <a:tc>
                  <a:txBody>
                    <a:bodyPr/>
                    <a:lstStyle/>
                    <a:p>
                      <a:pPr marR="92710" algn="ctr">
                        <a:lnSpc>
                          <a:spcPct val="150000"/>
                        </a:lnSpc>
                        <a:spcAft>
                          <a:spcPts val="0"/>
                        </a:spcAft>
                      </a:pPr>
                      <a:endParaRPr lang="es-EC" sz="1200" dirty="0" smtClean="0">
                        <a:latin typeface="Arial"/>
                        <a:ea typeface="Calibri"/>
                        <a:cs typeface="Times New Roman"/>
                      </a:endParaRPr>
                    </a:p>
                    <a:p>
                      <a:pPr marR="92710" algn="ctr">
                        <a:lnSpc>
                          <a:spcPct val="150000"/>
                        </a:lnSpc>
                        <a:spcAft>
                          <a:spcPts val="0"/>
                        </a:spcAft>
                      </a:pPr>
                      <a:endParaRPr lang="es-EC" sz="1200" dirty="0" smtClean="0">
                        <a:latin typeface="Arial"/>
                        <a:ea typeface="Calibri"/>
                        <a:cs typeface="Times New Roman"/>
                      </a:endParaRPr>
                    </a:p>
                    <a:p>
                      <a:pPr marR="92710" algn="ctr">
                        <a:lnSpc>
                          <a:spcPct val="150000"/>
                        </a:lnSpc>
                        <a:spcAft>
                          <a:spcPts val="0"/>
                        </a:spcAft>
                      </a:pPr>
                      <a:endParaRPr lang="es-EC" sz="1200" dirty="0" smtClean="0">
                        <a:latin typeface="Arial"/>
                        <a:ea typeface="Calibri"/>
                        <a:cs typeface="Times New Roman"/>
                      </a:endParaRPr>
                    </a:p>
                    <a:p>
                      <a:pPr marR="92710" algn="ctr">
                        <a:lnSpc>
                          <a:spcPct val="150000"/>
                        </a:lnSpc>
                        <a:spcAft>
                          <a:spcPts val="0"/>
                        </a:spcAft>
                      </a:pPr>
                      <a:r>
                        <a:rPr lang="es-EC" sz="1200" dirty="0" smtClean="0">
                          <a:latin typeface="Arial"/>
                          <a:ea typeface="Calibri"/>
                          <a:cs typeface="Times New Roman"/>
                        </a:rPr>
                        <a:t>Computadora </a:t>
                      </a:r>
                      <a:r>
                        <a:rPr lang="es-EC" sz="1200" dirty="0">
                          <a:latin typeface="Arial"/>
                          <a:ea typeface="Calibri"/>
                          <a:cs typeface="Times New Roman"/>
                        </a:rPr>
                        <a:t>de tipo PC</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C" sz="1200" dirty="0">
                        <a:latin typeface="Arial"/>
                        <a:ea typeface="Calibri"/>
                        <a:cs typeface="Times New Roman"/>
                      </a:endParaRPr>
                    </a:p>
                    <a:p>
                      <a:pPr algn="ctr">
                        <a:lnSpc>
                          <a:spcPct val="150000"/>
                        </a:lnSpc>
                        <a:spcAft>
                          <a:spcPts val="0"/>
                        </a:spcAft>
                      </a:pPr>
                      <a:r>
                        <a:rPr lang="es-EC" sz="1200" dirty="0">
                          <a:latin typeface="Arial"/>
                          <a:ea typeface="Calibri"/>
                          <a:cs typeface="Times New Roman"/>
                        </a:rPr>
                        <a:t>Sistema Operativo Windows</a:t>
                      </a:r>
                      <a:endParaRPr lang="es-ES" sz="1100" dirty="0">
                        <a:latin typeface="Calibri"/>
                        <a:ea typeface="Calibri"/>
                        <a:cs typeface="Times New Roman"/>
                      </a:endParaRPr>
                    </a:p>
                    <a:p>
                      <a:pPr marL="342900" lvl="0" indent="-342900">
                        <a:lnSpc>
                          <a:spcPct val="150000"/>
                        </a:lnSpc>
                        <a:spcAft>
                          <a:spcPts val="1000"/>
                        </a:spcAft>
                        <a:buSzPts val="1000"/>
                        <a:buFont typeface="Symbol"/>
                        <a:buChar char=""/>
                        <a:tabLst>
                          <a:tab pos="457200" algn="l"/>
                        </a:tabLst>
                      </a:pPr>
                      <a:r>
                        <a:rPr lang="es-EC" sz="1200" dirty="0">
                          <a:latin typeface="Arial"/>
                          <a:ea typeface="Times New Roman"/>
                          <a:cs typeface="Times New Roman"/>
                        </a:rPr>
                        <a:t>Mínimo</a:t>
                      </a:r>
                      <a:r>
                        <a:rPr lang="en-US" sz="1200" dirty="0">
                          <a:latin typeface="Arial"/>
                          <a:ea typeface="Times New Roman"/>
                          <a:cs typeface="Times New Roman"/>
                        </a:rPr>
                        <a:t> P4@2GHz</a:t>
                      </a:r>
                      <a:endParaRPr lang="es-ES" sz="1100" dirty="0">
                        <a:latin typeface="Calibri"/>
                        <a:ea typeface="Calibri"/>
                        <a:cs typeface="Times New Roman"/>
                      </a:endParaRPr>
                    </a:p>
                    <a:p>
                      <a:pPr marL="342900" lvl="0" indent="-342900">
                        <a:lnSpc>
                          <a:spcPct val="150000"/>
                        </a:lnSpc>
                        <a:spcAft>
                          <a:spcPts val="1000"/>
                        </a:spcAft>
                        <a:buSzPts val="1000"/>
                        <a:buFont typeface="Symbol"/>
                        <a:buChar char=""/>
                        <a:tabLst>
                          <a:tab pos="457200" algn="l"/>
                        </a:tabLst>
                      </a:pPr>
                      <a:r>
                        <a:rPr lang="es-EC" sz="1200" dirty="0">
                          <a:latin typeface="Arial"/>
                          <a:ea typeface="Times New Roman"/>
                          <a:cs typeface="Times New Roman"/>
                        </a:rPr>
                        <a:t>Mínimo</a:t>
                      </a:r>
                      <a:r>
                        <a:rPr lang="es-ES" sz="1200" dirty="0">
                          <a:latin typeface="Arial"/>
                          <a:ea typeface="Times New Roman"/>
                          <a:cs typeface="Times New Roman"/>
                        </a:rPr>
                        <a:t> </a:t>
                      </a:r>
                      <a:r>
                        <a:rPr lang="es-ES" sz="1200" dirty="0" err="1">
                          <a:latin typeface="Arial"/>
                          <a:ea typeface="Times New Roman"/>
                          <a:cs typeface="Times New Roman"/>
                        </a:rPr>
                        <a:t>Core</a:t>
                      </a:r>
                      <a:r>
                        <a:rPr lang="es-ES" sz="1200" dirty="0">
                          <a:latin typeface="Arial"/>
                          <a:ea typeface="Times New Roman"/>
                          <a:cs typeface="Times New Roman"/>
                        </a:rPr>
                        <a:t> 2@2GHz </a:t>
                      </a:r>
                      <a:r>
                        <a:rPr lang="es-EC" sz="1200" dirty="0">
                          <a:latin typeface="Arial"/>
                          <a:ea typeface="Times New Roman"/>
                          <a:cs typeface="Times New Roman"/>
                        </a:rPr>
                        <a:t>para</a:t>
                      </a:r>
                      <a:r>
                        <a:rPr lang="es-ES" sz="1200" dirty="0">
                          <a:latin typeface="Arial"/>
                          <a:ea typeface="Times New Roman"/>
                          <a:cs typeface="Times New Roman"/>
                        </a:rPr>
                        <a:t> ISDB-T </a:t>
                      </a:r>
                      <a:endParaRPr lang="es-ES" sz="1100" dirty="0">
                        <a:latin typeface="Calibri"/>
                        <a:ea typeface="Calibri"/>
                        <a:cs typeface="Times New Roman"/>
                      </a:endParaRPr>
                    </a:p>
                    <a:p>
                      <a:pPr marL="342900" lvl="0" indent="-342900">
                        <a:lnSpc>
                          <a:spcPct val="150000"/>
                        </a:lnSpc>
                        <a:spcAft>
                          <a:spcPts val="1000"/>
                        </a:spcAft>
                        <a:buSzPts val="1000"/>
                        <a:buFont typeface="Symbol"/>
                        <a:buChar char=""/>
                        <a:tabLst>
                          <a:tab pos="457200" algn="l"/>
                        </a:tabLst>
                      </a:pPr>
                      <a:r>
                        <a:rPr lang="es-EC" sz="1200" dirty="0">
                          <a:latin typeface="Arial"/>
                          <a:ea typeface="Times New Roman"/>
                          <a:cs typeface="Times New Roman"/>
                        </a:rPr>
                        <a:t>512 MB en RAM mínimo</a:t>
                      </a:r>
                      <a:endParaRPr lang="es-ES" sz="1100" dirty="0">
                        <a:latin typeface="Calibri"/>
                        <a:ea typeface="Calibri"/>
                        <a:cs typeface="Times New Roman"/>
                      </a:endParaRPr>
                    </a:p>
                    <a:p>
                      <a:pPr marL="342900" lvl="0" indent="-342900">
                        <a:lnSpc>
                          <a:spcPct val="150000"/>
                        </a:lnSpc>
                        <a:spcAft>
                          <a:spcPts val="1000"/>
                        </a:spcAft>
                        <a:buSzPts val="1000"/>
                        <a:buFont typeface="Symbol"/>
                        <a:buChar char=""/>
                        <a:tabLst>
                          <a:tab pos="457200" algn="l"/>
                        </a:tabLst>
                      </a:pPr>
                      <a:r>
                        <a:rPr lang="es-EC" sz="1200" dirty="0">
                          <a:latin typeface="Arial"/>
                          <a:ea typeface="Calibri"/>
                          <a:cs typeface="Times New Roman"/>
                        </a:rPr>
                        <a:t>Puerto </a:t>
                      </a:r>
                      <a:r>
                        <a:rPr lang="es-EC" sz="1200" dirty="0" smtClean="0">
                          <a:latin typeface="Arial"/>
                          <a:ea typeface="Calibri"/>
                          <a:cs typeface="Times New Roman"/>
                        </a:rPr>
                        <a:t>PCI</a:t>
                      </a:r>
                    </a:p>
                    <a:p>
                      <a:pPr marL="342900" lvl="0" indent="-342900">
                        <a:lnSpc>
                          <a:spcPct val="150000"/>
                        </a:lnSpc>
                        <a:spcAft>
                          <a:spcPts val="1000"/>
                        </a:spcAft>
                        <a:buSzPts val="1000"/>
                        <a:buFont typeface="Symbol"/>
                        <a:buNone/>
                        <a:tabLst>
                          <a:tab pos="457200" algn="l"/>
                        </a:tabLst>
                      </a:pPr>
                      <a:endParaRPr lang="es-E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507" name="Object 3"/>
          <p:cNvGraphicFramePr>
            <a:graphicFrameLocks noChangeAspect="1"/>
          </p:cNvGraphicFramePr>
          <p:nvPr/>
        </p:nvGraphicFramePr>
        <p:xfrm>
          <a:off x="2071670" y="2928934"/>
          <a:ext cx="1428760" cy="1428760"/>
        </p:xfrm>
        <a:graphic>
          <a:graphicData uri="http://schemas.openxmlformats.org/presentationml/2006/ole">
            <p:oleObj spid="_x0000_s21507" r:id="rId3" imgW="1312183" imgH="1312147"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Radio Frecuencia</a:t>
            </a:r>
            <a:endParaRPr lang="es-ES" dirty="0"/>
          </a:p>
        </p:txBody>
      </p:sp>
      <p:graphicFrame>
        <p:nvGraphicFramePr>
          <p:cNvPr id="4" name="3 Tabla"/>
          <p:cNvGraphicFramePr>
            <a:graphicFrameLocks noGrp="1"/>
          </p:cNvGraphicFramePr>
          <p:nvPr/>
        </p:nvGraphicFramePr>
        <p:xfrm>
          <a:off x="1428728" y="1500174"/>
          <a:ext cx="6643734" cy="5303323"/>
        </p:xfrm>
        <a:graphic>
          <a:graphicData uri="http://schemas.openxmlformats.org/drawingml/2006/table">
            <a:tbl>
              <a:tblPr/>
              <a:tblGrid>
                <a:gridCol w="2431393"/>
                <a:gridCol w="4212341"/>
              </a:tblGrid>
              <a:tr h="287119">
                <a:tc gridSpan="2">
                  <a:txBody>
                    <a:bodyPr/>
                    <a:lstStyle/>
                    <a:p>
                      <a:pPr algn="ctr">
                        <a:lnSpc>
                          <a:spcPct val="150000"/>
                        </a:lnSpc>
                        <a:spcAft>
                          <a:spcPts val="0"/>
                        </a:spcAft>
                      </a:pPr>
                      <a:r>
                        <a:rPr lang="es-EC" sz="1400" b="1" dirty="0">
                          <a:latin typeface="Arial"/>
                          <a:ea typeface="Calibri"/>
                          <a:cs typeface="Times New Roman"/>
                        </a:rPr>
                        <a:t>HARDWARE</a:t>
                      </a:r>
                      <a:endParaRPr lang="es-ES" sz="1400" dirty="0">
                        <a:latin typeface="Calibri"/>
                        <a:ea typeface="Calibri"/>
                        <a:cs typeface="Times New Roman"/>
                      </a:endParaRPr>
                    </a:p>
                  </a:txBody>
                  <a:tcPr marL="45220" marR="4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3130444">
                <a:tc>
                  <a:txBody>
                    <a:bodyPr/>
                    <a:lstStyle/>
                    <a:p>
                      <a:pPr marR="92710" algn="ctr">
                        <a:lnSpc>
                          <a:spcPct val="150000"/>
                        </a:lnSpc>
                        <a:spcAft>
                          <a:spcPts val="0"/>
                        </a:spcAft>
                      </a:pPr>
                      <a:endParaRPr lang="en-US" sz="700" dirty="0">
                        <a:latin typeface="Calibri"/>
                        <a:ea typeface="Calibri"/>
                        <a:cs typeface="Times New Roman"/>
                      </a:endParaRPr>
                    </a:p>
                    <a:p>
                      <a:pPr marR="92710" algn="ctr">
                        <a:lnSpc>
                          <a:spcPct val="150000"/>
                        </a:lnSpc>
                        <a:spcAft>
                          <a:spcPts val="0"/>
                        </a:spcAft>
                      </a:pPr>
                      <a:endParaRPr lang="es-EC" sz="800" dirty="0" smtClean="0">
                        <a:latin typeface="Arial"/>
                        <a:ea typeface="Calibri"/>
                        <a:cs typeface="Times New Roman"/>
                      </a:endParaRPr>
                    </a:p>
                    <a:p>
                      <a:pPr marR="92710" algn="ctr">
                        <a:lnSpc>
                          <a:spcPct val="150000"/>
                        </a:lnSpc>
                        <a:spcAft>
                          <a:spcPts val="0"/>
                        </a:spcAft>
                      </a:pPr>
                      <a:endParaRPr lang="es-EC" sz="800" dirty="0" smtClean="0">
                        <a:latin typeface="Arial"/>
                        <a:ea typeface="Calibri"/>
                        <a:cs typeface="Times New Roman"/>
                      </a:endParaRPr>
                    </a:p>
                    <a:p>
                      <a:pPr marR="92710" algn="ctr">
                        <a:lnSpc>
                          <a:spcPct val="150000"/>
                        </a:lnSpc>
                        <a:spcAft>
                          <a:spcPts val="0"/>
                        </a:spcAft>
                      </a:pPr>
                      <a:endParaRPr lang="es-EC" sz="800" dirty="0" smtClean="0">
                        <a:latin typeface="Arial"/>
                        <a:ea typeface="Calibri"/>
                        <a:cs typeface="Times New Roman"/>
                      </a:endParaRPr>
                    </a:p>
                    <a:p>
                      <a:pPr marR="92710" algn="ctr">
                        <a:lnSpc>
                          <a:spcPct val="150000"/>
                        </a:lnSpc>
                        <a:spcAft>
                          <a:spcPts val="0"/>
                        </a:spcAft>
                      </a:pPr>
                      <a:r>
                        <a:rPr lang="es-EC" sz="800" dirty="0" smtClean="0">
                          <a:latin typeface="Arial"/>
                          <a:ea typeface="Calibri"/>
                          <a:cs typeface="Times New Roman"/>
                        </a:rPr>
                        <a:t>Amplificador </a:t>
                      </a:r>
                      <a:r>
                        <a:rPr lang="es-EC" sz="800" dirty="0">
                          <a:latin typeface="Arial"/>
                          <a:ea typeface="Calibri"/>
                          <a:cs typeface="Times New Roman"/>
                        </a:rPr>
                        <a:t>VHF/UHF</a:t>
                      </a:r>
                      <a:endParaRPr lang="es-ES" sz="700" dirty="0">
                        <a:latin typeface="Calibri"/>
                        <a:ea typeface="Calibri"/>
                        <a:cs typeface="Times New Roman"/>
                      </a:endParaRPr>
                    </a:p>
                  </a:txBody>
                  <a:tcPr marL="45220" marR="4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SzPts val="1000"/>
                        <a:buFont typeface="Symbol"/>
                        <a:buChar char=""/>
                        <a:tabLst>
                          <a:tab pos="457200" algn="l"/>
                        </a:tabLst>
                      </a:pPr>
                      <a:r>
                        <a:rPr lang="es-EC" sz="1400" dirty="0" smtClean="0">
                          <a:latin typeface="Arial"/>
                          <a:ea typeface="Times New Roman"/>
                          <a:cs typeface="Times New Roman"/>
                        </a:rPr>
                        <a:t>Ganancia </a:t>
                      </a:r>
                      <a:r>
                        <a:rPr lang="es-EC" sz="1400" dirty="0">
                          <a:latin typeface="Arial"/>
                          <a:ea typeface="Times New Roman"/>
                          <a:cs typeface="Times New Roman"/>
                        </a:rPr>
                        <a:t>de hasta 36 dB.</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Tiene un conector coaxial de entrada, un conector coaxial de salida, no se requiere de ajustes técnicos.</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Perilla para control de ganancia.</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Entrada y Salida con impedancia de 75 ohm.</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Respuesta de frecuencia: de 30 a 850 </a:t>
                      </a:r>
                      <a:r>
                        <a:rPr lang="es-EC" sz="1400" dirty="0" err="1">
                          <a:latin typeface="Arial"/>
                          <a:ea typeface="Times New Roman"/>
                          <a:cs typeface="Times New Roman"/>
                        </a:rPr>
                        <a:t>MHz.</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Voltaje</a:t>
                      </a:r>
                      <a:r>
                        <a:rPr lang="en-US" sz="1400" dirty="0">
                          <a:latin typeface="Arial"/>
                          <a:ea typeface="Times New Roman"/>
                          <a:cs typeface="Times New Roman"/>
                        </a:rPr>
                        <a:t> de </a:t>
                      </a:r>
                      <a:r>
                        <a:rPr lang="es-EC" sz="1400" dirty="0">
                          <a:latin typeface="Arial"/>
                          <a:ea typeface="Times New Roman"/>
                          <a:cs typeface="Times New Roman"/>
                        </a:rPr>
                        <a:t>funcionamiento</a:t>
                      </a:r>
                      <a:r>
                        <a:rPr lang="en-US" sz="1400" dirty="0">
                          <a:latin typeface="Arial"/>
                          <a:ea typeface="Times New Roman"/>
                          <a:cs typeface="Times New Roman"/>
                        </a:rPr>
                        <a:t>: 120 - 220 Vac.</a:t>
                      </a:r>
                      <a:endParaRPr lang="es-ES" sz="1400" dirty="0">
                        <a:latin typeface="Calibri"/>
                        <a:ea typeface="Calibri"/>
                        <a:cs typeface="Times New Roman"/>
                      </a:endParaRPr>
                    </a:p>
                    <a:p>
                      <a:pPr marL="342900" lvl="0" indent="-342900">
                        <a:lnSpc>
                          <a:spcPct val="150000"/>
                        </a:lnSpc>
                        <a:spcAft>
                          <a:spcPts val="0"/>
                        </a:spcAft>
                        <a:buSzPts val="1000"/>
                        <a:buFont typeface="Symbol"/>
                        <a:buChar char=""/>
                        <a:tabLst>
                          <a:tab pos="457200" algn="l"/>
                        </a:tabLst>
                      </a:pPr>
                      <a:r>
                        <a:rPr lang="es-EC" sz="1400" dirty="0">
                          <a:latin typeface="Arial"/>
                          <a:ea typeface="Times New Roman"/>
                          <a:cs typeface="Times New Roman"/>
                        </a:rPr>
                        <a:t>Dimensiones</a:t>
                      </a:r>
                      <a:r>
                        <a:rPr lang="en-US" sz="1400" dirty="0">
                          <a:latin typeface="Arial"/>
                          <a:ea typeface="Times New Roman"/>
                          <a:cs typeface="Times New Roman"/>
                        </a:rPr>
                        <a:t>: Booster: 136 x 73 x 37 mm.</a:t>
                      </a:r>
                      <a:endParaRPr lang="es-ES" sz="1400" dirty="0">
                        <a:latin typeface="Calibri"/>
                        <a:ea typeface="Calibri"/>
                        <a:cs typeface="Times New Roman"/>
                      </a:endParaRPr>
                    </a:p>
                  </a:txBody>
                  <a:tcPr marL="45220" marR="4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535">
                <a:tc>
                  <a:txBody>
                    <a:bodyPr/>
                    <a:lstStyle/>
                    <a:p>
                      <a:pPr algn="ctr">
                        <a:lnSpc>
                          <a:spcPct val="150000"/>
                        </a:lnSpc>
                        <a:spcAft>
                          <a:spcPts val="0"/>
                        </a:spcAft>
                      </a:pPr>
                      <a:endParaRPr lang="es-EC" sz="700" dirty="0" smtClean="0">
                        <a:latin typeface="Calibri"/>
                        <a:ea typeface="Calibri"/>
                        <a:cs typeface="Times New Roman"/>
                      </a:endParaRPr>
                    </a:p>
                    <a:p>
                      <a:pPr algn="ctr">
                        <a:lnSpc>
                          <a:spcPct val="150000"/>
                        </a:lnSpc>
                        <a:spcAft>
                          <a:spcPts val="0"/>
                        </a:spcAft>
                      </a:pPr>
                      <a:endParaRPr lang="es-EC" sz="700" dirty="0" smtClean="0">
                        <a:latin typeface="Calibri"/>
                        <a:ea typeface="Calibri"/>
                        <a:cs typeface="Times New Roman"/>
                      </a:endParaRPr>
                    </a:p>
                    <a:p>
                      <a:pPr algn="ctr">
                        <a:lnSpc>
                          <a:spcPct val="150000"/>
                        </a:lnSpc>
                        <a:spcAft>
                          <a:spcPts val="0"/>
                        </a:spcAft>
                      </a:pPr>
                      <a:endParaRPr lang="es-EC" sz="700" dirty="0">
                        <a:latin typeface="Calibri"/>
                        <a:ea typeface="Calibri"/>
                        <a:cs typeface="Times New Roman"/>
                      </a:endParaRPr>
                    </a:p>
                    <a:p>
                      <a:pPr algn="ctr">
                        <a:lnSpc>
                          <a:spcPct val="150000"/>
                        </a:lnSpc>
                        <a:spcAft>
                          <a:spcPts val="0"/>
                        </a:spcAft>
                      </a:pPr>
                      <a:endParaRPr lang="es-EC" sz="800" dirty="0" smtClean="0">
                        <a:latin typeface="Arial"/>
                        <a:ea typeface="Calibri"/>
                        <a:cs typeface="Times New Roman"/>
                      </a:endParaRPr>
                    </a:p>
                    <a:p>
                      <a:pPr algn="ctr">
                        <a:lnSpc>
                          <a:spcPct val="150000"/>
                        </a:lnSpc>
                        <a:spcAft>
                          <a:spcPts val="0"/>
                        </a:spcAft>
                      </a:pPr>
                      <a:endParaRPr lang="es-EC" sz="800" dirty="0" smtClean="0">
                        <a:latin typeface="Arial"/>
                        <a:ea typeface="Calibri"/>
                        <a:cs typeface="Times New Roman"/>
                      </a:endParaRPr>
                    </a:p>
                    <a:p>
                      <a:pPr algn="ctr">
                        <a:lnSpc>
                          <a:spcPct val="150000"/>
                        </a:lnSpc>
                        <a:spcAft>
                          <a:spcPts val="0"/>
                        </a:spcAft>
                      </a:pPr>
                      <a:endParaRPr lang="es-EC" sz="800" dirty="0" smtClean="0">
                        <a:latin typeface="Arial"/>
                        <a:ea typeface="Calibri"/>
                        <a:cs typeface="Times New Roman"/>
                      </a:endParaRPr>
                    </a:p>
                    <a:p>
                      <a:pPr algn="ctr">
                        <a:lnSpc>
                          <a:spcPct val="150000"/>
                        </a:lnSpc>
                        <a:spcAft>
                          <a:spcPts val="0"/>
                        </a:spcAft>
                      </a:pPr>
                      <a:r>
                        <a:rPr lang="es-EC" sz="800" dirty="0" smtClean="0">
                          <a:latin typeface="Arial"/>
                          <a:ea typeface="Calibri"/>
                          <a:cs typeface="Times New Roman"/>
                        </a:rPr>
                        <a:t>Antena </a:t>
                      </a:r>
                      <a:r>
                        <a:rPr lang="es-EC" sz="800" dirty="0">
                          <a:latin typeface="Arial"/>
                          <a:ea typeface="Calibri"/>
                          <a:cs typeface="Times New Roman"/>
                        </a:rPr>
                        <a:t>VHF/UHF</a:t>
                      </a:r>
                      <a:endParaRPr lang="es-ES" sz="700" dirty="0">
                        <a:latin typeface="Calibri"/>
                        <a:ea typeface="Calibri"/>
                        <a:cs typeface="Times New Roman"/>
                      </a:endParaRPr>
                    </a:p>
                  </a:txBody>
                  <a:tcPr marL="45220" marR="4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50000"/>
                        </a:lnSpc>
                        <a:spcAft>
                          <a:spcPts val="0"/>
                        </a:spcAft>
                        <a:buFont typeface="Symbol"/>
                        <a:buChar char=""/>
                      </a:pPr>
                      <a:r>
                        <a:rPr lang="es-EC" sz="1400" dirty="0">
                          <a:latin typeface="Arial"/>
                          <a:ea typeface="Calibri"/>
                          <a:cs typeface="Times New Roman"/>
                        </a:rPr>
                        <a:t>Frecuencia: 48.5-825 </a:t>
                      </a:r>
                      <a:r>
                        <a:rPr lang="es-EC" sz="1400" dirty="0" err="1">
                          <a:latin typeface="Arial"/>
                          <a:ea typeface="Calibri"/>
                          <a:cs typeface="Times New Roman"/>
                        </a:rPr>
                        <a:t>Mhz</a:t>
                      </a:r>
                      <a:endParaRPr lang="es-ES" sz="1400" dirty="0">
                        <a:latin typeface="Calibri"/>
                        <a:ea typeface="Calibri"/>
                        <a:cs typeface="Times New Roman"/>
                      </a:endParaRPr>
                    </a:p>
                    <a:p>
                      <a:pPr marL="342900" lvl="0" indent="-342900">
                        <a:lnSpc>
                          <a:spcPct val="150000"/>
                        </a:lnSpc>
                        <a:spcAft>
                          <a:spcPts val="0"/>
                        </a:spcAft>
                        <a:buFont typeface="Symbol"/>
                        <a:buChar char=""/>
                      </a:pPr>
                      <a:r>
                        <a:rPr lang="es-EC" sz="1400" dirty="0">
                          <a:latin typeface="Arial"/>
                          <a:ea typeface="Calibri"/>
                          <a:cs typeface="Times New Roman"/>
                        </a:rPr>
                        <a:t>Ganancia: VHF (15dB) / UHF (25dB)</a:t>
                      </a:r>
                      <a:endParaRPr lang="es-ES" sz="1400" dirty="0">
                        <a:latin typeface="Calibri"/>
                        <a:ea typeface="Calibri"/>
                        <a:cs typeface="Times New Roman"/>
                      </a:endParaRPr>
                    </a:p>
                    <a:p>
                      <a:pPr marL="342900" lvl="0" indent="-342900">
                        <a:lnSpc>
                          <a:spcPct val="150000"/>
                        </a:lnSpc>
                        <a:spcAft>
                          <a:spcPts val="0"/>
                        </a:spcAft>
                        <a:buFont typeface="Symbol"/>
                        <a:buChar char=""/>
                      </a:pPr>
                      <a:r>
                        <a:rPr lang="es-EC" sz="1400" dirty="0">
                          <a:latin typeface="Arial"/>
                          <a:ea typeface="Calibri"/>
                          <a:cs typeface="Times New Roman"/>
                        </a:rPr>
                        <a:t>Impedancia: 75 Ω</a:t>
                      </a:r>
                      <a:endParaRPr lang="es-ES" sz="1400" dirty="0">
                        <a:latin typeface="Calibri"/>
                        <a:ea typeface="Calibri"/>
                        <a:cs typeface="Times New Roman"/>
                      </a:endParaRPr>
                    </a:p>
                    <a:p>
                      <a:pPr marL="342900" lvl="0" indent="-342900">
                        <a:lnSpc>
                          <a:spcPct val="150000"/>
                        </a:lnSpc>
                        <a:spcAft>
                          <a:spcPts val="0"/>
                        </a:spcAft>
                        <a:buFont typeface="Symbol"/>
                        <a:buChar char=""/>
                      </a:pPr>
                      <a:r>
                        <a:rPr lang="es-EC" sz="1400" dirty="0">
                          <a:latin typeface="Arial"/>
                          <a:ea typeface="Calibri"/>
                          <a:cs typeface="Times New Roman"/>
                        </a:rPr>
                        <a:t>Alimentación: 110-120V</a:t>
                      </a:r>
                      <a:endParaRPr lang="es-ES" sz="1400" dirty="0">
                        <a:latin typeface="Calibri"/>
                        <a:ea typeface="Calibri"/>
                        <a:cs typeface="Times New Roman"/>
                      </a:endParaRPr>
                    </a:p>
                    <a:p>
                      <a:pPr marL="342900" lvl="0" indent="-342900">
                        <a:lnSpc>
                          <a:spcPct val="150000"/>
                        </a:lnSpc>
                        <a:spcAft>
                          <a:spcPts val="0"/>
                        </a:spcAft>
                        <a:buFont typeface="Symbol"/>
                        <a:buChar char=""/>
                      </a:pPr>
                      <a:r>
                        <a:rPr lang="es-EC" sz="1400" dirty="0">
                          <a:latin typeface="Arial"/>
                          <a:ea typeface="Calibri"/>
                          <a:cs typeface="Times New Roman"/>
                        </a:rPr>
                        <a:t>Potencia: 3W</a:t>
                      </a:r>
                      <a:endParaRPr lang="es-ES" sz="1400" dirty="0">
                        <a:latin typeface="Calibri"/>
                        <a:ea typeface="Calibri"/>
                        <a:cs typeface="Times New Roman"/>
                      </a:endParaRPr>
                    </a:p>
                    <a:p>
                      <a:pPr marL="342900" lvl="0" indent="-342900">
                        <a:lnSpc>
                          <a:spcPct val="150000"/>
                        </a:lnSpc>
                        <a:spcAft>
                          <a:spcPts val="0"/>
                        </a:spcAft>
                        <a:buFont typeface="Symbol"/>
                        <a:buChar char=""/>
                      </a:pPr>
                      <a:r>
                        <a:rPr lang="es-EC" sz="1400" dirty="0">
                          <a:latin typeface="Arial"/>
                          <a:ea typeface="Calibri"/>
                          <a:cs typeface="Times New Roman"/>
                        </a:rPr>
                        <a:t>Adaptador de impedancias 50 Ω a 75 Ω</a:t>
                      </a:r>
                      <a:endParaRPr lang="es-ES" sz="1400" dirty="0">
                        <a:latin typeface="Calibri"/>
                        <a:ea typeface="Calibri"/>
                        <a:cs typeface="Times New Roman"/>
                      </a:endParaRPr>
                    </a:p>
                  </a:txBody>
                  <a:tcPr marL="45220" marR="4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434" name="Object 2"/>
          <p:cNvGraphicFramePr>
            <a:graphicFrameLocks noChangeAspect="1"/>
          </p:cNvGraphicFramePr>
          <p:nvPr/>
        </p:nvGraphicFramePr>
        <p:xfrm>
          <a:off x="1857356" y="2643182"/>
          <a:ext cx="1645930" cy="857256"/>
        </p:xfrm>
        <a:graphic>
          <a:graphicData uri="http://schemas.openxmlformats.org/presentationml/2006/ole">
            <p:oleObj spid="_x0000_s18434" r:id="rId4" imgW="716153" imgH="348754" progId="Visio.Drawing.11">
              <p:embed/>
            </p:oleObj>
          </a:graphicData>
        </a:graphic>
      </p:graphicFrame>
      <p:graphicFrame>
        <p:nvGraphicFramePr>
          <p:cNvPr id="18433" name="Object 1"/>
          <p:cNvGraphicFramePr>
            <a:graphicFrameLocks noChangeAspect="1"/>
          </p:cNvGraphicFramePr>
          <p:nvPr/>
        </p:nvGraphicFramePr>
        <p:xfrm>
          <a:off x="1785918" y="4929198"/>
          <a:ext cx="1857388" cy="1468588"/>
        </p:xfrm>
        <a:graphic>
          <a:graphicData uri="http://schemas.openxmlformats.org/presentationml/2006/ole">
            <p:oleObj spid="_x0000_s18433" r:id="rId5" imgW="1366441" imgH="1062459"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Receptor</a:t>
            </a:r>
            <a:endParaRPr lang="es-ES" dirty="0"/>
          </a:p>
        </p:txBody>
      </p:sp>
      <p:graphicFrame>
        <p:nvGraphicFramePr>
          <p:cNvPr id="5" name="4 Tabla"/>
          <p:cNvGraphicFramePr>
            <a:graphicFrameLocks noGrp="1"/>
          </p:cNvGraphicFramePr>
          <p:nvPr/>
        </p:nvGraphicFramePr>
        <p:xfrm>
          <a:off x="285720" y="1785926"/>
          <a:ext cx="8572527" cy="4527104"/>
        </p:xfrm>
        <a:graphic>
          <a:graphicData uri="http://schemas.openxmlformats.org/drawingml/2006/table">
            <a:tbl>
              <a:tblPr/>
              <a:tblGrid>
                <a:gridCol w="3585938"/>
                <a:gridCol w="4986589"/>
              </a:tblGrid>
              <a:tr h="294681">
                <a:tc gridSpan="2">
                  <a:txBody>
                    <a:bodyPr/>
                    <a:lstStyle/>
                    <a:p>
                      <a:pPr algn="ctr">
                        <a:lnSpc>
                          <a:spcPct val="150000"/>
                        </a:lnSpc>
                        <a:spcAft>
                          <a:spcPts val="0"/>
                        </a:spcAft>
                      </a:pPr>
                      <a:r>
                        <a:rPr lang="es-EC" sz="1400" b="1" dirty="0">
                          <a:latin typeface="Arial"/>
                          <a:ea typeface="Calibri"/>
                          <a:cs typeface="Times New Roman"/>
                        </a:rPr>
                        <a:t>HARDWARE</a:t>
                      </a:r>
                      <a:endParaRPr lang="es-ES" sz="1200" dirty="0">
                        <a:latin typeface="Calibri"/>
                        <a:ea typeface="Calibri"/>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976329">
                <a:tc>
                  <a:txBody>
                    <a:bodyPr/>
                    <a:lstStyle/>
                    <a:p>
                      <a:pPr marR="92710" algn="ctr">
                        <a:lnSpc>
                          <a:spcPct val="150000"/>
                        </a:lnSpc>
                        <a:spcAft>
                          <a:spcPts val="0"/>
                        </a:spcAft>
                      </a:pPr>
                      <a:endParaRPr lang="es-EC" sz="1400" dirty="0" smtClean="0">
                        <a:latin typeface="Calibri"/>
                        <a:ea typeface="Calibri"/>
                        <a:cs typeface="Times New Roman"/>
                      </a:endParaRPr>
                    </a:p>
                    <a:p>
                      <a:pPr marR="92710" algn="ctr">
                        <a:lnSpc>
                          <a:spcPct val="150000"/>
                        </a:lnSpc>
                        <a:spcAft>
                          <a:spcPts val="0"/>
                        </a:spcAft>
                      </a:pPr>
                      <a:endParaRPr lang="es-EC" sz="1400" dirty="0" smtClean="0">
                        <a:latin typeface="Calibri"/>
                        <a:ea typeface="Calibri"/>
                        <a:cs typeface="Times New Roman"/>
                      </a:endParaRPr>
                    </a:p>
                    <a:p>
                      <a:pPr marR="92710" algn="ctr">
                        <a:lnSpc>
                          <a:spcPct val="150000"/>
                        </a:lnSpc>
                        <a:spcAft>
                          <a:spcPts val="0"/>
                        </a:spcAft>
                      </a:pPr>
                      <a:endParaRPr lang="es-EC" sz="1400" dirty="0" smtClean="0">
                        <a:latin typeface="Calibri"/>
                        <a:ea typeface="Calibri"/>
                        <a:cs typeface="Times New Roman"/>
                      </a:endParaRPr>
                    </a:p>
                    <a:p>
                      <a:pPr marR="92710" algn="ctr">
                        <a:lnSpc>
                          <a:spcPct val="150000"/>
                        </a:lnSpc>
                        <a:spcAft>
                          <a:spcPts val="0"/>
                        </a:spcAft>
                      </a:pPr>
                      <a:endParaRPr lang="es-EC" sz="1400" dirty="0" smtClean="0">
                        <a:latin typeface="Calibri"/>
                        <a:ea typeface="Calibri"/>
                        <a:cs typeface="Times New Roman"/>
                      </a:endParaRPr>
                    </a:p>
                    <a:p>
                      <a:pPr marR="92710" algn="ctr">
                        <a:lnSpc>
                          <a:spcPct val="150000"/>
                        </a:lnSpc>
                        <a:spcAft>
                          <a:spcPts val="0"/>
                        </a:spcAft>
                      </a:pPr>
                      <a:endParaRPr lang="es-EC" sz="1400" dirty="0">
                        <a:latin typeface="Calibri"/>
                        <a:ea typeface="Calibri"/>
                        <a:cs typeface="Times New Roman"/>
                      </a:endParaRPr>
                    </a:p>
                    <a:p>
                      <a:pPr algn="ctr"/>
                      <a:r>
                        <a:rPr lang="es-EC" sz="1400" b="0" dirty="0">
                          <a:latin typeface="Arial"/>
                          <a:ea typeface="Times New Roman"/>
                          <a:cs typeface="Times New Roman"/>
                        </a:rPr>
                        <a:t>Panasonic Viera 42" LCD TV</a:t>
                      </a:r>
                      <a:endParaRPr lang="es-ES" sz="1400" b="1" dirty="0">
                        <a:latin typeface="Calibri"/>
                        <a:ea typeface="Times New Roman"/>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Aft>
                          <a:spcPts val="0"/>
                        </a:spcAft>
                        <a:buSzPts val="1000"/>
                        <a:buFont typeface="Symbol"/>
                        <a:buChar char=""/>
                        <a:tabLst>
                          <a:tab pos="457200" algn="l"/>
                        </a:tabLst>
                      </a:pPr>
                      <a:r>
                        <a:rPr lang="en-US" sz="1400" dirty="0">
                          <a:latin typeface="Arial"/>
                          <a:ea typeface="Times New Roman"/>
                          <a:cs typeface="Times New Roman"/>
                        </a:rPr>
                        <a:t>LCD Flat Panel™ Display Technology</a:t>
                      </a:r>
                      <a:endParaRPr lang="es-ES" sz="1400" dirty="0">
                        <a:latin typeface="Calibri"/>
                        <a:ea typeface="Calibri"/>
                        <a:cs typeface="Times New Roman"/>
                      </a:endParaRPr>
                    </a:p>
                    <a:p>
                      <a:pPr marL="342900" lvl="0" indent="-342900">
                        <a:lnSpc>
                          <a:spcPct val="100000"/>
                        </a:lnSpc>
                        <a:spcAft>
                          <a:spcPts val="0"/>
                        </a:spcAft>
                        <a:buSzPts val="1000"/>
                        <a:buFont typeface="Symbol"/>
                        <a:buChar char=""/>
                        <a:tabLst>
                          <a:tab pos="457200" algn="l"/>
                        </a:tabLst>
                      </a:pPr>
                      <a:r>
                        <a:rPr lang="en-US" sz="1400" dirty="0">
                          <a:latin typeface="Arial"/>
                          <a:ea typeface="Times New Roman"/>
                          <a:cs typeface="Times New Roman"/>
                        </a:rPr>
                        <a:t>42.0 en diagonal </a:t>
                      </a:r>
                      <a:endParaRPr lang="es-ES" sz="1400" dirty="0">
                        <a:latin typeface="Calibri"/>
                        <a:ea typeface="Calibri"/>
                        <a:cs typeface="Times New Roman"/>
                      </a:endParaRPr>
                    </a:p>
                    <a:p>
                      <a:pPr marL="342900" lvl="0" indent="-342900">
                        <a:lnSpc>
                          <a:spcPct val="100000"/>
                        </a:lnSpc>
                        <a:spcAft>
                          <a:spcPts val="0"/>
                        </a:spcAft>
                        <a:buSzPts val="1000"/>
                        <a:buFont typeface="Symbol"/>
                        <a:buChar char=""/>
                        <a:tabLst>
                          <a:tab pos="457200" algn="l"/>
                        </a:tabLst>
                      </a:pPr>
                      <a:r>
                        <a:rPr lang="es-EC" sz="1400" dirty="0">
                          <a:latin typeface="Arial"/>
                          <a:ea typeface="Times New Roman"/>
                          <a:cs typeface="Times New Roman"/>
                        </a:rPr>
                        <a:t>Resolución</a:t>
                      </a:r>
                      <a:r>
                        <a:rPr lang="en-US" sz="1400" dirty="0">
                          <a:latin typeface="Arial"/>
                          <a:ea typeface="Times New Roman"/>
                          <a:cs typeface="Times New Roman"/>
                        </a:rPr>
                        <a:t> 1920x1080 </a:t>
                      </a:r>
                      <a:endParaRPr lang="es-ES" sz="1400" dirty="0">
                        <a:latin typeface="Calibri"/>
                        <a:ea typeface="Calibri"/>
                        <a:cs typeface="Times New Roman"/>
                      </a:endParaRPr>
                    </a:p>
                    <a:p>
                      <a:pPr marL="342900" lvl="0" indent="-342900">
                        <a:lnSpc>
                          <a:spcPct val="100000"/>
                        </a:lnSpc>
                        <a:spcAft>
                          <a:spcPts val="0"/>
                        </a:spcAft>
                        <a:buSzPts val="1000"/>
                        <a:buFont typeface="Symbol"/>
                        <a:buChar char=""/>
                        <a:tabLst>
                          <a:tab pos="457200" algn="l"/>
                        </a:tabLst>
                      </a:pPr>
                      <a:r>
                        <a:rPr lang="en-US" sz="1400" dirty="0">
                          <a:latin typeface="Arial"/>
                          <a:ea typeface="Times New Roman"/>
                          <a:cs typeface="Times New Roman"/>
                        </a:rPr>
                        <a:t>Native 16:9 Native Aspect Ratio</a:t>
                      </a:r>
                      <a:endParaRPr lang="es-ES" sz="1400" dirty="0">
                        <a:latin typeface="Calibri"/>
                        <a:ea typeface="Calibri"/>
                        <a:cs typeface="Times New Roman"/>
                      </a:endParaRPr>
                    </a:p>
                    <a:p>
                      <a:pPr marL="342900" lvl="0" indent="-342900">
                        <a:lnSpc>
                          <a:spcPct val="100000"/>
                        </a:lnSpc>
                        <a:spcAft>
                          <a:spcPts val="0"/>
                        </a:spcAft>
                        <a:buSzPts val="1000"/>
                        <a:buFont typeface="Symbol"/>
                        <a:buChar char=""/>
                        <a:tabLst>
                          <a:tab pos="457200" algn="l"/>
                        </a:tabLst>
                      </a:pPr>
                      <a:r>
                        <a:rPr lang="en-US" sz="1400" dirty="0">
                          <a:latin typeface="Arial"/>
                          <a:ea typeface="Times New Roman"/>
                          <a:cs typeface="Times New Roman"/>
                        </a:rPr>
                        <a:t>15000:1 Contrast Ratio</a:t>
                      </a:r>
                      <a:endParaRPr lang="es-ES" sz="1400" dirty="0">
                        <a:latin typeface="Calibri"/>
                        <a:ea typeface="Calibri"/>
                        <a:cs typeface="Times New Roman"/>
                      </a:endParaRPr>
                    </a:p>
                    <a:p>
                      <a:pPr marL="342900" lvl="0" indent="-342900">
                        <a:lnSpc>
                          <a:spcPct val="100000"/>
                        </a:lnSpc>
                        <a:spcAft>
                          <a:spcPts val="0"/>
                        </a:spcAft>
                        <a:buSzPts val="1000"/>
                        <a:buFont typeface="Symbol"/>
                        <a:buChar char=""/>
                        <a:tabLst>
                          <a:tab pos="457200" algn="l"/>
                        </a:tabLst>
                      </a:pPr>
                      <a:r>
                        <a:rPr lang="en-US" sz="1400" dirty="0">
                          <a:latin typeface="Arial"/>
                          <a:ea typeface="Times New Roman"/>
                          <a:cs typeface="Times New Roman"/>
                        </a:rPr>
                        <a:t>54.1 lbs</a:t>
                      </a:r>
                      <a:endParaRPr lang="es-ES" sz="1400" dirty="0">
                        <a:latin typeface="Calibri"/>
                        <a:ea typeface="Calibri"/>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0890">
                <a:tc>
                  <a:txBody>
                    <a:bodyPr/>
                    <a:lstStyle/>
                    <a:p>
                      <a:pPr algn="ctr">
                        <a:lnSpc>
                          <a:spcPct val="150000"/>
                        </a:lnSpc>
                        <a:spcAft>
                          <a:spcPts val="0"/>
                        </a:spcAft>
                      </a:pPr>
                      <a:endParaRPr lang="es-EC" sz="1400" dirty="0" smtClean="0">
                        <a:latin typeface="Calibri"/>
                        <a:ea typeface="Calibri"/>
                        <a:cs typeface="Times New Roman"/>
                      </a:endParaRPr>
                    </a:p>
                    <a:p>
                      <a:pPr algn="ctr">
                        <a:lnSpc>
                          <a:spcPct val="150000"/>
                        </a:lnSpc>
                        <a:spcAft>
                          <a:spcPts val="0"/>
                        </a:spcAft>
                      </a:pPr>
                      <a:endParaRPr lang="es-EC" sz="1400" dirty="0" smtClean="0">
                        <a:latin typeface="Calibri"/>
                        <a:ea typeface="Calibri"/>
                        <a:cs typeface="Times New Roman"/>
                      </a:endParaRPr>
                    </a:p>
                    <a:p>
                      <a:pPr algn="ctr">
                        <a:lnSpc>
                          <a:spcPct val="150000"/>
                        </a:lnSpc>
                        <a:spcAft>
                          <a:spcPts val="0"/>
                        </a:spcAft>
                      </a:pPr>
                      <a:endParaRPr lang="es-EC" sz="1400" dirty="0">
                        <a:latin typeface="Calibri"/>
                        <a:ea typeface="Calibri"/>
                        <a:cs typeface="Times New Roman"/>
                      </a:endParaRPr>
                    </a:p>
                    <a:p>
                      <a:pPr algn="ctr">
                        <a:lnSpc>
                          <a:spcPct val="150000"/>
                        </a:lnSpc>
                        <a:spcAft>
                          <a:spcPts val="0"/>
                        </a:spcAft>
                      </a:pPr>
                      <a:r>
                        <a:rPr lang="es-EC" sz="1400" dirty="0">
                          <a:latin typeface="Arial"/>
                          <a:ea typeface="Calibri"/>
                          <a:cs typeface="Times New Roman"/>
                        </a:rPr>
                        <a:t>Set Top </a:t>
                      </a:r>
                      <a:r>
                        <a:rPr lang="es-EC" sz="1400" dirty="0" smtClean="0">
                          <a:latin typeface="Arial"/>
                          <a:ea typeface="Calibri"/>
                          <a:cs typeface="Times New Roman"/>
                        </a:rPr>
                        <a:t>Box STB</a:t>
                      </a:r>
                      <a:endParaRPr lang="es-ES" sz="1400" dirty="0">
                        <a:latin typeface="Calibri"/>
                        <a:ea typeface="Calibri"/>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es-EC" sz="1400" dirty="0">
                        <a:latin typeface="Arial"/>
                        <a:ea typeface="Calibri"/>
                        <a:cs typeface="Times New Roman"/>
                      </a:endParaRPr>
                    </a:p>
                    <a:p>
                      <a:pPr algn="just">
                        <a:lnSpc>
                          <a:spcPct val="100000"/>
                        </a:lnSpc>
                        <a:spcAft>
                          <a:spcPts val="0"/>
                        </a:spcAft>
                      </a:pPr>
                      <a:r>
                        <a:rPr lang="es-EC" sz="1400" dirty="0">
                          <a:latin typeface="Arial"/>
                          <a:ea typeface="Calibri"/>
                          <a:cs typeface="Times New Roman"/>
                        </a:rPr>
                        <a:t>Es un STB hibrido para ISDB-T e IPTV, diseñado para correr aplicaciones </a:t>
                      </a:r>
                      <a:r>
                        <a:rPr lang="es-EC" sz="1400" dirty="0" err="1">
                          <a:latin typeface="Arial"/>
                          <a:ea typeface="Calibri"/>
                          <a:cs typeface="Times New Roman"/>
                        </a:rPr>
                        <a:t>Ginga</a:t>
                      </a:r>
                      <a:r>
                        <a:rPr lang="es-EC" sz="1400" dirty="0">
                          <a:latin typeface="Arial"/>
                          <a:ea typeface="Calibri"/>
                          <a:cs typeface="Times New Roman"/>
                        </a:rPr>
                        <a:t>-NCL y </a:t>
                      </a:r>
                      <a:r>
                        <a:rPr lang="es-EC" sz="1400" dirty="0" err="1">
                          <a:latin typeface="Arial"/>
                          <a:ea typeface="Calibri"/>
                          <a:cs typeface="Times New Roman"/>
                        </a:rPr>
                        <a:t>Ginga</a:t>
                      </a:r>
                      <a:r>
                        <a:rPr lang="es-EC" sz="1400" dirty="0">
                          <a:latin typeface="Arial"/>
                          <a:ea typeface="Calibri"/>
                          <a:cs typeface="Times New Roman"/>
                        </a:rPr>
                        <a:t>-J. Permite  que los desarrolladores puedan probar sus aplicaciones por red, por aire o embebidas en </a:t>
                      </a:r>
                      <a:r>
                        <a:rPr lang="es-EC" sz="1400" dirty="0" smtClean="0">
                          <a:latin typeface="Arial"/>
                          <a:ea typeface="Calibri"/>
                          <a:cs typeface="Times New Roman"/>
                        </a:rPr>
                        <a:t>este.</a:t>
                      </a:r>
                      <a:endParaRPr lang="es-ES" sz="1400" dirty="0">
                        <a:latin typeface="Calibri"/>
                        <a:ea typeface="Calibri"/>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204">
                <a:tc>
                  <a:txBody>
                    <a:bodyPr/>
                    <a:lstStyle/>
                    <a:p>
                      <a:pPr algn="ctr">
                        <a:lnSpc>
                          <a:spcPct val="150000"/>
                        </a:lnSpc>
                        <a:spcAft>
                          <a:spcPts val="0"/>
                        </a:spcAft>
                      </a:pPr>
                      <a:endParaRPr lang="es-EC" sz="1400" dirty="0" smtClean="0">
                        <a:latin typeface="Calibri"/>
                        <a:ea typeface="Calibri"/>
                        <a:cs typeface="Times New Roman"/>
                      </a:endParaRPr>
                    </a:p>
                    <a:p>
                      <a:pPr algn="ctr">
                        <a:lnSpc>
                          <a:spcPct val="150000"/>
                        </a:lnSpc>
                        <a:spcAft>
                          <a:spcPts val="0"/>
                        </a:spcAft>
                      </a:pPr>
                      <a:endParaRPr lang="es-EC" sz="1400" dirty="0">
                        <a:latin typeface="Calibri"/>
                        <a:ea typeface="Calibri"/>
                        <a:cs typeface="Times New Roman"/>
                      </a:endParaRPr>
                    </a:p>
                    <a:p>
                      <a:pPr algn="ctr">
                        <a:lnSpc>
                          <a:spcPct val="150000"/>
                        </a:lnSpc>
                        <a:spcAft>
                          <a:spcPts val="0"/>
                        </a:spcAft>
                      </a:pPr>
                      <a:r>
                        <a:rPr lang="es-EC" sz="1400" dirty="0">
                          <a:latin typeface="Arial"/>
                          <a:ea typeface="Calibri"/>
                          <a:cs typeface="Times New Roman"/>
                        </a:rPr>
                        <a:t>Antena Tipo Conejo</a:t>
                      </a:r>
                      <a:endParaRPr lang="es-ES" sz="1400" dirty="0">
                        <a:latin typeface="Calibri"/>
                        <a:ea typeface="Calibri"/>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endParaRPr lang="es-EC" sz="1400" dirty="0">
                        <a:latin typeface="Arial"/>
                        <a:ea typeface="Calibri"/>
                        <a:cs typeface="Times New Roman"/>
                      </a:endParaRPr>
                    </a:p>
                    <a:p>
                      <a:pPr marL="342900" lvl="0" indent="-342900">
                        <a:lnSpc>
                          <a:spcPct val="100000"/>
                        </a:lnSpc>
                        <a:spcAft>
                          <a:spcPts val="0"/>
                        </a:spcAft>
                        <a:buFont typeface="Symbol"/>
                        <a:buChar char=""/>
                      </a:pPr>
                      <a:r>
                        <a:rPr lang="es-EC" sz="1400" dirty="0">
                          <a:latin typeface="Arial"/>
                          <a:ea typeface="Calibri"/>
                          <a:cs typeface="Times New Roman"/>
                        </a:rPr>
                        <a:t>Antena VHF/UHF</a:t>
                      </a:r>
                      <a:endParaRPr lang="es-ES" sz="1400" dirty="0">
                        <a:latin typeface="Calibri"/>
                        <a:ea typeface="Calibri"/>
                        <a:cs typeface="Times New Roman"/>
                      </a:endParaRPr>
                    </a:p>
                    <a:p>
                      <a:pPr marL="342900" lvl="0" indent="-342900">
                        <a:lnSpc>
                          <a:spcPct val="100000"/>
                        </a:lnSpc>
                        <a:buFont typeface="Symbol"/>
                        <a:buChar char=""/>
                      </a:pPr>
                      <a:r>
                        <a:rPr lang="es-EC" sz="1400" dirty="0">
                          <a:latin typeface="Arial"/>
                          <a:ea typeface="Times New Roman"/>
                          <a:cs typeface="Times New Roman"/>
                        </a:rPr>
                        <a:t>Frecuencia: 40-500MHZ</a:t>
                      </a:r>
                      <a:endParaRPr lang="es-ES" sz="1400" dirty="0">
                        <a:latin typeface="Calibri"/>
                        <a:ea typeface="Times New Roman"/>
                        <a:cs typeface="Times New Roman"/>
                      </a:endParaRPr>
                    </a:p>
                    <a:p>
                      <a:pPr marL="342900" lvl="0" indent="-342900">
                        <a:lnSpc>
                          <a:spcPct val="100000"/>
                        </a:lnSpc>
                        <a:buFont typeface="Symbol"/>
                        <a:buChar char=""/>
                      </a:pPr>
                      <a:r>
                        <a:rPr lang="es-EC" sz="1400" dirty="0">
                          <a:latin typeface="Arial"/>
                          <a:ea typeface="Times New Roman"/>
                          <a:cs typeface="Times New Roman"/>
                        </a:rPr>
                        <a:t>Tipo de cable: Alambre plano/alambre redondo</a:t>
                      </a:r>
                      <a:endParaRPr lang="es-ES" sz="1400" dirty="0">
                        <a:latin typeface="Calibri"/>
                        <a:ea typeface="Times New Roman"/>
                        <a:cs typeface="Times New Roman"/>
                      </a:endParaRPr>
                    </a:p>
                  </a:txBody>
                  <a:tcPr marL="46538" marR="465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388" name="Object 4"/>
          <p:cNvGraphicFramePr>
            <a:graphicFrameLocks noChangeAspect="1"/>
          </p:cNvGraphicFramePr>
          <p:nvPr/>
        </p:nvGraphicFramePr>
        <p:xfrm>
          <a:off x="1071538" y="2071678"/>
          <a:ext cx="1905000" cy="1531938"/>
        </p:xfrm>
        <a:graphic>
          <a:graphicData uri="http://schemas.openxmlformats.org/presentationml/2006/ole">
            <p:oleObj spid="_x0000_s16388" r:id="rId4" imgW="2016728" imgH="1647945" progId="Visio.Drawing.11">
              <p:embed/>
            </p:oleObj>
          </a:graphicData>
        </a:graphic>
      </p:graphicFrame>
      <p:graphicFrame>
        <p:nvGraphicFramePr>
          <p:cNvPr id="16386" name="Object 2"/>
          <p:cNvGraphicFramePr>
            <a:graphicFrameLocks noChangeAspect="1"/>
          </p:cNvGraphicFramePr>
          <p:nvPr/>
        </p:nvGraphicFramePr>
        <p:xfrm>
          <a:off x="1428728" y="4286256"/>
          <a:ext cx="1135063" cy="381000"/>
        </p:xfrm>
        <a:graphic>
          <a:graphicData uri="http://schemas.openxmlformats.org/presentationml/2006/ole">
            <p:oleObj spid="_x0000_s16386" r:id="rId5" imgW="1133482" imgH="363601" progId="Visio.Drawing.11">
              <p:embed/>
            </p:oleObj>
          </a:graphicData>
        </a:graphic>
      </p:graphicFrame>
      <p:graphicFrame>
        <p:nvGraphicFramePr>
          <p:cNvPr id="16385" name="Object 1"/>
          <p:cNvGraphicFramePr>
            <a:graphicFrameLocks noChangeAspect="1"/>
          </p:cNvGraphicFramePr>
          <p:nvPr/>
        </p:nvGraphicFramePr>
        <p:xfrm>
          <a:off x="1714480" y="5500702"/>
          <a:ext cx="617538" cy="617538"/>
        </p:xfrm>
        <a:graphic>
          <a:graphicData uri="http://schemas.openxmlformats.org/presentationml/2006/ole">
            <p:oleObj spid="_x0000_s16385" r:id="rId6" imgW="619244" imgH="619228" progId="Visio.Drawing.11">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180</TotalTime>
  <Words>1221</Words>
  <Application>Microsoft Office PowerPoint</Application>
  <PresentationFormat>Presentación en pantalla (4:3)</PresentationFormat>
  <Paragraphs>140</Paragraphs>
  <Slides>18</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Intermedio</vt:lpstr>
      <vt:lpstr>Visio.Drawing.11</vt:lpstr>
      <vt:lpstr>IMPLEMENTACIÓN DE UN TRANSMISOR DE PRUEBAS DE TV DIGITAL TERRESTRE ISDB-Tb, PARA LA EMISIÓN DE APLICACIONES INTERACTIVAS</vt:lpstr>
      <vt:lpstr>CONTENIDO</vt:lpstr>
      <vt:lpstr>INTRODUCCIÓN</vt:lpstr>
      <vt:lpstr>ALCANCE DEL PROYECTO</vt:lpstr>
      <vt:lpstr>IMPLEMENTACIÓN DEL LABORATORIO DE TV DIGITAL</vt:lpstr>
      <vt:lpstr>Generación TS</vt:lpstr>
      <vt:lpstr>Modulación TS</vt:lpstr>
      <vt:lpstr>Radio Frecuencia</vt:lpstr>
      <vt:lpstr>Receptor</vt:lpstr>
      <vt:lpstr>Generación del Transport Stream</vt:lpstr>
      <vt:lpstr>Multiplexación del Transport Stream</vt:lpstr>
      <vt:lpstr>Generación Transport Stream con dos Servicios e Interactividad</vt:lpstr>
      <vt:lpstr>Transmisión y pruebas de recepción</vt:lpstr>
      <vt:lpstr>Transmisión de un Servicio de TV Digital con Interactividad</vt:lpstr>
      <vt:lpstr>Parámetros para emitir un servicio de tv digital con interactividad</vt:lpstr>
      <vt:lpstr>PRUEBAS DE RECEPCIÓN</vt:lpstr>
      <vt:lpstr>PRUEBAS DE RECEPCIÓN</vt:lpstr>
      <vt:lpstr>PRUEBAS DE RECEPCIÓN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UN TRANSMISOR DE PRUEBAS DE TV DIGITAL TERRESTRE ISDB-Tb, PARA LA EMISIÓN DE APLICACIONES INTERACTIVAS</dc:title>
  <dc:creator>DIEGO</dc:creator>
  <cp:lastModifiedBy>User</cp:lastModifiedBy>
  <cp:revision>21</cp:revision>
  <dcterms:created xsi:type="dcterms:W3CDTF">2011-08-08T01:00:04Z</dcterms:created>
  <dcterms:modified xsi:type="dcterms:W3CDTF">2011-08-08T17:14:40Z</dcterms:modified>
</cp:coreProperties>
</file>