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257" r:id="rId3"/>
    <p:sldId id="262" r:id="rId4"/>
    <p:sldId id="260" r:id="rId5"/>
    <p:sldId id="258" r:id="rId6"/>
    <p:sldId id="300" r:id="rId7"/>
    <p:sldId id="259" r:id="rId8"/>
    <p:sldId id="261" r:id="rId9"/>
    <p:sldId id="263" r:id="rId10"/>
    <p:sldId id="264" r:id="rId11"/>
    <p:sldId id="265" r:id="rId12"/>
    <p:sldId id="266" r:id="rId13"/>
    <p:sldId id="267" r:id="rId14"/>
    <p:sldId id="268" r:id="rId15"/>
    <p:sldId id="269" r:id="rId16"/>
    <p:sldId id="270" r:id="rId17"/>
    <p:sldId id="271" r:id="rId18"/>
    <p:sldId id="276" r:id="rId19"/>
    <p:sldId id="277" r:id="rId20"/>
    <p:sldId id="301" r:id="rId21"/>
    <p:sldId id="279" r:id="rId22"/>
    <p:sldId id="288" r:id="rId23"/>
    <p:sldId id="289" r:id="rId24"/>
    <p:sldId id="297" r:id="rId25"/>
    <p:sldId id="290" r:id="rId26"/>
    <p:sldId id="295" r:id="rId27"/>
    <p:sldId id="292" r:id="rId28"/>
    <p:sldId id="293" r:id="rId29"/>
    <p:sldId id="294" r:id="rId3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a:srgbClr val="66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76344" autoAdjust="0"/>
  </p:normalViewPr>
  <p:slideViewPr>
    <p:cSldViewPr>
      <p:cViewPr>
        <p:scale>
          <a:sx n="90" d="100"/>
          <a:sy n="90" d="100"/>
        </p:scale>
        <p:origin x="-858" y="15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5772A5-D83A-49E1-928D-34957ED74860}" type="datetimeFigureOut">
              <a:rPr lang="es-EC" smtClean="0"/>
              <a:pPr/>
              <a:t>29/08/2011</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D4A0B1-5C34-42C9-B18A-DA5044F067F2}" type="slidenum">
              <a:rPr lang="es-EC" smtClean="0"/>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36E87-3DFF-47A9-A27B-2F7CB9D2A406}" type="datetimeFigureOut">
              <a:rPr lang="es-EC" smtClean="0"/>
              <a:pPr/>
              <a:t>29/08/2011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30026F-D25F-4F46-8214-FC01EF562840}" type="slidenum">
              <a:rPr lang="es-EC" smtClean="0"/>
              <a:pPr/>
              <a:t>‹Nº›</a:t>
            </a:fld>
            <a:endParaRPr lang="es-EC"/>
          </a:p>
        </p:txBody>
      </p:sp>
    </p:spTree>
    <p:extLst>
      <p:ext uri="{BB962C8B-B14F-4D97-AF65-F5344CB8AC3E}">
        <p14:creationId xmlns:p14="http://schemas.microsoft.com/office/powerpoint/2010/main" xmlns="" val="907546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s.wikipedia.org/wiki/DN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es.wikipedia.org/wiki/Ataques_de_REPLAY" TargetMode="External"/><Relationship Id="rId3" Type="http://schemas.openxmlformats.org/officeDocument/2006/relationships/hyperlink" Target="http://es.wikipedia.org/wiki/Protocolo" TargetMode="External"/><Relationship Id="rId7" Type="http://schemas.openxmlformats.org/officeDocument/2006/relationships/hyperlink" Target="http://es.wikipedia.org/wiki/Eavesdropping"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s.wikipedia.org/wiki/Cliente-servidor" TargetMode="External"/><Relationship Id="rId11" Type="http://schemas.openxmlformats.org/officeDocument/2006/relationships/hyperlink" Target="http://es.wikipedia.org/wiki/Criptograf%C3%ADa_asim%C3%A9trica" TargetMode="External"/><Relationship Id="rId5" Type="http://schemas.openxmlformats.org/officeDocument/2006/relationships/hyperlink" Target="http://es.wikipedia.org/wiki/Redes" TargetMode="External"/><Relationship Id="rId10" Type="http://schemas.openxmlformats.org/officeDocument/2006/relationships/hyperlink" Target="http://es.wikipedia.org/wiki/Tercero_de_confianza" TargetMode="External"/><Relationship Id="rId4" Type="http://schemas.openxmlformats.org/officeDocument/2006/relationships/hyperlink" Target="http://es.wikipedia.org/wiki/Autenticaci%C3%B3n" TargetMode="External"/><Relationship Id="rId9" Type="http://schemas.openxmlformats.org/officeDocument/2006/relationships/hyperlink" Target="http://es.wikipedia.org/wiki/Criptograf%C3%ADa_sim%C3%A9tric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El valor qué la información representa actualmente para las empresas, negocios, escuelas, etc. Surgen las necesidades de gestionar, organizar y asegurar la misma por lo cual se busca obtener una herramienta que resuelva este tipo de necesidades y sobre todo que el usuario mantenga la iteración y  el control a la  información que el maneja y permitirle que esta información se guarde en diferentes formatos y subsiguiente dale un formato mas general independiente de plataformas  y aplicaciones. El archivo puede ser enviado utilizando correo electrónico, también se utilizará la indexación para obtener una búsqueda más adecuada y el </a:t>
            </a:r>
            <a:r>
              <a:rPr lang="es-ES" dirty="0" err="1" smtClean="0"/>
              <a:t>versionamiento</a:t>
            </a:r>
            <a:r>
              <a:rPr lang="es-ES" dirty="0" smtClean="0"/>
              <a:t> que brindara apoyo a la empresa en su proceso de auditoría, y brindara un mejor control de histórico de dicho documento.</a:t>
            </a:r>
            <a:endParaRPr lang="es-EC" dirty="0"/>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5</a:t>
            </a:fld>
            <a:endParaRPr lang="es-EC"/>
          </a:p>
        </p:txBody>
      </p:sp>
    </p:spTree>
    <p:extLst>
      <p:ext uri="{BB962C8B-B14F-4D97-AF65-F5344CB8AC3E}">
        <p14:creationId xmlns:p14="http://schemas.microsoft.com/office/powerpoint/2010/main" xmlns="" val="1687405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Orientas</a:t>
            </a:r>
            <a:r>
              <a:rPr lang="es-EC" baseline="0" dirty="0" smtClean="0"/>
              <a:t> a </a:t>
            </a:r>
            <a:r>
              <a:rPr lang="es-EC" baseline="0" dirty="0" smtClean="0"/>
              <a:t>Servicios </a:t>
            </a:r>
            <a:r>
              <a:rPr lang="es-EC" baseline="0" dirty="0" smtClean="0"/>
              <a:t>, </a:t>
            </a:r>
            <a:r>
              <a:rPr lang="es-EC" baseline="0" dirty="0" smtClean="0"/>
              <a:t>multiplataforma</a:t>
            </a:r>
          </a:p>
          <a:p>
            <a:r>
              <a:rPr lang="es-EC" dirty="0" smtClean="0"/>
              <a:t>Descarga y almacenamiento en caché. El incremento de descargas reduce el tamaño de las mismas, y los componentes pueden aislarse a fin de que sólo los utilice la aplicación para una implementación de impacto cero. </a:t>
            </a:r>
          </a:p>
          <a:p>
            <a:r>
              <a:rPr lang="es-EC" dirty="0" smtClean="0"/>
              <a:t>Aplicaciones carentes de impacto. </a:t>
            </a:r>
          </a:p>
          <a:p>
            <a:r>
              <a:rPr lang="es-EC" dirty="0" smtClean="0"/>
              <a:t>Esta característica permite aislar la aplicación y eliminar conflictos de archivos DLL. De forma predeterminada, los componentes no afectan a otras aplicaciones </a:t>
            </a:r>
          </a:p>
          <a:p>
            <a:endParaRPr lang="es-EC" dirty="0"/>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16</a:t>
            </a:fld>
            <a:endParaRPr lang="es-EC"/>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r>
              <a:rPr lang="es-EC" dirty="0" smtClean="0"/>
              <a:t>Para una </a:t>
            </a:r>
            <a:r>
              <a:rPr lang="es-EC" dirty="0" err="1" smtClean="0"/>
              <a:t>rapida</a:t>
            </a:r>
            <a:r>
              <a:rPr lang="es-EC" dirty="0" smtClean="0"/>
              <a:t> </a:t>
            </a:r>
            <a:r>
              <a:rPr lang="es-EC" dirty="0" err="1" smtClean="0"/>
              <a:t>explicacion</a:t>
            </a:r>
            <a:r>
              <a:rPr lang="es-EC" dirty="0" smtClean="0"/>
              <a:t> se trata de un software de escaneo principalmente, para ayudarnos a escanear grandes cantidades de documentos y convertirlos en archivos PDF, en vez de otros formatos que no nos permiten almacenarlos en uno solo y </a:t>
            </a:r>
            <a:r>
              <a:rPr lang="es-EC" dirty="0" err="1" smtClean="0"/>
              <a:t>ademas</a:t>
            </a:r>
            <a:r>
              <a:rPr lang="es-EC" dirty="0" smtClean="0"/>
              <a:t> nos permite mas tarde hacer </a:t>
            </a:r>
            <a:r>
              <a:rPr lang="es-EC" dirty="0" err="1" smtClean="0"/>
              <a:t>busquedas</a:t>
            </a:r>
            <a:r>
              <a:rPr lang="es-EC" dirty="0" smtClean="0"/>
              <a:t> en dichos documentos como si los </a:t>
            </a:r>
            <a:r>
              <a:rPr lang="es-EC" dirty="0" err="1" smtClean="0"/>
              <a:t>hubieramos</a:t>
            </a:r>
            <a:r>
              <a:rPr lang="es-EC" dirty="0" smtClean="0"/>
              <a:t> escrito nosotros o bajados de una Web, lo cual resulta bastante beneficioso.. Las principales </a:t>
            </a:r>
            <a:r>
              <a:rPr lang="es-EC" dirty="0" err="1" smtClean="0"/>
              <a:t>caracteristicas</a:t>
            </a:r>
            <a:r>
              <a:rPr lang="es-EC" dirty="0" smtClean="0"/>
              <a:t> a groso modo, que bien me a quedado esto:</a:t>
            </a:r>
          </a:p>
          <a:p>
            <a:r>
              <a:rPr lang="es-EC" dirty="0" smtClean="0"/>
              <a:t/>
            </a:r>
            <a:br>
              <a:rPr lang="es-EC" dirty="0" smtClean="0"/>
            </a:br>
            <a:r>
              <a:rPr lang="es-EC" dirty="0" err="1" smtClean="0"/>
              <a:t>Tambien</a:t>
            </a:r>
            <a:r>
              <a:rPr lang="es-EC" dirty="0" smtClean="0"/>
              <a:t> crea conjuntos de trabajo para poder procesarlos en forma de documentos reutilizables y los podemos adaptar a los distintos tipos de proyectos de conversión, no solo PDF, sino con </a:t>
            </a:r>
            <a:r>
              <a:rPr lang="es-EC" dirty="0" err="1" smtClean="0"/>
              <a:t>multutud</a:t>
            </a:r>
            <a:r>
              <a:rPr lang="es-EC" dirty="0" smtClean="0"/>
              <a:t> de formatos, pero para mi lo mas sencillo es acoplarlos todos en un solo PDF, menos espacio y mas sencillo. </a:t>
            </a:r>
            <a:br>
              <a:rPr lang="es-EC" dirty="0" smtClean="0"/>
            </a:br>
            <a:r>
              <a:rPr lang="es-EC" dirty="0" smtClean="0"/>
              <a:t/>
            </a:r>
            <a:br>
              <a:rPr lang="es-EC" dirty="0" smtClean="0"/>
            </a:br>
            <a:r>
              <a:rPr lang="es-EC" dirty="0" smtClean="0"/>
              <a:t>Tiene un reconocimiento óptico de caracteres y páginas con una gran precisión para poder modificarlos a tu antojo. </a:t>
            </a:r>
            <a:br>
              <a:rPr lang="es-EC" dirty="0" smtClean="0"/>
            </a:br>
            <a:r>
              <a:rPr lang="es-EC" dirty="0" smtClean="0"/>
              <a:t/>
            </a:r>
            <a:br>
              <a:rPr lang="es-EC" dirty="0" smtClean="0"/>
            </a:br>
            <a:r>
              <a:rPr lang="es-EC" dirty="0" smtClean="0"/>
              <a:t>Podemos crear de forma automática enlaces internos, como por ejemplo índices de contenido, referencias cruzadas, esquemas, etc. </a:t>
            </a:r>
          </a:p>
          <a:p>
            <a:endParaRPr lang="es-EC" dirty="0" smtClean="0"/>
          </a:p>
          <a:p>
            <a:r>
              <a:rPr lang="es-EC" b="1" dirty="0" smtClean="0"/>
              <a:t>Características técnicas de Sistema </a:t>
            </a:r>
            <a:r>
              <a:rPr lang="es-EC" b="1" dirty="0" err="1" smtClean="0"/>
              <a:t>Ocr</a:t>
            </a:r>
            <a:r>
              <a:rPr lang="es-EC" b="1" dirty="0" smtClean="0"/>
              <a:t> Adobe Capture 3 Personal, en</a:t>
            </a:r>
          </a:p>
          <a:p>
            <a:r>
              <a:rPr lang="es-EC" b="1" dirty="0" smtClean="0"/>
              <a:t>Espacio de disco duro, mínimo</a:t>
            </a:r>
            <a:r>
              <a:rPr lang="es-EC" dirty="0" smtClean="0"/>
              <a:t> 86 MB </a:t>
            </a:r>
          </a:p>
          <a:p>
            <a:r>
              <a:rPr lang="es-EC" b="1" dirty="0" smtClean="0"/>
              <a:t>Memoria interna, mínimo (RAM)</a:t>
            </a:r>
            <a:r>
              <a:rPr lang="es-EC" dirty="0" smtClean="0"/>
              <a:t> 64 MB </a:t>
            </a:r>
          </a:p>
          <a:p>
            <a:r>
              <a:rPr lang="es-EC" b="1" dirty="0" smtClean="0"/>
              <a:t>Procesador mínimo</a:t>
            </a:r>
            <a:r>
              <a:rPr lang="es-EC" dirty="0" smtClean="0"/>
              <a:t> Intel Pentium </a:t>
            </a:r>
          </a:p>
          <a:p>
            <a:r>
              <a:rPr lang="es-EC" b="1" dirty="0" smtClean="0"/>
              <a:t>Plataforma</a:t>
            </a:r>
            <a:r>
              <a:rPr lang="es-EC" dirty="0" smtClean="0"/>
              <a:t> PC </a:t>
            </a:r>
          </a:p>
          <a:p>
            <a:r>
              <a:rPr lang="es-EC" b="1" dirty="0" smtClean="0"/>
              <a:t>Mac, compatible</a:t>
            </a:r>
            <a:r>
              <a:rPr lang="es-EC" dirty="0" smtClean="0"/>
              <a:t> No </a:t>
            </a:r>
          </a:p>
          <a:p>
            <a:r>
              <a:rPr lang="es-EC" b="1" dirty="0" smtClean="0"/>
              <a:t>Sistemas operativos compatibles</a:t>
            </a:r>
            <a:r>
              <a:rPr lang="es-EC" dirty="0" smtClean="0"/>
              <a:t> Windows NT 4.0 SP3+/2000/XP </a:t>
            </a:r>
          </a:p>
          <a:p>
            <a:r>
              <a:rPr lang="es-EC" b="1" dirty="0" smtClean="0"/>
              <a:t>Versión de idioma</a:t>
            </a:r>
            <a:r>
              <a:rPr lang="es-EC" dirty="0" smtClean="0"/>
              <a:t> ENG</a:t>
            </a:r>
          </a:p>
          <a:p>
            <a:r>
              <a:rPr lang="es-EC" dirty="0" smtClean="0"/>
              <a:t/>
            </a:r>
            <a:br>
              <a:rPr lang="es-EC" dirty="0" smtClean="0"/>
            </a:br>
            <a:r>
              <a:rPr lang="es-EC" dirty="0" smtClean="0"/>
              <a:t/>
            </a:r>
            <a:br>
              <a:rPr lang="es-EC" dirty="0" smtClean="0"/>
            </a:br>
            <a:endParaRPr lang="es-EC" dirty="0"/>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17</a:t>
            </a:fld>
            <a:endParaRPr lang="es-EC"/>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A través del Análisis FODA</a:t>
            </a:r>
            <a:r>
              <a:rPr lang="es-EC" baseline="0" dirty="0" smtClean="0"/>
              <a:t> realizado en la empresa se ah llegado a plantear las siguientes estrategias</a:t>
            </a:r>
            <a:endParaRPr lang="es-EC" dirty="0"/>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19</a:t>
            </a:fld>
            <a:endParaRPr lang="es-EC"/>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lvl="0"/>
            <a:r>
              <a:rPr lang="es-ES" sz="1200" b="1" kern="1200" dirty="0" smtClean="0">
                <a:solidFill>
                  <a:schemeClr val="tx1"/>
                </a:solidFill>
                <a:latin typeface="+mn-lt"/>
                <a:ea typeface="+mn-ea"/>
                <a:cs typeface="+mn-cs"/>
              </a:rPr>
              <a:t>Requisitos</a:t>
            </a:r>
            <a:r>
              <a:rPr lang="es-ES" sz="1200" kern="1200" dirty="0" smtClean="0">
                <a:solidFill>
                  <a:schemeClr val="tx1"/>
                </a:solidFill>
                <a:latin typeface="+mn-lt"/>
                <a:ea typeface="+mn-ea"/>
                <a:cs typeface="+mn-cs"/>
              </a:rPr>
              <a:t>: Se identifica los Roles de Administrador, Editor y Usuario a continuación se describe cada una de las tareas asignas por los roles.</a:t>
            </a:r>
            <a:endParaRPr lang="es-EC" sz="16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Usuario</a:t>
            </a:r>
            <a:endParaRPr lang="es-EC" sz="1600" kern="1200" dirty="0" smtClean="0">
              <a:solidFill>
                <a:schemeClr val="tx1"/>
              </a:solidFill>
              <a:latin typeface="+mn-lt"/>
              <a:ea typeface="+mn-ea"/>
              <a:cs typeface="+mn-cs"/>
            </a:endParaRPr>
          </a:p>
          <a:p>
            <a:pPr lvl="2"/>
            <a:r>
              <a:rPr lang="es-ES" sz="1200" kern="1200" dirty="0" smtClean="0">
                <a:solidFill>
                  <a:schemeClr val="tx1"/>
                </a:solidFill>
                <a:latin typeface="+mn-lt"/>
                <a:ea typeface="+mn-ea"/>
                <a:cs typeface="+mn-cs"/>
              </a:rPr>
              <a:t>Utiliza el Servicio de Históricos</a:t>
            </a:r>
            <a:endParaRPr lang="es-EC" sz="1600" kern="1200" dirty="0" smtClean="0">
              <a:solidFill>
                <a:schemeClr val="tx1"/>
              </a:solidFill>
              <a:latin typeface="+mn-lt"/>
              <a:ea typeface="+mn-ea"/>
              <a:cs typeface="+mn-cs"/>
            </a:endParaRPr>
          </a:p>
          <a:p>
            <a:pPr lvl="2"/>
            <a:r>
              <a:rPr lang="es-ES" sz="1200" kern="1200" dirty="0" smtClean="0">
                <a:solidFill>
                  <a:schemeClr val="tx1"/>
                </a:solidFill>
                <a:latin typeface="+mn-lt"/>
                <a:ea typeface="+mn-ea"/>
                <a:cs typeface="+mn-cs"/>
              </a:rPr>
              <a:t>Utiliza Servicio de Consulta de Documentos</a:t>
            </a:r>
            <a:endParaRPr lang="es-EC" sz="1600" kern="1200" dirty="0" smtClean="0">
              <a:solidFill>
                <a:schemeClr val="tx1"/>
              </a:solidFill>
              <a:latin typeface="+mn-lt"/>
              <a:ea typeface="+mn-ea"/>
              <a:cs typeface="+mn-cs"/>
            </a:endParaRPr>
          </a:p>
          <a:p>
            <a:pPr lvl="2"/>
            <a:r>
              <a:rPr lang="es-ES" sz="1200" kern="1200" dirty="0" smtClean="0">
                <a:solidFill>
                  <a:schemeClr val="tx1"/>
                </a:solidFill>
                <a:latin typeface="+mn-lt"/>
                <a:ea typeface="+mn-ea"/>
                <a:cs typeface="+mn-cs"/>
              </a:rPr>
              <a:t>Solicita Prestamos e Impresiones</a:t>
            </a:r>
            <a:endParaRPr lang="es-EC" sz="16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6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Editor</a:t>
            </a:r>
            <a:endParaRPr lang="es-EC" sz="1600" kern="1200" dirty="0" smtClean="0">
              <a:solidFill>
                <a:schemeClr val="tx1"/>
              </a:solidFill>
              <a:latin typeface="+mn-lt"/>
              <a:ea typeface="+mn-ea"/>
              <a:cs typeface="+mn-cs"/>
            </a:endParaRPr>
          </a:p>
          <a:p>
            <a:pPr lvl="1"/>
            <a:r>
              <a:rPr lang="es-ES" sz="1200" kern="1200" dirty="0" smtClean="0">
                <a:solidFill>
                  <a:schemeClr val="tx1"/>
                </a:solidFill>
                <a:latin typeface="+mn-lt"/>
                <a:ea typeface="+mn-ea"/>
                <a:cs typeface="+mn-cs"/>
              </a:rPr>
              <a:t>Utilizar Servicio de Administración de Documentos</a:t>
            </a:r>
            <a:endParaRPr lang="es-EC" sz="1600" kern="1200" dirty="0" smtClean="0">
              <a:solidFill>
                <a:schemeClr val="tx1"/>
              </a:solidFill>
              <a:latin typeface="+mn-lt"/>
              <a:ea typeface="+mn-ea"/>
              <a:cs typeface="+mn-cs"/>
            </a:endParaRPr>
          </a:p>
          <a:p>
            <a:pPr lvl="2"/>
            <a:r>
              <a:rPr lang="es-ES" sz="1200" kern="1200" dirty="0" smtClean="0">
                <a:solidFill>
                  <a:schemeClr val="tx1"/>
                </a:solidFill>
                <a:latin typeface="+mn-lt"/>
                <a:ea typeface="+mn-ea"/>
                <a:cs typeface="+mn-cs"/>
              </a:rPr>
              <a:t>Aprobación de Documentos Nuevos</a:t>
            </a:r>
            <a:endParaRPr lang="es-EC" sz="1600" kern="1200" dirty="0" smtClean="0">
              <a:solidFill>
                <a:schemeClr val="tx1"/>
              </a:solidFill>
              <a:latin typeface="+mn-lt"/>
              <a:ea typeface="+mn-ea"/>
              <a:cs typeface="+mn-cs"/>
            </a:endParaRPr>
          </a:p>
          <a:p>
            <a:pPr lvl="2"/>
            <a:r>
              <a:rPr lang="es-ES" sz="1200" kern="1200" dirty="0" smtClean="0">
                <a:solidFill>
                  <a:schemeClr val="tx1"/>
                </a:solidFill>
                <a:latin typeface="+mn-lt"/>
                <a:ea typeface="+mn-ea"/>
                <a:cs typeface="+mn-cs"/>
              </a:rPr>
              <a:t>Actualizaciones</a:t>
            </a:r>
            <a:endParaRPr lang="es-EC" sz="1600" kern="1200" dirty="0" smtClean="0">
              <a:solidFill>
                <a:schemeClr val="tx1"/>
              </a:solidFill>
              <a:latin typeface="+mn-lt"/>
              <a:ea typeface="+mn-ea"/>
              <a:cs typeface="+mn-cs"/>
            </a:endParaRPr>
          </a:p>
          <a:p>
            <a:pPr lvl="2"/>
            <a:r>
              <a:rPr lang="es-ES" sz="1200" kern="1200" dirty="0" smtClean="0">
                <a:solidFill>
                  <a:schemeClr val="tx1"/>
                </a:solidFill>
                <a:latin typeface="+mn-lt"/>
                <a:ea typeface="+mn-ea"/>
                <a:cs typeface="+mn-cs"/>
              </a:rPr>
              <a:t>Aprobación de Impresiones y Prestamos</a:t>
            </a:r>
            <a:endParaRPr lang="es-EC" sz="1600" kern="1200" dirty="0" smtClean="0">
              <a:solidFill>
                <a:schemeClr val="tx1"/>
              </a:solidFill>
              <a:latin typeface="+mn-lt"/>
              <a:ea typeface="+mn-ea"/>
              <a:cs typeface="+mn-cs"/>
            </a:endParaRPr>
          </a:p>
          <a:p>
            <a:pPr lvl="1"/>
            <a:r>
              <a:rPr lang="es-ES" sz="1200" kern="1200" dirty="0" smtClean="0">
                <a:solidFill>
                  <a:schemeClr val="tx1"/>
                </a:solidFill>
                <a:latin typeface="+mn-lt"/>
                <a:ea typeface="+mn-ea"/>
                <a:cs typeface="+mn-cs"/>
              </a:rPr>
              <a:t>Utilizar Servicio de Históricos</a:t>
            </a:r>
            <a:endParaRPr lang="es-EC" sz="1600" kern="1200" dirty="0" smtClean="0">
              <a:solidFill>
                <a:schemeClr val="tx1"/>
              </a:solidFill>
              <a:latin typeface="+mn-lt"/>
              <a:ea typeface="+mn-ea"/>
              <a:cs typeface="+mn-cs"/>
            </a:endParaRPr>
          </a:p>
          <a:p>
            <a:pPr lvl="1"/>
            <a:r>
              <a:rPr lang="es-ES" sz="1200" kern="1200" dirty="0" smtClean="0">
                <a:solidFill>
                  <a:schemeClr val="tx1"/>
                </a:solidFill>
                <a:latin typeface="+mn-lt"/>
                <a:ea typeface="+mn-ea"/>
                <a:cs typeface="+mn-cs"/>
              </a:rPr>
              <a:t>Utilizar Servicio de Consulta</a:t>
            </a:r>
            <a:endParaRPr lang="es-EC" sz="1600" kern="1200" dirty="0" smtClean="0">
              <a:solidFill>
                <a:schemeClr val="tx1"/>
              </a:solidFill>
              <a:latin typeface="+mn-lt"/>
              <a:ea typeface="+mn-ea"/>
              <a:cs typeface="+mn-cs"/>
            </a:endParaRPr>
          </a:p>
          <a:p>
            <a:pPr lvl="1"/>
            <a:r>
              <a:rPr lang="es-ES" sz="1200" kern="1200" dirty="0" smtClean="0">
                <a:solidFill>
                  <a:schemeClr val="tx1"/>
                </a:solidFill>
                <a:latin typeface="+mn-lt"/>
                <a:ea typeface="+mn-ea"/>
                <a:cs typeface="+mn-cs"/>
              </a:rPr>
              <a:t>Utilizar Servicio de Reportes</a:t>
            </a:r>
            <a:endParaRPr lang="es-EC" sz="16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a:t>
            </a:r>
            <a:endParaRPr lang="es-EC" sz="16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Administrador </a:t>
            </a:r>
            <a:endParaRPr lang="es-EC" sz="16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Gestionar Usuarios </a:t>
            </a:r>
            <a:endParaRPr lang="es-EC" sz="16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Gestionar Seguridades</a:t>
            </a:r>
            <a:endParaRPr lang="es-EC" sz="16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Gestionar Reportes</a:t>
            </a:r>
            <a:endParaRPr lang="es-EC" sz="1600" kern="1200" dirty="0" smtClean="0">
              <a:solidFill>
                <a:schemeClr val="tx1"/>
              </a:solidFill>
              <a:latin typeface="+mn-lt"/>
              <a:ea typeface="+mn-ea"/>
              <a:cs typeface="+mn-cs"/>
            </a:endParaRPr>
          </a:p>
          <a:p>
            <a:pPr lvl="0"/>
            <a:r>
              <a:rPr lang="es-ES" sz="1200" kern="1200" dirty="0" smtClean="0">
                <a:solidFill>
                  <a:schemeClr val="tx1"/>
                </a:solidFill>
                <a:latin typeface="+mn-lt"/>
                <a:ea typeface="+mn-ea"/>
                <a:cs typeface="+mn-cs"/>
              </a:rPr>
              <a:t>Gestionar Servicio de Administración de Documentos</a:t>
            </a:r>
            <a:endParaRPr lang="es-EC" sz="1600" kern="1200" dirty="0" smtClean="0">
              <a:solidFill>
                <a:schemeClr val="tx1"/>
              </a:solidFill>
              <a:latin typeface="+mn-lt"/>
              <a:ea typeface="+mn-ea"/>
              <a:cs typeface="+mn-cs"/>
            </a:endParaRPr>
          </a:p>
          <a:p>
            <a:pPr lvl="1"/>
            <a:r>
              <a:rPr lang="es-ES" sz="1200" kern="1200" dirty="0" smtClean="0">
                <a:solidFill>
                  <a:schemeClr val="tx1"/>
                </a:solidFill>
                <a:latin typeface="+mn-lt"/>
                <a:ea typeface="+mn-ea"/>
                <a:cs typeface="+mn-cs"/>
              </a:rPr>
              <a:t>Aprobación de Documentos Nuevos</a:t>
            </a:r>
            <a:endParaRPr lang="es-EC" sz="1600" kern="1200" dirty="0" smtClean="0">
              <a:solidFill>
                <a:schemeClr val="tx1"/>
              </a:solidFill>
              <a:latin typeface="+mn-lt"/>
              <a:ea typeface="+mn-ea"/>
              <a:cs typeface="+mn-cs"/>
            </a:endParaRPr>
          </a:p>
          <a:p>
            <a:pPr lvl="1"/>
            <a:r>
              <a:rPr lang="es-ES" sz="1200" kern="1200" dirty="0" smtClean="0">
                <a:solidFill>
                  <a:schemeClr val="tx1"/>
                </a:solidFill>
                <a:latin typeface="+mn-lt"/>
                <a:ea typeface="+mn-ea"/>
                <a:cs typeface="+mn-cs"/>
              </a:rPr>
              <a:t>Actualizaciones</a:t>
            </a:r>
            <a:endParaRPr lang="es-EC" sz="1600" kern="1200" dirty="0" smtClean="0">
              <a:solidFill>
                <a:schemeClr val="tx1"/>
              </a:solidFill>
              <a:latin typeface="+mn-lt"/>
              <a:ea typeface="+mn-ea"/>
              <a:cs typeface="+mn-cs"/>
            </a:endParaRPr>
          </a:p>
          <a:p>
            <a:pPr lvl="1"/>
            <a:r>
              <a:rPr lang="es-ES" sz="1200" kern="1200" dirty="0" smtClean="0">
                <a:solidFill>
                  <a:schemeClr val="tx1"/>
                </a:solidFill>
                <a:latin typeface="+mn-lt"/>
                <a:ea typeface="+mn-ea"/>
                <a:cs typeface="+mn-cs"/>
              </a:rPr>
              <a:t>Aprobación de Impresiones y Prestamos</a:t>
            </a:r>
            <a:endParaRPr lang="es-EC" sz="1600" kern="1200" dirty="0" smtClean="0">
              <a:solidFill>
                <a:schemeClr val="tx1"/>
              </a:solidFill>
              <a:latin typeface="+mn-lt"/>
              <a:ea typeface="+mn-ea"/>
              <a:cs typeface="+mn-cs"/>
            </a:endParaRPr>
          </a:p>
          <a:p>
            <a:pPr lvl="0"/>
            <a:r>
              <a:rPr lang="es-ES" sz="1200" b="1" kern="1200" dirty="0" smtClean="0">
                <a:solidFill>
                  <a:schemeClr val="tx1"/>
                </a:solidFill>
                <a:latin typeface="+mn-lt"/>
                <a:ea typeface="+mn-ea"/>
                <a:cs typeface="+mn-cs"/>
              </a:rPr>
              <a:t>Diseño Conceptual:</a:t>
            </a:r>
            <a:r>
              <a:rPr lang="es-ES" sz="1200" kern="1200" dirty="0" smtClean="0">
                <a:solidFill>
                  <a:schemeClr val="tx1"/>
                </a:solidFill>
                <a:latin typeface="+mn-lt"/>
                <a:ea typeface="+mn-ea"/>
                <a:cs typeface="+mn-cs"/>
              </a:rPr>
              <a:t> En esta actividad de se elaboró un Diagrama de Base de Datos que nos permitió identificar la estructura de la Base de datos y organizar las tablas del Sistema  e identificar las clases elaborado en el Diagramas de Clases.. </a:t>
            </a:r>
            <a:endParaRPr lang="es-EC"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Diseño </a:t>
            </a:r>
            <a:r>
              <a:rPr lang="es-ES" sz="1200" b="1" kern="1200" dirty="0" err="1" smtClean="0">
                <a:solidFill>
                  <a:schemeClr val="tx1"/>
                </a:solidFill>
                <a:latin typeface="+mn-lt"/>
                <a:ea typeface="+mn-ea"/>
                <a:cs typeface="+mn-cs"/>
              </a:rPr>
              <a:t>Navegacional</a:t>
            </a:r>
            <a:r>
              <a:rPr lang="es-ES" sz="1200" b="1" kern="1200" dirty="0" smtClean="0">
                <a:solidFill>
                  <a:schemeClr val="tx1"/>
                </a:solidFill>
                <a:latin typeface="+mn-lt"/>
                <a:ea typeface="+mn-ea"/>
                <a:cs typeface="+mn-cs"/>
              </a:rPr>
              <a:t>:</a:t>
            </a:r>
            <a:r>
              <a:rPr lang="es-ES" sz="1200" kern="1200" dirty="0" smtClean="0">
                <a:solidFill>
                  <a:schemeClr val="tx1"/>
                </a:solidFill>
                <a:latin typeface="+mn-lt"/>
                <a:ea typeface="+mn-ea"/>
                <a:cs typeface="+mn-cs"/>
              </a:rPr>
              <a:t> A continuación  el diseño de navegación se expresó en esquemas de contexto de clases </a:t>
            </a:r>
            <a:r>
              <a:rPr lang="es-ES" sz="1200" kern="1200" dirty="0" err="1" smtClean="0">
                <a:solidFill>
                  <a:schemeClr val="tx1"/>
                </a:solidFill>
                <a:latin typeface="+mn-lt"/>
                <a:ea typeface="+mn-ea"/>
                <a:cs typeface="+mn-cs"/>
              </a:rPr>
              <a:t>navegacionales</a:t>
            </a:r>
            <a:r>
              <a:rPr lang="es-ES" sz="1200" kern="1200" dirty="0" smtClean="0">
                <a:solidFill>
                  <a:schemeClr val="tx1"/>
                </a:solidFill>
                <a:latin typeface="+mn-lt"/>
                <a:ea typeface="+mn-ea"/>
                <a:cs typeface="+mn-cs"/>
              </a:rPr>
              <a:t>. Que para el  Sistema SADO son  modelos diferentes de acuerdo con los perfiles definidos  (Administrador, Editor, Usuario) siendo el primero el  Esquema para el Menú Principal</a:t>
            </a:r>
          </a:p>
          <a:p>
            <a:r>
              <a:rPr lang="es-ES" sz="1200" b="1" kern="1200" dirty="0" smtClean="0">
                <a:solidFill>
                  <a:schemeClr val="tx1"/>
                </a:solidFill>
                <a:latin typeface="+mn-lt"/>
                <a:ea typeface="+mn-ea"/>
                <a:cs typeface="+mn-cs"/>
              </a:rPr>
              <a:t>Diseño de Interfaz Abstracta:</a:t>
            </a:r>
            <a:r>
              <a:rPr lang="es-ES" sz="1200" kern="1200" dirty="0" smtClean="0">
                <a:solidFill>
                  <a:schemeClr val="tx1"/>
                </a:solidFill>
                <a:latin typeface="+mn-lt"/>
                <a:ea typeface="+mn-ea"/>
                <a:cs typeface="+mn-cs"/>
              </a:rPr>
              <a:t> Una vez que las estructuras </a:t>
            </a:r>
            <a:r>
              <a:rPr lang="es-ES" sz="1200" kern="1200" dirty="0" err="1" smtClean="0">
                <a:solidFill>
                  <a:schemeClr val="tx1"/>
                </a:solidFill>
                <a:latin typeface="+mn-lt"/>
                <a:ea typeface="+mn-ea"/>
                <a:cs typeface="+mn-cs"/>
              </a:rPr>
              <a:t>Navegacionales</a:t>
            </a:r>
            <a:r>
              <a:rPr lang="es-ES" sz="1200" kern="1200" dirty="0" smtClean="0">
                <a:solidFill>
                  <a:schemeClr val="tx1"/>
                </a:solidFill>
                <a:latin typeface="+mn-lt"/>
                <a:ea typeface="+mn-ea"/>
                <a:cs typeface="+mn-cs"/>
              </a:rPr>
              <a:t> son definidas se procedió a definir los aspectos de la interfaz por lo cual se crearon dos diagramas: Diseño estético y Diagrama de Estado</a:t>
            </a:r>
            <a:endParaRPr lang="es-EC" dirty="0"/>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21</a:t>
            </a:fld>
            <a:endParaRPr lang="es-EC"/>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t>Depender</a:t>
            </a:r>
            <a:r>
              <a:rPr lang="es-EC" baseline="0" dirty="0" smtClean="0"/>
              <a:t> de terceros , código open </a:t>
            </a:r>
            <a:r>
              <a:rPr lang="es-EC" baseline="0" dirty="0" err="1" smtClean="0"/>
              <a:t>Source</a:t>
            </a:r>
            <a:r>
              <a:rPr lang="es-EC" baseline="0" dirty="0" smtClean="0"/>
              <a:t> que se puede dar mantenimiento</a:t>
            </a:r>
            <a:endParaRPr lang="es-EC" dirty="0"/>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27</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lnSpcReduction="10000"/>
          </a:bodyPr>
          <a:lstStyle/>
          <a:p>
            <a:pPr lvl="3"/>
            <a:r>
              <a:rPr lang="es-EC" sz="1200" b="1" kern="1200" dirty="0" smtClean="0">
                <a:solidFill>
                  <a:schemeClr val="tx1"/>
                </a:solidFill>
                <a:latin typeface="+mn-lt"/>
                <a:ea typeface="+mn-ea"/>
                <a:cs typeface="+mn-cs"/>
              </a:rPr>
              <a:t>Vigilante:</a:t>
            </a:r>
            <a:r>
              <a:rPr lang="es-EC" sz="1200" kern="1200" dirty="0" smtClean="0">
                <a:solidFill>
                  <a:schemeClr val="tx1"/>
                </a:solidFill>
                <a:latin typeface="+mn-lt"/>
                <a:ea typeface="+mn-ea"/>
                <a:cs typeface="+mn-cs"/>
              </a:rPr>
              <a:t> Este modulo se encarga de Monitorear una carpeta definida, en donde se depositan los archivos  digitalizados.  Cuando se encuentra un   archivo  nuevo, Vigilante lo mueve y lo ingresa al Sistema  SADO para que posteriormente, el Editor o Administrador  ejecuten tareas especificas sobre el archivo.</a:t>
            </a:r>
            <a:endParaRPr lang="es-EC" sz="16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C" sz="1600" kern="1200" dirty="0" smtClean="0">
              <a:solidFill>
                <a:schemeClr val="tx1"/>
              </a:solidFill>
              <a:latin typeface="+mn-lt"/>
              <a:ea typeface="+mn-ea"/>
              <a:cs typeface="+mn-cs"/>
            </a:endParaRPr>
          </a:p>
          <a:p>
            <a:pPr lvl="3"/>
            <a:r>
              <a:rPr lang="es-EC" sz="1200" b="1" kern="1200" dirty="0" smtClean="0">
                <a:solidFill>
                  <a:schemeClr val="tx1"/>
                </a:solidFill>
                <a:latin typeface="+mn-lt"/>
                <a:ea typeface="+mn-ea"/>
                <a:cs typeface="+mn-cs"/>
              </a:rPr>
              <a:t> SADO :     </a:t>
            </a:r>
            <a:r>
              <a:rPr lang="es-EC" sz="1200" kern="1200" dirty="0" smtClean="0">
                <a:solidFill>
                  <a:schemeClr val="tx1"/>
                </a:solidFill>
                <a:latin typeface="+mn-lt"/>
                <a:ea typeface="+mn-ea"/>
                <a:cs typeface="+mn-cs"/>
              </a:rPr>
              <a:t>Se encarga de la Administración de Documentos como es la aprobación, consulta y solicitudes de documentos, dependiendo de los accesos que posee cada uno de los perfiles definidos para la utilización  del sistema.</a:t>
            </a:r>
            <a:endParaRPr lang="es-EC" sz="1600" kern="1200" dirty="0" smtClean="0">
              <a:solidFill>
                <a:schemeClr val="tx1"/>
              </a:solidFill>
              <a:latin typeface="+mn-lt"/>
              <a:ea typeface="+mn-ea"/>
              <a:cs typeface="+mn-cs"/>
            </a:endParaRPr>
          </a:p>
          <a:p>
            <a:r>
              <a:rPr lang="es-EC" sz="1200" b="1" kern="1200" dirty="0" smtClean="0">
                <a:solidFill>
                  <a:schemeClr val="tx1"/>
                </a:solidFill>
                <a:latin typeface="+mn-lt"/>
                <a:ea typeface="+mn-ea"/>
                <a:cs typeface="+mn-cs"/>
              </a:rPr>
              <a:t> </a:t>
            </a:r>
            <a:endParaRPr lang="es-EC" sz="1600" kern="1200" dirty="0" smtClean="0">
              <a:solidFill>
                <a:schemeClr val="tx1"/>
              </a:solidFill>
              <a:latin typeface="+mn-lt"/>
              <a:ea typeface="+mn-ea"/>
              <a:cs typeface="+mn-cs"/>
            </a:endParaRPr>
          </a:p>
          <a:p>
            <a:pPr lvl="3"/>
            <a:r>
              <a:rPr lang="es-EC" sz="1200" b="1" kern="1200" dirty="0" smtClean="0">
                <a:solidFill>
                  <a:schemeClr val="tx1"/>
                </a:solidFill>
                <a:latin typeface="+mn-lt"/>
                <a:ea typeface="+mn-ea"/>
                <a:cs typeface="+mn-cs"/>
              </a:rPr>
              <a:t>STORANGE:</a:t>
            </a:r>
            <a:r>
              <a:rPr lang="es-EC" sz="1200" kern="1200" dirty="0" smtClean="0">
                <a:solidFill>
                  <a:schemeClr val="tx1"/>
                </a:solidFill>
                <a:latin typeface="+mn-lt"/>
                <a:ea typeface="+mn-ea"/>
                <a:cs typeface="+mn-cs"/>
              </a:rPr>
              <a:t> Es un lugar donde se almacena la información físicamente. Windows Server con el rol de </a:t>
            </a:r>
            <a:r>
              <a:rPr lang="es-EC" sz="1200" kern="1200" dirty="0" err="1" smtClean="0">
                <a:solidFill>
                  <a:schemeClr val="tx1"/>
                </a:solidFill>
                <a:latin typeface="+mn-lt"/>
                <a:ea typeface="+mn-ea"/>
                <a:cs typeface="+mn-cs"/>
              </a:rPr>
              <a:t>File</a:t>
            </a:r>
            <a:r>
              <a:rPr lang="es-EC" sz="1200" kern="1200" dirty="0" smtClean="0">
                <a:solidFill>
                  <a:schemeClr val="tx1"/>
                </a:solidFill>
                <a:latin typeface="+mn-lt"/>
                <a:ea typeface="+mn-ea"/>
                <a:cs typeface="+mn-cs"/>
              </a:rPr>
              <a:t> Server monitorea el Storage, para administrar tanto el ingreso y el tipo de archivos, a su vez controla quien ingresa a dicha información denegando el acceso a la misma de ser necesario.</a:t>
            </a:r>
            <a:endParaRPr lang="es-EC" sz="16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C" sz="1600" kern="1200" dirty="0" smtClean="0">
              <a:solidFill>
                <a:schemeClr val="tx1"/>
              </a:solidFill>
              <a:latin typeface="+mn-lt"/>
              <a:ea typeface="+mn-ea"/>
              <a:cs typeface="+mn-cs"/>
            </a:endParaRPr>
          </a:p>
          <a:p>
            <a:r>
              <a:rPr lang="es-EC" sz="1200" kern="1200" dirty="0" smtClean="0">
                <a:solidFill>
                  <a:schemeClr val="tx1"/>
                </a:solidFill>
                <a:latin typeface="+mn-lt"/>
                <a:ea typeface="+mn-ea"/>
                <a:cs typeface="+mn-cs"/>
              </a:rPr>
              <a:t> </a:t>
            </a:r>
            <a:endParaRPr lang="es-EC" sz="1600" kern="1200" dirty="0" smtClean="0">
              <a:solidFill>
                <a:schemeClr val="tx1"/>
              </a:solidFill>
              <a:latin typeface="+mn-lt"/>
              <a:ea typeface="+mn-ea"/>
              <a:cs typeface="+mn-cs"/>
            </a:endParaRPr>
          </a:p>
          <a:p>
            <a:pPr lvl="3"/>
            <a:r>
              <a:rPr lang="es-EC" sz="1200" b="1" kern="1200" dirty="0" smtClean="0">
                <a:solidFill>
                  <a:schemeClr val="tx1"/>
                </a:solidFill>
                <a:latin typeface="+mn-lt"/>
                <a:ea typeface="+mn-ea"/>
                <a:cs typeface="+mn-cs"/>
              </a:rPr>
              <a:t>SADODB : </a:t>
            </a:r>
            <a:r>
              <a:rPr lang="es-EC" sz="1200" kern="1200" dirty="0" smtClean="0">
                <a:solidFill>
                  <a:schemeClr val="tx1"/>
                </a:solidFill>
                <a:latin typeface="+mn-lt"/>
                <a:ea typeface="+mn-ea"/>
                <a:cs typeface="+mn-cs"/>
              </a:rPr>
              <a:t>Es la base de datos del Sistema SADO , en donde se organiza , almacena  la información, </a:t>
            </a:r>
            <a:r>
              <a:rPr lang="es-EC" sz="1200" kern="1200" dirty="0" err="1" smtClean="0">
                <a:solidFill>
                  <a:schemeClr val="tx1"/>
                </a:solidFill>
                <a:latin typeface="+mn-lt"/>
                <a:ea typeface="+mn-ea"/>
                <a:cs typeface="+mn-cs"/>
              </a:rPr>
              <a:t>versionamientos</a:t>
            </a:r>
            <a:r>
              <a:rPr lang="es-EC" sz="1200" kern="1200" dirty="0" smtClean="0">
                <a:solidFill>
                  <a:schemeClr val="tx1"/>
                </a:solidFill>
                <a:latin typeface="+mn-lt"/>
                <a:ea typeface="+mn-ea"/>
                <a:cs typeface="+mn-cs"/>
              </a:rPr>
              <a:t>  y propiedades del archivo digitalizado. Y a su vez permite recuperar datos de archivos digitalizados para el proceso de  históricos que el Sistema SADO posee.</a:t>
            </a:r>
            <a:endParaRPr lang="es-EC" sz="1600" kern="1200" dirty="0" smtClean="0">
              <a:solidFill>
                <a:schemeClr val="tx1"/>
              </a:solidFill>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6</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9</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err="1" smtClean="0"/>
              <a:t>Iteractividad</a:t>
            </a:r>
            <a:r>
              <a:rPr lang="es-EC" baseline="0" dirty="0" smtClean="0"/>
              <a:t> : </a:t>
            </a:r>
            <a:r>
              <a:rPr lang="es-ES" sz="1200" kern="1200" dirty="0" smtClean="0">
                <a:solidFill>
                  <a:schemeClr val="tx1"/>
                </a:solidFill>
                <a:latin typeface="+mn-lt"/>
                <a:ea typeface="+mn-ea"/>
                <a:cs typeface="+mn-cs"/>
              </a:rPr>
              <a:t>aplicar la acción de leer, documento electrónico pregunte por contenidos, ingrese comentarios, modifique o agregue contenidos, cambiar aspectos</a:t>
            </a:r>
          </a:p>
          <a:p>
            <a:r>
              <a:rPr lang="es-MX" sz="1200" dirty="0" err="1" smtClean="0"/>
              <a:t>Multimediaticos</a:t>
            </a:r>
            <a:r>
              <a:rPr lang="es-MX" sz="1200" dirty="0" smtClean="0"/>
              <a:t>:</a:t>
            </a:r>
            <a:r>
              <a:rPr lang="es-ES" sz="1200" kern="1200" dirty="0" smtClean="0">
                <a:solidFill>
                  <a:schemeClr val="tx1"/>
                </a:solidFill>
                <a:latin typeface="+mn-lt"/>
                <a:ea typeface="+mn-ea"/>
                <a:cs typeface="+mn-cs"/>
              </a:rPr>
              <a:t>El documento digital puede, así, combinar texto con sonido; sonido con imágenes; imágenes con texto, </a:t>
            </a:r>
          </a:p>
          <a:p>
            <a:r>
              <a:rPr lang="es-ES" sz="1200" b="1" kern="1200" dirty="0" err="1" smtClean="0">
                <a:solidFill>
                  <a:schemeClr val="tx1"/>
                </a:solidFill>
                <a:latin typeface="+mn-lt"/>
                <a:ea typeface="+mn-ea"/>
                <a:cs typeface="+mn-cs"/>
              </a:rPr>
              <a:t>hipertextual</a:t>
            </a:r>
            <a:r>
              <a:rPr lang="es-ES" sz="1200" b="1" kern="1200" dirty="0" smtClean="0">
                <a:solidFill>
                  <a:schemeClr val="tx1"/>
                </a:solidFill>
                <a:latin typeface="+mn-lt"/>
                <a:ea typeface="+mn-ea"/>
                <a:cs typeface="+mn-cs"/>
              </a:rPr>
              <a:t> :</a:t>
            </a:r>
            <a:r>
              <a:rPr lang="es-ES" sz="1200" kern="1200" dirty="0" smtClean="0">
                <a:solidFill>
                  <a:schemeClr val="tx1"/>
                </a:solidFill>
                <a:latin typeface="+mn-lt"/>
                <a:ea typeface="+mn-ea"/>
                <a:cs typeface="+mn-cs"/>
              </a:rPr>
              <a:t>Es esta característica la que permite que se pueda navegar de una "Página Web" a otra a través de Internet.</a:t>
            </a:r>
          </a:p>
          <a:p>
            <a:r>
              <a:rPr lang="es-ES" sz="1200" b="1" kern="1200" dirty="0" err="1" smtClean="0">
                <a:solidFill>
                  <a:schemeClr val="tx1"/>
                </a:solidFill>
                <a:latin typeface="+mn-lt"/>
                <a:ea typeface="+mn-ea"/>
                <a:cs typeface="+mn-cs"/>
              </a:rPr>
              <a:t>Omniaccesible:</a:t>
            </a:r>
            <a:r>
              <a:rPr lang="es-ES" sz="1200" kern="1200" dirty="0" err="1" smtClean="0">
                <a:solidFill>
                  <a:schemeClr val="tx1"/>
                </a:solidFill>
                <a:latin typeface="+mn-lt"/>
                <a:ea typeface="+mn-ea"/>
                <a:cs typeface="+mn-cs"/>
              </a:rPr>
              <a:t>documentos</a:t>
            </a:r>
            <a:r>
              <a:rPr lang="es-ES" sz="1200" kern="1200" dirty="0" smtClean="0">
                <a:solidFill>
                  <a:schemeClr val="tx1"/>
                </a:solidFill>
                <a:latin typeface="+mn-lt"/>
                <a:ea typeface="+mn-ea"/>
                <a:cs typeface="+mn-cs"/>
              </a:rPr>
              <a:t> ubicados en distintos sitios Web, no importa la región o país donde se encuentren. El documento tradicional físico considerado, siempre tendrá obstáculos para su accesibilidad total. </a:t>
            </a:r>
            <a:endParaRPr lang="es-EC" dirty="0"/>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10</a:t>
            </a:fld>
            <a:endParaRPr lang="es-EC"/>
          </a:p>
        </p:txBody>
      </p:sp>
    </p:spTree>
    <p:extLst>
      <p:ext uri="{BB962C8B-B14F-4D97-AF65-F5344CB8AC3E}">
        <p14:creationId xmlns:p14="http://schemas.microsoft.com/office/powerpoint/2010/main" xmlns="" val="285507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Para la empresa de Soluciones Inteligentes su principal objetivo es facilitar la gestión de documentos a sus empleados como son  formularios o facturas documentos en general pero gracias a la implementación del sistema SADO se busca un ahorro de recursos y tiempo</a:t>
            </a:r>
            <a:endParaRPr lang="es-EC" sz="1200" kern="1200" dirty="0" smtClean="0">
              <a:solidFill>
                <a:schemeClr val="tx1"/>
              </a:solidFill>
              <a:effectLst/>
              <a:latin typeface="+mn-lt"/>
              <a:ea typeface="+mn-ea"/>
              <a:cs typeface="+mn-cs"/>
            </a:endParaRPr>
          </a:p>
          <a:p>
            <a:pPr marL="0" indent="0">
              <a:buNone/>
            </a:pPr>
            <a:endParaRPr lang="es-EC" dirty="0" smtClean="0"/>
          </a:p>
          <a:p>
            <a:pPr lvl="3"/>
            <a:r>
              <a:rPr lang="es-ES" sz="1200" b="1" kern="1200" dirty="0" smtClean="0">
                <a:solidFill>
                  <a:schemeClr val="tx1"/>
                </a:solidFill>
                <a:effectLst/>
                <a:latin typeface="+mn-lt"/>
                <a:ea typeface="+mn-ea"/>
                <a:cs typeface="+mn-cs"/>
              </a:rPr>
              <a:t>Ventajas Sistema Digital</a:t>
            </a:r>
            <a:endParaRPr lang="es-EC" sz="1200" b="1"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Los requisitos se definen en forma progresiva, en lugar de hacerlos al inicio.</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mantiene el control directo sobre la digitalización de documentos y toda la gama de funciones derivadas.</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prevé una seguridad consistente y de calidad.</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Se asegura una manipulación adecuada y la accesibilidad respecto al fondo documental.</a:t>
            </a:r>
            <a:endParaRPr lang="es-EC" sz="1200" kern="1200" dirty="0" smtClean="0">
              <a:solidFill>
                <a:schemeClr val="tx1"/>
              </a:solidFill>
              <a:effectLst/>
              <a:latin typeface="+mn-lt"/>
              <a:ea typeface="+mn-ea"/>
              <a:cs typeface="+mn-cs"/>
            </a:endParaRPr>
          </a:p>
          <a:p>
            <a:pPr marL="0" indent="0">
              <a:buNone/>
            </a:pPr>
            <a:endParaRPr lang="es-EC" dirty="0" smtClean="0"/>
          </a:p>
          <a:p>
            <a:pPr lvl="3"/>
            <a:r>
              <a:rPr lang="es-ES" sz="1200" b="1" kern="1200" dirty="0" smtClean="0">
                <a:solidFill>
                  <a:schemeClr val="tx1"/>
                </a:solidFill>
                <a:effectLst/>
                <a:latin typeface="+mn-lt"/>
                <a:ea typeface="+mn-ea"/>
                <a:cs typeface="+mn-cs"/>
              </a:rPr>
              <a:t>Desventajas Sistema Digital</a:t>
            </a:r>
            <a:endParaRPr lang="es-EC" sz="1200" b="1"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Gran inversión y tiempo prolongado en la etapa inicial del proyecto.</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No hay precio fijo por documento digitalizado.</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La institución paga los gastos (incluyendo los costos de tiempo de inactividad, capacitación / experiencia del personal y obsolescencia tecnológica) en vez de pagar por los productos.</a:t>
            </a:r>
            <a:endParaRPr lang="es-EC"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Capacidad de producción (personal y equipamiento) limitada.</a:t>
            </a:r>
            <a:endParaRPr lang="es-EC" sz="1200" kern="1200" dirty="0" smtClean="0">
              <a:solidFill>
                <a:schemeClr val="tx1"/>
              </a:solidFill>
              <a:effectLst/>
              <a:latin typeface="+mn-lt"/>
              <a:ea typeface="+mn-ea"/>
              <a:cs typeface="+mn-cs"/>
            </a:endParaRPr>
          </a:p>
          <a:p>
            <a:pPr marL="0" indent="0">
              <a:buNone/>
            </a:pPr>
            <a:endParaRPr lang="es-EC" dirty="0"/>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11</a:t>
            </a:fld>
            <a:endParaRPr lang="es-EC"/>
          </a:p>
        </p:txBody>
      </p:sp>
    </p:spTree>
    <p:extLst>
      <p:ext uri="{BB962C8B-B14F-4D97-AF65-F5344CB8AC3E}">
        <p14:creationId xmlns:p14="http://schemas.microsoft.com/office/powerpoint/2010/main" xmlns="" val="1560992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12</a:t>
            </a:fld>
            <a:endParaRPr lang="es-EC"/>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smtClean="0"/>
              <a:t>Se basa en dos premisas fundamentales:</a:t>
            </a:r>
          </a:p>
          <a:p>
            <a:endParaRPr lang="es-EC" dirty="0" smtClean="0"/>
          </a:p>
          <a:p>
            <a:pPr marL="285750" lvl="0" indent="-285750" algn="just">
              <a:buFont typeface="Arial" pitchFamily="34" charset="0"/>
              <a:buChar char="•"/>
            </a:pPr>
            <a:r>
              <a:rPr lang="es-ES" dirty="0" smtClean="0"/>
              <a:t>La utilización de casos de uso para la fácil  captura y definición de requisitos por parte de los usuarios y clientes no expertos; de tal manera que los analistas posteriormente puedan generar los </a:t>
            </a:r>
            <a:r>
              <a:rPr lang="es-ES" dirty="0" err="1" smtClean="0"/>
              <a:t>user</a:t>
            </a:r>
            <a:r>
              <a:rPr lang="es-ES" dirty="0" smtClean="0"/>
              <a:t> </a:t>
            </a:r>
            <a:r>
              <a:rPr lang="es-ES" dirty="0" err="1" smtClean="0"/>
              <a:t>interaction</a:t>
            </a:r>
            <a:r>
              <a:rPr lang="es-ES" dirty="0" smtClean="0"/>
              <a:t> </a:t>
            </a:r>
            <a:r>
              <a:rPr lang="es-ES" dirty="0" err="1" smtClean="0"/>
              <a:t>diagrams</a:t>
            </a:r>
            <a:r>
              <a:rPr lang="es-ES" dirty="0" smtClean="0"/>
              <a:t> (</a:t>
            </a:r>
            <a:r>
              <a:rPr lang="es-ES" dirty="0" err="1" smtClean="0"/>
              <a:t>UIDs</a:t>
            </a:r>
            <a:r>
              <a:rPr lang="es-ES" dirty="0" smtClean="0"/>
              <a:t>) o modelos gráficos que representan la interacción entre el usuario y el sistema, sin considerar aspectos específicos de la interfaz.</a:t>
            </a:r>
            <a:endParaRPr lang="es-EC" dirty="0" smtClean="0"/>
          </a:p>
          <a:p>
            <a:endParaRPr lang="es-EC" dirty="0" smtClean="0"/>
          </a:p>
          <a:p>
            <a:pPr marL="285750" lvl="0" indent="-285750" algn="just">
              <a:buFont typeface="Arial" pitchFamily="34" charset="0"/>
              <a:buChar char="•"/>
            </a:pPr>
            <a:r>
              <a:rPr lang="es-ES" dirty="0" smtClean="0"/>
              <a:t>Comenzar el diseño del sistema con el fin de que las necesidades de interacción de la Aplicación sean las deseadas por los usuarios.</a:t>
            </a:r>
            <a:endParaRPr lang="es-EC" dirty="0" smtClean="0"/>
          </a:p>
          <a:p>
            <a:pPr lvl="0"/>
            <a:endParaRPr lang="es-ES" sz="1200" b="1" i="1" kern="1200" dirty="0" smtClean="0">
              <a:solidFill>
                <a:schemeClr val="tx1"/>
              </a:solidFill>
              <a:effectLst/>
              <a:latin typeface="+mn-lt"/>
              <a:ea typeface="+mn-ea"/>
              <a:cs typeface="+mn-cs"/>
            </a:endParaRPr>
          </a:p>
          <a:p>
            <a:pPr lvl="0"/>
            <a:r>
              <a:rPr lang="es-ES" sz="1200" b="1" i="1" kern="1200" dirty="0" smtClean="0">
                <a:solidFill>
                  <a:schemeClr val="tx1"/>
                </a:solidFill>
                <a:effectLst/>
                <a:latin typeface="+mn-lt"/>
                <a:ea typeface="+mn-ea"/>
                <a:cs typeface="+mn-cs"/>
              </a:rPr>
              <a:t>Apropiada para un comportamiento complejo.</a:t>
            </a:r>
            <a:endParaRPr lang="es-EC" sz="1200" b="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OOHDM provee las mejores herramientas para controlar el desarrollo de una aplicación que tiene un complejo comportamiento.</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EC" sz="1200" kern="1200" dirty="0" smtClean="0">
              <a:solidFill>
                <a:schemeClr val="tx1"/>
              </a:solidFill>
              <a:effectLst/>
              <a:latin typeface="+mn-lt"/>
              <a:ea typeface="+mn-ea"/>
              <a:cs typeface="+mn-cs"/>
            </a:endParaRPr>
          </a:p>
          <a:p>
            <a:pPr lvl="0"/>
            <a:r>
              <a:rPr lang="es-ES" sz="1200" b="1" i="1" kern="1200" dirty="0" smtClean="0">
                <a:solidFill>
                  <a:schemeClr val="tx1"/>
                </a:solidFill>
                <a:effectLst/>
                <a:latin typeface="+mn-lt"/>
                <a:ea typeface="+mn-ea"/>
                <a:cs typeface="+mn-cs"/>
              </a:rPr>
              <a:t>Separación del diseño con respecto al desarrollo.</a:t>
            </a:r>
            <a:endParaRPr lang="es-EC" sz="1200" b="1"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Permite que la complejidad del desarrollo de software sea menor ya que ésta ocurre a diferentes niveles: “dominios de aplicación sofisticados (financieros, médicos, geográficos, etc.); la necesidad de proveer acceso de navegación simple a grandes cantidades de datos, y por último la aparición de nuevos dispositivos para los cuales se deben construir interfaces </a:t>
            </a:r>
            <a:r>
              <a:rPr lang="es-ES" sz="1200" i="1" kern="1200" dirty="0" smtClean="0">
                <a:solidFill>
                  <a:schemeClr val="tx1"/>
                </a:solidFill>
                <a:effectLst/>
                <a:latin typeface="+mn-lt"/>
                <a:ea typeface="+mn-ea"/>
                <a:cs typeface="+mn-cs"/>
              </a:rPr>
              <a:t>Web </a:t>
            </a:r>
            <a:r>
              <a:rPr lang="es-ES" sz="1200" kern="1200" dirty="0" smtClean="0">
                <a:solidFill>
                  <a:schemeClr val="tx1"/>
                </a:solidFill>
                <a:effectLst/>
                <a:latin typeface="+mn-lt"/>
                <a:ea typeface="+mn-ea"/>
                <a:cs typeface="+mn-cs"/>
              </a:rPr>
              <a:t>fáciles de usar”.  </a:t>
            </a:r>
          </a:p>
          <a:p>
            <a:endParaRPr lang="es-ES" sz="1200" kern="1200" dirty="0" smtClean="0">
              <a:solidFill>
                <a:schemeClr val="tx1"/>
              </a:solidFill>
              <a:effectLst/>
              <a:latin typeface="+mn-lt"/>
              <a:ea typeface="+mn-ea"/>
              <a:cs typeface="+mn-cs"/>
            </a:endParaRPr>
          </a:p>
          <a:p>
            <a:endParaRPr lang="es-ES" sz="1200" kern="1200" dirty="0" smtClean="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13</a:t>
            </a:fld>
            <a:endParaRPr lang="es-EC"/>
          </a:p>
        </p:txBody>
      </p:sp>
    </p:spTree>
    <p:extLst>
      <p:ext uri="{BB962C8B-B14F-4D97-AF65-F5344CB8AC3E}">
        <p14:creationId xmlns:p14="http://schemas.microsoft.com/office/powerpoint/2010/main" xmlns="" val="3246572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sz="1200" kern="1200" dirty="0" smtClean="0">
                <a:solidFill>
                  <a:schemeClr val="tx1"/>
                </a:solidFill>
                <a:effectLst/>
                <a:latin typeface="+mn-lt"/>
                <a:ea typeface="+mn-ea"/>
                <a:cs typeface="+mn-cs"/>
              </a:rPr>
              <a:t>Un directorio es un conjunto de objetos con atributos organizados en una manera lógica y jerárquica. El ejemplo más común es el directorio telefónico, que consiste en una serie de nombres (personas u organizaciones) que están ordenados alfabéticamente, con cada nombre teniendo una dirección y un número de teléfono adjuntos.</a:t>
            </a:r>
            <a:endParaRPr lang="es-EC"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Un árbol de directorio LDAP a veces refleja varios límites políticos, geográficos y/o organizacionales, dependiendo del modelo elegido. Los despliegues actuales de LDAP tienden a usar nombres de Sistema de Nombres de Dominio (</a:t>
            </a:r>
            <a:r>
              <a:rPr lang="es-ES" sz="1200" u="none" strike="noStrike" kern="1200" dirty="0" smtClean="0">
                <a:solidFill>
                  <a:schemeClr val="tx1"/>
                </a:solidFill>
                <a:effectLst/>
                <a:latin typeface="+mn-lt"/>
                <a:ea typeface="+mn-ea"/>
                <a:cs typeface="+mn-cs"/>
                <a:hlinkClick r:id="rId3" tooltip="DNS"/>
              </a:rPr>
              <a:t>DNS</a:t>
            </a:r>
            <a:r>
              <a:rPr lang="es-ES" sz="1200" kern="1200" dirty="0" smtClean="0">
                <a:solidFill>
                  <a:schemeClr val="tx1"/>
                </a:solidFill>
                <a:effectLst/>
                <a:latin typeface="+mn-lt"/>
                <a:ea typeface="+mn-ea"/>
                <a:cs typeface="+mn-cs"/>
              </a:rPr>
              <a:t> por sus siglas en inglés) para estructurar los niveles más altos de la jerarquía. Conforme se desciende en el directorio pueden aparecer entradas que representan personas, unidades organizacionales, impresoras, documentos, grupos de personas o cualquier cosa que representa una entrada dada en el árbol (o múltiples entradas).</a:t>
            </a:r>
            <a:endParaRPr lang="es-EC" sz="1200" kern="1200" dirty="0" smtClean="0">
              <a:solidFill>
                <a:schemeClr val="tx1"/>
              </a:solidFill>
              <a:effectLst/>
              <a:latin typeface="+mn-lt"/>
              <a:ea typeface="+mn-ea"/>
              <a:cs typeface="+mn-cs"/>
            </a:endParaRPr>
          </a:p>
          <a:p>
            <a:endParaRPr lang="es-EC" dirty="0"/>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14</a:t>
            </a:fld>
            <a:endParaRPr lang="es-EC"/>
          </a:p>
        </p:txBody>
      </p:sp>
    </p:spTree>
    <p:extLst>
      <p:ext uri="{BB962C8B-B14F-4D97-AF65-F5344CB8AC3E}">
        <p14:creationId xmlns:p14="http://schemas.microsoft.com/office/powerpoint/2010/main" xmlns="" val="930938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dirty="0" err="1" smtClean="0"/>
              <a:t>Kerberos</a:t>
            </a:r>
            <a:r>
              <a:rPr lang="es-ES" sz="1200" dirty="0" smtClean="0"/>
              <a:t>: Protocolo</a:t>
            </a:r>
            <a:r>
              <a:rPr lang="es-ES" sz="1200" baseline="0" dirty="0" smtClean="0"/>
              <a:t> de autenticación de Red utiliza Ambientes Unix</a:t>
            </a:r>
          </a:p>
          <a:p>
            <a:r>
              <a:rPr lang="es-ES" sz="1200" baseline="0" dirty="0" smtClean="0"/>
              <a:t>Administrar la infraestructura y la centralización de la información de la empresa</a:t>
            </a:r>
            <a:r>
              <a:rPr lang="es-ES" sz="1200" baseline="0" dirty="0" smtClean="0"/>
              <a:t>.</a:t>
            </a:r>
          </a:p>
          <a:p>
            <a:endParaRPr lang="es-ES" sz="1200" baseline="0" dirty="0" smtClean="0"/>
          </a:p>
          <a:p>
            <a:r>
              <a:rPr lang="es-EC" b="1" dirty="0" err="1" smtClean="0"/>
              <a:t>Kerberos</a:t>
            </a:r>
            <a:r>
              <a:rPr lang="es-EC" dirty="0" smtClean="0"/>
              <a:t> es un </a:t>
            </a:r>
            <a:r>
              <a:rPr lang="es-EC" dirty="0" smtClean="0">
                <a:hlinkClick r:id="rId3" action="ppaction://hlinkfile" tooltip="Protocolo"/>
              </a:rPr>
              <a:t>protocolo</a:t>
            </a:r>
            <a:r>
              <a:rPr lang="es-EC" dirty="0" smtClean="0"/>
              <a:t> de </a:t>
            </a:r>
            <a:r>
              <a:rPr lang="es-EC" dirty="0" smtClean="0">
                <a:hlinkClick r:id="rId4" action="ppaction://hlinkfile" tooltip="Autenticación"/>
              </a:rPr>
              <a:t>autenticación</a:t>
            </a:r>
            <a:r>
              <a:rPr lang="es-EC" dirty="0" smtClean="0"/>
              <a:t> de </a:t>
            </a:r>
            <a:r>
              <a:rPr lang="es-EC" dirty="0" smtClean="0">
                <a:hlinkClick r:id="rId5" action="ppaction://hlinkfile" tooltip="Redes"/>
              </a:rPr>
              <a:t>redes de ordenador</a:t>
            </a:r>
            <a:r>
              <a:rPr lang="es-EC" dirty="0" smtClean="0"/>
              <a:t> que permite a dos computadores en una red insegura demostrar su identidad mutuamente de manera segura. Sus diseñadores se concentraron primeramente en un modelo de </a:t>
            </a:r>
            <a:r>
              <a:rPr lang="es-EC" dirty="0" smtClean="0">
                <a:hlinkClick r:id="rId6" action="ppaction://hlinkfile" tooltip="Cliente-servidor"/>
              </a:rPr>
              <a:t>cliente-servidor</a:t>
            </a:r>
            <a:r>
              <a:rPr lang="es-EC" dirty="0" smtClean="0"/>
              <a:t>, y brinda autenticación mutua: tanto cliente como servidor verifican la identidad uno del otro. Los mensajes de autenticación están protegidos para evitar </a:t>
            </a:r>
            <a:r>
              <a:rPr lang="es-EC" dirty="0" err="1" smtClean="0">
                <a:hlinkClick r:id="rId7" action="ppaction://hlinkfile" tooltip="Eavesdropping"/>
              </a:rPr>
              <a:t>eavesdropping</a:t>
            </a:r>
            <a:r>
              <a:rPr lang="es-EC" dirty="0" smtClean="0"/>
              <a:t> y </a:t>
            </a:r>
            <a:r>
              <a:rPr lang="es-EC" dirty="0" smtClean="0">
                <a:hlinkClick r:id="rId8" action="ppaction://hlinkfile" tooltip="Ataques de REPLAY"/>
              </a:rPr>
              <a:t>ataques de Replay</a:t>
            </a:r>
            <a:r>
              <a:rPr lang="es-EC" dirty="0" smtClean="0"/>
              <a:t>.</a:t>
            </a:r>
          </a:p>
          <a:p>
            <a:r>
              <a:rPr lang="es-EC" dirty="0" err="1" smtClean="0"/>
              <a:t>Kerberos</a:t>
            </a:r>
            <a:r>
              <a:rPr lang="es-EC" dirty="0" smtClean="0"/>
              <a:t> se basa en </a:t>
            </a:r>
            <a:r>
              <a:rPr lang="es-EC" dirty="0" smtClean="0">
                <a:hlinkClick r:id="rId9" action="ppaction://hlinkfile" tooltip="Criptografía simétrica"/>
              </a:rPr>
              <a:t>criptografía de clave simétrica</a:t>
            </a:r>
            <a:r>
              <a:rPr lang="es-EC" dirty="0" smtClean="0"/>
              <a:t> y requiere un </a:t>
            </a:r>
            <a:r>
              <a:rPr lang="es-EC" dirty="0" smtClean="0">
                <a:hlinkClick r:id="rId10" action="ppaction://hlinkfile" tooltip="Tercero de confianza"/>
              </a:rPr>
              <a:t>tercero de confianza</a:t>
            </a:r>
            <a:r>
              <a:rPr lang="es-EC" dirty="0" smtClean="0"/>
              <a:t>. Además, existen extensiones del protocolo para poder utilizar </a:t>
            </a:r>
            <a:r>
              <a:rPr lang="es-EC" dirty="0" smtClean="0">
                <a:hlinkClick r:id="rId11" action="ppaction://hlinkfile" tooltip="Criptografía asimétrica"/>
              </a:rPr>
              <a:t>criptografía de clave asimétrica</a:t>
            </a:r>
            <a:r>
              <a:rPr lang="es-EC" dirty="0" smtClean="0"/>
              <a:t>.</a:t>
            </a:r>
          </a:p>
          <a:p>
            <a:endParaRPr lang="es-EC" dirty="0"/>
          </a:p>
        </p:txBody>
      </p:sp>
      <p:sp>
        <p:nvSpPr>
          <p:cNvPr id="4" name="3 Marcador de número de diapositiva"/>
          <p:cNvSpPr>
            <a:spLocks noGrp="1"/>
          </p:cNvSpPr>
          <p:nvPr>
            <p:ph type="sldNum" sz="quarter" idx="10"/>
          </p:nvPr>
        </p:nvSpPr>
        <p:spPr/>
        <p:txBody>
          <a:bodyPr/>
          <a:lstStyle/>
          <a:p>
            <a:fld id="{A830026F-D25F-4F46-8214-FC01EF562840}" type="slidenum">
              <a:rPr lang="es-EC" smtClean="0"/>
              <a:pPr/>
              <a:t>15</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F1F1367B-7DD3-47F3-AEE9-61A74FC8C7ED}" type="datetimeFigureOut">
              <a:rPr lang="es-EC" smtClean="0"/>
              <a:pPr/>
              <a:t>29/08/2011</a:t>
            </a:fld>
            <a:endParaRPr lang="es-EC"/>
          </a:p>
        </p:txBody>
      </p:sp>
      <p:sp>
        <p:nvSpPr>
          <p:cNvPr id="23" name="Slide Number Placeholder 22"/>
          <p:cNvSpPr>
            <a:spLocks noGrp="1"/>
          </p:cNvSpPr>
          <p:nvPr>
            <p:ph type="sldNum" sz="quarter" idx="11"/>
          </p:nvPr>
        </p:nvSpPr>
        <p:spPr/>
        <p:txBody>
          <a:bodyPr/>
          <a:lstStyle/>
          <a:p>
            <a:fld id="{E8F97A0B-15C8-4A33-9CD5-A738A3CA020F}" type="slidenum">
              <a:rPr lang="es-EC" smtClean="0"/>
              <a:pPr/>
              <a:t>‹Nº›</a:t>
            </a:fld>
            <a:endParaRPr lang="es-EC"/>
          </a:p>
        </p:txBody>
      </p:sp>
      <p:sp>
        <p:nvSpPr>
          <p:cNvPr id="24" name="Footer Placeholder 23"/>
          <p:cNvSpPr>
            <a:spLocks noGrp="1"/>
          </p:cNvSpPr>
          <p:nvPr>
            <p:ph type="ftr" sz="quarter" idx="12"/>
          </p:nvPr>
        </p:nvSpPr>
        <p:spPr/>
        <p:txBody>
          <a:bodyPr/>
          <a:lstStyle/>
          <a:p>
            <a:endParaRPr lang="es-EC"/>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1F1367B-7DD3-47F3-AEE9-61A74FC8C7ED}" type="datetimeFigureOut">
              <a:rPr lang="es-EC" smtClean="0"/>
              <a:pPr/>
              <a:t>29/08/2011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F97A0B-15C8-4A33-9CD5-A738A3CA020F}"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F1F1367B-7DD3-47F3-AEE9-61A74FC8C7ED}" type="datetimeFigureOut">
              <a:rPr lang="es-EC" smtClean="0"/>
              <a:pPr/>
              <a:t>29/08/2011</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8F97A0B-15C8-4A33-9CD5-A738A3CA020F}"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Date Placeholder 11"/>
          <p:cNvSpPr>
            <a:spLocks noGrp="1"/>
          </p:cNvSpPr>
          <p:nvPr>
            <p:ph type="dt" sz="half" idx="14"/>
          </p:nvPr>
        </p:nvSpPr>
        <p:spPr/>
        <p:txBody>
          <a:bodyPr/>
          <a:lstStyle/>
          <a:p>
            <a:fld id="{F1F1367B-7DD3-47F3-AEE9-61A74FC8C7ED}" type="datetimeFigureOut">
              <a:rPr lang="es-EC" smtClean="0"/>
              <a:pPr/>
              <a:t>29/08/2011</a:t>
            </a:fld>
            <a:endParaRPr lang="es-EC"/>
          </a:p>
        </p:txBody>
      </p:sp>
      <p:sp>
        <p:nvSpPr>
          <p:cNvPr id="19" name="Slide Number Placeholder 18"/>
          <p:cNvSpPr>
            <a:spLocks noGrp="1"/>
          </p:cNvSpPr>
          <p:nvPr>
            <p:ph type="sldNum" sz="quarter" idx="15"/>
          </p:nvPr>
        </p:nvSpPr>
        <p:spPr/>
        <p:txBody>
          <a:bodyPr/>
          <a:lstStyle/>
          <a:p>
            <a:fld id="{E8F97A0B-15C8-4A33-9CD5-A738A3CA020F}" type="slidenum">
              <a:rPr lang="es-EC" smtClean="0"/>
              <a:pPr/>
              <a:t>‹Nº›</a:t>
            </a:fld>
            <a:endParaRPr lang="es-EC"/>
          </a:p>
        </p:txBody>
      </p:sp>
      <p:sp>
        <p:nvSpPr>
          <p:cNvPr id="21" name="Footer Placeholder 20"/>
          <p:cNvSpPr>
            <a:spLocks noGrp="1"/>
          </p:cNvSpPr>
          <p:nvPr>
            <p:ph type="ftr" sz="quarter" idx="16"/>
          </p:nvPr>
        </p:nvSpPr>
        <p:spPr/>
        <p:txBody>
          <a:bodyPr/>
          <a:lstStyle/>
          <a:p>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Date Placeholder 15"/>
          <p:cNvSpPr>
            <a:spLocks noGrp="1"/>
          </p:cNvSpPr>
          <p:nvPr>
            <p:ph type="dt" sz="half" idx="10"/>
          </p:nvPr>
        </p:nvSpPr>
        <p:spPr/>
        <p:txBody>
          <a:bodyPr/>
          <a:lstStyle/>
          <a:p>
            <a:fld id="{F1F1367B-7DD3-47F3-AEE9-61A74FC8C7ED}" type="datetimeFigureOut">
              <a:rPr lang="es-EC" smtClean="0"/>
              <a:pPr/>
              <a:t>29/08/2011</a:t>
            </a:fld>
            <a:endParaRPr lang="es-EC"/>
          </a:p>
        </p:txBody>
      </p:sp>
      <p:sp>
        <p:nvSpPr>
          <p:cNvPr id="20" name="Slide Number Placeholder 19"/>
          <p:cNvSpPr>
            <a:spLocks noGrp="1"/>
          </p:cNvSpPr>
          <p:nvPr>
            <p:ph type="sldNum" sz="quarter" idx="11"/>
          </p:nvPr>
        </p:nvSpPr>
        <p:spPr/>
        <p:txBody>
          <a:bodyPr/>
          <a:lstStyle/>
          <a:p>
            <a:fld id="{E8F97A0B-15C8-4A33-9CD5-A738A3CA020F}" type="slidenum">
              <a:rPr lang="es-EC" smtClean="0"/>
              <a:pPr/>
              <a:t>‹Nº›</a:t>
            </a:fld>
            <a:endParaRPr lang="es-EC"/>
          </a:p>
        </p:txBody>
      </p:sp>
      <p:sp>
        <p:nvSpPr>
          <p:cNvPr id="21" name="Footer Placeholder 20"/>
          <p:cNvSpPr>
            <a:spLocks noGrp="1"/>
          </p:cNvSpPr>
          <p:nvPr>
            <p:ph type="ftr" sz="quarter" idx="12"/>
          </p:nvPr>
        </p:nvSpPr>
        <p:spPr/>
        <p:txBody>
          <a:bodyPr/>
          <a:lstStyle/>
          <a:p>
            <a:endParaRPr lang="es-EC"/>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s-ES" smtClean="0"/>
              <a:t>Haga clic para modificar el estilo de título del patrón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7" name="Title 26"/>
          <p:cNvSpPr>
            <a:spLocks noGrp="1"/>
          </p:cNvSpPr>
          <p:nvPr>
            <p:ph type="title"/>
          </p:nvPr>
        </p:nvSpPr>
        <p:spPr/>
        <p:txBody>
          <a:bodyPr/>
          <a:lstStyle/>
          <a:p>
            <a:r>
              <a:rPr lang="es-ES" smtClean="0"/>
              <a:t>Haga clic para modificar el estilo de título del patrón</a:t>
            </a:r>
            <a:endParaRPr lang="en-US" dirty="0"/>
          </a:p>
        </p:txBody>
      </p:sp>
      <p:sp>
        <p:nvSpPr>
          <p:cNvPr id="20" name="Date Placeholder 19"/>
          <p:cNvSpPr>
            <a:spLocks noGrp="1"/>
          </p:cNvSpPr>
          <p:nvPr>
            <p:ph type="dt" sz="half" idx="15"/>
          </p:nvPr>
        </p:nvSpPr>
        <p:spPr/>
        <p:txBody>
          <a:bodyPr/>
          <a:lstStyle/>
          <a:p>
            <a:fld id="{F1F1367B-7DD3-47F3-AEE9-61A74FC8C7ED}" type="datetimeFigureOut">
              <a:rPr lang="es-EC" smtClean="0"/>
              <a:pPr/>
              <a:t>29/08/2011</a:t>
            </a:fld>
            <a:endParaRPr lang="es-EC"/>
          </a:p>
        </p:txBody>
      </p:sp>
      <p:sp>
        <p:nvSpPr>
          <p:cNvPr id="25" name="Slide Number Placeholder 24"/>
          <p:cNvSpPr>
            <a:spLocks noGrp="1"/>
          </p:cNvSpPr>
          <p:nvPr>
            <p:ph type="sldNum" sz="quarter" idx="16"/>
          </p:nvPr>
        </p:nvSpPr>
        <p:spPr/>
        <p:txBody>
          <a:bodyPr/>
          <a:lstStyle/>
          <a:p>
            <a:fld id="{E8F97A0B-15C8-4A33-9CD5-A738A3CA020F}" type="slidenum">
              <a:rPr lang="es-EC" smtClean="0"/>
              <a:pPr/>
              <a:t>‹Nº›</a:t>
            </a:fld>
            <a:endParaRPr lang="es-EC"/>
          </a:p>
        </p:txBody>
      </p:sp>
      <p:sp>
        <p:nvSpPr>
          <p:cNvPr id="26" name="Footer Placeholder 25"/>
          <p:cNvSpPr>
            <a:spLocks noGrp="1"/>
          </p:cNvSpPr>
          <p:nvPr>
            <p:ph type="ftr" sz="quarter" idx="17"/>
          </p:nvPr>
        </p:nvSpPr>
        <p:spPr/>
        <p:txBody>
          <a:bodyPr/>
          <a:lstStyle/>
          <a:p>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0" name="Title 29"/>
          <p:cNvSpPr>
            <a:spLocks noGrp="1"/>
          </p:cNvSpPr>
          <p:nvPr>
            <p:ph type="title"/>
          </p:nvPr>
        </p:nvSpPr>
        <p:spPr/>
        <p:txBody>
          <a:bodyPr/>
          <a:lstStyle/>
          <a:p>
            <a:r>
              <a:rPr lang="es-ES" smtClean="0"/>
              <a:t>Haga clic para modificar el estilo de título del patrón</a:t>
            </a:r>
            <a:endParaRPr lang="en-US"/>
          </a:p>
        </p:txBody>
      </p:sp>
      <p:sp>
        <p:nvSpPr>
          <p:cNvPr id="20" name="Date Placeholder 19"/>
          <p:cNvSpPr>
            <a:spLocks noGrp="1"/>
          </p:cNvSpPr>
          <p:nvPr>
            <p:ph type="dt" sz="half" idx="16"/>
          </p:nvPr>
        </p:nvSpPr>
        <p:spPr/>
        <p:txBody>
          <a:bodyPr/>
          <a:lstStyle/>
          <a:p>
            <a:fld id="{F1F1367B-7DD3-47F3-AEE9-61A74FC8C7ED}" type="datetimeFigureOut">
              <a:rPr lang="es-EC" smtClean="0"/>
              <a:pPr/>
              <a:t>29/08/2011</a:t>
            </a:fld>
            <a:endParaRPr lang="es-EC"/>
          </a:p>
        </p:txBody>
      </p:sp>
      <p:sp>
        <p:nvSpPr>
          <p:cNvPr id="24" name="Slide Number Placeholder 23"/>
          <p:cNvSpPr>
            <a:spLocks noGrp="1"/>
          </p:cNvSpPr>
          <p:nvPr>
            <p:ph type="sldNum" sz="quarter" idx="17"/>
          </p:nvPr>
        </p:nvSpPr>
        <p:spPr/>
        <p:txBody>
          <a:bodyPr/>
          <a:lstStyle/>
          <a:p>
            <a:fld id="{E8F97A0B-15C8-4A33-9CD5-A738A3CA020F}" type="slidenum">
              <a:rPr lang="es-EC" smtClean="0"/>
              <a:pPr/>
              <a:t>‹Nº›</a:t>
            </a:fld>
            <a:endParaRPr lang="es-EC"/>
          </a:p>
        </p:txBody>
      </p:sp>
      <p:sp>
        <p:nvSpPr>
          <p:cNvPr id="29" name="Footer Placeholder 28"/>
          <p:cNvSpPr>
            <a:spLocks noGrp="1"/>
          </p:cNvSpPr>
          <p:nvPr>
            <p:ph type="ftr" sz="quarter" idx="18"/>
          </p:nvPr>
        </p:nvSpPr>
        <p:spPr/>
        <p:txBody>
          <a:bodyPr/>
          <a:lstStyle/>
          <a:p>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F1F1367B-7DD3-47F3-AEE9-61A74FC8C7ED}" type="datetimeFigureOut">
              <a:rPr lang="es-EC" smtClean="0"/>
              <a:pPr/>
              <a:t>29/08/2011</a:t>
            </a:fld>
            <a:endParaRPr lang="es-EC"/>
          </a:p>
        </p:txBody>
      </p:sp>
      <p:sp>
        <p:nvSpPr>
          <p:cNvPr id="14" name="Slide Number Placeholder 13"/>
          <p:cNvSpPr>
            <a:spLocks noGrp="1"/>
          </p:cNvSpPr>
          <p:nvPr>
            <p:ph type="sldNum" sz="quarter" idx="11"/>
          </p:nvPr>
        </p:nvSpPr>
        <p:spPr/>
        <p:txBody>
          <a:bodyPr/>
          <a:lstStyle/>
          <a:p>
            <a:fld id="{E8F97A0B-15C8-4A33-9CD5-A738A3CA020F}" type="slidenum">
              <a:rPr lang="es-EC" smtClean="0"/>
              <a:pPr/>
              <a:t>‹Nº›</a:t>
            </a:fld>
            <a:endParaRPr lang="es-EC"/>
          </a:p>
        </p:txBody>
      </p:sp>
      <p:sp>
        <p:nvSpPr>
          <p:cNvPr id="18" name="Footer Placeholder 17"/>
          <p:cNvSpPr>
            <a:spLocks noGrp="1"/>
          </p:cNvSpPr>
          <p:nvPr>
            <p:ph type="ftr" sz="quarter" idx="12"/>
          </p:nvPr>
        </p:nvSpPr>
        <p:spPr/>
        <p:txBody>
          <a:bodyPr/>
          <a:lstStyle/>
          <a:p>
            <a:endParaRPr lang="es-EC"/>
          </a:p>
        </p:txBody>
      </p:sp>
      <p:sp>
        <p:nvSpPr>
          <p:cNvPr id="15" name="Title 14"/>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F1F1367B-7DD3-47F3-AEE9-61A74FC8C7ED}" type="datetimeFigureOut">
              <a:rPr lang="es-EC" smtClean="0"/>
              <a:pPr/>
              <a:t>29/08/2011</a:t>
            </a:fld>
            <a:endParaRPr lang="es-EC"/>
          </a:p>
        </p:txBody>
      </p:sp>
      <p:sp>
        <p:nvSpPr>
          <p:cNvPr id="12" name="Slide Number Placeholder 11"/>
          <p:cNvSpPr>
            <a:spLocks noGrp="1"/>
          </p:cNvSpPr>
          <p:nvPr>
            <p:ph type="sldNum" sz="quarter" idx="11"/>
          </p:nvPr>
        </p:nvSpPr>
        <p:spPr/>
        <p:txBody>
          <a:bodyPr/>
          <a:lstStyle/>
          <a:p>
            <a:fld id="{E8F97A0B-15C8-4A33-9CD5-A738A3CA020F}" type="slidenum">
              <a:rPr lang="es-EC" smtClean="0"/>
              <a:pPr/>
              <a:t>‹Nº›</a:t>
            </a:fld>
            <a:endParaRPr lang="es-EC"/>
          </a:p>
        </p:txBody>
      </p:sp>
      <p:sp>
        <p:nvSpPr>
          <p:cNvPr id="13" name="Footer Placeholder 12"/>
          <p:cNvSpPr>
            <a:spLocks noGrp="1"/>
          </p:cNvSpPr>
          <p:nvPr>
            <p:ph type="ftr" sz="quarter" idx="12"/>
          </p:nvPr>
        </p:nvSpPr>
        <p:spPr/>
        <p:txBody>
          <a:bodyPr/>
          <a:lstStyle/>
          <a:p>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s-ES" smtClean="0"/>
              <a:t>Haga clic para modificar el estilo de título del patrón</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Date Placeholder 12"/>
          <p:cNvSpPr>
            <a:spLocks noGrp="1"/>
          </p:cNvSpPr>
          <p:nvPr>
            <p:ph type="dt" sz="half" idx="15"/>
          </p:nvPr>
        </p:nvSpPr>
        <p:spPr/>
        <p:txBody>
          <a:bodyPr/>
          <a:lstStyle/>
          <a:p>
            <a:fld id="{F1F1367B-7DD3-47F3-AEE9-61A74FC8C7ED}" type="datetimeFigureOut">
              <a:rPr lang="es-EC" smtClean="0"/>
              <a:pPr/>
              <a:t>29/08/2011</a:t>
            </a:fld>
            <a:endParaRPr lang="es-EC"/>
          </a:p>
        </p:txBody>
      </p:sp>
      <p:sp>
        <p:nvSpPr>
          <p:cNvPr id="18" name="Slide Number Placeholder 17"/>
          <p:cNvSpPr>
            <a:spLocks noGrp="1"/>
          </p:cNvSpPr>
          <p:nvPr>
            <p:ph type="sldNum" sz="quarter" idx="16"/>
          </p:nvPr>
        </p:nvSpPr>
        <p:spPr/>
        <p:txBody>
          <a:bodyPr/>
          <a:lstStyle/>
          <a:p>
            <a:fld id="{E8F97A0B-15C8-4A33-9CD5-A738A3CA020F}" type="slidenum">
              <a:rPr lang="es-EC" smtClean="0"/>
              <a:pPr/>
              <a:t>‹Nº›</a:t>
            </a:fld>
            <a:endParaRPr lang="es-EC"/>
          </a:p>
        </p:txBody>
      </p:sp>
      <p:sp>
        <p:nvSpPr>
          <p:cNvPr id="20" name="Footer Placeholder 19"/>
          <p:cNvSpPr>
            <a:spLocks noGrp="1"/>
          </p:cNvSpPr>
          <p:nvPr>
            <p:ph type="ftr" sz="quarter" idx="17"/>
          </p:nvPr>
        </p:nvSpPr>
        <p:spPr/>
        <p:txBody>
          <a:bodyPr/>
          <a:lstStyle/>
          <a:p>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s-ES" smtClean="0"/>
              <a:t>Haga clic para modificar el estilo de texto del patrón</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3" name="Date Placeholder 12"/>
          <p:cNvSpPr>
            <a:spLocks noGrp="1"/>
          </p:cNvSpPr>
          <p:nvPr>
            <p:ph type="dt" sz="half" idx="14"/>
          </p:nvPr>
        </p:nvSpPr>
        <p:spPr/>
        <p:txBody>
          <a:bodyPr/>
          <a:lstStyle/>
          <a:p>
            <a:fld id="{F1F1367B-7DD3-47F3-AEE9-61A74FC8C7ED}" type="datetimeFigureOut">
              <a:rPr lang="es-EC" smtClean="0"/>
              <a:pPr/>
              <a:t>29/08/2011</a:t>
            </a:fld>
            <a:endParaRPr lang="es-EC"/>
          </a:p>
        </p:txBody>
      </p:sp>
      <p:sp>
        <p:nvSpPr>
          <p:cNvPr id="20" name="Slide Number Placeholder 19"/>
          <p:cNvSpPr>
            <a:spLocks noGrp="1"/>
          </p:cNvSpPr>
          <p:nvPr>
            <p:ph type="sldNum" sz="quarter" idx="15"/>
          </p:nvPr>
        </p:nvSpPr>
        <p:spPr/>
        <p:txBody>
          <a:bodyPr/>
          <a:lstStyle/>
          <a:p>
            <a:fld id="{E8F97A0B-15C8-4A33-9CD5-A738A3CA020F}" type="slidenum">
              <a:rPr lang="es-EC" smtClean="0"/>
              <a:pPr/>
              <a:t>‹Nº›</a:t>
            </a:fld>
            <a:endParaRPr lang="es-EC"/>
          </a:p>
        </p:txBody>
      </p:sp>
      <p:sp>
        <p:nvSpPr>
          <p:cNvPr id="21" name="Footer Placeholder 20"/>
          <p:cNvSpPr>
            <a:spLocks noGrp="1"/>
          </p:cNvSpPr>
          <p:nvPr>
            <p:ph type="ftr" sz="quarter" idx="16"/>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F1F1367B-7DD3-47F3-AEE9-61A74FC8C7ED}" type="datetimeFigureOut">
              <a:rPr lang="es-EC" smtClean="0"/>
              <a:pPr/>
              <a:t>29/08/2011</a:t>
            </a:fld>
            <a:endParaRPr lang="es-EC"/>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s-EC"/>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E8F97A0B-15C8-4A33-9CD5-A738A3CA020F}"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52426" y="2895600"/>
            <a:ext cx="8410574" cy="1368798"/>
          </a:xfrm>
        </p:spPr>
        <p:txBody>
          <a:bodyPr>
            <a:normAutofit/>
          </a:bodyPr>
          <a:lstStyle/>
          <a:p>
            <a:pPr algn="ctr"/>
            <a:r>
              <a:rPr lang="es-ES" sz="2400" dirty="0" smtClean="0"/>
              <a:t>ANÁLISIS E IMPLEMENTACIÓN DE UN SISTEMA AUTOMATIZADO DE DIGITALIZACIÓN DE DOCUMENTOS (SADO) PARA SOLUCIONES INTELIGENTES </a:t>
            </a:r>
            <a:endParaRPr lang="es-EC" sz="2400" dirty="0" smtClean="0"/>
          </a:p>
          <a:p>
            <a:endParaRPr lang="es-EC" dirty="0"/>
          </a:p>
        </p:txBody>
      </p:sp>
      <p:sp>
        <p:nvSpPr>
          <p:cNvPr id="2" name="1 Título"/>
          <p:cNvSpPr>
            <a:spLocks noGrp="1"/>
          </p:cNvSpPr>
          <p:nvPr>
            <p:ph type="title"/>
          </p:nvPr>
        </p:nvSpPr>
        <p:spPr/>
        <p:txBody>
          <a:bodyPr/>
          <a:lstStyle/>
          <a:p>
            <a:r>
              <a:rPr lang="es-EC" smtClean="0"/>
              <a:t>ESPE - DCC</a:t>
            </a:r>
            <a:endParaRPr lang="es-EC" dirty="0"/>
          </a:p>
        </p:txBody>
      </p:sp>
      <p:sp>
        <p:nvSpPr>
          <p:cNvPr id="4" name="3 CuadroTexto"/>
          <p:cNvSpPr txBox="1"/>
          <p:nvPr/>
        </p:nvSpPr>
        <p:spPr>
          <a:xfrm>
            <a:off x="4800600" y="6096000"/>
            <a:ext cx="4252896" cy="646331"/>
          </a:xfrm>
          <a:prstGeom prst="rect">
            <a:avLst/>
          </a:prstGeom>
          <a:noFill/>
        </p:spPr>
        <p:txBody>
          <a:bodyPr wrap="none" rtlCol="0">
            <a:spAutoFit/>
          </a:bodyPr>
          <a:lstStyle/>
          <a:p>
            <a:r>
              <a:rPr lang="es-ES" b="1" dirty="0"/>
              <a:t>GABRIELA REBECA AGUILAR BAQUERO</a:t>
            </a:r>
            <a:endParaRPr lang="es-EC" dirty="0"/>
          </a:p>
          <a:p>
            <a:r>
              <a:rPr lang="es-ES" b="1" dirty="0" smtClean="0"/>
              <a:t>OMAR </a:t>
            </a:r>
            <a:r>
              <a:rPr lang="es-ES" b="1" dirty="0"/>
              <a:t>CRISTOBAL ARBOLEDA TERAN</a:t>
            </a:r>
            <a:endParaRPr lang="es-EC" dirty="0"/>
          </a:p>
        </p:txBody>
      </p:sp>
    </p:spTree>
    <p:extLst>
      <p:ext uri="{BB962C8B-B14F-4D97-AF65-F5344CB8AC3E}">
        <p14:creationId xmlns:p14="http://schemas.microsoft.com/office/powerpoint/2010/main" xmlns="" val="1389545851"/>
      </p:ext>
    </p:extLst>
  </p:cSld>
  <p:clrMapOvr>
    <a:masterClrMapping/>
  </p:clrMapOvr>
  <p:transition spd="slow">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sz="quarter" idx="13"/>
          </p:nvPr>
        </p:nvSpPr>
        <p:spPr>
          <a:xfrm>
            <a:off x="457200" y="1600200"/>
            <a:ext cx="7680960" cy="4724400"/>
          </a:xfrm>
        </p:spPr>
        <p:txBody>
          <a:bodyPr>
            <a:normAutofit lnSpcReduction="10000"/>
          </a:bodyPr>
          <a:lstStyle/>
          <a:p>
            <a:pPr algn="just"/>
            <a:r>
              <a:rPr lang="es-MX" sz="2400" dirty="0" smtClean="0"/>
              <a:t>	Son aquellos sistemas </a:t>
            </a:r>
            <a:r>
              <a:rPr lang="es-MX" sz="2400" dirty="0"/>
              <a:t>que </a:t>
            </a:r>
            <a:r>
              <a:rPr lang="es-MX" sz="2400" dirty="0" smtClean="0"/>
              <a:t>incorporan </a:t>
            </a:r>
            <a:r>
              <a:rPr lang="es-MX" sz="2400" dirty="0"/>
              <a:t>toda la información de soporte físico,  convirtiéndolos en formatos electrónicos lo que conlleva cubrir los problemas que poseen los documentos físicos</a:t>
            </a:r>
            <a:r>
              <a:rPr lang="es-MX" sz="2400" dirty="0" smtClean="0"/>
              <a:t>.</a:t>
            </a:r>
          </a:p>
          <a:p>
            <a:pPr algn="just"/>
            <a:endParaRPr lang="es-MX" sz="2400" dirty="0" smtClean="0"/>
          </a:p>
          <a:p>
            <a:pPr algn="just"/>
            <a:r>
              <a:rPr lang="es-MX" sz="2400" dirty="0" smtClean="0"/>
              <a:t>Características Funcionales:</a:t>
            </a:r>
          </a:p>
          <a:p>
            <a:pPr algn="just"/>
            <a:endParaRPr lang="es-MX" sz="2400" dirty="0" smtClean="0"/>
          </a:p>
          <a:p>
            <a:pPr marL="2062163" lvl="1" indent="-265113">
              <a:buFont typeface="Wingdings" pitchFamily="2" charset="2"/>
              <a:buChar char="Ø"/>
              <a:tabLst>
                <a:tab pos="85725" algn="l"/>
              </a:tabLst>
            </a:pPr>
            <a:r>
              <a:rPr lang="es-MX" sz="2200" dirty="0" smtClean="0"/>
              <a:t> </a:t>
            </a:r>
            <a:r>
              <a:rPr lang="es-MX" sz="2200" dirty="0" err="1" smtClean="0"/>
              <a:t>Iteractividad</a:t>
            </a:r>
            <a:endParaRPr lang="es-MX" sz="2200" dirty="0" smtClean="0"/>
          </a:p>
          <a:p>
            <a:pPr marL="2062163" lvl="1" indent="-265113">
              <a:buFont typeface="Wingdings" pitchFamily="2" charset="2"/>
              <a:buChar char="Ø"/>
              <a:tabLst>
                <a:tab pos="85725" algn="l"/>
              </a:tabLst>
            </a:pPr>
            <a:r>
              <a:rPr lang="es-MX" sz="2200" dirty="0" smtClean="0"/>
              <a:t> </a:t>
            </a:r>
            <a:r>
              <a:rPr lang="es-MX" sz="2200" dirty="0" err="1" smtClean="0"/>
              <a:t>Multimediaticos</a:t>
            </a:r>
            <a:endParaRPr lang="es-MX" sz="2200" dirty="0" smtClean="0"/>
          </a:p>
          <a:p>
            <a:pPr marL="2062163" lvl="1" indent="-265113">
              <a:buFont typeface="Wingdings" pitchFamily="2" charset="2"/>
              <a:buChar char="Ø"/>
              <a:tabLst>
                <a:tab pos="85725" algn="l"/>
              </a:tabLst>
            </a:pPr>
            <a:r>
              <a:rPr lang="es-MX" sz="2200" dirty="0" smtClean="0"/>
              <a:t> </a:t>
            </a:r>
            <a:r>
              <a:rPr lang="es-MX" sz="2200" dirty="0" err="1" smtClean="0"/>
              <a:t>Hipertextual</a:t>
            </a:r>
            <a:endParaRPr lang="es-MX" sz="2200" dirty="0" smtClean="0"/>
          </a:p>
          <a:p>
            <a:pPr marL="2062163" lvl="1" indent="-265113">
              <a:buFont typeface="Wingdings" pitchFamily="2" charset="2"/>
              <a:buChar char="Ø"/>
              <a:tabLst>
                <a:tab pos="85725" algn="l"/>
              </a:tabLst>
            </a:pPr>
            <a:r>
              <a:rPr lang="es-MX" sz="2200" dirty="0" smtClean="0"/>
              <a:t> </a:t>
            </a:r>
            <a:r>
              <a:rPr lang="es-MX" sz="2200" dirty="0" err="1" smtClean="0"/>
              <a:t>Omniaccesibles</a:t>
            </a:r>
            <a:endParaRPr lang="es-EC" sz="2200" dirty="0"/>
          </a:p>
          <a:p>
            <a:endParaRPr lang="es-EC" sz="2400" dirty="0"/>
          </a:p>
        </p:txBody>
      </p:sp>
      <p:sp>
        <p:nvSpPr>
          <p:cNvPr id="6" name="5 Título"/>
          <p:cNvSpPr>
            <a:spLocks noGrp="1"/>
          </p:cNvSpPr>
          <p:nvPr>
            <p:ph type="title"/>
          </p:nvPr>
        </p:nvSpPr>
        <p:spPr/>
        <p:txBody>
          <a:bodyPr/>
          <a:lstStyle/>
          <a:p>
            <a:r>
              <a:rPr lang="es-MX" dirty="0"/>
              <a:t>Qué son Sistemas Digitales?</a:t>
            </a:r>
            <a:endParaRPr lang="es-EC" dirty="0"/>
          </a:p>
        </p:txBody>
      </p:sp>
    </p:spTree>
    <p:extLst>
      <p:ext uri="{BB962C8B-B14F-4D97-AF65-F5344CB8AC3E}">
        <p14:creationId xmlns:p14="http://schemas.microsoft.com/office/powerpoint/2010/main" xmlns="" val="3262517851"/>
      </p:ext>
    </p:extLst>
  </p:cSld>
  <p:clrMapOvr>
    <a:masterClrMapping/>
  </p:clrMapOvr>
  <p:transition spd="slow">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533400" y="1676400"/>
            <a:ext cx="7680960" cy="4724400"/>
          </a:xfrm>
        </p:spPr>
        <p:txBody>
          <a:bodyPr>
            <a:normAutofit/>
          </a:bodyPr>
          <a:lstStyle/>
          <a:p>
            <a:pPr algn="just"/>
            <a:r>
              <a:rPr lang="es-ES" sz="2400" dirty="0" smtClean="0"/>
              <a:t>	</a:t>
            </a:r>
          </a:p>
          <a:p>
            <a:pPr algn="just"/>
            <a:r>
              <a:rPr lang="es-ES" sz="2400" dirty="0" smtClean="0"/>
              <a:t>	Una </a:t>
            </a:r>
            <a:r>
              <a:rPr lang="es-ES" sz="2400" dirty="0"/>
              <a:t>de las ventajas que comparten todas las empresas que implementan un </a:t>
            </a:r>
            <a:r>
              <a:rPr lang="es-ES" sz="2400" dirty="0" smtClean="0"/>
              <a:t>el </a:t>
            </a:r>
            <a:r>
              <a:rPr lang="es-ES" sz="2400" dirty="0"/>
              <a:t>S</a:t>
            </a:r>
            <a:r>
              <a:rPr lang="es-ES" sz="2400" dirty="0" smtClean="0"/>
              <a:t>istema Digitalización </a:t>
            </a:r>
            <a:r>
              <a:rPr lang="es-ES" sz="2400" dirty="0"/>
              <a:t>de </a:t>
            </a:r>
            <a:r>
              <a:rPr lang="es-ES" sz="2400" dirty="0" smtClean="0"/>
              <a:t>Documentos </a:t>
            </a:r>
            <a:r>
              <a:rPr lang="es-ES" sz="2400" dirty="0"/>
              <a:t>es la solución que brinda de administración y digitalización de documentos a empresas de todo tipo, cumpliendo así todas, disponibilidad y consulta, contribuyendo a incrementar la seguridad, productividad, rentabilidad, transparencia y orden en la información de sus </a:t>
            </a:r>
            <a:r>
              <a:rPr lang="es-ES" sz="2400" dirty="0" smtClean="0"/>
              <a:t>cliente</a:t>
            </a:r>
            <a:endParaRPr lang="es-EC" sz="2400" dirty="0"/>
          </a:p>
        </p:txBody>
      </p:sp>
      <p:sp>
        <p:nvSpPr>
          <p:cNvPr id="3" name="2 Título"/>
          <p:cNvSpPr>
            <a:spLocks noGrp="1"/>
          </p:cNvSpPr>
          <p:nvPr>
            <p:ph type="title"/>
          </p:nvPr>
        </p:nvSpPr>
        <p:spPr>
          <a:xfrm>
            <a:off x="381000" y="381000"/>
            <a:ext cx="7680960" cy="1066800"/>
          </a:xfrm>
        </p:spPr>
        <p:txBody>
          <a:bodyPr>
            <a:normAutofit fontScale="90000"/>
          </a:bodyPr>
          <a:lstStyle/>
          <a:p>
            <a:r>
              <a:rPr lang="es-EC" dirty="0" smtClean="0"/>
              <a:t>Usos de los Sistemas de  Digitalización de Documentos</a:t>
            </a:r>
            <a:endParaRPr lang="es-EC" dirty="0"/>
          </a:p>
        </p:txBody>
      </p:sp>
    </p:spTree>
    <p:extLst>
      <p:ext uri="{BB962C8B-B14F-4D97-AF65-F5344CB8AC3E}">
        <p14:creationId xmlns:p14="http://schemas.microsoft.com/office/powerpoint/2010/main" xmlns="" val="798085032"/>
      </p:ext>
    </p:extLst>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sz="half" idx="2"/>
          </p:nvPr>
        </p:nvSpPr>
        <p:spPr>
          <a:xfrm>
            <a:off x="352426" y="1463040"/>
            <a:ext cx="4295774" cy="509587"/>
          </a:xfrm>
        </p:spPr>
        <p:txBody>
          <a:bodyPr>
            <a:noAutofit/>
          </a:bodyPr>
          <a:lstStyle/>
          <a:p>
            <a:r>
              <a:rPr lang="es-ES" dirty="0" smtClean="0"/>
              <a:t>Ventajas Digitalización de documentos</a:t>
            </a:r>
            <a:endParaRPr lang="es-EC" dirty="0"/>
          </a:p>
        </p:txBody>
      </p:sp>
      <p:sp>
        <p:nvSpPr>
          <p:cNvPr id="28" name="27 Marcador de texto"/>
          <p:cNvSpPr>
            <a:spLocks noGrp="1"/>
          </p:cNvSpPr>
          <p:nvPr>
            <p:ph type="body" sz="half" idx="15"/>
          </p:nvPr>
        </p:nvSpPr>
        <p:spPr/>
        <p:txBody>
          <a:bodyPr>
            <a:normAutofit/>
          </a:bodyPr>
          <a:lstStyle/>
          <a:p>
            <a:r>
              <a:rPr lang="es-EC" dirty="0" smtClean="0"/>
              <a:t>Desventajas del archivo en papel</a:t>
            </a:r>
            <a:endParaRPr lang="es-EC" dirty="0"/>
          </a:p>
        </p:txBody>
      </p:sp>
      <p:sp>
        <p:nvSpPr>
          <p:cNvPr id="43" name="42 Marcador de contenido"/>
          <p:cNvSpPr>
            <a:spLocks noGrp="1"/>
          </p:cNvSpPr>
          <p:nvPr>
            <p:ph sz="quarter" idx="14"/>
          </p:nvPr>
        </p:nvSpPr>
        <p:spPr/>
        <p:txBody>
          <a:bodyPr>
            <a:normAutofit/>
          </a:bodyPr>
          <a:lstStyle/>
          <a:p>
            <a:pPr marL="285750" lvl="0" indent="-285750">
              <a:buFont typeface="Arial" pitchFamily="34" charset="0"/>
              <a:buChar char="•"/>
            </a:pPr>
            <a:r>
              <a:rPr lang="es-ES" sz="2000" dirty="0" smtClean="0"/>
              <a:t>Gastos y espacio de almacenaje </a:t>
            </a:r>
            <a:endParaRPr lang="es-EC" sz="2000" dirty="0"/>
          </a:p>
          <a:p>
            <a:pPr marL="285750" lvl="0" indent="-285750" algn="just">
              <a:buFont typeface="Arial" pitchFamily="34" charset="0"/>
              <a:buChar char="•"/>
            </a:pPr>
            <a:r>
              <a:rPr lang="es-ES" sz="2000" dirty="0"/>
              <a:t>Múltiples Archivos, Depuración de los documentos, </a:t>
            </a:r>
            <a:r>
              <a:rPr lang="es-ES" sz="2000" dirty="0" smtClean="0"/>
              <a:t>Localización </a:t>
            </a:r>
            <a:endParaRPr lang="es-EC" sz="2000" dirty="0"/>
          </a:p>
          <a:p>
            <a:pPr marL="285750" lvl="0" indent="-285750" algn="just">
              <a:buFont typeface="Arial" pitchFamily="34" charset="0"/>
              <a:buChar char="•"/>
            </a:pPr>
            <a:r>
              <a:rPr lang="es-ES" sz="2000" dirty="0" smtClean="0"/>
              <a:t>Pérdida </a:t>
            </a:r>
            <a:r>
              <a:rPr lang="es-ES" sz="2000" dirty="0"/>
              <a:t>de tiempo en la búsqueda de </a:t>
            </a:r>
            <a:r>
              <a:rPr lang="es-ES" sz="2000" dirty="0" smtClean="0"/>
              <a:t>documentos.</a:t>
            </a:r>
            <a:endParaRPr lang="es-EC" sz="2000" dirty="0"/>
          </a:p>
          <a:p>
            <a:pPr marL="285750" lvl="0" indent="-285750" algn="just">
              <a:buFont typeface="Arial" pitchFamily="34" charset="0"/>
              <a:buChar char="•"/>
            </a:pPr>
            <a:r>
              <a:rPr lang="es-ES" sz="2000" dirty="0" smtClean="0"/>
              <a:t>Extravío </a:t>
            </a:r>
            <a:r>
              <a:rPr lang="es-ES" sz="2000" dirty="0"/>
              <a:t>de documentos, Exceso </a:t>
            </a:r>
            <a:r>
              <a:rPr lang="es-ES" sz="2000" dirty="0" smtClean="0"/>
              <a:t>de gasto en fotocopias</a:t>
            </a:r>
            <a:endParaRPr lang="es-EC" sz="2000" dirty="0"/>
          </a:p>
        </p:txBody>
      </p:sp>
      <p:sp>
        <p:nvSpPr>
          <p:cNvPr id="42" name="41 Marcador de contenido"/>
          <p:cNvSpPr>
            <a:spLocks noGrp="1"/>
          </p:cNvSpPr>
          <p:nvPr>
            <p:ph sz="quarter" idx="13"/>
          </p:nvPr>
        </p:nvSpPr>
        <p:spPr/>
        <p:txBody>
          <a:bodyPr>
            <a:normAutofit/>
          </a:bodyPr>
          <a:lstStyle/>
          <a:p>
            <a:pPr marL="285750" lvl="0" indent="-285750" algn="just">
              <a:buFont typeface="Arial" pitchFamily="34" charset="0"/>
              <a:buChar char="•"/>
            </a:pPr>
            <a:r>
              <a:rPr lang="es-ES" sz="2000" dirty="0"/>
              <a:t>Elimina el extravío de </a:t>
            </a:r>
            <a:r>
              <a:rPr lang="es-ES" sz="2000" dirty="0" smtClean="0"/>
              <a:t>documentos.</a:t>
            </a:r>
            <a:endParaRPr lang="es-EC" sz="2000" dirty="0"/>
          </a:p>
          <a:p>
            <a:pPr marL="285750" lvl="0" indent="-285750" algn="just">
              <a:buFont typeface="Arial" pitchFamily="34" charset="0"/>
              <a:buChar char="•"/>
            </a:pPr>
            <a:r>
              <a:rPr lang="es-ES" sz="2000" dirty="0" smtClean="0"/>
              <a:t>Permite rapidez </a:t>
            </a:r>
            <a:r>
              <a:rPr lang="es-ES" sz="2000" dirty="0"/>
              <a:t>y </a:t>
            </a:r>
            <a:r>
              <a:rPr lang="es-ES" sz="2000" dirty="0" smtClean="0"/>
              <a:t>facilidad de </a:t>
            </a:r>
            <a:r>
              <a:rPr lang="es-ES" sz="2000" dirty="0"/>
              <a:t>acceso a la información.</a:t>
            </a:r>
            <a:endParaRPr lang="es-EC" sz="2000" dirty="0"/>
          </a:p>
          <a:p>
            <a:pPr marL="285750" lvl="0" indent="-285750" algn="just">
              <a:buFont typeface="Arial" pitchFamily="34" charset="0"/>
              <a:buChar char="•"/>
            </a:pPr>
            <a:r>
              <a:rPr lang="es-ES" sz="2000" dirty="0" smtClean="0"/>
              <a:t>Controla </a:t>
            </a:r>
            <a:r>
              <a:rPr lang="es-ES" sz="2000" dirty="0"/>
              <a:t>el acceso a la información por niveles de seguridad</a:t>
            </a:r>
            <a:r>
              <a:rPr lang="es-ES" sz="2000" dirty="0" smtClean="0"/>
              <a:t>.</a:t>
            </a:r>
            <a:endParaRPr lang="es-EC" sz="2000" dirty="0"/>
          </a:p>
          <a:p>
            <a:pPr marL="285750" lvl="0" indent="-285750" algn="just">
              <a:buFont typeface="Arial" pitchFamily="34" charset="0"/>
              <a:buChar char="•"/>
            </a:pPr>
            <a:r>
              <a:rPr lang="es-ES" sz="2000" dirty="0" smtClean="0"/>
              <a:t>Permite </a:t>
            </a:r>
            <a:r>
              <a:rPr lang="es-ES" sz="2000" dirty="0"/>
              <a:t>almacenar todo tipo de documentos (tamaño, formato, color, etc.). </a:t>
            </a:r>
            <a:endParaRPr lang="es-EC" sz="2000" dirty="0"/>
          </a:p>
          <a:p>
            <a:pPr marL="285750" indent="-285750">
              <a:buFont typeface="Arial" pitchFamily="34" charset="0"/>
              <a:buChar char="•"/>
            </a:pPr>
            <a:endParaRPr lang="es-EC" sz="2000" dirty="0"/>
          </a:p>
        </p:txBody>
      </p:sp>
      <p:sp>
        <p:nvSpPr>
          <p:cNvPr id="4" name="3 Título"/>
          <p:cNvSpPr>
            <a:spLocks noGrp="1"/>
          </p:cNvSpPr>
          <p:nvPr>
            <p:ph type="title"/>
          </p:nvPr>
        </p:nvSpPr>
        <p:spPr/>
        <p:txBody>
          <a:bodyPr>
            <a:normAutofit fontScale="90000"/>
          </a:bodyPr>
          <a:lstStyle/>
          <a:p>
            <a:r>
              <a:rPr lang="es-EC" dirty="0" smtClean="0"/>
              <a:t>Ventajas de la Digitalización sobre Archivos de Papel</a:t>
            </a:r>
            <a:endParaRPr lang="es-EC" dirty="0"/>
          </a:p>
        </p:txBody>
      </p:sp>
    </p:spTree>
    <p:extLst>
      <p:ext uri="{BB962C8B-B14F-4D97-AF65-F5344CB8AC3E}">
        <p14:creationId xmlns:p14="http://schemas.microsoft.com/office/powerpoint/2010/main" xmlns="" val="3309882025"/>
      </p:ext>
    </p:extLst>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sz="quarter" idx="13"/>
          </p:nvPr>
        </p:nvSpPr>
        <p:spPr/>
        <p:txBody>
          <a:bodyPr>
            <a:normAutofit lnSpcReduction="10000"/>
          </a:bodyPr>
          <a:lstStyle/>
          <a:p>
            <a:pPr algn="just"/>
            <a:r>
              <a:rPr lang="es-ES" dirty="0" smtClean="0"/>
              <a:t>	OOHDM </a:t>
            </a:r>
            <a:r>
              <a:rPr lang="es-ES" dirty="0"/>
              <a:t>es una metodología orientada a objetos y ampliamente aceptada para el desarrollo de aplicaciones hipermedia, y en particular de aplicaciones Web. </a:t>
            </a:r>
            <a:endParaRPr lang="es-ES" dirty="0" smtClean="0"/>
          </a:p>
          <a:p>
            <a:pPr algn="just"/>
            <a:endParaRPr lang="es-ES" dirty="0" smtClean="0"/>
          </a:p>
          <a:p>
            <a:r>
              <a:rPr lang="es-ES" b="1" dirty="0" smtClean="0"/>
              <a:t>FASES</a:t>
            </a:r>
          </a:p>
          <a:p>
            <a:pPr marL="2149475" indent="-533400">
              <a:buFont typeface="Arial" pitchFamily="34" charset="0"/>
              <a:buChar char="•"/>
            </a:pPr>
            <a:endParaRPr lang="es-EC" dirty="0" smtClean="0"/>
          </a:p>
          <a:p>
            <a:pPr marL="2149475" lvl="0" indent="-533400" defTabSz="935038">
              <a:buFont typeface="Wingdings" pitchFamily="2" charset="2"/>
              <a:buChar char="Ø"/>
            </a:pPr>
            <a:r>
              <a:rPr lang="es-ES" dirty="0" smtClean="0"/>
              <a:t> Definición u Obtención de Requerimientos</a:t>
            </a:r>
            <a:endParaRPr lang="es-EC" dirty="0" smtClean="0"/>
          </a:p>
          <a:p>
            <a:pPr marL="2149475" lvl="0" indent="-533400" defTabSz="681038">
              <a:buFont typeface="Wingdings" pitchFamily="2" charset="2"/>
              <a:buChar char="Ø"/>
            </a:pPr>
            <a:r>
              <a:rPr lang="es-ES" dirty="0" smtClean="0"/>
              <a:t> Diseño o Modelo Conceptual</a:t>
            </a:r>
            <a:endParaRPr lang="es-EC" dirty="0" smtClean="0"/>
          </a:p>
          <a:p>
            <a:pPr marL="2149475" lvl="0" indent="-533400" defTabSz="935038">
              <a:buFont typeface="Wingdings" pitchFamily="2" charset="2"/>
              <a:buChar char="Ø"/>
            </a:pPr>
            <a:r>
              <a:rPr lang="es-ES" dirty="0" smtClean="0"/>
              <a:t> Diseño </a:t>
            </a:r>
            <a:r>
              <a:rPr lang="es-ES" dirty="0" err="1" smtClean="0"/>
              <a:t>Navegacional</a:t>
            </a:r>
            <a:endParaRPr lang="es-EC" dirty="0" smtClean="0"/>
          </a:p>
          <a:p>
            <a:pPr marL="2149475" lvl="0" indent="-533400" defTabSz="935038">
              <a:buFont typeface="Wingdings" pitchFamily="2" charset="2"/>
              <a:buChar char="Ø"/>
            </a:pPr>
            <a:r>
              <a:rPr lang="es-ES" dirty="0" smtClean="0"/>
              <a:t> Diseño de Interfaces Abstractas</a:t>
            </a:r>
            <a:endParaRPr lang="es-EC" dirty="0" smtClean="0"/>
          </a:p>
          <a:p>
            <a:pPr marL="2149475" lvl="0" indent="-533400" defTabSz="935038">
              <a:buFont typeface="Wingdings" pitchFamily="2" charset="2"/>
              <a:buChar char="Ø"/>
            </a:pPr>
            <a:r>
              <a:rPr lang="es-ES" dirty="0" smtClean="0"/>
              <a:t> Implementación.</a:t>
            </a:r>
            <a:endParaRPr lang="es-EC" dirty="0" smtClean="0"/>
          </a:p>
          <a:p>
            <a:r>
              <a:rPr lang="es-ES" dirty="0" smtClean="0"/>
              <a:t> </a:t>
            </a:r>
            <a:endParaRPr lang="es-EC" dirty="0" smtClean="0"/>
          </a:p>
          <a:p>
            <a:pPr algn="just"/>
            <a:endParaRPr lang="es-ES" dirty="0" smtClean="0"/>
          </a:p>
          <a:p>
            <a:endParaRPr lang="es-EC" dirty="0"/>
          </a:p>
        </p:txBody>
      </p:sp>
      <p:sp>
        <p:nvSpPr>
          <p:cNvPr id="9" name="8 Título"/>
          <p:cNvSpPr>
            <a:spLocks noGrp="1"/>
          </p:cNvSpPr>
          <p:nvPr>
            <p:ph type="title"/>
          </p:nvPr>
        </p:nvSpPr>
        <p:spPr/>
        <p:txBody>
          <a:bodyPr/>
          <a:lstStyle/>
          <a:p>
            <a:r>
              <a:rPr lang="es-EC" dirty="0" smtClean="0"/>
              <a:t>OOHDM</a:t>
            </a:r>
            <a:endParaRPr lang="es-EC" dirty="0"/>
          </a:p>
        </p:txBody>
      </p:sp>
    </p:spTree>
    <p:extLst>
      <p:ext uri="{BB962C8B-B14F-4D97-AF65-F5344CB8AC3E}">
        <p14:creationId xmlns:p14="http://schemas.microsoft.com/office/powerpoint/2010/main" xmlns="" val="2274786515"/>
      </p:ext>
    </p:extLst>
  </p:cSld>
  <p:clrMapOvr>
    <a:masterClrMapping/>
  </p:clrMapOvr>
  <p:transition spd="slow">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pPr algn="just"/>
            <a:r>
              <a:rPr lang="es-ES" sz="2000" dirty="0" smtClean="0"/>
              <a:t>	</a:t>
            </a:r>
          </a:p>
          <a:p>
            <a:pPr algn="just"/>
            <a:r>
              <a:rPr lang="es-ES" sz="2000" dirty="0" smtClean="0"/>
              <a:t>	Protocolo </a:t>
            </a:r>
            <a:r>
              <a:rPr lang="es-ES" sz="2000" dirty="0"/>
              <a:t>Ligero de Acceso a </a:t>
            </a:r>
            <a:r>
              <a:rPr lang="es-ES" sz="2000" dirty="0" smtClean="0"/>
              <a:t>Directorios </a:t>
            </a:r>
            <a:r>
              <a:rPr lang="es-ES" sz="2000" dirty="0"/>
              <a:t>es un protocolo a nivel de aplicación que permite el acceso a un servicio de directorio ordenado y distribuido para buscar diversa información en un entorno de red. </a:t>
            </a:r>
            <a:endParaRPr lang="es-ES" sz="2000" dirty="0" smtClean="0"/>
          </a:p>
          <a:p>
            <a:pPr algn="just"/>
            <a:endParaRPr lang="es-ES" sz="2000" dirty="0" smtClean="0"/>
          </a:p>
          <a:p>
            <a:pPr algn="just"/>
            <a:r>
              <a:rPr lang="es-ES" sz="2000" dirty="0" smtClean="0"/>
              <a:t>	Principalmente utilizamos LDAP como protocolo de  comunicación entre SADO y Active Directory,  para la autenticación, autorización y  obtención de usuarios y perfiles.</a:t>
            </a:r>
            <a:endParaRPr lang="es-EC" sz="2000" dirty="0"/>
          </a:p>
        </p:txBody>
      </p:sp>
      <p:sp>
        <p:nvSpPr>
          <p:cNvPr id="3" name="2 Título"/>
          <p:cNvSpPr>
            <a:spLocks noGrp="1"/>
          </p:cNvSpPr>
          <p:nvPr>
            <p:ph type="title"/>
          </p:nvPr>
        </p:nvSpPr>
        <p:spPr>
          <a:xfrm>
            <a:off x="352426" y="381000"/>
            <a:ext cx="7680960" cy="1066800"/>
          </a:xfrm>
        </p:spPr>
        <p:txBody>
          <a:bodyPr>
            <a:normAutofit fontScale="90000"/>
          </a:bodyPr>
          <a:lstStyle/>
          <a:p>
            <a:r>
              <a:rPr lang="es-ES" dirty="0"/>
              <a:t>LDAP </a:t>
            </a:r>
            <a:r>
              <a:rPr lang="es-ES" dirty="0" smtClean="0"/>
              <a:t>- </a:t>
            </a:r>
            <a:r>
              <a:rPr lang="es-ES" dirty="0" err="1" smtClean="0"/>
              <a:t>Lightweight</a:t>
            </a:r>
            <a:r>
              <a:rPr lang="es-ES" dirty="0" smtClean="0"/>
              <a:t> </a:t>
            </a:r>
            <a:r>
              <a:rPr lang="es-ES" dirty="0"/>
              <a:t>Directory Access </a:t>
            </a:r>
            <a:r>
              <a:rPr lang="es-ES" dirty="0" err="1" smtClean="0"/>
              <a:t>Protocol</a:t>
            </a:r>
            <a:endParaRPr lang="es-EC" dirty="0"/>
          </a:p>
        </p:txBody>
      </p:sp>
    </p:spTree>
    <p:extLst>
      <p:ext uri="{BB962C8B-B14F-4D97-AF65-F5344CB8AC3E}">
        <p14:creationId xmlns:p14="http://schemas.microsoft.com/office/powerpoint/2010/main" xmlns="" val="2807414020"/>
      </p:ext>
    </p:extLst>
  </p:cSld>
  <p:clrMapOvr>
    <a:masterClrMapping/>
  </p:clrMapOvr>
  <p:transition spd="slow">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pPr algn="just"/>
            <a:r>
              <a:rPr lang="es-ES" sz="2000" dirty="0" smtClean="0"/>
              <a:t>	</a:t>
            </a:r>
          </a:p>
          <a:p>
            <a:pPr algn="just"/>
            <a:r>
              <a:rPr lang="es-ES" sz="2000" dirty="0" smtClean="0"/>
              <a:t>	Es </a:t>
            </a:r>
            <a:r>
              <a:rPr lang="es-ES" sz="2000" dirty="0"/>
              <a:t>el término utilizado por Microsoft para referirse a su implementación de servicio de directorio en una red distribuida de computadores. Utiliza distintos protocolos (principalmente LDAP, DNS, DHCP, </a:t>
            </a:r>
            <a:r>
              <a:rPr lang="es-ES" sz="2000" dirty="0" err="1" smtClean="0"/>
              <a:t>Kerberos</a:t>
            </a:r>
            <a:r>
              <a:rPr lang="es-ES" sz="2000" dirty="0" smtClean="0"/>
              <a:t>).</a:t>
            </a:r>
            <a:endParaRPr lang="es-EC" sz="2000" dirty="0"/>
          </a:p>
          <a:p>
            <a:pPr algn="just"/>
            <a:r>
              <a:rPr lang="es-ES" sz="2000" dirty="0" smtClean="0"/>
              <a:t>	</a:t>
            </a:r>
          </a:p>
          <a:p>
            <a:pPr algn="just"/>
            <a:r>
              <a:rPr lang="es-ES" sz="2000" dirty="0" smtClean="0"/>
              <a:t>	Su </a:t>
            </a:r>
            <a:r>
              <a:rPr lang="es-ES" sz="2000" dirty="0"/>
              <a:t>estructura jerárquica permite mantener una serie de objetos relacionados con componentes de una red, como usuarios, grupos de usuarios, permisos y asignación de recursos y políticas de </a:t>
            </a:r>
            <a:r>
              <a:rPr lang="es-ES" sz="2000" dirty="0" smtClean="0"/>
              <a:t>acceso</a:t>
            </a:r>
            <a:r>
              <a:rPr lang="es-ES" sz="2000" dirty="0"/>
              <a:t>.</a:t>
            </a:r>
            <a:endParaRPr lang="es-EC" sz="2000" dirty="0"/>
          </a:p>
          <a:p>
            <a:endParaRPr lang="es-EC" sz="2000" dirty="0"/>
          </a:p>
        </p:txBody>
      </p:sp>
      <p:sp>
        <p:nvSpPr>
          <p:cNvPr id="3" name="2 Título"/>
          <p:cNvSpPr>
            <a:spLocks noGrp="1"/>
          </p:cNvSpPr>
          <p:nvPr>
            <p:ph type="title"/>
          </p:nvPr>
        </p:nvSpPr>
        <p:spPr/>
        <p:txBody>
          <a:bodyPr/>
          <a:lstStyle/>
          <a:p>
            <a:r>
              <a:rPr lang="es-ES" b="1" dirty="0"/>
              <a:t>Active Directory</a:t>
            </a:r>
            <a:r>
              <a:rPr lang="es-ES" dirty="0"/>
              <a:t> (</a:t>
            </a:r>
            <a:r>
              <a:rPr lang="es-ES" b="1" dirty="0"/>
              <a:t>AD</a:t>
            </a:r>
            <a:r>
              <a:rPr lang="es-ES" dirty="0"/>
              <a:t>)</a:t>
            </a:r>
            <a:endParaRPr lang="es-EC" dirty="0"/>
          </a:p>
        </p:txBody>
      </p:sp>
    </p:spTree>
    <p:extLst>
      <p:ext uri="{BB962C8B-B14F-4D97-AF65-F5344CB8AC3E}">
        <p14:creationId xmlns:p14="http://schemas.microsoft.com/office/powerpoint/2010/main" xmlns="" val="2730981677"/>
      </p:ext>
    </p:extLst>
  </p:cSld>
  <p:clrMapOvr>
    <a:masterClrMapping/>
  </p:clrMapOvr>
  <p:transition spd="slow">
    <p:plus/>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77500" lnSpcReduction="20000"/>
          </a:bodyPr>
          <a:lstStyle/>
          <a:p>
            <a:pPr algn="just" fontAlgn="t"/>
            <a:r>
              <a:rPr lang="es-ES" dirty="0" smtClean="0"/>
              <a:t>	.</a:t>
            </a:r>
            <a:r>
              <a:rPr lang="es-ES" dirty="0"/>
              <a:t>NET Framework es un componente integral de Windows que admite la creación y la ejecución de la siguiente generación de </a:t>
            </a:r>
            <a:r>
              <a:rPr lang="es-ES" dirty="0" smtClean="0"/>
              <a:t>aplicaciones y </a:t>
            </a:r>
            <a:r>
              <a:rPr lang="es-ES" dirty="0"/>
              <a:t>servicios Web XML. </a:t>
            </a:r>
            <a:r>
              <a:rPr lang="es-ES" dirty="0" smtClean="0"/>
              <a:t>Cumple </a:t>
            </a:r>
            <a:r>
              <a:rPr lang="es-ES" dirty="0"/>
              <a:t>los </a:t>
            </a:r>
            <a:r>
              <a:rPr lang="es-ES" dirty="0" smtClean="0"/>
              <a:t>siguientes  objetivos : </a:t>
            </a:r>
            <a:endParaRPr lang="es-ES" dirty="0" smtClean="0"/>
          </a:p>
          <a:p>
            <a:pPr algn="just" fontAlgn="t"/>
            <a:endParaRPr lang="es-EC" dirty="0"/>
          </a:p>
          <a:p>
            <a:pPr marL="285750" lvl="0" indent="-285750" algn="just" fontAlgn="t">
              <a:buFont typeface="Arial" pitchFamily="34" charset="0"/>
              <a:buChar char="•"/>
            </a:pPr>
            <a:r>
              <a:rPr lang="es-EC" dirty="0" smtClean="0"/>
              <a:t>Evita las incompatibilidades de </a:t>
            </a:r>
            <a:r>
              <a:rPr lang="es-EC" dirty="0" smtClean="0"/>
              <a:t>Hardware/Software</a:t>
            </a:r>
          </a:p>
          <a:p>
            <a:pPr marL="285750" lvl="0" indent="-285750" algn="just" fontAlgn="t"/>
            <a:endParaRPr lang="es-EC" dirty="0" smtClean="0"/>
          </a:p>
          <a:p>
            <a:pPr marL="285750" lvl="0" indent="-285750" algn="just" fontAlgn="t">
              <a:buFont typeface="Arial" pitchFamily="34" charset="0"/>
              <a:buChar char="•"/>
            </a:pPr>
            <a:r>
              <a:rPr lang="es-EC" dirty="0" smtClean="0"/>
              <a:t>Permite la portabilidad de los </a:t>
            </a:r>
            <a:r>
              <a:rPr lang="es-EC" dirty="0" smtClean="0"/>
              <a:t>Sistemas</a:t>
            </a:r>
          </a:p>
          <a:p>
            <a:pPr marL="285750" lvl="0" indent="-285750" algn="just" fontAlgn="t"/>
            <a:endParaRPr lang="es-EC" dirty="0" smtClean="0"/>
          </a:p>
          <a:p>
            <a:pPr marL="285750" lvl="0" indent="-285750" algn="just" fontAlgn="t">
              <a:buFont typeface="Arial" pitchFamily="34" charset="0"/>
              <a:buChar char="•"/>
            </a:pPr>
            <a:r>
              <a:rPr lang="es-EC" dirty="0" smtClean="0"/>
              <a:t>Descarga y almacenamiento en caché</a:t>
            </a:r>
            <a:r>
              <a:rPr lang="es-EC" dirty="0" smtClean="0"/>
              <a:t>.</a:t>
            </a:r>
            <a:endParaRPr lang="es-EC" dirty="0" smtClean="0"/>
          </a:p>
          <a:p>
            <a:pPr marL="285750" lvl="0" indent="-285750" algn="just" fontAlgn="t"/>
            <a:endParaRPr lang="es-EC" dirty="0" smtClean="0"/>
          </a:p>
          <a:p>
            <a:pPr marL="285750" indent="-285750" algn="just" fontAlgn="t">
              <a:buFont typeface="Arial" pitchFamily="34" charset="0"/>
              <a:buChar char="•"/>
            </a:pPr>
            <a:r>
              <a:rPr lang="es-EC" dirty="0" smtClean="0"/>
              <a:t>Aplicaciones carentes de impacto. </a:t>
            </a:r>
            <a:endParaRPr lang="es-EC" dirty="0" smtClean="0"/>
          </a:p>
          <a:p>
            <a:pPr marL="285750" lvl="0" indent="-285750" algn="just" fontAlgn="t"/>
            <a:endParaRPr lang="es-EC" dirty="0" smtClean="0"/>
          </a:p>
          <a:p>
            <a:pPr marL="285750" lvl="0" indent="-285750" algn="just" fontAlgn="t">
              <a:buFont typeface="Arial" pitchFamily="34" charset="0"/>
              <a:buChar char="•"/>
            </a:pPr>
            <a:r>
              <a:rPr lang="es-EC" dirty="0" smtClean="0"/>
              <a:t>Permite crear aplicaciones robustas y </a:t>
            </a:r>
            <a:r>
              <a:rPr lang="es-EC" dirty="0" smtClean="0"/>
              <a:t>escalables.</a:t>
            </a:r>
          </a:p>
          <a:p>
            <a:pPr marL="285750" lvl="0" indent="-285750" algn="just" fontAlgn="t"/>
            <a:endParaRPr lang="es-EC" dirty="0" smtClean="0"/>
          </a:p>
          <a:p>
            <a:pPr marL="285750" lvl="0" indent="-285750" algn="just" fontAlgn="t">
              <a:buFont typeface="Arial" pitchFamily="34" charset="0"/>
              <a:buChar char="•"/>
            </a:pPr>
            <a:r>
              <a:rPr lang="es-EC" dirty="0" smtClean="0"/>
              <a:t>R</a:t>
            </a:r>
            <a:r>
              <a:rPr lang="es-EC" dirty="0" smtClean="0"/>
              <a:t>eúne </a:t>
            </a:r>
            <a:r>
              <a:rPr lang="es-EC" dirty="0" smtClean="0"/>
              <a:t>todo un conjunto de lenguajes y servicios que simplifican enormemente el desarrollo de </a:t>
            </a:r>
            <a:r>
              <a:rPr lang="es-EC" dirty="0" smtClean="0"/>
              <a:t>aplicaciones (</a:t>
            </a:r>
            <a:r>
              <a:rPr lang="en-US" dirty="0" smtClean="0"/>
              <a:t>C# (C Sharp), Visual Basic o C++ </a:t>
            </a:r>
            <a:r>
              <a:rPr lang="es-EC" dirty="0" smtClean="0"/>
              <a:t>).</a:t>
            </a:r>
            <a:endParaRPr lang="es-EC" dirty="0" smtClean="0"/>
          </a:p>
          <a:p>
            <a:pPr marL="285750" lvl="0" indent="-285750" algn="just" fontAlgn="t">
              <a:buFont typeface="Arial" pitchFamily="34" charset="0"/>
              <a:buChar char="•"/>
            </a:pPr>
            <a:endParaRPr lang="es-EC" dirty="0"/>
          </a:p>
          <a:p>
            <a:endParaRPr lang="es-EC" dirty="0"/>
          </a:p>
        </p:txBody>
      </p:sp>
      <p:sp>
        <p:nvSpPr>
          <p:cNvPr id="3" name="2 Título"/>
          <p:cNvSpPr>
            <a:spLocks noGrp="1"/>
          </p:cNvSpPr>
          <p:nvPr>
            <p:ph type="title"/>
          </p:nvPr>
        </p:nvSpPr>
        <p:spPr/>
        <p:txBody>
          <a:bodyPr/>
          <a:lstStyle/>
          <a:p>
            <a:r>
              <a:rPr lang="es-ES" dirty="0"/>
              <a:t>.NET Framework</a:t>
            </a:r>
            <a:endParaRPr lang="es-EC" dirty="0"/>
          </a:p>
        </p:txBody>
      </p:sp>
    </p:spTree>
    <p:extLst>
      <p:ext uri="{BB962C8B-B14F-4D97-AF65-F5344CB8AC3E}">
        <p14:creationId xmlns:p14="http://schemas.microsoft.com/office/powerpoint/2010/main" xmlns="" val="3718294280"/>
      </p:ext>
    </p:extLst>
  </p:cSld>
  <p:clrMapOvr>
    <a:masterClrMapping/>
  </p:clrMapOvr>
  <p:transition spd="slow">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C" dirty="0" smtClean="0"/>
              <a:t>Adobe Capture</a:t>
            </a:r>
            <a:endParaRPr lang="es-EC" dirty="0"/>
          </a:p>
        </p:txBody>
      </p:sp>
      <p:sp>
        <p:nvSpPr>
          <p:cNvPr id="5" name="4 Marcador de contenido"/>
          <p:cNvSpPr>
            <a:spLocks noGrp="1"/>
          </p:cNvSpPr>
          <p:nvPr>
            <p:ph sz="quarter" idx="13"/>
          </p:nvPr>
        </p:nvSpPr>
        <p:spPr/>
        <p:txBody>
          <a:bodyPr/>
          <a:lstStyle/>
          <a:p>
            <a:pPr algn="just"/>
            <a:endParaRPr lang="es-ES" dirty="0" smtClean="0"/>
          </a:p>
          <a:p>
            <a:pPr algn="just"/>
            <a:r>
              <a:rPr lang="es-ES" dirty="0" smtClean="0"/>
              <a:t>	Adobe Capture  es una herramienta eficaz que  permite convertir grandes volúmenes de documentos en el formato deseado. Ofrece un producto profesional</a:t>
            </a:r>
            <a:r>
              <a:rPr lang="es-ES" b="1" dirty="0" smtClean="0"/>
              <a:t> </a:t>
            </a:r>
            <a:r>
              <a:rPr lang="es-ES" dirty="0" smtClean="0"/>
              <a:t>ya que por su OCR da la posibilidad de convertir documentos físicos a electrónicos garantizando alta calidad y fiabilidad.</a:t>
            </a:r>
          </a:p>
          <a:p>
            <a:pPr algn="just"/>
            <a:endParaRPr lang="es-ES" dirty="0" smtClean="0"/>
          </a:p>
          <a:p>
            <a:pPr algn="just"/>
            <a:r>
              <a:rPr lang="es-EC" dirty="0" smtClean="0"/>
              <a:t>	Las principales ventajas del Adobe Capture residen en su escalabilidad y estabilidad, además es el único software post-OCR / diseño / editor de imágenes que hace viable la verdadera reproducción de diseños por lotes.</a:t>
            </a:r>
          </a:p>
          <a:p>
            <a:pPr algn="just"/>
            <a:endParaRPr lang="es-EC" dirty="0"/>
          </a:p>
        </p:txBody>
      </p:sp>
    </p:spTree>
    <p:extLst>
      <p:ext uri="{BB962C8B-B14F-4D97-AF65-F5344CB8AC3E}">
        <p14:creationId xmlns:p14="http://schemas.microsoft.com/office/powerpoint/2010/main" xmlns="" val="3127311253"/>
      </p:ext>
    </p:extLst>
  </p:cSld>
  <p:clrMapOvr>
    <a:masterClrMapping/>
  </p:clrMapOvr>
  <p:transition spd="slow">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p:txBody>
          <a:bodyPr/>
          <a:lstStyle/>
          <a:p>
            <a:endParaRPr lang="es-EC"/>
          </a:p>
        </p:txBody>
      </p:sp>
      <p:sp>
        <p:nvSpPr>
          <p:cNvPr id="3" name="2 Título"/>
          <p:cNvSpPr>
            <a:spLocks noGrp="1"/>
          </p:cNvSpPr>
          <p:nvPr>
            <p:ph type="title"/>
          </p:nvPr>
        </p:nvSpPr>
        <p:spPr/>
        <p:txBody>
          <a:bodyPr/>
          <a:lstStyle/>
          <a:p>
            <a:r>
              <a:rPr lang="es-EC" dirty="0" smtClean="0"/>
              <a:t>Desarrollo de SADO</a:t>
            </a:r>
            <a:endParaRPr lang="es-EC" dirty="0"/>
          </a:p>
        </p:txBody>
      </p:sp>
    </p:spTree>
    <p:extLst>
      <p:ext uri="{BB962C8B-B14F-4D97-AF65-F5344CB8AC3E}">
        <p14:creationId xmlns:p14="http://schemas.microsoft.com/office/powerpoint/2010/main" xmlns="" val="4032416811"/>
      </p:ext>
    </p:extLst>
  </p:cSld>
  <p:clrMapOvr>
    <a:masterClrMapping/>
  </p:clrMapOvr>
  <p:transition spd="slow">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Marcador de contenido"/>
          <p:cNvGraphicFramePr>
            <a:graphicFrameLocks noGrp="1"/>
          </p:cNvGraphicFramePr>
          <p:nvPr>
            <p:ph sz="quarter" idx="13"/>
            <p:extLst>
              <p:ext uri="{D42A27DB-BD31-4B8C-83A1-F6EECF244321}">
                <p14:modId xmlns:p14="http://schemas.microsoft.com/office/powerpoint/2010/main" xmlns="" val="738332853"/>
              </p:ext>
            </p:extLst>
          </p:nvPr>
        </p:nvGraphicFramePr>
        <p:xfrm>
          <a:off x="457200" y="1280160"/>
          <a:ext cx="8305800" cy="4587240"/>
        </p:xfrm>
        <a:graphic>
          <a:graphicData uri="http://schemas.openxmlformats.org/drawingml/2006/table">
            <a:tbl>
              <a:tblPr bandRow="1">
                <a:tableStyleId>{16D9F66E-5EB9-4882-86FB-DCBF35E3C3E4}</a:tableStyleId>
              </a:tblPr>
              <a:tblGrid>
                <a:gridCol w="4191000"/>
                <a:gridCol w="4114800"/>
              </a:tblGrid>
              <a:tr h="112486">
                <a:tc>
                  <a:txBody>
                    <a:bodyPr/>
                    <a:lstStyle/>
                    <a:p>
                      <a:pPr marL="0" marR="0">
                        <a:spcBef>
                          <a:spcPts val="0"/>
                        </a:spcBef>
                        <a:spcAft>
                          <a:spcPts val="0"/>
                        </a:spcAft>
                      </a:pPr>
                      <a:r>
                        <a:rPr lang="es-ES" sz="1200" b="1" dirty="0">
                          <a:effectLst/>
                        </a:rPr>
                        <a:t>FORTALEZAS </a:t>
                      </a:r>
                      <a:endParaRPr lang="es-EC" sz="1200" b="1" dirty="0">
                        <a:effectLst/>
                        <a:latin typeface="Arial"/>
                        <a:ea typeface="Times New Roman"/>
                        <a:cs typeface="Times New Roman"/>
                      </a:endParaRPr>
                    </a:p>
                  </a:txBody>
                  <a:tcPr marL="42182" marR="42182" marT="0" marB="0"/>
                </a:tc>
                <a:tc>
                  <a:txBody>
                    <a:bodyPr/>
                    <a:lstStyle/>
                    <a:p>
                      <a:pPr marL="0" marR="0">
                        <a:spcBef>
                          <a:spcPts val="0"/>
                        </a:spcBef>
                        <a:spcAft>
                          <a:spcPts val="0"/>
                        </a:spcAft>
                      </a:pPr>
                      <a:r>
                        <a:rPr lang="es-ES" sz="1200" b="1" dirty="0">
                          <a:effectLst/>
                        </a:rPr>
                        <a:t>DEBILIDADES</a:t>
                      </a:r>
                      <a:endParaRPr lang="es-EC" sz="1200" b="1" dirty="0">
                        <a:effectLst/>
                        <a:latin typeface="Arial"/>
                        <a:ea typeface="Times New Roman"/>
                        <a:cs typeface="Times New Roman"/>
                      </a:endParaRPr>
                    </a:p>
                  </a:txBody>
                  <a:tcPr marL="42182" marR="42182" marT="0" marB="0"/>
                </a:tc>
              </a:tr>
              <a:tr h="731520">
                <a:tc>
                  <a:txBody>
                    <a:bodyPr/>
                    <a:lstStyle/>
                    <a:p>
                      <a:pPr marL="342900" marR="0" lvl="0" indent="-342900">
                        <a:spcBef>
                          <a:spcPts val="0"/>
                        </a:spcBef>
                        <a:spcAft>
                          <a:spcPts val="0"/>
                        </a:spcAft>
                        <a:buFont typeface="Wingdings" pitchFamily="2" charset="2"/>
                        <a:buChar char="Ø"/>
                      </a:pPr>
                      <a:r>
                        <a:rPr lang="es-ES" sz="1400" dirty="0" smtClean="0">
                          <a:effectLst/>
                        </a:rPr>
                        <a:t>Infraestructura y </a:t>
                      </a:r>
                      <a:r>
                        <a:rPr lang="es-ES" sz="1400" dirty="0">
                          <a:effectLst/>
                        </a:rPr>
                        <a:t>tecnología </a:t>
                      </a:r>
                      <a:r>
                        <a:rPr lang="es-ES" sz="1400" dirty="0" smtClean="0">
                          <a:effectLst/>
                        </a:rPr>
                        <a:t>adecuada.</a:t>
                      </a:r>
                      <a:endParaRPr lang="es-EC" sz="1400" dirty="0">
                        <a:effectLst/>
                      </a:endParaRPr>
                    </a:p>
                    <a:p>
                      <a:pPr marL="342900" marR="0" lvl="0" indent="-342900">
                        <a:spcBef>
                          <a:spcPts val="0"/>
                        </a:spcBef>
                        <a:spcAft>
                          <a:spcPts val="0"/>
                        </a:spcAft>
                        <a:buFont typeface="Wingdings" pitchFamily="2" charset="2"/>
                        <a:buChar char="Ø"/>
                      </a:pPr>
                      <a:r>
                        <a:rPr lang="es-ES" sz="1400" dirty="0" smtClean="0">
                          <a:effectLst/>
                        </a:rPr>
                        <a:t>Gran prestigio</a:t>
                      </a:r>
                      <a:endParaRPr lang="es-EC" sz="1400" dirty="0">
                        <a:effectLst/>
                      </a:endParaRPr>
                    </a:p>
                    <a:p>
                      <a:pPr marL="342900" marR="0" lvl="0" indent="-342900">
                        <a:spcBef>
                          <a:spcPts val="0"/>
                        </a:spcBef>
                        <a:spcAft>
                          <a:spcPts val="0"/>
                        </a:spcAft>
                        <a:buFont typeface="Wingdings" pitchFamily="2" charset="2"/>
                        <a:buChar char="Ø"/>
                      </a:pPr>
                      <a:r>
                        <a:rPr lang="es-ES" sz="1400" dirty="0" smtClean="0">
                          <a:effectLst/>
                        </a:rPr>
                        <a:t>Soporte </a:t>
                      </a:r>
                      <a:r>
                        <a:rPr lang="es-ES" sz="1400" dirty="0">
                          <a:effectLst/>
                        </a:rPr>
                        <a:t>técnico </a:t>
                      </a:r>
                      <a:endParaRPr lang="es-EC" sz="1400" dirty="0">
                        <a:effectLst/>
                      </a:endParaRPr>
                    </a:p>
                    <a:p>
                      <a:pPr marL="342900" marR="0" lvl="0" indent="-342900">
                        <a:spcBef>
                          <a:spcPts val="0"/>
                        </a:spcBef>
                        <a:spcAft>
                          <a:spcPts val="0"/>
                        </a:spcAft>
                        <a:buFont typeface="Wingdings" pitchFamily="2" charset="2"/>
                        <a:buChar char="Ø"/>
                      </a:pPr>
                      <a:r>
                        <a:rPr lang="es-ES" sz="1400" dirty="0">
                          <a:effectLst/>
                        </a:rPr>
                        <a:t>Procesos estandarizados y normados.</a:t>
                      </a:r>
                      <a:endParaRPr lang="es-EC" sz="1400" dirty="0">
                        <a:effectLst/>
                      </a:endParaRPr>
                    </a:p>
                    <a:p>
                      <a:pPr marL="342900" marR="0" lvl="0" indent="-342900">
                        <a:spcBef>
                          <a:spcPts val="0"/>
                        </a:spcBef>
                        <a:spcAft>
                          <a:spcPts val="0"/>
                        </a:spcAft>
                        <a:buFont typeface="Wingdings" pitchFamily="2" charset="2"/>
                        <a:buChar char="Ø"/>
                      </a:pPr>
                      <a:r>
                        <a:rPr lang="es-ES" sz="1400" dirty="0" smtClean="0">
                          <a:effectLst/>
                        </a:rPr>
                        <a:t>Control de calidad </a:t>
                      </a:r>
                      <a:r>
                        <a:rPr lang="es-ES" sz="1400" dirty="0">
                          <a:effectLst/>
                        </a:rPr>
                        <a:t>, competitividad e impacto </a:t>
                      </a:r>
                      <a:r>
                        <a:rPr lang="es-ES" sz="1400" dirty="0" smtClean="0">
                          <a:effectLst/>
                        </a:rPr>
                        <a:t>social</a:t>
                      </a:r>
                      <a:r>
                        <a:rPr lang="es-ES" sz="1400" dirty="0">
                          <a:effectLst/>
                        </a:rPr>
                        <a:t> </a:t>
                      </a:r>
                      <a:endParaRPr lang="es-EC" sz="1200" dirty="0">
                        <a:effectLst/>
                        <a:latin typeface="Arial"/>
                        <a:ea typeface="Times New Roman"/>
                        <a:cs typeface="Times New Roman"/>
                      </a:endParaRPr>
                    </a:p>
                  </a:txBody>
                  <a:tcPr marL="42182" marR="42182" marT="0" marB="0"/>
                </a:tc>
                <a:tc>
                  <a:txBody>
                    <a:bodyPr/>
                    <a:lstStyle/>
                    <a:p>
                      <a:pPr marL="342900" marR="0" lvl="0"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es-EC" sz="1400" dirty="0" smtClean="0">
                          <a:effectLst/>
                        </a:rPr>
                        <a:t>Falta de variedad de Productos</a:t>
                      </a:r>
                      <a:r>
                        <a:rPr lang="es-ES" sz="1400" dirty="0" smtClean="0">
                          <a:effectLst/>
                        </a:rPr>
                        <a:t>.</a:t>
                      </a:r>
                      <a:endParaRPr lang="es-EC" sz="1400" dirty="0">
                        <a:effectLst/>
                      </a:endParaRPr>
                    </a:p>
                    <a:p>
                      <a:pPr marL="342900" marR="0" lvl="0" indent="-342900">
                        <a:spcBef>
                          <a:spcPts val="0"/>
                        </a:spcBef>
                        <a:spcAft>
                          <a:spcPts val="0"/>
                        </a:spcAft>
                        <a:buFont typeface="Wingdings" pitchFamily="2" charset="2"/>
                        <a:buChar char="Ø"/>
                      </a:pPr>
                      <a:r>
                        <a:rPr lang="es-ES" sz="1400" dirty="0">
                          <a:effectLst/>
                        </a:rPr>
                        <a:t>Falta un sistema que administre y gestión gastos.</a:t>
                      </a:r>
                      <a:endParaRPr lang="es-EC" sz="1400" dirty="0">
                        <a:effectLst/>
                      </a:endParaRPr>
                    </a:p>
                    <a:p>
                      <a:pPr marL="342900" marR="0" lvl="0" indent="-342900">
                        <a:spcBef>
                          <a:spcPts val="0"/>
                        </a:spcBef>
                        <a:spcAft>
                          <a:spcPts val="0"/>
                        </a:spcAft>
                        <a:buFont typeface="Wingdings" pitchFamily="2" charset="2"/>
                        <a:buChar char="Ø"/>
                      </a:pPr>
                      <a:r>
                        <a:rPr lang="es-ES" sz="1400" dirty="0" smtClean="0">
                          <a:effectLst/>
                        </a:rPr>
                        <a:t>Alianzas estratégicas</a:t>
                      </a:r>
                      <a:endParaRPr lang="es-EC" sz="1400" dirty="0">
                        <a:effectLst/>
                      </a:endParaRPr>
                    </a:p>
                    <a:p>
                      <a:pPr marL="342900" marR="0" lvl="0" indent="-342900">
                        <a:spcBef>
                          <a:spcPts val="0"/>
                        </a:spcBef>
                        <a:spcAft>
                          <a:spcPts val="0"/>
                        </a:spcAft>
                        <a:buFont typeface="Wingdings" pitchFamily="2" charset="2"/>
                        <a:buChar char="Ø"/>
                      </a:pPr>
                      <a:r>
                        <a:rPr lang="es-ES" sz="1400" dirty="0" smtClean="0">
                          <a:effectLst/>
                        </a:rPr>
                        <a:t>Marketing pobre.</a:t>
                      </a:r>
                      <a:endParaRPr lang="es-EC" sz="1400" dirty="0">
                        <a:effectLst/>
                      </a:endParaRPr>
                    </a:p>
                    <a:p>
                      <a:pPr marL="342900" marR="0" lvl="0" indent="-342900">
                        <a:spcBef>
                          <a:spcPts val="0"/>
                        </a:spcBef>
                        <a:spcAft>
                          <a:spcPts val="0"/>
                        </a:spcAft>
                        <a:buFont typeface="Wingdings" pitchFamily="2" charset="2"/>
                        <a:buChar char="Ø"/>
                      </a:pPr>
                      <a:r>
                        <a:rPr lang="es-ES" sz="1400" dirty="0">
                          <a:effectLst/>
                        </a:rPr>
                        <a:t>No posee una </a:t>
                      </a:r>
                      <a:r>
                        <a:rPr lang="es-ES" sz="1400" dirty="0" smtClean="0">
                          <a:effectLst/>
                        </a:rPr>
                        <a:t>cadena </a:t>
                      </a:r>
                      <a:r>
                        <a:rPr lang="es-ES" sz="1400" dirty="0">
                          <a:effectLst/>
                        </a:rPr>
                        <a:t>de </a:t>
                      </a:r>
                      <a:r>
                        <a:rPr lang="es-ES" sz="1400" dirty="0" smtClean="0">
                          <a:effectLst/>
                        </a:rPr>
                        <a:t>valor</a:t>
                      </a:r>
                      <a:r>
                        <a:rPr lang="es-ES" sz="1200" dirty="0">
                          <a:effectLst/>
                        </a:rPr>
                        <a:t> </a:t>
                      </a:r>
                      <a:endParaRPr lang="es-EC" sz="1200" dirty="0">
                        <a:effectLst/>
                        <a:latin typeface="Arial"/>
                        <a:ea typeface="Times New Roman"/>
                        <a:cs typeface="Times New Roman"/>
                      </a:endParaRPr>
                    </a:p>
                  </a:txBody>
                  <a:tcPr marL="42182" marR="42182" marT="0" marB="0"/>
                </a:tc>
              </a:tr>
              <a:tr h="112486">
                <a:tc>
                  <a:txBody>
                    <a:bodyPr/>
                    <a:lstStyle/>
                    <a:p>
                      <a:pPr marL="0" marR="0">
                        <a:spcBef>
                          <a:spcPts val="0"/>
                        </a:spcBef>
                        <a:spcAft>
                          <a:spcPts val="0"/>
                        </a:spcAft>
                      </a:pPr>
                      <a:r>
                        <a:rPr lang="es-ES" sz="1200" b="1" dirty="0">
                          <a:effectLst/>
                        </a:rPr>
                        <a:t>OPORTUNIDADES </a:t>
                      </a:r>
                      <a:endParaRPr lang="es-EC" sz="1200" b="1" dirty="0">
                        <a:effectLst/>
                        <a:latin typeface="Arial"/>
                        <a:ea typeface="Times New Roman"/>
                        <a:cs typeface="Times New Roman"/>
                      </a:endParaRPr>
                    </a:p>
                  </a:txBody>
                  <a:tcPr marL="42182" marR="42182" marT="0" marB="0"/>
                </a:tc>
                <a:tc>
                  <a:txBody>
                    <a:bodyPr/>
                    <a:lstStyle/>
                    <a:p>
                      <a:pPr marL="0" marR="0">
                        <a:spcBef>
                          <a:spcPts val="0"/>
                        </a:spcBef>
                        <a:spcAft>
                          <a:spcPts val="0"/>
                        </a:spcAft>
                      </a:pPr>
                      <a:r>
                        <a:rPr lang="es-ES" sz="1200" b="1" dirty="0">
                          <a:effectLst/>
                        </a:rPr>
                        <a:t>AMENAZAS</a:t>
                      </a:r>
                      <a:endParaRPr lang="es-EC" sz="1200" b="1" dirty="0">
                        <a:effectLst/>
                        <a:latin typeface="Arial"/>
                        <a:ea typeface="Times New Roman"/>
                        <a:cs typeface="Times New Roman"/>
                      </a:endParaRPr>
                    </a:p>
                  </a:txBody>
                  <a:tcPr marL="42182" marR="42182" marT="0" marB="0"/>
                </a:tc>
              </a:tr>
              <a:tr h="30480">
                <a:tc>
                  <a:txBody>
                    <a:bodyPr/>
                    <a:lstStyle/>
                    <a:p>
                      <a:pPr marL="342900" marR="0" lvl="0" indent="-342900">
                        <a:spcBef>
                          <a:spcPts val="0"/>
                        </a:spcBef>
                        <a:spcAft>
                          <a:spcPts val="0"/>
                        </a:spcAft>
                        <a:buFont typeface="Wingdings" pitchFamily="2" charset="2"/>
                        <a:buChar char="Ø"/>
                      </a:pPr>
                      <a:r>
                        <a:rPr lang="es-ES" sz="1400" dirty="0" smtClean="0">
                          <a:effectLst/>
                        </a:rPr>
                        <a:t>Oportunidad en</a:t>
                      </a:r>
                      <a:r>
                        <a:rPr lang="es-ES" sz="1400" baseline="0" dirty="0" smtClean="0">
                          <a:effectLst/>
                        </a:rPr>
                        <a:t> el </a:t>
                      </a:r>
                      <a:r>
                        <a:rPr lang="es-ES" sz="1400" dirty="0" smtClean="0">
                          <a:effectLst/>
                        </a:rPr>
                        <a:t>sector público</a:t>
                      </a:r>
                      <a:endParaRPr lang="es-EC" sz="1400" dirty="0" smtClean="0">
                        <a:effectLst/>
                      </a:endParaRPr>
                    </a:p>
                    <a:p>
                      <a:pPr marL="342900" marR="0" lvl="0" indent="-342900">
                        <a:spcBef>
                          <a:spcPts val="0"/>
                        </a:spcBef>
                        <a:spcAft>
                          <a:spcPts val="0"/>
                        </a:spcAft>
                        <a:buFont typeface="Wingdings" pitchFamily="2" charset="2"/>
                        <a:buChar char="Ø"/>
                      </a:pPr>
                      <a:r>
                        <a:rPr lang="es-ES" sz="1400" dirty="0" smtClean="0">
                          <a:effectLst/>
                        </a:rPr>
                        <a:t>Necesidad de manejo históricos </a:t>
                      </a:r>
                      <a:r>
                        <a:rPr lang="es-ES" sz="1400" dirty="0">
                          <a:effectLst/>
                        </a:rPr>
                        <a:t>de documentos.</a:t>
                      </a:r>
                      <a:endParaRPr lang="es-EC" sz="1400" dirty="0">
                        <a:effectLst/>
                      </a:endParaRPr>
                    </a:p>
                    <a:p>
                      <a:pPr marL="342900" marR="0" lvl="0" indent="-342900">
                        <a:spcBef>
                          <a:spcPts val="0"/>
                        </a:spcBef>
                        <a:spcAft>
                          <a:spcPts val="0"/>
                        </a:spcAft>
                        <a:buFont typeface="Wingdings" pitchFamily="2" charset="2"/>
                        <a:buChar char="Ø"/>
                      </a:pPr>
                      <a:r>
                        <a:rPr lang="es-ES" sz="1400" dirty="0" smtClean="0">
                          <a:effectLst/>
                        </a:rPr>
                        <a:t>Variedad </a:t>
                      </a:r>
                      <a:r>
                        <a:rPr lang="es-ES" sz="1400" dirty="0">
                          <a:effectLst/>
                        </a:rPr>
                        <a:t>de </a:t>
                      </a:r>
                      <a:r>
                        <a:rPr lang="es-ES" sz="1400" dirty="0" smtClean="0">
                          <a:effectLst/>
                        </a:rPr>
                        <a:t>sistemas</a:t>
                      </a:r>
                      <a:endParaRPr lang="es-EC" sz="1400" dirty="0">
                        <a:effectLst/>
                      </a:endParaRPr>
                    </a:p>
                    <a:p>
                      <a:pPr marL="342900" marR="0" lvl="0" indent="-342900">
                        <a:spcBef>
                          <a:spcPts val="0"/>
                        </a:spcBef>
                        <a:spcAft>
                          <a:spcPts val="0"/>
                        </a:spcAft>
                        <a:buFont typeface="Wingdings" pitchFamily="2" charset="2"/>
                        <a:buChar char="Ø"/>
                      </a:pPr>
                      <a:r>
                        <a:rPr lang="es-ES" sz="1400" dirty="0" smtClean="0">
                          <a:effectLst/>
                        </a:rPr>
                        <a:t>Poca competencia</a:t>
                      </a:r>
                      <a:r>
                        <a:rPr lang="es-ES" sz="1400" baseline="0" dirty="0" smtClean="0">
                          <a:effectLst/>
                        </a:rPr>
                        <a:t> en el Sector Público</a:t>
                      </a:r>
                      <a:endParaRPr lang="es-EC" sz="1400" dirty="0">
                        <a:effectLst/>
                      </a:endParaRPr>
                    </a:p>
                  </a:txBody>
                  <a:tcPr marL="42182" marR="42182" marT="0" marB="0"/>
                </a:tc>
                <a:tc>
                  <a:txBody>
                    <a:bodyPr/>
                    <a:lstStyle/>
                    <a:p>
                      <a:pPr marL="0" marR="0">
                        <a:spcBef>
                          <a:spcPts val="0"/>
                        </a:spcBef>
                        <a:spcAft>
                          <a:spcPts val="0"/>
                        </a:spcAft>
                        <a:buFont typeface="Wingdings" pitchFamily="2" charset="2"/>
                        <a:buChar char="Ø"/>
                      </a:pPr>
                      <a:r>
                        <a:rPr lang="es-ES" sz="1400" dirty="0" smtClean="0">
                          <a:effectLst/>
                        </a:rPr>
                        <a:t>    </a:t>
                      </a:r>
                      <a:r>
                        <a:rPr lang="es-ES" sz="1400" dirty="0" smtClean="0">
                          <a:effectLst/>
                        </a:rPr>
                        <a:t>  Competencia</a:t>
                      </a:r>
                    </a:p>
                    <a:p>
                      <a:pPr marL="0" marR="0">
                        <a:spcBef>
                          <a:spcPts val="0"/>
                        </a:spcBef>
                        <a:spcAft>
                          <a:spcPts val="0"/>
                        </a:spcAft>
                        <a:buFont typeface="Wingdings" pitchFamily="2" charset="2"/>
                        <a:buChar char="Ø"/>
                      </a:pPr>
                      <a:r>
                        <a:rPr lang="es-ES" sz="1400" dirty="0" smtClean="0">
                          <a:effectLst/>
                        </a:rPr>
                        <a:t>    </a:t>
                      </a:r>
                      <a:r>
                        <a:rPr lang="es-ES" sz="1400" baseline="0" dirty="0" smtClean="0">
                          <a:effectLst/>
                        </a:rPr>
                        <a:t> </a:t>
                      </a:r>
                      <a:r>
                        <a:rPr lang="es-ES" sz="1400" dirty="0" smtClean="0">
                          <a:effectLst/>
                        </a:rPr>
                        <a:t> </a:t>
                      </a:r>
                      <a:r>
                        <a:rPr lang="es-ES" sz="1400" dirty="0" smtClean="0">
                          <a:effectLst/>
                        </a:rPr>
                        <a:t>Dependencias tecnológicas</a:t>
                      </a:r>
                      <a:endParaRPr lang="es-EC" sz="1400" dirty="0" smtClean="0">
                        <a:effectLst/>
                      </a:endParaRPr>
                    </a:p>
                    <a:p>
                      <a:pPr marL="342900" marR="0" lvl="0" indent="-342900">
                        <a:spcBef>
                          <a:spcPts val="0"/>
                        </a:spcBef>
                        <a:spcAft>
                          <a:spcPts val="0"/>
                        </a:spcAft>
                        <a:buFont typeface="Wingdings" pitchFamily="2" charset="2"/>
                        <a:buChar char="Ø"/>
                      </a:pPr>
                      <a:r>
                        <a:rPr lang="es-ES" sz="1400" dirty="0" smtClean="0">
                          <a:effectLst/>
                        </a:rPr>
                        <a:t>Presencia </a:t>
                      </a:r>
                      <a:r>
                        <a:rPr lang="es-ES" sz="1400" dirty="0">
                          <a:effectLst/>
                        </a:rPr>
                        <a:t>de servicios y productos sustitutos.</a:t>
                      </a:r>
                      <a:endParaRPr lang="es-EC" sz="1400" dirty="0">
                        <a:effectLst/>
                      </a:endParaRPr>
                    </a:p>
                    <a:p>
                      <a:pPr marL="342900" marR="0" lvl="0" indent="-342900">
                        <a:spcBef>
                          <a:spcPts val="0"/>
                        </a:spcBef>
                        <a:spcAft>
                          <a:spcPts val="0"/>
                        </a:spcAft>
                        <a:buFont typeface="Wingdings" pitchFamily="2" charset="2"/>
                        <a:buChar char="Ø"/>
                      </a:pPr>
                      <a:r>
                        <a:rPr lang="es-ES" sz="1400" dirty="0" smtClean="0">
                          <a:effectLst/>
                        </a:rPr>
                        <a:t>Ingreso </a:t>
                      </a:r>
                      <a:r>
                        <a:rPr lang="es-ES" sz="1400" dirty="0">
                          <a:effectLst/>
                        </a:rPr>
                        <a:t>de </a:t>
                      </a:r>
                      <a:r>
                        <a:rPr lang="es-ES" sz="1400" dirty="0" smtClean="0">
                          <a:effectLst/>
                        </a:rPr>
                        <a:t>competidores</a:t>
                      </a:r>
                      <a:endParaRPr lang="es-EC" sz="1400" dirty="0">
                        <a:effectLst/>
                      </a:endParaRPr>
                    </a:p>
                    <a:p>
                      <a:pPr marL="342900" marR="0" lvl="0" indent="-342900">
                        <a:spcBef>
                          <a:spcPts val="0"/>
                        </a:spcBef>
                        <a:spcAft>
                          <a:spcPts val="0"/>
                        </a:spcAft>
                        <a:buFont typeface="Wingdings" pitchFamily="2" charset="2"/>
                        <a:buChar char="Ø"/>
                      </a:pPr>
                      <a:r>
                        <a:rPr lang="es-ES" sz="1400" dirty="0" smtClean="0">
                          <a:effectLst/>
                        </a:rPr>
                        <a:t>Presupuesto </a:t>
                      </a:r>
                      <a:r>
                        <a:rPr lang="es-ES" sz="1400" dirty="0">
                          <a:effectLst/>
                        </a:rPr>
                        <a:t>mínimo por parte de las empresas para la inversión en el área IT.</a:t>
                      </a:r>
                      <a:endParaRPr lang="es-EC" sz="1400" dirty="0">
                        <a:effectLst/>
                        <a:latin typeface="Arial"/>
                        <a:ea typeface="Times New Roman"/>
                        <a:cs typeface="Times New Roman"/>
                      </a:endParaRPr>
                    </a:p>
                  </a:txBody>
                  <a:tcPr marL="42182" marR="42182" marT="0" marB="0"/>
                </a:tc>
              </a:tr>
              <a:tr h="45720">
                <a:tc gridSpan="2">
                  <a:txBody>
                    <a:bodyPr/>
                    <a:lstStyle/>
                    <a:p>
                      <a:pPr marL="342900" marR="0" lvl="0" indent="-342900" algn="ctr">
                        <a:spcBef>
                          <a:spcPts val="0"/>
                        </a:spcBef>
                        <a:spcAft>
                          <a:spcPts val="0"/>
                        </a:spcAft>
                        <a:buFont typeface="Symbol"/>
                        <a:buNone/>
                      </a:pPr>
                      <a:r>
                        <a:rPr lang="es-EC" sz="1400" b="1" u="none" dirty="0" smtClean="0">
                          <a:effectLst/>
                        </a:rPr>
                        <a:t>ESTRATEGIAS</a:t>
                      </a:r>
                      <a:endParaRPr lang="es-EC" sz="1400" b="1" u="none" dirty="0">
                        <a:effectLst/>
                      </a:endParaRPr>
                    </a:p>
                  </a:txBody>
                  <a:tcPr marL="42182" marR="42182" marT="0" marB="0"/>
                </a:tc>
                <a:tc hMerge="1">
                  <a:txBody>
                    <a:bodyPr/>
                    <a:lstStyle/>
                    <a:p>
                      <a:pPr marL="342900" marR="0" lvl="0" indent="-342900">
                        <a:spcBef>
                          <a:spcPts val="0"/>
                        </a:spcBef>
                        <a:spcAft>
                          <a:spcPts val="0"/>
                        </a:spcAft>
                        <a:buFont typeface="Wingdings" pitchFamily="2" charset="2"/>
                        <a:buChar char="Ø"/>
                      </a:pPr>
                      <a:endParaRPr lang="es-EC" sz="1400" dirty="0">
                        <a:effectLst/>
                        <a:latin typeface="Arial"/>
                        <a:ea typeface="Times New Roman"/>
                        <a:cs typeface="Times New Roman"/>
                      </a:endParaRPr>
                    </a:p>
                  </a:txBody>
                  <a:tcPr marL="42182" marR="42182" marT="0" marB="0"/>
                </a:tc>
              </a:tr>
              <a:tr h="45720">
                <a:tc gridSpan="2">
                  <a:txBody>
                    <a:bodyPr/>
                    <a:lstStyle/>
                    <a:p>
                      <a:pPr marL="342900" marR="0" lvl="0" indent="-342900" algn="just">
                        <a:spcBef>
                          <a:spcPts val="0"/>
                        </a:spcBef>
                        <a:spcAft>
                          <a:spcPts val="0"/>
                        </a:spcAft>
                        <a:buFont typeface="Wingdings" pitchFamily="2" charset="2"/>
                        <a:buChar char="Ø"/>
                      </a:pPr>
                      <a:endParaRPr lang="es-ES" sz="1400" kern="1200" dirty="0" smtClean="0">
                        <a:solidFill>
                          <a:schemeClr val="dk1"/>
                        </a:solidFill>
                        <a:latin typeface="+mn-lt"/>
                        <a:ea typeface="+mn-ea"/>
                        <a:cs typeface="+mn-cs"/>
                      </a:endParaRPr>
                    </a:p>
                    <a:p>
                      <a:pPr marL="342900" marR="0" lvl="0" indent="-342900" algn="just">
                        <a:spcBef>
                          <a:spcPts val="0"/>
                        </a:spcBef>
                        <a:spcAft>
                          <a:spcPts val="0"/>
                        </a:spcAft>
                        <a:buFont typeface="Wingdings" pitchFamily="2" charset="2"/>
                        <a:buChar char="Ø"/>
                      </a:pPr>
                      <a:r>
                        <a:rPr lang="es-ES" sz="1400" kern="1200" dirty="0" smtClean="0">
                          <a:solidFill>
                            <a:schemeClr val="dk1"/>
                          </a:solidFill>
                          <a:latin typeface="+mn-lt"/>
                          <a:ea typeface="+mn-ea"/>
                          <a:cs typeface="+mn-cs"/>
                        </a:rPr>
                        <a:t>Penetración a nuevos mercados cuya necesidad sea la digitalización de documentos de manera masiva, dando pie, que su principal nicho de mercado sean las empresas publicas y empresa que manejen volumen de documentación física</a:t>
                      </a:r>
                    </a:p>
                    <a:p>
                      <a:pPr marL="342900" marR="0" lvl="0" indent="-342900" algn="just">
                        <a:spcBef>
                          <a:spcPts val="0"/>
                        </a:spcBef>
                        <a:spcAft>
                          <a:spcPts val="0"/>
                        </a:spcAft>
                        <a:buFont typeface="Wingdings" pitchFamily="2" charset="2"/>
                        <a:buChar char="Ø"/>
                      </a:pPr>
                      <a:endParaRPr lang="es-ES" sz="1400" kern="1200" dirty="0" smtClean="0">
                        <a:solidFill>
                          <a:schemeClr val="dk1"/>
                        </a:solidFill>
                        <a:latin typeface="+mn-lt"/>
                        <a:ea typeface="+mn-ea"/>
                        <a:cs typeface="+mn-cs"/>
                      </a:endParaRPr>
                    </a:p>
                    <a:p>
                      <a:pPr marL="342900" marR="0" lvl="0" indent="-342900" algn="just">
                        <a:spcBef>
                          <a:spcPts val="0"/>
                        </a:spcBef>
                        <a:spcAft>
                          <a:spcPts val="0"/>
                        </a:spcAft>
                        <a:buFont typeface="Wingdings" pitchFamily="2" charset="2"/>
                        <a:buChar char="Ø"/>
                      </a:pPr>
                      <a:r>
                        <a:rPr lang="es-ES" sz="1400" kern="1200" dirty="0" smtClean="0">
                          <a:solidFill>
                            <a:schemeClr val="dk1"/>
                          </a:solidFill>
                          <a:latin typeface="+mn-lt"/>
                          <a:ea typeface="+mn-ea"/>
                          <a:cs typeface="+mn-cs"/>
                        </a:rPr>
                        <a:t>Enfoque en los segmentos de mercado con menor  o mayor poder adquisitivo.</a:t>
                      </a:r>
                    </a:p>
                    <a:p>
                      <a:pPr marL="342900" marR="0" lvl="0" indent="-342900" algn="just">
                        <a:spcBef>
                          <a:spcPts val="0"/>
                        </a:spcBef>
                        <a:spcAft>
                          <a:spcPts val="0"/>
                        </a:spcAft>
                        <a:buFont typeface="Wingdings" pitchFamily="2" charset="2"/>
                        <a:buChar char="Ø"/>
                      </a:pPr>
                      <a:endParaRPr lang="es-EC" sz="1100" dirty="0">
                        <a:effectLst/>
                      </a:endParaRPr>
                    </a:p>
                  </a:txBody>
                  <a:tcPr marL="42182" marR="42182" marT="0" marB="0"/>
                </a:tc>
                <a:tc hMerge="1">
                  <a:txBody>
                    <a:bodyPr/>
                    <a:lstStyle/>
                    <a:p>
                      <a:pPr marL="342900" marR="0" lvl="0" indent="-342900">
                        <a:spcBef>
                          <a:spcPts val="0"/>
                        </a:spcBef>
                        <a:spcAft>
                          <a:spcPts val="0"/>
                        </a:spcAft>
                        <a:buFont typeface="Wingdings" pitchFamily="2" charset="2"/>
                        <a:buChar char="Ø"/>
                      </a:pPr>
                      <a:endParaRPr lang="es-EC" sz="1400" dirty="0">
                        <a:effectLst/>
                        <a:latin typeface="Arial"/>
                        <a:ea typeface="Times New Roman"/>
                        <a:cs typeface="Times New Roman"/>
                      </a:endParaRPr>
                    </a:p>
                  </a:txBody>
                  <a:tcPr marL="42182" marR="42182" marT="0" marB="0"/>
                </a:tc>
              </a:tr>
            </a:tbl>
          </a:graphicData>
        </a:graphic>
      </p:graphicFrame>
      <p:sp>
        <p:nvSpPr>
          <p:cNvPr id="4" name="3 Título"/>
          <p:cNvSpPr>
            <a:spLocks noGrp="1"/>
          </p:cNvSpPr>
          <p:nvPr>
            <p:ph type="title"/>
          </p:nvPr>
        </p:nvSpPr>
        <p:spPr/>
        <p:txBody>
          <a:bodyPr/>
          <a:lstStyle/>
          <a:p>
            <a:r>
              <a:rPr lang="es-EC" dirty="0" smtClean="0"/>
              <a:t>FODA</a:t>
            </a:r>
            <a:endParaRPr lang="es-EC" dirty="0"/>
          </a:p>
        </p:txBody>
      </p:sp>
    </p:spTree>
    <p:extLst>
      <p:ext uri="{BB962C8B-B14F-4D97-AF65-F5344CB8AC3E}">
        <p14:creationId xmlns:p14="http://schemas.microsoft.com/office/powerpoint/2010/main" xmlns="" val="752972807"/>
      </p:ext>
    </p:extLst>
  </p:cSld>
  <p:clrMapOvr>
    <a:masterClrMapping/>
  </p:clrMapOvr>
  <p:transition spd="slow">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2819400" y="1447800"/>
            <a:ext cx="3838574" cy="4724400"/>
          </a:xfrm>
        </p:spPr>
        <p:txBody>
          <a:bodyPr>
            <a:normAutofit fontScale="77500" lnSpcReduction="20000"/>
          </a:bodyPr>
          <a:lstStyle/>
          <a:p>
            <a:pPr marL="342900" indent="-342900">
              <a:buFont typeface="Arial" pitchFamily="34" charset="0"/>
              <a:buChar char="•"/>
            </a:pPr>
            <a:r>
              <a:rPr lang="es-ES" sz="2400" dirty="0" smtClean="0"/>
              <a:t>Antecedentes.</a:t>
            </a:r>
          </a:p>
          <a:p>
            <a:pPr marL="342900" lvl="3" indent="-342900">
              <a:spcBef>
                <a:spcPts val="1200"/>
              </a:spcBef>
              <a:buClr>
                <a:schemeClr val="accent5"/>
              </a:buClr>
            </a:pPr>
            <a:r>
              <a:rPr lang="es-ES" sz="2400" dirty="0" smtClean="0"/>
              <a:t>Arquitectura de SADO</a:t>
            </a:r>
          </a:p>
          <a:p>
            <a:pPr marL="342900" indent="-342900">
              <a:buFont typeface="Arial" pitchFamily="34" charset="0"/>
              <a:buChar char="•"/>
            </a:pPr>
            <a:r>
              <a:rPr lang="es-ES" sz="2400" dirty="0" smtClean="0"/>
              <a:t>Marco Teórico</a:t>
            </a:r>
          </a:p>
          <a:p>
            <a:pPr marL="860425" lvl="3" indent="-342900"/>
            <a:r>
              <a:rPr lang="es-ES" sz="2200" dirty="0" smtClean="0"/>
              <a:t>Digitalización de Documentos</a:t>
            </a:r>
          </a:p>
          <a:p>
            <a:pPr marL="860425" lvl="3" indent="-342900"/>
            <a:r>
              <a:rPr lang="es-ES" sz="2200" dirty="0" smtClean="0"/>
              <a:t>OOHDM</a:t>
            </a:r>
          </a:p>
          <a:p>
            <a:pPr marL="860425" lvl="3" indent="-342900"/>
            <a:r>
              <a:rPr lang="es-ES" sz="2200" dirty="0" smtClean="0"/>
              <a:t>LDAP</a:t>
            </a:r>
          </a:p>
          <a:p>
            <a:pPr marL="860425" lvl="3" indent="-342900"/>
            <a:r>
              <a:rPr lang="es-ES" sz="2200" dirty="0" smtClean="0"/>
              <a:t>Active Directory</a:t>
            </a:r>
          </a:p>
          <a:p>
            <a:pPr marL="860425" lvl="3" indent="-342900"/>
            <a:r>
              <a:rPr lang="es-ES" sz="2200" dirty="0" smtClean="0"/>
              <a:t>.Net Framework</a:t>
            </a:r>
            <a:endParaRPr lang="es-ES" sz="2200" dirty="0"/>
          </a:p>
          <a:p>
            <a:pPr marL="342900" indent="-342900">
              <a:buFont typeface="Arial" pitchFamily="34" charset="0"/>
              <a:buChar char="•"/>
            </a:pPr>
            <a:r>
              <a:rPr lang="es-ES" sz="2400" dirty="0" smtClean="0"/>
              <a:t>Desarrollo de SADO</a:t>
            </a:r>
          </a:p>
          <a:p>
            <a:pPr marL="860425" lvl="3" indent="-342900"/>
            <a:r>
              <a:rPr lang="es-ES" sz="2200" dirty="0" smtClean="0"/>
              <a:t>FODA</a:t>
            </a:r>
          </a:p>
          <a:p>
            <a:pPr marL="860425" lvl="3" indent="-342900"/>
            <a:r>
              <a:rPr lang="es-ES" sz="2200" dirty="0" smtClean="0"/>
              <a:t>Diseños de OOHDM</a:t>
            </a:r>
            <a:endParaRPr lang="es-ES" sz="2200" dirty="0"/>
          </a:p>
          <a:p>
            <a:pPr marL="342900" indent="-342900">
              <a:buFont typeface="Arial" pitchFamily="34" charset="0"/>
              <a:buChar char="•"/>
            </a:pPr>
            <a:r>
              <a:rPr lang="es-ES" sz="2400" dirty="0" smtClean="0"/>
              <a:t>Demostración de SADO.</a:t>
            </a:r>
            <a:endParaRPr lang="es-ES" sz="2400" dirty="0"/>
          </a:p>
          <a:p>
            <a:pPr marL="342900" indent="-342900">
              <a:buFont typeface="Arial" pitchFamily="34" charset="0"/>
              <a:buChar char="•"/>
            </a:pPr>
            <a:r>
              <a:rPr lang="es-ES" sz="2400" dirty="0"/>
              <a:t>Conclusiones.</a:t>
            </a:r>
          </a:p>
          <a:p>
            <a:pPr marL="342900" indent="-342900">
              <a:buFont typeface="Arial" pitchFamily="34" charset="0"/>
              <a:buChar char="•"/>
            </a:pPr>
            <a:r>
              <a:rPr lang="es-ES" sz="2400" dirty="0"/>
              <a:t>Recomendaciones</a:t>
            </a:r>
            <a:r>
              <a:rPr lang="es-ES" sz="2400" dirty="0" smtClean="0"/>
              <a:t>.</a:t>
            </a:r>
            <a:endParaRPr lang="es-ES_tradnl" sz="2400" dirty="0"/>
          </a:p>
        </p:txBody>
      </p:sp>
      <p:sp>
        <p:nvSpPr>
          <p:cNvPr id="3" name="2 Título"/>
          <p:cNvSpPr>
            <a:spLocks noGrp="1"/>
          </p:cNvSpPr>
          <p:nvPr>
            <p:ph type="title"/>
          </p:nvPr>
        </p:nvSpPr>
        <p:spPr/>
        <p:txBody>
          <a:bodyPr/>
          <a:lstStyle/>
          <a:p>
            <a:r>
              <a:rPr lang="es-EC" dirty="0" smtClean="0"/>
              <a:t>Agenda</a:t>
            </a:r>
            <a:endParaRPr lang="es-EC" dirty="0"/>
          </a:p>
        </p:txBody>
      </p:sp>
    </p:spTree>
    <p:extLst>
      <p:ext uri="{BB962C8B-B14F-4D97-AF65-F5344CB8AC3E}">
        <p14:creationId xmlns:p14="http://schemas.microsoft.com/office/powerpoint/2010/main" xmlns="" val="2657686175"/>
      </p:ext>
    </p:extLst>
  </p:cSld>
  <p:clrMapOvr>
    <a:masterClrMapping/>
  </p:clrMapOvr>
  <p:transition spd="slow">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52426" y="1463040"/>
            <a:ext cx="8410574" cy="4724400"/>
          </a:xfrm>
        </p:spPr>
        <p:txBody>
          <a:bodyPr>
            <a:normAutofit fontScale="85000" lnSpcReduction="20000"/>
          </a:bodyPr>
          <a:lstStyle/>
          <a:p>
            <a:pPr marL="266700" lvl="0" indent="-266700" algn="just">
              <a:buFont typeface="Arial" pitchFamily="34" charset="0"/>
              <a:buChar char="•"/>
            </a:pPr>
            <a:r>
              <a:rPr lang="es-ES" sz="2000" dirty="0" smtClean="0"/>
              <a:t>Sistema Modular, basado en el estándar de Soluciones Inteligentes, tablas no        recursivas, implementación de componentes por esquema de </a:t>
            </a:r>
            <a:r>
              <a:rPr lang="es-ES" sz="2000" dirty="0" err="1" smtClean="0"/>
              <a:t>plug</a:t>
            </a:r>
            <a:r>
              <a:rPr lang="es-ES" sz="2000" dirty="0" smtClean="0"/>
              <a:t> </a:t>
            </a:r>
            <a:r>
              <a:rPr lang="es-ES" sz="2000" dirty="0" err="1" smtClean="0"/>
              <a:t>ins</a:t>
            </a:r>
            <a:r>
              <a:rPr lang="es-ES" sz="2000" dirty="0" smtClean="0"/>
              <a:t>, basado en </a:t>
            </a:r>
            <a:r>
              <a:rPr lang="es-ES" sz="2000" dirty="0" err="1" smtClean="0"/>
              <a:t>.Net</a:t>
            </a:r>
            <a:r>
              <a:rPr lang="es-ES" sz="2000" dirty="0" smtClean="0"/>
              <a:t> 2005   o mejor, instalación de componentes automática sin necesidad de registro, sincronización con Active Directory , perfiles basados en instalación de componentes.</a:t>
            </a:r>
            <a:endParaRPr lang="es-EC" sz="2000" dirty="0" smtClean="0"/>
          </a:p>
          <a:p>
            <a:pPr algn="just">
              <a:buFont typeface="Arial" pitchFamily="34" charset="0"/>
              <a:buChar char="•"/>
            </a:pPr>
            <a:endParaRPr lang="es-EC" sz="2000" dirty="0" smtClean="0"/>
          </a:p>
          <a:p>
            <a:pPr marL="266700" lvl="0" indent="-266700" algn="just">
              <a:buFont typeface="Arial" pitchFamily="34" charset="0"/>
              <a:buChar char="•"/>
            </a:pPr>
            <a:r>
              <a:rPr lang="es-ES" sz="2000" dirty="0" smtClean="0"/>
              <a:t>Administración de información mediante </a:t>
            </a:r>
            <a:r>
              <a:rPr lang="es-ES" sz="2000" dirty="0" err="1" smtClean="0"/>
              <a:t>store</a:t>
            </a:r>
            <a:r>
              <a:rPr lang="es-ES" sz="2000" dirty="0" smtClean="0"/>
              <a:t> </a:t>
            </a:r>
            <a:r>
              <a:rPr lang="es-ES" sz="2000" dirty="0" err="1" smtClean="0"/>
              <a:t>procedures</a:t>
            </a:r>
            <a:r>
              <a:rPr lang="es-ES" sz="2000" dirty="0" smtClean="0"/>
              <a:t>, dejar abierta la posibilidad de inclusión de </a:t>
            </a:r>
            <a:r>
              <a:rPr lang="es-ES" sz="2000" dirty="0" err="1" smtClean="0"/>
              <a:t>Trigers</a:t>
            </a:r>
            <a:r>
              <a:rPr lang="es-ES" sz="2000" dirty="0" smtClean="0"/>
              <a:t> para manejar auditoria.</a:t>
            </a:r>
            <a:endParaRPr lang="es-EC" sz="2000" dirty="0" smtClean="0"/>
          </a:p>
          <a:p>
            <a:pPr algn="just">
              <a:buFont typeface="Arial" pitchFamily="34" charset="0"/>
              <a:buChar char="•"/>
            </a:pPr>
            <a:endParaRPr lang="es-EC" sz="2000" dirty="0" smtClean="0"/>
          </a:p>
          <a:p>
            <a:pPr marL="266700" lvl="0" indent="-266700" algn="just">
              <a:buFont typeface="Arial" pitchFamily="34" charset="0"/>
              <a:buChar char="•"/>
            </a:pPr>
            <a:r>
              <a:rPr lang="es-ES" sz="2000" dirty="0" smtClean="0"/>
              <a:t>Módulo de vigilancia (SADO Vigilante) (Servicio de Windows) monitoreo de archivos ingresados, organización por categorías, fechas, tipos, parámetros configurables desde parámetros generales.</a:t>
            </a:r>
            <a:endParaRPr lang="es-EC" sz="2000" dirty="0" smtClean="0"/>
          </a:p>
          <a:p>
            <a:pPr algn="just">
              <a:buFont typeface="Arial" pitchFamily="34" charset="0"/>
              <a:buChar char="•"/>
            </a:pPr>
            <a:endParaRPr lang="es-EC" sz="2000" dirty="0" smtClean="0"/>
          </a:p>
          <a:p>
            <a:pPr marL="266700" lvl="0" indent="-266700" algn="just">
              <a:buFont typeface="Arial" pitchFamily="34" charset="0"/>
              <a:buChar char="•"/>
            </a:pPr>
            <a:r>
              <a:rPr lang="es-ES" sz="2000" dirty="0" smtClean="0"/>
              <a:t>Manejo de histórico de documentos</a:t>
            </a:r>
            <a:endParaRPr lang="es-EC" sz="2000" dirty="0" smtClean="0"/>
          </a:p>
          <a:p>
            <a:pPr marL="266700" indent="-266700" algn="just">
              <a:buFont typeface="Arial" pitchFamily="34" charset="0"/>
              <a:buChar char="•"/>
            </a:pPr>
            <a:endParaRPr lang="es-EC" sz="2000" dirty="0" smtClean="0"/>
          </a:p>
          <a:p>
            <a:pPr marL="266700" lvl="0" indent="-266700" algn="just">
              <a:buFont typeface="Arial" pitchFamily="34" charset="0"/>
              <a:buChar char="•"/>
            </a:pPr>
            <a:r>
              <a:rPr lang="es-ES" sz="2000" dirty="0" smtClean="0"/>
              <a:t>No existe eliminaciones</a:t>
            </a:r>
            <a:endParaRPr lang="es-EC" sz="2000" dirty="0" smtClean="0"/>
          </a:p>
          <a:p>
            <a:pPr>
              <a:buFont typeface="Arial" pitchFamily="34" charset="0"/>
              <a:buChar char="•"/>
            </a:pPr>
            <a:endParaRPr lang="es-EC" sz="2000" dirty="0"/>
          </a:p>
        </p:txBody>
      </p:sp>
      <p:sp>
        <p:nvSpPr>
          <p:cNvPr id="3" name="2 Título"/>
          <p:cNvSpPr>
            <a:spLocks noGrp="1"/>
          </p:cNvSpPr>
          <p:nvPr>
            <p:ph type="title"/>
          </p:nvPr>
        </p:nvSpPr>
        <p:spPr/>
        <p:txBody>
          <a:bodyPr/>
          <a:lstStyle/>
          <a:p>
            <a:r>
              <a:rPr lang="es-ES" b="1" dirty="0" smtClean="0"/>
              <a:t>Requerimientos</a:t>
            </a:r>
            <a:endParaRPr lang="es-EC" dirty="0"/>
          </a:p>
        </p:txBody>
      </p:sp>
    </p:spTree>
    <p:extLst>
      <p:ext uri="{BB962C8B-B14F-4D97-AF65-F5344CB8AC3E}">
        <p14:creationId xmlns:p14="http://schemas.microsoft.com/office/powerpoint/2010/main" xmlns="" val="2730981677"/>
      </p:ext>
    </p:extLst>
  </p:cSld>
  <p:clrMapOvr>
    <a:masterClrMapping/>
  </p:clrMapOvr>
  <p:transition spd="slow">
    <p:plu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C" dirty="0"/>
              <a:t>Diseños de </a:t>
            </a:r>
            <a:r>
              <a:rPr lang="es-EC" dirty="0" smtClean="0"/>
              <a:t>OOHDM / UML</a:t>
            </a:r>
            <a:endParaRPr lang="es-EC" dirty="0"/>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7 Objeto"/>
          <p:cNvGraphicFramePr>
            <a:graphicFrameLocks noChangeAspect="1"/>
          </p:cNvGraphicFramePr>
          <p:nvPr>
            <p:extLst>
              <p:ext uri="{D42A27DB-BD31-4B8C-83A1-F6EECF244321}">
                <p14:modId xmlns:p14="http://schemas.microsoft.com/office/powerpoint/2010/main" xmlns="" val="1310344247"/>
              </p:ext>
            </p:extLst>
          </p:nvPr>
        </p:nvGraphicFramePr>
        <p:xfrm>
          <a:off x="1828800" y="1752600"/>
          <a:ext cx="5086350" cy="4381500"/>
        </p:xfrm>
        <a:graphic>
          <a:graphicData uri="http://schemas.openxmlformats.org/presentationml/2006/ole">
            <p:oleObj spid="_x0000_s3240" name="Visio" r:id="rId4" imgW="5086923" imgH="4377987" progId="Visio.Drawing.11">
              <p:embed/>
            </p:oleObj>
          </a:graphicData>
        </a:graphic>
      </p:graphicFrame>
      <p:pic>
        <p:nvPicPr>
          <p:cNvPr id="9" name="8 Imagen"/>
          <p:cNvPicPr/>
          <p:nvPr/>
        </p:nvPicPr>
        <p:blipFill>
          <a:blip r:embed="rId5" cstate="print"/>
          <a:srcRect/>
          <a:stretch>
            <a:fillRect/>
          </a:stretch>
        </p:blipFill>
        <p:spPr bwMode="auto">
          <a:xfrm>
            <a:off x="1576705" y="1886585"/>
            <a:ext cx="5990590" cy="3084830"/>
          </a:xfrm>
          <a:prstGeom prst="rect">
            <a:avLst/>
          </a:prstGeom>
          <a:noFill/>
          <a:ln w="9525">
            <a:noFill/>
            <a:miter lim="800000"/>
            <a:headEnd/>
            <a:tailEnd/>
          </a:ln>
        </p:spPr>
      </p:pic>
      <p:sp>
        <p:nvSpPr>
          <p:cNvPr id="12" name="Rectangle 34"/>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2" name="Rectangle 115"/>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1" name="Rectangle 150"/>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268" name="Rectangle 19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C"/>
          </a:p>
        </p:txBody>
      </p:sp>
      <p:grpSp>
        <p:nvGrpSpPr>
          <p:cNvPr id="3241" name="Group 169"/>
          <p:cNvGrpSpPr>
            <a:grpSpLocks noChangeAspect="1"/>
          </p:cNvGrpSpPr>
          <p:nvPr/>
        </p:nvGrpSpPr>
        <p:grpSpPr bwMode="auto">
          <a:xfrm>
            <a:off x="3429000" y="2133600"/>
            <a:ext cx="2076450" cy="2428875"/>
            <a:chOff x="0" y="0"/>
            <a:chExt cx="3270" cy="3825"/>
          </a:xfrm>
          <a:solidFill>
            <a:schemeClr val="tx1"/>
          </a:solidFill>
        </p:grpSpPr>
        <p:sp>
          <p:nvSpPr>
            <p:cNvPr id="3267" name="AutoShape 195"/>
            <p:cNvSpPr>
              <a:spLocks noChangeAspect="1" noChangeArrowheads="1" noTextEdit="1"/>
            </p:cNvSpPr>
            <p:nvPr/>
          </p:nvSpPr>
          <p:spPr bwMode="auto">
            <a:xfrm>
              <a:off x="0" y="0"/>
              <a:ext cx="3270" cy="3825"/>
            </a:xfrm>
            <a:prstGeom prst="rect">
              <a:avLst/>
            </a:prstGeom>
            <a:grpFill/>
          </p:spPr>
          <p:txBody>
            <a:bodyPr vert="horz" wrap="square" lIns="91440" tIns="45720" rIns="91440" bIns="45720" numCol="1" anchor="t" anchorCtr="0" compatLnSpc="1">
              <a:prstTxWarp prst="textNoShape">
                <a:avLst/>
              </a:prstTxWarp>
            </a:bodyPr>
            <a:lstStyle/>
            <a:p>
              <a:endParaRPr lang="es-EC"/>
            </a:p>
          </p:txBody>
        </p:sp>
        <p:sp>
          <p:nvSpPr>
            <p:cNvPr id="3266" name="Rectangle 194"/>
            <p:cNvSpPr>
              <a:spLocks noChangeArrowheads="1"/>
            </p:cNvSpPr>
            <p:nvPr/>
          </p:nvSpPr>
          <p:spPr bwMode="auto">
            <a:xfrm>
              <a:off x="45" y="45"/>
              <a:ext cx="3180" cy="3735"/>
            </a:xfrm>
            <a:prstGeom prst="rect">
              <a:avLst/>
            </a:prstGeom>
            <a:grp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265" name="Freeform 193"/>
            <p:cNvSpPr>
              <a:spLocks/>
            </p:cNvSpPr>
            <p:nvPr/>
          </p:nvSpPr>
          <p:spPr bwMode="auto">
            <a:xfrm flipV="1">
              <a:off x="45" y="45"/>
              <a:ext cx="3075" cy="285"/>
            </a:xfrm>
            <a:custGeom>
              <a:avLst/>
              <a:gdLst/>
              <a:ahLst/>
              <a:cxnLst>
                <a:cxn ang="0">
                  <a:pos x="0" y="0"/>
                </a:cxn>
                <a:cxn ang="0">
                  <a:pos x="192" y="0"/>
                </a:cxn>
                <a:cxn ang="0">
                  <a:pos x="205" y="14"/>
                </a:cxn>
                <a:cxn ang="0">
                  <a:pos x="205" y="19"/>
                </a:cxn>
              </a:cxnLst>
              <a:rect l="0" t="0" r="r" b="b"/>
              <a:pathLst>
                <a:path w="205" h="19">
                  <a:moveTo>
                    <a:pt x="0" y="0"/>
                  </a:moveTo>
                  <a:lnTo>
                    <a:pt x="192" y="0"/>
                  </a:lnTo>
                  <a:lnTo>
                    <a:pt x="205" y="14"/>
                  </a:lnTo>
                  <a:lnTo>
                    <a:pt x="205" y="19"/>
                  </a:lnTo>
                </a:path>
              </a:pathLst>
            </a:custGeom>
            <a:grpFill/>
            <a:ln w="0">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3264" name="Rectangle 192"/>
            <p:cNvSpPr>
              <a:spLocks noChangeArrowheads="1"/>
            </p:cNvSpPr>
            <p:nvPr/>
          </p:nvSpPr>
          <p:spPr bwMode="auto">
            <a:xfrm>
              <a:off x="120" y="90"/>
              <a:ext cx="234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8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cd</a:t>
              </a:r>
              <a:r>
                <a:rPr kumimoji="0" lang="es-ES" sz="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Diagrama de Clases -</a:t>
              </a:r>
              <a:r>
                <a:rPr kumimoji="0" lang="es-ES" sz="8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Menu</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263" name="Rectangle 191"/>
            <p:cNvSpPr>
              <a:spLocks noChangeArrowheads="1"/>
            </p:cNvSpPr>
            <p:nvPr/>
          </p:nvSpPr>
          <p:spPr bwMode="auto">
            <a:xfrm>
              <a:off x="345" y="495"/>
              <a:ext cx="2655" cy="3060"/>
            </a:xfrm>
            <a:prstGeom prst="rect">
              <a:avLst/>
            </a:prstGeom>
            <a:grpFill/>
            <a:ln w="15">
              <a:solidFill>
                <a:srgbClr val="C0BFC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262" name="Rectangle 190"/>
            <p:cNvSpPr>
              <a:spLocks noChangeArrowheads="1"/>
            </p:cNvSpPr>
            <p:nvPr/>
          </p:nvSpPr>
          <p:spPr bwMode="auto">
            <a:xfrm>
              <a:off x="300" y="480"/>
              <a:ext cx="2655" cy="3060"/>
            </a:xfrm>
            <a:prstGeom prst="rect">
              <a:avLst/>
            </a:prstGeom>
            <a:grpFill/>
            <a:ln w="1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C"/>
            </a:p>
          </p:txBody>
        </p:sp>
        <p:sp>
          <p:nvSpPr>
            <p:cNvPr id="3261" name="Rectangle 189"/>
            <p:cNvSpPr>
              <a:spLocks noChangeArrowheads="1"/>
            </p:cNvSpPr>
            <p:nvPr/>
          </p:nvSpPr>
          <p:spPr bwMode="auto">
            <a:xfrm>
              <a:off x="660" y="585"/>
              <a:ext cx="435"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Menu</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60" name="Line 188"/>
            <p:cNvSpPr>
              <a:spLocks noChangeShapeType="1"/>
            </p:cNvSpPr>
            <p:nvPr/>
          </p:nvSpPr>
          <p:spPr bwMode="auto">
            <a:xfrm>
              <a:off x="300" y="855"/>
              <a:ext cx="2655" cy="1"/>
            </a:xfrm>
            <a:prstGeom prst="line">
              <a:avLst/>
            </a:prstGeom>
            <a:grpFill/>
            <a:ln w="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3259" name="Rectangle 187"/>
            <p:cNvSpPr>
              <a:spLocks noChangeArrowheads="1"/>
            </p:cNvSpPr>
            <p:nvPr/>
          </p:nvSpPr>
          <p:spPr bwMode="auto">
            <a:xfrm>
              <a:off x="375" y="915"/>
              <a:ext cx="6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58" name="Rectangle 186"/>
            <p:cNvSpPr>
              <a:spLocks noChangeArrowheads="1"/>
            </p:cNvSpPr>
            <p:nvPr/>
          </p:nvSpPr>
          <p:spPr bwMode="auto">
            <a:xfrm>
              <a:off x="630" y="915"/>
              <a:ext cx="90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idMenu:  int</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57" name="Rectangle 185"/>
            <p:cNvSpPr>
              <a:spLocks noChangeArrowheads="1"/>
            </p:cNvSpPr>
            <p:nvPr/>
          </p:nvSpPr>
          <p:spPr bwMode="auto">
            <a:xfrm>
              <a:off x="375" y="1110"/>
              <a:ext cx="6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56" name="Rectangle 184"/>
            <p:cNvSpPr>
              <a:spLocks noChangeArrowheads="1"/>
            </p:cNvSpPr>
            <p:nvPr/>
          </p:nvSpPr>
          <p:spPr bwMode="auto">
            <a:xfrm>
              <a:off x="630" y="1110"/>
              <a:ext cx="1185"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nombre:  String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55" name="Rectangle 183"/>
            <p:cNvSpPr>
              <a:spLocks noChangeArrowheads="1"/>
            </p:cNvSpPr>
            <p:nvPr/>
          </p:nvSpPr>
          <p:spPr bwMode="auto">
            <a:xfrm>
              <a:off x="375" y="1305"/>
              <a:ext cx="6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54" name="Rectangle 182"/>
            <p:cNvSpPr>
              <a:spLocks noChangeArrowheads="1"/>
            </p:cNvSpPr>
            <p:nvPr/>
          </p:nvSpPr>
          <p:spPr bwMode="auto">
            <a:xfrm>
              <a:off x="630" y="1305"/>
              <a:ext cx="1545"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Descripcion:  String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53" name="Rectangle 181"/>
            <p:cNvSpPr>
              <a:spLocks noChangeArrowheads="1"/>
            </p:cNvSpPr>
            <p:nvPr/>
          </p:nvSpPr>
          <p:spPr bwMode="auto">
            <a:xfrm>
              <a:off x="375" y="1500"/>
              <a:ext cx="6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52" name="Rectangle 180"/>
            <p:cNvSpPr>
              <a:spLocks noChangeArrowheads="1"/>
            </p:cNvSpPr>
            <p:nvPr/>
          </p:nvSpPr>
          <p:spPr bwMode="auto">
            <a:xfrm>
              <a:off x="630" y="1500"/>
              <a:ext cx="1350" cy="84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estado:  String</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aux : String</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idMenuPadre : int</a:t>
              </a:r>
              <a:endParaRPr kumimoji="0" lang="en-US" sz="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idPrograma : int</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3251" name="Line 179"/>
            <p:cNvSpPr>
              <a:spLocks noChangeShapeType="1"/>
            </p:cNvSpPr>
            <p:nvPr/>
          </p:nvSpPr>
          <p:spPr bwMode="auto">
            <a:xfrm>
              <a:off x="300" y="2415"/>
              <a:ext cx="2655" cy="1"/>
            </a:xfrm>
            <a:prstGeom prst="line">
              <a:avLst/>
            </a:prstGeom>
            <a:grpFill/>
            <a:ln w="15">
              <a:solidFill>
                <a:srgbClr val="000000"/>
              </a:solidFill>
              <a:round/>
              <a:headEnd/>
              <a:tailEnd/>
            </a:ln>
          </p:spPr>
          <p:txBody>
            <a:bodyPr vert="horz" wrap="square" lIns="91440" tIns="45720" rIns="91440" bIns="45720" numCol="1" anchor="t" anchorCtr="0" compatLnSpc="1">
              <a:prstTxWarp prst="textNoShape">
                <a:avLst/>
              </a:prstTxWarp>
            </a:bodyPr>
            <a:lstStyle/>
            <a:p>
              <a:endParaRPr lang="es-EC"/>
            </a:p>
          </p:txBody>
        </p:sp>
        <p:sp>
          <p:nvSpPr>
            <p:cNvPr id="3250" name="Rectangle 178"/>
            <p:cNvSpPr>
              <a:spLocks noChangeArrowheads="1"/>
            </p:cNvSpPr>
            <p:nvPr/>
          </p:nvSpPr>
          <p:spPr bwMode="auto">
            <a:xfrm>
              <a:off x="375" y="2475"/>
              <a:ext cx="9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404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9" name="Rectangle 177"/>
            <p:cNvSpPr>
              <a:spLocks noChangeArrowheads="1"/>
            </p:cNvSpPr>
            <p:nvPr/>
          </p:nvSpPr>
          <p:spPr bwMode="auto">
            <a:xfrm>
              <a:off x="630" y="2475"/>
              <a:ext cx="126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4040"/>
                  </a:solidFill>
                  <a:effectLst/>
                  <a:latin typeface="Arial" pitchFamily="34" charset="0"/>
                  <a:ea typeface="Times New Roman" pitchFamily="18" charset="0"/>
                  <a:cs typeface="Arial" pitchFamily="34" charset="0"/>
                </a:rPr>
                <a:t>Crear() : varchar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8" name="Rectangle 176"/>
            <p:cNvSpPr>
              <a:spLocks noChangeArrowheads="1"/>
            </p:cNvSpPr>
            <p:nvPr/>
          </p:nvSpPr>
          <p:spPr bwMode="auto">
            <a:xfrm>
              <a:off x="375" y="2670"/>
              <a:ext cx="9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404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7" name="Rectangle 175"/>
            <p:cNvSpPr>
              <a:spLocks noChangeArrowheads="1"/>
            </p:cNvSpPr>
            <p:nvPr/>
          </p:nvSpPr>
          <p:spPr bwMode="auto">
            <a:xfrm>
              <a:off x="630" y="2670"/>
              <a:ext cx="156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4040"/>
                  </a:solidFill>
                  <a:effectLst/>
                  <a:latin typeface="Arial" pitchFamily="34" charset="0"/>
                  <a:ea typeface="Times New Roman" pitchFamily="18" charset="0"/>
                  <a:cs typeface="Arial" pitchFamily="34" charset="0"/>
                </a:rPr>
                <a:t>Modificar() : varchar</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6" name="Rectangle 174"/>
            <p:cNvSpPr>
              <a:spLocks noChangeArrowheads="1"/>
            </p:cNvSpPr>
            <p:nvPr/>
          </p:nvSpPr>
          <p:spPr bwMode="auto">
            <a:xfrm>
              <a:off x="375" y="2865"/>
              <a:ext cx="9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404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5" name="Rectangle 173"/>
            <p:cNvSpPr>
              <a:spLocks noChangeArrowheads="1"/>
            </p:cNvSpPr>
            <p:nvPr/>
          </p:nvSpPr>
          <p:spPr bwMode="auto">
            <a:xfrm>
              <a:off x="630" y="2865"/>
              <a:ext cx="123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4040"/>
                  </a:solidFill>
                  <a:effectLst/>
                  <a:latin typeface="Arial" pitchFamily="34" charset="0"/>
                  <a:ea typeface="Times New Roman" pitchFamily="18" charset="0"/>
                  <a:cs typeface="Arial" pitchFamily="34" charset="0"/>
                </a:rPr>
                <a:t>Eliminar() : void</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4" name="Rectangle 172"/>
            <p:cNvSpPr>
              <a:spLocks noChangeArrowheads="1"/>
            </p:cNvSpPr>
            <p:nvPr/>
          </p:nvSpPr>
          <p:spPr bwMode="auto">
            <a:xfrm>
              <a:off x="375" y="1740"/>
              <a:ext cx="6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3" name="Rectangle 171"/>
            <p:cNvSpPr>
              <a:spLocks noChangeArrowheads="1"/>
            </p:cNvSpPr>
            <p:nvPr/>
          </p:nvSpPr>
          <p:spPr bwMode="auto">
            <a:xfrm>
              <a:off x="375" y="1905"/>
              <a:ext cx="6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42" name="Rectangle 170"/>
            <p:cNvSpPr>
              <a:spLocks noChangeArrowheads="1"/>
            </p:cNvSpPr>
            <p:nvPr/>
          </p:nvSpPr>
          <p:spPr bwMode="auto">
            <a:xfrm>
              <a:off x="375" y="2070"/>
              <a:ext cx="60" cy="210"/>
            </a:xfrm>
            <a:prstGeom prst="rect">
              <a:avLst/>
            </a:prstGeom>
            <a:grp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rgbClr val="8B0000"/>
                  </a:solidFill>
                  <a:effectLst/>
                  <a:latin typeface="Arial" pitchFamily="34" charset="0"/>
                  <a:ea typeface="Times New Roman" pitchFamily="18"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3302" name="Group 230"/>
          <p:cNvGrpSpPr>
            <a:grpSpLocks/>
          </p:cNvGrpSpPr>
          <p:nvPr/>
        </p:nvGrpSpPr>
        <p:grpSpPr bwMode="auto">
          <a:xfrm>
            <a:off x="49213" y="3375025"/>
            <a:ext cx="9094787" cy="1371600"/>
            <a:chOff x="938" y="4557"/>
            <a:chExt cx="14323" cy="2160"/>
          </a:xfrm>
          <a:solidFill>
            <a:schemeClr val="tx1"/>
          </a:solidFill>
        </p:grpSpPr>
        <p:sp>
          <p:nvSpPr>
            <p:cNvPr id="3303" name="AutoShape 231"/>
            <p:cNvSpPr>
              <a:spLocks noChangeAspect="1" noChangeArrowheads="1"/>
            </p:cNvSpPr>
            <p:nvPr/>
          </p:nvSpPr>
          <p:spPr bwMode="auto">
            <a:xfrm>
              <a:off x="938" y="4557"/>
              <a:ext cx="14323" cy="2160"/>
            </a:xfrm>
            <a:prstGeom prst="rect">
              <a:avLst/>
            </a:prstGeom>
            <a:grpFill/>
          </p:spPr>
          <p:txBody>
            <a:bodyPr vert="horz" wrap="square" lIns="91440" tIns="45720" rIns="91440" bIns="45720" numCol="1" anchor="t" anchorCtr="0" compatLnSpc="1">
              <a:prstTxWarp prst="textNoShape">
                <a:avLst/>
              </a:prstTxWarp>
            </a:bodyPr>
            <a:lstStyle/>
            <a:p>
              <a:endParaRPr lang="es-EC"/>
            </a:p>
          </p:txBody>
        </p:sp>
        <p:sp>
          <p:nvSpPr>
            <p:cNvPr id="3304" name="Rectangle 232"/>
            <p:cNvSpPr>
              <a:spLocks noChangeArrowheads="1"/>
            </p:cNvSpPr>
            <p:nvPr/>
          </p:nvSpPr>
          <p:spPr bwMode="auto">
            <a:xfrm>
              <a:off x="7598" y="5997"/>
              <a:ext cx="1620" cy="669"/>
            </a:xfrm>
            <a:prstGeom prst="rect">
              <a:avLst/>
            </a:prstGeom>
            <a:solidFill>
              <a:srgbClr val="92D05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0" i="0" u="none" strike="noStrike" cap="none" normalizeH="0" baseline="0" smtClean="0">
                  <a:ln>
                    <a:noFill/>
                  </a:ln>
                  <a:solidFill>
                    <a:schemeClr val="bg1"/>
                  </a:solidFill>
                  <a:effectLst/>
                  <a:latin typeface="Calibri" pitchFamily="34" charset="0"/>
                  <a:cs typeface="Arial" pitchFamily="34" charset="0"/>
                </a:rPr>
                <a:t>Ayuda</a:t>
              </a:r>
              <a:endParaRPr kumimoji="0" lang="es-EC" sz="1800" b="0" i="0" u="none" strike="noStrike" cap="none" normalizeH="0" baseline="0" smtClean="0">
                <a:ln>
                  <a:noFill/>
                </a:ln>
                <a:solidFill>
                  <a:schemeClr val="bg1"/>
                </a:solidFill>
                <a:effectLst/>
                <a:latin typeface="Arial" pitchFamily="34" charset="0"/>
                <a:cs typeface="Arial" pitchFamily="34" charset="0"/>
              </a:endParaRPr>
            </a:p>
          </p:txBody>
        </p:sp>
        <p:sp>
          <p:nvSpPr>
            <p:cNvPr id="3305" name="Rectangle 233"/>
            <p:cNvSpPr>
              <a:spLocks noChangeArrowheads="1"/>
            </p:cNvSpPr>
            <p:nvPr/>
          </p:nvSpPr>
          <p:spPr bwMode="auto">
            <a:xfrm>
              <a:off x="5978" y="5997"/>
              <a:ext cx="1260" cy="669"/>
            </a:xfrm>
            <a:prstGeom prst="rect">
              <a:avLst/>
            </a:prstGeom>
            <a:solidFill>
              <a:schemeClr val="accent4">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0" i="0" u="none" strike="noStrike" cap="none" normalizeH="0" baseline="0" smtClean="0">
                  <a:ln>
                    <a:noFill/>
                  </a:ln>
                  <a:solidFill>
                    <a:schemeClr val="bg1"/>
                  </a:solidFill>
                  <a:effectLst/>
                  <a:latin typeface="Calibri" pitchFamily="34" charset="0"/>
                  <a:cs typeface="Arial" pitchFamily="34" charset="0"/>
                </a:rPr>
                <a:t>Windows</a:t>
              </a:r>
              <a:endParaRPr kumimoji="0" lang="es-EC" sz="1800" b="0" i="0" u="none" strike="noStrike" cap="none" normalizeH="0" baseline="0" smtClean="0">
                <a:ln>
                  <a:noFill/>
                </a:ln>
                <a:solidFill>
                  <a:schemeClr val="bg1"/>
                </a:solidFill>
                <a:effectLst/>
                <a:latin typeface="Arial" pitchFamily="34" charset="0"/>
                <a:cs typeface="Arial" pitchFamily="34" charset="0"/>
              </a:endParaRPr>
            </a:p>
          </p:txBody>
        </p:sp>
        <p:sp>
          <p:nvSpPr>
            <p:cNvPr id="3306" name="Line 234"/>
            <p:cNvSpPr>
              <a:spLocks noChangeShapeType="1"/>
            </p:cNvSpPr>
            <p:nvPr/>
          </p:nvSpPr>
          <p:spPr bwMode="auto">
            <a:xfrm flipH="1">
              <a:off x="8498" y="5473"/>
              <a:ext cx="1" cy="473"/>
            </a:xfrm>
            <a:prstGeom prst="line">
              <a:avLst/>
            </a:prstGeom>
            <a:grp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3307" name="Line 235"/>
            <p:cNvSpPr>
              <a:spLocks noChangeShapeType="1"/>
            </p:cNvSpPr>
            <p:nvPr/>
          </p:nvSpPr>
          <p:spPr bwMode="auto">
            <a:xfrm>
              <a:off x="9218" y="5473"/>
              <a:ext cx="1077" cy="473"/>
            </a:xfrm>
            <a:prstGeom prst="line">
              <a:avLst/>
            </a:prstGeom>
            <a:grp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3308" name="Rectangle 236"/>
            <p:cNvSpPr>
              <a:spLocks noChangeArrowheads="1"/>
            </p:cNvSpPr>
            <p:nvPr/>
          </p:nvSpPr>
          <p:spPr bwMode="auto">
            <a:xfrm>
              <a:off x="9578" y="5997"/>
              <a:ext cx="1440" cy="669"/>
            </a:xfrm>
            <a:prstGeom prst="rect">
              <a:avLst/>
            </a:prstGeom>
            <a:solidFill>
              <a:srgbClr val="00B0F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0" i="0" u="none" strike="noStrike" cap="none" normalizeH="0" baseline="0" smtClean="0">
                  <a:ln>
                    <a:noFill/>
                  </a:ln>
                  <a:solidFill>
                    <a:schemeClr val="bg1"/>
                  </a:solidFill>
                  <a:effectLst/>
                  <a:latin typeface="Calibri" pitchFamily="34" charset="0"/>
                  <a:cs typeface="Arial" pitchFamily="34" charset="0"/>
                </a:rPr>
                <a:t>Administrar</a:t>
              </a:r>
              <a:endParaRPr kumimoji="0" lang="es-EC" sz="1800" b="0" i="0" u="none" strike="noStrike" cap="none" normalizeH="0" baseline="0" smtClean="0">
                <a:ln>
                  <a:noFill/>
                </a:ln>
                <a:solidFill>
                  <a:schemeClr val="bg1"/>
                </a:solidFill>
                <a:effectLst/>
                <a:latin typeface="Arial" pitchFamily="34" charset="0"/>
                <a:cs typeface="Arial" pitchFamily="34" charset="0"/>
              </a:endParaRPr>
            </a:p>
          </p:txBody>
        </p:sp>
        <p:sp>
          <p:nvSpPr>
            <p:cNvPr id="3309" name="Line 237"/>
            <p:cNvSpPr>
              <a:spLocks noChangeShapeType="1"/>
            </p:cNvSpPr>
            <p:nvPr/>
          </p:nvSpPr>
          <p:spPr bwMode="auto">
            <a:xfrm>
              <a:off x="7238" y="6357"/>
              <a:ext cx="360" cy="1"/>
            </a:xfrm>
            <a:prstGeom prst="line">
              <a:avLst/>
            </a:prstGeom>
            <a:grp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3310" name="Line 238"/>
            <p:cNvSpPr>
              <a:spLocks noChangeShapeType="1"/>
            </p:cNvSpPr>
            <p:nvPr/>
          </p:nvSpPr>
          <p:spPr bwMode="auto">
            <a:xfrm>
              <a:off x="9218" y="6357"/>
              <a:ext cx="360" cy="1"/>
            </a:xfrm>
            <a:prstGeom prst="line">
              <a:avLst/>
            </a:prstGeom>
            <a:grpFill/>
            <a:ln w="9525">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3311" name="Line 239"/>
            <p:cNvSpPr>
              <a:spLocks noChangeShapeType="1"/>
            </p:cNvSpPr>
            <p:nvPr/>
          </p:nvSpPr>
          <p:spPr bwMode="auto">
            <a:xfrm flipH="1">
              <a:off x="6353" y="5473"/>
              <a:ext cx="1245" cy="473"/>
            </a:xfrm>
            <a:prstGeom prst="line">
              <a:avLst/>
            </a:prstGeom>
            <a:grp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3312" name="Rectangle 240"/>
            <p:cNvSpPr>
              <a:spLocks noChangeArrowheads="1"/>
            </p:cNvSpPr>
            <p:nvPr/>
          </p:nvSpPr>
          <p:spPr bwMode="auto">
            <a:xfrm>
              <a:off x="4370" y="5988"/>
              <a:ext cx="1260" cy="669"/>
            </a:xfrm>
            <a:prstGeom prst="rect">
              <a:avLst/>
            </a:prstGeom>
            <a:solidFill>
              <a:schemeClr val="accent2">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0" i="0" u="none" strike="noStrike" cap="none" normalizeH="0" baseline="0" smtClean="0">
                  <a:ln>
                    <a:noFill/>
                  </a:ln>
                  <a:solidFill>
                    <a:schemeClr val="bg1"/>
                  </a:solidFill>
                  <a:effectLst/>
                  <a:latin typeface="Calibri" pitchFamily="34" charset="0"/>
                  <a:cs typeface="Arial" pitchFamily="34" charset="0"/>
                </a:rPr>
                <a:t>Archivo</a:t>
              </a:r>
              <a:endParaRPr kumimoji="0" lang="es-EC" sz="1800" b="0" i="0" u="none" strike="noStrike" cap="none" normalizeH="0" baseline="0" smtClean="0">
                <a:ln>
                  <a:noFill/>
                </a:ln>
                <a:solidFill>
                  <a:schemeClr val="bg1"/>
                </a:solidFill>
                <a:effectLst/>
                <a:latin typeface="Arial" pitchFamily="34" charset="0"/>
                <a:cs typeface="Arial" pitchFamily="34" charset="0"/>
              </a:endParaRPr>
            </a:p>
          </p:txBody>
        </p:sp>
        <p:sp>
          <p:nvSpPr>
            <p:cNvPr id="3313" name="Rectangle 241"/>
            <p:cNvSpPr>
              <a:spLocks noChangeArrowheads="1"/>
            </p:cNvSpPr>
            <p:nvPr/>
          </p:nvSpPr>
          <p:spPr bwMode="auto">
            <a:xfrm>
              <a:off x="11270" y="5988"/>
              <a:ext cx="1440" cy="669"/>
            </a:xfrm>
            <a:prstGeom prst="rect">
              <a:avLst/>
            </a:prstGeom>
            <a:solidFill>
              <a:schemeClr val="accent6">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800" b="0" i="0" u="none" strike="noStrike" cap="none" normalizeH="0" baseline="0" smtClean="0">
                  <a:ln>
                    <a:noFill/>
                  </a:ln>
                  <a:solidFill>
                    <a:schemeClr val="bg1"/>
                  </a:solidFill>
                  <a:effectLst/>
                  <a:latin typeface="Calibri" pitchFamily="34" charset="0"/>
                  <a:cs typeface="Arial" pitchFamily="34" charset="0"/>
                </a:rPr>
                <a:t>Ver Documentos</a:t>
              </a:r>
              <a:endParaRPr kumimoji="0" lang="es-EC" sz="1800" b="0" i="0" u="none" strike="noStrike" cap="none" normalizeH="0" baseline="0" smtClean="0">
                <a:ln>
                  <a:noFill/>
                </a:ln>
                <a:solidFill>
                  <a:schemeClr val="bg1"/>
                </a:solidFill>
                <a:effectLst/>
                <a:latin typeface="Arial" pitchFamily="34" charset="0"/>
                <a:cs typeface="Arial" pitchFamily="34" charset="0"/>
              </a:endParaRPr>
            </a:p>
          </p:txBody>
        </p:sp>
        <p:sp>
          <p:nvSpPr>
            <p:cNvPr id="3314" name="Line 242"/>
            <p:cNvSpPr>
              <a:spLocks noChangeShapeType="1"/>
            </p:cNvSpPr>
            <p:nvPr/>
          </p:nvSpPr>
          <p:spPr bwMode="auto">
            <a:xfrm flipH="1">
              <a:off x="5148" y="5473"/>
              <a:ext cx="2450" cy="515"/>
            </a:xfrm>
            <a:prstGeom prst="line">
              <a:avLst/>
            </a:prstGeom>
            <a:grp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3315" name="Line 243"/>
            <p:cNvSpPr>
              <a:spLocks noChangeShapeType="1"/>
            </p:cNvSpPr>
            <p:nvPr/>
          </p:nvSpPr>
          <p:spPr bwMode="auto">
            <a:xfrm>
              <a:off x="9398" y="5473"/>
              <a:ext cx="2673" cy="473"/>
            </a:xfrm>
            <a:prstGeom prst="line">
              <a:avLst/>
            </a:prstGeom>
            <a:grp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EC"/>
            </a:p>
          </p:txBody>
        </p:sp>
        <p:sp>
          <p:nvSpPr>
            <p:cNvPr id="3316" name="Rectangle 244"/>
            <p:cNvSpPr>
              <a:spLocks noChangeArrowheads="1"/>
            </p:cNvSpPr>
            <p:nvPr/>
          </p:nvSpPr>
          <p:spPr bwMode="auto">
            <a:xfrm>
              <a:off x="7584" y="4567"/>
              <a:ext cx="1800" cy="916"/>
            </a:xfrm>
            <a:prstGeom prst="rect">
              <a:avLst/>
            </a:prstGeom>
            <a:solidFill>
              <a:schemeClr val="accent1">
                <a:lumMod val="20000"/>
                <a:lumOff val="8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s-EC" sz="10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C" sz="1000" b="0" i="0" u="none" strike="noStrike" cap="none" normalizeH="0" baseline="0" dirty="0" smtClean="0">
                  <a:ln>
                    <a:noFill/>
                  </a:ln>
                  <a:solidFill>
                    <a:schemeClr val="bg1"/>
                  </a:solidFill>
                  <a:effectLst/>
                  <a:latin typeface="Calibri" pitchFamily="34" charset="0"/>
                  <a:cs typeface="Arial" pitchFamily="34" charset="0"/>
                </a:rPr>
                <a:t>Menú Horizontal</a:t>
              </a:r>
              <a:endParaRPr kumimoji="0" lang="es-EC" sz="1800" b="0" i="0" u="none" strike="noStrike" cap="none" normalizeH="0" baseline="0" dirty="0" smtClean="0">
                <a:ln>
                  <a:noFill/>
                </a:ln>
                <a:solidFill>
                  <a:schemeClr val="bg1"/>
                </a:solidFill>
                <a:effectLst/>
                <a:latin typeface="Arial" pitchFamily="34" charset="0"/>
                <a:cs typeface="Arial" pitchFamily="34" charset="0"/>
              </a:endParaRPr>
            </a:p>
          </p:txBody>
        </p:sp>
      </p:grpSp>
      <p:pic>
        <p:nvPicPr>
          <p:cNvPr id="3325" name="Picture 253"/>
          <p:cNvPicPr>
            <a:picLocks noChangeAspect="1" noChangeArrowheads="1"/>
          </p:cNvPicPr>
          <p:nvPr/>
        </p:nvPicPr>
        <p:blipFill>
          <a:blip r:embed="rId6" cstate="print"/>
          <a:srcRect/>
          <a:stretch>
            <a:fillRect/>
          </a:stretch>
        </p:blipFill>
        <p:spPr bwMode="auto">
          <a:xfrm>
            <a:off x="2043113" y="2114550"/>
            <a:ext cx="5057775" cy="2628900"/>
          </a:xfrm>
          <a:prstGeom prst="rect">
            <a:avLst/>
          </a:prstGeom>
          <a:noFill/>
          <a:ln w="9525">
            <a:noFill/>
            <a:miter lim="800000"/>
            <a:headEnd/>
            <a:tailEnd/>
          </a:ln>
        </p:spPr>
      </p:pic>
    </p:spTree>
    <p:extLst>
      <p:ext uri="{BB962C8B-B14F-4D97-AF65-F5344CB8AC3E}">
        <p14:creationId xmlns:p14="http://schemas.microsoft.com/office/powerpoint/2010/main" xmlns="" val="1550251709"/>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subSp spid="_x0000_s3240"/>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Subtítulo"/>
          <p:cNvSpPr>
            <a:spLocks noGrp="1"/>
          </p:cNvSpPr>
          <p:nvPr>
            <p:ph type="subTitle" idx="1"/>
          </p:nvPr>
        </p:nvSpPr>
        <p:spPr/>
        <p:txBody>
          <a:bodyPr/>
          <a:lstStyle/>
          <a:p>
            <a:r>
              <a:rPr lang="es-EC" dirty="0" smtClean="0"/>
              <a:t>SADO</a:t>
            </a:r>
            <a:endParaRPr lang="es-EC" dirty="0"/>
          </a:p>
        </p:txBody>
      </p:sp>
      <p:sp>
        <p:nvSpPr>
          <p:cNvPr id="5" name="4 Título"/>
          <p:cNvSpPr>
            <a:spLocks noGrp="1"/>
          </p:cNvSpPr>
          <p:nvPr>
            <p:ph type="title"/>
          </p:nvPr>
        </p:nvSpPr>
        <p:spPr/>
        <p:txBody>
          <a:bodyPr/>
          <a:lstStyle/>
          <a:p>
            <a:r>
              <a:rPr lang="es-EC" dirty="0" smtClean="0"/>
              <a:t>Demostración</a:t>
            </a:r>
            <a:endParaRPr lang="es-EC" dirty="0"/>
          </a:p>
        </p:txBody>
      </p:sp>
    </p:spTree>
    <p:extLst>
      <p:ext uri="{BB962C8B-B14F-4D97-AF65-F5344CB8AC3E}">
        <p14:creationId xmlns:p14="http://schemas.microsoft.com/office/powerpoint/2010/main" xmlns="" val="3337700219"/>
      </p:ext>
    </p:extLst>
  </p:cSld>
  <p:clrMapOvr>
    <a:masterClrMapping/>
  </p:clrMapOvr>
  <p:transition spd="slow">
    <p:plus/>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C" dirty="0" smtClean="0"/>
              <a:t>Procesos Automatizados</a:t>
            </a:r>
            <a:endParaRPr lang="es-EC" dirty="0"/>
          </a:p>
        </p:txBody>
      </p:sp>
      <p:sp>
        <p:nvSpPr>
          <p:cNvPr id="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8 Objeto"/>
          <p:cNvGraphicFramePr>
            <a:graphicFrameLocks noChangeAspect="1"/>
          </p:cNvGraphicFramePr>
          <p:nvPr>
            <p:extLst>
              <p:ext uri="{D42A27DB-BD31-4B8C-83A1-F6EECF244321}">
                <p14:modId xmlns:p14="http://schemas.microsoft.com/office/powerpoint/2010/main" xmlns="" val="1153338527"/>
              </p:ext>
            </p:extLst>
          </p:nvPr>
        </p:nvGraphicFramePr>
        <p:xfrm>
          <a:off x="1524000" y="1447800"/>
          <a:ext cx="1708826" cy="5181600"/>
        </p:xfrm>
        <a:graphic>
          <a:graphicData uri="http://schemas.openxmlformats.org/presentationml/2006/ole">
            <p:oleObj spid="_x0000_s4109" name="Visio" r:id="rId3" imgW="2347946" imgH="7158908" progId="Visio.Drawing.11">
              <p:embed/>
            </p:oleObj>
          </a:graphicData>
        </a:graphic>
      </p:graphicFrame>
      <p:sp>
        <p:nvSpPr>
          <p:cNvPr id="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1" name="10 Objeto"/>
          <p:cNvGraphicFramePr>
            <a:graphicFrameLocks noChangeAspect="1"/>
          </p:cNvGraphicFramePr>
          <p:nvPr>
            <p:extLst>
              <p:ext uri="{D42A27DB-BD31-4B8C-83A1-F6EECF244321}">
                <p14:modId xmlns:p14="http://schemas.microsoft.com/office/powerpoint/2010/main" xmlns="" val="654848255"/>
              </p:ext>
            </p:extLst>
          </p:nvPr>
        </p:nvGraphicFramePr>
        <p:xfrm>
          <a:off x="4800600" y="1447800"/>
          <a:ext cx="2363638" cy="5238750"/>
        </p:xfrm>
        <a:graphic>
          <a:graphicData uri="http://schemas.openxmlformats.org/presentationml/2006/ole">
            <p:oleObj spid="_x0000_s4110" name="Visio" r:id="rId4" imgW="2915091" imgH="6438996" progId="Visio.Drawing.11">
              <p:embed/>
            </p:oleObj>
          </a:graphicData>
        </a:graphic>
      </p:graphicFrame>
      <p:sp>
        <p:nvSpPr>
          <p:cNvPr id="15" name="14 CuadroTexto"/>
          <p:cNvSpPr txBox="1"/>
          <p:nvPr/>
        </p:nvSpPr>
        <p:spPr>
          <a:xfrm>
            <a:off x="889945" y="1447800"/>
            <a:ext cx="461665" cy="4069640"/>
          </a:xfrm>
          <a:prstGeom prst="rect">
            <a:avLst/>
          </a:prstGeom>
          <a:noFill/>
        </p:spPr>
        <p:txBody>
          <a:bodyPr vert="vert" wrap="none" rtlCol="0">
            <a:spAutoFit/>
          </a:bodyPr>
          <a:lstStyle/>
          <a:p>
            <a:r>
              <a:rPr lang="es-EC" dirty="0" smtClean="0"/>
              <a:t>Proceso de Ingreso de Archivos al Sistema</a:t>
            </a:r>
            <a:endParaRPr lang="es-EC" dirty="0"/>
          </a:p>
        </p:txBody>
      </p:sp>
      <p:sp>
        <p:nvSpPr>
          <p:cNvPr id="16" name="15 CuadroTexto"/>
          <p:cNvSpPr txBox="1"/>
          <p:nvPr/>
        </p:nvSpPr>
        <p:spPr>
          <a:xfrm>
            <a:off x="4186535" y="1447800"/>
            <a:ext cx="461665" cy="4185889"/>
          </a:xfrm>
          <a:prstGeom prst="rect">
            <a:avLst/>
          </a:prstGeom>
          <a:noFill/>
        </p:spPr>
        <p:txBody>
          <a:bodyPr vert="vert" wrap="none" rtlCol="0">
            <a:spAutoFit/>
          </a:bodyPr>
          <a:lstStyle/>
          <a:p>
            <a:r>
              <a:rPr lang="es-EC" dirty="0" smtClean="0"/>
              <a:t>Proceso de Administración de Documentos</a:t>
            </a:r>
            <a:endParaRPr lang="es-EC" dirty="0"/>
          </a:p>
        </p:txBody>
      </p:sp>
    </p:spTree>
    <p:extLst>
      <p:ext uri="{BB962C8B-B14F-4D97-AF65-F5344CB8AC3E}">
        <p14:creationId xmlns:p14="http://schemas.microsoft.com/office/powerpoint/2010/main" xmlns="" val="1953881393"/>
      </p:ext>
    </p:extLst>
  </p:cSld>
  <p:clrMapOvr>
    <a:masterClrMapping/>
  </p:clrMapOvr>
  <p:transition spd="slow">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2209800" y="4003302"/>
            <a:ext cx="4572000" cy="1178298"/>
          </a:xfrm>
        </p:spPr>
        <p:txBody>
          <a:bodyPr>
            <a:normAutofit/>
          </a:bodyPr>
          <a:lstStyle/>
          <a:p>
            <a:pPr algn="ctr"/>
            <a:r>
              <a:rPr lang="es-EC" sz="3200" dirty="0" smtClean="0"/>
              <a:t>SADO en Acción</a:t>
            </a:r>
            <a:endParaRPr lang="es-EC" sz="3200" dirty="0"/>
          </a:p>
        </p:txBody>
      </p:sp>
      <p:sp>
        <p:nvSpPr>
          <p:cNvPr id="4" name="3 Título"/>
          <p:cNvSpPr>
            <a:spLocks noGrp="1"/>
          </p:cNvSpPr>
          <p:nvPr>
            <p:ph type="title"/>
          </p:nvPr>
        </p:nvSpPr>
        <p:spPr/>
        <p:txBody>
          <a:bodyPr/>
          <a:lstStyle/>
          <a:p>
            <a:r>
              <a:rPr lang="es-EC" smtClean="0"/>
              <a:t>Video Demostrativo</a:t>
            </a:r>
            <a:endParaRPr lang="es-EC" dirty="0"/>
          </a:p>
        </p:txBody>
      </p:sp>
    </p:spTree>
    <p:extLst>
      <p:ext uri="{BB962C8B-B14F-4D97-AF65-F5344CB8AC3E}">
        <p14:creationId xmlns:p14="http://schemas.microsoft.com/office/powerpoint/2010/main" xmlns="" val="3293127627"/>
      </p:ext>
    </p:extLst>
  </p:cSld>
  <p:clrMapOvr>
    <a:masterClrMapping/>
  </p:clrMapOvr>
  <p:transition spd="slow">
    <p:plus/>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4038600" y="4003302"/>
            <a:ext cx="4572000" cy="1178298"/>
          </a:xfrm>
        </p:spPr>
        <p:txBody>
          <a:bodyPr>
            <a:normAutofit lnSpcReduction="10000"/>
          </a:bodyPr>
          <a:lstStyle/>
          <a:p>
            <a:endParaRPr lang="es-EC" sz="3200" dirty="0" smtClean="0"/>
          </a:p>
          <a:p>
            <a:r>
              <a:rPr lang="es-EC" sz="3200" dirty="0" smtClean="0"/>
              <a:t>SADO</a:t>
            </a:r>
            <a:endParaRPr lang="es-EC" sz="3200" dirty="0"/>
          </a:p>
        </p:txBody>
      </p:sp>
      <p:sp>
        <p:nvSpPr>
          <p:cNvPr id="3" name="2 Título"/>
          <p:cNvSpPr>
            <a:spLocks noGrp="1"/>
          </p:cNvSpPr>
          <p:nvPr>
            <p:ph type="title"/>
          </p:nvPr>
        </p:nvSpPr>
        <p:spPr/>
        <p:txBody>
          <a:bodyPr/>
          <a:lstStyle/>
          <a:p>
            <a:r>
              <a:rPr lang="es-EC" dirty="0" smtClean="0"/>
              <a:t>Conclusiones y Recomendaciones</a:t>
            </a:r>
            <a:endParaRPr lang="es-EC" dirty="0"/>
          </a:p>
        </p:txBody>
      </p:sp>
    </p:spTree>
    <p:extLst>
      <p:ext uri="{BB962C8B-B14F-4D97-AF65-F5344CB8AC3E}">
        <p14:creationId xmlns:p14="http://schemas.microsoft.com/office/powerpoint/2010/main" xmlns="" val="4278427097"/>
      </p:ext>
    </p:extLst>
  </p:cSld>
  <p:clrMapOvr>
    <a:masterClrMapping/>
  </p:clrMapOvr>
  <p:transition spd="slow">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fontScale="92500" lnSpcReduction="20000"/>
          </a:bodyPr>
          <a:lstStyle/>
          <a:p>
            <a:pPr marL="285750" lvl="0" indent="-285750" algn="just">
              <a:buFont typeface="Arial" pitchFamily="34" charset="0"/>
              <a:buChar char="•"/>
            </a:pPr>
            <a:r>
              <a:rPr lang="es-ES" dirty="0" smtClean="0"/>
              <a:t>Después de la evaluación de “Soluciones Inteligentes” a través del análisis FODA se concluyó que para alcanzar una de sus oportunidades el sistema SADO es el futuro aplicativo estrella.</a:t>
            </a:r>
          </a:p>
          <a:p>
            <a:pPr marL="285750" lvl="0" indent="-285750" algn="just">
              <a:buFont typeface="Arial" pitchFamily="34" charset="0"/>
              <a:buChar char="•"/>
            </a:pPr>
            <a:endParaRPr lang="es-ES" dirty="0" smtClean="0"/>
          </a:p>
          <a:p>
            <a:pPr marL="285750" indent="-285750" algn="just">
              <a:buFont typeface="Arial" pitchFamily="34" charset="0"/>
              <a:buChar char="•"/>
            </a:pPr>
            <a:r>
              <a:rPr lang="es-ES" dirty="0" smtClean="0"/>
              <a:t>En base a los requerimientos presentados por parte de soluciones inteligentes se diseño el plan de desarrollo de la aplicación SADO con el objetivo de cumplir las expectativas del cliente y sus futuras implementaciones.</a:t>
            </a:r>
            <a:endParaRPr lang="es-EC" dirty="0" smtClean="0"/>
          </a:p>
          <a:p>
            <a:pPr marL="285750" lvl="0" indent="-285750" algn="just">
              <a:buFont typeface="Arial" pitchFamily="34" charset="0"/>
              <a:buChar char="•"/>
            </a:pPr>
            <a:endParaRPr lang="es-ES" dirty="0" smtClean="0"/>
          </a:p>
          <a:p>
            <a:pPr marL="285750" lvl="0" indent="-285750" algn="just">
              <a:buFont typeface="Arial" pitchFamily="34" charset="0"/>
              <a:buChar char="•"/>
            </a:pPr>
            <a:r>
              <a:rPr lang="es-ES" dirty="0" smtClean="0"/>
              <a:t>El </a:t>
            </a:r>
            <a:r>
              <a:rPr lang="es-ES" dirty="0"/>
              <a:t>diseño inicial de interfaces </a:t>
            </a:r>
            <a:r>
              <a:rPr lang="es-ES" dirty="0" smtClean="0"/>
              <a:t>del </a:t>
            </a:r>
            <a:r>
              <a:rPr lang="es-ES" dirty="0"/>
              <a:t>estándar modular </a:t>
            </a:r>
            <a:r>
              <a:rPr lang="es-ES" dirty="0" smtClean="0"/>
              <a:t>fue </a:t>
            </a:r>
            <a:r>
              <a:rPr lang="es-ES" dirty="0"/>
              <a:t>la forma más correcta de desarrollo </a:t>
            </a:r>
            <a:r>
              <a:rPr lang="es-ES" dirty="0" smtClean="0"/>
              <a:t>aplicado. Su </a:t>
            </a:r>
            <a:r>
              <a:rPr lang="es-ES" dirty="0"/>
              <a:t>escalabilidad es </a:t>
            </a:r>
            <a:r>
              <a:rPr lang="es-ES" dirty="0" smtClean="0"/>
              <a:t>única, sus </a:t>
            </a:r>
            <a:r>
              <a:rPr lang="es-ES" dirty="0"/>
              <a:t>librerías particulares serán aplicadas dentro de Soluciones Inteligentes como el nuevo Estándar de </a:t>
            </a:r>
            <a:r>
              <a:rPr lang="es-ES" dirty="0" smtClean="0"/>
              <a:t>Desarrollo.</a:t>
            </a:r>
            <a:endParaRPr lang="es-EC" dirty="0"/>
          </a:p>
          <a:p>
            <a:pPr marL="285750" indent="-285750" algn="just">
              <a:buFont typeface="Arial" pitchFamily="34" charset="0"/>
              <a:buChar char="•"/>
            </a:pPr>
            <a:endParaRPr lang="es-EC" dirty="0"/>
          </a:p>
          <a:p>
            <a:pPr marL="285750" lvl="0" indent="-285750" algn="just">
              <a:buFont typeface="Arial" pitchFamily="34" charset="0"/>
              <a:buChar char="•"/>
            </a:pPr>
            <a:r>
              <a:rPr lang="es-ES" dirty="0"/>
              <a:t>Las pruebas de contenido, función, estructura, facilidad de uso, </a:t>
            </a:r>
            <a:r>
              <a:rPr lang="es-ES" dirty="0" smtClean="0"/>
              <a:t>navegabilidad </a:t>
            </a:r>
            <a:r>
              <a:rPr lang="es-ES" dirty="0"/>
              <a:t>y </a:t>
            </a:r>
            <a:r>
              <a:rPr lang="es-ES" dirty="0" smtClean="0"/>
              <a:t>desempeño, </a:t>
            </a:r>
            <a:r>
              <a:rPr lang="es-ES" dirty="0"/>
              <a:t>ayudaron a detectar y corregir los errores antes de la puesta en producción del producto SADO para Soluciones </a:t>
            </a:r>
            <a:r>
              <a:rPr lang="es-ES" dirty="0" smtClean="0"/>
              <a:t>Inteligentes</a:t>
            </a:r>
            <a:r>
              <a:rPr lang="es-ES" dirty="0"/>
              <a:t>.</a:t>
            </a:r>
            <a:endParaRPr lang="es-EC" dirty="0"/>
          </a:p>
        </p:txBody>
      </p:sp>
      <p:sp>
        <p:nvSpPr>
          <p:cNvPr id="3" name="2 Título"/>
          <p:cNvSpPr>
            <a:spLocks noGrp="1"/>
          </p:cNvSpPr>
          <p:nvPr>
            <p:ph type="title"/>
          </p:nvPr>
        </p:nvSpPr>
        <p:spPr/>
        <p:txBody>
          <a:bodyPr>
            <a:normAutofit/>
          </a:bodyPr>
          <a:lstStyle/>
          <a:p>
            <a:r>
              <a:rPr lang="es-EC" dirty="0" smtClean="0"/>
              <a:t>Conclusiones</a:t>
            </a:r>
            <a:endParaRPr lang="es-EC" dirty="0"/>
          </a:p>
        </p:txBody>
      </p:sp>
    </p:spTree>
    <p:extLst>
      <p:ext uri="{BB962C8B-B14F-4D97-AF65-F5344CB8AC3E}">
        <p14:creationId xmlns:p14="http://schemas.microsoft.com/office/powerpoint/2010/main" xmlns="" val="401007235"/>
      </p:ext>
    </p:extLst>
  </p:cSld>
  <p:clrMapOvr>
    <a:masterClrMapping/>
  </p:clrMapOvr>
  <p:transition spd="slow">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lnSpcReduction="10000"/>
          </a:bodyPr>
          <a:lstStyle/>
          <a:p>
            <a:pPr marL="285750" lvl="0" indent="-285750" algn="just">
              <a:buFont typeface="Arial" pitchFamily="34" charset="0"/>
              <a:buChar char="•"/>
            </a:pPr>
            <a:r>
              <a:rPr lang="es-ES" dirty="0"/>
              <a:t>Realizar una instalación y configuración adecuada utilizando las explicaciones expresadas en </a:t>
            </a:r>
            <a:r>
              <a:rPr lang="es-ES" dirty="0" smtClean="0"/>
              <a:t>el documento adjunto para el correcto funcionamiento de la aplicación.</a:t>
            </a:r>
            <a:endParaRPr lang="es-EC" dirty="0"/>
          </a:p>
          <a:p>
            <a:pPr marL="285750" indent="-285750" algn="just">
              <a:buFont typeface="Arial" pitchFamily="34" charset="0"/>
              <a:buChar char="•"/>
            </a:pPr>
            <a:endParaRPr lang="es-EC" dirty="0"/>
          </a:p>
          <a:p>
            <a:pPr marL="285750" lvl="0" indent="-285750" algn="just">
              <a:buFont typeface="Arial" pitchFamily="34" charset="0"/>
              <a:buChar char="•"/>
            </a:pPr>
            <a:r>
              <a:rPr lang="es-ES" dirty="0"/>
              <a:t>Soluciones Inteligentes debe plantear un esquema de implementación que incluya un periodo de pruebas </a:t>
            </a:r>
            <a:r>
              <a:rPr lang="es-ES" dirty="0" smtClean="0"/>
              <a:t>extenso </a:t>
            </a:r>
            <a:r>
              <a:rPr lang="es-ES" dirty="0"/>
              <a:t>para que sus clientes puedan comprender el uso y </a:t>
            </a:r>
            <a:r>
              <a:rPr lang="es-ES" dirty="0" smtClean="0"/>
              <a:t>se evalué el mismo.</a:t>
            </a:r>
            <a:endParaRPr lang="es-EC" dirty="0"/>
          </a:p>
          <a:p>
            <a:pPr algn="just"/>
            <a:r>
              <a:rPr lang="es-ES" dirty="0"/>
              <a:t> </a:t>
            </a:r>
            <a:endParaRPr lang="es-EC" dirty="0"/>
          </a:p>
          <a:p>
            <a:pPr marL="285750" indent="-285750" algn="just">
              <a:buFont typeface="Arial" pitchFamily="34" charset="0"/>
              <a:buChar char="•"/>
            </a:pPr>
            <a:r>
              <a:rPr lang="es-ES" dirty="0" smtClean="0"/>
              <a:t>El </a:t>
            </a:r>
            <a:r>
              <a:rPr lang="es-ES" dirty="0"/>
              <a:t>administrador del Sistema de parte del cliente debe contar con conocimientos intermedios de administración de Servidores Windows, </a:t>
            </a:r>
            <a:r>
              <a:rPr lang="es-ES" dirty="0" smtClean="0"/>
              <a:t>y Administración </a:t>
            </a:r>
            <a:r>
              <a:rPr lang="es-ES" dirty="0"/>
              <a:t>de Servidores SQL</a:t>
            </a:r>
            <a:r>
              <a:rPr lang="es-ES" dirty="0" smtClean="0"/>
              <a:t>.</a:t>
            </a:r>
          </a:p>
          <a:p>
            <a:pPr marL="285750" indent="-285750" algn="just">
              <a:buFont typeface="Arial" pitchFamily="34" charset="0"/>
              <a:buChar char="•"/>
            </a:pPr>
            <a:endParaRPr lang="es-ES" dirty="0" smtClean="0"/>
          </a:p>
          <a:p>
            <a:pPr marL="285750" lvl="0" indent="-285750" algn="just">
              <a:buFont typeface="Arial" pitchFamily="34" charset="0"/>
              <a:buChar char="•"/>
            </a:pPr>
            <a:r>
              <a:rPr lang="es-ES" dirty="0" smtClean="0"/>
              <a:t>Involucrar a los alumnos en el desarrollo de aplicativos complejos desde los primeros niveles para fomentar la investigación y la habilidad de crear arquitecturas propias.</a:t>
            </a:r>
            <a:endParaRPr lang="es-EC" dirty="0" smtClean="0"/>
          </a:p>
          <a:p>
            <a:pPr marL="285750" indent="-285750" algn="just">
              <a:buFont typeface="Arial" pitchFamily="34" charset="0"/>
              <a:buChar char="•"/>
            </a:pPr>
            <a:endParaRPr lang="es-EC" dirty="0"/>
          </a:p>
          <a:p>
            <a:pPr marL="285750" indent="-285750" algn="just">
              <a:buFont typeface="Arial" pitchFamily="34" charset="0"/>
              <a:buChar char="•"/>
            </a:pPr>
            <a:endParaRPr lang="es-EC" dirty="0"/>
          </a:p>
        </p:txBody>
      </p:sp>
      <p:sp>
        <p:nvSpPr>
          <p:cNvPr id="3" name="2 Título"/>
          <p:cNvSpPr>
            <a:spLocks noGrp="1"/>
          </p:cNvSpPr>
          <p:nvPr>
            <p:ph type="title"/>
          </p:nvPr>
        </p:nvSpPr>
        <p:spPr/>
        <p:txBody>
          <a:bodyPr/>
          <a:lstStyle/>
          <a:p>
            <a:r>
              <a:rPr lang="es-EC" dirty="0" smtClean="0"/>
              <a:t>Recomendaciones</a:t>
            </a:r>
            <a:endParaRPr lang="es-EC" dirty="0"/>
          </a:p>
        </p:txBody>
      </p:sp>
    </p:spTree>
    <p:extLst>
      <p:ext uri="{BB962C8B-B14F-4D97-AF65-F5344CB8AC3E}">
        <p14:creationId xmlns:p14="http://schemas.microsoft.com/office/powerpoint/2010/main" xmlns="" val="3068437323"/>
      </p:ext>
    </p:extLst>
  </p:cSld>
  <p:clrMapOvr>
    <a:masterClrMapping/>
  </p:clrMapOvr>
  <p:transition spd="slow">
    <p:plus/>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3352800" y="4003302"/>
            <a:ext cx="4572000" cy="1178298"/>
          </a:xfrm>
        </p:spPr>
        <p:txBody>
          <a:bodyPr>
            <a:normAutofit lnSpcReduction="10000"/>
          </a:bodyPr>
          <a:lstStyle/>
          <a:p>
            <a:endParaRPr lang="es-EC" sz="3200" dirty="0" smtClean="0"/>
          </a:p>
          <a:p>
            <a:r>
              <a:rPr lang="es-EC" sz="3200" dirty="0" smtClean="0"/>
              <a:t>SADO</a:t>
            </a:r>
            <a:endParaRPr lang="es-EC" sz="3200" dirty="0"/>
          </a:p>
        </p:txBody>
      </p:sp>
      <p:sp>
        <p:nvSpPr>
          <p:cNvPr id="4" name="3 Título"/>
          <p:cNvSpPr>
            <a:spLocks noGrp="1"/>
          </p:cNvSpPr>
          <p:nvPr>
            <p:ph type="title"/>
          </p:nvPr>
        </p:nvSpPr>
        <p:spPr/>
        <p:txBody>
          <a:bodyPr/>
          <a:lstStyle/>
          <a:p>
            <a:r>
              <a:rPr lang="es-EC" dirty="0" smtClean="0"/>
              <a:t>Preguntas??</a:t>
            </a:r>
            <a:endParaRPr lang="es-EC" dirty="0"/>
          </a:p>
        </p:txBody>
      </p:sp>
    </p:spTree>
    <p:extLst>
      <p:ext uri="{BB962C8B-B14F-4D97-AF65-F5344CB8AC3E}">
        <p14:creationId xmlns:p14="http://schemas.microsoft.com/office/powerpoint/2010/main" xmlns="" val="231762049"/>
      </p:ext>
    </p:extLst>
  </p:cSld>
  <p:clrMapOvr>
    <a:masterClrMapping/>
  </p:clrMapOvr>
  <p:transition spd="slow">
    <p:plus/>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ubtítulo"/>
          <p:cNvSpPr>
            <a:spLocks noGrp="1"/>
          </p:cNvSpPr>
          <p:nvPr>
            <p:ph type="subTitle" idx="1"/>
          </p:nvPr>
        </p:nvSpPr>
        <p:spPr>
          <a:xfrm>
            <a:off x="2181226" y="4003302"/>
            <a:ext cx="5438774" cy="1178298"/>
          </a:xfrm>
        </p:spPr>
        <p:txBody>
          <a:bodyPr>
            <a:normAutofit fontScale="92500" lnSpcReduction="10000"/>
          </a:bodyPr>
          <a:lstStyle/>
          <a:p>
            <a:endParaRPr lang="es-EC" dirty="0" smtClean="0"/>
          </a:p>
          <a:p>
            <a:r>
              <a:rPr lang="es-EC" dirty="0" smtClean="0"/>
              <a:t>GABRIELA </a:t>
            </a:r>
            <a:r>
              <a:rPr lang="es-EC" dirty="0"/>
              <a:t>REBECA </a:t>
            </a:r>
            <a:r>
              <a:rPr lang="es-EC" dirty="0" smtClean="0"/>
              <a:t>AGUILAR BAQUERO</a:t>
            </a:r>
            <a:endParaRPr lang="es-EC" dirty="0"/>
          </a:p>
          <a:p>
            <a:r>
              <a:rPr lang="es-EC" dirty="0" smtClean="0"/>
              <a:t>OMAR </a:t>
            </a:r>
            <a:r>
              <a:rPr lang="es-EC" dirty="0"/>
              <a:t>CRISTOBAL ARBOLEDA TERAN</a:t>
            </a:r>
            <a:endParaRPr lang="es-EC" sz="1800" dirty="0"/>
          </a:p>
          <a:p>
            <a:endParaRPr lang="es-EC" dirty="0"/>
          </a:p>
        </p:txBody>
      </p:sp>
      <p:sp>
        <p:nvSpPr>
          <p:cNvPr id="3" name="2 Título"/>
          <p:cNvSpPr>
            <a:spLocks noGrp="1"/>
          </p:cNvSpPr>
          <p:nvPr>
            <p:ph type="title"/>
          </p:nvPr>
        </p:nvSpPr>
        <p:spPr/>
        <p:txBody>
          <a:bodyPr/>
          <a:lstStyle/>
          <a:p>
            <a:r>
              <a:rPr lang="es-EC" dirty="0" smtClean="0"/>
              <a:t>Gracias</a:t>
            </a:r>
            <a:endParaRPr lang="es-EC" dirty="0"/>
          </a:p>
        </p:txBody>
      </p:sp>
    </p:spTree>
    <p:extLst>
      <p:ext uri="{BB962C8B-B14F-4D97-AF65-F5344CB8AC3E}">
        <p14:creationId xmlns:p14="http://schemas.microsoft.com/office/powerpoint/2010/main" xmlns="" val="974846557"/>
      </p:ext>
    </p:extLst>
  </p:cSld>
  <p:clrMapOvr>
    <a:masterClrMapping/>
  </p:clrMapOvr>
  <p:transition spd="slow">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2286000" y="4003302"/>
            <a:ext cx="4572000" cy="1178298"/>
          </a:xfrm>
        </p:spPr>
        <p:txBody>
          <a:bodyPr>
            <a:normAutofit lnSpcReduction="10000"/>
          </a:bodyPr>
          <a:lstStyle/>
          <a:p>
            <a:pPr algn="ctr"/>
            <a:endParaRPr lang="es-EC" sz="3200" dirty="0" smtClean="0"/>
          </a:p>
          <a:p>
            <a:pPr algn="ctr"/>
            <a:r>
              <a:rPr lang="es-EC" sz="3200" dirty="0" smtClean="0"/>
              <a:t>SADO</a:t>
            </a:r>
            <a:endParaRPr lang="es-EC" sz="3200" dirty="0"/>
          </a:p>
        </p:txBody>
      </p:sp>
      <p:sp>
        <p:nvSpPr>
          <p:cNvPr id="4" name="3 Título"/>
          <p:cNvSpPr>
            <a:spLocks noGrp="1"/>
          </p:cNvSpPr>
          <p:nvPr>
            <p:ph type="title"/>
          </p:nvPr>
        </p:nvSpPr>
        <p:spPr/>
        <p:txBody>
          <a:bodyPr/>
          <a:lstStyle/>
          <a:p>
            <a:r>
              <a:rPr lang="es-EC" dirty="0" smtClean="0"/>
              <a:t>Introducción</a:t>
            </a:r>
            <a:endParaRPr lang="es-EC" dirty="0"/>
          </a:p>
        </p:txBody>
      </p:sp>
    </p:spTree>
    <p:extLst>
      <p:ext uri="{BB962C8B-B14F-4D97-AF65-F5344CB8AC3E}">
        <p14:creationId xmlns:p14="http://schemas.microsoft.com/office/powerpoint/2010/main" xmlns="" val="2333136379"/>
      </p:ext>
    </p:extLst>
  </p:cSld>
  <p:clrMapOvr>
    <a:masterClrMapping/>
  </p:clrMapOvr>
  <p:transition spd="slow">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990600" y="1463040"/>
            <a:ext cx="7543800" cy="4724400"/>
          </a:xfrm>
        </p:spPr>
        <p:txBody>
          <a:bodyPr>
            <a:normAutofit lnSpcReduction="10000"/>
          </a:bodyPr>
          <a:lstStyle/>
          <a:p>
            <a:pPr algn="just"/>
            <a:r>
              <a:rPr lang="es-EC" dirty="0" smtClean="0"/>
              <a:t>	Soluciones Inteligentes fracasa en la implementación de un Sistema de Digitalización de documentos debido a que las características de Adobe Capture Limitan su implementación dentro de la empresa que los contrato, por que dicho producto solamente permite la digitalización masiva de documentos entregándonos así un producto incompleto que el cliente de la misma manera que con los documentos físicos se pueden perder y/o dañar.</a:t>
            </a:r>
          </a:p>
          <a:p>
            <a:pPr algn="just"/>
            <a:endParaRPr lang="es-EC" dirty="0" smtClean="0"/>
          </a:p>
          <a:p>
            <a:pPr algn="just"/>
            <a:r>
              <a:rPr lang="es-EC" dirty="0" smtClean="0"/>
              <a:t>	Soluciones Inteligentes ve la necesidad de desarrollar un complemento al Adobe Capture para que sea este el que administre los documentos y estos puedan ser aprovechados para beneficio de la empresa, haciendo fácil su búsqueda y almacenamiento.</a:t>
            </a:r>
          </a:p>
          <a:p>
            <a:pPr algn="just"/>
            <a:endParaRPr lang="es-EC" dirty="0" smtClean="0"/>
          </a:p>
          <a:p>
            <a:pPr algn="just"/>
            <a:r>
              <a:rPr lang="es-EC" dirty="0" smtClean="0"/>
              <a:t>	Adicionalmente la solución debe ser viable para que cualquier empresa pueda adquirirla y de fácil implementación.</a:t>
            </a:r>
          </a:p>
          <a:p>
            <a:pPr algn="just"/>
            <a:endParaRPr lang="es-EC" dirty="0"/>
          </a:p>
          <a:p>
            <a:endParaRPr lang="es-EC" dirty="0"/>
          </a:p>
        </p:txBody>
      </p:sp>
      <p:sp>
        <p:nvSpPr>
          <p:cNvPr id="3" name="2 Título"/>
          <p:cNvSpPr>
            <a:spLocks noGrp="1"/>
          </p:cNvSpPr>
          <p:nvPr>
            <p:ph type="title"/>
          </p:nvPr>
        </p:nvSpPr>
        <p:spPr/>
        <p:txBody>
          <a:bodyPr/>
          <a:lstStyle/>
          <a:p>
            <a:r>
              <a:rPr lang="es-EC" dirty="0" smtClean="0"/>
              <a:t>Situación Inicial</a:t>
            </a:r>
            <a:endParaRPr lang="es-EC" dirty="0"/>
          </a:p>
        </p:txBody>
      </p:sp>
    </p:spTree>
    <p:extLst>
      <p:ext uri="{BB962C8B-B14F-4D97-AF65-F5344CB8AC3E}">
        <p14:creationId xmlns:p14="http://schemas.microsoft.com/office/powerpoint/2010/main" xmlns="" val="3693513030"/>
      </p:ext>
    </p:extLst>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Autofit/>
          </a:bodyPr>
          <a:lstStyle/>
          <a:p>
            <a:pPr algn="just"/>
            <a:r>
              <a:rPr lang="es-ES" sz="2100" dirty="0" smtClean="0"/>
              <a:t>	El Sistema Automatizado de Digitalización de Documentos (SADO) ayudará a simplificar el almacenamiento de varios documentos que se encuentran en forma física, los cuales puede llegar a extraviarse, o ser alterado.</a:t>
            </a:r>
          </a:p>
          <a:p>
            <a:pPr algn="just"/>
            <a:r>
              <a:rPr lang="es-ES" sz="2100" dirty="0" smtClean="0"/>
              <a:t>	Se utilizará el Producto Adobe Capture para el digitalizado de los lotes de documentos.</a:t>
            </a:r>
          </a:p>
          <a:p>
            <a:pPr algn="just"/>
            <a:r>
              <a:rPr lang="es-ES" sz="2100" dirty="0" smtClean="0"/>
              <a:t>	SADO propone garantizar la fiabilidad en cuanto a la existencia de la información, para </a:t>
            </a:r>
            <a:r>
              <a:rPr lang="es-ES" sz="2100" dirty="0" smtClean="0"/>
              <a:t>así </a:t>
            </a:r>
            <a:r>
              <a:rPr lang="es-ES" sz="2100" dirty="0" smtClean="0"/>
              <a:t>mejorar la productividad a través de la optimización del tiempo de administración de los documentos, garantizando el almacenamiento y organización de la información en formato digital utilizando OCR </a:t>
            </a:r>
            <a:r>
              <a:rPr lang="es-ES" sz="2100" dirty="0" smtClean="0"/>
              <a:t>(</a:t>
            </a:r>
            <a:r>
              <a:rPr lang="es-ES" sz="2100" dirty="0" smtClean="0"/>
              <a:t>Reconocimiento Óptico de Caracteres) </a:t>
            </a:r>
            <a:r>
              <a:rPr lang="es-ES" sz="2100" dirty="0" smtClean="0"/>
              <a:t>que Adobe Capture facilita.</a:t>
            </a:r>
          </a:p>
        </p:txBody>
      </p:sp>
      <p:sp>
        <p:nvSpPr>
          <p:cNvPr id="3" name="2 Título"/>
          <p:cNvSpPr>
            <a:spLocks noGrp="1"/>
          </p:cNvSpPr>
          <p:nvPr>
            <p:ph type="title"/>
          </p:nvPr>
        </p:nvSpPr>
        <p:spPr/>
        <p:txBody>
          <a:bodyPr/>
          <a:lstStyle/>
          <a:p>
            <a:r>
              <a:rPr lang="es-EC" dirty="0" smtClean="0"/>
              <a:t>Propuesta</a:t>
            </a:r>
            <a:endParaRPr lang="es-EC" dirty="0"/>
          </a:p>
        </p:txBody>
      </p:sp>
    </p:spTree>
    <p:extLst>
      <p:ext uri="{BB962C8B-B14F-4D97-AF65-F5344CB8AC3E}">
        <p14:creationId xmlns:p14="http://schemas.microsoft.com/office/powerpoint/2010/main" xmlns="" val="3934187633"/>
      </p:ext>
    </p:extLst>
  </p:cSld>
  <p:clrMapOvr>
    <a:masterClrMapping/>
  </p:clrMapOvr>
  <p:transition spd="slow">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52426" y="1463040"/>
            <a:ext cx="8334374" cy="1127760"/>
          </a:xfrm>
        </p:spPr>
        <p:txBody>
          <a:bodyPr>
            <a:normAutofit/>
          </a:bodyPr>
          <a:lstStyle/>
          <a:p>
            <a:pPr algn="just"/>
            <a:r>
              <a:rPr lang="es-ES" sz="2200" dirty="0"/>
              <a:t>Es un sistema de Información que posee la siguiente arquitectura Cliente/Servidor de 3 capas </a:t>
            </a:r>
            <a:endParaRPr lang="es-EC" sz="2200" dirty="0"/>
          </a:p>
        </p:txBody>
      </p:sp>
      <p:sp>
        <p:nvSpPr>
          <p:cNvPr id="4" name="3 Título"/>
          <p:cNvSpPr>
            <a:spLocks noGrp="1"/>
          </p:cNvSpPr>
          <p:nvPr>
            <p:ph type="title"/>
          </p:nvPr>
        </p:nvSpPr>
        <p:spPr/>
        <p:txBody>
          <a:bodyPr>
            <a:normAutofit/>
          </a:bodyPr>
          <a:lstStyle/>
          <a:p>
            <a:r>
              <a:rPr lang="es-EC" dirty="0" smtClean="0"/>
              <a:t>Arquitectura  Propuesta para SADO</a:t>
            </a:r>
            <a:endParaRPr lang="es-EC" dirty="0"/>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0" name="9 Marcador de contenido"/>
          <p:cNvGraphicFramePr>
            <a:graphicFrameLocks noGrp="1" noChangeAspect="1"/>
          </p:cNvGraphicFramePr>
          <p:nvPr>
            <p:ph sz="quarter" idx="14"/>
            <p:extLst>
              <p:ext uri="{D42A27DB-BD31-4B8C-83A1-F6EECF244321}">
                <p14:modId xmlns:p14="http://schemas.microsoft.com/office/powerpoint/2010/main" xmlns="" val="4273310545"/>
              </p:ext>
            </p:extLst>
          </p:nvPr>
        </p:nvGraphicFramePr>
        <p:xfrm>
          <a:off x="1295400" y="2590800"/>
          <a:ext cx="6348413" cy="3563302"/>
        </p:xfrm>
        <a:graphic>
          <a:graphicData uri="http://schemas.openxmlformats.org/presentationml/2006/ole">
            <p:oleObj spid="_x0000_s59394" name="Visio" r:id="rId4" imgW="5905766" imgH="3315054" progId="Visio.Drawing.11">
              <p:embed/>
            </p:oleObj>
          </a:graphicData>
        </a:graphic>
      </p:graphicFrame>
    </p:spTree>
    <p:extLst>
      <p:ext uri="{BB962C8B-B14F-4D97-AF65-F5344CB8AC3E}">
        <p14:creationId xmlns:p14="http://schemas.microsoft.com/office/powerpoint/2010/main" xmlns="" val="2501606852"/>
      </p:ext>
    </p:extLst>
  </p:cSld>
  <p:clrMapOvr>
    <a:masterClrMapping/>
  </p:clrMapOvr>
  <p:transition spd="slow">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2638426" y="1463040"/>
            <a:ext cx="4524374" cy="4724400"/>
          </a:xfrm>
        </p:spPr>
        <p:txBody>
          <a:bodyPr>
            <a:normAutofit/>
          </a:bodyPr>
          <a:lstStyle/>
          <a:p>
            <a:pPr marL="285750" lvl="0" indent="-285750">
              <a:buFont typeface="Arial" pitchFamily="34" charset="0"/>
              <a:buChar char="•"/>
            </a:pPr>
            <a:endParaRPr lang="es-ES" sz="2800" dirty="0" smtClean="0"/>
          </a:p>
          <a:p>
            <a:pPr marL="285750" lvl="0" indent="-285750">
              <a:buFont typeface="Arial" pitchFamily="34" charset="0"/>
              <a:buChar char="•"/>
            </a:pPr>
            <a:r>
              <a:rPr lang="es-ES" sz="2800" dirty="0" smtClean="0"/>
              <a:t>Implementación Escalable</a:t>
            </a:r>
            <a:endParaRPr lang="es-EC" sz="2800" dirty="0" smtClean="0"/>
          </a:p>
          <a:p>
            <a:pPr marL="285750" lvl="0" indent="-285750">
              <a:buFont typeface="Arial" pitchFamily="34" charset="0"/>
              <a:buChar char="•"/>
            </a:pPr>
            <a:r>
              <a:rPr lang="es-ES" sz="2800" dirty="0" smtClean="0"/>
              <a:t>Seguro</a:t>
            </a:r>
            <a:endParaRPr lang="es-EC" sz="2800" dirty="0" smtClean="0"/>
          </a:p>
          <a:p>
            <a:pPr marL="285750" lvl="0" indent="-285750">
              <a:buFont typeface="Arial" pitchFamily="34" charset="0"/>
              <a:buChar char="•"/>
            </a:pPr>
            <a:r>
              <a:rPr lang="es-ES" sz="2800" dirty="0" smtClean="0"/>
              <a:t>Inicio de sesión único</a:t>
            </a:r>
            <a:endParaRPr lang="es-EC" sz="2800" dirty="0" smtClean="0"/>
          </a:p>
          <a:p>
            <a:pPr marL="285750" lvl="0" indent="-285750">
              <a:buFont typeface="Arial" pitchFamily="34" charset="0"/>
              <a:buChar char="•"/>
            </a:pPr>
            <a:r>
              <a:rPr lang="es-ES" sz="2800" dirty="0" smtClean="0"/>
              <a:t>Tolerancia a Fallas</a:t>
            </a:r>
            <a:endParaRPr lang="es-EC" sz="2800" dirty="0" smtClean="0"/>
          </a:p>
          <a:p>
            <a:pPr marL="285750" lvl="0" indent="-285750">
              <a:buFont typeface="Arial" pitchFamily="34" charset="0"/>
              <a:buChar char="•"/>
            </a:pPr>
            <a:r>
              <a:rPr lang="es-ES" sz="2800" dirty="0" smtClean="0"/>
              <a:t>Control de Usuarios</a:t>
            </a:r>
            <a:endParaRPr lang="es-EC" sz="2800" dirty="0"/>
          </a:p>
        </p:txBody>
      </p:sp>
      <p:sp>
        <p:nvSpPr>
          <p:cNvPr id="3" name="2 Título"/>
          <p:cNvSpPr>
            <a:spLocks noGrp="1"/>
          </p:cNvSpPr>
          <p:nvPr>
            <p:ph type="title"/>
          </p:nvPr>
        </p:nvSpPr>
        <p:spPr/>
        <p:txBody>
          <a:bodyPr/>
          <a:lstStyle/>
          <a:p>
            <a:r>
              <a:rPr lang="es-EC" dirty="0" smtClean="0"/>
              <a:t>Características de SADO</a:t>
            </a:r>
            <a:endParaRPr lang="es-EC" dirty="0"/>
          </a:p>
        </p:txBody>
      </p:sp>
    </p:spTree>
    <p:extLst>
      <p:ext uri="{BB962C8B-B14F-4D97-AF65-F5344CB8AC3E}">
        <p14:creationId xmlns:p14="http://schemas.microsoft.com/office/powerpoint/2010/main" xmlns="" val="2906655922"/>
      </p:ext>
    </p:extLst>
  </p:cSld>
  <p:clrMapOvr>
    <a:masterClrMapping/>
  </p:clrMapOvr>
  <p:transition spd="slow">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914400" y="1463040"/>
            <a:ext cx="7696200" cy="4724400"/>
          </a:xfrm>
        </p:spPr>
        <p:txBody>
          <a:bodyPr>
            <a:normAutofit/>
          </a:bodyPr>
          <a:lstStyle/>
          <a:p>
            <a:pPr marL="285750" lvl="0" indent="-285750" algn="just">
              <a:buFont typeface="Arial" pitchFamily="34" charset="0"/>
              <a:buChar char="•"/>
            </a:pPr>
            <a:r>
              <a:rPr lang="es-ES" dirty="0"/>
              <a:t>Realizar un análisis FODA para el desarrollo del SADO con el fin de evaluar la situación actual </a:t>
            </a:r>
            <a:r>
              <a:rPr lang="es-ES" dirty="0" smtClean="0"/>
              <a:t>de </a:t>
            </a:r>
            <a:r>
              <a:rPr lang="es-ES" dirty="0"/>
              <a:t>este proceso y establecer hacia donde se quiere llegar con la aplicación.</a:t>
            </a:r>
            <a:endParaRPr lang="es-EC" dirty="0"/>
          </a:p>
          <a:p>
            <a:r>
              <a:rPr lang="es-ES" dirty="0"/>
              <a:t>  </a:t>
            </a:r>
            <a:endParaRPr lang="es-EC" dirty="0"/>
          </a:p>
          <a:p>
            <a:pPr marL="285750" lvl="0" indent="-285750" algn="just">
              <a:buFont typeface="Arial" pitchFamily="34" charset="0"/>
              <a:buChar char="•"/>
            </a:pPr>
            <a:r>
              <a:rPr lang="es-ES" dirty="0"/>
              <a:t>Desarrollar el sistema </a:t>
            </a:r>
            <a:r>
              <a:rPr lang="es-ES" dirty="0" smtClean="0"/>
              <a:t>y automatización </a:t>
            </a:r>
            <a:r>
              <a:rPr lang="es-ES" dirty="0"/>
              <a:t>de la Aplicación </a:t>
            </a:r>
            <a:r>
              <a:rPr lang="es-ES" dirty="0" smtClean="0"/>
              <a:t>utilizando </a:t>
            </a:r>
            <a:r>
              <a:rPr lang="es-ES" dirty="0"/>
              <a:t>como base en el Adobe Capture con los nuevos servicios, con el fin de facilitar la labor de digitalización de Documentos usando plantillas diseñadas previamente.</a:t>
            </a:r>
            <a:endParaRPr lang="es-EC" dirty="0"/>
          </a:p>
          <a:p>
            <a:endParaRPr lang="es-EC" dirty="0"/>
          </a:p>
          <a:p>
            <a:pPr marL="285750" indent="-285750" algn="just">
              <a:buFont typeface="Arial" pitchFamily="34" charset="0"/>
              <a:buChar char="•"/>
            </a:pPr>
            <a:r>
              <a:rPr lang="es-ES" dirty="0"/>
              <a:t>Implementar SADO </a:t>
            </a:r>
            <a:r>
              <a:rPr lang="es-ES" dirty="0" smtClean="0"/>
              <a:t>para una administración de documentos </a:t>
            </a:r>
            <a:r>
              <a:rPr lang="es-ES" dirty="0"/>
              <a:t>con el propósito de brindar búsquedas óptimas, versionamientos, control de acceso, </a:t>
            </a:r>
            <a:r>
              <a:rPr lang="es-ES" dirty="0" smtClean="0"/>
              <a:t>así mantenemos </a:t>
            </a:r>
            <a:r>
              <a:rPr lang="es-ES" dirty="0"/>
              <a:t>el control y organización  de los mismos.</a:t>
            </a:r>
            <a:endParaRPr lang="es-EC" dirty="0"/>
          </a:p>
        </p:txBody>
      </p:sp>
      <p:sp>
        <p:nvSpPr>
          <p:cNvPr id="3" name="2 Título"/>
          <p:cNvSpPr>
            <a:spLocks noGrp="1"/>
          </p:cNvSpPr>
          <p:nvPr>
            <p:ph type="title"/>
          </p:nvPr>
        </p:nvSpPr>
        <p:spPr/>
        <p:txBody>
          <a:bodyPr/>
          <a:lstStyle/>
          <a:p>
            <a:r>
              <a:rPr lang="es-EC" dirty="0" smtClean="0"/>
              <a:t>Objetivos SADO</a:t>
            </a:r>
            <a:endParaRPr lang="es-EC" dirty="0"/>
          </a:p>
        </p:txBody>
      </p:sp>
    </p:spTree>
    <p:extLst>
      <p:ext uri="{BB962C8B-B14F-4D97-AF65-F5344CB8AC3E}">
        <p14:creationId xmlns:p14="http://schemas.microsoft.com/office/powerpoint/2010/main" xmlns="" val="2466014786"/>
      </p:ext>
    </p:extLst>
  </p:cSld>
  <p:clrMapOvr>
    <a:masterClrMapping/>
  </p:clrMapOvr>
  <p:transition spd="slow">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3200400" y="4003302"/>
            <a:ext cx="4572000" cy="1178298"/>
          </a:xfrm>
        </p:spPr>
        <p:txBody>
          <a:bodyPr>
            <a:normAutofit/>
          </a:bodyPr>
          <a:lstStyle/>
          <a:p>
            <a:endParaRPr lang="es-EC" sz="2800" dirty="0" smtClean="0"/>
          </a:p>
          <a:p>
            <a:r>
              <a:rPr lang="es-EC" sz="2800" dirty="0" smtClean="0"/>
              <a:t>SADO</a:t>
            </a:r>
            <a:endParaRPr lang="es-EC" sz="2800" dirty="0"/>
          </a:p>
        </p:txBody>
      </p:sp>
      <p:sp>
        <p:nvSpPr>
          <p:cNvPr id="4" name="3 Título"/>
          <p:cNvSpPr>
            <a:spLocks noGrp="1"/>
          </p:cNvSpPr>
          <p:nvPr>
            <p:ph type="title"/>
          </p:nvPr>
        </p:nvSpPr>
        <p:spPr/>
        <p:txBody>
          <a:bodyPr/>
          <a:lstStyle/>
          <a:p>
            <a:r>
              <a:rPr lang="es-EC" dirty="0" smtClean="0"/>
              <a:t>Marco Teórico</a:t>
            </a:r>
            <a:endParaRPr lang="es-EC" dirty="0"/>
          </a:p>
        </p:txBody>
      </p:sp>
    </p:spTree>
    <p:extLst>
      <p:ext uri="{BB962C8B-B14F-4D97-AF65-F5344CB8AC3E}">
        <p14:creationId xmlns:p14="http://schemas.microsoft.com/office/powerpoint/2010/main" xmlns="" val="1378704338"/>
      </p:ext>
    </p:extLst>
  </p:cSld>
  <p:clrMapOvr>
    <a:masterClrMapping/>
  </p:clrMapOvr>
  <p:transition spd="slow">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784</TotalTime>
  <Words>1694</Words>
  <Application>Microsoft Office PowerPoint</Application>
  <PresentationFormat>Presentación en pantalla (4:3)</PresentationFormat>
  <Paragraphs>319</Paragraphs>
  <Slides>29</Slides>
  <Notes>14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1" baseType="lpstr">
      <vt:lpstr>Mylar</vt:lpstr>
      <vt:lpstr>Visio</vt:lpstr>
      <vt:lpstr>ESPE - DCC</vt:lpstr>
      <vt:lpstr>Agenda</vt:lpstr>
      <vt:lpstr>Introducción</vt:lpstr>
      <vt:lpstr>Situación Inicial</vt:lpstr>
      <vt:lpstr>Propuesta</vt:lpstr>
      <vt:lpstr>Arquitectura  Propuesta para SADO</vt:lpstr>
      <vt:lpstr>Características de SADO</vt:lpstr>
      <vt:lpstr>Objetivos SADO</vt:lpstr>
      <vt:lpstr>Marco Teórico</vt:lpstr>
      <vt:lpstr>Qué son Sistemas Digitales?</vt:lpstr>
      <vt:lpstr>Usos de los Sistemas de  Digitalización de Documentos</vt:lpstr>
      <vt:lpstr>Ventajas de la Digitalización sobre Archivos de Papel</vt:lpstr>
      <vt:lpstr>OOHDM</vt:lpstr>
      <vt:lpstr>LDAP - Lightweight Directory Access Protocol</vt:lpstr>
      <vt:lpstr>Active Directory (AD)</vt:lpstr>
      <vt:lpstr>.NET Framework</vt:lpstr>
      <vt:lpstr>Adobe Capture</vt:lpstr>
      <vt:lpstr>Desarrollo de SADO</vt:lpstr>
      <vt:lpstr>FODA</vt:lpstr>
      <vt:lpstr>Requerimientos</vt:lpstr>
      <vt:lpstr>Diseños de OOHDM / UML</vt:lpstr>
      <vt:lpstr>Demostración</vt:lpstr>
      <vt:lpstr>Procesos Automatizados</vt:lpstr>
      <vt:lpstr>Video Demostrativo</vt:lpstr>
      <vt:lpstr>Conclusiones y Recomendaciones</vt:lpstr>
      <vt:lpstr>Conclusiones</vt:lpstr>
      <vt:lpstr>Recomendaciones</vt:lpstr>
      <vt:lpstr>Preguntas??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 - DCC</dc:title>
  <dc:creator>Omar Cristobal Arboleda</dc:creator>
  <cp:lastModifiedBy>becagab</cp:lastModifiedBy>
  <cp:revision>101</cp:revision>
  <dcterms:created xsi:type="dcterms:W3CDTF">2011-08-24T23:58:39Z</dcterms:created>
  <dcterms:modified xsi:type="dcterms:W3CDTF">2011-08-30T04:54:19Z</dcterms:modified>
</cp:coreProperties>
</file>