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306" r:id="rId3"/>
    <p:sldId id="287" r:id="rId4"/>
    <p:sldId id="285" r:id="rId5"/>
    <p:sldId id="286" r:id="rId6"/>
    <p:sldId id="288" r:id="rId7"/>
    <p:sldId id="289" r:id="rId8"/>
    <p:sldId id="290" r:id="rId9"/>
    <p:sldId id="307" r:id="rId10"/>
    <p:sldId id="292" r:id="rId11"/>
    <p:sldId id="294" r:id="rId12"/>
    <p:sldId id="302" r:id="rId13"/>
    <p:sldId id="297" r:id="rId14"/>
    <p:sldId id="298" r:id="rId15"/>
    <p:sldId id="296" r:id="rId16"/>
    <p:sldId id="299" r:id="rId17"/>
    <p:sldId id="305" r:id="rId18"/>
    <p:sldId id="303" r:id="rId19"/>
    <p:sldId id="304" r:id="rId20"/>
    <p:sldId id="295" r:id="rId21"/>
    <p:sldId id="300" r:id="rId22"/>
    <p:sldId id="301" r:id="rId23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4A5CA"/>
    <a:srgbClr val="AAC1DA"/>
    <a:srgbClr val="D1DBEB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5" autoAdjust="0"/>
    <p:restoredTop sz="94660" autoAdjust="0"/>
  </p:normalViewPr>
  <p:slideViewPr>
    <p:cSldViewPr>
      <p:cViewPr>
        <p:scale>
          <a:sx n="50" d="100"/>
          <a:sy n="50" d="100"/>
        </p:scale>
        <p:origin x="-87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%20santi%20teran\Articulo%20Tecnico\estadisticas-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7"/>
  <c:chart>
    <c:title>
      <c:tx>
        <c:rich>
          <a:bodyPr/>
          <a:lstStyle/>
          <a:p>
            <a:pPr>
              <a:defRPr/>
            </a:pPr>
            <a:r>
              <a:rPr lang="es-EC"/>
              <a:t>Resultados</a:t>
            </a:r>
          </a:p>
        </c:rich>
      </c:tx>
    </c:title>
    <c:plotArea>
      <c:layout>
        <c:manualLayout>
          <c:layoutTarget val="inner"/>
          <c:xMode val="edge"/>
          <c:yMode val="edge"/>
          <c:x val="0.4178219597550335"/>
          <c:y val="0.14355443118445951"/>
          <c:w val="0.39229746281715067"/>
          <c:h val="0.64765776376277495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Hoja1!$B$6:$B$26</c:f>
              <c:strCache>
                <c:ptCount val="21"/>
                <c:pt idx="0">
                  <c:v>Fotografías inicio</c:v>
                </c:pt>
                <c:pt idx="2">
                  <c:v>Logotipos</c:v>
                </c:pt>
                <c:pt idx="4">
                  <c:v>Foro</c:v>
                </c:pt>
                <c:pt idx="6">
                  <c:v>Sitios turísticos</c:v>
                </c:pt>
                <c:pt idx="8">
                  <c:v>Noticias</c:v>
                </c:pt>
                <c:pt idx="10">
                  <c:v>Eventos</c:v>
                </c:pt>
                <c:pt idx="12">
                  <c:v>Fotografías con vista aérea</c:v>
                </c:pt>
                <c:pt idx="14">
                  <c:v>Formulario de contacto</c:v>
                </c:pt>
                <c:pt idx="16">
                  <c:v>Fotolibro</c:v>
                </c:pt>
                <c:pt idx="18">
                  <c:v>Curso Virtual en línea</c:v>
                </c:pt>
                <c:pt idx="20">
                  <c:v>Banner publicitario</c:v>
                </c:pt>
              </c:strCache>
            </c:strRef>
          </c:cat>
          <c:val>
            <c:numRef>
              <c:f>Hoja1!$C$6:$C$26</c:f>
              <c:numCache>
                <c:formatCode>General</c:formatCode>
                <c:ptCount val="21"/>
                <c:pt idx="0">
                  <c:v>5</c:v>
                </c:pt>
                <c:pt idx="2">
                  <c:v>2</c:v>
                </c:pt>
                <c:pt idx="4">
                  <c:v>1</c:v>
                </c:pt>
                <c:pt idx="6">
                  <c:v>6</c:v>
                </c:pt>
                <c:pt idx="8">
                  <c:v>6</c:v>
                </c:pt>
                <c:pt idx="10">
                  <c:v>1</c:v>
                </c:pt>
                <c:pt idx="12">
                  <c:v>18</c:v>
                </c:pt>
                <c:pt idx="14">
                  <c:v>1</c:v>
                </c:pt>
                <c:pt idx="16">
                  <c:v>66</c:v>
                </c:pt>
                <c:pt idx="18">
                  <c:v>1</c:v>
                </c:pt>
                <c:pt idx="20">
                  <c:v>3</c:v>
                </c:pt>
              </c:numCache>
            </c:numRef>
          </c:val>
        </c:ser>
        <c:axId val="150987520"/>
        <c:axId val="150989440"/>
      </c:barChart>
      <c:catAx>
        <c:axId val="150987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Soluciones</a:t>
                </a:r>
              </a:p>
            </c:rich>
          </c:tx>
        </c:title>
        <c:majorTickMark val="none"/>
        <c:tickLblPos val="nextTo"/>
        <c:crossAx val="150989440"/>
        <c:crosses val="autoZero"/>
        <c:auto val="1"/>
        <c:lblAlgn val="ctr"/>
        <c:lblOffset val="100"/>
      </c:catAx>
      <c:valAx>
        <c:axId val="1509894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</a:t>
                </a:r>
              </a:p>
            </c:rich>
          </c:tx>
        </c:title>
        <c:numFmt formatCode="General" sourceLinked="1"/>
        <c:tickLblPos val="nextTo"/>
        <c:crossAx val="15098752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44F9E-B286-4336-B89F-06E9DDAF477D}" type="doc">
      <dgm:prSet loTypeId="urn:microsoft.com/office/officeart/2005/8/layout/process5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E5ED85ED-7394-4D94-84CD-2BF3F916AA2A}">
      <dgm:prSet phldrT="[Texto]" custT="1"/>
      <dgm:spPr/>
      <dgm:t>
        <a:bodyPr/>
        <a:lstStyle/>
        <a:p>
          <a:pPr algn="ctr"/>
          <a:r>
            <a:rPr lang="es-EC" sz="1600" dirty="0">
              <a:latin typeface="Arial" pitchFamily="34" charset="0"/>
              <a:cs typeface="Arial" pitchFamily="34" charset="0"/>
            </a:rPr>
            <a:t>Obtención de Requerimientos</a:t>
          </a:r>
        </a:p>
      </dgm:t>
    </dgm:pt>
    <dgm:pt modelId="{C5CE2790-0716-4503-8F98-D7030AE31A0D}" type="parTrans" cxnId="{EB69E442-04EC-481A-AD17-D7466919318D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9EE2CE0F-927B-4CB4-96FE-42CE2C7AFCE5}" type="sibTrans" cxnId="{EB69E442-04EC-481A-AD17-D7466919318D}">
      <dgm:prSet custT="1"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790DB49C-26D1-4CF1-8BAE-B44644FC7FFB}">
      <dgm:prSet phldrT="[Texto]" custT="1"/>
      <dgm:spPr/>
      <dgm:t>
        <a:bodyPr/>
        <a:lstStyle/>
        <a:p>
          <a:pPr algn="ctr"/>
          <a:r>
            <a:rPr lang="es-EC" sz="1600">
              <a:latin typeface="Arial" pitchFamily="34" charset="0"/>
              <a:cs typeface="Arial" pitchFamily="34" charset="0"/>
            </a:rPr>
            <a:t>Modelo Conceptual</a:t>
          </a:r>
        </a:p>
      </dgm:t>
    </dgm:pt>
    <dgm:pt modelId="{C4DFC504-EF4C-412E-B2AD-0C57A04F737D}" type="parTrans" cxnId="{524B2CC7-85F1-4E3B-9ED3-33BFFCC0EB40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12B511F4-3F79-4642-B6F5-C09212656275}" type="sibTrans" cxnId="{524B2CC7-85F1-4E3B-9ED3-33BFFCC0EB40}">
      <dgm:prSet custT="1"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D2ADCF56-FE28-4666-B5FD-830FCC85B518}">
      <dgm:prSet phldrT="[Texto]" custT="1"/>
      <dgm:spPr/>
      <dgm:t>
        <a:bodyPr/>
        <a:lstStyle/>
        <a:p>
          <a:pPr algn="ctr"/>
          <a:r>
            <a:rPr lang="es-EC" sz="1600">
              <a:latin typeface="Arial" pitchFamily="34" charset="0"/>
              <a:cs typeface="Arial" pitchFamily="34" charset="0"/>
            </a:rPr>
            <a:t>Diseño Navegacional</a:t>
          </a:r>
        </a:p>
      </dgm:t>
    </dgm:pt>
    <dgm:pt modelId="{775D93E9-5E54-44F2-B180-A5AC0A507F2F}" type="parTrans" cxnId="{5021ED4E-378E-49A3-9AA5-C4261F0309CE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01499ACC-EA76-41DD-ACA2-59C6BF380D5A}" type="sibTrans" cxnId="{5021ED4E-378E-49A3-9AA5-C4261F0309CE}">
      <dgm:prSet custT="1"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8A33A036-7451-485E-AAA5-F92EC5482907}">
      <dgm:prSet phldrT="[Texto]" custT="1"/>
      <dgm:spPr/>
      <dgm:t>
        <a:bodyPr/>
        <a:lstStyle/>
        <a:p>
          <a:pPr algn="ctr"/>
          <a:r>
            <a:rPr lang="es-EC" sz="1600">
              <a:latin typeface="Arial" pitchFamily="34" charset="0"/>
              <a:cs typeface="Arial" pitchFamily="34" charset="0"/>
            </a:rPr>
            <a:t>Diseño Interfaz Abstracta</a:t>
          </a:r>
        </a:p>
      </dgm:t>
    </dgm:pt>
    <dgm:pt modelId="{E0DF211D-121D-4568-B1F8-9B6DA5068650}" type="parTrans" cxnId="{366EB73D-EDF9-40DC-B53F-61628A030B2A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736FC409-C65B-4BEA-83A8-F5D147FC26CC}" type="sibTrans" cxnId="{366EB73D-EDF9-40DC-B53F-61628A030B2A}">
      <dgm:prSet custT="1"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5227AC45-483D-426A-BCFD-BAF05CFD7193}">
      <dgm:prSet phldrT="[Texto]" custT="1"/>
      <dgm:spPr/>
      <dgm:t>
        <a:bodyPr/>
        <a:lstStyle/>
        <a:p>
          <a:pPr algn="ctr"/>
          <a:r>
            <a:rPr lang="es-EC" sz="1600">
              <a:latin typeface="Arial" pitchFamily="34" charset="0"/>
              <a:cs typeface="Arial" pitchFamily="34" charset="0"/>
            </a:rPr>
            <a:t>Implementación</a:t>
          </a:r>
        </a:p>
      </dgm:t>
    </dgm:pt>
    <dgm:pt modelId="{BC47DAC4-7019-4260-B1A6-9D7BBAAD8564}" type="parTrans" cxnId="{A13D1385-470F-4A31-B79C-41BAEA4F772E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5E01EE9F-BA79-4F7D-B4D3-98BB98C99B44}" type="sibTrans" cxnId="{A13D1385-470F-4A31-B79C-41BAEA4F772E}">
      <dgm:prSet/>
      <dgm:spPr/>
      <dgm:t>
        <a:bodyPr/>
        <a:lstStyle/>
        <a:p>
          <a:pPr algn="ctr"/>
          <a:endParaRPr lang="es-EC" sz="1100">
            <a:latin typeface="Arial" pitchFamily="34" charset="0"/>
            <a:cs typeface="Arial" pitchFamily="34" charset="0"/>
          </a:endParaRPr>
        </a:p>
      </dgm:t>
    </dgm:pt>
    <dgm:pt modelId="{FCC93462-D124-4007-82E7-A4A38EF3A120}" type="pres">
      <dgm:prSet presAssocID="{D3B44F9E-B286-4336-B89F-06E9DDAF47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FDA451-3C6B-4F97-B276-B27B91C5F627}" type="pres">
      <dgm:prSet presAssocID="{E5ED85ED-7394-4D94-84CD-2BF3F916AA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86541C-220B-4E5E-A73A-F692B180406A}" type="pres">
      <dgm:prSet presAssocID="{9EE2CE0F-927B-4CB4-96FE-42CE2C7AFCE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131DD33D-DA8E-4956-AA00-CFE66A2764F1}" type="pres">
      <dgm:prSet presAssocID="{9EE2CE0F-927B-4CB4-96FE-42CE2C7AFCE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791E666-D080-4C32-A502-0D11AB224D92}" type="pres">
      <dgm:prSet presAssocID="{790DB49C-26D1-4CF1-8BAE-B44644FC7F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F52AC-1D55-4A8A-BDEB-9840FCBAA599}" type="pres">
      <dgm:prSet presAssocID="{12B511F4-3F79-4642-B6F5-C0921265627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2F7A216-B610-47A9-B3AD-519289DE2D6C}" type="pres">
      <dgm:prSet presAssocID="{12B511F4-3F79-4642-B6F5-C09212656275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F391712B-BF16-44C8-BD97-F7DE03410AFF}" type="pres">
      <dgm:prSet presAssocID="{D2ADCF56-FE28-4666-B5FD-830FCC85B5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28D7F-13EA-4C51-A30A-FA536E535FCA}" type="pres">
      <dgm:prSet presAssocID="{01499ACC-EA76-41DD-ACA2-59C6BF380D5A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677A903-060C-4A77-A9B2-6C7B13A6C5B6}" type="pres">
      <dgm:prSet presAssocID="{01499ACC-EA76-41DD-ACA2-59C6BF380D5A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CC539369-CD09-4B6E-950F-0992C3FF44A3}" type="pres">
      <dgm:prSet presAssocID="{8A33A036-7451-485E-AAA5-F92EC54829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01D915-B93B-4B20-B860-4E743A6DF888}" type="pres">
      <dgm:prSet presAssocID="{736FC409-C65B-4BEA-83A8-F5D147FC26CC}" presName="sibTrans" presStyleLbl="sibTrans2D1" presStyleIdx="3" presStyleCnt="4"/>
      <dgm:spPr/>
      <dgm:t>
        <a:bodyPr/>
        <a:lstStyle/>
        <a:p>
          <a:endParaRPr lang="es-EC"/>
        </a:p>
      </dgm:t>
    </dgm:pt>
    <dgm:pt modelId="{02F0B017-4385-4375-97FB-B89F1FD6701F}" type="pres">
      <dgm:prSet presAssocID="{736FC409-C65B-4BEA-83A8-F5D147FC26CC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F0A700AC-B5E0-4CEA-BFD5-43BB352006C7}" type="pres">
      <dgm:prSet presAssocID="{5227AC45-483D-426A-BCFD-BAF05CFD71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8A31E4-3F60-4338-B43D-558C8B83904E}" type="presOf" srcId="{12B511F4-3F79-4642-B6F5-C09212656275}" destId="{E2F7A216-B610-47A9-B3AD-519289DE2D6C}" srcOrd="1" destOrd="0" presId="urn:microsoft.com/office/officeart/2005/8/layout/process5"/>
    <dgm:cxn modelId="{49DB0B1D-8A83-4DCF-A49F-6781A8EACE5B}" type="presOf" srcId="{D3B44F9E-B286-4336-B89F-06E9DDAF477D}" destId="{FCC93462-D124-4007-82E7-A4A38EF3A120}" srcOrd="0" destOrd="0" presId="urn:microsoft.com/office/officeart/2005/8/layout/process5"/>
    <dgm:cxn modelId="{EB69E442-04EC-481A-AD17-D7466919318D}" srcId="{D3B44F9E-B286-4336-B89F-06E9DDAF477D}" destId="{E5ED85ED-7394-4D94-84CD-2BF3F916AA2A}" srcOrd="0" destOrd="0" parTransId="{C5CE2790-0716-4503-8F98-D7030AE31A0D}" sibTransId="{9EE2CE0F-927B-4CB4-96FE-42CE2C7AFCE5}"/>
    <dgm:cxn modelId="{1D5E50CF-206F-499A-981D-08355743AFB8}" type="presOf" srcId="{5227AC45-483D-426A-BCFD-BAF05CFD7193}" destId="{F0A700AC-B5E0-4CEA-BFD5-43BB352006C7}" srcOrd="0" destOrd="0" presId="urn:microsoft.com/office/officeart/2005/8/layout/process5"/>
    <dgm:cxn modelId="{D0E4E88A-7A64-4196-8073-378155E7D12D}" type="presOf" srcId="{9EE2CE0F-927B-4CB4-96FE-42CE2C7AFCE5}" destId="{3F86541C-220B-4E5E-A73A-F692B180406A}" srcOrd="0" destOrd="0" presId="urn:microsoft.com/office/officeart/2005/8/layout/process5"/>
    <dgm:cxn modelId="{168C59E1-D9F2-4F60-BF9E-C8C9B7BD6071}" type="presOf" srcId="{790DB49C-26D1-4CF1-8BAE-B44644FC7FFB}" destId="{2791E666-D080-4C32-A502-0D11AB224D92}" srcOrd="0" destOrd="0" presId="urn:microsoft.com/office/officeart/2005/8/layout/process5"/>
    <dgm:cxn modelId="{ED32540D-04DA-4389-93D6-511EA0BD1585}" type="presOf" srcId="{736FC409-C65B-4BEA-83A8-F5D147FC26CC}" destId="{5901D915-B93B-4B20-B860-4E743A6DF888}" srcOrd="0" destOrd="0" presId="urn:microsoft.com/office/officeart/2005/8/layout/process5"/>
    <dgm:cxn modelId="{5021ED4E-378E-49A3-9AA5-C4261F0309CE}" srcId="{D3B44F9E-B286-4336-B89F-06E9DDAF477D}" destId="{D2ADCF56-FE28-4666-B5FD-830FCC85B518}" srcOrd="2" destOrd="0" parTransId="{775D93E9-5E54-44F2-B180-A5AC0A507F2F}" sibTransId="{01499ACC-EA76-41DD-ACA2-59C6BF380D5A}"/>
    <dgm:cxn modelId="{A13D1385-470F-4A31-B79C-41BAEA4F772E}" srcId="{D3B44F9E-B286-4336-B89F-06E9DDAF477D}" destId="{5227AC45-483D-426A-BCFD-BAF05CFD7193}" srcOrd="4" destOrd="0" parTransId="{BC47DAC4-7019-4260-B1A6-9D7BBAAD8564}" sibTransId="{5E01EE9F-BA79-4F7D-B4D3-98BB98C99B44}"/>
    <dgm:cxn modelId="{366EB73D-EDF9-40DC-B53F-61628A030B2A}" srcId="{D3B44F9E-B286-4336-B89F-06E9DDAF477D}" destId="{8A33A036-7451-485E-AAA5-F92EC5482907}" srcOrd="3" destOrd="0" parTransId="{E0DF211D-121D-4568-B1F8-9B6DA5068650}" sibTransId="{736FC409-C65B-4BEA-83A8-F5D147FC26CC}"/>
    <dgm:cxn modelId="{25A7934D-3DBE-423F-A05F-532D7ED90C0C}" type="presOf" srcId="{8A33A036-7451-485E-AAA5-F92EC5482907}" destId="{CC539369-CD09-4B6E-950F-0992C3FF44A3}" srcOrd="0" destOrd="0" presId="urn:microsoft.com/office/officeart/2005/8/layout/process5"/>
    <dgm:cxn modelId="{524B2CC7-85F1-4E3B-9ED3-33BFFCC0EB40}" srcId="{D3B44F9E-B286-4336-B89F-06E9DDAF477D}" destId="{790DB49C-26D1-4CF1-8BAE-B44644FC7FFB}" srcOrd="1" destOrd="0" parTransId="{C4DFC504-EF4C-412E-B2AD-0C57A04F737D}" sibTransId="{12B511F4-3F79-4642-B6F5-C09212656275}"/>
    <dgm:cxn modelId="{0DA766D8-3D37-4464-A65C-B1BFCDEBB745}" type="presOf" srcId="{736FC409-C65B-4BEA-83A8-F5D147FC26CC}" destId="{02F0B017-4385-4375-97FB-B89F1FD6701F}" srcOrd="1" destOrd="0" presId="urn:microsoft.com/office/officeart/2005/8/layout/process5"/>
    <dgm:cxn modelId="{05488D44-ABDA-494D-B3AE-474FF02B656E}" type="presOf" srcId="{01499ACC-EA76-41DD-ACA2-59C6BF380D5A}" destId="{C0028D7F-13EA-4C51-A30A-FA536E535FCA}" srcOrd="0" destOrd="0" presId="urn:microsoft.com/office/officeart/2005/8/layout/process5"/>
    <dgm:cxn modelId="{64336660-CAC4-433B-872F-9087318C99E8}" type="presOf" srcId="{9EE2CE0F-927B-4CB4-96FE-42CE2C7AFCE5}" destId="{131DD33D-DA8E-4956-AA00-CFE66A2764F1}" srcOrd="1" destOrd="0" presId="urn:microsoft.com/office/officeart/2005/8/layout/process5"/>
    <dgm:cxn modelId="{C2DA4257-80A7-4BB0-A11E-CE87C7F48816}" type="presOf" srcId="{E5ED85ED-7394-4D94-84CD-2BF3F916AA2A}" destId="{D1FDA451-3C6B-4F97-B276-B27B91C5F627}" srcOrd="0" destOrd="0" presId="urn:microsoft.com/office/officeart/2005/8/layout/process5"/>
    <dgm:cxn modelId="{2871B069-CDED-4223-AAC3-984B42E797E9}" type="presOf" srcId="{D2ADCF56-FE28-4666-B5FD-830FCC85B518}" destId="{F391712B-BF16-44C8-BD97-F7DE03410AFF}" srcOrd="0" destOrd="0" presId="urn:microsoft.com/office/officeart/2005/8/layout/process5"/>
    <dgm:cxn modelId="{47B6CC90-273A-4E30-86CA-1F48385861E3}" type="presOf" srcId="{01499ACC-EA76-41DD-ACA2-59C6BF380D5A}" destId="{9677A903-060C-4A77-A9B2-6C7B13A6C5B6}" srcOrd="1" destOrd="0" presId="urn:microsoft.com/office/officeart/2005/8/layout/process5"/>
    <dgm:cxn modelId="{1EF2AD9B-EF35-4606-9246-7690B0836E2E}" type="presOf" srcId="{12B511F4-3F79-4642-B6F5-C09212656275}" destId="{78DF52AC-1D55-4A8A-BDEB-9840FCBAA599}" srcOrd="0" destOrd="0" presId="urn:microsoft.com/office/officeart/2005/8/layout/process5"/>
    <dgm:cxn modelId="{71B1FE4D-DB41-49AA-83F8-FCE076D60AA4}" type="presParOf" srcId="{FCC93462-D124-4007-82E7-A4A38EF3A120}" destId="{D1FDA451-3C6B-4F97-B276-B27B91C5F627}" srcOrd="0" destOrd="0" presId="urn:microsoft.com/office/officeart/2005/8/layout/process5"/>
    <dgm:cxn modelId="{0EE15C8C-DD28-409B-92C4-1859FE977009}" type="presParOf" srcId="{FCC93462-D124-4007-82E7-A4A38EF3A120}" destId="{3F86541C-220B-4E5E-A73A-F692B180406A}" srcOrd="1" destOrd="0" presId="urn:microsoft.com/office/officeart/2005/8/layout/process5"/>
    <dgm:cxn modelId="{2C4AE0D9-3ABF-4093-A94B-48A246BFD5E3}" type="presParOf" srcId="{3F86541C-220B-4E5E-A73A-F692B180406A}" destId="{131DD33D-DA8E-4956-AA00-CFE66A2764F1}" srcOrd="0" destOrd="0" presId="urn:microsoft.com/office/officeart/2005/8/layout/process5"/>
    <dgm:cxn modelId="{1F665650-DD39-4FC8-944A-BC5E2843F303}" type="presParOf" srcId="{FCC93462-D124-4007-82E7-A4A38EF3A120}" destId="{2791E666-D080-4C32-A502-0D11AB224D92}" srcOrd="2" destOrd="0" presId="urn:microsoft.com/office/officeart/2005/8/layout/process5"/>
    <dgm:cxn modelId="{0258A997-8C4D-490B-A33A-2A3694C8C9A3}" type="presParOf" srcId="{FCC93462-D124-4007-82E7-A4A38EF3A120}" destId="{78DF52AC-1D55-4A8A-BDEB-9840FCBAA599}" srcOrd="3" destOrd="0" presId="urn:microsoft.com/office/officeart/2005/8/layout/process5"/>
    <dgm:cxn modelId="{C64DCF44-EDC4-4C56-82FA-7638D7BF1B5D}" type="presParOf" srcId="{78DF52AC-1D55-4A8A-BDEB-9840FCBAA599}" destId="{E2F7A216-B610-47A9-B3AD-519289DE2D6C}" srcOrd="0" destOrd="0" presId="urn:microsoft.com/office/officeart/2005/8/layout/process5"/>
    <dgm:cxn modelId="{DBA1088B-163B-4B70-84AA-8BC8CBB0C957}" type="presParOf" srcId="{FCC93462-D124-4007-82E7-A4A38EF3A120}" destId="{F391712B-BF16-44C8-BD97-F7DE03410AFF}" srcOrd="4" destOrd="0" presId="urn:microsoft.com/office/officeart/2005/8/layout/process5"/>
    <dgm:cxn modelId="{1421CF98-590A-4B2E-A519-281392157C18}" type="presParOf" srcId="{FCC93462-D124-4007-82E7-A4A38EF3A120}" destId="{C0028D7F-13EA-4C51-A30A-FA536E535FCA}" srcOrd="5" destOrd="0" presId="urn:microsoft.com/office/officeart/2005/8/layout/process5"/>
    <dgm:cxn modelId="{90CE5392-DFE4-4BD7-86F6-DF9A9BB48FBC}" type="presParOf" srcId="{C0028D7F-13EA-4C51-A30A-FA536E535FCA}" destId="{9677A903-060C-4A77-A9B2-6C7B13A6C5B6}" srcOrd="0" destOrd="0" presId="urn:microsoft.com/office/officeart/2005/8/layout/process5"/>
    <dgm:cxn modelId="{20BC7DFB-C2A5-46ED-A2ED-1A371671DC94}" type="presParOf" srcId="{FCC93462-D124-4007-82E7-A4A38EF3A120}" destId="{CC539369-CD09-4B6E-950F-0992C3FF44A3}" srcOrd="6" destOrd="0" presId="urn:microsoft.com/office/officeart/2005/8/layout/process5"/>
    <dgm:cxn modelId="{025C9CA3-4410-4701-AD2F-8C5284D8675B}" type="presParOf" srcId="{FCC93462-D124-4007-82E7-A4A38EF3A120}" destId="{5901D915-B93B-4B20-B860-4E743A6DF888}" srcOrd="7" destOrd="0" presId="urn:microsoft.com/office/officeart/2005/8/layout/process5"/>
    <dgm:cxn modelId="{5EBE4BA4-C3C5-402F-AC60-3F3CD8D3A495}" type="presParOf" srcId="{5901D915-B93B-4B20-B860-4E743A6DF888}" destId="{02F0B017-4385-4375-97FB-B89F1FD6701F}" srcOrd="0" destOrd="0" presId="urn:microsoft.com/office/officeart/2005/8/layout/process5"/>
    <dgm:cxn modelId="{3B086823-2649-44EC-9DEF-A00428BEFF57}" type="presParOf" srcId="{FCC93462-D124-4007-82E7-A4A38EF3A120}" destId="{F0A700AC-B5E0-4CEA-BFD5-43BB352006C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FDA451-3C6B-4F97-B276-B27B91C5F627}">
      <dsp:nvSpPr>
        <dsp:cNvPr id="0" name=""/>
        <dsp:cNvSpPr/>
      </dsp:nvSpPr>
      <dsp:spPr>
        <a:xfrm>
          <a:off x="7404" y="101654"/>
          <a:ext cx="2213190" cy="1327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itchFamily="34" charset="0"/>
              <a:cs typeface="Arial" pitchFamily="34" charset="0"/>
            </a:rPr>
            <a:t>Obtención de Requerimientos</a:t>
          </a:r>
        </a:p>
      </dsp:txBody>
      <dsp:txXfrm>
        <a:off x="7404" y="101654"/>
        <a:ext cx="2213190" cy="1327914"/>
      </dsp:txXfrm>
    </dsp:sp>
    <dsp:sp modelId="{3F86541C-220B-4E5E-A73A-F692B180406A}">
      <dsp:nvSpPr>
        <dsp:cNvPr id="0" name=""/>
        <dsp:cNvSpPr/>
      </dsp:nvSpPr>
      <dsp:spPr>
        <a:xfrm>
          <a:off x="2415356" y="491176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latin typeface="Arial" pitchFamily="34" charset="0"/>
            <a:cs typeface="Arial" pitchFamily="34" charset="0"/>
          </a:endParaRPr>
        </a:p>
      </dsp:txBody>
      <dsp:txXfrm>
        <a:off x="2415356" y="491176"/>
        <a:ext cx="469196" cy="548871"/>
      </dsp:txXfrm>
    </dsp:sp>
    <dsp:sp modelId="{2791E666-D080-4C32-A502-0D11AB224D92}">
      <dsp:nvSpPr>
        <dsp:cNvPr id="0" name=""/>
        <dsp:cNvSpPr/>
      </dsp:nvSpPr>
      <dsp:spPr>
        <a:xfrm>
          <a:off x="3105872" y="101654"/>
          <a:ext cx="2213190" cy="1327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itchFamily="34" charset="0"/>
              <a:cs typeface="Arial" pitchFamily="34" charset="0"/>
            </a:rPr>
            <a:t>Modelo Conceptual</a:t>
          </a:r>
        </a:p>
      </dsp:txBody>
      <dsp:txXfrm>
        <a:off x="3105872" y="101654"/>
        <a:ext cx="2213190" cy="1327914"/>
      </dsp:txXfrm>
    </dsp:sp>
    <dsp:sp modelId="{78DF52AC-1D55-4A8A-BDEB-9840FCBAA599}">
      <dsp:nvSpPr>
        <dsp:cNvPr id="0" name=""/>
        <dsp:cNvSpPr/>
      </dsp:nvSpPr>
      <dsp:spPr>
        <a:xfrm>
          <a:off x="5513823" y="491176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4799"/>
                <a:satOff val="3708"/>
                <a:lumOff val="4796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4799"/>
                <a:satOff val="3708"/>
                <a:lumOff val="4796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4799"/>
                <a:satOff val="3708"/>
                <a:lumOff val="47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latin typeface="Arial" pitchFamily="34" charset="0"/>
            <a:cs typeface="Arial" pitchFamily="34" charset="0"/>
          </a:endParaRPr>
        </a:p>
      </dsp:txBody>
      <dsp:txXfrm>
        <a:off x="5513823" y="491176"/>
        <a:ext cx="469196" cy="548871"/>
      </dsp:txXfrm>
    </dsp:sp>
    <dsp:sp modelId="{F391712B-BF16-44C8-BD97-F7DE03410AFF}">
      <dsp:nvSpPr>
        <dsp:cNvPr id="0" name=""/>
        <dsp:cNvSpPr/>
      </dsp:nvSpPr>
      <dsp:spPr>
        <a:xfrm>
          <a:off x="6204339" y="101654"/>
          <a:ext cx="2213190" cy="1327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itchFamily="34" charset="0"/>
              <a:cs typeface="Arial" pitchFamily="34" charset="0"/>
            </a:rPr>
            <a:t>Diseño Navegacional</a:t>
          </a:r>
        </a:p>
      </dsp:txBody>
      <dsp:txXfrm>
        <a:off x="6204339" y="101654"/>
        <a:ext cx="2213190" cy="1327914"/>
      </dsp:txXfrm>
    </dsp:sp>
    <dsp:sp modelId="{C0028D7F-13EA-4C51-A30A-FA536E535FCA}">
      <dsp:nvSpPr>
        <dsp:cNvPr id="0" name=""/>
        <dsp:cNvSpPr/>
      </dsp:nvSpPr>
      <dsp:spPr>
        <a:xfrm rot="5400000">
          <a:off x="7076336" y="1584492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9598"/>
                <a:satOff val="7417"/>
                <a:lumOff val="9592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9598"/>
                <a:satOff val="7417"/>
                <a:lumOff val="9592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9598"/>
                <a:satOff val="7417"/>
                <a:lumOff val="95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latin typeface="Arial" pitchFamily="34" charset="0"/>
            <a:cs typeface="Arial" pitchFamily="34" charset="0"/>
          </a:endParaRPr>
        </a:p>
      </dsp:txBody>
      <dsp:txXfrm rot="5400000">
        <a:off x="7076336" y="1584492"/>
        <a:ext cx="469196" cy="548871"/>
      </dsp:txXfrm>
    </dsp:sp>
    <dsp:sp modelId="{CC539369-CD09-4B6E-950F-0992C3FF44A3}">
      <dsp:nvSpPr>
        <dsp:cNvPr id="0" name=""/>
        <dsp:cNvSpPr/>
      </dsp:nvSpPr>
      <dsp:spPr>
        <a:xfrm>
          <a:off x="6204339" y="2314845"/>
          <a:ext cx="2213190" cy="1327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itchFamily="34" charset="0"/>
              <a:cs typeface="Arial" pitchFamily="34" charset="0"/>
            </a:rPr>
            <a:t>Diseño Interfaz Abstracta</a:t>
          </a:r>
        </a:p>
      </dsp:txBody>
      <dsp:txXfrm>
        <a:off x="6204339" y="2314845"/>
        <a:ext cx="2213190" cy="1327914"/>
      </dsp:txXfrm>
    </dsp:sp>
    <dsp:sp modelId="{5901D915-B93B-4B20-B860-4E743A6DF888}">
      <dsp:nvSpPr>
        <dsp:cNvPr id="0" name=""/>
        <dsp:cNvSpPr/>
      </dsp:nvSpPr>
      <dsp:spPr>
        <a:xfrm rot="10800000">
          <a:off x="5540382" y="2704367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4397"/>
                <a:satOff val="11125"/>
                <a:lumOff val="14388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4397"/>
                <a:satOff val="11125"/>
                <a:lumOff val="14388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4397"/>
                <a:satOff val="11125"/>
                <a:lumOff val="143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latin typeface="Arial" pitchFamily="34" charset="0"/>
            <a:cs typeface="Arial" pitchFamily="34" charset="0"/>
          </a:endParaRPr>
        </a:p>
      </dsp:txBody>
      <dsp:txXfrm rot="10800000">
        <a:off x="5540382" y="2704367"/>
        <a:ext cx="469196" cy="548871"/>
      </dsp:txXfrm>
    </dsp:sp>
    <dsp:sp modelId="{F0A700AC-B5E0-4CEA-BFD5-43BB352006C7}">
      <dsp:nvSpPr>
        <dsp:cNvPr id="0" name=""/>
        <dsp:cNvSpPr/>
      </dsp:nvSpPr>
      <dsp:spPr>
        <a:xfrm>
          <a:off x="3105872" y="2314845"/>
          <a:ext cx="2213190" cy="1327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itchFamily="34" charset="0"/>
              <a:cs typeface="Arial" pitchFamily="34" charset="0"/>
            </a:rPr>
            <a:t>Implementación</a:t>
          </a:r>
        </a:p>
      </dsp:txBody>
      <dsp:txXfrm>
        <a:off x="3105872" y="2314845"/>
        <a:ext cx="2213190" cy="132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8048E6-0A7E-44DC-BECB-268EC1DBBCC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A5C4-5AF7-4C9F-821B-41F92A59AA27}" type="datetimeFigureOut">
              <a:rPr lang="es-EC" smtClean="0"/>
              <a:pPr/>
              <a:t>24/10/2011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C0FD-E0E0-4A05-A78E-D8CF251E24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C0FD-E0E0-4A05-A78E-D8CF251E2418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C0FD-E0E0-4A05-A78E-D8CF251E2418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F9EA6A-6E06-4461-A40C-1FDFE22D519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12EBE2-0432-4FC0-9732-A940530D380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1E8A014-1795-433A-8CE7-BA82848D2D0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969440-E966-424C-89A0-9AF6F625DEC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3C921-99B6-4C51-BB37-B361E1B7D83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43E2DD-E12D-4F55-97EB-5E2F2C01FD2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BF924-BD00-48DA-ABA3-C97BD12C9F2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D8E32-A75E-461B-8B70-F3CCEE541A3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FFF607-9C5F-40FB-B2FB-3BC75F899ED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A29B8-13C8-4AC6-ACCB-FBA028A0067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511768-E6E8-4493-8950-DE48251F46C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903A7B-9123-4509-AD6E-8F7FDC60967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1192163"/>
          </a:xfrm>
        </p:spPr>
        <p:txBody>
          <a:bodyPr/>
          <a:lstStyle/>
          <a:p>
            <a:pPr algn="ctr">
              <a:buNone/>
            </a:pPr>
            <a:r>
              <a:rPr lang="es-EC" sz="3600" dirty="0" smtClean="0"/>
              <a:t>Análisis, Diseño e Implementación de un Portal Web para el Pueblo de “Uyumbicho”</a:t>
            </a:r>
            <a:endParaRPr lang="es-EC" sz="3600" dirty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C"/>
          </a:p>
        </p:txBody>
      </p:sp>
      <p:pic>
        <p:nvPicPr>
          <p:cNvPr id="35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tesis santi teran\capitulos tesis santi teran\Presentación Tesis Te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0232" y="457201"/>
            <a:ext cx="1874168" cy="451519"/>
          </a:xfrm>
        </p:spPr>
        <p:txBody>
          <a:bodyPr/>
          <a:lstStyle/>
          <a:p>
            <a:pPr algn="r"/>
            <a:r>
              <a:rPr lang="es-EC" dirty="0" smtClean="0"/>
              <a:t>UML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/>
              <a:t>Diagramas que se utilizó en el desarrollo del portal web.</a:t>
            </a:r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es-EC" dirty="0" smtClean="0"/>
              <a:t>Diagrama de Casos de Uso.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EC" dirty="0" smtClean="0"/>
              <a:t>Diagrama de Clases.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EC" dirty="0" smtClean="0"/>
              <a:t>Diagrama de Contexto de Navegación.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EC" dirty="0" smtClean="0"/>
              <a:t>Diagrama de Secuencia.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EC" dirty="0" smtClean="0"/>
              <a:t>Diagrama de Componentes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457201"/>
            <a:ext cx="3458344" cy="667543"/>
          </a:xfrm>
        </p:spPr>
        <p:txBody>
          <a:bodyPr/>
          <a:lstStyle/>
          <a:p>
            <a:pPr algn="r"/>
            <a:r>
              <a:rPr lang="es-EC" dirty="0" smtClean="0"/>
              <a:t>CASOS DE USO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496" y="1124744"/>
          <a:ext cx="9108504" cy="5500441"/>
        </p:xfrm>
        <a:graphic>
          <a:graphicData uri="http://schemas.openxmlformats.org/drawingml/2006/table">
            <a:tbl>
              <a:tblPr/>
              <a:tblGrid>
                <a:gridCol w="1728192"/>
                <a:gridCol w="7380312"/>
              </a:tblGrid>
              <a:tr h="50405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Nombre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Times New Roman"/>
                        </a:rPr>
                        <a:t>CU-1: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Actualizar Información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Eventos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6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Resumen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Proceso en el cuál se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realizó</a:t>
                      </a:r>
                      <a:r>
                        <a:rPr lang="es-EC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la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actualización y se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creó información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acerca de los dos eventos principales: Fiestas San Cristóbal de UYUMBICHO, aquí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se especificó</a:t>
                      </a:r>
                      <a:r>
                        <a:rPr lang="es-EC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fotografías,</a:t>
                      </a:r>
                      <a:r>
                        <a:rPr lang="es-EC" sz="1800" baseline="0" dirty="0" smtClean="0">
                          <a:latin typeface="Times New Roman"/>
                          <a:ea typeface="Times New Roman"/>
                        </a:rPr>
                        <a:t> y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levantamiento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de información textual.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Razón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Es necesario ya que todos los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usuarios</a:t>
                      </a:r>
                      <a:r>
                        <a:rPr lang="es-EC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necesitan observar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fotografías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actuales y convocatorias.</a:t>
                      </a:r>
                      <a:r>
                        <a:rPr lang="es-EC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s-EC" sz="18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Usuarios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Usuarios registrados, </a:t>
                      </a: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visitante </a:t>
                      </a: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y administrador.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Precondiciones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El administrador ingresa por teclado su nombre de usuario y  contraseña.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2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Curso básico de eventos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El portal web presenta el listado de toda la información, sube, carga, publica luego el usuario observa lo que desee consultar.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5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latin typeface="Times New Roman"/>
                          <a:ea typeface="Times New Roman"/>
                        </a:rPr>
                        <a:t>Pos condiciones</a:t>
                      </a:r>
                      <a:endParaRPr lang="es-EC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Solo el administrador puede eliminar los usuarios, editar información.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Se puede visualizar un listado de toda la información disponible.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Times New Roman"/>
                        </a:rPr>
                        <a:t>El usuario tendrá la capacidad de seleccionar, interactuar, trabajar cooperativamente.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7826" y="6074246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808312" cy="523528"/>
          </a:xfrm>
        </p:spPr>
        <p:txBody>
          <a:bodyPr/>
          <a:lstStyle/>
          <a:p>
            <a:r>
              <a:rPr lang="es-ES" dirty="0" smtClean="0"/>
              <a:t>CASO DE USO</a:t>
            </a:r>
            <a:endParaRPr lang="es-ES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5678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erviciosweb_r1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134076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000" dirty="0" smtClean="0"/>
              <a:t>Caso de Uso 1: Actualizar  Información de Eventos.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476672"/>
            <a:ext cx="5004048" cy="667543"/>
          </a:xfrm>
        </p:spPr>
        <p:txBody>
          <a:bodyPr/>
          <a:lstStyle/>
          <a:p>
            <a:pPr algn="r"/>
            <a:r>
              <a:rPr lang="es-EC" dirty="0" smtClean="0"/>
              <a:t>DIAGRAMA DE CLASES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16354"/>
            <a:ext cx="8136904" cy="49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220072" cy="667543"/>
          </a:xfrm>
        </p:spPr>
        <p:txBody>
          <a:bodyPr/>
          <a:lstStyle/>
          <a:p>
            <a:pPr algn="r"/>
            <a:r>
              <a:rPr lang="es-EC" sz="1800" dirty="0" smtClean="0"/>
              <a:t>DIAGRAMA DE CONTEXTO DE NAVEGACIÓN</a:t>
            </a:r>
            <a:endParaRPr lang="es-EC" sz="1800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7510" name="Group 54"/>
          <p:cNvGrpSpPr>
            <a:grpSpLocks/>
          </p:cNvGrpSpPr>
          <p:nvPr/>
        </p:nvGrpSpPr>
        <p:grpSpPr bwMode="auto">
          <a:xfrm>
            <a:off x="1619672" y="908164"/>
            <a:ext cx="5382259" cy="7307818"/>
            <a:chOff x="2043" y="359"/>
            <a:chExt cx="8490" cy="13137"/>
          </a:xfrm>
        </p:grpSpPr>
        <p:cxnSp>
          <p:nvCxnSpPr>
            <p:cNvPr id="147511" name="AutoShape 55"/>
            <p:cNvCxnSpPr>
              <a:cxnSpLocks noChangeShapeType="1"/>
            </p:cNvCxnSpPr>
            <p:nvPr/>
          </p:nvCxnSpPr>
          <p:spPr bwMode="auto">
            <a:xfrm rot="5400000" flipH="1" flipV="1">
              <a:off x="2064" y="5677"/>
              <a:ext cx="10695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7512" name="AutoShape 56"/>
            <p:cNvCxnSpPr>
              <a:cxnSpLocks noChangeShapeType="1"/>
            </p:cNvCxnSpPr>
            <p:nvPr/>
          </p:nvCxnSpPr>
          <p:spPr bwMode="auto">
            <a:xfrm rot="5400000">
              <a:off x="-3303" y="5706"/>
              <a:ext cx="10695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7513" name="AutoShape 57"/>
            <p:cNvCxnSpPr>
              <a:cxnSpLocks noChangeShapeType="1"/>
            </p:cNvCxnSpPr>
            <p:nvPr/>
          </p:nvCxnSpPr>
          <p:spPr bwMode="auto">
            <a:xfrm flipH="1">
              <a:off x="2045" y="360"/>
              <a:ext cx="5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7514" name="AutoShape 58"/>
            <p:cNvCxnSpPr>
              <a:cxnSpLocks noChangeShapeType="1"/>
            </p:cNvCxnSpPr>
            <p:nvPr/>
          </p:nvCxnSpPr>
          <p:spPr bwMode="auto">
            <a:xfrm>
              <a:off x="2043" y="13495"/>
              <a:ext cx="538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47515" name="Group 59"/>
            <p:cNvGrpSpPr>
              <a:grpSpLocks/>
            </p:cNvGrpSpPr>
            <p:nvPr/>
          </p:nvGrpSpPr>
          <p:grpSpPr bwMode="auto">
            <a:xfrm>
              <a:off x="2043" y="360"/>
              <a:ext cx="7328" cy="650"/>
              <a:chOff x="3405" y="360"/>
              <a:chExt cx="7328" cy="650"/>
            </a:xfrm>
          </p:grpSpPr>
          <p:sp>
            <p:nvSpPr>
              <p:cNvPr id="147516" name="Rectangle 60"/>
              <p:cNvSpPr>
                <a:spLocks noChangeArrowheads="1"/>
              </p:cNvSpPr>
              <p:nvPr/>
            </p:nvSpPr>
            <p:spPr bwMode="auto">
              <a:xfrm>
                <a:off x="5425" y="404"/>
                <a:ext cx="1830" cy="441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INICIO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17" name="AutoShape 61"/>
              <p:cNvCxnSpPr>
                <a:cxnSpLocks noChangeShapeType="1"/>
              </p:cNvCxnSpPr>
              <p:nvPr/>
            </p:nvCxnSpPr>
            <p:spPr bwMode="auto">
              <a:xfrm>
                <a:off x="3405" y="619"/>
                <a:ext cx="197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18" name="AutoShape 62"/>
              <p:cNvCxnSpPr>
                <a:cxnSpLocks noChangeShapeType="1"/>
              </p:cNvCxnSpPr>
              <p:nvPr/>
            </p:nvCxnSpPr>
            <p:spPr bwMode="auto">
              <a:xfrm>
                <a:off x="7267" y="619"/>
                <a:ext cx="157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7519" name="Rectangle 63"/>
              <p:cNvSpPr>
                <a:spLocks noChangeArrowheads="1"/>
              </p:cNvSpPr>
              <p:nvPr/>
            </p:nvSpPr>
            <p:spPr bwMode="auto">
              <a:xfrm>
                <a:off x="8922" y="360"/>
                <a:ext cx="1811" cy="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PANTALLA PRINCIPAL</a:t>
                </a:r>
                <a:endParaRPr kumimoji="0" lang="es-EC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520" name="Group 64"/>
            <p:cNvGrpSpPr>
              <a:grpSpLocks/>
            </p:cNvGrpSpPr>
            <p:nvPr/>
          </p:nvGrpSpPr>
          <p:grpSpPr bwMode="auto">
            <a:xfrm>
              <a:off x="2047" y="2177"/>
              <a:ext cx="8485" cy="772"/>
              <a:chOff x="2047" y="2177"/>
              <a:chExt cx="8485" cy="772"/>
            </a:xfrm>
          </p:grpSpPr>
          <p:sp>
            <p:nvSpPr>
              <p:cNvPr id="147521" name="Rectangle 65"/>
              <p:cNvSpPr>
                <a:spLocks noChangeArrowheads="1"/>
              </p:cNvSpPr>
              <p:nvPr/>
            </p:nvSpPr>
            <p:spPr bwMode="auto">
              <a:xfrm>
                <a:off x="4056" y="2177"/>
                <a:ext cx="1830" cy="441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EVENTOS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22" name="AutoShape 66"/>
              <p:cNvCxnSpPr>
                <a:cxnSpLocks noChangeShapeType="1"/>
              </p:cNvCxnSpPr>
              <p:nvPr/>
            </p:nvCxnSpPr>
            <p:spPr bwMode="auto">
              <a:xfrm>
                <a:off x="5888" y="2394"/>
                <a:ext cx="155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23" name="AutoShape 67"/>
              <p:cNvCxnSpPr>
                <a:cxnSpLocks noChangeShapeType="1"/>
              </p:cNvCxnSpPr>
              <p:nvPr/>
            </p:nvCxnSpPr>
            <p:spPr bwMode="auto">
              <a:xfrm>
                <a:off x="2047" y="2393"/>
                <a:ext cx="199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7524" name="Rectangle 68"/>
              <p:cNvSpPr>
                <a:spLocks noChangeArrowheads="1"/>
              </p:cNvSpPr>
              <p:nvPr/>
            </p:nvSpPr>
            <p:spPr bwMode="auto">
              <a:xfrm>
                <a:off x="7560" y="2177"/>
                <a:ext cx="2972" cy="7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PÁGINA INFORMACIÓN DE EVENTOS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525" name="Group 69"/>
            <p:cNvGrpSpPr>
              <a:grpSpLocks/>
            </p:cNvGrpSpPr>
            <p:nvPr/>
          </p:nvGrpSpPr>
          <p:grpSpPr bwMode="auto">
            <a:xfrm>
              <a:off x="2047" y="1322"/>
              <a:ext cx="7793" cy="650"/>
              <a:chOff x="2047" y="1322"/>
              <a:chExt cx="7793" cy="650"/>
            </a:xfrm>
          </p:grpSpPr>
          <p:sp>
            <p:nvSpPr>
              <p:cNvPr id="147526" name="Rectangle 70"/>
              <p:cNvSpPr>
                <a:spLocks noChangeArrowheads="1"/>
              </p:cNvSpPr>
              <p:nvPr/>
            </p:nvSpPr>
            <p:spPr bwMode="auto">
              <a:xfrm>
                <a:off x="7560" y="1322"/>
                <a:ext cx="2280" cy="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ACERCA DE NOSOTOS</a:t>
                </a:r>
                <a:endParaRPr kumimoji="0" lang="es-EC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27" name="Rectangle 71"/>
              <p:cNvSpPr>
                <a:spLocks noChangeArrowheads="1"/>
              </p:cNvSpPr>
              <p:nvPr/>
            </p:nvSpPr>
            <p:spPr bwMode="auto">
              <a:xfrm>
                <a:off x="4024" y="1381"/>
                <a:ext cx="1830" cy="441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NOSOTROS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28" name="AutoShape 72"/>
              <p:cNvCxnSpPr>
                <a:cxnSpLocks noChangeShapeType="1"/>
              </p:cNvCxnSpPr>
              <p:nvPr/>
            </p:nvCxnSpPr>
            <p:spPr bwMode="auto">
              <a:xfrm>
                <a:off x="2047" y="1612"/>
                <a:ext cx="197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29" name="AutoShape 73"/>
              <p:cNvCxnSpPr>
                <a:cxnSpLocks noChangeShapeType="1"/>
              </p:cNvCxnSpPr>
              <p:nvPr/>
            </p:nvCxnSpPr>
            <p:spPr bwMode="auto">
              <a:xfrm>
                <a:off x="5854" y="1609"/>
                <a:ext cx="157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147530" name="Group 74"/>
            <p:cNvGrpSpPr>
              <a:grpSpLocks/>
            </p:cNvGrpSpPr>
            <p:nvPr/>
          </p:nvGrpSpPr>
          <p:grpSpPr bwMode="auto">
            <a:xfrm>
              <a:off x="2045" y="6733"/>
              <a:ext cx="8487" cy="1075"/>
              <a:chOff x="2045" y="6733"/>
              <a:chExt cx="8487" cy="1075"/>
            </a:xfrm>
          </p:grpSpPr>
          <p:sp>
            <p:nvSpPr>
              <p:cNvPr id="147531" name="Rectangle 75"/>
              <p:cNvSpPr>
                <a:spLocks noChangeArrowheads="1"/>
              </p:cNvSpPr>
              <p:nvPr/>
            </p:nvSpPr>
            <p:spPr bwMode="auto">
              <a:xfrm>
                <a:off x="4093" y="6733"/>
                <a:ext cx="1830" cy="1070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CONT</a:t>
                </a:r>
                <a:r>
                  <a:rPr lang="es-EC" sz="800" dirty="0" smtClean="0">
                    <a:latin typeface="TimesNewRomanPSMT" charset="0"/>
                    <a:cs typeface="Arial" pitchFamily="34" charset="0"/>
                  </a:rPr>
                  <a:t>Á</a:t>
                </a: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CTOS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32" name="Rectangle 76"/>
              <p:cNvSpPr>
                <a:spLocks noChangeArrowheads="1"/>
              </p:cNvSpPr>
              <p:nvPr/>
            </p:nvSpPr>
            <p:spPr bwMode="auto">
              <a:xfrm>
                <a:off x="4292" y="7016"/>
                <a:ext cx="1425" cy="6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Formulario de contacto</a:t>
                </a:r>
                <a:endParaRPr kumimoji="0" lang="es-EC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33" name="AutoShape 77"/>
              <p:cNvCxnSpPr>
                <a:cxnSpLocks noChangeShapeType="1"/>
              </p:cNvCxnSpPr>
              <p:nvPr/>
            </p:nvCxnSpPr>
            <p:spPr bwMode="auto">
              <a:xfrm>
                <a:off x="2045" y="7203"/>
                <a:ext cx="202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34" name="AutoShape 78"/>
              <p:cNvCxnSpPr>
                <a:cxnSpLocks noChangeShapeType="1"/>
              </p:cNvCxnSpPr>
              <p:nvPr/>
            </p:nvCxnSpPr>
            <p:spPr bwMode="auto">
              <a:xfrm>
                <a:off x="5923" y="7203"/>
                <a:ext cx="150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7608" y="6882"/>
                <a:ext cx="2924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PÁGINA FORMULARIO DE CONTACTO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536" name="Group 80"/>
            <p:cNvGrpSpPr>
              <a:grpSpLocks/>
            </p:cNvGrpSpPr>
            <p:nvPr/>
          </p:nvGrpSpPr>
          <p:grpSpPr bwMode="auto">
            <a:xfrm>
              <a:off x="2047" y="5251"/>
              <a:ext cx="8485" cy="1328"/>
              <a:chOff x="2047" y="5251"/>
              <a:chExt cx="8485" cy="1328"/>
            </a:xfrm>
          </p:grpSpPr>
          <p:sp>
            <p:nvSpPr>
              <p:cNvPr id="147537" name="Rectangle 81"/>
              <p:cNvSpPr>
                <a:spLocks noChangeArrowheads="1"/>
              </p:cNvSpPr>
              <p:nvPr/>
            </p:nvSpPr>
            <p:spPr bwMode="auto">
              <a:xfrm>
                <a:off x="7608" y="5559"/>
                <a:ext cx="2924" cy="8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PÁGINA GALERÍA FOTOGRÁFICA</a:t>
                </a:r>
                <a:endParaRPr kumimoji="0" lang="es-EC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38" name="Rectangle 82"/>
              <p:cNvSpPr>
                <a:spLocks noChangeArrowheads="1"/>
              </p:cNvSpPr>
              <p:nvPr/>
            </p:nvSpPr>
            <p:spPr bwMode="auto">
              <a:xfrm>
                <a:off x="4093" y="5251"/>
                <a:ext cx="1830" cy="1328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GALER</a:t>
                </a:r>
                <a:r>
                  <a:rPr lang="es-EC" sz="800" dirty="0" smtClean="0">
                    <a:latin typeface="TimesNewRomanPSMT" charset="0"/>
                    <a:cs typeface="Arial" pitchFamily="34" charset="0"/>
                  </a:rPr>
                  <a:t>Í</a:t>
                </a: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A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39" name="Rectangle 83"/>
              <p:cNvSpPr>
                <a:spLocks noChangeArrowheads="1"/>
              </p:cNvSpPr>
              <p:nvPr/>
            </p:nvSpPr>
            <p:spPr bwMode="auto">
              <a:xfrm>
                <a:off x="4321" y="5559"/>
                <a:ext cx="1425" cy="8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Hacienda, árboles, flores, fiestas, reina</a:t>
                </a:r>
                <a:endParaRPr kumimoji="0" lang="es-EC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40" name="AutoShape 84"/>
              <p:cNvCxnSpPr>
                <a:cxnSpLocks noChangeShapeType="1"/>
              </p:cNvCxnSpPr>
              <p:nvPr/>
            </p:nvCxnSpPr>
            <p:spPr bwMode="auto">
              <a:xfrm>
                <a:off x="2047" y="5978"/>
                <a:ext cx="200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41" name="AutoShape 85"/>
              <p:cNvCxnSpPr>
                <a:cxnSpLocks noChangeShapeType="1"/>
              </p:cNvCxnSpPr>
              <p:nvPr/>
            </p:nvCxnSpPr>
            <p:spPr bwMode="auto">
              <a:xfrm>
                <a:off x="5958" y="5979"/>
                <a:ext cx="14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147542" name="Group 86"/>
            <p:cNvGrpSpPr>
              <a:grpSpLocks/>
            </p:cNvGrpSpPr>
            <p:nvPr/>
          </p:nvGrpSpPr>
          <p:grpSpPr bwMode="auto">
            <a:xfrm>
              <a:off x="2047" y="2930"/>
              <a:ext cx="8485" cy="2119"/>
              <a:chOff x="2047" y="2930"/>
              <a:chExt cx="8485" cy="2119"/>
            </a:xfrm>
          </p:grpSpPr>
          <p:sp>
            <p:nvSpPr>
              <p:cNvPr id="147543" name="Rectangle 87"/>
              <p:cNvSpPr>
                <a:spLocks noChangeArrowheads="1"/>
              </p:cNvSpPr>
              <p:nvPr/>
            </p:nvSpPr>
            <p:spPr bwMode="auto">
              <a:xfrm>
                <a:off x="3954" y="2930"/>
                <a:ext cx="2057" cy="2119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NOTICIAS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44" name="Rectangle 88"/>
              <p:cNvSpPr>
                <a:spLocks noChangeArrowheads="1"/>
              </p:cNvSpPr>
              <p:nvPr/>
            </p:nvSpPr>
            <p:spPr bwMode="auto">
              <a:xfrm>
                <a:off x="4113" y="3277"/>
                <a:ext cx="1830" cy="16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Fiestas San Cristóbal Iglesia de UYUMBICHO Isidro Ayora Cueva Carlos Zambrano </a:t>
                </a:r>
                <a:r>
                  <a:rPr lang="es-EC" sz="800" dirty="0" smtClean="0">
                    <a:latin typeface="Calibri" pitchFamily="34" charset="0"/>
                    <a:cs typeface="Arial" pitchFamily="34" charset="0"/>
                  </a:rPr>
                  <a:t>P</a:t>
                </a:r>
                <a:r>
                  <a:rPr kumimoji="0" lang="es-EC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arque Pasochoa       Río San Pedro</a:t>
                </a:r>
                <a:endParaRPr kumimoji="0" lang="es-EC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45" name="AutoShape 89"/>
              <p:cNvCxnSpPr>
                <a:cxnSpLocks noChangeShapeType="1"/>
              </p:cNvCxnSpPr>
              <p:nvPr/>
            </p:nvCxnSpPr>
            <p:spPr bwMode="auto">
              <a:xfrm>
                <a:off x="2047" y="3843"/>
                <a:ext cx="190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46" name="AutoShape 90"/>
              <p:cNvCxnSpPr>
                <a:cxnSpLocks noChangeShapeType="1"/>
              </p:cNvCxnSpPr>
              <p:nvPr/>
            </p:nvCxnSpPr>
            <p:spPr bwMode="auto">
              <a:xfrm>
                <a:off x="6056" y="3843"/>
                <a:ext cx="137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7547" name="Rectangle 91"/>
              <p:cNvSpPr>
                <a:spLocks noChangeArrowheads="1"/>
              </p:cNvSpPr>
              <p:nvPr/>
            </p:nvSpPr>
            <p:spPr bwMode="auto">
              <a:xfrm>
                <a:off x="7560" y="3508"/>
                <a:ext cx="2972" cy="8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PÁGINA</a:t>
                </a:r>
                <a:r>
                  <a:rPr kumimoji="0" lang="es-EC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 </a:t>
                </a: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INFORMACIÓN DE PERSONAJES Y SITIOS</a:t>
                </a:r>
                <a:endParaRPr kumimoji="0" lang="es-EC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548" name="Group 92"/>
            <p:cNvGrpSpPr>
              <a:grpSpLocks/>
            </p:cNvGrpSpPr>
            <p:nvPr/>
          </p:nvGrpSpPr>
          <p:grpSpPr bwMode="auto">
            <a:xfrm>
              <a:off x="2058" y="7937"/>
              <a:ext cx="8474" cy="2124"/>
              <a:chOff x="2058" y="7937"/>
              <a:chExt cx="8474" cy="2124"/>
            </a:xfrm>
          </p:grpSpPr>
          <p:sp>
            <p:nvSpPr>
              <p:cNvPr id="147549" name="Rectangle 93"/>
              <p:cNvSpPr>
                <a:spLocks noChangeArrowheads="1"/>
              </p:cNvSpPr>
              <p:nvPr/>
            </p:nvSpPr>
            <p:spPr bwMode="auto">
              <a:xfrm>
                <a:off x="7608" y="8668"/>
                <a:ext cx="2924" cy="4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PÁGINA DE INFORMACIÓN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50" name="Rectangle 94"/>
              <p:cNvSpPr>
                <a:spLocks noChangeArrowheads="1"/>
              </p:cNvSpPr>
              <p:nvPr/>
            </p:nvSpPr>
            <p:spPr bwMode="auto">
              <a:xfrm>
                <a:off x="4025" y="7937"/>
                <a:ext cx="1830" cy="212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MENÚ LATERAL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551" name="Rectangle 95"/>
              <p:cNvSpPr>
                <a:spLocks noChangeArrowheads="1"/>
              </p:cNvSpPr>
              <p:nvPr/>
            </p:nvSpPr>
            <p:spPr bwMode="auto">
              <a:xfrm>
                <a:off x="4243" y="8196"/>
                <a:ext cx="1425" cy="17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Inicio                Foro              Sitios Turísticos Noticias     Eventos         Vista Aérea Contactos </a:t>
                </a:r>
                <a:r>
                  <a:rPr kumimoji="0" lang="es-EC" sz="7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Fotolibro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52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2058" y="8991"/>
                <a:ext cx="19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53" name="AutoShape 97"/>
              <p:cNvCxnSpPr>
                <a:cxnSpLocks noChangeShapeType="1"/>
              </p:cNvCxnSpPr>
              <p:nvPr/>
            </p:nvCxnSpPr>
            <p:spPr bwMode="auto">
              <a:xfrm flipV="1">
                <a:off x="5854" y="8991"/>
                <a:ext cx="159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147554" name="Group 98"/>
            <p:cNvGrpSpPr>
              <a:grpSpLocks/>
            </p:cNvGrpSpPr>
            <p:nvPr/>
          </p:nvGrpSpPr>
          <p:grpSpPr bwMode="auto">
            <a:xfrm>
              <a:off x="2043" y="10068"/>
              <a:ext cx="8490" cy="817"/>
              <a:chOff x="2043" y="10068"/>
              <a:chExt cx="8490" cy="817"/>
            </a:xfrm>
          </p:grpSpPr>
          <p:sp>
            <p:nvSpPr>
              <p:cNvPr id="147555" name="Rectangle 99"/>
              <p:cNvSpPr>
                <a:spLocks noChangeArrowheads="1"/>
              </p:cNvSpPr>
              <p:nvPr/>
            </p:nvSpPr>
            <p:spPr bwMode="auto">
              <a:xfrm>
                <a:off x="4053" y="10249"/>
                <a:ext cx="1830" cy="636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CURSO DE FOTOGRAFÍA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557" name="AutoShape 101"/>
              <p:cNvCxnSpPr>
                <a:cxnSpLocks noChangeShapeType="1"/>
              </p:cNvCxnSpPr>
              <p:nvPr/>
            </p:nvCxnSpPr>
            <p:spPr bwMode="auto">
              <a:xfrm>
                <a:off x="5880" y="10513"/>
                <a:ext cx="155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7558" name="AutoShape 102"/>
              <p:cNvCxnSpPr>
                <a:cxnSpLocks noChangeShapeType="1"/>
              </p:cNvCxnSpPr>
              <p:nvPr/>
            </p:nvCxnSpPr>
            <p:spPr bwMode="auto">
              <a:xfrm>
                <a:off x="2043" y="10586"/>
                <a:ext cx="19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7559" name="Rectangle 103"/>
              <p:cNvSpPr>
                <a:spLocks noChangeArrowheads="1"/>
              </p:cNvSpPr>
              <p:nvPr/>
            </p:nvSpPr>
            <p:spPr bwMode="auto">
              <a:xfrm>
                <a:off x="7609" y="10068"/>
                <a:ext cx="2924" cy="4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ENLACE A</a:t>
                </a:r>
                <a:r>
                  <a:rPr kumimoji="0" lang="es-EC" sz="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 CUROS VIRTUAL EN</a:t>
                </a:r>
                <a:r>
                  <a:rPr kumimoji="0" lang="es-EC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cs typeface="Arial" pitchFamily="34" charset="0"/>
                  </a:rPr>
                  <a:t> MOODLE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52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57201"/>
            <a:ext cx="4932040" cy="667543"/>
          </a:xfrm>
        </p:spPr>
        <p:txBody>
          <a:bodyPr/>
          <a:lstStyle/>
          <a:p>
            <a:pPr algn="r"/>
            <a:r>
              <a:rPr lang="es-EC" dirty="0" smtClean="0"/>
              <a:t>DIAGRAMA DE ACTIVIDAD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35292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atrás o Anterior">
            <a:hlinkClick r:id="rId4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220072" cy="667543"/>
          </a:xfrm>
        </p:spPr>
        <p:txBody>
          <a:bodyPr/>
          <a:lstStyle/>
          <a:p>
            <a:pPr algn="r"/>
            <a:r>
              <a:rPr lang="es-EC" sz="2400" dirty="0" smtClean="0"/>
              <a:t>DIAGRAMA DE COMPONENTES</a:t>
            </a:r>
            <a:endParaRPr lang="es-EC" sz="2400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5010570" cy="388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tesis santi teran\capitulos tesis santi teran\Fotos tesis santi\Diapositiv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tesis santi teran\capitulos tesis santi teran\Fotos tesis santi\Diapositiv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Botón de acción: Hacia atrás o Anterior">
            <a:hlinkClick r:id="rId6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´</a:t>
            </a:r>
            <a:endParaRPr lang="es-EC" dirty="0"/>
          </a:p>
        </p:txBody>
      </p:sp>
      <p:graphicFrame>
        <p:nvGraphicFramePr>
          <p:cNvPr id="111618" name="Object 1"/>
          <p:cNvGraphicFramePr>
            <a:graphicFrameLocks noChangeAspect="1"/>
          </p:cNvGraphicFramePr>
          <p:nvPr/>
        </p:nvGraphicFramePr>
        <p:xfrm>
          <a:off x="1763688" y="1484784"/>
          <a:ext cx="5000625" cy="5118100"/>
        </p:xfrm>
        <a:graphic>
          <a:graphicData uri="http://schemas.openxmlformats.org/presentationml/2006/ole">
            <p:oleObj spid="_x0000_s3074" name="Visio" r:id="rId3" imgW="7426870" imgH="7575685" progId="Visio.Drawing.11">
              <p:embed/>
            </p:oleObj>
          </a:graphicData>
        </a:graphic>
      </p:graphicFrame>
      <p:pic>
        <p:nvPicPr>
          <p:cNvPr id="5" name="Picture 7" descr="serviciosweb_r1_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4349"/>
            <a:ext cx="1656184" cy="6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otón de acción: Hacia atrás o Anterior">
            <a:hlinkClick r:id="rId5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55776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400" dirty="0" smtClean="0">
                <a:solidFill>
                  <a:schemeClr val="bg1"/>
                </a:solidFill>
              </a:rPr>
              <a:t>Estructura Joomla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err="1" smtClean="0"/>
              <a:t>Curso</a:t>
            </a:r>
            <a:r>
              <a:rPr lang="en-US" sz="4000" dirty="0" smtClean="0"/>
              <a:t> en </a:t>
            </a:r>
            <a:r>
              <a:rPr lang="en-US" sz="4000" dirty="0" err="1" smtClean="0"/>
              <a:t>Moodle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502424" y="3208809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082824" y="3208809"/>
            <a:ext cx="2286000" cy="3352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C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178074" y="3408834"/>
            <a:ext cx="2038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 err="1" smtClean="0">
                <a:solidFill>
                  <a:srgbClr val="000000"/>
                </a:solidFill>
              </a:rPr>
              <a:t>Metodología</a:t>
            </a:r>
            <a:r>
              <a:rPr lang="en-US" sz="2000" b="1" dirty="0" smtClean="0">
                <a:solidFill>
                  <a:srgbClr val="000000"/>
                </a:solidFill>
              </a:rPr>
              <a:t> P.A.C.I.E.</a:t>
            </a:r>
          </a:p>
          <a:p>
            <a:pPr eaLnBrk="0" hangingPunct="0"/>
            <a:endParaRPr lang="en-US" sz="20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US" sz="2000" b="1" dirty="0" err="1" smtClean="0">
                <a:solidFill>
                  <a:srgbClr val="000000"/>
                </a:solidFill>
              </a:rPr>
              <a:t>Voki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eaLnBrk="0" hangingPunct="0"/>
            <a:endParaRPr lang="en-US" sz="20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US" sz="2000" b="1" dirty="0" err="1" smtClean="0">
                <a:solidFill>
                  <a:srgbClr val="000000"/>
                </a:solidFill>
              </a:rPr>
              <a:t>Foro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err="1" smtClean="0">
                <a:solidFill>
                  <a:srgbClr val="000000"/>
                </a:solidFill>
              </a:rPr>
              <a:t>cafetería</a:t>
            </a:r>
            <a:r>
              <a:rPr lang="en-US" sz="2000" b="1" dirty="0" smtClean="0">
                <a:solidFill>
                  <a:srgbClr val="000000"/>
                </a:solidFill>
              </a:rPr>
              <a:t>, taller y </a:t>
            </a:r>
            <a:r>
              <a:rPr lang="en-US" sz="2000" b="1" dirty="0" err="1" smtClean="0">
                <a:solidFill>
                  <a:srgbClr val="000000"/>
                </a:solidFill>
              </a:rPr>
              <a:t>novedades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eaLnBrk="0" hangingPunct="0"/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162449" y="311197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08687" y="3108797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15037" y="3111972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87824" y="1484784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C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385036" y="1684809"/>
            <a:ext cx="21107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000000"/>
                </a:solidFill>
              </a:rPr>
              <a:t>Curso</a:t>
            </a:r>
            <a:r>
              <a:rPr lang="en-US" sz="2400" b="1" dirty="0" smtClean="0">
                <a:solidFill>
                  <a:srgbClr val="000000"/>
                </a:solidFill>
              </a:rPr>
              <a:t> Virtual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731024" y="3437409"/>
            <a:ext cx="2038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 err="1" smtClean="0">
                <a:solidFill>
                  <a:srgbClr val="000000"/>
                </a:solidFill>
              </a:rPr>
              <a:t>Trucos</a:t>
            </a:r>
            <a:r>
              <a:rPr lang="en-US" sz="2000" b="1" dirty="0" smtClean="0">
                <a:solidFill>
                  <a:srgbClr val="000000"/>
                </a:solidFill>
              </a:rPr>
              <a:t> de </a:t>
            </a:r>
          </a:p>
          <a:p>
            <a:pPr eaLnBrk="0" hangingPunct="0"/>
            <a:r>
              <a:rPr lang="en-US" sz="2000" b="1" dirty="0" err="1" smtClean="0">
                <a:solidFill>
                  <a:srgbClr val="000000"/>
                </a:solidFill>
              </a:rPr>
              <a:t>fotografía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0" name="Picture 7" descr="serviciosweb_r1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4349"/>
            <a:ext cx="1656184" cy="6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tesis santi teran\capitulos tesis santi teran\Fotos tesis santi\Diapositiv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 bwMode="auto">
          <a:xfrm>
            <a:off x="6804248" y="6021288"/>
            <a:ext cx="1008112" cy="3600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21 Botón de acción: Hacia atrás o Anterior">
            <a:hlinkClick r:id="rId5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ENTREGABLES</a:t>
            </a:r>
            <a:endParaRPr lang="es-EC" dirty="0"/>
          </a:p>
        </p:txBody>
      </p:sp>
      <p:pic>
        <p:nvPicPr>
          <p:cNvPr id="5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4349"/>
            <a:ext cx="1656184" cy="6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115616" y="1484784"/>
          <a:ext cx="69127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Botón de acción: Hacia atrás o Anterior">
            <a:hlinkClick r:id="rId4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457200"/>
            <a:ext cx="4826496" cy="487363"/>
          </a:xfrm>
        </p:spPr>
        <p:txBody>
          <a:bodyPr/>
          <a:lstStyle/>
          <a:p>
            <a:pPr algn="r"/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sz="2400" dirty="0" smtClean="0">
                <a:hlinkClick r:id="rId2" action="ppaction://hlinksldjump"/>
              </a:rPr>
              <a:t>El Problema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3" action="ppaction://hlinksldjump"/>
              </a:rPr>
              <a:t>Objetivo General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4" action="ppaction://hlinksldjump"/>
              </a:rPr>
              <a:t>Objetivos Específicos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5" action="ppaction://hlinksldjump"/>
              </a:rPr>
              <a:t>Justificación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6" action="ppaction://hlinksldjump"/>
              </a:rPr>
              <a:t>Alcance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7" action="ppaction://hlinksldjump"/>
              </a:rPr>
              <a:t>Metodología OOHDM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8" action="ppaction://hlinksldjump"/>
              </a:rPr>
              <a:t>Casos de Uso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9" action="ppaction://hlinksldjump"/>
              </a:rPr>
              <a:t>Diagrama de Clases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10" action="ppaction://hlinksldjump"/>
              </a:rPr>
              <a:t>Diagrama de Contexto de Navegación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11" action="ppaction://hlinksldjump"/>
              </a:rPr>
              <a:t>Diagrama de Actividad</a:t>
            </a:r>
            <a:endParaRPr lang="es-EC" sz="2400" dirty="0" smtClean="0"/>
          </a:p>
          <a:p>
            <a:pPr>
              <a:buNone/>
            </a:pPr>
            <a:r>
              <a:rPr lang="es-EC" sz="2400" dirty="0" smtClean="0">
                <a:hlinkClick r:id="rId12" action="ppaction://hlinksldjump"/>
              </a:rPr>
              <a:t>Conclusiones y Recomendaciones</a:t>
            </a:r>
            <a:endParaRPr lang="es-EC" sz="2400" dirty="0" smtClean="0"/>
          </a:p>
          <a:p>
            <a:pPr>
              <a:buNone/>
            </a:pPr>
            <a:endParaRPr lang="es-EC" sz="2400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57201"/>
            <a:ext cx="4932040" cy="667543"/>
          </a:xfrm>
        </p:spPr>
        <p:txBody>
          <a:bodyPr/>
          <a:lstStyle/>
          <a:p>
            <a:pPr algn="r"/>
            <a:r>
              <a:rPr lang="es-EC" sz="2400" dirty="0" smtClean="0"/>
              <a:t>PRESENTACIÓN DEL SISTEMA</a:t>
            </a:r>
            <a:endParaRPr lang="es-EC" sz="2400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971600" y="2852936"/>
            <a:ext cx="734481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Sistema</a:t>
            </a:r>
          </a:p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http://www.uyumbicho.com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404664"/>
            <a:ext cx="5042520" cy="504056"/>
          </a:xfrm>
        </p:spPr>
        <p:txBody>
          <a:bodyPr/>
          <a:lstStyle/>
          <a:p>
            <a:pPr algn="r"/>
            <a:r>
              <a:rPr lang="es-EC" sz="2400" dirty="0" smtClean="0"/>
              <a:t>CONCLUSIONES 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733256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C" dirty="0" smtClean="0"/>
              <a:t>Se elaboró  información multimedia de los principales atractivos turísticos.</a:t>
            </a:r>
            <a:r>
              <a:rPr lang="es-EC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EC" dirty="0" smtClean="0"/>
              <a:t>Para alcanzar el objetivo propuesto, es necesario proponer una metodología de desarrollo aplicando por cada fase sus entregables asociado de la parte turística de UYUMBICHO.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EC" dirty="0" smtClean="0"/>
              <a:t>Se subió el Portal Web al dominio propio.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EC" dirty="0" smtClean="0"/>
              <a:t>Se levanto los requerimientos funcionales y no funcionales mediante la norma </a:t>
            </a:r>
            <a:r>
              <a:rPr lang="es-EC" dirty="0" err="1" smtClean="0"/>
              <a:t>iee</a:t>
            </a:r>
            <a:r>
              <a:rPr lang="es-EC" dirty="0" smtClean="0"/>
              <a:t> 830 y la metodología OOHDM.</a:t>
            </a:r>
          </a:p>
          <a:p>
            <a:pPr marL="536575" indent="-536575" algn="just">
              <a:buFont typeface="Wingdings" pitchFamily="2" charset="2"/>
              <a:buChar char="Ø"/>
            </a:pPr>
            <a:endParaRPr lang="es-EC" dirty="0" smtClean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404664"/>
            <a:ext cx="5042520" cy="504056"/>
          </a:xfrm>
        </p:spPr>
        <p:txBody>
          <a:bodyPr/>
          <a:lstStyle/>
          <a:p>
            <a:pPr algn="r"/>
            <a:r>
              <a:rPr lang="es-EC" sz="2400" dirty="0" smtClean="0"/>
              <a:t>RECOMENDACIONES 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968552"/>
          </a:xfrm>
        </p:spPr>
        <p:txBody>
          <a:bodyPr/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C" dirty="0" smtClean="0"/>
              <a:t>Configurar en forma correcta el gestor de plantillas de Joomla, con el de que las actualizaciones sean fáciles y correctas. 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C" dirty="0" smtClean="0"/>
              <a:t>El análisis de requerimientos se enfoca en diseñar los proyectos y procesos antes que los recursos.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C" dirty="0" smtClean="0"/>
              <a:t>Que en las aulas se enseñe a utilizar o manejar hojas de estilo tanto para software propietario como para software libre.</a:t>
            </a:r>
          </a:p>
          <a:p>
            <a:pPr marL="360363" indent="-360363" algn="just">
              <a:buFont typeface="Wingdings" pitchFamily="2" charset="2"/>
              <a:buChar char="Ø"/>
            </a:pPr>
            <a:endParaRPr lang="es-EC" dirty="0" smtClean="0"/>
          </a:p>
          <a:p>
            <a:pPr marL="360363" indent="-360363" algn="just">
              <a:buFont typeface="Wingdings" pitchFamily="2" charset="2"/>
              <a:buChar char="Ø"/>
            </a:pPr>
            <a:endParaRPr lang="es-EC" dirty="0" smtClean="0"/>
          </a:p>
          <a:p>
            <a:pPr marL="360363" indent="-360363" algn="just">
              <a:buFont typeface="Wingdings" pitchFamily="2" charset="2"/>
              <a:buChar char="Ø"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6456" cy="523528"/>
          </a:xfrm>
        </p:spPr>
        <p:txBody>
          <a:bodyPr/>
          <a:lstStyle/>
          <a:p>
            <a:pPr algn="r"/>
            <a:r>
              <a:rPr lang="es-EC" dirty="0" smtClean="0"/>
              <a:t>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60"/>
          </a:xfrm>
        </p:spPr>
        <p:txBody>
          <a:bodyPr/>
          <a:lstStyle/>
          <a:p>
            <a:pPr marL="0" indent="0" algn="just" defTabSz="895350">
              <a:buNone/>
              <a:tabLst>
                <a:tab pos="361950" algn="l"/>
              </a:tabLst>
            </a:pPr>
            <a:r>
              <a:rPr lang="es-EC" dirty="0" smtClean="0"/>
              <a:t>Se notó que el Pueblo de Uyumbicho no posee información histórica, fotográfica, cultural y turística en la Web.</a:t>
            </a:r>
          </a:p>
          <a:p>
            <a:pPr marL="0" indent="0" algn="just">
              <a:buNone/>
            </a:pPr>
            <a:r>
              <a:rPr lang="es-EC" dirty="0" smtClean="0"/>
              <a:t>Causas</a:t>
            </a:r>
          </a:p>
          <a:p>
            <a:pPr marL="0" indent="0" algn="just"/>
            <a:r>
              <a:rPr lang="es-EC" dirty="0" smtClean="0"/>
              <a:t> Carencia de información impresa. </a:t>
            </a:r>
          </a:p>
          <a:p>
            <a:pPr marL="457200" indent="-457200" algn="just"/>
            <a:r>
              <a:rPr lang="es-EC" dirty="0" smtClean="0"/>
              <a:t>Poco personal especializado en el levantamiento de información y desarrollo de portales.</a:t>
            </a:r>
          </a:p>
          <a:p>
            <a:pPr marL="457200" indent="-457200" algn="just"/>
            <a:r>
              <a:rPr lang="es-EC" dirty="0" smtClean="0"/>
              <a:t>Poca publicidad para servir al mercado local.</a:t>
            </a: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457200"/>
            <a:ext cx="4466456" cy="523528"/>
          </a:xfrm>
        </p:spPr>
        <p:txBody>
          <a:bodyPr/>
          <a:lstStyle/>
          <a:p>
            <a:pPr algn="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7920880" cy="1696219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/>
              <a:t>Implementar un Portal Web dinámico, utilizando como gestor de contenidos Joomla.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6456" cy="523528"/>
          </a:xfrm>
        </p:spPr>
        <p:txBody>
          <a:bodyPr/>
          <a:lstStyle/>
          <a:p>
            <a:pPr algn="r"/>
            <a:r>
              <a:rPr lang="es-EC" dirty="0" smtClean="0"/>
              <a:t>Objetivo Específicos: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752528"/>
          </a:xfrm>
        </p:spPr>
        <p:txBody>
          <a:bodyPr/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C" dirty="0" smtClean="0"/>
              <a:t>Recopilar la información turística para el               pueblo de Uyumbicho.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C" dirty="0" smtClean="0"/>
              <a:t>Levantar los requerimientos de software mediante la norma iee830 y la metodología OOHDM.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C" dirty="0" smtClean="0"/>
              <a:t>Determinar los aplicativos de software a ser utilizados en la primera versión del portal.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C" dirty="0" smtClean="0"/>
              <a:t>Subir el Portal Web al dominio propio.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6456" cy="523528"/>
          </a:xfrm>
        </p:spPr>
        <p:txBody>
          <a:bodyPr/>
          <a:lstStyle/>
          <a:p>
            <a:pPr algn="r"/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733256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/>
              <a:t>El Pueblo de Uyumbicho necesita una imagen corporativa para llegar a los usuarios.</a:t>
            </a:r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/>
            <a:r>
              <a:rPr lang="es-EC" dirty="0" smtClean="0"/>
              <a:t> Acceso a información actualizada sobre turismo, historia y fotografía estática y animada.</a:t>
            </a:r>
          </a:p>
          <a:p>
            <a:pPr marL="0" indent="0" algn="just"/>
            <a:r>
              <a:rPr lang="es-EC" dirty="0" smtClean="0"/>
              <a:t> Disponibilidad de un Portal Web, que sirva como canal de acceso para intercambiar información, acceder un curso virtual.</a:t>
            </a:r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6456" cy="523528"/>
          </a:xfrm>
        </p:spPr>
        <p:txBody>
          <a:bodyPr/>
          <a:lstStyle/>
          <a:p>
            <a:pPr algn="r"/>
            <a:r>
              <a:rPr lang="es-EC" dirty="0" smtClean="0"/>
              <a:t>Alcance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pPr marL="0" indent="0" algn="just">
              <a:buNone/>
            </a:pPr>
            <a:endParaRPr lang="es-EC" sz="2400" dirty="0" smtClean="0"/>
          </a:p>
          <a:p>
            <a:pPr marL="0" indent="0" algn="just">
              <a:buNone/>
            </a:pPr>
            <a:r>
              <a:rPr lang="es-EC" sz="2400" dirty="0" smtClean="0"/>
              <a:t>Los módulos que comprenden el sistema son:</a:t>
            </a:r>
          </a:p>
          <a:p>
            <a:pPr marL="0" indent="0" algn="just">
              <a:buNone/>
            </a:pPr>
            <a:endParaRPr lang="es-EC" sz="2400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remota </a:t>
            </a:r>
            <a:r>
              <a:rPr lang="es-EC" sz="2400" dirty="0" err="1" smtClean="0"/>
              <a:t>cpanel</a:t>
            </a:r>
            <a:r>
              <a:rPr lang="es-EC" sz="2400" dirty="0" smtClean="0"/>
              <a:t>.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Usuarios.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Plantillas.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Componentes.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Noticias ( Información ).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Cursos Virtuales ( </a:t>
            </a:r>
            <a:r>
              <a:rPr lang="es-EC" sz="2400" dirty="0" err="1" smtClean="0"/>
              <a:t>Moodle</a:t>
            </a:r>
            <a:r>
              <a:rPr lang="es-EC" sz="2400" dirty="0" smtClean="0"/>
              <a:t> ).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s-EC" sz="2400" dirty="0" smtClean="0"/>
              <a:t> Administración de Galería Fotográfica.</a:t>
            </a:r>
          </a:p>
          <a:p>
            <a:pPr marL="0" indent="0" algn="just">
              <a:buNone/>
            </a:pPr>
            <a:endParaRPr lang="es-EC" sz="2200" dirty="0" smtClean="0"/>
          </a:p>
          <a:p>
            <a:pPr marL="0" indent="0" algn="just">
              <a:buNone/>
            </a:pPr>
            <a:endParaRPr lang="es-EC" sz="2200" dirty="0" smtClean="0"/>
          </a:p>
          <a:p>
            <a:pPr marL="0" indent="0" algn="just">
              <a:buNone/>
            </a:pPr>
            <a:endParaRPr lang="es-EC" sz="2200" dirty="0" smtClean="0"/>
          </a:p>
          <a:p>
            <a:pPr marL="0" indent="0" algn="just">
              <a:buNone/>
            </a:pPr>
            <a:endParaRPr lang="es-EC" sz="2200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33528" y="404664"/>
            <a:ext cx="4610472" cy="523528"/>
          </a:xfrm>
        </p:spPr>
        <p:txBody>
          <a:bodyPr/>
          <a:lstStyle/>
          <a:p>
            <a:pPr algn="r"/>
            <a:r>
              <a:rPr lang="es-EC" dirty="0" smtClean="0"/>
              <a:t> METODOLOGÍA OOHDM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323528" y="1844824"/>
          <a:ext cx="8424935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otón de acción: Hacia atrás o Anterior">
            <a:hlinkClick r:id="rId8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METODOLOGÍA OOHDM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3" indent="-266700" hangingPunct="0"/>
            <a:r>
              <a:rPr lang="es-EC" b="1" dirty="0" smtClean="0"/>
              <a:t>Sub-etapa 1: Identificación de roles y tareas</a:t>
            </a:r>
          </a:p>
          <a:p>
            <a:pPr marL="0" indent="0">
              <a:buNone/>
            </a:pPr>
            <a:r>
              <a:rPr lang="es-EC" sz="2000" dirty="0" smtClean="0">
                <a:latin typeface="+mj-lt"/>
              </a:rPr>
              <a:t>Se identifican, los diferentes roles que podrían tener los usuarios de la aplicación.</a:t>
            </a:r>
          </a:p>
          <a:p>
            <a:pPr marL="266700" lvl="3" indent="-266700" hangingPunct="0"/>
            <a:r>
              <a:rPr lang="es-EC" b="1" dirty="0" smtClean="0"/>
              <a:t>Sub-etapa 2: Especificación de casos de uso</a:t>
            </a:r>
          </a:p>
          <a:p>
            <a:pPr marL="0" indent="0">
              <a:buNone/>
            </a:pPr>
            <a:r>
              <a:rPr lang="es-EC" sz="2000" dirty="0" smtClean="0">
                <a:latin typeface="+mj-lt"/>
              </a:rPr>
              <a:t>Es la interacción entre el usuario y el sistema, para luego generar un caso de uso</a:t>
            </a:r>
            <a:r>
              <a:rPr lang="es-EC" dirty="0" smtClean="0"/>
              <a:t>. </a:t>
            </a:r>
          </a:p>
          <a:p>
            <a:pPr marL="266700" lvl="3" indent="-266700" hangingPunct="0"/>
            <a:r>
              <a:rPr lang="es-EC" b="1" dirty="0" smtClean="0"/>
              <a:t>Sub-etapa 3: Especificación de </a:t>
            </a:r>
            <a:r>
              <a:rPr lang="es-EC" b="1" dirty="0" err="1" smtClean="0"/>
              <a:t>UIDs</a:t>
            </a:r>
            <a:r>
              <a:rPr lang="es-EC" b="1" dirty="0" smtClean="0"/>
              <a:t>. </a:t>
            </a:r>
          </a:p>
          <a:p>
            <a:pPr>
              <a:buNone/>
            </a:pPr>
            <a:r>
              <a:rPr lang="es-EC" sz="2000" dirty="0" smtClean="0">
                <a:latin typeface="+mj-lt"/>
              </a:rPr>
              <a:t>Permiten representar en forma gráfica, rápida y sencilla los casos de</a:t>
            </a:r>
          </a:p>
          <a:p>
            <a:pPr>
              <a:buNone/>
            </a:pPr>
            <a:r>
              <a:rPr lang="es-EC" sz="2000" dirty="0" smtClean="0">
                <a:latin typeface="+mj-lt"/>
              </a:rPr>
              <a:t>uso generados en la etapa 2. </a:t>
            </a:r>
          </a:p>
          <a:p>
            <a:pPr marL="266700" lvl="3" indent="-266700" hangingPunct="0"/>
            <a:r>
              <a:rPr lang="es-EC" b="1" dirty="0" smtClean="0"/>
              <a:t>Sub-etapa 4: Validación de Casos de Uso y </a:t>
            </a:r>
            <a:r>
              <a:rPr lang="es-EC" b="1" dirty="0" err="1" smtClean="0"/>
              <a:t>UIDs</a:t>
            </a:r>
            <a:r>
              <a:rPr lang="es-EC" b="1" dirty="0" smtClean="0"/>
              <a:t>. </a:t>
            </a:r>
          </a:p>
          <a:p>
            <a:pPr>
              <a:buNone/>
            </a:pPr>
            <a:r>
              <a:rPr lang="es-EC" sz="2000" dirty="0" smtClean="0">
                <a:latin typeface="+mj-lt"/>
              </a:rPr>
              <a:t>Se deberá  interactuar con cada usuario para validar los</a:t>
            </a:r>
          </a:p>
          <a:p>
            <a:pPr>
              <a:buNone/>
            </a:pPr>
            <a:r>
              <a:rPr lang="es-EC" sz="2000" dirty="0" smtClean="0">
                <a:latin typeface="+mj-lt"/>
              </a:rPr>
              <a:t>casos de uso y </a:t>
            </a:r>
            <a:r>
              <a:rPr lang="es-EC" sz="2000" dirty="0" err="1" smtClean="0">
                <a:latin typeface="+mj-lt"/>
              </a:rPr>
              <a:t>UIDs</a:t>
            </a:r>
            <a:r>
              <a:rPr lang="es-EC" sz="2000" dirty="0" smtClean="0">
                <a:latin typeface="+mj-lt"/>
              </a:rPr>
              <a:t>, </a:t>
            </a:r>
            <a:endParaRPr lang="es-EC" dirty="0"/>
          </a:p>
        </p:txBody>
      </p:sp>
      <p:pic>
        <p:nvPicPr>
          <p:cNvPr id="6" name="Picture 7" descr="serviciosweb_r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68" y="176436"/>
            <a:ext cx="3190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123634" y="6267028"/>
            <a:ext cx="827584" cy="47667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6811</TotalTime>
  <Words>833</Words>
  <Application>Microsoft Office PowerPoint</Application>
  <PresentationFormat>Presentación en pantalla (4:3)</PresentationFormat>
  <Paragraphs>148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cdb2004117gl</vt:lpstr>
      <vt:lpstr>Visio</vt:lpstr>
      <vt:lpstr>Diapositiva 1</vt:lpstr>
      <vt:lpstr>AGENDA</vt:lpstr>
      <vt:lpstr>El Problema</vt:lpstr>
      <vt:lpstr>Objetivo General</vt:lpstr>
      <vt:lpstr>Objetivo Específicos:</vt:lpstr>
      <vt:lpstr>Justificación</vt:lpstr>
      <vt:lpstr>Alcance</vt:lpstr>
      <vt:lpstr> METODOLOGÍA OOHDM</vt:lpstr>
      <vt:lpstr>METODOLOGÍA OOHDM</vt:lpstr>
      <vt:lpstr>UML</vt:lpstr>
      <vt:lpstr>CASOS DE USO</vt:lpstr>
      <vt:lpstr>CASO DE USO</vt:lpstr>
      <vt:lpstr>DIAGRAMA DE CLASES</vt:lpstr>
      <vt:lpstr>DIAGRAMA DE CONTEXTO DE NAVEGACIÓN</vt:lpstr>
      <vt:lpstr>DIAGRAMA DE ACTIVIDAD</vt:lpstr>
      <vt:lpstr>DIAGRAMA DE COMPONENTES</vt:lpstr>
      <vt:lpstr>Diapositiva 17</vt:lpstr>
      <vt:lpstr>Curso en Moodle</vt:lpstr>
      <vt:lpstr>ENTREGABLES</vt:lpstr>
      <vt:lpstr>PRESENTACIÓN DEL SISTEMA</vt:lpstr>
      <vt:lpstr>CONCLUSIONES </vt:lpstr>
      <vt:lpstr>RECOMENDACIONES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87</cp:revision>
  <dcterms:created xsi:type="dcterms:W3CDTF">2011-09-13T00:05:49Z</dcterms:created>
  <dcterms:modified xsi:type="dcterms:W3CDTF">2011-10-24T23:58:54Z</dcterms:modified>
</cp:coreProperties>
</file>