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67"/>
  </p:notesMasterIdLst>
  <p:handoutMasterIdLst>
    <p:handoutMasterId r:id="rId68"/>
  </p:handoutMasterIdLst>
  <p:sldIdLst>
    <p:sldId id="502" r:id="rId2"/>
    <p:sldId id="256" r:id="rId3"/>
    <p:sldId id="257" r:id="rId4"/>
    <p:sldId id="258" r:id="rId5"/>
    <p:sldId id="259" r:id="rId6"/>
    <p:sldId id="354" r:id="rId7"/>
    <p:sldId id="518" r:id="rId8"/>
    <p:sldId id="514" r:id="rId9"/>
    <p:sldId id="519" r:id="rId10"/>
    <p:sldId id="260" r:id="rId11"/>
    <p:sldId id="263" r:id="rId12"/>
    <p:sldId id="513" r:id="rId13"/>
    <p:sldId id="266" r:id="rId14"/>
    <p:sldId id="362" r:id="rId15"/>
    <p:sldId id="367" r:id="rId16"/>
    <p:sldId id="370" r:id="rId17"/>
    <p:sldId id="375" r:id="rId18"/>
    <p:sldId id="376" r:id="rId19"/>
    <p:sldId id="377" r:id="rId20"/>
    <p:sldId id="382" r:id="rId21"/>
    <p:sldId id="512" r:id="rId22"/>
    <p:sldId id="387" r:id="rId23"/>
    <p:sldId id="272" r:id="rId24"/>
    <p:sldId id="398" r:id="rId25"/>
    <p:sldId id="406" r:id="rId26"/>
    <p:sldId id="412" r:id="rId27"/>
    <p:sldId id="520" r:id="rId28"/>
    <p:sldId id="521" r:id="rId29"/>
    <p:sldId id="413" r:id="rId30"/>
    <p:sldId id="415" r:id="rId31"/>
    <p:sldId id="515" r:id="rId32"/>
    <p:sldId id="419" r:id="rId33"/>
    <p:sldId id="424" r:id="rId34"/>
    <p:sldId id="298" r:id="rId35"/>
    <p:sldId id="299" r:id="rId36"/>
    <p:sldId id="522" r:id="rId37"/>
    <p:sldId id="516" r:id="rId38"/>
    <p:sldId id="324" r:id="rId39"/>
    <p:sldId id="327" r:id="rId40"/>
    <p:sldId id="328" r:id="rId41"/>
    <p:sldId id="445" r:id="rId42"/>
    <p:sldId id="452" r:id="rId43"/>
    <p:sldId id="340" r:id="rId44"/>
    <p:sldId id="464" r:id="rId45"/>
    <p:sldId id="504" r:id="rId46"/>
    <p:sldId id="465" r:id="rId47"/>
    <p:sldId id="506" r:id="rId48"/>
    <p:sldId id="505" r:id="rId49"/>
    <p:sldId id="507" r:id="rId50"/>
    <p:sldId id="466" r:id="rId51"/>
    <p:sldId id="509" r:id="rId52"/>
    <p:sldId id="508" r:id="rId53"/>
    <p:sldId id="510" r:id="rId54"/>
    <p:sldId id="467" r:id="rId55"/>
    <p:sldId id="484" r:id="rId56"/>
    <p:sldId id="486" r:id="rId57"/>
    <p:sldId id="487" r:id="rId58"/>
    <p:sldId id="490" r:id="rId59"/>
    <p:sldId id="491" r:id="rId60"/>
    <p:sldId id="341" r:id="rId61"/>
    <p:sldId id="492" r:id="rId62"/>
    <p:sldId id="495" r:id="rId63"/>
    <p:sldId id="493" r:id="rId64"/>
    <p:sldId id="517" r:id="rId65"/>
    <p:sldId id="496" r:id="rId66"/>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2" autoAdjust="0"/>
  </p:normalViewPr>
  <p:slideViewPr>
    <p:cSldViewPr>
      <p:cViewPr>
        <p:scale>
          <a:sx n="70" d="100"/>
          <a:sy n="70" d="100"/>
        </p:scale>
        <p:origin x="-1158"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EA651B1F-9DC4-4D03-A34D-25C595C3F30A}" type="datetimeFigureOut">
              <a:rPr lang="es-ES" smtClean="0"/>
              <a:t>19/10/2011</a:t>
            </a:fld>
            <a:endParaRPr lang="es-ES"/>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928BE155-E68A-4850-AD29-83196281E1D1}" type="slidenum">
              <a:rPr lang="es-ES" smtClean="0"/>
              <a:t>‹Nº›</a:t>
            </a:fld>
            <a:endParaRPr lang="es-ES"/>
          </a:p>
        </p:txBody>
      </p:sp>
    </p:spTree>
    <p:extLst>
      <p:ext uri="{BB962C8B-B14F-4D97-AF65-F5344CB8AC3E}">
        <p14:creationId xmlns:p14="http://schemas.microsoft.com/office/powerpoint/2010/main" val="238092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4D83BB1-C563-4676-9DE7-080DB4027AD4}" type="datetimeFigureOut">
              <a:rPr lang="es-EC" smtClean="0"/>
              <a:t>19/10/2011</a:t>
            </a:fld>
            <a:endParaRPr lang="es-EC"/>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8A0005D6-0326-4E89-BD46-7D1418E3487E}" type="slidenum">
              <a:rPr lang="es-EC" smtClean="0"/>
              <a:t>‹Nº›</a:t>
            </a:fld>
            <a:endParaRPr lang="es-EC"/>
          </a:p>
        </p:txBody>
      </p:sp>
    </p:spTree>
    <p:extLst>
      <p:ext uri="{BB962C8B-B14F-4D97-AF65-F5344CB8AC3E}">
        <p14:creationId xmlns:p14="http://schemas.microsoft.com/office/powerpoint/2010/main" val="101169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3A7B621-BFD6-4D7D-A82D-81E0562F5B5B}" type="datetimeFigureOut">
              <a:rPr lang="es-ES" smtClean="0"/>
              <a:t>19/10/2011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9B5F2F7B-EE80-42A2-808C-4F98030E80E4}"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7B621-BFD6-4D7D-A82D-81E0562F5B5B}" type="datetimeFigureOut">
              <a:rPr lang="es-ES" smtClean="0"/>
              <a:t>19/10/2011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5F2F7B-EE80-42A2-808C-4F98030E80E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7B621-BFD6-4D7D-A82D-81E0562F5B5B}" type="datetimeFigureOut">
              <a:rPr lang="es-ES" smtClean="0"/>
              <a:t>19/10/2011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5F2F7B-EE80-42A2-808C-4F98030E80E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33A7B621-BFD6-4D7D-A82D-81E0562F5B5B}" type="datetimeFigureOut">
              <a:rPr lang="es-ES" smtClean="0"/>
              <a:t>19/10/2011</a:t>
            </a:fld>
            <a:endParaRPr lang="es-ES"/>
          </a:p>
        </p:txBody>
      </p:sp>
      <p:sp>
        <p:nvSpPr>
          <p:cNvPr id="9" name="8 Marcador de número de diapositiva"/>
          <p:cNvSpPr>
            <a:spLocks noGrp="1"/>
          </p:cNvSpPr>
          <p:nvPr>
            <p:ph type="sldNum" sz="quarter" idx="15"/>
          </p:nvPr>
        </p:nvSpPr>
        <p:spPr/>
        <p:txBody>
          <a:bodyPr rtlCol="0"/>
          <a:lstStyle/>
          <a:p>
            <a:fld id="{9B5F2F7B-EE80-42A2-808C-4F98030E80E4}" type="slidenum">
              <a:rPr lang="es-ES" smtClean="0"/>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33A7B621-BFD6-4D7D-A82D-81E0562F5B5B}" type="datetimeFigureOut">
              <a:rPr lang="es-ES" smtClean="0"/>
              <a:t>19/10/2011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9B5F2F7B-EE80-42A2-808C-4F98030E80E4}"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3A7B621-BFD6-4D7D-A82D-81E0562F5B5B}" type="datetimeFigureOut">
              <a:rPr lang="es-ES" smtClean="0"/>
              <a:t>19/10/2011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5F2F7B-EE80-42A2-808C-4F98030E80E4}" type="slidenum">
              <a:rPr lang="es-ES" smtClean="0"/>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3A7B621-BFD6-4D7D-A82D-81E0562F5B5B}" type="datetimeFigureOut">
              <a:rPr lang="es-ES" smtClean="0"/>
              <a:t>19/10/2011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5F2F7B-EE80-42A2-808C-4F98030E80E4}" type="slidenum">
              <a:rPr lang="es-ES" smtClean="0"/>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3A7B621-BFD6-4D7D-A82D-81E0562F5B5B}" type="datetimeFigureOut">
              <a:rPr lang="es-ES" smtClean="0"/>
              <a:t>19/10/2011</a:t>
            </a:fld>
            <a:endParaRPr lang="es-ES"/>
          </a:p>
        </p:txBody>
      </p:sp>
      <p:sp>
        <p:nvSpPr>
          <p:cNvPr id="7" name="6 Marcador de número de diapositiva"/>
          <p:cNvSpPr>
            <a:spLocks noGrp="1"/>
          </p:cNvSpPr>
          <p:nvPr>
            <p:ph type="sldNum" sz="quarter" idx="11"/>
          </p:nvPr>
        </p:nvSpPr>
        <p:spPr/>
        <p:txBody>
          <a:bodyPr rtlCol="0"/>
          <a:lstStyle/>
          <a:p>
            <a:fld id="{9B5F2F7B-EE80-42A2-808C-4F98030E80E4}" type="slidenum">
              <a:rPr lang="es-ES" smtClean="0"/>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A7B621-BFD6-4D7D-A82D-81E0562F5B5B}" type="datetimeFigureOut">
              <a:rPr lang="es-ES" smtClean="0"/>
              <a:t>19/10/2011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5F2F7B-EE80-42A2-808C-4F98030E80E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3A7B621-BFD6-4D7D-A82D-81E0562F5B5B}" type="datetimeFigureOut">
              <a:rPr lang="es-ES" smtClean="0"/>
              <a:t>19/10/2011</a:t>
            </a:fld>
            <a:endParaRPr lang="es-ES"/>
          </a:p>
        </p:txBody>
      </p:sp>
      <p:sp>
        <p:nvSpPr>
          <p:cNvPr id="22" name="21 Marcador de número de diapositiva"/>
          <p:cNvSpPr>
            <a:spLocks noGrp="1"/>
          </p:cNvSpPr>
          <p:nvPr>
            <p:ph type="sldNum" sz="quarter" idx="15"/>
          </p:nvPr>
        </p:nvSpPr>
        <p:spPr/>
        <p:txBody>
          <a:bodyPr rtlCol="0"/>
          <a:lstStyle/>
          <a:p>
            <a:fld id="{9B5F2F7B-EE80-42A2-808C-4F98030E80E4}" type="slidenum">
              <a:rPr lang="es-ES" smtClean="0"/>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33A7B621-BFD6-4D7D-A82D-81E0562F5B5B}" type="datetimeFigureOut">
              <a:rPr lang="es-ES" smtClean="0"/>
              <a:t>19/10/2011</a:t>
            </a:fld>
            <a:endParaRPr lang="es-ES"/>
          </a:p>
        </p:txBody>
      </p:sp>
      <p:sp>
        <p:nvSpPr>
          <p:cNvPr id="18" name="17 Marcador de número de diapositiva"/>
          <p:cNvSpPr>
            <a:spLocks noGrp="1"/>
          </p:cNvSpPr>
          <p:nvPr>
            <p:ph type="sldNum" sz="quarter" idx="11"/>
          </p:nvPr>
        </p:nvSpPr>
        <p:spPr/>
        <p:txBody>
          <a:bodyPr rtlCol="0"/>
          <a:lstStyle/>
          <a:p>
            <a:fld id="{9B5F2F7B-EE80-42A2-808C-4F98030E80E4}" type="slidenum">
              <a:rPr lang="es-ES" smtClean="0"/>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A7B621-BFD6-4D7D-A82D-81E0562F5B5B}" type="datetimeFigureOut">
              <a:rPr lang="es-ES" smtClean="0"/>
              <a:t>19/10/2011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B5F2F7B-EE80-42A2-808C-4F98030E80E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2" cstate="print"/>
          <a:stretch>
            <a:fillRect/>
          </a:stretch>
        </p:blipFill>
        <p:spPr>
          <a:xfrm>
            <a:off x="-285784" y="-8408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1115616" y="908720"/>
            <a:ext cx="7467600" cy="1143000"/>
          </a:xfrm>
        </p:spPr>
        <p:txBody>
          <a:bodyPr>
            <a:normAutofit/>
          </a:bodyPr>
          <a:lstStyle/>
          <a:p>
            <a:pPr marL="0" indent="0" algn="ctr"/>
            <a:r>
              <a:rPr lang="es-EC" sz="3200" b="1" dirty="0"/>
              <a:t>DEPARTAMENTO DE CIENCIAS DE LA ENERGÍA Y </a:t>
            </a:r>
            <a:r>
              <a:rPr lang="es-EC" sz="3200" b="1" dirty="0" smtClean="0"/>
              <a:t>MECÁNICA</a:t>
            </a:r>
            <a:endParaRPr lang="es-ES" b="1" dirty="0"/>
          </a:p>
        </p:txBody>
      </p:sp>
      <p:sp>
        <p:nvSpPr>
          <p:cNvPr id="3" name="2 Marcador de contenido"/>
          <p:cNvSpPr>
            <a:spLocks noGrp="1"/>
          </p:cNvSpPr>
          <p:nvPr>
            <p:ph sz="quarter" idx="1"/>
          </p:nvPr>
        </p:nvSpPr>
        <p:spPr>
          <a:xfrm>
            <a:off x="971600" y="2276872"/>
            <a:ext cx="8003232" cy="3412976"/>
          </a:xfrm>
        </p:spPr>
        <p:txBody>
          <a:bodyPr>
            <a:noAutofit/>
          </a:bodyPr>
          <a:lstStyle/>
          <a:p>
            <a:pPr marL="0" indent="0" algn="ctr">
              <a:buNone/>
            </a:pPr>
            <a:r>
              <a:rPr lang="es-EC" sz="2000" b="1" dirty="0"/>
              <a:t> </a:t>
            </a:r>
            <a:r>
              <a:rPr lang="es-EC" sz="2000" b="1" dirty="0" smtClean="0"/>
              <a:t>CARRERA </a:t>
            </a:r>
            <a:r>
              <a:rPr lang="es-EC" sz="2000" b="1" dirty="0"/>
              <a:t>DE INGENIERÍA MECÁNICA</a:t>
            </a:r>
            <a:endParaRPr lang="es-ES" sz="2000" b="1" dirty="0"/>
          </a:p>
          <a:p>
            <a:pPr marL="0" indent="0" algn="just">
              <a:buNone/>
            </a:pPr>
            <a:r>
              <a:rPr lang="es-EC" sz="2000" b="1" dirty="0"/>
              <a:t> </a:t>
            </a:r>
            <a:endParaRPr lang="es-ES" sz="2000" b="1" dirty="0"/>
          </a:p>
          <a:p>
            <a:pPr marL="0" indent="0" algn="just">
              <a:buNone/>
            </a:pPr>
            <a:r>
              <a:rPr lang="es-EC" sz="2000" b="1" dirty="0"/>
              <a:t> </a:t>
            </a:r>
            <a:r>
              <a:rPr lang="es-EC" sz="2000" b="1" dirty="0" smtClean="0"/>
              <a:t>“</a:t>
            </a:r>
            <a:r>
              <a:rPr lang="es-EC" sz="2000" b="1" dirty="0"/>
              <a:t>DISEÑO Y SIMULACION DEL FUNCIONAMIENTO DE UN SECADOR DE FLUJO FORZADO PARA MADERA PERMEABLE CON CAPACIDAD DE 43m</a:t>
            </a:r>
            <a:r>
              <a:rPr lang="es-EC" sz="2000" b="1" baseline="30000" dirty="0"/>
              <a:t>3</a:t>
            </a:r>
            <a:r>
              <a:rPr lang="es-EC" sz="2000" b="1" dirty="0"/>
              <a:t>/MES, UTILIZANDO UN QUEMADOR CON BIOMASA”</a:t>
            </a:r>
            <a:endParaRPr lang="es-ES" sz="2000" b="1" dirty="0"/>
          </a:p>
          <a:p>
            <a:pPr marL="0" indent="0" algn="just">
              <a:buNone/>
            </a:pPr>
            <a:r>
              <a:rPr lang="es-EC" sz="2000" dirty="0"/>
              <a:t> </a:t>
            </a:r>
            <a:endParaRPr lang="es-ES" sz="2000" dirty="0"/>
          </a:p>
          <a:p>
            <a:pPr marL="0" indent="0" algn="just">
              <a:buNone/>
            </a:pPr>
            <a:r>
              <a:rPr lang="es-EC" sz="2000" dirty="0"/>
              <a:t>  </a:t>
            </a:r>
            <a:endParaRPr lang="es-ES" sz="2000" dirty="0"/>
          </a:p>
          <a:p>
            <a:pPr marL="0" indent="0" algn="ctr">
              <a:buNone/>
            </a:pPr>
            <a:r>
              <a:rPr lang="es-ES" sz="2000" dirty="0"/>
              <a:t>PROYECTO DE GRADO PREVIO A LA OBTENCIÓN DEL TÍTULO DE INGENIERO MECÁNICO</a:t>
            </a:r>
          </a:p>
        </p:txBody>
      </p:sp>
    </p:spTree>
    <p:extLst>
      <p:ext uri="{BB962C8B-B14F-4D97-AF65-F5344CB8AC3E}">
        <p14:creationId xmlns:p14="http://schemas.microsoft.com/office/powerpoint/2010/main" val="20768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0"/>
            <a:ext cx="7467600" cy="1143000"/>
          </a:xfrm>
        </p:spPr>
        <p:txBody>
          <a:bodyPr/>
          <a:lstStyle/>
          <a:p>
            <a:r>
              <a:rPr lang="es-EC" dirty="0" smtClean="0"/>
              <a:t>parámetros fundamentales en el secado de la madera</a:t>
            </a:r>
            <a:endParaRPr lang="es-EC" dirty="0"/>
          </a:p>
        </p:txBody>
      </p:sp>
      <p:sp>
        <p:nvSpPr>
          <p:cNvPr id="3" name="2 Marcador de contenido"/>
          <p:cNvSpPr>
            <a:spLocks noGrp="1"/>
          </p:cNvSpPr>
          <p:nvPr>
            <p:ph sz="quarter" idx="1"/>
          </p:nvPr>
        </p:nvSpPr>
        <p:spPr>
          <a:xfrm>
            <a:off x="395536" y="1484784"/>
            <a:ext cx="8280920" cy="5040560"/>
          </a:xfrm>
        </p:spPr>
        <p:txBody>
          <a:bodyPr/>
          <a:lstStyle/>
          <a:p>
            <a:pPr marL="0" indent="0">
              <a:buNone/>
            </a:pPr>
            <a:endParaRPr lang="es-EC" dirty="0" smtClean="0"/>
          </a:p>
          <a:p>
            <a:pPr marL="0" indent="0">
              <a:buNone/>
            </a:pPr>
            <a:r>
              <a:rPr lang="es-EC" dirty="0" smtClean="0"/>
              <a:t> TEMPERATURA</a:t>
            </a:r>
          </a:p>
          <a:p>
            <a:pPr marL="0" indent="0">
              <a:buNone/>
            </a:pPr>
            <a:endParaRPr lang="es-EC" dirty="0" smtClean="0"/>
          </a:p>
          <a:p>
            <a:pPr algn="just"/>
            <a:r>
              <a:rPr lang="es-EC" dirty="0"/>
              <a:t>E</a:t>
            </a:r>
            <a:r>
              <a:rPr lang="es-EC" dirty="0" smtClean="0"/>
              <a:t>l </a:t>
            </a:r>
            <a:r>
              <a:rPr lang="es-EC" dirty="0"/>
              <a:t>agua es removida por </a:t>
            </a:r>
            <a:r>
              <a:rPr lang="es-EC" dirty="0" smtClean="0"/>
              <a:t>evaporación; depende de la energía suministrada/u-tiempo y del medio (aire)</a:t>
            </a:r>
          </a:p>
          <a:p>
            <a:pPr marL="0" indent="0" algn="just">
              <a:buNone/>
            </a:pPr>
            <a:endParaRPr lang="es-EC" dirty="0" smtClean="0"/>
          </a:p>
          <a:p>
            <a:pPr algn="just"/>
            <a:r>
              <a:rPr lang="es-EC" dirty="0"/>
              <a:t>E</a:t>
            </a:r>
            <a:r>
              <a:rPr lang="es-EC" dirty="0" smtClean="0"/>
              <a:t>l </a:t>
            </a:r>
            <a:r>
              <a:rPr lang="es-EC" dirty="0"/>
              <a:t>calor se transmite a la madera generalmente por convección, siendo éste el efecto predominante durante el proceso.</a:t>
            </a:r>
            <a:endParaRPr lang="es-EC" dirty="0" smtClean="0"/>
          </a:p>
          <a:p>
            <a:endParaRPr lang="es-EC" dirty="0" smtClean="0"/>
          </a:p>
          <a:p>
            <a:endParaRPr lang="es-EC" dirty="0" smtClean="0"/>
          </a:p>
          <a:p>
            <a:endParaRPr lang="es-EC" dirty="0" smtClean="0"/>
          </a:p>
          <a:p>
            <a:endParaRPr lang="es-EC" dirty="0" smtClean="0"/>
          </a:p>
          <a:p>
            <a:endParaRPr lang="es-EC" dirty="0"/>
          </a:p>
          <a:p>
            <a:pPr marL="0" indent="0">
              <a:buNone/>
            </a:pPr>
            <a:endParaRPr lang="es-EC" dirty="0"/>
          </a:p>
        </p:txBody>
      </p:sp>
      <p:sp>
        <p:nvSpPr>
          <p:cNvPr id="5" name="4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228197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8075240" cy="706090"/>
          </a:xfrm>
        </p:spPr>
        <p:txBody>
          <a:bodyPr/>
          <a:lstStyle/>
          <a:p>
            <a:r>
              <a:rPr lang="es-EC" dirty="0" smtClean="0"/>
              <a:t>PRESIÓN DE VAPOR SATURADO</a:t>
            </a:r>
            <a:endParaRPr lang="es-EC" dirty="0"/>
          </a:p>
        </p:txBody>
      </p:sp>
      <p:sp>
        <p:nvSpPr>
          <p:cNvPr id="3" name="2 Marcador de contenido"/>
          <p:cNvSpPr>
            <a:spLocks noGrp="1"/>
          </p:cNvSpPr>
          <p:nvPr>
            <p:ph sz="quarter" idx="1"/>
          </p:nvPr>
        </p:nvSpPr>
        <p:spPr>
          <a:xfrm>
            <a:off x="251520" y="1052736"/>
            <a:ext cx="8352928" cy="5119464"/>
          </a:xfrm>
        </p:spPr>
        <p:txBody>
          <a:bodyPr/>
          <a:lstStyle/>
          <a:p>
            <a:pPr marL="0" indent="0">
              <a:buNone/>
            </a:pPr>
            <a:endParaRPr lang="es-EC" dirty="0" smtClean="0"/>
          </a:p>
          <a:p>
            <a:pPr marL="0" indent="0">
              <a:buNone/>
            </a:pPr>
            <a:r>
              <a:rPr lang="es-EC" dirty="0" smtClean="0"/>
              <a:t># Moléculas condensan </a:t>
            </a:r>
            <a:r>
              <a:rPr lang="es-EC" dirty="0" smtClean="0">
                <a:solidFill>
                  <a:schemeClr val="accent1">
                    <a:lumMod val="75000"/>
                  </a:schemeClr>
                </a:solidFill>
              </a:rPr>
              <a:t>=</a:t>
            </a:r>
            <a:r>
              <a:rPr lang="es-EC" dirty="0" smtClean="0"/>
              <a:t> # Moléculas evaporan (madera)</a:t>
            </a:r>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smtClean="0"/>
          </a:p>
          <a:p>
            <a:pPr marL="0" indent="0" algn="just">
              <a:buNone/>
            </a:pPr>
            <a:endParaRPr lang="es-EC" dirty="0" smtClean="0"/>
          </a:p>
          <a:p>
            <a:pPr marL="0" indent="0" algn="just">
              <a:buNone/>
            </a:pPr>
            <a:r>
              <a:rPr lang="es-EC" dirty="0" smtClean="0"/>
              <a:t>Si </a:t>
            </a:r>
            <a:r>
              <a:rPr lang="es-EC" dirty="0"/>
              <a:t>la temperatura permanece constante, la presión de vapor saturado, será la misma, independiente de la cantidad de aire </a:t>
            </a:r>
            <a:r>
              <a:rPr lang="es-EC" dirty="0" smtClean="0"/>
              <a:t>presente</a:t>
            </a:r>
            <a:endParaRPr lang="es-EC" dirty="0"/>
          </a:p>
          <a:p>
            <a:pPr marL="0" indent="0">
              <a:buNone/>
            </a:pPr>
            <a:endParaRPr lang="es-EC"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167" y="2420888"/>
            <a:ext cx="4570943"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36359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116632"/>
            <a:ext cx="7467600" cy="1143000"/>
          </a:xfrm>
        </p:spPr>
        <p:txBody>
          <a:bodyPr>
            <a:normAutofit fontScale="90000"/>
          </a:bodyPr>
          <a:lstStyle/>
          <a:p>
            <a:r>
              <a:rPr lang="es-ES" dirty="0" smtClean="0"/>
              <a:t>RELACION DE HUMEDAD ABSOLUTA</a:t>
            </a:r>
            <a:br>
              <a:rPr lang="es-ES" dirty="0" smtClean="0"/>
            </a:br>
            <a:r>
              <a:rPr lang="es-ES" dirty="0" smtClean="0"/>
              <a:t>USO </a:t>
            </a:r>
            <a:r>
              <a:rPr lang="es-ES" dirty="0" smtClean="0"/>
              <a:t>DE CARTAS PSICROMETRICA</a:t>
            </a:r>
            <a:endParaRPr lang="es-ES" dirty="0"/>
          </a:p>
        </p:txBody>
      </p:sp>
      <p:sp>
        <p:nvSpPr>
          <p:cNvPr id="3" name="2 Marcador de contenido"/>
          <p:cNvSpPr>
            <a:spLocks noGrp="1"/>
          </p:cNvSpPr>
          <p:nvPr>
            <p:ph sz="quarter" idx="1"/>
          </p:nvPr>
        </p:nvSpPr>
        <p:spPr>
          <a:xfrm>
            <a:off x="606388" y="1196752"/>
            <a:ext cx="7931224" cy="1080120"/>
          </a:xfrm>
        </p:spPr>
        <p:txBody>
          <a:bodyPr>
            <a:normAutofit/>
          </a:bodyPr>
          <a:lstStyle/>
          <a:p>
            <a:r>
              <a:rPr lang="es-ES" dirty="0" smtClean="0"/>
              <a:t>PARA DETERMINAR LA </a:t>
            </a:r>
            <a:r>
              <a:rPr lang="es-ES" dirty="0" smtClean="0"/>
              <a:t>HUMEDAD ABSOLUTA</a:t>
            </a:r>
            <a:endParaRPr lang="es-ES" dirty="0"/>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5184576" cy="5112568"/>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9" y="2060848"/>
            <a:ext cx="2880320" cy="1944216"/>
          </a:xfrm>
          <a:prstGeom prst="rect">
            <a:avLst/>
          </a:prstGeom>
          <a:noFill/>
          <a:ln>
            <a:noFill/>
          </a:ln>
        </p:spPr>
      </p:pic>
    </p:spTree>
    <p:extLst>
      <p:ext uri="{BB962C8B-B14F-4D97-AF65-F5344CB8AC3E}">
        <p14:creationId xmlns:p14="http://schemas.microsoft.com/office/powerpoint/2010/main" val="405751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9552" y="260648"/>
            <a:ext cx="7467600" cy="580926"/>
          </a:xfrm>
        </p:spPr>
        <p:txBody>
          <a:bodyPr/>
          <a:lstStyle/>
          <a:p>
            <a:r>
              <a:rPr lang="es-EC" dirty="0" smtClean="0"/>
              <a:t>VELOCIDAD DEL AIRE</a:t>
            </a:r>
            <a:endParaRPr lang="es-EC" dirty="0"/>
          </a:p>
        </p:txBody>
      </p:sp>
      <p:sp>
        <p:nvSpPr>
          <p:cNvPr id="3" name="2 Marcador de contenido"/>
          <p:cNvSpPr>
            <a:spLocks noGrp="1"/>
          </p:cNvSpPr>
          <p:nvPr>
            <p:ph sz="quarter" idx="1"/>
          </p:nvPr>
        </p:nvSpPr>
        <p:spPr>
          <a:xfrm>
            <a:off x="467544" y="980728"/>
            <a:ext cx="8136904" cy="5256584"/>
          </a:xfrm>
        </p:spPr>
        <p:txBody>
          <a:bodyPr>
            <a:normAutofit lnSpcReduction="10000"/>
          </a:bodyPr>
          <a:lstStyle/>
          <a:p>
            <a:r>
              <a:rPr lang="es-EC" dirty="0" smtClean="0"/>
              <a:t>Mayor o menor evaporación del agua en la madera, inversamente proporcional al tiempo de secado.</a:t>
            </a:r>
          </a:p>
          <a:p>
            <a:pPr marL="0" indent="0">
              <a:buNone/>
            </a:pPr>
            <a:endParaRPr lang="es-EC" dirty="0" smtClean="0"/>
          </a:p>
          <a:p>
            <a:pPr marL="0" indent="0">
              <a:buNone/>
            </a:pPr>
            <a:r>
              <a:rPr lang="es-EC" dirty="0"/>
              <a:t> </a:t>
            </a:r>
            <a:r>
              <a:rPr lang="es-EC" dirty="0" smtClean="0"/>
              <a:t>  Maderas </a:t>
            </a:r>
            <a:r>
              <a:rPr lang="es-EC" dirty="0"/>
              <a:t>de mayor densidad y secado </a:t>
            </a:r>
            <a:r>
              <a:rPr lang="es-EC" dirty="0" smtClean="0"/>
              <a:t>lento 2 m/s</a:t>
            </a:r>
          </a:p>
          <a:p>
            <a:pPr marL="0" indent="0">
              <a:buNone/>
            </a:pPr>
            <a:endParaRPr lang="es-EC" dirty="0" smtClean="0"/>
          </a:p>
          <a:p>
            <a:pPr marL="0" indent="0">
              <a:buNone/>
            </a:pPr>
            <a:r>
              <a:rPr lang="es-EC" dirty="0"/>
              <a:t> </a:t>
            </a:r>
            <a:r>
              <a:rPr lang="es-EC" dirty="0" smtClean="0"/>
              <a:t>  Velocidades altas = baja calidad en la madera</a:t>
            </a:r>
          </a:p>
          <a:p>
            <a:pPr marL="0" indent="0">
              <a:buNone/>
            </a:pPr>
            <a:endParaRPr lang="es-EC" dirty="0" smtClean="0"/>
          </a:p>
          <a:p>
            <a:pPr marL="0" indent="0">
              <a:buNone/>
            </a:pPr>
            <a:r>
              <a:rPr lang="es-EC" dirty="0"/>
              <a:t> </a:t>
            </a:r>
            <a:r>
              <a:rPr lang="es-EC" dirty="0" smtClean="0"/>
              <a:t>  Funciones:</a:t>
            </a:r>
          </a:p>
          <a:p>
            <a:pPr marL="0" indent="0">
              <a:buNone/>
            </a:pPr>
            <a:endParaRPr lang="es-EC" dirty="0"/>
          </a:p>
          <a:p>
            <a:pPr marL="0" indent="0" algn="just">
              <a:buNone/>
            </a:pPr>
            <a:r>
              <a:rPr lang="es-EC" dirty="0"/>
              <a:t>T</a:t>
            </a:r>
            <a:r>
              <a:rPr lang="es-EC" dirty="0" smtClean="0"/>
              <a:t>ransmitir </a:t>
            </a:r>
            <a:r>
              <a:rPr lang="es-EC" dirty="0"/>
              <a:t>la energía requerida para calentar el agua contenida en la madera facilitando así su evaporación </a:t>
            </a:r>
            <a:endParaRPr lang="es-EC" dirty="0" smtClean="0"/>
          </a:p>
          <a:p>
            <a:pPr marL="0" indent="0" algn="just">
              <a:buNone/>
            </a:pPr>
            <a:endParaRPr lang="es-EC" dirty="0"/>
          </a:p>
          <a:p>
            <a:pPr marL="0" indent="0" algn="just">
              <a:buNone/>
            </a:pPr>
            <a:r>
              <a:rPr lang="es-EC" dirty="0" smtClean="0"/>
              <a:t>Transportar </a:t>
            </a:r>
            <a:r>
              <a:rPr lang="es-EC" dirty="0"/>
              <a:t>la humedad saliente de la </a:t>
            </a:r>
            <a:r>
              <a:rPr lang="es-EC" dirty="0" smtClean="0"/>
              <a:t>madera</a:t>
            </a:r>
            <a:endParaRPr lang="es-EC" dirty="0"/>
          </a:p>
          <a:p>
            <a:pPr marL="0" indent="0">
              <a:buNone/>
            </a:pPr>
            <a:endParaRPr lang="es-EC" dirty="0"/>
          </a:p>
        </p:txBody>
      </p:sp>
      <p:sp>
        <p:nvSpPr>
          <p:cNvPr id="5" name="4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327931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arcador de contenido"/>
          <p:cNvSpPr>
            <a:spLocks noGrp="1"/>
          </p:cNvSpPr>
          <p:nvPr>
            <p:ph sz="quarter" idx="1"/>
          </p:nvPr>
        </p:nvSpPr>
        <p:spPr>
          <a:xfrm>
            <a:off x="457200" y="1600200"/>
            <a:ext cx="4114800" cy="4572000"/>
          </a:xfrm>
        </p:spPr>
        <p:txBody>
          <a:bodyPr>
            <a:normAutofit fontScale="62500" lnSpcReduction="20000"/>
          </a:bodyPr>
          <a:lstStyle/>
          <a:p>
            <a:pPr marL="0" indent="0" algn="just">
              <a:buNone/>
            </a:pPr>
            <a:endParaRPr lang="es-EC" dirty="0" smtClean="0"/>
          </a:p>
          <a:p>
            <a:pPr algn="just"/>
            <a:r>
              <a:rPr lang="es-EC" dirty="0" smtClean="0"/>
              <a:t>Las </a:t>
            </a:r>
            <a:r>
              <a:rPr lang="es-EC" dirty="0"/>
              <a:t>ventajas que ofrece este tipo de secado, son la reducción del tiempo de proceso, en la mayoría de los casos alcanzando 5 a 30 días, además la atmósfera dentro del secador puede ser controlada, y por lo tanto habrá una menor formación de defectos en la madera. </a:t>
            </a:r>
            <a:endParaRPr lang="es-EC" dirty="0" smtClean="0"/>
          </a:p>
          <a:p>
            <a:pPr algn="just"/>
            <a:r>
              <a:rPr lang="es-EC" dirty="0" smtClean="0"/>
              <a:t>Otra </a:t>
            </a:r>
            <a:r>
              <a:rPr lang="es-EC" dirty="0"/>
              <a:t>ventaja de este tipo de secado es la de poder alcanzar contenidos de humedad, tan bajos como sean requeridos de acuerdo con el uso final de la madera.</a:t>
            </a:r>
            <a:endParaRPr lang="es-ES" dirty="0"/>
          </a:p>
          <a:p>
            <a:pPr marL="0" indent="0" algn="just">
              <a:buNone/>
            </a:pPr>
            <a:endParaRPr lang="es-ES" dirty="0"/>
          </a:p>
          <a:p>
            <a:pPr algn="just"/>
            <a:r>
              <a:rPr lang="es-EC" dirty="0"/>
              <a:t>La principal desventaja de este tipo de secado es su inversión inicial</a:t>
            </a:r>
            <a:r>
              <a:rPr lang="es-EC" dirty="0" smtClean="0"/>
              <a:t>.</a:t>
            </a:r>
          </a:p>
          <a:p>
            <a:pPr algn="just"/>
            <a:r>
              <a:rPr lang="es-EC" dirty="0"/>
              <a:t>El secado artificial en hornos se lo realiza a temperaturas que van desde los 45 a 90°C</a:t>
            </a:r>
            <a:endParaRPr lang="es-ES" dirty="0"/>
          </a:p>
          <a:p>
            <a:endParaRPr lang="es-EC" dirty="0" smtClean="0"/>
          </a:p>
          <a:p>
            <a:endParaRPr lang="es-E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4" t="32060" r="35299" b="22627"/>
          <a:stretch/>
        </p:blipFill>
        <p:spPr bwMode="auto">
          <a:xfrm>
            <a:off x="4644008" y="2060847"/>
            <a:ext cx="4130922"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C" b="1" dirty="0"/>
              <a:t>PRINCIPALES VENTAJAS Y DESVENTAJAS DEL SECADO EN HORNOS</a:t>
            </a:r>
            <a:endParaRPr lang="es-ES" dirty="0"/>
          </a:p>
        </p:txBody>
      </p:sp>
    </p:spTree>
    <p:extLst>
      <p:ext uri="{BB962C8B-B14F-4D97-AF65-F5344CB8AC3E}">
        <p14:creationId xmlns:p14="http://schemas.microsoft.com/office/powerpoint/2010/main" val="3463945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1143000"/>
          </a:xfrm>
        </p:spPr>
        <p:txBody>
          <a:bodyPr/>
          <a:lstStyle/>
          <a:p>
            <a:pPr lvl="0"/>
            <a:r>
              <a:rPr lang="es-EC" b="1" dirty="0" smtClean="0"/>
              <a:t>CÁMARA </a:t>
            </a:r>
            <a:r>
              <a:rPr lang="es-EC" b="1" dirty="0"/>
              <a:t>DE SECADO</a:t>
            </a:r>
            <a:endParaRPr lang="es-ES" b="1" dirty="0"/>
          </a:p>
        </p:txBody>
      </p:sp>
      <p:sp>
        <p:nvSpPr>
          <p:cNvPr id="8" name="7 Marcador de contenido"/>
          <p:cNvSpPr>
            <a:spLocks noGrp="1"/>
          </p:cNvSpPr>
          <p:nvPr>
            <p:ph sz="quarter" idx="1"/>
          </p:nvPr>
        </p:nvSpPr>
        <p:spPr>
          <a:xfrm>
            <a:off x="457200" y="1600200"/>
            <a:ext cx="7787208" cy="4572000"/>
          </a:xfrm>
        </p:spPr>
        <p:txBody>
          <a:bodyPr>
            <a:normAutofit fontScale="70000" lnSpcReduction="20000"/>
          </a:bodyPr>
          <a:lstStyle/>
          <a:p>
            <a:pPr lvl="0" algn="just"/>
            <a:r>
              <a:rPr lang="es-EC" dirty="0" smtClean="0"/>
              <a:t>La </a:t>
            </a:r>
            <a:r>
              <a:rPr lang="es-EC" dirty="0"/>
              <a:t>cámara de secado es el lugar físico en donde se realiza el proceso de secado. Son cámaras herméticas, hechas de materiales que entregan una buena aislación térmica, para tener el mínimo de pérdidas calóricas, </a:t>
            </a:r>
            <a:r>
              <a:rPr lang="es-EC" dirty="0" smtClean="0"/>
              <a:t>además </a:t>
            </a:r>
            <a:r>
              <a:rPr lang="es-EC" dirty="0"/>
              <a:t>deben ser resistentes a la </a:t>
            </a:r>
            <a:r>
              <a:rPr lang="es-EC" dirty="0" smtClean="0"/>
              <a:t>corrosión</a:t>
            </a:r>
          </a:p>
          <a:p>
            <a:pPr marL="0" indent="0" algn="just">
              <a:buNone/>
            </a:pPr>
            <a:endParaRPr lang="es-EC" dirty="0"/>
          </a:p>
          <a:p>
            <a:pPr algn="just">
              <a:buFont typeface="Arial" pitchFamily="34" charset="0"/>
              <a:buChar char="•"/>
            </a:pPr>
            <a:r>
              <a:rPr lang="es-EC" dirty="0" smtClean="0"/>
              <a:t>El ladrillos y el </a:t>
            </a:r>
            <a:r>
              <a:rPr lang="es-EC" b="1" dirty="0" smtClean="0"/>
              <a:t>bloque </a:t>
            </a:r>
            <a:r>
              <a:rPr lang="es-EC" b="1" dirty="0"/>
              <a:t>de concreto</a:t>
            </a:r>
            <a:r>
              <a:rPr lang="es-EC" dirty="0"/>
              <a:t> son materiales muy buenos si se considera las condiciones de aislamiento, </a:t>
            </a:r>
            <a:r>
              <a:rPr lang="es-EC" dirty="0" smtClean="0"/>
              <a:t>pero siempre se analiza el costo de cada uno de estos materiales.</a:t>
            </a:r>
          </a:p>
          <a:p>
            <a:pPr algn="just">
              <a:buFont typeface="Arial" pitchFamily="34" charset="0"/>
              <a:buChar char="•"/>
            </a:pPr>
            <a:r>
              <a:rPr lang="es-EC" dirty="0"/>
              <a:t>La pared exterior puede quedar con el ladrillo a la vista, y la interior debe tener un acabado lo más liso posible para lograr una buena circulación del </a:t>
            </a:r>
            <a:r>
              <a:rPr lang="es-EC" dirty="0" smtClean="0"/>
              <a:t>aire</a:t>
            </a:r>
          </a:p>
          <a:p>
            <a:pPr marL="0" indent="0" algn="just">
              <a:buNone/>
            </a:pPr>
            <a:endParaRPr lang="es-EC" dirty="0"/>
          </a:p>
          <a:p>
            <a:pPr algn="just">
              <a:buFont typeface="Arial" pitchFamily="34" charset="0"/>
              <a:buChar char="•"/>
            </a:pPr>
            <a:r>
              <a:rPr lang="es-EC" dirty="0"/>
              <a:t>Los secadores fabricados en metal son generalmente de aluminio puro, con aislamiento térmico de alta eficiencia, y no se recomienda la utilización de acero por el constante peligro de </a:t>
            </a:r>
            <a:r>
              <a:rPr lang="es-EC" dirty="0" smtClean="0"/>
              <a:t>corrosión</a:t>
            </a:r>
          </a:p>
          <a:p>
            <a:pPr algn="just">
              <a:buFont typeface="Arial" pitchFamily="34" charset="0"/>
              <a:buChar char="•"/>
            </a:pPr>
            <a:r>
              <a:rPr lang="es-EC" dirty="0" smtClean="0"/>
              <a:t>El </a:t>
            </a:r>
            <a:r>
              <a:rPr lang="es-EC" dirty="0"/>
              <a:t>techo del secador es construido con los mismos materiales que se utilizan para la construcción de paredes</a:t>
            </a:r>
            <a:endParaRPr lang="es-EC" dirty="0" smtClean="0"/>
          </a:p>
          <a:p>
            <a:pPr marL="0" indent="0" algn="just">
              <a:buNone/>
            </a:pPr>
            <a:endParaRPr lang="es-EC" dirty="0"/>
          </a:p>
          <a:p>
            <a:pPr marL="0" indent="0" algn="just">
              <a:buNone/>
            </a:pPr>
            <a:endParaRPr lang="es-EC" dirty="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S" dirty="0"/>
          </a:p>
        </p:txBody>
      </p:sp>
    </p:spTree>
    <p:extLst>
      <p:ext uri="{BB962C8B-B14F-4D97-AF65-F5344CB8AC3E}">
        <p14:creationId xmlns:p14="http://schemas.microsoft.com/office/powerpoint/2010/main" val="281076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936104"/>
          </a:xfrm>
        </p:spPr>
        <p:txBody>
          <a:bodyPr>
            <a:normAutofit fontScale="90000"/>
          </a:bodyPr>
          <a:lstStyle/>
          <a:p>
            <a:pPr lvl="0"/>
            <a:r>
              <a:rPr lang="es-EC" sz="2800" b="1" dirty="0" smtClean="0"/>
              <a:t>VENTILADORES </a:t>
            </a:r>
            <a:r>
              <a:rPr lang="es-EC" sz="2800" b="1" dirty="0"/>
              <a:t>COLOCADOS SOBRE LAS PILAS</a:t>
            </a:r>
            <a:endParaRPr lang="es-ES" sz="2800" b="1" dirty="0"/>
          </a:p>
        </p:txBody>
      </p:sp>
      <p:sp>
        <p:nvSpPr>
          <p:cNvPr id="8" name="7 Marcador de contenido"/>
          <p:cNvSpPr>
            <a:spLocks noGrp="1"/>
          </p:cNvSpPr>
          <p:nvPr>
            <p:ph sz="quarter" idx="1"/>
          </p:nvPr>
        </p:nvSpPr>
        <p:spPr>
          <a:xfrm>
            <a:off x="457200" y="1340768"/>
            <a:ext cx="7787208" cy="4831432"/>
          </a:xfrm>
        </p:spPr>
        <p:txBody>
          <a:bodyPr>
            <a:normAutofit/>
          </a:bodyPr>
          <a:lstStyle/>
          <a:p>
            <a:pPr algn="just"/>
            <a:r>
              <a:rPr lang="es-EC" sz="1400" dirty="0"/>
              <a:t>E</a:t>
            </a:r>
            <a:r>
              <a:rPr lang="es-EC" sz="1400" dirty="0" smtClean="0"/>
              <a:t>xisten </a:t>
            </a:r>
            <a:r>
              <a:rPr lang="es-EC" sz="1400" dirty="0"/>
              <a:t>dos formas de colocar los ventiladores, la primera es montarla sobre un mismo eje, y desviar el aire un ángulo de 90° para que pase a través de las pilas de madera. </a:t>
            </a:r>
            <a:endParaRPr lang="es-EC" sz="1400" dirty="0" smtClean="0"/>
          </a:p>
          <a:p>
            <a:pPr algn="just"/>
            <a:endParaRPr lang="es-EC" sz="1400" dirty="0" smtClean="0"/>
          </a:p>
          <a:p>
            <a:pPr algn="just"/>
            <a:r>
              <a:rPr lang="es-EC" sz="1400" dirty="0" smtClean="0"/>
              <a:t>La </a:t>
            </a:r>
            <a:r>
              <a:rPr lang="es-EC" sz="1400" dirty="0"/>
              <a:t>segunda forma, es colocar ventiladores transversales sobre la pila</a:t>
            </a:r>
            <a:r>
              <a:rPr lang="es-EC" sz="1400" dirty="0" smtClean="0"/>
              <a:t>.</a:t>
            </a:r>
          </a:p>
          <a:p>
            <a:pPr algn="just"/>
            <a:endParaRPr lang="es-EC" sz="1400" dirty="0"/>
          </a:p>
          <a:p>
            <a:pPr algn="just"/>
            <a:r>
              <a:rPr lang="es-EC" sz="1400" dirty="0" smtClean="0"/>
              <a:t>1.			          2</a:t>
            </a:r>
            <a:endParaRPr lang="es-ES" sz="1400" dirty="0"/>
          </a:p>
          <a:p>
            <a:pPr algn="just"/>
            <a:endParaRPr lang="es-EC" dirty="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S" dirty="0"/>
          </a:p>
        </p:txBody>
      </p:sp>
      <p:pic>
        <p:nvPicPr>
          <p:cNvPr id="4" name="3 Imagen"/>
          <p:cNvPicPr/>
          <p:nvPr/>
        </p:nvPicPr>
        <p:blipFill>
          <a:blip r:embed="rId3" cstate="print"/>
          <a:srcRect/>
          <a:stretch>
            <a:fillRect/>
          </a:stretch>
        </p:blipFill>
        <p:spPr bwMode="auto">
          <a:xfrm>
            <a:off x="827584" y="3044834"/>
            <a:ext cx="2686050" cy="2828925"/>
          </a:xfrm>
          <a:prstGeom prst="rect">
            <a:avLst/>
          </a:prstGeom>
          <a:noFill/>
          <a:ln w="9525">
            <a:noFill/>
            <a:miter lim="800000"/>
            <a:headEnd/>
            <a:tailEnd/>
          </a:ln>
        </p:spPr>
      </p:pic>
      <p:pic>
        <p:nvPicPr>
          <p:cNvPr id="5" name="4 Imagen"/>
          <p:cNvPicPr/>
          <p:nvPr/>
        </p:nvPicPr>
        <p:blipFill>
          <a:blip r:embed="rId4" cstate="print"/>
          <a:srcRect/>
          <a:stretch>
            <a:fillRect/>
          </a:stretch>
        </p:blipFill>
        <p:spPr bwMode="auto">
          <a:xfrm>
            <a:off x="4067944" y="2708920"/>
            <a:ext cx="3924300" cy="3500755"/>
          </a:xfrm>
          <a:prstGeom prst="rect">
            <a:avLst/>
          </a:prstGeom>
          <a:noFill/>
          <a:ln w="9525">
            <a:noFill/>
            <a:miter lim="800000"/>
            <a:headEnd/>
            <a:tailEnd/>
          </a:ln>
        </p:spPr>
      </p:pic>
    </p:spTree>
    <p:extLst>
      <p:ext uri="{BB962C8B-B14F-4D97-AF65-F5344CB8AC3E}">
        <p14:creationId xmlns:p14="http://schemas.microsoft.com/office/powerpoint/2010/main" val="1318898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1143000"/>
          </a:xfrm>
        </p:spPr>
        <p:txBody>
          <a:bodyPr>
            <a:normAutofit/>
          </a:bodyPr>
          <a:lstStyle/>
          <a:p>
            <a:pPr marL="0" lvl="0" indent="0"/>
            <a:r>
              <a:rPr lang="es-EC" b="1" dirty="0" smtClean="0"/>
              <a:t>CALEFACCIÓN </a:t>
            </a:r>
            <a:r>
              <a:rPr lang="es-EC" b="1" dirty="0"/>
              <a:t>UTILIZANDO DESPERDICIOS DE MADERA </a:t>
            </a:r>
          </a:p>
        </p:txBody>
      </p:sp>
      <p:sp>
        <p:nvSpPr>
          <p:cNvPr id="8" name="7 Marcador de contenido"/>
          <p:cNvSpPr>
            <a:spLocks noGrp="1"/>
          </p:cNvSpPr>
          <p:nvPr>
            <p:ph sz="quarter" idx="1"/>
          </p:nvPr>
        </p:nvSpPr>
        <p:spPr>
          <a:xfrm>
            <a:off x="457200" y="1340768"/>
            <a:ext cx="7787208" cy="4831432"/>
          </a:xfrm>
        </p:spPr>
        <p:txBody>
          <a:bodyPr>
            <a:normAutofit/>
          </a:bodyPr>
          <a:lstStyle/>
          <a:p>
            <a:pPr marL="0" lvl="0" indent="0" algn="just">
              <a:buNone/>
            </a:pPr>
            <a:r>
              <a:rPr lang="es-EC" dirty="0" smtClean="0"/>
              <a:t>Es </a:t>
            </a:r>
            <a:r>
              <a:rPr lang="es-EC" dirty="0"/>
              <a:t>una de las mejores alternativas, porque el combustible (aserrín, trozos de etc.) es muy barato y está disponible en toda la industria maderera, aun cuando la inicial es relativamente </a:t>
            </a:r>
            <a:r>
              <a:rPr lang="es-EC" dirty="0" smtClean="0"/>
              <a:t>alta</a:t>
            </a:r>
          </a:p>
          <a:p>
            <a:pPr marL="0" lvl="0" indent="0">
              <a:buNone/>
            </a:pPr>
            <a:endParaRPr lang="es-ES" b="1" dirty="0"/>
          </a:p>
        </p:txBody>
      </p:sp>
      <p:pic>
        <p:nvPicPr>
          <p:cNvPr id="5" name="4 Imagen" descr="C:\Users\hOuSe JD\Desktop\PROYECTO SECADOR\Diseño en solidwoks\Ensamblaje1.JPG"/>
          <p:cNvPicPr/>
          <p:nvPr/>
        </p:nvPicPr>
        <p:blipFill rotWithShape="1">
          <a:blip r:embed="rId3" cstate="print">
            <a:extLst>
              <a:ext uri="{28A0092B-C50C-407E-A947-70E740481C1C}">
                <a14:useLocalDpi xmlns:a14="http://schemas.microsoft.com/office/drawing/2010/main" val="0"/>
              </a:ext>
            </a:extLst>
          </a:blip>
          <a:srcRect l="17950" t="11430" r="20786"/>
          <a:stretch/>
        </p:blipFill>
        <p:spPr bwMode="auto">
          <a:xfrm>
            <a:off x="2555776" y="3427732"/>
            <a:ext cx="3528392" cy="26655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153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704856" cy="720080"/>
          </a:xfrm>
        </p:spPr>
        <p:txBody>
          <a:bodyPr/>
          <a:lstStyle/>
          <a:p>
            <a:pPr lvl="0"/>
            <a:r>
              <a:rPr lang="es-EC" b="1" dirty="0" smtClean="0"/>
              <a:t>SISTEMA </a:t>
            </a:r>
            <a:r>
              <a:rPr lang="es-EC" b="1" dirty="0"/>
              <a:t>DE HUMECTACIÓN </a:t>
            </a:r>
            <a:endParaRPr lang="es-ES" b="1" dirty="0"/>
          </a:p>
        </p:txBody>
      </p:sp>
      <p:sp>
        <p:nvSpPr>
          <p:cNvPr id="8" name="7 Marcador de contenido"/>
          <p:cNvSpPr>
            <a:spLocks noGrp="1"/>
          </p:cNvSpPr>
          <p:nvPr>
            <p:ph sz="quarter" idx="1"/>
          </p:nvPr>
        </p:nvSpPr>
        <p:spPr>
          <a:xfrm>
            <a:off x="457200" y="1340768"/>
            <a:ext cx="7787208" cy="4831432"/>
          </a:xfrm>
        </p:spPr>
        <p:txBody>
          <a:bodyPr>
            <a:normAutofit/>
          </a:bodyPr>
          <a:lstStyle/>
          <a:p>
            <a:pPr marL="0" indent="0" algn="just">
              <a:buNone/>
            </a:pPr>
            <a:r>
              <a:rPr lang="es-EC" dirty="0" smtClean="0"/>
              <a:t>Consta </a:t>
            </a:r>
            <a:r>
              <a:rPr lang="es-EC" dirty="0"/>
              <a:t>principalmente de atomizadores colocados en el tubo perforado, con el objeto de elevar la humedad relativa en la cámara de secado. Si a través de los atomizadores, se eleva la presión, es necesario utilizar una válvula reductora y además bajar su temperatura para obtener vapor saturado, de lo contrario la temperatura en la cámara de secado se elevaría demasiado por la alta entalpia del vapor.</a:t>
            </a:r>
            <a:endParaRPr lang="es-ES" dirty="0"/>
          </a:p>
          <a:p>
            <a:pPr marL="0" indent="0">
              <a:buNone/>
            </a:pPr>
            <a:endParaRPr lang="es-ES" b="1" dirty="0"/>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731" t="37597" r="13619" b="23717"/>
          <a:stretch/>
        </p:blipFill>
        <p:spPr bwMode="auto">
          <a:xfrm>
            <a:off x="1990233" y="4612860"/>
            <a:ext cx="4237951" cy="177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72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720080"/>
          </a:xfrm>
        </p:spPr>
        <p:txBody>
          <a:bodyPr/>
          <a:lstStyle/>
          <a:p>
            <a:pPr lvl="0"/>
            <a:r>
              <a:rPr lang="es-EC" b="1" dirty="0" smtClean="0"/>
              <a:t>SISTEMAS </a:t>
            </a:r>
            <a:r>
              <a:rPr lang="es-EC" b="1" dirty="0"/>
              <a:t>DE OPERACIÓN</a:t>
            </a:r>
            <a:endParaRPr lang="es-ES" b="1" dirty="0"/>
          </a:p>
        </p:txBody>
      </p:sp>
      <p:sp>
        <p:nvSpPr>
          <p:cNvPr id="4" name="7 Marcador de contenido"/>
          <p:cNvSpPr>
            <a:spLocks noGrp="1"/>
          </p:cNvSpPr>
          <p:nvPr>
            <p:ph sz="quarter" idx="1"/>
          </p:nvPr>
        </p:nvSpPr>
        <p:spPr>
          <a:xfrm>
            <a:off x="467544" y="1268760"/>
            <a:ext cx="7560840" cy="2376264"/>
          </a:xfrm>
        </p:spPr>
        <p:txBody>
          <a:bodyPr>
            <a:normAutofit fontScale="92500" lnSpcReduction="10000"/>
          </a:bodyPr>
          <a:lstStyle/>
          <a:p>
            <a:pPr marL="0" indent="0" algn="just">
              <a:buNone/>
            </a:pPr>
            <a:r>
              <a:rPr lang="es-EC" b="1" dirty="0" smtClean="0"/>
              <a:t>DISPOSITIVOS </a:t>
            </a:r>
            <a:r>
              <a:rPr lang="es-EC" b="1" dirty="0"/>
              <a:t>DE MEDICIÓN Y CONTROL DE </a:t>
            </a:r>
            <a:r>
              <a:rPr lang="es-EC" b="1" dirty="0" smtClean="0"/>
              <a:t>TEMPERATURA</a:t>
            </a:r>
          </a:p>
          <a:p>
            <a:pPr algn="just"/>
            <a:r>
              <a:rPr lang="es-EC" dirty="0"/>
              <a:t>El sistema de control dentro de la cámara de secado puede ser manual, automático o semiautomático. Se toma como referencia para indicar la temperatura dentro del secador, a la temperatura que nos indica el termómetro de bulbo </a:t>
            </a:r>
            <a:r>
              <a:rPr lang="es-EC" dirty="0" smtClean="0"/>
              <a:t>seco.</a:t>
            </a:r>
            <a:endParaRPr lang="es-ES" dirty="0" smtClean="0"/>
          </a:p>
          <a:p>
            <a:pPr marL="0" indent="0" algn="just">
              <a:buNone/>
            </a:pPr>
            <a:endParaRPr lang="es-ES" b="1" dirty="0"/>
          </a:p>
        </p:txBody>
      </p:sp>
      <p:graphicFrame>
        <p:nvGraphicFramePr>
          <p:cNvPr id="2" name="1 Tabla"/>
          <p:cNvGraphicFramePr>
            <a:graphicFrameLocks noGrp="1"/>
          </p:cNvGraphicFramePr>
          <p:nvPr>
            <p:extLst>
              <p:ext uri="{D42A27DB-BD31-4B8C-83A1-F6EECF244321}">
                <p14:modId xmlns:p14="http://schemas.microsoft.com/office/powerpoint/2010/main" val="932219300"/>
              </p:ext>
            </p:extLst>
          </p:nvPr>
        </p:nvGraphicFramePr>
        <p:xfrm>
          <a:off x="4067944" y="3933056"/>
          <a:ext cx="3510915" cy="1767396"/>
        </p:xfrm>
        <a:graphic>
          <a:graphicData uri="http://schemas.openxmlformats.org/drawingml/2006/table">
            <a:tbl>
              <a:tblPr firstRow="1" firstCol="1" bandRow="1">
                <a:tableStyleId>{1FECB4D8-DB02-4DC6-A0A2-4F2EBAE1DC90}</a:tableStyleId>
              </a:tblPr>
              <a:tblGrid>
                <a:gridCol w="3510915"/>
              </a:tblGrid>
              <a:tr h="195580">
                <a:tc>
                  <a:txBody>
                    <a:bodyPr/>
                    <a:lstStyle/>
                    <a:p>
                      <a:pPr algn="just">
                        <a:lnSpc>
                          <a:spcPct val="150000"/>
                        </a:lnSpc>
                        <a:spcAft>
                          <a:spcPts val="0"/>
                        </a:spcAft>
                      </a:pPr>
                      <a:r>
                        <a:rPr lang="es-EC" sz="1200" dirty="0">
                          <a:effectLst/>
                        </a:rPr>
                        <a:t>CARACTERISTICAS TECNICAS</a:t>
                      </a:r>
                      <a:endParaRPr lang="es-ES" sz="1200" dirty="0">
                        <a:effectLst/>
                        <a:latin typeface="Times New Roman"/>
                        <a:ea typeface="Times New Roman"/>
                        <a:cs typeface="Times New Roman"/>
                      </a:endParaRPr>
                    </a:p>
                  </a:txBody>
                  <a:tcPr marL="68580" marR="68580" marT="0" marB="0"/>
                </a:tc>
              </a:tr>
              <a:tr h="894080">
                <a:tc>
                  <a:txBody>
                    <a:bodyPr/>
                    <a:lstStyle/>
                    <a:p>
                      <a:pPr marL="342900" lvl="0" indent="-342900">
                        <a:lnSpc>
                          <a:spcPct val="115000"/>
                        </a:lnSpc>
                        <a:spcAft>
                          <a:spcPts val="0"/>
                        </a:spcAft>
                        <a:buFont typeface="Arial"/>
                        <a:buChar char="-"/>
                      </a:pPr>
                      <a:r>
                        <a:rPr lang="es-EC" sz="1100" dirty="0">
                          <a:effectLst/>
                        </a:rPr>
                        <a:t>Marca                                </a:t>
                      </a:r>
                      <a:r>
                        <a:rPr lang="es-EC" sz="1100" dirty="0" err="1">
                          <a:effectLst/>
                        </a:rPr>
                        <a:t>Extrech</a:t>
                      </a:r>
                      <a:r>
                        <a:rPr lang="es-EC" sz="1100" dirty="0">
                          <a:effectLst/>
                        </a:rPr>
                        <a:t>  </a:t>
                      </a:r>
                      <a:endParaRPr lang="es-ES" sz="1200" dirty="0">
                        <a:effectLst/>
                      </a:endParaRPr>
                    </a:p>
                    <a:p>
                      <a:pPr marL="342900" lvl="0" indent="-342900">
                        <a:lnSpc>
                          <a:spcPct val="115000"/>
                        </a:lnSpc>
                        <a:spcAft>
                          <a:spcPts val="0"/>
                        </a:spcAft>
                        <a:buFont typeface="Arial"/>
                        <a:buChar char="-"/>
                      </a:pPr>
                      <a:r>
                        <a:rPr lang="es-EC" sz="1100" dirty="0">
                          <a:effectLst/>
                        </a:rPr>
                        <a:t>Modelo                              MO290-P</a:t>
                      </a:r>
                      <a:endParaRPr lang="es-ES" sz="1200" dirty="0">
                        <a:effectLst/>
                      </a:endParaRPr>
                    </a:p>
                    <a:p>
                      <a:pPr marL="342900" lvl="0" indent="-342900">
                        <a:lnSpc>
                          <a:spcPct val="115000"/>
                        </a:lnSpc>
                        <a:spcAft>
                          <a:spcPts val="0"/>
                        </a:spcAft>
                        <a:buFont typeface="Arial"/>
                        <a:buChar char="-"/>
                      </a:pPr>
                      <a:r>
                        <a:rPr lang="es-EC" sz="1100" dirty="0">
                          <a:effectLst/>
                        </a:rPr>
                        <a:t>Lecturas de la humedad  Min / Max registros de las  máxima y mínima.</a:t>
                      </a:r>
                      <a:endParaRPr lang="es-ES" sz="1200" dirty="0">
                        <a:effectLst/>
                      </a:endParaRPr>
                    </a:p>
                    <a:p>
                      <a:pPr marL="342900" lvl="0" indent="-342900">
                        <a:lnSpc>
                          <a:spcPct val="115000"/>
                        </a:lnSpc>
                        <a:spcAft>
                          <a:spcPts val="0"/>
                        </a:spcAft>
                        <a:buFont typeface="Arial"/>
                        <a:buChar char="-"/>
                      </a:pPr>
                      <a:r>
                        <a:rPr lang="es-EC" sz="1100" dirty="0">
                          <a:effectLst/>
                        </a:rPr>
                        <a:t>Pantalla                            1.2 </a:t>
                      </a:r>
                      <a:r>
                        <a:rPr lang="es-EC" sz="1100" dirty="0" err="1">
                          <a:effectLst/>
                        </a:rPr>
                        <a:t>inch</a:t>
                      </a:r>
                      <a:r>
                        <a:rPr lang="es-EC" sz="1100" dirty="0">
                          <a:effectLst/>
                        </a:rPr>
                        <a:t> LCD, color azul</a:t>
                      </a:r>
                      <a:endParaRPr lang="es-ES" sz="1200" dirty="0">
                        <a:effectLst/>
                      </a:endParaRPr>
                    </a:p>
                    <a:p>
                      <a:pPr marL="342900" lvl="0" indent="-342900">
                        <a:lnSpc>
                          <a:spcPct val="115000"/>
                        </a:lnSpc>
                        <a:spcAft>
                          <a:spcPts val="0"/>
                        </a:spcAft>
                        <a:buFont typeface="Arial"/>
                        <a:buChar char="-"/>
                      </a:pPr>
                      <a:r>
                        <a:rPr lang="es-EC" sz="1100" dirty="0">
                          <a:effectLst/>
                        </a:rPr>
                        <a:t>Rango de temperatura      0 % - 100 % </a:t>
                      </a:r>
                      <a:r>
                        <a:rPr lang="es-EC" sz="1100" dirty="0" err="1">
                          <a:effectLst/>
                        </a:rPr>
                        <a:t>rh</a:t>
                      </a:r>
                      <a:endParaRPr lang="es-ES" sz="1200" dirty="0">
                        <a:effectLst/>
                      </a:endParaRPr>
                    </a:p>
                    <a:p>
                      <a:pPr marL="342900" lvl="0" indent="-342900">
                        <a:lnSpc>
                          <a:spcPct val="115000"/>
                        </a:lnSpc>
                        <a:spcAft>
                          <a:spcPts val="0"/>
                        </a:spcAft>
                        <a:buFont typeface="Arial"/>
                        <a:buChar char="-"/>
                      </a:pPr>
                      <a:r>
                        <a:rPr lang="es-EC" sz="1100" dirty="0">
                          <a:effectLst/>
                        </a:rPr>
                        <a:t>Precisión                           </a:t>
                      </a:r>
                      <a:r>
                        <a:rPr lang="es-ES" sz="1100" dirty="0">
                          <a:effectLst/>
                        </a:rPr>
                        <a:t>± 2% </a:t>
                      </a:r>
                      <a:endParaRPr lang="es-ES" sz="1200" dirty="0">
                        <a:effectLst/>
                        <a:latin typeface="Times New Roman"/>
                        <a:ea typeface="Calibri"/>
                        <a:cs typeface="Times New Roman"/>
                      </a:endParaRPr>
                    </a:p>
                  </a:txBody>
                  <a:tcPr marL="68580" marR="68580" marT="0" marB="0"/>
                </a:tc>
              </a:tr>
            </a:tbl>
          </a:graphicData>
        </a:graphic>
      </p:graphicFrame>
      <p:pic>
        <p:nvPicPr>
          <p:cNvPr id="8" name="7 Imagen"/>
          <p:cNvPicPr/>
          <p:nvPr/>
        </p:nvPicPr>
        <p:blipFill>
          <a:blip r:embed="rId3" cstate="print"/>
          <a:stretch>
            <a:fillRect/>
          </a:stretch>
        </p:blipFill>
        <p:spPr>
          <a:xfrm>
            <a:off x="1547664" y="3789040"/>
            <a:ext cx="1371600" cy="1828800"/>
          </a:xfrm>
          <a:prstGeom prst="rect">
            <a:avLst/>
          </a:prstGeom>
        </p:spPr>
      </p:pic>
    </p:spTree>
    <p:extLst>
      <p:ext uri="{BB962C8B-B14F-4D97-AF65-F5344CB8AC3E}">
        <p14:creationId xmlns:p14="http://schemas.microsoft.com/office/powerpoint/2010/main" val="1213819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i</a:t>
            </a:r>
            <a:endParaRPr lang="es-ES" dirty="0"/>
          </a:p>
        </p:txBody>
      </p:sp>
      <p:sp>
        <p:nvSpPr>
          <p:cNvPr id="3" name="2 Subtítulo"/>
          <p:cNvSpPr>
            <a:spLocks noGrp="1"/>
          </p:cNvSpPr>
          <p:nvPr>
            <p:ph type="subTitle" idx="1"/>
          </p:nvPr>
        </p:nvSpPr>
        <p:spPr/>
        <p:txBody>
          <a:bodyPr/>
          <a:lstStyle/>
          <a:p>
            <a:r>
              <a:rPr lang="es-ES" dirty="0" smtClean="0"/>
              <a:t>INTRODUCCION</a:t>
            </a:r>
            <a:endParaRPr lang="es-ES" dirty="0"/>
          </a:p>
        </p:txBody>
      </p:sp>
    </p:spTree>
    <p:extLst>
      <p:ext uri="{BB962C8B-B14F-4D97-AF65-F5344CB8AC3E}">
        <p14:creationId xmlns:p14="http://schemas.microsoft.com/office/powerpoint/2010/main" val="244015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1143000"/>
          </a:xfrm>
        </p:spPr>
        <p:txBody>
          <a:bodyPr>
            <a:normAutofit fontScale="90000"/>
          </a:bodyPr>
          <a:lstStyle/>
          <a:p>
            <a:pPr lvl="0"/>
            <a:r>
              <a:rPr lang="es-EC" b="1" dirty="0" smtClean="0"/>
              <a:t>DISPOSICIÓN</a:t>
            </a:r>
            <a:r>
              <a:rPr lang="es-EC" b="1" dirty="0"/>
              <a:t>, ESPACIAMIENTO Y ALINEACIÓN DE LOS SEPARADORES</a:t>
            </a:r>
            <a:endParaRPr lang="es-ES" dirty="0"/>
          </a:p>
        </p:txBody>
      </p:sp>
      <p:sp>
        <p:nvSpPr>
          <p:cNvPr id="8" name="7 Marcador de contenido"/>
          <p:cNvSpPr>
            <a:spLocks noGrp="1"/>
          </p:cNvSpPr>
          <p:nvPr>
            <p:ph sz="quarter" idx="1"/>
          </p:nvPr>
        </p:nvSpPr>
        <p:spPr>
          <a:xfrm>
            <a:off x="457200" y="1340768"/>
            <a:ext cx="7787208" cy="4831432"/>
          </a:xfrm>
        </p:spPr>
        <p:txBody>
          <a:bodyPr>
            <a:normAutofit/>
          </a:bodyPr>
          <a:lstStyle/>
          <a:p>
            <a:pPr marL="0" lvl="0" indent="0" algn="just">
              <a:buNone/>
            </a:pPr>
            <a:r>
              <a:rPr lang="es-EC" b="1" dirty="0"/>
              <a:t> </a:t>
            </a:r>
            <a:r>
              <a:rPr lang="es-ES" sz="3600" dirty="0">
                <a:latin typeface="Arial" pitchFamily="34" charset="0"/>
                <a:cs typeface="Arial" pitchFamily="34" charset="0"/>
              </a:rPr>
              <a:t/>
            </a:r>
            <a:br>
              <a:rPr lang="es-ES" sz="3600" dirty="0">
                <a:latin typeface="Arial" pitchFamily="34" charset="0"/>
                <a:cs typeface="Arial" pitchFamily="34" charset="0"/>
              </a:rPr>
            </a:br>
            <a:r>
              <a:rPr lang="es-EC" sz="1600" dirty="0"/>
              <a:t>Con un apropiado alineamiento vertical de los listones separadores, se evitan los defectos de torceduras y curvaturas en las tablas de las partes inferiores de las pilas, que son ocasionadas por el peso de la tablas que se encuentran en la parte superior, cuando los separadores están mal alineados.</a:t>
            </a:r>
            <a:endParaRPr lang="es-ES" sz="1600" dirty="0">
              <a:latin typeface="Arial" pitchFamily="34" charset="0"/>
              <a:cs typeface="Arial" pitchFamily="34" charset="0"/>
            </a:endParaRPr>
          </a:p>
          <a:p>
            <a:pPr lvl="0" algn="just"/>
            <a:endParaRPr lang="es-ES" b="1" dirty="0"/>
          </a:p>
        </p:txBody>
      </p:sp>
      <p:pic>
        <p:nvPicPr>
          <p:cNvPr id="6" name="5 Imagen"/>
          <p:cNvPicPr/>
          <p:nvPr/>
        </p:nvPicPr>
        <p:blipFill>
          <a:blip r:embed="rId3" cstate="print"/>
          <a:srcRect/>
          <a:stretch>
            <a:fillRect/>
          </a:stretch>
        </p:blipFill>
        <p:spPr bwMode="auto">
          <a:xfrm>
            <a:off x="1331640" y="3068960"/>
            <a:ext cx="4680520" cy="2808312"/>
          </a:xfrm>
          <a:prstGeom prst="rect">
            <a:avLst/>
          </a:prstGeom>
          <a:noFill/>
          <a:ln w="9525">
            <a:noFill/>
            <a:miter lim="800000"/>
            <a:headEnd/>
            <a:tailEnd/>
          </a:ln>
        </p:spPr>
      </p:pic>
    </p:spTree>
    <p:extLst>
      <p:ext uri="{BB962C8B-B14F-4D97-AF65-F5344CB8AC3E}">
        <p14:creationId xmlns:p14="http://schemas.microsoft.com/office/powerpoint/2010/main" val="279913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sz="quarter" idx="1"/>
          </p:nvPr>
        </p:nvSpPr>
        <p:spPr>
          <a:xfrm>
            <a:off x="457200" y="1600200"/>
            <a:ext cx="7571184" cy="4572000"/>
          </a:xfrm>
        </p:spPr>
        <p:txBody>
          <a:bodyPr/>
          <a:lstStyle/>
          <a:p>
            <a:r>
              <a:rPr lang="es-ES" dirty="0"/>
              <a:t>Las fases a considerar en el secado de la madera son:</a:t>
            </a:r>
          </a:p>
          <a:p>
            <a:pPr lvl="1"/>
            <a:r>
              <a:rPr lang="es-ES" u="sng" dirty="0"/>
              <a:t>Fase de </a:t>
            </a:r>
            <a:r>
              <a:rPr lang="es-ES" u="sng" dirty="0" smtClean="0"/>
              <a:t>calentamiento</a:t>
            </a:r>
          </a:p>
          <a:p>
            <a:pPr lvl="1"/>
            <a:r>
              <a:rPr lang="es-ES" u="sng" dirty="0"/>
              <a:t>Fase de </a:t>
            </a:r>
            <a:r>
              <a:rPr lang="es-ES" u="sng" dirty="0" smtClean="0"/>
              <a:t>Secado:</a:t>
            </a:r>
            <a:r>
              <a:rPr lang="es-ES" dirty="0" smtClean="0"/>
              <a:t> </a:t>
            </a:r>
          </a:p>
          <a:p>
            <a:pPr marL="365760" lvl="1" indent="0">
              <a:buNone/>
            </a:pPr>
            <a:r>
              <a:rPr lang="es-ES" sz="1600" dirty="0" smtClean="0"/>
              <a:t>En </a:t>
            </a:r>
            <a:r>
              <a:rPr lang="es-ES" sz="1600" dirty="0"/>
              <a:t>la primera </a:t>
            </a:r>
            <a:r>
              <a:rPr lang="es-ES" sz="1600" dirty="0" smtClean="0"/>
              <a:t>fase: </a:t>
            </a:r>
            <a:r>
              <a:rPr lang="es-ES" sz="1600" dirty="0"/>
              <a:t>Humedad </a:t>
            </a:r>
            <a:r>
              <a:rPr lang="es-ES" sz="1600" dirty="0" smtClean="0"/>
              <a:t>inicial</a:t>
            </a:r>
          </a:p>
          <a:p>
            <a:pPr marL="365760" lvl="1" indent="0">
              <a:buNone/>
            </a:pPr>
            <a:r>
              <a:rPr lang="es-ES" sz="1600" dirty="0" smtClean="0"/>
              <a:t>En la segunda fase: PSF</a:t>
            </a:r>
          </a:p>
          <a:p>
            <a:pPr lvl="1"/>
            <a:r>
              <a:rPr lang="es-ES" u="sng" dirty="0" smtClean="0"/>
              <a:t>Fase </a:t>
            </a:r>
            <a:r>
              <a:rPr lang="es-ES" u="sng" dirty="0"/>
              <a:t>de </a:t>
            </a:r>
            <a:r>
              <a:rPr lang="es-ES" u="sng" dirty="0" smtClean="0"/>
              <a:t>acondicionamiento</a:t>
            </a:r>
          </a:p>
          <a:p>
            <a:pPr lvl="1"/>
            <a:r>
              <a:rPr lang="es-ES" u="sng" dirty="0"/>
              <a:t>Fase de </a:t>
            </a:r>
            <a:r>
              <a:rPr lang="es-ES" u="sng" dirty="0" smtClean="0"/>
              <a:t>enfriamiento.</a:t>
            </a:r>
          </a:p>
          <a:p>
            <a:pPr lvl="1"/>
            <a:endParaRPr lang="es-ES" dirty="0"/>
          </a:p>
        </p:txBody>
      </p:sp>
      <p:sp>
        <p:nvSpPr>
          <p:cNvPr id="5" name="4 Rectángulo"/>
          <p:cNvSpPr/>
          <p:nvPr/>
        </p:nvSpPr>
        <p:spPr>
          <a:xfrm>
            <a:off x="410424" y="6551303"/>
            <a:ext cx="2970685" cy="276999"/>
          </a:xfrm>
          <a:prstGeom prst="rect">
            <a:avLst/>
          </a:prstGeom>
        </p:spPr>
        <p:txBody>
          <a:bodyPr wrap="none">
            <a:spAutoFit/>
          </a:bodyPr>
          <a:lstStyle/>
          <a:p>
            <a:r>
              <a:rPr lang="es-ES" sz="1200" dirty="0"/>
              <a:t>Punto de saturación de las fibras (</a:t>
            </a:r>
            <a:r>
              <a:rPr lang="es-ES" sz="1200" dirty="0" smtClean="0"/>
              <a:t>PSF)</a:t>
            </a:r>
            <a:endParaRPr lang="es-ES" sz="1200"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20888"/>
            <a:ext cx="4039235" cy="3326130"/>
          </a:xfrm>
          <a:prstGeom prst="rect">
            <a:avLst/>
          </a:prstGeom>
          <a:noFill/>
          <a:ln>
            <a:noFill/>
          </a:ln>
        </p:spPr>
      </p:pic>
      <p:sp>
        <p:nvSpPr>
          <p:cNvPr id="4" name="3 Título"/>
          <p:cNvSpPr>
            <a:spLocks noGrp="1"/>
          </p:cNvSpPr>
          <p:nvPr>
            <p:ph type="title"/>
          </p:nvPr>
        </p:nvSpPr>
        <p:spPr/>
        <p:txBody>
          <a:bodyPr/>
          <a:lstStyle/>
          <a:p>
            <a:r>
              <a:rPr lang="es-EC" b="1" dirty="0" smtClean="0"/>
              <a:t>ETAPAS </a:t>
            </a:r>
            <a:r>
              <a:rPr lang="es-EC" b="1" dirty="0"/>
              <a:t>DEL PROCESO DE SECADO</a:t>
            </a:r>
            <a:endParaRPr lang="es-ES" dirty="0"/>
          </a:p>
        </p:txBody>
      </p:sp>
    </p:spTree>
    <p:extLst>
      <p:ext uri="{BB962C8B-B14F-4D97-AF65-F5344CB8AC3E}">
        <p14:creationId xmlns:p14="http://schemas.microsoft.com/office/powerpoint/2010/main" val="53975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116632"/>
            <a:ext cx="7467600" cy="1143000"/>
          </a:xfrm>
        </p:spPr>
        <p:txBody>
          <a:bodyPr/>
          <a:lstStyle/>
          <a:p>
            <a:pPr lvl="0"/>
            <a:r>
              <a:rPr lang="es-EC" b="1" dirty="0" smtClean="0"/>
              <a:t>TIEMPO </a:t>
            </a:r>
            <a:r>
              <a:rPr lang="es-EC" b="1" dirty="0"/>
              <a:t>DE SECADO</a:t>
            </a:r>
            <a:endParaRPr lang="es-ES" b="1" dirty="0"/>
          </a:p>
        </p:txBody>
      </p:sp>
      <p:sp>
        <p:nvSpPr>
          <p:cNvPr id="8" name="7 Marcador de contenido"/>
          <p:cNvSpPr>
            <a:spLocks noGrp="1"/>
          </p:cNvSpPr>
          <p:nvPr>
            <p:ph sz="quarter" idx="1"/>
          </p:nvPr>
        </p:nvSpPr>
        <p:spPr>
          <a:xfrm>
            <a:off x="395536" y="1196752"/>
            <a:ext cx="8064896" cy="4935996"/>
          </a:xfrm>
        </p:spPr>
        <p:txBody>
          <a:bodyPr>
            <a:normAutofit/>
          </a:bodyPr>
          <a:lstStyle/>
          <a:p>
            <a:pPr marL="0" indent="0">
              <a:buNone/>
            </a:pPr>
            <a:r>
              <a:rPr lang="es-EC" dirty="0" smtClean="0"/>
              <a:t>El </a:t>
            </a:r>
            <a:r>
              <a:rPr lang="es-EC" dirty="0"/>
              <a:t>tiempo de secado depende de los siguientes parámetros:</a:t>
            </a:r>
            <a:endParaRPr lang="es-ES" dirty="0"/>
          </a:p>
          <a:p>
            <a:pPr marL="0" indent="0">
              <a:buNone/>
            </a:pPr>
            <a:endParaRPr lang="es-ES" dirty="0"/>
          </a:p>
          <a:p>
            <a:pPr lvl="0">
              <a:buFont typeface="Wingdings" pitchFamily="2" charset="2"/>
              <a:buChar char="ü"/>
            </a:pPr>
            <a:r>
              <a:rPr lang="es-EC" dirty="0"/>
              <a:t>Especie de madera</a:t>
            </a:r>
            <a:endParaRPr lang="es-ES" dirty="0"/>
          </a:p>
          <a:p>
            <a:pPr lvl="0">
              <a:buFont typeface="Wingdings" pitchFamily="2" charset="2"/>
              <a:buChar char="ü"/>
            </a:pPr>
            <a:r>
              <a:rPr lang="es-EC" dirty="0"/>
              <a:t>Espesor</a:t>
            </a:r>
            <a:endParaRPr lang="es-ES" dirty="0"/>
          </a:p>
          <a:p>
            <a:pPr lvl="0">
              <a:buFont typeface="Wingdings" pitchFamily="2" charset="2"/>
              <a:buChar char="ü"/>
            </a:pPr>
            <a:r>
              <a:rPr lang="es-EC" dirty="0"/>
              <a:t>Humedad inicial y final de la madera</a:t>
            </a:r>
            <a:endParaRPr lang="es-ES" dirty="0"/>
          </a:p>
          <a:p>
            <a:pPr lvl="0">
              <a:buFont typeface="Wingdings" pitchFamily="2" charset="2"/>
              <a:buChar char="ü"/>
            </a:pPr>
            <a:r>
              <a:rPr lang="es-EC" dirty="0"/>
              <a:t>Temperatura de secado</a:t>
            </a:r>
            <a:endParaRPr lang="es-ES" dirty="0"/>
          </a:p>
          <a:p>
            <a:pPr lvl="0">
              <a:buFont typeface="Wingdings" pitchFamily="2" charset="2"/>
              <a:buChar char="ü"/>
            </a:pPr>
            <a:r>
              <a:rPr lang="es-EC" dirty="0"/>
              <a:t>Velocidad del aire</a:t>
            </a:r>
            <a:endParaRPr lang="es-ES" dirty="0"/>
          </a:p>
          <a:p>
            <a:pPr lvl="0">
              <a:buFont typeface="Wingdings" pitchFamily="2" charset="2"/>
              <a:buChar char="ü"/>
            </a:pPr>
            <a:r>
              <a:rPr lang="es-EC" dirty="0"/>
              <a:t>Calidad del producto que se desea</a:t>
            </a:r>
            <a:endParaRPr lang="es-ES" dirty="0"/>
          </a:p>
          <a:p>
            <a:pPr>
              <a:buFont typeface="Arial" pitchFamily="34" charset="0"/>
              <a:buChar char="•"/>
            </a:pPr>
            <a:endParaRPr lang="es-EC" dirty="0" smtClean="0"/>
          </a:p>
          <a:p>
            <a:pPr>
              <a:buFont typeface="Arial" pitchFamily="34" charset="0"/>
              <a:buChar char="•"/>
            </a:pPr>
            <a:endParaRPr lang="es-EC" dirty="0"/>
          </a:p>
          <a:p>
            <a:pPr>
              <a:buFont typeface="Arial" pitchFamily="34" charset="0"/>
              <a:buChar char="•"/>
            </a:pPr>
            <a:endParaRPr lang="es-EC" dirty="0" smtClean="0"/>
          </a:p>
          <a:p>
            <a:pPr>
              <a:buFont typeface="Arial" pitchFamily="34" charset="0"/>
              <a:buChar char="•"/>
            </a:pPr>
            <a:endParaRPr lang="es-ES" dirty="0"/>
          </a:p>
          <a:p>
            <a:pPr marL="0" lvl="0" indent="0">
              <a:buNone/>
            </a:pPr>
            <a:endParaRPr lang="es-ES" b="1"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389437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26496"/>
            <a:ext cx="7467600" cy="792088"/>
          </a:xfrm>
        </p:spPr>
        <p:txBody>
          <a:bodyPr>
            <a:normAutofit/>
          </a:bodyPr>
          <a:lstStyle/>
          <a:p>
            <a:r>
              <a:rPr lang="es-EC" dirty="0" smtClean="0"/>
              <a:t>DEFECTOS DE SECADO</a:t>
            </a:r>
            <a:endParaRPr lang="es-EC" dirty="0"/>
          </a:p>
        </p:txBody>
      </p:sp>
      <p:sp>
        <p:nvSpPr>
          <p:cNvPr id="3" name="2 Marcador de contenido"/>
          <p:cNvSpPr>
            <a:spLocks noGrp="1"/>
          </p:cNvSpPr>
          <p:nvPr>
            <p:ph sz="quarter" idx="1"/>
          </p:nvPr>
        </p:nvSpPr>
        <p:spPr>
          <a:xfrm>
            <a:off x="457200" y="980728"/>
            <a:ext cx="8075240" cy="5400600"/>
          </a:xfrm>
        </p:spPr>
        <p:txBody>
          <a:bodyPr>
            <a:normAutofit fontScale="32500" lnSpcReduction="20000"/>
          </a:bodyPr>
          <a:lstStyle/>
          <a:p>
            <a:pPr algn="just"/>
            <a:r>
              <a:rPr lang="es-EC" sz="6000" dirty="0" smtClean="0"/>
              <a:t>MANCHAS POR APILAR </a:t>
            </a:r>
          </a:p>
          <a:p>
            <a:pPr marL="0" indent="0" algn="just">
              <a:buNone/>
            </a:pPr>
            <a:r>
              <a:rPr lang="es-EC" sz="6000" dirty="0"/>
              <a:t> </a:t>
            </a:r>
            <a:r>
              <a:rPr lang="es-EC" sz="6000" dirty="0" smtClean="0"/>
              <a:t>   LA MADERA  INADECUADAMENTE</a:t>
            </a:r>
          </a:p>
          <a:p>
            <a:pPr algn="just"/>
            <a:endParaRPr lang="es-EC" sz="6000" dirty="0"/>
          </a:p>
          <a:p>
            <a:pPr algn="just"/>
            <a:endParaRPr lang="es-EC" sz="6000" dirty="0" smtClean="0"/>
          </a:p>
          <a:p>
            <a:pPr algn="just"/>
            <a:endParaRPr lang="es-EC" sz="6000" dirty="0"/>
          </a:p>
          <a:p>
            <a:pPr algn="just"/>
            <a:endParaRPr lang="es-EC" sz="6000" dirty="0" smtClean="0"/>
          </a:p>
          <a:p>
            <a:pPr algn="just"/>
            <a:endParaRPr lang="es-EC" sz="6000" dirty="0" smtClean="0"/>
          </a:p>
          <a:p>
            <a:pPr algn="just"/>
            <a:r>
              <a:rPr lang="es-EC" sz="6000" dirty="0" smtClean="0"/>
              <a:t>CAMBIO </a:t>
            </a:r>
            <a:r>
              <a:rPr lang="es-EC" sz="6000" dirty="0"/>
              <a:t>DE </a:t>
            </a:r>
            <a:r>
              <a:rPr lang="es-EC" sz="6000" dirty="0" smtClean="0"/>
              <a:t>COLOR</a:t>
            </a:r>
          </a:p>
          <a:p>
            <a:pPr algn="just"/>
            <a:r>
              <a:rPr lang="es-EC" sz="6000" dirty="0"/>
              <a:t>ATAQUE DE INSECTOS Y </a:t>
            </a:r>
            <a:r>
              <a:rPr lang="es-EC" sz="6000" dirty="0" smtClean="0"/>
              <a:t>HONGOS</a:t>
            </a:r>
          </a:p>
          <a:p>
            <a:pPr algn="just"/>
            <a:r>
              <a:rPr lang="es-EC" sz="6000" dirty="0"/>
              <a:t>ALABEOS O </a:t>
            </a:r>
            <a:r>
              <a:rPr lang="es-EC" sz="6000" dirty="0" smtClean="0"/>
              <a:t>DEFORMACIONES</a:t>
            </a:r>
          </a:p>
          <a:p>
            <a:pPr algn="just"/>
            <a:r>
              <a:rPr lang="es-EC" sz="6000" dirty="0"/>
              <a:t>RAJADURAS</a:t>
            </a:r>
          </a:p>
          <a:p>
            <a:pPr algn="just"/>
            <a:endParaRPr lang="es-EC" dirty="0"/>
          </a:p>
          <a:p>
            <a:pPr marL="0" indent="0" algn="just">
              <a:buNone/>
            </a:pPr>
            <a:endParaRPr lang="es-EC" dirty="0" smtClean="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C" dirty="0" smtClean="0"/>
          </a:p>
          <a:p>
            <a:pPr marL="0" indent="0" algn="just">
              <a:buNone/>
            </a:pPr>
            <a:endParaRPr lang="es-EC" dirty="0"/>
          </a:p>
          <a:p>
            <a:pPr marL="0" indent="0" algn="just">
              <a:buNone/>
            </a:pPr>
            <a:endParaRPr lang="es-EC" dirty="0" smtClean="0"/>
          </a:p>
          <a:p>
            <a:pPr marL="0" indent="0" algn="just">
              <a:buNone/>
            </a:pPr>
            <a:endParaRPr lang="es-EC" dirty="0" smtClean="0"/>
          </a:p>
          <a:p>
            <a:pPr marL="0" indent="0" algn="just">
              <a:buNone/>
            </a:pPr>
            <a:r>
              <a:rPr lang="es-EC" dirty="0" smtClean="0"/>
              <a:t>.</a:t>
            </a:r>
            <a:endParaRPr lang="es-EC" dirty="0"/>
          </a:p>
        </p:txBody>
      </p:sp>
      <p:pic>
        <p:nvPicPr>
          <p:cNvPr id="5" name="4 Imagen"/>
          <p:cNvPicPr/>
          <p:nvPr/>
        </p:nvPicPr>
        <p:blipFill>
          <a:blip r:embed="rId3" cstate="print"/>
          <a:srcRect t="3731"/>
          <a:stretch>
            <a:fillRect/>
          </a:stretch>
        </p:blipFill>
        <p:spPr bwMode="auto">
          <a:xfrm>
            <a:off x="3131840" y="1846030"/>
            <a:ext cx="1440160" cy="1260140"/>
          </a:xfrm>
          <a:prstGeom prst="rect">
            <a:avLst/>
          </a:prstGeom>
          <a:noFill/>
          <a:ln w="9525">
            <a:noFill/>
            <a:miter lim="800000"/>
            <a:headEnd/>
            <a:tailEnd/>
          </a:ln>
        </p:spPr>
      </p:pic>
      <p:sp>
        <p:nvSpPr>
          <p:cNvPr id="7" name="6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111542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III</a:t>
            </a:r>
            <a:endParaRPr lang="es-ES" dirty="0"/>
          </a:p>
        </p:txBody>
      </p:sp>
      <p:sp>
        <p:nvSpPr>
          <p:cNvPr id="3" name="2 Subtítulo"/>
          <p:cNvSpPr>
            <a:spLocks noGrp="1"/>
          </p:cNvSpPr>
          <p:nvPr>
            <p:ph type="subTitle" idx="1"/>
          </p:nvPr>
        </p:nvSpPr>
        <p:spPr/>
        <p:txBody>
          <a:bodyPr/>
          <a:lstStyle/>
          <a:p>
            <a:r>
              <a:rPr lang="es-EC" dirty="0"/>
              <a:t>COMBUSTION DE LOS RESIDUOS DE MADERA</a:t>
            </a:r>
            <a:endParaRPr lang="es-ES" dirty="0"/>
          </a:p>
        </p:txBody>
      </p:sp>
    </p:spTree>
    <p:extLst>
      <p:ext uri="{BB962C8B-B14F-4D97-AF65-F5344CB8AC3E}">
        <p14:creationId xmlns:p14="http://schemas.microsoft.com/office/powerpoint/2010/main" val="160095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fontScale="90000"/>
          </a:bodyPr>
          <a:lstStyle/>
          <a:p>
            <a:pPr lvl="0"/>
            <a:r>
              <a:rPr lang="es-EC" b="1" dirty="0" smtClean="0"/>
              <a:t>TEMPERATURA </a:t>
            </a:r>
            <a:r>
              <a:rPr lang="es-EC" b="1" dirty="0"/>
              <a:t>ADIABATICA DE LLAMA</a:t>
            </a:r>
            <a:r>
              <a:rPr lang="es-ES" b="1" dirty="0"/>
              <a:t/>
            </a:r>
            <a:br>
              <a:rPr lang="es-ES" b="1" dirty="0"/>
            </a:br>
            <a:endParaRPr lang="es-ES" b="1" dirty="0"/>
          </a:p>
        </p:txBody>
      </p:sp>
      <p:sp>
        <p:nvSpPr>
          <p:cNvPr id="8" name="7 Marcador de contenido"/>
          <p:cNvSpPr>
            <a:spLocks noGrp="1"/>
          </p:cNvSpPr>
          <p:nvPr>
            <p:ph sz="quarter" idx="1"/>
          </p:nvPr>
        </p:nvSpPr>
        <p:spPr>
          <a:xfrm>
            <a:off x="457200" y="1196752"/>
            <a:ext cx="7787208" cy="4975448"/>
          </a:xfrm>
        </p:spPr>
        <p:txBody>
          <a:bodyPr>
            <a:normAutofit fontScale="62500" lnSpcReduction="20000"/>
          </a:bodyPr>
          <a:lstStyle/>
          <a:p>
            <a:pPr lvl="0" algn="just"/>
            <a:r>
              <a:rPr lang="es-EC" sz="4400" dirty="0" smtClean="0"/>
              <a:t>Para hornos industriales se considera que la temperatura real de combustión es de un 60 a 80% menor que la temperatura adiabática de llama, dependiendo de su diseño</a:t>
            </a:r>
            <a:r>
              <a:rPr lang="es-EC" sz="4400" baseline="30000" dirty="0" smtClean="0">
                <a:ea typeface="Times New Roman" pitchFamily="18" charset="0"/>
                <a:cs typeface="Arial" pitchFamily="34" charset="0"/>
                <a:hlinkClick r:id="rId3"/>
              </a:rPr>
              <a:t>[</a:t>
            </a:r>
            <a:r>
              <a:rPr lang="es-EC" sz="4400" baseline="30000" dirty="0" bmk="">
                <a:ea typeface="Times New Roman" pitchFamily="18" charset="0"/>
                <a:cs typeface="Arial" pitchFamily="34" charset="0"/>
                <a:hlinkClick r:id="rId3"/>
              </a:rPr>
              <a:t>2</a:t>
            </a:r>
            <a:r>
              <a:rPr lang="es-EC" sz="4500" baseline="30000" dirty="0" smtClean="0" bmk="">
                <a:latin typeface="Arial" pitchFamily="34" charset="0"/>
                <a:ea typeface="Times New Roman" pitchFamily="18" charset="0"/>
                <a:cs typeface="Arial" pitchFamily="34" charset="0"/>
                <a:hlinkClick r:id="rId3"/>
              </a:rPr>
              <a:t>]</a:t>
            </a:r>
            <a:endParaRPr lang="es-ES" sz="3800" dirty="0">
              <a:latin typeface="Arial" pitchFamily="34" charset="0"/>
              <a:cs typeface="Arial" pitchFamily="34" charset="0"/>
            </a:endParaRPr>
          </a:p>
          <a:p>
            <a:pPr algn="just"/>
            <a:r>
              <a:rPr lang="es-EC" sz="4400" dirty="0"/>
              <a:t>P</a:t>
            </a:r>
            <a:r>
              <a:rPr lang="es-EC" sz="4400" dirty="0" smtClean="0"/>
              <a:t>uede ser controlada por la cantidad de exceso de aire que se utilice en el proceso de combustión</a:t>
            </a:r>
            <a:r>
              <a:rPr lang="es-ES" sz="4400" dirty="0" smtClean="0"/>
              <a:t> .</a:t>
            </a:r>
          </a:p>
          <a:p>
            <a:pPr algn="just"/>
            <a:endParaRPr lang="es-ES" sz="4400" dirty="0"/>
          </a:p>
          <a:p>
            <a:pPr algn="just"/>
            <a:r>
              <a:rPr lang="es-EC" sz="2800" dirty="0"/>
              <a:t>Temperatura adiabática de llama</a:t>
            </a:r>
            <a:r>
              <a:rPr lang="es-EC" sz="2800" b="1" dirty="0"/>
              <a:t>    </a:t>
            </a:r>
            <a:r>
              <a:rPr lang="es-EC" sz="2800" b="1" dirty="0" smtClean="0"/>
              <a:t>            1590 </a:t>
            </a:r>
            <a:r>
              <a:rPr lang="es-EC" sz="2800" b="1" dirty="0"/>
              <a:t>°C </a:t>
            </a:r>
            <a:endParaRPr lang="es-ES" sz="2800" dirty="0"/>
          </a:p>
          <a:p>
            <a:pPr algn="just"/>
            <a:r>
              <a:rPr lang="es-EC" sz="2800" dirty="0"/>
              <a:t>Temperatura real de Combustión</a:t>
            </a:r>
            <a:r>
              <a:rPr lang="es-EC" sz="2800" b="1" dirty="0"/>
              <a:t>	      954 °C </a:t>
            </a:r>
            <a:endParaRPr lang="es-ES" sz="2800" dirty="0"/>
          </a:p>
          <a:p>
            <a:pPr algn="just"/>
            <a:endParaRPr lang="es-EC" sz="4400" dirty="0" smtClean="0"/>
          </a:p>
          <a:p>
            <a:pPr marL="0" indent="0" algn="just">
              <a:buNone/>
            </a:pPr>
            <a:r>
              <a:rPr lang="en-US" sz="2900" dirty="0" smtClean="0"/>
              <a:t>                       </a:t>
            </a:r>
            <a:endParaRPr lang="es-ES" sz="2900" dirty="0"/>
          </a:p>
          <a:p>
            <a:pPr marL="0" lvl="0" indent="0" algn="just">
              <a:buNone/>
            </a:pPr>
            <a:endParaRPr lang="es-EC" dirty="0" smtClean="0"/>
          </a:p>
        </p:txBody>
      </p:sp>
      <p:sp>
        <p:nvSpPr>
          <p:cNvPr id="2" name="1 Rectángulo"/>
          <p:cNvSpPr/>
          <p:nvPr/>
        </p:nvSpPr>
        <p:spPr>
          <a:xfrm>
            <a:off x="395536" y="6381328"/>
            <a:ext cx="7200800" cy="276999"/>
          </a:xfrm>
          <a:prstGeom prst="rect">
            <a:avLst/>
          </a:prstGeom>
        </p:spPr>
        <p:txBody>
          <a:bodyPr wrap="square">
            <a:spAutoFit/>
          </a:bodyPr>
          <a:lstStyle/>
          <a:p>
            <a:r>
              <a:rPr lang="es-EC" sz="1200" dirty="0" smtClean="0"/>
              <a:t>2 .-</a:t>
            </a:r>
            <a:r>
              <a:rPr lang="es-EC" sz="1200" dirty="0" err="1" smtClean="0"/>
              <a:t>Krivandin</a:t>
            </a:r>
            <a:r>
              <a:rPr lang="es-EC" sz="1200" dirty="0" smtClean="0"/>
              <a:t> </a:t>
            </a:r>
            <a:r>
              <a:rPr lang="es-EC" sz="1200" dirty="0"/>
              <a:t>V. &amp; </a:t>
            </a:r>
            <a:r>
              <a:rPr lang="es-EC" sz="1200" dirty="0" err="1"/>
              <a:t>Markov</a:t>
            </a:r>
            <a:r>
              <a:rPr lang="es-EC" sz="1200" dirty="0"/>
              <a:t> B. (1980). </a:t>
            </a:r>
            <a:r>
              <a:rPr lang="es-EC" sz="1200" dirty="0" err="1"/>
              <a:t>Metallurgical</a:t>
            </a:r>
            <a:r>
              <a:rPr lang="es-EC" sz="1200" dirty="0"/>
              <a:t> </a:t>
            </a:r>
            <a:r>
              <a:rPr lang="es-EC" sz="1200" dirty="0" err="1"/>
              <a:t>Furnaces</a:t>
            </a:r>
            <a:r>
              <a:rPr lang="es-EC" sz="1200" dirty="0"/>
              <a:t>. Primera Edición. Ed. Mir. </a:t>
            </a:r>
            <a:r>
              <a:rPr lang="es-EC" sz="1200" dirty="0" err="1"/>
              <a:t>pp</a:t>
            </a:r>
            <a:r>
              <a:rPr lang="es-EC" sz="1200" dirty="0"/>
              <a:t> 221</a:t>
            </a:r>
            <a:endParaRPr lang="es-ES" sz="1200" dirty="0"/>
          </a:p>
        </p:txBody>
      </p:sp>
    </p:spTree>
    <p:extLst>
      <p:ext uri="{BB962C8B-B14F-4D97-AF65-F5344CB8AC3E}">
        <p14:creationId xmlns:p14="http://schemas.microsoft.com/office/powerpoint/2010/main" val="687902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fontScale="90000"/>
          </a:bodyPr>
          <a:lstStyle/>
          <a:p>
            <a:r>
              <a:rPr lang="es-EC" sz="2700" b="1" dirty="0" smtClean="0"/>
              <a:t>SELECCION </a:t>
            </a:r>
            <a:r>
              <a:rPr lang="es-EC" sz="2700" b="1" dirty="0"/>
              <a:t>DEL VENTILADOR PARA LA CAMARA DE COMBUSTION</a:t>
            </a:r>
            <a:r>
              <a:rPr lang="es-ES" b="1" dirty="0"/>
              <a:t/>
            </a:r>
            <a:br>
              <a:rPr lang="es-ES" b="1" dirty="0"/>
            </a:br>
            <a:endParaRPr lang="es-ES" b="1" dirty="0"/>
          </a:p>
        </p:txBody>
      </p:sp>
      <p:sp>
        <p:nvSpPr>
          <p:cNvPr id="2" name="1 Marcador de contenido"/>
          <p:cNvSpPr>
            <a:spLocks noGrp="1"/>
          </p:cNvSpPr>
          <p:nvPr>
            <p:ph sz="quarter" idx="1"/>
          </p:nvPr>
        </p:nvSpPr>
        <p:spPr>
          <a:xfrm>
            <a:off x="457200" y="1600200"/>
            <a:ext cx="7643192" cy="4709120"/>
          </a:xfrm>
        </p:spPr>
        <p:txBody>
          <a:bodyPr>
            <a:normAutofit/>
          </a:bodyPr>
          <a:lstStyle/>
          <a:p>
            <a:pPr marL="0" indent="0">
              <a:buNone/>
            </a:pPr>
            <a:endParaRPr lang="es-ES" dirty="0"/>
          </a:p>
          <a:p>
            <a:endParaRPr lang="es-ES" dirty="0"/>
          </a:p>
        </p:txBody>
      </p:sp>
      <p:sp>
        <p:nvSpPr>
          <p:cNvPr id="3" name="2 Rectángulo"/>
          <p:cNvSpPr/>
          <p:nvPr/>
        </p:nvSpPr>
        <p:spPr>
          <a:xfrm>
            <a:off x="395536" y="6581001"/>
            <a:ext cx="7632848" cy="276999"/>
          </a:xfrm>
          <a:prstGeom prst="rect">
            <a:avLst/>
          </a:prstGeom>
        </p:spPr>
        <p:txBody>
          <a:bodyPr wrap="square">
            <a:spAutoFit/>
          </a:bodyPr>
          <a:lstStyle/>
          <a:p>
            <a:r>
              <a:rPr lang="es-ES" sz="1200" dirty="0"/>
              <a:t>http://www.evisaventiladores.com/evisaweb/ventiladores/pdf/CATALOGOS/VCL-EJF-RP.pdf</a:t>
            </a:r>
          </a:p>
        </p:txBody>
      </p:sp>
      <p:graphicFrame>
        <p:nvGraphicFramePr>
          <p:cNvPr id="4" name="3 Tabla"/>
          <p:cNvGraphicFramePr>
            <a:graphicFrameLocks noGrp="1"/>
          </p:cNvGraphicFramePr>
          <p:nvPr>
            <p:extLst>
              <p:ext uri="{D42A27DB-BD31-4B8C-83A1-F6EECF244321}">
                <p14:modId xmlns:p14="http://schemas.microsoft.com/office/powerpoint/2010/main" val="1269437433"/>
              </p:ext>
            </p:extLst>
          </p:nvPr>
        </p:nvGraphicFramePr>
        <p:xfrm>
          <a:off x="1403648" y="1926124"/>
          <a:ext cx="5379720" cy="2161223"/>
        </p:xfrm>
        <a:graphic>
          <a:graphicData uri="http://schemas.openxmlformats.org/drawingml/2006/table">
            <a:tbl>
              <a:tblPr firstRow="1" firstCol="1" bandRow="1">
                <a:tableStyleId>{93296810-A885-4BE3-A3E7-6D5BEEA58F35}</a:tableStyleId>
              </a:tblPr>
              <a:tblGrid>
                <a:gridCol w="2588895"/>
                <a:gridCol w="2790825"/>
              </a:tblGrid>
              <a:tr h="0">
                <a:tc>
                  <a:txBody>
                    <a:bodyPr/>
                    <a:lstStyle/>
                    <a:p>
                      <a:pPr>
                        <a:lnSpc>
                          <a:spcPct val="150000"/>
                        </a:lnSpc>
                        <a:spcAft>
                          <a:spcPts val="0"/>
                        </a:spcAft>
                      </a:pPr>
                      <a:r>
                        <a:rPr lang="es-EC" sz="1200" dirty="0">
                          <a:effectLst/>
                        </a:rPr>
                        <a:t>TIPO</a:t>
                      </a:r>
                      <a:endParaRPr lang="es-ES" sz="1200" dirty="0">
                        <a:effectLst/>
                      </a:endParaRPr>
                    </a:p>
                    <a:p>
                      <a:pPr>
                        <a:lnSpc>
                          <a:spcPct val="150000"/>
                        </a:lnSpc>
                        <a:spcAft>
                          <a:spcPts val="0"/>
                        </a:spcAft>
                      </a:pPr>
                      <a:r>
                        <a:rPr lang="es-EC" sz="1200" dirty="0">
                          <a:effectLst/>
                        </a:rPr>
                        <a:t>MARCA</a:t>
                      </a:r>
                      <a:endParaRPr lang="es-ES" sz="1200" dirty="0">
                        <a:effectLst/>
                      </a:endParaRPr>
                    </a:p>
                    <a:p>
                      <a:pPr>
                        <a:lnSpc>
                          <a:spcPct val="150000"/>
                        </a:lnSpc>
                        <a:spcAft>
                          <a:spcPts val="0"/>
                        </a:spcAft>
                      </a:pPr>
                      <a:r>
                        <a:rPr lang="es-EC" sz="1200" dirty="0">
                          <a:effectLst/>
                        </a:rPr>
                        <a:t>MODELO</a:t>
                      </a:r>
                      <a:endParaRPr lang="es-ES" sz="1200" dirty="0">
                        <a:effectLst/>
                      </a:endParaRPr>
                    </a:p>
                    <a:p>
                      <a:pPr>
                        <a:lnSpc>
                          <a:spcPct val="150000"/>
                        </a:lnSpc>
                        <a:spcAft>
                          <a:spcPts val="0"/>
                        </a:spcAft>
                      </a:pPr>
                      <a:r>
                        <a:rPr lang="es-EC" sz="1200" dirty="0">
                          <a:effectLst/>
                        </a:rPr>
                        <a:t>CANTIDAD</a:t>
                      </a:r>
                      <a:endParaRPr lang="es-ES" sz="1200" dirty="0">
                        <a:effectLst/>
                      </a:endParaRPr>
                    </a:p>
                    <a:p>
                      <a:pPr>
                        <a:lnSpc>
                          <a:spcPct val="150000"/>
                        </a:lnSpc>
                        <a:spcAft>
                          <a:spcPts val="0"/>
                        </a:spcAft>
                      </a:pPr>
                      <a:r>
                        <a:rPr lang="es-EC" sz="1200" dirty="0">
                          <a:effectLst/>
                        </a:rPr>
                        <a:t>CAUDAL(c/u)</a:t>
                      </a:r>
                      <a:endParaRPr lang="es-ES" sz="1200" dirty="0">
                        <a:effectLst/>
                      </a:endParaRPr>
                    </a:p>
                    <a:p>
                      <a:pPr>
                        <a:lnSpc>
                          <a:spcPct val="150000"/>
                        </a:lnSpc>
                        <a:spcAft>
                          <a:spcPts val="0"/>
                        </a:spcAft>
                      </a:pPr>
                      <a:r>
                        <a:rPr lang="es-EC" sz="1200" dirty="0">
                          <a:effectLst/>
                        </a:rPr>
                        <a:t>CAIDA DE PRESION</a:t>
                      </a:r>
                      <a:endParaRPr lang="es-ES" sz="1200" dirty="0">
                        <a:effectLst/>
                      </a:endParaRPr>
                    </a:p>
                    <a:p>
                      <a:pPr>
                        <a:lnSpc>
                          <a:spcPct val="150000"/>
                        </a:lnSpc>
                        <a:spcAft>
                          <a:spcPts val="0"/>
                        </a:spcAft>
                      </a:pPr>
                      <a:r>
                        <a:rPr lang="es-EC" sz="1200" dirty="0">
                          <a:effectLst/>
                        </a:rPr>
                        <a:t>POTENCIA MOTOR</a:t>
                      </a:r>
                      <a:endParaRPr lang="es-ES" sz="1200" dirty="0">
                        <a:effectLst/>
                      </a:endParaRPr>
                    </a:p>
                    <a:p>
                      <a:pPr>
                        <a:lnSpc>
                          <a:spcPct val="150000"/>
                        </a:lnSpc>
                        <a:spcAft>
                          <a:spcPts val="0"/>
                        </a:spcAft>
                      </a:pPr>
                      <a:r>
                        <a:rPr lang="es-EC" sz="1200" dirty="0">
                          <a:effectLst/>
                        </a:rPr>
                        <a:t>VELOCIDAD DEL MOTOR</a:t>
                      </a:r>
                      <a:endParaRPr lang="es-ES" sz="12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200" dirty="0">
                          <a:effectLst/>
                        </a:rPr>
                        <a:t>     Centrífugo   </a:t>
                      </a:r>
                      <a:endParaRPr lang="es-ES" sz="1200" dirty="0">
                        <a:effectLst/>
                      </a:endParaRPr>
                    </a:p>
                    <a:p>
                      <a:pPr>
                        <a:lnSpc>
                          <a:spcPct val="150000"/>
                        </a:lnSpc>
                        <a:spcAft>
                          <a:spcPts val="0"/>
                        </a:spcAft>
                      </a:pPr>
                      <a:r>
                        <a:rPr lang="es-EC" sz="1200" dirty="0">
                          <a:effectLst/>
                        </a:rPr>
                        <a:t>     EVISA</a:t>
                      </a:r>
                      <a:endParaRPr lang="es-ES" sz="1200" dirty="0">
                        <a:effectLst/>
                      </a:endParaRPr>
                    </a:p>
                    <a:p>
                      <a:pPr>
                        <a:lnSpc>
                          <a:spcPct val="150000"/>
                        </a:lnSpc>
                        <a:spcAft>
                          <a:spcPts val="0"/>
                        </a:spcAft>
                      </a:pPr>
                      <a:r>
                        <a:rPr lang="es-EC" sz="1200" dirty="0">
                          <a:effectLst/>
                        </a:rPr>
                        <a:t>    RP-125</a:t>
                      </a:r>
                      <a:endParaRPr lang="es-ES" sz="1200" dirty="0">
                        <a:effectLst/>
                      </a:endParaRPr>
                    </a:p>
                    <a:p>
                      <a:pPr>
                        <a:lnSpc>
                          <a:spcPct val="150000"/>
                        </a:lnSpc>
                        <a:spcAft>
                          <a:spcPts val="0"/>
                        </a:spcAft>
                      </a:pPr>
                      <a:r>
                        <a:rPr lang="es-EC" sz="1200" dirty="0">
                          <a:effectLst/>
                        </a:rPr>
                        <a:t>    1</a:t>
                      </a:r>
                      <a:endParaRPr lang="es-ES" sz="1200" dirty="0">
                        <a:effectLst/>
                      </a:endParaRPr>
                    </a:p>
                    <a:p>
                      <a:pPr>
                        <a:lnSpc>
                          <a:spcPct val="150000"/>
                        </a:lnSpc>
                        <a:spcAft>
                          <a:spcPts val="0"/>
                        </a:spcAft>
                      </a:pPr>
                      <a:r>
                        <a:rPr lang="es-EC" sz="1200" dirty="0">
                          <a:effectLst/>
                        </a:rPr>
                        <a:t>    1320 CFM</a:t>
                      </a:r>
                      <a:endParaRPr lang="es-ES" sz="1200" dirty="0">
                        <a:effectLst/>
                      </a:endParaRPr>
                    </a:p>
                    <a:p>
                      <a:pPr>
                        <a:lnSpc>
                          <a:spcPct val="150000"/>
                        </a:lnSpc>
                        <a:spcAft>
                          <a:spcPts val="0"/>
                        </a:spcAft>
                      </a:pPr>
                      <a:r>
                        <a:rPr lang="es-EC" sz="1200" dirty="0">
                          <a:effectLst/>
                        </a:rPr>
                        <a:t>    </a:t>
                      </a:r>
                      <a:r>
                        <a:rPr lang="es-ES" sz="1200" dirty="0">
                          <a:effectLst/>
                        </a:rPr>
                        <a:t>1  </a:t>
                      </a:r>
                      <a:r>
                        <a:rPr lang="es-ES" sz="1200" dirty="0" err="1">
                          <a:effectLst/>
                        </a:rPr>
                        <a:t>pulg</a:t>
                      </a:r>
                      <a:r>
                        <a:rPr lang="es-ES" sz="1200" dirty="0">
                          <a:effectLst/>
                        </a:rPr>
                        <a:t> H</a:t>
                      </a:r>
                      <a:r>
                        <a:rPr lang="es-ES" sz="1200" baseline="-25000" dirty="0">
                          <a:effectLst/>
                        </a:rPr>
                        <a:t>2</a:t>
                      </a:r>
                      <a:r>
                        <a:rPr lang="es-ES" sz="1200" dirty="0">
                          <a:effectLst/>
                        </a:rPr>
                        <a:t>O</a:t>
                      </a:r>
                    </a:p>
                    <a:p>
                      <a:pPr>
                        <a:lnSpc>
                          <a:spcPct val="150000"/>
                        </a:lnSpc>
                        <a:spcAft>
                          <a:spcPts val="0"/>
                        </a:spcAft>
                      </a:pPr>
                      <a:r>
                        <a:rPr lang="es-EC" sz="1200" dirty="0">
                          <a:effectLst/>
                        </a:rPr>
                        <a:t>    3 HP   </a:t>
                      </a:r>
                      <a:endParaRPr lang="es-ES" sz="1200" dirty="0">
                        <a:effectLst/>
                      </a:endParaRPr>
                    </a:p>
                    <a:p>
                      <a:pPr>
                        <a:lnSpc>
                          <a:spcPct val="150000"/>
                        </a:lnSpc>
                        <a:spcAft>
                          <a:spcPts val="0"/>
                        </a:spcAft>
                      </a:pPr>
                      <a:r>
                        <a:rPr lang="es-EC" sz="1200" dirty="0">
                          <a:effectLst/>
                        </a:rPr>
                        <a:t>   3500 RPM</a:t>
                      </a:r>
                      <a:endParaRPr lang="es-ES" sz="1200" dirty="0">
                        <a:effectLst/>
                        <a:latin typeface="Times New Roman"/>
                        <a:ea typeface="Times New Roman"/>
                        <a:cs typeface="Times New Roman"/>
                      </a:endParaRPr>
                    </a:p>
                  </a:txBody>
                  <a:tcPr marL="68580" marR="68580" marT="0" marB="0"/>
                </a:tc>
              </a:tr>
            </a:tbl>
          </a:graphicData>
        </a:graphic>
      </p:graphicFrame>
      <p:sp>
        <p:nvSpPr>
          <p:cNvPr id="6" name="5 Rectángulo"/>
          <p:cNvSpPr/>
          <p:nvPr/>
        </p:nvSpPr>
        <p:spPr>
          <a:xfrm>
            <a:off x="755576" y="1556792"/>
            <a:ext cx="3142720" cy="369332"/>
          </a:xfrm>
          <a:prstGeom prst="rect">
            <a:avLst/>
          </a:prstGeom>
        </p:spPr>
        <p:txBody>
          <a:bodyPr wrap="none">
            <a:spAutoFit/>
          </a:bodyPr>
          <a:lstStyle/>
          <a:p>
            <a:pPr lvl="0" fontAlgn="base">
              <a:spcBef>
                <a:spcPct val="0"/>
              </a:spcBef>
              <a:spcAft>
                <a:spcPct val="0"/>
              </a:spcAft>
            </a:pPr>
            <a:r>
              <a:rPr lang="es-EC" b="1" dirty="0">
                <a:latin typeface="Arial" pitchFamily="34" charset="0"/>
                <a:ea typeface="Times New Roman" pitchFamily="18" charset="0"/>
                <a:cs typeface="Arial" pitchFamily="34" charset="0"/>
              </a:rPr>
              <a:t>Tabla </a:t>
            </a:r>
            <a:r>
              <a:rPr lang="es-EC" b="1" dirty="0" smtClean="0">
                <a:latin typeface="Arial" pitchFamily="34" charset="0"/>
                <a:ea typeface="Times New Roman" pitchFamily="18" charset="0"/>
                <a:cs typeface="Arial" pitchFamily="34" charset="0"/>
              </a:rPr>
              <a:t> </a:t>
            </a:r>
            <a:r>
              <a:rPr lang="es-EC" b="1" dirty="0">
                <a:latin typeface="Arial" pitchFamily="34" charset="0"/>
                <a:ea typeface="Times New Roman" pitchFamily="18" charset="0"/>
                <a:cs typeface="Arial" pitchFamily="34" charset="0"/>
              </a:rPr>
              <a:t>Selección ventilador</a:t>
            </a:r>
            <a:endParaRPr lang="es-ES" sz="1100" dirty="0">
              <a:latin typeface="Arial" pitchFamily="34" charset="0"/>
              <a:cs typeface="Arial" pitchFamily="34" charset="0"/>
            </a:endParaRPr>
          </a:p>
        </p:txBody>
      </p:sp>
      <p:pic>
        <p:nvPicPr>
          <p:cNvPr id="8" name="7 Imagen"/>
          <p:cNvPicPr/>
          <p:nvPr/>
        </p:nvPicPr>
        <p:blipFill rotWithShape="1">
          <a:blip r:embed="rId3"/>
          <a:srcRect l="72178" t="30068" r="6358" b="28040"/>
          <a:stretch/>
        </p:blipFill>
        <p:spPr bwMode="auto">
          <a:xfrm>
            <a:off x="3243019" y="4149080"/>
            <a:ext cx="1937881" cy="1924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952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fontScale="90000"/>
          </a:bodyPr>
          <a:lstStyle/>
          <a:p>
            <a:r>
              <a:rPr lang="es-EC" sz="2700" b="1" dirty="0" smtClean="0"/>
              <a:t>SELECCION </a:t>
            </a:r>
            <a:r>
              <a:rPr lang="es-EC" sz="2700" b="1" dirty="0"/>
              <a:t>DEL </a:t>
            </a:r>
            <a:r>
              <a:rPr lang="es-EC" sz="2700" b="1" dirty="0" smtClean="0"/>
              <a:t>QUEMADOR</a:t>
            </a:r>
            <a:r>
              <a:rPr lang="es-EC" sz="2700" b="1" dirty="0" smtClean="0"/>
              <a:t> </a:t>
            </a:r>
            <a:r>
              <a:rPr lang="es-EC" sz="2700" b="1" dirty="0"/>
              <a:t>PARA LA CAMARA DE COMBUSTION</a:t>
            </a:r>
            <a:r>
              <a:rPr lang="es-ES" b="1" dirty="0"/>
              <a:t/>
            </a:r>
            <a:br>
              <a:rPr lang="es-ES" b="1" dirty="0"/>
            </a:br>
            <a:endParaRPr lang="es-ES" b="1" dirty="0"/>
          </a:p>
        </p:txBody>
      </p:sp>
      <p:sp>
        <p:nvSpPr>
          <p:cNvPr id="2" name="1 Marcador de contenido"/>
          <p:cNvSpPr>
            <a:spLocks noGrp="1"/>
          </p:cNvSpPr>
          <p:nvPr>
            <p:ph sz="quarter" idx="1"/>
          </p:nvPr>
        </p:nvSpPr>
        <p:spPr>
          <a:xfrm>
            <a:off x="457200" y="1600200"/>
            <a:ext cx="7643192" cy="4709120"/>
          </a:xfrm>
        </p:spPr>
        <p:txBody>
          <a:bodyPr>
            <a:normAutofit/>
          </a:bodyPr>
          <a:lstStyle/>
          <a:p>
            <a:pPr marL="0" indent="0">
              <a:buNone/>
            </a:pPr>
            <a:endParaRPr lang="es-ES" dirty="0"/>
          </a:p>
          <a:p>
            <a:endParaRPr lang="es-ES" dirty="0"/>
          </a:p>
        </p:txBody>
      </p:sp>
      <p:sp>
        <p:nvSpPr>
          <p:cNvPr id="3" name="2 Rectángulo"/>
          <p:cNvSpPr/>
          <p:nvPr/>
        </p:nvSpPr>
        <p:spPr>
          <a:xfrm>
            <a:off x="395536" y="6581001"/>
            <a:ext cx="7632848" cy="276999"/>
          </a:xfrm>
          <a:prstGeom prst="rect">
            <a:avLst/>
          </a:prstGeom>
        </p:spPr>
        <p:txBody>
          <a:bodyPr wrap="square">
            <a:spAutoFit/>
          </a:bodyPr>
          <a:lstStyle/>
          <a:p>
            <a:r>
              <a:rPr lang="es-ES" sz="1200" dirty="0"/>
              <a:t>http://www.evisaventiladores.com/evisaweb/ventiladores/pdf/CATALOGOS/VCL-EJF-RP.pdf</a:t>
            </a:r>
          </a:p>
        </p:txBody>
      </p:sp>
      <p:sp>
        <p:nvSpPr>
          <p:cNvPr id="6" name="5 Rectángulo"/>
          <p:cNvSpPr/>
          <p:nvPr/>
        </p:nvSpPr>
        <p:spPr>
          <a:xfrm>
            <a:off x="755576" y="1556792"/>
            <a:ext cx="3370346" cy="369332"/>
          </a:xfrm>
          <a:prstGeom prst="rect">
            <a:avLst/>
          </a:prstGeom>
        </p:spPr>
        <p:txBody>
          <a:bodyPr wrap="none">
            <a:spAutoFit/>
          </a:bodyPr>
          <a:lstStyle/>
          <a:p>
            <a:pPr lvl="0" fontAlgn="base">
              <a:spcBef>
                <a:spcPct val="0"/>
              </a:spcBef>
              <a:spcAft>
                <a:spcPct val="0"/>
              </a:spcAft>
            </a:pPr>
            <a:r>
              <a:rPr lang="es-EC" b="1" dirty="0">
                <a:latin typeface="Arial" pitchFamily="34" charset="0"/>
                <a:ea typeface="Times New Roman" pitchFamily="18" charset="0"/>
                <a:cs typeface="Arial" pitchFamily="34" charset="0"/>
              </a:rPr>
              <a:t>Tabla </a:t>
            </a:r>
            <a:r>
              <a:rPr lang="es-EC" b="1" dirty="0" smtClean="0">
                <a:latin typeface="Arial" pitchFamily="34" charset="0"/>
                <a:ea typeface="Times New Roman" pitchFamily="18" charset="0"/>
                <a:cs typeface="Arial" pitchFamily="34" charset="0"/>
              </a:rPr>
              <a:t> </a:t>
            </a:r>
            <a:r>
              <a:rPr lang="es-EC" b="1" dirty="0"/>
              <a:t>Selección Quemador</a:t>
            </a:r>
            <a:endParaRPr lang="es-ES" sz="1100" dirty="0">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1583690" cy="1357630"/>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2911152046"/>
              </p:ext>
            </p:extLst>
          </p:nvPr>
        </p:nvGraphicFramePr>
        <p:xfrm>
          <a:off x="1377841" y="2642774"/>
          <a:ext cx="5379720" cy="1572451"/>
        </p:xfrm>
        <a:graphic>
          <a:graphicData uri="http://schemas.openxmlformats.org/drawingml/2006/table">
            <a:tbl>
              <a:tblPr firstRow="1" firstCol="1" bandRow="1">
                <a:tableStyleId>{93296810-A885-4BE3-A3E7-6D5BEEA58F35}</a:tableStyleId>
              </a:tblPr>
              <a:tblGrid>
                <a:gridCol w="2588895"/>
                <a:gridCol w="2790825"/>
              </a:tblGrid>
              <a:tr h="0">
                <a:tc>
                  <a:txBody>
                    <a:bodyPr/>
                    <a:lstStyle/>
                    <a:p>
                      <a:pPr>
                        <a:lnSpc>
                          <a:spcPct val="150000"/>
                        </a:lnSpc>
                        <a:spcAft>
                          <a:spcPts val="0"/>
                        </a:spcAft>
                      </a:pPr>
                      <a:r>
                        <a:rPr lang="es-EC" sz="1000">
                          <a:effectLst/>
                        </a:rPr>
                        <a:t>COMBUSTIBLE</a:t>
                      </a:r>
                      <a:endParaRPr lang="es-ES" sz="1200">
                        <a:effectLst/>
                      </a:endParaRPr>
                    </a:p>
                    <a:p>
                      <a:pPr>
                        <a:lnSpc>
                          <a:spcPct val="150000"/>
                        </a:lnSpc>
                        <a:spcAft>
                          <a:spcPts val="0"/>
                        </a:spcAft>
                      </a:pPr>
                      <a:r>
                        <a:rPr lang="es-EC" sz="1000">
                          <a:effectLst/>
                        </a:rPr>
                        <a:t>MARCA</a:t>
                      </a:r>
                      <a:endParaRPr lang="es-ES" sz="1200">
                        <a:effectLst/>
                      </a:endParaRPr>
                    </a:p>
                    <a:p>
                      <a:pPr>
                        <a:lnSpc>
                          <a:spcPct val="150000"/>
                        </a:lnSpc>
                        <a:spcAft>
                          <a:spcPts val="0"/>
                        </a:spcAft>
                      </a:pPr>
                      <a:r>
                        <a:rPr lang="es-EC" sz="1000">
                          <a:effectLst/>
                        </a:rPr>
                        <a:t>MODELO</a:t>
                      </a:r>
                      <a:endParaRPr lang="es-ES" sz="1200">
                        <a:effectLst/>
                      </a:endParaRPr>
                    </a:p>
                    <a:p>
                      <a:pPr>
                        <a:lnSpc>
                          <a:spcPct val="150000"/>
                        </a:lnSpc>
                        <a:spcAft>
                          <a:spcPts val="0"/>
                        </a:spcAft>
                      </a:pPr>
                      <a:r>
                        <a:rPr lang="es-EC" sz="1000">
                          <a:effectLst/>
                        </a:rPr>
                        <a:t>CANTIDAD</a:t>
                      </a:r>
                      <a:endParaRPr lang="es-ES" sz="1200">
                        <a:effectLst/>
                      </a:endParaRPr>
                    </a:p>
                    <a:p>
                      <a:pPr>
                        <a:lnSpc>
                          <a:spcPct val="150000"/>
                        </a:lnSpc>
                        <a:spcAft>
                          <a:spcPts val="0"/>
                        </a:spcAft>
                      </a:pPr>
                      <a:r>
                        <a:rPr lang="es-EC" sz="1000">
                          <a:effectLst/>
                        </a:rPr>
                        <a:t>POTENCIA TERMICA</a:t>
                      </a:r>
                      <a:endParaRPr lang="es-ES" sz="1200">
                        <a:effectLst/>
                      </a:endParaRPr>
                    </a:p>
                    <a:p>
                      <a:pPr>
                        <a:lnSpc>
                          <a:spcPct val="150000"/>
                        </a:lnSpc>
                        <a:spcAft>
                          <a:spcPts val="0"/>
                        </a:spcAft>
                      </a:pPr>
                      <a:r>
                        <a:rPr lang="es-EC" sz="1000">
                          <a:effectLst/>
                        </a:rPr>
                        <a:t>CAUDAL</a:t>
                      </a:r>
                      <a:endParaRPr lang="es-ES" sz="1200">
                        <a:effectLst/>
                      </a:endParaRPr>
                    </a:p>
                    <a:p>
                      <a:pPr>
                        <a:lnSpc>
                          <a:spcPct val="150000"/>
                        </a:lnSpc>
                        <a:spcAft>
                          <a:spcPts val="0"/>
                        </a:spcAft>
                      </a:pPr>
                      <a:r>
                        <a:rPr lang="es-EC" sz="1000">
                          <a:effectLst/>
                        </a:rPr>
                        <a:t>MOTOR</a:t>
                      </a:r>
                      <a:endParaRPr lang="es-ES" sz="120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n-US" sz="1000" dirty="0">
                          <a:effectLst/>
                        </a:rPr>
                        <a:t>    DIESEL</a:t>
                      </a:r>
                      <a:endParaRPr lang="es-ES" sz="1200" dirty="0">
                        <a:effectLst/>
                      </a:endParaRPr>
                    </a:p>
                    <a:p>
                      <a:pPr>
                        <a:lnSpc>
                          <a:spcPct val="150000"/>
                        </a:lnSpc>
                        <a:spcAft>
                          <a:spcPts val="0"/>
                        </a:spcAft>
                      </a:pPr>
                      <a:r>
                        <a:rPr lang="en-US" sz="1000" dirty="0">
                          <a:effectLst/>
                        </a:rPr>
                        <a:t>    ECOFLAM</a:t>
                      </a:r>
                      <a:endParaRPr lang="es-ES" sz="1200" dirty="0">
                        <a:effectLst/>
                      </a:endParaRPr>
                    </a:p>
                    <a:p>
                      <a:pPr>
                        <a:lnSpc>
                          <a:spcPct val="150000"/>
                        </a:lnSpc>
                        <a:spcAft>
                          <a:spcPts val="0"/>
                        </a:spcAft>
                      </a:pPr>
                      <a:r>
                        <a:rPr lang="en-US" sz="1000" dirty="0">
                          <a:effectLst/>
                        </a:rPr>
                        <a:t>    MAIOR P 45</a:t>
                      </a:r>
                      <a:endParaRPr lang="es-ES" sz="1200" dirty="0">
                        <a:effectLst/>
                      </a:endParaRPr>
                    </a:p>
                    <a:p>
                      <a:pPr>
                        <a:lnSpc>
                          <a:spcPct val="150000"/>
                        </a:lnSpc>
                        <a:spcAft>
                          <a:spcPts val="0"/>
                        </a:spcAft>
                      </a:pPr>
                      <a:r>
                        <a:rPr lang="en-US" sz="1000" dirty="0">
                          <a:effectLst/>
                        </a:rPr>
                        <a:t>    1</a:t>
                      </a:r>
                      <a:endParaRPr lang="es-ES" sz="1200" dirty="0">
                        <a:effectLst/>
                      </a:endParaRPr>
                    </a:p>
                    <a:p>
                      <a:pPr>
                        <a:lnSpc>
                          <a:spcPct val="150000"/>
                        </a:lnSpc>
                        <a:spcAft>
                          <a:spcPts val="0"/>
                        </a:spcAft>
                      </a:pPr>
                      <a:r>
                        <a:rPr lang="en-US" sz="1000" dirty="0">
                          <a:effectLst/>
                        </a:rPr>
                        <a:t>    532 KW</a:t>
                      </a:r>
                      <a:endParaRPr lang="es-ES" sz="1200" dirty="0">
                        <a:effectLst/>
                      </a:endParaRPr>
                    </a:p>
                    <a:p>
                      <a:pPr>
                        <a:lnSpc>
                          <a:spcPct val="150000"/>
                        </a:lnSpc>
                        <a:spcAft>
                          <a:spcPts val="0"/>
                        </a:spcAft>
                      </a:pPr>
                      <a:r>
                        <a:rPr lang="en-US" sz="1000" dirty="0">
                          <a:effectLst/>
                        </a:rPr>
                        <a:t>    45 kg/h</a:t>
                      </a:r>
                      <a:endParaRPr lang="es-ES" sz="1200" dirty="0">
                        <a:effectLst/>
                      </a:endParaRPr>
                    </a:p>
                    <a:p>
                      <a:pPr>
                        <a:lnSpc>
                          <a:spcPct val="150000"/>
                        </a:lnSpc>
                        <a:spcAft>
                          <a:spcPts val="0"/>
                        </a:spcAft>
                      </a:pPr>
                      <a:r>
                        <a:rPr lang="en-US" sz="1000" dirty="0">
                          <a:effectLst/>
                        </a:rPr>
                        <a:t>    0,75 HP      </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34634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a:bodyPr>
          <a:lstStyle/>
          <a:p>
            <a:r>
              <a:rPr lang="es-EC" sz="2700" b="1" dirty="0" smtClean="0"/>
              <a:t>RESUMEN CAPITULO III</a:t>
            </a:r>
            <a:r>
              <a:rPr lang="es-ES" b="1" dirty="0"/>
              <a:t/>
            </a:r>
            <a:br>
              <a:rPr lang="es-ES" b="1" dirty="0"/>
            </a:br>
            <a:endParaRPr lang="es-ES" b="1" dirty="0"/>
          </a:p>
        </p:txBody>
      </p:sp>
      <p:sp>
        <p:nvSpPr>
          <p:cNvPr id="2" name="1 Marcador de contenido"/>
          <p:cNvSpPr>
            <a:spLocks noGrp="1"/>
          </p:cNvSpPr>
          <p:nvPr>
            <p:ph sz="quarter" idx="1"/>
          </p:nvPr>
        </p:nvSpPr>
        <p:spPr>
          <a:xfrm>
            <a:off x="457200" y="1600200"/>
            <a:ext cx="7643192" cy="4709120"/>
          </a:xfrm>
        </p:spPr>
        <p:txBody>
          <a:bodyPr>
            <a:normAutofit/>
          </a:bodyPr>
          <a:lstStyle/>
          <a:p>
            <a:pPr marL="0" indent="0">
              <a:buNone/>
            </a:pPr>
            <a:endParaRPr lang="es-ES" dirty="0"/>
          </a:p>
          <a:p>
            <a:endParaRPr lang="es-ES" dirty="0"/>
          </a:p>
        </p:txBody>
      </p:sp>
      <p:sp>
        <p:nvSpPr>
          <p:cNvPr id="3" name="2 Rectángulo"/>
          <p:cNvSpPr/>
          <p:nvPr/>
        </p:nvSpPr>
        <p:spPr>
          <a:xfrm>
            <a:off x="395536" y="6581001"/>
            <a:ext cx="7632848" cy="276999"/>
          </a:xfrm>
          <a:prstGeom prst="rect">
            <a:avLst/>
          </a:prstGeom>
        </p:spPr>
        <p:txBody>
          <a:bodyPr wrap="square">
            <a:spAutoFit/>
          </a:bodyPr>
          <a:lstStyle/>
          <a:p>
            <a:r>
              <a:rPr lang="es-ES" sz="1200" dirty="0"/>
              <a:t>http://www.evisaventiladores.com/evisaweb/ventiladores/pdf/CATALOGOS/VCL-EJF-RP.pdf</a:t>
            </a:r>
          </a:p>
        </p:txBody>
      </p:sp>
      <mc:AlternateContent xmlns:mc="http://schemas.openxmlformats.org/markup-compatibility/2006">
        <mc:Choice xmlns:a14="http://schemas.microsoft.com/office/drawing/2010/main" Requires="a14">
          <p:graphicFrame>
            <p:nvGraphicFramePr>
              <p:cNvPr id="4" name="3 Tabla"/>
              <p:cNvGraphicFramePr>
                <a:graphicFrameLocks noGrp="1"/>
              </p:cNvGraphicFramePr>
              <p:nvPr>
                <p:extLst>
                  <p:ext uri="{D42A27DB-BD31-4B8C-83A1-F6EECF244321}">
                    <p14:modId xmlns:p14="http://schemas.microsoft.com/office/powerpoint/2010/main" val="1166667751"/>
                  </p:ext>
                </p:extLst>
              </p:nvPr>
            </p:nvGraphicFramePr>
            <p:xfrm>
              <a:off x="1614813" y="1268760"/>
              <a:ext cx="5194294" cy="4950669"/>
            </p:xfrm>
            <a:graphic>
              <a:graphicData uri="http://schemas.openxmlformats.org/drawingml/2006/table">
                <a:tbl>
                  <a:tblPr firstRow="1" firstCol="1" bandRow="1">
                    <a:tableStyleId>{8799B23B-EC83-4686-B30A-512413B5E67A}</a:tableStyleId>
                  </a:tblPr>
                  <a:tblGrid>
                    <a:gridCol w="2597147"/>
                    <a:gridCol w="2597147"/>
                  </a:tblGrid>
                  <a:tr h="349820">
                    <a:tc gridSpan="2">
                      <a:txBody>
                        <a:bodyPr/>
                        <a:lstStyle/>
                        <a:p>
                          <a:pPr algn="ctr">
                            <a:spcAft>
                              <a:spcPts val="0"/>
                            </a:spcAft>
                          </a:pPr>
                          <a:r>
                            <a:rPr lang="es-EC" sz="800" dirty="0">
                              <a:effectLst/>
                            </a:rPr>
                            <a:t> </a:t>
                          </a:r>
                          <a:endParaRPr lang="es-ES" sz="800" dirty="0">
                            <a:effectLst/>
                          </a:endParaRPr>
                        </a:p>
                        <a:p>
                          <a:pPr algn="ctr">
                            <a:spcAft>
                              <a:spcPts val="0"/>
                            </a:spcAft>
                          </a:pPr>
                          <a:r>
                            <a:rPr lang="es-EC" sz="800" dirty="0">
                              <a:effectLst/>
                            </a:rPr>
                            <a:t>TEMPERATURA ADIABATICA DE LLAMA</a:t>
                          </a:r>
                          <a:endParaRPr lang="es-ES" sz="800" dirty="0">
                            <a:effectLst/>
                          </a:endParaRPr>
                        </a:p>
                        <a:p>
                          <a:pPr algn="ctr">
                            <a:spcAft>
                              <a:spcPts val="0"/>
                            </a:spcAft>
                          </a:pPr>
                          <a:r>
                            <a:rPr lang="es-EC" sz="800" dirty="0">
                              <a:effectLst/>
                            </a:rPr>
                            <a:t> </a:t>
                          </a:r>
                          <a:endParaRPr lang="es-ES" sz="800" dirty="0">
                            <a:effectLst/>
                            <a:latin typeface="Times New Roman"/>
                            <a:ea typeface="Times New Roman"/>
                            <a:cs typeface="Times New Roman"/>
                          </a:endParaRPr>
                        </a:p>
                      </a:txBody>
                      <a:tcPr marL="47703" marR="47703" marT="0" marB="0" anchor="b"/>
                    </a:tc>
                    <a:tc hMerge="1">
                      <a:txBody>
                        <a:bodyPr/>
                        <a:lstStyle/>
                        <a:p>
                          <a:endParaRPr lang="es-ES"/>
                        </a:p>
                      </a:txBody>
                      <a:tcPr/>
                    </a:tc>
                  </a:tr>
                  <a:tr h="127649">
                    <a:tc>
                      <a:txBody>
                        <a:bodyPr/>
                        <a:lstStyle/>
                        <a:p>
                          <a:pPr algn="ctr">
                            <a:spcAft>
                              <a:spcPts val="0"/>
                            </a:spcAft>
                          </a:pPr>
                          <a:r>
                            <a:rPr lang="es-EC" sz="800">
                              <a:effectLst/>
                            </a:rPr>
                            <a:t>  Temperatura adiabática de llama</a:t>
                          </a:r>
                          <a:endParaRPr lang="es-ES" sz="800">
                            <a:effectLst/>
                            <a:latin typeface="Times New Roman"/>
                            <a:ea typeface="Times New Roman"/>
                            <a:cs typeface="Times New Roman"/>
                          </a:endParaRPr>
                        </a:p>
                      </a:txBody>
                      <a:tcPr marL="47703" marR="47703" marT="0" marB="0" anchor="ctr"/>
                    </a:tc>
                    <a:tc>
                      <a:txBody>
                        <a:bodyPr/>
                        <a:lstStyle/>
                        <a:p>
                          <a:pPr algn="ctr">
                            <a:spcAft>
                              <a:spcPts val="0"/>
                            </a:spcAft>
                          </a:pPr>
                          <a:r>
                            <a:rPr lang="es-EC" sz="800" u="none" strike="noStrike" spc="0">
                              <a:effectLst/>
                            </a:rPr>
                            <a:t>1590    °C</a:t>
                          </a:r>
                          <a:endParaRPr lang="es-ES" sz="800">
                            <a:effectLst/>
                            <a:latin typeface="Times New Roman"/>
                            <a:ea typeface="Times New Roman"/>
                            <a:cs typeface="Times New Roman"/>
                          </a:endParaRPr>
                        </a:p>
                      </a:txBody>
                      <a:tcPr marL="47703" marR="47703" marT="0" marB="0" anchor="ctr"/>
                    </a:tc>
                  </a:tr>
                  <a:tr h="123232">
                    <a:tc>
                      <a:txBody>
                        <a:bodyPr/>
                        <a:lstStyle/>
                        <a:p>
                          <a:pPr algn="ctr">
                            <a:spcAft>
                              <a:spcPts val="0"/>
                            </a:spcAft>
                          </a:pPr>
                          <a:r>
                            <a:rPr lang="es-EC" sz="800">
                              <a:effectLst/>
                            </a:rPr>
                            <a:t>  Temperatura real de Combustión</a:t>
                          </a:r>
                          <a:endParaRPr lang="es-ES" sz="800">
                            <a:effectLst/>
                            <a:latin typeface="Times New Roman"/>
                            <a:ea typeface="Times New Roman"/>
                            <a:cs typeface="Times New Roman"/>
                          </a:endParaRPr>
                        </a:p>
                      </a:txBody>
                      <a:tcPr marL="47703" marR="47703" marT="0" marB="0" anchor="ctr"/>
                    </a:tc>
                    <a:tc>
                      <a:txBody>
                        <a:bodyPr/>
                        <a:lstStyle/>
                        <a:p>
                          <a:pPr algn="ctr">
                            <a:spcAft>
                              <a:spcPts val="0"/>
                            </a:spcAft>
                          </a:pPr>
                          <a:r>
                            <a:rPr lang="es-EC" sz="800" u="none" strike="noStrike" spc="0">
                              <a:effectLst/>
                            </a:rPr>
                            <a:t>954      °C</a:t>
                          </a:r>
                          <a:endParaRPr lang="es-ES" sz="800">
                            <a:effectLst/>
                            <a:latin typeface="Times New Roman"/>
                            <a:ea typeface="Times New Roman"/>
                            <a:cs typeface="Times New Roman"/>
                          </a:endParaRPr>
                        </a:p>
                      </a:txBody>
                      <a:tcPr marL="47703" marR="47703" marT="0" marB="0" anchor="ctr"/>
                    </a:tc>
                  </a:tr>
                  <a:tr h="291516">
                    <a:tc gridSpan="2">
                      <a:txBody>
                        <a:bodyPr/>
                        <a:lstStyle/>
                        <a:p>
                          <a:pPr marL="144145" algn="ctr">
                            <a:lnSpc>
                              <a:spcPct val="150000"/>
                            </a:lnSpc>
                            <a:spcBef>
                              <a:spcPts val="1000"/>
                            </a:spcBef>
                            <a:spcAft>
                              <a:spcPts val="0"/>
                            </a:spcAft>
                          </a:pPr>
                          <a:r>
                            <a:rPr lang="es-EC" sz="800">
                              <a:effectLst/>
                            </a:rPr>
                            <a:t>PROPIEDADES DE LOS GASES DE COMBUSTIÓN</a:t>
                          </a:r>
                          <a:endParaRPr lang="es-ES" sz="7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225704">
                    <a:tc>
                      <a:txBody>
                        <a:bodyPr/>
                        <a:lstStyle/>
                        <a:p>
                          <a:pPr marL="117475">
                            <a:spcAft>
                              <a:spcPts val="0"/>
                            </a:spcAft>
                          </a:pPr>
                          <a:r>
                            <a:rPr lang="es-EC" sz="800">
                              <a:effectLst/>
                            </a:rPr>
                            <a:t>Peso molecular</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29,38      (kg/kgmol)</a:t>
                          </a:r>
                          <a:endParaRPr lang="es-ES" sz="800">
                            <a:effectLst/>
                            <a:latin typeface="Times New Roman"/>
                            <a:ea typeface="Times New Roman"/>
                            <a:cs typeface="Times New Roman"/>
                          </a:endParaRPr>
                        </a:p>
                      </a:txBody>
                      <a:tcPr marL="47703" marR="47703" marT="0" marB="0" anchor="ctr"/>
                    </a:tc>
                  </a:tr>
                  <a:tr h="177118">
                    <a:tc>
                      <a:txBody>
                        <a:bodyPr/>
                        <a:lstStyle/>
                        <a:p>
                          <a:pPr marL="117475">
                            <a:spcAft>
                              <a:spcPts val="0"/>
                            </a:spcAft>
                          </a:pPr>
                          <a:r>
                            <a:rPr lang="es-EC" sz="800">
                              <a:effectLst/>
                            </a:rPr>
                            <a:t>Densidad</a:t>
                          </a:r>
                          <a:endParaRPr lang="es-ES" sz="800">
                            <a:effectLst/>
                            <a:latin typeface="Times New Roman"/>
                            <a:ea typeface="Times New Roman"/>
                            <a:cs typeface="Times New Roman"/>
                          </a:endParaRPr>
                        </a:p>
                      </a:txBody>
                      <a:tcPr marL="47703" marR="47703"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sSup>
                                  <m:sSupPr>
                                    <m:ctrlPr>
                                      <a:rPr lang="es-ES" sz="800">
                                        <a:effectLst/>
                                      </a:rPr>
                                    </m:ctrlPr>
                                  </m:sSupPr>
                                  <m:e>
                                    <m:r>
                                      <a:rPr lang="es-EC" sz="800">
                                        <a:effectLst/>
                                      </a:rPr>
                                      <m:t>0.35      ( </m:t>
                                    </m:r>
                                    <m:r>
                                      <m:rPr>
                                        <m:sty m:val="p"/>
                                      </m:rPr>
                                      <a:rPr lang="es-EC" sz="800">
                                        <a:effectLst/>
                                      </a:rPr>
                                      <m:t>kg</m:t>
                                    </m:r>
                                    <m:r>
                                      <a:rPr lang="es-EC" sz="800">
                                        <a:effectLst/>
                                      </a:rPr>
                                      <m:t>/</m:t>
                                    </m:r>
                                    <m:r>
                                      <m:rPr>
                                        <m:sty m:val="p"/>
                                      </m:rPr>
                                      <a:rPr lang="es-EC" sz="800">
                                        <a:effectLst/>
                                      </a:rPr>
                                      <m:t>m</m:t>
                                    </m:r>
                                  </m:e>
                                  <m:sup>
                                    <m:r>
                                      <a:rPr lang="es-EC" sz="800">
                                        <a:effectLst/>
                                      </a:rPr>
                                      <m:t>3</m:t>
                                    </m:r>
                                  </m:sup>
                                </m:sSup>
                                <m:r>
                                  <a:rPr lang="es-EC" sz="800">
                                    <a:effectLst/>
                                  </a:rPr>
                                  <m:t>)</m:t>
                                </m:r>
                              </m:oMath>
                            </m:oMathPara>
                          </a14:m>
                          <a:endParaRPr lang="es-ES" sz="800" dirty="0">
                            <a:effectLst/>
                            <a:latin typeface="Times New Roman"/>
                            <a:ea typeface="Times New Roman"/>
                            <a:cs typeface="Times New Roman"/>
                          </a:endParaRPr>
                        </a:p>
                      </a:txBody>
                      <a:tcPr marL="47703" marR="47703" marT="0" marB="0" anchor="ctr"/>
                    </a:tc>
                  </a:tr>
                  <a:tr h="178885">
                    <a:tc>
                      <a:txBody>
                        <a:bodyPr/>
                        <a:lstStyle/>
                        <a:p>
                          <a:pPr marL="117475">
                            <a:spcAft>
                              <a:spcPts val="0"/>
                            </a:spcAft>
                          </a:pPr>
                          <a:r>
                            <a:rPr lang="es-EC" sz="800">
                              <a:effectLst/>
                            </a:rPr>
                            <a:t>Calor específico</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1251,17   [J/(kg°C) ]</a:t>
                          </a:r>
                          <a:endParaRPr lang="es-ES" sz="800">
                            <a:effectLst/>
                            <a:latin typeface="Times New Roman"/>
                            <a:ea typeface="Times New Roman"/>
                            <a:cs typeface="Times New Roman"/>
                          </a:endParaRPr>
                        </a:p>
                      </a:txBody>
                      <a:tcPr marL="47703" marR="47703" marT="0" marB="0" anchor="ctr"/>
                    </a:tc>
                  </a:tr>
                  <a:tr h="233213">
                    <a:tc>
                      <a:txBody>
                        <a:bodyPr/>
                        <a:lstStyle/>
                        <a:p>
                          <a:pPr marL="117475">
                            <a:spcAft>
                              <a:spcPts val="0"/>
                            </a:spcAft>
                          </a:pPr>
                          <a:r>
                            <a:rPr lang="es-EC" sz="800">
                              <a:effectLst/>
                            </a:rPr>
                            <a:t>Viscosidad cinemática</a:t>
                          </a:r>
                          <a:endParaRPr lang="es-ES" sz="800">
                            <a:effectLst/>
                            <a:latin typeface="Times New Roman"/>
                            <a:ea typeface="Times New Roman"/>
                            <a:cs typeface="Times New Roman"/>
                          </a:endParaRPr>
                        </a:p>
                      </a:txBody>
                      <a:tcPr marL="47703" marR="47703" marT="0" marB="0" anchor="ctr"/>
                    </a:tc>
                    <a:tc>
                      <a:txBody>
                        <a:bodyPr/>
                        <a:lstStyle/>
                        <a:p>
                          <a:pPr>
                            <a:spcAft>
                              <a:spcPts val="0"/>
                            </a:spcAft>
                            <a:tabLst>
                              <a:tab pos="876300" algn="ctr"/>
                              <a:tab pos="1752600" algn="r"/>
                            </a:tabLst>
                          </a:pPr>
                          <a:r>
                            <a:rPr lang="es-EC" sz="800">
                              <a:effectLst/>
                            </a:rPr>
                            <a:t>1,30E-04  (m</a:t>
                          </a:r>
                          <a:r>
                            <a:rPr lang="es-EC" sz="800" baseline="30000">
                              <a:effectLst/>
                            </a:rPr>
                            <a:t>2</a:t>
                          </a:r>
                          <a:r>
                            <a:rPr lang="es-EC" sz="800">
                              <a:effectLst/>
                            </a:rPr>
                            <a:t>/s)</a:t>
                          </a:r>
                          <a:endParaRPr lang="es-ES" sz="800">
                            <a:effectLst/>
                          </a:endParaRPr>
                        </a:p>
                        <a:p>
                          <a:pP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r>
                  <a:tr h="116607">
                    <a:tc>
                      <a:txBody>
                        <a:bodyPr/>
                        <a:lstStyle/>
                        <a:p>
                          <a:pPr marL="117475">
                            <a:spcAft>
                              <a:spcPts val="0"/>
                            </a:spcAft>
                          </a:pPr>
                          <a:r>
                            <a:rPr lang="es-EC" sz="800">
                              <a:effectLst/>
                            </a:rPr>
                            <a:t>Conductividad térmica</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6,96E-02  [ </a:t>
                          </a:r>
                          <a:r>
                            <a:rPr lang="es-EC" sz="800" u="none" strike="noStrike" spc="-50">
                              <a:effectLst/>
                            </a:rPr>
                            <a:t>W/(m</a:t>
                          </a:r>
                          <a:r>
                            <a:rPr lang="es-EC" sz="800">
                              <a:effectLst/>
                            </a:rPr>
                            <a:t> °C)]</a:t>
                          </a:r>
                          <a:endParaRPr lang="es-ES" sz="800">
                            <a:effectLst/>
                            <a:latin typeface="Times New Roman"/>
                            <a:ea typeface="Times New Roman"/>
                            <a:cs typeface="Times New Roman"/>
                          </a:endParaRPr>
                        </a:p>
                      </a:txBody>
                      <a:tcPr marL="47703" marR="47703" marT="0" marB="0" anchor="ctr"/>
                    </a:tc>
                  </a:tr>
                  <a:tr h="178002">
                    <a:tc>
                      <a:txBody>
                        <a:bodyPr/>
                        <a:lstStyle/>
                        <a:p>
                          <a:pPr marL="117475">
                            <a:spcAft>
                              <a:spcPts val="0"/>
                            </a:spcAft>
                          </a:pPr>
                          <a:r>
                            <a:rPr lang="es-EC" sz="800">
                              <a:effectLst/>
                            </a:rPr>
                            <a:t>Numero de prandtl</a:t>
                          </a:r>
                          <a:endParaRPr lang="es-ES" sz="800">
                            <a:effectLst/>
                            <a:latin typeface="Times New Roman"/>
                            <a:ea typeface="Times New Roman"/>
                            <a:cs typeface="Times New Roman"/>
                          </a:endParaRPr>
                        </a:p>
                      </a:txBody>
                      <a:tcPr marL="47703" marR="47703" marT="0" marB="0" anchor="ctr"/>
                    </a:tc>
                    <a:tc>
                      <a:txBody>
                        <a:bodyPr/>
                        <a:lstStyle/>
                        <a:p>
                          <a:pPr>
                            <a:spcAft>
                              <a:spcPts val="0"/>
                            </a:spcAft>
                          </a:pPr>
                          <a14:m>
                            <m:oMathPara xmlns:m="http://schemas.openxmlformats.org/officeDocument/2006/math">
                              <m:oMathParaPr>
                                <m:jc m:val="centerGroup"/>
                              </m:oMathParaPr>
                              <m:oMath xmlns:m="http://schemas.openxmlformats.org/officeDocument/2006/math">
                                <m:r>
                                  <a:rPr lang="es-EC" sz="800">
                                    <a:effectLst/>
                                  </a:rPr>
                                  <m:t>0,812</m:t>
                                </m:r>
                              </m:oMath>
                            </m:oMathPara>
                          </a14:m>
                          <a:endParaRPr lang="es-ES" sz="800">
                            <a:effectLst/>
                            <a:latin typeface="Times New Roman"/>
                            <a:ea typeface="Times New Roman"/>
                            <a:cs typeface="Times New Roman"/>
                          </a:endParaRPr>
                        </a:p>
                      </a:txBody>
                      <a:tcPr marL="47703" marR="47703" marT="0" marB="0" anchor="ctr"/>
                    </a:tc>
                  </a:tr>
                  <a:tr h="349820">
                    <a:tc gridSpan="2">
                      <a:txBody>
                        <a:bodyPr/>
                        <a:lstStyle/>
                        <a:p>
                          <a:pPr algn="ctr">
                            <a:spcAft>
                              <a:spcPts val="0"/>
                            </a:spcAft>
                          </a:pPr>
                          <a:r>
                            <a:rPr lang="es-EC" sz="800">
                              <a:effectLst/>
                            </a:rPr>
                            <a:t> </a:t>
                          </a:r>
                          <a:endParaRPr lang="es-ES" sz="800">
                            <a:effectLst/>
                          </a:endParaRPr>
                        </a:p>
                        <a:p>
                          <a:pPr algn="ctr">
                            <a:spcAft>
                              <a:spcPts val="0"/>
                            </a:spcAft>
                          </a:pPr>
                          <a:r>
                            <a:rPr lang="es-EC" sz="800">
                              <a:effectLst/>
                            </a:rPr>
                            <a:t>SELECCIÓN DEL VENTILADOR PARA LA CAMARA DE COMBUSTION</a:t>
                          </a:r>
                          <a:endParaRPr lang="es-ES" sz="8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194344">
                    <a:tc>
                      <a:txBody>
                        <a:bodyPr/>
                        <a:lstStyle/>
                        <a:p>
                          <a:pPr marL="117475">
                            <a:lnSpc>
                              <a:spcPct val="150000"/>
                            </a:lnSpc>
                            <a:spcAft>
                              <a:spcPts val="0"/>
                            </a:spcAft>
                          </a:pPr>
                          <a:r>
                            <a:rPr lang="es-EC" sz="800">
                              <a:effectLst/>
                            </a:rPr>
                            <a:t>Tipo</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Centrífugo</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Marca</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EVISA</a:t>
                          </a:r>
                          <a:endParaRPr lang="es-ES" sz="800">
                            <a:effectLst/>
                            <a:latin typeface="Times New Roman"/>
                            <a:ea typeface="Times New Roman"/>
                            <a:cs typeface="Times New Roman"/>
                          </a:endParaRPr>
                        </a:p>
                      </a:txBody>
                      <a:tcPr marL="47703" marR="47703" marT="0" marB="0" anchor="ctr"/>
                    </a:tc>
                  </a:tr>
                  <a:tr h="200086">
                    <a:tc>
                      <a:txBody>
                        <a:bodyPr/>
                        <a:lstStyle/>
                        <a:p>
                          <a:pPr marL="117475">
                            <a:lnSpc>
                              <a:spcPct val="150000"/>
                            </a:lnSpc>
                            <a:spcAft>
                              <a:spcPts val="0"/>
                            </a:spcAft>
                          </a:pPr>
                          <a:r>
                            <a:rPr lang="es-EC" sz="800">
                              <a:effectLst/>
                            </a:rPr>
                            <a:t>Modelo</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RP-125</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Cantidad</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1</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Caudal</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1320 CFM</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Caída de presión</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S" sz="800">
                              <a:effectLst/>
                            </a:rPr>
                            <a:t>1  pulg H</a:t>
                          </a:r>
                          <a:r>
                            <a:rPr lang="es-ES" sz="800" baseline="-25000">
                              <a:effectLst/>
                            </a:rPr>
                            <a:t>2</a:t>
                          </a:r>
                          <a:r>
                            <a:rPr lang="es-ES" sz="800">
                              <a:effectLst/>
                            </a:rPr>
                            <a:t>O</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Potencia motor</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3 HP</a:t>
                          </a:r>
                          <a:endParaRPr lang="es-ES" sz="800">
                            <a:effectLst/>
                            <a:latin typeface="Times New Roman"/>
                            <a:ea typeface="Times New Roman"/>
                            <a:cs typeface="Times New Roman"/>
                          </a:endParaRPr>
                        </a:p>
                      </a:txBody>
                      <a:tcPr marL="47703" marR="47703" marT="0" marB="0" anchor="ctr"/>
                    </a:tc>
                  </a:tr>
                  <a:tr h="349820">
                    <a:tc gridSpan="2">
                      <a:txBody>
                        <a:bodyPr/>
                        <a:lstStyle/>
                        <a:p>
                          <a:pPr algn="ctr">
                            <a:spcAft>
                              <a:spcPts val="0"/>
                            </a:spcAft>
                          </a:pPr>
                          <a:r>
                            <a:rPr lang="es-EC" sz="800">
                              <a:effectLst/>
                            </a:rPr>
                            <a:t> </a:t>
                          </a:r>
                          <a:endParaRPr lang="es-ES" sz="800">
                            <a:effectLst/>
                          </a:endParaRPr>
                        </a:p>
                        <a:p>
                          <a:pPr algn="ctr">
                            <a:spcAft>
                              <a:spcPts val="0"/>
                            </a:spcAft>
                          </a:pPr>
                          <a:r>
                            <a:rPr lang="es-EC" sz="800">
                              <a:effectLst/>
                            </a:rPr>
                            <a:t>SELECCIÓN DEL QUEMADOR PARA LA CAMARA DE COMBUSTION</a:t>
                          </a:r>
                          <a:endParaRPr lang="es-ES" sz="8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194344">
                    <a:tc>
                      <a:txBody>
                        <a:bodyPr/>
                        <a:lstStyle/>
                        <a:p>
                          <a:pPr marL="117475">
                            <a:lnSpc>
                              <a:spcPct val="150000"/>
                            </a:lnSpc>
                            <a:spcAft>
                              <a:spcPts val="0"/>
                            </a:spcAft>
                          </a:pPr>
                          <a:r>
                            <a:rPr lang="es-EC" sz="800">
                              <a:effectLst/>
                            </a:rPr>
                            <a:t>Tipo</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Diesel</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Marca</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700">
                              <a:effectLst/>
                            </a:rPr>
                            <a:t>ECOFLAM</a:t>
                          </a:r>
                          <a:endParaRPr lang="es-ES" sz="800">
                            <a:effectLst/>
                            <a:latin typeface="Times New Roman"/>
                            <a:ea typeface="Times New Roman"/>
                            <a:cs typeface="Times New Roman"/>
                          </a:endParaRPr>
                        </a:p>
                      </a:txBody>
                      <a:tcPr marL="47703" marR="47703" marT="0" marB="0" anchor="ctr"/>
                    </a:tc>
                  </a:tr>
                  <a:tr h="200086">
                    <a:tc>
                      <a:txBody>
                        <a:bodyPr/>
                        <a:lstStyle/>
                        <a:p>
                          <a:pPr marL="117475">
                            <a:lnSpc>
                              <a:spcPct val="150000"/>
                            </a:lnSpc>
                            <a:spcAft>
                              <a:spcPts val="0"/>
                            </a:spcAft>
                          </a:pPr>
                          <a:r>
                            <a:rPr lang="es-EC" sz="800">
                              <a:effectLst/>
                            </a:rPr>
                            <a:t>Modelo</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S" sz="700">
                              <a:effectLst/>
                            </a:rPr>
                            <a:t>MAIOR P 45</a:t>
                          </a:r>
                          <a:endParaRPr lang="es-ES" sz="800">
                            <a:effectLst/>
                            <a:latin typeface="Times New Roman"/>
                            <a:ea typeface="Times New Roman"/>
                            <a:cs typeface="Times New Roman"/>
                          </a:endParaRPr>
                        </a:p>
                      </a:txBody>
                      <a:tcPr marL="47703" marR="47703" marT="0" marB="0" anchor="ctr"/>
                    </a:tc>
                  </a:tr>
                  <a:tr h="159009">
                    <a:tc>
                      <a:txBody>
                        <a:bodyPr/>
                        <a:lstStyle/>
                        <a:p>
                          <a:pPr marL="117475">
                            <a:lnSpc>
                              <a:spcPct val="150000"/>
                            </a:lnSpc>
                            <a:spcAft>
                              <a:spcPts val="0"/>
                            </a:spcAft>
                          </a:pPr>
                          <a:r>
                            <a:rPr lang="es-EC" sz="700">
                              <a:effectLst/>
                            </a:rPr>
                            <a:t>Potencia térmica</a:t>
                          </a:r>
                          <a:endParaRPr lang="es-ES" sz="800">
                            <a:effectLst/>
                            <a:latin typeface="Times New Roman"/>
                            <a:ea typeface="Times New Roman"/>
                            <a:cs typeface="Times New Roman"/>
                          </a:endParaRPr>
                        </a:p>
                      </a:txBody>
                      <a:tcPr marL="47703" marR="47703" marT="0" marB="0" anchor="ctr"/>
                    </a:tc>
                    <a:tc>
                      <a:txBody>
                        <a:bodyPr/>
                        <a:lstStyle/>
                        <a:p>
                          <a:pPr marL="129540">
                            <a:lnSpc>
                              <a:spcPct val="150000"/>
                            </a:lnSpc>
                            <a:spcAft>
                              <a:spcPts val="0"/>
                            </a:spcAft>
                          </a:pPr>
                          <a:r>
                            <a:rPr lang="es-EC" sz="700">
                              <a:effectLst/>
                            </a:rPr>
                            <a:t> </a:t>
                          </a:r>
                          <a:r>
                            <a:rPr lang="en-US" sz="700">
                              <a:effectLst/>
                            </a:rPr>
                            <a:t>532 KW</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Caudal</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n-US" sz="700" dirty="0">
                              <a:effectLst/>
                            </a:rPr>
                            <a:t>45 kg/h</a:t>
                          </a:r>
                          <a:endParaRPr lang="es-ES" sz="800" dirty="0">
                            <a:effectLst/>
                            <a:latin typeface="Times New Roman"/>
                            <a:ea typeface="Times New Roman"/>
                            <a:cs typeface="Times New Roman"/>
                          </a:endParaRPr>
                        </a:p>
                      </a:txBody>
                      <a:tcPr marL="47703" marR="47703" marT="0" marB="0" anchor="ctr"/>
                    </a:tc>
                  </a:tr>
                </a:tbl>
              </a:graphicData>
            </a:graphic>
          </p:graphicFrame>
        </mc:Choice>
        <mc:Fallback>
          <p:graphicFrame>
            <p:nvGraphicFramePr>
              <p:cNvPr id="4" name="3 Tabla"/>
              <p:cNvGraphicFramePr>
                <a:graphicFrameLocks noGrp="1"/>
              </p:cNvGraphicFramePr>
              <p:nvPr>
                <p:extLst>
                  <p:ext uri="{D42A27DB-BD31-4B8C-83A1-F6EECF244321}">
                    <p14:modId xmlns:p14="http://schemas.microsoft.com/office/powerpoint/2010/main" val="1166667751"/>
                  </p:ext>
                </p:extLst>
              </p:nvPr>
            </p:nvGraphicFramePr>
            <p:xfrm>
              <a:off x="1614813" y="1268760"/>
              <a:ext cx="5194294" cy="4950669"/>
            </p:xfrm>
            <a:graphic>
              <a:graphicData uri="http://schemas.openxmlformats.org/drawingml/2006/table">
                <a:tbl>
                  <a:tblPr firstRow="1" firstCol="1" bandRow="1">
                    <a:tableStyleId>{8799B23B-EC83-4686-B30A-512413B5E67A}</a:tableStyleId>
                  </a:tblPr>
                  <a:tblGrid>
                    <a:gridCol w="2597147"/>
                    <a:gridCol w="2597147"/>
                  </a:tblGrid>
                  <a:tr h="365760">
                    <a:tc gridSpan="2">
                      <a:txBody>
                        <a:bodyPr/>
                        <a:lstStyle/>
                        <a:p>
                          <a:pPr algn="ctr">
                            <a:spcAft>
                              <a:spcPts val="0"/>
                            </a:spcAft>
                          </a:pPr>
                          <a:r>
                            <a:rPr lang="es-EC" sz="800" dirty="0">
                              <a:effectLst/>
                            </a:rPr>
                            <a:t> </a:t>
                          </a:r>
                          <a:endParaRPr lang="es-ES" sz="800" dirty="0">
                            <a:effectLst/>
                          </a:endParaRPr>
                        </a:p>
                        <a:p>
                          <a:pPr algn="ctr">
                            <a:spcAft>
                              <a:spcPts val="0"/>
                            </a:spcAft>
                          </a:pPr>
                          <a:r>
                            <a:rPr lang="es-EC" sz="800" dirty="0">
                              <a:effectLst/>
                            </a:rPr>
                            <a:t>TEMPERATURA ADIABATICA DE LLAMA</a:t>
                          </a:r>
                          <a:endParaRPr lang="es-ES" sz="800" dirty="0">
                            <a:effectLst/>
                          </a:endParaRPr>
                        </a:p>
                        <a:p>
                          <a:pPr algn="ctr">
                            <a:spcAft>
                              <a:spcPts val="0"/>
                            </a:spcAft>
                          </a:pPr>
                          <a:r>
                            <a:rPr lang="es-EC" sz="800" dirty="0">
                              <a:effectLst/>
                            </a:rPr>
                            <a:t> </a:t>
                          </a:r>
                          <a:endParaRPr lang="es-ES" sz="800" dirty="0">
                            <a:effectLst/>
                            <a:latin typeface="Times New Roman"/>
                            <a:ea typeface="Times New Roman"/>
                            <a:cs typeface="Times New Roman"/>
                          </a:endParaRPr>
                        </a:p>
                      </a:txBody>
                      <a:tcPr marL="47703" marR="47703" marT="0" marB="0" anchor="b"/>
                    </a:tc>
                    <a:tc hMerge="1">
                      <a:txBody>
                        <a:bodyPr/>
                        <a:lstStyle/>
                        <a:p>
                          <a:endParaRPr lang="es-ES"/>
                        </a:p>
                      </a:txBody>
                      <a:tcPr/>
                    </a:tc>
                  </a:tr>
                  <a:tr h="127649">
                    <a:tc>
                      <a:txBody>
                        <a:bodyPr/>
                        <a:lstStyle/>
                        <a:p>
                          <a:pPr algn="ctr">
                            <a:spcAft>
                              <a:spcPts val="0"/>
                            </a:spcAft>
                          </a:pPr>
                          <a:r>
                            <a:rPr lang="es-EC" sz="800">
                              <a:effectLst/>
                            </a:rPr>
                            <a:t>  Temperatura adiabática de llama</a:t>
                          </a:r>
                          <a:endParaRPr lang="es-ES" sz="800">
                            <a:effectLst/>
                            <a:latin typeface="Times New Roman"/>
                            <a:ea typeface="Times New Roman"/>
                            <a:cs typeface="Times New Roman"/>
                          </a:endParaRPr>
                        </a:p>
                      </a:txBody>
                      <a:tcPr marL="47703" marR="47703" marT="0" marB="0" anchor="ctr"/>
                    </a:tc>
                    <a:tc>
                      <a:txBody>
                        <a:bodyPr/>
                        <a:lstStyle/>
                        <a:p>
                          <a:pPr algn="ctr">
                            <a:spcAft>
                              <a:spcPts val="0"/>
                            </a:spcAft>
                          </a:pPr>
                          <a:r>
                            <a:rPr lang="es-EC" sz="800" u="none" strike="noStrike" spc="0">
                              <a:effectLst/>
                            </a:rPr>
                            <a:t>1590    °C</a:t>
                          </a:r>
                          <a:endParaRPr lang="es-ES" sz="800">
                            <a:effectLst/>
                            <a:latin typeface="Times New Roman"/>
                            <a:ea typeface="Times New Roman"/>
                            <a:cs typeface="Times New Roman"/>
                          </a:endParaRPr>
                        </a:p>
                      </a:txBody>
                      <a:tcPr marL="47703" marR="47703" marT="0" marB="0" anchor="ctr"/>
                    </a:tc>
                  </a:tr>
                  <a:tr h="123232">
                    <a:tc>
                      <a:txBody>
                        <a:bodyPr/>
                        <a:lstStyle/>
                        <a:p>
                          <a:pPr algn="ctr">
                            <a:spcAft>
                              <a:spcPts val="0"/>
                            </a:spcAft>
                          </a:pPr>
                          <a:r>
                            <a:rPr lang="es-EC" sz="800">
                              <a:effectLst/>
                            </a:rPr>
                            <a:t>  Temperatura real de Combustión</a:t>
                          </a:r>
                          <a:endParaRPr lang="es-ES" sz="800">
                            <a:effectLst/>
                            <a:latin typeface="Times New Roman"/>
                            <a:ea typeface="Times New Roman"/>
                            <a:cs typeface="Times New Roman"/>
                          </a:endParaRPr>
                        </a:p>
                      </a:txBody>
                      <a:tcPr marL="47703" marR="47703" marT="0" marB="0" anchor="ctr"/>
                    </a:tc>
                    <a:tc>
                      <a:txBody>
                        <a:bodyPr/>
                        <a:lstStyle/>
                        <a:p>
                          <a:pPr algn="ctr">
                            <a:spcAft>
                              <a:spcPts val="0"/>
                            </a:spcAft>
                          </a:pPr>
                          <a:r>
                            <a:rPr lang="es-EC" sz="800" u="none" strike="noStrike" spc="0">
                              <a:effectLst/>
                            </a:rPr>
                            <a:t>954      °C</a:t>
                          </a:r>
                          <a:endParaRPr lang="es-ES" sz="800">
                            <a:effectLst/>
                            <a:latin typeface="Times New Roman"/>
                            <a:ea typeface="Times New Roman"/>
                            <a:cs typeface="Times New Roman"/>
                          </a:endParaRPr>
                        </a:p>
                      </a:txBody>
                      <a:tcPr marL="47703" marR="47703" marT="0" marB="0" anchor="ctr"/>
                    </a:tc>
                  </a:tr>
                  <a:tr h="304800">
                    <a:tc gridSpan="2">
                      <a:txBody>
                        <a:bodyPr/>
                        <a:lstStyle/>
                        <a:p>
                          <a:pPr marL="144145" algn="ctr">
                            <a:lnSpc>
                              <a:spcPct val="150000"/>
                            </a:lnSpc>
                            <a:spcBef>
                              <a:spcPts val="1000"/>
                            </a:spcBef>
                            <a:spcAft>
                              <a:spcPts val="0"/>
                            </a:spcAft>
                          </a:pPr>
                          <a:r>
                            <a:rPr lang="es-EC" sz="800">
                              <a:effectLst/>
                            </a:rPr>
                            <a:t>PROPIEDADES DE LOS GASES DE COMBUSTIÓN</a:t>
                          </a:r>
                          <a:endParaRPr lang="es-ES" sz="7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225704">
                    <a:tc>
                      <a:txBody>
                        <a:bodyPr/>
                        <a:lstStyle/>
                        <a:p>
                          <a:pPr marL="117475">
                            <a:spcAft>
                              <a:spcPts val="0"/>
                            </a:spcAft>
                          </a:pPr>
                          <a:r>
                            <a:rPr lang="es-EC" sz="800">
                              <a:effectLst/>
                            </a:rPr>
                            <a:t>Peso molecular</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29,38      (kg/kgmol)</a:t>
                          </a:r>
                          <a:endParaRPr lang="es-ES" sz="800">
                            <a:effectLst/>
                            <a:latin typeface="Times New Roman"/>
                            <a:ea typeface="Times New Roman"/>
                            <a:cs typeface="Times New Roman"/>
                          </a:endParaRPr>
                        </a:p>
                      </a:txBody>
                      <a:tcPr marL="47703" marR="47703" marT="0" marB="0" anchor="ctr"/>
                    </a:tc>
                  </a:tr>
                  <a:tr h="177118">
                    <a:tc>
                      <a:txBody>
                        <a:bodyPr/>
                        <a:lstStyle/>
                        <a:p>
                          <a:pPr marL="117475">
                            <a:spcAft>
                              <a:spcPts val="0"/>
                            </a:spcAft>
                          </a:pPr>
                          <a:r>
                            <a:rPr lang="es-EC" sz="800">
                              <a:effectLst/>
                            </a:rPr>
                            <a:t>Densidad</a:t>
                          </a:r>
                          <a:endParaRPr lang="es-ES" sz="800">
                            <a:effectLst/>
                            <a:latin typeface="Times New Roman"/>
                            <a:ea typeface="Times New Roman"/>
                            <a:cs typeface="Times New Roman"/>
                          </a:endParaRPr>
                        </a:p>
                      </a:txBody>
                      <a:tcPr marL="47703" marR="47703" marT="0" marB="0" anchor="ctr"/>
                    </a:tc>
                    <a:tc>
                      <a:txBody>
                        <a:bodyPr/>
                        <a:lstStyle/>
                        <a:p>
                          <a:endParaRPr lang="es-ES"/>
                        </a:p>
                      </a:txBody>
                      <a:tcPr marL="47703" marR="47703" marT="0" marB="0" anchor="ctr">
                        <a:blipFill rotWithShape="1">
                          <a:blip r:embed="rId3"/>
                          <a:stretch>
                            <a:fillRect l="-100235" t="-648276" b="-2086207"/>
                          </a:stretch>
                        </a:blipFill>
                      </a:tcPr>
                    </a:tc>
                  </a:tr>
                  <a:tr h="178885">
                    <a:tc>
                      <a:txBody>
                        <a:bodyPr/>
                        <a:lstStyle/>
                        <a:p>
                          <a:pPr marL="117475">
                            <a:spcAft>
                              <a:spcPts val="0"/>
                            </a:spcAft>
                          </a:pPr>
                          <a:r>
                            <a:rPr lang="es-EC" sz="800">
                              <a:effectLst/>
                            </a:rPr>
                            <a:t>Calor específico</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1251,17   [J/(kg°C) ]</a:t>
                          </a:r>
                          <a:endParaRPr lang="es-ES" sz="800">
                            <a:effectLst/>
                            <a:latin typeface="Times New Roman"/>
                            <a:ea typeface="Times New Roman"/>
                            <a:cs typeface="Times New Roman"/>
                          </a:endParaRPr>
                        </a:p>
                      </a:txBody>
                      <a:tcPr marL="47703" marR="47703" marT="0" marB="0" anchor="ctr"/>
                    </a:tc>
                  </a:tr>
                  <a:tr h="243840">
                    <a:tc>
                      <a:txBody>
                        <a:bodyPr/>
                        <a:lstStyle/>
                        <a:p>
                          <a:pPr marL="117475">
                            <a:spcAft>
                              <a:spcPts val="0"/>
                            </a:spcAft>
                          </a:pPr>
                          <a:r>
                            <a:rPr lang="es-EC" sz="800">
                              <a:effectLst/>
                            </a:rPr>
                            <a:t>Viscosidad cinemática</a:t>
                          </a:r>
                          <a:endParaRPr lang="es-ES" sz="800">
                            <a:effectLst/>
                            <a:latin typeface="Times New Roman"/>
                            <a:ea typeface="Times New Roman"/>
                            <a:cs typeface="Times New Roman"/>
                          </a:endParaRPr>
                        </a:p>
                      </a:txBody>
                      <a:tcPr marL="47703" marR="47703" marT="0" marB="0" anchor="ctr"/>
                    </a:tc>
                    <a:tc>
                      <a:txBody>
                        <a:bodyPr/>
                        <a:lstStyle/>
                        <a:p>
                          <a:pPr>
                            <a:spcAft>
                              <a:spcPts val="0"/>
                            </a:spcAft>
                            <a:tabLst>
                              <a:tab pos="876300" algn="ctr"/>
                              <a:tab pos="1752600" algn="r"/>
                            </a:tabLst>
                          </a:pPr>
                          <a:r>
                            <a:rPr lang="es-EC" sz="800">
                              <a:effectLst/>
                            </a:rPr>
                            <a:t>1,30E-04  (m</a:t>
                          </a:r>
                          <a:r>
                            <a:rPr lang="es-EC" sz="800" baseline="30000">
                              <a:effectLst/>
                            </a:rPr>
                            <a:t>2</a:t>
                          </a:r>
                          <a:r>
                            <a:rPr lang="es-EC" sz="800">
                              <a:effectLst/>
                            </a:rPr>
                            <a:t>/s)</a:t>
                          </a:r>
                          <a:endParaRPr lang="es-ES" sz="800">
                            <a:effectLst/>
                          </a:endParaRPr>
                        </a:p>
                        <a:p>
                          <a:pP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r>
                  <a:tr h="121920">
                    <a:tc>
                      <a:txBody>
                        <a:bodyPr/>
                        <a:lstStyle/>
                        <a:p>
                          <a:pPr marL="117475">
                            <a:spcAft>
                              <a:spcPts val="0"/>
                            </a:spcAft>
                          </a:pPr>
                          <a:r>
                            <a:rPr lang="es-EC" sz="800">
                              <a:effectLst/>
                            </a:rPr>
                            <a:t>Conductividad térmica</a:t>
                          </a:r>
                          <a:endParaRPr lang="es-ES" sz="800">
                            <a:effectLst/>
                            <a:latin typeface="Times New Roman"/>
                            <a:ea typeface="Times New Roman"/>
                            <a:cs typeface="Times New Roman"/>
                          </a:endParaRPr>
                        </a:p>
                      </a:txBody>
                      <a:tcPr marL="47703" marR="47703" marT="0" marB="0" anchor="ctr"/>
                    </a:tc>
                    <a:tc>
                      <a:txBody>
                        <a:bodyPr/>
                        <a:lstStyle/>
                        <a:p>
                          <a:pPr>
                            <a:spcAft>
                              <a:spcPts val="0"/>
                            </a:spcAft>
                          </a:pPr>
                          <a:r>
                            <a:rPr lang="es-EC" sz="800">
                              <a:effectLst/>
                            </a:rPr>
                            <a:t>6,96E-02  [ </a:t>
                          </a:r>
                          <a:r>
                            <a:rPr lang="es-EC" sz="800" u="none" strike="noStrike" spc="-50">
                              <a:effectLst/>
                            </a:rPr>
                            <a:t>W/(m</a:t>
                          </a:r>
                          <a:r>
                            <a:rPr lang="es-EC" sz="800">
                              <a:effectLst/>
                            </a:rPr>
                            <a:t> °C)]</a:t>
                          </a:r>
                          <a:endParaRPr lang="es-ES" sz="800">
                            <a:effectLst/>
                            <a:latin typeface="Times New Roman"/>
                            <a:ea typeface="Times New Roman"/>
                            <a:cs typeface="Times New Roman"/>
                          </a:endParaRPr>
                        </a:p>
                      </a:txBody>
                      <a:tcPr marL="47703" marR="47703" marT="0" marB="0" anchor="ctr"/>
                    </a:tc>
                  </a:tr>
                  <a:tr h="178002">
                    <a:tc>
                      <a:txBody>
                        <a:bodyPr/>
                        <a:lstStyle/>
                        <a:p>
                          <a:pPr marL="117475">
                            <a:spcAft>
                              <a:spcPts val="0"/>
                            </a:spcAft>
                          </a:pPr>
                          <a:r>
                            <a:rPr lang="es-EC" sz="800">
                              <a:effectLst/>
                            </a:rPr>
                            <a:t>Numero de prandtl</a:t>
                          </a:r>
                          <a:endParaRPr lang="es-ES" sz="800">
                            <a:effectLst/>
                            <a:latin typeface="Times New Roman"/>
                            <a:ea typeface="Times New Roman"/>
                            <a:cs typeface="Times New Roman"/>
                          </a:endParaRPr>
                        </a:p>
                      </a:txBody>
                      <a:tcPr marL="47703" marR="47703" marT="0" marB="0" anchor="ctr"/>
                    </a:tc>
                    <a:tc>
                      <a:txBody>
                        <a:bodyPr/>
                        <a:lstStyle/>
                        <a:p>
                          <a:endParaRPr lang="es-ES"/>
                        </a:p>
                      </a:txBody>
                      <a:tcPr marL="47703" marR="47703" marT="0" marB="0" anchor="ctr">
                        <a:blipFill rotWithShape="1">
                          <a:blip r:embed="rId3"/>
                          <a:stretch>
                            <a:fillRect l="-100235" t="-1058621" b="-1675862"/>
                          </a:stretch>
                        </a:blipFill>
                      </a:tcPr>
                    </a:tc>
                  </a:tr>
                  <a:tr h="365760">
                    <a:tc gridSpan="2">
                      <a:txBody>
                        <a:bodyPr/>
                        <a:lstStyle/>
                        <a:p>
                          <a:pPr algn="ctr">
                            <a:spcAft>
                              <a:spcPts val="0"/>
                            </a:spcAft>
                          </a:pPr>
                          <a:r>
                            <a:rPr lang="es-EC" sz="800">
                              <a:effectLst/>
                            </a:rPr>
                            <a:t> </a:t>
                          </a:r>
                          <a:endParaRPr lang="es-ES" sz="800">
                            <a:effectLst/>
                          </a:endParaRPr>
                        </a:p>
                        <a:p>
                          <a:pPr algn="ctr">
                            <a:spcAft>
                              <a:spcPts val="0"/>
                            </a:spcAft>
                          </a:pPr>
                          <a:r>
                            <a:rPr lang="es-EC" sz="800">
                              <a:effectLst/>
                            </a:rPr>
                            <a:t>SELECCIÓN DEL VENTILADOR PARA LA CAMARA DE COMBUSTION</a:t>
                          </a:r>
                          <a:endParaRPr lang="es-ES" sz="8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194344">
                    <a:tc>
                      <a:txBody>
                        <a:bodyPr/>
                        <a:lstStyle/>
                        <a:p>
                          <a:pPr marL="117475">
                            <a:lnSpc>
                              <a:spcPct val="150000"/>
                            </a:lnSpc>
                            <a:spcAft>
                              <a:spcPts val="0"/>
                            </a:spcAft>
                          </a:pPr>
                          <a:r>
                            <a:rPr lang="es-EC" sz="800">
                              <a:effectLst/>
                            </a:rPr>
                            <a:t>Tipo</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Centrífugo</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Marca</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EVISA</a:t>
                          </a:r>
                          <a:endParaRPr lang="es-ES" sz="800">
                            <a:effectLst/>
                            <a:latin typeface="Times New Roman"/>
                            <a:ea typeface="Times New Roman"/>
                            <a:cs typeface="Times New Roman"/>
                          </a:endParaRPr>
                        </a:p>
                      </a:txBody>
                      <a:tcPr marL="47703" marR="47703" marT="0" marB="0" anchor="ctr"/>
                    </a:tc>
                  </a:tr>
                  <a:tr h="200086">
                    <a:tc>
                      <a:txBody>
                        <a:bodyPr/>
                        <a:lstStyle/>
                        <a:p>
                          <a:pPr marL="117475">
                            <a:lnSpc>
                              <a:spcPct val="150000"/>
                            </a:lnSpc>
                            <a:spcAft>
                              <a:spcPts val="0"/>
                            </a:spcAft>
                          </a:pPr>
                          <a:r>
                            <a:rPr lang="es-EC" sz="800">
                              <a:effectLst/>
                            </a:rPr>
                            <a:t>Modelo</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RP-125</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Cantidad</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1</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Caudal</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1320 CFM</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Caída de presión</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S" sz="800">
                              <a:effectLst/>
                            </a:rPr>
                            <a:t>1  pulg H</a:t>
                          </a:r>
                          <a:r>
                            <a:rPr lang="es-ES" sz="800" baseline="-25000">
                              <a:effectLst/>
                            </a:rPr>
                            <a:t>2</a:t>
                          </a:r>
                          <a:r>
                            <a:rPr lang="es-ES" sz="800">
                              <a:effectLst/>
                            </a:rPr>
                            <a:t>O</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Potencia motor</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800">
                              <a:effectLst/>
                            </a:rPr>
                            <a:t>3 HP</a:t>
                          </a:r>
                          <a:endParaRPr lang="es-ES" sz="800">
                            <a:effectLst/>
                            <a:latin typeface="Times New Roman"/>
                            <a:ea typeface="Times New Roman"/>
                            <a:cs typeface="Times New Roman"/>
                          </a:endParaRPr>
                        </a:p>
                      </a:txBody>
                      <a:tcPr marL="47703" marR="47703" marT="0" marB="0" anchor="ctr"/>
                    </a:tc>
                  </a:tr>
                  <a:tr h="365760">
                    <a:tc gridSpan="2">
                      <a:txBody>
                        <a:bodyPr/>
                        <a:lstStyle/>
                        <a:p>
                          <a:pPr algn="ctr">
                            <a:spcAft>
                              <a:spcPts val="0"/>
                            </a:spcAft>
                          </a:pPr>
                          <a:r>
                            <a:rPr lang="es-EC" sz="800">
                              <a:effectLst/>
                            </a:rPr>
                            <a:t> </a:t>
                          </a:r>
                          <a:endParaRPr lang="es-ES" sz="800">
                            <a:effectLst/>
                          </a:endParaRPr>
                        </a:p>
                        <a:p>
                          <a:pPr algn="ctr">
                            <a:spcAft>
                              <a:spcPts val="0"/>
                            </a:spcAft>
                          </a:pPr>
                          <a:r>
                            <a:rPr lang="es-EC" sz="800">
                              <a:effectLst/>
                            </a:rPr>
                            <a:t>SELECCIÓN DEL QUEMADOR PARA LA CAMARA DE COMBUSTION</a:t>
                          </a:r>
                          <a:endParaRPr lang="es-ES" sz="800">
                            <a:effectLst/>
                          </a:endParaRPr>
                        </a:p>
                        <a:p>
                          <a:pPr algn="ctr">
                            <a:spcAft>
                              <a:spcPts val="0"/>
                            </a:spcAft>
                          </a:pPr>
                          <a:r>
                            <a:rPr lang="es-EC" sz="800">
                              <a:effectLst/>
                            </a:rPr>
                            <a:t> </a:t>
                          </a:r>
                          <a:endParaRPr lang="es-ES" sz="800">
                            <a:effectLst/>
                            <a:latin typeface="Times New Roman"/>
                            <a:ea typeface="Times New Roman"/>
                            <a:cs typeface="Times New Roman"/>
                          </a:endParaRPr>
                        </a:p>
                      </a:txBody>
                      <a:tcPr marL="47703" marR="47703" marT="0" marB="0" anchor="ctr"/>
                    </a:tc>
                    <a:tc hMerge="1">
                      <a:txBody>
                        <a:bodyPr/>
                        <a:lstStyle/>
                        <a:p>
                          <a:endParaRPr lang="es-ES"/>
                        </a:p>
                      </a:txBody>
                      <a:tcPr/>
                    </a:tc>
                  </a:tr>
                  <a:tr h="194344">
                    <a:tc>
                      <a:txBody>
                        <a:bodyPr/>
                        <a:lstStyle/>
                        <a:p>
                          <a:pPr marL="117475">
                            <a:lnSpc>
                              <a:spcPct val="150000"/>
                            </a:lnSpc>
                            <a:spcAft>
                              <a:spcPts val="0"/>
                            </a:spcAft>
                          </a:pPr>
                          <a:r>
                            <a:rPr lang="es-EC" sz="800">
                              <a:effectLst/>
                            </a:rPr>
                            <a:t>Tipo</a:t>
                          </a:r>
                          <a:endParaRPr lang="es-ES" sz="800">
                            <a:effectLst/>
                            <a:latin typeface="Times New Roman"/>
                            <a:ea typeface="Times New Roman"/>
                            <a:cs typeface="Times New Roman"/>
                          </a:endParaRPr>
                        </a:p>
                      </a:txBody>
                      <a:tcPr marL="47703" marR="47703" marT="0" marB="0" anchor="ctr"/>
                    </a:tc>
                    <a:tc>
                      <a:txBody>
                        <a:bodyPr/>
                        <a:lstStyle/>
                        <a:p>
                          <a:pPr marL="154305">
                            <a:lnSpc>
                              <a:spcPct val="150000"/>
                            </a:lnSpc>
                            <a:spcAft>
                              <a:spcPts val="0"/>
                            </a:spcAft>
                          </a:pPr>
                          <a:r>
                            <a:rPr lang="es-EC" sz="800">
                              <a:effectLst/>
                            </a:rPr>
                            <a:t>Diesel</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Marca</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C" sz="700">
                              <a:effectLst/>
                            </a:rPr>
                            <a:t>ECOFLAM</a:t>
                          </a:r>
                          <a:endParaRPr lang="es-ES" sz="800">
                            <a:effectLst/>
                            <a:latin typeface="Times New Roman"/>
                            <a:ea typeface="Times New Roman"/>
                            <a:cs typeface="Times New Roman"/>
                          </a:endParaRPr>
                        </a:p>
                      </a:txBody>
                      <a:tcPr marL="47703" marR="47703" marT="0" marB="0" anchor="ctr"/>
                    </a:tc>
                  </a:tr>
                  <a:tr h="200086">
                    <a:tc>
                      <a:txBody>
                        <a:bodyPr/>
                        <a:lstStyle/>
                        <a:p>
                          <a:pPr marL="117475">
                            <a:lnSpc>
                              <a:spcPct val="150000"/>
                            </a:lnSpc>
                            <a:spcAft>
                              <a:spcPts val="0"/>
                            </a:spcAft>
                          </a:pPr>
                          <a:r>
                            <a:rPr lang="es-EC" sz="800">
                              <a:effectLst/>
                            </a:rPr>
                            <a:t>Modelo</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s-ES" sz="700">
                              <a:effectLst/>
                            </a:rPr>
                            <a:t>MAIOR P 45</a:t>
                          </a:r>
                          <a:endParaRPr lang="es-ES" sz="800">
                            <a:effectLst/>
                            <a:latin typeface="Times New Roman"/>
                            <a:ea typeface="Times New Roman"/>
                            <a:cs typeface="Times New Roman"/>
                          </a:endParaRPr>
                        </a:p>
                      </a:txBody>
                      <a:tcPr marL="47703" marR="47703" marT="0" marB="0" anchor="ctr"/>
                    </a:tc>
                  </a:tr>
                  <a:tr h="159009">
                    <a:tc>
                      <a:txBody>
                        <a:bodyPr/>
                        <a:lstStyle/>
                        <a:p>
                          <a:pPr marL="117475">
                            <a:lnSpc>
                              <a:spcPct val="150000"/>
                            </a:lnSpc>
                            <a:spcAft>
                              <a:spcPts val="0"/>
                            </a:spcAft>
                          </a:pPr>
                          <a:r>
                            <a:rPr lang="es-EC" sz="700">
                              <a:effectLst/>
                            </a:rPr>
                            <a:t>Potencia térmica</a:t>
                          </a:r>
                          <a:endParaRPr lang="es-ES" sz="800">
                            <a:effectLst/>
                            <a:latin typeface="Times New Roman"/>
                            <a:ea typeface="Times New Roman"/>
                            <a:cs typeface="Times New Roman"/>
                          </a:endParaRPr>
                        </a:p>
                      </a:txBody>
                      <a:tcPr marL="47703" marR="47703" marT="0" marB="0" anchor="ctr"/>
                    </a:tc>
                    <a:tc>
                      <a:txBody>
                        <a:bodyPr/>
                        <a:lstStyle/>
                        <a:p>
                          <a:pPr marL="129540">
                            <a:lnSpc>
                              <a:spcPct val="150000"/>
                            </a:lnSpc>
                            <a:spcAft>
                              <a:spcPts val="0"/>
                            </a:spcAft>
                          </a:pPr>
                          <a:r>
                            <a:rPr lang="es-EC" sz="700">
                              <a:effectLst/>
                            </a:rPr>
                            <a:t> </a:t>
                          </a:r>
                          <a:r>
                            <a:rPr lang="en-US" sz="700">
                              <a:effectLst/>
                            </a:rPr>
                            <a:t>532 KW</a:t>
                          </a:r>
                          <a:endParaRPr lang="es-ES" sz="800">
                            <a:effectLst/>
                            <a:latin typeface="Times New Roman"/>
                            <a:ea typeface="Times New Roman"/>
                            <a:cs typeface="Times New Roman"/>
                          </a:endParaRPr>
                        </a:p>
                      </a:txBody>
                      <a:tcPr marL="47703" marR="47703" marT="0" marB="0" anchor="ctr"/>
                    </a:tc>
                  </a:tr>
                  <a:tr h="174910">
                    <a:tc>
                      <a:txBody>
                        <a:bodyPr/>
                        <a:lstStyle/>
                        <a:p>
                          <a:pPr marL="117475">
                            <a:lnSpc>
                              <a:spcPct val="150000"/>
                            </a:lnSpc>
                            <a:spcAft>
                              <a:spcPts val="0"/>
                            </a:spcAft>
                          </a:pPr>
                          <a:r>
                            <a:rPr lang="es-EC" sz="800">
                              <a:effectLst/>
                            </a:rPr>
                            <a:t>Caudal</a:t>
                          </a:r>
                          <a:endParaRPr lang="es-ES" sz="800">
                            <a:effectLst/>
                            <a:latin typeface="Times New Roman"/>
                            <a:ea typeface="Times New Roman"/>
                            <a:cs typeface="Times New Roman"/>
                          </a:endParaRPr>
                        </a:p>
                      </a:txBody>
                      <a:tcPr marL="47703" marR="47703" marT="0" marB="0" anchor="ctr"/>
                    </a:tc>
                    <a:tc>
                      <a:txBody>
                        <a:bodyPr/>
                        <a:lstStyle/>
                        <a:p>
                          <a:pPr marL="154305">
                            <a:spcAft>
                              <a:spcPts val="0"/>
                            </a:spcAft>
                          </a:pPr>
                          <a:r>
                            <a:rPr lang="en-US" sz="700" dirty="0">
                              <a:effectLst/>
                            </a:rPr>
                            <a:t>45 kg/h</a:t>
                          </a:r>
                          <a:endParaRPr lang="es-ES" sz="800" dirty="0">
                            <a:effectLst/>
                            <a:latin typeface="Times New Roman"/>
                            <a:ea typeface="Times New Roman"/>
                            <a:cs typeface="Times New Roman"/>
                          </a:endParaRPr>
                        </a:p>
                      </a:txBody>
                      <a:tcPr marL="47703" marR="47703" marT="0" marB="0" anchor="ctr"/>
                    </a:tc>
                  </a:tr>
                </a:tbl>
              </a:graphicData>
            </a:graphic>
          </p:graphicFrame>
        </mc:Fallback>
      </mc:AlternateContent>
    </p:spTree>
    <p:extLst>
      <p:ext uri="{BB962C8B-B14F-4D97-AF65-F5344CB8AC3E}">
        <p14:creationId xmlns:p14="http://schemas.microsoft.com/office/powerpoint/2010/main" val="1453248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IV</a:t>
            </a:r>
            <a:endParaRPr lang="es-ES" dirty="0"/>
          </a:p>
        </p:txBody>
      </p:sp>
      <p:sp>
        <p:nvSpPr>
          <p:cNvPr id="3" name="2 Subtítulo"/>
          <p:cNvSpPr>
            <a:spLocks noGrp="1"/>
          </p:cNvSpPr>
          <p:nvPr>
            <p:ph type="subTitle" idx="1"/>
          </p:nvPr>
        </p:nvSpPr>
        <p:spPr/>
        <p:txBody>
          <a:bodyPr/>
          <a:lstStyle/>
          <a:p>
            <a:r>
              <a:rPr lang="es-EC" dirty="0"/>
              <a:t>DISEÑO</a:t>
            </a:r>
            <a:endParaRPr lang="es-ES" dirty="0"/>
          </a:p>
        </p:txBody>
      </p:sp>
    </p:spTree>
    <p:extLst>
      <p:ext uri="{BB962C8B-B14F-4D97-AF65-F5344CB8AC3E}">
        <p14:creationId xmlns:p14="http://schemas.microsoft.com/office/powerpoint/2010/main" val="111789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arcador de contenido"/>
          <p:cNvSpPr>
            <a:spLocks noGrp="1"/>
          </p:cNvSpPr>
          <p:nvPr>
            <p:ph sz="quarter" idx="1"/>
          </p:nvPr>
        </p:nvSpPr>
        <p:spPr>
          <a:xfrm>
            <a:off x="457200" y="548680"/>
            <a:ext cx="8219256" cy="5623520"/>
          </a:xfrm>
        </p:spPr>
        <p:txBody>
          <a:bodyPr>
            <a:normAutofit fontScale="85000" lnSpcReduction="10000"/>
          </a:bodyPr>
          <a:lstStyle/>
          <a:p>
            <a:pPr marL="0" indent="0" algn="just">
              <a:buNone/>
            </a:pPr>
            <a:r>
              <a:rPr lang="es-EC" sz="2800" b="1" u="sng" dirty="0">
                <a:solidFill>
                  <a:srgbClr val="FF0000"/>
                </a:solidFill>
              </a:rPr>
              <a:t>OBJETIVO GENERAL</a:t>
            </a:r>
          </a:p>
          <a:p>
            <a:pPr algn="just"/>
            <a:endParaRPr lang="es-EC" dirty="0" smtClean="0"/>
          </a:p>
          <a:p>
            <a:pPr algn="just"/>
            <a:r>
              <a:rPr lang="es-EC" dirty="0"/>
              <a:t>Diseñar y Simular el funcionamiento del secador de madera, de flujo forzado para disminuir la humedad de la madera a una humedad requerida, utilizando un quemador de </a:t>
            </a:r>
            <a:r>
              <a:rPr lang="es-EC" dirty="0" smtClean="0"/>
              <a:t>biomasa</a:t>
            </a:r>
          </a:p>
          <a:p>
            <a:pPr marL="0" indent="0" algn="just">
              <a:buNone/>
            </a:pPr>
            <a:endParaRPr lang="es-ES" b="1" dirty="0" smtClean="0"/>
          </a:p>
          <a:p>
            <a:pPr marL="0" indent="0" algn="just">
              <a:buNone/>
            </a:pPr>
            <a:r>
              <a:rPr lang="es-ES" b="1" u="sng" dirty="0" smtClean="0">
                <a:solidFill>
                  <a:srgbClr val="FF0000"/>
                </a:solidFill>
              </a:rPr>
              <a:t>OBJETIVOS </a:t>
            </a:r>
            <a:r>
              <a:rPr lang="es-ES" b="1" u="sng" dirty="0">
                <a:solidFill>
                  <a:srgbClr val="FF0000"/>
                </a:solidFill>
              </a:rPr>
              <a:t>ESPECIFICOS</a:t>
            </a:r>
            <a:endParaRPr lang="es-ES" u="sng" dirty="0" smtClean="0">
              <a:solidFill>
                <a:srgbClr val="FF0000"/>
              </a:solidFill>
            </a:endParaRPr>
          </a:p>
          <a:p>
            <a:pPr lvl="0" algn="just"/>
            <a:r>
              <a:rPr lang="es-ES" dirty="0"/>
              <a:t>Diseñar el sistema de calefacción y su respectivo intercambiador de calor necesario para secar la madera.</a:t>
            </a:r>
          </a:p>
          <a:p>
            <a:pPr lvl="0" algn="just"/>
            <a:r>
              <a:rPr lang="es-ES" dirty="0"/>
              <a:t>Simular el funcionamiento del secador de madera en base al software especializado ALGOR versión 12.26.</a:t>
            </a:r>
          </a:p>
          <a:p>
            <a:pPr lvl="0" algn="just"/>
            <a:r>
              <a:rPr lang="es-ES" dirty="0"/>
              <a:t>Determinar los equipos a ser utilizados en el secador de madera.</a:t>
            </a:r>
          </a:p>
          <a:p>
            <a:pPr lvl="0" algn="just"/>
            <a:r>
              <a:rPr lang="es-EC" dirty="0"/>
              <a:t>Determinar las condiciones de operación del secador de madera.</a:t>
            </a:r>
            <a:endParaRPr lang="es-ES" dirty="0"/>
          </a:p>
          <a:p>
            <a:pPr lvl="0" algn="just"/>
            <a:r>
              <a:rPr lang="es-EC" dirty="0"/>
              <a:t>Calcular las propiedades de los gases de combustión, en base a la investigación de la biomasa utilizada</a:t>
            </a:r>
            <a:r>
              <a:rPr lang="es-EC" dirty="0" smtClean="0"/>
              <a:t>.</a:t>
            </a:r>
            <a:endParaRPr lang="es-EC" dirty="0"/>
          </a:p>
        </p:txBody>
      </p:sp>
      <p:sp>
        <p:nvSpPr>
          <p:cNvPr id="6" name="5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1849861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20776" y="491481"/>
            <a:ext cx="6599496" cy="7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203136" rIns="91440" bIns="152352" numCol="1" anchor="ctr" anchorCtr="0" compatLnSpc="1">
            <a:prstTxWarp prst="textNoShape">
              <a:avLst/>
            </a:prstTxWarp>
            <a:spAutoFit/>
          </a:bodyPr>
          <a:lstStyle/>
          <a:p>
            <a:pPr lvl="0" fontAlgn="base">
              <a:spcBef>
                <a:spcPct val="0"/>
              </a:spcBef>
              <a:spcAft>
                <a:spcPct val="0"/>
              </a:spcAft>
            </a:pPr>
            <a:r>
              <a:rPr lang="en-US" sz="2400" b="1" dirty="0"/>
              <a:t>4.1 </a:t>
            </a:r>
            <a:r>
              <a:rPr lang="es-EC" sz="2400" b="1" dirty="0"/>
              <a:t>PARAMETROS DE </a:t>
            </a:r>
            <a:r>
              <a:rPr lang="es-EC" sz="2400" b="1" dirty="0" smtClean="0"/>
              <a:t>DISEÑO</a:t>
            </a:r>
            <a:endParaRPr kumimoji="0" lang="es-EC" sz="24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p:txBody>
      </p:sp>
      <p:sp>
        <p:nvSpPr>
          <p:cNvPr id="2" name="1 Marcador de contenido"/>
          <p:cNvSpPr>
            <a:spLocks noGrp="1"/>
          </p:cNvSpPr>
          <p:nvPr>
            <p:ph sz="quarter" idx="1"/>
          </p:nvPr>
        </p:nvSpPr>
        <p:spPr>
          <a:xfrm>
            <a:off x="457200" y="1484784"/>
            <a:ext cx="7715200" cy="4687416"/>
          </a:xfrm>
        </p:spPr>
        <p:txBody>
          <a:bodyPr>
            <a:normAutofit/>
          </a:bodyPr>
          <a:lstStyle/>
          <a:p>
            <a:r>
              <a:rPr lang="es-ES" dirty="0" smtClean="0"/>
              <a:t>TABLAS RESUMEN DEL SECADOR DE MADERA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473604009"/>
              </p:ext>
            </p:extLst>
          </p:nvPr>
        </p:nvGraphicFramePr>
        <p:xfrm>
          <a:off x="2289681" y="2420888"/>
          <a:ext cx="3810000" cy="1420179"/>
        </p:xfrm>
        <a:graphic>
          <a:graphicData uri="http://schemas.openxmlformats.org/drawingml/2006/table">
            <a:tbl>
              <a:tblPr firstRow="1" firstCol="1" bandRow="1">
                <a:tableStyleId>{5C22544A-7EE6-4342-B048-85BDC9FD1C3A}</a:tableStyleId>
              </a:tblPr>
              <a:tblGrid>
                <a:gridCol w="762000"/>
                <a:gridCol w="762000"/>
                <a:gridCol w="762000"/>
                <a:gridCol w="762000"/>
                <a:gridCol w="762000"/>
              </a:tblGrid>
              <a:tr h="352425">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ctr">
                        <a:lnSpc>
                          <a:spcPct val="115000"/>
                        </a:lnSpc>
                        <a:spcAft>
                          <a:spcPts val="0"/>
                        </a:spcAft>
                      </a:pPr>
                      <a:r>
                        <a:rPr lang="es-ES" sz="1200">
                          <a:effectLst/>
                        </a:rPr>
                        <a:t>Longitud                        m</a:t>
                      </a:r>
                      <a:endParaRPr lang="es-ES" sz="12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200">
                          <a:effectLst/>
                        </a:rPr>
                        <a:t>Ancho              m</a:t>
                      </a:r>
                      <a:endParaRPr lang="es-ES" sz="12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200">
                          <a:effectLst/>
                        </a:rPr>
                        <a:t>Espesor             m</a:t>
                      </a:r>
                      <a:endParaRPr lang="es-ES" sz="12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200">
                          <a:effectLst/>
                        </a:rPr>
                        <a:t>Numero de filas</a:t>
                      </a:r>
                      <a:endParaRPr lang="es-ES" sz="1200">
                        <a:effectLst/>
                        <a:latin typeface="Times New Roman"/>
                        <a:ea typeface="Times New Roman"/>
                        <a:cs typeface="Times New Roman"/>
                      </a:endParaRPr>
                    </a:p>
                  </a:txBody>
                  <a:tcPr marL="44450" marR="44450" marT="0" marB="0" anchor="b"/>
                </a:tc>
              </a:tr>
              <a:tr h="190500">
                <a:tc>
                  <a:txBody>
                    <a:bodyPr/>
                    <a:lstStyle/>
                    <a:p>
                      <a:pPr algn="ctr">
                        <a:lnSpc>
                          <a:spcPct val="115000"/>
                        </a:lnSpc>
                        <a:spcAft>
                          <a:spcPts val="0"/>
                        </a:spcAft>
                      </a:pPr>
                      <a:r>
                        <a:rPr lang="es-ES" sz="1200">
                          <a:effectLst/>
                        </a:rPr>
                        <a:t>Opción 1</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2.5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0.28</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0.05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35</a:t>
                      </a:r>
                      <a:endParaRPr lang="es-ES" sz="1200">
                        <a:effectLst/>
                        <a:latin typeface="Times New Roman"/>
                        <a:ea typeface="Times New Roman"/>
                        <a:cs typeface="Times New Roman"/>
                      </a:endParaRPr>
                    </a:p>
                  </a:txBody>
                  <a:tcPr marL="44450" marR="44450" marT="0" marB="0" anchor="ctr"/>
                </a:tc>
              </a:tr>
              <a:tr h="190500">
                <a:tc>
                  <a:txBody>
                    <a:bodyPr/>
                    <a:lstStyle/>
                    <a:p>
                      <a:pPr algn="ctr">
                        <a:lnSpc>
                          <a:spcPct val="115000"/>
                        </a:lnSpc>
                        <a:spcAft>
                          <a:spcPts val="0"/>
                        </a:spcAft>
                      </a:pPr>
                      <a:r>
                        <a:rPr lang="es-ES" sz="1200">
                          <a:effectLst/>
                        </a:rPr>
                        <a:t>Opción 2</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2.5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0.25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a:effectLst/>
                        </a:rPr>
                        <a:t>0.025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200" dirty="0">
                          <a:effectLst/>
                        </a:rPr>
                        <a:t>46</a:t>
                      </a:r>
                      <a:endParaRPr lang="es-ES" sz="12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427940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95536" y="106760"/>
            <a:ext cx="6599496" cy="97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203136" rIns="91440" bIns="152352" numCol="1" anchor="ctr" anchorCtr="0" compatLnSpc="1">
            <a:prstTxWarp prst="textNoShape">
              <a:avLst/>
            </a:prstTxWarp>
            <a:spAutoFit/>
          </a:bodyPr>
          <a:lstStyle/>
          <a:p>
            <a:r>
              <a:rPr lang="en-US" sz="2000" b="1" dirty="0" smtClean="0"/>
              <a:t>4.2 </a:t>
            </a:r>
            <a:r>
              <a:rPr lang="es-EC" sz="2000" b="1" dirty="0"/>
              <a:t>CAMARA DE SECADO Y DE COMBUSTION</a:t>
            </a:r>
            <a:endParaRPr lang="es-ES" sz="2000" b="1" dirty="0"/>
          </a:p>
          <a:p>
            <a:pPr lvl="0"/>
            <a:endParaRPr lang="es-ES" sz="2000" dirty="0"/>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2011455611"/>
              </p:ext>
            </p:extLst>
          </p:nvPr>
        </p:nvGraphicFramePr>
        <p:xfrm>
          <a:off x="899592" y="1700808"/>
          <a:ext cx="6984776" cy="2952328"/>
        </p:xfrm>
        <a:graphic>
          <a:graphicData uri="http://schemas.openxmlformats.org/drawingml/2006/table">
            <a:tbl>
              <a:tblPr firstRow="1" firstCol="1" bandRow="1">
                <a:tableStyleId>{7DF18680-E054-41AD-8BC1-D1AEF772440D}</a:tableStyleId>
              </a:tblPr>
              <a:tblGrid>
                <a:gridCol w="1529552"/>
                <a:gridCol w="787859"/>
                <a:gridCol w="857487"/>
                <a:gridCol w="857487"/>
                <a:gridCol w="1042911"/>
                <a:gridCol w="1909480"/>
              </a:tblGrid>
              <a:tr h="748736">
                <a:tc>
                  <a:txBody>
                    <a:bodyPr/>
                    <a:lstStyle/>
                    <a:p>
                      <a:pPr algn="ctr">
                        <a:lnSpc>
                          <a:spcPct val="115000"/>
                        </a:lnSpc>
                        <a:spcAft>
                          <a:spcPts val="0"/>
                        </a:spcAft>
                      </a:pPr>
                      <a:r>
                        <a:rPr lang="es-EC" sz="1200" dirty="0">
                          <a:effectLst/>
                        </a:rPr>
                        <a:t>COMPONENTES</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LARGO</a:t>
                      </a:r>
                      <a:endParaRPr lang="es-ES" sz="1200" dirty="0">
                        <a:effectLst/>
                      </a:endParaRPr>
                    </a:p>
                    <a:p>
                      <a:pPr algn="ctr">
                        <a:lnSpc>
                          <a:spcPct val="115000"/>
                        </a:lnSpc>
                        <a:spcAft>
                          <a:spcPts val="0"/>
                        </a:spcAft>
                      </a:pPr>
                      <a:r>
                        <a:rPr lang="es-EC" sz="1200" dirty="0">
                          <a:effectLst/>
                        </a:rPr>
                        <a:t>(m)</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ANCHO</a:t>
                      </a:r>
                      <a:endParaRPr lang="es-ES" sz="1200">
                        <a:effectLst/>
                      </a:endParaRPr>
                    </a:p>
                    <a:p>
                      <a:pPr algn="ctr">
                        <a:lnSpc>
                          <a:spcPct val="115000"/>
                        </a:lnSpc>
                        <a:spcAft>
                          <a:spcPts val="0"/>
                        </a:spcAft>
                      </a:pPr>
                      <a:r>
                        <a:rPr lang="es-EC" sz="1200">
                          <a:effectLst/>
                        </a:rPr>
                        <a:t>(m)</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ALTURA (m)</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ESPESOR</a:t>
                      </a:r>
                      <a:endParaRPr lang="es-ES" sz="1200">
                        <a:effectLst/>
                      </a:endParaRPr>
                    </a:p>
                    <a:p>
                      <a:pPr algn="ctr">
                        <a:lnSpc>
                          <a:spcPct val="115000"/>
                        </a:lnSpc>
                        <a:spcAft>
                          <a:spcPts val="0"/>
                        </a:spcAft>
                      </a:pPr>
                      <a:r>
                        <a:rPr lang="es-EC" sz="1200">
                          <a:effectLst/>
                        </a:rPr>
                        <a:t>(m)</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MATERIAL</a:t>
                      </a:r>
                      <a:endParaRPr lang="es-ES" sz="1200">
                        <a:effectLst/>
                        <a:latin typeface="Times New Roman"/>
                        <a:ea typeface="Times New Roman"/>
                        <a:cs typeface="Times New Roman"/>
                      </a:endParaRPr>
                    </a:p>
                  </a:txBody>
                  <a:tcPr marL="44450" marR="44450" marT="0" marB="0" anchor="ctr"/>
                </a:tc>
              </a:tr>
              <a:tr h="235477">
                <a:tc>
                  <a:txBody>
                    <a:bodyPr/>
                    <a:lstStyle/>
                    <a:p>
                      <a:pPr algn="ctr">
                        <a:lnSpc>
                          <a:spcPct val="115000"/>
                        </a:lnSpc>
                        <a:spcAft>
                          <a:spcPts val="0"/>
                        </a:spcAft>
                      </a:pPr>
                      <a:r>
                        <a:rPr lang="es-EC" sz="1200">
                          <a:effectLst/>
                        </a:rPr>
                        <a:t>PAREDES</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6,5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4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5,5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0,30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LADRILLO</a:t>
                      </a:r>
                      <a:endParaRPr lang="es-ES" sz="1200">
                        <a:effectLst/>
                        <a:latin typeface="Times New Roman"/>
                        <a:ea typeface="Times New Roman"/>
                        <a:cs typeface="Times New Roman"/>
                      </a:endParaRPr>
                    </a:p>
                  </a:txBody>
                  <a:tcPr marL="44450" marR="44450" marT="0" marB="0" anchor="ctr"/>
                </a:tc>
              </a:tr>
              <a:tr h="235477">
                <a:tc>
                  <a:txBody>
                    <a:bodyPr/>
                    <a:lstStyle/>
                    <a:p>
                      <a:pPr algn="ctr">
                        <a:lnSpc>
                          <a:spcPct val="115000"/>
                        </a:lnSpc>
                        <a:spcAft>
                          <a:spcPts val="0"/>
                        </a:spcAft>
                      </a:pPr>
                      <a:r>
                        <a:rPr lang="es-EC" sz="1200">
                          <a:effectLst/>
                        </a:rPr>
                        <a:t>TECHO</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6,5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4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0,30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BLOQUE (LOZA)</a:t>
                      </a:r>
                      <a:endParaRPr lang="es-ES" sz="1200">
                        <a:effectLst/>
                        <a:latin typeface="Times New Roman"/>
                        <a:ea typeface="Times New Roman"/>
                        <a:cs typeface="Times New Roman"/>
                      </a:endParaRPr>
                    </a:p>
                  </a:txBody>
                  <a:tcPr marL="44450" marR="44450" marT="0" marB="0" anchor="ctr"/>
                </a:tc>
              </a:tr>
              <a:tr h="492106">
                <a:tc>
                  <a:txBody>
                    <a:bodyPr/>
                    <a:lstStyle/>
                    <a:p>
                      <a:pPr algn="ctr">
                        <a:lnSpc>
                          <a:spcPct val="115000"/>
                        </a:lnSpc>
                        <a:spcAft>
                          <a:spcPts val="0"/>
                        </a:spcAft>
                      </a:pPr>
                      <a:r>
                        <a:rPr lang="es-EC" sz="1200">
                          <a:effectLst/>
                        </a:rPr>
                        <a:t>TECHO FALSO</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smtClean="0">
                          <a:effectLst/>
                        </a:rPr>
                        <a:t>0,02</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ALUMINIO</a:t>
                      </a:r>
                      <a:endParaRPr lang="es-ES" sz="1200">
                        <a:effectLst/>
                        <a:latin typeface="Times New Roman"/>
                        <a:ea typeface="Times New Roman"/>
                        <a:cs typeface="Times New Roman"/>
                      </a:endParaRPr>
                    </a:p>
                  </a:txBody>
                  <a:tcPr marL="44450" marR="44450" marT="0" marB="0" anchor="ctr"/>
                </a:tc>
              </a:tr>
              <a:tr h="491951">
                <a:tc>
                  <a:txBody>
                    <a:bodyPr/>
                    <a:lstStyle/>
                    <a:p>
                      <a:pPr algn="ctr">
                        <a:lnSpc>
                          <a:spcPct val="115000"/>
                        </a:lnSpc>
                        <a:spcAft>
                          <a:spcPts val="0"/>
                        </a:spcAft>
                      </a:pPr>
                      <a:r>
                        <a:rPr lang="es-EC" sz="1200">
                          <a:effectLst/>
                        </a:rPr>
                        <a:t>PISO</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6,5</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0,30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CONCRETO/PIEDRA MEZCLADA</a:t>
                      </a:r>
                      <a:endParaRPr lang="es-ES" sz="1200">
                        <a:effectLst/>
                        <a:latin typeface="Times New Roman"/>
                        <a:ea typeface="Times New Roman"/>
                        <a:cs typeface="Times New Roman"/>
                      </a:endParaRPr>
                    </a:p>
                  </a:txBody>
                  <a:tcPr marL="44450" marR="44450" marT="0" marB="0" anchor="ctr"/>
                </a:tc>
              </a:tr>
              <a:tr h="748581">
                <a:tc>
                  <a:txBody>
                    <a:bodyPr/>
                    <a:lstStyle/>
                    <a:p>
                      <a:pPr algn="ctr">
                        <a:lnSpc>
                          <a:spcPct val="115000"/>
                        </a:lnSpc>
                        <a:spcAft>
                          <a:spcPts val="0"/>
                        </a:spcAft>
                      </a:pPr>
                      <a:r>
                        <a:rPr lang="es-EC" sz="1200">
                          <a:effectLst/>
                        </a:rPr>
                        <a:t>PUERTA</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X</a:t>
                      </a:r>
                      <a:endParaRPr lang="es-ES"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4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5,5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0,01 </a:t>
                      </a:r>
                      <a:endParaRPr lang="es-ES"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ACERO INOXIDABLE Y LANA DE VIDRIO</a:t>
                      </a:r>
                      <a:endParaRPr lang="es-ES" sz="12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199436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450674" y="342528"/>
            <a:ext cx="6599496" cy="66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203136" rIns="91440" bIns="152352" numCol="1" anchor="ctr" anchorCtr="0" compatLnSpc="1">
            <a:prstTxWarp prst="textNoShape">
              <a:avLst/>
            </a:prstTxWarp>
            <a:spAutoFit/>
          </a:bodyPr>
          <a:lstStyle/>
          <a:p>
            <a:r>
              <a:rPr lang="es-EC" sz="2000" b="1" dirty="0" smtClean="0"/>
              <a:t>CAMARA </a:t>
            </a:r>
            <a:r>
              <a:rPr lang="es-EC" sz="2000" b="1" dirty="0"/>
              <a:t>DE SECADO Y DE </a:t>
            </a:r>
            <a:r>
              <a:rPr lang="es-EC" sz="2000" b="1" dirty="0" smtClean="0"/>
              <a:t>COMBUSTION</a:t>
            </a:r>
            <a:endParaRPr lang="es-ES" sz="2000" b="1" dirty="0"/>
          </a:p>
        </p:txBody>
      </p:sp>
      <p:sp>
        <p:nvSpPr>
          <p:cNvPr id="2" name="1 Marcador de contenido"/>
          <p:cNvSpPr>
            <a:spLocks noGrp="1"/>
          </p:cNvSpPr>
          <p:nvPr>
            <p:ph sz="quarter" idx="1"/>
          </p:nvPr>
        </p:nvSpPr>
        <p:spPr>
          <a:xfrm>
            <a:off x="457200" y="1340768"/>
            <a:ext cx="7571184" cy="5112568"/>
          </a:xfrm>
        </p:spPr>
        <p:txBody>
          <a:bodyPr/>
          <a:lstStyle/>
          <a:p>
            <a:pPr lvl="0"/>
            <a:r>
              <a:rPr lang="es-EC" b="1" dirty="0"/>
              <a:t>CAMARA DE SECADO Y DE </a:t>
            </a:r>
            <a:r>
              <a:rPr lang="es-EC" b="1" dirty="0" smtClean="0"/>
              <a:t>COMBUSTION</a:t>
            </a:r>
          </a:p>
          <a:p>
            <a:pPr lvl="0"/>
            <a:endParaRPr lang="es-EC" b="1" dirty="0"/>
          </a:p>
          <a:p>
            <a:pPr lvl="0"/>
            <a:endParaRPr lang="es-EC" b="1" dirty="0" smtClean="0"/>
          </a:p>
          <a:p>
            <a:pPr lvl="0"/>
            <a:endParaRPr lang="es-EC" b="1" dirty="0"/>
          </a:p>
          <a:p>
            <a:pPr lvl="0"/>
            <a:r>
              <a:rPr lang="es-EC" b="1" i="1" u="sng" dirty="0" smtClean="0">
                <a:solidFill>
                  <a:srgbClr val="C00000"/>
                </a:solidFill>
              </a:rPr>
              <a:t>COLOCAR IMAGEN DE LA</a:t>
            </a:r>
          </a:p>
          <a:p>
            <a:pPr lvl="0"/>
            <a:r>
              <a:rPr lang="es-EC" b="1" i="1" u="sng" dirty="0" smtClean="0">
                <a:solidFill>
                  <a:srgbClr val="C00000"/>
                </a:solidFill>
              </a:rPr>
              <a:t> CAMARA DE SECADO</a:t>
            </a:r>
            <a:endParaRPr lang="es-ES" b="1" i="1" u="sng" dirty="0">
              <a:solidFill>
                <a:srgbClr val="C00000"/>
              </a:solidFill>
            </a:endParaRPr>
          </a:p>
          <a:p>
            <a:endParaRPr lang="es-ES" dirty="0"/>
          </a:p>
        </p:txBody>
      </p:sp>
      <p:sp>
        <p:nvSpPr>
          <p:cNvPr id="4" name="3 Rectángulo"/>
          <p:cNvSpPr/>
          <p:nvPr/>
        </p:nvSpPr>
        <p:spPr>
          <a:xfrm>
            <a:off x="6012160" y="2337086"/>
            <a:ext cx="2592288" cy="2862322"/>
          </a:xfrm>
          <a:prstGeom prst="rect">
            <a:avLst/>
          </a:prstGeom>
        </p:spPr>
        <p:txBody>
          <a:bodyPr wrap="square">
            <a:spAutoFit/>
          </a:bodyPr>
          <a:lstStyle/>
          <a:p>
            <a:r>
              <a:rPr lang="es-EC" b="1" dirty="0"/>
              <a:t>1</a:t>
            </a:r>
            <a:r>
              <a:rPr lang="es-EC" b="1" dirty="0" smtClean="0"/>
              <a:t>.-</a:t>
            </a:r>
            <a:r>
              <a:rPr lang="es-EC" dirty="0" smtClean="0"/>
              <a:t>Camara de secado </a:t>
            </a:r>
          </a:p>
          <a:p>
            <a:r>
              <a:rPr lang="es-EC" b="1" dirty="0" smtClean="0"/>
              <a:t>2</a:t>
            </a:r>
            <a:r>
              <a:rPr lang="es-EC" b="1" dirty="0"/>
              <a:t>.- </a:t>
            </a:r>
            <a:r>
              <a:rPr lang="es-EC" dirty="0"/>
              <a:t>Ventiladores Axiales</a:t>
            </a:r>
            <a:endParaRPr lang="es-ES" dirty="0"/>
          </a:p>
          <a:p>
            <a:r>
              <a:rPr lang="es-EC" b="1" dirty="0"/>
              <a:t>3.- </a:t>
            </a:r>
            <a:r>
              <a:rPr lang="es-EC" dirty="0"/>
              <a:t>Techo Falso</a:t>
            </a:r>
            <a:endParaRPr lang="es-ES" dirty="0"/>
          </a:p>
          <a:p>
            <a:r>
              <a:rPr lang="es-EC" b="1" dirty="0"/>
              <a:t>4.- </a:t>
            </a:r>
            <a:r>
              <a:rPr lang="es-EC" dirty="0"/>
              <a:t>Intercambiador de Calor</a:t>
            </a:r>
            <a:endParaRPr lang="es-ES" dirty="0"/>
          </a:p>
          <a:p>
            <a:r>
              <a:rPr lang="es-EC" b="1" dirty="0"/>
              <a:t>5.- </a:t>
            </a:r>
            <a:r>
              <a:rPr lang="es-EC" dirty="0"/>
              <a:t>Cámara de Combustión</a:t>
            </a:r>
            <a:endParaRPr lang="es-ES" dirty="0"/>
          </a:p>
          <a:p>
            <a:r>
              <a:rPr lang="es-EC" b="1" dirty="0" smtClean="0"/>
              <a:t>6.-</a:t>
            </a:r>
            <a:r>
              <a:rPr lang="es-EC" dirty="0"/>
              <a:t>Sistema de Control</a:t>
            </a:r>
            <a:endParaRPr lang="es-ES" dirty="0"/>
          </a:p>
          <a:p>
            <a:r>
              <a:rPr lang="es-ES" dirty="0" smtClean="0"/>
              <a:t>7.-Ventilas</a:t>
            </a:r>
            <a:endParaRPr lang="es-ES" dirty="0"/>
          </a:p>
        </p:txBody>
      </p:sp>
      <p:pic>
        <p:nvPicPr>
          <p:cNvPr id="7" name="6 Imagen" descr="C:\Users\hOuSe JD\Desktop\PROYECTO SECADOR\Diseño en solidwoks\Ensamblaje1.JPG"/>
          <p:cNvPicPr/>
          <p:nvPr/>
        </p:nvPicPr>
        <p:blipFill rotWithShape="1">
          <a:blip r:embed="rId3">
            <a:extLst>
              <a:ext uri="{28A0092B-C50C-407E-A947-70E740481C1C}">
                <a14:useLocalDpi xmlns:a14="http://schemas.microsoft.com/office/drawing/2010/main" val="0"/>
              </a:ext>
            </a:extLst>
          </a:blip>
          <a:srcRect l="17950" t="10195" r="20786"/>
          <a:stretch/>
        </p:blipFill>
        <p:spPr bwMode="auto">
          <a:xfrm>
            <a:off x="899592" y="2076084"/>
            <a:ext cx="4451350" cy="38696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093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sz="quarter" idx="1"/>
          </p:nvPr>
        </p:nvSpPr>
        <p:spPr>
          <a:xfrm>
            <a:off x="457200" y="700639"/>
            <a:ext cx="8147248" cy="5752697"/>
          </a:xfrm>
        </p:spPr>
        <p:txBody>
          <a:bodyPr>
            <a:normAutofit/>
          </a:bodyPr>
          <a:lstStyle/>
          <a:p>
            <a:pPr marL="0" lvl="0" indent="0" algn="just">
              <a:buNone/>
            </a:pPr>
            <a:r>
              <a:rPr lang="es-EC" b="1" dirty="0" smtClean="0"/>
              <a:t>SELECCION </a:t>
            </a:r>
            <a:r>
              <a:rPr lang="es-EC" b="1" dirty="0"/>
              <a:t>DE VENTILADORES</a:t>
            </a:r>
            <a:endParaRPr lang="es-ES" b="1" dirty="0"/>
          </a:p>
          <a:p>
            <a:pPr marL="0" indent="0" algn="just">
              <a:buNone/>
            </a:pPr>
            <a:endParaRPr lang="es-EC" dirty="0"/>
          </a:p>
          <a:p>
            <a:pPr marL="0" indent="0" algn="just">
              <a:buNone/>
            </a:pPr>
            <a:endParaRPr lang="es-EC" dirty="0" smtClean="0"/>
          </a:p>
          <a:p>
            <a:pPr marL="0" indent="0" algn="just">
              <a:buNone/>
            </a:pPr>
            <a:endParaRPr lang="es-ES" dirty="0"/>
          </a:p>
          <a:p>
            <a:pPr algn="just"/>
            <a:endParaRPr lang="es-EC" dirty="0" smtClean="0"/>
          </a:p>
          <a:p>
            <a:pPr algn="just"/>
            <a:endParaRPr lang="es-EC" dirty="0" smtClean="0"/>
          </a:p>
          <a:p>
            <a:pPr algn="just"/>
            <a:endParaRPr lang="es-EC" dirty="0"/>
          </a:p>
          <a:p>
            <a:pPr algn="just"/>
            <a:endParaRPr lang="es-EC" dirty="0" smtClean="0"/>
          </a:p>
          <a:p>
            <a:pPr algn="just"/>
            <a:endParaRPr lang="es-EC" dirty="0"/>
          </a:p>
          <a:p>
            <a:pPr algn="just"/>
            <a:endParaRPr lang="es-EC" dirty="0" smtClean="0"/>
          </a:p>
          <a:p>
            <a:pPr algn="just"/>
            <a:endParaRPr lang="es-EC" dirty="0"/>
          </a:p>
          <a:p>
            <a:pPr marL="0" indent="0" algn="just">
              <a:buNone/>
            </a:pPr>
            <a:endParaRPr lang="es-ES" dirty="0"/>
          </a:p>
        </p:txBody>
      </p:sp>
      <p:sp>
        <p:nvSpPr>
          <p:cNvPr id="5" name="4 Rectángulo"/>
          <p:cNvSpPr/>
          <p:nvPr/>
        </p:nvSpPr>
        <p:spPr>
          <a:xfrm>
            <a:off x="239843" y="6308835"/>
            <a:ext cx="8271668" cy="553998"/>
          </a:xfrm>
          <a:prstGeom prst="rect">
            <a:avLst/>
          </a:prstGeom>
        </p:spPr>
        <p:txBody>
          <a:bodyPr wrap="square">
            <a:spAutoFit/>
          </a:bodyPr>
          <a:lstStyle/>
          <a:p>
            <a:r>
              <a:rPr lang="en-US" sz="1200" dirty="0"/>
              <a:t>http://www.evisaventiladores.com/evisaweb/ventiladores/pdf/CATALOGOS/AXIALES.pdf</a:t>
            </a:r>
            <a:endParaRPr lang="es-ES" sz="1200" dirty="0"/>
          </a:p>
          <a:p>
            <a:endParaRPr lang="es-EC" dirty="0"/>
          </a:p>
        </p:txBody>
      </p:sp>
      <p:sp>
        <p:nvSpPr>
          <p:cNvPr id="8" name="Rectangle 1"/>
          <p:cNvSpPr txBox="1">
            <a:spLocks noChangeArrowheads="1"/>
          </p:cNvSpPr>
          <p:nvPr/>
        </p:nvSpPr>
        <p:spPr bwMode="auto">
          <a:xfrm>
            <a:off x="457200" y="-27652"/>
            <a:ext cx="6419056" cy="72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203136" rIns="91440" bIns="152352" numCol="1" anchor="ctr" anchorCtr="0" compatLnSpc="1">
            <a:prstTxWarp prst="textNoShape">
              <a:avLst/>
            </a:prstTxWarp>
            <a:sp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2400" b="1" dirty="0" smtClean="0"/>
              <a:t> </a:t>
            </a:r>
            <a:r>
              <a:rPr lang="es-EC" sz="2400" b="1" dirty="0" smtClean="0"/>
              <a:t>SISTEMA DE VENTILACION</a:t>
            </a:r>
            <a:endParaRPr lang="es-ES" sz="2400" b="1" dirty="0"/>
          </a:p>
        </p:txBody>
      </p:sp>
      <p:graphicFrame>
        <p:nvGraphicFramePr>
          <p:cNvPr id="9" name="8 Tabla"/>
          <p:cNvGraphicFramePr>
            <a:graphicFrameLocks noGrp="1"/>
          </p:cNvGraphicFramePr>
          <p:nvPr>
            <p:extLst>
              <p:ext uri="{D42A27DB-BD31-4B8C-83A1-F6EECF244321}">
                <p14:modId xmlns:p14="http://schemas.microsoft.com/office/powerpoint/2010/main" val="1359169097"/>
              </p:ext>
            </p:extLst>
          </p:nvPr>
        </p:nvGraphicFramePr>
        <p:xfrm>
          <a:off x="866497" y="1359478"/>
          <a:ext cx="5433695" cy="2674620"/>
        </p:xfrm>
        <a:graphic>
          <a:graphicData uri="http://schemas.openxmlformats.org/drawingml/2006/table">
            <a:tbl>
              <a:tblPr firstRow="1" firstCol="1" bandRow="1">
                <a:tableStyleId>{5C22544A-7EE6-4342-B048-85BDC9FD1C3A}</a:tableStyleId>
              </a:tblPr>
              <a:tblGrid>
                <a:gridCol w="2614930"/>
                <a:gridCol w="2818765"/>
              </a:tblGrid>
              <a:tr h="2317750">
                <a:tc>
                  <a:txBody>
                    <a:bodyPr/>
                    <a:lstStyle/>
                    <a:p>
                      <a:pPr>
                        <a:lnSpc>
                          <a:spcPct val="150000"/>
                        </a:lnSpc>
                        <a:spcAft>
                          <a:spcPts val="0"/>
                        </a:spcAft>
                      </a:pPr>
                      <a:r>
                        <a:rPr lang="es-EC" sz="1300" dirty="0">
                          <a:effectLst/>
                        </a:rPr>
                        <a:t>-TIPO</a:t>
                      </a:r>
                      <a:endParaRPr lang="es-ES" sz="1300" dirty="0">
                        <a:effectLst/>
                      </a:endParaRPr>
                    </a:p>
                    <a:p>
                      <a:pPr>
                        <a:lnSpc>
                          <a:spcPct val="150000"/>
                        </a:lnSpc>
                        <a:spcAft>
                          <a:spcPts val="0"/>
                        </a:spcAft>
                      </a:pPr>
                      <a:r>
                        <a:rPr lang="es-EC" sz="1300" dirty="0">
                          <a:effectLst/>
                        </a:rPr>
                        <a:t>-MARCA</a:t>
                      </a:r>
                      <a:endParaRPr lang="es-ES" sz="1300" dirty="0">
                        <a:effectLst/>
                      </a:endParaRPr>
                    </a:p>
                    <a:p>
                      <a:pPr>
                        <a:lnSpc>
                          <a:spcPct val="150000"/>
                        </a:lnSpc>
                        <a:spcAft>
                          <a:spcPts val="0"/>
                        </a:spcAft>
                      </a:pPr>
                      <a:r>
                        <a:rPr lang="es-EC" sz="1300" dirty="0">
                          <a:effectLst/>
                        </a:rPr>
                        <a:t>-MODELO</a:t>
                      </a:r>
                      <a:endParaRPr lang="es-ES" sz="1300" dirty="0">
                        <a:effectLst/>
                      </a:endParaRPr>
                    </a:p>
                    <a:p>
                      <a:pPr>
                        <a:lnSpc>
                          <a:spcPct val="150000"/>
                        </a:lnSpc>
                        <a:spcAft>
                          <a:spcPts val="0"/>
                        </a:spcAft>
                      </a:pPr>
                      <a:r>
                        <a:rPr lang="es-EC" sz="1300" dirty="0">
                          <a:effectLst/>
                        </a:rPr>
                        <a:t>-ARREGLO</a:t>
                      </a:r>
                      <a:endParaRPr lang="es-ES" sz="1300" dirty="0">
                        <a:effectLst/>
                      </a:endParaRPr>
                    </a:p>
                    <a:p>
                      <a:pPr>
                        <a:lnSpc>
                          <a:spcPct val="150000"/>
                        </a:lnSpc>
                        <a:spcAft>
                          <a:spcPts val="0"/>
                        </a:spcAft>
                      </a:pPr>
                      <a:r>
                        <a:rPr lang="es-EC" sz="1300" dirty="0">
                          <a:effectLst/>
                        </a:rPr>
                        <a:t>CANTIDAD</a:t>
                      </a:r>
                      <a:endParaRPr lang="es-ES" sz="1300" dirty="0">
                        <a:effectLst/>
                      </a:endParaRPr>
                    </a:p>
                    <a:p>
                      <a:pPr>
                        <a:lnSpc>
                          <a:spcPct val="150000"/>
                        </a:lnSpc>
                        <a:spcAft>
                          <a:spcPts val="0"/>
                        </a:spcAft>
                      </a:pPr>
                      <a:r>
                        <a:rPr lang="es-EC" sz="1300" dirty="0">
                          <a:effectLst/>
                        </a:rPr>
                        <a:t>-CAUDAL(c/u)</a:t>
                      </a:r>
                      <a:endParaRPr lang="es-ES" sz="1300" dirty="0">
                        <a:effectLst/>
                      </a:endParaRPr>
                    </a:p>
                    <a:p>
                      <a:pPr>
                        <a:lnSpc>
                          <a:spcPct val="150000"/>
                        </a:lnSpc>
                        <a:spcAft>
                          <a:spcPts val="0"/>
                        </a:spcAft>
                      </a:pPr>
                      <a:r>
                        <a:rPr lang="es-EC" sz="1300" dirty="0">
                          <a:effectLst/>
                        </a:rPr>
                        <a:t>-CAIDA DE PRESION</a:t>
                      </a:r>
                      <a:endParaRPr lang="es-ES" sz="1300" dirty="0">
                        <a:effectLst/>
                      </a:endParaRPr>
                    </a:p>
                    <a:p>
                      <a:pPr>
                        <a:lnSpc>
                          <a:spcPct val="150000"/>
                        </a:lnSpc>
                        <a:spcAft>
                          <a:spcPts val="0"/>
                        </a:spcAft>
                      </a:pPr>
                      <a:r>
                        <a:rPr lang="es-EC" sz="1300" dirty="0">
                          <a:effectLst/>
                        </a:rPr>
                        <a:t>-POTENCIA MOTOR</a:t>
                      </a:r>
                      <a:endParaRPr lang="es-ES" sz="1300" dirty="0">
                        <a:effectLst/>
                      </a:endParaRPr>
                    </a:p>
                    <a:p>
                      <a:pPr>
                        <a:lnSpc>
                          <a:spcPct val="150000"/>
                        </a:lnSpc>
                        <a:spcAft>
                          <a:spcPts val="0"/>
                        </a:spcAft>
                      </a:pPr>
                      <a:r>
                        <a:rPr lang="es-EC" sz="1300" dirty="0">
                          <a:effectLst/>
                        </a:rPr>
                        <a:t>-VELOCIDAD DEL MOTOR</a:t>
                      </a:r>
                      <a:endParaRPr lang="es-ES" sz="1300" dirty="0">
                        <a:effectLst/>
                        <a:latin typeface="Times New Roman"/>
                        <a:ea typeface="Times New Roman"/>
                        <a:cs typeface="Times New Roman"/>
                      </a:endParaRPr>
                    </a:p>
                  </a:txBody>
                  <a:tcPr marL="68580" marR="68580" marT="0" marB="0"/>
                </a:tc>
                <a:tc>
                  <a:txBody>
                    <a:bodyPr/>
                    <a:lstStyle/>
                    <a:p>
                      <a:pPr>
                        <a:lnSpc>
                          <a:spcPct val="150000"/>
                        </a:lnSpc>
                        <a:spcAft>
                          <a:spcPts val="0"/>
                        </a:spcAft>
                      </a:pPr>
                      <a:r>
                        <a:rPr lang="es-EC" sz="1300" dirty="0">
                          <a:effectLst/>
                        </a:rPr>
                        <a:t>-    Axiales</a:t>
                      </a:r>
                      <a:endParaRPr lang="es-ES" sz="1300" dirty="0">
                        <a:effectLst/>
                      </a:endParaRPr>
                    </a:p>
                    <a:p>
                      <a:pPr>
                        <a:lnSpc>
                          <a:spcPct val="150000"/>
                        </a:lnSpc>
                        <a:spcAft>
                          <a:spcPts val="0"/>
                        </a:spcAft>
                      </a:pPr>
                      <a:r>
                        <a:rPr lang="es-EC" sz="1300" dirty="0">
                          <a:effectLst/>
                        </a:rPr>
                        <a:t>-    EVISA</a:t>
                      </a:r>
                      <a:endParaRPr lang="es-ES" sz="1300" dirty="0">
                        <a:effectLst/>
                      </a:endParaRPr>
                    </a:p>
                    <a:p>
                      <a:pPr>
                        <a:lnSpc>
                          <a:spcPct val="150000"/>
                        </a:lnSpc>
                        <a:spcAft>
                          <a:spcPts val="0"/>
                        </a:spcAft>
                      </a:pPr>
                      <a:r>
                        <a:rPr lang="es-EC" sz="1300" dirty="0">
                          <a:effectLst/>
                        </a:rPr>
                        <a:t>-    AF-6</a:t>
                      </a:r>
                      <a:endParaRPr lang="es-ES" sz="1300" dirty="0">
                        <a:effectLst/>
                      </a:endParaRPr>
                    </a:p>
                    <a:p>
                      <a:pPr>
                        <a:lnSpc>
                          <a:spcPct val="150000"/>
                        </a:lnSpc>
                        <a:spcAft>
                          <a:spcPts val="0"/>
                        </a:spcAft>
                      </a:pPr>
                      <a:r>
                        <a:rPr lang="es-EC" sz="1300" dirty="0">
                          <a:effectLst/>
                        </a:rPr>
                        <a:t>-    22</a:t>
                      </a:r>
                      <a:endParaRPr lang="es-ES" sz="1300" dirty="0">
                        <a:effectLst/>
                      </a:endParaRPr>
                    </a:p>
                    <a:p>
                      <a:pPr>
                        <a:lnSpc>
                          <a:spcPct val="150000"/>
                        </a:lnSpc>
                        <a:spcAft>
                          <a:spcPts val="0"/>
                        </a:spcAft>
                      </a:pPr>
                      <a:r>
                        <a:rPr lang="es-EC" sz="1300" dirty="0">
                          <a:effectLst/>
                        </a:rPr>
                        <a:t>-    2</a:t>
                      </a:r>
                      <a:endParaRPr lang="es-ES" sz="1300" dirty="0">
                        <a:effectLst/>
                      </a:endParaRPr>
                    </a:p>
                    <a:p>
                      <a:pPr>
                        <a:lnSpc>
                          <a:spcPct val="150000"/>
                        </a:lnSpc>
                        <a:spcAft>
                          <a:spcPts val="0"/>
                        </a:spcAft>
                      </a:pPr>
                      <a:r>
                        <a:rPr lang="es-EC" sz="1300" dirty="0">
                          <a:effectLst/>
                        </a:rPr>
                        <a:t>-    29056  CFM</a:t>
                      </a:r>
                      <a:endParaRPr lang="es-ES" sz="1300" dirty="0">
                        <a:effectLst/>
                      </a:endParaRPr>
                    </a:p>
                    <a:p>
                      <a:pPr>
                        <a:lnSpc>
                          <a:spcPct val="150000"/>
                        </a:lnSpc>
                        <a:spcAft>
                          <a:spcPts val="0"/>
                        </a:spcAft>
                      </a:pPr>
                      <a:r>
                        <a:rPr lang="es-EC" sz="1300" dirty="0">
                          <a:effectLst/>
                        </a:rPr>
                        <a:t>-    0.75  pulg H</a:t>
                      </a:r>
                      <a:r>
                        <a:rPr lang="es-EC" sz="1300" baseline="-25000" dirty="0">
                          <a:effectLst/>
                        </a:rPr>
                        <a:t>2</a:t>
                      </a:r>
                      <a:r>
                        <a:rPr lang="es-EC" sz="1300" dirty="0">
                          <a:effectLst/>
                        </a:rPr>
                        <a:t>O</a:t>
                      </a:r>
                      <a:endParaRPr lang="es-ES" sz="1300" dirty="0">
                        <a:effectLst/>
                      </a:endParaRPr>
                    </a:p>
                    <a:p>
                      <a:pPr>
                        <a:lnSpc>
                          <a:spcPct val="150000"/>
                        </a:lnSpc>
                        <a:spcAft>
                          <a:spcPts val="0"/>
                        </a:spcAft>
                      </a:pPr>
                      <a:r>
                        <a:rPr lang="es-EC" sz="1300" dirty="0">
                          <a:effectLst/>
                        </a:rPr>
                        <a:t>-   3 HP</a:t>
                      </a:r>
                      <a:endParaRPr lang="es-ES" sz="1300" dirty="0">
                        <a:effectLst/>
                      </a:endParaRPr>
                    </a:p>
                    <a:p>
                      <a:pPr>
                        <a:lnSpc>
                          <a:spcPct val="150000"/>
                        </a:lnSpc>
                        <a:spcAft>
                          <a:spcPts val="0"/>
                        </a:spcAft>
                      </a:pPr>
                      <a:r>
                        <a:rPr lang="es-EC" sz="1300" dirty="0">
                          <a:effectLst/>
                        </a:rPr>
                        <a:t>-   1750   RPM</a:t>
                      </a:r>
                      <a:endParaRPr lang="es-ES" sz="1300" dirty="0">
                        <a:effectLst/>
                        <a:latin typeface="Times New Roman"/>
                        <a:ea typeface="Times New Roman"/>
                        <a:cs typeface="Times New Roman"/>
                      </a:endParaRPr>
                    </a:p>
                  </a:txBody>
                  <a:tcPr marL="68580" marR="68580" marT="0" marB="0"/>
                </a:tc>
              </a:tr>
            </a:tbl>
          </a:graphicData>
        </a:graphic>
      </p:graphicFrame>
      <p:pic>
        <p:nvPicPr>
          <p:cNvPr id="10" name="9 Imagen"/>
          <p:cNvPicPr/>
          <p:nvPr/>
        </p:nvPicPr>
        <p:blipFill rotWithShape="1">
          <a:blip r:embed="rId3"/>
          <a:srcRect l="16816" t="20848" r="52440" b="35950"/>
          <a:stretch/>
        </p:blipFill>
        <p:spPr bwMode="auto">
          <a:xfrm>
            <a:off x="2215437" y="4276789"/>
            <a:ext cx="2160240" cy="1811749"/>
          </a:xfrm>
          <a:prstGeom prst="rect">
            <a:avLst/>
          </a:prstGeom>
          <a:ln>
            <a:noFill/>
          </a:ln>
          <a:extLst>
            <a:ext uri="{53640926-AAD7-44D8-BBD7-CCE9431645EC}">
              <a14:shadowObscured xmlns:a14="http://schemas.microsoft.com/office/drawing/2010/main"/>
            </a:ext>
          </a:extLst>
        </p:spPr>
      </p:pic>
      <p:sp>
        <p:nvSpPr>
          <p:cNvPr id="11" name="10 Rectángulo"/>
          <p:cNvSpPr/>
          <p:nvPr/>
        </p:nvSpPr>
        <p:spPr>
          <a:xfrm>
            <a:off x="4669349" y="5202778"/>
            <a:ext cx="2211319" cy="523220"/>
          </a:xfrm>
          <a:prstGeom prst="rect">
            <a:avLst/>
          </a:prstGeom>
        </p:spPr>
        <p:txBody>
          <a:bodyPr wrap="square">
            <a:spAutoFit/>
          </a:bodyPr>
          <a:lstStyle/>
          <a:p>
            <a:r>
              <a:rPr lang="es-EC" sz="1400" dirty="0"/>
              <a:t>Ventilador axial </a:t>
            </a:r>
            <a:r>
              <a:rPr lang="es-EC" sz="1400" dirty="0" err="1"/>
              <a:t>evisa</a:t>
            </a:r>
            <a:r>
              <a:rPr lang="es-EC" sz="1400" dirty="0"/>
              <a:t> modelo AF-6 arreglo 22</a:t>
            </a:r>
            <a:endParaRPr lang="es-ES" sz="1400" dirty="0"/>
          </a:p>
        </p:txBody>
      </p:sp>
    </p:spTree>
    <p:extLst>
      <p:ext uri="{BB962C8B-B14F-4D97-AF65-F5344CB8AC3E}">
        <p14:creationId xmlns:p14="http://schemas.microsoft.com/office/powerpoint/2010/main" val="2269986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7467600" cy="562074"/>
          </a:xfrm>
        </p:spPr>
        <p:txBody>
          <a:bodyPr/>
          <a:lstStyle/>
          <a:p>
            <a:r>
              <a:rPr lang="es-EC" dirty="0" smtClean="0"/>
              <a:t>SISTEMA DE CALEFACCION</a:t>
            </a:r>
            <a:endParaRPr lang="es-EC" dirty="0"/>
          </a:p>
        </p:txBody>
      </p:sp>
      <p:sp>
        <p:nvSpPr>
          <p:cNvPr id="4" name="3 Marcador de contenido"/>
          <p:cNvSpPr>
            <a:spLocks noGrp="1"/>
          </p:cNvSpPr>
          <p:nvPr>
            <p:ph sz="quarter" idx="2"/>
          </p:nvPr>
        </p:nvSpPr>
        <p:spPr>
          <a:xfrm>
            <a:off x="467544" y="836712"/>
            <a:ext cx="8064896" cy="5616624"/>
          </a:xfrm>
        </p:spPr>
        <p:txBody>
          <a:bodyPr>
            <a:normAutofit/>
          </a:bodyPr>
          <a:lstStyle/>
          <a:p>
            <a:pPr marL="0" indent="0" algn="just">
              <a:buNone/>
            </a:pPr>
            <a:r>
              <a:rPr lang="es-EC" dirty="0" smtClean="0"/>
              <a:t>INTERCAMBIADOR </a:t>
            </a:r>
            <a:r>
              <a:rPr lang="es-EC" dirty="0" smtClean="0"/>
              <a:t>DE CALOR</a:t>
            </a:r>
          </a:p>
          <a:p>
            <a:pPr marL="0" indent="0" algn="just">
              <a:buNone/>
            </a:pPr>
            <a:endParaRPr lang="es-EC" dirty="0" smtClean="0"/>
          </a:p>
          <a:p>
            <a:pPr algn="just"/>
            <a:r>
              <a:rPr lang="es-EC" dirty="0"/>
              <a:t>F</a:t>
            </a:r>
            <a:r>
              <a:rPr lang="es-EC" dirty="0" smtClean="0"/>
              <a:t>lujo cruzado</a:t>
            </a:r>
          </a:p>
          <a:p>
            <a:pPr algn="just"/>
            <a:r>
              <a:rPr lang="es-EC" dirty="0" smtClean="0"/>
              <a:t>Aire – Gases de Combustión</a:t>
            </a:r>
          </a:p>
          <a:p>
            <a:pPr algn="just"/>
            <a:r>
              <a:rPr lang="es-EC" dirty="0"/>
              <a:t>A</a:t>
            </a:r>
            <a:r>
              <a:rPr lang="es-EC" dirty="0" smtClean="0"/>
              <a:t>ire </a:t>
            </a:r>
            <a:r>
              <a:rPr lang="es-EC" dirty="0"/>
              <a:t>circula en forma perpendicular a los </a:t>
            </a:r>
            <a:r>
              <a:rPr lang="es-EC" dirty="0" smtClean="0"/>
              <a:t>tubos</a:t>
            </a:r>
            <a:endParaRPr lang="es-EC" dirty="0"/>
          </a:p>
          <a:p>
            <a:pPr marL="0" indent="0" algn="just">
              <a:buNone/>
            </a:pPr>
            <a:endParaRPr lang="es-EC" dirty="0" smtClean="0"/>
          </a:p>
          <a:p>
            <a:pPr marL="0" indent="0" algn="just">
              <a:buNone/>
            </a:pPr>
            <a:r>
              <a:rPr lang="es-EC" dirty="0" smtClean="0"/>
              <a:t>El </a:t>
            </a:r>
            <a:r>
              <a:rPr lang="es-EC" dirty="0"/>
              <a:t>intercambiador se dimensiona de acuerdo al cálculo de la </a:t>
            </a:r>
            <a:r>
              <a:rPr lang="es-EC" dirty="0" smtClean="0"/>
              <a:t>potencia</a:t>
            </a:r>
            <a:endParaRPr lang="es-EC" dirty="0"/>
          </a:p>
          <a:p>
            <a:pPr marL="0" indent="0" algn="just">
              <a:buNone/>
            </a:pPr>
            <a:endParaRPr lang="es-EC" dirty="0"/>
          </a:p>
          <a:p>
            <a:endParaRPr lang="es-EC" dirty="0"/>
          </a:p>
          <a:p>
            <a:pPr marL="0" indent="0">
              <a:buNone/>
            </a:pPr>
            <a:endParaRPr lang="es-EC" dirty="0"/>
          </a:p>
        </p:txBody>
      </p:sp>
      <p:sp>
        <p:nvSpPr>
          <p:cNvPr id="5" name="4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437112"/>
            <a:ext cx="6209030" cy="1743710"/>
          </a:xfrm>
          <a:prstGeom prst="rect">
            <a:avLst/>
          </a:prstGeom>
          <a:noFill/>
          <a:ln>
            <a:noFill/>
          </a:ln>
        </p:spPr>
      </p:pic>
    </p:spTree>
    <p:extLst>
      <p:ext uri="{BB962C8B-B14F-4D97-AF65-F5344CB8AC3E}">
        <p14:creationId xmlns:p14="http://schemas.microsoft.com/office/powerpoint/2010/main" val="689169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5536" y="116632"/>
            <a:ext cx="7467600" cy="634082"/>
          </a:xfrm>
        </p:spPr>
        <p:txBody>
          <a:bodyPr/>
          <a:lstStyle/>
          <a:p>
            <a:r>
              <a:rPr lang="es-EC" dirty="0" smtClean="0"/>
              <a:t>4.4.1.1 CALCULO DE LA POTENCIA</a:t>
            </a:r>
            <a:endParaRPr lang="es-EC" dirty="0"/>
          </a:p>
        </p:txBody>
      </p:sp>
      <mc:AlternateContent xmlns:mc="http://schemas.openxmlformats.org/markup-compatibility/2006">
        <mc:Choice xmlns:a14="http://schemas.microsoft.com/office/drawing/2010/main" Requires="a14">
          <p:sp>
            <p:nvSpPr>
              <p:cNvPr id="3" name="2 Marcador de contenido"/>
              <p:cNvSpPr>
                <a:spLocks noGrp="1"/>
              </p:cNvSpPr>
              <p:nvPr>
                <p:ph sz="quarter" idx="1"/>
              </p:nvPr>
            </p:nvSpPr>
            <p:spPr>
              <a:xfrm>
                <a:off x="323528" y="836712"/>
                <a:ext cx="8136904" cy="5400600"/>
              </a:xfrm>
            </p:spPr>
            <p:txBody>
              <a:bodyPr>
                <a:normAutofit fontScale="70000" lnSpcReduction="20000"/>
              </a:bodyPr>
              <a:lstStyle/>
              <a:p>
                <a:pPr lvl="0" algn="just">
                  <a:buFont typeface="Wingdings" pitchFamily="2" charset="2"/>
                  <a:buChar char="ü"/>
                </a:pPr>
                <a:r>
                  <a:rPr lang="es-EC" dirty="0"/>
                  <a:t>Debe permitir el calentamiento desde la temperatura ambiente (23 º C)  hasta la temperatura inicial de secado (50 º C), en un tiempo de 3 a 8 horas (Arranque</a:t>
                </a:r>
                <a:r>
                  <a:rPr lang="es-EC" dirty="0" smtClean="0"/>
                  <a:t>).</a:t>
                </a:r>
              </a:p>
              <a:p>
                <a:pPr marL="0" indent="0">
                  <a:buNone/>
                </a:pPr>
                <a:endParaRPr lang="es-ES" dirty="0"/>
              </a:p>
              <a:p>
                <a:pPr lvl="0"/>
                <a14:m>
                  <m:oMath xmlns:m="http://schemas.openxmlformats.org/officeDocument/2006/math">
                    <m:sSub>
                      <m:sSubPr>
                        <m:ctrlPr>
                          <a:rPr lang="es-ES" b="1" i="1"/>
                        </m:ctrlPr>
                      </m:sSubPr>
                      <m:e>
                        <m:r>
                          <a:rPr lang="es-EC" b="1" i="1"/>
                          <m:t>𝑸</m:t>
                        </m:r>
                      </m:e>
                      <m:sub>
                        <m:r>
                          <a:rPr lang="es-EC" b="1" i="1"/>
                          <m:t>𝒎</m:t>
                        </m:r>
                      </m:sub>
                    </m:sSub>
                  </m:oMath>
                </a14:m>
                <a:r>
                  <a:rPr lang="es-EC" b="1" dirty="0"/>
                  <a:t>	        </a:t>
                </a:r>
                <a:r>
                  <a:rPr lang="es-EC" dirty="0" smtClean="0"/>
                  <a:t>(</a:t>
                </a:r>
                <a:r>
                  <a:rPr lang="es-EC" dirty="0"/>
                  <a:t>W)      Potencia para calentar la madera</a:t>
                </a:r>
                <a:endParaRPr lang="es-ES" dirty="0"/>
              </a:p>
              <a:p>
                <a:pPr lvl="0"/>
                <a14:m>
                  <m:oMath xmlns:m="http://schemas.openxmlformats.org/officeDocument/2006/math">
                    <m:sSub>
                      <m:sSubPr>
                        <m:ctrlPr>
                          <a:rPr lang="es-ES" b="1" i="1"/>
                        </m:ctrlPr>
                      </m:sSubPr>
                      <m:e>
                        <m:r>
                          <a:rPr lang="es-EC" b="1" i="1"/>
                          <m:t>𝑸</m:t>
                        </m:r>
                      </m:e>
                      <m:sub>
                        <m:r>
                          <a:rPr lang="es-EC" b="1" i="1"/>
                          <m:t>𝒂</m:t>
                        </m:r>
                      </m:sub>
                    </m:sSub>
                  </m:oMath>
                </a14:m>
                <a:r>
                  <a:rPr lang="es-EC" b="1" dirty="0"/>
                  <a:t>               </a:t>
                </a:r>
                <a:r>
                  <a:rPr lang="es-EC" dirty="0"/>
                  <a:t>(W)      </a:t>
                </a:r>
                <a:r>
                  <a:rPr lang="es-EC" b="1" dirty="0"/>
                  <a:t> </a:t>
                </a:r>
                <a:r>
                  <a:rPr lang="es-EC" dirty="0"/>
                  <a:t>Potencia para calentar el agua que contiene la madera</a:t>
                </a:r>
                <a:endParaRPr lang="es-ES" dirty="0"/>
              </a:p>
              <a:p>
                <a:pPr lvl="0"/>
                <a:r>
                  <a:rPr lang="es-EC" dirty="0"/>
                  <a:t> </a:t>
                </a:r>
                <a14:m>
                  <m:oMath xmlns:m="http://schemas.openxmlformats.org/officeDocument/2006/math">
                    <m:sSub>
                      <m:sSubPr>
                        <m:ctrlPr>
                          <a:rPr lang="es-ES" b="1" i="1"/>
                        </m:ctrlPr>
                      </m:sSubPr>
                      <m:e>
                        <m:r>
                          <a:rPr lang="es-EC" b="1" i="1"/>
                          <m:t>𝑸</m:t>
                        </m:r>
                      </m:e>
                      <m:sub>
                        <m:r>
                          <a:rPr lang="es-EC" b="1" i="1"/>
                          <m:t>𝒂𝒊𝒓𝒆</m:t>
                        </m:r>
                      </m:sub>
                    </m:sSub>
                  </m:oMath>
                </a14:m>
                <a:r>
                  <a:rPr lang="es-EC" dirty="0"/>
                  <a:t>           (W)      Potencia para calentar el aire</a:t>
                </a:r>
                <a:endParaRPr lang="es-ES" dirty="0"/>
              </a:p>
              <a:p>
                <a:pPr lvl="0"/>
                <a14:m>
                  <m:oMath xmlns:m="http://schemas.openxmlformats.org/officeDocument/2006/math">
                    <m:sSub>
                      <m:sSubPr>
                        <m:ctrlPr>
                          <a:rPr lang="es-ES" b="1" i="1"/>
                        </m:ctrlPr>
                      </m:sSubPr>
                      <m:e>
                        <m:r>
                          <a:rPr lang="es-EC" b="1" i="1"/>
                          <m:t>𝑸</m:t>
                        </m:r>
                      </m:e>
                      <m:sub>
                        <m:r>
                          <a:rPr lang="es-EC" b="1" i="1"/>
                          <m:t>𝒂𝒓𝒆𝒑</m:t>
                        </m:r>
                      </m:sub>
                    </m:sSub>
                  </m:oMath>
                </a14:m>
                <a:r>
                  <a:rPr lang="es-EC" b="1" dirty="0"/>
                  <a:t>           </a:t>
                </a:r>
                <a:r>
                  <a:rPr lang="es-EC" dirty="0"/>
                  <a:t>(W)      Potencia para calentar el aire de reposición</a:t>
                </a:r>
                <a:endParaRPr lang="es-ES" dirty="0"/>
              </a:p>
              <a:p>
                <a:pPr lvl="0"/>
                <a14:m>
                  <m:oMath xmlns:m="http://schemas.openxmlformats.org/officeDocument/2006/math">
                    <m:sSub>
                      <m:sSubPr>
                        <m:ctrlPr>
                          <a:rPr lang="es-ES" b="1" i="1"/>
                        </m:ctrlPr>
                      </m:sSubPr>
                      <m:e>
                        <m:r>
                          <a:rPr lang="es-EC" b="1" i="1"/>
                          <m:t>𝑸</m:t>
                        </m:r>
                      </m:e>
                      <m:sub>
                        <m:r>
                          <a:rPr lang="es-EC" b="1" i="1"/>
                          <m:t>𝒑</m:t>
                        </m:r>
                      </m:sub>
                    </m:sSub>
                  </m:oMath>
                </a14:m>
                <a:r>
                  <a:rPr lang="es-EC" b="1" dirty="0"/>
                  <a:t>               </a:t>
                </a:r>
                <a:r>
                  <a:rPr lang="es-EC" dirty="0"/>
                  <a:t>(W)      Potencia necesaria para las perdidas </a:t>
                </a:r>
                <a:endParaRPr lang="es-ES" dirty="0"/>
              </a:p>
              <a:p>
                <a:pPr lvl="0"/>
                <a14:m>
                  <m:oMath xmlns:m="http://schemas.openxmlformats.org/officeDocument/2006/math">
                    <m:sSub>
                      <m:sSubPr>
                        <m:ctrlPr>
                          <a:rPr lang="es-ES" b="1" i="1"/>
                        </m:ctrlPr>
                      </m:sSubPr>
                      <m:e>
                        <m:r>
                          <a:rPr lang="es-EC" b="1" i="1"/>
                          <m:t>𝑸</m:t>
                        </m:r>
                      </m:e>
                      <m:sub>
                        <m:r>
                          <a:rPr lang="es-EC" b="1" i="1"/>
                          <m:t>𝒊𝒏𝒔</m:t>
                        </m:r>
                      </m:sub>
                    </m:sSub>
                  </m:oMath>
                </a14:m>
                <a:r>
                  <a:rPr lang="es-EC" b="1" dirty="0"/>
                  <a:t>             </a:t>
                </a:r>
                <a:r>
                  <a:rPr lang="es-EC" dirty="0"/>
                  <a:t>(W)      Potencia necesaria para las instalaciones</a:t>
                </a:r>
                <a:endParaRPr lang="es-ES" dirty="0"/>
              </a:p>
              <a:p>
                <a:pPr marL="0" lvl="0" indent="0" algn="just">
                  <a:buNone/>
                </a:pPr>
                <a:endParaRPr lang="es-EC" dirty="0"/>
              </a:p>
              <a:p>
                <a:pPr lvl="0" algn="just">
                  <a:buFont typeface="Wingdings" pitchFamily="2" charset="2"/>
                  <a:buChar char="ü"/>
                </a:pPr>
                <a:r>
                  <a:rPr lang="es-EC" dirty="0"/>
                  <a:t>P</a:t>
                </a:r>
                <a:r>
                  <a:rPr lang="es-EC" dirty="0" smtClean="0"/>
                  <a:t>ermitir </a:t>
                </a:r>
                <a:r>
                  <a:rPr lang="es-EC" dirty="0"/>
                  <a:t>la evaporación del agua, desde la temperatura inicial de secado hasta la temperatura final (cuando ya está seca la madera), en 120 horas</a:t>
                </a:r>
              </a:p>
              <a:p>
                <a:pPr marL="0" indent="0" algn="just">
                  <a:buNone/>
                </a:pPr>
                <a:endParaRPr lang="es-EC" dirty="0"/>
              </a:p>
              <a:p>
                <a:pPr lvl="0" algn="just"/>
                <a14:m>
                  <m:oMath xmlns:m="http://schemas.openxmlformats.org/officeDocument/2006/math">
                    <m:sSub>
                      <m:sSubPr>
                        <m:ctrlPr>
                          <a:rPr lang="es-ES" b="1" i="1"/>
                        </m:ctrlPr>
                      </m:sSubPr>
                      <m:e>
                        <m:r>
                          <a:rPr lang="es-EC" b="1" i="1"/>
                          <m:t>𝑸</m:t>
                        </m:r>
                      </m:e>
                      <m:sub>
                        <m:r>
                          <a:rPr lang="es-EC" b="1" i="1"/>
                          <m:t>𝒆𝒂</m:t>
                        </m:r>
                      </m:sub>
                    </m:sSub>
                  </m:oMath>
                </a14:m>
                <a:r>
                  <a:rPr lang="es-EC" dirty="0"/>
                  <a:t>           (W)      Potencia para evaporar el agua </a:t>
                </a:r>
                <a:endParaRPr lang="es-EC" dirty="0"/>
              </a:p>
              <a:p>
                <a:pPr marL="0" indent="0" algn="just">
                  <a:buNone/>
                </a:pPr>
                <a:r>
                  <a:rPr lang="es-EC" dirty="0" smtClean="0"/>
                  <a:t>Considerando </a:t>
                </a:r>
                <a:r>
                  <a:rPr lang="es-EC" dirty="0"/>
                  <a:t>los dos casos obtenemos la potencia, y le añadimos un factor de seguridad del 30% para nuestro diseño:</a:t>
                </a:r>
              </a:p>
              <a:p>
                <a:pPr marL="0" indent="0" algn="just">
                  <a:buNone/>
                </a:pPr>
                <a:endParaRPr lang="es-EC" dirty="0"/>
              </a:p>
              <a:p>
                <a:pPr marL="0" indent="0" algn="just">
                  <a:buNone/>
                </a:pPr>
                <a14:m>
                  <m:oMath xmlns:m="http://schemas.openxmlformats.org/officeDocument/2006/math">
                    <m:r>
                      <a:rPr lang="es-EC" b="1" i="1">
                        <a:latin typeface="Cambria Math"/>
                      </a:rPr>
                      <m:t>	</m:t>
                    </m:r>
                    <m:r>
                      <a:rPr lang="es-EC" b="1" i="1" smtClean="0">
                        <a:latin typeface="Cambria Math"/>
                      </a:rPr>
                      <m:t>              </m:t>
                    </m:r>
                    <m:r>
                      <a:rPr lang="es-EC" b="1" i="1">
                        <a:latin typeface="Cambria Math"/>
                      </a:rPr>
                      <m:t>𝑸</m:t>
                    </m:r>
                    <m:r>
                      <a:rPr lang="en-US" b="1" i="1">
                        <a:latin typeface="Cambria Math"/>
                      </a:rPr>
                      <m:t>=</m:t>
                    </m:r>
                    <m:sSub>
                      <m:sSubPr>
                        <m:ctrlPr>
                          <a:rPr lang="es-EC" b="1" i="1">
                            <a:latin typeface="Cambria Math"/>
                          </a:rPr>
                        </m:ctrlPr>
                      </m:sSubPr>
                      <m:e>
                        <m:r>
                          <a:rPr lang="en-US" b="1" i="1">
                            <a:latin typeface="Cambria Math"/>
                          </a:rPr>
                          <m:t>(</m:t>
                        </m:r>
                        <m:r>
                          <a:rPr lang="es-EC" b="1" i="1">
                            <a:latin typeface="Cambria Math"/>
                          </a:rPr>
                          <m:t>𝑸</m:t>
                        </m:r>
                      </m:e>
                      <m:sub>
                        <m:r>
                          <a:rPr lang="es-EC" b="1" i="1">
                            <a:latin typeface="Cambria Math"/>
                          </a:rPr>
                          <m:t>𝒎</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𝒂</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𝒂𝒊𝒓𝒆</m:t>
                        </m:r>
                      </m:sub>
                    </m:sSub>
                    <m:r>
                      <a:rPr lang="en-US" b="1" i="1">
                        <a:latin typeface="Cambria Math"/>
                      </a:rPr>
                      <m:t>+</m:t>
                    </m:r>
                    <m:sSub>
                      <m:sSubPr>
                        <m:ctrlPr>
                          <a:rPr lang="es-EC" b="1" i="1">
                            <a:latin typeface="Cambria Math"/>
                          </a:rPr>
                        </m:ctrlPr>
                      </m:sSubPr>
                      <m:e>
                        <m:sSub>
                          <m:sSubPr>
                            <m:ctrlPr>
                              <a:rPr lang="es-EC" b="1" i="1">
                                <a:latin typeface="Cambria Math"/>
                              </a:rPr>
                            </m:ctrlPr>
                          </m:sSubPr>
                          <m:e>
                            <m:r>
                              <a:rPr lang="es-EC" b="1" i="1">
                                <a:latin typeface="Cambria Math"/>
                              </a:rPr>
                              <m:t>𝑸</m:t>
                            </m:r>
                          </m:e>
                          <m:sub>
                            <m:r>
                              <a:rPr lang="es-EC" b="1" i="1">
                                <a:latin typeface="Cambria Math"/>
                              </a:rPr>
                              <m:t>𝒂𝒓𝒆𝒑</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𝒑</m:t>
                            </m:r>
                          </m:sub>
                        </m:sSub>
                        <m:r>
                          <a:rPr lang="en-US" b="1" i="1">
                            <a:latin typeface="Cambria Math"/>
                          </a:rPr>
                          <m:t>+</m:t>
                        </m:r>
                        <m:r>
                          <a:rPr lang="es-EC" b="1" i="1">
                            <a:latin typeface="Cambria Math"/>
                          </a:rPr>
                          <m:t>𝑸</m:t>
                        </m:r>
                      </m:e>
                      <m:sub>
                        <m:r>
                          <a:rPr lang="es-EC" b="1" i="1">
                            <a:latin typeface="Cambria Math"/>
                          </a:rPr>
                          <m:t>𝒊𝒏𝒔</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𝒆𝒂</m:t>
                        </m:r>
                      </m:sub>
                    </m:sSub>
                    <m:r>
                      <a:rPr lang="en-US" b="1" i="1">
                        <a:latin typeface="Cambria Math"/>
                      </a:rPr>
                      <m:t>)</m:t>
                    </m:r>
                    <m:r>
                      <a:rPr lang="es-EC" b="1" i="1">
                        <a:latin typeface="Cambria Math"/>
                      </a:rPr>
                      <m:t>𝑭𝒔</m:t>
                    </m:r>
                  </m:oMath>
                </a14:m>
                <a:r>
                  <a:rPr lang="en-US" b="1" dirty="0"/>
                  <a:t>   </a:t>
                </a:r>
                <a:r>
                  <a:rPr lang="en-US" dirty="0"/>
                  <a:t>(W)	</a:t>
                </a:r>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323528" y="836712"/>
                <a:ext cx="8136904" cy="5400600"/>
              </a:xfrm>
              <a:blipFill rotWithShape="1">
                <a:blip r:embed="rId3"/>
                <a:stretch>
                  <a:fillRect l="-449" t="-1242" r="-524"/>
                </a:stretch>
              </a:blipFill>
            </p:spPr>
            <p:txBody>
              <a:bodyPr/>
              <a:lstStyle/>
              <a:p>
                <a:r>
                  <a:rPr lang="es-ES">
                    <a:noFill/>
                  </a:rPr>
                  <a:t> </a:t>
                </a:r>
              </a:p>
            </p:txBody>
          </p:sp>
        </mc:Fallback>
      </mc:AlternateContent>
      <p:sp>
        <p:nvSpPr>
          <p:cNvPr id="4" name="3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2072604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5536" y="116632"/>
            <a:ext cx="7467600" cy="634082"/>
          </a:xfrm>
        </p:spPr>
        <p:txBody>
          <a:bodyPr/>
          <a:lstStyle/>
          <a:p>
            <a:r>
              <a:rPr lang="es-EC" dirty="0" smtClean="0"/>
              <a:t>4.4.1.1 CALCULO DE LA POTENCIA</a:t>
            </a:r>
            <a:endParaRPr lang="es-EC" dirty="0"/>
          </a:p>
        </p:txBody>
      </p:sp>
      <mc:AlternateContent xmlns:mc="http://schemas.openxmlformats.org/markup-compatibility/2006">
        <mc:Choice xmlns:a14="http://schemas.microsoft.com/office/drawing/2010/main" Requires="a14">
          <p:sp>
            <p:nvSpPr>
              <p:cNvPr id="3" name="2 Marcador de contenido"/>
              <p:cNvSpPr>
                <a:spLocks noGrp="1"/>
              </p:cNvSpPr>
              <p:nvPr>
                <p:ph sz="quarter" idx="1"/>
              </p:nvPr>
            </p:nvSpPr>
            <p:spPr>
              <a:xfrm>
                <a:off x="323528" y="836712"/>
                <a:ext cx="8136904" cy="5400600"/>
              </a:xfrm>
            </p:spPr>
            <p:txBody>
              <a:bodyPr>
                <a:normAutofit fontScale="85000" lnSpcReduction="10000"/>
              </a:bodyPr>
              <a:lstStyle/>
              <a:p>
                <a:pPr marL="0" lvl="0" indent="0" algn="just">
                  <a:buNone/>
                </a:pPr>
                <a:endParaRPr lang="es-EC" dirty="0"/>
              </a:p>
              <a:p>
                <a:pPr marL="0" indent="0" algn="just">
                  <a:buNone/>
                </a:pPr>
                <a:endParaRPr lang="es-EC" dirty="0"/>
              </a:p>
              <a:p>
                <a:pPr marL="0" indent="0" algn="just">
                  <a:buNone/>
                </a:pPr>
                <a14:m>
                  <m:oMath xmlns:m="http://schemas.openxmlformats.org/officeDocument/2006/math">
                    <m:r>
                      <a:rPr lang="es-EC" b="1" i="1">
                        <a:latin typeface="Cambria Math"/>
                      </a:rPr>
                      <m:t>	</m:t>
                    </m:r>
                    <m:r>
                      <a:rPr lang="es-EC" b="1" i="1" smtClean="0">
                        <a:latin typeface="Cambria Math"/>
                      </a:rPr>
                      <m:t>              </m:t>
                    </m:r>
                    <m:r>
                      <a:rPr lang="es-EC" b="1" i="1">
                        <a:latin typeface="Cambria Math"/>
                      </a:rPr>
                      <m:t>𝑸</m:t>
                    </m:r>
                    <m:r>
                      <a:rPr lang="en-US" b="1" i="1">
                        <a:latin typeface="Cambria Math"/>
                      </a:rPr>
                      <m:t>=</m:t>
                    </m:r>
                    <m:sSub>
                      <m:sSubPr>
                        <m:ctrlPr>
                          <a:rPr lang="es-EC" b="1" i="1">
                            <a:latin typeface="Cambria Math"/>
                          </a:rPr>
                        </m:ctrlPr>
                      </m:sSubPr>
                      <m:e>
                        <m:r>
                          <a:rPr lang="en-US" b="1" i="1">
                            <a:latin typeface="Cambria Math"/>
                          </a:rPr>
                          <m:t>(</m:t>
                        </m:r>
                        <m:r>
                          <a:rPr lang="es-EC" b="1" i="1">
                            <a:latin typeface="Cambria Math"/>
                          </a:rPr>
                          <m:t>𝑸</m:t>
                        </m:r>
                      </m:e>
                      <m:sub>
                        <m:r>
                          <a:rPr lang="es-EC" b="1" i="1">
                            <a:latin typeface="Cambria Math"/>
                          </a:rPr>
                          <m:t>𝒎</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𝒂</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𝒂𝒊𝒓𝒆</m:t>
                        </m:r>
                      </m:sub>
                    </m:sSub>
                    <m:r>
                      <a:rPr lang="en-US" b="1" i="1">
                        <a:latin typeface="Cambria Math"/>
                      </a:rPr>
                      <m:t>+</m:t>
                    </m:r>
                    <m:sSub>
                      <m:sSubPr>
                        <m:ctrlPr>
                          <a:rPr lang="es-EC" b="1" i="1">
                            <a:latin typeface="Cambria Math"/>
                          </a:rPr>
                        </m:ctrlPr>
                      </m:sSubPr>
                      <m:e>
                        <m:sSub>
                          <m:sSubPr>
                            <m:ctrlPr>
                              <a:rPr lang="es-EC" b="1" i="1">
                                <a:latin typeface="Cambria Math"/>
                              </a:rPr>
                            </m:ctrlPr>
                          </m:sSubPr>
                          <m:e>
                            <m:r>
                              <a:rPr lang="es-EC" b="1" i="1">
                                <a:latin typeface="Cambria Math"/>
                              </a:rPr>
                              <m:t>𝑸</m:t>
                            </m:r>
                          </m:e>
                          <m:sub>
                            <m:r>
                              <a:rPr lang="es-EC" b="1" i="1">
                                <a:latin typeface="Cambria Math"/>
                              </a:rPr>
                              <m:t>𝒂𝒓𝒆𝒑</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𝒑</m:t>
                            </m:r>
                          </m:sub>
                        </m:sSub>
                        <m:r>
                          <a:rPr lang="en-US" b="1" i="1">
                            <a:latin typeface="Cambria Math"/>
                          </a:rPr>
                          <m:t>+</m:t>
                        </m:r>
                        <m:r>
                          <a:rPr lang="es-EC" b="1" i="1">
                            <a:latin typeface="Cambria Math"/>
                          </a:rPr>
                          <m:t>𝑸</m:t>
                        </m:r>
                      </m:e>
                      <m:sub>
                        <m:r>
                          <a:rPr lang="es-EC" b="1" i="1">
                            <a:latin typeface="Cambria Math"/>
                          </a:rPr>
                          <m:t>𝒊𝒏𝒔</m:t>
                        </m:r>
                      </m:sub>
                    </m:sSub>
                    <m:r>
                      <a:rPr lang="en-US" b="1" i="1">
                        <a:latin typeface="Cambria Math"/>
                      </a:rPr>
                      <m:t>+</m:t>
                    </m:r>
                    <m:sSub>
                      <m:sSubPr>
                        <m:ctrlPr>
                          <a:rPr lang="es-EC" b="1" i="1">
                            <a:latin typeface="Cambria Math"/>
                          </a:rPr>
                        </m:ctrlPr>
                      </m:sSubPr>
                      <m:e>
                        <m:r>
                          <a:rPr lang="es-EC" b="1" i="1">
                            <a:latin typeface="Cambria Math"/>
                          </a:rPr>
                          <m:t>𝑸</m:t>
                        </m:r>
                      </m:e>
                      <m:sub>
                        <m:r>
                          <a:rPr lang="es-EC" b="1" i="1">
                            <a:latin typeface="Cambria Math"/>
                          </a:rPr>
                          <m:t>𝒆𝒂</m:t>
                        </m:r>
                      </m:sub>
                    </m:sSub>
                    <m:r>
                      <a:rPr lang="en-US" b="1" i="1">
                        <a:latin typeface="Cambria Math"/>
                      </a:rPr>
                      <m:t>)</m:t>
                    </m:r>
                    <m:r>
                      <a:rPr lang="es-EC" b="1" i="1">
                        <a:latin typeface="Cambria Math"/>
                      </a:rPr>
                      <m:t>𝑭𝒔</m:t>
                    </m:r>
                  </m:oMath>
                </a14:m>
                <a:r>
                  <a:rPr lang="en-US" b="1" dirty="0"/>
                  <a:t>   </a:t>
                </a:r>
                <a:r>
                  <a:rPr lang="en-US" dirty="0"/>
                  <a:t>(W)	</a:t>
                </a:r>
                <a:endParaRPr lang="es-EC"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323528" y="836712"/>
                <a:ext cx="8136904" cy="5400600"/>
              </a:xfrm>
              <a:blipFill rotWithShape="1">
                <a:blip r:embed="rId3"/>
                <a:stretch>
                  <a:fillRect/>
                </a:stretch>
              </a:blipFill>
            </p:spPr>
            <p:txBody>
              <a:bodyPr/>
              <a:lstStyle/>
              <a:p>
                <a:r>
                  <a:rPr lang="es-ES">
                    <a:noFill/>
                  </a:rPr>
                  <a:t> </a:t>
                </a:r>
              </a:p>
            </p:txBody>
          </p:sp>
        </mc:Fallback>
      </mc:AlternateContent>
      <p:sp>
        <p:nvSpPr>
          <p:cNvPr id="4" name="3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pic>
        <p:nvPicPr>
          <p:cNvPr id="6" name="5 Imagen"/>
          <p:cNvPicPr/>
          <p:nvPr/>
        </p:nvPicPr>
        <p:blipFill rotWithShape="1">
          <a:blip r:embed="rId4" cstate="print">
            <a:extLst>
              <a:ext uri="{28A0092B-C50C-407E-A947-70E740481C1C}">
                <a14:useLocalDpi xmlns:a14="http://schemas.microsoft.com/office/drawing/2010/main" val="0"/>
              </a:ext>
            </a:extLst>
          </a:blip>
          <a:srcRect b="24000"/>
          <a:stretch/>
        </p:blipFill>
        <p:spPr bwMode="auto">
          <a:xfrm>
            <a:off x="2051720" y="2276872"/>
            <a:ext cx="4188460" cy="36360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3742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7467600" cy="706090"/>
          </a:xfrm>
        </p:spPr>
        <p:txBody>
          <a:bodyPr/>
          <a:lstStyle/>
          <a:p>
            <a:r>
              <a:rPr lang="es-ES" dirty="0" smtClean="0"/>
              <a:t>Esquema de potencias</a:t>
            </a:r>
            <a:endParaRPr lang="es-ES" dirty="0"/>
          </a:p>
        </p:txBody>
      </p:sp>
      <mc:AlternateContent xmlns:mc="http://schemas.openxmlformats.org/markup-compatibility/2006" xmlns:a14="http://schemas.microsoft.com/office/drawing/2010/main">
        <mc:Choice Requires="a14">
          <p:sp>
            <p:nvSpPr>
              <p:cNvPr id="4" name="3 Marcador de contenido"/>
              <p:cNvSpPr>
                <a:spLocks noGrp="1"/>
              </p:cNvSpPr>
              <p:nvPr>
                <p:ph sz="quarter" idx="2"/>
              </p:nvPr>
            </p:nvSpPr>
            <p:spPr>
              <a:xfrm>
                <a:off x="539552" y="4797152"/>
                <a:ext cx="7992888" cy="1663080"/>
              </a:xfrm>
            </p:spPr>
            <p:txBody>
              <a:bodyPr>
                <a:normAutofit/>
              </a:bodyPr>
              <a:lstStyle/>
              <a:p>
                <a:pPr marL="0" indent="0">
                  <a:buNone/>
                </a:pPr>
                <a14:m>
                  <m:oMath xmlns:m="http://schemas.openxmlformats.org/officeDocument/2006/math">
                    <m:r>
                      <a:rPr lang="es-EC" sz="2000" b="1" i="1">
                        <a:latin typeface="Cambria Math"/>
                      </a:rPr>
                      <m:t>𝑸</m:t>
                    </m:r>
                    <m:r>
                      <a:rPr lang="en-US" sz="2000" b="1" i="1">
                        <a:latin typeface="Cambria Math"/>
                      </a:rPr>
                      <m:t>=</m:t>
                    </m:r>
                    <m:sSub>
                      <m:sSubPr>
                        <m:ctrlPr>
                          <a:rPr lang="es-ES" sz="2000" b="1" i="1">
                            <a:latin typeface="Cambria Math"/>
                          </a:rPr>
                        </m:ctrlPr>
                      </m:sSubPr>
                      <m:e>
                        <m:r>
                          <a:rPr lang="en-US" sz="2000" b="1" i="1">
                            <a:latin typeface="Cambria Math"/>
                          </a:rPr>
                          <m:t>(</m:t>
                        </m:r>
                        <m:r>
                          <a:rPr lang="es-EC" sz="2000" b="1" i="1">
                            <a:latin typeface="Cambria Math"/>
                          </a:rPr>
                          <m:t>𝑸</m:t>
                        </m:r>
                      </m:e>
                      <m:sub>
                        <m:r>
                          <a:rPr lang="es-EC" sz="2000" b="1" i="1">
                            <a:latin typeface="Cambria Math"/>
                          </a:rPr>
                          <m:t>𝒎</m:t>
                        </m:r>
                      </m:sub>
                    </m:sSub>
                    <m:r>
                      <a:rPr lang="en-US" sz="2000" b="1" i="1">
                        <a:latin typeface="Cambria Math"/>
                      </a:rPr>
                      <m:t>+</m:t>
                    </m:r>
                    <m:sSub>
                      <m:sSubPr>
                        <m:ctrlPr>
                          <a:rPr lang="es-ES" sz="2000" b="1" i="1">
                            <a:latin typeface="Cambria Math"/>
                          </a:rPr>
                        </m:ctrlPr>
                      </m:sSubPr>
                      <m:e>
                        <m:r>
                          <a:rPr lang="es-EC" sz="2000" b="1" i="1">
                            <a:latin typeface="Cambria Math"/>
                          </a:rPr>
                          <m:t>𝑸</m:t>
                        </m:r>
                      </m:e>
                      <m:sub>
                        <m:r>
                          <a:rPr lang="es-EC" sz="2000" b="1" i="1">
                            <a:latin typeface="Cambria Math"/>
                          </a:rPr>
                          <m:t>𝒂</m:t>
                        </m:r>
                      </m:sub>
                    </m:sSub>
                    <m:r>
                      <a:rPr lang="en-US" sz="2000" b="1" i="1">
                        <a:latin typeface="Cambria Math"/>
                      </a:rPr>
                      <m:t>+</m:t>
                    </m:r>
                    <m:sSub>
                      <m:sSubPr>
                        <m:ctrlPr>
                          <a:rPr lang="es-ES" sz="2000" b="1" i="1">
                            <a:latin typeface="Cambria Math"/>
                          </a:rPr>
                        </m:ctrlPr>
                      </m:sSubPr>
                      <m:e>
                        <m:r>
                          <a:rPr lang="es-EC" sz="2000" b="1" i="1">
                            <a:latin typeface="Cambria Math"/>
                          </a:rPr>
                          <m:t>𝑸</m:t>
                        </m:r>
                      </m:e>
                      <m:sub>
                        <m:r>
                          <a:rPr lang="es-EC" sz="2000" b="1" i="1">
                            <a:latin typeface="Cambria Math"/>
                          </a:rPr>
                          <m:t>𝒂𝒊𝒓𝒆</m:t>
                        </m:r>
                      </m:sub>
                    </m:sSub>
                    <m:r>
                      <a:rPr lang="en-US" sz="2000" b="1" i="1">
                        <a:latin typeface="Cambria Math"/>
                      </a:rPr>
                      <m:t>+</m:t>
                    </m:r>
                    <m:sSub>
                      <m:sSubPr>
                        <m:ctrlPr>
                          <a:rPr lang="es-ES" sz="2000" b="1" i="1">
                            <a:latin typeface="Cambria Math"/>
                          </a:rPr>
                        </m:ctrlPr>
                      </m:sSubPr>
                      <m:e>
                        <m:sSub>
                          <m:sSubPr>
                            <m:ctrlPr>
                              <a:rPr lang="es-ES" sz="2000" b="1" i="1">
                                <a:latin typeface="Cambria Math"/>
                              </a:rPr>
                            </m:ctrlPr>
                          </m:sSubPr>
                          <m:e>
                            <m:r>
                              <a:rPr lang="es-EC" sz="2000" b="1" i="1">
                                <a:latin typeface="Cambria Math"/>
                              </a:rPr>
                              <m:t>𝑸</m:t>
                            </m:r>
                          </m:e>
                          <m:sub>
                            <m:r>
                              <a:rPr lang="es-EC" sz="2000" b="1" i="1">
                                <a:latin typeface="Cambria Math"/>
                              </a:rPr>
                              <m:t>𝒂𝒓𝒆𝒑</m:t>
                            </m:r>
                          </m:sub>
                        </m:sSub>
                        <m:r>
                          <a:rPr lang="en-US" sz="2000" b="1" i="1">
                            <a:latin typeface="Cambria Math"/>
                          </a:rPr>
                          <m:t>+</m:t>
                        </m:r>
                        <m:sSub>
                          <m:sSubPr>
                            <m:ctrlPr>
                              <a:rPr lang="es-ES" sz="2000" b="1" i="1">
                                <a:latin typeface="Cambria Math"/>
                              </a:rPr>
                            </m:ctrlPr>
                          </m:sSubPr>
                          <m:e>
                            <m:r>
                              <a:rPr lang="es-EC" sz="2000" b="1" i="1">
                                <a:latin typeface="Cambria Math"/>
                              </a:rPr>
                              <m:t>𝑸</m:t>
                            </m:r>
                          </m:e>
                          <m:sub>
                            <m:r>
                              <a:rPr lang="es-EC" sz="2000" b="1" i="1">
                                <a:latin typeface="Cambria Math"/>
                              </a:rPr>
                              <m:t>𝒑</m:t>
                            </m:r>
                          </m:sub>
                        </m:sSub>
                        <m:r>
                          <a:rPr lang="en-US" sz="2000" b="1" i="1">
                            <a:latin typeface="Cambria Math"/>
                          </a:rPr>
                          <m:t>+</m:t>
                        </m:r>
                        <m:r>
                          <a:rPr lang="es-EC" sz="2000" b="1" i="1">
                            <a:latin typeface="Cambria Math"/>
                          </a:rPr>
                          <m:t>𝑸</m:t>
                        </m:r>
                      </m:e>
                      <m:sub>
                        <m:r>
                          <a:rPr lang="es-EC" sz="2000" b="1" i="1">
                            <a:latin typeface="Cambria Math"/>
                          </a:rPr>
                          <m:t>𝒊𝒏𝒔</m:t>
                        </m:r>
                      </m:sub>
                    </m:sSub>
                    <m:r>
                      <a:rPr lang="en-US" sz="2000" b="1" i="1">
                        <a:latin typeface="Cambria Math"/>
                      </a:rPr>
                      <m:t>+</m:t>
                    </m:r>
                    <m:sSub>
                      <m:sSubPr>
                        <m:ctrlPr>
                          <a:rPr lang="es-ES" sz="2000" b="1" i="1">
                            <a:latin typeface="Cambria Math"/>
                          </a:rPr>
                        </m:ctrlPr>
                      </m:sSubPr>
                      <m:e>
                        <m:r>
                          <a:rPr lang="es-EC" sz="2000" b="1" i="1">
                            <a:latin typeface="Cambria Math"/>
                          </a:rPr>
                          <m:t>𝑸</m:t>
                        </m:r>
                      </m:e>
                      <m:sub>
                        <m:r>
                          <a:rPr lang="es-EC" sz="2000" b="1" i="1">
                            <a:latin typeface="Cambria Math"/>
                          </a:rPr>
                          <m:t>𝒆𝒂</m:t>
                        </m:r>
                      </m:sub>
                    </m:sSub>
                    <m:r>
                      <a:rPr lang="en-US" sz="2000" b="1" i="1">
                        <a:latin typeface="Cambria Math"/>
                      </a:rPr>
                      <m:t>)</m:t>
                    </m:r>
                    <m:r>
                      <a:rPr lang="es-EC" sz="2000" b="1" i="1">
                        <a:latin typeface="Cambria Math"/>
                      </a:rPr>
                      <m:t>𝑭𝒔</m:t>
                    </m:r>
                  </m:oMath>
                </a14:m>
                <a:r>
                  <a:rPr lang="en-US" sz="2000" b="1" dirty="0"/>
                  <a:t>      </a:t>
                </a:r>
                <a:r>
                  <a:rPr lang="en-US" sz="2000" dirty="0"/>
                  <a:t>(W)</a:t>
                </a:r>
                <a:endParaRPr lang="es-ES" sz="2000" dirty="0"/>
              </a:p>
              <a:p>
                <a:pPr marL="0" indent="0">
                  <a:buNone/>
                </a:pPr>
                <a14:m>
                  <m:oMath xmlns:m="http://schemas.openxmlformats.org/officeDocument/2006/math">
                    <m:r>
                      <a:rPr lang="es-EC" sz="2000" b="1" i="1">
                        <a:latin typeface="Cambria Math"/>
                      </a:rPr>
                      <m:t>𝑸</m:t>
                    </m:r>
                    <m:r>
                      <a:rPr lang="es-EC" sz="2000" b="1" i="1">
                        <a:latin typeface="Cambria Math"/>
                      </a:rPr>
                      <m:t>= </m:t>
                    </m:r>
                  </m:oMath>
                </a14:m>
                <a:r>
                  <a:rPr lang="es-EC" sz="2000" b="1" dirty="0"/>
                  <a:t>485610    W ;   485 KW</a:t>
                </a:r>
                <a:endParaRPr lang="es-ES" sz="2000" dirty="0"/>
              </a:p>
              <a:p>
                <a:pPr marL="0" indent="0">
                  <a:buNone/>
                </a:pPr>
                <a:endParaRPr lang="es-ES" sz="2000" dirty="0"/>
              </a:p>
            </p:txBody>
          </p:sp>
        </mc:Choice>
        <mc:Fallback xmlns="">
          <p:sp>
            <p:nvSpPr>
              <p:cNvPr id="4" name="3 Marcador de contenido"/>
              <p:cNvSpPr>
                <a:spLocks noGrp="1" noRot="1" noChangeAspect="1" noMove="1" noResize="1" noEditPoints="1" noAdjustHandles="1" noChangeArrowheads="1" noChangeShapeType="1" noTextEdit="1"/>
              </p:cNvSpPr>
              <p:nvPr>
                <p:ph sz="quarter" idx="2"/>
              </p:nvPr>
            </p:nvSpPr>
            <p:spPr>
              <a:xfrm>
                <a:off x="539552" y="4797152"/>
                <a:ext cx="7992888" cy="1663080"/>
              </a:xfrm>
              <a:blipFill rotWithShape="1">
                <a:blip r:embed="rId3"/>
                <a:stretch>
                  <a:fillRect l="-305" t="-2198"/>
                </a:stretch>
              </a:blipFill>
            </p:spPr>
            <p:txBody>
              <a:bodyPr/>
              <a:lstStyle/>
              <a:p>
                <a:r>
                  <a:rPr lang="es-ES">
                    <a:noFill/>
                  </a:rPr>
                  <a:t> </a:t>
                </a:r>
              </a:p>
            </p:txBody>
          </p:sp>
        </mc:Fallback>
      </mc:AlternateContent>
      <p:pic>
        <p:nvPicPr>
          <p:cNvPr id="7" name="6 Marcador de contenido"/>
          <p:cNvPicPr>
            <a:picLocks noGrp="1"/>
          </p:cNvPicPr>
          <p:nvPr>
            <p:ph sz="quarter" idx="1"/>
          </p:nvPr>
        </p:nvPicPr>
        <p:blipFill rotWithShape="1">
          <a:blip r:embed="rId4" cstate="print">
            <a:extLst>
              <a:ext uri="{28A0092B-C50C-407E-A947-70E740481C1C}">
                <a14:useLocalDpi xmlns:a14="http://schemas.microsoft.com/office/drawing/2010/main" val="0"/>
              </a:ext>
            </a:extLst>
          </a:blip>
          <a:srcRect b="24000"/>
          <a:stretch/>
        </p:blipFill>
        <p:spPr bwMode="auto">
          <a:xfrm>
            <a:off x="1835696" y="1268760"/>
            <a:ext cx="3657600" cy="31706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43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404664"/>
            <a:ext cx="7467600" cy="940966"/>
          </a:xfrm>
        </p:spPr>
        <p:txBody>
          <a:bodyPr>
            <a:normAutofit fontScale="90000"/>
          </a:bodyPr>
          <a:lstStyle/>
          <a:p>
            <a:pPr algn="just"/>
            <a:r>
              <a:rPr lang="es-EC" sz="2700" b="1" dirty="0" smtClean="0"/>
              <a:t>DISEÑO </a:t>
            </a:r>
            <a:r>
              <a:rPr lang="es-EC" sz="2700" b="1" dirty="0"/>
              <a:t>DEL INTERCAMBIADOR DE CALOR</a:t>
            </a:r>
            <a:r>
              <a:rPr lang="es-EC" b="1" dirty="0"/>
              <a:t/>
            </a:r>
            <a:br>
              <a:rPr lang="es-EC" b="1" dirty="0"/>
            </a:br>
            <a:endParaRPr lang="es-EC" dirty="0"/>
          </a:p>
        </p:txBody>
      </p:sp>
      <p:sp>
        <p:nvSpPr>
          <p:cNvPr id="5" name="4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51" t="29193" r="33172" b="22807"/>
          <a:stretch/>
        </p:blipFill>
        <p:spPr bwMode="auto">
          <a:xfrm>
            <a:off x="1619672" y="1124744"/>
            <a:ext cx="554461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228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sz="quarter" idx="1"/>
          </p:nvPr>
        </p:nvSpPr>
        <p:spPr>
          <a:xfrm>
            <a:off x="467544" y="476672"/>
            <a:ext cx="8208912" cy="5976664"/>
          </a:xfrm>
        </p:spPr>
        <p:txBody>
          <a:bodyPr/>
          <a:lstStyle/>
          <a:p>
            <a:pPr marL="0" indent="0">
              <a:buNone/>
            </a:pPr>
            <a:r>
              <a:rPr lang="es-EC" dirty="0"/>
              <a:t>Es decir vamos a tener una distribución de los tubos de la siguiente manera</a:t>
            </a:r>
            <a:r>
              <a:rPr lang="es-EC" dirty="0" smtClean="0"/>
              <a:t>:</a:t>
            </a:r>
          </a:p>
          <a:p>
            <a:pPr marL="0" indent="0">
              <a:buNone/>
            </a:pPr>
            <a:endParaRPr lang="es-EC" dirty="0"/>
          </a:p>
          <a:p>
            <a:pPr marL="0" indent="0" algn="ctr">
              <a:buNone/>
            </a:pPr>
            <a:r>
              <a:rPr lang="es-EC" sz="1800" b="1" dirty="0"/>
              <a:t>17 FILAS DE 4 </a:t>
            </a:r>
            <a:r>
              <a:rPr lang="es-EC" sz="1800" b="1" dirty="0" smtClean="0"/>
              <a:t>HILERAS</a:t>
            </a:r>
            <a:endParaRPr lang="es-EC" sz="1800" b="1" dirty="0" smtClean="0"/>
          </a:p>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endParaRPr lang="es-EC" sz="1800" dirty="0"/>
          </a:p>
          <a:p>
            <a:pPr marL="0" indent="0" algn="ctr">
              <a:buNone/>
            </a:pPr>
            <a:endParaRPr lang="es-EC" sz="1800" dirty="0" smtClean="0"/>
          </a:p>
          <a:p>
            <a:pPr marL="0" indent="0" algn="ctr">
              <a:buNone/>
            </a:pPr>
            <a:r>
              <a:rPr lang="es-EC" sz="1800" dirty="0" smtClean="0"/>
              <a:t>Disposición  </a:t>
            </a:r>
            <a:r>
              <a:rPr lang="es-EC" sz="1800" dirty="0"/>
              <a:t>de los tubos en el Intercambiador de calor</a:t>
            </a:r>
          </a:p>
          <a:p>
            <a:pPr marL="0" indent="0" algn="ctr">
              <a:buNone/>
            </a:pPr>
            <a:endParaRPr lang="es-EC" sz="1800" dirty="0"/>
          </a:p>
          <a:p>
            <a:pPr marL="0" indent="0">
              <a:buNone/>
            </a:pPr>
            <a:endParaRPr lang="es-EC"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76872"/>
            <a:ext cx="712316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425842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5536" y="-315416"/>
            <a:ext cx="7467600" cy="1143000"/>
          </a:xfrm>
        </p:spPr>
        <p:txBody>
          <a:bodyPr/>
          <a:lstStyle/>
          <a:p>
            <a:r>
              <a:rPr lang="es-ES" b="1" u="sng" dirty="0" smtClean="0">
                <a:solidFill>
                  <a:srgbClr val="FF0000"/>
                </a:solidFill>
              </a:rPr>
              <a:t>ALCANCE </a:t>
            </a:r>
            <a:r>
              <a:rPr lang="es-ES" b="1" u="sng" dirty="0" smtClean="0">
                <a:solidFill>
                  <a:srgbClr val="FF0000"/>
                </a:solidFill>
              </a:rPr>
              <a:t>DEL PROYECTO</a:t>
            </a:r>
            <a:endParaRPr lang="es-ES" b="1" u="sng" dirty="0">
              <a:solidFill>
                <a:srgbClr val="FF0000"/>
              </a:solidFill>
            </a:endParaRPr>
          </a:p>
        </p:txBody>
      </p:sp>
      <p:sp>
        <p:nvSpPr>
          <p:cNvPr id="4" name="3 Marcador de contenido"/>
          <p:cNvSpPr>
            <a:spLocks noGrp="1"/>
          </p:cNvSpPr>
          <p:nvPr>
            <p:ph sz="quarter" idx="2"/>
          </p:nvPr>
        </p:nvSpPr>
        <p:spPr>
          <a:xfrm>
            <a:off x="3760925" y="931322"/>
            <a:ext cx="4915531" cy="5240878"/>
          </a:xfrm>
        </p:spPr>
        <p:txBody>
          <a:bodyPr>
            <a:normAutofit/>
          </a:bodyPr>
          <a:lstStyle/>
          <a:p>
            <a:pPr marL="0" indent="0">
              <a:buNone/>
            </a:pPr>
            <a:endParaRPr lang="es-EC" sz="2000" dirty="0" smtClean="0"/>
          </a:p>
          <a:p>
            <a:pPr marL="0" indent="0" algn="just">
              <a:buNone/>
            </a:pPr>
            <a:r>
              <a:rPr lang="es-EC" dirty="0" smtClean="0"/>
              <a:t>El </a:t>
            </a:r>
            <a:r>
              <a:rPr lang="es-EC" dirty="0"/>
              <a:t>alcance de nuestro proyecto se va orientado al diseño del secador de madera en base a un sistema de calentamiento indirecto y el análisis termográfico, a partir de la simulación del secador de madera, utilizando el programa especializado </a:t>
            </a:r>
            <a:r>
              <a:rPr lang="es-EC" dirty="0" smtClean="0"/>
              <a:t>ALGOR </a:t>
            </a:r>
            <a:r>
              <a:rPr lang="es-ES" dirty="0"/>
              <a:t>versión </a:t>
            </a:r>
            <a:r>
              <a:rPr lang="es-ES" dirty="0" smtClean="0"/>
              <a:t>12.26.</a:t>
            </a:r>
            <a:r>
              <a:rPr lang="es-EC" dirty="0" smtClean="0"/>
              <a:t> </a:t>
            </a:r>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15" y="931322"/>
            <a:ext cx="2192789" cy="16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109" y="2599938"/>
            <a:ext cx="2262070" cy="16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221088"/>
            <a:ext cx="2458591" cy="190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1865256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2 Marcador de contenido"/>
              <p:cNvSpPr>
                <a:spLocks noGrp="1"/>
              </p:cNvSpPr>
              <p:nvPr>
                <p:ph sz="quarter" idx="1"/>
              </p:nvPr>
            </p:nvSpPr>
            <p:spPr>
              <a:xfrm>
                <a:off x="395536" y="332656"/>
                <a:ext cx="8352928" cy="6120680"/>
              </a:xfrm>
            </p:spPr>
            <p:txBody>
              <a:bodyPr>
                <a:normAutofit fontScale="70000" lnSpcReduction="20000"/>
              </a:bodyPr>
              <a:lstStyle/>
              <a:p>
                <a:pPr marL="0" indent="0">
                  <a:buNone/>
                </a:pPr>
                <a:r>
                  <a:rPr lang="es-EC" sz="2600" dirty="0">
                    <a:solidFill>
                      <a:schemeClr val="accent1">
                        <a:lumMod val="75000"/>
                      </a:schemeClr>
                    </a:solidFill>
                  </a:rPr>
                  <a:t>Disposición de los tubos</a:t>
                </a:r>
                <a:r>
                  <a:rPr lang="es-EC" sz="2600" dirty="0"/>
                  <a:t>: Paso Transversal y Longitudinal-Escalonados</a:t>
                </a:r>
              </a:p>
              <a:p>
                <a:pPr marL="0" indent="0">
                  <a:buNone/>
                </a:pPr>
                <a:r>
                  <a:rPr lang="es-EC" dirty="0"/>
                  <a:t> </a:t>
                </a:r>
              </a:p>
              <a:p>
                <a:pPr marL="0" indent="0">
                  <a:buNone/>
                </a:pPr>
                <a:r>
                  <a:rPr lang="en-US" dirty="0"/>
                  <a:t>PT = PL =1.25 plg = 0.03175 m</a:t>
                </a:r>
                <a:endParaRPr lang="es-EC" dirty="0"/>
              </a:p>
              <a:p>
                <a:pPr marL="0" indent="0">
                  <a:buNone/>
                </a:pPr>
                <a:r>
                  <a:rPr lang="en-US" dirty="0"/>
                  <a:t> </a:t>
                </a:r>
                <a:endParaRPr lang="es-EC" dirty="0"/>
              </a:p>
              <a:p>
                <a:pPr marL="0" indent="0">
                  <a:buNone/>
                </a:pPr>
                <a:r>
                  <a:rPr lang="en-US" dirty="0"/>
                  <a:t>ST = PT   ;         Paso Transversal</a:t>
                </a:r>
                <a:endParaRPr lang="es-EC" dirty="0"/>
              </a:p>
              <a:p>
                <a:pPr marL="0" indent="0">
                  <a:buNone/>
                </a:pPr>
                <a:r>
                  <a:rPr lang="es-EC" dirty="0"/>
                  <a:t>SL = PL   ;         Paso </a:t>
                </a:r>
                <a:r>
                  <a:rPr lang="es-EC" dirty="0" smtClean="0"/>
                  <a:t>Longitudinal</a:t>
                </a:r>
              </a:p>
              <a:p>
                <a:pPr marL="0" indent="0">
                  <a:buNone/>
                </a:pPr>
                <a:endParaRPr lang="es-EC" dirty="0"/>
              </a:p>
              <a:p>
                <a:pPr marL="0" indent="0">
                  <a:buNone/>
                </a:pPr>
                <a14:m>
                  <m:oMath xmlns:m="http://schemas.openxmlformats.org/officeDocument/2006/math">
                    <m:r>
                      <a:rPr lang="es-EC" i="1">
                        <a:latin typeface="Cambria Math"/>
                      </a:rPr>
                      <m:t>𝑆𝐷</m:t>
                    </m:r>
                    <m:r>
                      <a:rPr lang="es-EC" i="1">
                        <a:latin typeface="Cambria Math"/>
                      </a:rPr>
                      <m:t>=</m:t>
                    </m:r>
                    <m:rad>
                      <m:radPr>
                        <m:degHide m:val="on"/>
                        <m:ctrlPr>
                          <a:rPr lang="es-EC" i="1">
                            <a:latin typeface="Cambria Math"/>
                          </a:rPr>
                        </m:ctrlPr>
                      </m:radPr>
                      <m:deg/>
                      <m:e>
                        <m:sSup>
                          <m:sSupPr>
                            <m:ctrlPr>
                              <a:rPr lang="es-EC" i="1">
                                <a:latin typeface="Cambria Math"/>
                              </a:rPr>
                            </m:ctrlPr>
                          </m:sSupPr>
                          <m:e>
                            <m:r>
                              <a:rPr lang="es-EC" i="1">
                                <a:latin typeface="Cambria Math"/>
                              </a:rPr>
                              <m:t>𝑆𝐿</m:t>
                            </m:r>
                          </m:e>
                          <m:sup>
                            <m:r>
                              <a:rPr lang="es-EC" i="1">
                                <a:latin typeface="Cambria Math"/>
                              </a:rPr>
                              <m:t>2</m:t>
                            </m:r>
                          </m:sup>
                        </m:sSup>
                        <m:r>
                          <a:rPr lang="es-EC" i="1">
                            <a:latin typeface="Cambria Math"/>
                          </a:rPr>
                          <m:t>+</m:t>
                        </m:r>
                        <m:sSup>
                          <m:sSupPr>
                            <m:ctrlPr>
                              <a:rPr lang="es-EC" i="1">
                                <a:latin typeface="Cambria Math"/>
                              </a:rPr>
                            </m:ctrlPr>
                          </m:sSupPr>
                          <m:e>
                            <m:d>
                              <m:dPr>
                                <m:ctrlPr>
                                  <a:rPr lang="es-EC" i="1">
                                    <a:latin typeface="Cambria Math"/>
                                  </a:rPr>
                                </m:ctrlPr>
                              </m:dPr>
                              <m:e>
                                <m:f>
                                  <m:fPr>
                                    <m:ctrlPr>
                                      <a:rPr lang="es-EC" i="1">
                                        <a:latin typeface="Cambria Math"/>
                                      </a:rPr>
                                    </m:ctrlPr>
                                  </m:fPr>
                                  <m:num>
                                    <m:r>
                                      <a:rPr lang="es-EC" i="1">
                                        <a:latin typeface="Cambria Math"/>
                                      </a:rPr>
                                      <m:t>𝑆𝑇</m:t>
                                    </m:r>
                                  </m:num>
                                  <m:den>
                                    <m:r>
                                      <a:rPr lang="es-EC" i="1">
                                        <a:latin typeface="Cambria Math"/>
                                      </a:rPr>
                                      <m:t>2</m:t>
                                    </m:r>
                                  </m:den>
                                </m:f>
                              </m:e>
                            </m:d>
                          </m:e>
                          <m:sup>
                            <m:r>
                              <a:rPr lang="es-EC" i="1">
                                <a:latin typeface="Cambria Math"/>
                              </a:rPr>
                              <m:t>2</m:t>
                            </m:r>
                          </m:sup>
                        </m:sSup>
                      </m:e>
                    </m:rad>
                    <m:r>
                      <a:rPr lang="es-EC" i="1">
                        <a:latin typeface="Cambria Math"/>
                      </a:rPr>
                      <m:t>=0.035 </m:t>
                    </m:r>
                    <m:r>
                      <a:rPr lang="es-EC" i="1">
                        <a:latin typeface="Cambria Math"/>
                      </a:rPr>
                      <m:t>𝑚</m:t>
                    </m:r>
                  </m:oMath>
                </a14:m>
                <a:r>
                  <a:rPr lang="es-EC" dirty="0"/>
                  <a:t>  ;     </a:t>
                </a:r>
                <a:r>
                  <a:rPr lang="es-EC" dirty="0" smtClean="0"/>
                  <a:t> </a:t>
                </a:r>
                <a:r>
                  <a:rPr lang="es-EC" dirty="0" smtClean="0">
                    <a:solidFill>
                      <a:schemeClr val="accent1">
                        <a:lumMod val="75000"/>
                      </a:schemeClr>
                    </a:solidFill>
                  </a:rPr>
                  <a:t>Paso </a:t>
                </a:r>
                <a:r>
                  <a:rPr lang="es-EC" dirty="0">
                    <a:solidFill>
                      <a:schemeClr val="accent1">
                        <a:lumMod val="75000"/>
                      </a:schemeClr>
                    </a:solidFill>
                  </a:rPr>
                  <a:t>Diagonal</a:t>
                </a:r>
                <a:r>
                  <a:rPr lang="es-EC" dirty="0"/>
                  <a:t>			</a:t>
                </a:r>
              </a:p>
              <a:p>
                <a:pPr marL="0" indent="0">
                  <a:buNone/>
                </a:pPr>
                <a:r>
                  <a:rPr lang="es-EC" dirty="0"/>
                  <a:t>NL = </a:t>
                </a:r>
                <a:r>
                  <a:rPr lang="es-EC" dirty="0" smtClean="0"/>
                  <a:t>17		 	   ;      Número </a:t>
                </a:r>
                <a:r>
                  <a:rPr lang="es-EC" dirty="0"/>
                  <a:t>de hileras de tubos Longitudinal</a:t>
                </a:r>
              </a:p>
              <a:p>
                <a:pPr marL="0" indent="0">
                  <a:buNone/>
                </a:pPr>
                <a:r>
                  <a:rPr lang="es-EC" dirty="0"/>
                  <a:t>NT = 4 </a:t>
                </a:r>
                <a:r>
                  <a:rPr lang="es-EC" dirty="0" smtClean="0"/>
                  <a:t>			   ;      Número </a:t>
                </a:r>
                <a:r>
                  <a:rPr lang="es-EC" dirty="0"/>
                  <a:t>de hileras de tubos transversal</a:t>
                </a:r>
              </a:p>
              <a:p>
                <a:pPr marL="0" indent="0">
                  <a:buNone/>
                </a:pPr>
                <a:r>
                  <a:rPr lang="es-EC" dirty="0"/>
                  <a:t>Np = 1 </a:t>
                </a:r>
                <a:r>
                  <a:rPr lang="es-EC" dirty="0" smtClean="0"/>
                  <a:t>			   ;      Número </a:t>
                </a:r>
                <a:r>
                  <a:rPr lang="es-EC" dirty="0"/>
                  <a:t>de pasos en los tubos</a:t>
                </a:r>
              </a:p>
              <a:p>
                <a:pPr marL="0" indent="0">
                  <a:buNone/>
                </a:pPr>
                <a:r>
                  <a:rPr lang="es-EC" dirty="0"/>
                  <a:t> </a:t>
                </a:r>
              </a:p>
              <a:p>
                <a:pPr marL="0" indent="0">
                  <a:buNone/>
                </a:pPr>
                <a:r>
                  <a:rPr lang="es-EC" dirty="0"/>
                  <a:t>	</a:t>
                </a:r>
                <a:endParaRPr lang="es-EC" dirty="0" smtClean="0"/>
              </a:p>
              <a:p>
                <a:pPr marL="0" indent="0">
                  <a:buNone/>
                </a:pPr>
                <a:r>
                  <a:rPr lang="es-EC" dirty="0" smtClean="0"/>
                  <a:t>CALCULO </a:t>
                </a:r>
                <a:r>
                  <a:rPr lang="es-EC" dirty="0"/>
                  <a:t>DE LA VELOCIDAD MAXIMA DEL AIRE:</a:t>
                </a:r>
              </a:p>
              <a:p>
                <a:pPr marL="0" indent="0">
                  <a:buNone/>
                </a:pPr>
                <a:r>
                  <a:rPr lang="es-EC" dirty="0"/>
                  <a:t> </a:t>
                </a:r>
              </a:p>
              <a:p>
                <a:pPr marL="0" indent="0">
                  <a:buNone/>
                </a:pPr>
                <a:r>
                  <a:rPr lang="es-EC" dirty="0"/>
                  <a:t>                             </a:t>
                </a:r>
                <a14:m>
                  <m:oMath xmlns:m="http://schemas.openxmlformats.org/officeDocument/2006/math">
                    <m:sSub>
                      <m:sSubPr>
                        <m:ctrlPr>
                          <a:rPr lang="es-EC" i="1" smtClean="0">
                            <a:solidFill>
                              <a:schemeClr val="accent1">
                                <a:lumMod val="75000"/>
                              </a:schemeClr>
                            </a:solidFill>
                            <a:latin typeface="Cambria Math"/>
                          </a:rPr>
                        </m:ctrlPr>
                      </m:sSubPr>
                      <m:e>
                        <m:r>
                          <a:rPr lang="es-EC" i="1">
                            <a:solidFill>
                              <a:schemeClr val="accent1">
                                <a:lumMod val="75000"/>
                              </a:schemeClr>
                            </a:solidFill>
                            <a:latin typeface="Cambria Math"/>
                          </a:rPr>
                          <m:t>𝑉𝑚𝑎𝑥</m:t>
                        </m:r>
                      </m:e>
                      <m:sub>
                        <m:r>
                          <a:rPr lang="es-EC" i="1">
                            <a:solidFill>
                              <a:schemeClr val="accent1">
                                <a:lumMod val="75000"/>
                              </a:schemeClr>
                            </a:solidFill>
                            <a:latin typeface="Cambria Math"/>
                          </a:rPr>
                          <m:t>𝑎𝑖𝑟𝑒</m:t>
                        </m:r>
                      </m:sub>
                    </m:sSub>
                    <m:r>
                      <a:rPr lang="es-EC" i="1">
                        <a:latin typeface="Cambria Math"/>
                      </a:rPr>
                      <m:t>=</m:t>
                    </m:r>
                    <m:f>
                      <m:fPr>
                        <m:ctrlPr>
                          <a:rPr lang="es-EC" i="1">
                            <a:latin typeface="Cambria Math"/>
                          </a:rPr>
                        </m:ctrlPr>
                      </m:fPr>
                      <m:num>
                        <m:r>
                          <a:rPr lang="es-EC" i="1">
                            <a:latin typeface="Cambria Math"/>
                          </a:rPr>
                          <m:t>𝑆𝑇</m:t>
                        </m:r>
                      </m:num>
                      <m:den>
                        <m:r>
                          <a:rPr lang="es-EC" i="1">
                            <a:latin typeface="Cambria Math"/>
                          </a:rPr>
                          <m:t>2∗(</m:t>
                        </m:r>
                        <m:r>
                          <a:rPr lang="es-EC" i="1">
                            <a:latin typeface="Cambria Math"/>
                          </a:rPr>
                          <m:t>𝑆𝐷</m:t>
                        </m:r>
                        <m:r>
                          <a:rPr lang="es-EC" i="1">
                            <a:latin typeface="Cambria Math"/>
                          </a:rPr>
                          <m:t>−</m:t>
                        </m:r>
                        <m:r>
                          <a:rPr lang="es-EC" i="1">
                            <a:latin typeface="Cambria Math"/>
                          </a:rPr>
                          <m:t>𝑑𝑜</m:t>
                        </m:r>
                        <m:r>
                          <a:rPr lang="es-EC" i="1">
                            <a:latin typeface="Cambria Math"/>
                          </a:rPr>
                          <m:t>)</m:t>
                        </m:r>
                      </m:den>
                    </m:f>
                    <m:r>
                      <a:rPr lang="es-EC" i="1">
                        <a:latin typeface="Cambria Math"/>
                      </a:rPr>
                      <m:t>∗</m:t>
                    </m:r>
                    <m:sSub>
                      <m:sSubPr>
                        <m:ctrlPr>
                          <a:rPr lang="es-EC" i="1">
                            <a:latin typeface="Cambria Math"/>
                          </a:rPr>
                        </m:ctrlPr>
                      </m:sSubPr>
                      <m:e>
                        <m:r>
                          <a:rPr lang="es-EC" i="1">
                            <a:latin typeface="Cambria Math"/>
                          </a:rPr>
                          <m:t>𝑉</m:t>
                        </m:r>
                      </m:e>
                      <m:sub>
                        <m:r>
                          <a:rPr lang="es-EC" i="1">
                            <a:latin typeface="Cambria Math"/>
                          </a:rPr>
                          <m:t>𝑎𝑖𝑟𝑒</m:t>
                        </m:r>
                      </m:sub>
                    </m:sSub>
                    <m:r>
                      <a:rPr lang="es-EC" i="1">
                        <a:latin typeface="Cambria Math"/>
                      </a:rPr>
                      <m:t>=3.144 </m:t>
                    </m:r>
                    <m:f>
                      <m:fPr>
                        <m:ctrlPr>
                          <a:rPr lang="es-EC" i="1">
                            <a:latin typeface="Cambria Math"/>
                          </a:rPr>
                        </m:ctrlPr>
                      </m:fPr>
                      <m:num>
                        <m:r>
                          <a:rPr lang="es-EC" i="1">
                            <a:latin typeface="Cambria Math"/>
                          </a:rPr>
                          <m:t>𝑚</m:t>
                        </m:r>
                      </m:num>
                      <m:den>
                        <m:r>
                          <a:rPr lang="es-EC" i="1">
                            <a:latin typeface="Cambria Math"/>
                          </a:rPr>
                          <m:t>𝑠</m:t>
                        </m:r>
                      </m:den>
                    </m:f>
                  </m:oMath>
                </a14:m>
                <a:r>
                  <a:rPr lang="es-EC" dirty="0"/>
                  <a:t>	</a:t>
                </a:r>
                <a:endParaRPr lang="es-EC" dirty="0" smtClean="0"/>
              </a:p>
              <a:p>
                <a:pPr marL="0" indent="0">
                  <a:buNone/>
                </a:pPr>
                <a:endParaRPr lang="es-EC" sz="2300" dirty="0" smtClean="0">
                  <a:solidFill>
                    <a:schemeClr val="accent1">
                      <a:lumMod val="75000"/>
                    </a:schemeClr>
                  </a:solidFill>
                </a:endParaRPr>
              </a:p>
              <a:p>
                <a:pPr marL="0" indent="0">
                  <a:buNone/>
                </a:pPr>
                <a:r>
                  <a:rPr lang="es-EC" sz="2300" dirty="0" smtClean="0">
                    <a:solidFill>
                      <a:schemeClr val="accent1">
                        <a:lumMod val="75000"/>
                      </a:schemeClr>
                    </a:solidFill>
                  </a:rPr>
                  <a:t>Tabla 9 pag 946 Procesos de Transferencia de Calor de DONALD KERN</a:t>
                </a:r>
              </a:p>
              <a:p>
                <a:pPr marL="0" indent="0">
                  <a:buNone/>
                </a:pPr>
                <a:r>
                  <a:rPr lang="es-EC" sz="2300" dirty="0" smtClean="0">
                    <a:solidFill>
                      <a:schemeClr val="accent1">
                        <a:lumMod val="75000"/>
                      </a:schemeClr>
                    </a:solidFill>
                  </a:rPr>
                  <a:t>Segunda </a:t>
                </a:r>
                <a:r>
                  <a:rPr lang="es-EC" sz="2300" dirty="0">
                    <a:solidFill>
                      <a:schemeClr val="accent1">
                        <a:lumMod val="75000"/>
                      </a:schemeClr>
                    </a:solidFill>
                  </a:rPr>
                  <a:t>edición CENGEL, pag 389.</a:t>
                </a:r>
              </a:p>
              <a:p>
                <a:pPr marL="0" indent="0">
                  <a:buNone/>
                </a:pPr>
                <a:r>
                  <a:rPr lang="es-EC" sz="2300" dirty="0">
                    <a:solidFill>
                      <a:schemeClr val="accent1">
                        <a:lumMod val="75000"/>
                      </a:schemeClr>
                    </a:solidFill>
                  </a:rPr>
                  <a:t>Segunda edición CENGEL pag 390</a:t>
                </a:r>
              </a:p>
              <a:p>
                <a:pPr marL="0" indent="0">
                  <a:buNone/>
                </a:pPr>
                <a:endParaRPr lang="es-EC" sz="2300" dirty="0">
                  <a:solidFill>
                    <a:schemeClr val="accent1">
                      <a:lumMod val="75000"/>
                    </a:schemeClr>
                  </a:solidFill>
                </a:endParaRPr>
              </a:p>
            </p:txBody>
          </p:sp>
        </mc:Choice>
        <mc:Fallback xmlns="">
          <p:sp>
            <p:nvSpPr>
              <p:cNvPr id="3" name="2 Marcador de contenido"/>
              <p:cNvSpPr>
                <a:spLocks noGrp="1" noRot="1" noChangeAspect="1" noMove="1" noResize="1" noEditPoints="1" noAdjustHandles="1" noChangeArrowheads="1" noChangeShapeType="1" noTextEdit="1"/>
              </p:cNvSpPr>
              <p:nvPr>
                <p:ph sz="quarter" idx="1"/>
              </p:nvPr>
            </p:nvSpPr>
            <p:spPr>
              <a:xfrm>
                <a:off x="395536" y="332656"/>
                <a:ext cx="8352928" cy="6120680"/>
              </a:xfrm>
              <a:blipFill rotWithShape="1">
                <a:blip r:embed="rId3"/>
                <a:stretch>
                  <a:fillRect l="-657" t="-1394"/>
                </a:stretch>
              </a:blipFill>
            </p:spPr>
            <p:txBody>
              <a:bodyPr/>
              <a:lstStyle/>
              <a:p>
                <a:r>
                  <a:rPr lang="es-EC">
                    <a:noFill/>
                  </a:rPr>
                  <a:t> </a:t>
                </a:r>
              </a:p>
            </p:txBody>
          </p:sp>
        </mc:Fallback>
      </mc:AlternateContent>
      <p:sp>
        <p:nvSpPr>
          <p:cNvPr id="4" name="3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2733299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09"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432048"/>
          </a:xfrm>
        </p:spPr>
        <p:txBody>
          <a:bodyPr>
            <a:normAutofit fontScale="90000"/>
          </a:bodyPr>
          <a:lstStyle/>
          <a:p>
            <a:r>
              <a:rPr lang="es-EC" sz="2400" b="1" dirty="0"/>
              <a:t>4.4.3 EFICIENCIA DEL SECADOR</a:t>
            </a:r>
            <a:endParaRPr lang="es-ES" sz="2400" b="1" dirty="0"/>
          </a:p>
        </p:txBody>
      </p:sp>
      <mc:AlternateContent xmlns:mc="http://schemas.openxmlformats.org/markup-compatibility/2006" xmlns:a14="http://schemas.microsoft.com/office/drawing/2010/main">
        <mc:Choice Requires="a14">
          <p:sp>
            <p:nvSpPr>
              <p:cNvPr id="8" name="7 Marcador de contenido"/>
              <p:cNvSpPr>
                <a:spLocks noGrp="1"/>
              </p:cNvSpPr>
              <p:nvPr>
                <p:ph sz="quarter" idx="1"/>
              </p:nvPr>
            </p:nvSpPr>
            <p:spPr>
              <a:xfrm>
                <a:off x="457200" y="764704"/>
                <a:ext cx="7787208" cy="5407496"/>
              </a:xfrm>
            </p:spPr>
            <p:txBody>
              <a:bodyPr>
                <a:normAutofit/>
              </a:bodyPr>
              <a:lstStyle/>
              <a:p>
                <a:pPr marL="0" indent="0">
                  <a:buNone/>
                </a:pPr>
                <a:r>
                  <a:rPr lang="es-EC" sz="2000" dirty="0" smtClean="0">
                    <a:solidFill>
                      <a:schemeClr val="tx1"/>
                    </a:solidFill>
                  </a:rPr>
                  <a:t>La eficiencia teórica del secador se obtiene a partir de los datos y resultados obtenidos.</a:t>
                </a:r>
                <a:endParaRPr lang="es-ES" sz="2000" dirty="0">
                  <a:solidFill>
                    <a:schemeClr val="tx1"/>
                  </a:solidFill>
                </a:endParaRPr>
              </a:p>
              <a:p>
                <a:pPr marL="0" indent="0">
                  <a:buNone/>
                </a:pPr>
                <a:r>
                  <a:rPr lang="es-EC" sz="2000" dirty="0">
                    <a:solidFill>
                      <a:schemeClr val="tx1"/>
                    </a:solidFill>
                  </a:rPr>
                  <a:t>                               </a:t>
                </a:r>
                <a:r>
                  <a:rPr lang="es-EC" sz="2000" dirty="0" smtClean="0">
                    <a:solidFill>
                      <a:schemeClr val="tx1"/>
                    </a:solidFill>
                  </a:rPr>
                  <a:t>      </a:t>
                </a:r>
                <a14:m>
                  <m:oMath xmlns:m="http://schemas.openxmlformats.org/officeDocument/2006/math">
                    <m:sSub>
                      <m:sSubPr>
                        <m:ctrlPr>
                          <a:rPr lang="es-ES" sz="2000" i="1">
                            <a:solidFill>
                              <a:schemeClr val="tx1"/>
                            </a:solidFill>
                            <a:latin typeface="Cambria Math"/>
                          </a:rPr>
                        </m:ctrlPr>
                      </m:sSubPr>
                      <m:e>
                        <m:r>
                          <a:rPr lang="es-EC" sz="2000" i="1">
                            <a:solidFill>
                              <a:schemeClr val="tx1"/>
                            </a:solidFill>
                            <a:latin typeface="Cambria Math"/>
                          </a:rPr>
                          <m:t>𝜂</m:t>
                        </m:r>
                        <m:r>
                          <a:rPr lang="es-EC" sz="2000" i="1">
                            <a:solidFill>
                              <a:schemeClr val="tx1"/>
                            </a:solidFill>
                            <a:latin typeface="Cambria Math"/>
                          </a:rPr>
                          <m:t> </m:t>
                        </m:r>
                      </m:e>
                      <m:sub>
                        <m:r>
                          <a:rPr lang="es-EC" sz="2000" i="1">
                            <a:solidFill>
                              <a:schemeClr val="tx1"/>
                            </a:solidFill>
                            <a:latin typeface="Cambria Math"/>
                          </a:rPr>
                          <m:t>𝑇</m:t>
                        </m:r>
                      </m:sub>
                    </m:sSub>
                    <m:r>
                      <a:rPr lang="es-EC" sz="2000" i="1">
                        <a:solidFill>
                          <a:schemeClr val="tx1"/>
                        </a:solidFill>
                        <a:latin typeface="Cambria Math"/>
                      </a:rPr>
                      <m:t>=100</m:t>
                    </m:r>
                    <m:d>
                      <m:dPr>
                        <m:ctrlPr>
                          <a:rPr lang="es-ES" sz="2000" i="1">
                            <a:solidFill>
                              <a:schemeClr val="tx1"/>
                            </a:solidFill>
                            <a:latin typeface="Cambria Math"/>
                          </a:rPr>
                        </m:ctrlPr>
                      </m:dPr>
                      <m:e>
                        <m:f>
                          <m:fPr>
                            <m:ctrlPr>
                              <a:rPr lang="es-ES" sz="2000" i="1">
                                <a:solidFill>
                                  <a:schemeClr val="tx1"/>
                                </a:solidFill>
                                <a:latin typeface="Cambria Math"/>
                              </a:rPr>
                            </m:ctrlPr>
                          </m:fPr>
                          <m:num>
                            <m:sSub>
                              <m:sSubPr>
                                <m:ctrlPr>
                                  <a:rPr lang="es-ES" sz="2000" i="1">
                                    <a:solidFill>
                                      <a:schemeClr val="tx1"/>
                                    </a:solidFill>
                                    <a:latin typeface="Cambria Math"/>
                                  </a:rPr>
                                </m:ctrlPr>
                              </m:sSubPr>
                              <m:e>
                                <m:r>
                                  <a:rPr lang="es-EC" sz="2000" i="1">
                                    <a:solidFill>
                                      <a:schemeClr val="tx1"/>
                                    </a:solidFill>
                                    <a:latin typeface="Cambria Math"/>
                                  </a:rPr>
                                  <m:t>𝑄𝑐</m:t>
                                </m:r>
                              </m:e>
                              <m:sub>
                                <m:r>
                                  <a:rPr lang="es-EC" sz="2000" i="1">
                                    <a:solidFill>
                                      <a:schemeClr val="tx1"/>
                                    </a:solidFill>
                                    <a:latin typeface="Cambria Math"/>
                                  </a:rPr>
                                  <m:t>𝑒𝑎</m:t>
                                </m:r>
                              </m:sub>
                            </m:sSub>
                          </m:num>
                          <m:den>
                            <m:sSub>
                              <m:sSubPr>
                                <m:ctrlPr>
                                  <a:rPr lang="es-ES" sz="2000" i="1">
                                    <a:solidFill>
                                      <a:schemeClr val="tx1"/>
                                    </a:solidFill>
                                    <a:latin typeface="Cambria Math"/>
                                  </a:rPr>
                                </m:ctrlPr>
                              </m:sSubPr>
                              <m:e>
                                <m:r>
                                  <a:rPr lang="es-EC" sz="2000" i="1">
                                    <a:solidFill>
                                      <a:schemeClr val="tx1"/>
                                    </a:solidFill>
                                    <a:latin typeface="Cambria Math"/>
                                  </a:rPr>
                                  <m:t>𝑄</m:t>
                                </m:r>
                              </m:e>
                              <m:sub>
                                <m:r>
                                  <a:rPr lang="es-EC" sz="2000" i="1">
                                    <a:solidFill>
                                      <a:schemeClr val="tx1"/>
                                    </a:solidFill>
                                    <a:latin typeface="Cambria Math"/>
                                  </a:rPr>
                                  <m:t>𝑡</m:t>
                                </m:r>
                              </m:sub>
                            </m:sSub>
                          </m:den>
                        </m:f>
                      </m:e>
                    </m:d>
                  </m:oMath>
                </a14:m>
                <a:endParaRPr lang="es-EC" sz="2000" dirty="0" smtClean="0">
                  <a:solidFill>
                    <a:schemeClr val="tx1"/>
                  </a:solidFill>
                </a:endParaRPr>
              </a:p>
              <a:p>
                <a:pPr marL="0" indent="0">
                  <a:buNone/>
                </a:pPr>
                <a14:m>
                  <m:oMath xmlns:m="http://schemas.openxmlformats.org/officeDocument/2006/math">
                    <m:sSub>
                      <m:sSubPr>
                        <m:ctrlPr>
                          <a:rPr lang="es-ES" sz="2000" i="1">
                            <a:solidFill>
                              <a:schemeClr val="tx1"/>
                            </a:solidFill>
                            <a:latin typeface="Cambria Math"/>
                          </a:rPr>
                        </m:ctrlPr>
                      </m:sSubPr>
                      <m:e>
                        <m:r>
                          <a:rPr lang="es-EC" sz="2000" i="1">
                            <a:solidFill>
                              <a:schemeClr val="tx1"/>
                            </a:solidFill>
                            <a:latin typeface="Cambria Math"/>
                          </a:rPr>
                          <m:t>𝑄</m:t>
                        </m:r>
                      </m:e>
                      <m:sub>
                        <m:r>
                          <a:rPr lang="es-EC" sz="2000" i="1">
                            <a:solidFill>
                              <a:schemeClr val="tx1"/>
                            </a:solidFill>
                            <a:latin typeface="Cambria Math"/>
                          </a:rPr>
                          <m:t>𝑡</m:t>
                        </m:r>
                        <m:r>
                          <a:rPr lang="es-EC" sz="2000" i="1">
                            <a:solidFill>
                              <a:schemeClr val="tx1"/>
                            </a:solidFill>
                            <a:latin typeface="Cambria Math"/>
                          </a:rPr>
                          <m:t> </m:t>
                        </m:r>
                      </m:sub>
                    </m:sSub>
                    <m:r>
                      <a:rPr lang="en-US" sz="2000" i="1">
                        <a:solidFill>
                          <a:schemeClr val="tx1"/>
                        </a:solidFill>
                        <a:latin typeface="Cambria Math"/>
                      </a:rPr>
                      <m:t>=1.22</m:t>
                    </m:r>
                    <m:r>
                      <a:rPr lang="es-EC" sz="2000" i="1">
                        <a:solidFill>
                          <a:schemeClr val="tx1"/>
                        </a:solidFill>
                        <a:latin typeface="Cambria Math"/>
                      </a:rPr>
                      <m:t>𝑥</m:t>
                    </m:r>
                    <m:r>
                      <a:rPr lang="es-EC" sz="2000" i="1">
                        <a:solidFill>
                          <a:schemeClr val="tx1"/>
                        </a:solidFill>
                        <a:latin typeface="Cambria Math"/>
                      </a:rPr>
                      <m:t> </m:t>
                    </m:r>
                    <m:sSup>
                      <m:sSupPr>
                        <m:ctrlPr>
                          <a:rPr lang="es-ES" sz="2000" i="1">
                            <a:solidFill>
                              <a:schemeClr val="tx1"/>
                            </a:solidFill>
                            <a:latin typeface="Cambria Math"/>
                          </a:rPr>
                        </m:ctrlPr>
                      </m:sSupPr>
                      <m:e>
                        <m:r>
                          <a:rPr lang="en-US" sz="2000" i="1">
                            <a:solidFill>
                              <a:schemeClr val="tx1"/>
                            </a:solidFill>
                            <a:latin typeface="Cambria Math"/>
                          </a:rPr>
                          <m:t>10</m:t>
                        </m:r>
                      </m:e>
                      <m:sup>
                        <m:r>
                          <a:rPr lang="en-US" sz="2000" i="1">
                            <a:solidFill>
                              <a:schemeClr val="tx1"/>
                            </a:solidFill>
                            <a:latin typeface="Cambria Math"/>
                          </a:rPr>
                          <m:t>11</m:t>
                        </m:r>
                      </m:sup>
                    </m:sSup>
                  </m:oMath>
                </a14:m>
                <a:r>
                  <a:rPr lang="en-US" sz="2000" dirty="0">
                    <a:solidFill>
                      <a:schemeClr val="tx1"/>
                    </a:solidFill>
                  </a:rPr>
                  <a:t>          </a:t>
                </a:r>
                <a:r>
                  <a:rPr lang="en-US" sz="2000" dirty="0" smtClean="0">
                    <a:solidFill>
                      <a:schemeClr val="tx1"/>
                    </a:solidFill>
                  </a:rPr>
                  <a:t> </a:t>
                </a:r>
                <a:r>
                  <a:rPr lang="en-US" sz="2000" dirty="0">
                    <a:solidFill>
                      <a:schemeClr val="tx1"/>
                    </a:solidFill>
                  </a:rPr>
                  <a:t>J</a:t>
                </a:r>
                <a:r>
                  <a:rPr lang="es-ES" sz="2000" dirty="0"/>
                  <a:t> </a:t>
                </a:r>
                <a:r>
                  <a:rPr lang="es-ES" sz="2000" dirty="0" smtClean="0"/>
                  <a:t>                           </a:t>
                </a:r>
                <a14:m>
                  <m:oMath xmlns:m="http://schemas.openxmlformats.org/officeDocument/2006/math">
                    <m:sSub>
                      <m:sSubPr>
                        <m:ctrlPr>
                          <a:rPr lang="es-ES" sz="2000" i="1" smtClean="0">
                            <a:solidFill>
                              <a:schemeClr val="tx1"/>
                            </a:solidFill>
                            <a:latin typeface="Cambria Math"/>
                          </a:rPr>
                        </m:ctrlPr>
                      </m:sSubPr>
                      <m:e>
                        <m:r>
                          <a:rPr lang="es-EC" sz="2000" i="1">
                            <a:solidFill>
                              <a:schemeClr val="tx1"/>
                            </a:solidFill>
                            <a:latin typeface="Cambria Math"/>
                          </a:rPr>
                          <m:t>𝑄𝑐</m:t>
                        </m:r>
                      </m:e>
                      <m:sub>
                        <m:r>
                          <a:rPr lang="es-EC" sz="2000" i="1">
                            <a:solidFill>
                              <a:schemeClr val="tx1"/>
                            </a:solidFill>
                            <a:latin typeface="Cambria Math"/>
                          </a:rPr>
                          <m:t>𝑒𝑎</m:t>
                        </m:r>
                      </m:sub>
                    </m:sSub>
                    <m:r>
                      <a:rPr lang="es-ES" sz="2000" i="1">
                        <a:solidFill>
                          <a:schemeClr val="tx1"/>
                        </a:solidFill>
                        <a:latin typeface="Cambria Math"/>
                      </a:rPr>
                      <m:t>=2,02 </m:t>
                    </m:r>
                    <m:r>
                      <a:rPr lang="es-EC" sz="2000" i="1">
                        <a:solidFill>
                          <a:schemeClr val="tx1"/>
                        </a:solidFill>
                        <a:latin typeface="Cambria Math"/>
                      </a:rPr>
                      <m:t>𝑥</m:t>
                    </m:r>
                    <m:r>
                      <a:rPr lang="es-EC" sz="2000" i="1">
                        <a:solidFill>
                          <a:schemeClr val="tx1"/>
                        </a:solidFill>
                        <a:latin typeface="Cambria Math"/>
                      </a:rPr>
                      <m:t> </m:t>
                    </m:r>
                    <m:sSup>
                      <m:sSupPr>
                        <m:ctrlPr>
                          <a:rPr lang="es-ES" sz="2000" i="1">
                            <a:solidFill>
                              <a:schemeClr val="tx1"/>
                            </a:solidFill>
                            <a:latin typeface="Cambria Math"/>
                          </a:rPr>
                        </m:ctrlPr>
                      </m:sSupPr>
                      <m:e>
                        <m:r>
                          <a:rPr lang="es-ES" sz="2000" i="1">
                            <a:solidFill>
                              <a:schemeClr val="tx1"/>
                            </a:solidFill>
                            <a:latin typeface="Cambria Math"/>
                          </a:rPr>
                          <m:t>10</m:t>
                        </m:r>
                      </m:e>
                      <m:sup>
                        <m:r>
                          <a:rPr lang="es-ES" sz="2000" i="1">
                            <a:solidFill>
                              <a:schemeClr val="tx1"/>
                            </a:solidFill>
                            <a:latin typeface="Cambria Math"/>
                          </a:rPr>
                          <m:t>10</m:t>
                        </m:r>
                      </m:sup>
                    </m:sSup>
                  </m:oMath>
                </a14:m>
                <a:r>
                  <a:rPr lang="es-ES" sz="2000" dirty="0">
                    <a:solidFill>
                      <a:schemeClr val="tx1"/>
                    </a:solidFill>
                  </a:rPr>
                  <a:t>       </a:t>
                </a:r>
                <a:r>
                  <a:rPr lang="es-ES" sz="2000" dirty="0" smtClean="0">
                    <a:solidFill>
                      <a:schemeClr val="tx1"/>
                    </a:solidFill>
                  </a:rPr>
                  <a:t>J</a:t>
                </a:r>
              </a:p>
              <a:p>
                <a:pPr marL="0" indent="0">
                  <a:buNone/>
                </a:pPr>
                <a14:m>
                  <m:oMathPara xmlns:m="http://schemas.openxmlformats.org/officeDocument/2006/math">
                    <m:oMathParaPr>
                      <m:jc m:val="centerGroup"/>
                    </m:oMathParaPr>
                    <m:oMath xmlns:m="http://schemas.openxmlformats.org/officeDocument/2006/math">
                      <m:r>
                        <a:rPr lang="es-EC" sz="2000" i="1">
                          <a:solidFill>
                            <a:schemeClr val="tx1"/>
                          </a:solidFill>
                          <a:latin typeface="Cambria Math"/>
                        </a:rPr>
                        <m:t>𝜂</m:t>
                      </m:r>
                      <m:r>
                        <a:rPr lang="es-EC" sz="2000" i="1">
                          <a:solidFill>
                            <a:schemeClr val="tx1"/>
                          </a:solidFill>
                          <a:latin typeface="Cambria Math"/>
                        </a:rPr>
                        <m:t> =17 %</m:t>
                      </m:r>
                    </m:oMath>
                  </m:oMathPara>
                </a14:m>
                <a:endParaRPr lang="es-ES" sz="2000" dirty="0">
                  <a:solidFill>
                    <a:schemeClr val="tx1"/>
                  </a:solidFill>
                </a:endParaRPr>
              </a:p>
              <a:p>
                <a:pPr marL="0" indent="0">
                  <a:buNone/>
                </a:pPr>
                <a:endParaRPr lang="es-ES" sz="2000" dirty="0" smtClean="0">
                  <a:solidFill>
                    <a:schemeClr val="tx1"/>
                  </a:solidFill>
                </a:endParaRPr>
              </a:p>
              <a:p>
                <a:pPr marL="0" indent="0">
                  <a:buNone/>
                </a:pPr>
                <a:endParaRPr lang="es-EC" dirty="0" smtClean="0">
                  <a:solidFill>
                    <a:schemeClr val="tx1"/>
                  </a:solidFill>
                </a:endParaRPr>
              </a:p>
              <a:p>
                <a:pPr marL="0" indent="0">
                  <a:buNone/>
                </a:pPr>
                <a:endParaRPr lang="es-ES" dirty="0">
                  <a:solidFill>
                    <a:schemeClr val="tx1"/>
                  </a:solidFill>
                </a:endParaRPr>
              </a:p>
            </p:txBody>
          </p:sp>
        </mc:Choice>
        <mc:Fallback xmlns="">
          <p:sp>
            <p:nvSpPr>
              <p:cNvPr id="8" name="7 Marcador de contenido"/>
              <p:cNvSpPr>
                <a:spLocks noGrp="1" noRot="1" noChangeAspect="1" noMove="1" noResize="1" noEditPoints="1" noAdjustHandles="1" noChangeArrowheads="1" noChangeShapeType="1" noTextEdit="1"/>
              </p:cNvSpPr>
              <p:nvPr>
                <p:ph sz="quarter" idx="1"/>
              </p:nvPr>
            </p:nvSpPr>
            <p:spPr>
              <a:xfrm>
                <a:off x="457200" y="764704"/>
                <a:ext cx="7787208" cy="5407496"/>
              </a:xfrm>
              <a:blipFill rotWithShape="1">
                <a:blip r:embed="rId3"/>
                <a:stretch>
                  <a:fillRect l="-783" t="-563" r="-1410"/>
                </a:stretch>
              </a:blipFill>
            </p:spPr>
            <p:txBody>
              <a:bodyPr/>
              <a:lstStyle/>
              <a:p>
                <a:r>
                  <a:rPr lang="es-ES">
                    <a:noFill/>
                  </a:rPr>
                  <a:t> </a:t>
                </a:r>
              </a:p>
            </p:txBody>
          </p:sp>
        </mc:Fallback>
      </mc:AlternateContent>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780928"/>
            <a:ext cx="4083050" cy="3902075"/>
          </a:xfrm>
          <a:prstGeom prst="rect">
            <a:avLst/>
          </a:prstGeom>
          <a:noFill/>
          <a:ln>
            <a:noFill/>
          </a:ln>
        </p:spPr>
      </p:pic>
      <p:sp>
        <p:nvSpPr>
          <p:cNvPr id="2" name="1 Rectángulo"/>
          <p:cNvSpPr/>
          <p:nvPr/>
        </p:nvSpPr>
        <p:spPr>
          <a:xfrm>
            <a:off x="5225568" y="2924944"/>
            <a:ext cx="3672408" cy="2862322"/>
          </a:xfrm>
          <a:prstGeom prst="rect">
            <a:avLst/>
          </a:prstGeom>
        </p:spPr>
        <p:txBody>
          <a:bodyPr wrap="square">
            <a:spAutoFit/>
          </a:bodyPr>
          <a:lstStyle/>
          <a:p>
            <a:pPr algn="just"/>
            <a:r>
              <a:rPr lang="es-EC" dirty="0"/>
              <a:t>La eficiencia obtenida en otro tipo de secadores: “Los secadores solares expuestos pueden ser operacionales a eficiencias muy bajas (menores que un 5%), aunque la eficiencia de los secadores muy baratos como los secadores de biomasa puede incrementarse hasta valores reales superiores a un 15 %”  , </a:t>
            </a:r>
            <a:endParaRPr lang="es-ES" dirty="0"/>
          </a:p>
        </p:txBody>
      </p:sp>
    </p:spTree>
    <p:extLst>
      <p:ext uri="{BB962C8B-B14F-4D97-AF65-F5344CB8AC3E}">
        <p14:creationId xmlns:p14="http://schemas.microsoft.com/office/powerpoint/2010/main" val="23030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a:t>
            </a:r>
            <a:r>
              <a:rPr lang="es-ES" dirty="0"/>
              <a:t>V</a:t>
            </a:r>
          </a:p>
        </p:txBody>
      </p:sp>
      <p:sp>
        <p:nvSpPr>
          <p:cNvPr id="3" name="2 Subtítulo"/>
          <p:cNvSpPr>
            <a:spLocks noGrp="1"/>
          </p:cNvSpPr>
          <p:nvPr>
            <p:ph type="subTitle" idx="1"/>
          </p:nvPr>
        </p:nvSpPr>
        <p:spPr/>
        <p:txBody>
          <a:bodyPr/>
          <a:lstStyle/>
          <a:p>
            <a:r>
              <a:rPr lang="es-EC" dirty="0"/>
              <a:t>DIAGRAMA DE PROCESOS Y SIMULACION</a:t>
            </a:r>
            <a:endParaRPr lang="es-ES" dirty="0"/>
          </a:p>
        </p:txBody>
      </p:sp>
    </p:spTree>
    <p:extLst>
      <p:ext uri="{BB962C8B-B14F-4D97-AF65-F5344CB8AC3E}">
        <p14:creationId xmlns:p14="http://schemas.microsoft.com/office/powerpoint/2010/main" val="818038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620688"/>
            <a:ext cx="7467600" cy="706090"/>
          </a:xfrm>
        </p:spPr>
        <p:txBody>
          <a:bodyPr>
            <a:normAutofit fontScale="90000"/>
          </a:bodyPr>
          <a:lstStyle/>
          <a:p>
            <a:pPr lvl="0" algn="ctr"/>
            <a:r>
              <a:rPr lang="es-EC" dirty="0" smtClean="0"/>
              <a:t>SIMULACION </a:t>
            </a:r>
            <a:r>
              <a:rPr lang="es-EC" dirty="0"/>
              <a:t>DEL FUNCIONAMIENTO DEL SECADOR</a:t>
            </a:r>
            <a:r>
              <a:rPr lang="es-EC" b="1" dirty="0"/>
              <a:t/>
            </a:r>
            <a:br>
              <a:rPr lang="es-EC" b="1" dirty="0"/>
            </a:br>
            <a:endParaRPr lang="es-EC" dirty="0"/>
          </a:p>
        </p:txBody>
      </p:sp>
      <p:sp>
        <p:nvSpPr>
          <p:cNvPr id="3" name="2 Marcador de contenido"/>
          <p:cNvSpPr>
            <a:spLocks noGrp="1"/>
          </p:cNvSpPr>
          <p:nvPr>
            <p:ph sz="quarter" idx="1"/>
          </p:nvPr>
        </p:nvSpPr>
        <p:spPr>
          <a:xfrm>
            <a:off x="499800" y="1124744"/>
            <a:ext cx="8219256" cy="5616624"/>
          </a:xfrm>
        </p:spPr>
        <p:txBody>
          <a:bodyPr/>
          <a:lstStyle/>
          <a:p>
            <a:pPr marL="0" lvl="0" indent="0">
              <a:buNone/>
            </a:pPr>
            <a:r>
              <a:rPr lang="es-EC" dirty="0" smtClean="0"/>
              <a:t>DESCRIPCIÓN </a:t>
            </a:r>
            <a:r>
              <a:rPr lang="es-EC" dirty="0"/>
              <a:t>DE </a:t>
            </a:r>
            <a:r>
              <a:rPr lang="es-EC" dirty="0" smtClean="0"/>
              <a:t>ALGOR</a:t>
            </a:r>
          </a:p>
          <a:p>
            <a:pPr marL="0" lvl="0" indent="0">
              <a:buNone/>
            </a:pPr>
            <a:endParaRPr lang="es-EC" b="1" dirty="0"/>
          </a:p>
          <a:p>
            <a:pPr algn="just"/>
            <a:r>
              <a:rPr lang="es-EC" dirty="0" smtClean="0"/>
              <a:t>Desarrollar </a:t>
            </a:r>
            <a:r>
              <a:rPr lang="es-EC" dirty="0"/>
              <a:t>herramientas computacionales para el diseño de elementos y ensambles en un variado campo del análisis mecánico o estructural, en base al análisis de alta </a:t>
            </a:r>
            <a:r>
              <a:rPr lang="es-EC" dirty="0" smtClean="0"/>
              <a:t>tecnología (</a:t>
            </a:r>
            <a:r>
              <a:rPr lang="es-EC" dirty="0"/>
              <a:t>FEA</a:t>
            </a:r>
            <a:r>
              <a:rPr lang="es-EC" dirty="0" smtClean="0"/>
              <a:t>) </a:t>
            </a:r>
          </a:p>
          <a:p>
            <a:pPr marL="0" indent="0">
              <a:buNone/>
            </a:pPr>
            <a:endParaRPr lang="es-EC" dirty="0" smtClean="0"/>
          </a:p>
          <a:p>
            <a:pPr marL="0" indent="0">
              <a:buNone/>
            </a:pPr>
            <a:endParaRPr lang="es-EC" dirty="0"/>
          </a:p>
          <a:p>
            <a:pPr marL="0" indent="0">
              <a:buNone/>
            </a:pPr>
            <a:endParaRPr lang="es-EC" dirty="0"/>
          </a:p>
          <a:p>
            <a:pPr marL="0" indent="0">
              <a:buNone/>
            </a:pPr>
            <a:r>
              <a:rPr lang="es-EC" dirty="0" smtClean="0"/>
              <a:t>			</a:t>
            </a:r>
          </a:p>
          <a:p>
            <a:pPr marL="0" indent="0">
              <a:buNone/>
            </a:pPr>
            <a:endParaRPr lang="es-EC" dirty="0"/>
          </a:p>
          <a:p>
            <a:pPr marL="0" indent="0">
              <a:buNone/>
            </a:pPr>
            <a:endParaRPr lang="es-EC"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717032"/>
            <a:ext cx="4971400" cy="2664296"/>
          </a:xfrm>
          <a:prstGeom prst="rect">
            <a:avLst/>
          </a:prstGeom>
          <a:noFill/>
          <a:ln>
            <a:noFill/>
          </a:ln>
        </p:spPr>
      </p:pic>
      <p:sp>
        <p:nvSpPr>
          <p:cNvPr id="6" name="5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2921360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fontScale="90000"/>
          </a:bodyPr>
          <a:lstStyle/>
          <a:p>
            <a:pPr lvl="0"/>
            <a:r>
              <a:rPr lang="es-EC" b="1" dirty="0"/>
              <a:t>SIMULACION DE LA CAMARA DE SECADO</a:t>
            </a:r>
            <a:r>
              <a:rPr lang="es-ES" b="1" dirty="0"/>
              <a:t/>
            </a:r>
            <a:br>
              <a:rPr lang="es-ES" b="1" dirty="0"/>
            </a:br>
            <a:endParaRPr lang="es-ES" b="1" dirty="0"/>
          </a:p>
        </p:txBody>
      </p:sp>
      <p:sp>
        <p:nvSpPr>
          <p:cNvPr id="8" name="7 Marcador de contenido"/>
          <p:cNvSpPr>
            <a:spLocks noGrp="1"/>
          </p:cNvSpPr>
          <p:nvPr>
            <p:ph sz="quarter" idx="1"/>
          </p:nvPr>
        </p:nvSpPr>
        <p:spPr>
          <a:xfrm>
            <a:off x="457200" y="1196752"/>
            <a:ext cx="7787208" cy="4975448"/>
          </a:xfrm>
        </p:spPr>
        <p:txBody>
          <a:bodyPr>
            <a:normAutofit/>
          </a:bodyPr>
          <a:lstStyle/>
          <a:p>
            <a:r>
              <a:rPr lang="es-EC" dirty="0"/>
              <a:t>A continuación ingresamos los siguientes datos:</a:t>
            </a:r>
            <a:endParaRPr lang="es-EC" dirty="0" smtClean="0"/>
          </a:p>
        </p:txBody>
      </p:sp>
      <p:graphicFrame>
        <p:nvGraphicFramePr>
          <p:cNvPr id="2" name="1 Tabla"/>
          <p:cNvGraphicFramePr>
            <a:graphicFrameLocks noGrp="1"/>
          </p:cNvGraphicFramePr>
          <p:nvPr>
            <p:extLst>
              <p:ext uri="{D42A27DB-BD31-4B8C-83A1-F6EECF244321}">
                <p14:modId xmlns:p14="http://schemas.microsoft.com/office/powerpoint/2010/main" val="468678169"/>
              </p:ext>
            </p:extLst>
          </p:nvPr>
        </p:nvGraphicFramePr>
        <p:xfrm>
          <a:off x="1504950" y="2636912"/>
          <a:ext cx="5372735" cy="2743200"/>
        </p:xfrm>
        <a:graphic>
          <a:graphicData uri="http://schemas.openxmlformats.org/drawingml/2006/table">
            <a:tbl>
              <a:tblPr firstRow="1" firstCol="1" bandRow="1">
                <a:tableStyleId>{5C22544A-7EE6-4342-B048-85BDC9FD1C3A}</a:tableStyleId>
              </a:tblPr>
              <a:tblGrid>
                <a:gridCol w="2778760"/>
                <a:gridCol w="2593975"/>
              </a:tblGrid>
              <a:tr h="0">
                <a:tc>
                  <a:txBody>
                    <a:bodyPr/>
                    <a:lstStyle/>
                    <a:p>
                      <a:pPr marR="58420" algn="just">
                        <a:lnSpc>
                          <a:spcPct val="150000"/>
                        </a:lnSpc>
                        <a:spcAft>
                          <a:spcPts val="0"/>
                        </a:spcAft>
                      </a:pPr>
                      <a:r>
                        <a:rPr lang="es-EC" sz="1200" spc="25">
                          <a:effectLst/>
                        </a:rPr>
                        <a:t>Element type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Element definition</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 térmico</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Material</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Ceram tec grate 447</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Cad Mesh Options</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Fine 40%</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(inside) </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4.843E-006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Inside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75°C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(outside)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5.135E-006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Outside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dirty="0">
                          <a:effectLst/>
                        </a:rPr>
                        <a:t>23°C</a:t>
                      </a:r>
                      <a:endParaRPr lang="es-ES" sz="1200" dirty="0">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1504950" y="2197696"/>
            <a:ext cx="366574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Tabla Datos ingresados Cámara de secado.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9122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476672"/>
            <a:ext cx="7467600" cy="1143000"/>
          </a:xfrm>
        </p:spPr>
        <p:txBody>
          <a:bodyPr>
            <a:normAutofit fontScale="90000"/>
          </a:bodyPr>
          <a:lstStyle/>
          <a:p>
            <a:pPr lvl="0"/>
            <a:r>
              <a:rPr lang="es-EC" b="1" dirty="0"/>
              <a:t>SIMULACION DE LA CAMARA DE SECADO</a:t>
            </a:r>
            <a:r>
              <a:rPr lang="es-ES" b="1" dirty="0"/>
              <a:t/>
            </a:r>
            <a:br>
              <a:rPr lang="es-ES" b="1" dirty="0"/>
            </a:br>
            <a:endParaRPr lang="es-ES" b="1" dirty="0"/>
          </a:p>
        </p:txBody>
      </p:sp>
      <p:pic>
        <p:nvPicPr>
          <p:cNvPr id="6" name="5 Imagen"/>
          <p:cNvPicPr/>
          <p:nvPr/>
        </p:nvPicPr>
        <p:blipFill rotWithShape="1">
          <a:blip r:embed="rId3"/>
          <a:srcRect t="21860" r="2721" b="7209"/>
          <a:stretch/>
        </p:blipFill>
        <p:spPr bwMode="auto">
          <a:xfrm>
            <a:off x="422275" y="1727835"/>
            <a:ext cx="8299450" cy="3402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1529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a:t>
            </a:r>
            <a:r>
              <a:rPr lang="es-EC" b="1" dirty="0" smtClean="0"/>
              <a:t>CAMARA DE COMBUSTION</a:t>
            </a:r>
            <a:endParaRPr lang="es-ES" b="1" dirty="0"/>
          </a:p>
        </p:txBody>
      </p:sp>
      <p:sp>
        <p:nvSpPr>
          <p:cNvPr id="8" name="7 Marcador de contenido"/>
          <p:cNvSpPr>
            <a:spLocks noGrp="1"/>
          </p:cNvSpPr>
          <p:nvPr>
            <p:ph sz="quarter" idx="1"/>
          </p:nvPr>
        </p:nvSpPr>
        <p:spPr>
          <a:xfrm>
            <a:off x="457200" y="1196752"/>
            <a:ext cx="7787208" cy="4975448"/>
          </a:xfrm>
        </p:spPr>
        <p:txBody>
          <a:bodyPr>
            <a:normAutofit/>
          </a:bodyPr>
          <a:lstStyle/>
          <a:p>
            <a:r>
              <a:rPr lang="es-EC" dirty="0"/>
              <a:t>A continuación ingresamos los siguientes datos:</a:t>
            </a:r>
            <a:endParaRPr lang="es-EC" dirty="0" smtClean="0"/>
          </a:p>
        </p:txBody>
      </p:sp>
      <p:graphicFrame>
        <p:nvGraphicFramePr>
          <p:cNvPr id="4" name="3 Tabla"/>
          <p:cNvGraphicFramePr>
            <a:graphicFrameLocks noGrp="1"/>
          </p:cNvGraphicFramePr>
          <p:nvPr/>
        </p:nvGraphicFramePr>
        <p:xfrm>
          <a:off x="1504632" y="2939732"/>
          <a:ext cx="5372735" cy="2743200"/>
        </p:xfrm>
        <a:graphic>
          <a:graphicData uri="http://schemas.openxmlformats.org/drawingml/2006/table">
            <a:tbl>
              <a:tblPr firstRow="1" firstCol="1" bandRow="1">
                <a:tableStyleId>{5C22544A-7EE6-4342-B048-85BDC9FD1C3A}</a:tableStyleId>
              </a:tblPr>
              <a:tblGrid>
                <a:gridCol w="2778760"/>
                <a:gridCol w="2593975"/>
              </a:tblGrid>
              <a:tr h="0">
                <a:tc>
                  <a:txBody>
                    <a:bodyPr/>
                    <a:lstStyle/>
                    <a:p>
                      <a:pPr marR="58420" algn="just">
                        <a:lnSpc>
                          <a:spcPct val="150000"/>
                        </a:lnSpc>
                        <a:spcAft>
                          <a:spcPts val="0"/>
                        </a:spcAft>
                      </a:pPr>
                      <a:r>
                        <a:rPr lang="es-EC" sz="1200" spc="25">
                          <a:effectLst/>
                        </a:rPr>
                        <a:t>Element type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Element definition</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 térmico</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Material</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Ceram tec grate 447</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Cad Mesh Options</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Fine 40%</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(inside) </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9.175E-006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Inside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954°C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(outside)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1.0677E-005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Outside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dirty="0">
                          <a:effectLst/>
                        </a:rPr>
                        <a:t>23°C</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926742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a:t>
            </a:r>
            <a:r>
              <a:rPr lang="es-EC" b="1" dirty="0" smtClean="0"/>
              <a:t>CAMARA DE COMBUSTION</a:t>
            </a:r>
            <a:endParaRPr lang="es-ES" b="1" dirty="0"/>
          </a:p>
        </p:txBody>
      </p:sp>
      <p:pic>
        <p:nvPicPr>
          <p:cNvPr id="9" name="8 Imagen"/>
          <p:cNvPicPr/>
          <p:nvPr/>
        </p:nvPicPr>
        <p:blipFill rotWithShape="1">
          <a:blip r:embed="rId3"/>
          <a:srcRect l="21850" t="22758" r="3543" b="7567"/>
          <a:stretch/>
        </p:blipFill>
        <p:spPr bwMode="auto">
          <a:xfrm>
            <a:off x="499745" y="1412776"/>
            <a:ext cx="8144510" cy="42760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2749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DEL DUCTO DE LA ENTRADA DE GASES</a:t>
            </a:r>
            <a:endParaRPr lang="es-ES" b="1" dirty="0"/>
          </a:p>
        </p:txBody>
      </p:sp>
      <p:sp>
        <p:nvSpPr>
          <p:cNvPr id="8" name="7 Marcador de contenido"/>
          <p:cNvSpPr>
            <a:spLocks noGrp="1"/>
          </p:cNvSpPr>
          <p:nvPr>
            <p:ph sz="quarter" idx="1"/>
          </p:nvPr>
        </p:nvSpPr>
        <p:spPr>
          <a:xfrm>
            <a:off x="457200" y="1196752"/>
            <a:ext cx="7787208" cy="4975448"/>
          </a:xfrm>
        </p:spPr>
        <p:txBody>
          <a:bodyPr>
            <a:normAutofit/>
          </a:bodyPr>
          <a:lstStyle/>
          <a:p>
            <a:r>
              <a:rPr lang="es-EC" dirty="0"/>
              <a:t>A continuación ingresamos los siguientes datos:</a:t>
            </a:r>
            <a:endParaRPr lang="es-EC" dirty="0" smtClean="0"/>
          </a:p>
        </p:txBody>
      </p:sp>
      <p:sp>
        <p:nvSpPr>
          <p:cNvPr id="3" name="Rectangle 1"/>
          <p:cNvSpPr>
            <a:spLocks noChangeArrowheads="1"/>
          </p:cNvSpPr>
          <p:nvPr/>
        </p:nvSpPr>
        <p:spPr bwMode="auto">
          <a:xfrm>
            <a:off x="1504950" y="2351584"/>
            <a:ext cx="5120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C" sz="1400" dirty="0"/>
              <a:t>Tabla 5.9 Datos ingresados del ducto de la entrada de gases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1504632" y="2939732"/>
          <a:ext cx="5372735" cy="2743200"/>
        </p:xfrm>
        <a:graphic>
          <a:graphicData uri="http://schemas.openxmlformats.org/drawingml/2006/table">
            <a:tbl>
              <a:tblPr firstRow="1" firstCol="1" bandRow="1">
                <a:tableStyleId>{5C22544A-7EE6-4342-B048-85BDC9FD1C3A}</a:tableStyleId>
              </a:tblPr>
              <a:tblGrid>
                <a:gridCol w="2778760"/>
                <a:gridCol w="2593975"/>
              </a:tblGrid>
              <a:tr h="0">
                <a:tc>
                  <a:txBody>
                    <a:bodyPr/>
                    <a:lstStyle/>
                    <a:p>
                      <a:pPr marR="58420" algn="just">
                        <a:lnSpc>
                          <a:spcPct val="150000"/>
                        </a:lnSpc>
                        <a:spcAft>
                          <a:spcPts val="0"/>
                        </a:spcAft>
                      </a:pPr>
                      <a:r>
                        <a:rPr lang="es-EC" sz="1200" spc="25">
                          <a:effectLst/>
                        </a:rPr>
                        <a:t>Element type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Element definition</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 térmico</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Material</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n-US" sz="1200" spc="25">
                          <a:effectLst/>
                        </a:rPr>
                        <a:t>AISI type 304 Stainless Steel</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Cad Mesh Options</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Fine 40%</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(inside) </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9.175E-006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Inside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422°C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(outside)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4.843E-006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Outside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dirty="0">
                          <a:effectLst/>
                        </a:rPr>
                        <a:t>75°C</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135518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DEL DUCTO DE LA ENTRADA DE GASES</a:t>
            </a:r>
            <a:endParaRPr lang="es-ES" b="1" dirty="0"/>
          </a:p>
        </p:txBody>
      </p:sp>
      <p:pic>
        <p:nvPicPr>
          <p:cNvPr id="9" name="8 Imagen"/>
          <p:cNvPicPr/>
          <p:nvPr/>
        </p:nvPicPr>
        <p:blipFill rotWithShape="1">
          <a:blip r:embed="rId3"/>
          <a:srcRect l="22306" t="22409" r="1187" b="9024"/>
          <a:stretch/>
        </p:blipFill>
        <p:spPr bwMode="auto">
          <a:xfrm>
            <a:off x="323528" y="1291907"/>
            <a:ext cx="8335010" cy="4274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583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67544" y="116632"/>
            <a:ext cx="7467600" cy="566936"/>
          </a:xfrm>
        </p:spPr>
        <p:txBody>
          <a:bodyPr/>
          <a:lstStyle/>
          <a:p>
            <a:r>
              <a:rPr lang="es-EC" b="1" u="sng" dirty="0" smtClean="0">
                <a:solidFill>
                  <a:srgbClr val="FF0000"/>
                </a:solidFill>
              </a:rPr>
              <a:t>JUSTIFICACION</a:t>
            </a:r>
            <a:endParaRPr lang="es-EC" b="1" u="sng" dirty="0">
              <a:solidFill>
                <a:srgbClr val="FF0000"/>
              </a:solidFill>
            </a:endParaRPr>
          </a:p>
        </p:txBody>
      </p:sp>
      <p:sp>
        <p:nvSpPr>
          <p:cNvPr id="3" name="2 Marcador de contenido"/>
          <p:cNvSpPr>
            <a:spLocks noGrp="1"/>
          </p:cNvSpPr>
          <p:nvPr>
            <p:ph sz="quarter" idx="1"/>
          </p:nvPr>
        </p:nvSpPr>
        <p:spPr>
          <a:xfrm>
            <a:off x="179512" y="908720"/>
            <a:ext cx="3791272" cy="5400600"/>
          </a:xfrm>
        </p:spPr>
        <p:txBody>
          <a:bodyPr>
            <a:normAutofit fontScale="85000" lnSpcReduction="20000"/>
          </a:bodyPr>
          <a:lstStyle/>
          <a:p>
            <a:pPr algn="just"/>
            <a:r>
              <a:rPr lang="es-EC" dirty="0"/>
              <a:t>Este diseño está enfocado a generar distintas condiciones teóricas de funcionamiento de la cámara, determinado las  condiciones óptimas de secado.</a:t>
            </a:r>
            <a:endParaRPr lang="es-ES" dirty="0"/>
          </a:p>
          <a:p>
            <a:pPr algn="just"/>
            <a:endParaRPr lang="es-ES" dirty="0"/>
          </a:p>
          <a:p>
            <a:pPr algn="just"/>
            <a:r>
              <a:rPr lang="es-EC" dirty="0" smtClean="0"/>
              <a:t>El </a:t>
            </a:r>
            <a:r>
              <a:rPr lang="es-EC" dirty="0"/>
              <a:t>Software especializado ALGOR nos ayuda a simular el secador mediante la utilización de los datos teóricos obtenidos en el diseño del proyecto de investigación. Se espera que este proyecto sirva de base para futuros proyectos que conlleven a obtener mejores secadores de madera, que permitan alcanzar una mayor eficiencia térmica.</a:t>
            </a:r>
            <a:endParaRPr lang="es-ES" dirty="0"/>
          </a:p>
          <a:p>
            <a:pPr algn="just"/>
            <a:endParaRPr lang="es-EC" dirty="0" smtClean="0"/>
          </a:p>
          <a:p>
            <a:pPr algn="just"/>
            <a:endParaRPr lang="es-EC"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59" y="429309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719" y="729927"/>
            <a:ext cx="2111745" cy="154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276026"/>
            <a:ext cx="2791568" cy="197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6012160" y="630932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23720161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a:t>
            </a:r>
            <a:r>
              <a:rPr lang="es-EC" b="1" dirty="0" smtClean="0"/>
              <a:t>DE INTERCAMBIADOR DE CALOR</a:t>
            </a:r>
            <a:endParaRPr lang="es-ES" b="1" dirty="0"/>
          </a:p>
        </p:txBody>
      </p:sp>
      <p:sp>
        <p:nvSpPr>
          <p:cNvPr id="8" name="7 Marcador de contenido"/>
          <p:cNvSpPr>
            <a:spLocks noGrp="1"/>
          </p:cNvSpPr>
          <p:nvPr>
            <p:ph sz="quarter" idx="1"/>
          </p:nvPr>
        </p:nvSpPr>
        <p:spPr>
          <a:xfrm>
            <a:off x="395536" y="1340768"/>
            <a:ext cx="7787208" cy="4975448"/>
          </a:xfrm>
        </p:spPr>
        <p:txBody>
          <a:bodyPr>
            <a:normAutofit/>
          </a:bodyPr>
          <a:lstStyle/>
          <a:p>
            <a:r>
              <a:rPr lang="es-EC" dirty="0"/>
              <a:t>A continuación ingresamos los siguientes datos:</a:t>
            </a:r>
            <a:endParaRPr lang="es-EC" dirty="0" smtClean="0"/>
          </a:p>
        </p:txBody>
      </p:sp>
      <p:graphicFrame>
        <p:nvGraphicFramePr>
          <p:cNvPr id="2" name="1 Tabla"/>
          <p:cNvGraphicFramePr>
            <a:graphicFrameLocks noGrp="1"/>
          </p:cNvGraphicFramePr>
          <p:nvPr/>
        </p:nvGraphicFramePr>
        <p:xfrm>
          <a:off x="1504632" y="2939732"/>
          <a:ext cx="5372735" cy="2743200"/>
        </p:xfrm>
        <a:graphic>
          <a:graphicData uri="http://schemas.openxmlformats.org/drawingml/2006/table">
            <a:tbl>
              <a:tblPr firstRow="1" firstCol="1" bandRow="1">
                <a:tableStyleId>{5C22544A-7EE6-4342-B048-85BDC9FD1C3A}</a:tableStyleId>
              </a:tblPr>
              <a:tblGrid>
                <a:gridCol w="2778760"/>
                <a:gridCol w="2593975"/>
              </a:tblGrid>
              <a:tr h="0">
                <a:tc>
                  <a:txBody>
                    <a:bodyPr/>
                    <a:lstStyle/>
                    <a:p>
                      <a:pPr marR="58420" algn="just">
                        <a:lnSpc>
                          <a:spcPct val="150000"/>
                        </a:lnSpc>
                        <a:spcAft>
                          <a:spcPts val="0"/>
                        </a:spcAft>
                      </a:pPr>
                      <a:r>
                        <a:rPr lang="es-EC" sz="1200" spc="25">
                          <a:effectLst/>
                        </a:rPr>
                        <a:t>Element type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Element definition</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 térmico</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Material</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n-US" sz="1200" spc="25">
                          <a:effectLst/>
                        </a:rPr>
                        <a:t>Steel ASTM – A36</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Cad Mesh Options</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Fine 40%</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(inside) </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9.175E-006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Inside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322°C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(outside)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4.843E-006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Outside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dirty="0">
                          <a:effectLst/>
                        </a:rPr>
                        <a:t>75°C</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651623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a:t>
            </a:r>
            <a:r>
              <a:rPr lang="es-EC" b="1" dirty="0" smtClean="0"/>
              <a:t>DE INTERCAMBIADOR DE CALOR</a:t>
            </a:r>
            <a:endParaRPr lang="es-ES" b="1" dirty="0"/>
          </a:p>
        </p:txBody>
      </p:sp>
      <p:pic>
        <p:nvPicPr>
          <p:cNvPr id="6" name="5 Imagen"/>
          <p:cNvPicPr/>
          <p:nvPr/>
        </p:nvPicPr>
        <p:blipFill rotWithShape="1">
          <a:blip r:embed="rId3"/>
          <a:srcRect l="22264" t="22758" r="2329" b="8267"/>
          <a:stretch/>
        </p:blipFill>
        <p:spPr bwMode="auto">
          <a:xfrm>
            <a:off x="395536" y="1323022"/>
            <a:ext cx="8190230" cy="4211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8513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DE LA PILA DE MADERA</a:t>
            </a:r>
            <a:endParaRPr lang="es-ES" b="1" dirty="0"/>
          </a:p>
        </p:txBody>
      </p:sp>
      <p:sp>
        <p:nvSpPr>
          <p:cNvPr id="8" name="7 Marcador de contenido"/>
          <p:cNvSpPr>
            <a:spLocks noGrp="1"/>
          </p:cNvSpPr>
          <p:nvPr>
            <p:ph sz="quarter" idx="1"/>
          </p:nvPr>
        </p:nvSpPr>
        <p:spPr>
          <a:xfrm>
            <a:off x="457200" y="1196752"/>
            <a:ext cx="7787208" cy="4975448"/>
          </a:xfrm>
        </p:spPr>
        <p:txBody>
          <a:bodyPr>
            <a:normAutofit/>
          </a:bodyPr>
          <a:lstStyle/>
          <a:p>
            <a:r>
              <a:rPr lang="es-EC" dirty="0"/>
              <a:t>A continuación ingresamos los siguientes datos:</a:t>
            </a:r>
            <a:endParaRPr lang="es-EC" dirty="0" smtClean="0"/>
          </a:p>
        </p:txBody>
      </p:sp>
      <p:sp>
        <p:nvSpPr>
          <p:cNvPr id="3" name="Rectangle 1"/>
          <p:cNvSpPr>
            <a:spLocks noChangeArrowheads="1"/>
          </p:cNvSpPr>
          <p:nvPr/>
        </p:nvSpPr>
        <p:spPr bwMode="auto">
          <a:xfrm>
            <a:off x="1504950" y="2351584"/>
            <a:ext cx="37160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C" sz="1400" dirty="0"/>
              <a:t>Tabla 5.9 Datos ingresados </a:t>
            </a:r>
            <a:r>
              <a:rPr lang="es-EC" sz="1400" dirty="0" smtClean="0"/>
              <a:t>pila de madera</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nvGraphicFramePr>
        <p:xfrm>
          <a:off x="1504632" y="3214052"/>
          <a:ext cx="5372735" cy="1920240"/>
        </p:xfrm>
        <a:graphic>
          <a:graphicData uri="http://schemas.openxmlformats.org/drawingml/2006/table">
            <a:tbl>
              <a:tblPr firstRow="1" firstCol="1" bandRow="1">
                <a:tableStyleId>{5C22544A-7EE6-4342-B048-85BDC9FD1C3A}</a:tableStyleId>
              </a:tblPr>
              <a:tblGrid>
                <a:gridCol w="2778760"/>
                <a:gridCol w="2593975"/>
              </a:tblGrid>
              <a:tr h="0">
                <a:tc>
                  <a:txBody>
                    <a:bodyPr/>
                    <a:lstStyle/>
                    <a:p>
                      <a:pPr marR="58420" algn="just">
                        <a:lnSpc>
                          <a:spcPct val="150000"/>
                        </a:lnSpc>
                        <a:spcAft>
                          <a:spcPts val="0"/>
                        </a:spcAft>
                      </a:pPr>
                      <a:r>
                        <a:rPr lang="es-EC" sz="1200" spc="25">
                          <a:effectLst/>
                        </a:rPr>
                        <a:t>Element type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Element definition</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Brick térmico</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Material</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Plastic ABS Molded </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Cad Mesh Options</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Fine 50%</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Surface Convection Loads (inside) </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a:effectLst/>
                        </a:rPr>
                        <a:t>4.843E-006 W/mm</a:t>
                      </a:r>
                      <a:r>
                        <a:rPr lang="es-EC" sz="1200" spc="25" baseline="30000">
                          <a:effectLst/>
                        </a:rPr>
                        <a:t>2</a:t>
                      </a:r>
                      <a:r>
                        <a:rPr lang="es-EC" sz="1200" spc="25">
                          <a:effectLst/>
                        </a:rPr>
                        <a:t>°C</a:t>
                      </a:r>
                      <a:endParaRPr lang="es-ES" sz="1200">
                        <a:effectLst/>
                        <a:latin typeface="Times New Roman"/>
                        <a:ea typeface="Times New Roman"/>
                        <a:cs typeface="Times New Roman"/>
                      </a:endParaRPr>
                    </a:p>
                  </a:txBody>
                  <a:tcPr marL="68580" marR="68580" marT="0" marB="0"/>
                </a:tc>
              </a:tr>
              <a:tr h="0">
                <a:tc>
                  <a:txBody>
                    <a:bodyPr/>
                    <a:lstStyle/>
                    <a:p>
                      <a:pPr marR="58420" algn="just">
                        <a:lnSpc>
                          <a:spcPct val="150000"/>
                        </a:lnSpc>
                        <a:spcAft>
                          <a:spcPts val="0"/>
                        </a:spcAft>
                      </a:pPr>
                      <a:r>
                        <a:rPr lang="es-EC" sz="1200" spc="25">
                          <a:effectLst/>
                        </a:rPr>
                        <a:t>Inside temperature</a:t>
                      </a:r>
                      <a:endParaRPr lang="es-ES" sz="1200">
                        <a:effectLst/>
                        <a:latin typeface="Times New Roman"/>
                        <a:ea typeface="Times New Roman"/>
                        <a:cs typeface="Times New Roman"/>
                      </a:endParaRPr>
                    </a:p>
                  </a:txBody>
                  <a:tcPr marL="68580" marR="68580" marT="0" marB="0"/>
                </a:tc>
                <a:tc>
                  <a:txBody>
                    <a:bodyPr/>
                    <a:lstStyle/>
                    <a:p>
                      <a:pPr marR="58420" algn="just">
                        <a:lnSpc>
                          <a:spcPct val="150000"/>
                        </a:lnSpc>
                        <a:spcAft>
                          <a:spcPts val="0"/>
                        </a:spcAft>
                      </a:pPr>
                      <a:r>
                        <a:rPr lang="es-EC" sz="1200" spc="25" dirty="0">
                          <a:effectLst/>
                        </a:rPr>
                        <a:t>75°C</a:t>
                      </a:r>
                      <a:endParaRPr lang="es-E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441244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260648"/>
            <a:ext cx="7467600" cy="1143000"/>
          </a:xfrm>
        </p:spPr>
        <p:txBody>
          <a:bodyPr>
            <a:normAutofit/>
          </a:bodyPr>
          <a:lstStyle/>
          <a:p>
            <a:pPr lvl="0"/>
            <a:r>
              <a:rPr lang="es-EC" b="1" dirty="0"/>
              <a:t>SIMULACION DE LA PILA DE MADERA</a:t>
            </a:r>
            <a:endParaRPr lang="es-ES" b="1" dirty="0"/>
          </a:p>
        </p:txBody>
      </p:sp>
      <p:pic>
        <p:nvPicPr>
          <p:cNvPr id="9" name="8 Imagen"/>
          <p:cNvPicPr/>
          <p:nvPr/>
        </p:nvPicPr>
        <p:blipFill rotWithShape="1">
          <a:blip r:embed="rId3"/>
          <a:srcRect l="22047" t="23108" r="4519" b="8426"/>
          <a:stretch/>
        </p:blipFill>
        <p:spPr bwMode="auto">
          <a:xfrm>
            <a:off x="623252" y="1359217"/>
            <a:ext cx="7897495" cy="4139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4510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VI</a:t>
            </a:r>
            <a:endParaRPr lang="es-ES" dirty="0"/>
          </a:p>
        </p:txBody>
      </p:sp>
      <p:sp>
        <p:nvSpPr>
          <p:cNvPr id="3" name="2 Subtítulo"/>
          <p:cNvSpPr>
            <a:spLocks noGrp="1"/>
          </p:cNvSpPr>
          <p:nvPr>
            <p:ph type="subTitle" idx="1"/>
          </p:nvPr>
        </p:nvSpPr>
        <p:spPr/>
        <p:txBody>
          <a:bodyPr/>
          <a:lstStyle/>
          <a:p>
            <a:r>
              <a:rPr lang="es-EC" dirty="0"/>
              <a:t>ANALISIS ECONOMICO Y FINANCIERO</a:t>
            </a:r>
            <a:endParaRPr lang="es-ES" dirty="0"/>
          </a:p>
        </p:txBody>
      </p:sp>
    </p:spTree>
    <p:extLst>
      <p:ext uri="{BB962C8B-B14F-4D97-AF65-F5344CB8AC3E}">
        <p14:creationId xmlns:p14="http://schemas.microsoft.com/office/powerpoint/2010/main" val="3909073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sz="quarter" idx="1"/>
          </p:nvPr>
        </p:nvSpPr>
        <p:spPr>
          <a:xfrm>
            <a:off x="457200" y="980728"/>
            <a:ext cx="8147248" cy="5472608"/>
          </a:xfrm>
        </p:spPr>
        <p:txBody>
          <a:bodyPr>
            <a:normAutofit/>
          </a:bodyPr>
          <a:lstStyle/>
          <a:p>
            <a:pPr algn="just"/>
            <a:r>
              <a:rPr lang="es-EC" dirty="0" smtClean="0"/>
              <a:t>Este </a:t>
            </a:r>
            <a:r>
              <a:rPr lang="es-EC" dirty="0"/>
              <a:t>parámetro nos van ayudar a visualizar de manera aproximada la utilidad en un intervalo de tiempo de un año, las utilidades que se puede obtener por concepto de secado de madera.</a:t>
            </a:r>
            <a:endParaRPr lang="es-ES" dirty="0"/>
          </a:p>
          <a:p>
            <a:pPr algn="just"/>
            <a:endParaRPr lang="es-EC" dirty="0" smtClean="0"/>
          </a:p>
          <a:p>
            <a:pPr algn="just"/>
            <a:endParaRPr lang="es-EC" dirty="0"/>
          </a:p>
          <a:p>
            <a:pPr marL="0" indent="0" algn="just">
              <a:buNone/>
            </a:pPr>
            <a:r>
              <a:rPr lang="es-EC" dirty="0" smtClean="0"/>
              <a:t>.</a:t>
            </a:r>
            <a:endParaRPr lang="es-ES" dirty="0"/>
          </a:p>
        </p:txBody>
      </p:sp>
      <p:sp>
        <p:nvSpPr>
          <p:cNvPr id="7" name="1 Título"/>
          <p:cNvSpPr>
            <a:spLocks noGrp="1"/>
          </p:cNvSpPr>
          <p:nvPr>
            <p:ph type="title"/>
          </p:nvPr>
        </p:nvSpPr>
        <p:spPr>
          <a:xfrm>
            <a:off x="539552" y="260648"/>
            <a:ext cx="7355160" cy="706090"/>
          </a:xfrm>
        </p:spPr>
        <p:txBody>
          <a:bodyPr>
            <a:normAutofit/>
          </a:bodyPr>
          <a:lstStyle/>
          <a:p>
            <a:pPr lvl="0"/>
            <a:r>
              <a:rPr lang="es-EC" b="1" dirty="0"/>
              <a:t>GANANCIA NETA</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296804792"/>
              </p:ext>
            </p:extLst>
          </p:nvPr>
        </p:nvGraphicFramePr>
        <p:xfrm>
          <a:off x="713597" y="2636912"/>
          <a:ext cx="7416823" cy="2448271"/>
        </p:xfrm>
        <a:graphic>
          <a:graphicData uri="http://schemas.openxmlformats.org/drawingml/2006/table">
            <a:tbl>
              <a:tblPr firstRow="1" firstCol="1" bandRow="1">
                <a:tableStyleId>{5C22544A-7EE6-4342-B048-85BDC9FD1C3A}</a:tableStyleId>
              </a:tblPr>
              <a:tblGrid>
                <a:gridCol w="3373901"/>
                <a:gridCol w="829925"/>
                <a:gridCol w="1100922"/>
                <a:gridCol w="1031479"/>
                <a:gridCol w="1080596"/>
              </a:tblGrid>
              <a:tr h="823906">
                <a:tc>
                  <a:txBody>
                    <a:bodyPr/>
                    <a:lstStyle/>
                    <a:p>
                      <a:pPr>
                        <a:lnSpc>
                          <a:spcPct val="115000"/>
                        </a:lnSpc>
                        <a:spcAft>
                          <a:spcPts val="0"/>
                        </a:spcAft>
                      </a:pPr>
                      <a:r>
                        <a:rPr lang="es-ES" sz="1400" dirty="0">
                          <a:effectLst/>
                        </a:rPr>
                        <a:t>DESIGNACION</a:t>
                      </a:r>
                      <a:endParaRPr lang="es-ES" sz="1400" dirty="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CANT</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COSTO UNITARIO</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TOTAL MES</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TOTAL ANNUAL</a:t>
                      </a:r>
                      <a:endParaRPr lang="es-ES" sz="1400">
                        <a:effectLst/>
                        <a:latin typeface="Times New Roman"/>
                        <a:ea typeface="Times New Roman"/>
                        <a:cs typeface="Times New Roman"/>
                      </a:endParaRPr>
                    </a:p>
                  </a:txBody>
                  <a:tcPr marL="44450" marR="44450" marT="0" marB="0" anchor="b"/>
                </a:tc>
              </a:tr>
              <a:tr h="541512">
                <a:tc>
                  <a:txBody>
                    <a:bodyPr/>
                    <a:lstStyle/>
                    <a:p>
                      <a:pPr>
                        <a:lnSpc>
                          <a:spcPct val="115000"/>
                        </a:lnSpc>
                        <a:spcAft>
                          <a:spcPts val="0"/>
                        </a:spcAft>
                      </a:pPr>
                      <a:r>
                        <a:rPr lang="es-ES" sz="1400">
                          <a:effectLst/>
                        </a:rPr>
                        <a:t>TABLONES DE MADERA SECADO</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980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1,22</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1195,6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14347,2</a:t>
                      </a:r>
                      <a:endParaRPr lang="es-ES" sz="1400">
                        <a:effectLst/>
                        <a:latin typeface="Times New Roman"/>
                        <a:ea typeface="Times New Roman"/>
                        <a:cs typeface="Times New Roman"/>
                      </a:endParaRPr>
                    </a:p>
                  </a:txBody>
                  <a:tcPr marL="44450" marR="44450" marT="0" marB="0" anchor="b"/>
                </a:tc>
              </a:tr>
              <a:tr h="823906">
                <a:tc>
                  <a:txBody>
                    <a:bodyPr/>
                    <a:lstStyle/>
                    <a:p>
                      <a:pPr>
                        <a:lnSpc>
                          <a:spcPct val="115000"/>
                        </a:lnSpc>
                        <a:spcAft>
                          <a:spcPts val="0"/>
                        </a:spcAft>
                      </a:pPr>
                      <a:r>
                        <a:rPr lang="es-ES" sz="1400">
                          <a:effectLst/>
                        </a:rPr>
                        <a:t>TABLON PROCESADO(MADERA SEMI-DURA)</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980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0,50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490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5880</a:t>
                      </a:r>
                      <a:endParaRPr lang="es-ES" sz="1400">
                        <a:effectLst/>
                        <a:latin typeface="Times New Roman"/>
                        <a:ea typeface="Times New Roman"/>
                        <a:cs typeface="Times New Roman"/>
                      </a:endParaRPr>
                    </a:p>
                  </a:txBody>
                  <a:tcPr marL="44450" marR="44450" marT="0" marB="0" anchor="b"/>
                </a:tc>
              </a:tr>
              <a:tr h="258947">
                <a:tc>
                  <a:txBody>
                    <a:bodyPr/>
                    <a:lstStyle/>
                    <a:p>
                      <a:pPr>
                        <a:lnSpc>
                          <a:spcPct val="115000"/>
                        </a:lnSpc>
                      </a:pPr>
                      <a:endParaRPr lang="es-ES" sz="1200" dirty="0">
                        <a:effectLst/>
                        <a:latin typeface="Calibri"/>
                        <a:cs typeface="Times New Roman"/>
                      </a:endParaRPr>
                    </a:p>
                  </a:txBody>
                  <a:tcPr marL="44450" marR="44450" marT="0" marB="0" anchor="b"/>
                </a:tc>
                <a:tc>
                  <a:txBody>
                    <a:bodyPr/>
                    <a:lstStyle/>
                    <a:p>
                      <a:pPr algn="r">
                        <a:lnSpc>
                          <a:spcPct val="115000"/>
                        </a:lnSpc>
                        <a:spcAft>
                          <a:spcPts val="0"/>
                        </a:spcAft>
                      </a:pPr>
                      <a:r>
                        <a:rPr lang="es-ES" sz="1400">
                          <a:effectLst/>
                        </a:rPr>
                        <a:t>TOTAL</a:t>
                      </a:r>
                      <a:endParaRPr lang="es-ES" sz="1400">
                        <a:effectLst/>
                        <a:latin typeface="Times New Roman"/>
                        <a:ea typeface="Times New Roman"/>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gn="r">
                        <a:lnSpc>
                          <a:spcPct val="115000"/>
                        </a:lnSpc>
                        <a:spcAft>
                          <a:spcPts val="0"/>
                        </a:spcAft>
                      </a:pPr>
                      <a:r>
                        <a:rPr lang="es-ES" sz="1400">
                          <a:effectLst/>
                        </a:rPr>
                        <a:t>1685,6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dirty="0">
                          <a:effectLst/>
                        </a:rPr>
                        <a:t>20227,2</a:t>
                      </a:r>
                      <a:endParaRPr lang="es-ES" sz="1400" dirty="0">
                        <a:effectLst/>
                        <a:latin typeface="Times New Roman"/>
                        <a:ea typeface="Times New Roman"/>
                        <a:cs typeface="Times New Roman"/>
                      </a:endParaRPr>
                    </a:p>
                  </a:txBody>
                  <a:tcPr marL="44450" marR="44450" marT="0" marB="0" anchor="b"/>
                </a:tc>
              </a:tr>
            </a:tbl>
          </a:graphicData>
        </a:graphic>
      </p:graphicFrame>
      <p:sp>
        <p:nvSpPr>
          <p:cNvPr id="6" name="5 Rectángulo"/>
          <p:cNvSpPr/>
          <p:nvPr/>
        </p:nvSpPr>
        <p:spPr>
          <a:xfrm>
            <a:off x="683568" y="5191896"/>
            <a:ext cx="7560840" cy="923330"/>
          </a:xfrm>
          <a:prstGeom prst="rect">
            <a:avLst/>
          </a:prstGeom>
        </p:spPr>
        <p:txBody>
          <a:bodyPr wrap="square">
            <a:spAutoFit/>
          </a:bodyPr>
          <a:lstStyle/>
          <a:p>
            <a:r>
              <a:rPr lang="es-EC" dirty="0"/>
              <a:t>TABLON PROCESADO: es el proceso que comprende el tratamiento industrial a  partir del tablón secado hasta que se encuentra listo a la venta</a:t>
            </a:r>
            <a:endParaRPr lang="es-ES" dirty="0"/>
          </a:p>
        </p:txBody>
      </p:sp>
    </p:spTree>
    <p:extLst>
      <p:ext uri="{BB962C8B-B14F-4D97-AF65-F5344CB8AC3E}">
        <p14:creationId xmlns:p14="http://schemas.microsoft.com/office/powerpoint/2010/main" val="2742874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1 Marcador de contenido"/>
              <p:cNvSpPr>
                <a:spLocks noGrp="1"/>
              </p:cNvSpPr>
              <p:nvPr>
                <p:ph sz="quarter" idx="1"/>
              </p:nvPr>
            </p:nvSpPr>
            <p:spPr>
              <a:xfrm>
                <a:off x="395536" y="628294"/>
                <a:ext cx="8147248" cy="5472608"/>
              </a:xfrm>
            </p:spPr>
            <p:txBody>
              <a:bodyPr>
                <a:normAutofit fontScale="25000" lnSpcReduction="20000"/>
              </a:bodyPr>
              <a:lstStyle/>
              <a:p>
                <a:pPr marL="0" indent="0" algn="just">
                  <a:buNone/>
                </a:pPr>
                <a:endParaRPr lang="es-ES" sz="7200" dirty="0"/>
              </a:p>
              <a:p>
                <a:pPr marL="0" lvl="0" indent="0" algn="just">
                  <a:buNone/>
                </a:pPr>
                <a:r>
                  <a:rPr lang="es-EC" sz="7200" b="1" dirty="0"/>
                  <a:t>ANALISIS DEL VALOR ACTUAL NETO. </a:t>
                </a:r>
                <a:endParaRPr lang="es-ES" sz="7200" b="1" dirty="0"/>
              </a:p>
              <a:p>
                <a:pPr marL="0" indent="0" algn="just">
                  <a:buNone/>
                </a:pPr>
                <a:r>
                  <a:rPr lang="es-EC" sz="7200" dirty="0"/>
                  <a:t>Es un procedimiento que consiste en calcular el valor presente de un determinado flujo de caja futuro, el cual se origina por una inversión.</a:t>
                </a:r>
                <a:endParaRPr lang="es-ES" sz="7200" dirty="0"/>
              </a:p>
              <a:p>
                <a:pPr marL="0" indent="0" algn="just">
                  <a:buNone/>
                </a:pPr>
                <a:r>
                  <a:rPr lang="es-EC" sz="7200" dirty="0"/>
                  <a:t>  </a:t>
                </a:r>
                <a:endParaRPr lang="es-ES" sz="7200" dirty="0" smtClean="0"/>
              </a:p>
              <a:p>
                <a:pPr marL="0" indent="0" algn="just">
                  <a:buNone/>
                </a:pPr>
                <a14:m>
                  <m:oMathPara xmlns:m="http://schemas.openxmlformats.org/officeDocument/2006/math">
                    <m:oMathParaPr>
                      <m:jc m:val="centerGroup"/>
                    </m:oMathParaPr>
                    <m:oMath xmlns:m="http://schemas.openxmlformats.org/officeDocument/2006/math">
                      <m:r>
                        <a:rPr lang="es-EC" sz="7200" i="1">
                          <a:latin typeface="Cambria Math"/>
                        </a:rPr>
                        <m:t>𝑉𝐴𝑁</m:t>
                      </m:r>
                      <m:r>
                        <a:rPr lang="es-EC" sz="7200" i="1">
                          <a:latin typeface="Cambria Math"/>
                        </a:rPr>
                        <m:t>=</m:t>
                      </m:r>
                      <m:nary>
                        <m:naryPr>
                          <m:chr m:val="∑"/>
                          <m:limLoc m:val="subSup"/>
                          <m:ctrlPr>
                            <a:rPr lang="es-ES" sz="7200" i="1">
                              <a:latin typeface="Cambria Math"/>
                            </a:rPr>
                          </m:ctrlPr>
                        </m:naryPr>
                        <m:sub>
                          <m:r>
                            <a:rPr lang="es-EC" sz="7200" i="1">
                              <a:latin typeface="Cambria Math"/>
                            </a:rPr>
                            <m:t>𝑡</m:t>
                          </m:r>
                          <m:r>
                            <a:rPr lang="es-EC" sz="7200" i="1">
                              <a:latin typeface="Cambria Math"/>
                            </a:rPr>
                            <m:t>=0</m:t>
                          </m:r>
                        </m:sub>
                        <m:sup>
                          <m:r>
                            <a:rPr lang="es-EC" sz="7200" i="1">
                              <a:latin typeface="Cambria Math"/>
                            </a:rPr>
                            <m:t>𝑛</m:t>
                          </m:r>
                        </m:sup>
                        <m:e>
                          <m:f>
                            <m:fPr>
                              <m:ctrlPr>
                                <a:rPr lang="es-ES" sz="7200" i="1">
                                  <a:latin typeface="Cambria Math"/>
                                </a:rPr>
                              </m:ctrlPr>
                            </m:fPr>
                            <m:num>
                              <m:sSub>
                                <m:sSubPr>
                                  <m:ctrlPr>
                                    <a:rPr lang="es-ES" sz="7200" i="1">
                                      <a:latin typeface="Cambria Math"/>
                                    </a:rPr>
                                  </m:ctrlPr>
                                </m:sSubPr>
                                <m:e>
                                  <m:r>
                                    <a:rPr lang="es-EC" sz="7200" i="1">
                                      <a:latin typeface="Cambria Math"/>
                                    </a:rPr>
                                    <m:t>𝐵𝑁</m:t>
                                  </m:r>
                                </m:e>
                                <m:sub>
                                  <m:r>
                                    <a:rPr lang="es-EC" sz="7200" i="1">
                                      <a:latin typeface="Cambria Math"/>
                                    </a:rPr>
                                    <m:t>𝑡</m:t>
                                  </m:r>
                                </m:sub>
                              </m:sSub>
                            </m:num>
                            <m:den>
                              <m:sSup>
                                <m:sSupPr>
                                  <m:ctrlPr>
                                    <a:rPr lang="es-ES" sz="7200" i="1">
                                      <a:latin typeface="Cambria Math"/>
                                    </a:rPr>
                                  </m:ctrlPr>
                                </m:sSupPr>
                                <m:e>
                                  <m:d>
                                    <m:dPr>
                                      <m:ctrlPr>
                                        <a:rPr lang="es-ES" sz="7200" i="1">
                                          <a:latin typeface="Cambria Math"/>
                                        </a:rPr>
                                      </m:ctrlPr>
                                    </m:dPr>
                                    <m:e>
                                      <m:r>
                                        <a:rPr lang="es-EC" sz="7200" i="1">
                                          <a:latin typeface="Cambria Math"/>
                                        </a:rPr>
                                        <m:t>1+</m:t>
                                      </m:r>
                                      <m:r>
                                        <a:rPr lang="es-EC" sz="7200" i="1">
                                          <a:latin typeface="Cambria Math"/>
                                        </a:rPr>
                                        <m:t>𝑖</m:t>
                                      </m:r>
                                    </m:e>
                                  </m:d>
                                </m:e>
                                <m:sup>
                                  <m:r>
                                    <a:rPr lang="es-EC" sz="7200" i="1">
                                      <a:latin typeface="Cambria Math"/>
                                    </a:rPr>
                                    <m:t>𝑡</m:t>
                                  </m:r>
                                </m:sup>
                              </m:sSup>
                            </m:den>
                          </m:f>
                          <m:r>
                            <a:rPr lang="es-EC" sz="7200" i="1">
                              <a:latin typeface="Cambria Math"/>
                            </a:rPr>
                            <m:t>−</m:t>
                          </m:r>
                          <m:r>
                            <a:rPr lang="es-EC" sz="7200" i="1">
                              <a:latin typeface="Cambria Math"/>
                            </a:rPr>
                            <m:t>𝐼𝑜</m:t>
                          </m:r>
                        </m:e>
                      </m:nary>
                    </m:oMath>
                  </m:oMathPara>
                </a14:m>
                <a:endParaRPr lang="es-ES" sz="7200" dirty="0"/>
              </a:p>
              <a:p>
                <a:pPr marL="0" indent="0" algn="just">
                  <a:buNone/>
                </a:pPr>
                <a:r>
                  <a:rPr lang="es-EC" sz="7200" dirty="0"/>
                  <a:t> </a:t>
                </a:r>
                <a:endParaRPr lang="es-ES" sz="7200" dirty="0"/>
              </a:p>
              <a:p>
                <a:pPr marL="0" indent="0" algn="just">
                  <a:buNone/>
                </a:pPr>
                <a:r>
                  <a:rPr lang="es-EC" sz="7200" dirty="0"/>
                  <a:t>De donde:</a:t>
                </a:r>
                <a:endParaRPr lang="es-ES" sz="7200" dirty="0"/>
              </a:p>
              <a:p>
                <a:pPr marL="0" indent="0" algn="just">
                  <a:buNone/>
                </a:pPr>
                <a:r>
                  <a:rPr lang="es-EC" sz="7200" dirty="0"/>
                  <a:t> 	BN: Beneficio neto del flujo del periodo t</a:t>
                </a:r>
                <a:endParaRPr lang="es-ES" sz="7200" dirty="0"/>
              </a:p>
              <a:p>
                <a:pPr marL="0" indent="0" algn="just">
                  <a:buNone/>
                </a:pPr>
                <a:r>
                  <a:rPr lang="es-EC" sz="7200" dirty="0"/>
                  <a:t>	</a:t>
                </a:r>
                <a:r>
                  <a:rPr lang="es-EC" sz="7200" dirty="0" err="1"/>
                  <a:t>Io</a:t>
                </a:r>
                <a:r>
                  <a:rPr lang="es-EC" sz="7200" dirty="0"/>
                  <a:t>  : Inversión inicial</a:t>
                </a:r>
                <a:endParaRPr lang="es-ES" sz="7200" dirty="0"/>
              </a:p>
              <a:p>
                <a:pPr marL="0" indent="0" algn="just">
                  <a:buNone/>
                </a:pPr>
                <a:r>
                  <a:rPr lang="es-EC" sz="7200" dirty="0"/>
                  <a:t>	n   : Número de años</a:t>
                </a:r>
                <a:endParaRPr lang="es-ES" sz="7200" dirty="0"/>
              </a:p>
              <a:p>
                <a:pPr marL="0" indent="0" algn="just">
                  <a:buNone/>
                </a:pPr>
                <a:r>
                  <a:rPr lang="es-EC" sz="7200" dirty="0"/>
                  <a:t>	i    : Tasa de descuento</a:t>
                </a:r>
                <a:endParaRPr lang="es-ES" sz="7200" dirty="0"/>
              </a:p>
              <a:p>
                <a:pPr marL="0" indent="0" algn="just">
                  <a:buNone/>
                </a:pPr>
                <a:r>
                  <a:rPr lang="es-EC" sz="7200" dirty="0"/>
                  <a:t> </a:t>
                </a:r>
                <a:endParaRPr lang="es-ES" sz="7200" dirty="0"/>
              </a:p>
              <a:p>
                <a:pPr marL="0" indent="0" algn="just">
                  <a:buNone/>
                </a:pPr>
                <a:r>
                  <a:rPr lang="es-EC" sz="7200" i="1" dirty="0"/>
                  <a:t> </a:t>
                </a:r>
                <a:r>
                  <a:rPr lang="es-EC" sz="7200" dirty="0"/>
                  <a:t>Si VAN&gt; 0: El proyecto es rentable.</a:t>
                </a:r>
                <a:endParaRPr lang="es-ES" sz="7200" dirty="0"/>
              </a:p>
              <a:p>
                <a:pPr marL="0" indent="0" algn="just">
                  <a:buNone/>
                </a:pPr>
                <a:r>
                  <a:rPr lang="es-EC" sz="7200" dirty="0"/>
                  <a:t> Si VAN&lt; 0: El proyecto no es rentable.</a:t>
                </a:r>
                <a:endParaRPr lang="es-ES" sz="7200" dirty="0"/>
              </a:p>
              <a:p>
                <a:pPr marL="0" indent="0" algn="just">
                  <a:buNone/>
                </a:pPr>
                <a:r>
                  <a:rPr lang="es-EC" sz="7200" dirty="0"/>
                  <a:t> </a:t>
                </a:r>
                <a:endParaRPr lang="es-ES" sz="7200" dirty="0"/>
              </a:p>
              <a:p>
                <a:pPr marL="0" indent="0" algn="just">
                  <a:buNone/>
                </a:pPr>
                <a:r>
                  <a:rPr lang="es-EC" sz="7200" dirty="0"/>
                  <a:t>La inflación tomada en cuenta  produce un incremento del 10% anual y se realizó la proyección a 10 años.</a:t>
                </a:r>
                <a:endParaRPr lang="es-ES" sz="7200" dirty="0"/>
              </a:p>
              <a:p>
                <a:pPr marL="0" indent="0" algn="just">
                  <a:buNone/>
                </a:pPr>
                <a:endParaRPr lang="es-ES" dirty="0"/>
              </a:p>
              <a:p>
                <a:pPr algn="just"/>
                <a:endParaRPr lang="es-EC" dirty="0" smtClean="0"/>
              </a:p>
              <a:p>
                <a:pPr algn="just"/>
                <a:endParaRPr lang="es-EC" dirty="0" smtClean="0"/>
              </a:p>
              <a:p>
                <a:pPr algn="just"/>
                <a:endParaRPr lang="es-EC" dirty="0"/>
              </a:p>
              <a:p>
                <a:pPr algn="just"/>
                <a:endParaRPr lang="es-EC" dirty="0" smtClean="0"/>
              </a:p>
              <a:p>
                <a:pPr algn="just"/>
                <a:endParaRPr lang="es-EC" dirty="0"/>
              </a:p>
              <a:p>
                <a:pPr algn="just"/>
                <a:endParaRPr lang="es-EC" dirty="0" smtClean="0"/>
              </a:p>
              <a:p>
                <a:pPr algn="just"/>
                <a:endParaRPr lang="es-EC" dirty="0"/>
              </a:p>
              <a:p>
                <a:pPr marL="0" indent="0" algn="just">
                  <a:buNone/>
                </a:pPr>
                <a:r>
                  <a:rPr lang="es-EC" dirty="0" smtClean="0"/>
                  <a:t>.</a:t>
                </a:r>
                <a:endParaRPr lang="es-ES" dirty="0"/>
              </a:p>
            </p:txBody>
          </p:sp>
        </mc:Choice>
        <mc:Fallback xmlns="">
          <p:sp>
            <p:nvSpPr>
              <p:cNvPr id="2" name="1 Marcador de contenido"/>
              <p:cNvSpPr>
                <a:spLocks noGrp="1" noRot="1" noChangeAspect="1" noMove="1" noResize="1" noEditPoints="1" noAdjustHandles="1" noChangeArrowheads="1" noChangeShapeType="1" noTextEdit="1"/>
              </p:cNvSpPr>
              <p:nvPr>
                <p:ph sz="quarter" idx="1"/>
              </p:nvPr>
            </p:nvSpPr>
            <p:spPr>
              <a:xfrm>
                <a:off x="395536" y="628294"/>
                <a:ext cx="8147248" cy="5472608"/>
              </a:xfrm>
              <a:blipFill rotWithShape="1">
                <a:blip r:embed="rId3"/>
                <a:stretch>
                  <a:fillRect l="-674" r="-599" b="-24053"/>
                </a:stretch>
              </a:blipFill>
            </p:spPr>
            <p:txBody>
              <a:bodyPr/>
              <a:lstStyle/>
              <a:p>
                <a:r>
                  <a:rPr lang="es-ES">
                    <a:noFill/>
                  </a:rPr>
                  <a:t> </a:t>
                </a:r>
              </a:p>
            </p:txBody>
          </p:sp>
        </mc:Fallback>
      </mc:AlternateContent>
      <p:sp>
        <p:nvSpPr>
          <p:cNvPr id="7" name="1 Título"/>
          <p:cNvSpPr>
            <a:spLocks noGrp="1"/>
          </p:cNvSpPr>
          <p:nvPr>
            <p:ph type="title"/>
          </p:nvPr>
        </p:nvSpPr>
        <p:spPr>
          <a:xfrm>
            <a:off x="539552" y="260648"/>
            <a:ext cx="7355160" cy="706090"/>
          </a:xfrm>
        </p:spPr>
        <p:txBody>
          <a:bodyPr>
            <a:normAutofit/>
          </a:bodyPr>
          <a:lstStyle/>
          <a:p>
            <a:pPr lvl="0"/>
            <a:r>
              <a:rPr lang="es-EC" b="1" dirty="0" smtClean="0"/>
              <a:t>6.2 ANALISIS </a:t>
            </a:r>
            <a:r>
              <a:rPr lang="es-EC" b="1" dirty="0"/>
              <a:t>FINANCIERO</a:t>
            </a:r>
            <a:endParaRPr lang="es-ES" b="1" dirty="0"/>
          </a:p>
        </p:txBody>
      </p:sp>
    </p:spTree>
    <p:extLst>
      <p:ext uri="{BB962C8B-B14F-4D97-AF65-F5344CB8AC3E}">
        <p14:creationId xmlns:p14="http://schemas.microsoft.com/office/powerpoint/2010/main" val="3503499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Marcador de contenido"/>
          <p:cNvSpPr>
            <a:spLocks noGrp="1"/>
          </p:cNvSpPr>
          <p:nvPr>
            <p:ph sz="quarter" idx="1"/>
          </p:nvPr>
        </p:nvSpPr>
        <p:spPr>
          <a:xfrm>
            <a:off x="395536" y="764704"/>
            <a:ext cx="8147248" cy="5472608"/>
          </a:xfrm>
        </p:spPr>
        <p:txBody>
          <a:bodyPr>
            <a:normAutofit/>
          </a:bodyPr>
          <a:lstStyle/>
          <a:p>
            <a:pPr marL="0" lvl="0" indent="0">
              <a:buNone/>
            </a:pPr>
            <a:endParaRPr lang="es-EC" b="1" dirty="0" smtClean="0"/>
          </a:p>
          <a:p>
            <a:pPr marL="0" lvl="0" indent="0">
              <a:buNone/>
            </a:pPr>
            <a:r>
              <a:rPr lang="es-EC" sz="2000" b="1" dirty="0" smtClean="0"/>
              <a:t>ANALISIS </a:t>
            </a:r>
            <a:r>
              <a:rPr lang="es-EC" sz="2000" b="1" dirty="0"/>
              <a:t>DEL VALOR ACTUAL NETO</a:t>
            </a:r>
            <a:r>
              <a:rPr lang="es-EC" b="1" dirty="0"/>
              <a:t>. </a:t>
            </a:r>
            <a:endParaRPr lang="es-ES" b="1" dirty="0"/>
          </a:p>
          <a:p>
            <a:pPr marL="0" indent="0">
              <a:buNone/>
            </a:pPr>
            <a:endParaRPr lang="es-ES" sz="1800" dirty="0"/>
          </a:p>
        </p:txBody>
      </p:sp>
      <p:sp>
        <p:nvSpPr>
          <p:cNvPr id="7" name="1 Título"/>
          <p:cNvSpPr>
            <a:spLocks noGrp="1"/>
          </p:cNvSpPr>
          <p:nvPr>
            <p:ph type="title"/>
          </p:nvPr>
        </p:nvSpPr>
        <p:spPr>
          <a:xfrm>
            <a:off x="539552" y="260648"/>
            <a:ext cx="7355160" cy="706090"/>
          </a:xfrm>
        </p:spPr>
        <p:txBody>
          <a:bodyPr>
            <a:normAutofit/>
          </a:bodyPr>
          <a:lstStyle/>
          <a:p>
            <a:pPr lvl="0"/>
            <a:r>
              <a:rPr lang="es-EC" b="1" dirty="0" smtClean="0"/>
              <a:t>6.2 ANALISIS </a:t>
            </a:r>
            <a:r>
              <a:rPr lang="es-EC" b="1" dirty="0"/>
              <a:t>FINANCIERO</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1947347779"/>
              </p:ext>
            </p:extLst>
          </p:nvPr>
        </p:nvGraphicFramePr>
        <p:xfrm>
          <a:off x="251520" y="1916831"/>
          <a:ext cx="8208916" cy="3380414"/>
        </p:xfrm>
        <a:graphic>
          <a:graphicData uri="http://schemas.openxmlformats.org/drawingml/2006/table">
            <a:tbl>
              <a:tblPr firstRow="1" firstCol="1" bandRow="1">
                <a:tableStyleId>{5C22544A-7EE6-4342-B048-85BDC9FD1C3A}</a:tableStyleId>
              </a:tblPr>
              <a:tblGrid>
                <a:gridCol w="1101748"/>
                <a:gridCol w="726248"/>
                <a:gridCol w="597385"/>
                <a:gridCol w="642615"/>
                <a:gridCol w="642615"/>
                <a:gridCol w="642615"/>
                <a:gridCol w="642615"/>
                <a:gridCol w="642615"/>
                <a:gridCol w="642615"/>
                <a:gridCol w="642615"/>
                <a:gridCol w="642615"/>
                <a:gridCol w="642615"/>
              </a:tblGrid>
              <a:tr h="323333">
                <a:tc>
                  <a:txBody>
                    <a:bodyPr/>
                    <a:lstStyle/>
                    <a:p>
                      <a:pPr>
                        <a:lnSpc>
                          <a:spcPct val="115000"/>
                        </a:lnSpc>
                        <a:spcAft>
                          <a:spcPts val="0"/>
                        </a:spcAft>
                      </a:pPr>
                      <a:r>
                        <a:rPr lang="es-ES" sz="1400">
                          <a:effectLst/>
                        </a:rPr>
                        <a:t>Años(n)</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3</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4</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5</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7</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8</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9</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10</a:t>
                      </a:r>
                      <a:endParaRPr lang="es-ES" sz="1400">
                        <a:effectLst/>
                        <a:latin typeface="Times New Roman"/>
                        <a:ea typeface="Times New Roman"/>
                        <a:cs typeface="Times New Roman"/>
                      </a:endParaRPr>
                    </a:p>
                  </a:txBody>
                  <a:tcPr marL="44450" marR="44450" marT="0" marB="0" anchor="b"/>
                </a:tc>
              </a:tr>
              <a:tr h="675495">
                <a:tc>
                  <a:txBody>
                    <a:bodyPr/>
                    <a:lstStyle/>
                    <a:p>
                      <a:pPr>
                        <a:lnSpc>
                          <a:spcPct val="115000"/>
                        </a:lnSpc>
                        <a:spcAft>
                          <a:spcPts val="0"/>
                        </a:spcAft>
                      </a:pPr>
                      <a:r>
                        <a:rPr lang="es-ES" sz="1400">
                          <a:effectLst/>
                        </a:rPr>
                        <a:t>Io</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-11013</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r>
              <a:tr h="675495">
                <a:tc>
                  <a:txBody>
                    <a:bodyPr/>
                    <a:lstStyle/>
                    <a:p>
                      <a:pPr>
                        <a:lnSpc>
                          <a:spcPct val="115000"/>
                        </a:lnSpc>
                        <a:spcAft>
                          <a:spcPts val="0"/>
                        </a:spcAft>
                      </a:pPr>
                      <a:r>
                        <a:rPr lang="es-ES" sz="1400">
                          <a:effectLst/>
                        </a:rPr>
                        <a:t>BN</a:t>
                      </a:r>
                      <a:endParaRPr lang="es-ES" sz="1400">
                        <a:effectLst/>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effectLst/>
                        </a:rPr>
                        <a:t> </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3810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4191</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4610,1</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5071,1</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5578,2</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6136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6749,6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7424,6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8167,1</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8983,8</a:t>
                      </a:r>
                      <a:endParaRPr lang="es-ES" sz="1400">
                        <a:effectLst/>
                        <a:latin typeface="Times New Roman"/>
                        <a:ea typeface="Times New Roman"/>
                        <a:cs typeface="Times New Roman"/>
                      </a:endParaRPr>
                    </a:p>
                  </a:txBody>
                  <a:tcPr marL="44450" marR="44450" marT="0" marB="0" anchor="b"/>
                </a:tc>
              </a:tr>
              <a:tr h="323333">
                <a:tc>
                  <a:txBody>
                    <a:bodyPr/>
                    <a:lstStyle/>
                    <a:p>
                      <a:pPr>
                        <a:lnSpc>
                          <a:spcPct val="115000"/>
                        </a:lnSpc>
                        <a:spcAft>
                          <a:spcPts val="0"/>
                        </a:spcAft>
                      </a:pPr>
                      <a:r>
                        <a:rPr lang="es-ES" sz="1400">
                          <a:effectLst/>
                        </a:rPr>
                        <a:t>i</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a:t>
                      </a:r>
                      <a:endParaRPr lang="es-ES" sz="1400">
                        <a:effectLst/>
                        <a:latin typeface="Times New Roman"/>
                        <a:ea typeface="Times New Roman"/>
                        <a:cs typeface="Times New Roman"/>
                      </a:endParaRPr>
                    </a:p>
                  </a:txBody>
                  <a:tcPr marL="44450" marR="44450" marT="0" marB="0" anchor="b"/>
                </a:tc>
              </a:tr>
              <a:tr h="323333">
                <a:tc>
                  <a:txBody>
                    <a:bodyPr/>
                    <a:lstStyle/>
                    <a:p>
                      <a:pPr>
                        <a:lnSpc>
                          <a:spcPct val="115000"/>
                        </a:lnSpc>
                        <a:spcAft>
                          <a:spcPts val="0"/>
                        </a:spcAft>
                      </a:pPr>
                      <a:r>
                        <a:rPr lang="es-ES" sz="1400">
                          <a:effectLst/>
                        </a:rPr>
                        <a:t>(1+i)^n</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1,00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1,20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1,44</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1,73</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2,07</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2,49</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2,99</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3,58</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4,30</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5,16</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6,19</a:t>
                      </a:r>
                      <a:endParaRPr lang="es-ES" sz="1400">
                        <a:effectLst/>
                        <a:latin typeface="Times New Roman"/>
                        <a:ea typeface="Times New Roman"/>
                        <a:cs typeface="Times New Roman"/>
                      </a:endParaRPr>
                    </a:p>
                  </a:txBody>
                  <a:tcPr marL="44450" marR="44450" marT="0" marB="0" anchor="b"/>
                </a:tc>
              </a:tr>
              <a:tr h="559332">
                <a:tc>
                  <a:txBody>
                    <a:bodyPr/>
                    <a:lstStyle/>
                    <a:p>
                      <a:pPr>
                        <a:lnSpc>
                          <a:spcPct val="115000"/>
                        </a:lnSpc>
                        <a:spcAft>
                          <a:spcPts val="0"/>
                        </a:spcAft>
                      </a:pPr>
                      <a:r>
                        <a:rPr lang="es-ES" sz="1400" dirty="0">
                          <a:effectLst/>
                        </a:rPr>
                        <a:t>Flujo descontado</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-11013</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3175</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2910,4</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2667,9</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2445,6</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2241,8</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2054,9</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1883,7</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1726,7</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1582,8</a:t>
                      </a:r>
                      <a:endParaRPr lang="es-ES" sz="1400" dirty="0">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400" dirty="0">
                          <a:effectLst/>
                        </a:rPr>
                        <a:t>1450,9</a:t>
                      </a:r>
                      <a:endParaRPr lang="es-ES" sz="1400" dirty="0">
                        <a:effectLst/>
                        <a:latin typeface="Times New Roman"/>
                        <a:ea typeface="Times New Roman"/>
                        <a:cs typeface="Times New Roman"/>
                      </a:endParaRPr>
                    </a:p>
                  </a:txBody>
                  <a:tcPr marL="44450" marR="44450" marT="0" marB="0" anchor="ctr"/>
                </a:tc>
              </a:tr>
              <a:tr h="323333">
                <a:tc>
                  <a:txBody>
                    <a:bodyPr/>
                    <a:lstStyle/>
                    <a:p>
                      <a:pPr>
                        <a:lnSpc>
                          <a:spcPct val="115000"/>
                        </a:lnSpc>
                        <a:spcAft>
                          <a:spcPts val="0"/>
                        </a:spcAft>
                      </a:pPr>
                      <a:r>
                        <a:rPr lang="es-ES" sz="1400">
                          <a:effectLst/>
                        </a:rPr>
                        <a:t>VAN</a:t>
                      </a:r>
                      <a:endParaRPr lang="es-ES" sz="1400">
                        <a:effectLst/>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S" sz="1400">
                          <a:effectLst/>
                        </a:rPr>
                        <a:t>11127</a:t>
                      </a:r>
                      <a:endParaRPr lang="es-ES" sz="1400">
                        <a:effectLst/>
                        <a:latin typeface="Times New Roman"/>
                        <a:ea typeface="Times New Roman"/>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a:effectLst/>
                        <a:latin typeface="Calibri"/>
                        <a:cs typeface="Times New Roman"/>
                      </a:endParaRPr>
                    </a:p>
                  </a:txBody>
                  <a:tcPr marL="44450" marR="44450" marT="0" marB="0" anchor="b"/>
                </a:tc>
                <a:tc>
                  <a:txBody>
                    <a:bodyPr/>
                    <a:lstStyle/>
                    <a:p>
                      <a:pPr>
                        <a:lnSpc>
                          <a:spcPct val="115000"/>
                        </a:lnSpc>
                      </a:pPr>
                      <a:endParaRPr lang="es-ES" sz="1200" dirty="0">
                        <a:effectLst/>
                        <a:latin typeface="Calibri"/>
                        <a:cs typeface="Times New Roman"/>
                      </a:endParaRPr>
                    </a:p>
                  </a:txBody>
                  <a:tcPr marL="44450" marR="44450" marT="0" marB="0" anchor="b"/>
                </a:tc>
              </a:tr>
            </a:tbl>
          </a:graphicData>
        </a:graphic>
      </p:graphicFrame>
      <p:sp>
        <p:nvSpPr>
          <p:cNvPr id="5" name="4 Rectángulo"/>
          <p:cNvSpPr/>
          <p:nvPr/>
        </p:nvSpPr>
        <p:spPr>
          <a:xfrm>
            <a:off x="107504" y="5373216"/>
            <a:ext cx="8271668" cy="646331"/>
          </a:xfrm>
          <a:prstGeom prst="rect">
            <a:avLst/>
          </a:prstGeom>
        </p:spPr>
        <p:txBody>
          <a:bodyPr wrap="square">
            <a:spAutoFit/>
          </a:bodyPr>
          <a:lstStyle/>
          <a:p>
            <a:r>
              <a:rPr lang="es-EC" dirty="0"/>
              <a:t>Al ser el VAN mayor al valor de la inversión, el proyecto va a producir ganancias por encima de la rentabilidad exigida y es aceptable</a:t>
            </a:r>
            <a:endParaRPr lang="es-ES" dirty="0"/>
          </a:p>
        </p:txBody>
      </p:sp>
    </p:spTree>
    <p:extLst>
      <p:ext uri="{BB962C8B-B14F-4D97-AF65-F5344CB8AC3E}">
        <p14:creationId xmlns:p14="http://schemas.microsoft.com/office/powerpoint/2010/main" val="23114169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1 Marcador de contenido"/>
              <p:cNvSpPr>
                <a:spLocks noGrp="1"/>
              </p:cNvSpPr>
              <p:nvPr>
                <p:ph sz="quarter" idx="1"/>
              </p:nvPr>
            </p:nvSpPr>
            <p:spPr>
              <a:xfrm>
                <a:off x="395536" y="1052736"/>
                <a:ext cx="8147248" cy="5184576"/>
              </a:xfrm>
            </p:spPr>
            <p:txBody>
              <a:bodyPr>
                <a:normAutofit/>
              </a:bodyPr>
              <a:lstStyle/>
              <a:p>
                <a:pPr marL="0" indent="0">
                  <a:buNone/>
                </a:pPr>
                <a:r>
                  <a:rPr lang="es-EC" dirty="0"/>
                  <a:t>El tiempo de recuperación de la inversión es:</a:t>
                </a:r>
                <a:endParaRPr lang="es-ES" dirty="0"/>
              </a:p>
              <a:p>
                <a:pPr marL="0" indent="0">
                  <a:buNone/>
                </a:pPr>
                <a:r>
                  <a:rPr lang="es-EC" dirty="0"/>
                  <a:t> </a:t>
                </a: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𝑇𝑅</m:t>
                      </m:r>
                      <m:r>
                        <a:rPr lang="es-EC" i="1">
                          <a:latin typeface="Cambria Math"/>
                        </a:rPr>
                        <m:t>=</m:t>
                      </m:r>
                      <m:f>
                        <m:fPr>
                          <m:ctrlPr>
                            <a:rPr lang="es-ES" i="1">
                              <a:latin typeface="Cambria Math"/>
                            </a:rPr>
                          </m:ctrlPr>
                        </m:fPr>
                        <m:num>
                          <m:r>
                            <a:rPr lang="es-EC" i="1">
                              <a:latin typeface="Cambria Math"/>
                            </a:rPr>
                            <m:t>𝐶𝑜𝑠𝑡𝑜</m:t>
                          </m:r>
                          <m:r>
                            <a:rPr lang="es-EC" i="1">
                              <a:latin typeface="Cambria Math"/>
                            </a:rPr>
                            <m:t> </m:t>
                          </m:r>
                          <m:r>
                            <a:rPr lang="es-EC" i="1">
                              <a:latin typeface="Cambria Math"/>
                            </a:rPr>
                            <m:t>𝑡𝑜𝑡𝑎𝑙</m:t>
                          </m:r>
                        </m:num>
                        <m:den>
                          <m:r>
                            <a:rPr lang="es-EC" i="1">
                              <a:latin typeface="Cambria Math"/>
                            </a:rPr>
                            <m:t>𝑈𝑡𝑖𝑙𝑖𝑑𝑎𝑑</m:t>
                          </m:r>
                          <m:r>
                            <a:rPr lang="es-EC" i="1">
                              <a:latin typeface="Cambria Math"/>
                            </a:rPr>
                            <m:t> </m:t>
                          </m:r>
                          <m:r>
                            <a:rPr lang="es-EC" i="1">
                              <a:latin typeface="Cambria Math"/>
                            </a:rPr>
                            <m:t>𝑛𝑒𝑡𝑎</m:t>
                          </m:r>
                          <m:r>
                            <a:rPr lang="es-EC" i="1">
                              <a:latin typeface="Cambria Math"/>
                            </a:rPr>
                            <m:t> </m:t>
                          </m:r>
                        </m:den>
                      </m:f>
                    </m:oMath>
                  </m:oMathPara>
                </a14:m>
                <a:endParaRPr lang="es-ES" dirty="0"/>
              </a:p>
              <a:p>
                <a:pPr marL="0" indent="0">
                  <a:buNone/>
                </a:pPr>
                <a:r>
                  <a:rPr lang="es-EC" dirty="0"/>
                  <a:t> </a:t>
                </a: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𝑇𝑅</m:t>
                      </m:r>
                      <m:r>
                        <a:rPr lang="es-EC" i="1">
                          <a:latin typeface="Cambria Math"/>
                        </a:rPr>
                        <m:t>=</m:t>
                      </m:r>
                      <m:f>
                        <m:fPr>
                          <m:ctrlPr>
                            <a:rPr lang="es-ES" i="1">
                              <a:latin typeface="Cambria Math"/>
                            </a:rPr>
                          </m:ctrlPr>
                        </m:fPr>
                        <m:num>
                          <m:r>
                            <a:rPr lang="es-EC" i="1">
                              <a:latin typeface="Cambria Math"/>
                            </a:rPr>
                            <m:t>11013</m:t>
                          </m:r>
                        </m:num>
                        <m:den>
                          <m:r>
                            <a:rPr lang="es-EC" i="1">
                              <a:latin typeface="Cambria Math"/>
                            </a:rPr>
                            <m:t>1685.6</m:t>
                          </m:r>
                        </m:den>
                      </m:f>
                      <m:r>
                        <a:rPr lang="es-EC" i="1">
                          <a:latin typeface="Cambria Math"/>
                        </a:rPr>
                        <m:t>=7    </m:t>
                      </m:r>
                      <m:r>
                        <a:rPr lang="es-EC" i="1">
                          <a:latin typeface="Cambria Math"/>
                        </a:rPr>
                        <m:t>𝑚𝑒𝑠𝑒𝑠</m:t>
                      </m:r>
                      <m:r>
                        <a:rPr lang="es-EC" i="1">
                          <a:latin typeface="Cambria Math"/>
                        </a:rPr>
                        <m:t>   </m:t>
                      </m:r>
                    </m:oMath>
                  </m:oMathPara>
                </a14:m>
                <a:endParaRPr lang="es-ES" dirty="0"/>
              </a:p>
              <a:p>
                <a:pPr marL="0" indent="0">
                  <a:buNone/>
                </a:pPr>
                <a:r>
                  <a:rPr lang="es-EC" dirty="0"/>
                  <a:t> </a:t>
                </a:r>
                <a:endParaRPr lang="es-ES" dirty="0"/>
              </a:p>
              <a:p>
                <a:pPr marL="0" indent="0">
                  <a:buNone/>
                </a:pPr>
                <a:r>
                  <a:rPr lang="es-EC" dirty="0"/>
                  <a:t> </a:t>
                </a:r>
                <a:endParaRPr lang="es-ES" dirty="0"/>
              </a:p>
              <a:p>
                <a:pPr marL="0" indent="0">
                  <a:buNone/>
                </a:pPr>
                <a:r>
                  <a:rPr lang="es-EC" dirty="0"/>
                  <a:t>Entonces el tiempo de recuperación de la inversión es de 7 meses.</a:t>
                </a:r>
                <a:endParaRPr lang="es-ES" dirty="0"/>
              </a:p>
              <a:p>
                <a:pPr marL="0" indent="0">
                  <a:buNone/>
                </a:pPr>
                <a:r>
                  <a:rPr lang="es-EC" b="1" dirty="0"/>
                  <a:t> </a:t>
                </a:r>
                <a:endParaRPr lang="es-ES" dirty="0"/>
              </a:p>
              <a:p>
                <a:pPr marL="0" indent="0">
                  <a:buNone/>
                </a:pPr>
                <a:endParaRPr lang="es-EC" b="1" dirty="0" smtClean="0"/>
              </a:p>
            </p:txBody>
          </p:sp>
        </mc:Choice>
        <mc:Fallback xmlns="">
          <p:sp>
            <p:nvSpPr>
              <p:cNvPr id="2" name="1 Marcador de contenido"/>
              <p:cNvSpPr>
                <a:spLocks noGrp="1" noRot="1" noChangeAspect="1" noMove="1" noResize="1" noEditPoints="1" noAdjustHandles="1" noChangeArrowheads="1" noChangeShapeType="1" noTextEdit="1"/>
              </p:cNvSpPr>
              <p:nvPr>
                <p:ph sz="quarter" idx="1"/>
              </p:nvPr>
            </p:nvSpPr>
            <p:spPr>
              <a:xfrm>
                <a:off x="395536" y="1052736"/>
                <a:ext cx="8147248" cy="5184576"/>
              </a:xfrm>
              <a:blipFill rotWithShape="1">
                <a:blip r:embed="rId3"/>
                <a:stretch>
                  <a:fillRect l="-1198" t="-941" r="-1647"/>
                </a:stretch>
              </a:blipFill>
            </p:spPr>
            <p:txBody>
              <a:bodyPr/>
              <a:lstStyle/>
              <a:p>
                <a:r>
                  <a:rPr lang="es-ES">
                    <a:noFill/>
                  </a:rPr>
                  <a:t> </a:t>
                </a:r>
              </a:p>
            </p:txBody>
          </p:sp>
        </mc:Fallback>
      </mc:AlternateContent>
      <p:sp>
        <p:nvSpPr>
          <p:cNvPr id="7" name="1 Título"/>
          <p:cNvSpPr>
            <a:spLocks noGrp="1"/>
          </p:cNvSpPr>
          <p:nvPr>
            <p:ph type="title"/>
          </p:nvPr>
        </p:nvSpPr>
        <p:spPr>
          <a:xfrm>
            <a:off x="539552" y="260648"/>
            <a:ext cx="7355160" cy="706090"/>
          </a:xfrm>
        </p:spPr>
        <p:txBody>
          <a:bodyPr>
            <a:normAutofit/>
          </a:bodyPr>
          <a:lstStyle/>
          <a:p>
            <a:pPr lvl="0"/>
            <a:r>
              <a:rPr lang="es-EC" b="1" dirty="0" smtClean="0"/>
              <a:t>6.2 ANALISIS </a:t>
            </a:r>
            <a:r>
              <a:rPr lang="es-EC" b="1" dirty="0"/>
              <a:t>FINANCIERO</a:t>
            </a:r>
            <a:endParaRPr lang="es-ES" b="1" dirty="0"/>
          </a:p>
        </p:txBody>
      </p:sp>
    </p:spTree>
    <p:extLst>
      <p:ext uri="{BB962C8B-B14F-4D97-AF65-F5344CB8AC3E}">
        <p14:creationId xmlns:p14="http://schemas.microsoft.com/office/powerpoint/2010/main" val="438979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VII</a:t>
            </a:r>
            <a:endParaRPr lang="es-ES" dirty="0"/>
          </a:p>
        </p:txBody>
      </p:sp>
      <p:sp>
        <p:nvSpPr>
          <p:cNvPr id="3" name="2 Subtítulo"/>
          <p:cNvSpPr>
            <a:spLocks noGrp="1"/>
          </p:cNvSpPr>
          <p:nvPr>
            <p:ph type="subTitle" idx="1"/>
          </p:nvPr>
        </p:nvSpPr>
        <p:spPr/>
        <p:txBody>
          <a:bodyPr/>
          <a:lstStyle/>
          <a:p>
            <a:r>
              <a:rPr lang="es-EC" dirty="0"/>
              <a:t>CONCLUSIONES Y RECOMENDACIONES</a:t>
            </a:r>
            <a:endParaRPr lang="es-ES" dirty="0"/>
          </a:p>
        </p:txBody>
      </p:sp>
    </p:spTree>
    <p:extLst>
      <p:ext uri="{BB962C8B-B14F-4D97-AF65-F5344CB8AC3E}">
        <p14:creationId xmlns:p14="http://schemas.microsoft.com/office/powerpoint/2010/main" val="3439156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p:txBody>
          <a:bodyPr/>
          <a:lstStyle/>
          <a:p>
            <a:r>
              <a:rPr lang="es-ES" dirty="0" smtClean="0"/>
              <a:t>CAPITULO II</a:t>
            </a:r>
            <a:endParaRPr lang="es-ES" dirty="0"/>
          </a:p>
        </p:txBody>
      </p:sp>
      <p:sp>
        <p:nvSpPr>
          <p:cNvPr id="3" name="2 Subtítulo"/>
          <p:cNvSpPr>
            <a:spLocks noGrp="1"/>
          </p:cNvSpPr>
          <p:nvPr>
            <p:ph type="subTitle" idx="1"/>
          </p:nvPr>
        </p:nvSpPr>
        <p:spPr/>
        <p:txBody>
          <a:bodyPr/>
          <a:lstStyle/>
          <a:p>
            <a:r>
              <a:rPr lang="es-EC" dirty="0"/>
              <a:t>MARCO TEÓRICO</a:t>
            </a:r>
            <a:endParaRPr lang="es-ES" dirty="0"/>
          </a:p>
        </p:txBody>
      </p:sp>
    </p:spTree>
    <p:extLst>
      <p:ext uri="{BB962C8B-B14F-4D97-AF65-F5344CB8AC3E}">
        <p14:creationId xmlns:p14="http://schemas.microsoft.com/office/powerpoint/2010/main" val="1578533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9552" y="332656"/>
            <a:ext cx="7467600" cy="648072"/>
          </a:xfrm>
        </p:spPr>
        <p:txBody>
          <a:bodyPr>
            <a:normAutofit/>
          </a:bodyPr>
          <a:lstStyle/>
          <a:p>
            <a:pPr lvl="0" algn="ctr"/>
            <a:r>
              <a:rPr lang="es-EC" b="1" dirty="0"/>
              <a:t>7.1 </a:t>
            </a:r>
            <a:r>
              <a:rPr lang="es-EC" b="1" dirty="0" smtClean="0"/>
              <a:t>CONCLUSIONES</a:t>
            </a:r>
            <a:endParaRPr lang="es-EC" dirty="0"/>
          </a:p>
        </p:txBody>
      </p:sp>
      <p:sp>
        <p:nvSpPr>
          <p:cNvPr id="3" name="2 Marcador de contenido"/>
          <p:cNvSpPr>
            <a:spLocks noGrp="1"/>
          </p:cNvSpPr>
          <p:nvPr>
            <p:ph sz="quarter" idx="1"/>
          </p:nvPr>
        </p:nvSpPr>
        <p:spPr>
          <a:xfrm>
            <a:off x="467544" y="1196752"/>
            <a:ext cx="8219256" cy="5184576"/>
          </a:xfrm>
        </p:spPr>
        <p:txBody>
          <a:bodyPr>
            <a:noAutofit/>
          </a:bodyPr>
          <a:lstStyle/>
          <a:p>
            <a:pPr lvl="0" algn="just"/>
            <a:r>
              <a:rPr lang="es-EC" sz="2000" dirty="0"/>
              <a:t>Mediante el diseño y la simulación se  puede obtener madera con el contenido de humedad necesaria, más uniformes, mejor calidad, en un tiempo relativamente corto, en comparación con el secado natural.</a:t>
            </a:r>
            <a:endParaRPr lang="es-ES" sz="2000" dirty="0"/>
          </a:p>
          <a:p>
            <a:pPr marL="0" indent="0" algn="just">
              <a:buNone/>
            </a:pPr>
            <a:endParaRPr lang="es-ES" sz="2000" dirty="0"/>
          </a:p>
          <a:p>
            <a:pPr lvl="0" algn="just"/>
            <a:r>
              <a:rPr lang="es-EC" sz="2000" dirty="0"/>
              <a:t>El secado artificial de la madera se realiza bajo condiciones controladas de temperatura, humedad relativa y velocidad de circulación de aire.</a:t>
            </a:r>
            <a:endParaRPr lang="es-ES" sz="2000" dirty="0"/>
          </a:p>
          <a:p>
            <a:pPr marL="0" indent="0" algn="just">
              <a:buNone/>
            </a:pPr>
            <a:endParaRPr lang="es-ES" sz="2000" dirty="0"/>
          </a:p>
          <a:p>
            <a:pPr lvl="0" algn="just"/>
            <a:r>
              <a:rPr lang="es-EC" sz="2000" dirty="0"/>
              <a:t>Con el diseño del secador de madera, determinamos las condiciones necesarias de operación, tanto para la cámara de secado como para la cámara de combustiona así como también los equipos adecuados para su óptimo funcionamiento.</a:t>
            </a:r>
            <a:endParaRPr lang="es-ES" sz="2000" dirty="0"/>
          </a:p>
        </p:txBody>
      </p:sp>
      <p:sp>
        <p:nvSpPr>
          <p:cNvPr id="4" name="3 Rectángulo"/>
          <p:cNvSpPr/>
          <p:nvPr/>
        </p:nvSpPr>
        <p:spPr>
          <a:xfrm>
            <a:off x="5989776" y="6309280"/>
            <a:ext cx="2609176" cy="461665"/>
          </a:xfrm>
          <a:prstGeom prst="rect">
            <a:avLst/>
          </a:prstGeom>
        </p:spPr>
        <p:txBody>
          <a:bodyPr wrap="none">
            <a:spAutoFit/>
          </a:bodyPr>
          <a:lstStyle/>
          <a:p>
            <a:r>
              <a:rPr lang="es-EC" sz="1200" dirty="0" smtClean="0">
                <a:latin typeface="Arial" pitchFamily="34" charset="0"/>
                <a:cs typeface="Arial" pitchFamily="34" charset="0"/>
              </a:rPr>
              <a:t>Elaborado por: Pablo Reinoso</a:t>
            </a:r>
          </a:p>
          <a:p>
            <a:r>
              <a:rPr lang="es-EC" sz="1200" dirty="0">
                <a:latin typeface="Arial" pitchFamily="34" charset="0"/>
                <a:cs typeface="Arial" pitchFamily="34" charset="0"/>
              </a:rPr>
              <a:t>	 </a:t>
            </a:r>
            <a:r>
              <a:rPr lang="es-EC" sz="1200" dirty="0" smtClean="0">
                <a:latin typeface="Arial" pitchFamily="34" charset="0"/>
                <a:cs typeface="Arial" pitchFamily="34" charset="0"/>
              </a:rPr>
              <a:t>  Yennyfer Chapalbay</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974157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Marcador de contenido"/>
          <p:cNvSpPr>
            <a:spLocks noGrp="1"/>
          </p:cNvSpPr>
          <p:nvPr>
            <p:ph sz="quarter" idx="1"/>
          </p:nvPr>
        </p:nvSpPr>
        <p:spPr>
          <a:xfrm>
            <a:off x="457200" y="836712"/>
            <a:ext cx="7787208" cy="5335488"/>
          </a:xfrm>
        </p:spPr>
        <p:txBody>
          <a:bodyPr>
            <a:normAutofit fontScale="85000" lnSpcReduction="10000"/>
          </a:bodyPr>
          <a:lstStyle/>
          <a:p>
            <a:pPr lvl="0" algn="just"/>
            <a:r>
              <a:rPr lang="es-EC"/>
              <a:t>Se concluye que la eficiencia del 17% la cual representa una eficiencia relativamente aceptable en comparación con otros secadores de madera que alcanzan el 15% al 20 %; eso se debe a que las pérdidas de calor en las paredes son muy altas</a:t>
            </a:r>
            <a:r>
              <a:rPr lang="es-EC" smtClean="0"/>
              <a:t>.</a:t>
            </a:r>
            <a:endParaRPr lang="es-ES" dirty="0"/>
          </a:p>
          <a:p>
            <a:pPr algn="just"/>
            <a:endParaRPr lang="es-ES" dirty="0"/>
          </a:p>
          <a:p>
            <a:pPr lvl="0" algn="just"/>
            <a:r>
              <a:rPr lang="es-EC" dirty="0"/>
              <a:t>En base a la simulación mediante el programa Algor, ingresamos algunas variables como son las temperaturas internas y externas del secador, el material, coeficiente de convección calculado, con estos datos generamos un mallado con el cual realizamos la simulación.</a:t>
            </a:r>
            <a:endParaRPr lang="es-ES" dirty="0"/>
          </a:p>
          <a:p>
            <a:pPr algn="just"/>
            <a:endParaRPr lang="es-ES" dirty="0"/>
          </a:p>
          <a:p>
            <a:pPr lvl="0" algn="just"/>
            <a:r>
              <a:rPr lang="es-EC" dirty="0"/>
              <a:t>Concluimos que Algor es un programa útil para generar la simulación del secador con  el identificamos una barra de temperaturas las zonas calientes y frías. Demos concluir que todo el software tiene sus limitantes y para el programa utilizado la limitante es el tiempo; no se lo puede ingresar en la simulación. </a:t>
            </a:r>
            <a:endParaRPr lang="es-ES" dirty="0"/>
          </a:p>
          <a:p>
            <a:pPr algn="just"/>
            <a:endParaRPr lang="es-ES" dirty="0"/>
          </a:p>
        </p:txBody>
      </p:sp>
    </p:spTree>
    <p:extLst>
      <p:ext uri="{BB962C8B-B14F-4D97-AF65-F5344CB8AC3E}">
        <p14:creationId xmlns:p14="http://schemas.microsoft.com/office/powerpoint/2010/main" val="35327673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4638"/>
            <a:ext cx="7467600" cy="922114"/>
          </a:xfrm>
        </p:spPr>
        <p:txBody>
          <a:bodyPr/>
          <a:lstStyle/>
          <a:p>
            <a:r>
              <a:rPr lang="es-ES" b="1" dirty="0"/>
              <a:t>7.2 </a:t>
            </a:r>
            <a:r>
              <a:rPr lang="es-EC" b="1" dirty="0"/>
              <a:t>RECOMENDACIONES</a:t>
            </a:r>
            <a:endParaRPr lang="es-ES" dirty="0"/>
          </a:p>
        </p:txBody>
      </p:sp>
      <p:sp>
        <p:nvSpPr>
          <p:cNvPr id="3" name="2 Marcador de contenido"/>
          <p:cNvSpPr>
            <a:spLocks noGrp="1"/>
          </p:cNvSpPr>
          <p:nvPr>
            <p:ph sz="quarter" idx="1"/>
          </p:nvPr>
        </p:nvSpPr>
        <p:spPr>
          <a:xfrm>
            <a:off x="457200" y="1412776"/>
            <a:ext cx="7499176" cy="4752528"/>
          </a:xfrm>
        </p:spPr>
        <p:txBody>
          <a:bodyPr>
            <a:normAutofit fontScale="85000" lnSpcReduction="20000"/>
          </a:bodyPr>
          <a:lstStyle/>
          <a:p>
            <a:pPr lvl="0" algn="just"/>
            <a:r>
              <a:rPr lang="es-EC" dirty="0"/>
              <a:t>Dado que el proceso de secado de la madera juega un papel determinante en el desempeño, calidad y costo de cualquier artículo fabricado con madera, se hace necesario poner mayor atención al secado correcto de la madera y evaluar los métodos y técnicas existentes para poder aumentar el nivel tecnológico de nuestra industria maderera, y así lograr productos altamente competitivos.</a:t>
            </a:r>
            <a:endParaRPr lang="es-ES" dirty="0"/>
          </a:p>
          <a:p>
            <a:pPr marL="0" indent="0" algn="just">
              <a:buNone/>
            </a:pPr>
            <a:endParaRPr lang="es-ES" dirty="0"/>
          </a:p>
          <a:p>
            <a:pPr lvl="0" algn="just"/>
            <a:r>
              <a:rPr lang="es-EC" dirty="0"/>
              <a:t>Es vital tener un control sobre el contenido de humedad de la madera, saber cómo determinarlo, comprender sus efectos y aprender cómo prevenir las dificultades generadas por los cambios de humedad.</a:t>
            </a:r>
            <a:endParaRPr lang="es-ES" dirty="0"/>
          </a:p>
          <a:p>
            <a:pPr algn="just"/>
            <a:endParaRPr lang="es-ES" dirty="0"/>
          </a:p>
          <a:p>
            <a:pPr lvl="0" algn="just"/>
            <a:r>
              <a:rPr lang="es-EC" dirty="0"/>
              <a:t>Implementar sistemas de control de calidad, desde patio hasta bodega de madera seca, que contemplen los indicadores mínimos para verificar la uniformidad y calidad del secado.</a:t>
            </a:r>
            <a:endParaRPr lang="es-ES" dirty="0"/>
          </a:p>
          <a:p>
            <a:pPr algn="just"/>
            <a:endParaRPr lang="es-ES" dirty="0"/>
          </a:p>
        </p:txBody>
      </p:sp>
    </p:spTree>
    <p:extLst>
      <p:ext uri="{BB962C8B-B14F-4D97-AF65-F5344CB8AC3E}">
        <p14:creationId xmlns:p14="http://schemas.microsoft.com/office/powerpoint/2010/main" val="25036216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Marcador de contenido"/>
          <p:cNvSpPr>
            <a:spLocks noGrp="1"/>
          </p:cNvSpPr>
          <p:nvPr>
            <p:ph sz="quarter" idx="1"/>
          </p:nvPr>
        </p:nvSpPr>
        <p:spPr>
          <a:xfrm>
            <a:off x="395536" y="620688"/>
            <a:ext cx="7920880" cy="4968552"/>
          </a:xfrm>
        </p:spPr>
        <p:txBody>
          <a:bodyPr>
            <a:noAutofit/>
          </a:bodyPr>
          <a:lstStyle/>
          <a:p>
            <a:pPr lvl="0" algn="just"/>
            <a:r>
              <a:rPr lang="es-EC" sz="1900" dirty="0"/>
              <a:t>Las industrias de la madera, en general, se abastecen de madera en estado húmedo. Si la industria no cuenta con adecuadas facilidades para secar la madera, como es el caso del secado artificial, esta madera pasará al proceso productivo sin ningún control en cuanto a su contenido de humedad, dando como resultado problemas durante su manufactura.</a:t>
            </a:r>
            <a:endParaRPr lang="es-ES" sz="1900" dirty="0"/>
          </a:p>
          <a:p>
            <a:pPr marL="0" indent="0" algn="just">
              <a:buNone/>
            </a:pPr>
            <a:endParaRPr lang="es-ES" sz="1900" dirty="0"/>
          </a:p>
          <a:p>
            <a:pPr lvl="0" algn="just"/>
            <a:r>
              <a:rPr lang="es-EC" sz="1900" dirty="0"/>
              <a:t>Se recomienda utilizar materiales aislantes en las paredes o un ladrillo con mejores características en su porosidad principalmente; se recomienda colocar cauchos adecuados en la puerta y ventilas, para que eviten fugas de calor en el secador de esta forma la eficiencia del secador aumentaría considerablemente.</a:t>
            </a:r>
            <a:endParaRPr lang="es-ES" sz="1900" dirty="0"/>
          </a:p>
          <a:p>
            <a:pPr lvl="0" algn="just"/>
            <a:endParaRPr lang="es-EC" sz="1900" dirty="0" smtClean="0"/>
          </a:p>
          <a:p>
            <a:pPr algn="just"/>
            <a:endParaRPr lang="es-ES" sz="1900" dirty="0"/>
          </a:p>
        </p:txBody>
      </p:sp>
    </p:spTree>
    <p:extLst>
      <p:ext uri="{BB962C8B-B14F-4D97-AF65-F5344CB8AC3E}">
        <p14:creationId xmlns:p14="http://schemas.microsoft.com/office/powerpoint/2010/main" val="20811454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Marcador de contenido"/>
          <p:cNvSpPr>
            <a:spLocks noGrp="1"/>
          </p:cNvSpPr>
          <p:nvPr>
            <p:ph sz="quarter" idx="1"/>
          </p:nvPr>
        </p:nvSpPr>
        <p:spPr>
          <a:xfrm>
            <a:off x="395536" y="332656"/>
            <a:ext cx="7920880" cy="4968552"/>
          </a:xfrm>
        </p:spPr>
        <p:txBody>
          <a:bodyPr>
            <a:noAutofit/>
          </a:bodyPr>
          <a:lstStyle/>
          <a:p>
            <a:pPr marL="0" lvl="0" indent="0" algn="just">
              <a:buNone/>
            </a:pPr>
            <a:endParaRPr lang="es-EC" sz="1900" dirty="0" smtClean="0"/>
          </a:p>
          <a:p>
            <a:pPr lvl="0" algn="just"/>
            <a:r>
              <a:rPr lang="es-EC" sz="1900" dirty="0" smtClean="0"/>
              <a:t>Es importante enfatizar que Algor nos da un resultado gráfico el cual nos permite visualizar como está funcionando térmicamente cada elemento del secador, pero esto  tiene limitaciones que ocasionan errores permisibles, y que no se pretende sustituir los métodos existentes de cálculos en la presente tesis. Algor se brinda como una herramienta que permita confirmar los cálculos obtenidos en este proyecto de tesis. </a:t>
            </a:r>
            <a:endParaRPr lang="es-ES" sz="1900" dirty="0"/>
          </a:p>
          <a:p>
            <a:pPr algn="just"/>
            <a:endParaRPr lang="es-ES" sz="1900" dirty="0"/>
          </a:p>
        </p:txBody>
      </p:sp>
    </p:spTree>
    <p:extLst>
      <p:ext uri="{BB962C8B-B14F-4D97-AF65-F5344CB8AC3E}">
        <p14:creationId xmlns:p14="http://schemas.microsoft.com/office/powerpoint/2010/main" val="35505192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sz="quarter" idx="1"/>
          </p:nvPr>
        </p:nvSpPr>
        <p:spPr>
          <a:xfrm>
            <a:off x="1331640" y="620688"/>
            <a:ext cx="6563072" cy="4781128"/>
          </a:xfrm>
        </p:spPr>
        <p:txBody>
          <a:bodyPr/>
          <a:lstStyle/>
          <a:p>
            <a:endParaRPr lang="es-ES" dirty="0" smtClean="0"/>
          </a:p>
          <a:p>
            <a:endParaRPr lang="es-ES" dirty="0"/>
          </a:p>
          <a:p>
            <a:endParaRPr lang="es-ES" dirty="0" smtClean="0"/>
          </a:p>
          <a:p>
            <a:endParaRPr lang="es-ES" dirty="0"/>
          </a:p>
          <a:p>
            <a:pPr marL="0" indent="0" algn="ctr">
              <a:buNone/>
            </a:pPr>
            <a:r>
              <a:rPr lang="es-ES" sz="6000" b="1" dirty="0" smtClean="0">
                <a:solidFill>
                  <a:schemeClr val="bg1"/>
                </a:solidFill>
                <a:effectLst>
                  <a:outerShdw blurRad="38100" dist="38100" dir="2700000" algn="tl">
                    <a:srgbClr val="000000">
                      <a:alpha val="43137"/>
                    </a:srgbClr>
                  </a:outerShdw>
                </a:effectLst>
              </a:rPr>
              <a:t>GRACIAS POR SU ATENCIÓN</a:t>
            </a:r>
            <a:endParaRPr lang="es-E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1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467544" y="332656"/>
            <a:ext cx="7467600" cy="1143000"/>
          </a:xfrm>
        </p:spPr>
        <p:txBody>
          <a:bodyPr/>
          <a:lstStyle/>
          <a:p>
            <a:pPr marL="0" lvl="0" indent="0"/>
            <a:r>
              <a:rPr lang="es-EC" b="1" dirty="0" smtClean="0"/>
              <a:t>PARTES DEL SECADOR DE MADERA</a:t>
            </a:r>
            <a:endParaRPr lang="es-ES" b="1" dirty="0"/>
          </a:p>
        </p:txBody>
      </p:sp>
      <p:sp>
        <p:nvSpPr>
          <p:cNvPr id="8" name="7 Marcador de contenido"/>
          <p:cNvSpPr>
            <a:spLocks noGrp="1"/>
          </p:cNvSpPr>
          <p:nvPr>
            <p:ph sz="quarter" idx="1"/>
          </p:nvPr>
        </p:nvSpPr>
        <p:spPr>
          <a:xfrm>
            <a:off x="457200" y="1600200"/>
            <a:ext cx="7787208" cy="4572000"/>
          </a:xfrm>
        </p:spPr>
        <p:txBody>
          <a:bodyPr>
            <a:normAutofit/>
          </a:bodyPr>
          <a:lstStyle/>
          <a:p>
            <a:endParaRPr lang="es-ES" dirty="0"/>
          </a:p>
          <a:p>
            <a:pPr marL="0" indent="0">
              <a:buNone/>
            </a:pPr>
            <a:r>
              <a:rPr lang="es-EC" dirty="0"/>
              <a:t>Las partes constitutivas de un secador de madera son:</a:t>
            </a:r>
            <a:endParaRPr lang="es-ES" dirty="0"/>
          </a:p>
          <a:p>
            <a:pPr lvl="0"/>
            <a:r>
              <a:rPr lang="es-EC" dirty="0"/>
              <a:t>Cámara de secado</a:t>
            </a:r>
            <a:endParaRPr lang="es-ES" dirty="0"/>
          </a:p>
          <a:p>
            <a:pPr lvl="0"/>
            <a:r>
              <a:rPr lang="es-EC" dirty="0"/>
              <a:t>Sistema de Ventilación</a:t>
            </a:r>
            <a:endParaRPr lang="es-ES" dirty="0"/>
          </a:p>
          <a:p>
            <a:pPr lvl="0"/>
            <a:r>
              <a:rPr lang="es-EC" dirty="0"/>
              <a:t>Sistema de Calefacción</a:t>
            </a:r>
            <a:endParaRPr lang="es-ES" dirty="0"/>
          </a:p>
          <a:p>
            <a:pPr lvl="0"/>
            <a:r>
              <a:rPr lang="es-EC" dirty="0"/>
              <a:t>Sistema de Humectación</a:t>
            </a:r>
            <a:endParaRPr lang="es-ES" dirty="0"/>
          </a:p>
          <a:p>
            <a:pPr lvl="0"/>
            <a:r>
              <a:rPr lang="es-EC" dirty="0"/>
              <a:t>Sistema de Control</a:t>
            </a:r>
            <a:endParaRPr lang="es-ES" dirty="0"/>
          </a:p>
          <a:p>
            <a:pPr marL="0" lvl="0" indent="0">
              <a:buNone/>
            </a:pPr>
            <a:endParaRPr lang="es-ES" dirty="0"/>
          </a:p>
        </p:txBody>
      </p:sp>
      <p:pic>
        <p:nvPicPr>
          <p:cNvPr id="4" name="4 Marcador de contenido"/>
          <p:cNvPicPr>
            <a:picLocks noGrp="1"/>
          </p:cNvPicPr>
          <p:nvPr>
            <p:ph sz="quarter" idx="1"/>
          </p:nvPr>
        </p:nvPicPr>
        <p:blipFill>
          <a:blip r:embed="rId3">
            <a:extLst>
              <a:ext uri="{28A0092B-C50C-407E-A947-70E740481C1C}">
                <a14:useLocalDpi xmlns:a14="http://schemas.microsoft.com/office/drawing/2010/main" val="0"/>
              </a:ext>
            </a:extLst>
          </a:blip>
          <a:srcRect b="8354"/>
          <a:stretch>
            <a:fillRect/>
          </a:stretch>
        </p:blipFill>
        <p:spPr bwMode="auto">
          <a:xfrm>
            <a:off x="4860032" y="2780928"/>
            <a:ext cx="3528392" cy="2880320"/>
          </a:xfrm>
          <a:prstGeom prst="rect">
            <a:avLst/>
          </a:prstGeom>
          <a:noFill/>
          <a:ln>
            <a:noFill/>
          </a:ln>
        </p:spPr>
      </p:pic>
    </p:spTree>
    <p:extLst>
      <p:ext uri="{BB962C8B-B14F-4D97-AF65-F5344CB8AC3E}">
        <p14:creationId xmlns:p14="http://schemas.microsoft.com/office/powerpoint/2010/main" val="271061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395536" y="836712"/>
            <a:ext cx="7467600" cy="638944"/>
          </a:xfrm>
        </p:spPr>
        <p:txBody>
          <a:bodyPr>
            <a:normAutofit fontScale="90000"/>
          </a:bodyPr>
          <a:lstStyle/>
          <a:p>
            <a:pPr lvl="0"/>
            <a:r>
              <a:rPr lang="es-EC" sz="2800" b="1" dirty="0" smtClean="0"/>
              <a:t>CARACTERISTICAS DEL SECADOR DISEÑADO</a:t>
            </a:r>
            <a:endParaRPr lang="es-ES" dirty="0"/>
          </a:p>
        </p:txBody>
      </p:sp>
      <p:sp>
        <p:nvSpPr>
          <p:cNvPr id="8" name="7 Marcador de contenido"/>
          <p:cNvSpPr>
            <a:spLocks noGrp="1"/>
          </p:cNvSpPr>
          <p:nvPr>
            <p:ph sz="quarter" idx="1"/>
          </p:nvPr>
        </p:nvSpPr>
        <p:spPr>
          <a:xfrm>
            <a:off x="395536" y="1633972"/>
            <a:ext cx="8064896" cy="5224028"/>
          </a:xfrm>
        </p:spPr>
        <p:txBody>
          <a:bodyPr>
            <a:normAutofit/>
          </a:bodyPr>
          <a:lstStyle/>
          <a:p>
            <a:pPr marL="0" indent="0" algn="just">
              <a:buNone/>
            </a:pPr>
            <a:r>
              <a:rPr lang="es-EC" dirty="0" smtClean="0"/>
              <a:t>El </a:t>
            </a:r>
            <a:r>
              <a:rPr lang="es-EC" dirty="0"/>
              <a:t>secador de madera se lo va a realizar con una </a:t>
            </a:r>
            <a:r>
              <a:rPr lang="es-EC" u="sng" dirty="0"/>
              <a:t>cámara de mampostería</a:t>
            </a:r>
            <a:r>
              <a:rPr lang="es-EC" dirty="0"/>
              <a:t>, para lo cual se deben tener en claro algunos aspectos importantes como cimentación y transferencia de calor los cuales se los va a analizar posteriormente en el diseño, además para el sistema de calefacción se va a utilizar </a:t>
            </a:r>
            <a:r>
              <a:rPr lang="es-EC" u="sng" dirty="0"/>
              <a:t>una cámara de combustión </a:t>
            </a:r>
            <a:r>
              <a:rPr lang="es-EC" dirty="0"/>
              <a:t>de mampostería e intercambiador de calor el cual va a utilizar como </a:t>
            </a:r>
            <a:r>
              <a:rPr lang="es-EC" u="sng" dirty="0"/>
              <a:t>combustible desperdicios de madera</a:t>
            </a:r>
            <a:endParaRPr lang="es-ES" b="1" u="sng"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44042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Título"/>
          <p:cNvSpPr>
            <a:spLocks noGrp="1"/>
          </p:cNvSpPr>
          <p:nvPr>
            <p:ph type="title"/>
          </p:nvPr>
        </p:nvSpPr>
        <p:spPr>
          <a:xfrm>
            <a:off x="395536" y="836712"/>
            <a:ext cx="7467600" cy="638944"/>
          </a:xfrm>
        </p:spPr>
        <p:txBody>
          <a:bodyPr>
            <a:normAutofit fontScale="90000"/>
          </a:bodyPr>
          <a:lstStyle/>
          <a:p>
            <a:pPr lvl="0"/>
            <a:r>
              <a:rPr lang="es-EC" sz="2800" b="1" dirty="0" smtClean="0"/>
              <a:t>CARACTERISTICAS DEL SECADOR DISEÑADO</a:t>
            </a:r>
            <a:endParaRPr lang="es-ES"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Marcador de contenido" descr="C:\Users\hOuSe JD\Desktop\PROYECTO SECADOR\Diseño en solidwoks\Ensamblaje1.JPG"/>
          <p:cNvPicPr>
            <a:picLocks noGrp="1"/>
          </p:cNvPicPr>
          <p:nvPr>
            <p:ph sz="quarter" idx="1"/>
          </p:nvPr>
        </p:nvPicPr>
        <p:blipFill rotWithShape="1">
          <a:blip r:embed="rId3" cstate="print">
            <a:extLst>
              <a:ext uri="{28A0092B-C50C-407E-A947-70E740481C1C}">
                <a14:useLocalDpi xmlns:a14="http://schemas.microsoft.com/office/drawing/2010/main" val="0"/>
              </a:ext>
            </a:extLst>
          </a:blip>
          <a:srcRect l="17950" t="10195" r="20786"/>
          <a:stretch/>
        </p:blipFill>
        <p:spPr bwMode="auto">
          <a:xfrm>
            <a:off x="539552" y="1499885"/>
            <a:ext cx="5544616" cy="4608512"/>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6228184" y="1785071"/>
            <a:ext cx="2771800" cy="2585323"/>
          </a:xfrm>
          <a:prstGeom prst="rect">
            <a:avLst/>
          </a:prstGeom>
        </p:spPr>
        <p:txBody>
          <a:bodyPr wrap="square">
            <a:spAutoFit/>
          </a:bodyPr>
          <a:lstStyle/>
          <a:p>
            <a:r>
              <a:rPr lang="es-EC" b="1" dirty="0"/>
              <a:t>1.- </a:t>
            </a:r>
            <a:r>
              <a:rPr lang="es-EC" dirty="0"/>
              <a:t>Cámara de secado</a:t>
            </a:r>
            <a:endParaRPr lang="es-ES" dirty="0"/>
          </a:p>
          <a:p>
            <a:r>
              <a:rPr lang="es-EC" b="1" dirty="0"/>
              <a:t>2.- </a:t>
            </a:r>
            <a:r>
              <a:rPr lang="es-EC" dirty="0"/>
              <a:t>Ventiladores Axiales</a:t>
            </a:r>
            <a:endParaRPr lang="es-ES" dirty="0"/>
          </a:p>
          <a:p>
            <a:r>
              <a:rPr lang="es-EC" b="1" dirty="0"/>
              <a:t>3.- </a:t>
            </a:r>
            <a:r>
              <a:rPr lang="es-EC" dirty="0"/>
              <a:t>Techo Falso</a:t>
            </a:r>
            <a:endParaRPr lang="es-ES" dirty="0"/>
          </a:p>
          <a:p>
            <a:r>
              <a:rPr lang="es-EC" b="1" dirty="0"/>
              <a:t>4.- </a:t>
            </a:r>
            <a:r>
              <a:rPr lang="es-EC" dirty="0"/>
              <a:t>Intercambiador de Calor</a:t>
            </a:r>
            <a:endParaRPr lang="es-ES" dirty="0"/>
          </a:p>
          <a:p>
            <a:r>
              <a:rPr lang="es-EC" b="1" dirty="0"/>
              <a:t>5.- </a:t>
            </a:r>
            <a:r>
              <a:rPr lang="es-EC" dirty="0"/>
              <a:t>Cámara de Combustión</a:t>
            </a:r>
            <a:endParaRPr lang="es-ES" dirty="0"/>
          </a:p>
          <a:p>
            <a:r>
              <a:rPr lang="es-EC" b="1" dirty="0"/>
              <a:t>6.- </a:t>
            </a:r>
            <a:r>
              <a:rPr lang="es-EC" dirty="0"/>
              <a:t>Sistema de control</a:t>
            </a:r>
            <a:endParaRPr lang="es-ES" dirty="0"/>
          </a:p>
          <a:p>
            <a:r>
              <a:rPr lang="es-EC" b="1" dirty="0"/>
              <a:t>7.</a:t>
            </a:r>
            <a:r>
              <a:rPr lang="es-EC" dirty="0"/>
              <a:t>- Ventilas</a:t>
            </a:r>
            <a:endParaRPr lang="es-ES" dirty="0"/>
          </a:p>
        </p:txBody>
      </p:sp>
    </p:spTree>
    <p:extLst>
      <p:ext uri="{BB962C8B-B14F-4D97-AF65-F5344CB8AC3E}">
        <p14:creationId xmlns:p14="http://schemas.microsoft.com/office/powerpoint/2010/main" val="827940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7914</TotalTime>
  <Words>3274</Words>
  <Application>Microsoft Office PowerPoint</Application>
  <PresentationFormat>Presentación en pantalla (4:3)</PresentationFormat>
  <Paragraphs>762</Paragraphs>
  <Slides>65</Slides>
  <Notes>0</Notes>
  <HiddenSlides>0</HiddenSlides>
  <MMClips>0</MMClips>
  <ScaleCrop>false</ScaleCrop>
  <HeadingPairs>
    <vt:vector size="4" baseType="variant">
      <vt:variant>
        <vt:lpstr>Tema</vt:lpstr>
      </vt:variant>
      <vt:variant>
        <vt:i4>1</vt:i4>
      </vt:variant>
      <vt:variant>
        <vt:lpstr>Títulos de diapositiva</vt:lpstr>
      </vt:variant>
      <vt:variant>
        <vt:i4>65</vt:i4>
      </vt:variant>
    </vt:vector>
  </HeadingPairs>
  <TitlesOfParts>
    <vt:vector size="66" baseType="lpstr">
      <vt:lpstr>Mirador</vt:lpstr>
      <vt:lpstr>DEPARTAMENTO DE CIENCIAS DE LA ENERGÍA Y MECÁNICA</vt:lpstr>
      <vt:lpstr>CAPITULO i</vt:lpstr>
      <vt:lpstr>Presentación de PowerPoint</vt:lpstr>
      <vt:lpstr>ALCANCE DEL PROYECTO</vt:lpstr>
      <vt:lpstr>JUSTIFICACION</vt:lpstr>
      <vt:lpstr>CAPITULO II</vt:lpstr>
      <vt:lpstr>PARTES DEL SECADOR DE MADERA</vt:lpstr>
      <vt:lpstr>CARACTERISTICAS DEL SECADOR DISEÑADO</vt:lpstr>
      <vt:lpstr>CARACTERISTICAS DEL SECADOR DISEÑADO</vt:lpstr>
      <vt:lpstr>parámetros fundamentales en el secado de la madera</vt:lpstr>
      <vt:lpstr>PRESIÓN DE VAPOR SATURADO</vt:lpstr>
      <vt:lpstr>RELACION DE HUMEDAD ABSOLUTA USO DE CARTAS PSICROMETRICA</vt:lpstr>
      <vt:lpstr>VELOCIDAD DEL AIRE</vt:lpstr>
      <vt:lpstr>PRINCIPALES VENTAJAS Y DESVENTAJAS DEL SECADO EN HORNOS</vt:lpstr>
      <vt:lpstr>CÁMARA DE SECADO</vt:lpstr>
      <vt:lpstr>VENTILADORES COLOCADOS SOBRE LAS PILAS</vt:lpstr>
      <vt:lpstr>CALEFACCIÓN UTILIZANDO DESPERDICIOS DE MADERA </vt:lpstr>
      <vt:lpstr>SISTEMA DE HUMECTACIÓN </vt:lpstr>
      <vt:lpstr>SISTEMAS DE OPERACIÓN</vt:lpstr>
      <vt:lpstr>DISPOSICIÓN, ESPACIAMIENTO Y ALINEACIÓN DE LOS SEPARADORES</vt:lpstr>
      <vt:lpstr>ETAPAS DEL PROCESO DE SECADO</vt:lpstr>
      <vt:lpstr>TIEMPO DE SECADO</vt:lpstr>
      <vt:lpstr>DEFECTOS DE SECADO</vt:lpstr>
      <vt:lpstr>CAPITULO III</vt:lpstr>
      <vt:lpstr>TEMPERATURA ADIABATICA DE LLAMA </vt:lpstr>
      <vt:lpstr>SELECCION DEL VENTILADOR PARA LA CAMARA DE COMBUSTION </vt:lpstr>
      <vt:lpstr>SELECCION DEL QUEMADOR PARA LA CAMARA DE COMBUSTION </vt:lpstr>
      <vt:lpstr>RESUMEN CAPITULO III </vt:lpstr>
      <vt:lpstr>CAPITULO IV</vt:lpstr>
      <vt:lpstr>Presentación de PowerPoint</vt:lpstr>
      <vt:lpstr>Presentación de PowerPoint</vt:lpstr>
      <vt:lpstr>Presentación de PowerPoint</vt:lpstr>
      <vt:lpstr>Presentación de PowerPoint</vt:lpstr>
      <vt:lpstr>SISTEMA DE CALEFACCION</vt:lpstr>
      <vt:lpstr>4.4.1.1 CALCULO DE LA POTENCIA</vt:lpstr>
      <vt:lpstr>4.4.1.1 CALCULO DE LA POTENCIA</vt:lpstr>
      <vt:lpstr>Esquema de potencias</vt:lpstr>
      <vt:lpstr>DISEÑO DEL INTERCAMBIADOR DE CALOR </vt:lpstr>
      <vt:lpstr>Presentación de PowerPoint</vt:lpstr>
      <vt:lpstr>Presentación de PowerPoint</vt:lpstr>
      <vt:lpstr>4.4.3 EFICIENCIA DEL SECADOR</vt:lpstr>
      <vt:lpstr>CAPITULO V</vt:lpstr>
      <vt:lpstr>SIMULACION DEL FUNCIONAMIENTO DEL SECADOR </vt:lpstr>
      <vt:lpstr>SIMULACION DE LA CAMARA DE SECADO </vt:lpstr>
      <vt:lpstr>SIMULACION DE LA CAMARA DE SECADO </vt:lpstr>
      <vt:lpstr>SIMULACION CAMARA DE COMBUSTION</vt:lpstr>
      <vt:lpstr>SIMULACION CAMARA DE COMBUSTION</vt:lpstr>
      <vt:lpstr>SIMULACION DEL DUCTO DE LA ENTRADA DE GASES</vt:lpstr>
      <vt:lpstr>SIMULACION DEL DUCTO DE LA ENTRADA DE GASES</vt:lpstr>
      <vt:lpstr>SIMULACION DE INTERCAMBIADOR DE CALOR</vt:lpstr>
      <vt:lpstr>SIMULACION DE INTERCAMBIADOR DE CALOR</vt:lpstr>
      <vt:lpstr>SIMULACION DE LA PILA DE MADERA</vt:lpstr>
      <vt:lpstr>SIMULACION DE LA PILA DE MADERA</vt:lpstr>
      <vt:lpstr>CAPITULO VI</vt:lpstr>
      <vt:lpstr>GANANCIA NETA</vt:lpstr>
      <vt:lpstr>6.2 ANALISIS FINANCIERO</vt:lpstr>
      <vt:lpstr>6.2 ANALISIS FINANCIERO</vt:lpstr>
      <vt:lpstr>6.2 ANALISIS FINANCIERO</vt:lpstr>
      <vt:lpstr>CAPITULO VII</vt:lpstr>
      <vt:lpstr>7.1 CONCLUSIONES</vt:lpstr>
      <vt:lpstr>Presentación de PowerPoint</vt:lpstr>
      <vt:lpstr>7.2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i</dc:title>
  <dc:creator>user</dc:creator>
  <cp:lastModifiedBy>user</cp:lastModifiedBy>
  <cp:revision>284</cp:revision>
  <cp:lastPrinted>2011-09-27T16:53:40Z</cp:lastPrinted>
  <dcterms:created xsi:type="dcterms:W3CDTF">2011-08-18T12:58:07Z</dcterms:created>
  <dcterms:modified xsi:type="dcterms:W3CDTF">2011-10-19T12:02:36Z</dcterms:modified>
</cp:coreProperties>
</file>