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2" r:id="rId3"/>
    <p:sldId id="276" r:id="rId4"/>
    <p:sldId id="258" r:id="rId5"/>
    <p:sldId id="257" r:id="rId6"/>
    <p:sldId id="259" r:id="rId7"/>
    <p:sldId id="274" r:id="rId8"/>
    <p:sldId id="271" r:id="rId9"/>
    <p:sldId id="261" r:id="rId10"/>
    <p:sldId id="273" r:id="rId11"/>
    <p:sldId id="265" r:id="rId12"/>
    <p:sldId id="263" r:id="rId13"/>
    <p:sldId id="264" r:id="rId14"/>
    <p:sldId id="266" r:id="rId15"/>
    <p:sldId id="267" r:id="rId16"/>
    <p:sldId id="268" r:id="rId17"/>
    <p:sldId id="269" r:id="rId18"/>
    <p:sldId id="270" r:id="rId19"/>
    <p:sldId id="279" r:id="rId20"/>
    <p:sldId id="280" r:id="rId21"/>
  </p:sldIdLst>
  <p:sldSz cx="9144000" cy="6858000" type="screen4x3"/>
  <p:notesSz cx="6797675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0D06-5A26-40F5-A9A0-5EF2F4B58838}" type="datetimeFigureOut">
              <a:rPr lang="es-ES" smtClean="0"/>
              <a:pPr/>
              <a:t>25/10/2011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E4E99-2705-458A-826E-4608C9B6D91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C6A42-4356-496A-8007-6A830927E799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7A1D53-7954-488D-981E-B1EE326D2C33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26" name="Picture 2" descr="C:\AppServ\www\rf\css\dropdown\themes\rf.com\images\sun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-1"/>
            <a:ext cx="2699791" cy="2768162"/>
          </a:xfrm>
          <a:prstGeom prst="rect">
            <a:avLst/>
          </a:prstGeom>
          <a:noFill/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5157192"/>
            <a:ext cx="4427984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  <p:sp>
        <p:nvSpPr>
          <p:cNvPr id="9" name="8 Triángulo isósceles"/>
          <p:cNvSpPr/>
          <p:nvPr userDrawn="1"/>
        </p:nvSpPr>
        <p:spPr>
          <a:xfrm>
            <a:off x="0" y="4581128"/>
            <a:ext cx="9144000" cy="2276872"/>
          </a:xfrm>
          <a:prstGeom prst="triangle">
            <a:avLst>
              <a:gd name="adj" fmla="val 100000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74000" y="0"/>
            <a:ext cx="1270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s-EC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  <p:pic>
        <p:nvPicPr>
          <p:cNvPr id="2050" name="Picture 2" descr="C:\AppServ\www\rf\css\dropdown\themes\rf.com\images\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915"/>
            <a:ext cx="1152450" cy="902805"/>
          </a:xfrm>
          <a:prstGeom prst="rect">
            <a:avLst/>
          </a:prstGeom>
          <a:noFill/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4408" y="0"/>
            <a:ext cx="899592" cy="90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4" name="13 Grupo"/>
          <p:cNvGrpSpPr/>
          <p:nvPr userDrawn="1"/>
        </p:nvGrpSpPr>
        <p:grpSpPr>
          <a:xfrm rot="5400000">
            <a:off x="-2488840" y="3469568"/>
            <a:ext cx="5877272" cy="899592"/>
            <a:chOff x="0" y="5589240"/>
            <a:chExt cx="5364088" cy="1268760"/>
          </a:xfrm>
        </p:grpSpPr>
        <p:sp>
          <p:nvSpPr>
            <p:cNvPr id="13" name="12 Triángulo isósceles"/>
            <p:cNvSpPr/>
            <p:nvPr userDrawn="1"/>
          </p:nvSpPr>
          <p:spPr>
            <a:xfrm>
              <a:off x="0" y="5589240"/>
              <a:ext cx="5364088" cy="1268760"/>
            </a:xfrm>
            <a:prstGeom prst="triangle">
              <a:avLst>
                <a:gd name="adj" fmla="val 0"/>
              </a:avLst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2" name="11 Triángulo isósceles"/>
            <p:cNvSpPr/>
            <p:nvPr userDrawn="1"/>
          </p:nvSpPr>
          <p:spPr>
            <a:xfrm>
              <a:off x="0" y="6093296"/>
              <a:ext cx="5364088" cy="764704"/>
            </a:xfrm>
            <a:prstGeom prst="triangle">
              <a:avLst>
                <a:gd name="adj" fmla="val 0"/>
              </a:avLst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  <p:sp>
          <p:nvSpPr>
            <p:cNvPr id="10" name="9 Triángulo isósceles"/>
            <p:cNvSpPr/>
            <p:nvPr userDrawn="1"/>
          </p:nvSpPr>
          <p:spPr>
            <a:xfrm>
              <a:off x="0" y="6525344"/>
              <a:ext cx="5364088" cy="332656"/>
            </a:xfrm>
            <a:prstGeom prst="triangle">
              <a:avLst>
                <a:gd name="adj" fmla="val 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C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CD348-6D75-48C8-AE5D-2E195794F846}" type="datetimeFigureOut">
              <a:rPr lang="es-EC" smtClean="0"/>
              <a:pPr/>
              <a:t>25/10/2011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CA800-5C34-41D3-90BD-968B8EB7B3A9}" type="slidenum">
              <a:rPr lang="es-EC" smtClean="0"/>
              <a:pPr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6%20Demo%20reuvenf.avi" TargetMode="Externa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5.xml"/><Relationship Id="rId7" Type="http://schemas.openxmlformats.org/officeDocument/2006/relationships/slide" Target="slide10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36096" y="5728320"/>
            <a:ext cx="3707904" cy="1129680"/>
          </a:xfrm>
        </p:spPr>
        <p:txBody>
          <a:bodyPr>
            <a:normAutofit lnSpcReduction="10000"/>
          </a:bodyPr>
          <a:lstStyle/>
          <a:p>
            <a:r>
              <a:rPr lang="es-EC" dirty="0" smtClean="0"/>
              <a:t>Felipe Donoso</a:t>
            </a:r>
          </a:p>
          <a:p>
            <a:r>
              <a:rPr lang="es-EC" dirty="0" smtClean="0"/>
              <a:t>Natalia Sandoval</a:t>
            </a:r>
          </a:p>
          <a:p>
            <a:endParaRPr lang="es-EC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4392488"/>
          </a:xfrm>
        </p:spPr>
        <p:txBody>
          <a:bodyPr>
            <a:normAutofit/>
          </a:bodyPr>
          <a:lstStyle/>
          <a:p>
            <a:r>
              <a:rPr lang="es-ES" b="1" dirty="0"/>
              <a:t>ANÁLISIS, DISEÑO E IMPLEMENTACIÓN DEL SISTEMA WEB PARA EL PROCESO DE EVALUACIÓN ACADÉMICA DEL PLANTEL EDUCATIVO REUVEN FEUERSTEIN </a:t>
            </a:r>
            <a:endParaRPr lang="es-EC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2132856"/>
            <a:ext cx="7128792" cy="3345235"/>
          </a:xfrm>
        </p:spPr>
        <p:txBody>
          <a:bodyPr>
            <a:normAutofit/>
          </a:bodyPr>
          <a:lstStyle/>
          <a:p>
            <a:r>
              <a:rPr lang="es-EC" sz="8800" dirty="0" smtClean="0"/>
              <a:t>INGRESO AL SISTEMA WEB</a:t>
            </a:r>
            <a:endParaRPr lang="es-EC" sz="8800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4" name="3 Flecha derecha">
            <a:hlinkClick r:id="rId3" action="ppaction://hlinkfile"/>
          </p:cNvPr>
          <p:cNvSpPr/>
          <p:nvPr/>
        </p:nvSpPr>
        <p:spPr>
          <a:xfrm>
            <a:off x="3779912" y="5301208"/>
            <a:ext cx="1512168" cy="79208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ES_tradnl" dirty="0" smtClean="0"/>
              <a:t>Para poder proceder a realizar los diferentes entregables de cada una de las fases de la metodología, primero fue necesario realizar la extracción, análisis y validación de los requerimientos funcionales y no funcionales, para lo cual se utilizó la Norma IEEE 830.</a:t>
            </a:r>
          </a:p>
          <a:p>
            <a:pPr lvl="0" algn="just"/>
            <a:r>
              <a:rPr lang="es-EC" dirty="0" smtClean="0"/>
              <a:t>Aplicando la metodología basada en ingeniería web, apoyada en UWE fue posible  desarrollar en las distintas capas de aplicación con procesos organizados, sistematizados y secuenciados, de fácil aplicación y seguimiento.</a:t>
            </a:r>
            <a:endParaRPr lang="es-EC" dirty="0">
              <a:solidFill>
                <a:srgbClr val="FF0000"/>
              </a:solidFill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>
            <a:normAutofit/>
          </a:bodyPr>
          <a:lstStyle/>
          <a:p>
            <a:r>
              <a:rPr lang="es-EC" b="1" dirty="0" smtClean="0"/>
              <a:t>CONCLUSIONES</a:t>
            </a:r>
            <a:endParaRPr lang="es-EC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b="1" dirty="0" smtClean="0"/>
              <a:t>CONCLUSIONES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ES_tradnl" dirty="0" smtClean="0"/>
              <a:t>Se </a:t>
            </a:r>
            <a:r>
              <a:rPr lang="es-ES_tradnl" dirty="0"/>
              <a:t>implanto con éxito el Sistema Web automatizando el proceso de evaluación académica en el Plantel Educativo Reuven Feuerstein de la ciudad de Quito.</a:t>
            </a:r>
            <a:endParaRPr lang="es-EC" dirty="0"/>
          </a:p>
          <a:p>
            <a:pPr lvl="0" algn="just"/>
            <a:r>
              <a:rPr lang="es-ES_tradnl" dirty="0"/>
              <a:t>Se generó un sistema que brindará a los clientes de la institución, la información adecuada y concreta del desempeño escolar; automatizando los requerimientos tecnológicos y organizacionales para el desarrollo del sistema web.</a:t>
            </a:r>
            <a:endParaRPr lang="es-EC" dirty="0"/>
          </a:p>
          <a:p>
            <a:endParaRPr lang="es-EC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_tradnl" dirty="0"/>
              <a:t>Con el sistema se estableció un procedimiento de comunicación virtual entre la institución y los padres de familia y/o representantes quienes tienen a su disposición toda la información académica de los estudiantes, lo que facilita la toma oportuna de correcciones en casos necesarios.</a:t>
            </a:r>
            <a:endParaRPr lang="es-EC" dirty="0"/>
          </a:p>
          <a:p>
            <a:pPr>
              <a:buNone/>
            </a:pPr>
            <a:endParaRPr lang="es-EC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>
            <a:normAutofit/>
          </a:bodyPr>
          <a:lstStyle/>
          <a:p>
            <a:r>
              <a:rPr lang="es-EC" b="1" dirty="0" smtClean="0"/>
              <a:t>CONCLUSIONES</a:t>
            </a:r>
            <a:endParaRPr lang="es-EC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_tradnl" dirty="0"/>
              <a:t>Aplicando una herramienta como </a:t>
            </a:r>
            <a:r>
              <a:rPr lang="es-ES_tradnl" dirty="0" err="1"/>
              <a:t>Sugar</a:t>
            </a:r>
            <a:r>
              <a:rPr lang="es-ES_tradnl" dirty="0"/>
              <a:t> CRM evidenciamos el ahorro de tiempo en la administración </a:t>
            </a:r>
            <a:r>
              <a:rPr lang="es-ES_tradnl" dirty="0" smtClean="0"/>
              <a:t>y </a:t>
            </a:r>
            <a:r>
              <a:rPr lang="es-ES_tradnl" dirty="0"/>
              <a:t>manejo de usuarios.</a:t>
            </a:r>
            <a:endParaRPr lang="es-EC" dirty="0"/>
          </a:p>
          <a:p>
            <a:pPr>
              <a:buNone/>
            </a:pPr>
            <a:endParaRPr lang="es-EC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>
            <a:normAutofit/>
          </a:bodyPr>
          <a:lstStyle/>
          <a:p>
            <a:r>
              <a:rPr lang="es-EC" b="1" dirty="0" smtClean="0"/>
              <a:t>CONCLUSIONES</a:t>
            </a:r>
            <a:endParaRPr lang="es-EC" dirty="0"/>
          </a:p>
        </p:txBody>
      </p:sp>
      <p:sp>
        <p:nvSpPr>
          <p:cNvPr id="6" name="5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/>
              <a:t>RECOMEDACIONES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ES_tradnl" dirty="0"/>
              <a:t>A partir del trabajo realizado es recomendable para desarrolladores web, generar una plantilla con los elementos de la interfaz que van a ser utilizados en todo el sistema e implementar un área para el manejo dinámico de contenidos gráficos y textuales significativos en el conocimiento de la vida institucional.</a:t>
            </a:r>
            <a:endParaRPr lang="es-EC" dirty="0"/>
          </a:p>
          <a:p>
            <a:pPr algn="just"/>
            <a:endParaRPr lang="es-EC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s-ES_tradnl" dirty="0"/>
              <a:t>Sería pertinente que el plantel incorpore dentro del organigrama funcional, los perfiles y características de las personas responsables de cada una de las secciones del sistema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smtClean="0"/>
              <a:t>En instituciones educativas, por el índole de las diversas actividades que se cumplen, los desarrolladores deben definir con claridad los roles y las capacidades de acceso o no de los usuarios a los módulos del sistema.</a:t>
            </a:r>
          </a:p>
          <a:p>
            <a:pPr lvl="0"/>
            <a:endParaRPr lang="es-EC" dirty="0"/>
          </a:p>
          <a:p>
            <a:pPr>
              <a:buNone/>
            </a:pPr>
            <a:endParaRPr lang="es-EC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/>
          <a:lstStyle/>
          <a:p>
            <a:r>
              <a:rPr lang="es-EC" b="1" dirty="0" smtClean="0"/>
              <a:t>RECOMEDACIONES</a:t>
            </a:r>
            <a:endParaRPr lang="es-EC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5257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ES_tradnl" dirty="0" smtClean="0"/>
              <a:t>Cuando </a:t>
            </a:r>
            <a:r>
              <a:rPr lang="es-ES_tradnl" dirty="0"/>
              <a:t>se desarrolla un sistema WEB es muy recomendable implementarlo bajo un servidor local, para poder hacer pruebas, implementaciones, </a:t>
            </a:r>
            <a:r>
              <a:rPr lang="es-ES_tradnl" dirty="0" smtClean="0"/>
              <a:t>entre otras actividades y </a:t>
            </a:r>
            <a:r>
              <a:rPr lang="es-ES_tradnl" dirty="0"/>
              <a:t>cuando el sistema esté listo subirlo finalmente al servidor web</a:t>
            </a:r>
            <a:r>
              <a:rPr lang="es-ES_tradnl" dirty="0" smtClean="0"/>
              <a:t>.</a:t>
            </a:r>
          </a:p>
          <a:p>
            <a:pPr algn="just"/>
            <a:r>
              <a:rPr lang="es-ES_tradnl" dirty="0" smtClean="0"/>
              <a:t>Para lograr disminuir los tiempos de programación y realizar una fácil creación de usuarios se sugiere utilizar un sistema de manejo de contenidos como </a:t>
            </a:r>
            <a:r>
              <a:rPr lang="es-ES_tradnl" dirty="0" err="1" smtClean="0"/>
              <a:t>Sugar</a:t>
            </a:r>
            <a:r>
              <a:rPr lang="es-ES_tradnl" dirty="0" smtClean="0"/>
              <a:t> CRM, ya que cuenta con una interfaz sencilla para manejar.</a:t>
            </a:r>
            <a:endParaRPr lang="es-EC" dirty="0"/>
          </a:p>
          <a:p>
            <a:pPr lvl="0"/>
            <a:endParaRPr lang="es-EC" dirty="0"/>
          </a:p>
          <a:p>
            <a:endParaRPr lang="es-EC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/>
          <a:lstStyle/>
          <a:p>
            <a:r>
              <a:rPr lang="es-EC" b="1" dirty="0" smtClean="0"/>
              <a:t>RECOMEDACIONES</a:t>
            </a:r>
            <a:endParaRPr lang="es-EC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900634"/>
          </a:xfrm>
        </p:spPr>
        <p:txBody>
          <a:bodyPr>
            <a:normAutofit/>
          </a:bodyPr>
          <a:lstStyle/>
          <a:p>
            <a:pPr lvl="0" algn="just"/>
            <a:r>
              <a:rPr lang="es-ES_tradnl" dirty="0" smtClean="0"/>
              <a:t>Se recomienda que dentro de la malla curricular de la carrera se </a:t>
            </a:r>
            <a:r>
              <a:rPr lang="es-EC" dirty="0" smtClean="0"/>
              <a:t>enseñe</a:t>
            </a:r>
            <a:r>
              <a:rPr lang="es-ES_tradnl" dirty="0" smtClean="0"/>
              <a:t> al estudiante el manejo de contenidos tanto en software propietario, como software libre.</a:t>
            </a:r>
            <a:endParaRPr lang="es-EC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84776" cy="1143000"/>
          </a:xfrm>
        </p:spPr>
        <p:txBody>
          <a:bodyPr/>
          <a:lstStyle/>
          <a:p>
            <a:r>
              <a:rPr lang="es-EC" b="1" dirty="0" smtClean="0"/>
              <a:t>RECOMEDACIONES</a:t>
            </a:r>
            <a:endParaRPr lang="es-EC" dirty="0"/>
          </a:p>
        </p:txBody>
      </p:sp>
      <p:sp>
        <p:nvSpPr>
          <p:cNvPr id="6" name="5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771800" y="1484784"/>
            <a:ext cx="38871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PREGUNTAS</a:t>
            </a:r>
          </a:p>
        </p:txBody>
      </p:sp>
      <p:pic>
        <p:nvPicPr>
          <p:cNvPr id="21506" name="Picture 2" descr="G:\rf\Imagenes\img_index\IMAG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9695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/>
              <a:t>Antecedentes</a:t>
            </a:r>
          </a:p>
          <a:p>
            <a:r>
              <a:rPr lang="es-EC" dirty="0" smtClean="0"/>
              <a:t>Objetivos</a:t>
            </a:r>
          </a:p>
          <a:p>
            <a:r>
              <a:rPr lang="es-EC" dirty="0" smtClean="0"/>
              <a:t>Alcance</a:t>
            </a:r>
          </a:p>
          <a:p>
            <a:r>
              <a:rPr lang="es-EC" dirty="0" smtClean="0"/>
              <a:t>Definición de la Metodología</a:t>
            </a:r>
          </a:p>
          <a:p>
            <a:r>
              <a:rPr lang="es-EC" dirty="0" smtClean="0"/>
              <a:t>Plataformas</a:t>
            </a:r>
          </a:p>
          <a:p>
            <a:r>
              <a:rPr lang="es-EC" dirty="0" smtClean="0"/>
              <a:t>Ingreso y navegación en el Sistema Web</a:t>
            </a:r>
          </a:p>
          <a:p>
            <a:r>
              <a:rPr lang="es-EC" dirty="0" smtClean="0"/>
              <a:t>Conclusiones</a:t>
            </a:r>
          </a:p>
          <a:p>
            <a:r>
              <a:rPr lang="es-EC" dirty="0" smtClean="0"/>
              <a:t>Recomendaciones</a:t>
            </a:r>
          </a:p>
          <a:p>
            <a:endParaRPr lang="es-EC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2051720" y="4509120"/>
            <a:ext cx="548457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GRACIAS </a:t>
            </a:r>
          </a:p>
          <a:p>
            <a:pPr algn="ctr"/>
            <a:r>
              <a:rPr lang="es-E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POR SU ATENCIÓN</a:t>
            </a:r>
            <a:endParaRPr lang="es-ES" sz="5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22530" name="Picture 2" descr="G:\rf\Imagenes\img_index\DSC021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5816" y="1268760"/>
            <a:ext cx="5124496" cy="288032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C" dirty="0" smtClean="0">
                <a:hlinkClick r:id="rId2" action="ppaction://hlinksldjump"/>
              </a:rPr>
              <a:t>Antecedentes</a:t>
            </a:r>
            <a:endParaRPr lang="es-EC" dirty="0" smtClean="0"/>
          </a:p>
          <a:p>
            <a:r>
              <a:rPr lang="es-EC" dirty="0" smtClean="0">
                <a:hlinkClick r:id="rId3" action="ppaction://hlinksldjump"/>
              </a:rPr>
              <a:t>Objetivos</a:t>
            </a:r>
            <a:endParaRPr lang="es-EC" dirty="0" smtClean="0"/>
          </a:p>
          <a:p>
            <a:r>
              <a:rPr lang="es-EC" dirty="0" smtClean="0">
                <a:hlinkClick r:id="rId4" action="ppaction://hlinksldjump"/>
              </a:rPr>
              <a:t>Alcance</a:t>
            </a:r>
            <a:endParaRPr lang="es-EC" dirty="0" smtClean="0"/>
          </a:p>
          <a:p>
            <a:r>
              <a:rPr lang="es-EC" dirty="0" smtClean="0">
                <a:hlinkClick r:id="rId5" action="ppaction://hlinksldjump"/>
              </a:rPr>
              <a:t>Definición de la Metodología</a:t>
            </a:r>
            <a:endParaRPr lang="es-EC" dirty="0" smtClean="0"/>
          </a:p>
          <a:p>
            <a:r>
              <a:rPr lang="en-US" dirty="0" smtClean="0">
                <a:hlinkClick r:id="rId6" action="ppaction://hlinksldjump"/>
              </a:rPr>
              <a:t>Herramientas</a:t>
            </a:r>
            <a:endParaRPr lang="es-EC" dirty="0" smtClean="0"/>
          </a:p>
          <a:p>
            <a:r>
              <a:rPr lang="es-EC" dirty="0" smtClean="0">
                <a:hlinkClick r:id="rId7" action="ppaction://hlinksldjump"/>
              </a:rPr>
              <a:t>Ingreso y navegación en el Sistema Web</a:t>
            </a:r>
            <a:endParaRPr lang="es-EC" dirty="0" smtClean="0"/>
          </a:p>
          <a:p>
            <a:r>
              <a:rPr lang="es-EC" dirty="0" smtClean="0">
                <a:hlinkClick r:id="rId8" action="ppaction://hlinksldjump"/>
              </a:rPr>
              <a:t>Conclusiones</a:t>
            </a:r>
            <a:endParaRPr lang="es-EC" dirty="0" smtClean="0"/>
          </a:p>
          <a:p>
            <a:r>
              <a:rPr lang="es-EC" dirty="0" smtClean="0">
                <a:hlinkClick r:id="rId9" action="ppaction://hlinksldjump"/>
              </a:rPr>
              <a:t>Recomendaciones</a:t>
            </a:r>
            <a:endParaRPr lang="es-EC" dirty="0" smtClean="0"/>
          </a:p>
          <a:p>
            <a:endParaRPr lang="es-EC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ANTECEDENTES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dirty="0"/>
              <a:t>El desconocimiento de tecnologías actuales y de metodologías de mejoramiento de la calidad de </a:t>
            </a:r>
            <a:r>
              <a:rPr lang="es-ES" dirty="0" smtClean="0"/>
              <a:t>comunicación.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Pérdida </a:t>
            </a:r>
            <a:r>
              <a:rPr lang="es-ES" dirty="0"/>
              <a:t>de documentos administrativos y académicos, lo que causa incomodidad en los miembros de la comunidad </a:t>
            </a:r>
            <a:r>
              <a:rPr lang="es-ES" dirty="0" smtClean="0"/>
              <a:t>educativa.</a:t>
            </a:r>
            <a:endParaRPr lang="es-EC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OBJETIVO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Analizar, diseñar e implementar el Sistema Web para automatizar el proceso de evaluación académica en el Plantel Educativo </a:t>
            </a:r>
            <a:r>
              <a:rPr lang="es-ES" dirty="0" err="1"/>
              <a:t>Reuven</a:t>
            </a:r>
            <a:r>
              <a:rPr lang="es-ES" dirty="0"/>
              <a:t> </a:t>
            </a:r>
            <a:r>
              <a:rPr lang="es-ES" dirty="0" err="1"/>
              <a:t>Feuerstein</a:t>
            </a:r>
            <a:r>
              <a:rPr lang="es-ES" dirty="0"/>
              <a:t> de la ciudad de Quito, con la participación de los diferentes estamentos de esta comunidad educativa y establecer un procedimiento de comunicación virtual entre la institución y sus usuarios internos y externos.</a:t>
            </a:r>
            <a:endParaRPr lang="es-EC" dirty="0"/>
          </a:p>
          <a:p>
            <a:endParaRPr lang="es-EC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/>
              <a:t>A</a:t>
            </a:r>
            <a:r>
              <a:rPr lang="es-EC" dirty="0" smtClean="0"/>
              <a:t>LCANCE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ES" dirty="0"/>
              <a:t>Desarrollar un sistema Web que ofrezca a los usuarios soluciones para optimizar el Proceso de evaluación </a:t>
            </a:r>
            <a:r>
              <a:rPr lang="es-ES" dirty="0" smtClean="0"/>
              <a:t>académica.</a:t>
            </a:r>
          </a:p>
          <a:p>
            <a:pPr algn="just"/>
            <a:r>
              <a:rPr lang="es-ES" dirty="0" smtClean="0"/>
              <a:t>El proyecto </a:t>
            </a:r>
            <a:r>
              <a:rPr lang="es-ES" dirty="0"/>
              <a:t>tiene los siguientes módulos</a:t>
            </a:r>
            <a:r>
              <a:rPr lang="es-ES" dirty="0" smtClean="0"/>
              <a:t>:</a:t>
            </a:r>
          </a:p>
          <a:p>
            <a:pPr lvl="1" algn="just"/>
            <a:r>
              <a:rPr lang="es-ES" dirty="0" smtClean="0"/>
              <a:t>Usuarios</a:t>
            </a:r>
          </a:p>
          <a:p>
            <a:pPr lvl="1" algn="just"/>
            <a:r>
              <a:rPr lang="es-ES" dirty="0" smtClean="0"/>
              <a:t>Escolar</a:t>
            </a:r>
          </a:p>
          <a:p>
            <a:pPr lvl="1" algn="just"/>
            <a:r>
              <a:rPr lang="es-ES" dirty="0" smtClean="0"/>
              <a:t>Evaluación</a:t>
            </a:r>
          </a:p>
          <a:p>
            <a:pPr lvl="1" algn="just"/>
            <a:r>
              <a:rPr lang="es-ES" dirty="0" smtClean="0"/>
              <a:t>Faltas</a:t>
            </a:r>
          </a:p>
          <a:p>
            <a:pPr lvl="1" algn="just"/>
            <a:r>
              <a:rPr lang="es-ES" dirty="0" smtClean="0"/>
              <a:t>Apoyo </a:t>
            </a:r>
          </a:p>
          <a:p>
            <a:pPr lvl="1" algn="just"/>
            <a:r>
              <a:rPr lang="es-ES" dirty="0" smtClean="0"/>
              <a:t>Administración</a:t>
            </a:r>
            <a:endParaRPr lang="es-EC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DEFINICIÓN DE LA METODOLOGÍA</a:t>
            </a:r>
            <a:br>
              <a:rPr lang="es-EC" dirty="0" smtClean="0"/>
            </a:br>
            <a:r>
              <a:rPr lang="es-EC" dirty="0" smtClean="0"/>
              <a:t>UWE</a:t>
            </a:r>
            <a:endParaRPr lang="es-EC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87442" y="1628800"/>
          <a:ext cx="8048360" cy="4898876"/>
        </p:xfrm>
        <a:graphic>
          <a:graphicData uri="http://schemas.openxmlformats.org/presentationml/2006/ole">
            <p:oleObj spid="_x0000_s1027" name="Visio" r:id="rId3" imgW="7110984" imgH="3634679" progId="Visio.Drawing.11">
              <p:embed/>
            </p:oleObj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8136903" cy="511256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274638"/>
            <a:ext cx="7272808" cy="1143000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>DEFINICIÓN DE LA METODOLOGÍA</a:t>
            </a:r>
            <a:br>
              <a:rPr lang="es-EC" dirty="0" smtClean="0"/>
            </a:br>
            <a:r>
              <a:rPr lang="es-EC" dirty="0" smtClean="0"/>
              <a:t>UWE</a:t>
            </a:r>
            <a:endParaRPr lang="es-EC" dirty="0"/>
          </a:p>
        </p:txBody>
      </p:sp>
      <p:sp>
        <p:nvSpPr>
          <p:cNvPr id="5" name="4 Rectángulo"/>
          <p:cNvSpPr/>
          <p:nvPr/>
        </p:nvSpPr>
        <p:spPr>
          <a:xfrm>
            <a:off x="6372200" y="3356992"/>
            <a:ext cx="1008112" cy="57606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6" name="5 Rectángulo"/>
          <p:cNvSpPr/>
          <p:nvPr/>
        </p:nvSpPr>
        <p:spPr>
          <a:xfrm>
            <a:off x="899592" y="3356992"/>
            <a:ext cx="1008112" cy="57606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Rectángulo"/>
          <p:cNvSpPr/>
          <p:nvPr/>
        </p:nvSpPr>
        <p:spPr>
          <a:xfrm>
            <a:off x="2051720" y="3356992"/>
            <a:ext cx="1008112" cy="57606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8" name="7 Rectángulo"/>
          <p:cNvSpPr/>
          <p:nvPr/>
        </p:nvSpPr>
        <p:spPr>
          <a:xfrm>
            <a:off x="1494656" y="4221088"/>
            <a:ext cx="1008112" cy="57606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8 Rectángulo"/>
          <p:cNvSpPr/>
          <p:nvPr/>
        </p:nvSpPr>
        <p:spPr>
          <a:xfrm>
            <a:off x="5220072" y="5085184"/>
            <a:ext cx="1008112" cy="57606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1" name="10 Botón de acción: Inicio">
            <a:hlinkClick r:id="rId3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HERRAMIENTAS</a:t>
            </a: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C" dirty="0" smtClean="0"/>
              <a:t>PHP 5.0</a:t>
            </a:r>
          </a:p>
          <a:p>
            <a:r>
              <a:rPr lang="en-US" dirty="0" err="1" smtClean="0"/>
              <a:t>MySQL</a:t>
            </a:r>
            <a:r>
              <a:rPr lang="en-US" dirty="0" smtClean="0"/>
              <a:t> Server</a:t>
            </a:r>
          </a:p>
          <a:p>
            <a:r>
              <a:rPr lang="es-ES_tradnl" dirty="0" smtClean="0"/>
              <a:t>POWER DESIGNER</a:t>
            </a:r>
            <a:endParaRPr lang="es-EC" b="1" dirty="0"/>
          </a:p>
          <a:p>
            <a:r>
              <a:rPr lang="es-EC" dirty="0"/>
              <a:t>SUGAR </a:t>
            </a:r>
            <a:r>
              <a:rPr lang="es-EC" dirty="0" smtClean="0"/>
              <a:t>CRM</a:t>
            </a:r>
          </a:p>
          <a:p>
            <a:r>
              <a:rPr lang="es-EC" dirty="0" smtClean="0"/>
              <a:t>XAMPP</a:t>
            </a:r>
          </a:p>
          <a:p>
            <a:r>
              <a:rPr lang="es-EC" dirty="0" smtClean="0"/>
              <a:t>NETBEANS 7.0</a:t>
            </a:r>
            <a:endParaRPr lang="en-US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5" name="4 Botón de acción: Inicio">
            <a:hlinkClick r:id="rId2" action="ppaction://hlinksldjump" highlightClick="1"/>
          </p:cNvPr>
          <p:cNvSpPr/>
          <p:nvPr/>
        </p:nvSpPr>
        <p:spPr>
          <a:xfrm>
            <a:off x="8501090" y="6286520"/>
            <a:ext cx="428628" cy="357190"/>
          </a:xfrm>
          <a:prstGeom prst="actionButtonHom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644</Words>
  <Application>Microsoft Office PowerPoint</Application>
  <PresentationFormat>Presentación en pantalla (4:3)</PresentationFormat>
  <Paragraphs>69</Paragraphs>
  <Slides>20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2" baseType="lpstr">
      <vt:lpstr>Tema de Office</vt:lpstr>
      <vt:lpstr>Visio</vt:lpstr>
      <vt:lpstr>ANÁLISIS, DISEÑO E IMPLEMENTACIÓN DEL SISTEMA WEB PARA EL PROCESO DE EVALUACIÓN ACADÉMICA DEL PLANTEL EDUCATIVO REUVEN FEUERSTEIN </vt:lpstr>
      <vt:lpstr>AGENDA</vt:lpstr>
      <vt:lpstr>AGENDA</vt:lpstr>
      <vt:lpstr>ANTECEDENTES</vt:lpstr>
      <vt:lpstr>OBJETIVO</vt:lpstr>
      <vt:lpstr>ALCANCE</vt:lpstr>
      <vt:lpstr>DEFINICIÓN DE LA METODOLOGÍA UWE</vt:lpstr>
      <vt:lpstr>DEFINICIÓN DE LA METODOLOGÍA UWE</vt:lpstr>
      <vt:lpstr>HERRAMIENTAS</vt:lpstr>
      <vt:lpstr>Diapositiva 10</vt:lpstr>
      <vt:lpstr>CONCLUSIONES</vt:lpstr>
      <vt:lpstr>CONCLUSIONES</vt:lpstr>
      <vt:lpstr>CONCLUSIONES</vt:lpstr>
      <vt:lpstr>CONCLUSIONES</vt:lpstr>
      <vt:lpstr>RECOMEDACIONES</vt:lpstr>
      <vt:lpstr>RECOMEDACIONES</vt:lpstr>
      <vt:lpstr>RECOMEDACIONES</vt:lpstr>
      <vt:lpstr>RECOMEDACIONES</vt:lpstr>
      <vt:lpstr>Diapositiva 19</vt:lpstr>
      <vt:lpstr>Diapositiva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Esteban</dc:creator>
  <cp:lastModifiedBy>usuario</cp:lastModifiedBy>
  <cp:revision>59</cp:revision>
  <dcterms:created xsi:type="dcterms:W3CDTF">2011-10-14T19:22:54Z</dcterms:created>
  <dcterms:modified xsi:type="dcterms:W3CDTF">2011-10-26T03:01:54Z</dcterms:modified>
</cp:coreProperties>
</file>