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06" r:id="rId5"/>
    <p:sldId id="259" r:id="rId6"/>
    <p:sldId id="275" r:id="rId7"/>
    <p:sldId id="260" r:id="rId8"/>
    <p:sldId id="276" r:id="rId9"/>
    <p:sldId id="315" r:id="rId10"/>
    <p:sldId id="307" r:id="rId11"/>
    <p:sldId id="277" r:id="rId12"/>
    <p:sldId id="261" r:id="rId13"/>
    <p:sldId id="262" r:id="rId14"/>
    <p:sldId id="308" r:id="rId15"/>
    <p:sldId id="263" r:id="rId16"/>
    <p:sldId id="264" r:id="rId17"/>
    <p:sldId id="265" r:id="rId18"/>
    <p:sldId id="271" r:id="rId19"/>
    <p:sldId id="272" r:id="rId20"/>
    <p:sldId id="282" r:id="rId21"/>
    <p:sldId id="273" r:id="rId22"/>
    <p:sldId id="305" r:id="rId23"/>
    <p:sldId id="304" r:id="rId24"/>
    <p:sldId id="274" r:id="rId25"/>
    <p:sldId id="283" r:id="rId26"/>
    <p:sldId id="317" r:id="rId27"/>
    <p:sldId id="318" r:id="rId28"/>
    <p:sldId id="287" r:id="rId29"/>
    <p:sldId id="319" r:id="rId30"/>
    <p:sldId id="285" r:id="rId31"/>
    <p:sldId id="311" r:id="rId32"/>
    <p:sldId id="284" r:id="rId33"/>
    <p:sldId id="288" r:id="rId34"/>
    <p:sldId id="290" r:id="rId35"/>
    <p:sldId id="289" r:id="rId36"/>
    <p:sldId id="291" r:id="rId37"/>
    <p:sldId id="292" r:id="rId38"/>
    <p:sldId id="312" r:id="rId39"/>
    <p:sldId id="293" r:id="rId40"/>
    <p:sldId id="298" r:id="rId41"/>
    <p:sldId id="297" r:id="rId42"/>
    <p:sldId id="296" r:id="rId43"/>
    <p:sldId id="299" r:id="rId44"/>
    <p:sldId id="300" r:id="rId45"/>
    <p:sldId id="302" r:id="rId46"/>
    <p:sldId id="301" r:id="rId47"/>
    <p:sldId id="314" r:id="rId4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21"/>
    <a:srgbClr val="FFFF89"/>
    <a:srgbClr val="A40000"/>
    <a:srgbClr val="62412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\Documents\Tesis\Fase%20II\Gr&#225;ficos\Grafico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Tesis\Fase%20II\An&#225;lisis%20estad&#237;stico\210%20d&#237;as\Nueva%20carpeta\graficos%20por%20tiemp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Libro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F:\Tesis\Fase%20II\Gr&#225;ficos\Graficos%201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F:\Tesis\Fase%20II\An&#225;lisis%20estad&#237;stico\210%20d&#237;as\Nueva%20carpeta\graficos%20por%20tiemp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AFE!$B$1</c:f>
              <c:strCache>
                <c:ptCount val="1"/>
                <c:pt idx="0">
                  <c:v>Media</c:v>
                </c:pt>
              </c:strCache>
            </c:strRef>
          </c:tx>
          <c:dLbls>
            <c:dLbl>
              <c:idx val="0"/>
              <c:layout>
                <c:manualLayout>
                  <c:x val="-1.4581408587399806E-7"/>
                  <c:y val="-3.76065743937184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182.22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-3.7036777811995498E-3"/>
                  <c:y val="-2.73502359227043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180.30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-1.8519847046856485E-3"/>
                  <c:y val="-2.39314564323663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181.06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0"/>
                  <c:y val="-3.41877949033804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183.32</a:t>
                    </a:r>
                  </a:p>
                </c:rich>
              </c:tx>
              <c:showVal val="1"/>
            </c:dLbl>
            <c:dLbl>
              <c:idx val="4"/>
              <c:layout>
                <c:manualLayout>
                  <c:x val="0"/>
                  <c:y val="9.57258257294652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205.39</a:t>
                    </a:r>
                  </a:p>
                </c:rich>
              </c:tx>
              <c:showVal val="1"/>
            </c:dLbl>
            <c:showVal val="1"/>
          </c:dLbls>
          <c:cat>
            <c:strRef>
              <c:f>AFE!$A$2:$A$6</c:f>
              <c:strCache>
                <c:ptCount val="5"/>
                <c:pt idx="0">
                  <c:v>M0</c:v>
                </c:pt>
                <c:pt idx="1">
                  <c:v>M1</c:v>
                </c:pt>
                <c:pt idx="2">
                  <c:v>M2</c:v>
                </c:pt>
                <c:pt idx="3">
                  <c:v>M3</c:v>
                </c:pt>
                <c:pt idx="4">
                  <c:v>M4</c:v>
                </c:pt>
              </c:strCache>
            </c:strRef>
          </c:cat>
          <c:val>
            <c:numRef>
              <c:f>AFE!$B$2:$B$6</c:f>
              <c:numCache>
                <c:formatCode>0.00</c:formatCode>
                <c:ptCount val="5"/>
                <c:pt idx="0">
                  <c:v>182.22329999999999</c:v>
                </c:pt>
                <c:pt idx="1">
                  <c:v>180.29899999999998</c:v>
                </c:pt>
                <c:pt idx="2">
                  <c:v>181.06</c:v>
                </c:pt>
                <c:pt idx="3">
                  <c:v>183.32300000000001</c:v>
                </c:pt>
                <c:pt idx="4">
                  <c:v>205.38900000000001</c:v>
                </c:pt>
              </c:numCache>
            </c:numRef>
          </c:val>
        </c:ser>
        <c:axId val="35104640"/>
        <c:axId val="35123200"/>
      </c:barChart>
      <c:catAx>
        <c:axId val="351046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Consorcios micorrízicos</a:t>
                </a:r>
              </a:p>
            </c:rich>
          </c:tx>
          <c:layout/>
        </c:title>
        <c:majorTickMark val="none"/>
        <c:tickLblPos val="nextTo"/>
        <c:crossAx val="35123200"/>
        <c:crosses val="autoZero"/>
        <c:auto val="1"/>
        <c:lblAlgn val="ctr"/>
        <c:lblOffset val="100"/>
      </c:catAx>
      <c:valAx>
        <c:axId val="35123200"/>
        <c:scaling>
          <c:orientation val="minMax"/>
          <c:max val="210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 dirty="0"/>
                  <a:t>Área Foliar Específica (cm</a:t>
                </a:r>
                <a:r>
                  <a:rPr lang="es-EC" baseline="30000" dirty="0"/>
                  <a:t>2</a:t>
                </a:r>
                <a:r>
                  <a:rPr lang="es-EC" dirty="0"/>
                  <a:t>/g)</a:t>
                </a:r>
              </a:p>
            </c:rich>
          </c:tx>
          <c:layout/>
        </c:title>
        <c:numFmt formatCode="0" sourceLinked="0"/>
        <c:tickLblPos val="nextTo"/>
        <c:crossAx val="35104640"/>
        <c:crosses val="autoZero"/>
        <c:crossBetween val="between"/>
        <c:majorUnit val="50"/>
      </c:valAx>
    </c:plotArea>
    <c:plotVisOnly val="1"/>
  </c:chart>
  <c:txPr>
    <a:bodyPr/>
    <a:lstStyle/>
    <a:p>
      <a:pPr>
        <a:defRPr sz="2000"/>
      </a:pPr>
      <a:endParaRPr lang="es-E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consorcios!$C$2</c:f>
              <c:strCache>
                <c:ptCount val="1"/>
                <c:pt idx="0">
                  <c:v>Área foliar específica 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205.4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4222207622580687E-2"/>
                  <c:y val="-2.88808043973614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181.6</a:t>
                    </a:r>
                  </a:p>
                </c:rich>
              </c:tx>
              <c:showVal val="1"/>
            </c:dLbl>
            <c:numFmt formatCode="#,##0.0" sourceLinked="0"/>
            <c:showVal val="1"/>
          </c:dLbls>
          <c:cat>
            <c:strRef>
              <c:f>consorcios!$B$3:$B$4</c:f>
              <c:strCache>
                <c:ptCount val="2"/>
                <c:pt idx="0">
                  <c:v>m4</c:v>
                </c:pt>
                <c:pt idx="1">
                  <c:v>m3, m2, m1</c:v>
                </c:pt>
              </c:strCache>
            </c:strRef>
          </c:cat>
          <c:val>
            <c:numRef>
              <c:f>consorcios!$C$3:$C$4</c:f>
              <c:numCache>
                <c:formatCode>0.0000</c:formatCode>
                <c:ptCount val="2"/>
                <c:pt idx="0">
                  <c:v>205.38866666666667</c:v>
                </c:pt>
                <c:pt idx="1">
                  <c:v>181.56066666666658</c:v>
                </c:pt>
              </c:numCache>
            </c:numRef>
          </c:val>
        </c:ser>
        <c:axId val="35541376"/>
        <c:axId val="35543296"/>
      </c:barChart>
      <c:catAx>
        <c:axId val="355413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Consorcios</a:t>
                </a:r>
              </a:p>
            </c:rich>
          </c:tx>
          <c:layout/>
        </c:title>
        <c:majorTickMark val="none"/>
        <c:tickLblPos val="nextTo"/>
        <c:crossAx val="35543296"/>
        <c:crosses val="autoZero"/>
        <c:auto val="1"/>
        <c:lblAlgn val="ctr"/>
        <c:lblOffset val="100"/>
      </c:catAx>
      <c:valAx>
        <c:axId val="35543296"/>
        <c:scaling>
          <c:orientation val="minMax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 dirty="0"/>
                  <a:t>Área foliar específica (cm2/g)</a:t>
                </a:r>
              </a:p>
            </c:rich>
          </c:tx>
          <c:layout/>
        </c:title>
        <c:numFmt formatCode="0" sourceLinked="0"/>
        <c:tickLblPos val="nextTo"/>
        <c:crossAx val="35541376"/>
        <c:crosses val="autoZero"/>
        <c:crossBetween val="between"/>
        <c:majorUnit val="40"/>
      </c:valAx>
    </c:plotArea>
    <c:plotVisOnly val="1"/>
  </c:chart>
  <c:txPr>
    <a:bodyPr/>
    <a:lstStyle/>
    <a:p>
      <a:pPr>
        <a:defRPr sz="2000"/>
      </a:pPr>
      <a:endParaRPr lang="es-E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92D050"/>
              </a:solidFill>
            </c:spPr>
          </c:dPt>
          <c:dPt>
            <c:idx val="5"/>
            <c:spPr>
              <a:solidFill>
                <a:srgbClr val="92D050"/>
              </a:solidFill>
            </c:spPr>
          </c:dPt>
          <c:dPt>
            <c:idx val="6"/>
            <c:spPr>
              <a:solidFill>
                <a:srgbClr val="92D050"/>
              </a:solidFill>
            </c:spPr>
          </c:dPt>
          <c:dPt>
            <c:idx val="7"/>
            <c:spPr>
              <a:solidFill>
                <a:srgbClr val="92D050"/>
              </a:solidFill>
            </c:spPr>
          </c:dPt>
          <c:dPt>
            <c:idx val="8"/>
            <c:spPr>
              <a:solidFill>
                <a:srgbClr val="92D050"/>
              </a:solidFill>
            </c:spPr>
          </c:dPt>
          <c:dPt>
            <c:idx val="9"/>
            <c:spPr>
              <a:solidFill>
                <a:schemeClr val="accent1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showVal val="1"/>
          </c:dLbls>
          <c:cat>
            <c:strRef>
              <c:f>Hoja1!$F$4:$F$24</c:f>
              <c:strCache>
                <c:ptCount val="21"/>
                <c:pt idx="0">
                  <c:v>19</c:v>
                </c:pt>
                <c:pt idx="1">
                  <c:v>16</c:v>
                </c:pt>
                <c:pt idx="2">
                  <c:v>18</c:v>
                </c:pt>
                <c:pt idx="3">
                  <c:v>17</c:v>
                </c:pt>
                <c:pt idx="4">
                  <c:v>14</c:v>
                </c:pt>
                <c:pt idx="5">
                  <c:v>5</c:v>
                </c:pt>
                <c:pt idx="6">
                  <c:v>20</c:v>
                </c:pt>
                <c:pt idx="7">
                  <c:v>12</c:v>
                </c:pt>
                <c:pt idx="8">
                  <c:v>6</c:v>
                </c:pt>
                <c:pt idx="9">
                  <c:v>7</c:v>
                </c:pt>
                <c:pt idx="10">
                  <c:v>11</c:v>
                </c:pt>
                <c:pt idx="11">
                  <c:v>2</c:v>
                </c:pt>
                <c:pt idx="12">
                  <c:v>8</c:v>
                </c:pt>
                <c:pt idx="13">
                  <c:v>13</c:v>
                </c:pt>
                <c:pt idx="14">
                  <c:v>21</c:v>
                </c:pt>
                <c:pt idx="15">
                  <c:v>10</c:v>
                </c:pt>
                <c:pt idx="16">
                  <c:v>4</c:v>
                </c:pt>
                <c:pt idx="17">
                  <c:v>3</c:v>
                </c:pt>
                <c:pt idx="18">
                  <c:v>15</c:v>
                </c:pt>
                <c:pt idx="19">
                  <c:v>9</c:v>
                </c:pt>
                <c:pt idx="20">
                  <c:v>1</c:v>
                </c:pt>
              </c:strCache>
            </c:strRef>
          </c:cat>
          <c:val>
            <c:numRef>
              <c:f>Hoja1!$G$4:$G$24</c:f>
              <c:numCache>
                <c:formatCode>####.00</c:formatCode>
                <c:ptCount val="21"/>
                <c:pt idx="0">
                  <c:v>3.4366666666666577</c:v>
                </c:pt>
                <c:pt idx="1">
                  <c:v>2.3733333333333335</c:v>
                </c:pt>
                <c:pt idx="2">
                  <c:v>1.3933333333333335</c:v>
                </c:pt>
                <c:pt idx="3">
                  <c:v>1.2566666666666666</c:v>
                </c:pt>
                <c:pt idx="4">
                  <c:v>1.1966666666666681</c:v>
                </c:pt>
                <c:pt idx="5">
                  <c:v>1.1233333333333333</c:v>
                </c:pt>
                <c:pt idx="6">
                  <c:v>1.0066666666666668</c:v>
                </c:pt>
                <c:pt idx="7">
                  <c:v>0.93666666666666654</c:v>
                </c:pt>
                <c:pt idx="8">
                  <c:v>0.8966666666666665</c:v>
                </c:pt>
                <c:pt idx="9">
                  <c:v>0.56333333333333335</c:v>
                </c:pt>
                <c:pt idx="10">
                  <c:v>0.52333333333333332</c:v>
                </c:pt>
                <c:pt idx="11">
                  <c:v>0.46</c:v>
                </c:pt>
                <c:pt idx="12">
                  <c:v>0.45333333333333325</c:v>
                </c:pt>
                <c:pt idx="13">
                  <c:v>0.43333333333333335</c:v>
                </c:pt>
                <c:pt idx="14">
                  <c:v>0.39666666666667388</c:v>
                </c:pt>
                <c:pt idx="15">
                  <c:v>0.3300000000000044</c:v>
                </c:pt>
                <c:pt idx="16">
                  <c:v>0.32333333333333331</c:v>
                </c:pt>
                <c:pt idx="17">
                  <c:v>0.30666666666667214</c:v>
                </c:pt>
                <c:pt idx="18">
                  <c:v>0.27333333333333326</c:v>
                </c:pt>
                <c:pt idx="19">
                  <c:v>0.26666666666666738</c:v>
                </c:pt>
                <c:pt idx="20">
                  <c:v>0</c:v>
                </c:pt>
              </c:numCache>
            </c:numRef>
          </c:val>
        </c:ser>
        <c:axId val="57881728"/>
        <c:axId val="35812096"/>
      </c:barChart>
      <c:catAx>
        <c:axId val="578817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Tratamiento</a:t>
                </a:r>
              </a:p>
            </c:rich>
          </c:tx>
          <c:layout/>
        </c:title>
        <c:majorTickMark val="none"/>
        <c:tickLblPos val="nextTo"/>
        <c:crossAx val="35812096"/>
        <c:crosses val="autoZero"/>
        <c:auto val="1"/>
        <c:lblAlgn val="ctr"/>
        <c:lblOffset val="100"/>
      </c:catAx>
      <c:valAx>
        <c:axId val="3581209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Densidad visual (%)</a:t>
                </a:r>
              </a:p>
            </c:rich>
          </c:tx>
          <c:layout/>
        </c:title>
        <c:numFmt formatCode="#,##0" sourceLinked="0"/>
        <c:tickLblPos val="nextTo"/>
        <c:crossAx val="57881728"/>
        <c:crosses val="autoZero"/>
        <c:crossBetween val="between"/>
        <c:majorUnit val="1"/>
      </c:valAx>
    </c:plotArea>
    <c:plotVisOnly val="1"/>
  </c:chart>
  <c:txPr>
    <a:bodyPr/>
    <a:lstStyle/>
    <a:p>
      <a:pPr>
        <a:defRPr sz="2000"/>
      </a:pPr>
      <a:endParaRPr lang="es-E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Val val="1"/>
            </c:dLbl>
            <c:showVal val="1"/>
          </c:dLbls>
          <c:cat>
            <c:strRef>
              <c:f>Hoja1!$G$31:$G$35</c:f>
              <c:strCache>
                <c:ptCount val="5"/>
                <c:pt idx="0">
                  <c:v>m4</c:v>
                </c:pt>
                <c:pt idx="1">
                  <c:v>m3</c:v>
                </c:pt>
                <c:pt idx="2">
                  <c:v>m1</c:v>
                </c:pt>
                <c:pt idx="3">
                  <c:v>m2</c:v>
                </c:pt>
                <c:pt idx="4">
                  <c:v>m0</c:v>
                </c:pt>
              </c:strCache>
            </c:strRef>
          </c:cat>
          <c:val>
            <c:numRef>
              <c:f>Hoja1!$H$31:$H$35</c:f>
              <c:numCache>
                <c:formatCode>####.00</c:formatCode>
                <c:ptCount val="5"/>
                <c:pt idx="0">
                  <c:v>1.498</c:v>
                </c:pt>
                <c:pt idx="1">
                  <c:v>1.0426666666666666</c:v>
                </c:pt>
                <c:pt idx="2">
                  <c:v>0.62200000000000699</c:v>
                </c:pt>
                <c:pt idx="3">
                  <c:v>0.42733333333333334</c:v>
                </c:pt>
                <c:pt idx="4">
                  <c:v>0</c:v>
                </c:pt>
              </c:numCache>
            </c:numRef>
          </c:val>
        </c:ser>
        <c:axId val="35829632"/>
        <c:axId val="35835904"/>
      </c:barChart>
      <c:catAx>
        <c:axId val="358296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Consorcios</a:t>
                </a:r>
              </a:p>
            </c:rich>
          </c:tx>
          <c:layout/>
        </c:title>
        <c:majorTickMark val="none"/>
        <c:tickLblPos val="nextTo"/>
        <c:crossAx val="35835904"/>
        <c:crosses val="autoZero"/>
        <c:auto val="1"/>
        <c:lblAlgn val="ctr"/>
        <c:lblOffset val="100"/>
      </c:catAx>
      <c:valAx>
        <c:axId val="3583590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Densidad visual (%)</a:t>
                </a:r>
              </a:p>
            </c:rich>
          </c:tx>
          <c:layout/>
        </c:title>
        <c:numFmt formatCode="#,##0.0" sourceLinked="0"/>
        <c:tickLblPos val="nextTo"/>
        <c:crossAx val="35829632"/>
        <c:crosses val="autoZero"/>
        <c:crossBetween val="between"/>
        <c:majorUnit val="0.4"/>
      </c:valAx>
    </c:plotArea>
    <c:plotVisOnly val="1"/>
  </c:chart>
  <c:txPr>
    <a:bodyPr/>
    <a:lstStyle/>
    <a:p>
      <a:pPr>
        <a:defRPr sz="2000"/>
      </a:pPr>
      <a:endParaRPr lang="es-E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/>
      <c:lineChart>
        <c:grouping val="standard"/>
        <c:ser>
          <c:idx val="0"/>
          <c:order val="0"/>
          <c:tx>
            <c:strRef>
              <c:f>'Densidad visual'!$E$1</c:f>
              <c:strCache>
                <c:ptCount val="1"/>
                <c:pt idx="0">
                  <c:v>Media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1.0100939403271532E-2"/>
                  <c:y val="-1.646079440571477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0.80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0.65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7.4072699929840593E-17"/>
                  <c:y val="-2.96294299302865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1.31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0.68</a:t>
                    </a:r>
                  </a:p>
                </c:rich>
              </c:tx>
              <c:showVal val="1"/>
            </c:dLbl>
            <c:dLbl>
              <c:idx val="4"/>
              <c:layout>
                <c:manualLayout>
                  <c:x val="2.0201878806542996E-3"/>
                  <c:y val="-1.646079440571477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1.05</a:t>
                    </a:r>
                  </a:p>
                </c:rich>
              </c:tx>
              <c:showVal val="1"/>
            </c:dLbl>
            <c:showVal val="1"/>
          </c:dLbls>
          <c:cat>
            <c:strRef>
              <c:f>'Densidad visual'!$D$2:$D$6</c:f>
              <c:strCache>
                <c:ptCount val="5"/>
                <c:pt idx="0">
                  <c:v>152 
mg/kg</c:v>
                </c:pt>
                <c:pt idx="1">
                  <c:v>304 
mg/kg</c:v>
                </c:pt>
                <c:pt idx="2">
                  <c:v>456 
mg/kg</c:v>
                </c:pt>
                <c:pt idx="3">
                  <c:v>608 
mg/kg</c:v>
                </c:pt>
                <c:pt idx="4">
                  <c:v>760 
mg/kg</c:v>
                </c:pt>
              </c:strCache>
            </c:strRef>
          </c:cat>
          <c:val>
            <c:numRef>
              <c:f>'Densidad visual'!$E$2:$E$6</c:f>
              <c:numCache>
                <c:formatCode>0.00</c:formatCode>
                <c:ptCount val="5"/>
                <c:pt idx="0">
                  <c:v>0.80420000000000003</c:v>
                </c:pt>
                <c:pt idx="1">
                  <c:v>0.64670000000000571</c:v>
                </c:pt>
                <c:pt idx="2">
                  <c:v>1.3057999999999892</c:v>
                </c:pt>
                <c:pt idx="3">
                  <c:v>0.68330000000000002</c:v>
                </c:pt>
                <c:pt idx="4">
                  <c:v>1.0474999999999892</c:v>
                </c:pt>
              </c:numCache>
            </c:numRef>
          </c:val>
        </c:ser>
        <c:hiLowLines/>
        <c:marker val="1"/>
        <c:axId val="36057472"/>
        <c:axId val="36059392"/>
      </c:lineChart>
      <c:catAx>
        <c:axId val="360574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Dosis de Fósforo (mg/kg) </a:t>
                </a:r>
              </a:p>
            </c:rich>
          </c:tx>
          <c:layout/>
        </c:title>
        <c:majorTickMark val="none"/>
        <c:tickLblPos val="nextTo"/>
        <c:crossAx val="36059392"/>
        <c:crosses val="autoZero"/>
        <c:auto val="1"/>
        <c:lblAlgn val="ctr"/>
        <c:lblOffset val="100"/>
      </c:catAx>
      <c:valAx>
        <c:axId val="36059392"/>
        <c:scaling>
          <c:orientation val="minMax"/>
          <c:max val="1.5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Densidad visual (%)</a:t>
                </a:r>
              </a:p>
            </c:rich>
          </c:tx>
          <c:layout/>
        </c:title>
        <c:numFmt formatCode="0.0" sourceLinked="0"/>
        <c:tickLblPos val="nextTo"/>
        <c:crossAx val="36057472"/>
        <c:crosses val="autoZero"/>
        <c:crossBetween val="between"/>
        <c:majorUnit val="0.5"/>
      </c:valAx>
    </c:plotArea>
    <c:plotVisOnly val="1"/>
  </c:chart>
  <c:txPr>
    <a:bodyPr/>
    <a:lstStyle/>
    <a:p>
      <a:pPr>
        <a:defRPr sz="2000"/>
      </a:pPr>
      <a:endParaRPr lang="es-ES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/>
      <c:barChart>
        <c:barDir val="col"/>
        <c:grouping val="clustered"/>
        <c:ser>
          <c:idx val="1"/>
          <c:order val="1"/>
          <c:tx>
            <c:strRef>
              <c:f>consorcios!$D$2</c:f>
            </c:strRef>
          </c:tx>
          <c:cat>
            <c:multiLvlStrRef>
              <c:f>consorcios!$B$3:$B$4</c:f>
            </c:multiLvlStrRef>
          </c:cat>
          <c:val>
            <c:numRef>
              <c:f>consorcios!$D$3:$D$4</c:f>
            </c:numRef>
          </c:val>
        </c:ser>
        <c:ser>
          <c:idx val="0"/>
          <c:order val="0"/>
          <c:tx>
            <c:strRef>
              <c:f>consorcios!$C$2</c:f>
              <c:strCache>
                <c:ptCount val="1"/>
                <c:pt idx="0">
                  <c:v>Área foliar específica 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205.4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4222207622580687E-2"/>
                  <c:y val="-2.88808043973614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181.6</a:t>
                    </a:r>
                  </a:p>
                </c:rich>
              </c:tx>
              <c:showVal val="1"/>
            </c:dLbl>
            <c:numFmt formatCode="#,##0.0" sourceLinked="0"/>
            <c:showVal val="1"/>
          </c:dLbls>
          <c:cat>
            <c:strRef>
              <c:f>consorcios!$B$3:$B$4</c:f>
              <c:strCache>
                <c:ptCount val="2"/>
                <c:pt idx="0">
                  <c:v>m4</c:v>
                </c:pt>
                <c:pt idx="1">
                  <c:v>m3, m2, m1</c:v>
                </c:pt>
              </c:strCache>
            </c:strRef>
          </c:cat>
          <c:val>
            <c:numRef>
              <c:f>consorcios!$C$3:$C$4</c:f>
              <c:numCache>
                <c:formatCode>0.0000</c:formatCode>
                <c:ptCount val="2"/>
                <c:pt idx="0">
                  <c:v>205.38866666666667</c:v>
                </c:pt>
                <c:pt idx="1">
                  <c:v>181.56066666666658</c:v>
                </c:pt>
              </c:numCache>
            </c:numRef>
          </c:val>
        </c:ser>
        <c:axId val="36111872"/>
        <c:axId val="36113792"/>
      </c:barChart>
      <c:catAx>
        <c:axId val="361118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Consorcios</a:t>
                </a:r>
              </a:p>
            </c:rich>
          </c:tx>
          <c:layout/>
        </c:title>
        <c:majorTickMark val="none"/>
        <c:tickLblPos val="nextTo"/>
        <c:crossAx val="36113792"/>
        <c:crosses val="autoZero"/>
        <c:auto val="1"/>
        <c:lblAlgn val="ctr"/>
        <c:lblOffset val="100"/>
      </c:catAx>
      <c:valAx>
        <c:axId val="36113792"/>
        <c:scaling>
          <c:orientation val="minMax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 dirty="0"/>
                  <a:t>Área foliar específica (cm2/g)</a:t>
                </a:r>
              </a:p>
            </c:rich>
          </c:tx>
          <c:layout/>
        </c:title>
        <c:numFmt formatCode="0" sourceLinked="0"/>
        <c:tickLblPos val="nextTo"/>
        <c:crossAx val="36111872"/>
        <c:crosses val="autoZero"/>
        <c:crossBetween val="between"/>
        <c:majorUnit val="40"/>
      </c:valAx>
    </c:plotArea>
    <c:plotVisOnly val="1"/>
  </c:chart>
  <c:txPr>
    <a:bodyPr/>
    <a:lstStyle/>
    <a:p>
      <a:pPr>
        <a:defRPr sz="2000"/>
      </a:pPr>
      <a:endParaRPr lang="es-ES"/>
    </a:p>
  </c:txPr>
  <c:externalData r:id="rId1"/>
  <c:userShapes r:id="rId2"/>
</c:chartSpac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0.68128</cdr:x>
      <cdr:y>0.7262</cdr:y>
    </cdr:from>
    <cdr:to>
      <cdr:x>0.9232</cdr:x>
      <cdr:y>0.91284</cdr:y>
    </cdr:to>
    <cdr:sp macro="" textlink="">
      <cdr:nvSpPr>
        <cdr:cNvPr id="2" name="6 CuadroTexto"/>
        <cdr:cNvSpPr txBox="1"/>
      </cdr:nvSpPr>
      <cdr:spPr>
        <a:xfrm xmlns:a="http://schemas.openxmlformats.org/drawingml/2006/main">
          <a:off x="3650178" y="2874050"/>
          <a:ext cx="1296144" cy="73866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r>
            <a:rPr lang="es-ES" sz="1400" dirty="0" smtClean="0"/>
            <a:t>San Lorenzo, </a:t>
          </a:r>
          <a:r>
            <a:rPr lang="es-ES" sz="1400" dirty="0" err="1" smtClean="0"/>
            <a:t>Quinindé</a:t>
          </a:r>
          <a:r>
            <a:rPr lang="es-ES" sz="1400" dirty="0" smtClean="0"/>
            <a:t>, </a:t>
          </a:r>
        </a:p>
        <a:p xmlns:a="http://schemas.openxmlformats.org/drawingml/2006/main">
          <a:r>
            <a:rPr lang="es-ES" sz="1400" dirty="0" smtClean="0"/>
            <a:t>La Concordia </a:t>
          </a:r>
          <a:endParaRPr lang="es-ES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0.20446</cdr:x>
      <cdr:y>0.784</cdr:y>
    </cdr:from>
    <cdr:to>
      <cdr:x>0.35797</cdr:x>
      <cdr:y>0.85735</cdr:y>
    </cdr:to>
    <cdr:sp macro="" textlink="">
      <cdr:nvSpPr>
        <cdr:cNvPr id="2" name="6 CuadroTexto"/>
        <cdr:cNvSpPr txBox="1"/>
      </cdr:nvSpPr>
      <cdr:spPr>
        <a:xfrm xmlns:a="http://schemas.openxmlformats.org/drawingml/2006/main">
          <a:off x="1055040" y="2796438"/>
          <a:ext cx="792088" cy="26161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es-ES" dirty="0" smtClean="0"/>
            <a:t>Quevedo</a:t>
          </a:r>
          <a:endParaRPr lang="es-ES" dirty="0"/>
        </a:p>
      </cdr:txBody>
    </cdr:sp>
  </cdr:relSizeAnchor>
  <cdr:relSizeAnchor xmlns:cdr="http://schemas.openxmlformats.org/drawingml/2006/chartDrawing">
    <cdr:from>
      <cdr:x>0.35797</cdr:x>
      <cdr:y>0.74363</cdr:y>
    </cdr:from>
    <cdr:to>
      <cdr:x>0.52543</cdr:x>
      <cdr:y>0.86443</cdr:y>
    </cdr:to>
    <cdr:sp macro="" textlink="">
      <cdr:nvSpPr>
        <cdr:cNvPr id="3" name="6 CuadroTexto"/>
        <cdr:cNvSpPr txBox="1"/>
      </cdr:nvSpPr>
      <cdr:spPr>
        <a:xfrm xmlns:a="http://schemas.openxmlformats.org/drawingml/2006/main">
          <a:off x="1847128" y="2652422"/>
          <a:ext cx="864096" cy="43088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es-ES" dirty="0" smtClean="0"/>
            <a:t>La Concordia</a:t>
          </a:r>
          <a:endParaRPr lang="es-ES" dirty="0"/>
        </a:p>
      </cdr:txBody>
    </cdr:sp>
  </cdr:relSizeAnchor>
  <cdr:relSizeAnchor xmlns:cdr="http://schemas.openxmlformats.org/drawingml/2006/chartDrawing">
    <cdr:from>
      <cdr:x>0.67893</cdr:x>
      <cdr:y>0.76382</cdr:y>
    </cdr:from>
    <cdr:to>
      <cdr:x>0.83243</cdr:x>
      <cdr:y>0.83716</cdr:y>
    </cdr:to>
    <cdr:sp macro="" textlink="">
      <cdr:nvSpPr>
        <cdr:cNvPr id="4" name="6 CuadroTexto"/>
        <cdr:cNvSpPr txBox="1"/>
      </cdr:nvSpPr>
      <cdr:spPr>
        <a:xfrm xmlns:a="http://schemas.openxmlformats.org/drawingml/2006/main">
          <a:off x="3503312" y="2724430"/>
          <a:ext cx="792088" cy="26161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es-ES" dirty="0" err="1" smtClean="0"/>
            <a:t>Quinindé</a:t>
          </a:r>
          <a:endParaRPr lang="es-ES" dirty="0"/>
        </a:p>
      </cdr:txBody>
    </cdr:sp>
  </cdr:relSizeAnchor>
  <cdr:relSizeAnchor xmlns:cdr="http://schemas.openxmlformats.org/drawingml/2006/chartDrawing">
    <cdr:from>
      <cdr:x>0.52543</cdr:x>
      <cdr:y>0.74363</cdr:y>
    </cdr:from>
    <cdr:to>
      <cdr:x>0.67893</cdr:x>
      <cdr:y>0.86443</cdr:y>
    </cdr:to>
    <cdr:sp macro="" textlink="">
      <cdr:nvSpPr>
        <cdr:cNvPr id="5" name="6 CuadroTexto"/>
        <cdr:cNvSpPr txBox="1"/>
      </cdr:nvSpPr>
      <cdr:spPr>
        <a:xfrm xmlns:a="http://schemas.openxmlformats.org/drawingml/2006/main">
          <a:off x="2711224" y="2652422"/>
          <a:ext cx="792088" cy="43088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es-ES" dirty="0" smtClean="0"/>
            <a:t>San Lorenzo</a:t>
          </a:r>
          <a:endParaRPr lang="es-ES" dirty="0"/>
        </a:p>
      </cdr:txBody>
    </cdr:sp>
  </cdr:relSizeAnchor>
  <cdr:relSizeAnchor xmlns:cdr="http://schemas.openxmlformats.org/drawingml/2006/chartDrawing">
    <cdr:from>
      <cdr:x>0.81848</cdr:x>
      <cdr:y>0.76382</cdr:y>
    </cdr:from>
    <cdr:to>
      <cdr:x>0.97198</cdr:x>
      <cdr:y>0.83716</cdr:y>
    </cdr:to>
    <cdr:sp macro="" textlink="">
      <cdr:nvSpPr>
        <cdr:cNvPr id="6" name="6 CuadroTexto"/>
        <cdr:cNvSpPr txBox="1"/>
      </cdr:nvSpPr>
      <cdr:spPr>
        <a:xfrm xmlns:a="http://schemas.openxmlformats.org/drawingml/2006/main">
          <a:off x="4223392" y="2724430"/>
          <a:ext cx="792088" cy="26161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es-ES" dirty="0" smtClean="0"/>
            <a:t>Testigo</a:t>
          </a:r>
          <a:endParaRPr lang="es-E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0.83217</cdr:x>
      <cdr:y>0.77778</cdr:y>
    </cdr:from>
    <cdr:to>
      <cdr:x>0.96963</cdr:x>
      <cdr:y>0.87323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231504" y="3000404"/>
          <a:ext cx="864096" cy="36821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0.67181</cdr:x>
      <cdr:y>0.77778</cdr:y>
    </cdr:from>
    <cdr:to>
      <cdr:x>0.82072</cdr:x>
      <cdr:y>0.87323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223392" y="3000404"/>
          <a:ext cx="936104" cy="36821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0.51145</cdr:x>
      <cdr:y>0.77778</cdr:y>
    </cdr:from>
    <cdr:to>
      <cdr:x>0.66036</cdr:x>
      <cdr:y>0.87323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215280" y="3000404"/>
          <a:ext cx="936104" cy="36821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0.35109</cdr:x>
      <cdr:y>0.77778</cdr:y>
    </cdr:from>
    <cdr:to>
      <cdr:x>0.48855</cdr:x>
      <cdr:y>0.87323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207168" y="3000404"/>
          <a:ext cx="864096" cy="36821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0.19318</cdr:x>
      <cdr:y>0.77778</cdr:y>
    </cdr:from>
    <cdr:to>
      <cdr:x>0.32951</cdr:x>
      <cdr:y>0.87323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14446" y="3000396"/>
          <a:ext cx="857050" cy="368213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0.68701</cdr:x>
      <cdr:y>0.72786</cdr:y>
    </cdr:from>
    <cdr:to>
      <cdr:x>0.9629</cdr:x>
      <cdr:y>0.9145</cdr:y>
    </cdr:to>
    <cdr:sp macro="" textlink="">
      <cdr:nvSpPr>
        <cdr:cNvPr id="2" name="6 CuadroTexto"/>
        <cdr:cNvSpPr txBox="1"/>
      </cdr:nvSpPr>
      <cdr:spPr>
        <a:xfrm xmlns:a="http://schemas.openxmlformats.org/drawingml/2006/main">
          <a:off x="4367978" y="2872340"/>
          <a:ext cx="1754147" cy="73653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r>
            <a:rPr lang="es-ES" sz="1400" dirty="0" smtClean="0"/>
            <a:t>San Lorenzo, </a:t>
          </a:r>
          <a:r>
            <a:rPr lang="es-ES" sz="1400" dirty="0" err="1" smtClean="0"/>
            <a:t>Quinindé</a:t>
          </a:r>
          <a:r>
            <a:rPr lang="es-ES" sz="1400" dirty="0" smtClean="0"/>
            <a:t>, </a:t>
          </a:r>
        </a:p>
        <a:p xmlns:a="http://schemas.openxmlformats.org/drawingml/2006/main">
          <a:r>
            <a:rPr lang="es-ES" sz="1400" dirty="0" smtClean="0"/>
            <a:t>La Concordia </a:t>
          </a:r>
          <a:endParaRPr lang="es-ES" sz="1400" dirty="0"/>
        </a:p>
      </cdr:txBody>
    </cdr:sp>
  </cdr:relSizeAnchor>
  <cdr:relSizeAnchor xmlns:cdr="http://schemas.openxmlformats.org/drawingml/2006/chartDrawing">
    <cdr:from>
      <cdr:x>0.33591</cdr:x>
      <cdr:y>0.80085</cdr:y>
    </cdr:from>
    <cdr:to>
      <cdr:x>0.51712</cdr:x>
      <cdr:y>0.89444</cdr:y>
    </cdr:to>
    <cdr:sp macro="" textlink="">
      <cdr:nvSpPr>
        <cdr:cNvPr id="3" name="6 CuadroTexto"/>
        <cdr:cNvSpPr txBox="1"/>
      </cdr:nvSpPr>
      <cdr:spPr>
        <a:xfrm xmlns:a="http://schemas.openxmlformats.org/drawingml/2006/main">
          <a:off x="2135730" y="3160372"/>
          <a:ext cx="1152128" cy="369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r>
            <a:rPr lang="es-ES" dirty="0" smtClean="0"/>
            <a:t>Quevedo</a:t>
          </a:r>
          <a:endParaRPr lang="es-ES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B4E1D1-C1C9-475A-A4AD-45AF46C040AC}" type="datetimeFigureOut">
              <a:rPr lang="es-ES" smtClean="0"/>
              <a:pPr/>
              <a:t>29/09/2011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D45721-F537-4E83-89ED-1CD05BF178AD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documentos\tesis\eotos\Rotulo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53951"/>
            <a:ext cx="5072066" cy="380405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49442" y="3028960"/>
            <a:ext cx="7851648" cy="1828800"/>
          </a:xfrm>
        </p:spPr>
        <p:txBody>
          <a:bodyPr>
            <a:normAutofit fontScale="90000"/>
          </a:bodyPr>
          <a:lstStyle/>
          <a:p>
            <a:r>
              <a:rPr lang="es-ES" sz="4200" b="1" dirty="0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>EVALUACIÓN DE CONSORCIOS SIMBIÓTICOS MICORRÍZICOS NATIVOS DE PALMA ACEITERA (</a:t>
            </a:r>
            <a:r>
              <a:rPr lang="es-ES" sz="4200" b="1" i="1" dirty="0" err="1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>Elaeis</a:t>
            </a:r>
            <a:r>
              <a:rPr lang="es-ES" sz="4200" b="1" i="1" dirty="0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> </a:t>
            </a:r>
            <a:r>
              <a:rPr lang="es-ES" sz="4200" b="1" i="1" dirty="0" err="1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>guineensis</a:t>
            </a:r>
            <a:r>
              <a:rPr lang="es-ES" sz="4200" b="1" i="1" dirty="0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> </a:t>
            </a:r>
            <a:r>
              <a:rPr lang="es-ES" sz="4200" b="1" dirty="0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>J.), REPRODUCIDOS COMO BIOINOCULANTES PARA EL ESTUDIO DE SU EFICIENCIA </a:t>
            </a:r>
            <a:r>
              <a:rPr lang="es-ES" sz="4200" b="1" dirty="0" smtClean="0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>EN </a:t>
            </a:r>
            <a:r>
              <a:rPr lang="es-ES" sz="4200" b="1" dirty="0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>FASE DE </a:t>
            </a:r>
            <a:r>
              <a:rPr lang="es-ES" sz="4200" b="1" dirty="0" smtClean="0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/>
            </a:r>
            <a:br>
              <a:rPr lang="es-ES" sz="4200" b="1" dirty="0" smtClean="0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</a:br>
            <a:r>
              <a:rPr lang="es-ES" sz="4200" b="1" dirty="0" smtClean="0">
                <a:solidFill>
                  <a:schemeClr val="bg1"/>
                </a:solidFill>
                <a:latin typeface="Bodoni MT Condensed" pitchFamily="18" charset="0"/>
                <a:ea typeface="+mn-ea"/>
                <a:cs typeface="+mn-cs"/>
              </a:rPr>
              <a:t>VIVERO </a:t>
            </a:r>
            <a:r>
              <a:rPr lang="es-ES" b="1" dirty="0">
                <a:solidFill>
                  <a:schemeClr val="bg1"/>
                </a:solidFill>
              </a:rPr>
              <a:t/>
            </a:r>
            <a:br>
              <a:rPr lang="es-ES" b="1" dirty="0">
                <a:solidFill>
                  <a:schemeClr val="bg1"/>
                </a:solidFill>
              </a:rPr>
            </a:b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71736" y="4714884"/>
            <a:ext cx="6400800" cy="1752600"/>
          </a:xfrm>
        </p:spPr>
        <p:txBody>
          <a:bodyPr>
            <a:noAutofit/>
          </a:bodyPr>
          <a:lstStyle/>
          <a:p>
            <a:pPr marL="342900" indent="-342900" algn="r">
              <a:lnSpc>
                <a:spcPct val="110000"/>
              </a:lnSpc>
              <a:defRPr/>
            </a:pPr>
            <a:r>
              <a:rPr lang="es-ES" dirty="0" smtClean="0">
                <a:solidFill>
                  <a:srgbClr val="002060"/>
                </a:solidFill>
                <a:latin typeface="Bodoni MT Condensed" pitchFamily="18" charset="0"/>
              </a:rPr>
              <a:t>Walter Vladimir Bravo Yandún</a:t>
            </a:r>
          </a:p>
          <a:p>
            <a:pPr marL="342900" indent="-342900" algn="r">
              <a:lnSpc>
                <a:spcPct val="110000"/>
              </a:lnSpc>
              <a:defRPr/>
            </a:pPr>
            <a:endParaRPr lang="es-ES" dirty="0">
              <a:solidFill>
                <a:srgbClr val="002060"/>
              </a:solidFill>
              <a:latin typeface="Bodoni MT Condensed" pitchFamily="18" charset="0"/>
            </a:endParaRPr>
          </a:p>
          <a:p>
            <a:pPr marL="342900" indent="-342900" algn="r">
              <a:lnSpc>
                <a:spcPct val="110000"/>
              </a:lnSpc>
              <a:defRPr/>
            </a:pPr>
            <a:r>
              <a:rPr lang="es-ES" dirty="0" smtClean="0">
                <a:solidFill>
                  <a:srgbClr val="002060"/>
                </a:solidFill>
                <a:latin typeface="Bodoni MT Condensed" pitchFamily="18" charset="0"/>
              </a:rPr>
              <a:t>Directora: M. </a:t>
            </a:r>
            <a:r>
              <a:rPr lang="es-ES" dirty="0" err="1" smtClean="0">
                <a:solidFill>
                  <a:srgbClr val="002060"/>
                </a:solidFill>
                <a:latin typeface="Bodoni MT Condensed" pitchFamily="18" charset="0"/>
              </a:rPr>
              <a:t>Sc.</a:t>
            </a:r>
            <a:r>
              <a:rPr lang="es-ES" dirty="0" smtClean="0">
                <a:solidFill>
                  <a:srgbClr val="002060"/>
                </a:solidFill>
                <a:latin typeface="Bodoni MT Condensed" pitchFamily="18" charset="0"/>
              </a:rPr>
              <a:t> Alma Koch</a:t>
            </a:r>
          </a:p>
          <a:p>
            <a:pPr marL="342900" indent="-342900" algn="r">
              <a:lnSpc>
                <a:spcPct val="110000"/>
              </a:lnSpc>
              <a:defRPr/>
            </a:pPr>
            <a:r>
              <a:rPr lang="es-ES" dirty="0" smtClean="0">
                <a:solidFill>
                  <a:srgbClr val="002060"/>
                </a:solidFill>
                <a:latin typeface="Bodoni MT Condensed" pitchFamily="18" charset="0"/>
              </a:rPr>
              <a:t>Codirector: Ing. Marco </a:t>
            </a:r>
            <a:r>
              <a:rPr lang="es-ES" dirty="0" err="1" smtClean="0">
                <a:solidFill>
                  <a:srgbClr val="002060"/>
                </a:solidFill>
                <a:latin typeface="Bodoni MT Condensed" pitchFamily="18" charset="0"/>
              </a:rPr>
              <a:t>Taipe</a:t>
            </a:r>
            <a:endParaRPr lang="es-ES" dirty="0">
              <a:solidFill>
                <a:srgbClr val="002060"/>
              </a:solidFill>
              <a:latin typeface="Bodoni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800" b="1" dirty="0" smtClean="0">
                <a:solidFill>
                  <a:srgbClr val="002060"/>
                </a:solidFill>
                <a:latin typeface="+mn-lt"/>
              </a:rPr>
              <a:t>Alternativas</a:t>
            </a:r>
            <a:endParaRPr lang="es-ES" sz="4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El alcance del nutriente es más eficiente pues las hifas acceden al P, incrementando la superficie explorada (extensión del sistema radical) y actividad enzimática de fosfatasas.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>
              <a:spcAft>
                <a:spcPct val="0"/>
              </a:spcAft>
              <a:defRPr/>
            </a:pPr>
            <a:r>
              <a:rPr lang="es-ES" sz="4800" b="1" dirty="0" smtClean="0">
                <a:solidFill>
                  <a:srgbClr val="002060"/>
                </a:solidFill>
                <a:latin typeface="+mn-lt"/>
              </a:rPr>
              <a:t>Antecedentes</a:t>
            </a:r>
          </a:p>
        </p:txBody>
      </p:sp>
      <p:sp>
        <p:nvSpPr>
          <p:cNvPr id="4" name="2 Marcador de texto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es-EC" sz="3200" dirty="0">
                <a:solidFill>
                  <a:srgbClr val="002060"/>
                </a:solidFill>
                <a:cs typeface="Arial" charset="0"/>
              </a:rPr>
              <a:t>Maldonado (2008) colectó 57 consorcios </a:t>
            </a:r>
            <a:r>
              <a:rPr lang="es-EC" sz="3200" dirty="0" err="1">
                <a:solidFill>
                  <a:srgbClr val="002060"/>
                </a:solidFill>
                <a:cs typeface="Arial" charset="0"/>
              </a:rPr>
              <a:t>micorrízicos</a:t>
            </a:r>
            <a:r>
              <a:rPr lang="es-EC" sz="3200" dirty="0">
                <a:solidFill>
                  <a:srgbClr val="002060"/>
                </a:solidFill>
                <a:cs typeface="Arial" charset="0"/>
              </a:rPr>
              <a:t> (CM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), encontró </a:t>
            </a:r>
            <a:r>
              <a:rPr lang="es-EC" sz="3200" dirty="0">
                <a:solidFill>
                  <a:srgbClr val="002060"/>
                </a:solidFill>
                <a:cs typeface="Arial" charset="0"/>
              </a:rPr>
              <a:t>una tasa de colonización de 62,74 % y una densidad visual de 3,40%.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r="10518" b="12616"/>
          <a:stretch>
            <a:fillRect/>
          </a:stretch>
        </p:blipFill>
        <p:spPr bwMode="auto">
          <a:xfrm>
            <a:off x="0" y="4553819"/>
            <a:ext cx="3059832" cy="23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DSC003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165725"/>
            <a:ext cx="1341437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DSC004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2163" y="5165725"/>
            <a:ext cx="2001837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57158" y="857232"/>
          <a:ext cx="8280400" cy="5597525"/>
        </p:xfrm>
        <a:graphic>
          <a:graphicData uri="http://schemas.openxmlformats.org/presentationml/2006/ole">
            <p:oleObj spid="_x0000_s1026" name="Gráfico" r:id="rId3" imgW="7772400" imgH="533400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539750" y="1368425"/>
          <a:ext cx="7777163" cy="5084763"/>
        </p:xfrm>
        <a:graphic>
          <a:graphicData uri="http://schemas.openxmlformats.org/presentationml/2006/ole">
            <p:oleObj spid="_x0000_s2050" name="Gráfico" r:id="rId3" imgW="7772400" imgH="533400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3143272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La palma (</a:t>
            </a:r>
            <a:r>
              <a:rPr lang="es-EC" sz="3200" i="1" dirty="0" smtClean="0">
                <a:solidFill>
                  <a:srgbClr val="002060"/>
                </a:solidFill>
                <a:cs typeface="Arial" charset="0"/>
              </a:rPr>
              <a:t>E. </a:t>
            </a:r>
            <a:r>
              <a:rPr lang="es-EC" sz="3200" i="1" dirty="0" err="1" smtClean="0">
                <a:solidFill>
                  <a:srgbClr val="002060"/>
                </a:solidFill>
                <a:cs typeface="Arial" charset="0"/>
              </a:rPr>
              <a:t>guineensis</a:t>
            </a:r>
            <a:r>
              <a:rPr lang="es-EC" sz="3200" i="1" dirty="0" smtClean="0">
                <a:solidFill>
                  <a:srgbClr val="002060"/>
                </a:solidFill>
                <a:cs typeface="Arial" charset="0"/>
              </a:rPr>
              <a:t> , E. </a:t>
            </a:r>
            <a:r>
              <a:rPr lang="es-EC" sz="3200" i="1" dirty="0" err="1" smtClean="0">
                <a:solidFill>
                  <a:srgbClr val="002060"/>
                </a:solidFill>
                <a:cs typeface="Arial" charset="0"/>
              </a:rPr>
              <a:t>oleifera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) produce raíces cilíndricas adventicias sin pelos absorbentes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dependientes de los hongos </a:t>
            </a:r>
            <a:r>
              <a:rPr lang="es-EC" sz="3200" dirty="0" err="1" smtClean="0">
                <a:solidFill>
                  <a:srgbClr val="002060"/>
                </a:solidFill>
                <a:cs typeface="Arial" charset="0"/>
              </a:rPr>
              <a:t>micorrízicos</a:t>
            </a:r>
            <a:endParaRPr lang="es-EC" sz="3200" dirty="0" smtClean="0">
              <a:solidFill>
                <a:srgbClr val="002060"/>
              </a:solidFill>
              <a:cs typeface="Arial" charset="0"/>
            </a:endParaRPr>
          </a:p>
          <a:p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La alta colonización </a:t>
            </a:r>
            <a:r>
              <a:rPr lang="es-EC" sz="3200" dirty="0" err="1" smtClean="0">
                <a:solidFill>
                  <a:srgbClr val="002060"/>
                </a:solidFill>
                <a:cs typeface="Arial" charset="0"/>
              </a:rPr>
              <a:t>micorrízica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alta dependencia de la palma con la micorriza.</a:t>
            </a:r>
            <a:endParaRPr lang="es-ES" sz="3200" dirty="0" smtClean="0">
              <a:solidFill>
                <a:srgbClr val="002060"/>
              </a:solidFill>
              <a:cs typeface="Arial" charset="0"/>
            </a:endParaRPr>
          </a:p>
          <a:p>
            <a:endParaRPr lang="es-ES" sz="2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69579" y="6043636"/>
            <a:ext cx="3643313" cy="67151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800" i="1" dirty="0" err="1" smtClean="0">
                <a:solidFill>
                  <a:srgbClr val="002060"/>
                </a:solidFill>
                <a:cs typeface="Arial" charset="0"/>
              </a:rPr>
              <a:t>Elaeis</a:t>
            </a:r>
            <a:r>
              <a:rPr lang="es-EC" sz="2800" i="1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es-EC" sz="2800" i="1" dirty="0" err="1" smtClean="0">
                <a:solidFill>
                  <a:srgbClr val="002060"/>
                </a:solidFill>
                <a:cs typeface="Arial" charset="0"/>
              </a:rPr>
              <a:t>guineensis</a:t>
            </a:r>
            <a:r>
              <a:rPr lang="es-EC" sz="2800" i="1" dirty="0" smtClean="0">
                <a:solidFill>
                  <a:srgbClr val="002060"/>
                </a:solidFill>
                <a:cs typeface="Arial" charset="0"/>
              </a:rPr>
              <a:t> </a:t>
            </a:r>
          </a:p>
        </p:txBody>
      </p:sp>
      <p:pic>
        <p:nvPicPr>
          <p:cNvPr id="5" name="8 Marcador de contenido" descr="PALM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3997346"/>
            <a:ext cx="2571750" cy="2360612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4786314" y="6215082"/>
            <a:ext cx="37147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</a:pPr>
            <a:r>
              <a:rPr lang="es-EC" sz="2800" i="1" dirty="0" err="1">
                <a:solidFill>
                  <a:srgbClr val="002060"/>
                </a:solidFill>
                <a:cs typeface="Arial" charset="0"/>
              </a:rPr>
              <a:t>Elaeis</a:t>
            </a:r>
            <a:r>
              <a:rPr lang="es-EC" sz="2800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s-EC" sz="2800" i="1" dirty="0" err="1">
                <a:solidFill>
                  <a:srgbClr val="002060"/>
                </a:solidFill>
                <a:cs typeface="Arial" charset="0"/>
              </a:rPr>
              <a:t>oleifera</a:t>
            </a:r>
          </a:p>
        </p:txBody>
      </p:sp>
      <p:pic>
        <p:nvPicPr>
          <p:cNvPr id="7" name="Picture 6" descr="DSC098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965596"/>
            <a:ext cx="257175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>
              <a:spcAft>
                <a:spcPct val="0"/>
              </a:spcAft>
              <a:defRPr/>
            </a:pPr>
            <a:r>
              <a:rPr lang="es-ES" sz="4800" b="1" dirty="0" smtClean="0">
                <a:solidFill>
                  <a:srgbClr val="002060"/>
                </a:solidFill>
                <a:latin typeface="+mn-lt"/>
              </a:rPr>
              <a:t>Objetivo general</a:t>
            </a:r>
            <a:endParaRPr lang="es-ES" sz="4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3200" dirty="0">
                <a:solidFill>
                  <a:srgbClr val="002060"/>
                </a:solidFill>
                <a:cs typeface="Arial" charset="0"/>
              </a:rPr>
              <a:t>Evaluar consorcios simbióticos </a:t>
            </a:r>
            <a:r>
              <a:rPr lang="es-EC" sz="3200" dirty="0" err="1">
                <a:solidFill>
                  <a:srgbClr val="002060"/>
                </a:solidFill>
                <a:cs typeface="Arial" charset="0"/>
              </a:rPr>
              <a:t>micorrízicos</a:t>
            </a:r>
            <a:r>
              <a:rPr lang="es-EC" sz="3200" dirty="0">
                <a:solidFill>
                  <a:srgbClr val="002060"/>
                </a:solidFill>
                <a:cs typeface="Arial" charset="0"/>
              </a:rPr>
              <a:t> nativos de palma aceitera (</a:t>
            </a:r>
            <a:r>
              <a:rPr lang="es-EC" sz="3200" i="1" dirty="0" err="1">
                <a:solidFill>
                  <a:srgbClr val="002060"/>
                </a:solidFill>
                <a:cs typeface="Arial" charset="0"/>
              </a:rPr>
              <a:t>Elaeis</a:t>
            </a:r>
            <a:r>
              <a:rPr lang="es-EC" sz="3200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s-EC" sz="3200" i="1" dirty="0" err="1">
                <a:solidFill>
                  <a:srgbClr val="002060"/>
                </a:solidFill>
                <a:cs typeface="Arial" charset="0"/>
              </a:rPr>
              <a:t>guineensis</a:t>
            </a:r>
            <a:r>
              <a:rPr lang="es-EC" sz="3200" i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s-EC" sz="3200" dirty="0" err="1">
                <a:solidFill>
                  <a:srgbClr val="002060"/>
                </a:solidFill>
                <a:cs typeface="Arial" charset="0"/>
              </a:rPr>
              <a:t>Jacq</a:t>
            </a:r>
            <a:r>
              <a:rPr lang="es-EC" sz="3200" dirty="0">
                <a:solidFill>
                  <a:srgbClr val="002060"/>
                </a:solidFill>
                <a:cs typeface="Arial" charset="0"/>
              </a:rPr>
              <a:t>.) reproducidos como </a:t>
            </a:r>
            <a:r>
              <a:rPr lang="es-EC" sz="3200" dirty="0" err="1">
                <a:solidFill>
                  <a:srgbClr val="002060"/>
                </a:solidFill>
                <a:cs typeface="Arial" charset="0"/>
              </a:rPr>
              <a:t>bioinoculantes</a:t>
            </a:r>
            <a:r>
              <a:rPr lang="es-EC" sz="3200" dirty="0">
                <a:solidFill>
                  <a:srgbClr val="002060"/>
                </a:solidFill>
                <a:cs typeface="Arial" charset="0"/>
              </a:rPr>
              <a:t> para el estudio de su eficiencia en fase de vivero, que contribuyan con el rendimiento de las plantas y reduzcan los costos de inversión</a:t>
            </a:r>
            <a:endParaRPr lang="es-ES" sz="3200" dirty="0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>
              <a:spcAft>
                <a:spcPct val="0"/>
              </a:spcAft>
              <a:defRPr/>
            </a:pPr>
            <a:r>
              <a:rPr lang="es-ES" sz="4800" b="1" dirty="0" smtClean="0">
                <a:solidFill>
                  <a:srgbClr val="002060"/>
                </a:solidFill>
                <a:latin typeface="+mn-lt"/>
              </a:rPr>
              <a:t>Objetivos específicos</a:t>
            </a:r>
            <a:endParaRPr lang="es-ES" sz="4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s-EC" dirty="0">
                <a:solidFill>
                  <a:srgbClr val="002060"/>
                </a:solidFill>
                <a:cs typeface="Arial" charset="0"/>
              </a:rPr>
              <a:t>Reproducir e incrementar </a:t>
            </a:r>
            <a:r>
              <a:rPr lang="es-EC" dirty="0" err="1">
                <a:solidFill>
                  <a:srgbClr val="002060"/>
                </a:solidFill>
                <a:cs typeface="Arial" charset="0"/>
              </a:rPr>
              <a:t>inóculos</a:t>
            </a:r>
            <a:r>
              <a:rPr lang="es-EC" dirty="0">
                <a:solidFill>
                  <a:srgbClr val="002060"/>
                </a:solidFill>
                <a:cs typeface="Arial" charset="0"/>
              </a:rPr>
              <a:t> de micorrizas asociadas a palma, mediante trampeo en invernadero, en base al banco </a:t>
            </a:r>
            <a:r>
              <a:rPr lang="es-EC" dirty="0" err="1">
                <a:solidFill>
                  <a:srgbClr val="002060"/>
                </a:solidFill>
                <a:cs typeface="Arial" charset="0"/>
              </a:rPr>
              <a:t>germoplásmico</a:t>
            </a:r>
            <a:r>
              <a:rPr lang="es-EC" dirty="0">
                <a:solidFill>
                  <a:srgbClr val="002060"/>
                </a:solidFill>
                <a:cs typeface="Arial" charset="0"/>
              </a:rPr>
              <a:t> obtenido en la fase anterior del proyecto.</a:t>
            </a:r>
            <a:endParaRPr lang="es-ES" dirty="0">
              <a:solidFill>
                <a:srgbClr val="002060"/>
              </a:solidFill>
              <a:cs typeface="Arial" charset="0"/>
            </a:endParaRPr>
          </a:p>
          <a:p>
            <a:pPr lvl="0"/>
            <a:r>
              <a:rPr lang="es-EC" dirty="0">
                <a:solidFill>
                  <a:srgbClr val="002060"/>
                </a:solidFill>
                <a:cs typeface="Arial" charset="0"/>
              </a:rPr>
              <a:t>Evaluar y seleccionar los consorcios </a:t>
            </a:r>
            <a:r>
              <a:rPr lang="es-EC" dirty="0" err="1">
                <a:solidFill>
                  <a:srgbClr val="002060"/>
                </a:solidFill>
                <a:cs typeface="Arial" charset="0"/>
              </a:rPr>
              <a:t>micorrízicos</a:t>
            </a:r>
            <a:r>
              <a:rPr lang="es-EC" dirty="0">
                <a:solidFill>
                  <a:srgbClr val="002060"/>
                </a:solidFill>
                <a:cs typeface="Arial" charset="0"/>
              </a:rPr>
              <a:t> eficientes en palma en condiciones de vivero, bajo diferentes dosis de fertilización.</a:t>
            </a:r>
            <a:endParaRPr lang="es-ES" dirty="0">
              <a:solidFill>
                <a:srgbClr val="002060"/>
              </a:solidFill>
              <a:cs typeface="Arial" charset="0"/>
            </a:endParaRP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pPr algn="l" fontAlgn="base">
              <a:spcAft>
                <a:spcPct val="0"/>
              </a:spcAft>
              <a:defRPr/>
            </a:pPr>
            <a:r>
              <a:rPr lang="es-ES" sz="4800" b="1" dirty="0" smtClean="0">
                <a:solidFill>
                  <a:srgbClr val="002060"/>
                </a:solidFill>
                <a:latin typeface="+mn-lt"/>
              </a:rPr>
              <a:t>Materiales y Métodos</a:t>
            </a:r>
            <a:endParaRPr lang="es-ES" sz="4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39330" y="1412776"/>
            <a:ext cx="9540552" cy="5445224"/>
          </a:xfrm>
        </p:spPr>
        <p:txBody>
          <a:bodyPr>
            <a:noAutofit/>
          </a:bodyPr>
          <a:lstStyle/>
          <a:p>
            <a:pPr marL="355600" lvl="2" indent="0">
              <a:defRPr/>
            </a:pPr>
            <a:r>
              <a:rPr lang="es-EC" sz="2800" dirty="0">
                <a:solidFill>
                  <a:srgbClr val="000066"/>
                </a:solidFill>
              </a:rPr>
              <a:t>Fase I: Reproducción e </a:t>
            </a:r>
            <a:r>
              <a:rPr lang="es-EC" sz="2800" dirty="0" smtClean="0">
                <a:solidFill>
                  <a:srgbClr val="000066"/>
                </a:solidFill>
              </a:rPr>
              <a:t>incremento</a:t>
            </a:r>
          </a:p>
          <a:p>
            <a:pPr marL="355600" lvl="2" indent="0">
              <a:buNone/>
              <a:defRPr/>
            </a:pPr>
            <a:r>
              <a:rPr lang="es-EC" sz="2800" dirty="0" smtClean="0">
                <a:solidFill>
                  <a:srgbClr val="000066"/>
                </a:solidFill>
              </a:rPr>
              <a:t>  de </a:t>
            </a:r>
            <a:r>
              <a:rPr lang="es-EC" sz="2800" dirty="0" err="1">
                <a:solidFill>
                  <a:srgbClr val="000066"/>
                </a:solidFill>
              </a:rPr>
              <a:t>inóculo</a:t>
            </a:r>
            <a:r>
              <a:rPr lang="es-EC" sz="2800" dirty="0">
                <a:solidFill>
                  <a:srgbClr val="000066"/>
                </a:solidFill>
              </a:rPr>
              <a:t> de micorriza asociado a </a:t>
            </a:r>
            <a:endParaRPr lang="es-EC" sz="2800" dirty="0" smtClean="0">
              <a:solidFill>
                <a:srgbClr val="000066"/>
              </a:solidFill>
            </a:endParaRPr>
          </a:p>
          <a:p>
            <a:pPr marL="355600" lvl="2" indent="0">
              <a:buNone/>
              <a:defRPr/>
            </a:pPr>
            <a:r>
              <a:rPr lang="es-EC" sz="2800" dirty="0" smtClean="0">
                <a:solidFill>
                  <a:srgbClr val="000066"/>
                </a:solidFill>
              </a:rPr>
              <a:t>    palma </a:t>
            </a:r>
            <a:r>
              <a:rPr lang="es-EC" sz="2800" dirty="0">
                <a:solidFill>
                  <a:srgbClr val="000066"/>
                </a:solidFill>
              </a:rPr>
              <a:t>aceitera mediante trampeo </a:t>
            </a:r>
            <a:endParaRPr lang="es-EC" sz="2800" dirty="0" smtClean="0">
              <a:solidFill>
                <a:srgbClr val="000066"/>
              </a:solidFill>
            </a:endParaRPr>
          </a:p>
          <a:p>
            <a:pPr marL="355600" lvl="2" indent="0">
              <a:buNone/>
              <a:defRPr/>
            </a:pPr>
            <a:r>
              <a:rPr lang="es-EC" sz="2800" dirty="0" smtClean="0">
                <a:solidFill>
                  <a:srgbClr val="000066"/>
                </a:solidFill>
              </a:rPr>
              <a:t>      en </a:t>
            </a:r>
            <a:r>
              <a:rPr lang="es-EC" sz="2800" dirty="0">
                <a:solidFill>
                  <a:srgbClr val="000066"/>
                </a:solidFill>
              </a:rPr>
              <a:t>sorgo (</a:t>
            </a:r>
            <a:r>
              <a:rPr lang="es-EC" sz="2800" i="1" dirty="0" err="1">
                <a:solidFill>
                  <a:srgbClr val="000066"/>
                </a:solidFill>
              </a:rPr>
              <a:t>Sorghum</a:t>
            </a:r>
            <a:r>
              <a:rPr lang="es-EC" sz="2800" i="1" dirty="0">
                <a:solidFill>
                  <a:srgbClr val="000066"/>
                </a:solidFill>
              </a:rPr>
              <a:t> </a:t>
            </a:r>
            <a:r>
              <a:rPr lang="es-EC" sz="2800" i="1" dirty="0" err="1">
                <a:solidFill>
                  <a:srgbClr val="000066"/>
                </a:solidFill>
              </a:rPr>
              <a:t>vulgare</a:t>
            </a:r>
            <a:r>
              <a:rPr lang="es-EC" sz="2800" dirty="0">
                <a:solidFill>
                  <a:srgbClr val="000066"/>
                </a:solidFill>
              </a:rPr>
              <a:t>) bajo </a:t>
            </a:r>
            <a:endParaRPr lang="es-EC" sz="2800" dirty="0" smtClean="0">
              <a:solidFill>
                <a:srgbClr val="000066"/>
              </a:solidFill>
            </a:endParaRPr>
          </a:p>
          <a:p>
            <a:pPr marL="355600" lvl="2" indent="0">
              <a:buNone/>
              <a:defRPr/>
            </a:pPr>
            <a:r>
              <a:rPr lang="es-EC" sz="2800" dirty="0" smtClean="0">
                <a:solidFill>
                  <a:srgbClr val="000066"/>
                </a:solidFill>
              </a:rPr>
              <a:t>              condiciones </a:t>
            </a:r>
            <a:r>
              <a:rPr lang="es-EC" sz="2800" dirty="0">
                <a:solidFill>
                  <a:srgbClr val="000066"/>
                </a:solidFill>
              </a:rPr>
              <a:t>de </a:t>
            </a:r>
            <a:r>
              <a:rPr lang="es-EC" sz="2800" dirty="0" smtClean="0">
                <a:solidFill>
                  <a:srgbClr val="000066"/>
                </a:solidFill>
              </a:rPr>
              <a:t>invernadero.</a:t>
            </a:r>
            <a:endParaRPr lang="es-ES" sz="2800" dirty="0">
              <a:solidFill>
                <a:srgbClr val="000066"/>
              </a:solidFill>
            </a:endParaRPr>
          </a:p>
          <a:p>
            <a:pPr marL="3098800" lvl="8" indent="0"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       </a:t>
            </a:r>
            <a:r>
              <a:rPr lang="es-EC" sz="2800" dirty="0" smtClean="0">
                <a:solidFill>
                  <a:srgbClr val="000066"/>
                </a:solidFill>
              </a:rPr>
              <a:t>Fase </a:t>
            </a:r>
            <a:r>
              <a:rPr lang="es-EC" sz="2800" dirty="0">
                <a:solidFill>
                  <a:srgbClr val="000066"/>
                </a:solidFill>
              </a:rPr>
              <a:t>II: Estudio de la </a:t>
            </a:r>
            <a:endParaRPr lang="es-EC" sz="2800" dirty="0" smtClean="0">
              <a:solidFill>
                <a:srgbClr val="000066"/>
              </a:solidFill>
            </a:endParaRPr>
          </a:p>
          <a:p>
            <a:pPr marL="3098800" lvl="8" indent="0">
              <a:buNone/>
              <a:defRPr/>
            </a:pPr>
            <a:r>
              <a:rPr lang="es-EC" sz="2800" dirty="0" smtClean="0">
                <a:solidFill>
                  <a:srgbClr val="000066"/>
                </a:solidFill>
              </a:rPr>
              <a:t>          eficiencia </a:t>
            </a:r>
            <a:r>
              <a:rPr lang="es-EC" sz="2800" dirty="0">
                <a:solidFill>
                  <a:srgbClr val="000066"/>
                </a:solidFill>
              </a:rPr>
              <a:t>infectiva de </a:t>
            </a:r>
            <a:endParaRPr lang="es-EC" sz="2800" dirty="0" smtClean="0">
              <a:solidFill>
                <a:srgbClr val="000066"/>
              </a:solidFill>
            </a:endParaRPr>
          </a:p>
          <a:p>
            <a:pPr marL="3098800" lvl="8" indent="0">
              <a:buNone/>
              <a:defRPr/>
            </a:pPr>
            <a:r>
              <a:rPr lang="es-EC" sz="2800" dirty="0" smtClean="0">
                <a:solidFill>
                  <a:srgbClr val="000066"/>
                </a:solidFill>
              </a:rPr>
              <a:t>          los </a:t>
            </a:r>
            <a:r>
              <a:rPr lang="es-EC" sz="2800" dirty="0">
                <a:solidFill>
                  <a:srgbClr val="000066"/>
                </a:solidFill>
              </a:rPr>
              <a:t>consorcios </a:t>
            </a:r>
            <a:r>
              <a:rPr lang="es-EC" sz="2800" dirty="0" err="1" smtClean="0">
                <a:solidFill>
                  <a:srgbClr val="000066"/>
                </a:solidFill>
              </a:rPr>
              <a:t>micorrízicos</a:t>
            </a:r>
            <a:r>
              <a:rPr lang="es-EC" sz="2800" dirty="0" smtClean="0">
                <a:solidFill>
                  <a:srgbClr val="000066"/>
                </a:solidFill>
              </a:rPr>
              <a:t>                                                                                       	    seleccionados</a:t>
            </a:r>
            <a:r>
              <a:rPr lang="es-EC" sz="2800" dirty="0">
                <a:solidFill>
                  <a:srgbClr val="000066"/>
                </a:solidFill>
              </a:rPr>
              <a:t>, en palma </a:t>
            </a:r>
            <a:endParaRPr lang="es-EC" sz="2800" dirty="0" smtClean="0">
              <a:solidFill>
                <a:srgbClr val="000066"/>
              </a:solidFill>
            </a:endParaRPr>
          </a:p>
          <a:p>
            <a:pPr marL="3098800" lvl="8" indent="0">
              <a:buNone/>
              <a:defRPr/>
            </a:pPr>
            <a:r>
              <a:rPr lang="es-EC" sz="2800" dirty="0" smtClean="0">
                <a:solidFill>
                  <a:srgbClr val="000066"/>
                </a:solidFill>
              </a:rPr>
              <a:t>          aceitera </a:t>
            </a:r>
            <a:r>
              <a:rPr lang="es-EC" sz="2800" dirty="0">
                <a:solidFill>
                  <a:srgbClr val="000066"/>
                </a:solidFill>
              </a:rPr>
              <a:t>en fase de </a:t>
            </a:r>
            <a:r>
              <a:rPr lang="es-EC" sz="2800" dirty="0" smtClean="0">
                <a:solidFill>
                  <a:srgbClr val="000066"/>
                </a:solidFill>
              </a:rPr>
              <a:t>vivero.</a:t>
            </a:r>
            <a:endParaRPr lang="es-ES" sz="3200" dirty="0">
              <a:solidFill>
                <a:srgbClr val="000066"/>
              </a:solidFill>
            </a:endParaRPr>
          </a:p>
          <a:p>
            <a:endParaRPr lang="es-ES" sz="2400" dirty="0">
              <a:solidFill>
                <a:schemeClr val="tx2"/>
              </a:solidFill>
            </a:endParaRPr>
          </a:p>
        </p:txBody>
      </p:sp>
      <p:pic>
        <p:nvPicPr>
          <p:cNvPr id="53250" name="Picture 2" descr="G:\Laboratorio\Nueva carpeta\Investigacion 2011\INVESTIGACIÓN\FOTOS ENSAYOS EGRESADOS\VLADIMIR BRAVO\FASE II\Parcela 9-08-10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0" y="3942438"/>
            <a:ext cx="3923928" cy="2942946"/>
          </a:xfrm>
          <a:prstGeom prst="rect">
            <a:avLst/>
          </a:prstGeom>
          <a:noFill/>
        </p:spPr>
      </p:pic>
      <p:pic>
        <p:nvPicPr>
          <p:cNvPr id="53252" name="Picture 4" descr="G:\Laboratorio\Nueva carpeta\Investigacion 2011\INVESTIGACIÓN\FOTOS ENSAYOS EGRESADOS\VLADIMIR BRAVO\Toma datos\31-03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2800" y="1484784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93671" y="827090"/>
            <a:ext cx="5581415" cy="567531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s-EC" sz="3600" b="1" dirty="0" smtClean="0">
                <a:solidFill>
                  <a:srgbClr val="000066"/>
                </a:solidFill>
              </a:rPr>
              <a:t>Fase I: Multiplicación</a:t>
            </a:r>
          </a:p>
          <a:p>
            <a:pPr marL="449263" lvl="2" indent="0">
              <a:buClr>
                <a:srgbClr val="009DD9"/>
              </a:buClr>
              <a:buSzPct val="70000"/>
              <a:buFont typeface="Wingdings 2" pitchFamily="18" charset="2"/>
              <a:buNone/>
              <a:defRPr/>
            </a:pPr>
            <a:r>
              <a:rPr lang="es-ES" sz="3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INVERNADERO (CIPAL)</a:t>
            </a:r>
          </a:p>
          <a:p>
            <a:pPr marL="355600" lvl="2" indent="0" eaLnBrk="1" hangingPunct="1">
              <a:buFont typeface="Wingdings 2" pitchFamily="18" charset="2"/>
              <a:buNone/>
              <a:defRPr/>
            </a:pPr>
            <a:endParaRPr lang="es-ES" sz="1200" dirty="0" smtClean="0">
              <a:solidFill>
                <a:srgbClr val="000066"/>
              </a:solidFill>
            </a:endParaRPr>
          </a:p>
          <a:p>
            <a:pPr marL="355600" lvl="2" indent="0" eaLnBrk="1" hangingPunct="1">
              <a:buFont typeface="Wingdings 2" pitchFamily="18" charset="2"/>
              <a:buNone/>
              <a:defRPr/>
            </a:pPr>
            <a:r>
              <a:rPr lang="es-ES" sz="3600" dirty="0" smtClean="0">
                <a:solidFill>
                  <a:srgbClr val="000066"/>
                </a:solidFill>
              </a:rPr>
              <a:t>Factor en estudio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rgbClr val="000066"/>
                </a:solidFill>
              </a:rPr>
              <a:t>Comportamiento </a:t>
            </a:r>
            <a:r>
              <a:rPr lang="es-ES" sz="2800" dirty="0" err="1" smtClean="0">
                <a:solidFill>
                  <a:srgbClr val="000066"/>
                </a:solidFill>
              </a:rPr>
              <a:t>micorrízico</a:t>
            </a:r>
            <a:endParaRPr lang="es-ES" sz="2800" dirty="0" smtClean="0">
              <a:solidFill>
                <a:srgbClr val="000066"/>
              </a:solidFill>
            </a:endParaRPr>
          </a:p>
          <a:p>
            <a:pPr marL="355600" lvl="2" indent="0" eaLnBrk="1" hangingPunct="1">
              <a:buFont typeface="Wingdings 2" pitchFamily="18" charset="2"/>
              <a:buNone/>
              <a:defRPr/>
            </a:pPr>
            <a:endParaRPr lang="es-ES" sz="1600" dirty="0" smtClean="0">
              <a:solidFill>
                <a:srgbClr val="000066"/>
              </a:solidFill>
            </a:endParaRPr>
          </a:p>
          <a:p>
            <a:pPr marL="355600" lvl="2" indent="0" eaLnBrk="1" hangingPunct="1">
              <a:buFont typeface="Wingdings 2" pitchFamily="18" charset="2"/>
              <a:buNone/>
              <a:defRPr/>
            </a:pPr>
            <a:r>
              <a:rPr lang="es-ES" sz="3600" dirty="0" smtClean="0">
                <a:solidFill>
                  <a:srgbClr val="000066"/>
                </a:solidFill>
              </a:rPr>
              <a:t>Tratamientos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rgbClr val="000066"/>
                </a:solidFill>
              </a:rPr>
              <a:t>57 consorcios micorrízic</a:t>
            </a:r>
            <a:r>
              <a:rPr lang="es-ES" sz="2800" dirty="0" smtClean="0">
                <a:solidFill>
                  <a:srgbClr val="002060"/>
                </a:solidFill>
              </a:rPr>
              <a:t>os (</a:t>
            </a:r>
            <a:r>
              <a:rPr lang="es-ES" sz="2200" dirty="0" smtClean="0">
                <a:solidFill>
                  <a:srgbClr val="002060"/>
                </a:solidFill>
              </a:rPr>
              <a:t>Maldonado, 2008</a:t>
            </a:r>
            <a:r>
              <a:rPr lang="es-ES" sz="2800" dirty="0" smtClean="0">
                <a:solidFill>
                  <a:srgbClr val="002060"/>
                </a:solidFill>
              </a:rPr>
              <a:t>)</a:t>
            </a:r>
          </a:p>
          <a:p>
            <a:pPr marL="355600" lvl="2" indent="0" eaLnBrk="1" hangingPunct="1">
              <a:buFont typeface="Wingdings 2" pitchFamily="18" charset="2"/>
              <a:buNone/>
              <a:defRPr/>
            </a:pPr>
            <a:r>
              <a:rPr lang="es-ES" sz="3600" dirty="0" smtClean="0">
                <a:solidFill>
                  <a:srgbClr val="000066"/>
                </a:solidFill>
              </a:rPr>
              <a:t>Repeticiones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s-ES" sz="2800" dirty="0" smtClean="0">
                <a:solidFill>
                  <a:srgbClr val="000066"/>
                </a:solidFill>
              </a:rPr>
              <a:t>Tres</a:t>
            </a:r>
          </a:p>
        </p:txBody>
      </p:sp>
      <p:pic>
        <p:nvPicPr>
          <p:cNvPr id="14339" name="Picture 5" descr="C:\Users\user\Desktop\mico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6590" y="-1"/>
            <a:ext cx="3456211" cy="284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C:\Users\user\Desktop\inver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72250" y="2844800"/>
            <a:ext cx="257175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C:\Users\user\Desktop\mico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43570" y="0"/>
            <a:ext cx="351471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0" y="357166"/>
            <a:ext cx="8229600" cy="570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s-EC" sz="3600" b="1" dirty="0">
                <a:solidFill>
                  <a:srgbClr val="000066"/>
                </a:solidFill>
                <a:latin typeface="+mn-lt"/>
              </a:rPr>
              <a:t>Fase I: Multiplicación </a:t>
            </a:r>
            <a:r>
              <a:rPr lang="es-EC" sz="1600" b="1" dirty="0">
                <a:solidFill>
                  <a:srgbClr val="000066"/>
                </a:solidFill>
                <a:latin typeface="+mn-lt"/>
              </a:rPr>
              <a:t>(</a:t>
            </a:r>
            <a:r>
              <a:rPr lang="es-EC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continua</a:t>
            </a:r>
            <a:r>
              <a:rPr lang="es-EC" sz="1600" b="1" dirty="0" smtClean="0">
                <a:solidFill>
                  <a:schemeClr val="bg1"/>
                </a:solidFill>
                <a:latin typeface="+mn-lt"/>
              </a:rPr>
              <a:t>ción)</a:t>
            </a: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C" sz="3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INVERNADERO</a:t>
            </a:r>
            <a:endParaRPr lang="es-ES" sz="36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S" sz="36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Diseño </a:t>
            </a:r>
            <a:r>
              <a:rPr lang="es-ES" sz="36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estadístico</a:t>
            </a: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S" sz="28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	DCA</a:t>
            </a:r>
            <a:endParaRPr lang="es-ES" sz="2800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marL="449263" lvl="2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None/>
              <a:defRPr/>
            </a:pPr>
            <a:r>
              <a:rPr lang="es-ES" sz="3600" dirty="0" smtClean="0">
                <a:solidFill>
                  <a:srgbClr val="000066"/>
                </a:solidFill>
                <a:latin typeface="+mn-lt"/>
              </a:rPr>
              <a:t>	Unidad </a:t>
            </a:r>
            <a:r>
              <a:rPr lang="es-ES" sz="3600" dirty="0">
                <a:solidFill>
                  <a:srgbClr val="000066"/>
                </a:solidFill>
                <a:latin typeface="+mn-lt"/>
              </a:rPr>
              <a:t>experimental</a:t>
            </a:r>
          </a:p>
          <a:p>
            <a:pPr marL="449263" lvl="2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None/>
              <a:defRPr/>
            </a:pPr>
            <a:r>
              <a:rPr lang="es-ES" sz="2800" dirty="0" smtClean="0">
                <a:solidFill>
                  <a:srgbClr val="000066"/>
                </a:solidFill>
                <a:latin typeface="+mn-lt"/>
              </a:rPr>
              <a:t>		Una </a:t>
            </a:r>
            <a:r>
              <a:rPr lang="es-ES" sz="2800" dirty="0">
                <a:solidFill>
                  <a:srgbClr val="000066"/>
                </a:solidFill>
                <a:latin typeface="+mn-lt"/>
              </a:rPr>
              <a:t>maceta </a:t>
            </a:r>
            <a:r>
              <a:rPr lang="es-ES" sz="2800" dirty="0" smtClean="0">
                <a:solidFill>
                  <a:srgbClr val="000066"/>
                </a:solidFill>
              </a:rPr>
              <a:t>con 10 plantas </a:t>
            </a:r>
          </a:p>
          <a:p>
            <a:pPr marL="449263" lvl="2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None/>
              <a:defRPr/>
            </a:pPr>
            <a:r>
              <a:rPr lang="es-ES" sz="2800" dirty="0" smtClean="0">
                <a:solidFill>
                  <a:srgbClr val="000066"/>
                </a:solidFill>
              </a:rPr>
              <a:t>		trampa (</a:t>
            </a:r>
            <a:r>
              <a:rPr lang="es-ES" sz="2800" i="1" dirty="0" err="1" smtClean="0">
                <a:solidFill>
                  <a:srgbClr val="000066"/>
                </a:solidFill>
              </a:rPr>
              <a:t>Sorghum</a:t>
            </a:r>
            <a:r>
              <a:rPr lang="es-ES" sz="2800" i="1" dirty="0" smtClean="0">
                <a:solidFill>
                  <a:srgbClr val="000066"/>
                </a:solidFill>
              </a:rPr>
              <a:t> </a:t>
            </a:r>
            <a:r>
              <a:rPr lang="es-ES" sz="2800" i="1" dirty="0" err="1" smtClean="0">
                <a:solidFill>
                  <a:srgbClr val="000066"/>
                </a:solidFill>
              </a:rPr>
              <a:t>vulgare</a:t>
            </a:r>
            <a:r>
              <a:rPr lang="es-ES" sz="2800" i="1" dirty="0" smtClean="0">
                <a:solidFill>
                  <a:srgbClr val="000066"/>
                </a:solidFill>
              </a:rPr>
              <a:t>)</a:t>
            </a:r>
            <a:endParaRPr lang="es-ES" sz="3600" dirty="0" smtClean="0">
              <a:solidFill>
                <a:srgbClr val="000066"/>
              </a:solidFill>
            </a:endParaRPr>
          </a:p>
          <a:p>
            <a:pPr marL="449263" lvl="2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None/>
              <a:defRPr/>
            </a:pPr>
            <a:r>
              <a:rPr lang="es-ES" sz="3600" dirty="0" smtClean="0">
                <a:solidFill>
                  <a:srgbClr val="000066"/>
                </a:solidFill>
                <a:latin typeface="+mn-lt"/>
              </a:rPr>
              <a:t>	Ensayo total</a:t>
            </a:r>
          </a:p>
          <a:p>
            <a:pPr marL="449263" lvl="2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None/>
              <a:defRPr/>
            </a:pPr>
            <a:r>
              <a:rPr lang="es-ES" sz="2800" dirty="0" smtClean="0">
                <a:solidFill>
                  <a:srgbClr val="000066"/>
                </a:solidFill>
                <a:latin typeface="+mn-lt"/>
              </a:rPr>
              <a:t>		171 macetas</a:t>
            </a:r>
          </a:p>
          <a:p>
            <a:pPr marL="449263" lvl="2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None/>
              <a:defRPr/>
            </a:pPr>
            <a:r>
              <a:rPr lang="es-ES" sz="2800" dirty="0" smtClean="0">
                <a:solidFill>
                  <a:srgbClr val="000066"/>
                </a:solidFill>
              </a:rPr>
              <a:t>	</a:t>
            </a:r>
            <a:r>
              <a:rPr lang="es-ES" sz="3600" dirty="0" smtClean="0">
                <a:solidFill>
                  <a:srgbClr val="000066"/>
                </a:solidFill>
              </a:rPr>
              <a:t>Evaluación</a:t>
            </a:r>
            <a:endParaRPr lang="es-ES" sz="2800" dirty="0" smtClean="0">
              <a:solidFill>
                <a:srgbClr val="000066"/>
              </a:solidFill>
            </a:endParaRPr>
          </a:p>
          <a:p>
            <a:pPr marL="449263" lvl="2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None/>
              <a:defRPr/>
            </a:pPr>
            <a:r>
              <a:rPr lang="es-ES" sz="2800" dirty="0" smtClean="0">
                <a:solidFill>
                  <a:srgbClr val="000066"/>
                </a:solidFill>
                <a:latin typeface="+mn-lt"/>
              </a:rPr>
              <a:t>		90 días</a:t>
            </a:r>
            <a:endParaRPr lang="es-ES" sz="360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5364" name="Picture 6" descr="C:\Users\user\Desktop\inver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74971" y="2851150"/>
            <a:ext cx="2569029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G:\FOTOS CRIS\Ensayo Coop. ORELLANA\Recorrido 19-04-2011\IMG_4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9"/>
            <a:ext cx="9144000" cy="6858219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/>
          </a:bodyPr>
          <a:lstStyle/>
          <a:p>
            <a:pPr algn="l" fontAlgn="base">
              <a:spcAft>
                <a:spcPct val="0"/>
              </a:spcAft>
              <a:defRPr/>
            </a:pPr>
            <a:r>
              <a:rPr lang="es-ES" sz="4800" b="1" dirty="0" smtClean="0">
                <a:solidFill>
                  <a:srgbClr val="002060"/>
                </a:solidFill>
                <a:latin typeface="+mn-lt"/>
              </a:rPr>
              <a:t>Introducción</a:t>
            </a:r>
            <a:endParaRPr lang="es-ES" sz="4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0" hangingPunct="0">
              <a:defRPr/>
            </a:pPr>
            <a:r>
              <a:rPr lang="es-EC" sz="3200" dirty="0" smtClean="0">
                <a:solidFill>
                  <a:schemeClr val="bg1"/>
                </a:solidFill>
                <a:cs typeface="Arial" charset="0"/>
              </a:rPr>
              <a:t>Palma aceitera tiene </a:t>
            </a:r>
            <a:r>
              <a:rPr lang="es-MX" sz="3200" dirty="0" smtClean="0">
                <a:solidFill>
                  <a:schemeClr val="bg1"/>
                </a:solidFill>
                <a:cs typeface="Arial" charset="0"/>
              </a:rPr>
              <a:t>gran </a:t>
            </a:r>
            <a:r>
              <a:rPr lang="es-MX" sz="3200" dirty="0">
                <a:solidFill>
                  <a:schemeClr val="bg1"/>
                </a:solidFill>
                <a:cs typeface="Arial" charset="0"/>
              </a:rPr>
              <a:t>potencial </a:t>
            </a:r>
            <a:r>
              <a:rPr lang="es-MX" sz="3200" dirty="0" smtClean="0">
                <a:solidFill>
                  <a:schemeClr val="bg1"/>
                </a:solidFill>
                <a:cs typeface="Arial" charset="0"/>
              </a:rPr>
              <a:t>económico que promueve </a:t>
            </a:r>
            <a:r>
              <a:rPr lang="es-MX" sz="3200" dirty="0">
                <a:solidFill>
                  <a:schemeClr val="bg1"/>
                </a:solidFill>
                <a:cs typeface="Arial" charset="0"/>
              </a:rPr>
              <a:t>inversiones </a:t>
            </a:r>
            <a:r>
              <a:rPr lang="es-MX" sz="3200" dirty="0" smtClean="0">
                <a:solidFill>
                  <a:schemeClr val="bg1"/>
                </a:solidFill>
                <a:cs typeface="Arial" charset="0"/>
              </a:rPr>
              <a:t>de </a:t>
            </a:r>
            <a:r>
              <a:rPr lang="es-MX" sz="3200" dirty="0">
                <a:solidFill>
                  <a:schemeClr val="bg1"/>
                </a:solidFill>
                <a:cs typeface="Arial" charset="0"/>
              </a:rPr>
              <a:t>600 millones de </a:t>
            </a:r>
            <a:r>
              <a:rPr lang="es-MX" sz="3200" dirty="0" smtClean="0">
                <a:solidFill>
                  <a:schemeClr val="bg1"/>
                </a:solidFill>
                <a:cs typeface="Arial" charset="0"/>
              </a:rPr>
              <a:t>dólares</a:t>
            </a:r>
          </a:p>
          <a:p>
            <a:pPr eaLnBrk="0" hangingPunct="0">
              <a:defRPr/>
            </a:pPr>
            <a:r>
              <a:rPr lang="es-MX" sz="3200" dirty="0" smtClean="0">
                <a:solidFill>
                  <a:schemeClr val="bg1"/>
                </a:solidFill>
                <a:cs typeface="Arial" charset="0"/>
              </a:rPr>
              <a:t>Genera empleo directo (90000) e indirecto (150000)</a:t>
            </a:r>
            <a:endParaRPr lang="es-EC" sz="3200" dirty="0" smtClean="0">
              <a:solidFill>
                <a:schemeClr val="bg1"/>
              </a:solidFill>
              <a:cs typeface="Arial" charset="0"/>
            </a:endParaRPr>
          </a:p>
          <a:p>
            <a:pPr eaLnBrk="0" hangingPunct="0">
              <a:defRPr/>
            </a:pPr>
            <a:r>
              <a:rPr lang="es-EC" sz="3200" dirty="0" smtClean="0">
                <a:solidFill>
                  <a:schemeClr val="bg1"/>
                </a:solidFill>
                <a:cs typeface="Arial" charset="0"/>
              </a:rPr>
              <a:t>En el año </a:t>
            </a:r>
            <a:r>
              <a:rPr lang="es-EC" sz="3200" dirty="0">
                <a:solidFill>
                  <a:schemeClr val="bg1"/>
                </a:solidFill>
                <a:cs typeface="Arial" charset="0"/>
              </a:rPr>
              <a:t>2005, </a:t>
            </a:r>
            <a:r>
              <a:rPr lang="es-MX" sz="3200" dirty="0">
                <a:solidFill>
                  <a:schemeClr val="bg1"/>
                </a:solidFill>
                <a:cs typeface="Arial" charset="0"/>
              </a:rPr>
              <a:t>la superficie de palma alcanzaba un total de </a:t>
            </a:r>
            <a:r>
              <a:rPr lang="es-EC" sz="3200" dirty="0" smtClean="0">
                <a:solidFill>
                  <a:schemeClr val="bg1"/>
                </a:solidFill>
                <a:cs typeface="Arial" charset="0"/>
              </a:rPr>
              <a:t>207285.3 </a:t>
            </a:r>
            <a:r>
              <a:rPr lang="es-EC" sz="3200" dirty="0">
                <a:solidFill>
                  <a:schemeClr val="bg1"/>
                </a:solidFill>
                <a:cs typeface="Arial" charset="0"/>
              </a:rPr>
              <a:t>ha</a:t>
            </a:r>
            <a:r>
              <a:rPr lang="es-MX" sz="3200" dirty="0">
                <a:solidFill>
                  <a:schemeClr val="bg1"/>
                </a:solidFill>
                <a:cs typeface="Arial" charset="0"/>
              </a:rPr>
              <a:t> sembradas mientras que </a:t>
            </a:r>
            <a:r>
              <a:rPr lang="es-MX" sz="3200" dirty="0" smtClean="0">
                <a:solidFill>
                  <a:schemeClr val="bg1"/>
                </a:solidFill>
                <a:cs typeface="Arial" charset="0"/>
              </a:rPr>
              <a:t>hay proyecciones que alcanzan </a:t>
            </a:r>
            <a:r>
              <a:rPr lang="es-MX" sz="3200" dirty="0">
                <a:solidFill>
                  <a:schemeClr val="bg1"/>
                </a:solidFill>
                <a:cs typeface="Arial" charset="0"/>
              </a:rPr>
              <a:t>las 300.000 ha</a:t>
            </a:r>
            <a:endParaRPr lang="es-ES" sz="3200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C:\Users\user\Desktop\mico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04114" y="0"/>
            <a:ext cx="345417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C:\Users\user\Desktop\inver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74971" y="2851150"/>
            <a:ext cx="2569029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49902" y="928687"/>
            <a:ext cx="8229600" cy="570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es-EC" sz="3600" b="1" dirty="0">
                <a:solidFill>
                  <a:srgbClr val="000066"/>
                </a:solidFill>
                <a:latin typeface="+mn-lt"/>
              </a:rPr>
              <a:t>Fase I: Multiplicación </a:t>
            </a:r>
            <a:r>
              <a:rPr lang="es-EC" sz="1600" b="1" dirty="0">
                <a:solidFill>
                  <a:srgbClr val="000066"/>
                </a:solidFill>
                <a:latin typeface="+mn-lt"/>
              </a:rPr>
              <a:t>(</a:t>
            </a:r>
            <a:r>
              <a:rPr lang="es-EC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continua</a:t>
            </a:r>
            <a:r>
              <a:rPr lang="es-EC" sz="1600" b="1" dirty="0" smtClean="0">
                <a:solidFill>
                  <a:schemeClr val="bg1"/>
                </a:solidFill>
                <a:latin typeface="+mn-lt"/>
              </a:rPr>
              <a:t>ción)</a:t>
            </a: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C" sz="3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INVERNADERO</a:t>
            </a:r>
            <a:endParaRPr lang="es-ES" sz="36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S" sz="36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s-ES" sz="44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36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Variables evaluadas</a:t>
            </a: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S" sz="36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es-ES" sz="28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Altura de planta</a:t>
            </a: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S" sz="28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	Emisión foliar</a:t>
            </a: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S" sz="28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	Producción de materia seca folia</a:t>
            </a:r>
            <a:r>
              <a:rPr lang="es-E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</a:t>
            </a: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S" sz="28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	Población de esporas</a:t>
            </a:r>
          </a:p>
          <a:p>
            <a:pPr marL="449263" lvl="2">
              <a:spcBef>
                <a:spcPct val="20000"/>
              </a:spcBef>
              <a:buClr>
                <a:srgbClr val="009DD9"/>
              </a:buClr>
              <a:buSzPct val="70000"/>
              <a:defRPr/>
            </a:pPr>
            <a:r>
              <a:rPr lang="es-ES" sz="28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	Porcentaje de colonización </a:t>
            </a:r>
            <a:r>
              <a:rPr lang="es-ES" sz="2800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mico</a:t>
            </a:r>
            <a:r>
              <a:rPr lang="es-ES" sz="2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rrízica</a:t>
            </a:r>
            <a:endParaRPr lang="es-ES" sz="2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Users\user\Desktop\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66871" y="3889829"/>
            <a:ext cx="3891643" cy="29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C:\Users\user\Desktop\palam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465"/>
            <a:ext cx="2133600" cy="29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4087" y="923470"/>
            <a:ext cx="8072438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algn="just">
              <a:defRPr/>
            </a:pPr>
            <a:r>
              <a:rPr lang="es-EC" sz="3600" b="1" dirty="0">
                <a:solidFill>
                  <a:srgbClr val="002060"/>
                </a:solidFill>
                <a:latin typeface="+mn-lt"/>
              </a:rPr>
              <a:t>Fase II: Eficiencia </a:t>
            </a:r>
            <a:r>
              <a:rPr lang="es-EC" sz="3600" b="1" dirty="0" err="1">
                <a:solidFill>
                  <a:srgbClr val="002060"/>
                </a:solidFill>
                <a:latin typeface="+mn-lt"/>
              </a:rPr>
              <a:t>micorrízica</a:t>
            </a:r>
            <a:endParaRPr lang="es-EC" sz="3600" b="1" dirty="0">
              <a:solidFill>
                <a:srgbClr val="002060"/>
              </a:solidFill>
              <a:latin typeface="+mn-lt"/>
            </a:endParaRPr>
          </a:p>
          <a:p>
            <a:pPr marL="363538" lvl="3" algn="just">
              <a:spcBef>
                <a:spcPts val="864"/>
              </a:spcBef>
              <a:defRPr/>
            </a:pPr>
            <a:r>
              <a:rPr lang="es-EC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VIVERO (INIAP – EESD)</a:t>
            </a:r>
            <a:endParaRPr lang="es-E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900113" lvl="3" indent="-176213" algn="just">
              <a:spcBef>
                <a:spcPts val="864"/>
              </a:spcBef>
              <a:defRPr/>
            </a:pPr>
            <a:r>
              <a:rPr lang="es-ES" sz="3600" dirty="0">
                <a:solidFill>
                  <a:srgbClr val="002060"/>
                </a:solidFill>
                <a:latin typeface="+mn-lt"/>
              </a:rPr>
              <a:t>Factores en estudio</a:t>
            </a:r>
          </a:p>
          <a:p>
            <a:pPr marL="900113" lvl="3" indent="-176213" algn="just">
              <a:spcBef>
                <a:spcPts val="864"/>
              </a:spcBef>
              <a:buFont typeface="Arial" pitchFamily="34" charset="0"/>
              <a:buChar char="•"/>
              <a:defRPr/>
            </a:pPr>
            <a:r>
              <a:rPr lang="es-ES" sz="2800" dirty="0">
                <a:solidFill>
                  <a:srgbClr val="002060"/>
                </a:solidFill>
                <a:latin typeface="+mn-lt"/>
              </a:rPr>
              <a:t>Cuatro</a:t>
            </a:r>
            <a:r>
              <a:rPr lang="es-E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800" dirty="0">
                <a:solidFill>
                  <a:srgbClr val="002060"/>
                </a:solidFill>
                <a:latin typeface="+mn-lt"/>
              </a:rPr>
              <a:t>consorcios </a:t>
            </a:r>
            <a:r>
              <a:rPr lang="es-ES" sz="2800" dirty="0" err="1">
                <a:solidFill>
                  <a:srgbClr val="002060"/>
                </a:solidFill>
                <a:latin typeface="+mn-lt"/>
              </a:rPr>
              <a:t>micorrízicos</a:t>
            </a:r>
            <a:r>
              <a:rPr lang="es-E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+mn-lt"/>
              </a:rPr>
              <a:t> (M) y </a:t>
            </a:r>
            <a:r>
              <a:rPr lang="es-ES" sz="2800" dirty="0">
                <a:solidFill>
                  <a:srgbClr val="002060"/>
                </a:solidFill>
                <a:latin typeface="+mn-lt"/>
              </a:rPr>
              <a:t>un</a:t>
            </a:r>
            <a:r>
              <a:rPr lang="es-E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2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testigo cero.</a:t>
            </a:r>
          </a:p>
          <a:p>
            <a:pPr marL="900113" lvl="3" indent="-222250" algn="just">
              <a:spcBef>
                <a:spcPts val="864"/>
              </a:spcBef>
              <a:tabLst>
                <a:tab pos="900113" algn="l"/>
              </a:tabLst>
              <a:defRPr/>
            </a:pPr>
            <a:endParaRPr lang="es-ES" sz="28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39552" y="3786190"/>
          <a:ext cx="4246762" cy="2924872"/>
        </p:xfrm>
        <a:graphic>
          <a:graphicData uri="http://schemas.openxmlformats.org/drawingml/2006/table">
            <a:tbl>
              <a:tblPr/>
              <a:tblGrid>
                <a:gridCol w="1306697"/>
                <a:gridCol w="2940065"/>
              </a:tblGrid>
              <a:tr h="3194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Código</a:t>
                      </a:r>
                      <a:endParaRPr lang="es-ES" sz="20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Significado</a:t>
                      </a:r>
                      <a:endParaRPr lang="es-ES" sz="20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16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M0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Testigo  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27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M1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Consorcio </a:t>
                      </a:r>
                      <a:r>
                        <a:rPr lang="es-EC" sz="2000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Quinindé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Consorcio San Lorenzo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M3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Consorcio La Concordia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M4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Consorcio Quevedo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Users\user\Desktop\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66871" y="3889829"/>
            <a:ext cx="3891643" cy="29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C:\Users\user\Desktop\palam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465"/>
            <a:ext cx="2133600" cy="29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4087" y="923470"/>
            <a:ext cx="8072438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algn="just">
              <a:defRPr/>
            </a:pPr>
            <a:r>
              <a:rPr lang="es-EC" sz="3600" b="1" dirty="0">
                <a:solidFill>
                  <a:srgbClr val="002060"/>
                </a:solidFill>
                <a:latin typeface="+mn-lt"/>
              </a:rPr>
              <a:t>Fase II: Eficiencia </a:t>
            </a:r>
            <a:r>
              <a:rPr lang="es-EC" sz="3600" b="1" dirty="0" err="1" smtClean="0">
                <a:solidFill>
                  <a:srgbClr val="002060"/>
                </a:solidFill>
                <a:latin typeface="+mn-lt"/>
              </a:rPr>
              <a:t>micorrízica</a:t>
            </a:r>
            <a:r>
              <a:rPr lang="es-EC" sz="36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s-EC" sz="1600" b="1" dirty="0" smtClean="0">
                <a:solidFill>
                  <a:srgbClr val="04617B">
                    <a:lumMod val="75000"/>
                  </a:srgbClr>
                </a:solidFill>
                <a:latin typeface="Calibri" pitchFamily="34" charset="0"/>
              </a:rPr>
              <a:t>(conti</a:t>
            </a:r>
            <a:r>
              <a:rPr lang="es-EC" sz="1600" b="1" dirty="0" smtClean="0">
                <a:solidFill>
                  <a:prstClr val="white"/>
                </a:solidFill>
                <a:latin typeface="Calibri" pitchFamily="34" charset="0"/>
              </a:rPr>
              <a:t>nuación)</a:t>
            </a:r>
            <a:endParaRPr lang="es-EC" sz="3600" b="1" dirty="0">
              <a:solidFill>
                <a:srgbClr val="002060"/>
              </a:solidFill>
              <a:latin typeface="+mn-lt"/>
            </a:endParaRPr>
          </a:p>
          <a:p>
            <a:pPr marL="363538" lvl="3" algn="just">
              <a:spcBef>
                <a:spcPts val="864"/>
              </a:spcBef>
              <a:defRPr/>
            </a:pPr>
            <a:r>
              <a:rPr lang="es-EC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VIVERO (INIAP – EESD)</a:t>
            </a:r>
            <a:endParaRPr lang="es-E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900113" lvl="3" indent="-176213" algn="just">
              <a:spcBef>
                <a:spcPts val="864"/>
              </a:spcBef>
              <a:defRPr/>
            </a:pPr>
            <a:r>
              <a:rPr lang="es-ES" sz="3600" dirty="0">
                <a:solidFill>
                  <a:srgbClr val="002060"/>
                </a:solidFill>
                <a:latin typeface="+mn-lt"/>
              </a:rPr>
              <a:t>Factores en estudio</a:t>
            </a:r>
          </a:p>
          <a:p>
            <a:pPr marL="900113" lvl="3" indent="-222250" algn="just">
              <a:spcBef>
                <a:spcPts val="864"/>
              </a:spcBef>
              <a:buFont typeface="Arial" pitchFamily="34" charset="0"/>
              <a:buChar char="•"/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Cinco dosis de fertilización fosforada (F)</a:t>
            </a:r>
          </a:p>
          <a:p>
            <a:pPr marL="900113" lvl="3" indent="-222250" algn="just">
              <a:spcBef>
                <a:spcPts val="864"/>
              </a:spcBef>
              <a:tabLst>
                <a:tab pos="900113" algn="l"/>
              </a:tabLst>
              <a:defRPr/>
            </a:pPr>
            <a:endParaRPr lang="es-ES" sz="28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051720" y="3573016"/>
          <a:ext cx="2234528" cy="3200400"/>
        </p:xfrm>
        <a:graphic>
          <a:graphicData uri="http://schemas.openxmlformats.org/drawingml/2006/table">
            <a:tbl>
              <a:tblPr/>
              <a:tblGrid>
                <a:gridCol w="1125653"/>
                <a:gridCol w="1108875"/>
              </a:tblGrid>
              <a:tr h="7168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Código</a:t>
                      </a:r>
                      <a:endParaRPr lang="es-ES" sz="20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mg P/kg suelo</a:t>
                      </a:r>
                      <a:endParaRPr lang="es-ES" sz="20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F25 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F50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304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F75 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456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F100 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608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9"/>
                    </a:solidFill>
                  </a:tcPr>
                </a:tc>
              </a:tr>
              <a:tr h="3584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F125 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760</a:t>
                      </a:r>
                      <a:endParaRPr lang="es-ES" sz="20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Users\user\Desktop\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66871" y="3889829"/>
            <a:ext cx="3891643" cy="29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C:\Users\user\Desktop\palam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465"/>
            <a:ext cx="2133600" cy="29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4087" y="923470"/>
            <a:ext cx="8072438" cy="49628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algn="just">
              <a:defRPr/>
            </a:pPr>
            <a:r>
              <a:rPr lang="es-EC" sz="3600" b="1" dirty="0">
                <a:solidFill>
                  <a:srgbClr val="002060"/>
                </a:solidFill>
                <a:latin typeface="+mn-lt"/>
              </a:rPr>
              <a:t>Fase II: Eficiencia </a:t>
            </a:r>
            <a:r>
              <a:rPr lang="es-EC" sz="3600" b="1" dirty="0" err="1" smtClean="0">
                <a:solidFill>
                  <a:srgbClr val="002060"/>
                </a:solidFill>
                <a:latin typeface="+mn-lt"/>
              </a:rPr>
              <a:t>micorrízica</a:t>
            </a:r>
            <a:r>
              <a:rPr lang="es-EC" sz="36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s-EC" sz="1600" b="1" dirty="0" smtClean="0">
                <a:solidFill>
                  <a:srgbClr val="04617B">
                    <a:lumMod val="75000"/>
                  </a:srgbClr>
                </a:solidFill>
                <a:latin typeface="Calibri" pitchFamily="34" charset="0"/>
              </a:rPr>
              <a:t>(conti</a:t>
            </a:r>
            <a:r>
              <a:rPr lang="es-EC" sz="1600" b="1" dirty="0" smtClean="0">
                <a:solidFill>
                  <a:prstClr val="white"/>
                </a:solidFill>
                <a:latin typeface="Calibri" pitchFamily="34" charset="0"/>
              </a:rPr>
              <a:t>nuación)</a:t>
            </a:r>
            <a:endParaRPr lang="es-EC" sz="3600" b="1" dirty="0">
              <a:solidFill>
                <a:srgbClr val="002060"/>
              </a:solidFill>
              <a:latin typeface="+mn-lt"/>
            </a:endParaRPr>
          </a:p>
          <a:p>
            <a:pPr marL="363538" lvl="3" algn="just">
              <a:spcBef>
                <a:spcPts val="864"/>
              </a:spcBef>
              <a:defRPr/>
            </a:pPr>
            <a:r>
              <a:rPr lang="es-EC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VIVERO (INIAP – EESD)</a:t>
            </a:r>
            <a:endParaRPr lang="es-E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900113" lvl="3" indent="-222250" algn="just">
              <a:spcBef>
                <a:spcPts val="864"/>
              </a:spcBef>
              <a:tabLst>
                <a:tab pos="900113" algn="l"/>
              </a:tabLst>
              <a:defRPr/>
            </a:pPr>
            <a:r>
              <a:rPr lang="es-ES" sz="3600" dirty="0" smtClean="0">
                <a:solidFill>
                  <a:srgbClr val="002060"/>
                </a:solidFill>
                <a:latin typeface="+mn-lt"/>
              </a:rPr>
              <a:t>Tratamientos</a:t>
            </a:r>
            <a:endParaRPr lang="es-ES" sz="3600" dirty="0">
              <a:solidFill>
                <a:srgbClr val="002060"/>
              </a:solidFill>
              <a:latin typeface="+mn-lt"/>
            </a:endParaRPr>
          </a:p>
          <a:p>
            <a:pPr marL="900113" lvl="3" indent="-222250" algn="just">
              <a:spcBef>
                <a:spcPts val="864"/>
              </a:spcBef>
              <a:buFont typeface="Arial" pitchFamily="34" charset="0"/>
              <a:buChar char="•"/>
              <a:tabLst>
                <a:tab pos="900113" algn="l"/>
              </a:tabLst>
              <a:defRPr/>
            </a:pPr>
            <a:r>
              <a:rPr lang="es-EC" sz="2800" dirty="0">
                <a:solidFill>
                  <a:srgbClr val="002060"/>
                </a:solidFill>
                <a:latin typeface="+mn-lt"/>
              </a:rPr>
              <a:t>21 (Interacción de factores)</a:t>
            </a:r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900113" lvl="3" indent="-222250" algn="just">
              <a:spcBef>
                <a:spcPts val="864"/>
              </a:spcBef>
              <a:tabLst>
                <a:tab pos="900113" algn="l"/>
              </a:tabLst>
              <a:defRPr/>
            </a:pPr>
            <a:r>
              <a:rPr lang="es-ES" sz="3600" dirty="0">
                <a:solidFill>
                  <a:srgbClr val="002060"/>
                </a:solidFill>
                <a:latin typeface="+mn-lt"/>
              </a:rPr>
              <a:t>Repeticiones</a:t>
            </a:r>
          </a:p>
          <a:p>
            <a:pPr marL="900113" lvl="3" indent="-222250" algn="just">
              <a:spcBef>
                <a:spcPts val="864"/>
              </a:spcBef>
              <a:buFont typeface="Arial" pitchFamily="34" charset="0"/>
              <a:buChar char="•"/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rgbClr val="002060"/>
                </a:solidFill>
                <a:latin typeface="+mn-lt"/>
              </a:rPr>
              <a:t>Ocho</a:t>
            </a:r>
          </a:p>
          <a:p>
            <a:pPr marL="812800" lvl="3" indent="-201613" algn="just">
              <a:spcBef>
                <a:spcPts val="864"/>
              </a:spcBef>
              <a:defRPr/>
            </a:pPr>
            <a:r>
              <a:rPr lang="es-ES" sz="3600" dirty="0" smtClean="0">
                <a:solidFill>
                  <a:srgbClr val="002060"/>
                </a:solidFill>
              </a:rPr>
              <a:t>Diseño estadístico</a:t>
            </a:r>
          </a:p>
          <a:p>
            <a:pPr marL="812800" lvl="4" indent="-201613" algn="just">
              <a:spcBef>
                <a:spcPts val="864"/>
              </a:spcBef>
              <a:buFont typeface="Arial" pitchFamily="34" charset="0"/>
              <a:buChar char="•"/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rgbClr val="002060"/>
                </a:solidFill>
              </a:rPr>
              <a:t>DCA arreglo factorial 4x5+1</a:t>
            </a:r>
            <a:endParaRPr lang="es-E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user\Desktop\palam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10400" y="465"/>
            <a:ext cx="2133600" cy="29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user\Desktop\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66871" y="3497951"/>
            <a:ext cx="3891643" cy="336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4086" y="909183"/>
            <a:ext cx="8399685" cy="555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defRPr/>
            </a:pPr>
            <a:r>
              <a:rPr lang="es-EC" sz="3600" b="1" dirty="0">
                <a:solidFill>
                  <a:srgbClr val="002060"/>
                </a:solidFill>
                <a:latin typeface="+mn-lt"/>
              </a:rPr>
              <a:t>Fase II: Eficiencia </a:t>
            </a:r>
            <a:r>
              <a:rPr lang="es-EC" sz="3600" b="1" dirty="0" err="1">
                <a:solidFill>
                  <a:srgbClr val="002060"/>
                </a:solidFill>
                <a:latin typeface="+mn-lt"/>
              </a:rPr>
              <a:t>micorrízica</a:t>
            </a:r>
            <a:r>
              <a:rPr lang="es-EC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C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(conti</a:t>
            </a:r>
            <a:r>
              <a:rPr lang="es-EC" sz="1600" b="1" dirty="0">
                <a:solidFill>
                  <a:schemeClr val="bg1"/>
                </a:solidFill>
                <a:latin typeface="Calibri" pitchFamily="34" charset="0"/>
              </a:rPr>
              <a:t>nuación)</a:t>
            </a:r>
            <a:endParaRPr lang="es-EC" sz="3600" b="1" dirty="0">
              <a:solidFill>
                <a:schemeClr val="bg1"/>
              </a:solidFill>
              <a:latin typeface="Calibri" pitchFamily="34" charset="0"/>
            </a:endParaRPr>
          </a:p>
          <a:p>
            <a:pPr marL="363538" lvl="3" algn="just" defTabSz="711200">
              <a:spcBef>
                <a:spcPts val="864"/>
              </a:spcBef>
              <a:defRPr/>
            </a:pPr>
            <a:r>
              <a:rPr lang="es-EC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VIVERO </a:t>
            </a:r>
            <a:r>
              <a:rPr lang="es-EC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(INIAP – EESD)</a:t>
            </a:r>
            <a:endParaRPr lang="es-ES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812800" lvl="3" indent="-201613" algn="just">
              <a:spcBef>
                <a:spcPts val="864"/>
              </a:spcBef>
              <a:tabLst>
                <a:tab pos="900113" algn="l"/>
              </a:tabLst>
              <a:defRPr/>
            </a:pPr>
            <a:r>
              <a:rPr lang="es-ES" sz="3600" dirty="0" smtClean="0">
                <a:solidFill>
                  <a:srgbClr val="002060"/>
                </a:solidFill>
                <a:latin typeface="+mn-lt"/>
              </a:rPr>
              <a:t>Unidad </a:t>
            </a:r>
            <a:r>
              <a:rPr lang="es-ES" sz="3600" dirty="0">
                <a:solidFill>
                  <a:srgbClr val="002060"/>
                </a:solidFill>
                <a:latin typeface="+mn-lt"/>
              </a:rPr>
              <a:t>experimental</a:t>
            </a:r>
          </a:p>
          <a:p>
            <a:pPr marL="812800" lvl="4" indent="-201613" algn="just">
              <a:spcBef>
                <a:spcPts val="864"/>
              </a:spcBef>
              <a:buFont typeface="Arial" pitchFamily="34" charset="0"/>
              <a:buChar char="•"/>
              <a:tabLst>
                <a:tab pos="900113" algn="l"/>
              </a:tabLst>
              <a:defRPr/>
            </a:pPr>
            <a:r>
              <a:rPr lang="es-EC" sz="2800" dirty="0" smtClean="0">
                <a:solidFill>
                  <a:srgbClr val="002060"/>
                </a:solidFill>
                <a:latin typeface="+mn-lt"/>
              </a:rPr>
              <a:t>Una </a:t>
            </a:r>
            <a:r>
              <a:rPr lang="es-EC" sz="2800" dirty="0">
                <a:solidFill>
                  <a:srgbClr val="002060"/>
                </a:solidFill>
                <a:latin typeface="+mn-lt"/>
              </a:rPr>
              <a:t>planta de palma aceitera</a:t>
            </a:r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812800" lvl="3" indent="-201613" algn="just">
              <a:spcBef>
                <a:spcPts val="864"/>
              </a:spcBef>
              <a:tabLst>
                <a:tab pos="900113" algn="l"/>
              </a:tabLst>
              <a:defRPr/>
            </a:pPr>
            <a:r>
              <a:rPr lang="es-ES" sz="3600" dirty="0">
                <a:solidFill>
                  <a:srgbClr val="002060"/>
                </a:solidFill>
                <a:latin typeface="+mn-lt"/>
              </a:rPr>
              <a:t>Ensayo total</a:t>
            </a:r>
          </a:p>
          <a:p>
            <a:pPr marL="812800" lvl="4" indent="-201613" algn="just">
              <a:spcBef>
                <a:spcPts val="0"/>
              </a:spcBef>
              <a:buFont typeface="Arial" pitchFamily="34" charset="0"/>
              <a:buChar char="•"/>
              <a:tabLst>
                <a:tab pos="900113" algn="l"/>
              </a:tabLst>
              <a:defRPr/>
            </a:pPr>
            <a:r>
              <a:rPr lang="es-ES" sz="2800" dirty="0">
                <a:solidFill>
                  <a:srgbClr val="002060"/>
                </a:solidFill>
                <a:latin typeface="+mn-lt"/>
              </a:rPr>
              <a:t>168 plantas de vivero </a:t>
            </a:r>
            <a:r>
              <a:rPr lang="es-ES" sz="2800" dirty="0" smtClean="0">
                <a:solidFill>
                  <a:srgbClr val="002060"/>
                </a:solidFill>
                <a:latin typeface="+mn-lt"/>
              </a:rPr>
              <a:t>de</a:t>
            </a:r>
          </a:p>
          <a:p>
            <a:pPr marL="812800" lvl="4" indent="-201613" algn="just">
              <a:spcBef>
                <a:spcPts val="0"/>
              </a:spcBef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palma aceitera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(</a:t>
            </a:r>
            <a:r>
              <a:rPr lang="es-ES" sz="20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Elaeis</a:t>
            </a:r>
            <a:r>
              <a:rPr lang="es-ES" sz="20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0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guineensis</a:t>
            </a:r>
            <a:r>
              <a:rPr lang="es-ES" sz="20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J.)</a:t>
            </a:r>
          </a:p>
          <a:p>
            <a:pPr marL="812800" lvl="3" indent="-201613" algn="just">
              <a:spcBef>
                <a:spcPts val="864"/>
              </a:spcBef>
              <a:tabLst>
                <a:tab pos="900113" algn="l"/>
              </a:tabLst>
              <a:defRPr/>
            </a:pPr>
            <a:r>
              <a:rPr lang="es-ES" sz="3600" dirty="0" smtClean="0">
                <a:solidFill>
                  <a:srgbClr val="002060"/>
                </a:solidFill>
              </a:rPr>
              <a:t>Evaluación</a:t>
            </a:r>
          </a:p>
          <a:p>
            <a:pPr marL="449263" lvl="2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es-ES" sz="2800" dirty="0" smtClean="0">
                <a:solidFill>
                  <a:srgbClr val="000066"/>
                </a:solidFill>
              </a:rPr>
              <a:t>	</a:t>
            </a:r>
            <a:r>
              <a:rPr lang="es-ES" sz="2800" dirty="0" smtClean="0">
                <a:solidFill>
                  <a:srgbClr val="002060"/>
                </a:solidFill>
              </a:rPr>
              <a:t>210 días</a:t>
            </a:r>
          </a:p>
          <a:p>
            <a:pPr marL="812800" lvl="4" indent="-201613" algn="just">
              <a:spcBef>
                <a:spcPts val="0"/>
              </a:spcBef>
              <a:tabLst>
                <a:tab pos="900113" algn="l"/>
              </a:tabLst>
              <a:defRPr/>
            </a:pPr>
            <a:endParaRPr lang="es-ES" sz="2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user\Desktop\palam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10400" y="465"/>
            <a:ext cx="2133600" cy="29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user\Desktop\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66871" y="3497951"/>
            <a:ext cx="3891643" cy="336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0" y="9971"/>
            <a:ext cx="8399685" cy="6848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defRPr/>
            </a:pPr>
            <a:r>
              <a:rPr lang="es-EC" sz="3600" b="1" dirty="0">
                <a:solidFill>
                  <a:srgbClr val="002060"/>
                </a:solidFill>
              </a:rPr>
              <a:t>Fase II: Eficiencia </a:t>
            </a:r>
            <a:r>
              <a:rPr lang="es-EC" sz="3600" b="1" dirty="0" err="1">
                <a:solidFill>
                  <a:srgbClr val="002060"/>
                </a:solidFill>
              </a:rPr>
              <a:t>micorrízica</a:t>
            </a:r>
            <a:r>
              <a:rPr lang="es-EC" sz="3600" b="1" dirty="0">
                <a:solidFill>
                  <a:srgbClr val="002060"/>
                </a:solidFill>
              </a:rPr>
              <a:t> </a:t>
            </a:r>
            <a:r>
              <a:rPr lang="es-EC" sz="1600" b="1" dirty="0">
                <a:solidFill>
                  <a:srgbClr val="002060"/>
                </a:solidFill>
              </a:rPr>
              <a:t>(continu</a:t>
            </a:r>
            <a:r>
              <a:rPr lang="es-EC" sz="1600" b="1" dirty="0">
                <a:solidFill>
                  <a:schemeClr val="bg1"/>
                </a:solidFill>
              </a:rPr>
              <a:t>ación</a:t>
            </a:r>
            <a:r>
              <a:rPr lang="es-EC" sz="1600" b="1" dirty="0">
                <a:solidFill>
                  <a:srgbClr val="002060"/>
                </a:solidFill>
              </a:rPr>
              <a:t>)</a:t>
            </a:r>
          </a:p>
          <a:p>
            <a:pPr marL="363538" lvl="3" algn="just" defTabSz="711200">
              <a:spcBef>
                <a:spcPts val="864"/>
              </a:spcBef>
              <a:defRPr/>
            </a:pPr>
            <a:r>
              <a:rPr lang="es-EC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VIVERO (INIAP – EESD)</a:t>
            </a:r>
            <a:endParaRPr lang="es-ES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00113" lvl="3" indent="-222250" algn="just">
              <a:spcBef>
                <a:spcPts val="864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3600" dirty="0" smtClean="0">
                <a:solidFill>
                  <a:srgbClr val="002060"/>
                </a:solidFill>
              </a:rPr>
              <a:t>Variables evaluadas</a:t>
            </a:r>
          </a:p>
          <a:p>
            <a:pPr marL="900113" lvl="3" indent="-222250" algn="just">
              <a:spcBef>
                <a:spcPts val="600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3600" dirty="0" smtClean="0">
                <a:solidFill>
                  <a:srgbClr val="002060"/>
                </a:solidFill>
              </a:rPr>
              <a:t>	</a:t>
            </a:r>
            <a:r>
              <a:rPr lang="es-ES" sz="2800" dirty="0" smtClean="0">
                <a:solidFill>
                  <a:srgbClr val="002060"/>
                </a:solidFill>
              </a:rPr>
              <a:t>Altura de planta</a:t>
            </a:r>
            <a:endParaRPr lang="es-ES" sz="3600" dirty="0" smtClean="0">
              <a:solidFill>
                <a:srgbClr val="002060"/>
              </a:solidFill>
            </a:endParaRPr>
          </a:p>
          <a:p>
            <a:pPr marL="900113" lvl="3" indent="-222250" algn="just">
              <a:spcBef>
                <a:spcPts val="600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3600" dirty="0" smtClean="0">
                <a:solidFill>
                  <a:srgbClr val="002060"/>
                </a:solidFill>
              </a:rPr>
              <a:t>	</a:t>
            </a:r>
            <a:r>
              <a:rPr lang="es-ES" sz="2800" dirty="0" smtClean="0">
                <a:solidFill>
                  <a:srgbClr val="002060"/>
                </a:solidFill>
              </a:rPr>
              <a:t>Emisión foliar</a:t>
            </a:r>
          </a:p>
          <a:p>
            <a:pPr marL="900113" lvl="3" indent="-222250" algn="just">
              <a:spcBef>
                <a:spcPts val="600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rgbClr val="002060"/>
                </a:solidFill>
              </a:rPr>
              <a:t>	Área foliar</a:t>
            </a:r>
          </a:p>
          <a:p>
            <a:pPr marL="900113" lvl="3" indent="-222250" algn="just">
              <a:spcBef>
                <a:spcPts val="600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rgbClr val="002060"/>
                </a:solidFill>
              </a:rPr>
              <a:t>	Área foliar específica	</a:t>
            </a:r>
          </a:p>
          <a:p>
            <a:pPr marL="900113" lvl="3" indent="-222250" algn="just">
              <a:spcBef>
                <a:spcPts val="600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rgbClr val="002060"/>
                </a:solidFill>
              </a:rPr>
              <a:t>	Producción de materia seca </a:t>
            </a:r>
            <a:r>
              <a:rPr lang="es-ES" sz="2800" dirty="0" smtClean="0">
                <a:solidFill>
                  <a:schemeClr val="bg1"/>
                </a:solidFill>
              </a:rPr>
              <a:t>foliar</a:t>
            </a:r>
          </a:p>
          <a:p>
            <a:pPr marL="900113" lvl="3" indent="-222250" algn="just">
              <a:spcBef>
                <a:spcPts val="600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rgbClr val="002060"/>
                </a:solidFill>
              </a:rPr>
              <a:t>	Producción de materia seca </a:t>
            </a:r>
            <a:r>
              <a:rPr lang="es-ES" sz="2800" dirty="0" smtClean="0">
                <a:solidFill>
                  <a:schemeClr val="bg1"/>
                </a:solidFill>
              </a:rPr>
              <a:t>radicular </a:t>
            </a:r>
          </a:p>
          <a:p>
            <a:pPr marL="900113" lvl="3" indent="-222250" algn="just">
              <a:spcBef>
                <a:spcPts val="600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3600" dirty="0" smtClean="0">
                <a:solidFill>
                  <a:srgbClr val="002060"/>
                </a:solidFill>
              </a:rPr>
              <a:t>	</a:t>
            </a:r>
            <a:r>
              <a:rPr lang="es-ES" sz="2800" dirty="0" smtClean="0">
                <a:solidFill>
                  <a:srgbClr val="002060"/>
                </a:solidFill>
              </a:rPr>
              <a:t>Porcentaje de colonización  </a:t>
            </a:r>
            <a:r>
              <a:rPr lang="es-ES" sz="2800" dirty="0" err="1" smtClean="0">
                <a:solidFill>
                  <a:schemeClr val="bg1"/>
                </a:solidFill>
              </a:rPr>
              <a:t>micorrízica</a:t>
            </a:r>
            <a:r>
              <a:rPr lang="es-ES" sz="2800" dirty="0" smtClean="0">
                <a:solidFill>
                  <a:schemeClr val="bg1"/>
                </a:solidFill>
              </a:rPr>
              <a:t> y</a:t>
            </a:r>
            <a:r>
              <a:rPr lang="es-ES" sz="2800" dirty="0" smtClean="0">
                <a:solidFill>
                  <a:srgbClr val="002060"/>
                </a:solidFill>
              </a:rPr>
              <a:t> 		densidad visual del endófito 		</a:t>
            </a:r>
          </a:p>
          <a:p>
            <a:pPr marL="900113" lvl="3" indent="-222250" algn="just">
              <a:spcBef>
                <a:spcPts val="600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rgbClr val="002060"/>
                </a:solidFill>
              </a:rPr>
              <a:t>	Contenido de fósforo foliar</a:t>
            </a:r>
            <a:r>
              <a:rPr lang="es-ES" sz="28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	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user\Desktop\palam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10400" y="465"/>
            <a:ext cx="2133600" cy="29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user\Desktop\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66871" y="3497951"/>
            <a:ext cx="3891643" cy="336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0" y="188640"/>
            <a:ext cx="839968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defRPr/>
            </a:pPr>
            <a:r>
              <a:rPr lang="es-EC" sz="3600" b="1" dirty="0">
                <a:solidFill>
                  <a:srgbClr val="002060"/>
                </a:solidFill>
              </a:rPr>
              <a:t>Fase II: Eficiencia </a:t>
            </a:r>
            <a:r>
              <a:rPr lang="es-EC" sz="3600" b="1" dirty="0" err="1">
                <a:solidFill>
                  <a:srgbClr val="002060"/>
                </a:solidFill>
              </a:rPr>
              <a:t>micorrízica</a:t>
            </a:r>
            <a:r>
              <a:rPr lang="es-EC" sz="3600" b="1" dirty="0">
                <a:solidFill>
                  <a:srgbClr val="002060"/>
                </a:solidFill>
              </a:rPr>
              <a:t> </a:t>
            </a:r>
            <a:r>
              <a:rPr lang="es-EC" sz="1600" b="1" dirty="0">
                <a:solidFill>
                  <a:srgbClr val="002060"/>
                </a:solidFill>
              </a:rPr>
              <a:t>(continu</a:t>
            </a:r>
            <a:r>
              <a:rPr lang="es-EC" sz="1600" b="1" dirty="0">
                <a:solidFill>
                  <a:schemeClr val="bg1"/>
                </a:solidFill>
              </a:rPr>
              <a:t>ación</a:t>
            </a:r>
            <a:r>
              <a:rPr lang="es-EC" sz="1600" b="1" dirty="0">
                <a:solidFill>
                  <a:srgbClr val="002060"/>
                </a:solidFill>
              </a:rPr>
              <a:t>)</a:t>
            </a:r>
          </a:p>
          <a:p>
            <a:pPr marL="363538" lvl="3" algn="just" defTabSz="711200">
              <a:spcBef>
                <a:spcPts val="864"/>
              </a:spcBef>
              <a:defRPr/>
            </a:pPr>
            <a:r>
              <a:rPr lang="es-EC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VIVERO (INIAP – EESD)</a:t>
            </a:r>
            <a:endParaRPr lang="es-ES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00113" lvl="3" indent="-222250" algn="just">
              <a:spcBef>
                <a:spcPts val="864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4000" dirty="0" smtClean="0">
                <a:solidFill>
                  <a:srgbClr val="002060"/>
                </a:solidFill>
              </a:rPr>
              <a:t>Manejo </a:t>
            </a:r>
          </a:p>
          <a:p>
            <a:pPr marL="900113" lvl="3" indent="-222250" algn="just">
              <a:spcBef>
                <a:spcPts val="864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3600" dirty="0" smtClean="0">
                <a:solidFill>
                  <a:srgbClr val="002060"/>
                </a:solidFill>
              </a:rPr>
              <a:t>Agronómico normal </a:t>
            </a:r>
          </a:p>
          <a:p>
            <a:pPr marL="900113" lvl="3" indent="-222250" algn="just">
              <a:spcBef>
                <a:spcPts val="864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3600" dirty="0" smtClean="0">
                <a:solidFill>
                  <a:srgbClr val="002060"/>
                </a:solidFill>
              </a:rPr>
              <a:t>(recomendado por INIAP EESD)</a:t>
            </a:r>
          </a:p>
          <a:p>
            <a:pPr marL="900113" lvl="3" indent="-222250" algn="just">
              <a:spcBef>
                <a:spcPts val="600"/>
              </a:spcBef>
              <a:buClr>
                <a:srgbClr val="009DD9"/>
              </a:buClr>
              <a:buSzPct val="70000"/>
              <a:tabLst>
                <a:tab pos="900113" algn="l"/>
              </a:tabLst>
              <a:defRPr/>
            </a:pPr>
            <a:r>
              <a:rPr lang="es-ES" sz="2800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	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3250" name="Picture 2" descr="C:\Users\Usuario\Documents\Laboratorio\Nueva carpeta\Investigacion 2011\INVESTIGACIÓN\FOTOS ENSAYOS EGRESADOS\VLADIMIR BRAVO\FASE II\transplante (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04664"/>
            <a:ext cx="3168352" cy="2376264"/>
          </a:xfrm>
          <a:prstGeom prst="rect">
            <a:avLst/>
          </a:prstGeom>
          <a:noFill/>
        </p:spPr>
      </p:pic>
      <p:pic>
        <p:nvPicPr>
          <p:cNvPr id="53251" name="Picture 3" descr="C:\Users\Usuario\Documents\Laboratorio\Nueva carpeta\Investigacion 2011\INVESTIGACIÓN\FOTOS ENSAYOS EGRESADOS\VLADIMIR BRAVO\FASE II\Aplicación micorriza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924944"/>
            <a:ext cx="2592288" cy="1944216"/>
          </a:xfrm>
          <a:prstGeom prst="rect">
            <a:avLst/>
          </a:prstGeom>
          <a:noFill/>
        </p:spPr>
      </p:pic>
      <p:pic>
        <p:nvPicPr>
          <p:cNvPr id="53253" name="Picture 5" descr="C:\Users\Usuario\Documents\Laboratorio\Nueva carpeta\Investigacion 2011\INVESTIGACIÓN\FOTOS ENSAYOS EGRESADOS\VLADIMIR BRAVO\Endófito\m84 (3-04) (3).JPG"/>
          <p:cNvPicPr>
            <a:picLocks noChangeAspect="1" noChangeArrowheads="1"/>
          </p:cNvPicPr>
          <p:nvPr/>
        </p:nvPicPr>
        <p:blipFill>
          <a:blip r:embed="rId4" cstate="print"/>
          <a:srcRect l="18133" t="25184" r="26654" b="12824"/>
          <a:stretch>
            <a:fillRect/>
          </a:stretch>
        </p:blipFill>
        <p:spPr bwMode="auto">
          <a:xfrm>
            <a:off x="2267744" y="4553744"/>
            <a:ext cx="2736304" cy="2304256"/>
          </a:xfrm>
          <a:prstGeom prst="rect">
            <a:avLst/>
          </a:prstGeom>
          <a:noFill/>
        </p:spPr>
      </p:pic>
      <p:sp>
        <p:nvSpPr>
          <p:cNvPr id="8" name="7 Flecha doblada"/>
          <p:cNvSpPr/>
          <p:nvPr/>
        </p:nvSpPr>
        <p:spPr>
          <a:xfrm rot="5400000">
            <a:off x="5580112" y="1484784"/>
            <a:ext cx="1584176" cy="11521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8 Flecha doblada"/>
          <p:cNvSpPr/>
          <p:nvPr/>
        </p:nvSpPr>
        <p:spPr>
          <a:xfrm rot="10800000">
            <a:off x="5508104" y="4941168"/>
            <a:ext cx="1512168" cy="12961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:\Laboratorio\Nueva carpeta\Investigacion 2011\INVESTIGACIÓN\FOTOS ENSAYOS EGRESADOS\VLADIMIR BRAVO\Esporas micorriza\DSC00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2107" y="0"/>
            <a:ext cx="3611893" cy="2708920"/>
          </a:xfrm>
          <a:prstGeom prst="rect">
            <a:avLst/>
          </a:prstGeom>
          <a:noFill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EC" sz="4800" b="1" dirty="0" smtClean="0">
                <a:solidFill>
                  <a:srgbClr val="002060"/>
                </a:solidFill>
                <a:ea typeface="+mj-ea"/>
                <a:cs typeface="+mj-cs"/>
              </a:rPr>
              <a:t>RESULTADOS Y DISCUSIÓN</a:t>
            </a:r>
            <a:endParaRPr lang="es-ES" sz="4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357158" y="164305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lvl="2" indent="-342900">
              <a:spcBef>
                <a:spcPct val="20000"/>
              </a:spcBef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Fase I: Invernadero</a:t>
            </a:r>
          </a:p>
          <a:p>
            <a:pPr marL="355600" lvl="2" indent="-342900">
              <a:spcBef>
                <a:spcPct val="20000"/>
              </a:spcBef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ANOVA para la población de esporas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576164" y="3097294"/>
          <a:ext cx="5762644" cy="2867173"/>
        </p:xfrm>
        <a:graphic>
          <a:graphicData uri="http://schemas.openxmlformats.org/drawingml/2006/table">
            <a:tbl>
              <a:tblPr/>
              <a:tblGrid>
                <a:gridCol w="1352555"/>
                <a:gridCol w="1052503"/>
                <a:gridCol w="1000132"/>
                <a:gridCol w="1214446"/>
                <a:gridCol w="1143008"/>
              </a:tblGrid>
              <a:tr h="1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Times New Roman"/>
                          <a:ea typeface="Calibri"/>
                          <a:cs typeface="Times New Roman"/>
                        </a:rPr>
                        <a:t>Fuentes 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Times New Roman"/>
                          <a:ea typeface="Calibri"/>
                          <a:cs typeface="Times New Roman"/>
                        </a:rPr>
                        <a:t>de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latin typeface="Times New Roman"/>
                          <a:ea typeface="Calibri"/>
                          <a:cs typeface="Times New Roman"/>
                        </a:rPr>
                        <a:t>variación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S. C.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G. L.</a:t>
                      </a:r>
                      <a:endParaRPr lang="es-E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C.M.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 cal.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529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Consorcios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2304.44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es-E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44.32</a:t>
                      </a:r>
                      <a:endParaRPr lang="es-E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1.30</a:t>
                      </a:r>
                      <a:r>
                        <a:rPr lang="es-EC" sz="1800" baseline="30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ns</a:t>
                      </a:r>
                      <a:endParaRPr lang="es-E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Error Experimental</a:t>
                      </a:r>
                      <a:endParaRPr lang="es-ES" sz="18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2994.49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88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34.03</a:t>
                      </a:r>
                      <a:endParaRPr lang="es-E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771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s-EC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otal</a:t>
                      </a:r>
                      <a:endParaRPr lang="es-ES" sz="18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5298.93</a:t>
                      </a:r>
                      <a:endParaRPr lang="es-E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140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000100" y="5977614"/>
            <a:ext cx="4429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1400" dirty="0" smtClean="0">
                <a:solidFill>
                  <a:srgbClr val="002060"/>
                </a:solidFill>
                <a:ea typeface="+mj-ea"/>
                <a:cs typeface="+mj-cs"/>
              </a:rPr>
              <a:t>CV  = 29.2%</a:t>
            </a:r>
            <a:endParaRPr lang="es-ES" sz="1400" dirty="0" smtClean="0">
              <a:solidFill>
                <a:srgbClr val="002060"/>
              </a:solidFill>
              <a:ea typeface="+mj-ea"/>
              <a:cs typeface="+mj-cs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1400" dirty="0" smtClean="0">
                <a:solidFill>
                  <a:srgbClr val="002060"/>
                </a:solidFill>
                <a:ea typeface="+mj-ea"/>
                <a:cs typeface="+mj-cs"/>
              </a:rPr>
              <a:t>Promedio general (esporas/100gss) = 2185.6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5</a:t>
            </a:r>
            <a:endParaRPr kumimoji="0" lang="es-EC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2227" name="Picture 3" descr="C:\Users\Usuario\Documents\Laboratorio\Nueva carpeta\Investigacion 2011\INVESTIGACIÓN\FOTOS ENSAYOS EGRESADOS\VLADIMIR BRAVO\Endófito\m84 (3-04) (5).JPG"/>
          <p:cNvPicPr>
            <a:picLocks noChangeAspect="1" noChangeArrowheads="1"/>
          </p:cNvPicPr>
          <p:nvPr/>
        </p:nvPicPr>
        <p:blipFill>
          <a:blip r:embed="rId2" cstate="print"/>
          <a:srcRect l="11106" t="4769" r="13048"/>
          <a:stretch>
            <a:fillRect/>
          </a:stretch>
        </p:blipFill>
        <p:spPr bwMode="auto">
          <a:xfrm>
            <a:off x="1331640" y="332656"/>
            <a:ext cx="6552728" cy="6170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 Ene-28-05-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83006"/>
            <a:ext cx="4499992" cy="337499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416144"/>
            <a:ext cx="8229600" cy="4389120"/>
          </a:xfrm>
        </p:spPr>
        <p:txBody>
          <a:bodyPr>
            <a:normAutofit/>
          </a:bodyPr>
          <a:lstStyle/>
          <a:p>
            <a:pPr algn="just" eaLnBrk="0" hangingPunct="0">
              <a:defRPr/>
            </a:pPr>
            <a:r>
              <a:rPr lang="es-EC" sz="3200" dirty="0">
                <a:solidFill>
                  <a:srgbClr val="002060"/>
                </a:solidFill>
                <a:cs typeface="Arial" charset="0"/>
              </a:rPr>
              <a:t>14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t 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ha</a:t>
            </a:r>
            <a:r>
              <a:rPr lang="es-MX" sz="3200" baseline="30000" dirty="0" smtClean="0">
                <a:solidFill>
                  <a:srgbClr val="002060"/>
                </a:solidFill>
                <a:cs typeface="Arial" charset="0"/>
              </a:rPr>
              <a:t>-1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 año</a:t>
            </a:r>
            <a:r>
              <a:rPr lang="es-MX" sz="3200" baseline="30000" dirty="0" smtClean="0">
                <a:solidFill>
                  <a:srgbClr val="002060"/>
                </a:solidFill>
                <a:cs typeface="Arial" charset="0"/>
              </a:rPr>
              <a:t>-1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  <a:sym typeface="Wingdings" pitchFamily="2" charset="2"/>
              </a:rPr>
              <a:t> 2-2.5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es-MX" sz="3200" dirty="0">
                <a:solidFill>
                  <a:srgbClr val="002060"/>
                </a:solidFill>
                <a:cs typeface="Arial" charset="0"/>
              </a:rPr>
              <a:t>toneladas de aceite por 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hectárea</a:t>
            </a:r>
          </a:p>
          <a:p>
            <a:pPr algn="just" eaLnBrk="0" hangingPunct="0">
              <a:defRPr/>
            </a:pPr>
            <a:r>
              <a:rPr lang="es-MX" sz="3200" dirty="0">
                <a:solidFill>
                  <a:srgbClr val="002060"/>
                </a:solidFill>
                <a:cs typeface="Arial" charset="0"/>
              </a:rPr>
              <a:t>Malasia alcanzó 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4.05 </a:t>
            </a:r>
            <a:r>
              <a:rPr lang="es-MX" sz="3200" dirty="0">
                <a:solidFill>
                  <a:srgbClr val="002060"/>
                </a:solidFill>
                <a:cs typeface="Arial" charset="0"/>
              </a:rPr>
              <a:t>toneladas de aceite por hectárea </a:t>
            </a:r>
            <a:endParaRPr lang="es-MX" sz="3200" dirty="0" smtClean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24577" name="Picture 1" descr="G:\Información CRISTIAN VEGA\Palma aceitera ( Elaeis guineensis Jacq)-charlas\FOTOS Plagas y Enfermedades\ENFERMEDADES\Anormales_Improd\P1040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429001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Users\user\Desktop\mico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5888" y="4325938"/>
            <a:ext cx="18573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28625" y="981075"/>
            <a:ext cx="8229600" cy="4525963"/>
          </a:xfrm>
        </p:spPr>
        <p:txBody>
          <a:bodyPr/>
          <a:lstStyle/>
          <a:p>
            <a:pPr marL="355600" lvl="2" indent="-342900">
              <a:buNone/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Los consorcios </a:t>
            </a:r>
            <a:r>
              <a:rPr lang="es-EC" sz="3200" dirty="0" err="1" smtClean="0">
                <a:solidFill>
                  <a:srgbClr val="000066"/>
                </a:solidFill>
              </a:rPr>
              <a:t>micorrízicos</a:t>
            </a:r>
            <a:r>
              <a:rPr lang="es-EC" sz="3200" dirty="0" smtClean="0">
                <a:solidFill>
                  <a:srgbClr val="000066"/>
                </a:solidFill>
              </a:rPr>
              <a:t> seleccionados</a:t>
            </a:r>
          </a:p>
          <a:p>
            <a:pPr marL="355600" lvl="2" indent="-342900">
              <a:buNone/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luego de la fase de invernadero son:</a:t>
            </a:r>
          </a:p>
          <a:p>
            <a:pPr>
              <a:buFont typeface="Arial" pitchFamily="34" charset="0"/>
              <a:buChar char="•"/>
              <a:defRPr/>
            </a:pPr>
            <a:endParaRPr lang="es-EC" dirty="0" smtClean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947859" y="2178882"/>
          <a:ext cx="5338785" cy="2250250"/>
        </p:xfrm>
        <a:graphic>
          <a:graphicData uri="http://schemas.openxmlformats.org/drawingml/2006/table">
            <a:tbl>
              <a:tblPr/>
              <a:tblGrid>
                <a:gridCol w="1409694"/>
                <a:gridCol w="1143008"/>
                <a:gridCol w="1143008"/>
                <a:gridCol w="1643075"/>
              </a:tblGrid>
              <a:tr h="642942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Localidades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Consorcio </a:t>
                      </a:r>
                      <a:endParaRPr lang="es-EC" sz="18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Materia seca</a:t>
                      </a:r>
                      <a:br>
                        <a:rPr lang="es-EC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s-EC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(%)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Población</a:t>
                      </a:r>
                      <a:r>
                        <a:rPr lang="es-EC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s-EC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s-EC" sz="18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esporas/100gss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Quinindé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24</a:t>
                      </a:r>
                      <a:endParaRPr lang="es-EC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3038,35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21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San Lorenzo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34</a:t>
                      </a:r>
                      <a:endParaRPr lang="es-EC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2543,35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058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La Concordia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s-EC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2840,00</a:t>
                      </a:r>
                      <a:endParaRPr lang="es-EC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21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Quevedo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46</a:t>
                      </a:r>
                      <a:endParaRPr lang="es-EC" sz="1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3401,65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14 Título"/>
          <p:cNvSpPr txBox="1">
            <a:spLocks/>
          </p:cNvSpPr>
          <p:nvPr/>
        </p:nvSpPr>
        <p:spPr>
          <a:xfrm>
            <a:off x="539552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4800" b="1" dirty="0" smtClean="0">
                <a:solidFill>
                  <a:srgbClr val="002060"/>
                </a:solidFill>
                <a:ea typeface="+mj-ea"/>
                <a:cs typeface="+mj-cs"/>
              </a:rPr>
              <a:t>RESULTADOS Y DISCUSIÓN</a:t>
            </a:r>
            <a:endParaRPr lang="es-EC" sz="4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286000" y="5286375"/>
            <a:ext cx="9286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Micelio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57188" y="3786188"/>
            <a:ext cx="13573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Vesículas</a:t>
            </a:r>
          </a:p>
        </p:txBody>
      </p:sp>
      <p:cxnSp>
        <p:nvCxnSpPr>
          <p:cNvPr id="12" name="11 Conector recto de flecha"/>
          <p:cNvCxnSpPr>
            <a:endCxn id="10" idx="1"/>
          </p:cNvCxnSpPr>
          <p:nvPr/>
        </p:nvCxnSpPr>
        <p:spPr>
          <a:xfrm>
            <a:off x="1643063" y="5429250"/>
            <a:ext cx="642937" cy="41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16200000" flipV="1">
            <a:off x="750094" y="4321969"/>
            <a:ext cx="500063" cy="142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97" name="14 CuadroTexto"/>
          <p:cNvSpPr txBox="1">
            <a:spLocks noChangeArrowheads="1"/>
          </p:cNvSpPr>
          <p:nvPr/>
        </p:nvSpPr>
        <p:spPr bwMode="auto">
          <a:xfrm>
            <a:off x="3786188" y="6283325"/>
            <a:ext cx="2000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>
                <a:latin typeface="Calibri" pitchFamily="34" charset="0"/>
              </a:rPr>
              <a:t>Plantas trampa (</a:t>
            </a:r>
            <a:r>
              <a:rPr lang="es-EC" i="1">
                <a:latin typeface="Calibri" pitchFamily="34" charset="0"/>
              </a:rPr>
              <a:t>Sorghum vulgare)</a:t>
            </a:r>
            <a:endParaRPr lang="es-EC">
              <a:latin typeface="Calibri" pitchFamily="34" charset="0"/>
            </a:endParaRPr>
          </a:p>
        </p:txBody>
      </p:sp>
      <p:sp>
        <p:nvSpPr>
          <p:cNvPr id="19498" name="15 CuadroTexto"/>
          <p:cNvSpPr txBox="1">
            <a:spLocks noChangeArrowheads="1"/>
          </p:cNvSpPr>
          <p:nvPr/>
        </p:nvSpPr>
        <p:spPr bwMode="auto">
          <a:xfrm>
            <a:off x="7298865" y="6183319"/>
            <a:ext cx="1785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C" dirty="0">
                <a:latin typeface="Calibri" pitchFamily="34" charset="0"/>
              </a:rPr>
              <a:t>Espora (400X)</a:t>
            </a:r>
          </a:p>
        </p:txBody>
      </p:sp>
      <p:pic>
        <p:nvPicPr>
          <p:cNvPr id="19499" name="Picture 6" descr="C:\Users\user\Desktop\inver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75113" y="4573588"/>
            <a:ext cx="135255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00" name="Picture 45" descr="C:\Users\user\Desktop\espo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296150" y="4286250"/>
            <a:ext cx="18478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3707904" y="1124744"/>
          <a:ext cx="3862376" cy="5257800"/>
        </p:xfrm>
        <a:graphic>
          <a:graphicData uri="http://schemas.openxmlformats.org/drawingml/2006/table">
            <a:tbl>
              <a:tblPr/>
              <a:tblGrid>
                <a:gridCol w="2004988"/>
                <a:gridCol w="857256"/>
                <a:gridCol w="1000132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Fuente 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 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variación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G. L.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C.M.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Tratamientos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1412.04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Consorcios (M)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2153.88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M4 vs M3, M2, M1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6387.45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M3 vs M2, M1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69.85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M2 vs. M1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4.34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Dosis (F)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1155.43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Término lineal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390.93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Término cuadrático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205.29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Resto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2012.75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 *F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1423.11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M0 vs resto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80.09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Error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1448.39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2 Marcador de contenido"/>
          <p:cNvSpPr txBox="1">
            <a:spLocks/>
          </p:cNvSpPr>
          <p:nvPr/>
        </p:nvSpPr>
        <p:spPr>
          <a:xfrm>
            <a:off x="395536" y="6206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lvl="2" indent="-342900">
              <a:spcBef>
                <a:spcPct val="20000"/>
              </a:spcBef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Fase II: Vivero</a:t>
            </a: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55600" lvl="2" indent="-342900">
              <a:spcBef>
                <a:spcPct val="20000"/>
              </a:spcBef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ANOVA para </a:t>
            </a:r>
          </a:p>
          <a:p>
            <a:pPr marL="355600" lvl="2" indent="-342900">
              <a:spcBef>
                <a:spcPct val="20000"/>
              </a:spcBef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el </a:t>
            </a: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Área foliar </a:t>
            </a:r>
          </a:p>
          <a:p>
            <a:pPr marL="35560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específica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154070" y="6362164"/>
            <a:ext cx="27860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dirty="0" smtClean="0">
                <a:solidFill>
                  <a:srgbClr val="002060"/>
                </a:solidFill>
                <a:ea typeface="+mj-ea"/>
                <a:cs typeface="+mj-cs"/>
              </a:rPr>
              <a:t>CV = 20.32%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dirty="0" smtClean="0">
                <a:solidFill>
                  <a:srgbClr val="002060"/>
                </a:solidFill>
                <a:ea typeface="+mj-ea"/>
                <a:cs typeface="+mj-cs"/>
              </a:rPr>
              <a:t>Promedio (cm2/g) = 187.27</a:t>
            </a:r>
          </a:p>
        </p:txBody>
      </p:sp>
      <p:sp>
        <p:nvSpPr>
          <p:cNvPr id="7" name="6 Flecha izquierda"/>
          <p:cNvSpPr/>
          <p:nvPr/>
        </p:nvSpPr>
        <p:spPr>
          <a:xfrm>
            <a:off x="7596336" y="2708920"/>
            <a:ext cx="1224136" cy="216024"/>
          </a:xfrm>
          <a:prstGeom prst="leftArrow">
            <a:avLst/>
          </a:prstGeom>
          <a:solidFill>
            <a:srgbClr val="FF212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389120"/>
          </a:xfrm>
        </p:spPr>
        <p:txBody>
          <a:bodyPr/>
          <a:lstStyle/>
          <a:p>
            <a:pPr marL="355600" lvl="2" indent="-342900">
              <a:buNone/>
              <a:defRPr/>
            </a:pPr>
            <a:r>
              <a:rPr lang="es-ES" sz="3200" b="1" dirty="0" smtClean="0">
                <a:solidFill>
                  <a:srgbClr val="000066"/>
                </a:solidFill>
              </a:rPr>
              <a:t>Fase II: Vivero</a:t>
            </a:r>
          </a:p>
          <a:p>
            <a:pPr marL="355600" lvl="2" indent="-342900">
              <a:buNone/>
              <a:defRPr/>
            </a:pPr>
            <a:r>
              <a:rPr lang="es-ES" sz="3200" dirty="0" smtClean="0">
                <a:solidFill>
                  <a:srgbClr val="000066"/>
                </a:solidFill>
              </a:rPr>
              <a:t>Área foliar específica</a:t>
            </a:r>
          </a:p>
          <a:p>
            <a:pPr>
              <a:buNone/>
            </a:pPr>
            <a:endParaRPr lang="es-ES" dirty="0"/>
          </a:p>
        </p:txBody>
      </p:sp>
      <p:graphicFrame>
        <p:nvGraphicFramePr>
          <p:cNvPr id="6" name="5 Gráfico"/>
          <p:cNvGraphicFramePr/>
          <p:nvPr/>
        </p:nvGraphicFramePr>
        <p:xfrm>
          <a:off x="1071538" y="2928934"/>
          <a:ext cx="6858048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389120"/>
          </a:xfrm>
        </p:spPr>
        <p:txBody>
          <a:bodyPr/>
          <a:lstStyle/>
          <a:p>
            <a:pPr marL="355600" lvl="2" indent="-342900">
              <a:buNone/>
              <a:defRPr/>
            </a:pPr>
            <a:r>
              <a:rPr lang="es-ES" sz="3200" b="1" dirty="0" smtClean="0">
                <a:solidFill>
                  <a:srgbClr val="000066"/>
                </a:solidFill>
              </a:rPr>
              <a:t>Fase II: Vivero</a:t>
            </a:r>
          </a:p>
          <a:p>
            <a:pPr marL="355600" lvl="2" indent="-342900">
              <a:buNone/>
              <a:defRPr/>
            </a:pPr>
            <a:r>
              <a:rPr lang="es-ES" sz="3200" dirty="0" smtClean="0">
                <a:solidFill>
                  <a:srgbClr val="000066"/>
                </a:solidFill>
              </a:rPr>
              <a:t>Área foliar específica</a:t>
            </a:r>
          </a:p>
          <a:p>
            <a:pPr>
              <a:buNone/>
            </a:pPr>
            <a:endParaRPr lang="es-ES" dirty="0"/>
          </a:p>
        </p:txBody>
      </p:sp>
      <p:graphicFrame>
        <p:nvGraphicFramePr>
          <p:cNvPr id="4" name="3 Gráfico"/>
          <p:cNvGraphicFramePr/>
          <p:nvPr/>
        </p:nvGraphicFramePr>
        <p:xfrm>
          <a:off x="1785918" y="2643182"/>
          <a:ext cx="5357818" cy="3957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3635896" y="5733256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Quevedo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059832" y="1052736"/>
          <a:ext cx="3775386" cy="5257800"/>
        </p:xfrm>
        <a:graphic>
          <a:graphicData uri="http://schemas.openxmlformats.org/drawingml/2006/table">
            <a:tbl>
              <a:tblPr/>
              <a:tblGrid>
                <a:gridCol w="2060874"/>
                <a:gridCol w="785818"/>
                <a:gridCol w="928694"/>
              </a:tblGrid>
              <a:tr h="409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Fuente 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 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variación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G. L.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C.M.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Tratamientos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6.23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Consorcios (M)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11.44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M4 vs M3, M2, M1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25.02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M3 vs M2, M1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8.10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M2 vs. M1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1.20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Dosis (F)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2.47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Término lineal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0.64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Término cuadrático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Resto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4.59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 *F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5.77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M0</a:t>
                      </a: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 vs resto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11.16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Error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1.99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251520" y="980728"/>
            <a:ext cx="8286808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2" indent="-342900">
              <a:spcBef>
                <a:spcPct val="20000"/>
              </a:spcBef>
              <a:defRPr/>
            </a:pPr>
            <a:r>
              <a:rPr lang="es-ES" sz="3200" b="1" dirty="0" smtClean="0">
                <a:solidFill>
                  <a:srgbClr val="000066"/>
                </a:solidFill>
              </a:rPr>
              <a:t>Fase II: Vivero</a:t>
            </a:r>
            <a:r>
              <a:rPr lang="es-ES" sz="3200" dirty="0" smtClean="0">
                <a:solidFill>
                  <a:srgbClr val="000066"/>
                </a:solidFill>
              </a:rPr>
              <a:t> </a:t>
            </a:r>
          </a:p>
          <a:p>
            <a:pPr marL="355600" lvl="2" indent="-342900">
              <a:spcBef>
                <a:spcPct val="20000"/>
              </a:spcBef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ANOVA para </a:t>
            </a:r>
          </a:p>
          <a:p>
            <a:pPr marL="355600" lvl="2" indent="-342900">
              <a:spcBef>
                <a:spcPct val="20000"/>
              </a:spcBef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la densidad </a:t>
            </a:r>
          </a:p>
          <a:p>
            <a:pPr marL="355600" lvl="2" indent="-342900">
              <a:spcBef>
                <a:spcPct val="20000"/>
              </a:spcBef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visual del </a:t>
            </a:r>
          </a:p>
          <a:p>
            <a:pPr marL="355600" lvl="2" indent="-342900">
              <a:spcBef>
                <a:spcPct val="20000"/>
              </a:spcBef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endófito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285984" y="6334804"/>
            <a:ext cx="3500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 smtClean="0">
                <a:solidFill>
                  <a:srgbClr val="002060"/>
                </a:solidFill>
                <a:ea typeface="+mj-ea"/>
                <a:cs typeface="+mj-cs"/>
              </a:rPr>
              <a:t>CV = 18.53%</a:t>
            </a: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 smtClean="0">
                <a:solidFill>
                  <a:srgbClr val="002060"/>
                </a:solidFill>
                <a:ea typeface="+mj-ea"/>
                <a:cs typeface="+mj-cs"/>
              </a:rPr>
              <a:t>Promedio (%) = 0.85</a:t>
            </a:r>
          </a:p>
        </p:txBody>
      </p:sp>
      <p:pic>
        <p:nvPicPr>
          <p:cNvPr id="55298" name="Picture 2" descr="G:\Laboratorio\Nueva carpeta\Investigacion 2011\INVESTIGACIÓN\FOTOS ENSAYOS EGRESADOS\VLADIMIR BRAVO\Endófito\1colonAM (9).JPG"/>
          <p:cNvPicPr>
            <a:picLocks noChangeAspect="1" noChangeArrowheads="1"/>
          </p:cNvPicPr>
          <p:nvPr/>
        </p:nvPicPr>
        <p:blipFill>
          <a:blip r:embed="rId2" cstate="print"/>
          <a:srcRect t="15416" r="18210"/>
          <a:stretch>
            <a:fillRect/>
          </a:stretch>
        </p:blipFill>
        <p:spPr bwMode="auto">
          <a:xfrm>
            <a:off x="7044068" y="0"/>
            <a:ext cx="2099932" cy="1628800"/>
          </a:xfrm>
          <a:prstGeom prst="rect">
            <a:avLst/>
          </a:prstGeom>
          <a:noFill/>
        </p:spPr>
      </p:pic>
      <p:pic>
        <p:nvPicPr>
          <p:cNvPr id="55299" name="Picture 3" descr="G:\Laboratorio\Nueva carpeta\Investigacion 2011\INVESTIGACIÓN\FOTOS ENSAYOS EGRESADOS\VLADIMIR BRAVO\Endófito\m84 (3-04) (13).JPG"/>
          <p:cNvPicPr>
            <a:picLocks noChangeAspect="1" noChangeArrowheads="1"/>
          </p:cNvPicPr>
          <p:nvPr/>
        </p:nvPicPr>
        <p:blipFill>
          <a:blip r:embed="rId3" cstate="print"/>
          <a:srcRect l="23893" t="18821" r="19570" b="8698"/>
          <a:stretch>
            <a:fillRect/>
          </a:stretch>
        </p:blipFill>
        <p:spPr bwMode="auto">
          <a:xfrm>
            <a:off x="0" y="5057800"/>
            <a:ext cx="1872208" cy="1800200"/>
          </a:xfrm>
          <a:prstGeom prst="rect">
            <a:avLst/>
          </a:prstGeom>
          <a:noFill/>
        </p:spPr>
      </p:pic>
      <p:sp>
        <p:nvSpPr>
          <p:cNvPr id="9" name="8 Flecha izquierda"/>
          <p:cNvSpPr/>
          <p:nvPr/>
        </p:nvSpPr>
        <p:spPr>
          <a:xfrm>
            <a:off x="6948264" y="1988840"/>
            <a:ext cx="1224136" cy="216024"/>
          </a:xfrm>
          <a:prstGeom prst="leftArrow">
            <a:avLst/>
          </a:prstGeom>
          <a:solidFill>
            <a:srgbClr val="FF212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izquierda"/>
          <p:cNvSpPr/>
          <p:nvPr/>
        </p:nvSpPr>
        <p:spPr>
          <a:xfrm>
            <a:off x="6948264" y="2276872"/>
            <a:ext cx="1224136" cy="216024"/>
          </a:xfrm>
          <a:prstGeom prst="leftArrow">
            <a:avLst/>
          </a:prstGeom>
          <a:solidFill>
            <a:srgbClr val="FF212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izquierda"/>
          <p:cNvSpPr/>
          <p:nvPr/>
        </p:nvSpPr>
        <p:spPr>
          <a:xfrm>
            <a:off x="6948264" y="5157192"/>
            <a:ext cx="1224136" cy="216024"/>
          </a:xfrm>
          <a:prstGeom prst="leftArrow">
            <a:avLst/>
          </a:prstGeom>
          <a:solidFill>
            <a:srgbClr val="FF212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389120"/>
          </a:xfrm>
        </p:spPr>
        <p:txBody>
          <a:bodyPr/>
          <a:lstStyle/>
          <a:p>
            <a:pPr marL="355600" lvl="2" indent="-342900">
              <a:buNone/>
              <a:defRPr/>
            </a:pPr>
            <a:r>
              <a:rPr lang="es-ES" sz="3200" b="1" dirty="0" smtClean="0">
                <a:solidFill>
                  <a:srgbClr val="000066"/>
                </a:solidFill>
              </a:rPr>
              <a:t>Fase II: Vivero </a:t>
            </a:r>
          </a:p>
          <a:p>
            <a:pPr marL="355600" lvl="2" indent="-342900">
              <a:buNone/>
              <a:defRPr/>
            </a:pPr>
            <a:r>
              <a:rPr lang="es-ES" sz="3200" dirty="0" smtClean="0">
                <a:solidFill>
                  <a:srgbClr val="000066"/>
                </a:solidFill>
              </a:rPr>
              <a:t>Densidad visual del endófito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graphicFrame>
        <p:nvGraphicFramePr>
          <p:cNvPr id="5" name="4 Gráfico"/>
          <p:cNvGraphicFramePr/>
          <p:nvPr/>
        </p:nvGraphicFramePr>
        <p:xfrm>
          <a:off x="857224" y="2643182"/>
          <a:ext cx="7929618" cy="3758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389120"/>
          </a:xfrm>
        </p:spPr>
        <p:txBody>
          <a:bodyPr/>
          <a:lstStyle/>
          <a:p>
            <a:pPr marL="355600" lvl="2" indent="-342900">
              <a:buNone/>
              <a:defRPr/>
            </a:pPr>
            <a:r>
              <a:rPr lang="es-ES" sz="3200" b="1" dirty="0" smtClean="0">
                <a:solidFill>
                  <a:srgbClr val="000066"/>
                </a:solidFill>
              </a:rPr>
              <a:t>Fase II: Vivero </a:t>
            </a:r>
          </a:p>
          <a:p>
            <a:pPr marL="355600" lvl="2" indent="-342900">
              <a:buNone/>
              <a:defRPr/>
            </a:pPr>
            <a:r>
              <a:rPr lang="es-ES" sz="3200" dirty="0" smtClean="0">
                <a:solidFill>
                  <a:srgbClr val="000066"/>
                </a:solidFill>
              </a:rPr>
              <a:t>Densidad visual del endófito</a:t>
            </a:r>
          </a:p>
          <a:p>
            <a:pPr>
              <a:buNone/>
            </a:pPr>
            <a:endParaRPr lang="es-ES" dirty="0"/>
          </a:p>
        </p:txBody>
      </p:sp>
      <p:graphicFrame>
        <p:nvGraphicFramePr>
          <p:cNvPr id="4" name="3 Gráfico"/>
          <p:cNvGraphicFramePr/>
          <p:nvPr/>
        </p:nvGraphicFramePr>
        <p:xfrm>
          <a:off x="1428728" y="2576778"/>
          <a:ext cx="5160057" cy="3566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389120"/>
          </a:xfrm>
        </p:spPr>
        <p:txBody>
          <a:bodyPr/>
          <a:lstStyle/>
          <a:p>
            <a:pPr marL="355600" lvl="2" indent="-342900">
              <a:buNone/>
              <a:defRPr/>
            </a:pPr>
            <a:r>
              <a:rPr lang="es-ES" sz="3200" b="1" dirty="0" smtClean="0">
                <a:solidFill>
                  <a:srgbClr val="000066"/>
                </a:solidFill>
              </a:rPr>
              <a:t>Fase II: Vivero </a:t>
            </a:r>
          </a:p>
          <a:p>
            <a:pPr marL="355600" lvl="2" indent="-342900">
              <a:buNone/>
              <a:defRPr/>
            </a:pPr>
            <a:r>
              <a:rPr lang="es-ES" sz="3200" dirty="0" smtClean="0">
                <a:solidFill>
                  <a:srgbClr val="000066"/>
                </a:solidFill>
              </a:rPr>
              <a:t>Densidad visual del endófito</a:t>
            </a:r>
          </a:p>
          <a:p>
            <a:pPr>
              <a:buNone/>
            </a:pPr>
            <a:endParaRPr lang="es-ES" dirty="0"/>
          </a:p>
        </p:txBody>
      </p:sp>
      <p:graphicFrame>
        <p:nvGraphicFramePr>
          <p:cNvPr id="4" name="3 Gráfico"/>
          <p:cNvGraphicFramePr/>
          <p:nvPr/>
        </p:nvGraphicFramePr>
        <p:xfrm>
          <a:off x="1428728" y="2285992"/>
          <a:ext cx="6286544" cy="3857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563888" y="980728"/>
          <a:ext cx="3790969" cy="5257800"/>
        </p:xfrm>
        <a:graphic>
          <a:graphicData uri="http://schemas.openxmlformats.org/drawingml/2006/table">
            <a:tbl>
              <a:tblPr/>
              <a:tblGrid>
                <a:gridCol w="2076457"/>
                <a:gridCol w="785818"/>
                <a:gridCol w="928694"/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Fuente 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 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variación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G. L.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C.M.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Tratamientos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0.0002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Consorcios (M)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0.0001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M4 vs M3, M2, M1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0.0021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M3 vs M2, M1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0.0001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M2 vs. M1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0.0010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Dosis (F)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0.0002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Término lineal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0.0005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Término cuadrático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0.0002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Resto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0.0001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 *F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0.0003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M0</a:t>
                      </a:r>
                      <a:r>
                        <a:rPr lang="es-EC" sz="1600" dirty="0">
                          <a:latin typeface="Times New Roman"/>
                          <a:ea typeface="Times New Roman"/>
                          <a:cs typeface="Times New Roman"/>
                        </a:rPr>
                        <a:t> vs resto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0.0004</a:t>
                      </a:r>
                      <a:r>
                        <a:rPr lang="es-EC" sz="2000" baseline="30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ns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Error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0.0003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3059832" y="6263366"/>
            <a:ext cx="21166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dirty="0" smtClean="0">
                <a:solidFill>
                  <a:srgbClr val="002060"/>
                </a:solidFill>
                <a:ea typeface="+mj-ea"/>
                <a:cs typeface="+mj-cs"/>
              </a:rPr>
              <a:t>CV = 9.63%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dirty="0" smtClean="0">
                <a:solidFill>
                  <a:srgbClr val="002060"/>
                </a:solidFill>
                <a:ea typeface="+mj-ea"/>
                <a:cs typeface="+mj-cs"/>
              </a:rPr>
              <a:t>Promedio (%) = 0.18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28596" y="128586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lvl="2" indent="-342900">
              <a:spcBef>
                <a:spcPct val="20000"/>
              </a:spcBef>
              <a:defRPr/>
            </a:pPr>
            <a:r>
              <a:rPr lang="es-ES" sz="3200" b="1" dirty="0" smtClean="0">
                <a:solidFill>
                  <a:srgbClr val="000066"/>
                </a:solidFill>
              </a:rPr>
              <a:t>Fase II: Vivero </a:t>
            </a:r>
          </a:p>
          <a:p>
            <a:pPr marL="35560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ANOVA para </a:t>
            </a:r>
          </a:p>
          <a:p>
            <a:pPr marL="35560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Contenido </a:t>
            </a:r>
          </a:p>
          <a:p>
            <a:pPr marL="35560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fósforo </a:t>
            </a:r>
          </a:p>
          <a:p>
            <a:pPr marL="35560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foliar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8 Flecha izquierda"/>
          <p:cNvSpPr/>
          <p:nvPr/>
        </p:nvSpPr>
        <p:spPr>
          <a:xfrm>
            <a:off x="7452320" y="2636912"/>
            <a:ext cx="1224136" cy="216024"/>
          </a:xfrm>
          <a:prstGeom prst="leftArrow">
            <a:avLst/>
          </a:prstGeom>
          <a:solidFill>
            <a:srgbClr val="FF212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389120"/>
          </a:xfrm>
        </p:spPr>
        <p:txBody>
          <a:bodyPr/>
          <a:lstStyle/>
          <a:p>
            <a:pPr marL="355600" lvl="2" indent="-342900">
              <a:buNone/>
              <a:defRPr/>
            </a:pPr>
            <a:r>
              <a:rPr lang="es-ES" sz="3200" b="1" dirty="0" smtClean="0">
                <a:solidFill>
                  <a:srgbClr val="000066"/>
                </a:solidFill>
              </a:rPr>
              <a:t>Fase II: Vivero</a:t>
            </a:r>
            <a:r>
              <a:rPr lang="es-ES" sz="3200" dirty="0" smtClean="0">
                <a:solidFill>
                  <a:srgbClr val="000066"/>
                </a:solidFill>
              </a:rPr>
              <a:t> </a:t>
            </a:r>
          </a:p>
          <a:p>
            <a:pPr marL="355600" lvl="2" indent="-342900">
              <a:buNone/>
              <a:defRPr/>
            </a:pPr>
            <a:r>
              <a:rPr lang="es-ES" sz="3200" dirty="0" smtClean="0">
                <a:solidFill>
                  <a:srgbClr val="000066"/>
                </a:solidFill>
              </a:rPr>
              <a:t>Contenido de fósforo foliar</a:t>
            </a:r>
          </a:p>
          <a:p>
            <a:pPr>
              <a:buNone/>
            </a:pPr>
            <a:endParaRPr lang="es-ES" dirty="0"/>
          </a:p>
        </p:txBody>
      </p:sp>
      <p:graphicFrame>
        <p:nvGraphicFramePr>
          <p:cNvPr id="4" name="3 Gráfico"/>
          <p:cNvGraphicFramePr/>
          <p:nvPr/>
        </p:nvGraphicFramePr>
        <p:xfrm>
          <a:off x="1500166" y="2428868"/>
          <a:ext cx="6357982" cy="394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389120"/>
          </a:xfrm>
        </p:spPr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Problemas de nutrición, bajo ingreso de fertilizantes al sistema. </a:t>
            </a:r>
          </a:p>
          <a:p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Fuente de fósforo: costosa ($45)</a:t>
            </a:r>
          </a:p>
          <a:p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Plantación establecida se aplica: 40 kg ha-1 año-1</a:t>
            </a:r>
          </a:p>
          <a:p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Vivero: 840 kg ha</a:t>
            </a:r>
            <a:r>
              <a:rPr lang="es-MX" sz="3200" baseline="30000" dirty="0" smtClean="0">
                <a:solidFill>
                  <a:srgbClr val="002060"/>
                </a:solidFill>
                <a:cs typeface="Arial" charset="0"/>
              </a:rPr>
              <a:t>-1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 año</a:t>
            </a:r>
            <a:r>
              <a:rPr lang="es-MX" sz="3200" baseline="30000" dirty="0" smtClean="0">
                <a:solidFill>
                  <a:srgbClr val="002060"/>
                </a:solidFill>
                <a:cs typeface="Arial" charset="0"/>
              </a:rPr>
              <a:t>-1</a:t>
            </a:r>
            <a:endParaRPr lang="es-ES" sz="3200" dirty="0" smtClean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23553" name="Picture 1" descr="G:\FOTOS CRIS\Ensayo Coop. ORELLANA\Fertilización con yeso 04-07-2011\IMG_4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879" y="3929066"/>
            <a:ext cx="3905120" cy="2928934"/>
          </a:xfrm>
          <a:prstGeom prst="rect">
            <a:avLst/>
          </a:prstGeom>
          <a:noFill/>
        </p:spPr>
      </p:pic>
      <p:pic>
        <p:nvPicPr>
          <p:cNvPr id="4" name="Picture 1" descr="D:\documentos\tesis\eotos\transplante (24).JPG"/>
          <p:cNvPicPr>
            <a:picLocks noChangeAspect="1" noChangeArrowheads="1"/>
          </p:cNvPicPr>
          <p:nvPr/>
        </p:nvPicPr>
        <p:blipFill>
          <a:blip r:embed="rId3" cstate="print"/>
          <a:srcRect t="15000"/>
          <a:stretch>
            <a:fillRect/>
          </a:stretch>
        </p:blipFill>
        <p:spPr bwMode="auto">
          <a:xfrm>
            <a:off x="1357322" y="4348168"/>
            <a:ext cx="2214546" cy="2509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Laboratorio\Nueva carpeta\Investigacion 2011\INVESTIGACIÓN\FOTOS ENSAYOS EGRESADOS\VLADIMIR BRAVO\FASE II\Aplicación micorriza (3)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827584" y="890718"/>
            <a:ext cx="7608846" cy="5706634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468880"/>
            <a:ext cx="8229600" cy="4389120"/>
          </a:xfrm>
        </p:spPr>
        <p:txBody>
          <a:bodyPr>
            <a:normAutofit/>
          </a:bodyPr>
          <a:lstStyle/>
          <a:p>
            <a:pPr marL="355600" lvl="2" indent="0">
              <a:defRPr/>
            </a:pPr>
            <a:r>
              <a:rPr lang="es-EC" sz="3200" dirty="0" smtClean="0"/>
              <a:t>Cuatro consorcios </a:t>
            </a:r>
            <a:r>
              <a:rPr lang="es-EC" sz="3200" dirty="0" err="1" smtClean="0"/>
              <a:t>micorrízicos</a:t>
            </a:r>
            <a:r>
              <a:rPr lang="es-EC" sz="3200" dirty="0" smtClean="0"/>
              <a:t> de diferentes zonas </a:t>
            </a:r>
            <a:r>
              <a:rPr lang="es-EC" sz="3200" dirty="0" err="1" smtClean="0"/>
              <a:t>palmicultoras</a:t>
            </a:r>
            <a:r>
              <a:rPr lang="es-EC" sz="3200" dirty="0" smtClean="0"/>
              <a:t>; </a:t>
            </a:r>
            <a:r>
              <a:rPr lang="es-EC" sz="3200" dirty="0" err="1" smtClean="0"/>
              <a:t>Quinindé</a:t>
            </a:r>
            <a:r>
              <a:rPr lang="es-EC" sz="3200" dirty="0" smtClean="0"/>
              <a:t>, San Lorenzo, La Concordia y Quevedo, fueron seleccionados por su producción de esporas.</a:t>
            </a:r>
            <a:endParaRPr lang="es-ES" sz="3200" dirty="0" smtClean="0"/>
          </a:p>
          <a:p>
            <a:endParaRPr lang="es-ES" dirty="0"/>
          </a:p>
        </p:txBody>
      </p:sp>
      <p:sp>
        <p:nvSpPr>
          <p:cNvPr id="4" name="14 Título"/>
          <p:cNvSpPr txBox="1">
            <a:spLocks/>
          </p:cNvSpPr>
          <p:nvPr/>
        </p:nvSpPr>
        <p:spPr>
          <a:xfrm>
            <a:off x="828675" y="4445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4800" b="1" dirty="0" smtClean="0">
                <a:solidFill>
                  <a:srgbClr val="002060"/>
                </a:solidFill>
                <a:ea typeface="+mj-ea"/>
                <a:cs typeface="+mj-cs"/>
              </a:rPr>
              <a:t>CONCLUSIONES</a:t>
            </a:r>
            <a:endParaRPr lang="es-EC" sz="4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Usuario\Documents\Archivo Laboratorio\FOTOS\Micorrizas\DSC03702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 l="5607" t="4984" r="5607" b="2804"/>
          <a:stretch>
            <a:fillRect/>
          </a:stretch>
        </p:blipFill>
        <p:spPr bwMode="auto">
          <a:xfrm>
            <a:off x="868812" y="947909"/>
            <a:ext cx="7560840" cy="5889497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lvl="2" indent="0">
              <a:defRPr/>
            </a:pPr>
            <a:r>
              <a:rPr lang="es-EC" sz="3200" dirty="0" smtClean="0"/>
              <a:t>La simbiosis de los hongos </a:t>
            </a:r>
            <a:r>
              <a:rPr lang="es-EC" sz="3200" dirty="0" err="1" smtClean="0"/>
              <a:t>micorrízicos</a:t>
            </a:r>
            <a:r>
              <a:rPr lang="es-EC" sz="3200" dirty="0" smtClean="0"/>
              <a:t> se logra con un sustrato con buen contenido de materia orgánica y buena estructura </a:t>
            </a:r>
            <a:r>
              <a:rPr lang="es-EC" sz="3200" dirty="0" smtClean="0">
                <a:sym typeface="Wingdings" pitchFamily="2" charset="2"/>
              </a:rPr>
              <a:t></a:t>
            </a:r>
            <a:r>
              <a:rPr lang="es-EC" sz="3200" dirty="0" smtClean="0"/>
              <a:t> condiciones adecuadas para el crecimiento de las raíces y del hongo.</a:t>
            </a:r>
            <a:endParaRPr lang="es-ES" sz="3200" dirty="0" smtClean="0"/>
          </a:p>
          <a:p>
            <a:endParaRPr lang="es-ES" dirty="0"/>
          </a:p>
        </p:txBody>
      </p:sp>
      <p:sp>
        <p:nvSpPr>
          <p:cNvPr id="4" name="14 Título"/>
          <p:cNvSpPr txBox="1">
            <a:spLocks/>
          </p:cNvSpPr>
          <p:nvPr/>
        </p:nvSpPr>
        <p:spPr>
          <a:xfrm>
            <a:off x="828675" y="4445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4800" b="1" dirty="0" smtClean="0">
                <a:solidFill>
                  <a:srgbClr val="002060"/>
                </a:solidFill>
                <a:ea typeface="+mj-ea"/>
                <a:cs typeface="+mj-cs"/>
              </a:rPr>
              <a:t>CONCLUSIONES</a:t>
            </a:r>
            <a:endParaRPr lang="es-EC" sz="4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documentos\tesis\eotos\parcela 13-10-10 (8)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833444" y="1000108"/>
            <a:ext cx="7524770" cy="5643578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40210"/>
            <a:ext cx="8229600" cy="4389120"/>
          </a:xfrm>
        </p:spPr>
        <p:txBody>
          <a:bodyPr>
            <a:normAutofit lnSpcReduction="10000"/>
          </a:bodyPr>
          <a:lstStyle/>
          <a:p>
            <a:pPr marL="355600" lvl="2" indent="0">
              <a:defRPr/>
            </a:pPr>
            <a:r>
              <a:rPr lang="es-EC" sz="3200" dirty="0" smtClean="0"/>
              <a:t>El consorcio </a:t>
            </a:r>
            <a:r>
              <a:rPr lang="es-EC" sz="3200" dirty="0" err="1" smtClean="0"/>
              <a:t>micorrízico</a:t>
            </a:r>
            <a:r>
              <a:rPr lang="es-EC" sz="3200" dirty="0" smtClean="0"/>
              <a:t> M4 de la zona de Quevedo marcó diferencias estadísticas para las variables: Área foliar específica, Densidad visual y Contenido foliar de fósforo.</a:t>
            </a:r>
            <a:endParaRPr lang="es-ES" sz="3200" dirty="0" smtClean="0"/>
          </a:p>
          <a:p>
            <a:pPr marL="355600" lvl="2" indent="0">
              <a:defRPr/>
            </a:pPr>
            <a:r>
              <a:rPr lang="es-EC" sz="3200" dirty="0" smtClean="0"/>
              <a:t>La dosis de fósforo (456 mg kg</a:t>
            </a:r>
            <a:r>
              <a:rPr lang="es-EC" sz="3200" baseline="30000" dirty="0" smtClean="0"/>
              <a:t>-1</a:t>
            </a:r>
            <a:r>
              <a:rPr lang="es-EC" sz="3200" dirty="0" smtClean="0"/>
              <a:t>) interactuó con el consorcio </a:t>
            </a:r>
            <a:r>
              <a:rPr lang="es-EC" sz="3200" dirty="0" err="1" smtClean="0"/>
              <a:t>micorrízico</a:t>
            </a:r>
            <a:r>
              <a:rPr lang="es-EC" sz="3200" dirty="0" smtClean="0"/>
              <a:t> de Quevedo.</a:t>
            </a:r>
            <a:endParaRPr lang="es-ES" sz="3200" dirty="0" smtClean="0"/>
          </a:p>
          <a:p>
            <a:pPr marL="274320" lvl="2" indent="-274320">
              <a:buClr>
                <a:schemeClr val="accent3"/>
              </a:buClr>
              <a:buSzPct val="95000"/>
            </a:pPr>
            <a:r>
              <a:rPr lang="es-EC" sz="3200" dirty="0" smtClean="0"/>
              <a:t>Los consorcios nativos del estudio toleran contenidos “altos” de fósforo en el sustrato. </a:t>
            </a:r>
            <a:endParaRPr lang="es-ES" sz="3200" dirty="0" smtClean="0"/>
          </a:p>
          <a:p>
            <a:endParaRPr lang="es-ES" dirty="0"/>
          </a:p>
        </p:txBody>
      </p:sp>
      <p:sp>
        <p:nvSpPr>
          <p:cNvPr id="4" name="14 Título"/>
          <p:cNvSpPr txBox="1">
            <a:spLocks/>
          </p:cNvSpPr>
          <p:nvPr/>
        </p:nvSpPr>
        <p:spPr>
          <a:xfrm>
            <a:off x="828675" y="4445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4800" b="1" dirty="0" smtClean="0">
                <a:solidFill>
                  <a:srgbClr val="002060"/>
                </a:solidFill>
                <a:ea typeface="+mj-ea"/>
                <a:cs typeface="+mj-cs"/>
              </a:rPr>
              <a:t>CONCLUSIONES</a:t>
            </a:r>
            <a:endParaRPr lang="es-EC" sz="4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G:\Laboratorio\Nueva carpeta\Investigacion 2011\INVESTIGACIÓN\FOTOS ENSAYOS EGRESADOS\VLADIMIR BRAVO\FASE II\Aplicación micorriza (4).JPG"/>
          <p:cNvPicPr>
            <a:picLocks noChangeAspect="1" noChangeArrowheads="1"/>
          </p:cNvPicPr>
          <p:nvPr/>
        </p:nvPicPr>
        <p:blipFill>
          <a:blip r:embed="rId2" cstate="print"/>
          <a:srcRect l="8422"/>
          <a:stretch>
            <a:fillRect/>
          </a:stretch>
        </p:blipFill>
        <p:spPr bwMode="auto">
          <a:xfrm>
            <a:off x="5940152" y="0"/>
            <a:ext cx="3203848" cy="2564904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5688632"/>
          </a:xfrm>
        </p:spPr>
        <p:txBody>
          <a:bodyPr>
            <a:normAutofit/>
          </a:bodyPr>
          <a:lstStyle/>
          <a:p>
            <a:pPr marL="355600" lvl="2" indent="0"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La inoculación de micorrizas </a:t>
            </a:r>
            <a:r>
              <a:rPr lang="es-EC" sz="3200" dirty="0" err="1" smtClean="0">
                <a:solidFill>
                  <a:schemeClr val="bg1"/>
                </a:solidFill>
              </a:rPr>
              <a:t>arbusculares</a:t>
            </a:r>
            <a:r>
              <a:rPr lang="es-EC" sz="3200" dirty="0" smtClean="0">
                <a:solidFill>
                  <a:schemeClr val="bg1"/>
                </a:solidFill>
              </a:rPr>
              <a:t> </a:t>
            </a:r>
            <a:r>
              <a:rPr lang="es-EC" sz="3200" dirty="0" smtClean="0">
                <a:solidFill>
                  <a:srgbClr val="000066"/>
                </a:solidFill>
              </a:rPr>
              <a:t>debe</a:t>
            </a:r>
            <a:r>
              <a:rPr lang="es-EC" sz="3200" dirty="0" smtClean="0">
                <a:solidFill>
                  <a:schemeClr val="bg1"/>
                </a:solidFill>
              </a:rPr>
              <a:t> </a:t>
            </a:r>
            <a:r>
              <a:rPr lang="es-EC" sz="3200" dirty="0" smtClean="0">
                <a:solidFill>
                  <a:srgbClr val="000066"/>
                </a:solidFill>
              </a:rPr>
              <a:t>realizarse en fase de vivero.</a:t>
            </a:r>
          </a:p>
          <a:p>
            <a:pPr marL="355600" lvl="2" indent="0"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Identificación de las </a:t>
            </a:r>
            <a:r>
              <a:rPr lang="es-EC" sz="3200" dirty="0" err="1" smtClean="0">
                <a:solidFill>
                  <a:srgbClr val="000066"/>
                </a:solidFill>
              </a:rPr>
              <a:t>morfoespecies</a:t>
            </a:r>
            <a:r>
              <a:rPr lang="es-EC" sz="3200" dirty="0" smtClean="0">
                <a:solidFill>
                  <a:srgbClr val="000066"/>
                </a:solidFill>
              </a:rPr>
              <a:t> del consorcio M4.</a:t>
            </a:r>
            <a:endParaRPr lang="es-ES" dirty="0"/>
          </a:p>
        </p:txBody>
      </p:sp>
      <p:sp>
        <p:nvSpPr>
          <p:cNvPr id="4" name="14 Título"/>
          <p:cNvSpPr txBox="1">
            <a:spLocks/>
          </p:cNvSpPr>
          <p:nvPr/>
        </p:nvSpPr>
        <p:spPr>
          <a:xfrm>
            <a:off x="828675" y="4445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4800" b="1" dirty="0" smtClean="0">
                <a:solidFill>
                  <a:srgbClr val="002060"/>
                </a:solidFill>
                <a:ea typeface="+mj-ea"/>
                <a:cs typeface="+mj-cs"/>
              </a:rPr>
              <a:t>RECOMENDACIONES</a:t>
            </a:r>
            <a:endParaRPr lang="es-EC" sz="4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pic>
        <p:nvPicPr>
          <p:cNvPr id="58371" name="Picture 3" descr="G:\Laboratorio\Nueva carpeta\Investigacion 2011\INVESTIGACIÓN\FOTOS ENSAYOS EGRESADOS\VLADIMIR BRAVO\Esporas micorriza\DSC00172.JPG"/>
          <p:cNvPicPr>
            <a:picLocks noChangeAspect="1" noChangeArrowheads="1"/>
          </p:cNvPicPr>
          <p:nvPr/>
        </p:nvPicPr>
        <p:blipFill>
          <a:blip r:embed="rId3" cstate="print"/>
          <a:srcRect l="8967" t="11316" r="29484" b="15461"/>
          <a:stretch>
            <a:fillRect/>
          </a:stretch>
        </p:blipFill>
        <p:spPr bwMode="auto">
          <a:xfrm>
            <a:off x="0" y="4577593"/>
            <a:ext cx="2555776" cy="2280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marL="355600" lvl="2" indent="0"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Las plantas inoculadas en fase de vivero deben ser evaluadas en el sitio de </a:t>
            </a:r>
            <a:r>
              <a:rPr lang="es-EC" sz="3200" dirty="0" err="1" smtClean="0">
                <a:solidFill>
                  <a:srgbClr val="000066"/>
                </a:solidFill>
              </a:rPr>
              <a:t>transplante</a:t>
            </a:r>
            <a:r>
              <a:rPr lang="es-EC" sz="3200" dirty="0" smtClean="0">
                <a:solidFill>
                  <a:srgbClr val="000066"/>
                </a:solidFill>
              </a:rPr>
              <a:t> definitivo para observar su comportamiento.</a:t>
            </a:r>
          </a:p>
          <a:p>
            <a:pPr marL="355600" lvl="2" indent="0">
              <a:defRPr/>
            </a:pPr>
            <a:r>
              <a:rPr lang="es-EC" sz="3200" dirty="0" smtClean="0">
                <a:solidFill>
                  <a:srgbClr val="000066"/>
                </a:solidFill>
              </a:rPr>
              <a:t>Realizar más estudios para determinar la absorción del fósforo gracias a la micorriza.</a:t>
            </a:r>
            <a:endParaRPr lang="es-ES" sz="3200" dirty="0" smtClean="0">
              <a:solidFill>
                <a:srgbClr val="000066"/>
              </a:solidFill>
            </a:endParaRPr>
          </a:p>
          <a:p>
            <a:endParaRPr lang="es-ES" dirty="0"/>
          </a:p>
        </p:txBody>
      </p:sp>
      <p:sp>
        <p:nvSpPr>
          <p:cNvPr id="4" name="14 Título"/>
          <p:cNvSpPr txBox="1">
            <a:spLocks/>
          </p:cNvSpPr>
          <p:nvPr/>
        </p:nvSpPr>
        <p:spPr>
          <a:xfrm>
            <a:off x="828675" y="4445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4800" b="1" dirty="0" smtClean="0">
                <a:solidFill>
                  <a:srgbClr val="002060"/>
                </a:solidFill>
                <a:ea typeface="+mj-ea"/>
                <a:cs typeface="+mj-cs"/>
              </a:rPr>
              <a:t>RECOMENDACIONES</a:t>
            </a:r>
            <a:endParaRPr lang="es-EC" sz="4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525963"/>
          </a:xfrm>
        </p:spPr>
        <p:txBody>
          <a:bodyPr>
            <a:noAutofit/>
          </a:bodyPr>
          <a:lstStyle/>
          <a:p>
            <a:pPr marL="355600" lvl="2" indent="0">
              <a:defRPr/>
            </a:pPr>
            <a:r>
              <a:rPr lang="es-ES_tradnl" sz="2600" dirty="0" smtClean="0">
                <a:solidFill>
                  <a:srgbClr val="000066"/>
                </a:solidFill>
              </a:rPr>
              <a:t>Primero Dios, por la bendición y </a:t>
            </a:r>
            <a:r>
              <a:rPr lang="es-ES_tradnl" sz="2600" dirty="0" err="1" smtClean="0">
                <a:solidFill>
                  <a:srgbClr val="000066"/>
                </a:solidFill>
              </a:rPr>
              <a:t>sabiduria</a:t>
            </a:r>
            <a:r>
              <a:rPr lang="es-ES_tradnl" sz="2600" dirty="0" smtClean="0">
                <a:solidFill>
                  <a:srgbClr val="000066"/>
                </a:solidFill>
              </a:rPr>
              <a:t> derramada en cada momento</a:t>
            </a:r>
            <a:endParaRPr lang="es-ES" sz="2600" dirty="0" smtClean="0">
              <a:solidFill>
                <a:srgbClr val="000066"/>
              </a:solidFill>
            </a:endParaRPr>
          </a:p>
          <a:p>
            <a:pPr marL="355600" lvl="2" indent="0">
              <a:defRPr/>
            </a:pPr>
            <a:r>
              <a:rPr lang="es-ES_tradnl" sz="2600" dirty="0" smtClean="0">
                <a:solidFill>
                  <a:srgbClr val="000066"/>
                </a:solidFill>
              </a:rPr>
              <a:t>A ANCUPA, representada por el Ing. Rommel Vargas.</a:t>
            </a:r>
          </a:p>
          <a:p>
            <a:pPr marL="355600" lvl="2" indent="0">
              <a:defRPr/>
            </a:pPr>
            <a:r>
              <a:rPr lang="es-ES_tradnl" sz="2600" dirty="0" smtClean="0">
                <a:solidFill>
                  <a:srgbClr val="000066"/>
                </a:solidFill>
              </a:rPr>
              <a:t>Al </a:t>
            </a:r>
            <a:r>
              <a:rPr lang="es-ES_tradnl" sz="2600" dirty="0" err="1" smtClean="0">
                <a:solidFill>
                  <a:srgbClr val="000066"/>
                </a:solidFill>
              </a:rPr>
              <a:t>Ph.D.</a:t>
            </a:r>
            <a:r>
              <a:rPr lang="es-ES_tradnl" sz="2600" dirty="0" smtClean="0">
                <a:solidFill>
                  <a:srgbClr val="000066"/>
                </a:solidFill>
              </a:rPr>
              <a:t> Gustavo Bernal, Ing. Rocío Morales.</a:t>
            </a:r>
          </a:p>
          <a:p>
            <a:pPr marL="355600" lvl="2" indent="0">
              <a:defRPr/>
            </a:pPr>
            <a:r>
              <a:rPr lang="es-ES_tradnl" sz="2600" dirty="0" smtClean="0">
                <a:solidFill>
                  <a:srgbClr val="000066"/>
                </a:solidFill>
              </a:rPr>
              <a:t>A la </a:t>
            </a:r>
            <a:r>
              <a:rPr lang="es-ES_tradnl" sz="2600" dirty="0" err="1" smtClean="0">
                <a:solidFill>
                  <a:srgbClr val="000066"/>
                </a:solidFill>
              </a:rPr>
              <a:t>M.Sc.</a:t>
            </a:r>
            <a:r>
              <a:rPr lang="es-ES_tradnl" sz="2600" dirty="0" smtClean="0">
                <a:solidFill>
                  <a:srgbClr val="000066"/>
                </a:solidFill>
              </a:rPr>
              <a:t> Alma Koch, Ing. Marco </a:t>
            </a:r>
            <a:r>
              <a:rPr lang="es-ES_tradnl" sz="2600" dirty="0" err="1" smtClean="0">
                <a:solidFill>
                  <a:srgbClr val="000066"/>
                </a:solidFill>
              </a:rPr>
              <a:t>Taipe</a:t>
            </a:r>
            <a:r>
              <a:rPr lang="es-ES_tradnl" sz="2600" dirty="0" smtClean="0">
                <a:solidFill>
                  <a:srgbClr val="000066"/>
                </a:solidFill>
              </a:rPr>
              <a:t>.</a:t>
            </a:r>
            <a:endParaRPr lang="es-ES" sz="2600" dirty="0" smtClean="0">
              <a:solidFill>
                <a:srgbClr val="000066"/>
              </a:solidFill>
            </a:endParaRPr>
          </a:p>
          <a:p>
            <a:pPr marL="355600" lvl="2" indent="0">
              <a:defRPr/>
            </a:pPr>
            <a:r>
              <a:rPr lang="es-ES_tradnl" sz="2600" dirty="0" smtClean="0">
                <a:solidFill>
                  <a:srgbClr val="000066"/>
                </a:solidFill>
              </a:rPr>
              <a:t>Al Ing. Julio Sánchez</a:t>
            </a:r>
          </a:p>
          <a:p>
            <a:pPr marL="355600" lvl="2" indent="0">
              <a:defRPr/>
            </a:pPr>
            <a:r>
              <a:rPr lang="es-ES_tradnl" sz="2600" dirty="0" smtClean="0">
                <a:solidFill>
                  <a:srgbClr val="000066"/>
                </a:solidFill>
              </a:rPr>
              <a:t>Al personal de ANCUPA.</a:t>
            </a:r>
            <a:endParaRPr lang="es-ES" sz="2600" dirty="0" smtClean="0">
              <a:solidFill>
                <a:srgbClr val="000066"/>
              </a:solidFill>
            </a:endParaRPr>
          </a:p>
          <a:p>
            <a:pPr marL="355600" lvl="2" indent="0">
              <a:defRPr/>
            </a:pPr>
            <a:r>
              <a:rPr lang="es-ES_tradnl" sz="2600" dirty="0" smtClean="0">
                <a:solidFill>
                  <a:srgbClr val="000066"/>
                </a:solidFill>
              </a:rPr>
              <a:t>A mis amigos: María, Mario, Jaime, Anita, Mauricio, Gustavo, Marcelo, </a:t>
            </a:r>
            <a:r>
              <a:rPr lang="es-ES_tradnl" sz="2600" dirty="0" err="1" smtClean="0">
                <a:solidFill>
                  <a:srgbClr val="000066"/>
                </a:solidFill>
              </a:rPr>
              <a:t>Zayda</a:t>
            </a:r>
            <a:r>
              <a:rPr lang="es-ES_tradnl" sz="2600" dirty="0" smtClean="0">
                <a:solidFill>
                  <a:srgbClr val="000066"/>
                </a:solidFill>
              </a:rPr>
              <a:t>, </a:t>
            </a:r>
            <a:r>
              <a:rPr lang="es-ES_tradnl" sz="2600" dirty="0" err="1" smtClean="0">
                <a:solidFill>
                  <a:srgbClr val="000066"/>
                </a:solidFill>
              </a:rPr>
              <a:t>Johanna</a:t>
            </a:r>
            <a:r>
              <a:rPr lang="es-ES_tradnl" sz="2600" dirty="0" smtClean="0">
                <a:solidFill>
                  <a:srgbClr val="000066"/>
                </a:solidFill>
              </a:rPr>
              <a:t>, Daniela, </a:t>
            </a:r>
            <a:r>
              <a:rPr lang="es-ES_tradnl" sz="2600" dirty="0" err="1" smtClean="0">
                <a:solidFill>
                  <a:srgbClr val="000066"/>
                </a:solidFill>
              </a:rPr>
              <a:t>Naty</a:t>
            </a:r>
            <a:r>
              <a:rPr lang="es-ES_tradnl" sz="2600" dirty="0" smtClean="0">
                <a:solidFill>
                  <a:srgbClr val="000066"/>
                </a:solidFill>
              </a:rPr>
              <a:t> V, </a:t>
            </a:r>
            <a:r>
              <a:rPr lang="es-ES_tradnl" sz="2600" dirty="0" err="1" smtClean="0">
                <a:solidFill>
                  <a:srgbClr val="000066"/>
                </a:solidFill>
              </a:rPr>
              <a:t>Naty</a:t>
            </a:r>
            <a:r>
              <a:rPr lang="es-ES_tradnl" sz="2600" dirty="0" smtClean="0">
                <a:solidFill>
                  <a:srgbClr val="000066"/>
                </a:solidFill>
              </a:rPr>
              <a:t> D, </a:t>
            </a:r>
            <a:r>
              <a:rPr lang="es-ES_tradnl" sz="2600" dirty="0" err="1" smtClean="0">
                <a:solidFill>
                  <a:srgbClr val="000066"/>
                </a:solidFill>
              </a:rPr>
              <a:t>Gavi</a:t>
            </a:r>
            <a:r>
              <a:rPr lang="es-ES_tradnl" sz="2600" dirty="0" smtClean="0">
                <a:solidFill>
                  <a:srgbClr val="000066"/>
                </a:solidFill>
              </a:rPr>
              <a:t>, Nadia.</a:t>
            </a:r>
            <a:endParaRPr lang="es-ES" sz="2600" dirty="0" smtClean="0">
              <a:solidFill>
                <a:srgbClr val="000066"/>
              </a:solidFill>
            </a:endParaRPr>
          </a:p>
          <a:p>
            <a:pPr marL="355600" lvl="2" indent="0">
              <a:defRPr/>
            </a:pPr>
            <a:r>
              <a:rPr lang="es-ES_tradnl" sz="2600" dirty="0" smtClean="0">
                <a:solidFill>
                  <a:srgbClr val="000066"/>
                </a:solidFill>
              </a:rPr>
              <a:t>A mis compañeros y amigos </a:t>
            </a:r>
            <a:r>
              <a:rPr lang="es-ES_tradnl" sz="2600" dirty="0" err="1" smtClean="0">
                <a:solidFill>
                  <a:srgbClr val="000066"/>
                </a:solidFill>
              </a:rPr>
              <a:t>tesistas</a:t>
            </a:r>
            <a:r>
              <a:rPr lang="es-ES_tradnl" sz="2600" dirty="0" smtClean="0">
                <a:solidFill>
                  <a:srgbClr val="000066"/>
                </a:solidFill>
              </a:rPr>
              <a:t>: Cristian, Edwin, Galo, Byron, Diego.</a:t>
            </a:r>
            <a:endParaRPr lang="es-ES" sz="2600" dirty="0" smtClean="0">
              <a:solidFill>
                <a:srgbClr val="000066"/>
              </a:solidFill>
            </a:endParaRPr>
          </a:p>
        </p:txBody>
      </p:sp>
      <p:sp>
        <p:nvSpPr>
          <p:cNvPr id="4" name="14 Título"/>
          <p:cNvSpPr txBox="1">
            <a:spLocks/>
          </p:cNvSpPr>
          <p:nvPr/>
        </p:nvSpPr>
        <p:spPr>
          <a:xfrm>
            <a:off x="828675" y="4445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4800" b="1" dirty="0" smtClean="0">
                <a:solidFill>
                  <a:srgbClr val="002060"/>
                </a:solidFill>
                <a:ea typeface="+mj-ea"/>
                <a:cs typeface="+mj-cs"/>
              </a:rPr>
              <a:t>AGRADECIMIENTOS</a:t>
            </a:r>
            <a:endParaRPr lang="es-EC" sz="4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lvl="2" indent="0" algn="just">
              <a:defRPr/>
            </a:pPr>
            <a:r>
              <a:rPr lang="es-ES_tradnl" sz="3200" dirty="0" smtClean="0">
                <a:solidFill>
                  <a:srgbClr val="000066"/>
                </a:solidFill>
              </a:rPr>
              <a:t>A mi madre, el ser que me dio la vida, la mano que me acarició mientras crecía, el apoyo que tuve cuando caía, la demostración de amor más puro…</a:t>
            </a:r>
            <a:endParaRPr lang="es-ES" sz="3200" dirty="0" smtClean="0">
              <a:solidFill>
                <a:srgbClr val="000066"/>
              </a:solidFill>
            </a:endParaRPr>
          </a:p>
          <a:p>
            <a:pPr algn="just"/>
            <a:endParaRPr lang="es-ES" dirty="0"/>
          </a:p>
        </p:txBody>
      </p:sp>
      <p:sp>
        <p:nvSpPr>
          <p:cNvPr id="4" name="14 Título"/>
          <p:cNvSpPr txBox="1">
            <a:spLocks/>
          </p:cNvSpPr>
          <p:nvPr/>
        </p:nvSpPr>
        <p:spPr>
          <a:xfrm>
            <a:off x="828675" y="4445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4800" b="1" dirty="0" smtClean="0">
                <a:solidFill>
                  <a:srgbClr val="002060"/>
                </a:solidFill>
                <a:ea typeface="+mj-ea"/>
                <a:cs typeface="+mj-cs"/>
              </a:rPr>
              <a:t>DEDICATORIA</a:t>
            </a:r>
            <a:endParaRPr lang="es-EC" sz="48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documentos\tesis\eotos\DSC02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49" y="0"/>
            <a:ext cx="51435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0232" y="704088"/>
            <a:ext cx="5143536" cy="1143000"/>
          </a:xfrm>
        </p:spPr>
        <p:txBody>
          <a:bodyPr/>
          <a:lstStyle/>
          <a:p>
            <a:pPr algn="ctr"/>
            <a:r>
              <a:rPr lang="es-ES" sz="7200" dirty="0" smtClean="0">
                <a:solidFill>
                  <a:schemeClr val="tx1"/>
                </a:solidFill>
                <a:latin typeface="Algerian" pitchFamily="82" charset="0"/>
              </a:rPr>
              <a:t>GRACIAS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389120"/>
          </a:xfrm>
        </p:spPr>
        <p:txBody>
          <a:bodyPr>
            <a:normAutofit/>
          </a:bodyPr>
          <a:lstStyle/>
          <a:p>
            <a:pPr algn="just" eaLnBrk="0" hangingPunct="0">
              <a:defRPr/>
            </a:pPr>
            <a:r>
              <a:rPr lang="es-EC" sz="3000" dirty="0" smtClean="0">
                <a:solidFill>
                  <a:srgbClr val="002060"/>
                </a:solidFill>
                <a:cs typeface="Arial" charset="0"/>
              </a:rPr>
              <a:t>Sistema radical: Raíces primarias, raíces </a:t>
            </a:r>
            <a:r>
              <a:rPr lang="es-EC" sz="3000" dirty="0">
                <a:solidFill>
                  <a:srgbClr val="002060"/>
                </a:solidFill>
                <a:cs typeface="Arial" charset="0"/>
              </a:rPr>
              <a:t>secundarias </a:t>
            </a:r>
            <a:r>
              <a:rPr lang="es-EC" sz="3000" dirty="0" smtClean="0">
                <a:solidFill>
                  <a:srgbClr val="002060"/>
                </a:solidFill>
                <a:cs typeface="Arial" charset="0"/>
              </a:rPr>
              <a:t>(nacen </a:t>
            </a:r>
            <a:r>
              <a:rPr lang="es-EC" sz="3000" dirty="0">
                <a:solidFill>
                  <a:srgbClr val="002060"/>
                </a:solidFill>
                <a:cs typeface="Arial" charset="0"/>
              </a:rPr>
              <a:t>de las </a:t>
            </a:r>
            <a:r>
              <a:rPr lang="es-EC" sz="3000" dirty="0" smtClean="0">
                <a:solidFill>
                  <a:srgbClr val="002060"/>
                </a:solidFill>
                <a:cs typeface="Arial" charset="0"/>
              </a:rPr>
              <a:t>primarias), originan las terciarias y las cuaternarias </a:t>
            </a:r>
            <a:r>
              <a:rPr lang="es-EC" sz="3000" dirty="0">
                <a:solidFill>
                  <a:srgbClr val="002060"/>
                </a:solidFill>
                <a:cs typeface="Arial" charset="0"/>
              </a:rPr>
              <a:t>son generadas a partir de </a:t>
            </a:r>
            <a:r>
              <a:rPr lang="es-EC" sz="3000" dirty="0" smtClean="0">
                <a:solidFill>
                  <a:srgbClr val="002060"/>
                </a:solidFill>
                <a:cs typeface="Arial" charset="0"/>
              </a:rPr>
              <a:t>últimas.</a:t>
            </a:r>
          </a:p>
          <a:p>
            <a:pPr algn="just" eaLnBrk="0" hangingPunct="0">
              <a:defRPr/>
            </a:pPr>
            <a:r>
              <a:rPr lang="es-EC" sz="3000" dirty="0">
                <a:solidFill>
                  <a:srgbClr val="002060"/>
                </a:solidFill>
                <a:cs typeface="Arial" charset="0"/>
              </a:rPr>
              <a:t>El volumen que </a:t>
            </a:r>
            <a:r>
              <a:rPr lang="es-EC" sz="3000" dirty="0" smtClean="0">
                <a:solidFill>
                  <a:srgbClr val="002060"/>
                </a:solidFill>
                <a:cs typeface="Arial" charset="0"/>
              </a:rPr>
              <a:t>exploran </a:t>
            </a:r>
            <a:r>
              <a:rPr lang="es-EC" sz="3000" dirty="0">
                <a:solidFill>
                  <a:srgbClr val="002060"/>
                </a:solidFill>
                <a:cs typeface="Arial" charset="0"/>
              </a:rPr>
              <a:t>estas </a:t>
            </a:r>
            <a:r>
              <a:rPr lang="es-EC" sz="3000" dirty="0" smtClean="0">
                <a:solidFill>
                  <a:srgbClr val="002060"/>
                </a:solidFill>
                <a:cs typeface="Arial" charset="0"/>
              </a:rPr>
              <a:t>raíces </a:t>
            </a:r>
            <a:r>
              <a:rPr lang="es-EC" sz="3000" dirty="0">
                <a:solidFill>
                  <a:srgbClr val="002060"/>
                </a:solidFill>
                <a:cs typeface="Arial" charset="0"/>
              </a:rPr>
              <a:t>en el suelo es de aproximadamente 1%. </a:t>
            </a:r>
            <a:endParaRPr lang="es-ES" sz="3000" dirty="0">
              <a:solidFill>
                <a:srgbClr val="002060"/>
              </a:solidFill>
              <a:cs typeface="Arial" charset="0"/>
            </a:endParaRPr>
          </a:p>
          <a:p>
            <a:endParaRPr lang="es-ES" sz="2800" dirty="0"/>
          </a:p>
        </p:txBody>
      </p:sp>
      <p:pic>
        <p:nvPicPr>
          <p:cNvPr id="22529" name="Picture 1" descr="G:\FOTOS CRIS\Validación BROMOREX\Recorrido 18-07-2011\DSC05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50471"/>
            <a:ext cx="4143372" cy="3107529"/>
          </a:xfrm>
          <a:prstGeom prst="rect">
            <a:avLst/>
          </a:prstGeom>
          <a:noFill/>
        </p:spPr>
      </p:pic>
      <p:pic>
        <p:nvPicPr>
          <p:cNvPr id="22530" name="Picture 2" descr="G:\FOTOS CRIS\Cateo de raíces 23-03-2011\DSC03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238518"/>
            <a:ext cx="2714612" cy="3619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1506" name="Fotografía de Photo Editor" r:id="rId3" imgW="12990476" imgH="824761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389120"/>
          </a:xfrm>
        </p:spPr>
        <p:txBody>
          <a:bodyPr>
            <a:normAutofit/>
          </a:bodyPr>
          <a:lstStyle/>
          <a:p>
            <a:pPr algn="just" eaLnBrk="0" hangingPunct="0">
              <a:defRPr/>
            </a:pP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Raíces </a:t>
            </a:r>
            <a:r>
              <a:rPr lang="es-EC" sz="3200" dirty="0">
                <a:solidFill>
                  <a:srgbClr val="002060"/>
                </a:solidFill>
                <a:cs typeface="Arial" charset="0"/>
              </a:rPr>
              <a:t>primarias son gruesas y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lignificadas. </a:t>
            </a:r>
          </a:p>
          <a:p>
            <a:pPr algn="just" eaLnBrk="0" hangingPunct="0">
              <a:defRPr/>
            </a:pP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Los ápices de las </a:t>
            </a:r>
            <a:r>
              <a:rPr lang="es-EC" sz="3200" dirty="0">
                <a:solidFill>
                  <a:srgbClr val="002060"/>
                </a:solidFill>
                <a:cs typeface="Arial" charset="0"/>
              </a:rPr>
              <a:t>raíces secundarias y terciarias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no </a:t>
            </a:r>
            <a:r>
              <a:rPr lang="es-EC" sz="3200" dirty="0" err="1" smtClean="0">
                <a:solidFill>
                  <a:srgbClr val="002060"/>
                </a:solidFill>
                <a:cs typeface="Arial" charset="0"/>
              </a:rPr>
              <a:t>estan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 lignificados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absorben </a:t>
            </a:r>
            <a:r>
              <a:rPr lang="es-EC" sz="3200" dirty="0">
                <a:solidFill>
                  <a:srgbClr val="002060"/>
                </a:solidFill>
                <a:cs typeface="Arial" charset="0"/>
              </a:rPr>
              <a:t>agua y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nutrientes.</a:t>
            </a:r>
          </a:p>
          <a:p>
            <a:pPr algn="just" eaLnBrk="0" hangingPunct="0">
              <a:defRPr/>
            </a:pP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El </a:t>
            </a:r>
            <a:r>
              <a:rPr lang="es-MX" sz="3200" dirty="0">
                <a:solidFill>
                  <a:srgbClr val="002060"/>
                </a:solidFill>
                <a:cs typeface="Arial" charset="0"/>
              </a:rPr>
              <a:t>micelio de los hongos </a:t>
            </a:r>
            <a:r>
              <a:rPr lang="es-MX" sz="3200" dirty="0" err="1" smtClean="0">
                <a:solidFill>
                  <a:srgbClr val="002060"/>
                </a:solidFill>
                <a:cs typeface="Arial" charset="0"/>
              </a:rPr>
              <a:t>micorrízicos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 ayuda </a:t>
            </a:r>
            <a:r>
              <a:rPr lang="es-MX" sz="3200" dirty="0">
                <a:solidFill>
                  <a:srgbClr val="002060"/>
                </a:solidFill>
                <a:cs typeface="Arial" charset="0"/>
              </a:rPr>
              <a:t>a 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generar falsos </a:t>
            </a:r>
            <a:r>
              <a:rPr lang="es-MX" sz="3200" dirty="0">
                <a:solidFill>
                  <a:srgbClr val="002060"/>
                </a:solidFill>
                <a:cs typeface="Arial" charset="0"/>
              </a:rPr>
              <a:t>“pelos absorbentes</a:t>
            </a:r>
            <a:r>
              <a:rPr lang="es-MX" sz="3200" dirty="0" smtClean="0">
                <a:solidFill>
                  <a:srgbClr val="002060"/>
                </a:solidFill>
                <a:cs typeface="Arial" charset="0"/>
              </a:rPr>
              <a:t>”. </a:t>
            </a:r>
            <a:endParaRPr lang="es-ES" sz="3200" dirty="0">
              <a:solidFill>
                <a:srgbClr val="002060"/>
              </a:solidFill>
              <a:cs typeface="Arial" charset="0"/>
            </a:endParaRPr>
          </a:p>
          <a:p>
            <a:endParaRPr lang="es-ES" sz="3200" dirty="0"/>
          </a:p>
          <a:p>
            <a:endParaRPr lang="es-ES" sz="3200" dirty="0"/>
          </a:p>
        </p:txBody>
      </p:sp>
      <p:pic>
        <p:nvPicPr>
          <p:cNvPr id="52225" name="Picture 1" descr="G:\FOTOS CRIS\Fotos varias Dr. Bernal\IMG_4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018248"/>
            <a:ext cx="3786214" cy="2839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1" descr="D:\FISIOLOGIA Y SUELO DE LA PALMA ACEITERA\SUELOS Y FISIOLO (G)\materiales\fotos\2_3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8215370" cy="662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Palma es un cultivo </a:t>
            </a:r>
            <a:r>
              <a:rPr lang="es-EC" sz="3200" dirty="0" err="1" smtClean="0">
                <a:solidFill>
                  <a:srgbClr val="002060"/>
                </a:solidFill>
                <a:cs typeface="Arial" charset="0"/>
              </a:rPr>
              <a:t>acidófilo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.</a:t>
            </a:r>
          </a:p>
          <a:p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Fósforo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no renovable y de alta fijación al suelo </a:t>
            </a:r>
          </a:p>
          <a:p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pH&lt;5.5 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  <a:sym typeface="Wingdings" pitchFamily="2" charset="2"/>
              </a:rPr>
              <a:t></a:t>
            </a:r>
            <a:r>
              <a:rPr lang="es-EC" sz="3200" dirty="0" smtClean="0">
                <a:solidFill>
                  <a:srgbClr val="002060"/>
                </a:solidFill>
                <a:cs typeface="Arial" charset="0"/>
              </a:rPr>
              <a:t> disponibilidad limitada.</a:t>
            </a:r>
            <a:endParaRPr lang="es-ES" sz="3200" dirty="0" smtClean="0">
              <a:solidFill>
                <a:srgbClr val="002060"/>
              </a:solidFill>
              <a:cs typeface="Arial" charset="0"/>
            </a:endParaRPr>
          </a:p>
          <a:p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1031</TotalTime>
  <Words>1587</Words>
  <Application>Microsoft Office PowerPoint</Application>
  <PresentationFormat>Presentación en pantalla (4:3)</PresentationFormat>
  <Paragraphs>446</Paragraphs>
  <Slides>47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47</vt:i4>
      </vt:variant>
    </vt:vector>
  </HeadingPairs>
  <TitlesOfParts>
    <vt:vector size="50" baseType="lpstr">
      <vt:lpstr>Flujo</vt:lpstr>
      <vt:lpstr>Fotografía de Photo Editor</vt:lpstr>
      <vt:lpstr>Gráfico</vt:lpstr>
      <vt:lpstr>EVALUACIÓN DE CONSORCIOS SIMBIÓTICOS MICORRÍZICOS NATIVOS DE PALMA ACEITERA (Elaeis guineensis J.), REPRODUCIDOS COMO BIOINOCULANTES PARA EL ESTUDIO DE SU EFICIENCIA EN FASE DE  VIVERO  </vt:lpstr>
      <vt:lpstr>Introducción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Alternativas</vt:lpstr>
      <vt:lpstr>Antecedentes</vt:lpstr>
      <vt:lpstr>Diapositiva 12</vt:lpstr>
      <vt:lpstr>Diapositiva 13</vt:lpstr>
      <vt:lpstr>Diapositiva 14</vt:lpstr>
      <vt:lpstr>Objetivo general</vt:lpstr>
      <vt:lpstr>Objetivos específicos</vt:lpstr>
      <vt:lpstr>Materiales y Métodos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GRACIAS </vt:lpstr>
    </vt:vector>
  </TitlesOfParts>
  <Company>Privada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EVALUACIÓN DE CONSORCIOS SIMBIÓTICOS MICORRÍZICOS NATIVOS DE PALMA ACEITERA (Elaeis guineensis J.), REPRODUCIDOS COMO BIOINOCULANTES PARA EL ESTUDIO DE SU EFICIENCIA EN FASE DE VIVERO  </dc:title>
  <dc:creator>Vlady</dc:creator>
  <cp:lastModifiedBy>Usuario</cp:lastModifiedBy>
  <cp:revision>94</cp:revision>
  <dcterms:created xsi:type="dcterms:W3CDTF">2011-08-17T04:49:16Z</dcterms:created>
  <dcterms:modified xsi:type="dcterms:W3CDTF">2011-09-29T14:59:52Z</dcterms:modified>
</cp:coreProperties>
</file>