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31"/>
  </p:handoutMasterIdLst>
  <p:sldIdLst>
    <p:sldId id="256" r:id="rId2"/>
    <p:sldId id="262" r:id="rId3"/>
    <p:sldId id="293" r:id="rId4"/>
    <p:sldId id="259" r:id="rId5"/>
    <p:sldId id="298" r:id="rId6"/>
    <p:sldId id="299" r:id="rId7"/>
    <p:sldId id="289" r:id="rId8"/>
    <p:sldId id="288" r:id="rId9"/>
    <p:sldId id="296" r:id="rId10"/>
    <p:sldId id="269" r:id="rId11"/>
    <p:sldId id="284" r:id="rId12"/>
    <p:sldId id="285" r:id="rId13"/>
    <p:sldId id="287" r:id="rId14"/>
    <p:sldId id="270" r:id="rId15"/>
    <p:sldId id="271" r:id="rId16"/>
    <p:sldId id="282" r:id="rId17"/>
    <p:sldId id="268" r:id="rId18"/>
    <p:sldId id="283" r:id="rId19"/>
    <p:sldId id="272" r:id="rId20"/>
    <p:sldId id="264" r:id="rId21"/>
    <p:sldId id="265" r:id="rId22"/>
    <p:sldId id="295" r:id="rId23"/>
    <p:sldId id="277" r:id="rId24"/>
    <p:sldId id="275" r:id="rId25"/>
    <p:sldId id="279" r:id="rId26"/>
    <p:sldId id="278" r:id="rId27"/>
    <p:sldId id="276" r:id="rId28"/>
    <p:sldId id="290" r:id="rId29"/>
    <p:sldId id="297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3667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76049-E48A-4E13-94CE-44E30FAACAB4}" type="doc">
      <dgm:prSet loTypeId="urn:microsoft.com/office/officeart/2005/8/layout/hProcess9" loCatId="process" qsTypeId="urn:microsoft.com/office/officeart/2005/8/quickstyle/3d7" qsCatId="3D" csTypeId="urn:microsoft.com/office/officeart/2005/8/colors/accent0_3" csCatId="mainScheme" phldr="1"/>
      <dgm:spPr/>
    </dgm:pt>
    <dgm:pt modelId="{725D037D-0F43-42BC-BD81-584E966FE297}">
      <dgm:prSet phldrT="[Texto]" custT="1"/>
      <dgm:spPr/>
      <dgm:t>
        <a:bodyPr/>
        <a:lstStyle/>
        <a:p>
          <a:r>
            <a:rPr lang="es-EC" sz="2800" dirty="0" smtClean="0"/>
            <a:t>Primera</a:t>
          </a:r>
        </a:p>
        <a:p>
          <a:r>
            <a:rPr lang="es-EC" sz="2800" dirty="0" smtClean="0"/>
            <a:t>226.224$ </a:t>
          </a:r>
          <a:endParaRPr lang="es-EC" sz="2800" dirty="0"/>
        </a:p>
      </dgm:t>
    </dgm:pt>
    <dgm:pt modelId="{9A0E7420-C380-43D9-B1C9-B4E44B5B38F2}" type="parTrans" cxnId="{A19AB8F2-AB7D-4F2B-9F5F-E6F31B459B86}">
      <dgm:prSet/>
      <dgm:spPr/>
      <dgm:t>
        <a:bodyPr/>
        <a:lstStyle/>
        <a:p>
          <a:endParaRPr lang="es-EC"/>
        </a:p>
      </dgm:t>
    </dgm:pt>
    <dgm:pt modelId="{7BC6C6C2-9525-472C-BF99-A09EC270EE21}" type="sibTrans" cxnId="{A19AB8F2-AB7D-4F2B-9F5F-E6F31B459B86}">
      <dgm:prSet/>
      <dgm:spPr/>
      <dgm:t>
        <a:bodyPr/>
        <a:lstStyle/>
        <a:p>
          <a:endParaRPr lang="es-EC"/>
        </a:p>
      </dgm:t>
    </dgm:pt>
    <dgm:pt modelId="{7212180E-2F6F-4BB5-A341-34DC0CD1FBF0}">
      <dgm:prSet phldrT="[Texto]" custT="1"/>
      <dgm:spPr/>
      <dgm:t>
        <a:bodyPr/>
        <a:lstStyle/>
        <a:p>
          <a:r>
            <a:rPr lang="es-EC" sz="2400" dirty="0" smtClean="0"/>
            <a:t>Segunda</a:t>
          </a:r>
        </a:p>
        <a:p>
          <a:r>
            <a:rPr lang="es-EC" sz="2400" dirty="0" smtClean="0"/>
            <a:t>215.230,16$ </a:t>
          </a:r>
          <a:endParaRPr lang="es-EC" sz="2400" dirty="0"/>
        </a:p>
      </dgm:t>
    </dgm:pt>
    <dgm:pt modelId="{1C428EFB-8E97-4F23-9CE4-1305FC58D19C}" type="parTrans" cxnId="{0DE05F04-DA3F-4B72-AB32-CB9E4BB14DB9}">
      <dgm:prSet/>
      <dgm:spPr/>
      <dgm:t>
        <a:bodyPr/>
        <a:lstStyle/>
        <a:p>
          <a:endParaRPr lang="es-EC"/>
        </a:p>
      </dgm:t>
    </dgm:pt>
    <dgm:pt modelId="{B6CFB3DD-4075-4C84-BD31-0559FD36FE98}" type="sibTrans" cxnId="{0DE05F04-DA3F-4B72-AB32-CB9E4BB14DB9}">
      <dgm:prSet/>
      <dgm:spPr/>
      <dgm:t>
        <a:bodyPr/>
        <a:lstStyle/>
        <a:p>
          <a:endParaRPr lang="es-EC"/>
        </a:p>
      </dgm:t>
    </dgm:pt>
    <dgm:pt modelId="{93C86D2C-14CF-491D-94D0-0F71D4409B18}">
      <dgm:prSet phldrT="[Texto]" custT="1"/>
      <dgm:spPr/>
      <dgm:t>
        <a:bodyPr/>
        <a:lstStyle/>
        <a:p>
          <a:r>
            <a:rPr lang="es-EC" sz="2400" dirty="0" smtClean="0"/>
            <a:t>Tercera</a:t>
          </a:r>
        </a:p>
        <a:p>
          <a:r>
            <a:rPr lang="es-EC" sz="2400" dirty="0" smtClean="0"/>
            <a:t>53.500 $</a:t>
          </a:r>
          <a:endParaRPr lang="es-EC" sz="2400" dirty="0"/>
        </a:p>
      </dgm:t>
    </dgm:pt>
    <dgm:pt modelId="{0E111C4A-B459-4262-94EA-266C27C70758}" type="parTrans" cxnId="{C5950F75-51C1-4C09-8A5B-2FA8002E5134}">
      <dgm:prSet/>
      <dgm:spPr/>
      <dgm:t>
        <a:bodyPr/>
        <a:lstStyle/>
        <a:p>
          <a:endParaRPr lang="es-EC"/>
        </a:p>
      </dgm:t>
    </dgm:pt>
    <dgm:pt modelId="{AE8CA762-8B0C-4C7E-8B6A-743F72D09E37}" type="sibTrans" cxnId="{C5950F75-51C1-4C09-8A5B-2FA8002E5134}">
      <dgm:prSet/>
      <dgm:spPr/>
      <dgm:t>
        <a:bodyPr/>
        <a:lstStyle/>
        <a:p>
          <a:endParaRPr lang="es-EC"/>
        </a:p>
      </dgm:t>
    </dgm:pt>
    <dgm:pt modelId="{ED6AA63B-9C60-4274-92E1-FFEC94432E2B}">
      <dgm:prSet phldrT="[Texto]" custT="1"/>
      <dgm:spPr/>
      <dgm:t>
        <a:bodyPr/>
        <a:lstStyle/>
        <a:p>
          <a:r>
            <a:rPr lang="es-EC" sz="2400" dirty="0" smtClean="0"/>
            <a:t>Cuarta </a:t>
          </a:r>
          <a:endParaRPr lang="es-EC" sz="2400" dirty="0"/>
        </a:p>
      </dgm:t>
    </dgm:pt>
    <dgm:pt modelId="{9DFC9CA9-3A2D-410E-B8EC-8B1B7FD52AF4}" type="parTrans" cxnId="{69C3C1FB-B88A-4973-B999-D41820C60F05}">
      <dgm:prSet/>
      <dgm:spPr/>
      <dgm:t>
        <a:bodyPr/>
        <a:lstStyle/>
        <a:p>
          <a:endParaRPr lang="es-EC"/>
        </a:p>
      </dgm:t>
    </dgm:pt>
    <dgm:pt modelId="{3D3D1975-D026-4BF1-854A-AC80DBF89547}" type="sibTrans" cxnId="{69C3C1FB-B88A-4973-B999-D41820C60F05}">
      <dgm:prSet/>
      <dgm:spPr/>
      <dgm:t>
        <a:bodyPr/>
        <a:lstStyle/>
        <a:p>
          <a:endParaRPr lang="es-EC"/>
        </a:p>
      </dgm:t>
    </dgm:pt>
    <dgm:pt modelId="{B468BE3D-2493-48D2-B439-6868118DD57C}" type="pres">
      <dgm:prSet presAssocID="{DEB76049-E48A-4E13-94CE-44E30FAACAB4}" presName="CompostProcess" presStyleCnt="0">
        <dgm:presLayoutVars>
          <dgm:dir/>
          <dgm:resizeHandles val="exact"/>
        </dgm:presLayoutVars>
      </dgm:prSet>
      <dgm:spPr/>
    </dgm:pt>
    <dgm:pt modelId="{CC5173F2-023C-4B0B-920C-89A038482B3B}" type="pres">
      <dgm:prSet presAssocID="{DEB76049-E48A-4E13-94CE-44E30FAACAB4}" presName="arrow" presStyleLbl="bgShp" presStyleIdx="0" presStyleCnt="1" custScaleX="106952" custScaleY="90909"/>
      <dgm:spPr/>
    </dgm:pt>
    <dgm:pt modelId="{BC10BCF8-74C9-42B3-A15F-34EECC281BF0}" type="pres">
      <dgm:prSet presAssocID="{DEB76049-E48A-4E13-94CE-44E30FAACAB4}" presName="linearProcess" presStyleCnt="0"/>
      <dgm:spPr/>
    </dgm:pt>
    <dgm:pt modelId="{8037AA38-984C-4F8C-9034-CECDF70F869E}" type="pres">
      <dgm:prSet presAssocID="{725D037D-0F43-42BC-BD81-584E966FE297}" presName="textNode" presStyleLbl="node1" presStyleIdx="0" presStyleCnt="4" custScaleX="110001" custScaleY="1100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D7A72B-6020-4F44-BBFF-C9198F459467}" type="pres">
      <dgm:prSet presAssocID="{7BC6C6C2-9525-472C-BF99-A09EC270EE21}" presName="sibTrans" presStyleCnt="0"/>
      <dgm:spPr/>
    </dgm:pt>
    <dgm:pt modelId="{C6A4B37A-4E19-47E1-983D-827FDC9DD33D}" type="pres">
      <dgm:prSet presAssocID="{7212180E-2F6F-4BB5-A341-34DC0CD1FBF0}" presName="textNode" presStyleLbl="node1" presStyleIdx="1" presStyleCnt="4" custScaleX="100001" custScaleY="100001" custLinFactNeighborX="38401" custLinFactNeighborY="-278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D89CF5-470C-4552-930B-FFAA48F086FA}" type="pres">
      <dgm:prSet presAssocID="{B6CFB3DD-4075-4C84-BD31-0559FD36FE98}" presName="sibTrans" presStyleCnt="0"/>
      <dgm:spPr/>
    </dgm:pt>
    <dgm:pt modelId="{72C0267E-3F94-40F0-A442-C8FA39F199B7}" type="pres">
      <dgm:prSet presAssocID="{93C86D2C-14CF-491D-94D0-0F71D4409B18}" presName="textNode" presStyleLbl="node1" presStyleIdx="2" presStyleCnt="4" custScaleX="90910" custScaleY="90910" custLinFactX="-52522" custLinFactNeighborX="-100000" custLinFactNeighborY="494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2A86D0-A119-4A72-9080-9A08E85DC200}" type="pres">
      <dgm:prSet presAssocID="{AE8CA762-8B0C-4C7E-8B6A-743F72D09E37}" presName="sibTrans" presStyleCnt="0"/>
      <dgm:spPr/>
    </dgm:pt>
    <dgm:pt modelId="{9041548D-B843-4F9C-A28E-E28DB074DE59}" type="pres">
      <dgm:prSet presAssocID="{ED6AA63B-9C60-4274-92E1-FFEC94432E2B}" presName="textNode" presStyleLbl="node1" presStyleIdx="3" presStyleCnt="4" custScaleX="82645" custScaleY="82645" custLinFactX="-38018" custLinFactNeighborX="-100000" custLinFactNeighborY="-18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FE67D6-765D-407D-9DC7-22538B1AAC1C}" type="presOf" srcId="{DEB76049-E48A-4E13-94CE-44E30FAACAB4}" destId="{B468BE3D-2493-48D2-B439-6868118DD57C}" srcOrd="0" destOrd="0" presId="urn:microsoft.com/office/officeart/2005/8/layout/hProcess9"/>
    <dgm:cxn modelId="{7D9478E7-2214-4173-8D86-E0AC6E970740}" type="presOf" srcId="{725D037D-0F43-42BC-BD81-584E966FE297}" destId="{8037AA38-984C-4F8C-9034-CECDF70F869E}" srcOrd="0" destOrd="0" presId="urn:microsoft.com/office/officeart/2005/8/layout/hProcess9"/>
    <dgm:cxn modelId="{93A59797-6B0B-4B3B-8CC6-F9272FF2F022}" type="presOf" srcId="{93C86D2C-14CF-491D-94D0-0F71D4409B18}" destId="{72C0267E-3F94-40F0-A442-C8FA39F199B7}" srcOrd="0" destOrd="0" presId="urn:microsoft.com/office/officeart/2005/8/layout/hProcess9"/>
    <dgm:cxn modelId="{0DE05F04-DA3F-4B72-AB32-CB9E4BB14DB9}" srcId="{DEB76049-E48A-4E13-94CE-44E30FAACAB4}" destId="{7212180E-2F6F-4BB5-A341-34DC0CD1FBF0}" srcOrd="1" destOrd="0" parTransId="{1C428EFB-8E97-4F23-9CE4-1305FC58D19C}" sibTransId="{B6CFB3DD-4075-4C84-BD31-0559FD36FE98}"/>
    <dgm:cxn modelId="{C5950F75-51C1-4C09-8A5B-2FA8002E5134}" srcId="{DEB76049-E48A-4E13-94CE-44E30FAACAB4}" destId="{93C86D2C-14CF-491D-94D0-0F71D4409B18}" srcOrd="2" destOrd="0" parTransId="{0E111C4A-B459-4262-94EA-266C27C70758}" sibTransId="{AE8CA762-8B0C-4C7E-8B6A-743F72D09E37}"/>
    <dgm:cxn modelId="{69C3C1FB-B88A-4973-B999-D41820C60F05}" srcId="{DEB76049-E48A-4E13-94CE-44E30FAACAB4}" destId="{ED6AA63B-9C60-4274-92E1-FFEC94432E2B}" srcOrd="3" destOrd="0" parTransId="{9DFC9CA9-3A2D-410E-B8EC-8B1B7FD52AF4}" sibTransId="{3D3D1975-D026-4BF1-854A-AC80DBF89547}"/>
    <dgm:cxn modelId="{9E04D38F-9FA1-4129-9C39-2FBEBB98681E}" type="presOf" srcId="{7212180E-2F6F-4BB5-A341-34DC0CD1FBF0}" destId="{C6A4B37A-4E19-47E1-983D-827FDC9DD33D}" srcOrd="0" destOrd="0" presId="urn:microsoft.com/office/officeart/2005/8/layout/hProcess9"/>
    <dgm:cxn modelId="{A19AB8F2-AB7D-4F2B-9F5F-E6F31B459B86}" srcId="{DEB76049-E48A-4E13-94CE-44E30FAACAB4}" destId="{725D037D-0F43-42BC-BD81-584E966FE297}" srcOrd="0" destOrd="0" parTransId="{9A0E7420-C380-43D9-B1C9-B4E44B5B38F2}" sibTransId="{7BC6C6C2-9525-472C-BF99-A09EC270EE21}"/>
    <dgm:cxn modelId="{8C4376FB-EDF7-4BA7-84F8-022DD36186A7}" type="presOf" srcId="{ED6AA63B-9C60-4274-92E1-FFEC94432E2B}" destId="{9041548D-B843-4F9C-A28E-E28DB074DE59}" srcOrd="0" destOrd="0" presId="urn:microsoft.com/office/officeart/2005/8/layout/hProcess9"/>
    <dgm:cxn modelId="{F6628E3E-8DFA-492B-8B6B-3E754E2272E6}" type="presParOf" srcId="{B468BE3D-2493-48D2-B439-6868118DD57C}" destId="{CC5173F2-023C-4B0B-920C-89A038482B3B}" srcOrd="0" destOrd="0" presId="urn:microsoft.com/office/officeart/2005/8/layout/hProcess9"/>
    <dgm:cxn modelId="{71A7B02A-DD76-4808-B208-CE8137F5A108}" type="presParOf" srcId="{B468BE3D-2493-48D2-B439-6868118DD57C}" destId="{BC10BCF8-74C9-42B3-A15F-34EECC281BF0}" srcOrd="1" destOrd="0" presId="urn:microsoft.com/office/officeart/2005/8/layout/hProcess9"/>
    <dgm:cxn modelId="{1F818478-6FBB-494B-865E-A151766C26A1}" type="presParOf" srcId="{BC10BCF8-74C9-42B3-A15F-34EECC281BF0}" destId="{8037AA38-984C-4F8C-9034-CECDF70F869E}" srcOrd="0" destOrd="0" presId="urn:microsoft.com/office/officeart/2005/8/layout/hProcess9"/>
    <dgm:cxn modelId="{CB76FE71-CE94-4420-AE0D-307F05A88365}" type="presParOf" srcId="{BC10BCF8-74C9-42B3-A15F-34EECC281BF0}" destId="{73D7A72B-6020-4F44-BBFF-C9198F459467}" srcOrd="1" destOrd="0" presId="urn:microsoft.com/office/officeart/2005/8/layout/hProcess9"/>
    <dgm:cxn modelId="{5A501539-697D-46CF-A5D5-BEB91281AA61}" type="presParOf" srcId="{BC10BCF8-74C9-42B3-A15F-34EECC281BF0}" destId="{C6A4B37A-4E19-47E1-983D-827FDC9DD33D}" srcOrd="2" destOrd="0" presId="urn:microsoft.com/office/officeart/2005/8/layout/hProcess9"/>
    <dgm:cxn modelId="{F282D8B0-05A2-4FD9-9128-1B978DF2B96A}" type="presParOf" srcId="{BC10BCF8-74C9-42B3-A15F-34EECC281BF0}" destId="{BED89CF5-470C-4552-930B-FFAA48F086FA}" srcOrd="3" destOrd="0" presId="urn:microsoft.com/office/officeart/2005/8/layout/hProcess9"/>
    <dgm:cxn modelId="{FCB7EEAC-D45A-4A06-AA8B-D7EA8E205D49}" type="presParOf" srcId="{BC10BCF8-74C9-42B3-A15F-34EECC281BF0}" destId="{72C0267E-3F94-40F0-A442-C8FA39F199B7}" srcOrd="4" destOrd="0" presId="urn:microsoft.com/office/officeart/2005/8/layout/hProcess9"/>
    <dgm:cxn modelId="{675C781F-6C5C-4364-9222-114E88BB56D9}" type="presParOf" srcId="{BC10BCF8-74C9-42B3-A15F-34EECC281BF0}" destId="{752A86D0-A119-4A72-9080-9A08E85DC200}" srcOrd="5" destOrd="0" presId="urn:microsoft.com/office/officeart/2005/8/layout/hProcess9"/>
    <dgm:cxn modelId="{946F3D87-D9E8-4186-AD43-07B3604AB750}" type="presParOf" srcId="{BC10BCF8-74C9-42B3-A15F-34EECC281BF0}" destId="{9041548D-B843-4F9C-A28E-E28DB074DE5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CAA4-D89C-4C0E-8E20-D7307B9DE05B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D0BF-5C98-46C9-8C52-234DA1C84694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5C08FB-90FB-447B-84E3-15610B855C6A}" type="datetimeFigureOut">
              <a:rPr lang="es-EC" smtClean="0"/>
              <a:pPr/>
              <a:t>01/03/2012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EA3B1AF-942E-43A6-B545-4AE133D36CF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7193" y="1052736"/>
            <a:ext cx="9381351" cy="566308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/>
              <a:t>ESTUDIO DE FACTIBILIDAD </a:t>
            </a:r>
            <a:endParaRPr lang="es-ES" sz="4400" b="1" dirty="0" smtClean="0"/>
          </a:p>
          <a:p>
            <a:pPr algn="ctr"/>
            <a:r>
              <a:rPr lang="es-ES" sz="4400" b="1" dirty="0" smtClean="0"/>
              <a:t>PARA </a:t>
            </a:r>
            <a:r>
              <a:rPr lang="es-ES" sz="4400" b="1" dirty="0"/>
              <a:t>EL TRASPASO </a:t>
            </a:r>
            <a:endParaRPr lang="es-ES" sz="4400" b="1" dirty="0" smtClean="0"/>
          </a:p>
          <a:p>
            <a:pPr algn="ctr"/>
            <a:r>
              <a:rPr lang="es-ES" sz="4400" b="1" dirty="0" smtClean="0"/>
              <a:t>DE </a:t>
            </a:r>
            <a:r>
              <a:rPr lang="es-ES" sz="4400" b="1" dirty="0"/>
              <a:t>TRANSMISIÓN ANALÓGICA A </a:t>
            </a:r>
            <a:endParaRPr lang="es-ES" sz="4400" b="1" dirty="0" smtClean="0"/>
          </a:p>
          <a:p>
            <a:pPr algn="ctr"/>
            <a:r>
              <a:rPr lang="es-ES" sz="4400" b="1" dirty="0" smtClean="0"/>
              <a:t>TRANSMISIÓN </a:t>
            </a:r>
            <a:r>
              <a:rPr lang="es-ES" sz="4400" b="1" dirty="0" smtClean="0"/>
              <a:t>DIGITAL </a:t>
            </a:r>
            <a:r>
              <a:rPr lang="es-ES" sz="4400" b="1" dirty="0"/>
              <a:t>TERRESTRE </a:t>
            </a:r>
            <a:endParaRPr lang="es-ES" sz="4400" b="1" dirty="0" smtClean="0"/>
          </a:p>
          <a:p>
            <a:pPr algn="ctr"/>
            <a:r>
              <a:rPr lang="es-ES" sz="4400" b="1" dirty="0" smtClean="0"/>
              <a:t>EN </a:t>
            </a:r>
            <a:r>
              <a:rPr lang="es-ES" sz="4400" b="1" dirty="0"/>
              <a:t>LA SEÑAL DE </a:t>
            </a:r>
            <a:r>
              <a:rPr lang="es-ES" sz="4400" b="1" dirty="0" smtClean="0"/>
              <a:t>TELEVISIÓN </a:t>
            </a:r>
          </a:p>
          <a:p>
            <a:pPr algn="ctr"/>
            <a:r>
              <a:rPr lang="es-ES" sz="4400" b="1" dirty="0" smtClean="0"/>
              <a:t>PARA </a:t>
            </a:r>
            <a:r>
              <a:rPr lang="es-ES" sz="4400" b="1" dirty="0"/>
              <a:t>RTU </a:t>
            </a:r>
            <a:endParaRPr lang="es-ES" sz="4400" b="1" dirty="0" smtClean="0"/>
          </a:p>
          <a:p>
            <a:pPr algn="ctr"/>
            <a:r>
              <a:rPr lang="es-ES" sz="4400" b="1" dirty="0" smtClean="0"/>
              <a:t>EN  </a:t>
            </a:r>
            <a:r>
              <a:rPr lang="es-ES" sz="4400" b="1" dirty="0"/>
              <a:t>LA CIUDAD DE QUITO</a:t>
            </a:r>
            <a:endParaRPr lang="es-EC" sz="4400" dirty="0"/>
          </a:p>
          <a:p>
            <a:pPr algn="ctr"/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5400" b="1" dirty="0" smtClean="0"/>
              <a:t>LOS EQUIPOS DE LA RED INTERNA</a:t>
            </a:r>
            <a:endParaRPr lang="es-EC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b="13122"/>
          <a:stretch>
            <a:fillRect/>
          </a:stretch>
        </p:blipFill>
        <p:spPr bwMode="auto">
          <a:xfrm>
            <a:off x="827584" y="188640"/>
            <a:ext cx="7267575" cy="64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725022" cy="646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58"/>
          <a:stretch>
            <a:fillRect/>
          </a:stretch>
        </p:blipFill>
        <p:spPr bwMode="auto">
          <a:xfrm>
            <a:off x="1619672" y="260648"/>
            <a:ext cx="5472608" cy="631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51520" y="124098"/>
          <a:ext cx="8782751" cy="6545262"/>
        </p:xfrm>
        <a:graphic>
          <a:graphicData uri="http://schemas.openxmlformats.org/presentationml/2006/ole">
            <p:oleObj spid="_x0000_s2049" name="Visio" r:id="rId3" imgW="7341634" imgH="62986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es-EC" sz="5400" b="1" dirty="0" smtClean="0"/>
              <a:t>LOS EQUIPOS DE LA RED EXTERNA</a:t>
            </a:r>
            <a:endParaRPr lang="es-EC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Frecuencia principal </a:t>
            </a:r>
            <a:endParaRPr lang="es-EC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19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Frecuencia principal </a:t>
            </a:r>
            <a:endParaRPr lang="es-EC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145266" y="2132856"/>
          <a:ext cx="7099142" cy="3168352"/>
        </p:xfrm>
        <a:graphic>
          <a:graphicData uri="http://schemas.openxmlformats.org/presentationml/2006/ole">
            <p:oleObj spid="_x0000_s4097" name="Visio" r:id="rId3" imgW="5039989" imgH="229086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Frecuencia auxiliar  </a:t>
            </a:r>
            <a:endParaRPr lang="es-EC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8362" y="3355975"/>
            <a:ext cx="5324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Frecuencia auxiliar  </a:t>
            </a:r>
            <a:endParaRPr lang="es-EC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971600" y="2564904"/>
          <a:ext cx="7523758" cy="1728192"/>
        </p:xfrm>
        <a:graphic>
          <a:graphicData uri="http://schemas.openxmlformats.org/presentationml/2006/ole">
            <p:oleObj spid="_x0000_s29697" name="Visio" r:id="rId3" imgW="7468679" imgH="95141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230425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EC" sz="5400" b="1" dirty="0" smtClean="0"/>
              <a:t>CARACTERÍSTICAS</a:t>
            </a:r>
            <a:br>
              <a:rPr lang="es-EC" sz="5400" b="1" dirty="0" smtClean="0"/>
            </a:br>
            <a:r>
              <a:rPr lang="es-EC" sz="5400" b="1" dirty="0" smtClean="0"/>
              <a:t>TELEVISIÓN </a:t>
            </a:r>
            <a:br>
              <a:rPr lang="es-EC" sz="5400" b="1" dirty="0" smtClean="0"/>
            </a:br>
            <a:r>
              <a:rPr lang="es-EC" sz="5400" b="1" dirty="0" smtClean="0"/>
              <a:t>DIGITAL vs ANALÓGICA</a:t>
            </a:r>
            <a:endParaRPr lang="es-EC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/>
          </a:bodyPr>
          <a:lstStyle/>
          <a:p>
            <a:r>
              <a:rPr lang="es-EC" sz="5400" b="1" dirty="0" smtClean="0"/>
              <a:t>LA IMPLEMENTACIÓN </a:t>
            </a:r>
            <a:endParaRPr lang="es-EC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686800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/>
          </a:bodyPr>
          <a:lstStyle/>
          <a:p>
            <a:r>
              <a:rPr lang="es-EC" sz="5400" b="1" dirty="0" smtClean="0"/>
              <a:t>ETAPAS  </a:t>
            </a:r>
            <a:endParaRPr lang="es-EC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196752"/>
            <a:ext cx="68643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5400" b="1" dirty="0" smtClean="0">
                <a:solidFill>
                  <a:schemeClr val="tx1"/>
                </a:solidFill>
                <a:latin typeface="+mj-lt"/>
              </a:rPr>
              <a:t>CONCLUSIONES</a:t>
            </a:r>
            <a:r>
              <a:rPr lang="es-EC" sz="5400" b="1" dirty="0" smtClean="0">
                <a:latin typeface="+mj-lt"/>
              </a:rPr>
              <a:t/>
            </a:r>
            <a:br>
              <a:rPr lang="es-EC" sz="5400" b="1" dirty="0" smtClean="0">
                <a:latin typeface="+mj-lt"/>
              </a:rPr>
            </a:br>
            <a:endParaRPr lang="es-EC" sz="5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6120680"/>
          </a:xfrm>
        </p:spPr>
        <p:txBody>
          <a:bodyPr>
            <a:noAutofit/>
          </a:bodyPr>
          <a:lstStyle/>
          <a:p>
            <a:pPr lvl="0"/>
            <a:r>
              <a:rPr lang="es-EC" sz="2400" dirty="0" smtClean="0"/>
              <a:t>Una vez iniciado este cambio tecnológico de televisión abierta por parte de RTU, es factible el traspaso </a:t>
            </a:r>
            <a:r>
              <a:rPr lang="es-ES" sz="2400" dirty="0" smtClean="0"/>
              <a:t>de  la señal de transmisión analógica de televisión a señal digital terrestre, siempre y cuando se respete </a:t>
            </a:r>
            <a:r>
              <a:rPr lang="es-EC" sz="2400" dirty="0" smtClean="0"/>
              <a:t>el proceso de transición en la que la señal analógica como la digital deben ser transmitidas al público en forma simultánea.</a:t>
            </a:r>
          </a:p>
          <a:p>
            <a:pPr lvl="0"/>
            <a:endParaRPr lang="es-EC" sz="2400" dirty="0" smtClean="0"/>
          </a:p>
          <a:p>
            <a:pPr lvl="0"/>
            <a:r>
              <a:rPr lang="es-EC" sz="2400" dirty="0" smtClean="0"/>
              <a:t>Es muy prematuro lanzar interactividad en el canal aunque sea local, ya que esta tecnología se encuentra en desarrollo aún y además que el canal no cuenta con una gran cantidad de contenidos para ser transmitidos.</a:t>
            </a:r>
            <a:endParaRPr lang="es-EC" sz="2000" dirty="0" smtClean="0"/>
          </a:p>
          <a:p>
            <a:pPr>
              <a:buNone/>
            </a:pPr>
            <a:endParaRPr lang="es-EC" sz="2400" dirty="0" smtClean="0"/>
          </a:p>
          <a:p>
            <a:pPr lvl="0"/>
            <a:r>
              <a:rPr lang="es-EC" sz="2400" dirty="0" smtClean="0"/>
              <a:t>Es eminente el aparecimiento de un nuevo mercado con esta nueva tecnología siendo necesario que el canal aproveche esta posibilidad de generar programación llamando la atención de futuros auspiciantes. </a:t>
            </a:r>
          </a:p>
          <a:p>
            <a:pPr lvl="0"/>
            <a:endParaRPr lang="es-EC" sz="2000" dirty="0" smtClean="0"/>
          </a:p>
          <a:p>
            <a:pPr lvl="0"/>
            <a:endParaRPr lang="es-EC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C" dirty="0" smtClean="0"/>
              <a:t>El uso de las Redes de Frecuencia Única (SFN) en la ciudad de Quito se reducirá a cubrir los huecos de cobertura de la frecuencia principal usando los</a:t>
            </a:r>
            <a:r>
              <a:rPr lang="es-EC" i="1" dirty="0" smtClean="0"/>
              <a:t> gap-fillers</a:t>
            </a:r>
            <a:r>
              <a:rPr lang="es-EC" dirty="0" smtClean="0"/>
              <a:t>, pero estos huecos de cobertura se descubrirían únicamente cuando se haya implementado la red y establecido la norma técnica del transmisor en cuanto a la potencia de transmisión.</a:t>
            </a:r>
          </a:p>
          <a:p>
            <a:pPr lvl="0">
              <a:buNone/>
            </a:pPr>
            <a:endParaRPr lang="es-EC" sz="2800" dirty="0" smtClean="0"/>
          </a:p>
          <a:p>
            <a:pPr lvl="0"/>
            <a:r>
              <a:rPr lang="es-EC" dirty="0" smtClean="0"/>
              <a:t>Los transmisores de la televisión digital con el estándar ISDB-T japonés- brasileño reducen la potencia de emisión en comparación a los transmisores analógicos del estándar NTSC-M en la misma cobertura, beneficiando directamente al canal e indirectamente al país por reducir el consumo de las tarifas eléctricas.</a:t>
            </a:r>
          </a:p>
          <a:p>
            <a:pPr lvl="0">
              <a:buNone/>
            </a:pPr>
            <a:endParaRPr lang="es-EC" dirty="0" smtClean="0"/>
          </a:p>
          <a:p>
            <a:r>
              <a:rPr lang="es-EC" sz="2800" dirty="0" smtClean="0"/>
              <a:t>Tomando en cuenta que el mercado de la televisión abierta es muy competitivo se optó para que el estudio 1 sea HD para cumplir con las demandas del público y llevar una igualdad con los demás canales, en lo referente al efecto visual, aunque los equipos en HD son más costosos que los equipos en SD.</a:t>
            </a:r>
            <a:endParaRPr lang="es-EC" sz="2400" dirty="0" smtClean="0"/>
          </a:p>
          <a:p>
            <a:pPr lvl="0"/>
            <a:endParaRPr lang="es-EC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5400" b="1" dirty="0" smtClean="0">
                <a:solidFill>
                  <a:schemeClr val="tx1"/>
                </a:solidFill>
                <a:latin typeface="+mj-lt"/>
              </a:rPr>
              <a:t>RECOMENDACIONES</a:t>
            </a:r>
            <a:r>
              <a:rPr lang="es-ES" sz="5400" b="1" dirty="0" smtClean="0">
                <a:latin typeface="+mj-lt"/>
              </a:rPr>
              <a:t>S</a:t>
            </a:r>
            <a:r>
              <a:rPr lang="es-EC" sz="5400" dirty="0" smtClean="0">
                <a:latin typeface="+mj-lt"/>
              </a:rPr>
              <a:t/>
            </a:r>
            <a:br>
              <a:rPr lang="es-EC" sz="5400" dirty="0" smtClean="0">
                <a:latin typeface="+mj-lt"/>
              </a:rPr>
            </a:br>
            <a:endParaRPr lang="es-EC" sz="5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C" dirty="0" smtClean="0"/>
              <a:t>El canal RTU debe gestionar trámites para acceder a los créditos que da el estado ecuatoriano o dirigirse a instituciones internacionales, con la finalidad de que estos créditos se utilicen tanto en la compra de equipos con el estándar ISDB-T japonés- brasileño, como para dar la capacitación necesaria para manipular esta tecnología.</a:t>
            </a:r>
            <a:endParaRPr lang="es-EC" sz="2800" dirty="0" smtClean="0"/>
          </a:p>
          <a:p>
            <a:pPr lvl="0"/>
            <a:r>
              <a:rPr lang="es-EC" dirty="0" smtClean="0"/>
              <a:t>La creación de una nueva área específica que proporcione ideas para producción en alta definición y posteriormente genere un comercio electrónico por medio de la interactividad.</a:t>
            </a:r>
            <a:endParaRPr lang="es-EC" sz="2800" dirty="0" smtClean="0"/>
          </a:p>
          <a:p>
            <a:pPr lvl="0"/>
            <a:r>
              <a:rPr lang="es-EC" dirty="0" smtClean="0"/>
              <a:t>La compra de equipos de transmisión con el estándar ISDB-T japonés- brasileño, lo más conveniente sería comprarlos a empresas brasileñas ya que ellos desarrollaron tanto el hardware como el software del estándar.</a:t>
            </a:r>
            <a:endParaRPr lang="es-EC" sz="2800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lvl="0"/>
            <a:r>
              <a:rPr lang="es-EC" sz="2700" dirty="0" smtClean="0"/>
              <a:t>RTU como empresa debe consolidar y construir un adecuado plan estratégico de negocios.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704856" cy="57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60783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2" y="0"/>
            <a:ext cx="496855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298" t="-122" r="1781" b="13426"/>
          <a:stretch>
            <a:fillRect/>
          </a:stretch>
        </p:blipFill>
        <p:spPr bwMode="auto">
          <a:xfrm>
            <a:off x="323528" y="-27384"/>
            <a:ext cx="8820472" cy="63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882047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24" y="0"/>
            <a:ext cx="889248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17696">
            <a:off x="949108" y="834729"/>
            <a:ext cx="2970992" cy="426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1016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s-EC" sz="6000" b="1" dirty="0" smtClean="0"/>
              <a:t>LA ELECCIÓN DE EQUIPOS </a:t>
            </a:r>
            <a:endParaRPr lang="es-EC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620688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4 Imagen"/>
          <p:cNvPicPr/>
          <p:nvPr/>
        </p:nvPicPr>
        <p:blipFill>
          <a:blip r:embed="rId3" cstate="print"/>
          <a:srcRect t="14939" b="6061"/>
          <a:stretch>
            <a:fillRect/>
          </a:stretch>
        </p:blipFill>
        <p:spPr bwMode="auto">
          <a:xfrm>
            <a:off x="2987824" y="4077072"/>
            <a:ext cx="50405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8081" t="7463" b="8955"/>
          <a:stretch>
            <a:fillRect/>
          </a:stretch>
        </p:blipFill>
        <p:spPr bwMode="auto">
          <a:xfrm>
            <a:off x="5436096" y="332656"/>
            <a:ext cx="27768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1858119" cy="229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4340735" cy="12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653136"/>
            <a:ext cx="3061831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7 Imagen"/>
          <p:cNvPicPr/>
          <p:nvPr/>
        </p:nvPicPr>
        <p:blipFill>
          <a:blip r:embed="rId6" cstate="print"/>
          <a:srcRect l="45230" b="15000"/>
          <a:stretch>
            <a:fillRect/>
          </a:stretch>
        </p:blipFill>
        <p:spPr bwMode="auto">
          <a:xfrm>
            <a:off x="5724128" y="2348880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USO Y DISPONIBILIDAD DE CANALES ADYACENTES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/>
          </a:bodyPr>
          <a:lstStyle/>
          <a:p>
            <a:r>
              <a:rPr lang="es-EC" dirty="0" smtClean="0"/>
              <a:t>Se investigó todas las bandas de canales de televisión abierta en Pichincha , encontrándose que RTU posee un canal adyacente disponible, siendo este el  canal 45 que su frecuencia de video esta en 657.25MHz y de audio a 661.75MHz.</a:t>
            </a:r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Tecnologías SFN y MFN</a:t>
            </a:r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397" y="1268760"/>
            <a:ext cx="67332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790</TotalTime>
  <Words>540</Words>
  <Application>Microsoft Office PowerPoint</Application>
  <PresentationFormat>Presentación en pantalla (4:3)</PresentationFormat>
  <Paragraphs>45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Metro</vt:lpstr>
      <vt:lpstr>Visio</vt:lpstr>
      <vt:lpstr>Diapositiva 1</vt:lpstr>
      <vt:lpstr>CARACTERÍSTICAS TELEVISIÓN  DIGITAL vs ANALÓGICA</vt:lpstr>
      <vt:lpstr>Diapositiva 3</vt:lpstr>
      <vt:lpstr>LA ELECCIÓN DE EQUIPOS </vt:lpstr>
      <vt:lpstr>Diapositiva 5</vt:lpstr>
      <vt:lpstr>Diapositiva 6</vt:lpstr>
      <vt:lpstr>USO Y DISPONIBILIDAD DE CANALES ADYACENTES</vt:lpstr>
      <vt:lpstr>Diapositiva 8</vt:lpstr>
      <vt:lpstr>Diapositiva 9</vt:lpstr>
      <vt:lpstr>LOS EQUIPOS DE LA RED INTERNA</vt:lpstr>
      <vt:lpstr>Diapositiva 11</vt:lpstr>
      <vt:lpstr>Diapositiva 12</vt:lpstr>
      <vt:lpstr>Diapositiva 13</vt:lpstr>
      <vt:lpstr>Diapositiva 14</vt:lpstr>
      <vt:lpstr>LOS EQUIPOS DE LA RED EXTERNA</vt:lpstr>
      <vt:lpstr>Frecuencia principal </vt:lpstr>
      <vt:lpstr>Frecuencia principal </vt:lpstr>
      <vt:lpstr>Frecuencia auxiliar  </vt:lpstr>
      <vt:lpstr>Frecuencia auxiliar  </vt:lpstr>
      <vt:lpstr>LA IMPLEMENTACIÓN </vt:lpstr>
      <vt:lpstr>ETAPAS  </vt:lpstr>
      <vt:lpstr>Diapositiva 22</vt:lpstr>
      <vt:lpstr>CONCLUSIONES </vt:lpstr>
      <vt:lpstr>Diapositiva 24</vt:lpstr>
      <vt:lpstr>Diapositiva 25</vt:lpstr>
      <vt:lpstr>RECOMENDACIONESS </vt:lpstr>
      <vt:lpstr>Diapositiva 27</vt:lpstr>
      <vt:lpstr>Diapositiva 28</vt:lpstr>
      <vt:lpstr>Diapositiva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Pepe</dc:creator>
  <cp:lastModifiedBy>Pepe</cp:lastModifiedBy>
  <cp:revision>83</cp:revision>
  <dcterms:created xsi:type="dcterms:W3CDTF">2012-02-07T16:19:23Z</dcterms:created>
  <dcterms:modified xsi:type="dcterms:W3CDTF">2012-03-01T17:09:11Z</dcterms:modified>
</cp:coreProperties>
</file>