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handoutMasterIdLst>
    <p:handoutMasterId r:id="rId69"/>
  </p:handoutMasterIdLst>
  <p:sldIdLst>
    <p:sldId id="256" r:id="rId2"/>
    <p:sldId id="344" r:id="rId3"/>
    <p:sldId id="356" r:id="rId4"/>
    <p:sldId id="348" r:id="rId5"/>
    <p:sldId id="358" r:id="rId6"/>
    <p:sldId id="359" r:id="rId7"/>
    <p:sldId id="349" r:id="rId8"/>
    <p:sldId id="357" r:id="rId9"/>
    <p:sldId id="375" r:id="rId10"/>
    <p:sldId id="350" r:id="rId11"/>
    <p:sldId id="376" r:id="rId12"/>
    <p:sldId id="377" r:id="rId13"/>
    <p:sldId id="257" r:id="rId14"/>
    <p:sldId id="352" r:id="rId15"/>
    <p:sldId id="378" r:id="rId16"/>
    <p:sldId id="379" r:id="rId17"/>
    <p:sldId id="380" r:id="rId18"/>
    <p:sldId id="381" r:id="rId19"/>
    <p:sldId id="382" r:id="rId20"/>
    <p:sldId id="383" r:id="rId21"/>
    <p:sldId id="384" r:id="rId22"/>
    <p:sldId id="385" r:id="rId23"/>
    <p:sldId id="386" r:id="rId24"/>
    <p:sldId id="387" r:id="rId25"/>
    <p:sldId id="388" r:id="rId26"/>
    <p:sldId id="389" r:id="rId27"/>
    <p:sldId id="353" r:id="rId28"/>
    <p:sldId id="354" r:id="rId29"/>
    <p:sldId id="355" r:id="rId30"/>
    <p:sldId id="361" r:id="rId31"/>
    <p:sldId id="362" r:id="rId32"/>
    <p:sldId id="363" r:id="rId33"/>
    <p:sldId id="364" r:id="rId34"/>
    <p:sldId id="390" r:id="rId35"/>
    <p:sldId id="269" r:id="rId36"/>
    <p:sldId id="360" r:id="rId37"/>
    <p:sldId id="365" r:id="rId38"/>
    <p:sldId id="391" r:id="rId39"/>
    <p:sldId id="366" r:id="rId40"/>
    <p:sldId id="392" r:id="rId41"/>
    <p:sldId id="393" r:id="rId42"/>
    <p:sldId id="394" r:id="rId43"/>
    <p:sldId id="395" r:id="rId44"/>
    <p:sldId id="396" r:id="rId45"/>
    <p:sldId id="397" r:id="rId46"/>
    <p:sldId id="398" r:id="rId47"/>
    <p:sldId id="399" r:id="rId48"/>
    <p:sldId id="400" r:id="rId49"/>
    <p:sldId id="401" r:id="rId50"/>
    <p:sldId id="402" r:id="rId51"/>
    <p:sldId id="403" r:id="rId52"/>
    <p:sldId id="404" r:id="rId53"/>
    <p:sldId id="405" r:id="rId54"/>
    <p:sldId id="345" r:id="rId55"/>
    <p:sldId id="367" r:id="rId56"/>
    <p:sldId id="406" r:id="rId57"/>
    <p:sldId id="407" r:id="rId58"/>
    <p:sldId id="408" r:id="rId59"/>
    <p:sldId id="346" r:id="rId60"/>
    <p:sldId id="369" r:id="rId61"/>
    <p:sldId id="370" r:id="rId62"/>
    <p:sldId id="409" r:id="rId63"/>
    <p:sldId id="347" r:id="rId64"/>
    <p:sldId id="371" r:id="rId65"/>
    <p:sldId id="372" r:id="rId66"/>
    <p:sldId id="373" r:id="rId67"/>
    <p:sldId id="374" r:id="rId68"/>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0505E3EF-67EA-436B-97B2-0124C06EBD24}" styleName="Estilo medio 4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D083AE6-46FA-4A59-8FB0-9F97EB10719F}" styleName="Estilo claro 3 - Acento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69C7853C-536D-4A76-A0AE-DD22124D55A5}" styleName="Estilo temático 1 - Énfasis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08FB837D-C827-4EFA-A057-4D05807E0F7C}" styleName="Estilo temático 1 - Énfasis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775DCB02-9BB8-47FD-8907-85C794F793BA}" styleName="Estilo temático 1 - Énfasis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Estilo temático 1 - Énfasis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2" d="100"/>
          <a:sy n="62" d="100"/>
        </p:scale>
        <p:origin x="-90" y="-162"/>
      </p:cViewPr>
      <p:guideLst>
        <p:guide orient="horz" pos="2160"/>
        <p:guide pos="2880"/>
      </p:guideLst>
    </p:cSldViewPr>
  </p:slideViewPr>
  <p:notesTextViewPr>
    <p:cViewPr>
      <p:scale>
        <a:sx n="100" d="100"/>
        <a:sy n="100" d="100"/>
      </p:scale>
      <p:origin x="0" y="0"/>
    </p:cViewPr>
  </p:notesTextViewPr>
  <p:notesViewPr>
    <p:cSldViewPr>
      <p:cViewPr varScale="1">
        <p:scale>
          <a:sx n="49" d="100"/>
          <a:sy n="49" d="100"/>
        </p:scale>
        <p:origin x="-1932"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_tradnl"/>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665BB8D-DD5A-4348-9F57-D79240445732}" type="datetimeFigureOut">
              <a:rPr lang="es-ES_tradnl" smtClean="0"/>
              <a:pPr/>
              <a:t>20/01/2012</a:t>
            </a:fld>
            <a:endParaRPr lang="es-ES_tradnl"/>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ES_tradnl"/>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C12B998-2043-4EFB-B06B-832A18D41E06}" type="slidenum">
              <a:rPr lang="es-ES_tradnl" smtClean="0"/>
              <a:pPr/>
              <a:t>‹Nº›</a:t>
            </a:fld>
            <a:endParaRPr lang="es-ES_tradnl"/>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8" name="27 Marcador de fecha"/>
          <p:cNvSpPr>
            <a:spLocks noGrp="1"/>
          </p:cNvSpPr>
          <p:nvPr>
            <p:ph type="dt" sz="half" idx="10"/>
          </p:nvPr>
        </p:nvSpPr>
        <p:spPr/>
        <p:txBody>
          <a:bodyPr/>
          <a:lstStyle>
            <a:extLst/>
          </a:lstStyle>
          <a:p>
            <a:fld id="{90E3C7E3-0FC3-40BE-A681-40E96C1FFDD1}" type="datetimeFigureOut">
              <a:rPr lang="es-EC" smtClean="0"/>
              <a:pPr/>
              <a:t>20/01/2012</a:t>
            </a:fld>
            <a:endParaRPr lang="es-EC"/>
          </a:p>
        </p:txBody>
      </p:sp>
      <p:sp>
        <p:nvSpPr>
          <p:cNvPr id="17" name="16 Marcador de pie de página"/>
          <p:cNvSpPr>
            <a:spLocks noGrp="1"/>
          </p:cNvSpPr>
          <p:nvPr>
            <p:ph type="ftr" sz="quarter" idx="11"/>
          </p:nvPr>
        </p:nvSpPr>
        <p:spPr/>
        <p:txBody>
          <a:bodyPr/>
          <a:lstStyle>
            <a:extLst/>
          </a:lstStyle>
          <a:p>
            <a:endParaRPr lang="es-EC"/>
          </a:p>
        </p:txBody>
      </p:sp>
      <p:sp>
        <p:nvSpPr>
          <p:cNvPr id="29" name="28 Marcador de número de diapositiva"/>
          <p:cNvSpPr>
            <a:spLocks noGrp="1"/>
          </p:cNvSpPr>
          <p:nvPr>
            <p:ph type="sldNum" sz="quarter" idx="12"/>
          </p:nvPr>
        </p:nvSpPr>
        <p:spPr/>
        <p:txBody>
          <a:bodyPr/>
          <a:lstStyle>
            <a:extLst/>
          </a:lstStyle>
          <a:p>
            <a:fld id="{31C2E39F-6A14-4F4F-9442-4C2ECC181878}" type="slidenum">
              <a:rPr lang="es-EC" smtClean="0"/>
              <a:pPr/>
              <a:t>‹Nº›</a:t>
            </a:fld>
            <a:endParaRPr lang="es-EC"/>
          </a:p>
        </p:txBody>
      </p:sp>
      <p:sp>
        <p:nvSpPr>
          <p:cNvPr id="32" name="31 Rectángulo"/>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38 Rectángulo"/>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39 Rectángulo"/>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40 Rectángulo"/>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41 Rectángulo"/>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Título"/>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56" name="55 Rectángulo"/>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64 Rectángulo"/>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65 Rectángulo"/>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66 Rectángulo"/>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90E3C7E3-0FC3-40BE-A681-40E96C1FFDD1}" type="datetimeFigureOut">
              <a:rPr lang="es-EC" smtClean="0"/>
              <a:pPr/>
              <a:t>20/01/2012</a:t>
            </a:fld>
            <a:endParaRPr lang="es-EC"/>
          </a:p>
        </p:txBody>
      </p:sp>
      <p:sp>
        <p:nvSpPr>
          <p:cNvPr id="5" name="4 Marcador de pie de página"/>
          <p:cNvSpPr>
            <a:spLocks noGrp="1"/>
          </p:cNvSpPr>
          <p:nvPr>
            <p:ph type="ftr" sz="quarter" idx="11"/>
          </p:nvPr>
        </p:nvSpPr>
        <p:spPr/>
        <p:txBody>
          <a:bodyPr/>
          <a:lstStyle>
            <a:extLst/>
          </a:lstStyle>
          <a:p>
            <a:endParaRPr lang="es-EC"/>
          </a:p>
        </p:txBody>
      </p:sp>
      <p:sp>
        <p:nvSpPr>
          <p:cNvPr id="6" name="5 Marcador de número de diapositiva"/>
          <p:cNvSpPr>
            <a:spLocks noGrp="1"/>
          </p:cNvSpPr>
          <p:nvPr>
            <p:ph type="sldNum" sz="quarter" idx="12"/>
          </p:nvPr>
        </p:nvSpPr>
        <p:spPr/>
        <p:txBody>
          <a:bodyPr/>
          <a:lstStyle>
            <a:extLst/>
          </a:lstStyle>
          <a:p>
            <a:fld id="{31C2E39F-6A14-4F4F-9442-4C2ECC181878}" type="slidenum">
              <a:rPr lang="es-EC" smtClean="0"/>
              <a:pPr/>
              <a:t>‹Nº›</a:t>
            </a:fld>
            <a:endParaRPr lang="es-EC"/>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981200" cy="5851525"/>
          </a:xfrm>
        </p:spPr>
        <p:txBody>
          <a:bodyPr vert="eaVert" anchor="ct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609600" y="274639"/>
            <a:ext cx="58674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90E3C7E3-0FC3-40BE-A681-40E96C1FFDD1}" type="datetimeFigureOut">
              <a:rPr lang="es-EC" smtClean="0"/>
              <a:pPr/>
              <a:t>20/01/2012</a:t>
            </a:fld>
            <a:endParaRPr lang="es-EC"/>
          </a:p>
        </p:txBody>
      </p:sp>
      <p:sp>
        <p:nvSpPr>
          <p:cNvPr id="5" name="4 Marcador de pie de página"/>
          <p:cNvSpPr>
            <a:spLocks noGrp="1"/>
          </p:cNvSpPr>
          <p:nvPr>
            <p:ph type="ftr" sz="quarter" idx="11"/>
          </p:nvPr>
        </p:nvSpPr>
        <p:spPr/>
        <p:txBody>
          <a:bodyPr/>
          <a:lstStyle>
            <a:extLst/>
          </a:lstStyle>
          <a:p>
            <a:endParaRPr lang="es-EC"/>
          </a:p>
        </p:txBody>
      </p:sp>
      <p:sp>
        <p:nvSpPr>
          <p:cNvPr id="6" name="5 Marcador de número de diapositiva"/>
          <p:cNvSpPr>
            <a:spLocks noGrp="1"/>
          </p:cNvSpPr>
          <p:nvPr>
            <p:ph type="sldNum" sz="quarter" idx="12"/>
          </p:nvPr>
        </p:nvSpPr>
        <p:spPr/>
        <p:txBody>
          <a:bodyPr/>
          <a:lstStyle>
            <a:extLst/>
          </a:lstStyle>
          <a:p>
            <a:fld id="{31C2E39F-6A14-4F4F-9442-4C2ECC181878}" type="slidenum">
              <a:rPr lang="es-EC" smtClean="0"/>
              <a:pPr/>
              <a:t>‹Nº›</a:t>
            </a:fld>
            <a:endParaRPr lang="es-EC"/>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dirty="0" smtClean="0"/>
              <a:t>Haga clic para modificar el estilo de texto del patrón</a:t>
            </a:r>
          </a:p>
          <a:p>
            <a:pPr lvl="1" eaLnBrk="1" latinLnBrk="0" hangingPunct="1"/>
            <a:r>
              <a:rPr lang="es-ES" dirty="0" smtClean="0"/>
              <a:t>Segundo nivel</a:t>
            </a:r>
          </a:p>
          <a:p>
            <a:pPr lvl="2" eaLnBrk="1" latinLnBrk="0" hangingPunct="1"/>
            <a:r>
              <a:rPr lang="es-ES" dirty="0" smtClean="0"/>
              <a:t>Tercer nivel</a:t>
            </a:r>
          </a:p>
          <a:p>
            <a:pPr lvl="3" eaLnBrk="1" latinLnBrk="0" hangingPunct="1"/>
            <a:r>
              <a:rPr lang="es-ES" dirty="0" smtClean="0"/>
              <a:t>Cuarto nivel</a:t>
            </a:r>
          </a:p>
          <a:p>
            <a:pPr lvl="4" eaLnBrk="1" latinLnBrk="0" hangingPunct="1"/>
            <a:r>
              <a:rPr lang="es-ES" dirty="0" smtClean="0"/>
              <a:t>Quinto nivel</a:t>
            </a:r>
            <a:endParaRPr kumimoji="0" lang="en-US" dirty="0"/>
          </a:p>
        </p:txBody>
      </p:sp>
      <p:sp>
        <p:nvSpPr>
          <p:cNvPr id="4" name="3 Marcador de fecha"/>
          <p:cNvSpPr>
            <a:spLocks noGrp="1"/>
          </p:cNvSpPr>
          <p:nvPr>
            <p:ph type="dt" sz="half" idx="10"/>
          </p:nvPr>
        </p:nvSpPr>
        <p:spPr/>
        <p:txBody>
          <a:bodyPr/>
          <a:lstStyle>
            <a:extLst/>
          </a:lstStyle>
          <a:p>
            <a:fld id="{90E3C7E3-0FC3-40BE-A681-40E96C1FFDD1}" type="datetimeFigureOut">
              <a:rPr lang="es-EC" smtClean="0"/>
              <a:pPr/>
              <a:t>20/01/2012</a:t>
            </a:fld>
            <a:endParaRPr lang="es-EC"/>
          </a:p>
        </p:txBody>
      </p:sp>
      <p:sp>
        <p:nvSpPr>
          <p:cNvPr id="5" name="4 Marcador de pie de página"/>
          <p:cNvSpPr>
            <a:spLocks noGrp="1"/>
          </p:cNvSpPr>
          <p:nvPr>
            <p:ph type="ftr" sz="quarter" idx="11"/>
          </p:nvPr>
        </p:nvSpPr>
        <p:spPr/>
        <p:txBody>
          <a:bodyPr/>
          <a:lstStyle>
            <a:extLst/>
          </a:lstStyle>
          <a:p>
            <a:endParaRPr lang="es-EC"/>
          </a:p>
        </p:txBody>
      </p:sp>
      <p:sp>
        <p:nvSpPr>
          <p:cNvPr id="6" name="5 Marcador de número de diapositiva"/>
          <p:cNvSpPr>
            <a:spLocks noGrp="1"/>
          </p:cNvSpPr>
          <p:nvPr>
            <p:ph type="sldNum" sz="quarter" idx="12"/>
          </p:nvPr>
        </p:nvSpPr>
        <p:spPr/>
        <p:txBody>
          <a:bodyPr/>
          <a:lstStyle>
            <a:extLst/>
          </a:lstStyle>
          <a:p>
            <a:fld id="{31C2E39F-6A14-4F4F-9442-4C2ECC181878}" type="slidenum">
              <a:rPr lang="es-EC" smtClean="0"/>
              <a:pPr/>
              <a:t>‹Nº›</a:t>
            </a:fld>
            <a:endParaRPr lang="es-EC"/>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9" presetClass="entr" presetSubtype="0"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dissolve">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tmplLst>
          <p:tmpl>
            <p:tnLst>
              <p:par>
                <p:cTn presetID="9"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dissolve">
                      <p:cBhvr>
                        <p:cTn dur="500"/>
                        <p:tgtEl>
                          <p:spTgt spid="3"/>
                        </p:tgtEl>
                      </p:cBhvr>
                    </p:animEffec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14" name="13 Forma libre"/>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14 Forma libre"/>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12 Forma libre"/>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15 Forma libre"/>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16 Forma libre"/>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17 Forma libre"/>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18 Forma libre"/>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19 Forma libre"/>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20 Forma libre"/>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21 Forma libre"/>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22 Forma libre"/>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23 Forma libre"/>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24 Forma libre"/>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25 Forma libre"/>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26 Forma libre"/>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2 Marcador de texto"/>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90E3C7E3-0FC3-40BE-A681-40E96C1FFDD1}" type="datetimeFigureOut">
              <a:rPr lang="es-EC" smtClean="0"/>
              <a:pPr/>
              <a:t>20/01/2012</a:t>
            </a:fld>
            <a:endParaRPr lang="es-EC"/>
          </a:p>
        </p:txBody>
      </p:sp>
      <p:sp>
        <p:nvSpPr>
          <p:cNvPr id="5" name="4 Marcador de pie de página"/>
          <p:cNvSpPr>
            <a:spLocks noGrp="1"/>
          </p:cNvSpPr>
          <p:nvPr>
            <p:ph type="ftr" sz="quarter" idx="11"/>
          </p:nvPr>
        </p:nvSpPr>
        <p:spPr/>
        <p:txBody>
          <a:bodyPr/>
          <a:lstStyle>
            <a:extLst/>
          </a:lstStyle>
          <a:p>
            <a:endParaRPr lang="es-EC"/>
          </a:p>
        </p:txBody>
      </p:sp>
      <p:sp>
        <p:nvSpPr>
          <p:cNvPr id="6" name="5 Marcador de número de diapositiva"/>
          <p:cNvSpPr>
            <a:spLocks noGrp="1"/>
          </p:cNvSpPr>
          <p:nvPr>
            <p:ph type="sldNum" sz="quarter" idx="12"/>
          </p:nvPr>
        </p:nvSpPr>
        <p:spPr/>
        <p:txBody>
          <a:bodyPr/>
          <a:lstStyle>
            <a:extLst/>
          </a:lstStyle>
          <a:p>
            <a:fld id="{31C2E39F-6A14-4F4F-9442-4C2ECC181878}" type="slidenum">
              <a:rPr lang="es-EC" smtClean="0"/>
              <a:pPr/>
              <a:t>‹Nº›</a:t>
            </a:fld>
            <a:endParaRPr lang="es-EC"/>
          </a:p>
        </p:txBody>
      </p:sp>
      <p:sp>
        <p:nvSpPr>
          <p:cNvPr id="7" name="6 Rectángulo"/>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s-ES" smtClean="0"/>
              <a:t>Haga clic para modificar el estilo de título del patrón</a:t>
            </a:r>
            <a:endParaRPr kumimoji="0" lang="en-US"/>
          </a:p>
        </p:txBody>
      </p:sp>
      <p:sp>
        <p:nvSpPr>
          <p:cNvPr id="8" name="7 Rectángulo"/>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8 Rectángulo"/>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Rectángulo"/>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Rectángulo"/>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2064"/>
            <a:ext cx="8229600" cy="9144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90E3C7E3-0FC3-40BE-A681-40E96C1FFDD1}" type="datetimeFigureOut">
              <a:rPr lang="es-EC" smtClean="0"/>
              <a:pPr/>
              <a:t>20/01/2012</a:t>
            </a:fld>
            <a:endParaRPr lang="es-EC"/>
          </a:p>
        </p:txBody>
      </p:sp>
      <p:sp>
        <p:nvSpPr>
          <p:cNvPr id="6" name="5 Marcador de pie de página"/>
          <p:cNvSpPr>
            <a:spLocks noGrp="1"/>
          </p:cNvSpPr>
          <p:nvPr>
            <p:ph type="ftr" sz="quarter" idx="11"/>
          </p:nvPr>
        </p:nvSpPr>
        <p:spPr/>
        <p:txBody>
          <a:bodyPr/>
          <a:lstStyle>
            <a:extLst/>
          </a:lstStyle>
          <a:p>
            <a:endParaRPr lang="es-EC"/>
          </a:p>
        </p:txBody>
      </p:sp>
      <p:sp>
        <p:nvSpPr>
          <p:cNvPr id="7" name="6 Marcador de número de diapositiva"/>
          <p:cNvSpPr>
            <a:spLocks noGrp="1"/>
          </p:cNvSpPr>
          <p:nvPr>
            <p:ph type="sldNum" sz="quarter" idx="12"/>
          </p:nvPr>
        </p:nvSpPr>
        <p:spPr/>
        <p:txBody>
          <a:bodyPr/>
          <a:lstStyle>
            <a:extLst/>
          </a:lstStyle>
          <a:p>
            <a:fld id="{31C2E39F-6A14-4F4F-9442-4C2ECC181878}" type="slidenum">
              <a:rPr lang="es-EC" smtClean="0"/>
              <a:pPr/>
              <a:t>‹Nº›</a:t>
            </a:fld>
            <a:endParaRPr lang="es-EC"/>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5" name="24 Rectángulo"/>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504824" y="512064"/>
            <a:ext cx="7772400" cy="914400"/>
          </a:xfrm>
        </p:spPr>
        <p:txBody>
          <a:bodyPr anchor="t"/>
          <a:lstStyle>
            <a:lvl1pPr>
              <a:defRPr sz="400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90E3C7E3-0FC3-40BE-A681-40E96C1FFDD1}" type="datetimeFigureOut">
              <a:rPr lang="es-EC" smtClean="0"/>
              <a:pPr/>
              <a:t>20/01/2012</a:t>
            </a:fld>
            <a:endParaRPr lang="es-EC"/>
          </a:p>
        </p:txBody>
      </p:sp>
      <p:sp>
        <p:nvSpPr>
          <p:cNvPr id="8" name="7 Marcador de pie de página"/>
          <p:cNvSpPr>
            <a:spLocks noGrp="1"/>
          </p:cNvSpPr>
          <p:nvPr>
            <p:ph type="ftr" sz="quarter" idx="11"/>
          </p:nvPr>
        </p:nvSpPr>
        <p:spPr/>
        <p:txBody>
          <a:bodyPr/>
          <a:lstStyle>
            <a:extLst/>
          </a:lstStyle>
          <a:p>
            <a:endParaRPr lang="es-EC"/>
          </a:p>
        </p:txBody>
      </p:sp>
      <p:sp>
        <p:nvSpPr>
          <p:cNvPr id="9" name="8 Marcador de número de diapositiva"/>
          <p:cNvSpPr>
            <a:spLocks noGrp="1"/>
          </p:cNvSpPr>
          <p:nvPr>
            <p:ph type="sldNum" sz="quarter" idx="12"/>
          </p:nvPr>
        </p:nvSpPr>
        <p:spPr/>
        <p:txBody>
          <a:bodyPr/>
          <a:lstStyle>
            <a:extLst/>
          </a:lstStyle>
          <a:p>
            <a:fld id="{31C2E39F-6A14-4F4F-9442-4C2ECC181878}" type="slidenum">
              <a:rPr lang="es-EC" smtClean="0"/>
              <a:pPr/>
              <a:t>‹Nº›</a:t>
            </a:fld>
            <a:endParaRPr lang="es-EC"/>
          </a:p>
        </p:txBody>
      </p:sp>
      <p:sp>
        <p:nvSpPr>
          <p:cNvPr id="16" name="15 Rectángulo"/>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16 Rectángulo"/>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17 Rectángulo"/>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18 Rectángulo"/>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19 Rectángulo"/>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20 Rectángulo"/>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Rectángulo"/>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28 Rectángulo"/>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29 Rectángulo"/>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512064"/>
            <a:ext cx="7772400" cy="914400"/>
          </a:xfrm>
        </p:spPr>
        <p:txBody>
          <a:bodyPr/>
          <a:lstStyle>
            <a:lvl1pPr>
              <a:defRPr sz="4000" cap="none" baseline="0"/>
            </a:lvl1pPr>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90E3C7E3-0FC3-40BE-A681-40E96C1FFDD1}" type="datetimeFigureOut">
              <a:rPr lang="es-EC" smtClean="0"/>
              <a:pPr/>
              <a:t>20/01/2012</a:t>
            </a:fld>
            <a:endParaRPr lang="es-EC"/>
          </a:p>
        </p:txBody>
      </p:sp>
      <p:sp>
        <p:nvSpPr>
          <p:cNvPr id="4" name="3 Marcador de pie de página"/>
          <p:cNvSpPr>
            <a:spLocks noGrp="1"/>
          </p:cNvSpPr>
          <p:nvPr>
            <p:ph type="ftr" sz="quarter" idx="11"/>
          </p:nvPr>
        </p:nvSpPr>
        <p:spPr/>
        <p:txBody>
          <a:bodyPr/>
          <a:lstStyle>
            <a:extLst/>
          </a:lstStyle>
          <a:p>
            <a:endParaRPr lang="es-EC"/>
          </a:p>
        </p:txBody>
      </p:sp>
      <p:sp>
        <p:nvSpPr>
          <p:cNvPr id="5" name="4 Marcador de número de diapositiva"/>
          <p:cNvSpPr>
            <a:spLocks noGrp="1"/>
          </p:cNvSpPr>
          <p:nvPr>
            <p:ph type="sldNum" sz="quarter" idx="12"/>
          </p:nvPr>
        </p:nvSpPr>
        <p:spPr/>
        <p:txBody>
          <a:bodyPr/>
          <a:lstStyle>
            <a:extLst/>
          </a:lstStyle>
          <a:p>
            <a:fld id="{31C2E39F-6A14-4F4F-9442-4C2ECC181878}" type="slidenum">
              <a:rPr lang="es-EC" smtClean="0"/>
              <a:pPr/>
              <a:t>‹Nº›</a:t>
            </a:fld>
            <a:endParaRPr lang="es-EC"/>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90E3C7E3-0FC3-40BE-A681-40E96C1FFDD1}" type="datetimeFigureOut">
              <a:rPr lang="es-EC" smtClean="0"/>
              <a:pPr/>
              <a:t>20/01/2012</a:t>
            </a:fld>
            <a:endParaRPr lang="es-EC"/>
          </a:p>
        </p:txBody>
      </p:sp>
      <p:sp>
        <p:nvSpPr>
          <p:cNvPr id="3" name="2 Marcador de pie de página"/>
          <p:cNvSpPr>
            <a:spLocks noGrp="1"/>
          </p:cNvSpPr>
          <p:nvPr>
            <p:ph type="ftr" sz="quarter" idx="11"/>
          </p:nvPr>
        </p:nvSpPr>
        <p:spPr/>
        <p:txBody>
          <a:bodyPr/>
          <a:lstStyle>
            <a:extLst/>
          </a:lstStyle>
          <a:p>
            <a:endParaRPr lang="es-EC"/>
          </a:p>
        </p:txBody>
      </p:sp>
      <p:sp>
        <p:nvSpPr>
          <p:cNvPr id="4" name="3 Marcador de número de diapositiva"/>
          <p:cNvSpPr>
            <a:spLocks noGrp="1"/>
          </p:cNvSpPr>
          <p:nvPr>
            <p:ph type="sldNum" sz="quarter" idx="12"/>
          </p:nvPr>
        </p:nvSpPr>
        <p:spPr/>
        <p:txBody>
          <a:bodyPr/>
          <a:lstStyle>
            <a:extLst/>
          </a:lstStyle>
          <a:p>
            <a:fld id="{31C2E39F-6A14-4F4F-9442-4C2ECC181878}" type="slidenum">
              <a:rPr lang="es-EC" smtClean="0"/>
              <a:pPr/>
              <a:t>‹Nº›</a:t>
            </a:fld>
            <a:endParaRPr lang="es-EC"/>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273050"/>
            <a:ext cx="8229600" cy="1162050"/>
          </a:xfrm>
        </p:spPr>
        <p:txBody>
          <a:bodyPr anchor="ctr"/>
          <a:lstStyle>
            <a:lvl1pPr algn="l">
              <a:buNone/>
              <a:defRPr sz="3600" b="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90E3C7E3-0FC3-40BE-A681-40E96C1FFDD1}" type="datetimeFigureOut">
              <a:rPr lang="es-EC" smtClean="0"/>
              <a:pPr/>
              <a:t>20/01/2012</a:t>
            </a:fld>
            <a:endParaRPr lang="es-EC"/>
          </a:p>
        </p:txBody>
      </p:sp>
      <p:sp>
        <p:nvSpPr>
          <p:cNvPr id="6" name="5 Marcador de pie de página"/>
          <p:cNvSpPr>
            <a:spLocks noGrp="1"/>
          </p:cNvSpPr>
          <p:nvPr>
            <p:ph type="ftr" sz="quarter" idx="11"/>
          </p:nvPr>
        </p:nvSpPr>
        <p:spPr/>
        <p:txBody>
          <a:bodyPr/>
          <a:lstStyle>
            <a:extLst/>
          </a:lstStyle>
          <a:p>
            <a:endParaRPr lang="es-EC"/>
          </a:p>
        </p:txBody>
      </p:sp>
      <p:sp>
        <p:nvSpPr>
          <p:cNvPr id="7" name="6 Marcador de número de diapositiva"/>
          <p:cNvSpPr>
            <a:spLocks noGrp="1"/>
          </p:cNvSpPr>
          <p:nvPr>
            <p:ph type="sldNum" sz="quarter" idx="12"/>
          </p:nvPr>
        </p:nvSpPr>
        <p:spPr/>
        <p:txBody>
          <a:bodyPr/>
          <a:lstStyle>
            <a:extLst/>
          </a:lstStyle>
          <a:p>
            <a:fld id="{31C2E39F-6A14-4F4F-9442-4C2ECC181878}" type="slidenum">
              <a:rPr lang="es-EC" smtClean="0"/>
              <a:pPr/>
              <a:t>‹Nº›</a:t>
            </a:fld>
            <a:endParaRPr lang="es-EC"/>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8" name="7 Rectángulo"/>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8 Conector recto"/>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9 Grupo"/>
          <p:cNvGrpSpPr/>
          <p:nvPr/>
        </p:nvGrpSpPr>
        <p:grpSpPr>
          <a:xfrm rot="5400000">
            <a:off x="8514581" y="1219200"/>
            <a:ext cx="132763" cy="128466"/>
            <a:chOff x="6668087" y="1297746"/>
            <a:chExt cx="161840" cy="156602"/>
          </a:xfrm>
        </p:grpSpPr>
        <p:cxnSp>
          <p:nvCxnSpPr>
            <p:cNvPr id="15" name="14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15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16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1 Título"/>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s-ES" smtClean="0"/>
              <a:t>Haga clic en el icono para agregar una imagen</a:t>
            </a:r>
            <a:endParaRPr kumimoji="0" lang="en-US"/>
          </a:p>
        </p:txBody>
      </p:sp>
      <p:sp>
        <p:nvSpPr>
          <p:cNvPr id="4" name="3 Marcador de texto"/>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grpSp>
        <p:nvGrpSpPr>
          <p:cNvPr id="14" name="13 Grupo"/>
          <p:cNvGrpSpPr/>
          <p:nvPr/>
        </p:nvGrpSpPr>
        <p:grpSpPr>
          <a:xfrm rot="5400000">
            <a:off x="8666981" y="1371600"/>
            <a:ext cx="132763" cy="128466"/>
            <a:chOff x="6668087" y="1297746"/>
            <a:chExt cx="161840" cy="156602"/>
          </a:xfrm>
        </p:grpSpPr>
        <p:cxnSp>
          <p:nvCxnSpPr>
            <p:cNvPr id="11" name="10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11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12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17 Grupo"/>
          <p:cNvGrpSpPr/>
          <p:nvPr/>
        </p:nvGrpSpPr>
        <p:grpSpPr>
          <a:xfrm rot="5400000">
            <a:off x="8320088" y="1474763"/>
            <a:ext cx="132763" cy="128466"/>
            <a:chOff x="6668087" y="1297746"/>
            <a:chExt cx="161840" cy="156602"/>
          </a:xfrm>
        </p:grpSpPr>
        <p:cxnSp>
          <p:nvCxnSpPr>
            <p:cNvPr id="19" name="18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19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20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4 Marcador de fecha"/>
          <p:cNvSpPr>
            <a:spLocks noGrp="1"/>
          </p:cNvSpPr>
          <p:nvPr>
            <p:ph type="dt" sz="half" idx="10"/>
          </p:nvPr>
        </p:nvSpPr>
        <p:spPr>
          <a:xfrm>
            <a:off x="6477000" y="55499"/>
            <a:ext cx="2133600" cy="365125"/>
          </a:xfrm>
        </p:spPr>
        <p:txBody>
          <a:bodyPr/>
          <a:lstStyle>
            <a:extLst/>
          </a:lstStyle>
          <a:p>
            <a:fld id="{90E3C7E3-0FC3-40BE-A681-40E96C1FFDD1}" type="datetimeFigureOut">
              <a:rPr lang="es-EC" smtClean="0"/>
              <a:pPr/>
              <a:t>20/01/2012</a:t>
            </a:fld>
            <a:endParaRPr lang="es-EC"/>
          </a:p>
        </p:txBody>
      </p:sp>
      <p:sp>
        <p:nvSpPr>
          <p:cNvPr id="6" name="5 Marcador de pie de página"/>
          <p:cNvSpPr>
            <a:spLocks noGrp="1"/>
          </p:cNvSpPr>
          <p:nvPr>
            <p:ph type="ftr" sz="quarter" idx="11"/>
          </p:nvPr>
        </p:nvSpPr>
        <p:spPr>
          <a:xfrm>
            <a:off x="914400" y="55499"/>
            <a:ext cx="5562600" cy="365125"/>
          </a:xfrm>
        </p:spPr>
        <p:txBody>
          <a:bodyPr/>
          <a:lstStyle>
            <a:extLst/>
          </a:lstStyle>
          <a:p>
            <a:endParaRPr lang="es-EC"/>
          </a:p>
        </p:txBody>
      </p:sp>
      <p:sp>
        <p:nvSpPr>
          <p:cNvPr id="7" name="6 Marcador de número de diapositiva"/>
          <p:cNvSpPr>
            <a:spLocks noGrp="1"/>
          </p:cNvSpPr>
          <p:nvPr>
            <p:ph type="sldNum" sz="quarter" idx="12"/>
          </p:nvPr>
        </p:nvSpPr>
        <p:spPr>
          <a:xfrm>
            <a:off x="8610600" y="55499"/>
            <a:ext cx="457200" cy="365125"/>
          </a:xfrm>
        </p:spPr>
        <p:txBody>
          <a:bodyPr/>
          <a:lstStyle>
            <a:extLst/>
          </a:lstStyle>
          <a:p>
            <a:fld id="{31C2E39F-6A14-4F4F-9442-4C2ECC181878}" type="slidenum">
              <a:rPr lang="es-EC" smtClean="0"/>
              <a:pPr/>
              <a:t>‹Nº›</a:t>
            </a:fld>
            <a:endParaRPr lang="es-EC"/>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8" name="7 Rectángulo"/>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Rectángulo"/>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Rectángulo"/>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Rectángulo"/>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14 Rectángulo"/>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15 Rectángulo"/>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16 Rectángulo"/>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Marcador de título"/>
          <p:cNvSpPr>
            <a:spLocks noGrp="1"/>
          </p:cNvSpPr>
          <p:nvPr>
            <p:ph type="title"/>
          </p:nvPr>
        </p:nvSpPr>
        <p:spPr>
          <a:xfrm>
            <a:off x="914400" y="512064"/>
            <a:ext cx="7772400" cy="914400"/>
          </a:xfrm>
          <a:prstGeom prst="rect">
            <a:avLst/>
          </a:prstGeom>
        </p:spPr>
        <p:txBody>
          <a:bodyPr vert="horz" anchor="t">
            <a:no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extLst/>
          </a:lstStyle>
          <a:p>
            <a:r>
              <a:rPr kumimoji="0" lang="es-ES" dirty="0" smtClean="0"/>
              <a:t>Haga clic para modificar el estilo de título del patrón</a:t>
            </a:r>
            <a:endParaRPr kumimoji="0" lang="en-US" dirty="0"/>
          </a:p>
        </p:txBody>
      </p:sp>
      <p:sp>
        <p:nvSpPr>
          <p:cNvPr id="13" name="12 Marcador de texto"/>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90E3C7E3-0FC3-40BE-A681-40E96C1FFDD1}" type="datetimeFigureOut">
              <a:rPr lang="es-EC" smtClean="0"/>
              <a:pPr/>
              <a:t>20/01/2012</a:t>
            </a:fld>
            <a:endParaRPr lang="es-EC"/>
          </a:p>
        </p:txBody>
      </p:sp>
      <p:sp>
        <p:nvSpPr>
          <p:cNvPr id="3" name="2 Marcador de pie de página"/>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s-EC"/>
          </a:p>
        </p:txBody>
      </p:sp>
      <p:sp>
        <p:nvSpPr>
          <p:cNvPr id="23" name="22 Marcador de número de diapositiva"/>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31C2E39F-6A14-4F4F-9442-4C2ECC181878}" type="slidenum">
              <a:rPr lang="es-EC" smtClean="0"/>
              <a:pPr/>
              <a:t>‹Nº›</a:t>
            </a:fld>
            <a:endParaRPr lang="es-EC"/>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b="1" kern="1200" cap="none" spc="0" baseline="0">
          <a:ln/>
          <a:solidFill>
            <a:schemeClr val="accent3"/>
          </a:solidFill>
          <a:effectLst/>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57158" y="2571744"/>
            <a:ext cx="8786810" cy="1928826"/>
          </a:xfrm>
        </p:spPr>
        <p:txBody>
          <a:bodyPr>
            <a:noAutofit/>
          </a:bodyPr>
          <a:lstStyle/>
          <a:p>
            <a:pPr algn="ctr"/>
            <a:r>
              <a:rPr lang="es-EC" sz="3200" dirty="0" smtClean="0">
                <a:solidFill>
                  <a:schemeClr val="accent3"/>
                </a:solidFill>
              </a:rPr>
              <a:t>TESIS: “MEJORAMIENTO DE PROCESOS DEL ÁREA OPERATIVA DEL ALMACÉN Y COMISARIATO FAE, SUCURSAL LATACUNGA”</a:t>
            </a:r>
            <a:r>
              <a:rPr lang="es-EC" sz="4400" dirty="0" smtClean="0">
                <a:solidFill>
                  <a:schemeClr val="accent3"/>
                </a:solidFill>
              </a:rPr>
              <a:t/>
            </a:r>
            <a:br>
              <a:rPr lang="es-EC" sz="4400" dirty="0" smtClean="0">
                <a:solidFill>
                  <a:schemeClr val="accent3"/>
                </a:solidFill>
              </a:rPr>
            </a:br>
            <a:endParaRPr lang="es-EC" sz="4400" dirty="0">
              <a:solidFill>
                <a:schemeClr val="accent3"/>
              </a:solidFill>
            </a:endParaRPr>
          </a:p>
        </p:txBody>
      </p:sp>
      <p:sp>
        <p:nvSpPr>
          <p:cNvPr id="3" name="2 Subtítulo"/>
          <p:cNvSpPr>
            <a:spLocks noGrp="1"/>
          </p:cNvSpPr>
          <p:nvPr>
            <p:ph type="subTitle" idx="1"/>
          </p:nvPr>
        </p:nvSpPr>
        <p:spPr>
          <a:xfrm>
            <a:off x="571504" y="5143512"/>
            <a:ext cx="7500958" cy="928694"/>
          </a:xfrm>
        </p:spPr>
        <p:txBody>
          <a:bodyPr anchor="t">
            <a:noAutofit/>
          </a:bodyPr>
          <a:lstStyle/>
          <a:p>
            <a:r>
              <a:rPr lang="es-EC" sz="2800" b="1" dirty="0" smtClean="0">
                <a:latin typeface="+mj-lt"/>
              </a:rPr>
              <a:t>DIRECTOR: Ing. </a:t>
            </a:r>
            <a:r>
              <a:rPr lang="es-EC" sz="2800" b="1" dirty="0" err="1" smtClean="0">
                <a:latin typeface="+mj-lt"/>
              </a:rPr>
              <a:t>Alvaro</a:t>
            </a:r>
            <a:r>
              <a:rPr lang="es-EC" sz="2800" b="1" dirty="0" smtClean="0">
                <a:latin typeface="+mj-lt"/>
              </a:rPr>
              <a:t> </a:t>
            </a:r>
            <a:r>
              <a:rPr lang="es-EC" sz="2800" b="1" dirty="0" smtClean="0">
                <a:latin typeface="+mj-lt"/>
              </a:rPr>
              <a:t>Carrillo</a:t>
            </a:r>
            <a:endParaRPr lang="es-EC" sz="2800" b="1" dirty="0" smtClean="0">
              <a:latin typeface="+mj-lt"/>
            </a:endParaRPr>
          </a:p>
          <a:p>
            <a:endParaRPr lang="es-EC" sz="2800" b="1" dirty="0" smtClean="0">
              <a:latin typeface="+mj-lt"/>
            </a:endParaRPr>
          </a:p>
          <a:p>
            <a:r>
              <a:rPr lang="es-EC" sz="2800" b="1" dirty="0" smtClean="0">
                <a:latin typeface="+mj-lt"/>
              </a:rPr>
              <a:t>CO-DIRECTOR: Ing. Luis </a:t>
            </a:r>
            <a:r>
              <a:rPr lang="es-EC" sz="2800" b="1" dirty="0" err="1" smtClean="0">
                <a:latin typeface="+mj-lt"/>
              </a:rPr>
              <a:t>Tipán</a:t>
            </a:r>
            <a:endParaRPr lang="es-EC" sz="2800" b="1" dirty="0">
              <a:latin typeface="+mj-lt"/>
            </a:endParaRPr>
          </a:p>
        </p:txBody>
      </p:sp>
      <p:pic>
        <p:nvPicPr>
          <p:cNvPr id="1026" name="Imagen 1"/>
          <p:cNvPicPr>
            <a:picLocks noChangeAspect="1" noChangeArrowheads="1"/>
          </p:cNvPicPr>
          <p:nvPr/>
        </p:nvPicPr>
        <p:blipFill>
          <a:blip r:embed="rId2" cstate="print"/>
          <a:srcRect/>
          <a:stretch>
            <a:fillRect/>
          </a:stretch>
        </p:blipFill>
        <p:spPr bwMode="auto">
          <a:xfrm>
            <a:off x="3500430" y="142852"/>
            <a:ext cx="2000264" cy="1745453"/>
          </a:xfrm>
          <a:prstGeom prst="rect">
            <a:avLst/>
          </a:prstGeom>
          <a:noFill/>
          <a:ln w="9525">
            <a:noFill/>
            <a:miter lim="800000"/>
            <a:headEnd/>
            <a:tailEnd/>
          </a:ln>
        </p:spPr>
      </p:pic>
      <p:sp>
        <p:nvSpPr>
          <p:cNvPr id="1027" name="Rectangle 3"/>
          <p:cNvSpPr>
            <a:spLocks noChangeArrowheads="1"/>
          </p:cNvSpPr>
          <p:nvPr/>
        </p:nvSpPr>
        <p:spPr bwMode="auto">
          <a:xfrm>
            <a:off x="1324957" y="1871432"/>
            <a:ext cx="6494086"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781050" algn="l"/>
              </a:tabLst>
            </a:pPr>
            <a:r>
              <a:rPr kumimoji="0" lang="es-ES_tradnl" sz="2800" b="1" i="0" u="none" strike="noStrike" cap="none" normalizeH="0" baseline="0" dirty="0" smtClean="0">
                <a:ln>
                  <a:noFill/>
                </a:ln>
                <a:effectLst/>
                <a:latin typeface="+mj-lt"/>
                <a:ea typeface="Times New Roman" pitchFamily="18" charset="0"/>
                <a:cs typeface="Arial" pitchFamily="34" charset="0"/>
              </a:rPr>
              <a:t>ESCUELA POLITECNICA DEL EJÉRCITO</a:t>
            </a:r>
            <a:endParaRPr kumimoji="0" lang="es-ES_tradnl" sz="3200" b="1" i="0" u="none" strike="noStrike" cap="none" normalizeH="0" baseline="0" dirty="0" smtClean="0">
              <a:ln>
                <a:noFill/>
              </a:ln>
              <a:effectLst/>
              <a:latin typeface="+mj-lt"/>
              <a:cs typeface="Arial" pitchFamily="34" charset="0"/>
            </a:endParaRPr>
          </a:p>
        </p:txBody>
      </p:sp>
      <p:sp>
        <p:nvSpPr>
          <p:cNvPr id="6" name="Rectangle 3"/>
          <p:cNvSpPr>
            <a:spLocks noChangeArrowheads="1"/>
          </p:cNvSpPr>
          <p:nvPr/>
        </p:nvSpPr>
        <p:spPr bwMode="auto">
          <a:xfrm>
            <a:off x="571504" y="4429132"/>
            <a:ext cx="7643834"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tab pos="781050" algn="l"/>
              </a:tabLst>
            </a:pPr>
            <a:r>
              <a:rPr kumimoji="0" lang="es-ES_tradnl" sz="2800" b="1" i="0" u="none" strike="noStrike" cap="none" normalizeH="0" baseline="0" dirty="0" smtClean="0">
                <a:ln>
                  <a:noFill/>
                </a:ln>
                <a:effectLst/>
                <a:latin typeface="+mj-lt"/>
                <a:ea typeface="Times New Roman" pitchFamily="18" charset="0"/>
                <a:cs typeface="Arial" pitchFamily="34" charset="0"/>
              </a:rPr>
              <a:t>AUTOR: Patricio Hernán </a:t>
            </a:r>
            <a:r>
              <a:rPr kumimoji="0" lang="es-ES_tradnl" sz="2800" b="1" i="0" u="none" strike="noStrike" cap="none" normalizeH="0" baseline="0" dirty="0" err="1" smtClean="0">
                <a:ln>
                  <a:noFill/>
                </a:ln>
                <a:effectLst/>
                <a:latin typeface="+mj-lt"/>
                <a:ea typeface="Times New Roman" pitchFamily="18" charset="0"/>
                <a:cs typeface="Arial" pitchFamily="34" charset="0"/>
              </a:rPr>
              <a:t>Peralvo</a:t>
            </a:r>
            <a:r>
              <a:rPr kumimoji="0" lang="es-ES_tradnl" sz="2800" b="1" i="0" u="none" strike="noStrike" cap="none" normalizeH="0" baseline="0" dirty="0" smtClean="0">
                <a:ln>
                  <a:noFill/>
                </a:ln>
                <a:effectLst/>
                <a:latin typeface="+mj-lt"/>
                <a:ea typeface="Times New Roman" pitchFamily="18" charset="0"/>
                <a:cs typeface="Arial" pitchFamily="34" charset="0"/>
              </a:rPr>
              <a:t> </a:t>
            </a:r>
            <a:r>
              <a:rPr kumimoji="0" lang="es-ES_tradnl" sz="2800" b="1" i="0" u="none" strike="noStrike" cap="none" normalizeH="0" baseline="0" dirty="0" err="1" smtClean="0">
                <a:ln>
                  <a:noFill/>
                </a:ln>
                <a:effectLst/>
                <a:latin typeface="+mj-lt"/>
                <a:ea typeface="Times New Roman" pitchFamily="18" charset="0"/>
                <a:cs typeface="Arial" pitchFamily="34" charset="0"/>
              </a:rPr>
              <a:t>Acurio</a:t>
            </a:r>
            <a:endParaRPr kumimoji="0" lang="es-ES_tradnl" sz="3200" b="1" i="0" u="none" strike="noStrike" cap="none" normalizeH="0" baseline="0" dirty="0" smtClean="0">
              <a:ln>
                <a:noFill/>
              </a:ln>
              <a:effectLst/>
              <a:latin typeface="+mj-lt"/>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_tradnl" dirty="0" smtClean="0"/>
              <a:t>FUERZA AÉREA ECUATORIANA</a:t>
            </a:r>
            <a:endParaRPr lang="es-ES_tradnl" dirty="0"/>
          </a:p>
        </p:txBody>
      </p:sp>
      <p:sp>
        <p:nvSpPr>
          <p:cNvPr id="3" name="2 Marcador de contenido"/>
          <p:cNvSpPr>
            <a:spLocks noGrp="1"/>
          </p:cNvSpPr>
          <p:nvPr>
            <p:ph idx="1"/>
          </p:nvPr>
        </p:nvSpPr>
        <p:spPr/>
        <p:txBody>
          <a:bodyPr>
            <a:normAutofit lnSpcReduction="10000"/>
          </a:bodyPr>
          <a:lstStyle/>
          <a:p>
            <a:pPr algn="just"/>
            <a:r>
              <a:rPr lang="es-ES_tradnl" dirty="0" smtClean="0"/>
              <a:t> </a:t>
            </a:r>
            <a:r>
              <a:rPr lang="es-ES_tradnl" dirty="0" smtClean="0"/>
              <a:t>La Fuerza Aérea Ecuatoriana es una institución colmada de hechos históricos desde su creación, el Ecuador es un país de gente guerrera porque así eran los habitantes de estas tierras en el pasado, instinto guerrero que ha sido elemento esencial en quienes han sido parte de Fuerzas Armadas a lo largo del tiempo. La primera vez que una aeronave tripulada se elevó en cielos ecuatorianos fue el 4 de diciembre de 1842</a:t>
            </a:r>
            <a:endParaRPr lang="es-ES_tradnl" dirty="0"/>
          </a:p>
        </p:txBody>
      </p:sp>
    </p:spTree>
  </p:cSld>
  <p:clrMapOvr>
    <a:masterClrMapping/>
  </p:clrMapOvr>
  <p:transition>
    <p:strips dir="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_tradnl" dirty="0" smtClean="0"/>
              <a:t>FAE COTOPAXI</a:t>
            </a:r>
            <a:endParaRPr lang="es-ES_tradnl" dirty="0"/>
          </a:p>
        </p:txBody>
      </p:sp>
      <p:sp>
        <p:nvSpPr>
          <p:cNvPr id="3" name="2 Marcador de contenido"/>
          <p:cNvSpPr>
            <a:spLocks noGrp="1"/>
          </p:cNvSpPr>
          <p:nvPr>
            <p:ph idx="1"/>
          </p:nvPr>
        </p:nvSpPr>
        <p:spPr/>
        <p:txBody>
          <a:bodyPr/>
          <a:lstStyle/>
          <a:p>
            <a:pPr algn="just"/>
            <a:r>
              <a:rPr lang="es-ES_tradnl" dirty="0" smtClean="0"/>
              <a:t>A comienzos del año 1954, el alto mando militar decide modernizar la flota aérea con la compra de seis bombarderos “Camberra” y doce </a:t>
            </a:r>
            <a:r>
              <a:rPr lang="es-ES_tradnl" dirty="0" err="1" smtClean="0"/>
              <a:t>Gloster</a:t>
            </a:r>
            <a:r>
              <a:rPr lang="es-ES_tradnl" dirty="0" smtClean="0"/>
              <a:t> </a:t>
            </a:r>
            <a:r>
              <a:rPr lang="es-ES_tradnl" dirty="0" err="1" smtClean="0"/>
              <a:t>Meteor</a:t>
            </a:r>
            <a:r>
              <a:rPr lang="es-ES_tradnl" dirty="0" smtClean="0"/>
              <a:t> FR.9, así el Ecuador se convierte en el tercer país sudamericano en entrar en la era del Jet. Y llegan a la península de la Libertad en 1955, vía marítima.</a:t>
            </a:r>
          </a:p>
          <a:p>
            <a:endParaRPr lang="es-ES_tradnl" dirty="0"/>
          </a:p>
        </p:txBody>
      </p:sp>
    </p:spTree>
  </p:cSld>
  <p:clrMapOvr>
    <a:masterClrMapping/>
  </p:clrMapOvr>
  <p:transition>
    <p:strips dir="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COMISARIATO FAE - LATACUNGA</a:t>
            </a:r>
            <a:endParaRPr lang="es-ES_tradnl" dirty="0"/>
          </a:p>
        </p:txBody>
      </p:sp>
      <p:sp>
        <p:nvSpPr>
          <p:cNvPr id="3" name="2 Marcador de contenido"/>
          <p:cNvSpPr>
            <a:spLocks noGrp="1"/>
          </p:cNvSpPr>
          <p:nvPr>
            <p:ph idx="1"/>
          </p:nvPr>
        </p:nvSpPr>
        <p:spPr>
          <a:xfrm>
            <a:off x="914400" y="1285860"/>
            <a:ext cx="7772400" cy="5069700"/>
          </a:xfrm>
        </p:spPr>
        <p:txBody>
          <a:bodyPr>
            <a:normAutofit fontScale="92500" lnSpcReduction="10000"/>
          </a:bodyPr>
          <a:lstStyle/>
          <a:p>
            <a:pPr algn="just"/>
            <a:r>
              <a:rPr lang="es-ES_tradnl" dirty="0" smtClean="0"/>
              <a:t>Los Almacenes y comisariatos de las Fuerzas Armadas del ecuador fueron creados por Decreto Ejecutivo del 30 de enero de 1954 por disposición del Presidente de la República Dr. José María Velasco Ibarra. Mientras que por registro oficial 1025 del 23 de enero de 1960, el Presidente del Ecuador Camilo Ponce en el Art. 1 decreta: “Autorizar el funcionamiento de las fuerzas armadas y de la policía nacional, los mismos que se sujetarán a las importaciones que realicen a las disposiciones constantes en el presente decreto</a:t>
            </a:r>
            <a:r>
              <a:rPr lang="es-ES_tradnl" dirty="0" smtClean="0"/>
              <a:t>”.</a:t>
            </a:r>
            <a:endParaRPr lang="es-ES_tradnl" dirty="0" smtClean="0"/>
          </a:p>
        </p:txBody>
      </p:sp>
    </p:spTree>
  </p:cSld>
  <p:clrMapOvr>
    <a:masterClrMapping/>
  </p:clrMapOvr>
  <p:transition>
    <p:strips dir="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0" y="71414"/>
            <a:ext cx="9144000" cy="5929354"/>
          </a:xfrm>
        </p:spPr>
        <p:txBody>
          <a:bodyPr>
            <a:noAutofit/>
          </a:bodyPr>
          <a:lstStyle/>
          <a:p>
            <a:pPr algn="ctr"/>
            <a:r>
              <a:rPr lang="es-ES" sz="7200" b="1" dirty="0" smtClean="0">
                <a:solidFill>
                  <a:schemeClr val="accent3"/>
                </a:solidFill>
              </a:rPr>
              <a:t>CAPITULO 2</a:t>
            </a:r>
            <a:r>
              <a:rPr lang="es-EC" sz="7200" dirty="0" smtClean="0">
                <a:solidFill>
                  <a:schemeClr val="tx1"/>
                </a:solidFill>
              </a:rPr>
              <a:t> </a:t>
            </a:r>
            <a:r>
              <a:rPr lang="es-EC" sz="5400" dirty="0" smtClean="0">
                <a:solidFill>
                  <a:schemeClr val="tx1"/>
                </a:solidFill>
              </a:rPr>
              <a:t/>
            </a:r>
            <a:br>
              <a:rPr lang="es-EC" sz="5400" dirty="0" smtClean="0">
                <a:solidFill>
                  <a:schemeClr val="tx1"/>
                </a:solidFill>
              </a:rPr>
            </a:br>
            <a:r>
              <a:rPr lang="es-EC" sz="5400" dirty="0" smtClean="0">
                <a:solidFill>
                  <a:schemeClr val="tx1"/>
                </a:solidFill>
              </a:rPr>
              <a:t/>
            </a:r>
            <a:br>
              <a:rPr lang="es-EC" sz="5400" dirty="0" smtClean="0">
                <a:solidFill>
                  <a:schemeClr val="tx1"/>
                </a:solidFill>
              </a:rPr>
            </a:br>
            <a:r>
              <a:rPr lang="es-ES" sz="4400" dirty="0" smtClean="0">
                <a:solidFill>
                  <a:schemeClr val="tx1"/>
                </a:solidFill>
              </a:rPr>
              <a:t>Diagnóstico Situacional y Direccionamiento Estratégico</a:t>
            </a:r>
            <a:br>
              <a:rPr lang="es-ES" sz="4400" dirty="0" smtClean="0">
                <a:solidFill>
                  <a:schemeClr val="tx1"/>
                </a:solidFill>
              </a:rPr>
            </a:br>
            <a:r>
              <a:rPr lang="es-ES" sz="4400" dirty="0" smtClean="0">
                <a:solidFill>
                  <a:schemeClr val="tx1"/>
                </a:solidFill>
              </a:rPr>
              <a:t>Análisis externo  </a:t>
            </a:r>
            <a:br>
              <a:rPr lang="es-ES" sz="4400" dirty="0" smtClean="0">
                <a:solidFill>
                  <a:schemeClr val="tx1"/>
                </a:solidFill>
              </a:rPr>
            </a:br>
            <a:r>
              <a:rPr lang="es-ES" sz="4400" dirty="0" smtClean="0">
                <a:solidFill>
                  <a:schemeClr val="tx1"/>
                </a:solidFill>
              </a:rPr>
              <a:t>Microambiente</a:t>
            </a:r>
            <a:br>
              <a:rPr lang="es-ES" sz="4400" dirty="0" smtClean="0">
                <a:solidFill>
                  <a:schemeClr val="tx1"/>
                </a:solidFill>
              </a:rPr>
            </a:br>
            <a:r>
              <a:rPr lang="es-ES" sz="4400" dirty="0" smtClean="0">
                <a:solidFill>
                  <a:schemeClr val="tx1"/>
                </a:solidFill>
              </a:rPr>
              <a:t>Análisis interno</a:t>
            </a:r>
            <a:br>
              <a:rPr lang="es-ES" sz="4400" dirty="0" smtClean="0">
                <a:solidFill>
                  <a:schemeClr val="tx1"/>
                </a:solidFill>
              </a:rPr>
            </a:br>
            <a:r>
              <a:rPr lang="es-ES" sz="4400" dirty="0" smtClean="0">
                <a:solidFill>
                  <a:schemeClr val="tx1"/>
                </a:solidFill>
              </a:rPr>
              <a:t>Diagnóstico FODA</a:t>
            </a:r>
            <a:r>
              <a:rPr lang="es-ES" sz="5400" dirty="0" smtClean="0">
                <a:solidFill>
                  <a:schemeClr val="tx1"/>
                </a:solidFill>
              </a:rPr>
              <a:t/>
            </a:r>
            <a:br>
              <a:rPr lang="es-ES" sz="5400" dirty="0" smtClean="0">
                <a:solidFill>
                  <a:schemeClr val="tx1"/>
                </a:solidFill>
              </a:rPr>
            </a:br>
            <a:r>
              <a:rPr lang="es-EC" sz="7200" dirty="0" smtClean="0">
                <a:solidFill>
                  <a:schemeClr val="tx1"/>
                </a:solidFill>
              </a:rPr>
              <a:t/>
            </a:r>
            <a:br>
              <a:rPr lang="es-EC" sz="7200" dirty="0" smtClean="0">
                <a:solidFill>
                  <a:schemeClr val="tx1"/>
                </a:solidFill>
              </a:rPr>
            </a:br>
            <a:endParaRPr lang="es-EC" sz="7200" dirty="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14400" y="512064"/>
            <a:ext cx="7772400" cy="1273862"/>
          </a:xfrm>
        </p:spPr>
        <p:txBody>
          <a:bodyPr/>
          <a:lstStyle/>
          <a:p>
            <a:pPr algn="ctr"/>
            <a:r>
              <a:rPr lang="es-ES_tradnl" sz="3600" dirty="0" smtClean="0"/>
              <a:t>DIAGNÓSTICO SITUACIONAL Y DIRECCIONAMIENTO ESTRATÉGICO </a:t>
            </a:r>
            <a:endParaRPr lang="es-ES_tradnl" sz="3600" dirty="0"/>
          </a:p>
        </p:txBody>
      </p:sp>
      <p:sp>
        <p:nvSpPr>
          <p:cNvPr id="3" name="2 Marcador de contenido"/>
          <p:cNvSpPr>
            <a:spLocks noGrp="1"/>
          </p:cNvSpPr>
          <p:nvPr>
            <p:ph idx="1"/>
          </p:nvPr>
        </p:nvSpPr>
        <p:spPr>
          <a:xfrm>
            <a:off x="914400" y="2000240"/>
            <a:ext cx="7772400" cy="4355320"/>
          </a:xfrm>
        </p:spPr>
        <p:txBody>
          <a:bodyPr/>
          <a:lstStyle/>
          <a:p>
            <a:pPr algn="just"/>
            <a:r>
              <a:rPr lang="es-ES_tradnl" dirty="0" smtClean="0"/>
              <a:t>Se analizará la situación actual del comisariato mediante el análisis de los factores externos en el contexto del micro ambiente que es el estudio de los clientes, competencia y proveedores, estos factores influyen en las decisiones que toma la empresa para atraer a los clientes y competir.    </a:t>
            </a:r>
            <a:endParaRPr lang="es-ES_tradnl" dirty="0"/>
          </a:p>
        </p:txBody>
      </p:sp>
    </p:spTree>
  </p:cSld>
  <p:clrMapOvr>
    <a:masterClrMapping/>
  </p:clrMapOvr>
  <p:transition>
    <p:strips dir="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_tradnl" sz="3600" dirty="0" smtClean="0"/>
              <a:t>Inflación Acumulada en </a:t>
            </a:r>
            <a:r>
              <a:rPr lang="es-ES_tradnl" sz="3600" dirty="0" smtClean="0"/>
              <a:t>Ecuador</a:t>
            </a:r>
            <a:endParaRPr lang="es-ES_tradnl" dirty="0"/>
          </a:p>
        </p:txBody>
      </p:sp>
      <p:pic>
        <p:nvPicPr>
          <p:cNvPr id="2050" name="Picture 2"/>
          <p:cNvPicPr>
            <a:picLocks noChangeAspect="1" noChangeArrowheads="1"/>
          </p:cNvPicPr>
          <p:nvPr/>
        </p:nvPicPr>
        <p:blipFill>
          <a:blip r:embed="rId2"/>
          <a:srcRect/>
          <a:stretch>
            <a:fillRect/>
          </a:stretch>
        </p:blipFill>
        <p:spPr bwMode="auto">
          <a:xfrm>
            <a:off x="357158" y="1285860"/>
            <a:ext cx="8572560" cy="5429288"/>
          </a:xfrm>
          <a:prstGeom prst="rect">
            <a:avLst/>
          </a:prstGeom>
          <a:noFill/>
          <a:ln w="9525">
            <a:noFill/>
            <a:miter lim="800000"/>
            <a:headEnd/>
            <a:tailEnd/>
          </a:ln>
        </p:spPr>
      </p:pic>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box(in)">
                                      <p:cBhvr>
                                        <p:cTn id="7"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_tradnl" dirty="0" smtClean="0"/>
              <a:t>Tasas de Interés </a:t>
            </a:r>
            <a:r>
              <a:rPr lang="es-ES_tradnl" dirty="0" smtClean="0"/>
              <a:t>Activa</a:t>
            </a:r>
            <a:endParaRPr lang="es-ES_tradnl" dirty="0"/>
          </a:p>
        </p:txBody>
      </p:sp>
      <p:pic>
        <p:nvPicPr>
          <p:cNvPr id="3074" name="Picture 2"/>
          <p:cNvPicPr>
            <a:picLocks noChangeAspect="1" noChangeArrowheads="1"/>
          </p:cNvPicPr>
          <p:nvPr/>
        </p:nvPicPr>
        <p:blipFill>
          <a:blip r:embed="rId2"/>
          <a:srcRect/>
          <a:stretch>
            <a:fillRect/>
          </a:stretch>
        </p:blipFill>
        <p:spPr bwMode="auto">
          <a:xfrm>
            <a:off x="357158" y="1214422"/>
            <a:ext cx="8786842" cy="5429288"/>
          </a:xfrm>
          <a:prstGeom prst="rect">
            <a:avLst/>
          </a:prstGeom>
          <a:noFill/>
          <a:ln w="9525">
            <a:noFill/>
            <a:miter lim="800000"/>
            <a:headEnd/>
            <a:tailEnd/>
          </a:ln>
        </p:spPr>
      </p:pic>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blinds(horizontal)">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it-IT" dirty="0" smtClean="0"/>
              <a:t>Producto Interno </a:t>
            </a:r>
            <a:r>
              <a:rPr lang="it-IT" dirty="0" smtClean="0"/>
              <a:t>Bruto</a:t>
            </a:r>
            <a:endParaRPr lang="es-ES_tradnl" dirty="0"/>
          </a:p>
        </p:txBody>
      </p:sp>
      <p:pic>
        <p:nvPicPr>
          <p:cNvPr id="4098" name="Picture 2"/>
          <p:cNvPicPr>
            <a:picLocks noChangeAspect="1" noChangeArrowheads="1"/>
          </p:cNvPicPr>
          <p:nvPr/>
        </p:nvPicPr>
        <p:blipFill>
          <a:blip r:embed="rId2"/>
          <a:srcRect/>
          <a:stretch>
            <a:fillRect/>
          </a:stretch>
        </p:blipFill>
        <p:spPr bwMode="auto">
          <a:xfrm>
            <a:off x="714348" y="1285860"/>
            <a:ext cx="7929618" cy="5072098"/>
          </a:xfrm>
          <a:prstGeom prst="rect">
            <a:avLst/>
          </a:prstGeom>
          <a:noFill/>
          <a:ln w="9525">
            <a:noFill/>
            <a:miter lim="800000"/>
            <a:headEnd/>
            <a:tailEnd/>
          </a:ln>
        </p:spPr>
      </p:pic>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blinds(horizontal)">
                                      <p:cBhvr>
                                        <p:cTn id="7"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it-IT" dirty="0" smtClean="0"/>
              <a:t>Población </a:t>
            </a:r>
            <a:r>
              <a:rPr lang="it-IT" dirty="0" smtClean="0"/>
              <a:t>Cotopaxi</a:t>
            </a:r>
            <a:endParaRPr lang="es-ES_tradnl" dirty="0"/>
          </a:p>
        </p:txBody>
      </p:sp>
      <p:graphicFrame>
        <p:nvGraphicFramePr>
          <p:cNvPr id="6" name="5 Tabla"/>
          <p:cNvGraphicFramePr>
            <a:graphicFrameLocks noGrp="1"/>
          </p:cNvGraphicFramePr>
          <p:nvPr/>
        </p:nvGraphicFramePr>
        <p:xfrm>
          <a:off x="1142976" y="2000240"/>
          <a:ext cx="6858047" cy="3429024"/>
        </p:xfrm>
        <a:graphic>
          <a:graphicData uri="http://schemas.openxmlformats.org/drawingml/2006/table">
            <a:tbl>
              <a:tblPr>
                <a:tableStyleId>{775DCB02-9BB8-47FD-8907-85C794F793BA}</a:tableStyleId>
              </a:tblPr>
              <a:tblGrid>
                <a:gridCol w="2269406"/>
                <a:gridCol w="1331175"/>
                <a:gridCol w="1405209"/>
                <a:gridCol w="1852257"/>
              </a:tblGrid>
              <a:tr h="1459158">
                <a:tc>
                  <a:txBody>
                    <a:bodyPr/>
                    <a:lstStyle/>
                    <a:p>
                      <a:pPr marL="180340" algn="ctr">
                        <a:lnSpc>
                          <a:spcPct val="115000"/>
                        </a:lnSpc>
                        <a:spcAft>
                          <a:spcPts val="0"/>
                        </a:spcAft>
                      </a:pPr>
                      <a:r>
                        <a:rPr lang="es-ES_tradnl" sz="2400" b="1" dirty="0"/>
                        <a:t>Categorías</a:t>
                      </a:r>
                      <a:endParaRPr lang="es-ES_tradnl" sz="1200" b="1" dirty="0">
                        <a:latin typeface="Calibri"/>
                        <a:ea typeface="Calibri"/>
                        <a:cs typeface="Times New Roman"/>
                      </a:endParaRPr>
                    </a:p>
                  </a:txBody>
                  <a:tcPr marL="44293" marR="44293" marT="0" marB="0" anchor="ctr"/>
                </a:tc>
                <a:tc>
                  <a:txBody>
                    <a:bodyPr/>
                    <a:lstStyle/>
                    <a:p>
                      <a:pPr marL="180340" algn="ctr">
                        <a:lnSpc>
                          <a:spcPct val="115000"/>
                        </a:lnSpc>
                        <a:spcAft>
                          <a:spcPts val="0"/>
                        </a:spcAft>
                      </a:pPr>
                      <a:r>
                        <a:rPr lang="es-ES_tradnl" sz="2400" b="1" dirty="0"/>
                        <a:t>Casos</a:t>
                      </a:r>
                      <a:endParaRPr lang="es-ES_tradnl" sz="1200" b="1" dirty="0">
                        <a:latin typeface="Calibri"/>
                        <a:ea typeface="Calibri"/>
                        <a:cs typeface="Times New Roman"/>
                      </a:endParaRPr>
                    </a:p>
                  </a:txBody>
                  <a:tcPr marL="44293" marR="44293" marT="0" marB="0" anchor="ctr"/>
                </a:tc>
                <a:tc>
                  <a:txBody>
                    <a:bodyPr/>
                    <a:lstStyle/>
                    <a:p>
                      <a:pPr marL="180340" algn="ctr">
                        <a:lnSpc>
                          <a:spcPct val="115000"/>
                        </a:lnSpc>
                        <a:spcAft>
                          <a:spcPts val="0"/>
                        </a:spcAft>
                      </a:pPr>
                      <a:r>
                        <a:rPr lang="es-ES_tradnl" sz="2400" b="1" dirty="0"/>
                        <a:t>%</a:t>
                      </a:r>
                      <a:endParaRPr lang="es-ES_tradnl" sz="1200" b="1" dirty="0">
                        <a:latin typeface="Calibri"/>
                        <a:ea typeface="Calibri"/>
                        <a:cs typeface="Times New Roman"/>
                      </a:endParaRPr>
                    </a:p>
                  </a:txBody>
                  <a:tcPr marL="44293" marR="44293" marT="0" marB="0" anchor="ctr"/>
                </a:tc>
                <a:tc>
                  <a:txBody>
                    <a:bodyPr/>
                    <a:lstStyle/>
                    <a:p>
                      <a:pPr marL="180340" algn="ctr">
                        <a:lnSpc>
                          <a:spcPct val="115000"/>
                        </a:lnSpc>
                        <a:spcAft>
                          <a:spcPts val="0"/>
                        </a:spcAft>
                      </a:pPr>
                      <a:r>
                        <a:rPr lang="es-ES_tradnl" sz="2400" b="1" dirty="0"/>
                        <a:t>Acumulado %</a:t>
                      </a:r>
                      <a:endParaRPr lang="es-ES_tradnl" sz="1200" b="1" dirty="0">
                        <a:latin typeface="Calibri"/>
                        <a:ea typeface="Calibri"/>
                        <a:cs typeface="Times New Roman"/>
                      </a:endParaRPr>
                    </a:p>
                  </a:txBody>
                  <a:tcPr marL="44293" marR="44293" marT="0" marB="0" anchor="ctr"/>
                </a:tc>
              </a:tr>
              <a:tr h="656622">
                <a:tc>
                  <a:txBody>
                    <a:bodyPr/>
                    <a:lstStyle/>
                    <a:p>
                      <a:pPr marL="180340">
                        <a:lnSpc>
                          <a:spcPct val="115000"/>
                        </a:lnSpc>
                        <a:spcAft>
                          <a:spcPts val="0"/>
                        </a:spcAft>
                      </a:pPr>
                      <a:r>
                        <a:rPr lang="es-ES_tradnl" sz="2000"/>
                        <a:t>Hombre</a:t>
                      </a:r>
                      <a:endParaRPr lang="es-ES_tradnl" sz="1200">
                        <a:latin typeface="Calibri"/>
                        <a:ea typeface="Calibri"/>
                        <a:cs typeface="Times New Roman"/>
                      </a:endParaRPr>
                    </a:p>
                  </a:txBody>
                  <a:tcPr marL="44293" marR="44293" marT="0" marB="0" anchor="ctr"/>
                </a:tc>
                <a:tc>
                  <a:txBody>
                    <a:bodyPr/>
                    <a:lstStyle/>
                    <a:p>
                      <a:pPr marL="180340">
                        <a:lnSpc>
                          <a:spcPct val="115000"/>
                        </a:lnSpc>
                        <a:spcAft>
                          <a:spcPts val="0"/>
                        </a:spcAft>
                      </a:pPr>
                      <a:r>
                        <a:rPr lang="es-ES_tradnl" sz="2000"/>
                        <a:t>198.625</a:t>
                      </a:r>
                      <a:endParaRPr lang="es-ES_tradnl" sz="1200">
                        <a:latin typeface="Calibri"/>
                        <a:ea typeface="Calibri"/>
                        <a:cs typeface="Times New Roman"/>
                      </a:endParaRPr>
                    </a:p>
                  </a:txBody>
                  <a:tcPr marL="44293" marR="44293" marT="0" marB="0" anchor="ctr"/>
                </a:tc>
                <a:tc>
                  <a:txBody>
                    <a:bodyPr/>
                    <a:lstStyle/>
                    <a:p>
                      <a:pPr marL="180340">
                        <a:lnSpc>
                          <a:spcPct val="115000"/>
                        </a:lnSpc>
                        <a:spcAft>
                          <a:spcPts val="0"/>
                        </a:spcAft>
                      </a:pPr>
                      <a:r>
                        <a:rPr lang="es-ES_tradnl" sz="2000"/>
                        <a:t>48,54 %</a:t>
                      </a:r>
                      <a:endParaRPr lang="es-ES_tradnl" sz="1200">
                        <a:latin typeface="Calibri"/>
                        <a:ea typeface="Calibri"/>
                        <a:cs typeface="Times New Roman"/>
                      </a:endParaRPr>
                    </a:p>
                  </a:txBody>
                  <a:tcPr marL="44293" marR="44293" marT="0" marB="0" anchor="ctr"/>
                </a:tc>
                <a:tc>
                  <a:txBody>
                    <a:bodyPr/>
                    <a:lstStyle/>
                    <a:p>
                      <a:pPr marL="180340">
                        <a:lnSpc>
                          <a:spcPct val="115000"/>
                        </a:lnSpc>
                        <a:spcAft>
                          <a:spcPts val="0"/>
                        </a:spcAft>
                      </a:pPr>
                      <a:r>
                        <a:rPr lang="es-ES_tradnl" sz="2000"/>
                        <a:t>48,54 %</a:t>
                      </a:r>
                      <a:endParaRPr lang="es-ES_tradnl" sz="1200">
                        <a:latin typeface="Calibri"/>
                        <a:ea typeface="Calibri"/>
                        <a:cs typeface="Times New Roman"/>
                      </a:endParaRPr>
                    </a:p>
                  </a:txBody>
                  <a:tcPr marL="44293" marR="44293" marT="0" marB="0" anchor="ctr"/>
                </a:tc>
              </a:tr>
              <a:tr h="656622">
                <a:tc>
                  <a:txBody>
                    <a:bodyPr/>
                    <a:lstStyle/>
                    <a:p>
                      <a:pPr marL="180340">
                        <a:lnSpc>
                          <a:spcPct val="115000"/>
                        </a:lnSpc>
                        <a:spcAft>
                          <a:spcPts val="0"/>
                        </a:spcAft>
                      </a:pPr>
                      <a:r>
                        <a:rPr lang="es-ES_tradnl" sz="2000"/>
                        <a:t>Mujer</a:t>
                      </a:r>
                      <a:endParaRPr lang="es-ES_tradnl" sz="1200">
                        <a:latin typeface="Calibri"/>
                        <a:ea typeface="Calibri"/>
                        <a:cs typeface="Times New Roman"/>
                      </a:endParaRPr>
                    </a:p>
                  </a:txBody>
                  <a:tcPr marL="44293" marR="44293" marT="0" marB="0" anchor="ctr"/>
                </a:tc>
                <a:tc>
                  <a:txBody>
                    <a:bodyPr/>
                    <a:lstStyle/>
                    <a:p>
                      <a:pPr marL="180340">
                        <a:lnSpc>
                          <a:spcPct val="115000"/>
                        </a:lnSpc>
                        <a:spcAft>
                          <a:spcPts val="0"/>
                        </a:spcAft>
                      </a:pPr>
                      <a:r>
                        <a:rPr lang="es-ES_tradnl" sz="2000"/>
                        <a:t>210.580</a:t>
                      </a:r>
                      <a:endParaRPr lang="es-ES_tradnl" sz="1200">
                        <a:latin typeface="Calibri"/>
                        <a:ea typeface="Calibri"/>
                        <a:cs typeface="Times New Roman"/>
                      </a:endParaRPr>
                    </a:p>
                  </a:txBody>
                  <a:tcPr marL="44293" marR="44293" marT="0" marB="0" anchor="ctr"/>
                </a:tc>
                <a:tc>
                  <a:txBody>
                    <a:bodyPr/>
                    <a:lstStyle/>
                    <a:p>
                      <a:pPr marL="180340">
                        <a:lnSpc>
                          <a:spcPct val="115000"/>
                        </a:lnSpc>
                        <a:spcAft>
                          <a:spcPts val="0"/>
                        </a:spcAft>
                      </a:pPr>
                      <a:r>
                        <a:rPr lang="es-ES_tradnl" sz="2000"/>
                        <a:t>51,46 %</a:t>
                      </a:r>
                      <a:endParaRPr lang="es-ES_tradnl" sz="1200">
                        <a:latin typeface="Calibri"/>
                        <a:ea typeface="Calibri"/>
                        <a:cs typeface="Times New Roman"/>
                      </a:endParaRPr>
                    </a:p>
                  </a:txBody>
                  <a:tcPr marL="44293" marR="44293" marT="0" marB="0" anchor="ctr"/>
                </a:tc>
                <a:tc>
                  <a:txBody>
                    <a:bodyPr/>
                    <a:lstStyle/>
                    <a:p>
                      <a:pPr marL="180340">
                        <a:lnSpc>
                          <a:spcPct val="115000"/>
                        </a:lnSpc>
                        <a:spcAft>
                          <a:spcPts val="0"/>
                        </a:spcAft>
                      </a:pPr>
                      <a:r>
                        <a:rPr lang="es-ES_tradnl" sz="2000"/>
                        <a:t>100,00 %</a:t>
                      </a:r>
                      <a:endParaRPr lang="es-ES_tradnl" sz="1200">
                        <a:latin typeface="Calibri"/>
                        <a:ea typeface="Calibri"/>
                        <a:cs typeface="Times New Roman"/>
                      </a:endParaRPr>
                    </a:p>
                  </a:txBody>
                  <a:tcPr marL="44293" marR="44293" marT="0" marB="0" anchor="ctr"/>
                </a:tc>
              </a:tr>
              <a:tr h="656622">
                <a:tc>
                  <a:txBody>
                    <a:bodyPr/>
                    <a:lstStyle/>
                    <a:p>
                      <a:pPr marL="180340">
                        <a:lnSpc>
                          <a:spcPct val="115000"/>
                        </a:lnSpc>
                        <a:spcAft>
                          <a:spcPts val="0"/>
                        </a:spcAft>
                      </a:pPr>
                      <a:r>
                        <a:rPr lang="es-ES_tradnl" sz="2000"/>
                        <a:t>Total</a:t>
                      </a:r>
                      <a:endParaRPr lang="es-ES_tradnl" sz="1200">
                        <a:latin typeface="Calibri"/>
                        <a:ea typeface="Calibri"/>
                        <a:cs typeface="Times New Roman"/>
                      </a:endParaRPr>
                    </a:p>
                  </a:txBody>
                  <a:tcPr marL="44293" marR="44293" marT="0" marB="0" anchor="ctr"/>
                </a:tc>
                <a:tc>
                  <a:txBody>
                    <a:bodyPr/>
                    <a:lstStyle/>
                    <a:p>
                      <a:pPr marL="180340">
                        <a:lnSpc>
                          <a:spcPct val="115000"/>
                        </a:lnSpc>
                        <a:spcAft>
                          <a:spcPts val="0"/>
                        </a:spcAft>
                      </a:pPr>
                      <a:r>
                        <a:rPr lang="es-ES_tradnl" sz="2000"/>
                        <a:t>409.205</a:t>
                      </a:r>
                      <a:endParaRPr lang="es-ES_tradnl" sz="1200">
                        <a:latin typeface="Calibri"/>
                        <a:ea typeface="Calibri"/>
                        <a:cs typeface="Times New Roman"/>
                      </a:endParaRPr>
                    </a:p>
                  </a:txBody>
                  <a:tcPr marL="44293" marR="44293" marT="0" marB="0" anchor="ctr"/>
                </a:tc>
                <a:tc>
                  <a:txBody>
                    <a:bodyPr/>
                    <a:lstStyle/>
                    <a:p>
                      <a:pPr marL="180340">
                        <a:lnSpc>
                          <a:spcPct val="115000"/>
                        </a:lnSpc>
                        <a:spcAft>
                          <a:spcPts val="0"/>
                        </a:spcAft>
                      </a:pPr>
                      <a:r>
                        <a:rPr lang="es-ES_tradnl" sz="2000"/>
                        <a:t>100,00 %</a:t>
                      </a:r>
                      <a:endParaRPr lang="es-ES_tradnl" sz="1200">
                        <a:latin typeface="Calibri"/>
                        <a:ea typeface="Calibri"/>
                        <a:cs typeface="Times New Roman"/>
                      </a:endParaRPr>
                    </a:p>
                  </a:txBody>
                  <a:tcPr marL="44293" marR="44293" marT="0" marB="0" anchor="ctr"/>
                </a:tc>
                <a:tc>
                  <a:txBody>
                    <a:bodyPr/>
                    <a:lstStyle/>
                    <a:p>
                      <a:pPr marL="180340">
                        <a:lnSpc>
                          <a:spcPct val="115000"/>
                        </a:lnSpc>
                        <a:spcAft>
                          <a:spcPts val="0"/>
                        </a:spcAft>
                      </a:pPr>
                      <a:r>
                        <a:rPr lang="es-ES_tradnl" sz="2000" dirty="0"/>
                        <a:t>100,00 %</a:t>
                      </a:r>
                      <a:endParaRPr lang="es-ES_tradnl" sz="1200" dirty="0">
                        <a:latin typeface="Calibri"/>
                        <a:ea typeface="Calibri"/>
                        <a:cs typeface="Times New Roman"/>
                      </a:endParaRPr>
                    </a:p>
                  </a:txBody>
                  <a:tcPr marL="44293" marR="44293" marT="0" marB="0" anchor="ctr"/>
                </a:tc>
              </a:tr>
            </a:tbl>
          </a:graphicData>
        </a:graphic>
      </p:graphicFrame>
    </p:spTree>
  </p:cSld>
  <p:clrMapOvr>
    <a:masterClrMapping/>
  </p:clrMapOvr>
  <p:transition>
    <p:strips dir="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it-IT" dirty="0" smtClean="0"/>
              <a:t>Población </a:t>
            </a:r>
            <a:r>
              <a:rPr lang="it-IT" dirty="0" smtClean="0"/>
              <a:t>Latacunga</a:t>
            </a:r>
            <a:endParaRPr lang="es-ES_tradnl" dirty="0"/>
          </a:p>
        </p:txBody>
      </p:sp>
      <p:graphicFrame>
        <p:nvGraphicFramePr>
          <p:cNvPr id="4" name="3 Tabla"/>
          <p:cNvGraphicFramePr>
            <a:graphicFrameLocks noGrp="1"/>
          </p:cNvGraphicFramePr>
          <p:nvPr/>
        </p:nvGraphicFramePr>
        <p:xfrm>
          <a:off x="1285852" y="2000240"/>
          <a:ext cx="6929486" cy="3071833"/>
        </p:xfrm>
        <a:graphic>
          <a:graphicData uri="http://schemas.openxmlformats.org/drawingml/2006/table">
            <a:tbl>
              <a:tblPr>
                <a:tableStyleId>{775DCB02-9BB8-47FD-8907-85C794F793BA}</a:tableStyleId>
              </a:tblPr>
              <a:tblGrid>
                <a:gridCol w="1809379"/>
                <a:gridCol w="1480761"/>
                <a:gridCol w="1750782"/>
                <a:gridCol w="1888564"/>
              </a:tblGrid>
              <a:tr h="1151938">
                <a:tc>
                  <a:txBody>
                    <a:bodyPr/>
                    <a:lstStyle/>
                    <a:p>
                      <a:pPr marL="180340" algn="ctr">
                        <a:lnSpc>
                          <a:spcPct val="115000"/>
                        </a:lnSpc>
                        <a:spcAft>
                          <a:spcPts val="0"/>
                        </a:spcAft>
                      </a:pPr>
                      <a:r>
                        <a:rPr lang="es-ES_tradnl" sz="2400" b="1" dirty="0"/>
                        <a:t>Categorías</a:t>
                      </a:r>
                      <a:endParaRPr lang="es-ES_tradnl" sz="1400" b="1" dirty="0">
                        <a:latin typeface="Calibri"/>
                        <a:ea typeface="Calibri"/>
                        <a:cs typeface="Times New Roman"/>
                      </a:endParaRPr>
                    </a:p>
                  </a:txBody>
                  <a:tcPr marL="44450" marR="44450" marT="0" marB="0" anchor="ctr"/>
                </a:tc>
                <a:tc>
                  <a:txBody>
                    <a:bodyPr/>
                    <a:lstStyle/>
                    <a:p>
                      <a:pPr marL="180340" algn="ctr">
                        <a:lnSpc>
                          <a:spcPct val="115000"/>
                        </a:lnSpc>
                        <a:spcAft>
                          <a:spcPts val="0"/>
                        </a:spcAft>
                      </a:pPr>
                      <a:r>
                        <a:rPr lang="es-ES_tradnl" sz="2400" b="1" dirty="0"/>
                        <a:t>Casos</a:t>
                      </a:r>
                      <a:endParaRPr lang="es-ES_tradnl" sz="1400" b="1" dirty="0">
                        <a:latin typeface="Calibri"/>
                        <a:ea typeface="Calibri"/>
                        <a:cs typeface="Times New Roman"/>
                      </a:endParaRPr>
                    </a:p>
                  </a:txBody>
                  <a:tcPr marL="44450" marR="44450" marT="0" marB="0" anchor="ctr"/>
                </a:tc>
                <a:tc>
                  <a:txBody>
                    <a:bodyPr/>
                    <a:lstStyle/>
                    <a:p>
                      <a:pPr marL="180340" algn="ctr">
                        <a:lnSpc>
                          <a:spcPct val="115000"/>
                        </a:lnSpc>
                        <a:spcAft>
                          <a:spcPts val="0"/>
                        </a:spcAft>
                      </a:pPr>
                      <a:r>
                        <a:rPr lang="es-ES_tradnl" sz="2400" b="1" dirty="0"/>
                        <a:t>%</a:t>
                      </a:r>
                      <a:endParaRPr lang="es-ES_tradnl" sz="1400" b="1" dirty="0">
                        <a:latin typeface="Calibri"/>
                        <a:ea typeface="Calibri"/>
                        <a:cs typeface="Times New Roman"/>
                      </a:endParaRPr>
                    </a:p>
                  </a:txBody>
                  <a:tcPr marL="44450" marR="44450" marT="0" marB="0" anchor="ctr"/>
                </a:tc>
                <a:tc>
                  <a:txBody>
                    <a:bodyPr/>
                    <a:lstStyle/>
                    <a:p>
                      <a:pPr marL="180340" algn="ctr">
                        <a:lnSpc>
                          <a:spcPct val="115000"/>
                        </a:lnSpc>
                        <a:spcAft>
                          <a:spcPts val="0"/>
                        </a:spcAft>
                      </a:pPr>
                      <a:r>
                        <a:rPr lang="es-ES_tradnl" sz="2400" b="1" dirty="0"/>
                        <a:t>Acumulado %</a:t>
                      </a:r>
                      <a:endParaRPr lang="es-ES_tradnl" sz="1400" b="1" dirty="0">
                        <a:latin typeface="Calibri"/>
                        <a:ea typeface="Calibri"/>
                        <a:cs typeface="Times New Roman"/>
                      </a:endParaRPr>
                    </a:p>
                  </a:txBody>
                  <a:tcPr marL="44450" marR="44450" marT="0" marB="0" anchor="ctr"/>
                </a:tc>
              </a:tr>
              <a:tr h="639965">
                <a:tc>
                  <a:txBody>
                    <a:bodyPr/>
                    <a:lstStyle/>
                    <a:p>
                      <a:pPr marL="180340" algn="ctr">
                        <a:lnSpc>
                          <a:spcPct val="115000"/>
                        </a:lnSpc>
                        <a:spcAft>
                          <a:spcPts val="0"/>
                        </a:spcAft>
                      </a:pPr>
                      <a:r>
                        <a:rPr lang="es-ES_tradnl" sz="2000"/>
                        <a:t>URBANA</a:t>
                      </a:r>
                      <a:endParaRPr lang="es-ES_tradnl" sz="1100">
                        <a:latin typeface="Calibri"/>
                        <a:ea typeface="Calibri"/>
                        <a:cs typeface="Times New Roman"/>
                      </a:endParaRPr>
                    </a:p>
                  </a:txBody>
                  <a:tcPr marL="44450" marR="44450" marT="0" marB="0" anchor="ctr"/>
                </a:tc>
                <a:tc>
                  <a:txBody>
                    <a:bodyPr/>
                    <a:lstStyle/>
                    <a:p>
                      <a:pPr marL="180340" algn="ctr">
                        <a:lnSpc>
                          <a:spcPct val="115000"/>
                        </a:lnSpc>
                        <a:spcAft>
                          <a:spcPts val="0"/>
                        </a:spcAft>
                      </a:pPr>
                      <a:r>
                        <a:rPr lang="es-ES_tradnl" sz="2000"/>
                        <a:t>63.842</a:t>
                      </a:r>
                      <a:endParaRPr lang="es-ES_tradnl" sz="1100">
                        <a:latin typeface="Calibri"/>
                        <a:ea typeface="Calibri"/>
                        <a:cs typeface="Times New Roman"/>
                      </a:endParaRPr>
                    </a:p>
                  </a:txBody>
                  <a:tcPr marL="44450" marR="44450" marT="0" marB="0" anchor="ctr"/>
                </a:tc>
                <a:tc>
                  <a:txBody>
                    <a:bodyPr/>
                    <a:lstStyle/>
                    <a:p>
                      <a:pPr marL="180340" algn="ctr">
                        <a:lnSpc>
                          <a:spcPct val="115000"/>
                        </a:lnSpc>
                        <a:spcAft>
                          <a:spcPts val="0"/>
                        </a:spcAft>
                      </a:pPr>
                      <a:r>
                        <a:rPr lang="es-ES_tradnl" sz="2000"/>
                        <a:t>37,45 %</a:t>
                      </a:r>
                      <a:endParaRPr lang="es-ES_tradnl" sz="1100">
                        <a:latin typeface="Calibri"/>
                        <a:ea typeface="Calibri"/>
                        <a:cs typeface="Times New Roman"/>
                      </a:endParaRPr>
                    </a:p>
                  </a:txBody>
                  <a:tcPr marL="44450" marR="44450" marT="0" marB="0" anchor="ctr"/>
                </a:tc>
                <a:tc>
                  <a:txBody>
                    <a:bodyPr/>
                    <a:lstStyle/>
                    <a:p>
                      <a:pPr marL="180340" algn="ctr">
                        <a:lnSpc>
                          <a:spcPct val="115000"/>
                        </a:lnSpc>
                        <a:spcAft>
                          <a:spcPts val="0"/>
                        </a:spcAft>
                      </a:pPr>
                      <a:r>
                        <a:rPr lang="es-ES_tradnl" sz="2000"/>
                        <a:t>37,45 %</a:t>
                      </a:r>
                      <a:endParaRPr lang="es-ES_tradnl" sz="1100">
                        <a:latin typeface="Calibri"/>
                        <a:ea typeface="Calibri"/>
                        <a:cs typeface="Times New Roman"/>
                      </a:endParaRPr>
                    </a:p>
                  </a:txBody>
                  <a:tcPr marL="44450" marR="44450" marT="0" marB="0" anchor="ctr"/>
                </a:tc>
              </a:tr>
              <a:tr h="639965">
                <a:tc>
                  <a:txBody>
                    <a:bodyPr/>
                    <a:lstStyle/>
                    <a:p>
                      <a:pPr marL="180340" algn="ctr">
                        <a:lnSpc>
                          <a:spcPct val="115000"/>
                        </a:lnSpc>
                        <a:spcAft>
                          <a:spcPts val="0"/>
                        </a:spcAft>
                      </a:pPr>
                      <a:r>
                        <a:rPr lang="es-ES_tradnl" sz="2000"/>
                        <a:t>RURAL</a:t>
                      </a:r>
                      <a:endParaRPr lang="es-ES_tradnl" sz="1100">
                        <a:latin typeface="Calibri"/>
                        <a:ea typeface="Calibri"/>
                        <a:cs typeface="Times New Roman"/>
                      </a:endParaRPr>
                    </a:p>
                  </a:txBody>
                  <a:tcPr marL="44450" marR="44450" marT="0" marB="0" anchor="ctr"/>
                </a:tc>
                <a:tc>
                  <a:txBody>
                    <a:bodyPr/>
                    <a:lstStyle/>
                    <a:p>
                      <a:pPr marL="180340" algn="ctr">
                        <a:lnSpc>
                          <a:spcPct val="115000"/>
                        </a:lnSpc>
                        <a:spcAft>
                          <a:spcPts val="0"/>
                        </a:spcAft>
                      </a:pPr>
                      <a:r>
                        <a:rPr lang="es-ES_tradnl" sz="2000"/>
                        <a:t>106.647</a:t>
                      </a:r>
                      <a:endParaRPr lang="es-ES_tradnl" sz="1100">
                        <a:latin typeface="Calibri"/>
                        <a:ea typeface="Calibri"/>
                        <a:cs typeface="Times New Roman"/>
                      </a:endParaRPr>
                    </a:p>
                  </a:txBody>
                  <a:tcPr marL="44450" marR="44450" marT="0" marB="0" anchor="ctr"/>
                </a:tc>
                <a:tc>
                  <a:txBody>
                    <a:bodyPr/>
                    <a:lstStyle/>
                    <a:p>
                      <a:pPr marL="180340" algn="ctr">
                        <a:lnSpc>
                          <a:spcPct val="115000"/>
                        </a:lnSpc>
                        <a:spcAft>
                          <a:spcPts val="0"/>
                        </a:spcAft>
                      </a:pPr>
                      <a:r>
                        <a:rPr lang="es-ES_tradnl" sz="2000"/>
                        <a:t>62,55 %</a:t>
                      </a:r>
                      <a:endParaRPr lang="es-ES_tradnl" sz="1100">
                        <a:latin typeface="Calibri"/>
                        <a:ea typeface="Calibri"/>
                        <a:cs typeface="Times New Roman"/>
                      </a:endParaRPr>
                    </a:p>
                  </a:txBody>
                  <a:tcPr marL="44450" marR="44450" marT="0" marB="0" anchor="ctr"/>
                </a:tc>
                <a:tc>
                  <a:txBody>
                    <a:bodyPr/>
                    <a:lstStyle/>
                    <a:p>
                      <a:pPr marL="180340" algn="ctr">
                        <a:lnSpc>
                          <a:spcPct val="115000"/>
                        </a:lnSpc>
                        <a:spcAft>
                          <a:spcPts val="0"/>
                        </a:spcAft>
                      </a:pPr>
                      <a:r>
                        <a:rPr lang="es-ES_tradnl" sz="2000"/>
                        <a:t>100,00 %</a:t>
                      </a:r>
                      <a:endParaRPr lang="es-ES_tradnl" sz="1100">
                        <a:latin typeface="Calibri"/>
                        <a:ea typeface="Calibri"/>
                        <a:cs typeface="Times New Roman"/>
                      </a:endParaRPr>
                    </a:p>
                  </a:txBody>
                  <a:tcPr marL="44450" marR="44450" marT="0" marB="0" anchor="ctr"/>
                </a:tc>
              </a:tr>
              <a:tr h="639965">
                <a:tc>
                  <a:txBody>
                    <a:bodyPr/>
                    <a:lstStyle/>
                    <a:p>
                      <a:pPr marL="180340" algn="ctr">
                        <a:lnSpc>
                          <a:spcPct val="115000"/>
                        </a:lnSpc>
                        <a:spcAft>
                          <a:spcPts val="0"/>
                        </a:spcAft>
                      </a:pPr>
                      <a:r>
                        <a:rPr lang="es-ES_tradnl" sz="2000"/>
                        <a:t>Total</a:t>
                      </a:r>
                      <a:endParaRPr lang="es-ES_tradnl" sz="1100">
                        <a:latin typeface="Calibri"/>
                        <a:ea typeface="Calibri"/>
                        <a:cs typeface="Times New Roman"/>
                      </a:endParaRPr>
                    </a:p>
                  </a:txBody>
                  <a:tcPr marL="44450" marR="44450" marT="0" marB="0" anchor="ctr"/>
                </a:tc>
                <a:tc>
                  <a:txBody>
                    <a:bodyPr/>
                    <a:lstStyle/>
                    <a:p>
                      <a:pPr marL="180340" algn="ctr">
                        <a:lnSpc>
                          <a:spcPct val="115000"/>
                        </a:lnSpc>
                        <a:spcAft>
                          <a:spcPts val="0"/>
                        </a:spcAft>
                      </a:pPr>
                      <a:r>
                        <a:rPr lang="es-ES_tradnl" sz="2000"/>
                        <a:t>170.489</a:t>
                      </a:r>
                      <a:endParaRPr lang="es-ES_tradnl" sz="1100">
                        <a:latin typeface="Calibri"/>
                        <a:ea typeface="Calibri"/>
                        <a:cs typeface="Times New Roman"/>
                      </a:endParaRPr>
                    </a:p>
                  </a:txBody>
                  <a:tcPr marL="44450" marR="44450" marT="0" marB="0" anchor="ctr"/>
                </a:tc>
                <a:tc>
                  <a:txBody>
                    <a:bodyPr/>
                    <a:lstStyle/>
                    <a:p>
                      <a:pPr marL="180340" algn="ctr">
                        <a:lnSpc>
                          <a:spcPct val="115000"/>
                        </a:lnSpc>
                        <a:spcAft>
                          <a:spcPts val="0"/>
                        </a:spcAft>
                      </a:pPr>
                      <a:r>
                        <a:rPr lang="es-ES_tradnl" sz="2000" dirty="0"/>
                        <a:t>100,00 %</a:t>
                      </a:r>
                      <a:endParaRPr lang="es-ES_tradnl" sz="1100" dirty="0">
                        <a:latin typeface="Calibri"/>
                        <a:ea typeface="Calibri"/>
                        <a:cs typeface="Times New Roman"/>
                      </a:endParaRPr>
                    </a:p>
                  </a:txBody>
                  <a:tcPr marL="44450" marR="44450" marT="0" marB="0" anchor="ctr"/>
                </a:tc>
                <a:tc>
                  <a:txBody>
                    <a:bodyPr/>
                    <a:lstStyle/>
                    <a:p>
                      <a:pPr marL="180340" algn="ctr">
                        <a:lnSpc>
                          <a:spcPct val="115000"/>
                        </a:lnSpc>
                        <a:spcAft>
                          <a:spcPts val="0"/>
                        </a:spcAft>
                      </a:pPr>
                      <a:r>
                        <a:rPr lang="es-ES_tradnl" sz="2000" dirty="0"/>
                        <a:t>100,00 %</a:t>
                      </a:r>
                      <a:endParaRPr lang="es-ES_tradnl" sz="1100" dirty="0">
                        <a:latin typeface="Calibri"/>
                        <a:ea typeface="Calibri"/>
                        <a:cs typeface="Times New Roman"/>
                      </a:endParaRPr>
                    </a:p>
                  </a:txBody>
                  <a:tcPr marL="44450" marR="44450" marT="0" marB="0" anchor="ctr"/>
                </a:tc>
              </a:tr>
            </a:tbl>
          </a:graphicData>
        </a:graphic>
      </p:graphicFrame>
    </p:spTree>
  </p:cSld>
  <p:clrMapOvr>
    <a:masterClrMapping/>
  </p:clrMapOvr>
  <p:transition>
    <p:strips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0" y="71414"/>
            <a:ext cx="9144000" cy="6286544"/>
          </a:xfrm>
        </p:spPr>
        <p:txBody>
          <a:bodyPr>
            <a:noAutofit/>
          </a:bodyPr>
          <a:lstStyle/>
          <a:p>
            <a:pPr algn="ctr"/>
            <a:r>
              <a:rPr lang="es-ES" sz="7200" b="1" dirty="0" smtClean="0">
                <a:solidFill>
                  <a:schemeClr val="accent3"/>
                </a:solidFill>
              </a:rPr>
              <a:t>CAPITULO 1</a:t>
            </a:r>
            <a:r>
              <a:rPr lang="es-EC" sz="7200" b="1" dirty="0" smtClean="0">
                <a:solidFill>
                  <a:schemeClr val="accent3"/>
                </a:solidFill>
              </a:rPr>
              <a:t>:</a:t>
            </a:r>
            <a:r>
              <a:rPr lang="es-EC" sz="7200" dirty="0" smtClean="0">
                <a:solidFill>
                  <a:schemeClr val="tx1"/>
                </a:solidFill>
              </a:rPr>
              <a:t> </a:t>
            </a:r>
            <a:r>
              <a:rPr lang="es-ES" sz="5400" dirty="0" smtClean="0">
                <a:solidFill>
                  <a:schemeClr val="tx1"/>
                </a:solidFill>
              </a:rPr>
              <a:t/>
            </a:r>
            <a:br>
              <a:rPr lang="es-ES" sz="5400" dirty="0" smtClean="0">
                <a:solidFill>
                  <a:schemeClr val="tx1"/>
                </a:solidFill>
              </a:rPr>
            </a:br>
            <a:r>
              <a:rPr lang="es-ES" sz="5400" dirty="0" smtClean="0">
                <a:solidFill>
                  <a:schemeClr val="tx1"/>
                </a:solidFill>
              </a:rPr>
              <a:t>Antecedentes</a:t>
            </a:r>
            <a:br>
              <a:rPr lang="es-ES" sz="5400" dirty="0" smtClean="0">
                <a:solidFill>
                  <a:schemeClr val="tx1"/>
                </a:solidFill>
              </a:rPr>
            </a:br>
            <a:r>
              <a:rPr lang="es-ES" sz="5400" dirty="0" smtClean="0">
                <a:solidFill>
                  <a:schemeClr val="tx1"/>
                </a:solidFill>
              </a:rPr>
              <a:t>Justificación</a:t>
            </a:r>
            <a:br>
              <a:rPr lang="es-ES" sz="5400" dirty="0" smtClean="0">
                <a:solidFill>
                  <a:schemeClr val="tx1"/>
                </a:solidFill>
              </a:rPr>
            </a:br>
            <a:r>
              <a:rPr lang="es-ES" sz="5400" dirty="0" smtClean="0">
                <a:solidFill>
                  <a:schemeClr val="tx1"/>
                </a:solidFill>
              </a:rPr>
              <a:t>Objetivos</a:t>
            </a:r>
            <a:br>
              <a:rPr lang="es-ES" sz="5400" dirty="0" smtClean="0">
                <a:solidFill>
                  <a:schemeClr val="tx1"/>
                </a:solidFill>
              </a:rPr>
            </a:br>
            <a:r>
              <a:rPr lang="es-ES" sz="5400" dirty="0" smtClean="0">
                <a:solidFill>
                  <a:schemeClr val="tx1"/>
                </a:solidFill>
              </a:rPr>
              <a:t>Gestión por Procesos</a:t>
            </a:r>
            <a:br>
              <a:rPr lang="es-ES" sz="5400" dirty="0" smtClean="0">
                <a:solidFill>
                  <a:schemeClr val="tx1"/>
                </a:solidFill>
              </a:rPr>
            </a:br>
            <a:r>
              <a:rPr lang="es-ES" sz="5400" dirty="0" smtClean="0">
                <a:solidFill>
                  <a:schemeClr val="tx1"/>
                </a:solidFill>
              </a:rPr>
              <a:t>Mejoramiento de procesos</a:t>
            </a:r>
            <a:r>
              <a:rPr lang="es-EC" sz="7200" dirty="0" smtClean="0">
                <a:solidFill>
                  <a:schemeClr val="tx1"/>
                </a:solidFill>
              </a:rPr>
              <a:t/>
            </a:r>
            <a:br>
              <a:rPr lang="es-EC" sz="7200" dirty="0" smtClean="0">
                <a:solidFill>
                  <a:schemeClr val="tx1"/>
                </a:solidFill>
              </a:rPr>
            </a:br>
            <a:endParaRPr lang="es-EC" sz="7200" dirty="0">
              <a:solidFill>
                <a:schemeClr val="tx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it-IT" sz="3600" dirty="0" smtClean="0"/>
              <a:t>Estructura de </a:t>
            </a:r>
            <a:r>
              <a:rPr lang="it-IT" sz="3600" dirty="0" smtClean="0"/>
              <a:t>Ventas</a:t>
            </a:r>
            <a:endParaRPr lang="es-ES_tradnl" sz="3600" dirty="0"/>
          </a:p>
        </p:txBody>
      </p:sp>
      <p:graphicFrame>
        <p:nvGraphicFramePr>
          <p:cNvPr id="4" name="3 Tabla"/>
          <p:cNvGraphicFramePr>
            <a:graphicFrameLocks noGrp="1"/>
          </p:cNvGraphicFramePr>
          <p:nvPr/>
        </p:nvGraphicFramePr>
        <p:xfrm>
          <a:off x="1928794" y="2071678"/>
          <a:ext cx="5429288" cy="2928959"/>
        </p:xfrm>
        <a:graphic>
          <a:graphicData uri="http://schemas.openxmlformats.org/drawingml/2006/table">
            <a:tbl>
              <a:tblPr>
                <a:tableStyleId>{775DCB02-9BB8-47FD-8907-85C794F793BA}</a:tableStyleId>
              </a:tblPr>
              <a:tblGrid>
                <a:gridCol w="3374963"/>
                <a:gridCol w="2054325"/>
              </a:tblGrid>
              <a:tr h="557897">
                <a:tc>
                  <a:txBody>
                    <a:bodyPr/>
                    <a:lstStyle/>
                    <a:p>
                      <a:pPr marL="180340" algn="ctr">
                        <a:lnSpc>
                          <a:spcPct val="115000"/>
                        </a:lnSpc>
                        <a:spcAft>
                          <a:spcPts val="0"/>
                        </a:spcAft>
                      </a:pPr>
                      <a:r>
                        <a:rPr lang="es-ES_tradnl" sz="2400" b="1"/>
                        <a:t>AÑO</a:t>
                      </a:r>
                      <a:endParaRPr lang="es-ES_tradnl" sz="3200" b="1">
                        <a:latin typeface="Calibri"/>
                        <a:ea typeface="Calibri"/>
                        <a:cs typeface="Times New Roman"/>
                      </a:endParaRPr>
                    </a:p>
                  </a:txBody>
                  <a:tcPr marL="44450" marR="44450" marT="0" marB="0" anchor="b"/>
                </a:tc>
                <a:tc>
                  <a:txBody>
                    <a:bodyPr/>
                    <a:lstStyle/>
                    <a:p>
                      <a:pPr marL="180340" algn="ctr">
                        <a:lnSpc>
                          <a:spcPct val="115000"/>
                        </a:lnSpc>
                        <a:spcAft>
                          <a:spcPts val="0"/>
                        </a:spcAft>
                      </a:pPr>
                      <a:r>
                        <a:rPr lang="es-ES_tradnl" sz="2400" b="1" dirty="0"/>
                        <a:t>VENTAS %</a:t>
                      </a:r>
                      <a:endParaRPr lang="es-ES_tradnl" sz="3200" b="1" dirty="0">
                        <a:latin typeface="Calibri"/>
                        <a:ea typeface="Calibri"/>
                        <a:cs typeface="Times New Roman"/>
                      </a:endParaRPr>
                    </a:p>
                  </a:txBody>
                  <a:tcPr marL="44450" marR="44450" marT="0" marB="0" anchor="b"/>
                </a:tc>
              </a:tr>
              <a:tr h="557897">
                <a:tc>
                  <a:txBody>
                    <a:bodyPr/>
                    <a:lstStyle/>
                    <a:p>
                      <a:pPr marL="180340">
                        <a:lnSpc>
                          <a:spcPct val="115000"/>
                        </a:lnSpc>
                        <a:spcAft>
                          <a:spcPts val="0"/>
                        </a:spcAft>
                      </a:pPr>
                      <a:r>
                        <a:rPr lang="es-ES_tradnl" sz="2400" dirty="0"/>
                        <a:t>PEA</a:t>
                      </a:r>
                      <a:endParaRPr lang="es-ES_tradnl" sz="3200" dirty="0">
                        <a:latin typeface="Calibri"/>
                        <a:ea typeface="Calibri"/>
                        <a:cs typeface="Times New Roman"/>
                      </a:endParaRPr>
                    </a:p>
                  </a:txBody>
                  <a:tcPr marL="44450" marR="44450" marT="0" marB="0" anchor="b"/>
                </a:tc>
                <a:tc>
                  <a:txBody>
                    <a:bodyPr/>
                    <a:lstStyle/>
                    <a:p>
                      <a:pPr marL="180340" algn="ctr">
                        <a:lnSpc>
                          <a:spcPct val="115000"/>
                        </a:lnSpc>
                        <a:spcAft>
                          <a:spcPts val="0"/>
                        </a:spcAft>
                      </a:pPr>
                      <a:r>
                        <a:rPr lang="es-ES_tradnl" sz="2400"/>
                        <a:t>63%</a:t>
                      </a:r>
                      <a:endParaRPr lang="es-ES_tradnl" sz="3200">
                        <a:latin typeface="Calibri"/>
                        <a:ea typeface="Calibri"/>
                        <a:cs typeface="Times New Roman"/>
                      </a:endParaRPr>
                    </a:p>
                  </a:txBody>
                  <a:tcPr marL="44450" marR="44450" marT="0" marB="0" anchor="b"/>
                </a:tc>
              </a:tr>
              <a:tr h="557897">
                <a:tc>
                  <a:txBody>
                    <a:bodyPr/>
                    <a:lstStyle/>
                    <a:p>
                      <a:pPr marL="180340">
                        <a:lnSpc>
                          <a:spcPct val="115000"/>
                        </a:lnSpc>
                        <a:spcAft>
                          <a:spcPts val="0"/>
                        </a:spcAft>
                      </a:pPr>
                      <a:r>
                        <a:rPr lang="es-ES_tradnl" sz="2400"/>
                        <a:t>FAE</a:t>
                      </a:r>
                      <a:endParaRPr lang="es-ES_tradnl" sz="3200">
                        <a:latin typeface="Calibri"/>
                        <a:ea typeface="Calibri"/>
                        <a:cs typeface="Times New Roman"/>
                      </a:endParaRPr>
                    </a:p>
                  </a:txBody>
                  <a:tcPr marL="44450" marR="44450" marT="0" marB="0" anchor="b"/>
                </a:tc>
                <a:tc>
                  <a:txBody>
                    <a:bodyPr/>
                    <a:lstStyle/>
                    <a:p>
                      <a:pPr marL="180340" algn="ctr">
                        <a:lnSpc>
                          <a:spcPct val="115000"/>
                        </a:lnSpc>
                        <a:spcAft>
                          <a:spcPts val="0"/>
                        </a:spcAft>
                      </a:pPr>
                      <a:r>
                        <a:rPr lang="es-ES_tradnl" sz="2400"/>
                        <a:t>10%</a:t>
                      </a:r>
                      <a:endParaRPr lang="es-ES_tradnl" sz="3200">
                        <a:latin typeface="Calibri"/>
                        <a:ea typeface="Calibri"/>
                        <a:cs typeface="Times New Roman"/>
                      </a:endParaRPr>
                    </a:p>
                  </a:txBody>
                  <a:tcPr marL="44450" marR="44450" marT="0" marB="0" anchor="b"/>
                </a:tc>
              </a:tr>
              <a:tr h="697371">
                <a:tc>
                  <a:txBody>
                    <a:bodyPr/>
                    <a:lstStyle/>
                    <a:p>
                      <a:pPr marL="180340">
                        <a:lnSpc>
                          <a:spcPct val="115000"/>
                        </a:lnSpc>
                        <a:spcAft>
                          <a:spcPts val="0"/>
                        </a:spcAft>
                      </a:pPr>
                      <a:r>
                        <a:rPr lang="es-ES_tradnl" sz="2400"/>
                        <a:t>EMPRESAS</a:t>
                      </a:r>
                      <a:endParaRPr lang="es-ES_tradnl" sz="3200">
                        <a:latin typeface="Calibri"/>
                        <a:ea typeface="Calibri"/>
                        <a:cs typeface="Times New Roman"/>
                      </a:endParaRPr>
                    </a:p>
                  </a:txBody>
                  <a:tcPr marL="44450" marR="44450" marT="0" marB="0" anchor="b"/>
                </a:tc>
                <a:tc>
                  <a:txBody>
                    <a:bodyPr/>
                    <a:lstStyle/>
                    <a:p>
                      <a:pPr marL="180340" algn="ctr">
                        <a:lnSpc>
                          <a:spcPct val="115000"/>
                        </a:lnSpc>
                        <a:spcAft>
                          <a:spcPts val="0"/>
                        </a:spcAft>
                      </a:pPr>
                      <a:r>
                        <a:rPr lang="es-ES_tradnl" sz="2400"/>
                        <a:t>27%</a:t>
                      </a:r>
                      <a:endParaRPr lang="es-ES_tradnl" sz="3200">
                        <a:latin typeface="Calibri"/>
                        <a:ea typeface="Calibri"/>
                        <a:cs typeface="Times New Roman"/>
                      </a:endParaRPr>
                    </a:p>
                  </a:txBody>
                  <a:tcPr marL="44450" marR="44450" marT="0" marB="0" anchor="b"/>
                </a:tc>
              </a:tr>
              <a:tr h="557897">
                <a:tc>
                  <a:txBody>
                    <a:bodyPr/>
                    <a:lstStyle/>
                    <a:p>
                      <a:pPr marL="180340">
                        <a:lnSpc>
                          <a:spcPct val="115000"/>
                        </a:lnSpc>
                        <a:spcAft>
                          <a:spcPts val="0"/>
                        </a:spcAft>
                      </a:pPr>
                      <a:r>
                        <a:rPr lang="es-ES_tradnl" sz="2400"/>
                        <a:t>TOTAL</a:t>
                      </a:r>
                      <a:endParaRPr lang="es-ES_tradnl" sz="3200">
                        <a:latin typeface="Calibri"/>
                        <a:ea typeface="Calibri"/>
                        <a:cs typeface="Times New Roman"/>
                      </a:endParaRPr>
                    </a:p>
                  </a:txBody>
                  <a:tcPr marL="44450" marR="44450" marT="0" marB="0" anchor="b"/>
                </a:tc>
                <a:tc>
                  <a:txBody>
                    <a:bodyPr/>
                    <a:lstStyle/>
                    <a:p>
                      <a:pPr marL="180340" algn="ctr">
                        <a:lnSpc>
                          <a:spcPct val="115000"/>
                        </a:lnSpc>
                        <a:spcAft>
                          <a:spcPts val="0"/>
                        </a:spcAft>
                      </a:pPr>
                      <a:r>
                        <a:rPr lang="es-ES_tradnl" sz="2400" dirty="0"/>
                        <a:t>100%</a:t>
                      </a:r>
                      <a:endParaRPr lang="es-ES_tradnl" sz="3200" dirty="0">
                        <a:latin typeface="Calibri"/>
                        <a:ea typeface="Calibri"/>
                        <a:cs typeface="Times New Roman"/>
                      </a:endParaRPr>
                    </a:p>
                  </a:txBody>
                  <a:tcPr marL="44450" marR="44450" marT="0" marB="0" anchor="b"/>
                </a:tc>
              </a:tr>
            </a:tbl>
          </a:graphicData>
        </a:graphic>
      </p:graphicFrame>
    </p:spTree>
  </p:cSld>
  <p:clrMapOvr>
    <a:masterClrMapping/>
  </p:clrMapOvr>
  <p:transition>
    <p:strips dir="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28662" y="357166"/>
            <a:ext cx="7772400" cy="785818"/>
          </a:xfrm>
        </p:spPr>
        <p:txBody>
          <a:bodyPr/>
          <a:lstStyle/>
          <a:p>
            <a:pPr algn="ctr"/>
            <a:r>
              <a:rPr lang="it-IT" dirty="0" smtClean="0"/>
              <a:t>Competencia</a:t>
            </a:r>
            <a:endParaRPr lang="es-ES_tradnl" dirty="0"/>
          </a:p>
        </p:txBody>
      </p:sp>
      <p:graphicFrame>
        <p:nvGraphicFramePr>
          <p:cNvPr id="5" name="4 Tabla"/>
          <p:cNvGraphicFramePr>
            <a:graphicFrameLocks noGrp="1"/>
          </p:cNvGraphicFramePr>
          <p:nvPr/>
        </p:nvGraphicFramePr>
        <p:xfrm>
          <a:off x="857224" y="1500174"/>
          <a:ext cx="7858180" cy="4714908"/>
        </p:xfrm>
        <a:graphic>
          <a:graphicData uri="http://schemas.openxmlformats.org/drawingml/2006/table">
            <a:tbl>
              <a:tblPr>
                <a:tableStyleId>{08FB837D-C827-4EFA-A057-4D05807E0F7C}</a:tableStyleId>
              </a:tblPr>
              <a:tblGrid>
                <a:gridCol w="1405162"/>
                <a:gridCol w="3861827"/>
                <a:gridCol w="2591191"/>
              </a:tblGrid>
              <a:tr h="362685">
                <a:tc>
                  <a:txBody>
                    <a:bodyPr/>
                    <a:lstStyle/>
                    <a:p>
                      <a:pPr marL="180340" algn="ctr">
                        <a:lnSpc>
                          <a:spcPct val="115000"/>
                        </a:lnSpc>
                        <a:spcAft>
                          <a:spcPts val="0"/>
                        </a:spcAft>
                      </a:pPr>
                      <a:r>
                        <a:rPr lang="es-ES" sz="1600" b="1" dirty="0"/>
                        <a:t>NOMBRE</a:t>
                      </a:r>
                      <a:endParaRPr lang="es-ES_tradnl" sz="1600" b="1" dirty="0">
                        <a:latin typeface="Times New Roman"/>
                        <a:ea typeface="Times New Roman"/>
                      </a:endParaRPr>
                    </a:p>
                  </a:txBody>
                  <a:tcPr marL="28534" marR="28534" marT="0" marB="0"/>
                </a:tc>
                <a:tc>
                  <a:txBody>
                    <a:bodyPr/>
                    <a:lstStyle/>
                    <a:p>
                      <a:pPr marL="180340" algn="ctr">
                        <a:lnSpc>
                          <a:spcPct val="115000"/>
                        </a:lnSpc>
                        <a:spcAft>
                          <a:spcPts val="0"/>
                        </a:spcAft>
                      </a:pPr>
                      <a:r>
                        <a:rPr lang="es-ES" sz="1600" b="1" dirty="0"/>
                        <a:t>VENTAJAS</a:t>
                      </a:r>
                      <a:endParaRPr lang="es-ES_tradnl" sz="1600" b="1" dirty="0">
                        <a:latin typeface="Times New Roman"/>
                        <a:ea typeface="Times New Roman"/>
                      </a:endParaRPr>
                    </a:p>
                  </a:txBody>
                  <a:tcPr marL="28534" marR="28534" marT="0" marB="0"/>
                </a:tc>
                <a:tc>
                  <a:txBody>
                    <a:bodyPr/>
                    <a:lstStyle/>
                    <a:p>
                      <a:pPr marL="180340" algn="ctr">
                        <a:lnSpc>
                          <a:spcPct val="115000"/>
                        </a:lnSpc>
                        <a:spcAft>
                          <a:spcPts val="0"/>
                        </a:spcAft>
                      </a:pPr>
                      <a:r>
                        <a:rPr lang="es-EC" sz="1600" b="1" dirty="0"/>
                        <a:t>DESVENTAJAS</a:t>
                      </a:r>
                      <a:endParaRPr lang="es-ES_tradnl" sz="1600" b="1" dirty="0">
                        <a:latin typeface="Times New Roman"/>
                        <a:ea typeface="Times New Roman"/>
                      </a:endParaRPr>
                    </a:p>
                  </a:txBody>
                  <a:tcPr marL="28534" marR="28534" marT="0" marB="0"/>
                </a:tc>
              </a:tr>
              <a:tr h="2538797">
                <a:tc>
                  <a:txBody>
                    <a:bodyPr/>
                    <a:lstStyle/>
                    <a:p>
                      <a:pPr marL="180340" algn="ctr">
                        <a:lnSpc>
                          <a:spcPct val="115000"/>
                        </a:lnSpc>
                        <a:spcAft>
                          <a:spcPts val="0"/>
                        </a:spcAft>
                      </a:pPr>
                      <a:r>
                        <a:rPr lang="es-EC" sz="1600"/>
                        <a:t>Despensas AKI</a:t>
                      </a:r>
                      <a:endParaRPr lang="es-ES_tradnl" sz="1600" b="1">
                        <a:latin typeface="Times New Roman"/>
                        <a:ea typeface="Times New Roman"/>
                      </a:endParaRPr>
                    </a:p>
                  </a:txBody>
                  <a:tcPr marL="28534" marR="28534" marT="0" marB="0" anchor="ctr"/>
                </a:tc>
                <a:tc>
                  <a:txBody>
                    <a:bodyPr/>
                    <a:lstStyle/>
                    <a:p>
                      <a:pPr marL="342900" lvl="0" indent="-342900" algn="l">
                        <a:lnSpc>
                          <a:spcPct val="115000"/>
                        </a:lnSpc>
                        <a:spcAft>
                          <a:spcPts val="0"/>
                        </a:spcAft>
                        <a:buFont typeface="Symbol"/>
                        <a:buChar char=""/>
                        <a:tabLst>
                          <a:tab pos="228600" algn="l"/>
                        </a:tabLst>
                      </a:pPr>
                      <a:r>
                        <a:rPr lang="es-ES" sz="1600"/>
                        <a:t>Buen stock de productos</a:t>
                      </a:r>
                      <a:endParaRPr lang="es-ES_tradnl" sz="1600"/>
                    </a:p>
                    <a:p>
                      <a:pPr marL="342900" lvl="0" indent="-342900" algn="l">
                        <a:lnSpc>
                          <a:spcPct val="115000"/>
                        </a:lnSpc>
                        <a:spcAft>
                          <a:spcPts val="0"/>
                        </a:spcAft>
                        <a:buFont typeface="Symbol"/>
                        <a:buChar char=""/>
                        <a:tabLst>
                          <a:tab pos="228600" algn="l"/>
                        </a:tabLst>
                      </a:pPr>
                      <a:r>
                        <a:rPr lang="es-ES" sz="1600"/>
                        <a:t>Buena ubicación</a:t>
                      </a:r>
                      <a:endParaRPr lang="es-ES_tradnl" sz="1600"/>
                    </a:p>
                    <a:p>
                      <a:pPr marL="342900" lvl="0" indent="-342900" algn="l">
                        <a:lnSpc>
                          <a:spcPct val="115000"/>
                        </a:lnSpc>
                        <a:spcAft>
                          <a:spcPts val="0"/>
                        </a:spcAft>
                        <a:buFont typeface="Symbol"/>
                        <a:buChar char=""/>
                        <a:tabLst>
                          <a:tab pos="228600" algn="l"/>
                        </a:tabLst>
                      </a:pPr>
                      <a:r>
                        <a:rPr lang="es-ES" sz="1600"/>
                        <a:t>2 locales en la ciudad de Latacunga</a:t>
                      </a:r>
                      <a:endParaRPr lang="es-ES_tradnl" sz="1600"/>
                    </a:p>
                    <a:p>
                      <a:pPr marL="342900" lvl="0" indent="-342900" algn="l">
                        <a:lnSpc>
                          <a:spcPct val="115000"/>
                        </a:lnSpc>
                        <a:spcAft>
                          <a:spcPts val="0"/>
                        </a:spcAft>
                        <a:buFont typeface="Symbol"/>
                        <a:buChar char=""/>
                        <a:tabLst>
                          <a:tab pos="228600" algn="l"/>
                        </a:tabLst>
                      </a:pPr>
                      <a:r>
                        <a:rPr lang="es-ES" sz="1600"/>
                        <a:t>El supermercado más grande de la ciudad.</a:t>
                      </a:r>
                      <a:endParaRPr lang="es-ES_tradnl" sz="1600"/>
                    </a:p>
                    <a:p>
                      <a:pPr marL="342900" lvl="0" indent="-342900" algn="l">
                        <a:lnSpc>
                          <a:spcPct val="115000"/>
                        </a:lnSpc>
                        <a:spcAft>
                          <a:spcPts val="0"/>
                        </a:spcAft>
                        <a:buFont typeface="Symbol"/>
                        <a:buChar char=""/>
                        <a:tabLst>
                          <a:tab pos="228600" algn="l"/>
                        </a:tabLst>
                      </a:pPr>
                      <a:r>
                        <a:rPr lang="es-ES" sz="1600"/>
                        <a:t>Convenios instituciones y empresas.</a:t>
                      </a:r>
                      <a:endParaRPr lang="es-ES_tradnl" sz="1600"/>
                    </a:p>
                    <a:p>
                      <a:pPr marL="342900" lvl="0" indent="-342900" algn="l">
                        <a:lnSpc>
                          <a:spcPct val="115000"/>
                        </a:lnSpc>
                        <a:spcAft>
                          <a:spcPts val="0"/>
                        </a:spcAft>
                        <a:buFont typeface="Symbol"/>
                        <a:buChar char=""/>
                        <a:tabLst>
                          <a:tab pos="228600" algn="l"/>
                        </a:tabLst>
                      </a:pPr>
                      <a:r>
                        <a:rPr lang="es-ES" sz="1600"/>
                        <a:t>Precios cómodos.</a:t>
                      </a:r>
                      <a:endParaRPr lang="es-ES_tradnl" sz="1600"/>
                    </a:p>
                    <a:p>
                      <a:pPr marL="342900" lvl="0" indent="-342900" algn="l">
                        <a:lnSpc>
                          <a:spcPct val="115000"/>
                        </a:lnSpc>
                        <a:spcAft>
                          <a:spcPts val="0"/>
                        </a:spcAft>
                        <a:buFont typeface="Symbol"/>
                        <a:buChar char=""/>
                        <a:tabLst>
                          <a:tab pos="228600" algn="l"/>
                        </a:tabLst>
                      </a:pPr>
                      <a:r>
                        <a:rPr lang="es-ES" sz="1600"/>
                        <a:t>Marca Nacional reconocida.</a:t>
                      </a:r>
                      <a:endParaRPr lang="es-ES_tradnl" sz="1600" b="1">
                        <a:latin typeface="Times New Roman"/>
                        <a:ea typeface="Times New Roman"/>
                      </a:endParaRPr>
                    </a:p>
                  </a:txBody>
                  <a:tcPr marL="28534" marR="28534" marT="0" marB="0" anchor="ctr"/>
                </a:tc>
                <a:tc>
                  <a:txBody>
                    <a:bodyPr/>
                    <a:lstStyle/>
                    <a:p>
                      <a:pPr marL="342900" lvl="0" indent="-342900" algn="l">
                        <a:lnSpc>
                          <a:spcPct val="115000"/>
                        </a:lnSpc>
                        <a:spcAft>
                          <a:spcPts val="0"/>
                        </a:spcAft>
                        <a:buFont typeface="Symbol"/>
                        <a:buChar char=""/>
                        <a:tabLst>
                          <a:tab pos="228600" algn="l"/>
                        </a:tabLst>
                      </a:pPr>
                      <a:r>
                        <a:rPr lang="es-ES" sz="1600"/>
                        <a:t>Falta capacidad para atender a clientes.</a:t>
                      </a:r>
                      <a:endParaRPr lang="es-ES_tradnl" sz="1600" b="1">
                        <a:latin typeface="Times New Roman"/>
                        <a:ea typeface="Times New Roman"/>
                      </a:endParaRPr>
                    </a:p>
                  </a:txBody>
                  <a:tcPr marL="28534" marR="28534" marT="0" marB="0" anchor="ctr"/>
                </a:tc>
              </a:tr>
              <a:tr h="1813426">
                <a:tc>
                  <a:txBody>
                    <a:bodyPr/>
                    <a:lstStyle/>
                    <a:p>
                      <a:pPr marL="180340" algn="ctr">
                        <a:lnSpc>
                          <a:spcPct val="115000"/>
                        </a:lnSpc>
                        <a:spcAft>
                          <a:spcPts val="0"/>
                        </a:spcAft>
                      </a:pPr>
                      <a:r>
                        <a:rPr lang="es-EC" sz="1600"/>
                        <a:t>Comisariato TIA</a:t>
                      </a:r>
                      <a:endParaRPr lang="es-ES_tradnl" sz="1600" b="1">
                        <a:latin typeface="Times New Roman"/>
                        <a:ea typeface="Times New Roman"/>
                      </a:endParaRPr>
                    </a:p>
                  </a:txBody>
                  <a:tcPr marL="28534" marR="28534" marT="0" marB="0" anchor="ctr"/>
                </a:tc>
                <a:tc>
                  <a:txBody>
                    <a:bodyPr/>
                    <a:lstStyle/>
                    <a:p>
                      <a:pPr marL="342900" lvl="0" indent="-342900" algn="l">
                        <a:lnSpc>
                          <a:spcPct val="115000"/>
                        </a:lnSpc>
                        <a:spcAft>
                          <a:spcPts val="0"/>
                        </a:spcAft>
                        <a:buFont typeface="Symbol"/>
                        <a:buChar char=""/>
                        <a:tabLst>
                          <a:tab pos="228600" algn="l"/>
                        </a:tabLst>
                      </a:pPr>
                      <a:r>
                        <a:rPr lang="es-ES" sz="1600"/>
                        <a:t>Alto stock de productos</a:t>
                      </a:r>
                      <a:endParaRPr lang="es-ES_tradnl" sz="1600"/>
                    </a:p>
                    <a:p>
                      <a:pPr marL="342900" lvl="0" indent="-342900" algn="l">
                        <a:lnSpc>
                          <a:spcPct val="115000"/>
                        </a:lnSpc>
                        <a:spcAft>
                          <a:spcPts val="0"/>
                        </a:spcAft>
                        <a:buFont typeface="Symbol"/>
                        <a:buChar char=""/>
                        <a:tabLst>
                          <a:tab pos="228600" algn="l"/>
                        </a:tabLst>
                      </a:pPr>
                      <a:r>
                        <a:rPr lang="es-ES" sz="1600"/>
                        <a:t>Buena ubicación</a:t>
                      </a:r>
                      <a:endParaRPr lang="es-ES_tradnl" sz="1600"/>
                    </a:p>
                    <a:p>
                      <a:pPr marL="342900" lvl="0" indent="-342900" algn="l">
                        <a:lnSpc>
                          <a:spcPct val="115000"/>
                        </a:lnSpc>
                        <a:spcAft>
                          <a:spcPts val="0"/>
                        </a:spcAft>
                        <a:buFont typeface="Symbol"/>
                        <a:buChar char=""/>
                        <a:tabLst>
                          <a:tab pos="228600" algn="l"/>
                        </a:tabLst>
                      </a:pPr>
                      <a:r>
                        <a:rPr lang="es-ES" sz="1600"/>
                        <a:t>Amplio espacio físico</a:t>
                      </a:r>
                      <a:endParaRPr lang="es-ES_tradnl" sz="1600"/>
                    </a:p>
                    <a:p>
                      <a:pPr marL="342900" lvl="0" indent="-342900" algn="l">
                        <a:lnSpc>
                          <a:spcPct val="115000"/>
                        </a:lnSpc>
                        <a:spcAft>
                          <a:spcPts val="0"/>
                        </a:spcAft>
                        <a:buFont typeface="Symbol"/>
                        <a:buChar char=""/>
                        <a:tabLst>
                          <a:tab pos="228600" algn="l"/>
                        </a:tabLst>
                      </a:pPr>
                      <a:r>
                        <a:rPr lang="es-ES" sz="1600"/>
                        <a:t>Posicionamiento en el mercado.</a:t>
                      </a:r>
                      <a:endParaRPr lang="es-ES_tradnl" sz="1600"/>
                    </a:p>
                    <a:p>
                      <a:pPr marL="342900" lvl="0" indent="-342900" algn="l">
                        <a:lnSpc>
                          <a:spcPct val="115000"/>
                        </a:lnSpc>
                        <a:spcAft>
                          <a:spcPts val="0"/>
                        </a:spcAft>
                        <a:buFont typeface="Symbol"/>
                        <a:buChar char=""/>
                        <a:tabLst>
                          <a:tab pos="228600" algn="l"/>
                        </a:tabLst>
                      </a:pPr>
                      <a:r>
                        <a:rPr lang="es-ES" sz="1600"/>
                        <a:t>Precios cómodos.</a:t>
                      </a:r>
                      <a:endParaRPr lang="es-ES_tradnl" sz="1600" b="1">
                        <a:latin typeface="Times New Roman"/>
                        <a:ea typeface="Times New Roman"/>
                      </a:endParaRPr>
                    </a:p>
                  </a:txBody>
                  <a:tcPr marL="28534" marR="28534" marT="0" marB="0" anchor="ctr"/>
                </a:tc>
                <a:tc>
                  <a:txBody>
                    <a:bodyPr/>
                    <a:lstStyle/>
                    <a:p>
                      <a:pPr marL="342900" lvl="0" indent="-342900" algn="l">
                        <a:lnSpc>
                          <a:spcPct val="115000"/>
                        </a:lnSpc>
                        <a:spcAft>
                          <a:spcPts val="0"/>
                        </a:spcAft>
                        <a:buFont typeface="Symbol"/>
                        <a:buChar char=""/>
                        <a:tabLst>
                          <a:tab pos="228600" algn="l"/>
                        </a:tabLst>
                      </a:pPr>
                      <a:r>
                        <a:rPr lang="es-ES" sz="1600" dirty="0"/>
                        <a:t>Local reducido.</a:t>
                      </a:r>
                      <a:endParaRPr lang="es-ES_tradnl" sz="1600" b="1" dirty="0">
                        <a:latin typeface="Times New Roman"/>
                        <a:ea typeface="Times New Roman"/>
                      </a:endParaRPr>
                    </a:p>
                  </a:txBody>
                  <a:tcPr marL="28534" marR="28534" marT="0" marB="0" anchor="ctr"/>
                </a:tc>
              </a:tr>
            </a:tbl>
          </a:graphicData>
        </a:graphic>
      </p:graphicFrame>
    </p:spTree>
  </p:cSld>
  <p:clrMapOvr>
    <a:masterClrMapping/>
  </p:clrMapOvr>
  <p:transition>
    <p:strips dir="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nvGraphicFramePr>
        <p:xfrm>
          <a:off x="714348" y="1428736"/>
          <a:ext cx="8072494" cy="4963554"/>
        </p:xfrm>
        <a:graphic>
          <a:graphicData uri="http://schemas.openxmlformats.org/drawingml/2006/table">
            <a:tbl>
              <a:tblPr>
                <a:tableStyleId>{08FB837D-C827-4EFA-A057-4D05807E0F7C}</a:tableStyleId>
              </a:tblPr>
              <a:tblGrid>
                <a:gridCol w="1644837"/>
                <a:gridCol w="3765796"/>
                <a:gridCol w="2661861"/>
              </a:tblGrid>
              <a:tr h="319089">
                <a:tc>
                  <a:txBody>
                    <a:bodyPr/>
                    <a:lstStyle/>
                    <a:p>
                      <a:pPr marL="180340" algn="ctr">
                        <a:lnSpc>
                          <a:spcPct val="115000"/>
                        </a:lnSpc>
                        <a:spcAft>
                          <a:spcPts val="0"/>
                        </a:spcAft>
                      </a:pPr>
                      <a:r>
                        <a:rPr lang="es-ES" sz="1600" b="1" dirty="0"/>
                        <a:t>NOMBRE</a:t>
                      </a:r>
                      <a:endParaRPr lang="es-ES_tradnl" sz="1600" b="1" dirty="0">
                        <a:latin typeface="Times New Roman"/>
                        <a:ea typeface="Times New Roman"/>
                      </a:endParaRPr>
                    </a:p>
                  </a:txBody>
                  <a:tcPr marL="28534" marR="28534" marT="0" marB="0"/>
                </a:tc>
                <a:tc>
                  <a:txBody>
                    <a:bodyPr/>
                    <a:lstStyle/>
                    <a:p>
                      <a:pPr marL="180340" algn="ctr">
                        <a:lnSpc>
                          <a:spcPct val="115000"/>
                        </a:lnSpc>
                        <a:spcAft>
                          <a:spcPts val="0"/>
                        </a:spcAft>
                      </a:pPr>
                      <a:r>
                        <a:rPr lang="es-ES" sz="1600" b="1" dirty="0"/>
                        <a:t>VENTAJAS</a:t>
                      </a:r>
                      <a:endParaRPr lang="es-ES_tradnl" sz="1600" b="1" dirty="0">
                        <a:latin typeface="Times New Roman"/>
                        <a:ea typeface="Times New Roman"/>
                      </a:endParaRPr>
                    </a:p>
                  </a:txBody>
                  <a:tcPr marL="28534" marR="28534" marT="0" marB="0"/>
                </a:tc>
                <a:tc>
                  <a:txBody>
                    <a:bodyPr/>
                    <a:lstStyle/>
                    <a:p>
                      <a:pPr marL="180340" algn="ctr">
                        <a:lnSpc>
                          <a:spcPct val="115000"/>
                        </a:lnSpc>
                        <a:spcAft>
                          <a:spcPts val="0"/>
                        </a:spcAft>
                      </a:pPr>
                      <a:r>
                        <a:rPr lang="es-EC" sz="1600" b="1" dirty="0"/>
                        <a:t>DESVENTAJAS</a:t>
                      </a:r>
                      <a:endParaRPr lang="es-ES_tradnl" sz="1600" b="1" dirty="0">
                        <a:latin typeface="Times New Roman"/>
                        <a:ea typeface="Times New Roman"/>
                      </a:endParaRPr>
                    </a:p>
                  </a:txBody>
                  <a:tcPr marL="28534" marR="28534" marT="0" marB="0"/>
                </a:tc>
              </a:tr>
              <a:tr h="1595449">
                <a:tc>
                  <a:txBody>
                    <a:bodyPr/>
                    <a:lstStyle/>
                    <a:p>
                      <a:pPr marL="180340" algn="l">
                        <a:lnSpc>
                          <a:spcPct val="115000"/>
                        </a:lnSpc>
                        <a:spcAft>
                          <a:spcPts val="0"/>
                        </a:spcAft>
                      </a:pPr>
                      <a:r>
                        <a:rPr lang="es-ES" sz="1600" b="1" dirty="0" err="1"/>
                        <a:t>Narci´s</a:t>
                      </a:r>
                      <a:r>
                        <a:rPr lang="es-ES" sz="1600" b="1" dirty="0"/>
                        <a:t> Supermercados</a:t>
                      </a:r>
                      <a:endParaRPr lang="es-ES_tradnl" sz="1600" b="1" dirty="0">
                        <a:latin typeface="Times New Roman"/>
                        <a:ea typeface="Times New Roman"/>
                      </a:endParaRPr>
                    </a:p>
                  </a:txBody>
                  <a:tcPr marL="28534" marR="28534" marT="0" marB="0" anchor="ctr"/>
                </a:tc>
                <a:tc>
                  <a:txBody>
                    <a:bodyPr/>
                    <a:lstStyle/>
                    <a:p>
                      <a:pPr marL="342900" lvl="0" indent="-342900" algn="l">
                        <a:lnSpc>
                          <a:spcPct val="115000"/>
                        </a:lnSpc>
                        <a:spcAft>
                          <a:spcPts val="0"/>
                        </a:spcAft>
                        <a:buFont typeface="Symbol"/>
                        <a:buChar char=""/>
                        <a:tabLst>
                          <a:tab pos="228600" algn="l"/>
                        </a:tabLst>
                      </a:pPr>
                      <a:r>
                        <a:rPr lang="es-ES" sz="1600" dirty="0"/>
                        <a:t>Buena ubicación</a:t>
                      </a:r>
                      <a:endParaRPr lang="es-ES_tradnl" sz="1600" dirty="0"/>
                    </a:p>
                    <a:p>
                      <a:pPr marL="342900" lvl="0" indent="-342900" algn="l">
                        <a:lnSpc>
                          <a:spcPct val="115000"/>
                        </a:lnSpc>
                        <a:spcAft>
                          <a:spcPts val="0"/>
                        </a:spcAft>
                        <a:buFont typeface="Symbol"/>
                        <a:buChar char=""/>
                        <a:tabLst>
                          <a:tab pos="228600" algn="l"/>
                        </a:tabLst>
                      </a:pPr>
                      <a:r>
                        <a:rPr lang="es-ES" sz="1600" dirty="0"/>
                        <a:t>Buen stock de productos</a:t>
                      </a:r>
                      <a:endParaRPr lang="es-ES_tradnl" sz="1600" dirty="0"/>
                    </a:p>
                    <a:p>
                      <a:pPr marL="342900" lvl="0" indent="-342900" algn="l">
                        <a:lnSpc>
                          <a:spcPct val="115000"/>
                        </a:lnSpc>
                        <a:spcAft>
                          <a:spcPts val="0"/>
                        </a:spcAft>
                        <a:buFont typeface="Symbol"/>
                        <a:buChar char=""/>
                        <a:tabLst>
                          <a:tab pos="228600" algn="l"/>
                        </a:tabLst>
                      </a:pPr>
                      <a:r>
                        <a:rPr lang="es-ES" sz="1600" dirty="0"/>
                        <a:t>Horarios de Atención</a:t>
                      </a:r>
                      <a:endParaRPr lang="es-ES_tradnl" sz="1600" dirty="0"/>
                    </a:p>
                    <a:p>
                      <a:pPr marL="342900" lvl="0" indent="-342900" algn="l">
                        <a:lnSpc>
                          <a:spcPct val="115000"/>
                        </a:lnSpc>
                        <a:spcAft>
                          <a:spcPts val="0"/>
                        </a:spcAft>
                        <a:buFont typeface="Symbol"/>
                        <a:buChar char=""/>
                        <a:tabLst>
                          <a:tab pos="228600" algn="l"/>
                        </a:tabLst>
                      </a:pPr>
                      <a:r>
                        <a:rPr lang="es-ES" sz="1600" dirty="0"/>
                        <a:t>Convenios con instituciones y empresas.</a:t>
                      </a:r>
                      <a:endParaRPr lang="es-ES_tradnl" sz="1600" dirty="0"/>
                    </a:p>
                    <a:p>
                      <a:pPr marL="342900" lvl="0" indent="-342900" algn="l">
                        <a:lnSpc>
                          <a:spcPct val="115000"/>
                        </a:lnSpc>
                        <a:spcAft>
                          <a:spcPts val="0"/>
                        </a:spcAft>
                        <a:buFont typeface="Symbol"/>
                        <a:buChar char=""/>
                        <a:tabLst>
                          <a:tab pos="228600" algn="l"/>
                        </a:tabLst>
                      </a:pPr>
                      <a:r>
                        <a:rPr lang="es-ES" sz="1600" dirty="0"/>
                        <a:t>Promociones y Rifas Mensuales</a:t>
                      </a:r>
                      <a:endParaRPr lang="es-ES_tradnl" sz="1600" b="1" dirty="0">
                        <a:latin typeface="Times New Roman"/>
                        <a:ea typeface="Times New Roman"/>
                      </a:endParaRPr>
                    </a:p>
                  </a:txBody>
                  <a:tcPr marL="28534" marR="28534" marT="0" marB="0"/>
                </a:tc>
                <a:tc>
                  <a:txBody>
                    <a:bodyPr/>
                    <a:lstStyle/>
                    <a:p>
                      <a:pPr marL="342900" lvl="0" indent="-342900" algn="l">
                        <a:lnSpc>
                          <a:spcPct val="115000"/>
                        </a:lnSpc>
                        <a:spcAft>
                          <a:spcPts val="0"/>
                        </a:spcAft>
                        <a:buFont typeface="Symbol"/>
                        <a:buChar char=""/>
                        <a:tabLst>
                          <a:tab pos="228600" algn="l"/>
                        </a:tabLst>
                      </a:pPr>
                      <a:r>
                        <a:rPr lang="es-ES" sz="1600"/>
                        <a:t>Negocio familiar</a:t>
                      </a:r>
                      <a:endParaRPr lang="es-ES_tradnl" sz="1600"/>
                    </a:p>
                    <a:p>
                      <a:pPr marL="342900" lvl="0" indent="-342900" algn="l">
                        <a:lnSpc>
                          <a:spcPct val="115000"/>
                        </a:lnSpc>
                        <a:spcAft>
                          <a:spcPts val="0"/>
                        </a:spcAft>
                        <a:buFont typeface="Symbol"/>
                        <a:buChar char=""/>
                        <a:tabLst>
                          <a:tab pos="228600" algn="l"/>
                        </a:tabLst>
                      </a:pPr>
                      <a:r>
                        <a:rPr lang="es-ES" sz="1600"/>
                        <a:t>Marca Nueva.</a:t>
                      </a:r>
                      <a:endParaRPr lang="es-ES_tradnl" sz="1600"/>
                    </a:p>
                    <a:p>
                      <a:pPr marL="342900" lvl="0" indent="-342900" algn="l">
                        <a:lnSpc>
                          <a:spcPct val="115000"/>
                        </a:lnSpc>
                        <a:spcAft>
                          <a:spcPts val="0"/>
                        </a:spcAft>
                        <a:buFont typeface="Symbol"/>
                        <a:buChar char=""/>
                        <a:tabLst>
                          <a:tab pos="228600" algn="l"/>
                        </a:tabLst>
                      </a:pPr>
                      <a:r>
                        <a:rPr lang="es-ES" sz="1600"/>
                        <a:t>Precios altos</a:t>
                      </a:r>
                      <a:endParaRPr lang="es-ES_tradnl" sz="1600" b="1">
                        <a:latin typeface="Times New Roman"/>
                        <a:ea typeface="Times New Roman"/>
                      </a:endParaRPr>
                    </a:p>
                  </a:txBody>
                  <a:tcPr marL="28534" marR="28534" marT="0" marB="0"/>
                </a:tc>
              </a:tr>
              <a:tr h="1276359">
                <a:tc>
                  <a:txBody>
                    <a:bodyPr/>
                    <a:lstStyle/>
                    <a:p>
                      <a:pPr marL="180340" algn="l">
                        <a:lnSpc>
                          <a:spcPct val="115000"/>
                        </a:lnSpc>
                        <a:spcAft>
                          <a:spcPts val="0"/>
                        </a:spcAft>
                      </a:pPr>
                      <a:r>
                        <a:rPr lang="es-ES" sz="1600" b="1" dirty="0"/>
                        <a:t>Santa María</a:t>
                      </a:r>
                      <a:endParaRPr lang="es-ES_tradnl" sz="1600" b="1" dirty="0">
                        <a:latin typeface="Times New Roman"/>
                        <a:ea typeface="Times New Roman"/>
                      </a:endParaRPr>
                    </a:p>
                  </a:txBody>
                  <a:tcPr marL="28534" marR="28534" marT="0" marB="0" anchor="ctr"/>
                </a:tc>
                <a:tc>
                  <a:txBody>
                    <a:bodyPr/>
                    <a:lstStyle/>
                    <a:p>
                      <a:pPr marL="342900" lvl="0" indent="-342900" algn="just">
                        <a:lnSpc>
                          <a:spcPct val="115000"/>
                        </a:lnSpc>
                        <a:spcAft>
                          <a:spcPts val="0"/>
                        </a:spcAft>
                        <a:buFont typeface="Symbol"/>
                        <a:buChar char=""/>
                        <a:tabLst>
                          <a:tab pos="228600" algn="l"/>
                        </a:tabLst>
                      </a:pPr>
                      <a:r>
                        <a:rPr lang="es-ES" sz="1600"/>
                        <a:t>Amplio espacio físico</a:t>
                      </a:r>
                      <a:endParaRPr lang="es-ES_tradnl" sz="1600"/>
                    </a:p>
                    <a:p>
                      <a:pPr marL="342900" lvl="0" indent="-342900" algn="just">
                        <a:lnSpc>
                          <a:spcPct val="115000"/>
                        </a:lnSpc>
                        <a:spcAft>
                          <a:spcPts val="0"/>
                        </a:spcAft>
                        <a:buFont typeface="Symbol"/>
                        <a:buChar char=""/>
                        <a:tabLst>
                          <a:tab pos="228600" algn="l"/>
                        </a:tabLst>
                      </a:pPr>
                      <a:r>
                        <a:rPr lang="es-ES" sz="1600"/>
                        <a:t>Abierto al público en general.</a:t>
                      </a:r>
                      <a:endParaRPr lang="es-ES_tradnl" sz="1600"/>
                    </a:p>
                    <a:p>
                      <a:pPr marL="342900" lvl="0" indent="-342900" algn="just">
                        <a:lnSpc>
                          <a:spcPct val="115000"/>
                        </a:lnSpc>
                        <a:spcAft>
                          <a:spcPts val="0"/>
                        </a:spcAft>
                        <a:buFont typeface="Symbol"/>
                        <a:buChar char=""/>
                        <a:tabLst>
                          <a:tab pos="228600" algn="l"/>
                        </a:tabLst>
                      </a:pPr>
                      <a:r>
                        <a:rPr lang="es-ES" sz="1600"/>
                        <a:t>Convenios con instituciones y empresas.</a:t>
                      </a:r>
                      <a:endParaRPr lang="es-ES_tradnl" sz="1600"/>
                    </a:p>
                    <a:p>
                      <a:pPr marL="342900" lvl="0" indent="-342900" algn="just">
                        <a:lnSpc>
                          <a:spcPct val="115000"/>
                        </a:lnSpc>
                        <a:spcAft>
                          <a:spcPts val="0"/>
                        </a:spcAft>
                        <a:buFont typeface="Symbol"/>
                        <a:buChar char=""/>
                        <a:tabLst>
                          <a:tab pos="228600" algn="l"/>
                        </a:tabLst>
                      </a:pPr>
                      <a:r>
                        <a:rPr lang="es-ES" sz="1600"/>
                        <a:t>Variedad y Precios</a:t>
                      </a:r>
                      <a:endParaRPr lang="es-ES_tradnl" sz="1600" b="1">
                        <a:latin typeface="Times New Roman"/>
                        <a:ea typeface="Times New Roman"/>
                      </a:endParaRPr>
                    </a:p>
                  </a:txBody>
                  <a:tcPr marL="28534" marR="28534" marT="0" marB="0"/>
                </a:tc>
                <a:tc>
                  <a:txBody>
                    <a:bodyPr/>
                    <a:lstStyle/>
                    <a:p>
                      <a:pPr marL="342900" lvl="0" indent="-342900" algn="l">
                        <a:lnSpc>
                          <a:spcPct val="115000"/>
                        </a:lnSpc>
                        <a:spcAft>
                          <a:spcPts val="0"/>
                        </a:spcAft>
                        <a:buFont typeface="Symbol"/>
                        <a:buChar char=""/>
                        <a:tabLst>
                          <a:tab pos="228600" algn="l"/>
                        </a:tabLst>
                      </a:pPr>
                      <a:r>
                        <a:rPr lang="es-ES" sz="1600" dirty="0"/>
                        <a:t>No utiliza  publicidad</a:t>
                      </a:r>
                      <a:endParaRPr lang="es-ES_tradnl" sz="1600" dirty="0"/>
                    </a:p>
                    <a:p>
                      <a:pPr marL="342900" lvl="0" indent="-342900" algn="l">
                        <a:lnSpc>
                          <a:spcPct val="115000"/>
                        </a:lnSpc>
                        <a:spcAft>
                          <a:spcPts val="0"/>
                        </a:spcAft>
                        <a:buFont typeface="Symbol"/>
                        <a:buChar char=""/>
                        <a:tabLst>
                          <a:tab pos="228600" algn="l"/>
                        </a:tabLst>
                      </a:pPr>
                      <a:r>
                        <a:rPr lang="es-ES" sz="1600" dirty="0"/>
                        <a:t>No dispone de parqueaderos suficientes.</a:t>
                      </a:r>
                      <a:endParaRPr lang="es-ES_tradnl" sz="1600" b="1" dirty="0">
                        <a:latin typeface="Times New Roman"/>
                        <a:ea typeface="Times New Roman"/>
                      </a:endParaRPr>
                    </a:p>
                  </a:txBody>
                  <a:tcPr marL="28534" marR="28534" marT="0" marB="0"/>
                </a:tc>
              </a:tr>
              <a:tr h="1595449">
                <a:tc>
                  <a:txBody>
                    <a:bodyPr/>
                    <a:lstStyle/>
                    <a:p>
                      <a:pPr marL="180340" algn="l">
                        <a:lnSpc>
                          <a:spcPct val="115000"/>
                        </a:lnSpc>
                        <a:spcAft>
                          <a:spcPts val="0"/>
                        </a:spcAft>
                      </a:pPr>
                      <a:r>
                        <a:rPr lang="es-ES" sz="1600" b="1" dirty="0"/>
                        <a:t>Bodegas</a:t>
                      </a:r>
                      <a:endParaRPr lang="es-ES_tradnl" sz="1600" b="1" dirty="0">
                        <a:latin typeface="Times New Roman"/>
                        <a:ea typeface="Times New Roman"/>
                      </a:endParaRPr>
                    </a:p>
                  </a:txBody>
                  <a:tcPr marL="28534" marR="28534" marT="0" marB="0" anchor="ctr"/>
                </a:tc>
                <a:tc>
                  <a:txBody>
                    <a:bodyPr/>
                    <a:lstStyle/>
                    <a:p>
                      <a:pPr marL="342900" lvl="0" indent="-342900" algn="just">
                        <a:lnSpc>
                          <a:spcPct val="115000"/>
                        </a:lnSpc>
                        <a:spcAft>
                          <a:spcPts val="0"/>
                        </a:spcAft>
                        <a:buFont typeface="Symbol"/>
                        <a:buChar char=""/>
                        <a:tabLst>
                          <a:tab pos="228600" algn="l"/>
                        </a:tabLst>
                      </a:pPr>
                      <a:r>
                        <a:rPr lang="es-ES" sz="1600"/>
                        <a:t>Precios bajos</a:t>
                      </a:r>
                      <a:endParaRPr lang="es-ES_tradnl" sz="1600"/>
                    </a:p>
                    <a:p>
                      <a:pPr marL="342900" lvl="0" indent="-342900" algn="just">
                        <a:lnSpc>
                          <a:spcPct val="115000"/>
                        </a:lnSpc>
                        <a:spcAft>
                          <a:spcPts val="0"/>
                        </a:spcAft>
                        <a:buFont typeface="Symbol"/>
                        <a:buChar char=""/>
                        <a:tabLst>
                          <a:tab pos="228600" algn="l"/>
                        </a:tabLst>
                      </a:pPr>
                      <a:r>
                        <a:rPr lang="es-ES" sz="1600"/>
                        <a:t>Ventas al por mayor</a:t>
                      </a:r>
                      <a:endParaRPr lang="es-ES_tradnl" sz="1600" b="1">
                        <a:latin typeface="Times New Roman"/>
                        <a:ea typeface="Times New Roman"/>
                      </a:endParaRPr>
                    </a:p>
                  </a:txBody>
                  <a:tcPr marL="28534" marR="28534" marT="0" marB="0"/>
                </a:tc>
                <a:tc>
                  <a:txBody>
                    <a:bodyPr/>
                    <a:lstStyle/>
                    <a:p>
                      <a:pPr marL="342900" lvl="0" indent="-342900" algn="l">
                        <a:lnSpc>
                          <a:spcPct val="115000"/>
                        </a:lnSpc>
                        <a:spcAft>
                          <a:spcPts val="0"/>
                        </a:spcAft>
                        <a:buFont typeface="Symbol"/>
                        <a:buChar char=""/>
                        <a:tabLst>
                          <a:tab pos="228600" algn="l"/>
                        </a:tabLst>
                      </a:pPr>
                      <a:r>
                        <a:rPr lang="es-ES" sz="1600" dirty="0"/>
                        <a:t>Poco stock de productos</a:t>
                      </a:r>
                      <a:endParaRPr lang="es-ES_tradnl" sz="1600" dirty="0"/>
                    </a:p>
                    <a:p>
                      <a:pPr marL="342900" lvl="0" indent="-342900" algn="l">
                        <a:lnSpc>
                          <a:spcPct val="115000"/>
                        </a:lnSpc>
                        <a:spcAft>
                          <a:spcPts val="0"/>
                        </a:spcAft>
                        <a:buFont typeface="Symbol"/>
                        <a:buChar char=""/>
                        <a:tabLst>
                          <a:tab pos="228600" algn="l"/>
                        </a:tabLst>
                      </a:pPr>
                      <a:r>
                        <a:rPr lang="es-ES" sz="1600" dirty="0"/>
                        <a:t>Precios altos.</a:t>
                      </a:r>
                      <a:endParaRPr lang="es-ES_tradnl" sz="1600" dirty="0"/>
                    </a:p>
                    <a:p>
                      <a:pPr marL="342900" lvl="0" indent="-342900" algn="l">
                        <a:lnSpc>
                          <a:spcPct val="115000"/>
                        </a:lnSpc>
                        <a:spcAft>
                          <a:spcPts val="0"/>
                        </a:spcAft>
                        <a:buFont typeface="Symbol"/>
                        <a:buChar char=""/>
                        <a:tabLst>
                          <a:tab pos="228600" algn="l"/>
                        </a:tabLst>
                      </a:pPr>
                      <a:r>
                        <a:rPr lang="es-ES" sz="1600" dirty="0"/>
                        <a:t>Mala ubicación.</a:t>
                      </a:r>
                      <a:endParaRPr lang="es-ES_tradnl" sz="1600" dirty="0"/>
                    </a:p>
                    <a:p>
                      <a:pPr marL="342900" lvl="0" indent="-342900" algn="l">
                        <a:lnSpc>
                          <a:spcPct val="115000"/>
                        </a:lnSpc>
                        <a:spcAft>
                          <a:spcPts val="0"/>
                        </a:spcAft>
                        <a:buFont typeface="Symbol"/>
                        <a:buChar char=""/>
                        <a:tabLst>
                          <a:tab pos="228600" algn="l"/>
                        </a:tabLst>
                      </a:pPr>
                      <a:r>
                        <a:rPr lang="es-ES" sz="1600" dirty="0"/>
                        <a:t>Nada de promoción y publicidad.</a:t>
                      </a:r>
                      <a:endParaRPr lang="es-ES_tradnl" sz="1600" b="1" dirty="0">
                        <a:latin typeface="Times New Roman"/>
                        <a:ea typeface="Times New Roman"/>
                      </a:endParaRPr>
                    </a:p>
                  </a:txBody>
                  <a:tcPr marL="28534" marR="28534" marT="0" marB="0"/>
                </a:tc>
              </a:tr>
            </a:tbl>
          </a:graphicData>
        </a:graphic>
      </p:graphicFrame>
      <p:sp>
        <p:nvSpPr>
          <p:cNvPr id="5" name="1 Título"/>
          <p:cNvSpPr>
            <a:spLocks noGrp="1"/>
          </p:cNvSpPr>
          <p:nvPr>
            <p:ph type="title"/>
          </p:nvPr>
        </p:nvSpPr>
        <p:spPr>
          <a:xfrm>
            <a:off x="928662" y="357166"/>
            <a:ext cx="7772400" cy="785818"/>
          </a:xfrm>
        </p:spPr>
        <p:txBody>
          <a:bodyPr/>
          <a:lstStyle/>
          <a:p>
            <a:pPr algn="ctr"/>
            <a:r>
              <a:rPr lang="it-IT" dirty="0" smtClean="0"/>
              <a:t>Competencia</a:t>
            </a:r>
            <a:endParaRPr lang="es-ES_tradnl" dirty="0"/>
          </a:p>
        </p:txBody>
      </p:sp>
    </p:spTree>
  </p:cSld>
  <p:clrMapOvr>
    <a:masterClrMapping/>
  </p:clrMapOvr>
  <p:transition>
    <p:strips dir="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it-IT" dirty="0" smtClean="0"/>
              <a:t>Participación </a:t>
            </a:r>
            <a:r>
              <a:rPr lang="it-IT" dirty="0" smtClean="0"/>
              <a:t>Mercado</a:t>
            </a:r>
            <a:endParaRPr lang="es-ES_tradnl" dirty="0"/>
          </a:p>
        </p:txBody>
      </p:sp>
      <p:graphicFrame>
        <p:nvGraphicFramePr>
          <p:cNvPr id="4" name="3 Tabla"/>
          <p:cNvGraphicFramePr>
            <a:graphicFrameLocks noGrp="1"/>
          </p:cNvGraphicFramePr>
          <p:nvPr/>
        </p:nvGraphicFramePr>
        <p:xfrm>
          <a:off x="642910" y="1785926"/>
          <a:ext cx="8215370" cy="4289298"/>
        </p:xfrm>
        <a:graphic>
          <a:graphicData uri="http://schemas.openxmlformats.org/drawingml/2006/table">
            <a:tbl>
              <a:tblPr>
                <a:tableStyleId>{775DCB02-9BB8-47FD-8907-85C794F793BA}</a:tableStyleId>
              </a:tblPr>
              <a:tblGrid>
                <a:gridCol w="2933397"/>
                <a:gridCol w="2278290"/>
                <a:gridCol w="3003683"/>
              </a:tblGrid>
              <a:tr h="312615">
                <a:tc>
                  <a:txBody>
                    <a:bodyPr/>
                    <a:lstStyle/>
                    <a:p>
                      <a:pPr marL="180340" algn="ctr">
                        <a:lnSpc>
                          <a:spcPct val="115000"/>
                        </a:lnSpc>
                        <a:spcAft>
                          <a:spcPts val="0"/>
                        </a:spcAft>
                      </a:pPr>
                      <a:r>
                        <a:rPr lang="es-ES_tradnl" sz="2000" b="1" dirty="0"/>
                        <a:t>EMPRESA</a:t>
                      </a:r>
                      <a:endParaRPr lang="es-ES_tradnl" sz="1100" b="1" dirty="0">
                        <a:latin typeface="Calibri"/>
                        <a:ea typeface="Calibri"/>
                        <a:cs typeface="Times New Roman"/>
                      </a:endParaRPr>
                    </a:p>
                  </a:txBody>
                  <a:tcPr marL="16518" marR="16518" marT="0" marB="0" anchor="ctr"/>
                </a:tc>
                <a:tc>
                  <a:txBody>
                    <a:bodyPr/>
                    <a:lstStyle/>
                    <a:p>
                      <a:pPr marL="180340" algn="ctr">
                        <a:lnSpc>
                          <a:spcPct val="115000"/>
                        </a:lnSpc>
                        <a:spcAft>
                          <a:spcPts val="0"/>
                        </a:spcAft>
                      </a:pPr>
                      <a:r>
                        <a:rPr lang="es-ES_tradnl" sz="2000" b="1" dirty="0"/>
                        <a:t>VENTAS MES 2010</a:t>
                      </a:r>
                      <a:endParaRPr lang="es-ES_tradnl" sz="1100" b="1" dirty="0">
                        <a:latin typeface="Calibri"/>
                        <a:ea typeface="Calibri"/>
                        <a:cs typeface="Times New Roman"/>
                      </a:endParaRPr>
                    </a:p>
                  </a:txBody>
                  <a:tcPr marL="16518" marR="16518" marT="0" marB="0" anchor="ctr"/>
                </a:tc>
                <a:tc>
                  <a:txBody>
                    <a:bodyPr/>
                    <a:lstStyle/>
                    <a:p>
                      <a:pPr marL="180340" algn="ctr">
                        <a:lnSpc>
                          <a:spcPct val="115000"/>
                        </a:lnSpc>
                        <a:spcAft>
                          <a:spcPts val="0"/>
                        </a:spcAft>
                      </a:pPr>
                      <a:r>
                        <a:rPr lang="es-ES" sz="2000" b="1" dirty="0"/>
                        <a:t>% PARTICIPACION</a:t>
                      </a:r>
                      <a:endParaRPr lang="es-ES_tradnl" sz="1100" b="1" dirty="0">
                        <a:latin typeface="Calibri"/>
                        <a:ea typeface="Calibri"/>
                        <a:cs typeface="Times New Roman"/>
                      </a:endParaRPr>
                    </a:p>
                  </a:txBody>
                  <a:tcPr marL="16518" marR="16518" marT="0" marB="0" anchor="ctr"/>
                </a:tc>
              </a:tr>
              <a:tr h="312615">
                <a:tc>
                  <a:txBody>
                    <a:bodyPr/>
                    <a:lstStyle/>
                    <a:p>
                      <a:pPr marL="180340">
                        <a:lnSpc>
                          <a:spcPct val="115000"/>
                        </a:lnSpc>
                        <a:spcAft>
                          <a:spcPts val="0"/>
                        </a:spcAft>
                      </a:pPr>
                      <a:r>
                        <a:rPr lang="es-ES_tradnl" sz="2000"/>
                        <a:t>AKI NORTE</a:t>
                      </a:r>
                      <a:endParaRPr lang="es-ES_tradnl" sz="1100">
                        <a:latin typeface="Calibri"/>
                        <a:ea typeface="Calibri"/>
                        <a:cs typeface="Times New Roman"/>
                      </a:endParaRPr>
                    </a:p>
                  </a:txBody>
                  <a:tcPr marL="16518" marR="16518" marT="0" marB="0" anchor="b"/>
                </a:tc>
                <a:tc>
                  <a:txBody>
                    <a:bodyPr/>
                    <a:lstStyle/>
                    <a:p>
                      <a:pPr marL="180340" algn="ctr">
                        <a:lnSpc>
                          <a:spcPct val="115000"/>
                        </a:lnSpc>
                        <a:spcAft>
                          <a:spcPts val="0"/>
                        </a:spcAft>
                      </a:pPr>
                      <a:r>
                        <a:rPr lang="es-ES_tradnl" sz="2000" dirty="0"/>
                        <a:t>     725.000,00 </a:t>
                      </a:r>
                      <a:endParaRPr lang="es-ES_tradnl" sz="1100" dirty="0">
                        <a:latin typeface="Calibri"/>
                        <a:ea typeface="Calibri"/>
                        <a:cs typeface="Times New Roman"/>
                      </a:endParaRPr>
                    </a:p>
                  </a:txBody>
                  <a:tcPr marL="16518" marR="16518" marT="0" marB="0" anchor="b"/>
                </a:tc>
                <a:tc>
                  <a:txBody>
                    <a:bodyPr/>
                    <a:lstStyle/>
                    <a:p>
                      <a:pPr marL="180340" algn="ctr">
                        <a:lnSpc>
                          <a:spcPct val="115000"/>
                        </a:lnSpc>
                        <a:spcAft>
                          <a:spcPts val="0"/>
                        </a:spcAft>
                      </a:pPr>
                      <a:r>
                        <a:rPr lang="es-ES" sz="2000" dirty="0"/>
                        <a:t>10,09%</a:t>
                      </a:r>
                      <a:endParaRPr lang="es-ES_tradnl" sz="1100" dirty="0">
                        <a:latin typeface="Calibri"/>
                        <a:ea typeface="Calibri"/>
                        <a:cs typeface="Times New Roman"/>
                      </a:endParaRPr>
                    </a:p>
                  </a:txBody>
                  <a:tcPr marL="16518" marR="16518" marT="0" marB="0" anchor="b"/>
                </a:tc>
              </a:tr>
              <a:tr h="312615">
                <a:tc>
                  <a:txBody>
                    <a:bodyPr/>
                    <a:lstStyle/>
                    <a:p>
                      <a:pPr marL="180340">
                        <a:lnSpc>
                          <a:spcPct val="115000"/>
                        </a:lnSpc>
                        <a:spcAft>
                          <a:spcPts val="0"/>
                        </a:spcAft>
                      </a:pPr>
                      <a:r>
                        <a:rPr lang="es-ES_tradnl" sz="2000"/>
                        <a:t>AKI SUR</a:t>
                      </a:r>
                      <a:endParaRPr lang="es-ES_tradnl" sz="1100">
                        <a:latin typeface="Calibri"/>
                        <a:ea typeface="Calibri"/>
                        <a:cs typeface="Times New Roman"/>
                      </a:endParaRPr>
                    </a:p>
                  </a:txBody>
                  <a:tcPr marL="16518" marR="16518" marT="0" marB="0" anchor="b"/>
                </a:tc>
                <a:tc>
                  <a:txBody>
                    <a:bodyPr/>
                    <a:lstStyle/>
                    <a:p>
                      <a:pPr marL="180340" algn="ctr">
                        <a:lnSpc>
                          <a:spcPct val="115000"/>
                        </a:lnSpc>
                        <a:spcAft>
                          <a:spcPts val="0"/>
                        </a:spcAft>
                      </a:pPr>
                      <a:r>
                        <a:rPr lang="es-ES_tradnl" sz="2000" dirty="0"/>
                        <a:t>     811.000,00 </a:t>
                      </a:r>
                      <a:endParaRPr lang="es-ES_tradnl" sz="1100" dirty="0">
                        <a:latin typeface="Calibri"/>
                        <a:ea typeface="Calibri"/>
                        <a:cs typeface="Times New Roman"/>
                      </a:endParaRPr>
                    </a:p>
                  </a:txBody>
                  <a:tcPr marL="16518" marR="16518" marT="0" marB="0" anchor="b"/>
                </a:tc>
                <a:tc>
                  <a:txBody>
                    <a:bodyPr/>
                    <a:lstStyle/>
                    <a:p>
                      <a:pPr marL="180340" algn="ctr">
                        <a:lnSpc>
                          <a:spcPct val="115000"/>
                        </a:lnSpc>
                        <a:spcAft>
                          <a:spcPts val="0"/>
                        </a:spcAft>
                      </a:pPr>
                      <a:r>
                        <a:rPr lang="es-ES" sz="2000" dirty="0"/>
                        <a:t>11,29%</a:t>
                      </a:r>
                      <a:endParaRPr lang="es-ES_tradnl" sz="1100" dirty="0">
                        <a:latin typeface="Calibri"/>
                        <a:ea typeface="Calibri"/>
                        <a:cs typeface="Times New Roman"/>
                      </a:endParaRPr>
                    </a:p>
                  </a:txBody>
                  <a:tcPr marL="16518" marR="16518" marT="0" marB="0" anchor="b"/>
                </a:tc>
              </a:tr>
              <a:tr h="312615">
                <a:tc>
                  <a:txBody>
                    <a:bodyPr/>
                    <a:lstStyle/>
                    <a:p>
                      <a:pPr marL="180340">
                        <a:lnSpc>
                          <a:spcPct val="115000"/>
                        </a:lnSpc>
                        <a:spcAft>
                          <a:spcPts val="0"/>
                        </a:spcAft>
                      </a:pPr>
                      <a:r>
                        <a:rPr lang="es-ES_tradnl" sz="2000"/>
                        <a:t>TIA</a:t>
                      </a:r>
                      <a:endParaRPr lang="es-ES_tradnl" sz="1100">
                        <a:latin typeface="Calibri"/>
                        <a:ea typeface="Calibri"/>
                        <a:cs typeface="Times New Roman"/>
                      </a:endParaRPr>
                    </a:p>
                  </a:txBody>
                  <a:tcPr marL="16518" marR="16518" marT="0" marB="0" anchor="b"/>
                </a:tc>
                <a:tc>
                  <a:txBody>
                    <a:bodyPr/>
                    <a:lstStyle/>
                    <a:p>
                      <a:pPr marL="180340" algn="ctr">
                        <a:lnSpc>
                          <a:spcPct val="115000"/>
                        </a:lnSpc>
                        <a:spcAft>
                          <a:spcPts val="0"/>
                        </a:spcAft>
                      </a:pPr>
                      <a:r>
                        <a:rPr lang="es-ES_tradnl" sz="2000" dirty="0"/>
                        <a:t>     734.000,00 </a:t>
                      </a:r>
                      <a:endParaRPr lang="es-ES_tradnl" sz="1100" dirty="0">
                        <a:latin typeface="Calibri"/>
                        <a:ea typeface="Calibri"/>
                        <a:cs typeface="Times New Roman"/>
                      </a:endParaRPr>
                    </a:p>
                  </a:txBody>
                  <a:tcPr marL="16518" marR="16518" marT="0" marB="0" anchor="b"/>
                </a:tc>
                <a:tc>
                  <a:txBody>
                    <a:bodyPr/>
                    <a:lstStyle/>
                    <a:p>
                      <a:pPr marL="180340" algn="ctr">
                        <a:lnSpc>
                          <a:spcPct val="115000"/>
                        </a:lnSpc>
                        <a:spcAft>
                          <a:spcPts val="0"/>
                        </a:spcAft>
                      </a:pPr>
                      <a:r>
                        <a:rPr lang="es-ES" sz="2000" dirty="0"/>
                        <a:t>10,22%</a:t>
                      </a:r>
                      <a:endParaRPr lang="es-ES_tradnl" sz="1100" dirty="0">
                        <a:latin typeface="Calibri"/>
                        <a:ea typeface="Calibri"/>
                        <a:cs typeface="Times New Roman"/>
                      </a:endParaRPr>
                    </a:p>
                  </a:txBody>
                  <a:tcPr marL="16518" marR="16518" marT="0" marB="0" anchor="b"/>
                </a:tc>
              </a:tr>
              <a:tr h="312615">
                <a:tc>
                  <a:txBody>
                    <a:bodyPr/>
                    <a:lstStyle/>
                    <a:p>
                      <a:pPr marL="180340">
                        <a:lnSpc>
                          <a:spcPct val="115000"/>
                        </a:lnSpc>
                        <a:spcAft>
                          <a:spcPts val="0"/>
                        </a:spcAft>
                      </a:pPr>
                      <a:r>
                        <a:rPr lang="es-ES_tradnl" sz="2000"/>
                        <a:t>SANTA MARÍA</a:t>
                      </a:r>
                      <a:endParaRPr lang="es-ES_tradnl" sz="1100">
                        <a:latin typeface="Calibri"/>
                        <a:ea typeface="Calibri"/>
                        <a:cs typeface="Times New Roman"/>
                      </a:endParaRPr>
                    </a:p>
                  </a:txBody>
                  <a:tcPr marL="16518" marR="16518" marT="0" marB="0" anchor="b"/>
                </a:tc>
                <a:tc>
                  <a:txBody>
                    <a:bodyPr/>
                    <a:lstStyle/>
                    <a:p>
                      <a:pPr marL="180340" algn="ctr">
                        <a:lnSpc>
                          <a:spcPct val="115000"/>
                        </a:lnSpc>
                        <a:spcAft>
                          <a:spcPts val="0"/>
                        </a:spcAft>
                      </a:pPr>
                      <a:r>
                        <a:rPr lang="es-ES_tradnl" sz="2000" dirty="0"/>
                        <a:t>     681.000,00 </a:t>
                      </a:r>
                      <a:endParaRPr lang="es-ES_tradnl" sz="1100" dirty="0">
                        <a:latin typeface="Calibri"/>
                        <a:ea typeface="Calibri"/>
                        <a:cs typeface="Times New Roman"/>
                      </a:endParaRPr>
                    </a:p>
                  </a:txBody>
                  <a:tcPr marL="16518" marR="16518" marT="0" marB="0" anchor="b"/>
                </a:tc>
                <a:tc>
                  <a:txBody>
                    <a:bodyPr/>
                    <a:lstStyle/>
                    <a:p>
                      <a:pPr marL="180340" algn="ctr">
                        <a:lnSpc>
                          <a:spcPct val="115000"/>
                        </a:lnSpc>
                        <a:spcAft>
                          <a:spcPts val="0"/>
                        </a:spcAft>
                      </a:pPr>
                      <a:r>
                        <a:rPr lang="es-ES" sz="2000" dirty="0"/>
                        <a:t>9,48%</a:t>
                      </a:r>
                      <a:endParaRPr lang="es-ES_tradnl" sz="1100" dirty="0">
                        <a:latin typeface="Calibri"/>
                        <a:ea typeface="Calibri"/>
                        <a:cs typeface="Times New Roman"/>
                      </a:endParaRPr>
                    </a:p>
                  </a:txBody>
                  <a:tcPr marL="16518" marR="16518" marT="0" marB="0" anchor="b"/>
                </a:tc>
              </a:tr>
              <a:tr h="312615">
                <a:tc>
                  <a:txBody>
                    <a:bodyPr/>
                    <a:lstStyle/>
                    <a:p>
                      <a:pPr marL="180340">
                        <a:lnSpc>
                          <a:spcPct val="115000"/>
                        </a:lnSpc>
                        <a:spcAft>
                          <a:spcPts val="0"/>
                        </a:spcAft>
                      </a:pPr>
                      <a:r>
                        <a:rPr lang="es-ES" sz="2000"/>
                        <a:t>NARCIS</a:t>
                      </a:r>
                      <a:endParaRPr lang="es-ES_tradnl" sz="1100">
                        <a:latin typeface="Calibri"/>
                        <a:ea typeface="Calibri"/>
                        <a:cs typeface="Times New Roman"/>
                      </a:endParaRPr>
                    </a:p>
                  </a:txBody>
                  <a:tcPr marL="16518" marR="16518" marT="0" marB="0" anchor="b"/>
                </a:tc>
                <a:tc>
                  <a:txBody>
                    <a:bodyPr/>
                    <a:lstStyle/>
                    <a:p>
                      <a:pPr marL="180340" algn="ctr">
                        <a:lnSpc>
                          <a:spcPct val="115000"/>
                        </a:lnSpc>
                        <a:spcAft>
                          <a:spcPts val="0"/>
                        </a:spcAft>
                      </a:pPr>
                      <a:r>
                        <a:rPr lang="es-ES" sz="2000"/>
                        <a:t>     601.000,00 </a:t>
                      </a:r>
                      <a:endParaRPr lang="es-ES_tradnl" sz="1100">
                        <a:latin typeface="Calibri"/>
                        <a:ea typeface="Calibri"/>
                        <a:cs typeface="Times New Roman"/>
                      </a:endParaRPr>
                    </a:p>
                  </a:txBody>
                  <a:tcPr marL="16518" marR="16518" marT="0" marB="0" anchor="b"/>
                </a:tc>
                <a:tc>
                  <a:txBody>
                    <a:bodyPr/>
                    <a:lstStyle/>
                    <a:p>
                      <a:pPr marL="180340" algn="ctr">
                        <a:lnSpc>
                          <a:spcPct val="115000"/>
                        </a:lnSpc>
                        <a:spcAft>
                          <a:spcPts val="0"/>
                        </a:spcAft>
                      </a:pPr>
                      <a:r>
                        <a:rPr lang="es-ES" sz="2000" dirty="0"/>
                        <a:t>8,37%</a:t>
                      </a:r>
                      <a:endParaRPr lang="es-ES_tradnl" sz="1100" dirty="0">
                        <a:latin typeface="Calibri"/>
                        <a:ea typeface="Calibri"/>
                        <a:cs typeface="Times New Roman"/>
                      </a:endParaRPr>
                    </a:p>
                  </a:txBody>
                  <a:tcPr marL="16518" marR="16518" marT="0" marB="0" anchor="b"/>
                </a:tc>
              </a:tr>
              <a:tr h="312615">
                <a:tc>
                  <a:txBody>
                    <a:bodyPr/>
                    <a:lstStyle/>
                    <a:p>
                      <a:pPr marL="180340">
                        <a:lnSpc>
                          <a:spcPct val="115000"/>
                        </a:lnSpc>
                        <a:spcAft>
                          <a:spcPts val="0"/>
                        </a:spcAft>
                      </a:pPr>
                      <a:r>
                        <a:rPr lang="es-ES_tradnl" sz="2000"/>
                        <a:t>DESPENSAS Y BODEGAS</a:t>
                      </a:r>
                      <a:endParaRPr lang="es-ES_tradnl" sz="1100">
                        <a:latin typeface="Calibri"/>
                        <a:ea typeface="Calibri"/>
                        <a:cs typeface="Times New Roman"/>
                      </a:endParaRPr>
                    </a:p>
                  </a:txBody>
                  <a:tcPr marL="16518" marR="16518" marT="0" marB="0" anchor="ctr"/>
                </a:tc>
                <a:tc>
                  <a:txBody>
                    <a:bodyPr/>
                    <a:lstStyle/>
                    <a:p>
                      <a:pPr marL="180340" algn="ctr">
                        <a:lnSpc>
                          <a:spcPct val="115000"/>
                        </a:lnSpc>
                        <a:spcAft>
                          <a:spcPts val="0"/>
                        </a:spcAft>
                      </a:pPr>
                      <a:r>
                        <a:rPr lang="es-ES_tradnl" sz="2000" dirty="0"/>
                        <a:t>     745.000,00 </a:t>
                      </a:r>
                      <a:endParaRPr lang="es-ES_tradnl" sz="1100" dirty="0">
                        <a:latin typeface="Calibri"/>
                        <a:ea typeface="Calibri"/>
                        <a:cs typeface="Times New Roman"/>
                      </a:endParaRPr>
                    </a:p>
                  </a:txBody>
                  <a:tcPr marL="16518" marR="16518" marT="0" marB="0" anchor="b"/>
                </a:tc>
                <a:tc>
                  <a:txBody>
                    <a:bodyPr/>
                    <a:lstStyle/>
                    <a:p>
                      <a:pPr marL="180340" algn="ctr">
                        <a:lnSpc>
                          <a:spcPct val="115000"/>
                        </a:lnSpc>
                        <a:spcAft>
                          <a:spcPts val="0"/>
                        </a:spcAft>
                      </a:pPr>
                      <a:r>
                        <a:rPr lang="es-ES" sz="2000" dirty="0"/>
                        <a:t>10,37%</a:t>
                      </a:r>
                      <a:endParaRPr lang="es-ES_tradnl" sz="1100" dirty="0">
                        <a:latin typeface="Calibri"/>
                        <a:ea typeface="Calibri"/>
                        <a:cs typeface="Times New Roman"/>
                      </a:endParaRPr>
                    </a:p>
                  </a:txBody>
                  <a:tcPr marL="16518" marR="16518" marT="0" marB="0" anchor="b"/>
                </a:tc>
              </a:tr>
              <a:tr h="312615">
                <a:tc>
                  <a:txBody>
                    <a:bodyPr/>
                    <a:lstStyle/>
                    <a:p>
                      <a:pPr marL="180340">
                        <a:lnSpc>
                          <a:spcPct val="115000"/>
                        </a:lnSpc>
                        <a:spcAft>
                          <a:spcPts val="0"/>
                        </a:spcAft>
                      </a:pPr>
                      <a:r>
                        <a:rPr lang="es-ES_tradnl" sz="2000"/>
                        <a:t>TIENDAS BARRIO</a:t>
                      </a:r>
                      <a:endParaRPr lang="es-ES_tradnl" sz="1100">
                        <a:latin typeface="Calibri"/>
                        <a:ea typeface="Calibri"/>
                        <a:cs typeface="Times New Roman"/>
                      </a:endParaRPr>
                    </a:p>
                  </a:txBody>
                  <a:tcPr marL="16518" marR="16518" marT="0" marB="0" anchor="b"/>
                </a:tc>
                <a:tc>
                  <a:txBody>
                    <a:bodyPr/>
                    <a:lstStyle/>
                    <a:p>
                      <a:pPr marL="180340" algn="ctr">
                        <a:lnSpc>
                          <a:spcPct val="115000"/>
                        </a:lnSpc>
                        <a:spcAft>
                          <a:spcPts val="0"/>
                        </a:spcAft>
                      </a:pPr>
                      <a:r>
                        <a:rPr lang="es-ES_tradnl" sz="2000" dirty="0"/>
                        <a:t>     350.000,00 </a:t>
                      </a:r>
                      <a:endParaRPr lang="es-ES_tradnl" sz="1100" dirty="0">
                        <a:latin typeface="Calibri"/>
                        <a:ea typeface="Calibri"/>
                        <a:cs typeface="Times New Roman"/>
                      </a:endParaRPr>
                    </a:p>
                  </a:txBody>
                  <a:tcPr marL="16518" marR="16518" marT="0" marB="0" anchor="b"/>
                </a:tc>
                <a:tc>
                  <a:txBody>
                    <a:bodyPr/>
                    <a:lstStyle/>
                    <a:p>
                      <a:pPr marL="180340" algn="ctr">
                        <a:lnSpc>
                          <a:spcPct val="115000"/>
                        </a:lnSpc>
                        <a:spcAft>
                          <a:spcPts val="0"/>
                        </a:spcAft>
                      </a:pPr>
                      <a:r>
                        <a:rPr lang="es-ES" sz="2000" dirty="0"/>
                        <a:t>4,87%</a:t>
                      </a:r>
                      <a:endParaRPr lang="es-ES_tradnl" sz="1100" dirty="0">
                        <a:latin typeface="Calibri"/>
                        <a:ea typeface="Calibri"/>
                        <a:cs typeface="Times New Roman"/>
                      </a:endParaRPr>
                    </a:p>
                  </a:txBody>
                  <a:tcPr marL="16518" marR="16518" marT="0" marB="0" anchor="b"/>
                </a:tc>
              </a:tr>
              <a:tr h="312615">
                <a:tc>
                  <a:txBody>
                    <a:bodyPr/>
                    <a:lstStyle/>
                    <a:p>
                      <a:pPr marL="180340">
                        <a:lnSpc>
                          <a:spcPct val="115000"/>
                        </a:lnSpc>
                        <a:spcAft>
                          <a:spcPts val="0"/>
                        </a:spcAft>
                      </a:pPr>
                      <a:r>
                        <a:rPr lang="es-ES" sz="2000"/>
                        <a:t>COMISARIATOS</a:t>
                      </a:r>
                      <a:endParaRPr lang="es-ES_tradnl" sz="1100">
                        <a:latin typeface="Calibri"/>
                        <a:ea typeface="Calibri"/>
                        <a:cs typeface="Times New Roman"/>
                      </a:endParaRPr>
                    </a:p>
                  </a:txBody>
                  <a:tcPr marL="16518" marR="16518" marT="0" marB="0" anchor="b"/>
                </a:tc>
                <a:tc>
                  <a:txBody>
                    <a:bodyPr/>
                    <a:lstStyle/>
                    <a:p>
                      <a:pPr marL="180340" algn="ctr">
                        <a:lnSpc>
                          <a:spcPct val="115000"/>
                        </a:lnSpc>
                        <a:spcAft>
                          <a:spcPts val="0"/>
                        </a:spcAft>
                      </a:pPr>
                      <a:r>
                        <a:rPr lang="es-ES" sz="2000" dirty="0"/>
                        <a:t>     630.000,00 </a:t>
                      </a:r>
                      <a:endParaRPr lang="es-ES_tradnl" sz="1100" dirty="0">
                        <a:latin typeface="Calibri"/>
                        <a:ea typeface="Calibri"/>
                        <a:cs typeface="Times New Roman"/>
                      </a:endParaRPr>
                    </a:p>
                  </a:txBody>
                  <a:tcPr marL="16518" marR="16518" marT="0" marB="0" anchor="b"/>
                </a:tc>
                <a:tc>
                  <a:txBody>
                    <a:bodyPr/>
                    <a:lstStyle/>
                    <a:p>
                      <a:pPr marL="180340" algn="ctr">
                        <a:lnSpc>
                          <a:spcPct val="115000"/>
                        </a:lnSpc>
                        <a:spcAft>
                          <a:spcPts val="0"/>
                        </a:spcAft>
                      </a:pPr>
                      <a:r>
                        <a:rPr lang="es-ES" sz="2000" dirty="0"/>
                        <a:t>8,77%</a:t>
                      </a:r>
                      <a:endParaRPr lang="es-ES_tradnl" sz="1100" dirty="0">
                        <a:latin typeface="Calibri"/>
                        <a:ea typeface="Calibri"/>
                        <a:cs typeface="Times New Roman"/>
                      </a:endParaRPr>
                    </a:p>
                  </a:txBody>
                  <a:tcPr marL="16518" marR="16518" marT="0" marB="0" anchor="b"/>
                </a:tc>
              </a:tr>
              <a:tr h="312615">
                <a:tc>
                  <a:txBody>
                    <a:bodyPr/>
                    <a:lstStyle/>
                    <a:p>
                      <a:pPr marL="180340">
                        <a:lnSpc>
                          <a:spcPct val="115000"/>
                        </a:lnSpc>
                        <a:spcAft>
                          <a:spcPts val="0"/>
                        </a:spcAft>
                      </a:pPr>
                      <a:r>
                        <a:rPr lang="es-ES" sz="2000"/>
                        <a:t>PLAZAS Y MERCADOS </a:t>
                      </a:r>
                      <a:endParaRPr lang="es-ES_tradnl" sz="1100">
                        <a:latin typeface="Calibri"/>
                        <a:ea typeface="Calibri"/>
                        <a:cs typeface="Times New Roman"/>
                      </a:endParaRPr>
                    </a:p>
                  </a:txBody>
                  <a:tcPr marL="16518" marR="16518" marT="0" marB="0" anchor="ctr"/>
                </a:tc>
                <a:tc>
                  <a:txBody>
                    <a:bodyPr/>
                    <a:lstStyle/>
                    <a:p>
                      <a:pPr marL="180340" algn="ctr">
                        <a:lnSpc>
                          <a:spcPct val="115000"/>
                        </a:lnSpc>
                        <a:spcAft>
                          <a:spcPts val="0"/>
                        </a:spcAft>
                      </a:pPr>
                      <a:r>
                        <a:rPr lang="es-ES" sz="2000" dirty="0"/>
                        <a:t>     925.000,00 </a:t>
                      </a:r>
                      <a:endParaRPr lang="es-ES_tradnl" sz="1100" dirty="0">
                        <a:latin typeface="Calibri"/>
                        <a:ea typeface="Calibri"/>
                        <a:cs typeface="Times New Roman"/>
                      </a:endParaRPr>
                    </a:p>
                  </a:txBody>
                  <a:tcPr marL="16518" marR="16518" marT="0" marB="0" anchor="b"/>
                </a:tc>
                <a:tc>
                  <a:txBody>
                    <a:bodyPr/>
                    <a:lstStyle/>
                    <a:p>
                      <a:pPr marL="180340" algn="ctr">
                        <a:lnSpc>
                          <a:spcPct val="115000"/>
                        </a:lnSpc>
                        <a:spcAft>
                          <a:spcPts val="0"/>
                        </a:spcAft>
                      </a:pPr>
                      <a:r>
                        <a:rPr lang="es-ES" sz="2000" dirty="0"/>
                        <a:t>12,88%</a:t>
                      </a:r>
                      <a:endParaRPr lang="es-ES_tradnl" sz="1100" dirty="0">
                        <a:latin typeface="Calibri"/>
                        <a:ea typeface="Calibri"/>
                        <a:cs typeface="Times New Roman"/>
                      </a:endParaRPr>
                    </a:p>
                  </a:txBody>
                  <a:tcPr marL="16518" marR="16518" marT="0" marB="0" anchor="b"/>
                </a:tc>
              </a:tr>
              <a:tr h="312615">
                <a:tc>
                  <a:txBody>
                    <a:bodyPr/>
                    <a:lstStyle/>
                    <a:p>
                      <a:pPr marL="180340">
                        <a:lnSpc>
                          <a:spcPct val="115000"/>
                        </a:lnSpc>
                        <a:spcAft>
                          <a:spcPts val="0"/>
                        </a:spcAft>
                      </a:pPr>
                      <a:r>
                        <a:rPr lang="es-ES" sz="2000"/>
                        <a:t>ALCOFA LTGA</a:t>
                      </a:r>
                      <a:endParaRPr lang="es-ES_tradnl" sz="1100">
                        <a:latin typeface="Calibri"/>
                        <a:ea typeface="Calibri"/>
                        <a:cs typeface="Times New Roman"/>
                      </a:endParaRPr>
                    </a:p>
                  </a:txBody>
                  <a:tcPr marL="16518" marR="16518" marT="0" marB="0" anchor="b"/>
                </a:tc>
                <a:tc>
                  <a:txBody>
                    <a:bodyPr/>
                    <a:lstStyle/>
                    <a:p>
                      <a:pPr marL="180340" algn="ctr">
                        <a:lnSpc>
                          <a:spcPct val="115000"/>
                        </a:lnSpc>
                        <a:spcAft>
                          <a:spcPts val="0"/>
                        </a:spcAft>
                      </a:pPr>
                      <a:r>
                        <a:rPr lang="es-ES" sz="2000" dirty="0"/>
                        <a:t>     557.000,00 </a:t>
                      </a:r>
                      <a:endParaRPr lang="es-ES_tradnl" sz="1100" dirty="0">
                        <a:latin typeface="Calibri"/>
                        <a:ea typeface="Calibri"/>
                        <a:cs typeface="Times New Roman"/>
                      </a:endParaRPr>
                    </a:p>
                  </a:txBody>
                  <a:tcPr marL="16518" marR="16518" marT="0" marB="0" anchor="b"/>
                </a:tc>
                <a:tc>
                  <a:txBody>
                    <a:bodyPr/>
                    <a:lstStyle/>
                    <a:p>
                      <a:pPr marL="180340" algn="ctr">
                        <a:lnSpc>
                          <a:spcPct val="115000"/>
                        </a:lnSpc>
                        <a:spcAft>
                          <a:spcPts val="0"/>
                        </a:spcAft>
                      </a:pPr>
                      <a:r>
                        <a:rPr lang="es-ES" sz="2000" dirty="0"/>
                        <a:t>7,76%</a:t>
                      </a:r>
                      <a:endParaRPr lang="es-ES_tradnl" sz="1100" dirty="0">
                        <a:latin typeface="Calibri"/>
                        <a:ea typeface="Calibri"/>
                        <a:cs typeface="Times New Roman"/>
                      </a:endParaRPr>
                    </a:p>
                  </a:txBody>
                  <a:tcPr marL="16518" marR="16518" marT="0" marB="0" anchor="b"/>
                </a:tc>
              </a:tr>
              <a:tr h="312615">
                <a:tc>
                  <a:txBody>
                    <a:bodyPr/>
                    <a:lstStyle/>
                    <a:p>
                      <a:pPr marL="180340">
                        <a:lnSpc>
                          <a:spcPct val="115000"/>
                        </a:lnSpc>
                        <a:spcAft>
                          <a:spcPts val="0"/>
                        </a:spcAft>
                      </a:pPr>
                      <a:r>
                        <a:rPr lang="es-ES" sz="2000"/>
                        <a:t>FUERA CIUDAD</a:t>
                      </a:r>
                      <a:endParaRPr lang="es-ES_tradnl" sz="1100">
                        <a:latin typeface="Calibri"/>
                        <a:ea typeface="Calibri"/>
                        <a:cs typeface="Times New Roman"/>
                      </a:endParaRPr>
                    </a:p>
                  </a:txBody>
                  <a:tcPr marL="16518" marR="16518" marT="0" marB="0" anchor="b"/>
                </a:tc>
                <a:tc>
                  <a:txBody>
                    <a:bodyPr/>
                    <a:lstStyle/>
                    <a:p>
                      <a:pPr marL="180340" algn="ctr">
                        <a:lnSpc>
                          <a:spcPct val="115000"/>
                        </a:lnSpc>
                        <a:spcAft>
                          <a:spcPts val="0"/>
                        </a:spcAft>
                      </a:pPr>
                      <a:r>
                        <a:rPr lang="es-ES" sz="2000" dirty="0"/>
                        <a:t>     423.000,00 </a:t>
                      </a:r>
                      <a:endParaRPr lang="es-ES_tradnl" sz="1100" dirty="0">
                        <a:latin typeface="Calibri"/>
                        <a:ea typeface="Calibri"/>
                        <a:cs typeface="Times New Roman"/>
                      </a:endParaRPr>
                    </a:p>
                  </a:txBody>
                  <a:tcPr marL="16518" marR="16518" marT="0" marB="0" anchor="b"/>
                </a:tc>
                <a:tc>
                  <a:txBody>
                    <a:bodyPr/>
                    <a:lstStyle/>
                    <a:p>
                      <a:pPr marL="180340" algn="ctr">
                        <a:lnSpc>
                          <a:spcPct val="115000"/>
                        </a:lnSpc>
                        <a:spcAft>
                          <a:spcPts val="0"/>
                        </a:spcAft>
                      </a:pPr>
                      <a:r>
                        <a:rPr lang="es-ES" sz="2000" dirty="0"/>
                        <a:t>5,89%</a:t>
                      </a:r>
                      <a:endParaRPr lang="es-ES_tradnl" sz="1100" dirty="0">
                        <a:latin typeface="Calibri"/>
                        <a:ea typeface="Calibri"/>
                        <a:cs typeface="Times New Roman"/>
                      </a:endParaRPr>
                    </a:p>
                  </a:txBody>
                  <a:tcPr marL="16518" marR="16518" marT="0" marB="0" anchor="b"/>
                </a:tc>
              </a:tr>
              <a:tr h="312615">
                <a:tc>
                  <a:txBody>
                    <a:bodyPr/>
                    <a:lstStyle/>
                    <a:p>
                      <a:pPr marL="180340">
                        <a:lnSpc>
                          <a:spcPct val="115000"/>
                        </a:lnSpc>
                        <a:spcAft>
                          <a:spcPts val="0"/>
                        </a:spcAft>
                      </a:pPr>
                      <a:r>
                        <a:rPr lang="es-ES" sz="2000"/>
                        <a:t>TOTAL</a:t>
                      </a:r>
                      <a:endParaRPr lang="es-ES_tradnl" sz="1100">
                        <a:latin typeface="Calibri"/>
                        <a:ea typeface="Calibri"/>
                        <a:cs typeface="Times New Roman"/>
                      </a:endParaRPr>
                    </a:p>
                  </a:txBody>
                  <a:tcPr marL="16518" marR="16518" marT="0" marB="0" anchor="b"/>
                </a:tc>
                <a:tc>
                  <a:txBody>
                    <a:bodyPr/>
                    <a:lstStyle/>
                    <a:p>
                      <a:pPr marL="180340" algn="ctr">
                        <a:lnSpc>
                          <a:spcPct val="115000"/>
                        </a:lnSpc>
                        <a:spcAft>
                          <a:spcPts val="0"/>
                        </a:spcAft>
                      </a:pPr>
                      <a:r>
                        <a:rPr lang="es-ES" sz="2000" dirty="0"/>
                        <a:t>  7.182.000,00 </a:t>
                      </a:r>
                      <a:endParaRPr lang="es-ES_tradnl" sz="1100" dirty="0">
                        <a:latin typeface="Calibri"/>
                        <a:ea typeface="Calibri"/>
                        <a:cs typeface="Times New Roman"/>
                      </a:endParaRPr>
                    </a:p>
                  </a:txBody>
                  <a:tcPr marL="16518" marR="16518" marT="0" marB="0" anchor="b"/>
                </a:tc>
                <a:tc>
                  <a:txBody>
                    <a:bodyPr/>
                    <a:lstStyle/>
                    <a:p>
                      <a:pPr marL="180340" algn="ctr">
                        <a:lnSpc>
                          <a:spcPct val="115000"/>
                        </a:lnSpc>
                        <a:spcAft>
                          <a:spcPts val="0"/>
                        </a:spcAft>
                      </a:pPr>
                      <a:r>
                        <a:rPr lang="es-ES" sz="2000" dirty="0"/>
                        <a:t>100,00%</a:t>
                      </a:r>
                      <a:endParaRPr lang="es-ES_tradnl" sz="1100" dirty="0">
                        <a:latin typeface="Calibri"/>
                        <a:ea typeface="Calibri"/>
                        <a:cs typeface="Times New Roman"/>
                      </a:endParaRPr>
                    </a:p>
                  </a:txBody>
                  <a:tcPr marL="16518" marR="16518" marT="0" marB="0" anchor="b"/>
                </a:tc>
              </a:tr>
            </a:tbl>
          </a:graphicData>
        </a:graphic>
      </p:graphicFrame>
    </p:spTree>
  </p:cSld>
  <p:clrMapOvr>
    <a:masterClrMapping/>
  </p:clrMapOvr>
  <p:transition>
    <p:strips dir="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71472" y="357166"/>
            <a:ext cx="3157534" cy="914400"/>
          </a:xfrm>
        </p:spPr>
        <p:txBody>
          <a:bodyPr/>
          <a:lstStyle/>
          <a:p>
            <a:pPr algn="ctr"/>
            <a:r>
              <a:rPr lang="it-IT" sz="3200" dirty="0" smtClean="0"/>
              <a:t>Organigrama ALCOFAE</a:t>
            </a:r>
            <a:r>
              <a:rPr lang="es-ES_tradnl" sz="3200" dirty="0" smtClean="0"/>
              <a:t/>
            </a:r>
            <a:br>
              <a:rPr lang="es-ES_tradnl" sz="3200" dirty="0" smtClean="0"/>
            </a:br>
            <a:endParaRPr lang="es-ES_tradnl" sz="3200" dirty="0"/>
          </a:p>
        </p:txBody>
      </p:sp>
      <p:grpSp>
        <p:nvGrpSpPr>
          <p:cNvPr id="60418" name="Group 2"/>
          <p:cNvGrpSpPr>
            <a:grpSpLocks/>
          </p:cNvGrpSpPr>
          <p:nvPr/>
        </p:nvGrpSpPr>
        <p:grpSpPr bwMode="auto">
          <a:xfrm>
            <a:off x="571472" y="428604"/>
            <a:ext cx="8072494" cy="6215106"/>
            <a:chOff x="1881" y="4437"/>
            <a:chExt cx="8640" cy="9359"/>
          </a:xfrm>
        </p:grpSpPr>
        <p:sp>
          <p:nvSpPr>
            <p:cNvPr id="60419" name="Text Box 3"/>
            <p:cNvSpPr txBox="1">
              <a:spLocks noChangeArrowheads="1"/>
            </p:cNvSpPr>
            <p:nvPr/>
          </p:nvSpPr>
          <p:spPr bwMode="auto">
            <a:xfrm>
              <a:off x="5481" y="4437"/>
              <a:ext cx="1800" cy="90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C" sz="1400" b="1" i="0" u="none" strike="noStrike" cap="none" normalizeH="0" baseline="0" dirty="0" smtClean="0">
                  <a:ln>
                    <a:noFill/>
                  </a:ln>
                  <a:solidFill>
                    <a:schemeClr val="bg1"/>
                  </a:solidFill>
                  <a:effectLst/>
                  <a:latin typeface="Calibri" pitchFamily="34" charset="0"/>
                </a:rPr>
                <a:t>COMANDANTE GENERAL FAE</a:t>
              </a:r>
              <a:endParaRPr kumimoji="0" lang="es-ES_tradnl" sz="2400" b="1" i="0" u="none" strike="noStrike" cap="none" normalizeH="0" baseline="0" dirty="0" smtClean="0">
                <a:ln>
                  <a:noFill/>
                </a:ln>
                <a:solidFill>
                  <a:schemeClr val="bg1"/>
                </a:solidFill>
                <a:effectLst/>
                <a:latin typeface="Arial" pitchFamily="34" charset="0"/>
              </a:endParaRPr>
            </a:p>
          </p:txBody>
        </p:sp>
        <p:sp>
          <p:nvSpPr>
            <p:cNvPr id="60420" name="Text Box 4"/>
            <p:cNvSpPr txBox="1">
              <a:spLocks noChangeArrowheads="1"/>
            </p:cNvSpPr>
            <p:nvPr/>
          </p:nvSpPr>
          <p:spPr bwMode="auto">
            <a:xfrm>
              <a:off x="5301" y="5697"/>
              <a:ext cx="2160" cy="72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C" sz="1400" b="1" i="0" u="none" strike="noStrike" cap="none" normalizeH="0" baseline="0" smtClean="0">
                  <a:ln>
                    <a:noFill/>
                  </a:ln>
                  <a:solidFill>
                    <a:schemeClr val="bg1"/>
                  </a:solidFill>
                  <a:effectLst/>
                  <a:latin typeface="Calibri" pitchFamily="34" charset="0"/>
                </a:rPr>
                <a:t>GERENCIA GENERAL ALCOFAE</a:t>
              </a:r>
              <a:endParaRPr kumimoji="0" lang="es-ES_tradnl" sz="2400" b="1" i="0" u="none" strike="noStrike" cap="none" normalizeH="0" baseline="0" smtClean="0">
                <a:ln>
                  <a:noFill/>
                </a:ln>
                <a:solidFill>
                  <a:schemeClr val="bg1"/>
                </a:solidFill>
                <a:effectLst/>
                <a:latin typeface="Arial" pitchFamily="34" charset="0"/>
              </a:endParaRPr>
            </a:p>
          </p:txBody>
        </p:sp>
        <p:sp>
          <p:nvSpPr>
            <p:cNvPr id="60421" name="Text Box 5"/>
            <p:cNvSpPr txBox="1">
              <a:spLocks noChangeArrowheads="1"/>
            </p:cNvSpPr>
            <p:nvPr/>
          </p:nvSpPr>
          <p:spPr bwMode="auto">
            <a:xfrm>
              <a:off x="1881" y="6957"/>
              <a:ext cx="1800" cy="108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C" sz="1400" b="1" i="0" u="none" strike="noStrike" cap="none" normalizeH="0" baseline="0" smtClean="0">
                  <a:ln>
                    <a:noFill/>
                  </a:ln>
                  <a:solidFill>
                    <a:schemeClr val="bg1"/>
                  </a:solidFill>
                  <a:effectLst/>
                  <a:latin typeface="Calibri" pitchFamily="34" charset="0"/>
                </a:rPr>
                <a:t>DPTO. MARKETING</a:t>
              </a:r>
              <a:endParaRPr kumimoji="0" lang="es-ES_tradnl" sz="2400" b="1" i="0" u="none" strike="noStrike" cap="none" normalizeH="0" baseline="0" smtClean="0">
                <a:ln>
                  <a:noFill/>
                </a:ln>
                <a:solidFill>
                  <a:schemeClr val="bg1"/>
                </a:solidFill>
                <a:effectLst/>
                <a:latin typeface="Arial" pitchFamily="34" charset="0"/>
              </a:endParaRPr>
            </a:p>
          </p:txBody>
        </p:sp>
        <p:sp>
          <p:nvSpPr>
            <p:cNvPr id="60422" name="Text Box 6"/>
            <p:cNvSpPr txBox="1">
              <a:spLocks noChangeArrowheads="1"/>
            </p:cNvSpPr>
            <p:nvPr/>
          </p:nvSpPr>
          <p:spPr bwMode="auto">
            <a:xfrm>
              <a:off x="3861" y="6957"/>
              <a:ext cx="1980" cy="108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C" sz="1400" b="1" i="0" u="none" strike="noStrike" cap="none" normalizeH="0" baseline="0" smtClean="0">
                  <a:ln>
                    <a:noFill/>
                  </a:ln>
                  <a:solidFill>
                    <a:schemeClr val="bg1"/>
                  </a:solidFill>
                  <a:effectLst/>
                  <a:latin typeface="Calibri" pitchFamily="34" charset="0"/>
                </a:rPr>
                <a:t>DPTO. ADMINISTRATIVO FINANCIERPO</a:t>
              </a:r>
              <a:endParaRPr kumimoji="0" lang="es-ES_tradnl" sz="2400" b="1" i="0" u="none" strike="noStrike" cap="none" normalizeH="0" baseline="0" smtClean="0">
                <a:ln>
                  <a:noFill/>
                </a:ln>
                <a:solidFill>
                  <a:schemeClr val="bg1"/>
                </a:solidFill>
                <a:effectLst/>
                <a:latin typeface="Arial" pitchFamily="34" charset="0"/>
              </a:endParaRPr>
            </a:p>
          </p:txBody>
        </p:sp>
        <p:sp>
          <p:nvSpPr>
            <p:cNvPr id="60423" name="Text Box 7"/>
            <p:cNvSpPr txBox="1">
              <a:spLocks noChangeArrowheads="1"/>
            </p:cNvSpPr>
            <p:nvPr/>
          </p:nvSpPr>
          <p:spPr bwMode="auto">
            <a:xfrm>
              <a:off x="8541" y="6237"/>
              <a:ext cx="1980" cy="54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C" sz="1400" b="1" i="0" u="none" strike="noStrike" cap="none" normalizeH="0" baseline="0" smtClean="0">
                  <a:ln>
                    <a:noFill/>
                  </a:ln>
                  <a:solidFill>
                    <a:schemeClr val="bg1"/>
                  </a:solidFill>
                  <a:effectLst/>
                  <a:latin typeface="Calibri" pitchFamily="34" charset="0"/>
                </a:rPr>
                <a:t>ASESORÍA</a:t>
              </a:r>
              <a:endParaRPr kumimoji="0" lang="es-ES_tradnl" sz="2400" b="1" i="0" u="none" strike="noStrike" cap="none" normalizeH="0" baseline="0" smtClean="0">
                <a:ln>
                  <a:noFill/>
                </a:ln>
                <a:solidFill>
                  <a:schemeClr val="bg1"/>
                </a:solidFill>
                <a:effectLst/>
                <a:latin typeface="Arial" pitchFamily="34" charset="0"/>
              </a:endParaRPr>
            </a:p>
          </p:txBody>
        </p:sp>
        <p:sp>
          <p:nvSpPr>
            <p:cNvPr id="60424" name="Text Box 8"/>
            <p:cNvSpPr txBox="1">
              <a:spLocks noChangeArrowheads="1"/>
            </p:cNvSpPr>
            <p:nvPr/>
          </p:nvSpPr>
          <p:spPr bwMode="auto">
            <a:xfrm>
              <a:off x="8541" y="6957"/>
              <a:ext cx="1980" cy="72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C" sz="1400" b="1" i="0" u="none" strike="noStrike" cap="none" normalizeH="0" baseline="0" smtClean="0">
                  <a:ln>
                    <a:noFill/>
                  </a:ln>
                  <a:solidFill>
                    <a:schemeClr val="bg1"/>
                  </a:solidFill>
                  <a:effectLst/>
                  <a:latin typeface="Calibri" pitchFamily="34" charset="0"/>
                </a:rPr>
                <a:t>COMITÉ CONTRATACIÓN</a:t>
              </a:r>
              <a:endParaRPr kumimoji="0" lang="es-ES_tradnl" sz="2400" b="1" i="0" u="none" strike="noStrike" cap="none" normalizeH="0" baseline="0" smtClean="0">
                <a:ln>
                  <a:noFill/>
                </a:ln>
                <a:solidFill>
                  <a:schemeClr val="bg1"/>
                </a:solidFill>
                <a:effectLst/>
                <a:latin typeface="Arial" pitchFamily="34" charset="0"/>
              </a:endParaRPr>
            </a:p>
          </p:txBody>
        </p:sp>
        <p:sp>
          <p:nvSpPr>
            <p:cNvPr id="60425" name="Text Box 9"/>
            <p:cNvSpPr txBox="1">
              <a:spLocks noChangeArrowheads="1"/>
            </p:cNvSpPr>
            <p:nvPr/>
          </p:nvSpPr>
          <p:spPr bwMode="auto">
            <a:xfrm>
              <a:off x="6021" y="6957"/>
              <a:ext cx="1980" cy="108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C" sz="1400" b="1" i="0" u="none" strike="noStrike" cap="none" normalizeH="0" baseline="0" smtClean="0">
                  <a:ln>
                    <a:noFill/>
                  </a:ln>
                  <a:solidFill>
                    <a:schemeClr val="bg1"/>
                  </a:solidFill>
                  <a:effectLst/>
                  <a:latin typeface="Calibri" pitchFamily="34" charset="0"/>
                </a:rPr>
                <a:t>SUCURSALES</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es-EC" sz="1400" b="1" i="0" u="none" strike="noStrike" cap="none" normalizeH="0" baseline="0" smtClean="0">
                  <a:ln>
                    <a:noFill/>
                  </a:ln>
                  <a:solidFill>
                    <a:schemeClr val="bg1"/>
                  </a:solidFill>
                  <a:effectLst/>
                  <a:latin typeface="Calibri" pitchFamily="34" charset="0"/>
                </a:rPr>
                <a:t>ALCOFAE</a:t>
              </a:r>
              <a:endParaRPr kumimoji="0" lang="es-ES_tradnl" sz="2400" b="1" i="0" u="none" strike="noStrike" cap="none" normalizeH="0" baseline="0" smtClean="0">
                <a:ln>
                  <a:noFill/>
                </a:ln>
                <a:solidFill>
                  <a:schemeClr val="bg1"/>
                </a:solidFill>
                <a:effectLst/>
                <a:latin typeface="Arial" pitchFamily="34" charset="0"/>
              </a:endParaRPr>
            </a:p>
          </p:txBody>
        </p:sp>
        <p:sp>
          <p:nvSpPr>
            <p:cNvPr id="60426" name="Text Box 10"/>
            <p:cNvSpPr txBox="1">
              <a:spLocks noChangeArrowheads="1"/>
            </p:cNvSpPr>
            <p:nvPr/>
          </p:nvSpPr>
          <p:spPr bwMode="auto">
            <a:xfrm>
              <a:off x="6021" y="8576"/>
              <a:ext cx="1980" cy="54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C" sz="1400" b="1" i="0" u="none" strike="noStrike" cap="none" normalizeH="0" baseline="0" smtClean="0">
                  <a:ln>
                    <a:noFill/>
                  </a:ln>
                  <a:solidFill>
                    <a:schemeClr val="bg1"/>
                  </a:solidFill>
                  <a:effectLst/>
                  <a:latin typeface="Calibri" pitchFamily="34" charset="0"/>
                </a:rPr>
                <a:t>QUITO</a:t>
              </a:r>
              <a:endParaRPr kumimoji="0" lang="es-ES_tradnl" sz="2400" b="1" i="0" u="none" strike="noStrike" cap="none" normalizeH="0" baseline="0" smtClean="0">
                <a:ln>
                  <a:noFill/>
                </a:ln>
                <a:solidFill>
                  <a:schemeClr val="bg1"/>
                </a:solidFill>
                <a:effectLst/>
                <a:latin typeface="Arial" pitchFamily="34" charset="0"/>
              </a:endParaRPr>
            </a:p>
          </p:txBody>
        </p:sp>
        <p:sp>
          <p:nvSpPr>
            <p:cNvPr id="60427" name="Text Box 11"/>
            <p:cNvSpPr txBox="1">
              <a:spLocks noChangeArrowheads="1"/>
            </p:cNvSpPr>
            <p:nvPr/>
          </p:nvSpPr>
          <p:spPr bwMode="auto">
            <a:xfrm>
              <a:off x="6021" y="9296"/>
              <a:ext cx="1980" cy="54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C" sz="1400" b="1" i="0" u="none" strike="noStrike" cap="none" normalizeH="0" baseline="0" smtClean="0">
                  <a:ln>
                    <a:noFill/>
                  </a:ln>
                  <a:solidFill>
                    <a:schemeClr val="bg1"/>
                  </a:solidFill>
                  <a:effectLst/>
                  <a:latin typeface="Calibri" pitchFamily="34" charset="0"/>
                </a:rPr>
                <a:t>GUAYAQUIL</a:t>
              </a:r>
              <a:endParaRPr kumimoji="0" lang="es-ES_tradnl" sz="2400" b="1" i="0" u="none" strike="noStrike" cap="none" normalizeH="0" baseline="0" smtClean="0">
                <a:ln>
                  <a:noFill/>
                </a:ln>
                <a:solidFill>
                  <a:schemeClr val="bg1"/>
                </a:solidFill>
                <a:effectLst/>
                <a:latin typeface="Arial" pitchFamily="34" charset="0"/>
              </a:endParaRPr>
            </a:p>
          </p:txBody>
        </p:sp>
        <p:sp>
          <p:nvSpPr>
            <p:cNvPr id="60428" name="Text Box 12"/>
            <p:cNvSpPr txBox="1">
              <a:spLocks noChangeArrowheads="1"/>
            </p:cNvSpPr>
            <p:nvPr/>
          </p:nvSpPr>
          <p:spPr bwMode="auto">
            <a:xfrm>
              <a:off x="6021" y="10017"/>
              <a:ext cx="1980" cy="54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C" sz="1400" b="1" i="0" u="none" strike="noStrike" cap="none" normalizeH="0" baseline="0" smtClean="0">
                  <a:ln>
                    <a:noFill/>
                  </a:ln>
                  <a:solidFill>
                    <a:schemeClr val="bg1"/>
                  </a:solidFill>
                  <a:effectLst/>
                  <a:latin typeface="Calibri" pitchFamily="34" charset="0"/>
                </a:rPr>
                <a:t>LATACUNGA</a:t>
              </a:r>
              <a:endParaRPr kumimoji="0" lang="es-ES_tradnl" sz="2400" b="1" i="0" u="none" strike="noStrike" cap="none" normalizeH="0" baseline="0" smtClean="0">
                <a:ln>
                  <a:noFill/>
                </a:ln>
                <a:solidFill>
                  <a:schemeClr val="bg1"/>
                </a:solidFill>
                <a:effectLst/>
                <a:latin typeface="Arial" pitchFamily="34" charset="0"/>
              </a:endParaRPr>
            </a:p>
          </p:txBody>
        </p:sp>
        <p:sp>
          <p:nvSpPr>
            <p:cNvPr id="60429" name="Text Box 13"/>
            <p:cNvSpPr txBox="1">
              <a:spLocks noChangeArrowheads="1"/>
            </p:cNvSpPr>
            <p:nvPr/>
          </p:nvSpPr>
          <p:spPr bwMode="auto">
            <a:xfrm>
              <a:off x="6021" y="10737"/>
              <a:ext cx="1980" cy="54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C" sz="1400" b="1" i="0" u="none" strike="noStrike" cap="none" normalizeH="0" baseline="0" smtClean="0">
                  <a:ln>
                    <a:noFill/>
                  </a:ln>
                  <a:solidFill>
                    <a:schemeClr val="bg1"/>
                  </a:solidFill>
                  <a:effectLst/>
                  <a:latin typeface="Calibri" pitchFamily="34" charset="0"/>
                </a:rPr>
                <a:t>SALINAS</a:t>
              </a:r>
              <a:endParaRPr kumimoji="0" lang="es-ES_tradnl" sz="2400" b="1" i="0" u="none" strike="noStrike" cap="none" normalizeH="0" baseline="0" smtClean="0">
                <a:ln>
                  <a:noFill/>
                </a:ln>
                <a:solidFill>
                  <a:schemeClr val="bg1"/>
                </a:solidFill>
                <a:effectLst/>
                <a:latin typeface="Arial" pitchFamily="34" charset="0"/>
              </a:endParaRPr>
            </a:p>
          </p:txBody>
        </p:sp>
        <p:sp>
          <p:nvSpPr>
            <p:cNvPr id="60430" name="Text Box 14"/>
            <p:cNvSpPr txBox="1">
              <a:spLocks noChangeArrowheads="1"/>
            </p:cNvSpPr>
            <p:nvPr/>
          </p:nvSpPr>
          <p:spPr bwMode="auto">
            <a:xfrm>
              <a:off x="6021" y="11457"/>
              <a:ext cx="1980" cy="54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C" sz="1400" b="1" i="0" u="none" strike="noStrike" cap="none" normalizeH="0" baseline="0" smtClean="0">
                  <a:ln>
                    <a:noFill/>
                  </a:ln>
                  <a:solidFill>
                    <a:schemeClr val="bg1"/>
                  </a:solidFill>
                  <a:effectLst/>
                  <a:latin typeface="Calibri" pitchFamily="34" charset="0"/>
                </a:rPr>
                <a:t>MANTA</a:t>
              </a:r>
              <a:endParaRPr kumimoji="0" lang="es-ES_tradnl" sz="2400" b="1" i="0" u="none" strike="noStrike" cap="none" normalizeH="0" baseline="0" smtClean="0">
                <a:ln>
                  <a:noFill/>
                </a:ln>
                <a:solidFill>
                  <a:schemeClr val="bg1"/>
                </a:solidFill>
                <a:effectLst/>
                <a:latin typeface="Arial" pitchFamily="34" charset="0"/>
              </a:endParaRPr>
            </a:p>
          </p:txBody>
        </p:sp>
        <p:sp>
          <p:nvSpPr>
            <p:cNvPr id="60431" name="Text Box 15"/>
            <p:cNvSpPr txBox="1">
              <a:spLocks noChangeArrowheads="1"/>
            </p:cNvSpPr>
            <p:nvPr/>
          </p:nvSpPr>
          <p:spPr bwMode="auto">
            <a:xfrm>
              <a:off x="6021" y="12177"/>
              <a:ext cx="1980" cy="54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C" sz="1400" b="1" i="0" u="none" strike="noStrike" cap="none" normalizeH="0" baseline="0" smtClean="0">
                  <a:ln>
                    <a:noFill/>
                  </a:ln>
                  <a:solidFill>
                    <a:schemeClr val="bg1"/>
                  </a:solidFill>
                  <a:effectLst/>
                  <a:latin typeface="Calibri" pitchFamily="34" charset="0"/>
                </a:rPr>
                <a:t>TAURA</a:t>
              </a:r>
              <a:endParaRPr kumimoji="0" lang="es-ES_tradnl" sz="2400" b="1" i="0" u="none" strike="noStrike" cap="none" normalizeH="0" baseline="0" smtClean="0">
                <a:ln>
                  <a:noFill/>
                </a:ln>
                <a:solidFill>
                  <a:schemeClr val="bg1"/>
                </a:solidFill>
                <a:effectLst/>
                <a:latin typeface="Arial" pitchFamily="34" charset="0"/>
              </a:endParaRPr>
            </a:p>
          </p:txBody>
        </p:sp>
        <p:sp>
          <p:nvSpPr>
            <p:cNvPr id="60432" name="Text Box 16"/>
            <p:cNvSpPr txBox="1">
              <a:spLocks noChangeArrowheads="1"/>
            </p:cNvSpPr>
            <p:nvPr/>
          </p:nvSpPr>
          <p:spPr bwMode="auto">
            <a:xfrm>
              <a:off x="6021" y="12897"/>
              <a:ext cx="1980" cy="54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C" sz="1400" b="1" i="0" u="none" strike="noStrike" cap="none" normalizeH="0" baseline="0" smtClean="0">
                  <a:ln>
                    <a:noFill/>
                  </a:ln>
                  <a:solidFill>
                    <a:schemeClr val="bg1"/>
                  </a:solidFill>
                  <a:effectLst/>
                  <a:latin typeface="Calibri" pitchFamily="34" charset="0"/>
                </a:rPr>
                <a:t>TENA</a:t>
              </a:r>
              <a:endParaRPr kumimoji="0" lang="es-ES_tradnl" sz="2400" b="1" i="0" u="none" strike="noStrike" cap="none" normalizeH="0" baseline="0" smtClean="0">
                <a:ln>
                  <a:noFill/>
                </a:ln>
                <a:solidFill>
                  <a:schemeClr val="bg1"/>
                </a:solidFill>
                <a:effectLst/>
                <a:latin typeface="Arial" pitchFamily="34" charset="0"/>
              </a:endParaRPr>
            </a:p>
          </p:txBody>
        </p:sp>
        <p:sp>
          <p:nvSpPr>
            <p:cNvPr id="60433" name="Line 17"/>
            <p:cNvSpPr>
              <a:spLocks noChangeShapeType="1"/>
            </p:cNvSpPr>
            <p:nvPr/>
          </p:nvSpPr>
          <p:spPr bwMode="auto">
            <a:xfrm>
              <a:off x="6381" y="5337"/>
              <a:ext cx="0" cy="360"/>
            </a:xfrm>
            <a:prstGeom prst="line">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es-ES_tradnl" sz="2400" b="1">
                <a:solidFill>
                  <a:schemeClr val="bg1"/>
                </a:solidFill>
              </a:endParaRPr>
            </a:p>
          </p:txBody>
        </p:sp>
        <p:sp>
          <p:nvSpPr>
            <p:cNvPr id="60434" name="Line 18"/>
            <p:cNvSpPr>
              <a:spLocks noChangeShapeType="1"/>
            </p:cNvSpPr>
            <p:nvPr/>
          </p:nvSpPr>
          <p:spPr bwMode="auto">
            <a:xfrm flipV="1">
              <a:off x="2781" y="6777"/>
              <a:ext cx="0" cy="180"/>
            </a:xfrm>
            <a:prstGeom prst="line">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es-ES_tradnl" sz="2400" b="1">
                <a:solidFill>
                  <a:schemeClr val="bg1"/>
                </a:solidFill>
              </a:endParaRPr>
            </a:p>
          </p:txBody>
        </p:sp>
        <p:sp>
          <p:nvSpPr>
            <p:cNvPr id="60435" name="Line 19"/>
            <p:cNvSpPr>
              <a:spLocks noChangeShapeType="1"/>
            </p:cNvSpPr>
            <p:nvPr/>
          </p:nvSpPr>
          <p:spPr bwMode="auto">
            <a:xfrm flipV="1">
              <a:off x="4941" y="6777"/>
              <a:ext cx="0" cy="180"/>
            </a:xfrm>
            <a:prstGeom prst="line">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es-ES_tradnl" sz="2400" b="1">
                <a:solidFill>
                  <a:schemeClr val="bg1"/>
                </a:solidFill>
              </a:endParaRPr>
            </a:p>
          </p:txBody>
        </p:sp>
        <p:sp>
          <p:nvSpPr>
            <p:cNvPr id="60436" name="Line 20"/>
            <p:cNvSpPr>
              <a:spLocks noChangeShapeType="1"/>
            </p:cNvSpPr>
            <p:nvPr/>
          </p:nvSpPr>
          <p:spPr bwMode="auto">
            <a:xfrm flipV="1">
              <a:off x="6921" y="6777"/>
              <a:ext cx="0" cy="180"/>
            </a:xfrm>
            <a:prstGeom prst="line">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es-ES_tradnl" sz="2400" b="1">
                <a:solidFill>
                  <a:schemeClr val="bg1"/>
                </a:solidFill>
              </a:endParaRPr>
            </a:p>
          </p:txBody>
        </p:sp>
        <p:sp>
          <p:nvSpPr>
            <p:cNvPr id="60437" name="Line 21"/>
            <p:cNvSpPr>
              <a:spLocks noChangeShapeType="1"/>
            </p:cNvSpPr>
            <p:nvPr/>
          </p:nvSpPr>
          <p:spPr bwMode="auto">
            <a:xfrm>
              <a:off x="2781" y="6777"/>
              <a:ext cx="4140" cy="0"/>
            </a:xfrm>
            <a:prstGeom prst="line">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es-ES_tradnl" sz="2400" b="1">
                <a:solidFill>
                  <a:schemeClr val="bg1"/>
                </a:solidFill>
              </a:endParaRPr>
            </a:p>
          </p:txBody>
        </p:sp>
        <p:sp>
          <p:nvSpPr>
            <p:cNvPr id="60438" name="Line 22"/>
            <p:cNvSpPr>
              <a:spLocks noChangeShapeType="1"/>
            </p:cNvSpPr>
            <p:nvPr/>
          </p:nvSpPr>
          <p:spPr bwMode="auto">
            <a:xfrm>
              <a:off x="6381" y="6417"/>
              <a:ext cx="0" cy="360"/>
            </a:xfrm>
            <a:prstGeom prst="line">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es-ES_tradnl" sz="2400" b="1">
                <a:solidFill>
                  <a:schemeClr val="bg1"/>
                </a:solidFill>
              </a:endParaRPr>
            </a:p>
          </p:txBody>
        </p:sp>
        <p:sp>
          <p:nvSpPr>
            <p:cNvPr id="60439" name="Rectangle 23"/>
            <p:cNvSpPr>
              <a:spLocks noChangeArrowheads="1"/>
            </p:cNvSpPr>
            <p:nvPr/>
          </p:nvSpPr>
          <p:spPr bwMode="auto">
            <a:xfrm>
              <a:off x="5661" y="8396"/>
              <a:ext cx="2700" cy="5400"/>
            </a:xfrm>
            <a:prstGeom prst="rect">
              <a:avLst/>
            </a:prstGeom>
            <a:noFill/>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es-ES_tradnl" sz="2400" b="1">
                <a:solidFill>
                  <a:schemeClr val="bg1"/>
                </a:solidFill>
              </a:endParaRPr>
            </a:p>
          </p:txBody>
        </p:sp>
        <p:sp>
          <p:nvSpPr>
            <p:cNvPr id="60440" name="Line 24"/>
            <p:cNvSpPr>
              <a:spLocks noChangeShapeType="1"/>
            </p:cNvSpPr>
            <p:nvPr/>
          </p:nvSpPr>
          <p:spPr bwMode="auto">
            <a:xfrm>
              <a:off x="7101" y="8036"/>
              <a:ext cx="0" cy="360"/>
            </a:xfrm>
            <a:prstGeom prst="line">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es-ES_tradnl" sz="2400" b="1">
                <a:solidFill>
                  <a:schemeClr val="bg1"/>
                </a:solidFill>
              </a:endParaRPr>
            </a:p>
          </p:txBody>
        </p:sp>
      </p:grpSp>
    </p:spTree>
  </p:cSld>
  <p:clrMapOvr>
    <a:masterClrMapping/>
  </p:clrMapOvr>
  <p:transition>
    <p:strips dir="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_tradnl" dirty="0" smtClean="0"/>
              <a:t>Comercialización</a:t>
            </a:r>
            <a:endParaRPr lang="es-ES_tradnl" dirty="0"/>
          </a:p>
        </p:txBody>
      </p:sp>
      <p:sp>
        <p:nvSpPr>
          <p:cNvPr id="3" name="2 Marcador de contenido"/>
          <p:cNvSpPr>
            <a:spLocks noGrp="1"/>
          </p:cNvSpPr>
          <p:nvPr>
            <p:ph idx="1"/>
          </p:nvPr>
        </p:nvSpPr>
        <p:spPr/>
        <p:txBody>
          <a:bodyPr>
            <a:normAutofit/>
          </a:bodyPr>
          <a:lstStyle/>
          <a:p>
            <a:r>
              <a:rPr lang="es-ES_tradnl"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ALMACÉN</a:t>
            </a:r>
          </a:p>
          <a:p>
            <a:pPr lvl="1"/>
            <a:r>
              <a:rPr lang="es-ES_tradnl" dirty="0" smtClean="0"/>
              <a:t>Bodega </a:t>
            </a:r>
            <a:r>
              <a:rPr lang="es-ES_tradnl" dirty="0" smtClean="0"/>
              <a:t>Principal</a:t>
            </a:r>
          </a:p>
          <a:p>
            <a:pPr lvl="1"/>
            <a:r>
              <a:rPr lang="es-ES_tradnl" dirty="0" smtClean="0"/>
              <a:t>Línea blanca y electrodomésticos</a:t>
            </a:r>
          </a:p>
          <a:p>
            <a:pPr lvl="1"/>
            <a:r>
              <a:rPr lang="es-ES_tradnl" dirty="0" smtClean="0"/>
              <a:t>Licores</a:t>
            </a:r>
          </a:p>
          <a:p>
            <a:pPr lvl="1"/>
            <a:r>
              <a:rPr lang="es-ES_tradnl" dirty="0" smtClean="0"/>
              <a:t>Ropa Deportiva</a:t>
            </a:r>
          </a:p>
          <a:p>
            <a:pPr lvl="1"/>
            <a:r>
              <a:rPr lang="es-ES_tradnl" dirty="0" smtClean="0"/>
              <a:t>Ropa Formal y Casual </a:t>
            </a:r>
          </a:p>
          <a:p>
            <a:pPr lvl="1"/>
            <a:r>
              <a:rPr lang="es-ES_tradnl" dirty="0" smtClean="0"/>
              <a:t>Perfumería</a:t>
            </a:r>
          </a:p>
          <a:p>
            <a:pPr lvl="1"/>
            <a:r>
              <a:rPr lang="es-ES_tradnl" dirty="0" smtClean="0"/>
              <a:t>Ropa </a:t>
            </a:r>
            <a:r>
              <a:rPr lang="es-ES_tradnl" dirty="0" err="1" smtClean="0"/>
              <a:t>semi</a:t>
            </a:r>
            <a:r>
              <a:rPr lang="es-ES_tradnl" dirty="0" smtClean="0"/>
              <a:t> formal</a:t>
            </a:r>
          </a:p>
          <a:p>
            <a:pPr lvl="1"/>
            <a:r>
              <a:rPr lang="es-ES_tradnl" dirty="0" smtClean="0"/>
              <a:t>Cajas y registro de créditos</a:t>
            </a:r>
          </a:p>
          <a:p>
            <a:endParaRPr lang="es-ES_tradnl" dirty="0"/>
          </a:p>
        </p:txBody>
      </p:sp>
    </p:spTree>
  </p:cSld>
  <p:clrMapOvr>
    <a:masterClrMapping/>
  </p:clrMapOvr>
  <p:transition>
    <p:strips dir="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_tradnl" dirty="0" smtClean="0"/>
              <a:t>Comisariato</a:t>
            </a:r>
            <a:endParaRPr lang="es-ES_tradnl" dirty="0"/>
          </a:p>
        </p:txBody>
      </p:sp>
      <p:sp>
        <p:nvSpPr>
          <p:cNvPr id="3" name="2 Marcador de contenido"/>
          <p:cNvSpPr>
            <a:spLocks noGrp="1"/>
          </p:cNvSpPr>
          <p:nvPr>
            <p:ph idx="1"/>
          </p:nvPr>
        </p:nvSpPr>
        <p:spPr/>
        <p:txBody>
          <a:bodyPr>
            <a:normAutofit fontScale="92500" lnSpcReduction="20000"/>
          </a:bodyPr>
          <a:lstStyle/>
          <a:p>
            <a:r>
              <a:rPr lang="es-ES_tradnl"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COMISARIATO</a:t>
            </a:r>
          </a:p>
          <a:p>
            <a:pPr lvl="1"/>
            <a:r>
              <a:rPr lang="es-ES_tradnl" dirty="0" smtClean="0"/>
              <a:t> </a:t>
            </a:r>
            <a:r>
              <a:rPr lang="es-ES_tradnl" dirty="0" smtClean="0"/>
              <a:t>Caja </a:t>
            </a:r>
            <a:r>
              <a:rPr lang="es-ES_tradnl" dirty="0" smtClean="0"/>
              <a:t>y venta de artículo pequeños</a:t>
            </a:r>
          </a:p>
          <a:p>
            <a:pPr lvl="1"/>
            <a:r>
              <a:rPr lang="es-ES_tradnl" dirty="0" smtClean="0"/>
              <a:t>Venta de productos de primera necesidad.</a:t>
            </a:r>
          </a:p>
          <a:p>
            <a:pPr lvl="1"/>
            <a:r>
              <a:rPr lang="es-ES_tradnl" dirty="0" smtClean="0"/>
              <a:t>Venta de artículos generales</a:t>
            </a:r>
          </a:p>
          <a:p>
            <a:pPr lvl="1"/>
            <a:r>
              <a:rPr lang="es-ES_tradnl" dirty="0" smtClean="0"/>
              <a:t>Venta de artículos enviados por la Dirección de Bienestar Social.</a:t>
            </a:r>
          </a:p>
          <a:p>
            <a:pPr lvl="1"/>
            <a:r>
              <a:rPr lang="es-ES_tradnl" dirty="0" smtClean="0"/>
              <a:t>Venta de Licores</a:t>
            </a:r>
          </a:p>
          <a:p>
            <a:pPr lvl="1"/>
            <a:r>
              <a:rPr lang="es-ES_tradnl" dirty="0" smtClean="0"/>
              <a:t>Venta de productos lácteos y embutidos</a:t>
            </a:r>
          </a:p>
          <a:p>
            <a:pPr lvl="1"/>
            <a:r>
              <a:rPr lang="es-ES_tradnl" dirty="0" smtClean="0"/>
              <a:t>Venta de artículos de ferretería</a:t>
            </a:r>
          </a:p>
          <a:p>
            <a:pPr lvl="1"/>
            <a:r>
              <a:rPr lang="es-ES_tradnl" dirty="0" smtClean="0"/>
              <a:t>Autoservicio</a:t>
            </a:r>
          </a:p>
          <a:p>
            <a:pPr lvl="1"/>
            <a:r>
              <a:rPr lang="es-ES_tradnl" dirty="0" smtClean="0"/>
              <a:t>Venta de cristales y plásticos</a:t>
            </a:r>
          </a:p>
          <a:p>
            <a:pPr lvl="1"/>
            <a:r>
              <a:rPr lang="es-ES_tradnl" dirty="0" smtClean="0"/>
              <a:t>Bodega Principal.</a:t>
            </a:r>
          </a:p>
          <a:p>
            <a:endParaRPr lang="es-ES_tradnl" dirty="0"/>
          </a:p>
        </p:txBody>
      </p:sp>
    </p:spTree>
  </p:cSld>
  <p:clrMapOvr>
    <a:masterClrMapping/>
  </p:clrMapOvr>
  <p:transition>
    <p:strips dir="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_tradnl" dirty="0" smtClean="0"/>
              <a:t>ANALISIS EXTERNO</a:t>
            </a:r>
            <a:endParaRPr lang="es-ES_tradnl" dirty="0"/>
          </a:p>
        </p:txBody>
      </p:sp>
      <p:sp>
        <p:nvSpPr>
          <p:cNvPr id="3" name="2 Marcador de contenido"/>
          <p:cNvSpPr>
            <a:spLocks noGrp="1"/>
          </p:cNvSpPr>
          <p:nvPr>
            <p:ph idx="1"/>
          </p:nvPr>
        </p:nvSpPr>
        <p:spPr/>
        <p:txBody>
          <a:bodyPr/>
          <a:lstStyle/>
          <a:p>
            <a:r>
              <a:rPr lang="es-ES_tradnl"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FACTORES ECONÓMICOS</a:t>
            </a:r>
          </a:p>
          <a:p>
            <a:pPr lvl="1" algn="just"/>
            <a:r>
              <a:rPr lang="es-ES_tradnl" dirty="0" smtClean="0">
                <a:ln w="10160">
                  <a:solidFill>
                    <a:schemeClr val="accent1"/>
                  </a:solidFill>
                  <a:prstDash val="solid"/>
                </a:ln>
                <a:solidFill>
                  <a:srgbClr val="FFFFFF"/>
                </a:solidFill>
                <a:effectLst>
                  <a:outerShdw blurRad="38100" dist="32000" dir="5400000" algn="tl">
                    <a:srgbClr val="000000">
                      <a:alpha val="30000"/>
                    </a:srgbClr>
                  </a:outerShdw>
                </a:effectLst>
              </a:rPr>
              <a:t>INFLACIÓN</a:t>
            </a:r>
            <a:r>
              <a:rPr lang="es-ES_tradnl" dirty="0" smtClean="0"/>
              <a:t>.-  Es la medida estadística a </a:t>
            </a:r>
            <a:r>
              <a:rPr lang="es-ES_tradnl" dirty="0" err="1" smtClean="0"/>
              <a:t>traves</a:t>
            </a:r>
            <a:r>
              <a:rPr lang="es-ES_tradnl" dirty="0" smtClean="0"/>
              <a:t> del índice de precios al consumidor del </a:t>
            </a:r>
            <a:r>
              <a:rPr lang="es-ES_tradnl" dirty="0" err="1" smtClean="0"/>
              <a:t>area</a:t>
            </a:r>
            <a:r>
              <a:rPr lang="es-ES_tradnl" dirty="0" smtClean="0"/>
              <a:t> urbana (IPCU) , a partir de una canasta de bienes y servicios demandados por los consumidores de estratos medios y bajos establecida a </a:t>
            </a:r>
            <a:r>
              <a:rPr lang="es-ES_tradnl" dirty="0" err="1" smtClean="0"/>
              <a:t>traves</a:t>
            </a:r>
            <a:r>
              <a:rPr lang="es-ES_tradnl" dirty="0" smtClean="0"/>
              <a:t> de una encuesta a hogares.</a:t>
            </a:r>
          </a:p>
          <a:p>
            <a:pPr lvl="1" algn="just"/>
            <a:r>
              <a:rPr lang="es-ES_tradnl" dirty="0" smtClean="0">
                <a:ln w="10160">
                  <a:solidFill>
                    <a:schemeClr val="accent1"/>
                  </a:solidFill>
                  <a:prstDash val="solid"/>
                </a:ln>
                <a:solidFill>
                  <a:srgbClr val="FFFFFF"/>
                </a:solidFill>
                <a:effectLst>
                  <a:outerShdw blurRad="38100" dist="32000" dir="5400000" algn="tl">
                    <a:srgbClr val="000000">
                      <a:alpha val="30000"/>
                    </a:srgbClr>
                  </a:outerShdw>
                </a:effectLst>
              </a:rPr>
              <a:t>TASA DE INTERES.-  </a:t>
            </a:r>
            <a:r>
              <a:rPr lang="es-ES_tradnl" dirty="0" smtClean="0"/>
              <a:t>Es el precio que se paga por el uso del dinero ajeno o rendimiento que se obtiene al prestar o hacer un deposito de dinero      </a:t>
            </a:r>
            <a:endParaRPr lang="es-ES_tradnl" dirty="0"/>
          </a:p>
        </p:txBody>
      </p:sp>
    </p:spTree>
  </p:cSld>
  <p:clrMapOvr>
    <a:masterClrMapping/>
  </p:clrMapOvr>
  <p:transition>
    <p:strips dir="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_tradnl" dirty="0" smtClean="0"/>
              <a:t>MICROAMBIENTE</a:t>
            </a:r>
            <a:endParaRPr lang="es-ES_tradnl" dirty="0"/>
          </a:p>
        </p:txBody>
      </p:sp>
      <p:sp>
        <p:nvSpPr>
          <p:cNvPr id="3" name="2 Marcador de contenido"/>
          <p:cNvSpPr>
            <a:spLocks noGrp="1"/>
          </p:cNvSpPr>
          <p:nvPr>
            <p:ph idx="1"/>
          </p:nvPr>
        </p:nvSpPr>
        <p:spPr/>
        <p:txBody>
          <a:bodyPr>
            <a:normAutofit lnSpcReduction="10000"/>
          </a:bodyPr>
          <a:lstStyle/>
          <a:p>
            <a:pPr algn="just"/>
            <a:r>
              <a:rPr lang="es-ES_tradnl"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CLIENTES</a:t>
            </a:r>
            <a:r>
              <a:rPr lang="es-ES_tradnl" dirty="0" smtClean="0"/>
              <a:t>.- Cliente es toda aquella persona o empresa, que recibe servicios, procesos y productos de otras personas, empresas y procesos se habla de cliente interno cuando el proceso se presenta dentro de una organización y de cliente externo cuando se entrega a quienes alimentan a la empresa con ingresos económicos desde el exterior por la adquisición de los productos, procesos o servicios que produce la empresa. </a:t>
            </a:r>
            <a:endParaRPr lang="es-ES_tradnl" dirty="0"/>
          </a:p>
        </p:txBody>
      </p:sp>
    </p:spTree>
  </p:cSld>
  <p:clrMapOvr>
    <a:masterClrMapping/>
  </p:clrMapOvr>
  <p:transition>
    <p:strips dir="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_tradnl" dirty="0" smtClean="0"/>
              <a:t>ANALISIS INTERNO</a:t>
            </a:r>
            <a:endParaRPr lang="es-ES_tradnl" dirty="0"/>
          </a:p>
        </p:txBody>
      </p:sp>
      <p:sp>
        <p:nvSpPr>
          <p:cNvPr id="3" name="2 Marcador de contenido"/>
          <p:cNvSpPr>
            <a:spLocks noGrp="1"/>
          </p:cNvSpPr>
          <p:nvPr>
            <p:ph idx="1"/>
          </p:nvPr>
        </p:nvSpPr>
        <p:spPr/>
        <p:txBody>
          <a:bodyPr>
            <a:normAutofit lnSpcReduction="10000"/>
          </a:bodyPr>
          <a:lstStyle/>
          <a:p>
            <a:pPr algn="just"/>
            <a:r>
              <a:rPr lang="es-ES_tradnl" dirty="0" smtClean="0"/>
              <a:t>Conocer los factores internos de la empresa porque estas influyen en el desarrollo de la misma, el análisis de los recursos humanos, financieras y tecnológicos y nos </a:t>
            </a:r>
            <a:r>
              <a:rPr lang="es-ES_tradnl" dirty="0" err="1" smtClean="0"/>
              <a:t>darça</a:t>
            </a:r>
            <a:r>
              <a:rPr lang="es-ES_tradnl" dirty="0" smtClean="0"/>
              <a:t> como resultado las fortalezas que podemos potenciar y las debilidades que podemos corregir o enmendar. Las fortalezas son todos aquellos elementos internos y positivos que diferencian a la empresa, programa o proyecto de otros de igual clase.   </a:t>
            </a:r>
            <a:endParaRPr lang="es-ES_tradnl" dirty="0"/>
          </a:p>
        </p:txBody>
      </p:sp>
    </p:spTree>
  </p:cSld>
  <p:clrMapOvr>
    <a:masterClrMapping/>
  </p:clrMapOvr>
  <p:transition>
    <p:strips dir="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_tradnl" dirty="0" smtClean="0"/>
              <a:t>ANTECEDENTES</a:t>
            </a:r>
            <a:endParaRPr lang="es-ES_tradnl" dirty="0"/>
          </a:p>
        </p:txBody>
      </p:sp>
      <p:sp>
        <p:nvSpPr>
          <p:cNvPr id="3" name="2 Marcador de contenido"/>
          <p:cNvSpPr>
            <a:spLocks noGrp="1"/>
          </p:cNvSpPr>
          <p:nvPr>
            <p:ph idx="1"/>
          </p:nvPr>
        </p:nvSpPr>
        <p:spPr/>
        <p:txBody>
          <a:bodyPr/>
          <a:lstStyle/>
          <a:p>
            <a:pPr algn="just"/>
            <a:r>
              <a:rPr lang="es-ES_tradnl" dirty="0" smtClean="0"/>
              <a:t>Las organizaciones de tipo matricial un  gran avance en </a:t>
            </a:r>
            <a:r>
              <a:rPr lang="es-ES_tradnl" dirty="0" err="1" smtClean="0"/>
              <a:t>teoria</a:t>
            </a:r>
            <a:r>
              <a:rPr lang="es-ES_tradnl" dirty="0" smtClean="0"/>
              <a:t>, diseñadas  para optimizar el empleo de las capacidades humanas integrarlas en equipos ad hoc para cada proyecto o nueva actividad, y para reforzar y emplear a fondo los conocimientos disponibles en la empresa, encontraron muchas dificultades en su aplicación práctica.      </a:t>
            </a:r>
            <a:endParaRPr lang="es-ES_tradnl" dirty="0"/>
          </a:p>
        </p:txBody>
      </p:sp>
    </p:spTree>
  </p:cSld>
  <p:clrMapOvr>
    <a:masterClrMapping/>
  </p:clrMapOvr>
  <p:transition>
    <p:strips dir="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_tradnl" dirty="0" smtClean="0"/>
              <a:t>DIAGNOSTICO FODA</a:t>
            </a:r>
            <a:endParaRPr lang="es-ES_tradnl" dirty="0"/>
          </a:p>
        </p:txBody>
      </p:sp>
      <p:sp>
        <p:nvSpPr>
          <p:cNvPr id="3" name="2 Marcador de contenido"/>
          <p:cNvSpPr>
            <a:spLocks noGrp="1"/>
          </p:cNvSpPr>
          <p:nvPr>
            <p:ph idx="1"/>
          </p:nvPr>
        </p:nvSpPr>
        <p:spPr>
          <a:xfrm>
            <a:off x="914400" y="1357298"/>
            <a:ext cx="7772400" cy="4998262"/>
          </a:xfrm>
        </p:spPr>
        <p:txBody>
          <a:bodyPr>
            <a:normAutofit fontScale="85000" lnSpcReduction="10000"/>
          </a:bodyPr>
          <a:lstStyle/>
          <a:p>
            <a:r>
              <a:rPr lang="es-ES_tradnl"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Fortaleza S</a:t>
            </a:r>
          </a:p>
          <a:p>
            <a:pPr lvl="1"/>
            <a:r>
              <a:rPr lang="es-ES_tradnl" dirty="0" smtClean="0"/>
              <a:t>El almacén comisariato FAE Latacunga, es considerado como una empresa que tiene prestigio y credibilidad por pertenecer a las Fuerzas Armadas del País.</a:t>
            </a:r>
          </a:p>
          <a:p>
            <a:pPr lvl="1"/>
            <a:r>
              <a:rPr lang="es-ES_tradnl" dirty="0" smtClean="0"/>
              <a:t>Existe una lealtad y satisfacción de los clientes por obtener precios realmente cómodos y   además, por poder acceder a créditos para la adquisición de sus productos, convirtiendo a estos clientes en un verdadero mercado cautivo.</a:t>
            </a:r>
          </a:p>
          <a:p>
            <a:pPr lvl="1"/>
            <a:r>
              <a:rPr lang="es-ES_tradnl" dirty="0" smtClean="0"/>
              <a:t>De acuerdo con las políticas de la empresa no existe endeudamiento en los bancos lo que implico tener cero en gastos financieros  </a:t>
            </a:r>
          </a:p>
          <a:p>
            <a:pPr lvl="1"/>
            <a:r>
              <a:rPr lang="es-ES_tradnl" dirty="0" smtClean="0"/>
              <a:t>Cuenta con instalaciones adecuadas, una buena tecnología y un espacio suficiente para la atención al público</a:t>
            </a:r>
            <a:endParaRPr lang="es-ES_tradnl" dirty="0"/>
          </a:p>
        </p:txBody>
      </p:sp>
    </p:spTree>
  </p:cSld>
  <p:clrMapOvr>
    <a:masterClrMapping/>
  </p:clrMapOvr>
  <p:transition>
    <p:strips dir="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_tradnl" dirty="0" smtClean="0"/>
              <a:t>DIAGNOSTICO FODA</a:t>
            </a:r>
            <a:endParaRPr lang="es-ES_tradnl" dirty="0"/>
          </a:p>
        </p:txBody>
      </p:sp>
      <p:sp>
        <p:nvSpPr>
          <p:cNvPr id="3" name="2 Marcador de contenido"/>
          <p:cNvSpPr>
            <a:spLocks noGrp="1"/>
          </p:cNvSpPr>
          <p:nvPr>
            <p:ph idx="1"/>
          </p:nvPr>
        </p:nvSpPr>
        <p:spPr/>
        <p:txBody>
          <a:bodyPr>
            <a:normAutofit fontScale="85000" lnSpcReduction="10000"/>
          </a:bodyPr>
          <a:lstStyle/>
          <a:p>
            <a:r>
              <a:rPr lang="es-ES_tradnl"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Oportunidades</a:t>
            </a:r>
          </a:p>
          <a:p>
            <a:pPr lvl="1" algn="just"/>
            <a:r>
              <a:rPr lang="es-ES_tradnl" dirty="0" smtClean="0"/>
              <a:t>En la ciudad de Latacunga no existe una verdadera atención  al cliente, muchas de las empresas no otorgan el debido trato para con su mercado, esto se constituye en una oportunidad al encontrar ese mercado insatisfecho y poder brindar nosotros ese buen servicio.</a:t>
            </a:r>
          </a:p>
          <a:p>
            <a:pPr lvl="1" algn="just"/>
            <a:r>
              <a:rPr lang="es-ES_tradnl" dirty="0" smtClean="0"/>
              <a:t> Brindar nuestros servicios a todas las personas que pertenecen a las fuerzas armadas en especial, nos determina que existe un aceptable nivel de ingreso para una adquisición de nuestros productos.</a:t>
            </a:r>
          </a:p>
          <a:p>
            <a:pPr lvl="1" algn="just"/>
            <a:r>
              <a:rPr lang="es-ES_tradnl" dirty="0" smtClean="0"/>
              <a:t>El posee un mercado cautivo que es toda la base aérea  nos determina un buen volumen de ventas que es atractivo para cualquier  proveedor, constituyéndose en un arma para poder negociar y obtener buenos precios  </a:t>
            </a:r>
            <a:endParaRPr lang="es-ES_tradnl" dirty="0"/>
          </a:p>
        </p:txBody>
      </p:sp>
    </p:spTree>
  </p:cSld>
  <p:clrMapOvr>
    <a:masterClrMapping/>
  </p:clrMapOvr>
  <p:transition>
    <p:strips dir="r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_tradnl" dirty="0" smtClean="0"/>
              <a:t>DIAGNOSTICO FODA</a:t>
            </a:r>
            <a:endParaRPr lang="es-ES_tradnl" dirty="0"/>
          </a:p>
        </p:txBody>
      </p:sp>
      <p:sp>
        <p:nvSpPr>
          <p:cNvPr id="3" name="2 Marcador de contenido"/>
          <p:cNvSpPr>
            <a:spLocks noGrp="1"/>
          </p:cNvSpPr>
          <p:nvPr>
            <p:ph idx="1"/>
          </p:nvPr>
        </p:nvSpPr>
        <p:spPr/>
        <p:txBody>
          <a:bodyPr/>
          <a:lstStyle/>
          <a:p>
            <a:r>
              <a:rPr lang="es-ES_tradnl"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DEBILIDADES</a:t>
            </a:r>
            <a:endParaRPr lang="es-ES_tradnl" dirty="0" smtClean="0"/>
          </a:p>
          <a:p>
            <a:pPr lvl="1" algn="just"/>
            <a:r>
              <a:rPr lang="es-ES_tradnl" dirty="0" smtClean="0"/>
              <a:t>La falta de continuidad en la Jefatura por los frecuentes cambios existentes. </a:t>
            </a:r>
          </a:p>
          <a:p>
            <a:pPr lvl="1" algn="just"/>
            <a:r>
              <a:rPr lang="es-ES_tradnl" dirty="0" smtClean="0"/>
              <a:t>No existe un sistema adecuado de control en todas las áreas de la empresa.</a:t>
            </a:r>
          </a:p>
          <a:p>
            <a:pPr lvl="1" algn="just"/>
            <a:r>
              <a:rPr lang="es-ES_tradnl" dirty="0" smtClean="0"/>
              <a:t>No existe una planificación por procesos </a:t>
            </a:r>
          </a:p>
          <a:p>
            <a:pPr lvl="1" algn="just">
              <a:buNone/>
            </a:pPr>
            <a:endParaRPr lang="es-ES_tradnl" dirty="0"/>
          </a:p>
        </p:txBody>
      </p:sp>
    </p:spTree>
  </p:cSld>
  <p:clrMapOvr>
    <a:masterClrMapping/>
  </p:clrMapOvr>
  <p:transition>
    <p:strips dir="r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_tradnl" dirty="0" smtClean="0"/>
              <a:t>DIAGNOSTICO FODA</a:t>
            </a:r>
            <a:endParaRPr lang="es-ES_tradnl" dirty="0"/>
          </a:p>
        </p:txBody>
      </p:sp>
      <p:sp>
        <p:nvSpPr>
          <p:cNvPr id="3" name="2 Marcador de contenido"/>
          <p:cNvSpPr>
            <a:spLocks noGrp="1"/>
          </p:cNvSpPr>
          <p:nvPr>
            <p:ph idx="1"/>
          </p:nvPr>
        </p:nvSpPr>
        <p:spPr/>
        <p:txBody>
          <a:bodyPr/>
          <a:lstStyle/>
          <a:p>
            <a:r>
              <a:rPr lang="es-ES_tradnl" dirty="0" smtClean="0"/>
              <a:t>AMENAZAS.</a:t>
            </a:r>
          </a:p>
          <a:p>
            <a:pPr lvl="1" algn="just"/>
            <a:r>
              <a:rPr lang="es-ES_tradnl" dirty="0" smtClean="0"/>
              <a:t>Alta  competencia con despensas y supermercados nacionales.</a:t>
            </a:r>
          </a:p>
          <a:p>
            <a:pPr lvl="1" algn="just"/>
            <a:r>
              <a:rPr lang="es-ES_tradnl" dirty="0" smtClean="0"/>
              <a:t>Inestabilidad política y económica.</a:t>
            </a:r>
          </a:p>
          <a:p>
            <a:pPr lvl="1" algn="just"/>
            <a:r>
              <a:rPr lang="es-ES_tradnl" dirty="0" smtClean="0"/>
              <a:t>La crisis económica, nacional y mundial.</a:t>
            </a:r>
          </a:p>
          <a:p>
            <a:pPr lvl="1" algn="just"/>
            <a:r>
              <a:rPr lang="es-ES_tradnl" dirty="0" smtClean="0"/>
              <a:t>Alza de precios por elevada inflación, casi el 6</a:t>
            </a:r>
            <a:r>
              <a:rPr lang="es-ES_tradnl" dirty="0" smtClean="0">
                <a:latin typeface="Times New Roman"/>
                <a:cs typeface="Times New Roman"/>
              </a:rPr>
              <a:t>% </a:t>
            </a:r>
            <a:r>
              <a:rPr lang="es-ES_tradnl" dirty="0" smtClean="0"/>
              <a:t>al finalizar el 2011 en la economía dolarizada.    </a:t>
            </a:r>
          </a:p>
          <a:p>
            <a:pPr lvl="1" algn="just"/>
            <a:endParaRPr lang="es-ES_tradnl" dirty="0" smtClean="0"/>
          </a:p>
          <a:p>
            <a:pPr lvl="1" algn="just"/>
            <a:endParaRPr lang="es-ES_tradnl" dirty="0"/>
          </a:p>
        </p:txBody>
      </p:sp>
    </p:spTree>
  </p:cSld>
  <p:clrMapOvr>
    <a:masterClrMapping/>
  </p:clrMapOvr>
  <p:transition>
    <p:strips dir="r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928662" y="285728"/>
            <a:ext cx="7772400" cy="914400"/>
          </a:xfrm>
        </p:spPr>
        <p:txBody>
          <a:bodyPr/>
          <a:lstStyle/>
          <a:p>
            <a:pPr algn="ctr"/>
            <a:r>
              <a:rPr lang="es-ES_tradnl" dirty="0" smtClean="0"/>
              <a:t>MATRIZ EXTERNA - INTERNA</a:t>
            </a:r>
            <a:endParaRPr lang="es-ES_tradnl" dirty="0"/>
          </a:p>
        </p:txBody>
      </p:sp>
      <p:pic>
        <p:nvPicPr>
          <p:cNvPr id="61442" name="Picture 2"/>
          <p:cNvPicPr>
            <a:picLocks noChangeAspect="1" noChangeArrowheads="1"/>
          </p:cNvPicPr>
          <p:nvPr/>
        </p:nvPicPr>
        <p:blipFill>
          <a:blip r:embed="rId2"/>
          <a:srcRect/>
          <a:stretch>
            <a:fillRect/>
          </a:stretch>
        </p:blipFill>
        <p:spPr bwMode="auto">
          <a:xfrm>
            <a:off x="928662" y="1071546"/>
            <a:ext cx="7500990" cy="5459701"/>
          </a:xfrm>
          <a:prstGeom prst="rect">
            <a:avLst/>
          </a:prstGeom>
          <a:noFill/>
          <a:ln w="9525">
            <a:noFill/>
            <a:miter lim="800000"/>
            <a:headEnd/>
            <a:tailEnd/>
          </a:ln>
        </p:spPr>
      </p:pic>
    </p:spTree>
  </p:cSld>
  <p:clrMapOvr>
    <a:masterClrMapping/>
  </p:clrMapOvr>
  <p:transition>
    <p:strips dir="r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0" y="1071546"/>
            <a:ext cx="9144000" cy="4714908"/>
          </a:xfrm>
          <a:prstGeom prst="rect">
            <a:avLst/>
          </a:prstGeom>
        </p:spPr>
        <p:txBody>
          <a:bodyPr vert="horz" anchor="t">
            <a:noAutofit/>
          </a:bodyPr>
          <a:lstStyle/>
          <a:p>
            <a:pPr algn="ctr"/>
            <a:r>
              <a:rPr lang="es-ES" sz="8000" b="1" dirty="0">
                <a:solidFill>
                  <a:schemeClr val="accent3"/>
                </a:solidFill>
              </a:rPr>
              <a:t>CAPITULO </a:t>
            </a:r>
            <a:r>
              <a:rPr lang="es-ES" sz="8000" b="1" dirty="0" smtClean="0">
                <a:solidFill>
                  <a:schemeClr val="accent3"/>
                </a:solidFill>
              </a:rPr>
              <a:t>3:</a:t>
            </a:r>
            <a:endParaRPr lang="es-EC" sz="8000" b="1" dirty="0">
              <a:solidFill>
                <a:schemeClr val="accent3"/>
              </a:solidFill>
            </a:endParaRPr>
          </a:p>
          <a:p>
            <a:pPr algn="ctr"/>
            <a:r>
              <a:rPr lang="es-ES" sz="5400" dirty="0" smtClean="0"/>
              <a:t>Levantamiento y Análisis de Procesos</a:t>
            </a:r>
          </a:p>
          <a:p>
            <a:pPr algn="ctr"/>
            <a:r>
              <a:rPr lang="es-ES" sz="5400" dirty="0" smtClean="0"/>
              <a:t>Mapa de Procesos</a:t>
            </a:r>
          </a:p>
          <a:p>
            <a:pPr algn="ctr"/>
            <a:r>
              <a:rPr lang="es-ES" sz="5400" dirty="0" smtClean="0"/>
              <a:t>Cadena de valor</a:t>
            </a:r>
          </a:p>
          <a:p>
            <a:pPr algn="ctr"/>
            <a:r>
              <a:rPr lang="es-ES" sz="5400" dirty="0" smtClean="0"/>
              <a:t>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14400" y="285728"/>
            <a:ext cx="7772400" cy="1140736"/>
          </a:xfrm>
        </p:spPr>
        <p:txBody>
          <a:bodyPr/>
          <a:lstStyle/>
          <a:p>
            <a:r>
              <a:rPr lang="es-ES" sz="3600" dirty="0" smtClean="0"/>
              <a:t>LEVANTAMIENTO Y ANÁLISIS DE PROCESOS</a:t>
            </a:r>
            <a:br>
              <a:rPr lang="es-ES" sz="3600" dirty="0" smtClean="0"/>
            </a:br>
            <a:endParaRPr lang="es-ES_tradnl" dirty="0"/>
          </a:p>
        </p:txBody>
      </p:sp>
      <p:sp>
        <p:nvSpPr>
          <p:cNvPr id="3" name="2 Marcador de contenido"/>
          <p:cNvSpPr>
            <a:spLocks noGrp="1"/>
          </p:cNvSpPr>
          <p:nvPr>
            <p:ph idx="1"/>
          </p:nvPr>
        </p:nvSpPr>
        <p:spPr/>
        <p:txBody>
          <a:bodyPr>
            <a:normAutofit/>
          </a:bodyPr>
          <a:lstStyle/>
          <a:p>
            <a:pPr algn="just"/>
            <a:r>
              <a:rPr lang="es-ES_tradnl" sz="2600" dirty="0" smtClean="0"/>
              <a:t>Se puede definir un proceso como Conjunto de recursos y actividades interrelacionados que transforman elementos de entrada en elementos de salida. Los recurso pueden incluir personal, finanzas, instalaciones, equipos, técnicas y métodos, son aquellas actividades destinadas a la consecución de un objetivo global, a una salida global, tanto material como inmaterial. Por tanto, los procesos son combinaciones de distintos modos de proceder, que permiten obtener un resultado preciso.</a:t>
            </a:r>
            <a:endParaRPr lang="es-ES_tradnl" dirty="0" smtClean="0"/>
          </a:p>
        </p:txBody>
      </p:sp>
    </p:spTree>
  </p:cSld>
  <p:clrMapOvr>
    <a:masterClrMapping/>
  </p:clrMapOvr>
  <p:transition>
    <p:strips dir="rd"/>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_tradnl" dirty="0" smtClean="0"/>
              <a:t>MAPA DE PROCESOS</a:t>
            </a:r>
            <a:endParaRPr lang="es-ES_tradnl" dirty="0"/>
          </a:p>
        </p:txBody>
      </p:sp>
      <p:sp>
        <p:nvSpPr>
          <p:cNvPr id="3" name="2 Marcador de contenido"/>
          <p:cNvSpPr>
            <a:spLocks noGrp="1"/>
          </p:cNvSpPr>
          <p:nvPr>
            <p:ph idx="1"/>
          </p:nvPr>
        </p:nvSpPr>
        <p:spPr/>
        <p:txBody>
          <a:bodyPr/>
          <a:lstStyle/>
          <a:p>
            <a:pPr algn="just"/>
            <a:r>
              <a:rPr lang="es-ES_tradnl" sz="3600" dirty="0" smtClean="0"/>
              <a:t>El mapa de procesos permite observar los procesos, las actividades, y tareas, pero no la organización funcional, es decir es la representación gráfica y sus interrelaciones.</a:t>
            </a:r>
            <a:endParaRPr lang="es-ES_tradnl" dirty="0" smtClean="0"/>
          </a:p>
        </p:txBody>
      </p:sp>
    </p:spTree>
  </p:cSld>
  <p:clrMapOvr>
    <a:masterClrMapping/>
  </p:clrMapOvr>
  <p:transition>
    <p:strips dir="rd"/>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_tradnl" sz="3600" dirty="0" smtClean="0"/>
              <a:t>MAPA DE PROCESOS ALCOFAE </a:t>
            </a:r>
            <a:r>
              <a:rPr lang="es-ES_tradnl" sz="3600" dirty="0" smtClean="0"/>
              <a:t>LTGA</a:t>
            </a:r>
            <a:endParaRPr lang="es-ES_tradnl" sz="3600" dirty="0"/>
          </a:p>
        </p:txBody>
      </p:sp>
      <p:grpSp>
        <p:nvGrpSpPr>
          <p:cNvPr id="3" name="Group 2"/>
          <p:cNvGrpSpPr>
            <a:grpSpLocks/>
          </p:cNvGrpSpPr>
          <p:nvPr/>
        </p:nvGrpSpPr>
        <p:grpSpPr bwMode="auto">
          <a:xfrm>
            <a:off x="785786" y="1428736"/>
            <a:ext cx="7858180" cy="4929222"/>
            <a:chOff x="2061" y="7749"/>
            <a:chExt cx="8280" cy="4860"/>
          </a:xfrm>
        </p:grpSpPr>
        <p:sp>
          <p:nvSpPr>
            <p:cNvPr id="62467" name="Text Box 3"/>
            <p:cNvSpPr txBox="1">
              <a:spLocks noChangeArrowheads="1"/>
            </p:cNvSpPr>
            <p:nvPr/>
          </p:nvSpPr>
          <p:spPr bwMode="auto">
            <a:xfrm>
              <a:off x="2061" y="9369"/>
              <a:ext cx="2880" cy="162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C" sz="2000" b="1" i="0" u="none" strike="noStrike" cap="none" normalizeH="0" baseline="0" smtClean="0">
                  <a:ln>
                    <a:noFill/>
                  </a:ln>
                  <a:solidFill>
                    <a:schemeClr val="bg1"/>
                  </a:solidFill>
                  <a:effectLst/>
                  <a:latin typeface="Calibri" pitchFamily="34" charset="0"/>
                </a:rPr>
                <a:t>PROCESOS GOBERNANTES</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s-EC" sz="2000" b="0" i="0" u="none" strike="noStrike" cap="none" normalizeH="0" baseline="0" smtClean="0">
                  <a:ln>
                    <a:noFill/>
                  </a:ln>
                  <a:solidFill>
                    <a:schemeClr val="bg1"/>
                  </a:solidFill>
                  <a:effectLst/>
                  <a:latin typeface="Calibri" pitchFamily="34" charset="0"/>
                </a:rPr>
                <a:t>1. ADQUISICIONES</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s-EC" sz="2000" b="0" i="0" u="none" strike="noStrike" cap="none" normalizeH="0" baseline="0" smtClean="0">
                  <a:ln>
                    <a:noFill/>
                  </a:ln>
                  <a:solidFill>
                    <a:schemeClr val="bg1"/>
                  </a:solidFill>
                  <a:effectLst/>
                  <a:latin typeface="Calibri" pitchFamily="34" charset="0"/>
                </a:rPr>
                <a:t>2. VENTAS</a:t>
              </a:r>
              <a:endParaRPr kumimoji="0" lang="es-ES_tradnl" sz="3600" b="0" i="0" u="none" strike="noStrike" cap="none" normalizeH="0" baseline="0" smtClean="0">
                <a:ln>
                  <a:noFill/>
                </a:ln>
                <a:solidFill>
                  <a:schemeClr val="bg1"/>
                </a:solidFill>
                <a:effectLst/>
                <a:latin typeface="Arial" pitchFamily="34" charset="0"/>
              </a:endParaRPr>
            </a:p>
          </p:txBody>
        </p:sp>
        <p:sp>
          <p:nvSpPr>
            <p:cNvPr id="62468" name="Text Box 4"/>
            <p:cNvSpPr txBox="1">
              <a:spLocks noChangeArrowheads="1"/>
            </p:cNvSpPr>
            <p:nvPr/>
          </p:nvSpPr>
          <p:spPr bwMode="auto">
            <a:xfrm>
              <a:off x="7101" y="7749"/>
              <a:ext cx="2880" cy="216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C" sz="2000" b="1" i="0" u="none" strike="noStrike" cap="none" normalizeH="0" baseline="0" smtClean="0">
                  <a:ln>
                    <a:noFill/>
                  </a:ln>
                  <a:solidFill>
                    <a:schemeClr val="bg1"/>
                  </a:solidFill>
                  <a:effectLst/>
                  <a:latin typeface="Calibri" pitchFamily="34" charset="0"/>
                </a:rPr>
                <a:t>PROCESOS BÁSICOS</a:t>
              </a:r>
              <a:endParaRPr kumimoji="0" lang="es-EC" sz="2000" b="1" i="0" u="none" strike="noStrike" cap="none" normalizeH="0" baseline="0" smtClean="0">
                <a:ln>
                  <a:noFill/>
                </a:ln>
                <a:solidFill>
                  <a:schemeClr val="bg1"/>
                </a:solidFill>
                <a:effectLst/>
                <a:latin typeface="Times New Roman" pitchFamily="18"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s-EC" sz="2000" b="0" i="0" u="none" strike="noStrike" cap="none" normalizeH="0" baseline="0" smtClean="0">
                  <a:ln>
                    <a:noFill/>
                  </a:ln>
                  <a:solidFill>
                    <a:schemeClr val="bg1"/>
                  </a:solidFill>
                  <a:effectLst/>
                  <a:latin typeface="Calibri" pitchFamily="34" charset="0"/>
                </a:rPr>
                <a:t>1. ALMACENAJE</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s-EC" sz="2000" b="0" i="0" u="none" strike="noStrike" cap="none" normalizeH="0" baseline="0" smtClean="0">
                  <a:ln>
                    <a:noFill/>
                  </a:ln>
                  <a:solidFill>
                    <a:schemeClr val="bg1"/>
                  </a:solidFill>
                  <a:effectLst/>
                  <a:latin typeface="Calibri" pitchFamily="34" charset="0"/>
                </a:rPr>
                <a:t>2. PERCHADO</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s-EC" sz="2000" b="0" i="0" u="none" strike="noStrike" cap="none" normalizeH="0" baseline="0" smtClean="0">
                  <a:ln>
                    <a:noFill/>
                  </a:ln>
                  <a:solidFill>
                    <a:schemeClr val="bg1"/>
                  </a:solidFill>
                  <a:effectLst/>
                  <a:latin typeface="Calibri" pitchFamily="34" charset="0"/>
                </a:rPr>
                <a:t>3. FACTURACIÓN</a:t>
              </a:r>
              <a:endParaRPr kumimoji="0" lang="es-ES_tradnl" sz="3600" b="0" i="0" u="none" strike="noStrike" cap="none" normalizeH="0" baseline="0" smtClean="0">
                <a:ln>
                  <a:noFill/>
                </a:ln>
                <a:solidFill>
                  <a:schemeClr val="bg1"/>
                </a:solidFill>
                <a:effectLst/>
                <a:latin typeface="Arial" pitchFamily="34" charset="0"/>
              </a:endParaRPr>
            </a:p>
          </p:txBody>
        </p:sp>
        <p:sp>
          <p:nvSpPr>
            <p:cNvPr id="62469" name="Text Box 5"/>
            <p:cNvSpPr txBox="1">
              <a:spLocks noChangeArrowheads="1"/>
            </p:cNvSpPr>
            <p:nvPr/>
          </p:nvSpPr>
          <p:spPr bwMode="auto">
            <a:xfrm>
              <a:off x="7101" y="10449"/>
              <a:ext cx="3240" cy="216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C" sz="2000" b="1" i="0" u="none" strike="noStrike" cap="none" normalizeH="0" baseline="0" smtClean="0">
                  <a:ln>
                    <a:noFill/>
                  </a:ln>
                  <a:solidFill>
                    <a:schemeClr val="bg1"/>
                  </a:solidFill>
                  <a:effectLst/>
                  <a:latin typeface="Calibri" pitchFamily="34" charset="0"/>
                </a:rPr>
                <a:t>PROCESOS APOYO</a:t>
              </a:r>
              <a:endParaRPr kumimoji="0" lang="es-EC" sz="2000" b="1" i="0" u="none" strike="noStrike" cap="none" normalizeH="0" baseline="0" smtClean="0">
                <a:ln>
                  <a:noFill/>
                </a:ln>
                <a:solidFill>
                  <a:schemeClr val="bg1"/>
                </a:solidFill>
                <a:effectLst/>
                <a:latin typeface="Times New Roman" pitchFamily="18"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s-EC" sz="2000" b="0" i="0" u="none" strike="noStrike" cap="none" normalizeH="0" baseline="0" smtClean="0">
                  <a:ln>
                    <a:noFill/>
                  </a:ln>
                  <a:solidFill>
                    <a:schemeClr val="bg1"/>
                  </a:solidFill>
                  <a:effectLst/>
                  <a:latin typeface="Calibri" pitchFamily="34" charset="0"/>
                </a:rPr>
                <a:t>1. ADMINSITRATIVOS</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s-EC" sz="2000" b="0" i="0" u="none" strike="noStrike" cap="none" normalizeH="0" baseline="0" smtClean="0">
                  <a:ln>
                    <a:noFill/>
                  </a:ln>
                  <a:solidFill>
                    <a:schemeClr val="bg1"/>
                  </a:solidFill>
                  <a:effectLst/>
                  <a:latin typeface="Calibri" pitchFamily="34" charset="0"/>
                </a:rPr>
                <a:t>2. PUBLICIDAD Y PROMOCIÓN</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s-EC" sz="2000" b="0" i="0" u="none" strike="noStrike" cap="none" normalizeH="0" baseline="0" smtClean="0">
                  <a:ln>
                    <a:noFill/>
                  </a:ln>
                  <a:solidFill>
                    <a:schemeClr val="bg1"/>
                  </a:solidFill>
                  <a:effectLst/>
                  <a:latin typeface="Calibri" pitchFamily="34" charset="0"/>
                </a:rPr>
                <a:t>3. CONTABLE</a:t>
              </a:r>
              <a:endParaRPr kumimoji="0" lang="es-ES_tradnl" sz="3600" b="0" i="0" u="none" strike="noStrike" cap="none" normalizeH="0" baseline="0" smtClean="0">
                <a:ln>
                  <a:noFill/>
                </a:ln>
                <a:solidFill>
                  <a:schemeClr val="bg1"/>
                </a:solidFill>
                <a:effectLst/>
                <a:latin typeface="Arial" pitchFamily="34" charset="0"/>
              </a:endParaRPr>
            </a:p>
          </p:txBody>
        </p:sp>
        <p:sp>
          <p:nvSpPr>
            <p:cNvPr id="62470" name="Line 6"/>
            <p:cNvSpPr>
              <a:spLocks noChangeShapeType="1"/>
            </p:cNvSpPr>
            <p:nvPr/>
          </p:nvSpPr>
          <p:spPr bwMode="auto">
            <a:xfrm>
              <a:off x="5481" y="8829"/>
              <a:ext cx="0" cy="2880"/>
            </a:xfrm>
            <a:prstGeom prst="line">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es-ES_tradnl" sz="3600">
                <a:solidFill>
                  <a:schemeClr val="bg1"/>
                </a:solidFill>
              </a:endParaRPr>
            </a:p>
          </p:txBody>
        </p:sp>
        <p:sp>
          <p:nvSpPr>
            <p:cNvPr id="62471" name="Line 7"/>
            <p:cNvSpPr>
              <a:spLocks noChangeShapeType="1"/>
            </p:cNvSpPr>
            <p:nvPr/>
          </p:nvSpPr>
          <p:spPr bwMode="auto">
            <a:xfrm>
              <a:off x="4941" y="10269"/>
              <a:ext cx="540" cy="0"/>
            </a:xfrm>
            <a:prstGeom prst="line">
              <a:avLst/>
            </a:prstGeom>
            <a:ln>
              <a:headEnd/>
              <a:tailEnd type="triangl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es-ES_tradnl" sz="3600">
                <a:solidFill>
                  <a:schemeClr val="bg1"/>
                </a:solidFill>
              </a:endParaRPr>
            </a:p>
          </p:txBody>
        </p:sp>
        <p:sp>
          <p:nvSpPr>
            <p:cNvPr id="62472" name="Line 8"/>
            <p:cNvSpPr>
              <a:spLocks noChangeShapeType="1"/>
            </p:cNvSpPr>
            <p:nvPr/>
          </p:nvSpPr>
          <p:spPr bwMode="auto">
            <a:xfrm>
              <a:off x="5481" y="8829"/>
              <a:ext cx="1620" cy="0"/>
            </a:xfrm>
            <a:prstGeom prst="line">
              <a:avLst/>
            </a:prstGeom>
            <a:ln>
              <a:headEnd/>
              <a:tailEnd type="triangl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es-ES_tradnl" sz="3600">
                <a:solidFill>
                  <a:schemeClr val="bg1"/>
                </a:solidFill>
              </a:endParaRPr>
            </a:p>
          </p:txBody>
        </p:sp>
        <p:sp>
          <p:nvSpPr>
            <p:cNvPr id="62473" name="Line 9"/>
            <p:cNvSpPr>
              <a:spLocks noChangeShapeType="1"/>
            </p:cNvSpPr>
            <p:nvPr/>
          </p:nvSpPr>
          <p:spPr bwMode="auto">
            <a:xfrm>
              <a:off x="5481" y="11709"/>
              <a:ext cx="1620" cy="0"/>
            </a:xfrm>
            <a:prstGeom prst="line">
              <a:avLst/>
            </a:prstGeom>
            <a:ln>
              <a:headEnd/>
              <a:tailEnd type="triangl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es-ES_tradnl" sz="3600">
                <a:solidFill>
                  <a:schemeClr val="bg1"/>
                </a:solidFill>
              </a:endParaRPr>
            </a:p>
          </p:txBody>
        </p:sp>
      </p:grpSp>
    </p:spTree>
  </p:cSld>
  <p:clrMapOvr>
    <a:masterClrMapping/>
  </p:clrMapOvr>
  <p:transition>
    <p:strips dir="rd"/>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_tradnl" dirty="0" smtClean="0"/>
              <a:t>CADENA DE VALOR</a:t>
            </a:r>
            <a:endParaRPr lang="es-ES_tradnl" dirty="0"/>
          </a:p>
        </p:txBody>
      </p:sp>
      <p:grpSp>
        <p:nvGrpSpPr>
          <p:cNvPr id="20491" name="Group 11"/>
          <p:cNvGrpSpPr>
            <a:grpSpLocks/>
          </p:cNvGrpSpPr>
          <p:nvPr/>
        </p:nvGrpSpPr>
        <p:grpSpPr bwMode="auto">
          <a:xfrm>
            <a:off x="1357290" y="1285860"/>
            <a:ext cx="7072362" cy="5000660"/>
            <a:chOff x="1881" y="8144"/>
            <a:chExt cx="7740" cy="5959"/>
          </a:xfrm>
        </p:grpSpPr>
        <p:sp>
          <p:nvSpPr>
            <p:cNvPr id="20492" name="AutoShape 12"/>
            <p:cNvSpPr>
              <a:spLocks noChangeArrowheads="1"/>
            </p:cNvSpPr>
            <p:nvPr/>
          </p:nvSpPr>
          <p:spPr bwMode="auto">
            <a:xfrm>
              <a:off x="4401" y="9404"/>
              <a:ext cx="5220" cy="720"/>
            </a:xfrm>
            <a:prstGeom prst="homePlate">
              <a:avLst>
                <a:gd name="adj" fmla="val 181250"/>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C" sz="2000" b="0" i="0" u="none" strike="noStrike" cap="none" normalizeH="0" baseline="0" smtClean="0">
                  <a:ln>
                    <a:noFill/>
                  </a:ln>
                  <a:solidFill>
                    <a:schemeClr val="bg1"/>
                  </a:solidFill>
                  <a:effectLst/>
                  <a:latin typeface="Calibri" pitchFamily="34" charset="0"/>
                </a:rPr>
                <a:t>PROCESO ALMACENAJE</a:t>
              </a:r>
              <a:endParaRPr kumimoji="0" lang="es-ES_tradnl" sz="2400" b="0" i="0" u="none" strike="noStrike" cap="none" normalizeH="0" baseline="0" smtClean="0">
                <a:ln>
                  <a:noFill/>
                </a:ln>
                <a:solidFill>
                  <a:schemeClr val="bg1"/>
                </a:solidFill>
                <a:effectLst/>
                <a:latin typeface="Arial" pitchFamily="34" charset="0"/>
              </a:endParaRPr>
            </a:p>
          </p:txBody>
        </p:sp>
        <p:sp>
          <p:nvSpPr>
            <p:cNvPr id="20493" name="AutoShape 13"/>
            <p:cNvSpPr>
              <a:spLocks noChangeArrowheads="1"/>
            </p:cNvSpPr>
            <p:nvPr/>
          </p:nvSpPr>
          <p:spPr bwMode="auto">
            <a:xfrm>
              <a:off x="4401" y="10116"/>
              <a:ext cx="5220" cy="720"/>
            </a:xfrm>
            <a:prstGeom prst="homePlate">
              <a:avLst>
                <a:gd name="adj" fmla="val 181250"/>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C" sz="2000" b="0" i="0" u="none" strike="noStrike" cap="none" normalizeH="0" baseline="0" smtClean="0">
                  <a:ln>
                    <a:noFill/>
                  </a:ln>
                  <a:solidFill>
                    <a:schemeClr val="bg1"/>
                  </a:solidFill>
                  <a:effectLst/>
                  <a:latin typeface="Calibri" pitchFamily="34" charset="0"/>
                </a:rPr>
                <a:t>PROCESO PERCHADO</a:t>
              </a:r>
              <a:endParaRPr kumimoji="0" lang="es-ES_tradnl" sz="2400" b="0" i="0" u="none" strike="noStrike" cap="none" normalizeH="0" baseline="0" smtClean="0">
                <a:ln>
                  <a:noFill/>
                </a:ln>
                <a:solidFill>
                  <a:schemeClr val="bg1"/>
                </a:solidFill>
                <a:effectLst/>
                <a:latin typeface="Arial" pitchFamily="34" charset="0"/>
              </a:endParaRPr>
            </a:p>
          </p:txBody>
        </p:sp>
        <p:sp>
          <p:nvSpPr>
            <p:cNvPr id="20494" name="AutoShape 14"/>
            <p:cNvSpPr>
              <a:spLocks noChangeArrowheads="1"/>
            </p:cNvSpPr>
            <p:nvPr/>
          </p:nvSpPr>
          <p:spPr bwMode="auto">
            <a:xfrm>
              <a:off x="4401" y="10863"/>
              <a:ext cx="5220" cy="720"/>
            </a:xfrm>
            <a:prstGeom prst="homePlate">
              <a:avLst>
                <a:gd name="adj" fmla="val 181250"/>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C" sz="2000" b="0" i="0" u="none" strike="noStrike" cap="none" normalizeH="0" baseline="0" smtClean="0">
                  <a:ln>
                    <a:noFill/>
                  </a:ln>
                  <a:solidFill>
                    <a:schemeClr val="bg1"/>
                  </a:solidFill>
                  <a:effectLst/>
                  <a:latin typeface="Calibri" pitchFamily="34" charset="0"/>
                </a:rPr>
                <a:t>PROCESO FACTURACIÓN</a:t>
              </a:r>
              <a:endParaRPr kumimoji="0" lang="es-ES_tradnl" sz="2400" b="0" i="0" u="none" strike="noStrike" cap="none" normalizeH="0" baseline="0" smtClean="0">
                <a:ln>
                  <a:noFill/>
                </a:ln>
                <a:solidFill>
                  <a:schemeClr val="bg1"/>
                </a:solidFill>
                <a:effectLst/>
                <a:latin typeface="Arial" pitchFamily="34" charset="0"/>
              </a:endParaRPr>
            </a:p>
          </p:txBody>
        </p:sp>
        <p:sp>
          <p:nvSpPr>
            <p:cNvPr id="20495" name="Text Box 15"/>
            <p:cNvSpPr txBox="1">
              <a:spLocks noChangeArrowheads="1"/>
            </p:cNvSpPr>
            <p:nvPr/>
          </p:nvSpPr>
          <p:spPr bwMode="auto">
            <a:xfrm>
              <a:off x="4401" y="8144"/>
              <a:ext cx="5220" cy="1080"/>
            </a:xfrm>
            <a:prstGeom prst="rect">
              <a:avLst/>
            </a:prstGeom>
            <a:solidFill>
              <a:srgbClr val="33CCCC"/>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C" b="1" i="0" u="none" strike="noStrike" cap="none" normalizeH="0" baseline="0" smtClean="0">
                  <a:ln>
                    <a:noFill/>
                  </a:ln>
                  <a:solidFill>
                    <a:schemeClr val="bg1"/>
                  </a:solidFill>
                  <a:effectLst/>
                  <a:latin typeface="Calibri" pitchFamily="34" charset="0"/>
                </a:rPr>
                <a:t>ADQUISICIONES</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es-EC" b="1" i="0" u="none" strike="noStrike" cap="none" normalizeH="0" baseline="0" smtClean="0">
                  <a:ln>
                    <a:noFill/>
                  </a:ln>
                  <a:solidFill>
                    <a:schemeClr val="bg1"/>
                  </a:solidFill>
                  <a:effectLst/>
                  <a:latin typeface="Calibri" pitchFamily="34" charset="0"/>
                </a:rPr>
                <a:t>VENTAS</a:t>
              </a:r>
              <a:endParaRPr kumimoji="0" lang="es-ES_tradnl" sz="2400" b="0" i="0" u="none" strike="noStrike" cap="none" normalizeH="0" baseline="0" smtClean="0">
                <a:ln>
                  <a:noFill/>
                </a:ln>
                <a:solidFill>
                  <a:schemeClr val="bg1"/>
                </a:solidFill>
                <a:effectLst/>
                <a:latin typeface="Arial" pitchFamily="34" charset="0"/>
              </a:endParaRPr>
            </a:p>
          </p:txBody>
        </p:sp>
        <p:sp>
          <p:nvSpPr>
            <p:cNvPr id="20496" name="Text Box 16"/>
            <p:cNvSpPr txBox="1">
              <a:spLocks noChangeArrowheads="1"/>
            </p:cNvSpPr>
            <p:nvPr/>
          </p:nvSpPr>
          <p:spPr bwMode="auto">
            <a:xfrm>
              <a:off x="4401" y="12123"/>
              <a:ext cx="5220" cy="540"/>
            </a:xfrm>
            <a:prstGeom prst="rect">
              <a:avLst/>
            </a:prstGeom>
            <a:solidFill>
              <a:srgbClr val="00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C" b="1" i="0" u="none" strike="noStrike" cap="none" normalizeH="0" baseline="0" smtClean="0">
                  <a:ln>
                    <a:noFill/>
                  </a:ln>
                  <a:solidFill>
                    <a:schemeClr val="bg1"/>
                  </a:solidFill>
                  <a:effectLst/>
                  <a:latin typeface="Calibri" pitchFamily="34" charset="0"/>
                </a:rPr>
                <a:t>APOYO ADMINISTRATIVOS</a:t>
              </a:r>
              <a:endParaRPr kumimoji="0" lang="es-ES_tradnl" sz="2400" b="0" i="0" u="none" strike="noStrike" cap="none" normalizeH="0" baseline="0" smtClean="0">
                <a:ln>
                  <a:noFill/>
                </a:ln>
                <a:solidFill>
                  <a:schemeClr val="bg1"/>
                </a:solidFill>
                <a:effectLst/>
                <a:latin typeface="Arial" pitchFamily="34" charset="0"/>
              </a:endParaRPr>
            </a:p>
          </p:txBody>
        </p:sp>
        <p:sp>
          <p:nvSpPr>
            <p:cNvPr id="20497" name="Text Box 17"/>
            <p:cNvSpPr txBox="1">
              <a:spLocks noChangeArrowheads="1"/>
            </p:cNvSpPr>
            <p:nvPr/>
          </p:nvSpPr>
          <p:spPr bwMode="auto">
            <a:xfrm>
              <a:off x="4401" y="12843"/>
              <a:ext cx="5220" cy="540"/>
            </a:xfrm>
            <a:prstGeom prst="rect">
              <a:avLst/>
            </a:prstGeom>
            <a:solidFill>
              <a:srgbClr val="00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C" b="1" i="0" u="none" strike="noStrike" cap="none" normalizeH="0" baseline="0" smtClean="0">
                  <a:ln>
                    <a:noFill/>
                  </a:ln>
                  <a:solidFill>
                    <a:schemeClr val="bg1"/>
                  </a:solidFill>
                  <a:effectLst/>
                  <a:latin typeface="Calibri" pitchFamily="34" charset="0"/>
                </a:rPr>
                <a:t>APOYO PROMOCIÓN Y PUBLICIDAD</a:t>
              </a:r>
              <a:endParaRPr kumimoji="0" lang="es-ES_tradnl" sz="2400" b="0" i="0" u="none" strike="noStrike" cap="none" normalizeH="0" baseline="0" smtClean="0">
                <a:ln>
                  <a:noFill/>
                </a:ln>
                <a:solidFill>
                  <a:schemeClr val="bg1"/>
                </a:solidFill>
                <a:effectLst/>
                <a:latin typeface="Arial" pitchFamily="34" charset="0"/>
              </a:endParaRPr>
            </a:p>
          </p:txBody>
        </p:sp>
        <p:sp>
          <p:nvSpPr>
            <p:cNvPr id="20498" name="Text Box 18"/>
            <p:cNvSpPr txBox="1">
              <a:spLocks noChangeArrowheads="1"/>
            </p:cNvSpPr>
            <p:nvPr/>
          </p:nvSpPr>
          <p:spPr bwMode="auto">
            <a:xfrm>
              <a:off x="4401" y="13563"/>
              <a:ext cx="5220" cy="540"/>
            </a:xfrm>
            <a:prstGeom prst="rect">
              <a:avLst/>
            </a:prstGeom>
            <a:solidFill>
              <a:srgbClr val="00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C" b="1" i="0" u="none" strike="noStrike" cap="none" normalizeH="0" baseline="0" smtClean="0">
                  <a:ln>
                    <a:noFill/>
                  </a:ln>
                  <a:solidFill>
                    <a:schemeClr val="bg1"/>
                  </a:solidFill>
                  <a:effectLst/>
                  <a:latin typeface="Calibri" pitchFamily="34" charset="0"/>
                </a:rPr>
                <a:t>APOYO CONTABILIDAD</a:t>
              </a:r>
              <a:endParaRPr kumimoji="0" lang="es-ES_tradnl" sz="2400" b="0" i="0" u="none" strike="noStrike" cap="none" normalizeH="0" baseline="0" smtClean="0">
                <a:ln>
                  <a:noFill/>
                </a:ln>
                <a:solidFill>
                  <a:schemeClr val="bg1"/>
                </a:solidFill>
                <a:effectLst/>
                <a:latin typeface="Arial" pitchFamily="34" charset="0"/>
              </a:endParaRPr>
            </a:p>
          </p:txBody>
        </p:sp>
        <p:sp>
          <p:nvSpPr>
            <p:cNvPr id="20499" name="Text Box 19"/>
            <p:cNvSpPr txBox="1">
              <a:spLocks noChangeArrowheads="1"/>
            </p:cNvSpPr>
            <p:nvPr/>
          </p:nvSpPr>
          <p:spPr bwMode="auto">
            <a:xfrm>
              <a:off x="1881" y="9423"/>
              <a:ext cx="1620" cy="2160"/>
            </a:xfrm>
            <a:prstGeom prst="rect">
              <a:avLst/>
            </a:prstGeom>
            <a:solidFill>
              <a:srgbClr val="FFFF0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es-EC" sz="1600" b="1" i="0" u="none" strike="noStrike" cap="none" normalizeH="0" baseline="0" smtClean="0">
                <a:ln>
                  <a:noFill/>
                </a:ln>
                <a:solidFill>
                  <a:schemeClr val="bg1"/>
                </a:solidFill>
                <a:effectLst/>
                <a:latin typeface="Times New Roman" pitchFamily="18"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es-EC" sz="1600" b="1" i="0" u="none" strike="noStrike" cap="none" normalizeH="0" baseline="0" smtClean="0">
                  <a:ln>
                    <a:noFill/>
                  </a:ln>
                  <a:solidFill>
                    <a:schemeClr val="bg1"/>
                  </a:solidFill>
                  <a:effectLst/>
                  <a:latin typeface="Calibri" pitchFamily="34" charset="0"/>
                </a:rPr>
                <a:t>ACTIVIDAD PRIMARIA</a:t>
              </a:r>
              <a:endParaRPr kumimoji="0" lang="es-ES_tradnl" sz="2400" b="0" i="0" u="none" strike="noStrike" cap="none" normalizeH="0" baseline="0" smtClean="0">
                <a:ln>
                  <a:noFill/>
                </a:ln>
                <a:solidFill>
                  <a:schemeClr val="bg1"/>
                </a:solidFill>
                <a:effectLst/>
                <a:latin typeface="Arial" pitchFamily="34" charset="0"/>
              </a:endParaRPr>
            </a:p>
          </p:txBody>
        </p:sp>
        <p:sp>
          <p:nvSpPr>
            <p:cNvPr id="20500" name="Text Box 20"/>
            <p:cNvSpPr txBox="1">
              <a:spLocks noChangeArrowheads="1"/>
            </p:cNvSpPr>
            <p:nvPr/>
          </p:nvSpPr>
          <p:spPr bwMode="auto">
            <a:xfrm>
              <a:off x="1881" y="12123"/>
              <a:ext cx="1620" cy="1980"/>
            </a:xfrm>
            <a:prstGeom prst="rect">
              <a:avLst/>
            </a:prstGeom>
            <a:solidFill>
              <a:srgbClr val="00FF0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es-EC" sz="1600" b="1" i="0" u="none" strike="noStrike" cap="none" normalizeH="0" baseline="0" smtClean="0">
                <a:ln>
                  <a:noFill/>
                </a:ln>
                <a:solidFill>
                  <a:schemeClr val="bg1"/>
                </a:solidFill>
                <a:effectLst/>
                <a:latin typeface="Times New Roman" pitchFamily="18"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es-EC" sz="1600" b="1" i="0" u="none" strike="noStrike" cap="none" normalizeH="0" baseline="0" smtClean="0">
                  <a:ln>
                    <a:noFill/>
                  </a:ln>
                  <a:solidFill>
                    <a:schemeClr val="bg1"/>
                  </a:solidFill>
                  <a:effectLst/>
                  <a:latin typeface="Calibri" pitchFamily="34" charset="0"/>
                </a:rPr>
                <a:t>ACTIVIDAD SECUNDARIA</a:t>
              </a:r>
              <a:endParaRPr kumimoji="0" lang="es-ES_tradnl" sz="2400" b="0" i="0" u="none" strike="noStrike" cap="none" normalizeH="0" baseline="0" smtClean="0">
                <a:ln>
                  <a:noFill/>
                </a:ln>
                <a:solidFill>
                  <a:schemeClr val="bg1"/>
                </a:solidFill>
                <a:effectLst/>
                <a:latin typeface="Arial" pitchFamily="34" charset="0"/>
              </a:endParaRPr>
            </a:p>
          </p:txBody>
        </p:sp>
      </p:gr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20491"/>
                                        </p:tgtEl>
                                        <p:attrNameLst>
                                          <p:attrName>style.visibility</p:attrName>
                                        </p:attrNameLst>
                                      </p:cBhvr>
                                      <p:to>
                                        <p:strVal val="visible"/>
                                      </p:to>
                                    </p:set>
                                    <p:animEffect transition="in" filter="box(in)">
                                      <p:cBhvr>
                                        <p:cTn id="7" dur="500"/>
                                        <p:tgtEl>
                                          <p:spTgt spid="204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_tradnl" dirty="0" smtClean="0"/>
              <a:t>JUSTIFICACIÓN</a:t>
            </a:r>
            <a:endParaRPr lang="es-ES_tradnl" dirty="0"/>
          </a:p>
        </p:txBody>
      </p:sp>
      <p:sp>
        <p:nvSpPr>
          <p:cNvPr id="3" name="2 Marcador de contenido"/>
          <p:cNvSpPr>
            <a:spLocks noGrp="1"/>
          </p:cNvSpPr>
          <p:nvPr>
            <p:ph idx="1"/>
          </p:nvPr>
        </p:nvSpPr>
        <p:spPr/>
        <p:txBody>
          <a:bodyPr>
            <a:normAutofit lnSpcReduction="10000"/>
          </a:bodyPr>
          <a:lstStyle/>
          <a:p>
            <a:pPr algn="just"/>
            <a:r>
              <a:rPr lang="es-ES_tradnl" dirty="0" smtClean="0"/>
              <a:t>El almacén, comisariato FAE tiene como misión brindar  un servicio de comercialización adecuado, con fines de beneficio  social, que satisfaga las principales necesidades fisiológicas del consumidor a través de la venta víveres, vestimenta y artículos  varios, con fines de beneficio social a los miembros de las FF.AA. En especial a la Fuerza Aérea y entidades adscritas como DIAF, TAME.    </a:t>
            </a:r>
            <a:endParaRPr lang="es-ES_tradnl" dirty="0"/>
          </a:p>
        </p:txBody>
      </p:sp>
    </p:spTree>
  </p:cSld>
  <p:clrMapOvr>
    <a:masterClrMapping/>
  </p:clrMapOvr>
  <p:transition>
    <p:strips dir="rd"/>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Diagrama </a:t>
            </a:r>
            <a:r>
              <a:rPr lang="es-ES_tradnl" dirty="0" smtClean="0"/>
              <a:t>IDEFO</a:t>
            </a:r>
            <a:endParaRPr lang="es-ES_tradnl" dirty="0"/>
          </a:p>
        </p:txBody>
      </p:sp>
      <p:grpSp>
        <p:nvGrpSpPr>
          <p:cNvPr id="63490" name="Group 2"/>
          <p:cNvGrpSpPr>
            <a:grpSpLocks/>
          </p:cNvGrpSpPr>
          <p:nvPr/>
        </p:nvGrpSpPr>
        <p:grpSpPr bwMode="auto">
          <a:xfrm>
            <a:off x="928662" y="1428736"/>
            <a:ext cx="7429552" cy="4857784"/>
            <a:chOff x="3861" y="2601"/>
            <a:chExt cx="9360" cy="4500"/>
          </a:xfrm>
        </p:grpSpPr>
        <p:sp>
          <p:nvSpPr>
            <p:cNvPr id="63491" name="Text Box 3"/>
            <p:cNvSpPr txBox="1">
              <a:spLocks noChangeArrowheads="1"/>
            </p:cNvSpPr>
            <p:nvPr/>
          </p:nvSpPr>
          <p:spPr bwMode="auto">
            <a:xfrm>
              <a:off x="7281" y="4239"/>
              <a:ext cx="2520" cy="144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endParaRPr kumimoji="0" lang="es-EC" sz="1600" b="1" i="0" u="none" strike="noStrike" cap="none" normalizeH="0" baseline="0" smtClean="0">
                <a:ln>
                  <a:noFill/>
                </a:ln>
                <a:solidFill>
                  <a:schemeClr val="bg1"/>
                </a:solidFill>
                <a:effectLst/>
                <a:latin typeface="Times New Roman" pitchFamily="18"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es-EC" b="1" i="0" u="none" strike="noStrike" cap="none" normalizeH="0" baseline="0" smtClean="0">
                  <a:ln>
                    <a:noFill/>
                  </a:ln>
                  <a:solidFill>
                    <a:schemeClr val="bg1"/>
                  </a:solidFill>
                  <a:effectLst/>
                  <a:latin typeface="Calibri" pitchFamily="34" charset="0"/>
                </a:rPr>
                <a:t>Función o Actividad</a:t>
              </a:r>
              <a:endParaRPr kumimoji="0" lang="es-ES_tradnl" sz="2800" b="1" i="0" u="none" strike="noStrike" cap="none" normalizeH="0" baseline="0" smtClean="0">
                <a:ln>
                  <a:noFill/>
                </a:ln>
                <a:solidFill>
                  <a:schemeClr val="bg1"/>
                </a:solidFill>
                <a:effectLst/>
                <a:latin typeface="Arial" pitchFamily="34" charset="0"/>
              </a:endParaRPr>
            </a:p>
          </p:txBody>
        </p:sp>
        <p:sp>
          <p:nvSpPr>
            <p:cNvPr id="63492" name="AutoShape 4"/>
            <p:cNvSpPr>
              <a:spLocks noChangeArrowheads="1"/>
            </p:cNvSpPr>
            <p:nvPr/>
          </p:nvSpPr>
          <p:spPr bwMode="auto">
            <a:xfrm>
              <a:off x="5841" y="4419"/>
              <a:ext cx="900" cy="720"/>
            </a:xfrm>
            <a:prstGeom prst="rightArrow">
              <a:avLst>
                <a:gd name="adj1" fmla="val 50000"/>
                <a:gd name="adj2" fmla="val 31250"/>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algn="ctr"/>
              <a:endParaRPr lang="es-ES_tradnl" sz="2800" b="1">
                <a:solidFill>
                  <a:schemeClr val="bg1"/>
                </a:solidFill>
              </a:endParaRPr>
            </a:p>
          </p:txBody>
        </p:sp>
        <p:sp>
          <p:nvSpPr>
            <p:cNvPr id="63493" name="AutoShape 5"/>
            <p:cNvSpPr>
              <a:spLocks noChangeArrowheads="1"/>
            </p:cNvSpPr>
            <p:nvPr/>
          </p:nvSpPr>
          <p:spPr bwMode="auto">
            <a:xfrm>
              <a:off x="8181" y="6021"/>
              <a:ext cx="900" cy="378"/>
            </a:xfrm>
            <a:prstGeom prst="upArrow">
              <a:avLst>
                <a:gd name="adj1" fmla="val 50000"/>
                <a:gd name="adj2" fmla="val 25000"/>
              </a:avLst>
            </a:prstGeom>
            <a:ln>
              <a:headEnd/>
              <a:tailEnd/>
            </a:ln>
          </p:spPr>
          <p:style>
            <a:lnRef idx="1">
              <a:schemeClr val="accent4"/>
            </a:lnRef>
            <a:fillRef idx="2">
              <a:schemeClr val="accent4"/>
            </a:fillRef>
            <a:effectRef idx="1">
              <a:schemeClr val="accent4"/>
            </a:effectRef>
            <a:fontRef idx="minor">
              <a:schemeClr val="dk1"/>
            </a:fontRef>
          </p:style>
          <p:txBody>
            <a:bodyPr vert="eaVert" wrap="square" lIns="91440" tIns="45720" rIns="91440" bIns="45720" numCol="1" anchor="t" anchorCtr="0" compatLnSpc="1">
              <a:prstTxWarp prst="textNoShape">
                <a:avLst/>
              </a:prstTxWarp>
            </a:bodyPr>
            <a:lstStyle/>
            <a:p>
              <a:pPr algn="ctr"/>
              <a:endParaRPr lang="es-ES_tradnl" sz="2800" b="1">
                <a:solidFill>
                  <a:schemeClr val="bg1"/>
                </a:solidFill>
              </a:endParaRPr>
            </a:p>
          </p:txBody>
        </p:sp>
        <p:sp>
          <p:nvSpPr>
            <p:cNvPr id="63494" name="AutoShape 6"/>
            <p:cNvSpPr>
              <a:spLocks noChangeArrowheads="1"/>
            </p:cNvSpPr>
            <p:nvPr/>
          </p:nvSpPr>
          <p:spPr bwMode="auto">
            <a:xfrm>
              <a:off x="8001" y="3321"/>
              <a:ext cx="900" cy="720"/>
            </a:xfrm>
            <a:prstGeom prst="downArrow">
              <a:avLst>
                <a:gd name="adj1" fmla="val 50000"/>
                <a:gd name="adj2" fmla="val 25000"/>
              </a:avLst>
            </a:prstGeom>
            <a:ln>
              <a:headEnd/>
              <a:tailEnd/>
            </a:ln>
          </p:spPr>
          <p:style>
            <a:lnRef idx="1">
              <a:schemeClr val="accent4"/>
            </a:lnRef>
            <a:fillRef idx="2">
              <a:schemeClr val="accent4"/>
            </a:fillRef>
            <a:effectRef idx="1">
              <a:schemeClr val="accent4"/>
            </a:effectRef>
            <a:fontRef idx="minor">
              <a:schemeClr val="dk1"/>
            </a:fontRef>
          </p:style>
          <p:txBody>
            <a:bodyPr vert="eaVert" wrap="square" lIns="91440" tIns="45720" rIns="91440" bIns="45720" numCol="1" anchor="t" anchorCtr="0" compatLnSpc="1">
              <a:prstTxWarp prst="textNoShape">
                <a:avLst/>
              </a:prstTxWarp>
            </a:bodyPr>
            <a:lstStyle/>
            <a:p>
              <a:pPr algn="ctr"/>
              <a:endParaRPr lang="es-ES_tradnl" sz="2800" b="1">
                <a:solidFill>
                  <a:schemeClr val="bg1"/>
                </a:solidFill>
              </a:endParaRPr>
            </a:p>
          </p:txBody>
        </p:sp>
        <p:sp>
          <p:nvSpPr>
            <p:cNvPr id="63495" name="Text Box 7"/>
            <p:cNvSpPr txBox="1">
              <a:spLocks noChangeArrowheads="1"/>
            </p:cNvSpPr>
            <p:nvPr/>
          </p:nvSpPr>
          <p:spPr bwMode="auto">
            <a:xfrm>
              <a:off x="7641" y="2601"/>
              <a:ext cx="1620" cy="54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C" sz="1600" b="1" i="0" u="none" strike="noStrike" cap="none" normalizeH="0" baseline="0" smtClean="0">
                  <a:ln>
                    <a:noFill/>
                  </a:ln>
                  <a:solidFill>
                    <a:schemeClr val="bg1"/>
                  </a:solidFill>
                  <a:effectLst/>
                  <a:latin typeface="Calibri" pitchFamily="34" charset="0"/>
                </a:rPr>
                <a:t>CONTROLES</a:t>
              </a:r>
              <a:endParaRPr kumimoji="0" lang="es-ES_tradnl" sz="2800" b="1" i="0" u="none" strike="noStrike" cap="none" normalizeH="0" baseline="0" smtClean="0">
                <a:ln>
                  <a:noFill/>
                </a:ln>
                <a:solidFill>
                  <a:schemeClr val="bg1"/>
                </a:solidFill>
                <a:effectLst/>
                <a:latin typeface="Arial" pitchFamily="34" charset="0"/>
              </a:endParaRPr>
            </a:p>
          </p:txBody>
        </p:sp>
        <p:sp>
          <p:nvSpPr>
            <p:cNvPr id="63496" name="Text Box 8"/>
            <p:cNvSpPr txBox="1">
              <a:spLocks noChangeArrowheads="1"/>
            </p:cNvSpPr>
            <p:nvPr/>
          </p:nvSpPr>
          <p:spPr bwMode="auto">
            <a:xfrm>
              <a:off x="3861" y="4581"/>
              <a:ext cx="1620" cy="54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C" sz="1600" b="1" i="0" u="none" strike="noStrike" cap="none" normalizeH="0" baseline="0" smtClean="0">
                  <a:ln>
                    <a:noFill/>
                  </a:ln>
                  <a:solidFill>
                    <a:schemeClr val="bg1"/>
                  </a:solidFill>
                  <a:effectLst/>
                  <a:latin typeface="Calibri" pitchFamily="34" charset="0"/>
                </a:rPr>
                <a:t>ENTRADAS</a:t>
              </a:r>
              <a:endParaRPr kumimoji="0" lang="es-ES_tradnl" sz="2800" b="1" i="0" u="none" strike="noStrike" cap="none" normalizeH="0" baseline="0" smtClean="0">
                <a:ln>
                  <a:noFill/>
                </a:ln>
                <a:solidFill>
                  <a:schemeClr val="bg1"/>
                </a:solidFill>
                <a:effectLst/>
                <a:latin typeface="Arial" pitchFamily="34" charset="0"/>
              </a:endParaRPr>
            </a:p>
          </p:txBody>
        </p:sp>
        <p:sp>
          <p:nvSpPr>
            <p:cNvPr id="63497" name="Text Box 9"/>
            <p:cNvSpPr txBox="1">
              <a:spLocks noChangeArrowheads="1"/>
            </p:cNvSpPr>
            <p:nvPr/>
          </p:nvSpPr>
          <p:spPr bwMode="auto">
            <a:xfrm>
              <a:off x="11601" y="4401"/>
              <a:ext cx="1620" cy="54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C" sz="1600" b="1" i="0" u="none" strike="noStrike" cap="none" normalizeH="0" baseline="0" smtClean="0">
                  <a:ln>
                    <a:noFill/>
                  </a:ln>
                  <a:solidFill>
                    <a:schemeClr val="bg1"/>
                  </a:solidFill>
                  <a:effectLst/>
                  <a:latin typeface="Calibri" pitchFamily="34" charset="0"/>
                </a:rPr>
                <a:t>RESULTADOS</a:t>
              </a:r>
              <a:endParaRPr kumimoji="0" lang="es-ES_tradnl" sz="2800" b="1" i="0" u="none" strike="noStrike" cap="none" normalizeH="0" baseline="0" smtClean="0">
                <a:ln>
                  <a:noFill/>
                </a:ln>
                <a:solidFill>
                  <a:schemeClr val="bg1"/>
                </a:solidFill>
                <a:effectLst/>
                <a:latin typeface="Arial" pitchFamily="34" charset="0"/>
              </a:endParaRPr>
            </a:p>
          </p:txBody>
        </p:sp>
        <p:sp>
          <p:nvSpPr>
            <p:cNvPr id="63498" name="AutoShape 10"/>
            <p:cNvSpPr>
              <a:spLocks noChangeArrowheads="1"/>
            </p:cNvSpPr>
            <p:nvPr/>
          </p:nvSpPr>
          <p:spPr bwMode="auto">
            <a:xfrm>
              <a:off x="10341" y="4401"/>
              <a:ext cx="900" cy="720"/>
            </a:xfrm>
            <a:prstGeom prst="rightArrow">
              <a:avLst>
                <a:gd name="adj1" fmla="val 50000"/>
                <a:gd name="adj2" fmla="val 31250"/>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algn="ctr"/>
              <a:endParaRPr lang="es-ES_tradnl" sz="2800" b="1">
                <a:solidFill>
                  <a:schemeClr val="bg1"/>
                </a:solidFill>
              </a:endParaRPr>
            </a:p>
          </p:txBody>
        </p:sp>
        <p:sp>
          <p:nvSpPr>
            <p:cNvPr id="63499" name="Text Box 11"/>
            <p:cNvSpPr txBox="1">
              <a:spLocks noChangeArrowheads="1"/>
            </p:cNvSpPr>
            <p:nvPr/>
          </p:nvSpPr>
          <p:spPr bwMode="auto">
            <a:xfrm>
              <a:off x="7821" y="6561"/>
              <a:ext cx="1620" cy="54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C" sz="1600" b="1" i="0" u="none" strike="noStrike" cap="none" normalizeH="0" baseline="0" smtClean="0">
                  <a:ln>
                    <a:noFill/>
                  </a:ln>
                  <a:solidFill>
                    <a:schemeClr val="bg1"/>
                  </a:solidFill>
                  <a:effectLst/>
                  <a:latin typeface="Calibri" pitchFamily="34" charset="0"/>
                </a:rPr>
                <a:t>RECURSOS</a:t>
              </a:r>
              <a:endParaRPr kumimoji="0" lang="es-ES_tradnl" sz="2800" b="1" i="0" u="none" strike="noStrike" cap="none" normalizeH="0" baseline="0" smtClean="0">
                <a:ln>
                  <a:noFill/>
                </a:ln>
                <a:solidFill>
                  <a:schemeClr val="bg1"/>
                </a:solidFill>
                <a:effectLst/>
                <a:latin typeface="Arial" pitchFamily="34" charset="0"/>
              </a:endParaRPr>
            </a:p>
          </p:txBody>
        </p:sp>
      </p:grpSp>
    </p:spTree>
  </p:cSld>
  <p:clrMapOvr>
    <a:masterClrMapping/>
  </p:clrMapOvr>
  <p:transition>
    <p:strips dir="rd"/>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14400" y="214290"/>
            <a:ext cx="7772400" cy="642942"/>
          </a:xfrm>
        </p:spPr>
        <p:txBody>
          <a:bodyPr/>
          <a:lstStyle/>
          <a:p>
            <a:pPr algn="ctr"/>
            <a:r>
              <a:rPr lang="es-ES_tradnl" sz="3200" dirty="0" smtClean="0"/>
              <a:t>DIAGRAMA </a:t>
            </a:r>
            <a:r>
              <a:rPr lang="es-ES_tradnl" sz="3200" dirty="0" smtClean="0"/>
              <a:t>IDEFO </a:t>
            </a:r>
            <a:r>
              <a:rPr lang="es-ES_tradnl" sz="3200" dirty="0" smtClean="0"/>
              <a:t>ALCOFAE </a:t>
            </a:r>
            <a:r>
              <a:rPr lang="es-ES_tradnl" sz="3200" dirty="0" smtClean="0"/>
              <a:t>LTGA</a:t>
            </a:r>
            <a:endParaRPr lang="es-ES_tradnl" sz="3200" dirty="0"/>
          </a:p>
        </p:txBody>
      </p:sp>
      <p:grpSp>
        <p:nvGrpSpPr>
          <p:cNvPr id="64514" name="Group 2"/>
          <p:cNvGrpSpPr>
            <a:grpSpLocks/>
          </p:cNvGrpSpPr>
          <p:nvPr/>
        </p:nvGrpSpPr>
        <p:grpSpPr bwMode="auto">
          <a:xfrm>
            <a:off x="71406" y="928670"/>
            <a:ext cx="8858280" cy="5500726"/>
            <a:chOff x="2241" y="2989"/>
            <a:chExt cx="13500" cy="5912"/>
          </a:xfrm>
          <a:noFill/>
        </p:grpSpPr>
        <p:sp>
          <p:nvSpPr>
            <p:cNvPr id="64515" name="Text Box 3"/>
            <p:cNvSpPr txBox="1">
              <a:spLocks noChangeArrowheads="1"/>
            </p:cNvSpPr>
            <p:nvPr/>
          </p:nvSpPr>
          <p:spPr bwMode="auto">
            <a:xfrm>
              <a:off x="5121" y="5149"/>
              <a:ext cx="2520" cy="540"/>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C" sz="1600" b="1" i="0" u="none" strike="noStrike" cap="none" normalizeH="0" baseline="0" dirty="0" smtClean="0">
                  <a:ln>
                    <a:noFill/>
                  </a:ln>
                  <a:solidFill>
                    <a:schemeClr val="bg1"/>
                  </a:solidFill>
                  <a:effectLst/>
                  <a:latin typeface="Calibri" pitchFamily="34" charset="0"/>
                </a:rPr>
                <a:t>ADQUISICIONES</a:t>
              </a:r>
              <a:endParaRPr kumimoji="0" lang="es-ES_tradnl" sz="2400" b="0" i="0" u="none" strike="noStrike" cap="none" normalizeH="0" baseline="0" dirty="0" smtClean="0">
                <a:ln>
                  <a:noFill/>
                </a:ln>
                <a:solidFill>
                  <a:schemeClr val="bg1"/>
                </a:solidFill>
                <a:effectLst/>
                <a:latin typeface="Arial" pitchFamily="34" charset="0"/>
              </a:endParaRPr>
            </a:p>
          </p:txBody>
        </p:sp>
        <p:sp>
          <p:nvSpPr>
            <p:cNvPr id="64516" name="AutoShape 4"/>
            <p:cNvSpPr>
              <a:spLocks noChangeArrowheads="1"/>
            </p:cNvSpPr>
            <p:nvPr/>
          </p:nvSpPr>
          <p:spPr bwMode="auto">
            <a:xfrm>
              <a:off x="4041" y="4969"/>
              <a:ext cx="900" cy="720"/>
            </a:xfrm>
            <a:prstGeom prst="rightArrow">
              <a:avLst>
                <a:gd name="adj1" fmla="val 50000"/>
                <a:gd name="adj2" fmla="val 31250"/>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t" anchorCtr="0" compatLnSpc="1">
              <a:prstTxWarp prst="textNoShape">
                <a:avLst/>
              </a:prstTxWarp>
            </a:bodyPr>
            <a:lstStyle/>
            <a:p>
              <a:pPr algn="ctr"/>
              <a:endParaRPr lang="es-ES_tradnl" sz="3200">
                <a:solidFill>
                  <a:schemeClr val="bg1"/>
                </a:solidFill>
              </a:endParaRPr>
            </a:p>
          </p:txBody>
        </p:sp>
        <p:sp>
          <p:nvSpPr>
            <p:cNvPr id="64517" name="AutoShape 5"/>
            <p:cNvSpPr>
              <a:spLocks noChangeArrowheads="1"/>
            </p:cNvSpPr>
            <p:nvPr/>
          </p:nvSpPr>
          <p:spPr bwMode="auto">
            <a:xfrm>
              <a:off x="5841" y="5869"/>
              <a:ext cx="900" cy="460"/>
            </a:xfrm>
            <a:prstGeom prst="upArrow">
              <a:avLst>
                <a:gd name="adj1" fmla="val 50000"/>
                <a:gd name="adj2" fmla="val 25000"/>
              </a:avLst>
            </a:prstGeom>
            <a:ln>
              <a:headEnd/>
              <a:tailEnd/>
            </a:ln>
          </p:spPr>
          <p:style>
            <a:lnRef idx="1">
              <a:schemeClr val="accent5"/>
            </a:lnRef>
            <a:fillRef idx="2">
              <a:schemeClr val="accent5"/>
            </a:fillRef>
            <a:effectRef idx="1">
              <a:schemeClr val="accent5"/>
            </a:effectRef>
            <a:fontRef idx="minor">
              <a:schemeClr val="dk1"/>
            </a:fontRef>
          </p:style>
          <p:txBody>
            <a:bodyPr vert="eaVert" wrap="square" lIns="91440" tIns="45720" rIns="91440" bIns="45720" numCol="1" anchor="t" anchorCtr="0" compatLnSpc="1">
              <a:prstTxWarp prst="textNoShape">
                <a:avLst/>
              </a:prstTxWarp>
            </a:bodyPr>
            <a:lstStyle/>
            <a:p>
              <a:pPr algn="ctr"/>
              <a:endParaRPr lang="es-ES_tradnl" sz="3200">
                <a:solidFill>
                  <a:schemeClr val="bg1"/>
                </a:solidFill>
              </a:endParaRPr>
            </a:p>
          </p:txBody>
        </p:sp>
        <p:sp>
          <p:nvSpPr>
            <p:cNvPr id="64518" name="AutoShape 6"/>
            <p:cNvSpPr>
              <a:spLocks noChangeArrowheads="1"/>
            </p:cNvSpPr>
            <p:nvPr/>
          </p:nvSpPr>
          <p:spPr bwMode="auto">
            <a:xfrm>
              <a:off x="5841" y="4609"/>
              <a:ext cx="900" cy="440"/>
            </a:xfrm>
            <a:prstGeom prst="downArrow">
              <a:avLst>
                <a:gd name="adj1" fmla="val 50000"/>
                <a:gd name="adj2" fmla="val 25000"/>
              </a:avLst>
            </a:prstGeom>
            <a:ln>
              <a:headEnd/>
              <a:tailEnd/>
            </a:ln>
          </p:spPr>
          <p:style>
            <a:lnRef idx="1">
              <a:schemeClr val="accent5"/>
            </a:lnRef>
            <a:fillRef idx="2">
              <a:schemeClr val="accent5"/>
            </a:fillRef>
            <a:effectRef idx="1">
              <a:schemeClr val="accent5"/>
            </a:effectRef>
            <a:fontRef idx="minor">
              <a:schemeClr val="dk1"/>
            </a:fontRef>
          </p:style>
          <p:txBody>
            <a:bodyPr vert="eaVert" wrap="square" lIns="91440" tIns="45720" rIns="91440" bIns="45720" numCol="1" anchor="t" anchorCtr="0" compatLnSpc="1">
              <a:prstTxWarp prst="textNoShape">
                <a:avLst/>
              </a:prstTxWarp>
            </a:bodyPr>
            <a:lstStyle/>
            <a:p>
              <a:pPr algn="ctr"/>
              <a:endParaRPr lang="es-ES_tradnl" sz="3200">
                <a:solidFill>
                  <a:schemeClr val="bg1"/>
                </a:solidFill>
              </a:endParaRPr>
            </a:p>
          </p:txBody>
        </p:sp>
        <p:sp>
          <p:nvSpPr>
            <p:cNvPr id="64519" name="Text Box 7"/>
            <p:cNvSpPr txBox="1">
              <a:spLocks noChangeArrowheads="1"/>
            </p:cNvSpPr>
            <p:nvPr/>
          </p:nvSpPr>
          <p:spPr bwMode="auto">
            <a:xfrm>
              <a:off x="5121" y="2989"/>
              <a:ext cx="2520" cy="1260"/>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C" sz="1100" b="0" i="0" u="none" strike="noStrike" cap="none" normalizeH="0" baseline="0" smtClean="0">
                  <a:ln>
                    <a:noFill/>
                  </a:ln>
                  <a:solidFill>
                    <a:schemeClr val="bg1"/>
                  </a:solidFill>
                  <a:effectLst/>
                  <a:latin typeface="Calibri" pitchFamily="34" charset="0"/>
                </a:rPr>
                <a:t>LEY DE CONTRATACIÓN PÚBLICA</a:t>
              </a:r>
              <a:endParaRPr kumimoji="0" lang="es-EC" sz="1100" b="0" i="0" u="none" strike="noStrike" cap="none" normalizeH="0" baseline="0" smtClean="0">
                <a:ln>
                  <a:noFill/>
                </a:ln>
                <a:solidFill>
                  <a:schemeClr val="bg1"/>
                </a:solidFill>
                <a:effectLst/>
                <a:latin typeface="Times New Roman" pitchFamily="18"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es-EC" sz="1100" b="0" i="0" u="none" strike="noStrike" cap="none" normalizeH="0" baseline="0" smtClean="0">
                  <a:ln>
                    <a:noFill/>
                  </a:ln>
                  <a:solidFill>
                    <a:schemeClr val="bg1"/>
                  </a:solidFill>
                  <a:effectLst/>
                  <a:latin typeface="Calibri" pitchFamily="34" charset="0"/>
                </a:rPr>
                <a:t>STOCKS DE INVENTARIOS</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es-EC" sz="1100" b="0" i="0" u="none" strike="noStrike" cap="none" normalizeH="0" baseline="0" smtClean="0">
                  <a:ln>
                    <a:noFill/>
                  </a:ln>
                  <a:solidFill>
                    <a:schemeClr val="bg1"/>
                  </a:solidFill>
                  <a:effectLst/>
                  <a:latin typeface="Calibri" pitchFamily="34" charset="0"/>
                </a:rPr>
                <a:t>NIVELES DE VENTAS</a:t>
              </a:r>
              <a:endParaRPr kumimoji="0" lang="es-ES_tradnl" sz="3200" b="0" i="0" u="none" strike="noStrike" cap="none" normalizeH="0" baseline="0" smtClean="0">
                <a:ln>
                  <a:noFill/>
                </a:ln>
                <a:solidFill>
                  <a:schemeClr val="bg1"/>
                </a:solidFill>
                <a:effectLst/>
                <a:latin typeface="Arial" pitchFamily="34" charset="0"/>
              </a:endParaRPr>
            </a:p>
          </p:txBody>
        </p:sp>
        <p:sp>
          <p:nvSpPr>
            <p:cNvPr id="64520" name="Text Box 8"/>
            <p:cNvSpPr txBox="1">
              <a:spLocks noChangeArrowheads="1"/>
            </p:cNvSpPr>
            <p:nvPr/>
          </p:nvSpPr>
          <p:spPr bwMode="auto">
            <a:xfrm>
              <a:off x="2241" y="5149"/>
              <a:ext cx="1620" cy="540"/>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C" sz="1100" b="0" i="0" u="none" strike="noStrike" cap="none" normalizeH="0" baseline="0" smtClean="0">
                  <a:ln>
                    <a:noFill/>
                  </a:ln>
                  <a:solidFill>
                    <a:schemeClr val="bg1"/>
                  </a:solidFill>
                  <a:effectLst/>
                  <a:latin typeface="Calibri" pitchFamily="34" charset="0"/>
                </a:rPr>
                <a:t>PLAN DE COMPRAS</a:t>
              </a:r>
              <a:endParaRPr kumimoji="0" lang="es-EC" sz="1100" b="0" i="0" u="none" strike="noStrike" cap="none" normalizeH="0" baseline="0" smtClean="0">
                <a:ln>
                  <a:noFill/>
                </a:ln>
                <a:solidFill>
                  <a:schemeClr val="bg1"/>
                </a:solidFill>
                <a:effectLst/>
                <a:latin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ES_tradnl" sz="3200" b="0" i="0" u="none" strike="noStrike" cap="none" normalizeH="0" baseline="0" smtClean="0">
                <a:ln>
                  <a:noFill/>
                </a:ln>
                <a:solidFill>
                  <a:schemeClr val="bg1"/>
                </a:solidFill>
                <a:effectLst/>
                <a:latin typeface="Arial" pitchFamily="34" charset="0"/>
              </a:endParaRPr>
            </a:p>
          </p:txBody>
        </p:sp>
        <p:sp>
          <p:nvSpPr>
            <p:cNvPr id="64521" name="Text Box 9"/>
            <p:cNvSpPr txBox="1">
              <a:spLocks noChangeArrowheads="1"/>
            </p:cNvSpPr>
            <p:nvPr/>
          </p:nvSpPr>
          <p:spPr bwMode="auto">
            <a:xfrm>
              <a:off x="8882" y="5149"/>
              <a:ext cx="1260" cy="527"/>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C" sz="1100" b="0" i="0" u="none" strike="noStrike" cap="none" normalizeH="0" baseline="0" smtClean="0">
                  <a:ln>
                    <a:noFill/>
                  </a:ln>
                  <a:solidFill>
                    <a:schemeClr val="bg1"/>
                  </a:solidFill>
                  <a:effectLst/>
                  <a:latin typeface="Calibri" pitchFamily="34" charset="0"/>
                </a:rPr>
                <a:t>MERCADERÍAS</a:t>
              </a:r>
              <a:endParaRPr kumimoji="0" lang="es-ES_tradnl" sz="3200" b="0" i="0" u="none" strike="noStrike" cap="none" normalizeH="0" baseline="0" smtClean="0">
                <a:ln>
                  <a:noFill/>
                </a:ln>
                <a:solidFill>
                  <a:schemeClr val="bg1"/>
                </a:solidFill>
                <a:effectLst/>
                <a:latin typeface="Arial" pitchFamily="34" charset="0"/>
              </a:endParaRPr>
            </a:p>
          </p:txBody>
        </p:sp>
        <p:sp>
          <p:nvSpPr>
            <p:cNvPr id="64522" name="AutoShape 10"/>
            <p:cNvSpPr>
              <a:spLocks noChangeArrowheads="1"/>
            </p:cNvSpPr>
            <p:nvPr/>
          </p:nvSpPr>
          <p:spPr bwMode="auto">
            <a:xfrm>
              <a:off x="7821" y="4969"/>
              <a:ext cx="900" cy="720"/>
            </a:xfrm>
            <a:prstGeom prst="rightArrow">
              <a:avLst>
                <a:gd name="adj1" fmla="val 50000"/>
                <a:gd name="adj2" fmla="val 31250"/>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t" anchorCtr="0" compatLnSpc="1">
              <a:prstTxWarp prst="textNoShape">
                <a:avLst/>
              </a:prstTxWarp>
            </a:bodyPr>
            <a:lstStyle/>
            <a:p>
              <a:pPr algn="ctr"/>
              <a:endParaRPr lang="es-ES_tradnl" sz="3200">
                <a:solidFill>
                  <a:schemeClr val="bg1"/>
                </a:solidFill>
              </a:endParaRPr>
            </a:p>
          </p:txBody>
        </p:sp>
        <p:sp>
          <p:nvSpPr>
            <p:cNvPr id="64523" name="Text Box 11"/>
            <p:cNvSpPr txBox="1">
              <a:spLocks noChangeArrowheads="1"/>
            </p:cNvSpPr>
            <p:nvPr/>
          </p:nvSpPr>
          <p:spPr bwMode="auto">
            <a:xfrm>
              <a:off x="5121" y="6589"/>
              <a:ext cx="2520" cy="1952"/>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C" sz="1100" b="0" i="0" u="none" strike="noStrike" cap="none" normalizeH="0" baseline="0" smtClean="0">
                  <a:ln>
                    <a:noFill/>
                  </a:ln>
                  <a:solidFill>
                    <a:schemeClr val="bg1"/>
                  </a:solidFill>
                  <a:effectLst/>
                  <a:latin typeface="Calibri" pitchFamily="34" charset="0"/>
                </a:rPr>
                <a:t>PORTAL DE COMPRAS PÚBLICAS</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es-EC" sz="1100" b="0" i="0" u="none" strike="noStrike" cap="none" normalizeH="0" baseline="0" smtClean="0">
                  <a:ln>
                    <a:noFill/>
                  </a:ln>
                  <a:solidFill>
                    <a:schemeClr val="bg1"/>
                  </a:solidFill>
                  <a:effectLst/>
                  <a:latin typeface="Calibri" pitchFamily="34" charset="0"/>
                </a:rPr>
                <a:t>PRESUPUESTO</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es-EC" sz="1100" b="0" i="0" u="none" strike="noStrike" cap="none" normalizeH="0" baseline="0" smtClean="0">
                  <a:ln>
                    <a:noFill/>
                  </a:ln>
                  <a:solidFill>
                    <a:schemeClr val="bg1"/>
                  </a:solidFill>
                  <a:effectLst/>
                  <a:latin typeface="Calibri" pitchFamily="34" charset="0"/>
                </a:rPr>
                <a:t>APOYO FINANCIERO</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es-EC" sz="1100" b="0" i="0" u="none" strike="noStrike" cap="none" normalizeH="0" baseline="0" smtClean="0">
                  <a:ln>
                    <a:noFill/>
                  </a:ln>
                  <a:solidFill>
                    <a:schemeClr val="bg1"/>
                  </a:solidFill>
                  <a:effectLst/>
                  <a:latin typeface="Calibri" pitchFamily="34" charset="0"/>
                </a:rPr>
                <a:t>TRANSPORTE</a:t>
              </a:r>
              <a:endParaRPr kumimoji="0" lang="es-ES_tradnl" sz="3200" b="0" i="0" u="none" strike="noStrike" cap="none" normalizeH="0" baseline="0" smtClean="0">
                <a:ln>
                  <a:noFill/>
                </a:ln>
                <a:solidFill>
                  <a:schemeClr val="bg1"/>
                </a:solidFill>
                <a:effectLst/>
                <a:latin typeface="Arial" pitchFamily="34" charset="0"/>
              </a:endParaRPr>
            </a:p>
          </p:txBody>
        </p:sp>
        <p:sp>
          <p:nvSpPr>
            <p:cNvPr id="64524" name="AutoShape 12"/>
            <p:cNvSpPr>
              <a:spLocks noChangeArrowheads="1"/>
            </p:cNvSpPr>
            <p:nvPr/>
          </p:nvSpPr>
          <p:spPr bwMode="auto">
            <a:xfrm>
              <a:off x="10341" y="4941"/>
              <a:ext cx="900" cy="720"/>
            </a:xfrm>
            <a:prstGeom prst="rightArrow">
              <a:avLst>
                <a:gd name="adj1" fmla="val 50000"/>
                <a:gd name="adj2" fmla="val 31250"/>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t" anchorCtr="0" compatLnSpc="1">
              <a:prstTxWarp prst="textNoShape">
                <a:avLst/>
              </a:prstTxWarp>
            </a:bodyPr>
            <a:lstStyle/>
            <a:p>
              <a:pPr algn="ctr"/>
              <a:endParaRPr lang="es-ES_tradnl" sz="3200">
                <a:solidFill>
                  <a:schemeClr val="bg1"/>
                </a:solidFill>
              </a:endParaRPr>
            </a:p>
          </p:txBody>
        </p:sp>
        <p:sp>
          <p:nvSpPr>
            <p:cNvPr id="64525" name="Text Box 13"/>
            <p:cNvSpPr txBox="1">
              <a:spLocks noChangeArrowheads="1"/>
            </p:cNvSpPr>
            <p:nvPr/>
          </p:nvSpPr>
          <p:spPr bwMode="auto">
            <a:xfrm>
              <a:off x="11421" y="5046"/>
              <a:ext cx="1800" cy="540"/>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C" sz="2000" b="1" i="0" u="none" strike="noStrike" cap="none" normalizeH="0" baseline="0" smtClean="0">
                  <a:ln>
                    <a:noFill/>
                  </a:ln>
                  <a:solidFill>
                    <a:schemeClr val="bg1"/>
                  </a:solidFill>
                  <a:effectLst/>
                  <a:latin typeface="Calibri" pitchFamily="34" charset="0"/>
                </a:rPr>
                <a:t>VENTAS</a:t>
              </a:r>
              <a:endParaRPr kumimoji="0" lang="es-ES_tradnl" sz="3200" b="0" i="0" u="none" strike="noStrike" cap="none" normalizeH="0" baseline="0" smtClean="0">
                <a:ln>
                  <a:noFill/>
                </a:ln>
                <a:solidFill>
                  <a:schemeClr val="bg1"/>
                </a:solidFill>
                <a:effectLst/>
                <a:latin typeface="Arial" pitchFamily="34" charset="0"/>
              </a:endParaRPr>
            </a:p>
          </p:txBody>
        </p:sp>
        <p:sp>
          <p:nvSpPr>
            <p:cNvPr id="64526" name="AutoShape 14"/>
            <p:cNvSpPr>
              <a:spLocks noChangeArrowheads="1"/>
            </p:cNvSpPr>
            <p:nvPr/>
          </p:nvSpPr>
          <p:spPr bwMode="auto">
            <a:xfrm>
              <a:off x="11961" y="5841"/>
              <a:ext cx="900" cy="460"/>
            </a:xfrm>
            <a:prstGeom prst="upArrow">
              <a:avLst>
                <a:gd name="adj1" fmla="val 50000"/>
                <a:gd name="adj2" fmla="val 25000"/>
              </a:avLst>
            </a:prstGeom>
            <a:ln>
              <a:headEnd/>
              <a:tailEnd/>
            </a:ln>
          </p:spPr>
          <p:style>
            <a:lnRef idx="1">
              <a:schemeClr val="accent5"/>
            </a:lnRef>
            <a:fillRef idx="2">
              <a:schemeClr val="accent5"/>
            </a:fillRef>
            <a:effectRef idx="1">
              <a:schemeClr val="accent5"/>
            </a:effectRef>
            <a:fontRef idx="minor">
              <a:schemeClr val="dk1"/>
            </a:fontRef>
          </p:style>
          <p:txBody>
            <a:bodyPr vert="eaVert" wrap="square" lIns="91440" tIns="45720" rIns="91440" bIns="45720" numCol="1" anchor="t" anchorCtr="0" compatLnSpc="1">
              <a:prstTxWarp prst="textNoShape">
                <a:avLst/>
              </a:prstTxWarp>
            </a:bodyPr>
            <a:lstStyle/>
            <a:p>
              <a:pPr algn="ctr"/>
              <a:endParaRPr lang="es-ES_tradnl" sz="3200">
                <a:solidFill>
                  <a:schemeClr val="bg1"/>
                </a:solidFill>
              </a:endParaRPr>
            </a:p>
          </p:txBody>
        </p:sp>
        <p:sp>
          <p:nvSpPr>
            <p:cNvPr id="64527" name="Text Box 15"/>
            <p:cNvSpPr txBox="1">
              <a:spLocks noChangeArrowheads="1"/>
            </p:cNvSpPr>
            <p:nvPr/>
          </p:nvSpPr>
          <p:spPr bwMode="auto">
            <a:xfrm>
              <a:off x="11241" y="6561"/>
              <a:ext cx="2520" cy="2340"/>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C" sz="1100" b="0" i="0" u="none" strike="noStrike" cap="none" normalizeH="0" baseline="0" smtClean="0">
                  <a:ln>
                    <a:noFill/>
                  </a:ln>
                  <a:solidFill>
                    <a:schemeClr val="bg1"/>
                  </a:solidFill>
                  <a:effectLst/>
                  <a:latin typeface="Calibri" pitchFamily="34" charset="0"/>
                </a:rPr>
                <a:t>ALMACENAJE</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es-EC" sz="1100" b="0" i="0" u="none" strike="noStrike" cap="none" normalizeH="0" baseline="0" smtClean="0">
                  <a:ln>
                    <a:noFill/>
                  </a:ln>
                  <a:solidFill>
                    <a:schemeClr val="bg1"/>
                  </a:solidFill>
                  <a:effectLst/>
                  <a:latin typeface="Calibri" pitchFamily="34" charset="0"/>
                </a:rPr>
                <a:t>PERCHADO</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es-EC" sz="1100" b="0" i="0" u="none" strike="noStrike" cap="none" normalizeH="0" baseline="0" smtClean="0">
                  <a:ln>
                    <a:noFill/>
                  </a:ln>
                  <a:solidFill>
                    <a:schemeClr val="bg1"/>
                  </a:solidFill>
                  <a:effectLst/>
                  <a:latin typeface="Calibri" pitchFamily="34" charset="0"/>
                </a:rPr>
                <a:t>FACTURACIÓN</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es-EC" sz="1100" b="0" i="0" u="none" strike="noStrike" cap="none" normalizeH="0" baseline="0" smtClean="0">
                  <a:ln>
                    <a:noFill/>
                  </a:ln>
                  <a:solidFill>
                    <a:schemeClr val="bg1"/>
                  </a:solidFill>
                  <a:effectLst/>
                  <a:latin typeface="Calibri" pitchFamily="34" charset="0"/>
                </a:rPr>
                <a:t>APOYO PUBLICIDAD</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es-EC" sz="1100" b="0" i="0" u="none" strike="noStrike" cap="none" normalizeH="0" baseline="0" smtClean="0">
                  <a:ln>
                    <a:noFill/>
                  </a:ln>
                  <a:solidFill>
                    <a:schemeClr val="bg1"/>
                  </a:solidFill>
                  <a:effectLst/>
                  <a:latin typeface="Calibri" pitchFamily="34" charset="0"/>
                </a:rPr>
                <a:t>APOYO ADMINISTRATIVO</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ES_tradnl" sz="3200" b="0" i="0" u="none" strike="noStrike" cap="none" normalizeH="0" baseline="0" smtClean="0">
                <a:ln>
                  <a:noFill/>
                </a:ln>
                <a:solidFill>
                  <a:schemeClr val="bg1"/>
                </a:solidFill>
                <a:effectLst/>
                <a:latin typeface="Arial" pitchFamily="34" charset="0"/>
              </a:endParaRPr>
            </a:p>
          </p:txBody>
        </p:sp>
        <p:sp>
          <p:nvSpPr>
            <p:cNvPr id="64528" name="AutoShape 16"/>
            <p:cNvSpPr>
              <a:spLocks noChangeArrowheads="1"/>
            </p:cNvSpPr>
            <p:nvPr/>
          </p:nvSpPr>
          <p:spPr bwMode="auto">
            <a:xfrm>
              <a:off x="13401" y="4941"/>
              <a:ext cx="900" cy="720"/>
            </a:xfrm>
            <a:prstGeom prst="rightArrow">
              <a:avLst>
                <a:gd name="adj1" fmla="val 50000"/>
                <a:gd name="adj2" fmla="val 31250"/>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t" anchorCtr="0" compatLnSpc="1">
              <a:prstTxWarp prst="textNoShape">
                <a:avLst/>
              </a:prstTxWarp>
            </a:bodyPr>
            <a:lstStyle/>
            <a:p>
              <a:pPr algn="ctr"/>
              <a:endParaRPr lang="es-ES_tradnl" sz="3200">
                <a:solidFill>
                  <a:schemeClr val="bg1"/>
                </a:solidFill>
              </a:endParaRPr>
            </a:p>
          </p:txBody>
        </p:sp>
        <p:sp>
          <p:nvSpPr>
            <p:cNvPr id="64529" name="Text Box 17"/>
            <p:cNvSpPr txBox="1">
              <a:spLocks noChangeArrowheads="1"/>
            </p:cNvSpPr>
            <p:nvPr/>
          </p:nvSpPr>
          <p:spPr bwMode="auto">
            <a:xfrm>
              <a:off x="14481" y="4941"/>
              <a:ext cx="1260" cy="900"/>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C" sz="1100" b="0" i="0" u="none" strike="noStrike" cap="none" normalizeH="0" baseline="0" smtClean="0">
                  <a:ln>
                    <a:noFill/>
                  </a:ln>
                  <a:solidFill>
                    <a:schemeClr val="bg1"/>
                  </a:solidFill>
                  <a:effectLst/>
                  <a:latin typeface="Calibri" pitchFamily="34" charset="0"/>
                </a:rPr>
                <a:t>CLIENTE EXTERNO SATISFECHO</a:t>
              </a:r>
              <a:endParaRPr kumimoji="0" lang="es-ES_tradnl" sz="3200" b="0" i="0" u="none" strike="noStrike" cap="none" normalizeH="0" baseline="0" smtClean="0">
                <a:ln>
                  <a:noFill/>
                </a:ln>
                <a:solidFill>
                  <a:schemeClr val="bg1"/>
                </a:solidFill>
                <a:effectLst/>
                <a:latin typeface="Arial" pitchFamily="34" charset="0"/>
              </a:endParaRPr>
            </a:p>
          </p:txBody>
        </p:sp>
        <p:sp>
          <p:nvSpPr>
            <p:cNvPr id="64530" name="Text Box 18"/>
            <p:cNvSpPr txBox="1">
              <a:spLocks noChangeArrowheads="1"/>
            </p:cNvSpPr>
            <p:nvPr/>
          </p:nvSpPr>
          <p:spPr bwMode="auto">
            <a:xfrm>
              <a:off x="10881" y="3321"/>
              <a:ext cx="2520" cy="1260"/>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C" sz="1100" b="0" i="0" u="none" strike="noStrike" cap="none" normalizeH="0" baseline="0" smtClean="0">
                  <a:ln>
                    <a:noFill/>
                  </a:ln>
                  <a:solidFill>
                    <a:schemeClr val="bg1"/>
                  </a:solidFill>
                  <a:effectLst/>
                  <a:latin typeface="Calibri" pitchFamily="34" charset="0"/>
                </a:rPr>
                <a:t>LEY DE RÉGIMEN TRIBUTARIO INTERNO</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es-EC" sz="1100" b="0" i="0" u="none" strike="noStrike" cap="none" normalizeH="0" baseline="0" smtClean="0">
                  <a:ln>
                    <a:noFill/>
                  </a:ln>
                  <a:solidFill>
                    <a:schemeClr val="bg1"/>
                  </a:solidFill>
                  <a:effectLst/>
                  <a:latin typeface="Calibri" pitchFamily="34" charset="0"/>
                </a:rPr>
                <a:t>ESTADOS DE RESULTADOS</a:t>
              </a:r>
              <a:endParaRPr kumimoji="0" lang="es-ES_tradnl" sz="3200" b="0" i="0" u="none" strike="noStrike" cap="none" normalizeH="0" baseline="0" smtClean="0">
                <a:ln>
                  <a:noFill/>
                </a:ln>
                <a:solidFill>
                  <a:schemeClr val="bg1"/>
                </a:solidFill>
                <a:effectLst/>
                <a:latin typeface="Arial" pitchFamily="34" charset="0"/>
              </a:endParaRPr>
            </a:p>
          </p:txBody>
        </p:sp>
        <p:sp>
          <p:nvSpPr>
            <p:cNvPr id="64531" name="AutoShape 19"/>
            <p:cNvSpPr>
              <a:spLocks noChangeArrowheads="1"/>
            </p:cNvSpPr>
            <p:nvPr/>
          </p:nvSpPr>
          <p:spPr bwMode="auto">
            <a:xfrm>
              <a:off x="11961" y="4401"/>
              <a:ext cx="900" cy="440"/>
            </a:xfrm>
            <a:prstGeom prst="downArrow">
              <a:avLst>
                <a:gd name="adj1" fmla="val 50000"/>
                <a:gd name="adj2" fmla="val 25000"/>
              </a:avLst>
            </a:prstGeom>
            <a:ln>
              <a:headEnd/>
              <a:tailEnd/>
            </a:ln>
          </p:spPr>
          <p:style>
            <a:lnRef idx="1">
              <a:schemeClr val="accent5"/>
            </a:lnRef>
            <a:fillRef idx="2">
              <a:schemeClr val="accent5"/>
            </a:fillRef>
            <a:effectRef idx="1">
              <a:schemeClr val="accent5"/>
            </a:effectRef>
            <a:fontRef idx="minor">
              <a:schemeClr val="dk1"/>
            </a:fontRef>
          </p:style>
          <p:txBody>
            <a:bodyPr vert="eaVert" wrap="square" lIns="91440" tIns="45720" rIns="91440" bIns="45720" numCol="1" anchor="t" anchorCtr="0" compatLnSpc="1">
              <a:prstTxWarp prst="textNoShape">
                <a:avLst/>
              </a:prstTxWarp>
            </a:bodyPr>
            <a:lstStyle/>
            <a:p>
              <a:pPr algn="ctr"/>
              <a:endParaRPr lang="es-ES_tradnl" sz="3200">
                <a:solidFill>
                  <a:schemeClr val="bg1"/>
                </a:solidFill>
              </a:endParaRPr>
            </a:p>
          </p:txBody>
        </p:sp>
      </p:grpSp>
    </p:spTree>
  </p:cSld>
  <p:clrMapOvr>
    <a:masterClrMapping/>
  </p:clrMapOvr>
  <p:transition>
    <p:strips dir="rd"/>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512064"/>
            <a:ext cx="8329642" cy="914400"/>
          </a:xfrm>
        </p:spPr>
        <p:txBody>
          <a:bodyPr/>
          <a:lstStyle/>
          <a:p>
            <a:pPr algn="ctr"/>
            <a:r>
              <a:rPr lang="es-ES_tradnl" sz="3600" dirty="0" smtClean="0"/>
              <a:t>DIAGRAMA </a:t>
            </a:r>
            <a:r>
              <a:rPr lang="es-ES_tradnl" sz="3600" dirty="0" smtClean="0"/>
              <a:t>IDEFO ALCOFAE </a:t>
            </a:r>
            <a:r>
              <a:rPr lang="es-ES_tradnl" sz="3600" dirty="0" smtClean="0"/>
              <a:t>LTGA</a:t>
            </a:r>
            <a:endParaRPr lang="es-ES_tradnl" sz="3600" dirty="0"/>
          </a:p>
        </p:txBody>
      </p:sp>
      <p:grpSp>
        <p:nvGrpSpPr>
          <p:cNvPr id="65538" name="Group 2"/>
          <p:cNvGrpSpPr>
            <a:grpSpLocks/>
          </p:cNvGrpSpPr>
          <p:nvPr/>
        </p:nvGrpSpPr>
        <p:grpSpPr bwMode="auto">
          <a:xfrm>
            <a:off x="214282" y="1285860"/>
            <a:ext cx="8715436" cy="5072097"/>
            <a:chOff x="2601" y="2907"/>
            <a:chExt cx="13320" cy="4914"/>
          </a:xfrm>
        </p:grpSpPr>
        <p:sp>
          <p:nvSpPr>
            <p:cNvPr id="65539" name="Text Box 3"/>
            <p:cNvSpPr txBox="1">
              <a:spLocks noChangeArrowheads="1"/>
            </p:cNvSpPr>
            <p:nvPr/>
          </p:nvSpPr>
          <p:spPr bwMode="auto">
            <a:xfrm>
              <a:off x="5121" y="4735"/>
              <a:ext cx="2520" cy="54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C" b="1" i="0" u="none" strike="noStrike" cap="none" normalizeH="0" baseline="0" smtClean="0">
                  <a:ln>
                    <a:noFill/>
                  </a:ln>
                  <a:solidFill>
                    <a:schemeClr val="bg1"/>
                  </a:solidFill>
                  <a:effectLst/>
                  <a:latin typeface="Calibri" pitchFamily="34" charset="0"/>
                </a:rPr>
                <a:t>ALMACENAJE</a:t>
              </a:r>
              <a:endParaRPr kumimoji="0" lang="es-ES_tradnl" sz="2800" b="0" i="0" u="none" strike="noStrike" cap="none" normalizeH="0" baseline="0" smtClean="0">
                <a:ln>
                  <a:noFill/>
                </a:ln>
                <a:solidFill>
                  <a:schemeClr val="bg1"/>
                </a:solidFill>
                <a:effectLst/>
                <a:latin typeface="Arial" pitchFamily="34" charset="0"/>
              </a:endParaRPr>
            </a:p>
          </p:txBody>
        </p:sp>
        <p:sp>
          <p:nvSpPr>
            <p:cNvPr id="65540" name="AutoShape 4"/>
            <p:cNvSpPr>
              <a:spLocks noChangeArrowheads="1"/>
            </p:cNvSpPr>
            <p:nvPr/>
          </p:nvSpPr>
          <p:spPr bwMode="auto">
            <a:xfrm>
              <a:off x="4041" y="4555"/>
              <a:ext cx="900" cy="720"/>
            </a:xfrm>
            <a:prstGeom prst="rightArrow">
              <a:avLst>
                <a:gd name="adj1" fmla="val 50000"/>
                <a:gd name="adj2" fmla="val 31250"/>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algn="ctr"/>
              <a:endParaRPr lang="es-ES_tradnl" sz="2800">
                <a:solidFill>
                  <a:schemeClr val="bg1"/>
                </a:solidFill>
              </a:endParaRPr>
            </a:p>
          </p:txBody>
        </p:sp>
        <p:sp>
          <p:nvSpPr>
            <p:cNvPr id="65541" name="AutoShape 5"/>
            <p:cNvSpPr>
              <a:spLocks noChangeArrowheads="1"/>
            </p:cNvSpPr>
            <p:nvPr/>
          </p:nvSpPr>
          <p:spPr bwMode="auto">
            <a:xfrm>
              <a:off x="5841" y="5455"/>
              <a:ext cx="900" cy="460"/>
            </a:xfrm>
            <a:prstGeom prst="upArrow">
              <a:avLst>
                <a:gd name="adj1" fmla="val 50000"/>
                <a:gd name="adj2" fmla="val 25000"/>
              </a:avLst>
            </a:prstGeom>
            <a:ln>
              <a:headEnd/>
              <a:tailEnd/>
            </a:ln>
          </p:spPr>
          <p:style>
            <a:lnRef idx="1">
              <a:schemeClr val="accent4"/>
            </a:lnRef>
            <a:fillRef idx="2">
              <a:schemeClr val="accent4"/>
            </a:fillRef>
            <a:effectRef idx="1">
              <a:schemeClr val="accent4"/>
            </a:effectRef>
            <a:fontRef idx="minor">
              <a:schemeClr val="dk1"/>
            </a:fontRef>
          </p:style>
          <p:txBody>
            <a:bodyPr vert="eaVert" wrap="square" lIns="91440" tIns="45720" rIns="91440" bIns="45720" numCol="1" anchor="t" anchorCtr="0" compatLnSpc="1">
              <a:prstTxWarp prst="textNoShape">
                <a:avLst/>
              </a:prstTxWarp>
            </a:bodyPr>
            <a:lstStyle/>
            <a:p>
              <a:pPr algn="ctr"/>
              <a:endParaRPr lang="es-ES_tradnl" sz="2800">
                <a:solidFill>
                  <a:schemeClr val="bg1"/>
                </a:solidFill>
              </a:endParaRPr>
            </a:p>
          </p:txBody>
        </p:sp>
        <p:sp>
          <p:nvSpPr>
            <p:cNvPr id="65542" name="AutoShape 6"/>
            <p:cNvSpPr>
              <a:spLocks noChangeArrowheads="1"/>
            </p:cNvSpPr>
            <p:nvPr/>
          </p:nvSpPr>
          <p:spPr bwMode="auto">
            <a:xfrm>
              <a:off x="5841" y="4195"/>
              <a:ext cx="900" cy="440"/>
            </a:xfrm>
            <a:prstGeom prst="downArrow">
              <a:avLst>
                <a:gd name="adj1" fmla="val 50000"/>
                <a:gd name="adj2" fmla="val 25000"/>
              </a:avLst>
            </a:prstGeom>
            <a:ln>
              <a:headEnd/>
              <a:tailEnd/>
            </a:ln>
          </p:spPr>
          <p:style>
            <a:lnRef idx="1">
              <a:schemeClr val="accent4"/>
            </a:lnRef>
            <a:fillRef idx="2">
              <a:schemeClr val="accent4"/>
            </a:fillRef>
            <a:effectRef idx="1">
              <a:schemeClr val="accent4"/>
            </a:effectRef>
            <a:fontRef idx="minor">
              <a:schemeClr val="dk1"/>
            </a:fontRef>
          </p:style>
          <p:txBody>
            <a:bodyPr vert="eaVert" wrap="square" lIns="91440" tIns="45720" rIns="91440" bIns="45720" numCol="1" anchor="t" anchorCtr="0" compatLnSpc="1">
              <a:prstTxWarp prst="textNoShape">
                <a:avLst/>
              </a:prstTxWarp>
            </a:bodyPr>
            <a:lstStyle/>
            <a:p>
              <a:pPr algn="ctr"/>
              <a:endParaRPr lang="es-ES_tradnl" sz="2800">
                <a:solidFill>
                  <a:schemeClr val="bg1"/>
                </a:solidFill>
              </a:endParaRPr>
            </a:p>
          </p:txBody>
        </p:sp>
        <p:sp>
          <p:nvSpPr>
            <p:cNvPr id="65543" name="Text Box 7"/>
            <p:cNvSpPr txBox="1">
              <a:spLocks noChangeArrowheads="1"/>
            </p:cNvSpPr>
            <p:nvPr/>
          </p:nvSpPr>
          <p:spPr bwMode="auto">
            <a:xfrm>
              <a:off x="5301" y="3141"/>
              <a:ext cx="2520" cy="90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C" sz="1050" b="0" i="0" u="none" strike="noStrike" cap="none" normalizeH="0" baseline="0" smtClean="0">
                  <a:ln>
                    <a:noFill/>
                  </a:ln>
                  <a:solidFill>
                    <a:schemeClr val="bg1"/>
                  </a:solidFill>
                  <a:effectLst/>
                  <a:latin typeface="Calibri" pitchFamily="34" charset="0"/>
                </a:rPr>
                <a:t>STOCKS DE INVENTARIOS</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es-EC" sz="1050" b="0" i="0" u="none" strike="noStrike" cap="none" normalizeH="0" baseline="0" smtClean="0">
                  <a:ln>
                    <a:noFill/>
                  </a:ln>
                  <a:solidFill>
                    <a:schemeClr val="bg1"/>
                  </a:solidFill>
                  <a:effectLst/>
                  <a:latin typeface="Calibri" pitchFamily="34" charset="0"/>
                </a:rPr>
                <a:t>PLAN DE COMPRAS</a:t>
              </a:r>
              <a:endParaRPr kumimoji="0" lang="es-ES_tradnl" sz="2800" b="0" i="0" u="none" strike="noStrike" cap="none" normalizeH="0" baseline="0" smtClean="0">
                <a:ln>
                  <a:noFill/>
                </a:ln>
                <a:solidFill>
                  <a:schemeClr val="bg1"/>
                </a:solidFill>
                <a:effectLst/>
                <a:latin typeface="Arial" pitchFamily="34" charset="0"/>
              </a:endParaRPr>
            </a:p>
          </p:txBody>
        </p:sp>
        <p:sp>
          <p:nvSpPr>
            <p:cNvPr id="65544" name="Text Box 8"/>
            <p:cNvSpPr txBox="1">
              <a:spLocks noChangeArrowheads="1"/>
            </p:cNvSpPr>
            <p:nvPr/>
          </p:nvSpPr>
          <p:spPr bwMode="auto">
            <a:xfrm>
              <a:off x="2601" y="4761"/>
              <a:ext cx="1260" cy="54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C" sz="1050" b="0" i="0" u="none" strike="noStrike" cap="none" normalizeH="0" baseline="0" smtClean="0">
                  <a:ln>
                    <a:noFill/>
                  </a:ln>
                  <a:solidFill>
                    <a:schemeClr val="bg1"/>
                  </a:solidFill>
                  <a:effectLst/>
                  <a:latin typeface="Calibri" pitchFamily="34" charset="0"/>
                </a:rPr>
                <a:t>MERCADERÍAS</a:t>
              </a:r>
              <a:endParaRPr kumimoji="0" lang="es-ES_tradnl" sz="2800" b="0" i="0" u="none" strike="noStrike" cap="none" normalizeH="0" baseline="0" smtClean="0">
                <a:ln>
                  <a:noFill/>
                </a:ln>
                <a:solidFill>
                  <a:schemeClr val="bg1"/>
                </a:solidFill>
                <a:effectLst/>
                <a:latin typeface="Arial" pitchFamily="34" charset="0"/>
              </a:endParaRPr>
            </a:p>
          </p:txBody>
        </p:sp>
        <p:sp>
          <p:nvSpPr>
            <p:cNvPr id="65545" name="AutoShape 9"/>
            <p:cNvSpPr>
              <a:spLocks noChangeArrowheads="1"/>
            </p:cNvSpPr>
            <p:nvPr/>
          </p:nvSpPr>
          <p:spPr bwMode="auto">
            <a:xfrm>
              <a:off x="7821" y="4555"/>
              <a:ext cx="900" cy="720"/>
            </a:xfrm>
            <a:prstGeom prst="rightArrow">
              <a:avLst>
                <a:gd name="adj1" fmla="val 50000"/>
                <a:gd name="adj2" fmla="val 31250"/>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algn="ctr"/>
              <a:endParaRPr lang="es-ES_tradnl" sz="2800">
                <a:solidFill>
                  <a:schemeClr val="bg1"/>
                </a:solidFill>
              </a:endParaRPr>
            </a:p>
          </p:txBody>
        </p:sp>
        <p:sp>
          <p:nvSpPr>
            <p:cNvPr id="65546" name="Text Box 10"/>
            <p:cNvSpPr txBox="1">
              <a:spLocks noChangeArrowheads="1"/>
            </p:cNvSpPr>
            <p:nvPr/>
          </p:nvSpPr>
          <p:spPr bwMode="auto">
            <a:xfrm>
              <a:off x="5121" y="6175"/>
              <a:ext cx="2520" cy="926"/>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C" sz="1050" b="0" i="0" u="none" strike="noStrike" cap="none" normalizeH="0" baseline="0" smtClean="0">
                  <a:ln>
                    <a:noFill/>
                  </a:ln>
                  <a:solidFill>
                    <a:schemeClr val="bg1"/>
                  </a:solidFill>
                  <a:effectLst/>
                  <a:latin typeface="Calibri" pitchFamily="34" charset="0"/>
                </a:rPr>
                <a:t>APOYO FINANCIERO</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es-EC" sz="1050" b="0" i="0" u="none" strike="noStrike" cap="none" normalizeH="0" baseline="0" smtClean="0">
                  <a:ln>
                    <a:noFill/>
                  </a:ln>
                  <a:solidFill>
                    <a:schemeClr val="bg1"/>
                  </a:solidFill>
                  <a:effectLst/>
                  <a:latin typeface="Calibri" pitchFamily="34" charset="0"/>
                </a:rPr>
                <a:t>APOYO ADMINISTRATIVO</a:t>
              </a:r>
              <a:endParaRPr kumimoji="0" lang="es-ES_tradnl" sz="2800" b="0" i="0" u="none" strike="noStrike" cap="none" normalizeH="0" baseline="0" smtClean="0">
                <a:ln>
                  <a:noFill/>
                </a:ln>
                <a:solidFill>
                  <a:schemeClr val="bg1"/>
                </a:solidFill>
                <a:effectLst/>
                <a:latin typeface="Arial" pitchFamily="34" charset="0"/>
              </a:endParaRPr>
            </a:p>
          </p:txBody>
        </p:sp>
        <p:sp>
          <p:nvSpPr>
            <p:cNvPr id="65547" name="AutoShape 11"/>
            <p:cNvSpPr>
              <a:spLocks noChangeArrowheads="1"/>
            </p:cNvSpPr>
            <p:nvPr/>
          </p:nvSpPr>
          <p:spPr bwMode="auto">
            <a:xfrm>
              <a:off x="10341" y="4527"/>
              <a:ext cx="900" cy="720"/>
            </a:xfrm>
            <a:prstGeom prst="rightArrow">
              <a:avLst>
                <a:gd name="adj1" fmla="val 50000"/>
                <a:gd name="adj2" fmla="val 31250"/>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algn="ctr"/>
              <a:endParaRPr lang="es-ES_tradnl" sz="2800">
                <a:solidFill>
                  <a:schemeClr val="bg1"/>
                </a:solidFill>
              </a:endParaRPr>
            </a:p>
          </p:txBody>
        </p:sp>
        <p:sp>
          <p:nvSpPr>
            <p:cNvPr id="65548" name="Text Box 12"/>
            <p:cNvSpPr txBox="1">
              <a:spLocks noChangeArrowheads="1"/>
            </p:cNvSpPr>
            <p:nvPr/>
          </p:nvSpPr>
          <p:spPr bwMode="auto">
            <a:xfrm>
              <a:off x="11421" y="4632"/>
              <a:ext cx="1800" cy="54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C" sz="1600" b="1" i="0" u="none" strike="noStrike" cap="none" normalizeH="0" baseline="0" dirty="0" smtClean="0">
                  <a:ln>
                    <a:noFill/>
                  </a:ln>
                  <a:solidFill>
                    <a:schemeClr val="bg1"/>
                  </a:solidFill>
                  <a:effectLst/>
                  <a:latin typeface="Calibri" pitchFamily="34" charset="0"/>
                </a:rPr>
                <a:t>PERCHADO</a:t>
              </a:r>
              <a:endParaRPr kumimoji="0" lang="es-ES_tradnl" sz="2800" b="0" i="0" u="none" strike="noStrike" cap="none" normalizeH="0" baseline="0" dirty="0" smtClean="0">
                <a:ln>
                  <a:noFill/>
                </a:ln>
                <a:solidFill>
                  <a:schemeClr val="bg1"/>
                </a:solidFill>
                <a:effectLst/>
                <a:latin typeface="Arial" pitchFamily="34" charset="0"/>
              </a:endParaRPr>
            </a:p>
          </p:txBody>
        </p:sp>
        <p:sp>
          <p:nvSpPr>
            <p:cNvPr id="65549" name="AutoShape 13"/>
            <p:cNvSpPr>
              <a:spLocks noChangeArrowheads="1"/>
            </p:cNvSpPr>
            <p:nvPr/>
          </p:nvSpPr>
          <p:spPr bwMode="auto">
            <a:xfrm>
              <a:off x="11961" y="5427"/>
              <a:ext cx="900" cy="460"/>
            </a:xfrm>
            <a:prstGeom prst="upArrow">
              <a:avLst>
                <a:gd name="adj1" fmla="val 50000"/>
                <a:gd name="adj2" fmla="val 25000"/>
              </a:avLst>
            </a:prstGeom>
            <a:ln>
              <a:headEnd/>
              <a:tailEnd/>
            </a:ln>
          </p:spPr>
          <p:style>
            <a:lnRef idx="1">
              <a:schemeClr val="accent4"/>
            </a:lnRef>
            <a:fillRef idx="2">
              <a:schemeClr val="accent4"/>
            </a:fillRef>
            <a:effectRef idx="1">
              <a:schemeClr val="accent4"/>
            </a:effectRef>
            <a:fontRef idx="minor">
              <a:schemeClr val="dk1"/>
            </a:fontRef>
          </p:style>
          <p:txBody>
            <a:bodyPr vert="eaVert" wrap="square" lIns="91440" tIns="45720" rIns="91440" bIns="45720" numCol="1" anchor="t" anchorCtr="0" compatLnSpc="1">
              <a:prstTxWarp prst="textNoShape">
                <a:avLst/>
              </a:prstTxWarp>
            </a:bodyPr>
            <a:lstStyle/>
            <a:p>
              <a:pPr algn="ctr"/>
              <a:endParaRPr lang="es-ES_tradnl" sz="2800">
                <a:solidFill>
                  <a:schemeClr val="bg1"/>
                </a:solidFill>
              </a:endParaRPr>
            </a:p>
          </p:txBody>
        </p:sp>
        <p:sp>
          <p:nvSpPr>
            <p:cNvPr id="65550" name="Text Box 14"/>
            <p:cNvSpPr txBox="1">
              <a:spLocks noChangeArrowheads="1"/>
            </p:cNvSpPr>
            <p:nvPr/>
          </p:nvSpPr>
          <p:spPr bwMode="auto">
            <a:xfrm>
              <a:off x="11241" y="6147"/>
              <a:ext cx="2520" cy="1674"/>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C" sz="1050" b="0" i="0" u="none" strike="noStrike" cap="none" normalizeH="0" baseline="0" smtClean="0">
                  <a:ln>
                    <a:noFill/>
                  </a:ln>
                  <a:solidFill>
                    <a:schemeClr val="bg1"/>
                  </a:solidFill>
                  <a:effectLst/>
                  <a:latin typeface="Calibri" pitchFamily="34" charset="0"/>
                </a:rPr>
                <a:t>APOYO ADMINISTRATIVO</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es-EC" sz="1050" b="0" i="0" u="none" strike="noStrike" cap="none" normalizeH="0" baseline="0" smtClean="0">
                  <a:ln>
                    <a:noFill/>
                  </a:ln>
                  <a:solidFill>
                    <a:schemeClr val="bg1"/>
                  </a:solidFill>
                  <a:effectLst/>
                  <a:latin typeface="Calibri" pitchFamily="34" charset="0"/>
                </a:rPr>
                <a:t>APOYO FINANCIERO</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es-EC" sz="1050" b="0" i="0" u="none" strike="noStrike" cap="none" normalizeH="0" baseline="0" smtClean="0">
                  <a:ln>
                    <a:noFill/>
                  </a:ln>
                  <a:solidFill>
                    <a:schemeClr val="bg1"/>
                  </a:solidFill>
                  <a:effectLst/>
                  <a:latin typeface="Calibri" pitchFamily="34" charset="0"/>
                </a:rPr>
                <a:t>APOYO PROMOCIÓN Y PUBLICIDAD</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ES_tradnl" sz="2800" b="0" i="0" u="none" strike="noStrike" cap="none" normalizeH="0" baseline="0" smtClean="0">
                <a:ln>
                  <a:noFill/>
                </a:ln>
                <a:solidFill>
                  <a:schemeClr val="bg1"/>
                </a:solidFill>
                <a:effectLst/>
                <a:latin typeface="Arial" pitchFamily="34" charset="0"/>
              </a:endParaRPr>
            </a:p>
          </p:txBody>
        </p:sp>
        <p:sp>
          <p:nvSpPr>
            <p:cNvPr id="65551" name="AutoShape 15"/>
            <p:cNvSpPr>
              <a:spLocks noChangeArrowheads="1"/>
            </p:cNvSpPr>
            <p:nvPr/>
          </p:nvSpPr>
          <p:spPr bwMode="auto">
            <a:xfrm>
              <a:off x="13401" y="4527"/>
              <a:ext cx="900" cy="720"/>
            </a:xfrm>
            <a:prstGeom prst="rightArrow">
              <a:avLst>
                <a:gd name="adj1" fmla="val 50000"/>
                <a:gd name="adj2" fmla="val 31250"/>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algn="ctr"/>
              <a:endParaRPr lang="es-ES_tradnl" sz="2800">
                <a:solidFill>
                  <a:schemeClr val="bg1"/>
                </a:solidFill>
              </a:endParaRPr>
            </a:p>
          </p:txBody>
        </p:sp>
        <p:sp>
          <p:nvSpPr>
            <p:cNvPr id="65552" name="Text Box 16"/>
            <p:cNvSpPr txBox="1">
              <a:spLocks noChangeArrowheads="1"/>
            </p:cNvSpPr>
            <p:nvPr/>
          </p:nvSpPr>
          <p:spPr bwMode="auto">
            <a:xfrm>
              <a:off x="14481" y="4221"/>
              <a:ext cx="1440" cy="1206"/>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C" sz="1050" b="0" i="0" u="none" strike="noStrike" cap="none" normalizeH="0" baseline="0" smtClean="0">
                  <a:ln>
                    <a:noFill/>
                  </a:ln>
                  <a:solidFill>
                    <a:schemeClr val="bg1"/>
                  </a:solidFill>
                  <a:effectLst/>
                  <a:latin typeface="Calibri" pitchFamily="34" charset="0"/>
                </a:rPr>
                <a:t>PRODUCTO DISPONIBLE PARA LA VENTA POR AUTOSERVICIO</a:t>
              </a:r>
              <a:endParaRPr kumimoji="0" lang="es-ES_tradnl" sz="2800" b="0" i="0" u="none" strike="noStrike" cap="none" normalizeH="0" baseline="0" smtClean="0">
                <a:ln>
                  <a:noFill/>
                </a:ln>
                <a:solidFill>
                  <a:schemeClr val="bg1"/>
                </a:solidFill>
                <a:effectLst/>
                <a:latin typeface="Arial" pitchFamily="34" charset="0"/>
              </a:endParaRPr>
            </a:p>
          </p:txBody>
        </p:sp>
        <p:sp>
          <p:nvSpPr>
            <p:cNvPr id="65553" name="Text Box 17"/>
            <p:cNvSpPr txBox="1">
              <a:spLocks noChangeArrowheads="1"/>
            </p:cNvSpPr>
            <p:nvPr/>
          </p:nvSpPr>
          <p:spPr bwMode="auto">
            <a:xfrm>
              <a:off x="11241" y="2907"/>
              <a:ext cx="2520" cy="954"/>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C" sz="1050" b="0" i="0" u="none" strike="noStrike" cap="none" normalizeH="0" baseline="0" smtClean="0">
                  <a:ln>
                    <a:noFill/>
                  </a:ln>
                  <a:solidFill>
                    <a:schemeClr val="bg1"/>
                  </a:solidFill>
                  <a:effectLst/>
                  <a:latin typeface="Calibri" pitchFamily="34" charset="0"/>
                </a:rPr>
                <a:t>STOCKS EN PERCJAS</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es-EC" sz="1050" b="0" i="0" u="none" strike="noStrike" cap="none" normalizeH="0" baseline="0" smtClean="0">
                  <a:ln>
                    <a:noFill/>
                  </a:ln>
                  <a:solidFill>
                    <a:schemeClr val="bg1"/>
                  </a:solidFill>
                  <a:effectLst/>
                  <a:latin typeface="Calibri" pitchFamily="34" charset="0"/>
                </a:rPr>
                <a:t>KARDEX</a:t>
              </a:r>
              <a:endParaRPr kumimoji="0" lang="es-ES_tradnl" sz="2800" b="0" i="0" u="none" strike="noStrike" cap="none" normalizeH="0" baseline="0" smtClean="0">
                <a:ln>
                  <a:noFill/>
                </a:ln>
                <a:solidFill>
                  <a:schemeClr val="bg1"/>
                </a:solidFill>
                <a:effectLst/>
                <a:latin typeface="Arial" pitchFamily="34" charset="0"/>
              </a:endParaRPr>
            </a:p>
          </p:txBody>
        </p:sp>
        <p:sp>
          <p:nvSpPr>
            <p:cNvPr id="65554" name="Text Box 18"/>
            <p:cNvSpPr txBox="1">
              <a:spLocks noChangeArrowheads="1"/>
            </p:cNvSpPr>
            <p:nvPr/>
          </p:nvSpPr>
          <p:spPr bwMode="auto">
            <a:xfrm>
              <a:off x="8901" y="4581"/>
              <a:ext cx="1260" cy="72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C" sz="1050" b="0" i="0" u="none" strike="noStrike" cap="none" normalizeH="0" baseline="0" smtClean="0">
                  <a:ln>
                    <a:noFill/>
                  </a:ln>
                  <a:solidFill>
                    <a:schemeClr val="bg1"/>
                  </a:solidFill>
                  <a:effectLst/>
                  <a:latin typeface="Calibri" pitchFamily="34" charset="0"/>
                </a:rPr>
                <a:t>MERCADERÍA</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es-EC" sz="1050" b="0" i="0" u="none" strike="noStrike" cap="none" normalizeH="0" baseline="0" smtClean="0">
                  <a:ln>
                    <a:noFill/>
                  </a:ln>
                  <a:solidFill>
                    <a:schemeClr val="bg1"/>
                  </a:solidFill>
                  <a:effectLst/>
                  <a:latin typeface="Calibri" pitchFamily="34" charset="0"/>
                </a:rPr>
                <a:t>INGRESADA </a:t>
              </a:r>
              <a:endParaRPr kumimoji="0" lang="es-ES_tradnl" sz="2800" b="0" i="0" u="none" strike="noStrike" cap="none" normalizeH="0" baseline="0" smtClean="0">
                <a:ln>
                  <a:noFill/>
                </a:ln>
                <a:solidFill>
                  <a:schemeClr val="bg1"/>
                </a:solidFill>
                <a:effectLst/>
                <a:latin typeface="Arial" pitchFamily="34" charset="0"/>
              </a:endParaRPr>
            </a:p>
          </p:txBody>
        </p:sp>
        <p:sp>
          <p:nvSpPr>
            <p:cNvPr id="65555" name="AutoShape 19"/>
            <p:cNvSpPr>
              <a:spLocks noChangeArrowheads="1"/>
            </p:cNvSpPr>
            <p:nvPr/>
          </p:nvSpPr>
          <p:spPr bwMode="auto">
            <a:xfrm>
              <a:off x="11961" y="3961"/>
              <a:ext cx="900" cy="440"/>
            </a:xfrm>
            <a:prstGeom prst="downArrow">
              <a:avLst>
                <a:gd name="adj1" fmla="val 50000"/>
                <a:gd name="adj2" fmla="val 25000"/>
              </a:avLst>
            </a:prstGeom>
            <a:ln>
              <a:headEnd/>
              <a:tailEnd/>
            </a:ln>
          </p:spPr>
          <p:style>
            <a:lnRef idx="1">
              <a:schemeClr val="accent4"/>
            </a:lnRef>
            <a:fillRef idx="2">
              <a:schemeClr val="accent4"/>
            </a:fillRef>
            <a:effectRef idx="1">
              <a:schemeClr val="accent4"/>
            </a:effectRef>
            <a:fontRef idx="minor">
              <a:schemeClr val="dk1"/>
            </a:fontRef>
          </p:style>
          <p:txBody>
            <a:bodyPr vert="eaVert" wrap="square" lIns="91440" tIns="45720" rIns="91440" bIns="45720" numCol="1" anchor="t" anchorCtr="0" compatLnSpc="1">
              <a:prstTxWarp prst="textNoShape">
                <a:avLst/>
              </a:prstTxWarp>
            </a:bodyPr>
            <a:lstStyle/>
            <a:p>
              <a:pPr algn="ctr"/>
              <a:endParaRPr lang="es-ES_tradnl" sz="2800">
                <a:solidFill>
                  <a:schemeClr val="bg1"/>
                </a:solidFill>
              </a:endParaRPr>
            </a:p>
          </p:txBody>
        </p:sp>
      </p:grpSp>
    </p:spTree>
  </p:cSld>
  <p:clrMapOvr>
    <a:masterClrMapping/>
  </p:clrMapOvr>
  <p:transition>
    <p:strips dir="rd"/>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_tradnl" sz="3600" dirty="0" smtClean="0"/>
              <a:t>DIAGRAMA IDEFO ALCOFAE LTGA</a:t>
            </a:r>
            <a:endParaRPr lang="es-ES_tradnl" sz="3600" dirty="0"/>
          </a:p>
        </p:txBody>
      </p:sp>
      <p:grpSp>
        <p:nvGrpSpPr>
          <p:cNvPr id="66562" name="Group 2"/>
          <p:cNvGrpSpPr>
            <a:grpSpLocks/>
          </p:cNvGrpSpPr>
          <p:nvPr/>
        </p:nvGrpSpPr>
        <p:grpSpPr bwMode="auto">
          <a:xfrm>
            <a:off x="428596" y="1643050"/>
            <a:ext cx="8286808" cy="4357718"/>
            <a:chOff x="2241" y="3501"/>
            <a:chExt cx="11160" cy="4140"/>
          </a:xfrm>
        </p:grpSpPr>
        <p:sp>
          <p:nvSpPr>
            <p:cNvPr id="66563" name="Text Box 3"/>
            <p:cNvSpPr txBox="1">
              <a:spLocks noChangeArrowheads="1"/>
            </p:cNvSpPr>
            <p:nvPr/>
          </p:nvSpPr>
          <p:spPr bwMode="auto">
            <a:xfrm>
              <a:off x="5121" y="4735"/>
              <a:ext cx="2520" cy="54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C" sz="1600" b="1" i="0" u="none" strike="noStrike" cap="none" normalizeH="0" baseline="0" smtClean="0">
                  <a:ln>
                    <a:noFill/>
                  </a:ln>
                  <a:solidFill>
                    <a:schemeClr val="bg1"/>
                  </a:solidFill>
                  <a:effectLst/>
                  <a:latin typeface="Calibri" pitchFamily="34" charset="0"/>
                </a:rPr>
                <a:t>FACTURACIÓN</a:t>
              </a:r>
              <a:endParaRPr kumimoji="0" lang="es-ES_tradnl" sz="2400" b="0" i="0" u="none" strike="noStrike" cap="none" normalizeH="0" baseline="0" smtClean="0">
                <a:ln>
                  <a:noFill/>
                </a:ln>
                <a:solidFill>
                  <a:schemeClr val="bg1"/>
                </a:solidFill>
                <a:effectLst/>
                <a:latin typeface="Arial" pitchFamily="34" charset="0"/>
              </a:endParaRPr>
            </a:p>
          </p:txBody>
        </p:sp>
        <p:sp>
          <p:nvSpPr>
            <p:cNvPr id="66564" name="AutoShape 4"/>
            <p:cNvSpPr>
              <a:spLocks noChangeArrowheads="1"/>
            </p:cNvSpPr>
            <p:nvPr/>
          </p:nvSpPr>
          <p:spPr bwMode="auto">
            <a:xfrm>
              <a:off x="4041" y="4555"/>
              <a:ext cx="900" cy="720"/>
            </a:xfrm>
            <a:prstGeom prst="rightArrow">
              <a:avLst>
                <a:gd name="adj1" fmla="val 50000"/>
                <a:gd name="adj2" fmla="val 31250"/>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algn="ctr"/>
              <a:endParaRPr lang="es-ES_tradnl" sz="2400">
                <a:solidFill>
                  <a:schemeClr val="bg1"/>
                </a:solidFill>
              </a:endParaRPr>
            </a:p>
          </p:txBody>
        </p:sp>
        <p:sp>
          <p:nvSpPr>
            <p:cNvPr id="66565" name="AutoShape 5"/>
            <p:cNvSpPr>
              <a:spLocks noChangeArrowheads="1"/>
            </p:cNvSpPr>
            <p:nvPr/>
          </p:nvSpPr>
          <p:spPr bwMode="auto">
            <a:xfrm>
              <a:off x="5841" y="5455"/>
              <a:ext cx="900" cy="460"/>
            </a:xfrm>
            <a:prstGeom prst="upArrow">
              <a:avLst>
                <a:gd name="adj1" fmla="val 50000"/>
                <a:gd name="adj2" fmla="val 25000"/>
              </a:avLst>
            </a:prstGeom>
            <a:ln>
              <a:headEnd/>
              <a:tailEnd/>
            </a:ln>
          </p:spPr>
          <p:style>
            <a:lnRef idx="1">
              <a:schemeClr val="accent4"/>
            </a:lnRef>
            <a:fillRef idx="2">
              <a:schemeClr val="accent4"/>
            </a:fillRef>
            <a:effectRef idx="1">
              <a:schemeClr val="accent4"/>
            </a:effectRef>
            <a:fontRef idx="minor">
              <a:schemeClr val="dk1"/>
            </a:fontRef>
          </p:style>
          <p:txBody>
            <a:bodyPr vert="eaVert" wrap="square" lIns="91440" tIns="45720" rIns="91440" bIns="45720" numCol="1" anchor="t" anchorCtr="0" compatLnSpc="1">
              <a:prstTxWarp prst="textNoShape">
                <a:avLst/>
              </a:prstTxWarp>
            </a:bodyPr>
            <a:lstStyle/>
            <a:p>
              <a:pPr algn="ctr"/>
              <a:endParaRPr lang="es-ES_tradnl" sz="2400">
                <a:solidFill>
                  <a:schemeClr val="bg1"/>
                </a:solidFill>
              </a:endParaRPr>
            </a:p>
          </p:txBody>
        </p:sp>
        <p:sp>
          <p:nvSpPr>
            <p:cNvPr id="66566" name="AutoShape 6"/>
            <p:cNvSpPr>
              <a:spLocks noChangeArrowheads="1"/>
            </p:cNvSpPr>
            <p:nvPr/>
          </p:nvSpPr>
          <p:spPr bwMode="auto">
            <a:xfrm>
              <a:off x="5841" y="4195"/>
              <a:ext cx="900" cy="440"/>
            </a:xfrm>
            <a:prstGeom prst="downArrow">
              <a:avLst>
                <a:gd name="adj1" fmla="val 50000"/>
                <a:gd name="adj2" fmla="val 25000"/>
              </a:avLst>
            </a:prstGeom>
            <a:ln>
              <a:headEnd/>
              <a:tailEnd/>
            </a:ln>
          </p:spPr>
          <p:style>
            <a:lnRef idx="1">
              <a:schemeClr val="accent4"/>
            </a:lnRef>
            <a:fillRef idx="2">
              <a:schemeClr val="accent4"/>
            </a:fillRef>
            <a:effectRef idx="1">
              <a:schemeClr val="accent4"/>
            </a:effectRef>
            <a:fontRef idx="minor">
              <a:schemeClr val="dk1"/>
            </a:fontRef>
          </p:style>
          <p:txBody>
            <a:bodyPr vert="eaVert" wrap="square" lIns="91440" tIns="45720" rIns="91440" bIns="45720" numCol="1" anchor="t" anchorCtr="0" compatLnSpc="1">
              <a:prstTxWarp prst="textNoShape">
                <a:avLst/>
              </a:prstTxWarp>
            </a:bodyPr>
            <a:lstStyle/>
            <a:p>
              <a:pPr algn="ctr"/>
              <a:endParaRPr lang="es-ES_tradnl" sz="2400">
                <a:solidFill>
                  <a:schemeClr val="bg1"/>
                </a:solidFill>
              </a:endParaRPr>
            </a:p>
          </p:txBody>
        </p:sp>
        <p:sp>
          <p:nvSpPr>
            <p:cNvPr id="66567" name="Text Box 7"/>
            <p:cNvSpPr txBox="1">
              <a:spLocks noChangeArrowheads="1"/>
            </p:cNvSpPr>
            <p:nvPr/>
          </p:nvSpPr>
          <p:spPr bwMode="auto">
            <a:xfrm>
              <a:off x="5481" y="3501"/>
              <a:ext cx="2520" cy="54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C" sz="1600" b="0" i="0" u="none" strike="noStrike" cap="none" normalizeH="0" baseline="0" smtClean="0">
                  <a:ln>
                    <a:noFill/>
                  </a:ln>
                  <a:solidFill>
                    <a:schemeClr val="bg1"/>
                  </a:solidFill>
                  <a:effectLst/>
                  <a:latin typeface="Calibri" pitchFamily="34" charset="0"/>
                </a:rPr>
                <a:t>NIVELES DE VENTAS</a:t>
              </a:r>
              <a:endParaRPr kumimoji="0" lang="es-ES_tradnl" sz="4400" b="0" i="0" u="none" strike="noStrike" cap="none" normalizeH="0" baseline="0" smtClean="0">
                <a:ln>
                  <a:noFill/>
                </a:ln>
                <a:solidFill>
                  <a:schemeClr val="bg1"/>
                </a:solidFill>
                <a:effectLst/>
                <a:latin typeface="Arial" pitchFamily="34" charset="0"/>
              </a:endParaRPr>
            </a:p>
          </p:txBody>
        </p:sp>
        <p:sp>
          <p:nvSpPr>
            <p:cNvPr id="66568" name="AutoShape 8"/>
            <p:cNvSpPr>
              <a:spLocks noChangeArrowheads="1"/>
            </p:cNvSpPr>
            <p:nvPr/>
          </p:nvSpPr>
          <p:spPr bwMode="auto">
            <a:xfrm>
              <a:off x="7821" y="4555"/>
              <a:ext cx="900" cy="720"/>
            </a:xfrm>
            <a:prstGeom prst="rightArrow">
              <a:avLst>
                <a:gd name="adj1" fmla="val 50000"/>
                <a:gd name="adj2" fmla="val 31250"/>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algn="ctr"/>
              <a:endParaRPr lang="es-ES_tradnl" sz="2400">
                <a:solidFill>
                  <a:schemeClr val="bg1"/>
                </a:solidFill>
              </a:endParaRPr>
            </a:p>
          </p:txBody>
        </p:sp>
        <p:sp>
          <p:nvSpPr>
            <p:cNvPr id="66569" name="Text Box 9"/>
            <p:cNvSpPr txBox="1">
              <a:spLocks noChangeArrowheads="1"/>
            </p:cNvSpPr>
            <p:nvPr/>
          </p:nvSpPr>
          <p:spPr bwMode="auto">
            <a:xfrm>
              <a:off x="5121" y="6175"/>
              <a:ext cx="2520" cy="1466"/>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C" sz="1400" b="0" i="0" u="none" strike="noStrike" cap="none" normalizeH="0" baseline="0" smtClean="0">
                  <a:ln>
                    <a:noFill/>
                  </a:ln>
                  <a:solidFill>
                    <a:schemeClr val="bg1"/>
                  </a:solidFill>
                  <a:effectLst/>
                  <a:latin typeface="Calibri" pitchFamily="34" charset="0"/>
                </a:rPr>
                <a:t>APOYO FINANCIERO</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es-EC" sz="1400" b="0" i="0" u="none" strike="noStrike" cap="none" normalizeH="0" baseline="0" smtClean="0">
                  <a:ln>
                    <a:noFill/>
                  </a:ln>
                  <a:solidFill>
                    <a:schemeClr val="bg1"/>
                  </a:solidFill>
                  <a:effectLst/>
                  <a:latin typeface="Calibri" pitchFamily="34" charset="0"/>
                </a:rPr>
                <a:t>APOYO ADMINISTRATIVO</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es-EC" sz="1400" b="0" i="0" u="none" strike="noStrike" cap="none" normalizeH="0" baseline="0" smtClean="0">
                  <a:ln>
                    <a:noFill/>
                  </a:ln>
                  <a:solidFill>
                    <a:schemeClr val="bg1"/>
                  </a:solidFill>
                  <a:effectLst/>
                  <a:latin typeface="Calibri" pitchFamily="34" charset="0"/>
                </a:rPr>
                <a:t>APOYO PROMOCIÓN Y PUBLICIDAD</a:t>
              </a:r>
              <a:endParaRPr kumimoji="0" lang="es-ES_tradnl" sz="4000" b="0" i="0" u="none" strike="noStrike" cap="none" normalizeH="0" baseline="0" smtClean="0">
                <a:ln>
                  <a:noFill/>
                </a:ln>
                <a:solidFill>
                  <a:schemeClr val="bg1"/>
                </a:solidFill>
                <a:effectLst/>
                <a:latin typeface="Arial" pitchFamily="34" charset="0"/>
              </a:endParaRPr>
            </a:p>
          </p:txBody>
        </p:sp>
        <p:sp>
          <p:nvSpPr>
            <p:cNvPr id="66570" name="AutoShape 10"/>
            <p:cNvSpPr>
              <a:spLocks noChangeArrowheads="1"/>
            </p:cNvSpPr>
            <p:nvPr/>
          </p:nvSpPr>
          <p:spPr bwMode="auto">
            <a:xfrm>
              <a:off x="10341" y="4527"/>
              <a:ext cx="900" cy="720"/>
            </a:xfrm>
            <a:prstGeom prst="rightArrow">
              <a:avLst>
                <a:gd name="adj1" fmla="val 50000"/>
                <a:gd name="adj2" fmla="val 31250"/>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algn="ctr"/>
              <a:endParaRPr lang="es-ES_tradnl" sz="2400">
                <a:solidFill>
                  <a:schemeClr val="bg1"/>
                </a:solidFill>
              </a:endParaRPr>
            </a:p>
          </p:txBody>
        </p:sp>
        <p:sp>
          <p:nvSpPr>
            <p:cNvPr id="66571" name="Text Box 11"/>
            <p:cNvSpPr txBox="1">
              <a:spLocks noChangeArrowheads="1"/>
            </p:cNvSpPr>
            <p:nvPr/>
          </p:nvSpPr>
          <p:spPr bwMode="auto">
            <a:xfrm>
              <a:off x="11421" y="4632"/>
              <a:ext cx="1980" cy="54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C" sz="1600" b="1" i="0" u="none" strike="noStrike" cap="none" normalizeH="0" baseline="0" smtClean="0">
                  <a:ln>
                    <a:noFill/>
                  </a:ln>
                  <a:solidFill>
                    <a:schemeClr val="bg1"/>
                  </a:solidFill>
                  <a:effectLst/>
                  <a:latin typeface="Calibri" pitchFamily="34" charset="0"/>
                </a:rPr>
                <a:t>ADQUISICIONES</a:t>
              </a:r>
              <a:endParaRPr kumimoji="0" lang="es-ES_tradnl" sz="2400" b="0" i="0" u="none" strike="noStrike" cap="none" normalizeH="0" baseline="0" smtClean="0">
                <a:ln>
                  <a:noFill/>
                </a:ln>
                <a:solidFill>
                  <a:schemeClr val="bg1"/>
                </a:solidFill>
                <a:effectLst/>
                <a:latin typeface="Arial" pitchFamily="34" charset="0"/>
              </a:endParaRPr>
            </a:p>
          </p:txBody>
        </p:sp>
        <p:sp>
          <p:nvSpPr>
            <p:cNvPr id="66572" name="Text Box 12"/>
            <p:cNvSpPr txBox="1">
              <a:spLocks noChangeArrowheads="1"/>
            </p:cNvSpPr>
            <p:nvPr/>
          </p:nvSpPr>
          <p:spPr bwMode="auto">
            <a:xfrm>
              <a:off x="2241" y="3861"/>
              <a:ext cx="1440" cy="1206"/>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C" sz="1200" b="0" i="0" u="none" strike="noStrike" cap="none" normalizeH="0" baseline="0" dirty="0" smtClean="0">
                  <a:ln>
                    <a:noFill/>
                  </a:ln>
                  <a:solidFill>
                    <a:schemeClr val="bg1"/>
                  </a:solidFill>
                  <a:effectLst/>
                  <a:latin typeface="Calibri" pitchFamily="34" charset="0"/>
                </a:rPr>
                <a:t>PRODUCTO DISPONIBLE PARA LA VENTA POR AUTOSERVICIO</a:t>
              </a:r>
              <a:endParaRPr kumimoji="0" lang="es-ES_tradnl" sz="3600" b="0" i="0" u="none" strike="noStrike" cap="none" normalizeH="0" baseline="0" dirty="0" smtClean="0">
                <a:ln>
                  <a:noFill/>
                </a:ln>
                <a:solidFill>
                  <a:schemeClr val="bg1"/>
                </a:solidFill>
                <a:effectLst/>
                <a:latin typeface="Arial" pitchFamily="34" charset="0"/>
              </a:endParaRPr>
            </a:p>
          </p:txBody>
        </p:sp>
        <p:sp>
          <p:nvSpPr>
            <p:cNvPr id="66573" name="Text Box 13"/>
            <p:cNvSpPr txBox="1">
              <a:spLocks noChangeArrowheads="1"/>
            </p:cNvSpPr>
            <p:nvPr/>
          </p:nvSpPr>
          <p:spPr bwMode="auto">
            <a:xfrm>
              <a:off x="8783" y="4041"/>
              <a:ext cx="1539" cy="198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C" sz="1100" b="0" i="0" u="none" strike="noStrike" cap="none" normalizeH="0" baseline="0" smtClean="0">
                  <a:ln>
                    <a:noFill/>
                  </a:ln>
                  <a:solidFill>
                    <a:schemeClr val="bg1"/>
                  </a:solidFill>
                  <a:effectLst/>
                  <a:latin typeface="Calibri" pitchFamily="34" charset="0"/>
                </a:rPr>
                <a:t>CLIENTE SATISFECHO</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es-EC" sz="1100" b="0" i="0" u="none" strike="noStrike" cap="none" normalizeH="0" baseline="0" smtClean="0">
                  <a:ln>
                    <a:noFill/>
                  </a:ln>
                  <a:solidFill>
                    <a:schemeClr val="bg1"/>
                  </a:solidFill>
                  <a:effectLst/>
                  <a:latin typeface="Calibri" pitchFamily="34" charset="0"/>
                </a:rPr>
                <a:t>STOCK DE INVENTARIOS</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es-EC" sz="1100" b="0" i="0" u="none" strike="noStrike" cap="none" normalizeH="0" baseline="0" smtClean="0">
                  <a:ln>
                    <a:noFill/>
                  </a:ln>
                  <a:solidFill>
                    <a:schemeClr val="bg1"/>
                  </a:solidFill>
                  <a:effectLst/>
                  <a:latin typeface="Calibri" pitchFamily="34" charset="0"/>
                </a:rPr>
                <a:t>UTILIDAD DEL EJERCICIO </a:t>
              </a:r>
              <a:endParaRPr kumimoji="0" lang="es-ES_tradnl" sz="3200" b="0" i="0" u="none" strike="noStrike" cap="none" normalizeH="0" baseline="0" smtClean="0">
                <a:ln>
                  <a:noFill/>
                </a:ln>
                <a:solidFill>
                  <a:schemeClr val="bg1"/>
                </a:solidFill>
                <a:effectLst/>
                <a:latin typeface="Arial" pitchFamily="34" charset="0"/>
              </a:endParaRPr>
            </a:p>
          </p:txBody>
        </p:sp>
        <p:sp>
          <p:nvSpPr>
            <p:cNvPr id="66574" name="Text Box 14"/>
            <p:cNvSpPr txBox="1">
              <a:spLocks noChangeArrowheads="1"/>
            </p:cNvSpPr>
            <p:nvPr/>
          </p:nvSpPr>
          <p:spPr bwMode="auto">
            <a:xfrm>
              <a:off x="2241" y="5301"/>
              <a:ext cx="1440" cy="72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C" sz="1400" b="0" i="0" u="none" strike="noStrike" cap="none" normalizeH="0" baseline="0" smtClean="0">
                  <a:ln>
                    <a:noFill/>
                  </a:ln>
                  <a:solidFill>
                    <a:schemeClr val="bg1"/>
                  </a:solidFill>
                  <a:effectLst/>
                  <a:latin typeface="Calibri" pitchFamily="34" charset="0"/>
                </a:rPr>
                <a:t>NECESIDAD DEL CLIENTE</a:t>
              </a:r>
              <a:endParaRPr kumimoji="0" lang="es-ES_tradnl" sz="4000" b="0" i="0" u="none" strike="noStrike" cap="none" normalizeH="0" baseline="0" smtClean="0">
                <a:ln>
                  <a:noFill/>
                </a:ln>
                <a:solidFill>
                  <a:schemeClr val="bg1"/>
                </a:solidFill>
                <a:effectLst/>
                <a:latin typeface="Arial" pitchFamily="34" charset="0"/>
              </a:endParaRPr>
            </a:p>
          </p:txBody>
        </p:sp>
      </p:grpSp>
    </p:spTree>
  </p:cSld>
  <p:clrMapOvr>
    <a:masterClrMapping/>
  </p:clrMapOvr>
  <p:transition>
    <p:strips dir="rd"/>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INVENTARIO DE PROCESOS</a:t>
            </a:r>
            <a:endParaRPr lang="es-ES_tradnl" dirty="0"/>
          </a:p>
        </p:txBody>
      </p:sp>
      <p:sp>
        <p:nvSpPr>
          <p:cNvPr id="3" name="2 Marcador de contenido"/>
          <p:cNvSpPr>
            <a:spLocks noGrp="1"/>
          </p:cNvSpPr>
          <p:nvPr>
            <p:ph idx="1"/>
          </p:nvPr>
        </p:nvSpPr>
        <p:spPr/>
        <p:txBody>
          <a:bodyPr>
            <a:normAutofit fontScale="92500" lnSpcReduction="10000"/>
          </a:bodyPr>
          <a:lstStyle/>
          <a:p>
            <a:r>
              <a:rPr lang="es-ES_tradnl"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PROCESOS GOBERNANTES</a:t>
            </a:r>
            <a:endParaRPr lang="es-ES_tradnl" sz="2800" dirty="0" smtClean="0"/>
          </a:p>
          <a:p>
            <a:pPr lvl="1"/>
            <a:r>
              <a:rPr lang="es-ES_tradnl"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Adquisiciones</a:t>
            </a:r>
            <a:endParaRPr lang="es-ES_tradnl" sz="2800" dirty="0" smtClean="0"/>
          </a:p>
          <a:p>
            <a:pPr lvl="2"/>
            <a:r>
              <a:rPr lang="es-ES_tradnl" sz="2200" dirty="0" smtClean="0"/>
              <a:t>a.1. Determinación Stock de Inventarios</a:t>
            </a:r>
          </a:p>
          <a:p>
            <a:pPr lvl="2"/>
            <a:r>
              <a:rPr lang="es-ES_tradnl" sz="2200" dirty="0" smtClean="0"/>
              <a:t>a.2. Establecimiento de Necesidades de Compra</a:t>
            </a:r>
          </a:p>
          <a:p>
            <a:pPr lvl="2"/>
            <a:r>
              <a:rPr lang="es-ES_tradnl" sz="2200" dirty="0" smtClean="0"/>
              <a:t>a.3. Elaboración de Plan de Compras</a:t>
            </a:r>
          </a:p>
          <a:p>
            <a:pPr lvl="2"/>
            <a:r>
              <a:rPr lang="es-ES_tradnl" sz="2200" dirty="0" smtClean="0"/>
              <a:t>a.4. Llamamiento a concurso (Portal de Compras)</a:t>
            </a:r>
          </a:p>
          <a:p>
            <a:pPr lvl="2"/>
            <a:r>
              <a:rPr lang="es-ES_tradnl" sz="2200" dirty="0" smtClean="0"/>
              <a:t>a.5. Selección de Proveedores (Portal de Compras)</a:t>
            </a:r>
          </a:p>
          <a:p>
            <a:pPr lvl="2"/>
            <a:r>
              <a:rPr lang="es-ES_tradnl" sz="2200" dirty="0" smtClean="0"/>
              <a:t>a.6. Ejecución de la Compra (Portal de Compras)</a:t>
            </a:r>
          </a:p>
          <a:p>
            <a:pPr lvl="2"/>
            <a:r>
              <a:rPr lang="es-ES_tradnl" sz="2200" dirty="0" smtClean="0"/>
              <a:t>a.7. Legalización de Contratos </a:t>
            </a:r>
          </a:p>
          <a:p>
            <a:pPr lvl="2"/>
            <a:r>
              <a:rPr lang="es-ES_tradnl" sz="2200" dirty="0" smtClean="0"/>
              <a:t>a.8. Pagos a Proveedores</a:t>
            </a:r>
          </a:p>
          <a:p>
            <a:pPr lvl="2"/>
            <a:r>
              <a:rPr lang="es-ES_tradnl" sz="2200" dirty="0" smtClean="0"/>
              <a:t>a.9. Recepción de Mercadería Comprada</a:t>
            </a:r>
          </a:p>
          <a:p>
            <a:pPr lvl="2"/>
            <a:r>
              <a:rPr lang="es-ES_tradnl" sz="2200" dirty="0" smtClean="0"/>
              <a:t>a.10. Almacenaje</a:t>
            </a:r>
          </a:p>
          <a:p>
            <a:endParaRPr lang="es-ES_tradnl" dirty="0"/>
          </a:p>
        </p:txBody>
      </p:sp>
    </p:spTree>
  </p:cSld>
  <p:clrMapOvr>
    <a:masterClrMapping/>
  </p:clrMapOvr>
  <p:transition>
    <p:strips dir="rd"/>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INVENTARIO DE PROCESOS</a:t>
            </a:r>
            <a:endParaRPr lang="es-ES_tradnl" dirty="0"/>
          </a:p>
        </p:txBody>
      </p:sp>
      <p:sp>
        <p:nvSpPr>
          <p:cNvPr id="3" name="2 Marcador de contenido"/>
          <p:cNvSpPr>
            <a:spLocks noGrp="1"/>
          </p:cNvSpPr>
          <p:nvPr>
            <p:ph idx="1"/>
          </p:nvPr>
        </p:nvSpPr>
        <p:spPr/>
        <p:txBody>
          <a:bodyPr>
            <a:normAutofit lnSpcReduction="10000"/>
          </a:bodyPr>
          <a:lstStyle/>
          <a:p>
            <a:r>
              <a:rPr lang="es-ES_tradnl"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PROCESOS GOBERNANTES</a:t>
            </a:r>
            <a:endParaRPr lang="es-ES_tradnl" sz="3200" dirty="0" smtClean="0"/>
          </a:p>
          <a:p>
            <a:pPr lvl="1"/>
            <a:r>
              <a:rPr lang="es-ES_tradnl"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Ventas</a:t>
            </a:r>
            <a:endParaRPr lang="es-ES_tradnl" sz="2400" dirty="0" smtClean="0"/>
          </a:p>
          <a:p>
            <a:pPr lvl="2"/>
            <a:r>
              <a:rPr lang="es-ES_tradnl" dirty="0" smtClean="0"/>
              <a:t> </a:t>
            </a:r>
            <a:r>
              <a:rPr lang="es-ES_tradnl" dirty="0" smtClean="0"/>
              <a:t>b.1</a:t>
            </a:r>
            <a:r>
              <a:rPr lang="es-ES_tradnl" sz="2200" dirty="0" smtClean="0"/>
              <a:t>. Elaboración Plan de Publicidad</a:t>
            </a:r>
          </a:p>
          <a:p>
            <a:pPr lvl="2"/>
            <a:r>
              <a:rPr lang="es-ES_tradnl" sz="2200" dirty="0" smtClean="0"/>
              <a:t>b.2. Elaboración Plan de Promociones</a:t>
            </a:r>
          </a:p>
          <a:p>
            <a:pPr lvl="2"/>
            <a:r>
              <a:rPr lang="es-ES_tradnl" sz="2200" dirty="0" smtClean="0"/>
              <a:t>b.3. Proceso de selección de compra del Cliente</a:t>
            </a:r>
          </a:p>
          <a:p>
            <a:pPr lvl="2"/>
            <a:r>
              <a:rPr lang="es-ES_tradnl" sz="2200" dirty="0" smtClean="0"/>
              <a:t>b.4. Compra del Cliente</a:t>
            </a:r>
          </a:p>
          <a:p>
            <a:pPr lvl="2"/>
            <a:r>
              <a:rPr lang="es-ES_tradnl" sz="2200" dirty="0" smtClean="0"/>
              <a:t>b.5. Facturación</a:t>
            </a:r>
          </a:p>
          <a:p>
            <a:pPr lvl="2"/>
            <a:r>
              <a:rPr lang="es-ES_tradnl" sz="2200" dirty="0" smtClean="0"/>
              <a:t>b.6. Despacho de mercadería al cliente</a:t>
            </a:r>
          </a:p>
          <a:p>
            <a:pPr lvl="2"/>
            <a:r>
              <a:rPr lang="es-ES_tradnl" sz="2200" dirty="0" smtClean="0"/>
              <a:t>b.7. Evaluación Calidad de Servicio Pos al Cliente</a:t>
            </a:r>
          </a:p>
          <a:p>
            <a:pPr lvl="2"/>
            <a:r>
              <a:rPr lang="es-ES_tradnl" sz="2200" dirty="0" smtClean="0"/>
              <a:t>b.8. Adquisiciones</a:t>
            </a:r>
          </a:p>
          <a:p>
            <a:pPr lvl="2"/>
            <a:r>
              <a:rPr lang="es-ES_tradnl" sz="2200" dirty="0" smtClean="0"/>
              <a:t>b.9. Alianzas y Convenios Instituciones</a:t>
            </a:r>
          </a:p>
          <a:p>
            <a:endParaRPr lang="es-ES_tradnl" dirty="0"/>
          </a:p>
        </p:txBody>
      </p:sp>
    </p:spTree>
  </p:cSld>
  <p:clrMapOvr>
    <a:masterClrMapping/>
  </p:clrMapOvr>
  <p:transition>
    <p:strips dir="rd"/>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14400" y="285728"/>
            <a:ext cx="7772400" cy="914400"/>
          </a:xfrm>
        </p:spPr>
        <p:txBody>
          <a:bodyPr/>
          <a:lstStyle/>
          <a:p>
            <a:pPr algn="ctr"/>
            <a:r>
              <a:rPr lang="es-ES_tradnl" sz="3200" dirty="0" smtClean="0"/>
              <a:t>INVENTARIO DE PROCESOS</a:t>
            </a:r>
            <a:endParaRPr lang="es-ES_tradnl" sz="3200" dirty="0"/>
          </a:p>
        </p:txBody>
      </p:sp>
      <p:sp>
        <p:nvSpPr>
          <p:cNvPr id="3" name="2 Marcador de contenido"/>
          <p:cNvSpPr>
            <a:spLocks noGrp="1"/>
          </p:cNvSpPr>
          <p:nvPr>
            <p:ph idx="1"/>
          </p:nvPr>
        </p:nvSpPr>
        <p:spPr>
          <a:xfrm>
            <a:off x="785786" y="1071546"/>
            <a:ext cx="7901014" cy="5572164"/>
          </a:xfrm>
        </p:spPr>
        <p:txBody>
          <a:bodyPr>
            <a:normAutofit lnSpcReduction="10000"/>
          </a:bodyPr>
          <a:lstStyle/>
          <a:p>
            <a:r>
              <a:rPr lang="es-ES_tradnl"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Procesos Operativos</a:t>
            </a:r>
          </a:p>
          <a:p>
            <a:pPr lvl="1"/>
            <a:r>
              <a:rPr lang="es-ES_tradnl"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Almacenaje</a:t>
            </a:r>
            <a:endParaRPr lang="es-ES_tradnl"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lvl="2"/>
            <a:r>
              <a:rPr lang="es-ES_tradnl" dirty="0" smtClean="0"/>
              <a:t> </a:t>
            </a:r>
            <a:r>
              <a:rPr lang="es-ES_tradnl" dirty="0" smtClean="0"/>
              <a:t>c.1</a:t>
            </a:r>
            <a:r>
              <a:rPr lang="es-ES_tradnl" sz="2200" dirty="0" smtClean="0"/>
              <a:t>. Verificación plan de Compras</a:t>
            </a:r>
          </a:p>
          <a:p>
            <a:pPr lvl="2"/>
            <a:r>
              <a:rPr lang="es-ES_tradnl" sz="2200" dirty="0" smtClean="0"/>
              <a:t>c.2. Inventario Físico de Mercadería</a:t>
            </a:r>
          </a:p>
          <a:p>
            <a:pPr lvl="2"/>
            <a:r>
              <a:rPr lang="es-ES_tradnl" sz="2200" dirty="0" smtClean="0"/>
              <a:t>c.3. Ingreso de Mercadería</a:t>
            </a:r>
          </a:p>
          <a:p>
            <a:pPr lvl="2"/>
            <a:r>
              <a:rPr lang="es-ES_tradnl" sz="2200" dirty="0" smtClean="0"/>
              <a:t>c.4. Actualización de Stocks</a:t>
            </a:r>
          </a:p>
          <a:p>
            <a:pPr lvl="2"/>
            <a:r>
              <a:rPr lang="es-ES_tradnl" sz="2200" dirty="0" smtClean="0"/>
              <a:t>c.5. Despacho de Mercaderías a clientes</a:t>
            </a:r>
          </a:p>
          <a:p>
            <a:pPr lvl="2"/>
            <a:r>
              <a:rPr lang="es-ES_tradnl" sz="2200" dirty="0" smtClean="0"/>
              <a:t>c.6. Devolución productos caducados y en mal estado</a:t>
            </a:r>
          </a:p>
          <a:p>
            <a:pPr lvl="1"/>
            <a:r>
              <a:rPr lang="es-ES_tradnl"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Perchado</a:t>
            </a:r>
            <a:endParaRPr lang="es-ES_tradnl"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lvl="2"/>
            <a:r>
              <a:rPr lang="es-ES_tradnl" dirty="0" smtClean="0"/>
              <a:t>d.1</a:t>
            </a:r>
            <a:r>
              <a:rPr lang="es-ES_tradnl" sz="2200" dirty="0" smtClean="0"/>
              <a:t>. Verificación stocks perchas</a:t>
            </a:r>
          </a:p>
          <a:p>
            <a:pPr lvl="2"/>
            <a:r>
              <a:rPr lang="es-ES_tradnl" sz="2200" dirty="0" smtClean="0"/>
              <a:t>d.2. Despacho Mercaderías de almacén</a:t>
            </a:r>
          </a:p>
          <a:p>
            <a:pPr lvl="2"/>
            <a:r>
              <a:rPr lang="es-ES_tradnl" sz="2200" dirty="0" smtClean="0"/>
              <a:t>d.3. Colocación mercaderías perchas.</a:t>
            </a:r>
          </a:p>
          <a:p>
            <a:pPr lvl="2"/>
            <a:r>
              <a:rPr lang="es-ES_tradnl" sz="2200" dirty="0" smtClean="0"/>
              <a:t>d.4. Actualización stocks perchas.</a:t>
            </a:r>
          </a:p>
          <a:p>
            <a:pPr lvl="2"/>
            <a:r>
              <a:rPr lang="es-ES_tradnl" sz="2200" dirty="0" smtClean="0"/>
              <a:t>d.5. Verificación productos mal estado</a:t>
            </a:r>
          </a:p>
          <a:p>
            <a:endParaRPr lang="es-ES_tradnl" dirty="0"/>
          </a:p>
        </p:txBody>
      </p:sp>
    </p:spTree>
  </p:cSld>
  <p:clrMapOvr>
    <a:masterClrMapping/>
  </p:clrMapOvr>
  <p:transition>
    <p:strips dir="rd"/>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INVENTARIO DE PROCESOS</a:t>
            </a:r>
            <a:endParaRPr lang="es-ES_tradnl" dirty="0"/>
          </a:p>
        </p:txBody>
      </p:sp>
      <p:sp>
        <p:nvSpPr>
          <p:cNvPr id="3" name="2 Marcador de contenido"/>
          <p:cNvSpPr>
            <a:spLocks noGrp="1"/>
          </p:cNvSpPr>
          <p:nvPr>
            <p:ph idx="1"/>
          </p:nvPr>
        </p:nvSpPr>
        <p:spPr/>
        <p:txBody>
          <a:bodyPr/>
          <a:lstStyle/>
          <a:p>
            <a:r>
              <a:rPr lang="es-ES_tradnl"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Procesos Operativos</a:t>
            </a:r>
          </a:p>
          <a:p>
            <a:pPr lvl="1"/>
            <a:r>
              <a:rPr lang="es-ES_tradnl"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Facturación</a:t>
            </a:r>
            <a:endParaRPr lang="es-ES_tradnl" sz="2400" dirty="0" smtClean="0"/>
          </a:p>
          <a:p>
            <a:pPr lvl="2"/>
            <a:r>
              <a:rPr lang="es-ES_tradnl" dirty="0" smtClean="0"/>
              <a:t> </a:t>
            </a:r>
            <a:r>
              <a:rPr lang="es-ES_tradnl" dirty="0" smtClean="0"/>
              <a:t>e.1</a:t>
            </a:r>
            <a:r>
              <a:rPr lang="es-ES_tradnl" sz="2200" dirty="0" smtClean="0"/>
              <a:t>. Cuadre de Caja Chica</a:t>
            </a:r>
          </a:p>
          <a:p>
            <a:pPr lvl="2"/>
            <a:r>
              <a:rPr lang="es-ES_tradnl" sz="2200" dirty="0" smtClean="0"/>
              <a:t>e.2. Atención al cliente</a:t>
            </a:r>
          </a:p>
          <a:p>
            <a:pPr lvl="2"/>
            <a:r>
              <a:rPr lang="es-ES_tradnl" sz="2200" dirty="0" smtClean="0"/>
              <a:t>e.3. Cuadre de Caja Chica</a:t>
            </a:r>
          </a:p>
          <a:p>
            <a:pPr lvl="2"/>
            <a:r>
              <a:rPr lang="es-ES_tradnl" sz="2200" dirty="0" smtClean="0"/>
              <a:t>e.4. Conciliación Contabilidad</a:t>
            </a:r>
          </a:p>
          <a:p>
            <a:endParaRPr lang="es-ES_tradnl" dirty="0"/>
          </a:p>
        </p:txBody>
      </p:sp>
    </p:spTree>
  </p:cSld>
  <p:clrMapOvr>
    <a:masterClrMapping/>
  </p:clrMapOvr>
  <p:transition>
    <p:strips dir="rd"/>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57224" y="285728"/>
            <a:ext cx="7772400" cy="785818"/>
          </a:xfrm>
        </p:spPr>
        <p:txBody>
          <a:bodyPr/>
          <a:lstStyle/>
          <a:p>
            <a:pPr algn="ctr"/>
            <a:r>
              <a:rPr lang="es-ES_tradnl" sz="3200" dirty="0" smtClean="0"/>
              <a:t>INVENTARIO DE PROCESOS</a:t>
            </a:r>
            <a:endParaRPr lang="es-ES_tradnl" sz="3200" dirty="0"/>
          </a:p>
        </p:txBody>
      </p:sp>
      <p:sp>
        <p:nvSpPr>
          <p:cNvPr id="3" name="2 Marcador de contenido"/>
          <p:cNvSpPr>
            <a:spLocks noGrp="1"/>
          </p:cNvSpPr>
          <p:nvPr>
            <p:ph idx="1"/>
          </p:nvPr>
        </p:nvSpPr>
        <p:spPr>
          <a:xfrm>
            <a:off x="857224" y="1071546"/>
            <a:ext cx="7772400" cy="5786454"/>
          </a:xfrm>
        </p:spPr>
        <p:txBody>
          <a:bodyPr>
            <a:normAutofit fontScale="85000" lnSpcReduction="20000"/>
          </a:bodyPr>
          <a:lstStyle/>
          <a:p>
            <a:r>
              <a:rPr lang="es-ES_tradnl"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Procesos Habilitantes</a:t>
            </a:r>
          </a:p>
          <a:p>
            <a:pPr lvl="1"/>
            <a:r>
              <a:rPr lang="es-ES_tradnl"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s-ES_tradnl"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Administrativos</a:t>
            </a:r>
            <a:endParaRPr lang="es-ES_tradnl"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lvl="2"/>
            <a:r>
              <a:rPr lang="es-ES_tradnl" dirty="0" smtClean="0"/>
              <a:t> </a:t>
            </a:r>
            <a:r>
              <a:rPr lang="es-ES_tradnl" dirty="0" smtClean="0"/>
              <a:t>f.1</a:t>
            </a:r>
            <a:r>
              <a:rPr lang="es-ES_tradnl" sz="2200" dirty="0" smtClean="0"/>
              <a:t>. Control de personal</a:t>
            </a:r>
          </a:p>
          <a:p>
            <a:pPr lvl="2"/>
            <a:r>
              <a:rPr lang="es-ES_tradnl" sz="2200" dirty="0" smtClean="0"/>
              <a:t>f.2. Mantenimiento Infraestructura</a:t>
            </a:r>
          </a:p>
          <a:p>
            <a:pPr lvl="2"/>
            <a:r>
              <a:rPr lang="es-ES_tradnl" sz="2200" dirty="0" smtClean="0"/>
              <a:t>f.3. Elaboración de roles de pago</a:t>
            </a:r>
          </a:p>
          <a:p>
            <a:pPr lvl="2"/>
            <a:r>
              <a:rPr lang="es-ES_tradnl" sz="2200" dirty="0" smtClean="0"/>
              <a:t>f.4. Cierre de Convenios instituciones</a:t>
            </a:r>
          </a:p>
          <a:p>
            <a:pPr lvl="2"/>
            <a:r>
              <a:rPr lang="es-ES_tradnl" sz="2200" dirty="0" smtClean="0"/>
              <a:t>f.5. Logística de transporte</a:t>
            </a:r>
          </a:p>
          <a:p>
            <a:pPr lvl="2"/>
            <a:r>
              <a:rPr lang="es-ES_tradnl" sz="2200" dirty="0" smtClean="0"/>
              <a:t>f.6. Elaboración planes de capacitación</a:t>
            </a:r>
          </a:p>
          <a:p>
            <a:pPr lvl="2"/>
            <a:r>
              <a:rPr lang="es-ES_tradnl" sz="2200" dirty="0" smtClean="0"/>
              <a:t>f.7. Ejecución Plan Estratégico</a:t>
            </a:r>
          </a:p>
          <a:p>
            <a:pPr lvl="1"/>
            <a:r>
              <a:rPr lang="es-ES_tradnl"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s-ES_tradnl"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Promoción </a:t>
            </a:r>
            <a:r>
              <a:rPr lang="es-ES_tradnl"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y Publicidad</a:t>
            </a:r>
            <a:endParaRPr lang="es-ES_tradnl"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lvl="2"/>
            <a:r>
              <a:rPr lang="es-ES_tradnl" dirty="0" smtClean="0"/>
              <a:t> </a:t>
            </a:r>
            <a:r>
              <a:rPr lang="es-ES_tradnl" dirty="0" smtClean="0"/>
              <a:t>g.1</a:t>
            </a:r>
            <a:r>
              <a:rPr lang="es-ES_tradnl" sz="2200" dirty="0" smtClean="0"/>
              <a:t>. Planificación y ejecución Estudio de Mercado</a:t>
            </a:r>
          </a:p>
          <a:p>
            <a:pPr lvl="2"/>
            <a:r>
              <a:rPr lang="es-ES_tradnl" dirty="0" smtClean="0"/>
              <a:t>g.2. Diseño Plan de </a:t>
            </a:r>
            <a:r>
              <a:rPr lang="es-ES_tradnl" dirty="0" err="1" smtClean="0"/>
              <a:t>Merchandising</a:t>
            </a:r>
            <a:endParaRPr lang="es-ES_tradnl" sz="2200" dirty="0" smtClean="0"/>
          </a:p>
          <a:p>
            <a:pPr lvl="2"/>
            <a:r>
              <a:rPr lang="es-ES_tradnl" sz="2200" dirty="0" smtClean="0"/>
              <a:t>g.3. Elaboración Promociones</a:t>
            </a:r>
          </a:p>
          <a:p>
            <a:pPr lvl="2"/>
            <a:r>
              <a:rPr lang="es-ES_tradnl" sz="2200" dirty="0" smtClean="0"/>
              <a:t>g.4. Elaboración Plan de Publicidad</a:t>
            </a:r>
          </a:p>
          <a:p>
            <a:pPr lvl="1"/>
            <a:r>
              <a:rPr lang="es-ES_tradnl" sz="2800" dirty="0" smtClean="0"/>
              <a:t> </a:t>
            </a:r>
            <a:r>
              <a:rPr lang="es-ES_tradnl"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Financieros</a:t>
            </a:r>
            <a:endParaRPr lang="es-ES_tradnl" sz="2400" dirty="0" smtClean="0"/>
          </a:p>
          <a:p>
            <a:pPr lvl="2"/>
            <a:r>
              <a:rPr lang="es-ES_tradnl" dirty="0" smtClean="0"/>
              <a:t> </a:t>
            </a:r>
            <a:r>
              <a:rPr lang="es-ES_tradnl" dirty="0" smtClean="0"/>
              <a:t>h.1</a:t>
            </a:r>
            <a:r>
              <a:rPr lang="es-ES_tradnl" sz="2200" dirty="0" smtClean="0"/>
              <a:t>. Elaboración de Estados Financieros</a:t>
            </a:r>
          </a:p>
          <a:p>
            <a:pPr lvl="2"/>
            <a:r>
              <a:rPr lang="es-ES_tradnl" sz="2200" dirty="0" smtClean="0"/>
              <a:t>h.2. Elaboración, aprobación y ejecución presupuesto.</a:t>
            </a:r>
          </a:p>
          <a:p>
            <a:pPr lvl="2"/>
            <a:r>
              <a:rPr lang="es-ES_tradnl" sz="2200" dirty="0" smtClean="0"/>
              <a:t>h.3. Control presupuestario.</a:t>
            </a:r>
          </a:p>
          <a:p>
            <a:endParaRPr lang="es-ES_tradnl" dirty="0"/>
          </a:p>
        </p:txBody>
      </p:sp>
    </p:spTree>
  </p:cSld>
  <p:clrMapOvr>
    <a:masterClrMapping/>
  </p:clrMapOvr>
  <p:transition>
    <p:strips dir="rd"/>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PRIORIZACIÓN DE PROCESOS</a:t>
            </a:r>
            <a:endParaRPr lang="es-ES_tradnl" dirty="0"/>
          </a:p>
        </p:txBody>
      </p:sp>
      <p:graphicFrame>
        <p:nvGraphicFramePr>
          <p:cNvPr id="4" name="3 Tabla"/>
          <p:cNvGraphicFramePr>
            <a:graphicFrameLocks noGrp="1"/>
          </p:cNvGraphicFramePr>
          <p:nvPr/>
        </p:nvGraphicFramePr>
        <p:xfrm>
          <a:off x="500034" y="1785926"/>
          <a:ext cx="8072494" cy="4357717"/>
        </p:xfrm>
        <a:graphic>
          <a:graphicData uri="http://schemas.openxmlformats.org/drawingml/2006/table">
            <a:tbl>
              <a:tblPr>
                <a:tableStyleId>{35758FB7-9AC5-4552-8A53-C91805E547FA}</a:tableStyleId>
              </a:tblPr>
              <a:tblGrid>
                <a:gridCol w="1236052"/>
                <a:gridCol w="6836442"/>
              </a:tblGrid>
              <a:tr h="622531">
                <a:tc>
                  <a:txBody>
                    <a:bodyPr/>
                    <a:lstStyle/>
                    <a:p>
                      <a:pPr marL="180340" algn="ctr">
                        <a:lnSpc>
                          <a:spcPct val="100000"/>
                        </a:lnSpc>
                        <a:spcAft>
                          <a:spcPts val="0"/>
                        </a:spcAft>
                      </a:pPr>
                      <a:r>
                        <a:rPr lang="es-ES_tradnl" sz="2000" b="1" dirty="0"/>
                        <a:t>Literal</a:t>
                      </a:r>
                      <a:endParaRPr lang="es-ES_tradnl" sz="2800" b="1" dirty="0">
                        <a:latin typeface="Calibri"/>
                        <a:ea typeface="Calibri"/>
                        <a:cs typeface="Times New Roman"/>
                      </a:endParaRPr>
                    </a:p>
                  </a:txBody>
                  <a:tcPr marL="68580" marR="68580" marT="0" marB="0"/>
                </a:tc>
                <a:tc>
                  <a:txBody>
                    <a:bodyPr/>
                    <a:lstStyle/>
                    <a:p>
                      <a:pPr marL="180340" algn="ctr">
                        <a:lnSpc>
                          <a:spcPct val="100000"/>
                        </a:lnSpc>
                        <a:spcAft>
                          <a:spcPts val="0"/>
                        </a:spcAft>
                      </a:pPr>
                      <a:r>
                        <a:rPr lang="es-ES_tradnl" sz="2000" b="1" dirty="0"/>
                        <a:t>Pregunta</a:t>
                      </a:r>
                      <a:endParaRPr lang="es-ES_tradnl" sz="2800" b="1" dirty="0">
                        <a:latin typeface="Calibri"/>
                        <a:ea typeface="Calibri"/>
                        <a:cs typeface="Times New Roman"/>
                      </a:endParaRPr>
                    </a:p>
                  </a:txBody>
                  <a:tcPr marL="68580" marR="68580" marT="0" marB="0"/>
                </a:tc>
              </a:tr>
              <a:tr h="622531">
                <a:tc>
                  <a:txBody>
                    <a:bodyPr/>
                    <a:lstStyle/>
                    <a:p>
                      <a:pPr marL="180340" algn="ctr">
                        <a:lnSpc>
                          <a:spcPct val="100000"/>
                        </a:lnSpc>
                        <a:spcAft>
                          <a:spcPts val="0"/>
                        </a:spcAft>
                      </a:pPr>
                      <a:r>
                        <a:rPr lang="es-ES_tradnl" sz="2000"/>
                        <a:t>A</a:t>
                      </a:r>
                      <a:endParaRPr lang="es-ES_tradnl" sz="2800">
                        <a:latin typeface="Calibri"/>
                        <a:ea typeface="Calibri"/>
                        <a:cs typeface="Times New Roman"/>
                      </a:endParaRPr>
                    </a:p>
                  </a:txBody>
                  <a:tcPr marL="68580" marR="68580" marT="0" marB="0"/>
                </a:tc>
                <a:tc>
                  <a:txBody>
                    <a:bodyPr/>
                    <a:lstStyle/>
                    <a:p>
                      <a:pPr marL="180340" algn="just">
                        <a:lnSpc>
                          <a:spcPct val="100000"/>
                        </a:lnSpc>
                        <a:spcAft>
                          <a:spcPts val="0"/>
                        </a:spcAft>
                      </a:pPr>
                      <a:r>
                        <a:rPr lang="es-ES_tradnl" sz="2000" dirty="0"/>
                        <a:t>¿Mejora la imagen y posicionamiento de la Empresa?</a:t>
                      </a:r>
                      <a:endParaRPr lang="es-ES_tradnl" sz="2800" dirty="0">
                        <a:latin typeface="Calibri"/>
                        <a:ea typeface="Calibri"/>
                        <a:cs typeface="Times New Roman"/>
                      </a:endParaRPr>
                    </a:p>
                  </a:txBody>
                  <a:tcPr marL="68580" marR="68580" marT="0" marB="0"/>
                </a:tc>
              </a:tr>
              <a:tr h="622531">
                <a:tc>
                  <a:txBody>
                    <a:bodyPr/>
                    <a:lstStyle/>
                    <a:p>
                      <a:pPr marL="180340" algn="ctr">
                        <a:lnSpc>
                          <a:spcPct val="100000"/>
                        </a:lnSpc>
                        <a:spcAft>
                          <a:spcPts val="0"/>
                        </a:spcAft>
                      </a:pPr>
                      <a:r>
                        <a:rPr lang="es-ES_tradnl" sz="2000"/>
                        <a:t>B</a:t>
                      </a:r>
                      <a:endParaRPr lang="es-ES_tradnl" sz="2800">
                        <a:latin typeface="Calibri"/>
                        <a:ea typeface="Calibri"/>
                        <a:cs typeface="Times New Roman"/>
                      </a:endParaRPr>
                    </a:p>
                  </a:txBody>
                  <a:tcPr marL="68580" marR="68580" marT="0" marB="0"/>
                </a:tc>
                <a:tc>
                  <a:txBody>
                    <a:bodyPr/>
                    <a:lstStyle/>
                    <a:p>
                      <a:pPr marL="180340" algn="just">
                        <a:lnSpc>
                          <a:spcPct val="100000"/>
                        </a:lnSpc>
                        <a:spcAft>
                          <a:spcPts val="0"/>
                        </a:spcAft>
                      </a:pPr>
                      <a:r>
                        <a:rPr lang="es-ES_tradnl" sz="2000" dirty="0"/>
                        <a:t>¿Este proceso afecta la atención del cliente?</a:t>
                      </a:r>
                      <a:endParaRPr lang="es-ES_tradnl" sz="2800" dirty="0">
                        <a:latin typeface="Calibri"/>
                        <a:ea typeface="Calibri"/>
                        <a:cs typeface="Times New Roman"/>
                      </a:endParaRPr>
                    </a:p>
                  </a:txBody>
                  <a:tcPr marL="68580" marR="68580" marT="0" marB="0"/>
                </a:tc>
              </a:tr>
              <a:tr h="622531">
                <a:tc>
                  <a:txBody>
                    <a:bodyPr/>
                    <a:lstStyle/>
                    <a:p>
                      <a:pPr marL="180340" algn="ctr">
                        <a:lnSpc>
                          <a:spcPct val="100000"/>
                        </a:lnSpc>
                        <a:spcAft>
                          <a:spcPts val="0"/>
                        </a:spcAft>
                      </a:pPr>
                      <a:r>
                        <a:rPr lang="es-ES_tradnl" sz="2000"/>
                        <a:t>C</a:t>
                      </a:r>
                      <a:endParaRPr lang="es-ES_tradnl" sz="2800">
                        <a:latin typeface="Calibri"/>
                        <a:ea typeface="Calibri"/>
                        <a:cs typeface="Times New Roman"/>
                      </a:endParaRPr>
                    </a:p>
                  </a:txBody>
                  <a:tcPr marL="68580" marR="68580" marT="0" marB="0"/>
                </a:tc>
                <a:tc>
                  <a:txBody>
                    <a:bodyPr/>
                    <a:lstStyle/>
                    <a:p>
                      <a:pPr marL="180340" algn="just">
                        <a:lnSpc>
                          <a:spcPct val="100000"/>
                        </a:lnSpc>
                        <a:spcAft>
                          <a:spcPts val="0"/>
                        </a:spcAft>
                      </a:pPr>
                      <a:r>
                        <a:rPr lang="es-ES_tradnl" sz="2000" dirty="0"/>
                        <a:t>¿Este proceso genera valor?</a:t>
                      </a:r>
                      <a:endParaRPr lang="es-ES_tradnl" sz="2800" dirty="0">
                        <a:latin typeface="Calibri"/>
                        <a:ea typeface="Calibri"/>
                        <a:cs typeface="Times New Roman"/>
                      </a:endParaRPr>
                    </a:p>
                  </a:txBody>
                  <a:tcPr marL="68580" marR="68580" marT="0" marB="0"/>
                </a:tc>
              </a:tr>
              <a:tr h="622531">
                <a:tc>
                  <a:txBody>
                    <a:bodyPr/>
                    <a:lstStyle/>
                    <a:p>
                      <a:pPr marL="180340" algn="ctr">
                        <a:lnSpc>
                          <a:spcPct val="100000"/>
                        </a:lnSpc>
                        <a:spcAft>
                          <a:spcPts val="0"/>
                        </a:spcAft>
                      </a:pPr>
                      <a:r>
                        <a:rPr lang="es-ES_tradnl" sz="2000"/>
                        <a:t>D</a:t>
                      </a:r>
                      <a:endParaRPr lang="es-ES_tradnl" sz="2800">
                        <a:latin typeface="Calibri"/>
                        <a:ea typeface="Calibri"/>
                        <a:cs typeface="Times New Roman"/>
                      </a:endParaRPr>
                    </a:p>
                  </a:txBody>
                  <a:tcPr marL="68580" marR="68580" marT="0" marB="0"/>
                </a:tc>
                <a:tc>
                  <a:txBody>
                    <a:bodyPr/>
                    <a:lstStyle/>
                    <a:p>
                      <a:pPr marL="180340" algn="just">
                        <a:lnSpc>
                          <a:spcPct val="100000"/>
                        </a:lnSpc>
                        <a:spcAft>
                          <a:spcPts val="0"/>
                        </a:spcAft>
                      </a:pPr>
                      <a:r>
                        <a:rPr lang="es-ES_tradnl" sz="2000" dirty="0"/>
                        <a:t>¿Genera rentabilidad para la empresa?</a:t>
                      </a:r>
                      <a:endParaRPr lang="es-ES_tradnl" sz="2800" dirty="0">
                        <a:latin typeface="Calibri"/>
                        <a:ea typeface="Calibri"/>
                        <a:cs typeface="Times New Roman"/>
                      </a:endParaRPr>
                    </a:p>
                  </a:txBody>
                  <a:tcPr marL="68580" marR="68580" marT="0" marB="0"/>
                </a:tc>
              </a:tr>
              <a:tr h="622531">
                <a:tc>
                  <a:txBody>
                    <a:bodyPr/>
                    <a:lstStyle/>
                    <a:p>
                      <a:pPr marL="180340" algn="ctr">
                        <a:lnSpc>
                          <a:spcPct val="100000"/>
                        </a:lnSpc>
                        <a:spcAft>
                          <a:spcPts val="0"/>
                        </a:spcAft>
                      </a:pPr>
                      <a:r>
                        <a:rPr lang="es-ES_tradnl" sz="2000"/>
                        <a:t>E</a:t>
                      </a:r>
                      <a:endParaRPr lang="es-ES_tradnl" sz="2800">
                        <a:latin typeface="Calibri"/>
                        <a:ea typeface="Calibri"/>
                        <a:cs typeface="Times New Roman"/>
                      </a:endParaRPr>
                    </a:p>
                  </a:txBody>
                  <a:tcPr marL="68580" marR="68580" marT="0" marB="0"/>
                </a:tc>
                <a:tc>
                  <a:txBody>
                    <a:bodyPr/>
                    <a:lstStyle/>
                    <a:p>
                      <a:pPr marL="180340" algn="just">
                        <a:lnSpc>
                          <a:spcPct val="100000"/>
                        </a:lnSpc>
                        <a:spcAft>
                          <a:spcPts val="0"/>
                        </a:spcAft>
                      </a:pPr>
                      <a:r>
                        <a:rPr lang="es-ES_tradnl" sz="2000" dirty="0"/>
                        <a:t>¿Se disponen de los recursos para realizar este proceso?</a:t>
                      </a:r>
                      <a:endParaRPr lang="es-ES_tradnl" sz="2800" dirty="0">
                        <a:latin typeface="Calibri"/>
                        <a:ea typeface="Calibri"/>
                        <a:cs typeface="Times New Roman"/>
                      </a:endParaRPr>
                    </a:p>
                  </a:txBody>
                  <a:tcPr marL="68580" marR="68580" marT="0" marB="0"/>
                </a:tc>
              </a:tr>
              <a:tr h="622531">
                <a:tc>
                  <a:txBody>
                    <a:bodyPr/>
                    <a:lstStyle/>
                    <a:p>
                      <a:pPr marL="180340" algn="ctr">
                        <a:lnSpc>
                          <a:spcPct val="100000"/>
                        </a:lnSpc>
                        <a:spcAft>
                          <a:spcPts val="0"/>
                        </a:spcAft>
                      </a:pPr>
                      <a:r>
                        <a:rPr lang="es-ES_tradnl" sz="2000"/>
                        <a:t>F</a:t>
                      </a:r>
                      <a:endParaRPr lang="es-ES_tradnl" sz="2800">
                        <a:latin typeface="Calibri"/>
                        <a:ea typeface="Calibri"/>
                        <a:cs typeface="Times New Roman"/>
                      </a:endParaRPr>
                    </a:p>
                  </a:txBody>
                  <a:tcPr marL="68580" marR="68580" marT="0" marB="0"/>
                </a:tc>
                <a:tc>
                  <a:txBody>
                    <a:bodyPr/>
                    <a:lstStyle/>
                    <a:p>
                      <a:pPr marL="180340" algn="just">
                        <a:lnSpc>
                          <a:spcPct val="100000"/>
                        </a:lnSpc>
                        <a:spcAft>
                          <a:spcPts val="0"/>
                        </a:spcAft>
                      </a:pPr>
                      <a:r>
                        <a:rPr lang="es-ES_tradnl" sz="2000" dirty="0"/>
                        <a:t>¿Este proceso tiene valor organizacional para la empresa?</a:t>
                      </a:r>
                      <a:endParaRPr lang="es-ES_tradnl" sz="2800" dirty="0">
                        <a:latin typeface="Calibri"/>
                        <a:ea typeface="Calibri"/>
                        <a:cs typeface="Times New Roman"/>
                      </a:endParaRPr>
                    </a:p>
                  </a:txBody>
                  <a:tcPr marL="68580" marR="68580" marT="0" marB="0"/>
                </a:tc>
              </a:tr>
            </a:tbl>
          </a:graphicData>
        </a:graphic>
      </p:graphicFrame>
    </p:spTree>
  </p:cSld>
  <p:clrMapOvr>
    <a:masterClrMapping/>
  </p:clrMapOvr>
  <p:transition>
    <p:strips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_tradnl" dirty="0" smtClean="0"/>
              <a:t>VISIÓN</a:t>
            </a:r>
            <a:endParaRPr lang="es-ES_tradnl" dirty="0"/>
          </a:p>
        </p:txBody>
      </p:sp>
      <p:sp>
        <p:nvSpPr>
          <p:cNvPr id="3" name="2 Marcador de contenido"/>
          <p:cNvSpPr>
            <a:spLocks noGrp="1"/>
          </p:cNvSpPr>
          <p:nvPr>
            <p:ph idx="1"/>
          </p:nvPr>
        </p:nvSpPr>
        <p:spPr/>
        <p:txBody>
          <a:bodyPr>
            <a:normAutofit/>
          </a:bodyPr>
          <a:lstStyle/>
          <a:p>
            <a:pPr algn="just"/>
            <a:r>
              <a:rPr lang="es-ES_tradnl" sz="3200" dirty="0" smtClean="0"/>
              <a:t> Mantener su posición de líder en el mercado con el fin de comercializar productos de calidad y ser reconocida por sus clientes como su mejor servicio de bienestar social</a:t>
            </a:r>
            <a:endParaRPr lang="es-ES_tradnl" sz="3200" dirty="0"/>
          </a:p>
        </p:txBody>
      </p:sp>
    </p:spTree>
  </p:cSld>
  <p:clrMapOvr>
    <a:masterClrMapping/>
  </p:clrMapOvr>
  <p:transition>
    <p:strips dir="rd"/>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14400" y="512064"/>
            <a:ext cx="7772400" cy="988110"/>
          </a:xfrm>
        </p:spPr>
        <p:txBody>
          <a:bodyPr/>
          <a:lstStyle/>
          <a:p>
            <a:pPr algn="ctr"/>
            <a:r>
              <a:rPr lang="es-ES_tradnl" sz="3200" dirty="0" smtClean="0"/>
              <a:t>PROCESOS SELECCIONADOS PARA </a:t>
            </a:r>
            <a:r>
              <a:rPr lang="es-ES_tradnl" sz="3200" dirty="0" smtClean="0"/>
              <a:t>MEJORAMIENTO</a:t>
            </a:r>
            <a:endParaRPr lang="es-ES_tradnl" sz="3200" dirty="0"/>
          </a:p>
        </p:txBody>
      </p:sp>
      <p:graphicFrame>
        <p:nvGraphicFramePr>
          <p:cNvPr id="5" name="4 Tabla"/>
          <p:cNvGraphicFramePr>
            <a:graphicFrameLocks noGrp="1"/>
          </p:cNvGraphicFramePr>
          <p:nvPr/>
        </p:nvGraphicFramePr>
        <p:xfrm>
          <a:off x="642910" y="1928802"/>
          <a:ext cx="8001056" cy="4643467"/>
        </p:xfrm>
        <a:graphic>
          <a:graphicData uri="http://schemas.openxmlformats.org/drawingml/2006/table">
            <a:tbl>
              <a:tblPr>
                <a:tableStyleId>{775DCB02-9BB8-47FD-8907-85C794F793BA}</a:tableStyleId>
              </a:tblPr>
              <a:tblGrid>
                <a:gridCol w="1071570"/>
                <a:gridCol w="6929486"/>
              </a:tblGrid>
              <a:tr h="1071349">
                <a:tc>
                  <a:txBody>
                    <a:bodyPr/>
                    <a:lstStyle/>
                    <a:p>
                      <a:pPr marL="180340" algn="ctr">
                        <a:lnSpc>
                          <a:spcPct val="115000"/>
                        </a:lnSpc>
                        <a:spcAft>
                          <a:spcPts val="0"/>
                        </a:spcAft>
                      </a:pPr>
                      <a:r>
                        <a:rPr lang="es-ES" sz="3200" b="1" dirty="0"/>
                        <a:t>No.</a:t>
                      </a:r>
                      <a:endParaRPr lang="es-ES_tradnl" sz="4000" b="1" dirty="0">
                        <a:latin typeface="Calibri"/>
                        <a:ea typeface="Calibri"/>
                        <a:cs typeface="Times New Roman"/>
                      </a:endParaRPr>
                    </a:p>
                  </a:txBody>
                  <a:tcPr marL="44450" marR="44450" marT="0" marB="0"/>
                </a:tc>
                <a:tc>
                  <a:txBody>
                    <a:bodyPr/>
                    <a:lstStyle/>
                    <a:p>
                      <a:pPr marL="180340" algn="ctr">
                        <a:lnSpc>
                          <a:spcPct val="115000"/>
                        </a:lnSpc>
                        <a:spcAft>
                          <a:spcPts val="0"/>
                        </a:spcAft>
                      </a:pPr>
                      <a:r>
                        <a:rPr lang="es-ES" sz="3200" b="1" dirty="0"/>
                        <a:t>PROCESOS</a:t>
                      </a:r>
                      <a:endParaRPr lang="es-ES_tradnl" sz="4000" b="1" dirty="0">
                        <a:latin typeface="Calibri"/>
                        <a:ea typeface="Calibri"/>
                        <a:cs typeface="Times New Roman"/>
                      </a:endParaRPr>
                    </a:p>
                  </a:txBody>
                  <a:tcPr marL="44450" marR="44450" marT="0" marB="0"/>
                </a:tc>
              </a:tr>
              <a:tr h="396902">
                <a:tc>
                  <a:txBody>
                    <a:bodyPr/>
                    <a:lstStyle/>
                    <a:p>
                      <a:pPr marL="180340" algn="r">
                        <a:lnSpc>
                          <a:spcPct val="115000"/>
                        </a:lnSpc>
                        <a:spcAft>
                          <a:spcPts val="0"/>
                        </a:spcAft>
                      </a:pPr>
                      <a:r>
                        <a:rPr lang="es-ES_tradnl" sz="2000" dirty="0"/>
                        <a:t>1</a:t>
                      </a:r>
                      <a:endParaRPr lang="es-ES_tradnl" sz="2800" dirty="0">
                        <a:latin typeface="Calibri"/>
                        <a:ea typeface="Calibri"/>
                        <a:cs typeface="Times New Roman"/>
                      </a:endParaRPr>
                    </a:p>
                  </a:txBody>
                  <a:tcPr marL="44450" marR="44450" marT="0" marB="0"/>
                </a:tc>
                <a:tc>
                  <a:txBody>
                    <a:bodyPr/>
                    <a:lstStyle/>
                    <a:p>
                      <a:pPr marL="180340" algn="just">
                        <a:lnSpc>
                          <a:spcPct val="115000"/>
                        </a:lnSpc>
                        <a:spcAft>
                          <a:spcPts val="0"/>
                        </a:spcAft>
                      </a:pPr>
                      <a:r>
                        <a:rPr lang="es-ES_tradnl" sz="2000"/>
                        <a:t>Establecimiento de Necesidades de Compra</a:t>
                      </a:r>
                      <a:endParaRPr lang="es-ES_tradnl" sz="2800">
                        <a:latin typeface="Calibri"/>
                        <a:ea typeface="Calibri"/>
                        <a:cs typeface="Times New Roman"/>
                      </a:endParaRPr>
                    </a:p>
                  </a:txBody>
                  <a:tcPr marL="44450" marR="44450" marT="0" marB="0" anchor="b"/>
                </a:tc>
              </a:tr>
              <a:tr h="396902">
                <a:tc>
                  <a:txBody>
                    <a:bodyPr/>
                    <a:lstStyle/>
                    <a:p>
                      <a:pPr marL="180340" algn="r">
                        <a:lnSpc>
                          <a:spcPct val="115000"/>
                        </a:lnSpc>
                        <a:spcAft>
                          <a:spcPts val="0"/>
                        </a:spcAft>
                      </a:pPr>
                      <a:r>
                        <a:rPr lang="es-ES_tradnl" sz="2000" dirty="0"/>
                        <a:t>2</a:t>
                      </a:r>
                      <a:endParaRPr lang="es-ES_tradnl" sz="2800" dirty="0">
                        <a:latin typeface="Calibri"/>
                        <a:ea typeface="Calibri"/>
                        <a:cs typeface="Times New Roman"/>
                      </a:endParaRPr>
                    </a:p>
                  </a:txBody>
                  <a:tcPr marL="44450" marR="44450" marT="0" marB="0"/>
                </a:tc>
                <a:tc>
                  <a:txBody>
                    <a:bodyPr/>
                    <a:lstStyle/>
                    <a:p>
                      <a:pPr marL="180340" algn="just">
                        <a:lnSpc>
                          <a:spcPct val="115000"/>
                        </a:lnSpc>
                        <a:spcAft>
                          <a:spcPts val="0"/>
                        </a:spcAft>
                      </a:pPr>
                      <a:r>
                        <a:rPr lang="es-ES_tradnl" sz="2000"/>
                        <a:t>Facturación</a:t>
                      </a:r>
                      <a:endParaRPr lang="es-ES_tradnl" sz="2800">
                        <a:latin typeface="Calibri"/>
                        <a:ea typeface="Calibri"/>
                        <a:cs typeface="Times New Roman"/>
                      </a:endParaRPr>
                    </a:p>
                  </a:txBody>
                  <a:tcPr marL="44450" marR="44450" marT="0" marB="0" anchor="b"/>
                </a:tc>
              </a:tr>
              <a:tr h="396902">
                <a:tc>
                  <a:txBody>
                    <a:bodyPr/>
                    <a:lstStyle/>
                    <a:p>
                      <a:pPr marL="180340" algn="r">
                        <a:lnSpc>
                          <a:spcPct val="115000"/>
                        </a:lnSpc>
                        <a:spcAft>
                          <a:spcPts val="0"/>
                        </a:spcAft>
                      </a:pPr>
                      <a:r>
                        <a:rPr lang="es-ES_tradnl" sz="2000" dirty="0"/>
                        <a:t>3</a:t>
                      </a:r>
                      <a:endParaRPr lang="es-ES_tradnl" sz="2800" dirty="0">
                        <a:latin typeface="Calibri"/>
                        <a:ea typeface="Calibri"/>
                        <a:cs typeface="Times New Roman"/>
                      </a:endParaRPr>
                    </a:p>
                  </a:txBody>
                  <a:tcPr marL="44450" marR="44450" marT="0" marB="0"/>
                </a:tc>
                <a:tc>
                  <a:txBody>
                    <a:bodyPr/>
                    <a:lstStyle/>
                    <a:p>
                      <a:pPr marL="180340" algn="just">
                        <a:lnSpc>
                          <a:spcPct val="115000"/>
                        </a:lnSpc>
                        <a:spcAft>
                          <a:spcPts val="0"/>
                        </a:spcAft>
                      </a:pPr>
                      <a:r>
                        <a:rPr lang="es-ES_tradnl" sz="2000" dirty="0"/>
                        <a:t>Atención al cliente</a:t>
                      </a:r>
                      <a:endParaRPr lang="es-ES_tradnl" sz="2800" dirty="0">
                        <a:latin typeface="Calibri"/>
                        <a:ea typeface="Calibri"/>
                        <a:cs typeface="Times New Roman"/>
                      </a:endParaRPr>
                    </a:p>
                  </a:txBody>
                  <a:tcPr marL="44450" marR="44450" marT="0" marB="0" anchor="b"/>
                </a:tc>
              </a:tr>
              <a:tr h="396902">
                <a:tc>
                  <a:txBody>
                    <a:bodyPr/>
                    <a:lstStyle/>
                    <a:p>
                      <a:pPr marL="180340" algn="r">
                        <a:lnSpc>
                          <a:spcPct val="115000"/>
                        </a:lnSpc>
                        <a:spcAft>
                          <a:spcPts val="0"/>
                        </a:spcAft>
                      </a:pPr>
                      <a:r>
                        <a:rPr lang="es-ES_tradnl" sz="2000" dirty="0"/>
                        <a:t>4</a:t>
                      </a:r>
                      <a:endParaRPr lang="es-ES_tradnl" sz="2800" dirty="0">
                        <a:latin typeface="Calibri"/>
                        <a:ea typeface="Calibri"/>
                        <a:cs typeface="Times New Roman"/>
                      </a:endParaRPr>
                    </a:p>
                  </a:txBody>
                  <a:tcPr marL="44450" marR="44450" marT="0" marB="0"/>
                </a:tc>
                <a:tc>
                  <a:txBody>
                    <a:bodyPr/>
                    <a:lstStyle/>
                    <a:p>
                      <a:pPr marL="180340" algn="just">
                        <a:lnSpc>
                          <a:spcPct val="115000"/>
                        </a:lnSpc>
                        <a:spcAft>
                          <a:spcPts val="0"/>
                        </a:spcAft>
                      </a:pPr>
                      <a:r>
                        <a:rPr lang="es-ES_tradnl" sz="2000" dirty="0"/>
                        <a:t>Elaboración planes de capacitación</a:t>
                      </a:r>
                      <a:endParaRPr lang="es-ES_tradnl" sz="2800" dirty="0">
                        <a:latin typeface="Calibri"/>
                        <a:ea typeface="Calibri"/>
                        <a:cs typeface="Times New Roman"/>
                      </a:endParaRPr>
                    </a:p>
                  </a:txBody>
                  <a:tcPr marL="44450" marR="44450" marT="0" marB="0" anchor="b"/>
                </a:tc>
              </a:tr>
              <a:tr h="396902">
                <a:tc>
                  <a:txBody>
                    <a:bodyPr/>
                    <a:lstStyle/>
                    <a:p>
                      <a:pPr marL="180340" algn="r">
                        <a:lnSpc>
                          <a:spcPct val="115000"/>
                        </a:lnSpc>
                        <a:spcAft>
                          <a:spcPts val="0"/>
                        </a:spcAft>
                      </a:pPr>
                      <a:r>
                        <a:rPr lang="es-ES_tradnl" sz="2000" dirty="0"/>
                        <a:t>5</a:t>
                      </a:r>
                      <a:endParaRPr lang="es-ES_tradnl" sz="2800" dirty="0">
                        <a:latin typeface="Calibri"/>
                        <a:ea typeface="Calibri"/>
                        <a:cs typeface="Times New Roman"/>
                      </a:endParaRPr>
                    </a:p>
                  </a:txBody>
                  <a:tcPr marL="44450" marR="44450" marT="0" marB="0"/>
                </a:tc>
                <a:tc>
                  <a:txBody>
                    <a:bodyPr/>
                    <a:lstStyle/>
                    <a:p>
                      <a:pPr marL="180340" algn="just">
                        <a:lnSpc>
                          <a:spcPct val="115000"/>
                        </a:lnSpc>
                        <a:spcAft>
                          <a:spcPts val="0"/>
                        </a:spcAft>
                      </a:pPr>
                      <a:r>
                        <a:rPr lang="es-ES_tradnl" sz="2000" dirty="0"/>
                        <a:t>Ejecución Plan Estratégico</a:t>
                      </a:r>
                      <a:endParaRPr lang="es-ES_tradnl" sz="2800" dirty="0">
                        <a:latin typeface="Calibri"/>
                        <a:ea typeface="Calibri"/>
                        <a:cs typeface="Times New Roman"/>
                      </a:endParaRPr>
                    </a:p>
                  </a:txBody>
                  <a:tcPr marL="44450" marR="44450" marT="0" marB="0" anchor="b"/>
                </a:tc>
              </a:tr>
              <a:tr h="396902">
                <a:tc>
                  <a:txBody>
                    <a:bodyPr/>
                    <a:lstStyle/>
                    <a:p>
                      <a:pPr marL="180340" algn="r">
                        <a:lnSpc>
                          <a:spcPct val="115000"/>
                        </a:lnSpc>
                        <a:spcAft>
                          <a:spcPts val="0"/>
                        </a:spcAft>
                      </a:pPr>
                      <a:r>
                        <a:rPr lang="es-ES_tradnl" sz="2000" dirty="0"/>
                        <a:t>6</a:t>
                      </a:r>
                      <a:endParaRPr lang="es-ES_tradnl" sz="2800" dirty="0">
                        <a:latin typeface="Calibri"/>
                        <a:ea typeface="Calibri"/>
                        <a:cs typeface="Times New Roman"/>
                      </a:endParaRPr>
                    </a:p>
                  </a:txBody>
                  <a:tcPr marL="44450" marR="44450" marT="0" marB="0"/>
                </a:tc>
                <a:tc>
                  <a:txBody>
                    <a:bodyPr/>
                    <a:lstStyle/>
                    <a:p>
                      <a:pPr marL="180340" algn="just">
                        <a:lnSpc>
                          <a:spcPct val="115000"/>
                        </a:lnSpc>
                        <a:spcAft>
                          <a:spcPts val="0"/>
                        </a:spcAft>
                      </a:pPr>
                      <a:r>
                        <a:rPr lang="es-ES_tradnl" sz="2000" dirty="0"/>
                        <a:t>Planificación y ejecución Estudio de Mercado</a:t>
                      </a:r>
                      <a:endParaRPr lang="es-ES_tradnl" sz="2800" dirty="0">
                        <a:latin typeface="Calibri"/>
                        <a:ea typeface="Calibri"/>
                        <a:cs typeface="Times New Roman"/>
                      </a:endParaRPr>
                    </a:p>
                  </a:txBody>
                  <a:tcPr marL="44450" marR="44450" marT="0" marB="0" anchor="b"/>
                </a:tc>
              </a:tr>
              <a:tr h="396902">
                <a:tc>
                  <a:txBody>
                    <a:bodyPr/>
                    <a:lstStyle/>
                    <a:p>
                      <a:pPr marL="180340" algn="r">
                        <a:lnSpc>
                          <a:spcPct val="115000"/>
                        </a:lnSpc>
                        <a:spcAft>
                          <a:spcPts val="0"/>
                        </a:spcAft>
                      </a:pPr>
                      <a:r>
                        <a:rPr lang="es-ES_tradnl" sz="2000" dirty="0"/>
                        <a:t>7</a:t>
                      </a:r>
                      <a:endParaRPr lang="es-ES_tradnl" sz="2800" dirty="0">
                        <a:latin typeface="Calibri"/>
                        <a:ea typeface="Calibri"/>
                        <a:cs typeface="Times New Roman"/>
                      </a:endParaRPr>
                    </a:p>
                  </a:txBody>
                  <a:tcPr marL="44450" marR="44450" marT="0" marB="0"/>
                </a:tc>
                <a:tc>
                  <a:txBody>
                    <a:bodyPr/>
                    <a:lstStyle/>
                    <a:p>
                      <a:pPr marL="180340" algn="just">
                        <a:lnSpc>
                          <a:spcPct val="115000"/>
                        </a:lnSpc>
                        <a:spcAft>
                          <a:spcPts val="0"/>
                        </a:spcAft>
                      </a:pPr>
                      <a:r>
                        <a:rPr lang="es-ES_tradnl" sz="2000" dirty="0"/>
                        <a:t>Diseño Plan de </a:t>
                      </a:r>
                      <a:r>
                        <a:rPr lang="es-ES_tradnl" sz="2000" dirty="0" err="1"/>
                        <a:t>Merchandising</a:t>
                      </a:r>
                      <a:endParaRPr lang="es-ES_tradnl" sz="2800" dirty="0">
                        <a:latin typeface="Calibri"/>
                        <a:ea typeface="Calibri"/>
                        <a:cs typeface="Times New Roman"/>
                      </a:endParaRPr>
                    </a:p>
                  </a:txBody>
                  <a:tcPr marL="44450" marR="44450" marT="0" marB="0" anchor="b"/>
                </a:tc>
              </a:tr>
              <a:tr h="396902">
                <a:tc>
                  <a:txBody>
                    <a:bodyPr/>
                    <a:lstStyle/>
                    <a:p>
                      <a:pPr marL="180340" algn="r">
                        <a:lnSpc>
                          <a:spcPct val="115000"/>
                        </a:lnSpc>
                        <a:spcAft>
                          <a:spcPts val="0"/>
                        </a:spcAft>
                      </a:pPr>
                      <a:r>
                        <a:rPr lang="es-ES_tradnl" sz="2000" dirty="0"/>
                        <a:t>8</a:t>
                      </a:r>
                      <a:endParaRPr lang="es-ES_tradnl" sz="2800" dirty="0">
                        <a:latin typeface="Calibri"/>
                        <a:ea typeface="Calibri"/>
                        <a:cs typeface="Times New Roman"/>
                      </a:endParaRPr>
                    </a:p>
                  </a:txBody>
                  <a:tcPr marL="44450" marR="44450" marT="0" marB="0"/>
                </a:tc>
                <a:tc>
                  <a:txBody>
                    <a:bodyPr/>
                    <a:lstStyle/>
                    <a:p>
                      <a:pPr marL="180340" algn="just">
                        <a:lnSpc>
                          <a:spcPct val="115000"/>
                        </a:lnSpc>
                        <a:spcAft>
                          <a:spcPts val="0"/>
                        </a:spcAft>
                      </a:pPr>
                      <a:r>
                        <a:rPr lang="es-ES_tradnl" sz="2000" dirty="0"/>
                        <a:t>Elaboración Promociones</a:t>
                      </a:r>
                      <a:endParaRPr lang="es-ES_tradnl" sz="2800" dirty="0">
                        <a:latin typeface="Calibri"/>
                        <a:ea typeface="Calibri"/>
                        <a:cs typeface="Times New Roman"/>
                      </a:endParaRPr>
                    </a:p>
                  </a:txBody>
                  <a:tcPr marL="44450" marR="44450" marT="0" marB="0" anchor="b"/>
                </a:tc>
              </a:tr>
              <a:tr h="396902">
                <a:tc>
                  <a:txBody>
                    <a:bodyPr/>
                    <a:lstStyle/>
                    <a:p>
                      <a:pPr marL="180340" algn="r">
                        <a:lnSpc>
                          <a:spcPct val="115000"/>
                        </a:lnSpc>
                        <a:spcAft>
                          <a:spcPts val="0"/>
                        </a:spcAft>
                      </a:pPr>
                      <a:r>
                        <a:rPr lang="es-ES_tradnl" sz="2000" dirty="0"/>
                        <a:t>9</a:t>
                      </a:r>
                      <a:endParaRPr lang="es-ES_tradnl" sz="2800" dirty="0">
                        <a:latin typeface="Calibri"/>
                        <a:ea typeface="Calibri"/>
                        <a:cs typeface="Times New Roman"/>
                      </a:endParaRPr>
                    </a:p>
                  </a:txBody>
                  <a:tcPr marL="44450" marR="44450" marT="0" marB="0"/>
                </a:tc>
                <a:tc>
                  <a:txBody>
                    <a:bodyPr/>
                    <a:lstStyle/>
                    <a:p>
                      <a:pPr marL="180340" algn="just">
                        <a:lnSpc>
                          <a:spcPct val="115000"/>
                        </a:lnSpc>
                        <a:spcAft>
                          <a:spcPts val="0"/>
                        </a:spcAft>
                      </a:pPr>
                      <a:r>
                        <a:rPr lang="es-ES_tradnl" sz="2000" dirty="0"/>
                        <a:t>Elaboración Plan de Publicidad</a:t>
                      </a:r>
                      <a:endParaRPr lang="es-ES_tradnl" sz="2800" dirty="0">
                        <a:latin typeface="Calibri"/>
                        <a:ea typeface="Calibri"/>
                        <a:cs typeface="Times New Roman"/>
                      </a:endParaRPr>
                    </a:p>
                  </a:txBody>
                  <a:tcPr marL="44450" marR="44450" marT="0" marB="0" anchor="b"/>
                </a:tc>
              </a:tr>
            </a:tbl>
          </a:graphicData>
        </a:graphic>
      </p:graphicFrame>
    </p:spTree>
  </p:cSld>
  <p:clrMapOvr>
    <a:masterClrMapping/>
  </p:clrMapOvr>
  <p:transition>
    <p:strips dir="rd"/>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14400" y="512064"/>
            <a:ext cx="7772400" cy="702358"/>
          </a:xfrm>
        </p:spPr>
        <p:txBody>
          <a:bodyPr/>
          <a:lstStyle/>
          <a:p>
            <a:pPr algn="ctr"/>
            <a:r>
              <a:rPr lang="es-ES_tradnl" sz="3200" dirty="0" smtClean="0"/>
              <a:t>SIMBOLOGÍA DIAGRAMA DE </a:t>
            </a:r>
            <a:r>
              <a:rPr lang="es-ES_tradnl" sz="3200" dirty="0" smtClean="0"/>
              <a:t>PROCESOS</a:t>
            </a:r>
            <a:endParaRPr lang="es-ES_tradnl" sz="3200" dirty="0"/>
          </a:p>
        </p:txBody>
      </p:sp>
      <p:pic>
        <p:nvPicPr>
          <p:cNvPr id="77826" name="Picture 2"/>
          <p:cNvPicPr>
            <a:picLocks noChangeAspect="1" noChangeArrowheads="1"/>
          </p:cNvPicPr>
          <p:nvPr/>
        </p:nvPicPr>
        <p:blipFill>
          <a:blip r:embed="rId2"/>
          <a:srcRect/>
          <a:stretch>
            <a:fillRect/>
          </a:stretch>
        </p:blipFill>
        <p:spPr bwMode="auto">
          <a:xfrm>
            <a:off x="1071538" y="1357298"/>
            <a:ext cx="7429552" cy="4500594"/>
          </a:xfrm>
          <a:prstGeom prst="rect">
            <a:avLst/>
          </a:prstGeom>
          <a:noFill/>
          <a:ln w="9525">
            <a:noFill/>
            <a:miter lim="800000"/>
            <a:headEnd/>
            <a:tailEnd/>
          </a:ln>
          <a:effectLst/>
        </p:spPr>
      </p:pic>
    </p:spTree>
  </p:cSld>
  <p:clrMapOvr>
    <a:masterClrMapping/>
  </p:clrMapOvr>
  <p:transition>
    <p:strips dir="rd"/>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118088"/>
            <a:ext cx="8358246" cy="500066"/>
          </a:xfrm>
        </p:spPr>
        <p:txBody>
          <a:bodyPr/>
          <a:lstStyle/>
          <a:p>
            <a:r>
              <a:rPr lang="es-ES_tradnl" sz="2200" dirty="0" smtClean="0"/>
              <a:t>Diagrama de Establecimiento de Necesidades de Compra</a:t>
            </a:r>
            <a:endParaRPr lang="es-ES_tradnl" sz="2200" dirty="0"/>
          </a:p>
        </p:txBody>
      </p:sp>
      <p:pic>
        <p:nvPicPr>
          <p:cNvPr id="78851" name="Picture 3"/>
          <p:cNvPicPr>
            <a:picLocks noChangeAspect="1" noChangeArrowheads="1"/>
          </p:cNvPicPr>
          <p:nvPr/>
        </p:nvPicPr>
        <p:blipFill>
          <a:blip r:embed="rId2"/>
          <a:srcRect/>
          <a:stretch>
            <a:fillRect/>
          </a:stretch>
        </p:blipFill>
        <p:spPr bwMode="auto">
          <a:xfrm>
            <a:off x="71406" y="642918"/>
            <a:ext cx="8858312" cy="6143644"/>
          </a:xfrm>
          <a:prstGeom prst="rect">
            <a:avLst/>
          </a:prstGeom>
          <a:noFill/>
          <a:ln w="9525">
            <a:noFill/>
            <a:miter lim="800000"/>
            <a:headEnd/>
            <a:tailEnd/>
          </a:ln>
          <a:effectLst/>
        </p:spPr>
      </p:pic>
    </p:spTree>
  </p:cSld>
  <p:clrMapOvr>
    <a:masterClrMapping/>
  </p:clrMapOvr>
  <p:transition>
    <p:strips dir="rd"/>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285728"/>
            <a:ext cx="8286808" cy="914400"/>
          </a:xfrm>
        </p:spPr>
        <p:txBody>
          <a:bodyPr/>
          <a:lstStyle/>
          <a:p>
            <a:pPr algn="ctr"/>
            <a:r>
              <a:rPr lang="es-ES_tradnl" sz="2800" dirty="0" smtClean="0"/>
              <a:t>MATRIZ DE ANÁLISIS RESUMIDA DE LOS PROCESOS</a:t>
            </a:r>
            <a:endParaRPr lang="es-ES_tradnl" sz="2800" dirty="0"/>
          </a:p>
        </p:txBody>
      </p:sp>
      <p:graphicFrame>
        <p:nvGraphicFramePr>
          <p:cNvPr id="5" name="4 Tabla"/>
          <p:cNvGraphicFramePr>
            <a:graphicFrameLocks noGrp="1"/>
          </p:cNvGraphicFramePr>
          <p:nvPr/>
        </p:nvGraphicFramePr>
        <p:xfrm>
          <a:off x="357158" y="1571612"/>
          <a:ext cx="8358247" cy="4198519"/>
        </p:xfrm>
        <a:graphic>
          <a:graphicData uri="http://schemas.openxmlformats.org/drawingml/2006/table">
            <a:tbl>
              <a:tblPr>
                <a:tableStyleId>{775DCB02-9BB8-47FD-8907-85C794F793BA}</a:tableStyleId>
              </a:tblPr>
              <a:tblGrid>
                <a:gridCol w="551939"/>
                <a:gridCol w="4377282"/>
                <a:gridCol w="642942"/>
                <a:gridCol w="714380"/>
                <a:gridCol w="1000132"/>
                <a:gridCol w="1071572"/>
              </a:tblGrid>
              <a:tr h="131097">
                <a:tc rowSpan="2">
                  <a:txBody>
                    <a:bodyPr/>
                    <a:lstStyle/>
                    <a:p>
                      <a:pPr marL="0" indent="0" algn="ctr">
                        <a:lnSpc>
                          <a:spcPct val="115000"/>
                        </a:lnSpc>
                        <a:spcAft>
                          <a:spcPts val="0"/>
                        </a:spcAft>
                      </a:pPr>
                      <a:r>
                        <a:rPr lang="es-ES" sz="1600" b="1" dirty="0"/>
                        <a:t>No.</a:t>
                      </a:r>
                      <a:endParaRPr lang="es-ES_tradnl" sz="1800" b="1" dirty="0">
                        <a:latin typeface="Calibri"/>
                        <a:ea typeface="Calibri"/>
                        <a:cs typeface="Times New Roman"/>
                      </a:endParaRPr>
                    </a:p>
                  </a:txBody>
                  <a:tcPr marL="33249" marR="33249" marT="0" marB="0" anchor="ctr"/>
                </a:tc>
                <a:tc rowSpan="2">
                  <a:txBody>
                    <a:bodyPr/>
                    <a:lstStyle/>
                    <a:p>
                      <a:pPr marL="180340" algn="ctr">
                        <a:lnSpc>
                          <a:spcPct val="115000"/>
                        </a:lnSpc>
                        <a:spcAft>
                          <a:spcPts val="0"/>
                        </a:spcAft>
                      </a:pPr>
                      <a:r>
                        <a:rPr lang="es-ES" sz="1600" b="1" dirty="0"/>
                        <a:t>Proceso</a:t>
                      </a:r>
                      <a:endParaRPr lang="es-ES_tradnl" sz="1800" b="1" dirty="0">
                        <a:latin typeface="Calibri"/>
                        <a:ea typeface="Calibri"/>
                        <a:cs typeface="Times New Roman"/>
                      </a:endParaRPr>
                    </a:p>
                  </a:txBody>
                  <a:tcPr marL="33249" marR="33249" marT="0" marB="0" anchor="ctr"/>
                </a:tc>
                <a:tc gridSpan="2">
                  <a:txBody>
                    <a:bodyPr/>
                    <a:lstStyle/>
                    <a:p>
                      <a:pPr marL="180340" algn="ctr">
                        <a:lnSpc>
                          <a:spcPct val="115000"/>
                        </a:lnSpc>
                        <a:spcAft>
                          <a:spcPts val="0"/>
                        </a:spcAft>
                      </a:pPr>
                      <a:r>
                        <a:rPr lang="es-ES" sz="1600" b="1" dirty="0"/>
                        <a:t>Tiempo </a:t>
                      </a:r>
                      <a:endParaRPr lang="es-ES_tradnl" sz="1800" b="1" dirty="0">
                        <a:latin typeface="Calibri"/>
                        <a:ea typeface="Calibri"/>
                        <a:cs typeface="Times New Roman"/>
                      </a:endParaRPr>
                    </a:p>
                  </a:txBody>
                  <a:tcPr marL="33249" marR="33249" marT="0" marB="0"/>
                </a:tc>
                <a:tc hMerge="1">
                  <a:txBody>
                    <a:bodyPr/>
                    <a:lstStyle/>
                    <a:p>
                      <a:endParaRPr lang="es-ES_tradnl"/>
                    </a:p>
                  </a:txBody>
                  <a:tcPr/>
                </a:tc>
                <a:tc gridSpan="2">
                  <a:txBody>
                    <a:bodyPr/>
                    <a:lstStyle/>
                    <a:p>
                      <a:pPr marL="180340" algn="ctr">
                        <a:lnSpc>
                          <a:spcPct val="115000"/>
                        </a:lnSpc>
                        <a:spcAft>
                          <a:spcPts val="0"/>
                        </a:spcAft>
                      </a:pPr>
                      <a:r>
                        <a:rPr lang="es-ES" sz="1600" b="1" dirty="0"/>
                        <a:t>Eficiencia</a:t>
                      </a:r>
                      <a:endParaRPr lang="es-ES_tradnl" sz="1800" b="1" dirty="0">
                        <a:latin typeface="Calibri"/>
                        <a:ea typeface="Calibri"/>
                        <a:cs typeface="Times New Roman"/>
                      </a:endParaRPr>
                    </a:p>
                  </a:txBody>
                  <a:tcPr marL="33249" marR="33249" marT="0" marB="0"/>
                </a:tc>
                <a:tc hMerge="1">
                  <a:txBody>
                    <a:bodyPr/>
                    <a:lstStyle/>
                    <a:p>
                      <a:endParaRPr lang="es-ES_tradnl"/>
                    </a:p>
                  </a:txBody>
                  <a:tcPr/>
                </a:tc>
              </a:tr>
              <a:tr h="262194">
                <a:tc vMerge="1">
                  <a:txBody>
                    <a:bodyPr/>
                    <a:lstStyle/>
                    <a:p>
                      <a:endParaRPr lang="es-ES_tradnl"/>
                    </a:p>
                  </a:txBody>
                  <a:tcPr/>
                </a:tc>
                <a:tc vMerge="1">
                  <a:txBody>
                    <a:bodyPr/>
                    <a:lstStyle/>
                    <a:p>
                      <a:endParaRPr lang="es-ES_tradnl"/>
                    </a:p>
                  </a:txBody>
                  <a:tcPr/>
                </a:tc>
                <a:tc>
                  <a:txBody>
                    <a:bodyPr/>
                    <a:lstStyle/>
                    <a:p>
                      <a:pPr marL="180340" algn="ctr">
                        <a:lnSpc>
                          <a:spcPct val="115000"/>
                        </a:lnSpc>
                        <a:spcAft>
                          <a:spcPts val="0"/>
                        </a:spcAft>
                      </a:pPr>
                      <a:r>
                        <a:rPr lang="es-ES" sz="1600" b="1"/>
                        <a:t>AV</a:t>
                      </a:r>
                      <a:endParaRPr lang="es-ES_tradnl" sz="1800" b="1">
                        <a:latin typeface="Calibri"/>
                        <a:ea typeface="Calibri"/>
                        <a:cs typeface="Times New Roman"/>
                      </a:endParaRPr>
                    </a:p>
                  </a:txBody>
                  <a:tcPr marL="33249" marR="33249" marT="0" marB="0"/>
                </a:tc>
                <a:tc>
                  <a:txBody>
                    <a:bodyPr/>
                    <a:lstStyle/>
                    <a:p>
                      <a:pPr marL="180340" algn="ctr">
                        <a:lnSpc>
                          <a:spcPct val="115000"/>
                        </a:lnSpc>
                        <a:spcAft>
                          <a:spcPts val="0"/>
                        </a:spcAft>
                      </a:pPr>
                      <a:r>
                        <a:rPr lang="es-ES" sz="1600" b="1" dirty="0"/>
                        <a:t>NAV</a:t>
                      </a:r>
                      <a:endParaRPr lang="es-ES_tradnl" sz="1800" b="1" dirty="0">
                        <a:latin typeface="Calibri"/>
                        <a:ea typeface="Calibri"/>
                        <a:cs typeface="Times New Roman"/>
                      </a:endParaRPr>
                    </a:p>
                  </a:txBody>
                  <a:tcPr marL="33249" marR="33249" marT="0" marB="0"/>
                </a:tc>
                <a:tc>
                  <a:txBody>
                    <a:bodyPr/>
                    <a:lstStyle/>
                    <a:p>
                      <a:pPr marL="180340" algn="ctr">
                        <a:lnSpc>
                          <a:spcPct val="115000"/>
                        </a:lnSpc>
                        <a:spcAft>
                          <a:spcPts val="0"/>
                        </a:spcAft>
                      </a:pPr>
                      <a:r>
                        <a:rPr lang="es-ES" sz="1600" b="1" dirty="0"/>
                        <a:t>AV</a:t>
                      </a:r>
                      <a:endParaRPr lang="es-ES_tradnl" sz="1800" b="1" dirty="0">
                        <a:latin typeface="Calibri"/>
                        <a:ea typeface="Calibri"/>
                        <a:cs typeface="Times New Roman"/>
                      </a:endParaRPr>
                    </a:p>
                  </a:txBody>
                  <a:tcPr marL="33249" marR="33249" marT="0" marB="0"/>
                </a:tc>
                <a:tc>
                  <a:txBody>
                    <a:bodyPr/>
                    <a:lstStyle/>
                    <a:p>
                      <a:pPr marL="180340" algn="ctr">
                        <a:lnSpc>
                          <a:spcPct val="115000"/>
                        </a:lnSpc>
                        <a:spcAft>
                          <a:spcPts val="0"/>
                        </a:spcAft>
                      </a:pPr>
                      <a:r>
                        <a:rPr lang="es-ES" sz="1600" b="1" dirty="0"/>
                        <a:t>NAV</a:t>
                      </a:r>
                      <a:endParaRPr lang="es-ES_tradnl" sz="1800" b="1" dirty="0">
                        <a:latin typeface="Calibri"/>
                        <a:ea typeface="Calibri"/>
                        <a:cs typeface="Times New Roman"/>
                      </a:endParaRPr>
                    </a:p>
                  </a:txBody>
                  <a:tcPr marL="33249" marR="33249" marT="0" marB="0"/>
                </a:tc>
              </a:tr>
              <a:tr h="393290">
                <a:tc>
                  <a:txBody>
                    <a:bodyPr/>
                    <a:lstStyle/>
                    <a:p>
                      <a:pPr marL="180340">
                        <a:lnSpc>
                          <a:spcPct val="115000"/>
                        </a:lnSpc>
                        <a:spcAft>
                          <a:spcPts val="0"/>
                        </a:spcAft>
                      </a:pPr>
                      <a:r>
                        <a:rPr lang="es-ES" sz="1600"/>
                        <a:t>1</a:t>
                      </a:r>
                      <a:endParaRPr lang="es-ES_tradnl" sz="1800">
                        <a:latin typeface="Calibri"/>
                        <a:ea typeface="Calibri"/>
                        <a:cs typeface="Times New Roman"/>
                      </a:endParaRPr>
                    </a:p>
                  </a:txBody>
                  <a:tcPr marL="33249" marR="33249" marT="0" marB="0"/>
                </a:tc>
                <a:tc>
                  <a:txBody>
                    <a:bodyPr/>
                    <a:lstStyle/>
                    <a:p>
                      <a:pPr marL="180340">
                        <a:lnSpc>
                          <a:spcPct val="115000"/>
                        </a:lnSpc>
                        <a:spcAft>
                          <a:spcPts val="0"/>
                        </a:spcAft>
                      </a:pPr>
                      <a:r>
                        <a:rPr lang="es-ES" sz="1800" dirty="0"/>
                        <a:t>Establecimiento de Necesidades de Compra</a:t>
                      </a:r>
                      <a:endParaRPr lang="es-ES_tradnl" sz="2000" dirty="0">
                        <a:latin typeface="Calibri"/>
                        <a:ea typeface="Calibri"/>
                        <a:cs typeface="Times New Roman"/>
                      </a:endParaRPr>
                    </a:p>
                  </a:txBody>
                  <a:tcPr marL="33249" marR="33249" marT="0" marB="0"/>
                </a:tc>
                <a:tc>
                  <a:txBody>
                    <a:bodyPr/>
                    <a:lstStyle/>
                    <a:p>
                      <a:pPr marL="180340">
                        <a:lnSpc>
                          <a:spcPct val="115000"/>
                        </a:lnSpc>
                        <a:spcAft>
                          <a:spcPts val="0"/>
                        </a:spcAft>
                      </a:pPr>
                      <a:r>
                        <a:rPr lang="es-ES" sz="1600"/>
                        <a:t>3,5</a:t>
                      </a:r>
                      <a:endParaRPr lang="es-ES_tradnl" sz="1800">
                        <a:latin typeface="Calibri"/>
                        <a:ea typeface="Calibri"/>
                        <a:cs typeface="Times New Roman"/>
                      </a:endParaRPr>
                    </a:p>
                  </a:txBody>
                  <a:tcPr marL="33249" marR="33249" marT="0" marB="0"/>
                </a:tc>
                <a:tc>
                  <a:txBody>
                    <a:bodyPr/>
                    <a:lstStyle/>
                    <a:p>
                      <a:pPr marL="180340">
                        <a:lnSpc>
                          <a:spcPct val="115000"/>
                        </a:lnSpc>
                        <a:spcAft>
                          <a:spcPts val="0"/>
                        </a:spcAft>
                      </a:pPr>
                      <a:r>
                        <a:rPr lang="es-ES" sz="1600"/>
                        <a:t>10,6</a:t>
                      </a:r>
                      <a:endParaRPr lang="es-ES_tradnl" sz="1800">
                        <a:latin typeface="Calibri"/>
                        <a:ea typeface="Calibri"/>
                        <a:cs typeface="Times New Roman"/>
                      </a:endParaRPr>
                    </a:p>
                  </a:txBody>
                  <a:tcPr marL="33249" marR="33249" marT="0" marB="0"/>
                </a:tc>
                <a:tc>
                  <a:txBody>
                    <a:bodyPr/>
                    <a:lstStyle/>
                    <a:p>
                      <a:pPr marL="180340">
                        <a:lnSpc>
                          <a:spcPct val="115000"/>
                        </a:lnSpc>
                        <a:spcAft>
                          <a:spcPts val="0"/>
                        </a:spcAft>
                      </a:pPr>
                      <a:r>
                        <a:rPr lang="es-ES" sz="1600" dirty="0"/>
                        <a:t>24,82%</a:t>
                      </a:r>
                      <a:endParaRPr lang="es-ES_tradnl" sz="1800" dirty="0">
                        <a:latin typeface="Calibri"/>
                        <a:ea typeface="Calibri"/>
                        <a:cs typeface="Times New Roman"/>
                      </a:endParaRPr>
                    </a:p>
                  </a:txBody>
                  <a:tcPr marL="33249" marR="33249" marT="0" marB="0"/>
                </a:tc>
                <a:tc>
                  <a:txBody>
                    <a:bodyPr/>
                    <a:lstStyle/>
                    <a:p>
                      <a:pPr marL="180340">
                        <a:lnSpc>
                          <a:spcPct val="115000"/>
                        </a:lnSpc>
                        <a:spcAft>
                          <a:spcPts val="0"/>
                        </a:spcAft>
                      </a:pPr>
                      <a:r>
                        <a:rPr lang="es-ES" sz="1600"/>
                        <a:t>75,18%</a:t>
                      </a:r>
                      <a:endParaRPr lang="es-ES_tradnl" sz="1800">
                        <a:latin typeface="Calibri"/>
                        <a:ea typeface="Calibri"/>
                        <a:cs typeface="Times New Roman"/>
                      </a:endParaRPr>
                    </a:p>
                  </a:txBody>
                  <a:tcPr marL="33249" marR="33249" marT="0" marB="0"/>
                </a:tc>
              </a:tr>
              <a:tr h="393290">
                <a:tc>
                  <a:txBody>
                    <a:bodyPr/>
                    <a:lstStyle/>
                    <a:p>
                      <a:pPr marL="180340">
                        <a:lnSpc>
                          <a:spcPct val="115000"/>
                        </a:lnSpc>
                        <a:spcAft>
                          <a:spcPts val="0"/>
                        </a:spcAft>
                      </a:pPr>
                      <a:r>
                        <a:rPr lang="es-ES" sz="1600"/>
                        <a:t>2</a:t>
                      </a:r>
                      <a:endParaRPr lang="es-ES_tradnl" sz="1800">
                        <a:latin typeface="Calibri"/>
                        <a:ea typeface="Calibri"/>
                        <a:cs typeface="Times New Roman"/>
                      </a:endParaRPr>
                    </a:p>
                  </a:txBody>
                  <a:tcPr marL="33249" marR="33249" marT="0" marB="0"/>
                </a:tc>
                <a:tc>
                  <a:txBody>
                    <a:bodyPr/>
                    <a:lstStyle/>
                    <a:p>
                      <a:pPr marL="180340">
                        <a:lnSpc>
                          <a:spcPct val="115000"/>
                        </a:lnSpc>
                        <a:spcAft>
                          <a:spcPts val="0"/>
                        </a:spcAft>
                      </a:pPr>
                      <a:r>
                        <a:rPr lang="es-ES" sz="1800" dirty="0"/>
                        <a:t>Facturación</a:t>
                      </a:r>
                      <a:endParaRPr lang="es-ES_tradnl" sz="2000" dirty="0">
                        <a:latin typeface="Calibri"/>
                        <a:ea typeface="Calibri"/>
                        <a:cs typeface="Times New Roman"/>
                      </a:endParaRPr>
                    </a:p>
                  </a:txBody>
                  <a:tcPr marL="33249" marR="33249" marT="0" marB="0"/>
                </a:tc>
                <a:tc>
                  <a:txBody>
                    <a:bodyPr/>
                    <a:lstStyle/>
                    <a:p>
                      <a:pPr marL="180340">
                        <a:lnSpc>
                          <a:spcPct val="115000"/>
                        </a:lnSpc>
                        <a:spcAft>
                          <a:spcPts val="0"/>
                        </a:spcAft>
                      </a:pPr>
                      <a:r>
                        <a:rPr lang="es-ES" sz="1600"/>
                        <a:t>38</a:t>
                      </a:r>
                      <a:endParaRPr lang="es-ES_tradnl" sz="1800">
                        <a:latin typeface="Calibri"/>
                        <a:ea typeface="Calibri"/>
                        <a:cs typeface="Times New Roman"/>
                      </a:endParaRPr>
                    </a:p>
                  </a:txBody>
                  <a:tcPr marL="33249" marR="33249" marT="0" marB="0"/>
                </a:tc>
                <a:tc>
                  <a:txBody>
                    <a:bodyPr/>
                    <a:lstStyle/>
                    <a:p>
                      <a:pPr marL="180340">
                        <a:lnSpc>
                          <a:spcPct val="115000"/>
                        </a:lnSpc>
                        <a:spcAft>
                          <a:spcPts val="0"/>
                        </a:spcAft>
                      </a:pPr>
                      <a:r>
                        <a:rPr lang="es-ES" sz="1600"/>
                        <a:t>13</a:t>
                      </a:r>
                      <a:endParaRPr lang="es-ES_tradnl" sz="1800">
                        <a:latin typeface="Calibri"/>
                        <a:ea typeface="Calibri"/>
                        <a:cs typeface="Times New Roman"/>
                      </a:endParaRPr>
                    </a:p>
                  </a:txBody>
                  <a:tcPr marL="33249" marR="33249" marT="0" marB="0"/>
                </a:tc>
                <a:tc>
                  <a:txBody>
                    <a:bodyPr/>
                    <a:lstStyle/>
                    <a:p>
                      <a:pPr marL="180340">
                        <a:lnSpc>
                          <a:spcPct val="115000"/>
                        </a:lnSpc>
                        <a:spcAft>
                          <a:spcPts val="0"/>
                        </a:spcAft>
                      </a:pPr>
                      <a:r>
                        <a:rPr lang="es-ES" sz="1600"/>
                        <a:t>74,51%</a:t>
                      </a:r>
                      <a:endParaRPr lang="es-ES_tradnl" sz="1800">
                        <a:latin typeface="Calibri"/>
                        <a:ea typeface="Calibri"/>
                        <a:cs typeface="Times New Roman"/>
                      </a:endParaRPr>
                    </a:p>
                  </a:txBody>
                  <a:tcPr marL="33249" marR="33249" marT="0" marB="0"/>
                </a:tc>
                <a:tc>
                  <a:txBody>
                    <a:bodyPr/>
                    <a:lstStyle/>
                    <a:p>
                      <a:pPr marL="180340">
                        <a:lnSpc>
                          <a:spcPct val="115000"/>
                        </a:lnSpc>
                        <a:spcAft>
                          <a:spcPts val="0"/>
                        </a:spcAft>
                      </a:pPr>
                      <a:r>
                        <a:rPr lang="es-ES" sz="1600"/>
                        <a:t>25,49%</a:t>
                      </a:r>
                      <a:endParaRPr lang="es-ES_tradnl" sz="1800">
                        <a:latin typeface="Calibri"/>
                        <a:ea typeface="Calibri"/>
                        <a:cs typeface="Times New Roman"/>
                      </a:endParaRPr>
                    </a:p>
                  </a:txBody>
                  <a:tcPr marL="33249" marR="33249" marT="0" marB="0"/>
                </a:tc>
              </a:tr>
              <a:tr h="393290">
                <a:tc>
                  <a:txBody>
                    <a:bodyPr/>
                    <a:lstStyle/>
                    <a:p>
                      <a:pPr marL="180340">
                        <a:lnSpc>
                          <a:spcPct val="115000"/>
                        </a:lnSpc>
                        <a:spcAft>
                          <a:spcPts val="0"/>
                        </a:spcAft>
                      </a:pPr>
                      <a:r>
                        <a:rPr lang="es-ES" sz="1600"/>
                        <a:t>3</a:t>
                      </a:r>
                      <a:endParaRPr lang="es-ES_tradnl" sz="1800">
                        <a:latin typeface="Calibri"/>
                        <a:ea typeface="Calibri"/>
                        <a:cs typeface="Times New Roman"/>
                      </a:endParaRPr>
                    </a:p>
                  </a:txBody>
                  <a:tcPr marL="33249" marR="33249" marT="0" marB="0"/>
                </a:tc>
                <a:tc>
                  <a:txBody>
                    <a:bodyPr/>
                    <a:lstStyle/>
                    <a:p>
                      <a:pPr marL="180340">
                        <a:lnSpc>
                          <a:spcPct val="115000"/>
                        </a:lnSpc>
                        <a:spcAft>
                          <a:spcPts val="0"/>
                        </a:spcAft>
                      </a:pPr>
                      <a:r>
                        <a:rPr lang="es-ES" sz="1800" dirty="0"/>
                        <a:t>Atención al Cliente</a:t>
                      </a:r>
                      <a:endParaRPr lang="es-ES_tradnl" sz="2000" dirty="0">
                        <a:latin typeface="Calibri"/>
                        <a:ea typeface="Calibri"/>
                        <a:cs typeface="Times New Roman"/>
                      </a:endParaRPr>
                    </a:p>
                  </a:txBody>
                  <a:tcPr marL="33249" marR="33249" marT="0" marB="0"/>
                </a:tc>
                <a:tc>
                  <a:txBody>
                    <a:bodyPr/>
                    <a:lstStyle/>
                    <a:p>
                      <a:pPr marL="180340">
                        <a:lnSpc>
                          <a:spcPct val="115000"/>
                        </a:lnSpc>
                        <a:spcAft>
                          <a:spcPts val="0"/>
                        </a:spcAft>
                      </a:pPr>
                      <a:r>
                        <a:rPr lang="es-ES" sz="1600"/>
                        <a:t>4,5</a:t>
                      </a:r>
                      <a:endParaRPr lang="es-ES_tradnl" sz="1800">
                        <a:latin typeface="Calibri"/>
                        <a:ea typeface="Calibri"/>
                        <a:cs typeface="Times New Roman"/>
                      </a:endParaRPr>
                    </a:p>
                  </a:txBody>
                  <a:tcPr marL="33249" marR="33249" marT="0" marB="0"/>
                </a:tc>
                <a:tc>
                  <a:txBody>
                    <a:bodyPr/>
                    <a:lstStyle/>
                    <a:p>
                      <a:pPr marL="180340">
                        <a:lnSpc>
                          <a:spcPct val="115000"/>
                        </a:lnSpc>
                        <a:spcAft>
                          <a:spcPts val="0"/>
                        </a:spcAft>
                      </a:pPr>
                      <a:r>
                        <a:rPr lang="es-ES" sz="1600"/>
                        <a:t>21</a:t>
                      </a:r>
                      <a:endParaRPr lang="es-ES_tradnl" sz="1800">
                        <a:latin typeface="Calibri"/>
                        <a:ea typeface="Calibri"/>
                        <a:cs typeface="Times New Roman"/>
                      </a:endParaRPr>
                    </a:p>
                  </a:txBody>
                  <a:tcPr marL="33249" marR="33249" marT="0" marB="0"/>
                </a:tc>
                <a:tc>
                  <a:txBody>
                    <a:bodyPr/>
                    <a:lstStyle/>
                    <a:p>
                      <a:pPr marL="180340">
                        <a:lnSpc>
                          <a:spcPct val="115000"/>
                        </a:lnSpc>
                        <a:spcAft>
                          <a:spcPts val="0"/>
                        </a:spcAft>
                      </a:pPr>
                      <a:r>
                        <a:rPr lang="es-ES" sz="1600"/>
                        <a:t>17,65%</a:t>
                      </a:r>
                      <a:endParaRPr lang="es-ES_tradnl" sz="1800">
                        <a:latin typeface="Calibri"/>
                        <a:ea typeface="Calibri"/>
                        <a:cs typeface="Times New Roman"/>
                      </a:endParaRPr>
                    </a:p>
                  </a:txBody>
                  <a:tcPr marL="33249" marR="33249" marT="0" marB="0"/>
                </a:tc>
                <a:tc>
                  <a:txBody>
                    <a:bodyPr/>
                    <a:lstStyle/>
                    <a:p>
                      <a:pPr marL="180340">
                        <a:lnSpc>
                          <a:spcPct val="115000"/>
                        </a:lnSpc>
                        <a:spcAft>
                          <a:spcPts val="0"/>
                        </a:spcAft>
                      </a:pPr>
                      <a:r>
                        <a:rPr lang="es-ES" sz="1600" dirty="0"/>
                        <a:t>82,35%</a:t>
                      </a:r>
                      <a:endParaRPr lang="es-ES_tradnl" sz="1800" dirty="0">
                        <a:latin typeface="Calibri"/>
                        <a:ea typeface="Calibri"/>
                        <a:cs typeface="Times New Roman"/>
                      </a:endParaRPr>
                    </a:p>
                  </a:txBody>
                  <a:tcPr marL="33249" marR="33249" marT="0" marB="0"/>
                </a:tc>
              </a:tr>
              <a:tr h="393290">
                <a:tc>
                  <a:txBody>
                    <a:bodyPr/>
                    <a:lstStyle/>
                    <a:p>
                      <a:pPr marL="180340">
                        <a:lnSpc>
                          <a:spcPct val="115000"/>
                        </a:lnSpc>
                        <a:spcAft>
                          <a:spcPts val="0"/>
                        </a:spcAft>
                      </a:pPr>
                      <a:r>
                        <a:rPr lang="es-ES" sz="1600"/>
                        <a:t>4</a:t>
                      </a:r>
                      <a:endParaRPr lang="es-ES_tradnl" sz="1800">
                        <a:latin typeface="Calibri"/>
                        <a:ea typeface="Calibri"/>
                        <a:cs typeface="Times New Roman"/>
                      </a:endParaRPr>
                    </a:p>
                  </a:txBody>
                  <a:tcPr marL="33249" marR="33249" marT="0" marB="0"/>
                </a:tc>
                <a:tc>
                  <a:txBody>
                    <a:bodyPr/>
                    <a:lstStyle/>
                    <a:p>
                      <a:pPr marL="180340">
                        <a:lnSpc>
                          <a:spcPct val="115000"/>
                        </a:lnSpc>
                        <a:spcAft>
                          <a:spcPts val="0"/>
                        </a:spcAft>
                      </a:pPr>
                      <a:r>
                        <a:rPr lang="es-ES" sz="1800" dirty="0"/>
                        <a:t>Elaboración Planes de Capacitación</a:t>
                      </a:r>
                      <a:endParaRPr lang="es-ES_tradnl" sz="2000" dirty="0">
                        <a:latin typeface="Calibri"/>
                        <a:ea typeface="Calibri"/>
                        <a:cs typeface="Times New Roman"/>
                      </a:endParaRPr>
                    </a:p>
                  </a:txBody>
                  <a:tcPr marL="33249" marR="33249" marT="0" marB="0"/>
                </a:tc>
                <a:tc>
                  <a:txBody>
                    <a:bodyPr/>
                    <a:lstStyle/>
                    <a:p>
                      <a:pPr marL="180340">
                        <a:lnSpc>
                          <a:spcPct val="115000"/>
                        </a:lnSpc>
                        <a:spcAft>
                          <a:spcPts val="0"/>
                        </a:spcAft>
                      </a:pPr>
                      <a:r>
                        <a:rPr lang="es-ES" sz="1600"/>
                        <a:t>3,1</a:t>
                      </a:r>
                      <a:endParaRPr lang="es-ES_tradnl" sz="1800">
                        <a:latin typeface="Calibri"/>
                        <a:ea typeface="Calibri"/>
                        <a:cs typeface="Times New Roman"/>
                      </a:endParaRPr>
                    </a:p>
                  </a:txBody>
                  <a:tcPr marL="33249" marR="33249" marT="0" marB="0"/>
                </a:tc>
                <a:tc>
                  <a:txBody>
                    <a:bodyPr/>
                    <a:lstStyle/>
                    <a:p>
                      <a:pPr marL="180340">
                        <a:lnSpc>
                          <a:spcPct val="115000"/>
                        </a:lnSpc>
                        <a:spcAft>
                          <a:spcPts val="0"/>
                        </a:spcAft>
                      </a:pPr>
                      <a:r>
                        <a:rPr lang="es-ES" sz="1600"/>
                        <a:t>8</a:t>
                      </a:r>
                      <a:endParaRPr lang="es-ES_tradnl" sz="1800">
                        <a:latin typeface="Calibri"/>
                        <a:ea typeface="Calibri"/>
                        <a:cs typeface="Times New Roman"/>
                      </a:endParaRPr>
                    </a:p>
                  </a:txBody>
                  <a:tcPr marL="33249" marR="33249" marT="0" marB="0"/>
                </a:tc>
                <a:tc>
                  <a:txBody>
                    <a:bodyPr/>
                    <a:lstStyle/>
                    <a:p>
                      <a:pPr marL="180340">
                        <a:lnSpc>
                          <a:spcPct val="115000"/>
                        </a:lnSpc>
                        <a:spcAft>
                          <a:spcPts val="0"/>
                        </a:spcAft>
                      </a:pPr>
                      <a:r>
                        <a:rPr lang="es-ES" sz="1600"/>
                        <a:t>27,93%</a:t>
                      </a:r>
                      <a:endParaRPr lang="es-ES_tradnl" sz="1800">
                        <a:latin typeface="Calibri"/>
                        <a:ea typeface="Calibri"/>
                        <a:cs typeface="Times New Roman"/>
                      </a:endParaRPr>
                    </a:p>
                  </a:txBody>
                  <a:tcPr marL="33249" marR="33249" marT="0" marB="0"/>
                </a:tc>
                <a:tc>
                  <a:txBody>
                    <a:bodyPr/>
                    <a:lstStyle/>
                    <a:p>
                      <a:pPr marL="180340">
                        <a:lnSpc>
                          <a:spcPct val="115000"/>
                        </a:lnSpc>
                        <a:spcAft>
                          <a:spcPts val="0"/>
                        </a:spcAft>
                      </a:pPr>
                      <a:r>
                        <a:rPr lang="es-ES" sz="1600"/>
                        <a:t>72,07%</a:t>
                      </a:r>
                      <a:endParaRPr lang="es-ES_tradnl" sz="1800">
                        <a:latin typeface="Calibri"/>
                        <a:ea typeface="Calibri"/>
                        <a:cs typeface="Times New Roman"/>
                      </a:endParaRPr>
                    </a:p>
                  </a:txBody>
                  <a:tcPr marL="33249" marR="33249" marT="0" marB="0"/>
                </a:tc>
              </a:tr>
              <a:tr h="524387">
                <a:tc>
                  <a:txBody>
                    <a:bodyPr/>
                    <a:lstStyle/>
                    <a:p>
                      <a:pPr marL="180340">
                        <a:lnSpc>
                          <a:spcPct val="115000"/>
                        </a:lnSpc>
                        <a:spcAft>
                          <a:spcPts val="0"/>
                        </a:spcAft>
                      </a:pPr>
                      <a:r>
                        <a:rPr lang="es-ES" sz="1600"/>
                        <a:t>5</a:t>
                      </a:r>
                      <a:endParaRPr lang="es-ES_tradnl" sz="1800">
                        <a:latin typeface="Calibri"/>
                        <a:ea typeface="Calibri"/>
                        <a:cs typeface="Times New Roman"/>
                      </a:endParaRPr>
                    </a:p>
                  </a:txBody>
                  <a:tcPr marL="33249" marR="33249" marT="0" marB="0"/>
                </a:tc>
                <a:tc>
                  <a:txBody>
                    <a:bodyPr/>
                    <a:lstStyle/>
                    <a:p>
                      <a:pPr marL="180340">
                        <a:lnSpc>
                          <a:spcPct val="115000"/>
                        </a:lnSpc>
                        <a:spcAft>
                          <a:spcPts val="0"/>
                        </a:spcAft>
                      </a:pPr>
                      <a:r>
                        <a:rPr lang="es-ES" sz="1800" dirty="0"/>
                        <a:t>Ejecución Plan estratégico</a:t>
                      </a:r>
                      <a:endParaRPr lang="es-ES_tradnl" sz="2000" dirty="0">
                        <a:latin typeface="Calibri"/>
                        <a:ea typeface="Calibri"/>
                        <a:cs typeface="Times New Roman"/>
                      </a:endParaRPr>
                    </a:p>
                  </a:txBody>
                  <a:tcPr marL="33249" marR="33249" marT="0" marB="0"/>
                </a:tc>
                <a:tc>
                  <a:txBody>
                    <a:bodyPr/>
                    <a:lstStyle/>
                    <a:p>
                      <a:pPr marL="180340">
                        <a:lnSpc>
                          <a:spcPct val="115000"/>
                        </a:lnSpc>
                        <a:spcAft>
                          <a:spcPts val="0"/>
                        </a:spcAft>
                      </a:pPr>
                      <a:r>
                        <a:rPr lang="es-ES" sz="1600"/>
                        <a:t>63,5</a:t>
                      </a:r>
                      <a:endParaRPr lang="es-ES_tradnl" sz="1800">
                        <a:latin typeface="Calibri"/>
                        <a:ea typeface="Calibri"/>
                        <a:cs typeface="Times New Roman"/>
                      </a:endParaRPr>
                    </a:p>
                  </a:txBody>
                  <a:tcPr marL="33249" marR="33249" marT="0" marB="0"/>
                </a:tc>
                <a:tc>
                  <a:txBody>
                    <a:bodyPr/>
                    <a:lstStyle/>
                    <a:p>
                      <a:pPr marL="180340">
                        <a:lnSpc>
                          <a:spcPct val="115000"/>
                        </a:lnSpc>
                        <a:spcAft>
                          <a:spcPts val="0"/>
                        </a:spcAft>
                      </a:pPr>
                      <a:r>
                        <a:rPr lang="es-ES" sz="1600"/>
                        <a:t>9,5</a:t>
                      </a:r>
                      <a:endParaRPr lang="es-ES_tradnl" sz="1800">
                        <a:latin typeface="Calibri"/>
                        <a:ea typeface="Calibri"/>
                        <a:cs typeface="Times New Roman"/>
                      </a:endParaRPr>
                    </a:p>
                  </a:txBody>
                  <a:tcPr marL="33249" marR="33249" marT="0" marB="0"/>
                </a:tc>
                <a:tc>
                  <a:txBody>
                    <a:bodyPr/>
                    <a:lstStyle/>
                    <a:p>
                      <a:pPr marL="180340">
                        <a:lnSpc>
                          <a:spcPct val="115000"/>
                        </a:lnSpc>
                        <a:spcAft>
                          <a:spcPts val="0"/>
                        </a:spcAft>
                      </a:pPr>
                      <a:r>
                        <a:rPr lang="es-ES" sz="1600"/>
                        <a:t>86,99%</a:t>
                      </a:r>
                      <a:endParaRPr lang="es-ES_tradnl" sz="1800">
                        <a:latin typeface="Calibri"/>
                        <a:ea typeface="Calibri"/>
                        <a:cs typeface="Times New Roman"/>
                      </a:endParaRPr>
                    </a:p>
                  </a:txBody>
                  <a:tcPr marL="33249" marR="33249" marT="0" marB="0"/>
                </a:tc>
                <a:tc>
                  <a:txBody>
                    <a:bodyPr/>
                    <a:lstStyle/>
                    <a:p>
                      <a:pPr marL="180340">
                        <a:lnSpc>
                          <a:spcPct val="115000"/>
                        </a:lnSpc>
                        <a:spcAft>
                          <a:spcPts val="0"/>
                        </a:spcAft>
                      </a:pPr>
                      <a:r>
                        <a:rPr lang="es-ES" sz="1600"/>
                        <a:t>13,01%</a:t>
                      </a:r>
                      <a:endParaRPr lang="es-ES_tradnl" sz="1800">
                        <a:latin typeface="Calibri"/>
                        <a:ea typeface="Calibri"/>
                        <a:cs typeface="Times New Roman"/>
                      </a:endParaRPr>
                    </a:p>
                  </a:txBody>
                  <a:tcPr marL="33249" marR="33249" marT="0" marB="0"/>
                </a:tc>
              </a:tr>
              <a:tr h="393290">
                <a:tc>
                  <a:txBody>
                    <a:bodyPr/>
                    <a:lstStyle/>
                    <a:p>
                      <a:pPr marL="180340">
                        <a:lnSpc>
                          <a:spcPct val="115000"/>
                        </a:lnSpc>
                        <a:spcAft>
                          <a:spcPts val="0"/>
                        </a:spcAft>
                      </a:pPr>
                      <a:r>
                        <a:rPr lang="es-ES" sz="1600"/>
                        <a:t>6</a:t>
                      </a:r>
                      <a:endParaRPr lang="es-ES_tradnl" sz="1800">
                        <a:latin typeface="Calibri"/>
                        <a:ea typeface="Calibri"/>
                        <a:cs typeface="Times New Roman"/>
                      </a:endParaRPr>
                    </a:p>
                  </a:txBody>
                  <a:tcPr marL="33249" marR="33249" marT="0" marB="0"/>
                </a:tc>
                <a:tc>
                  <a:txBody>
                    <a:bodyPr/>
                    <a:lstStyle/>
                    <a:p>
                      <a:pPr marL="180340">
                        <a:lnSpc>
                          <a:spcPct val="115000"/>
                        </a:lnSpc>
                        <a:spcAft>
                          <a:spcPts val="0"/>
                        </a:spcAft>
                      </a:pPr>
                      <a:r>
                        <a:rPr lang="es-ES" sz="1800" dirty="0"/>
                        <a:t>PLAN DE MERCHANDISING</a:t>
                      </a:r>
                      <a:endParaRPr lang="es-ES_tradnl" sz="2000" dirty="0">
                        <a:latin typeface="Calibri"/>
                        <a:ea typeface="Calibri"/>
                        <a:cs typeface="Times New Roman"/>
                      </a:endParaRPr>
                    </a:p>
                  </a:txBody>
                  <a:tcPr marL="33249" marR="33249" marT="0" marB="0"/>
                </a:tc>
                <a:tc>
                  <a:txBody>
                    <a:bodyPr/>
                    <a:lstStyle/>
                    <a:p>
                      <a:pPr marL="180340">
                        <a:lnSpc>
                          <a:spcPct val="115000"/>
                        </a:lnSpc>
                        <a:spcAft>
                          <a:spcPts val="0"/>
                        </a:spcAft>
                      </a:pPr>
                      <a:r>
                        <a:rPr lang="es-ES" sz="1600"/>
                        <a:t>16</a:t>
                      </a:r>
                      <a:endParaRPr lang="es-ES_tradnl" sz="1800">
                        <a:latin typeface="Calibri"/>
                        <a:ea typeface="Calibri"/>
                        <a:cs typeface="Times New Roman"/>
                      </a:endParaRPr>
                    </a:p>
                  </a:txBody>
                  <a:tcPr marL="33249" marR="33249" marT="0" marB="0"/>
                </a:tc>
                <a:tc>
                  <a:txBody>
                    <a:bodyPr/>
                    <a:lstStyle/>
                    <a:p>
                      <a:pPr marL="180340">
                        <a:lnSpc>
                          <a:spcPct val="115000"/>
                        </a:lnSpc>
                        <a:spcAft>
                          <a:spcPts val="0"/>
                        </a:spcAft>
                      </a:pPr>
                      <a:r>
                        <a:rPr lang="es-ES" sz="1600"/>
                        <a:t>11,5</a:t>
                      </a:r>
                      <a:endParaRPr lang="es-ES_tradnl" sz="1800">
                        <a:latin typeface="Calibri"/>
                        <a:ea typeface="Calibri"/>
                        <a:cs typeface="Times New Roman"/>
                      </a:endParaRPr>
                    </a:p>
                  </a:txBody>
                  <a:tcPr marL="33249" marR="33249" marT="0" marB="0"/>
                </a:tc>
                <a:tc>
                  <a:txBody>
                    <a:bodyPr/>
                    <a:lstStyle/>
                    <a:p>
                      <a:pPr marL="180340">
                        <a:lnSpc>
                          <a:spcPct val="115000"/>
                        </a:lnSpc>
                        <a:spcAft>
                          <a:spcPts val="0"/>
                        </a:spcAft>
                      </a:pPr>
                      <a:r>
                        <a:rPr lang="es-ES" sz="1600"/>
                        <a:t>58,18%</a:t>
                      </a:r>
                      <a:endParaRPr lang="es-ES_tradnl" sz="1800">
                        <a:latin typeface="Calibri"/>
                        <a:ea typeface="Calibri"/>
                        <a:cs typeface="Times New Roman"/>
                      </a:endParaRPr>
                    </a:p>
                  </a:txBody>
                  <a:tcPr marL="33249" marR="33249" marT="0" marB="0"/>
                </a:tc>
                <a:tc>
                  <a:txBody>
                    <a:bodyPr/>
                    <a:lstStyle/>
                    <a:p>
                      <a:pPr marL="180340">
                        <a:lnSpc>
                          <a:spcPct val="115000"/>
                        </a:lnSpc>
                        <a:spcAft>
                          <a:spcPts val="0"/>
                        </a:spcAft>
                      </a:pPr>
                      <a:r>
                        <a:rPr lang="es-ES" sz="1600"/>
                        <a:t>41,82%</a:t>
                      </a:r>
                      <a:endParaRPr lang="es-ES_tradnl" sz="1800">
                        <a:latin typeface="Calibri"/>
                        <a:ea typeface="Calibri"/>
                        <a:cs typeface="Times New Roman"/>
                      </a:endParaRPr>
                    </a:p>
                  </a:txBody>
                  <a:tcPr marL="33249" marR="33249" marT="0" marB="0"/>
                </a:tc>
              </a:tr>
              <a:tr h="393290">
                <a:tc>
                  <a:txBody>
                    <a:bodyPr/>
                    <a:lstStyle/>
                    <a:p>
                      <a:pPr marL="180340">
                        <a:lnSpc>
                          <a:spcPct val="115000"/>
                        </a:lnSpc>
                        <a:spcAft>
                          <a:spcPts val="0"/>
                        </a:spcAft>
                      </a:pPr>
                      <a:r>
                        <a:rPr lang="es-ES" sz="1600"/>
                        <a:t>7</a:t>
                      </a:r>
                      <a:endParaRPr lang="es-ES_tradnl" sz="1800">
                        <a:latin typeface="Calibri"/>
                        <a:ea typeface="Calibri"/>
                        <a:cs typeface="Times New Roman"/>
                      </a:endParaRPr>
                    </a:p>
                  </a:txBody>
                  <a:tcPr marL="33249" marR="33249" marT="0" marB="0"/>
                </a:tc>
                <a:tc>
                  <a:txBody>
                    <a:bodyPr/>
                    <a:lstStyle/>
                    <a:p>
                      <a:pPr marL="180340">
                        <a:lnSpc>
                          <a:spcPct val="115000"/>
                        </a:lnSpc>
                        <a:spcAft>
                          <a:spcPts val="0"/>
                        </a:spcAft>
                      </a:pPr>
                      <a:r>
                        <a:rPr lang="es-ES" sz="1800" dirty="0"/>
                        <a:t>ESTUDIO DE MERCADO</a:t>
                      </a:r>
                      <a:endParaRPr lang="es-ES_tradnl" sz="2000" dirty="0">
                        <a:latin typeface="Calibri"/>
                        <a:ea typeface="Calibri"/>
                        <a:cs typeface="Times New Roman"/>
                      </a:endParaRPr>
                    </a:p>
                  </a:txBody>
                  <a:tcPr marL="33249" marR="33249" marT="0" marB="0"/>
                </a:tc>
                <a:tc>
                  <a:txBody>
                    <a:bodyPr/>
                    <a:lstStyle/>
                    <a:p>
                      <a:pPr marL="180340">
                        <a:lnSpc>
                          <a:spcPct val="115000"/>
                        </a:lnSpc>
                        <a:spcAft>
                          <a:spcPts val="0"/>
                        </a:spcAft>
                      </a:pPr>
                      <a:r>
                        <a:rPr lang="es-ES" sz="1600"/>
                        <a:t>38</a:t>
                      </a:r>
                      <a:endParaRPr lang="es-ES_tradnl" sz="1800">
                        <a:latin typeface="Calibri"/>
                        <a:ea typeface="Calibri"/>
                        <a:cs typeface="Times New Roman"/>
                      </a:endParaRPr>
                    </a:p>
                  </a:txBody>
                  <a:tcPr marL="33249" marR="33249" marT="0" marB="0"/>
                </a:tc>
                <a:tc>
                  <a:txBody>
                    <a:bodyPr/>
                    <a:lstStyle/>
                    <a:p>
                      <a:pPr marL="180340">
                        <a:lnSpc>
                          <a:spcPct val="115000"/>
                        </a:lnSpc>
                        <a:spcAft>
                          <a:spcPts val="0"/>
                        </a:spcAft>
                      </a:pPr>
                      <a:r>
                        <a:rPr lang="es-ES" sz="1600"/>
                        <a:t>17,5</a:t>
                      </a:r>
                      <a:endParaRPr lang="es-ES_tradnl" sz="1800">
                        <a:latin typeface="Calibri"/>
                        <a:ea typeface="Calibri"/>
                        <a:cs typeface="Times New Roman"/>
                      </a:endParaRPr>
                    </a:p>
                  </a:txBody>
                  <a:tcPr marL="33249" marR="33249" marT="0" marB="0"/>
                </a:tc>
                <a:tc>
                  <a:txBody>
                    <a:bodyPr/>
                    <a:lstStyle/>
                    <a:p>
                      <a:pPr marL="180340">
                        <a:lnSpc>
                          <a:spcPct val="115000"/>
                        </a:lnSpc>
                        <a:spcAft>
                          <a:spcPts val="0"/>
                        </a:spcAft>
                      </a:pPr>
                      <a:r>
                        <a:rPr lang="es-ES" sz="1600"/>
                        <a:t>68,47%</a:t>
                      </a:r>
                      <a:endParaRPr lang="es-ES_tradnl" sz="1800">
                        <a:latin typeface="Calibri"/>
                        <a:ea typeface="Calibri"/>
                        <a:cs typeface="Times New Roman"/>
                      </a:endParaRPr>
                    </a:p>
                  </a:txBody>
                  <a:tcPr marL="33249" marR="33249" marT="0" marB="0"/>
                </a:tc>
                <a:tc>
                  <a:txBody>
                    <a:bodyPr/>
                    <a:lstStyle/>
                    <a:p>
                      <a:pPr marL="180340">
                        <a:lnSpc>
                          <a:spcPct val="115000"/>
                        </a:lnSpc>
                        <a:spcAft>
                          <a:spcPts val="0"/>
                        </a:spcAft>
                      </a:pPr>
                      <a:r>
                        <a:rPr lang="es-ES" sz="1600"/>
                        <a:t>31,53%</a:t>
                      </a:r>
                      <a:endParaRPr lang="es-ES_tradnl" sz="1800">
                        <a:latin typeface="Calibri"/>
                        <a:ea typeface="Calibri"/>
                        <a:cs typeface="Times New Roman"/>
                      </a:endParaRPr>
                    </a:p>
                  </a:txBody>
                  <a:tcPr marL="33249" marR="33249" marT="0" marB="0"/>
                </a:tc>
              </a:tr>
              <a:tr h="393290">
                <a:tc>
                  <a:txBody>
                    <a:bodyPr/>
                    <a:lstStyle/>
                    <a:p>
                      <a:pPr marL="180340">
                        <a:lnSpc>
                          <a:spcPct val="115000"/>
                        </a:lnSpc>
                        <a:spcAft>
                          <a:spcPts val="0"/>
                        </a:spcAft>
                      </a:pPr>
                      <a:r>
                        <a:rPr lang="es-ES" sz="1600"/>
                        <a:t>8</a:t>
                      </a:r>
                      <a:endParaRPr lang="es-ES_tradnl" sz="1800">
                        <a:latin typeface="Calibri"/>
                        <a:ea typeface="Calibri"/>
                        <a:cs typeface="Times New Roman"/>
                      </a:endParaRPr>
                    </a:p>
                  </a:txBody>
                  <a:tcPr marL="33249" marR="33249" marT="0" marB="0"/>
                </a:tc>
                <a:tc>
                  <a:txBody>
                    <a:bodyPr/>
                    <a:lstStyle/>
                    <a:p>
                      <a:pPr marL="180340">
                        <a:lnSpc>
                          <a:spcPct val="115000"/>
                        </a:lnSpc>
                        <a:spcAft>
                          <a:spcPts val="0"/>
                        </a:spcAft>
                      </a:pPr>
                      <a:r>
                        <a:rPr lang="es-ES" sz="1800" dirty="0"/>
                        <a:t>PLAN DE PUBLICIDAD</a:t>
                      </a:r>
                      <a:endParaRPr lang="es-ES_tradnl" sz="2000" dirty="0">
                        <a:latin typeface="Calibri"/>
                        <a:ea typeface="Calibri"/>
                        <a:cs typeface="Times New Roman"/>
                      </a:endParaRPr>
                    </a:p>
                  </a:txBody>
                  <a:tcPr marL="33249" marR="33249" marT="0" marB="0"/>
                </a:tc>
                <a:tc>
                  <a:txBody>
                    <a:bodyPr/>
                    <a:lstStyle/>
                    <a:p>
                      <a:pPr marL="180340">
                        <a:lnSpc>
                          <a:spcPct val="115000"/>
                        </a:lnSpc>
                        <a:spcAft>
                          <a:spcPts val="0"/>
                        </a:spcAft>
                      </a:pPr>
                      <a:r>
                        <a:rPr lang="es-ES" sz="1600"/>
                        <a:t>138</a:t>
                      </a:r>
                      <a:endParaRPr lang="es-ES_tradnl" sz="1800">
                        <a:latin typeface="Calibri"/>
                        <a:ea typeface="Calibri"/>
                        <a:cs typeface="Times New Roman"/>
                      </a:endParaRPr>
                    </a:p>
                  </a:txBody>
                  <a:tcPr marL="33249" marR="33249" marT="0" marB="0"/>
                </a:tc>
                <a:tc>
                  <a:txBody>
                    <a:bodyPr/>
                    <a:lstStyle/>
                    <a:p>
                      <a:pPr marL="180340">
                        <a:lnSpc>
                          <a:spcPct val="115000"/>
                        </a:lnSpc>
                        <a:spcAft>
                          <a:spcPts val="0"/>
                        </a:spcAft>
                      </a:pPr>
                      <a:r>
                        <a:rPr lang="es-ES" sz="1600"/>
                        <a:t>17</a:t>
                      </a:r>
                      <a:endParaRPr lang="es-ES_tradnl" sz="1800">
                        <a:latin typeface="Calibri"/>
                        <a:ea typeface="Calibri"/>
                        <a:cs typeface="Times New Roman"/>
                      </a:endParaRPr>
                    </a:p>
                  </a:txBody>
                  <a:tcPr marL="33249" marR="33249" marT="0" marB="0"/>
                </a:tc>
                <a:tc>
                  <a:txBody>
                    <a:bodyPr/>
                    <a:lstStyle/>
                    <a:p>
                      <a:pPr marL="180340">
                        <a:lnSpc>
                          <a:spcPct val="115000"/>
                        </a:lnSpc>
                        <a:spcAft>
                          <a:spcPts val="0"/>
                        </a:spcAft>
                      </a:pPr>
                      <a:r>
                        <a:rPr lang="es-ES" sz="1600"/>
                        <a:t>89,03%</a:t>
                      </a:r>
                      <a:endParaRPr lang="es-ES_tradnl" sz="1800">
                        <a:latin typeface="Calibri"/>
                        <a:ea typeface="Calibri"/>
                        <a:cs typeface="Times New Roman"/>
                      </a:endParaRPr>
                    </a:p>
                  </a:txBody>
                  <a:tcPr marL="33249" marR="33249" marT="0" marB="0"/>
                </a:tc>
                <a:tc>
                  <a:txBody>
                    <a:bodyPr/>
                    <a:lstStyle/>
                    <a:p>
                      <a:pPr marL="180340">
                        <a:lnSpc>
                          <a:spcPct val="115000"/>
                        </a:lnSpc>
                        <a:spcAft>
                          <a:spcPts val="0"/>
                        </a:spcAft>
                      </a:pPr>
                      <a:r>
                        <a:rPr lang="es-ES" sz="1600"/>
                        <a:t>10,97%</a:t>
                      </a:r>
                      <a:endParaRPr lang="es-ES_tradnl" sz="1800">
                        <a:latin typeface="Calibri"/>
                        <a:ea typeface="Calibri"/>
                        <a:cs typeface="Times New Roman"/>
                      </a:endParaRPr>
                    </a:p>
                  </a:txBody>
                  <a:tcPr marL="33249" marR="33249" marT="0" marB="0"/>
                </a:tc>
              </a:tr>
              <a:tr h="393290">
                <a:tc>
                  <a:txBody>
                    <a:bodyPr/>
                    <a:lstStyle/>
                    <a:p>
                      <a:pPr marL="180340">
                        <a:lnSpc>
                          <a:spcPct val="115000"/>
                        </a:lnSpc>
                        <a:spcAft>
                          <a:spcPts val="0"/>
                        </a:spcAft>
                      </a:pPr>
                      <a:r>
                        <a:rPr lang="es-ES" sz="1600"/>
                        <a:t>9</a:t>
                      </a:r>
                      <a:endParaRPr lang="es-ES_tradnl" sz="1800">
                        <a:latin typeface="Calibri"/>
                        <a:ea typeface="Calibri"/>
                        <a:cs typeface="Times New Roman"/>
                      </a:endParaRPr>
                    </a:p>
                  </a:txBody>
                  <a:tcPr marL="33249" marR="33249" marT="0" marB="0"/>
                </a:tc>
                <a:tc>
                  <a:txBody>
                    <a:bodyPr/>
                    <a:lstStyle/>
                    <a:p>
                      <a:pPr marL="180340">
                        <a:lnSpc>
                          <a:spcPct val="115000"/>
                        </a:lnSpc>
                        <a:spcAft>
                          <a:spcPts val="0"/>
                        </a:spcAft>
                      </a:pPr>
                      <a:r>
                        <a:rPr lang="es-ES" sz="1800" dirty="0"/>
                        <a:t>PLAN DE PROMOCIONES</a:t>
                      </a:r>
                      <a:endParaRPr lang="es-ES_tradnl" sz="2000" dirty="0">
                        <a:latin typeface="Calibri"/>
                        <a:ea typeface="Calibri"/>
                        <a:cs typeface="Times New Roman"/>
                      </a:endParaRPr>
                    </a:p>
                  </a:txBody>
                  <a:tcPr marL="33249" marR="33249" marT="0" marB="0"/>
                </a:tc>
                <a:tc>
                  <a:txBody>
                    <a:bodyPr/>
                    <a:lstStyle/>
                    <a:p>
                      <a:pPr marL="180340">
                        <a:lnSpc>
                          <a:spcPct val="115000"/>
                        </a:lnSpc>
                        <a:spcAft>
                          <a:spcPts val="0"/>
                        </a:spcAft>
                      </a:pPr>
                      <a:r>
                        <a:rPr lang="es-ES" sz="1600"/>
                        <a:t>48</a:t>
                      </a:r>
                      <a:endParaRPr lang="es-ES_tradnl" sz="1800">
                        <a:latin typeface="Calibri"/>
                        <a:ea typeface="Calibri"/>
                        <a:cs typeface="Times New Roman"/>
                      </a:endParaRPr>
                    </a:p>
                  </a:txBody>
                  <a:tcPr marL="33249" marR="33249" marT="0" marB="0"/>
                </a:tc>
                <a:tc>
                  <a:txBody>
                    <a:bodyPr/>
                    <a:lstStyle/>
                    <a:p>
                      <a:pPr marL="180340">
                        <a:lnSpc>
                          <a:spcPct val="115000"/>
                        </a:lnSpc>
                        <a:spcAft>
                          <a:spcPts val="0"/>
                        </a:spcAft>
                      </a:pPr>
                      <a:r>
                        <a:rPr lang="es-ES" sz="1600"/>
                        <a:t>17</a:t>
                      </a:r>
                      <a:endParaRPr lang="es-ES_tradnl" sz="1800">
                        <a:latin typeface="Calibri"/>
                        <a:ea typeface="Calibri"/>
                        <a:cs typeface="Times New Roman"/>
                      </a:endParaRPr>
                    </a:p>
                  </a:txBody>
                  <a:tcPr marL="33249" marR="33249" marT="0" marB="0"/>
                </a:tc>
                <a:tc>
                  <a:txBody>
                    <a:bodyPr/>
                    <a:lstStyle/>
                    <a:p>
                      <a:pPr marL="180340">
                        <a:lnSpc>
                          <a:spcPct val="115000"/>
                        </a:lnSpc>
                        <a:spcAft>
                          <a:spcPts val="0"/>
                        </a:spcAft>
                      </a:pPr>
                      <a:r>
                        <a:rPr lang="es-ES" sz="1600"/>
                        <a:t>73,85%</a:t>
                      </a:r>
                      <a:endParaRPr lang="es-ES_tradnl" sz="1800">
                        <a:latin typeface="Calibri"/>
                        <a:ea typeface="Calibri"/>
                        <a:cs typeface="Times New Roman"/>
                      </a:endParaRPr>
                    </a:p>
                  </a:txBody>
                  <a:tcPr marL="33249" marR="33249" marT="0" marB="0"/>
                </a:tc>
                <a:tc>
                  <a:txBody>
                    <a:bodyPr/>
                    <a:lstStyle/>
                    <a:p>
                      <a:pPr marL="180340">
                        <a:lnSpc>
                          <a:spcPct val="115000"/>
                        </a:lnSpc>
                        <a:spcAft>
                          <a:spcPts val="0"/>
                        </a:spcAft>
                      </a:pPr>
                      <a:r>
                        <a:rPr lang="es-ES" sz="1600" dirty="0"/>
                        <a:t>26,15%</a:t>
                      </a:r>
                      <a:endParaRPr lang="es-ES_tradnl" sz="1800" dirty="0">
                        <a:latin typeface="Calibri"/>
                        <a:ea typeface="Calibri"/>
                        <a:cs typeface="Times New Roman"/>
                      </a:endParaRPr>
                    </a:p>
                  </a:txBody>
                  <a:tcPr marL="33249" marR="33249" marT="0" marB="0"/>
                </a:tc>
              </a:tr>
            </a:tbl>
          </a:graphicData>
        </a:graphic>
      </p:graphicFrame>
    </p:spTree>
  </p:cSld>
  <p:clrMapOvr>
    <a:masterClrMapping/>
  </p:clrMapOvr>
  <p:transition>
    <p:strips dir="rd"/>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0" y="1071546"/>
            <a:ext cx="9144000" cy="4714908"/>
          </a:xfrm>
          <a:prstGeom prst="rect">
            <a:avLst/>
          </a:prstGeom>
        </p:spPr>
        <p:txBody>
          <a:bodyPr vert="horz" anchor="t">
            <a:noAutofit/>
          </a:bodyPr>
          <a:lstStyle/>
          <a:p>
            <a:pPr algn="ctr"/>
            <a:r>
              <a:rPr lang="es-ES" sz="8000" b="1" dirty="0">
                <a:solidFill>
                  <a:schemeClr val="accent3"/>
                </a:solidFill>
              </a:rPr>
              <a:t>CAPITULO </a:t>
            </a:r>
            <a:r>
              <a:rPr lang="es-ES" sz="8000" b="1" dirty="0" smtClean="0">
                <a:solidFill>
                  <a:schemeClr val="accent3"/>
                </a:solidFill>
              </a:rPr>
              <a:t>4:</a:t>
            </a:r>
            <a:endParaRPr lang="es-EC" sz="8000" b="1" dirty="0">
              <a:solidFill>
                <a:schemeClr val="accent3"/>
              </a:solidFill>
            </a:endParaRPr>
          </a:p>
          <a:p>
            <a:pPr algn="ctr"/>
            <a:r>
              <a:rPr lang="es-ES" sz="5400" dirty="0" smtClean="0"/>
              <a:t>Herramienta para mejorar los procesos</a:t>
            </a:r>
          </a:p>
          <a:p>
            <a:pPr algn="ctr"/>
            <a:r>
              <a:rPr lang="es-ES" sz="5400" dirty="0" smtClean="0"/>
              <a:t>Definición de objetivos de proceso</a:t>
            </a:r>
            <a:endParaRPr lang="es-EC" sz="8000"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sz="3600" dirty="0" smtClean="0"/>
              <a:t> HERRAMIENTA PARA MEJORAR LOS PROCESOS</a:t>
            </a:r>
            <a:endParaRPr lang="es-ES_tradnl" sz="3600" dirty="0"/>
          </a:p>
        </p:txBody>
      </p:sp>
      <p:sp>
        <p:nvSpPr>
          <p:cNvPr id="3" name="2 Marcador de contenido"/>
          <p:cNvSpPr>
            <a:spLocks noGrp="1"/>
          </p:cNvSpPr>
          <p:nvPr>
            <p:ph idx="1"/>
          </p:nvPr>
        </p:nvSpPr>
        <p:spPr>
          <a:xfrm>
            <a:off x="914400" y="2000240"/>
            <a:ext cx="7772400" cy="4355320"/>
          </a:xfrm>
        </p:spPr>
        <p:txBody>
          <a:bodyPr>
            <a:normAutofit/>
          </a:bodyPr>
          <a:lstStyle/>
          <a:p>
            <a:pPr algn="just"/>
            <a:r>
              <a:rPr lang="es-ES_tradnl" sz="3600" dirty="0" smtClean="0"/>
              <a:t>El mejoramiento de procesos, consiste en realizar ajustes sustanciales e incrementales con el objetivo de volver a un proceso más eficiente, efectivo y adaptable. </a:t>
            </a:r>
          </a:p>
        </p:txBody>
      </p:sp>
    </p:spTree>
  </p:cSld>
  <p:clrMapOvr>
    <a:masterClrMapping/>
  </p:clrMapOvr>
  <p:transition>
    <p:strips dir="rd"/>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_tradnl" sz="3200" dirty="0" smtClean="0"/>
              <a:t>Hoja de Mejoramiento de Procesos</a:t>
            </a:r>
            <a:br>
              <a:rPr lang="es-ES_tradnl" sz="3200" dirty="0" smtClean="0"/>
            </a:br>
            <a:endParaRPr lang="es-ES_tradnl" dirty="0"/>
          </a:p>
        </p:txBody>
      </p:sp>
      <p:pic>
        <p:nvPicPr>
          <p:cNvPr id="80898" name="Picture 2"/>
          <p:cNvPicPr>
            <a:picLocks noChangeAspect="1" noChangeArrowheads="1"/>
          </p:cNvPicPr>
          <p:nvPr/>
        </p:nvPicPr>
        <p:blipFill>
          <a:blip r:embed="rId2"/>
          <a:srcRect/>
          <a:stretch>
            <a:fillRect/>
          </a:stretch>
        </p:blipFill>
        <p:spPr bwMode="auto">
          <a:xfrm>
            <a:off x="1071538" y="1285860"/>
            <a:ext cx="7072362" cy="5000660"/>
          </a:xfrm>
          <a:prstGeom prst="rect">
            <a:avLst/>
          </a:prstGeom>
          <a:noFill/>
          <a:ln w="9525">
            <a:noFill/>
            <a:miter lim="800000"/>
            <a:headEnd/>
            <a:tailEnd/>
          </a:ln>
          <a:effectLst/>
        </p:spPr>
      </p:pic>
    </p:spTree>
  </p:cSld>
  <p:clrMapOvr>
    <a:masterClrMapping/>
  </p:clrMapOvr>
  <p:transition>
    <p:strips dir="rd"/>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14400" y="142852"/>
            <a:ext cx="7772400" cy="914400"/>
          </a:xfrm>
        </p:spPr>
        <p:txBody>
          <a:bodyPr/>
          <a:lstStyle/>
          <a:p>
            <a:pPr algn="ctr"/>
            <a:r>
              <a:rPr lang="es-ES_tradnl" sz="3200" dirty="0" smtClean="0"/>
              <a:t>Hoja de Mejoramiento de Proceso</a:t>
            </a:r>
            <a:endParaRPr lang="es-ES_tradnl" dirty="0"/>
          </a:p>
        </p:txBody>
      </p:sp>
      <p:pic>
        <p:nvPicPr>
          <p:cNvPr id="81922" name="Picture 2"/>
          <p:cNvPicPr>
            <a:picLocks noChangeAspect="1" noChangeArrowheads="1"/>
          </p:cNvPicPr>
          <p:nvPr/>
        </p:nvPicPr>
        <p:blipFill>
          <a:blip r:embed="rId2"/>
          <a:srcRect/>
          <a:stretch>
            <a:fillRect/>
          </a:stretch>
        </p:blipFill>
        <p:spPr bwMode="auto">
          <a:xfrm>
            <a:off x="1357290" y="928670"/>
            <a:ext cx="6715172" cy="5357850"/>
          </a:xfrm>
          <a:prstGeom prst="rect">
            <a:avLst/>
          </a:prstGeom>
          <a:noFill/>
          <a:ln w="9525">
            <a:noFill/>
            <a:miter lim="800000"/>
            <a:headEnd/>
            <a:tailEnd/>
          </a:ln>
          <a:effectLst/>
        </p:spPr>
      </p:pic>
    </p:spTree>
  </p:cSld>
  <p:clrMapOvr>
    <a:masterClrMapping/>
  </p:clrMapOvr>
  <p:transition>
    <p:strips dir="rd"/>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14400" y="214290"/>
            <a:ext cx="7772400" cy="914400"/>
          </a:xfrm>
        </p:spPr>
        <p:txBody>
          <a:bodyPr/>
          <a:lstStyle/>
          <a:p>
            <a:pPr algn="ctr"/>
            <a:r>
              <a:rPr lang="es-ES_tradnl" sz="3600" dirty="0" smtClean="0"/>
              <a:t>Diagrama de Proceso Mejorado</a:t>
            </a:r>
            <a:endParaRPr lang="es-ES_tradnl" sz="3600" dirty="0"/>
          </a:p>
        </p:txBody>
      </p:sp>
      <p:pic>
        <p:nvPicPr>
          <p:cNvPr id="82946" name="Picture 2"/>
          <p:cNvPicPr>
            <a:picLocks noChangeAspect="1" noChangeArrowheads="1"/>
          </p:cNvPicPr>
          <p:nvPr/>
        </p:nvPicPr>
        <p:blipFill>
          <a:blip r:embed="rId2"/>
          <a:srcRect/>
          <a:stretch>
            <a:fillRect/>
          </a:stretch>
        </p:blipFill>
        <p:spPr bwMode="auto">
          <a:xfrm>
            <a:off x="1071538" y="1071546"/>
            <a:ext cx="7500990" cy="5286412"/>
          </a:xfrm>
          <a:prstGeom prst="rect">
            <a:avLst/>
          </a:prstGeom>
          <a:noFill/>
          <a:ln w="9525">
            <a:noFill/>
            <a:miter lim="800000"/>
            <a:headEnd/>
            <a:tailEnd/>
          </a:ln>
          <a:effectLst/>
        </p:spPr>
      </p:pic>
    </p:spTree>
  </p:cSld>
  <p:clrMapOvr>
    <a:masterClrMapping/>
  </p:clrMapOvr>
  <p:transition>
    <p:strips dir="rd"/>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0" y="1071546"/>
            <a:ext cx="9144000" cy="4714908"/>
          </a:xfrm>
          <a:prstGeom prst="rect">
            <a:avLst/>
          </a:prstGeom>
        </p:spPr>
        <p:txBody>
          <a:bodyPr vert="horz" anchor="t">
            <a:noAutofit/>
          </a:bodyPr>
          <a:lstStyle/>
          <a:p>
            <a:pPr algn="ctr"/>
            <a:r>
              <a:rPr lang="es-ES" sz="8000" b="1" dirty="0">
                <a:solidFill>
                  <a:schemeClr val="accent3"/>
                </a:solidFill>
              </a:rPr>
              <a:t>CAPITULO </a:t>
            </a:r>
            <a:r>
              <a:rPr lang="es-ES" sz="8000" b="1" dirty="0" smtClean="0">
                <a:solidFill>
                  <a:schemeClr val="accent3"/>
                </a:solidFill>
              </a:rPr>
              <a:t>5:</a:t>
            </a:r>
            <a:endParaRPr lang="es-EC" sz="8000" b="1" dirty="0">
              <a:solidFill>
                <a:schemeClr val="accent3"/>
              </a:solidFill>
            </a:endParaRPr>
          </a:p>
          <a:p>
            <a:pPr algn="ctr"/>
            <a:r>
              <a:rPr lang="es-ES" sz="5400" dirty="0" smtClean="0"/>
              <a:t>Organización por procesos</a:t>
            </a:r>
          </a:p>
          <a:p>
            <a:pPr algn="ctr"/>
            <a:r>
              <a:rPr lang="es-ES" sz="5400" dirty="0" smtClean="0"/>
              <a:t>Indicadores de Gestión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_tradnl" dirty="0" smtClean="0"/>
              <a:t>MISIÓN</a:t>
            </a:r>
            <a:endParaRPr lang="es-ES_tradnl" dirty="0"/>
          </a:p>
        </p:txBody>
      </p:sp>
      <p:sp>
        <p:nvSpPr>
          <p:cNvPr id="3" name="2 Marcador de contenido"/>
          <p:cNvSpPr>
            <a:spLocks noGrp="1"/>
          </p:cNvSpPr>
          <p:nvPr>
            <p:ph idx="1"/>
          </p:nvPr>
        </p:nvSpPr>
        <p:spPr/>
        <p:txBody>
          <a:bodyPr>
            <a:normAutofit fontScale="92500"/>
          </a:bodyPr>
          <a:lstStyle/>
          <a:p>
            <a:pPr algn="just"/>
            <a:r>
              <a:rPr lang="es-ES_tradnl" dirty="0" smtClean="0"/>
              <a:t>Proporcionar bienestar social a través de la comercialización de productos de primera necesidad, secundarios y suntuarios, de la mejor calidad y al mas bajo precio, permanentemente para todo el personal activo y pasivo y sus dependientes directos (padre, madre, esposa e hijos) incluyendo los familiares del personal fallecido de la Fuerza Aérea Ecuatoriana, así como para el personal de las entidades adscritas, escuelas y colegios FAE .  </a:t>
            </a:r>
            <a:endParaRPr lang="es-ES_tradnl" dirty="0"/>
          </a:p>
        </p:txBody>
      </p:sp>
    </p:spTree>
  </p:cSld>
  <p:clrMapOvr>
    <a:masterClrMapping/>
  </p:clrMapOvr>
  <p:transition>
    <p:strips dir="rd"/>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b="0" dirty="0" smtClean="0"/>
              <a:t>ORGANIZACIÓN POR PROCESOS</a:t>
            </a:r>
            <a:endParaRPr lang="es-ES_tradnl" b="0" dirty="0"/>
          </a:p>
        </p:txBody>
      </p:sp>
      <p:sp>
        <p:nvSpPr>
          <p:cNvPr id="3" name="2 Marcador de contenido"/>
          <p:cNvSpPr>
            <a:spLocks noGrp="1"/>
          </p:cNvSpPr>
          <p:nvPr>
            <p:ph idx="1"/>
          </p:nvPr>
        </p:nvSpPr>
        <p:spPr/>
        <p:txBody>
          <a:bodyPr>
            <a:normAutofit lnSpcReduction="10000"/>
          </a:bodyPr>
          <a:lstStyle/>
          <a:p>
            <a:pPr algn="just"/>
            <a:r>
              <a:rPr lang="es-ES_tradnl" sz="2600" dirty="0" smtClean="0"/>
              <a:t>Para identificar los factores claves de éxito se debe mirar hacia adentro del negocio, saber cuáles son los procesos o características que distinguen su producto o servicio y cuáles son los que debe dominar a plenitud para crear la ventaja competitiva. Esta identificación suele ser fácil en la mayoría de los casos en que el producto o servicio es innovador pero no lo es tanto cuando se entra a un mercado muy competido en el cual la similitud de los procesos, productos y servicios es alta. Cada iniciativa tiene diferentes puntos claves que llevarán al éxito económico y comercial. </a:t>
            </a:r>
            <a:endParaRPr lang="es-ES_tradnl" dirty="0" smtClean="0"/>
          </a:p>
        </p:txBody>
      </p:sp>
    </p:spTree>
  </p:cSld>
  <p:clrMapOvr>
    <a:masterClrMapping/>
  </p:clrMapOvr>
  <p:transition>
    <p:strips dir="rd"/>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INDICADORES DE GESTIÓN</a:t>
            </a:r>
            <a:endParaRPr lang="es-ES_tradnl" dirty="0"/>
          </a:p>
        </p:txBody>
      </p:sp>
      <p:sp>
        <p:nvSpPr>
          <p:cNvPr id="3" name="2 Marcador de contenido"/>
          <p:cNvSpPr>
            <a:spLocks noGrp="1"/>
          </p:cNvSpPr>
          <p:nvPr>
            <p:ph idx="1"/>
          </p:nvPr>
        </p:nvSpPr>
        <p:spPr/>
        <p:txBody>
          <a:bodyPr>
            <a:normAutofit lnSpcReduction="10000"/>
          </a:bodyPr>
          <a:lstStyle/>
          <a:p>
            <a:pPr algn="just"/>
            <a:r>
              <a:rPr lang="es-ES_tradnl" dirty="0" smtClean="0"/>
              <a:t>Son mediciones del funcionamiento de un proceso. Los indicadores pueden ser de eficacia, cuando miden lo bien o lo mal que un proceso cumple con las expectativas de los destinatarios del mismo. Los indicadores pueden ser de eficiencia, cuando miden el consumo de recursos del proceso. Los indicadores de Efectividad evalúan el cumplimiento de las metas y objetivos institucionales, corporativos y operativos. </a:t>
            </a:r>
          </a:p>
          <a:p>
            <a:endParaRPr lang="es-ES_tradnl" dirty="0"/>
          </a:p>
        </p:txBody>
      </p:sp>
    </p:spTree>
  </p:cSld>
  <p:clrMapOvr>
    <a:masterClrMapping/>
  </p:clrMapOvr>
  <p:transition>
    <p:strips dir="rd"/>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_tradnl" dirty="0" smtClean="0"/>
              <a:t>Indicadores Procesos</a:t>
            </a:r>
            <a:endParaRPr lang="es-ES_tradnl" dirty="0"/>
          </a:p>
        </p:txBody>
      </p:sp>
      <p:pic>
        <p:nvPicPr>
          <p:cNvPr id="83970" name="Picture 2"/>
          <p:cNvPicPr>
            <a:picLocks noChangeAspect="1" noChangeArrowheads="1"/>
          </p:cNvPicPr>
          <p:nvPr/>
        </p:nvPicPr>
        <p:blipFill>
          <a:blip r:embed="rId2"/>
          <a:srcRect/>
          <a:stretch>
            <a:fillRect/>
          </a:stretch>
        </p:blipFill>
        <p:spPr bwMode="auto">
          <a:xfrm>
            <a:off x="500034" y="1428736"/>
            <a:ext cx="8215370" cy="4714908"/>
          </a:xfrm>
          <a:prstGeom prst="rect">
            <a:avLst/>
          </a:prstGeom>
          <a:noFill/>
          <a:ln w="9525">
            <a:noFill/>
            <a:miter lim="800000"/>
            <a:headEnd/>
            <a:tailEnd/>
          </a:ln>
          <a:effectLst/>
        </p:spPr>
      </p:pic>
    </p:spTree>
  </p:cSld>
  <p:clrMapOvr>
    <a:masterClrMapping/>
  </p:clrMapOvr>
  <p:transition>
    <p:strips dir="rd"/>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0" y="1071546"/>
            <a:ext cx="9144000" cy="4714908"/>
          </a:xfrm>
          <a:prstGeom prst="rect">
            <a:avLst/>
          </a:prstGeom>
        </p:spPr>
        <p:txBody>
          <a:bodyPr vert="horz" anchor="t">
            <a:noAutofit/>
          </a:bodyPr>
          <a:lstStyle/>
          <a:p>
            <a:pPr algn="ctr"/>
            <a:r>
              <a:rPr lang="es-ES" sz="8000" b="1" dirty="0">
                <a:solidFill>
                  <a:schemeClr val="accent3"/>
                </a:solidFill>
              </a:rPr>
              <a:t>CAPITULO </a:t>
            </a:r>
            <a:r>
              <a:rPr lang="es-ES" sz="8000" b="1" dirty="0" smtClean="0">
                <a:solidFill>
                  <a:schemeClr val="accent3"/>
                </a:solidFill>
              </a:rPr>
              <a:t>6:</a:t>
            </a:r>
            <a:endParaRPr lang="es-EC" sz="8000" b="1" dirty="0">
              <a:solidFill>
                <a:schemeClr val="accent3"/>
              </a:solidFill>
            </a:endParaRPr>
          </a:p>
          <a:p>
            <a:pPr algn="ctr"/>
            <a:r>
              <a:rPr lang="es-ES" sz="5400" dirty="0" smtClean="0"/>
              <a:t>Conclusiones y Recomendaciones</a:t>
            </a:r>
            <a:endParaRPr lang="es-EC" sz="8000"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_tradnl" dirty="0" smtClean="0"/>
              <a:t>CONCLUSIONES</a:t>
            </a:r>
            <a:endParaRPr lang="es-ES_tradnl" dirty="0"/>
          </a:p>
        </p:txBody>
      </p:sp>
      <p:sp>
        <p:nvSpPr>
          <p:cNvPr id="3" name="2 Marcador de contenido"/>
          <p:cNvSpPr>
            <a:spLocks noGrp="1"/>
          </p:cNvSpPr>
          <p:nvPr>
            <p:ph idx="1"/>
          </p:nvPr>
        </p:nvSpPr>
        <p:spPr>
          <a:xfrm>
            <a:off x="428596" y="1500174"/>
            <a:ext cx="8258204" cy="4855386"/>
          </a:xfrm>
        </p:spPr>
        <p:txBody>
          <a:bodyPr>
            <a:noAutofit/>
          </a:bodyPr>
          <a:lstStyle/>
          <a:p>
            <a:pPr lvl="0" algn="just"/>
            <a:r>
              <a:rPr lang="es-ES_tradnl" sz="2300" dirty="0" smtClean="0"/>
              <a:t>El desarrollo integro de esta tesis se ha diseñado con el objetivo de exponer una propuesta de Mejoramiento de Procesos para el COMISARIATO ALCOFAE,  con  la  finalidad de conseguir mejorar  los índices actuales de respuesta	a los requerimientos de los clientes  y así aumentar la percepción de servicio que este tiene.</a:t>
            </a:r>
          </a:p>
          <a:p>
            <a:pPr lvl="0" algn="just"/>
            <a:r>
              <a:rPr lang="es-ES_tradnl" sz="2300" dirty="0" smtClean="0"/>
              <a:t>Con el mejoramiento de los procesos se reducen considerablemente varias actividades por proceso que influían en la demora de los mismos, logrando de esta manera una reducción de hasta el 15% en los tiempos de espera y que genera directamente ahorro de recursos financieros.</a:t>
            </a:r>
          </a:p>
          <a:p>
            <a:pPr lvl="0" algn="just"/>
            <a:r>
              <a:rPr lang="es-ES_tradnl" sz="2300" dirty="0" smtClean="0"/>
              <a:t>El ahorro total que se generó con la mejora implementada es evidente pero debe respaldarse con la adquisición de software.</a:t>
            </a:r>
          </a:p>
        </p:txBody>
      </p:sp>
    </p:spTree>
  </p:cSld>
  <p:clrMapOvr>
    <a:masterClrMapping/>
  </p:clrMapOvr>
  <p:transition>
    <p:strips dir="rd"/>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RECOMENDACIONES</a:t>
            </a:r>
            <a:endParaRPr lang="es-ES_tradnl" dirty="0"/>
          </a:p>
        </p:txBody>
      </p:sp>
      <p:sp>
        <p:nvSpPr>
          <p:cNvPr id="3" name="2 Marcador de contenido"/>
          <p:cNvSpPr>
            <a:spLocks noGrp="1"/>
          </p:cNvSpPr>
          <p:nvPr>
            <p:ph idx="1"/>
          </p:nvPr>
        </p:nvSpPr>
        <p:spPr/>
        <p:txBody>
          <a:bodyPr>
            <a:normAutofit/>
          </a:bodyPr>
          <a:lstStyle/>
          <a:p>
            <a:pPr lvl="0" algn="just"/>
            <a:r>
              <a:rPr lang="es-ES_tradnl" dirty="0" smtClean="0"/>
              <a:t>Establecer en ALCOFAE LTGA, los procesos levantados con su mejoría, para lo cual se debe gestionar a través de los canales organizacionales establecidos, su implantación y ejecución, por lo que se hace necesario elaborar un plan de capacitación al personal para implantar este trabajo que tiene como objetivo estandarizar los procesos en la Fuerza Aérea Ecuatoriana.</a:t>
            </a:r>
          </a:p>
        </p:txBody>
      </p:sp>
    </p:spTree>
  </p:cSld>
  <p:clrMapOvr>
    <a:masterClrMapping/>
  </p:clrMapOvr>
  <p:transition>
    <p:strips dir="rd"/>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RECOMENDACIONES</a:t>
            </a:r>
            <a:endParaRPr lang="es-ES_tradnl" dirty="0"/>
          </a:p>
        </p:txBody>
      </p:sp>
      <p:sp>
        <p:nvSpPr>
          <p:cNvPr id="3" name="2 Marcador de contenido"/>
          <p:cNvSpPr>
            <a:spLocks noGrp="1"/>
          </p:cNvSpPr>
          <p:nvPr>
            <p:ph idx="1"/>
          </p:nvPr>
        </p:nvSpPr>
        <p:spPr/>
        <p:txBody>
          <a:bodyPr>
            <a:normAutofit fontScale="92500"/>
          </a:bodyPr>
          <a:lstStyle/>
          <a:p>
            <a:pPr lvl="0" algn="just"/>
            <a:r>
              <a:rPr lang="es-ES_tradnl" dirty="0" smtClean="0"/>
              <a:t>Socializar y participar a todos los miembros de ALCOFAE LTGA, la Misión, Visión, Objetivos, Políticas y Estrategias que permitirán enfocar a la organización hacia la mejora continua y además potenciar las oportunidades y fortalezas de esta organización hacia la mejora del servicio brindado, convertir las debilidades en fortalezas y las amenazas en oportunidades, para generar mayores ingresos y disminuya la vulnerabilidad ante la competencia.</a:t>
            </a:r>
          </a:p>
        </p:txBody>
      </p:sp>
    </p:spTree>
  </p:cSld>
  <p:clrMapOvr>
    <a:masterClrMapping/>
  </p:clrMapOvr>
  <p:transition>
    <p:strips dir="rd"/>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RECOMENDACIONES</a:t>
            </a:r>
            <a:endParaRPr lang="es-ES_tradnl" dirty="0"/>
          </a:p>
        </p:txBody>
      </p:sp>
      <p:sp>
        <p:nvSpPr>
          <p:cNvPr id="3" name="2 Marcador de contenido"/>
          <p:cNvSpPr>
            <a:spLocks noGrp="1"/>
          </p:cNvSpPr>
          <p:nvPr>
            <p:ph idx="1"/>
          </p:nvPr>
        </p:nvSpPr>
        <p:spPr/>
        <p:txBody>
          <a:bodyPr>
            <a:normAutofit/>
          </a:bodyPr>
          <a:lstStyle/>
          <a:p>
            <a:pPr lvl="0" algn="just"/>
            <a:r>
              <a:rPr lang="es-ES_tradnl" dirty="0" smtClean="0"/>
              <a:t>Implantar esta organización por procesos planteada, ejecutar los indicadores de gestión propuestos de manera que permita medir y evaluar si se está alcanzando el propósito de mejorar el servicio al cliente, para lo que recomendamos  elaborar un plan de capacitación, además de motivar al personal a seguir, esta propuesta con la certeza que ayudará al mejoramiento del Comisariato.</a:t>
            </a:r>
          </a:p>
          <a:p>
            <a:endParaRPr lang="es-ES_tradnl" dirty="0"/>
          </a:p>
        </p:txBody>
      </p:sp>
    </p:spTree>
  </p:cSld>
  <p:clrMapOvr>
    <a:masterClrMapping/>
  </p:clrMapOvr>
  <p:transition>
    <p:strips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_tradnl" dirty="0" smtClean="0"/>
              <a:t>OBJETIVO GENERAL</a:t>
            </a:r>
            <a:endParaRPr lang="es-ES_tradnl" dirty="0"/>
          </a:p>
        </p:txBody>
      </p:sp>
      <p:sp>
        <p:nvSpPr>
          <p:cNvPr id="3" name="2 Marcador de contenido"/>
          <p:cNvSpPr>
            <a:spLocks noGrp="1"/>
          </p:cNvSpPr>
          <p:nvPr>
            <p:ph idx="1"/>
          </p:nvPr>
        </p:nvSpPr>
        <p:spPr/>
        <p:txBody>
          <a:bodyPr>
            <a:normAutofit/>
          </a:bodyPr>
          <a:lstStyle/>
          <a:p>
            <a:pPr algn="just"/>
            <a:r>
              <a:rPr lang="es-ES_tradnl" sz="3600" dirty="0" smtClean="0"/>
              <a:t>Mejorar  los procesos del área operativa del almacén comisariato FAE sucursal Latacunga, con la finalidad de lograr eficacia y eficiencia en el Servicio al Cliente tanto interno como externo de la Institución.  </a:t>
            </a:r>
            <a:endParaRPr lang="es-ES_tradnl" sz="3600" dirty="0"/>
          </a:p>
        </p:txBody>
      </p:sp>
    </p:spTree>
  </p:cSld>
  <p:clrMapOvr>
    <a:masterClrMapping/>
  </p:clrMapOvr>
  <p:transition>
    <p:strips dir="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_tradnl" dirty="0" smtClean="0"/>
              <a:t>OBJETIVOS ESPECIFICOS </a:t>
            </a:r>
            <a:endParaRPr lang="es-ES_tradnl" dirty="0"/>
          </a:p>
        </p:txBody>
      </p:sp>
      <p:sp>
        <p:nvSpPr>
          <p:cNvPr id="3" name="2 Marcador de contenido"/>
          <p:cNvSpPr>
            <a:spLocks noGrp="1"/>
          </p:cNvSpPr>
          <p:nvPr>
            <p:ph idx="1"/>
          </p:nvPr>
        </p:nvSpPr>
        <p:spPr/>
        <p:txBody>
          <a:bodyPr>
            <a:normAutofit fontScale="85000" lnSpcReduction="10000"/>
          </a:bodyPr>
          <a:lstStyle/>
          <a:p>
            <a:pPr algn="just"/>
            <a:r>
              <a:rPr lang="es-ES_tradnl" dirty="0" smtClean="0"/>
              <a:t>Desarrollar el diagnostico situacional del almacén comisariato FAE sucursal Latacunga para establecer sus Fortalezas, Oportunidades, Debilidades y Amenazas.</a:t>
            </a:r>
          </a:p>
          <a:p>
            <a:pPr algn="just"/>
            <a:r>
              <a:rPr lang="es-ES_tradnl" dirty="0" smtClean="0"/>
              <a:t>Levantar los procesos operativos de las áreas de estudio, con el fin de mapear y analizar  los procesos existentes y establecer los que realmente generan valor para la institución y para el cliente.  </a:t>
            </a:r>
          </a:p>
          <a:p>
            <a:pPr algn="just"/>
            <a:r>
              <a:rPr lang="es-ES_tradnl" dirty="0" smtClean="0"/>
              <a:t>Estructurar la organización por procesos para definir los indicadores de evaluación de la gestión en miras de lograr eficiencia y eficacia continua. </a:t>
            </a:r>
            <a:endParaRPr lang="es-ES_tradnl" dirty="0"/>
          </a:p>
        </p:txBody>
      </p:sp>
    </p:spTree>
  </p:cSld>
  <p:clrMapOvr>
    <a:masterClrMapping/>
  </p:clrMapOvr>
  <p:transition>
    <p:strips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srcRect/>
          <a:stretch>
            <a:fillRect/>
          </a:stretch>
        </p:blipFill>
        <p:spPr bwMode="auto">
          <a:xfrm>
            <a:off x="285752" y="71414"/>
            <a:ext cx="8786842" cy="6643710"/>
          </a:xfrm>
          <a:prstGeom prst="rect">
            <a:avLst/>
          </a:prstGeom>
          <a:noFill/>
          <a:ln w="9525">
            <a:noFill/>
            <a:miter lim="800000"/>
            <a:headEnd/>
            <a:tailEnd/>
          </a:ln>
        </p:spPr>
      </p:pic>
    </p:spTree>
  </p:cSld>
  <p:clrMapOvr>
    <a:masterClrMapping/>
  </p:clrMapOvr>
  <p:transition>
    <p:strips dir="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788</TotalTime>
  <Words>2781</Words>
  <Application>Microsoft Office PowerPoint</Application>
  <PresentationFormat>Presentación en pantalla (4:3)</PresentationFormat>
  <Paragraphs>518</Paragraphs>
  <Slides>67</Slides>
  <Notes>0</Notes>
  <HiddenSlides>0</HiddenSlides>
  <MMClips>0</MMClips>
  <ScaleCrop>false</ScaleCrop>
  <HeadingPairs>
    <vt:vector size="4" baseType="variant">
      <vt:variant>
        <vt:lpstr>Tema</vt:lpstr>
      </vt:variant>
      <vt:variant>
        <vt:i4>1</vt:i4>
      </vt:variant>
      <vt:variant>
        <vt:lpstr>Títulos de diapositiva</vt:lpstr>
      </vt:variant>
      <vt:variant>
        <vt:i4>67</vt:i4>
      </vt:variant>
    </vt:vector>
  </HeadingPairs>
  <TitlesOfParts>
    <vt:vector size="68" baseType="lpstr">
      <vt:lpstr>Metro</vt:lpstr>
      <vt:lpstr>TESIS: “MEJORAMIENTO DE PROCESOS DEL ÁREA OPERATIVA DEL ALMACÉN Y COMISARIATO FAE, SUCURSAL LATACUNGA” </vt:lpstr>
      <vt:lpstr>CAPITULO 1:  Antecedentes Justificación Objetivos Gestión por Procesos Mejoramiento de procesos </vt:lpstr>
      <vt:lpstr>ANTECEDENTES</vt:lpstr>
      <vt:lpstr>JUSTIFICACIÓN</vt:lpstr>
      <vt:lpstr>VISIÓN</vt:lpstr>
      <vt:lpstr>MISIÓN</vt:lpstr>
      <vt:lpstr>OBJETIVO GENERAL</vt:lpstr>
      <vt:lpstr>OBJETIVOS ESPECIFICOS </vt:lpstr>
      <vt:lpstr>Diapositiva 9</vt:lpstr>
      <vt:lpstr>FUERZA AÉREA ECUATORIANA</vt:lpstr>
      <vt:lpstr>FAE COTOPAXI</vt:lpstr>
      <vt:lpstr>COMISARIATO FAE - LATACUNGA</vt:lpstr>
      <vt:lpstr>CAPITULO 2   Diagnóstico Situacional y Direccionamiento Estratégico Análisis externo   Microambiente Análisis interno Diagnóstico FODA  </vt:lpstr>
      <vt:lpstr>DIAGNÓSTICO SITUACIONAL Y DIRECCIONAMIENTO ESTRATÉGICO </vt:lpstr>
      <vt:lpstr>Inflación Acumulada en Ecuador</vt:lpstr>
      <vt:lpstr>Tasas de Interés Activa</vt:lpstr>
      <vt:lpstr>Producto Interno Bruto</vt:lpstr>
      <vt:lpstr>Población Cotopaxi</vt:lpstr>
      <vt:lpstr>Población Latacunga</vt:lpstr>
      <vt:lpstr>Estructura de Ventas</vt:lpstr>
      <vt:lpstr>Competencia</vt:lpstr>
      <vt:lpstr>Competencia</vt:lpstr>
      <vt:lpstr>Participación Mercado</vt:lpstr>
      <vt:lpstr>Organigrama ALCOFAE </vt:lpstr>
      <vt:lpstr>Comercialización</vt:lpstr>
      <vt:lpstr>Comisariato</vt:lpstr>
      <vt:lpstr>ANALISIS EXTERNO</vt:lpstr>
      <vt:lpstr>MICROAMBIENTE</vt:lpstr>
      <vt:lpstr>ANALISIS INTERNO</vt:lpstr>
      <vt:lpstr>DIAGNOSTICO FODA</vt:lpstr>
      <vt:lpstr>DIAGNOSTICO FODA</vt:lpstr>
      <vt:lpstr>DIAGNOSTICO FODA</vt:lpstr>
      <vt:lpstr>DIAGNOSTICO FODA</vt:lpstr>
      <vt:lpstr>MATRIZ EXTERNA - INTERNA</vt:lpstr>
      <vt:lpstr>Diapositiva 35</vt:lpstr>
      <vt:lpstr>LEVANTAMIENTO Y ANÁLISIS DE PROCESOS </vt:lpstr>
      <vt:lpstr>MAPA DE PROCESOS</vt:lpstr>
      <vt:lpstr>MAPA DE PROCESOS ALCOFAE LTGA</vt:lpstr>
      <vt:lpstr>CADENA DE VALOR</vt:lpstr>
      <vt:lpstr>Diagrama IDEFO</vt:lpstr>
      <vt:lpstr>DIAGRAMA IDEFO ALCOFAE LTGA</vt:lpstr>
      <vt:lpstr>DIAGRAMA IDEFO ALCOFAE LTGA</vt:lpstr>
      <vt:lpstr>DIAGRAMA IDEFO ALCOFAE LTGA</vt:lpstr>
      <vt:lpstr>INVENTARIO DE PROCESOS</vt:lpstr>
      <vt:lpstr>INVENTARIO DE PROCESOS</vt:lpstr>
      <vt:lpstr>INVENTARIO DE PROCESOS</vt:lpstr>
      <vt:lpstr>INVENTARIO DE PROCESOS</vt:lpstr>
      <vt:lpstr>INVENTARIO DE PROCESOS</vt:lpstr>
      <vt:lpstr>PRIORIZACIÓN DE PROCESOS</vt:lpstr>
      <vt:lpstr>PROCESOS SELECCIONADOS PARA MEJORAMIENTO</vt:lpstr>
      <vt:lpstr>SIMBOLOGÍA DIAGRAMA DE PROCESOS</vt:lpstr>
      <vt:lpstr>Diagrama de Establecimiento de Necesidades de Compra</vt:lpstr>
      <vt:lpstr>MATRIZ DE ANÁLISIS RESUMIDA DE LOS PROCESOS</vt:lpstr>
      <vt:lpstr>Diapositiva 54</vt:lpstr>
      <vt:lpstr> HERRAMIENTA PARA MEJORAR LOS PROCESOS</vt:lpstr>
      <vt:lpstr>Hoja de Mejoramiento de Procesos </vt:lpstr>
      <vt:lpstr>Hoja de Mejoramiento de Proceso</vt:lpstr>
      <vt:lpstr>Diagrama de Proceso Mejorado</vt:lpstr>
      <vt:lpstr>Diapositiva 59</vt:lpstr>
      <vt:lpstr>ORGANIZACIÓN POR PROCESOS</vt:lpstr>
      <vt:lpstr>INDICADORES DE GESTIÓN</vt:lpstr>
      <vt:lpstr>Indicadores Procesos</vt:lpstr>
      <vt:lpstr>Diapositiva 63</vt:lpstr>
      <vt:lpstr>CONCLUSIONES</vt:lpstr>
      <vt:lpstr>RECOMENDACIONES</vt:lpstr>
      <vt:lpstr>RECOMENDACIONES</vt:lpstr>
      <vt:lpstr>RECOMENDACIONES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TESIS: “PLAN DE LOGÍSTICA Y DISTRIBUCIÓN PARA LA EMPRESA ENKADOR” </dc:title>
  <dc:creator>acer</dc:creator>
  <cp:lastModifiedBy>Personal</cp:lastModifiedBy>
  <cp:revision>123</cp:revision>
  <dcterms:created xsi:type="dcterms:W3CDTF">2010-03-25T04:58:54Z</dcterms:created>
  <dcterms:modified xsi:type="dcterms:W3CDTF">2012-01-20T18:58:02Z</dcterms:modified>
</cp:coreProperties>
</file>