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294" r:id="rId3"/>
    <p:sldId id="258" r:id="rId4"/>
    <p:sldId id="261" r:id="rId5"/>
    <p:sldId id="329" r:id="rId6"/>
    <p:sldId id="295" r:id="rId7"/>
    <p:sldId id="260" r:id="rId8"/>
    <p:sldId id="259" r:id="rId9"/>
    <p:sldId id="263" r:id="rId10"/>
    <p:sldId id="264" r:id="rId11"/>
    <p:sldId id="296" r:id="rId12"/>
    <p:sldId id="332" r:id="rId13"/>
    <p:sldId id="265" r:id="rId14"/>
    <p:sldId id="271" r:id="rId15"/>
    <p:sldId id="272" r:id="rId16"/>
    <p:sldId id="273" r:id="rId17"/>
    <p:sldId id="274" r:id="rId18"/>
    <p:sldId id="275" r:id="rId19"/>
    <p:sldId id="276" r:id="rId20"/>
    <p:sldId id="277" r:id="rId21"/>
    <p:sldId id="278" r:id="rId22"/>
    <p:sldId id="333" r:id="rId23"/>
    <p:sldId id="279" r:id="rId24"/>
    <p:sldId id="282" r:id="rId25"/>
    <p:sldId id="283" r:id="rId26"/>
    <p:sldId id="284" r:id="rId27"/>
    <p:sldId id="285" r:id="rId28"/>
    <p:sldId id="286" r:id="rId29"/>
    <p:sldId id="287" r:id="rId30"/>
    <p:sldId id="290" r:id="rId31"/>
    <p:sldId id="291" r:id="rId32"/>
    <p:sldId id="292" r:id="rId33"/>
    <p:sldId id="313" r:id="rId34"/>
    <p:sldId id="334" r:id="rId35"/>
    <p:sldId id="297" r:id="rId36"/>
    <p:sldId id="298" r:id="rId37"/>
    <p:sldId id="269" r:id="rId38"/>
    <p:sldId id="302" r:id="rId39"/>
    <p:sldId id="303" r:id="rId40"/>
    <p:sldId id="304" r:id="rId41"/>
    <p:sldId id="305" r:id="rId42"/>
    <p:sldId id="306" r:id="rId43"/>
    <p:sldId id="307" r:id="rId44"/>
    <p:sldId id="308" r:id="rId45"/>
    <p:sldId id="310" r:id="rId46"/>
    <p:sldId id="325" r:id="rId47"/>
    <p:sldId id="335" r:id="rId48"/>
    <p:sldId id="314" r:id="rId49"/>
    <p:sldId id="330" r:id="rId50"/>
    <p:sldId id="318" r:id="rId51"/>
    <p:sldId id="319" r:id="rId52"/>
    <p:sldId id="320" r:id="rId53"/>
    <p:sldId id="321" r:id="rId54"/>
    <p:sldId id="322" r:id="rId55"/>
    <p:sldId id="323" r:id="rId56"/>
    <p:sldId id="324" r:id="rId57"/>
    <p:sldId id="326" r:id="rId58"/>
    <p:sldId id="328" r:id="rId5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FC5"/>
    <a:srgbClr val="E46C0A"/>
    <a:srgbClr val="6B4AF8"/>
    <a:srgbClr val="3FCDFF"/>
    <a:srgbClr val="6600FF"/>
    <a:srgbClr val="6600CC"/>
    <a:srgbClr val="FF00FF"/>
  </p:clrMru>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40667" autoAdjust="0"/>
  </p:normalViewPr>
  <p:slideViewPr>
    <p:cSldViewPr>
      <p:cViewPr varScale="1">
        <p:scale>
          <a:sx n="30" d="100"/>
          <a:sy n="30" d="100"/>
        </p:scale>
        <p:origin x="-22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J:\TESIS!!\ESTADISTICA\ESTABLECIMIENTO.xlsx" TargetMode="External"/><Relationship Id="rId1" Type="http://schemas.openxmlformats.org/officeDocument/2006/relationships/image" Target="../media/image59.jpeg"/></Relationships>
</file>

<file path=ppt/charts/_rels/chart2.xml.rels><?xml version="1.0" encoding="UTF-8" standalone="yes"?>
<Relationships xmlns="http://schemas.openxmlformats.org/package/2006/relationships"><Relationship Id="rId2" Type="http://schemas.openxmlformats.org/officeDocument/2006/relationships/oleObject" Target="file:///J:\TESIS!!\ESTADISTICA\MULTIPLICACION.xlsx" TargetMode="External"/><Relationship Id="rId1" Type="http://schemas.openxmlformats.org/officeDocument/2006/relationships/image" Target="../media/image59.jpeg"/></Relationships>
</file>

<file path=ppt/charts/_rels/chart3.xml.rels><?xml version="1.0" encoding="UTF-8" standalone="yes"?>
<Relationships xmlns="http://schemas.openxmlformats.org/package/2006/relationships"><Relationship Id="rId2" Type="http://schemas.openxmlformats.org/officeDocument/2006/relationships/oleObject" Target="file:///J:\TESIS!!\ESTADISTICA\ENRAIZAMIENTO.xlsx" TargetMode="External"/><Relationship Id="rId1" Type="http://schemas.openxmlformats.org/officeDocument/2006/relationships/image" Target="../media/image59.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0.30949868766405136"/>
          <c:y val="4.6770924467774859E-2"/>
          <c:w val="0.67661242344706962"/>
          <c:h val="0.53134295713035851"/>
        </c:manualLayout>
      </c:layout>
      <c:bar3DChart>
        <c:barDir val="col"/>
        <c:grouping val="clustered"/>
        <c:ser>
          <c:idx val="0"/>
          <c:order val="0"/>
          <c:tx>
            <c:strRef>
              <c:f>Hoja2!$C$3</c:f>
              <c:strCache>
                <c:ptCount val="1"/>
                <c:pt idx="0">
                  <c:v>Promedio # brotes</c:v>
                </c:pt>
              </c:strCache>
            </c:strRef>
          </c:tx>
          <c:val>
            <c:numRef>
              <c:f>Hoja2!$C$4:$C$11</c:f>
              <c:numCache>
                <c:formatCode>0.00</c:formatCode>
                <c:ptCount val="8"/>
                <c:pt idx="0">
                  <c:v>1.1700000000000021</c:v>
                </c:pt>
                <c:pt idx="1">
                  <c:v>1.4</c:v>
                </c:pt>
                <c:pt idx="2">
                  <c:v>1.33</c:v>
                </c:pt>
                <c:pt idx="3">
                  <c:v>1.47</c:v>
                </c:pt>
                <c:pt idx="4">
                  <c:v>1.2</c:v>
                </c:pt>
                <c:pt idx="5">
                  <c:v>1.43</c:v>
                </c:pt>
                <c:pt idx="6">
                  <c:v>2.1</c:v>
                </c:pt>
                <c:pt idx="7">
                  <c:v>1.77</c:v>
                </c:pt>
              </c:numCache>
            </c:numRef>
          </c:val>
        </c:ser>
        <c:ser>
          <c:idx val="1"/>
          <c:order val="1"/>
          <c:tx>
            <c:strRef>
              <c:f>Hoja2!$D$3</c:f>
              <c:strCache>
                <c:ptCount val="1"/>
                <c:pt idx="0">
                  <c:v>Promedio tamaño </c:v>
                </c:pt>
              </c:strCache>
            </c:strRef>
          </c:tx>
          <c:val>
            <c:numRef>
              <c:f>Hoja2!$D$4:$D$11</c:f>
              <c:numCache>
                <c:formatCode>0.00</c:formatCode>
                <c:ptCount val="8"/>
                <c:pt idx="0">
                  <c:v>2.3633333333333342</c:v>
                </c:pt>
                <c:pt idx="1">
                  <c:v>2.6300000000000003</c:v>
                </c:pt>
                <c:pt idx="2">
                  <c:v>2.4866666666666668</c:v>
                </c:pt>
                <c:pt idx="3">
                  <c:v>2.3133333333333335</c:v>
                </c:pt>
                <c:pt idx="4">
                  <c:v>2.4099999999999997</c:v>
                </c:pt>
                <c:pt idx="5">
                  <c:v>2.1</c:v>
                </c:pt>
                <c:pt idx="6">
                  <c:v>2.8600000000000003</c:v>
                </c:pt>
                <c:pt idx="7">
                  <c:v>2.5133333333333336</c:v>
                </c:pt>
              </c:numCache>
            </c:numRef>
          </c:val>
        </c:ser>
        <c:ser>
          <c:idx val="2"/>
          <c:order val="2"/>
          <c:tx>
            <c:strRef>
              <c:f>Hoja2!$E$3</c:f>
              <c:strCache>
                <c:ptCount val="1"/>
                <c:pt idx="0">
                  <c:v>Promedio # Yemas</c:v>
                </c:pt>
              </c:strCache>
            </c:strRef>
          </c:tx>
          <c:val>
            <c:numRef>
              <c:f>Hoja2!$E$4:$E$11</c:f>
              <c:numCache>
                <c:formatCode>0.00</c:formatCode>
                <c:ptCount val="8"/>
                <c:pt idx="0">
                  <c:v>4.166666666666667</c:v>
                </c:pt>
                <c:pt idx="1">
                  <c:v>4.7333333333334098</c:v>
                </c:pt>
                <c:pt idx="2">
                  <c:v>4.8333333333333934</c:v>
                </c:pt>
                <c:pt idx="3">
                  <c:v>4.2</c:v>
                </c:pt>
                <c:pt idx="4">
                  <c:v>4.7666666666666684</c:v>
                </c:pt>
                <c:pt idx="5">
                  <c:v>4.5999999999999996</c:v>
                </c:pt>
                <c:pt idx="6">
                  <c:v>5.8333333333333934</c:v>
                </c:pt>
                <c:pt idx="7">
                  <c:v>5.5</c:v>
                </c:pt>
              </c:numCache>
            </c:numRef>
          </c:val>
        </c:ser>
        <c:ser>
          <c:idx val="3"/>
          <c:order val="3"/>
          <c:tx>
            <c:strRef>
              <c:f>Hoja2!$F$3</c:f>
              <c:strCache>
                <c:ptCount val="1"/>
                <c:pt idx="0">
                  <c:v>Frecuencia Vigorosidad</c:v>
                </c:pt>
              </c:strCache>
            </c:strRef>
          </c:tx>
          <c:val>
            <c:numRef>
              <c:f>Hoja2!$F$4:$F$11</c:f>
              <c:numCache>
                <c:formatCode>General</c:formatCode>
                <c:ptCount val="8"/>
                <c:pt idx="0">
                  <c:v>9</c:v>
                </c:pt>
                <c:pt idx="1">
                  <c:v>16</c:v>
                </c:pt>
                <c:pt idx="2">
                  <c:v>19</c:v>
                </c:pt>
                <c:pt idx="3">
                  <c:v>17</c:v>
                </c:pt>
                <c:pt idx="4">
                  <c:v>11</c:v>
                </c:pt>
                <c:pt idx="5">
                  <c:v>20</c:v>
                </c:pt>
                <c:pt idx="6">
                  <c:v>28</c:v>
                </c:pt>
                <c:pt idx="7">
                  <c:v>19</c:v>
                </c:pt>
              </c:numCache>
            </c:numRef>
          </c:val>
        </c:ser>
        <c:shape val="box"/>
        <c:axId val="60934016"/>
        <c:axId val="60935552"/>
        <c:axId val="0"/>
      </c:bar3DChart>
      <c:catAx>
        <c:axId val="60934016"/>
        <c:scaling>
          <c:orientation val="minMax"/>
        </c:scaling>
        <c:axPos val="b"/>
        <c:majorTickMark val="none"/>
        <c:tickLblPos val="nextTo"/>
        <c:txPr>
          <a:bodyPr/>
          <a:lstStyle/>
          <a:p>
            <a:pPr>
              <a:defRPr lang="en-US"/>
            </a:pPr>
            <a:endParaRPr lang="en-US"/>
          </a:p>
        </c:txPr>
        <c:crossAx val="60935552"/>
        <c:crosses val="autoZero"/>
        <c:auto val="1"/>
        <c:lblAlgn val="ctr"/>
        <c:lblOffset val="100"/>
      </c:catAx>
      <c:valAx>
        <c:axId val="60935552"/>
        <c:scaling>
          <c:orientation val="minMax"/>
        </c:scaling>
        <c:axPos val="l"/>
        <c:majorGridlines/>
        <c:numFmt formatCode="0.00" sourceLinked="1"/>
        <c:majorTickMark val="none"/>
        <c:tickLblPos val="nextTo"/>
        <c:txPr>
          <a:bodyPr/>
          <a:lstStyle/>
          <a:p>
            <a:pPr>
              <a:defRPr lang="en-US" sz="1600"/>
            </a:pPr>
            <a:endParaRPr lang="en-US"/>
          </a:p>
        </c:txPr>
        <c:crossAx val="60934016"/>
        <c:crosses val="autoZero"/>
        <c:crossBetween val="between"/>
      </c:valAx>
      <c:dTable>
        <c:showHorzBorder val="1"/>
        <c:showVertBorder val="1"/>
        <c:showOutline val="1"/>
        <c:showKeys val="1"/>
        <c:txPr>
          <a:bodyPr/>
          <a:lstStyle/>
          <a:p>
            <a:pPr rtl="0">
              <a:defRPr lang="en-US" sz="1600"/>
            </a:pPr>
            <a:endParaRPr lang="en-US"/>
          </a:p>
        </c:txPr>
      </c:dTable>
    </c:plotArea>
    <c:plotVisOnly val="1"/>
    <c:dispBlanksAs val="gap"/>
  </c:chart>
  <c:spPr>
    <a:blipFill>
      <a:blip xmlns:r="http://schemas.openxmlformats.org/officeDocument/2006/relationships" r:embed="rId1"/>
      <a:tile tx="0" ty="0" sx="100000" sy="100000" flip="none" algn="tl"/>
    </a:blipFill>
    <a:ln w="38100">
      <a:solidFill>
        <a:schemeClr val="accent6">
          <a:lumMod val="75000"/>
        </a:schemeClr>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ln>
          <a:solidFill>
            <a:schemeClr val="accent6">
              <a:lumMod val="75000"/>
            </a:schemeClr>
          </a:solidFill>
        </a:ln>
      </c:spPr>
    </c:sideWall>
    <c:backWall>
      <c:spPr>
        <a:ln>
          <a:solidFill>
            <a:schemeClr val="accent6">
              <a:lumMod val="75000"/>
            </a:schemeClr>
          </a:solidFill>
        </a:ln>
      </c:spPr>
    </c:backWall>
    <c:plotArea>
      <c:layout>
        <c:manualLayout>
          <c:layoutTarget val="inner"/>
          <c:xMode val="edge"/>
          <c:yMode val="edge"/>
          <c:x val="0.33484580052493823"/>
          <c:y val="5.653730176931767E-2"/>
          <c:w val="0.65126531058618908"/>
          <c:h val="0.56319343577198477"/>
        </c:manualLayout>
      </c:layout>
      <c:bar3DChart>
        <c:barDir val="col"/>
        <c:grouping val="clustered"/>
        <c:ser>
          <c:idx val="0"/>
          <c:order val="0"/>
          <c:tx>
            <c:strRef>
              <c:f>Hoja1!$B$1</c:f>
              <c:strCache>
                <c:ptCount val="1"/>
                <c:pt idx="0">
                  <c:v>Promedio # Brotes</c:v>
                </c:pt>
              </c:strCache>
            </c:strRef>
          </c:tx>
          <c:val>
            <c:numRef>
              <c:f>Hoja1!$B$2:$B$9</c:f>
              <c:numCache>
                <c:formatCode>0.00</c:formatCode>
                <c:ptCount val="8"/>
                <c:pt idx="0">
                  <c:v>3.1333333333333342</c:v>
                </c:pt>
                <c:pt idx="1">
                  <c:v>3.2666666666666666</c:v>
                </c:pt>
                <c:pt idx="2">
                  <c:v>3.9666666666666668</c:v>
                </c:pt>
                <c:pt idx="3">
                  <c:v>4.6333333333333524</c:v>
                </c:pt>
                <c:pt idx="4">
                  <c:v>3.9</c:v>
                </c:pt>
                <c:pt idx="5">
                  <c:v>5.0666666666666664</c:v>
                </c:pt>
                <c:pt idx="6">
                  <c:v>5.2333333333334062</c:v>
                </c:pt>
                <c:pt idx="7">
                  <c:v>5.0999999999999996</c:v>
                </c:pt>
              </c:numCache>
            </c:numRef>
          </c:val>
        </c:ser>
        <c:ser>
          <c:idx val="1"/>
          <c:order val="1"/>
          <c:tx>
            <c:strRef>
              <c:f>Hoja1!$C$1</c:f>
              <c:strCache>
                <c:ptCount val="1"/>
                <c:pt idx="0">
                  <c:v>Promedio Tamaño</c:v>
                </c:pt>
              </c:strCache>
            </c:strRef>
          </c:tx>
          <c:val>
            <c:numRef>
              <c:f>Hoja1!$C$2:$C$9</c:f>
              <c:numCache>
                <c:formatCode>0.00</c:formatCode>
                <c:ptCount val="8"/>
                <c:pt idx="0">
                  <c:v>2.1300000000000003</c:v>
                </c:pt>
                <c:pt idx="1">
                  <c:v>2.1433333333333402</c:v>
                </c:pt>
                <c:pt idx="2">
                  <c:v>2.186666666666667</c:v>
                </c:pt>
                <c:pt idx="3">
                  <c:v>2.3333333333333335</c:v>
                </c:pt>
                <c:pt idx="4">
                  <c:v>1.8233333333333335</c:v>
                </c:pt>
                <c:pt idx="5">
                  <c:v>1.9333333333333333</c:v>
                </c:pt>
                <c:pt idx="6">
                  <c:v>1.8666666666666671</c:v>
                </c:pt>
                <c:pt idx="7">
                  <c:v>1.8366666666666669</c:v>
                </c:pt>
              </c:numCache>
            </c:numRef>
          </c:val>
        </c:ser>
        <c:ser>
          <c:idx val="2"/>
          <c:order val="2"/>
          <c:tx>
            <c:strRef>
              <c:f>Hoja1!$D$1</c:f>
              <c:strCache>
                <c:ptCount val="1"/>
                <c:pt idx="0">
                  <c:v>Promedio # Yemas</c:v>
                </c:pt>
              </c:strCache>
            </c:strRef>
          </c:tx>
          <c:val>
            <c:numRef>
              <c:f>Hoja1!$D$2:$D$9</c:f>
              <c:numCache>
                <c:formatCode>0.00</c:formatCode>
                <c:ptCount val="8"/>
                <c:pt idx="0">
                  <c:v>4.0666666666666664</c:v>
                </c:pt>
                <c:pt idx="1">
                  <c:v>3.5666666666666669</c:v>
                </c:pt>
                <c:pt idx="2">
                  <c:v>3.6666666666666665</c:v>
                </c:pt>
                <c:pt idx="3">
                  <c:v>4.1333333333333524</c:v>
                </c:pt>
                <c:pt idx="4">
                  <c:v>4.0666666666666664</c:v>
                </c:pt>
                <c:pt idx="5">
                  <c:v>4.3</c:v>
                </c:pt>
                <c:pt idx="6">
                  <c:v>3.9666666666666668</c:v>
                </c:pt>
                <c:pt idx="7">
                  <c:v>4.1333333333333524</c:v>
                </c:pt>
              </c:numCache>
            </c:numRef>
          </c:val>
        </c:ser>
        <c:ser>
          <c:idx val="3"/>
          <c:order val="3"/>
          <c:tx>
            <c:strRef>
              <c:f>Hoja1!$E$1</c:f>
              <c:strCache>
                <c:ptCount val="1"/>
                <c:pt idx="0">
                  <c:v>Frecuencia Vigorosidad</c:v>
                </c:pt>
              </c:strCache>
            </c:strRef>
          </c:tx>
          <c:val>
            <c:numRef>
              <c:f>Hoja1!$E$2:$E$9</c:f>
              <c:numCache>
                <c:formatCode>General</c:formatCode>
                <c:ptCount val="8"/>
                <c:pt idx="0">
                  <c:v>23</c:v>
                </c:pt>
                <c:pt idx="1">
                  <c:v>23</c:v>
                </c:pt>
                <c:pt idx="2">
                  <c:v>24</c:v>
                </c:pt>
                <c:pt idx="3">
                  <c:v>26</c:v>
                </c:pt>
                <c:pt idx="4">
                  <c:v>23</c:v>
                </c:pt>
                <c:pt idx="5">
                  <c:v>24</c:v>
                </c:pt>
                <c:pt idx="6">
                  <c:v>24</c:v>
                </c:pt>
                <c:pt idx="7">
                  <c:v>24</c:v>
                </c:pt>
              </c:numCache>
            </c:numRef>
          </c:val>
        </c:ser>
        <c:shape val="box"/>
        <c:axId val="61705216"/>
        <c:axId val="61715200"/>
        <c:axId val="0"/>
      </c:bar3DChart>
      <c:catAx>
        <c:axId val="61705216"/>
        <c:scaling>
          <c:orientation val="minMax"/>
        </c:scaling>
        <c:axPos val="b"/>
        <c:majorTickMark val="none"/>
        <c:tickLblPos val="nextTo"/>
        <c:txPr>
          <a:bodyPr/>
          <a:lstStyle/>
          <a:p>
            <a:pPr>
              <a:defRPr lang="en-US"/>
            </a:pPr>
            <a:endParaRPr lang="en-US"/>
          </a:p>
        </c:txPr>
        <c:crossAx val="61715200"/>
        <c:crosses val="autoZero"/>
        <c:auto val="1"/>
        <c:lblAlgn val="ctr"/>
        <c:lblOffset val="100"/>
      </c:catAx>
      <c:valAx>
        <c:axId val="61715200"/>
        <c:scaling>
          <c:orientation val="minMax"/>
        </c:scaling>
        <c:axPos val="l"/>
        <c:majorGridlines/>
        <c:numFmt formatCode="0.00" sourceLinked="1"/>
        <c:majorTickMark val="none"/>
        <c:tickLblPos val="nextTo"/>
        <c:txPr>
          <a:bodyPr/>
          <a:lstStyle/>
          <a:p>
            <a:pPr>
              <a:defRPr lang="en-US" sz="1600"/>
            </a:pPr>
            <a:endParaRPr lang="en-US"/>
          </a:p>
        </c:txPr>
        <c:crossAx val="61705216"/>
        <c:crosses val="autoZero"/>
        <c:crossBetween val="between"/>
      </c:valAx>
      <c:dTable>
        <c:showHorzBorder val="1"/>
        <c:showVertBorder val="1"/>
        <c:showOutline val="1"/>
        <c:showKeys val="1"/>
        <c:txPr>
          <a:bodyPr/>
          <a:lstStyle/>
          <a:p>
            <a:pPr rtl="0">
              <a:defRPr lang="en-US" sz="1800"/>
            </a:pPr>
            <a:endParaRPr lang="en-US"/>
          </a:p>
        </c:txPr>
      </c:dTable>
    </c:plotArea>
    <c:plotVisOnly val="1"/>
    <c:dispBlanksAs val="gap"/>
  </c:chart>
  <c:spPr>
    <a:blipFill>
      <a:blip xmlns:r="http://schemas.openxmlformats.org/officeDocument/2006/relationships" r:embed="rId1"/>
      <a:tile tx="0" ty="0" sx="100000" sy="100000" flip="none" algn="tl"/>
    </a:blipFill>
    <a:ln w="19050">
      <a:solidFill>
        <a:schemeClr val="accent6">
          <a:lumMod val="75000"/>
        </a:schemeClr>
      </a:solid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ln w="3175">
          <a:solidFill>
            <a:srgbClr val="E46C0A"/>
          </a:solidFill>
        </a:ln>
      </c:spPr>
    </c:sideWall>
    <c:backWall>
      <c:spPr>
        <a:ln w="3175">
          <a:solidFill>
            <a:srgbClr val="E46C0A"/>
          </a:solidFill>
        </a:ln>
      </c:spPr>
    </c:backWall>
    <c:plotArea>
      <c:layout/>
      <c:bar3DChart>
        <c:barDir val="col"/>
        <c:grouping val="clustered"/>
        <c:ser>
          <c:idx val="0"/>
          <c:order val="0"/>
          <c:tx>
            <c:strRef>
              <c:f>Hoja1!$A$1</c:f>
              <c:strCache>
                <c:ptCount val="1"/>
                <c:pt idx="0">
                  <c:v>Frecuencia Enraizadas </c:v>
                </c:pt>
              </c:strCache>
            </c:strRef>
          </c:tx>
          <c:val>
            <c:numRef>
              <c:f>Hoja1!$A$2:$A$8</c:f>
              <c:numCache>
                <c:formatCode>General</c:formatCode>
                <c:ptCount val="7"/>
                <c:pt idx="0">
                  <c:v>0</c:v>
                </c:pt>
                <c:pt idx="1">
                  <c:v>15</c:v>
                </c:pt>
                <c:pt idx="2">
                  <c:v>21</c:v>
                </c:pt>
                <c:pt idx="3">
                  <c:v>12</c:v>
                </c:pt>
                <c:pt idx="4">
                  <c:v>6</c:v>
                </c:pt>
                <c:pt idx="5">
                  <c:v>8</c:v>
                </c:pt>
                <c:pt idx="6">
                  <c:v>7</c:v>
                </c:pt>
              </c:numCache>
            </c:numRef>
          </c:val>
        </c:ser>
        <c:ser>
          <c:idx val="1"/>
          <c:order val="1"/>
          <c:tx>
            <c:strRef>
              <c:f>Hoja1!$B$1</c:f>
              <c:strCache>
                <c:ptCount val="1"/>
                <c:pt idx="0">
                  <c:v>Promedio # Raíces</c:v>
                </c:pt>
              </c:strCache>
            </c:strRef>
          </c:tx>
          <c:val>
            <c:numRef>
              <c:f>Hoja1!$B$2:$B$8</c:f>
              <c:numCache>
                <c:formatCode>0.00</c:formatCode>
                <c:ptCount val="7"/>
                <c:pt idx="0" formatCode="General">
                  <c:v>0</c:v>
                </c:pt>
                <c:pt idx="1">
                  <c:v>2.6666666666666665</c:v>
                </c:pt>
                <c:pt idx="2">
                  <c:v>2.7600000000000002</c:v>
                </c:pt>
                <c:pt idx="3">
                  <c:v>2.3333333333333335</c:v>
                </c:pt>
                <c:pt idx="4">
                  <c:v>1.4</c:v>
                </c:pt>
                <c:pt idx="5">
                  <c:v>2.5</c:v>
                </c:pt>
                <c:pt idx="6">
                  <c:v>3.7142857142857144</c:v>
                </c:pt>
              </c:numCache>
            </c:numRef>
          </c:val>
        </c:ser>
        <c:ser>
          <c:idx val="2"/>
          <c:order val="2"/>
          <c:tx>
            <c:strRef>
              <c:f>Hoja1!$C$1</c:f>
              <c:strCache>
                <c:ptCount val="1"/>
                <c:pt idx="0">
                  <c:v>Promedio Tamaño</c:v>
                </c:pt>
              </c:strCache>
            </c:strRef>
          </c:tx>
          <c:val>
            <c:numRef>
              <c:f>Hoja1!$C$2:$C$8</c:f>
              <c:numCache>
                <c:formatCode>0.00</c:formatCode>
                <c:ptCount val="7"/>
                <c:pt idx="0" formatCode="General">
                  <c:v>0</c:v>
                </c:pt>
                <c:pt idx="1">
                  <c:v>1.9333333333333329</c:v>
                </c:pt>
                <c:pt idx="2">
                  <c:v>2.1434782608695655</c:v>
                </c:pt>
                <c:pt idx="3">
                  <c:v>1.5583333333333333</c:v>
                </c:pt>
                <c:pt idx="4">
                  <c:v>1.771428571428572</c:v>
                </c:pt>
                <c:pt idx="5">
                  <c:v>2.3249999999999997</c:v>
                </c:pt>
                <c:pt idx="6">
                  <c:v>1.4571428571428453</c:v>
                </c:pt>
              </c:numCache>
            </c:numRef>
          </c:val>
        </c:ser>
        <c:ser>
          <c:idx val="3"/>
          <c:order val="3"/>
          <c:tx>
            <c:strRef>
              <c:f>Hoja1!$D$1</c:f>
              <c:strCache>
                <c:ptCount val="1"/>
                <c:pt idx="0">
                  <c:v>Proporción de Vigorosas</c:v>
                </c:pt>
              </c:strCache>
            </c:strRef>
          </c:tx>
          <c:val>
            <c:numRef>
              <c:f>Hoja1!$D$2:$D$8</c:f>
              <c:numCache>
                <c:formatCode>General</c:formatCode>
                <c:ptCount val="7"/>
                <c:pt idx="0">
                  <c:v>0</c:v>
                </c:pt>
                <c:pt idx="1">
                  <c:v>0.83000000000000063</c:v>
                </c:pt>
                <c:pt idx="2">
                  <c:v>0.8</c:v>
                </c:pt>
                <c:pt idx="3">
                  <c:v>0.8</c:v>
                </c:pt>
                <c:pt idx="4">
                  <c:v>0.8</c:v>
                </c:pt>
                <c:pt idx="5">
                  <c:v>0.750000000000006</c:v>
                </c:pt>
                <c:pt idx="6">
                  <c:v>0.71000000000000063</c:v>
                </c:pt>
              </c:numCache>
            </c:numRef>
          </c:val>
        </c:ser>
        <c:shape val="box"/>
        <c:axId val="61788544"/>
        <c:axId val="61790080"/>
        <c:axId val="0"/>
      </c:bar3DChart>
      <c:catAx>
        <c:axId val="61788544"/>
        <c:scaling>
          <c:orientation val="minMax"/>
        </c:scaling>
        <c:axPos val="b"/>
        <c:majorTickMark val="none"/>
        <c:tickLblPos val="nextTo"/>
        <c:txPr>
          <a:bodyPr/>
          <a:lstStyle/>
          <a:p>
            <a:pPr>
              <a:defRPr lang="en-US"/>
            </a:pPr>
            <a:endParaRPr lang="en-US"/>
          </a:p>
        </c:txPr>
        <c:crossAx val="61790080"/>
        <c:crosses val="autoZero"/>
        <c:auto val="1"/>
        <c:lblAlgn val="ctr"/>
        <c:lblOffset val="100"/>
      </c:catAx>
      <c:valAx>
        <c:axId val="61790080"/>
        <c:scaling>
          <c:orientation val="minMax"/>
        </c:scaling>
        <c:axPos val="l"/>
        <c:majorGridlines/>
        <c:numFmt formatCode="General" sourceLinked="1"/>
        <c:majorTickMark val="none"/>
        <c:tickLblPos val="nextTo"/>
        <c:txPr>
          <a:bodyPr/>
          <a:lstStyle/>
          <a:p>
            <a:pPr>
              <a:defRPr lang="en-US" sz="1600" b="1"/>
            </a:pPr>
            <a:endParaRPr lang="en-US"/>
          </a:p>
        </c:txPr>
        <c:crossAx val="61788544"/>
        <c:crosses val="autoZero"/>
        <c:crossBetween val="between"/>
      </c:valAx>
      <c:dTable>
        <c:showHorzBorder val="1"/>
        <c:showVertBorder val="1"/>
        <c:showOutline val="1"/>
        <c:showKeys val="1"/>
        <c:txPr>
          <a:bodyPr/>
          <a:lstStyle/>
          <a:p>
            <a:pPr rtl="0">
              <a:defRPr lang="en-US" sz="1600" b="1">
                <a:effectLst/>
                <a:latin typeface="Arial" pitchFamily="34" charset="0"/>
                <a:cs typeface="Arial" pitchFamily="34" charset="0"/>
              </a:defRPr>
            </a:pPr>
            <a:endParaRPr lang="en-US"/>
          </a:p>
        </c:txPr>
      </c:dTable>
    </c:plotArea>
    <c:plotVisOnly val="1"/>
    <c:dispBlanksAs val="gap"/>
  </c:chart>
  <c:spPr>
    <a:blipFill>
      <a:blip xmlns:r="http://schemas.openxmlformats.org/officeDocument/2006/relationships" r:embed="rId1"/>
      <a:tile tx="0" ty="0" sx="100000" sy="100000" flip="none" algn="tl"/>
    </a:blipFill>
    <a:ln w="28575">
      <a:solidFill>
        <a:schemeClr val="accent6">
          <a:lumMod val="75000"/>
        </a:schemeClr>
      </a:solid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36939-7F93-4893-8447-EBFF545A617B}"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s-EC"/>
        </a:p>
      </dgm:t>
    </dgm:pt>
    <dgm:pt modelId="{0B2F221B-D173-4B64-82C2-D735A580386E}">
      <dgm:prSet phldrT="[Texto]" custT="1"/>
      <dgm:spPr/>
      <dgm:t>
        <a:bodyPr/>
        <a:lstStyle/>
        <a:p>
          <a:r>
            <a:rPr lang="es-EC" sz="2000" b="1" dirty="0" smtClean="0">
              <a:effectLst>
                <a:outerShdw blurRad="38100" dist="38100" dir="2700000" algn="tl">
                  <a:srgbClr val="000000">
                    <a:alpha val="43137"/>
                  </a:srgbClr>
                </a:outerShdw>
              </a:effectLst>
              <a:latin typeface="+mn-lt"/>
              <a:ea typeface="+mn-ea"/>
              <a:cs typeface="+mn-cs"/>
            </a:rPr>
            <a:t>Laboratorio de Microprogación UEP (EPMMOP-Q) </a:t>
          </a:r>
          <a:endParaRPr lang="es-EC" sz="2000" b="1" dirty="0">
            <a:effectLst>
              <a:outerShdw blurRad="38100" dist="38100" dir="2700000" algn="tl">
                <a:srgbClr val="000000">
                  <a:alpha val="43137"/>
                </a:srgbClr>
              </a:outerShdw>
            </a:effectLst>
          </a:endParaRPr>
        </a:p>
      </dgm:t>
    </dgm:pt>
    <dgm:pt modelId="{0AACED3D-E4A6-4D19-9BEF-704F9FA3013D}" type="parTrans" cxnId="{85105915-DF91-4EAC-B9B9-2BAFDC80688A}">
      <dgm:prSet/>
      <dgm:spPr/>
      <dgm:t>
        <a:bodyPr/>
        <a:lstStyle/>
        <a:p>
          <a:endParaRPr lang="es-EC" sz="2000"/>
        </a:p>
      </dgm:t>
    </dgm:pt>
    <dgm:pt modelId="{C466A310-5B62-4DA5-926D-813171F5236C}" type="sibTrans" cxnId="{85105915-DF91-4EAC-B9B9-2BAFDC80688A}">
      <dgm:prSet custT="1"/>
      <dgm:spPr>
        <a:ln>
          <a:solidFill>
            <a:schemeClr val="tx2">
              <a:lumMod val="75000"/>
              <a:alpha val="90000"/>
            </a:schemeClr>
          </a:solidFill>
        </a:ln>
      </dgm:spPr>
      <dgm:t>
        <a:bodyPr/>
        <a:lstStyle/>
        <a:p>
          <a:endParaRPr lang="es-EC" sz="2000"/>
        </a:p>
      </dgm:t>
    </dgm:pt>
    <dgm:pt modelId="{80C10CFA-1436-4DB2-A5C9-293D05B51939}">
      <dgm:prSet phldrT="[Texto]" custT="1"/>
      <dgm:spPr/>
      <dgm:t>
        <a:bodyPr/>
        <a:lstStyle/>
        <a:p>
          <a:r>
            <a:rPr lang="es-ES" sz="2000" b="1" smtClean="0">
              <a:effectLst>
                <a:outerShdw blurRad="38100" dist="38100" dir="2700000" algn="tl">
                  <a:srgbClr val="000000">
                    <a:alpha val="43137"/>
                  </a:srgbClr>
                </a:outerShdw>
              </a:effectLst>
            </a:rPr>
            <a:t>Cubrir la demanda para los planes de arborización de quito</a:t>
          </a:r>
          <a:endParaRPr lang="es-EC" sz="2000" b="1" dirty="0">
            <a:effectLst>
              <a:outerShdw blurRad="38100" dist="38100" dir="2700000" algn="tl">
                <a:srgbClr val="000000">
                  <a:alpha val="43137"/>
                </a:srgbClr>
              </a:outerShdw>
            </a:effectLst>
          </a:endParaRPr>
        </a:p>
      </dgm:t>
    </dgm:pt>
    <dgm:pt modelId="{E363BAF6-7ABF-44B3-B245-3CE6777ACEBB}" type="parTrans" cxnId="{9EA0AF17-50D1-4F9C-A8E0-D9C623F9555D}">
      <dgm:prSet/>
      <dgm:spPr/>
      <dgm:t>
        <a:bodyPr/>
        <a:lstStyle/>
        <a:p>
          <a:endParaRPr lang="es-EC" sz="2000"/>
        </a:p>
      </dgm:t>
    </dgm:pt>
    <dgm:pt modelId="{48CA6C8B-F5B5-4048-899D-E60DAE163047}" type="sibTrans" cxnId="{9EA0AF17-50D1-4F9C-A8E0-D9C623F9555D}">
      <dgm:prSet custT="1"/>
      <dgm:spPr>
        <a:ln>
          <a:solidFill>
            <a:schemeClr val="tx2">
              <a:alpha val="90000"/>
            </a:schemeClr>
          </a:solidFill>
        </a:ln>
      </dgm:spPr>
      <dgm:t>
        <a:bodyPr/>
        <a:lstStyle/>
        <a:p>
          <a:endParaRPr lang="es-EC" sz="2000"/>
        </a:p>
      </dgm:t>
    </dgm:pt>
    <dgm:pt modelId="{CD25F143-097D-418D-A60E-1EA15157112F}">
      <dgm:prSet phldrT="[Texto]" custT="1"/>
      <dgm:spPr/>
      <dgm:t>
        <a:bodyPr/>
        <a:lstStyle/>
        <a:p>
          <a:r>
            <a:rPr lang="es-ES" sz="2000" b="1" dirty="0" smtClean="0">
              <a:effectLst>
                <a:outerShdw blurRad="38100" dist="38100" dir="2700000" algn="tl">
                  <a:srgbClr val="000000">
                    <a:alpha val="43137"/>
                  </a:srgbClr>
                </a:outerShdw>
              </a:effectLst>
              <a:latin typeface="+mn-lt"/>
              <a:ea typeface="+mn-ea"/>
              <a:cs typeface="+mn-cs"/>
            </a:rPr>
            <a:t>Frutal promisorio para el país por la calidad exquisita de su fruta</a:t>
          </a:r>
          <a:endParaRPr lang="es-EC" sz="2000" b="1" dirty="0">
            <a:effectLst>
              <a:outerShdw blurRad="38100" dist="38100" dir="2700000" algn="tl">
                <a:srgbClr val="000000">
                  <a:alpha val="43137"/>
                </a:srgbClr>
              </a:outerShdw>
            </a:effectLst>
          </a:endParaRPr>
        </a:p>
      </dgm:t>
    </dgm:pt>
    <dgm:pt modelId="{7AAC2469-6831-4368-8F92-F61B73E8450A}" type="parTrans" cxnId="{9CDE6DFC-1100-4C64-AF60-290E03D748AB}">
      <dgm:prSet/>
      <dgm:spPr/>
      <dgm:t>
        <a:bodyPr/>
        <a:lstStyle/>
        <a:p>
          <a:endParaRPr lang="es-EC" sz="2000"/>
        </a:p>
      </dgm:t>
    </dgm:pt>
    <dgm:pt modelId="{79047798-C238-4AA3-919F-EA391FD31212}" type="sibTrans" cxnId="{9CDE6DFC-1100-4C64-AF60-290E03D748AB}">
      <dgm:prSet/>
      <dgm:spPr/>
      <dgm:t>
        <a:bodyPr/>
        <a:lstStyle/>
        <a:p>
          <a:endParaRPr lang="es-EC" sz="2000"/>
        </a:p>
      </dgm:t>
    </dgm:pt>
    <dgm:pt modelId="{A67D6F07-18C6-4810-B7A6-925D5332C805}" type="pres">
      <dgm:prSet presAssocID="{94336939-7F93-4893-8447-EBFF545A617B}" presName="outerComposite" presStyleCnt="0">
        <dgm:presLayoutVars>
          <dgm:chMax val="5"/>
          <dgm:dir/>
          <dgm:resizeHandles val="exact"/>
        </dgm:presLayoutVars>
      </dgm:prSet>
      <dgm:spPr/>
      <dgm:t>
        <a:bodyPr/>
        <a:lstStyle/>
        <a:p>
          <a:endParaRPr lang="es-EC"/>
        </a:p>
      </dgm:t>
    </dgm:pt>
    <dgm:pt modelId="{6F86AC51-D00B-4EC6-93B9-BC9319E6C346}" type="pres">
      <dgm:prSet presAssocID="{94336939-7F93-4893-8447-EBFF545A617B}" presName="dummyMaxCanvas" presStyleCnt="0">
        <dgm:presLayoutVars/>
      </dgm:prSet>
      <dgm:spPr/>
    </dgm:pt>
    <dgm:pt modelId="{38F1A53A-E738-444C-998B-F13EE4023E12}" type="pres">
      <dgm:prSet presAssocID="{94336939-7F93-4893-8447-EBFF545A617B}" presName="ThreeNodes_1" presStyleLbl="node1" presStyleIdx="0" presStyleCnt="3" custScaleX="106815">
        <dgm:presLayoutVars>
          <dgm:bulletEnabled val="1"/>
        </dgm:presLayoutVars>
      </dgm:prSet>
      <dgm:spPr/>
      <dgm:t>
        <a:bodyPr/>
        <a:lstStyle/>
        <a:p>
          <a:endParaRPr lang="es-EC"/>
        </a:p>
      </dgm:t>
    </dgm:pt>
    <dgm:pt modelId="{73ABF23C-26BD-4BA5-9219-940FF9BC0A93}" type="pres">
      <dgm:prSet presAssocID="{94336939-7F93-4893-8447-EBFF545A617B}" presName="ThreeNodes_2" presStyleLbl="node1" presStyleIdx="1" presStyleCnt="3" custScaleX="107120">
        <dgm:presLayoutVars>
          <dgm:bulletEnabled val="1"/>
        </dgm:presLayoutVars>
      </dgm:prSet>
      <dgm:spPr/>
      <dgm:t>
        <a:bodyPr/>
        <a:lstStyle/>
        <a:p>
          <a:endParaRPr lang="es-EC"/>
        </a:p>
      </dgm:t>
    </dgm:pt>
    <dgm:pt modelId="{CA6703D5-AB22-408E-9466-CEFCCDAABE72}" type="pres">
      <dgm:prSet presAssocID="{94336939-7F93-4893-8447-EBFF545A617B}" presName="ThreeNodes_3" presStyleLbl="node1" presStyleIdx="2" presStyleCnt="3" custScaleX="105630" custLinFactNeighborX="687" custLinFactNeighborY="-4890">
        <dgm:presLayoutVars>
          <dgm:bulletEnabled val="1"/>
        </dgm:presLayoutVars>
      </dgm:prSet>
      <dgm:spPr/>
      <dgm:t>
        <a:bodyPr/>
        <a:lstStyle/>
        <a:p>
          <a:endParaRPr lang="es-EC"/>
        </a:p>
      </dgm:t>
    </dgm:pt>
    <dgm:pt modelId="{EF6043AE-779E-4BE2-91D5-E838F78D08E9}" type="pres">
      <dgm:prSet presAssocID="{94336939-7F93-4893-8447-EBFF545A617B}" presName="ThreeConn_1-2" presStyleLbl="fgAccFollowNode1" presStyleIdx="0" presStyleCnt="2">
        <dgm:presLayoutVars>
          <dgm:bulletEnabled val="1"/>
        </dgm:presLayoutVars>
      </dgm:prSet>
      <dgm:spPr/>
      <dgm:t>
        <a:bodyPr/>
        <a:lstStyle/>
        <a:p>
          <a:endParaRPr lang="es-EC"/>
        </a:p>
      </dgm:t>
    </dgm:pt>
    <dgm:pt modelId="{FB6B794E-4637-4DCD-A6FF-78CB5E5B981A}" type="pres">
      <dgm:prSet presAssocID="{94336939-7F93-4893-8447-EBFF545A617B}" presName="ThreeConn_2-3" presStyleLbl="fgAccFollowNode1" presStyleIdx="1" presStyleCnt="2">
        <dgm:presLayoutVars>
          <dgm:bulletEnabled val="1"/>
        </dgm:presLayoutVars>
      </dgm:prSet>
      <dgm:spPr/>
      <dgm:t>
        <a:bodyPr/>
        <a:lstStyle/>
        <a:p>
          <a:endParaRPr lang="es-EC"/>
        </a:p>
      </dgm:t>
    </dgm:pt>
    <dgm:pt modelId="{B9E97AAD-20C0-4432-B821-3B66ABE04B4D}" type="pres">
      <dgm:prSet presAssocID="{94336939-7F93-4893-8447-EBFF545A617B}" presName="ThreeNodes_1_text" presStyleLbl="node1" presStyleIdx="2" presStyleCnt="3">
        <dgm:presLayoutVars>
          <dgm:bulletEnabled val="1"/>
        </dgm:presLayoutVars>
      </dgm:prSet>
      <dgm:spPr/>
      <dgm:t>
        <a:bodyPr/>
        <a:lstStyle/>
        <a:p>
          <a:endParaRPr lang="es-EC"/>
        </a:p>
      </dgm:t>
    </dgm:pt>
    <dgm:pt modelId="{735D41D0-B7E2-4089-93B4-0A2585B825D6}" type="pres">
      <dgm:prSet presAssocID="{94336939-7F93-4893-8447-EBFF545A617B}" presName="ThreeNodes_2_text" presStyleLbl="node1" presStyleIdx="2" presStyleCnt="3">
        <dgm:presLayoutVars>
          <dgm:bulletEnabled val="1"/>
        </dgm:presLayoutVars>
      </dgm:prSet>
      <dgm:spPr/>
      <dgm:t>
        <a:bodyPr/>
        <a:lstStyle/>
        <a:p>
          <a:endParaRPr lang="es-EC"/>
        </a:p>
      </dgm:t>
    </dgm:pt>
    <dgm:pt modelId="{095E5F00-E8D0-4030-8DA0-378757E8DC86}" type="pres">
      <dgm:prSet presAssocID="{94336939-7F93-4893-8447-EBFF545A617B}" presName="ThreeNodes_3_text" presStyleLbl="node1" presStyleIdx="2" presStyleCnt="3">
        <dgm:presLayoutVars>
          <dgm:bulletEnabled val="1"/>
        </dgm:presLayoutVars>
      </dgm:prSet>
      <dgm:spPr/>
      <dgm:t>
        <a:bodyPr/>
        <a:lstStyle/>
        <a:p>
          <a:endParaRPr lang="es-EC"/>
        </a:p>
      </dgm:t>
    </dgm:pt>
  </dgm:ptLst>
  <dgm:cxnLst>
    <dgm:cxn modelId="{9CDE6DFC-1100-4C64-AF60-290E03D748AB}" srcId="{94336939-7F93-4893-8447-EBFF545A617B}" destId="{CD25F143-097D-418D-A60E-1EA15157112F}" srcOrd="2" destOrd="0" parTransId="{7AAC2469-6831-4368-8F92-F61B73E8450A}" sibTransId="{79047798-C238-4AA3-919F-EA391FD31212}"/>
    <dgm:cxn modelId="{3CA9C83B-CEE8-4EC2-8A92-A4F3CE39A5F7}" type="presOf" srcId="{80C10CFA-1436-4DB2-A5C9-293D05B51939}" destId="{73ABF23C-26BD-4BA5-9219-940FF9BC0A93}" srcOrd="0" destOrd="0" presId="urn:microsoft.com/office/officeart/2005/8/layout/vProcess5"/>
    <dgm:cxn modelId="{50ADC264-350C-4C21-B311-0B4DCFBE3BDF}" type="presOf" srcId="{C466A310-5B62-4DA5-926D-813171F5236C}" destId="{EF6043AE-779E-4BE2-91D5-E838F78D08E9}" srcOrd="0" destOrd="0" presId="urn:microsoft.com/office/officeart/2005/8/layout/vProcess5"/>
    <dgm:cxn modelId="{A03E2D35-FE55-42F3-9A77-D36AC8FC5A8D}" type="presOf" srcId="{94336939-7F93-4893-8447-EBFF545A617B}" destId="{A67D6F07-18C6-4810-B7A6-925D5332C805}" srcOrd="0" destOrd="0" presId="urn:microsoft.com/office/officeart/2005/8/layout/vProcess5"/>
    <dgm:cxn modelId="{CB52FE84-9BF1-4F9A-817E-C3E7415B8218}" type="presOf" srcId="{0B2F221B-D173-4B64-82C2-D735A580386E}" destId="{B9E97AAD-20C0-4432-B821-3B66ABE04B4D}" srcOrd="1" destOrd="0" presId="urn:microsoft.com/office/officeart/2005/8/layout/vProcess5"/>
    <dgm:cxn modelId="{4E13993C-4B36-496E-89E8-966BD498E366}" type="presOf" srcId="{80C10CFA-1436-4DB2-A5C9-293D05B51939}" destId="{735D41D0-B7E2-4089-93B4-0A2585B825D6}" srcOrd="1" destOrd="0" presId="urn:microsoft.com/office/officeart/2005/8/layout/vProcess5"/>
    <dgm:cxn modelId="{7CA7670B-1F7D-4973-B7FF-B17572C6E322}" type="presOf" srcId="{CD25F143-097D-418D-A60E-1EA15157112F}" destId="{095E5F00-E8D0-4030-8DA0-378757E8DC86}" srcOrd="1" destOrd="0" presId="urn:microsoft.com/office/officeart/2005/8/layout/vProcess5"/>
    <dgm:cxn modelId="{9EA0AF17-50D1-4F9C-A8E0-D9C623F9555D}" srcId="{94336939-7F93-4893-8447-EBFF545A617B}" destId="{80C10CFA-1436-4DB2-A5C9-293D05B51939}" srcOrd="1" destOrd="0" parTransId="{E363BAF6-7ABF-44B3-B245-3CE6777ACEBB}" sibTransId="{48CA6C8B-F5B5-4048-899D-E60DAE163047}"/>
    <dgm:cxn modelId="{85105915-DF91-4EAC-B9B9-2BAFDC80688A}" srcId="{94336939-7F93-4893-8447-EBFF545A617B}" destId="{0B2F221B-D173-4B64-82C2-D735A580386E}" srcOrd="0" destOrd="0" parTransId="{0AACED3D-E4A6-4D19-9BEF-704F9FA3013D}" sibTransId="{C466A310-5B62-4DA5-926D-813171F5236C}"/>
    <dgm:cxn modelId="{48B3BABB-CA17-4FA8-949D-CD57A3BDF8E7}" type="presOf" srcId="{CD25F143-097D-418D-A60E-1EA15157112F}" destId="{CA6703D5-AB22-408E-9466-CEFCCDAABE72}" srcOrd="0" destOrd="0" presId="urn:microsoft.com/office/officeart/2005/8/layout/vProcess5"/>
    <dgm:cxn modelId="{2F960DEF-C35A-4C5F-AF25-A1530CD40381}" type="presOf" srcId="{0B2F221B-D173-4B64-82C2-D735A580386E}" destId="{38F1A53A-E738-444C-998B-F13EE4023E12}" srcOrd="0" destOrd="0" presId="urn:microsoft.com/office/officeart/2005/8/layout/vProcess5"/>
    <dgm:cxn modelId="{789E0342-5045-43FC-A393-126A756A0BDF}" type="presOf" srcId="{48CA6C8B-F5B5-4048-899D-E60DAE163047}" destId="{FB6B794E-4637-4DCD-A6FF-78CB5E5B981A}" srcOrd="0" destOrd="0" presId="urn:microsoft.com/office/officeart/2005/8/layout/vProcess5"/>
    <dgm:cxn modelId="{79FB3ACA-A6F5-45BC-9FDE-29386D56764D}" type="presParOf" srcId="{A67D6F07-18C6-4810-B7A6-925D5332C805}" destId="{6F86AC51-D00B-4EC6-93B9-BC9319E6C346}" srcOrd="0" destOrd="0" presId="urn:microsoft.com/office/officeart/2005/8/layout/vProcess5"/>
    <dgm:cxn modelId="{944E2FFB-2BAA-4268-8B60-11265F485CDE}" type="presParOf" srcId="{A67D6F07-18C6-4810-B7A6-925D5332C805}" destId="{38F1A53A-E738-444C-998B-F13EE4023E12}" srcOrd="1" destOrd="0" presId="urn:microsoft.com/office/officeart/2005/8/layout/vProcess5"/>
    <dgm:cxn modelId="{6AF4B504-B74E-49D5-A13B-A287F3252D41}" type="presParOf" srcId="{A67D6F07-18C6-4810-B7A6-925D5332C805}" destId="{73ABF23C-26BD-4BA5-9219-940FF9BC0A93}" srcOrd="2" destOrd="0" presId="urn:microsoft.com/office/officeart/2005/8/layout/vProcess5"/>
    <dgm:cxn modelId="{8D776030-2283-42EC-837C-53E21D19F4B8}" type="presParOf" srcId="{A67D6F07-18C6-4810-B7A6-925D5332C805}" destId="{CA6703D5-AB22-408E-9466-CEFCCDAABE72}" srcOrd="3" destOrd="0" presId="urn:microsoft.com/office/officeart/2005/8/layout/vProcess5"/>
    <dgm:cxn modelId="{2D86EC83-11DF-44BD-8A54-237063E40FC9}" type="presParOf" srcId="{A67D6F07-18C6-4810-B7A6-925D5332C805}" destId="{EF6043AE-779E-4BE2-91D5-E838F78D08E9}" srcOrd="4" destOrd="0" presId="urn:microsoft.com/office/officeart/2005/8/layout/vProcess5"/>
    <dgm:cxn modelId="{4B65DE1B-8476-4A4A-961F-274208366A21}" type="presParOf" srcId="{A67D6F07-18C6-4810-B7A6-925D5332C805}" destId="{FB6B794E-4637-4DCD-A6FF-78CB5E5B981A}" srcOrd="5" destOrd="0" presId="urn:microsoft.com/office/officeart/2005/8/layout/vProcess5"/>
    <dgm:cxn modelId="{B825C6BD-3845-457C-A2C3-8BE637C695B9}" type="presParOf" srcId="{A67D6F07-18C6-4810-B7A6-925D5332C805}" destId="{B9E97AAD-20C0-4432-B821-3B66ABE04B4D}" srcOrd="6" destOrd="0" presId="urn:microsoft.com/office/officeart/2005/8/layout/vProcess5"/>
    <dgm:cxn modelId="{3C114ECF-6F95-4AC1-A772-8AD56ED38384}" type="presParOf" srcId="{A67D6F07-18C6-4810-B7A6-925D5332C805}" destId="{735D41D0-B7E2-4089-93B4-0A2585B825D6}" srcOrd="7" destOrd="0" presId="urn:microsoft.com/office/officeart/2005/8/layout/vProcess5"/>
    <dgm:cxn modelId="{0CA46A26-CA5F-421F-96D4-9CABC94EA6CB}" type="presParOf" srcId="{A67D6F07-18C6-4810-B7A6-925D5332C805}" destId="{095E5F00-E8D0-4030-8DA0-378757E8DC86}"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5E0C7-1974-4741-9E7D-8E137F8B805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246F2A2F-3926-4206-B6CB-86F259A2CD90}">
      <dgm:prSet phldrT="[Texto]"/>
      <dgm:spPr/>
      <dgm:t>
        <a:bodyPr/>
        <a:lstStyle/>
        <a:p>
          <a:r>
            <a:rPr lang="es-EC" b="1" dirty="0" smtClean="0">
              <a:effectLst>
                <a:outerShdw blurRad="38100" dist="38100" dir="2700000" algn="tl">
                  <a:srgbClr val="000000">
                    <a:alpha val="43137"/>
                  </a:srgbClr>
                </a:outerShdw>
              </a:effectLst>
            </a:rPr>
            <a:t>Propagación por injertos</a:t>
          </a:r>
          <a:endParaRPr lang="es-EC" b="1" dirty="0">
            <a:effectLst>
              <a:outerShdw blurRad="38100" dist="38100" dir="2700000" algn="tl">
                <a:srgbClr val="000000">
                  <a:alpha val="43137"/>
                </a:srgbClr>
              </a:outerShdw>
            </a:effectLst>
          </a:endParaRPr>
        </a:p>
      </dgm:t>
    </dgm:pt>
    <dgm:pt modelId="{1ACC5C9E-3982-4ED6-A51A-7F32053B2B9E}" type="parTrans" cxnId="{C7C3A6A2-D751-4BDE-8E22-0FADDBD5F103}">
      <dgm:prSet/>
      <dgm:spPr/>
      <dgm:t>
        <a:bodyPr/>
        <a:lstStyle/>
        <a:p>
          <a:endParaRPr lang="es-EC"/>
        </a:p>
      </dgm:t>
    </dgm:pt>
    <dgm:pt modelId="{C23A2C67-C54E-4461-8985-5D320E0494B2}" type="sibTrans" cxnId="{C7C3A6A2-D751-4BDE-8E22-0FADDBD5F103}">
      <dgm:prSet/>
      <dgm:spPr/>
      <dgm:t>
        <a:bodyPr/>
        <a:lstStyle/>
        <a:p>
          <a:endParaRPr lang="es-EC"/>
        </a:p>
      </dgm:t>
    </dgm:pt>
    <dgm:pt modelId="{55EDE6B3-DDE5-4958-A3BD-9EE6DA1E91F0}">
      <dgm:prSet phldrT="[Texto]"/>
      <dgm:spPr>
        <a:ln>
          <a:solidFill>
            <a:schemeClr val="accent4">
              <a:lumMod val="75000"/>
              <a:alpha val="90000"/>
            </a:schemeClr>
          </a:solidFill>
        </a:ln>
      </dgm:spPr>
      <dgm:t>
        <a:bodyPr/>
        <a:lstStyle/>
        <a:p>
          <a:r>
            <a:rPr lang="es-EC" dirty="0" smtClean="0">
              <a:effectLst>
                <a:outerShdw blurRad="38100" dist="38100" dir="2700000" algn="tl">
                  <a:srgbClr val="000000">
                    <a:alpha val="43137"/>
                  </a:srgbClr>
                </a:outerShdw>
              </a:effectLst>
            </a:rPr>
            <a:t>Necesidad de portainjertos</a:t>
          </a:r>
          <a:endParaRPr lang="es-EC" dirty="0">
            <a:effectLst>
              <a:outerShdw blurRad="38100" dist="38100" dir="2700000" algn="tl">
                <a:srgbClr val="000000">
                  <a:alpha val="43137"/>
                </a:srgbClr>
              </a:outerShdw>
            </a:effectLst>
          </a:endParaRPr>
        </a:p>
      </dgm:t>
    </dgm:pt>
    <dgm:pt modelId="{CBD90D2F-1DAC-4D59-ABAB-BCE311ADCEE4}" type="parTrans" cxnId="{1F320617-A288-45AA-B6A6-53323CBCC6EA}">
      <dgm:prSet/>
      <dgm:spPr/>
      <dgm:t>
        <a:bodyPr/>
        <a:lstStyle/>
        <a:p>
          <a:endParaRPr lang="es-EC"/>
        </a:p>
      </dgm:t>
    </dgm:pt>
    <dgm:pt modelId="{AB07AB14-9E35-4281-85E2-6C731B64B55C}" type="sibTrans" cxnId="{1F320617-A288-45AA-B6A6-53323CBCC6EA}">
      <dgm:prSet/>
      <dgm:spPr/>
      <dgm:t>
        <a:bodyPr/>
        <a:lstStyle/>
        <a:p>
          <a:endParaRPr lang="es-EC"/>
        </a:p>
      </dgm:t>
    </dgm:pt>
    <dgm:pt modelId="{68AA7747-5C6F-48A6-852A-55F488DB2AFA}">
      <dgm:prSet phldrT="[Texto]"/>
      <dgm:spPr/>
      <dgm:t>
        <a:bodyPr/>
        <a:lstStyle/>
        <a:p>
          <a:r>
            <a:rPr lang="es-EC" b="1" dirty="0" smtClean="0">
              <a:effectLst>
                <a:outerShdw blurRad="38100" dist="38100" dir="2700000" algn="tl">
                  <a:srgbClr val="000000">
                    <a:alpha val="43137"/>
                  </a:srgbClr>
                </a:outerShdw>
              </a:effectLst>
            </a:rPr>
            <a:t>Propagación </a:t>
          </a:r>
          <a:r>
            <a:rPr lang="es-EC" b="1" dirty="0" err="1" smtClean="0">
              <a:effectLst>
                <a:outerShdw blurRad="38100" dist="38100" dir="2700000" algn="tl">
                  <a:srgbClr val="000000">
                    <a:alpha val="43137"/>
                  </a:srgbClr>
                </a:outerShdw>
              </a:effectLst>
            </a:rPr>
            <a:t>clonal</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dgm:t>
    </dgm:pt>
    <dgm:pt modelId="{3EB54456-8EB4-4B17-89B1-31C32A5122CA}" type="parTrans" cxnId="{6CE215C0-DFF4-4809-AFA3-EA8E04547CC4}">
      <dgm:prSet/>
      <dgm:spPr/>
      <dgm:t>
        <a:bodyPr/>
        <a:lstStyle/>
        <a:p>
          <a:endParaRPr lang="es-EC"/>
        </a:p>
      </dgm:t>
    </dgm:pt>
    <dgm:pt modelId="{AA62B743-BE83-4A25-8660-D7030A0B342C}" type="sibTrans" cxnId="{6CE215C0-DFF4-4809-AFA3-EA8E04547CC4}">
      <dgm:prSet/>
      <dgm:spPr/>
      <dgm:t>
        <a:bodyPr/>
        <a:lstStyle/>
        <a:p>
          <a:endParaRPr lang="es-EC"/>
        </a:p>
      </dgm:t>
    </dgm:pt>
    <dgm:pt modelId="{10826936-842B-411F-9B79-DC8A8A7415E4}">
      <dgm:prSet phldrT="[Texto]"/>
      <dgm:spPr>
        <a:ln>
          <a:solidFill>
            <a:schemeClr val="accent4">
              <a:lumMod val="75000"/>
              <a:alpha val="90000"/>
            </a:schemeClr>
          </a:solidFill>
        </a:ln>
      </dgm:spPr>
      <dgm:t>
        <a:bodyPr/>
        <a:lstStyle/>
        <a:p>
          <a:r>
            <a:rPr lang="es-EC" dirty="0" smtClean="0">
              <a:effectLst>
                <a:outerShdw blurRad="38100" dist="38100" dir="2700000" algn="tl">
                  <a:srgbClr val="000000">
                    <a:alpha val="43137"/>
                  </a:srgbClr>
                </a:outerShdw>
              </a:effectLst>
            </a:rPr>
            <a:t>Micropropagación </a:t>
          </a:r>
          <a:r>
            <a:rPr lang="es-EC" i="1" dirty="0" smtClean="0">
              <a:effectLst>
                <a:outerShdw blurRad="38100" dist="38100" dir="2700000" algn="tl">
                  <a:srgbClr val="000000">
                    <a:alpha val="43137"/>
                  </a:srgbClr>
                </a:outerShdw>
              </a:effectLst>
            </a:rPr>
            <a:t>in vitro</a:t>
          </a:r>
          <a:endParaRPr lang="es-EC" i="1" dirty="0">
            <a:effectLst>
              <a:outerShdw blurRad="38100" dist="38100" dir="2700000" algn="tl">
                <a:srgbClr val="000000">
                  <a:alpha val="43137"/>
                </a:srgbClr>
              </a:outerShdw>
            </a:effectLst>
          </a:endParaRPr>
        </a:p>
      </dgm:t>
    </dgm:pt>
    <dgm:pt modelId="{167670E8-9945-44F6-A56F-0C07FB918D9E}" type="parTrans" cxnId="{428AF4E1-6B6A-4E40-BFFE-C978013F3F6C}">
      <dgm:prSet/>
      <dgm:spPr/>
      <dgm:t>
        <a:bodyPr/>
        <a:lstStyle/>
        <a:p>
          <a:endParaRPr lang="es-EC"/>
        </a:p>
      </dgm:t>
    </dgm:pt>
    <dgm:pt modelId="{55FC25F9-97B3-496D-8B39-1EC7963752D3}" type="sibTrans" cxnId="{428AF4E1-6B6A-4E40-BFFE-C978013F3F6C}">
      <dgm:prSet/>
      <dgm:spPr/>
      <dgm:t>
        <a:bodyPr/>
        <a:lstStyle/>
        <a:p>
          <a:endParaRPr lang="es-EC"/>
        </a:p>
      </dgm:t>
    </dgm:pt>
    <dgm:pt modelId="{58640850-7E55-4F3F-AE44-AAE98754CB2D}" type="pres">
      <dgm:prSet presAssocID="{1555E0C7-1974-4741-9E7D-8E137F8B8055}" presName="Name0" presStyleCnt="0">
        <dgm:presLayoutVars>
          <dgm:dir/>
          <dgm:animLvl val="lvl"/>
          <dgm:resizeHandles/>
        </dgm:presLayoutVars>
      </dgm:prSet>
      <dgm:spPr/>
      <dgm:t>
        <a:bodyPr/>
        <a:lstStyle/>
        <a:p>
          <a:endParaRPr lang="es-EC"/>
        </a:p>
      </dgm:t>
    </dgm:pt>
    <dgm:pt modelId="{2AE6275C-32C3-4E7B-AA3E-54064D8C0C05}" type="pres">
      <dgm:prSet presAssocID="{246F2A2F-3926-4206-B6CB-86F259A2CD90}" presName="linNode" presStyleCnt="0"/>
      <dgm:spPr/>
    </dgm:pt>
    <dgm:pt modelId="{C6186DD0-CEF3-47BD-B5FA-333BC9AF62C3}" type="pres">
      <dgm:prSet presAssocID="{246F2A2F-3926-4206-B6CB-86F259A2CD90}" presName="parentShp" presStyleLbl="node1" presStyleIdx="0" presStyleCnt="2">
        <dgm:presLayoutVars>
          <dgm:bulletEnabled val="1"/>
        </dgm:presLayoutVars>
      </dgm:prSet>
      <dgm:spPr/>
      <dgm:t>
        <a:bodyPr/>
        <a:lstStyle/>
        <a:p>
          <a:endParaRPr lang="es-EC"/>
        </a:p>
      </dgm:t>
    </dgm:pt>
    <dgm:pt modelId="{9ADD9554-BCCE-4E7B-BA6E-9A4F2A30ACE3}" type="pres">
      <dgm:prSet presAssocID="{246F2A2F-3926-4206-B6CB-86F259A2CD90}" presName="childShp" presStyleLbl="bgAccFollowNode1" presStyleIdx="0" presStyleCnt="2" custScaleY="56416" custLinFactNeighborY="-177">
        <dgm:presLayoutVars>
          <dgm:bulletEnabled val="1"/>
        </dgm:presLayoutVars>
      </dgm:prSet>
      <dgm:spPr/>
      <dgm:t>
        <a:bodyPr/>
        <a:lstStyle/>
        <a:p>
          <a:endParaRPr lang="es-EC"/>
        </a:p>
      </dgm:t>
    </dgm:pt>
    <dgm:pt modelId="{557F0EE1-3BB0-44B6-BE71-D794679036C3}" type="pres">
      <dgm:prSet presAssocID="{C23A2C67-C54E-4461-8985-5D320E0494B2}" presName="spacing" presStyleCnt="0"/>
      <dgm:spPr/>
    </dgm:pt>
    <dgm:pt modelId="{991F4DD6-746F-4C76-B6F0-A350CC82C67F}" type="pres">
      <dgm:prSet presAssocID="{68AA7747-5C6F-48A6-852A-55F488DB2AFA}" presName="linNode" presStyleCnt="0"/>
      <dgm:spPr/>
    </dgm:pt>
    <dgm:pt modelId="{89F6E204-46E0-4010-85CA-433776B7EB78}" type="pres">
      <dgm:prSet presAssocID="{68AA7747-5C6F-48A6-852A-55F488DB2AFA}" presName="parentShp" presStyleLbl="node1" presStyleIdx="1" presStyleCnt="2">
        <dgm:presLayoutVars>
          <dgm:bulletEnabled val="1"/>
        </dgm:presLayoutVars>
      </dgm:prSet>
      <dgm:spPr/>
      <dgm:t>
        <a:bodyPr/>
        <a:lstStyle/>
        <a:p>
          <a:endParaRPr lang="es-EC"/>
        </a:p>
      </dgm:t>
    </dgm:pt>
    <dgm:pt modelId="{82A24A9D-5FC5-4CB9-BB4E-A10F2EA8D2E8}" type="pres">
      <dgm:prSet presAssocID="{68AA7747-5C6F-48A6-852A-55F488DB2AFA}" presName="childShp" presStyleLbl="bgAccFollowNode1" presStyleIdx="1" presStyleCnt="2" custScaleY="72311">
        <dgm:presLayoutVars>
          <dgm:bulletEnabled val="1"/>
        </dgm:presLayoutVars>
      </dgm:prSet>
      <dgm:spPr/>
      <dgm:t>
        <a:bodyPr/>
        <a:lstStyle/>
        <a:p>
          <a:endParaRPr lang="es-EC"/>
        </a:p>
      </dgm:t>
    </dgm:pt>
  </dgm:ptLst>
  <dgm:cxnLst>
    <dgm:cxn modelId="{428AF4E1-6B6A-4E40-BFFE-C978013F3F6C}" srcId="{68AA7747-5C6F-48A6-852A-55F488DB2AFA}" destId="{10826936-842B-411F-9B79-DC8A8A7415E4}" srcOrd="0" destOrd="0" parTransId="{167670E8-9945-44F6-A56F-0C07FB918D9E}" sibTransId="{55FC25F9-97B3-496D-8B39-1EC7963752D3}"/>
    <dgm:cxn modelId="{88D0BD20-6752-4ACF-94A5-2CCFFAFE23BC}" type="presOf" srcId="{55EDE6B3-DDE5-4958-A3BD-9EE6DA1E91F0}" destId="{9ADD9554-BCCE-4E7B-BA6E-9A4F2A30ACE3}" srcOrd="0" destOrd="0" presId="urn:microsoft.com/office/officeart/2005/8/layout/vList6"/>
    <dgm:cxn modelId="{6CE215C0-DFF4-4809-AFA3-EA8E04547CC4}" srcId="{1555E0C7-1974-4741-9E7D-8E137F8B8055}" destId="{68AA7747-5C6F-48A6-852A-55F488DB2AFA}" srcOrd="1" destOrd="0" parTransId="{3EB54456-8EB4-4B17-89B1-31C32A5122CA}" sibTransId="{AA62B743-BE83-4A25-8660-D7030A0B342C}"/>
    <dgm:cxn modelId="{F05905E9-B130-4327-8756-3F77A5C09F3A}" type="presOf" srcId="{1555E0C7-1974-4741-9E7D-8E137F8B8055}" destId="{58640850-7E55-4F3F-AE44-AAE98754CB2D}" srcOrd="0" destOrd="0" presId="urn:microsoft.com/office/officeart/2005/8/layout/vList6"/>
    <dgm:cxn modelId="{CD9E151D-EFA5-4B40-992E-7351243F17CF}" type="presOf" srcId="{246F2A2F-3926-4206-B6CB-86F259A2CD90}" destId="{C6186DD0-CEF3-47BD-B5FA-333BC9AF62C3}" srcOrd="0" destOrd="0" presId="urn:microsoft.com/office/officeart/2005/8/layout/vList6"/>
    <dgm:cxn modelId="{DEA86DCF-5051-4208-B201-327D0E8AF263}" type="presOf" srcId="{10826936-842B-411F-9B79-DC8A8A7415E4}" destId="{82A24A9D-5FC5-4CB9-BB4E-A10F2EA8D2E8}" srcOrd="0" destOrd="0" presId="urn:microsoft.com/office/officeart/2005/8/layout/vList6"/>
    <dgm:cxn modelId="{C7C3A6A2-D751-4BDE-8E22-0FADDBD5F103}" srcId="{1555E0C7-1974-4741-9E7D-8E137F8B8055}" destId="{246F2A2F-3926-4206-B6CB-86F259A2CD90}" srcOrd="0" destOrd="0" parTransId="{1ACC5C9E-3982-4ED6-A51A-7F32053B2B9E}" sibTransId="{C23A2C67-C54E-4461-8985-5D320E0494B2}"/>
    <dgm:cxn modelId="{1F320617-A288-45AA-B6A6-53323CBCC6EA}" srcId="{246F2A2F-3926-4206-B6CB-86F259A2CD90}" destId="{55EDE6B3-DDE5-4958-A3BD-9EE6DA1E91F0}" srcOrd="0" destOrd="0" parTransId="{CBD90D2F-1DAC-4D59-ABAB-BCE311ADCEE4}" sibTransId="{AB07AB14-9E35-4281-85E2-6C731B64B55C}"/>
    <dgm:cxn modelId="{0F557039-233B-4CE9-AB12-BC077127F694}" type="presOf" srcId="{68AA7747-5C6F-48A6-852A-55F488DB2AFA}" destId="{89F6E204-46E0-4010-85CA-433776B7EB78}" srcOrd="0" destOrd="0" presId="urn:microsoft.com/office/officeart/2005/8/layout/vList6"/>
    <dgm:cxn modelId="{1EAF61E8-E881-451D-9154-D01EF5FC98BC}" type="presParOf" srcId="{58640850-7E55-4F3F-AE44-AAE98754CB2D}" destId="{2AE6275C-32C3-4E7B-AA3E-54064D8C0C05}" srcOrd="0" destOrd="0" presId="urn:microsoft.com/office/officeart/2005/8/layout/vList6"/>
    <dgm:cxn modelId="{E13B3213-41A1-4190-959B-821D93EBE4D7}" type="presParOf" srcId="{2AE6275C-32C3-4E7B-AA3E-54064D8C0C05}" destId="{C6186DD0-CEF3-47BD-B5FA-333BC9AF62C3}" srcOrd="0" destOrd="0" presId="urn:microsoft.com/office/officeart/2005/8/layout/vList6"/>
    <dgm:cxn modelId="{2C978054-E42D-43EA-8FFE-C16AA6DC3B2C}" type="presParOf" srcId="{2AE6275C-32C3-4E7B-AA3E-54064D8C0C05}" destId="{9ADD9554-BCCE-4E7B-BA6E-9A4F2A30ACE3}" srcOrd="1" destOrd="0" presId="urn:microsoft.com/office/officeart/2005/8/layout/vList6"/>
    <dgm:cxn modelId="{776F45DB-96A2-456F-BADD-61730F32409F}" type="presParOf" srcId="{58640850-7E55-4F3F-AE44-AAE98754CB2D}" destId="{557F0EE1-3BB0-44B6-BE71-D794679036C3}" srcOrd="1" destOrd="0" presId="urn:microsoft.com/office/officeart/2005/8/layout/vList6"/>
    <dgm:cxn modelId="{E7650BF2-CD2C-4B5A-843A-33D8863F1E35}" type="presParOf" srcId="{58640850-7E55-4F3F-AE44-AAE98754CB2D}" destId="{991F4DD6-746F-4C76-B6F0-A350CC82C67F}" srcOrd="2" destOrd="0" presId="urn:microsoft.com/office/officeart/2005/8/layout/vList6"/>
    <dgm:cxn modelId="{BAD1A418-DD3B-413E-A8B1-7B2A340F6228}" type="presParOf" srcId="{991F4DD6-746F-4C76-B6F0-A350CC82C67F}" destId="{89F6E204-46E0-4010-85CA-433776B7EB78}" srcOrd="0" destOrd="0" presId="urn:microsoft.com/office/officeart/2005/8/layout/vList6"/>
    <dgm:cxn modelId="{B21AAACD-2B06-4248-8C11-4FFC4D67E5EF}" type="presParOf" srcId="{991F4DD6-746F-4C76-B6F0-A350CC82C67F}" destId="{82A24A9D-5FC5-4CB9-BB4E-A10F2EA8D2E8}"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043A1D-7FD7-41D2-B3FF-8FF12F19EDFA}"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s-EC"/>
        </a:p>
      </dgm:t>
    </dgm:pt>
    <dgm:pt modelId="{CF9E387C-0F0E-4336-9FEC-E23ED9BE02EA}">
      <dgm:prSet phldrT="[Texto]" custT="1"/>
      <dgm:spPr/>
      <dgm:t>
        <a:bodyPr/>
        <a:lstStyle/>
        <a:p>
          <a:r>
            <a:rPr lang="es-EC" sz="1600" b="1" dirty="0" smtClean="0">
              <a:solidFill>
                <a:srgbClr val="002060"/>
              </a:solidFill>
              <a:effectLst>
                <a:outerShdw blurRad="38100" dist="38100" dir="2700000" algn="tl">
                  <a:srgbClr val="000000">
                    <a:alpha val="43137"/>
                  </a:srgbClr>
                </a:outerShdw>
              </a:effectLst>
            </a:rPr>
            <a:t>Desinfección</a:t>
          </a:r>
          <a:endParaRPr lang="es-EC" sz="1600" b="1" dirty="0">
            <a:solidFill>
              <a:srgbClr val="002060"/>
            </a:solidFill>
            <a:effectLst>
              <a:outerShdw blurRad="38100" dist="38100" dir="2700000" algn="tl">
                <a:srgbClr val="000000">
                  <a:alpha val="43137"/>
                </a:srgbClr>
              </a:outerShdw>
            </a:effectLst>
          </a:endParaRPr>
        </a:p>
      </dgm:t>
    </dgm:pt>
    <dgm:pt modelId="{9E9B1F4E-84A4-428A-B49E-D7C0E3CB871A}" type="parTrans" cxnId="{78A9FDC3-F877-40B2-9CD6-8247F0CDF31D}">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13593984-11D7-452F-A5B4-C64ECE47D950}" type="sibTrans" cxnId="{78A9FDC3-F877-40B2-9CD6-8247F0CDF31D}">
      <dgm:prSet/>
      <dgm:spPr>
        <a:ln>
          <a:solidFill>
            <a:srgbClr val="6600FF"/>
          </a:solidFill>
        </a:ln>
      </dgm:spPr>
      <dgm:t>
        <a:bodyPr/>
        <a:lstStyle/>
        <a:p>
          <a:endParaRPr lang="es-EC" sz="2000" b="1">
            <a:solidFill>
              <a:srgbClr val="002060"/>
            </a:solidFill>
            <a:effectLst>
              <a:outerShdw blurRad="38100" dist="38100" dir="2700000" algn="tl">
                <a:srgbClr val="000000">
                  <a:alpha val="43137"/>
                </a:srgbClr>
              </a:outerShdw>
            </a:effectLst>
          </a:endParaRPr>
        </a:p>
      </dgm:t>
    </dgm:pt>
    <dgm:pt modelId="{89969888-24FA-441A-A94D-C8405BE64A3E}">
      <dgm:prSet phldrT="[Texto]" custT="1"/>
      <dgm:spPr/>
      <dgm:t>
        <a:bodyPr/>
        <a:lstStyle/>
        <a:p>
          <a:r>
            <a:rPr lang="es-EC" sz="1600" b="1" dirty="0" smtClean="0">
              <a:solidFill>
                <a:srgbClr val="002060"/>
              </a:solidFill>
              <a:effectLst>
                <a:outerShdw blurRad="38100" dist="38100" dir="2700000" algn="tl">
                  <a:srgbClr val="000000">
                    <a:alpha val="43137"/>
                  </a:srgbClr>
                </a:outerShdw>
              </a:effectLst>
            </a:rPr>
            <a:t>Establecimiento</a:t>
          </a:r>
          <a:endParaRPr lang="es-EC" sz="1600" b="1" dirty="0">
            <a:solidFill>
              <a:srgbClr val="002060"/>
            </a:solidFill>
            <a:effectLst>
              <a:outerShdw blurRad="38100" dist="38100" dir="2700000" algn="tl">
                <a:srgbClr val="000000">
                  <a:alpha val="43137"/>
                </a:srgbClr>
              </a:outerShdw>
            </a:effectLst>
          </a:endParaRPr>
        </a:p>
      </dgm:t>
    </dgm:pt>
    <dgm:pt modelId="{9E2C8CB1-1A70-4DD9-BDED-2EE2A383F913}" type="parTrans" cxnId="{50BF2986-C366-48FC-B0C9-5EEDF677E43F}">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A39F9E01-ADF4-4C99-9C76-CD26B8506111}" type="sibTrans" cxnId="{50BF2986-C366-48FC-B0C9-5EEDF677E43F}">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3600A81A-A4DD-4CB6-88A4-9AF69A79FD7A}">
      <dgm:prSet phldrT="[Texto]" custT="1"/>
      <dgm:spPr/>
      <dgm:t>
        <a:bodyPr/>
        <a:lstStyle/>
        <a:p>
          <a:r>
            <a:rPr lang="es-EC" sz="1600" b="1" dirty="0" smtClean="0">
              <a:solidFill>
                <a:srgbClr val="002060"/>
              </a:solidFill>
              <a:effectLst>
                <a:outerShdw blurRad="38100" dist="38100" dir="2700000" algn="tl">
                  <a:srgbClr val="000000">
                    <a:alpha val="43137"/>
                  </a:srgbClr>
                </a:outerShdw>
              </a:effectLst>
            </a:rPr>
            <a:t>Multiplicación</a:t>
          </a:r>
          <a:endParaRPr lang="es-EC" sz="1600" b="1" dirty="0">
            <a:solidFill>
              <a:srgbClr val="002060"/>
            </a:solidFill>
            <a:effectLst>
              <a:outerShdw blurRad="38100" dist="38100" dir="2700000" algn="tl">
                <a:srgbClr val="000000">
                  <a:alpha val="43137"/>
                </a:srgbClr>
              </a:outerShdw>
            </a:effectLst>
          </a:endParaRPr>
        </a:p>
      </dgm:t>
    </dgm:pt>
    <dgm:pt modelId="{C7830F1F-8EB8-49B4-849A-C694396BBAC5}" type="parTrans" cxnId="{D0BD7A74-DDD6-4D5F-8F02-7FCD8DDE2253}">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E45F043B-6CE9-4A4C-BF8A-DFFB795A21A3}" type="sibTrans" cxnId="{D0BD7A74-DDD6-4D5F-8F02-7FCD8DDE2253}">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F56178D6-FA22-4AC8-B6CD-C68AA9F574FC}">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b="1" dirty="0" smtClean="0">
              <a:solidFill>
                <a:srgbClr val="002060"/>
              </a:solidFill>
              <a:effectLst>
                <a:outerShdw blurRad="38100" dist="38100" dir="2700000" algn="tl">
                  <a:srgbClr val="000000">
                    <a:alpha val="43137"/>
                  </a:srgbClr>
                </a:outerShdw>
              </a:effectLst>
            </a:rPr>
            <a:t>Enraizamiento</a:t>
          </a:r>
          <a:endParaRPr lang="es-EC" sz="1600" b="1" dirty="0">
            <a:solidFill>
              <a:srgbClr val="002060"/>
            </a:solidFill>
            <a:effectLst>
              <a:outerShdw blurRad="38100" dist="38100" dir="2700000" algn="tl">
                <a:srgbClr val="000000">
                  <a:alpha val="43137"/>
                </a:srgbClr>
              </a:outerShdw>
            </a:effectLst>
          </a:endParaRPr>
        </a:p>
      </dgm:t>
    </dgm:pt>
    <dgm:pt modelId="{0824F895-A954-4714-A8B3-A2D49682C55E}" type="parTrans" cxnId="{4438FEAD-1FDE-47E2-8FA8-D1A87E6CECFE}">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F24A925F-86FD-4F4E-AE4B-EE4F39F66E54}" type="sibTrans" cxnId="{4438FEAD-1FDE-47E2-8FA8-D1A87E6CECFE}">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DE4AE420-6318-4240-8D34-6B58FFC33FBA}">
      <dgm:prSet phldrT="[Texto]"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C" sz="1600" b="1" dirty="0" smtClean="0">
              <a:solidFill>
                <a:srgbClr val="002060"/>
              </a:solidFill>
              <a:effectLst>
                <a:outerShdw blurRad="38100" dist="38100" dir="2700000" algn="tl">
                  <a:srgbClr val="000000">
                    <a:alpha val="43137"/>
                  </a:srgbClr>
                </a:outerShdw>
              </a:effectLst>
            </a:rPr>
            <a:t>Aclimatación</a:t>
          </a:r>
          <a:endParaRPr lang="es-EC" sz="1600" b="1" dirty="0">
            <a:solidFill>
              <a:srgbClr val="002060"/>
            </a:solidFill>
            <a:effectLst>
              <a:outerShdw blurRad="38100" dist="38100" dir="2700000" algn="tl">
                <a:srgbClr val="000000">
                  <a:alpha val="43137"/>
                </a:srgbClr>
              </a:outerShdw>
            </a:effectLst>
          </a:endParaRPr>
        </a:p>
      </dgm:t>
    </dgm:pt>
    <dgm:pt modelId="{2D107A44-E273-4D80-89BF-62E5260009C3}" type="parTrans" cxnId="{17B4C9E6-5F77-49EE-9D06-AA638264A40B}">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C1B107B0-D6D3-4D09-893C-4AC4C86750D9}" type="sibTrans" cxnId="{17B4C9E6-5F77-49EE-9D06-AA638264A40B}">
      <dgm:prSet/>
      <dgm:spPr/>
      <dgm:t>
        <a:bodyPr/>
        <a:lstStyle/>
        <a:p>
          <a:endParaRPr lang="es-EC" sz="2000" b="1">
            <a:solidFill>
              <a:srgbClr val="002060"/>
            </a:solidFill>
            <a:effectLst>
              <a:outerShdw blurRad="38100" dist="38100" dir="2700000" algn="tl">
                <a:srgbClr val="000000">
                  <a:alpha val="43137"/>
                </a:srgbClr>
              </a:outerShdw>
            </a:effectLst>
          </a:endParaRPr>
        </a:p>
      </dgm:t>
    </dgm:pt>
    <dgm:pt modelId="{A67B76A0-64E4-4C99-B9E9-4D08224E9DFD}" type="pres">
      <dgm:prSet presAssocID="{D2043A1D-7FD7-41D2-B3FF-8FF12F19EDFA}" presName="Name0" presStyleCnt="0">
        <dgm:presLayoutVars>
          <dgm:dir/>
          <dgm:resizeHandles val="exact"/>
        </dgm:presLayoutVars>
      </dgm:prSet>
      <dgm:spPr/>
      <dgm:t>
        <a:bodyPr/>
        <a:lstStyle/>
        <a:p>
          <a:endParaRPr lang="es-EC"/>
        </a:p>
      </dgm:t>
    </dgm:pt>
    <dgm:pt modelId="{16F09265-222E-40C8-B505-D6CB4E421B0F}" type="pres">
      <dgm:prSet presAssocID="{D2043A1D-7FD7-41D2-B3FF-8FF12F19EDFA}" presName="cycle" presStyleCnt="0"/>
      <dgm:spPr/>
    </dgm:pt>
    <dgm:pt modelId="{6F9F05D2-BC3E-4729-9A01-AC8640A64AD0}" type="pres">
      <dgm:prSet presAssocID="{CF9E387C-0F0E-4336-9FEC-E23ED9BE02EA}" presName="nodeFirstNode" presStyleLbl="node1" presStyleIdx="0" presStyleCnt="5" custScaleX="129226">
        <dgm:presLayoutVars>
          <dgm:bulletEnabled val="1"/>
        </dgm:presLayoutVars>
      </dgm:prSet>
      <dgm:spPr/>
      <dgm:t>
        <a:bodyPr/>
        <a:lstStyle/>
        <a:p>
          <a:endParaRPr lang="es-EC"/>
        </a:p>
      </dgm:t>
    </dgm:pt>
    <dgm:pt modelId="{4D306438-3AF5-4F73-9769-1CAF9EC04936}" type="pres">
      <dgm:prSet presAssocID="{13593984-11D7-452F-A5B4-C64ECE47D950}" presName="sibTransFirstNode" presStyleLbl="bgShp" presStyleIdx="0" presStyleCnt="1"/>
      <dgm:spPr/>
      <dgm:t>
        <a:bodyPr/>
        <a:lstStyle/>
        <a:p>
          <a:endParaRPr lang="es-EC"/>
        </a:p>
      </dgm:t>
    </dgm:pt>
    <dgm:pt modelId="{89ED019A-0098-48B5-A840-E9EF57314C80}" type="pres">
      <dgm:prSet presAssocID="{89969888-24FA-441A-A94D-C8405BE64A3E}" presName="nodeFollowingNodes" presStyleLbl="node1" presStyleIdx="1" presStyleCnt="5" custScaleX="146311" custRadScaleRad="92144" custRadScaleInc="-2658">
        <dgm:presLayoutVars>
          <dgm:bulletEnabled val="1"/>
        </dgm:presLayoutVars>
      </dgm:prSet>
      <dgm:spPr/>
      <dgm:t>
        <a:bodyPr/>
        <a:lstStyle/>
        <a:p>
          <a:endParaRPr lang="es-EC"/>
        </a:p>
      </dgm:t>
    </dgm:pt>
    <dgm:pt modelId="{0CCA6B99-4F89-4BC7-9115-938EA60F040B}" type="pres">
      <dgm:prSet presAssocID="{3600A81A-A4DD-4CB6-88A4-9AF69A79FD7A}" presName="nodeFollowingNodes" presStyleLbl="node1" presStyleIdx="2" presStyleCnt="5" custScaleX="133637" custRadScaleRad="130151" custRadScaleInc="-28954">
        <dgm:presLayoutVars>
          <dgm:bulletEnabled val="1"/>
        </dgm:presLayoutVars>
      </dgm:prSet>
      <dgm:spPr/>
      <dgm:t>
        <a:bodyPr/>
        <a:lstStyle/>
        <a:p>
          <a:endParaRPr lang="es-EC"/>
        </a:p>
      </dgm:t>
    </dgm:pt>
    <dgm:pt modelId="{821DCB9B-BD85-430C-A4D2-1852304D3321}" type="pres">
      <dgm:prSet presAssocID="{F56178D6-FA22-4AC8-B6CD-C68AA9F574FC}" presName="nodeFollowingNodes" presStyleLbl="node1" presStyleIdx="3" presStyleCnt="5" custScaleX="140128" custRadScaleRad="106702" custRadScaleInc="12174">
        <dgm:presLayoutVars>
          <dgm:bulletEnabled val="1"/>
        </dgm:presLayoutVars>
      </dgm:prSet>
      <dgm:spPr/>
      <dgm:t>
        <a:bodyPr/>
        <a:lstStyle/>
        <a:p>
          <a:endParaRPr lang="es-EC"/>
        </a:p>
      </dgm:t>
    </dgm:pt>
    <dgm:pt modelId="{2EF214BA-62B3-4008-BBB9-4AD711C02FE5}" type="pres">
      <dgm:prSet presAssocID="{DE4AE420-6318-4240-8D34-6B58FFC33FBA}" presName="nodeFollowingNodes" presStyleLbl="node1" presStyleIdx="4" presStyleCnt="5" custScaleX="130628" custRadScaleRad="85971" custRadScaleInc="2839">
        <dgm:presLayoutVars>
          <dgm:bulletEnabled val="1"/>
        </dgm:presLayoutVars>
      </dgm:prSet>
      <dgm:spPr/>
      <dgm:t>
        <a:bodyPr/>
        <a:lstStyle/>
        <a:p>
          <a:endParaRPr lang="es-EC"/>
        </a:p>
      </dgm:t>
    </dgm:pt>
  </dgm:ptLst>
  <dgm:cxnLst>
    <dgm:cxn modelId="{8599FBED-C578-4935-A851-6975AEA519D3}" type="presOf" srcId="{DE4AE420-6318-4240-8D34-6B58FFC33FBA}" destId="{2EF214BA-62B3-4008-BBB9-4AD711C02FE5}" srcOrd="0" destOrd="0" presId="urn:microsoft.com/office/officeart/2005/8/layout/cycle3"/>
    <dgm:cxn modelId="{CCF74685-AF5B-4A0A-84AC-42AD02E8F3BE}" type="presOf" srcId="{CF9E387C-0F0E-4336-9FEC-E23ED9BE02EA}" destId="{6F9F05D2-BC3E-4729-9A01-AC8640A64AD0}" srcOrd="0" destOrd="0" presId="urn:microsoft.com/office/officeart/2005/8/layout/cycle3"/>
    <dgm:cxn modelId="{79301453-EB45-4618-9446-11A55D3CEDE1}" type="presOf" srcId="{89969888-24FA-441A-A94D-C8405BE64A3E}" destId="{89ED019A-0098-48B5-A840-E9EF57314C80}" srcOrd="0" destOrd="0" presId="urn:microsoft.com/office/officeart/2005/8/layout/cycle3"/>
    <dgm:cxn modelId="{D0BD7A74-DDD6-4D5F-8F02-7FCD8DDE2253}" srcId="{D2043A1D-7FD7-41D2-B3FF-8FF12F19EDFA}" destId="{3600A81A-A4DD-4CB6-88A4-9AF69A79FD7A}" srcOrd="2" destOrd="0" parTransId="{C7830F1F-8EB8-49B4-849A-C694396BBAC5}" sibTransId="{E45F043B-6CE9-4A4C-BF8A-DFFB795A21A3}"/>
    <dgm:cxn modelId="{2F3C5BCA-F77D-4D1E-BDDC-A3E2A97548E4}" type="presOf" srcId="{3600A81A-A4DD-4CB6-88A4-9AF69A79FD7A}" destId="{0CCA6B99-4F89-4BC7-9115-938EA60F040B}" srcOrd="0" destOrd="0" presId="urn:microsoft.com/office/officeart/2005/8/layout/cycle3"/>
    <dgm:cxn modelId="{4438FEAD-1FDE-47E2-8FA8-D1A87E6CECFE}" srcId="{D2043A1D-7FD7-41D2-B3FF-8FF12F19EDFA}" destId="{F56178D6-FA22-4AC8-B6CD-C68AA9F574FC}" srcOrd="3" destOrd="0" parTransId="{0824F895-A954-4714-A8B3-A2D49682C55E}" sibTransId="{F24A925F-86FD-4F4E-AE4B-EE4F39F66E54}"/>
    <dgm:cxn modelId="{78A9FDC3-F877-40B2-9CD6-8247F0CDF31D}" srcId="{D2043A1D-7FD7-41D2-B3FF-8FF12F19EDFA}" destId="{CF9E387C-0F0E-4336-9FEC-E23ED9BE02EA}" srcOrd="0" destOrd="0" parTransId="{9E9B1F4E-84A4-428A-B49E-D7C0E3CB871A}" sibTransId="{13593984-11D7-452F-A5B4-C64ECE47D950}"/>
    <dgm:cxn modelId="{8A6B4767-3412-4A35-A2B9-FBAB64739E15}" type="presOf" srcId="{13593984-11D7-452F-A5B4-C64ECE47D950}" destId="{4D306438-3AF5-4F73-9769-1CAF9EC04936}" srcOrd="0" destOrd="0" presId="urn:microsoft.com/office/officeart/2005/8/layout/cycle3"/>
    <dgm:cxn modelId="{17B4C9E6-5F77-49EE-9D06-AA638264A40B}" srcId="{D2043A1D-7FD7-41D2-B3FF-8FF12F19EDFA}" destId="{DE4AE420-6318-4240-8D34-6B58FFC33FBA}" srcOrd="4" destOrd="0" parTransId="{2D107A44-E273-4D80-89BF-62E5260009C3}" sibTransId="{C1B107B0-D6D3-4D09-893C-4AC4C86750D9}"/>
    <dgm:cxn modelId="{06782400-9E6F-4830-9EF3-AF35E33A700E}" type="presOf" srcId="{D2043A1D-7FD7-41D2-B3FF-8FF12F19EDFA}" destId="{A67B76A0-64E4-4C99-B9E9-4D08224E9DFD}" srcOrd="0" destOrd="0" presId="urn:microsoft.com/office/officeart/2005/8/layout/cycle3"/>
    <dgm:cxn modelId="{50BF2986-C366-48FC-B0C9-5EEDF677E43F}" srcId="{D2043A1D-7FD7-41D2-B3FF-8FF12F19EDFA}" destId="{89969888-24FA-441A-A94D-C8405BE64A3E}" srcOrd="1" destOrd="0" parTransId="{9E2C8CB1-1A70-4DD9-BDED-2EE2A383F913}" sibTransId="{A39F9E01-ADF4-4C99-9C76-CD26B8506111}"/>
    <dgm:cxn modelId="{D637FBC2-94B2-44C8-8C3F-44D8DDE23F46}" type="presOf" srcId="{F56178D6-FA22-4AC8-B6CD-C68AA9F574FC}" destId="{821DCB9B-BD85-430C-A4D2-1852304D3321}" srcOrd="0" destOrd="0" presId="urn:microsoft.com/office/officeart/2005/8/layout/cycle3"/>
    <dgm:cxn modelId="{D12B9638-7932-45B3-B4C4-5E5DD9B357D4}" type="presParOf" srcId="{A67B76A0-64E4-4C99-B9E9-4D08224E9DFD}" destId="{16F09265-222E-40C8-B505-D6CB4E421B0F}" srcOrd="0" destOrd="0" presId="urn:microsoft.com/office/officeart/2005/8/layout/cycle3"/>
    <dgm:cxn modelId="{F0E1D0B0-DB09-4832-8A8F-43DCD9CD5D92}" type="presParOf" srcId="{16F09265-222E-40C8-B505-D6CB4E421B0F}" destId="{6F9F05D2-BC3E-4729-9A01-AC8640A64AD0}" srcOrd="0" destOrd="0" presId="urn:microsoft.com/office/officeart/2005/8/layout/cycle3"/>
    <dgm:cxn modelId="{8D431D75-276A-4688-9700-A5790FAC2937}" type="presParOf" srcId="{16F09265-222E-40C8-B505-D6CB4E421B0F}" destId="{4D306438-3AF5-4F73-9769-1CAF9EC04936}" srcOrd="1" destOrd="0" presId="urn:microsoft.com/office/officeart/2005/8/layout/cycle3"/>
    <dgm:cxn modelId="{8B12BF96-68C6-49FD-91AF-8C59C9DA2905}" type="presParOf" srcId="{16F09265-222E-40C8-B505-D6CB4E421B0F}" destId="{89ED019A-0098-48B5-A840-E9EF57314C80}" srcOrd="2" destOrd="0" presId="urn:microsoft.com/office/officeart/2005/8/layout/cycle3"/>
    <dgm:cxn modelId="{86C99DE1-B13B-484F-BCED-1058EA84C7AD}" type="presParOf" srcId="{16F09265-222E-40C8-B505-D6CB4E421B0F}" destId="{0CCA6B99-4F89-4BC7-9115-938EA60F040B}" srcOrd="3" destOrd="0" presId="urn:microsoft.com/office/officeart/2005/8/layout/cycle3"/>
    <dgm:cxn modelId="{F16EB335-B54F-4B8C-8E16-D9322C20FC40}" type="presParOf" srcId="{16F09265-222E-40C8-B505-D6CB4E421B0F}" destId="{821DCB9B-BD85-430C-A4D2-1852304D3321}" srcOrd="4" destOrd="0" presId="urn:microsoft.com/office/officeart/2005/8/layout/cycle3"/>
    <dgm:cxn modelId="{7C51088D-94FD-4A36-B10D-CCA12ACE1986}" type="presParOf" srcId="{16F09265-222E-40C8-B505-D6CB4E421B0F}" destId="{2EF214BA-62B3-4008-BBB9-4AD711C02FE5}" srcOrd="5"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65F1CF-3027-48D4-B623-FA56BF5054E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7DCA06E5-5D60-43F7-880B-7713B0E4E04C}">
      <dgm:prSet phldrT="[Texto]"/>
      <dgm:spPr/>
      <dgm:t>
        <a:bodyPr/>
        <a:lstStyle/>
        <a:p>
          <a:r>
            <a:rPr lang="es-EC" dirty="0" smtClean="0">
              <a:solidFill>
                <a:schemeClr val="bg1"/>
              </a:solidFill>
            </a:rPr>
            <a:t>Incubación</a:t>
          </a:r>
          <a:endParaRPr lang="es-EC" dirty="0">
            <a:solidFill>
              <a:schemeClr val="bg1"/>
            </a:solidFill>
          </a:endParaRPr>
        </a:p>
      </dgm:t>
    </dgm:pt>
    <dgm:pt modelId="{CDDA25C6-FF2E-4674-9354-202F16400766}" type="parTrans" cxnId="{2CBE3C49-25BC-4D2A-9F60-220B90F02F89}">
      <dgm:prSet/>
      <dgm:spPr/>
      <dgm:t>
        <a:bodyPr/>
        <a:lstStyle/>
        <a:p>
          <a:endParaRPr lang="es-EC"/>
        </a:p>
      </dgm:t>
    </dgm:pt>
    <dgm:pt modelId="{4897128B-3A5F-4F89-A149-7BE2633003CF}" type="sibTrans" cxnId="{2CBE3C49-25BC-4D2A-9F60-220B90F02F89}">
      <dgm:prSet/>
      <dgm:spPr/>
      <dgm:t>
        <a:bodyPr/>
        <a:lstStyle/>
        <a:p>
          <a:endParaRPr lang="es-EC"/>
        </a:p>
      </dgm:t>
    </dgm:pt>
    <dgm:pt modelId="{6D43F58F-A25B-487A-90BA-A69DE400DEFC}">
      <dgm:prSet phldrT="[Texto]"/>
      <dgm:spPr/>
      <dgm:t>
        <a:bodyPr/>
        <a:lstStyle/>
        <a:p>
          <a:r>
            <a:rPr lang="es-EC" dirty="0" smtClean="0"/>
            <a:t>3 días en luz</a:t>
          </a:r>
          <a:endParaRPr lang="es-EC" dirty="0"/>
        </a:p>
      </dgm:t>
    </dgm:pt>
    <dgm:pt modelId="{1796A046-E53A-4D3D-8789-DC8BC92BF7AB}" type="parTrans" cxnId="{61872B06-9713-4BC8-B096-0BC22B8B315E}">
      <dgm:prSet/>
      <dgm:spPr/>
      <dgm:t>
        <a:bodyPr/>
        <a:lstStyle/>
        <a:p>
          <a:endParaRPr lang="es-EC"/>
        </a:p>
      </dgm:t>
    </dgm:pt>
    <dgm:pt modelId="{21023BA8-7E71-44A7-ADF1-55E64A011E60}" type="sibTrans" cxnId="{61872B06-9713-4BC8-B096-0BC22B8B315E}">
      <dgm:prSet/>
      <dgm:spPr/>
      <dgm:t>
        <a:bodyPr/>
        <a:lstStyle/>
        <a:p>
          <a:endParaRPr lang="es-EC"/>
        </a:p>
      </dgm:t>
    </dgm:pt>
    <dgm:pt modelId="{F11012BB-0313-45B9-BCD6-3A22D3D35C0B}">
      <dgm:prSet phldrT="[Texto]"/>
      <dgm:spPr/>
      <dgm:t>
        <a:bodyPr/>
        <a:lstStyle/>
        <a:p>
          <a:r>
            <a:rPr lang="es-EC" dirty="0" smtClean="0"/>
            <a:t>WPM + 1g/L C.A.</a:t>
          </a:r>
          <a:endParaRPr lang="es-EC" dirty="0"/>
        </a:p>
      </dgm:t>
    </dgm:pt>
    <dgm:pt modelId="{CD8A123B-DA8E-4775-98C0-E85CD061712F}" type="parTrans" cxnId="{D8FD317B-A59B-4D6E-91C5-ED0F8E724358}">
      <dgm:prSet/>
      <dgm:spPr/>
      <dgm:t>
        <a:bodyPr/>
        <a:lstStyle/>
        <a:p>
          <a:endParaRPr lang="es-EC"/>
        </a:p>
      </dgm:t>
    </dgm:pt>
    <dgm:pt modelId="{747A2947-BD80-450B-A71D-26CFA11D6F09}" type="sibTrans" cxnId="{D8FD317B-A59B-4D6E-91C5-ED0F8E724358}">
      <dgm:prSet/>
      <dgm:spPr/>
      <dgm:t>
        <a:bodyPr/>
        <a:lstStyle/>
        <a:p>
          <a:endParaRPr lang="es-EC"/>
        </a:p>
      </dgm:t>
    </dgm:pt>
    <dgm:pt modelId="{CA17F124-9781-4A5C-B247-7764BBC8D993}">
      <dgm:prSet phldrT="[Texto]"/>
      <dgm:spPr/>
      <dgm:t>
        <a:bodyPr/>
        <a:lstStyle/>
        <a:p>
          <a:r>
            <a:rPr lang="es-EC" dirty="0" smtClean="0"/>
            <a:t>Inducción</a:t>
          </a:r>
          <a:endParaRPr lang="es-EC" dirty="0"/>
        </a:p>
      </dgm:t>
    </dgm:pt>
    <dgm:pt modelId="{54906223-4210-4781-BFDF-7789B2633E2A}" type="parTrans" cxnId="{3ECD36E3-FA91-4E02-9B0C-D487FAD669E0}">
      <dgm:prSet/>
      <dgm:spPr/>
      <dgm:t>
        <a:bodyPr/>
        <a:lstStyle/>
        <a:p>
          <a:endParaRPr lang="es-EC"/>
        </a:p>
      </dgm:t>
    </dgm:pt>
    <dgm:pt modelId="{09F159E0-D6C1-44DF-8238-2A6F5C9F5997}" type="sibTrans" cxnId="{3ECD36E3-FA91-4E02-9B0C-D487FAD669E0}">
      <dgm:prSet/>
      <dgm:spPr/>
      <dgm:t>
        <a:bodyPr/>
        <a:lstStyle/>
        <a:p>
          <a:endParaRPr lang="es-EC"/>
        </a:p>
      </dgm:t>
    </dgm:pt>
    <dgm:pt modelId="{47F4E69D-666D-4096-95B1-79DB1387A695}">
      <dgm:prSet phldrT="[Texto]"/>
      <dgm:spPr/>
      <dgm:t>
        <a:bodyPr/>
        <a:lstStyle/>
        <a:p>
          <a:r>
            <a:rPr lang="es-EC" dirty="0" smtClean="0"/>
            <a:t>7 días oscuridad </a:t>
          </a:r>
          <a:endParaRPr lang="es-EC" dirty="0"/>
        </a:p>
      </dgm:t>
    </dgm:pt>
    <dgm:pt modelId="{C405DE57-2266-4121-800D-4D90E6E258D4}" type="parTrans" cxnId="{A653972E-06CE-4923-B3E3-DBD3E0137417}">
      <dgm:prSet/>
      <dgm:spPr/>
      <dgm:t>
        <a:bodyPr/>
        <a:lstStyle/>
        <a:p>
          <a:endParaRPr lang="es-EC"/>
        </a:p>
      </dgm:t>
    </dgm:pt>
    <dgm:pt modelId="{DEE595D0-67AD-4AEB-ADAF-B4CBBFC8266D}" type="sibTrans" cxnId="{A653972E-06CE-4923-B3E3-DBD3E0137417}">
      <dgm:prSet/>
      <dgm:spPr/>
      <dgm:t>
        <a:bodyPr/>
        <a:lstStyle/>
        <a:p>
          <a:endParaRPr lang="es-EC"/>
        </a:p>
      </dgm:t>
    </dgm:pt>
    <dgm:pt modelId="{47C1428E-B8C4-4583-9910-05329B05950D}">
      <dgm:prSet phldrT="[Texto]"/>
      <dgm:spPr/>
      <dgm:t>
        <a:bodyPr/>
        <a:lstStyle/>
        <a:p>
          <a:r>
            <a:rPr lang="es-EC" dirty="0" smtClean="0"/>
            <a:t>½ sacarosa + 1g/L PVP</a:t>
          </a:r>
          <a:endParaRPr lang="es-EC" dirty="0"/>
        </a:p>
      </dgm:t>
    </dgm:pt>
    <dgm:pt modelId="{871A81B7-E2A8-439F-9F1B-9D58A73AE1D1}" type="parTrans" cxnId="{1C6C397F-9B68-4417-BB32-95BF293AFB7B}">
      <dgm:prSet/>
      <dgm:spPr/>
      <dgm:t>
        <a:bodyPr/>
        <a:lstStyle/>
        <a:p>
          <a:endParaRPr lang="es-EC"/>
        </a:p>
      </dgm:t>
    </dgm:pt>
    <dgm:pt modelId="{6BECB367-8658-47F5-9B9C-D343BFF804DF}" type="sibTrans" cxnId="{1C6C397F-9B68-4417-BB32-95BF293AFB7B}">
      <dgm:prSet/>
      <dgm:spPr/>
      <dgm:t>
        <a:bodyPr/>
        <a:lstStyle/>
        <a:p>
          <a:endParaRPr lang="es-EC"/>
        </a:p>
      </dgm:t>
    </dgm:pt>
    <dgm:pt modelId="{935AB5DE-7813-4E55-B45A-E3D80183D5EB}">
      <dgm:prSet phldrT="[Texto]"/>
      <dgm:spPr/>
      <dgm:t>
        <a:bodyPr/>
        <a:lstStyle/>
        <a:p>
          <a:r>
            <a:rPr lang="es-EC" dirty="0" smtClean="0"/>
            <a:t>Elongación</a:t>
          </a:r>
          <a:endParaRPr lang="es-EC" dirty="0"/>
        </a:p>
      </dgm:t>
    </dgm:pt>
    <dgm:pt modelId="{0FAD4512-714E-4C14-A02B-F3163AC085C0}" type="parTrans" cxnId="{64F8FDEA-41F6-461C-B5DF-97456A4857D2}">
      <dgm:prSet/>
      <dgm:spPr/>
      <dgm:t>
        <a:bodyPr/>
        <a:lstStyle/>
        <a:p>
          <a:endParaRPr lang="es-EC"/>
        </a:p>
      </dgm:t>
    </dgm:pt>
    <dgm:pt modelId="{8BAFBEFD-A6E9-40BF-B23B-F1FE8723BF19}" type="sibTrans" cxnId="{64F8FDEA-41F6-461C-B5DF-97456A4857D2}">
      <dgm:prSet/>
      <dgm:spPr/>
      <dgm:t>
        <a:bodyPr/>
        <a:lstStyle/>
        <a:p>
          <a:endParaRPr lang="es-EC"/>
        </a:p>
      </dgm:t>
    </dgm:pt>
    <dgm:pt modelId="{8D8CBD80-C123-422D-8B0C-0D51578263B3}">
      <dgm:prSet phldrT="[Texto]"/>
      <dgm:spPr/>
      <dgm:t>
        <a:bodyPr/>
        <a:lstStyle/>
        <a:p>
          <a:r>
            <a:rPr lang="es-EC" dirty="0" smtClean="0"/>
            <a:t>3 semanas luz</a:t>
          </a:r>
          <a:endParaRPr lang="es-EC" dirty="0"/>
        </a:p>
      </dgm:t>
    </dgm:pt>
    <dgm:pt modelId="{D9CB4674-5E48-4F8B-8D1A-68F5D1895E1F}" type="parTrans" cxnId="{94089E1B-B9D8-4FA1-AD40-53E51D864E5D}">
      <dgm:prSet/>
      <dgm:spPr/>
      <dgm:t>
        <a:bodyPr/>
        <a:lstStyle/>
        <a:p>
          <a:endParaRPr lang="es-EC"/>
        </a:p>
      </dgm:t>
    </dgm:pt>
    <dgm:pt modelId="{0DE25C06-14BA-4EA7-9F11-822163E55167}" type="sibTrans" cxnId="{94089E1B-B9D8-4FA1-AD40-53E51D864E5D}">
      <dgm:prSet/>
      <dgm:spPr/>
      <dgm:t>
        <a:bodyPr/>
        <a:lstStyle/>
        <a:p>
          <a:endParaRPr lang="es-EC"/>
        </a:p>
      </dgm:t>
    </dgm:pt>
    <dgm:pt modelId="{BD9A789E-3ACF-444E-8709-BD21C97B239F}">
      <dgm:prSet phldrT="[Texto]"/>
      <dgm:spPr/>
      <dgm:t>
        <a:bodyPr/>
        <a:lstStyle/>
        <a:p>
          <a:r>
            <a:rPr lang="es-EC" dirty="0" smtClean="0"/>
            <a:t>½ WPM + 12g/L sacarosa</a:t>
          </a:r>
          <a:endParaRPr lang="es-EC" dirty="0"/>
        </a:p>
      </dgm:t>
    </dgm:pt>
    <dgm:pt modelId="{EF751440-33A9-4C14-8F4C-3E60B3E52B0B}" type="parTrans" cxnId="{2E2B181B-7FA3-453F-A297-1173F87C5DD8}">
      <dgm:prSet/>
      <dgm:spPr/>
      <dgm:t>
        <a:bodyPr/>
        <a:lstStyle/>
        <a:p>
          <a:endParaRPr lang="es-EC"/>
        </a:p>
      </dgm:t>
    </dgm:pt>
    <dgm:pt modelId="{0F1CE189-2C26-4DD0-B694-E1F4E62C0AB2}" type="sibTrans" cxnId="{2E2B181B-7FA3-453F-A297-1173F87C5DD8}">
      <dgm:prSet/>
      <dgm:spPr/>
      <dgm:t>
        <a:bodyPr/>
        <a:lstStyle/>
        <a:p>
          <a:endParaRPr lang="es-EC"/>
        </a:p>
      </dgm:t>
    </dgm:pt>
    <dgm:pt modelId="{3A4B7582-B2C5-463A-A288-3B8DFCF787B8}" type="pres">
      <dgm:prSet presAssocID="{3665F1CF-3027-48D4-B623-FA56BF5054EE}" presName="linearFlow" presStyleCnt="0">
        <dgm:presLayoutVars>
          <dgm:dir/>
          <dgm:animLvl val="lvl"/>
          <dgm:resizeHandles val="exact"/>
        </dgm:presLayoutVars>
      </dgm:prSet>
      <dgm:spPr/>
      <dgm:t>
        <a:bodyPr/>
        <a:lstStyle/>
        <a:p>
          <a:endParaRPr lang="es-EC"/>
        </a:p>
      </dgm:t>
    </dgm:pt>
    <dgm:pt modelId="{DB511DC2-55D2-45C4-A664-CCD780B1E984}" type="pres">
      <dgm:prSet presAssocID="{7DCA06E5-5D60-43F7-880B-7713B0E4E04C}" presName="composite" presStyleCnt="0"/>
      <dgm:spPr/>
    </dgm:pt>
    <dgm:pt modelId="{17EEEA5D-8831-4873-9AA1-6498E8FD62E5}" type="pres">
      <dgm:prSet presAssocID="{7DCA06E5-5D60-43F7-880B-7713B0E4E04C}" presName="parentText" presStyleLbl="alignNode1" presStyleIdx="0" presStyleCnt="3">
        <dgm:presLayoutVars>
          <dgm:chMax val="1"/>
          <dgm:bulletEnabled val="1"/>
        </dgm:presLayoutVars>
      </dgm:prSet>
      <dgm:spPr/>
      <dgm:t>
        <a:bodyPr/>
        <a:lstStyle/>
        <a:p>
          <a:endParaRPr lang="es-EC"/>
        </a:p>
      </dgm:t>
    </dgm:pt>
    <dgm:pt modelId="{FB7C920F-4F9C-42CA-BFCB-29F9E94F970A}" type="pres">
      <dgm:prSet presAssocID="{7DCA06E5-5D60-43F7-880B-7713B0E4E04C}" presName="descendantText" presStyleLbl="alignAcc1" presStyleIdx="0" presStyleCnt="3">
        <dgm:presLayoutVars>
          <dgm:bulletEnabled val="1"/>
        </dgm:presLayoutVars>
      </dgm:prSet>
      <dgm:spPr/>
      <dgm:t>
        <a:bodyPr/>
        <a:lstStyle/>
        <a:p>
          <a:endParaRPr lang="es-EC"/>
        </a:p>
      </dgm:t>
    </dgm:pt>
    <dgm:pt modelId="{CCEE0AE1-49D1-4319-8A1B-524FF2A033E3}" type="pres">
      <dgm:prSet presAssocID="{4897128B-3A5F-4F89-A149-7BE2633003CF}" presName="sp" presStyleCnt="0"/>
      <dgm:spPr/>
    </dgm:pt>
    <dgm:pt modelId="{A46416EA-EB39-48BC-B96C-0139D104ED87}" type="pres">
      <dgm:prSet presAssocID="{CA17F124-9781-4A5C-B247-7764BBC8D993}" presName="composite" presStyleCnt="0"/>
      <dgm:spPr/>
    </dgm:pt>
    <dgm:pt modelId="{05D619FD-D90B-439B-8183-44C18D295F4F}" type="pres">
      <dgm:prSet presAssocID="{CA17F124-9781-4A5C-B247-7764BBC8D993}" presName="parentText" presStyleLbl="alignNode1" presStyleIdx="1" presStyleCnt="3">
        <dgm:presLayoutVars>
          <dgm:chMax val="1"/>
          <dgm:bulletEnabled val="1"/>
        </dgm:presLayoutVars>
      </dgm:prSet>
      <dgm:spPr/>
      <dgm:t>
        <a:bodyPr/>
        <a:lstStyle/>
        <a:p>
          <a:endParaRPr lang="es-EC"/>
        </a:p>
      </dgm:t>
    </dgm:pt>
    <dgm:pt modelId="{FE6BF8F8-C86B-4CE5-B774-9BF08F4CD89A}" type="pres">
      <dgm:prSet presAssocID="{CA17F124-9781-4A5C-B247-7764BBC8D993}" presName="descendantText" presStyleLbl="alignAcc1" presStyleIdx="1" presStyleCnt="3">
        <dgm:presLayoutVars>
          <dgm:bulletEnabled val="1"/>
        </dgm:presLayoutVars>
      </dgm:prSet>
      <dgm:spPr/>
      <dgm:t>
        <a:bodyPr/>
        <a:lstStyle/>
        <a:p>
          <a:endParaRPr lang="es-EC"/>
        </a:p>
      </dgm:t>
    </dgm:pt>
    <dgm:pt modelId="{B738EDC8-AF78-4DF0-9520-E986F80C53B4}" type="pres">
      <dgm:prSet presAssocID="{09F159E0-D6C1-44DF-8238-2A6F5C9F5997}" presName="sp" presStyleCnt="0"/>
      <dgm:spPr/>
    </dgm:pt>
    <dgm:pt modelId="{B6EC79B3-6919-44C4-A037-6D73793DAE9C}" type="pres">
      <dgm:prSet presAssocID="{935AB5DE-7813-4E55-B45A-E3D80183D5EB}" presName="composite" presStyleCnt="0"/>
      <dgm:spPr/>
    </dgm:pt>
    <dgm:pt modelId="{4771A49B-6E35-4E30-B984-67974108CBD9}" type="pres">
      <dgm:prSet presAssocID="{935AB5DE-7813-4E55-B45A-E3D80183D5EB}" presName="parentText" presStyleLbl="alignNode1" presStyleIdx="2" presStyleCnt="3">
        <dgm:presLayoutVars>
          <dgm:chMax val="1"/>
          <dgm:bulletEnabled val="1"/>
        </dgm:presLayoutVars>
      </dgm:prSet>
      <dgm:spPr/>
      <dgm:t>
        <a:bodyPr/>
        <a:lstStyle/>
        <a:p>
          <a:endParaRPr lang="es-EC"/>
        </a:p>
      </dgm:t>
    </dgm:pt>
    <dgm:pt modelId="{CB113031-EFAF-44CA-9F55-A8D4B6293D42}" type="pres">
      <dgm:prSet presAssocID="{935AB5DE-7813-4E55-B45A-E3D80183D5EB}" presName="descendantText" presStyleLbl="alignAcc1" presStyleIdx="2" presStyleCnt="3">
        <dgm:presLayoutVars>
          <dgm:bulletEnabled val="1"/>
        </dgm:presLayoutVars>
      </dgm:prSet>
      <dgm:spPr/>
      <dgm:t>
        <a:bodyPr/>
        <a:lstStyle/>
        <a:p>
          <a:endParaRPr lang="es-EC"/>
        </a:p>
      </dgm:t>
    </dgm:pt>
  </dgm:ptLst>
  <dgm:cxnLst>
    <dgm:cxn modelId="{2CBE3C49-25BC-4D2A-9F60-220B90F02F89}" srcId="{3665F1CF-3027-48D4-B623-FA56BF5054EE}" destId="{7DCA06E5-5D60-43F7-880B-7713B0E4E04C}" srcOrd="0" destOrd="0" parTransId="{CDDA25C6-FF2E-4674-9354-202F16400766}" sibTransId="{4897128B-3A5F-4F89-A149-7BE2633003CF}"/>
    <dgm:cxn modelId="{2F2D3DCF-BEF5-4112-9BB8-51DEB73FB23C}" type="presOf" srcId="{F11012BB-0313-45B9-BCD6-3A22D3D35C0B}" destId="{FB7C920F-4F9C-42CA-BFCB-29F9E94F970A}" srcOrd="0" destOrd="1" presId="urn:microsoft.com/office/officeart/2005/8/layout/chevron2"/>
    <dgm:cxn modelId="{28A27C82-A412-4971-A5E4-681F63E5CB72}" type="presOf" srcId="{47C1428E-B8C4-4583-9910-05329B05950D}" destId="{FE6BF8F8-C86B-4CE5-B774-9BF08F4CD89A}" srcOrd="0" destOrd="1" presId="urn:microsoft.com/office/officeart/2005/8/layout/chevron2"/>
    <dgm:cxn modelId="{A653972E-06CE-4923-B3E3-DBD3E0137417}" srcId="{CA17F124-9781-4A5C-B247-7764BBC8D993}" destId="{47F4E69D-666D-4096-95B1-79DB1387A695}" srcOrd="0" destOrd="0" parTransId="{C405DE57-2266-4121-800D-4D90E6E258D4}" sibTransId="{DEE595D0-67AD-4AEB-ADAF-B4CBBFC8266D}"/>
    <dgm:cxn modelId="{82CA42C0-439B-4EA3-948F-611F6F744B12}" type="presOf" srcId="{8D8CBD80-C123-422D-8B0C-0D51578263B3}" destId="{CB113031-EFAF-44CA-9F55-A8D4B6293D42}" srcOrd="0" destOrd="0" presId="urn:microsoft.com/office/officeart/2005/8/layout/chevron2"/>
    <dgm:cxn modelId="{D8FD317B-A59B-4D6E-91C5-ED0F8E724358}" srcId="{7DCA06E5-5D60-43F7-880B-7713B0E4E04C}" destId="{F11012BB-0313-45B9-BCD6-3A22D3D35C0B}" srcOrd="1" destOrd="0" parTransId="{CD8A123B-DA8E-4775-98C0-E85CD061712F}" sibTransId="{747A2947-BD80-450B-A71D-26CFA11D6F09}"/>
    <dgm:cxn modelId="{64F8FDEA-41F6-461C-B5DF-97456A4857D2}" srcId="{3665F1CF-3027-48D4-B623-FA56BF5054EE}" destId="{935AB5DE-7813-4E55-B45A-E3D80183D5EB}" srcOrd="2" destOrd="0" parTransId="{0FAD4512-714E-4C14-A02B-F3163AC085C0}" sibTransId="{8BAFBEFD-A6E9-40BF-B23B-F1FE8723BF19}"/>
    <dgm:cxn modelId="{1C6C397F-9B68-4417-BB32-95BF293AFB7B}" srcId="{CA17F124-9781-4A5C-B247-7764BBC8D993}" destId="{47C1428E-B8C4-4583-9910-05329B05950D}" srcOrd="1" destOrd="0" parTransId="{871A81B7-E2A8-439F-9F1B-9D58A73AE1D1}" sibTransId="{6BECB367-8658-47F5-9B9C-D343BFF804DF}"/>
    <dgm:cxn modelId="{2E2B181B-7FA3-453F-A297-1173F87C5DD8}" srcId="{935AB5DE-7813-4E55-B45A-E3D80183D5EB}" destId="{BD9A789E-3ACF-444E-8709-BD21C97B239F}" srcOrd="1" destOrd="0" parTransId="{EF751440-33A9-4C14-8F4C-3E60B3E52B0B}" sibTransId="{0F1CE189-2C26-4DD0-B694-E1F4E62C0AB2}"/>
    <dgm:cxn modelId="{C5E87905-0387-4B98-84FE-2AA209DC29B5}" type="presOf" srcId="{CA17F124-9781-4A5C-B247-7764BBC8D993}" destId="{05D619FD-D90B-439B-8183-44C18D295F4F}" srcOrd="0" destOrd="0" presId="urn:microsoft.com/office/officeart/2005/8/layout/chevron2"/>
    <dgm:cxn modelId="{F8B8DD4E-0ED3-49AF-841E-7DA2DF770CFC}" type="presOf" srcId="{47F4E69D-666D-4096-95B1-79DB1387A695}" destId="{FE6BF8F8-C86B-4CE5-B774-9BF08F4CD89A}" srcOrd="0" destOrd="0" presId="urn:microsoft.com/office/officeart/2005/8/layout/chevron2"/>
    <dgm:cxn modelId="{0DDE0782-B4CE-4BA7-8E52-DB82C8E1DFC4}" type="presOf" srcId="{6D43F58F-A25B-487A-90BA-A69DE400DEFC}" destId="{FB7C920F-4F9C-42CA-BFCB-29F9E94F970A}" srcOrd="0" destOrd="0" presId="urn:microsoft.com/office/officeart/2005/8/layout/chevron2"/>
    <dgm:cxn modelId="{94089E1B-B9D8-4FA1-AD40-53E51D864E5D}" srcId="{935AB5DE-7813-4E55-B45A-E3D80183D5EB}" destId="{8D8CBD80-C123-422D-8B0C-0D51578263B3}" srcOrd="0" destOrd="0" parTransId="{D9CB4674-5E48-4F8B-8D1A-68F5D1895E1F}" sibTransId="{0DE25C06-14BA-4EA7-9F11-822163E55167}"/>
    <dgm:cxn modelId="{C3D34A23-A8A0-4751-8D5B-75BCBDFEC9C5}" type="presOf" srcId="{7DCA06E5-5D60-43F7-880B-7713B0E4E04C}" destId="{17EEEA5D-8831-4873-9AA1-6498E8FD62E5}" srcOrd="0" destOrd="0" presId="urn:microsoft.com/office/officeart/2005/8/layout/chevron2"/>
    <dgm:cxn modelId="{EFEA132C-52BA-4FCE-A69A-4523BC9AA9FD}" type="presOf" srcId="{3665F1CF-3027-48D4-B623-FA56BF5054EE}" destId="{3A4B7582-B2C5-463A-A288-3B8DFCF787B8}" srcOrd="0" destOrd="0" presId="urn:microsoft.com/office/officeart/2005/8/layout/chevron2"/>
    <dgm:cxn modelId="{61872B06-9713-4BC8-B096-0BC22B8B315E}" srcId="{7DCA06E5-5D60-43F7-880B-7713B0E4E04C}" destId="{6D43F58F-A25B-487A-90BA-A69DE400DEFC}" srcOrd="0" destOrd="0" parTransId="{1796A046-E53A-4D3D-8789-DC8BC92BF7AB}" sibTransId="{21023BA8-7E71-44A7-ADF1-55E64A011E60}"/>
    <dgm:cxn modelId="{60B4FD1A-2D65-49B2-8FA8-0252D284F447}" type="presOf" srcId="{BD9A789E-3ACF-444E-8709-BD21C97B239F}" destId="{CB113031-EFAF-44CA-9F55-A8D4B6293D42}" srcOrd="0" destOrd="1" presId="urn:microsoft.com/office/officeart/2005/8/layout/chevron2"/>
    <dgm:cxn modelId="{3ECD36E3-FA91-4E02-9B0C-D487FAD669E0}" srcId="{3665F1CF-3027-48D4-B623-FA56BF5054EE}" destId="{CA17F124-9781-4A5C-B247-7764BBC8D993}" srcOrd="1" destOrd="0" parTransId="{54906223-4210-4781-BFDF-7789B2633E2A}" sibTransId="{09F159E0-D6C1-44DF-8238-2A6F5C9F5997}"/>
    <dgm:cxn modelId="{2B10343C-2B74-4730-9B1C-B9A97CB813FE}" type="presOf" srcId="{935AB5DE-7813-4E55-B45A-E3D80183D5EB}" destId="{4771A49B-6E35-4E30-B984-67974108CBD9}" srcOrd="0" destOrd="0" presId="urn:microsoft.com/office/officeart/2005/8/layout/chevron2"/>
    <dgm:cxn modelId="{24E88290-F8C0-4C94-81FE-249A5713033B}" type="presParOf" srcId="{3A4B7582-B2C5-463A-A288-3B8DFCF787B8}" destId="{DB511DC2-55D2-45C4-A664-CCD780B1E984}" srcOrd="0" destOrd="0" presId="urn:microsoft.com/office/officeart/2005/8/layout/chevron2"/>
    <dgm:cxn modelId="{FDCE593E-5034-4642-A5FA-6D20B4C93BD4}" type="presParOf" srcId="{DB511DC2-55D2-45C4-A664-CCD780B1E984}" destId="{17EEEA5D-8831-4873-9AA1-6498E8FD62E5}" srcOrd="0" destOrd="0" presId="urn:microsoft.com/office/officeart/2005/8/layout/chevron2"/>
    <dgm:cxn modelId="{FA290589-4564-45B6-87F6-B720A2B1AD45}" type="presParOf" srcId="{DB511DC2-55D2-45C4-A664-CCD780B1E984}" destId="{FB7C920F-4F9C-42CA-BFCB-29F9E94F970A}" srcOrd="1" destOrd="0" presId="urn:microsoft.com/office/officeart/2005/8/layout/chevron2"/>
    <dgm:cxn modelId="{213F0581-59A1-418D-B196-F6B94F824726}" type="presParOf" srcId="{3A4B7582-B2C5-463A-A288-3B8DFCF787B8}" destId="{CCEE0AE1-49D1-4319-8A1B-524FF2A033E3}" srcOrd="1" destOrd="0" presId="urn:microsoft.com/office/officeart/2005/8/layout/chevron2"/>
    <dgm:cxn modelId="{CE5C9456-1C40-4B7F-B0D1-5069727B7DD3}" type="presParOf" srcId="{3A4B7582-B2C5-463A-A288-3B8DFCF787B8}" destId="{A46416EA-EB39-48BC-B96C-0139D104ED87}" srcOrd="2" destOrd="0" presId="urn:microsoft.com/office/officeart/2005/8/layout/chevron2"/>
    <dgm:cxn modelId="{9830B6E4-AA99-4472-8174-7BFCEE30F0A1}" type="presParOf" srcId="{A46416EA-EB39-48BC-B96C-0139D104ED87}" destId="{05D619FD-D90B-439B-8183-44C18D295F4F}" srcOrd="0" destOrd="0" presId="urn:microsoft.com/office/officeart/2005/8/layout/chevron2"/>
    <dgm:cxn modelId="{0734CC90-B118-494F-8CD2-4B095E72729B}" type="presParOf" srcId="{A46416EA-EB39-48BC-B96C-0139D104ED87}" destId="{FE6BF8F8-C86B-4CE5-B774-9BF08F4CD89A}" srcOrd="1" destOrd="0" presId="urn:microsoft.com/office/officeart/2005/8/layout/chevron2"/>
    <dgm:cxn modelId="{68A7D2BD-E399-4451-88EC-B148538DEC48}" type="presParOf" srcId="{3A4B7582-B2C5-463A-A288-3B8DFCF787B8}" destId="{B738EDC8-AF78-4DF0-9520-E986F80C53B4}" srcOrd="3" destOrd="0" presId="urn:microsoft.com/office/officeart/2005/8/layout/chevron2"/>
    <dgm:cxn modelId="{3A2245BC-1043-4B0D-9379-FDA85AD5CA62}" type="presParOf" srcId="{3A4B7582-B2C5-463A-A288-3B8DFCF787B8}" destId="{B6EC79B3-6919-44C4-A037-6D73793DAE9C}" srcOrd="4" destOrd="0" presId="urn:microsoft.com/office/officeart/2005/8/layout/chevron2"/>
    <dgm:cxn modelId="{101B1D67-0342-41C1-87E6-1C6F71ABEDE7}" type="presParOf" srcId="{B6EC79B3-6919-44C4-A037-6D73793DAE9C}" destId="{4771A49B-6E35-4E30-B984-67974108CBD9}" srcOrd="0" destOrd="0" presId="urn:microsoft.com/office/officeart/2005/8/layout/chevron2"/>
    <dgm:cxn modelId="{902552FA-0B0F-4EC1-8FFE-72EADB7B5CD8}" type="presParOf" srcId="{B6EC79B3-6919-44C4-A037-6D73793DAE9C}" destId="{CB113031-EFAF-44CA-9F55-A8D4B6293D42}"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F1A53A-E738-444C-998B-F13EE4023E12}">
      <dsp:nvSpPr>
        <dsp:cNvPr id="0" name=""/>
        <dsp:cNvSpPr/>
      </dsp:nvSpPr>
      <dsp:spPr>
        <a:xfrm>
          <a:off x="-198320" y="0"/>
          <a:ext cx="6808708" cy="77768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latin typeface="+mn-lt"/>
              <a:ea typeface="+mn-ea"/>
              <a:cs typeface="+mn-cs"/>
            </a:rPr>
            <a:t>Laboratorio de Microprogación UEP (EPMMOP-Q) </a:t>
          </a:r>
          <a:endParaRPr lang="es-EC" sz="2000" b="1" kern="1200" dirty="0">
            <a:effectLst>
              <a:outerShdw blurRad="38100" dist="38100" dir="2700000" algn="tl">
                <a:srgbClr val="000000">
                  <a:alpha val="43137"/>
                </a:srgbClr>
              </a:outerShdw>
            </a:effectLst>
          </a:endParaRPr>
        </a:p>
      </dsp:txBody>
      <dsp:txXfrm>
        <a:off x="-198320" y="0"/>
        <a:ext cx="5960993" cy="777686"/>
      </dsp:txXfrm>
    </dsp:sp>
    <dsp:sp modelId="{73ABF23C-26BD-4BA5-9219-940FF9BC0A93}">
      <dsp:nvSpPr>
        <dsp:cNvPr id="0" name=""/>
        <dsp:cNvSpPr/>
      </dsp:nvSpPr>
      <dsp:spPr>
        <a:xfrm>
          <a:off x="354396" y="907300"/>
          <a:ext cx="6828149" cy="777686"/>
        </a:xfrm>
        <a:prstGeom prst="roundRect">
          <a:avLst>
            <a:gd name="adj" fmla="val 10000"/>
          </a:avLst>
        </a:prstGeom>
        <a:gradFill rotWithShape="0">
          <a:gsLst>
            <a:gs pos="0">
              <a:schemeClr val="accent4">
                <a:hueOff val="-1329280"/>
                <a:satOff val="993"/>
                <a:lumOff val="4314"/>
                <a:alphaOff val="0"/>
                <a:tint val="50000"/>
                <a:satMod val="300000"/>
              </a:schemeClr>
            </a:gs>
            <a:gs pos="35000">
              <a:schemeClr val="accent4">
                <a:hueOff val="-1329280"/>
                <a:satOff val="993"/>
                <a:lumOff val="4314"/>
                <a:alphaOff val="0"/>
                <a:tint val="37000"/>
                <a:satMod val="300000"/>
              </a:schemeClr>
            </a:gs>
            <a:gs pos="100000">
              <a:schemeClr val="accent4">
                <a:hueOff val="-1329280"/>
                <a:satOff val="993"/>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smtClean="0">
              <a:effectLst>
                <a:outerShdw blurRad="38100" dist="38100" dir="2700000" algn="tl">
                  <a:srgbClr val="000000">
                    <a:alpha val="43137"/>
                  </a:srgbClr>
                </a:outerShdw>
              </a:effectLst>
            </a:rPr>
            <a:t>Cubrir la demanda para los planes de arborización de quito</a:t>
          </a:r>
          <a:endParaRPr lang="es-EC" sz="2000" b="1" kern="1200" dirty="0">
            <a:effectLst>
              <a:outerShdw blurRad="38100" dist="38100" dir="2700000" algn="tl">
                <a:srgbClr val="000000">
                  <a:alpha val="43137"/>
                </a:srgbClr>
              </a:outerShdw>
            </a:effectLst>
          </a:endParaRPr>
        </a:p>
      </dsp:txBody>
      <dsp:txXfrm>
        <a:off x="354396" y="907300"/>
        <a:ext cx="5684178" cy="777686"/>
      </dsp:txXfrm>
    </dsp:sp>
    <dsp:sp modelId="{CA6703D5-AB22-408E-9466-CEFCCDAABE72}">
      <dsp:nvSpPr>
        <dsp:cNvPr id="0" name=""/>
        <dsp:cNvSpPr/>
      </dsp:nvSpPr>
      <dsp:spPr>
        <a:xfrm>
          <a:off x="964323" y="1776572"/>
          <a:ext cx="6733172" cy="777686"/>
        </a:xfrm>
        <a:prstGeom prst="roundRect">
          <a:avLst>
            <a:gd name="adj" fmla="val 10000"/>
          </a:avLst>
        </a:prstGeom>
        <a:gradFill rotWithShape="0">
          <a:gsLst>
            <a:gs pos="0">
              <a:schemeClr val="accent4">
                <a:hueOff val="-2658560"/>
                <a:satOff val="1986"/>
                <a:lumOff val="8627"/>
                <a:alphaOff val="0"/>
                <a:tint val="50000"/>
                <a:satMod val="300000"/>
              </a:schemeClr>
            </a:gs>
            <a:gs pos="35000">
              <a:schemeClr val="accent4">
                <a:hueOff val="-2658560"/>
                <a:satOff val="1986"/>
                <a:lumOff val="8627"/>
                <a:alphaOff val="0"/>
                <a:tint val="37000"/>
                <a:satMod val="300000"/>
              </a:schemeClr>
            </a:gs>
            <a:gs pos="100000">
              <a:schemeClr val="accent4">
                <a:hueOff val="-2658560"/>
                <a:satOff val="1986"/>
                <a:lumOff val="86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latin typeface="+mn-lt"/>
              <a:ea typeface="+mn-ea"/>
              <a:cs typeface="+mn-cs"/>
            </a:rPr>
            <a:t>Frutal promisorio para el país por la calidad exquisita de su fruta</a:t>
          </a:r>
          <a:endParaRPr lang="es-EC" sz="2000" b="1" kern="1200" dirty="0">
            <a:effectLst>
              <a:outerShdw blurRad="38100" dist="38100" dir="2700000" algn="tl">
                <a:srgbClr val="000000">
                  <a:alpha val="43137"/>
                </a:srgbClr>
              </a:outerShdw>
            </a:effectLst>
          </a:endParaRPr>
        </a:p>
      </dsp:txBody>
      <dsp:txXfrm>
        <a:off x="964323" y="1776572"/>
        <a:ext cx="5605113" cy="777686"/>
      </dsp:txXfrm>
    </dsp:sp>
    <dsp:sp modelId="{EF6043AE-779E-4BE2-91D5-E838F78D08E9}">
      <dsp:nvSpPr>
        <dsp:cNvPr id="0" name=""/>
        <dsp:cNvSpPr/>
      </dsp:nvSpPr>
      <dsp:spPr>
        <a:xfrm>
          <a:off x="5887687" y="589745"/>
          <a:ext cx="505495" cy="50549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tx2">
              <a:lumMod val="75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5887687" y="589745"/>
        <a:ext cx="505495" cy="505495"/>
      </dsp:txXfrm>
    </dsp:sp>
    <dsp:sp modelId="{FB6B794E-4637-4DCD-A6FF-78CB5E5B981A}">
      <dsp:nvSpPr>
        <dsp:cNvPr id="0" name=""/>
        <dsp:cNvSpPr/>
      </dsp:nvSpPr>
      <dsp:spPr>
        <a:xfrm>
          <a:off x="6450125" y="1491861"/>
          <a:ext cx="505495" cy="505495"/>
        </a:xfrm>
        <a:prstGeom prst="downArrow">
          <a:avLst>
            <a:gd name="adj1" fmla="val 55000"/>
            <a:gd name="adj2" fmla="val 45000"/>
          </a:avLst>
        </a:prstGeom>
        <a:solidFill>
          <a:schemeClr val="accent4">
            <a:tint val="40000"/>
            <a:alpha val="90000"/>
            <a:hueOff val="-2943703"/>
            <a:satOff val="4690"/>
            <a:lumOff val="1759"/>
            <a:alphaOff val="0"/>
          </a:schemeClr>
        </a:solidFill>
        <a:ln w="9525" cap="flat" cmpd="sng" algn="ctr">
          <a:solidFill>
            <a:schemeClr val="tx2">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EC" sz="2000" kern="1200"/>
        </a:p>
      </dsp:txBody>
      <dsp:txXfrm>
        <a:off x="6450125" y="1491861"/>
        <a:ext cx="505495" cy="5054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DD9554-BCCE-4E7B-BA6E-9A4F2A30ACE3}">
      <dsp:nvSpPr>
        <dsp:cNvPr id="0" name=""/>
        <dsp:cNvSpPr/>
      </dsp:nvSpPr>
      <dsp:spPr>
        <a:xfrm>
          <a:off x="2217846" y="172254"/>
          <a:ext cx="3326769" cy="44905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4">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effectLst>
                <a:outerShdw blurRad="38100" dist="38100" dir="2700000" algn="tl">
                  <a:srgbClr val="000000">
                    <a:alpha val="43137"/>
                  </a:srgbClr>
                </a:outerShdw>
              </a:effectLst>
            </a:rPr>
            <a:t>Necesidad de portainjertos</a:t>
          </a:r>
          <a:endParaRPr lang="es-EC" sz="2000" kern="1200" dirty="0">
            <a:effectLst>
              <a:outerShdw blurRad="38100" dist="38100" dir="2700000" algn="tl">
                <a:srgbClr val="000000">
                  <a:alpha val="43137"/>
                </a:srgbClr>
              </a:outerShdw>
            </a:effectLst>
          </a:endParaRPr>
        </a:p>
      </dsp:txBody>
      <dsp:txXfrm>
        <a:off x="2217846" y="172254"/>
        <a:ext cx="3326769" cy="449058"/>
      </dsp:txXfrm>
    </dsp:sp>
    <dsp:sp modelId="{C6186DD0-CEF3-47BD-B5FA-333BC9AF62C3}">
      <dsp:nvSpPr>
        <dsp:cNvPr id="0" name=""/>
        <dsp:cNvSpPr/>
      </dsp:nvSpPr>
      <dsp:spPr>
        <a:xfrm>
          <a:off x="0" y="204"/>
          <a:ext cx="2217846" cy="795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b="1" kern="1200" dirty="0" smtClean="0">
              <a:effectLst>
                <a:outerShdw blurRad="38100" dist="38100" dir="2700000" algn="tl">
                  <a:srgbClr val="000000">
                    <a:alpha val="43137"/>
                  </a:srgbClr>
                </a:outerShdw>
              </a:effectLst>
            </a:rPr>
            <a:t>Propagación por injertos</a:t>
          </a:r>
          <a:endParaRPr lang="es-EC" sz="2200" b="1" kern="1200" dirty="0">
            <a:effectLst>
              <a:outerShdw blurRad="38100" dist="38100" dir="2700000" algn="tl">
                <a:srgbClr val="000000">
                  <a:alpha val="43137"/>
                </a:srgbClr>
              </a:outerShdw>
            </a:effectLst>
          </a:endParaRPr>
        </a:p>
      </dsp:txBody>
      <dsp:txXfrm>
        <a:off x="0" y="204"/>
        <a:ext cx="2217846" cy="795977"/>
      </dsp:txXfrm>
    </dsp:sp>
    <dsp:sp modelId="{82A24A9D-5FC5-4CB9-BB4E-A10F2EA8D2E8}">
      <dsp:nvSpPr>
        <dsp:cNvPr id="0" name=""/>
        <dsp:cNvSpPr/>
      </dsp:nvSpPr>
      <dsp:spPr>
        <a:xfrm>
          <a:off x="2217846" y="985977"/>
          <a:ext cx="3326769" cy="5755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4">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effectLst>
                <a:outerShdw blurRad="38100" dist="38100" dir="2700000" algn="tl">
                  <a:srgbClr val="000000">
                    <a:alpha val="43137"/>
                  </a:srgbClr>
                </a:outerShdw>
              </a:effectLst>
            </a:rPr>
            <a:t>Micropropagación </a:t>
          </a:r>
          <a:r>
            <a:rPr lang="es-EC" sz="2000" i="1" kern="1200" dirty="0" smtClean="0">
              <a:effectLst>
                <a:outerShdw blurRad="38100" dist="38100" dir="2700000" algn="tl">
                  <a:srgbClr val="000000">
                    <a:alpha val="43137"/>
                  </a:srgbClr>
                </a:outerShdw>
              </a:effectLst>
            </a:rPr>
            <a:t>in vitro</a:t>
          </a:r>
          <a:endParaRPr lang="es-EC" sz="2000" i="1" kern="1200" dirty="0">
            <a:effectLst>
              <a:outerShdw blurRad="38100" dist="38100" dir="2700000" algn="tl">
                <a:srgbClr val="000000">
                  <a:alpha val="43137"/>
                </a:srgbClr>
              </a:outerShdw>
            </a:effectLst>
          </a:endParaRPr>
        </a:p>
      </dsp:txBody>
      <dsp:txXfrm>
        <a:off x="2217846" y="985977"/>
        <a:ext cx="3326769" cy="575578"/>
      </dsp:txXfrm>
    </dsp:sp>
    <dsp:sp modelId="{89F6E204-46E0-4010-85CA-433776B7EB78}">
      <dsp:nvSpPr>
        <dsp:cNvPr id="0" name=""/>
        <dsp:cNvSpPr/>
      </dsp:nvSpPr>
      <dsp:spPr>
        <a:xfrm>
          <a:off x="0" y="875778"/>
          <a:ext cx="2217846" cy="795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b="1" kern="1200" dirty="0" smtClean="0">
              <a:effectLst>
                <a:outerShdw blurRad="38100" dist="38100" dir="2700000" algn="tl">
                  <a:srgbClr val="000000">
                    <a:alpha val="43137"/>
                  </a:srgbClr>
                </a:outerShdw>
              </a:effectLst>
            </a:rPr>
            <a:t>Propagación </a:t>
          </a:r>
          <a:r>
            <a:rPr lang="es-EC" sz="2200" b="1" kern="1200" dirty="0" err="1" smtClean="0">
              <a:effectLst>
                <a:outerShdw blurRad="38100" dist="38100" dir="2700000" algn="tl">
                  <a:srgbClr val="000000">
                    <a:alpha val="43137"/>
                  </a:srgbClr>
                </a:outerShdw>
              </a:effectLst>
            </a:rPr>
            <a:t>clonal</a:t>
          </a:r>
          <a:r>
            <a:rPr lang="es-EC" sz="2200" b="1" kern="1200" dirty="0" smtClean="0">
              <a:effectLst>
                <a:outerShdw blurRad="38100" dist="38100" dir="2700000" algn="tl">
                  <a:srgbClr val="000000">
                    <a:alpha val="43137"/>
                  </a:srgbClr>
                </a:outerShdw>
              </a:effectLst>
            </a:rPr>
            <a:t> </a:t>
          </a:r>
          <a:endParaRPr lang="es-EC" sz="2200" b="1" kern="1200" dirty="0">
            <a:effectLst>
              <a:outerShdw blurRad="38100" dist="38100" dir="2700000" algn="tl">
                <a:srgbClr val="000000">
                  <a:alpha val="43137"/>
                </a:srgbClr>
              </a:outerShdw>
            </a:effectLst>
          </a:endParaRPr>
        </a:p>
      </dsp:txBody>
      <dsp:txXfrm>
        <a:off x="0" y="875778"/>
        <a:ext cx="2217846" cy="7959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306438-3AF5-4F73-9769-1CAF9EC04936}">
      <dsp:nvSpPr>
        <dsp:cNvPr id="0" name=""/>
        <dsp:cNvSpPr/>
      </dsp:nvSpPr>
      <dsp:spPr>
        <a:xfrm>
          <a:off x="254456" y="-113077"/>
          <a:ext cx="2480120" cy="2480120"/>
        </a:xfrm>
        <a:prstGeom prst="circularArrow">
          <a:avLst>
            <a:gd name="adj1" fmla="val 5544"/>
            <a:gd name="adj2" fmla="val 330680"/>
            <a:gd name="adj3" fmla="val 13355825"/>
            <a:gd name="adj4" fmla="val 17647289"/>
            <a:gd name="adj5" fmla="val 5757"/>
          </a:avLst>
        </a:prstGeom>
        <a:solidFill>
          <a:schemeClr val="accent3">
            <a:tint val="40000"/>
            <a:hueOff val="0"/>
            <a:satOff val="0"/>
            <a:lumOff val="0"/>
            <a:alphaOff val="0"/>
          </a:schemeClr>
        </a:solidFill>
        <a:ln>
          <a:solidFill>
            <a:srgbClr val="6600FF"/>
          </a:solidFill>
        </a:ln>
        <a:effectLst/>
      </dsp:spPr>
      <dsp:style>
        <a:lnRef idx="0">
          <a:scrgbClr r="0" g="0" b="0"/>
        </a:lnRef>
        <a:fillRef idx="1">
          <a:scrgbClr r="0" g="0" b="0"/>
        </a:fillRef>
        <a:effectRef idx="0">
          <a:scrgbClr r="0" g="0" b="0"/>
        </a:effectRef>
        <a:fontRef idx="minor"/>
      </dsp:style>
    </dsp:sp>
    <dsp:sp modelId="{6F9F05D2-BC3E-4729-9A01-AC8640A64AD0}">
      <dsp:nvSpPr>
        <dsp:cNvPr id="0" name=""/>
        <dsp:cNvSpPr/>
      </dsp:nvSpPr>
      <dsp:spPr>
        <a:xfrm>
          <a:off x="812239" y="248"/>
          <a:ext cx="1364552" cy="52797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002060"/>
              </a:solidFill>
              <a:effectLst>
                <a:outerShdw blurRad="38100" dist="38100" dir="2700000" algn="tl">
                  <a:srgbClr val="000000">
                    <a:alpha val="43137"/>
                  </a:srgbClr>
                </a:outerShdw>
              </a:effectLst>
            </a:rPr>
            <a:t>Desinfección</a:t>
          </a:r>
          <a:endParaRPr lang="es-EC" sz="1600" b="1" kern="1200" dirty="0">
            <a:solidFill>
              <a:srgbClr val="002060"/>
            </a:solidFill>
            <a:effectLst>
              <a:outerShdw blurRad="38100" dist="38100" dir="2700000" algn="tl">
                <a:srgbClr val="000000">
                  <a:alpha val="43137"/>
                </a:srgbClr>
              </a:outerShdw>
            </a:effectLst>
          </a:endParaRPr>
        </a:p>
      </dsp:txBody>
      <dsp:txXfrm>
        <a:off x="812239" y="248"/>
        <a:ext cx="1364552" cy="527971"/>
      </dsp:txXfrm>
    </dsp:sp>
    <dsp:sp modelId="{89ED019A-0098-48B5-A840-E9EF57314C80}">
      <dsp:nvSpPr>
        <dsp:cNvPr id="0" name=""/>
        <dsp:cNvSpPr/>
      </dsp:nvSpPr>
      <dsp:spPr>
        <a:xfrm>
          <a:off x="1640132" y="731042"/>
          <a:ext cx="1544960" cy="527971"/>
        </a:xfrm>
        <a:prstGeom prst="roundRect">
          <a:avLst/>
        </a:prstGeom>
        <a:solidFill>
          <a:schemeClr val="accent3">
            <a:hueOff val="-2419866"/>
            <a:satOff val="809"/>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002060"/>
              </a:solidFill>
              <a:effectLst>
                <a:outerShdw blurRad="38100" dist="38100" dir="2700000" algn="tl">
                  <a:srgbClr val="000000">
                    <a:alpha val="43137"/>
                  </a:srgbClr>
                </a:outerShdw>
              </a:effectLst>
            </a:rPr>
            <a:t>Establecimiento</a:t>
          </a:r>
          <a:endParaRPr lang="es-EC" sz="1600" b="1" kern="1200" dirty="0">
            <a:solidFill>
              <a:srgbClr val="002060"/>
            </a:solidFill>
            <a:effectLst>
              <a:outerShdw blurRad="38100" dist="38100" dir="2700000" algn="tl">
                <a:srgbClr val="000000">
                  <a:alpha val="43137"/>
                </a:srgbClr>
              </a:outerShdw>
            </a:effectLst>
          </a:endParaRPr>
        </a:p>
      </dsp:txBody>
      <dsp:txXfrm>
        <a:off x="1640132" y="731042"/>
        <a:ext cx="1544960" cy="527971"/>
      </dsp:txXfrm>
    </dsp:sp>
    <dsp:sp modelId="{0CCA6B99-4F89-4BC7-9115-938EA60F040B}">
      <dsp:nvSpPr>
        <dsp:cNvPr id="0" name=""/>
        <dsp:cNvSpPr/>
      </dsp:nvSpPr>
      <dsp:spPr>
        <a:xfrm>
          <a:off x="1660703" y="1879106"/>
          <a:ext cx="1411130" cy="527971"/>
        </a:xfrm>
        <a:prstGeom prst="roundRect">
          <a:avLst/>
        </a:prstGeom>
        <a:solidFill>
          <a:schemeClr val="accent3">
            <a:hueOff val="-4839731"/>
            <a:satOff val="1619"/>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002060"/>
              </a:solidFill>
              <a:effectLst>
                <a:outerShdw blurRad="38100" dist="38100" dir="2700000" algn="tl">
                  <a:srgbClr val="000000">
                    <a:alpha val="43137"/>
                  </a:srgbClr>
                </a:outerShdw>
              </a:effectLst>
            </a:rPr>
            <a:t>Multiplicación</a:t>
          </a:r>
          <a:endParaRPr lang="es-EC" sz="1600" b="1" kern="1200" dirty="0">
            <a:solidFill>
              <a:srgbClr val="002060"/>
            </a:solidFill>
            <a:effectLst>
              <a:outerShdw blurRad="38100" dist="38100" dir="2700000" algn="tl">
                <a:srgbClr val="000000">
                  <a:alpha val="43137"/>
                </a:srgbClr>
              </a:outerShdw>
            </a:effectLst>
          </a:endParaRPr>
        </a:p>
      </dsp:txBody>
      <dsp:txXfrm>
        <a:off x="1660703" y="1879106"/>
        <a:ext cx="1411130" cy="527971"/>
      </dsp:txXfrm>
    </dsp:sp>
    <dsp:sp modelId="{821DCB9B-BD85-430C-A4D2-1852304D3321}">
      <dsp:nvSpPr>
        <dsp:cNvPr id="0" name=""/>
        <dsp:cNvSpPr/>
      </dsp:nvSpPr>
      <dsp:spPr>
        <a:xfrm>
          <a:off x="0" y="1879102"/>
          <a:ext cx="1479671" cy="527971"/>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002060"/>
              </a:solidFill>
              <a:effectLst>
                <a:outerShdw blurRad="38100" dist="38100" dir="2700000" algn="tl">
                  <a:srgbClr val="000000">
                    <a:alpha val="43137"/>
                  </a:srgbClr>
                </a:outerShdw>
              </a:effectLst>
            </a:rPr>
            <a:t>Enraizamiento</a:t>
          </a:r>
          <a:endParaRPr lang="es-EC" sz="1600" b="1" kern="1200" dirty="0">
            <a:solidFill>
              <a:srgbClr val="002060"/>
            </a:solidFill>
            <a:effectLst>
              <a:outerShdw blurRad="38100" dist="38100" dir="2700000" algn="tl">
                <a:srgbClr val="000000">
                  <a:alpha val="43137"/>
                </a:srgbClr>
              </a:outerShdw>
            </a:effectLst>
          </a:endParaRPr>
        </a:p>
      </dsp:txBody>
      <dsp:txXfrm>
        <a:off x="0" y="1879102"/>
        <a:ext cx="1479671" cy="527971"/>
      </dsp:txXfrm>
    </dsp:sp>
    <dsp:sp modelId="{2EF214BA-62B3-4008-BBB9-4AD711C02FE5}">
      <dsp:nvSpPr>
        <dsp:cNvPr id="0" name=""/>
        <dsp:cNvSpPr/>
      </dsp:nvSpPr>
      <dsp:spPr>
        <a:xfrm>
          <a:off x="-51173" y="751314"/>
          <a:ext cx="1379357" cy="527971"/>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rgbClr val="002060"/>
              </a:solidFill>
              <a:effectLst>
                <a:outerShdw blurRad="38100" dist="38100" dir="2700000" algn="tl">
                  <a:srgbClr val="000000">
                    <a:alpha val="43137"/>
                  </a:srgbClr>
                </a:outerShdw>
              </a:effectLst>
            </a:rPr>
            <a:t>Aclimatación</a:t>
          </a:r>
          <a:endParaRPr lang="es-EC" sz="1600" b="1" kern="1200" dirty="0">
            <a:solidFill>
              <a:srgbClr val="002060"/>
            </a:solidFill>
            <a:effectLst>
              <a:outerShdw blurRad="38100" dist="38100" dir="2700000" algn="tl">
                <a:srgbClr val="000000">
                  <a:alpha val="43137"/>
                </a:srgbClr>
              </a:outerShdw>
            </a:effectLst>
          </a:endParaRPr>
        </a:p>
      </dsp:txBody>
      <dsp:txXfrm>
        <a:off x="-51173" y="751314"/>
        <a:ext cx="1379357" cy="5279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EEEA5D-8831-4873-9AA1-6498E8FD62E5}">
      <dsp:nvSpPr>
        <dsp:cNvPr id="0" name=""/>
        <dsp:cNvSpPr/>
      </dsp:nvSpPr>
      <dsp:spPr>
        <a:xfrm rot="5400000">
          <a:off x="-217553" y="218410"/>
          <a:ext cx="1450356" cy="10152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solidFill>
                <a:schemeClr val="bg1"/>
              </a:solidFill>
            </a:rPr>
            <a:t>Incubación</a:t>
          </a:r>
          <a:endParaRPr lang="es-EC" sz="1700" kern="1200" dirty="0">
            <a:solidFill>
              <a:schemeClr val="bg1"/>
            </a:solidFill>
          </a:endParaRPr>
        </a:p>
      </dsp:txBody>
      <dsp:txXfrm rot="5400000">
        <a:off x="-217553" y="218410"/>
        <a:ext cx="1450356" cy="1015249"/>
      </dsp:txXfrm>
    </dsp:sp>
    <dsp:sp modelId="{FB7C920F-4F9C-42CA-BFCB-29F9E94F970A}">
      <dsp:nvSpPr>
        <dsp:cNvPr id="0" name=""/>
        <dsp:cNvSpPr/>
      </dsp:nvSpPr>
      <dsp:spPr>
        <a:xfrm rot="5400000">
          <a:off x="1944470" y="-928364"/>
          <a:ext cx="942731" cy="28011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3 días en luz</a:t>
          </a:r>
          <a:endParaRPr lang="es-EC" sz="1800" kern="1200" dirty="0"/>
        </a:p>
        <a:p>
          <a:pPr marL="171450" lvl="1" indent="-171450" algn="l" defTabSz="800100">
            <a:lnSpc>
              <a:spcPct val="90000"/>
            </a:lnSpc>
            <a:spcBef>
              <a:spcPct val="0"/>
            </a:spcBef>
            <a:spcAft>
              <a:spcPct val="15000"/>
            </a:spcAft>
            <a:buChar char="••"/>
          </a:pPr>
          <a:r>
            <a:rPr lang="es-EC" sz="1800" kern="1200" dirty="0" smtClean="0"/>
            <a:t>WPM + 1g/L C.A.</a:t>
          </a:r>
          <a:endParaRPr lang="es-EC" sz="1800" kern="1200" dirty="0"/>
        </a:p>
      </dsp:txBody>
      <dsp:txXfrm rot="5400000">
        <a:off x="1944470" y="-928364"/>
        <a:ext cx="942731" cy="2801174"/>
      </dsp:txXfrm>
    </dsp:sp>
    <dsp:sp modelId="{05D619FD-D90B-439B-8183-44C18D295F4F}">
      <dsp:nvSpPr>
        <dsp:cNvPr id="0" name=""/>
        <dsp:cNvSpPr/>
      </dsp:nvSpPr>
      <dsp:spPr>
        <a:xfrm rot="5400000">
          <a:off x="-217553" y="1472595"/>
          <a:ext cx="1450356" cy="10152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Inducción</a:t>
          </a:r>
          <a:endParaRPr lang="es-EC" sz="1700" kern="1200" dirty="0"/>
        </a:p>
      </dsp:txBody>
      <dsp:txXfrm rot="5400000">
        <a:off x="-217553" y="1472595"/>
        <a:ext cx="1450356" cy="1015249"/>
      </dsp:txXfrm>
    </dsp:sp>
    <dsp:sp modelId="{FE6BF8F8-C86B-4CE5-B774-9BF08F4CD89A}">
      <dsp:nvSpPr>
        <dsp:cNvPr id="0" name=""/>
        <dsp:cNvSpPr/>
      </dsp:nvSpPr>
      <dsp:spPr>
        <a:xfrm rot="5400000">
          <a:off x="1944470" y="325820"/>
          <a:ext cx="942731" cy="28011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7 días oscuridad </a:t>
          </a:r>
          <a:endParaRPr lang="es-EC" sz="1800" kern="1200" dirty="0"/>
        </a:p>
        <a:p>
          <a:pPr marL="171450" lvl="1" indent="-171450" algn="l" defTabSz="800100">
            <a:lnSpc>
              <a:spcPct val="90000"/>
            </a:lnSpc>
            <a:spcBef>
              <a:spcPct val="0"/>
            </a:spcBef>
            <a:spcAft>
              <a:spcPct val="15000"/>
            </a:spcAft>
            <a:buChar char="••"/>
          </a:pPr>
          <a:r>
            <a:rPr lang="es-EC" sz="1800" kern="1200" dirty="0" smtClean="0"/>
            <a:t>½ sacarosa + 1g/L PVP</a:t>
          </a:r>
          <a:endParaRPr lang="es-EC" sz="1800" kern="1200" dirty="0"/>
        </a:p>
      </dsp:txBody>
      <dsp:txXfrm rot="5400000">
        <a:off x="1944470" y="325820"/>
        <a:ext cx="942731" cy="2801174"/>
      </dsp:txXfrm>
    </dsp:sp>
    <dsp:sp modelId="{4771A49B-6E35-4E30-B984-67974108CBD9}">
      <dsp:nvSpPr>
        <dsp:cNvPr id="0" name=""/>
        <dsp:cNvSpPr/>
      </dsp:nvSpPr>
      <dsp:spPr>
        <a:xfrm rot="5400000">
          <a:off x="-217553" y="2726779"/>
          <a:ext cx="1450356" cy="101524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Elongación</a:t>
          </a:r>
          <a:endParaRPr lang="es-EC" sz="1700" kern="1200" dirty="0"/>
        </a:p>
      </dsp:txBody>
      <dsp:txXfrm rot="5400000">
        <a:off x="-217553" y="2726779"/>
        <a:ext cx="1450356" cy="1015249"/>
      </dsp:txXfrm>
    </dsp:sp>
    <dsp:sp modelId="{CB113031-EFAF-44CA-9F55-A8D4B6293D42}">
      <dsp:nvSpPr>
        <dsp:cNvPr id="0" name=""/>
        <dsp:cNvSpPr/>
      </dsp:nvSpPr>
      <dsp:spPr>
        <a:xfrm rot="5400000">
          <a:off x="1944470" y="1580004"/>
          <a:ext cx="942731" cy="28011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3 semanas luz</a:t>
          </a:r>
          <a:endParaRPr lang="es-EC" sz="1800" kern="1200" dirty="0"/>
        </a:p>
        <a:p>
          <a:pPr marL="171450" lvl="1" indent="-171450" algn="l" defTabSz="800100">
            <a:lnSpc>
              <a:spcPct val="90000"/>
            </a:lnSpc>
            <a:spcBef>
              <a:spcPct val="0"/>
            </a:spcBef>
            <a:spcAft>
              <a:spcPct val="15000"/>
            </a:spcAft>
            <a:buChar char="••"/>
          </a:pPr>
          <a:r>
            <a:rPr lang="es-EC" sz="1800" kern="1200" dirty="0" smtClean="0"/>
            <a:t>½ WPM + 12g/L sacarosa</a:t>
          </a:r>
          <a:endParaRPr lang="es-EC" sz="1800" kern="1200" dirty="0"/>
        </a:p>
      </dsp:txBody>
      <dsp:txXfrm rot="5400000">
        <a:off x="1944470" y="1580004"/>
        <a:ext cx="942731" cy="28011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AE592-0493-434D-9D23-043439F0DE2A}" type="datetimeFigureOut">
              <a:rPr lang="es-EC" smtClean="0"/>
              <a:pPr/>
              <a:t>08/03/2012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99F39-7D75-40D1-9B78-4C79F1656195}" type="slidenum">
              <a:rPr lang="es-EC" smtClean="0"/>
              <a:pPr/>
              <a:t>‹#›</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14</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15</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16</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17</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18</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19</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20</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21</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B99F39-7D75-40D1-9B78-4C79F1656195}" type="slidenum">
              <a:rPr lang="es-EC" smtClean="0"/>
              <a:pPr/>
              <a:t>22</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solidFill>
                <a:srgbClr val="FF0000"/>
              </a:solidFill>
            </a:endParaRPr>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23</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24</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25</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26</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27</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28</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baseline="0" dirty="0" smtClean="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29</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30</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31</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32</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33</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s-EC"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a:t>
            </a:fld>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35</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36</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baseline="0" dirty="0" smtClean="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37</a:t>
            </a:fld>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38</a:t>
            </a:fld>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39</a:t>
            </a:fld>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baseline="0" dirty="0" smtClean="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40</a:t>
            </a:fld>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41</a:t>
            </a:fld>
            <a:endParaRPr 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42</a:t>
            </a:fld>
            <a:endParaRPr 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43</a:t>
            </a:fld>
            <a:endParaRPr lang="es-EC"/>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44</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a:t>
            </a:fld>
            <a:endParaRPr lang="es-EC"/>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45</a:t>
            </a:fld>
            <a:endParaRPr lang="es-EC"/>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46</a:t>
            </a:fld>
            <a:endParaRPr lang="es-EC"/>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48</a:t>
            </a:fld>
            <a:endParaRPr lang="es-EC"/>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49</a:t>
            </a:fld>
            <a:endParaRPr lang="es-EC"/>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50</a:t>
            </a:fld>
            <a:endParaRPr lang="es-EC"/>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51</a:t>
            </a:fld>
            <a:endParaRPr lang="es-EC"/>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52</a:t>
            </a:fld>
            <a:endParaRPr lang="es-EC"/>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53</a:t>
            </a:fld>
            <a:endParaRPr lang="es-EC"/>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54</a:t>
            </a:fld>
            <a:endParaRPr lang="es-EC"/>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55</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a:t>
            </a:fld>
            <a:endParaRPr lang="es-EC"/>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56</a:t>
            </a:fld>
            <a:endParaRPr lang="es-EC"/>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57</a:t>
            </a:fld>
            <a:endParaRPr lang="es-EC"/>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58</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n-US"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7</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8</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10</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baseline="0" dirty="0" smtClean="0"/>
          </a:p>
        </p:txBody>
      </p:sp>
      <p:sp>
        <p:nvSpPr>
          <p:cNvPr id="4" name="3 Marcador de número de diapositiva"/>
          <p:cNvSpPr>
            <a:spLocks noGrp="1"/>
          </p:cNvSpPr>
          <p:nvPr>
            <p:ph type="sldNum" sz="quarter" idx="10"/>
          </p:nvPr>
        </p:nvSpPr>
        <p:spPr/>
        <p:txBody>
          <a:bodyPr/>
          <a:lstStyle/>
          <a:p>
            <a:fld id="{DAB99F39-7D75-40D1-9B78-4C79F1656195}" type="slidenum">
              <a:rPr lang="es-EC" smtClean="0"/>
              <a:pPr/>
              <a:t>13</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4FA1FF-107F-41B5-B0BF-1F2BF4A84F29}" type="datetimeFigureOut">
              <a:rPr lang="es-EC" smtClean="0"/>
              <a:pPr/>
              <a:t>08/03/2012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0937BEA-E586-40BA-9007-260EC0431C5F}" type="slidenum">
              <a:rPr lang="es-EC" smtClean="0"/>
              <a:pPr/>
              <a:t>‹#›</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FA1FF-107F-41B5-B0BF-1F2BF4A84F29}" type="datetimeFigureOut">
              <a:rPr lang="es-EC" smtClean="0"/>
              <a:pPr/>
              <a:t>08/03/2012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37BEA-E586-40BA-9007-260EC0431C5F}" type="slidenum">
              <a:rPr lang="es-EC" smtClean="0"/>
              <a:pPr/>
              <a:t>‹#›</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7.jpeg"/><Relationship Id="rId7"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2.jpeg"/><Relationship Id="rId4" Type="http://schemas.openxmlformats.org/officeDocument/2006/relationships/image" Target="../media/image41.jpeg"/><Relationship Id="rId9" Type="http://schemas.openxmlformats.org/officeDocument/2006/relationships/image" Target="../media/image51.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9.jpeg"/><Relationship Id="rId7"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71.jpe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dirty="0"/>
          </a:p>
        </p:txBody>
      </p:sp>
      <p:sp>
        <p:nvSpPr>
          <p:cNvPr id="3" name="2 Subtítulo"/>
          <p:cNvSpPr>
            <a:spLocks noGrp="1"/>
          </p:cNvSpPr>
          <p:nvPr>
            <p:ph type="subTitle" idx="1"/>
          </p:nvPr>
        </p:nvSpPr>
        <p:spPr/>
        <p:txBody>
          <a:bodyPr/>
          <a:lstStyle/>
          <a:p>
            <a:endParaRPr lang="es-EC" dirty="0"/>
          </a:p>
        </p:txBody>
      </p:sp>
      <p:sp>
        <p:nvSpPr>
          <p:cNvPr id="5" name="4 Rectángulo"/>
          <p:cNvSpPr/>
          <p:nvPr/>
        </p:nvSpPr>
        <p:spPr>
          <a:xfrm>
            <a:off x="179512" y="188640"/>
            <a:ext cx="8784976" cy="6480720"/>
          </a:xfrm>
          <a:prstGeom prst="rect">
            <a:avLst/>
          </a:prstGeom>
          <a:solidFill>
            <a:schemeClr val="accent3">
              <a:lumMod val="50000"/>
            </a:schemeClr>
          </a:solidFill>
          <a:ln w="76200" cmpd="tri">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971600" y="332656"/>
            <a:ext cx="6984776" cy="769441"/>
          </a:xfrm>
          <a:prstGeom prst="rect">
            <a:avLst/>
          </a:prstGeom>
          <a:noFill/>
        </p:spPr>
        <p:txBody>
          <a:bodyPr wrap="square" rtlCol="0">
            <a:spAutoFit/>
          </a:bodyPr>
          <a:lstStyle/>
          <a:p>
            <a:pPr algn="ctr"/>
            <a:r>
              <a:rPr lang="es-EC" sz="2400" b="1" dirty="0" smtClean="0">
                <a:solidFill>
                  <a:srgbClr val="FFFF00"/>
                </a:solidFill>
                <a:latin typeface="Arial" pitchFamily="34" charset="0"/>
                <a:cs typeface="Arial" pitchFamily="34" charset="0"/>
              </a:rPr>
              <a:t>ESCUELA POLITÉCNICA DEL EJÉRCITO</a:t>
            </a:r>
          </a:p>
          <a:p>
            <a:pPr algn="ctr"/>
            <a:r>
              <a:rPr lang="es-EC" sz="2000" b="1" i="1" dirty="0" smtClean="0">
                <a:solidFill>
                  <a:srgbClr val="FFFF00"/>
                </a:solidFill>
                <a:latin typeface="Arial Rounded MT Bold" pitchFamily="34" charset="0"/>
                <a:cs typeface="Arial" pitchFamily="34" charset="0"/>
              </a:rPr>
              <a:t>DEPARTAMENTO DE CIENCIAS DE LA VIDA </a:t>
            </a:r>
            <a:endParaRPr lang="es-EC" sz="2000" b="1" i="1" dirty="0">
              <a:solidFill>
                <a:srgbClr val="FFFF00"/>
              </a:solidFill>
              <a:latin typeface="Arial Rounded MT Bold" pitchFamily="34" charset="0"/>
              <a:cs typeface="Arial" pitchFamily="34" charset="0"/>
            </a:endParaRPr>
          </a:p>
        </p:txBody>
      </p:sp>
      <p:sp>
        <p:nvSpPr>
          <p:cNvPr id="8" name="7 CuadroTexto"/>
          <p:cNvSpPr txBox="1"/>
          <p:nvPr/>
        </p:nvSpPr>
        <p:spPr>
          <a:xfrm>
            <a:off x="1043608" y="1071546"/>
            <a:ext cx="6984776" cy="646331"/>
          </a:xfrm>
          <a:prstGeom prst="rect">
            <a:avLst/>
          </a:prstGeom>
          <a:noFill/>
        </p:spPr>
        <p:txBody>
          <a:bodyPr wrap="square" rtlCol="0">
            <a:spAutoFit/>
          </a:bodyPr>
          <a:lstStyle/>
          <a:p>
            <a:pPr algn="ctr"/>
            <a:r>
              <a:rPr lang="es-EC" b="1" dirty="0">
                <a:solidFill>
                  <a:srgbClr val="FFFF00"/>
                </a:solidFill>
              </a:rPr>
              <a:t>CARRERA DE INGENIERÍA EN BIOTECNOLOGÍA</a:t>
            </a:r>
            <a:endParaRPr lang="es-EC" dirty="0">
              <a:solidFill>
                <a:srgbClr val="FFFF00"/>
              </a:solidFill>
            </a:endParaRPr>
          </a:p>
          <a:p>
            <a:pPr algn="ctr"/>
            <a:endParaRPr lang="es-EC" dirty="0">
              <a:solidFill>
                <a:srgbClr val="FFFF00"/>
              </a:solidFill>
            </a:endParaRPr>
          </a:p>
        </p:txBody>
      </p:sp>
      <p:pic>
        <p:nvPicPr>
          <p:cNvPr id="9" name="8 Imagen" descr="CHIRI.jpg"/>
          <p:cNvPicPr>
            <a:picLocks noChangeAspect="1"/>
          </p:cNvPicPr>
          <p:nvPr/>
        </p:nvPicPr>
        <p:blipFill>
          <a:blip r:embed="rId3" cstate="print"/>
          <a:stretch>
            <a:fillRect/>
          </a:stretch>
        </p:blipFill>
        <p:spPr>
          <a:xfrm>
            <a:off x="4453744" y="2808312"/>
            <a:ext cx="4510744" cy="3861048"/>
          </a:xfrm>
          <a:prstGeom prst="rect">
            <a:avLst/>
          </a:prstGeom>
          <a:ln>
            <a:noFill/>
          </a:ln>
          <a:effectLst>
            <a:softEdge rad="112500"/>
          </a:effectLst>
        </p:spPr>
      </p:pic>
      <p:sp>
        <p:nvSpPr>
          <p:cNvPr id="12" name="11 CuadroTexto"/>
          <p:cNvSpPr txBox="1"/>
          <p:nvPr/>
        </p:nvSpPr>
        <p:spPr>
          <a:xfrm>
            <a:off x="251520" y="1706032"/>
            <a:ext cx="9217024" cy="1938992"/>
          </a:xfrm>
          <a:prstGeom prst="rect">
            <a:avLst/>
          </a:prstGeom>
          <a:noFill/>
        </p:spPr>
        <p:txBody>
          <a:bodyPr wrap="square" rtlCol="0">
            <a:spAutoFit/>
          </a:bodyPr>
          <a:lstStyle/>
          <a:p>
            <a:r>
              <a:rPr lang="es-EC" sz="2400" b="1" dirty="0" smtClean="0">
                <a:solidFill>
                  <a:schemeClr val="accent3">
                    <a:lumMod val="40000"/>
                    <a:lumOff val="60000"/>
                  </a:schemeClr>
                </a:solidFill>
              </a:rPr>
              <a:t>DESARROLLO  </a:t>
            </a:r>
            <a:r>
              <a:rPr lang="es-EC" sz="2400" b="1" dirty="0">
                <a:solidFill>
                  <a:schemeClr val="accent3">
                    <a:lumMod val="40000"/>
                    <a:lumOff val="60000"/>
                  </a:schemeClr>
                </a:solidFill>
              </a:rPr>
              <a:t>DE </a:t>
            </a:r>
            <a:r>
              <a:rPr lang="es-EC" sz="2400" b="1" dirty="0" smtClean="0">
                <a:solidFill>
                  <a:schemeClr val="accent3">
                    <a:lumMod val="40000"/>
                    <a:lumOff val="60000"/>
                  </a:schemeClr>
                </a:solidFill>
              </a:rPr>
              <a:t> UN  PROTOCOLO  DE  MICROPROPAGACIÓN  DE  CHIRIMOYA  </a:t>
            </a:r>
            <a:r>
              <a:rPr lang="es-EC" sz="2400" b="1" dirty="0">
                <a:solidFill>
                  <a:schemeClr val="accent3">
                    <a:lumMod val="40000"/>
                    <a:lumOff val="60000"/>
                  </a:schemeClr>
                </a:solidFill>
              </a:rPr>
              <a:t>(</a:t>
            </a:r>
            <a:r>
              <a:rPr lang="es-EC" sz="2400" b="1" i="1" dirty="0" err="1">
                <a:solidFill>
                  <a:schemeClr val="accent3">
                    <a:lumMod val="40000"/>
                    <a:lumOff val="60000"/>
                  </a:schemeClr>
                </a:solidFill>
              </a:rPr>
              <a:t>Annona</a:t>
            </a:r>
            <a:r>
              <a:rPr lang="es-EC" sz="2400" b="1" i="1" dirty="0">
                <a:solidFill>
                  <a:schemeClr val="accent3">
                    <a:lumMod val="40000"/>
                    <a:lumOff val="60000"/>
                  </a:schemeClr>
                </a:solidFill>
              </a:rPr>
              <a:t> </a:t>
            </a:r>
            <a:r>
              <a:rPr lang="es-EC" sz="2400" b="1" i="1" dirty="0" err="1">
                <a:solidFill>
                  <a:schemeClr val="accent3">
                    <a:lumMod val="40000"/>
                    <a:lumOff val="60000"/>
                  </a:schemeClr>
                </a:solidFill>
              </a:rPr>
              <a:t>cherimola</a:t>
            </a:r>
            <a:r>
              <a:rPr lang="es-EC" sz="2400" b="1" dirty="0">
                <a:solidFill>
                  <a:schemeClr val="accent3">
                    <a:lumMod val="40000"/>
                    <a:lumOff val="60000"/>
                  </a:schemeClr>
                </a:solidFill>
              </a:rPr>
              <a:t>) </a:t>
            </a:r>
            <a:r>
              <a:rPr lang="es-EC" sz="2400" b="1" dirty="0" smtClean="0">
                <a:solidFill>
                  <a:schemeClr val="accent3">
                    <a:lumMod val="40000"/>
                    <a:lumOff val="60000"/>
                  </a:schemeClr>
                </a:solidFill>
              </a:rPr>
              <a:t> A  PARTIR  </a:t>
            </a:r>
            <a:r>
              <a:rPr lang="es-EC" sz="2400" b="1" dirty="0">
                <a:solidFill>
                  <a:schemeClr val="accent3">
                    <a:lumMod val="40000"/>
                    <a:lumOff val="60000"/>
                  </a:schemeClr>
                </a:solidFill>
              </a:rPr>
              <a:t>DE </a:t>
            </a:r>
            <a:r>
              <a:rPr lang="es-EC" sz="2400" b="1" dirty="0" smtClean="0">
                <a:solidFill>
                  <a:schemeClr val="accent3">
                    <a:lumMod val="40000"/>
                    <a:lumOff val="60000"/>
                  </a:schemeClr>
                </a:solidFill>
              </a:rPr>
              <a:t> SEGMENTOS  </a:t>
            </a:r>
          </a:p>
          <a:p>
            <a:r>
              <a:rPr lang="es-EC" sz="2400" b="1" dirty="0" smtClean="0">
                <a:solidFill>
                  <a:schemeClr val="accent3">
                    <a:lumMod val="40000"/>
                    <a:lumOff val="60000"/>
                  </a:schemeClr>
                </a:solidFill>
              </a:rPr>
              <a:t>NODALES  PARA  LA  </a:t>
            </a:r>
            <a:r>
              <a:rPr lang="es-EC" sz="2400" b="1" dirty="0">
                <a:solidFill>
                  <a:schemeClr val="accent3">
                    <a:lumMod val="40000"/>
                    <a:lumOff val="60000"/>
                  </a:schemeClr>
                </a:solidFill>
              </a:rPr>
              <a:t>PRODUCCIÓN </a:t>
            </a:r>
            <a:endParaRPr lang="es-EC" sz="2400" b="1" dirty="0" smtClean="0">
              <a:solidFill>
                <a:schemeClr val="accent3">
                  <a:lumMod val="40000"/>
                  <a:lumOff val="60000"/>
                </a:schemeClr>
              </a:solidFill>
            </a:endParaRPr>
          </a:p>
          <a:p>
            <a:r>
              <a:rPr lang="es-EC" sz="2400" b="1" dirty="0" smtClean="0">
                <a:solidFill>
                  <a:schemeClr val="accent3">
                    <a:lumMod val="40000"/>
                    <a:lumOff val="60000"/>
                  </a:schemeClr>
                </a:solidFill>
              </a:rPr>
              <a:t>MASIVA  DE  PLANTAS  DE</a:t>
            </a:r>
          </a:p>
          <a:p>
            <a:r>
              <a:rPr lang="es-EC" sz="2400" b="1" dirty="0" smtClean="0">
                <a:solidFill>
                  <a:schemeClr val="accent3">
                    <a:lumMod val="40000"/>
                    <a:lumOff val="60000"/>
                  </a:schemeClr>
                </a:solidFill>
              </a:rPr>
              <a:t>ALTO  RENDIMIENTO</a:t>
            </a:r>
            <a:endParaRPr lang="es-EC" sz="2400" dirty="0">
              <a:solidFill>
                <a:schemeClr val="accent3">
                  <a:lumMod val="40000"/>
                  <a:lumOff val="60000"/>
                </a:schemeClr>
              </a:solidFill>
            </a:endParaRPr>
          </a:p>
        </p:txBody>
      </p:sp>
      <p:sp>
        <p:nvSpPr>
          <p:cNvPr id="13" name="12 CuadroTexto"/>
          <p:cNvSpPr txBox="1"/>
          <p:nvPr/>
        </p:nvSpPr>
        <p:spPr>
          <a:xfrm>
            <a:off x="251520" y="4000504"/>
            <a:ext cx="4032448" cy="923330"/>
          </a:xfrm>
          <a:prstGeom prst="rect">
            <a:avLst/>
          </a:prstGeom>
          <a:noFill/>
        </p:spPr>
        <p:txBody>
          <a:bodyPr wrap="square" rtlCol="0">
            <a:spAutoFit/>
          </a:bodyPr>
          <a:lstStyle/>
          <a:p>
            <a:r>
              <a:rPr lang="es-EC" b="1" dirty="0">
                <a:solidFill>
                  <a:srgbClr val="FFC000"/>
                </a:solidFill>
              </a:rPr>
              <a:t>Previa a la obtención de Grado Académico o Título de:</a:t>
            </a:r>
            <a:endParaRPr lang="es-EC" dirty="0">
              <a:solidFill>
                <a:srgbClr val="FFC000"/>
              </a:solidFill>
            </a:endParaRPr>
          </a:p>
          <a:p>
            <a:endParaRPr lang="es-EC" dirty="0">
              <a:solidFill>
                <a:srgbClr val="FFC000"/>
              </a:solidFill>
            </a:endParaRPr>
          </a:p>
        </p:txBody>
      </p:sp>
      <p:sp>
        <p:nvSpPr>
          <p:cNvPr id="14" name="13 CuadroTexto"/>
          <p:cNvSpPr txBox="1"/>
          <p:nvPr/>
        </p:nvSpPr>
        <p:spPr>
          <a:xfrm>
            <a:off x="251520" y="4643446"/>
            <a:ext cx="3312368" cy="369332"/>
          </a:xfrm>
          <a:prstGeom prst="rect">
            <a:avLst/>
          </a:prstGeom>
          <a:noFill/>
        </p:spPr>
        <p:txBody>
          <a:bodyPr wrap="square" rtlCol="0">
            <a:spAutoFit/>
          </a:bodyPr>
          <a:lstStyle/>
          <a:p>
            <a:r>
              <a:rPr lang="es-EC" b="1" dirty="0">
                <a:solidFill>
                  <a:srgbClr val="FFFF00"/>
                </a:solidFill>
              </a:rPr>
              <a:t>INGENIERA EN </a:t>
            </a:r>
            <a:r>
              <a:rPr lang="es-EC" b="1" dirty="0" smtClean="0">
                <a:solidFill>
                  <a:srgbClr val="FFFF00"/>
                </a:solidFill>
              </a:rPr>
              <a:t>BIOTECNOLOGÍA</a:t>
            </a:r>
            <a:endParaRPr lang="es-EC" dirty="0">
              <a:solidFill>
                <a:srgbClr val="FFFF00"/>
              </a:solidFill>
            </a:endParaRPr>
          </a:p>
        </p:txBody>
      </p:sp>
      <p:sp>
        <p:nvSpPr>
          <p:cNvPr id="15" name="14 CuadroTexto"/>
          <p:cNvSpPr txBox="1"/>
          <p:nvPr/>
        </p:nvSpPr>
        <p:spPr>
          <a:xfrm>
            <a:off x="285720" y="5434628"/>
            <a:ext cx="3888432" cy="923330"/>
          </a:xfrm>
          <a:prstGeom prst="rect">
            <a:avLst/>
          </a:prstGeom>
          <a:noFill/>
        </p:spPr>
        <p:txBody>
          <a:bodyPr wrap="square" rtlCol="0">
            <a:spAutoFit/>
          </a:bodyPr>
          <a:lstStyle/>
          <a:p>
            <a:pPr algn="just" fontAlgn="auto">
              <a:spcBef>
                <a:spcPts val="0"/>
              </a:spcBef>
              <a:spcAft>
                <a:spcPts val="0"/>
              </a:spcAft>
              <a:defRPr/>
            </a:pPr>
            <a:r>
              <a:rPr lang="es-ES_tradnl" dirty="0" smtClean="0">
                <a:solidFill>
                  <a:schemeClr val="bg2">
                    <a:lumMod val="90000"/>
                  </a:schemeClr>
                </a:solidFill>
                <a:latin typeface="Arial" pitchFamily="34" charset="0"/>
                <a:cs typeface="Arial" pitchFamily="34" charset="0"/>
              </a:rPr>
              <a:t>Directora: </a:t>
            </a:r>
            <a:r>
              <a:rPr lang="es-ES_tradnl" dirty="0" err="1" smtClean="0">
                <a:solidFill>
                  <a:schemeClr val="bg2">
                    <a:lumMod val="90000"/>
                  </a:schemeClr>
                </a:solidFill>
                <a:latin typeface="Arial" pitchFamily="34" charset="0"/>
                <a:cs typeface="Arial" pitchFamily="34" charset="0"/>
              </a:rPr>
              <a:t>M.Sc.</a:t>
            </a:r>
            <a:r>
              <a:rPr lang="es-ES_tradnl" dirty="0" smtClean="0">
                <a:solidFill>
                  <a:schemeClr val="bg2">
                    <a:lumMod val="90000"/>
                  </a:schemeClr>
                </a:solidFill>
                <a:latin typeface="Arial" pitchFamily="34" charset="0"/>
                <a:cs typeface="Arial" pitchFamily="34" charset="0"/>
              </a:rPr>
              <a:t> M</a:t>
            </a:r>
            <a:r>
              <a:rPr lang="es-ES" dirty="0" err="1" smtClean="0">
                <a:solidFill>
                  <a:schemeClr val="bg2">
                    <a:lumMod val="90000"/>
                  </a:schemeClr>
                </a:solidFill>
                <a:latin typeface="Arial" pitchFamily="34" charset="0"/>
                <a:cs typeface="Arial" pitchFamily="34" charset="0"/>
              </a:rPr>
              <a:t>ónica</a:t>
            </a:r>
            <a:r>
              <a:rPr lang="es-ES" dirty="0" smtClean="0">
                <a:solidFill>
                  <a:schemeClr val="bg2">
                    <a:lumMod val="90000"/>
                  </a:schemeClr>
                </a:solidFill>
                <a:latin typeface="Arial" pitchFamily="34" charset="0"/>
                <a:cs typeface="Arial" pitchFamily="34" charset="0"/>
              </a:rPr>
              <a:t> </a:t>
            </a:r>
            <a:r>
              <a:rPr lang="es-ES" dirty="0" err="1" smtClean="0">
                <a:solidFill>
                  <a:schemeClr val="bg2">
                    <a:lumMod val="90000"/>
                  </a:schemeClr>
                </a:solidFill>
                <a:latin typeface="Arial" pitchFamily="34" charset="0"/>
                <a:cs typeface="Arial" pitchFamily="34" charset="0"/>
              </a:rPr>
              <a:t>Jadán</a:t>
            </a:r>
            <a:endParaRPr lang="es-ES" dirty="0" smtClean="0">
              <a:solidFill>
                <a:schemeClr val="bg2">
                  <a:lumMod val="90000"/>
                </a:schemeClr>
              </a:solidFill>
              <a:latin typeface="Arial" pitchFamily="34" charset="0"/>
              <a:cs typeface="Arial" pitchFamily="34" charset="0"/>
            </a:endParaRPr>
          </a:p>
          <a:p>
            <a:pPr algn="just" fontAlgn="auto">
              <a:spcBef>
                <a:spcPts val="0"/>
              </a:spcBef>
              <a:spcAft>
                <a:spcPts val="0"/>
              </a:spcAft>
              <a:defRPr/>
            </a:pPr>
            <a:r>
              <a:rPr lang="es-ES" dirty="0" smtClean="0">
                <a:solidFill>
                  <a:schemeClr val="bg2">
                    <a:lumMod val="90000"/>
                  </a:schemeClr>
                </a:solidFill>
                <a:latin typeface="Arial" pitchFamily="34" charset="0"/>
                <a:cs typeface="Arial" pitchFamily="34" charset="0"/>
              </a:rPr>
              <a:t>Codirector</a:t>
            </a:r>
            <a:r>
              <a:rPr lang="en-US" dirty="0" smtClean="0">
                <a:solidFill>
                  <a:schemeClr val="bg2">
                    <a:lumMod val="90000"/>
                  </a:schemeClr>
                </a:solidFill>
                <a:latin typeface="Arial" pitchFamily="34" charset="0"/>
                <a:cs typeface="Arial" pitchFamily="34" charset="0"/>
              </a:rPr>
              <a:t>: </a:t>
            </a:r>
            <a:r>
              <a:rPr lang="en-US" dirty="0" err="1" smtClean="0">
                <a:solidFill>
                  <a:schemeClr val="bg2">
                    <a:lumMod val="90000"/>
                  </a:schemeClr>
                </a:solidFill>
                <a:latin typeface="Arial" pitchFamily="34" charset="0"/>
                <a:cs typeface="Arial" pitchFamily="34" charset="0"/>
              </a:rPr>
              <a:t>Ing</a:t>
            </a:r>
            <a:r>
              <a:rPr lang="en-US" dirty="0" smtClean="0">
                <a:solidFill>
                  <a:schemeClr val="bg2">
                    <a:lumMod val="90000"/>
                  </a:schemeClr>
                </a:solidFill>
                <a:latin typeface="Arial" pitchFamily="34" charset="0"/>
                <a:cs typeface="Arial" pitchFamily="34" charset="0"/>
              </a:rPr>
              <a:t>. Marco </a:t>
            </a:r>
            <a:r>
              <a:rPr lang="en-US" dirty="0" err="1" smtClean="0">
                <a:solidFill>
                  <a:schemeClr val="bg2">
                    <a:lumMod val="90000"/>
                  </a:schemeClr>
                </a:solidFill>
                <a:latin typeface="Arial" pitchFamily="34" charset="0"/>
                <a:cs typeface="Arial" pitchFamily="34" charset="0"/>
              </a:rPr>
              <a:t>Taipe</a:t>
            </a:r>
            <a:endParaRPr lang="en-US" dirty="0" smtClean="0">
              <a:solidFill>
                <a:schemeClr val="bg2">
                  <a:lumMod val="90000"/>
                </a:schemeClr>
              </a:solidFill>
              <a:latin typeface="Arial" pitchFamily="34" charset="0"/>
              <a:cs typeface="Arial" pitchFamily="34" charset="0"/>
            </a:endParaRPr>
          </a:p>
          <a:p>
            <a:pPr algn="just" fontAlgn="auto">
              <a:spcBef>
                <a:spcPts val="0"/>
              </a:spcBef>
              <a:spcAft>
                <a:spcPts val="0"/>
              </a:spcAft>
              <a:defRPr/>
            </a:pPr>
            <a:r>
              <a:rPr lang="en-US" dirty="0" smtClean="0">
                <a:solidFill>
                  <a:schemeClr val="bg2">
                    <a:lumMod val="90000"/>
                  </a:schemeClr>
                </a:solidFill>
                <a:latin typeface="Arial" pitchFamily="34" charset="0"/>
                <a:cs typeface="Arial" pitchFamily="34" charset="0"/>
              </a:rPr>
              <a:t>Autor: Karla </a:t>
            </a:r>
            <a:r>
              <a:rPr lang="en-US" dirty="0" err="1" smtClean="0">
                <a:solidFill>
                  <a:schemeClr val="bg2">
                    <a:lumMod val="90000"/>
                  </a:schemeClr>
                </a:solidFill>
                <a:latin typeface="Arial" pitchFamily="34" charset="0"/>
                <a:cs typeface="Arial" pitchFamily="34" charset="0"/>
              </a:rPr>
              <a:t>Paliz</a:t>
            </a:r>
            <a:r>
              <a:rPr lang="en-US" dirty="0" smtClean="0">
                <a:solidFill>
                  <a:schemeClr val="bg2">
                    <a:lumMod val="90000"/>
                  </a:schemeClr>
                </a:solidFill>
                <a:latin typeface="Arial" pitchFamily="34" charset="0"/>
                <a:cs typeface="Arial" pitchFamily="34" charset="0"/>
              </a:rPr>
              <a:t> G</a:t>
            </a:r>
            <a:r>
              <a:rPr lang="es-ES" dirty="0" smtClean="0">
                <a:solidFill>
                  <a:schemeClr val="bg2">
                    <a:lumMod val="90000"/>
                  </a:schemeClr>
                </a:solidFill>
                <a:latin typeface="Arial" pitchFamily="34" charset="0"/>
                <a:cs typeface="Arial" pitchFamily="34" charset="0"/>
              </a:rPr>
              <a:t>.</a:t>
            </a:r>
            <a:endParaRPr lang="es-EC" b="1" i="1" dirty="0">
              <a:solidFill>
                <a:schemeClr val="bg2">
                  <a:lumMod val="90000"/>
                </a:schemeClr>
              </a:solidFill>
            </a:endParaRPr>
          </a:p>
        </p:txBody>
      </p:sp>
      <p:pic>
        <p:nvPicPr>
          <p:cNvPr id="16" name="Picture 3" descr="BIOTECNOLOGIA"/>
          <p:cNvPicPr>
            <a:picLocks noChangeAspect="1" noChangeArrowheads="1"/>
          </p:cNvPicPr>
          <p:nvPr/>
        </p:nvPicPr>
        <p:blipFill>
          <a:blip r:embed="rId4" cstate="print"/>
          <a:srcRect/>
          <a:stretch>
            <a:fillRect/>
          </a:stretch>
        </p:blipFill>
        <p:spPr bwMode="auto">
          <a:xfrm>
            <a:off x="7858148" y="428604"/>
            <a:ext cx="719137" cy="719137"/>
          </a:xfrm>
          <a:prstGeom prst="rect">
            <a:avLst/>
          </a:prstGeom>
          <a:noFill/>
          <a:ln w="9525">
            <a:noFill/>
            <a:miter lim="800000"/>
            <a:headEnd/>
            <a:tailEnd/>
          </a:ln>
        </p:spPr>
      </p:pic>
      <p:pic>
        <p:nvPicPr>
          <p:cNvPr id="17" name="Picture 2" descr="ESPE"/>
          <p:cNvPicPr>
            <a:picLocks noChangeAspect="1" noChangeArrowheads="1"/>
          </p:cNvPicPr>
          <p:nvPr/>
        </p:nvPicPr>
        <p:blipFill>
          <a:blip r:embed="rId5" cstate="print"/>
          <a:srcRect/>
          <a:stretch>
            <a:fillRect/>
          </a:stretch>
        </p:blipFill>
        <p:spPr bwMode="auto">
          <a:xfrm>
            <a:off x="428596" y="422259"/>
            <a:ext cx="720725" cy="72072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aphicFrame>
        <p:nvGraphicFramePr>
          <p:cNvPr id="8" name="7 Marcador de contenido"/>
          <p:cNvGraphicFramePr>
            <a:graphicFrameLocks noGrp="1"/>
          </p:cNvGraphicFramePr>
          <p:nvPr>
            <p:ph idx="1"/>
          </p:nvPr>
        </p:nvGraphicFramePr>
        <p:xfrm>
          <a:off x="4625419" y="2852936"/>
          <a:ext cx="4123045" cy="3291840"/>
        </p:xfrm>
        <a:graphic>
          <a:graphicData uri="http://schemas.openxmlformats.org/drawingml/2006/table">
            <a:tbl>
              <a:tblPr/>
              <a:tblGrid>
                <a:gridCol w="1872859"/>
                <a:gridCol w="1129347"/>
                <a:gridCol w="1120839"/>
              </a:tblGrid>
              <a:tr h="0">
                <a:tc>
                  <a:txBody>
                    <a:bodyPr/>
                    <a:lstStyle/>
                    <a:p>
                      <a:pPr algn="ctr">
                        <a:lnSpc>
                          <a:spcPct val="150000"/>
                        </a:lnSpc>
                        <a:spcAft>
                          <a:spcPts val="0"/>
                        </a:spcAft>
                      </a:pPr>
                      <a:r>
                        <a:rPr lang="es-EC" sz="1800" b="1" dirty="0">
                          <a:latin typeface="Arial"/>
                          <a:ea typeface="Times New Roman"/>
                          <a:cs typeface="Times New Roman"/>
                        </a:rPr>
                        <a:t>TRATAMIENTO</a:t>
                      </a:r>
                      <a:endParaRPr lang="es-EC"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dirty="0">
                          <a:latin typeface="Arial"/>
                          <a:ea typeface="Times New Roman"/>
                          <a:cs typeface="Times New Roman"/>
                        </a:rPr>
                        <a:t>AIB (</a:t>
                      </a:r>
                      <a:r>
                        <a:rPr lang="es-EC" sz="1800" b="1" dirty="0" err="1">
                          <a:latin typeface="Arial"/>
                          <a:ea typeface="Times New Roman"/>
                          <a:cs typeface="Times New Roman"/>
                        </a:rPr>
                        <a:t>μM</a:t>
                      </a:r>
                      <a:r>
                        <a:rPr lang="es-EC" sz="1800" b="1" dirty="0">
                          <a:latin typeface="Arial"/>
                          <a:ea typeface="Times New Roman"/>
                          <a:cs typeface="Times New Roman"/>
                        </a:rPr>
                        <a:t>)</a:t>
                      </a:r>
                      <a:endParaRPr lang="es-EC"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1" dirty="0">
                          <a:latin typeface="Arial"/>
                          <a:ea typeface="Times New Roman"/>
                          <a:cs typeface="Times New Roman"/>
                        </a:rPr>
                        <a:t>AIA (</a:t>
                      </a:r>
                      <a:r>
                        <a:rPr lang="es-EC" sz="1800" b="1" dirty="0" err="1">
                          <a:latin typeface="Arial"/>
                          <a:ea typeface="Times New Roman"/>
                          <a:cs typeface="Times New Roman"/>
                        </a:rPr>
                        <a:t>μM</a:t>
                      </a:r>
                      <a:r>
                        <a:rPr lang="es-EC" sz="1800" b="1" dirty="0">
                          <a:latin typeface="Arial"/>
                          <a:ea typeface="Times New Roman"/>
                          <a:cs typeface="Times New Roman"/>
                        </a:rPr>
                        <a:t>)</a:t>
                      </a:r>
                      <a:endParaRPr lang="es-EC"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800">
                          <a:latin typeface="Arial"/>
                          <a:ea typeface="Times New Roman"/>
                          <a:cs typeface="Times New Roman"/>
                        </a:rPr>
                        <a:t>1</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0</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0</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800">
                          <a:latin typeface="Arial"/>
                          <a:ea typeface="Times New Roman"/>
                          <a:cs typeface="Times New Roman"/>
                        </a:rPr>
                        <a:t>2</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246</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0</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800">
                          <a:latin typeface="Arial"/>
                          <a:ea typeface="Times New Roman"/>
                          <a:cs typeface="Times New Roman"/>
                        </a:rPr>
                        <a:t>3</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492</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0</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800">
                          <a:latin typeface="Arial"/>
                          <a:ea typeface="Times New Roman"/>
                          <a:cs typeface="Times New Roman"/>
                        </a:rPr>
                        <a:t>4</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736</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0</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800">
                          <a:latin typeface="Arial"/>
                          <a:ea typeface="Times New Roman"/>
                          <a:cs typeface="Times New Roman"/>
                        </a:rPr>
                        <a:t>5</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0</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246</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800">
                          <a:latin typeface="Arial"/>
                          <a:ea typeface="Times New Roman"/>
                          <a:cs typeface="Times New Roman"/>
                        </a:rPr>
                        <a:t>6</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0</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492</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EC" sz="1800" dirty="0">
                          <a:latin typeface="Arial"/>
                          <a:ea typeface="Times New Roman"/>
                          <a:cs typeface="Times New Roman"/>
                        </a:rPr>
                        <a:t>7</a:t>
                      </a:r>
                      <a:endParaRPr lang="es-EC"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latin typeface="Arial"/>
                          <a:ea typeface="Times New Roman"/>
                          <a:cs typeface="Times New Roman"/>
                        </a:rPr>
                        <a:t>0</a:t>
                      </a:r>
                      <a:endParaRPr lang="es-EC" sz="18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a:latin typeface="Arial"/>
                          <a:ea typeface="Times New Roman"/>
                          <a:cs typeface="Times New Roman"/>
                        </a:rPr>
                        <a:t>736</a:t>
                      </a:r>
                      <a:endParaRPr lang="es-EC" sz="18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323528" y="332656"/>
            <a:ext cx="8496944" cy="86409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432831" y="345430"/>
            <a:ext cx="4810612" cy="923330"/>
          </a:xfrm>
          <a:prstGeom prst="rect">
            <a:avLst/>
          </a:prstGeom>
          <a:noFill/>
        </p:spPr>
        <p:txBody>
          <a:bodyPr wrap="none" lIns="91440" tIns="45720" rIns="91440" bIns="45720">
            <a:spAutoFit/>
          </a:bodyPr>
          <a:lstStyle/>
          <a:p>
            <a:pPr algn="ctr"/>
            <a:r>
              <a:rPr lang="es-ES" sz="54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METODOLOGÍA:</a:t>
            </a:r>
          </a:p>
        </p:txBody>
      </p:sp>
      <p:sp>
        <p:nvSpPr>
          <p:cNvPr id="7" name="6 CuadroTexto"/>
          <p:cNvSpPr txBox="1"/>
          <p:nvPr/>
        </p:nvSpPr>
        <p:spPr>
          <a:xfrm>
            <a:off x="467544" y="1412776"/>
            <a:ext cx="2592288"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ENRAIZAMIENTO</a:t>
            </a:r>
            <a:endParaRPr lang="es-EC" sz="2400" b="1" u="sng" dirty="0">
              <a:solidFill>
                <a:schemeClr val="accent6">
                  <a:lumMod val="50000"/>
                </a:schemeClr>
              </a:solidFill>
              <a:effectLst>
                <a:outerShdw blurRad="38100" dist="38100" dir="2700000" algn="tl">
                  <a:srgbClr val="000000">
                    <a:alpha val="43137"/>
                  </a:srgbClr>
                </a:outerShdw>
              </a:effectLst>
            </a:endParaRPr>
          </a:p>
        </p:txBody>
      </p:sp>
      <p:sp>
        <p:nvSpPr>
          <p:cNvPr id="10" name="9 CuadroTexto"/>
          <p:cNvSpPr txBox="1"/>
          <p:nvPr/>
        </p:nvSpPr>
        <p:spPr>
          <a:xfrm>
            <a:off x="4572000" y="2206605"/>
            <a:ext cx="4032448" cy="646331"/>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latin typeface="Arial" pitchFamily="34" charset="0"/>
                <a:cs typeface="Arial" pitchFamily="34" charset="0"/>
              </a:rPr>
              <a:t>Tabla 3: Tratamientos utilizados en la fase de enraizamiento</a:t>
            </a:r>
            <a:endParaRPr lang="es-EC"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2" name="11 Diagrama"/>
          <p:cNvGraphicFramePr/>
          <p:nvPr/>
        </p:nvGraphicFramePr>
        <p:xfrm>
          <a:off x="539552" y="2276872"/>
          <a:ext cx="381642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a:p>
        </p:txBody>
      </p:sp>
      <p:sp>
        <p:nvSpPr>
          <p:cNvPr id="4" name="3 Rectángulo"/>
          <p:cNvSpPr/>
          <p:nvPr/>
        </p:nvSpPr>
        <p:spPr>
          <a:xfrm>
            <a:off x="179512" y="188640"/>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1071538" y="1500174"/>
            <a:ext cx="6961466" cy="3785652"/>
          </a:xfrm>
          <a:prstGeom prst="rect">
            <a:avLst/>
          </a:prstGeom>
          <a:noFill/>
        </p:spPr>
        <p:txBody>
          <a:bodyPr wrap="square" lIns="91440" tIns="45720" rIns="91440" bIns="45720">
            <a:spAutoFit/>
          </a:bodyPr>
          <a:lstStyle/>
          <a:p>
            <a:pPr algn="ctr"/>
            <a:r>
              <a:rPr lang="es-E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RESULTADOS </a:t>
            </a:r>
          </a:p>
          <a:p>
            <a:pPr algn="ctr"/>
            <a:r>
              <a:rPr lang="es-E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 </a:t>
            </a:r>
          </a:p>
          <a:p>
            <a:pPr algn="ctr"/>
            <a:r>
              <a:rPr lang="es-E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8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DISCUSIóN</a:t>
            </a:r>
            <a:endParaRPr lang="es-ES"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a:p>
        </p:txBody>
      </p:sp>
      <p:sp>
        <p:nvSpPr>
          <p:cNvPr id="4" name="3 Rectángulo"/>
          <p:cNvSpPr/>
          <p:nvPr/>
        </p:nvSpPr>
        <p:spPr>
          <a:xfrm>
            <a:off x="179512" y="188640"/>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1043608" y="1916832"/>
            <a:ext cx="6961466" cy="25545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8000" b="1" cap="all" dirty="0" smtClean="0">
                <a:ln w="0">
                  <a:solidFill>
                    <a:schemeClr val="tx2">
                      <a:lumMod val="75000"/>
                    </a:schemeClr>
                  </a:solidFill>
                </a:ln>
                <a:solidFill>
                  <a:schemeClr val="accent2">
                    <a:lumMod val="50000"/>
                  </a:schemeClr>
                </a:solidFill>
                <a:effectLst>
                  <a:reflection blurRad="12700" stA="50000" endPos="50000" dist="5000" dir="5400000" sy="-100000" rotWithShape="0"/>
                </a:effectLst>
              </a:rPr>
              <a:t>Fase de desinfección</a:t>
            </a:r>
            <a:endParaRPr lang="es-ES" sz="8000" b="1" cap="all" dirty="0">
              <a:ln w="0">
                <a:solidFill>
                  <a:schemeClr val="tx2">
                    <a:lumMod val="75000"/>
                  </a:schemeClr>
                </a:solidFill>
              </a:ln>
              <a:solidFill>
                <a:schemeClr val="accent2">
                  <a:lumMod val="5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aphicFrame>
        <p:nvGraphicFramePr>
          <p:cNvPr id="8" name="7 Marcador de contenido"/>
          <p:cNvGraphicFramePr>
            <a:graphicFrameLocks noGrp="1"/>
          </p:cNvGraphicFramePr>
          <p:nvPr>
            <p:ph idx="1"/>
          </p:nvPr>
        </p:nvGraphicFramePr>
        <p:xfrm>
          <a:off x="395536" y="2765995"/>
          <a:ext cx="6840761" cy="3055080"/>
        </p:xfrm>
        <a:graphic>
          <a:graphicData uri="http://schemas.openxmlformats.org/drawingml/2006/table">
            <a:tbl>
              <a:tblPr/>
              <a:tblGrid>
                <a:gridCol w="360040"/>
                <a:gridCol w="1584177"/>
                <a:gridCol w="1296144"/>
                <a:gridCol w="1440160"/>
                <a:gridCol w="1080120"/>
                <a:gridCol w="1080120"/>
              </a:tblGrid>
              <a:tr h="365652">
                <a:tc gridSpan="3">
                  <a:txBody>
                    <a:bodyPr/>
                    <a:lstStyle/>
                    <a:p>
                      <a:pPr algn="ctr">
                        <a:lnSpc>
                          <a:spcPct val="115000"/>
                        </a:lnSpc>
                        <a:spcAft>
                          <a:spcPts val="0"/>
                        </a:spcAft>
                      </a:pPr>
                      <a:r>
                        <a:rPr lang="es-ES" sz="1400" b="1" dirty="0">
                          <a:solidFill>
                            <a:srgbClr val="000000"/>
                          </a:solidFill>
                          <a:effectLst>
                            <a:outerShdw blurRad="38100" dist="38100" dir="2700000" algn="tl">
                              <a:srgbClr val="000000">
                                <a:alpha val="43137"/>
                              </a:srgbClr>
                            </a:outerShdw>
                          </a:effectLst>
                          <a:latin typeface="Arial"/>
                          <a:ea typeface="Times New Roman"/>
                          <a:cs typeface="Times New Roman"/>
                        </a:rPr>
                        <a:t>TRATAMIENTO</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S" sz="1400" b="1">
                          <a:solidFill>
                            <a:srgbClr val="000000"/>
                          </a:solidFill>
                          <a:effectLst>
                            <a:outerShdw blurRad="38100" dist="38100" dir="2700000" algn="tl">
                              <a:srgbClr val="000000">
                                <a:alpha val="43137"/>
                              </a:srgbClr>
                            </a:outerShdw>
                          </a:effectLst>
                          <a:latin typeface="Arial"/>
                          <a:ea typeface="Times New Roman"/>
                          <a:cs typeface="Times New Roman"/>
                        </a:rPr>
                        <a:t>FRECUENCIAS Y PORCENTAJES (n=30)</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hMerge="1">
                  <a:txBody>
                    <a:bodyPr/>
                    <a:lstStyle/>
                    <a:p>
                      <a:endParaRPr lang="es-EC"/>
                    </a:p>
                  </a:txBody>
                  <a:tcPr/>
                </a:tc>
                <a:tc hMerge="1">
                  <a:txBody>
                    <a:bodyPr/>
                    <a:lstStyle/>
                    <a:p>
                      <a:endParaRPr lang="es-EC"/>
                    </a:p>
                  </a:txBody>
                  <a:tcPr/>
                </a:tc>
              </a:tr>
              <a:tr h="554565">
                <a:tc>
                  <a:txBody>
                    <a:bodyPr/>
                    <a:lstStyle/>
                    <a:p>
                      <a:pPr algn="ctr">
                        <a:lnSpc>
                          <a:spcPct val="115000"/>
                        </a:lnSpc>
                        <a:spcAft>
                          <a:spcPts val="0"/>
                        </a:spcAft>
                      </a:pPr>
                      <a:r>
                        <a:rPr lang="es-EC" sz="1400" b="1">
                          <a:solidFill>
                            <a:srgbClr val="000000"/>
                          </a:solidFill>
                          <a:effectLst>
                            <a:outerShdw blurRad="38100" dist="38100" dir="2700000" algn="tl">
                              <a:srgbClr val="000000">
                                <a:alpha val="43137"/>
                              </a:srgbClr>
                            </a:outerShdw>
                          </a:effectLst>
                          <a:latin typeface="Arial"/>
                          <a:ea typeface="Times New Roman"/>
                          <a:cs typeface="Times New Roman"/>
                        </a:rPr>
                        <a:t>#</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b="1">
                          <a:solidFill>
                            <a:srgbClr val="000000"/>
                          </a:solidFill>
                          <a:effectLst>
                            <a:outerShdw blurRad="38100" dist="38100" dir="2700000" algn="tl">
                              <a:srgbClr val="000000">
                                <a:alpha val="43137"/>
                              </a:srgbClr>
                            </a:outerShdw>
                          </a:effectLst>
                          <a:latin typeface="Arial"/>
                          <a:ea typeface="Times New Roman"/>
                          <a:cs typeface="Times New Roman"/>
                        </a:rPr>
                        <a:t>Concentración de Cloro (%)</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b="1" dirty="0">
                          <a:solidFill>
                            <a:srgbClr val="000000"/>
                          </a:solidFill>
                          <a:effectLst>
                            <a:outerShdw blurRad="38100" dist="38100" dir="2700000" algn="tl">
                              <a:srgbClr val="000000">
                                <a:alpha val="43137"/>
                              </a:srgbClr>
                            </a:outerShdw>
                          </a:effectLst>
                          <a:latin typeface="Arial"/>
                          <a:ea typeface="Times New Roman"/>
                          <a:cs typeface="Times New Roman"/>
                        </a:rPr>
                        <a:t>Tiempo de inmersión (min)</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b="1">
                          <a:solidFill>
                            <a:srgbClr val="000000"/>
                          </a:solidFill>
                          <a:effectLst>
                            <a:outerShdw blurRad="38100" dist="38100" dir="2700000" algn="tl">
                              <a:srgbClr val="000000">
                                <a:alpha val="43137"/>
                              </a:srgbClr>
                            </a:outerShdw>
                          </a:effectLst>
                          <a:latin typeface="Arial"/>
                          <a:ea typeface="Times New Roman"/>
                          <a:cs typeface="Times New Roman"/>
                        </a:rPr>
                        <a:t>Explantes  Contaminados</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b="1" dirty="0">
                          <a:solidFill>
                            <a:srgbClr val="000000"/>
                          </a:solidFill>
                          <a:effectLst>
                            <a:outerShdw blurRad="38100" dist="38100" dir="2700000" algn="tl">
                              <a:srgbClr val="000000">
                                <a:alpha val="43137"/>
                              </a:srgbClr>
                            </a:outerShdw>
                          </a:effectLst>
                          <a:latin typeface="Arial"/>
                          <a:ea typeface="Times New Roman"/>
                          <a:cs typeface="Times New Roman"/>
                        </a:rPr>
                        <a:t>Explantes Oxidados</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b="1" dirty="0">
                          <a:solidFill>
                            <a:srgbClr val="000000"/>
                          </a:solidFill>
                          <a:effectLst>
                            <a:outerShdw blurRad="38100" dist="38100" dir="2700000" algn="tl">
                              <a:srgbClr val="000000">
                                <a:alpha val="43137"/>
                              </a:srgbClr>
                            </a:outerShdw>
                          </a:effectLst>
                          <a:latin typeface="Arial"/>
                          <a:ea typeface="Times New Roman"/>
                          <a:cs typeface="Times New Roman"/>
                        </a:rPr>
                        <a:t>Explantes  viables</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r>
              <a:tr h="365652">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1</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1</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15</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10 (33,33%)</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4 (13,33%)</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20 (66,67%)</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r>
              <a:tr h="365652">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2</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1,5</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15</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4 (13,33%)</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6 (20%)</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26 (86,67%)</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r>
              <a:tr h="365652">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3</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2</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15</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5 (16,67%)</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10 (33,33%)</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19 (63,33%)</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r>
              <a:tr h="176739">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4</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1</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20</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8 (26,67%)</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7 (23,33%)</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21 (70%)</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r>
              <a:tr h="176739">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5</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1,5</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20</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6 (20%)</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10 (33,33%)</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21 (70%)</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r>
              <a:tr h="365652">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6</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a:solidFill>
                            <a:srgbClr val="000000"/>
                          </a:solidFill>
                          <a:effectLst>
                            <a:outerShdw blurRad="38100" dist="38100" dir="2700000" algn="tl">
                              <a:srgbClr val="000000">
                                <a:alpha val="43137"/>
                              </a:srgbClr>
                            </a:outerShdw>
                          </a:effectLst>
                          <a:latin typeface="Arial"/>
                          <a:ea typeface="Times New Roman"/>
                          <a:cs typeface="Times New Roman"/>
                        </a:rPr>
                        <a:t>2</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S" sz="1400" dirty="0">
                          <a:solidFill>
                            <a:srgbClr val="000000"/>
                          </a:solidFill>
                          <a:effectLst>
                            <a:outerShdw blurRad="38100" dist="38100" dir="2700000" algn="tl">
                              <a:srgbClr val="000000">
                                <a:alpha val="43137"/>
                              </a:srgbClr>
                            </a:outerShdw>
                          </a:effectLst>
                          <a:latin typeface="Arial"/>
                          <a:ea typeface="Times New Roman"/>
                          <a:cs typeface="Times New Roman"/>
                        </a:rPr>
                        <a:t>20</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dirty="0">
                          <a:solidFill>
                            <a:srgbClr val="000000"/>
                          </a:solidFill>
                          <a:effectLst>
                            <a:outerShdw blurRad="38100" dist="38100" dir="2700000" algn="tl">
                              <a:srgbClr val="000000">
                                <a:alpha val="43137"/>
                              </a:srgbClr>
                            </a:outerShdw>
                          </a:effectLst>
                          <a:latin typeface="Arial"/>
                          <a:ea typeface="Times New Roman"/>
                          <a:cs typeface="Times New Roman"/>
                        </a:rPr>
                        <a:t>6 (20%)</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a:solidFill>
                            <a:srgbClr val="000000"/>
                          </a:solidFill>
                          <a:effectLst>
                            <a:outerShdw blurRad="38100" dist="38100" dir="2700000" algn="tl">
                              <a:srgbClr val="000000">
                                <a:alpha val="43137"/>
                              </a:srgbClr>
                            </a:outerShdw>
                          </a:effectLst>
                          <a:latin typeface="Arial"/>
                          <a:ea typeface="Times New Roman"/>
                          <a:cs typeface="Times New Roman"/>
                        </a:rPr>
                        <a:t>12 (40%)</a:t>
                      </a:r>
                      <a:endParaRPr lang="es-EC" sz="140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c>
                  <a:txBody>
                    <a:bodyPr/>
                    <a:lstStyle/>
                    <a:p>
                      <a:pPr algn="ctr">
                        <a:lnSpc>
                          <a:spcPct val="115000"/>
                        </a:lnSpc>
                        <a:spcAft>
                          <a:spcPts val="0"/>
                        </a:spcAft>
                      </a:pPr>
                      <a:r>
                        <a:rPr lang="es-EC" sz="1400" dirty="0">
                          <a:solidFill>
                            <a:srgbClr val="000000"/>
                          </a:solidFill>
                          <a:effectLst>
                            <a:outerShdw blurRad="38100" dist="38100" dir="2700000" algn="tl">
                              <a:srgbClr val="000000">
                                <a:alpha val="43137"/>
                              </a:srgbClr>
                            </a:outerShdw>
                          </a:effectLst>
                          <a:latin typeface="Arial"/>
                          <a:ea typeface="Times New Roman"/>
                          <a:cs typeface="Times New Roman"/>
                        </a:rPr>
                        <a:t>20 (66,67%)</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alpha val="66000"/>
                      </a:schemeClr>
                    </a:solidFill>
                  </a:tcPr>
                </a:tc>
              </a:tr>
            </a:tbl>
          </a:graphicData>
        </a:graphic>
      </p:graphicFrame>
      <p:sp>
        <p:nvSpPr>
          <p:cNvPr id="5" name="4 Rectángulo"/>
          <p:cNvSpPr/>
          <p:nvPr/>
        </p:nvSpPr>
        <p:spPr>
          <a:xfrm>
            <a:off x="323528" y="332656"/>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262389"/>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980728"/>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95536" y="951111"/>
            <a:ext cx="5184576"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a:t>
            </a:r>
            <a:endParaRPr lang="es-EC" sz="2400" b="1" u="sng" dirty="0">
              <a:solidFill>
                <a:schemeClr val="accent6">
                  <a:lumMod val="50000"/>
                </a:schemeClr>
              </a:solidFill>
              <a:effectLst>
                <a:outerShdw blurRad="38100" dist="38100" dir="2700000" algn="tl">
                  <a:srgbClr val="000000">
                    <a:alpha val="43137"/>
                  </a:srgbClr>
                </a:outerShdw>
              </a:effectLst>
            </a:endParaRPr>
          </a:p>
        </p:txBody>
      </p:sp>
      <p:sp>
        <p:nvSpPr>
          <p:cNvPr id="11" name="10 CuadroTexto"/>
          <p:cNvSpPr txBox="1"/>
          <p:nvPr/>
        </p:nvSpPr>
        <p:spPr>
          <a:xfrm>
            <a:off x="395536" y="2060848"/>
            <a:ext cx="8208912" cy="646331"/>
          </a:xfrm>
          <a:prstGeom prst="rect">
            <a:avLst/>
          </a:prstGeom>
          <a:noFill/>
        </p:spPr>
        <p:txBody>
          <a:bodyPr wrap="square" rtlCol="0">
            <a:spAutoFit/>
          </a:bodyPr>
          <a:lstStyle/>
          <a:p>
            <a:r>
              <a:rPr lang="es-ES" b="1" dirty="0" smtClean="0"/>
              <a:t>Tabla 4: Frecuencias de explantes contaminados, oxidados y viables con </a:t>
            </a:r>
          </a:p>
          <a:p>
            <a:r>
              <a:rPr lang="es-ES" b="1" dirty="0" smtClean="0"/>
              <a:t>los diferentes tratamientos de desinfección</a:t>
            </a:r>
            <a:r>
              <a:rPr lang="es-ES" sz="1600" b="1" dirty="0" smtClean="0"/>
              <a:t>.</a:t>
            </a:r>
            <a:endParaRPr lang="es-EC" sz="1600" b="1" dirty="0"/>
          </a:p>
        </p:txBody>
      </p:sp>
      <p:pic>
        <p:nvPicPr>
          <p:cNvPr id="14" name="Picture 23" descr="DSC08299.JPG"/>
          <p:cNvPicPr>
            <a:picLocks noChangeAspect="1" noChangeArrowheads="1"/>
          </p:cNvPicPr>
          <p:nvPr/>
        </p:nvPicPr>
        <p:blipFill>
          <a:blip r:embed="rId3" cstate="print"/>
          <a:srcRect l="12906" r="19695" b="7175"/>
          <a:stretch>
            <a:fillRect/>
          </a:stretch>
        </p:blipFill>
        <p:spPr bwMode="auto">
          <a:xfrm>
            <a:off x="7884368" y="4941168"/>
            <a:ext cx="871335" cy="15834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25" descr="DSC08305.JPG"/>
          <p:cNvPicPr>
            <a:picLocks noChangeAspect="1" noChangeArrowheads="1"/>
          </p:cNvPicPr>
          <p:nvPr/>
        </p:nvPicPr>
        <p:blipFill>
          <a:blip r:embed="rId4" cstate="print"/>
          <a:srcRect l="39516" r="19354" b="5373"/>
          <a:stretch>
            <a:fillRect/>
          </a:stretch>
        </p:blipFill>
        <p:spPr bwMode="auto">
          <a:xfrm>
            <a:off x="7452320" y="4149080"/>
            <a:ext cx="815329" cy="14401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24" descr="DSC07758.JPG"/>
          <p:cNvPicPr>
            <a:picLocks noChangeAspect="1" noChangeArrowheads="1"/>
          </p:cNvPicPr>
          <p:nvPr/>
        </p:nvPicPr>
        <p:blipFill>
          <a:blip r:embed="rId5" cstate="print"/>
          <a:srcRect l="17310" r="22110" b="15543"/>
          <a:stretch>
            <a:fillRect/>
          </a:stretch>
        </p:blipFill>
        <p:spPr bwMode="auto">
          <a:xfrm>
            <a:off x="7884368" y="3068960"/>
            <a:ext cx="792088" cy="1482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11" descr="DSC08369.JPG"/>
          <p:cNvPicPr>
            <a:picLocks noChangeAspect="1" noChangeArrowheads="1"/>
          </p:cNvPicPr>
          <p:nvPr/>
        </p:nvPicPr>
        <p:blipFill>
          <a:blip r:embed="rId6" cstate="print"/>
          <a:srcRect l="36868" r="26276" b="6210"/>
          <a:stretch>
            <a:fillRect/>
          </a:stretch>
        </p:blipFill>
        <p:spPr bwMode="auto">
          <a:xfrm>
            <a:off x="7524328" y="1916832"/>
            <a:ext cx="879550"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14 Elipse"/>
          <p:cNvSpPr/>
          <p:nvPr/>
        </p:nvSpPr>
        <p:spPr>
          <a:xfrm>
            <a:off x="3707904" y="4221088"/>
            <a:ext cx="1296144"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Elipse"/>
          <p:cNvSpPr/>
          <p:nvPr/>
        </p:nvSpPr>
        <p:spPr>
          <a:xfrm>
            <a:off x="5004048" y="3861048"/>
            <a:ext cx="1152128"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Elipse"/>
          <p:cNvSpPr/>
          <p:nvPr/>
        </p:nvSpPr>
        <p:spPr>
          <a:xfrm>
            <a:off x="6084168" y="4221088"/>
            <a:ext cx="1152128"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332656"/>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262389"/>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980728"/>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95536" y="951111"/>
            <a:ext cx="8136904"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 </a:t>
            </a:r>
            <a:r>
              <a:rPr lang="es-EC" sz="2400" b="1" dirty="0" smtClean="0">
                <a:solidFill>
                  <a:srgbClr val="FF0000"/>
                </a:solidFill>
              </a:rPr>
              <a:t> VARIABLE CONTAMINACIÓN</a:t>
            </a:r>
            <a:endParaRPr lang="es-EC" sz="2400" b="1" u="sng" dirty="0">
              <a:solidFill>
                <a:schemeClr val="accent6">
                  <a:lumMod val="50000"/>
                </a:schemeClr>
              </a:solidFill>
              <a:effectLst>
                <a:outerShdw blurRad="38100" dist="38100" dir="2700000" algn="tl">
                  <a:srgbClr val="000000">
                    <a:alpha val="43137"/>
                  </a:srgbClr>
                </a:outerShdw>
              </a:effectLst>
            </a:endParaRPr>
          </a:p>
        </p:txBody>
      </p:sp>
      <p:pic>
        <p:nvPicPr>
          <p:cNvPr id="12" name="Picture 5" descr="DSC08301.JPG"/>
          <p:cNvPicPr>
            <a:picLocks noChangeAspect="1" noChangeArrowheads="1"/>
          </p:cNvPicPr>
          <p:nvPr/>
        </p:nvPicPr>
        <p:blipFill>
          <a:blip r:embed="rId3" cstate="print"/>
          <a:srcRect l="22520" r="39439" b="12659"/>
          <a:stretch>
            <a:fillRect/>
          </a:stretch>
        </p:blipFill>
        <p:spPr bwMode="auto">
          <a:xfrm>
            <a:off x="7668344" y="4365104"/>
            <a:ext cx="1080120" cy="19088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6" descr="DSC08300.JPG"/>
          <p:cNvPicPr>
            <a:picLocks noChangeAspect="1" noChangeArrowheads="1"/>
          </p:cNvPicPr>
          <p:nvPr/>
        </p:nvPicPr>
        <p:blipFill>
          <a:blip r:embed="rId4" cstate="print"/>
          <a:srcRect l="26398" r="31693" b="-636"/>
          <a:stretch>
            <a:fillRect/>
          </a:stretch>
        </p:blipFill>
        <p:spPr bwMode="auto">
          <a:xfrm>
            <a:off x="7740352" y="1700808"/>
            <a:ext cx="1082774" cy="1862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1" descr="DSC08369.JPG"/>
          <p:cNvPicPr>
            <a:picLocks noChangeAspect="1" noChangeArrowheads="1"/>
          </p:cNvPicPr>
          <p:nvPr/>
        </p:nvPicPr>
        <p:blipFill>
          <a:blip r:embed="rId5" cstate="print"/>
          <a:srcRect l="36868" r="26276" b="6210"/>
          <a:stretch>
            <a:fillRect/>
          </a:stretch>
        </p:blipFill>
        <p:spPr bwMode="auto">
          <a:xfrm>
            <a:off x="7236296" y="3284984"/>
            <a:ext cx="965820" cy="18186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16" name="15 Tabla"/>
          <p:cNvGraphicFramePr>
            <a:graphicFrameLocks noGrp="1"/>
          </p:cNvGraphicFramePr>
          <p:nvPr/>
        </p:nvGraphicFramePr>
        <p:xfrm>
          <a:off x="539552" y="3140968"/>
          <a:ext cx="6408712" cy="3008479"/>
        </p:xfrm>
        <a:graphic>
          <a:graphicData uri="http://schemas.openxmlformats.org/drawingml/2006/table">
            <a:tbl>
              <a:tblPr>
                <a:tableStyleId>{3C2FFA5D-87B4-456A-9821-1D502468CF0F}</a:tableStyleId>
              </a:tblPr>
              <a:tblGrid>
                <a:gridCol w="2304256"/>
                <a:gridCol w="691474"/>
                <a:gridCol w="586122"/>
                <a:gridCol w="788866"/>
                <a:gridCol w="1019835"/>
                <a:gridCol w="1018159"/>
              </a:tblGrid>
              <a:tr h="369904">
                <a:tc>
                  <a:txBody>
                    <a:bodyPr/>
                    <a:lstStyle/>
                    <a:p>
                      <a:pPr algn="ctr">
                        <a:lnSpc>
                          <a:spcPct val="115000"/>
                        </a:lnSpc>
                        <a:spcAft>
                          <a:spcPts val="0"/>
                        </a:spcAft>
                      </a:pPr>
                      <a:r>
                        <a:rPr lang="es-EC" sz="1800" b="1" dirty="0">
                          <a:effectLst>
                            <a:outerShdw blurRad="38100" dist="38100" dir="2700000" algn="tl">
                              <a:srgbClr val="000000">
                                <a:alpha val="43137"/>
                              </a:srgbClr>
                            </a:outerShdw>
                          </a:effectLst>
                          <a:latin typeface="+mn-lt"/>
                        </a:rPr>
                        <a:t>Fuente de variación</a:t>
                      </a:r>
                      <a:endParaRPr lang="es-EC" sz="18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effectLst>
                            <a:outerShdw blurRad="38100" dist="38100" dir="2700000" algn="tl">
                              <a:srgbClr val="000000">
                                <a:alpha val="43137"/>
                              </a:srgbClr>
                            </a:outerShdw>
                          </a:effectLst>
                          <a:latin typeface="+mn-lt"/>
                        </a:rPr>
                        <a:t>SC</a:t>
                      </a:r>
                      <a:endParaRPr lang="es-EC" sz="18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b="1" dirty="0" err="1">
                          <a:effectLst>
                            <a:outerShdw blurRad="38100" dist="38100" dir="2700000" algn="tl">
                              <a:srgbClr val="000000">
                                <a:alpha val="43137"/>
                              </a:srgbClr>
                            </a:outerShdw>
                          </a:effectLst>
                          <a:latin typeface="+mn-lt"/>
                        </a:rPr>
                        <a:t>Gl</a:t>
                      </a:r>
                      <a:endParaRPr lang="es-EC" sz="18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effectLst>
                            <a:outerShdw blurRad="38100" dist="38100" dir="2700000" algn="tl">
                              <a:srgbClr val="000000">
                                <a:alpha val="43137"/>
                              </a:srgbClr>
                            </a:outerShdw>
                          </a:effectLst>
                          <a:latin typeface="+mn-lt"/>
                        </a:rPr>
                        <a:t>CM</a:t>
                      </a:r>
                      <a:endParaRPr lang="es-EC" sz="18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outerShdw blurRad="38100" dist="38100" dir="2700000" algn="tl">
                              <a:srgbClr val="000000">
                                <a:alpha val="43137"/>
                              </a:srgbClr>
                            </a:outerShdw>
                          </a:effectLst>
                          <a:latin typeface="+mn-lt"/>
                        </a:rPr>
                        <a:t>Valor F</a:t>
                      </a:r>
                      <a:endParaRPr lang="es-EC" sz="18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outerShdw blurRad="38100" dist="38100" dir="2700000" algn="tl">
                              <a:srgbClr val="000000">
                                <a:alpha val="43137"/>
                              </a:srgbClr>
                            </a:outerShdw>
                          </a:effectLst>
                          <a:latin typeface="+mn-lt"/>
                        </a:rPr>
                        <a:t>Valor p</a:t>
                      </a:r>
                      <a:endParaRPr lang="es-EC" sz="1800" b="1" dirty="0">
                        <a:effectLst>
                          <a:outerShdw blurRad="38100" dist="38100" dir="2700000" algn="tl">
                            <a:srgbClr val="000000">
                              <a:alpha val="43137"/>
                            </a:srgbClr>
                          </a:outerShdw>
                        </a:effectLst>
                        <a:latin typeface="+mn-lt"/>
                        <a:ea typeface="Times New Roman"/>
                        <a:cs typeface="Times New Roman"/>
                      </a:endParaRPr>
                    </a:p>
                  </a:txBody>
                  <a:tcPr marL="68580" marR="68580" marT="0" marB="0" anchor="ctr"/>
                </a:tc>
              </a:tr>
              <a:tr h="248872">
                <a:tc>
                  <a:txBody>
                    <a:bodyPr/>
                    <a:lstStyle/>
                    <a:p>
                      <a:pPr algn="l">
                        <a:lnSpc>
                          <a:spcPct val="115000"/>
                        </a:lnSpc>
                        <a:spcAft>
                          <a:spcPts val="0"/>
                        </a:spcAft>
                      </a:pPr>
                      <a:r>
                        <a:rPr lang="es-EC" sz="1800" i="0" dirty="0">
                          <a:effectLst>
                            <a:outerShdw blurRad="38100" dist="38100" dir="2700000" algn="tl">
                              <a:srgbClr val="000000">
                                <a:alpha val="43137"/>
                              </a:srgbClr>
                            </a:outerShdw>
                          </a:effectLst>
                          <a:latin typeface="+mn-lt"/>
                        </a:rPr>
                        <a:t>Entre grupos          </a:t>
                      </a:r>
                      <a:endParaRPr lang="es-EC" sz="1800" i="0" dirty="0">
                        <a:effectLst>
                          <a:outerShdw blurRad="38100" dist="38100" dir="2700000" algn="tl">
                            <a:srgbClr val="000000">
                              <a:alpha val="43137"/>
                            </a:srgbClr>
                          </a:outerShdw>
                        </a:effectLst>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7,83</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5</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1,57</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a:latin typeface="+mn-lt"/>
                        </a:rPr>
                        <a:t>2,82</a:t>
                      </a:r>
                      <a:endParaRPr lang="es-EC" sz="1800">
                        <a:latin typeface="+mn-lt"/>
                        <a:ea typeface="Times New Roman"/>
                        <a:cs typeface="Times New Roman"/>
                      </a:endParaRPr>
                    </a:p>
                  </a:txBody>
                  <a:tcPr marL="68580" marR="68580" marT="0" marB="0"/>
                </a:tc>
                <a:tc>
                  <a:txBody>
                    <a:bodyPr/>
                    <a:lstStyle/>
                    <a:p>
                      <a:pPr algn="ctr">
                        <a:lnSpc>
                          <a:spcPct val="115000"/>
                        </a:lnSpc>
                        <a:spcAft>
                          <a:spcPts val="0"/>
                        </a:spcAft>
                      </a:pPr>
                      <a:r>
                        <a:rPr lang="es-EC" sz="1800">
                          <a:latin typeface="+mn-lt"/>
                        </a:rPr>
                        <a:t>0,0655</a:t>
                      </a:r>
                      <a:endParaRPr lang="es-EC" sz="1800">
                        <a:latin typeface="+mn-lt"/>
                        <a:ea typeface="Times New Roman"/>
                        <a:cs typeface="Times New Roman"/>
                      </a:endParaRPr>
                    </a:p>
                  </a:txBody>
                  <a:tcPr marL="68580" marR="68580" marT="0" marB="0"/>
                </a:tc>
              </a:tr>
              <a:tr h="248872">
                <a:tc>
                  <a:txBody>
                    <a:bodyPr/>
                    <a:lstStyle/>
                    <a:p>
                      <a:pPr algn="l">
                        <a:lnSpc>
                          <a:spcPct val="115000"/>
                        </a:lnSpc>
                        <a:spcAft>
                          <a:spcPts val="0"/>
                        </a:spcAft>
                      </a:pPr>
                      <a:r>
                        <a:rPr lang="es-EC" sz="1800" i="0" dirty="0" smtClean="0">
                          <a:effectLst>
                            <a:outerShdw blurRad="38100" dist="38100" dir="2700000" algn="tl">
                              <a:srgbClr val="000000">
                                <a:alpha val="43137"/>
                              </a:srgbClr>
                            </a:outerShdw>
                          </a:effectLst>
                          <a:latin typeface="+mn-lt"/>
                        </a:rPr>
                        <a:t>Concentración de cloro</a:t>
                      </a:r>
                      <a:endParaRPr lang="es-EC" sz="1800" i="0" dirty="0">
                        <a:effectLst>
                          <a:outerShdw blurRad="38100" dist="38100" dir="2700000" algn="tl">
                            <a:srgbClr val="000000">
                              <a:alpha val="43137"/>
                            </a:srgbClr>
                          </a:outerShdw>
                        </a:effectLst>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6,33</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2</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3,17</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a:latin typeface="+mn-lt"/>
                        </a:rPr>
                        <a:t>5,7</a:t>
                      </a:r>
                      <a:endParaRPr lang="es-EC" sz="180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solidFill>
                            <a:srgbClr val="FF0000"/>
                          </a:solidFill>
                          <a:latin typeface="+mn-lt"/>
                        </a:rPr>
                        <a:t>0,0182</a:t>
                      </a:r>
                      <a:endParaRPr lang="es-EC" sz="1800" dirty="0">
                        <a:solidFill>
                          <a:srgbClr val="FF0000"/>
                        </a:solidFill>
                        <a:latin typeface="+mn-lt"/>
                        <a:ea typeface="Times New Roman"/>
                        <a:cs typeface="Times New Roman"/>
                      </a:endParaRPr>
                    </a:p>
                  </a:txBody>
                  <a:tcPr marL="68580" marR="68580" marT="0" marB="0"/>
                </a:tc>
              </a:tr>
              <a:tr h="248872">
                <a:tc>
                  <a:txBody>
                    <a:bodyPr/>
                    <a:lstStyle/>
                    <a:p>
                      <a:pPr algn="l">
                        <a:lnSpc>
                          <a:spcPct val="115000"/>
                        </a:lnSpc>
                        <a:spcAft>
                          <a:spcPts val="0"/>
                        </a:spcAft>
                      </a:pPr>
                      <a:r>
                        <a:rPr lang="es-EC" sz="1800" i="0" dirty="0">
                          <a:effectLst>
                            <a:outerShdw blurRad="38100" dist="38100" dir="2700000" algn="tl">
                              <a:srgbClr val="000000">
                                <a:alpha val="43137"/>
                              </a:srgbClr>
                            </a:outerShdw>
                          </a:effectLst>
                          <a:latin typeface="+mn-lt"/>
                        </a:rPr>
                        <a:t>       </a:t>
                      </a:r>
                      <a:r>
                        <a:rPr lang="es-EC" sz="1800" i="0" dirty="0" smtClean="0">
                          <a:effectLst>
                            <a:outerShdw blurRad="38100" dist="38100" dir="2700000" algn="tl">
                              <a:srgbClr val="000000">
                                <a:alpha val="43137"/>
                              </a:srgbClr>
                            </a:outerShdw>
                          </a:effectLst>
                          <a:latin typeface="+mn-lt"/>
                        </a:rPr>
                        <a:t>        Lineal</a:t>
                      </a:r>
                      <a:endParaRPr lang="es-EC" sz="1800" i="0" dirty="0">
                        <a:effectLst>
                          <a:outerShdw blurRad="38100" dist="38100" dir="2700000" algn="tl">
                            <a:srgbClr val="000000">
                              <a:alpha val="43137"/>
                            </a:srgbClr>
                          </a:outerShdw>
                        </a:effectLst>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4,083</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1</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4,083</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a:latin typeface="+mn-lt"/>
                        </a:rPr>
                        <a:t>7,5</a:t>
                      </a:r>
                      <a:endParaRPr lang="es-EC" sz="180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solidFill>
                            <a:srgbClr val="FF0000"/>
                          </a:solidFill>
                          <a:latin typeface="+mn-lt"/>
                        </a:rPr>
                        <a:t>0,015</a:t>
                      </a:r>
                      <a:endParaRPr lang="es-EC" sz="1800" dirty="0">
                        <a:solidFill>
                          <a:srgbClr val="FF0000"/>
                        </a:solidFill>
                        <a:latin typeface="+mn-lt"/>
                        <a:ea typeface="Times New Roman"/>
                        <a:cs typeface="Times New Roman"/>
                      </a:endParaRPr>
                    </a:p>
                  </a:txBody>
                  <a:tcPr marL="68580" marR="68580" marT="0" marB="0"/>
                </a:tc>
              </a:tr>
              <a:tr h="430299">
                <a:tc>
                  <a:txBody>
                    <a:bodyPr/>
                    <a:lstStyle/>
                    <a:p>
                      <a:pPr algn="l">
                        <a:lnSpc>
                          <a:spcPct val="115000"/>
                        </a:lnSpc>
                        <a:spcAft>
                          <a:spcPts val="0"/>
                        </a:spcAft>
                      </a:pPr>
                      <a:r>
                        <a:rPr lang="es-EC" sz="1800" i="0" dirty="0" smtClean="0">
                          <a:effectLst>
                            <a:outerShdw blurRad="38100" dist="38100" dir="2700000" algn="tl">
                              <a:srgbClr val="000000">
                                <a:alpha val="43137"/>
                              </a:srgbClr>
                            </a:outerShdw>
                          </a:effectLst>
                          <a:latin typeface="+mn-lt"/>
                        </a:rPr>
                        <a:t>              Cuadrático</a:t>
                      </a:r>
                      <a:endParaRPr lang="es-EC" sz="1800" i="0" dirty="0">
                        <a:effectLst>
                          <a:outerShdw blurRad="38100" dist="38100" dir="2700000" algn="tl">
                            <a:srgbClr val="000000">
                              <a:alpha val="43137"/>
                            </a:srgbClr>
                          </a:outerShdw>
                        </a:effectLst>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smtClean="0">
                          <a:latin typeface="+mn-lt"/>
                        </a:rPr>
                        <a:t> </a:t>
                      </a:r>
                      <a:r>
                        <a:rPr lang="es-EC" sz="1800" dirty="0">
                          <a:latin typeface="+mn-lt"/>
                        </a:rPr>
                        <a:t>2,25</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smtClean="0">
                          <a:latin typeface="+mn-lt"/>
                        </a:rPr>
                        <a:t>1</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2,25</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4,13</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0,060</a:t>
                      </a:r>
                      <a:endParaRPr lang="es-EC" sz="1800" dirty="0">
                        <a:latin typeface="+mn-lt"/>
                        <a:ea typeface="Times New Roman"/>
                        <a:cs typeface="Times New Roman"/>
                      </a:endParaRPr>
                    </a:p>
                  </a:txBody>
                  <a:tcPr marL="68580" marR="68580" marT="0" marB="0"/>
                </a:tc>
              </a:tr>
              <a:tr h="248872">
                <a:tc>
                  <a:txBody>
                    <a:bodyPr/>
                    <a:lstStyle/>
                    <a:p>
                      <a:pPr algn="l">
                        <a:lnSpc>
                          <a:spcPct val="115000"/>
                        </a:lnSpc>
                        <a:spcAft>
                          <a:spcPts val="0"/>
                        </a:spcAft>
                      </a:pPr>
                      <a:r>
                        <a:rPr lang="es-EC" sz="1800" i="0" dirty="0" smtClean="0">
                          <a:effectLst>
                            <a:outerShdw blurRad="38100" dist="38100" dir="2700000" algn="tl">
                              <a:srgbClr val="000000">
                                <a:alpha val="43137"/>
                              </a:srgbClr>
                            </a:outerShdw>
                          </a:effectLst>
                          <a:latin typeface="+mn-lt"/>
                        </a:rPr>
                        <a:t>Tiempo </a:t>
                      </a:r>
                      <a:r>
                        <a:rPr lang="es-EC" sz="1800" i="0" dirty="0">
                          <a:effectLst>
                            <a:outerShdw blurRad="38100" dist="38100" dir="2700000" algn="tl">
                              <a:srgbClr val="000000">
                                <a:alpha val="43137"/>
                              </a:srgbClr>
                            </a:outerShdw>
                          </a:effectLst>
                          <a:latin typeface="+mn-lt"/>
                        </a:rPr>
                        <a:t>de inmersión         </a:t>
                      </a:r>
                      <a:endParaRPr lang="es-EC" sz="1800" i="0" dirty="0">
                        <a:effectLst>
                          <a:outerShdw blurRad="38100" dist="38100" dir="2700000" algn="tl">
                            <a:srgbClr val="000000">
                              <a:alpha val="43137"/>
                            </a:srgbClr>
                          </a:outerShdw>
                        </a:effectLst>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0,06</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1</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0,06</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0,1</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smtClean="0">
                          <a:latin typeface="+mn-lt"/>
                        </a:rPr>
                        <a:t>0,7573</a:t>
                      </a:r>
                    </a:p>
                  </a:txBody>
                  <a:tcPr marL="68580" marR="68580" marT="0" marB="0"/>
                </a:tc>
              </a:tr>
              <a:tr h="248872">
                <a:tc>
                  <a:txBody>
                    <a:bodyPr/>
                    <a:lstStyle/>
                    <a:p>
                      <a:pPr algn="l">
                        <a:lnSpc>
                          <a:spcPct val="115000"/>
                        </a:lnSpc>
                        <a:spcAft>
                          <a:spcPts val="0"/>
                        </a:spcAft>
                      </a:pPr>
                      <a:r>
                        <a:rPr lang="es-EC" sz="1800" dirty="0" smtClean="0">
                          <a:effectLst>
                            <a:outerShdw blurRad="38100" dist="38100" dir="2700000" algn="tl">
                              <a:srgbClr val="000000">
                                <a:alpha val="43137"/>
                              </a:srgbClr>
                            </a:outerShdw>
                          </a:effectLst>
                          <a:latin typeface="+mj-lt"/>
                          <a:ea typeface="Times New Roman"/>
                          <a:cs typeface="Times New Roman"/>
                        </a:rPr>
                        <a:t>INTERACCIÓN</a:t>
                      </a:r>
                      <a:endParaRPr lang="es-EC" sz="1800" dirty="0">
                        <a:effectLst>
                          <a:outerShdw blurRad="38100" dist="38100" dir="2700000" algn="tl">
                            <a:srgbClr val="000000">
                              <a:alpha val="43137"/>
                            </a:srgbClr>
                          </a:outerShdw>
                        </a:effectLst>
                        <a:latin typeface="+mj-lt"/>
                        <a:ea typeface="Times New Roman"/>
                        <a:cs typeface="Times New Roman"/>
                      </a:endParaRPr>
                    </a:p>
                  </a:txBody>
                  <a:tcPr marL="68580" marR="68580" marT="0" marB="0"/>
                </a:tc>
                <a:tc>
                  <a:txBody>
                    <a:bodyPr/>
                    <a:lstStyle/>
                    <a:p>
                      <a:pPr algn="ctr">
                        <a:lnSpc>
                          <a:spcPct val="115000"/>
                        </a:lnSpc>
                        <a:spcAft>
                          <a:spcPts val="0"/>
                        </a:spcAft>
                      </a:pPr>
                      <a:r>
                        <a:rPr lang="es-EC" sz="1800" cap="all" dirty="0">
                          <a:latin typeface="+mj-lt"/>
                          <a:ea typeface="Times New Roman"/>
                          <a:cs typeface="Times New Roman"/>
                        </a:rPr>
                        <a:t>1,44</a:t>
                      </a:r>
                      <a:endParaRPr lang="es-EC" sz="1800" dirty="0">
                        <a:latin typeface="+mj-lt"/>
                        <a:ea typeface="Times New Roman"/>
                        <a:cs typeface="Times New Roman"/>
                      </a:endParaRPr>
                    </a:p>
                  </a:txBody>
                  <a:tcPr marL="68580" marR="68580" marT="0" marB="0"/>
                </a:tc>
                <a:tc>
                  <a:txBody>
                    <a:bodyPr/>
                    <a:lstStyle/>
                    <a:p>
                      <a:pPr algn="ctr">
                        <a:lnSpc>
                          <a:spcPct val="115000"/>
                        </a:lnSpc>
                        <a:spcAft>
                          <a:spcPts val="0"/>
                        </a:spcAft>
                      </a:pPr>
                      <a:r>
                        <a:rPr lang="es-EC" sz="1800" cap="all" dirty="0">
                          <a:latin typeface="+mj-lt"/>
                          <a:ea typeface="Times New Roman"/>
                          <a:cs typeface="Times New Roman"/>
                        </a:rPr>
                        <a:t>2</a:t>
                      </a:r>
                      <a:endParaRPr lang="es-EC" sz="1800" dirty="0">
                        <a:latin typeface="+mj-lt"/>
                        <a:ea typeface="Times New Roman"/>
                        <a:cs typeface="Times New Roman"/>
                      </a:endParaRPr>
                    </a:p>
                  </a:txBody>
                  <a:tcPr marL="68580" marR="68580" marT="0" marB="0"/>
                </a:tc>
                <a:tc>
                  <a:txBody>
                    <a:bodyPr/>
                    <a:lstStyle/>
                    <a:p>
                      <a:pPr algn="ctr">
                        <a:lnSpc>
                          <a:spcPct val="115000"/>
                        </a:lnSpc>
                        <a:spcAft>
                          <a:spcPts val="0"/>
                        </a:spcAft>
                      </a:pPr>
                      <a:r>
                        <a:rPr lang="es-EC" sz="1800" cap="all" dirty="0">
                          <a:latin typeface="+mj-lt"/>
                          <a:ea typeface="Times New Roman"/>
                          <a:cs typeface="Times New Roman"/>
                        </a:rPr>
                        <a:t>0,72</a:t>
                      </a:r>
                      <a:endParaRPr lang="es-EC" sz="1800" dirty="0">
                        <a:latin typeface="+mj-lt"/>
                        <a:ea typeface="Times New Roman"/>
                        <a:cs typeface="Times New Roman"/>
                      </a:endParaRPr>
                    </a:p>
                  </a:txBody>
                  <a:tcPr marL="68580" marR="68580" marT="0" marB="0"/>
                </a:tc>
                <a:tc>
                  <a:txBody>
                    <a:bodyPr/>
                    <a:lstStyle/>
                    <a:p>
                      <a:pPr algn="ctr">
                        <a:lnSpc>
                          <a:spcPct val="115000"/>
                        </a:lnSpc>
                        <a:spcAft>
                          <a:spcPts val="0"/>
                        </a:spcAft>
                      </a:pPr>
                      <a:r>
                        <a:rPr lang="es-EC" sz="1800" cap="all" dirty="0">
                          <a:latin typeface="+mj-lt"/>
                          <a:ea typeface="Times New Roman"/>
                          <a:cs typeface="Times New Roman"/>
                        </a:rPr>
                        <a:t>1,3</a:t>
                      </a:r>
                      <a:endParaRPr lang="es-EC" sz="1800" dirty="0">
                        <a:latin typeface="+mj-lt"/>
                        <a:ea typeface="Times New Roman"/>
                        <a:cs typeface="Times New Roman"/>
                      </a:endParaRPr>
                    </a:p>
                  </a:txBody>
                  <a:tcPr marL="68580" marR="68580" marT="0" marB="0"/>
                </a:tc>
                <a:tc>
                  <a:txBody>
                    <a:bodyPr/>
                    <a:lstStyle/>
                    <a:p>
                      <a:pPr algn="ctr">
                        <a:lnSpc>
                          <a:spcPct val="115000"/>
                        </a:lnSpc>
                        <a:spcAft>
                          <a:spcPts val="0"/>
                        </a:spcAft>
                      </a:pPr>
                      <a:r>
                        <a:rPr lang="es-EC" sz="1800" cap="all" dirty="0">
                          <a:latin typeface="+mj-lt"/>
                          <a:ea typeface="Times New Roman"/>
                          <a:cs typeface="Times New Roman"/>
                        </a:rPr>
                        <a:t>0,3083</a:t>
                      </a:r>
                      <a:endParaRPr lang="es-EC" sz="1800" dirty="0">
                        <a:latin typeface="+mj-lt"/>
                        <a:ea typeface="Times New Roman"/>
                        <a:cs typeface="Times New Roman"/>
                      </a:endParaRPr>
                    </a:p>
                  </a:txBody>
                  <a:tcPr marL="68580" marR="68580" marT="0" marB="0"/>
                </a:tc>
              </a:tr>
              <a:tr h="248872">
                <a:tc>
                  <a:txBody>
                    <a:bodyPr/>
                    <a:lstStyle/>
                    <a:p>
                      <a:pPr algn="l">
                        <a:lnSpc>
                          <a:spcPct val="115000"/>
                        </a:lnSpc>
                        <a:spcAft>
                          <a:spcPts val="0"/>
                        </a:spcAft>
                      </a:pPr>
                      <a:r>
                        <a:rPr lang="es-EC" sz="1800" i="0" dirty="0">
                          <a:effectLst>
                            <a:outerShdw blurRad="38100" dist="38100" dir="2700000" algn="tl">
                              <a:srgbClr val="000000">
                                <a:alpha val="43137"/>
                              </a:srgbClr>
                            </a:outerShdw>
                          </a:effectLst>
                          <a:latin typeface="+mn-lt"/>
                        </a:rPr>
                        <a:t>Error            </a:t>
                      </a:r>
                      <a:endParaRPr lang="es-EC" sz="1800" i="0" dirty="0">
                        <a:effectLst>
                          <a:outerShdw blurRad="38100" dist="38100" dir="2700000" algn="tl">
                            <a:srgbClr val="000000">
                              <a:alpha val="43137"/>
                            </a:srgbClr>
                          </a:outerShdw>
                        </a:effectLst>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6,67</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12</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0,56</a:t>
                      </a:r>
                      <a:endParaRPr lang="es-EC" sz="1800" dirty="0">
                        <a:latin typeface="+mn-lt"/>
                        <a:ea typeface="Times New Roman"/>
                        <a:cs typeface="Times New Roman"/>
                      </a:endParaRPr>
                    </a:p>
                  </a:txBody>
                  <a:tcPr marL="68580" marR="68580" marT="0" marB="0"/>
                </a:tc>
                <a:tc>
                  <a:txBody>
                    <a:bodyPr/>
                    <a:lstStyle/>
                    <a:p>
                      <a:pPr algn="ctr"/>
                      <a:endParaRPr lang="es-EC" sz="1800">
                        <a:latin typeface="+mn-lt"/>
                      </a:endParaRPr>
                    </a:p>
                  </a:txBody>
                  <a:tcPr marL="68580" marR="68580" marT="0" marB="0"/>
                </a:tc>
                <a:tc>
                  <a:txBody>
                    <a:bodyPr/>
                    <a:lstStyle/>
                    <a:p>
                      <a:pPr algn="ctr"/>
                      <a:endParaRPr lang="es-EC" sz="1800">
                        <a:latin typeface="+mn-lt"/>
                      </a:endParaRPr>
                    </a:p>
                  </a:txBody>
                  <a:tcPr marL="68580" marR="68580" marT="0" marB="0"/>
                </a:tc>
              </a:tr>
              <a:tr h="248872">
                <a:tc>
                  <a:txBody>
                    <a:bodyPr/>
                    <a:lstStyle/>
                    <a:p>
                      <a:pPr algn="l">
                        <a:lnSpc>
                          <a:spcPct val="115000"/>
                        </a:lnSpc>
                        <a:spcAft>
                          <a:spcPts val="0"/>
                        </a:spcAft>
                      </a:pPr>
                      <a:r>
                        <a:rPr lang="es-EC" sz="1800" i="0" dirty="0">
                          <a:effectLst>
                            <a:outerShdw blurRad="38100" dist="38100" dir="2700000" algn="tl">
                              <a:srgbClr val="000000">
                                <a:alpha val="43137"/>
                              </a:srgbClr>
                            </a:outerShdw>
                          </a:effectLst>
                          <a:latin typeface="+mn-lt"/>
                        </a:rPr>
                        <a:t>Total            </a:t>
                      </a:r>
                      <a:endParaRPr lang="es-EC" sz="1800" i="0" dirty="0">
                        <a:effectLst>
                          <a:outerShdw blurRad="38100" dist="38100" dir="2700000" algn="tl">
                            <a:srgbClr val="000000">
                              <a:alpha val="43137"/>
                            </a:srgbClr>
                          </a:outerShdw>
                        </a:effectLst>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14,5</a:t>
                      </a:r>
                      <a:endParaRPr lang="es-EC" sz="1800" dirty="0">
                        <a:latin typeface="+mn-lt"/>
                        <a:ea typeface="Times New Roman"/>
                        <a:cs typeface="Times New Roman"/>
                      </a:endParaRPr>
                    </a:p>
                  </a:txBody>
                  <a:tcPr marL="68580" marR="68580" marT="0" marB="0"/>
                </a:tc>
                <a:tc>
                  <a:txBody>
                    <a:bodyPr/>
                    <a:lstStyle/>
                    <a:p>
                      <a:pPr algn="ctr">
                        <a:lnSpc>
                          <a:spcPct val="115000"/>
                        </a:lnSpc>
                        <a:spcAft>
                          <a:spcPts val="0"/>
                        </a:spcAft>
                      </a:pPr>
                      <a:r>
                        <a:rPr lang="es-EC" sz="1800" dirty="0">
                          <a:latin typeface="+mn-lt"/>
                        </a:rPr>
                        <a:t>17</a:t>
                      </a:r>
                      <a:endParaRPr lang="es-EC" sz="1800" dirty="0">
                        <a:latin typeface="+mn-lt"/>
                        <a:ea typeface="Times New Roman"/>
                        <a:cs typeface="Times New Roman"/>
                      </a:endParaRPr>
                    </a:p>
                  </a:txBody>
                  <a:tcPr marL="68580" marR="68580" marT="0" marB="0"/>
                </a:tc>
                <a:tc>
                  <a:txBody>
                    <a:bodyPr/>
                    <a:lstStyle/>
                    <a:p>
                      <a:pPr algn="ctr"/>
                      <a:endParaRPr lang="es-EC" sz="1800" dirty="0">
                        <a:latin typeface="+mn-lt"/>
                      </a:endParaRPr>
                    </a:p>
                  </a:txBody>
                  <a:tcPr marL="68580" marR="68580" marT="0" marB="0"/>
                </a:tc>
                <a:tc>
                  <a:txBody>
                    <a:bodyPr/>
                    <a:lstStyle/>
                    <a:p>
                      <a:pPr algn="ctr"/>
                      <a:endParaRPr lang="es-EC" sz="1800" dirty="0">
                        <a:latin typeface="+mn-lt"/>
                      </a:endParaRPr>
                    </a:p>
                  </a:txBody>
                  <a:tcPr marL="68580" marR="68580" marT="0" marB="0"/>
                </a:tc>
                <a:tc>
                  <a:txBody>
                    <a:bodyPr/>
                    <a:lstStyle/>
                    <a:p>
                      <a:pPr algn="ctr"/>
                      <a:endParaRPr lang="es-EC" sz="1800" dirty="0">
                        <a:latin typeface="+mn-lt"/>
                      </a:endParaRPr>
                    </a:p>
                  </a:txBody>
                  <a:tcPr marL="68580" marR="68580" marT="0" marB="0"/>
                </a:tc>
              </a:tr>
            </a:tbl>
          </a:graphicData>
        </a:graphic>
      </p:graphicFrame>
      <p:sp>
        <p:nvSpPr>
          <p:cNvPr id="17" name="16 CuadroTexto"/>
          <p:cNvSpPr txBox="1"/>
          <p:nvPr/>
        </p:nvSpPr>
        <p:spPr>
          <a:xfrm>
            <a:off x="467544" y="2420888"/>
            <a:ext cx="6624736" cy="707886"/>
          </a:xfrm>
          <a:prstGeom prst="rect">
            <a:avLst/>
          </a:prstGeom>
          <a:noFill/>
        </p:spPr>
        <p:txBody>
          <a:bodyPr wrap="square" rtlCol="0">
            <a:spAutoFit/>
          </a:bodyPr>
          <a:lstStyle/>
          <a:p>
            <a:r>
              <a:rPr lang="es-EC" sz="2000" b="1" dirty="0" smtClean="0"/>
              <a:t>Tabla 5: Análisis de varianza para la variable contaminación entre los tratamientos de desinfección</a:t>
            </a:r>
            <a:endParaRPr lang="es-EC"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 </a:t>
            </a:r>
            <a:r>
              <a:rPr lang="es-EC" sz="2400" b="1" dirty="0" smtClean="0">
                <a:solidFill>
                  <a:srgbClr val="FF0000"/>
                </a:solidFill>
              </a:rPr>
              <a:t> VARIABLE CONTAMINACIÓN</a:t>
            </a:r>
            <a:endParaRPr lang="es-EC" sz="2400" b="1" u="sng" dirty="0">
              <a:solidFill>
                <a:schemeClr val="accent6">
                  <a:lumMod val="50000"/>
                </a:schemeClr>
              </a:solidFill>
              <a:effectLst>
                <a:outerShdw blurRad="38100" dist="38100" dir="2700000" algn="tl">
                  <a:srgbClr val="000000">
                    <a:alpha val="43137"/>
                  </a:srgbClr>
                </a:outerShdw>
              </a:effectLst>
            </a:endParaRPr>
          </a:p>
        </p:txBody>
      </p:sp>
      <p:pic>
        <p:nvPicPr>
          <p:cNvPr id="12" name="Picture 5" descr="DSC08301.JPG"/>
          <p:cNvPicPr>
            <a:picLocks noChangeAspect="1" noChangeArrowheads="1"/>
          </p:cNvPicPr>
          <p:nvPr/>
        </p:nvPicPr>
        <p:blipFill>
          <a:blip r:embed="rId3" cstate="print"/>
          <a:srcRect l="22520" r="39439" b="12659"/>
          <a:stretch>
            <a:fillRect/>
          </a:stretch>
        </p:blipFill>
        <p:spPr bwMode="auto">
          <a:xfrm>
            <a:off x="7892810" y="4365105"/>
            <a:ext cx="855654" cy="151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6" descr="DSC08300.JPG"/>
          <p:cNvPicPr>
            <a:picLocks noChangeAspect="1" noChangeArrowheads="1"/>
          </p:cNvPicPr>
          <p:nvPr/>
        </p:nvPicPr>
        <p:blipFill>
          <a:blip r:embed="rId4" cstate="print"/>
          <a:srcRect l="26398" r="31693" b="-636"/>
          <a:stretch>
            <a:fillRect/>
          </a:stretch>
        </p:blipFill>
        <p:spPr bwMode="auto">
          <a:xfrm>
            <a:off x="7944168" y="1700808"/>
            <a:ext cx="878958" cy="151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1" descr="DSC08369.JPG"/>
          <p:cNvPicPr>
            <a:picLocks noChangeAspect="1" noChangeArrowheads="1"/>
          </p:cNvPicPr>
          <p:nvPr/>
        </p:nvPicPr>
        <p:blipFill>
          <a:blip r:embed="rId5" cstate="print"/>
          <a:srcRect l="36868" r="26276" b="6210"/>
          <a:stretch>
            <a:fillRect/>
          </a:stretch>
        </p:blipFill>
        <p:spPr bwMode="auto">
          <a:xfrm>
            <a:off x="7695606" y="3140968"/>
            <a:ext cx="764826" cy="14401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6561" name="Picture 1"/>
          <p:cNvPicPr>
            <a:picLocks noChangeAspect="1" noChangeArrowheads="1"/>
          </p:cNvPicPr>
          <p:nvPr/>
        </p:nvPicPr>
        <p:blipFill>
          <a:blip r:embed="rId6" cstate="print"/>
          <a:srcRect/>
          <a:stretch>
            <a:fillRect/>
          </a:stretch>
        </p:blipFill>
        <p:spPr bwMode="auto">
          <a:xfrm>
            <a:off x="395536" y="1340768"/>
            <a:ext cx="6768752" cy="5275533"/>
          </a:xfrm>
          <a:prstGeom prst="rect">
            <a:avLst/>
          </a:prstGeom>
          <a:noFill/>
          <a:ln w="9525">
            <a:noFill/>
            <a:miter lim="800000"/>
            <a:headEnd/>
            <a:tailEnd/>
          </a:ln>
        </p:spPr>
      </p:pic>
      <p:sp>
        <p:nvSpPr>
          <p:cNvPr id="20" name="19 CuadroTexto"/>
          <p:cNvSpPr txBox="1"/>
          <p:nvPr/>
        </p:nvSpPr>
        <p:spPr>
          <a:xfrm>
            <a:off x="1259632" y="2132856"/>
            <a:ext cx="288032" cy="646331"/>
          </a:xfrm>
          <a:prstGeom prst="rect">
            <a:avLst/>
          </a:prstGeom>
          <a:noFill/>
        </p:spPr>
        <p:txBody>
          <a:bodyPr wrap="square" rtlCol="0">
            <a:spAutoFit/>
          </a:bodyPr>
          <a:lstStyle/>
          <a:p>
            <a:r>
              <a:rPr lang="es-EC" b="1" dirty="0" smtClean="0">
                <a:solidFill>
                  <a:schemeClr val="bg1"/>
                </a:solidFill>
              </a:rPr>
              <a:t>    b</a:t>
            </a:r>
            <a:endParaRPr lang="es-EC" b="1" dirty="0">
              <a:solidFill>
                <a:schemeClr val="bg1"/>
              </a:solidFill>
            </a:endParaRPr>
          </a:p>
        </p:txBody>
      </p:sp>
      <p:sp>
        <p:nvSpPr>
          <p:cNvPr id="19" name="18 CuadroTexto"/>
          <p:cNvSpPr txBox="1"/>
          <p:nvPr/>
        </p:nvSpPr>
        <p:spPr>
          <a:xfrm>
            <a:off x="2267744" y="2780928"/>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8" name="17 CuadroTexto"/>
          <p:cNvSpPr txBox="1"/>
          <p:nvPr/>
        </p:nvSpPr>
        <p:spPr>
          <a:xfrm>
            <a:off x="3203848" y="2780928"/>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5" name="14 Elipse"/>
          <p:cNvSpPr/>
          <p:nvPr/>
        </p:nvSpPr>
        <p:spPr>
          <a:xfrm>
            <a:off x="2411760" y="5013176"/>
            <a:ext cx="576064"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 </a:t>
            </a:r>
            <a:r>
              <a:rPr lang="es-EC" sz="2400" b="1" dirty="0" smtClean="0">
                <a:solidFill>
                  <a:srgbClr val="FF0000"/>
                </a:solidFill>
              </a:rPr>
              <a:t> VARIABLE OXIDACIÓN</a:t>
            </a:r>
            <a:endParaRPr lang="es-EC" sz="2400" b="1" u="sng" dirty="0">
              <a:solidFill>
                <a:schemeClr val="accent6">
                  <a:lumMod val="50000"/>
                </a:schemeClr>
              </a:solidFill>
              <a:effectLst>
                <a:outerShdw blurRad="38100" dist="38100" dir="2700000" algn="tl">
                  <a:srgbClr val="000000">
                    <a:alpha val="43137"/>
                  </a:srgbClr>
                </a:outerShdw>
              </a:effectLst>
            </a:endParaRPr>
          </a:p>
        </p:txBody>
      </p:sp>
      <p:pic>
        <p:nvPicPr>
          <p:cNvPr id="17" name="Picture 25" descr="DSC08305.JPG"/>
          <p:cNvPicPr>
            <a:picLocks noChangeAspect="1" noChangeArrowheads="1"/>
          </p:cNvPicPr>
          <p:nvPr/>
        </p:nvPicPr>
        <p:blipFill>
          <a:blip r:embed="rId3" cstate="print"/>
          <a:srcRect l="39516" r="19354" b="5373"/>
          <a:stretch>
            <a:fillRect/>
          </a:stretch>
        </p:blipFill>
        <p:spPr bwMode="auto">
          <a:xfrm>
            <a:off x="7740352" y="4221088"/>
            <a:ext cx="1019175" cy="1800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2" name="21 Tabla"/>
          <p:cNvGraphicFramePr>
            <a:graphicFrameLocks noGrp="1"/>
          </p:cNvGraphicFramePr>
          <p:nvPr/>
        </p:nvGraphicFramePr>
        <p:xfrm>
          <a:off x="395536" y="3105261"/>
          <a:ext cx="6840759" cy="3012394"/>
        </p:xfrm>
        <a:graphic>
          <a:graphicData uri="http://schemas.openxmlformats.org/drawingml/2006/table">
            <a:tbl>
              <a:tblPr>
                <a:tableStyleId>{3C2FFA5D-87B4-456A-9821-1D502468CF0F}</a:tableStyleId>
              </a:tblPr>
              <a:tblGrid>
                <a:gridCol w="2607158"/>
                <a:gridCol w="934733"/>
                <a:gridCol w="476707"/>
                <a:gridCol w="934733"/>
                <a:gridCol w="934733"/>
                <a:gridCol w="952695"/>
              </a:tblGrid>
              <a:tr h="488650">
                <a:tc>
                  <a:txBody>
                    <a:bodyPr/>
                    <a:lstStyle/>
                    <a:p>
                      <a:pPr algn="ctr">
                        <a:lnSpc>
                          <a:spcPct val="115000"/>
                        </a:lnSpc>
                        <a:spcAft>
                          <a:spcPts val="0"/>
                        </a:spcAft>
                      </a:pPr>
                      <a:r>
                        <a:rPr lang="es-EC" sz="1800" b="1" dirty="0">
                          <a:effectLst/>
                        </a:rPr>
                        <a:t>Fuente de variación</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effectLst/>
                        </a:rPr>
                        <a:t>SC</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err="1">
                          <a:effectLst/>
                        </a:rPr>
                        <a:t>Gl</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effectLst/>
                        </a:rPr>
                        <a:t>CM</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Valor F</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Valor p</a:t>
                      </a:r>
                      <a:endParaRPr lang="es-EC" sz="1800" b="1" dirty="0">
                        <a:effectLst/>
                        <a:latin typeface="Calibri"/>
                        <a:ea typeface="Times New Roman"/>
                        <a:cs typeface="Times New Roman"/>
                      </a:endParaRPr>
                    </a:p>
                  </a:txBody>
                  <a:tcPr marL="68580" marR="68580" marT="0" marB="0" anchor="ctr"/>
                </a:tc>
              </a:tr>
              <a:tr h="301905">
                <a:tc>
                  <a:txBody>
                    <a:bodyPr/>
                    <a:lstStyle/>
                    <a:p>
                      <a:pPr algn="l">
                        <a:lnSpc>
                          <a:spcPct val="115000"/>
                        </a:lnSpc>
                        <a:spcAft>
                          <a:spcPts val="0"/>
                        </a:spcAft>
                      </a:pPr>
                      <a:r>
                        <a:rPr lang="es-EC" sz="1800" dirty="0">
                          <a:effectLst>
                            <a:outerShdw blurRad="38100" dist="38100" dir="2700000" algn="tl">
                              <a:srgbClr val="000000">
                                <a:alpha val="43137"/>
                              </a:srgbClr>
                            </a:outerShdw>
                          </a:effectLst>
                        </a:rPr>
                        <a:t>Entre grupos</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14,94</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5</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2,99</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5,38</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solidFill>
                            <a:srgbClr val="FF0000"/>
                          </a:solidFill>
                          <a:effectLst/>
                        </a:rPr>
                        <a:t>0,008</a:t>
                      </a:r>
                      <a:endParaRPr lang="es-EC" sz="1800" dirty="0">
                        <a:solidFill>
                          <a:srgbClr val="FF0000"/>
                        </a:solidFill>
                        <a:effectLst/>
                        <a:latin typeface="Calibri"/>
                        <a:ea typeface="Times New Roman"/>
                        <a:cs typeface="Times New Roman"/>
                      </a:endParaRPr>
                    </a:p>
                  </a:txBody>
                  <a:tcPr marL="68580" marR="68580" marT="0" marB="0" anchor="ctr"/>
                </a:tc>
              </a:tr>
              <a:tr h="301905">
                <a:tc>
                  <a:txBody>
                    <a:bodyPr/>
                    <a:lstStyle/>
                    <a:p>
                      <a:pPr algn="l">
                        <a:lnSpc>
                          <a:spcPct val="115000"/>
                        </a:lnSpc>
                        <a:spcAft>
                          <a:spcPts val="0"/>
                        </a:spcAft>
                      </a:pPr>
                      <a:r>
                        <a:rPr lang="es-EC" sz="1800" dirty="0">
                          <a:effectLst>
                            <a:outerShdw blurRad="38100" dist="38100" dir="2700000" algn="tl">
                              <a:srgbClr val="000000">
                                <a:alpha val="43137"/>
                              </a:srgbClr>
                            </a:outerShdw>
                          </a:effectLst>
                        </a:rPr>
                        <a:t>Concentración de cloro</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a:effectLst/>
                        </a:rPr>
                        <a:t>10,11</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2</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5,06</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9,1</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solidFill>
                            <a:srgbClr val="FF0000"/>
                          </a:solidFill>
                          <a:effectLst/>
                        </a:rPr>
                        <a:t>0,0039</a:t>
                      </a:r>
                      <a:endParaRPr lang="es-EC" sz="1800" dirty="0">
                        <a:solidFill>
                          <a:srgbClr val="FF0000"/>
                        </a:solidFill>
                        <a:effectLst/>
                        <a:latin typeface="Calibri"/>
                        <a:ea typeface="Times New Roman"/>
                        <a:cs typeface="Times New Roman"/>
                      </a:endParaRPr>
                    </a:p>
                  </a:txBody>
                  <a:tcPr marL="68580" marR="68580" marT="0" marB="0" anchor="ctr"/>
                </a:tc>
              </a:tr>
              <a:tr h="301905">
                <a:tc>
                  <a:txBody>
                    <a:bodyPr/>
                    <a:lstStyle/>
                    <a:p>
                      <a:pPr algn="l">
                        <a:lnSpc>
                          <a:spcPct val="115000"/>
                        </a:lnSpc>
                        <a:spcAft>
                          <a:spcPts val="0"/>
                        </a:spcAft>
                      </a:pPr>
                      <a:r>
                        <a:rPr lang="es-EC" sz="1800" dirty="0" smtClean="0">
                          <a:effectLst>
                            <a:outerShdw blurRad="38100" dist="38100" dir="2700000" algn="tl">
                              <a:srgbClr val="000000">
                                <a:alpha val="43137"/>
                              </a:srgbClr>
                            </a:outerShdw>
                          </a:effectLst>
                        </a:rPr>
                        <a:t>                Lineal</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dirty="0">
                          <a:effectLst/>
                        </a:rPr>
                        <a:t>10,083</a:t>
                      </a:r>
                      <a:endParaRPr lang="es-EC" sz="1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1</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10,083</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13,152</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solidFill>
                            <a:srgbClr val="FF0000"/>
                          </a:solidFill>
                          <a:effectLst/>
                        </a:rPr>
                        <a:t>0,002</a:t>
                      </a:r>
                      <a:endParaRPr lang="es-EC" sz="1800" dirty="0">
                        <a:solidFill>
                          <a:srgbClr val="FF0000"/>
                        </a:solidFill>
                        <a:effectLst/>
                        <a:latin typeface="Calibri"/>
                        <a:ea typeface="Times New Roman"/>
                        <a:cs typeface="Times New Roman"/>
                      </a:endParaRPr>
                    </a:p>
                  </a:txBody>
                  <a:tcPr marL="68580" marR="68580" marT="0" marB="0" anchor="ctr"/>
                </a:tc>
              </a:tr>
              <a:tr h="301905">
                <a:tc>
                  <a:txBody>
                    <a:bodyPr/>
                    <a:lstStyle/>
                    <a:p>
                      <a:pPr algn="l">
                        <a:lnSpc>
                          <a:spcPct val="115000"/>
                        </a:lnSpc>
                        <a:spcAft>
                          <a:spcPts val="0"/>
                        </a:spcAft>
                      </a:pPr>
                      <a:r>
                        <a:rPr lang="es-EC" sz="1800" dirty="0">
                          <a:effectLst>
                            <a:outerShdw blurRad="38100" dist="38100" dir="2700000" algn="tl">
                              <a:srgbClr val="000000">
                                <a:alpha val="43137"/>
                              </a:srgbClr>
                            </a:outerShdw>
                          </a:effectLst>
                        </a:rPr>
                        <a:t>                Cuadrático</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a:effectLst/>
                        </a:rPr>
                        <a:t>0,028</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1</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0,028</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0,036</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0,852</a:t>
                      </a:r>
                      <a:endParaRPr lang="es-EC" sz="1800">
                        <a:effectLst/>
                        <a:latin typeface="Calibri"/>
                        <a:ea typeface="Times New Roman"/>
                        <a:cs typeface="Times New Roman"/>
                      </a:endParaRPr>
                    </a:p>
                  </a:txBody>
                  <a:tcPr marL="68580" marR="68580" marT="0" marB="0" anchor="ctr"/>
                </a:tc>
              </a:tr>
              <a:tr h="301905">
                <a:tc>
                  <a:txBody>
                    <a:bodyPr/>
                    <a:lstStyle/>
                    <a:p>
                      <a:pPr algn="l">
                        <a:lnSpc>
                          <a:spcPct val="115000"/>
                        </a:lnSpc>
                        <a:spcAft>
                          <a:spcPts val="0"/>
                        </a:spcAft>
                      </a:pPr>
                      <a:r>
                        <a:rPr lang="es-EC" sz="1800" dirty="0">
                          <a:effectLst>
                            <a:outerShdw blurRad="38100" dist="38100" dir="2700000" algn="tl">
                              <a:srgbClr val="000000">
                                <a:alpha val="43137"/>
                              </a:srgbClr>
                            </a:outerShdw>
                          </a:effectLst>
                        </a:rPr>
                        <a:t>Tiempo de inmersión</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dirty="0">
                          <a:effectLst/>
                        </a:rPr>
                        <a:t>4,5</a:t>
                      </a:r>
                      <a:endParaRPr lang="es-EC" sz="18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1</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4,5</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8,1</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solidFill>
                            <a:srgbClr val="FF0000"/>
                          </a:solidFill>
                          <a:effectLst/>
                        </a:rPr>
                        <a:t>0,0147</a:t>
                      </a:r>
                      <a:endParaRPr lang="es-EC" sz="1800" dirty="0">
                        <a:solidFill>
                          <a:srgbClr val="FF0000"/>
                        </a:solidFill>
                        <a:effectLst/>
                        <a:latin typeface="Calibri"/>
                        <a:ea typeface="Times New Roman"/>
                        <a:cs typeface="Times New Roman"/>
                      </a:endParaRPr>
                    </a:p>
                  </a:txBody>
                  <a:tcPr marL="68580" marR="68580" marT="0" marB="0" anchor="ctr"/>
                </a:tc>
              </a:tr>
              <a:tr h="301905">
                <a:tc>
                  <a:txBody>
                    <a:bodyPr/>
                    <a:lstStyle/>
                    <a:p>
                      <a:pPr algn="l">
                        <a:lnSpc>
                          <a:spcPct val="115000"/>
                        </a:lnSpc>
                        <a:spcAft>
                          <a:spcPts val="0"/>
                        </a:spcAft>
                      </a:pPr>
                      <a:r>
                        <a:rPr lang="es-EC" sz="1800" dirty="0" smtClean="0">
                          <a:effectLst>
                            <a:outerShdw blurRad="38100" dist="38100" dir="2700000" algn="tl">
                              <a:srgbClr val="000000">
                                <a:alpha val="43137"/>
                              </a:srgbClr>
                            </a:outerShdw>
                          </a:effectLst>
                          <a:latin typeface="Calibri"/>
                          <a:ea typeface="Times New Roman"/>
                          <a:cs typeface="Times New Roman"/>
                        </a:rPr>
                        <a:t>INTERACCIÓN</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cap="all">
                          <a:latin typeface="+mn-lt"/>
                          <a:ea typeface="Times New Roman"/>
                          <a:cs typeface="Times New Roman"/>
                        </a:rPr>
                        <a:t>0,33</a:t>
                      </a:r>
                      <a:endParaRPr lang="es-EC" sz="180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cap="all">
                          <a:latin typeface="+mn-lt"/>
                          <a:ea typeface="Times New Roman"/>
                          <a:cs typeface="Times New Roman"/>
                        </a:rPr>
                        <a:t>2</a:t>
                      </a:r>
                      <a:endParaRPr lang="es-EC" sz="180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cap="all">
                          <a:latin typeface="+mn-lt"/>
                          <a:ea typeface="Times New Roman"/>
                          <a:cs typeface="Times New Roman"/>
                        </a:rPr>
                        <a:t>0,17</a:t>
                      </a:r>
                      <a:endParaRPr lang="es-EC" sz="180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cap="all">
                          <a:latin typeface="+mn-lt"/>
                          <a:ea typeface="Times New Roman"/>
                          <a:cs typeface="Times New Roman"/>
                        </a:rPr>
                        <a:t>0,3</a:t>
                      </a:r>
                      <a:endParaRPr lang="es-EC" sz="180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cap="all" dirty="0">
                          <a:latin typeface="+mn-lt"/>
                          <a:ea typeface="Times New Roman"/>
                          <a:cs typeface="Times New Roman"/>
                        </a:rPr>
                        <a:t>0,7462</a:t>
                      </a:r>
                      <a:endParaRPr lang="es-EC" sz="1800" dirty="0">
                        <a:latin typeface="+mn-lt"/>
                        <a:ea typeface="Times New Roman"/>
                        <a:cs typeface="Times New Roman"/>
                      </a:endParaRPr>
                    </a:p>
                  </a:txBody>
                  <a:tcPr marL="68580" marR="68580" marT="0" marB="0" anchor="ctr"/>
                </a:tc>
              </a:tr>
              <a:tr h="301905">
                <a:tc>
                  <a:txBody>
                    <a:bodyPr/>
                    <a:lstStyle/>
                    <a:p>
                      <a:pPr algn="l">
                        <a:lnSpc>
                          <a:spcPct val="115000"/>
                        </a:lnSpc>
                        <a:spcAft>
                          <a:spcPts val="0"/>
                        </a:spcAft>
                      </a:pPr>
                      <a:r>
                        <a:rPr lang="es-EC" sz="1800" dirty="0">
                          <a:effectLst>
                            <a:outerShdw blurRad="38100" dist="38100" dir="2700000" algn="tl">
                              <a:srgbClr val="000000">
                                <a:alpha val="43137"/>
                              </a:srgbClr>
                            </a:outerShdw>
                          </a:effectLst>
                        </a:rPr>
                        <a:t>Error</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6,67</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12</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effectLst/>
                        </a:rPr>
                        <a:t>0,56</a:t>
                      </a:r>
                      <a:endParaRPr lang="es-EC" sz="1800" dirty="0">
                        <a:effectLst/>
                        <a:latin typeface="Calibri"/>
                        <a:ea typeface="Times New Roman"/>
                        <a:cs typeface="Times New Roman"/>
                      </a:endParaRPr>
                    </a:p>
                  </a:txBody>
                  <a:tcPr marL="68580" marR="68580" marT="0" marB="0" anchor="ctr"/>
                </a:tc>
                <a:tc>
                  <a:txBody>
                    <a:bodyPr/>
                    <a:lstStyle/>
                    <a:p>
                      <a:pPr algn="ctr">
                        <a:lnSpc>
                          <a:spcPct val="115000"/>
                        </a:lnSpc>
                      </a:pPr>
                      <a:endParaRPr lang="es-EC" sz="1800" dirty="0">
                        <a:effectLst/>
                        <a:latin typeface="Calibri"/>
                      </a:endParaRPr>
                    </a:p>
                  </a:txBody>
                  <a:tcPr marL="68580" marR="68580" marT="0" marB="0" anchor="ctr"/>
                </a:tc>
                <a:tc>
                  <a:txBody>
                    <a:bodyPr/>
                    <a:lstStyle/>
                    <a:p>
                      <a:pPr algn="ctr">
                        <a:lnSpc>
                          <a:spcPct val="115000"/>
                        </a:lnSpc>
                      </a:pPr>
                      <a:endParaRPr lang="es-EC" sz="1800" dirty="0">
                        <a:effectLst/>
                        <a:latin typeface="Calibri"/>
                      </a:endParaRPr>
                    </a:p>
                  </a:txBody>
                  <a:tcPr marL="68580" marR="68580" marT="0" marB="0" anchor="ctr"/>
                </a:tc>
              </a:tr>
              <a:tr h="301905">
                <a:tc>
                  <a:txBody>
                    <a:bodyPr/>
                    <a:lstStyle/>
                    <a:p>
                      <a:pPr algn="l">
                        <a:lnSpc>
                          <a:spcPct val="115000"/>
                        </a:lnSpc>
                        <a:spcAft>
                          <a:spcPts val="0"/>
                        </a:spcAft>
                      </a:pPr>
                      <a:r>
                        <a:rPr lang="es-EC" sz="1800" dirty="0">
                          <a:effectLst>
                            <a:outerShdw blurRad="38100" dist="38100" dir="2700000" algn="tl">
                              <a:srgbClr val="000000">
                                <a:alpha val="43137"/>
                              </a:srgbClr>
                            </a:outerShdw>
                          </a:effectLst>
                        </a:rPr>
                        <a:t>Total</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21,61</a:t>
                      </a:r>
                      <a:endParaRPr lang="es-EC" sz="18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effectLst/>
                        </a:rPr>
                        <a:t>17</a:t>
                      </a:r>
                      <a:endParaRPr lang="es-EC" sz="1800">
                        <a:effectLst/>
                        <a:latin typeface="Calibri"/>
                        <a:ea typeface="Times New Roman"/>
                        <a:cs typeface="Times New Roman"/>
                      </a:endParaRPr>
                    </a:p>
                  </a:txBody>
                  <a:tcPr marL="68580" marR="68580" marT="0" marB="0" anchor="ctr"/>
                </a:tc>
                <a:tc>
                  <a:txBody>
                    <a:bodyPr/>
                    <a:lstStyle/>
                    <a:p>
                      <a:pPr algn="ctr">
                        <a:lnSpc>
                          <a:spcPct val="115000"/>
                        </a:lnSpc>
                      </a:pPr>
                      <a:endParaRPr lang="es-EC" sz="1800">
                        <a:effectLst/>
                        <a:latin typeface="Calibri"/>
                      </a:endParaRPr>
                    </a:p>
                  </a:txBody>
                  <a:tcPr marL="68580" marR="68580" marT="0" marB="0" anchor="ctr"/>
                </a:tc>
                <a:tc>
                  <a:txBody>
                    <a:bodyPr/>
                    <a:lstStyle/>
                    <a:p>
                      <a:pPr algn="ctr">
                        <a:lnSpc>
                          <a:spcPct val="115000"/>
                        </a:lnSpc>
                      </a:pPr>
                      <a:endParaRPr lang="es-EC" sz="1800" dirty="0">
                        <a:effectLst/>
                        <a:latin typeface="Calibri"/>
                      </a:endParaRPr>
                    </a:p>
                  </a:txBody>
                  <a:tcPr marL="68580" marR="68580" marT="0" marB="0" anchor="ctr"/>
                </a:tc>
                <a:tc>
                  <a:txBody>
                    <a:bodyPr/>
                    <a:lstStyle/>
                    <a:p>
                      <a:pPr algn="ctr">
                        <a:lnSpc>
                          <a:spcPct val="115000"/>
                        </a:lnSpc>
                      </a:pPr>
                      <a:endParaRPr lang="es-EC" sz="1800" dirty="0">
                        <a:effectLst/>
                        <a:latin typeface="Calibri"/>
                      </a:endParaRPr>
                    </a:p>
                  </a:txBody>
                  <a:tcPr marL="68580" marR="68580" marT="0" marB="0" anchor="ctr"/>
                </a:tc>
              </a:tr>
            </a:tbl>
          </a:graphicData>
        </a:graphic>
      </p:graphicFrame>
      <p:pic>
        <p:nvPicPr>
          <p:cNvPr id="15" name="Picture 23" descr="DSC08299.JPG"/>
          <p:cNvPicPr>
            <a:picLocks noChangeAspect="1" noChangeArrowheads="1"/>
          </p:cNvPicPr>
          <p:nvPr/>
        </p:nvPicPr>
        <p:blipFill>
          <a:blip r:embed="rId4" cstate="print"/>
          <a:srcRect l="12906" r="19695" b="7175"/>
          <a:stretch>
            <a:fillRect/>
          </a:stretch>
        </p:blipFill>
        <p:spPr bwMode="auto">
          <a:xfrm>
            <a:off x="7469832" y="2852936"/>
            <a:ext cx="990600" cy="1800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24" descr="DSC07758.JPG"/>
          <p:cNvPicPr>
            <a:picLocks noChangeAspect="1" noChangeArrowheads="1"/>
          </p:cNvPicPr>
          <p:nvPr/>
        </p:nvPicPr>
        <p:blipFill>
          <a:blip r:embed="rId5" cstate="print"/>
          <a:srcRect l="17310" r="22110" b="15543"/>
          <a:stretch>
            <a:fillRect/>
          </a:stretch>
        </p:blipFill>
        <p:spPr bwMode="auto">
          <a:xfrm>
            <a:off x="7884368" y="1700808"/>
            <a:ext cx="885051"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22 CuadroTexto"/>
          <p:cNvSpPr txBox="1"/>
          <p:nvPr/>
        </p:nvSpPr>
        <p:spPr>
          <a:xfrm>
            <a:off x="323528" y="2420888"/>
            <a:ext cx="6912768" cy="707886"/>
          </a:xfrm>
          <a:prstGeom prst="rect">
            <a:avLst/>
          </a:prstGeom>
          <a:noFill/>
        </p:spPr>
        <p:txBody>
          <a:bodyPr wrap="square" rtlCol="0">
            <a:spAutoFit/>
          </a:bodyPr>
          <a:lstStyle/>
          <a:p>
            <a:r>
              <a:rPr lang="es-EC" sz="2000" b="1" dirty="0" smtClean="0"/>
              <a:t>Tabla 6: Análisis de varianza para la variable oxidación entre los tratamientos de desinfección</a:t>
            </a:r>
            <a:endParaRPr lang="es-EC"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 </a:t>
            </a:r>
            <a:r>
              <a:rPr lang="es-EC" sz="2400" b="1" dirty="0" smtClean="0">
                <a:solidFill>
                  <a:srgbClr val="FF0000"/>
                </a:solidFill>
              </a:rPr>
              <a:t> VARIABLE OXIDACIÓN</a:t>
            </a:r>
            <a:endParaRPr lang="es-EC" sz="2400" b="1" u="sng" dirty="0">
              <a:solidFill>
                <a:schemeClr val="accent6">
                  <a:lumMod val="50000"/>
                </a:schemeClr>
              </a:solidFill>
              <a:effectLst>
                <a:outerShdw blurRad="38100" dist="38100" dir="2700000" algn="tl">
                  <a:srgbClr val="000000">
                    <a:alpha val="43137"/>
                  </a:srgbClr>
                </a:outerShdw>
              </a:effectLst>
            </a:endParaRPr>
          </a:p>
        </p:txBody>
      </p:sp>
      <p:pic>
        <p:nvPicPr>
          <p:cNvPr id="17" name="Picture 25" descr="DSC08305.JPG"/>
          <p:cNvPicPr>
            <a:picLocks noChangeAspect="1" noChangeArrowheads="1"/>
          </p:cNvPicPr>
          <p:nvPr/>
        </p:nvPicPr>
        <p:blipFill>
          <a:blip r:embed="rId3" cstate="print"/>
          <a:srcRect l="39516" r="19354" b="5373"/>
          <a:stretch>
            <a:fillRect/>
          </a:stretch>
        </p:blipFill>
        <p:spPr bwMode="auto">
          <a:xfrm>
            <a:off x="7784664" y="4299359"/>
            <a:ext cx="974863" cy="17219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23" descr="DSC08299.JPG"/>
          <p:cNvPicPr>
            <a:picLocks noChangeAspect="1" noChangeArrowheads="1"/>
          </p:cNvPicPr>
          <p:nvPr/>
        </p:nvPicPr>
        <p:blipFill>
          <a:blip r:embed="rId4" cstate="print"/>
          <a:srcRect l="12906" r="19695" b="7175"/>
          <a:stretch>
            <a:fillRect/>
          </a:stretch>
        </p:blipFill>
        <p:spPr bwMode="auto">
          <a:xfrm>
            <a:off x="7512902" y="2931207"/>
            <a:ext cx="947530" cy="17219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24" descr="DSC07758.JPG"/>
          <p:cNvPicPr>
            <a:picLocks noChangeAspect="1" noChangeArrowheads="1"/>
          </p:cNvPicPr>
          <p:nvPr/>
        </p:nvPicPr>
        <p:blipFill>
          <a:blip r:embed="rId5" cstate="print"/>
          <a:srcRect l="17310" r="22110" b="15543"/>
          <a:stretch>
            <a:fillRect/>
          </a:stretch>
        </p:blipFill>
        <p:spPr bwMode="auto">
          <a:xfrm>
            <a:off x="7922848" y="1772816"/>
            <a:ext cx="846571" cy="15841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7890" name="Picture 2"/>
          <p:cNvPicPr>
            <a:picLocks noChangeAspect="1" noChangeArrowheads="1"/>
          </p:cNvPicPr>
          <p:nvPr/>
        </p:nvPicPr>
        <p:blipFill>
          <a:blip r:embed="rId6" cstate="print"/>
          <a:srcRect/>
          <a:stretch>
            <a:fillRect/>
          </a:stretch>
        </p:blipFill>
        <p:spPr bwMode="auto">
          <a:xfrm>
            <a:off x="323528" y="1369530"/>
            <a:ext cx="7056784" cy="5173402"/>
          </a:xfrm>
          <a:prstGeom prst="rect">
            <a:avLst/>
          </a:prstGeom>
          <a:noFill/>
          <a:ln w="9525">
            <a:noFill/>
            <a:miter lim="800000"/>
            <a:headEnd/>
            <a:tailEnd/>
          </a:ln>
        </p:spPr>
      </p:pic>
      <p:sp>
        <p:nvSpPr>
          <p:cNvPr id="13" name="12 CuadroTexto"/>
          <p:cNvSpPr txBox="1"/>
          <p:nvPr/>
        </p:nvSpPr>
        <p:spPr>
          <a:xfrm>
            <a:off x="2267744" y="2699628"/>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4" name="13 CuadroTexto"/>
          <p:cNvSpPr txBox="1"/>
          <p:nvPr/>
        </p:nvSpPr>
        <p:spPr>
          <a:xfrm>
            <a:off x="1331640" y="2708920"/>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8" name="17 CuadroTexto"/>
          <p:cNvSpPr txBox="1"/>
          <p:nvPr/>
        </p:nvSpPr>
        <p:spPr>
          <a:xfrm>
            <a:off x="3203848" y="2276872"/>
            <a:ext cx="144016" cy="369332"/>
          </a:xfrm>
          <a:prstGeom prst="rect">
            <a:avLst/>
          </a:prstGeom>
          <a:noFill/>
        </p:spPr>
        <p:txBody>
          <a:bodyPr wrap="square" rtlCol="0">
            <a:spAutoFit/>
          </a:bodyPr>
          <a:lstStyle/>
          <a:p>
            <a:r>
              <a:rPr lang="es-EC" b="1" dirty="0" smtClean="0">
                <a:solidFill>
                  <a:schemeClr val="bg1"/>
                </a:solidFill>
              </a:rPr>
              <a:t>b</a:t>
            </a:r>
            <a:endParaRPr lang="es-EC" b="1" dirty="0">
              <a:solidFill>
                <a:schemeClr val="bg1"/>
              </a:solidFill>
            </a:endParaRPr>
          </a:p>
        </p:txBody>
      </p:sp>
      <p:sp>
        <p:nvSpPr>
          <p:cNvPr id="21" name="20 CuadroTexto"/>
          <p:cNvSpPr txBox="1"/>
          <p:nvPr/>
        </p:nvSpPr>
        <p:spPr>
          <a:xfrm>
            <a:off x="5148064" y="2699628"/>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22" name="21 CuadroTexto"/>
          <p:cNvSpPr txBox="1"/>
          <p:nvPr/>
        </p:nvSpPr>
        <p:spPr>
          <a:xfrm>
            <a:off x="6444208" y="2204864"/>
            <a:ext cx="144016" cy="369332"/>
          </a:xfrm>
          <a:prstGeom prst="rect">
            <a:avLst/>
          </a:prstGeom>
          <a:noFill/>
        </p:spPr>
        <p:txBody>
          <a:bodyPr wrap="square" rtlCol="0">
            <a:spAutoFit/>
          </a:bodyPr>
          <a:lstStyle/>
          <a:p>
            <a:r>
              <a:rPr lang="es-EC" b="1" dirty="0" smtClean="0">
                <a:solidFill>
                  <a:schemeClr val="bg1"/>
                </a:solidFill>
              </a:rPr>
              <a:t>b</a:t>
            </a:r>
            <a:endParaRPr lang="es-EC" b="1" dirty="0">
              <a:solidFill>
                <a:schemeClr val="bg1"/>
              </a:solidFill>
            </a:endParaRPr>
          </a:p>
        </p:txBody>
      </p:sp>
      <p:sp>
        <p:nvSpPr>
          <p:cNvPr id="26" name="25 Elipse"/>
          <p:cNvSpPr/>
          <p:nvPr/>
        </p:nvSpPr>
        <p:spPr>
          <a:xfrm>
            <a:off x="1331640" y="5085184"/>
            <a:ext cx="576064"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Elipse"/>
          <p:cNvSpPr/>
          <p:nvPr/>
        </p:nvSpPr>
        <p:spPr>
          <a:xfrm>
            <a:off x="2339752" y="4797152"/>
            <a:ext cx="576064"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27 Elipse"/>
          <p:cNvSpPr/>
          <p:nvPr/>
        </p:nvSpPr>
        <p:spPr>
          <a:xfrm>
            <a:off x="4355976" y="4581128"/>
            <a:ext cx="576064"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 </a:t>
            </a:r>
            <a:r>
              <a:rPr lang="es-EC" sz="2400" b="1" dirty="0" smtClean="0">
                <a:solidFill>
                  <a:srgbClr val="FF0000"/>
                </a:solidFill>
              </a:rPr>
              <a:t> VARIABLE OXIDACIÓN</a:t>
            </a:r>
            <a:endParaRPr lang="es-EC" sz="2400" b="1" u="sng" dirty="0">
              <a:solidFill>
                <a:schemeClr val="accent6">
                  <a:lumMod val="50000"/>
                </a:schemeClr>
              </a:solidFill>
              <a:effectLst>
                <a:outerShdw blurRad="38100" dist="38100" dir="2700000" algn="tl">
                  <a:srgbClr val="000000">
                    <a:alpha val="43137"/>
                  </a:srgbClr>
                </a:outerShdw>
              </a:effectLst>
            </a:endParaRPr>
          </a:p>
        </p:txBody>
      </p:sp>
      <p:graphicFrame>
        <p:nvGraphicFramePr>
          <p:cNvPr id="21" name="20 Tabla"/>
          <p:cNvGraphicFramePr>
            <a:graphicFrameLocks noGrp="1"/>
          </p:cNvGraphicFramePr>
          <p:nvPr/>
        </p:nvGraphicFramePr>
        <p:xfrm>
          <a:off x="539552" y="2776512"/>
          <a:ext cx="8280920" cy="2488692"/>
        </p:xfrm>
        <a:graphic>
          <a:graphicData uri="http://schemas.openxmlformats.org/drawingml/2006/table">
            <a:tbl>
              <a:tblPr>
                <a:effectLst>
                  <a:innerShdw blurRad="63500" dist="50800" dir="2700000">
                    <a:prstClr val="black">
                      <a:alpha val="50000"/>
                    </a:prstClr>
                  </a:innerShdw>
                </a:effectLst>
                <a:tableStyleId>{3C2FFA5D-87B4-456A-9821-1D502468CF0F}</a:tableStyleId>
              </a:tblPr>
              <a:tblGrid>
                <a:gridCol w="1739069"/>
                <a:gridCol w="2139142"/>
                <a:gridCol w="1519892"/>
                <a:gridCol w="1096849"/>
                <a:gridCol w="1785968"/>
              </a:tblGrid>
              <a:tr h="161925">
                <a:tc>
                  <a:txBody>
                    <a:bodyPr/>
                    <a:lstStyle/>
                    <a:p>
                      <a:pPr algn="ctr">
                        <a:lnSpc>
                          <a:spcPct val="115000"/>
                        </a:lnSpc>
                        <a:spcAft>
                          <a:spcPts val="0"/>
                        </a:spcAft>
                      </a:pPr>
                      <a:r>
                        <a:rPr lang="es-EC" sz="1700" b="1" cap="all" dirty="0" smtClean="0"/>
                        <a:t>Tratamiento</a:t>
                      </a:r>
                      <a:endParaRPr lang="es-EC" sz="17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700" b="1" cap="all" dirty="0" smtClean="0"/>
                        <a:t>Concentración de cloro</a:t>
                      </a:r>
                      <a:endParaRPr lang="es-EC" sz="17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700" b="1" cap="all" dirty="0" smtClean="0"/>
                        <a:t>Tiempo de inmersión</a:t>
                      </a:r>
                      <a:endParaRPr lang="es-EC" sz="17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700" b="1" cap="all" dirty="0" smtClean="0"/>
                        <a:t>Medias</a:t>
                      </a:r>
                      <a:endParaRPr lang="es-EC" sz="17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700" b="1" dirty="0" smtClean="0"/>
                        <a:t>RANGO DE SIGNIFICANCIA</a:t>
                      </a:r>
                      <a:endParaRPr lang="es-EC" sz="17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s-EC" sz="1800" b="1" dirty="0">
                          <a:effectLst/>
                        </a:rPr>
                        <a:t>1</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1</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15</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1,33</a:t>
                      </a:r>
                      <a:endParaRPr lang="es-EC" sz="1800" b="1" dirty="0">
                        <a:effectLst/>
                        <a:latin typeface="Calibri"/>
                        <a:ea typeface="Times New Roman"/>
                        <a:cs typeface="Times New Roman"/>
                      </a:endParaRPr>
                    </a:p>
                  </a:txBody>
                  <a:tcPr marL="68580" marR="68580" marT="0" marB="0" anchor="ctr"/>
                </a:tc>
                <a:tc rowSpan="6">
                  <a:txBody>
                    <a:bodyPr/>
                    <a:lstStyle/>
                    <a:p>
                      <a:pPr>
                        <a:lnSpc>
                          <a:spcPct val="115000"/>
                        </a:lnSpc>
                        <a:spcAft>
                          <a:spcPts val="0"/>
                        </a:spcAft>
                      </a:pPr>
                      <a:r>
                        <a:rPr lang="es-EC" sz="1800" b="1" dirty="0">
                          <a:effectLst/>
                        </a:rPr>
                        <a:t>   a</a:t>
                      </a:r>
                    </a:p>
                    <a:p>
                      <a:pPr>
                        <a:lnSpc>
                          <a:spcPct val="115000"/>
                        </a:lnSpc>
                        <a:spcAft>
                          <a:spcPts val="0"/>
                        </a:spcAft>
                      </a:pPr>
                      <a:r>
                        <a:rPr lang="es-EC" sz="1800" b="1" dirty="0">
                          <a:effectLst/>
                        </a:rPr>
                        <a:t>   a</a:t>
                      </a:r>
                    </a:p>
                    <a:p>
                      <a:pPr>
                        <a:lnSpc>
                          <a:spcPct val="115000"/>
                        </a:lnSpc>
                        <a:spcAft>
                          <a:spcPts val="0"/>
                        </a:spcAft>
                      </a:pPr>
                      <a:r>
                        <a:rPr lang="es-EC" sz="1800" b="1" dirty="0">
                          <a:effectLst/>
                        </a:rPr>
                        <a:t>   a     </a:t>
                      </a:r>
                      <a:r>
                        <a:rPr lang="es-EC" sz="1800" b="1" dirty="0" smtClean="0">
                          <a:effectLst/>
                        </a:rPr>
                        <a:t>  b</a:t>
                      </a:r>
                      <a:endParaRPr lang="es-EC" sz="1800" b="1" dirty="0">
                        <a:effectLst/>
                      </a:endParaRPr>
                    </a:p>
                    <a:p>
                      <a:pPr algn="ctr">
                        <a:lnSpc>
                          <a:spcPct val="115000"/>
                        </a:lnSpc>
                        <a:spcAft>
                          <a:spcPts val="0"/>
                        </a:spcAft>
                      </a:pPr>
                      <a:r>
                        <a:rPr lang="es-EC" sz="1800" b="1" dirty="0">
                          <a:effectLst/>
                        </a:rPr>
                        <a:t>  b     c</a:t>
                      </a:r>
                    </a:p>
                    <a:p>
                      <a:pPr algn="ctr">
                        <a:lnSpc>
                          <a:spcPct val="115000"/>
                        </a:lnSpc>
                        <a:spcAft>
                          <a:spcPts val="0"/>
                        </a:spcAft>
                      </a:pPr>
                      <a:r>
                        <a:rPr lang="es-EC" sz="1800" b="1" dirty="0">
                          <a:effectLst/>
                        </a:rPr>
                        <a:t>  b     c</a:t>
                      </a:r>
                    </a:p>
                    <a:p>
                      <a:pPr algn="ctr">
                        <a:lnSpc>
                          <a:spcPct val="115000"/>
                        </a:lnSpc>
                        <a:spcAft>
                          <a:spcPts val="0"/>
                        </a:spcAft>
                      </a:pPr>
                      <a:r>
                        <a:rPr lang="es-EC" sz="1800" b="1" dirty="0">
                          <a:effectLst/>
                        </a:rPr>
                        <a:t>         c</a:t>
                      </a:r>
                      <a:endParaRPr lang="es-EC" sz="1800" b="1" dirty="0">
                        <a:effectLst/>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s-EC" sz="1800" b="1" dirty="0">
                          <a:effectLst/>
                        </a:rPr>
                        <a:t>2</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1,5</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15</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2</a:t>
                      </a:r>
                      <a:endParaRPr lang="es-EC" sz="1800" b="1">
                        <a:effectLst/>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800" b="1">
                          <a:effectLst/>
                        </a:rPr>
                        <a:t>4</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1</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20</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2,33</a:t>
                      </a:r>
                      <a:endParaRPr lang="es-EC" sz="1800" b="1">
                        <a:effectLst/>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800" b="1">
                          <a:effectLst/>
                        </a:rPr>
                        <a:t>3</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2</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15</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3,33</a:t>
                      </a:r>
                      <a:endParaRPr lang="es-EC" sz="1800" b="1">
                        <a:effectLst/>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800" b="1">
                          <a:effectLst/>
                        </a:rPr>
                        <a:t>5</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1,5</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20</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3,33</a:t>
                      </a:r>
                      <a:endParaRPr lang="es-EC" sz="1800" b="1">
                        <a:effectLst/>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800" b="1">
                          <a:effectLst/>
                        </a:rPr>
                        <a:t>6</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effectLst/>
                        </a:rPr>
                        <a:t>2</a:t>
                      </a:r>
                      <a:endParaRPr lang="es-EC"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20</a:t>
                      </a:r>
                      <a:endParaRPr lang="es-EC"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effectLst/>
                        </a:rPr>
                        <a:t>4</a:t>
                      </a:r>
                      <a:endParaRPr lang="es-EC" sz="1800" b="1" dirty="0">
                        <a:effectLst/>
                        <a:latin typeface="Calibri"/>
                        <a:ea typeface="Times New Roman"/>
                        <a:cs typeface="Times New Roman"/>
                      </a:endParaRPr>
                    </a:p>
                  </a:txBody>
                  <a:tcPr marL="68580" marR="68580" marT="0" marB="0" anchor="ctr"/>
                </a:tc>
                <a:tc vMerge="1">
                  <a:txBody>
                    <a:bodyPr/>
                    <a:lstStyle/>
                    <a:p>
                      <a:endParaRPr lang="es-EC"/>
                    </a:p>
                  </a:txBody>
                  <a:tcPr/>
                </a:tc>
              </a:tr>
            </a:tbl>
          </a:graphicData>
        </a:graphic>
      </p:graphicFrame>
      <p:sp>
        <p:nvSpPr>
          <p:cNvPr id="22" name="21 CuadroTexto"/>
          <p:cNvSpPr txBox="1"/>
          <p:nvPr/>
        </p:nvSpPr>
        <p:spPr>
          <a:xfrm>
            <a:off x="467544" y="2056432"/>
            <a:ext cx="8208912" cy="707886"/>
          </a:xfrm>
          <a:prstGeom prst="rect">
            <a:avLst/>
          </a:prstGeom>
          <a:noFill/>
        </p:spPr>
        <p:txBody>
          <a:bodyPr wrap="square" rtlCol="0">
            <a:spAutoFit/>
          </a:bodyPr>
          <a:lstStyle/>
          <a:p>
            <a:r>
              <a:rPr lang="es-EC" sz="2000" b="1" dirty="0" smtClean="0"/>
              <a:t>Tabla 7: Prueba LSD Fisher (α=0.05) para la variable oxidación debido al efecto de los diferentes tratamientos evaluados.</a:t>
            </a:r>
            <a:endParaRPr lang="es-EC" sz="2000" b="1" dirty="0"/>
          </a:p>
        </p:txBody>
      </p:sp>
      <p:sp>
        <p:nvSpPr>
          <p:cNvPr id="9" name="8 Elipse"/>
          <p:cNvSpPr/>
          <p:nvPr/>
        </p:nvSpPr>
        <p:spPr>
          <a:xfrm rot="16200000">
            <a:off x="827584" y="3573016"/>
            <a:ext cx="1080120"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 </a:t>
            </a:r>
            <a:r>
              <a:rPr lang="es-EC" sz="2400" b="1" dirty="0" smtClean="0">
                <a:solidFill>
                  <a:srgbClr val="FF0000"/>
                </a:solidFill>
              </a:rPr>
              <a:t> VARIABLE VIABILIDAD</a:t>
            </a:r>
            <a:endParaRPr lang="es-EC" sz="2400" b="1" u="sng" dirty="0">
              <a:solidFill>
                <a:schemeClr val="accent6">
                  <a:lumMod val="50000"/>
                </a:schemeClr>
              </a:solidFill>
              <a:effectLst>
                <a:outerShdw blurRad="38100" dist="38100" dir="2700000" algn="tl">
                  <a:srgbClr val="000000">
                    <a:alpha val="43137"/>
                  </a:srgbClr>
                </a:outerShdw>
              </a:effectLst>
            </a:endParaRPr>
          </a:p>
        </p:txBody>
      </p:sp>
      <p:graphicFrame>
        <p:nvGraphicFramePr>
          <p:cNvPr id="9" name="8 Tabla"/>
          <p:cNvGraphicFramePr>
            <a:graphicFrameLocks noGrp="1"/>
          </p:cNvGraphicFramePr>
          <p:nvPr/>
        </p:nvGraphicFramePr>
        <p:xfrm>
          <a:off x="449304" y="3130865"/>
          <a:ext cx="6408711" cy="3059961"/>
        </p:xfrm>
        <a:graphic>
          <a:graphicData uri="http://schemas.openxmlformats.org/drawingml/2006/table">
            <a:tbl>
              <a:tblPr>
                <a:tableStyleId>{3C2FFA5D-87B4-456A-9821-1D502468CF0F}</a:tableStyleId>
              </a:tblPr>
              <a:tblGrid>
                <a:gridCol w="2646559"/>
                <a:gridCol w="761278"/>
                <a:gridCol w="451595"/>
                <a:gridCol w="761278"/>
                <a:gridCol w="885493"/>
                <a:gridCol w="902508"/>
              </a:tblGrid>
              <a:tr h="536217">
                <a:tc>
                  <a:txBody>
                    <a:bodyPr/>
                    <a:lstStyle/>
                    <a:p>
                      <a:pPr algn="ctr">
                        <a:lnSpc>
                          <a:spcPct val="115000"/>
                        </a:lnSpc>
                        <a:spcAft>
                          <a:spcPts val="0"/>
                        </a:spcAft>
                      </a:pPr>
                      <a:r>
                        <a:rPr lang="es-EC" sz="1800" b="1" dirty="0"/>
                        <a:t>Fuente de 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t>SC</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Gl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t>CM</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Valor F</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t>Valor p</a:t>
                      </a:r>
                      <a:endParaRPr lang="es-EC" sz="1800" b="1" dirty="0">
                        <a:latin typeface="Calibri"/>
                        <a:ea typeface="Times New Roman"/>
                        <a:cs typeface="Times New Roman"/>
                      </a:endParaRPr>
                    </a:p>
                  </a:txBody>
                  <a:tcPr marL="68580" marR="68580" marT="0" marB="0" anchor="ctr"/>
                </a:tc>
              </a:tr>
              <a:tr h="295493">
                <a:tc>
                  <a:txBody>
                    <a:bodyPr/>
                    <a:lstStyle/>
                    <a:p>
                      <a:pPr algn="l">
                        <a:lnSpc>
                          <a:spcPct val="115000"/>
                        </a:lnSpc>
                        <a:spcAft>
                          <a:spcPts val="0"/>
                        </a:spcAft>
                      </a:pPr>
                      <a:r>
                        <a:rPr lang="es-EC" sz="1800" u="none" dirty="0">
                          <a:effectLst>
                            <a:outerShdw blurRad="38100" dist="38100" dir="2700000" algn="tl">
                              <a:srgbClr val="000000">
                                <a:alpha val="43137"/>
                              </a:srgbClr>
                            </a:outerShdw>
                          </a:effectLst>
                        </a:rPr>
                        <a:t>Entre grupos</a:t>
                      </a:r>
                      <a:endParaRPr lang="es-EC" sz="1800" u="none"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10,28</a:t>
                      </a:r>
                      <a:endParaRPr lang="es-EC"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5</a:t>
                      </a:r>
                      <a:endParaRPr lang="es-EC"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2,06</a:t>
                      </a:r>
                      <a:endParaRPr lang="es-EC"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3,7</a:t>
                      </a:r>
                      <a:endParaRPr lang="es-EC"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solidFill>
                            <a:srgbClr val="FF0000"/>
                          </a:solidFill>
                        </a:rPr>
                        <a:t>0,0294</a:t>
                      </a:r>
                      <a:endParaRPr lang="es-EC" sz="1800" dirty="0">
                        <a:solidFill>
                          <a:srgbClr val="FF0000"/>
                        </a:solidFill>
                        <a:latin typeface="Calibri"/>
                        <a:ea typeface="Times New Roman"/>
                        <a:cs typeface="Times New Roman"/>
                      </a:endParaRPr>
                    </a:p>
                  </a:txBody>
                  <a:tcPr marL="68580" marR="68580" marT="0" marB="0" anchor="ctr"/>
                </a:tc>
              </a:tr>
              <a:tr h="295493">
                <a:tc>
                  <a:txBody>
                    <a:bodyPr/>
                    <a:lstStyle/>
                    <a:p>
                      <a:pPr algn="l">
                        <a:lnSpc>
                          <a:spcPct val="115000"/>
                        </a:lnSpc>
                        <a:spcAft>
                          <a:spcPts val="0"/>
                        </a:spcAft>
                      </a:pPr>
                      <a:r>
                        <a:rPr lang="es-EC" sz="1800" u="none" dirty="0" smtClean="0">
                          <a:effectLst>
                            <a:outerShdw blurRad="38100" dist="38100" dir="2700000" algn="tl">
                              <a:srgbClr val="000000">
                                <a:alpha val="43137"/>
                              </a:srgbClr>
                            </a:outerShdw>
                          </a:effectLst>
                        </a:rPr>
                        <a:t>Concentración </a:t>
                      </a:r>
                      <a:r>
                        <a:rPr lang="es-EC" sz="1800" u="none" dirty="0">
                          <a:effectLst>
                            <a:outerShdw blurRad="38100" dist="38100" dir="2700000" algn="tl">
                              <a:srgbClr val="000000">
                                <a:alpha val="43137"/>
                              </a:srgbClr>
                            </a:outerShdw>
                          </a:effectLst>
                        </a:rPr>
                        <a:t>de cloro</a:t>
                      </a:r>
                      <a:endParaRPr lang="es-EC" sz="1800" u="none"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5,78</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2,89</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solidFill>
                            <a:srgbClr val="FF0000"/>
                          </a:solidFill>
                        </a:rPr>
                        <a:t>0,0236</a:t>
                      </a:r>
                      <a:endParaRPr lang="es-EC" sz="1800" dirty="0">
                        <a:solidFill>
                          <a:srgbClr val="FF0000"/>
                        </a:solidFill>
                        <a:latin typeface="Calibri"/>
                        <a:ea typeface="Times New Roman"/>
                        <a:cs typeface="Times New Roman"/>
                      </a:endParaRPr>
                    </a:p>
                  </a:txBody>
                  <a:tcPr marL="68580" marR="68580" marT="0" marB="0" anchor="ctr"/>
                </a:tc>
              </a:tr>
              <a:tr h="295493">
                <a:tc>
                  <a:txBody>
                    <a:bodyPr/>
                    <a:lstStyle/>
                    <a:p>
                      <a:pPr algn="l">
                        <a:lnSpc>
                          <a:spcPct val="115000"/>
                        </a:lnSpc>
                        <a:spcAft>
                          <a:spcPts val="0"/>
                        </a:spcAft>
                      </a:pPr>
                      <a:r>
                        <a:rPr lang="es-EC" sz="1800" u="none" dirty="0" smtClean="0">
                          <a:effectLst>
                            <a:outerShdw blurRad="38100" dist="38100" dir="2700000" algn="tl">
                              <a:srgbClr val="000000">
                                <a:alpha val="43137"/>
                              </a:srgbClr>
                            </a:outerShdw>
                          </a:effectLst>
                        </a:rPr>
                        <a:t>        Lineal</a:t>
                      </a:r>
                      <a:endParaRPr lang="es-EC" sz="1800" u="none"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0,333</a:t>
                      </a:r>
                      <a:endParaRPr lang="es-EC"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0,333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0,448</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0,514</a:t>
                      </a:r>
                      <a:endParaRPr lang="es-EC" sz="1800">
                        <a:latin typeface="Calibri"/>
                        <a:ea typeface="Times New Roman"/>
                        <a:cs typeface="Times New Roman"/>
                      </a:endParaRPr>
                    </a:p>
                  </a:txBody>
                  <a:tcPr marL="68580" marR="68580" marT="0" marB="0" anchor="ctr"/>
                </a:tc>
              </a:tr>
              <a:tr h="295493">
                <a:tc>
                  <a:txBody>
                    <a:bodyPr/>
                    <a:lstStyle/>
                    <a:p>
                      <a:pPr algn="l">
                        <a:lnSpc>
                          <a:spcPct val="115000"/>
                        </a:lnSpc>
                        <a:spcAft>
                          <a:spcPts val="0"/>
                        </a:spcAft>
                      </a:pPr>
                      <a:r>
                        <a:rPr lang="es-EC" sz="1800" u="none">
                          <a:effectLst>
                            <a:outerShdw blurRad="38100" dist="38100" dir="2700000" algn="tl">
                              <a:srgbClr val="000000">
                                <a:alpha val="43137"/>
                              </a:srgbClr>
                            </a:outerShdw>
                          </a:effectLst>
                        </a:rPr>
                        <a:t>        Cuadrático</a:t>
                      </a:r>
                      <a:endParaRPr lang="es-EC" sz="1800" u="none">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5,444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5,444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7,313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0,016</a:t>
                      </a:r>
                      <a:endParaRPr lang="es-EC" sz="1800" dirty="0">
                        <a:latin typeface="Calibri"/>
                        <a:ea typeface="Times New Roman"/>
                        <a:cs typeface="Times New Roman"/>
                      </a:endParaRPr>
                    </a:p>
                  </a:txBody>
                  <a:tcPr marL="68580" marR="68580" marT="0" marB="0" anchor="ctr"/>
                </a:tc>
              </a:tr>
              <a:tr h="295493">
                <a:tc>
                  <a:txBody>
                    <a:bodyPr/>
                    <a:lstStyle/>
                    <a:p>
                      <a:pPr algn="l">
                        <a:lnSpc>
                          <a:spcPct val="115000"/>
                        </a:lnSpc>
                        <a:spcAft>
                          <a:spcPts val="0"/>
                        </a:spcAft>
                      </a:pPr>
                      <a:r>
                        <a:rPr lang="es-EC" sz="1800" u="none" dirty="0">
                          <a:effectLst>
                            <a:outerShdw blurRad="38100" dist="38100" dir="2700000" algn="tl">
                              <a:srgbClr val="000000">
                                <a:alpha val="43137"/>
                              </a:srgbClr>
                            </a:outerShdw>
                          </a:effectLst>
                        </a:rPr>
                        <a:t>Tiempo de inmersión</a:t>
                      </a:r>
                      <a:endParaRPr lang="es-EC" sz="1800" u="none"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0,5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0,5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0,9</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0,3615</a:t>
                      </a:r>
                      <a:endParaRPr lang="es-EC" sz="1800" dirty="0">
                        <a:latin typeface="Calibri"/>
                        <a:ea typeface="Times New Roman"/>
                        <a:cs typeface="Times New Roman"/>
                      </a:endParaRPr>
                    </a:p>
                  </a:txBody>
                  <a:tcPr marL="68580" marR="68580" marT="0" marB="0" anchor="ctr"/>
                </a:tc>
              </a:tr>
              <a:tr h="295493">
                <a:tc>
                  <a:txBody>
                    <a:bodyPr/>
                    <a:lstStyle/>
                    <a:p>
                      <a:pPr algn="l">
                        <a:lnSpc>
                          <a:spcPct val="115000"/>
                        </a:lnSpc>
                        <a:spcAft>
                          <a:spcPts val="0"/>
                        </a:spcAft>
                      </a:pPr>
                      <a:r>
                        <a:rPr lang="es-EC" sz="1800" u="none" dirty="0" smtClean="0">
                          <a:effectLst>
                            <a:outerShdw blurRad="38100" dist="38100" dir="2700000" algn="tl">
                              <a:srgbClr val="000000">
                                <a:alpha val="43137"/>
                              </a:srgbClr>
                            </a:outerShdw>
                          </a:effectLst>
                          <a:latin typeface="Calibri"/>
                          <a:ea typeface="Times New Roman"/>
                          <a:cs typeface="Times New Roman"/>
                        </a:rPr>
                        <a:t>INTERACCIÓN</a:t>
                      </a:r>
                      <a:endParaRPr lang="es-EC" sz="1800" u="none"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cap="all">
                          <a:latin typeface="+mn-lt"/>
                          <a:ea typeface="Times New Roman"/>
                          <a:cs typeface="Times New Roman"/>
                        </a:rPr>
                        <a:t>4</a:t>
                      </a:r>
                      <a:endParaRPr lang="es-EC" sz="180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cap="all">
                          <a:latin typeface="+mn-lt"/>
                          <a:ea typeface="Times New Roman"/>
                          <a:cs typeface="Times New Roman"/>
                        </a:rPr>
                        <a:t>2</a:t>
                      </a:r>
                      <a:endParaRPr lang="es-EC" sz="180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cap="all">
                          <a:latin typeface="+mn-lt"/>
                          <a:ea typeface="Times New Roman"/>
                          <a:cs typeface="Times New Roman"/>
                        </a:rPr>
                        <a:t>2</a:t>
                      </a:r>
                      <a:endParaRPr lang="es-EC" sz="180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cap="all">
                          <a:latin typeface="+mn-lt"/>
                          <a:ea typeface="Times New Roman"/>
                          <a:cs typeface="Times New Roman"/>
                        </a:rPr>
                        <a:t>3,6</a:t>
                      </a:r>
                      <a:endParaRPr lang="es-EC" sz="180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C" sz="1800" cap="all" dirty="0">
                          <a:latin typeface="+mn-lt"/>
                          <a:ea typeface="Times New Roman"/>
                          <a:cs typeface="Times New Roman"/>
                        </a:rPr>
                        <a:t>0,0596</a:t>
                      </a:r>
                      <a:endParaRPr lang="es-EC" sz="1800" dirty="0">
                        <a:latin typeface="+mn-lt"/>
                        <a:ea typeface="Times New Roman"/>
                        <a:cs typeface="Times New Roman"/>
                      </a:endParaRPr>
                    </a:p>
                  </a:txBody>
                  <a:tcPr marL="68580" marR="68580" marT="0" marB="0" anchor="ctr"/>
                </a:tc>
              </a:tr>
              <a:tr h="295493">
                <a:tc>
                  <a:txBody>
                    <a:bodyPr/>
                    <a:lstStyle/>
                    <a:p>
                      <a:pPr algn="l">
                        <a:lnSpc>
                          <a:spcPct val="115000"/>
                        </a:lnSpc>
                        <a:spcAft>
                          <a:spcPts val="0"/>
                        </a:spcAft>
                      </a:pPr>
                      <a:r>
                        <a:rPr lang="es-EC" sz="1800" u="none" dirty="0">
                          <a:effectLst>
                            <a:outerShdw blurRad="38100" dist="38100" dir="2700000" algn="tl">
                              <a:srgbClr val="000000">
                                <a:alpha val="43137"/>
                              </a:srgbClr>
                            </a:outerShdw>
                          </a:effectLst>
                        </a:rPr>
                        <a:t>Error</a:t>
                      </a:r>
                      <a:endParaRPr lang="es-EC" sz="1800" u="none"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6,67</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0,56</a:t>
                      </a:r>
                      <a:endParaRPr lang="es-EC" sz="1800">
                        <a:latin typeface="Calibri"/>
                        <a:ea typeface="Times New Roman"/>
                        <a:cs typeface="Times New Roman"/>
                      </a:endParaRPr>
                    </a:p>
                  </a:txBody>
                  <a:tcPr marL="68580" marR="68580" marT="0" marB="0" anchor="ctr"/>
                </a:tc>
                <a:tc>
                  <a:txBody>
                    <a:bodyPr/>
                    <a:lstStyle/>
                    <a:p>
                      <a:pPr>
                        <a:lnSpc>
                          <a:spcPct val="115000"/>
                        </a:lnSpc>
                      </a:pPr>
                      <a:endParaRPr lang="es-EC" sz="1800">
                        <a:latin typeface="Calibri"/>
                      </a:endParaRPr>
                    </a:p>
                  </a:txBody>
                  <a:tcPr marL="68580" marR="68580" marT="0" marB="0" anchor="ctr"/>
                </a:tc>
                <a:tc>
                  <a:txBody>
                    <a:bodyPr/>
                    <a:lstStyle/>
                    <a:p>
                      <a:pPr>
                        <a:lnSpc>
                          <a:spcPct val="115000"/>
                        </a:lnSpc>
                      </a:pPr>
                      <a:endParaRPr lang="es-EC" sz="1800" dirty="0">
                        <a:latin typeface="Calibri"/>
                      </a:endParaRPr>
                    </a:p>
                  </a:txBody>
                  <a:tcPr marL="68580" marR="68580" marT="0" marB="0" anchor="ctr"/>
                </a:tc>
              </a:tr>
              <a:tr h="295493">
                <a:tc>
                  <a:txBody>
                    <a:bodyPr/>
                    <a:lstStyle/>
                    <a:p>
                      <a:pPr algn="l">
                        <a:lnSpc>
                          <a:spcPct val="115000"/>
                        </a:lnSpc>
                        <a:spcAft>
                          <a:spcPts val="0"/>
                        </a:spcAft>
                      </a:pPr>
                      <a:r>
                        <a:rPr lang="es-EC" sz="1800" u="none" dirty="0">
                          <a:effectLst>
                            <a:outerShdw blurRad="38100" dist="38100" dir="2700000" algn="tl">
                              <a:srgbClr val="000000">
                                <a:alpha val="43137"/>
                              </a:srgbClr>
                            </a:outerShdw>
                          </a:effectLst>
                        </a:rPr>
                        <a:t>Total</a:t>
                      </a:r>
                      <a:endParaRPr lang="es-EC" sz="1800" u="none"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16,94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17</a:t>
                      </a:r>
                      <a:endParaRPr lang="es-EC" sz="1800">
                        <a:latin typeface="Calibri"/>
                        <a:ea typeface="Times New Roman"/>
                        <a:cs typeface="Times New Roman"/>
                      </a:endParaRPr>
                    </a:p>
                  </a:txBody>
                  <a:tcPr marL="68580" marR="68580" marT="0" marB="0" anchor="ctr"/>
                </a:tc>
                <a:tc>
                  <a:txBody>
                    <a:bodyPr/>
                    <a:lstStyle/>
                    <a:p>
                      <a:pPr>
                        <a:lnSpc>
                          <a:spcPct val="115000"/>
                        </a:lnSpc>
                      </a:pPr>
                      <a:endParaRPr lang="es-EC" sz="1800">
                        <a:latin typeface="Calibri"/>
                      </a:endParaRPr>
                    </a:p>
                  </a:txBody>
                  <a:tcPr marL="68580" marR="68580" marT="0" marB="0" anchor="ctr"/>
                </a:tc>
                <a:tc>
                  <a:txBody>
                    <a:bodyPr/>
                    <a:lstStyle/>
                    <a:p>
                      <a:pPr>
                        <a:lnSpc>
                          <a:spcPct val="115000"/>
                        </a:lnSpc>
                      </a:pPr>
                      <a:endParaRPr lang="es-EC" sz="1800">
                        <a:latin typeface="Calibri"/>
                      </a:endParaRPr>
                    </a:p>
                  </a:txBody>
                  <a:tcPr marL="68580" marR="68580" marT="0" marB="0" anchor="ctr"/>
                </a:tc>
                <a:tc>
                  <a:txBody>
                    <a:bodyPr/>
                    <a:lstStyle/>
                    <a:p>
                      <a:pPr>
                        <a:lnSpc>
                          <a:spcPct val="115000"/>
                        </a:lnSpc>
                      </a:pPr>
                      <a:endParaRPr lang="es-EC" sz="1800" dirty="0">
                        <a:latin typeface="Calibri"/>
                      </a:endParaRPr>
                    </a:p>
                  </a:txBody>
                  <a:tcPr marL="68580" marR="68580" marT="0" marB="0" anchor="ctr"/>
                </a:tc>
              </a:tr>
            </a:tbl>
          </a:graphicData>
        </a:graphic>
      </p:graphicFrame>
      <p:sp>
        <p:nvSpPr>
          <p:cNvPr id="11" name="10 CuadroTexto"/>
          <p:cNvSpPr txBox="1"/>
          <p:nvPr/>
        </p:nvSpPr>
        <p:spPr>
          <a:xfrm>
            <a:off x="449304" y="2338777"/>
            <a:ext cx="6408712" cy="646331"/>
          </a:xfrm>
          <a:prstGeom prst="rect">
            <a:avLst/>
          </a:prstGeom>
          <a:noFill/>
        </p:spPr>
        <p:txBody>
          <a:bodyPr wrap="square" rtlCol="0">
            <a:spAutoFit/>
          </a:bodyPr>
          <a:lstStyle/>
          <a:p>
            <a:r>
              <a:rPr lang="es-EC" b="1" dirty="0" smtClean="0"/>
              <a:t>Tabla 3.8: Análisis de varianza para la variable Viabilidad         entre los tratamientos de desinfección</a:t>
            </a:r>
          </a:p>
        </p:txBody>
      </p:sp>
      <p:pic>
        <p:nvPicPr>
          <p:cNvPr id="4098" name="Picture 2" descr="G:\Fotos tesis\DSC08444.JPG"/>
          <p:cNvPicPr>
            <a:picLocks noChangeAspect="1" noChangeArrowheads="1"/>
          </p:cNvPicPr>
          <p:nvPr/>
        </p:nvPicPr>
        <p:blipFill>
          <a:blip r:embed="rId3" cstate="print"/>
          <a:srcRect l="31928" t="2421" r="26070" b="6862"/>
          <a:stretch>
            <a:fillRect/>
          </a:stretch>
        </p:blipFill>
        <p:spPr bwMode="auto">
          <a:xfrm>
            <a:off x="7160486" y="1500175"/>
            <a:ext cx="1278285" cy="20717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99" name="Picture 3" descr="G:\Fotos tesis\DSC08032.JPG"/>
          <p:cNvPicPr>
            <a:picLocks noChangeAspect="1" noChangeArrowheads="1"/>
          </p:cNvPicPr>
          <p:nvPr/>
        </p:nvPicPr>
        <p:blipFill>
          <a:blip r:embed="rId4" cstate="print"/>
          <a:srcRect l="15277" t="20370" r="1389" b="24074"/>
          <a:stretch>
            <a:fillRect/>
          </a:stretch>
        </p:blipFill>
        <p:spPr bwMode="auto">
          <a:xfrm rot="5400000">
            <a:off x="6572264" y="4857760"/>
            <a:ext cx="2000264" cy="10001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25" descr="DSC08305.JPG"/>
          <p:cNvPicPr>
            <a:picLocks noChangeAspect="1" noChangeArrowheads="1"/>
          </p:cNvPicPr>
          <p:nvPr/>
        </p:nvPicPr>
        <p:blipFill>
          <a:blip r:embed="rId5" cstate="print"/>
          <a:srcRect l="39516" r="19354" b="5373"/>
          <a:stretch>
            <a:fillRect/>
          </a:stretch>
        </p:blipFill>
        <p:spPr bwMode="auto">
          <a:xfrm>
            <a:off x="7858148" y="3143248"/>
            <a:ext cx="959832" cy="16954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pic>
        <p:nvPicPr>
          <p:cNvPr id="8" name="7 Marcador de contenido" descr="CHIRI.jpg"/>
          <p:cNvPicPr>
            <a:picLocks noGrp="1" noChangeAspect="1"/>
          </p:cNvPicPr>
          <p:nvPr>
            <p:ph idx="1"/>
          </p:nvPr>
        </p:nvPicPr>
        <p:blipFill>
          <a:blip r:embed="rId3" cstate="print"/>
          <a:stretch>
            <a:fillRect/>
          </a:stretch>
        </p:blipFill>
        <p:spPr>
          <a:xfrm>
            <a:off x="5724128" y="1700808"/>
            <a:ext cx="2814126" cy="3744416"/>
          </a:xfrm>
          <a:prstGeom prst="rect">
            <a:avLst/>
          </a:prstGeom>
          <a:ln>
            <a:noFill/>
          </a:ln>
          <a:effectLst>
            <a:softEdge rad="112500"/>
          </a:effectLst>
        </p:spPr>
      </p:pic>
      <p:sp>
        <p:nvSpPr>
          <p:cNvPr id="7" name="6 Rectángulo"/>
          <p:cNvSpPr/>
          <p:nvPr/>
        </p:nvSpPr>
        <p:spPr>
          <a:xfrm>
            <a:off x="323528" y="332656"/>
            <a:ext cx="8496944" cy="86409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409131" y="293747"/>
            <a:ext cx="4882949" cy="923330"/>
          </a:xfrm>
          <a:prstGeom prst="rect">
            <a:avLst/>
          </a:prstGeom>
          <a:noFill/>
          <a:ln>
            <a:noFill/>
          </a:ln>
        </p:spPr>
        <p:txBody>
          <a:bodyPr wrap="square" lIns="91440" tIns="45720" rIns="91440" bIns="45720">
            <a:spAutoFit/>
          </a:bodyPr>
          <a:lstStyle/>
          <a:p>
            <a:pPr algn="ctr"/>
            <a:r>
              <a:rPr lang="es-ES" sz="54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Generalidades :</a:t>
            </a:r>
          </a:p>
        </p:txBody>
      </p:sp>
      <p:sp>
        <p:nvSpPr>
          <p:cNvPr id="12" name="11 CuadroTexto"/>
          <p:cNvSpPr txBox="1"/>
          <p:nvPr/>
        </p:nvSpPr>
        <p:spPr>
          <a:xfrm>
            <a:off x="611560" y="1628800"/>
            <a:ext cx="8136904" cy="400110"/>
          </a:xfrm>
          <a:prstGeom prst="rect">
            <a:avLst/>
          </a:prstGeom>
          <a:noFill/>
        </p:spPr>
        <p:txBody>
          <a:bodyPr wrap="square" rtlCol="0">
            <a:spAutoFit/>
          </a:bodyPr>
          <a:lstStyle/>
          <a:p>
            <a:r>
              <a:rPr lang="es-EC" sz="2000" dirty="0" smtClean="0">
                <a:effectLst>
                  <a:outerShdw blurRad="38100" dist="38100" dir="2700000" algn="tl">
                    <a:srgbClr val="000000">
                      <a:alpha val="43137"/>
                    </a:srgbClr>
                  </a:outerShdw>
                </a:effectLst>
              </a:rPr>
              <a:t>Árbol pequeño, leñoso, </a:t>
            </a:r>
            <a:r>
              <a:rPr lang="es-EC" sz="2000" dirty="0" err="1" smtClean="0">
                <a:effectLst>
                  <a:outerShdw blurRad="38100" dist="38100" dir="2700000" algn="tl">
                    <a:srgbClr val="000000">
                      <a:alpha val="43137"/>
                    </a:srgbClr>
                  </a:outerShdw>
                </a:effectLst>
              </a:rPr>
              <a:t>semipersistente</a:t>
            </a:r>
            <a:r>
              <a:rPr lang="es-EC" sz="2000" dirty="0" smtClean="0">
                <a:effectLst>
                  <a:outerShdw blurRad="38100" dist="38100" dir="2700000" algn="tl">
                    <a:srgbClr val="000000">
                      <a:alpha val="43137"/>
                    </a:srgbClr>
                  </a:outerShdw>
                </a:effectLst>
              </a:rPr>
              <a:t>         </a:t>
            </a:r>
            <a:endParaRPr lang="es-EC" sz="2000" dirty="0">
              <a:effectLst>
                <a:outerShdw blurRad="38100" dist="38100" dir="2700000" algn="tl">
                  <a:srgbClr val="000000">
                    <a:alpha val="43137"/>
                  </a:srgbClr>
                </a:outerShdw>
              </a:effectLst>
            </a:endParaRPr>
          </a:p>
        </p:txBody>
      </p:sp>
      <p:sp>
        <p:nvSpPr>
          <p:cNvPr id="13" name="12 CuadroTexto"/>
          <p:cNvSpPr txBox="1"/>
          <p:nvPr/>
        </p:nvSpPr>
        <p:spPr>
          <a:xfrm>
            <a:off x="611560" y="2420888"/>
            <a:ext cx="8280920" cy="2246769"/>
          </a:xfrm>
          <a:prstGeom prst="rect">
            <a:avLst/>
          </a:prstGeom>
          <a:noFill/>
        </p:spPr>
        <p:txBody>
          <a:bodyPr wrap="square" rtlCol="0">
            <a:spAutoFit/>
          </a:bodyPr>
          <a:lstStyle/>
          <a:p>
            <a:r>
              <a:rPr lang="es-EC" sz="2000" dirty="0">
                <a:effectLst>
                  <a:outerShdw blurRad="38100" dist="38100" dir="2700000" algn="tl">
                    <a:srgbClr val="000000">
                      <a:alpha val="43137"/>
                    </a:srgbClr>
                  </a:outerShdw>
                </a:effectLst>
                <a:latin typeface="+mj-lt"/>
              </a:rPr>
              <a:t>Actualmente, la chirimoya </a:t>
            </a:r>
            <a:r>
              <a:rPr lang="es-ES" sz="2000" dirty="0">
                <a:effectLst>
                  <a:outerShdw blurRad="38100" dist="38100" dir="2700000" algn="tl">
                    <a:srgbClr val="000000">
                      <a:alpha val="43137"/>
                    </a:srgbClr>
                  </a:outerShdw>
                </a:effectLst>
                <a:latin typeface="+mj-lt"/>
              </a:rPr>
              <a:t>es un árbol frutal </a:t>
            </a:r>
            <a:endParaRPr lang="es-ES" sz="2000" dirty="0" smtClean="0">
              <a:effectLst>
                <a:outerShdw blurRad="38100" dist="38100" dir="2700000" algn="tl">
                  <a:srgbClr val="000000">
                    <a:alpha val="43137"/>
                  </a:srgbClr>
                </a:outerShdw>
              </a:effectLst>
              <a:latin typeface="+mj-lt"/>
            </a:endParaRPr>
          </a:p>
          <a:p>
            <a:r>
              <a:rPr lang="es-ES" sz="2000" dirty="0" smtClean="0">
                <a:effectLst>
                  <a:outerShdw blurRad="38100" dist="38100" dir="2700000" algn="tl">
                    <a:srgbClr val="000000">
                      <a:alpha val="43137"/>
                    </a:srgbClr>
                  </a:outerShdw>
                </a:effectLst>
                <a:latin typeface="+mj-lt"/>
              </a:rPr>
              <a:t>de </a:t>
            </a:r>
            <a:r>
              <a:rPr lang="es-ES" sz="2000" dirty="0">
                <a:effectLst>
                  <a:outerShdw blurRad="38100" dist="38100" dir="2700000" algn="tl">
                    <a:srgbClr val="000000">
                      <a:alpha val="43137"/>
                    </a:srgbClr>
                  </a:outerShdw>
                </a:effectLst>
                <a:latin typeface="+mj-lt"/>
              </a:rPr>
              <a:t>poca importancia </a:t>
            </a:r>
            <a:r>
              <a:rPr lang="es-ES" sz="2000" dirty="0" smtClean="0">
                <a:effectLst>
                  <a:outerShdw blurRad="38100" dist="38100" dir="2700000" algn="tl">
                    <a:srgbClr val="000000">
                      <a:alpha val="43137"/>
                    </a:srgbClr>
                  </a:outerShdw>
                </a:effectLst>
                <a:latin typeface="+mj-lt"/>
              </a:rPr>
              <a:t>internacional. </a:t>
            </a:r>
          </a:p>
          <a:p>
            <a:endParaRPr lang="es-ES" sz="2000" dirty="0" smtClean="0">
              <a:effectLst>
                <a:outerShdw blurRad="38100" dist="38100" dir="2700000" algn="tl">
                  <a:srgbClr val="000000">
                    <a:alpha val="43137"/>
                  </a:srgbClr>
                </a:outerShdw>
              </a:effectLst>
              <a:latin typeface="+mj-lt"/>
            </a:endParaRPr>
          </a:p>
          <a:p>
            <a:endParaRPr lang="es-ES" sz="2000" dirty="0">
              <a:effectLst>
                <a:outerShdw blurRad="38100" dist="38100" dir="2700000" algn="tl">
                  <a:srgbClr val="000000">
                    <a:alpha val="43137"/>
                  </a:srgbClr>
                </a:outerShdw>
              </a:effectLst>
              <a:latin typeface="+mj-lt"/>
            </a:endParaRPr>
          </a:p>
          <a:p>
            <a:r>
              <a:rPr lang="es-ES" sz="2000" dirty="0" smtClean="0">
                <a:effectLst>
                  <a:outerShdw blurRad="38100" dist="38100" dir="2700000" algn="tl">
                    <a:srgbClr val="000000">
                      <a:alpha val="43137"/>
                    </a:srgbClr>
                  </a:outerShdw>
                </a:effectLst>
                <a:latin typeface="+mj-lt"/>
              </a:rPr>
              <a:t>Difundido en forma </a:t>
            </a:r>
            <a:r>
              <a:rPr lang="es-ES" sz="2000" dirty="0">
                <a:effectLst>
                  <a:outerShdw blurRad="38100" dist="38100" dir="2700000" algn="tl">
                    <a:srgbClr val="000000">
                      <a:alpha val="43137"/>
                    </a:srgbClr>
                  </a:outerShdw>
                </a:effectLst>
                <a:latin typeface="+mj-lt"/>
              </a:rPr>
              <a:t>comercial </a:t>
            </a:r>
            <a:r>
              <a:rPr lang="es-ES" sz="2000" dirty="0" smtClean="0">
                <a:effectLst>
                  <a:outerShdw blurRad="38100" dist="38100" dir="2700000" algn="tl">
                    <a:srgbClr val="000000">
                      <a:alpha val="43137"/>
                    </a:srgbClr>
                  </a:outerShdw>
                </a:effectLst>
                <a:latin typeface="+mj-lt"/>
              </a:rPr>
              <a:t>              España</a:t>
            </a:r>
            <a:r>
              <a:rPr lang="es-ES" sz="2000" dirty="0">
                <a:effectLst>
                  <a:outerShdw blurRad="38100" dist="38100" dir="2700000" algn="tl">
                    <a:srgbClr val="000000">
                      <a:alpha val="43137"/>
                    </a:srgbClr>
                  </a:outerShdw>
                </a:effectLst>
                <a:latin typeface="+mj-lt"/>
              </a:rPr>
              <a:t>, </a:t>
            </a:r>
            <a:endParaRPr lang="es-ES" sz="2000" dirty="0" smtClean="0">
              <a:effectLst>
                <a:outerShdw blurRad="38100" dist="38100" dir="2700000" algn="tl">
                  <a:srgbClr val="000000">
                    <a:alpha val="43137"/>
                  </a:srgbClr>
                </a:outerShdw>
              </a:effectLst>
              <a:latin typeface="+mj-lt"/>
            </a:endParaRPr>
          </a:p>
          <a:p>
            <a:r>
              <a:rPr lang="es-ES" sz="2000" dirty="0" smtClean="0">
                <a:effectLst>
                  <a:outerShdw blurRad="38100" dist="38100" dir="2700000" algn="tl">
                    <a:srgbClr val="000000">
                      <a:alpha val="43137"/>
                    </a:srgbClr>
                  </a:outerShdw>
                </a:effectLst>
                <a:latin typeface="+mj-lt"/>
              </a:rPr>
              <a:t>Perú</a:t>
            </a:r>
            <a:r>
              <a:rPr lang="es-ES" sz="2000" dirty="0">
                <a:effectLst>
                  <a:outerShdw blurRad="38100" dist="38100" dir="2700000" algn="tl">
                    <a:srgbClr val="000000">
                      <a:alpha val="43137"/>
                    </a:srgbClr>
                  </a:outerShdw>
                </a:effectLst>
                <a:latin typeface="+mj-lt"/>
              </a:rPr>
              <a:t>, </a:t>
            </a:r>
            <a:r>
              <a:rPr lang="es-ES" sz="2000" dirty="0" smtClean="0">
                <a:effectLst>
                  <a:outerShdw blurRad="38100" dist="38100" dir="2700000" algn="tl">
                    <a:srgbClr val="000000">
                      <a:alpha val="43137"/>
                    </a:srgbClr>
                  </a:outerShdw>
                </a:effectLst>
                <a:latin typeface="+mj-lt"/>
              </a:rPr>
              <a:t>Bolivia</a:t>
            </a:r>
            <a:r>
              <a:rPr lang="es-ES" sz="2000" dirty="0">
                <a:effectLst>
                  <a:outerShdw blurRad="38100" dist="38100" dir="2700000" algn="tl">
                    <a:srgbClr val="000000">
                      <a:alpha val="43137"/>
                    </a:srgbClr>
                  </a:outerShdw>
                </a:effectLst>
                <a:latin typeface="+mj-lt"/>
              </a:rPr>
              <a:t>, Chile, Ecuador, Colombia, México </a:t>
            </a:r>
            <a:endParaRPr lang="es-ES" sz="2000" dirty="0" smtClean="0">
              <a:effectLst>
                <a:outerShdw blurRad="38100" dist="38100" dir="2700000" algn="tl">
                  <a:srgbClr val="000000">
                    <a:alpha val="43137"/>
                  </a:srgbClr>
                </a:outerShdw>
              </a:effectLst>
              <a:latin typeface="+mj-lt"/>
            </a:endParaRPr>
          </a:p>
          <a:p>
            <a:r>
              <a:rPr lang="es-ES" sz="2000" dirty="0" smtClean="0">
                <a:effectLst>
                  <a:outerShdw blurRad="38100" dist="38100" dir="2700000" algn="tl">
                    <a:srgbClr val="000000">
                      <a:alpha val="43137"/>
                    </a:srgbClr>
                  </a:outerShdw>
                </a:effectLst>
                <a:latin typeface="+mj-lt"/>
              </a:rPr>
              <a:t>EE.UU., Israel </a:t>
            </a:r>
            <a:r>
              <a:rPr lang="es-ES" sz="2000" dirty="0">
                <a:effectLst>
                  <a:outerShdw blurRad="38100" dist="38100" dir="2700000" algn="tl">
                    <a:srgbClr val="000000">
                      <a:alpha val="43137"/>
                    </a:srgbClr>
                  </a:outerShdw>
                </a:effectLst>
                <a:latin typeface="+mj-lt"/>
              </a:rPr>
              <a:t>y Sudáfrica</a:t>
            </a:r>
            <a:endParaRPr lang="es-EC" sz="2000" dirty="0">
              <a:effectLst>
                <a:outerShdw blurRad="38100" dist="38100" dir="2700000" algn="tl">
                  <a:srgbClr val="000000">
                    <a:alpha val="43137"/>
                  </a:srgbClr>
                </a:outerShdw>
              </a:effectLst>
              <a:latin typeface="+mj-lt"/>
            </a:endParaRPr>
          </a:p>
        </p:txBody>
      </p:sp>
      <p:cxnSp>
        <p:nvCxnSpPr>
          <p:cNvPr id="18" name="17 Conector recto de flecha"/>
          <p:cNvCxnSpPr/>
          <p:nvPr/>
        </p:nvCxnSpPr>
        <p:spPr>
          <a:xfrm>
            <a:off x="3923928" y="3861048"/>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3970" name="Picture 2" descr="http://t1.gstatic.com/images?q=tbn:ANd9GcQaQtQxMUOVh6CRzvcKgQ9WRQEvFApBGF4sqfSxKi3uvufeLyx1kw"/>
          <p:cNvPicPr>
            <a:picLocks noChangeAspect="1" noChangeArrowheads="1"/>
          </p:cNvPicPr>
          <p:nvPr/>
        </p:nvPicPr>
        <p:blipFill>
          <a:blip r:embed="rId4" cstate="print"/>
          <a:srcRect/>
          <a:stretch>
            <a:fillRect/>
          </a:stretch>
        </p:blipFill>
        <p:spPr bwMode="auto">
          <a:xfrm>
            <a:off x="3419872" y="4581128"/>
            <a:ext cx="2858057" cy="1905373"/>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 </a:t>
            </a:r>
            <a:r>
              <a:rPr lang="es-EC" sz="2400" b="1" dirty="0" smtClean="0">
                <a:solidFill>
                  <a:srgbClr val="FF0000"/>
                </a:solidFill>
              </a:rPr>
              <a:t> VARIABLE VIABILIDAD</a:t>
            </a:r>
            <a:endParaRPr lang="es-EC" sz="2400" b="1" u="sng" dirty="0">
              <a:solidFill>
                <a:schemeClr val="accent6">
                  <a:lumMod val="50000"/>
                </a:schemeClr>
              </a:solidFill>
              <a:effectLst>
                <a:outerShdw blurRad="38100" dist="38100" dir="2700000" algn="tl">
                  <a:srgbClr val="000000">
                    <a:alpha val="43137"/>
                  </a:srgbClr>
                </a:outerShdw>
              </a:effectLst>
            </a:endParaRPr>
          </a:p>
        </p:txBody>
      </p:sp>
      <p:pic>
        <p:nvPicPr>
          <p:cNvPr id="11" name="Picture 2" descr="G:\Fotos tesis\DSC08444.JPG"/>
          <p:cNvPicPr>
            <a:picLocks noChangeAspect="1" noChangeArrowheads="1"/>
          </p:cNvPicPr>
          <p:nvPr/>
        </p:nvPicPr>
        <p:blipFill>
          <a:blip r:embed="rId3" cstate="print"/>
          <a:srcRect l="31928" t="2421" r="26070" b="6862"/>
          <a:stretch>
            <a:fillRect/>
          </a:stretch>
        </p:blipFill>
        <p:spPr bwMode="auto">
          <a:xfrm>
            <a:off x="7500958" y="1500174"/>
            <a:ext cx="1063808" cy="17241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3" descr="G:\Fotos tesis\DSC08032.JPG"/>
          <p:cNvPicPr>
            <a:picLocks noChangeAspect="1" noChangeArrowheads="1"/>
          </p:cNvPicPr>
          <p:nvPr/>
        </p:nvPicPr>
        <p:blipFill>
          <a:blip r:embed="rId4" cstate="print"/>
          <a:srcRect l="15277" t="20370" r="1389" b="24074"/>
          <a:stretch>
            <a:fillRect/>
          </a:stretch>
        </p:blipFill>
        <p:spPr bwMode="auto">
          <a:xfrm rot="5400000">
            <a:off x="6873586" y="4770752"/>
            <a:ext cx="1937985" cy="9689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25" descr="DSC08305.JPG"/>
          <p:cNvPicPr>
            <a:picLocks noChangeAspect="1" noChangeArrowheads="1"/>
          </p:cNvPicPr>
          <p:nvPr/>
        </p:nvPicPr>
        <p:blipFill>
          <a:blip r:embed="rId5" cstate="print"/>
          <a:srcRect l="39516" r="19354" b="5373"/>
          <a:stretch>
            <a:fillRect/>
          </a:stretch>
        </p:blipFill>
        <p:spPr bwMode="auto">
          <a:xfrm>
            <a:off x="7858148" y="3000372"/>
            <a:ext cx="889762" cy="15716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p:cNvPicPr>
            <a:picLocks noChangeAspect="1" noChangeArrowheads="1"/>
          </p:cNvPicPr>
          <p:nvPr/>
        </p:nvPicPr>
        <p:blipFill>
          <a:blip r:embed="rId6" cstate="print"/>
          <a:srcRect/>
          <a:stretch>
            <a:fillRect/>
          </a:stretch>
        </p:blipFill>
        <p:spPr bwMode="auto">
          <a:xfrm>
            <a:off x="539552" y="1271963"/>
            <a:ext cx="6408712" cy="5325389"/>
          </a:xfrm>
          <a:prstGeom prst="rect">
            <a:avLst/>
          </a:prstGeom>
          <a:noFill/>
          <a:ln w="9525">
            <a:noFill/>
            <a:miter lim="800000"/>
            <a:headEnd/>
            <a:tailEnd/>
          </a:ln>
        </p:spPr>
      </p:pic>
      <p:sp>
        <p:nvSpPr>
          <p:cNvPr id="12" name="11 CuadroTexto"/>
          <p:cNvSpPr txBox="1"/>
          <p:nvPr/>
        </p:nvSpPr>
        <p:spPr>
          <a:xfrm>
            <a:off x="1331640" y="2492896"/>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3" name="12 CuadroTexto"/>
          <p:cNvSpPr txBox="1"/>
          <p:nvPr/>
        </p:nvSpPr>
        <p:spPr>
          <a:xfrm>
            <a:off x="3131840" y="2483604"/>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4" name="13 CuadroTexto"/>
          <p:cNvSpPr txBox="1"/>
          <p:nvPr/>
        </p:nvSpPr>
        <p:spPr>
          <a:xfrm>
            <a:off x="2267744" y="2204864"/>
            <a:ext cx="144016" cy="369332"/>
          </a:xfrm>
          <a:prstGeom prst="rect">
            <a:avLst/>
          </a:prstGeom>
          <a:noFill/>
        </p:spPr>
        <p:txBody>
          <a:bodyPr wrap="square" rtlCol="0">
            <a:spAutoFit/>
          </a:bodyPr>
          <a:lstStyle/>
          <a:p>
            <a:r>
              <a:rPr lang="es-EC" b="1" dirty="0" smtClean="0">
                <a:solidFill>
                  <a:schemeClr val="bg1"/>
                </a:solidFill>
              </a:rPr>
              <a:t>b</a:t>
            </a:r>
          </a:p>
        </p:txBody>
      </p:sp>
      <p:sp>
        <p:nvSpPr>
          <p:cNvPr id="17" name="16 Elipse"/>
          <p:cNvSpPr/>
          <p:nvPr/>
        </p:nvSpPr>
        <p:spPr>
          <a:xfrm>
            <a:off x="2195736" y="3861048"/>
            <a:ext cx="720080"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FASE DE DESINFECCIÓN: </a:t>
            </a:r>
            <a:r>
              <a:rPr lang="es-EC" sz="2400" b="1" dirty="0" smtClean="0">
                <a:solidFill>
                  <a:srgbClr val="FF0000"/>
                </a:solidFill>
              </a:rPr>
              <a:t> VARIABLE VIABILIDAD</a:t>
            </a:r>
            <a:endParaRPr lang="es-EC" sz="2400" b="1" u="sng" dirty="0">
              <a:solidFill>
                <a:schemeClr val="accent6">
                  <a:lumMod val="50000"/>
                </a:schemeClr>
              </a:solidFill>
              <a:effectLst>
                <a:outerShdw blurRad="38100" dist="38100" dir="2700000" algn="tl">
                  <a:srgbClr val="000000">
                    <a:alpha val="43137"/>
                  </a:srgbClr>
                </a:outerShdw>
              </a:effectLst>
            </a:endParaRPr>
          </a:p>
        </p:txBody>
      </p:sp>
      <p:graphicFrame>
        <p:nvGraphicFramePr>
          <p:cNvPr id="11" name="10 Tabla"/>
          <p:cNvGraphicFramePr>
            <a:graphicFrameLocks noGrp="1"/>
          </p:cNvGraphicFramePr>
          <p:nvPr/>
        </p:nvGraphicFramePr>
        <p:xfrm>
          <a:off x="395536" y="2636912"/>
          <a:ext cx="8280920" cy="2756904"/>
        </p:xfrm>
        <a:graphic>
          <a:graphicData uri="http://schemas.openxmlformats.org/drawingml/2006/table">
            <a:tbl>
              <a:tblPr>
                <a:tableStyleId>{3C2FFA5D-87B4-456A-9821-1D502468CF0F}</a:tableStyleId>
              </a:tblPr>
              <a:tblGrid>
                <a:gridCol w="1719985"/>
                <a:gridCol w="2056031"/>
                <a:gridCol w="1863870"/>
                <a:gridCol w="1014763"/>
                <a:gridCol w="1626271"/>
              </a:tblGrid>
              <a:tr h="864096">
                <a:tc>
                  <a:txBody>
                    <a:bodyPr/>
                    <a:lstStyle/>
                    <a:p>
                      <a:pPr algn="ctr">
                        <a:lnSpc>
                          <a:spcPct val="115000"/>
                        </a:lnSpc>
                        <a:spcAft>
                          <a:spcPts val="0"/>
                        </a:spcAft>
                      </a:pPr>
                      <a:r>
                        <a:rPr lang="es-EC" sz="1800" b="1" dirty="0"/>
                        <a:t>TRATAMIENTO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cap="all" dirty="0"/>
                        <a:t>Concentración De Cloro (%)</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cap="all" dirty="0"/>
                        <a:t>Tiempo de inmersión (</a:t>
                      </a:r>
                      <a:r>
                        <a:rPr lang="es-EC" sz="1800" b="1" dirty="0"/>
                        <a:t>min</a:t>
                      </a:r>
                      <a:r>
                        <a:rPr lang="es-EC" sz="1800" b="1" cap="all" dirty="0"/>
                        <a:t>)</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cap="all" dirty="0"/>
                        <a:t>Medias</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t>RANGO DE SIGNIFICANCIA</a:t>
                      </a:r>
                      <a:endParaRPr lang="es-EC" sz="1800" b="1" dirty="0">
                        <a:latin typeface="Calibri"/>
                        <a:ea typeface="Times New Roman"/>
                        <a:cs typeface="Times New Roman"/>
                      </a:endParaRPr>
                    </a:p>
                  </a:txBody>
                  <a:tcPr marL="68580" marR="68580" marT="0" marB="0" anchor="ctr"/>
                </a:tc>
              </a:tr>
              <a:tr h="288032">
                <a:tc>
                  <a:txBody>
                    <a:bodyPr/>
                    <a:lstStyle/>
                    <a:p>
                      <a:pPr algn="ctr">
                        <a:lnSpc>
                          <a:spcPct val="115000"/>
                        </a:lnSpc>
                        <a:spcAft>
                          <a:spcPts val="0"/>
                        </a:spcAft>
                      </a:pPr>
                      <a:r>
                        <a:rPr lang="es-EC" sz="1800"/>
                        <a:t>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6,33</a:t>
                      </a:r>
                      <a:endParaRPr lang="es-EC" sz="1800">
                        <a:latin typeface="Calibri"/>
                        <a:ea typeface="Times New Roman"/>
                        <a:cs typeface="Times New Roman"/>
                      </a:endParaRPr>
                    </a:p>
                  </a:txBody>
                  <a:tcPr marL="68580" marR="68580" marT="0" marB="0" anchor="ctr"/>
                </a:tc>
                <a:tc rowSpan="6">
                  <a:txBody>
                    <a:bodyPr/>
                    <a:lstStyle/>
                    <a:p>
                      <a:pPr algn="ctr">
                        <a:lnSpc>
                          <a:spcPct val="115000"/>
                        </a:lnSpc>
                        <a:spcAft>
                          <a:spcPts val="0"/>
                        </a:spcAft>
                      </a:pPr>
                      <a:r>
                        <a:rPr lang="es-EC" sz="1800"/>
                        <a:t>a</a:t>
                      </a:r>
                    </a:p>
                    <a:p>
                      <a:pPr algn="ctr">
                        <a:lnSpc>
                          <a:spcPct val="115000"/>
                        </a:lnSpc>
                        <a:spcAft>
                          <a:spcPts val="0"/>
                        </a:spcAft>
                      </a:pPr>
                      <a:r>
                        <a:rPr lang="es-EC" sz="1800"/>
                        <a:t>a</a:t>
                      </a:r>
                    </a:p>
                    <a:p>
                      <a:pPr algn="ctr">
                        <a:lnSpc>
                          <a:spcPct val="115000"/>
                        </a:lnSpc>
                        <a:spcAft>
                          <a:spcPts val="0"/>
                        </a:spcAft>
                      </a:pPr>
                      <a:r>
                        <a:rPr lang="es-EC" sz="1800"/>
                        <a:t>a</a:t>
                      </a:r>
                    </a:p>
                    <a:p>
                      <a:pPr algn="ctr">
                        <a:lnSpc>
                          <a:spcPct val="115000"/>
                        </a:lnSpc>
                        <a:spcAft>
                          <a:spcPts val="0"/>
                        </a:spcAft>
                      </a:pPr>
                      <a:r>
                        <a:rPr lang="es-EC" sz="1800"/>
                        <a:t>a</a:t>
                      </a:r>
                    </a:p>
                    <a:p>
                      <a:pPr algn="ctr">
                        <a:lnSpc>
                          <a:spcPct val="115000"/>
                        </a:lnSpc>
                        <a:spcAft>
                          <a:spcPts val="0"/>
                        </a:spcAft>
                      </a:pPr>
                      <a:r>
                        <a:rPr lang="es-EC" sz="1800"/>
                        <a:t>a</a:t>
                      </a:r>
                    </a:p>
                    <a:p>
                      <a:pPr algn="ctr">
                        <a:lnSpc>
                          <a:spcPct val="115000"/>
                        </a:lnSpc>
                        <a:spcAft>
                          <a:spcPts val="0"/>
                        </a:spcAft>
                      </a:pPr>
                      <a:r>
                        <a:rPr lang="es-EC" sz="1800"/>
                        <a:t>                   b</a:t>
                      </a:r>
                      <a:endParaRPr lang="es-EC" sz="1800">
                        <a:latin typeface="Calibri"/>
                        <a:ea typeface="Times New Roman"/>
                        <a:cs typeface="Times New Roman"/>
                      </a:endParaRPr>
                    </a:p>
                  </a:txBody>
                  <a:tcPr marL="68580" marR="68580" marT="0" marB="0" anchor="ctr"/>
                </a:tc>
              </a:tr>
              <a:tr h="288032">
                <a:tc>
                  <a:txBody>
                    <a:bodyPr/>
                    <a:lstStyle/>
                    <a:p>
                      <a:pPr algn="ctr">
                        <a:lnSpc>
                          <a:spcPct val="115000"/>
                        </a:lnSpc>
                        <a:spcAft>
                          <a:spcPts val="0"/>
                        </a:spcAft>
                      </a:pPr>
                      <a:r>
                        <a:rPr lang="es-EC" sz="1800"/>
                        <a:t>6</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20</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6,67</a:t>
                      </a:r>
                      <a:endParaRPr lang="es-EC" sz="1800">
                        <a:latin typeface="Calibri"/>
                        <a:ea typeface="Times New Roman"/>
                        <a:cs typeface="Times New Roman"/>
                      </a:endParaRPr>
                    </a:p>
                  </a:txBody>
                  <a:tcPr marL="68580" marR="68580" marT="0" marB="0" anchor="ctr"/>
                </a:tc>
                <a:tc vMerge="1">
                  <a:txBody>
                    <a:bodyPr/>
                    <a:lstStyle/>
                    <a:p>
                      <a:endParaRPr lang="es-EC"/>
                    </a:p>
                  </a:txBody>
                  <a:tcPr/>
                </a:tc>
              </a:tr>
              <a:tr h="288032">
                <a:tc>
                  <a:txBody>
                    <a:bodyPr/>
                    <a:lstStyle/>
                    <a:p>
                      <a:pPr algn="ctr">
                        <a:lnSpc>
                          <a:spcPct val="115000"/>
                        </a:lnSpc>
                        <a:spcAft>
                          <a:spcPts val="0"/>
                        </a:spcAft>
                      </a:pPr>
                      <a:r>
                        <a:rPr lang="es-EC" sz="1800"/>
                        <a:t>1</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6,67</a:t>
                      </a:r>
                      <a:endParaRPr lang="es-EC" sz="1800">
                        <a:latin typeface="Calibri"/>
                        <a:ea typeface="Times New Roman"/>
                        <a:cs typeface="Times New Roman"/>
                      </a:endParaRPr>
                    </a:p>
                  </a:txBody>
                  <a:tcPr marL="68580" marR="68580" marT="0" marB="0" anchor="ctr"/>
                </a:tc>
                <a:tc vMerge="1">
                  <a:txBody>
                    <a:bodyPr/>
                    <a:lstStyle/>
                    <a:p>
                      <a:endParaRPr lang="es-EC"/>
                    </a:p>
                  </a:txBody>
                  <a:tcPr/>
                </a:tc>
              </a:tr>
              <a:tr h="288032">
                <a:tc>
                  <a:txBody>
                    <a:bodyPr/>
                    <a:lstStyle/>
                    <a:p>
                      <a:pPr algn="ctr">
                        <a:lnSpc>
                          <a:spcPct val="115000"/>
                        </a:lnSpc>
                        <a:spcAft>
                          <a:spcPts val="0"/>
                        </a:spcAft>
                      </a:pPr>
                      <a:r>
                        <a:rPr lang="es-EC" sz="1800"/>
                        <a:t>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20</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7</a:t>
                      </a:r>
                      <a:endParaRPr lang="es-EC" sz="1800">
                        <a:latin typeface="Calibri"/>
                        <a:ea typeface="Times New Roman"/>
                        <a:cs typeface="Times New Roman"/>
                      </a:endParaRPr>
                    </a:p>
                  </a:txBody>
                  <a:tcPr marL="68580" marR="68580" marT="0" marB="0" anchor="ctr"/>
                </a:tc>
                <a:tc vMerge="1">
                  <a:txBody>
                    <a:bodyPr/>
                    <a:lstStyle/>
                    <a:p>
                      <a:endParaRPr lang="es-EC"/>
                    </a:p>
                  </a:txBody>
                  <a:tcPr/>
                </a:tc>
              </a:tr>
              <a:tr h="288032">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20</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7</a:t>
                      </a:r>
                      <a:endParaRPr lang="es-EC" sz="1800">
                        <a:latin typeface="Calibri"/>
                        <a:ea typeface="Times New Roman"/>
                        <a:cs typeface="Times New Roman"/>
                      </a:endParaRPr>
                    </a:p>
                  </a:txBody>
                  <a:tcPr marL="68580" marR="68580" marT="0" marB="0" anchor="ctr"/>
                </a:tc>
                <a:tc vMerge="1">
                  <a:txBody>
                    <a:bodyPr/>
                    <a:lstStyle/>
                    <a:p>
                      <a:endParaRPr lang="es-EC"/>
                    </a:p>
                  </a:txBody>
                  <a:tcPr/>
                </a:tc>
              </a:tr>
              <a:tr h="288032">
                <a:tc>
                  <a:txBody>
                    <a:bodyPr/>
                    <a:lstStyle/>
                    <a:p>
                      <a:pPr algn="ctr">
                        <a:lnSpc>
                          <a:spcPct val="115000"/>
                        </a:lnSpc>
                        <a:spcAft>
                          <a:spcPts val="0"/>
                        </a:spcAft>
                      </a:pPr>
                      <a:r>
                        <a:rPr lang="es-EC" sz="1800" dirty="0"/>
                        <a:t>2</a:t>
                      </a:r>
                      <a:endParaRPr lang="es-EC"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1,5</a:t>
                      </a:r>
                      <a:endParaRPr lang="es-EC"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15</a:t>
                      </a:r>
                      <a:endParaRPr lang="es-EC" sz="18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8</a:t>
                      </a:r>
                      <a:r>
                        <a:rPr lang="en-US" sz="1800" dirty="0"/>
                        <a:t>,67</a:t>
                      </a:r>
                      <a:endParaRPr lang="es-EC" sz="1800" dirty="0">
                        <a:latin typeface="Calibri"/>
                        <a:ea typeface="Times New Roman"/>
                        <a:cs typeface="Times New Roman"/>
                      </a:endParaRPr>
                    </a:p>
                  </a:txBody>
                  <a:tcPr marL="68580" marR="68580" marT="0" marB="0" anchor="ctr"/>
                </a:tc>
                <a:tc vMerge="1">
                  <a:txBody>
                    <a:bodyPr/>
                    <a:lstStyle/>
                    <a:p>
                      <a:endParaRPr lang="es-EC"/>
                    </a:p>
                  </a:txBody>
                  <a:tcPr/>
                </a:tc>
              </a:tr>
            </a:tbl>
          </a:graphicData>
        </a:graphic>
      </p:graphicFrame>
      <p:sp>
        <p:nvSpPr>
          <p:cNvPr id="15" name="14 CuadroTexto"/>
          <p:cNvSpPr txBox="1"/>
          <p:nvPr/>
        </p:nvSpPr>
        <p:spPr>
          <a:xfrm>
            <a:off x="323528" y="1916832"/>
            <a:ext cx="8352928" cy="707886"/>
          </a:xfrm>
          <a:prstGeom prst="rect">
            <a:avLst/>
          </a:prstGeom>
          <a:noFill/>
        </p:spPr>
        <p:txBody>
          <a:bodyPr wrap="square" rtlCol="0">
            <a:spAutoFit/>
          </a:bodyPr>
          <a:lstStyle/>
          <a:p>
            <a:r>
              <a:rPr lang="es-EC" sz="2000" b="1" dirty="0" smtClean="0"/>
              <a:t>Tabla 9: Prueba LSD Fisher (α=0.05) para la variable viabilidad por el efecto los diferentes tratamientos.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a:p>
        </p:txBody>
      </p:sp>
      <p:sp>
        <p:nvSpPr>
          <p:cNvPr id="4" name="3 Rectángulo"/>
          <p:cNvSpPr/>
          <p:nvPr/>
        </p:nvSpPr>
        <p:spPr>
          <a:xfrm>
            <a:off x="179512" y="188640"/>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539552" y="1916832"/>
            <a:ext cx="8136904" cy="25545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8000" b="1" cap="all" dirty="0" smtClean="0">
                <a:ln w="0">
                  <a:solidFill>
                    <a:schemeClr val="tx2">
                      <a:lumMod val="75000"/>
                    </a:schemeClr>
                  </a:solidFill>
                </a:ln>
                <a:solidFill>
                  <a:schemeClr val="accent2">
                    <a:lumMod val="50000"/>
                  </a:schemeClr>
                </a:solidFill>
                <a:effectLst>
                  <a:reflection blurRad="12700" stA="50000" endPos="50000" dist="5000" dir="5400000" sy="-100000" rotWithShape="0"/>
                </a:effectLst>
              </a:rPr>
              <a:t>Fase de establecimiento</a:t>
            </a:r>
            <a:endParaRPr lang="es-ES" sz="8000" b="1" cap="all" dirty="0">
              <a:ln w="0">
                <a:solidFill>
                  <a:schemeClr val="tx2">
                    <a:lumMod val="75000"/>
                  </a:schemeClr>
                </a:solidFill>
              </a:ln>
              <a:solidFill>
                <a:schemeClr val="accent2">
                  <a:lumMod val="5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 </a:t>
            </a:r>
            <a:r>
              <a:rPr lang="es-EC" sz="2400" b="1" dirty="0" smtClean="0">
                <a:solidFill>
                  <a:srgbClr val="FF00FF"/>
                </a:solidFill>
              </a:rPr>
              <a:t>   </a:t>
            </a:r>
            <a:r>
              <a:rPr lang="es-EC" sz="2400" b="1" dirty="0" smtClean="0">
                <a:solidFill>
                  <a:srgbClr val="6600FF"/>
                </a:solidFill>
              </a:rPr>
              <a:t>BROTES ESTABLECIDOS</a:t>
            </a:r>
            <a:endParaRPr lang="es-EC" sz="2400" b="1" u="sng" dirty="0">
              <a:solidFill>
                <a:srgbClr val="6600CC"/>
              </a:solidFill>
              <a:effectLst>
                <a:outerShdw blurRad="38100" dist="38100" dir="2700000" algn="tl">
                  <a:srgbClr val="000000">
                    <a:alpha val="43137"/>
                  </a:srgbClr>
                </a:outerShdw>
              </a:effectLst>
            </a:endParaRPr>
          </a:p>
        </p:txBody>
      </p:sp>
      <p:sp>
        <p:nvSpPr>
          <p:cNvPr id="12" name="11 CuadroTexto"/>
          <p:cNvSpPr txBox="1"/>
          <p:nvPr/>
        </p:nvSpPr>
        <p:spPr>
          <a:xfrm>
            <a:off x="323528" y="2308810"/>
            <a:ext cx="6768752" cy="400110"/>
          </a:xfrm>
          <a:prstGeom prst="rect">
            <a:avLst/>
          </a:prstGeom>
          <a:noFill/>
        </p:spPr>
        <p:txBody>
          <a:bodyPr wrap="square" rtlCol="0">
            <a:spAutoFit/>
          </a:bodyPr>
          <a:lstStyle/>
          <a:p>
            <a:r>
              <a:rPr lang="es-EC" sz="2000" b="1" dirty="0" smtClean="0"/>
              <a:t>Tabla 10: Frecuencia y porcentaje de brotes establecidos</a:t>
            </a:r>
          </a:p>
        </p:txBody>
      </p:sp>
      <p:graphicFrame>
        <p:nvGraphicFramePr>
          <p:cNvPr id="9" name="8 Tabla"/>
          <p:cNvGraphicFramePr>
            <a:graphicFrameLocks noGrp="1"/>
          </p:cNvGraphicFramePr>
          <p:nvPr/>
        </p:nvGraphicFramePr>
        <p:xfrm>
          <a:off x="395536" y="2742510"/>
          <a:ext cx="7128792" cy="3680460"/>
        </p:xfrm>
        <a:graphic>
          <a:graphicData uri="http://schemas.openxmlformats.org/drawingml/2006/table">
            <a:tbl>
              <a:tblPr>
                <a:tableStyleId>{69C7853C-536D-4A76-A0AE-DD22124D55A5}</a:tableStyleId>
              </a:tblPr>
              <a:tblGrid>
                <a:gridCol w="713088"/>
                <a:gridCol w="1140943"/>
                <a:gridCol w="1577432"/>
                <a:gridCol w="1132306"/>
                <a:gridCol w="1196871"/>
                <a:gridCol w="1368152"/>
              </a:tblGrid>
              <a:tr h="248480">
                <a:tc rowSpan="2">
                  <a:txBody>
                    <a:bodyPr/>
                    <a:lstStyle/>
                    <a:p>
                      <a:pPr algn="ctr">
                        <a:lnSpc>
                          <a:spcPct val="115000"/>
                        </a:lnSpc>
                        <a:spcAft>
                          <a:spcPts val="0"/>
                        </a:spcAft>
                      </a:pPr>
                      <a:r>
                        <a:rPr lang="es-EC" sz="1600" b="1" dirty="0" err="1" smtClean="0"/>
                        <a:t>Trat</a:t>
                      </a:r>
                      <a:r>
                        <a:rPr lang="es-EC" sz="1600" b="1" dirty="0" smtClean="0"/>
                        <a:t>.</a:t>
                      </a:r>
                      <a:endParaRPr lang="es-EC" sz="1600" b="1" dirty="0">
                        <a:latin typeface="Calibri"/>
                        <a:ea typeface="Times New Roman"/>
                        <a:cs typeface="Times New Roman"/>
                      </a:endParaRPr>
                    </a:p>
                  </a:txBody>
                  <a:tcPr marL="68580" marR="68580" marT="0" marB="0" anchor="ctr"/>
                </a:tc>
                <a:tc gridSpan="3">
                  <a:txBody>
                    <a:bodyPr/>
                    <a:lstStyle/>
                    <a:p>
                      <a:pPr algn="ctr">
                        <a:lnSpc>
                          <a:spcPct val="115000"/>
                        </a:lnSpc>
                        <a:spcAft>
                          <a:spcPts val="0"/>
                        </a:spcAft>
                      </a:pPr>
                      <a:r>
                        <a:rPr lang="es-EC" sz="1600" b="1" dirty="0"/>
                        <a:t>Brotes no establecidos</a:t>
                      </a:r>
                      <a:endParaRPr lang="es-EC" sz="1600" b="1" dirty="0">
                        <a:latin typeface="Calibri"/>
                        <a:ea typeface="Times New Roman"/>
                        <a:cs typeface="Times New Roman"/>
                      </a:endParaRPr>
                    </a:p>
                  </a:txBody>
                  <a:tcPr marL="68580" marR="68580" marT="0" marB="0" anchor="ctr"/>
                </a:tc>
                <a:tc hMerge="1">
                  <a:txBody>
                    <a:bodyPr/>
                    <a:lstStyle/>
                    <a:p>
                      <a:endParaRPr lang="es-EC"/>
                    </a:p>
                  </a:txBody>
                  <a:tcPr/>
                </a:tc>
                <a:tc hMerge="1">
                  <a:txBody>
                    <a:bodyPr/>
                    <a:lstStyle/>
                    <a:p>
                      <a:endParaRPr lang="es-EC"/>
                    </a:p>
                  </a:txBody>
                  <a:tcPr/>
                </a:tc>
                <a:tc rowSpan="2">
                  <a:txBody>
                    <a:bodyPr/>
                    <a:lstStyle/>
                    <a:p>
                      <a:pPr algn="ctr">
                        <a:lnSpc>
                          <a:spcPct val="115000"/>
                        </a:lnSpc>
                        <a:spcAft>
                          <a:spcPts val="0"/>
                        </a:spcAft>
                      </a:pPr>
                      <a:r>
                        <a:rPr lang="es-EC" sz="1600" b="1" dirty="0"/>
                        <a:t>Brotes establecidos</a:t>
                      </a:r>
                      <a:endParaRPr lang="es-EC" sz="1600" b="1" dirty="0">
                        <a:latin typeface="Calibri"/>
                        <a:ea typeface="Times New Roman"/>
                        <a:cs typeface="Times New Roman"/>
                      </a:endParaRPr>
                    </a:p>
                  </a:txBody>
                  <a:tcPr marL="68580" marR="68580" marT="0" marB="0" anchor="ctr"/>
                </a:tc>
                <a:tc rowSpan="2">
                  <a:txBody>
                    <a:bodyPr/>
                    <a:lstStyle/>
                    <a:p>
                      <a:pPr algn="ctr">
                        <a:lnSpc>
                          <a:spcPct val="115000"/>
                        </a:lnSpc>
                        <a:spcAft>
                          <a:spcPts val="0"/>
                        </a:spcAft>
                      </a:pPr>
                      <a:r>
                        <a:rPr lang="es-EC" sz="1600" b="1" dirty="0" smtClean="0"/>
                        <a:t>% Brotes </a:t>
                      </a:r>
                      <a:r>
                        <a:rPr lang="es-EC" sz="1600" b="1" dirty="0"/>
                        <a:t>establecidos</a:t>
                      </a:r>
                      <a:endParaRPr lang="es-EC" sz="1600" b="1" dirty="0">
                        <a:latin typeface="Calibri"/>
                        <a:ea typeface="Times New Roman"/>
                        <a:cs typeface="Times New Roman"/>
                      </a:endParaRPr>
                    </a:p>
                  </a:txBody>
                  <a:tcPr marL="68580" marR="68580" marT="0" marB="0" anchor="ctr"/>
                </a:tc>
              </a:tr>
              <a:tr h="514103">
                <a:tc vMerge="1">
                  <a:txBody>
                    <a:bodyPr/>
                    <a:lstStyle/>
                    <a:p>
                      <a:endParaRPr lang="es-EC"/>
                    </a:p>
                  </a:txBody>
                  <a:tcPr/>
                </a:tc>
                <a:tc>
                  <a:txBody>
                    <a:bodyPr/>
                    <a:lstStyle/>
                    <a:p>
                      <a:pPr algn="ctr">
                        <a:lnSpc>
                          <a:spcPct val="115000"/>
                        </a:lnSpc>
                        <a:spcAft>
                          <a:spcPts val="0"/>
                        </a:spcAft>
                      </a:pPr>
                      <a:r>
                        <a:rPr lang="es-EC" sz="1600" b="1" dirty="0"/>
                        <a:t>Oxidados</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dirty="0"/>
                        <a:t>Contaminados</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dirty="0"/>
                        <a:t>No </a:t>
                      </a:r>
                      <a:r>
                        <a:rPr lang="es-EC" sz="1600" b="1" dirty="0" err="1"/>
                        <a:t>elongaron</a:t>
                      </a:r>
                      <a:endParaRPr lang="es-EC" sz="1600" b="1" dirty="0">
                        <a:latin typeface="Calibri"/>
                        <a:ea typeface="Times New Roman"/>
                        <a:cs typeface="Times New Roman"/>
                      </a:endParaRPr>
                    </a:p>
                  </a:txBody>
                  <a:tcPr marL="68580" marR="68580" marT="0" marB="0" anchor="ctr"/>
                </a:tc>
                <a:tc vMerge="1">
                  <a:txBody>
                    <a:bodyPr/>
                    <a:lstStyle/>
                    <a:p>
                      <a:endParaRPr lang="es-EC"/>
                    </a:p>
                  </a:txBody>
                  <a:tcPr/>
                </a:tc>
                <a:tc vMerge="1">
                  <a:txBody>
                    <a:bodyPr/>
                    <a:lstStyle/>
                    <a:p>
                      <a:endParaRPr lang="es-EC"/>
                    </a:p>
                  </a:txBody>
                  <a:tcPr/>
                </a:tc>
              </a:tr>
              <a:tr h="279577">
                <a:tc>
                  <a:txBody>
                    <a:bodyPr/>
                    <a:lstStyle/>
                    <a:p>
                      <a:pPr algn="ctr">
                        <a:lnSpc>
                          <a:spcPct val="115000"/>
                        </a:lnSpc>
                        <a:spcAft>
                          <a:spcPts val="0"/>
                        </a:spcAft>
                      </a:pPr>
                      <a:r>
                        <a:rPr lang="es-EC" sz="1800"/>
                        <a:t>1</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20</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66,67</a:t>
                      </a:r>
                      <a:endParaRPr lang="es-EC" sz="1800">
                        <a:latin typeface="Calibri"/>
                        <a:ea typeface="Times New Roman"/>
                        <a:cs typeface="Times New Roman"/>
                      </a:endParaRPr>
                    </a:p>
                  </a:txBody>
                  <a:tcPr marL="68580" marR="68580" marT="0" marB="0" anchor="ctr"/>
                </a:tc>
              </a:tr>
              <a:tr h="279577">
                <a:tc>
                  <a:txBody>
                    <a:bodyPr/>
                    <a:lstStyle/>
                    <a:p>
                      <a:pPr algn="ctr">
                        <a:lnSpc>
                          <a:spcPct val="115000"/>
                        </a:lnSpc>
                        <a:spcAft>
                          <a:spcPts val="0"/>
                        </a:spcAft>
                      </a:pPr>
                      <a:r>
                        <a:rPr lang="es-EC" sz="1800"/>
                        <a:t>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19</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63,33</a:t>
                      </a:r>
                      <a:endParaRPr lang="es-EC" sz="1800">
                        <a:latin typeface="Calibri"/>
                        <a:ea typeface="Times New Roman"/>
                        <a:cs typeface="Times New Roman"/>
                      </a:endParaRPr>
                    </a:p>
                  </a:txBody>
                  <a:tcPr marL="68580" marR="68580" marT="0" marB="0" anchor="ctr"/>
                </a:tc>
              </a:tr>
              <a:tr h="279577">
                <a:tc>
                  <a:txBody>
                    <a:bodyPr/>
                    <a:lstStyle/>
                    <a:p>
                      <a:pPr algn="ctr">
                        <a:lnSpc>
                          <a:spcPct val="115000"/>
                        </a:lnSpc>
                        <a:spcAft>
                          <a:spcPts val="0"/>
                        </a:spcAft>
                      </a:pPr>
                      <a:r>
                        <a:rPr lang="es-EC" sz="1800"/>
                        <a:t>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a:t>73,33</a:t>
                      </a:r>
                      <a:endParaRPr lang="es-EC" sz="1800" dirty="0">
                        <a:latin typeface="Calibri"/>
                        <a:ea typeface="Times New Roman"/>
                        <a:cs typeface="Times New Roman"/>
                      </a:endParaRPr>
                    </a:p>
                  </a:txBody>
                  <a:tcPr marL="68580" marR="68580" marT="0" marB="0" anchor="ctr"/>
                </a:tc>
              </a:tr>
              <a:tr h="279577">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76,67</a:t>
                      </a:r>
                      <a:endParaRPr lang="es-EC" sz="1800">
                        <a:latin typeface="Calibri"/>
                        <a:ea typeface="Times New Roman"/>
                        <a:cs typeface="Times New Roman"/>
                      </a:endParaRPr>
                    </a:p>
                  </a:txBody>
                  <a:tcPr marL="68580" marR="68580" marT="0" marB="0" anchor="ctr"/>
                </a:tc>
              </a:tr>
              <a:tr h="279577">
                <a:tc>
                  <a:txBody>
                    <a:bodyPr/>
                    <a:lstStyle/>
                    <a:p>
                      <a:pPr algn="ctr">
                        <a:lnSpc>
                          <a:spcPct val="115000"/>
                        </a:lnSpc>
                        <a:spcAft>
                          <a:spcPts val="0"/>
                        </a:spcAft>
                      </a:pPr>
                      <a:r>
                        <a:rPr lang="es-EC" sz="1800"/>
                        <a:t>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20</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66,67</a:t>
                      </a:r>
                      <a:endParaRPr lang="es-EC" sz="1800">
                        <a:latin typeface="Calibri"/>
                        <a:ea typeface="Times New Roman"/>
                        <a:cs typeface="Times New Roman"/>
                      </a:endParaRPr>
                    </a:p>
                  </a:txBody>
                  <a:tcPr marL="68580" marR="68580" marT="0" marB="0" anchor="ctr"/>
                </a:tc>
              </a:tr>
              <a:tr h="279577">
                <a:tc>
                  <a:txBody>
                    <a:bodyPr/>
                    <a:lstStyle/>
                    <a:p>
                      <a:pPr algn="ctr">
                        <a:lnSpc>
                          <a:spcPct val="115000"/>
                        </a:lnSpc>
                        <a:spcAft>
                          <a:spcPts val="0"/>
                        </a:spcAft>
                      </a:pPr>
                      <a:r>
                        <a:rPr lang="es-EC" sz="1800"/>
                        <a:t>6</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5</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6</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21</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70,00</a:t>
                      </a:r>
                      <a:endParaRPr lang="es-EC" sz="1800">
                        <a:latin typeface="Calibri"/>
                        <a:ea typeface="Times New Roman"/>
                        <a:cs typeface="Times New Roman"/>
                      </a:endParaRPr>
                    </a:p>
                  </a:txBody>
                  <a:tcPr marL="68580" marR="68580" marT="0" marB="0" anchor="ctr"/>
                </a:tc>
              </a:tr>
              <a:tr h="279577">
                <a:tc>
                  <a:txBody>
                    <a:bodyPr/>
                    <a:lstStyle/>
                    <a:p>
                      <a:pPr algn="ctr">
                        <a:lnSpc>
                          <a:spcPct val="115000"/>
                        </a:lnSpc>
                        <a:spcAft>
                          <a:spcPts val="0"/>
                        </a:spcAft>
                      </a:pPr>
                      <a:r>
                        <a:rPr lang="es-EC" sz="1800"/>
                        <a:t>7</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73,33</a:t>
                      </a:r>
                      <a:endParaRPr lang="es-EC" sz="1800">
                        <a:latin typeface="Calibri"/>
                        <a:ea typeface="Times New Roman"/>
                        <a:cs typeface="Times New Roman"/>
                      </a:endParaRPr>
                    </a:p>
                  </a:txBody>
                  <a:tcPr marL="68580" marR="68580" marT="0" marB="0" anchor="ctr"/>
                </a:tc>
              </a:tr>
              <a:tr h="279577">
                <a:tc>
                  <a:txBody>
                    <a:bodyPr/>
                    <a:lstStyle/>
                    <a:p>
                      <a:pPr algn="ctr">
                        <a:lnSpc>
                          <a:spcPct val="115000"/>
                        </a:lnSpc>
                        <a:spcAft>
                          <a:spcPts val="0"/>
                        </a:spcAft>
                      </a:pPr>
                      <a:r>
                        <a:rPr lang="es-EC" sz="1800"/>
                        <a:t>8</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23</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76,67</a:t>
                      </a:r>
                      <a:endParaRPr lang="es-EC" sz="1800">
                        <a:latin typeface="Calibri"/>
                        <a:ea typeface="Times New Roman"/>
                        <a:cs typeface="Times New Roman"/>
                      </a:endParaRPr>
                    </a:p>
                  </a:txBody>
                  <a:tcPr marL="68580" marR="68580" marT="0" marB="0" anchor="ctr"/>
                </a:tc>
              </a:tr>
              <a:tr h="279577">
                <a:tc>
                  <a:txBody>
                    <a:bodyPr/>
                    <a:lstStyle/>
                    <a:p>
                      <a:pPr algn="ctr">
                        <a:lnSpc>
                          <a:spcPct val="115000"/>
                        </a:lnSpc>
                        <a:spcAft>
                          <a:spcPts val="0"/>
                        </a:spcAft>
                      </a:pPr>
                      <a:r>
                        <a:rPr lang="es-EC" sz="1800"/>
                        <a:t>Total</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32</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37</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a:t>174</a:t>
                      </a:r>
                      <a:endParaRPr lang="es-EC" sz="18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dirty="0" smtClean="0"/>
                        <a:t>72,5</a:t>
                      </a:r>
                      <a:endParaRPr lang="es-EC" sz="1800" dirty="0">
                        <a:latin typeface="Calibri"/>
                        <a:ea typeface="Times New Roman"/>
                        <a:cs typeface="Times New Roman"/>
                      </a:endParaRPr>
                    </a:p>
                  </a:txBody>
                  <a:tcPr marL="68580" marR="68580" marT="0" marB="0" anchor="ctr"/>
                </a:tc>
              </a:tr>
            </a:tbl>
          </a:graphicData>
        </a:graphic>
      </p:graphicFrame>
      <p:pic>
        <p:nvPicPr>
          <p:cNvPr id="44035" name="Picture 3" descr="J:\Fotos tesis\DSC08040.JPG"/>
          <p:cNvPicPr>
            <a:picLocks noChangeAspect="1" noChangeArrowheads="1"/>
          </p:cNvPicPr>
          <p:nvPr/>
        </p:nvPicPr>
        <p:blipFill>
          <a:blip r:embed="rId3" cstate="print"/>
          <a:srcRect/>
          <a:stretch>
            <a:fillRect/>
          </a:stretch>
        </p:blipFill>
        <p:spPr bwMode="auto">
          <a:xfrm rot="5400000">
            <a:off x="7347427" y="2099971"/>
            <a:ext cx="1512168" cy="1001874"/>
          </a:xfrm>
          <a:prstGeom prst="round2DiagRect">
            <a:avLst>
              <a:gd name="adj1" fmla="val 16667"/>
              <a:gd name="adj2" fmla="val 0"/>
            </a:avLst>
          </a:prstGeom>
          <a:ln w="88900" cap="sq">
            <a:solidFill>
              <a:schemeClr val="accent3">
                <a:lumMod val="40000"/>
                <a:lumOff val="60000"/>
              </a:schemeClr>
            </a:solidFill>
            <a:miter lim="800000"/>
          </a:ln>
          <a:effectLst>
            <a:outerShdw blurRad="254000" algn="tl" rotWithShape="0">
              <a:srgbClr val="000000">
                <a:alpha val="43000"/>
              </a:srgbClr>
            </a:outerShdw>
          </a:effectLst>
        </p:spPr>
      </p:pic>
      <p:pic>
        <p:nvPicPr>
          <p:cNvPr id="44033" name="Picture 1" descr="J:\Fotos tesis\DSC08034.JPG"/>
          <p:cNvPicPr>
            <a:picLocks noChangeAspect="1" noChangeArrowheads="1"/>
          </p:cNvPicPr>
          <p:nvPr/>
        </p:nvPicPr>
        <p:blipFill>
          <a:blip r:embed="rId4" cstate="print"/>
          <a:srcRect/>
          <a:stretch>
            <a:fillRect/>
          </a:stretch>
        </p:blipFill>
        <p:spPr bwMode="auto">
          <a:xfrm>
            <a:off x="7880736" y="2968744"/>
            <a:ext cx="939736" cy="1252343"/>
          </a:xfrm>
          <a:prstGeom prst="round2DiagRect">
            <a:avLst>
              <a:gd name="adj1" fmla="val 16667"/>
              <a:gd name="adj2" fmla="val 0"/>
            </a:avLst>
          </a:prstGeom>
          <a:ln w="88900" cap="sq">
            <a:solidFill>
              <a:schemeClr val="accent3">
                <a:lumMod val="40000"/>
                <a:lumOff val="60000"/>
              </a:schemeClr>
            </a:solidFill>
            <a:miter lim="800000"/>
          </a:ln>
          <a:effectLst>
            <a:outerShdw blurRad="254000" algn="tl" rotWithShape="0">
              <a:srgbClr val="000000">
                <a:alpha val="43000"/>
              </a:srgbClr>
            </a:outerShdw>
          </a:effectLst>
        </p:spPr>
      </p:pic>
      <p:pic>
        <p:nvPicPr>
          <p:cNvPr id="44036" name="Picture 4" descr="J:\Fotos tesis\DSC08047.JPG"/>
          <p:cNvPicPr>
            <a:picLocks noChangeAspect="1" noChangeArrowheads="1"/>
          </p:cNvPicPr>
          <p:nvPr/>
        </p:nvPicPr>
        <p:blipFill>
          <a:blip r:embed="rId5" cstate="print"/>
          <a:srcRect/>
          <a:stretch>
            <a:fillRect/>
          </a:stretch>
        </p:blipFill>
        <p:spPr bwMode="auto">
          <a:xfrm rot="5400000">
            <a:off x="7435414" y="4599620"/>
            <a:ext cx="1377578" cy="1033711"/>
          </a:xfrm>
          <a:prstGeom prst="round2DiagRect">
            <a:avLst>
              <a:gd name="adj1" fmla="val 16667"/>
              <a:gd name="adj2" fmla="val 0"/>
            </a:avLst>
          </a:prstGeom>
          <a:ln w="88900" cap="sq">
            <a:solidFill>
              <a:schemeClr val="accent3">
                <a:lumMod val="40000"/>
                <a:lumOff val="6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NÚMERO DE BROTES</a:t>
            </a:r>
            <a:endParaRPr lang="es-EC" sz="2400" b="1" u="sng" dirty="0">
              <a:solidFill>
                <a:srgbClr val="6600CC"/>
              </a:solidFill>
              <a:effectLst>
                <a:outerShdw blurRad="38100" dist="38100" dir="2700000" algn="tl">
                  <a:srgbClr val="000000">
                    <a:alpha val="43137"/>
                  </a:srgbClr>
                </a:outerShdw>
              </a:effectLst>
            </a:endParaRPr>
          </a:p>
        </p:txBody>
      </p:sp>
      <p:graphicFrame>
        <p:nvGraphicFramePr>
          <p:cNvPr id="11" name="10 Tabla"/>
          <p:cNvGraphicFramePr>
            <a:graphicFrameLocks noGrp="1"/>
          </p:cNvGraphicFramePr>
          <p:nvPr/>
        </p:nvGraphicFramePr>
        <p:xfrm>
          <a:off x="467544" y="2938616"/>
          <a:ext cx="5544616" cy="3470148"/>
        </p:xfrm>
        <a:graphic>
          <a:graphicData uri="http://schemas.openxmlformats.org/drawingml/2006/table">
            <a:tbl>
              <a:tblPr>
                <a:tableStyleId>{69C7853C-536D-4A76-A0AE-DD22124D55A5}</a:tableStyleId>
              </a:tblPr>
              <a:tblGrid>
                <a:gridCol w="1752786"/>
                <a:gridCol w="720355"/>
                <a:gridCol w="544855"/>
                <a:gridCol w="720355"/>
                <a:gridCol w="852447"/>
                <a:gridCol w="953818"/>
              </a:tblGrid>
              <a:tr h="302365">
                <a:tc>
                  <a:txBody>
                    <a:bodyPr/>
                    <a:lstStyle/>
                    <a:p>
                      <a:pPr algn="ctr">
                        <a:lnSpc>
                          <a:spcPct val="115000"/>
                        </a:lnSpc>
                        <a:spcAft>
                          <a:spcPts val="0"/>
                        </a:spcAft>
                      </a:pPr>
                      <a:r>
                        <a:rPr lang="en-US" sz="1800" b="1" dirty="0" err="1"/>
                        <a:t>Fuente</a:t>
                      </a:r>
                      <a:r>
                        <a:rPr lang="en-US" sz="1800" b="1" dirty="0"/>
                        <a:t> de </a:t>
                      </a:r>
                      <a:r>
                        <a:rPr lang="en-US" sz="1800" b="1" dirty="0" err="1"/>
                        <a:t>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smtClean="0"/>
                        <a:t>SC</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err="1"/>
                        <a:t>Gl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smtClean="0"/>
                        <a:t>CM</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a:t>Valor F</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a:t>Valor p</a:t>
                      </a:r>
                      <a:endParaRPr lang="es-EC" sz="1800" b="1" dirty="0">
                        <a:latin typeface="Calibri"/>
                        <a:ea typeface="Times New Roman"/>
                        <a:cs typeface="Times New Roman"/>
                      </a:endParaRPr>
                    </a:p>
                  </a:txBody>
                  <a:tcPr marL="68580" marR="68580" marT="0" marB="0" anchor="ctr"/>
                </a:tc>
              </a:tr>
              <a:tr h="302365">
                <a:tc>
                  <a:txBody>
                    <a:bodyPr/>
                    <a:lstStyle/>
                    <a:p>
                      <a:pPr algn="l">
                        <a:lnSpc>
                          <a:spcPct val="115000"/>
                        </a:lnSpc>
                        <a:spcAft>
                          <a:spcPts val="0"/>
                        </a:spcAft>
                      </a:pPr>
                      <a:r>
                        <a:rPr lang="en-US" sz="1800" dirty="0">
                          <a:effectLst>
                            <a:outerShdw blurRad="38100" dist="38100" dir="2700000" algn="tl">
                              <a:srgbClr val="000000">
                                <a:alpha val="43137"/>
                              </a:srgbClr>
                            </a:outerShdw>
                          </a:effectLst>
                        </a:rPr>
                        <a:t>Entre </a:t>
                      </a:r>
                      <a:r>
                        <a:rPr lang="en-US" sz="1800" dirty="0" err="1">
                          <a:effectLst>
                            <a:outerShdw blurRad="38100" dist="38100" dir="2700000" algn="tl">
                              <a:srgbClr val="000000">
                                <a:alpha val="43137"/>
                              </a:srgbClr>
                            </a:outerShdw>
                          </a:effectLst>
                        </a:rPr>
                        <a:t>grupos</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dirty="0"/>
                        <a:t>20,2</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7</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2,89</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9,88</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solidFill>
                            <a:srgbClr val="FF0000"/>
                          </a:solidFill>
                        </a:rPr>
                        <a:t>&lt;0,0001</a:t>
                      </a:r>
                      <a:endParaRPr lang="es-EC" sz="1800" dirty="0">
                        <a:solidFill>
                          <a:srgbClr val="FF0000"/>
                        </a:solidFill>
                        <a:latin typeface="Calibri"/>
                        <a:ea typeface="Times New Roman"/>
                        <a:cs typeface="Times New Roman"/>
                      </a:endParaRPr>
                    </a:p>
                  </a:txBody>
                  <a:tcPr marL="68580" marR="68580" marT="0" marB="0" anchor="b"/>
                </a:tc>
              </a:tr>
              <a:tr h="302365">
                <a:tc>
                  <a:txBody>
                    <a:bodyPr/>
                    <a:lstStyle/>
                    <a:p>
                      <a:pPr algn="l">
                        <a:lnSpc>
                          <a:spcPct val="115000"/>
                        </a:lnSpc>
                        <a:spcAft>
                          <a:spcPts val="0"/>
                        </a:spcAft>
                      </a:pPr>
                      <a:r>
                        <a:rPr lang="en-US" sz="1800" dirty="0" err="1" smtClean="0">
                          <a:effectLst>
                            <a:outerShdw blurRad="38100" dist="38100" dir="2700000" algn="tl">
                              <a:srgbClr val="000000">
                                <a:alpha val="43137"/>
                              </a:srgbClr>
                            </a:outerShdw>
                          </a:effectLst>
                        </a:rPr>
                        <a:t>Medio</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de </a:t>
                      </a:r>
                      <a:r>
                        <a:rPr lang="en-US" sz="1800" dirty="0" err="1">
                          <a:effectLst>
                            <a:outerShdw blurRad="38100" dist="38100" dir="2700000" algn="tl">
                              <a:srgbClr val="000000">
                                <a:alpha val="43137"/>
                              </a:srgbClr>
                            </a:outerShdw>
                          </a:effectLst>
                        </a:rPr>
                        <a:t>cultivo</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dirty="0"/>
                        <a:t>4,82</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t>1</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4,82</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16,5</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solidFill>
                            <a:srgbClr val="FF0000"/>
                          </a:solidFill>
                        </a:rPr>
                        <a:t>0,0001</a:t>
                      </a:r>
                      <a:endParaRPr lang="es-EC" sz="1800" dirty="0">
                        <a:solidFill>
                          <a:srgbClr val="FF0000"/>
                        </a:solidFill>
                        <a:latin typeface="Calibri"/>
                        <a:ea typeface="Times New Roman"/>
                        <a:cs typeface="Times New Roman"/>
                      </a:endParaRPr>
                    </a:p>
                  </a:txBody>
                  <a:tcPr marL="68580" marR="68580" marT="0" marB="0" anchor="b"/>
                </a:tc>
              </a:tr>
              <a:tr h="302365">
                <a:tc>
                  <a:txBody>
                    <a:bodyPr/>
                    <a:lstStyle/>
                    <a:p>
                      <a:pPr algn="l">
                        <a:lnSpc>
                          <a:spcPct val="115000"/>
                        </a:lnSpc>
                        <a:spcAft>
                          <a:spcPts val="0"/>
                        </a:spcAft>
                      </a:pPr>
                      <a:r>
                        <a:rPr lang="en-US" sz="1800" dirty="0">
                          <a:effectLst>
                            <a:outerShdw blurRad="38100" dist="38100" dir="2700000" algn="tl">
                              <a:srgbClr val="000000">
                                <a:alpha val="43137"/>
                              </a:srgbClr>
                            </a:outerShdw>
                          </a:effectLst>
                        </a:rPr>
                        <a:t>   BAP</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a:t>10</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t>3</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t>3,33</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11,42</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solidFill>
                            <a:srgbClr val="FF0000"/>
                          </a:solidFill>
                        </a:rPr>
                        <a:t>&lt;0,0001</a:t>
                      </a:r>
                      <a:endParaRPr lang="es-EC" sz="1800" dirty="0">
                        <a:solidFill>
                          <a:srgbClr val="FF0000"/>
                        </a:solidFill>
                        <a:latin typeface="Calibri"/>
                        <a:ea typeface="Times New Roman"/>
                        <a:cs typeface="Times New Roman"/>
                      </a:endParaRPr>
                    </a:p>
                  </a:txBody>
                  <a:tcPr marL="68580" marR="68580" marT="0" marB="0" anchor="b"/>
                </a:tc>
              </a:tr>
              <a:tr h="302365">
                <a:tc>
                  <a:txBody>
                    <a:bodyPr/>
                    <a:lstStyle/>
                    <a:p>
                      <a:pPr algn="l">
                        <a:lnSpc>
                          <a:spcPct val="115000"/>
                        </a:lnSpc>
                        <a:spcAft>
                          <a:spcPts val="0"/>
                        </a:spcAft>
                      </a:pPr>
                      <a:r>
                        <a:rPr lang="es-EC" sz="1800" dirty="0">
                          <a:effectLst>
                            <a:outerShdw blurRad="38100" dist="38100" dir="2700000" algn="tl">
                              <a:srgbClr val="000000">
                                <a:alpha val="43137"/>
                              </a:srgbClr>
                            </a:outerShdw>
                          </a:effectLst>
                        </a:rPr>
                        <a:t>          Lineal</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a:t>7,680</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1</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t>7,680</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23,257</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solidFill>
                            <a:srgbClr val="FF0000"/>
                          </a:solidFill>
                        </a:rPr>
                        <a:t>&lt;0,0001</a:t>
                      </a:r>
                      <a:endParaRPr lang="es-EC" sz="1800" dirty="0">
                        <a:solidFill>
                          <a:srgbClr val="FF0000"/>
                        </a:solidFill>
                        <a:latin typeface="Calibri"/>
                        <a:ea typeface="Times New Roman"/>
                        <a:cs typeface="Times New Roman"/>
                      </a:endParaRPr>
                    </a:p>
                  </a:txBody>
                  <a:tcPr marL="68580" marR="68580" marT="0" marB="0" anchor="b"/>
                </a:tc>
              </a:tr>
              <a:tr h="302365">
                <a:tc>
                  <a:txBody>
                    <a:bodyPr/>
                    <a:lstStyle/>
                    <a:p>
                      <a:pPr algn="l">
                        <a:lnSpc>
                          <a:spcPct val="115000"/>
                        </a:lnSpc>
                        <a:spcAft>
                          <a:spcPts val="0"/>
                        </a:spcAft>
                      </a:pPr>
                      <a:r>
                        <a:rPr lang="es-EC" sz="1800" dirty="0" smtClean="0">
                          <a:effectLst>
                            <a:outerShdw blurRad="38100" dist="38100" dir="2700000" algn="tl">
                              <a:srgbClr val="000000">
                                <a:alpha val="43137"/>
                              </a:srgbClr>
                            </a:outerShdw>
                          </a:effectLst>
                        </a:rPr>
                        <a:t>          Cuadrático</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a:t>1,667</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1</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t>1,667</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5,047</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0,026</a:t>
                      </a:r>
                      <a:endParaRPr lang="es-EC" sz="1800">
                        <a:latin typeface="Calibri"/>
                        <a:ea typeface="Times New Roman"/>
                        <a:cs typeface="Times New Roman"/>
                      </a:endParaRPr>
                    </a:p>
                  </a:txBody>
                  <a:tcPr marL="68580" marR="68580" marT="0" marB="0" anchor="b"/>
                </a:tc>
              </a:tr>
              <a:tr h="302365">
                <a:tc>
                  <a:txBody>
                    <a:bodyPr/>
                    <a:lstStyle/>
                    <a:p>
                      <a:pPr algn="l">
                        <a:lnSpc>
                          <a:spcPct val="115000"/>
                        </a:lnSpc>
                        <a:spcAft>
                          <a:spcPts val="0"/>
                        </a:spcAft>
                      </a:pPr>
                      <a:r>
                        <a:rPr lang="es-EC" sz="1800" dirty="0">
                          <a:effectLst>
                            <a:outerShdw blurRad="38100" dist="38100" dir="2700000" algn="tl">
                              <a:srgbClr val="000000">
                                <a:alpha val="43137"/>
                              </a:srgbClr>
                            </a:outerShdw>
                          </a:effectLst>
                        </a:rPr>
                        <a:t>            Cúbico</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a:t>0,653</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1</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t>0,653</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1,978</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dirty="0"/>
                        <a:t>0,161</a:t>
                      </a:r>
                      <a:endParaRPr lang="es-EC" sz="1800" dirty="0">
                        <a:latin typeface="Calibri"/>
                        <a:ea typeface="Times New Roman"/>
                        <a:cs typeface="Times New Roman"/>
                      </a:endParaRPr>
                    </a:p>
                  </a:txBody>
                  <a:tcPr marL="68580" marR="68580" marT="0" marB="0" anchor="b"/>
                </a:tc>
              </a:tr>
              <a:tr h="302365">
                <a:tc>
                  <a:txBody>
                    <a:bodyPr/>
                    <a:lstStyle/>
                    <a:p>
                      <a:pPr algn="l">
                        <a:lnSpc>
                          <a:spcPct val="115000"/>
                        </a:lnSpc>
                        <a:spcAft>
                          <a:spcPts val="0"/>
                        </a:spcAft>
                      </a:pPr>
                      <a:r>
                        <a:rPr lang="es-EC" sz="1800" dirty="0" smtClean="0">
                          <a:effectLst>
                            <a:outerShdw blurRad="38100" dist="38100" dir="2700000" algn="tl">
                              <a:srgbClr val="000000">
                                <a:alpha val="43137"/>
                              </a:srgbClr>
                            </a:outerShdw>
                          </a:effectLst>
                          <a:latin typeface="Calibri"/>
                          <a:ea typeface="Times New Roman"/>
                          <a:cs typeface="Times New Roman"/>
                        </a:rPr>
                        <a:t>INTERACCIÓN</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cap="all">
                          <a:latin typeface="+mn-lt"/>
                          <a:ea typeface="Times New Roman"/>
                          <a:cs typeface="Times New Roman"/>
                        </a:rPr>
                        <a:t>5,38</a:t>
                      </a:r>
                      <a:endParaRPr lang="es-EC" sz="1800">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cap="all">
                          <a:latin typeface="+mn-lt"/>
                          <a:ea typeface="Times New Roman"/>
                          <a:cs typeface="Times New Roman"/>
                        </a:rPr>
                        <a:t>3</a:t>
                      </a:r>
                      <a:endParaRPr lang="es-EC" sz="1800">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cap="all">
                          <a:latin typeface="+mn-lt"/>
                          <a:ea typeface="Times New Roman"/>
                          <a:cs typeface="Times New Roman"/>
                        </a:rPr>
                        <a:t>1,79</a:t>
                      </a:r>
                      <a:endParaRPr lang="es-EC" sz="1800">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cap="all">
                          <a:latin typeface="+mn-lt"/>
                          <a:ea typeface="Times New Roman"/>
                          <a:cs typeface="Times New Roman"/>
                        </a:rPr>
                        <a:t>6,15</a:t>
                      </a:r>
                      <a:endParaRPr lang="es-EC" sz="1800">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cap="all" dirty="0">
                          <a:latin typeface="+mn-lt"/>
                          <a:ea typeface="Times New Roman"/>
                          <a:cs typeface="Times New Roman"/>
                        </a:rPr>
                        <a:t>0,0005</a:t>
                      </a:r>
                      <a:endParaRPr lang="es-EC" sz="1800" dirty="0">
                        <a:latin typeface="+mn-lt"/>
                        <a:ea typeface="Times New Roman"/>
                        <a:cs typeface="Times New Roman"/>
                      </a:endParaRPr>
                    </a:p>
                  </a:txBody>
                  <a:tcPr marL="68580" marR="68580" marT="0" marB="0" anchor="b"/>
                </a:tc>
              </a:tr>
              <a:tr h="302365">
                <a:tc>
                  <a:txBody>
                    <a:bodyPr/>
                    <a:lstStyle/>
                    <a:p>
                      <a:pPr algn="l">
                        <a:lnSpc>
                          <a:spcPct val="115000"/>
                        </a:lnSpc>
                        <a:spcAft>
                          <a:spcPts val="0"/>
                        </a:spcAft>
                      </a:pPr>
                      <a:r>
                        <a:rPr lang="en-US" sz="1800" dirty="0">
                          <a:effectLst>
                            <a:outerShdw blurRad="38100" dist="38100" dir="2700000" algn="tl">
                              <a:srgbClr val="000000">
                                <a:alpha val="43137"/>
                              </a:srgbClr>
                            </a:outerShdw>
                          </a:effectLst>
                        </a:rPr>
                        <a:t>Error</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a:t>67,73</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232</a:t>
                      </a:r>
                      <a:endParaRPr lang="es-EC"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0,29</a:t>
                      </a:r>
                      <a:endParaRPr lang="es-EC" sz="1800">
                        <a:latin typeface="Calibri"/>
                        <a:ea typeface="Times New Roman"/>
                        <a:cs typeface="Times New Roman"/>
                      </a:endParaRPr>
                    </a:p>
                  </a:txBody>
                  <a:tcPr marL="68580" marR="68580" marT="0" marB="0" anchor="b"/>
                </a:tc>
                <a:tc>
                  <a:txBody>
                    <a:bodyPr/>
                    <a:lstStyle/>
                    <a:p>
                      <a:pPr algn="ctr">
                        <a:lnSpc>
                          <a:spcPct val="115000"/>
                        </a:lnSpc>
                      </a:pPr>
                      <a:endParaRPr lang="es-EC" sz="1800" dirty="0">
                        <a:latin typeface="Calibri"/>
                      </a:endParaRPr>
                    </a:p>
                  </a:txBody>
                  <a:tcPr marL="68580" marR="68580" marT="0" marB="0" anchor="b"/>
                </a:tc>
                <a:tc>
                  <a:txBody>
                    <a:bodyPr/>
                    <a:lstStyle/>
                    <a:p>
                      <a:pPr algn="ctr">
                        <a:lnSpc>
                          <a:spcPct val="115000"/>
                        </a:lnSpc>
                      </a:pPr>
                      <a:endParaRPr lang="es-EC" sz="1800">
                        <a:latin typeface="Calibri"/>
                      </a:endParaRPr>
                    </a:p>
                  </a:txBody>
                  <a:tcPr marL="68580" marR="68580" marT="0" marB="0" anchor="b"/>
                </a:tc>
              </a:tr>
              <a:tr h="302365">
                <a:tc>
                  <a:txBody>
                    <a:bodyPr/>
                    <a:lstStyle/>
                    <a:p>
                      <a:pPr algn="l">
                        <a:lnSpc>
                          <a:spcPct val="115000"/>
                        </a:lnSpc>
                        <a:spcAft>
                          <a:spcPts val="0"/>
                        </a:spcAft>
                      </a:pPr>
                      <a:r>
                        <a:rPr lang="en-US" sz="1800" dirty="0">
                          <a:effectLst>
                            <a:outerShdw blurRad="38100" dist="38100" dir="2700000" algn="tl">
                              <a:srgbClr val="000000">
                                <a:alpha val="43137"/>
                              </a:srgbClr>
                            </a:outerShdw>
                          </a:effectLst>
                        </a:rPr>
                        <a:t>Total</a:t>
                      </a:r>
                      <a:endParaRPr lang="es-EC" sz="18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dirty="0"/>
                        <a:t>87,93</a:t>
                      </a:r>
                      <a:endParaRPr lang="es-EC"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a:t>239</a:t>
                      </a:r>
                      <a:endParaRPr lang="es-EC" sz="1800">
                        <a:latin typeface="Calibri"/>
                        <a:ea typeface="Times New Roman"/>
                        <a:cs typeface="Times New Roman"/>
                      </a:endParaRPr>
                    </a:p>
                  </a:txBody>
                  <a:tcPr marL="68580" marR="68580" marT="0" marB="0" anchor="b"/>
                </a:tc>
                <a:tc>
                  <a:txBody>
                    <a:bodyPr/>
                    <a:lstStyle/>
                    <a:p>
                      <a:pPr algn="ctr">
                        <a:lnSpc>
                          <a:spcPct val="115000"/>
                        </a:lnSpc>
                      </a:pPr>
                      <a:endParaRPr lang="es-EC" sz="1800">
                        <a:latin typeface="Calibri"/>
                      </a:endParaRPr>
                    </a:p>
                  </a:txBody>
                  <a:tcPr marL="68580" marR="68580" marT="0" marB="0" anchor="b"/>
                </a:tc>
                <a:tc>
                  <a:txBody>
                    <a:bodyPr/>
                    <a:lstStyle/>
                    <a:p>
                      <a:pPr algn="ctr">
                        <a:lnSpc>
                          <a:spcPct val="115000"/>
                        </a:lnSpc>
                      </a:pPr>
                      <a:endParaRPr lang="es-EC" sz="1800" dirty="0">
                        <a:latin typeface="Calibri"/>
                      </a:endParaRPr>
                    </a:p>
                  </a:txBody>
                  <a:tcPr marL="68580" marR="68580" marT="0" marB="0" anchor="b"/>
                </a:tc>
                <a:tc>
                  <a:txBody>
                    <a:bodyPr/>
                    <a:lstStyle/>
                    <a:p>
                      <a:pPr algn="ctr">
                        <a:lnSpc>
                          <a:spcPct val="115000"/>
                        </a:lnSpc>
                      </a:pPr>
                      <a:endParaRPr lang="es-EC" sz="1800" dirty="0">
                        <a:latin typeface="Calibri"/>
                      </a:endParaRPr>
                    </a:p>
                  </a:txBody>
                  <a:tcPr marL="68580" marR="68580" marT="0" marB="0" anchor="b"/>
                </a:tc>
              </a:tr>
            </a:tbl>
          </a:graphicData>
        </a:graphic>
      </p:graphicFrame>
      <p:sp>
        <p:nvSpPr>
          <p:cNvPr id="46081" name="Rectangle 1"/>
          <p:cNvSpPr>
            <a:spLocks noChangeArrowheads="1"/>
          </p:cNvSpPr>
          <p:nvPr/>
        </p:nvSpPr>
        <p:spPr bwMode="auto">
          <a:xfrm>
            <a:off x="395536" y="2206605"/>
            <a:ext cx="55446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ea typeface="Times New Roman" pitchFamily="18" charset="0"/>
                <a:cs typeface="Arial" pitchFamily="34" charset="0"/>
              </a:rPr>
              <a:t>Tabla 11: Análisis de varianza para la variable número de brotes entre los tratamientos para establecimiento.</a:t>
            </a:r>
            <a:endParaRPr kumimoji="0" lang="es-EC" b="1" i="0" u="none" strike="noStrike" cap="none" normalizeH="0" baseline="0" dirty="0" smtClean="0">
              <a:ln>
                <a:noFill/>
              </a:ln>
              <a:solidFill>
                <a:schemeClr val="tx1"/>
              </a:solidFill>
              <a:effectLst/>
            </a:endParaRPr>
          </a:p>
        </p:txBody>
      </p:sp>
      <p:pic>
        <p:nvPicPr>
          <p:cNvPr id="46082" name="Picture 2"/>
          <p:cNvPicPr>
            <a:picLocks noChangeAspect="1" noChangeArrowheads="1"/>
          </p:cNvPicPr>
          <p:nvPr/>
        </p:nvPicPr>
        <p:blipFill>
          <a:blip r:embed="rId3" cstate="print"/>
          <a:srcRect/>
          <a:stretch>
            <a:fillRect/>
          </a:stretch>
        </p:blipFill>
        <p:spPr bwMode="auto">
          <a:xfrm>
            <a:off x="6300192" y="2780928"/>
            <a:ext cx="2386281"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NÚMERO DE BROTES</a:t>
            </a:r>
            <a:endParaRPr lang="es-EC" sz="2400" b="1" u="sng" dirty="0">
              <a:solidFill>
                <a:srgbClr val="6600CC"/>
              </a:solidFill>
              <a:effectLst>
                <a:outerShdw blurRad="38100" dist="38100" dir="2700000" algn="tl">
                  <a:srgbClr val="000000">
                    <a:alpha val="43137"/>
                  </a:srgbClr>
                </a:outerShdw>
              </a:effectLst>
            </a:endParaRPr>
          </a:p>
        </p:txBody>
      </p:sp>
      <p:pic>
        <p:nvPicPr>
          <p:cNvPr id="48129" name="Picture 1"/>
          <p:cNvPicPr>
            <a:picLocks noChangeAspect="1" noChangeArrowheads="1"/>
          </p:cNvPicPr>
          <p:nvPr/>
        </p:nvPicPr>
        <p:blipFill>
          <a:blip r:embed="rId3" cstate="print"/>
          <a:srcRect/>
          <a:stretch>
            <a:fillRect/>
          </a:stretch>
        </p:blipFill>
        <p:spPr bwMode="auto">
          <a:xfrm>
            <a:off x="1331640" y="1307021"/>
            <a:ext cx="6768752" cy="5362339"/>
          </a:xfrm>
          <a:prstGeom prst="rect">
            <a:avLst/>
          </a:prstGeom>
          <a:noFill/>
          <a:ln w="9525">
            <a:noFill/>
            <a:miter lim="800000"/>
            <a:headEnd/>
            <a:tailEnd/>
          </a:ln>
        </p:spPr>
      </p:pic>
      <p:sp>
        <p:nvSpPr>
          <p:cNvPr id="13" name="12 CuadroTexto"/>
          <p:cNvSpPr txBox="1"/>
          <p:nvPr/>
        </p:nvSpPr>
        <p:spPr>
          <a:xfrm>
            <a:off x="2267744" y="2771636"/>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4" name="13 CuadroTexto"/>
          <p:cNvSpPr txBox="1"/>
          <p:nvPr/>
        </p:nvSpPr>
        <p:spPr>
          <a:xfrm>
            <a:off x="3707904" y="2060848"/>
            <a:ext cx="144016" cy="369332"/>
          </a:xfrm>
          <a:prstGeom prst="rect">
            <a:avLst/>
          </a:prstGeom>
          <a:noFill/>
        </p:spPr>
        <p:txBody>
          <a:bodyPr wrap="square" rtlCol="0">
            <a:spAutoFit/>
          </a:bodyPr>
          <a:lstStyle/>
          <a:p>
            <a:r>
              <a:rPr lang="es-EC" b="1" dirty="0" smtClean="0">
                <a:solidFill>
                  <a:schemeClr val="bg1"/>
                </a:solidFill>
              </a:rPr>
              <a:t>c</a:t>
            </a:r>
            <a:endParaRPr lang="es-EC" b="1" dirty="0">
              <a:solidFill>
                <a:schemeClr val="bg1"/>
              </a:solidFill>
            </a:endParaRPr>
          </a:p>
        </p:txBody>
      </p:sp>
      <p:sp>
        <p:nvSpPr>
          <p:cNvPr id="15" name="14 CuadroTexto"/>
          <p:cNvSpPr txBox="1"/>
          <p:nvPr/>
        </p:nvSpPr>
        <p:spPr>
          <a:xfrm>
            <a:off x="2987824" y="2483604"/>
            <a:ext cx="144016" cy="369332"/>
          </a:xfrm>
          <a:prstGeom prst="rect">
            <a:avLst/>
          </a:prstGeom>
          <a:noFill/>
        </p:spPr>
        <p:txBody>
          <a:bodyPr wrap="square" rtlCol="0">
            <a:spAutoFit/>
          </a:bodyPr>
          <a:lstStyle/>
          <a:p>
            <a:r>
              <a:rPr lang="es-EC" b="1" dirty="0" smtClean="0">
                <a:solidFill>
                  <a:schemeClr val="bg1"/>
                </a:solidFill>
              </a:rPr>
              <a:t>b</a:t>
            </a:r>
          </a:p>
        </p:txBody>
      </p:sp>
      <p:sp>
        <p:nvSpPr>
          <p:cNvPr id="16" name="15 Rectángulo"/>
          <p:cNvSpPr/>
          <p:nvPr/>
        </p:nvSpPr>
        <p:spPr>
          <a:xfrm>
            <a:off x="4435170" y="2051556"/>
            <a:ext cx="280846" cy="369332"/>
          </a:xfrm>
          <a:prstGeom prst="rect">
            <a:avLst/>
          </a:prstGeom>
        </p:spPr>
        <p:txBody>
          <a:bodyPr wrap="none">
            <a:spAutoFit/>
          </a:bodyPr>
          <a:lstStyle/>
          <a:p>
            <a:r>
              <a:rPr lang="es-EC" b="1" dirty="0" smtClean="0">
                <a:solidFill>
                  <a:schemeClr val="bg1"/>
                </a:solidFill>
              </a:rPr>
              <a:t>c</a:t>
            </a:r>
            <a:endParaRPr lang="es-EC" dirty="0"/>
          </a:p>
        </p:txBody>
      </p:sp>
      <p:sp>
        <p:nvSpPr>
          <p:cNvPr id="18" name="17 CuadroTexto"/>
          <p:cNvSpPr txBox="1"/>
          <p:nvPr/>
        </p:nvSpPr>
        <p:spPr>
          <a:xfrm>
            <a:off x="6228184" y="2492896"/>
            <a:ext cx="144016"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9" name="18 CuadroTexto"/>
          <p:cNvSpPr txBox="1"/>
          <p:nvPr/>
        </p:nvSpPr>
        <p:spPr>
          <a:xfrm>
            <a:off x="7236296" y="1988840"/>
            <a:ext cx="144016" cy="369332"/>
          </a:xfrm>
          <a:prstGeom prst="rect">
            <a:avLst/>
          </a:prstGeom>
          <a:noFill/>
        </p:spPr>
        <p:txBody>
          <a:bodyPr wrap="square" rtlCol="0">
            <a:spAutoFit/>
          </a:bodyPr>
          <a:lstStyle/>
          <a:p>
            <a:r>
              <a:rPr lang="es-EC" b="1" dirty="0" smtClean="0">
                <a:solidFill>
                  <a:schemeClr val="bg1"/>
                </a:solidFill>
              </a:rPr>
              <a:t>b</a:t>
            </a:r>
          </a:p>
        </p:txBody>
      </p:sp>
      <p:sp>
        <p:nvSpPr>
          <p:cNvPr id="20" name="19 Elipse"/>
          <p:cNvSpPr/>
          <p:nvPr/>
        </p:nvSpPr>
        <p:spPr>
          <a:xfrm>
            <a:off x="6732240" y="4077072"/>
            <a:ext cx="57606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NÚMERO DE BROTES</a:t>
            </a:r>
            <a:endParaRPr lang="es-EC" sz="2400" b="1" u="sng" dirty="0">
              <a:solidFill>
                <a:srgbClr val="6600CC"/>
              </a:solidFill>
              <a:effectLst>
                <a:outerShdw blurRad="38100" dist="38100" dir="2700000" algn="tl">
                  <a:srgbClr val="000000">
                    <a:alpha val="43137"/>
                  </a:srgbClr>
                </a:outerShdw>
              </a:effectLst>
            </a:endParaRPr>
          </a:p>
        </p:txBody>
      </p:sp>
      <p:graphicFrame>
        <p:nvGraphicFramePr>
          <p:cNvPr id="21" name="20 Tabla"/>
          <p:cNvGraphicFramePr>
            <a:graphicFrameLocks noGrp="1"/>
          </p:cNvGraphicFramePr>
          <p:nvPr/>
        </p:nvGraphicFramePr>
        <p:xfrm>
          <a:off x="395536" y="2420888"/>
          <a:ext cx="4464496" cy="2513771"/>
        </p:xfrm>
        <a:graphic>
          <a:graphicData uri="http://schemas.openxmlformats.org/drawingml/2006/table">
            <a:tbl>
              <a:tblPr>
                <a:tableStyleId>{69C7853C-536D-4A76-A0AE-DD22124D55A5}</a:tableStyleId>
              </a:tblPr>
              <a:tblGrid>
                <a:gridCol w="571033"/>
                <a:gridCol w="908910"/>
                <a:gridCol w="672702"/>
                <a:gridCol w="764364"/>
                <a:gridCol w="1547487"/>
              </a:tblGrid>
              <a:tr h="438488">
                <a:tc>
                  <a:txBody>
                    <a:bodyPr/>
                    <a:lstStyle/>
                    <a:p>
                      <a:pPr algn="ctr">
                        <a:lnSpc>
                          <a:spcPct val="115000"/>
                        </a:lnSpc>
                        <a:spcAft>
                          <a:spcPts val="0"/>
                        </a:spcAft>
                      </a:pPr>
                      <a:r>
                        <a:rPr lang="en-US" sz="1400" b="1" cap="all" dirty="0" err="1" smtClean="0"/>
                        <a:t>Trat</a:t>
                      </a:r>
                      <a:r>
                        <a:rPr lang="en-US" sz="1400" b="1" cap="all" dirty="0" smtClean="0"/>
                        <a:t>.</a:t>
                      </a:r>
                      <a:endParaRPr lang="es-EC"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cap="all"/>
                        <a:t>MEDIO DE CULTIVO</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cap="all" dirty="0" smtClean="0"/>
                        <a:t>BAP</a:t>
                      </a:r>
                    </a:p>
                    <a:p>
                      <a:pPr algn="ctr">
                        <a:lnSpc>
                          <a:spcPct val="115000"/>
                        </a:lnSpc>
                        <a:spcAft>
                          <a:spcPts val="0"/>
                        </a:spcAft>
                      </a:pPr>
                      <a:r>
                        <a:rPr lang="es-EC" sz="1400" b="1" cap="all" dirty="0" smtClean="0"/>
                        <a:t>(</a:t>
                      </a:r>
                      <a:r>
                        <a:rPr lang="es-EC" sz="1400" b="1" dirty="0"/>
                        <a:t>mg</a:t>
                      </a:r>
                      <a:r>
                        <a:rPr lang="es-EC" sz="1400" b="1" cap="all" dirty="0"/>
                        <a:t>/L)</a:t>
                      </a:r>
                      <a:endParaRPr lang="es-EC"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cap="all"/>
                        <a:t>Medias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cap="all"/>
                        <a:t>RANGO DE SIGNIFICANCIA</a:t>
                      </a:r>
                      <a:endParaRPr lang="es-EC" sz="1400" b="1">
                        <a:latin typeface="Calibri"/>
                        <a:ea typeface="Times New Roman"/>
                        <a:cs typeface="Times New Roman"/>
                      </a:endParaRPr>
                    </a:p>
                  </a:txBody>
                  <a:tcPr marL="68580" marR="68580" marT="0" marB="0" anchor="ctr"/>
                </a:tc>
              </a:tr>
              <a:tr h="212609">
                <a:tc>
                  <a:txBody>
                    <a:bodyPr/>
                    <a:lstStyle/>
                    <a:p>
                      <a:pPr algn="ctr">
                        <a:lnSpc>
                          <a:spcPct val="115000"/>
                        </a:lnSpc>
                        <a:spcAft>
                          <a:spcPts val="0"/>
                        </a:spcAft>
                      </a:pPr>
                      <a:r>
                        <a:rPr lang="en-US" sz="1400" b="1"/>
                        <a:t>1</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MS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0</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1,17</a:t>
                      </a:r>
                      <a:endParaRPr lang="es-EC" sz="1400" b="1">
                        <a:latin typeface="Calibri"/>
                        <a:ea typeface="Times New Roman"/>
                        <a:cs typeface="Times New Roman"/>
                      </a:endParaRPr>
                    </a:p>
                  </a:txBody>
                  <a:tcPr marL="68580" marR="68580" marT="0" marB="0" anchor="ctr"/>
                </a:tc>
                <a:tc rowSpan="8">
                  <a:txBody>
                    <a:bodyPr/>
                    <a:lstStyle/>
                    <a:p>
                      <a:pPr algn="l">
                        <a:lnSpc>
                          <a:spcPct val="115000"/>
                        </a:lnSpc>
                        <a:spcAft>
                          <a:spcPts val="0"/>
                        </a:spcAft>
                      </a:pPr>
                      <a:r>
                        <a:rPr lang="en-US" sz="1400" b="1" dirty="0" smtClean="0"/>
                        <a:t>        a</a:t>
                      </a:r>
                      <a:endParaRPr lang="es-EC" sz="1400" b="1" dirty="0" smtClean="0"/>
                    </a:p>
                    <a:p>
                      <a:pPr algn="l">
                        <a:lnSpc>
                          <a:spcPct val="115000"/>
                        </a:lnSpc>
                        <a:spcAft>
                          <a:spcPts val="0"/>
                        </a:spcAft>
                      </a:pPr>
                      <a:r>
                        <a:rPr lang="en-US" sz="1400" b="1" dirty="0" smtClean="0"/>
                        <a:t>        a      b</a:t>
                      </a:r>
                      <a:endParaRPr lang="es-EC" sz="1400" b="1" dirty="0" smtClean="0"/>
                    </a:p>
                    <a:p>
                      <a:pPr algn="l">
                        <a:lnSpc>
                          <a:spcPct val="115000"/>
                        </a:lnSpc>
                        <a:spcAft>
                          <a:spcPts val="0"/>
                        </a:spcAft>
                      </a:pPr>
                      <a:r>
                        <a:rPr lang="en-US" sz="1400" b="1" dirty="0" smtClean="0"/>
                        <a:t>        a      </a:t>
                      </a:r>
                      <a:r>
                        <a:rPr lang="en-US" sz="1400" b="1" dirty="0"/>
                        <a:t>b</a:t>
                      </a:r>
                      <a:endParaRPr lang="es-EC" sz="1400" b="1" dirty="0"/>
                    </a:p>
                    <a:p>
                      <a:pPr algn="l">
                        <a:lnSpc>
                          <a:spcPct val="115000"/>
                        </a:lnSpc>
                        <a:spcAft>
                          <a:spcPts val="0"/>
                        </a:spcAft>
                      </a:pPr>
                      <a:r>
                        <a:rPr lang="en-US" sz="1400" b="1" dirty="0" smtClean="0"/>
                        <a:t>        a      </a:t>
                      </a:r>
                      <a:r>
                        <a:rPr lang="en-US" sz="1400" b="1" dirty="0"/>
                        <a:t>b</a:t>
                      </a:r>
                      <a:endParaRPr lang="es-EC" sz="1400" b="1" dirty="0"/>
                    </a:p>
                    <a:p>
                      <a:pPr algn="l">
                        <a:lnSpc>
                          <a:spcPct val="115000"/>
                        </a:lnSpc>
                        <a:spcAft>
                          <a:spcPts val="0"/>
                        </a:spcAft>
                      </a:pPr>
                      <a:r>
                        <a:rPr lang="en-US" sz="1400" b="1" dirty="0" smtClean="0"/>
                        <a:t>        a      </a:t>
                      </a:r>
                      <a:r>
                        <a:rPr lang="en-US" sz="1400" b="1" dirty="0"/>
                        <a:t>b</a:t>
                      </a:r>
                      <a:endParaRPr lang="es-EC" sz="1400" b="1" dirty="0"/>
                    </a:p>
                    <a:p>
                      <a:pPr algn="ctr">
                        <a:lnSpc>
                          <a:spcPct val="115000"/>
                        </a:lnSpc>
                        <a:spcAft>
                          <a:spcPts val="0"/>
                        </a:spcAft>
                      </a:pPr>
                      <a:r>
                        <a:rPr lang="en-US" sz="1400" b="1" dirty="0" smtClean="0"/>
                        <a:t> b</a:t>
                      </a:r>
                      <a:endParaRPr lang="es-EC" sz="1400" b="1" dirty="0"/>
                    </a:p>
                    <a:p>
                      <a:pPr algn="ctr">
                        <a:lnSpc>
                          <a:spcPct val="115000"/>
                        </a:lnSpc>
                        <a:spcAft>
                          <a:spcPts val="0"/>
                        </a:spcAft>
                      </a:pPr>
                      <a:r>
                        <a:rPr lang="en-US" sz="1400" b="1" dirty="0" smtClean="0"/>
                        <a:t>            c</a:t>
                      </a:r>
                      <a:endParaRPr lang="es-EC" sz="1400" b="1" dirty="0"/>
                    </a:p>
                    <a:p>
                      <a:pPr algn="ctr">
                        <a:lnSpc>
                          <a:spcPct val="115000"/>
                        </a:lnSpc>
                        <a:spcAft>
                          <a:spcPts val="0"/>
                        </a:spcAft>
                      </a:pPr>
                      <a:r>
                        <a:rPr lang="en-US" sz="1400" b="1" dirty="0" smtClean="0"/>
                        <a:t>                            d</a:t>
                      </a:r>
                      <a:endParaRPr lang="es-EC" sz="1400" b="1" dirty="0">
                        <a:latin typeface="Calibri"/>
                        <a:ea typeface="Times New Roman"/>
                        <a:cs typeface="Times New Roman"/>
                      </a:endParaRPr>
                    </a:p>
                  </a:txBody>
                  <a:tcPr marL="68580" marR="68580" marT="0" marB="0" anchor="ctr"/>
                </a:tc>
              </a:tr>
              <a:tr h="212609">
                <a:tc>
                  <a:txBody>
                    <a:bodyPr/>
                    <a:lstStyle/>
                    <a:p>
                      <a:pPr algn="ctr">
                        <a:lnSpc>
                          <a:spcPct val="115000"/>
                        </a:lnSpc>
                        <a:spcAft>
                          <a:spcPts val="0"/>
                        </a:spcAft>
                      </a:pPr>
                      <a:r>
                        <a:rPr lang="en-US" sz="1400" b="1"/>
                        <a:t>5</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WPM</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0</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1,2</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212609">
                <a:tc>
                  <a:txBody>
                    <a:bodyPr/>
                    <a:lstStyle/>
                    <a:p>
                      <a:pPr algn="ctr">
                        <a:lnSpc>
                          <a:spcPct val="115000"/>
                        </a:lnSpc>
                        <a:spcAft>
                          <a:spcPts val="0"/>
                        </a:spcAft>
                      </a:pPr>
                      <a:r>
                        <a:rPr lang="en-US" sz="1400" b="1"/>
                        <a:t>3</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MS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3,6</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1,33</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212609">
                <a:tc>
                  <a:txBody>
                    <a:bodyPr/>
                    <a:lstStyle/>
                    <a:p>
                      <a:pPr algn="ctr">
                        <a:lnSpc>
                          <a:spcPct val="115000"/>
                        </a:lnSpc>
                        <a:spcAft>
                          <a:spcPts val="0"/>
                        </a:spcAft>
                      </a:pPr>
                      <a:r>
                        <a:rPr lang="en-US" sz="1400" b="1"/>
                        <a:t>2</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MS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1,8</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1,4</a:t>
                      </a:r>
                      <a:endParaRPr lang="es-EC" sz="1400" b="1" dirty="0">
                        <a:latin typeface="Calibri"/>
                        <a:ea typeface="Times New Roman"/>
                        <a:cs typeface="Times New Roman"/>
                      </a:endParaRPr>
                    </a:p>
                  </a:txBody>
                  <a:tcPr marL="68580" marR="68580" marT="0" marB="0" anchor="ctr"/>
                </a:tc>
                <a:tc vMerge="1">
                  <a:txBody>
                    <a:bodyPr/>
                    <a:lstStyle/>
                    <a:p>
                      <a:endParaRPr lang="es-EC"/>
                    </a:p>
                  </a:txBody>
                  <a:tcPr/>
                </a:tc>
              </a:tr>
              <a:tr h="212609">
                <a:tc>
                  <a:txBody>
                    <a:bodyPr/>
                    <a:lstStyle/>
                    <a:p>
                      <a:pPr algn="ctr">
                        <a:lnSpc>
                          <a:spcPct val="115000"/>
                        </a:lnSpc>
                        <a:spcAft>
                          <a:spcPts val="0"/>
                        </a:spcAft>
                      </a:pPr>
                      <a:r>
                        <a:rPr lang="en-US" sz="1400" b="1"/>
                        <a:t>6</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WPM</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1,8</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1,43</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212609">
                <a:tc>
                  <a:txBody>
                    <a:bodyPr/>
                    <a:lstStyle/>
                    <a:p>
                      <a:pPr algn="ctr">
                        <a:lnSpc>
                          <a:spcPct val="115000"/>
                        </a:lnSpc>
                        <a:spcAft>
                          <a:spcPts val="0"/>
                        </a:spcAft>
                      </a:pPr>
                      <a:r>
                        <a:rPr lang="en-US" sz="1400" b="1"/>
                        <a:t>4</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MS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5,4</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1,47</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212609">
                <a:tc>
                  <a:txBody>
                    <a:bodyPr/>
                    <a:lstStyle/>
                    <a:p>
                      <a:pPr algn="ctr">
                        <a:lnSpc>
                          <a:spcPct val="115000"/>
                        </a:lnSpc>
                        <a:spcAft>
                          <a:spcPts val="0"/>
                        </a:spcAft>
                      </a:pPr>
                      <a:r>
                        <a:rPr lang="en-US" sz="1400" b="1"/>
                        <a:t>8</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WPM</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5,4</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1,77</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305495">
                <a:tc>
                  <a:txBody>
                    <a:bodyPr/>
                    <a:lstStyle/>
                    <a:p>
                      <a:pPr algn="ctr">
                        <a:lnSpc>
                          <a:spcPct val="115000"/>
                        </a:lnSpc>
                        <a:spcAft>
                          <a:spcPts val="0"/>
                        </a:spcAft>
                      </a:pPr>
                      <a:r>
                        <a:rPr lang="en-US" sz="1400" b="1"/>
                        <a:t>7</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WPM</a:t>
                      </a:r>
                      <a:endParaRPr lang="es-EC"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3,6</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2,1</a:t>
                      </a:r>
                      <a:endParaRPr lang="es-EC" sz="1400" b="1" dirty="0">
                        <a:latin typeface="Calibri"/>
                        <a:ea typeface="Times New Roman"/>
                        <a:cs typeface="Times New Roman"/>
                      </a:endParaRPr>
                    </a:p>
                  </a:txBody>
                  <a:tcPr marL="68580" marR="68580" marT="0" marB="0" anchor="ctr"/>
                </a:tc>
                <a:tc vMerge="1">
                  <a:txBody>
                    <a:bodyPr/>
                    <a:lstStyle/>
                    <a:p>
                      <a:endParaRPr lang="es-EC"/>
                    </a:p>
                  </a:txBody>
                  <a:tcPr/>
                </a:tc>
              </a:tr>
            </a:tbl>
          </a:graphicData>
        </a:graphic>
      </p:graphicFrame>
      <p:sp>
        <p:nvSpPr>
          <p:cNvPr id="22" name="21 CuadroTexto"/>
          <p:cNvSpPr txBox="1"/>
          <p:nvPr/>
        </p:nvSpPr>
        <p:spPr>
          <a:xfrm>
            <a:off x="323528" y="1484784"/>
            <a:ext cx="4608512" cy="830997"/>
          </a:xfrm>
          <a:prstGeom prst="rect">
            <a:avLst/>
          </a:prstGeom>
          <a:noFill/>
        </p:spPr>
        <p:txBody>
          <a:bodyPr wrap="square" rtlCol="0">
            <a:spAutoFit/>
          </a:bodyPr>
          <a:lstStyle/>
          <a:p>
            <a:r>
              <a:rPr lang="es-EC" sz="1600" b="1" dirty="0" smtClean="0"/>
              <a:t>Tabla 12 : Prueba LSD Fisher (α=0.05) para los 8 tratamientos evaluados en la aparición de brotes por explante.</a:t>
            </a:r>
          </a:p>
        </p:txBody>
      </p:sp>
      <p:pic>
        <p:nvPicPr>
          <p:cNvPr id="1030" name="Picture 6" descr="J:\Fotos tesis\DSC08226.JPG"/>
          <p:cNvPicPr>
            <a:picLocks noChangeAspect="1" noChangeArrowheads="1"/>
          </p:cNvPicPr>
          <p:nvPr/>
        </p:nvPicPr>
        <p:blipFill>
          <a:blip r:embed="rId3" cstate="print"/>
          <a:srcRect l="36126" t="36452" r="20913"/>
          <a:stretch>
            <a:fillRect/>
          </a:stretch>
        </p:blipFill>
        <p:spPr bwMode="auto">
          <a:xfrm>
            <a:off x="5076056" y="1916832"/>
            <a:ext cx="1152128" cy="142676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descr="J:\Fotos tesis\DSC08225.JPG"/>
          <p:cNvPicPr>
            <a:picLocks noChangeAspect="1" noChangeArrowheads="1"/>
          </p:cNvPicPr>
          <p:nvPr/>
        </p:nvPicPr>
        <p:blipFill>
          <a:blip r:embed="rId4" cstate="print"/>
          <a:srcRect l="46154" t="5128" r="19231" b="12821"/>
          <a:stretch>
            <a:fillRect/>
          </a:stretch>
        </p:blipFill>
        <p:spPr bwMode="auto">
          <a:xfrm>
            <a:off x="6372200" y="1340767"/>
            <a:ext cx="1008112" cy="147856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5" name="14 CuadroTexto"/>
          <p:cNvSpPr txBox="1"/>
          <p:nvPr/>
        </p:nvSpPr>
        <p:spPr>
          <a:xfrm>
            <a:off x="5076056" y="2996952"/>
            <a:ext cx="432048" cy="369332"/>
          </a:xfrm>
          <a:prstGeom prst="rect">
            <a:avLst/>
          </a:prstGeom>
          <a:solidFill>
            <a:schemeClr val="bg1">
              <a:lumMod val="95000"/>
            </a:schemeClr>
          </a:solidFill>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T1</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15 CuadroTexto"/>
          <p:cNvSpPr txBox="1"/>
          <p:nvPr/>
        </p:nvSpPr>
        <p:spPr>
          <a:xfrm>
            <a:off x="6372200" y="2483604"/>
            <a:ext cx="432048" cy="369332"/>
          </a:xfrm>
          <a:prstGeom prst="rect">
            <a:avLst/>
          </a:prstGeom>
          <a:solidFill>
            <a:schemeClr val="bg1">
              <a:lumMod val="95000"/>
            </a:schemeClr>
          </a:solidFill>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T5</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2" name="Picture 8" descr="J:\Fotos tesis\DSC08195.JPG"/>
          <p:cNvPicPr>
            <a:picLocks noChangeAspect="1" noChangeArrowheads="1"/>
          </p:cNvPicPr>
          <p:nvPr/>
        </p:nvPicPr>
        <p:blipFill>
          <a:blip r:embed="rId5" cstate="print"/>
          <a:srcRect l="36750" t="13067" r="24049" b="11799"/>
          <a:stretch>
            <a:fillRect/>
          </a:stretch>
        </p:blipFill>
        <p:spPr bwMode="auto">
          <a:xfrm>
            <a:off x="7668344" y="1556792"/>
            <a:ext cx="1152128" cy="165618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8" name="17 CuadroTexto"/>
          <p:cNvSpPr txBox="1"/>
          <p:nvPr/>
        </p:nvSpPr>
        <p:spPr>
          <a:xfrm>
            <a:off x="7668344" y="2852936"/>
            <a:ext cx="432048" cy="369332"/>
          </a:xfrm>
          <a:prstGeom prst="rect">
            <a:avLst/>
          </a:prstGeom>
          <a:solidFill>
            <a:schemeClr val="bg1">
              <a:lumMod val="95000"/>
            </a:schemeClr>
          </a:solidFill>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T8</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4" name="Picture 10" descr="J:\Fotos tesis\DSC08205.JPG"/>
          <p:cNvPicPr>
            <a:picLocks noChangeAspect="1" noChangeArrowheads="1"/>
          </p:cNvPicPr>
          <p:nvPr/>
        </p:nvPicPr>
        <p:blipFill>
          <a:blip r:embed="rId6" cstate="print"/>
          <a:srcRect l="55099" t="11713" r="3904"/>
          <a:stretch>
            <a:fillRect/>
          </a:stretch>
        </p:blipFill>
        <p:spPr bwMode="auto">
          <a:xfrm>
            <a:off x="5148064" y="3573016"/>
            <a:ext cx="946370" cy="152850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3" name="22 CuadroTexto"/>
          <p:cNvSpPr txBox="1"/>
          <p:nvPr/>
        </p:nvSpPr>
        <p:spPr>
          <a:xfrm>
            <a:off x="5158330" y="4715852"/>
            <a:ext cx="432048" cy="369332"/>
          </a:xfrm>
          <a:prstGeom prst="rect">
            <a:avLst/>
          </a:prstGeom>
          <a:solidFill>
            <a:schemeClr val="bg1">
              <a:lumMod val="95000"/>
            </a:schemeClr>
          </a:solidFill>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T3</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5" name="Picture 11" descr="J:\Fotos tesis\DSC08186.JPG"/>
          <p:cNvPicPr>
            <a:picLocks noChangeAspect="1" noChangeArrowheads="1"/>
          </p:cNvPicPr>
          <p:nvPr/>
        </p:nvPicPr>
        <p:blipFill>
          <a:blip r:embed="rId7" cstate="print"/>
          <a:srcRect l="33078" t="8927" r="26791" b="13704"/>
          <a:stretch>
            <a:fillRect/>
          </a:stretch>
        </p:blipFill>
        <p:spPr bwMode="auto">
          <a:xfrm>
            <a:off x="7845594" y="3356992"/>
            <a:ext cx="1046886" cy="151216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4" name="23 CuadroTexto"/>
          <p:cNvSpPr txBox="1"/>
          <p:nvPr/>
        </p:nvSpPr>
        <p:spPr>
          <a:xfrm>
            <a:off x="7884368" y="4509120"/>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T4</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6" name="Picture 12" descr="J:\Fotos tesis\DSC08203.JPG"/>
          <p:cNvPicPr>
            <a:picLocks noChangeAspect="1" noChangeArrowheads="1"/>
          </p:cNvPicPr>
          <p:nvPr/>
        </p:nvPicPr>
        <p:blipFill>
          <a:blip r:embed="rId8" cstate="print"/>
          <a:srcRect l="31082" t="5680" r="30558" b="9118"/>
          <a:stretch>
            <a:fillRect/>
          </a:stretch>
        </p:blipFill>
        <p:spPr bwMode="auto">
          <a:xfrm>
            <a:off x="6012160" y="4869160"/>
            <a:ext cx="993710" cy="165618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5" name="24 CuadroTexto"/>
          <p:cNvSpPr txBox="1"/>
          <p:nvPr/>
        </p:nvSpPr>
        <p:spPr>
          <a:xfrm>
            <a:off x="6012160" y="6156012"/>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T2</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7" name="Picture 13" descr="J:\Fotos tesis\DSC08221.JPG"/>
          <p:cNvPicPr>
            <a:picLocks noChangeAspect="1" noChangeArrowheads="1"/>
          </p:cNvPicPr>
          <p:nvPr/>
        </p:nvPicPr>
        <p:blipFill>
          <a:blip r:embed="rId9" cstate="print"/>
          <a:srcRect l="44617" t="11446" r="18165" b="10614"/>
          <a:stretch>
            <a:fillRect/>
          </a:stretch>
        </p:blipFill>
        <p:spPr bwMode="auto">
          <a:xfrm>
            <a:off x="7452320" y="4941168"/>
            <a:ext cx="1008112" cy="1584176"/>
          </a:xfrm>
          <a:prstGeom prst="rect">
            <a:avLst/>
          </a:prstGeom>
          <a:noFill/>
        </p:spPr>
      </p:pic>
      <p:sp>
        <p:nvSpPr>
          <p:cNvPr id="27" name="26 CuadroTexto"/>
          <p:cNvSpPr txBox="1"/>
          <p:nvPr/>
        </p:nvSpPr>
        <p:spPr>
          <a:xfrm>
            <a:off x="7452320" y="6156012"/>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T6</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8" name="Picture 14" descr="J:\TESIS!!\fotos chiri\DSC03948.JPG"/>
          <p:cNvPicPr>
            <a:picLocks noChangeAspect="1" noChangeArrowheads="1"/>
          </p:cNvPicPr>
          <p:nvPr/>
        </p:nvPicPr>
        <p:blipFill>
          <a:blip r:embed="rId10" cstate="print"/>
          <a:srcRect l="31325" t="1948" r="36529"/>
          <a:stretch>
            <a:fillRect/>
          </a:stretch>
        </p:blipFill>
        <p:spPr bwMode="auto">
          <a:xfrm>
            <a:off x="6660232" y="2924944"/>
            <a:ext cx="828737" cy="189587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9" name="28 CuadroTexto"/>
          <p:cNvSpPr txBox="1"/>
          <p:nvPr/>
        </p:nvSpPr>
        <p:spPr>
          <a:xfrm>
            <a:off x="6660232" y="4437112"/>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T7</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6" name="25 Elipse"/>
          <p:cNvSpPr/>
          <p:nvPr/>
        </p:nvSpPr>
        <p:spPr>
          <a:xfrm rot="16200000">
            <a:off x="1979712" y="2996952"/>
            <a:ext cx="432048"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27 Elipse"/>
          <p:cNvSpPr/>
          <p:nvPr/>
        </p:nvSpPr>
        <p:spPr>
          <a:xfrm rot="16200000">
            <a:off x="1943708" y="4185084"/>
            <a:ext cx="504056" cy="432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TAMAÑO DEL BROTE</a:t>
            </a:r>
            <a:endParaRPr lang="es-EC" sz="2400" b="1" u="sng" dirty="0">
              <a:solidFill>
                <a:srgbClr val="6600CC"/>
              </a:solidFill>
              <a:effectLst>
                <a:outerShdw blurRad="38100" dist="38100" dir="2700000" algn="tl">
                  <a:srgbClr val="000000">
                    <a:alpha val="43137"/>
                  </a:srgbClr>
                </a:outerShdw>
              </a:effectLst>
            </a:endParaRPr>
          </a:p>
        </p:txBody>
      </p:sp>
      <p:graphicFrame>
        <p:nvGraphicFramePr>
          <p:cNvPr id="9" name="8 Tabla"/>
          <p:cNvGraphicFramePr>
            <a:graphicFrameLocks noGrp="1"/>
          </p:cNvGraphicFramePr>
          <p:nvPr/>
        </p:nvGraphicFramePr>
        <p:xfrm>
          <a:off x="467544" y="3056766"/>
          <a:ext cx="6109908" cy="3154680"/>
        </p:xfrm>
        <a:graphic>
          <a:graphicData uri="http://schemas.openxmlformats.org/drawingml/2006/table">
            <a:tbl>
              <a:tblPr>
                <a:tableStyleId>{69C7853C-536D-4A76-A0AE-DD22124D55A5}</a:tableStyleId>
              </a:tblPr>
              <a:tblGrid>
                <a:gridCol w="2334705"/>
                <a:gridCol w="827723"/>
                <a:gridCol w="537210"/>
                <a:gridCol w="711835"/>
                <a:gridCol w="840486"/>
                <a:gridCol w="857949"/>
              </a:tblGrid>
              <a:tr h="161925">
                <a:tc>
                  <a:txBody>
                    <a:bodyPr/>
                    <a:lstStyle/>
                    <a:p>
                      <a:pPr algn="ctr">
                        <a:lnSpc>
                          <a:spcPct val="115000"/>
                        </a:lnSpc>
                        <a:spcAft>
                          <a:spcPts val="0"/>
                        </a:spcAft>
                      </a:pPr>
                      <a:r>
                        <a:rPr lang="es-EC" sz="1800" b="1" dirty="0"/>
                        <a:t>Fuente de 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t>SC</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err="1"/>
                        <a:t>Gl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t>CM</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t>Valor F</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t>Valor p</a:t>
                      </a:r>
                      <a:endParaRPr lang="es-EC" sz="1800" b="1" dirty="0">
                        <a:latin typeface="Calibri"/>
                        <a:ea typeface="Times New Roman"/>
                        <a:cs typeface="Times New Roman"/>
                      </a:endParaRPr>
                    </a:p>
                  </a:txBody>
                  <a:tcPr marL="68580" marR="68580" marT="0" marB="0" anchor="ctr"/>
                </a:tc>
              </a:tr>
              <a:tr h="161925">
                <a:tc>
                  <a:txBody>
                    <a:bodyPr/>
                    <a:lstStyle/>
                    <a:p>
                      <a:pPr algn="l">
                        <a:lnSpc>
                          <a:spcPct val="115000"/>
                        </a:lnSpc>
                        <a:spcAft>
                          <a:spcPts val="0"/>
                        </a:spcAft>
                      </a:pPr>
                      <a:r>
                        <a:rPr lang="es-EC" sz="1800" b="1" dirty="0"/>
                        <a:t>Entre grupos</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10,66</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7</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1,52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3,46</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dirty="0">
                          <a:solidFill>
                            <a:srgbClr val="FF0000"/>
                          </a:solidFill>
                        </a:rPr>
                        <a:t>0,0015</a:t>
                      </a:r>
                      <a:endParaRPr lang="es-EC" sz="1800" b="1" dirty="0">
                        <a:solidFill>
                          <a:srgbClr val="FF0000"/>
                        </a:solidFill>
                        <a:latin typeface="Calibri"/>
                        <a:ea typeface="Times New Roman"/>
                        <a:cs typeface="Times New Roman"/>
                      </a:endParaRPr>
                    </a:p>
                  </a:txBody>
                  <a:tcPr marL="68580" marR="68580" marT="0" marB="0" anchor="b"/>
                </a:tc>
              </a:tr>
              <a:tr h="161925">
                <a:tc>
                  <a:txBody>
                    <a:bodyPr/>
                    <a:lstStyle/>
                    <a:p>
                      <a:pPr algn="l">
                        <a:lnSpc>
                          <a:spcPct val="115000"/>
                        </a:lnSpc>
                        <a:spcAft>
                          <a:spcPts val="0"/>
                        </a:spcAft>
                      </a:pPr>
                      <a:r>
                        <a:rPr lang="es-EC" sz="1800" b="1" dirty="0" smtClean="0"/>
                        <a:t>Medio </a:t>
                      </a:r>
                      <a:r>
                        <a:rPr lang="es-EC" sz="1800" b="1" dirty="0"/>
                        <a:t>de cultivo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0,03</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0,03</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0,07</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0,793</a:t>
                      </a:r>
                      <a:endParaRPr lang="es-EC" sz="1800" b="1">
                        <a:latin typeface="Calibri"/>
                        <a:ea typeface="Times New Roman"/>
                        <a:cs typeface="Times New Roman"/>
                      </a:endParaRPr>
                    </a:p>
                  </a:txBody>
                  <a:tcPr marL="68580" marR="68580" marT="0" marB="0" anchor="b"/>
                </a:tc>
              </a:tr>
              <a:tr h="161925">
                <a:tc>
                  <a:txBody>
                    <a:bodyPr/>
                    <a:lstStyle/>
                    <a:p>
                      <a:pPr algn="l">
                        <a:lnSpc>
                          <a:spcPct val="115000"/>
                        </a:lnSpc>
                        <a:spcAft>
                          <a:spcPts val="0"/>
                        </a:spcAft>
                      </a:pPr>
                      <a:r>
                        <a:rPr lang="en-US" sz="1800" b="1" dirty="0" smtClean="0"/>
                        <a:t>BAP</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3,73</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3</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1,24</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2,82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dirty="0">
                          <a:solidFill>
                            <a:srgbClr val="FF0000"/>
                          </a:solidFill>
                        </a:rPr>
                        <a:t>0,0396</a:t>
                      </a:r>
                      <a:endParaRPr lang="es-EC" sz="1800" b="1" dirty="0">
                        <a:solidFill>
                          <a:srgbClr val="FF0000"/>
                        </a:solidFill>
                        <a:latin typeface="Calibri"/>
                        <a:ea typeface="Times New Roman"/>
                        <a:cs typeface="Times New Roman"/>
                      </a:endParaRPr>
                    </a:p>
                  </a:txBody>
                  <a:tcPr marL="68580" marR="68580" marT="0" marB="0" anchor="b"/>
                </a:tc>
              </a:tr>
              <a:tr h="161925">
                <a:tc>
                  <a:txBody>
                    <a:bodyPr/>
                    <a:lstStyle/>
                    <a:p>
                      <a:pPr algn="l">
                        <a:lnSpc>
                          <a:spcPct val="115000"/>
                        </a:lnSpc>
                        <a:spcAft>
                          <a:spcPts val="0"/>
                        </a:spcAft>
                      </a:pPr>
                      <a:r>
                        <a:rPr lang="es-EC" sz="1800" b="1" dirty="0"/>
                        <a:t>        </a:t>
                      </a:r>
                      <a:r>
                        <a:rPr lang="es-EC" sz="1800" b="1" dirty="0" smtClean="0"/>
                        <a:t> </a:t>
                      </a:r>
                      <a:r>
                        <a:rPr lang="es-EC" sz="1800" b="1" dirty="0"/>
                        <a:t>Lineal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0,452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0,452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0,979</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0,323</a:t>
                      </a:r>
                      <a:endParaRPr lang="es-EC" sz="1800" b="1">
                        <a:latin typeface="Calibri"/>
                        <a:ea typeface="Times New Roman"/>
                        <a:cs typeface="Times New Roman"/>
                      </a:endParaRPr>
                    </a:p>
                  </a:txBody>
                  <a:tcPr marL="68580" marR="68580" marT="0" marB="0" anchor="b"/>
                </a:tc>
              </a:tr>
              <a:tr h="161925">
                <a:tc>
                  <a:txBody>
                    <a:bodyPr/>
                    <a:lstStyle/>
                    <a:p>
                      <a:pPr algn="l">
                        <a:lnSpc>
                          <a:spcPct val="115000"/>
                        </a:lnSpc>
                        <a:spcAft>
                          <a:spcPts val="0"/>
                        </a:spcAft>
                      </a:pPr>
                      <a:r>
                        <a:rPr lang="es-EC" sz="1800" b="1" dirty="0"/>
                        <a:t>         Cuadrático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0,852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0,852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1,845</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0,176</a:t>
                      </a:r>
                      <a:endParaRPr lang="es-EC" sz="1800" b="1">
                        <a:latin typeface="Calibri"/>
                        <a:ea typeface="Times New Roman"/>
                        <a:cs typeface="Times New Roman"/>
                      </a:endParaRPr>
                    </a:p>
                  </a:txBody>
                  <a:tcPr marL="68580" marR="68580" marT="0" marB="0" anchor="b"/>
                </a:tc>
              </a:tr>
              <a:tr h="161925">
                <a:tc>
                  <a:txBody>
                    <a:bodyPr/>
                    <a:lstStyle/>
                    <a:p>
                      <a:pPr algn="l">
                        <a:lnSpc>
                          <a:spcPct val="115000"/>
                        </a:lnSpc>
                        <a:spcAft>
                          <a:spcPts val="0"/>
                        </a:spcAft>
                      </a:pPr>
                      <a:r>
                        <a:rPr lang="es-EC" sz="1800" b="1" dirty="0"/>
                        <a:t>   </a:t>
                      </a:r>
                      <a:r>
                        <a:rPr lang="es-EC" sz="1800" b="1" dirty="0" smtClean="0"/>
                        <a:t>      Cúbico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2,421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2,421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5,241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dirty="0"/>
                        <a:t>0,023</a:t>
                      </a:r>
                      <a:endParaRPr lang="es-EC" sz="1800" b="1" dirty="0">
                        <a:latin typeface="Calibri"/>
                        <a:ea typeface="Times New Roman"/>
                        <a:cs typeface="Times New Roman"/>
                      </a:endParaRPr>
                    </a:p>
                  </a:txBody>
                  <a:tcPr marL="68580" marR="68580" marT="0" marB="0" anchor="b"/>
                </a:tc>
              </a:tr>
              <a:tr h="161925">
                <a:tc>
                  <a:txBody>
                    <a:bodyPr/>
                    <a:lstStyle/>
                    <a:p>
                      <a:pPr algn="l">
                        <a:lnSpc>
                          <a:spcPct val="115000"/>
                        </a:lnSpc>
                        <a:spcAft>
                          <a:spcPts val="0"/>
                        </a:spcAft>
                      </a:pPr>
                      <a:r>
                        <a:rPr lang="es-EC" sz="1800" b="1" dirty="0" smtClean="0">
                          <a:latin typeface="Calibri"/>
                          <a:ea typeface="Times New Roman"/>
                          <a:cs typeface="Times New Roman"/>
                        </a:rPr>
                        <a:t>INTERACCIÓN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cap="all">
                          <a:latin typeface="+mn-lt"/>
                          <a:ea typeface="Times New Roman"/>
                          <a:cs typeface="Times New Roman"/>
                        </a:rPr>
                        <a:t>6,91</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C" sz="1800" b="1" cap="all">
                          <a:latin typeface="+mn-lt"/>
                          <a:ea typeface="Times New Roman"/>
                          <a:cs typeface="Times New Roman"/>
                        </a:rPr>
                        <a:t>3</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C" sz="1800" b="1" cap="all">
                          <a:latin typeface="+mn-lt"/>
                          <a:ea typeface="Times New Roman"/>
                          <a:cs typeface="Times New Roman"/>
                        </a:rPr>
                        <a:t>2,3</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C" sz="1800" b="1" cap="all">
                          <a:latin typeface="+mn-lt"/>
                          <a:ea typeface="Times New Roman"/>
                          <a:cs typeface="Times New Roman"/>
                        </a:rPr>
                        <a:t>5,23</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C" sz="1800" b="1" cap="all" dirty="0">
                          <a:latin typeface="+mn-lt"/>
                          <a:ea typeface="Times New Roman"/>
                          <a:cs typeface="Times New Roman"/>
                        </a:rPr>
                        <a:t>0,0016</a:t>
                      </a:r>
                      <a:endParaRPr lang="es-EC" sz="1800" b="1" dirty="0">
                        <a:latin typeface="+mn-lt"/>
                        <a:ea typeface="Times New Roman"/>
                        <a:cs typeface="Times New Roman"/>
                      </a:endParaRPr>
                    </a:p>
                  </a:txBody>
                  <a:tcPr marL="68580" marR="68580" marT="0" marB="0" anchor="b"/>
                </a:tc>
              </a:tr>
              <a:tr h="161925">
                <a:tc>
                  <a:txBody>
                    <a:bodyPr/>
                    <a:lstStyle/>
                    <a:p>
                      <a:pPr algn="l">
                        <a:lnSpc>
                          <a:spcPct val="115000"/>
                        </a:lnSpc>
                        <a:spcAft>
                          <a:spcPts val="0"/>
                        </a:spcAft>
                      </a:pPr>
                      <a:r>
                        <a:rPr lang="en-US" sz="1800" b="1" dirty="0"/>
                        <a:t>Error</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102,08</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232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0,44</a:t>
                      </a:r>
                      <a:endParaRPr lang="es-EC" sz="1800" b="1">
                        <a:latin typeface="Calibri"/>
                        <a:ea typeface="Times New Roman"/>
                        <a:cs typeface="Times New Roman"/>
                      </a:endParaRPr>
                    </a:p>
                  </a:txBody>
                  <a:tcPr marL="68580" marR="68580" marT="0" marB="0" anchor="b"/>
                </a:tc>
                <a:tc>
                  <a:txBody>
                    <a:bodyPr/>
                    <a:lstStyle/>
                    <a:p>
                      <a:pPr algn="ctr">
                        <a:lnSpc>
                          <a:spcPct val="115000"/>
                        </a:lnSpc>
                      </a:pPr>
                      <a:endParaRPr lang="es-EC" sz="1800" b="1">
                        <a:latin typeface="Calibri"/>
                      </a:endParaRPr>
                    </a:p>
                  </a:txBody>
                  <a:tcPr marL="68580" marR="68580" marT="0" marB="0" anchor="b"/>
                </a:tc>
                <a:tc>
                  <a:txBody>
                    <a:bodyPr/>
                    <a:lstStyle/>
                    <a:p>
                      <a:pPr algn="ctr">
                        <a:lnSpc>
                          <a:spcPct val="115000"/>
                        </a:lnSpc>
                      </a:pPr>
                      <a:endParaRPr lang="es-EC" sz="1800" b="1">
                        <a:latin typeface="Calibri"/>
                      </a:endParaRPr>
                    </a:p>
                  </a:txBody>
                  <a:tcPr marL="68580" marR="68580" marT="0" marB="0" anchor="b"/>
                </a:tc>
              </a:tr>
              <a:tr h="161925">
                <a:tc>
                  <a:txBody>
                    <a:bodyPr/>
                    <a:lstStyle/>
                    <a:p>
                      <a:pPr algn="l">
                        <a:lnSpc>
                          <a:spcPct val="115000"/>
                        </a:lnSpc>
                        <a:spcAft>
                          <a:spcPts val="0"/>
                        </a:spcAft>
                      </a:pPr>
                      <a:r>
                        <a:rPr lang="en-US" sz="1800" b="1" dirty="0"/>
                        <a:t>Total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112,74</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C" sz="1800" b="1"/>
                        <a:t>239</a:t>
                      </a:r>
                      <a:endParaRPr lang="es-EC" sz="1800" b="1">
                        <a:latin typeface="Calibri"/>
                        <a:ea typeface="Times New Roman"/>
                        <a:cs typeface="Times New Roman"/>
                      </a:endParaRPr>
                    </a:p>
                  </a:txBody>
                  <a:tcPr marL="68580" marR="68580" marT="0" marB="0" anchor="b"/>
                </a:tc>
                <a:tc>
                  <a:txBody>
                    <a:bodyPr/>
                    <a:lstStyle/>
                    <a:p>
                      <a:pPr algn="ctr">
                        <a:lnSpc>
                          <a:spcPct val="115000"/>
                        </a:lnSpc>
                      </a:pPr>
                      <a:endParaRPr lang="es-EC" sz="1800" b="1">
                        <a:latin typeface="Calibri"/>
                      </a:endParaRPr>
                    </a:p>
                  </a:txBody>
                  <a:tcPr marL="68580" marR="68580" marT="0" marB="0" anchor="b"/>
                </a:tc>
                <a:tc>
                  <a:txBody>
                    <a:bodyPr/>
                    <a:lstStyle/>
                    <a:p>
                      <a:pPr algn="ctr">
                        <a:lnSpc>
                          <a:spcPct val="115000"/>
                        </a:lnSpc>
                      </a:pPr>
                      <a:endParaRPr lang="es-EC" sz="1800" b="1">
                        <a:latin typeface="Calibri"/>
                      </a:endParaRPr>
                    </a:p>
                  </a:txBody>
                  <a:tcPr marL="68580" marR="68580" marT="0" marB="0" anchor="b"/>
                </a:tc>
                <a:tc>
                  <a:txBody>
                    <a:bodyPr/>
                    <a:lstStyle/>
                    <a:p>
                      <a:pPr algn="ctr">
                        <a:lnSpc>
                          <a:spcPct val="115000"/>
                        </a:lnSpc>
                      </a:pPr>
                      <a:endParaRPr lang="es-EC" sz="1800" b="1" dirty="0">
                        <a:latin typeface="Calibri"/>
                      </a:endParaRPr>
                    </a:p>
                  </a:txBody>
                  <a:tcPr marL="68580" marR="68580" marT="0" marB="0" anchor="b"/>
                </a:tc>
              </a:tr>
            </a:tbl>
          </a:graphicData>
        </a:graphic>
      </p:graphicFrame>
      <p:sp>
        <p:nvSpPr>
          <p:cNvPr id="11" name="10 Rectángulo"/>
          <p:cNvSpPr/>
          <p:nvPr/>
        </p:nvSpPr>
        <p:spPr>
          <a:xfrm>
            <a:off x="467544" y="2276872"/>
            <a:ext cx="6120680" cy="707886"/>
          </a:xfrm>
          <a:prstGeom prst="rect">
            <a:avLst/>
          </a:prstGeom>
        </p:spPr>
        <p:txBody>
          <a:bodyPr wrap="square">
            <a:spAutoFit/>
          </a:bodyPr>
          <a:lstStyle/>
          <a:p>
            <a:r>
              <a:rPr lang="es-EC" sz="2000" b="1" dirty="0" smtClean="0"/>
              <a:t>Tabla 13: Análisis de varianza para la variable tamaño del brote entre los tratamientos para establecimiento.</a:t>
            </a:r>
            <a:endParaRPr lang="es-EC" sz="2000" b="1" dirty="0"/>
          </a:p>
        </p:txBody>
      </p:sp>
      <p:pic>
        <p:nvPicPr>
          <p:cNvPr id="12" name="Picture 27" descr="DSC08441.JPG"/>
          <p:cNvPicPr/>
          <p:nvPr/>
        </p:nvPicPr>
        <p:blipFill>
          <a:blip r:embed="rId3" cstate="print"/>
          <a:srcRect l="27313" r="40423" b="7409"/>
          <a:stretch>
            <a:fillRect/>
          </a:stretch>
        </p:blipFill>
        <p:spPr>
          <a:xfrm>
            <a:off x="6948264" y="1988840"/>
            <a:ext cx="1656184" cy="3312368"/>
          </a:xfrm>
          <a:prstGeom prst="round2DiagRect">
            <a:avLst>
              <a:gd name="adj1" fmla="val 16667"/>
              <a:gd name="adj2" fmla="val 0"/>
            </a:avLst>
          </a:prstGeom>
          <a:ln w="88900" cap="sq">
            <a:solidFill>
              <a:schemeClr val="accent3">
                <a:lumMod val="75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TAMAÑO DEL BROTE</a:t>
            </a:r>
            <a:endParaRPr lang="es-EC" sz="2400" b="1" u="sng" dirty="0">
              <a:solidFill>
                <a:srgbClr val="6600CC"/>
              </a:solidFill>
              <a:effectLst>
                <a:outerShdw blurRad="38100" dist="38100" dir="2700000" algn="tl">
                  <a:srgbClr val="000000">
                    <a:alpha val="43137"/>
                  </a:srgbClr>
                </a:outerShdw>
              </a:effectLst>
            </a:endParaRPr>
          </a:p>
        </p:txBody>
      </p:sp>
      <p:pic>
        <p:nvPicPr>
          <p:cNvPr id="51202" name="Picture 2"/>
          <p:cNvPicPr>
            <a:picLocks noChangeAspect="1" noChangeArrowheads="1"/>
          </p:cNvPicPr>
          <p:nvPr/>
        </p:nvPicPr>
        <p:blipFill>
          <a:blip r:embed="rId3" cstate="print"/>
          <a:srcRect/>
          <a:stretch>
            <a:fillRect/>
          </a:stretch>
        </p:blipFill>
        <p:spPr bwMode="auto">
          <a:xfrm>
            <a:off x="1259632" y="1347870"/>
            <a:ext cx="6984776" cy="5321490"/>
          </a:xfrm>
          <a:prstGeom prst="rect">
            <a:avLst/>
          </a:prstGeom>
          <a:ln>
            <a:noFill/>
          </a:ln>
          <a:effectLst>
            <a:outerShdw blurRad="292100" dist="139700" dir="2700000" algn="tl" rotWithShape="0">
              <a:srgbClr val="333333">
                <a:alpha val="65000"/>
              </a:srgbClr>
            </a:outerShdw>
          </a:effectLst>
        </p:spPr>
      </p:pic>
      <p:sp>
        <p:nvSpPr>
          <p:cNvPr id="8" name="7 CuadroTexto"/>
          <p:cNvSpPr txBox="1"/>
          <p:nvPr/>
        </p:nvSpPr>
        <p:spPr>
          <a:xfrm>
            <a:off x="2195736" y="2843644"/>
            <a:ext cx="216024"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9" name="8 CuadroTexto"/>
          <p:cNvSpPr txBox="1"/>
          <p:nvPr/>
        </p:nvSpPr>
        <p:spPr>
          <a:xfrm>
            <a:off x="3635896" y="2411596"/>
            <a:ext cx="144016" cy="369332"/>
          </a:xfrm>
          <a:prstGeom prst="rect">
            <a:avLst/>
          </a:prstGeom>
          <a:noFill/>
        </p:spPr>
        <p:txBody>
          <a:bodyPr wrap="square" rtlCol="0">
            <a:spAutoFit/>
          </a:bodyPr>
          <a:lstStyle/>
          <a:p>
            <a:r>
              <a:rPr lang="es-EC" b="1" dirty="0" smtClean="0">
                <a:solidFill>
                  <a:schemeClr val="bg1"/>
                </a:solidFill>
              </a:rPr>
              <a:t>b</a:t>
            </a:r>
          </a:p>
        </p:txBody>
      </p:sp>
      <p:sp>
        <p:nvSpPr>
          <p:cNvPr id="11" name="10 CuadroTexto"/>
          <p:cNvSpPr txBox="1"/>
          <p:nvPr/>
        </p:nvSpPr>
        <p:spPr>
          <a:xfrm>
            <a:off x="4355976" y="2852936"/>
            <a:ext cx="216024"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2" name="11 CuadroTexto"/>
          <p:cNvSpPr txBox="1"/>
          <p:nvPr/>
        </p:nvSpPr>
        <p:spPr>
          <a:xfrm>
            <a:off x="2915816" y="2852936"/>
            <a:ext cx="216024"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3" name="12 Elipse"/>
          <p:cNvSpPr/>
          <p:nvPr/>
        </p:nvSpPr>
        <p:spPr>
          <a:xfrm>
            <a:off x="2843808" y="4365104"/>
            <a:ext cx="57606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Elipse"/>
          <p:cNvSpPr/>
          <p:nvPr/>
        </p:nvSpPr>
        <p:spPr>
          <a:xfrm>
            <a:off x="6588224" y="4221088"/>
            <a:ext cx="57606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TAMAÑO DEL BROTE</a:t>
            </a:r>
            <a:endParaRPr lang="es-EC" sz="2400" b="1" u="sng" dirty="0">
              <a:solidFill>
                <a:srgbClr val="6600CC"/>
              </a:solidFill>
              <a:effectLst>
                <a:outerShdw blurRad="38100" dist="38100" dir="2700000" algn="tl">
                  <a:srgbClr val="000000">
                    <a:alpha val="43137"/>
                  </a:srgbClr>
                </a:outerShdw>
              </a:effectLst>
            </a:endParaRPr>
          </a:p>
        </p:txBody>
      </p:sp>
      <p:graphicFrame>
        <p:nvGraphicFramePr>
          <p:cNvPr id="13" name="12 Tabla"/>
          <p:cNvGraphicFramePr>
            <a:graphicFrameLocks noGrp="1"/>
          </p:cNvGraphicFramePr>
          <p:nvPr/>
        </p:nvGraphicFramePr>
        <p:xfrm>
          <a:off x="395536" y="2996952"/>
          <a:ext cx="4752528" cy="2628900"/>
        </p:xfrm>
        <a:graphic>
          <a:graphicData uri="http://schemas.openxmlformats.org/drawingml/2006/table">
            <a:tbl>
              <a:tblPr>
                <a:tableStyleId>{69C7853C-536D-4A76-A0AE-DD22124D55A5}</a:tableStyleId>
              </a:tblPr>
              <a:tblGrid>
                <a:gridCol w="576064"/>
                <a:gridCol w="1080120"/>
                <a:gridCol w="861508"/>
                <a:gridCol w="866684"/>
                <a:gridCol w="1368152"/>
              </a:tblGrid>
              <a:tr h="161925">
                <a:tc>
                  <a:txBody>
                    <a:bodyPr/>
                    <a:lstStyle/>
                    <a:p>
                      <a:pPr algn="ctr">
                        <a:lnSpc>
                          <a:spcPct val="115000"/>
                        </a:lnSpc>
                        <a:spcAft>
                          <a:spcPts val="0"/>
                        </a:spcAft>
                      </a:pPr>
                      <a:r>
                        <a:rPr lang="en-US" sz="1500" b="1" cap="all" dirty="0" err="1" smtClean="0"/>
                        <a:t>Trat</a:t>
                      </a:r>
                      <a:r>
                        <a:rPr lang="en-US" sz="1500" b="1" cap="all" dirty="0" smtClean="0"/>
                        <a:t>.</a:t>
                      </a:r>
                      <a:endParaRPr lang="es-EC" sz="15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cap="all" dirty="0" err="1"/>
                        <a:t>Medio</a:t>
                      </a:r>
                      <a:r>
                        <a:rPr lang="en-US" sz="1500" b="1" cap="all" dirty="0"/>
                        <a:t> de </a:t>
                      </a:r>
                      <a:r>
                        <a:rPr lang="en-US" sz="1500" b="1" cap="all" dirty="0" err="1"/>
                        <a:t>cultivo</a:t>
                      </a:r>
                      <a:endParaRPr lang="es-EC" sz="15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500" b="1" cap="all" dirty="0" smtClean="0"/>
                        <a:t>BAP (</a:t>
                      </a:r>
                      <a:r>
                        <a:rPr lang="es-EC" sz="1500" b="1" dirty="0"/>
                        <a:t>mg</a:t>
                      </a:r>
                      <a:r>
                        <a:rPr lang="es-EC" sz="1500" b="1" cap="all" dirty="0"/>
                        <a:t>/L)</a:t>
                      </a:r>
                      <a:endParaRPr lang="es-EC" sz="15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cap="all" dirty="0"/>
                        <a:t>Medias</a:t>
                      </a:r>
                      <a:endParaRPr lang="es-EC" sz="15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cap="all" dirty="0"/>
                        <a:t>RANGO DE SIGNIFICANCIA</a:t>
                      </a:r>
                      <a:endParaRPr lang="es-EC" sz="15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500" b="1"/>
                        <a:t>6</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WPM</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1,8</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500" b="1"/>
                        <a:t>2,1</a:t>
                      </a:r>
                      <a:endParaRPr lang="es-EC" sz="1500" b="1">
                        <a:latin typeface="Calibri"/>
                        <a:ea typeface="Times New Roman"/>
                        <a:cs typeface="Times New Roman"/>
                      </a:endParaRPr>
                    </a:p>
                  </a:txBody>
                  <a:tcPr marL="68580" marR="68580" marT="0" marB="0" anchor="b"/>
                </a:tc>
                <a:tc rowSpan="8">
                  <a:txBody>
                    <a:bodyPr/>
                    <a:lstStyle/>
                    <a:p>
                      <a:pPr>
                        <a:lnSpc>
                          <a:spcPct val="115000"/>
                        </a:lnSpc>
                        <a:spcAft>
                          <a:spcPts val="0"/>
                        </a:spcAft>
                      </a:pPr>
                      <a:r>
                        <a:rPr lang="en-US" sz="1500" b="1" dirty="0"/>
                        <a:t>  a</a:t>
                      </a:r>
                      <a:endParaRPr lang="es-EC" sz="1500" b="1" dirty="0"/>
                    </a:p>
                    <a:p>
                      <a:pPr>
                        <a:lnSpc>
                          <a:spcPct val="115000"/>
                        </a:lnSpc>
                        <a:spcAft>
                          <a:spcPts val="0"/>
                        </a:spcAft>
                      </a:pPr>
                      <a:r>
                        <a:rPr lang="en-US" sz="1500" b="1" dirty="0"/>
                        <a:t>  a     b</a:t>
                      </a:r>
                      <a:endParaRPr lang="es-EC" sz="1500" b="1" dirty="0"/>
                    </a:p>
                    <a:p>
                      <a:pPr>
                        <a:lnSpc>
                          <a:spcPct val="115000"/>
                        </a:lnSpc>
                        <a:spcAft>
                          <a:spcPts val="0"/>
                        </a:spcAft>
                      </a:pPr>
                      <a:r>
                        <a:rPr lang="en-US" sz="1500" b="1" dirty="0"/>
                        <a:t>  a     b</a:t>
                      </a:r>
                      <a:endParaRPr lang="es-EC" sz="1500" b="1" dirty="0"/>
                    </a:p>
                    <a:p>
                      <a:pPr>
                        <a:lnSpc>
                          <a:spcPct val="115000"/>
                        </a:lnSpc>
                        <a:spcAft>
                          <a:spcPts val="0"/>
                        </a:spcAft>
                      </a:pPr>
                      <a:r>
                        <a:rPr lang="en-US" sz="1500" b="1" dirty="0"/>
                        <a:t>  a     b</a:t>
                      </a:r>
                      <a:endParaRPr lang="es-EC" sz="1500" b="1" dirty="0"/>
                    </a:p>
                    <a:p>
                      <a:pPr>
                        <a:lnSpc>
                          <a:spcPct val="115000"/>
                        </a:lnSpc>
                        <a:spcAft>
                          <a:spcPts val="0"/>
                        </a:spcAft>
                      </a:pPr>
                      <a:r>
                        <a:rPr lang="en-US" sz="1500" b="1" dirty="0"/>
                        <a:t>  a     b</a:t>
                      </a:r>
                      <a:endParaRPr lang="es-EC" sz="1500" b="1" dirty="0"/>
                    </a:p>
                    <a:p>
                      <a:pPr>
                        <a:lnSpc>
                          <a:spcPct val="115000"/>
                        </a:lnSpc>
                        <a:spcAft>
                          <a:spcPts val="0"/>
                        </a:spcAft>
                      </a:pPr>
                      <a:r>
                        <a:rPr lang="en-US" sz="1500" b="1" dirty="0"/>
                        <a:t>         b</a:t>
                      </a:r>
                      <a:endParaRPr lang="es-EC" sz="1500" b="1" dirty="0"/>
                    </a:p>
                    <a:p>
                      <a:pPr>
                        <a:lnSpc>
                          <a:spcPct val="115000"/>
                        </a:lnSpc>
                        <a:spcAft>
                          <a:spcPts val="0"/>
                        </a:spcAft>
                      </a:pPr>
                      <a:r>
                        <a:rPr lang="en-US" sz="1500" b="1" dirty="0"/>
                        <a:t>         b    </a:t>
                      </a:r>
                      <a:r>
                        <a:rPr lang="en-US" sz="1500" b="1" dirty="0" smtClean="0"/>
                        <a:t>  </a:t>
                      </a:r>
                      <a:r>
                        <a:rPr lang="en-US" sz="1500" b="1" dirty="0"/>
                        <a:t>c</a:t>
                      </a:r>
                      <a:endParaRPr lang="es-EC" sz="1500" b="1" dirty="0"/>
                    </a:p>
                    <a:p>
                      <a:pPr algn="ctr">
                        <a:lnSpc>
                          <a:spcPct val="115000"/>
                        </a:lnSpc>
                        <a:spcAft>
                          <a:spcPts val="0"/>
                        </a:spcAft>
                      </a:pPr>
                      <a:r>
                        <a:rPr lang="en-US" sz="1500" b="1" dirty="0"/>
                        <a:t>         c</a:t>
                      </a:r>
                      <a:endParaRPr lang="es-EC" sz="15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500" b="1"/>
                        <a:t>4</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MS</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5,4</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500" b="1"/>
                        <a:t>2,31</a:t>
                      </a:r>
                      <a:endParaRPr lang="es-EC" sz="1500" b="1">
                        <a:latin typeface="Calibri"/>
                        <a:ea typeface="Times New Roman"/>
                        <a:cs typeface="Times New Roman"/>
                      </a:endParaRPr>
                    </a:p>
                  </a:txBody>
                  <a:tcPr marL="68580" marR="68580" marT="0" marB="0" anchor="b"/>
                </a:tc>
                <a:tc vMerge="1">
                  <a:txBody>
                    <a:bodyPr/>
                    <a:lstStyle/>
                    <a:p>
                      <a:endParaRPr lang="es-EC"/>
                    </a:p>
                  </a:txBody>
                  <a:tcPr/>
                </a:tc>
              </a:tr>
              <a:tr h="161925">
                <a:tc>
                  <a:txBody>
                    <a:bodyPr/>
                    <a:lstStyle/>
                    <a:p>
                      <a:pPr algn="ctr">
                        <a:lnSpc>
                          <a:spcPct val="115000"/>
                        </a:lnSpc>
                        <a:spcAft>
                          <a:spcPts val="0"/>
                        </a:spcAft>
                      </a:pPr>
                      <a:r>
                        <a:rPr lang="en-US" sz="1500" b="1"/>
                        <a:t>5</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WPM</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0</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500" b="1"/>
                        <a:t>2,36</a:t>
                      </a:r>
                      <a:endParaRPr lang="es-EC" sz="1500" b="1">
                        <a:latin typeface="Calibri"/>
                        <a:ea typeface="Times New Roman"/>
                        <a:cs typeface="Times New Roman"/>
                      </a:endParaRPr>
                    </a:p>
                  </a:txBody>
                  <a:tcPr marL="68580" marR="68580" marT="0" marB="0" anchor="b"/>
                </a:tc>
                <a:tc vMerge="1">
                  <a:txBody>
                    <a:bodyPr/>
                    <a:lstStyle/>
                    <a:p>
                      <a:endParaRPr lang="es-EC"/>
                    </a:p>
                  </a:txBody>
                  <a:tcPr/>
                </a:tc>
              </a:tr>
              <a:tr h="161925">
                <a:tc>
                  <a:txBody>
                    <a:bodyPr/>
                    <a:lstStyle/>
                    <a:p>
                      <a:pPr algn="ctr">
                        <a:lnSpc>
                          <a:spcPct val="115000"/>
                        </a:lnSpc>
                        <a:spcAft>
                          <a:spcPts val="0"/>
                        </a:spcAft>
                      </a:pPr>
                      <a:r>
                        <a:rPr lang="en-US" sz="1500" b="1"/>
                        <a:t>1</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dirty="0"/>
                        <a:t>MS</a:t>
                      </a:r>
                      <a:endParaRPr lang="es-EC" sz="15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0</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500" b="1" dirty="0"/>
                        <a:t>2,41</a:t>
                      </a:r>
                      <a:endParaRPr lang="es-EC" sz="1500" b="1" dirty="0">
                        <a:latin typeface="Calibri"/>
                        <a:ea typeface="Times New Roman"/>
                        <a:cs typeface="Times New Roman"/>
                      </a:endParaRPr>
                    </a:p>
                  </a:txBody>
                  <a:tcPr marL="68580" marR="68580" marT="0" marB="0" anchor="b"/>
                </a:tc>
                <a:tc vMerge="1">
                  <a:txBody>
                    <a:bodyPr/>
                    <a:lstStyle/>
                    <a:p>
                      <a:endParaRPr lang="es-EC"/>
                    </a:p>
                  </a:txBody>
                  <a:tcPr/>
                </a:tc>
              </a:tr>
              <a:tr h="161925">
                <a:tc>
                  <a:txBody>
                    <a:bodyPr/>
                    <a:lstStyle/>
                    <a:p>
                      <a:pPr algn="ctr">
                        <a:lnSpc>
                          <a:spcPct val="115000"/>
                        </a:lnSpc>
                        <a:spcAft>
                          <a:spcPts val="0"/>
                        </a:spcAft>
                      </a:pPr>
                      <a:r>
                        <a:rPr lang="en-US" sz="1500" b="1"/>
                        <a:t>3</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MS</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3,6</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500" b="1"/>
                        <a:t>2,49</a:t>
                      </a:r>
                      <a:endParaRPr lang="es-EC" sz="1500" b="1">
                        <a:latin typeface="Calibri"/>
                        <a:ea typeface="Times New Roman"/>
                        <a:cs typeface="Times New Roman"/>
                      </a:endParaRPr>
                    </a:p>
                  </a:txBody>
                  <a:tcPr marL="68580" marR="68580" marT="0" marB="0" anchor="b"/>
                </a:tc>
                <a:tc vMerge="1">
                  <a:txBody>
                    <a:bodyPr/>
                    <a:lstStyle/>
                    <a:p>
                      <a:endParaRPr lang="es-EC"/>
                    </a:p>
                  </a:txBody>
                  <a:tcPr/>
                </a:tc>
              </a:tr>
              <a:tr h="161925">
                <a:tc>
                  <a:txBody>
                    <a:bodyPr/>
                    <a:lstStyle/>
                    <a:p>
                      <a:pPr algn="ctr">
                        <a:lnSpc>
                          <a:spcPct val="115000"/>
                        </a:lnSpc>
                        <a:spcAft>
                          <a:spcPts val="0"/>
                        </a:spcAft>
                      </a:pPr>
                      <a:r>
                        <a:rPr lang="en-US" sz="1500" b="1"/>
                        <a:t>8</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dirty="0"/>
                        <a:t>WPM</a:t>
                      </a:r>
                      <a:endParaRPr lang="es-EC" sz="15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5,4</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500" b="1"/>
                        <a:t>2,51</a:t>
                      </a:r>
                      <a:endParaRPr lang="es-EC" sz="1500" b="1">
                        <a:latin typeface="Calibri"/>
                        <a:ea typeface="Times New Roman"/>
                        <a:cs typeface="Times New Roman"/>
                      </a:endParaRPr>
                    </a:p>
                  </a:txBody>
                  <a:tcPr marL="68580" marR="68580" marT="0" marB="0" anchor="b"/>
                </a:tc>
                <a:tc vMerge="1">
                  <a:txBody>
                    <a:bodyPr/>
                    <a:lstStyle/>
                    <a:p>
                      <a:endParaRPr lang="es-EC"/>
                    </a:p>
                  </a:txBody>
                  <a:tcPr/>
                </a:tc>
              </a:tr>
              <a:tr h="161925">
                <a:tc>
                  <a:txBody>
                    <a:bodyPr/>
                    <a:lstStyle/>
                    <a:p>
                      <a:pPr algn="ctr">
                        <a:lnSpc>
                          <a:spcPct val="115000"/>
                        </a:lnSpc>
                        <a:spcAft>
                          <a:spcPts val="0"/>
                        </a:spcAft>
                      </a:pPr>
                      <a:r>
                        <a:rPr lang="en-US" sz="1500" b="1"/>
                        <a:t>2</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MS</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1,8</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500" b="1"/>
                        <a:t>2,63</a:t>
                      </a:r>
                      <a:endParaRPr lang="es-EC" sz="1500" b="1">
                        <a:latin typeface="Calibri"/>
                        <a:ea typeface="Times New Roman"/>
                        <a:cs typeface="Times New Roman"/>
                      </a:endParaRPr>
                    </a:p>
                  </a:txBody>
                  <a:tcPr marL="68580" marR="68580" marT="0" marB="0" anchor="b"/>
                </a:tc>
                <a:tc vMerge="1">
                  <a:txBody>
                    <a:bodyPr/>
                    <a:lstStyle/>
                    <a:p>
                      <a:endParaRPr lang="es-EC"/>
                    </a:p>
                  </a:txBody>
                  <a:tcPr/>
                </a:tc>
              </a:tr>
              <a:tr h="161925">
                <a:tc>
                  <a:txBody>
                    <a:bodyPr/>
                    <a:lstStyle/>
                    <a:p>
                      <a:pPr algn="ctr">
                        <a:lnSpc>
                          <a:spcPct val="115000"/>
                        </a:lnSpc>
                        <a:spcAft>
                          <a:spcPts val="0"/>
                        </a:spcAft>
                      </a:pPr>
                      <a:r>
                        <a:rPr lang="en-US" sz="1500" b="1"/>
                        <a:t>7</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dirty="0"/>
                        <a:t>WPM</a:t>
                      </a:r>
                      <a:endParaRPr lang="es-EC" sz="15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500" b="1"/>
                        <a:t>3,6</a:t>
                      </a:r>
                      <a:endParaRPr lang="es-EC" sz="15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500" b="1" dirty="0"/>
                        <a:t>2,86</a:t>
                      </a:r>
                      <a:endParaRPr lang="es-EC" sz="1500" b="1" dirty="0">
                        <a:latin typeface="Calibri"/>
                        <a:ea typeface="Times New Roman"/>
                        <a:cs typeface="Times New Roman"/>
                      </a:endParaRPr>
                    </a:p>
                  </a:txBody>
                  <a:tcPr marL="68580" marR="68580" marT="0" marB="0" anchor="b"/>
                </a:tc>
                <a:tc vMerge="1">
                  <a:txBody>
                    <a:bodyPr/>
                    <a:lstStyle/>
                    <a:p>
                      <a:endParaRPr lang="es-EC"/>
                    </a:p>
                  </a:txBody>
                  <a:tcPr/>
                </a:tc>
              </a:tr>
            </a:tbl>
          </a:graphicData>
        </a:graphic>
      </p:graphicFrame>
      <p:sp>
        <p:nvSpPr>
          <p:cNvPr id="14" name="13 CuadroTexto"/>
          <p:cNvSpPr txBox="1"/>
          <p:nvPr/>
        </p:nvSpPr>
        <p:spPr>
          <a:xfrm>
            <a:off x="323528" y="2412177"/>
            <a:ext cx="5040560" cy="584775"/>
          </a:xfrm>
          <a:prstGeom prst="rect">
            <a:avLst/>
          </a:prstGeom>
          <a:noFill/>
        </p:spPr>
        <p:txBody>
          <a:bodyPr wrap="square" rtlCol="0">
            <a:spAutoFit/>
          </a:bodyPr>
          <a:lstStyle/>
          <a:p>
            <a:pPr algn="just"/>
            <a:r>
              <a:rPr lang="es-EC" sz="1600" b="1" dirty="0" smtClean="0">
                <a:effectLst>
                  <a:outerShdw blurRad="38100" dist="38100" dir="2700000" algn="tl">
                    <a:srgbClr val="000000">
                      <a:alpha val="43137"/>
                    </a:srgbClr>
                  </a:outerShdw>
                </a:effectLst>
              </a:rPr>
              <a:t>Tabla 14: Prueba LSD Fisher (α=0.05) para los 8 tratamientos evaluados en el crecimiento del brote.</a:t>
            </a:r>
          </a:p>
        </p:txBody>
      </p:sp>
      <p:pic>
        <p:nvPicPr>
          <p:cNvPr id="1026" name="Picture 2" descr="J:\Fotos tesis\DSC08047.JPG"/>
          <p:cNvPicPr>
            <a:picLocks noChangeAspect="1" noChangeArrowheads="1"/>
          </p:cNvPicPr>
          <p:nvPr/>
        </p:nvPicPr>
        <p:blipFill>
          <a:blip r:embed="rId3" cstate="print"/>
          <a:srcRect l="9798" t="22737" r="8200" b="22623"/>
          <a:stretch>
            <a:fillRect/>
          </a:stretch>
        </p:blipFill>
        <p:spPr bwMode="auto">
          <a:xfrm rot="5400000">
            <a:off x="5076056" y="1772816"/>
            <a:ext cx="1584176" cy="86409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1" descr="J:\Fotos tesis\DSC08186.JPG"/>
          <p:cNvPicPr>
            <a:picLocks noChangeAspect="1" noChangeArrowheads="1"/>
          </p:cNvPicPr>
          <p:nvPr/>
        </p:nvPicPr>
        <p:blipFill>
          <a:blip r:embed="rId4" cstate="print"/>
          <a:srcRect l="33078" t="8927" r="26791" b="13704"/>
          <a:stretch>
            <a:fillRect/>
          </a:stretch>
        </p:blipFill>
        <p:spPr bwMode="auto">
          <a:xfrm>
            <a:off x="6477442" y="1340768"/>
            <a:ext cx="1046886" cy="158417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2" name="11 CuadroTexto"/>
          <p:cNvSpPr txBox="1"/>
          <p:nvPr/>
        </p:nvSpPr>
        <p:spPr>
          <a:xfrm>
            <a:off x="6444208" y="2564904"/>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T4</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16 CuadroTexto"/>
          <p:cNvSpPr txBox="1"/>
          <p:nvPr/>
        </p:nvSpPr>
        <p:spPr>
          <a:xfrm>
            <a:off x="5436096" y="2636912"/>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T6</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7" name="Picture 3" descr="J:\Fotos tesis\DSC08391.JPG"/>
          <p:cNvPicPr>
            <a:picLocks noChangeAspect="1" noChangeArrowheads="1"/>
          </p:cNvPicPr>
          <p:nvPr/>
        </p:nvPicPr>
        <p:blipFill>
          <a:blip r:embed="rId5" cstate="print"/>
          <a:srcRect l="36497" t="7851" r="26191" b="11019"/>
          <a:stretch>
            <a:fillRect/>
          </a:stretch>
        </p:blipFill>
        <p:spPr bwMode="auto">
          <a:xfrm>
            <a:off x="7740352" y="1412776"/>
            <a:ext cx="1015081" cy="165618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J:\Fotos tesis\DSC08465.JPG"/>
          <p:cNvPicPr>
            <a:picLocks noChangeAspect="1" noChangeArrowheads="1"/>
          </p:cNvPicPr>
          <p:nvPr/>
        </p:nvPicPr>
        <p:blipFill>
          <a:blip r:embed="rId6" cstate="print"/>
          <a:srcRect l="33652" t="10201" r="29987" b="3087"/>
          <a:stretch>
            <a:fillRect/>
          </a:stretch>
        </p:blipFill>
        <p:spPr bwMode="auto">
          <a:xfrm>
            <a:off x="5436096" y="3212976"/>
            <a:ext cx="864096" cy="165618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2" name="21 CuadroTexto"/>
          <p:cNvSpPr txBox="1"/>
          <p:nvPr/>
        </p:nvSpPr>
        <p:spPr>
          <a:xfrm>
            <a:off x="5436096" y="4499828"/>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T1</a:t>
            </a:r>
          </a:p>
        </p:txBody>
      </p:sp>
      <p:pic>
        <p:nvPicPr>
          <p:cNvPr id="1029" name="Picture 5" descr="J:\Fotos tesis\DSC08203.JPG"/>
          <p:cNvPicPr>
            <a:picLocks noChangeAspect="1" noChangeArrowheads="1"/>
          </p:cNvPicPr>
          <p:nvPr/>
        </p:nvPicPr>
        <p:blipFill>
          <a:blip r:embed="rId7" cstate="print"/>
          <a:srcRect l="29161" t="2134" r="30053" b="6323"/>
          <a:stretch>
            <a:fillRect/>
          </a:stretch>
        </p:blipFill>
        <p:spPr bwMode="auto">
          <a:xfrm>
            <a:off x="7837113" y="3212976"/>
            <a:ext cx="983359" cy="165618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1" name="20 CuadroTexto"/>
          <p:cNvSpPr txBox="1"/>
          <p:nvPr/>
        </p:nvSpPr>
        <p:spPr>
          <a:xfrm>
            <a:off x="7812360" y="4509120"/>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T2</a:t>
            </a:r>
          </a:p>
        </p:txBody>
      </p:sp>
      <p:pic>
        <p:nvPicPr>
          <p:cNvPr id="1030" name="Picture 6" descr="J:\Fotos tesis\DSC08492.JPG"/>
          <p:cNvPicPr>
            <a:picLocks noChangeAspect="1" noChangeArrowheads="1"/>
          </p:cNvPicPr>
          <p:nvPr/>
        </p:nvPicPr>
        <p:blipFill>
          <a:blip r:embed="rId8" cstate="print"/>
          <a:srcRect l="31258" r="31484" b="4007"/>
          <a:stretch>
            <a:fillRect/>
          </a:stretch>
        </p:blipFill>
        <p:spPr bwMode="auto">
          <a:xfrm>
            <a:off x="7236296" y="5013176"/>
            <a:ext cx="1040391" cy="151216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0" name="19 CuadroTexto"/>
          <p:cNvSpPr txBox="1"/>
          <p:nvPr/>
        </p:nvSpPr>
        <p:spPr>
          <a:xfrm>
            <a:off x="7236296" y="6165304"/>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T8</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1" name="Picture 7" descr="J:\TESIS!!\fotos chiri\DSC03947.JPG"/>
          <p:cNvPicPr>
            <a:picLocks noChangeAspect="1" noChangeArrowheads="1"/>
          </p:cNvPicPr>
          <p:nvPr/>
        </p:nvPicPr>
        <p:blipFill>
          <a:blip r:embed="rId9" cstate="print"/>
          <a:srcRect l="26536" t="6186" r="27066"/>
          <a:stretch>
            <a:fillRect/>
          </a:stretch>
        </p:blipFill>
        <p:spPr bwMode="auto">
          <a:xfrm>
            <a:off x="5940152" y="5020274"/>
            <a:ext cx="1008112" cy="152873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9" name="18 CuadroTexto"/>
          <p:cNvSpPr txBox="1"/>
          <p:nvPr/>
        </p:nvSpPr>
        <p:spPr>
          <a:xfrm>
            <a:off x="5940152" y="6165304"/>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T3</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32" name="Picture 8" descr="J:\TESIS!!\fotos chiri\DSC03948.JPG"/>
          <p:cNvPicPr>
            <a:picLocks noChangeAspect="1" noChangeArrowheads="1"/>
          </p:cNvPicPr>
          <p:nvPr/>
        </p:nvPicPr>
        <p:blipFill>
          <a:blip r:embed="rId10" cstate="print"/>
          <a:srcRect l="30803" r="23242" b="9146"/>
          <a:stretch>
            <a:fillRect/>
          </a:stretch>
        </p:blipFill>
        <p:spPr bwMode="auto">
          <a:xfrm>
            <a:off x="6444208" y="3068960"/>
            <a:ext cx="1224136" cy="178033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8" name="17 CuadroTexto"/>
          <p:cNvSpPr txBox="1"/>
          <p:nvPr/>
        </p:nvSpPr>
        <p:spPr>
          <a:xfrm>
            <a:off x="6444208" y="4499828"/>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T7</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22 CuadroTexto"/>
          <p:cNvSpPr txBox="1"/>
          <p:nvPr/>
        </p:nvSpPr>
        <p:spPr>
          <a:xfrm>
            <a:off x="7740352" y="2699628"/>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T5</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graphicFrame>
        <p:nvGraphicFramePr>
          <p:cNvPr id="8" name="7 Marcador de contenido"/>
          <p:cNvGraphicFramePr>
            <a:graphicFrameLocks noGrp="1"/>
          </p:cNvGraphicFramePr>
          <p:nvPr>
            <p:ph idx="1"/>
          </p:nvPr>
        </p:nvGraphicFramePr>
        <p:xfrm>
          <a:off x="755576" y="1628801"/>
          <a:ext cx="7499176" cy="259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323528" y="332656"/>
            <a:ext cx="8496944" cy="86409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83731" y="332656"/>
            <a:ext cx="7932685" cy="923330"/>
          </a:xfrm>
          <a:prstGeom prst="rect">
            <a:avLst/>
          </a:prstGeom>
          <a:noFill/>
        </p:spPr>
        <p:txBody>
          <a:bodyPr wrap="none" lIns="91440" tIns="45720" rIns="91440" bIns="45720">
            <a:spAutoFit/>
          </a:bodyPr>
          <a:lstStyle/>
          <a:p>
            <a:pPr algn="ctr"/>
            <a:r>
              <a:rPr lang="es-ES" sz="54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Formulación del problema:</a:t>
            </a:r>
          </a:p>
        </p:txBody>
      </p:sp>
      <p:graphicFrame>
        <p:nvGraphicFramePr>
          <p:cNvPr id="9" name="8 Diagrama"/>
          <p:cNvGraphicFramePr/>
          <p:nvPr/>
        </p:nvGraphicFramePr>
        <p:xfrm>
          <a:off x="1259632" y="4653136"/>
          <a:ext cx="5544616" cy="1671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9 CuadroTexto"/>
          <p:cNvSpPr txBox="1"/>
          <p:nvPr/>
        </p:nvSpPr>
        <p:spPr>
          <a:xfrm>
            <a:off x="7020272" y="4797152"/>
            <a:ext cx="1368152" cy="400110"/>
          </a:xfrm>
          <a:prstGeom prst="rect">
            <a:avLst/>
          </a:prstGeom>
          <a:noFill/>
        </p:spPr>
        <p:txBody>
          <a:bodyPr wrap="square" rtlCol="0">
            <a:spAutoFit/>
          </a:bodyPr>
          <a:lstStyle/>
          <a:p>
            <a:pPr algn="ctr"/>
            <a:r>
              <a:rPr lang="es-EC" sz="2000" b="1" dirty="0" smtClean="0">
                <a:solidFill>
                  <a:srgbClr val="FF0000"/>
                </a:solidFill>
                <a:effectLst>
                  <a:outerShdw blurRad="38100" dist="38100" dir="2700000" algn="tl">
                    <a:srgbClr val="000000">
                      <a:alpha val="43137"/>
                    </a:srgbClr>
                  </a:outerShdw>
                </a:effectLst>
              </a:rPr>
              <a:t>17 meses</a:t>
            </a:r>
            <a:endParaRPr lang="es-EC" sz="2000" b="1" dirty="0">
              <a:solidFill>
                <a:srgbClr val="FF0000"/>
              </a:solidFill>
              <a:effectLst>
                <a:outerShdw blurRad="38100" dist="38100" dir="2700000" algn="tl">
                  <a:srgbClr val="000000">
                    <a:alpha val="43137"/>
                  </a:srgbClr>
                </a:outerShdw>
              </a:effectLst>
            </a:endParaRPr>
          </a:p>
        </p:txBody>
      </p:sp>
      <p:sp>
        <p:nvSpPr>
          <p:cNvPr id="11" name="10 CuadroTexto"/>
          <p:cNvSpPr txBox="1"/>
          <p:nvPr/>
        </p:nvSpPr>
        <p:spPr>
          <a:xfrm>
            <a:off x="6948264" y="5733256"/>
            <a:ext cx="1512168" cy="400110"/>
          </a:xfrm>
          <a:prstGeom prst="rect">
            <a:avLst/>
          </a:prstGeom>
          <a:noFill/>
        </p:spPr>
        <p:txBody>
          <a:bodyPr wrap="square" rtlCol="0">
            <a:spAutoFit/>
          </a:bodyPr>
          <a:lstStyle/>
          <a:p>
            <a:pPr algn="ctr"/>
            <a:r>
              <a:rPr lang="es-EC" sz="2000" b="1" dirty="0">
                <a:solidFill>
                  <a:schemeClr val="tx2">
                    <a:lumMod val="75000"/>
                  </a:schemeClr>
                </a:solidFill>
                <a:effectLst>
                  <a:outerShdw blurRad="38100" dist="38100" dir="2700000" algn="tl">
                    <a:srgbClr val="000000">
                      <a:alpha val="43137"/>
                    </a:srgbClr>
                  </a:outerShdw>
                </a:effectLst>
              </a:rPr>
              <a:t>9</a:t>
            </a:r>
            <a:r>
              <a:rPr lang="es-EC" sz="2000" b="1" dirty="0" smtClean="0">
                <a:solidFill>
                  <a:schemeClr val="tx2">
                    <a:lumMod val="75000"/>
                  </a:schemeClr>
                </a:solidFill>
                <a:effectLst>
                  <a:outerShdw blurRad="38100" dist="38100" dir="2700000" algn="tl">
                    <a:srgbClr val="000000">
                      <a:alpha val="43137"/>
                    </a:srgbClr>
                  </a:outerShdw>
                </a:effectLst>
              </a:rPr>
              <a:t> meses</a:t>
            </a:r>
            <a:endParaRPr lang="es-EC" sz="20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NÚMERO DE YEMAS</a:t>
            </a:r>
            <a:endParaRPr lang="es-EC" sz="2400" b="1" u="sng" dirty="0">
              <a:solidFill>
                <a:srgbClr val="6600CC"/>
              </a:solidFill>
              <a:effectLst>
                <a:outerShdw blurRad="38100" dist="38100" dir="2700000" algn="tl">
                  <a:srgbClr val="000000">
                    <a:alpha val="43137"/>
                  </a:srgbClr>
                </a:outerShdw>
              </a:effectLst>
            </a:endParaRPr>
          </a:p>
        </p:txBody>
      </p:sp>
      <p:graphicFrame>
        <p:nvGraphicFramePr>
          <p:cNvPr id="12" name="11 Tabla"/>
          <p:cNvGraphicFramePr>
            <a:graphicFrameLocks noGrp="1"/>
          </p:cNvGraphicFramePr>
          <p:nvPr/>
        </p:nvGraphicFramePr>
        <p:xfrm>
          <a:off x="395536" y="2631544"/>
          <a:ext cx="4272759" cy="2453640"/>
        </p:xfrm>
        <a:graphic>
          <a:graphicData uri="http://schemas.openxmlformats.org/drawingml/2006/table">
            <a:tbl>
              <a:tblPr>
                <a:tableStyleId>{69C7853C-536D-4A76-A0AE-DD22124D55A5}</a:tableStyleId>
              </a:tblPr>
              <a:tblGrid>
                <a:gridCol w="550568"/>
                <a:gridCol w="961600"/>
                <a:gridCol w="720080"/>
                <a:gridCol w="772160"/>
                <a:gridCol w="1268351"/>
              </a:tblGrid>
              <a:tr h="161925">
                <a:tc>
                  <a:txBody>
                    <a:bodyPr/>
                    <a:lstStyle/>
                    <a:p>
                      <a:pPr algn="ctr">
                        <a:lnSpc>
                          <a:spcPct val="115000"/>
                        </a:lnSpc>
                        <a:spcAft>
                          <a:spcPts val="0"/>
                        </a:spcAft>
                      </a:pPr>
                      <a:r>
                        <a:rPr lang="en-US" sz="1400" b="1" cap="all" dirty="0" err="1" smtClean="0"/>
                        <a:t>Trat</a:t>
                      </a:r>
                      <a:r>
                        <a:rPr lang="en-US" sz="1400" b="1" cap="all" dirty="0" smtClean="0"/>
                        <a:t>.</a:t>
                      </a:r>
                      <a:endParaRPr lang="es-EC"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cap="all" dirty="0" err="1"/>
                        <a:t>Medio</a:t>
                      </a:r>
                      <a:r>
                        <a:rPr lang="en-US" sz="1400" b="1" cap="all" dirty="0"/>
                        <a:t> de </a:t>
                      </a:r>
                      <a:r>
                        <a:rPr lang="en-US" sz="1400" b="1" cap="all" dirty="0" err="1"/>
                        <a:t>cultivo</a:t>
                      </a:r>
                      <a:endParaRPr lang="es-EC"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cap="all" dirty="0" smtClean="0"/>
                        <a:t>B</a:t>
                      </a:r>
                      <a:r>
                        <a:rPr lang="en-US" sz="1400" b="1" dirty="0" smtClean="0"/>
                        <a:t>AP </a:t>
                      </a:r>
                      <a:r>
                        <a:rPr lang="es-EC" sz="1400" b="1" cap="all" dirty="0" smtClean="0"/>
                        <a:t>(</a:t>
                      </a:r>
                      <a:r>
                        <a:rPr lang="es-EC" sz="1400" b="1" dirty="0"/>
                        <a:t>mg</a:t>
                      </a:r>
                      <a:r>
                        <a:rPr lang="es-EC" sz="1400" b="1" cap="all" dirty="0"/>
                        <a:t>/L)</a:t>
                      </a:r>
                      <a:endParaRPr lang="es-EC"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cap="all" dirty="0"/>
                        <a:t>Medias</a:t>
                      </a:r>
                      <a:endParaRPr lang="es-EC"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cap="all"/>
                        <a:t>RANGO DE SIGNIFICANCIA</a:t>
                      </a:r>
                      <a:endParaRPr lang="es-EC" sz="1400" b="1">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400" b="1"/>
                        <a:t>1</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MS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0</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4,17</a:t>
                      </a:r>
                      <a:endParaRPr lang="es-EC" sz="1400" b="1" dirty="0">
                        <a:latin typeface="Calibri"/>
                        <a:ea typeface="Times New Roman"/>
                        <a:cs typeface="Times New Roman"/>
                      </a:endParaRPr>
                    </a:p>
                  </a:txBody>
                  <a:tcPr marL="68580" marR="68580" marT="0" marB="0" anchor="ctr"/>
                </a:tc>
                <a:tc rowSpan="8">
                  <a:txBody>
                    <a:bodyPr/>
                    <a:lstStyle/>
                    <a:p>
                      <a:pPr>
                        <a:lnSpc>
                          <a:spcPct val="115000"/>
                        </a:lnSpc>
                        <a:spcAft>
                          <a:spcPts val="0"/>
                        </a:spcAft>
                      </a:pPr>
                      <a:r>
                        <a:rPr lang="en-US" sz="1400" b="1" dirty="0"/>
                        <a:t>     a</a:t>
                      </a:r>
                      <a:endParaRPr lang="es-EC" sz="1400" b="1" dirty="0"/>
                    </a:p>
                    <a:p>
                      <a:pPr>
                        <a:lnSpc>
                          <a:spcPct val="115000"/>
                        </a:lnSpc>
                        <a:spcAft>
                          <a:spcPts val="0"/>
                        </a:spcAft>
                      </a:pPr>
                      <a:r>
                        <a:rPr lang="en-US" sz="1400" b="1" dirty="0"/>
                        <a:t>     a</a:t>
                      </a:r>
                      <a:endParaRPr lang="es-EC" sz="1400" b="1" dirty="0"/>
                    </a:p>
                    <a:p>
                      <a:pPr>
                        <a:lnSpc>
                          <a:spcPct val="115000"/>
                        </a:lnSpc>
                        <a:spcAft>
                          <a:spcPts val="0"/>
                        </a:spcAft>
                      </a:pPr>
                      <a:r>
                        <a:rPr lang="en-US" sz="1400" b="1" dirty="0"/>
                        <a:t>     a     </a:t>
                      </a:r>
                      <a:r>
                        <a:rPr lang="en-US" sz="1400" b="1" dirty="0" smtClean="0"/>
                        <a:t> b</a:t>
                      </a:r>
                      <a:endParaRPr lang="es-EC" sz="1400" b="1" dirty="0"/>
                    </a:p>
                    <a:p>
                      <a:pPr>
                        <a:lnSpc>
                          <a:spcPct val="115000"/>
                        </a:lnSpc>
                        <a:spcAft>
                          <a:spcPts val="0"/>
                        </a:spcAft>
                      </a:pPr>
                      <a:r>
                        <a:rPr lang="en-US" sz="1400" b="1" dirty="0"/>
                        <a:t>     a    </a:t>
                      </a:r>
                      <a:r>
                        <a:rPr lang="en-US" sz="1400" b="1" dirty="0" smtClean="0"/>
                        <a:t>  </a:t>
                      </a:r>
                      <a:r>
                        <a:rPr lang="en-US" sz="1400" b="1" dirty="0"/>
                        <a:t>b</a:t>
                      </a:r>
                      <a:endParaRPr lang="es-EC" sz="1400" b="1" dirty="0"/>
                    </a:p>
                    <a:p>
                      <a:pPr>
                        <a:lnSpc>
                          <a:spcPct val="115000"/>
                        </a:lnSpc>
                        <a:spcAft>
                          <a:spcPts val="0"/>
                        </a:spcAft>
                      </a:pPr>
                      <a:r>
                        <a:rPr lang="en-US" sz="1400" b="1" dirty="0"/>
                        <a:t>     a   </a:t>
                      </a:r>
                      <a:r>
                        <a:rPr lang="en-US" sz="1400" b="1" dirty="0" smtClean="0"/>
                        <a:t>   </a:t>
                      </a:r>
                      <a:r>
                        <a:rPr lang="en-US" sz="1400" b="1" dirty="0"/>
                        <a:t>b</a:t>
                      </a:r>
                      <a:endParaRPr lang="es-EC" sz="1400" b="1" dirty="0"/>
                    </a:p>
                    <a:p>
                      <a:pPr>
                        <a:lnSpc>
                          <a:spcPct val="115000"/>
                        </a:lnSpc>
                        <a:spcAft>
                          <a:spcPts val="0"/>
                        </a:spcAft>
                      </a:pPr>
                      <a:r>
                        <a:rPr lang="en-US" sz="1400" b="1" dirty="0"/>
                        <a:t>           </a:t>
                      </a:r>
                      <a:r>
                        <a:rPr lang="en-US" sz="1400" b="1" dirty="0" smtClean="0"/>
                        <a:t>  </a:t>
                      </a:r>
                      <a:r>
                        <a:rPr lang="en-US" sz="1400" b="1" dirty="0"/>
                        <a:t>b</a:t>
                      </a:r>
                      <a:endParaRPr lang="es-EC" sz="1400" b="1" dirty="0"/>
                    </a:p>
                    <a:p>
                      <a:pPr algn="ctr">
                        <a:lnSpc>
                          <a:spcPct val="115000"/>
                        </a:lnSpc>
                        <a:spcAft>
                          <a:spcPts val="0"/>
                        </a:spcAft>
                      </a:pPr>
                      <a:r>
                        <a:rPr lang="en-US" sz="1400" b="1" dirty="0"/>
                        <a:t>    </a:t>
                      </a:r>
                      <a:r>
                        <a:rPr lang="en-US" sz="1400" b="1" dirty="0" smtClean="0"/>
                        <a:t>         c</a:t>
                      </a:r>
                      <a:endParaRPr lang="es-EC" sz="1400" b="1" dirty="0"/>
                    </a:p>
                    <a:p>
                      <a:pPr algn="ctr">
                        <a:lnSpc>
                          <a:spcPct val="115000"/>
                        </a:lnSpc>
                        <a:spcAft>
                          <a:spcPts val="0"/>
                        </a:spcAft>
                      </a:pPr>
                      <a:r>
                        <a:rPr lang="en-US" sz="1400" b="1" dirty="0"/>
                        <a:t>  </a:t>
                      </a:r>
                      <a:r>
                        <a:rPr lang="en-US" sz="1400" b="1" dirty="0" smtClean="0"/>
                        <a:t>           </a:t>
                      </a:r>
                      <a:r>
                        <a:rPr lang="en-US" sz="1400" b="1" dirty="0"/>
                        <a:t>c</a:t>
                      </a:r>
                      <a:endParaRPr lang="es-EC" sz="14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400" b="1"/>
                        <a:t>4</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MS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5,4</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4,2</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n-US" sz="1400" b="1"/>
                        <a:t>6</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WPM</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1,8</a:t>
                      </a:r>
                      <a:endParaRPr lang="es-EC" sz="14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4,6</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n-US" sz="1400" b="1"/>
                        <a:t>2</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MS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1,8</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4,73</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n-US" sz="1400" b="1"/>
                        <a:t>5</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WPM</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0</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4,77</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n-US" sz="1400" b="1"/>
                        <a:t>3</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MS</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3,6</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4,83</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n-US" sz="1400" b="1"/>
                        <a:t>8</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WPM</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5,4</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5,5</a:t>
                      </a:r>
                      <a:endParaRPr lang="es-EC" sz="14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n-US" sz="1400" b="1"/>
                        <a:t>7</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WPM</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a:t>3,6</a:t>
                      </a:r>
                      <a:endParaRPr lang="es-EC" sz="14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400" b="1" dirty="0"/>
                        <a:t>5,83</a:t>
                      </a:r>
                      <a:endParaRPr lang="es-EC" sz="1400" b="1" dirty="0">
                        <a:latin typeface="Calibri"/>
                        <a:ea typeface="Times New Roman"/>
                        <a:cs typeface="Times New Roman"/>
                      </a:endParaRPr>
                    </a:p>
                  </a:txBody>
                  <a:tcPr marL="68580" marR="68580" marT="0" marB="0" anchor="ctr"/>
                </a:tc>
                <a:tc vMerge="1">
                  <a:txBody>
                    <a:bodyPr/>
                    <a:lstStyle/>
                    <a:p>
                      <a:endParaRPr lang="es-EC"/>
                    </a:p>
                  </a:txBody>
                  <a:tcPr/>
                </a:tc>
              </a:tr>
            </a:tbl>
          </a:graphicData>
        </a:graphic>
      </p:graphicFrame>
      <p:sp>
        <p:nvSpPr>
          <p:cNvPr id="14" name="13 CuadroTexto"/>
          <p:cNvSpPr txBox="1"/>
          <p:nvPr/>
        </p:nvSpPr>
        <p:spPr>
          <a:xfrm>
            <a:off x="323528" y="1764105"/>
            <a:ext cx="4464496" cy="830997"/>
          </a:xfrm>
          <a:prstGeom prst="rect">
            <a:avLst/>
          </a:prstGeom>
          <a:noFill/>
        </p:spPr>
        <p:txBody>
          <a:bodyPr wrap="square" rtlCol="0">
            <a:spAutoFit/>
          </a:bodyPr>
          <a:lstStyle/>
          <a:p>
            <a:pPr algn="just"/>
            <a:r>
              <a:rPr lang="es-EC" sz="1600" b="1" dirty="0" smtClean="0"/>
              <a:t>Tabla 16: Prueba LSD Fisher (α=0.05) para los 8 tratamientos evaluados en la producción de yemas por brote.</a:t>
            </a:r>
          </a:p>
        </p:txBody>
      </p:sp>
      <p:pic>
        <p:nvPicPr>
          <p:cNvPr id="2050" name="Picture 2" descr="J:\TESIS!!\fotos chiri\DSC03943.JPG"/>
          <p:cNvPicPr>
            <a:picLocks noChangeAspect="1" noChangeArrowheads="1"/>
          </p:cNvPicPr>
          <p:nvPr/>
        </p:nvPicPr>
        <p:blipFill>
          <a:blip r:embed="rId3" cstate="print"/>
          <a:srcRect l="42780" t="18253" r="24707" b="4172"/>
          <a:stretch>
            <a:fillRect/>
          </a:stretch>
        </p:blipFill>
        <p:spPr bwMode="auto">
          <a:xfrm>
            <a:off x="4860032" y="1844824"/>
            <a:ext cx="1215664" cy="21754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J:\Fotos tesis\DSC08034.JPG"/>
          <p:cNvPicPr>
            <a:picLocks noChangeAspect="1" noChangeArrowheads="1"/>
          </p:cNvPicPr>
          <p:nvPr/>
        </p:nvPicPr>
        <p:blipFill>
          <a:blip r:embed="rId4" cstate="print"/>
          <a:srcRect l="20962" t="11727" r="20345"/>
          <a:stretch>
            <a:fillRect/>
          </a:stretch>
        </p:blipFill>
        <p:spPr bwMode="auto">
          <a:xfrm>
            <a:off x="7020272" y="1836874"/>
            <a:ext cx="1151864" cy="216819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11" name="10 Imagen" descr="DSC08188.JPG"/>
          <p:cNvPicPr>
            <a:picLocks noChangeAspect="1"/>
          </p:cNvPicPr>
          <p:nvPr/>
        </p:nvPicPr>
        <p:blipFill>
          <a:blip r:embed="rId5" cstate="print"/>
          <a:srcRect l="42125" t="41600" r="38188" b="6951"/>
          <a:stretch>
            <a:fillRect/>
          </a:stretch>
        </p:blipFill>
        <p:spPr>
          <a:xfrm>
            <a:off x="6012160" y="4128918"/>
            <a:ext cx="1149189" cy="225241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cxnSp>
        <p:nvCxnSpPr>
          <p:cNvPr id="15" name="14 Conector recto de flecha"/>
          <p:cNvCxnSpPr/>
          <p:nvPr/>
        </p:nvCxnSpPr>
        <p:spPr>
          <a:xfrm>
            <a:off x="6300192" y="1916832"/>
            <a:ext cx="0" cy="1440160"/>
          </a:xfrm>
          <a:prstGeom prst="straightConnector1">
            <a:avLst/>
          </a:prstGeom>
          <a:ln w="28575">
            <a:headEnd type="arrow"/>
            <a:tailEnd type="arrow"/>
          </a:ln>
        </p:spPr>
        <p:style>
          <a:lnRef idx="1">
            <a:schemeClr val="accent4"/>
          </a:lnRef>
          <a:fillRef idx="0">
            <a:schemeClr val="accent4"/>
          </a:fillRef>
          <a:effectRef idx="0">
            <a:schemeClr val="accent4"/>
          </a:effectRef>
          <a:fontRef idx="minor">
            <a:schemeClr val="tx1"/>
          </a:fontRef>
        </p:style>
      </p:cxnSp>
      <p:cxnSp>
        <p:nvCxnSpPr>
          <p:cNvPr id="16" name="15 Conector recto de flecha"/>
          <p:cNvCxnSpPr/>
          <p:nvPr/>
        </p:nvCxnSpPr>
        <p:spPr>
          <a:xfrm>
            <a:off x="7308304" y="4221088"/>
            <a:ext cx="0" cy="1368152"/>
          </a:xfrm>
          <a:prstGeom prst="straightConnector1">
            <a:avLst/>
          </a:prstGeom>
          <a:ln w="28575">
            <a:headEnd type="arrow"/>
            <a:tailEnd type="arrow"/>
          </a:ln>
        </p:spPr>
        <p:style>
          <a:lnRef idx="1">
            <a:schemeClr val="accent4"/>
          </a:lnRef>
          <a:fillRef idx="0">
            <a:schemeClr val="accent4"/>
          </a:fillRef>
          <a:effectRef idx="0">
            <a:schemeClr val="accent4"/>
          </a:effectRef>
          <a:fontRef idx="minor">
            <a:schemeClr val="tx1"/>
          </a:fontRef>
        </p:style>
      </p:cxnSp>
      <p:sp>
        <p:nvSpPr>
          <p:cNvPr id="21" name="20 CuadroTexto"/>
          <p:cNvSpPr txBox="1"/>
          <p:nvPr/>
        </p:nvSpPr>
        <p:spPr>
          <a:xfrm>
            <a:off x="6948264" y="3645024"/>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T6</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2" name="21 CuadroTexto"/>
          <p:cNvSpPr txBox="1"/>
          <p:nvPr/>
        </p:nvSpPr>
        <p:spPr>
          <a:xfrm>
            <a:off x="4860032" y="3645024"/>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T7</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22 CuadroTexto"/>
          <p:cNvSpPr txBox="1"/>
          <p:nvPr/>
        </p:nvSpPr>
        <p:spPr>
          <a:xfrm>
            <a:off x="6012160" y="6011996"/>
            <a:ext cx="432048" cy="369332"/>
          </a:xfrm>
          <a:prstGeom prst="rect">
            <a:avLst/>
          </a:prstGeom>
          <a:solidFill>
            <a:schemeClr val="bg1">
              <a:lumMod val="95000"/>
            </a:schemeClr>
          </a:solidFill>
          <a:ln w="19050">
            <a:solidFill>
              <a:schemeClr val="tx1"/>
            </a:solidFill>
          </a:ln>
        </p:spPr>
        <p:txBody>
          <a:bodyPr wrap="square" rtlCol="0">
            <a:spAutoFit/>
          </a:bodyPr>
          <a:lstStyle/>
          <a:p>
            <a:r>
              <a:rPr lang="es-EC"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T8</a:t>
            </a:r>
            <a:endPar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4" name="23 CuadroTexto"/>
          <p:cNvSpPr txBox="1"/>
          <p:nvPr/>
        </p:nvSpPr>
        <p:spPr>
          <a:xfrm>
            <a:off x="6228184" y="2636913"/>
            <a:ext cx="864096" cy="307777"/>
          </a:xfrm>
          <a:prstGeom prst="rect">
            <a:avLst/>
          </a:prstGeom>
          <a:noFill/>
        </p:spPr>
        <p:txBody>
          <a:bodyPr wrap="square" rtlCol="0">
            <a:spAutoFit/>
          </a:bodyPr>
          <a:lstStyle/>
          <a:p>
            <a:r>
              <a:rPr lang="es-EC" sz="1400" b="1" dirty="0" smtClean="0"/>
              <a:t>2,86 cm</a:t>
            </a:r>
            <a:endParaRPr lang="es-EC" sz="1400" b="1" dirty="0"/>
          </a:p>
        </p:txBody>
      </p:sp>
      <p:sp>
        <p:nvSpPr>
          <p:cNvPr id="27" name="26 CuadroTexto"/>
          <p:cNvSpPr txBox="1"/>
          <p:nvPr/>
        </p:nvSpPr>
        <p:spPr>
          <a:xfrm>
            <a:off x="8316152" y="2636912"/>
            <a:ext cx="864096" cy="307777"/>
          </a:xfrm>
          <a:prstGeom prst="rect">
            <a:avLst/>
          </a:prstGeom>
          <a:noFill/>
        </p:spPr>
        <p:txBody>
          <a:bodyPr wrap="square" rtlCol="0">
            <a:spAutoFit/>
          </a:bodyPr>
          <a:lstStyle/>
          <a:p>
            <a:r>
              <a:rPr lang="es-EC" sz="1400" b="1" dirty="0" smtClean="0"/>
              <a:t>2,1 cm</a:t>
            </a:r>
            <a:endParaRPr lang="es-EC" sz="1400" b="1" dirty="0"/>
          </a:p>
        </p:txBody>
      </p:sp>
      <p:sp>
        <p:nvSpPr>
          <p:cNvPr id="31" name="30 CuadroTexto"/>
          <p:cNvSpPr txBox="1"/>
          <p:nvPr/>
        </p:nvSpPr>
        <p:spPr>
          <a:xfrm>
            <a:off x="7308304" y="4849415"/>
            <a:ext cx="864096" cy="307777"/>
          </a:xfrm>
          <a:prstGeom prst="rect">
            <a:avLst/>
          </a:prstGeom>
          <a:noFill/>
        </p:spPr>
        <p:txBody>
          <a:bodyPr wrap="square" rtlCol="0">
            <a:spAutoFit/>
          </a:bodyPr>
          <a:lstStyle/>
          <a:p>
            <a:r>
              <a:rPr lang="es-EC" sz="1400" b="1" dirty="0" smtClean="0"/>
              <a:t>2,51 cm</a:t>
            </a:r>
            <a:endParaRPr lang="es-EC" sz="1400" b="1" dirty="0"/>
          </a:p>
        </p:txBody>
      </p:sp>
      <p:cxnSp>
        <p:nvCxnSpPr>
          <p:cNvPr id="35" name="34 Conector recto de flecha"/>
          <p:cNvCxnSpPr/>
          <p:nvPr/>
        </p:nvCxnSpPr>
        <p:spPr>
          <a:xfrm>
            <a:off x="8316416" y="2276872"/>
            <a:ext cx="0" cy="1080120"/>
          </a:xfrm>
          <a:prstGeom prst="straightConnector1">
            <a:avLst/>
          </a:prstGeom>
          <a:ln w="28575">
            <a:headEnd type="arrow"/>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VIGOROSIDAD</a:t>
            </a:r>
            <a:endParaRPr lang="es-EC" sz="2400" b="1" u="sng" dirty="0">
              <a:solidFill>
                <a:srgbClr val="6600CC"/>
              </a:solidFill>
              <a:effectLst>
                <a:outerShdw blurRad="38100" dist="38100" dir="2700000" algn="tl">
                  <a:srgbClr val="000000">
                    <a:alpha val="43137"/>
                  </a:srgbClr>
                </a:outerShdw>
              </a:effectLst>
            </a:endParaRPr>
          </a:p>
        </p:txBody>
      </p:sp>
      <p:graphicFrame>
        <p:nvGraphicFramePr>
          <p:cNvPr id="12" name="11 Tabla"/>
          <p:cNvGraphicFramePr>
            <a:graphicFrameLocks noGrp="1"/>
          </p:cNvGraphicFramePr>
          <p:nvPr/>
        </p:nvGraphicFramePr>
        <p:xfrm>
          <a:off x="539552" y="3284984"/>
          <a:ext cx="6105329" cy="2839212"/>
        </p:xfrm>
        <a:graphic>
          <a:graphicData uri="http://schemas.openxmlformats.org/drawingml/2006/table">
            <a:tbl>
              <a:tblPr>
                <a:tableStyleId>{69C7853C-536D-4A76-A0AE-DD22124D55A5}</a:tableStyleId>
              </a:tblPr>
              <a:tblGrid>
                <a:gridCol w="2088232"/>
                <a:gridCol w="827723"/>
                <a:gridCol w="504464"/>
                <a:gridCol w="827723"/>
                <a:gridCol w="872446"/>
                <a:gridCol w="984741"/>
              </a:tblGrid>
              <a:tr h="154305">
                <a:tc>
                  <a:txBody>
                    <a:bodyPr/>
                    <a:lstStyle/>
                    <a:p>
                      <a:pPr algn="ctr">
                        <a:lnSpc>
                          <a:spcPct val="115000"/>
                        </a:lnSpc>
                        <a:spcAft>
                          <a:spcPts val="0"/>
                        </a:spcAft>
                      </a:pPr>
                      <a:r>
                        <a:rPr lang="en-US" sz="1800" b="1" dirty="0" err="1"/>
                        <a:t>Fuente</a:t>
                      </a:r>
                      <a:r>
                        <a:rPr lang="en-US" sz="1800" b="1" dirty="0"/>
                        <a:t> de </a:t>
                      </a:r>
                      <a:r>
                        <a:rPr lang="en-US" sz="1800" b="1" dirty="0" err="1"/>
                        <a:t>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smtClean="0"/>
                        <a:t>SC</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Gl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smtClean="0"/>
                        <a:t>CM</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a:t>Valor F</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Valor p</a:t>
                      </a:r>
                      <a:endParaRPr lang="es-EC" sz="1800" b="1">
                        <a:latin typeface="Calibri"/>
                        <a:ea typeface="Times New Roman"/>
                        <a:cs typeface="Times New Roman"/>
                      </a:endParaRPr>
                    </a:p>
                  </a:txBody>
                  <a:tcPr marL="68580" marR="68580" marT="0" marB="0" anchor="ctr"/>
                </a:tc>
              </a:tr>
              <a:tr h="154305">
                <a:tc>
                  <a:txBody>
                    <a:bodyPr/>
                    <a:lstStyle/>
                    <a:p>
                      <a:pPr>
                        <a:lnSpc>
                          <a:spcPct val="115000"/>
                        </a:lnSpc>
                        <a:spcAft>
                          <a:spcPts val="0"/>
                        </a:spcAft>
                      </a:pPr>
                      <a:r>
                        <a:rPr lang="en-US" sz="1800" b="1"/>
                        <a:t>Entre grupos          </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dirty="0"/>
                        <a:t>79,29</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7</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11,33</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20,91</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dirty="0">
                          <a:solidFill>
                            <a:srgbClr val="FF0000"/>
                          </a:solidFill>
                        </a:rPr>
                        <a:t>&lt;0,0001</a:t>
                      </a:r>
                      <a:endParaRPr lang="es-EC" sz="1800" b="1" dirty="0">
                        <a:solidFill>
                          <a:srgbClr val="FF0000"/>
                        </a:solidFill>
                        <a:latin typeface="Calibri"/>
                        <a:ea typeface="Times New Roman"/>
                        <a:cs typeface="Times New Roman"/>
                      </a:endParaRPr>
                    </a:p>
                  </a:txBody>
                  <a:tcPr marL="68580" marR="68580" marT="0" marB="0"/>
                </a:tc>
              </a:tr>
              <a:tr h="154305">
                <a:tc>
                  <a:txBody>
                    <a:bodyPr/>
                    <a:lstStyle/>
                    <a:p>
                      <a:pPr>
                        <a:lnSpc>
                          <a:spcPct val="115000"/>
                        </a:lnSpc>
                        <a:spcAft>
                          <a:spcPts val="0"/>
                        </a:spcAft>
                      </a:pPr>
                      <a:r>
                        <a:rPr lang="en-US" sz="1800" b="1" dirty="0"/>
                        <a:t> </a:t>
                      </a:r>
                      <a:r>
                        <a:rPr lang="en-US" sz="1800" b="1" dirty="0" smtClean="0"/>
                        <a:t>BAP        </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dirty="0"/>
                        <a:t>61,79</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3</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20,6</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38,03</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dirty="0">
                          <a:solidFill>
                            <a:srgbClr val="FF0000"/>
                          </a:solidFill>
                        </a:rPr>
                        <a:t>&lt;0,0001</a:t>
                      </a:r>
                      <a:endParaRPr lang="es-EC" sz="1800" b="1" dirty="0">
                        <a:solidFill>
                          <a:srgbClr val="FF0000"/>
                        </a:solidFill>
                        <a:latin typeface="Calibri"/>
                        <a:ea typeface="Times New Roman"/>
                        <a:cs typeface="Times New Roman"/>
                      </a:endParaRPr>
                    </a:p>
                  </a:txBody>
                  <a:tcPr marL="68580" marR="68580" marT="0" marB="0"/>
                </a:tc>
              </a:tr>
              <a:tr h="154305">
                <a:tc>
                  <a:txBody>
                    <a:bodyPr/>
                    <a:lstStyle/>
                    <a:p>
                      <a:pPr>
                        <a:lnSpc>
                          <a:spcPct val="115000"/>
                        </a:lnSpc>
                        <a:spcAft>
                          <a:spcPts val="0"/>
                        </a:spcAft>
                      </a:pPr>
                      <a:r>
                        <a:rPr lang="es-EC" sz="1800" b="1" dirty="0"/>
                        <a:t>               </a:t>
                      </a:r>
                      <a:r>
                        <a:rPr lang="es-EC" sz="1800" b="1" dirty="0" smtClean="0"/>
                        <a:t> </a:t>
                      </a:r>
                      <a:r>
                        <a:rPr lang="es-EC" sz="1800" b="1" dirty="0"/>
                        <a:t>Lineal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a:t>29,008</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1</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29,008</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22,172</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dirty="0">
                          <a:solidFill>
                            <a:srgbClr val="FF0000"/>
                          </a:solidFill>
                        </a:rPr>
                        <a:t>&lt;0,0001</a:t>
                      </a:r>
                      <a:endParaRPr lang="es-EC" sz="1800" b="1" dirty="0">
                        <a:solidFill>
                          <a:srgbClr val="FF0000"/>
                        </a:solidFill>
                        <a:latin typeface="Calibri"/>
                        <a:ea typeface="Times New Roman"/>
                        <a:cs typeface="Times New Roman"/>
                      </a:endParaRPr>
                    </a:p>
                  </a:txBody>
                  <a:tcPr marL="68580" marR="68580" marT="0" marB="0"/>
                </a:tc>
              </a:tr>
              <a:tr h="154305">
                <a:tc>
                  <a:txBody>
                    <a:bodyPr/>
                    <a:lstStyle/>
                    <a:p>
                      <a:pPr algn="ctr">
                        <a:lnSpc>
                          <a:spcPct val="115000"/>
                        </a:lnSpc>
                        <a:spcAft>
                          <a:spcPts val="0"/>
                        </a:spcAft>
                      </a:pPr>
                      <a:r>
                        <a:rPr lang="es-EC" sz="1800" b="1" dirty="0"/>
                        <a:t>            </a:t>
                      </a:r>
                      <a:r>
                        <a:rPr lang="es-EC" sz="1800" b="1" dirty="0" smtClean="0"/>
                        <a:t>Cuadrático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a:t>30,375</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1</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30,375</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23,217</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&lt;0,0001</a:t>
                      </a:r>
                      <a:endParaRPr lang="es-EC" sz="1800" b="1">
                        <a:latin typeface="Calibri"/>
                        <a:ea typeface="Times New Roman"/>
                        <a:cs typeface="Times New Roman"/>
                      </a:endParaRPr>
                    </a:p>
                  </a:txBody>
                  <a:tcPr marL="68580" marR="68580" marT="0" marB="0"/>
                </a:tc>
              </a:tr>
              <a:tr h="154305">
                <a:tc>
                  <a:txBody>
                    <a:bodyPr/>
                    <a:lstStyle/>
                    <a:p>
                      <a:pPr>
                        <a:lnSpc>
                          <a:spcPct val="115000"/>
                        </a:lnSpc>
                        <a:spcAft>
                          <a:spcPts val="0"/>
                        </a:spcAft>
                      </a:pPr>
                      <a:r>
                        <a:rPr lang="es-EC" sz="1800" b="1" dirty="0"/>
                        <a:t>               </a:t>
                      </a:r>
                      <a:r>
                        <a:rPr lang="es-EC" sz="1800" b="1" dirty="0" smtClean="0"/>
                        <a:t>Cúbico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2,408</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dirty="0"/>
                        <a:t>1</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2,408</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1,841</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0,190</a:t>
                      </a:r>
                      <a:endParaRPr lang="es-EC" sz="1800" b="1">
                        <a:latin typeface="Calibri"/>
                        <a:ea typeface="Times New Roman"/>
                        <a:cs typeface="Times New Roman"/>
                      </a:endParaRPr>
                    </a:p>
                  </a:txBody>
                  <a:tcPr marL="68580" marR="68580" marT="0" marB="0"/>
                </a:tc>
              </a:tr>
              <a:tr h="154305">
                <a:tc>
                  <a:txBody>
                    <a:bodyPr/>
                    <a:lstStyle/>
                    <a:p>
                      <a:pPr>
                        <a:lnSpc>
                          <a:spcPct val="115000"/>
                        </a:lnSpc>
                        <a:spcAft>
                          <a:spcPts val="0"/>
                        </a:spcAft>
                      </a:pPr>
                      <a:r>
                        <a:rPr lang="en-US" sz="1800" b="1" dirty="0" smtClean="0"/>
                        <a:t> </a:t>
                      </a:r>
                      <a:r>
                        <a:rPr lang="en-US" sz="1800" b="1" dirty="0" err="1"/>
                        <a:t>Medio</a:t>
                      </a:r>
                      <a:r>
                        <a:rPr lang="en-US" sz="1800" b="1" dirty="0"/>
                        <a:t> de </a:t>
                      </a:r>
                      <a:r>
                        <a:rPr lang="en-US" sz="1800" b="1" dirty="0" err="1"/>
                        <a:t>cultivo</a:t>
                      </a:r>
                      <a:r>
                        <a:rPr lang="en-US" sz="1800" b="1" dirty="0"/>
                        <a:t>            </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12,04</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1</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12,04</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22,23</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dirty="0">
                          <a:solidFill>
                            <a:srgbClr val="FF0000"/>
                          </a:solidFill>
                        </a:rPr>
                        <a:t>0,0002</a:t>
                      </a:r>
                      <a:endParaRPr lang="es-EC" sz="1800" b="1" dirty="0">
                        <a:solidFill>
                          <a:srgbClr val="FF0000"/>
                        </a:solidFill>
                        <a:latin typeface="Calibri"/>
                        <a:ea typeface="Times New Roman"/>
                        <a:cs typeface="Times New Roman"/>
                      </a:endParaRPr>
                    </a:p>
                  </a:txBody>
                  <a:tcPr marL="68580" marR="68580" marT="0" marB="0"/>
                </a:tc>
              </a:tr>
              <a:tr h="154305">
                <a:tc>
                  <a:txBody>
                    <a:bodyPr/>
                    <a:lstStyle/>
                    <a:p>
                      <a:pPr>
                        <a:lnSpc>
                          <a:spcPct val="115000"/>
                        </a:lnSpc>
                        <a:spcAft>
                          <a:spcPts val="0"/>
                        </a:spcAft>
                      </a:pPr>
                      <a:r>
                        <a:rPr lang="es-EC" sz="1800" b="1" dirty="0" smtClean="0">
                          <a:latin typeface="Calibri"/>
                          <a:ea typeface="Times New Roman"/>
                          <a:cs typeface="Times New Roman"/>
                        </a:rPr>
                        <a:t>INTERACCIÓN</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cap="all">
                          <a:latin typeface="+mn-lt"/>
                          <a:ea typeface="Times New Roman"/>
                          <a:cs typeface="Times New Roman"/>
                        </a:rPr>
                        <a:t>5,46</a:t>
                      </a:r>
                      <a:endParaRPr lang="es-EC" sz="1800" b="1">
                        <a:latin typeface="+mn-lt"/>
                        <a:ea typeface="Times New Roman"/>
                        <a:cs typeface="Times New Roman"/>
                      </a:endParaRPr>
                    </a:p>
                  </a:txBody>
                  <a:tcPr marL="68580" marR="68580" marT="0" marB="0"/>
                </a:tc>
                <a:tc>
                  <a:txBody>
                    <a:bodyPr/>
                    <a:lstStyle/>
                    <a:p>
                      <a:pPr algn="ctr">
                        <a:lnSpc>
                          <a:spcPct val="115000"/>
                        </a:lnSpc>
                        <a:spcAft>
                          <a:spcPts val="0"/>
                        </a:spcAft>
                      </a:pPr>
                      <a:r>
                        <a:rPr lang="en-US" sz="1800" b="1" cap="all">
                          <a:latin typeface="+mn-lt"/>
                          <a:ea typeface="Times New Roman"/>
                          <a:cs typeface="Times New Roman"/>
                        </a:rPr>
                        <a:t>3</a:t>
                      </a:r>
                      <a:endParaRPr lang="es-EC" sz="1800" b="1">
                        <a:latin typeface="+mn-lt"/>
                        <a:ea typeface="Times New Roman"/>
                        <a:cs typeface="Times New Roman"/>
                      </a:endParaRPr>
                    </a:p>
                  </a:txBody>
                  <a:tcPr marL="68580" marR="68580" marT="0" marB="0"/>
                </a:tc>
                <a:tc>
                  <a:txBody>
                    <a:bodyPr/>
                    <a:lstStyle/>
                    <a:p>
                      <a:pPr algn="ctr">
                        <a:lnSpc>
                          <a:spcPct val="115000"/>
                        </a:lnSpc>
                        <a:spcAft>
                          <a:spcPts val="0"/>
                        </a:spcAft>
                      </a:pPr>
                      <a:r>
                        <a:rPr lang="en-US" sz="1800" b="1" cap="all">
                          <a:latin typeface="+mn-lt"/>
                          <a:ea typeface="Times New Roman"/>
                          <a:cs typeface="Times New Roman"/>
                        </a:rPr>
                        <a:t>1,82</a:t>
                      </a:r>
                      <a:endParaRPr lang="es-EC" sz="1800" b="1">
                        <a:latin typeface="+mn-lt"/>
                        <a:ea typeface="Times New Roman"/>
                        <a:cs typeface="Times New Roman"/>
                      </a:endParaRPr>
                    </a:p>
                  </a:txBody>
                  <a:tcPr marL="68580" marR="68580" marT="0" marB="0"/>
                </a:tc>
                <a:tc>
                  <a:txBody>
                    <a:bodyPr/>
                    <a:lstStyle/>
                    <a:p>
                      <a:pPr algn="ctr">
                        <a:lnSpc>
                          <a:spcPct val="115000"/>
                        </a:lnSpc>
                        <a:spcAft>
                          <a:spcPts val="0"/>
                        </a:spcAft>
                      </a:pPr>
                      <a:r>
                        <a:rPr lang="en-US" sz="1800" b="1" cap="all">
                          <a:latin typeface="+mn-lt"/>
                          <a:ea typeface="Times New Roman"/>
                          <a:cs typeface="Times New Roman"/>
                        </a:rPr>
                        <a:t>3,36</a:t>
                      </a:r>
                      <a:endParaRPr lang="es-EC" sz="1800" b="1">
                        <a:latin typeface="+mn-lt"/>
                        <a:ea typeface="Times New Roman"/>
                        <a:cs typeface="Times New Roman"/>
                      </a:endParaRPr>
                    </a:p>
                  </a:txBody>
                  <a:tcPr marL="68580" marR="68580" marT="0" marB="0"/>
                </a:tc>
                <a:tc>
                  <a:txBody>
                    <a:bodyPr/>
                    <a:lstStyle/>
                    <a:p>
                      <a:pPr algn="ctr">
                        <a:lnSpc>
                          <a:spcPct val="115000"/>
                        </a:lnSpc>
                        <a:spcAft>
                          <a:spcPts val="0"/>
                        </a:spcAft>
                      </a:pPr>
                      <a:r>
                        <a:rPr lang="en-US" sz="1800" b="1" cap="all" dirty="0">
                          <a:latin typeface="+mn-lt"/>
                          <a:ea typeface="Times New Roman"/>
                          <a:cs typeface="Times New Roman"/>
                        </a:rPr>
                        <a:t>0,0451</a:t>
                      </a:r>
                      <a:endParaRPr lang="es-EC" sz="1800" b="1" dirty="0">
                        <a:latin typeface="+mn-lt"/>
                        <a:ea typeface="Times New Roman"/>
                        <a:cs typeface="Times New Roman"/>
                      </a:endParaRPr>
                    </a:p>
                  </a:txBody>
                  <a:tcPr marL="68580" marR="68580" marT="0" marB="0"/>
                </a:tc>
              </a:tr>
              <a:tr h="154305">
                <a:tc>
                  <a:txBody>
                    <a:bodyPr/>
                    <a:lstStyle/>
                    <a:p>
                      <a:pPr algn="ctr">
                        <a:lnSpc>
                          <a:spcPct val="115000"/>
                        </a:lnSpc>
                        <a:spcAft>
                          <a:spcPts val="0"/>
                        </a:spcAft>
                      </a:pPr>
                      <a:r>
                        <a:rPr lang="en-US" sz="1800" b="1" dirty="0"/>
                        <a:t>Error                       </a:t>
                      </a:r>
                      <a:endParaRPr lang="es-EC" sz="1800" b="1"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8,67</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a:t>16</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n-US" sz="1800" b="1" dirty="0"/>
                        <a:t>0,54</a:t>
                      </a:r>
                      <a:endParaRPr lang="es-EC" sz="1800" b="1" dirty="0">
                        <a:latin typeface="Calibri"/>
                        <a:ea typeface="Times New Roman"/>
                        <a:cs typeface="Times New Roman"/>
                      </a:endParaRPr>
                    </a:p>
                  </a:txBody>
                  <a:tcPr marL="68580" marR="68580" marT="0" marB="0"/>
                </a:tc>
                <a:tc>
                  <a:txBody>
                    <a:bodyPr/>
                    <a:lstStyle/>
                    <a:p>
                      <a:pPr algn="ctr">
                        <a:lnSpc>
                          <a:spcPct val="115000"/>
                        </a:lnSpc>
                      </a:pPr>
                      <a:endParaRPr lang="es-EC" sz="1800" b="1">
                        <a:latin typeface="Calibri"/>
                      </a:endParaRPr>
                    </a:p>
                  </a:txBody>
                  <a:tcPr marL="68580" marR="68580" marT="0" marB="0"/>
                </a:tc>
                <a:tc>
                  <a:txBody>
                    <a:bodyPr/>
                    <a:lstStyle/>
                    <a:p>
                      <a:pPr algn="ctr">
                        <a:lnSpc>
                          <a:spcPct val="115000"/>
                        </a:lnSpc>
                      </a:pPr>
                      <a:endParaRPr lang="es-EC" sz="1800" b="1" dirty="0">
                        <a:latin typeface="Calibri"/>
                      </a:endParaRPr>
                    </a:p>
                  </a:txBody>
                  <a:tcPr marL="68580" marR="68580" marT="0" marB="0"/>
                </a:tc>
              </a:tr>
            </a:tbl>
          </a:graphicData>
        </a:graphic>
      </p:graphicFrame>
      <p:sp>
        <p:nvSpPr>
          <p:cNvPr id="14" name="13 CuadroTexto"/>
          <p:cNvSpPr txBox="1"/>
          <p:nvPr/>
        </p:nvSpPr>
        <p:spPr>
          <a:xfrm>
            <a:off x="539552" y="2636912"/>
            <a:ext cx="6120680" cy="646331"/>
          </a:xfrm>
          <a:prstGeom prst="rect">
            <a:avLst/>
          </a:prstGeom>
          <a:noFill/>
        </p:spPr>
        <p:txBody>
          <a:bodyPr wrap="square" rtlCol="0">
            <a:spAutoFit/>
          </a:bodyPr>
          <a:lstStyle/>
          <a:p>
            <a:r>
              <a:rPr lang="es-EC" b="1" dirty="0" smtClean="0"/>
              <a:t>Tabla 17: Análisis de varianza para la variable Vigorosidad entre los tratamientos para la fase de establecimiento.</a:t>
            </a:r>
          </a:p>
        </p:txBody>
      </p:sp>
      <p:pic>
        <p:nvPicPr>
          <p:cNvPr id="15" name="Picture 33" descr="DSC08630.JPG"/>
          <p:cNvPicPr/>
          <p:nvPr/>
        </p:nvPicPr>
        <p:blipFill>
          <a:blip r:embed="rId3" cstate="print"/>
          <a:stretch>
            <a:fillRect/>
          </a:stretch>
        </p:blipFill>
        <p:spPr>
          <a:xfrm>
            <a:off x="6876256" y="1556792"/>
            <a:ext cx="936104" cy="2520000"/>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19" name="Picture 34" descr="DSC08578.JPG"/>
          <p:cNvPicPr/>
          <p:nvPr/>
        </p:nvPicPr>
        <p:blipFill>
          <a:blip r:embed="rId4" cstate="print"/>
          <a:srcRect l="25995" r="13115"/>
          <a:stretch>
            <a:fillRect/>
          </a:stretch>
        </p:blipFill>
        <p:spPr>
          <a:xfrm>
            <a:off x="7596336" y="3573016"/>
            <a:ext cx="1088973" cy="2520000"/>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r>
              <a:rPr lang="es-EC" sz="2400" b="1" dirty="0" smtClean="0">
                <a:solidFill>
                  <a:srgbClr val="6600FF"/>
                </a:solidFill>
              </a:rPr>
              <a:t>VIGOROSIDAD</a:t>
            </a:r>
            <a:endParaRPr lang="es-EC" sz="2400" b="1" u="sng" dirty="0">
              <a:solidFill>
                <a:srgbClr val="6600CC"/>
              </a:solidFill>
              <a:effectLst>
                <a:outerShdw blurRad="38100" dist="38100" dir="2700000" algn="tl">
                  <a:srgbClr val="000000">
                    <a:alpha val="43137"/>
                  </a:srgbClr>
                </a:outerShdw>
              </a:effectLst>
            </a:endParaRPr>
          </a:p>
        </p:txBody>
      </p:sp>
      <p:pic>
        <p:nvPicPr>
          <p:cNvPr id="15" name="Picture 33" descr="DSC08630.JPG"/>
          <p:cNvPicPr/>
          <p:nvPr/>
        </p:nvPicPr>
        <p:blipFill>
          <a:blip r:embed="rId3" cstate="print"/>
          <a:stretch>
            <a:fillRect/>
          </a:stretch>
        </p:blipFill>
        <p:spPr>
          <a:xfrm>
            <a:off x="6876256" y="1556792"/>
            <a:ext cx="936104" cy="2520000"/>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19" name="Picture 34" descr="DSC08578.JPG"/>
          <p:cNvPicPr/>
          <p:nvPr/>
        </p:nvPicPr>
        <p:blipFill>
          <a:blip r:embed="rId4" cstate="print"/>
          <a:srcRect l="25995" r="13115"/>
          <a:stretch>
            <a:fillRect/>
          </a:stretch>
        </p:blipFill>
        <p:spPr>
          <a:xfrm>
            <a:off x="7596336" y="3573016"/>
            <a:ext cx="1088973" cy="2520000"/>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53251" name="Picture 3"/>
          <p:cNvPicPr>
            <a:picLocks noChangeAspect="1" noChangeArrowheads="1"/>
          </p:cNvPicPr>
          <p:nvPr/>
        </p:nvPicPr>
        <p:blipFill>
          <a:blip r:embed="rId5" cstate="print"/>
          <a:srcRect/>
          <a:stretch>
            <a:fillRect/>
          </a:stretch>
        </p:blipFill>
        <p:spPr bwMode="auto">
          <a:xfrm>
            <a:off x="251520" y="1350400"/>
            <a:ext cx="6336704" cy="5251592"/>
          </a:xfrm>
          <a:prstGeom prst="rect">
            <a:avLst/>
          </a:prstGeom>
          <a:noFill/>
          <a:ln w="9525">
            <a:noFill/>
            <a:miter lim="800000"/>
            <a:headEnd/>
            <a:tailEnd/>
          </a:ln>
        </p:spPr>
      </p:pic>
      <p:sp>
        <p:nvSpPr>
          <p:cNvPr id="13" name="12 CuadroTexto"/>
          <p:cNvSpPr txBox="1"/>
          <p:nvPr/>
        </p:nvSpPr>
        <p:spPr>
          <a:xfrm>
            <a:off x="1115616" y="2771636"/>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6" name="15 CuadroTexto"/>
          <p:cNvSpPr txBox="1"/>
          <p:nvPr/>
        </p:nvSpPr>
        <p:spPr>
          <a:xfrm>
            <a:off x="1763688" y="2420888"/>
            <a:ext cx="288032" cy="369332"/>
          </a:xfrm>
          <a:prstGeom prst="rect">
            <a:avLst/>
          </a:prstGeom>
          <a:noFill/>
        </p:spPr>
        <p:txBody>
          <a:bodyPr wrap="square" rtlCol="0">
            <a:spAutoFit/>
          </a:bodyPr>
          <a:lstStyle/>
          <a:p>
            <a:r>
              <a:rPr lang="es-EC" b="1" dirty="0" smtClean="0">
                <a:solidFill>
                  <a:schemeClr val="bg1"/>
                </a:solidFill>
              </a:rPr>
              <a:t>b</a:t>
            </a:r>
          </a:p>
        </p:txBody>
      </p:sp>
      <p:sp>
        <p:nvSpPr>
          <p:cNvPr id="17" name="16 CuadroTexto"/>
          <p:cNvSpPr txBox="1"/>
          <p:nvPr/>
        </p:nvSpPr>
        <p:spPr>
          <a:xfrm>
            <a:off x="3059832" y="2420888"/>
            <a:ext cx="288032" cy="369332"/>
          </a:xfrm>
          <a:prstGeom prst="rect">
            <a:avLst/>
          </a:prstGeom>
          <a:noFill/>
        </p:spPr>
        <p:txBody>
          <a:bodyPr wrap="square" rtlCol="0">
            <a:spAutoFit/>
          </a:bodyPr>
          <a:lstStyle/>
          <a:p>
            <a:r>
              <a:rPr lang="es-EC" b="1" dirty="0" smtClean="0">
                <a:solidFill>
                  <a:schemeClr val="bg1"/>
                </a:solidFill>
              </a:rPr>
              <a:t>b</a:t>
            </a:r>
          </a:p>
        </p:txBody>
      </p:sp>
      <p:sp>
        <p:nvSpPr>
          <p:cNvPr id="18" name="17 CuadroTexto"/>
          <p:cNvSpPr txBox="1"/>
          <p:nvPr/>
        </p:nvSpPr>
        <p:spPr>
          <a:xfrm>
            <a:off x="2411760" y="2132856"/>
            <a:ext cx="288032" cy="369332"/>
          </a:xfrm>
          <a:prstGeom prst="rect">
            <a:avLst/>
          </a:prstGeom>
          <a:noFill/>
        </p:spPr>
        <p:txBody>
          <a:bodyPr wrap="square" rtlCol="0">
            <a:spAutoFit/>
          </a:bodyPr>
          <a:lstStyle/>
          <a:p>
            <a:r>
              <a:rPr lang="es-EC" b="1" dirty="0" smtClean="0">
                <a:solidFill>
                  <a:schemeClr val="bg1"/>
                </a:solidFill>
              </a:rPr>
              <a:t>c</a:t>
            </a:r>
          </a:p>
        </p:txBody>
      </p:sp>
      <p:sp>
        <p:nvSpPr>
          <p:cNvPr id="20" name="19 CuadroTexto"/>
          <p:cNvSpPr txBox="1"/>
          <p:nvPr/>
        </p:nvSpPr>
        <p:spPr>
          <a:xfrm>
            <a:off x="4716016" y="2564904"/>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21" name="20 CuadroTexto"/>
          <p:cNvSpPr txBox="1"/>
          <p:nvPr/>
        </p:nvSpPr>
        <p:spPr>
          <a:xfrm>
            <a:off x="5724128" y="2060848"/>
            <a:ext cx="288032" cy="369332"/>
          </a:xfrm>
          <a:prstGeom prst="rect">
            <a:avLst/>
          </a:prstGeom>
          <a:noFill/>
        </p:spPr>
        <p:txBody>
          <a:bodyPr wrap="square" rtlCol="0">
            <a:spAutoFit/>
          </a:bodyPr>
          <a:lstStyle/>
          <a:p>
            <a:r>
              <a:rPr lang="es-EC" b="1" dirty="0" smtClean="0">
                <a:solidFill>
                  <a:schemeClr val="bg1"/>
                </a:solidFill>
              </a:rPr>
              <a:t>b</a:t>
            </a:r>
          </a:p>
        </p:txBody>
      </p:sp>
      <p:sp>
        <p:nvSpPr>
          <p:cNvPr id="22" name="21 CuadroTexto"/>
          <p:cNvSpPr txBox="1"/>
          <p:nvPr/>
        </p:nvSpPr>
        <p:spPr>
          <a:xfrm>
            <a:off x="7596336" y="5661248"/>
            <a:ext cx="576064"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T1</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22 CuadroTexto"/>
          <p:cNvSpPr txBox="1"/>
          <p:nvPr/>
        </p:nvSpPr>
        <p:spPr>
          <a:xfrm>
            <a:off x="6876256" y="3676962"/>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T5</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4" name="23 Elipse"/>
          <p:cNvSpPr/>
          <p:nvPr/>
        </p:nvSpPr>
        <p:spPr>
          <a:xfrm>
            <a:off x="5076056" y="3933056"/>
            <a:ext cx="57606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ESTABLECIMIENTO:</a:t>
            </a:r>
            <a:r>
              <a:rPr lang="es-EC" sz="2400" b="1" dirty="0" smtClean="0">
                <a:solidFill>
                  <a:srgbClr val="FF00FF"/>
                </a:solidFill>
              </a:rPr>
              <a:t>    </a:t>
            </a:r>
            <a:endParaRPr lang="es-EC" sz="2400" b="1" u="sng" dirty="0">
              <a:solidFill>
                <a:srgbClr val="6600CC"/>
              </a:solidFill>
              <a:effectLst>
                <a:outerShdw blurRad="38100" dist="38100" dir="2700000" algn="tl">
                  <a:srgbClr val="000000">
                    <a:alpha val="43137"/>
                  </a:srgbClr>
                </a:outerShdw>
              </a:effectLst>
            </a:endParaRPr>
          </a:p>
        </p:txBody>
      </p:sp>
      <p:graphicFrame>
        <p:nvGraphicFramePr>
          <p:cNvPr id="9" name="8 Gráfico"/>
          <p:cNvGraphicFramePr/>
          <p:nvPr/>
        </p:nvGraphicFramePr>
        <p:xfrm>
          <a:off x="1043608" y="1556792"/>
          <a:ext cx="7200800"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a:p>
        </p:txBody>
      </p:sp>
      <p:sp>
        <p:nvSpPr>
          <p:cNvPr id="4" name="3 Rectángulo"/>
          <p:cNvSpPr/>
          <p:nvPr/>
        </p:nvSpPr>
        <p:spPr>
          <a:xfrm>
            <a:off x="179512" y="188640"/>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539552" y="1916832"/>
            <a:ext cx="8136904" cy="25545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8000" b="1" cap="all" dirty="0" smtClean="0">
                <a:ln w="0">
                  <a:solidFill>
                    <a:schemeClr val="tx2">
                      <a:lumMod val="75000"/>
                    </a:schemeClr>
                  </a:solidFill>
                </a:ln>
                <a:solidFill>
                  <a:schemeClr val="accent2">
                    <a:lumMod val="50000"/>
                  </a:schemeClr>
                </a:solidFill>
                <a:effectLst>
                  <a:reflection blurRad="12700" stA="50000" endPos="50000" dist="5000" dir="5400000" sy="-100000" rotWithShape="0"/>
                </a:effectLst>
              </a:rPr>
              <a:t>Fase de multiplicación</a:t>
            </a:r>
            <a:endParaRPr lang="es-ES" sz="8000" b="1" cap="all" dirty="0">
              <a:ln w="0">
                <a:solidFill>
                  <a:schemeClr val="tx2">
                    <a:lumMod val="75000"/>
                  </a:schemeClr>
                </a:solidFill>
              </a:ln>
              <a:solidFill>
                <a:schemeClr val="accent2">
                  <a:lumMod val="5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NÚMERO DE BROTES</a:t>
            </a:r>
            <a:r>
              <a:rPr lang="es-EC" sz="2400" b="1" u="sng" dirty="0" smtClean="0">
                <a:solidFill>
                  <a:srgbClr val="FF00FF"/>
                </a:solidFill>
                <a:effectLst>
                  <a:outerShdw blurRad="38100" dist="38100" dir="2700000" algn="tl">
                    <a:srgbClr val="000000">
                      <a:alpha val="43137"/>
                    </a:srgbClr>
                  </a:outerShdw>
                </a:effectLst>
              </a:rPr>
              <a:t>  </a:t>
            </a:r>
            <a:r>
              <a:rPr lang="es-EC" sz="2400" b="1" dirty="0" smtClean="0">
                <a:solidFill>
                  <a:srgbClr val="FF00FF"/>
                </a:solidFill>
              </a:rPr>
              <a:t>    </a:t>
            </a:r>
            <a:endParaRPr lang="es-EC" sz="2400" b="1" u="sng" dirty="0">
              <a:solidFill>
                <a:srgbClr val="6600CC"/>
              </a:solidFill>
              <a:effectLst>
                <a:outerShdw blurRad="38100" dist="38100" dir="2700000" algn="tl">
                  <a:srgbClr val="000000">
                    <a:alpha val="43137"/>
                  </a:srgbClr>
                </a:outerShdw>
              </a:effectLst>
            </a:endParaRPr>
          </a:p>
        </p:txBody>
      </p:sp>
      <p:graphicFrame>
        <p:nvGraphicFramePr>
          <p:cNvPr id="9" name="8 Tabla"/>
          <p:cNvGraphicFramePr>
            <a:graphicFrameLocks noGrp="1"/>
          </p:cNvGraphicFramePr>
          <p:nvPr/>
        </p:nvGraphicFramePr>
        <p:xfrm>
          <a:off x="539552" y="2915500"/>
          <a:ext cx="7848872" cy="3451606"/>
        </p:xfrm>
        <a:graphic>
          <a:graphicData uri="http://schemas.openxmlformats.org/drawingml/2006/table">
            <a:tbl>
              <a:tblPr>
                <a:tableStyleId>{08FB837D-C827-4EFA-A057-4D05807E0F7C}</a:tableStyleId>
              </a:tblPr>
              <a:tblGrid>
                <a:gridCol w="2135650"/>
                <a:gridCol w="1404655"/>
                <a:gridCol w="626840"/>
                <a:gridCol w="1761075"/>
                <a:gridCol w="947904"/>
                <a:gridCol w="972748"/>
              </a:tblGrid>
              <a:tr h="161925">
                <a:tc>
                  <a:txBody>
                    <a:bodyPr/>
                    <a:lstStyle/>
                    <a:p>
                      <a:pPr algn="ctr">
                        <a:lnSpc>
                          <a:spcPct val="115000"/>
                        </a:lnSpc>
                        <a:spcAft>
                          <a:spcPts val="0"/>
                        </a:spcAft>
                      </a:pPr>
                      <a:r>
                        <a:rPr lang="es-EC" sz="1800" b="1" dirty="0"/>
                        <a:t>Fuente de 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Suma de cuadrados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Gl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Promedio de los cuadrados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Valor F</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Valor p</a:t>
                      </a:r>
                      <a:endParaRPr lang="es-EC" sz="1800" b="1">
                        <a:latin typeface="Calibri"/>
                        <a:ea typeface="Times New Roman"/>
                        <a:cs typeface="Times New Roman"/>
                      </a:endParaRPr>
                    </a:p>
                  </a:txBody>
                  <a:tcPr marL="68580" marR="68580" marT="0" marB="0" anchor="ctr"/>
                </a:tc>
              </a:tr>
              <a:tr h="161925">
                <a:tc>
                  <a:txBody>
                    <a:bodyPr/>
                    <a:lstStyle/>
                    <a:p>
                      <a:pPr>
                        <a:lnSpc>
                          <a:spcPct val="115000"/>
                        </a:lnSpc>
                        <a:spcAft>
                          <a:spcPts val="0"/>
                        </a:spcAft>
                      </a:pPr>
                      <a:r>
                        <a:rPr lang="es-EC" sz="1800" b="1"/>
                        <a:t>Entre grupos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147,26</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7</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21,04</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17,56</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dirty="0">
                          <a:solidFill>
                            <a:srgbClr val="FF0000"/>
                          </a:solidFill>
                        </a:rPr>
                        <a:t>&lt;0,0001</a:t>
                      </a:r>
                      <a:endParaRPr lang="es-EC" sz="1800" b="1" dirty="0">
                        <a:solidFill>
                          <a:srgbClr val="FF0000"/>
                        </a:solidFill>
                        <a:latin typeface="Calibri"/>
                        <a:ea typeface="Times New Roman"/>
                        <a:cs typeface="Times New Roman"/>
                      </a:endParaRPr>
                    </a:p>
                  </a:txBody>
                  <a:tcPr marL="68580" marR="68580" marT="0" marB="0" anchor="b"/>
                </a:tc>
              </a:tr>
              <a:tr h="161925">
                <a:tc>
                  <a:txBody>
                    <a:bodyPr/>
                    <a:lstStyle/>
                    <a:p>
                      <a:pPr>
                        <a:lnSpc>
                          <a:spcPct val="115000"/>
                        </a:lnSpc>
                        <a:spcAft>
                          <a:spcPts val="0"/>
                        </a:spcAft>
                      </a:pPr>
                      <a:r>
                        <a:rPr lang="es-EC" sz="1800" b="1"/>
                        <a:t>   BAP</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69,34</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69,34</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57,89</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dirty="0">
                          <a:solidFill>
                            <a:srgbClr val="FF0000"/>
                          </a:solidFill>
                        </a:rPr>
                        <a:t>&lt;0,0001</a:t>
                      </a:r>
                      <a:endParaRPr lang="es-EC" sz="1800" b="1" dirty="0">
                        <a:solidFill>
                          <a:srgbClr val="FF0000"/>
                        </a:solidFill>
                        <a:latin typeface="Calibri"/>
                        <a:ea typeface="Times New Roman"/>
                        <a:cs typeface="Times New Roman"/>
                      </a:endParaRPr>
                    </a:p>
                  </a:txBody>
                  <a:tcPr marL="68580" marR="68580" marT="0" marB="0" anchor="b"/>
                </a:tc>
              </a:tr>
              <a:tr h="161925">
                <a:tc>
                  <a:txBody>
                    <a:bodyPr/>
                    <a:lstStyle/>
                    <a:p>
                      <a:pPr>
                        <a:lnSpc>
                          <a:spcPct val="115000"/>
                        </a:lnSpc>
                        <a:spcAft>
                          <a:spcPts val="0"/>
                        </a:spcAft>
                      </a:pPr>
                      <a:r>
                        <a:rPr lang="es-EC" sz="1800" b="1"/>
                        <a:t>   ANA</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dirty="0"/>
                        <a:t>62,51</a:t>
                      </a:r>
                      <a:endParaRPr lang="es-EC" sz="1800" b="1"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dirty="0"/>
                        <a:t>3</a:t>
                      </a:r>
                      <a:endParaRPr lang="es-EC" sz="1800" b="1"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dirty="0"/>
                        <a:t>20,84</a:t>
                      </a:r>
                      <a:endParaRPr lang="es-EC" sz="1800" b="1"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dirty="0"/>
                        <a:t>17,4</a:t>
                      </a:r>
                      <a:endParaRPr lang="es-EC" sz="1800" b="1"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dirty="0">
                          <a:solidFill>
                            <a:srgbClr val="FF0000"/>
                          </a:solidFill>
                        </a:rPr>
                        <a:t>&lt;0,0001</a:t>
                      </a:r>
                      <a:endParaRPr lang="es-EC" sz="1800" b="1" dirty="0">
                        <a:solidFill>
                          <a:srgbClr val="FF0000"/>
                        </a:solidFill>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a:t>Lineal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0,295</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0,295</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0,952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0,330</a:t>
                      </a:r>
                      <a:endParaRPr lang="es-EC" sz="1800" b="1">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a:t>       Cuadrático</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&lt;0,0001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&lt;0,0001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0,001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0,982</a:t>
                      </a:r>
                      <a:endParaRPr lang="es-EC" sz="1800" b="1">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a:t>Cúbico</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0,062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0,062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0,199</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dirty="0"/>
                        <a:t>0,656</a:t>
                      </a:r>
                      <a:endParaRPr lang="es-EC" sz="1800" b="1" dirty="0">
                        <a:latin typeface="Calibri"/>
                        <a:ea typeface="Times New Roman"/>
                        <a:cs typeface="Times New Roman"/>
                      </a:endParaRPr>
                    </a:p>
                  </a:txBody>
                  <a:tcPr marL="68580" marR="68580" marT="0" marB="0" anchor="b"/>
                </a:tc>
              </a:tr>
              <a:tr h="161925">
                <a:tc>
                  <a:txBody>
                    <a:bodyPr/>
                    <a:lstStyle/>
                    <a:p>
                      <a:pPr algn="l">
                        <a:lnSpc>
                          <a:spcPct val="115000"/>
                        </a:lnSpc>
                        <a:spcAft>
                          <a:spcPts val="0"/>
                        </a:spcAft>
                      </a:pPr>
                      <a:r>
                        <a:rPr lang="es-EC" sz="1800" b="1" dirty="0" smtClean="0">
                          <a:latin typeface="+mn-lt"/>
                          <a:ea typeface="Times New Roman"/>
                          <a:cs typeface="Times New Roman"/>
                        </a:rPr>
                        <a:t>   INTERACCIÓN</a:t>
                      </a:r>
                      <a:endParaRPr lang="es-EC" sz="1800" b="1" dirty="0">
                        <a:latin typeface="+mn-lt"/>
                        <a:ea typeface="Times New Roman"/>
                        <a:cs typeface="Times New Roman"/>
                      </a:endParaRPr>
                    </a:p>
                  </a:txBody>
                  <a:tcPr marL="68580" marR="68580" marT="0" marB="0" anchor="ctr"/>
                </a:tc>
                <a:tc>
                  <a:txBody>
                    <a:bodyPr/>
                    <a:lstStyle/>
                    <a:p>
                      <a:pPr algn="ctr">
                        <a:lnSpc>
                          <a:spcPct val="115000"/>
                        </a:lnSpc>
                        <a:spcAft>
                          <a:spcPts val="0"/>
                        </a:spcAft>
                      </a:pPr>
                      <a:r>
                        <a:rPr lang="es-ES" sz="1800" b="1" cap="all">
                          <a:latin typeface="+mn-lt"/>
                          <a:ea typeface="Times New Roman"/>
                          <a:cs typeface="Times New Roman"/>
                        </a:rPr>
                        <a:t>15,41</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b="1" cap="all">
                          <a:latin typeface="+mn-lt"/>
                          <a:ea typeface="Times New Roman"/>
                          <a:cs typeface="Times New Roman"/>
                        </a:rPr>
                        <a:t>3</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b="1" cap="all">
                          <a:latin typeface="+mn-lt"/>
                          <a:ea typeface="Times New Roman"/>
                          <a:cs typeface="Times New Roman"/>
                        </a:rPr>
                        <a:t>5,14</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b="1" cap="all">
                          <a:latin typeface="+mn-lt"/>
                          <a:ea typeface="Times New Roman"/>
                          <a:cs typeface="Times New Roman"/>
                        </a:rPr>
                        <a:t>4,29</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b="1" cap="all" dirty="0">
                          <a:latin typeface="+mn-lt"/>
                          <a:ea typeface="Times New Roman"/>
                          <a:cs typeface="Times New Roman"/>
                        </a:rPr>
                        <a:t>0,0057</a:t>
                      </a:r>
                      <a:endParaRPr lang="es-EC" sz="1800" b="1" dirty="0">
                        <a:latin typeface="+mn-lt"/>
                        <a:ea typeface="Times New Roman"/>
                        <a:cs typeface="Times New Roman"/>
                      </a:endParaRPr>
                    </a:p>
                  </a:txBody>
                  <a:tcPr marL="68580" marR="68580" marT="0" marB="0" anchor="b"/>
                </a:tc>
              </a:tr>
              <a:tr h="161925">
                <a:tc>
                  <a:txBody>
                    <a:bodyPr/>
                    <a:lstStyle/>
                    <a:p>
                      <a:pPr>
                        <a:lnSpc>
                          <a:spcPct val="115000"/>
                        </a:lnSpc>
                        <a:spcAft>
                          <a:spcPts val="0"/>
                        </a:spcAft>
                      </a:pPr>
                      <a:r>
                        <a:rPr lang="es-EC" sz="1800" b="1" dirty="0"/>
                        <a:t>   Error</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277,9</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232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1,2</a:t>
                      </a:r>
                      <a:endParaRPr lang="es-EC" sz="1800" b="1">
                        <a:latin typeface="Calibri"/>
                        <a:ea typeface="Times New Roman"/>
                        <a:cs typeface="Times New Roman"/>
                      </a:endParaRPr>
                    </a:p>
                  </a:txBody>
                  <a:tcPr marL="68580" marR="68580" marT="0" marB="0" anchor="b"/>
                </a:tc>
                <a:tc>
                  <a:txBody>
                    <a:bodyPr/>
                    <a:lstStyle/>
                    <a:p>
                      <a:pPr>
                        <a:lnSpc>
                          <a:spcPct val="115000"/>
                        </a:lnSpc>
                      </a:pPr>
                      <a:endParaRPr lang="es-EC" sz="1800" b="1">
                        <a:latin typeface="Calibri"/>
                      </a:endParaRPr>
                    </a:p>
                  </a:txBody>
                  <a:tcPr marL="68580" marR="68580" marT="0" marB="0" anchor="b"/>
                </a:tc>
                <a:tc>
                  <a:txBody>
                    <a:bodyPr/>
                    <a:lstStyle/>
                    <a:p>
                      <a:pPr>
                        <a:lnSpc>
                          <a:spcPct val="115000"/>
                        </a:lnSpc>
                      </a:pPr>
                      <a:endParaRPr lang="es-EC" sz="1800" b="1" dirty="0">
                        <a:latin typeface="Calibri"/>
                      </a:endParaRPr>
                    </a:p>
                  </a:txBody>
                  <a:tcPr marL="68580" marR="68580" marT="0" marB="0" anchor="b"/>
                </a:tc>
              </a:tr>
              <a:tr h="161925">
                <a:tc>
                  <a:txBody>
                    <a:bodyPr/>
                    <a:lstStyle/>
                    <a:p>
                      <a:pPr algn="ctr">
                        <a:lnSpc>
                          <a:spcPct val="115000"/>
                        </a:lnSpc>
                        <a:spcAft>
                          <a:spcPts val="0"/>
                        </a:spcAft>
                      </a:pPr>
                      <a:r>
                        <a:rPr lang="es-EC" sz="1800" b="1"/>
                        <a:t>Total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425,16</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239</a:t>
                      </a:r>
                      <a:endParaRPr lang="es-EC" sz="1800" b="1">
                        <a:latin typeface="Calibri"/>
                        <a:ea typeface="Times New Roman"/>
                        <a:cs typeface="Times New Roman"/>
                      </a:endParaRPr>
                    </a:p>
                  </a:txBody>
                  <a:tcPr marL="68580" marR="68580" marT="0" marB="0" anchor="b"/>
                </a:tc>
                <a:tc>
                  <a:txBody>
                    <a:bodyPr/>
                    <a:lstStyle/>
                    <a:p>
                      <a:pPr>
                        <a:lnSpc>
                          <a:spcPct val="115000"/>
                        </a:lnSpc>
                      </a:pPr>
                      <a:endParaRPr lang="es-EC" sz="1800" b="1">
                        <a:latin typeface="Calibri"/>
                      </a:endParaRPr>
                    </a:p>
                  </a:txBody>
                  <a:tcPr marL="68580" marR="68580" marT="0" marB="0" anchor="b"/>
                </a:tc>
                <a:tc>
                  <a:txBody>
                    <a:bodyPr/>
                    <a:lstStyle/>
                    <a:p>
                      <a:pPr>
                        <a:lnSpc>
                          <a:spcPct val="115000"/>
                        </a:lnSpc>
                      </a:pPr>
                      <a:endParaRPr lang="es-EC" sz="1800" b="1">
                        <a:latin typeface="Calibri"/>
                      </a:endParaRPr>
                    </a:p>
                  </a:txBody>
                  <a:tcPr marL="68580" marR="68580" marT="0" marB="0" anchor="b"/>
                </a:tc>
                <a:tc>
                  <a:txBody>
                    <a:bodyPr/>
                    <a:lstStyle/>
                    <a:p>
                      <a:pPr>
                        <a:lnSpc>
                          <a:spcPct val="115000"/>
                        </a:lnSpc>
                      </a:pPr>
                      <a:endParaRPr lang="es-EC" sz="1800" b="1" dirty="0">
                        <a:latin typeface="Calibri"/>
                      </a:endParaRPr>
                    </a:p>
                  </a:txBody>
                  <a:tcPr marL="68580" marR="68580" marT="0" marB="0" anchor="b"/>
                </a:tc>
              </a:tr>
            </a:tbl>
          </a:graphicData>
        </a:graphic>
      </p:graphicFrame>
      <p:sp>
        <p:nvSpPr>
          <p:cNvPr id="11" name="10 CuadroTexto"/>
          <p:cNvSpPr txBox="1"/>
          <p:nvPr/>
        </p:nvSpPr>
        <p:spPr>
          <a:xfrm>
            <a:off x="467544" y="2132856"/>
            <a:ext cx="7848872" cy="707886"/>
          </a:xfrm>
          <a:prstGeom prst="rect">
            <a:avLst/>
          </a:prstGeom>
          <a:noFill/>
        </p:spPr>
        <p:txBody>
          <a:bodyPr wrap="square" rtlCol="0">
            <a:spAutoFit/>
          </a:bodyPr>
          <a:lstStyle/>
          <a:p>
            <a:r>
              <a:rPr lang="es-ES" sz="2000" b="1" dirty="0" smtClean="0"/>
              <a:t>Tabla 19: </a:t>
            </a:r>
            <a:r>
              <a:rPr lang="es-EC" sz="2000" b="1" dirty="0" smtClean="0"/>
              <a:t>Análisis de varianza para la variable número de brotes entre los tratamientos para multiplicación</a:t>
            </a:r>
            <a:endParaRPr lang="es-EC"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0" name="9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NÚMERO DE BROTES</a:t>
            </a:r>
            <a:endParaRPr lang="es-EC" sz="2400" b="1" u="sng" dirty="0">
              <a:solidFill>
                <a:srgbClr val="6600CC"/>
              </a:solidFill>
              <a:effectLst>
                <a:outerShdw blurRad="38100" dist="38100" dir="2700000" algn="tl">
                  <a:srgbClr val="000000">
                    <a:alpha val="43137"/>
                  </a:srgbClr>
                </a:outerShdw>
              </a:effectLst>
            </a:endParaRPr>
          </a:p>
        </p:txBody>
      </p:sp>
      <p:pic>
        <p:nvPicPr>
          <p:cNvPr id="43009" name="Picture 1"/>
          <p:cNvPicPr>
            <a:picLocks noChangeAspect="1" noChangeArrowheads="1"/>
          </p:cNvPicPr>
          <p:nvPr/>
        </p:nvPicPr>
        <p:blipFill>
          <a:blip r:embed="rId3" cstate="print"/>
          <a:srcRect/>
          <a:stretch>
            <a:fillRect/>
          </a:stretch>
        </p:blipFill>
        <p:spPr bwMode="auto">
          <a:xfrm>
            <a:off x="323528" y="1268760"/>
            <a:ext cx="6552728" cy="5361112"/>
          </a:xfrm>
          <a:prstGeom prst="rect">
            <a:avLst/>
          </a:prstGeom>
          <a:noFill/>
          <a:ln w="9525">
            <a:noFill/>
            <a:miter lim="800000"/>
            <a:headEnd/>
            <a:tailEnd/>
          </a:ln>
        </p:spPr>
      </p:pic>
      <p:sp>
        <p:nvSpPr>
          <p:cNvPr id="11" name="10 CuadroTexto"/>
          <p:cNvSpPr txBox="1"/>
          <p:nvPr/>
        </p:nvSpPr>
        <p:spPr>
          <a:xfrm>
            <a:off x="4788024" y="2852936"/>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2" name="11 CuadroTexto"/>
          <p:cNvSpPr txBox="1"/>
          <p:nvPr/>
        </p:nvSpPr>
        <p:spPr>
          <a:xfrm>
            <a:off x="5940152" y="2492896"/>
            <a:ext cx="288032" cy="369332"/>
          </a:xfrm>
          <a:prstGeom prst="rect">
            <a:avLst/>
          </a:prstGeom>
          <a:noFill/>
        </p:spPr>
        <p:txBody>
          <a:bodyPr wrap="square" rtlCol="0">
            <a:spAutoFit/>
          </a:bodyPr>
          <a:lstStyle/>
          <a:p>
            <a:r>
              <a:rPr lang="es-EC" b="1" dirty="0" smtClean="0">
                <a:solidFill>
                  <a:schemeClr val="bg1"/>
                </a:solidFill>
              </a:rPr>
              <a:t>b</a:t>
            </a:r>
          </a:p>
        </p:txBody>
      </p:sp>
      <p:sp>
        <p:nvSpPr>
          <p:cNvPr id="13" name="12 CuadroTexto"/>
          <p:cNvSpPr txBox="1"/>
          <p:nvPr/>
        </p:nvSpPr>
        <p:spPr>
          <a:xfrm>
            <a:off x="1115616" y="2852936"/>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4" name="13 CuadroTexto"/>
          <p:cNvSpPr txBox="1"/>
          <p:nvPr/>
        </p:nvSpPr>
        <p:spPr>
          <a:xfrm>
            <a:off x="1835696" y="2636912"/>
            <a:ext cx="288032" cy="369332"/>
          </a:xfrm>
          <a:prstGeom prst="rect">
            <a:avLst/>
          </a:prstGeom>
          <a:noFill/>
        </p:spPr>
        <p:txBody>
          <a:bodyPr wrap="square" rtlCol="0">
            <a:spAutoFit/>
          </a:bodyPr>
          <a:lstStyle/>
          <a:p>
            <a:r>
              <a:rPr lang="es-EC" b="1" dirty="0" smtClean="0">
                <a:solidFill>
                  <a:schemeClr val="bg1"/>
                </a:solidFill>
              </a:rPr>
              <a:t>b</a:t>
            </a:r>
          </a:p>
        </p:txBody>
      </p:sp>
      <p:sp>
        <p:nvSpPr>
          <p:cNvPr id="15" name="14 CuadroTexto"/>
          <p:cNvSpPr txBox="1"/>
          <p:nvPr/>
        </p:nvSpPr>
        <p:spPr>
          <a:xfrm>
            <a:off x="2555776" y="2204864"/>
            <a:ext cx="288032" cy="369332"/>
          </a:xfrm>
          <a:prstGeom prst="rect">
            <a:avLst/>
          </a:prstGeom>
          <a:noFill/>
        </p:spPr>
        <p:txBody>
          <a:bodyPr wrap="square" rtlCol="0">
            <a:spAutoFit/>
          </a:bodyPr>
          <a:lstStyle/>
          <a:p>
            <a:r>
              <a:rPr lang="es-EC" b="1" dirty="0" smtClean="0">
                <a:solidFill>
                  <a:schemeClr val="bg1"/>
                </a:solidFill>
              </a:rPr>
              <a:t>c</a:t>
            </a:r>
          </a:p>
        </p:txBody>
      </p:sp>
      <p:sp>
        <p:nvSpPr>
          <p:cNvPr id="16" name="15 CuadroTexto"/>
          <p:cNvSpPr txBox="1"/>
          <p:nvPr/>
        </p:nvSpPr>
        <p:spPr>
          <a:xfrm>
            <a:off x="3203848" y="2204864"/>
            <a:ext cx="288032" cy="369332"/>
          </a:xfrm>
          <a:prstGeom prst="rect">
            <a:avLst/>
          </a:prstGeom>
          <a:noFill/>
        </p:spPr>
        <p:txBody>
          <a:bodyPr wrap="square" rtlCol="0">
            <a:spAutoFit/>
          </a:bodyPr>
          <a:lstStyle/>
          <a:p>
            <a:r>
              <a:rPr lang="es-EC" b="1" dirty="0" smtClean="0">
                <a:solidFill>
                  <a:schemeClr val="bg1"/>
                </a:solidFill>
              </a:rPr>
              <a:t>c</a:t>
            </a:r>
          </a:p>
        </p:txBody>
      </p:sp>
      <p:sp>
        <p:nvSpPr>
          <p:cNvPr id="17" name="16 Elipse"/>
          <p:cNvSpPr/>
          <p:nvPr/>
        </p:nvSpPr>
        <p:spPr>
          <a:xfrm>
            <a:off x="5292080" y="4077072"/>
            <a:ext cx="57606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Elipse"/>
          <p:cNvSpPr/>
          <p:nvPr/>
        </p:nvSpPr>
        <p:spPr>
          <a:xfrm>
            <a:off x="6012160" y="4149080"/>
            <a:ext cx="57606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Elipse"/>
          <p:cNvSpPr/>
          <p:nvPr/>
        </p:nvSpPr>
        <p:spPr>
          <a:xfrm>
            <a:off x="4572000" y="4149080"/>
            <a:ext cx="57606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0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20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5" name="Picture 2" descr="J:\Fotos tesis\INTRODUCCION\IMG00798-20110809-1055.jpg"/>
          <p:cNvPicPr>
            <a:picLocks noChangeAspect="1" noChangeArrowheads="1"/>
          </p:cNvPicPr>
          <p:nvPr/>
        </p:nvPicPr>
        <p:blipFill>
          <a:blip r:embed="rId3" cstate="print"/>
          <a:srcRect l="32913" t="36733" b="14144"/>
          <a:stretch>
            <a:fillRect/>
          </a:stretch>
        </p:blipFill>
        <p:spPr bwMode="auto">
          <a:xfrm rot="5400000">
            <a:off x="4998898" y="3950343"/>
            <a:ext cx="2673616" cy="146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J:\Fotos tesis\INTRODUCCION\IMG00804-20110809-1057.jpg"/>
          <p:cNvPicPr>
            <a:picLocks noChangeAspect="1" noChangeArrowheads="1"/>
          </p:cNvPicPr>
          <p:nvPr/>
        </p:nvPicPr>
        <p:blipFill>
          <a:blip r:embed="rId4" cstate="print"/>
          <a:srcRect l="32618" t="24005" r="2147" b="15208"/>
          <a:stretch>
            <a:fillRect/>
          </a:stretch>
        </p:blipFill>
        <p:spPr bwMode="auto">
          <a:xfrm rot="5400000">
            <a:off x="6304370" y="2272694"/>
            <a:ext cx="1999227" cy="1287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NÚMERO DE BROTES</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13" name="12 Marcador de contenido"/>
          <p:cNvGraphicFramePr>
            <a:graphicFrameLocks noGrp="1"/>
          </p:cNvGraphicFramePr>
          <p:nvPr>
            <p:ph idx="1"/>
          </p:nvPr>
        </p:nvGraphicFramePr>
        <p:xfrm>
          <a:off x="395536" y="3023206"/>
          <a:ext cx="4968551" cy="3154680"/>
        </p:xfrm>
        <a:graphic>
          <a:graphicData uri="http://schemas.openxmlformats.org/drawingml/2006/table">
            <a:tbl>
              <a:tblPr>
                <a:tableStyleId>{08FB837D-C827-4EFA-A057-4D05807E0F7C}</a:tableStyleId>
              </a:tblPr>
              <a:tblGrid>
                <a:gridCol w="741463"/>
                <a:gridCol w="781157"/>
                <a:gridCol w="801380"/>
                <a:gridCol w="967109"/>
                <a:gridCol w="1677442"/>
              </a:tblGrid>
              <a:tr h="161925">
                <a:tc>
                  <a:txBody>
                    <a:bodyPr/>
                    <a:lstStyle/>
                    <a:p>
                      <a:pPr algn="ctr">
                        <a:lnSpc>
                          <a:spcPct val="115000"/>
                        </a:lnSpc>
                        <a:spcAft>
                          <a:spcPts val="0"/>
                        </a:spcAft>
                      </a:pPr>
                      <a:r>
                        <a:rPr lang="es-EC" sz="1800" b="1" cap="all" dirty="0" smtClean="0"/>
                        <a:t>TRAT.</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cap="all" dirty="0"/>
                        <a:t>BAP (</a:t>
                      </a:r>
                      <a:r>
                        <a:rPr lang="es-EC" sz="1800" b="1" dirty="0"/>
                        <a:t>mg</a:t>
                      </a:r>
                      <a:r>
                        <a:rPr lang="es-EC" sz="1800" b="1" cap="all" dirty="0"/>
                        <a:t>/L)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cap="all" dirty="0" smtClean="0"/>
                        <a:t>ANA (</a:t>
                      </a:r>
                      <a:r>
                        <a:rPr lang="es-EC" sz="1800" b="1" dirty="0"/>
                        <a:t>mg</a:t>
                      </a:r>
                      <a:r>
                        <a:rPr lang="es-EC" sz="1800" b="1" cap="all" dirty="0"/>
                        <a:t>/L)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cap="all"/>
                        <a:t>Medias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cap="all"/>
                        <a:t>RANGO DE SIGNIFICANCIA</a:t>
                      </a:r>
                      <a:endParaRPr lang="es-EC" sz="1800" b="1">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s-EC" sz="1800" b="1"/>
                        <a:t>1</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1,8</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0</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3,13</a:t>
                      </a:r>
                      <a:endParaRPr lang="es-EC" sz="1800" b="1">
                        <a:latin typeface="Calibri"/>
                        <a:ea typeface="Times New Roman"/>
                        <a:cs typeface="Times New Roman"/>
                      </a:endParaRPr>
                    </a:p>
                  </a:txBody>
                  <a:tcPr marL="68580" marR="68580" marT="0" marB="0"/>
                </a:tc>
                <a:tc rowSpan="8">
                  <a:txBody>
                    <a:bodyPr/>
                    <a:lstStyle/>
                    <a:p>
                      <a:pPr>
                        <a:lnSpc>
                          <a:spcPct val="115000"/>
                        </a:lnSpc>
                        <a:spcAft>
                          <a:spcPts val="0"/>
                        </a:spcAft>
                      </a:pPr>
                      <a:r>
                        <a:rPr lang="es-EC" sz="1800" b="1"/>
                        <a:t>     a   </a:t>
                      </a:r>
                    </a:p>
                    <a:p>
                      <a:pPr>
                        <a:lnSpc>
                          <a:spcPct val="115000"/>
                        </a:lnSpc>
                        <a:spcAft>
                          <a:spcPts val="0"/>
                        </a:spcAft>
                      </a:pPr>
                      <a:r>
                        <a:rPr lang="es-EC" sz="1800" b="1"/>
                        <a:t>     a  </a:t>
                      </a:r>
                    </a:p>
                    <a:p>
                      <a:pPr>
                        <a:lnSpc>
                          <a:spcPct val="115000"/>
                        </a:lnSpc>
                        <a:spcAft>
                          <a:spcPts val="0"/>
                        </a:spcAft>
                      </a:pPr>
                      <a:r>
                        <a:rPr lang="es-EC" sz="1800" b="1"/>
                        <a:t>               b   </a:t>
                      </a:r>
                    </a:p>
                    <a:p>
                      <a:pPr>
                        <a:lnSpc>
                          <a:spcPct val="115000"/>
                        </a:lnSpc>
                        <a:spcAft>
                          <a:spcPts val="0"/>
                        </a:spcAft>
                      </a:pPr>
                      <a:r>
                        <a:rPr lang="es-EC" sz="1800" b="1"/>
                        <a:t>               b</a:t>
                      </a:r>
                    </a:p>
                    <a:p>
                      <a:pPr algn="ctr">
                        <a:lnSpc>
                          <a:spcPct val="115000"/>
                        </a:lnSpc>
                        <a:spcAft>
                          <a:spcPts val="0"/>
                        </a:spcAft>
                      </a:pPr>
                      <a:r>
                        <a:rPr lang="es-EC" sz="1800" b="1"/>
                        <a:t>  c</a:t>
                      </a:r>
                    </a:p>
                    <a:p>
                      <a:pPr algn="ctr">
                        <a:lnSpc>
                          <a:spcPct val="115000"/>
                        </a:lnSpc>
                        <a:spcAft>
                          <a:spcPts val="0"/>
                        </a:spcAft>
                      </a:pPr>
                      <a:r>
                        <a:rPr lang="es-EC" sz="1800" b="1"/>
                        <a:t>             c         d</a:t>
                      </a:r>
                    </a:p>
                    <a:p>
                      <a:pPr algn="ctr">
                        <a:lnSpc>
                          <a:spcPct val="115000"/>
                        </a:lnSpc>
                        <a:spcAft>
                          <a:spcPts val="0"/>
                        </a:spcAft>
                      </a:pPr>
                      <a:r>
                        <a:rPr lang="es-EC" sz="1800" b="1"/>
                        <a:t>             c         d</a:t>
                      </a:r>
                    </a:p>
                    <a:p>
                      <a:pPr algn="ctr">
                        <a:lnSpc>
                          <a:spcPct val="115000"/>
                        </a:lnSpc>
                        <a:spcAft>
                          <a:spcPts val="0"/>
                        </a:spcAft>
                      </a:pPr>
                      <a:r>
                        <a:rPr lang="es-EC" sz="1800" b="1"/>
                        <a:t>                        d</a:t>
                      </a:r>
                      <a:endParaRPr lang="es-EC" sz="1800" b="1">
                        <a:latin typeface="Calibri"/>
                        <a:ea typeface="Times New Roman"/>
                        <a:cs typeface="Times New Roman"/>
                      </a:endParaRPr>
                    </a:p>
                  </a:txBody>
                  <a:tcPr marL="68580" marR="68580" marT="0" marB="0"/>
                </a:tc>
              </a:tr>
              <a:tr h="161925">
                <a:tc>
                  <a:txBody>
                    <a:bodyPr/>
                    <a:lstStyle/>
                    <a:p>
                      <a:pPr algn="ctr">
                        <a:lnSpc>
                          <a:spcPct val="115000"/>
                        </a:lnSpc>
                        <a:spcAft>
                          <a:spcPts val="0"/>
                        </a:spcAft>
                      </a:pPr>
                      <a:r>
                        <a:rPr lang="es-EC" sz="1800" b="1"/>
                        <a:t>2</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1,8</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0,15</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3,27</a:t>
                      </a:r>
                      <a:endParaRPr lang="es-EC" sz="1800" b="1">
                        <a:latin typeface="Calibri"/>
                        <a:ea typeface="Times New Roman"/>
                        <a:cs typeface="Times New Roman"/>
                      </a:endParaRPr>
                    </a:p>
                  </a:txBody>
                  <a:tcPr marL="68580" marR="68580" marT="0" marB="0"/>
                </a:tc>
                <a:tc vMerge="1">
                  <a:txBody>
                    <a:bodyPr/>
                    <a:lstStyle/>
                    <a:p>
                      <a:endParaRPr lang="es-EC"/>
                    </a:p>
                  </a:txBody>
                  <a:tcPr/>
                </a:tc>
              </a:tr>
              <a:tr h="161925">
                <a:tc>
                  <a:txBody>
                    <a:bodyPr/>
                    <a:lstStyle/>
                    <a:p>
                      <a:pPr algn="ctr">
                        <a:lnSpc>
                          <a:spcPct val="115000"/>
                        </a:lnSpc>
                        <a:spcAft>
                          <a:spcPts val="0"/>
                        </a:spcAft>
                      </a:pPr>
                      <a:r>
                        <a:rPr lang="es-EC" sz="1800" b="1"/>
                        <a:t>5</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3,6</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0</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3,9</a:t>
                      </a:r>
                      <a:endParaRPr lang="es-EC" sz="1800" b="1">
                        <a:latin typeface="Calibri"/>
                        <a:ea typeface="Times New Roman"/>
                        <a:cs typeface="Times New Roman"/>
                      </a:endParaRPr>
                    </a:p>
                  </a:txBody>
                  <a:tcPr marL="68580" marR="68580" marT="0" marB="0"/>
                </a:tc>
                <a:tc vMerge="1">
                  <a:txBody>
                    <a:bodyPr/>
                    <a:lstStyle/>
                    <a:p>
                      <a:endParaRPr lang="es-EC"/>
                    </a:p>
                  </a:txBody>
                  <a:tcPr/>
                </a:tc>
              </a:tr>
              <a:tr h="155842">
                <a:tc>
                  <a:txBody>
                    <a:bodyPr/>
                    <a:lstStyle/>
                    <a:p>
                      <a:pPr algn="ctr">
                        <a:lnSpc>
                          <a:spcPct val="115000"/>
                        </a:lnSpc>
                        <a:spcAft>
                          <a:spcPts val="0"/>
                        </a:spcAft>
                      </a:pPr>
                      <a:r>
                        <a:rPr lang="es-EC" sz="1800" b="1"/>
                        <a:t>3</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1,8</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0,3</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3,97</a:t>
                      </a:r>
                      <a:endParaRPr lang="es-EC" sz="1800" b="1">
                        <a:latin typeface="Calibri"/>
                        <a:ea typeface="Times New Roman"/>
                        <a:cs typeface="Times New Roman"/>
                      </a:endParaRPr>
                    </a:p>
                  </a:txBody>
                  <a:tcPr marL="68580" marR="68580" marT="0" marB="0"/>
                </a:tc>
                <a:tc vMerge="1">
                  <a:txBody>
                    <a:bodyPr/>
                    <a:lstStyle/>
                    <a:p>
                      <a:endParaRPr lang="es-EC"/>
                    </a:p>
                  </a:txBody>
                  <a:tcPr/>
                </a:tc>
              </a:tr>
              <a:tr h="161925">
                <a:tc>
                  <a:txBody>
                    <a:bodyPr/>
                    <a:lstStyle/>
                    <a:p>
                      <a:pPr algn="ctr">
                        <a:lnSpc>
                          <a:spcPct val="115000"/>
                        </a:lnSpc>
                        <a:spcAft>
                          <a:spcPts val="0"/>
                        </a:spcAft>
                      </a:pPr>
                      <a:r>
                        <a:rPr lang="es-EC" sz="1800" b="1"/>
                        <a:t>4</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1,8</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0,45</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4,63</a:t>
                      </a:r>
                      <a:endParaRPr lang="es-EC" sz="1800" b="1">
                        <a:latin typeface="Calibri"/>
                        <a:ea typeface="Times New Roman"/>
                        <a:cs typeface="Times New Roman"/>
                      </a:endParaRPr>
                    </a:p>
                  </a:txBody>
                  <a:tcPr marL="68580" marR="68580" marT="0" marB="0"/>
                </a:tc>
                <a:tc vMerge="1">
                  <a:txBody>
                    <a:bodyPr/>
                    <a:lstStyle/>
                    <a:p>
                      <a:endParaRPr lang="es-EC"/>
                    </a:p>
                  </a:txBody>
                  <a:tcPr/>
                </a:tc>
              </a:tr>
              <a:tr h="161925">
                <a:tc>
                  <a:txBody>
                    <a:bodyPr/>
                    <a:lstStyle/>
                    <a:p>
                      <a:pPr algn="ctr">
                        <a:lnSpc>
                          <a:spcPct val="115000"/>
                        </a:lnSpc>
                        <a:spcAft>
                          <a:spcPts val="0"/>
                        </a:spcAft>
                      </a:pPr>
                      <a:r>
                        <a:rPr lang="es-EC" sz="1800" b="1"/>
                        <a:t>6</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3,6</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0,15</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5,07</a:t>
                      </a:r>
                      <a:endParaRPr lang="es-EC" sz="1800" b="1">
                        <a:latin typeface="Calibri"/>
                        <a:ea typeface="Times New Roman"/>
                        <a:cs typeface="Times New Roman"/>
                      </a:endParaRPr>
                    </a:p>
                  </a:txBody>
                  <a:tcPr marL="68580" marR="68580" marT="0" marB="0"/>
                </a:tc>
                <a:tc vMerge="1">
                  <a:txBody>
                    <a:bodyPr/>
                    <a:lstStyle/>
                    <a:p>
                      <a:endParaRPr lang="es-EC"/>
                    </a:p>
                  </a:txBody>
                  <a:tcPr/>
                </a:tc>
              </a:tr>
              <a:tr h="161925">
                <a:tc>
                  <a:txBody>
                    <a:bodyPr/>
                    <a:lstStyle/>
                    <a:p>
                      <a:pPr algn="ctr">
                        <a:lnSpc>
                          <a:spcPct val="115000"/>
                        </a:lnSpc>
                        <a:spcAft>
                          <a:spcPts val="0"/>
                        </a:spcAft>
                      </a:pPr>
                      <a:r>
                        <a:rPr lang="es-EC" sz="1800" b="1"/>
                        <a:t>8</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3,6</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0,45</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5,1</a:t>
                      </a:r>
                      <a:endParaRPr lang="es-EC" sz="1800" b="1">
                        <a:latin typeface="Calibri"/>
                        <a:ea typeface="Times New Roman"/>
                        <a:cs typeface="Times New Roman"/>
                      </a:endParaRPr>
                    </a:p>
                  </a:txBody>
                  <a:tcPr marL="68580" marR="68580" marT="0" marB="0"/>
                </a:tc>
                <a:tc vMerge="1">
                  <a:txBody>
                    <a:bodyPr/>
                    <a:lstStyle/>
                    <a:p>
                      <a:endParaRPr lang="es-EC"/>
                    </a:p>
                  </a:txBody>
                  <a:tcPr/>
                </a:tc>
              </a:tr>
              <a:tr h="161925">
                <a:tc>
                  <a:txBody>
                    <a:bodyPr/>
                    <a:lstStyle/>
                    <a:p>
                      <a:pPr algn="ctr">
                        <a:lnSpc>
                          <a:spcPct val="115000"/>
                        </a:lnSpc>
                        <a:spcAft>
                          <a:spcPts val="0"/>
                        </a:spcAft>
                      </a:pPr>
                      <a:r>
                        <a:rPr lang="es-EC" sz="1800" b="1"/>
                        <a:t>7</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3,6</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a:t>0,3</a:t>
                      </a:r>
                      <a:endParaRPr lang="es-EC" sz="18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800" b="1" dirty="0"/>
                        <a:t>5,23</a:t>
                      </a:r>
                      <a:endParaRPr lang="es-EC" sz="1800" b="1" dirty="0">
                        <a:latin typeface="Calibri"/>
                        <a:ea typeface="Times New Roman"/>
                        <a:cs typeface="Times New Roman"/>
                      </a:endParaRPr>
                    </a:p>
                  </a:txBody>
                  <a:tcPr marL="68580" marR="68580" marT="0" marB="0"/>
                </a:tc>
                <a:tc vMerge="1">
                  <a:txBody>
                    <a:bodyPr/>
                    <a:lstStyle/>
                    <a:p>
                      <a:endParaRPr lang="es-EC"/>
                    </a:p>
                  </a:txBody>
                  <a:tcPr/>
                </a:tc>
              </a:tr>
            </a:tbl>
          </a:graphicData>
        </a:graphic>
      </p:graphicFrame>
      <p:sp>
        <p:nvSpPr>
          <p:cNvPr id="14" name="13 CuadroTexto"/>
          <p:cNvSpPr txBox="1"/>
          <p:nvPr/>
        </p:nvSpPr>
        <p:spPr>
          <a:xfrm>
            <a:off x="395536" y="1988840"/>
            <a:ext cx="4896544" cy="923330"/>
          </a:xfrm>
          <a:prstGeom prst="rect">
            <a:avLst/>
          </a:prstGeom>
          <a:noFill/>
        </p:spPr>
        <p:txBody>
          <a:bodyPr wrap="square" rtlCol="0">
            <a:spAutoFit/>
          </a:bodyPr>
          <a:lstStyle/>
          <a:p>
            <a:pPr algn="just"/>
            <a:r>
              <a:rPr lang="es-ES" b="1" dirty="0" smtClean="0"/>
              <a:t>Tabla 20: </a:t>
            </a:r>
            <a:r>
              <a:rPr lang="es-EC" b="1" dirty="0" smtClean="0"/>
              <a:t>Prueba LSD Fisher (α=0.05) para los 8 tratamientos evaluados en la aparición de brotes por explante en fase de multiplicación</a:t>
            </a:r>
          </a:p>
        </p:txBody>
      </p:sp>
      <p:sp>
        <p:nvSpPr>
          <p:cNvPr id="15" name="14 CuadroTexto"/>
          <p:cNvSpPr txBox="1"/>
          <p:nvPr/>
        </p:nvSpPr>
        <p:spPr>
          <a:xfrm>
            <a:off x="5580112" y="5621178"/>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T4</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7" name="16 CuadroTexto"/>
          <p:cNvSpPr txBox="1"/>
          <p:nvPr/>
        </p:nvSpPr>
        <p:spPr>
          <a:xfrm>
            <a:off x="6660232" y="3501008"/>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T8</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8" name="Picture 2" descr="J:\TESIS!!\fotos chiri\DSC03972.JPG"/>
          <p:cNvPicPr>
            <a:picLocks noChangeAspect="1" noChangeArrowheads="1"/>
          </p:cNvPicPr>
          <p:nvPr/>
        </p:nvPicPr>
        <p:blipFill>
          <a:blip r:embed="rId5" cstate="print"/>
          <a:srcRect l="39369" t="22832" r="16335" b="2751"/>
          <a:stretch>
            <a:fillRect/>
          </a:stretch>
        </p:blipFill>
        <p:spPr bwMode="auto">
          <a:xfrm>
            <a:off x="7236296" y="4149080"/>
            <a:ext cx="1485880" cy="187220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6" name="15 CuadroTexto"/>
          <p:cNvSpPr txBox="1"/>
          <p:nvPr/>
        </p:nvSpPr>
        <p:spPr>
          <a:xfrm>
            <a:off x="7236296" y="5621178"/>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T7</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18 Elipse"/>
          <p:cNvSpPr/>
          <p:nvPr/>
        </p:nvSpPr>
        <p:spPr>
          <a:xfrm rot="16200000">
            <a:off x="1043608" y="5445224"/>
            <a:ext cx="936104" cy="5040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BROTES QUE ELONGARON</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pic>
        <p:nvPicPr>
          <p:cNvPr id="66562" name="Picture 2" descr="J:\TESIS!!\fotos chiri\DSC03972.JPG"/>
          <p:cNvPicPr>
            <a:picLocks noChangeAspect="1" noChangeArrowheads="1"/>
          </p:cNvPicPr>
          <p:nvPr/>
        </p:nvPicPr>
        <p:blipFill>
          <a:blip r:embed="rId3" cstate="print"/>
          <a:srcRect l="39369" t="22832" r="16335" b="2751"/>
          <a:stretch>
            <a:fillRect/>
          </a:stretch>
        </p:blipFill>
        <p:spPr bwMode="auto">
          <a:xfrm>
            <a:off x="1115616" y="4941168"/>
            <a:ext cx="1162034" cy="146416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1" descr="J:\TESIS!!\fotos chiri\DSC03969.JPG"/>
          <p:cNvPicPr>
            <a:picLocks noChangeAspect="1" noChangeArrowheads="1"/>
          </p:cNvPicPr>
          <p:nvPr/>
        </p:nvPicPr>
        <p:blipFill>
          <a:blip r:embed="rId4" cstate="print"/>
          <a:srcRect l="37892" t="24843" r="13377" b="14824"/>
          <a:stretch>
            <a:fillRect/>
          </a:stretch>
        </p:blipFill>
        <p:spPr bwMode="auto">
          <a:xfrm>
            <a:off x="2123728" y="5157192"/>
            <a:ext cx="1291221" cy="133692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3" descr="J:\TESIS!!\fotos chiri\DSC03979.JPG"/>
          <p:cNvPicPr>
            <a:picLocks noChangeAspect="1" noChangeArrowheads="1"/>
          </p:cNvPicPr>
          <p:nvPr/>
        </p:nvPicPr>
        <p:blipFill>
          <a:blip r:embed="rId5" cstate="print"/>
          <a:srcRect l="37126" t="15110" r="28128" b="7343"/>
          <a:stretch>
            <a:fillRect/>
          </a:stretch>
        </p:blipFill>
        <p:spPr bwMode="auto">
          <a:xfrm>
            <a:off x="3275856" y="4797152"/>
            <a:ext cx="1061347" cy="177651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4" descr="J:\Fotos tesis\INTRODUCCION\IMG00797-20110809-1054.jpg"/>
          <p:cNvPicPr>
            <a:picLocks noChangeAspect="1" noChangeArrowheads="1"/>
          </p:cNvPicPr>
          <p:nvPr/>
        </p:nvPicPr>
        <p:blipFill>
          <a:blip r:embed="rId6" cstate="print"/>
          <a:srcRect l="27319" t="38741" r="20766" b="19795"/>
          <a:stretch>
            <a:fillRect/>
          </a:stretch>
        </p:blipFill>
        <p:spPr bwMode="auto">
          <a:xfrm rot="5400000">
            <a:off x="3954006" y="5127114"/>
            <a:ext cx="1649810" cy="98988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6" name="25 CuadroTexto"/>
          <p:cNvSpPr txBox="1"/>
          <p:nvPr/>
        </p:nvSpPr>
        <p:spPr>
          <a:xfrm>
            <a:off x="1077781" y="6105274"/>
            <a:ext cx="416942" cy="307777"/>
          </a:xfrm>
          <a:prstGeom prst="rect">
            <a:avLst/>
          </a:prstGeom>
          <a:solidFill>
            <a:schemeClr val="bg1">
              <a:lumMod val="95000"/>
            </a:schemeClr>
          </a:solidFill>
          <a:ln w="19050">
            <a:solidFill>
              <a:schemeClr val="tx1"/>
            </a:solidFill>
          </a:ln>
        </p:spPr>
        <p:txBody>
          <a:bodyPr wrap="square" rtlCol="0">
            <a:spAutoFit/>
          </a:bodyPr>
          <a:lstStyle/>
          <a:p>
            <a:r>
              <a:rPr lang="es-EC"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T7</a:t>
            </a:r>
            <a:endParaRPr lang="es-EC"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7" name="26 CuadroTexto"/>
          <p:cNvSpPr txBox="1"/>
          <p:nvPr/>
        </p:nvSpPr>
        <p:spPr>
          <a:xfrm>
            <a:off x="4283968" y="6165304"/>
            <a:ext cx="399845" cy="307777"/>
          </a:xfrm>
          <a:prstGeom prst="rect">
            <a:avLst/>
          </a:prstGeom>
          <a:solidFill>
            <a:schemeClr val="bg1">
              <a:lumMod val="95000"/>
            </a:schemeClr>
          </a:solidFill>
          <a:ln w="19050">
            <a:solidFill>
              <a:schemeClr val="tx1"/>
            </a:solidFill>
          </a:ln>
        </p:spPr>
        <p:txBody>
          <a:bodyPr wrap="square" rtlCol="0">
            <a:spAutoFit/>
          </a:bodyPr>
          <a:lstStyle/>
          <a:p>
            <a:r>
              <a:rPr lang="es-EC"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T4</a:t>
            </a:r>
            <a:endParaRPr lang="es-EC"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8" name="27 CuadroTexto"/>
          <p:cNvSpPr txBox="1"/>
          <p:nvPr/>
        </p:nvSpPr>
        <p:spPr>
          <a:xfrm>
            <a:off x="2123728" y="6217567"/>
            <a:ext cx="399845" cy="307777"/>
          </a:xfrm>
          <a:prstGeom prst="rect">
            <a:avLst/>
          </a:prstGeom>
          <a:solidFill>
            <a:schemeClr val="bg1">
              <a:lumMod val="95000"/>
            </a:schemeClr>
          </a:solidFill>
          <a:ln w="19050">
            <a:solidFill>
              <a:schemeClr val="tx1"/>
            </a:solidFill>
          </a:ln>
        </p:spPr>
        <p:txBody>
          <a:bodyPr wrap="square" rtlCol="0">
            <a:spAutoFit/>
          </a:bodyPr>
          <a:lstStyle/>
          <a:p>
            <a:r>
              <a:rPr lang="es-EC"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T8</a:t>
            </a:r>
            <a:endParaRPr lang="es-EC"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9" name="28 CuadroTexto"/>
          <p:cNvSpPr txBox="1"/>
          <p:nvPr/>
        </p:nvSpPr>
        <p:spPr>
          <a:xfrm>
            <a:off x="3275856" y="6237312"/>
            <a:ext cx="399845" cy="307777"/>
          </a:xfrm>
          <a:prstGeom prst="rect">
            <a:avLst/>
          </a:prstGeom>
          <a:solidFill>
            <a:schemeClr val="bg1">
              <a:lumMod val="95000"/>
            </a:schemeClr>
          </a:solidFill>
          <a:ln w="19050">
            <a:solidFill>
              <a:schemeClr val="tx1"/>
            </a:solidFill>
          </a:ln>
        </p:spPr>
        <p:txBody>
          <a:bodyPr wrap="square" rtlCol="0">
            <a:spAutoFit/>
          </a:bodyPr>
          <a:lstStyle/>
          <a:p>
            <a:r>
              <a:rPr lang="es-EC"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T3</a:t>
            </a:r>
            <a:endParaRPr lang="es-EC"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18" name="17 Tabla"/>
          <p:cNvGraphicFramePr>
            <a:graphicFrameLocks noGrp="1"/>
          </p:cNvGraphicFramePr>
          <p:nvPr/>
        </p:nvGraphicFramePr>
        <p:xfrm>
          <a:off x="467544" y="1556792"/>
          <a:ext cx="8064896" cy="3084576"/>
        </p:xfrm>
        <a:graphic>
          <a:graphicData uri="http://schemas.openxmlformats.org/drawingml/2006/table">
            <a:tbl>
              <a:tblPr>
                <a:tableStyleId>{775DCB02-9BB8-47FD-8907-85C794F793BA}</a:tableStyleId>
              </a:tblPr>
              <a:tblGrid>
                <a:gridCol w="1208341"/>
                <a:gridCol w="972375"/>
                <a:gridCol w="1400111"/>
                <a:gridCol w="1324991"/>
                <a:gridCol w="1214862"/>
                <a:gridCol w="1944216"/>
              </a:tblGrid>
              <a:tr h="171450">
                <a:tc rowSpan="2">
                  <a:txBody>
                    <a:bodyPr/>
                    <a:lstStyle/>
                    <a:p>
                      <a:pPr marL="0" marR="0" algn="ctr">
                        <a:lnSpc>
                          <a:spcPct val="115000"/>
                        </a:lnSpc>
                        <a:spcBef>
                          <a:spcPts val="0"/>
                        </a:spcBef>
                        <a:spcAft>
                          <a:spcPts val="0"/>
                        </a:spcAft>
                      </a:pPr>
                      <a:r>
                        <a:rPr lang="es-EC" sz="1600" b="1" dirty="0" smtClean="0"/>
                        <a:t>Tratamiento</a:t>
                      </a:r>
                    </a:p>
                    <a:p>
                      <a:pPr marL="0" marR="0" algn="ctr">
                        <a:lnSpc>
                          <a:spcPct val="115000"/>
                        </a:lnSpc>
                        <a:spcBef>
                          <a:spcPts val="0"/>
                        </a:spcBef>
                        <a:spcAft>
                          <a:spcPts val="0"/>
                        </a:spcAft>
                      </a:pPr>
                      <a:r>
                        <a:rPr lang="es-EC" sz="1600" b="1" dirty="0" smtClean="0"/>
                        <a:t> </a:t>
                      </a:r>
                      <a:r>
                        <a:rPr lang="es-EC" sz="1600" b="1" cap="all" dirty="0"/>
                        <a:t>(BAP;ANA)</a:t>
                      </a:r>
                      <a:endParaRPr lang="en-US" sz="1600" b="1" dirty="0">
                        <a:latin typeface="Calibri"/>
                        <a:ea typeface="Times New Roman"/>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s-EC" sz="1600" b="1" cap="all" dirty="0"/>
                        <a:t>Brotes sin desarrollo</a:t>
                      </a:r>
                      <a:endParaRPr lang="en-US" sz="1600" b="1" dirty="0">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s-EC" sz="1600" b="1" dirty="0"/>
                        <a:t>Brotes que </a:t>
                      </a:r>
                      <a:r>
                        <a:rPr lang="es-EC" sz="1600" b="1" dirty="0" err="1"/>
                        <a:t>elongaron</a:t>
                      </a:r>
                      <a:endParaRPr lang="en-US" sz="1600" b="1" dirty="0">
                        <a:latin typeface="Calibri"/>
                        <a:ea typeface="Times New Roman"/>
                        <a:cs typeface="Times New Roman"/>
                      </a:endParaRPr>
                    </a:p>
                  </a:txBody>
                  <a:tcPr marL="68580" marR="68580" marT="0" marB="0" anchor="ctr"/>
                </a:tc>
                <a:tc rowSpan="2">
                  <a:txBody>
                    <a:bodyPr/>
                    <a:lstStyle/>
                    <a:p>
                      <a:pPr marL="0" marR="0" algn="ctr">
                        <a:lnSpc>
                          <a:spcPct val="115000"/>
                        </a:lnSpc>
                        <a:spcBef>
                          <a:spcPts val="0"/>
                        </a:spcBef>
                        <a:spcAft>
                          <a:spcPts val="0"/>
                        </a:spcAft>
                      </a:pPr>
                      <a:r>
                        <a:rPr lang="es-EC" sz="1600" b="1"/>
                        <a:t>Porcentaje de brotes que elongaron</a:t>
                      </a:r>
                      <a:endParaRPr lang="en-US" sz="1600" b="1">
                        <a:latin typeface="Calibri"/>
                        <a:ea typeface="Times New Roman"/>
                        <a:cs typeface="Times New Roman"/>
                      </a:endParaRPr>
                    </a:p>
                  </a:txBody>
                  <a:tcPr marL="68580" marR="68580" marT="0" marB="0" anchor="ctr"/>
                </a:tc>
              </a:tr>
              <a:tr h="171450">
                <a:tc vMerge="1">
                  <a:txBody>
                    <a:bodyPr/>
                    <a:lstStyle/>
                    <a:p>
                      <a:endParaRPr lang="en-US"/>
                    </a:p>
                  </a:txBody>
                  <a:tcPr/>
                </a:tc>
                <a:tc>
                  <a:txBody>
                    <a:bodyPr/>
                    <a:lstStyle/>
                    <a:p>
                      <a:pPr marL="0" marR="0" algn="ctr">
                        <a:lnSpc>
                          <a:spcPct val="115000"/>
                        </a:lnSpc>
                        <a:spcBef>
                          <a:spcPts val="0"/>
                        </a:spcBef>
                        <a:spcAft>
                          <a:spcPts val="0"/>
                        </a:spcAft>
                      </a:pPr>
                      <a:r>
                        <a:rPr lang="es-EC" sz="1600" b="1" dirty="0"/>
                        <a:t>Oxidados</a:t>
                      </a:r>
                      <a:endParaRPr lang="en-US" sz="1600" b="1"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Contaminados</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dirty="0"/>
                        <a:t>No </a:t>
                      </a:r>
                      <a:r>
                        <a:rPr lang="es-EC" sz="1600" b="1" dirty="0" err="1"/>
                        <a:t>elongaron</a:t>
                      </a:r>
                      <a:endParaRPr lang="en-US" sz="1600" b="1" dirty="0">
                        <a:latin typeface="Calibri"/>
                        <a:ea typeface="Times New Roman"/>
                        <a:cs typeface="Times New Roman"/>
                      </a:endParaRPr>
                    </a:p>
                  </a:txBody>
                  <a:tcPr marL="68580" marR="68580" marT="0" marB="0" anchor="ctr"/>
                </a:tc>
                <a:tc vMerge="1">
                  <a:txBody>
                    <a:bodyPr/>
                    <a:lstStyle/>
                    <a:p>
                      <a:endParaRPr lang="en-US"/>
                    </a:p>
                  </a:txBody>
                  <a:tcPr/>
                </a:tc>
                <a:tc vMerge="1">
                  <a:txBody>
                    <a:bodyPr/>
                    <a:lstStyle/>
                    <a:p>
                      <a:endParaRPr lang="en-US"/>
                    </a:p>
                  </a:txBody>
                  <a:tcPr/>
                </a:tc>
              </a:tr>
              <a:tr h="190500">
                <a:tc>
                  <a:txBody>
                    <a:bodyPr/>
                    <a:lstStyle/>
                    <a:p>
                      <a:pPr marL="0" marR="0">
                        <a:lnSpc>
                          <a:spcPct val="115000"/>
                        </a:lnSpc>
                        <a:spcBef>
                          <a:spcPts val="0"/>
                        </a:spcBef>
                        <a:spcAft>
                          <a:spcPts val="0"/>
                        </a:spcAft>
                      </a:pPr>
                      <a:r>
                        <a:rPr lang="es-EC" sz="1600" b="1"/>
                        <a:t>1 (1,8;0)</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6</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0</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14</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80</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85,11</a:t>
                      </a:r>
                      <a:endParaRPr lang="en-US" sz="1600" b="1">
                        <a:latin typeface="Calibri"/>
                        <a:ea typeface="Times New Roman"/>
                        <a:cs typeface="Times New Roman"/>
                      </a:endParaRPr>
                    </a:p>
                  </a:txBody>
                  <a:tcPr marL="68580" marR="68580" marT="0" marB="0" anchor="ctr"/>
                </a:tc>
              </a:tr>
              <a:tr h="190500">
                <a:tc>
                  <a:txBody>
                    <a:bodyPr/>
                    <a:lstStyle/>
                    <a:p>
                      <a:pPr marL="0" marR="0">
                        <a:lnSpc>
                          <a:spcPct val="115000"/>
                        </a:lnSpc>
                        <a:spcBef>
                          <a:spcPts val="0"/>
                        </a:spcBef>
                        <a:spcAft>
                          <a:spcPts val="0"/>
                        </a:spcAft>
                      </a:pPr>
                      <a:r>
                        <a:rPr lang="es-EC" sz="1600" b="1"/>
                        <a:t>2 (1,8;0,15)</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5</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16</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82</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83,67</a:t>
                      </a:r>
                      <a:endParaRPr lang="en-US" sz="1600" b="1">
                        <a:latin typeface="Calibri"/>
                        <a:ea typeface="Times New Roman"/>
                        <a:cs typeface="Times New Roman"/>
                      </a:endParaRPr>
                    </a:p>
                  </a:txBody>
                  <a:tcPr marL="68580" marR="68580" marT="0" marB="0" anchor="ctr"/>
                </a:tc>
              </a:tr>
              <a:tr h="190500">
                <a:tc>
                  <a:txBody>
                    <a:bodyPr/>
                    <a:lstStyle/>
                    <a:p>
                      <a:pPr marL="0" marR="0">
                        <a:lnSpc>
                          <a:spcPct val="115000"/>
                        </a:lnSpc>
                        <a:spcBef>
                          <a:spcPts val="0"/>
                        </a:spcBef>
                        <a:spcAft>
                          <a:spcPts val="0"/>
                        </a:spcAft>
                      </a:pPr>
                      <a:r>
                        <a:rPr lang="es-EC" sz="1600" b="1"/>
                        <a:t>3 (1,8;0,3)</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6</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2</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15</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104</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87,39</a:t>
                      </a:r>
                      <a:endParaRPr lang="en-US" sz="1600" b="1">
                        <a:latin typeface="Calibri"/>
                        <a:ea typeface="Times New Roman"/>
                        <a:cs typeface="Times New Roman"/>
                      </a:endParaRPr>
                    </a:p>
                  </a:txBody>
                  <a:tcPr marL="68580" marR="68580" marT="0" marB="0" anchor="ctr"/>
                </a:tc>
              </a:tr>
              <a:tr h="190500">
                <a:tc>
                  <a:txBody>
                    <a:bodyPr/>
                    <a:lstStyle/>
                    <a:p>
                      <a:pPr marL="0" marR="0">
                        <a:lnSpc>
                          <a:spcPct val="115000"/>
                        </a:lnSpc>
                        <a:spcBef>
                          <a:spcPts val="0"/>
                        </a:spcBef>
                        <a:spcAft>
                          <a:spcPts val="0"/>
                        </a:spcAft>
                      </a:pPr>
                      <a:r>
                        <a:rPr lang="es-EC" sz="1600" b="1" i="0" dirty="0">
                          <a:solidFill>
                            <a:schemeClr val="tx2"/>
                          </a:solidFill>
                        </a:rPr>
                        <a:t>4 (1,8;0,45)</a:t>
                      </a:r>
                      <a:endParaRPr lang="en-US" sz="1600" b="1" i="0" dirty="0">
                        <a:solidFill>
                          <a:schemeClr val="tx2"/>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i="0" dirty="0">
                          <a:solidFill>
                            <a:schemeClr val="tx2"/>
                          </a:solidFill>
                        </a:rPr>
                        <a:t>7</a:t>
                      </a:r>
                      <a:endParaRPr lang="en-US" sz="1600" b="1" i="0" dirty="0">
                        <a:solidFill>
                          <a:schemeClr val="tx2"/>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i="0" dirty="0">
                          <a:solidFill>
                            <a:schemeClr val="tx2"/>
                          </a:solidFill>
                        </a:rPr>
                        <a:t>1</a:t>
                      </a:r>
                      <a:endParaRPr lang="en-US" sz="1600" b="1" i="0" dirty="0">
                        <a:solidFill>
                          <a:schemeClr val="tx2"/>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i="0" dirty="0">
                          <a:solidFill>
                            <a:schemeClr val="tx2"/>
                          </a:solidFill>
                        </a:rPr>
                        <a:t>20</a:t>
                      </a:r>
                      <a:endParaRPr lang="en-US" sz="1600" b="1" i="0" dirty="0">
                        <a:solidFill>
                          <a:schemeClr val="tx2"/>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i="0" dirty="0">
                          <a:solidFill>
                            <a:srgbClr val="FF0000"/>
                          </a:solidFill>
                        </a:rPr>
                        <a:t>119</a:t>
                      </a:r>
                      <a:endParaRPr lang="en-US" sz="1600" b="1" i="0" dirty="0">
                        <a:solidFill>
                          <a:srgbClr val="FF0000"/>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i="0" dirty="0">
                          <a:solidFill>
                            <a:srgbClr val="FF0000"/>
                          </a:solidFill>
                        </a:rPr>
                        <a:t>85,61</a:t>
                      </a:r>
                      <a:endParaRPr lang="en-US" sz="1600" b="1" i="0" dirty="0">
                        <a:solidFill>
                          <a:srgbClr val="FF0000"/>
                        </a:solidFill>
                        <a:latin typeface="Calibri"/>
                        <a:ea typeface="Times New Roman"/>
                        <a:cs typeface="Times New Roman"/>
                      </a:endParaRPr>
                    </a:p>
                  </a:txBody>
                  <a:tcPr marL="68580" marR="68580" marT="0" marB="0" anchor="ctr"/>
                </a:tc>
              </a:tr>
              <a:tr h="190500">
                <a:tc>
                  <a:txBody>
                    <a:bodyPr/>
                    <a:lstStyle/>
                    <a:p>
                      <a:pPr marL="0" marR="0">
                        <a:lnSpc>
                          <a:spcPct val="115000"/>
                        </a:lnSpc>
                        <a:spcBef>
                          <a:spcPts val="0"/>
                        </a:spcBef>
                        <a:spcAft>
                          <a:spcPts val="0"/>
                        </a:spcAft>
                      </a:pPr>
                      <a:r>
                        <a:rPr lang="es-EC" sz="1600" b="1"/>
                        <a:t>5 (3,6; 0)</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0</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dirty="0"/>
                        <a:t>17</a:t>
                      </a:r>
                      <a:endParaRPr lang="en-US" sz="1600" b="1"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100</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85,47</a:t>
                      </a:r>
                      <a:endParaRPr lang="en-US" sz="1600" b="1">
                        <a:latin typeface="Calibri"/>
                        <a:ea typeface="Times New Roman"/>
                        <a:cs typeface="Times New Roman"/>
                      </a:endParaRPr>
                    </a:p>
                  </a:txBody>
                  <a:tcPr marL="68580" marR="68580" marT="0" marB="0" anchor="ctr"/>
                </a:tc>
              </a:tr>
              <a:tr h="190500">
                <a:tc>
                  <a:txBody>
                    <a:bodyPr/>
                    <a:lstStyle/>
                    <a:p>
                      <a:pPr marL="0" marR="0">
                        <a:lnSpc>
                          <a:spcPct val="115000"/>
                        </a:lnSpc>
                        <a:spcBef>
                          <a:spcPts val="0"/>
                        </a:spcBef>
                        <a:spcAft>
                          <a:spcPts val="0"/>
                        </a:spcAft>
                      </a:pPr>
                      <a:r>
                        <a:rPr lang="es-EC" sz="1600" b="1"/>
                        <a:t>6 (3,6;0,15)</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6</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0</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28</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124</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81,58</a:t>
                      </a:r>
                      <a:endParaRPr lang="en-US" sz="1600" b="1">
                        <a:latin typeface="Calibri"/>
                        <a:ea typeface="Times New Roman"/>
                        <a:cs typeface="Times New Roman"/>
                      </a:endParaRPr>
                    </a:p>
                  </a:txBody>
                  <a:tcPr marL="68580" marR="68580" marT="0" marB="0" anchor="ctr"/>
                </a:tc>
              </a:tr>
              <a:tr h="190500">
                <a:tc>
                  <a:txBody>
                    <a:bodyPr/>
                    <a:lstStyle/>
                    <a:p>
                      <a:pPr marL="0" marR="0">
                        <a:lnSpc>
                          <a:spcPct val="115000"/>
                        </a:lnSpc>
                        <a:spcBef>
                          <a:spcPts val="0"/>
                        </a:spcBef>
                        <a:spcAft>
                          <a:spcPts val="0"/>
                        </a:spcAft>
                      </a:pPr>
                      <a:r>
                        <a:rPr lang="es-EC" sz="1600" b="1"/>
                        <a:t>7 (3,6;0,3)</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7</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30</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dirty="0">
                          <a:solidFill>
                            <a:srgbClr val="FF0000"/>
                          </a:solidFill>
                        </a:rPr>
                        <a:t>127</a:t>
                      </a:r>
                      <a:endParaRPr lang="en-US" sz="1600" b="1" dirty="0">
                        <a:solidFill>
                          <a:srgbClr val="FF0000"/>
                        </a:solidFill>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dirty="0">
                          <a:solidFill>
                            <a:srgbClr val="FF0000"/>
                          </a:solidFill>
                        </a:rPr>
                        <a:t>80,89</a:t>
                      </a:r>
                      <a:endParaRPr lang="en-US" sz="1600" b="1" dirty="0">
                        <a:solidFill>
                          <a:srgbClr val="FF0000"/>
                        </a:solidFill>
                        <a:latin typeface="Calibri"/>
                        <a:ea typeface="Times New Roman"/>
                        <a:cs typeface="Times New Roman"/>
                      </a:endParaRPr>
                    </a:p>
                  </a:txBody>
                  <a:tcPr marL="68580" marR="68580" marT="0" marB="0" anchor="ctr"/>
                </a:tc>
              </a:tr>
              <a:tr h="190500">
                <a:tc>
                  <a:txBody>
                    <a:bodyPr/>
                    <a:lstStyle/>
                    <a:p>
                      <a:pPr marL="0" marR="0">
                        <a:lnSpc>
                          <a:spcPct val="115000"/>
                        </a:lnSpc>
                        <a:spcBef>
                          <a:spcPts val="0"/>
                        </a:spcBef>
                        <a:spcAft>
                          <a:spcPts val="0"/>
                        </a:spcAft>
                      </a:pPr>
                      <a:r>
                        <a:rPr lang="es-EC" sz="1600" b="1"/>
                        <a:t>8 (3,6;0,45)</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8</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35</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118</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77,12</a:t>
                      </a:r>
                      <a:endParaRPr lang="en-US" sz="1600" b="1">
                        <a:latin typeface="Calibri"/>
                        <a:ea typeface="Times New Roman"/>
                        <a:cs typeface="Times New Roman"/>
                      </a:endParaRPr>
                    </a:p>
                  </a:txBody>
                  <a:tcPr marL="68580" marR="68580" marT="0" marB="0" anchor="ctr"/>
                </a:tc>
              </a:tr>
              <a:tr h="161925">
                <a:tc>
                  <a:txBody>
                    <a:bodyPr/>
                    <a:lstStyle/>
                    <a:p>
                      <a:pPr marL="0" marR="0" algn="ctr">
                        <a:lnSpc>
                          <a:spcPct val="115000"/>
                        </a:lnSpc>
                        <a:spcBef>
                          <a:spcPts val="0"/>
                        </a:spcBef>
                        <a:spcAft>
                          <a:spcPts val="0"/>
                        </a:spcAft>
                      </a:pPr>
                      <a:r>
                        <a:rPr lang="es-EC" sz="1600" b="1"/>
                        <a:t>Total</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53</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6</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a:t>175</a:t>
                      </a:r>
                      <a:endParaRPr lang="en-US" sz="16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dirty="0"/>
                        <a:t>854</a:t>
                      </a:r>
                      <a:endParaRPr lang="en-US" sz="1600" b="1"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600" b="1" dirty="0"/>
                        <a:t>82,99</a:t>
                      </a:r>
                      <a:endParaRPr lang="en-US" sz="1600" b="1" dirty="0">
                        <a:latin typeface="Calibri"/>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TAMAÑO DEL BROTE</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pic>
        <p:nvPicPr>
          <p:cNvPr id="15" name="Picture 5" descr="J:\Fotos tesis\INTRODUCCION\IMG00286-20110519-0940.jpg"/>
          <p:cNvPicPr>
            <a:picLocks noChangeAspect="1" noChangeArrowheads="1"/>
          </p:cNvPicPr>
          <p:nvPr/>
        </p:nvPicPr>
        <p:blipFill>
          <a:blip r:embed="rId3" cstate="print"/>
          <a:srcRect l="9340" t="22832" r="6595" b="27352"/>
          <a:stretch>
            <a:fillRect/>
          </a:stretch>
        </p:blipFill>
        <p:spPr bwMode="auto">
          <a:xfrm rot="5400000">
            <a:off x="6602834" y="3126358"/>
            <a:ext cx="2798921" cy="1243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6" name="15 Tabla"/>
          <p:cNvGraphicFramePr>
            <a:graphicFrameLocks noGrp="1"/>
          </p:cNvGraphicFramePr>
          <p:nvPr/>
        </p:nvGraphicFramePr>
        <p:xfrm>
          <a:off x="323528" y="2852936"/>
          <a:ext cx="6696744" cy="3470148"/>
        </p:xfrm>
        <a:graphic>
          <a:graphicData uri="http://schemas.openxmlformats.org/drawingml/2006/table">
            <a:tbl>
              <a:tblPr>
                <a:tableStyleId>{08FB837D-C827-4EFA-A057-4D05807E0F7C}</a:tableStyleId>
              </a:tblPr>
              <a:tblGrid>
                <a:gridCol w="1711390"/>
                <a:gridCol w="1160044"/>
                <a:gridCol w="579023"/>
                <a:gridCol w="1505133"/>
                <a:gridCol w="810143"/>
                <a:gridCol w="931011"/>
              </a:tblGrid>
              <a:tr h="161925">
                <a:tc>
                  <a:txBody>
                    <a:bodyPr/>
                    <a:lstStyle/>
                    <a:p>
                      <a:pPr algn="ctr">
                        <a:lnSpc>
                          <a:spcPct val="115000"/>
                        </a:lnSpc>
                        <a:spcAft>
                          <a:spcPts val="0"/>
                        </a:spcAft>
                      </a:pPr>
                      <a:r>
                        <a:rPr lang="es-EC" sz="1800" b="1" dirty="0"/>
                        <a:t>Fuente de 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Suma de cuadrados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Gl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Promedio de los cuadrados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Valor F</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Valor p</a:t>
                      </a:r>
                      <a:endParaRPr lang="es-EC" sz="1800" b="1">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s-EC" sz="1800" b="1"/>
                        <a:t>Entre grupos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7,66</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7</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1,09</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3,87</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dirty="0">
                          <a:solidFill>
                            <a:srgbClr val="FF0000"/>
                          </a:solidFill>
                        </a:rPr>
                        <a:t>0,0005</a:t>
                      </a:r>
                      <a:endParaRPr lang="es-EC" sz="1800" b="1" dirty="0">
                        <a:solidFill>
                          <a:srgbClr val="FF0000"/>
                        </a:solidFill>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i="0" dirty="0"/>
                        <a:t>BAP</a:t>
                      </a:r>
                      <a:endParaRPr lang="es-EC" sz="1800" b="1" i="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i="0" dirty="0"/>
                        <a:t>6,67</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1</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6,67</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23,54</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solidFill>
                            <a:srgbClr val="FF0000"/>
                          </a:solidFill>
                        </a:rPr>
                        <a:t>&lt;0,0001</a:t>
                      </a:r>
                      <a:endParaRPr lang="es-EC" sz="1800" b="1" i="0" dirty="0">
                        <a:solidFill>
                          <a:srgbClr val="FF0000"/>
                        </a:solidFill>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i="0" dirty="0"/>
                        <a:t>ANA</a:t>
                      </a:r>
                      <a:endParaRPr lang="es-EC" sz="1800" b="1" i="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i="0"/>
                        <a:t>0,36</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3</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0,12</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0,42</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0,7392</a:t>
                      </a:r>
                      <a:endParaRPr lang="es-EC" sz="1800" b="1" i="0" dirty="0">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i="0"/>
                        <a:t>          Lineal</a:t>
                      </a:r>
                      <a:endParaRPr lang="es-EC" sz="1800" b="1" i="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i="0" dirty="0"/>
                        <a:t>60,301</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1</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60,301</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39,242</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solidFill>
                            <a:srgbClr val="FF0000"/>
                          </a:solidFill>
                        </a:rPr>
                        <a:t>&lt;0,0001</a:t>
                      </a:r>
                      <a:endParaRPr lang="es-EC" sz="1800" b="1" i="0" dirty="0">
                        <a:solidFill>
                          <a:srgbClr val="FF0000"/>
                        </a:solidFill>
                        <a:latin typeface="Calibri"/>
                        <a:ea typeface="Times New Roman"/>
                        <a:cs typeface="Times New Roman"/>
                      </a:endParaRPr>
                    </a:p>
                  </a:txBody>
                  <a:tcPr marL="68580" marR="68580" marT="0" marB="0" anchor="b"/>
                </a:tc>
              </a:tr>
              <a:tr h="161925">
                <a:tc>
                  <a:txBody>
                    <a:bodyPr/>
                    <a:lstStyle/>
                    <a:p>
                      <a:pPr algn="r">
                        <a:lnSpc>
                          <a:spcPct val="115000"/>
                        </a:lnSpc>
                        <a:spcAft>
                          <a:spcPts val="0"/>
                        </a:spcAft>
                      </a:pPr>
                      <a:r>
                        <a:rPr lang="es-EC" sz="1800" b="1" i="0"/>
                        <a:t>Cuadrático</a:t>
                      </a:r>
                      <a:endParaRPr lang="es-EC" sz="1800" b="1" i="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i="0"/>
                        <a:t>2,204</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1</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2,204</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1,434</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0,232</a:t>
                      </a:r>
                      <a:endParaRPr lang="es-EC" sz="1800" b="1" i="0">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i="0"/>
                        <a:t>           Cúbico</a:t>
                      </a:r>
                      <a:endParaRPr lang="es-EC" sz="1800" b="1" i="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i="0"/>
                        <a:t>0,008</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a:t>1</a:t>
                      </a:r>
                      <a:endParaRPr lang="es-EC" sz="1800" b="1" i="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0,008</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0,005</a:t>
                      </a:r>
                      <a:endParaRPr lang="es-EC" sz="1800" b="1" i="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i="0" dirty="0"/>
                        <a:t>0,944</a:t>
                      </a:r>
                      <a:endParaRPr lang="es-EC" sz="1800" b="1" i="0" dirty="0">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i="0" dirty="0" smtClean="0">
                          <a:latin typeface="Calibri"/>
                          <a:ea typeface="Times New Roman"/>
                          <a:cs typeface="Times New Roman"/>
                        </a:rPr>
                        <a:t>INTERACCIÓN</a:t>
                      </a:r>
                      <a:endParaRPr lang="es-EC" sz="1800" b="1" i="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cap="all">
                          <a:latin typeface="+mn-lt"/>
                          <a:ea typeface="Times New Roman"/>
                          <a:cs typeface="Times New Roman"/>
                        </a:rPr>
                        <a:t>0,64</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b="1" cap="all">
                          <a:latin typeface="+mn-lt"/>
                          <a:ea typeface="Times New Roman"/>
                          <a:cs typeface="Times New Roman"/>
                        </a:rPr>
                        <a:t>3</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b="1" cap="all">
                          <a:latin typeface="+mn-lt"/>
                          <a:ea typeface="Times New Roman"/>
                          <a:cs typeface="Times New Roman"/>
                        </a:rPr>
                        <a:t>0,21</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b="1" cap="all">
                          <a:latin typeface="+mn-lt"/>
                          <a:ea typeface="Times New Roman"/>
                          <a:cs typeface="Times New Roman"/>
                        </a:rPr>
                        <a:t>0,76</a:t>
                      </a:r>
                      <a:endParaRPr lang="es-EC" sz="1800" b="1">
                        <a:latin typeface="+mn-lt"/>
                        <a:ea typeface="Times New Roman"/>
                        <a:cs typeface="Times New Roman"/>
                      </a:endParaRPr>
                    </a:p>
                  </a:txBody>
                  <a:tcPr marL="68580" marR="68580" marT="0" marB="0" anchor="b"/>
                </a:tc>
                <a:tc>
                  <a:txBody>
                    <a:bodyPr/>
                    <a:lstStyle/>
                    <a:p>
                      <a:pPr algn="ctr">
                        <a:lnSpc>
                          <a:spcPct val="115000"/>
                        </a:lnSpc>
                        <a:spcAft>
                          <a:spcPts val="0"/>
                        </a:spcAft>
                      </a:pPr>
                      <a:r>
                        <a:rPr lang="es-ES" sz="1800" b="1" cap="all" dirty="0">
                          <a:latin typeface="+mn-lt"/>
                          <a:ea typeface="Times New Roman"/>
                          <a:cs typeface="Times New Roman"/>
                        </a:rPr>
                        <a:t>0,5202</a:t>
                      </a:r>
                      <a:endParaRPr lang="es-EC" sz="1800" b="1" dirty="0">
                        <a:latin typeface="+mn-lt"/>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dirty="0"/>
                        <a:t>Error</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65,69</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232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0,28</a:t>
                      </a:r>
                      <a:endParaRPr lang="es-EC" sz="1800" b="1">
                        <a:latin typeface="Calibri"/>
                        <a:ea typeface="Times New Roman"/>
                        <a:cs typeface="Times New Roman"/>
                      </a:endParaRPr>
                    </a:p>
                  </a:txBody>
                  <a:tcPr marL="68580" marR="68580" marT="0" marB="0" anchor="b"/>
                </a:tc>
                <a:tc>
                  <a:txBody>
                    <a:bodyPr/>
                    <a:lstStyle/>
                    <a:p>
                      <a:pPr>
                        <a:lnSpc>
                          <a:spcPct val="115000"/>
                        </a:lnSpc>
                      </a:pPr>
                      <a:endParaRPr lang="es-EC" sz="1800" b="1">
                        <a:latin typeface="Calibri"/>
                      </a:endParaRPr>
                    </a:p>
                  </a:txBody>
                  <a:tcPr marL="68580" marR="68580" marT="0" marB="0" anchor="b"/>
                </a:tc>
                <a:tc>
                  <a:txBody>
                    <a:bodyPr/>
                    <a:lstStyle/>
                    <a:p>
                      <a:pPr>
                        <a:lnSpc>
                          <a:spcPct val="115000"/>
                        </a:lnSpc>
                      </a:pPr>
                      <a:endParaRPr lang="es-EC" sz="1800" b="1">
                        <a:latin typeface="Calibri"/>
                      </a:endParaRPr>
                    </a:p>
                  </a:txBody>
                  <a:tcPr marL="68580" marR="68580" marT="0" marB="0" anchor="b"/>
                </a:tc>
              </a:tr>
              <a:tr h="161925">
                <a:tc>
                  <a:txBody>
                    <a:bodyPr/>
                    <a:lstStyle/>
                    <a:p>
                      <a:pPr algn="ctr">
                        <a:lnSpc>
                          <a:spcPct val="115000"/>
                        </a:lnSpc>
                        <a:spcAft>
                          <a:spcPts val="0"/>
                        </a:spcAft>
                      </a:pPr>
                      <a:r>
                        <a:rPr lang="es-EC" sz="1800" b="1"/>
                        <a:t>Total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73,36</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239</a:t>
                      </a:r>
                      <a:endParaRPr lang="es-EC" sz="1800" b="1">
                        <a:latin typeface="Calibri"/>
                        <a:ea typeface="Times New Roman"/>
                        <a:cs typeface="Times New Roman"/>
                      </a:endParaRPr>
                    </a:p>
                  </a:txBody>
                  <a:tcPr marL="68580" marR="68580" marT="0" marB="0" anchor="b"/>
                </a:tc>
                <a:tc>
                  <a:txBody>
                    <a:bodyPr/>
                    <a:lstStyle/>
                    <a:p>
                      <a:pPr>
                        <a:lnSpc>
                          <a:spcPct val="115000"/>
                        </a:lnSpc>
                      </a:pPr>
                      <a:endParaRPr lang="es-EC" sz="1800" b="1">
                        <a:latin typeface="Calibri"/>
                      </a:endParaRPr>
                    </a:p>
                  </a:txBody>
                  <a:tcPr marL="68580" marR="68580" marT="0" marB="0" anchor="b"/>
                </a:tc>
                <a:tc>
                  <a:txBody>
                    <a:bodyPr/>
                    <a:lstStyle/>
                    <a:p>
                      <a:pPr>
                        <a:lnSpc>
                          <a:spcPct val="115000"/>
                        </a:lnSpc>
                      </a:pPr>
                      <a:endParaRPr lang="es-EC" sz="1800" b="1">
                        <a:latin typeface="Calibri"/>
                      </a:endParaRPr>
                    </a:p>
                  </a:txBody>
                  <a:tcPr marL="68580" marR="68580" marT="0" marB="0" anchor="b"/>
                </a:tc>
                <a:tc>
                  <a:txBody>
                    <a:bodyPr/>
                    <a:lstStyle/>
                    <a:p>
                      <a:pPr>
                        <a:lnSpc>
                          <a:spcPct val="115000"/>
                        </a:lnSpc>
                      </a:pPr>
                      <a:endParaRPr lang="es-EC" sz="1800" b="1" dirty="0">
                        <a:latin typeface="Calibri"/>
                      </a:endParaRPr>
                    </a:p>
                  </a:txBody>
                  <a:tcPr marL="68580" marR="68580" marT="0" marB="0" anchor="b"/>
                </a:tc>
              </a:tr>
            </a:tbl>
          </a:graphicData>
        </a:graphic>
      </p:graphicFrame>
      <p:sp>
        <p:nvSpPr>
          <p:cNvPr id="17" name="16 CuadroTexto"/>
          <p:cNvSpPr txBox="1"/>
          <p:nvPr/>
        </p:nvSpPr>
        <p:spPr>
          <a:xfrm>
            <a:off x="395536" y="2132856"/>
            <a:ext cx="6624736" cy="646331"/>
          </a:xfrm>
          <a:prstGeom prst="rect">
            <a:avLst/>
          </a:prstGeom>
          <a:noFill/>
        </p:spPr>
        <p:txBody>
          <a:bodyPr wrap="square" rtlCol="0">
            <a:spAutoFit/>
          </a:bodyPr>
          <a:lstStyle/>
          <a:p>
            <a:r>
              <a:rPr lang="es-ES" b="1" dirty="0" smtClean="0"/>
              <a:t>Tabla 23: </a:t>
            </a:r>
            <a:r>
              <a:rPr lang="es-EC" b="1" dirty="0" smtClean="0"/>
              <a:t>Análisis de varianza para la variable tamaño del brote entre los tratamientos para multiplicación.</a:t>
            </a:r>
            <a:endParaRPr lang="es-EC"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16024"/>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323528" y="332656"/>
            <a:ext cx="8496944" cy="86409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95536" y="332656"/>
            <a:ext cx="6799811" cy="923330"/>
          </a:xfrm>
          <a:prstGeom prst="rect">
            <a:avLst/>
          </a:prstGeom>
          <a:noFill/>
        </p:spPr>
        <p:txBody>
          <a:bodyPr wrap="none" lIns="91440" tIns="45720" rIns="91440" bIns="45720">
            <a:spAutoFit/>
          </a:bodyPr>
          <a:lstStyle/>
          <a:p>
            <a:pPr algn="ctr"/>
            <a:r>
              <a:rPr lang="es-ES" sz="54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Solución del problema:</a:t>
            </a:r>
          </a:p>
        </p:txBody>
      </p:sp>
      <p:sp>
        <p:nvSpPr>
          <p:cNvPr id="12" name="11 CuadroTexto"/>
          <p:cNvSpPr txBox="1"/>
          <p:nvPr/>
        </p:nvSpPr>
        <p:spPr>
          <a:xfrm>
            <a:off x="395536" y="1700808"/>
            <a:ext cx="6768752" cy="400110"/>
          </a:xfrm>
          <a:prstGeom prst="rect">
            <a:avLst/>
          </a:prstGeom>
          <a:noFill/>
        </p:spPr>
        <p:txBody>
          <a:bodyPr wrap="square" rtlCol="0">
            <a:spAutoFit/>
          </a:bodyPr>
          <a:lstStyle/>
          <a:p>
            <a:r>
              <a:rPr lang="es-EC" sz="2000" b="1" dirty="0" smtClean="0">
                <a:solidFill>
                  <a:srgbClr val="002060"/>
                </a:solidFill>
                <a:effectLst>
                  <a:outerShdw blurRad="38100" dist="38100" dir="2700000" algn="tl">
                    <a:srgbClr val="000000">
                      <a:alpha val="43137"/>
                    </a:srgbClr>
                  </a:outerShdw>
                </a:effectLst>
                <a:latin typeface="Microsoft Sans Serif" pitchFamily="34" charset="0"/>
                <a:cs typeface="Microsoft Sans Serif" pitchFamily="34" charset="0"/>
              </a:rPr>
              <a:t>Protocolo de </a:t>
            </a:r>
            <a:r>
              <a:rPr lang="es-EC" sz="2000" b="1" dirty="0" err="1" smtClean="0">
                <a:solidFill>
                  <a:schemeClr val="accent6">
                    <a:lumMod val="75000"/>
                  </a:schemeClr>
                </a:solidFill>
                <a:effectLst>
                  <a:outerShdw blurRad="38100" dist="38100" dir="2700000" algn="tl">
                    <a:srgbClr val="000000">
                      <a:alpha val="43137"/>
                    </a:srgbClr>
                  </a:outerShdw>
                </a:effectLst>
                <a:latin typeface="Microsoft Sans Serif" pitchFamily="34" charset="0"/>
                <a:cs typeface="Microsoft Sans Serif" pitchFamily="34" charset="0"/>
              </a:rPr>
              <a:t>micropropagación</a:t>
            </a:r>
            <a:r>
              <a:rPr lang="es-EC" sz="2000" b="1" dirty="0" smtClean="0">
                <a:solidFill>
                  <a:schemeClr val="accent6">
                    <a:lumMod val="75000"/>
                  </a:schemeClr>
                </a:solidFill>
                <a:effectLst>
                  <a:outerShdw blurRad="38100" dist="38100" dir="2700000" algn="tl">
                    <a:srgbClr val="000000">
                      <a:alpha val="43137"/>
                    </a:srgbClr>
                  </a:outerShdw>
                </a:effectLst>
                <a:latin typeface="Microsoft Sans Serif" pitchFamily="34" charset="0"/>
                <a:cs typeface="Microsoft Sans Serif" pitchFamily="34" charset="0"/>
              </a:rPr>
              <a:t> </a:t>
            </a:r>
            <a:r>
              <a:rPr lang="es-EC" sz="2000" b="1" dirty="0" smtClean="0">
                <a:solidFill>
                  <a:srgbClr val="002060"/>
                </a:solidFill>
                <a:effectLst>
                  <a:outerShdw blurRad="38100" dist="38100" dir="2700000" algn="tl">
                    <a:srgbClr val="000000">
                      <a:alpha val="43137"/>
                    </a:srgbClr>
                  </a:outerShdw>
                </a:effectLst>
                <a:latin typeface="Microsoft Sans Serif" pitchFamily="34" charset="0"/>
                <a:cs typeface="Microsoft Sans Serif" pitchFamily="34" charset="0"/>
              </a:rPr>
              <a:t>de </a:t>
            </a:r>
            <a:r>
              <a:rPr lang="es-EC" sz="2000" b="1" i="1" dirty="0" err="1" smtClean="0">
                <a:solidFill>
                  <a:srgbClr val="002060"/>
                </a:solidFill>
                <a:effectLst>
                  <a:outerShdw blurRad="38100" dist="38100" dir="2700000" algn="tl">
                    <a:srgbClr val="000000">
                      <a:alpha val="43137"/>
                    </a:srgbClr>
                  </a:outerShdw>
                </a:effectLst>
                <a:latin typeface="Microsoft Sans Serif" pitchFamily="34" charset="0"/>
                <a:cs typeface="Microsoft Sans Serif" pitchFamily="34" charset="0"/>
              </a:rPr>
              <a:t>Annona</a:t>
            </a:r>
            <a:r>
              <a:rPr lang="es-EC" sz="2000" b="1" i="1" dirty="0" smtClean="0">
                <a:solidFill>
                  <a:srgbClr val="002060"/>
                </a:solidFill>
                <a:effectLst>
                  <a:outerShdw blurRad="38100" dist="38100" dir="2700000" algn="tl">
                    <a:srgbClr val="000000">
                      <a:alpha val="43137"/>
                    </a:srgbClr>
                  </a:outerShdw>
                </a:effectLst>
                <a:latin typeface="Microsoft Sans Serif" pitchFamily="34" charset="0"/>
                <a:cs typeface="Microsoft Sans Serif" pitchFamily="34" charset="0"/>
              </a:rPr>
              <a:t> </a:t>
            </a:r>
            <a:r>
              <a:rPr lang="es-EC" sz="2000" b="1" i="1" dirty="0" err="1" smtClean="0">
                <a:solidFill>
                  <a:srgbClr val="002060"/>
                </a:solidFill>
                <a:effectLst>
                  <a:outerShdw blurRad="38100" dist="38100" dir="2700000" algn="tl">
                    <a:srgbClr val="000000">
                      <a:alpha val="43137"/>
                    </a:srgbClr>
                  </a:outerShdw>
                </a:effectLst>
                <a:latin typeface="Microsoft Sans Serif" pitchFamily="34" charset="0"/>
                <a:cs typeface="Microsoft Sans Serif" pitchFamily="34" charset="0"/>
              </a:rPr>
              <a:t>cherimola</a:t>
            </a:r>
            <a:endParaRPr lang="es-EC" sz="2000" b="1" dirty="0">
              <a:solidFill>
                <a:srgbClr val="002060"/>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305011" y="2500307"/>
            <a:ext cx="5481831" cy="4000528"/>
          </a:xfrm>
          <a:prstGeom prst="rect">
            <a:avLst/>
          </a:prstGeom>
          <a:noFill/>
          <a:ln w="9525">
            <a:noFill/>
            <a:miter lim="800000"/>
            <a:headEnd/>
            <a:tailEnd/>
          </a:ln>
          <a:effectLst/>
        </p:spPr>
      </p:pic>
      <p:graphicFrame>
        <p:nvGraphicFramePr>
          <p:cNvPr id="13" name="10 Marcador de contenido"/>
          <p:cNvGraphicFramePr>
            <a:graphicFrameLocks noGrp="1"/>
          </p:cNvGraphicFramePr>
          <p:nvPr>
            <p:ph idx="1"/>
          </p:nvPr>
        </p:nvGraphicFramePr>
        <p:xfrm>
          <a:off x="500034" y="3929066"/>
          <a:ext cx="3071834" cy="2441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CuadroTexto"/>
          <p:cNvSpPr txBox="1"/>
          <p:nvPr/>
        </p:nvSpPr>
        <p:spPr>
          <a:xfrm>
            <a:off x="642910" y="2925545"/>
            <a:ext cx="2428892" cy="646331"/>
          </a:xfrm>
          <a:prstGeom prst="rect">
            <a:avLst/>
          </a:prstGeom>
          <a:noFill/>
        </p:spPr>
        <p:txBody>
          <a:bodyPr wrap="square" rtlCol="0">
            <a:spAutoFit/>
          </a:bodyP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FASES DE LA MICROPROPAGACIÓN</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TAMAÑO DEL BROTE</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pic>
        <p:nvPicPr>
          <p:cNvPr id="32770" name="Picture 2"/>
          <p:cNvPicPr>
            <a:picLocks noChangeAspect="1" noChangeArrowheads="1"/>
          </p:cNvPicPr>
          <p:nvPr/>
        </p:nvPicPr>
        <p:blipFill>
          <a:blip r:embed="rId3" cstate="print"/>
          <a:srcRect/>
          <a:stretch>
            <a:fillRect/>
          </a:stretch>
        </p:blipFill>
        <p:spPr bwMode="auto">
          <a:xfrm>
            <a:off x="611560" y="1268760"/>
            <a:ext cx="6912768" cy="5324228"/>
          </a:xfrm>
          <a:prstGeom prst="rect">
            <a:avLst/>
          </a:prstGeom>
          <a:noFill/>
          <a:ln w="9525">
            <a:noFill/>
            <a:miter lim="800000"/>
            <a:headEnd/>
            <a:tailEnd/>
          </a:ln>
        </p:spPr>
      </p:pic>
      <p:sp>
        <p:nvSpPr>
          <p:cNvPr id="13" name="12 CuadroTexto"/>
          <p:cNvSpPr txBox="1"/>
          <p:nvPr/>
        </p:nvSpPr>
        <p:spPr>
          <a:xfrm>
            <a:off x="5508104" y="2276872"/>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4" name="13 CuadroTexto"/>
          <p:cNvSpPr txBox="1"/>
          <p:nvPr/>
        </p:nvSpPr>
        <p:spPr>
          <a:xfrm>
            <a:off x="6588224" y="2852936"/>
            <a:ext cx="288032" cy="369332"/>
          </a:xfrm>
          <a:prstGeom prst="rect">
            <a:avLst/>
          </a:prstGeom>
          <a:noFill/>
        </p:spPr>
        <p:txBody>
          <a:bodyPr wrap="square" rtlCol="0">
            <a:spAutoFit/>
          </a:bodyPr>
          <a:lstStyle/>
          <a:p>
            <a:r>
              <a:rPr lang="es-EC" b="1" dirty="0" smtClean="0">
                <a:solidFill>
                  <a:schemeClr val="bg1"/>
                </a:solidFill>
              </a:rPr>
              <a:t>b</a:t>
            </a:r>
          </a:p>
        </p:txBody>
      </p:sp>
      <p:sp>
        <p:nvSpPr>
          <p:cNvPr id="15" name="14 Elipse"/>
          <p:cNvSpPr/>
          <p:nvPr/>
        </p:nvSpPr>
        <p:spPr>
          <a:xfrm>
            <a:off x="3707904" y="3861048"/>
            <a:ext cx="576064"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TAMAÑO DEL BROTE</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11" name="10 Tabla"/>
          <p:cNvGraphicFramePr>
            <a:graphicFrameLocks noGrp="1"/>
          </p:cNvGraphicFramePr>
          <p:nvPr/>
        </p:nvGraphicFramePr>
        <p:xfrm>
          <a:off x="395536" y="2924944"/>
          <a:ext cx="4968552" cy="2804160"/>
        </p:xfrm>
        <a:graphic>
          <a:graphicData uri="http://schemas.openxmlformats.org/drawingml/2006/table">
            <a:tbl>
              <a:tblPr>
                <a:tableStyleId>{08FB837D-C827-4EFA-A057-4D05807E0F7C}</a:tableStyleId>
              </a:tblPr>
              <a:tblGrid>
                <a:gridCol w="661672"/>
                <a:gridCol w="880894"/>
                <a:gridCol w="802229"/>
                <a:gridCol w="846014"/>
                <a:gridCol w="1777743"/>
              </a:tblGrid>
              <a:tr h="161925">
                <a:tc>
                  <a:txBody>
                    <a:bodyPr/>
                    <a:lstStyle/>
                    <a:p>
                      <a:pPr algn="ctr">
                        <a:lnSpc>
                          <a:spcPct val="115000"/>
                        </a:lnSpc>
                        <a:spcAft>
                          <a:spcPts val="0"/>
                        </a:spcAft>
                      </a:pPr>
                      <a:r>
                        <a:rPr lang="es-EC" sz="1600" b="1" cap="all" dirty="0" err="1" smtClean="0"/>
                        <a:t>Trat</a:t>
                      </a:r>
                      <a:r>
                        <a:rPr lang="es-EC" sz="1600" b="1" cap="all" dirty="0" smtClean="0"/>
                        <a:t>.</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cap="all" dirty="0"/>
                        <a:t>BAP (</a:t>
                      </a:r>
                      <a:r>
                        <a:rPr lang="es-EC" sz="1600" b="1" dirty="0"/>
                        <a:t>mg</a:t>
                      </a:r>
                      <a:r>
                        <a:rPr lang="es-EC" sz="1600" b="1" cap="all" dirty="0"/>
                        <a:t>/L)</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cap="all"/>
                        <a:t>ANA (</a:t>
                      </a:r>
                      <a:r>
                        <a:rPr lang="es-EC" sz="1600" b="1"/>
                        <a:t>mg</a:t>
                      </a:r>
                      <a:r>
                        <a:rPr lang="es-EC" sz="1600" b="1" cap="all"/>
                        <a:t>/L)</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cap="all"/>
                        <a:t>Medias</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cap="all"/>
                        <a:t>RANGO DE SIGNIFICANCIA</a:t>
                      </a:r>
                      <a:endParaRPr lang="es-EC" sz="1600" b="1">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s-EC" sz="1600" b="1"/>
                        <a:t>5</a:t>
                      </a:r>
                      <a:endParaRPr lang="es-EC" sz="16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3,6</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0</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1,82</a:t>
                      </a:r>
                      <a:endParaRPr lang="es-EC" sz="1600" b="1">
                        <a:latin typeface="Calibri"/>
                        <a:ea typeface="Times New Roman"/>
                        <a:cs typeface="Times New Roman"/>
                      </a:endParaRPr>
                    </a:p>
                  </a:txBody>
                  <a:tcPr marL="68580" marR="68580" marT="0" marB="0" anchor="ctr"/>
                </a:tc>
                <a:tc rowSpan="8">
                  <a:txBody>
                    <a:bodyPr/>
                    <a:lstStyle/>
                    <a:p>
                      <a:pPr>
                        <a:lnSpc>
                          <a:spcPct val="115000"/>
                        </a:lnSpc>
                        <a:spcAft>
                          <a:spcPts val="0"/>
                        </a:spcAft>
                      </a:pPr>
                      <a:r>
                        <a:rPr lang="es-EC" sz="1600" b="1" dirty="0"/>
                        <a:t>      a</a:t>
                      </a:r>
                    </a:p>
                    <a:p>
                      <a:pPr>
                        <a:lnSpc>
                          <a:spcPct val="115000"/>
                        </a:lnSpc>
                        <a:spcAft>
                          <a:spcPts val="0"/>
                        </a:spcAft>
                      </a:pPr>
                      <a:r>
                        <a:rPr lang="es-EC" sz="1600" b="1" dirty="0"/>
                        <a:t>      a</a:t>
                      </a:r>
                    </a:p>
                    <a:p>
                      <a:pPr>
                        <a:lnSpc>
                          <a:spcPct val="115000"/>
                        </a:lnSpc>
                        <a:spcAft>
                          <a:spcPts val="0"/>
                        </a:spcAft>
                      </a:pPr>
                      <a:r>
                        <a:rPr lang="es-EC" sz="1600" b="1" dirty="0"/>
                        <a:t>      a      b</a:t>
                      </a:r>
                    </a:p>
                    <a:p>
                      <a:pPr>
                        <a:lnSpc>
                          <a:spcPct val="115000"/>
                        </a:lnSpc>
                        <a:spcAft>
                          <a:spcPts val="0"/>
                        </a:spcAft>
                      </a:pPr>
                      <a:r>
                        <a:rPr lang="es-EC" sz="1600" b="1" dirty="0"/>
                        <a:t>      a      b      c</a:t>
                      </a:r>
                    </a:p>
                    <a:p>
                      <a:pPr>
                        <a:lnSpc>
                          <a:spcPct val="115000"/>
                        </a:lnSpc>
                        <a:spcAft>
                          <a:spcPts val="0"/>
                        </a:spcAft>
                      </a:pPr>
                      <a:r>
                        <a:rPr lang="es-EC" sz="1600" b="1" dirty="0"/>
                        <a:t>              b      c      d</a:t>
                      </a:r>
                    </a:p>
                    <a:p>
                      <a:pPr>
                        <a:lnSpc>
                          <a:spcPct val="115000"/>
                        </a:lnSpc>
                        <a:spcAft>
                          <a:spcPts val="0"/>
                        </a:spcAft>
                      </a:pPr>
                      <a:r>
                        <a:rPr lang="es-EC" sz="1600" b="1" dirty="0"/>
                        <a:t>                     </a:t>
                      </a:r>
                      <a:r>
                        <a:rPr lang="es-EC" sz="1600" b="1" dirty="0" smtClean="0"/>
                        <a:t> </a:t>
                      </a:r>
                      <a:r>
                        <a:rPr lang="es-EC" sz="1600" b="1" dirty="0"/>
                        <a:t>c      d</a:t>
                      </a:r>
                    </a:p>
                    <a:p>
                      <a:pPr algn="ctr">
                        <a:lnSpc>
                          <a:spcPct val="115000"/>
                        </a:lnSpc>
                        <a:spcAft>
                          <a:spcPts val="0"/>
                        </a:spcAft>
                      </a:pPr>
                      <a:r>
                        <a:rPr lang="es-EC" sz="1600" b="1" dirty="0"/>
                        <a:t>          </a:t>
                      </a:r>
                      <a:r>
                        <a:rPr lang="es-EC" sz="1600" b="1" dirty="0" smtClean="0"/>
                        <a:t>          </a:t>
                      </a:r>
                      <a:r>
                        <a:rPr lang="es-EC" sz="1600" b="1" dirty="0"/>
                        <a:t>c      d</a:t>
                      </a:r>
                    </a:p>
                    <a:p>
                      <a:pPr algn="ctr">
                        <a:lnSpc>
                          <a:spcPct val="115000"/>
                        </a:lnSpc>
                        <a:spcAft>
                          <a:spcPts val="0"/>
                        </a:spcAft>
                      </a:pPr>
                      <a:r>
                        <a:rPr lang="es-EC" sz="1600" b="1" dirty="0"/>
                        <a:t>                 </a:t>
                      </a:r>
                      <a:r>
                        <a:rPr lang="es-EC" sz="1600" b="1" dirty="0" smtClean="0"/>
                        <a:t>          </a:t>
                      </a:r>
                      <a:r>
                        <a:rPr lang="es-EC" sz="1600" b="1" dirty="0"/>
                        <a:t>d</a:t>
                      </a:r>
                      <a:endParaRPr lang="es-EC" sz="16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s-EC" sz="1600" b="1"/>
                        <a:t>8</a:t>
                      </a:r>
                      <a:endParaRPr lang="es-EC" sz="16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3,6</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0,45</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1,84</a:t>
                      </a:r>
                      <a:endParaRPr lang="es-EC" sz="16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600" b="1"/>
                        <a:t>7</a:t>
                      </a:r>
                      <a:endParaRPr lang="es-EC" sz="16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t>3,6</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0,3</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1,87</a:t>
                      </a:r>
                      <a:endParaRPr lang="es-EC" sz="16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600" b="1"/>
                        <a:t>6</a:t>
                      </a:r>
                      <a:endParaRPr lang="es-EC" sz="16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3,6</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0,15</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dirty="0"/>
                        <a:t>1,93</a:t>
                      </a:r>
                      <a:endParaRPr lang="es-EC" sz="1600" b="1" dirty="0">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600" b="1"/>
                        <a:t>1</a:t>
                      </a:r>
                      <a:endParaRPr lang="es-EC" sz="16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1,8</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0</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2,13</a:t>
                      </a:r>
                      <a:endParaRPr lang="es-EC" sz="16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600" b="1"/>
                        <a:t>2</a:t>
                      </a:r>
                      <a:endParaRPr lang="es-EC" sz="16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1,8</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0,15</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2,14</a:t>
                      </a:r>
                      <a:endParaRPr lang="es-EC" sz="16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600" b="1"/>
                        <a:t>3</a:t>
                      </a:r>
                      <a:endParaRPr lang="es-EC" sz="16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a:t>1,8</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0,3</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2,19</a:t>
                      </a:r>
                      <a:endParaRPr lang="es-EC" sz="1600" b="1">
                        <a:latin typeface="Calibri"/>
                        <a:ea typeface="Times New Roman"/>
                        <a:cs typeface="Times New Roman"/>
                      </a:endParaRPr>
                    </a:p>
                  </a:txBody>
                  <a:tcPr marL="68580" marR="68580" marT="0" marB="0" anchor="ctr"/>
                </a:tc>
                <a:tc vMerge="1">
                  <a:txBody>
                    <a:bodyPr/>
                    <a:lstStyle/>
                    <a:p>
                      <a:endParaRPr lang="es-EC"/>
                    </a:p>
                  </a:txBody>
                  <a:tcPr/>
                </a:tc>
              </a:tr>
              <a:tr h="161925">
                <a:tc>
                  <a:txBody>
                    <a:bodyPr/>
                    <a:lstStyle/>
                    <a:p>
                      <a:pPr algn="ctr">
                        <a:lnSpc>
                          <a:spcPct val="115000"/>
                        </a:lnSpc>
                        <a:spcAft>
                          <a:spcPts val="0"/>
                        </a:spcAft>
                      </a:pPr>
                      <a:r>
                        <a:rPr lang="es-EC" sz="1600" b="1"/>
                        <a:t>4</a:t>
                      </a:r>
                      <a:endParaRPr lang="es-EC" sz="1600" b="1">
                        <a:latin typeface="Calibri"/>
                        <a:ea typeface="Times New Roman"/>
                        <a:cs typeface="Times New Roman"/>
                      </a:endParaRPr>
                    </a:p>
                  </a:txBody>
                  <a:tcPr marL="68580" marR="68580" marT="0" marB="0"/>
                </a:tc>
                <a:tc>
                  <a:txBody>
                    <a:bodyPr/>
                    <a:lstStyle/>
                    <a:p>
                      <a:pPr algn="ctr">
                        <a:lnSpc>
                          <a:spcPct val="115000"/>
                        </a:lnSpc>
                        <a:spcAft>
                          <a:spcPts val="0"/>
                        </a:spcAft>
                      </a:pPr>
                      <a:r>
                        <a:rPr lang="es-EC" sz="1600" b="1" dirty="0"/>
                        <a:t>1,8</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0,45</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dirty="0"/>
                        <a:t>2,33</a:t>
                      </a:r>
                      <a:endParaRPr lang="es-EC" sz="1600" b="1" dirty="0">
                        <a:latin typeface="Calibri"/>
                        <a:ea typeface="Times New Roman"/>
                        <a:cs typeface="Times New Roman"/>
                      </a:endParaRPr>
                    </a:p>
                  </a:txBody>
                  <a:tcPr marL="68580" marR="68580" marT="0" marB="0" anchor="ctr"/>
                </a:tc>
                <a:tc vMerge="1">
                  <a:txBody>
                    <a:bodyPr/>
                    <a:lstStyle/>
                    <a:p>
                      <a:endParaRPr lang="es-EC"/>
                    </a:p>
                  </a:txBody>
                  <a:tcPr/>
                </a:tc>
              </a:tr>
            </a:tbl>
          </a:graphicData>
        </a:graphic>
      </p:graphicFrame>
      <p:sp>
        <p:nvSpPr>
          <p:cNvPr id="15" name="14 CuadroTexto"/>
          <p:cNvSpPr txBox="1"/>
          <p:nvPr/>
        </p:nvSpPr>
        <p:spPr>
          <a:xfrm>
            <a:off x="395536" y="1988840"/>
            <a:ext cx="4896544" cy="830997"/>
          </a:xfrm>
          <a:prstGeom prst="rect">
            <a:avLst/>
          </a:prstGeom>
          <a:noFill/>
        </p:spPr>
        <p:txBody>
          <a:bodyPr wrap="square" rtlCol="0">
            <a:spAutoFit/>
          </a:bodyPr>
          <a:lstStyle/>
          <a:p>
            <a:r>
              <a:rPr lang="es-ES" sz="1600" b="1" dirty="0" smtClean="0"/>
              <a:t>Tabla 24: </a:t>
            </a:r>
            <a:r>
              <a:rPr lang="es-EC" sz="1600" b="1" dirty="0" smtClean="0"/>
              <a:t>Prueba LSD Fisher (α=0.05) para la variable Tamaño del brote debido al efecto de los diferentes tratamientos en la fase de multiplicación </a:t>
            </a:r>
          </a:p>
        </p:txBody>
      </p:sp>
      <p:pic>
        <p:nvPicPr>
          <p:cNvPr id="72708" name="Picture 4" descr="J:\TESIS!!\fotos chiri\DSC03964.JPG"/>
          <p:cNvPicPr>
            <a:picLocks noChangeAspect="1" noChangeArrowheads="1"/>
          </p:cNvPicPr>
          <p:nvPr/>
        </p:nvPicPr>
        <p:blipFill>
          <a:blip r:embed="rId3" cstate="print"/>
          <a:srcRect l="45763" t="18464" r="16156" b="5374"/>
          <a:stretch>
            <a:fillRect/>
          </a:stretch>
        </p:blipFill>
        <p:spPr bwMode="auto">
          <a:xfrm>
            <a:off x="5460099" y="4509120"/>
            <a:ext cx="1344149" cy="201622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72710" name="Picture 6" descr="J:\TESIS!!\fotos chiri\DSC03990.JPG"/>
          <p:cNvPicPr>
            <a:picLocks noChangeAspect="1" noChangeArrowheads="1"/>
          </p:cNvPicPr>
          <p:nvPr/>
        </p:nvPicPr>
        <p:blipFill>
          <a:blip r:embed="rId4" cstate="print"/>
          <a:srcRect l="43945" t="11745" r="19219" b="702"/>
          <a:stretch>
            <a:fillRect/>
          </a:stretch>
        </p:blipFill>
        <p:spPr bwMode="auto">
          <a:xfrm>
            <a:off x="5508104" y="1622537"/>
            <a:ext cx="1296144" cy="231051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2" name="21 CuadroTexto"/>
          <p:cNvSpPr txBox="1"/>
          <p:nvPr/>
        </p:nvSpPr>
        <p:spPr>
          <a:xfrm>
            <a:off x="5460099" y="6125234"/>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T1</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22 CuadroTexto"/>
          <p:cNvSpPr txBox="1"/>
          <p:nvPr/>
        </p:nvSpPr>
        <p:spPr>
          <a:xfrm>
            <a:off x="5508104" y="3573016"/>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T2</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4" name="Picture 3" descr="J:\TESIS!!\fotos chiri\DSC03960.JPG"/>
          <p:cNvPicPr>
            <a:picLocks noChangeAspect="1" noChangeArrowheads="1"/>
          </p:cNvPicPr>
          <p:nvPr/>
        </p:nvPicPr>
        <p:blipFill>
          <a:blip r:embed="rId5" cstate="print"/>
          <a:srcRect l="48234" t="19016" r="12149" b="4920"/>
          <a:stretch>
            <a:fillRect/>
          </a:stretch>
        </p:blipFill>
        <p:spPr bwMode="auto">
          <a:xfrm>
            <a:off x="7376312" y="4653136"/>
            <a:ext cx="1300144" cy="187220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5" name="24 CuadroTexto"/>
          <p:cNvSpPr txBox="1"/>
          <p:nvPr/>
        </p:nvSpPr>
        <p:spPr>
          <a:xfrm>
            <a:off x="7376312" y="6125234"/>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T3</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17 Elipse"/>
          <p:cNvSpPr/>
          <p:nvPr/>
        </p:nvSpPr>
        <p:spPr>
          <a:xfrm>
            <a:off x="1259632" y="3501008"/>
            <a:ext cx="504056" cy="11521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Elipse"/>
          <p:cNvSpPr/>
          <p:nvPr/>
        </p:nvSpPr>
        <p:spPr>
          <a:xfrm>
            <a:off x="1259632" y="4581128"/>
            <a:ext cx="504056" cy="11521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J:\TESIS!!\fotos chiri\DSC03972.JPG"/>
          <p:cNvPicPr>
            <a:picLocks noChangeAspect="1" noChangeArrowheads="1"/>
          </p:cNvPicPr>
          <p:nvPr/>
        </p:nvPicPr>
        <p:blipFill>
          <a:blip r:embed="rId6" cstate="print"/>
          <a:srcRect l="39369" t="22832" r="16335" b="2751"/>
          <a:stretch>
            <a:fillRect/>
          </a:stretch>
        </p:blipFill>
        <p:spPr bwMode="auto">
          <a:xfrm>
            <a:off x="6338027" y="3685309"/>
            <a:ext cx="970277" cy="139215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6" name="25 CuadroTexto"/>
          <p:cNvSpPr txBox="1"/>
          <p:nvPr/>
        </p:nvSpPr>
        <p:spPr>
          <a:xfrm>
            <a:off x="6300192" y="4777407"/>
            <a:ext cx="416942" cy="338554"/>
          </a:xfrm>
          <a:prstGeom prst="rect">
            <a:avLst/>
          </a:prstGeom>
          <a:solidFill>
            <a:schemeClr val="bg1">
              <a:lumMod val="95000"/>
            </a:schemeClr>
          </a:solidFill>
          <a:ln w="19050">
            <a:solidFill>
              <a:schemeClr val="tx1"/>
            </a:solidFill>
          </a:ln>
        </p:spPr>
        <p:txBody>
          <a:bodyPr wrap="square" rtlCol="0">
            <a:spAutoFit/>
          </a:bodyPr>
          <a:lstStyle/>
          <a:p>
            <a:r>
              <a:rPr lang="es-EC"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T7</a:t>
            </a:r>
            <a:endParaRPr lang="es-EC"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6" name="Picture 5" descr="J:\Fotos tesis\INTRODUCCION\IMG00286-20110519-0940.jpg"/>
          <p:cNvPicPr>
            <a:picLocks noChangeAspect="1" noChangeArrowheads="1"/>
          </p:cNvPicPr>
          <p:nvPr/>
        </p:nvPicPr>
        <p:blipFill>
          <a:blip r:embed="rId7" cstate="print"/>
          <a:srcRect l="9340" t="22832" r="6595" b="27352"/>
          <a:stretch>
            <a:fillRect/>
          </a:stretch>
        </p:blipFill>
        <p:spPr bwMode="auto">
          <a:xfrm rot="5400000">
            <a:off x="6516216" y="1988840"/>
            <a:ext cx="2304256" cy="115212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7" name="16 CuadroTexto"/>
          <p:cNvSpPr txBox="1"/>
          <p:nvPr/>
        </p:nvSpPr>
        <p:spPr>
          <a:xfrm>
            <a:off x="7108282" y="3316922"/>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T4</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1" name="Picture 1" descr="J:\TESIS!!\fotos chiri\DSC03969.JPG"/>
          <p:cNvPicPr>
            <a:picLocks noChangeAspect="1" noChangeArrowheads="1"/>
          </p:cNvPicPr>
          <p:nvPr/>
        </p:nvPicPr>
        <p:blipFill>
          <a:blip r:embed="rId8" cstate="print"/>
          <a:srcRect l="37892" t="24843" r="13377" b="14824"/>
          <a:stretch>
            <a:fillRect/>
          </a:stretch>
        </p:blipFill>
        <p:spPr bwMode="auto">
          <a:xfrm>
            <a:off x="7820577" y="3429000"/>
            <a:ext cx="999896" cy="133692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7" name="26 CuadroTexto"/>
          <p:cNvSpPr txBox="1"/>
          <p:nvPr/>
        </p:nvSpPr>
        <p:spPr>
          <a:xfrm>
            <a:off x="7812360" y="4489375"/>
            <a:ext cx="432047" cy="338554"/>
          </a:xfrm>
          <a:prstGeom prst="rect">
            <a:avLst/>
          </a:prstGeom>
          <a:solidFill>
            <a:schemeClr val="bg1">
              <a:lumMod val="95000"/>
            </a:schemeClr>
          </a:solidFill>
          <a:ln w="19050">
            <a:solidFill>
              <a:schemeClr val="tx1"/>
            </a:solidFill>
          </a:ln>
        </p:spPr>
        <p:txBody>
          <a:bodyPr wrap="square" rtlCol="0">
            <a:spAutoFit/>
          </a:bodyPr>
          <a:lstStyle/>
          <a:p>
            <a:r>
              <a:rPr lang="es-EC"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T8</a:t>
            </a:r>
            <a:endParaRPr lang="es-EC"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TASA DE MULTIPLICACIÓN</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18" name="17 Tabla"/>
          <p:cNvGraphicFramePr>
            <a:graphicFrameLocks noGrp="1"/>
          </p:cNvGraphicFramePr>
          <p:nvPr/>
        </p:nvGraphicFramePr>
        <p:xfrm>
          <a:off x="755576" y="2492896"/>
          <a:ext cx="7191892" cy="3470148"/>
        </p:xfrm>
        <a:graphic>
          <a:graphicData uri="http://schemas.openxmlformats.org/drawingml/2006/table">
            <a:tbl>
              <a:tblPr>
                <a:tableStyleId>{775DCB02-9BB8-47FD-8907-85C794F793BA}</a:tableStyleId>
              </a:tblPr>
              <a:tblGrid>
                <a:gridCol w="1342073"/>
                <a:gridCol w="1102893"/>
                <a:gridCol w="829171"/>
                <a:gridCol w="1758388"/>
                <a:gridCol w="2159367"/>
              </a:tblGrid>
              <a:tr h="211089">
                <a:tc>
                  <a:txBody>
                    <a:bodyPr/>
                    <a:lstStyle/>
                    <a:p>
                      <a:pPr algn="ctr">
                        <a:lnSpc>
                          <a:spcPct val="115000"/>
                        </a:lnSpc>
                        <a:spcAft>
                          <a:spcPts val="0"/>
                        </a:spcAft>
                      </a:pPr>
                      <a:r>
                        <a:rPr lang="es-EC" sz="1800" b="1" dirty="0"/>
                        <a:t>Tratamiento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Explantes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Brotes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Brotes que elongaron</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Tasa de Multiplicación</a:t>
                      </a:r>
                      <a:endParaRPr lang="es-EC" sz="1800" b="1">
                        <a:latin typeface="Calibri"/>
                        <a:ea typeface="Times New Roman"/>
                        <a:cs typeface="Times New Roman"/>
                      </a:endParaRPr>
                    </a:p>
                  </a:txBody>
                  <a:tcPr marL="68580" marR="68580" marT="0" marB="0" anchor="ctr"/>
                </a:tc>
              </a:tr>
              <a:tr h="221577">
                <a:tc>
                  <a:txBody>
                    <a:bodyPr/>
                    <a:lstStyle/>
                    <a:p>
                      <a:pPr algn="ctr">
                        <a:lnSpc>
                          <a:spcPct val="115000"/>
                        </a:lnSpc>
                        <a:spcAft>
                          <a:spcPts val="0"/>
                        </a:spcAft>
                      </a:pPr>
                      <a:r>
                        <a:rPr lang="es-EC" sz="1800" b="1"/>
                        <a:t>1</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94</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80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2,67</a:t>
                      </a:r>
                      <a:endParaRPr lang="es-EC" sz="1800" b="1">
                        <a:latin typeface="Calibri"/>
                        <a:ea typeface="Times New Roman"/>
                        <a:cs typeface="Times New Roman"/>
                      </a:endParaRPr>
                    </a:p>
                  </a:txBody>
                  <a:tcPr marL="68580" marR="68580" marT="0" marB="0" anchor="ctr"/>
                </a:tc>
              </a:tr>
              <a:tr h="221577">
                <a:tc>
                  <a:txBody>
                    <a:bodyPr/>
                    <a:lstStyle/>
                    <a:p>
                      <a:pPr algn="ctr">
                        <a:lnSpc>
                          <a:spcPct val="115000"/>
                        </a:lnSpc>
                        <a:spcAft>
                          <a:spcPts val="0"/>
                        </a:spcAft>
                      </a:pPr>
                      <a:r>
                        <a:rPr lang="es-EC" sz="1800" b="1"/>
                        <a:t>2</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98</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82</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2,73</a:t>
                      </a:r>
                      <a:endParaRPr lang="es-EC" sz="1800" b="1">
                        <a:latin typeface="Calibri"/>
                        <a:ea typeface="Times New Roman"/>
                        <a:cs typeface="Times New Roman"/>
                      </a:endParaRPr>
                    </a:p>
                  </a:txBody>
                  <a:tcPr marL="68580" marR="68580" marT="0" marB="0" anchor="ctr"/>
                </a:tc>
              </a:tr>
              <a:tr h="221577">
                <a:tc>
                  <a:txBody>
                    <a:bodyPr/>
                    <a:lstStyle/>
                    <a:p>
                      <a:pPr algn="ctr">
                        <a:lnSpc>
                          <a:spcPct val="115000"/>
                        </a:lnSpc>
                        <a:spcAft>
                          <a:spcPts val="0"/>
                        </a:spcAft>
                      </a:pPr>
                      <a:r>
                        <a:rPr lang="es-EC" sz="1800" b="1"/>
                        <a:t>3</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119</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104</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3,47</a:t>
                      </a:r>
                      <a:endParaRPr lang="es-EC" sz="1800" b="1">
                        <a:latin typeface="Calibri"/>
                        <a:ea typeface="Times New Roman"/>
                        <a:cs typeface="Times New Roman"/>
                      </a:endParaRPr>
                    </a:p>
                  </a:txBody>
                  <a:tcPr marL="68580" marR="68580" marT="0" marB="0" anchor="ctr"/>
                </a:tc>
              </a:tr>
              <a:tr h="221577">
                <a:tc>
                  <a:txBody>
                    <a:bodyPr/>
                    <a:lstStyle/>
                    <a:p>
                      <a:pPr algn="ctr">
                        <a:lnSpc>
                          <a:spcPct val="115000"/>
                        </a:lnSpc>
                        <a:spcAft>
                          <a:spcPts val="0"/>
                        </a:spcAft>
                      </a:pPr>
                      <a:r>
                        <a:rPr lang="es-EC" sz="1800" b="1"/>
                        <a:t>4</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139</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119</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t>3,97</a:t>
                      </a:r>
                      <a:endParaRPr lang="es-EC" sz="1800" b="1" dirty="0">
                        <a:latin typeface="Calibri"/>
                        <a:ea typeface="Times New Roman"/>
                        <a:cs typeface="Times New Roman"/>
                      </a:endParaRPr>
                    </a:p>
                  </a:txBody>
                  <a:tcPr marL="68580" marR="68580" marT="0" marB="0" anchor="ctr"/>
                </a:tc>
              </a:tr>
              <a:tr h="221577">
                <a:tc>
                  <a:txBody>
                    <a:bodyPr/>
                    <a:lstStyle/>
                    <a:p>
                      <a:pPr algn="ctr">
                        <a:lnSpc>
                          <a:spcPct val="115000"/>
                        </a:lnSpc>
                        <a:spcAft>
                          <a:spcPts val="0"/>
                        </a:spcAft>
                      </a:pPr>
                      <a:r>
                        <a:rPr lang="es-EC" sz="1800" b="1"/>
                        <a:t>5</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117</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100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3,33</a:t>
                      </a:r>
                      <a:endParaRPr lang="es-EC" sz="1800" b="1">
                        <a:latin typeface="Calibri"/>
                        <a:ea typeface="Times New Roman"/>
                        <a:cs typeface="Times New Roman"/>
                      </a:endParaRPr>
                    </a:p>
                  </a:txBody>
                  <a:tcPr marL="68580" marR="68580" marT="0" marB="0" anchor="ctr"/>
                </a:tc>
              </a:tr>
              <a:tr h="221577">
                <a:tc>
                  <a:txBody>
                    <a:bodyPr/>
                    <a:lstStyle/>
                    <a:p>
                      <a:pPr algn="ctr">
                        <a:lnSpc>
                          <a:spcPct val="115000"/>
                        </a:lnSpc>
                        <a:spcAft>
                          <a:spcPts val="0"/>
                        </a:spcAft>
                      </a:pPr>
                      <a:r>
                        <a:rPr lang="es-EC" sz="1800" b="1"/>
                        <a:t>6</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152</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124</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4,13</a:t>
                      </a:r>
                      <a:endParaRPr lang="es-EC" sz="1800" b="1">
                        <a:latin typeface="Calibri"/>
                        <a:ea typeface="Times New Roman"/>
                        <a:cs typeface="Times New Roman"/>
                      </a:endParaRPr>
                    </a:p>
                  </a:txBody>
                  <a:tcPr marL="68580" marR="68580" marT="0" marB="0" anchor="ctr"/>
                </a:tc>
              </a:tr>
              <a:tr h="221577">
                <a:tc>
                  <a:txBody>
                    <a:bodyPr/>
                    <a:lstStyle/>
                    <a:p>
                      <a:pPr algn="ctr">
                        <a:lnSpc>
                          <a:spcPct val="115000"/>
                        </a:lnSpc>
                        <a:spcAft>
                          <a:spcPts val="0"/>
                        </a:spcAft>
                      </a:pPr>
                      <a:r>
                        <a:rPr lang="es-EC" sz="1800" b="1">
                          <a:solidFill>
                            <a:srgbClr val="FF0000"/>
                          </a:solidFill>
                        </a:rPr>
                        <a:t>7</a:t>
                      </a:r>
                      <a:endParaRPr lang="es-EC" sz="1800" b="1">
                        <a:solidFill>
                          <a:srgbClr val="FF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solidFill>
                            <a:srgbClr val="FF0000"/>
                          </a:solidFill>
                        </a:rPr>
                        <a:t>30</a:t>
                      </a:r>
                      <a:endParaRPr lang="es-EC" sz="1800" b="1">
                        <a:solidFill>
                          <a:srgbClr val="FF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solidFill>
                            <a:srgbClr val="FF0000"/>
                          </a:solidFill>
                        </a:rPr>
                        <a:t>157</a:t>
                      </a:r>
                      <a:endParaRPr lang="es-EC" sz="1800" b="1">
                        <a:solidFill>
                          <a:srgbClr val="FF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solidFill>
                            <a:srgbClr val="FF0000"/>
                          </a:solidFill>
                        </a:rPr>
                        <a:t>127</a:t>
                      </a:r>
                      <a:endParaRPr lang="es-EC" sz="1800" b="1">
                        <a:solidFill>
                          <a:srgbClr val="FF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solidFill>
                            <a:srgbClr val="FF0000"/>
                          </a:solidFill>
                        </a:rPr>
                        <a:t>4,23</a:t>
                      </a:r>
                      <a:endParaRPr lang="es-EC" sz="1800" b="1" dirty="0">
                        <a:solidFill>
                          <a:srgbClr val="FF0000"/>
                        </a:solidFill>
                        <a:latin typeface="Calibri"/>
                        <a:ea typeface="Times New Roman"/>
                        <a:cs typeface="Times New Roman"/>
                      </a:endParaRPr>
                    </a:p>
                  </a:txBody>
                  <a:tcPr marL="68580" marR="68580" marT="0" marB="0" anchor="ctr"/>
                </a:tc>
              </a:tr>
              <a:tr h="221577">
                <a:tc>
                  <a:txBody>
                    <a:bodyPr/>
                    <a:lstStyle/>
                    <a:p>
                      <a:pPr algn="ctr">
                        <a:lnSpc>
                          <a:spcPct val="115000"/>
                        </a:lnSpc>
                        <a:spcAft>
                          <a:spcPts val="0"/>
                        </a:spcAft>
                      </a:pPr>
                      <a:r>
                        <a:rPr lang="es-EC" sz="1800" b="1"/>
                        <a:t>8</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153</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118</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3,93</a:t>
                      </a:r>
                      <a:endParaRPr lang="es-EC" sz="1800" b="1">
                        <a:latin typeface="Calibri"/>
                        <a:ea typeface="Times New Roman"/>
                        <a:cs typeface="Times New Roman"/>
                      </a:endParaRPr>
                    </a:p>
                  </a:txBody>
                  <a:tcPr marL="68580" marR="68580" marT="0" marB="0" anchor="ctr"/>
                </a:tc>
              </a:tr>
              <a:tr h="211089">
                <a:tc>
                  <a:txBody>
                    <a:bodyPr/>
                    <a:lstStyle/>
                    <a:p>
                      <a:pPr algn="ctr">
                        <a:lnSpc>
                          <a:spcPct val="115000"/>
                        </a:lnSpc>
                        <a:spcAft>
                          <a:spcPts val="0"/>
                        </a:spcAft>
                      </a:pPr>
                      <a:r>
                        <a:rPr lang="es-EC" sz="1800" b="1"/>
                        <a:t>Total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240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1029</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854</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t>3,56</a:t>
                      </a:r>
                      <a:endParaRPr lang="es-EC" sz="1800" b="1" dirty="0">
                        <a:latin typeface="Calibri"/>
                        <a:ea typeface="Times New Roman"/>
                        <a:cs typeface="Times New Roman"/>
                      </a:endParaRPr>
                    </a:p>
                  </a:txBody>
                  <a:tcPr marL="68580" marR="68580" marT="0" marB="0" anchor="ctr"/>
                </a:tc>
              </a:tr>
            </a:tbl>
          </a:graphicData>
        </a:graphic>
      </p:graphicFrame>
      <p:sp>
        <p:nvSpPr>
          <p:cNvPr id="20" name="19 CuadroTexto"/>
          <p:cNvSpPr txBox="1"/>
          <p:nvPr/>
        </p:nvSpPr>
        <p:spPr>
          <a:xfrm>
            <a:off x="683568" y="1772816"/>
            <a:ext cx="7488832" cy="646331"/>
          </a:xfrm>
          <a:prstGeom prst="rect">
            <a:avLst/>
          </a:prstGeom>
          <a:noFill/>
        </p:spPr>
        <p:txBody>
          <a:bodyPr wrap="square" rtlCol="0">
            <a:spAutoFit/>
          </a:bodyPr>
          <a:lstStyle/>
          <a:p>
            <a:r>
              <a:rPr lang="es-ES" b="1" dirty="0" smtClean="0"/>
              <a:t>Tabla 25: Tasa de multiplicación en los diferentes tratamientos de la fase de multiplicación</a:t>
            </a:r>
            <a:endParaRPr lang="es-EC" b="1" dirty="0" smtClean="0"/>
          </a:p>
        </p:txBody>
      </p:sp>
      <p:sp>
        <p:nvSpPr>
          <p:cNvPr id="16" name="15 Elipse"/>
          <p:cNvSpPr/>
          <p:nvPr/>
        </p:nvSpPr>
        <p:spPr>
          <a:xfrm>
            <a:off x="467544" y="4005064"/>
            <a:ext cx="7344816" cy="360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ÍNDICE DE BROTACIÓN</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20" name="19 CuadroTexto"/>
          <p:cNvSpPr txBox="1"/>
          <p:nvPr/>
        </p:nvSpPr>
        <p:spPr>
          <a:xfrm>
            <a:off x="467544" y="1918573"/>
            <a:ext cx="4968552" cy="646331"/>
          </a:xfrm>
          <a:prstGeom prst="rect">
            <a:avLst/>
          </a:prstGeom>
          <a:noFill/>
        </p:spPr>
        <p:txBody>
          <a:bodyPr wrap="square" rtlCol="0">
            <a:spAutoFit/>
          </a:bodyPr>
          <a:lstStyle/>
          <a:p>
            <a:r>
              <a:rPr lang="es-ES" b="1" dirty="0" smtClean="0"/>
              <a:t>Tabla 26: Índice de </a:t>
            </a:r>
            <a:r>
              <a:rPr lang="es-ES" b="1" dirty="0" err="1" smtClean="0"/>
              <a:t>brotación</a:t>
            </a:r>
            <a:r>
              <a:rPr lang="es-ES" b="1" dirty="0" smtClean="0"/>
              <a:t> para los diferentes tratamientos de multiplicación </a:t>
            </a:r>
            <a:endParaRPr lang="es-EC" b="1" dirty="0" smtClean="0"/>
          </a:p>
        </p:txBody>
      </p:sp>
      <p:graphicFrame>
        <p:nvGraphicFramePr>
          <p:cNvPr id="13" name="12 Tabla"/>
          <p:cNvGraphicFramePr>
            <a:graphicFrameLocks noGrp="1"/>
          </p:cNvGraphicFramePr>
          <p:nvPr/>
        </p:nvGraphicFramePr>
        <p:xfrm>
          <a:off x="467544" y="2708920"/>
          <a:ext cx="5040559" cy="3354890"/>
        </p:xfrm>
        <a:graphic>
          <a:graphicData uri="http://schemas.openxmlformats.org/drawingml/2006/table">
            <a:tbl>
              <a:tblPr>
                <a:tableStyleId>{08FB837D-C827-4EFA-A057-4D05807E0F7C}</a:tableStyleId>
              </a:tblPr>
              <a:tblGrid>
                <a:gridCol w="1415713"/>
                <a:gridCol w="1011224"/>
                <a:gridCol w="1213467"/>
                <a:gridCol w="1400155"/>
              </a:tblGrid>
              <a:tr h="670978">
                <a:tc>
                  <a:txBody>
                    <a:bodyPr/>
                    <a:lstStyle/>
                    <a:p>
                      <a:pPr algn="ctr">
                        <a:lnSpc>
                          <a:spcPct val="115000"/>
                        </a:lnSpc>
                        <a:spcAft>
                          <a:spcPts val="0"/>
                        </a:spcAft>
                      </a:pPr>
                      <a:r>
                        <a:rPr lang="es-EC" sz="1600" b="1" cap="all" dirty="0" smtClean="0"/>
                        <a:t>TRATAMIENTO(BAP;ANA</a:t>
                      </a:r>
                      <a:r>
                        <a:rPr lang="es-EC" sz="1600" b="1" cap="all" dirty="0"/>
                        <a:t>)</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cap="all" dirty="0" smtClean="0"/>
                        <a:t># </a:t>
                      </a:r>
                      <a:r>
                        <a:rPr lang="es-EC" sz="1600" b="1" cap="all" dirty="0"/>
                        <a:t>yemas</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cap="all" dirty="0" smtClean="0"/>
                        <a:t>Tamaño (</a:t>
                      </a:r>
                      <a:r>
                        <a:rPr lang="es-ES" sz="1800" b="1" kern="1200" dirty="0" smtClean="0">
                          <a:solidFill>
                            <a:schemeClr val="dk1"/>
                          </a:solidFill>
                          <a:latin typeface="+mn-lt"/>
                          <a:ea typeface="+mn-ea"/>
                          <a:cs typeface="+mn-cs"/>
                        </a:rPr>
                        <a:t>cm)</a:t>
                      </a:r>
                      <a:r>
                        <a:rPr lang="es-EC" sz="1600" b="1" cap="all" dirty="0" smtClean="0"/>
                        <a:t> </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cap="all"/>
                        <a:t>Índice de brotación</a:t>
                      </a:r>
                      <a:endParaRPr lang="es-EC" sz="1600" b="1">
                        <a:latin typeface="Calibri"/>
                        <a:ea typeface="Times New Roman"/>
                        <a:cs typeface="Times New Roman"/>
                      </a:endParaRPr>
                    </a:p>
                  </a:txBody>
                  <a:tcPr marL="68580" marR="68580" marT="0" marB="0" anchor="ctr"/>
                </a:tc>
              </a:tr>
              <a:tr h="335489">
                <a:tc>
                  <a:txBody>
                    <a:bodyPr/>
                    <a:lstStyle/>
                    <a:p>
                      <a:pPr>
                        <a:lnSpc>
                          <a:spcPct val="115000"/>
                        </a:lnSpc>
                        <a:spcAft>
                          <a:spcPts val="0"/>
                        </a:spcAft>
                      </a:pPr>
                      <a:r>
                        <a:rPr lang="es-EC" sz="1600" b="1"/>
                        <a:t>1 (1,8; 0)</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4,07</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2,13</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b="1"/>
                        <a:t>1,91</a:t>
                      </a:r>
                      <a:endParaRPr lang="es-EC" sz="1600" b="1">
                        <a:latin typeface="Calibri"/>
                        <a:ea typeface="Times New Roman"/>
                        <a:cs typeface="Times New Roman"/>
                      </a:endParaRPr>
                    </a:p>
                  </a:txBody>
                  <a:tcPr marL="68580" marR="68580" marT="0" marB="0" anchor="b"/>
                </a:tc>
              </a:tr>
              <a:tr h="335489">
                <a:tc>
                  <a:txBody>
                    <a:bodyPr/>
                    <a:lstStyle/>
                    <a:p>
                      <a:pPr>
                        <a:lnSpc>
                          <a:spcPct val="115000"/>
                        </a:lnSpc>
                        <a:spcAft>
                          <a:spcPts val="0"/>
                        </a:spcAft>
                      </a:pPr>
                      <a:r>
                        <a:rPr lang="es-EC" sz="1600" b="1"/>
                        <a:t>2 (1,8;0,15)</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3,57</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2,14</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b="1" dirty="0"/>
                        <a:t>1,66</a:t>
                      </a:r>
                      <a:endParaRPr lang="es-EC" sz="1600" b="1" dirty="0">
                        <a:latin typeface="Calibri"/>
                        <a:ea typeface="Times New Roman"/>
                        <a:cs typeface="Times New Roman"/>
                      </a:endParaRPr>
                    </a:p>
                  </a:txBody>
                  <a:tcPr marL="68580" marR="68580" marT="0" marB="0" anchor="b"/>
                </a:tc>
              </a:tr>
              <a:tr h="335489">
                <a:tc>
                  <a:txBody>
                    <a:bodyPr/>
                    <a:lstStyle/>
                    <a:p>
                      <a:pPr>
                        <a:lnSpc>
                          <a:spcPct val="115000"/>
                        </a:lnSpc>
                        <a:spcAft>
                          <a:spcPts val="0"/>
                        </a:spcAft>
                      </a:pPr>
                      <a:r>
                        <a:rPr lang="es-EC" sz="1600" b="1" dirty="0"/>
                        <a:t>3 (1,8;0,3)</a:t>
                      </a:r>
                      <a:endParaRPr lang="es-EC" sz="16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3,67</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2,19</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b="1" dirty="0"/>
                        <a:t>1,68</a:t>
                      </a:r>
                      <a:endParaRPr lang="es-EC" sz="1600" b="1" dirty="0">
                        <a:latin typeface="Calibri"/>
                        <a:ea typeface="Times New Roman"/>
                        <a:cs typeface="Times New Roman"/>
                      </a:endParaRPr>
                    </a:p>
                  </a:txBody>
                  <a:tcPr marL="68580" marR="68580" marT="0" marB="0" anchor="b"/>
                </a:tc>
              </a:tr>
              <a:tr h="335489">
                <a:tc>
                  <a:txBody>
                    <a:bodyPr/>
                    <a:lstStyle/>
                    <a:p>
                      <a:pPr>
                        <a:lnSpc>
                          <a:spcPct val="115000"/>
                        </a:lnSpc>
                        <a:spcAft>
                          <a:spcPts val="0"/>
                        </a:spcAft>
                      </a:pPr>
                      <a:r>
                        <a:rPr lang="es-EC" sz="1600" b="1"/>
                        <a:t>4 (1,8;0,45)</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4,13</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2,33</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b="1" dirty="0"/>
                        <a:t>1,77</a:t>
                      </a:r>
                      <a:endParaRPr lang="es-EC" sz="1600" b="1" dirty="0">
                        <a:latin typeface="Calibri"/>
                        <a:ea typeface="Times New Roman"/>
                        <a:cs typeface="Times New Roman"/>
                      </a:endParaRPr>
                    </a:p>
                  </a:txBody>
                  <a:tcPr marL="68580" marR="68580" marT="0" marB="0" anchor="b"/>
                </a:tc>
              </a:tr>
              <a:tr h="335489">
                <a:tc>
                  <a:txBody>
                    <a:bodyPr/>
                    <a:lstStyle/>
                    <a:p>
                      <a:pPr>
                        <a:lnSpc>
                          <a:spcPct val="115000"/>
                        </a:lnSpc>
                        <a:spcAft>
                          <a:spcPts val="0"/>
                        </a:spcAft>
                      </a:pPr>
                      <a:r>
                        <a:rPr lang="es-EC" sz="1600" b="1"/>
                        <a:t>5 (3,6; 0)</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4,07</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1,82</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b="1"/>
                        <a:t>2,23</a:t>
                      </a:r>
                      <a:endParaRPr lang="es-EC" sz="1600" b="1">
                        <a:latin typeface="Calibri"/>
                        <a:ea typeface="Times New Roman"/>
                        <a:cs typeface="Times New Roman"/>
                      </a:endParaRPr>
                    </a:p>
                  </a:txBody>
                  <a:tcPr marL="68580" marR="68580" marT="0" marB="0" anchor="b"/>
                </a:tc>
              </a:tr>
              <a:tr h="335489">
                <a:tc>
                  <a:txBody>
                    <a:bodyPr/>
                    <a:lstStyle/>
                    <a:p>
                      <a:pPr>
                        <a:lnSpc>
                          <a:spcPct val="115000"/>
                        </a:lnSpc>
                        <a:spcAft>
                          <a:spcPts val="0"/>
                        </a:spcAft>
                      </a:pPr>
                      <a:r>
                        <a:rPr lang="es-EC" sz="1600" b="1"/>
                        <a:t>6 (3,6;0,15)</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4,30</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1,93</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b="1"/>
                        <a:t>2,22</a:t>
                      </a:r>
                      <a:endParaRPr lang="es-EC" sz="1600" b="1">
                        <a:latin typeface="Calibri"/>
                        <a:ea typeface="Times New Roman"/>
                        <a:cs typeface="Times New Roman"/>
                      </a:endParaRPr>
                    </a:p>
                  </a:txBody>
                  <a:tcPr marL="68580" marR="68580" marT="0" marB="0" anchor="b"/>
                </a:tc>
              </a:tr>
              <a:tr h="335489">
                <a:tc>
                  <a:txBody>
                    <a:bodyPr/>
                    <a:lstStyle/>
                    <a:p>
                      <a:pPr>
                        <a:lnSpc>
                          <a:spcPct val="115000"/>
                        </a:lnSpc>
                        <a:spcAft>
                          <a:spcPts val="0"/>
                        </a:spcAft>
                      </a:pPr>
                      <a:r>
                        <a:rPr lang="es-EC" sz="1600" b="1"/>
                        <a:t>7 (3,6;0,3)</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3,97</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1,87</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b="1"/>
                        <a:t>2,13</a:t>
                      </a:r>
                      <a:endParaRPr lang="es-EC" sz="1600" b="1">
                        <a:latin typeface="Calibri"/>
                        <a:ea typeface="Times New Roman"/>
                        <a:cs typeface="Times New Roman"/>
                      </a:endParaRPr>
                    </a:p>
                  </a:txBody>
                  <a:tcPr marL="68580" marR="68580" marT="0" marB="0" anchor="b"/>
                </a:tc>
              </a:tr>
              <a:tr h="335489">
                <a:tc>
                  <a:txBody>
                    <a:bodyPr/>
                    <a:lstStyle/>
                    <a:p>
                      <a:pPr>
                        <a:lnSpc>
                          <a:spcPct val="115000"/>
                        </a:lnSpc>
                        <a:spcAft>
                          <a:spcPts val="0"/>
                        </a:spcAft>
                      </a:pPr>
                      <a:r>
                        <a:rPr lang="es-EC" sz="1600" b="1"/>
                        <a:t>8 (3,6; 0,45)</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4,13</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600" b="1"/>
                        <a:t>1,84</a:t>
                      </a:r>
                      <a:endParaRPr lang="es-EC" sz="16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600" b="1" dirty="0"/>
                        <a:t>2,25</a:t>
                      </a:r>
                      <a:endParaRPr lang="es-EC" sz="1600" b="1" dirty="0">
                        <a:latin typeface="Calibri"/>
                        <a:ea typeface="Times New Roman"/>
                        <a:cs typeface="Times New Roman"/>
                      </a:endParaRPr>
                    </a:p>
                  </a:txBody>
                  <a:tcPr marL="68580" marR="68580" marT="0" marB="0" anchor="b"/>
                </a:tc>
              </a:tr>
            </a:tbl>
          </a:graphicData>
        </a:graphic>
      </p:graphicFrame>
      <p:pic>
        <p:nvPicPr>
          <p:cNvPr id="14" name="Picture 5" descr="J:\Fotos tesis\INTRODUCCION\IMG00286-20110519-0940.jpg"/>
          <p:cNvPicPr>
            <a:picLocks noChangeAspect="1" noChangeArrowheads="1"/>
          </p:cNvPicPr>
          <p:nvPr/>
        </p:nvPicPr>
        <p:blipFill>
          <a:blip r:embed="rId3" cstate="print"/>
          <a:srcRect l="9340" t="22832" r="6595" b="27352"/>
          <a:stretch>
            <a:fillRect/>
          </a:stretch>
        </p:blipFill>
        <p:spPr bwMode="auto">
          <a:xfrm rot="5400000">
            <a:off x="6812249" y="2412887"/>
            <a:ext cx="2304256" cy="102411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5" name="14 CuadroTexto"/>
          <p:cNvSpPr txBox="1"/>
          <p:nvPr/>
        </p:nvSpPr>
        <p:spPr>
          <a:xfrm>
            <a:off x="7468322" y="3676962"/>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T4</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6" name="Picture 4" descr="J:\TESIS!!\fotos chiri\DSC03964.JPG"/>
          <p:cNvPicPr>
            <a:picLocks noChangeAspect="1" noChangeArrowheads="1"/>
          </p:cNvPicPr>
          <p:nvPr/>
        </p:nvPicPr>
        <p:blipFill>
          <a:blip r:embed="rId4" cstate="print"/>
          <a:srcRect l="45763" t="18464" r="16156" b="5374"/>
          <a:stretch>
            <a:fillRect/>
          </a:stretch>
        </p:blipFill>
        <p:spPr bwMode="auto">
          <a:xfrm>
            <a:off x="5940152" y="3717032"/>
            <a:ext cx="1344149" cy="201622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6" descr="J:\TESIS!!\fotos chiri\DSC03990.JPG"/>
          <p:cNvPicPr>
            <a:picLocks noChangeAspect="1" noChangeArrowheads="1"/>
          </p:cNvPicPr>
          <p:nvPr/>
        </p:nvPicPr>
        <p:blipFill>
          <a:blip r:embed="rId5" cstate="print"/>
          <a:srcRect l="43945" t="11745" r="19219" b="702"/>
          <a:stretch>
            <a:fillRect/>
          </a:stretch>
        </p:blipFill>
        <p:spPr bwMode="auto">
          <a:xfrm>
            <a:off x="6033236" y="1412776"/>
            <a:ext cx="1131052" cy="201622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9" name="18 CuadroTexto"/>
          <p:cNvSpPr txBox="1"/>
          <p:nvPr/>
        </p:nvSpPr>
        <p:spPr>
          <a:xfrm>
            <a:off x="5940152" y="5333146"/>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T1</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1" name="20 CuadroTexto"/>
          <p:cNvSpPr txBox="1"/>
          <p:nvPr/>
        </p:nvSpPr>
        <p:spPr>
          <a:xfrm>
            <a:off x="6012160" y="3068960"/>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T2</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2" name="Picture 3" descr="J:\TESIS!!\fotos chiri\DSC03960.JPG"/>
          <p:cNvPicPr>
            <a:picLocks noChangeAspect="1" noChangeArrowheads="1"/>
          </p:cNvPicPr>
          <p:nvPr/>
        </p:nvPicPr>
        <p:blipFill>
          <a:blip r:embed="rId6" cstate="print"/>
          <a:srcRect l="48234" t="19016" r="12149" b="4920"/>
          <a:stretch>
            <a:fillRect/>
          </a:stretch>
        </p:blipFill>
        <p:spPr bwMode="auto">
          <a:xfrm>
            <a:off x="7452320" y="4365104"/>
            <a:ext cx="1300144" cy="187220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3" name="22 CuadroTexto"/>
          <p:cNvSpPr txBox="1"/>
          <p:nvPr/>
        </p:nvSpPr>
        <p:spPr>
          <a:xfrm>
            <a:off x="7452320" y="5837202"/>
            <a:ext cx="504056" cy="400110"/>
          </a:xfrm>
          <a:prstGeom prst="rect">
            <a:avLst/>
          </a:prstGeom>
          <a:solidFill>
            <a:schemeClr val="bg1">
              <a:lumMod val="95000"/>
            </a:schemeClr>
          </a:solidFill>
          <a:ln w="19050">
            <a:solidFill>
              <a:schemeClr val="tx1"/>
            </a:solidFill>
          </a:ln>
        </p:spPr>
        <p:txBody>
          <a:bodyPr wrap="square" rtlCol="0">
            <a:spAutoFit/>
          </a:bodyPr>
          <a:lstStyle/>
          <a:p>
            <a:r>
              <a:rPr lang="es-EC"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T3</a:t>
            </a:r>
            <a:endParaRPr lang="es-EC"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r>
              <a:rPr lang="es-EC" sz="2400" b="1" dirty="0" smtClean="0">
                <a:solidFill>
                  <a:srgbClr val="FF00FF"/>
                </a:solidFill>
              </a:rPr>
              <a:t>    </a:t>
            </a:r>
            <a:r>
              <a:rPr lang="es-EC" sz="2400" b="1" dirty="0" smtClean="0">
                <a:solidFill>
                  <a:srgbClr val="6600FF"/>
                </a:solidFill>
              </a:rPr>
              <a:t>VIGOROSIDAD</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18" name="17 Tabla"/>
          <p:cNvGraphicFramePr>
            <a:graphicFrameLocks noGrp="1"/>
          </p:cNvGraphicFramePr>
          <p:nvPr/>
        </p:nvGraphicFramePr>
        <p:xfrm>
          <a:off x="539552" y="2780928"/>
          <a:ext cx="7272807" cy="3470148"/>
        </p:xfrm>
        <a:graphic>
          <a:graphicData uri="http://schemas.openxmlformats.org/drawingml/2006/table">
            <a:tbl>
              <a:tblPr>
                <a:tableStyleId>{08FB837D-C827-4EFA-A057-4D05807E0F7C}</a:tableStyleId>
              </a:tblPr>
              <a:tblGrid>
                <a:gridCol w="1898410"/>
                <a:gridCol w="1234438"/>
                <a:gridCol w="633089"/>
                <a:gridCol w="1577577"/>
                <a:gridCol w="951350"/>
                <a:gridCol w="977943"/>
              </a:tblGrid>
              <a:tr h="79375">
                <a:tc>
                  <a:txBody>
                    <a:bodyPr/>
                    <a:lstStyle/>
                    <a:p>
                      <a:pPr algn="ctr">
                        <a:lnSpc>
                          <a:spcPct val="115000"/>
                        </a:lnSpc>
                        <a:spcAft>
                          <a:spcPts val="0"/>
                        </a:spcAft>
                      </a:pPr>
                      <a:r>
                        <a:rPr lang="es-EC" sz="1800" b="1" cap="all" dirty="0"/>
                        <a:t>F</a:t>
                      </a:r>
                      <a:r>
                        <a:rPr lang="es-EC" sz="1800" b="1" dirty="0"/>
                        <a:t>uente de 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Suma de cuadrados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cap="all"/>
                        <a:t>Gl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Promedio de los cuadrados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Valor F</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Valor p</a:t>
                      </a:r>
                      <a:endParaRPr lang="es-EC" sz="1800" b="1">
                        <a:latin typeface="Calibri"/>
                        <a:ea typeface="Times New Roman"/>
                        <a:cs typeface="Times New Roman"/>
                      </a:endParaRPr>
                    </a:p>
                  </a:txBody>
                  <a:tcPr marL="68580" marR="68580" marT="0" marB="0" anchor="ctr"/>
                </a:tc>
              </a:tr>
              <a:tr h="161925">
                <a:tc>
                  <a:txBody>
                    <a:bodyPr/>
                    <a:lstStyle/>
                    <a:p>
                      <a:pPr>
                        <a:lnSpc>
                          <a:spcPct val="115000"/>
                        </a:lnSpc>
                        <a:spcAft>
                          <a:spcPts val="0"/>
                        </a:spcAft>
                      </a:pPr>
                      <a:r>
                        <a:rPr lang="es-EC" sz="1800" b="1"/>
                        <a:t>Entre grupos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2,29</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7</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0,33</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0,41</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0,88</a:t>
                      </a:r>
                      <a:endParaRPr lang="es-EC" sz="1800" b="1">
                        <a:latin typeface="Calibri"/>
                        <a:ea typeface="Times New Roman"/>
                        <a:cs typeface="Times New Roman"/>
                      </a:endParaRPr>
                    </a:p>
                  </a:txBody>
                  <a:tcPr marL="68580" marR="68580" marT="0" marB="0" anchor="ctr"/>
                </a:tc>
              </a:tr>
              <a:tr h="161925">
                <a:tc>
                  <a:txBody>
                    <a:bodyPr/>
                    <a:lstStyle/>
                    <a:p>
                      <a:pPr>
                        <a:lnSpc>
                          <a:spcPct val="115000"/>
                        </a:lnSpc>
                        <a:spcAft>
                          <a:spcPts val="0"/>
                        </a:spcAft>
                      </a:pPr>
                      <a:r>
                        <a:rPr lang="es-EC" sz="1800" b="1"/>
                        <a:t>   BAP</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0,04</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0,04</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0,05</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0,8215</a:t>
                      </a:r>
                      <a:endParaRPr lang="es-EC" sz="1800" b="1">
                        <a:latin typeface="Calibri"/>
                        <a:ea typeface="Times New Roman"/>
                        <a:cs typeface="Times New Roman"/>
                      </a:endParaRPr>
                    </a:p>
                  </a:txBody>
                  <a:tcPr marL="68580" marR="68580" marT="0" marB="0" anchor="ctr"/>
                </a:tc>
              </a:tr>
              <a:tr h="161925">
                <a:tc>
                  <a:txBody>
                    <a:bodyPr/>
                    <a:lstStyle/>
                    <a:p>
                      <a:pPr>
                        <a:lnSpc>
                          <a:spcPct val="115000"/>
                        </a:lnSpc>
                        <a:spcAft>
                          <a:spcPts val="0"/>
                        </a:spcAft>
                      </a:pPr>
                      <a:r>
                        <a:rPr lang="es-EC" sz="1800" b="1" dirty="0"/>
                        <a:t>   ANA</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1,46</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0,49</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0,61</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0,6158</a:t>
                      </a:r>
                      <a:endParaRPr lang="es-EC" sz="1800" b="1">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s-EC" sz="1800" b="1"/>
                        <a:t>Lineal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1,408</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1,408</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2,086</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0,164</a:t>
                      </a:r>
                      <a:endParaRPr lang="es-EC" sz="1800" b="1">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a:t>       Cuadrático</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0,042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0,042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0,062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0,806</a:t>
                      </a:r>
                      <a:endParaRPr lang="es-EC" sz="1800" b="1">
                        <a:latin typeface="Calibri"/>
                        <a:ea typeface="Times New Roman"/>
                        <a:cs typeface="Times New Roman"/>
                      </a:endParaRPr>
                    </a:p>
                  </a:txBody>
                  <a:tcPr marL="68580" marR="68580" marT="0" marB="0" anchor="b"/>
                </a:tc>
              </a:tr>
              <a:tr h="161925">
                <a:tc>
                  <a:txBody>
                    <a:bodyPr/>
                    <a:lstStyle/>
                    <a:p>
                      <a:pPr algn="ctr">
                        <a:lnSpc>
                          <a:spcPct val="115000"/>
                        </a:lnSpc>
                        <a:spcAft>
                          <a:spcPts val="0"/>
                        </a:spcAft>
                      </a:pPr>
                      <a:r>
                        <a:rPr lang="es-EC" sz="1800" b="1"/>
                        <a:t>Cúbico</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S" sz="1800" b="1"/>
                        <a:t>0,008</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1</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0,008</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0,012</a:t>
                      </a:r>
                      <a:endParaRPr lang="es-EC" sz="1800" b="1">
                        <a:latin typeface="Calibri"/>
                        <a:ea typeface="Times New Roman"/>
                        <a:cs typeface="Times New Roman"/>
                      </a:endParaRPr>
                    </a:p>
                  </a:txBody>
                  <a:tcPr marL="68580" marR="68580" marT="0" marB="0" anchor="b"/>
                </a:tc>
                <a:tc>
                  <a:txBody>
                    <a:bodyPr/>
                    <a:lstStyle/>
                    <a:p>
                      <a:pPr algn="ctr">
                        <a:lnSpc>
                          <a:spcPct val="115000"/>
                        </a:lnSpc>
                        <a:spcAft>
                          <a:spcPts val="0"/>
                        </a:spcAft>
                      </a:pPr>
                      <a:r>
                        <a:rPr lang="es-ES" sz="1800" b="1"/>
                        <a:t>0,913</a:t>
                      </a:r>
                      <a:endParaRPr lang="es-EC" sz="1800" b="1">
                        <a:latin typeface="Calibri"/>
                        <a:ea typeface="Times New Roman"/>
                        <a:cs typeface="Times New Roman"/>
                      </a:endParaRPr>
                    </a:p>
                  </a:txBody>
                  <a:tcPr marL="68580" marR="68580" marT="0" marB="0" anchor="b"/>
                </a:tc>
              </a:tr>
              <a:tr h="161925">
                <a:tc>
                  <a:txBody>
                    <a:bodyPr/>
                    <a:lstStyle/>
                    <a:p>
                      <a:pPr>
                        <a:lnSpc>
                          <a:spcPct val="115000"/>
                        </a:lnSpc>
                        <a:spcAft>
                          <a:spcPts val="0"/>
                        </a:spcAft>
                      </a:pPr>
                      <a:r>
                        <a:rPr lang="es-EC" sz="1800" b="1" dirty="0"/>
                        <a:t>   </a:t>
                      </a:r>
                      <a:r>
                        <a:rPr lang="es-EC" sz="1800" b="1" dirty="0" smtClean="0"/>
                        <a:t>INTERACCIÓN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0,79</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3</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0,26</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0,33</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0,8014</a:t>
                      </a:r>
                      <a:endParaRPr lang="es-EC" sz="1800" b="1">
                        <a:latin typeface="Calibri"/>
                        <a:ea typeface="Times New Roman"/>
                        <a:cs typeface="Times New Roman"/>
                      </a:endParaRPr>
                    </a:p>
                  </a:txBody>
                  <a:tcPr marL="68580" marR="68580" marT="0" marB="0" anchor="ctr"/>
                </a:tc>
              </a:tr>
              <a:tr h="161925">
                <a:tc>
                  <a:txBody>
                    <a:bodyPr/>
                    <a:lstStyle/>
                    <a:p>
                      <a:pPr>
                        <a:lnSpc>
                          <a:spcPct val="115000"/>
                        </a:lnSpc>
                        <a:spcAft>
                          <a:spcPts val="0"/>
                        </a:spcAft>
                      </a:pPr>
                      <a:r>
                        <a:rPr lang="es-EC" sz="1800" b="1"/>
                        <a:t>   Error</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12,67</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16</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0,79</a:t>
                      </a:r>
                      <a:endParaRPr lang="es-EC" sz="1800" b="1">
                        <a:latin typeface="Calibri"/>
                        <a:ea typeface="Times New Roman"/>
                        <a:cs typeface="Times New Roman"/>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r>
              <a:tr h="161925">
                <a:tc>
                  <a:txBody>
                    <a:bodyPr/>
                    <a:lstStyle/>
                    <a:p>
                      <a:pPr algn="ctr">
                        <a:lnSpc>
                          <a:spcPct val="115000"/>
                        </a:lnSpc>
                        <a:spcAft>
                          <a:spcPts val="0"/>
                        </a:spcAft>
                      </a:pPr>
                      <a:r>
                        <a:rPr lang="es-EC" sz="1800" b="1"/>
                        <a:t>Total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14,96</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23</a:t>
                      </a:r>
                      <a:endParaRPr lang="es-EC" sz="1800" b="1">
                        <a:latin typeface="Calibri"/>
                        <a:ea typeface="Times New Roman"/>
                        <a:cs typeface="Times New Roman"/>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dirty="0">
                        <a:latin typeface="Calibri"/>
                      </a:endParaRPr>
                    </a:p>
                  </a:txBody>
                  <a:tcPr marL="68580" marR="68580" marT="0" marB="0" anchor="ctr"/>
                </a:tc>
              </a:tr>
            </a:tbl>
          </a:graphicData>
        </a:graphic>
      </p:graphicFrame>
      <p:sp>
        <p:nvSpPr>
          <p:cNvPr id="24" name="23 CuadroTexto"/>
          <p:cNvSpPr txBox="1"/>
          <p:nvPr/>
        </p:nvSpPr>
        <p:spPr>
          <a:xfrm>
            <a:off x="539552" y="1988840"/>
            <a:ext cx="7344816" cy="646331"/>
          </a:xfrm>
          <a:prstGeom prst="rect">
            <a:avLst/>
          </a:prstGeom>
          <a:noFill/>
        </p:spPr>
        <p:txBody>
          <a:bodyPr wrap="square" rtlCol="0">
            <a:spAutoFit/>
          </a:bodyPr>
          <a:lstStyle/>
          <a:p>
            <a:r>
              <a:rPr lang="es-ES" b="1" dirty="0" smtClean="0"/>
              <a:t>Tabla 27: </a:t>
            </a:r>
            <a:r>
              <a:rPr lang="es-EC" b="1" dirty="0" smtClean="0"/>
              <a:t>Análisis de varianza para la variable Vigorosidad entre los tratamientos para multiplicación</a:t>
            </a:r>
            <a:endParaRPr lang="es-EC"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11" name="10 Gráfico"/>
          <p:cNvGraphicFramePr/>
          <p:nvPr/>
        </p:nvGraphicFramePr>
        <p:xfrm>
          <a:off x="899592" y="1700808"/>
          <a:ext cx="7272808"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FF00FF"/>
                </a:solidFill>
                <a:effectLst>
                  <a:outerShdw blurRad="38100" dist="38100" dir="2700000" algn="tl">
                    <a:srgbClr val="000000">
                      <a:alpha val="43137"/>
                    </a:srgbClr>
                  </a:outerShdw>
                </a:effectLst>
              </a:rPr>
              <a:t>FASE DE MULTIPLICACIÓN:</a:t>
            </a:r>
            <a:endParaRPr lang="es-EC" sz="2400" b="1" u="sng" dirty="0">
              <a:solidFill>
                <a:srgbClr val="6600CC"/>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pic>
        <p:nvPicPr>
          <p:cNvPr id="13" name="12 Imagen"/>
          <p:cNvPicPr/>
          <p:nvPr/>
        </p:nvPicPr>
        <p:blipFill>
          <a:blip r:embed="rId3" cstate="print"/>
          <a:srcRect/>
          <a:stretch>
            <a:fillRect/>
          </a:stretch>
        </p:blipFill>
        <p:spPr bwMode="auto">
          <a:xfrm>
            <a:off x="1835696" y="1988840"/>
            <a:ext cx="5400600" cy="3384096"/>
          </a:xfrm>
          <a:prstGeom prst="rect">
            <a:avLst/>
          </a:prstGeom>
          <a:noFill/>
          <a:ln w="9525">
            <a:noFill/>
            <a:miter lim="800000"/>
            <a:headEnd/>
            <a:tailEnd/>
          </a:ln>
        </p:spPr>
      </p:pic>
      <p:sp>
        <p:nvSpPr>
          <p:cNvPr id="14" name="13 CuadroTexto"/>
          <p:cNvSpPr txBox="1"/>
          <p:nvPr/>
        </p:nvSpPr>
        <p:spPr>
          <a:xfrm>
            <a:off x="1331640" y="5445224"/>
            <a:ext cx="6696744" cy="646331"/>
          </a:xfrm>
          <a:prstGeom prst="rect">
            <a:avLst/>
          </a:prstGeom>
          <a:noFill/>
        </p:spPr>
        <p:txBody>
          <a:bodyPr wrap="square" rtlCol="0">
            <a:spAutoFit/>
          </a:bodyPr>
          <a:lstStyle/>
          <a:p>
            <a:pPr algn="ctr"/>
            <a:r>
              <a:rPr lang="es-ES" b="1" dirty="0" smtClean="0"/>
              <a:t>Figura 1: A)Brotes al final de la fase de multiplicación (</a:t>
            </a:r>
            <a:r>
              <a:rPr lang="es-ES" b="1" dirty="0" err="1" smtClean="0"/>
              <a:t>subcultivo</a:t>
            </a:r>
            <a:r>
              <a:rPr lang="es-ES" b="1" dirty="0" smtClean="0"/>
              <a:t> 2). B) Brotes al finalizar la fase de elongación. </a:t>
            </a:r>
            <a:endParaRPr lang="es-EC"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a:p>
        </p:txBody>
      </p:sp>
      <p:sp>
        <p:nvSpPr>
          <p:cNvPr id="4" name="3 Rectángulo"/>
          <p:cNvSpPr/>
          <p:nvPr/>
        </p:nvSpPr>
        <p:spPr>
          <a:xfrm>
            <a:off x="179512" y="188640"/>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539552" y="1916832"/>
            <a:ext cx="8136904" cy="25545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8000" b="1" cap="all" dirty="0" smtClean="0">
                <a:ln w="0">
                  <a:solidFill>
                    <a:schemeClr val="tx2">
                      <a:lumMod val="75000"/>
                    </a:schemeClr>
                  </a:solidFill>
                </a:ln>
                <a:solidFill>
                  <a:schemeClr val="accent2">
                    <a:lumMod val="50000"/>
                  </a:schemeClr>
                </a:solidFill>
                <a:effectLst>
                  <a:reflection blurRad="12700" stA="50000" endPos="50000" dist="5000" dir="5400000" sy="-100000" rotWithShape="0"/>
                </a:effectLst>
              </a:rPr>
              <a:t>Fase de enraizamiento</a:t>
            </a:r>
            <a:endParaRPr lang="es-ES" sz="8000" b="1" cap="all" dirty="0">
              <a:ln w="0">
                <a:solidFill>
                  <a:schemeClr val="tx2">
                    <a:lumMod val="75000"/>
                  </a:schemeClr>
                </a:solidFill>
              </a:ln>
              <a:solidFill>
                <a:schemeClr val="accent2">
                  <a:lumMod val="5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6B4AF8"/>
                </a:solidFill>
                <a:effectLst>
                  <a:outerShdw blurRad="38100" dist="38100" dir="2700000" algn="tl">
                    <a:srgbClr val="000000">
                      <a:alpha val="43137"/>
                    </a:srgbClr>
                  </a:outerShdw>
                </a:effectLst>
              </a:rPr>
              <a:t>FASE DE ENRAIZAMIENTO:   </a:t>
            </a:r>
            <a:r>
              <a:rPr lang="es-EC" sz="2400" b="1" dirty="0" smtClean="0">
                <a:solidFill>
                  <a:srgbClr val="00B0F0"/>
                </a:solidFill>
              </a:rPr>
              <a:t>PORCENTAJE DE ENRAIZAMIENTO</a:t>
            </a:r>
            <a:endParaRPr lang="es-EC" sz="2400" b="1" u="sng" dirty="0">
              <a:solidFill>
                <a:srgbClr val="6B4AF8"/>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15" name="14 Tabla"/>
          <p:cNvGraphicFramePr>
            <a:graphicFrameLocks noGrp="1"/>
          </p:cNvGraphicFramePr>
          <p:nvPr/>
        </p:nvGraphicFramePr>
        <p:xfrm>
          <a:off x="395536" y="2924944"/>
          <a:ext cx="4605189" cy="2523744"/>
        </p:xfrm>
        <a:graphic>
          <a:graphicData uri="http://schemas.openxmlformats.org/drawingml/2006/table">
            <a:tbl>
              <a:tblPr>
                <a:tableStyleId>{775DCB02-9BB8-47FD-8907-85C794F793BA}</a:tableStyleId>
              </a:tblPr>
              <a:tblGrid>
                <a:gridCol w="1618297"/>
                <a:gridCol w="1258990"/>
                <a:gridCol w="1727902"/>
              </a:tblGrid>
              <a:tr h="161925">
                <a:tc>
                  <a:txBody>
                    <a:bodyPr/>
                    <a:lstStyle/>
                    <a:p>
                      <a:pPr algn="ctr">
                        <a:lnSpc>
                          <a:spcPct val="115000"/>
                        </a:lnSpc>
                        <a:spcAft>
                          <a:spcPts val="0"/>
                        </a:spcAft>
                      </a:pPr>
                      <a:r>
                        <a:rPr lang="en-US" sz="1800" b="1" cap="all" dirty="0" err="1"/>
                        <a:t>tratamiento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cap="all" dirty="0"/>
                        <a:t>Total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cap="all" dirty="0" err="1"/>
                        <a:t>Porcentaje</a:t>
                      </a:r>
                      <a:endParaRPr lang="es-EC" sz="18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800" b="1"/>
                        <a:t>1 (control)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a:t>
                      </a:r>
                      <a:endParaRPr lang="es-EC" sz="1800" b="1">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800" b="1"/>
                        <a:t>2 </a:t>
                      </a:r>
                      <a:r>
                        <a:rPr lang="es-EC" sz="1800" b="1"/>
                        <a:t>(246 µM AIB)</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15</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smtClean="0"/>
                        <a:t>50</a:t>
                      </a:r>
                      <a:endParaRPr lang="es-EC" sz="18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800" b="1">
                          <a:solidFill>
                            <a:srgbClr val="FF0000"/>
                          </a:solidFill>
                        </a:rPr>
                        <a:t>3 </a:t>
                      </a:r>
                      <a:r>
                        <a:rPr lang="es-EC" sz="1800" b="1">
                          <a:solidFill>
                            <a:srgbClr val="FF0000"/>
                          </a:solidFill>
                        </a:rPr>
                        <a:t>(492 µM AIB)</a:t>
                      </a:r>
                      <a:endParaRPr lang="es-EC" sz="1800" b="1">
                        <a:solidFill>
                          <a:srgbClr val="FF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solidFill>
                            <a:srgbClr val="FF0000"/>
                          </a:solidFill>
                        </a:rPr>
                        <a:t>21</a:t>
                      </a:r>
                      <a:endParaRPr lang="es-EC" sz="1800" b="1">
                        <a:solidFill>
                          <a:srgbClr val="FF0000"/>
                        </a:solidFill>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solidFill>
                            <a:srgbClr val="FF0000"/>
                          </a:solidFill>
                          <a:latin typeface="Calibri"/>
                          <a:ea typeface="Times New Roman"/>
                          <a:cs typeface="Times New Roman"/>
                        </a:rPr>
                        <a:t>70</a:t>
                      </a:r>
                      <a:endParaRPr lang="es-EC" sz="1800" b="1" dirty="0">
                        <a:solidFill>
                          <a:srgbClr val="FF0000"/>
                        </a:solidFill>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800" b="1" dirty="0"/>
                        <a:t>4 </a:t>
                      </a:r>
                      <a:r>
                        <a:rPr lang="es-EC" sz="1800" b="1" dirty="0"/>
                        <a:t>(736 µM AIB)</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12</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latin typeface="Calibri"/>
                          <a:ea typeface="Times New Roman"/>
                          <a:cs typeface="Times New Roman"/>
                        </a:rPr>
                        <a:t>40</a:t>
                      </a:r>
                      <a:endParaRPr lang="es-EC" sz="18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800" b="1"/>
                        <a:t>5 </a:t>
                      </a:r>
                      <a:r>
                        <a:rPr lang="es-EC" sz="1800" b="1"/>
                        <a:t>(246 µM AIA)</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6</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latin typeface="Calibri"/>
                          <a:ea typeface="Times New Roman"/>
                          <a:cs typeface="Times New Roman"/>
                        </a:rPr>
                        <a:t>20</a:t>
                      </a:r>
                      <a:endParaRPr lang="es-EC" sz="18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800" b="1"/>
                        <a:t>6 </a:t>
                      </a:r>
                      <a:r>
                        <a:rPr lang="es-EC" sz="1800" b="1"/>
                        <a:t>(492 µM AIA)</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8</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latin typeface="Calibri"/>
                          <a:ea typeface="Times New Roman"/>
                          <a:cs typeface="Times New Roman"/>
                        </a:rPr>
                        <a:t>26.27</a:t>
                      </a:r>
                      <a:endParaRPr lang="es-EC" sz="1800" b="1" dirty="0">
                        <a:latin typeface="Calibri"/>
                        <a:ea typeface="Times New Roman"/>
                        <a:cs typeface="Times New Roman"/>
                      </a:endParaRPr>
                    </a:p>
                  </a:txBody>
                  <a:tcPr marL="68580" marR="68580" marT="0" marB="0" anchor="ctr"/>
                </a:tc>
              </a:tr>
              <a:tr h="161925">
                <a:tc>
                  <a:txBody>
                    <a:bodyPr/>
                    <a:lstStyle/>
                    <a:p>
                      <a:pPr algn="ctr">
                        <a:lnSpc>
                          <a:spcPct val="115000"/>
                        </a:lnSpc>
                        <a:spcAft>
                          <a:spcPts val="0"/>
                        </a:spcAft>
                      </a:pPr>
                      <a:r>
                        <a:rPr lang="en-US" sz="1800" b="1"/>
                        <a:t>7 </a:t>
                      </a:r>
                      <a:r>
                        <a:rPr lang="es-EC" sz="1800" b="1"/>
                        <a:t>(736 µM AIA)</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7</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latin typeface="Calibri"/>
                          <a:ea typeface="Times New Roman"/>
                          <a:cs typeface="Times New Roman"/>
                        </a:rPr>
                        <a:t>23.33</a:t>
                      </a:r>
                      <a:endParaRPr lang="es-EC" sz="1800" b="1" dirty="0">
                        <a:latin typeface="Calibri"/>
                        <a:ea typeface="Times New Roman"/>
                        <a:cs typeface="Times New Roman"/>
                      </a:endParaRPr>
                    </a:p>
                  </a:txBody>
                  <a:tcPr marL="68580" marR="68580" marT="0" marB="0" anchor="ctr"/>
                </a:tc>
              </a:tr>
            </a:tbl>
          </a:graphicData>
        </a:graphic>
      </p:graphicFrame>
      <p:sp>
        <p:nvSpPr>
          <p:cNvPr id="16" name="15 CuadroTexto"/>
          <p:cNvSpPr txBox="1"/>
          <p:nvPr/>
        </p:nvSpPr>
        <p:spPr>
          <a:xfrm>
            <a:off x="395536" y="2060848"/>
            <a:ext cx="7488832" cy="646331"/>
          </a:xfrm>
          <a:prstGeom prst="rect">
            <a:avLst/>
          </a:prstGeom>
          <a:noFill/>
        </p:spPr>
        <p:txBody>
          <a:bodyPr wrap="square" rtlCol="0">
            <a:spAutoFit/>
          </a:bodyPr>
          <a:lstStyle/>
          <a:p>
            <a:r>
              <a:rPr lang="es-ES" b="1" dirty="0" smtClean="0"/>
              <a:t>Tabla 28 : Frecuencias y porcentajes de plantas</a:t>
            </a:r>
          </a:p>
          <a:p>
            <a:r>
              <a:rPr lang="es-ES" b="1" dirty="0" smtClean="0"/>
              <a:t> enraizadas en los diferentes tratamientos.</a:t>
            </a:r>
            <a:endParaRPr lang="es-EC" b="1" dirty="0" smtClean="0"/>
          </a:p>
        </p:txBody>
      </p:sp>
      <p:pic>
        <p:nvPicPr>
          <p:cNvPr id="1027" name="Picture 3" descr="C:\Users\PEDRO PALIZ\Desktop\TESIS!!\fotos chiri\DSC04020.JPG"/>
          <p:cNvPicPr>
            <a:picLocks noChangeAspect="1" noChangeArrowheads="1"/>
          </p:cNvPicPr>
          <p:nvPr/>
        </p:nvPicPr>
        <p:blipFill>
          <a:blip r:embed="rId3" cstate="print"/>
          <a:srcRect l="30512" t="15256" r="35162" b="21177"/>
          <a:stretch>
            <a:fillRect/>
          </a:stretch>
        </p:blipFill>
        <p:spPr bwMode="auto">
          <a:xfrm>
            <a:off x="7020272" y="4581128"/>
            <a:ext cx="1296144" cy="1800200"/>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028" name="Picture 4" descr="C:\Users\PEDRO PALIZ\Desktop\TESIS!!\fotos chiri\DSC04030.JPG"/>
          <p:cNvPicPr>
            <a:picLocks noChangeAspect="1" noChangeArrowheads="1"/>
          </p:cNvPicPr>
          <p:nvPr/>
        </p:nvPicPr>
        <p:blipFill>
          <a:blip r:embed="rId4" cstate="print"/>
          <a:srcRect l="34054" t="18107" r="33167" b="7476"/>
          <a:stretch>
            <a:fillRect/>
          </a:stretch>
        </p:blipFill>
        <p:spPr bwMode="auto">
          <a:xfrm>
            <a:off x="5724128" y="2924944"/>
            <a:ext cx="1440160" cy="2452164"/>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026" name="Picture 2" descr="C:\Users\PEDRO PALIZ\Desktop\TESIS!!\fotos chiri\DSC04019.JPG"/>
          <p:cNvPicPr>
            <a:picLocks noChangeAspect="1" noChangeArrowheads="1"/>
          </p:cNvPicPr>
          <p:nvPr/>
        </p:nvPicPr>
        <p:blipFill>
          <a:blip r:embed="rId5" cstate="print"/>
          <a:srcRect l="30687" t="23867" r="23283"/>
          <a:stretch>
            <a:fillRect/>
          </a:stretch>
        </p:blipFill>
        <p:spPr bwMode="auto">
          <a:xfrm>
            <a:off x="6372200" y="1916832"/>
            <a:ext cx="1296144" cy="1607840"/>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pic>
        <p:nvPicPr>
          <p:cNvPr id="1029" name="Picture 5" descr="C:\Users\PEDRO PALIZ\Desktop\TESIS!!\fotos chiri\DSC04032.JPG"/>
          <p:cNvPicPr>
            <a:picLocks noChangeAspect="1" noChangeArrowheads="1"/>
          </p:cNvPicPr>
          <p:nvPr/>
        </p:nvPicPr>
        <p:blipFill>
          <a:blip r:embed="rId6" cstate="print"/>
          <a:srcRect l="39351" t="18812" r="21144"/>
          <a:stretch>
            <a:fillRect/>
          </a:stretch>
        </p:blipFill>
        <p:spPr bwMode="auto">
          <a:xfrm>
            <a:off x="7452320" y="2780928"/>
            <a:ext cx="1368152" cy="2108775"/>
          </a:xfrm>
          <a:prstGeom prst="round2DiagRect">
            <a:avLst>
              <a:gd name="adj1" fmla="val 16667"/>
              <a:gd name="adj2" fmla="val 0"/>
            </a:avLst>
          </a:prstGeom>
          <a:ln w="127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6B4AF8"/>
                </a:solidFill>
                <a:effectLst>
                  <a:outerShdw blurRad="38100" dist="38100" dir="2700000" algn="tl">
                    <a:srgbClr val="000000">
                      <a:alpha val="43137"/>
                    </a:srgbClr>
                  </a:outerShdw>
                </a:effectLst>
              </a:rPr>
              <a:t>FASE DE ENRAIZAMIENTO:   </a:t>
            </a:r>
            <a:r>
              <a:rPr lang="es-EC" sz="2400" b="1" dirty="0" smtClean="0">
                <a:solidFill>
                  <a:srgbClr val="00B0F0"/>
                </a:solidFill>
              </a:rPr>
              <a:t>PORCENTAJE DE ENRAIZAMIENTO</a:t>
            </a:r>
            <a:endParaRPr lang="es-EC" sz="2400" b="1" u="sng" dirty="0">
              <a:solidFill>
                <a:srgbClr val="6B4AF8"/>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pic>
        <p:nvPicPr>
          <p:cNvPr id="144386" name="Picture 2"/>
          <p:cNvPicPr>
            <a:picLocks noChangeAspect="1" noChangeArrowheads="1"/>
          </p:cNvPicPr>
          <p:nvPr/>
        </p:nvPicPr>
        <p:blipFill>
          <a:blip r:embed="rId3" cstate="print"/>
          <a:srcRect/>
          <a:stretch>
            <a:fillRect/>
          </a:stretch>
        </p:blipFill>
        <p:spPr bwMode="auto">
          <a:xfrm>
            <a:off x="1115616" y="3940359"/>
            <a:ext cx="6984776" cy="2656993"/>
          </a:xfrm>
          <a:prstGeom prst="rect">
            <a:avLst/>
          </a:prstGeom>
          <a:noFill/>
          <a:ln w="9525">
            <a:noFill/>
            <a:miter lim="800000"/>
            <a:headEnd/>
            <a:tailEnd/>
          </a:ln>
        </p:spPr>
      </p:pic>
      <p:sp>
        <p:nvSpPr>
          <p:cNvPr id="18" name="17 CuadroTexto"/>
          <p:cNvSpPr txBox="1"/>
          <p:nvPr/>
        </p:nvSpPr>
        <p:spPr>
          <a:xfrm>
            <a:off x="6300192" y="5380519"/>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9" name="18 CuadroTexto"/>
          <p:cNvSpPr txBox="1"/>
          <p:nvPr/>
        </p:nvSpPr>
        <p:spPr>
          <a:xfrm>
            <a:off x="7452320" y="5371227"/>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20" name="19 CuadroTexto"/>
          <p:cNvSpPr txBox="1"/>
          <p:nvPr/>
        </p:nvSpPr>
        <p:spPr>
          <a:xfrm>
            <a:off x="2627784" y="5092487"/>
            <a:ext cx="288032" cy="369332"/>
          </a:xfrm>
          <a:prstGeom prst="rect">
            <a:avLst/>
          </a:prstGeom>
          <a:noFill/>
        </p:spPr>
        <p:txBody>
          <a:bodyPr wrap="square" rtlCol="0">
            <a:spAutoFit/>
          </a:bodyPr>
          <a:lstStyle/>
          <a:p>
            <a:r>
              <a:rPr lang="es-EC" b="1" dirty="0" smtClean="0">
                <a:solidFill>
                  <a:schemeClr val="bg1"/>
                </a:solidFill>
              </a:rPr>
              <a:t>d</a:t>
            </a:r>
            <a:endParaRPr lang="es-EC" b="1" dirty="0">
              <a:solidFill>
                <a:schemeClr val="bg1"/>
              </a:solidFill>
            </a:endParaRPr>
          </a:p>
        </p:txBody>
      </p:sp>
      <p:sp>
        <p:nvSpPr>
          <p:cNvPr id="22" name="21 CuadroTexto"/>
          <p:cNvSpPr txBox="1"/>
          <p:nvPr/>
        </p:nvSpPr>
        <p:spPr>
          <a:xfrm>
            <a:off x="6876256" y="5164495"/>
            <a:ext cx="288032" cy="369332"/>
          </a:xfrm>
          <a:prstGeom prst="rect">
            <a:avLst/>
          </a:prstGeom>
          <a:noFill/>
        </p:spPr>
        <p:txBody>
          <a:bodyPr wrap="square" rtlCol="0">
            <a:spAutoFit/>
          </a:bodyPr>
          <a:lstStyle/>
          <a:p>
            <a:r>
              <a:rPr lang="es-EC" b="1" dirty="0" smtClean="0">
                <a:solidFill>
                  <a:schemeClr val="bg1"/>
                </a:solidFill>
              </a:rPr>
              <a:t>b</a:t>
            </a:r>
            <a:endParaRPr lang="es-EC" b="1" dirty="0">
              <a:solidFill>
                <a:schemeClr val="bg1"/>
              </a:solidFill>
            </a:endParaRPr>
          </a:p>
        </p:txBody>
      </p:sp>
      <p:sp>
        <p:nvSpPr>
          <p:cNvPr id="23" name="22 CuadroTexto"/>
          <p:cNvSpPr txBox="1"/>
          <p:nvPr/>
        </p:nvSpPr>
        <p:spPr>
          <a:xfrm>
            <a:off x="7452320" y="5164495"/>
            <a:ext cx="288032" cy="369332"/>
          </a:xfrm>
          <a:prstGeom prst="rect">
            <a:avLst/>
          </a:prstGeom>
          <a:noFill/>
        </p:spPr>
        <p:txBody>
          <a:bodyPr wrap="square" rtlCol="0">
            <a:spAutoFit/>
          </a:bodyPr>
          <a:lstStyle/>
          <a:p>
            <a:r>
              <a:rPr lang="es-EC" b="1" dirty="0" smtClean="0">
                <a:solidFill>
                  <a:schemeClr val="bg1"/>
                </a:solidFill>
              </a:rPr>
              <a:t>b</a:t>
            </a:r>
            <a:endParaRPr lang="es-EC" b="1" dirty="0">
              <a:solidFill>
                <a:schemeClr val="bg1"/>
              </a:solidFill>
            </a:endParaRPr>
          </a:p>
        </p:txBody>
      </p:sp>
      <p:sp>
        <p:nvSpPr>
          <p:cNvPr id="24" name="23 CuadroTexto"/>
          <p:cNvSpPr txBox="1"/>
          <p:nvPr/>
        </p:nvSpPr>
        <p:spPr>
          <a:xfrm>
            <a:off x="3347864" y="4804455"/>
            <a:ext cx="288032" cy="369332"/>
          </a:xfrm>
          <a:prstGeom prst="rect">
            <a:avLst/>
          </a:prstGeom>
          <a:noFill/>
        </p:spPr>
        <p:txBody>
          <a:bodyPr wrap="square" rtlCol="0">
            <a:spAutoFit/>
          </a:bodyPr>
          <a:lstStyle/>
          <a:p>
            <a:r>
              <a:rPr lang="es-EC" b="1" dirty="0" smtClean="0">
                <a:solidFill>
                  <a:schemeClr val="bg1"/>
                </a:solidFill>
              </a:rPr>
              <a:t>e</a:t>
            </a:r>
            <a:endParaRPr lang="es-EC" b="1" dirty="0">
              <a:solidFill>
                <a:schemeClr val="bg1"/>
              </a:solidFill>
            </a:endParaRPr>
          </a:p>
        </p:txBody>
      </p:sp>
      <p:sp>
        <p:nvSpPr>
          <p:cNvPr id="25" name="24 CuadroTexto"/>
          <p:cNvSpPr txBox="1"/>
          <p:nvPr/>
        </p:nvSpPr>
        <p:spPr>
          <a:xfrm>
            <a:off x="3995936" y="5308511"/>
            <a:ext cx="288032" cy="369332"/>
          </a:xfrm>
          <a:prstGeom prst="rect">
            <a:avLst/>
          </a:prstGeom>
          <a:noFill/>
        </p:spPr>
        <p:txBody>
          <a:bodyPr wrap="square" rtlCol="0">
            <a:spAutoFit/>
          </a:bodyPr>
          <a:lstStyle/>
          <a:p>
            <a:r>
              <a:rPr lang="es-EC" b="1" dirty="0" smtClean="0">
                <a:solidFill>
                  <a:schemeClr val="bg1"/>
                </a:solidFill>
              </a:rPr>
              <a:t>c</a:t>
            </a:r>
            <a:endParaRPr lang="es-EC" b="1" dirty="0">
              <a:solidFill>
                <a:schemeClr val="bg1"/>
              </a:solidFill>
            </a:endParaRPr>
          </a:p>
        </p:txBody>
      </p:sp>
      <p:graphicFrame>
        <p:nvGraphicFramePr>
          <p:cNvPr id="17" name="16 Tabla"/>
          <p:cNvGraphicFramePr>
            <a:graphicFrameLocks noGrp="1"/>
          </p:cNvGraphicFramePr>
          <p:nvPr/>
        </p:nvGraphicFramePr>
        <p:xfrm>
          <a:off x="1403648" y="1407408"/>
          <a:ext cx="6408711" cy="2453640"/>
        </p:xfrm>
        <a:graphic>
          <a:graphicData uri="http://schemas.openxmlformats.org/drawingml/2006/table">
            <a:tbl>
              <a:tblPr>
                <a:tableStyleId>{775DCB02-9BB8-47FD-8907-85C794F793BA}</a:tableStyleId>
              </a:tblPr>
              <a:tblGrid>
                <a:gridCol w="1933448"/>
                <a:gridCol w="926103"/>
                <a:gridCol w="638402"/>
                <a:gridCol w="926103"/>
                <a:gridCol w="936639"/>
                <a:gridCol w="1048016"/>
              </a:tblGrid>
              <a:tr h="223225">
                <a:tc>
                  <a:txBody>
                    <a:bodyPr/>
                    <a:lstStyle/>
                    <a:p>
                      <a:pPr marL="0" marR="0" algn="ctr">
                        <a:lnSpc>
                          <a:spcPct val="115000"/>
                        </a:lnSpc>
                        <a:spcBef>
                          <a:spcPts val="0"/>
                        </a:spcBef>
                        <a:spcAft>
                          <a:spcPts val="0"/>
                        </a:spcAft>
                      </a:pPr>
                      <a:r>
                        <a:rPr lang="es-EC" sz="1400" b="1" dirty="0"/>
                        <a:t>Fuente de </a:t>
                      </a:r>
                      <a:r>
                        <a:rPr lang="es-EC" sz="1400" b="1" dirty="0" smtClean="0"/>
                        <a:t>variación</a:t>
                      </a:r>
                      <a:endParaRPr lang="en-US" sz="1400" b="1"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400" b="1" dirty="0" smtClean="0"/>
                        <a:t>SC</a:t>
                      </a:r>
                      <a:endParaRPr lang="en-US" sz="1400" b="1"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400" b="1"/>
                        <a:t>Gl</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400" b="1" dirty="0" smtClean="0"/>
                        <a:t>CM</a:t>
                      </a:r>
                      <a:endParaRPr lang="en-US" sz="1400" b="1"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400" b="1"/>
                        <a:t>Valor F</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C" sz="1400" b="1"/>
                        <a:t>Valor p</a:t>
                      </a:r>
                      <a:endParaRPr lang="en-US" sz="1400" b="1">
                        <a:latin typeface="Calibri"/>
                        <a:ea typeface="Times New Roman"/>
                        <a:cs typeface="Times New Roman"/>
                      </a:endParaRPr>
                    </a:p>
                  </a:txBody>
                  <a:tcPr marL="68580" marR="68580" marT="0" marB="0" anchor="ctr"/>
                </a:tc>
              </a:tr>
              <a:tr h="223225">
                <a:tc>
                  <a:txBody>
                    <a:bodyPr/>
                    <a:lstStyle/>
                    <a:p>
                      <a:pPr marL="0" marR="0">
                        <a:lnSpc>
                          <a:spcPct val="115000"/>
                        </a:lnSpc>
                        <a:spcBef>
                          <a:spcPts val="0"/>
                        </a:spcBef>
                        <a:spcAft>
                          <a:spcPts val="0"/>
                        </a:spcAft>
                      </a:pPr>
                      <a:r>
                        <a:rPr lang="es-EC" sz="1400" b="1"/>
                        <a:t>Entre grupos</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92,95</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6</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15,49</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162,67</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solidFill>
                            <a:srgbClr val="FF0000"/>
                          </a:solidFill>
                        </a:rPr>
                        <a:t>&lt;0,0001</a:t>
                      </a:r>
                      <a:endParaRPr lang="en-US" sz="1400" b="1">
                        <a:solidFill>
                          <a:srgbClr val="FF0000"/>
                        </a:solidFill>
                        <a:latin typeface="Calibri"/>
                        <a:ea typeface="Times New Roman"/>
                        <a:cs typeface="Times New Roman"/>
                      </a:endParaRPr>
                    </a:p>
                  </a:txBody>
                  <a:tcPr marL="68580" marR="68580" marT="0" marB="0" anchor="ctr"/>
                </a:tc>
              </a:tr>
              <a:tr h="223225">
                <a:tc>
                  <a:txBody>
                    <a:bodyPr/>
                    <a:lstStyle/>
                    <a:p>
                      <a:pPr marL="0" marR="0">
                        <a:lnSpc>
                          <a:spcPct val="115000"/>
                        </a:lnSpc>
                        <a:spcBef>
                          <a:spcPts val="0"/>
                        </a:spcBef>
                        <a:spcAft>
                          <a:spcPts val="0"/>
                        </a:spcAft>
                      </a:pPr>
                      <a:r>
                        <a:rPr lang="es-EC" sz="1400" b="1"/>
                        <a:t>   AIB</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80,04</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3</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26,68</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280,12</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dirty="0">
                          <a:solidFill>
                            <a:srgbClr val="FF0000"/>
                          </a:solidFill>
                        </a:rPr>
                        <a:t>&lt;0,0001</a:t>
                      </a:r>
                      <a:endParaRPr lang="en-US" sz="1400" b="1" dirty="0">
                        <a:solidFill>
                          <a:srgbClr val="FF0000"/>
                        </a:solidFill>
                        <a:latin typeface="Calibri"/>
                        <a:ea typeface="Times New Roman"/>
                        <a:cs typeface="Times New Roman"/>
                      </a:endParaRPr>
                    </a:p>
                  </a:txBody>
                  <a:tcPr marL="68580" marR="68580" marT="0" marB="0" anchor="ctr"/>
                </a:tc>
              </a:tr>
              <a:tr h="223225">
                <a:tc>
                  <a:txBody>
                    <a:bodyPr/>
                    <a:lstStyle/>
                    <a:p>
                      <a:pPr marL="0" marR="0">
                        <a:lnSpc>
                          <a:spcPct val="115000"/>
                        </a:lnSpc>
                        <a:spcBef>
                          <a:spcPts val="0"/>
                        </a:spcBef>
                        <a:spcAft>
                          <a:spcPts val="0"/>
                        </a:spcAft>
                      </a:pPr>
                      <a:r>
                        <a:rPr lang="es-EC" sz="1400" b="1"/>
                        <a:t>           Lineal</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43,266</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43,266</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51,616</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&lt;0,0001</a:t>
                      </a:r>
                      <a:endParaRPr lang="en-US" sz="1400" b="1">
                        <a:latin typeface="Calibri"/>
                        <a:ea typeface="Times New Roman"/>
                        <a:cs typeface="Times New Roman"/>
                      </a:endParaRPr>
                    </a:p>
                  </a:txBody>
                  <a:tcPr marL="68580" marR="68580" marT="0" marB="0" anchor="ctr"/>
                </a:tc>
              </a:tr>
              <a:tr h="223225">
                <a:tc>
                  <a:txBody>
                    <a:bodyPr/>
                    <a:lstStyle/>
                    <a:p>
                      <a:pPr marL="0" marR="0" algn="ctr">
                        <a:lnSpc>
                          <a:spcPct val="115000"/>
                        </a:lnSpc>
                        <a:spcBef>
                          <a:spcPts val="0"/>
                        </a:spcBef>
                        <a:spcAft>
                          <a:spcPts val="0"/>
                        </a:spcAft>
                      </a:pPr>
                      <a:r>
                        <a:rPr lang="es-EC" sz="1400" b="1"/>
                        <a:t>   Cuadrático</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34,542</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34,542</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41,208</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&lt;0,0001</a:t>
                      </a:r>
                      <a:endParaRPr lang="en-US" sz="1400" b="1">
                        <a:latin typeface="Calibri"/>
                        <a:ea typeface="Times New Roman"/>
                        <a:cs typeface="Times New Roman"/>
                      </a:endParaRPr>
                    </a:p>
                  </a:txBody>
                  <a:tcPr marL="68580" marR="68580" marT="0" marB="0" anchor="ctr"/>
                </a:tc>
              </a:tr>
              <a:tr h="223225">
                <a:tc>
                  <a:txBody>
                    <a:bodyPr/>
                    <a:lstStyle/>
                    <a:p>
                      <a:pPr marL="0" marR="0">
                        <a:lnSpc>
                          <a:spcPct val="115000"/>
                        </a:lnSpc>
                        <a:spcBef>
                          <a:spcPts val="0"/>
                        </a:spcBef>
                        <a:spcAft>
                          <a:spcPts val="0"/>
                        </a:spcAft>
                      </a:pPr>
                      <a:r>
                        <a:rPr lang="es-EC" sz="1400" b="1"/>
                        <a:t>   AIA</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12,92</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3</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4,31</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45,21</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dirty="0">
                          <a:solidFill>
                            <a:srgbClr val="FF0000"/>
                          </a:solidFill>
                        </a:rPr>
                        <a:t>&lt;0,0001</a:t>
                      </a:r>
                      <a:endParaRPr lang="en-US" sz="1400" b="1" dirty="0">
                        <a:solidFill>
                          <a:srgbClr val="FF0000"/>
                        </a:solidFill>
                        <a:latin typeface="Calibri"/>
                        <a:ea typeface="Times New Roman"/>
                        <a:cs typeface="Times New Roman"/>
                      </a:endParaRPr>
                    </a:p>
                  </a:txBody>
                  <a:tcPr marL="68580" marR="68580" marT="0" marB="0" anchor="ctr"/>
                </a:tc>
              </a:tr>
              <a:tr h="223225">
                <a:tc>
                  <a:txBody>
                    <a:bodyPr/>
                    <a:lstStyle/>
                    <a:p>
                      <a:pPr marL="0" marR="0">
                        <a:lnSpc>
                          <a:spcPct val="115000"/>
                        </a:lnSpc>
                        <a:spcBef>
                          <a:spcPts val="0"/>
                        </a:spcBef>
                        <a:spcAft>
                          <a:spcPts val="0"/>
                        </a:spcAft>
                      </a:pPr>
                      <a:r>
                        <a:rPr lang="es-EC" sz="1400" b="1"/>
                        <a:t>           Lineal</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9,818</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9,818</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2,104</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dirty="0"/>
                        <a:t>0,165</a:t>
                      </a:r>
                      <a:endParaRPr lang="en-US" sz="1400" b="1" dirty="0">
                        <a:latin typeface="Calibri"/>
                        <a:ea typeface="Times New Roman"/>
                        <a:cs typeface="Times New Roman"/>
                      </a:endParaRPr>
                    </a:p>
                  </a:txBody>
                  <a:tcPr marL="68580" marR="68580" marT="0" marB="0" anchor="ctr"/>
                </a:tc>
              </a:tr>
              <a:tr h="223225">
                <a:tc>
                  <a:txBody>
                    <a:bodyPr/>
                    <a:lstStyle/>
                    <a:p>
                      <a:pPr marL="0" marR="0" algn="ctr">
                        <a:lnSpc>
                          <a:spcPct val="115000"/>
                        </a:lnSpc>
                        <a:spcBef>
                          <a:spcPts val="0"/>
                        </a:spcBef>
                        <a:spcAft>
                          <a:spcPts val="0"/>
                        </a:spcAft>
                      </a:pPr>
                      <a:r>
                        <a:rPr lang="es-EC" sz="1400" b="1"/>
                        <a:t>   Cuadrático</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3,048</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3,048</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,653</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dirty="0"/>
                        <a:t>0,430</a:t>
                      </a:r>
                      <a:endParaRPr lang="en-US" sz="1400" b="1" dirty="0">
                        <a:latin typeface="Calibri"/>
                        <a:ea typeface="Times New Roman"/>
                        <a:cs typeface="Times New Roman"/>
                      </a:endParaRPr>
                    </a:p>
                  </a:txBody>
                  <a:tcPr marL="68580" marR="68580" marT="0" marB="0" anchor="ctr"/>
                </a:tc>
              </a:tr>
              <a:tr h="223225">
                <a:tc>
                  <a:txBody>
                    <a:bodyPr/>
                    <a:lstStyle/>
                    <a:p>
                      <a:pPr marL="0" marR="0">
                        <a:lnSpc>
                          <a:spcPct val="115000"/>
                        </a:lnSpc>
                        <a:spcBef>
                          <a:spcPts val="0"/>
                        </a:spcBef>
                        <a:spcAft>
                          <a:spcPts val="0"/>
                        </a:spcAft>
                      </a:pPr>
                      <a:r>
                        <a:rPr lang="es-EC" sz="1400" b="1"/>
                        <a:t>   Error</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1,33</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14</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0,1</a:t>
                      </a:r>
                      <a:endParaRPr lang="en-US" sz="1400" b="1">
                        <a:latin typeface="Calibri"/>
                        <a:ea typeface="Times New Roman"/>
                        <a:cs typeface="Times New Roman"/>
                      </a:endParaRPr>
                    </a:p>
                  </a:txBody>
                  <a:tcPr marL="68580" marR="68580" marT="0" marB="0" anchor="ctr"/>
                </a:tc>
                <a:tc>
                  <a:txBody>
                    <a:bodyPr/>
                    <a:lstStyle/>
                    <a:p>
                      <a:pPr>
                        <a:lnSpc>
                          <a:spcPct val="115000"/>
                        </a:lnSpc>
                      </a:pPr>
                      <a:endParaRPr lang="en-US" sz="1400" b="1">
                        <a:latin typeface="Calibri"/>
                        <a:cs typeface="Times New Roman"/>
                      </a:endParaRPr>
                    </a:p>
                  </a:txBody>
                  <a:tcPr marL="68580" marR="68580" marT="0" marB="0" anchor="ctr"/>
                </a:tc>
                <a:tc>
                  <a:txBody>
                    <a:bodyPr/>
                    <a:lstStyle/>
                    <a:p>
                      <a:pPr>
                        <a:lnSpc>
                          <a:spcPct val="115000"/>
                        </a:lnSpc>
                      </a:pPr>
                      <a:endParaRPr lang="en-US" sz="1400" b="1">
                        <a:latin typeface="Calibri"/>
                        <a:cs typeface="Times New Roman"/>
                      </a:endParaRPr>
                    </a:p>
                  </a:txBody>
                  <a:tcPr marL="68580" marR="68580" marT="0" marB="0" anchor="ctr"/>
                </a:tc>
              </a:tr>
              <a:tr h="223225">
                <a:tc>
                  <a:txBody>
                    <a:bodyPr/>
                    <a:lstStyle/>
                    <a:p>
                      <a:pPr marL="0" marR="0" algn="ctr">
                        <a:lnSpc>
                          <a:spcPct val="115000"/>
                        </a:lnSpc>
                        <a:spcBef>
                          <a:spcPts val="0"/>
                        </a:spcBef>
                        <a:spcAft>
                          <a:spcPts val="0"/>
                        </a:spcAft>
                      </a:pPr>
                      <a:r>
                        <a:rPr lang="es-EC" sz="1400" b="1"/>
                        <a:t>Total</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94,29</a:t>
                      </a:r>
                      <a:endParaRPr lang="en-US" sz="1400" b="1">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s-ES" sz="1400" b="1"/>
                        <a:t>20</a:t>
                      </a:r>
                      <a:endParaRPr lang="en-US" sz="1400" b="1">
                        <a:latin typeface="Calibri"/>
                        <a:ea typeface="Times New Roman"/>
                        <a:cs typeface="Times New Roman"/>
                      </a:endParaRPr>
                    </a:p>
                  </a:txBody>
                  <a:tcPr marL="68580" marR="68580" marT="0" marB="0" anchor="ctr"/>
                </a:tc>
                <a:tc>
                  <a:txBody>
                    <a:bodyPr/>
                    <a:lstStyle/>
                    <a:p>
                      <a:pPr>
                        <a:lnSpc>
                          <a:spcPct val="115000"/>
                        </a:lnSpc>
                      </a:pPr>
                      <a:endParaRPr lang="en-US" sz="1400" b="1">
                        <a:latin typeface="Calibri"/>
                        <a:cs typeface="Times New Roman"/>
                      </a:endParaRPr>
                    </a:p>
                  </a:txBody>
                  <a:tcPr marL="68580" marR="68580" marT="0" marB="0" anchor="ctr"/>
                </a:tc>
                <a:tc>
                  <a:txBody>
                    <a:bodyPr/>
                    <a:lstStyle/>
                    <a:p>
                      <a:pPr>
                        <a:lnSpc>
                          <a:spcPct val="115000"/>
                        </a:lnSpc>
                      </a:pPr>
                      <a:endParaRPr lang="en-US" sz="1400" b="1">
                        <a:latin typeface="Calibri"/>
                        <a:cs typeface="Times New Roman"/>
                      </a:endParaRPr>
                    </a:p>
                  </a:txBody>
                  <a:tcPr marL="68580" marR="68580" marT="0" marB="0" anchor="ctr"/>
                </a:tc>
                <a:tc>
                  <a:txBody>
                    <a:bodyPr/>
                    <a:lstStyle/>
                    <a:p>
                      <a:pPr>
                        <a:lnSpc>
                          <a:spcPct val="115000"/>
                        </a:lnSpc>
                      </a:pPr>
                      <a:endParaRPr lang="en-US" sz="1400" b="1" dirty="0">
                        <a:latin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7" name="6 Rectángulo"/>
          <p:cNvSpPr/>
          <p:nvPr/>
        </p:nvSpPr>
        <p:spPr>
          <a:xfrm>
            <a:off x="323528" y="332656"/>
            <a:ext cx="8496944" cy="86409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Rectángulo"/>
          <p:cNvSpPr/>
          <p:nvPr/>
        </p:nvSpPr>
        <p:spPr>
          <a:xfrm>
            <a:off x="474869" y="293747"/>
            <a:ext cx="4882949" cy="923330"/>
          </a:xfrm>
          <a:prstGeom prst="rect">
            <a:avLst/>
          </a:prstGeom>
          <a:noFill/>
          <a:ln>
            <a:noFill/>
          </a:ln>
        </p:spPr>
        <p:txBody>
          <a:bodyPr wrap="square" lIns="91440" tIns="45720" rIns="91440" bIns="45720">
            <a:spAutoFit/>
          </a:bodyPr>
          <a:lstStyle/>
          <a:p>
            <a:r>
              <a:rPr lang="es-ES" sz="54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Objetivos:</a:t>
            </a:r>
          </a:p>
        </p:txBody>
      </p:sp>
      <p:sp>
        <p:nvSpPr>
          <p:cNvPr id="17" name="16 Rectángulo"/>
          <p:cNvSpPr/>
          <p:nvPr/>
        </p:nvSpPr>
        <p:spPr>
          <a:xfrm>
            <a:off x="285720" y="1476450"/>
            <a:ext cx="3212162" cy="523220"/>
          </a:xfrm>
          <a:prstGeom prst="rect">
            <a:avLst/>
          </a:prstGeom>
          <a:noFill/>
        </p:spPr>
        <p:txBody>
          <a:bodyPr wrap="none" lIns="91440" tIns="45720" rIns="91440" bIns="45720">
            <a:spAutoFit/>
          </a:bodyPr>
          <a:lstStyle/>
          <a:p>
            <a:pPr algn="ctr"/>
            <a:r>
              <a:rPr lang="es-ES" sz="2800" b="1" dirty="0" smtClean="0">
                <a:ln w="10160">
                  <a:solidFill>
                    <a:schemeClr val="accent5">
                      <a:lumMod val="75000"/>
                    </a:schemeClr>
                  </a:solidFill>
                  <a:prstDash val="solid"/>
                </a:ln>
                <a:solidFill>
                  <a:schemeClr val="tx2">
                    <a:lumMod val="75000"/>
                  </a:schemeClr>
                </a:solidFill>
                <a:effectLst>
                  <a:outerShdw blurRad="38100" dist="32000" dir="5400000" algn="tl">
                    <a:srgbClr val="000000">
                      <a:alpha val="30000"/>
                    </a:srgbClr>
                  </a:outerShdw>
                </a:effectLst>
              </a:rPr>
              <a:t>OBJETIVO GENERAL:</a:t>
            </a:r>
            <a:endParaRPr lang="es-ES" sz="2800" b="1" dirty="0">
              <a:ln w="10160">
                <a:solidFill>
                  <a:schemeClr val="accent5">
                    <a:lumMod val="75000"/>
                  </a:schemeClr>
                </a:solidFill>
                <a:prstDash val="solid"/>
              </a:ln>
              <a:solidFill>
                <a:schemeClr val="tx2">
                  <a:lumMod val="75000"/>
                </a:schemeClr>
              </a:solidFill>
              <a:effectLst>
                <a:outerShdw blurRad="38100" dist="32000" dir="5400000" algn="tl">
                  <a:srgbClr val="000000">
                    <a:alpha val="30000"/>
                  </a:srgbClr>
                </a:outerShdw>
              </a:effectLst>
            </a:endParaRPr>
          </a:p>
        </p:txBody>
      </p:sp>
      <p:sp>
        <p:nvSpPr>
          <p:cNvPr id="19" name="18 Rectángulo"/>
          <p:cNvSpPr/>
          <p:nvPr/>
        </p:nvSpPr>
        <p:spPr>
          <a:xfrm>
            <a:off x="319263" y="2833772"/>
            <a:ext cx="3843553" cy="523220"/>
          </a:xfrm>
          <a:prstGeom prst="rect">
            <a:avLst/>
          </a:prstGeom>
          <a:noFill/>
        </p:spPr>
        <p:txBody>
          <a:bodyPr wrap="none" lIns="91440" tIns="45720" rIns="91440" bIns="45720">
            <a:spAutoFit/>
          </a:bodyPr>
          <a:lstStyle/>
          <a:p>
            <a:pPr algn="ctr"/>
            <a:r>
              <a:rPr lang="es-ES" sz="2800" b="1" dirty="0" smtClean="0">
                <a:ln w="10160">
                  <a:solidFill>
                    <a:schemeClr val="accent5">
                      <a:lumMod val="75000"/>
                    </a:schemeClr>
                  </a:solidFill>
                  <a:prstDash val="solid"/>
                </a:ln>
                <a:solidFill>
                  <a:schemeClr val="tx2">
                    <a:lumMod val="75000"/>
                  </a:schemeClr>
                </a:solidFill>
                <a:effectLst>
                  <a:outerShdw blurRad="38100" dist="32000" dir="5400000" algn="tl">
                    <a:srgbClr val="000000">
                      <a:alpha val="30000"/>
                    </a:srgbClr>
                  </a:outerShdw>
                </a:effectLst>
              </a:rPr>
              <a:t>OBJETIVOS ESPECÍFICOS:</a:t>
            </a:r>
            <a:endParaRPr lang="es-ES" sz="2800" b="1" dirty="0">
              <a:ln w="10160">
                <a:solidFill>
                  <a:schemeClr val="accent5">
                    <a:lumMod val="75000"/>
                  </a:schemeClr>
                </a:solidFill>
                <a:prstDash val="solid"/>
              </a:ln>
              <a:solidFill>
                <a:schemeClr val="tx2">
                  <a:lumMod val="75000"/>
                </a:schemeClr>
              </a:solidFill>
              <a:effectLst>
                <a:outerShdw blurRad="38100" dist="32000" dir="5400000" algn="tl">
                  <a:srgbClr val="000000">
                    <a:alpha val="30000"/>
                  </a:srgbClr>
                </a:outerShdw>
              </a:effectLst>
            </a:endParaRPr>
          </a:p>
        </p:txBody>
      </p:sp>
      <p:sp>
        <p:nvSpPr>
          <p:cNvPr id="20" name="19 CuadroTexto"/>
          <p:cNvSpPr txBox="1"/>
          <p:nvPr/>
        </p:nvSpPr>
        <p:spPr>
          <a:xfrm>
            <a:off x="357158" y="1976516"/>
            <a:ext cx="8429684" cy="646331"/>
          </a:xfrm>
          <a:prstGeom prst="rect">
            <a:avLst/>
          </a:prstGeom>
          <a:noFill/>
        </p:spPr>
        <p:txBody>
          <a:bodyPr wrap="square" rtlCol="0">
            <a:spAutoFit/>
          </a:bodyPr>
          <a:lstStyle/>
          <a:p>
            <a:r>
              <a:rPr lang="es-ES" b="1" dirty="0" smtClean="0">
                <a:solidFill>
                  <a:schemeClr val="tx1">
                    <a:lumMod val="95000"/>
                    <a:lumOff val="5000"/>
                  </a:schemeClr>
                </a:solidFill>
                <a:effectLst>
                  <a:outerShdw blurRad="60007" dist="310007" dir="7680000" sy="30000" kx="1300200" algn="ctr" rotWithShape="0">
                    <a:prstClr val="black">
                      <a:alpha val="32000"/>
                    </a:prstClr>
                  </a:outerShdw>
                </a:effectLst>
              </a:rPr>
              <a:t>Desarrollar un protocolo de </a:t>
            </a:r>
            <a:r>
              <a:rPr lang="es-ES" b="1" dirty="0" err="1" smtClean="0">
                <a:solidFill>
                  <a:schemeClr val="tx1">
                    <a:lumMod val="95000"/>
                    <a:lumOff val="5000"/>
                  </a:schemeClr>
                </a:solidFill>
                <a:effectLst>
                  <a:outerShdw blurRad="60007" dist="310007" dir="7680000" sy="30000" kx="1300200" algn="ctr" rotWithShape="0">
                    <a:prstClr val="black">
                      <a:alpha val="32000"/>
                    </a:prstClr>
                  </a:outerShdw>
                </a:effectLst>
              </a:rPr>
              <a:t>micropropagación</a:t>
            </a:r>
            <a:r>
              <a:rPr lang="es-ES" b="1" dirty="0" smtClean="0">
                <a:solidFill>
                  <a:schemeClr val="tx1">
                    <a:lumMod val="95000"/>
                    <a:lumOff val="5000"/>
                  </a:schemeClr>
                </a:solidFill>
                <a:effectLst>
                  <a:outerShdw blurRad="60007" dist="310007" dir="7680000" sy="30000" kx="1300200" algn="ctr" rotWithShape="0">
                    <a:prstClr val="black">
                      <a:alpha val="32000"/>
                    </a:prstClr>
                  </a:outerShdw>
                </a:effectLst>
              </a:rPr>
              <a:t> de Chirimoya (</a:t>
            </a:r>
            <a:r>
              <a:rPr lang="es-ES" b="1" i="1" dirty="0" err="1" smtClean="0">
                <a:solidFill>
                  <a:schemeClr val="tx1">
                    <a:lumMod val="95000"/>
                    <a:lumOff val="5000"/>
                  </a:schemeClr>
                </a:solidFill>
                <a:effectLst>
                  <a:outerShdw blurRad="60007" dist="310007" dir="7680000" sy="30000" kx="1300200" algn="ctr" rotWithShape="0">
                    <a:prstClr val="black">
                      <a:alpha val="32000"/>
                    </a:prstClr>
                  </a:outerShdw>
                </a:effectLst>
              </a:rPr>
              <a:t>Annona</a:t>
            </a:r>
            <a:r>
              <a:rPr lang="es-ES" b="1" i="1" dirty="0" smtClean="0">
                <a:solidFill>
                  <a:schemeClr val="tx1">
                    <a:lumMod val="95000"/>
                    <a:lumOff val="5000"/>
                  </a:schemeClr>
                </a:solidFill>
                <a:effectLst>
                  <a:outerShdw blurRad="60007" dist="310007" dir="7680000" sy="30000" kx="1300200" algn="ctr" rotWithShape="0">
                    <a:prstClr val="black">
                      <a:alpha val="32000"/>
                    </a:prstClr>
                  </a:outerShdw>
                </a:effectLst>
              </a:rPr>
              <a:t> </a:t>
            </a:r>
            <a:r>
              <a:rPr lang="es-ES" b="1" i="1" dirty="0" err="1" smtClean="0">
                <a:solidFill>
                  <a:schemeClr val="tx1">
                    <a:lumMod val="95000"/>
                    <a:lumOff val="5000"/>
                  </a:schemeClr>
                </a:solidFill>
                <a:effectLst>
                  <a:outerShdw blurRad="60007" dist="310007" dir="7680000" sy="30000" kx="1300200" algn="ctr" rotWithShape="0">
                    <a:prstClr val="black">
                      <a:alpha val="32000"/>
                    </a:prstClr>
                  </a:outerShdw>
                </a:effectLst>
              </a:rPr>
              <a:t>cherimola</a:t>
            </a:r>
            <a:r>
              <a:rPr lang="es-ES" b="1" dirty="0" smtClean="0">
                <a:solidFill>
                  <a:schemeClr val="tx1">
                    <a:lumMod val="95000"/>
                    <a:lumOff val="5000"/>
                  </a:schemeClr>
                </a:solidFill>
                <a:effectLst>
                  <a:outerShdw blurRad="60007" dist="310007" dir="7680000" sy="30000" kx="1300200" algn="ctr" rotWithShape="0">
                    <a:prstClr val="black">
                      <a:alpha val="32000"/>
                    </a:prstClr>
                  </a:outerShdw>
                </a:effectLst>
              </a:rPr>
              <a:t>) a partir de segmentos nodales para la producción masiva de plantas de alto rendimiento.</a:t>
            </a:r>
            <a:endParaRPr lang="en-US" b="1" dirty="0">
              <a:solidFill>
                <a:schemeClr val="tx1">
                  <a:lumMod val="95000"/>
                  <a:lumOff val="5000"/>
                </a:schemeClr>
              </a:solidFill>
              <a:effectLst>
                <a:outerShdw blurRad="60007" dist="310007" dir="7680000" sy="30000" kx="1300200" algn="ctr" rotWithShape="0">
                  <a:prstClr val="black">
                    <a:alpha val="32000"/>
                  </a:prstClr>
                </a:outerShdw>
              </a:effectLst>
            </a:endParaRPr>
          </a:p>
        </p:txBody>
      </p:sp>
      <p:sp>
        <p:nvSpPr>
          <p:cNvPr id="21" name="20 CuadroTexto"/>
          <p:cNvSpPr txBox="1"/>
          <p:nvPr/>
        </p:nvSpPr>
        <p:spPr>
          <a:xfrm>
            <a:off x="357158" y="3356992"/>
            <a:ext cx="8572560" cy="3416320"/>
          </a:xfrm>
          <a:prstGeom prst="rect">
            <a:avLst/>
          </a:prstGeom>
          <a:noFill/>
        </p:spPr>
        <p:txBody>
          <a:bodyPr wrap="square" rtlCol="0">
            <a:spAutoFit/>
          </a:bodyPr>
          <a:lstStyle/>
          <a:p>
            <a:pPr lvl="0">
              <a:buFont typeface="Arial" pitchFamily="34" charset="0"/>
              <a:buChar char="•"/>
            </a:pPr>
            <a:r>
              <a:rPr lang="es-ES" b="1" dirty="0" smtClean="0">
                <a:effectLst>
                  <a:outerShdw blurRad="60007" dist="310007" dir="7680000" sy="30000" kx="1300200" algn="ctr" rotWithShape="0">
                    <a:prstClr val="black">
                      <a:alpha val="32000"/>
                    </a:prstClr>
                  </a:outerShdw>
                </a:effectLst>
              </a:rPr>
              <a:t>  Determinar método de desinfección óptimo que reduzca los niveles de contaminación de explantes de chirimoya (</a:t>
            </a:r>
            <a:r>
              <a:rPr lang="es-ES" b="1" i="1" dirty="0" err="1" smtClean="0">
                <a:effectLst>
                  <a:outerShdw blurRad="60007" dist="310007" dir="7680000" sy="30000" kx="1300200" algn="ctr" rotWithShape="0">
                    <a:prstClr val="black">
                      <a:alpha val="32000"/>
                    </a:prstClr>
                  </a:outerShdw>
                </a:effectLst>
              </a:rPr>
              <a:t>Annona</a:t>
            </a:r>
            <a:r>
              <a:rPr lang="es-ES" b="1" i="1" dirty="0" smtClean="0">
                <a:effectLst>
                  <a:outerShdw blurRad="60007" dist="310007" dir="7680000" sy="30000" kx="1300200" algn="ctr" rotWithShape="0">
                    <a:prstClr val="black">
                      <a:alpha val="32000"/>
                    </a:prstClr>
                  </a:outerShdw>
                </a:effectLst>
              </a:rPr>
              <a:t> </a:t>
            </a:r>
            <a:r>
              <a:rPr lang="es-ES" b="1" i="1" dirty="0" err="1" smtClean="0">
                <a:effectLst>
                  <a:outerShdw blurRad="60007" dist="310007" dir="7680000" sy="30000" kx="1300200" algn="ctr" rotWithShape="0">
                    <a:prstClr val="black">
                      <a:alpha val="32000"/>
                    </a:prstClr>
                  </a:outerShdw>
                </a:effectLst>
              </a:rPr>
              <a:t>cherimola</a:t>
            </a:r>
            <a:r>
              <a:rPr lang="es-ES" b="1" dirty="0" smtClean="0">
                <a:effectLst>
                  <a:outerShdw blurRad="60007" dist="310007" dir="7680000" sy="30000" kx="1300200" algn="ctr" rotWithShape="0">
                    <a:prstClr val="black">
                      <a:alpha val="32000"/>
                    </a:prstClr>
                  </a:outerShdw>
                </a:effectLst>
              </a:rPr>
              <a:t>) en el establecimiento </a:t>
            </a:r>
            <a:r>
              <a:rPr lang="es-ES" b="1" i="1" dirty="0" smtClean="0">
                <a:effectLst>
                  <a:outerShdw blurRad="60007" dist="310007" dir="7680000" sy="30000" kx="1300200" algn="ctr" rotWithShape="0">
                    <a:prstClr val="black">
                      <a:alpha val="32000"/>
                    </a:prstClr>
                  </a:outerShdw>
                </a:effectLst>
              </a:rPr>
              <a:t>in vitro</a:t>
            </a:r>
            <a:r>
              <a:rPr lang="es-ES" b="1" dirty="0" smtClean="0">
                <a:effectLst>
                  <a:outerShdw blurRad="60007" dist="310007" dir="7680000" sy="30000" kx="1300200" algn="ctr" rotWithShape="0">
                    <a:prstClr val="black">
                      <a:alpha val="32000"/>
                    </a:prstClr>
                  </a:outerShdw>
                </a:effectLst>
              </a:rPr>
              <a:t>.</a:t>
            </a:r>
          </a:p>
          <a:p>
            <a:pPr lvl="0"/>
            <a:endParaRPr lang="en-US" b="1" dirty="0" smtClean="0">
              <a:effectLst>
                <a:outerShdw blurRad="60007" dist="310007" dir="7680000" sy="30000" kx="1300200" algn="ctr" rotWithShape="0">
                  <a:prstClr val="black">
                    <a:alpha val="32000"/>
                  </a:prstClr>
                </a:outerShdw>
              </a:effectLst>
            </a:endParaRPr>
          </a:p>
          <a:p>
            <a:pPr lvl="0">
              <a:buFont typeface="Arial" pitchFamily="34" charset="0"/>
              <a:buChar char="•"/>
            </a:pPr>
            <a:r>
              <a:rPr lang="es-ES" b="1" dirty="0" smtClean="0">
                <a:effectLst>
                  <a:outerShdw blurRad="60007" dist="310007" dir="7680000" sy="30000" kx="1300200" algn="ctr" rotWithShape="0">
                    <a:prstClr val="black">
                      <a:alpha val="32000"/>
                    </a:prstClr>
                  </a:outerShdw>
                </a:effectLst>
              </a:rPr>
              <a:t>  Identificar el mejor tratamiento que permita la inducción del mayor número de brotes a partir de segmentos nodales de chirimoya en el establecimiento. </a:t>
            </a:r>
          </a:p>
          <a:p>
            <a:pPr lvl="0"/>
            <a:endParaRPr lang="en-US" b="1" dirty="0" smtClean="0">
              <a:effectLst>
                <a:outerShdw blurRad="60007" dist="310007" dir="7680000" sy="30000" kx="1300200" algn="ctr" rotWithShape="0">
                  <a:prstClr val="black">
                    <a:alpha val="32000"/>
                  </a:prstClr>
                </a:outerShdw>
              </a:effectLst>
            </a:endParaRPr>
          </a:p>
          <a:p>
            <a:pPr lvl="0">
              <a:buFont typeface="Arial" pitchFamily="34" charset="0"/>
              <a:buChar char="•"/>
            </a:pPr>
            <a:r>
              <a:rPr lang="es-EC" b="1" dirty="0" smtClean="0">
                <a:effectLst>
                  <a:outerShdw blurRad="60007" dist="310007" dir="7680000" sy="30000" kx="1300200" algn="ctr" rotWithShape="0">
                    <a:prstClr val="black">
                      <a:alpha val="32000"/>
                    </a:prstClr>
                  </a:outerShdw>
                </a:effectLst>
              </a:rPr>
              <a:t>  Evaluar el efecto de diferentes relaciones de </a:t>
            </a:r>
            <a:r>
              <a:rPr lang="es-EC" b="1" dirty="0" err="1" smtClean="0">
                <a:effectLst>
                  <a:outerShdw blurRad="60007" dist="310007" dir="7680000" sy="30000" kx="1300200" algn="ctr" rotWithShape="0">
                    <a:prstClr val="black">
                      <a:alpha val="32000"/>
                    </a:prstClr>
                  </a:outerShdw>
                </a:effectLst>
              </a:rPr>
              <a:t>auxinas:citoquininas</a:t>
            </a:r>
            <a:r>
              <a:rPr lang="es-EC" b="1" dirty="0" smtClean="0">
                <a:effectLst>
                  <a:outerShdw blurRad="60007" dist="310007" dir="7680000" sy="30000" kx="1300200" algn="ctr" rotWithShape="0">
                    <a:prstClr val="black">
                      <a:alpha val="32000"/>
                    </a:prstClr>
                  </a:outerShdw>
                </a:effectLst>
              </a:rPr>
              <a:t> en el desarrollo de los brotes de </a:t>
            </a:r>
            <a:r>
              <a:rPr lang="es-EC" b="1" i="1" dirty="0" smtClean="0">
                <a:effectLst>
                  <a:outerShdw blurRad="60007" dist="310007" dir="7680000" sy="30000" kx="1300200" algn="ctr" rotWithShape="0">
                    <a:prstClr val="black">
                      <a:alpha val="32000"/>
                    </a:prstClr>
                  </a:outerShdw>
                </a:effectLst>
              </a:rPr>
              <a:t>A. </a:t>
            </a:r>
            <a:r>
              <a:rPr lang="es-EC" b="1" i="1" dirty="0" err="1" smtClean="0">
                <a:effectLst>
                  <a:outerShdw blurRad="60007" dist="310007" dir="7680000" sy="30000" kx="1300200" algn="ctr" rotWithShape="0">
                    <a:prstClr val="black">
                      <a:alpha val="32000"/>
                    </a:prstClr>
                  </a:outerShdw>
                </a:effectLst>
              </a:rPr>
              <a:t>cherimola</a:t>
            </a:r>
            <a:r>
              <a:rPr lang="es-EC" b="1" i="1" dirty="0" smtClean="0">
                <a:effectLst>
                  <a:outerShdw blurRad="60007" dist="310007" dir="7680000" sy="30000" kx="1300200" algn="ctr" rotWithShape="0">
                    <a:prstClr val="black">
                      <a:alpha val="32000"/>
                    </a:prstClr>
                  </a:outerShdw>
                </a:effectLst>
              </a:rPr>
              <a:t> </a:t>
            </a:r>
            <a:r>
              <a:rPr lang="es-EC" b="1" dirty="0" smtClean="0">
                <a:effectLst>
                  <a:outerShdw blurRad="60007" dist="310007" dir="7680000" sy="30000" kx="1300200" algn="ctr" rotWithShape="0">
                    <a:prstClr val="black">
                      <a:alpha val="32000"/>
                    </a:prstClr>
                  </a:outerShdw>
                </a:effectLst>
              </a:rPr>
              <a:t>en la fase de multiplicación.</a:t>
            </a:r>
          </a:p>
          <a:p>
            <a:pPr lvl="0"/>
            <a:endParaRPr lang="en-US" b="1" dirty="0" smtClean="0">
              <a:effectLst>
                <a:outerShdw blurRad="60007" dist="310007" dir="7680000" sy="30000" kx="1300200" algn="ctr" rotWithShape="0">
                  <a:prstClr val="black">
                    <a:alpha val="32000"/>
                  </a:prstClr>
                </a:outerShdw>
              </a:effectLst>
            </a:endParaRPr>
          </a:p>
          <a:p>
            <a:pPr lvl="0">
              <a:buFont typeface="Arial" pitchFamily="34" charset="0"/>
              <a:buChar char="•"/>
            </a:pPr>
            <a:r>
              <a:rPr lang="es-ES" b="1" dirty="0" smtClean="0">
                <a:effectLst>
                  <a:outerShdw blurRad="60007" dist="310007" dir="7680000" sy="30000" kx="1300200" algn="ctr" rotWithShape="0">
                    <a:prstClr val="black">
                      <a:alpha val="32000"/>
                    </a:prstClr>
                  </a:outerShdw>
                </a:effectLst>
              </a:rPr>
              <a:t>  Determinar el mejor tratamiento de inducción de masa radicular que optimice la aclimatación de plántulas </a:t>
            </a:r>
            <a:r>
              <a:rPr lang="es-ES" b="1" i="1" dirty="0" smtClean="0">
                <a:effectLst>
                  <a:outerShdw blurRad="60007" dist="310007" dir="7680000" sy="30000" kx="1300200" algn="ctr" rotWithShape="0">
                    <a:prstClr val="black">
                      <a:alpha val="32000"/>
                    </a:prstClr>
                  </a:outerShdw>
                </a:effectLst>
              </a:rPr>
              <a:t>in vitro.</a:t>
            </a:r>
            <a:endParaRPr lang="en-US" b="1" dirty="0" smtClean="0">
              <a:effectLst>
                <a:outerShdw blurRad="60007" dist="310007" dir="7680000" sy="30000" kx="1300200" algn="ctr" rotWithShape="0">
                  <a:prstClr val="black">
                    <a:alpha val="32000"/>
                  </a:prstClr>
                </a:outerShdw>
              </a:effectLst>
            </a:endParaRPr>
          </a:p>
          <a:p>
            <a:endParaRPr lang="en-US" b="1" dirty="0">
              <a:effectLst>
                <a:outerShdw blurRad="60007" dist="310007" dir="7680000" sy="30000" kx="1300200" algn="ctr" rotWithShape="0">
                  <a:prstClr val="black">
                    <a:alpha val="32000"/>
                  </a:prstClr>
                </a:outerShdw>
              </a:effectLst>
            </a:endParaRPr>
          </a:p>
        </p:txBody>
      </p:sp>
    </p:spTree>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6B4AF8"/>
                </a:solidFill>
                <a:effectLst>
                  <a:outerShdw blurRad="38100" dist="38100" dir="2700000" algn="tl">
                    <a:srgbClr val="000000">
                      <a:alpha val="43137"/>
                    </a:srgbClr>
                  </a:outerShdw>
                </a:effectLst>
              </a:rPr>
              <a:t>FASE DE ENRAIZAMIENTO: </a:t>
            </a:r>
            <a:r>
              <a:rPr lang="es-EC" sz="2400" b="1" dirty="0" smtClean="0">
                <a:solidFill>
                  <a:srgbClr val="6B4AF8"/>
                </a:solidFill>
                <a:effectLst>
                  <a:outerShdw blurRad="38100" dist="38100" dir="2700000" algn="tl">
                    <a:srgbClr val="000000">
                      <a:alpha val="43137"/>
                    </a:srgbClr>
                  </a:outerShdw>
                </a:effectLst>
              </a:rPr>
              <a:t>  </a:t>
            </a:r>
            <a:r>
              <a:rPr lang="es-EC" sz="2400" b="1" dirty="0" smtClean="0">
                <a:solidFill>
                  <a:srgbClr val="00B0F0"/>
                </a:solidFill>
              </a:rPr>
              <a:t>NÚMERO DE RAÍCES</a:t>
            </a:r>
            <a:endParaRPr lang="es-EC" sz="2400" b="1" u="sng" dirty="0">
              <a:solidFill>
                <a:srgbClr val="6B4AF8"/>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17" name="16 Tabla"/>
          <p:cNvGraphicFramePr>
            <a:graphicFrameLocks noGrp="1"/>
          </p:cNvGraphicFramePr>
          <p:nvPr/>
        </p:nvGraphicFramePr>
        <p:xfrm>
          <a:off x="539552" y="2564904"/>
          <a:ext cx="8136905" cy="3855720"/>
        </p:xfrm>
        <a:graphic>
          <a:graphicData uri="http://schemas.openxmlformats.org/drawingml/2006/table">
            <a:tbl>
              <a:tblPr>
                <a:tableStyleId>{775DCB02-9BB8-47FD-8907-85C794F793BA}</a:tableStyleId>
              </a:tblPr>
              <a:tblGrid>
                <a:gridCol w="2239358"/>
                <a:gridCol w="1453019"/>
                <a:gridCol w="554617"/>
                <a:gridCol w="1667647"/>
                <a:gridCol w="1030408"/>
                <a:gridCol w="1191856"/>
              </a:tblGrid>
              <a:tr h="161925">
                <a:tc>
                  <a:txBody>
                    <a:bodyPr/>
                    <a:lstStyle/>
                    <a:p>
                      <a:pPr algn="ctr">
                        <a:lnSpc>
                          <a:spcPct val="115000"/>
                        </a:lnSpc>
                        <a:spcAft>
                          <a:spcPts val="0"/>
                        </a:spcAft>
                      </a:pPr>
                      <a:r>
                        <a:rPr lang="en-US" sz="2000" b="1" dirty="0" err="1"/>
                        <a:t>Fuente</a:t>
                      </a:r>
                      <a:r>
                        <a:rPr lang="en-US" sz="2000" b="1" dirty="0"/>
                        <a:t> de </a:t>
                      </a:r>
                      <a:r>
                        <a:rPr lang="en-US" sz="2000" b="1" dirty="0" err="1"/>
                        <a:t>variación</a:t>
                      </a:r>
                      <a:endParaRPr lang="es-EC" sz="20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000" b="1"/>
                        <a:t>Suma de cuadrados</a:t>
                      </a:r>
                      <a:endParaRPr lang="es-EC" sz="20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000" b="1"/>
                        <a:t>Gl</a:t>
                      </a:r>
                      <a:endParaRPr lang="es-EC" sz="20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000" b="1"/>
                        <a:t>Promedio de los cuadrados</a:t>
                      </a:r>
                      <a:endParaRPr lang="es-EC" sz="20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000" b="1"/>
                        <a:t>Valor F</a:t>
                      </a:r>
                      <a:endParaRPr lang="es-EC" sz="20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2000" b="1"/>
                        <a:t>Valor p</a:t>
                      </a:r>
                      <a:endParaRPr lang="es-EC" sz="2000" b="1">
                        <a:latin typeface="Calibri"/>
                        <a:ea typeface="Times New Roman"/>
                        <a:cs typeface="Times New Roman"/>
                      </a:endParaRPr>
                    </a:p>
                  </a:txBody>
                  <a:tcPr marL="68580" marR="68580" marT="0" marB="0" anchor="ctr"/>
                </a:tc>
              </a:tr>
              <a:tr h="161925">
                <a:tc>
                  <a:txBody>
                    <a:bodyPr/>
                    <a:lstStyle/>
                    <a:p>
                      <a:pPr>
                        <a:lnSpc>
                          <a:spcPct val="115000"/>
                        </a:lnSpc>
                        <a:spcAft>
                          <a:spcPts val="0"/>
                        </a:spcAft>
                      </a:pPr>
                      <a:r>
                        <a:rPr lang="en-US" sz="2000" b="1"/>
                        <a:t>Entre grupos</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24.78</a:t>
                      </a:r>
                      <a:endParaRPr lang="es-EC" sz="2000" b="1">
                        <a:latin typeface="Calibri"/>
                      </a:endParaRPr>
                    </a:p>
                  </a:txBody>
                  <a:tcPr marL="68580" marR="68580" marT="0" marB="0" anchor="b"/>
                </a:tc>
                <a:tc>
                  <a:txBody>
                    <a:bodyPr/>
                    <a:lstStyle/>
                    <a:p>
                      <a:pPr algn="ctr">
                        <a:lnSpc>
                          <a:spcPct val="115000"/>
                        </a:lnSpc>
                      </a:pPr>
                      <a:r>
                        <a:rPr lang="es-ES" sz="2000" b="1"/>
                        <a:t>5</a:t>
                      </a:r>
                      <a:endParaRPr lang="es-EC" sz="2000" b="1">
                        <a:latin typeface="Calibri"/>
                      </a:endParaRPr>
                    </a:p>
                  </a:txBody>
                  <a:tcPr marL="68580" marR="68580" marT="0" marB="0" anchor="b"/>
                </a:tc>
                <a:tc>
                  <a:txBody>
                    <a:bodyPr/>
                    <a:lstStyle/>
                    <a:p>
                      <a:pPr algn="ctr">
                        <a:lnSpc>
                          <a:spcPct val="115000"/>
                        </a:lnSpc>
                      </a:pPr>
                      <a:r>
                        <a:rPr lang="es-ES" sz="2000" b="1"/>
                        <a:t>4.96</a:t>
                      </a:r>
                      <a:endParaRPr lang="es-EC" sz="2000" b="1">
                        <a:latin typeface="Calibri"/>
                      </a:endParaRPr>
                    </a:p>
                  </a:txBody>
                  <a:tcPr marL="68580" marR="68580" marT="0" marB="0" anchor="b"/>
                </a:tc>
                <a:tc>
                  <a:txBody>
                    <a:bodyPr/>
                    <a:lstStyle/>
                    <a:p>
                      <a:pPr algn="ctr">
                        <a:lnSpc>
                          <a:spcPct val="115000"/>
                        </a:lnSpc>
                      </a:pPr>
                      <a:r>
                        <a:rPr lang="es-ES" sz="2000" b="1"/>
                        <a:t>1.72</a:t>
                      </a:r>
                      <a:endParaRPr lang="es-EC" sz="2000" b="1">
                        <a:latin typeface="Calibri"/>
                      </a:endParaRPr>
                    </a:p>
                  </a:txBody>
                  <a:tcPr marL="68580" marR="68580" marT="0" marB="0" anchor="b"/>
                </a:tc>
                <a:tc>
                  <a:txBody>
                    <a:bodyPr/>
                    <a:lstStyle/>
                    <a:p>
                      <a:pPr algn="ctr">
                        <a:lnSpc>
                          <a:spcPct val="115000"/>
                        </a:lnSpc>
                      </a:pPr>
                      <a:r>
                        <a:rPr lang="es-ES" sz="2000" b="1"/>
                        <a:t>0.1397</a:t>
                      </a:r>
                      <a:endParaRPr lang="es-EC" sz="2000" b="1">
                        <a:latin typeface="Calibri"/>
                      </a:endParaRPr>
                    </a:p>
                  </a:txBody>
                  <a:tcPr marL="68580" marR="68580" marT="0" marB="0" anchor="b"/>
                </a:tc>
              </a:tr>
              <a:tr h="161925">
                <a:tc>
                  <a:txBody>
                    <a:bodyPr/>
                    <a:lstStyle/>
                    <a:p>
                      <a:pPr>
                        <a:lnSpc>
                          <a:spcPct val="115000"/>
                        </a:lnSpc>
                        <a:spcAft>
                          <a:spcPts val="0"/>
                        </a:spcAft>
                      </a:pPr>
                      <a:r>
                        <a:rPr lang="en-US" sz="2000" b="1"/>
                        <a:t>   AIB</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2.61</a:t>
                      </a:r>
                      <a:endParaRPr lang="es-EC" sz="2000" b="1">
                        <a:latin typeface="Calibri"/>
                      </a:endParaRPr>
                    </a:p>
                  </a:txBody>
                  <a:tcPr marL="68580" marR="68580" marT="0" marB="0" anchor="b"/>
                </a:tc>
                <a:tc>
                  <a:txBody>
                    <a:bodyPr/>
                    <a:lstStyle/>
                    <a:p>
                      <a:pPr algn="ctr">
                        <a:lnSpc>
                          <a:spcPct val="115000"/>
                        </a:lnSpc>
                      </a:pPr>
                      <a:r>
                        <a:rPr lang="es-ES" sz="2000" b="1"/>
                        <a:t>3</a:t>
                      </a:r>
                      <a:endParaRPr lang="es-EC" sz="2000" b="1">
                        <a:latin typeface="Calibri"/>
                      </a:endParaRPr>
                    </a:p>
                  </a:txBody>
                  <a:tcPr marL="68580" marR="68580" marT="0" marB="0" anchor="b"/>
                </a:tc>
                <a:tc>
                  <a:txBody>
                    <a:bodyPr/>
                    <a:lstStyle/>
                    <a:p>
                      <a:pPr algn="ctr">
                        <a:lnSpc>
                          <a:spcPct val="115000"/>
                        </a:lnSpc>
                      </a:pPr>
                      <a:r>
                        <a:rPr lang="es-ES" sz="2000" b="1"/>
                        <a:t>0.87</a:t>
                      </a:r>
                      <a:endParaRPr lang="es-EC" sz="2000" b="1">
                        <a:latin typeface="Calibri"/>
                      </a:endParaRPr>
                    </a:p>
                  </a:txBody>
                  <a:tcPr marL="68580" marR="68580" marT="0" marB="0" anchor="b"/>
                </a:tc>
                <a:tc>
                  <a:txBody>
                    <a:bodyPr/>
                    <a:lstStyle/>
                    <a:p>
                      <a:pPr algn="ctr">
                        <a:lnSpc>
                          <a:spcPct val="115000"/>
                        </a:lnSpc>
                      </a:pPr>
                      <a:r>
                        <a:rPr lang="es-ES" sz="2000" b="1"/>
                        <a:t>0.3</a:t>
                      </a:r>
                      <a:endParaRPr lang="es-EC" sz="2000" b="1">
                        <a:latin typeface="Calibri"/>
                      </a:endParaRPr>
                    </a:p>
                  </a:txBody>
                  <a:tcPr marL="68580" marR="68580" marT="0" marB="0" anchor="b"/>
                </a:tc>
                <a:tc>
                  <a:txBody>
                    <a:bodyPr/>
                    <a:lstStyle/>
                    <a:p>
                      <a:pPr algn="ctr">
                        <a:lnSpc>
                          <a:spcPct val="115000"/>
                        </a:lnSpc>
                      </a:pPr>
                      <a:r>
                        <a:rPr lang="es-ES" sz="2000" b="1"/>
                        <a:t>0.8235</a:t>
                      </a:r>
                      <a:endParaRPr lang="es-EC" sz="2000" b="1">
                        <a:latin typeface="Calibri"/>
                      </a:endParaRPr>
                    </a:p>
                  </a:txBody>
                  <a:tcPr marL="68580" marR="68580" marT="0" marB="0" anchor="b"/>
                </a:tc>
              </a:tr>
              <a:tr h="161925">
                <a:tc>
                  <a:txBody>
                    <a:bodyPr/>
                    <a:lstStyle/>
                    <a:p>
                      <a:pPr>
                        <a:lnSpc>
                          <a:spcPct val="115000"/>
                        </a:lnSpc>
                        <a:spcAft>
                          <a:spcPts val="0"/>
                        </a:spcAft>
                      </a:pPr>
                      <a:r>
                        <a:rPr lang="es-EC" sz="2000" b="1"/>
                        <a:t>       Lineal</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0.011</a:t>
                      </a:r>
                      <a:endParaRPr lang="es-EC" sz="2000" b="1">
                        <a:latin typeface="Calibri"/>
                      </a:endParaRPr>
                    </a:p>
                  </a:txBody>
                  <a:tcPr marL="68580" marR="68580" marT="0" marB="0"/>
                </a:tc>
                <a:tc>
                  <a:txBody>
                    <a:bodyPr/>
                    <a:lstStyle/>
                    <a:p>
                      <a:pPr algn="ctr">
                        <a:lnSpc>
                          <a:spcPct val="115000"/>
                        </a:lnSpc>
                      </a:pPr>
                      <a:r>
                        <a:rPr lang="es-ES" sz="2000" b="1"/>
                        <a:t>1</a:t>
                      </a:r>
                      <a:endParaRPr lang="es-EC" sz="2000" b="1">
                        <a:latin typeface="Calibri"/>
                      </a:endParaRPr>
                    </a:p>
                  </a:txBody>
                  <a:tcPr marL="68580" marR="68580" marT="0" marB="0"/>
                </a:tc>
                <a:tc>
                  <a:txBody>
                    <a:bodyPr/>
                    <a:lstStyle/>
                    <a:p>
                      <a:pPr algn="ctr">
                        <a:lnSpc>
                          <a:spcPct val="115000"/>
                        </a:lnSpc>
                      </a:pPr>
                      <a:r>
                        <a:rPr lang="es-ES" sz="2000" b="1"/>
                        <a:t>0.011</a:t>
                      </a:r>
                      <a:endParaRPr lang="es-EC" sz="2000" b="1">
                        <a:latin typeface="Calibri"/>
                      </a:endParaRPr>
                    </a:p>
                  </a:txBody>
                  <a:tcPr marL="68580" marR="68580" marT="0" marB="0"/>
                </a:tc>
                <a:tc>
                  <a:txBody>
                    <a:bodyPr/>
                    <a:lstStyle/>
                    <a:p>
                      <a:pPr algn="ctr">
                        <a:lnSpc>
                          <a:spcPct val="115000"/>
                        </a:lnSpc>
                      </a:pPr>
                      <a:r>
                        <a:rPr lang="es-ES" sz="2000" b="1"/>
                        <a:t>0.003</a:t>
                      </a:r>
                      <a:endParaRPr lang="es-EC" sz="2000" b="1">
                        <a:latin typeface="Calibri"/>
                      </a:endParaRPr>
                    </a:p>
                  </a:txBody>
                  <a:tcPr marL="68580" marR="68580" marT="0" marB="0"/>
                </a:tc>
                <a:tc>
                  <a:txBody>
                    <a:bodyPr/>
                    <a:lstStyle/>
                    <a:p>
                      <a:pPr algn="ctr">
                        <a:lnSpc>
                          <a:spcPct val="115000"/>
                        </a:lnSpc>
                      </a:pPr>
                      <a:r>
                        <a:rPr lang="es-ES" sz="2000" b="1"/>
                        <a:t>0.953</a:t>
                      </a:r>
                      <a:endParaRPr lang="es-EC" sz="2000" b="1">
                        <a:latin typeface="Calibri"/>
                      </a:endParaRPr>
                    </a:p>
                  </a:txBody>
                  <a:tcPr marL="68580" marR="68580" marT="0" marB="0"/>
                </a:tc>
              </a:tr>
              <a:tr h="161925">
                <a:tc>
                  <a:txBody>
                    <a:bodyPr/>
                    <a:lstStyle/>
                    <a:p>
                      <a:pPr>
                        <a:lnSpc>
                          <a:spcPct val="115000"/>
                        </a:lnSpc>
                        <a:spcAft>
                          <a:spcPts val="0"/>
                        </a:spcAft>
                      </a:pPr>
                      <a:r>
                        <a:rPr lang="es-EC" sz="2000" b="1"/>
                        <a:t>       Cuadrático</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0.057</a:t>
                      </a:r>
                      <a:endParaRPr lang="es-EC" sz="2000" b="1">
                        <a:latin typeface="Calibri"/>
                      </a:endParaRPr>
                    </a:p>
                  </a:txBody>
                  <a:tcPr marL="68580" marR="68580" marT="0" marB="0"/>
                </a:tc>
                <a:tc>
                  <a:txBody>
                    <a:bodyPr/>
                    <a:lstStyle/>
                    <a:p>
                      <a:pPr algn="ctr">
                        <a:lnSpc>
                          <a:spcPct val="115000"/>
                        </a:lnSpc>
                      </a:pPr>
                      <a:r>
                        <a:rPr lang="es-ES" sz="2000" b="1"/>
                        <a:t>1</a:t>
                      </a:r>
                      <a:endParaRPr lang="es-EC" sz="2000" b="1">
                        <a:latin typeface="Calibri"/>
                      </a:endParaRPr>
                    </a:p>
                  </a:txBody>
                  <a:tcPr marL="68580" marR="68580" marT="0" marB="0"/>
                </a:tc>
                <a:tc>
                  <a:txBody>
                    <a:bodyPr/>
                    <a:lstStyle/>
                    <a:p>
                      <a:pPr algn="ctr">
                        <a:lnSpc>
                          <a:spcPct val="115000"/>
                        </a:lnSpc>
                      </a:pPr>
                      <a:r>
                        <a:rPr lang="es-ES" sz="2000" b="1"/>
                        <a:t>0.057</a:t>
                      </a:r>
                      <a:endParaRPr lang="es-EC" sz="2000" b="1">
                        <a:latin typeface="Calibri"/>
                      </a:endParaRPr>
                    </a:p>
                  </a:txBody>
                  <a:tcPr marL="68580" marR="68580" marT="0" marB="0"/>
                </a:tc>
                <a:tc>
                  <a:txBody>
                    <a:bodyPr/>
                    <a:lstStyle/>
                    <a:p>
                      <a:pPr algn="ctr">
                        <a:lnSpc>
                          <a:spcPct val="115000"/>
                        </a:lnSpc>
                      </a:pPr>
                      <a:r>
                        <a:rPr lang="es-ES" sz="2000" b="1"/>
                        <a:t>0.018</a:t>
                      </a:r>
                      <a:endParaRPr lang="es-EC" sz="2000" b="1">
                        <a:latin typeface="Calibri"/>
                      </a:endParaRPr>
                    </a:p>
                  </a:txBody>
                  <a:tcPr marL="68580" marR="68580" marT="0" marB="0"/>
                </a:tc>
                <a:tc>
                  <a:txBody>
                    <a:bodyPr/>
                    <a:lstStyle/>
                    <a:p>
                      <a:pPr algn="ctr">
                        <a:lnSpc>
                          <a:spcPct val="115000"/>
                        </a:lnSpc>
                      </a:pPr>
                      <a:r>
                        <a:rPr lang="es-ES" sz="2000" b="1"/>
                        <a:t>0.892</a:t>
                      </a:r>
                      <a:endParaRPr lang="es-EC" sz="2000" b="1">
                        <a:latin typeface="Calibri"/>
                      </a:endParaRPr>
                    </a:p>
                  </a:txBody>
                  <a:tcPr marL="68580" marR="68580" marT="0" marB="0"/>
                </a:tc>
              </a:tr>
              <a:tr h="161925">
                <a:tc>
                  <a:txBody>
                    <a:bodyPr/>
                    <a:lstStyle/>
                    <a:p>
                      <a:pPr>
                        <a:lnSpc>
                          <a:spcPct val="115000"/>
                        </a:lnSpc>
                        <a:spcAft>
                          <a:spcPts val="0"/>
                        </a:spcAft>
                      </a:pPr>
                      <a:r>
                        <a:rPr lang="en-US" sz="2000" b="1"/>
                        <a:t>    AIA</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22.17</a:t>
                      </a:r>
                      <a:endParaRPr lang="es-EC" sz="2000" b="1">
                        <a:latin typeface="Calibri"/>
                      </a:endParaRPr>
                    </a:p>
                  </a:txBody>
                  <a:tcPr marL="68580" marR="68580" marT="0" marB="0" anchor="b"/>
                </a:tc>
                <a:tc>
                  <a:txBody>
                    <a:bodyPr/>
                    <a:lstStyle/>
                    <a:p>
                      <a:pPr algn="ctr">
                        <a:lnSpc>
                          <a:spcPct val="115000"/>
                        </a:lnSpc>
                      </a:pPr>
                      <a:r>
                        <a:rPr lang="es-ES" sz="2000" b="1"/>
                        <a:t>2</a:t>
                      </a:r>
                      <a:endParaRPr lang="es-EC" sz="2000" b="1">
                        <a:latin typeface="Calibri"/>
                      </a:endParaRPr>
                    </a:p>
                  </a:txBody>
                  <a:tcPr marL="68580" marR="68580" marT="0" marB="0" anchor="b"/>
                </a:tc>
                <a:tc>
                  <a:txBody>
                    <a:bodyPr/>
                    <a:lstStyle/>
                    <a:p>
                      <a:pPr algn="ctr">
                        <a:lnSpc>
                          <a:spcPct val="115000"/>
                        </a:lnSpc>
                      </a:pPr>
                      <a:r>
                        <a:rPr lang="es-ES" sz="2000" b="1"/>
                        <a:t>11.09</a:t>
                      </a:r>
                      <a:endParaRPr lang="es-EC" sz="2000" b="1">
                        <a:latin typeface="Calibri"/>
                      </a:endParaRPr>
                    </a:p>
                  </a:txBody>
                  <a:tcPr marL="68580" marR="68580" marT="0" marB="0" anchor="b"/>
                </a:tc>
                <a:tc>
                  <a:txBody>
                    <a:bodyPr/>
                    <a:lstStyle/>
                    <a:p>
                      <a:pPr algn="ctr">
                        <a:lnSpc>
                          <a:spcPct val="115000"/>
                        </a:lnSpc>
                      </a:pPr>
                      <a:r>
                        <a:rPr lang="es-ES" sz="2000" b="1"/>
                        <a:t>3.85</a:t>
                      </a:r>
                      <a:endParaRPr lang="es-EC" sz="2000" b="1">
                        <a:latin typeface="Calibri"/>
                      </a:endParaRPr>
                    </a:p>
                  </a:txBody>
                  <a:tcPr marL="68580" marR="68580" marT="0" marB="0" anchor="b"/>
                </a:tc>
                <a:tc>
                  <a:txBody>
                    <a:bodyPr/>
                    <a:lstStyle/>
                    <a:p>
                      <a:pPr algn="ctr">
                        <a:lnSpc>
                          <a:spcPct val="115000"/>
                        </a:lnSpc>
                      </a:pPr>
                      <a:r>
                        <a:rPr lang="es-ES" sz="2000" b="1" dirty="0">
                          <a:solidFill>
                            <a:srgbClr val="FF0000"/>
                          </a:solidFill>
                        </a:rPr>
                        <a:t>0.0255</a:t>
                      </a:r>
                      <a:endParaRPr lang="es-EC" sz="2000" b="1" dirty="0">
                        <a:solidFill>
                          <a:srgbClr val="FF0000"/>
                        </a:solidFill>
                        <a:latin typeface="Calibri"/>
                      </a:endParaRPr>
                    </a:p>
                  </a:txBody>
                  <a:tcPr marL="68580" marR="68580" marT="0" marB="0" anchor="b"/>
                </a:tc>
              </a:tr>
              <a:tr h="161925">
                <a:tc>
                  <a:txBody>
                    <a:bodyPr/>
                    <a:lstStyle/>
                    <a:p>
                      <a:pPr>
                        <a:lnSpc>
                          <a:spcPct val="115000"/>
                        </a:lnSpc>
                        <a:spcAft>
                          <a:spcPts val="0"/>
                        </a:spcAft>
                      </a:pPr>
                      <a:r>
                        <a:rPr lang="es-EC" sz="2000" b="1"/>
                        <a:t>       Lineal</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11.520</a:t>
                      </a:r>
                      <a:endParaRPr lang="es-EC" sz="2000" b="1">
                        <a:latin typeface="Calibri"/>
                      </a:endParaRPr>
                    </a:p>
                  </a:txBody>
                  <a:tcPr marL="68580" marR="68580" marT="0" marB="0"/>
                </a:tc>
                <a:tc>
                  <a:txBody>
                    <a:bodyPr/>
                    <a:lstStyle/>
                    <a:p>
                      <a:pPr algn="ctr">
                        <a:lnSpc>
                          <a:spcPct val="115000"/>
                        </a:lnSpc>
                      </a:pPr>
                      <a:r>
                        <a:rPr lang="es-ES" sz="2000" b="1"/>
                        <a:t>1</a:t>
                      </a:r>
                      <a:endParaRPr lang="es-EC" sz="2000" b="1">
                        <a:latin typeface="Calibri"/>
                      </a:endParaRPr>
                    </a:p>
                  </a:txBody>
                  <a:tcPr marL="68580" marR="68580" marT="0" marB="0"/>
                </a:tc>
                <a:tc>
                  <a:txBody>
                    <a:bodyPr/>
                    <a:lstStyle/>
                    <a:p>
                      <a:pPr algn="ctr">
                        <a:lnSpc>
                          <a:spcPct val="115000"/>
                        </a:lnSpc>
                      </a:pPr>
                      <a:r>
                        <a:rPr lang="es-ES" sz="2000" b="1"/>
                        <a:t>11.520</a:t>
                      </a:r>
                      <a:endParaRPr lang="es-EC" sz="2000" b="1">
                        <a:latin typeface="Calibri"/>
                      </a:endParaRPr>
                    </a:p>
                  </a:txBody>
                  <a:tcPr marL="68580" marR="68580" marT="0" marB="0"/>
                </a:tc>
                <a:tc>
                  <a:txBody>
                    <a:bodyPr/>
                    <a:lstStyle/>
                    <a:p>
                      <a:pPr algn="ctr">
                        <a:lnSpc>
                          <a:spcPct val="115000"/>
                        </a:lnSpc>
                      </a:pPr>
                      <a:r>
                        <a:rPr lang="es-ES" sz="2000" b="1"/>
                        <a:t>4.072</a:t>
                      </a:r>
                      <a:endParaRPr lang="es-EC" sz="2000" b="1">
                        <a:latin typeface="Calibri"/>
                      </a:endParaRPr>
                    </a:p>
                  </a:txBody>
                  <a:tcPr marL="68580" marR="68580" marT="0" marB="0"/>
                </a:tc>
                <a:tc>
                  <a:txBody>
                    <a:bodyPr/>
                    <a:lstStyle/>
                    <a:p>
                      <a:pPr algn="ctr">
                        <a:lnSpc>
                          <a:spcPct val="115000"/>
                        </a:lnSpc>
                      </a:pPr>
                      <a:r>
                        <a:rPr lang="es-ES" sz="2000" b="1" dirty="0">
                          <a:solidFill>
                            <a:srgbClr val="FF0000"/>
                          </a:solidFill>
                        </a:rPr>
                        <a:t>0.047</a:t>
                      </a:r>
                      <a:endParaRPr lang="es-EC" sz="2000" b="1" dirty="0">
                        <a:solidFill>
                          <a:srgbClr val="FF0000"/>
                        </a:solidFill>
                        <a:latin typeface="Calibri"/>
                      </a:endParaRPr>
                    </a:p>
                  </a:txBody>
                  <a:tcPr marL="68580" marR="68580" marT="0" marB="0"/>
                </a:tc>
              </a:tr>
              <a:tr h="161925">
                <a:tc>
                  <a:txBody>
                    <a:bodyPr/>
                    <a:lstStyle/>
                    <a:p>
                      <a:pPr>
                        <a:lnSpc>
                          <a:spcPct val="115000"/>
                        </a:lnSpc>
                        <a:spcAft>
                          <a:spcPts val="0"/>
                        </a:spcAft>
                      </a:pPr>
                      <a:r>
                        <a:rPr lang="es-EC" sz="2000" b="1"/>
                        <a:t>       Cuadrático</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1.822</a:t>
                      </a:r>
                      <a:endParaRPr lang="es-EC" sz="2000" b="1">
                        <a:latin typeface="Calibri"/>
                      </a:endParaRPr>
                    </a:p>
                  </a:txBody>
                  <a:tcPr marL="68580" marR="68580" marT="0" marB="0"/>
                </a:tc>
                <a:tc>
                  <a:txBody>
                    <a:bodyPr/>
                    <a:lstStyle/>
                    <a:p>
                      <a:pPr algn="ctr">
                        <a:lnSpc>
                          <a:spcPct val="115000"/>
                        </a:lnSpc>
                      </a:pPr>
                      <a:r>
                        <a:rPr lang="es-ES" sz="2000" b="1"/>
                        <a:t>1</a:t>
                      </a:r>
                      <a:endParaRPr lang="es-EC" sz="2000" b="1">
                        <a:latin typeface="Calibri"/>
                      </a:endParaRPr>
                    </a:p>
                  </a:txBody>
                  <a:tcPr marL="68580" marR="68580" marT="0" marB="0"/>
                </a:tc>
                <a:tc>
                  <a:txBody>
                    <a:bodyPr/>
                    <a:lstStyle/>
                    <a:p>
                      <a:pPr algn="ctr">
                        <a:lnSpc>
                          <a:spcPct val="115000"/>
                        </a:lnSpc>
                      </a:pPr>
                      <a:r>
                        <a:rPr lang="es-ES" sz="2000" b="1"/>
                        <a:t>1.822</a:t>
                      </a:r>
                      <a:endParaRPr lang="es-EC" sz="2000" b="1">
                        <a:latin typeface="Calibri"/>
                      </a:endParaRPr>
                    </a:p>
                  </a:txBody>
                  <a:tcPr marL="68580" marR="68580" marT="0" marB="0"/>
                </a:tc>
                <a:tc>
                  <a:txBody>
                    <a:bodyPr/>
                    <a:lstStyle/>
                    <a:p>
                      <a:pPr algn="ctr">
                        <a:lnSpc>
                          <a:spcPct val="115000"/>
                        </a:lnSpc>
                      </a:pPr>
                      <a:r>
                        <a:rPr lang="es-ES" sz="2000" b="1"/>
                        <a:t>0.644</a:t>
                      </a:r>
                      <a:endParaRPr lang="es-EC" sz="2000" b="1">
                        <a:latin typeface="Calibri"/>
                      </a:endParaRPr>
                    </a:p>
                  </a:txBody>
                  <a:tcPr marL="68580" marR="68580" marT="0" marB="0"/>
                </a:tc>
                <a:tc>
                  <a:txBody>
                    <a:bodyPr/>
                    <a:lstStyle/>
                    <a:p>
                      <a:pPr algn="ctr">
                        <a:lnSpc>
                          <a:spcPct val="115000"/>
                        </a:lnSpc>
                      </a:pPr>
                      <a:r>
                        <a:rPr lang="es-ES" sz="2000" b="1" dirty="0"/>
                        <a:t>0.425</a:t>
                      </a:r>
                      <a:endParaRPr lang="es-EC" sz="2000" b="1" dirty="0">
                        <a:latin typeface="Calibri"/>
                      </a:endParaRPr>
                    </a:p>
                  </a:txBody>
                  <a:tcPr marL="68580" marR="68580" marT="0" marB="0"/>
                </a:tc>
              </a:tr>
              <a:tr h="161925">
                <a:tc>
                  <a:txBody>
                    <a:bodyPr/>
                    <a:lstStyle/>
                    <a:p>
                      <a:pPr>
                        <a:lnSpc>
                          <a:spcPct val="115000"/>
                        </a:lnSpc>
                        <a:spcAft>
                          <a:spcPts val="0"/>
                        </a:spcAft>
                      </a:pPr>
                      <a:r>
                        <a:rPr lang="en-US" sz="2000" b="1"/>
                        <a:t>   Error</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221.72</a:t>
                      </a:r>
                      <a:endParaRPr lang="es-EC" sz="2000" b="1">
                        <a:latin typeface="Calibri"/>
                      </a:endParaRPr>
                    </a:p>
                  </a:txBody>
                  <a:tcPr marL="68580" marR="68580" marT="0" marB="0" anchor="b"/>
                </a:tc>
                <a:tc>
                  <a:txBody>
                    <a:bodyPr/>
                    <a:lstStyle/>
                    <a:p>
                      <a:pPr algn="ctr">
                        <a:lnSpc>
                          <a:spcPct val="115000"/>
                        </a:lnSpc>
                      </a:pPr>
                      <a:r>
                        <a:rPr lang="es-ES" sz="2000" b="1"/>
                        <a:t>77</a:t>
                      </a:r>
                      <a:endParaRPr lang="es-EC" sz="2000" b="1">
                        <a:latin typeface="Calibri"/>
                      </a:endParaRPr>
                    </a:p>
                  </a:txBody>
                  <a:tcPr marL="68580" marR="68580" marT="0" marB="0" anchor="b"/>
                </a:tc>
                <a:tc>
                  <a:txBody>
                    <a:bodyPr/>
                    <a:lstStyle/>
                    <a:p>
                      <a:pPr algn="ctr">
                        <a:lnSpc>
                          <a:spcPct val="115000"/>
                        </a:lnSpc>
                      </a:pPr>
                      <a:r>
                        <a:rPr lang="es-ES" sz="2000" b="1"/>
                        <a:t>2.88</a:t>
                      </a:r>
                      <a:endParaRPr lang="es-EC" sz="2000" b="1">
                        <a:latin typeface="Calibri"/>
                      </a:endParaRPr>
                    </a:p>
                  </a:txBody>
                  <a:tcPr marL="68580" marR="68580" marT="0" marB="0" anchor="b"/>
                </a:tc>
                <a:tc>
                  <a:txBody>
                    <a:bodyPr/>
                    <a:lstStyle/>
                    <a:p>
                      <a:pPr>
                        <a:lnSpc>
                          <a:spcPct val="115000"/>
                        </a:lnSpc>
                      </a:pPr>
                      <a:endParaRPr lang="es-EC" sz="2000" b="1">
                        <a:latin typeface="Calibri"/>
                      </a:endParaRPr>
                    </a:p>
                  </a:txBody>
                  <a:tcPr marL="68580" marR="68580" marT="0" marB="0" anchor="b"/>
                </a:tc>
                <a:tc>
                  <a:txBody>
                    <a:bodyPr/>
                    <a:lstStyle/>
                    <a:p>
                      <a:pPr>
                        <a:lnSpc>
                          <a:spcPct val="115000"/>
                        </a:lnSpc>
                      </a:pPr>
                      <a:endParaRPr lang="es-EC" sz="2000" b="1" dirty="0">
                        <a:latin typeface="Calibri"/>
                      </a:endParaRPr>
                    </a:p>
                  </a:txBody>
                  <a:tcPr marL="68580" marR="68580" marT="0" marB="0" anchor="b"/>
                </a:tc>
              </a:tr>
              <a:tr h="161925">
                <a:tc>
                  <a:txBody>
                    <a:bodyPr/>
                    <a:lstStyle/>
                    <a:p>
                      <a:pPr algn="ctr">
                        <a:lnSpc>
                          <a:spcPct val="115000"/>
                        </a:lnSpc>
                        <a:spcAft>
                          <a:spcPts val="0"/>
                        </a:spcAft>
                      </a:pPr>
                      <a:r>
                        <a:rPr lang="en-US" sz="2000" b="1"/>
                        <a:t>Total</a:t>
                      </a:r>
                      <a:endParaRPr lang="es-EC" sz="2000" b="1">
                        <a:latin typeface="Calibri"/>
                        <a:ea typeface="Times New Roman"/>
                        <a:cs typeface="Times New Roman"/>
                      </a:endParaRPr>
                    </a:p>
                  </a:txBody>
                  <a:tcPr marL="68580" marR="68580" marT="0" marB="0" anchor="ctr"/>
                </a:tc>
                <a:tc>
                  <a:txBody>
                    <a:bodyPr/>
                    <a:lstStyle/>
                    <a:p>
                      <a:pPr algn="ctr">
                        <a:lnSpc>
                          <a:spcPct val="115000"/>
                        </a:lnSpc>
                      </a:pPr>
                      <a:r>
                        <a:rPr lang="es-ES" sz="2000" b="1"/>
                        <a:t>246.51</a:t>
                      </a:r>
                      <a:endParaRPr lang="es-EC" sz="2000" b="1">
                        <a:latin typeface="Calibri"/>
                      </a:endParaRPr>
                    </a:p>
                  </a:txBody>
                  <a:tcPr marL="68580" marR="68580" marT="0" marB="0" anchor="b"/>
                </a:tc>
                <a:tc>
                  <a:txBody>
                    <a:bodyPr/>
                    <a:lstStyle/>
                    <a:p>
                      <a:pPr algn="ctr">
                        <a:lnSpc>
                          <a:spcPct val="115000"/>
                        </a:lnSpc>
                      </a:pPr>
                      <a:r>
                        <a:rPr lang="es-ES" sz="2000" b="1"/>
                        <a:t>82</a:t>
                      </a:r>
                      <a:endParaRPr lang="es-EC" sz="2000" b="1">
                        <a:latin typeface="Calibri"/>
                      </a:endParaRPr>
                    </a:p>
                  </a:txBody>
                  <a:tcPr marL="68580" marR="68580" marT="0" marB="0" anchor="b"/>
                </a:tc>
                <a:tc>
                  <a:txBody>
                    <a:bodyPr/>
                    <a:lstStyle/>
                    <a:p>
                      <a:pPr>
                        <a:lnSpc>
                          <a:spcPct val="115000"/>
                        </a:lnSpc>
                      </a:pPr>
                      <a:endParaRPr lang="es-EC" sz="2000" b="1">
                        <a:latin typeface="Calibri"/>
                      </a:endParaRPr>
                    </a:p>
                  </a:txBody>
                  <a:tcPr marL="68580" marR="68580" marT="0" marB="0" anchor="b"/>
                </a:tc>
                <a:tc>
                  <a:txBody>
                    <a:bodyPr/>
                    <a:lstStyle/>
                    <a:p>
                      <a:pPr>
                        <a:lnSpc>
                          <a:spcPct val="115000"/>
                        </a:lnSpc>
                      </a:pPr>
                      <a:endParaRPr lang="es-EC" sz="2000" b="1">
                        <a:latin typeface="Calibri"/>
                      </a:endParaRPr>
                    </a:p>
                  </a:txBody>
                  <a:tcPr marL="68580" marR="68580" marT="0" marB="0" anchor="b"/>
                </a:tc>
                <a:tc>
                  <a:txBody>
                    <a:bodyPr/>
                    <a:lstStyle/>
                    <a:p>
                      <a:pPr>
                        <a:lnSpc>
                          <a:spcPct val="115000"/>
                        </a:lnSpc>
                      </a:pPr>
                      <a:endParaRPr lang="es-EC" sz="2000" b="1" dirty="0">
                        <a:latin typeface="Calibri"/>
                      </a:endParaRPr>
                    </a:p>
                  </a:txBody>
                  <a:tcPr marL="68580" marR="68580" marT="0" marB="0" anchor="b"/>
                </a:tc>
              </a:tr>
            </a:tbl>
          </a:graphicData>
        </a:graphic>
      </p:graphicFrame>
      <p:sp>
        <p:nvSpPr>
          <p:cNvPr id="18" name="17 CuadroTexto"/>
          <p:cNvSpPr txBox="1"/>
          <p:nvPr/>
        </p:nvSpPr>
        <p:spPr>
          <a:xfrm>
            <a:off x="539552" y="1844824"/>
            <a:ext cx="8136904" cy="707886"/>
          </a:xfrm>
          <a:prstGeom prst="rect">
            <a:avLst/>
          </a:prstGeom>
          <a:noFill/>
        </p:spPr>
        <p:txBody>
          <a:bodyPr wrap="square" rtlCol="0">
            <a:spAutoFit/>
          </a:bodyPr>
          <a:lstStyle/>
          <a:p>
            <a:r>
              <a:rPr lang="es-EC" sz="2000" b="1" dirty="0" smtClean="0"/>
              <a:t>Tabla 31: Análisis de varianza para la variable número de raíces por planta por el efecto de los diferentes tratamientos.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6B4AF8"/>
                </a:solidFill>
                <a:effectLst>
                  <a:outerShdw blurRad="38100" dist="38100" dir="2700000" algn="tl">
                    <a:srgbClr val="000000">
                      <a:alpha val="43137"/>
                    </a:srgbClr>
                  </a:outerShdw>
                </a:effectLst>
              </a:rPr>
              <a:t>FASE DE ENRAIZAMIENTO: </a:t>
            </a:r>
            <a:r>
              <a:rPr lang="es-EC" sz="2400" b="1" dirty="0" smtClean="0">
                <a:solidFill>
                  <a:srgbClr val="6B4AF8"/>
                </a:solidFill>
                <a:effectLst>
                  <a:outerShdw blurRad="38100" dist="38100" dir="2700000" algn="tl">
                    <a:srgbClr val="000000">
                      <a:alpha val="43137"/>
                    </a:srgbClr>
                  </a:outerShdw>
                </a:effectLst>
              </a:rPr>
              <a:t>  </a:t>
            </a:r>
            <a:r>
              <a:rPr lang="es-EC" sz="2400" b="1" dirty="0" smtClean="0">
                <a:solidFill>
                  <a:srgbClr val="00B0F0"/>
                </a:solidFill>
              </a:rPr>
              <a:t>NÚMERO DE RAÍCES</a:t>
            </a:r>
            <a:endParaRPr lang="es-EC" sz="2400" b="1" u="sng" dirty="0">
              <a:solidFill>
                <a:srgbClr val="6B4AF8"/>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pic>
        <p:nvPicPr>
          <p:cNvPr id="97284" name="Picture 4"/>
          <p:cNvPicPr>
            <a:picLocks noChangeAspect="1" noChangeArrowheads="1"/>
          </p:cNvPicPr>
          <p:nvPr/>
        </p:nvPicPr>
        <p:blipFill>
          <a:blip r:embed="rId3" cstate="print"/>
          <a:srcRect/>
          <a:stretch>
            <a:fillRect/>
          </a:stretch>
        </p:blipFill>
        <p:spPr bwMode="auto">
          <a:xfrm>
            <a:off x="251520" y="1976347"/>
            <a:ext cx="8496944" cy="3540885"/>
          </a:xfrm>
          <a:prstGeom prst="rect">
            <a:avLst/>
          </a:prstGeom>
          <a:noFill/>
          <a:ln w="9525">
            <a:noFill/>
            <a:miter lim="800000"/>
            <a:headEnd/>
            <a:tailEnd/>
          </a:ln>
        </p:spPr>
      </p:pic>
      <p:sp>
        <p:nvSpPr>
          <p:cNvPr id="13" name="12 CuadroTexto"/>
          <p:cNvSpPr txBox="1"/>
          <p:nvPr/>
        </p:nvSpPr>
        <p:spPr>
          <a:xfrm>
            <a:off x="6516216" y="4136587"/>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4" name="13 CuadroTexto"/>
          <p:cNvSpPr txBox="1"/>
          <p:nvPr/>
        </p:nvSpPr>
        <p:spPr>
          <a:xfrm>
            <a:off x="7236296" y="3560523"/>
            <a:ext cx="288032" cy="369332"/>
          </a:xfrm>
          <a:prstGeom prst="rect">
            <a:avLst/>
          </a:prstGeom>
          <a:noFill/>
        </p:spPr>
        <p:txBody>
          <a:bodyPr wrap="square" rtlCol="0">
            <a:spAutoFit/>
          </a:bodyPr>
          <a:lstStyle/>
          <a:p>
            <a:r>
              <a:rPr lang="es-EC" b="1" dirty="0" smtClean="0">
                <a:solidFill>
                  <a:schemeClr val="bg1"/>
                </a:solidFill>
              </a:rPr>
              <a:t>b</a:t>
            </a:r>
          </a:p>
        </p:txBody>
      </p:sp>
      <p:sp>
        <p:nvSpPr>
          <p:cNvPr id="15" name="14 CuadroTexto"/>
          <p:cNvSpPr txBox="1"/>
          <p:nvPr/>
        </p:nvSpPr>
        <p:spPr>
          <a:xfrm>
            <a:off x="7236296" y="4136587"/>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16" name="15 CuadroTexto"/>
          <p:cNvSpPr txBox="1"/>
          <p:nvPr/>
        </p:nvSpPr>
        <p:spPr>
          <a:xfrm>
            <a:off x="7956376" y="3551231"/>
            <a:ext cx="288032" cy="369332"/>
          </a:xfrm>
          <a:prstGeom prst="rect">
            <a:avLst/>
          </a:prstGeom>
          <a:noFill/>
        </p:spPr>
        <p:txBody>
          <a:bodyPr wrap="square" rtlCol="0">
            <a:spAutoFit/>
          </a:bodyPr>
          <a:lstStyle/>
          <a:p>
            <a:r>
              <a:rPr lang="es-EC" b="1" dirty="0" smtClean="0">
                <a:solidFill>
                  <a:schemeClr val="bg1"/>
                </a:solidFill>
              </a:rPr>
              <a:t>b</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6B4AF8"/>
                </a:solidFill>
                <a:effectLst>
                  <a:outerShdw blurRad="38100" dist="38100" dir="2700000" algn="tl">
                    <a:srgbClr val="000000">
                      <a:alpha val="43137"/>
                    </a:srgbClr>
                  </a:outerShdw>
                </a:effectLst>
              </a:rPr>
              <a:t>FASE DE ENRAIZAMIENTO: </a:t>
            </a:r>
            <a:r>
              <a:rPr lang="es-EC" sz="2400" b="1" dirty="0" smtClean="0">
                <a:solidFill>
                  <a:srgbClr val="6B4AF8"/>
                </a:solidFill>
                <a:effectLst>
                  <a:outerShdw blurRad="38100" dist="38100" dir="2700000" algn="tl">
                    <a:srgbClr val="000000">
                      <a:alpha val="43137"/>
                    </a:srgbClr>
                  </a:outerShdw>
                </a:effectLst>
              </a:rPr>
              <a:t>  </a:t>
            </a:r>
            <a:r>
              <a:rPr lang="es-EC" sz="2400" b="1" dirty="0" smtClean="0">
                <a:solidFill>
                  <a:srgbClr val="00B0F0"/>
                </a:solidFill>
              </a:rPr>
              <a:t>TAMAÑO DE LA RAÍZ</a:t>
            </a:r>
            <a:endParaRPr lang="es-EC" sz="2400" b="1" u="sng" dirty="0">
              <a:solidFill>
                <a:srgbClr val="6B4AF8"/>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sp>
        <p:nvSpPr>
          <p:cNvPr id="18" name="17 Rectángulo"/>
          <p:cNvSpPr/>
          <p:nvPr/>
        </p:nvSpPr>
        <p:spPr>
          <a:xfrm>
            <a:off x="395536" y="2350621"/>
            <a:ext cx="5472608" cy="646331"/>
          </a:xfrm>
          <a:prstGeom prst="rect">
            <a:avLst/>
          </a:prstGeom>
        </p:spPr>
        <p:txBody>
          <a:bodyPr wrap="square">
            <a:spAutoFit/>
          </a:bodyPr>
          <a:lstStyle/>
          <a:p>
            <a:r>
              <a:rPr lang="es-EC" b="1" dirty="0" smtClean="0"/>
              <a:t>Tabla 32: Análisis de varianza para la variable tamaño de la raíz por el efecto de los diferentes tratamientos</a:t>
            </a:r>
            <a:endParaRPr lang="es-EC" b="1" dirty="0"/>
          </a:p>
        </p:txBody>
      </p:sp>
      <p:pic>
        <p:nvPicPr>
          <p:cNvPr id="99330" name="Picture 2" descr="J:\TESIS!!\fotos chiri\DSC04052.JPG"/>
          <p:cNvPicPr>
            <a:picLocks noChangeAspect="1" noChangeArrowheads="1"/>
          </p:cNvPicPr>
          <p:nvPr/>
        </p:nvPicPr>
        <p:blipFill>
          <a:blip r:embed="rId3" cstate="print"/>
          <a:srcRect l="29611" t="25662" r="28934"/>
          <a:stretch>
            <a:fillRect/>
          </a:stretch>
        </p:blipFill>
        <p:spPr bwMode="auto">
          <a:xfrm>
            <a:off x="6300192" y="1412776"/>
            <a:ext cx="2016224" cy="271162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99332" name="Picture 4" descr="J:\TESIS!!\fotos chiri\DSC04032.JPG"/>
          <p:cNvPicPr>
            <a:picLocks noChangeAspect="1" noChangeArrowheads="1"/>
          </p:cNvPicPr>
          <p:nvPr/>
        </p:nvPicPr>
        <p:blipFill>
          <a:blip r:embed="rId4" cstate="print"/>
          <a:srcRect l="40913" t="21431" r="25480" b="6485"/>
          <a:stretch>
            <a:fillRect/>
          </a:stretch>
        </p:blipFill>
        <p:spPr bwMode="auto">
          <a:xfrm>
            <a:off x="7020272" y="3645024"/>
            <a:ext cx="1656184" cy="266429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7" name="16 Tabla"/>
          <p:cNvGraphicFramePr>
            <a:graphicFrameLocks noGrp="1"/>
          </p:cNvGraphicFramePr>
          <p:nvPr/>
        </p:nvGraphicFramePr>
        <p:xfrm>
          <a:off x="395536" y="2996952"/>
          <a:ext cx="6120680" cy="3470148"/>
        </p:xfrm>
        <a:graphic>
          <a:graphicData uri="http://schemas.openxmlformats.org/drawingml/2006/table">
            <a:tbl>
              <a:tblPr>
                <a:tableStyleId>{775DCB02-9BB8-47FD-8907-85C794F793BA}</a:tableStyleId>
              </a:tblPr>
              <a:tblGrid>
                <a:gridCol w="1787053"/>
                <a:gridCol w="848917"/>
                <a:gridCol w="535039"/>
                <a:gridCol w="848917"/>
                <a:gridCol w="946394"/>
                <a:gridCol w="1154360"/>
              </a:tblGrid>
              <a:tr h="161925">
                <a:tc>
                  <a:txBody>
                    <a:bodyPr/>
                    <a:lstStyle/>
                    <a:p>
                      <a:pPr algn="ctr">
                        <a:lnSpc>
                          <a:spcPct val="115000"/>
                        </a:lnSpc>
                        <a:spcAft>
                          <a:spcPts val="0"/>
                        </a:spcAft>
                      </a:pPr>
                      <a:r>
                        <a:rPr lang="en-US" sz="1800" b="1" dirty="0" err="1"/>
                        <a:t>Fuente</a:t>
                      </a:r>
                      <a:r>
                        <a:rPr lang="en-US" sz="1800" b="1" dirty="0"/>
                        <a:t> de </a:t>
                      </a:r>
                      <a:r>
                        <a:rPr lang="en-US" sz="1800" b="1" dirty="0" err="1"/>
                        <a:t>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smtClean="0"/>
                        <a:t>SC</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err="1"/>
                        <a:t>Gl</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smtClean="0"/>
                        <a:t>CM</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Valor F</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dirty="0"/>
                        <a:t>Valor p</a:t>
                      </a:r>
                      <a:endParaRPr lang="es-EC" sz="1800" b="1" dirty="0">
                        <a:latin typeface="Calibri"/>
                        <a:ea typeface="Times New Roman"/>
                        <a:cs typeface="Times New Roman"/>
                      </a:endParaRPr>
                    </a:p>
                  </a:txBody>
                  <a:tcPr marL="68580" marR="68580" marT="0" marB="0" anchor="ctr"/>
                </a:tc>
              </a:tr>
              <a:tr h="161925">
                <a:tc>
                  <a:txBody>
                    <a:bodyPr/>
                    <a:lstStyle/>
                    <a:p>
                      <a:pPr>
                        <a:lnSpc>
                          <a:spcPct val="115000"/>
                        </a:lnSpc>
                        <a:spcAft>
                          <a:spcPts val="0"/>
                        </a:spcAft>
                      </a:pPr>
                      <a:r>
                        <a:rPr lang="en-US" sz="1800" b="1" dirty="0"/>
                        <a:t>Entre </a:t>
                      </a:r>
                      <a:r>
                        <a:rPr lang="en-US" sz="1800" b="1" dirty="0" err="1"/>
                        <a:t>grupos</a:t>
                      </a:r>
                      <a:endParaRPr lang="es-EC" sz="1800" b="1" dirty="0">
                        <a:latin typeface="Calibri"/>
                        <a:ea typeface="Times New Roman"/>
                        <a:cs typeface="Times New Roman"/>
                      </a:endParaRPr>
                    </a:p>
                  </a:txBody>
                  <a:tcPr marL="68580" marR="68580" marT="0" marB="0" anchor="ctr"/>
                </a:tc>
                <a:tc>
                  <a:txBody>
                    <a:bodyPr/>
                    <a:lstStyle/>
                    <a:p>
                      <a:pPr algn="ctr">
                        <a:lnSpc>
                          <a:spcPct val="115000"/>
                        </a:lnSpc>
                      </a:pPr>
                      <a:r>
                        <a:rPr lang="es-ES" sz="1800" b="1"/>
                        <a:t>5.69</a:t>
                      </a:r>
                      <a:endParaRPr lang="es-EC" sz="1800" b="1">
                        <a:latin typeface="Calibri"/>
                      </a:endParaRPr>
                    </a:p>
                  </a:txBody>
                  <a:tcPr marL="68580" marR="68580" marT="0" marB="0" anchor="ctr"/>
                </a:tc>
                <a:tc>
                  <a:txBody>
                    <a:bodyPr/>
                    <a:lstStyle/>
                    <a:p>
                      <a:pPr algn="ctr">
                        <a:lnSpc>
                          <a:spcPct val="115000"/>
                        </a:lnSpc>
                      </a:pPr>
                      <a:r>
                        <a:rPr lang="es-ES" sz="1800" b="1"/>
                        <a:t>5</a:t>
                      </a:r>
                      <a:endParaRPr lang="es-EC" sz="1800" b="1">
                        <a:latin typeface="Calibri"/>
                      </a:endParaRPr>
                    </a:p>
                  </a:txBody>
                  <a:tcPr marL="68580" marR="68580" marT="0" marB="0" anchor="ctr"/>
                </a:tc>
                <a:tc>
                  <a:txBody>
                    <a:bodyPr/>
                    <a:lstStyle/>
                    <a:p>
                      <a:pPr algn="ctr">
                        <a:lnSpc>
                          <a:spcPct val="115000"/>
                        </a:lnSpc>
                      </a:pPr>
                      <a:r>
                        <a:rPr lang="es-ES" sz="1800" b="1"/>
                        <a:t>1.14</a:t>
                      </a:r>
                      <a:endParaRPr lang="es-EC" sz="1800" b="1">
                        <a:latin typeface="Calibri"/>
                      </a:endParaRPr>
                    </a:p>
                  </a:txBody>
                  <a:tcPr marL="68580" marR="68580" marT="0" marB="0" anchor="ctr"/>
                </a:tc>
                <a:tc>
                  <a:txBody>
                    <a:bodyPr/>
                    <a:lstStyle/>
                    <a:p>
                      <a:pPr algn="ctr">
                        <a:lnSpc>
                          <a:spcPct val="115000"/>
                        </a:lnSpc>
                      </a:pPr>
                      <a:r>
                        <a:rPr lang="es-ES" sz="1800" b="1"/>
                        <a:t>10.48</a:t>
                      </a:r>
                      <a:endParaRPr lang="es-EC" sz="1800" b="1">
                        <a:latin typeface="Calibri"/>
                      </a:endParaRPr>
                    </a:p>
                  </a:txBody>
                  <a:tcPr marL="68580" marR="68580" marT="0" marB="0" anchor="ctr"/>
                </a:tc>
                <a:tc>
                  <a:txBody>
                    <a:bodyPr/>
                    <a:lstStyle/>
                    <a:p>
                      <a:pPr algn="ctr">
                        <a:lnSpc>
                          <a:spcPct val="115000"/>
                        </a:lnSpc>
                      </a:pPr>
                      <a:r>
                        <a:rPr lang="es-ES" sz="1800" b="1" dirty="0">
                          <a:solidFill>
                            <a:srgbClr val="FF0000"/>
                          </a:solidFill>
                        </a:rPr>
                        <a:t>&lt;0,0001</a:t>
                      </a:r>
                      <a:endParaRPr lang="es-EC" sz="1800" b="1" dirty="0">
                        <a:solidFill>
                          <a:srgbClr val="FF0000"/>
                        </a:solidFill>
                        <a:latin typeface="Calibri"/>
                      </a:endParaRPr>
                    </a:p>
                  </a:txBody>
                  <a:tcPr marL="68580" marR="68580" marT="0" marB="0" anchor="ctr"/>
                </a:tc>
              </a:tr>
              <a:tr h="161925">
                <a:tc>
                  <a:txBody>
                    <a:bodyPr/>
                    <a:lstStyle/>
                    <a:p>
                      <a:pPr>
                        <a:lnSpc>
                          <a:spcPct val="115000"/>
                        </a:lnSpc>
                        <a:spcAft>
                          <a:spcPts val="0"/>
                        </a:spcAft>
                      </a:pPr>
                      <a:r>
                        <a:rPr lang="en-US" sz="1800" b="1"/>
                        <a:t>    AIB</a:t>
                      </a:r>
                      <a:endParaRPr lang="es-EC" sz="1800" b="1">
                        <a:latin typeface="Calibri"/>
                        <a:ea typeface="Times New Roman"/>
                        <a:cs typeface="Times New Roman"/>
                      </a:endParaRPr>
                    </a:p>
                  </a:txBody>
                  <a:tcPr marL="68580" marR="68580" marT="0" marB="0" anchor="ctr"/>
                </a:tc>
                <a:tc>
                  <a:txBody>
                    <a:bodyPr/>
                    <a:lstStyle/>
                    <a:p>
                      <a:pPr algn="ctr">
                        <a:lnSpc>
                          <a:spcPct val="115000"/>
                        </a:lnSpc>
                      </a:pPr>
                      <a:r>
                        <a:rPr lang="es-ES" sz="1800" b="1"/>
                        <a:t>2.77</a:t>
                      </a:r>
                      <a:endParaRPr lang="es-EC" sz="1800" b="1">
                        <a:latin typeface="Calibri"/>
                      </a:endParaRPr>
                    </a:p>
                  </a:txBody>
                  <a:tcPr marL="68580" marR="68580" marT="0" marB="0" anchor="ctr"/>
                </a:tc>
                <a:tc>
                  <a:txBody>
                    <a:bodyPr/>
                    <a:lstStyle/>
                    <a:p>
                      <a:pPr algn="ctr">
                        <a:lnSpc>
                          <a:spcPct val="115000"/>
                        </a:lnSpc>
                      </a:pPr>
                      <a:r>
                        <a:rPr lang="es-ES" sz="1800" b="1"/>
                        <a:t>3</a:t>
                      </a:r>
                      <a:endParaRPr lang="es-EC" sz="1800" b="1">
                        <a:latin typeface="Calibri"/>
                      </a:endParaRPr>
                    </a:p>
                  </a:txBody>
                  <a:tcPr marL="68580" marR="68580" marT="0" marB="0" anchor="ctr"/>
                </a:tc>
                <a:tc>
                  <a:txBody>
                    <a:bodyPr/>
                    <a:lstStyle/>
                    <a:p>
                      <a:pPr algn="ctr">
                        <a:lnSpc>
                          <a:spcPct val="115000"/>
                        </a:lnSpc>
                      </a:pPr>
                      <a:r>
                        <a:rPr lang="es-ES" sz="1800" b="1"/>
                        <a:t>0.92</a:t>
                      </a:r>
                      <a:endParaRPr lang="es-EC" sz="1800" b="1">
                        <a:latin typeface="Calibri"/>
                      </a:endParaRPr>
                    </a:p>
                  </a:txBody>
                  <a:tcPr marL="68580" marR="68580" marT="0" marB="0" anchor="ctr"/>
                </a:tc>
                <a:tc>
                  <a:txBody>
                    <a:bodyPr/>
                    <a:lstStyle/>
                    <a:p>
                      <a:pPr algn="ctr">
                        <a:lnSpc>
                          <a:spcPct val="115000"/>
                        </a:lnSpc>
                      </a:pPr>
                      <a:r>
                        <a:rPr lang="es-ES" sz="1800" b="1"/>
                        <a:t>8.5</a:t>
                      </a:r>
                      <a:endParaRPr lang="es-EC" sz="1800" b="1">
                        <a:latin typeface="Calibri"/>
                      </a:endParaRPr>
                    </a:p>
                  </a:txBody>
                  <a:tcPr marL="68580" marR="68580" marT="0" marB="0" anchor="ctr"/>
                </a:tc>
                <a:tc>
                  <a:txBody>
                    <a:bodyPr/>
                    <a:lstStyle/>
                    <a:p>
                      <a:pPr algn="ctr">
                        <a:lnSpc>
                          <a:spcPct val="115000"/>
                        </a:lnSpc>
                      </a:pPr>
                      <a:r>
                        <a:rPr lang="es-ES" sz="1800" b="1" dirty="0">
                          <a:solidFill>
                            <a:srgbClr val="FF0000"/>
                          </a:solidFill>
                        </a:rPr>
                        <a:t>0.0001</a:t>
                      </a:r>
                      <a:endParaRPr lang="es-EC" sz="1800" b="1" dirty="0">
                        <a:solidFill>
                          <a:srgbClr val="FF0000"/>
                        </a:solidFill>
                        <a:latin typeface="Calibri"/>
                      </a:endParaRPr>
                    </a:p>
                  </a:txBody>
                  <a:tcPr marL="68580" marR="68580" marT="0" marB="0" anchor="ctr"/>
                </a:tc>
              </a:tr>
              <a:tr h="161925">
                <a:tc>
                  <a:txBody>
                    <a:bodyPr/>
                    <a:lstStyle/>
                    <a:p>
                      <a:pPr>
                        <a:lnSpc>
                          <a:spcPct val="115000"/>
                        </a:lnSpc>
                        <a:spcAft>
                          <a:spcPts val="0"/>
                        </a:spcAft>
                      </a:pPr>
                      <a:r>
                        <a:rPr lang="es-EC" sz="1800" b="1"/>
                        <a:t>       Lineal</a:t>
                      </a:r>
                      <a:endParaRPr lang="es-EC" sz="1800" b="1">
                        <a:latin typeface="Calibri"/>
                        <a:ea typeface="Times New Roman"/>
                        <a:cs typeface="Times New Roman"/>
                      </a:endParaRPr>
                    </a:p>
                  </a:txBody>
                  <a:tcPr marL="68580" marR="68580" marT="0" marB="0" anchor="ctr"/>
                </a:tc>
                <a:tc>
                  <a:txBody>
                    <a:bodyPr/>
                    <a:lstStyle/>
                    <a:p>
                      <a:pPr algn="ctr">
                        <a:lnSpc>
                          <a:spcPct val="115000"/>
                        </a:lnSpc>
                      </a:pPr>
                      <a:r>
                        <a:rPr lang="es-ES" sz="1800" b="1"/>
                        <a:t>0.071</a:t>
                      </a:r>
                      <a:endParaRPr lang="es-EC" sz="1800" b="1">
                        <a:latin typeface="Calibri"/>
                      </a:endParaRPr>
                    </a:p>
                  </a:txBody>
                  <a:tcPr marL="68580" marR="68580" marT="0" marB="0"/>
                </a:tc>
                <a:tc>
                  <a:txBody>
                    <a:bodyPr/>
                    <a:lstStyle/>
                    <a:p>
                      <a:pPr algn="ctr">
                        <a:lnSpc>
                          <a:spcPct val="115000"/>
                        </a:lnSpc>
                      </a:pPr>
                      <a:r>
                        <a:rPr lang="es-ES" sz="1800" b="1"/>
                        <a:t>1</a:t>
                      </a:r>
                      <a:endParaRPr lang="es-EC" sz="1800" b="1">
                        <a:latin typeface="Calibri"/>
                      </a:endParaRPr>
                    </a:p>
                  </a:txBody>
                  <a:tcPr marL="68580" marR="68580" marT="0" marB="0"/>
                </a:tc>
                <a:tc>
                  <a:txBody>
                    <a:bodyPr/>
                    <a:lstStyle/>
                    <a:p>
                      <a:pPr algn="ctr">
                        <a:lnSpc>
                          <a:spcPct val="115000"/>
                        </a:lnSpc>
                      </a:pPr>
                      <a:r>
                        <a:rPr lang="es-ES" sz="1800" b="1"/>
                        <a:t>0.071</a:t>
                      </a:r>
                      <a:endParaRPr lang="es-EC" sz="1800" b="1">
                        <a:latin typeface="Calibri"/>
                      </a:endParaRPr>
                    </a:p>
                  </a:txBody>
                  <a:tcPr marL="68580" marR="68580" marT="0" marB="0"/>
                </a:tc>
                <a:tc>
                  <a:txBody>
                    <a:bodyPr/>
                    <a:lstStyle/>
                    <a:p>
                      <a:pPr algn="ctr">
                        <a:lnSpc>
                          <a:spcPct val="115000"/>
                        </a:lnSpc>
                      </a:pPr>
                      <a:r>
                        <a:rPr lang="es-ES" sz="1800" b="1"/>
                        <a:t>0.473</a:t>
                      </a:r>
                      <a:endParaRPr lang="es-EC" sz="1800" b="1">
                        <a:latin typeface="Calibri"/>
                      </a:endParaRPr>
                    </a:p>
                  </a:txBody>
                  <a:tcPr marL="68580" marR="68580" marT="0" marB="0"/>
                </a:tc>
                <a:tc>
                  <a:txBody>
                    <a:bodyPr/>
                    <a:lstStyle/>
                    <a:p>
                      <a:pPr algn="ctr">
                        <a:lnSpc>
                          <a:spcPct val="115000"/>
                        </a:lnSpc>
                      </a:pPr>
                      <a:r>
                        <a:rPr lang="es-ES" sz="1800" b="1" dirty="0"/>
                        <a:t>0.494</a:t>
                      </a:r>
                      <a:endParaRPr lang="es-EC" sz="1800" b="1" dirty="0">
                        <a:latin typeface="Calibri"/>
                      </a:endParaRPr>
                    </a:p>
                  </a:txBody>
                  <a:tcPr marL="68580" marR="68580" marT="0" marB="0"/>
                </a:tc>
              </a:tr>
              <a:tr h="161925">
                <a:tc>
                  <a:txBody>
                    <a:bodyPr/>
                    <a:lstStyle/>
                    <a:p>
                      <a:pPr>
                        <a:lnSpc>
                          <a:spcPct val="115000"/>
                        </a:lnSpc>
                        <a:spcAft>
                          <a:spcPts val="0"/>
                        </a:spcAft>
                      </a:pPr>
                      <a:r>
                        <a:rPr lang="es-EC" sz="1800" b="1"/>
                        <a:t>       Cuadrático</a:t>
                      </a:r>
                      <a:endParaRPr lang="es-EC" sz="1800" b="1">
                        <a:latin typeface="Calibri"/>
                        <a:ea typeface="Times New Roman"/>
                        <a:cs typeface="Times New Roman"/>
                      </a:endParaRPr>
                    </a:p>
                  </a:txBody>
                  <a:tcPr marL="68580" marR="68580" marT="0" marB="0" anchor="ctr"/>
                </a:tc>
                <a:tc>
                  <a:txBody>
                    <a:bodyPr/>
                    <a:lstStyle/>
                    <a:p>
                      <a:pPr algn="ctr">
                        <a:lnSpc>
                          <a:spcPct val="115000"/>
                        </a:lnSpc>
                      </a:pPr>
                      <a:r>
                        <a:rPr lang="es-ES" sz="1800" b="1" dirty="0"/>
                        <a:t>2.699</a:t>
                      </a:r>
                      <a:endParaRPr lang="es-EC" sz="1800" b="1" dirty="0">
                        <a:latin typeface="Calibri"/>
                      </a:endParaRPr>
                    </a:p>
                  </a:txBody>
                  <a:tcPr marL="68580" marR="68580" marT="0" marB="0"/>
                </a:tc>
                <a:tc>
                  <a:txBody>
                    <a:bodyPr/>
                    <a:lstStyle/>
                    <a:p>
                      <a:pPr algn="ctr">
                        <a:lnSpc>
                          <a:spcPct val="115000"/>
                        </a:lnSpc>
                      </a:pPr>
                      <a:r>
                        <a:rPr lang="es-ES" sz="1800" b="1"/>
                        <a:t>2</a:t>
                      </a:r>
                      <a:endParaRPr lang="es-EC" sz="1800" b="1">
                        <a:latin typeface="Calibri"/>
                      </a:endParaRPr>
                    </a:p>
                  </a:txBody>
                  <a:tcPr marL="68580" marR="68580" marT="0" marB="0"/>
                </a:tc>
                <a:tc>
                  <a:txBody>
                    <a:bodyPr/>
                    <a:lstStyle/>
                    <a:p>
                      <a:pPr algn="ctr">
                        <a:lnSpc>
                          <a:spcPct val="115000"/>
                        </a:lnSpc>
                      </a:pPr>
                      <a:r>
                        <a:rPr lang="es-ES" sz="1800" b="1"/>
                        <a:t>1.349</a:t>
                      </a:r>
                      <a:endParaRPr lang="es-EC" sz="1800" b="1">
                        <a:latin typeface="Calibri"/>
                      </a:endParaRPr>
                    </a:p>
                  </a:txBody>
                  <a:tcPr marL="68580" marR="68580" marT="0" marB="0"/>
                </a:tc>
                <a:tc>
                  <a:txBody>
                    <a:bodyPr/>
                    <a:lstStyle/>
                    <a:p>
                      <a:pPr algn="ctr">
                        <a:lnSpc>
                          <a:spcPct val="115000"/>
                        </a:lnSpc>
                      </a:pPr>
                      <a:r>
                        <a:rPr lang="es-ES" sz="1800" b="1"/>
                        <a:t>8.990</a:t>
                      </a:r>
                      <a:endParaRPr lang="es-EC" sz="1800" b="1">
                        <a:latin typeface="Calibri"/>
                      </a:endParaRPr>
                    </a:p>
                  </a:txBody>
                  <a:tcPr marL="68580" marR="68580" marT="0" marB="0"/>
                </a:tc>
                <a:tc>
                  <a:txBody>
                    <a:bodyPr/>
                    <a:lstStyle/>
                    <a:p>
                      <a:pPr algn="ctr">
                        <a:lnSpc>
                          <a:spcPct val="115000"/>
                        </a:lnSpc>
                      </a:pPr>
                      <a:r>
                        <a:rPr lang="es-ES" sz="1800" b="1"/>
                        <a:t>&lt;0,0001</a:t>
                      </a:r>
                      <a:endParaRPr lang="es-EC" sz="1800" b="1">
                        <a:latin typeface="Calibri"/>
                      </a:endParaRPr>
                    </a:p>
                  </a:txBody>
                  <a:tcPr marL="68580" marR="68580" marT="0" marB="0"/>
                </a:tc>
              </a:tr>
              <a:tr h="161925">
                <a:tc>
                  <a:txBody>
                    <a:bodyPr/>
                    <a:lstStyle/>
                    <a:p>
                      <a:pPr>
                        <a:lnSpc>
                          <a:spcPct val="115000"/>
                        </a:lnSpc>
                        <a:spcAft>
                          <a:spcPts val="0"/>
                        </a:spcAft>
                      </a:pPr>
                      <a:r>
                        <a:rPr lang="en-US" sz="1800" b="1"/>
                        <a:t>    AIA</a:t>
                      </a:r>
                      <a:endParaRPr lang="es-EC" sz="1800" b="1">
                        <a:latin typeface="Calibri"/>
                        <a:ea typeface="Times New Roman"/>
                        <a:cs typeface="Times New Roman"/>
                      </a:endParaRPr>
                    </a:p>
                  </a:txBody>
                  <a:tcPr marL="68580" marR="68580" marT="0" marB="0" anchor="ctr"/>
                </a:tc>
                <a:tc>
                  <a:txBody>
                    <a:bodyPr/>
                    <a:lstStyle/>
                    <a:p>
                      <a:pPr algn="ctr">
                        <a:lnSpc>
                          <a:spcPct val="115000"/>
                        </a:lnSpc>
                      </a:pPr>
                      <a:r>
                        <a:rPr lang="es-ES" sz="1800" b="1"/>
                        <a:t>2.92</a:t>
                      </a:r>
                      <a:endParaRPr lang="es-EC" sz="1800" b="1">
                        <a:latin typeface="Calibri"/>
                      </a:endParaRPr>
                    </a:p>
                  </a:txBody>
                  <a:tcPr marL="68580" marR="68580" marT="0" marB="0" anchor="ctr"/>
                </a:tc>
                <a:tc>
                  <a:txBody>
                    <a:bodyPr/>
                    <a:lstStyle/>
                    <a:p>
                      <a:pPr algn="ctr">
                        <a:lnSpc>
                          <a:spcPct val="115000"/>
                        </a:lnSpc>
                      </a:pPr>
                      <a:r>
                        <a:rPr lang="es-ES" sz="1800" b="1"/>
                        <a:t>2</a:t>
                      </a:r>
                      <a:endParaRPr lang="es-EC" sz="1800" b="1">
                        <a:latin typeface="Calibri"/>
                      </a:endParaRPr>
                    </a:p>
                  </a:txBody>
                  <a:tcPr marL="68580" marR="68580" marT="0" marB="0" anchor="ctr"/>
                </a:tc>
                <a:tc>
                  <a:txBody>
                    <a:bodyPr/>
                    <a:lstStyle/>
                    <a:p>
                      <a:pPr algn="ctr">
                        <a:lnSpc>
                          <a:spcPct val="115000"/>
                        </a:lnSpc>
                      </a:pPr>
                      <a:r>
                        <a:rPr lang="es-ES" sz="1800" b="1"/>
                        <a:t>1.46</a:t>
                      </a:r>
                      <a:endParaRPr lang="es-EC" sz="1800" b="1">
                        <a:latin typeface="Calibri"/>
                      </a:endParaRPr>
                    </a:p>
                  </a:txBody>
                  <a:tcPr marL="68580" marR="68580" marT="0" marB="0" anchor="ctr"/>
                </a:tc>
                <a:tc>
                  <a:txBody>
                    <a:bodyPr/>
                    <a:lstStyle/>
                    <a:p>
                      <a:pPr algn="ctr">
                        <a:lnSpc>
                          <a:spcPct val="115000"/>
                        </a:lnSpc>
                      </a:pPr>
                      <a:r>
                        <a:rPr lang="es-ES" sz="1800" b="1"/>
                        <a:t>13.44</a:t>
                      </a:r>
                      <a:endParaRPr lang="es-EC" sz="1800" b="1">
                        <a:latin typeface="Calibri"/>
                      </a:endParaRPr>
                    </a:p>
                  </a:txBody>
                  <a:tcPr marL="68580" marR="68580" marT="0" marB="0" anchor="ctr"/>
                </a:tc>
                <a:tc>
                  <a:txBody>
                    <a:bodyPr/>
                    <a:lstStyle/>
                    <a:p>
                      <a:pPr algn="ctr">
                        <a:lnSpc>
                          <a:spcPct val="115000"/>
                        </a:lnSpc>
                      </a:pPr>
                      <a:r>
                        <a:rPr lang="es-ES" sz="1800" b="1" dirty="0">
                          <a:solidFill>
                            <a:srgbClr val="FF0000"/>
                          </a:solidFill>
                        </a:rPr>
                        <a:t>&lt;0,0001</a:t>
                      </a:r>
                      <a:endParaRPr lang="es-EC" sz="1800" b="1" dirty="0">
                        <a:solidFill>
                          <a:srgbClr val="FF0000"/>
                        </a:solidFill>
                        <a:latin typeface="Calibri"/>
                      </a:endParaRPr>
                    </a:p>
                  </a:txBody>
                  <a:tcPr marL="68580" marR="68580" marT="0" marB="0" anchor="ctr"/>
                </a:tc>
              </a:tr>
              <a:tr h="161925">
                <a:tc>
                  <a:txBody>
                    <a:bodyPr/>
                    <a:lstStyle/>
                    <a:p>
                      <a:pPr>
                        <a:lnSpc>
                          <a:spcPct val="115000"/>
                        </a:lnSpc>
                        <a:spcAft>
                          <a:spcPts val="0"/>
                        </a:spcAft>
                      </a:pPr>
                      <a:r>
                        <a:rPr lang="es-EC" sz="1800" b="1"/>
                        <a:t>       Lineal</a:t>
                      </a:r>
                      <a:endParaRPr lang="es-EC" sz="1800" b="1">
                        <a:latin typeface="Calibri"/>
                        <a:ea typeface="Times New Roman"/>
                        <a:cs typeface="Times New Roman"/>
                      </a:endParaRPr>
                    </a:p>
                  </a:txBody>
                  <a:tcPr marL="68580" marR="68580" marT="0" marB="0" anchor="ctr"/>
                </a:tc>
                <a:tc>
                  <a:txBody>
                    <a:bodyPr/>
                    <a:lstStyle/>
                    <a:p>
                      <a:pPr algn="ctr">
                        <a:lnSpc>
                          <a:spcPct val="115000"/>
                        </a:lnSpc>
                      </a:pPr>
                      <a:r>
                        <a:rPr lang="es-ES" sz="1800" b="1"/>
                        <a:t>0.240</a:t>
                      </a:r>
                      <a:endParaRPr lang="es-EC" sz="1800" b="1">
                        <a:latin typeface="Calibri"/>
                      </a:endParaRPr>
                    </a:p>
                  </a:txBody>
                  <a:tcPr marL="68580" marR="68580" marT="0" marB="0"/>
                </a:tc>
                <a:tc>
                  <a:txBody>
                    <a:bodyPr/>
                    <a:lstStyle/>
                    <a:p>
                      <a:pPr algn="ctr">
                        <a:lnSpc>
                          <a:spcPct val="115000"/>
                        </a:lnSpc>
                      </a:pPr>
                      <a:r>
                        <a:rPr lang="es-ES" sz="1800" b="1"/>
                        <a:t>1</a:t>
                      </a:r>
                      <a:endParaRPr lang="es-EC" sz="1800" b="1">
                        <a:latin typeface="Calibri"/>
                      </a:endParaRPr>
                    </a:p>
                  </a:txBody>
                  <a:tcPr marL="68580" marR="68580" marT="0" marB="0"/>
                </a:tc>
                <a:tc>
                  <a:txBody>
                    <a:bodyPr/>
                    <a:lstStyle/>
                    <a:p>
                      <a:pPr algn="ctr">
                        <a:lnSpc>
                          <a:spcPct val="115000"/>
                        </a:lnSpc>
                      </a:pPr>
                      <a:r>
                        <a:rPr lang="es-ES" sz="1800" b="1"/>
                        <a:t>0.240</a:t>
                      </a:r>
                      <a:endParaRPr lang="es-EC" sz="1800" b="1">
                        <a:latin typeface="Calibri"/>
                      </a:endParaRPr>
                    </a:p>
                  </a:txBody>
                  <a:tcPr marL="68580" marR="68580" marT="0" marB="0"/>
                </a:tc>
                <a:tc>
                  <a:txBody>
                    <a:bodyPr/>
                    <a:lstStyle/>
                    <a:p>
                      <a:pPr algn="ctr">
                        <a:lnSpc>
                          <a:spcPct val="115000"/>
                        </a:lnSpc>
                      </a:pPr>
                      <a:r>
                        <a:rPr lang="es-ES" sz="1800" b="1"/>
                        <a:t>1.634</a:t>
                      </a:r>
                      <a:endParaRPr lang="es-EC" sz="1800" b="1">
                        <a:latin typeface="Calibri"/>
                      </a:endParaRPr>
                    </a:p>
                  </a:txBody>
                  <a:tcPr marL="68580" marR="68580" marT="0" marB="0"/>
                </a:tc>
                <a:tc>
                  <a:txBody>
                    <a:bodyPr/>
                    <a:lstStyle/>
                    <a:p>
                      <a:pPr algn="ctr">
                        <a:lnSpc>
                          <a:spcPct val="115000"/>
                        </a:lnSpc>
                      </a:pPr>
                      <a:r>
                        <a:rPr lang="es-ES" sz="1800" b="1"/>
                        <a:t>0.206</a:t>
                      </a:r>
                      <a:endParaRPr lang="es-EC" sz="1800" b="1">
                        <a:latin typeface="Calibri"/>
                      </a:endParaRPr>
                    </a:p>
                  </a:txBody>
                  <a:tcPr marL="68580" marR="68580" marT="0" marB="0"/>
                </a:tc>
              </a:tr>
              <a:tr h="161925">
                <a:tc>
                  <a:txBody>
                    <a:bodyPr/>
                    <a:lstStyle/>
                    <a:p>
                      <a:pPr>
                        <a:lnSpc>
                          <a:spcPct val="115000"/>
                        </a:lnSpc>
                        <a:spcAft>
                          <a:spcPts val="0"/>
                        </a:spcAft>
                      </a:pPr>
                      <a:r>
                        <a:rPr lang="es-EC" sz="1800" b="1"/>
                        <a:t>       Cuadrático</a:t>
                      </a:r>
                      <a:endParaRPr lang="es-EC" sz="1800" b="1">
                        <a:latin typeface="Calibri"/>
                        <a:ea typeface="Times New Roman"/>
                        <a:cs typeface="Times New Roman"/>
                      </a:endParaRPr>
                    </a:p>
                  </a:txBody>
                  <a:tcPr marL="68580" marR="68580" marT="0" marB="0" anchor="ctr"/>
                </a:tc>
                <a:tc>
                  <a:txBody>
                    <a:bodyPr/>
                    <a:lstStyle/>
                    <a:p>
                      <a:pPr algn="ctr">
                        <a:lnSpc>
                          <a:spcPct val="115000"/>
                        </a:lnSpc>
                      </a:pPr>
                      <a:r>
                        <a:rPr lang="es-ES" sz="1800" b="1"/>
                        <a:t>2.746</a:t>
                      </a:r>
                      <a:endParaRPr lang="es-EC" sz="1800" b="1">
                        <a:latin typeface="Calibri"/>
                      </a:endParaRPr>
                    </a:p>
                  </a:txBody>
                  <a:tcPr marL="68580" marR="68580" marT="0" marB="0"/>
                </a:tc>
                <a:tc>
                  <a:txBody>
                    <a:bodyPr/>
                    <a:lstStyle/>
                    <a:p>
                      <a:pPr algn="ctr">
                        <a:lnSpc>
                          <a:spcPct val="115000"/>
                        </a:lnSpc>
                      </a:pPr>
                      <a:r>
                        <a:rPr lang="es-ES" sz="1800" b="1"/>
                        <a:t>2</a:t>
                      </a:r>
                      <a:endParaRPr lang="es-EC" sz="1800" b="1">
                        <a:latin typeface="Calibri"/>
                      </a:endParaRPr>
                    </a:p>
                  </a:txBody>
                  <a:tcPr marL="68580" marR="68580" marT="0" marB="0"/>
                </a:tc>
                <a:tc>
                  <a:txBody>
                    <a:bodyPr/>
                    <a:lstStyle/>
                    <a:p>
                      <a:pPr algn="ctr">
                        <a:lnSpc>
                          <a:spcPct val="115000"/>
                        </a:lnSpc>
                      </a:pPr>
                      <a:r>
                        <a:rPr lang="es-ES" sz="1800" b="1"/>
                        <a:t>1.373</a:t>
                      </a:r>
                      <a:endParaRPr lang="es-EC" sz="1800" b="1">
                        <a:latin typeface="Calibri"/>
                      </a:endParaRPr>
                    </a:p>
                  </a:txBody>
                  <a:tcPr marL="68580" marR="68580" marT="0" marB="0"/>
                </a:tc>
                <a:tc>
                  <a:txBody>
                    <a:bodyPr/>
                    <a:lstStyle/>
                    <a:p>
                      <a:pPr algn="ctr">
                        <a:lnSpc>
                          <a:spcPct val="115000"/>
                        </a:lnSpc>
                      </a:pPr>
                      <a:r>
                        <a:rPr lang="es-ES" sz="1800" b="1"/>
                        <a:t>9.356</a:t>
                      </a:r>
                      <a:endParaRPr lang="es-EC" sz="1800" b="1">
                        <a:latin typeface="Calibri"/>
                      </a:endParaRPr>
                    </a:p>
                  </a:txBody>
                  <a:tcPr marL="68580" marR="68580" marT="0" marB="0"/>
                </a:tc>
                <a:tc>
                  <a:txBody>
                    <a:bodyPr/>
                    <a:lstStyle/>
                    <a:p>
                      <a:pPr algn="ctr">
                        <a:lnSpc>
                          <a:spcPct val="115000"/>
                        </a:lnSpc>
                      </a:pPr>
                      <a:r>
                        <a:rPr lang="es-ES" sz="1800" b="1" dirty="0">
                          <a:solidFill>
                            <a:srgbClr val="FF0000"/>
                          </a:solidFill>
                        </a:rPr>
                        <a:t>&lt;0,0001</a:t>
                      </a:r>
                      <a:endParaRPr lang="es-EC" sz="1800" b="1" dirty="0">
                        <a:solidFill>
                          <a:srgbClr val="FF0000"/>
                        </a:solidFill>
                        <a:latin typeface="Calibri"/>
                      </a:endParaRPr>
                    </a:p>
                  </a:txBody>
                  <a:tcPr marL="68580" marR="68580" marT="0" marB="0"/>
                </a:tc>
              </a:tr>
              <a:tr h="161925">
                <a:tc>
                  <a:txBody>
                    <a:bodyPr/>
                    <a:lstStyle/>
                    <a:p>
                      <a:pPr>
                        <a:lnSpc>
                          <a:spcPct val="115000"/>
                        </a:lnSpc>
                        <a:spcAft>
                          <a:spcPts val="0"/>
                        </a:spcAft>
                      </a:pPr>
                      <a:r>
                        <a:rPr lang="en-US" sz="1800" b="1"/>
                        <a:t>Error</a:t>
                      </a:r>
                      <a:endParaRPr lang="es-EC" sz="1800" b="1">
                        <a:latin typeface="Calibri"/>
                        <a:ea typeface="Times New Roman"/>
                        <a:cs typeface="Times New Roman"/>
                      </a:endParaRPr>
                    </a:p>
                  </a:txBody>
                  <a:tcPr marL="68580" marR="68580" marT="0" marB="0" anchor="ctr"/>
                </a:tc>
                <a:tc>
                  <a:txBody>
                    <a:bodyPr/>
                    <a:lstStyle/>
                    <a:p>
                      <a:pPr algn="ctr">
                        <a:lnSpc>
                          <a:spcPct val="115000"/>
                        </a:lnSpc>
                      </a:pPr>
                      <a:r>
                        <a:rPr lang="es-ES" sz="1800" b="1"/>
                        <a:t>6.84</a:t>
                      </a:r>
                      <a:endParaRPr lang="es-EC" sz="1800" b="1">
                        <a:latin typeface="Calibri"/>
                      </a:endParaRPr>
                    </a:p>
                  </a:txBody>
                  <a:tcPr marL="68580" marR="68580" marT="0" marB="0" anchor="ctr"/>
                </a:tc>
                <a:tc>
                  <a:txBody>
                    <a:bodyPr/>
                    <a:lstStyle/>
                    <a:p>
                      <a:pPr algn="ctr">
                        <a:lnSpc>
                          <a:spcPct val="115000"/>
                        </a:lnSpc>
                      </a:pPr>
                      <a:r>
                        <a:rPr lang="es-ES" sz="1800" b="1"/>
                        <a:t>63</a:t>
                      </a:r>
                      <a:endParaRPr lang="es-EC" sz="1800" b="1">
                        <a:latin typeface="Calibri"/>
                      </a:endParaRPr>
                    </a:p>
                  </a:txBody>
                  <a:tcPr marL="68580" marR="68580" marT="0" marB="0" anchor="ctr"/>
                </a:tc>
                <a:tc>
                  <a:txBody>
                    <a:bodyPr/>
                    <a:lstStyle/>
                    <a:p>
                      <a:pPr algn="ctr">
                        <a:lnSpc>
                          <a:spcPct val="115000"/>
                        </a:lnSpc>
                      </a:pPr>
                      <a:r>
                        <a:rPr lang="es-ES" sz="1800" b="1"/>
                        <a:t>0.11</a:t>
                      </a:r>
                      <a:endParaRPr lang="es-EC" sz="1800" b="1">
                        <a:latin typeface="Calibri"/>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r>
              <a:tr h="161925">
                <a:tc>
                  <a:txBody>
                    <a:bodyPr/>
                    <a:lstStyle/>
                    <a:p>
                      <a:pPr>
                        <a:lnSpc>
                          <a:spcPct val="115000"/>
                        </a:lnSpc>
                        <a:spcAft>
                          <a:spcPts val="0"/>
                        </a:spcAft>
                      </a:pPr>
                      <a:r>
                        <a:rPr lang="en-US" sz="1800" b="1"/>
                        <a:t>Total</a:t>
                      </a:r>
                      <a:endParaRPr lang="es-EC" sz="1800" b="1">
                        <a:latin typeface="Calibri"/>
                        <a:ea typeface="Times New Roman"/>
                        <a:cs typeface="Times New Roman"/>
                      </a:endParaRPr>
                    </a:p>
                  </a:txBody>
                  <a:tcPr marL="68580" marR="68580" marT="0" marB="0" anchor="ctr"/>
                </a:tc>
                <a:tc>
                  <a:txBody>
                    <a:bodyPr/>
                    <a:lstStyle/>
                    <a:p>
                      <a:pPr algn="ctr">
                        <a:lnSpc>
                          <a:spcPct val="115000"/>
                        </a:lnSpc>
                      </a:pPr>
                      <a:r>
                        <a:rPr lang="es-ES" sz="1800" b="1"/>
                        <a:t>12.53</a:t>
                      </a:r>
                      <a:endParaRPr lang="es-EC" sz="1800" b="1">
                        <a:latin typeface="Calibri"/>
                      </a:endParaRPr>
                    </a:p>
                  </a:txBody>
                  <a:tcPr marL="68580" marR="68580" marT="0" marB="0" anchor="ctr"/>
                </a:tc>
                <a:tc>
                  <a:txBody>
                    <a:bodyPr/>
                    <a:lstStyle/>
                    <a:p>
                      <a:pPr algn="ctr">
                        <a:lnSpc>
                          <a:spcPct val="115000"/>
                        </a:lnSpc>
                      </a:pPr>
                      <a:r>
                        <a:rPr lang="es-ES" sz="1800" b="1"/>
                        <a:t>68</a:t>
                      </a:r>
                      <a:endParaRPr lang="es-EC" sz="1800" b="1">
                        <a:latin typeface="Calibri"/>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dirty="0">
                        <a:latin typeface="Calibri"/>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6B4AF8"/>
                </a:solidFill>
                <a:effectLst>
                  <a:outerShdw blurRad="38100" dist="38100" dir="2700000" algn="tl">
                    <a:srgbClr val="000000">
                      <a:alpha val="43137"/>
                    </a:srgbClr>
                  </a:outerShdw>
                </a:effectLst>
              </a:rPr>
              <a:t>FASE DE ENRAIZAMIENTO: </a:t>
            </a:r>
            <a:r>
              <a:rPr lang="es-EC" sz="2400" b="1" dirty="0" smtClean="0">
                <a:solidFill>
                  <a:srgbClr val="6B4AF8"/>
                </a:solidFill>
                <a:effectLst>
                  <a:outerShdw blurRad="38100" dist="38100" dir="2700000" algn="tl">
                    <a:srgbClr val="000000">
                      <a:alpha val="43137"/>
                    </a:srgbClr>
                  </a:outerShdw>
                </a:effectLst>
              </a:rPr>
              <a:t>  </a:t>
            </a:r>
            <a:r>
              <a:rPr lang="es-EC" sz="2400" b="1" dirty="0" smtClean="0">
                <a:solidFill>
                  <a:srgbClr val="00B0F0"/>
                </a:solidFill>
              </a:rPr>
              <a:t>TAMAÑO DE LA RAÍZ</a:t>
            </a:r>
            <a:endParaRPr lang="es-EC" sz="2400" b="1" u="sng" dirty="0">
              <a:solidFill>
                <a:srgbClr val="6B4AF8"/>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pic>
        <p:nvPicPr>
          <p:cNvPr id="101378" name="Picture 2"/>
          <p:cNvPicPr>
            <a:picLocks noChangeAspect="1" noChangeArrowheads="1"/>
          </p:cNvPicPr>
          <p:nvPr/>
        </p:nvPicPr>
        <p:blipFill>
          <a:blip r:embed="rId3" cstate="print"/>
          <a:srcRect/>
          <a:stretch>
            <a:fillRect/>
          </a:stretch>
        </p:blipFill>
        <p:spPr bwMode="auto">
          <a:xfrm>
            <a:off x="395536" y="1412776"/>
            <a:ext cx="8280920" cy="3249743"/>
          </a:xfrm>
          <a:prstGeom prst="rect">
            <a:avLst/>
          </a:prstGeom>
          <a:noFill/>
          <a:ln w="9525">
            <a:noFill/>
            <a:miter lim="800000"/>
            <a:headEnd/>
            <a:tailEnd/>
          </a:ln>
        </p:spPr>
      </p:pic>
      <p:sp>
        <p:nvSpPr>
          <p:cNvPr id="19" name="18 CuadroTexto"/>
          <p:cNvSpPr txBox="1"/>
          <p:nvPr/>
        </p:nvSpPr>
        <p:spPr>
          <a:xfrm>
            <a:off x="7884368" y="3347700"/>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20" name="19 CuadroTexto"/>
          <p:cNvSpPr txBox="1"/>
          <p:nvPr/>
        </p:nvSpPr>
        <p:spPr>
          <a:xfrm>
            <a:off x="3779912" y="3429000"/>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21" name="20 CuadroTexto"/>
          <p:cNvSpPr txBox="1"/>
          <p:nvPr/>
        </p:nvSpPr>
        <p:spPr>
          <a:xfrm>
            <a:off x="6372200" y="3356992"/>
            <a:ext cx="288032" cy="369332"/>
          </a:xfrm>
          <a:prstGeom prst="rect">
            <a:avLst/>
          </a:prstGeom>
          <a:noFill/>
        </p:spPr>
        <p:txBody>
          <a:bodyPr wrap="square" rtlCol="0">
            <a:spAutoFit/>
          </a:bodyPr>
          <a:lstStyle/>
          <a:p>
            <a:r>
              <a:rPr lang="es-EC" b="1" dirty="0" smtClean="0">
                <a:solidFill>
                  <a:schemeClr val="bg1"/>
                </a:solidFill>
              </a:rPr>
              <a:t>a</a:t>
            </a:r>
            <a:endParaRPr lang="es-EC" b="1" dirty="0">
              <a:solidFill>
                <a:schemeClr val="bg1"/>
              </a:solidFill>
            </a:endParaRPr>
          </a:p>
        </p:txBody>
      </p:sp>
      <p:sp>
        <p:nvSpPr>
          <p:cNvPr id="22" name="21 CuadroTexto"/>
          <p:cNvSpPr txBox="1"/>
          <p:nvPr/>
        </p:nvSpPr>
        <p:spPr>
          <a:xfrm>
            <a:off x="6372200" y="2996952"/>
            <a:ext cx="288032" cy="369332"/>
          </a:xfrm>
          <a:prstGeom prst="rect">
            <a:avLst/>
          </a:prstGeom>
          <a:noFill/>
        </p:spPr>
        <p:txBody>
          <a:bodyPr wrap="square" rtlCol="0">
            <a:spAutoFit/>
          </a:bodyPr>
          <a:lstStyle/>
          <a:p>
            <a:r>
              <a:rPr lang="es-EC" b="1" dirty="0" smtClean="0">
                <a:solidFill>
                  <a:schemeClr val="bg1"/>
                </a:solidFill>
              </a:rPr>
              <a:t>b</a:t>
            </a:r>
            <a:endParaRPr lang="es-EC" b="1" dirty="0">
              <a:solidFill>
                <a:schemeClr val="bg1"/>
              </a:solidFill>
            </a:endParaRPr>
          </a:p>
        </p:txBody>
      </p:sp>
      <p:sp>
        <p:nvSpPr>
          <p:cNvPr id="23" name="22 CuadroTexto"/>
          <p:cNvSpPr txBox="1"/>
          <p:nvPr/>
        </p:nvSpPr>
        <p:spPr>
          <a:xfrm>
            <a:off x="2195736" y="3212976"/>
            <a:ext cx="288032" cy="369332"/>
          </a:xfrm>
          <a:prstGeom prst="rect">
            <a:avLst/>
          </a:prstGeom>
          <a:noFill/>
        </p:spPr>
        <p:txBody>
          <a:bodyPr wrap="square" rtlCol="0">
            <a:spAutoFit/>
          </a:bodyPr>
          <a:lstStyle/>
          <a:p>
            <a:r>
              <a:rPr lang="es-EC" b="1" dirty="0" smtClean="0">
                <a:solidFill>
                  <a:schemeClr val="bg1"/>
                </a:solidFill>
              </a:rPr>
              <a:t>b</a:t>
            </a:r>
            <a:endParaRPr lang="es-EC" b="1" dirty="0">
              <a:solidFill>
                <a:schemeClr val="bg1"/>
              </a:solidFill>
            </a:endParaRPr>
          </a:p>
        </p:txBody>
      </p:sp>
      <p:sp>
        <p:nvSpPr>
          <p:cNvPr id="24" name="23 CuadroTexto"/>
          <p:cNvSpPr txBox="1"/>
          <p:nvPr/>
        </p:nvSpPr>
        <p:spPr>
          <a:xfrm>
            <a:off x="2195736" y="2852936"/>
            <a:ext cx="288032" cy="369332"/>
          </a:xfrm>
          <a:prstGeom prst="rect">
            <a:avLst/>
          </a:prstGeom>
          <a:noFill/>
        </p:spPr>
        <p:txBody>
          <a:bodyPr wrap="square" rtlCol="0">
            <a:spAutoFit/>
          </a:bodyPr>
          <a:lstStyle/>
          <a:p>
            <a:r>
              <a:rPr lang="es-EC" b="1" dirty="0" smtClean="0">
                <a:solidFill>
                  <a:schemeClr val="bg1"/>
                </a:solidFill>
              </a:rPr>
              <a:t>c</a:t>
            </a:r>
            <a:endParaRPr lang="es-EC" b="1" dirty="0">
              <a:solidFill>
                <a:schemeClr val="bg1"/>
              </a:solidFill>
            </a:endParaRPr>
          </a:p>
        </p:txBody>
      </p:sp>
      <p:sp>
        <p:nvSpPr>
          <p:cNvPr id="25" name="24 CuadroTexto"/>
          <p:cNvSpPr txBox="1"/>
          <p:nvPr/>
        </p:nvSpPr>
        <p:spPr>
          <a:xfrm>
            <a:off x="2987824" y="2852936"/>
            <a:ext cx="288032" cy="369332"/>
          </a:xfrm>
          <a:prstGeom prst="rect">
            <a:avLst/>
          </a:prstGeom>
          <a:noFill/>
        </p:spPr>
        <p:txBody>
          <a:bodyPr wrap="square" rtlCol="0">
            <a:spAutoFit/>
          </a:bodyPr>
          <a:lstStyle/>
          <a:p>
            <a:r>
              <a:rPr lang="es-EC" b="1" dirty="0" smtClean="0">
                <a:solidFill>
                  <a:schemeClr val="bg1"/>
                </a:solidFill>
              </a:rPr>
              <a:t>c</a:t>
            </a:r>
            <a:endParaRPr lang="es-EC" b="1" dirty="0">
              <a:solidFill>
                <a:schemeClr val="bg1"/>
              </a:solidFill>
            </a:endParaRPr>
          </a:p>
        </p:txBody>
      </p:sp>
      <p:sp>
        <p:nvSpPr>
          <p:cNvPr id="26" name="25 CuadroTexto"/>
          <p:cNvSpPr txBox="1"/>
          <p:nvPr/>
        </p:nvSpPr>
        <p:spPr>
          <a:xfrm>
            <a:off x="2987824" y="2420888"/>
            <a:ext cx="288032" cy="369332"/>
          </a:xfrm>
          <a:prstGeom prst="rect">
            <a:avLst/>
          </a:prstGeom>
          <a:noFill/>
        </p:spPr>
        <p:txBody>
          <a:bodyPr wrap="square" rtlCol="0">
            <a:spAutoFit/>
          </a:bodyPr>
          <a:lstStyle/>
          <a:p>
            <a:r>
              <a:rPr lang="es-EC" b="1" dirty="0" smtClean="0">
                <a:solidFill>
                  <a:schemeClr val="bg1"/>
                </a:solidFill>
              </a:rPr>
              <a:t>d</a:t>
            </a:r>
            <a:endParaRPr lang="es-EC" b="1" dirty="0">
              <a:solidFill>
                <a:schemeClr val="bg1"/>
              </a:solidFill>
            </a:endParaRPr>
          </a:p>
        </p:txBody>
      </p:sp>
      <p:sp>
        <p:nvSpPr>
          <p:cNvPr id="27" name="26 CuadroTexto"/>
          <p:cNvSpPr txBox="1"/>
          <p:nvPr/>
        </p:nvSpPr>
        <p:spPr>
          <a:xfrm>
            <a:off x="7164288" y="2564904"/>
            <a:ext cx="288032" cy="369332"/>
          </a:xfrm>
          <a:prstGeom prst="rect">
            <a:avLst/>
          </a:prstGeom>
          <a:noFill/>
        </p:spPr>
        <p:txBody>
          <a:bodyPr wrap="square" rtlCol="0">
            <a:spAutoFit/>
          </a:bodyPr>
          <a:lstStyle/>
          <a:p>
            <a:r>
              <a:rPr lang="es-EC" b="1" dirty="0" smtClean="0">
                <a:solidFill>
                  <a:schemeClr val="bg1"/>
                </a:solidFill>
              </a:rPr>
              <a:t>d</a:t>
            </a:r>
            <a:endParaRPr lang="es-EC" b="1" dirty="0">
              <a:solidFill>
                <a:schemeClr val="bg1"/>
              </a:solidFill>
            </a:endParaRPr>
          </a:p>
        </p:txBody>
      </p:sp>
      <p:pic>
        <p:nvPicPr>
          <p:cNvPr id="18" name="17 Imagen"/>
          <p:cNvPicPr/>
          <p:nvPr/>
        </p:nvPicPr>
        <p:blipFill>
          <a:blip r:embed="rId4" cstate="print"/>
          <a:srcRect l="45238" t="9756"/>
          <a:stretch>
            <a:fillRect/>
          </a:stretch>
        </p:blipFill>
        <p:spPr bwMode="auto">
          <a:xfrm>
            <a:off x="3491880" y="4797152"/>
            <a:ext cx="1296144" cy="172819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28" name="27 Imagen"/>
          <p:cNvPicPr/>
          <p:nvPr/>
        </p:nvPicPr>
        <p:blipFill>
          <a:blip r:embed="rId4" cstate="print"/>
          <a:srcRect t="9756" r="57143"/>
          <a:stretch>
            <a:fillRect/>
          </a:stretch>
        </p:blipFill>
        <p:spPr bwMode="auto">
          <a:xfrm>
            <a:off x="4860032" y="4797152"/>
            <a:ext cx="1008112" cy="172819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6B4AF8"/>
                </a:solidFill>
                <a:effectLst>
                  <a:outerShdw blurRad="38100" dist="38100" dir="2700000" algn="tl">
                    <a:srgbClr val="000000">
                      <a:alpha val="43137"/>
                    </a:srgbClr>
                  </a:outerShdw>
                </a:effectLst>
              </a:rPr>
              <a:t>FASE DE ENRAIZAMIENTO: </a:t>
            </a:r>
            <a:r>
              <a:rPr lang="es-EC" sz="2400" b="1" dirty="0" smtClean="0">
                <a:solidFill>
                  <a:srgbClr val="6B4AF8"/>
                </a:solidFill>
                <a:effectLst>
                  <a:outerShdw blurRad="38100" dist="38100" dir="2700000" algn="tl">
                    <a:srgbClr val="000000">
                      <a:alpha val="43137"/>
                    </a:srgbClr>
                  </a:outerShdw>
                </a:effectLst>
              </a:rPr>
              <a:t>  </a:t>
            </a:r>
            <a:r>
              <a:rPr lang="es-EC" sz="2400" b="1" dirty="0" smtClean="0">
                <a:solidFill>
                  <a:srgbClr val="00B0F0"/>
                </a:solidFill>
              </a:rPr>
              <a:t>VIGOROSIDAD</a:t>
            </a:r>
            <a:endParaRPr lang="es-EC" sz="2400" b="1" u="sng" dirty="0">
              <a:solidFill>
                <a:srgbClr val="6B4AF8"/>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29" name="28 Tabla"/>
          <p:cNvGraphicFramePr>
            <a:graphicFrameLocks noGrp="1"/>
          </p:cNvGraphicFramePr>
          <p:nvPr/>
        </p:nvGraphicFramePr>
        <p:xfrm>
          <a:off x="539552" y="2996952"/>
          <a:ext cx="6417555" cy="1750696"/>
        </p:xfrm>
        <a:graphic>
          <a:graphicData uri="http://schemas.openxmlformats.org/drawingml/2006/table">
            <a:tbl>
              <a:tblPr>
                <a:tableStyleId>{35758FB7-9AC5-4552-8A53-C91805E547FA}</a:tableStyleId>
              </a:tblPr>
              <a:tblGrid>
                <a:gridCol w="2045017"/>
                <a:gridCol w="543560"/>
                <a:gridCol w="778169"/>
                <a:gridCol w="543560"/>
                <a:gridCol w="1006254"/>
                <a:gridCol w="1500995"/>
              </a:tblGrid>
              <a:tr h="488824">
                <a:tc>
                  <a:txBody>
                    <a:bodyPr/>
                    <a:lstStyle/>
                    <a:p>
                      <a:pPr algn="ctr">
                        <a:lnSpc>
                          <a:spcPct val="115000"/>
                        </a:lnSpc>
                        <a:spcAft>
                          <a:spcPts val="0"/>
                        </a:spcAft>
                      </a:pPr>
                      <a:r>
                        <a:rPr lang="es-EC" sz="1800" b="1" dirty="0"/>
                        <a:t>Fuente de variación</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t>SC</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Gl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smtClean="0"/>
                        <a:t>CM</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dirty="0"/>
                        <a:t>Valor F</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Valor p</a:t>
                      </a:r>
                      <a:endParaRPr lang="es-EC" sz="1800" b="1">
                        <a:latin typeface="Calibri"/>
                        <a:ea typeface="Times New Roman"/>
                        <a:cs typeface="Times New Roman"/>
                      </a:endParaRPr>
                    </a:p>
                  </a:txBody>
                  <a:tcPr marL="68580" marR="68580" marT="0" marB="0" anchor="ctr"/>
                </a:tc>
              </a:tr>
              <a:tr h="244412">
                <a:tc>
                  <a:txBody>
                    <a:bodyPr/>
                    <a:lstStyle/>
                    <a:p>
                      <a:pPr algn="ctr">
                        <a:lnSpc>
                          <a:spcPct val="115000"/>
                        </a:lnSpc>
                        <a:spcAft>
                          <a:spcPts val="0"/>
                        </a:spcAft>
                      </a:pPr>
                      <a:r>
                        <a:rPr lang="es-EC" sz="1800" b="1"/>
                        <a:t>Entre grupos</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0,07</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5</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0,01</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0,37</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s-EC" sz="1800" b="1"/>
                        <a:t>0,8628</a:t>
                      </a:r>
                      <a:endParaRPr lang="es-EC" sz="1800" b="1">
                        <a:latin typeface="Calibri"/>
                        <a:ea typeface="Times New Roman"/>
                        <a:cs typeface="Times New Roman"/>
                      </a:endParaRPr>
                    </a:p>
                  </a:txBody>
                  <a:tcPr marL="68580" marR="68580" marT="0" marB="0" anchor="ctr"/>
                </a:tc>
              </a:tr>
              <a:tr h="244412">
                <a:tc>
                  <a:txBody>
                    <a:bodyPr/>
                    <a:lstStyle/>
                    <a:p>
                      <a:pPr algn="ctr">
                        <a:lnSpc>
                          <a:spcPct val="115000"/>
                        </a:lnSpc>
                        <a:spcAft>
                          <a:spcPts val="0"/>
                        </a:spcAft>
                      </a:pPr>
                      <a:r>
                        <a:rPr lang="es-EC" sz="1800" b="1" dirty="0" err="1"/>
                        <a:t>Tratam</a:t>
                      </a:r>
                      <a:r>
                        <a:rPr lang="en-US" sz="1800" b="1" dirty="0" err="1"/>
                        <a:t>iento</a:t>
                      </a:r>
                      <a:endParaRPr lang="es-EC" sz="18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0,07</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5</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0,01</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0,37</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0,8628</a:t>
                      </a:r>
                      <a:endParaRPr lang="es-EC" sz="1800" b="1">
                        <a:latin typeface="Calibri"/>
                        <a:ea typeface="Times New Roman"/>
                        <a:cs typeface="Times New Roman"/>
                      </a:endParaRPr>
                    </a:p>
                  </a:txBody>
                  <a:tcPr marL="68580" marR="68580" marT="0" marB="0" anchor="ctr"/>
                </a:tc>
              </a:tr>
              <a:tr h="244412">
                <a:tc>
                  <a:txBody>
                    <a:bodyPr/>
                    <a:lstStyle/>
                    <a:p>
                      <a:pPr algn="ctr">
                        <a:lnSpc>
                          <a:spcPct val="115000"/>
                        </a:lnSpc>
                        <a:spcAft>
                          <a:spcPts val="0"/>
                        </a:spcAft>
                      </a:pPr>
                      <a:r>
                        <a:rPr lang="en-US" sz="1800" b="1"/>
                        <a:t>Error</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0,43</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12</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0,04</a:t>
                      </a:r>
                      <a:endParaRPr lang="es-EC" sz="1800" b="1">
                        <a:latin typeface="Calibri"/>
                        <a:ea typeface="Times New Roman"/>
                        <a:cs typeface="Times New Roman"/>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r>
              <a:tr h="244412">
                <a:tc>
                  <a:txBody>
                    <a:bodyPr/>
                    <a:lstStyle/>
                    <a:p>
                      <a:pPr algn="ctr">
                        <a:lnSpc>
                          <a:spcPct val="115000"/>
                        </a:lnSpc>
                        <a:spcAft>
                          <a:spcPts val="0"/>
                        </a:spcAft>
                      </a:pPr>
                      <a:r>
                        <a:rPr lang="en-US" sz="1800" b="1"/>
                        <a:t>Total</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0,49</a:t>
                      </a:r>
                      <a:endParaRPr lang="es-EC" sz="1800" b="1">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800" b="1"/>
                        <a:t>17</a:t>
                      </a:r>
                      <a:endParaRPr lang="es-EC" sz="1800" b="1">
                        <a:latin typeface="Calibri"/>
                        <a:ea typeface="Times New Roman"/>
                        <a:cs typeface="Times New Roman"/>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a:latin typeface="Calibri"/>
                      </a:endParaRPr>
                    </a:p>
                  </a:txBody>
                  <a:tcPr marL="68580" marR="68580" marT="0" marB="0" anchor="ctr"/>
                </a:tc>
                <a:tc>
                  <a:txBody>
                    <a:bodyPr/>
                    <a:lstStyle/>
                    <a:p>
                      <a:pPr>
                        <a:lnSpc>
                          <a:spcPct val="115000"/>
                        </a:lnSpc>
                      </a:pPr>
                      <a:endParaRPr lang="es-EC" sz="1800" b="1" dirty="0">
                        <a:latin typeface="Calibri"/>
                      </a:endParaRPr>
                    </a:p>
                  </a:txBody>
                  <a:tcPr marL="68580" marR="68580" marT="0" marB="0" anchor="ctr"/>
                </a:tc>
              </a:tr>
            </a:tbl>
          </a:graphicData>
        </a:graphic>
      </p:graphicFrame>
      <p:sp>
        <p:nvSpPr>
          <p:cNvPr id="30" name="29 CuadroTexto"/>
          <p:cNvSpPr txBox="1"/>
          <p:nvPr/>
        </p:nvSpPr>
        <p:spPr>
          <a:xfrm>
            <a:off x="575048" y="2204864"/>
            <a:ext cx="6445224" cy="646331"/>
          </a:xfrm>
          <a:prstGeom prst="rect">
            <a:avLst/>
          </a:prstGeom>
          <a:noFill/>
        </p:spPr>
        <p:txBody>
          <a:bodyPr wrap="square" rtlCol="0">
            <a:spAutoFit/>
          </a:bodyPr>
          <a:lstStyle/>
          <a:p>
            <a:r>
              <a:rPr lang="es-EC" b="1" dirty="0" smtClean="0"/>
              <a:t>Tabla 34: Análisis de varianza para la variable Vigorosidad por el </a:t>
            </a:r>
          </a:p>
          <a:p>
            <a:r>
              <a:rPr lang="es-EC" b="1" dirty="0" smtClean="0"/>
              <a:t>efecto de los diferentes tratamientos</a:t>
            </a:r>
            <a:endParaRPr lang="es-EC" b="1" dirty="0"/>
          </a:p>
        </p:txBody>
      </p:sp>
      <p:pic>
        <p:nvPicPr>
          <p:cNvPr id="13" name="Picture 2" descr="J:\TESIS!!\fotos chiri\DSC04052.JPG"/>
          <p:cNvPicPr>
            <a:picLocks noChangeAspect="1" noChangeArrowheads="1"/>
          </p:cNvPicPr>
          <p:nvPr/>
        </p:nvPicPr>
        <p:blipFill>
          <a:blip r:embed="rId3" cstate="print"/>
          <a:srcRect l="29611" t="25662" r="28934"/>
          <a:stretch>
            <a:fillRect/>
          </a:stretch>
        </p:blipFill>
        <p:spPr bwMode="auto">
          <a:xfrm>
            <a:off x="7164288" y="2348880"/>
            <a:ext cx="1445619" cy="230425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4" descr="J:\TESIS!!\fotos chiri\DSC04032.JPG"/>
          <p:cNvPicPr>
            <a:picLocks noChangeAspect="1" noChangeArrowheads="1"/>
          </p:cNvPicPr>
          <p:nvPr/>
        </p:nvPicPr>
        <p:blipFill>
          <a:blip r:embed="rId4" cstate="print"/>
          <a:srcRect l="40913" t="21431" r="25480" b="6485"/>
          <a:stretch>
            <a:fillRect/>
          </a:stretch>
        </p:blipFill>
        <p:spPr bwMode="auto">
          <a:xfrm>
            <a:off x="6516216" y="4221088"/>
            <a:ext cx="1387614" cy="223224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323528" y="836712"/>
            <a:ext cx="8496944" cy="432048"/>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323528" y="807095"/>
            <a:ext cx="8136904" cy="461665"/>
          </a:xfrm>
          <a:prstGeom prst="rect">
            <a:avLst/>
          </a:prstGeom>
          <a:noFill/>
        </p:spPr>
        <p:txBody>
          <a:bodyPr wrap="square" rtlCol="0">
            <a:spAutoFit/>
          </a:bodyPr>
          <a:lstStyle/>
          <a:p>
            <a:r>
              <a:rPr lang="es-EC" sz="2400" b="1" u="sng" dirty="0" smtClean="0">
                <a:solidFill>
                  <a:srgbClr val="6B4AF8"/>
                </a:solidFill>
                <a:effectLst>
                  <a:outerShdw blurRad="38100" dist="38100" dir="2700000" algn="tl">
                    <a:srgbClr val="000000">
                      <a:alpha val="43137"/>
                    </a:srgbClr>
                  </a:outerShdw>
                </a:effectLst>
              </a:rPr>
              <a:t>FASE DE ENRAIZAMIENTO:</a:t>
            </a:r>
            <a:endParaRPr lang="es-EC" sz="2400" b="1" u="sng" dirty="0">
              <a:solidFill>
                <a:srgbClr val="6B4AF8"/>
              </a:solidFill>
              <a:effectLst>
                <a:outerShdw blurRad="38100" dist="38100" dir="2700000" algn="tl">
                  <a:srgbClr val="000000">
                    <a:alpha val="43137"/>
                  </a:srgbClr>
                </a:outerShdw>
              </a:effectLst>
            </a:endParaRPr>
          </a:p>
        </p:txBody>
      </p:sp>
      <p:sp>
        <p:nvSpPr>
          <p:cNvPr id="12" name="11 Rectángulo"/>
          <p:cNvSpPr/>
          <p:nvPr/>
        </p:nvSpPr>
        <p:spPr>
          <a:xfrm>
            <a:off x="-684584" y="188640"/>
            <a:ext cx="4842903" cy="646331"/>
          </a:xfrm>
          <a:prstGeom prst="rect">
            <a:avLst/>
          </a:prstGeom>
          <a:noFill/>
        </p:spPr>
        <p:txBody>
          <a:bodyPr wrap="square" lIns="91440" tIns="45720" rIns="91440" bIns="45720">
            <a:spAutoFit/>
          </a:bodyPr>
          <a:lstStyle/>
          <a:p>
            <a:pPr algn="ctr"/>
            <a:r>
              <a:rPr lang="es-ES" sz="36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RESULTADOS:</a:t>
            </a:r>
          </a:p>
        </p:txBody>
      </p:sp>
      <p:graphicFrame>
        <p:nvGraphicFramePr>
          <p:cNvPr id="13" name="12 Gráfico"/>
          <p:cNvGraphicFramePr/>
          <p:nvPr/>
        </p:nvGraphicFramePr>
        <p:xfrm>
          <a:off x="683568" y="1484784"/>
          <a:ext cx="7848872"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395536" y="188640"/>
            <a:ext cx="484290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a:t>
            </a:r>
          </a:p>
        </p:txBody>
      </p:sp>
      <p:sp>
        <p:nvSpPr>
          <p:cNvPr id="15" name="14 CuadroTexto"/>
          <p:cNvSpPr txBox="1"/>
          <p:nvPr/>
        </p:nvSpPr>
        <p:spPr>
          <a:xfrm>
            <a:off x="395536" y="980728"/>
            <a:ext cx="8352928" cy="11387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S" sz="1700" dirty="0" smtClean="0"/>
              <a:t>El tratamiento más adecuado para evitar la oxidación y la contaminación en la fase de desinfección fue el tratamiento 2 (Hipoclorito de sodio al 1,5% por 15 minutos)</a:t>
            </a:r>
            <a:endParaRPr lang="en-US" sz="1700" dirty="0" smtClean="0"/>
          </a:p>
          <a:p>
            <a:pPr lvl="0" algn="just"/>
            <a:r>
              <a:rPr lang="es-ES" sz="1700" dirty="0" smtClean="0"/>
              <a:t>Se obtuvieron</a:t>
            </a:r>
            <a:r>
              <a:rPr lang="es-EC" sz="1700" dirty="0" smtClean="0"/>
              <a:t> los más bajos porcentajes de contaminación (16,7%), y oxidación (26,7%) y el más alto porcentaje de viabilidad (78,3%).</a:t>
            </a:r>
          </a:p>
        </p:txBody>
      </p:sp>
      <p:sp>
        <p:nvSpPr>
          <p:cNvPr id="16" name="15 CuadroTexto"/>
          <p:cNvSpPr txBox="1"/>
          <p:nvPr/>
        </p:nvSpPr>
        <p:spPr>
          <a:xfrm>
            <a:off x="395536" y="2420888"/>
            <a:ext cx="8352928" cy="61555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C" sz="1700" dirty="0" smtClean="0"/>
              <a:t>Tiempos de inmersión muy prolongados en hipoclorito de sodio al 1,5% provocan la oxidación y necrosis de los explantes.</a:t>
            </a:r>
            <a:endParaRPr lang="en-US" sz="1700" dirty="0" smtClean="0"/>
          </a:p>
        </p:txBody>
      </p:sp>
      <p:sp>
        <p:nvSpPr>
          <p:cNvPr id="19" name="18 CuadroTexto"/>
          <p:cNvSpPr txBox="1"/>
          <p:nvPr/>
        </p:nvSpPr>
        <p:spPr>
          <a:xfrm>
            <a:off x="395536" y="3356992"/>
            <a:ext cx="8352928" cy="6155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s-EC" sz="1700" dirty="0" smtClean="0"/>
              <a:t>El medio </a:t>
            </a:r>
            <a:r>
              <a:rPr lang="es-EC" sz="1700" dirty="0" err="1" smtClean="0"/>
              <a:t>Woody</a:t>
            </a:r>
            <a:r>
              <a:rPr lang="es-EC" sz="1700" dirty="0" smtClean="0"/>
              <a:t> </a:t>
            </a:r>
            <a:r>
              <a:rPr lang="es-EC" sz="1700" dirty="0" err="1" smtClean="0"/>
              <a:t>Plant</a:t>
            </a:r>
            <a:r>
              <a:rPr lang="es-EC" sz="1700" dirty="0" smtClean="0"/>
              <a:t> fue el más efectivo puesto que permitió alcanzar un 65% de explantes con vigorosidad alta.</a:t>
            </a:r>
            <a:endParaRPr lang="en-US" sz="1700" dirty="0"/>
          </a:p>
        </p:txBody>
      </p:sp>
      <p:sp>
        <p:nvSpPr>
          <p:cNvPr id="20" name="19 CuadroTexto"/>
          <p:cNvSpPr txBox="1"/>
          <p:nvPr/>
        </p:nvSpPr>
        <p:spPr>
          <a:xfrm>
            <a:off x="395536" y="4221088"/>
            <a:ext cx="8352928" cy="8771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r>
              <a:rPr lang="es-EC" sz="1700" dirty="0" smtClean="0"/>
              <a:t>El tratamiento 7 (WPM + 3,6mg/L BAP) fue el más efectivo para la fase de establecimiento, con el cual se consiguió obtener un promedio de 2,1 brotes por explante con un tamaño promedio de 2,86cm, además de un 93.3% de vigorosidad.</a:t>
            </a:r>
            <a:endParaRPr lang="en-US" sz="1700" dirty="0"/>
          </a:p>
        </p:txBody>
      </p:sp>
      <p:sp>
        <p:nvSpPr>
          <p:cNvPr id="11" name="10 CuadroTexto"/>
          <p:cNvSpPr txBox="1"/>
          <p:nvPr/>
        </p:nvSpPr>
        <p:spPr>
          <a:xfrm>
            <a:off x="395536" y="5301208"/>
            <a:ext cx="8352928" cy="8771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r>
              <a:rPr lang="es-EC" sz="1700" dirty="0" smtClean="0"/>
              <a:t>El tratamiento más efectivo para la fase de multiplicación fue el tratamiento 4 (WPM suplementado con 1,8mg/L de BAP y 0,45mg/L de ANA), con el cual se logró obtener un promedio de 4 brotes por explante, con un tamaño promedio de 2,33 centímetros.</a:t>
            </a:r>
            <a:endParaRPr lang="en-US" sz="17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395536" y="188640"/>
            <a:ext cx="4842903"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a:t>
            </a:r>
          </a:p>
        </p:txBody>
      </p:sp>
      <p:sp>
        <p:nvSpPr>
          <p:cNvPr id="18" name="17 CuadroTexto"/>
          <p:cNvSpPr txBox="1"/>
          <p:nvPr/>
        </p:nvSpPr>
        <p:spPr>
          <a:xfrm>
            <a:off x="395536" y="1124744"/>
            <a:ext cx="8352928" cy="61555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s-EC" sz="1700" dirty="0" smtClean="0"/>
              <a:t>La tasa de multiplicación (3.97) fue aceptable ya que a partir de 30 explantes se obtuvieron 119 nuevas plantas.</a:t>
            </a:r>
            <a:endParaRPr lang="en-US" sz="1700" dirty="0"/>
          </a:p>
        </p:txBody>
      </p:sp>
      <p:sp>
        <p:nvSpPr>
          <p:cNvPr id="21" name="20 CuadroTexto"/>
          <p:cNvSpPr txBox="1"/>
          <p:nvPr/>
        </p:nvSpPr>
        <p:spPr>
          <a:xfrm>
            <a:off x="395536" y="1988840"/>
            <a:ext cx="8352928" cy="6155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S" sz="1700" dirty="0" smtClean="0"/>
              <a:t>Para la fase de enraizamiento, el tratamiento 3 </a:t>
            </a:r>
            <a:r>
              <a:rPr lang="es-EC" sz="1700" dirty="0" smtClean="0"/>
              <a:t>(WPM + 100mg/L de AIB) es el más efectivo ya que con él se consiguió un 70% de plantas enraizadas.</a:t>
            </a:r>
            <a:endParaRPr lang="en-US" sz="1700" dirty="0"/>
          </a:p>
        </p:txBody>
      </p:sp>
      <p:sp>
        <p:nvSpPr>
          <p:cNvPr id="22" name="21 CuadroTexto"/>
          <p:cNvSpPr txBox="1"/>
          <p:nvPr/>
        </p:nvSpPr>
        <p:spPr>
          <a:xfrm>
            <a:off x="395536" y="2852936"/>
            <a:ext cx="8352928" cy="61555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r>
              <a:rPr lang="es-EC" sz="1700" dirty="0" smtClean="0"/>
              <a:t>Concentraciones de auxina por encima de 100 mg/L causan daño tanto a la base como al ápice de la planta.</a:t>
            </a:r>
            <a:endParaRPr lang="en-US" sz="1700" dirty="0"/>
          </a:p>
        </p:txBody>
      </p:sp>
      <p:sp>
        <p:nvSpPr>
          <p:cNvPr id="24" name="23 CuadroTexto"/>
          <p:cNvSpPr txBox="1"/>
          <p:nvPr/>
        </p:nvSpPr>
        <p:spPr>
          <a:xfrm>
            <a:off x="395536" y="3789040"/>
            <a:ext cx="8352928" cy="8771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s-EC" sz="1700" dirty="0" smtClean="0"/>
              <a:t>El carbón activado es un elemento clave para la fase de enraizamiento puesto que absorbe compuestos </a:t>
            </a:r>
            <a:r>
              <a:rPr lang="es-EC" sz="1700" dirty="0" err="1" smtClean="0"/>
              <a:t>polifenólicos</a:t>
            </a:r>
            <a:r>
              <a:rPr lang="es-EC" sz="1700" dirty="0" smtClean="0"/>
              <a:t> que causan oxidación, así como también absorbe el exceso de </a:t>
            </a:r>
            <a:r>
              <a:rPr lang="es-EC" sz="1700" dirty="0" err="1" smtClean="0"/>
              <a:t>citoquinina</a:t>
            </a:r>
            <a:r>
              <a:rPr lang="es-EC" sz="1700" dirty="0" smtClean="0"/>
              <a:t> atraída desde la fase de multiplicación.</a:t>
            </a:r>
            <a:endParaRPr lang="en-US" sz="17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Rectángulo"/>
          <p:cNvSpPr/>
          <p:nvPr/>
        </p:nvSpPr>
        <p:spPr>
          <a:xfrm>
            <a:off x="144016"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8" name="7 Rectángulo"/>
          <p:cNvSpPr/>
          <p:nvPr/>
        </p:nvSpPr>
        <p:spPr>
          <a:xfrm>
            <a:off x="323528" y="260648"/>
            <a:ext cx="8496944" cy="50405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395536" y="188640"/>
            <a:ext cx="4842903" cy="646331"/>
          </a:xfrm>
          <a:prstGeom prst="rect">
            <a:avLst/>
          </a:prstGeom>
          <a:noFill/>
        </p:spPr>
        <p:txBody>
          <a:bodyPr wrap="square" lIns="91440" tIns="45720" rIns="91440" bIns="45720">
            <a:spAutoFit/>
          </a:bodyPr>
          <a:lstStyle/>
          <a:p>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RECOMENDACIONES:</a:t>
            </a:r>
          </a:p>
        </p:txBody>
      </p:sp>
      <p:sp>
        <p:nvSpPr>
          <p:cNvPr id="19" name="18 CuadroTexto"/>
          <p:cNvSpPr txBox="1"/>
          <p:nvPr/>
        </p:nvSpPr>
        <p:spPr>
          <a:xfrm>
            <a:off x="395536" y="1432228"/>
            <a:ext cx="8352928" cy="61555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es-ES" sz="1700" dirty="0" smtClean="0"/>
              <a:t>La utilización de material vegetal juvenil facilita la fase de desinfección así como también mejora el establecimiento </a:t>
            </a:r>
            <a:r>
              <a:rPr lang="es-ES" sz="1700" i="1" dirty="0" smtClean="0"/>
              <a:t>in vitro.</a:t>
            </a:r>
            <a:endParaRPr lang="en-US" sz="1700" dirty="0"/>
          </a:p>
        </p:txBody>
      </p:sp>
      <p:sp>
        <p:nvSpPr>
          <p:cNvPr id="20" name="19 CuadroTexto"/>
          <p:cNvSpPr txBox="1"/>
          <p:nvPr/>
        </p:nvSpPr>
        <p:spPr>
          <a:xfrm>
            <a:off x="395536" y="2237383"/>
            <a:ext cx="8352928"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just"/>
            <a:r>
              <a:rPr lang="es-ES" sz="1700" dirty="0" smtClean="0"/>
              <a:t>Es preferible que las plantas madre se encuentren en un invernadero para evitar contaminación por la lluvia y el viento.</a:t>
            </a:r>
            <a:endParaRPr lang="en-US" sz="1700" dirty="0"/>
          </a:p>
        </p:txBody>
      </p:sp>
      <p:sp>
        <p:nvSpPr>
          <p:cNvPr id="21" name="20 CuadroTexto"/>
          <p:cNvSpPr txBox="1"/>
          <p:nvPr/>
        </p:nvSpPr>
        <p:spPr>
          <a:xfrm>
            <a:off x="395536" y="3029471"/>
            <a:ext cx="8352928" cy="61555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es-ES" sz="1700" dirty="0" smtClean="0"/>
              <a:t>Se recomienda realizar una investigación sobre el efecto del tiempo de recolección en la </a:t>
            </a:r>
            <a:r>
              <a:rPr lang="es-ES" sz="1700" dirty="0" err="1" smtClean="0"/>
              <a:t>micropropagación</a:t>
            </a:r>
            <a:r>
              <a:rPr lang="es-ES" sz="1700" dirty="0" smtClean="0"/>
              <a:t> de Chirimoya en Ecuador.</a:t>
            </a:r>
            <a:endParaRPr lang="en-US" sz="1700" dirty="0"/>
          </a:p>
        </p:txBody>
      </p:sp>
      <p:sp>
        <p:nvSpPr>
          <p:cNvPr id="22" name="21 CuadroTexto"/>
          <p:cNvSpPr txBox="1"/>
          <p:nvPr/>
        </p:nvSpPr>
        <p:spPr>
          <a:xfrm>
            <a:off x="395536" y="3861048"/>
            <a:ext cx="8352928" cy="61555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es-ES" sz="1700" dirty="0" smtClean="0"/>
              <a:t>Realizar una investigación sobre el establecimiento </a:t>
            </a:r>
            <a:r>
              <a:rPr lang="es-ES" sz="1700" i="1" dirty="0" smtClean="0"/>
              <a:t>in vitro </a:t>
            </a:r>
            <a:r>
              <a:rPr lang="es-ES" sz="1700" dirty="0" smtClean="0"/>
              <a:t>de otras variedades de Chirimoya en Ecuador.</a:t>
            </a:r>
            <a:endParaRPr lang="en-US" sz="1700" dirty="0"/>
          </a:p>
        </p:txBody>
      </p:sp>
      <p:sp>
        <p:nvSpPr>
          <p:cNvPr id="24" name="23 CuadroTexto"/>
          <p:cNvSpPr txBox="1"/>
          <p:nvPr/>
        </p:nvSpPr>
        <p:spPr>
          <a:xfrm>
            <a:off x="395536" y="4692625"/>
            <a:ext cx="8352928" cy="61555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just"/>
            <a:r>
              <a:rPr lang="es-ES" sz="1700" dirty="0" smtClean="0"/>
              <a:t>Continuar un estudio de cómo aclimatar las plantas enraizadas para que estas puedan sobrevivir en el campo.</a:t>
            </a:r>
            <a:endParaRPr lang="en-US" sz="1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a:p>
        </p:txBody>
      </p:sp>
      <p:sp>
        <p:nvSpPr>
          <p:cNvPr id="4" name="3 Rectángulo"/>
          <p:cNvSpPr/>
          <p:nvPr/>
        </p:nvSpPr>
        <p:spPr>
          <a:xfrm>
            <a:off x="179512" y="188640"/>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4 Rectángulo"/>
          <p:cNvSpPr/>
          <p:nvPr/>
        </p:nvSpPr>
        <p:spPr>
          <a:xfrm>
            <a:off x="1142976" y="2505670"/>
            <a:ext cx="6961466" cy="1323439"/>
          </a:xfrm>
          <a:prstGeom prst="rect">
            <a:avLst/>
          </a:prstGeom>
          <a:noFill/>
        </p:spPr>
        <p:txBody>
          <a:bodyPr wrap="square" lIns="91440" tIns="45720" rIns="91440" bIns="45720">
            <a:spAutoFit/>
          </a:bodyPr>
          <a:lstStyle/>
          <a:p>
            <a:pPr algn="ctr"/>
            <a:r>
              <a:rPr lang="es-ES" sz="8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METODOLOGíA</a:t>
            </a:r>
            <a:endParaRPr lang="es-ES"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7" name="6 Marcador de contenido" descr="100_0290.JPG"/>
          <p:cNvPicPr>
            <a:picLocks noGrp="1" noChangeAspect="1"/>
          </p:cNvPicPr>
          <p:nvPr>
            <p:ph idx="1"/>
          </p:nvPr>
        </p:nvPicPr>
        <p:blipFill>
          <a:blip r:embed="rId3" cstate="print"/>
          <a:stretch>
            <a:fillRect/>
          </a:stretch>
        </p:blipFill>
        <p:spPr>
          <a:xfrm>
            <a:off x="539552" y="1988840"/>
            <a:ext cx="1825354" cy="2436335"/>
          </a:xfrm>
        </p:spPr>
      </p:pic>
      <p:sp>
        <p:nvSpPr>
          <p:cNvPr id="5" name="4 Rectángulo"/>
          <p:cNvSpPr/>
          <p:nvPr/>
        </p:nvSpPr>
        <p:spPr>
          <a:xfrm>
            <a:off x="323528" y="332656"/>
            <a:ext cx="8496944" cy="86409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432831" y="345430"/>
            <a:ext cx="4810612" cy="923330"/>
          </a:xfrm>
          <a:prstGeom prst="rect">
            <a:avLst/>
          </a:prstGeom>
          <a:noFill/>
        </p:spPr>
        <p:txBody>
          <a:bodyPr wrap="none" lIns="91440" tIns="45720" rIns="91440" bIns="45720">
            <a:spAutoFit/>
          </a:bodyPr>
          <a:lstStyle/>
          <a:p>
            <a:pPr algn="ctr"/>
            <a:r>
              <a:rPr lang="es-ES" sz="54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METODOLOGÍA:</a:t>
            </a:r>
          </a:p>
        </p:txBody>
      </p:sp>
      <p:sp>
        <p:nvSpPr>
          <p:cNvPr id="8" name="7 CuadroTexto"/>
          <p:cNvSpPr txBox="1"/>
          <p:nvPr/>
        </p:nvSpPr>
        <p:spPr>
          <a:xfrm>
            <a:off x="467544" y="1412776"/>
            <a:ext cx="2592288"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DESINFECCIÓN</a:t>
            </a:r>
            <a:endParaRPr lang="es-EC" sz="2400" b="1" u="sng" dirty="0">
              <a:solidFill>
                <a:schemeClr val="accent6">
                  <a:lumMod val="50000"/>
                </a:schemeClr>
              </a:solidFill>
              <a:effectLst>
                <a:outerShdw blurRad="38100" dist="38100" dir="2700000" algn="tl">
                  <a:srgbClr val="000000">
                    <a:alpha val="43137"/>
                  </a:srgbClr>
                </a:outerShdw>
              </a:effectLst>
            </a:endParaRPr>
          </a:p>
        </p:txBody>
      </p:sp>
      <p:sp>
        <p:nvSpPr>
          <p:cNvPr id="9" name="8 CuadroTexto"/>
          <p:cNvSpPr txBox="1"/>
          <p:nvPr/>
        </p:nvSpPr>
        <p:spPr>
          <a:xfrm>
            <a:off x="35496" y="4355812"/>
            <a:ext cx="2785767" cy="646331"/>
          </a:xfrm>
          <a:prstGeom prst="rect">
            <a:avLst/>
          </a:prstGeom>
          <a:noFill/>
        </p:spPr>
        <p:txBody>
          <a:bodyPr wrap="square" rtlCol="0">
            <a:spAutoFit/>
          </a:bodyPr>
          <a:lstStyle/>
          <a:p>
            <a:pPr algn="ctr"/>
            <a:r>
              <a:rPr lang="es-EC" dirty="0" smtClean="0"/>
              <a:t>Plantas madre</a:t>
            </a:r>
          </a:p>
          <a:p>
            <a:pPr algn="ctr"/>
            <a:r>
              <a:rPr lang="es-EC" dirty="0" smtClean="0"/>
              <a:t>Chirimoya </a:t>
            </a:r>
            <a:r>
              <a:rPr lang="es-EC" dirty="0" smtClean="0"/>
              <a:t>MAG-</a:t>
            </a:r>
            <a:r>
              <a:rPr lang="es-EC" dirty="0" err="1" smtClean="0"/>
              <a:t>Tumbaco</a:t>
            </a:r>
            <a:endParaRPr lang="es-EC" dirty="0" smtClean="0"/>
          </a:p>
        </p:txBody>
      </p:sp>
      <p:pic>
        <p:nvPicPr>
          <p:cNvPr id="10" name="Picture 3" descr="DSC08318.JPG"/>
          <p:cNvPicPr/>
          <p:nvPr/>
        </p:nvPicPr>
        <p:blipFill>
          <a:blip r:embed="rId4" cstate="print"/>
          <a:stretch>
            <a:fillRect/>
          </a:stretch>
        </p:blipFill>
        <p:spPr>
          <a:xfrm>
            <a:off x="2627784" y="2060848"/>
            <a:ext cx="1224136" cy="999753"/>
          </a:xfrm>
          <a:prstGeom prst="rect">
            <a:avLst/>
          </a:prstGeom>
        </p:spPr>
      </p:pic>
      <p:pic>
        <p:nvPicPr>
          <p:cNvPr id="11" name="Picture 2" descr="DSC08320.JPG"/>
          <p:cNvPicPr/>
          <p:nvPr/>
        </p:nvPicPr>
        <p:blipFill>
          <a:blip r:embed="rId5" cstate="print"/>
          <a:stretch>
            <a:fillRect/>
          </a:stretch>
        </p:blipFill>
        <p:spPr>
          <a:xfrm>
            <a:off x="4139952" y="2132856"/>
            <a:ext cx="1152128" cy="846212"/>
          </a:xfrm>
          <a:prstGeom prst="rect">
            <a:avLst/>
          </a:prstGeom>
        </p:spPr>
      </p:pic>
      <p:sp>
        <p:nvSpPr>
          <p:cNvPr id="12" name="11 Flecha derecha"/>
          <p:cNvSpPr/>
          <p:nvPr/>
        </p:nvSpPr>
        <p:spPr>
          <a:xfrm>
            <a:off x="2195736" y="2204864"/>
            <a:ext cx="576064" cy="50405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a:off x="3779912" y="2276872"/>
            <a:ext cx="504056" cy="43204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CuadroTexto"/>
          <p:cNvSpPr txBox="1"/>
          <p:nvPr/>
        </p:nvSpPr>
        <p:spPr>
          <a:xfrm>
            <a:off x="2987824" y="2996952"/>
            <a:ext cx="2592288" cy="369332"/>
          </a:xfrm>
          <a:prstGeom prst="rect">
            <a:avLst/>
          </a:prstGeom>
          <a:noFill/>
        </p:spPr>
        <p:txBody>
          <a:bodyPr wrap="square" rtlCol="0">
            <a:spAutoFit/>
          </a:bodyPr>
          <a:lstStyle/>
          <a:p>
            <a:r>
              <a:rPr lang="es-EC" dirty="0" smtClean="0"/>
              <a:t>Segmentos nodales</a:t>
            </a:r>
          </a:p>
        </p:txBody>
      </p:sp>
      <p:graphicFrame>
        <p:nvGraphicFramePr>
          <p:cNvPr id="16" name="15 Tabla"/>
          <p:cNvGraphicFramePr>
            <a:graphicFrameLocks noGrp="1"/>
          </p:cNvGraphicFramePr>
          <p:nvPr/>
        </p:nvGraphicFramePr>
        <p:xfrm>
          <a:off x="2267743" y="5098515"/>
          <a:ext cx="6552729" cy="1463040"/>
        </p:xfrm>
        <a:graphic>
          <a:graphicData uri="http://schemas.openxmlformats.org/drawingml/2006/table">
            <a:tbl>
              <a:tblPr/>
              <a:tblGrid>
                <a:gridCol w="2019361"/>
                <a:gridCol w="1498867"/>
                <a:gridCol w="1498867"/>
                <a:gridCol w="1535634"/>
              </a:tblGrid>
              <a:tr h="330951">
                <a:tc>
                  <a:txBody>
                    <a:bodyPr/>
                    <a:lstStyle/>
                    <a:p>
                      <a:pPr algn="ctr">
                        <a:lnSpc>
                          <a:spcPct val="150000"/>
                        </a:lnSpc>
                        <a:spcAft>
                          <a:spcPts val="0"/>
                        </a:spcAft>
                      </a:pP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s-ES" sz="1600" b="1">
                          <a:latin typeface="Arial"/>
                          <a:ea typeface="Times New Roman"/>
                          <a:cs typeface="Times New Roman"/>
                        </a:rPr>
                        <a:t>Hipoclorito de Sodio (%)</a:t>
                      </a:r>
                      <a:endParaRPr lang="es-EC" sz="1600" b="1">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61968">
                <a:tc>
                  <a:txBody>
                    <a:bodyPr/>
                    <a:lstStyle/>
                    <a:p>
                      <a:pPr algn="ctr">
                        <a:lnSpc>
                          <a:spcPct val="150000"/>
                        </a:lnSpc>
                        <a:spcAft>
                          <a:spcPts val="0"/>
                        </a:spcAft>
                      </a:pPr>
                      <a:r>
                        <a:rPr lang="es-ES" sz="1600" b="1" dirty="0">
                          <a:latin typeface="Arial"/>
                          <a:ea typeface="Times New Roman"/>
                          <a:cs typeface="Times New Roman"/>
                        </a:rPr>
                        <a:t>Tiempo (Min)</a:t>
                      </a: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Arial"/>
                          <a:ea typeface="Times New Roman"/>
                          <a:cs typeface="Times New Roman"/>
                        </a:rPr>
                        <a:t>1</a:t>
                      </a:r>
                      <a:endParaRPr lang="es-EC" sz="1600" b="1">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Arial"/>
                          <a:ea typeface="Times New Roman"/>
                          <a:cs typeface="Times New Roman"/>
                        </a:rPr>
                        <a:t>1,5</a:t>
                      </a:r>
                      <a:endParaRPr lang="es-EC" sz="1600" b="1">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Arial"/>
                          <a:ea typeface="Times New Roman"/>
                          <a:cs typeface="Times New Roman"/>
                        </a:rPr>
                        <a:t>2</a:t>
                      </a:r>
                      <a:endParaRPr lang="es-EC" sz="1600" b="1">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51">
                <a:tc>
                  <a:txBody>
                    <a:bodyPr/>
                    <a:lstStyle/>
                    <a:p>
                      <a:pPr algn="ctr">
                        <a:lnSpc>
                          <a:spcPct val="150000"/>
                        </a:lnSpc>
                        <a:spcAft>
                          <a:spcPts val="0"/>
                        </a:spcAft>
                      </a:pPr>
                      <a:r>
                        <a:rPr lang="es-ES" sz="1600" b="1" dirty="0">
                          <a:latin typeface="Arial"/>
                          <a:ea typeface="Times New Roman"/>
                          <a:cs typeface="Times New Roman"/>
                        </a:rPr>
                        <a:t>15</a:t>
                      </a: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Arial"/>
                          <a:ea typeface="Times New Roman"/>
                          <a:cs typeface="Times New Roman"/>
                        </a:rPr>
                        <a:t>Tratamiento </a:t>
                      </a:r>
                      <a:r>
                        <a:rPr lang="es-ES" sz="1600" b="1" dirty="0">
                          <a:latin typeface="Arial"/>
                          <a:ea typeface="Times New Roman"/>
                          <a:cs typeface="Times New Roman"/>
                        </a:rPr>
                        <a:t>1</a:t>
                      </a: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Arial"/>
                          <a:ea typeface="Times New Roman"/>
                          <a:cs typeface="Times New Roman"/>
                        </a:rPr>
                        <a:t>Tratamiento </a:t>
                      </a:r>
                      <a:r>
                        <a:rPr lang="es-ES" sz="1600" b="1" dirty="0">
                          <a:latin typeface="Arial"/>
                          <a:ea typeface="Times New Roman"/>
                          <a:cs typeface="Times New Roman"/>
                        </a:rPr>
                        <a:t>2</a:t>
                      </a: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Arial"/>
                          <a:ea typeface="Times New Roman"/>
                          <a:cs typeface="Times New Roman"/>
                        </a:rPr>
                        <a:t>Tratamiento </a:t>
                      </a:r>
                      <a:r>
                        <a:rPr lang="es-ES" sz="1600" b="1" dirty="0">
                          <a:latin typeface="Arial"/>
                          <a:ea typeface="Times New Roman"/>
                          <a:cs typeface="Times New Roman"/>
                        </a:rPr>
                        <a:t>3</a:t>
                      </a: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51">
                <a:tc>
                  <a:txBody>
                    <a:bodyPr/>
                    <a:lstStyle/>
                    <a:p>
                      <a:pPr algn="ctr">
                        <a:lnSpc>
                          <a:spcPct val="150000"/>
                        </a:lnSpc>
                        <a:spcAft>
                          <a:spcPts val="0"/>
                        </a:spcAft>
                      </a:pPr>
                      <a:r>
                        <a:rPr lang="es-ES" sz="1600" b="1">
                          <a:latin typeface="Arial"/>
                          <a:ea typeface="Times New Roman"/>
                          <a:cs typeface="Times New Roman"/>
                        </a:rPr>
                        <a:t>20</a:t>
                      </a:r>
                      <a:endParaRPr lang="es-EC" sz="1600" b="1">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Arial"/>
                          <a:ea typeface="Times New Roman"/>
                          <a:cs typeface="Times New Roman"/>
                        </a:rPr>
                        <a:t>Tratamiento </a:t>
                      </a:r>
                      <a:r>
                        <a:rPr lang="es-ES" sz="1600" b="1" dirty="0">
                          <a:latin typeface="Arial"/>
                          <a:ea typeface="Times New Roman"/>
                          <a:cs typeface="Times New Roman"/>
                        </a:rPr>
                        <a:t>4</a:t>
                      </a: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Arial"/>
                          <a:ea typeface="Times New Roman"/>
                          <a:cs typeface="Times New Roman"/>
                        </a:rPr>
                        <a:t>Tratamiento </a:t>
                      </a:r>
                      <a:r>
                        <a:rPr lang="es-ES" sz="1600" b="1" dirty="0">
                          <a:latin typeface="Arial"/>
                          <a:ea typeface="Times New Roman"/>
                          <a:cs typeface="Times New Roman"/>
                        </a:rPr>
                        <a:t>5</a:t>
                      </a: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Arial"/>
                          <a:ea typeface="Times New Roman"/>
                          <a:cs typeface="Times New Roman"/>
                        </a:rPr>
                        <a:t>Tratamiento 6</a:t>
                      </a:r>
                      <a:endParaRPr lang="es-EC"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16 CuadroTexto"/>
          <p:cNvSpPr txBox="1"/>
          <p:nvPr/>
        </p:nvSpPr>
        <p:spPr>
          <a:xfrm>
            <a:off x="3059832" y="4787860"/>
            <a:ext cx="4824536" cy="369332"/>
          </a:xfrm>
          <a:prstGeom prst="rect">
            <a:avLst/>
          </a:prstGeom>
          <a:noFill/>
        </p:spPr>
        <p:txBody>
          <a:bodyPr wrap="square" rtlCol="0">
            <a:spAutoFit/>
          </a:bodyPr>
          <a:lstStyle/>
          <a:p>
            <a:r>
              <a:rPr lang="es-EC" b="1" dirty="0" smtClean="0">
                <a:effectLst>
                  <a:outerShdw blurRad="38100" dist="38100" dir="2700000" algn="tl">
                    <a:srgbClr val="000000">
                      <a:alpha val="43137"/>
                    </a:srgbClr>
                  </a:outerShdw>
                </a:effectLst>
              </a:rPr>
              <a:t>Tabla 1: Tratamientos de desinfección evaluados</a:t>
            </a:r>
            <a:endParaRPr lang="es-EC" b="1" dirty="0">
              <a:effectLst>
                <a:outerShdw blurRad="38100" dist="38100" dir="2700000" algn="tl">
                  <a:srgbClr val="000000">
                    <a:alpha val="43137"/>
                  </a:srgbClr>
                </a:outerShdw>
              </a:effectLst>
            </a:endParaRPr>
          </a:p>
        </p:txBody>
      </p:sp>
      <p:pic>
        <p:nvPicPr>
          <p:cNvPr id="76801" name="Picture 1" descr="G:\Fotos tesis\PROCESO\100_0278.JPG"/>
          <p:cNvPicPr>
            <a:picLocks noChangeAspect="1" noChangeArrowheads="1"/>
          </p:cNvPicPr>
          <p:nvPr/>
        </p:nvPicPr>
        <p:blipFill>
          <a:blip r:embed="rId6" cstate="print"/>
          <a:srcRect l="15000" r="7500" b="18493"/>
          <a:stretch>
            <a:fillRect/>
          </a:stretch>
        </p:blipFill>
        <p:spPr bwMode="auto">
          <a:xfrm>
            <a:off x="5580112" y="1916832"/>
            <a:ext cx="1551239" cy="1224136"/>
          </a:xfrm>
          <a:prstGeom prst="rect">
            <a:avLst/>
          </a:prstGeom>
          <a:noFill/>
        </p:spPr>
      </p:pic>
      <p:sp>
        <p:nvSpPr>
          <p:cNvPr id="18" name="17 Flecha derecha"/>
          <p:cNvSpPr/>
          <p:nvPr/>
        </p:nvSpPr>
        <p:spPr>
          <a:xfrm>
            <a:off x="5148064" y="2276872"/>
            <a:ext cx="504056" cy="43204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6802" name="Picture 2" descr="G:\Fotos tesis\PROCESO\DSC08336.JPG"/>
          <p:cNvPicPr>
            <a:picLocks noChangeAspect="1" noChangeArrowheads="1"/>
          </p:cNvPicPr>
          <p:nvPr/>
        </p:nvPicPr>
        <p:blipFill>
          <a:blip r:embed="rId7" cstate="print"/>
          <a:srcRect/>
          <a:stretch>
            <a:fillRect/>
          </a:stretch>
        </p:blipFill>
        <p:spPr bwMode="auto">
          <a:xfrm>
            <a:off x="7596336" y="2852936"/>
            <a:ext cx="1224136" cy="920184"/>
          </a:xfrm>
          <a:prstGeom prst="rect">
            <a:avLst/>
          </a:prstGeom>
          <a:noFill/>
        </p:spPr>
      </p:pic>
      <p:sp>
        <p:nvSpPr>
          <p:cNvPr id="20" name="19 CuadroTexto"/>
          <p:cNvSpPr txBox="1"/>
          <p:nvPr/>
        </p:nvSpPr>
        <p:spPr>
          <a:xfrm>
            <a:off x="5220072" y="3068960"/>
            <a:ext cx="2520280" cy="369332"/>
          </a:xfrm>
          <a:prstGeom prst="rect">
            <a:avLst/>
          </a:prstGeom>
          <a:noFill/>
        </p:spPr>
        <p:txBody>
          <a:bodyPr wrap="square" rtlCol="0">
            <a:spAutoFit/>
          </a:bodyPr>
          <a:lstStyle/>
          <a:p>
            <a:r>
              <a:rPr lang="en-US" dirty="0" err="1" smtClean="0"/>
              <a:t>Lavados</a:t>
            </a:r>
            <a:r>
              <a:rPr lang="en-US" dirty="0" smtClean="0"/>
              <a:t> con </a:t>
            </a:r>
            <a:r>
              <a:rPr lang="en-US" dirty="0" err="1" smtClean="0"/>
              <a:t>detergente</a:t>
            </a:r>
            <a:r>
              <a:rPr lang="en-US" dirty="0" smtClean="0"/>
              <a:t> </a:t>
            </a:r>
            <a:endParaRPr lang="en-US" dirty="0"/>
          </a:p>
        </p:txBody>
      </p:sp>
      <p:sp>
        <p:nvSpPr>
          <p:cNvPr id="21" name="20 CuadroTexto"/>
          <p:cNvSpPr txBox="1"/>
          <p:nvPr/>
        </p:nvSpPr>
        <p:spPr>
          <a:xfrm>
            <a:off x="7596336" y="3789040"/>
            <a:ext cx="1224136" cy="369332"/>
          </a:xfrm>
          <a:prstGeom prst="rect">
            <a:avLst/>
          </a:prstGeom>
          <a:noFill/>
        </p:spPr>
        <p:txBody>
          <a:bodyPr wrap="square" rtlCol="0">
            <a:spAutoFit/>
          </a:bodyPr>
          <a:lstStyle/>
          <a:p>
            <a:r>
              <a:rPr lang="en-US" dirty="0" err="1" smtClean="0"/>
              <a:t>Etanol</a:t>
            </a:r>
            <a:r>
              <a:rPr lang="en-US" dirty="0" smtClean="0"/>
              <a:t> 96%</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wipe(down)">
                                      <p:cBhvr>
                                        <p:cTn id="7" dur="500"/>
                                        <p:tgtEl>
                                          <p:spTgt spid="768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aphicFrame>
        <p:nvGraphicFramePr>
          <p:cNvPr id="8" name="7 Marcador de contenido"/>
          <p:cNvGraphicFramePr>
            <a:graphicFrameLocks noGrp="1"/>
          </p:cNvGraphicFramePr>
          <p:nvPr>
            <p:ph idx="1"/>
          </p:nvPr>
        </p:nvGraphicFramePr>
        <p:xfrm>
          <a:off x="571472" y="3814784"/>
          <a:ext cx="4246192" cy="2442210"/>
        </p:xfrm>
        <a:graphic>
          <a:graphicData uri="http://schemas.openxmlformats.org/drawingml/2006/table">
            <a:tbl>
              <a:tblPr/>
              <a:tblGrid>
                <a:gridCol w="820357"/>
                <a:gridCol w="1425571"/>
                <a:gridCol w="2000264"/>
              </a:tblGrid>
              <a:tr h="462280">
                <a:tc>
                  <a:txBody>
                    <a:bodyPr/>
                    <a:lstStyle/>
                    <a:p>
                      <a:pPr algn="ctr">
                        <a:spcAft>
                          <a:spcPts val="0"/>
                        </a:spcAft>
                      </a:pPr>
                      <a:r>
                        <a:rPr lang="es-EC" sz="1600" b="1" dirty="0" smtClean="0">
                          <a:latin typeface="Arial"/>
                          <a:ea typeface="Times New Roman"/>
                        </a:rPr>
                        <a:t>TRAT.</a:t>
                      </a:r>
                      <a:endParaRPr lang="es-EC" sz="16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b="1" dirty="0">
                          <a:latin typeface="Arial"/>
                          <a:ea typeface="Times New Roman"/>
                        </a:rPr>
                        <a:t>MEDIO DE CULTIVO</a:t>
                      </a:r>
                      <a:endParaRPr lang="es-EC" sz="16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b="1" dirty="0" smtClean="0">
                          <a:latin typeface="Arial"/>
                          <a:ea typeface="Times New Roman"/>
                        </a:rPr>
                        <a:t>BAP</a:t>
                      </a:r>
                      <a:endParaRPr lang="es-EC" sz="1600" dirty="0">
                        <a:latin typeface="Calibri"/>
                        <a:ea typeface="Times New Roman"/>
                      </a:endParaRPr>
                    </a:p>
                    <a:p>
                      <a:pPr algn="ctr">
                        <a:spcAft>
                          <a:spcPts val="0"/>
                        </a:spcAft>
                      </a:pPr>
                      <a:r>
                        <a:rPr lang="es-EC" sz="1600" b="1" dirty="0" err="1">
                          <a:latin typeface="Arial"/>
                          <a:ea typeface="Times New Roman"/>
                        </a:rPr>
                        <a:t>μM</a:t>
                      </a:r>
                      <a:r>
                        <a:rPr lang="es-EC" sz="1600" b="1" dirty="0">
                          <a:latin typeface="Arial"/>
                          <a:ea typeface="Times New Roman"/>
                        </a:rPr>
                        <a:t> (mg/L)</a:t>
                      </a:r>
                      <a:endParaRPr lang="es-EC" sz="16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5">
                <a:tc>
                  <a:txBody>
                    <a:bodyPr/>
                    <a:lstStyle/>
                    <a:p>
                      <a:pPr algn="ctr">
                        <a:spcAft>
                          <a:spcPts val="0"/>
                        </a:spcAft>
                      </a:pPr>
                      <a:r>
                        <a:rPr lang="es-EC" sz="1600">
                          <a:latin typeface="Arial"/>
                          <a:ea typeface="Times New Roman"/>
                        </a:rPr>
                        <a:t>1</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MS</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0</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ctr">
                        <a:spcAft>
                          <a:spcPts val="0"/>
                        </a:spcAft>
                      </a:pPr>
                      <a:r>
                        <a:rPr lang="es-EC" sz="1600">
                          <a:latin typeface="Arial"/>
                          <a:ea typeface="Times New Roman"/>
                        </a:rPr>
                        <a:t>2</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MS</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8 (1,8)</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55">
                <a:tc>
                  <a:txBody>
                    <a:bodyPr/>
                    <a:lstStyle/>
                    <a:p>
                      <a:pPr algn="ctr">
                        <a:spcAft>
                          <a:spcPts val="0"/>
                        </a:spcAft>
                      </a:pPr>
                      <a:r>
                        <a:rPr lang="es-EC" sz="1600">
                          <a:latin typeface="Arial"/>
                          <a:ea typeface="Times New Roman"/>
                        </a:rPr>
                        <a:t>3</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MS</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16 (3,6)</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600">
                          <a:latin typeface="Arial"/>
                          <a:ea typeface="Times New Roman"/>
                        </a:rPr>
                        <a:t>4</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MS</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24 (5,4)</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45">
                <a:tc>
                  <a:txBody>
                    <a:bodyPr/>
                    <a:lstStyle/>
                    <a:p>
                      <a:pPr algn="ctr">
                        <a:spcAft>
                          <a:spcPts val="0"/>
                        </a:spcAft>
                      </a:pPr>
                      <a:r>
                        <a:rPr lang="es-EC" sz="1600">
                          <a:latin typeface="Arial"/>
                          <a:ea typeface="Times New Roman"/>
                        </a:rPr>
                        <a:t>5</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WPM</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0</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algn="ctr">
                        <a:spcAft>
                          <a:spcPts val="0"/>
                        </a:spcAft>
                      </a:pPr>
                      <a:r>
                        <a:rPr lang="es-EC" sz="1600">
                          <a:latin typeface="Arial"/>
                          <a:ea typeface="Times New Roman"/>
                        </a:rPr>
                        <a:t>6</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WPM</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8 (1,8)</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55">
                <a:tc>
                  <a:txBody>
                    <a:bodyPr/>
                    <a:lstStyle/>
                    <a:p>
                      <a:pPr algn="ctr">
                        <a:spcAft>
                          <a:spcPts val="0"/>
                        </a:spcAft>
                      </a:pPr>
                      <a:r>
                        <a:rPr lang="es-EC" sz="1600">
                          <a:latin typeface="Arial"/>
                          <a:ea typeface="Times New Roman"/>
                        </a:rPr>
                        <a:t>7</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WPM</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16 (3,6)</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spcAft>
                          <a:spcPts val="0"/>
                        </a:spcAft>
                      </a:pPr>
                      <a:r>
                        <a:rPr lang="es-EC" sz="1600">
                          <a:latin typeface="Arial"/>
                          <a:ea typeface="Times New Roman"/>
                        </a:rPr>
                        <a:t>8</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a:latin typeface="Arial"/>
                          <a:ea typeface="Times New Roman"/>
                        </a:rPr>
                        <a:t>WPM</a:t>
                      </a:r>
                      <a:endParaRPr lang="es-EC" sz="16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600" dirty="0">
                          <a:latin typeface="Arial"/>
                          <a:ea typeface="Times New Roman"/>
                        </a:rPr>
                        <a:t>24 (5,4)</a:t>
                      </a:r>
                      <a:endParaRPr lang="es-EC" sz="16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323528" y="332656"/>
            <a:ext cx="8496944" cy="86409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432831" y="345430"/>
            <a:ext cx="4810612" cy="923330"/>
          </a:xfrm>
          <a:prstGeom prst="rect">
            <a:avLst/>
          </a:prstGeom>
          <a:noFill/>
        </p:spPr>
        <p:txBody>
          <a:bodyPr wrap="none" lIns="91440" tIns="45720" rIns="91440" bIns="45720">
            <a:spAutoFit/>
          </a:bodyPr>
          <a:lstStyle/>
          <a:p>
            <a:pPr algn="ctr"/>
            <a:r>
              <a:rPr lang="es-ES" sz="54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METODOLOGÍA:</a:t>
            </a:r>
          </a:p>
        </p:txBody>
      </p:sp>
      <p:sp>
        <p:nvSpPr>
          <p:cNvPr id="7" name="6 CuadroTexto"/>
          <p:cNvSpPr txBox="1"/>
          <p:nvPr/>
        </p:nvSpPr>
        <p:spPr>
          <a:xfrm>
            <a:off x="467544" y="1395699"/>
            <a:ext cx="2592288"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ESTABLECIMIENTO</a:t>
            </a:r>
            <a:endParaRPr lang="es-EC" sz="2400" b="1" u="sng" dirty="0">
              <a:solidFill>
                <a:schemeClr val="accent6">
                  <a:lumMod val="50000"/>
                </a:schemeClr>
              </a:solidFill>
              <a:effectLst>
                <a:outerShdw blurRad="38100" dist="38100" dir="2700000" algn="tl">
                  <a:srgbClr val="000000">
                    <a:alpha val="43137"/>
                  </a:srgbClr>
                </a:outerShdw>
              </a:effectLst>
            </a:endParaRPr>
          </a:p>
        </p:txBody>
      </p:sp>
      <p:sp>
        <p:nvSpPr>
          <p:cNvPr id="9217" name="Rectangle 1"/>
          <p:cNvSpPr>
            <a:spLocks noChangeArrowheads="1"/>
          </p:cNvSpPr>
          <p:nvPr/>
        </p:nvSpPr>
        <p:spPr bwMode="auto">
          <a:xfrm>
            <a:off x="500034" y="3143248"/>
            <a:ext cx="438963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Tabla 2: Tratamientos utilizados para la fase de establecimiento.</a:t>
            </a:r>
            <a:endParaRPr kumimoji="0" lang="es-EC"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10" name="9 CuadroTexto"/>
          <p:cNvSpPr txBox="1"/>
          <p:nvPr/>
        </p:nvSpPr>
        <p:spPr>
          <a:xfrm>
            <a:off x="539552" y="2077042"/>
            <a:ext cx="4536504" cy="923330"/>
          </a:xfrm>
          <a:prstGeom prst="rect">
            <a:avLst/>
          </a:prstGeom>
          <a:noFill/>
        </p:spPr>
        <p:txBody>
          <a:bodyPr wrap="square" rtlCol="0">
            <a:spAutoFit/>
          </a:bodyPr>
          <a:lstStyle/>
          <a:p>
            <a:r>
              <a:rPr lang="es-ES" b="1" dirty="0" err="1" smtClean="0"/>
              <a:t>Agar</a:t>
            </a:r>
            <a:r>
              <a:rPr lang="es-ES" b="1" dirty="0" smtClean="0"/>
              <a:t>                     6g/L</a:t>
            </a:r>
          </a:p>
          <a:p>
            <a:r>
              <a:rPr lang="es-ES" b="1" dirty="0" smtClean="0"/>
              <a:t>Sacarosa             20g/L (WPM);   30g/L (MS)</a:t>
            </a:r>
          </a:p>
          <a:p>
            <a:r>
              <a:rPr lang="es-ES" b="1" dirty="0" smtClean="0"/>
              <a:t>PVP	           1 g/L</a:t>
            </a:r>
            <a:endParaRPr lang="es-EC" b="1" dirty="0"/>
          </a:p>
        </p:txBody>
      </p:sp>
      <p:cxnSp>
        <p:nvCxnSpPr>
          <p:cNvPr id="12" name="11 Conector recto de flecha"/>
          <p:cNvCxnSpPr/>
          <p:nvPr/>
        </p:nvCxnSpPr>
        <p:spPr>
          <a:xfrm>
            <a:off x="1547664" y="2204864"/>
            <a:ext cx="432048"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1547664" y="2492896"/>
            <a:ext cx="432048"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1619672" y="2780928"/>
            <a:ext cx="432048"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3" descr="G:\Fotos tesis\PROCESO\100_0296.JPG"/>
          <p:cNvPicPr>
            <a:picLocks noChangeAspect="1" noChangeArrowheads="1"/>
          </p:cNvPicPr>
          <p:nvPr/>
        </p:nvPicPr>
        <p:blipFill>
          <a:blip r:embed="rId3" cstate="print"/>
          <a:srcRect/>
          <a:stretch>
            <a:fillRect/>
          </a:stretch>
        </p:blipFill>
        <p:spPr bwMode="auto">
          <a:xfrm>
            <a:off x="7708094" y="4214818"/>
            <a:ext cx="910903" cy="1214446"/>
          </a:xfrm>
          <a:prstGeom prst="round2DiagRect">
            <a:avLst>
              <a:gd name="adj1" fmla="val 16667"/>
              <a:gd name="adj2" fmla="val 0"/>
            </a:avLst>
          </a:prstGeom>
          <a:ln w="38100" cap="sq">
            <a:solidFill>
              <a:schemeClr val="accent6">
                <a:lumMod val="60000"/>
                <a:lumOff val="40000"/>
              </a:schemeClr>
            </a:solidFill>
            <a:miter lim="800000"/>
          </a:ln>
          <a:effectLst>
            <a:outerShdw blurRad="254000" algn="tl" rotWithShape="0">
              <a:srgbClr val="000000">
                <a:alpha val="43000"/>
              </a:srgbClr>
            </a:outerShdw>
          </a:effectLst>
        </p:spPr>
      </p:pic>
      <p:pic>
        <p:nvPicPr>
          <p:cNvPr id="18" name="Picture 4" descr="G:\Fotos tesis\PROCESO\100_0280.JPG"/>
          <p:cNvPicPr>
            <a:picLocks noChangeAspect="1" noChangeArrowheads="1"/>
          </p:cNvPicPr>
          <p:nvPr/>
        </p:nvPicPr>
        <p:blipFill>
          <a:blip r:embed="rId4" cstate="print"/>
          <a:srcRect/>
          <a:stretch>
            <a:fillRect/>
          </a:stretch>
        </p:blipFill>
        <p:spPr bwMode="auto">
          <a:xfrm>
            <a:off x="4953038" y="1428735"/>
            <a:ext cx="3809739" cy="2857521"/>
          </a:xfrm>
          <a:prstGeom prst="rect">
            <a:avLst/>
          </a:prstGeom>
          <a:ln>
            <a:noFill/>
          </a:ln>
          <a:effectLst>
            <a:softEdge rad="112500"/>
          </a:effectLst>
        </p:spPr>
      </p:pic>
      <p:pic>
        <p:nvPicPr>
          <p:cNvPr id="15" name="Picture 2" descr="G:\Fotos tesis\PROCESO\DSC08336.JPG"/>
          <p:cNvPicPr>
            <a:picLocks noChangeAspect="1" noChangeArrowheads="1"/>
          </p:cNvPicPr>
          <p:nvPr/>
        </p:nvPicPr>
        <p:blipFill>
          <a:blip r:embed="rId5" cstate="print"/>
          <a:srcRect l="37500" t="27778" r="29167" b="11111"/>
          <a:stretch>
            <a:fillRect/>
          </a:stretch>
        </p:blipFill>
        <p:spPr bwMode="auto">
          <a:xfrm>
            <a:off x="6500826" y="4000504"/>
            <a:ext cx="714380" cy="982273"/>
          </a:xfrm>
          <a:prstGeom prst="round2DiagRect">
            <a:avLst>
              <a:gd name="adj1" fmla="val 16667"/>
              <a:gd name="adj2" fmla="val 0"/>
            </a:avLst>
          </a:prstGeom>
          <a:ln w="38100" cap="sq">
            <a:solidFill>
              <a:schemeClr val="accent6">
                <a:lumMod val="40000"/>
                <a:lumOff val="60000"/>
              </a:schemeClr>
            </a:solidFill>
            <a:miter lim="800000"/>
          </a:ln>
          <a:effectLst>
            <a:outerShdw blurRad="254000" algn="tl" rotWithShape="0">
              <a:srgbClr val="000000">
                <a:alpha val="43000"/>
              </a:srgbClr>
            </a:outerShdw>
          </a:effectLst>
        </p:spPr>
      </p:pic>
      <p:sp>
        <p:nvSpPr>
          <p:cNvPr id="19" name="18 Flecha curvada hacia la izquierda"/>
          <p:cNvSpPr/>
          <p:nvPr/>
        </p:nvSpPr>
        <p:spPr>
          <a:xfrm rot="21408945">
            <a:off x="7372229" y="3800207"/>
            <a:ext cx="519232" cy="5237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20 Flecha derecha"/>
          <p:cNvSpPr/>
          <p:nvPr/>
        </p:nvSpPr>
        <p:spPr>
          <a:xfrm>
            <a:off x="7358082" y="4572008"/>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Flecha curvada hacia la izquierda"/>
          <p:cNvSpPr/>
          <p:nvPr/>
        </p:nvSpPr>
        <p:spPr>
          <a:xfrm>
            <a:off x="7715272" y="5643578"/>
            <a:ext cx="285752" cy="3571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2" name="Picture 4" descr="G:\Fotos tesis\INTRODUCCION\IMG00799-20110809-1055.jpg"/>
          <p:cNvPicPr>
            <a:picLocks noChangeAspect="1" noChangeArrowheads="1"/>
          </p:cNvPicPr>
          <p:nvPr/>
        </p:nvPicPr>
        <p:blipFill>
          <a:blip r:embed="rId6" cstate="print"/>
          <a:srcRect l="13281" t="9375" r="1562" b="16666"/>
          <a:stretch>
            <a:fillRect/>
          </a:stretch>
        </p:blipFill>
        <p:spPr bwMode="auto">
          <a:xfrm rot="5400000">
            <a:off x="6395178" y="5392036"/>
            <a:ext cx="1425742" cy="928694"/>
          </a:xfrm>
          <a:prstGeom prst="round2DiagRect">
            <a:avLst>
              <a:gd name="adj1" fmla="val 16667"/>
              <a:gd name="adj2" fmla="val 0"/>
            </a:avLst>
          </a:prstGeom>
          <a:ln w="38100" cap="sq">
            <a:solidFill>
              <a:srgbClr val="FFC000"/>
            </a:solidFill>
            <a:miter lim="800000"/>
          </a:ln>
          <a:effectLst>
            <a:outerShdw blurRad="254000" algn="tl" rotWithShape="0">
              <a:srgbClr val="000000">
                <a:alpha val="43000"/>
              </a:srgbClr>
            </a:outerShdw>
          </a:effectLst>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44016"/>
            <a:ext cx="8820472" cy="6525344"/>
          </a:xfrm>
          <a:prstGeom prst="rect">
            <a:avLst/>
          </a:prstGeom>
          <a:solidFill>
            <a:schemeClr val="accent3">
              <a:lumMod val="40000"/>
              <a:lumOff val="60000"/>
            </a:schemeClr>
          </a:solidFill>
          <a:ln w="76200" cmpd="dbl">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aphicFrame>
        <p:nvGraphicFramePr>
          <p:cNvPr id="8" name="7 Marcador de contenido"/>
          <p:cNvGraphicFramePr>
            <a:graphicFrameLocks noGrp="1"/>
          </p:cNvGraphicFramePr>
          <p:nvPr>
            <p:ph idx="1"/>
          </p:nvPr>
        </p:nvGraphicFramePr>
        <p:xfrm>
          <a:off x="386390" y="2786058"/>
          <a:ext cx="3256916" cy="3703320"/>
        </p:xfrm>
        <a:graphic>
          <a:graphicData uri="http://schemas.openxmlformats.org/drawingml/2006/table">
            <a:tbl>
              <a:tblPr/>
              <a:tblGrid>
                <a:gridCol w="820357"/>
                <a:gridCol w="1214120"/>
                <a:gridCol w="1222439"/>
              </a:tblGrid>
              <a:tr h="331471">
                <a:tc>
                  <a:txBody>
                    <a:bodyPr/>
                    <a:lstStyle/>
                    <a:p>
                      <a:pPr algn="ctr">
                        <a:lnSpc>
                          <a:spcPct val="150000"/>
                        </a:lnSpc>
                        <a:spcAft>
                          <a:spcPts val="0"/>
                        </a:spcAft>
                      </a:pPr>
                      <a:r>
                        <a:rPr lang="es-ES" sz="1800" b="1" dirty="0" smtClean="0">
                          <a:latin typeface="Arial"/>
                          <a:ea typeface="Times New Roman"/>
                        </a:rPr>
                        <a:t>TRAT.</a:t>
                      </a:r>
                      <a:endParaRPr lang="es-EC" sz="18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latin typeface="Arial"/>
                          <a:ea typeface="Times New Roman"/>
                        </a:rPr>
                        <a:t>BAP (μM)</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latin typeface="Arial"/>
                          <a:ea typeface="Times New Roman"/>
                        </a:rPr>
                        <a:t>ANA (</a:t>
                      </a:r>
                      <a:r>
                        <a:rPr lang="es-ES" sz="1800" b="1" dirty="0" err="1">
                          <a:latin typeface="Arial"/>
                          <a:ea typeface="Times New Roman"/>
                        </a:rPr>
                        <a:t>μM</a:t>
                      </a:r>
                      <a:r>
                        <a:rPr lang="es-ES" sz="1800" b="1" dirty="0">
                          <a:latin typeface="Arial"/>
                          <a:ea typeface="Times New Roman"/>
                        </a:rPr>
                        <a:t>)</a:t>
                      </a:r>
                      <a:endParaRPr lang="es-EC" sz="18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1">
                <a:tc>
                  <a:txBody>
                    <a:bodyPr/>
                    <a:lstStyle/>
                    <a:p>
                      <a:pPr algn="ctr">
                        <a:lnSpc>
                          <a:spcPct val="150000"/>
                        </a:lnSpc>
                        <a:spcAft>
                          <a:spcPts val="0"/>
                        </a:spcAft>
                      </a:pPr>
                      <a:r>
                        <a:rPr lang="es-ES" sz="1800" dirty="0">
                          <a:latin typeface="Arial"/>
                          <a:ea typeface="Times New Roman"/>
                        </a:rPr>
                        <a:t>1</a:t>
                      </a:r>
                      <a:endParaRPr lang="es-EC" sz="18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8</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0</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1">
                <a:tc>
                  <a:txBody>
                    <a:bodyPr/>
                    <a:lstStyle/>
                    <a:p>
                      <a:pPr algn="ctr">
                        <a:lnSpc>
                          <a:spcPct val="150000"/>
                        </a:lnSpc>
                        <a:spcAft>
                          <a:spcPts val="0"/>
                        </a:spcAft>
                      </a:pPr>
                      <a:r>
                        <a:rPr lang="es-ES" sz="1800">
                          <a:latin typeface="Arial"/>
                          <a:ea typeface="Times New Roman"/>
                        </a:rPr>
                        <a:t>2</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dirty="0">
                          <a:latin typeface="Arial"/>
                          <a:ea typeface="Times New Roman"/>
                        </a:rPr>
                        <a:t>8</a:t>
                      </a:r>
                      <a:endParaRPr lang="es-EC" sz="18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0,8</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1">
                <a:tc>
                  <a:txBody>
                    <a:bodyPr/>
                    <a:lstStyle/>
                    <a:p>
                      <a:pPr algn="ctr">
                        <a:lnSpc>
                          <a:spcPct val="150000"/>
                        </a:lnSpc>
                        <a:spcAft>
                          <a:spcPts val="0"/>
                        </a:spcAft>
                      </a:pPr>
                      <a:r>
                        <a:rPr lang="es-ES" sz="1800">
                          <a:latin typeface="Arial"/>
                          <a:ea typeface="Times New Roman"/>
                        </a:rPr>
                        <a:t>3</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8</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1,6</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1">
                <a:tc>
                  <a:txBody>
                    <a:bodyPr/>
                    <a:lstStyle/>
                    <a:p>
                      <a:pPr algn="ctr">
                        <a:lnSpc>
                          <a:spcPct val="150000"/>
                        </a:lnSpc>
                        <a:spcAft>
                          <a:spcPts val="0"/>
                        </a:spcAft>
                      </a:pPr>
                      <a:r>
                        <a:rPr lang="es-ES" sz="1800">
                          <a:latin typeface="Arial"/>
                          <a:ea typeface="Times New Roman"/>
                        </a:rPr>
                        <a:t>4</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8</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2,4</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1">
                <a:tc>
                  <a:txBody>
                    <a:bodyPr/>
                    <a:lstStyle/>
                    <a:p>
                      <a:pPr algn="ctr">
                        <a:lnSpc>
                          <a:spcPct val="150000"/>
                        </a:lnSpc>
                        <a:spcAft>
                          <a:spcPts val="0"/>
                        </a:spcAft>
                      </a:pPr>
                      <a:r>
                        <a:rPr lang="es-ES" sz="1800">
                          <a:latin typeface="Arial"/>
                          <a:ea typeface="Times New Roman"/>
                        </a:rPr>
                        <a:t>5</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16</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0</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1">
                <a:tc>
                  <a:txBody>
                    <a:bodyPr/>
                    <a:lstStyle/>
                    <a:p>
                      <a:pPr algn="ctr">
                        <a:lnSpc>
                          <a:spcPct val="150000"/>
                        </a:lnSpc>
                        <a:spcAft>
                          <a:spcPts val="0"/>
                        </a:spcAft>
                      </a:pPr>
                      <a:r>
                        <a:rPr lang="es-ES" sz="1800">
                          <a:latin typeface="Arial"/>
                          <a:ea typeface="Times New Roman"/>
                        </a:rPr>
                        <a:t>6</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S" sz="1800">
                          <a:latin typeface="Arial"/>
                          <a:ea typeface="Times New Roman"/>
                        </a:rPr>
                        <a:t>16</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0,8</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1">
                <a:tc>
                  <a:txBody>
                    <a:bodyPr/>
                    <a:lstStyle/>
                    <a:p>
                      <a:pPr algn="ctr">
                        <a:lnSpc>
                          <a:spcPct val="150000"/>
                        </a:lnSpc>
                        <a:spcAft>
                          <a:spcPts val="0"/>
                        </a:spcAft>
                      </a:pPr>
                      <a:r>
                        <a:rPr lang="es-ES" sz="1800">
                          <a:latin typeface="Arial"/>
                          <a:ea typeface="Times New Roman"/>
                        </a:rPr>
                        <a:t>7</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S" sz="1800">
                          <a:latin typeface="Arial"/>
                          <a:ea typeface="Times New Roman"/>
                        </a:rPr>
                        <a:t>16</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latin typeface="Arial"/>
                          <a:ea typeface="Times New Roman"/>
                        </a:rPr>
                        <a:t>1,6</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71">
                <a:tc>
                  <a:txBody>
                    <a:bodyPr/>
                    <a:lstStyle/>
                    <a:p>
                      <a:pPr algn="ctr">
                        <a:lnSpc>
                          <a:spcPct val="150000"/>
                        </a:lnSpc>
                        <a:spcAft>
                          <a:spcPts val="0"/>
                        </a:spcAft>
                      </a:pPr>
                      <a:r>
                        <a:rPr lang="es-ES" sz="1800">
                          <a:latin typeface="Arial"/>
                          <a:ea typeface="Times New Roman"/>
                        </a:rPr>
                        <a:t>8</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s-ES" sz="1800">
                          <a:latin typeface="Arial"/>
                          <a:ea typeface="Times New Roman"/>
                        </a:rPr>
                        <a:t>16</a:t>
                      </a:r>
                      <a:endParaRPr lang="es-EC" sz="180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dirty="0">
                          <a:latin typeface="Arial"/>
                          <a:ea typeface="Times New Roman"/>
                        </a:rPr>
                        <a:t>2,4</a:t>
                      </a:r>
                      <a:endParaRPr lang="es-EC" sz="1800" dirty="0">
                        <a:latin typeface="Calibri"/>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323528" y="332656"/>
            <a:ext cx="8496944" cy="864096"/>
          </a:xfrm>
          <a:prstGeom prst="rect">
            <a:avLst/>
          </a:prstGeom>
          <a:solidFill>
            <a:schemeClr val="bg2">
              <a:lumMod val="90000"/>
            </a:schemeClr>
          </a:solidFill>
          <a:ln w="28575" cmpd="dbl">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432831" y="345430"/>
            <a:ext cx="4810612" cy="923330"/>
          </a:xfrm>
          <a:prstGeom prst="rect">
            <a:avLst/>
          </a:prstGeom>
          <a:noFill/>
        </p:spPr>
        <p:txBody>
          <a:bodyPr wrap="none" lIns="91440" tIns="45720" rIns="91440" bIns="45720">
            <a:spAutoFit/>
          </a:bodyPr>
          <a:lstStyle/>
          <a:p>
            <a:pPr algn="ctr"/>
            <a:r>
              <a:rPr lang="es-ES" sz="5400" b="1" dirty="0" smtClean="0">
                <a:ln w="19050">
                  <a:solidFill>
                    <a:schemeClr val="accent4">
                      <a:lumMod val="75000"/>
                    </a:schemeClr>
                  </a:solidFill>
                  <a:prstDash val="solid"/>
                </a:ln>
                <a:solidFill>
                  <a:schemeClr val="accent3">
                    <a:lumMod val="75000"/>
                  </a:schemeClr>
                </a:solidFill>
                <a:effectLst>
                  <a:outerShdw blurRad="50000" dist="50800" dir="7500000" algn="tl">
                    <a:srgbClr val="000000">
                      <a:shade val="5000"/>
                      <a:alpha val="35000"/>
                    </a:srgbClr>
                  </a:outerShdw>
                </a:effectLst>
              </a:rPr>
              <a:t>METODOLOGÍA:</a:t>
            </a:r>
          </a:p>
        </p:txBody>
      </p:sp>
      <p:sp>
        <p:nvSpPr>
          <p:cNvPr id="7" name="6 CuadroTexto"/>
          <p:cNvSpPr txBox="1"/>
          <p:nvPr/>
        </p:nvSpPr>
        <p:spPr>
          <a:xfrm>
            <a:off x="467544" y="1412776"/>
            <a:ext cx="2592288" cy="461665"/>
          </a:xfrm>
          <a:prstGeom prst="rect">
            <a:avLst/>
          </a:prstGeom>
          <a:noFill/>
        </p:spPr>
        <p:txBody>
          <a:bodyPr wrap="square" rtlCol="0">
            <a:spAutoFit/>
          </a:bodyPr>
          <a:lstStyle/>
          <a:p>
            <a:r>
              <a:rPr lang="es-EC" sz="2400" b="1" u="sng" dirty="0" smtClean="0">
                <a:solidFill>
                  <a:schemeClr val="accent6">
                    <a:lumMod val="50000"/>
                  </a:schemeClr>
                </a:solidFill>
                <a:effectLst>
                  <a:outerShdw blurRad="38100" dist="38100" dir="2700000" algn="tl">
                    <a:srgbClr val="000000">
                      <a:alpha val="43137"/>
                    </a:srgbClr>
                  </a:outerShdw>
                </a:effectLst>
              </a:rPr>
              <a:t>MULTIPLICACIÓN</a:t>
            </a:r>
            <a:endParaRPr lang="es-EC" sz="2400" b="1" u="sng" dirty="0">
              <a:solidFill>
                <a:schemeClr val="accent6">
                  <a:lumMod val="50000"/>
                </a:schemeClr>
              </a:solidFill>
              <a:effectLst>
                <a:outerShdw blurRad="38100" dist="38100" dir="2700000" algn="tl">
                  <a:srgbClr val="000000">
                    <a:alpha val="43137"/>
                  </a:srgbClr>
                </a:outerShdw>
              </a:effectLst>
            </a:endParaRPr>
          </a:p>
        </p:txBody>
      </p:sp>
      <p:sp>
        <p:nvSpPr>
          <p:cNvPr id="9" name="8 CuadroTexto"/>
          <p:cNvSpPr txBox="1"/>
          <p:nvPr/>
        </p:nvSpPr>
        <p:spPr>
          <a:xfrm>
            <a:off x="357158" y="2139727"/>
            <a:ext cx="3714776" cy="646331"/>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latin typeface="Arial" pitchFamily="34" charset="0"/>
                <a:cs typeface="Arial" pitchFamily="34" charset="0"/>
              </a:rPr>
              <a:t>Tabla 3: Tratamientos utilizados en la fase de multiplicación</a:t>
            </a:r>
            <a:endParaRPr lang="es-EC" b="1" dirty="0">
              <a:effectLst>
                <a:outerShdw blurRad="38100" dist="38100" dir="2700000" algn="tl">
                  <a:srgbClr val="000000">
                    <a:alpha val="43137"/>
                  </a:srgbClr>
                </a:outerShdw>
              </a:effectLst>
              <a:latin typeface="Arial" pitchFamily="34" charset="0"/>
              <a:cs typeface="Arial" pitchFamily="34" charset="0"/>
            </a:endParaRPr>
          </a:p>
        </p:txBody>
      </p:sp>
      <p:pic>
        <p:nvPicPr>
          <p:cNvPr id="3078" name="Picture 6" descr="G:\Fotos tesis\PROCESO\DSC08437.JPG"/>
          <p:cNvPicPr>
            <a:picLocks noChangeAspect="1" noChangeArrowheads="1"/>
          </p:cNvPicPr>
          <p:nvPr/>
        </p:nvPicPr>
        <p:blipFill>
          <a:blip r:embed="rId2" cstate="print"/>
          <a:srcRect/>
          <a:stretch>
            <a:fillRect/>
          </a:stretch>
        </p:blipFill>
        <p:spPr bwMode="auto">
          <a:xfrm>
            <a:off x="4286248" y="1571612"/>
            <a:ext cx="2857520" cy="2144234"/>
          </a:xfrm>
          <a:prstGeom prst="rect">
            <a:avLst/>
          </a:prstGeom>
          <a:ln>
            <a:noFill/>
          </a:ln>
          <a:effectLst>
            <a:softEdge rad="112500"/>
          </a:effectLst>
        </p:spPr>
      </p:pic>
      <p:pic>
        <p:nvPicPr>
          <p:cNvPr id="3077" name="Picture 5" descr="G:\Fotos tesis\INTRODUCCION\IMG00286-20110519-0940.jpg"/>
          <p:cNvPicPr>
            <a:picLocks noChangeAspect="1" noChangeArrowheads="1"/>
          </p:cNvPicPr>
          <p:nvPr/>
        </p:nvPicPr>
        <p:blipFill>
          <a:blip r:embed="rId3" cstate="print"/>
          <a:srcRect l="14722" t="21851" r="9721" b="27778"/>
          <a:stretch>
            <a:fillRect/>
          </a:stretch>
        </p:blipFill>
        <p:spPr bwMode="auto">
          <a:xfrm rot="5400000">
            <a:off x="5965041" y="3821909"/>
            <a:ext cx="2428892" cy="1214446"/>
          </a:xfrm>
          <a:prstGeom prst="rect">
            <a:avLst/>
          </a:prstGeom>
          <a:ln>
            <a:noFill/>
          </a:ln>
          <a:effectLst>
            <a:softEdge rad="112500"/>
          </a:effectLst>
        </p:spPr>
      </p:pic>
      <p:sp>
        <p:nvSpPr>
          <p:cNvPr id="15" name="14 Flecha curvada hacia la derecha"/>
          <p:cNvSpPr/>
          <p:nvPr/>
        </p:nvSpPr>
        <p:spPr>
          <a:xfrm rot="20308660">
            <a:off x="5572132" y="3857628"/>
            <a:ext cx="714380" cy="857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5530</TotalTime>
  <Words>3655</Words>
  <Application>Microsoft Office PowerPoint</Application>
  <PresentationFormat>On-screen Show (4:3)</PresentationFormat>
  <Paragraphs>1690</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SNG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Ginsberg Ecuador</dc:creator>
  <cp:lastModifiedBy>owner</cp:lastModifiedBy>
  <cp:revision>243</cp:revision>
  <dcterms:created xsi:type="dcterms:W3CDTF">2012-01-25T16:04:35Z</dcterms:created>
  <dcterms:modified xsi:type="dcterms:W3CDTF">2012-03-09T01:15:46Z</dcterms:modified>
</cp:coreProperties>
</file>