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2">
  <p:sldMasterIdLst>
    <p:sldMasterId id="2147483696" r:id="rId1"/>
  </p:sldMasterIdLst>
  <p:notesMasterIdLst>
    <p:notesMasterId r:id="rId77"/>
  </p:notesMasterIdLst>
  <p:sldIdLst>
    <p:sldId id="256" r:id="rId2"/>
    <p:sldId id="258" r:id="rId3"/>
    <p:sldId id="257" r:id="rId4"/>
    <p:sldId id="259" r:id="rId5"/>
    <p:sldId id="260" r:id="rId6"/>
    <p:sldId id="267" r:id="rId7"/>
    <p:sldId id="261" r:id="rId8"/>
    <p:sldId id="262" r:id="rId9"/>
    <p:sldId id="263" r:id="rId10"/>
    <p:sldId id="264" r:id="rId11"/>
    <p:sldId id="333" r:id="rId12"/>
    <p:sldId id="266" r:id="rId13"/>
    <p:sldId id="307" r:id="rId14"/>
    <p:sldId id="309" r:id="rId15"/>
    <p:sldId id="310" r:id="rId16"/>
    <p:sldId id="313" r:id="rId17"/>
    <p:sldId id="311" r:id="rId18"/>
    <p:sldId id="312" r:id="rId19"/>
    <p:sldId id="268" r:id="rId20"/>
    <p:sldId id="272" r:id="rId21"/>
    <p:sldId id="273" r:id="rId22"/>
    <p:sldId id="269" r:id="rId23"/>
    <p:sldId id="274" r:id="rId24"/>
    <p:sldId id="270" r:id="rId25"/>
    <p:sldId id="275" r:id="rId26"/>
    <p:sldId id="276" r:id="rId27"/>
    <p:sldId id="277" r:id="rId28"/>
    <p:sldId id="271" r:id="rId29"/>
    <p:sldId id="278" r:id="rId30"/>
    <p:sldId id="279" r:id="rId31"/>
    <p:sldId id="280" r:id="rId32"/>
    <p:sldId id="281" r:id="rId33"/>
    <p:sldId id="282" r:id="rId34"/>
    <p:sldId id="283" r:id="rId35"/>
    <p:sldId id="284" r:id="rId36"/>
    <p:sldId id="285" r:id="rId37"/>
    <p:sldId id="286" r:id="rId38"/>
    <p:sldId id="292" r:id="rId39"/>
    <p:sldId id="290" r:id="rId40"/>
    <p:sldId id="287" r:id="rId41"/>
    <p:sldId id="288" r:id="rId42"/>
    <p:sldId id="293" r:id="rId43"/>
    <p:sldId id="289" r:id="rId44"/>
    <p:sldId id="294" r:id="rId45"/>
    <p:sldId id="296" r:id="rId46"/>
    <p:sldId id="295" r:id="rId47"/>
    <p:sldId id="297" r:id="rId48"/>
    <p:sldId id="298" r:id="rId49"/>
    <p:sldId id="301" r:id="rId50"/>
    <p:sldId id="302" r:id="rId51"/>
    <p:sldId id="299" r:id="rId52"/>
    <p:sldId id="303" r:id="rId53"/>
    <p:sldId id="304" r:id="rId54"/>
    <p:sldId id="300" r:id="rId55"/>
    <p:sldId id="305" r:id="rId56"/>
    <p:sldId id="306"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14" r:id="rId71"/>
    <p:sldId id="316" r:id="rId72"/>
    <p:sldId id="317" r:id="rId73"/>
    <p:sldId id="318" r:id="rId74"/>
    <p:sldId id="315" r:id="rId75"/>
    <p:sldId id="319" r:id="rId7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7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50F00E-4A72-4B2C-88E2-2C1EE902667D}" type="datetimeFigureOut">
              <a:rPr lang="es-EC" smtClean="0"/>
              <a:pPr/>
              <a:t>06/02/2012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AC19F-3E6B-4A35-894B-78E307700939}"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FDAC19F-3E6B-4A35-894B-78E307700939}" type="slidenum">
              <a:rPr lang="es-EC" smtClean="0"/>
              <a:pPr/>
              <a:t>6</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FDAC19F-3E6B-4A35-894B-78E307700939}" type="slidenum">
              <a:rPr lang="es-EC" smtClean="0"/>
              <a:pPr/>
              <a:t>69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10311D5F-D34A-4952-A43B-C623F889744B}" type="datetimeFigureOut">
              <a:rPr lang="es-EC" smtClean="0"/>
              <a:pPr/>
              <a:t>06/02/2012</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BE03F64-ACD1-4F23-827C-AC1B10ED934E}" type="slidenum">
              <a:rPr lang="es-EC" smtClean="0"/>
              <a:pPr/>
              <a:t>‹Nº›</a:t>
            </a:fld>
            <a:endParaRPr lang="es-EC"/>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0311D5F-D34A-4952-A43B-C623F889744B}" type="datetimeFigureOut">
              <a:rPr lang="es-EC" smtClean="0"/>
              <a:pPr/>
              <a:t>06/02/2012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0311D5F-D34A-4952-A43B-C623F889744B}" type="datetimeFigureOut">
              <a:rPr lang="es-EC" smtClean="0"/>
              <a:pPr/>
              <a:t>06/02/2012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2BE03F64-ACD1-4F23-827C-AC1B10ED934E}"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10311D5F-D34A-4952-A43B-C623F889744B}" type="datetimeFigureOut">
              <a:rPr lang="es-EC" smtClean="0"/>
              <a:pPr/>
              <a:t>06/02/2012</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BE03F64-ACD1-4F23-827C-AC1B10ED934E}"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311D5F-D34A-4952-A43B-C623F889744B}" type="datetimeFigureOut">
              <a:rPr lang="es-EC" smtClean="0"/>
              <a:pPr/>
              <a:t>06/02/2012</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E03F64-ACD1-4F23-827C-AC1B10ED934E}"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66.xml"/><Relationship Id="rId4" Type="http://schemas.openxmlformats.org/officeDocument/2006/relationships/slide" Target="slide65.xml"/></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4294967295"/>
          </p:nvPr>
        </p:nvSpPr>
        <p:spPr>
          <a:xfrm>
            <a:off x="539552" y="1556792"/>
            <a:ext cx="8064500" cy="4752975"/>
          </a:xfrm>
        </p:spPr>
        <p:txBody>
          <a:bodyPr>
            <a:noAutofit/>
          </a:bodyPr>
          <a:lstStyle/>
          <a:p>
            <a:pPr algn="ctr">
              <a:buNone/>
            </a:pPr>
            <a:r>
              <a:rPr lang="es-EC" sz="1600" b="1" dirty="0">
                <a:solidFill>
                  <a:schemeClr val="tx1"/>
                </a:solidFill>
                <a:latin typeface="Arial" pitchFamily="34" charset="0"/>
                <a:cs typeface="Arial" pitchFamily="34" charset="0"/>
              </a:rPr>
              <a:t>ESCUELA POLITÉCNICA DEL </a:t>
            </a:r>
            <a:r>
              <a:rPr lang="es-EC" sz="1600" b="1" dirty="0" smtClean="0">
                <a:solidFill>
                  <a:schemeClr val="tx1"/>
                </a:solidFill>
                <a:latin typeface="Arial" pitchFamily="34" charset="0"/>
                <a:cs typeface="Arial" pitchFamily="34" charset="0"/>
              </a:rPr>
              <a:t>EJÉRCITO</a:t>
            </a:r>
          </a:p>
          <a:p>
            <a:pPr algn="ctr">
              <a:buNone/>
            </a:pPr>
            <a:endParaRPr lang="es-EC" sz="1600" dirty="0">
              <a:solidFill>
                <a:schemeClr val="tx1"/>
              </a:solidFill>
              <a:latin typeface="Arial" pitchFamily="34" charset="0"/>
              <a:cs typeface="Arial" pitchFamily="34" charset="0"/>
            </a:endParaRPr>
          </a:p>
          <a:p>
            <a:pPr algn="ctr">
              <a:buNone/>
            </a:pPr>
            <a:r>
              <a:rPr lang="es-EC" sz="1600" b="1" dirty="0">
                <a:solidFill>
                  <a:schemeClr val="tx1"/>
                </a:solidFill>
                <a:latin typeface="Arial" pitchFamily="34" charset="0"/>
                <a:cs typeface="Arial" pitchFamily="34" charset="0"/>
              </a:rPr>
              <a:t>DEPARTAMENTO DE ELÉCTRICA Y </a:t>
            </a:r>
            <a:r>
              <a:rPr lang="es-EC" sz="1600" b="1" dirty="0" smtClean="0">
                <a:solidFill>
                  <a:schemeClr val="tx1"/>
                </a:solidFill>
                <a:latin typeface="Arial" pitchFamily="34" charset="0"/>
                <a:cs typeface="Arial" pitchFamily="34" charset="0"/>
              </a:rPr>
              <a:t>ELECTRÓNICA</a:t>
            </a:r>
          </a:p>
          <a:p>
            <a:pPr algn="ctr">
              <a:buNone/>
            </a:pPr>
            <a:endParaRPr lang="es-EC" sz="1600" dirty="0">
              <a:solidFill>
                <a:schemeClr val="tx1"/>
              </a:solidFill>
              <a:latin typeface="Arial" pitchFamily="34" charset="0"/>
              <a:cs typeface="Arial" pitchFamily="34" charset="0"/>
            </a:endParaRPr>
          </a:p>
          <a:p>
            <a:pPr algn="ctr">
              <a:buNone/>
            </a:pPr>
            <a:r>
              <a:rPr lang="es-EC" sz="1600" b="1" dirty="0">
                <a:solidFill>
                  <a:schemeClr val="tx1"/>
                </a:solidFill>
                <a:latin typeface="Arial" pitchFamily="34" charset="0"/>
                <a:cs typeface="Arial" pitchFamily="34" charset="0"/>
              </a:rPr>
              <a:t>CARRERA DE INGENIERÍA EN ELECTRÓNICA, AUTOMATIZACIÓN Y </a:t>
            </a:r>
            <a:r>
              <a:rPr lang="es-EC" sz="1600" b="1" dirty="0" smtClean="0">
                <a:solidFill>
                  <a:schemeClr val="tx1"/>
                </a:solidFill>
                <a:latin typeface="Arial" pitchFamily="34" charset="0"/>
                <a:cs typeface="Arial" pitchFamily="34" charset="0"/>
              </a:rPr>
              <a:t>CONTROL</a:t>
            </a:r>
          </a:p>
          <a:p>
            <a:pPr algn="ctr">
              <a:buNone/>
            </a:pPr>
            <a:endParaRPr lang="es-EC" sz="1600" dirty="0">
              <a:solidFill>
                <a:schemeClr val="tx1"/>
              </a:solidFill>
              <a:latin typeface="Arial" pitchFamily="34" charset="0"/>
              <a:cs typeface="Arial" pitchFamily="34" charset="0"/>
            </a:endParaRPr>
          </a:p>
          <a:p>
            <a:pPr algn="ctr">
              <a:buNone/>
            </a:pPr>
            <a:r>
              <a:rPr lang="es-EC" sz="1600" b="1" dirty="0">
                <a:solidFill>
                  <a:schemeClr val="tx1"/>
                </a:solidFill>
                <a:latin typeface="Arial" pitchFamily="34" charset="0"/>
                <a:cs typeface="Arial" pitchFamily="34" charset="0"/>
              </a:rPr>
              <a:t>PROYECTO DE GRADO PARA LA OBTENCIÓN DEL TITULO EN </a:t>
            </a:r>
            <a:r>
              <a:rPr lang="es-EC" sz="1600" b="1" dirty="0" smtClean="0">
                <a:solidFill>
                  <a:schemeClr val="tx1"/>
                </a:solidFill>
                <a:latin typeface="Arial" pitchFamily="34" charset="0"/>
                <a:cs typeface="Arial" pitchFamily="34" charset="0"/>
              </a:rPr>
              <a:t>INGENIERÍA</a:t>
            </a:r>
          </a:p>
          <a:p>
            <a:pPr algn="ctr">
              <a:buNone/>
            </a:pPr>
            <a:endParaRPr lang="es-EC" sz="1600" dirty="0">
              <a:solidFill>
                <a:schemeClr val="tx1"/>
              </a:solidFill>
              <a:latin typeface="Arial" pitchFamily="34" charset="0"/>
              <a:cs typeface="Arial" pitchFamily="34" charset="0"/>
            </a:endParaRPr>
          </a:p>
          <a:p>
            <a:pPr algn="ctr">
              <a:buNone/>
            </a:pPr>
            <a:r>
              <a:rPr lang="es-EC" sz="1600" b="1" dirty="0">
                <a:solidFill>
                  <a:schemeClr val="tx1"/>
                </a:solidFill>
                <a:latin typeface="Arial" pitchFamily="34" charset="0"/>
                <a:cs typeface="Arial" pitchFamily="34" charset="0"/>
              </a:rPr>
              <a:t>DISEÑO E IMPLEMENTACIÓN DE LA AUTOMATIZACIÓN DE UN HORNO DE SECADO Y ENVEJECIDO DE ARROZ PARA LA PROCESADORA DE PROYELEC INGENIERÍAS. FASE II</a:t>
            </a:r>
            <a:r>
              <a:rPr lang="es-EC" sz="1600" b="1" dirty="0" smtClean="0">
                <a:solidFill>
                  <a:schemeClr val="tx1"/>
                </a:solidFill>
                <a:latin typeface="Arial" pitchFamily="34" charset="0"/>
                <a:cs typeface="Arial" pitchFamily="34" charset="0"/>
              </a:rPr>
              <a:t>.</a:t>
            </a:r>
          </a:p>
          <a:p>
            <a:pPr algn="ctr">
              <a:buNone/>
            </a:pPr>
            <a:endParaRPr lang="es-EC" sz="1600" dirty="0">
              <a:solidFill>
                <a:schemeClr val="tx1"/>
              </a:solidFill>
              <a:latin typeface="Arial" pitchFamily="34" charset="0"/>
              <a:cs typeface="Arial" pitchFamily="34" charset="0"/>
            </a:endParaRPr>
          </a:p>
          <a:p>
            <a:pPr algn="ctr">
              <a:buNone/>
            </a:pPr>
            <a:r>
              <a:rPr lang="es-EC" sz="1600" b="1" dirty="0">
                <a:solidFill>
                  <a:schemeClr val="tx1"/>
                </a:solidFill>
                <a:latin typeface="Arial" pitchFamily="34" charset="0"/>
                <a:cs typeface="Arial" pitchFamily="34" charset="0"/>
              </a:rPr>
              <a:t>JORGE ICAZA</a:t>
            </a:r>
            <a:endParaRPr lang="es-EC" sz="1600" dirty="0">
              <a:solidFill>
                <a:schemeClr val="tx1"/>
              </a:solidFill>
              <a:latin typeface="Arial" pitchFamily="34" charset="0"/>
              <a:cs typeface="Arial" pitchFamily="34" charset="0"/>
            </a:endParaRPr>
          </a:p>
          <a:p>
            <a:pPr algn="ctr">
              <a:buNone/>
            </a:pPr>
            <a:r>
              <a:rPr lang="es-EC" sz="1600" b="1" dirty="0">
                <a:solidFill>
                  <a:schemeClr val="tx1"/>
                </a:solidFill>
                <a:latin typeface="Arial" pitchFamily="34" charset="0"/>
                <a:cs typeface="Arial" pitchFamily="34" charset="0"/>
              </a:rPr>
              <a:t>PAOLA </a:t>
            </a:r>
            <a:r>
              <a:rPr lang="es-EC" sz="1600" b="1" dirty="0" smtClean="0">
                <a:solidFill>
                  <a:schemeClr val="tx1"/>
                </a:solidFill>
                <a:latin typeface="Arial" pitchFamily="34" charset="0"/>
                <a:cs typeface="Arial" pitchFamily="34" charset="0"/>
              </a:rPr>
              <a:t>TOBAR</a:t>
            </a:r>
          </a:p>
          <a:p>
            <a:pPr algn="ctr">
              <a:buNone/>
            </a:pPr>
            <a:endParaRPr lang="es-EC" sz="1600" dirty="0">
              <a:solidFill>
                <a:schemeClr val="tx1"/>
              </a:solidFill>
              <a:latin typeface="Arial" pitchFamily="34" charset="0"/>
              <a:cs typeface="Arial" pitchFamily="34" charset="0"/>
            </a:endParaRPr>
          </a:p>
          <a:p>
            <a:pPr algn="ctr">
              <a:buNone/>
            </a:pPr>
            <a:r>
              <a:rPr lang="es-EC" sz="1600" b="1" dirty="0" err="1">
                <a:solidFill>
                  <a:schemeClr val="tx1"/>
                </a:solidFill>
                <a:latin typeface="Arial" pitchFamily="34" charset="0"/>
                <a:cs typeface="Arial" pitchFamily="34" charset="0"/>
              </a:rPr>
              <a:t>SANGOLQUí</a:t>
            </a:r>
            <a:r>
              <a:rPr lang="es-EC" sz="1600" b="1" dirty="0">
                <a:solidFill>
                  <a:schemeClr val="tx1"/>
                </a:solidFill>
                <a:latin typeface="Arial" pitchFamily="34" charset="0"/>
                <a:cs typeface="Arial" pitchFamily="34" charset="0"/>
              </a:rPr>
              <a:t> – </a:t>
            </a:r>
            <a:r>
              <a:rPr lang="es-EC" sz="1600" b="1" dirty="0" smtClean="0">
                <a:solidFill>
                  <a:schemeClr val="tx1"/>
                </a:solidFill>
                <a:latin typeface="Arial" pitchFamily="34" charset="0"/>
                <a:cs typeface="Arial" pitchFamily="34" charset="0"/>
              </a:rPr>
              <a:t>ECUADOR</a:t>
            </a:r>
          </a:p>
          <a:p>
            <a:pPr algn="ctr">
              <a:buNone/>
            </a:pPr>
            <a:endParaRPr lang="es-EC" sz="1600" dirty="0" smtClean="0">
              <a:solidFill>
                <a:schemeClr val="tx1"/>
              </a:solidFill>
              <a:latin typeface="Arial" pitchFamily="34" charset="0"/>
              <a:cs typeface="Arial" pitchFamily="34" charset="0"/>
            </a:endParaRPr>
          </a:p>
          <a:p>
            <a:pPr algn="ctr">
              <a:buNone/>
            </a:pPr>
            <a:r>
              <a:rPr lang="es-EC" sz="1600" b="1" dirty="0" smtClean="0">
                <a:solidFill>
                  <a:schemeClr val="tx1"/>
                </a:solidFill>
                <a:latin typeface="Arial" pitchFamily="34" charset="0"/>
                <a:cs typeface="Arial" pitchFamily="34" charset="0"/>
              </a:rPr>
              <a:t>2012</a:t>
            </a:r>
            <a:endParaRPr lang="es-EC" sz="1600" dirty="0">
              <a:solidFill>
                <a:schemeClr val="tx1"/>
              </a:solidFill>
              <a:latin typeface="Arial" pitchFamily="34" charset="0"/>
              <a:cs typeface="Arial" pitchFamily="34" charset="0"/>
            </a:endParaRPr>
          </a:p>
        </p:txBody>
      </p:sp>
      <p:pic>
        <p:nvPicPr>
          <p:cNvPr id="4" name="3 Imagen"/>
          <p:cNvPicPr/>
          <p:nvPr/>
        </p:nvPicPr>
        <p:blipFill>
          <a:blip r:embed="rId2" cstate="print"/>
          <a:srcRect/>
          <a:stretch>
            <a:fillRect/>
          </a:stretch>
        </p:blipFill>
        <p:spPr bwMode="auto">
          <a:xfrm>
            <a:off x="3923928" y="188640"/>
            <a:ext cx="1368152" cy="1368152"/>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1328"/>
            <a:ext cx="8229600" cy="5044016"/>
          </a:xfrm>
        </p:spPr>
        <p:txBody>
          <a:bodyPr>
            <a:normAutofit fontScale="40000" lnSpcReduction="20000"/>
          </a:bodyPr>
          <a:lstStyle/>
          <a:p>
            <a:pPr>
              <a:buNone/>
            </a:pPr>
            <a:r>
              <a:rPr lang="es-EC" sz="9000" b="1" dirty="0">
                <a:latin typeface="Arial" pitchFamily="34" charset="0"/>
                <a:cs typeface="Arial" pitchFamily="34" charset="0"/>
              </a:rPr>
              <a:t>Interfaz HMI</a:t>
            </a:r>
            <a:r>
              <a:rPr lang="es-EC" sz="11100" b="1" dirty="0">
                <a:latin typeface="Arial" pitchFamily="34" charset="0"/>
                <a:cs typeface="Arial" pitchFamily="34" charset="0"/>
              </a:rPr>
              <a:t>	</a:t>
            </a:r>
            <a:endParaRPr lang="es-EC" sz="11100" b="1" dirty="0" smtClean="0">
              <a:latin typeface="Arial" pitchFamily="34" charset="0"/>
              <a:cs typeface="Arial" pitchFamily="34" charset="0"/>
            </a:endParaRPr>
          </a:p>
          <a:p>
            <a:pPr marL="1143000" indent="-1143000">
              <a:buNone/>
            </a:pPr>
            <a:endParaRPr lang="es-EC" sz="6700" b="1" dirty="0" smtClean="0">
              <a:latin typeface="Arial" pitchFamily="34" charset="0"/>
              <a:cs typeface="Arial" pitchFamily="34" charset="0"/>
            </a:endParaRPr>
          </a:p>
          <a:p>
            <a:pPr marL="1371600" indent="-1371600">
              <a:lnSpc>
                <a:spcPct val="170000"/>
              </a:lnSpc>
              <a:spcBef>
                <a:spcPts val="0"/>
              </a:spcBef>
              <a:buSzPct val="90000"/>
              <a:buFont typeface="+mj-lt"/>
              <a:buAutoNum type="arabicPeriod"/>
            </a:pPr>
            <a:r>
              <a:rPr lang="es-EC" sz="8000" dirty="0" smtClean="0">
                <a:latin typeface="Arial" pitchFamily="34" charset="0"/>
                <a:cs typeface="Arial" pitchFamily="34" charset="0"/>
              </a:rPr>
              <a:t>Puertos de Comunicación</a:t>
            </a:r>
            <a:endParaRPr lang="es-EC" sz="8000" dirty="0">
              <a:latin typeface="Arial" pitchFamily="34" charset="0"/>
              <a:cs typeface="Arial" pitchFamily="34" charset="0"/>
            </a:endParaRPr>
          </a:p>
          <a:p>
            <a:pPr marL="1371600" indent="-1371600">
              <a:lnSpc>
                <a:spcPct val="170000"/>
              </a:lnSpc>
              <a:spcBef>
                <a:spcPts val="0"/>
              </a:spcBef>
              <a:buSzPct val="90000"/>
              <a:buFont typeface="+mj-lt"/>
              <a:buAutoNum type="arabicPeriod"/>
            </a:pPr>
            <a:r>
              <a:rPr lang="es-EC" sz="8000" dirty="0" smtClean="0">
                <a:latin typeface="Arial" pitchFamily="34" charset="0"/>
                <a:cs typeface="Arial" pitchFamily="34" charset="0"/>
              </a:rPr>
              <a:t>Protocolos de Comunicación</a:t>
            </a:r>
            <a:r>
              <a:rPr lang="es-EC" sz="8000" dirty="0">
                <a:latin typeface="Arial" pitchFamily="34" charset="0"/>
                <a:cs typeface="Arial" pitchFamily="34" charset="0"/>
              </a:rPr>
              <a:t>	</a:t>
            </a:r>
          </a:p>
          <a:p>
            <a:pPr marL="1371600" indent="-1371600">
              <a:lnSpc>
                <a:spcPct val="170000"/>
              </a:lnSpc>
              <a:spcBef>
                <a:spcPts val="0"/>
              </a:spcBef>
              <a:buSzPct val="90000"/>
              <a:buFont typeface="+mj-lt"/>
              <a:buAutoNum type="arabicPeriod"/>
            </a:pPr>
            <a:r>
              <a:rPr lang="es-EC" sz="8000" dirty="0" smtClean="0">
                <a:latin typeface="Arial" pitchFamily="34" charset="0"/>
                <a:cs typeface="Arial" pitchFamily="34" charset="0"/>
              </a:rPr>
              <a:t>Software </a:t>
            </a:r>
            <a:r>
              <a:rPr lang="es-EC" sz="8000" dirty="0" err="1" smtClean="0">
                <a:latin typeface="Arial" pitchFamily="34" charset="0"/>
                <a:cs typeface="Arial" pitchFamily="34" charset="0"/>
              </a:rPr>
              <a:t>KEPDirect</a:t>
            </a:r>
            <a:endParaRPr lang="es-EC" sz="8000" dirty="0">
              <a:latin typeface="Arial" pitchFamily="34" charset="0"/>
              <a:cs typeface="Arial" pitchFamily="34" charset="0"/>
            </a:endParaRPr>
          </a:p>
          <a:p>
            <a:pPr marL="1371600" indent="-1371600">
              <a:lnSpc>
                <a:spcPct val="170000"/>
              </a:lnSpc>
              <a:spcBef>
                <a:spcPts val="0"/>
              </a:spcBef>
              <a:buSzPct val="90000"/>
              <a:buFont typeface="+mj-lt"/>
              <a:buAutoNum type="arabicPeriod"/>
            </a:pPr>
            <a:r>
              <a:rPr lang="es-EC" sz="8000" dirty="0" smtClean="0">
                <a:latin typeface="Arial" pitchFamily="34" charset="0"/>
                <a:cs typeface="Arial" pitchFamily="34" charset="0"/>
              </a:rPr>
              <a:t>Configuración del Canal de comunicación</a:t>
            </a:r>
          </a:p>
          <a:p>
            <a:pPr marL="1371600" indent="-1371600">
              <a:lnSpc>
                <a:spcPct val="170000"/>
              </a:lnSpc>
              <a:spcBef>
                <a:spcPts val="0"/>
              </a:spcBef>
              <a:buFont typeface="+mj-lt"/>
              <a:buAutoNum type="arabicPeriod"/>
            </a:pPr>
            <a:endParaRPr lang="es-EC" sz="6700" dirty="0" smtClean="0">
              <a:latin typeface="Arial" pitchFamily="34" charset="0"/>
              <a:cs typeface="Arial" pitchFamily="34" charset="0"/>
            </a:endParaRPr>
          </a:p>
          <a:p>
            <a:pPr marL="742950" indent="-742950">
              <a:buNone/>
            </a:pPr>
            <a:endParaRPr lang="es-EC" sz="6700" dirty="0" smtClean="0">
              <a:latin typeface="Arial" pitchFamily="34" charset="0"/>
              <a:cs typeface="Arial" pitchFamily="34" charset="0"/>
            </a:endParaRPr>
          </a:p>
          <a:p>
            <a:endParaRPr lang="es-EC" dirty="0"/>
          </a:p>
        </p:txBody>
      </p:sp>
      <p:sp>
        <p:nvSpPr>
          <p:cNvPr id="2" name="1 Título"/>
          <p:cNvSpPr>
            <a:spLocks noGrp="1"/>
          </p:cNvSpPr>
          <p:nvPr>
            <p:ph type="title"/>
          </p:nvPr>
        </p:nvSpPr>
        <p:spPr>
          <a:xfrm>
            <a:off x="539552" y="332656"/>
            <a:ext cx="8229600" cy="1143000"/>
          </a:xfrm>
        </p:spPr>
        <p:txBody>
          <a:bodyPr/>
          <a:lstStyle/>
          <a:p>
            <a:r>
              <a:rPr lang="es-EC" b="1" dirty="0" smtClean="0">
                <a:latin typeface="Arial" pitchFamily="34" charset="0"/>
                <a:cs typeface="Arial" pitchFamily="34" charset="0"/>
              </a:rPr>
              <a:t>CAPÍTULO 6</a:t>
            </a:r>
            <a:endParaRPr lang="es-EC"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742950" indent="-742950">
              <a:lnSpc>
                <a:spcPct val="150000"/>
              </a:lnSpc>
              <a:spcBef>
                <a:spcPts val="0"/>
              </a:spcBef>
              <a:buSzPct val="90000"/>
              <a:buFont typeface="+mj-lt"/>
              <a:buAutoNum type="arabicPeriod" startAt="5"/>
            </a:pPr>
            <a:r>
              <a:rPr lang="es-EC" sz="3200" dirty="0" smtClean="0">
                <a:latin typeface="Arial" pitchFamily="34" charset="0"/>
                <a:cs typeface="Arial" pitchFamily="34" charset="0"/>
              </a:rPr>
              <a:t>Navegabilidad </a:t>
            </a:r>
          </a:p>
          <a:p>
            <a:pPr marL="742950" indent="-742950">
              <a:lnSpc>
                <a:spcPct val="150000"/>
              </a:lnSpc>
              <a:spcBef>
                <a:spcPts val="0"/>
              </a:spcBef>
              <a:buSzPct val="90000"/>
              <a:buFont typeface="+mj-lt"/>
              <a:buAutoNum type="arabicPeriod" startAt="5"/>
            </a:pPr>
            <a:r>
              <a:rPr lang="es-EC" sz="3200" dirty="0" smtClean="0">
                <a:latin typeface="Arial" pitchFamily="34" charset="0"/>
                <a:cs typeface="Arial" pitchFamily="34" charset="0"/>
              </a:rPr>
              <a:t>Desarrollo de La interfaz Grafica (HMI)</a:t>
            </a:r>
          </a:p>
          <a:p>
            <a:pPr marL="1543050" lvl="2" indent="-742950">
              <a:lnSpc>
                <a:spcPct val="150000"/>
              </a:lnSpc>
              <a:spcBef>
                <a:spcPts val="0"/>
              </a:spcBef>
              <a:buClr>
                <a:schemeClr val="bg2">
                  <a:lumMod val="50000"/>
                </a:schemeClr>
              </a:buClr>
              <a:buSzPct val="90000"/>
            </a:pPr>
            <a:r>
              <a:rPr lang="es-EC" sz="3200" dirty="0" smtClean="0">
                <a:latin typeface="Arial" pitchFamily="34" charset="0"/>
                <a:cs typeface="Arial" pitchFamily="34" charset="0"/>
              </a:rPr>
              <a:t>Principios básicos de diseño</a:t>
            </a:r>
          </a:p>
          <a:p>
            <a:pPr marL="742950" indent="-742950">
              <a:lnSpc>
                <a:spcPct val="150000"/>
              </a:lnSpc>
              <a:spcBef>
                <a:spcPts val="0"/>
              </a:spcBef>
              <a:buSzPct val="90000"/>
              <a:buFont typeface="+mj-lt"/>
              <a:buAutoNum type="arabicPeriod" startAt="5"/>
            </a:pPr>
            <a:r>
              <a:rPr lang="es-EC" sz="3200" dirty="0" smtClean="0">
                <a:latin typeface="Arial" pitchFamily="34" charset="0"/>
                <a:cs typeface="Arial" pitchFamily="34" charset="0"/>
              </a:rPr>
              <a:t>Ventana de ingeniería</a:t>
            </a:r>
          </a:p>
          <a:p>
            <a:pPr marL="1543050" lvl="2" indent="-742950">
              <a:lnSpc>
                <a:spcPct val="150000"/>
              </a:lnSpc>
              <a:spcBef>
                <a:spcPts val="0"/>
              </a:spcBef>
              <a:buFont typeface="+mj-lt"/>
              <a:buAutoNum type="arabicPeriod" startAt="5"/>
            </a:pPr>
            <a:endParaRPr lang="es-EC" sz="2800" dirty="0" smtClean="0">
              <a:latin typeface="Arial" pitchFamily="34" charset="0"/>
              <a:cs typeface="Arial" pitchFamily="34" charset="0"/>
            </a:endParaRPr>
          </a:p>
          <a:p>
            <a:pPr marL="1371600" indent="-1371600">
              <a:lnSpc>
                <a:spcPct val="170000"/>
              </a:lnSpc>
              <a:spcBef>
                <a:spcPts val="0"/>
              </a:spcBef>
              <a:buFont typeface="+mj-lt"/>
              <a:buAutoNum type="arabicPeriod" startAt="5"/>
            </a:pPr>
            <a:endParaRPr lang="es-EC"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268760"/>
            <a:ext cx="8229600" cy="4525963"/>
          </a:xfrm>
        </p:spPr>
        <p:txBody>
          <a:bodyPr/>
          <a:lstStyle/>
          <a:p>
            <a:pPr>
              <a:buNone/>
            </a:pPr>
            <a:r>
              <a:rPr lang="es-EC" sz="3600" b="1" dirty="0">
                <a:latin typeface="Arial" pitchFamily="34" charset="0"/>
                <a:cs typeface="Arial" pitchFamily="34" charset="0"/>
              </a:rPr>
              <a:t>CONCLUSIONES	</a:t>
            </a:r>
            <a:endParaRPr lang="es-EC" sz="3600" b="1" dirty="0" smtClean="0">
              <a:latin typeface="Arial" pitchFamily="34" charset="0"/>
              <a:cs typeface="Arial" pitchFamily="34" charset="0"/>
            </a:endParaRPr>
          </a:p>
          <a:p>
            <a:pPr>
              <a:buNone/>
            </a:pPr>
            <a:endParaRPr lang="es-EC" sz="3600" b="1" dirty="0">
              <a:latin typeface="Arial" pitchFamily="34" charset="0"/>
              <a:cs typeface="Arial" pitchFamily="34" charset="0"/>
            </a:endParaRPr>
          </a:p>
          <a:p>
            <a:pPr>
              <a:buNone/>
            </a:pPr>
            <a:r>
              <a:rPr lang="es-EC" sz="3600" b="1" dirty="0">
                <a:latin typeface="Arial" pitchFamily="34" charset="0"/>
                <a:cs typeface="Arial" pitchFamily="34" charset="0"/>
              </a:rPr>
              <a:t>RECOMENDACIONES	</a:t>
            </a:r>
          </a:p>
          <a:p>
            <a:endParaRPr lang="es-EC"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404664"/>
            <a:ext cx="8229600" cy="1143000"/>
          </a:xfrm>
          <a:prstGeom prst="rect">
            <a:avLst/>
          </a:prstGeom>
        </p:spPr>
        <p:txBody>
          <a:bodyPr/>
          <a:lstStyle/>
          <a:p>
            <a:pPr lvl="0" algn="ctr">
              <a:spcBef>
                <a:spcPct val="0"/>
              </a:spcBef>
              <a:defRPr/>
            </a:pPr>
            <a:r>
              <a:rPr lang="es-EC" sz="4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CAPÍTULO 1</a:t>
            </a:r>
            <a:endParaRPr lang="es-EC" sz="4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2 Marcador de contenido"/>
          <p:cNvSpPr txBox="1">
            <a:spLocks/>
          </p:cNvSpPr>
          <p:nvPr/>
        </p:nvSpPr>
        <p:spPr>
          <a:xfrm>
            <a:off x="467544" y="1340768"/>
            <a:ext cx="8229600" cy="1800199"/>
          </a:xfrm>
          <a:prstGeom prst="rect">
            <a:avLst/>
          </a:prstGeo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s-EC"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514350" marR="0" lvl="0" indent="-514350" algn="l" defTabSz="914400" rtl="0" eaLnBrk="1" fontAlgn="auto" latinLnBrk="0" hangingPunct="1">
              <a:lnSpc>
                <a:spcPct val="100000"/>
              </a:lnSpc>
              <a:spcBef>
                <a:spcPts val="0"/>
              </a:spcBef>
              <a:spcAft>
                <a:spcPts val="0"/>
              </a:spcAft>
              <a:buClr>
                <a:schemeClr val="bg2">
                  <a:lumMod val="50000"/>
                </a:schemeClr>
              </a:buClr>
              <a:buSzPct val="90000"/>
              <a:buFont typeface="+mj-lt"/>
              <a:buAutoNum type="arabicPeriod"/>
              <a:tabLst/>
              <a:defRPr/>
            </a:pPr>
            <a:r>
              <a:rPr kumimoji="0" lang="es-EC"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Tipos de arroz en el Ecuador</a:t>
            </a:r>
            <a:r>
              <a:rPr kumimoji="0" lang="es-EC"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pSp>
        <p:nvGrpSpPr>
          <p:cNvPr id="6" name="5 Grupo"/>
          <p:cNvGrpSpPr/>
          <p:nvPr/>
        </p:nvGrpSpPr>
        <p:grpSpPr>
          <a:xfrm>
            <a:off x="611560" y="3284984"/>
            <a:ext cx="7704856" cy="2459305"/>
            <a:chOff x="611560" y="2060848"/>
            <a:chExt cx="7704856" cy="2459305"/>
          </a:xfrm>
        </p:grpSpPr>
        <p:grpSp>
          <p:nvGrpSpPr>
            <p:cNvPr id="7" name="42 Grupo"/>
            <p:cNvGrpSpPr/>
            <p:nvPr/>
          </p:nvGrpSpPr>
          <p:grpSpPr>
            <a:xfrm>
              <a:off x="611560" y="4150821"/>
              <a:ext cx="7704856" cy="369332"/>
              <a:chOff x="1043608" y="2132856"/>
              <a:chExt cx="7704856" cy="369332"/>
            </a:xfrm>
          </p:grpSpPr>
          <p:sp>
            <p:nvSpPr>
              <p:cNvPr id="25" name="24 CuadroTexto"/>
              <p:cNvSpPr txBox="1"/>
              <p:nvPr/>
            </p:nvSpPr>
            <p:spPr>
              <a:xfrm>
                <a:off x="1043608" y="2132856"/>
                <a:ext cx="1728192"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Mayor 7,5 mm</a:t>
                </a:r>
                <a:endParaRPr lang="es-EC" dirty="0">
                  <a:latin typeface="Arial" pitchFamily="34" charset="0"/>
                  <a:cs typeface="Arial" pitchFamily="34" charset="0"/>
                </a:endParaRPr>
              </a:p>
            </p:txBody>
          </p:sp>
          <p:sp>
            <p:nvSpPr>
              <p:cNvPr id="26" name="25 CuadroTexto"/>
              <p:cNvSpPr txBox="1"/>
              <p:nvPr/>
            </p:nvSpPr>
            <p:spPr>
              <a:xfrm>
                <a:off x="3131840" y="2132856"/>
                <a:ext cx="1800200"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7,5 mm–6,6mm</a:t>
                </a:r>
                <a:endParaRPr lang="es-EC" dirty="0">
                  <a:latin typeface="Arial" pitchFamily="34" charset="0"/>
                  <a:cs typeface="Arial" pitchFamily="34" charset="0"/>
                </a:endParaRPr>
              </a:p>
            </p:txBody>
          </p:sp>
          <p:sp>
            <p:nvSpPr>
              <p:cNvPr id="27" name="26 CuadroTexto"/>
              <p:cNvSpPr txBox="1"/>
              <p:nvPr/>
            </p:nvSpPr>
            <p:spPr>
              <a:xfrm>
                <a:off x="5148064" y="2132856"/>
                <a:ext cx="1728192"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6mm – 5,2mm</a:t>
                </a:r>
                <a:endParaRPr lang="es-EC" dirty="0">
                  <a:latin typeface="Arial" pitchFamily="34" charset="0"/>
                  <a:cs typeface="Arial" pitchFamily="34" charset="0"/>
                </a:endParaRPr>
              </a:p>
            </p:txBody>
          </p:sp>
          <p:sp>
            <p:nvSpPr>
              <p:cNvPr id="28" name="27 CuadroTexto"/>
              <p:cNvSpPr txBox="1"/>
              <p:nvPr/>
            </p:nvSpPr>
            <p:spPr>
              <a:xfrm>
                <a:off x="7092280" y="2132856"/>
                <a:ext cx="1656184"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Menor 5,2mm</a:t>
                </a:r>
                <a:endParaRPr lang="es-EC" dirty="0">
                  <a:latin typeface="Arial" pitchFamily="34" charset="0"/>
                  <a:cs typeface="Arial" pitchFamily="34" charset="0"/>
                </a:endParaRPr>
              </a:p>
            </p:txBody>
          </p:sp>
        </p:grpSp>
        <p:grpSp>
          <p:nvGrpSpPr>
            <p:cNvPr id="8" name="38 Grupo"/>
            <p:cNvGrpSpPr/>
            <p:nvPr/>
          </p:nvGrpSpPr>
          <p:grpSpPr>
            <a:xfrm>
              <a:off x="1547664" y="2060848"/>
              <a:ext cx="5976664" cy="1008112"/>
              <a:chOff x="1979712" y="620688"/>
              <a:chExt cx="5976664" cy="864096"/>
            </a:xfrm>
          </p:grpSpPr>
          <p:sp>
            <p:nvSpPr>
              <p:cNvPr id="18" name="17 CuadroTexto"/>
              <p:cNvSpPr txBox="1"/>
              <p:nvPr/>
            </p:nvSpPr>
            <p:spPr>
              <a:xfrm>
                <a:off x="3707904" y="620688"/>
                <a:ext cx="1872208" cy="316570"/>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b="1" dirty="0" smtClean="0">
                    <a:latin typeface="Arial" pitchFamily="34" charset="0"/>
                    <a:cs typeface="Arial" pitchFamily="34" charset="0"/>
                  </a:rPr>
                  <a:t>Por la longitud</a:t>
                </a:r>
                <a:endParaRPr lang="es-EC" dirty="0">
                  <a:latin typeface="Arial" pitchFamily="34" charset="0"/>
                  <a:cs typeface="Arial" pitchFamily="34" charset="0"/>
                </a:endParaRPr>
              </a:p>
            </p:txBody>
          </p:sp>
          <p:cxnSp>
            <p:nvCxnSpPr>
              <p:cNvPr id="19" name="18 Conector recto de flecha"/>
              <p:cNvCxnSpPr/>
              <p:nvPr/>
            </p:nvCxnSpPr>
            <p:spPr>
              <a:xfrm>
                <a:off x="4067944" y="1196752"/>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6012160" y="1196752"/>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1979712" y="1196752"/>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7956376" y="1196752"/>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1979712" y="1196752"/>
                <a:ext cx="59766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a:endCxn id="18" idx="2"/>
              </p:cNvCxnSpPr>
              <p:nvPr/>
            </p:nvCxnSpPr>
            <p:spPr>
              <a:xfrm flipV="1">
                <a:off x="4644008" y="937258"/>
                <a:ext cx="0" cy="2594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39 Grupo"/>
            <p:cNvGrpSpPr/>
            <p:nvPr/>
          </p:nvGrpSpPr>
          <p:grpSpPr>
            <a:xfrm>
              <a:off x="611560" y="3140968"/>
              <a:ext cx="7704856" cy="968108"/>
              <a:chOff x="1043608" y="1484784"/>
              <a:chExt cx="7704856" cy="871297"/>
            </a:xfrm>
          </p:grpSpPr>
          <p:sp>
            <p:nvSpPr>
              <p:cNvPr id="10" name="9 CuadroTexto"/>
              <p:cNvSpPr txBox="1"/>
              <p:nvPr/>
            </p:nvSpPr>
            <p:spPr>
              <a:xfrm>
                <a:off x="7164288" y="1484784"/>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Grano corto</a:t>
                </a:r>
                <a:endParaRPr lang="es-EC" dirty="0">
                  <a:latin typeface="Arial" pitchFamily="34" charset="0"/>
                  <a:cs typeface="Arial" pitchFamily="34" charset="0"/>
                </a:endParaRPr>
              </a:p>
            </p:txBody>
          </p:sp>
          <p:sp>
            <p:nvSpPr>
              <p:cNvPr id="11" name="10 CuadroTexto"/>
              <p:cNvSpPr txBox="1"/>
              <p:nvPr/>
            </p:nvSpPr>
            <p:spPr>
              <a:xfrm>
                <a:off x="3275856" y="1484784"/>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Grano largo</a:t>
                </a:r>
                <a:endParaRPr lang="es-EC" dirty="0">
                  <a:latin typeface="Arial" pitchFamily="34" charset="0"/>
                  <a:cs typeface="Arial" pitchFamily="34" charset="0"/>
                </a:endParaRPr>
              </a:p>
            </p:txBody>
          </p:sp>
          <p:sp>
            <p:nvSpPr>
              <p:cNvPr id="12" name="11 CuadroTexto"/>
              <p:cNvSpPr txBox="1"/>
              <p:nvPr/>
            </p:nvSpPr>
            <p:spPr>
              <a:xfrm>
                <a:off x="5148064" y="1484784"/>
                <a:ext cx="1728192" cy="581698"/>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Grano mediano</a:t>
                </a:r>
                <a:endParaRPr lang="es-EC" dirty="0">
                  <a:latin typeface="Arial" pitchFamily="34" charset="0"/>
                  <a:cs typeface="Arial" pitchFamily="34" charset="0"/>
                </a:endParaRPr>
              </a:p>
            </p:txBody>
          </p:sp>
          <p:sp>
            <p:nvSpPr>
              <p:cNvPr id="13" name="12 CuadroTexto"/>
              <p:cNvSpPr txBox="1"/>
              <p:nvPr/>
            </p:nvSpPr>
            <p:spPr>
              <a:xfrm>
                <a:off x="1043608" y="1484784"/>
                <a:ext cx="1944216" cy="581698"/>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Grano extra largo</a:t>
                </a:r>
                <a:endParaRPr lang="es-EC" dirty="0">
                  <a:latin typeface="Arial" pitchFamily="34" charset="0"/>
                  <a:cs typeface="Arial" pitchFamily="34" charset="0"/>
                </a:endParaRPr>
              </a:p>
            </p:txBody>
          </p:sp>
          <p:cxnSp>
            <p:nvCxnSpPr>
              <p:cNvPr id="14" name="13 Conector recto de flecha"/>
              <p:cNvCxnSpPr>
                <a:stCxn id="10" idx="2"/>
              </p:cNvCxnSpPr>
              <p:nvPr/>
            </p:nvCxnSpPr>
            <p:spPr>
              <a:xfrm>
                <a:off x="7956376" y="1823338"/>
                <a:ext cx="0" cy="5039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11" idx="2"/>
              </p:cNvCxnSpPr>
              <p:nvPr/>
            </p:nvCxnSpPr>
            <p:spPr>
              <a:xfrm>
                <a:off x="4067944" y="1823338"/>
                <a:ext cx="0" cy="5327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6012160" y="2068049"/>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1979712" y="2068049"/>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1" nodeType="afterEffect">
                                  <p:stCondLst>
                                    <p:cond delay="0"/>
                                  </p:stCondLst>
                                  <p:iterate type="lt">
                                    <p:tmPct val="0"/>
                                  </p:iterate>
                                  <p:childTnLst>
                                    <p:animClr clrSpc="rgb">
                                      <p:cBhvr override="childStyle">
                                        <p:cTn id="6" dur="1000" autoRev="1" fill="hold"/>
                                        <p:tgtEl>
                                          <p:spTgt spid="4"/>
                                        </p:tgtEl>
                                        <p:attrNameLst>
                                          <p:attrName>style.color</p:attrName>
                                        </p:attrNameLst>
                                      </p:cBhvr>
                                      <p:to>
                                        <a:schemeClr val="bg1"/>
                                      </p:to>
                                    </p:animClr>
                                    <p:animClr clrSpc="rgb">
                                      <p:cBhvr>
                                        <p:cTn id="7" dur="1000" autoRev="1" fill="hold"/>
                                        <p:tgtEl>
                                          <p:spTgt spid="4"/>
                                        </p:tgtEl>
                                        <p:attrNameLst>
                                          <p:attrName>fillcolor</p:attrName>
                                        </p:attrNameLst>
                                      </p:cBhvr>
                                      <p:to>
                                        <a:schemeClr val="bg1"/>
                                      </p:to>
                                    </p:animClr>
                                    <p:set>
                                      <p:cBhvr>
                                        <p:cTn id="8" dur="1000" autoRev="1" fill="hold"/>
                                        <p:tgtEl>
                                          <p:spTgt spid="4"/>
                                        </p:tgtEl>
                                        <p:attrNameLst>
                                          <p:attrName>fill.type</p:attrName>
                                        </p:attrNameLst>
                                      </p:cBhvr>
                                      <p:to>
                                        <p:strVal val="solid"/>
                                      </p:to>
                                    </p:set>
                                    <p:set>
                                      <p:cBhvr>
                                        <p:cTn id="9" dur="1000" autoRev="1" fill="hold"/>
                                        <p:tgtEl>
                                          <p:spTgt spid="4"/>
                                        </p:tgtEl>
                                        <p:attrNameLst>
                                          <p:attrName>fill.on</p:attrName>
                                        </p:attrNameLst>
                                      </p:cBhvr>
                                      <p:to>
                                        <p:strVal val="true"/>
                                      </p:to>
                                    </p:set>
                                  </p:childTnLst>
                                </p:cTn>
                              </p:par>
                            </p:childTnLst>
                          </p:cTn>
                        </p:par>
                        <p:par>
                          <p:cTn id="10" fill="hold">
                            <p:stCondLst>
                              <p:cond delay="2000"/>
                            </p:stCondLst>
                            <p:childTnLst>
                              <p:par>
                                <p:cTn id="11" presetID="27" presetClass="emph" presetSubtype="0" fill="hold" grpId="0" nodeType="afterEffect">
                                  <p:stCondLst>
                                    <p:cond delay="0"/>
                                  </p:stCondLst>
                                  <p:childTnLst>
                                    <p:animClr clrSpc="rgb">
                                      <p:cBhvr override="childStyle">
                                        <p:cTn id="12" dur="1000" autoRev="1" fill="hold"/>
                                        <p:tgtEl>
                                          <p:spTgt spid="5"/>
                                        </p:tgtEl>
                                        <p:attrNameLst>
                                          <p:attrName>style.color</p:attrName>
                                        </p:attrNameLst>
                                      </p:cBhvr>
                                      <p:to>
                                        <a:schemeClr val="bg1"/>
                                      </p:to>
                                    </p:animClr>
                                    <p:animClr clrSpc="rgb">
                                      <p:cBhvr>
                                        <p:cTn id="13" dur="1000" autoRev="1" fill="hold"/>
                                        <p:tgtEl>
                                          <p:spTgt spid="5"/>
                                        </p:tgtEl>
                                        <p:attrNameLst>
                                          <p:attrName>fillcolor</p:attrName>
                                        </p:attrNameLst>
                                      </p:cBhvr>
                                      <p:to>
                                        <a:schemeClr val="bg1"/>
                                      </p:to>
                                    </p:animClr>
                                    <p:set>
                                      <p:cBhvr>
                                        <p:cTn id="14" dur="1000" autoRev="1" fill="hold"/>
                                        <p:tgtEl>
                                          <p:spTgt spid="5"/>
                                        </p:tgtEl>
                                        <p:attrNameLst>
                                          <p:attrName>fill.type</p:attrName>
                                        </p:attrNameLst>
                                      </p:cBhvr>
                                      <p:to>
                                        <p:strVal val="solid"/>
                                      </p:to>
                                    </p:set>
                                    <p:set>
                                      <p:cBhvr>
                                        <p:cTn id="15"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27 Grupo"/>
          <p:cNvGrpSpPr/>
          <p:nvPr/>
        </p:nvGrpSpPr>
        <p:grpSpPr>
          <a:xfrm>
            <a:off x="1115616" y="2276872"/>
            <a:ext cx="6480720" cy="2097524"/>
            <a:chOff x="899592" y="692696"/>
            <a:chExt cx="6480720" cy="2097524"/>
          </a:xfrm>
        </p:grpSpPr>
        <p:grpSp>
          <p:nvGrpSpPr>
            <p:cNvPr id="26" name="25 Grupo"/>
            <p:cNvGrpSpPr/>
            <p:nvPr/>
          </p:nvGrpSpPr>
          <p:grpSpPr>
            <a:xfrm>
              <a:off x="2987824" y="692696"/>
              <a:ext cx="4392488" cy="2097524"/>
              <a:chOff x="2987824" y="692696"/>
              <a:chExt cx="4392488" cy="2097524"/>
            </a:xfrm>
          </p:grpSpPr>
          <p:sp>
            <p:nvSpPr>
              <p:cNvPr id="3" name="2 CuadroTexto"/>
              <p:cNvSpPr txBox="1"/>
              <p:nvPr/>
            </p:nvSpPr>
            <p:spPr>
              <a:xfrm>
                <a:off x="2987824" y="1700808"/>
                <a:ext cx="2016224"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Arroz integral </a:t>
                </a:r>
                <a:endParaRPr lang="es-EC" dirty="0">
                  <a:latin typeface="Arial" pitchFamily="34" charset="0"/>
                  <a:cs typeface="Arial" pitchFamily="34" charset="0"/>
                </a:endParaRPr>
              </a:p>
            </p:txBody>
          </p:sp>
          <p:sp>
            <p:nvSpPr>
              <p:cNvPr id="4" name="3 CuadroTexto"/>
              <p:cNvSpPr txBox="1"/>
              <p:nvPr/>
            </p:nvSpPr>
            <p:spPr>
              <a:xfrm>
                <a:off x="2987824" y="2420888"/>
                <a:ext cx="2016224"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Arroz </a:t>
                </a:r>
                <a:r>
                  <a:rPr lang="es-EC" dirty="0" err="1" smtClean="0">
                    <a:latin typeface="Arial" pitchFamily="34" charset="0"/>
                    <a:cs typeface="Arial" pitchFamily="34" charset="0"/>
                  </a:rPr>
                  <a:t>parbolizado</a:t>
                </a:r>
                <a:endParaRPr lang="es-EC" dirty="0">
                  <a:latin typeface="Arial" pitchFamily="34" charset="0"/>
                  <a:cs typeface="Arial" pitchFamily="34" charset="0"/>
                </a:endParaRPr>
              </a:p>
            </p:txBody>
          </p:sp>
          <p:sp>
            <p:nvSpPr>
              <p:cNvPr id="5" name="4 CuadroTexto"/>
              <p:cNvSpPr txBox="1"/>
              <p:nvPr/>
            </p:nvSpPr>
            <p:spPr>
              <a:xfrm>
                <a:off x="2987824" y="692696"/>
                <a:ext cx="2016224"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Arroz blanco</a:t>
                </a:r>
                <a:endParaRPr lang="es-EC" dirty="0">
                  <a:latin typeface="Arial" pitchFamily="34" charset="0"/>
                  <a:cs typeface="Arial" pitchFamily="34" charset="0"/>
                </a:endParaRPr>
              </a:p>
            </p:txBody>
          </p:sp>
          <p:cxnSp>
            <p:nvCxnSpPr>
              <p:cNvPr id="7" name="6 Conector recto de flecha"/>
              <p:cNvCxnSpPr/>
              <p:nvPr/>
            </p:nvCxnSpPr>
            <p:spPr>
              <a:xfrm rot="16200000">
                <a:off x="5220072" y="764704"/>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436096" y="692697"/>
                <a:ext cx="1944216" cy="646331"/>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Sin capa exterior endospermo</a:t>
                </a:r>
                <a:endParaRPr lang="es-EC" dirty="0">
                  <a:latin typeface="Arial" pitchFamily="34" charset="0"/>
                  <a:cs typeface="Arial" pitchFamily="34" charset="0"/>
                </a:endParaRPr>
              </a:p>
            </p:txBody>
          </p:sp>
          <p:sp>
            <p:nvSpPr>
              <p:cNvPr id="10" name="9 CuadroTexto"/>
              <p:cNvSpPr txBox="1"/>
              <p:nvPr/>
            </p:nvSpPr>
            <p:spPr>
              <a:xfrm>
                <a:off x="5436096" y="1700808"/>
                <a:ext cx="1512168"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smtClean="0">
                    <a:latin typeface="Arial" pitchFamily="34" charset="0"/>
                    <a:cs typeface="Arial" pitchFamily="34" charset="0"/>
                  </a:rPr>
                  <a:t>Sin cáscara</a:t>
                </a:r>
                <a:endParaRPr lang="es-EC" dirty="0">
                  <a:latin typeface="Arial" pitchFamily="34" charset="0"/>
                  <a:cs typeface="Arial" pitchFamily="34" charset="0"/>
                </a:endParaRPr>
              </a:p>
            </p:txBody>
          </p:sp>
          <p:sp>
            <p:nvSpPr>
              <p:cNvPr id="11" name="10 CuadroTexto"/>
              <p:cNvSpPr txBox="1"/>
              <p:nvPr/>
            </p:nvSpPr>
            <p:spPr>
              <a:xfrm>
                <a:off x="5436096" y="2420888"/>
                <a:ext cx="1512168"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dirty="0" err="1" smtClean="0">
                    <a:latin typeface="Arial" pitchFamily="34" charset="0"/>
                    <a:cs typeface="Arial" pitchFamily="34" charset="0"/>
                  </a:rPr>
                  <a:t>Precocido</a:t>
                </a:r>
                <a:endParaRPr lang="es-EC" dirty="0">
                  <a:latin typeface="Arial" pitchFamily="34" charset="0"/>
                  <a:cs typeface="Arial" pitchFamily="34" charset="0"/>
                </a:endParaRPr>
              </a:p>
            </p:txBody>
          </p:sp>
          <p:cxnSp>
            <p:nvCxnSpPr>
              <p:cNvPr id="15" name="14 Conector recto de flecha"/>
              <p:cNvCxnSpPr/>
              <p:nvPr/>
            </p:nvCxnSpPr>
            <p:spPr>
              <a:xfrm rot="16200000">
                <a:off x="5220072" y="177281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16200000">
                <a:off x="5220072" y="2420888"/>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24 Grupo"/>
            <p:cNvGrpSpPr/>
            <p:nvPr/>
          </p:nvGrpSpPr>
          <p:grpSpPr>
            <a:xfrm>
              <a:off x="899592" y="836712"/>
              <a:ext cx="2088232" cy="1728192"/>
              <a:chOff x="899592" y="836712"/>
              <a:chExt cx="2088232" cy="1728192"/>
            </a:xfrm>
          </p:grpSpPr>
          <p:sp>
            <p:nvSpPr>
              <p:cNvPr id="2" name="1 CuadroTexto"/>
              <p:cNvSpPr txBox="1"/>
              <p:nvPr/>
            </p:nvSpPr>
            <p:spPr>
              <a:xfrm>
                <a:off x="899592" y="1700808"/>
                <a:ext cx="1584176"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b="1" dirty="0" smtClean="0">
                    <a:latin typeface="Arial" pitchFamily="34" charset="0"/>
                    <a:cs typeface="Arial" pitchFamily="34" charset="0"/>
                  </a:rPr>
                  <a:t>Pilado</a:t>
                </a:r>
                <a:endParaRPr lang="es-EC" b="1" dirty="0">
                  <a:latin typeface="Arial" pitchFamily="34" charset="0"/>
                  <a:cs typeface="Arial" pitchFamily="34" charset="0"/>
                </a:endParaRPr>
              </a:p>
            </p:txBody>
          </p:sp>
          <p:cxnSp>
            <p:nvCxnSpPr>
              <p:cNvPr id="6" name="5 Conector recto de flecha"/>
              <p:cNvCxnSpPr/>
              <p:nvPr/>
            </p:nvCxnSpPr>
            <p:spPr>
              <a:xfrm rot="16200000">
                <a:off x="2843808" y="1700809"/>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rot="16200000">
                <a:off x="2843808" y="6926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16200000">
                <a:off x="2843808" y="2420888"/>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2699792" y="836712"/>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2483768" y="184482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9" name="28 CuadroTexto"/>
          <p:cNvSpPr txBox="1"/>
          <p:nvPr/>
        </p:nvSpPr>
        <p:spPr>
          <a:xfrm>
            <a:off x="971600" y="836712"/>
            <a:ext cx="4392488" cy="584775"/>
          </a:xfrm>
          <a:prstGeom prst="rect">
            <a:avLst/>
          </a:prstGeom>
          <a:noFill/>
        </p:spPr>
        <p:txBody>
          <a:bodyPr wrap="square" rtlCol="0">
            <a:spAutoFit/>
          </a:bodyPr>
          <a:lstStyle/>
          <a:p>
            <a:r>
              <a:rPr lang="es-EC" sz="3200" b="1" dirty="0" smtClean="0">
                <a:latin typeface="Arial" pitchFamily="34" charset="0"/>
                <a:cs typeface="Arial" pitchFamily="34" charset="0"/>
              </a:rPr>
              <a:t>Arroz en el mercado</a:t>
            </a:r>
            <a:endParaRPr lang="es-EC" sz="3200" b="1" dirty="0">
              <a:latin typeface="Arial" pitchFamily="34" charset="0"/>
              <a:cs typeface="Arial" pitchFamily="34" charset="0"/>
            </a:endParaRPr>
          </a:p>
        </p:txBody>
      </p:sp>
    </p:spTree>
  </p:cSld>
  <p:clrMapOvr>
    <a:masterClrMapping/>
  </p:clrMapOvr>
  <p:transition advClick="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467544" y="332656"/>
            <a:ext cx="2592288" cy="584775"/>
          </a:xfrm>
          <a:prstGeom prst="rect">
            <a:avLst/>
          </a:prstGeom>
          <a:noFill/>
        </p:spPr>
        <p:txBody>
          <a:bodyPr wrap="square" rtlCol="0">
            <a:spAutoFit/>
          </a:bodyPr>
          <a:lstStyle/>
          <a:p>
            <a:pPr marL="514350" indent="-514350">
              <a:buClr>
                <a:schemeClr val="bg2">
                  <a:lumMod val="50000"/>
                </a:schemeClr>
              </a:buClr>
              <a:buSzPct val="90000"/>
              <a:buFont typeface="+mj-lt"/>
              <a:buAutoNum type="arabicPeriod" startAt="2"/>
            </a:pPr>
            <a:r>
              <a:rPr lang="es-EC" sz="3200" b="1" dirty="0" smtClean="0">
                <a:latin typeface="Arial" pitchFamily="34" charset="0"/>
                <a:cs typeface="Arial" pitchFamily="34" charset="0"/>
              </a:rPr>
              <a:t>Procesos </a:t>
            </a:r>
            <a:endParaRPr lang="es-EC" sz="3200" b="1" dirty="0">
              <a:latin typeface="Arial" pitchFamily="34" charset="0"/>
              <a:cs typeface="Arial" pitchFamily="34" charset="0"/>
            </a:endParaRPr>
          </a:p>
        </p:txBody>
      </p:sp>
      <p:grpSp>
        <p:nvGrpSpPr>
          <p:cNvPr id="82" name="81 Grupo"/>
          <p:cNvGrpSpPr/>
          <p:nvPr/>
        </p:nvGrpSpPr>
        <p:grpSpPr>
          <a:xfrm>
            <a:off x="611560" y="1268760"/>
            <a:ext cx="8208912" cy="2961039"/>
            <a:chOff x="611560" y="980728"/>
            <a:chExt cx="8208912" cy="2961039"/>
          </a:xfrm>
        </p:grpSpPr>
        <p:cxnSp>
          <p:nvCxnSpPr>
            <p:cNvPr id="73" name="72 Conector recto"/>
            <p:cNvCxnSpPr/>
            <p:nvPr/>
          </p:nvCxnSpPr>
          <p:spPr>
            <a:xfrm flipV="1">
              <a:off x="6876256" y="2924944"/>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80 Grupo"/>
            <p:cNvGrpSpPr/>
            <p:nvPr/>
          </p:nvGrpSpPr>
          <p:grpSpPr>
            <a:xfrm>
              <a:off x="611560" y="980728"/>
              <a:ext cx="8208912" cy="2961039"/>
              <a:chOff x="611560" y="980728"/>
              <a:chExt cx="8208912" cy="2961039"/>
            </a:xfrm>
          </p:grpSpPr>
          <p:grpSp>
            <p:nvGrpSpPr>
              <p:cNvPr id="80" name="79 Grupo"/>
              <p:cNvGrpSpPr/>
              <p:nvPr/>
            </p:nvGrpSpPr>
            <p:grpSpPr>
              <a:xfrm>
                <a:off x="611560" y="980728"/>
                <a:ext cx="7056784" cy="2354778"/>
                <a:chOff x="611560" y="980728"/>
                <a:chExt cx="7056784" cy="2354778"/>
              </a:xfrm>
            </p:grpSpPr>
            <p:grpSp>
              <p:nvGrpSpPr>
                <p:cNvPr id="71" name="70 Grupo"/>
                <p:cNvGrpSpPr/>
                <p:nvPr/>
              </p:nvGrpSpPr>
              <p:grpSpPr>
                <a:xfrm>
                  <a:off x="611560" y="1340768"/>
                  <a:ext cx="2136237" cy="1440160"/>
                  <a:chOff x="611560" y="1340768"/>
                  <a:chExt cx="2136237" cy="1440160"/>
                </a:xfrm>
              </p:grpSpPr>
              <p:cxnSp>
                <p:nvCxnSpPr>
                  <p:cNvPr id="13" name="12 Conector recto"/>
                  <p:cNvCxnSpPr/>
                  <p:nvPr/>
                </p:nvCxnSpPr>
                <p:spPr>
                  <a:xfrm flipV="1">
                    <a:off x="2411760" y="1340768"/>
                    <a:ext cx="0" cy="144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11560" y="1988840"/>
                    <a:ext cx="1512168"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b="1" dirty="0" smtClean="0">
                        <a:latin typeface="Arial" pitchFamily="34" charset="0"/>
                        <a:cs typeface="Arial" pitchFamily="34" charset="0"/>
                      </a:rPr>
                      <a:t>Secado</a:t>
                    </a:r>
                    <a:endParaRPr lang="es-EC" b="1" dirty="0">
                      <a:latin typeface="Arial" pitchFamily="34" charset="0"/>
                      <a:cs typeface="Arial" pitchFamily="34" charset="0"/>
                    </a:endParaRPr>
                  </a:p>
                </p:txBody>
              </p:sp>
              <p:cxnSp>
                <p:nvCxnSpPr>
                  <p:cNvPr id="11" name="10 Conector recto de flecha"/>
                  <p:cNvCxnSpPr/>
                  <p:nvPr/>
                </p:nvCxnSpPr>
                <p:spPr>
                  <a:xfrm rot="16200000">
                    <a:off x="2579779" y="2612909"/>
                    <a:ext cx="0" cy="336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16200000">
                    <a:off x="2571778" y="1180750"/>
                    <a:ext cx="0" cy="320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a:off x="2195736" y="2132856"/>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78 Grupo"/>
                <p:cNvGrpSpPr/>
                <p:nvPr/>
              </p:nvGrpSpPr>
              <p:grpSpPr>
                <a:xfrm>
                  <a:off x="2771800" y="980728"/>
                  <a:ext cx="4896544" cy="2354778"/>
                  <a:chOff x="2771800" y="980728"/>
                  <a:chExt cx="4896544" cy="2354778"/>
                </a:xfrm>
              </p:grpSpPr>
              <p:sp>
                <p:nvSpPr>
                  <p:cNvPr id="4" name="3 CuadroTexto"/>
                  <p:cNvSpPr txBox="1"/>
                  <p:nvPr/>
                </p:nvSpPr>
                <p:spPr>
                  <a:xfrm>
                    <a:off x="5076056" y="980728"/>
                    <a:ext cx="2592288" cy="584775"/>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Exponer al sol el arroz esparcido en tendales</a:t>
                    </a:r>
                    <a:endParaRPr lang="es-EC" sz="1600" dirty="0">
                      <a:latin typeface="Arial" pitchFamily="34" charset="0"/>
                      <a:cs typeface="Arial" pitchFamily="34" charset="0"/>
                    </a:endParaRPr>
                  </a:p>
                </p:txBody>
              </p:sp>
              <p:cxnSp>
                <p:nvCxnSpPr>
                  <p:cNvPr id="9" name="8 Conector recto de flecha"/>
                  <p:cNvCxnSpPr/>
                  <p:nvPr/>
                </p:nvCxnSpPr>
                <p:spPr>
                  <a:xfrm flipV="1">
                    <a:off x="4427984" y="1340768"/>
                    <a:ext cx="576064" cy="17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771800" y="1124744"/>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Natural </a:t>
                    </a:r>
                    <a:endParaRPr lang="es-EC" sz="1600" dirty="0">
                      <a:latin typeface="Arial" pitchFamily="34" charset="0"/>
                      <a:cs typeface="Arial" pitchFamily="34" charset="0"/>
                    </a:endParaRPr>
                  </a:p>
                </p:txBody>
              </p:sp>
              <p:sp>
                <p:nvSpPr>
                  <p:cNvPr id="35" name="34 CuadroTexto"/>
                  <p:cNvSpPr txBox="1"/>
                  <p:nvPr/>
                </p:nvSpPr>
                <p:spPr>
                  <a:xfrm>
                    <a:off x="2771800" y="2636912"/>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Artificial </a:t>
                    </a:r>
                    <a:endParaRPr lang="es-EC" sz="1600" dirty="0">
                      <a:latin typeface="Arial" pitchFamily="34" charset="0"/>
                      <a:cs typeface="Arial" pitchFamily="34" charset="0"/>
                    </a:endParaRPr>
                  </a:p>
                </p:txBody>
              </p:sp>
              <p:grpSp>
                <p:nvGrpSpPr>
                  <p:cNvPr id="59" name="58 Grupo"/>
                  <p:cNvGrpSpPr/>
                  <p:nvPr/>
                </p:nvGrpSpPr>
                <p:grpSpPr>
                  <a:xfrm>
                    <a:off x="4427984" y="2276872"/>
                    <a:ext cx="2232248" cy="1058634"/>
                    <a:chOff x="4427984" y="2276872"/>
                    <a:chExt cx="2232248" cy="1058634"/>
                  </a:xfrm>
                </p:grpSpPr>
                <p:grpSp>
                  <p:nvGrpSpPr>
                    <p:cNvPr id="48" name="47 Grupo"/>
                    <p:cNvGrpSpPr/>
                    <p:nvPr/>
                  </p:nvGrpSpPr>
                  <p:grpSpPr>
                    <a:xfrm>
                      <a:off x="4716016" y="2276872"/>
                      <a:ext cx="1944216" cy="1058634"/>
                      <a:chOff x="4716016" y="2204864"/>
                      <a:chExt cx="1944216" cy="1058634"/>
                    </a:xfrm>
                  </p:grpSpPr>
                  <p:sp>
                    <p:nvSpPr>
                      <p:cNvPr id="32" name="31 CuadroTexto"/>
                      <p:cNvSpPr txBox="1"/>
                      <p:nvPr/>
                    </p:nvSpPr>
                    <p:spPr>
                      <a:xfrm>
                        <a:off x="5076056" y="2204864"/>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Aire natural </a:t>
                        </a:r>
                        <a:endParaRPr lang="es-EC" sz="1600" dirty="0">
                          <a:latin typeface="Arial" pitchFamily="34" charset="0"/>
                          <a:cs typeface="Arial" pitchFamily="34" charset="0"/>
                        </a:endParaRPr>
                      </a:p>
                    </p:txBody>
                  </p:sp>
                  <p:sp>
                    <p:nvSpPr>
                      <p:cNvPr id="33" name="32 CuadroTexto"/>
                      <p:cNvSpPr txBox="1"/>
                      <p:nvPr/>
                    </p:nvSpPr>
                    <p:spPr>
                      <a:xfrm>
                        <a:off x="5076056" y="2924944"/>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Aire caliente </a:t>
                        </a:r>
                        <a:endParaRPr lang="es-EC" sz="1600" dirty="0">
                          <a:latin typeface="Arial" pitchFamily="34" charset="0"/>
                          <a:cs typeface="Arial" pitchFamily="34" charset="0"/>
                        </a:endParaRPr>
                      </a:p>
                    </p:txBody>
                  </p:sp>
                  <p:cxnSp>
                    <p:nvCxnSpPr>
                      <p:cNvPr id="44" name="43 Conector recto de flecha"/>
                      <p:cNvCxnSpPr/>
                      <p:nvPr/>
                    </p:nvCxnSpPr>
                    <p:spPr>
                      <a:xfrm>
                        <a:off x="4716016" y="3068960"/>
                        <a:ext cx="26402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rot="16200000">
                        <a:off x="4860032" y="2204864"/>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V="1">
                        <a:off x="4716016" y="2348880"/>
                        <a:ext cx="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52 Conector recto"/>
                    <p:cNvCxnSpPr/>
                    <p:nvPr/>
                  </p:nvCxnSpPr>
                  <p:spPr>
                    <a:xfrm>
                      <a:off x="4427984" y="2780928"/>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5" name="64 CuadroTexto"/>
              <p:cNvSpPr txBox="1"/>
              <p:nvPr/>
            </p:nvSpPr>
            <p:spPr>
              <a:xfrm>
                <a:off x="7236296" y="3356992"/>
                <a:ext cx="1584176" cy="584775"/>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Movimiento continuo</a:t>
                </a:r>
                <a:endParaRPr lang="es-EC" sz="1600" dirty="0">
                  <a:latin typeface="Arial" pitchFamily="34" charset="0"/>
                  <a:cs typeface="Arial" pitchFamily="34" charset="0"/>
                </a:endParaRPr>
              </a:p>
            </p:txBody>
          </p:sp>
          <p:sp>
            <p:nvSpPr>
              <p:cNvPr id="66" name="65 CuadroTexto"/>
              <p:cNvSpPr txBox="1"/>
              <p:nvPr/>
            </p:nvSpPr>
            <p:spPr>
              <a:xfrm>
                <a:off x="7236296" y="2708920"/>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Carga  </a:t>
                </a:r>
                <a:endParaRPr lang="es-EC" sz="1600" dirty="0">
                  <a:latin typeface="Arial" pitchFamily="34" charset="0"/>
                  <a:cs typeface="Arial" pitchFamily="34" charset="0"/>
                </a:endParaRPr>
              </a:p>
            </p:txBody>
          </p:sp>
          <p:cxnSp>
            <p:nvCxnSpPr>
              <p:cNvPr id="67" name="66 Conector recto de flecha"/>
              <p:cNvCxnSpPr/>
              <p:nvPr/>
            </p:nvCxnSpPr>
            <p:spPr>
              <a:xfrm rot="16200000">
                <a:off x="7020272" y="2780928"/>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67 Conector recto de flecha"/>
              <p:cNvCxnSpPr/>
              <p:nvPr/>
            </p:nvCxnSpPr>
            <p:spPr>
              <a:xfrm rot="16200000">
                <a:off x="7020272" y="342900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p:cNvCxnSpPr/>
              <p:nvPr/>
            </p:nvCxnSpPr>
            <p:spPr>
              <a:xfrm>
                <a:off x="6732240" y="3212976"/>
                <a:ext cx="144016"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90" name="89 Imagen" descr="C:\Documents and Settings\Christian\Mis documentos\Mis imágenes\imaging\recoleccion de arroz\materiales y equipos en secado\P1000126.JPG"/>
          <p:cNvPicPr/>
          <p:nvPr/>
        </p:nvPicPr>
        <p:blipFill>
          <a:blip r:embed="rId2" cstate="print"/>
          <a:srcRect/>
          <a:stretch>
            <a:fillRect/>
          </a:stretch>
        </p:blipFill>
        <p:spPr bwMode="auto">
          <a:xfrm>
            <a:off x="1043608" y="3789040"/>
            <a:ext cx="3240360" cy="2232248"/>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25"/>
                                        </p:tgtEl>
                                        <p:attrNameLst>
                                          <p:attrName>style.color</p:attrName>
                                        </p:attrNameLst>
                                      </p:cBhvr>
                                      <p:to>
                                        <a:schemeClr val="bg1"/>
                                      </p:to>
                                    </p:animClr>
                                    <p:animClr clrSpc="rgb">
                                      <p:cBhvr>
                                        <p:cTn id="7" dur="1000" autoRev="1" fill="hold"/>
                                        <p:tgtEl>
                                          <p:spTgt spid="25"/>
                                        </p:tgtEl>
                                        <p:attrNameLst>
                                          <p:attrName>fillcolor</p:attrName>
                                        </p:attrNameLst>
                                      </p:cBhvr>
                                      <p:to>
                                        <a:schemeClr val="bg1"/>
                                      </p:to>
                                    </p:animClr>
                                    <p:set>
                                      <p:cBhvr>
                                        <p:cTn id="8" dur="1000" autoRev="1" fill="hold"/>
                                        <p:tgtEl>
                                          <p:spTgt spid="25"/>
                                        </p:tgtEl>
                                        <p:attrNameLst>
                                          <p:attrName>fill.type</p:attrName>
                                        </p:attrNameLst>
                                      </p:cBhvr>
                                      <p:to>
                                        <p:strVal val="solid"/>
                                      </p:to>
                                    </p:set>
                                    <p:set>
                                      <p:cBhvr>
                                        <p:cTn id="9" dur="1000" autoRev="1"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827584" y="1196752"/>
            <a:ext cx="7056784" cy="1510427"/>
            <a:chOff x="467544" y="4437112"/>
            <a:chExt cx="7056784" cy="1510427"/>
          </a:xfrm>
        </p:grpSpPr>
        <p:grpSp>
          <p:nvGrpSpPr>
            <p:cNvPr id="16" name="83 Grupo"/>
            <p:cNvGrpSpPr/>
            <p:nvPr/>
          </p:nvGrpSpPr>
          <p:grpSpPr>
            <a:xfrm>
              <a:off x="2699792" y="4437112"/>
              <a:ext cx="4824536" cy="1510427"/>
              <a:chOff x="2699792" y="4437112"/>
              <a:chExt cx="4824536" cy="1510427"/>
            </a:xfrm>
          </p:grpSpPr>
          <p:sp>
            <p:nvSpPr>
              <p:cNvPr id="24" name="23 CuadroTexto"/>
              <p:cNvSpPr txBox="1"/>
              <p:nvPr/>
            </p:nvSpPr>
            <p:spPr>
              <a:xfrm>
                <a:off x="5004048" y="4437112"/>
                <a:ext cx="2520280" cy="584775"/>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Almacenar el arroz en bodegas de 6-7 meses</a:t>
                </a:r>
                <a:endParaRPr lang="es-EC" sz="1600" dirty="0">
                  <a:latin typeface="Arial" pitchFamily="34" charset="0"/>
                  <a:cs typeface="Arial" pitchFamily="34" charset="0"/>
                </a:endParaRPr>
              </a:p>
            </p:txBody>
          </p:sp>
          <p:sp>
            <p:nvSpPr>
              <p:cNvPr id="25" name="24 CuadroTexto"/>
              <p:cNvSpPr txBox="1"/>
              <p:nvPr/>
            </p:nvSpPr>
            <p:spPr>
              <a:xfrm>
                <a:off x="2699792" y="5587499"/>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Artificial </a:t>
                </a:r>
                <a:endParaRPr lang="es-EC" sz="1600" dirty="0">
                  <a:latin typeface="Arial" pitchFamily="34" charset="0"/>
                  <a:cs typeface="Arial" pitchFamily="34" charset="0"/>
                </a:endParaRPr>
              </a:p>
            </p:txBody>
          </p:sp>
          <p:sp>
            <p:nvSpPr>
              <p:cNvPr id="26" name="25 CuadroTexto"/>
              <p:cNvSpPr txBox="1"/>
              <p:nvPr/>
            </p:nvSpPr>
            <p:spPr>
              <a:xfrm>
                <a:off x="2699792" y="4507379"/>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Natural </a:t>
                </a:r>
                <a:endParaRPr lang="es-EC" sz="1600" dirty="0">
                  <a:latin typeface="Arial" pitchFamily="34" charset="0"/>
                  <a:cs typeface="Arial" pitchFamily="34" charset="0"/>
                </a:endParaRPr>
              </a:p>
            </p:txBody>
          </p:sp>
          <p:sp>
            <p:nvSpPr>
              <p:cNvPr id="27" name="26 CuadroTexto"/>
              <p:cNvSpPr txBox="1"/>
              <p:nvPr/>
            </p:nvSpPr>
            <p:spPr>
              <a:xfrm>
                <a:off x="5004048" y="5608985"/>
                <a:ext cx="1584176" cy="338554"/>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1600" dirty="0" smtClean="0">
                    <a:latin typeface="Arial" pitchFamily="34" charset="0"/>
                    <a:cs typeface="Arial" pitchFamily="34" charset="0"/>
                  </a:rPr>
                  <a:t>Hornos</a:t>
                </a:r>
                <a:endParaRPr lang="es-EC" sz="1600" dirty="0">
                  <a:latin typeface="Arial" pitchFamily="34" charset="0"/>
                  <a:cs typeface="Arial" pitchFamily="34" charset="0"/>
                </a:endParaRPr>
              </a:p>
            </p:txBody>
          </p:sp>
          <p:cxnSp>
            <p:nvCxnSpPr>
              <p:cNvPr id="28" name="27 Conector recto de flecha"/>
              <p:cNvCxnSpPr/>
              <p:nvPr/>
            </p:nvCxnSpPr>
            <p:spPr>
              <a:xfrm flipV="1">
                <a:off x="4355976" y="4723403"/>
                <a:ext cx="576064" cy="17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4355976" y="5803523"/>
                <a:ext cx="576064" cy="17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87 Grupo"/>
            <p:cNvGrpSpPr/>
            <p:nvPr/>
          </p:nvGrpSpPr>
          <p:grpSpPr>
            <a:xfrm>
              <a:off x="467544" y="4651395"/>
              <a:ext cx="2232248" cy="1153869"/>
              <a:chOff x="467544" y="4651395"/>
              <a:chExt cx="2232248" cy="1153869"/>
            </a:xfrm>
          </p:grpSpPr>
          <p:cxnSp>
            <p:nvCxnSpPr>
              <p:cNvPr id="18" name="17 Conector recto"/>
              <p:cNvCxnSpPr/>
              <p:nvPr/>
            </p:nvCxnSpPr>
            <p:spPr>
              <a:xfrm flipV="1">
                <a:off x="2411760" y="4653136"/>
                <a:ext cx="0" cy="11521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82 Grupo"/>
              <p:cNvGrpSpPr/>
              <p:nvPr/>
            </p:nvGrpSpPr>
            <p:grpSpPr>
              <a:xfrm>
                <a:off x="467544" y="4651395"/>
                <a:ext cx="2232248" cy="1152128"/>
                <a:chOff x="467544" y="4651395"/>
                <a:chExt cx="2232248" cy="1152128"/>
              </a:xfrm>
            </p:grpSpPr>
            <p:sp>
              <p:nvSpPr>
                <p:cNvPr id="20" name="2 CuadroTexto"/>
                <p:cNvSpPr txBox="1"/>
                <p:nvPr/>
              </p:nvSpPr>
              <p:spPr>
                <a:xfrm>
                  <a:off x="467544" y="5011435"/>
                  <a:ext cx="1584176" cy="369332"/>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b="1" dirty="0" smtClean="0">
                      <a:latin typeface="Arial" pitchFamily="34" charset="0"/>
                      <a:cs typeface="Arial" pitchFamily="34" charset="0"/>
                    </a:rPr>
                    <a:t>Envejecido</a:t>
                  </a:r>
                  <a:endParaRPr lang="es-EC" b="1" dirty="0">
                    <a:latin typeface="Arial" pitchFamily="34" charset="0"/>
                    <a:cs typeface="Arial" pitchFamily="34" charset="0"/>
                  </a:endParaRPr>
                </a:p>
              </p:txBody>
            </p:sp>
            <p:cxnSp>
              <p:nvCxnSpPr>
                <p:cNvPr id="21" name="20 Conector recto de flecha"/>
                <p:cNvCxnSpPr/>
                <p:nvPr/>
              </p:nvCxnSpPr>
              <p:spPr>
                <a:xfrm>
                  <a:off x="2411762" y="5803523"/>
                  <a:ext cx="26402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16200000">
                  <a:off x="2555776" y="4507379"/>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2123728" y="5227459"/>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45" name="44 Imagen"/>
          <p:cNvPicPr/>
          <p:nvPr/>
        </p:nvPicPr>
        <p:blipFill>
          <a:blip r:embed="rId2" cstate="print"/>
          <a:srcRect l="39850" t="42205" r="20149" b="27215"/>
          <a:stretch>
            <a:fillRect/>
          </a:stretch>
        </p:blipFill>
        <p:spPr bwMode="auto">
          <a:xfrm>
            <a:off x="2483768" y="3284984"/>
            <a:ext cx="4248472" cy="2736304"/>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644008" y="3477776"/>
            <a:ext cx="3312368" cy="2277547"/>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lvl="0"/>
            <a:r>
              <a:rPr lang="es-ES" b="1" dirty="0" smtClean="0">
                <a:latin typeface="Arial" pitchFamily="34" charset="0"/>
                <a:cs typeface="Arial" pitchFamily="34" charset="0"/>
              </a:rPr>
              <a:t>Desventajas: </a:t>
            </a:r>
          </a:p>
          <a:p>
            <a:pPr lvl="0"/>
            <a:endParaRPr lang="es-ES" b="1" dirty="0" smtClean="0">
              <a:latin typeface="Arial" pitchFamily="34" charset="0"/>
              <a:cs typeface="Arial" pitchFamily="34" charset="0"/>
            </a:endParaRPr>
          </a:p>
          <a:p>
            <a:pPr lvl="0">
              <a:buFont typeface="Arial" pitchFamily="34" charset="0"/>
              <a:buChar char="•"/>
            </a:pPr>
            <a:r>
              <a:rPr lang="es-ES" dirty="0" smtClean="0">
                <a:latin typeface="Arial" pitchFamily="34" charset="0"/>
                <a:cs typeface="Arial" pitchFamily="34" charset="0"/>
              </a:rPr>
              <a:t>Dependencia de las condiciones climáticas.</a:t>
            </a:r>
            <a:endParaRPr lang="es-EC"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Lentitud del secado</a:t>
            </a:r>
            <a:endParaRPr lang="es-EC"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Peligro de ataque de hongos</a:t>
            </a:r>
            <a:endParaRPr lang="es-EC" dirty="0" smtClean="0">
              <a:latin typeface="Arial" pitchFamily="34" charset="0"/>
              <a:cs typeface="Arial" pitchFamily="34" charset="0"/>
            </a:endParaRPr>
          </a:p>
          <a:p>
            <a:pPr algn="ctr"/>
            <a:endParaRPr lang="es-EC" sz="1600" dirty="0">
              <a:latin typeface="Arial" pitchFamily="34" charset="0"/>
              <a:cs typeface="Arial" pitchFamily="34" charset="0"/>
            </a:endParaRPr>
          </a:p>
        </p:txBody>
      </p:sp>
      <p:sp>
        <p:nvSpPr>
          <p:cNvPr id="9" name="8 CuadroTexto"/>
          <p:cNvSpPr txBox="1"/>
          <p:nvPr/>
        </p:nvSpPr>
        <p:spPr>
          <a:xfrm>
            <a:off x="971600" y="2253640"/>
            <a:ext cx="1944216" cy="461665"/>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2400" b="1" dirty="0" smtClean="0">
                <a:latin typeface="Arial" pitchFamily="34" charset="0"/>
                <a:cs typeface="Arial" pitchFamily="34" charset="0"/>
              </a:rPr>
              <a:t>Natural </a:t>
            </a:r>
            <a:endParaRPr lang="es-EC" sz="2400" b="1" dirty="0">
              <a:latin typeface="Arial" pitchFamily="34" charset="0"/>
              <a:cs typeface="Arial" pitchFamily="34" charset="0"/>
            </a:endParaRPr>
          </a:p>
        </p:txBody>
      </p:sp>
      <p:sp>
        <p:nvSpPr>
          <p:cNvPr id="10" name="9 CuadroTexto"/>
          <p:cNvSpPr txBox="1"/>
          <p:nvPr/>
        </p:nvSpPr>
        <p:spPr>
          <a:xfrm>
            <a:off x="827584" y="3477776"/>
            <a:ext cx="2880320" cy="2031325"/>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lvl="0"/>
            <a:r>
              <a:rPr lang="es-ES" b="1" dirty="0" smtClean="0">
                <a:latin typeface="Arial" pitchFamily="34" charset="0"/>
                <a:cs typeface="Arial" pitchFamily="34" charset="0"/>
              </a:rPr>
              <a:t>Ventajas:</a:t>
            </a:r>
          </a:p>
          <a:p>
            <a:pPr lvl="0"/>
            <a:endParaRPr lang="es-ES" b="1" dirty="0" smtClean="0">
              <a:latin typeface="Arial" pitchFamily="34" charset="0"/>
              <a:cs typeface="Arial" pitchFamily="34" charset="0"/>
            </a:endParaRPr>
          </a:p>
          <a:p>
            <a:pPr lvl="0">
              <a:buFont typeface="Arial" pitchFamily="34" charset="0"/>
              <a:buChar char="•"/>
            </a:pPr>
            <a:r>
              <a:rPr lang="es-ES" dirty="0" smtClean="0">
                <a:latin typeface="Arial" pitchFamily="34" charset="0"/>
                <a:cs typeface="Arial" pitchFamily="34" charset="0"/>
              </a:rPr>
              <a:t>Costo inicial bajo</a:t>
            </a:r>
            <a:endParaRPr lang="es-EC"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No hay riesgo de incendio</a:t>
            </a:r>
            <a:endParaRPr lang="es-EC" dirty="0" smtClean="0">
              <a:latin typeface="Arial" pitchFamily="34" charset="0"/>
              <a:cs typeface="Arial" pitchFamily="34" charset="0"/>
            </a:endParaRPr>
          </a:p>
          <a:p>
            <a:pPr algn="ctr"/>
            <a:endParaRPr lang="es-EC" dirty="0">
              <a:latin typeface="Arial" pitchFamily="34" charset="0"/>
              <a:cs typeface="Arial" pitchFamily="34" charset="0"/>
            </a:endParaRPr>
          </a:p>
        </p:txBody>
      </p:sp>
      <p:sp>
        <p:nvSpPr>
          <p:cNvPr id="11" name="10 Rectángulo"/>
          <p:cNvSpPr/>
          <p:nvPr/>
        </p:nvSpPr>
        <p:spPr>
          <a:xfrm>
            <a:off x="971600" y="980728"/>
            <a:ext cx="5256584" cy="584775"/>
          </a:xfrm>
          <a:prstGeom prst="rect">
            <a:avLst/>
          </a:prstGeom>
        </p:spPr>
        <p:txBody>
          <a:bodyPr wrap="square">
            <a:spAutoFit/>
          </a:bodyPr>
          <a:lstStyle/>
          <a:p>
            <a:pPr marL="514350" indent="-514350">
              <a:buClr>
                <a:schemeClr val="bg2">
                  <a:lumMod val="50000"/>
                </a:schemeClr>
              </a:buClr>
              <a:buSzPct val="90000"/>
              <a:buFont typeface="+mj-lt"/>
              <a:buAutoNum type="arabicPeriod" startAt="3"/>
            </a:pPr>
            <a:r>
              <a:rPr lang="es-EC" sz="3200" b="1" dirty="0" smtClean="0">
                <a:latin typeface="Arial" pitchFamily="34" charset="0"/>
                <a:cs typeface="Arial" pitchFamily="34" charset="0"/>
              </a:rPr>
              <a:t>Ventajas - desventajas</a:t>
            </a:r>
            <a:endParaRPr lang="es-EC" sz="3200"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11"/>
                                        </p:tgtEl>
                                        <p:attrNameLst>
                                          <p:attrName>style.color</p:attrName>
                                        </p:attrNameLst>
                                      </p:cBhvr>
                                      <p:to>
                                        <a:schemeClr val="bg1"/>
                                      </p:to>
                                    </p:animClr>
                                    <p:animClr clrSpc="rgb">
                                      <p:cBhvr>
                                        <p:cTn id="7" dur="1000" autoRev="1" fill="hold"/>
                                        <p:tgtEl>
                                          <p:spTgt spid="11"/>
                                        </p:tgtEl>
                                        <p:attrNameLst>
                                          <p:attrName>fillcolor</p:attrName>
                                        </p:attrNameLst>
                                      </p:cBhvr>
                                      <p:to>
                                        <a:schemeClr val="bg1"/>
                                      </p:to>
                                    </p:animClr>
                                    <p:set>
                                      <p:cBhvr>
                                        <p:cTn id="8" dur="1000" autoRev="1" fill="hold"/>
                                        <p:tgtEl>
                                          <p:spTgt spid="11"/>
                                        </p:tgtEl>
                                        <p:attrNameLst>
                                          <p:attrName>fill.type</p:attrName>
                                        </p:attrNameLst>
                                      </p:cBhvr>
                                      <p:to>
                                        <p:strVal val="solid"/>
                                      </p:to>
                                    </p:set>
                                    <p:set>
                                      <p:cBhvr>
                                        <p:cTn id="9" dur="1000" autoRev="1"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484785"/>
            <a:ext cx="4104456" cy="4247317"/>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r>
              <a:rPr lang="es-ES" dirty="0" smtClean="0">
                <a:latin typeface="Arial" pitchFamily="34" charset="0"/>
                <a:cs typeface="Arial" pitchFamily="34" charset="0"/>
              </a:rPr>
              <a:t>Ventajas: </a:t>
            </a:r>
          </a:p>
          <a:p>
            <a:r>
              <a:rPr lang="es-ES" dirty="0" smtClean="0">
                <a:latin typeface="Arial" pitchFamily="34" charset="0"/>
                <a:cs typeface="Arial" pitchFamily="34" charset="0"/>
              </a:rPr>
              <a:t> </a:t>
            </a:r>
          </a:p>
          <a:p>
            <a:pPr>
              <a:buFont typeface="Arial" pitchFamily="34" charset="0"/>
              <a:buChar char="•"/>
            </a:pPr>
            <a:r>
              <a:rPr lang="es-ES" dirty="0" smtClean="0">
                <a:latin typeface="Arial" pitchFamily="34" charset="0"/>
                <a:cs typeface="Arial" pitchFamily="34" charset="0"/>
              </a:rPr>
              <a:t>Producto de gran calidad.</a:t>
            </a:r>
            <a:endParaRPr lang="es-EC" dirty="0" smtClean="0">
              <a:latin typeface="Arial" pitchFamily="34" charset="0"/>
              <a:cs typeface="Arial" pitchFamily="34" charset="0"/>
            </a:endParaRPr>
          </a:p>
          <a:p>
            <a:pPr>
              <a:buFont typeface="Arial" pitchFamily="34" charset="0"/>
              <a:buChar char="•"/>
            </a:pPr>
            <a:endParaRPr lang="es-EC" dirty="0" smtClean="0">
              <a:latin typeface="Arial" pitchFamily="34" charset="0"/>
              <a:cs typeface="Arial" pitchFamily="34" charset="0"/>
            </a:endParaRPr>
          </a:p>
          <a:p>
            <a:pPr lvl="0">
              <a:buFont typeface="Arial" pitchFamily="34" charset="0"/>
              <a:buChar char="•"/>
            </a:pPr>
            <a:r>
              <a:rPr lang="es-ES" dirty="0" smtClean="0">
                <a:latin typeface="Arial" pitchFamily="34" charset="0"/>
                <a:cs typeface="Arial" pitchFamily="34" charset="0"/>
              </a:rPr>
              <a:t>Periodo de envejecimiento y secado corto, por tanto la rentabilidad es mayor y a corto plazo.</a:t>
            </a:r>
            <a:endParaRPr lang="es-EC" dirty="0" smtClean="0">
              <a:latin typeface="Arial" pitchFamily="34" charset="0"/>
              <a:cs typeface="Arial" pitchFamily="34" charset="0"/>
            </a:endParaRPr>
          </a:p>
          <a:p>
            <a:pPr>
              <a:buFont typeface="Arial" pitchFamily="34" charset="0"/>
              <a:buChar char="•"/>
            </a:pPr>
            <a:endParaRPr lang="es-EC" dirty="0" smtClean="0">
              <a:latin typeface="Arial" pitchFamily="34" charset="0"/>
              <a:cs typeface="Arial" pitchFamily="34" charset="0"/>
            </a:endParaRPr>
          </a:p>
          <a:p>
            <a:pPr lvl="0">
              <a:buFont typeface="Arial" pitchFamily="34" charset="0"/>
              <a:buChar char="•"/>
            </a:pPr>
            <a:r>
              <a:rPr lang="es-ES" dirty="0" smtClean="0">
                <a:latin typeface="Arial" pitchFamily="34" charset="0"/>
                <a:cs typeface="Arial" pitchFamily="34" charset="0"/>
              </a:rPr>
              <a:t>Se puede manejar y controlar minuciosamente los factores de: % de humedad, % de granos partidos.</a:t>
            </a:r>
            <a:endParaRPr lang="es-EC" dirty="0" smtClean="0">
              <a:latin typeface="Arial" pitchFamily="34" charset="0"/>
              <a:cs typeface="Arial" pitchFamily="34" charset="0"/>
            </a:endParaRPr>
          </a:p>
          <a:p>
            <a:pPr>
              <a:buFont typeface="Arial" pitchFamily="34" charset="0"/>
              <a:buChar char="•"/>
            </a:pPr>
            <a:endParaRPr lang="es-EC" dirty="0" smtClean="0">
              <a:latin typeface="Arial" pitchFamily="34" charset="0"/>
              <a:cs typeface="Arial" pitchFamily="34" charset="0"/>
            </a:endParaRPr>
          </a:p>
          <a:p>
            <a:pPr lvl="0">
              <a:buFont typeface="Arial" pitchFamily="34" charset="0"/>
              <a:buChar char="•"/>
            </a:pPr>
            <a:r>
              <a:rPr lang="es-ES" dirty="0" smtClean="0">
                <a:latin typeface="Arial" pitchFamily="34" charset="0"/>
                <a:cs typeface="Arial" pitchFamily="34" charset="0"/>
              </a:rPr>
              <a:t>No depende de los factores climáticos.</a:t>
            </a:r>
            <a:endParaRPr lang="es-EC" dirty="0" smtClean="0">
              <a:latin typeface="Arial" pitchFamily="34" charset="0"/>
              <a:cs typeface="Arial" pitchFamily="34" charset="0"/>
            </a:endParaRPr>
          </a:p>
          <a:p>
            <a:pPr algn="ctr"/>
            <a:endParaRPr lang="es-EC" dirty="0">
              <a:latin typeface="Arial" pitchFamily="34" charset="0"/>
              <a:cs typeface="Arial" pitchFamily="34" charset="0"/>
            </a:endParaRPr>
          </a:p>
        </p:txBody>
      </p:sp>
      <p:sp>
        <p:nvSpPr>
          <p:cNvPr id="3" name="2 CuadroTexto"/>
          <p:cNvSpPr txBox="1"/>
          <p:nvPr/>
        </p:nvSpPr>
        <p:spPr>
          <a:xfrm>
            <a:off x="467544" y="476672"/>
            <a:ext cx="1584176" cy="461665"/>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algn="ctr"/>
            <a:r>
              <a:rPr lang="es-EC" sz="2400" b="1" dirty="0" smtClean="0">
                <a:latin typeface="Arial" pitchFamily="34" charset="0"/>
                <a:cs typeface="Arial" pitchFamily="34" charset="0"/>
              </a:rPr>
              <a:t>Artificial </a:t>
            </a:r>
            <a:endParaRPr lang="es-EC" sz="2400" b="1" dirty="0">
              <a:latin typeface="Arial" pitchFamily="34" charset="0"/>
              <a:cs typeface="Arial" pitchFamily="34" charset="0"/>
            </a:endParaRPr>
          </a:p>
        </p:txBody>
      </p:sp>
      <p:sp>
        <p:nvSpPr>
          <p:cNvPr id="4" name="3 CuadroTexto"/>
          <p:cNvSpPr txBox="1"/>
          <p:nvPr/>
        </p:nvSpPr>
        <p:spPr>
          <a:xfrm>
            <a:off x="4932040" y="1484784"/>
            <a:ext cx="3960440" cy="3000821"/>
          </a:xfrm>
          <a:prstGeom prst="rect">
            <a:avLst/>
          </a:prstGeom>
          <a:noFill/>
          <a:ln w="28575">
            <a:solidFill>
              <a:schemeClr val="tx1"/>
            </a:solidFill>
          </a:ln>
          <a:effectLst>
            <a:glow rad="101600">
              <a:schemeClr val="accent2">
                <a:satMod val="175000"/>
                <a:alpha val="40000"/>
              </a:schemeClr>
            </a:glow>
          </a:effectLst>
        </p:spPr>
        <p:txBody>
          <a:bodyPr wrap="square" rtlCol="0">
            <a:spAutoFit/>
          </a:bodyPr>
          <a:lstStyle/>
          <a:p>
            <a:pPr lvl="0"/>
            <a:r>
              <a:rPr lang="es-ES" dirty="0" smtClean="0">
                <a:latin typeface="Arial" pitchFamily="34" charset="0"/>
                <a:cs typeface="Arial" pitchFamily="34" charset="0"/>
              </a:rPr>
              <a:t>Desventajas: </a:t>
            </a:r>
          </a:p>
          <a:p>
            <a:pPr lvl="0"/>
            <a:endParaRPr lang="es-ES"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Costo inicial elevado</a:t>
            </a:r>
            <a:endParaRPr lang="es-EC"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Supervisión controlada.</a:t>
            </a:r>
            <a:endParaRPr lang="es-EC"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Mayor riesgo de incendio</a:t>
            </a:r>
            <a:endParaRPr lang="es-EC" dirty="0" smtClean="0">
              <a:latin typeface="Arial" pitchFamily="34" charset="0"/>
              <a:cs typeface="Arial" pitchFamily="34" charset="0"/>
            </a:endParaRPr>
          </a:p>
          <a:p>
            <a:pPr lvl="0">
              <a:lnSpc>
                <a:spcPct val="150000"/>
              </a:lnSpc>
              <a:buFont typeface="Arial" pitchFamily="34" charset="0"/>
              <a:buChar char="•"/>
            </a:pPr>
            <a:r>
              <a:rPr lang="es-ES" dirty="0" smtClean="0">
                <a:latin typeface="Arial" pitchFamily="34" charset="0"/>
                <a:cs typeface="Arial" pitchFamily="34" charset="0"/>
              </a:rPr>
              <a:t>Mayor posibilidad de secado </a:t>
            </a:r>
            <a:r>
              <a:rPr lang="es-ES" smtClean="0">
                <a:latin typeface="Arial" pitchFamily="34" charset="0"/>
                <a:cs typeface="Arial" pitchFamily="34" charset="0"/>
              </a:rPr>
              <a:t>o envejecido </a:t>
            </a:r>
            <a:r>
              <a:rPr lang="es-ES" dirty="0" smtClean="0">
                <a:latin typeface="Arial" pitchFamily="34" charset="0"/>
                <a:cs typeface="Arial" pitchFamily="34" charset="0"/>
              </a:rPr>
              <a:t>excesivo.</a:t>
            </a:r>
            <a:endParaRPr lang="es-EC" dirty="0" smtClean="0">
              <a:latin typeface="Arial" pitchFamily="34" charset="0"/>
              <a:cs typeface="Arial" pitchFamily="34" charset="0"/>
            </a:endParaRPr>
          </a:p>
          <a:p>
            <a:pPr algn="ctr"/>
            <a:endParaRPr lang="es-EC" dirty="0">
              <a:latin typeface="Arial" pitchFamily="34" charset="0"/>
              <a:cs typeface="Arial" pitchFamily="34" charset="0"/>
            </a:endParaRPr>
          </a:p>
        </p:txBody>
      </p:sp>
    </p:spTree>
  </p:cSld>
  <p:clrMapOvr>
    <a:masterClrMapping/>
  </p:clrMapOvr>
  <p:transition advClick="0">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buSzPct val="90000"/>
              <a:buFont typeface="+mj-lt"/>
              <a:buAutoNum type="arabicPeriod"/>
            </a:pPr>
            <a:r>
              <a:rPr lang="es-EC" sz="3200" b="1" dirty="0" smtClean="0">
                <a:latin typeface="Arial" pitchFamily="34" charset="0"/>
                <a:cs typeface="Arial" pitchFamily="34" charset="0"/>
              </a:rPr>
              <a:t>	</a:t>
            </a:r>
            <a:r>
              <a:rPr lang="es-ES" sz="3200" b="1" dirty="0" smtClean="0">
                <a:latin typeface="Arial" pitchFamily="34" charset="0"/>
                <a:cs typeface="Arial" pitchFamily="34" charset="0"/>
              </a:rPr>
              <a:t>Diagrama mecánico</a:t>
            </a:r>
            <a:r>
              <a:rPr lang="es-EC" sz="3200" b="1" dirty="0" smtClean="0">
                <a:latin typeface="Arial" pitchFamily="34" charset="0"/>
                <a:cs typeface="Arial" pitchFamily="34" charset="0"/>
              </a:rPr>
              <a:t>	</a:t>
            </a:r>
          </a:p>
          <a:p>
            <a:pPr>
              <a:buNone/>
            </a:pPr>
            <a:endParaRPr lang="es-EC" dirty="0"/>
          </a:p>
        </p:txBody>
      </p:sp>
      <p:sp>
        <p:nvSpPr>
          <p:cNvPr id="2" name="1 Título"/>
          <p:cNvSpPr>
            <a:spLocks noGrp="1"/>
          </p:cNvSpPr>
          <p:nvPr>
            <p:ph type="title"/>
          </p:nvPr>
        </p:nvSpPr>
        <p:spPr>
          <a:xfrm>
            <a:off x="539552" y="404664"/>
            <a:ext cx="8229600" cy="1143000"/>
          </a:xfrm>
        </p:spPr>
        <p:txBody>
          <a:bodyPr/>
          <a:lstStyle/>
          <a:p>
            <a:pPr algn="ctr"/>
            <a:r>
              <a:rPr lang="es-EC" b="1" dirty="0" smtClean="0">
                <a:latin typeface="Arial" pitchFamily="34" charset="0"/>
                <a:cs typeface="Arial" pitchFamily="34" charset="0"/>
              </a:rPr>
              <a:t>CAPÍTULO 2</a:t>
            </a:r>
            <a:endParaRPr lang="es-EC" b="1" dirty="0">
              <a:latin typeface="Arial" pitchFamily="34" charset="0"/>
              <a:cs typeface="Arial" pitchFamily="34" charset="0"/>
            </a:endParaRPr>
          </a:p>
        </p:txBody>
      </p:sp>
      <p:pic>
        <p:nvPicPr>
          <p:cNvPr id="4" name="3 Imagen"/>
          <p:cNvPicPr/>
          <p:nvPr/>
        </p:nvPicPr>
        <p:blipFill>
          <a:blip r:embed="rId2" cstate="print"/>
          <a:srcRect l="5252" t="6969"/>
          <a:stretch>
            <a:fillRect/>
          </a:stretch>
        </p:blipFill>
        <p:spPr bwMode="auto">
          <a:xfrm>
            <a:off x="1547664" y="2348880"/>
            <a:ext cx="5375525" cy="3314700"/>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2"/>
                                        </p:tgtEl>
                                        <p:attrNameLst>
                                          <p:attrName>style.color</p:attrName>
                                        </p:attrNameLst>
                                      </p:cBhvr>
                                      <p:to>
                                        <a:schemeClr val="bg1"/>
                                      </p:to>
                                    </p:animClr>
                                    <p:animClr clrSpc="rgb">
                                      <p:cBhvr>
                                        <p:cTn id="7" dur="1000" autoRev="1" fill="hold"/>
                                        <p:tgtEl>
                                          <p:spTgt spid="2"/>
                                        </p:tgtEl>
                                        <p:attrNameLst>
                                          <p:attrName>fillcolor</p:attrName>
                                        </p:attrNameLst>
                                      </p:cBhvr>
                                      <p:to>
                                        <a:schemeClr val="bg1"/>
                                      </p:to>
                                    </p:animClr>
                                    <p:set>
                                      <p:cBhvr>
                                        <p:cTn id="8" dur="1000" autoRev="1" fill="hold"/>
                                        <p:tgtEl>
                                          <p:spTgt spid="2"/>
                                        </p:tgtEl>
                                        <p:attrNameLst>
                                          <p:attrName>fill.type</p:attrName>
                                        </p:attrNameLst>
                                      </p:cBhvr>
                                      <p:to>
                                        <p:strVal val="solid"/>
                                      </p:to>
                                    </p:set>
                                    <p:set>
                                      <p:cBhvr>
                                        <p:cTn id="9" dur="1000" autoRev="1"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1000" autoRev="1" fill="hold"/>
                                        <p:tgtEl>
                                          <p:spTgt spid="3">
                                            <p:txEl>
                                              <p:pRg st="0" end="0"/>
                                            </p:txEl>
                                          </p:spTgt>
                                        </p:tgtEl>
                                        <p:attrNameLst>
                                          <p:attrName>style.color</p:attrName>
                                        </p:attrNameLst>
                                      </p:cBhvr>
                                      <p:to>
                                        <a:schemeClr val="bg1"/>
                                      </p:to>
                                    </p:animClr>
                                    <p:animClr clrSpc="rgb">
                                      <p:cBhvr>
                                        <p:cTn id="14" dur="1000" autoRev="1" fill="hold"/>
                                        <p:tgtEl>
                                          <p:spTgt spid="3">
                                            <p:txEl>
                                              <p:pRg st="0" end="0"/>
                                            </p:txEl>
                                          </p:spTgt>
                                        </p:tgtEl>
                                        <p:attrNameLst>
                                          <p:attrName>fillcolor</p:attrName>
                                        </p:attrNameLst>
                                      </p:cBhvr>
                                      <p:to>
                                        <a:schemeClr val="bg1"/>
                                      </p:to>
                                    </p:animClr>
                                    <p:set>
                                      <p:cBhvr>
                                        <p:cTn id="15" dur="1000" autoRev="1" fill="hold"/>
                                        <p:tgtEl>
                                          <p:spTgt spid="3">
                                            <p:txEl>
                                              <p:pRg st="0" end="0"/>
                                            </p:txEl>
                                          </p:spTgt>
                                        </p:tgtEl>
                                        <p:attrNameLst>
                                          <p:attrName>fill.type</p:attrName>
                                        </p:attrNameLst>
                                      </p:cBhvr>
                                      <p:to>
                                        <p:strVal val="solid"/>
                                      </p:to>
                                    </p:set>
                                    <p:set>
                                      <p:cBhvr>
                                        <p:cTn id="16"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buNone/>
            </a:pPr>
            <a:r>
              <a:rPr lang="es-EC" sz="2100" dirty="0" smtClean="0">
                <a:latin typeface="Arial" pitchFamily="34" charset="0"/>
                <a:cs typeface="Arial" pitchFamily="34" charset="0"/>
              </a:rPr>
              <a:t>Uno de los principales componentes en la dieta de todos los</a:t>
            </a:r>
          </a:p>
          <a:p>
            <a:pPr algn="just">
              <a:buNone/>
            </a:pPr>
            <a:r>
              <a:rPr lang="es-EC" sz="2100" dirty="0" smtClean="0">
                <a:latin typeface="Arial" pitchFamily="34" charset="0"/>
                <a:cs typeface="Arial" pitchFamily="34" charset="0"/>
              </a:rPr>
              <a:t>ecuatorianos, es el consumo de arroz, ya que está al alcance de </a:t>
            </a:r>
          </a:p>
          <a:p>
            <a:pPr algn="just">
              <a:buNone/>
            </a:pPr>
            <a:r>
              <a:rPr lang="es-EC" sz="2100" dirty="0" smtClean="0">
                <a:latin typeface="Arial" pitchFamily="34" charset="0"/>
                <a:cs typeface="Arial" pitchFamily="34" charset="0"/>
              </a:rPr>
              <a:t>casi todos, es rico nutricionalmente, y se lo consume en todas las </a:t>
            </a:r>
          </a:p>
          <a:p>
            <a:pPr algn="just">
              <a:buNone/>
            </a:pPr>
            <a:r>
              <a:rPr lang="es-EC" sz="2100" dirty="0" smtClean="0">
                <a:latin typeface="Arial" pitchFamily="34" charset="0"/>
                <a:cs typeface="Arial" pitchFamily="34" charset="0"/>
              </a:rPr>
              <a:t>regiones del país.</a:t>
            </a:r>
          </a:p>
          <a:p>
            <a:pPr algn="just">
              <a:buNone/>
            </a:pPr>
            <a:r>
              <a:rPr lang="es-EC" sz="2100" dirty="0" smtClean="0">
                <a:latin typeface="Arial" pitchFamily="34" charset="0"/>
                <a:cs typeface="Arial" pitchFamily="34" charset="0"/>
              </a:rPr>
              <a:t> </a:t>
            </a:r>
          </a:p>
          <a:p>
            <a:pPr algn="just">
              <a:buNone/>
            </a:pPr>
            <a:r>
              <a:rPr lang="es-EC" sz="2100" dirty="0" smtClean="0">
                <a:latin typeface="Arial" pitchFamily="34" charset="0"/>
                <a:cs typeface="Arial" pitchFamily="34" charset="0"/>
              </a:rPr>
              <a:t>En el mercado arrocero ecuatoriano existen variedades de arroz </a:t>
            </a:r>
          </a:p>
          <a:p>
            <a:pPr algn="just">
              <a:buNone/>
            </a:pPr>
            <a:r>
              <a:rPr lang="es-EC" sz="2100" dirty="0" smtClean="0">
                <a:latin typeface="Arial" pitchFamily="34" charset="0"/>
                <a:cs typeface="Arial" pitchFamily="34" charset="0"/>
              </a:rPr>
              <a:t>que se ofrecen de acuerdo a los gustos y necesidades de los </a:t>
            </a:r>
          </a:p>
          <a:p>
            <a:pPr algn="just">
              <a:buNone/>
            </a:pPr>
            <a:r>
              <a:rPr lang="es-EC" sz="2100" dirty="0" smtClean="0">
                <a:latin typeface="Arial" pitchFamily="34" charset="0"/>
                <a:cs typeface="Arial" pitchFamily="34" charset="0"/>
              </a:rPr>
              <a:t>consumidores; en especial para la región sierra se requiere un </a:t>
            </a:r>
          </a:p>
          <a:p>
            <a:pPr algn="just">
              <a:buNone/>
            </a:pPr>
            <a:r>
              <a:rPr lang="es-EC" sz="2100" dirty="0" smtClean="0">
                <a:latin typeface="Arial" pitchFamily="34" charset="0"/>
                <a:cs typeface="Arial" pitchFamily="34" charset="0"/>
              </a:rPr>
              <a:t>arroz más seco.</a:t>
            </a:r>
          </a:p>
          <a:p>
            <a:pPr algn="just">
              <a:buNone/>
            </a:pPr>
            <a:r>
              <a:rPr lang="es-EC" sz="2100" dirty="0" smtClean="0">
                <a:latin typeface="Arial" pitchFamily="34" charset="0"/>
                <a:cs typeface="Arial" pitchFamily="34" charset="0"/>
              </a:rPr>
              <a:t> </a:t>
            </a:r>
          </a:p>
          <a:p>
            <a:pPr algn="just">
              <a:buNone/>
            </a:pPr>
            <a:r>
              <a:rPr lang="es-EC" sz="2100" dirty="0" smtClean="0">
                <a:latin typeface="Arial" pitchFamily="34" charset="0"/>
                <a:cs typeface="Arial" pitchFamily="34" charset="0"/>
              </a:rPr>
              <a:t>Por esta razón en este proyecto se desarrolla la automatización de </a:t>
            </a:r>
          </a:p>
          <a:p>
            <a:pPr algn="just">
              <a:buNone/>
            </a:pPr>
            <a:r>
              <a:rPr lang="es-EC" sz="2100" dirty="0" smtClean="0">
                <a:latin typeface="Arial" pitchFamily="34" charset="0"/>
                <a:cs typeface="Arial" pitchFamily="34" charset="0"/>
              </a:rPr>
              <a:t>un horno de secado y envejecido de arroz, el cual cumpla con las </a:t>
            </a:r>
          </a:p>
          <a:p>
            <a:pPr algn="just">
              <a:buNone/>
            </a:pPr>
            <a:r>
              <a:rPr lang="es-EC" sz="2100" dirty="0" smtClean="0">
                <a:latin typeface="Arial" pitchFamily="34" charset="0"/>
                <a:cs typeface="Arial" pitchFamily="34" charset="0"/>
              </a:rPr>
              <a:t>exigencias del mercado antes citado.</a:t>
            </a:r>
          </a:p>
          <a:p>
            <a:pPr algn="just">
              <a:buNone/>
            </a:pPr>
            <a:endParaRPr lang="es-EC" dirty="0"/>
          </a:p>
        </p:txBody>
      </p:sp>
      <p:sp>
        <p:nvSpPr>
          <p:cNvPr id="2" name="1 Título"/>
          <p:cNvSpPr>
            <a:spLocks noGrp="1"/>
          </p:cNvSpPr>
          <p:nvPr>
            <p:ph type="title"/>
          </p:nvPr>
        </p:nvSpPr>
        <p:spPr/>
        <p:txBody>
          <a:bodyPr/>
          <a:lstStyle/>
          <a:p>
            <a:r>
              <a:rPr lang="es-EC" b="1" dirty="0" smtClean="0">
                <a:latin typeface="Arial" pitchFamily="34" charset="0"/>
                <a:cs typeface="Arial" pitchFamily="34" charset="0"/>
              </a:rPr>
              <a:t>RESUMEN</a:t>
            </a:r>
            <a:endParaRPr lang="es-EC" b="1"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2123728" y="908720"/>
            <a:ext cx="4896544" cy="4968552"/>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ocuments and Settings\Administrador\Escritorio\IMAGENES DE LA PLANTA 3D\horno2.jpeg"/>
          <p:cNvPicPr>
            <a:picLocks noGrp="1"/>
          </p:cNvPicPr>
          <p:nvPr>
            <p:ph idx="1"/>
          </p:nvPr>
        </p:nvPicPr>
        <p:blipFill>
          <a:blip r:embed="rId2" cstate="print"/>
          <a:srcRect l="19524" t="25347" r="20546" b="27579"/>
          <a:stretch>
            <a:fillRect/>
          </a:stretch>
        </p:blipFill>
        <p:spPr bwMode="auto">
          <a:xfrm>
            <a:off x="899592" y="908720"/>
            <a:ext cx="4104456" cy="2736304"/>
          </a:xfrm>
          <a:prstGeom prst="rect">
            <a:avLst/>
          </a:prstGeom>
          <a:noFill/>
          <a:ln w="9525">
            <a:noFill/>
            <a:miter lim="800000"/>
            <a:headEnd/>
            <a:tailEnd/>
          </a:ln>
        </p:spPr>
      </p:pic>
      <p:pic>
        <p:nvPicPr>
          <p:cNvPr id="5" name="4 Imagen" descr="C:\Documents and Settings\Administrador\Escritorio\IMAGENES DE LA PLANTA 3D\horno4.jpeg"/>
          <p:cNvPicPr/>
          <p:nvPr/>
        </p:nvPicPr>
        <p:blipFill>
          <a:blip r:embed="rId3" cstate="print"/>
          <a:srcRect l="12559" t="36662" r="14800" b="22602"/>
          <a:stretch>
            <a:fillRect/>
          </a:stretch>
        </p:blipFill>
        <p:spPr bwMode="auto">
          <a:xfrm>
            <a:off x="3275856" y="3933056"/>
            <a:ext cx="4824536" cy="2304255"/>
          </a:xfrm>
          <a:prstGeom prst="rect">
            <a:avLst/>
          </a:prstGeom>
          <a:noFill/>
          <a:ln w="9525">
            <a:noFill/>
            <a:miter lim="800000"/>
            <a:headEnd/>
            <a:tailEnd/>
          </a:ln>
        </p:spPr>
      </p:pic>
      <p:sp>
        <p:nvSpPr>
          <p:cNvPr id="6" name="5 CuadroTexto"/>
          <p:cNvSpPr txBox="1"/>
          <p:nvPr/>
        </p:nvSpPr>
        <p:spPr>
          <a:xfrm>
            <a:off x="611560" y="4653137"/>
            <a:ext cx="2376264" cy="830997"/>
          </a:xfrm>
          <a:prstGeom prst="rect">
            <a:avLst/>
          </a:prstGeom>
          <a:noFill/>
        </p:spPr>
        <p:txBody>
          <a:bodyPr wrap="square" rtlCol="0">
            <a:spAutoFit/>
          </a:bodyPr>
          <a:lstStyle/>
          <a:p>
            <a:pPr algn="ctr"/>
            <a:r>
              <a:rPr lang="es-EC" sz="2400" b="1" dirty="0" smtClean="0">
                <a:latin typeface="Arial" pitchFamily="34" charset="0"/>
                <a:cs typeface="Arial" pitchFamily="34" charset="0"/>
              </a:rPr>
              <a:t>VISTA LATERAL</a:t>
            </a:r>
            <a:endParaRPr lang="es-EC" sz="2400" b="1" dirty="0">
              <a:latin typeface="Arial" pitchFamily="34" charset="0"/>
              <a:cs typeface="Arial" pitchFamily="34" charset="0"/>
            </a:endParaRPr>
          </a:p>
        </p:txBody>
      </p:sp>
      <p:sp>
        <p:nvSpPr>
          <p:cNvPr id="7" name="6 CuadroTexto"/>
          <p:cNvSpPr txBox="1"/>
          <p:nvPr/>
        </p:nvSpPr>
        <p:spPr>
          <a:xfrm>
            <a:off x="5292080" y="1700809"/>
            <a:ext cx="2376264" cy="830997"/>
          </a:xfrm>
          <a:prstGeom prst="rect">
            <a:avLst/>
          </a:prstGeom>
          <a:noFill/>
        </p:spPr>
        <p:txBody>
          <a:bodyPr wrap="square" rtlCol="0">
            <a:spAutoFit/>
          </a:bodyPr>
          <a:lstStyle/>
          <a:p>
            <a:pPr algn="ctr"/>
            <a:r>
              <a:rPr lang="es-EC" sz="2400" b="1" dirty="0" smtClean="0">
                <a:latin typeface="Arial" pitchFamily="34" charset="0"/>
                <a:cs typeface="Arial" pitchFamily="34" charset="0"/>
              </a:rPr>
              <a:t>VISTA FRONTAL</a:t>
            </a:r>
            <a:endParaRPr lang="es-EC" sz="2400" b="1" dirty="0">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41107" t="43679" r="26291" b="36161"/>
          <a:stretch>
            <a:fillRect/>
          </a:stretch>
        </p:blipFill>
        <p:spPr bwMode="auto">
          <a:xfrm>
            <a:off x="1547665" y="2204865"/>
            <a:ext cx="6003668" cy="2088232"/>
          </a:xfrm>
          <a:prstGeom prst="rect">
            <a:avLst/>
          </a:prstGeom>
          <a:noFill/>
          <a:ln w="9525">
            <a:noFill/>
            <a:miter lim="800000"/>
            <a:headEnd/>
            <a:tailEnd/>
          </a:ln>
        </p:spPr>
      </p:pic>
      <p:sp>
        <p:nvSpPr>
          <p:cNvPr id="13" name="12 CuadroTexto"/>
          <p:cNvSpPr txBox="1"/>
          <p:nvPr/>
        </p:nvSpPr>
        <p:spPr>
          <a:xfrm>
            <a:off x="539552" y="620688"/>
            <a:ext cx="8208912" cy="1077218"/>
          </a:xfrm>
          <a:prstGeom prst="rect">
            <a:avLst/>
          </a:prstGeom>
          <a:noFill/>
        </p:spPr>
        <p:txBody>
          <a:bodyPr wrap="square" rtlCol="0">
            <a:spAutoFit/>
          </a:bodyPr>
          <a:lstStyle/>
          <a:p>
            <a:pPr marL="514350" indent="-514350">
              <a:buClr>
                <a:schemeClr val="bg2">
                  <a:lumMod val="50000"/>
                </a:schemeClr>
              </a:buClr>
              <a:buSzPct val="90000"/>
              <a:buFont typeface="+mj-lt"/>
              <a:buAutoNum type="arabicPeriod" startAt="2"/>
            </a:pPr>
            <a:r>
              <a:rPr lang="es-EC" sz="3200" b="1" dirty="0" smtClean="0">
                <a:latin typeface="Arial" pitchFamily="34" charset="0"/>
                <a:cs typeface="Arial" pitchFamily="34" charset="0"/>
              </a:rPr>
              <a:t>Reconocimiento de las variables del sistema</a:t>
            </a:r>
            <a:endParaRPr lang="es-EC" sz="3200" b="1" dirty="0">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1000" autoRev="1" fill="hold"/>
                                        <p:tgtEl>
                                          <p:spTgt spid="13">
                                            <p:txEl>
                                              <p:pRg st="0" end="0"/>
                                            </p:txEl>
                                          </p:spTgt>
                                        </p:tgtEl>
                                        <p:attrNameLst>
                                          <p:attrName>style.color</p:attrName>
                                        </p:attrNameLst>
                                      </p:cBhvr>
                                      <p:to>
                                        <a:schemeClr val="bg1"/>
                                      </p:to>
                                    </p:animClr>
                                    <p:animClr clrSpc="rgb">
                                      <p:cBhvr>
                                        <p:cTn id="7" dur="1000" autoRev="1" fill="hold"/>
                                        <p:tgtEl>
                                          <p:spTgt spid="13">
                                            <p:txEl>
                                              <p:pRg st="0" end="0"/>
                                            </p:txEl>
                                          </p:spTgt>
                                        </p:tgtEl>
                                        <p:attrNameLst>
                                          <p:attrName>fillcolor</p:attrName>
                                        </p:attrNameLst>
                                      </p:cBhvr>
                                      <p:to>
                                        <a:schemeClr val="bg1"/>
                                      </p:to>
                                    </p:animClr>
                                    <p:set>
                                      <p:cBhvr>
                                        <p:cTn id="8" dur="1000" autoRev="1" fill="hold"/>
                                        <p:tgtEl>
                                          <p:spTgt spid="13">
                                            <p:txEl>
                                              <p:pRg st="0" end="0"/>
                                            </p:txEl>
                                          </p:spTgt>
                                        </p:tgtEl>
                                        <p:attrNameLst>
                                          <p:attrName>fill.type</p:attrName>
                                        </p:attrNameLst>
                                      </p:cBhvr>
                                      <p:to>
                                        <p:strVal val="solid"/>
                                      </p:to>
                                    </p:set>
                                    <p:set>
                                      <p:cBhvr>
                                        <p:cTn id="9" dur="1000" autoRev="1" fill="hold"/>
                                        <p:tgtEl>
                                          <p:spTgt spid="1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936104"/>
          </a:xfrm>
        </p:spPr>
        <p:txBody>
          <a:bodyPr>
            <a:normAutofit/>
          </a:bodyPr>
          <a:lstStyle/>
          <a:p>
            <a:pPr algn="ctr">
              <a:buNone/>
            </a:pPr>
            <a:r>
              <a:rPr lang="es-EC" sz="3600" b="1" dirty="0" smtClean="0">
                <a:latin typeface="Arial" pitchFamily="34" charset="0"/>
                <a:cs typeface="Arial" pitchFamily="34" charset="0"/>
              </a:rPr>
              <a:t>Lazo de Control</a:t>
            </a:r>
            <a:endParaRPr lang="es-EC" sz="3600" b="1" dirty="0">
              <a:latin typeface="Arial" pitchFamily="34" charset="0"/>
              <a:cs typeface="Arial" pitchFamily="34" charset="0"/>
            </a:endParaRPr>
          </a:p>
        </p:txBody>
      </p:sp>
      <p:pic>
        <p:nvPicPr>
          <p:cNvPr id="5" name="4 Imagen"/>
          <p:cNvPicPr/>
          <p:nvPr/>
        </p:nvPicPr>
        <p:blipFill>
          <a:blip r:embed="rId2" cstate="print"/>
          <a:srcRect l="32838" t="46053" r="34113" b="32237"/>
          <a:stretch>
            <a:fillRect/>
          </a:stretch>
        </p:blipFill>
        <p:spPr bwMode="auto">
          <a:xfrm>
            <a:off x="1619672" y="2348880"/>
            <a:ext cx="5976664" cy="2304256"/>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4525963"/>
          </a:xfrm>
        </p:spPr>
        <p:txBody>
          <a:bodyPr/>
          <a:lstStyle/>
          <a:p>
            <a:pPr marL="514350" indent="-514350">
              <a:lnSpc>
                <a:spcPct val="150000"/>
              </a:lnSpc>
              <a:spcBef>
                <a:spcPts val="0"/>
              </a:spcBef>
              <a:buSzPct val="90000"/>
              <a:buFont typeface="+mj-lt"/>
              <a:buAutoNum type="arabicPeriod" startAt="3"/>
            </a:pPr>
            <a:r>
              <a:rPr lang="es-EC" sz="3200" b="1" dirty="0" smtClean="0">
                <a:latin typeface="Arial" pitchFamily="34" charset="0"/>
                <a:cs typeface="Arial" pitchFamily="34" charset="0"/>
              </a:rPr>
              <a:t>Identificación de los factores que intervienen en el sistema	</a:t>
            </a:r>
          </a:p>
          <a:p>
            <a:pPr>
              <a:lnSpc>
                <a:spcPct val="150000"/>
              </a:lnSpc>
              <a:spcBef>
                <a:spcPts val="0"/>
              </a:spcBef>
            </a:pPr>
            <a:r>
              <a:rPr lang="es-EC" b="1" dirty="0" smtClean="0">
                <a:latin typeface="Arial" pitchFamily="34" charset="0"/>
                <a:cs typeface="Arial" pitchFamily="34" charset="0"/>
              </a:rPr>
              <a:t>Humedad </a:t>
            </a:r>
            <a:endParaRPr lang="es-EC" b="1" dirty="0">
              <a:latin typeface="Arial" pitchFamily="34" charset="0"/>
              <a:cs typeface="Arial" pitchFamily="34" charset="0"/>
            </a:endParaRPr>
          </a:p>
        </p:txBody>
      </p:sp>
      <p:graphicFrame>
        <p:nvGraphicFramePr>
          <p:cNvPr id="4" name="3 Tabla"/>
          <p:cNvGraphicFramePr>
            <a:graphicFrameLocks noGrp="1"/>
          </p:cNvGraphicFramePr>
          <p:nvPr/>
        </p:nvGraphicFramePr>
        <p:xfrm>
          <a:off x="1619672" y="2924944"/>
          <a:ext cx="5760640" cy="1944216"/>
        </p:xfrm>
        <a:graphic>
          <a:graphicData uri="http://schemas.openxmlformats.org/drawingml/2006/table">
            <a:tbl>
              <a:tblPr/>
              <a:tblGrid>
                <a:gridCol w="2875833"/>
                <a:gridCol w="2884807"/>
              </a:tblGrid>
              <a:tr h="648072">
                <a:tc>
                  <a:txBody>
                    <a:bodyPr/>
                    <a:lstStyle/>
                    <a:p>
                      <a:pPr algn="ctr">
                        <a:lnSpc>
                          <a:spcPct val="150000"/>
                        </a:lnSpc>
                        <a:spcAft>
                          <a:spcPts val="1000"/>
                        </a:spcAft>
                      </a:pPr>
                      <a:r>
                        <a:rPr lang="es-EC" sz="1800" dirty="0">
                          <a:latin typeface="Arial"/>
                          <a:ea typeface="Calibri"/>
                          <a:cs typeface="Arial"/>
                        </a:rPr>
                        <a:t>% de Humedad del grano</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800" dirty="0">
                          <a:latin typeface="Arial"/>
                          <a:ea typeface="Calibri"/>
                          <a:cs typeface="Arial"/>
                        </a:rPr>
                        <a:t>Proceso artificial</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50000"/>
                        </a:lnSpc>
                        <a:spcAft>
                          <a:spcPts val="1000"/>
                        </a:spcAft>
                      </a:pPr>
                      <a:r>
                        <a:rPr lang="es-EC" sz="1800">
                          <a:latin typeface="Arial"/>
                          <a:ea typeface="Calibri"/>
                          <a:cs typeface="Arial"/>
                        </a:rPr>
                        <a:t>22 y 20 %RH tolerancia </a:t>
                      </a:r>
                      <a:endParaRPr lang="es-EC"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800">
                          <a:latin typeface="Arial"/>
                          <a:ea typeface="Calibri"/>
                          <a:cs typeface="Arial"/>
                        </a:rPr>
                        <a:t>Secado </a:t>
                      </a:r>
                      <a:endParaRPr lang="es-EC"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gn="ctr">
                        <a:lnSpc>
                          <a:spcPct val="150000"/>
                        </a:lnSpc>
                        <a:spcAft>
                          <a:spcPts val="1000"/>
                        </a:spcAft>
                      </a:pPr>
                      <a:r>
                        <a:rPr lang="es-EC" sz="1800" dirty="0">
                          <a:latin typeface="Arial"/>
                          <a:ea typeface="Calibri"/>
                          <a:cs typeface="Arial"/>
                        </a:rPr>
                        <a:t>16 y 14 %RH tolerancia </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800" dirty="0">
                          <a:latin typeface="Arial"/>
                          <a:ea typeface="Calibri"/>
                          <a:cs typeface="Arial"/>
                        </a:rPr>
                        <a:t>Envejecido</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76" name="Rectangle 4"/>
          <p:cNvSpPr>
            <a:spLocks noChangeArrowheads="1"/>
          </p:cNvSpPr>
          <p:nvPr/>
        </p:nvSpPr>
        <p:spPr bwMode="auto">
          <a:xfrm>
            <a:off x="1043608" y="5085184"/>
            <a:ext cx="7272808" cy="68219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t>
            </a:r>
            <a:r>
              <a:rPr kumimoji="0" lang="es-EC"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rPr>
              <a:t>abla 2.1. Rangos de humedad que puede operar cada proceso</a:t>
            </a:r>
            <a:endPar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250" autoRev="1" fill="hold"/>
                                        <p:tgtEl>
                                          <p:spTgt spid="3">
                                            <p:txEl>
                                              <p:pRg st="0" end="0"/>
                                            </p:txEl>
                                          </p:spTgt>
                                        </p:tgtEl>
                                        <p:attrNameLst>
                                          <p:attrName>style.color</p:attrName>
                                        </p:attrNameLst>
                                      </p:cBhvr>
                                      <p:to>
                                        <a:schemeClr val="bg1"/>
                                      </p:to>
                                    </p:animClr>
                                    <p:animClr clrSpc="rgb">
                                      <p:cBhvr>
                                        <p:cTn id="7" dur="250" autoRev="1" fill="hold"/>
                                        <p:tgtEl>
                                          <p:spTgt spid="3">
                                            <p:txEl>
                                              <p:pRg st="0" end="0"/>
                                            </p:txEl>
                                          </p:spTgt>
                                        </p:tgtEl>
                                        <p:attrNameLst>
                                          <p:attrName>fillcolor</p:attrName>
                                        </p:attrNameLst>
                                      </p:cBhvr>
                                      <p:to>
                                        <a:schemeClr val="bg1"/>
                                      </p:to>
                                    </p:animClr>
                                    <p:set>
                                      <p:cBhvr>
                                        <p:cTn id="8" dur="250" autoRev="1" fill="hold"/>
                                        <p:tgtEl>
                                          <p:spTgt spid="3">
                                            <p:txEl>
                                              <p:pRg st="0" end="0"/>
                                            </p:txEl>
                                          </p:spTgt>
                                        </p:tgtEl>
                                        <p:attrNameLst>
                                          <p:attrName>fill.type</p:attrName>
                                        </p:attrNameLst>
                                      </p:cBhvr>
                                      <p:to>
                                        <p:strVal val="solid"/>
                                      </p:to>
                                    </p:set>
                                    <p:set>
                                      <p:cBhvr>
                                        <p:cTn id="9" dur="25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547664" y="908720"/>
          <a:ext cx="5976664" cy="3122084"/>
        </p:xfrm>
        <a:graphic>
          <a:graphicData uri="http://schemas.openxmlformats.org/drawingml/2006/table">
            <a:tbl>
              <a:tblPr/>
              <a:tblGrid>
                <a:gridCol w="3221814"/>
                <a:gridCol w="2754850"/>
              </a:tblGrid>
              <a:tr h="421761">
                <a:tc>
                  <a:txBody>
                    <a:bodyPr/>
                    <a:lstStyle/>
                    <a:p>
                      <a:pPr indent="450215" algn="just">
                        <a:lnSpc>
                          <a:spcPct val="150000"/>
                        </a:lnSpc>
                        <a:spcAft>
                          <a:spcPts val="0"/>
                        </a:spcAft>
                      </a:pPr>
                      <a:r>
                        <a:rPr lang="es-EC" sz="1800" dirty="0">
                          <a:latin typeface="Arial"/>
                          <a:ea typeface="Calibri"/>
                          <a:cs typeface="Arial"/>
                        </a:rPr>
                        <a:t>% de Humedad</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lnSpc>
                          <a:spcPct val="150000"/>
                        </a:lnSpc>
                        <a:spcAft>
                          <a:spcPts val="0"/>
                        </a:spcAft>
                      </a:pPr>
                      <a:r>
                        <a:rPr lang="es-EC" sz="1800" dirty="0">
                          <a:latin typeface="Arial"/>
                          <a:ea typeface="Calibri"/>
                          <a:cs typeface="Arial"/>
                        </a:rPr>
                        <a:t>Proceso biológico</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4403">
                <a:tc>
                  <a:txBody>
                    <a:bodyPr/>
                    <a:lstStyle/>
                    <a:p>
                      <a:pPr indent="450215" algn="just">
                        <a:lnSpc>
                          <a:spcPct val="150000"/>
                        </a:lnSpc>
                        <a:spcAft>
                          <a:spcPts val="1000"/>
                        </a:spcAft>
                      </a:pPr>
                      <a:r>
                        <a:rPr lang="es-EC" sz="1800" dirty="0">
                          <a:latin typeface="Arial"/>
                          <a:ea typeface="Calibri"/>
                          <a:cs typeface="Arial"/>
                        </a:rPr>
                        <a:t>Superior a 60%</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800">
                          <a:latin typeface="Arial"/>
                          <a:ea typeface="Calibri"/>
                          <a:cs typeface="Arial"/>
                        </a:rPr>
                        <a:t>La semilla puede germinar según el tipo.</a:t>
                      </a:r>
                      <a:endParaRPr lang="es-EC" sz="18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164">
                <a:tc>
                  <a:txBody>
                    <a:bodyPr/>
                    <a:lstStyle/>
                    <a:p>
                      <a:pPr indent="450215" algn="just">
                        <a:lnSpc>
                          <a:spcPct val="150000"/>
                        </a:lnSpc>
                        <a:spcAft>
                          <a:spcPts val="1000"/>
                        </a:spcAft>
                      </a:pPr>
                      <a:r>
                        <a:rPr lang="es-EC" sz="1800" dirty="0">
                          <a:latin typeface="Arial"/>
                          <a:ea typeface="Calibri"/>
                          <a:cs typeface="Arial"/>
                        </a:rPr>
                        <a:t>Entre 35 – 60% </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800" dirty="0">
                          <a:latin typeface="Arial"/>
                          <a:ea typeface="Calibri"/>
                          <a:cs typeface="Arial"/>
                        </a:rPr>
                        <a:t>Existe gran peligro de desarrollo de microorganismos y de ardido.</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a:xfrm>
            <a:off x="683568" y="4293096"/>
            <a:ext cx="8229600" cy="1143000"/>
          </a:xfrm>
        </p:spPr>
        <p:txBody>
          <a:bodyPr>
            <a:normAutofit/>
          </a:bodyPr>
          <a:lstStyle/>
          <a:p>
            <a:pPr algn="ctr"/>
            <a:r>
              <a:rPr lang="es-EC" sz="1800" b="1" dirty="0" smtClean="0">
                <a:solidFill>
                  <a:schemeClr val="tx1"/>
                </a:solidFill>
                <a:effectLst/>
                <a:latin typeface="Arial" pitchFamily="34" charset="0"/>
                <a:cs typeface="Arial" pitchFamily="34" charset="0"/>
              </a:rPr>
              <a:t>Tabla 2.2. Procesos </a:t>
            </a:r>
            <a:r>
              <a:rPr lang="es-EC" sz="1800" b="1" dirty="0">
                <a:solidFill>
                  <a:schemeClr val="tx1"/>
                </a:solidFill>
                <a:effectLst/>
                <a:latin typeface="Arial" pitchFamily="34" charset="0"/>
                <a:cs typeface="Arial" pitchFamily="34" charset="0"/>
              </a:rPr>
              <a:t>biológicos que suceden en un grano de acuerdo con su porcentaje de humedad </a:t>
            </a:r>
            <a:r>
              <a:rPr lang="es-EC" sz="1800" dirty="0">
                <a:solidFill>
                  <a:schemeClr val="tx1"/>
                </a:solidFill>
                <a:effectLst/>
                <a:latin typeface="Arial" pitchFamily="34" charset="0"/>
                <a:cs typeface="Arial" pitchFamily="34" charset="0"/>
              </a:rPr>
              <a:t/>
            </a:r>
            <a:br>
              <a:rPr lang="es-EC" sz="1800" dirty="0">
                <a:solidFill>
                  <a:schemeClr val="tx1"/>
                </a:solidFill>
                <a:effectLst/>
                <a:latin typeface="Arial" pitchFamily="34" charset="0"/>
                <a:cs typeface="Arial" pitchFamily="34" charset="0"/>
              </a:rPr>
            </a:br>
            <a:endParaRPr lang="es-EC" sz="1800" dirty="0">
              <a:solidFill>
                <a:schemeClr val="tx1"/>
              </a:solidFill>
              <a:effectLst/>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08720"/>
            <a:ext cx="8229600" cy="892696"/>
          </a:xfrm>
        </p:spPr>
        <p:txBody>
          <a:bodyPr/>
          <a:lstStyle/>
          <a:p>
            <a:r>
              <a:rPr lang="es-EC" b="1" dirty="0" smtClean="0">
                <a:latin typeface="Arial" pitchFamily="34" charset="0"/>
                <a:cs typeface="Arial" pitchFamily="34" charset="0"/>
              </a:rPr>
              <a:t>Temperatura </a:t>
            </a:r>
            <a:endParaRPr lang="es-EC" b="1" dirty="0">
              <a:latin typeface="Arial" pitchFamily="34" charset="0"/>
              <a:cs typeface="Arial" pitchFamily="34" charset="0"/>
            </a:endParaRPr>
          </a:p>
        </p:txBody>
      </p:sp>
      <p:graphicFrame>
        <p:nvGraphicFramePr>
          <p:cNvPr id="5" name="4 Tabla"/>
          <p:cNvGraphicFramePr>
            <a:graphicFrameLocks noGrp="1"/>
          </p:cNvGraphicFramePr>
          <p:nvPr/>
        </p:nvGraphicFramePr>
        <p:xfrm>
          <a:off x="1619672" y="2132856"/>
          <a:ext cx="5976664" cy="1728192"/>
        </p:xfrm>
        <a:graphic>
          <a:graphicData uri="http://schemas.openxmlformats.org/drawingml/2006/table">
            <a:tbl>
              <a:tblPr/>
              <a:tblGrid>
                <a:gridCol w="3312369"/>
                <a:gridCol w="2664295"/>
              </a:tblGrid>
              <a:tr h="576064">
                <a:tc>
                  <a:txBody>
                    <a:bodyPr/>
                    <a:lstStyle/>
                    <a:p>
                      <a:pPr marL="457200" indent="450215" algn="l">
                        <a:lnSpc>
                          <a:spcPct val="150000"/>
                        </a:lnSpc>
                        <a:spcAft>
                          <a:spcPts val="0"/>
                        </a:spcAft>
                      </a:pPr>
                      <a:r>
                        <a:rPr lang="es-EC" sz="1800" dirty="0">
                          <a:latin typeface="Arial"/>
                          <a:ea typeface="Calibri"/>
                          <a:cs typeface="Arial"/>
                        </a:rPr>
                        <a:t>Proceso</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0215" algn="l">
                        <a:lnSpc>
                          <a:spcPct val="150000"/>
                        </a:lnSpc>
                        <a:spcAft>
                          <a:spcPts val="1000"/>
                        </a:spcAft>
                      </a:pPr>
                      <a:r>
                        <a:rPr lang="es-EC" sz="1800" dirty="0">
                          <a:latin typeface="Arial"/>
                          <a:ea typeface="Calibri"/>
                          <a:cs typeface="Arial"/>
                        </a:rPr>
                        <a:t>Temperatura</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marL="457200" indent="450215" algn="l">
                        <a:lnSpc>
                          <a:spcPct val="150000"/>
                        </a:lnSpc>
                        <a:spcAft>
                          <a:spcPts val="0"/>
                        </a:spcAft>
                      </a:pPr>
                      <a:r>
                        <a:rPr lang="es-EC" sz="1800" dirty="0">
                          <a:latin typeface="Arial"/>
                          <a:ea typeface="Calibri"/>
                          <a:cs typeface="Arial"/>
                        </a:rPr>
                        <a:t>Secado del grano</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0215" algn="l">
                        <a:lnSpc>
                          <a:spcPct val="150000"/>
                        </a:lnSpc>
                        <a:spcAft>
                          <a:spcPts val="1000"/>
                        </a:spcAft>
                      </a:pPr>
                      <a:r>
                        <a:rPr lang="es-EC" sz="1800" dirty="0">
                          <a:latin typeface="Arial"/>
                          <a:ea typeface="Calibri"/>
                          <a:cs typeface="Arial"/>
                        </a:rPr>
                        <a:t>40 - 50 °C</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marL="457200" indent="450215" algn="l">
                        <a:lnSpc>
                          <a:spcPct val="150000"/>
                        </a:lnSpc>
                        <a:spcAft>
                          <a:spcPts val="0"/>
                        </a:spcAft>
                      </a:pPr>
                      <a:r>
                        <a:rPr lang="es-EC" sz="1800" dirty="0">
                          <a:latin typeface="Arial"/>
                          <a:ea typeface="Calibri"/>
                          <a:cs typeface="Arial"/>
                        </a:rPr>
                        <a:t>Envejecido del grano</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0215" algn="l">
                        <a:lnSpc>
                          <a:spcPct val="150000"/>
                        </a:lnSpc>
                        <a:spcAft>
                          <a:spcPts val="1000"/>
                        </a:spcAft>
                      </a:pPr>
                      <a:r>
                        <a:rPr lang="es-EC" sz="1800" dirty="0">
                          <a:latin typeface="Arial"/>
                          <a:ea typeface="Calibri"/>
                          <a:cs typeface="Arial"/>
                        </a:rPr>
                        <a:t>70 – 80 °C</a:t>
                      </a:r>
                      <a:endParaRPr lang="es-EC"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115616" y="4294837"/>
            <a:ext cx="6984776" cy="646331"/>
          </a:xfrm>
          <a:prstGeom prst="rect">
            <a:avLst/>
          </a:prstGeom>
        </p:spPr>
        <p:txBody>
          <a:bodyPr wrap="square">
            <a:spAutoFit/>
          </a:bodyPr>
          <a:lstStyle/>
          <a:p>
            <a:pPr algn="ctr"/>
            <a:r>
              <a:rPr lang="es-EC" b="1" dirty="0" smtClean="0">
                <a:latin typeface="Arial" pitchFamily="34" charset="0"/>
                <a:cs typeface="Arial" pitchFamily="34" charset="0"/>
              </a:rPr>
              <a:t>Tabla 2.3. Rangos de Temperatura que puede operar cada proceso</a:t>
            </a:r>
            <a:endParaRPr lang="es-EC" b="1" dirty="0">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691680" y="836712"/>
          <a:ext cx="5832648" cy="1296144"/>
        </p:xfrm>
        <a:graphic>
          <a:graphicData uri="http://schemas.openxmlformats.org/drawingml/2006/table">
            <a:tbl>
              <a:tblPr/>
              <a:tblGrid>
                <a:gridCol w="2916324"/>
                <a:gridCol w="2916324"/>
              </a:tblGrid>
              <a:tr h="648072">
                <a:tc rowSpan="2">
                  <a:txBody>
                    <a:bodyPr/>
                    <a:lstStyle/>
                    <a:p>
                      <a:pPr algn="ctr">
                        <a:lnSpc>
                          <a:spcPct val="150000"/>
                        </a:lnSpc>
                        <a:spcAft>
                          <a:spcPts val="1000"/>
                        </a:spcAft>
                      </a:pPr>
                      <a:r>
                        <a:rPr lang="es-EC" sz="1800" dirty="0">
                          <a:latin typeface="Arial"/>
                          <a:ea typeface="Calibri"/>
                          <a:cs typeface="Arial"/>
                        </a:rPr>
                        <a:t>Ventoleras</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800">
                          <a:latin typeface="Arial"/>
                          <a:ea typeface="Calibri"/>
                          <a:cs typeface="Arial"/>
                        </a:rPr>
                        <a:t>Apertura completa</a:t>
                      </a:r>
                      <a:endParaRPr lang="es-EC" sz="180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vMerge="1">
                  <a:txBody>
                    <a:bodyPr/>
                    <a:lstStyle/>
                    <a:p>
                      <a:endParaRPr lang="es-EC"/>
                    </a:p>
                  </a:txBody>
                  <a:tcPr/>
                </a:tc>
                <a:tc>
                  <a:txBody>
                    <a:bodyPr/>
                    <a:lstStyle/>
                    <a:p>
                      <a:pPr algn="ctr">
                        <a:lnSpc>
                          <a:spcPct val="150000"/>
                        </a:lnSpc>
                        <a:spcAft>
                          <a:spcPts val="1000"/>
                        </a:spcAft>
                      </a:pPr>
                      <a:r>
                        <a:rPr lang="es-EC" sz="1800" dirty="0">
                          <a:latin typeface="Arial"/>
                          <a:ea typeface="Calibri"/>
                          <a:cs typeface="Arial"/>
                        </a:rPr>
                        <a:t>Cerrado completo</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1691680" y="3789040"/>
          <a:ext cx="5760640" cy="1512168"/>
        </p:xfrm>
        <a:graphic>
          <a:graphicData uri="http://schemas.openxmlformats.org/drawingml/2006/table">
            <a:tbl>
              <a:tblPr/>
              <a:tblGrid>
                <a:gridCol w="2880320"/>
                <a:gridCol w="2880320"/>
              </a:tblGrid>
              <a:tr h="604867">
                <a:tc rowSpan="2">
                  <a:txBody>
                    <a:bodyPr/>
                    <a:lstStyle/>
                    <a:p>
                      <a:pPr algn="ctr">
                        <a:lnSpc>
                          <a:spcPct val="150000"/>
                        </a:lnSpc>
                        <a:spcAft>
                          <a:spcPts val="1000"/>
                        </a:spcAft>
                      </a:pPr>
                      <a:r>
                        <a:rPr lang="es-EC" sz="1800" dirty="0">
                          <a:latin typeface="Arial"/>
                          <a:ea typeface="Calibri"/>
                          <a:cs typeface="Arial"/>
                        </a:rPr>
                        <a:t>Electroválvula</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800" dirty="0">
                          <a:latin typeface="Arial"/>
                          <a:ea typeface="Calibri"/>
                          <a:cs typeface="Arial"/>
                        </a:rPr>
                        <a:t>Paso completo de GLP</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7301">
                <a:tc vMerge="1">
                  <a:txBody>
                    <a:bodyPr/>
                    <a:lstStyle/>
                    <a:p>
                      <a:endParaRPr lang="es-EC"/>
                    </a:p>
                  </a:txBody>
                  <a:tcPr/>
                </a:tc>
                <a:tc>
                  <a:txBody>
                    <a:bodyPr/>
                    <a:lstStyle/>
                    <a:p>
                      <a:pPr algn="ctr">
                        <a:lnSpc>
                          <a:spcPct val="150000"/>
                        </a:lnSpc>
                        <a:spcAft>
                          <a:spcPts val="1000"/>
                        </a:spcAft>
                      </a:pPr>
                      <a:r>
                        <a:rPr lang="es-EC" sz="1800" dirty="0">
                          <a:latin typeface="Arial"/>
                          <a:ea typeface="Calibri"/>
                          <a:cs typeface="Arial"/>
                        </a:rPr>
                        <a:t>Obstrucción completa de GLP</a:t>
                      </a:r>
                      <a:endParaRPr lang="es-EC" sz="1800" dirty="0">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2465" name="Rectangle 1"/>
          <p:cNvSpPr>
            <a:spLocks noChangeArrowheads="1"/>
          </p:cNvSpPr>
          <p:nvPr/>
        </p:nvSpPr>
        <p:spPr bwMode="auto">
          <a:xfrm>
            <a:off x="1475656" y="2348880"/>
            <a:ext cx="6336704" cy="959197"/>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t>
            </a:r>
            <a:r>
              <a:rPr kumimoji="0" lang="es-EC"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rPr>
              <a:t>abla 2.4. Rango de trabajo de las ventoleras</a:t>
            </a:r>
            <a:r>
              <a:rPr kumimoji="0" lang="es-EC" b="0" i="0" u="none" strike="noStrike" cap="none" normalizeH="0" baseline="0" dirty="0" smtClean="0" bmk="">
                <a:ln>
                  <a:noFill/>
                </a:ln>
                <a:solidFill>
                  <a:schemeClr val="tx1"/>
                </a:solidFill>
                <a:effectLst/>
                <a:latin typeface="Arial" pitchFamily="34" charset="0"/>
                <a:ea typeface="Calibri" pitchFamily="34" charset="0"/>
                <a:cs typeface="Arial" pitchFamily="34" charset="0"/>
              </a:rPr>
              <a:t>	</a:t>
            </a:r>
            <a:endParaRPr kumimoji="0" lang="es-EC"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1547664" y="5661248"/>
            <a:ext cx="6048672" cy="369332"/>
          </a:xfrm>
          <a:prstGeom prst="rect">
            <a:avLst/>
          </a:prstGeom>
        </p:spPr>
        <p:txBody>
          <a:bodyPr wrap="square">
            <a:spAutoFit/>
          </a:bodyPr>
          <a:lstStyle/>
          <a:p>
            <a:pPr lvl="0" indent="450850" algn="ctr" eaLnBrk="0" fontAlgn="base" hangingPunct="0">
              <a:spcBef>
                <a:spcPct val="0"/>
              </a:spcBef>
              <a:spcAft>
                <a:spcPct val="0"/>
              </a:spcAft>
            </a:pPr>
            <a:r>
              <a:rPr lang="es-EC" b="1" dirty="0" smtClean="0" bmk="">
                <a:solidFill>
                  <a:srgbClr val="000000"/>
                </a:solidFill>
                <a:latin typeface="Arial" pitchFamily="34" charset="0"/>
                <a:ea typeface="Times New Roman" pitchFamily="18" charset="0"/>
                <a:cs typeface="Times New Roman" pitchFamily="18" charset="0"/>
              </a:rPr>
              <a:t>Tabla 2.5. Rango de trabajo de la electroválvula</a:t>
            </a:r>
            <a:endParaRPr lang="es-EC" b="1" dirty="0" smtClean="0">
              <a:solidFill>
                <a:srgbClr val="000000"/>
              </a:solidFill>
              <a:latin typeface="Arial" pitchFamily="34" charset="0"/>
              <a:ea typeface="Times New Roman" pitchFamily="18" charset="0"/>
              <a:cs typeface="Times New Roman" pitchFamily="18" charset="0"/>
            </a:endParaRPr>
          </a:p>
        </p:txBody>
      </p:sp>
    </p:spTree>
  </p:cSld>
  <p:clrMapOvr>
    <a:masterClrMapping/>
  </p:clrMapOvr>
  <p:transition advClick="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229600" cy="4525963"/>
          </a:xfrm>
        </p:spPr>
        <p:txBody>
          <a:bodyPr>
            <a:normAutofit/>
          </a:bodyPr>
          <a:lstStyle/>
          <a:p>
            <a:pPr marL="514350" indent="-514350">
              <a:buSzPct val="90000"/>
              <a:buFont typeface="+mj-lt"/>
              <a:buAutoNum type="arabicPeriod" startAt="4"/>
            </a:pPr>
            <a:r>
              <a:rPr lang="es-EC" sz="3600" b="1" dirty="0" smtClean="0">
                <a:latin typeface="Arial" pitchFamily="34" charset="0"/>
                <a:cs typeface="Arial" pitchFamily="34" charset="0"/>
              </a:rPr>
              <a:t>Solución a posibles fallos del sistema</a:t>
            </a:r>
          </a:p>
          <a:p>
            <a:pPr marL="514350" indent="-514350">
              <a:buNone/>
            </a:pPr>
            <a:endParaRPr lang="es-EC" sz="3200" b="1" dirty="0" smtClean="0">
              <a:latin typeface="Arial" pitchFamily="34" charset="0"/>
              <a:cs typeface="Arial" pitchFamily="34" charset="0"/>
            </a:endParaRPr>
          </a:p>
          <a:p>
            <a:pPr lvl="0"/>
            <a:r>
              <a:rPr lang="es-EC" sz="3200" dirty="0" smtClean="0">
                <a:latin typeface="Arial" pitchFamily="34" charset="0"/>
                <a:cs typeface="Arial" pitchFamily="34" charset="0"/>
              </a:rPr>
              <a:t>Si existe un fallo en el sensor de temperatura.</a:t>
            </a:r>
          </a:p>
          <a:p>
            <a:pPr lvl="0"/>
            <a:endParaRPr lang="es-EC" sz="3200" dirty="0" smtClean="0">
              <a:latin typeface="Arial" pitchFamily="34" charset="0"/>
              <a:cs typeface="Arial" pitchFamily="34" charset="0"/>
            </a:endParaRPr>
          </a:p>
          <a:p>
            <a:pPr lvl="0"/>
            <a:r>
              <a:rPr lang="es-EC" sz="3200" dirty="0" smtClean="0">
                <a:latin typeface="Arial" pitchFamily="34" charset="0"/>
                <a:cs typeface="Arial" pitchFamily="34" charset="0"/>
              </a:rPr>
              <a:t>Si existe algún error en las mediciones de temperatura con el PT100.</a:t>
            </a:r>
          </a:p>
          <a:p>
            <a:pPr>
              <a:buNone/>
            </a:pPr>
            <a:endParaRPr lang="es-EC" sz="3200" dirty="0">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124745"/>
            <a:ext cx="8229600" cy="3018635"/>
          </a:xfrm>
        </p:spPr>
        <p:txBody>
          <a:bodyPr>
            <a:noAutofit/>
          </a:bodyPr>
          <a:lstStyle/>
          <a:p>
            <a:pPr lvl="0"/>
            <a:endParaRPr lang="es-EC" sz="3200" dirty="0" smtClean="0">
              <a:latin typeface="Arial" pitchFamily="34" charset="0"/>
              <a:cs typeface="Arial" pitchFamily="34" charset="0"/>
            </a:endParaRPr>
          </a:p>
          <a:p>
            <a:pPr lvl="0"/>
            <a:r>
              <a:rPr lang="es-EC" sz="3200" dirty="0" smtClean="0">
                <a:latin typeface="Arial" pitchFamily="34" charset="0"/>
                <a:cs typeface="Arial" pitchFamily="34" charset="0"/>
              </a:rPr>
              <a:t>Si la posición de la válvula manual fuera cerrada ligeramente.</a:t>
            </a:r>
          </a:p>
          <a:p>
            <a:pPr lvl="0"/>
            <a:endParaRPr lang="es-EC" sz="3200" dirty="0" smtClean="0">
              <a:latin typeface="Arial" pitchFamily="34" charset="0"/>
              <a:cs typeface="Arial" pitchFamily="34" charset="0"/>
            </a:endParaRPr>
          </a:p>
          <a:p>
            <a:pPr lvl="0"/>
            <a:r>
              <a:rPr lang="es-EC" sz="3200" dirty="0" smtClean="0">
                <a:latin typeface="Arial" pitchFamily="34" charset="0"/>
                <a:cs typeface="Arial" pitchFamily="34" charset="0"/>
              </a:rPr>
              <a:t>Si la temperatura del horno bajara bruscamente.</a:t>
            </a:r>
            <a:endParaRPr lang="es-EC" sz="3200" dirty="0">
              <a:latin typeface="Arial" pitchFamily="34" charset="0"/>
              <a:cs typeface="Arial" pitchFamily="34" charset="0"/>
            </a:endParaRPr>
          </a:p>
        </p:txBody>
      </p:sp>
    </p:spTree>
  </p:cSld>
  <p:clrMapOvr>
    <a:masterClrMapping/>
  </p:clrMapOvr>
  <p:transition advClick="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229600" cy="4525963"/>
          </a:xfrm>
        </p:spPr>
        <p:txBody>
          <a:bodyPr>
            <a:noAutofit/>
          </a:bodyPr>
          <a:lstStyle/>
          <a:p>
            <a:pPr>
              <a:buNone/>
            </a:pPr>
            <a:r>
              <a:rPr lang="es-EC" sz="3600" b="1" dirty="0" smtClean="0">
                <a:latin typeface="Arial" pitchFamily="34" charset="0"/>
                <a:cs typeface="Arial" pitchFamily="34" charset="0"/>
              </a:rPr>
              <a:t>Introducción</a:t>
            </a:r>
            <a:r>
              <a:rPr lang="es-EC" sz="3600" b="1" dirty="0">
                <a:latin typeface="Arial" pitchFamily="34" charset="0"/>
                <a:cs typeface="Arial" pitchFamily="34" charset="0"/>
              </a:rPr>
              <a:t>	</a:t>
            </a:r>
            <a:endParaRPr lang="es-EC" sz="3600" b="1" dirty="0" smtClean="0">
              <a:latin typeface="Arial" pitchFamily="34" charset="0"/>
              <a:cs typeface="Arial" pitchFamily="34" charset="0"/>
            </a:endParaRPr>
          </a:p>
          <a:p>
            <a:pPr>
              <a:spcBef>
                <a:spcPts val="0"/>
              </a:spcBef>
              <a:buNone/>
            </a:pPr>
            <a:endParaRPr lang="es-EC" b="1" dirty="0">
              <a:latin typeface="Arial" pitchFamily="34" charset="0"/>
              <a:cs typeface="Arial" pitchFamily="34" charset="0"/>
            </a:endParaRPr>
          </a:p>
          <a:p>
            <a:pPr marL="514350" indent="-514350">
              <a:spcBef>
                <a:spcPts val="0"/>
              </a:spcBef>
              <a:buSzPct val="90000"/>
              <a:buFont typeface="+mj-lt"/>
              <a:buAutoNum type="arabicPeriod"/>
            </a:pPr>
            <a:r>
              <a:rPr lang="es-EC" sz="3200" dirty="0" smtClean="0">
                <a:latin typeface="Arial" pitchFamily="34" charset="0"/>
                <a:cs typeface="Arial" pitchFamily="34" charset="0"/>
              </a:rPr>
              <a:t>Tipos </a:t>
            </a:r>
            <a:r>
              <a:rPr lang="es-EC" sz="3200" dirty="0">
                <a:latin typeface="Arial" pitchFamily="34" charset="0"/>
                <a:cs typeface="Arial" pitchFamily="34" charset="0"/>
              </a:rPr>
              <a:t>de arroz en el </a:t>
            </a:r>
            <a:r>
              <a:rPr lang="es-EC" sz="3200" dirty="0" smtClean="0">
                <a:latin typeface="Arial" pitchFamily="34" charset="0"/>
                <a:cs typeface="Arial" pitchFamily="34" charset="0"/>
              </a:rPr>
              <a:t>Ecuador</a:t>
            </a:r>
          </a:p>
          <a:p>
            <a:pPr marL="514350" indent="-514350">
              <a:lnSpc>
                <a:spcPct val="150000"/>
              </a:lnSpc>
              <a:spcBef>
                <a:spcPts val="0"/>
              </a:spcBef>
              <a:buSzPct val="90000"/>
              <a:buFont typeface="+mj-lt"/>
              <a:buAutoNum type="arabicPeriod"/>
            </a:pPr>
            <a:r>
              <a:rPr lang="es-EC" sz="3200" dirty="0" smtClean="0">
                <a:latin typeface="Arial" pitchFamily="34" charset="0"/>
                <a:cs typeface="Arial" pitchFamily="34" charset="0"/>
              </a:rPr>
              <a:t>Procesos </a:t>
            </a:r>
          </a:p>
          <a:p>
            <a:pPr marL="514350" indent="-514350">
              <a:lnSpc>
                <a:spcPct val="150000"/>
              </a:lnSpc>
              <a:spcBef>
                <a:spcPts val="0"/>
              </a:spcBef>
              <a:buSzPct val="90000"/>
              <a:buFont typeface="+mj-lt"/>
              <a:buAutoNum type="arabicPeriod"/>
            </a:pPr>
            <a:r>
              <a:rPr lang="es-EC" sz="3200" dirty="0" smtClean="0">
                <a:latin typeface="Arial" pitchFamily="34" charset="0"/>
                <a:cs typeface="Arial" pitchFamily="34" charset="0"/>
              </a:rPr>
              <a:t>Ventajas - desventajas</a:t>
            </a:r>
            <a:r>
              <a:rPr lang="es-EC" dirty="0">
                <a:latin typeface="Arial" pitchFamily="34" charset="0"/>
                <a:cs typeface="Arial" pitchFamily="34" charset="0"/>
              </a:rPr>
              <a:t>	</a:t>
            </a:r>
          </a:p>
          <a:p>
            <a:pPr>
              <a:buNone/>
            </a:pPr>
            <a:endParaRPr lang="es-EC" dirty="0">
              <a:latin typeface="Arial" pitchFamily="34" charset="0"/>
              <a:cs typeface="Arial" pitchFamily="34" charset="0"/>
            </a:endParaRPr>
          </a:p>
        </p:txBody>
      </p:sp>
      <p:sp>
        <p:nvSpPr>
          <p:cNvPr id="2" name="1 Título"/>
          <p:cNvSpPr>
            <a:spLocks noGrp="1"/>
          </p:cNvSpPr>
          <p:nvPr>
            <p:ph type="title"/>
          </p:nvPr>
        </p:nvSpPr>
        <p:spPr>
          <a:xfrm>
            <a:off x="323528" y="269776"/>
            <a:ext cx="8229600" cy="1143000"/>
          </a:xfrm>
        </p:spPr>
        <p:txBody>
          <a:bodyPr>
            <a:normAutofit/>
          </a:bodyPr>
          <a:lstStyle/>
          <a:p>
            <a:r>
              <a:rPr lang="es-EC" sz="4800" b="1" dirty="0" smtClean="0">
                <a:latin typeface="Arial" pitchFamily="34" charset="0"/>
                <a:cs typeface="Arial" pitchFamily="34" charset="0"/>
              </a:rPr>
              <a:t>CAPÍTULO 1</a:t>
            </a:r>
            <a:endParaRPr lang="es-EC" sz="4800" b="1"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pPr algn="ctr"/>
            <a:r>
              <a:rPr lang="es-EC" b="1" dirty="0" smtClean="0">
                <a:latin typeface="Arial" pitchFamily="34" charset="0"/>
                <a:cs typeface="Arial" pitchFamily="34" charset="0"/>
              </a:rPr>
              <a:t>CAPÍTULO 3</a:t>
            </a:r>
            <a:endParaRPr lang="es-EC" b="1" dirty="0">
              <a:latin typeface="Arial" pitchFamily="34" charset="0"/>
              <a:cs typeface="Arial" pitchFamily="34" charset="0"/>
            </a:endParaRPr>
          </a:p>
        </p:txBody>
      </p:sp>
      <p:sp>
        <p:nvSpPr>
          <p:cNvPr id="63489" name="Rectangle 1"/>
          <p:cNvSpPr>
            <a:spLocks noChangeArrowheads="1"/>
          </p:cNvSpPr>
          <p:nvPr/>
        </p:nvSpPr>
        <p:spPr bwMode="auto">
          <a:xfrm>
            <a:off x="2571736" y="6000768"/>
            <a:ext cx="5438219" cy="682198"/>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t>
            </a:r>
            <a:r>
              <a:rPr kumimoji="0" lang="es-EC"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rPr>
              <a:t>abla. 3.1. Especificaciones técnicas del </a:t>
            </a:r>
            <a:r>
              <a:rPr kumimoji="0" lang="es-EC" b="1" i="0" u="none" strike="noStrike" cap="none" normalizeH="0" baseline="0" dirty="0" err="1" smtClean="0" bmk="">
                <a:ln>
                  <a:noFill/>
                </a:ln>
                <a:solidFill>
                  <a:srgbClr val="000000"/>
                </a:solidFill>
                <a:effectLst/>
                <a:latin typeface="Arial" pitchFamily="34" charset="0"/>
                <a:ea typeface="Times New Roman" pitchFamily="18" charset="0"/>
                <a:cs typeface="Times New Roman" pitchFamily="18" charset="0"/>
              </a:rPr>
              <a:t>Blower</a:t>
            </a:r>
            <a:endPar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395536" y="1772816"/>
            <a:ext cx="5256584" cy="1877437"/>
          </a:xfrm>
          <a:prstGeom prst="rect">
            <a:avLst/>
          </a:prstGeom>
          <a:noFill/>
        </p:spPr>
        <p:txBody>
          <a:bodyPr wrap="square" rtlCol="0">
            <a:spAutoFit/>
          </a:bodyPr>
          <a:lstStyle/>
          <a:p>
            <a:pPr marL="514350" indent="-514350">
              <a:buClr>
                <a:schemeClr val="bg2">
                  <a:lumMod val="50000"/>
                </a:schemeClr>
              </a:buClr>
              <a:buAutoNum type="arabicPeriod"/>
            </a:pPr>
            <a:r>
              <a:rPr lang="es-EC" sz="3200" b="1" dirty="0" smtClean="0">
                <a:latin typeface="Arial" pitchFamily="34" charset="0"/>
                <a:cs typeface="Arial" pitchFamily="34" charset="0"/>
              </a:rPr>
              <a:t>Equipo mecánico</a:t>
            </a:r>
          </a:p>
          <a:p>
            <a:pPr marL="514350" indent="-514350">
              <a:buAutoNum type="arabicPeriod"/>
            </a:pPr>
            <a:endParaRPr lang="es-EC" sz="2800" b="1" dirty="0" smtClean="0">
              <a:latin typeface="Arial" pitchFamily="34" charset="0"/>
              <a:cs typeface="Arial" pitchFamily="34" charset="0"/>
            </a:endParaRPr>
          </a:p>
          <a:p>
            <a:pPr lvl="2">
              <a:buFont typeface="Arial" pitchFamily="34" charset="0"/>
              <a:buChar char="•"/>
            </a:pPr>
            <a:r>
              <a:rPr lang="es-EC" sz="2800" b="1" dirty="0" err="1" smtClean="0">
                <a:latin typeface="Arial" pitchFamily="34" charset="0"/>
                <a:cs typeface="Arial" pitchFamily="34" charset="0"/>
              </a:rPr>
              <a:t>Blower</a:t>
            </a:r>
            <a:r>
              <a:rPr lang="es-EC" sz="2800" b="1" dirty="0" smtClean="0">
                <a:latin typeface="Arial" pitchFamily="34" charset="0"/>
                <a:cs typeface="Arial" pitchFamily="34" charset="0"/>
              </a:rPr>
              <a:t> </a:t>
            </a:r>
          </a:p>
          <a:p>
            <a:endParaRPr lang="es-EC" sz="2800" b="1" dirty="0">
              <a:latin typeface="Arial" pitchFamily="34" charset="0"/>
              <a:cs typeface="Arial" pitchFamily="34" charset="0"/>
            </a:endParaRPr>
          </a:p>
        </p:txBody>
      </p:sp>
      <p:graphicFrame>
        <p:nvGraphicFramePr>
          <p:cNvPr id="6" name="5 Tabla"/>
          <p:cNvGraphicFramePr>
            <a:graphicFrameLocks noGrp="1"/>
          </p:cNvGraphicFramePr>
          <p:nvPr/>
        </p:nvGraphicFramePr>
        <p:xfrm>
          <a:off x="3357554" y="2643182"/>
          <a:ext cx="3744416" cy="3291840"/>
        </p:xfrm>
        <a:graphic>
          <a:graphicData uri="http://schemas.openxmlformats.org/drawingml/2006/table">
            <a:tbl>
              <a:tblPr/>
              <a:tblGrid>
                <a:gridCol w="2053389"/>
                <a:gridCol w="1691027"/>
              </a:tblGrid>
              <a:tr h="289842">
                <a:tc>
                  <a:txBody>
                    <a:bodyPr/>
                    <a:lstStyle/>
                    <a:p>
                      <a:pPr algn="just">
                        <a:lnSpc>
                          <a:spcPct val="150000"/>
                        </a:lnSpc>
                        <a:spcAft>
                          <a:spcPts val="0"/>
                        </a:spcAft>
                      </a:pPr>
                      <a:r>
                        <a:rPr lang="es-EC" sz="1800" dirty="0">
                          <a:solidFill>
                            <a:srgbClr val="000000"/>
                          </a:solidFill>
                          <a:latin typeface="Arial"/>
                          <a:ea typeface="Times New Roman"/>
                          <a:cs typeface="Arial"/>
                        </a:rPr>
                        <a:t>Fabricante</a:t>
                      </a:r>
                      <a:endParaRPr lang="es-EC" sz="1800" dirty="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err="1">
                          <a:solidFill>
                            <a:srgbClr val="000000"/>
                          </a:solidFill>
                          <a:latin typeface="Arial"/>
                          <a:ea typeface="Times New Roman"/>
                          <a:cs typeface="Arial"/>
                        </a:rPr>
                        <a:t>Induhorst</a:t>
                      </a:r>
                      <a:endParaRPr lang="es-EC" sz="18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54">
                <a:tc>
                  <a:txBody>
                    <a:bodyPr/>
                    <a:lstStyle/>
                    <a:p>
                      <a:pPr algn="just">
                        <a:lnSpc>
                          <a:spcPct val="150000"/>
                        </a:lnSpc>
                        <a:spcAft>
                          <a:spcPts val="0"/>
                        </a:spcAft>
                      </a:pPr>
                      <a:r>
                        <a:rPr lang="es-EC" sz="1800">
                          <a:solidFill>
                            <a:srgbClr val="000000"/>
                          </a:solidFill>
                          <a:latin typeface="Arial"/>
                          <a:ea typeface="Times New Roman"/>
                          <a:cs typeface="Arial"/>
                        </a:rPr>
                        <a:t>Modelo</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NVR17094 - 2</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54">
                <a:tc>
                  <a:txBody>
                    <a:bodyPr/>
                    <a:lstStyle/>
                    <a:p>
                      <a:pPr algn="just">
                        <a:lnSpc>
                          <a:spcPct val="150000"/>
                        </a:lnSpc>
                        <a:spcAft>
                          <a:spcPts val="0"/>
                        </a:spcAft>
                      </a:pPr>
                      <a:r>
                        <a:rPr lang="es-EC" sz="1800">
                          <a:solidFill>
                            <a:srgbClr val="000000"/>
                          </a:solidFill>
                          <a:latin typeface="Arial"/>
                          <a:ea typeface="Times New Roman"/>
                          <a:cs typeface="Arial"/>
                        </a:rPr>
                        <a:t>Voltaje (3ɸ)</a:t>
                      </a:r>
                      <a:endParaRPr lang="es-EC" sz="18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220/440 V</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42">
                <a:tc>
                  <a:txBody>
                    <a:bodyPr/>
                    <a:lstStyle/>
                    <a:p>
                      <a:pPr algn="just">
                        <a:lnSpc>
                          <a:spcPct val="150000"/>
                        </a:lnSpc>
                        <a:spcAft>
                          <a:spcPts val="0"/>
                        </a:spcAft>
                      </a:pPr>
                      <a:r>
                        <a:rPr lang="es-EC" sz="1800">
                          <a:solidFill>
                            <a:srgbClr val="000000"/>
                          </a:solidFill>
                          <a:latin typeface="Arial"/>
                          <a:ea typeface="Times New Roman"/>
                          <a:cs typeface="Arial"/>
                        </a:rPr>
                        <a:t>Corriente</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42/21 A</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54">
                <a:tc>
                  <a:txBody>
                    <a:bodyPr/>
                    <a:lstStyle/>
                    <a:p>
                      <a:pPr algn="just">
                        <a:lnSpc>
                          <a:spcPct val="150000"/>
                        </a:lnSpc>
                        <a:spcAft>
                          <a:spcPts val="0"/>
                        </a:spcAft>
                      </a:pPr>
                      <a:r>
                        <a:rPr lang="es-EC" sz="1800">
                          <a:solidFill>
                            <a:srgbClr val="000000"/>
                          </a:solidFill>
                          <a:latin typeface="Arial"/>
                          <a:ea typeface="Times New Roman"/>
                          <a:cs typeface="Arial"/>
                        </a:rPr>
                        <a:t>Potencia KW</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7,5</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54">
                <a:tc>
                  <a:txBody>
                    <a:bodyPr/>
                    <a:lstStyle/>
                    <a:p>
                      <a:pPr algn="just">
                        <a:lnSpc>
                          <a:spcPct val="150000"/>
                        </a:lnSpc>
                        <a:spcAft>
                          <a:spcPts val="0"/>
                        </a:spcAft>
                      </a:pPr>
                      <a:r>
                        <a:rPr lang="es-EC" sz="1800">
                          <a:solidFill>
                            <a:srgbClr val="000000"/>
                          </a:solidFill>
                          <a:latin typeface="Arial"/>
                          <a:ea typeface="Times New Roman"/>
                          <a:cs typeface="Arial"/>
                        </a:rPr>
                        <a:t>Potencia HP</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10</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842">
                <a:tc>
                  <a:txBody>
                    <a:bodyPr/>
                    <a:lstStyle/>
                    <a:p>
                      <a:pPr algn="just">
                        <a:lnSpc>
                          <a:spcPct val="150000"/>
                        </a:lnSpc>
                        <a:spcAft>
                          <a:spcPts val="0"/>
                        </a:spcAft>
                      </a:pPr>
                      <a:r>
                        <a:rPr lang="es-EC" sz="1800">
                          <a:solidFill>
                            <a:srgbClr val="000000"/>
                          </a:solidFill>
                          <a:latin typeface="Arial"/>
                          <a:ea typeface="Times New Roman"/>
                          <a:cs typeface="Arial"/>
                        </a:rPr>
                        <a:t>R.p.m</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1730</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954">
                <a:tc>
                  <a:txBody>
                    <a:bodyPr/>
                    <a:lstStyle/>
                    <a:p>
                      <a:pPr algn="just">
                        <a:lnSpc>
                          <a:spcPct val="150000"/>
                        </a:lnSpc>
                        <a:spcAft>
                          <a:spcPts val="0"/>
                        </a:spcAft>
                      </a:pPr>
                      <a:r>
                        <a:rPr lang="es-EC" sz="1800" dirty="0">
                          <a:solidFill>
                            <a:srgbClr val="000000"/>
                          </a:solidFill>
                          <a:latin typeface="Arial"/>
                          <a:ea typeface="Times New Roman"/>
                          <a:cs typeface="Arial"/>
                        </a:rPr>
                        <a:t>Factor de potencia</a:t>
                      </a:r>
                      <a:endParaRPr lang="es-EC" sz="1800" dirty="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latin typeface="Arial"/>
                          <a:ea typeface="Times New Roman"/>
                          <a:cs typeface="Arial"/>
                        </a:rPr>
                        <a:t>0,97</a:t>
                      </a:r>
                      <a:endParaRPr lang="es-EC" sz="18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2"/>
                                        </p:tgtEl>
                                        <p:attrNameLst>
                                          <p:attrName>style.color</p:attrName>
                                        </p:attrNameLst>
                                      </p:cBhvr>
                                      <p:to>
                                        <a:schemeClr val="bg1"/>
                                      </p:to>
                                    </p:animClr>
                                    <p:animClr clrSpc="rgb">
                                      <p:cBhvr>
                                        <p:cTn id="7" dur="1000" autoRev="1" fill="hold"/>
                                        <p:tgtEl>
                                          <p:spTgt spid="2"/>
                                        </p:tgtEl>
                                        <p:attrNameLst>
                                          <p:attrName>fillcolor</p:attrName>
                                        </p:attrNameLst>
                                      </p:cBhvr>
                                      <p:to>
                                        <a:schemeClr val="bg1"/>
                                      </p:to>
                                    </p:animClr>
                                    <p:set>
                                      <p:cBhvr>
                                        <p:cTn id="8" dur="1000" autoRev="1" fill="hold"/>
                                        <p:tgtEl>
                                          <p:spTgt spid="2"/>
                                        </p:tgtEl>
                                        <p:attrNameLst>
                                          <p:attrName>fill.type</p:attrName>
                                        </p:attrNameLst>
                                      </p:cBhvr>
                                      <p:to>
                                        <p:strVal val="solid"/>
                                      </p:to>
                                    </p:set>
                                    <p:set>
                                      <p:cBhvr>
                                        <p:cTn id="9" dur="1000" autoRev="1"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1000" autoRev="1" fill="hold"/>
                                        <p:tgtEl>
                                          <p:spTgt spid="7">
                                            <p:txEl>
                                              <p:pRg st="0" end="0"/>
                                            </p:txEl>
                                          </p:spTgt>
                                        </p:tgtEl>
                                        <p:attrNameLst>
                                          <p:attrName>style.color</p:attrName>
                                        </p:attrNameLst>
                                      </p:cBhvr>
                                      <p:to>
                                        <a:schemeClr val="bg1"/>
                                      </p:to>
                                    </p:animClr>
                                    <p:animClr clrSpc="rgb">
                                      <p:cBhvr>
                                        <p:cTn id="14" dur="1000" autoRev="1" fill="hold"/>
                                        <p:tgtEl>
                                          <p:spTgt spid="7">
                                            <p:txEl>
                                              <p:pRg st="0" end="0"/>
                                            </p:txEl>
                                          </p:spTgt>
                                        </p:tgtEl>
                                        <p:attrNameLst>
                                          <p:attrName>fillcolor</p:attrName>
                                        </p:attrNameLst>
                                      </p:cBhvr>
                                      <p:to>
                                        <a:schemeClr val="bg1"/>
                                      </p:to>
                                    </p:animClr>
                                    <p:set>
                                      <p:cBhvr>
                                        <p:cTn id="15" dur="1000" autoRev="1" fill="hold"/>
                                        <p:tgtEl>
                                          <p:spTgt spid="7">
                                            <p:txEl>
                                              <p:pRg st="0" end="0"/>
                                            </p:txEl>
                                          </p:spTgt>
                                        </p:tgtEl>
                                        <p:attrNameLst>
                                          <p:attrName>fill.type</p:attrName>
                                        </p:attrNameLst>
                                      </p:cBhvr>
                                      <p:to>
                                        <p:strVal val="solid"/>
                                      </p:to>
                                    </p:set>
                                    <p:set>
                                      <p:cBhvr>
                                        <p:cTn id="16" dur="1000" autoRev="1" fill="hold"/>
                                        <p:tgtEl>
                                          <p:spTgt spid="7">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539552" y="692697"/>
            <a:ext cx="8229600" cy="1040285"/>
          </a:xfrm>
          <a:prstGeom prst="rect">
            <a:avLst/>
          </a:prstGeom>
          <a:noFill/>
        </p:spPr>
        <p:txBody>
          <a:bodyPr wrap="square" rtlCol="0">
            <a:spAutoFit/>
          </a:bodyPr>
          <a:lstStyle/>
          <a:p>
            <a:pPr lvl="2">
              <a:buClr>
                <a:schemeClr val="bg2">
                  <a:lumMod val="50000"/>
                </a:schemeClr>
              </a:buClr>
            </a:pPr>
            <a:r>
              <a:rPr lang="es-EC" sz="2800" b="1" dirty="0" smtClean="0">
                <a:latin typeface="Arial" pitchFamily="34" charset="0"/>
                <a:cs typeface="Arial" pitchFamily="34" charset="0"/>
              </a:rPr>
              <a:t>Quemador </a:t>
            </a:r>
          </a:p>
          <a:p>
            <a:pPr>
              <a:buNone/>
            </a:pPr>
            <a:endParaRPr lang="es-EC" sz="2800" b="1" dirty="0">
              <a:latin typeface="Arial" pitchFamily="34" charset="0"/>
              <a:cs typeface="Arial" pitchFamily="34" charset="0"/>
            </a:endParaRPr>
          </a:p>
        </p:txBody>
      </p:sp>
      <p:sp>
        <p:nvSpPr>
          <p:cNvPr id="65537" name="Rectangle 1"/>
          <p:cNvSpPr>
            <a:spLocks noChangeArrowheads="1"/>
          </p:cNvSpPr>
          <p:nvPr/>
        </p:nvSpPr>
        <p:spPr bwMode="auto">
          <a:xfrm>
            <a:off x="1619672" y="4725144"/>
            <a:ext cx="5822940" cy="682198"/>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t>
            </a:r>
            <a:r>
              <a:rPr kumimoji="0" lang="es-EC" b="1" i="0" u="none" strike="noStrike" cap="none" normalizeH="0" baseline="0" dirty="0" smtClean="0" bmk="">
                <a:ln>
                  <a:noFill/>
                </a:ln>
                <a:solidFill>
                  <a:srgbClr val="000000"/>
                </a:solidFill>
                <a:effectLst/>
                <a:latin typeface="Arial" pitchFamily="34" charset="0"/>
                <a:ea typeface="Times New Roman" pitchFamily="18" charset="0"/>
                <a:cs typeface="Times New Roman" pitchFamily="18" charset="0"/>
              </a:rPr>
              <a:t>abla. 3.2. Especificaciones técnicas del Quemador</a:t>
            </a:r>
            <a:endParaRPr kumimoji="0" lang="es-EC"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nvGraphicFramePr>
        <p:xfrm>
          <a:off x="2267744" y="1556792"/>
          <a:ext cx="4536506" cy="2932930"/>
        </p:xfrm>
        <a:graphic>
          <a:graphicData uri="http://schemas.openxmlformats.org/drawingml/2006/table">
            <a:tbl>
              <a:tblPr/>
              <a:tblGrid>
                <a:gridCol w="2488439"/>
                <a:gridCol w="2048067"/>
              </a:tblGrid>
              <a:tr h="376042">
                <a:tc>
                  <a:txBody>
                    <a:bodyPr/>
                    <a:lstStyle/>
                    <a:p>
                      <a:pPr algn="just">
                        <a:lnSpc>
                          <a:spcPct val="150000"/>
                        </a:lnSpc>
                        <a:spcAft>
                          <a:spcPts val="0"/>
                        </a:spcAft>
                      </a:pPr>
                      <a:r>
                        <a:rPr lang="es-EC" sz="1800" dirty="0">
                          <a:solidFill>
                            <a:srgbClr val="000000"/>
                          </a:solidFill>
                          <a:latin typeface="Arial"/>
                          <a:ea typeface="Times New Roman"/>
                          <a:cs typeface="Arial"/>
                        </a:rPr>
                        <a:t>Fabricante</a:t>
                      </a:r>
                      <a:endParaRPr lang="es-EC" sz="1800" dirty="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Induhorst</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042">
                <a:tc>
                  <a:txBody>
                    <a:bodyPr/>
                    <a:lstStyle/>
                    <a:p>
                      <a:pPr algn="just">
                        <a:lnSpc>
                          <a:spcPct val="150000"/>
                        </a:lnSpc>
                        <a:spcAft>
                          <a:spcPts val="0"/>
                        </a:spcAft>
                      </a:pPr>
                      <a:r>
                        <a:rPr lang="es-EC" sz="1800">
                          <a:solidFill>
                            <a:srgbClr val="000000"/>
                          </a:solidFill>
                          <a:latin typeface="Arial"/>
                          <a:ea typeface="Times New Roman"/>
                          <a:cs typeface="Arial"/>
                        </a:rPr>
                        <a:t>Modelo</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latin typeface="Arial"/>
                          <a:ea typeface="Times New Roman"/>
                          <a:cs typeface="Arial"/>
                        </a:rPr>
                        <a:t>QG - 1</a:t>
                      </a:r>
                      <a:endParaRPr lang="es-EC" sz="18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042">
                <a:tc>
                  <a:txBody>
                    <a:bodyPr/>
                    <a:lstStyle/>
                    <a:p>
                      <a:pPr algn="just">
                        <a:lnSpc>
                          <a:spcPct val="150000"/>
                        </a:lnSpc>
                        <a:spcAft>
                          <a:spcPts val="0"/>
                        </a:spcAft>
                      </a:pPr>
                      <a:r>
                        <a:rPr lang="es-EC" sz="1800">
                          <a:solidFill>
                            <a:srgbClr val="000000"/>
                          </a:solidFill>
                          <a:latin typeface="Arial"/>
                          <a:ea typeface="Times New Roman"/>
                          <a:cs typeface="Arial"/>
                        </a:rPr>
                        <a:t>Serie</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1008726</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042">
                <a:tc>
                  <a:txBody>
                    <a:bodyPr/>
                    <a:lstStyle/>
                    <a:p>
                      <a:pPr algn="just">
                        <a:lnSpc>
                          <a:spcPct val="150000"/>
                        </a:lnSpc>
                        <a:spcAft>
                          <a:spcPts val="0"/>
                        </a:spcAft>
                      </a:pPr>
                      <a:r>
                        <a:rPr lang="es-EC" sz="1800">
                          <a:solidFill>
                            <a:srgbClr val="000000"/>
                          </a:solidFill>
                          <a:latin typeface="Arial"/>
                          <a:ea typeface="Times New Roman"/>
                          <a:cs typeface="Arial"/>
                        </a:rPr>
                        <a:t>Voltaje</a:t>
                      </a:r>
                      <a:endParaRPr lang="es-EC" sz="18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110 V</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042">
                <a:tc>
                  <a:txBody>
                    <a:bodyPr/>
                    <a:lstStyle/>
                    <a:p>
                      <a:pPr algn="just">
                        <a:lnSpc>
                          <a:spcPct val="150000"/>
                        </a:lnSpc>
                        <a:spcAft>
                          <a:spcPts val="0"/>
                        </a:spcAft>
                      </a:pPr>
                      <a:r>
                        <a:rPr lang="es-EC" sz="1800">
                          <a:solidFill>
                            <a:srgbClr val="000000"/>
                          </a:solidFill>
                          <a:latin typeface="Arial"/>
                          <a:ea typeface="Times New Roman"/>
                          <a:cs typeface="Arial"/>
                        </a:rPr>
                        <a:t>Corriente</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10 A</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30">
                <a:tc>
                  <a:txBody>
                    <a:bodyPr/>
                    <a:lstStyle/>
                    <a:p>
                      <a:pPr algn="just">
                        <a:lnSpc>
                          <a:spcPct val="150000"/>
                        </a:lnSpc>
                        <a:spcAft>
                          <a:spcPts val="0"/>
                        </a:spcAft>
                      </a:pPr>
                      <a:r>
                        <a:rPr lang="es-EC" sz="1800" dirty="0">
                          <a:solidFill>
                            <a:srgbClr val="000000"/>
                          </a:solidFill>
                          <a:latin typeface="Arial"/>
                          <a:ea typeface="Times New Roman"/>
                          <a:cs typeface="Arial"/>
                        </a:rPr>
                        <a:t>Capacidad</a:t>
                      </a:r>
                      <a:endParaRPr lang="es-EC" sz="18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3 - 12 Kg/h</a:t>
                      </a:r>
                      <a:endParaRPr lang="es-EC" sz="180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050">
                <a:tc>
                  <a:txBody>
                    <a:bodyPr/>
                    <a:lstStyle/>
                    <a:p>
                      <a:pPr algn="l">
                        <a:lnSpc>
                          <a:spcPct val="150000"/>
                        </a:lnSpc>
                        <a:spcAft>
                          <a:spcPts val="0"/>
                        </a:spcAft>
                      </a:pPr>
                      <a:r>
                        <a:rPr lang="es-EC" sz="1800" dirty="0">
                          <a:solidFill>
                            <a:srgbClr val="000000"/>
                          </a:solidFill>
                          <a:latin typeface="Arial"/>
                          <a:ea typeface="Times New Roman"/>
                          <a:cs typeface="Arial"/>
                        </a:rPr>
                        <a:t>Valor térmico</a:t>
                      </a:r>
                      <a:endParaRPr lang="es-EC" sz="18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a:solidFill>
                            <a:srgbClr val="000000"/>
                          </a:solidFill>
                          <a:latin typeface="Arial"/>
                          <a:ea typeface="Times New Roman"/>
                          <a:cs typeface="Arial"/>
                        </a:rPr>
                        <a:t>150,000 - 600,000</a:t>
                      </a:r>
                      <a:endParaRPr lang="es-EC" sz="1800" dirty="0">
                        <a:latin typeface="Arial"/>
                        <a:ea typeface="Calibri"/>
                        <a:cs typeface="Times New Roman"/>
                      </a:endParaRPr>
                    </a:p>
                  </a:txBody>
                  <a:tcPr marL="44451" marR="444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1224136"/>
          </a:xfrm>
        </p:spPr>
        <p:txBody>
          <a:bodyPr/>
          <a:lstStyle/>
          <a:p>
            <a:pPr marL="514350" lvl="0" indent="-514350">
              <a:buSzPct val="90000"/>
              <a:buFont typeface="+mj-lt"/>
              <a:buAutoNum type="arabicPeriod" startAt="2"/>
            </a:pPr>
            <a:r>
              <a:rPr lang="es-EC" sz="3200" b="1" dirty="0" smtClean="0">
                <a:latin typeface="Arial" pitchFamily="34" charset="0"/>
                <a:ea typeface="Calibri" pitchFamily="34" charset="0"/>
                <a:cs typeface="Arial" pitchFamily="34" charset="0"/>
              </a:rPr>
              <a:t>Instrumentación para el control de temperatura</a:t>
            </a:r>
            <a:endParaRPr lang="es-EC" sz="3200" b="1" dirty="0" smtClean="0">
              <a:latin typeface="Arial" pitchFamily="34" charset="0"/>
              <a:cs typeface="Arial" pitchFamily="34" charset="0"/>
            </a:endParaRPr>
          </a:p>
          <a:p>
            <a:endParaRPr lang="es-EC" dirty="0"/>
          </a:p>
        </p:txBody>
      </p:sp>
      <p:pic>
        <p:nvPicPr>
          <p:cNvPr id="4" name="3 Imagen"/>
          <p:cNvPicPr/>
          <p:nvPr/>
        </p:nvPicPr>
        <p:blipFill>
          <a:blip r:embed="rId2" cstate="print"/>
          <a:srcRect l="27470" t="58641" r="26061" b="1608"/>
          <a:stretch>
            <a:fillRect/>
          </a:stretch>
        </p:blipFill>
        <p:spPr bwMode="auto">
          <a:xfrm>
            <a:off x="1187624" y="2708920"/>
            <a:ext cx="2664296" cy="1944216"/>
          </a:xfrm>
          <a:prstGeom prst="rect">
            <a:avLst/>
          </a:prstGeom>
          <a:noFill/>
          <a:ln w="9525">
            <a:noFill/>
            <a:miter lim="800000"/>
            <a:headEnd/>
            <a:tailEnd/>
          </a:ln>
        </p:spPr>
      </p:pic>
      <p:sp>
        <p:nvSpPr>
          <p:cNvPr id="5" name="4 CuadroTexto"/>
          <p:cNvSpPr txBox="1"/>
          <p:nvPr/>
        </p:nvSpPr>
        <p:spPr>
          <a:xfrm>
            <a:off x="1115616" y="1988840"/>
            <a:ext cx="3384376" cy="523220"/>
          </a:xfrm>
          <a:prstGeom prst="rect">
            <a:avLst/>
          </a:prstGeom>
          <a:noFill/>
        </p:spPr>
        <p:txBody>
          <a:bodyPr wrap="square" rtlCol="0">
            <a:spAutoFit/>
          </a:bodyPr>
          <a:lstStyle/>
          <a:p>
            <a:r>
              <a:rPr lang="es-EC" sz="2800" b="1" dirty="0" smtClean="0">
                <a:latin typeface="Arial" pitchFamily="34" charset="0"/>
                <a:cs typeface="Arial" pitchFamily="34" charset="0"/>
              </a:rPr>
              <a:t>PT100 - Siemens</a:t>
            </a:r>
            <a:endParaRPr lang="es-EC" sz="2800" b="1" dirty="0">
              <a:latin typeface="Arial" pitchFamily="34" charset="0"/>
              <a:cs typeface="Arial" pitchFamily="34" charset="0"/>
            </a:endParaRPr>
          </a:p>
        </p:txBody>
      </p:sp>
      <p:sp>
        <p:nvSpPr>
          <p:cNvPr id="6" name="5 CuadroTexto"/>
          <p:cNvSpPr txBox="1"/>
          <p:nvPr/>
        </p:nvSpPr>
        <p:spPr>
          <a:xfrm>
            <a:off x="1187624" y="5013176"/>
            <a:ext cx="1864613" cy="1338828"/>
          </a:xfrm>
          <a:prstGeom prst="rect">
            <a:avLst/>
          </a:prstGeom>
          <a:noFill/>
        </p:spPr>
        <p:txBody>
          <a:bodyPr wrap="none" rtlCol="0">
            <a:spAutoFit/>
          </a:bodyPr>
          <a:lstStyle/>
          <a:p>
            <a:pPr>
              <a:lnSpc>
                <a:spcPct val="150000"/>
              </a:lnSpc>
            </a:pPr>
            <a:r>
              <a:rPr lang="es-EC" b="1" dirty="0" smtClean="0">
                <a:latin typeface="Arial" pitchFamily="34" charset="0"/>
                <a:cs typeface="Arial" pitchFamily="34" charset="0"/>
              </a:rPr>
              <a:t>Otras opciones</a:t>
            </a:r>
          </a:p>
          <a:p>
            <a:pPr lvl="1">
              <a:lnSpc>
                <a:spcPct val="150000"/>
              </a:lnSpc>
              <a:buFont typeface="Arial" pitchFamily="34" charset="0"/>
              <a:buChar char="•"/>
            </a:pPr>
            <a:r>
              <a:rPr lang="es-EC" dirty="0" err="1" smtClean="0">
                <a:latin typeface="Arial" pitchFamily="34" charset="0"/>
                <a:cs typeface="Arial" pitchFamily="34" charset="0"/>
              </a:rPr>
              <a:t>Honeywell</a:t>
            </a:r>
            <a:endParaRPr lang="es-EC" dirty="0" smtClean="0">
              <a:latin typeface="Arial" pitchFamily="34" charset="0"/>
              <a:cs typeface="Arial" pitchFamily="34" charset="0"/>
            </a:endParaRPr>
          </a:p>
          <a:p>
            <a:pPr lvl="1">
              <a:lnSpc>
                <a:spcPct val="150000"/>
              </a:lnSpc>
              <a:buFont typeface="Arial" pitchFamily="34" charset="0"/>
              <a:buChar char="•"/>
            </a:pPr>
            <a:r>
              <a:rPr lang="es-EC" dirty="0" smtClean="0">
                <a:latin typeface="Arial" pitchFamily="34" charset="0"/>
                <a:cs typeface="Arial" pitchFamily="34" charset="0"/>
              </a:rPr>
              <a:t>West </a:t>
            </a:r>
            <a:endParaRPr lang="es-EC" dirty="0">
              <a:latin typeface="Arial" pitchFamily="34" charset="0"/>
              <a:cs typeface="Arial" pitchFamily="34" charset="0"/>
            </a:endParaRPr>
          </a:p>
        </p:txBody>
      </p:sp>
      <p:graphicFrame>
        <p:nvGraphicFramePr>
          <p:cNvPr id="8" name="7 Tabla"/>
          <p:cNvGraphicFramePr>
            <a:graphicFrameLocks noGrp="1"/>
          </p:cNvGraphicFramePr>
          <p:nvPr/>
        </p:nvGraphicFramePr>
        <p:xfrm>
          <a:off x="4427984" y="2204864"/>
          <a:ext cx="4176464" cy="3259059"/>
        </p:xfrm>
        <a:graphic>
          <a:graphicData uri="http://schemas.openxmlformats.org/drawingml/2006/table">
            <a:tbl>
              <a:tblPr/>
              <a:tblGrid>
                <a:gridCol w="2209813"/>
                <a:gridCol w="1966651"/>
              </a:tblGrid>
              <a:tr h="302314">
                <a:tc>
                  <a:txBody>
                    <a:bodyPr/>
                    <a:lstStyle/>
                    <a:p>
                      <a:pPr algn="l">
                        <a:lnSpc>
                          <a:spcPct val="150000"/>
                        </a:lnSpc>
                        <a:spcAft>
                          <a:spcPts val="0"/>
                        </a:spcAft>
                      </a:pPr>
                      <a:r>
                        <a:rPr lang="es-EC" sz="1800" dirty="0">
                          <a:solidFill>
                            <a:srgbClr val="000000"/>
                          </a:solidFill>
                          <a:latin typeface="Arial"/>
                          <a:ea typeface="Times New Roman"/>
                          <a:cs typeface="Arial"/>
                        </a:rPr>
                        <a:t>Rosca</a:t>
                      </a:r>
                      <a:endParaRPr lang="es-EC" sz="1800" dirty="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525"/>
                        </a:spcAft>
                      </a:pPr>
                      <a:r>
                        <a:rPr lang="es-EC" sz="1800">
                          <a:latin typeface="Arial"/>
                          <a:ea typeface="Times New Roman"/>
                          <a:cs typeface="Arial"/>
                        </a:rPr>
                        <a:t>½”</a:t>
                      </a:r>
                      <a:endParaRPr lang="es-EC" sz="18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13">
                <a:tc>
                  <a:txBody>
                    <a:bodyPr/>
                    <a:lstStyle/>
                    <a:p>
                      <a:pPr algn="l">
                        <a:lnSpc>
                          <a:spcPct val="150000"/>
                        </a:lnSpc>
                        <a:spcAft>
                          <a:spcPts val="0"/>
                        </a:spcAft>
                      </a:pPr>
                      <a:r>
                        <a:rPr lang="es-EC" sz="1800">
                          <a:solidFill>
                            <a:srgbClr val="000000"/>
                          </a:solidFill>
                          <a:latin typeface="Arial"/>
                          <a:ea typeface="Times New Roman"/>
                          <a:cs typeface="Arial"/>
                        </a:rPr>
                        <a:t>Tubo</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800">
                          <a:latin typeface="Arial"/>
                          <a:ea typeface="Times New Roman"/>
                          <a:cs typeface="Arial"/>
                        </a:rPr>
                        <a:t>Acero inoxidable</a:t>
                      </a:r>
                      <a:endParaRPr lang="es-EC" sz="18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13">
                <a:tc>
                  <a:txBody>
                    <a:bodyPr/>
                    <a:lstStyle/>
                    <a:p>
                      <a:pPr algn="l">
                        <a:lnSpc>
                          <a:spcPct val="150000"/>
                        </a:lnSpc>
                        <a:spcAft>
                          <a:spcPts val="0"/>
                        </a:spcAft>
                      </a:pPr>
                      <a:r>
                        <a:rPr lang="es-ES" sz="1800">
                          <a:solidFill>
                            <a:srgbClr val="000000"/>
                          </a:solidFill>
                          <a:latin typeface="Arial"/>
                          <a:ea typeface="Times New Roman"/>
                          <a:cs typeface="Arial"/>
                        </a:rPr>
                        <a:t>Rango de medida</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-150 - 400°C</a:t>
                      </a:r>
                      <a:endParaRPr lang="es-EC" sz="18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314">
                <a:tc>
                  <a:txBody>
                    <a:bodyPr/>
                    <a:lstStyle/>
                    <a:p>
                      <a:pPr algn="l">
                        <a:lnSpc>
                          <a:spcPct val="150000"/>
                        </a:lnSpc>
                        <a:spcAft>
                          <a:spcPts val="0"/>
                        </a:spcAft>
                      </a:pPr>
                      <a:r>
                        <a:rPr lang="es-EC" sz="1800">
                          <a:solidFill>
                            <a:srgbClr val="000000"/>
                          </a:solidFill>
                          <a:latin typeface="Arial"/>
                          <a:ea typeface="Times New Roman"/>
                          <a:cs typeface="Arial"/>
                        </a:rPr>
                        <a:t>Hilos</a:t>
                      </a:r>
                      <a:endParaRPr lang="es-EC" sz="180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solidFill>
                            <a:srgbClr val="000000"/>
                          </a:solidFill>
                          <a:latin typeface="Arial"/>
                          <a:ea typeface="Times New Roman"/>
                          <a:cs typeface="Arial"/>
                        </a:rPr>
                        <a:t>3</a:t>
                      </a:r>
                      <a:endParaRPr lang="es-EC" sz="18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6569">
                <a:tc>
                  <a:txBody>
                    <a:bodyPr/>
                    <a:lstStyle/>
                    <a:p>
                      <a:pPr algn="l">
                        <a:lnSpc>
                          <a:spcPct val="150000"/>
                        </a:lnSpc>
                        <a:spcAft>
                          <a:spcPts val="0"/>
                        </a:spcAft>
                      </a:pPr>
                      <a:r>
                        <a:rPr lang="es-EC" sz="1800" dirty="0">
                          <a:solidFill>
                            <a:srgbClr val="000000"/>
                          </a:solidFill>
                          <a:latin typeface="Arial"/>
                          <a:ea typeface="Times New Roman"/>
                          <a:cs typeface="Arial"/>
                        </a:rPr>
                        <a:t>Temperatura de trabajo cabezal</a:t>
                      </a:r>
                      <a:endParaRPr lang="es-EC" sz="1800" dirty="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120 °C</a:t>
                      </a:r>
                      <a:endParaRPr lang="es-EC" sz="180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713">
                <a:tc>
                  <a:txBody>
                    <a:bodyPr/>
                    <a:lstStyle/>
                    <a:p>
                      <a:pPr algn="l">
                        <a:lnSpc>
                          <a:spcPct val="150000"/>
                        </a:lnSpc>
                        <a:spcAft>
                          <a:spcPts val="0"/>
                        </a:spcAft>
                      </a:pPr>
                      <a:r>
                        <a:rPr lang="es-EC" sz="1800" dirty="0">
                          <a:solidFill>
                            <a:srgbClr val="000000"/>
                          </a:solidFill>
                          <a:latin typeface="Arial"/>
                          <a:ea typeface="Times New Roman"/>
                          <a:cs typeface="Arial"/>
                        </a:rPr>
                        <a:t>Disponibilidad</a:t>
                      </a:r>
                      <a:endParaRPr lang="es-EC" sz="1800" dirty="0">
                        <a:latin typeface="Arial"/>
                        <a:ea typeface="Calibri"/>
                        <a:cs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latin typeface="Arial"/>
                          <a:ea typeface="Calibri"/>
                          <a:cs typeface="Times New Roman"/>
                        </a:rPr>
                        <a:t>Inmediata</a:t>
                      </a:r>
                      <a:endParaRPr lang="es-EC" sz="1800" dirty="0">
                        <a:latin typeface="Arial"/>
                        <a:ea typeface="Calibri"/>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27584" y="1484784"/>
            <a:ext cx="5256584" cy="523220"/>
          </a:xfrm>
          <a:prstGeom prst="rect">
            <a:avLst/>
          </a:prstGeom>
          <a:noFill/>
        </p:spPr>
        <p:txBody>
          <a:bodyPr wrap="square" rtlCol="0">
            <a:spAutoFit/>
          </a:bodyPr>
          <a:lstStyle/>
          <a:p>
            <a:r>
              <a:rPr lang="es-EC" sz="2800" b="1" dirty="0" smtClean="0">
                <a:latin typeface="Arial" pitchFamily="34" charset="0"/>
                <a:cs typeface="Arial" pitchFamily="34" charset="0"/>
              </a:rPr>
              <a:t>884501 -</a:t>
            </a:r>
            <a:r>
              <a:rPr lang="es-EC" sz="2800" b="1" dirty="0" err="1" smtClean="0">
                <a:latin typeface="Arial" pitchFamily="34" charset="0"/>
                <a:cs typeface="Arial" pitchFamily="34" charset="0"/>
              </a:rPr>
              <a:t>Automation</a:t>
            </a:r>
            <a:r>
              <a:rPr lang="es-EC" sz="2800" b="1" dirty="0" smtClean="0">
                <a:latin typeface="Arial" pitchFamily="34" charset="0"/>
                <a:cs typeface="Arial" pitchFamily="34" charset="0"/>
              </a:rPr>
              <a:t> </a:t>
            </a:r>
            <a:r>
              <a:rPr lang="es-EC" sz="2800" b="1" dirty="0" err="1" smtClean="0">
                <a:latin typeface="Arial" pitchFamily="34" charset="0"/>
                <a:cs typeface="Arial" pitchFamily="34" charset="0"/>
              </a:rPr>
              <a:t>Direct</a:t>
            </a:r>
            <a:endParaRPr lang="es-EC" sz="2800" b="1" dirty="0">
              <a:latin typeface="Arial" pitchFamily="34" charset="0"/>
              <a:cs typeface="Arial" pitchFamily="34" charset="0"/>
            </a:endParaRPr>
          </a:p>
        </p:txBody>
      </p:sp>
      <p:sp>
        <p:nvSpPr>
          <p:cNvPr id="5" name="4 CuadroTexto"/>
          <p:cNvSpPr txBox="1"/>
          <p:nvPr/>
        </p:nvSpPr>
        <p:spPr>
          <a:xfrm>
            <a:off x="1115618" y="5085185"/>
            <a:ext cx="2098651" cy="1338828"/>
          </a:xfrm>
          <a:prstGeom prst="rect">
            <a:avLst/>
          </a:prstGeom>
          <a:noFill/>
        </p:spPr>
        <p:txBody>
          <a:bodyPr wrap="none" rtlCol="0">
            <a:spAutoFit/>
          </a:bodyPr>
          <a:lstStyle/>
          <a:p>
            <a:pPr>
              <a:lnSpc>
                <a:spcPct val="150000"/>
              </a:lnSpc>
            </a:pPr>
            <a:r>
              <a:rPr lang="es-EC" b="1" dirty="0" smtClean="0">
                <a:latin typeface="Arial" pitchFamily="34" charset="0"/>
                <a:cs typeface="Arial" pitchFamily="34" charset="0"/>
              </a:rPr>
              <a:t>Otras opciones</a:t>
            </a:r>
          </a:p>
          <a:p>
            <a:pPr lvl="1">
              <a:lnSpc>
                <a:spcPct val="150000"/>
              </a:lnSpc>
              <a:buFont typeface="Arial" pitchFamily="34" charset="0"/>
              <a:buChar char="•"/>
            </a:pPr>
            <a:r>
              <a:rPr lang="es-EC" dirty="0" smtClean="0">
                <a:latin typeface="Arial" pitchFamily="34" charset="0"/>
                <a:cs typeface="Arial" pitchFamily="34" charset="0"/>
              </a:rPr>
              <a:t>JM Industrial</a:t>
            </a:r>
          </a:p>
          <a:p>
            <a:pPr lvl="1">
              <a:lnSpc>
                <a:spcPct val="150000"/>
              </a:lnSpc>
              <a:buFont typeface="Arial" pitchFamily="34" charset="0"/>
              <a:buChar char="•"/>
            </a:pPr>
            <a:r>
              <a:rPr lang="es-EC" dirty="0" smtClean="0">
                <a:latin typeface="Arial" pitchFamily="34" charset="0"/>
                <a:cs typeface="Arial" pitchFamily="34" charset="0"/>
              </a:rPr>
              <a:t> </a:t>
            </a:r>
            <a:r>
              <a:rPr lang="es-EC" dirty="0" err="1" smtClean="0">
                <a:latin typeface="Arial" pitchFamily="34" charset="0"/>
                <a:cs typeface="Arial" pitchFamily="34" charset="0"/>
              </a:rPr>
              <a:t>Electrotherm</a:t>
            </a:r>
            <a:endParaRPr lang="es-EC" dirty="0">
              <a:latin typeface="Arial" pitchFamily="34" charset="0"/>
              <a:cs typeface="Arial" pitchFamily="34" charset="0"/>
            </a:endParaRPr>
          </a:p>
        </p:txBody>
      </p:sp>
      <p:sp>
        <p:nvSpPr>
          <p:cNvPr id="6" name="2 Marcador de contenido"/>
          <p:cNvSpPr>
            <a:spLocks noGrp="1"/>
          </p:cNvSpPr>
          <p:nvPr>
            <p:ph idx="1"/>
          </p:nvPr>
        </p:nvSpPr>
        <p:spPr>
          <a:xfrm>
            <a:off x="428596" y="500042"/>
            <a:ext cx="8229600" cy="648072"/>
          </a:xfrm>
        </p:spPr>
        <p:txBody>
          <a:bodyPr>
            <a:normAutofit/>
          </a:bodyPr>
          <a:lstStyle/>
          <a:p>
            <a:pPr marL="514350" indent="-514350">
              <a:buSzPct val="90000"/>
              <a:buFont typeface="+mj-lt"/>
              <a:buAutoNum type="arabicPeriod" startAt="3"/>
            </a:pPr>
            <a:r>
              <a:rPr lang="es-EC" sz="3200" b="1" dirty="0" smtClean="0">
                <a:latin typeface="Arial" pitchFamily="34" charset="0"/>
                <a:cs typeface="Arial" pitchFamily="34" charset="0"/>
              </a:rPr>
              <a:t>Transmisor de temperatura</a:t>
            </a:r>
            <a:endParaRPr lang="es-EC" sz="3200" b="1" dirty="0">
              <a:latin typeface="Arial" pitchFamily="34" charset="0"/>
              <a:cs typeface="Arial" pitchFamily="34" charset="0"/>
            </a:endParaRPr>
          </a:p>
        </p:txBody>
      </p:sp>
      <p:pic>
        <p:nvPicPr>
          <p:cNvPr id="39938" name="Picture 2"/>
          <p:cNvPicPr>
            <a:picLocks noChangeAspect="1" noChangeArrowheads="1"/>
          </p:cNvPicPr>
          <p:nvPr/>
        </p:nvPicPr>
        <p:blipFill>
          <a:blip r:embed="rId2" cstate="print"/>
          <a:srcRect l="55282" t="41680" r="40938" b="36480"/>
          <a:stretch>
            <a:fillRect/>
          </a:stretch>
        </p:blipFill>
        <p:spPr bwMode="auto">
          <a:xfrm>
            <a:off x="1907705" y="2276872"/>
            <a:ext cx="797627" cy="2592288"/>
          </a:xfrm>
          <a:prstGeom prst="rect">
            <a:avLst/>
          </a:prstGeom>
          <a:noFill/>
          <a:ln w="9525">
            <a:noFill/>
            <a:miter lim="800000"/>
            <a:headEnd/>
            <a:tailEnd/>
          </a:ln>
        </p:spPr>
      </p:pic>
      <p:graphicFrame>
        <p:nvGraphicFramePr>
          <p:cNvPr id="9" name="8 Tabla"/>
          <p:cNvGraphicFramePr>
            <a:graphicFrameLocks noGrp="1"/>
          </p:cNvGraphicFramePr>
          <p:nvPr/>
        </p:nvGraphicFramePr>
        <p:xfrm>
          <a:off x="3995936" y="2060848"/>
          <a:ext cx="4680520" cy="3744415"/>
        </p:xfrm>
        <a:graphic>
          <a:graphicData uri="http://schemas.openxmlformats.org/drawingml/2006/table">
            <a:tbl>
              <a:tblPr/>
              <a:tblGrid>
                <a:gridCol w="2194220"/>
                <a:gridCol w="2486300"/>
              </a:tblGrid>
              <a:tr h="682893">
                <a:tc>
                  <a:txBody>
                    <a:bodyPr/>
                    <a:lstStyle/>
                    <a:p>
                      <a:pPr algn="just">
                        <a:lnSpc>
                          <a:spcPct val="150000"/>
                        </a:lnSpc>
                        <a:spcAft>
                          <a:spcPts val="0"/>
                        </a:spcAft>
                      </a:pPr>
                      <a:r>
                        <a:rPr lang="es-EC" sz="1800" b="0" dirty="0" smtClean="0">
                          <a:latin typeface="Arial" pitchFamily="34" charset="0"/>
                          <a:ea typeface="Calibri"/>
                          <a:cs typeface="Arial" pitchFamily="34" charset="0"/>
                        </a:rPr>
                        <a:t>Alimentación</a:t>
                      </a:r>
                      <a:r>
                        <a:rPr lang="es-EC" sz="1800" b="0" baseline="0" dirty="0" smtClean="0">
                          <a:latin typeface="Arial" pitchFamily="34" charset="0"/>
                          <a:ea typeface="Calibri"/>
                          <a:cs typeface="Arial" pitchFamily="34" charset="0"/>
                        </a:rPr>
                        <a:t> </a:t>
                      </a:r>
                      <a:endParaRPr lang="es-EC" sz="1800" b="0" dirty="0">
                        <a:latin typeface="Arial" pitchFamily="34" charset="0"/>
                        <a:ea typeface="Calibri"/>
                        <a:cs typeface="Arial" pitchFamily="34" charset="0"/>
                      </a:endParaRPr>
                    </a:p>
                  </a:txBody>
                  <a:tcPr marL="36584" marR="36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0" kern="1200" dirty="0" smtClean="0">
                          <a:solidFill>
                            <a:schemeClr val="tx1"/>
                          </a:solidFill>
                          <a:latin typeface="Arial" pitchFamily="34" charset="0"/>
                          <a:ea typeface="+mn-ea"/>
                          <a:cs typeface="Arial" pitchFamily="34" charset="0"/>
                        </a:rPr>
                        <a:t>AC (21.6 -253) </a:t>
                      </a:r>
                    </a:p>
                    <a:p>
                      <a:pPr algn="ctr">
                        <a:lnSpc>
                          <a:spcPct val="150000"/>
                        </a:lnSpc>
                        <a:spcAft>
                          <a:spcPts val="0"/>
                        </a:spcAft>
                      </a:pPr>
                      <a:r>
                        <a:rPr lang="es-EC" sz="1800" b="0" kern="1200" dirty="0" smtClean="0">
                          <a:solidFill>
                            <a:schemeClr val="tx1"/>
                          </a:solidFill>
                          <a:latin typeface="Arial" pitchFamily="34" charset="0"/>
                          <a:ea typeface="+mn-ea"/>
                          <a:cs typeface="Arial" pitchFamily="34" charset="0"/>
                        </a:rPr>
                        <a:t>DC (19.2 – 300)</a:t>
                      </a:r>
                      <a:endParaRPr lang="es-EC" sz="1800" b="0" dirty="0">
                        <a:latin typeface="Arial" pitchFamily="34" charset="0"/>
                        <a:ea typeface="Calibri"/>
                        <a:cs typeface="Arial" pitchFamily="34" charset="0"/>
                      </a:endParaRPr>
                    </a:p>
                  </a:txBody>
                  <a:tcPr marL="36584" marR="36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945">
                <a:tc>
                  <a:txBody>
                    <a:bodyPr/>
                    <a:lstStyle/>
                    <a:p>
                      <a:pPr algn="just">
                        <a:lnSpc>
                          <a:spcPct val="150000"/>
                        </a:lnSpc>
                        <a:spcAft>
                          <a:spcPts val="0"/>
                        </a:spcAft>
                      </a:pPr>
                      <a:r>
                        <a:rPr lang="es-EC" sz="1800" b="0" dirty="0">
                          <a:solidFill>
                            <a:srgbClr val="000000"/>
                          </a:solidFill>
                          <a:latin typeface="Arial" pitchFamily="34" charset="0"/>
                          <a:ea typeface="Times New Roman"/>
                          <a:cs typeface="Arial" pitchFamily="34" charset="0"/>
                        </a:rPr>
                        <a:t>Entrada</a:t>
                      </a:r>
                      <a:endParaRPr lang="es-EC" sz="1800" b="0" dirty="0">
                        <a:latin typeface="Arial" pitchFamily="34" charset="0"/>
                        <a:ea typeface="Calibri"/>
                        <a:cs typeface="Arial" pitchFamily="34" charset="0"/>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0" dirty="0" err="1">
                          <a:solidFill>
                            <a:srgbClr val="000000"/>
                          </a:solidFill>
                          <a:latin typeface="Arial"/>
                          <a:ea typeface="Times New Roman"/>
                          <a:cs typeface="Arial"/>
                        </a:rPr>
                        <a:t>mA</a:t>
                      </a:r>
                      <a:r>
                        <a:rPr lang="es-EC" sz="1800" b="0" dirty="0">
                          <a:solidFill>
                            <a:srgbClr val="000000"/>
                          </a:solidFill>
                          <a:latin typeface="Arial"/>
                          <a:ea typeface="Times New Roman"/>
                          <a:cs typeface="Arial"/>
                        </a:rPr>
                        <a:t>, voltaje, Pt100, </a:t>
                      </a:r>
                      <a:r>
                        <a:rPr lang="es-EC" sz="1800" b="0" dirty="0" err="1">
                          <a:solidFill>
                            <a:srgbClr val="000000"/>
                          </a:solidFill>
                          <a:latin typeface="Arial"/>
                          <a:ea typeface="Times New Roman"/>
                          <a:cs typeface="Arial"/>
                        </a:rPr>
                        <a:t>termocupla</a:t>
                      </a:r>
                      <a:r>
                        <a:rPr lang="es-EC" sz="1800" b="0" dirty="0">
                          <a:solidFill>
                            <a:srgbClr val="000000"/>
                          </a:solidFill>
                          <a:latin typeface="Arial"/>
                          <a:ea typeface="Times New Roman"/>
                          <a:cs typeface="Arial"/>
                        </a:rPr>
                        <a:t>.</a:t>
                      </a:r>
                      <a:endParaRPr lang="es-EC" sz="1800" b="0" dirty="0">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47">
                <a:tc>
                  <a:txBody>
                    <a:bodyPr/>
                    <a:lstStyle/>
                    <a:p>
                      <a:pPr algn="just">
                        <a:lnSpc>
                          <a:spcPct val="150000"/>
                        </a:lnSpc>
                        <a:spcAft>
                          <a:spcPts val="0"/>
                        </a:spcAft>
                      </a:pPr>
                      <a:r>
                        <a:rPr lang="es-EC" sz="1800" b="0" dirty="0">
                          <a:solidFill>
                            <a:srgbClr val="000000"/>
                          </a:solidFill>
                          <a:latin typeface="Arial" pitchFamily="34" charset="0"/>
                          <a:ea typeface="Times New Roman"/>
                          <a:cs typeface="Arial" pitchFamily="34" charset="0"/>
                        </a:rPr>
                        <a:t>Salida</a:t>
                      </a:r>
                      <a:endParaRPr lang="es-EC" sz="1800" b="0" dirty="0">
                        <a:latin typeface="Arial" pitchFamily="34" charset="0"/>
                        <a:ea typeface="Calibri"/>
                        <a:cs typeface="Arial" pitchFamily="34" charset="0"/>
                      </a:endParaRPr>
                    </a:p>
                  </a:txBody>
                  <a:tcPr marL="36584" marR="36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0" dirty="0">
                          <a:solidFill>
                            <a:srgbClr val="000000"/>
                          </a:solidFill>
                          <a:latin typeface="Arial"/>
                          <a:ea typeface="Times New Roman"/>
                          <a:cs typeface="Arial"/>
                        </a:rPr>
                        <a:t>4- 20 </a:t>
                      </a:r>
                      <a:r>
                        <a:rPr lang="es-EC" sz="1800" b="0" dirty="0" err="1">
                          <a:solidFill>
                            <a:srgbClr val="000000"/>
                          </a:solidFill>
                          <a:latin typeface="Arial"/>
                          <a:ea typeface="Times New Roman"/>
                          <a:cs typeface="Arial"/>
                        </a:rPr>
                        <a:t>mA</a:t>
                      </a:r>
                      <a:r>
                        <a:rPr lang="es-EC" sz="1800" b="0" dirty="0">
                          <a:solidFill>
                            <a:srgbClr val="000000"/>
                          </a:solidFill>
                          <a:latin typeface="Arial"/>
                          <a:ea typeface="Times New Roman"/>
                          <a:cs typeface="Arial"/>
                        </a:rPr>
                        <a:t>, 0-10 V</a:t>
                      </a:r>
                      <a:endParaRPr lang="es-EC" sz="1800" b="0" dirty="0">
                        <a:latin typeface="Arial"/>
                        <a:ea typeface="Calibri"/>
                        <a:cs typeface="Times New Roman"/>
                      </a:endParaRPr>
                    </a:p>
                  </a:txBody>
                  <a:tcPr marL="36584" marR="36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619">
                <a:tc>
                  <a:txBody>
                    <a:bodyPr/>
                    <a:lstStyle/>
                    <a:p>
                      <a:pPr algn="just">
                        <a:lnSpc>
                          <a:spcPct val="150000"/>
                        </a:lnSpc>
                        <a:spcAft>
                          <a:spcPts val="0"/>
                        </a:spcAft>
                      </a:pPr>
                      <a:r>
                        <a:rPr lang="es-EC" sz="1800" b="0">
                          <a:solidFill>
                            <a:srgbClr val="000000"/>
                          </a:solidFill>
                          <a:latin typeface="Arial" pitchFamily="34" charset="0"/>
                          <a:ea typeface="Times New Roman"/>
                          <a:cs typeface="Arial" pitchFamily="34" charset="0"/>
                        </a:rPr>
                        <a:t>Montaje</a:t>
                      </a:r>
                      <a:endParaRPr lang="es-EC" sz="1800" b="0">
                        <a:latin typeface="Arial" pitchFamily="34" charset="0"/>
                        <a:ea typeface="Calibri"/>
                        <a:cs typeface="Arial" pitchFamily="34" charset="0"/>
                      </a:endParaRPr>
                    </a:p>
                  </a:txBody>
                  <a:tcPr marL="36584" marR="36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0" dirty="0">
                          <a:solidFill>
                            <a:srgbClr val="000000"/>
                          </a:solidFill>
                          <a:latin typeface="Arial"/>
                          <a:ea typeface="Times New Roman"/>
                          <a:cs typeface="Arial"/>
                        </a:rPr>
                        <a:t>Rial </a:t>
                      </a:r>
                      <a:r>
                        <a:rPr lang="es-EC" sz="1800" b="0" dirty="0" err="1">
                          <a:solidFill>
                            <a:srgbClr val="000000"/>
                          </a:solidFill>
                          <a:latin typeface="Arial"/>
                          <a:ea typeface="Times New Roman"/>
                          <a:cs typeface="Arial"/>
                        </a:rPr>
                        <a:t>Din</a:t>
                      </a:r>
                      <a:endParaRPr lang="es-EC" sz="1800" b="0" dirty="0">
                        <a:latin typeface="Arial"/>
                        <a:ea typeface="Calibri"/>
                        <a:cs typeface="Times New Roman"/>
                      </a:endParaRPr>
                    </a:p>
                  </a:txBody>
                  <a:tcPr marL="36584" marR="36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923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800" b="0" dirty="0" err="1" smtClean="0">
                          <a:latin typeface="Arial" pitchFamily="34" charset="0"/>
                          <a:cs typeface="Arial" pitchFamily="34" charset="0"/>
                        </a:rPr>
                        <a:t>Display</a:t>
                      </a:r>
                      <a:endParaRPr lang="es-EC" sz="1800" b="0" dirty="0">
                        <a:latin typeface="Arial" pitchFamily="34" charset="0"/>
                        <a:ea typeface="Calibri"/>
                        <a:cs typeface="Arial" pitchFamily="34" charset="0"/>
                      </a:endParaRPr>
                    </a:p>
                  </a:txBody>
                  <a:tcPr marL="36584" marR="36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0" dirty="0" err="1" smtClean="0">
                          <a:latin typeface="Arial"/>
                          <a:ea typeface="Calibri"/>
                          <a:cs typeface="Times New Roman"/>
                        </a:rPr>
                        <a:t>Progamación</a:t>
                      </a:r>
                      <a:r>
                        <a:rPr lang="es-EC" sz="1800" b="0" dirty="0" smtClean="0">
                          <a:latin typeface="Arial"/>
                          <a:ea typeface="Calibri"/>
                          <a:cs typeface="Times New Roman"/>
                        </a:rPr>
                        <a:t> y visualización </a:t>
                      </a:r>
                      <a:endParaRPr lang="es-EC" sz="1800" b="0" dirty="0">
                        <a:latin typeface="Arial"/>
                        <a:ea typeface="Calibri"/>
                        <a:cs typeface="Times New Roman"/>
                      </a:endParaRPr>
                    </a:p>
                  </a:txBody>
                  <a:tcPr marL="36584" marR="36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575">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C" sz="1800" b="0" dirty="0" smtClean="0">
                          <a:latin typeface="Arial" pitchFamily="34" charset="0"/>
                          <a:cs typeface="Arial" pitchFamily="34" charset="0"/>
                        </a:rPr>
                        <a:t>Detección de fallos</a:t>
                      </a:r>
                      <a:endParaRPr lang="es-EC" sz="1800" b="0" dirty="0">
                        <a:latin typeface="Arial" pitchFamily="34" charset="0"/>
                        <a:ea typeface="Calibri"/>
                        <a:cs typeface="Arial" pitchFamily="34" charset="0"/>
                      </a:endParaRPr>
                    </a:p>
                  </a:txBody>
                  <a:tcPr marL="36584" marR="36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b="0" dirty="0" smtClean="0">
                          <a:latin typeface="Arial"/>
                          <a:ea typeface="Calibri"/>
                          <a:cs typeface="Times New Roman"/>
                        </a:rPr>
                        <a:t>Si </a:t>
                      </a:r>
                      <a:endParaRPr lang="es-EC" sz="1800" b="0" dirty="0">
                        <a:latin typeface="Arial"/>
                        <a:ea typeface="Calibri"/>
                        <a:cs typeface="Times New Roman"/>
                      </a:endParaRPr>
                    </a:p>
                  </a:txBody>
                  <a:tcPr marL="36584" marR="365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1000" autoRev="1" fill="hold"/>
                                        <p:tgtEl>
                                          <p:spTgt spid="6">
                                            <p:txEl>
                                              <p:pRg st="0" end="0"/>
                                            </p:txEl>
                                          </p:spTgt>
                                        </p:tgtEl>
                                        <p:attrNameLst>
                                          <p:attrName>style.color</p:attrName>
                                        </p:attrNameLst>
                                      </p:cBhvr>
                                      <p:to>
                                        <a:schemeClr val="bg1"/>
                                      </p:to>
                                    </p:animClr>
                                    <p:animClr clrSpc="rgb">
                                      <p:cBhvr>
                                        <p:cTn id="7" dur="1000" autoRev="1" fill="hold"/>
                                        <p:tgtEl>
                                          <p:spTgt spid="6">
                                            <p:txEl>
                                              <p:pRg st="0" end="0"/>
                                            </p:txEl>
                                          </p:spTgt>
                                        </p:tgtEl>
                                        <p:attrNameLst>
                                          <p:attrName>fillcolor</p:attrName>
                                        </p:attrNameLst>
                                      </p:cBhvr>
                                      <p:to>
                                        <a:schemeClr val="bg1"/>
                                      </p:to>
                                    </p:animClr>
                                    <p:set>
                                      <p:cBhvr>
                                        <p:cTn id="8" dur="1000" autoRev="1" fill="hold"/>
                                        <p:tgtEl>
                                          <p:spTgt spid="6">
                                            <p:txEl>
                                              <p:pRg st="0" end="0"/>
                                            </p:txEl>
                                          </p:spTgt>
                                        </p:tgtEl>
                                        <p:attrNameLst>
                                          <p:attrName>fill.type</p:attrName>
                                        </p:attrNameLst>
                                      </p:cBhvr>
                                      <p:to>
                                        <p:strVal val="solid"/>
                                      </p:to>
                                    </p:set>
                                    <p:set>
                                      <p:cBhvr>
                                        <p:cTn id="9" dur="1000" autoRev="1" fill="hold"/>
                                        <p:tgtEl>
                                          <p:spTgt spid="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748680"/>
          </a:xfrm>
        </p:spPr>
        <p:txBody>
          <a:bodyPr/>
          <a:lstStyle/>
          <a:p>
            <a:pPr marL="514350" lvl="0" indent="-514350">
              <a:buSzPct val="90000"/>
              <a:buFont typeface="+mj-lt"/>
              <a:buAutoNum type="arabicPeriod" startAt="4"/>
            </a:pPr>
            <a:r>
              <a:rPr lang="es-EC" sz="3200" b="1" dirty="0" smtClean="0">
                <a:latin typeface="Arial" pitchFamily="34" charset="0"/>
                <a:ea typeface="Calibri" pitchFamily="34" charset="0"/>
                <a:cs typeface="Arial" pitchFamily="34" charset="0"/>
              </a:rPr>
              <a:t>Variador de frecuencia</a:t>
            </a:r>
          </a:p>
          <a:p>
            <a:endParaRPr lang="es-EC" dirty="0"/>
          </a:p>
        </p:txBody>
      </p:sp>
      <p:sp>
        <p:nvSpPr>
          <p:cNvPr id="4" name="3 CuadroTexto"/>
          <p:cNvSpPr txBox="1"/>
          <p:nvPr/>
        </p:nvSpPr>
        <p:spPr>
          <a:xfrm>
            <a:off x="611560" y="1412776"/>
            <a:ext cx="4032448" cy="523220"/>
          </a:xfrm>
          <a:prstGeom prst="rect">
            <a:avLst/>
          </a:prstGeom>
          <a:noFill/>
        </p:spPr>
        <p:txBody>
          <a:bodyPr wrap="square" rtlCol="0">
            <a:spAutoFit/>
          </a:bodyPr>
          <a:lstStyle/>
          <a:p>
            <a:r>
              <a:rPr lang="es-EC" sz="2800" b="1" dirty="0" smtClean="0">
                <a:latin typeface="Arial" pitchFamily="34" charset="0"/>
                <a:cs typeface="Arial" pitchFamily="34" charset="0"/>
              </a:rPr>
              <a:t>ATV312 - Schneider</a:t>
            </a:r>
            <a:endParaRPr lang="es-EC" sz="2800" b="1" dirty="0">
              <a:latin typeface="Arial" pitchFamily="34" charset="0"/>
              <a:cs typeface="Arial" pitchFamily="34" charset="0"/>
            </a:endParaRPr>
          </a:p>
        </p:txBody>
      </p:sp>
      <p:sp>
        <p:nvSpPr>
          <p:cNvPr id="5" name="4 CuadroTexto"/>
          <p:cNvSpPr txBox="1"/>
          <p:nvPr/>
        </p:nvSpPr>
        <p:spPr>
          <a:xfrm>
            <a:off x="1475656" y="5013176"/>
            <a:ext cx="2278252" cy="1338828"/>
          </a:xfrm>
          <a:prstGeom prst="rect">
            <a:avLst/>
          </a:prstGeom>
          <a:noFill/>
        </p:spPr>
        <p:txBody>
          <a:bodyPr wrap="none" rtlCol="0">
            <a:spAutoFit/>
          </a:bodyPr>
          <a:lstStyle/>
          <a:p>
            <a:pPr>
              <a:lnSpc>
                <a:spcPct val="150000"/>
              </a:lnSpc>
            </a:pPr>
            <a:r>
              <a:rPr lang="es-EC" b="1" dirty="0" smtClean="0">
                <a:latin typeface="Arial" pitchFamily="34" charset="0"/>
                <a:cs typeface="Arial" pitchFamily="34" charset="0"/>
              </a:rPr>
              <a:t>Otras opciones</a:t>
            </a:r>
          </a:p>
          <a:p>
            <a:pPr lvl="1">
              <a:lnSpc>
                <a:spcPct val="150000"/>
              </a:lnSpc>
              <a:buFont typeface="Arial" pitchFamily="34" charset="0"/>
              <a:buChar char="•"/>
            </a:pPr>
            <a:r>
              <a:rPr lang="es-EC" dirty="0" smtClean="0">
                <a:latin typeface="Arial" pitchFamily="34" charset="0"/>
                <a:cs typeface="Arial" pitchFamily="34" charset="0"/>
              </a:rPr>
              <a:t>Siemens</a:t>
            </a:r>
          </a:p>
          <a:p>
            <a:pPr lvl="1">
              <a:lnSpc>
                <a:spcPct val="150000"/>
              </a:lnSpc>
              <a:buFont typeface="Arial" pitchFamily="34" charset="0"/>
              <a:buChar char="•"/>
            </a:pPr>
            <a:r>
              <a:rPr lang="es-EC" dirty="0" err="1" smtClean="0">
                <a:latin typeface="Arial" pitchFamily="34" charset="0"/>
                <a:cs typeface="Arial" pitchFamily="34" charset="0"/>
              </a:rPr>
              <a:t>Telemecanique</a:t>
            </a:r>
            <a:endParaRPr lang="es-EC" dirty="0" smtClean="0">
              <a:latin typeface="Arial" pitchFamily="34" charset="0"/>
              <a:cs typeface="Arial" pitchFamily="34" charset="0"/>
            </a:endParaRPr>
          </a:p>
        </p:txBody>
      </p:sp>
      <p:pic>
        <p:nvPicPr>
          <p:cNvPr id="40962" name="Picture 2"/>
          <p:cNvPicPr>
            <a:picLocks noChangeAspect="1" noChangeArrowheads="1"/>
          </p:cNvPicPr>
          <p:nvPr/>
        </p:nvPicPr>
        <p:blipFill>
          <a:blip r:embed="rId2" cstate="print"/>
          <a:srcRect l="34020" t="13440" r="43773" b="25241"/>
          <a:stretch>
            <a:fillRect/>
          </a:stretch>
        </p:blipFill>
        <p:spPr bwMode="auto">
          <a:xfrm>
            <a:off x="1403648" y="2348880"/>
            <a:ext cx="1669007" cy="2592288"/>
          </a:xfrm>
          <a:prstGeom prst="rect">
            <a:avLst/>
          </a:prstGeom>
          <a:noFill/>
          <a:ln w="9525">
            <a:noFill/>
            <a:miter lim="800000"/>
            <a:headEnd/>
            <a:tailEnd/>
          </a:ln>
        </p:spPr>
      </p:pic>
      <p:graphicFrame>
        <p:nvGraphicFramePr>
          <p:cNvPr id="7" name="6 Tabla"/>
          <p:cNvGraphicFramePr>
            <a:graphicFrameLocks noGrp="1"/>
          </p:cNvGraphicFramePr>
          <p:nvPr/>
        </p:nvGraphicFramePr>
        <p:xfrm>
          <a:off x="4067944" y="1844824"/>
          <a:ext cx="4392488" cy="4156548"/>
        </p:xfrm>
        <a:graphic>
          <a:graphicData uri="http://schemas.openxmlformats.org/drawingml/2006/table">
            <a:tbl>
              <a:tblPr/>
              <a:tblGrid>
                <a:gridCol w="1911492"/>
                <a:gridCol w="2480996"/>
              </a:tblGrid>
              <a:tr h="578664">
                <a:tc>
                  <a:txBody>
                    <a:bodyPr/>
                    <a:lstStyle/>
                    <a:p>
                      <a:pPr algn="just">
                        <a:lnSpc>
                          <a:spcPct val="150000"/>
                        </a:lnSpc>
                        <a:spcAft>
                          <a:spcPts val="0"/>
                        </a:spcAft>
                      </a:pPr>
                      <a:r>
                        <a:rPr lang="es-EC" sz="1800" dirty="0" smtClean="0">
                          <a:latin typeface="Arial"/>
                          <a:ea typeface="Calibri"/>
                          <a:cs typeface="Times New Roman"/>
                        </a:rPr>
                        <a:t>Alimentación</a:t>
                      </a:r>
                      <a:endParaRPr lang="es-EC" sz="1800" dirty="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220 - 240 VAC</a:t>
                      </a:r>
                      <a:endParaRPr lang="es-EC" sz="180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524">
                <a:tc>
                  <a:txBody>
                    <a:bodyPr/>
                    <a:lstStyle/>
                    <a:p>
                      <a:pPr algn="just">
                        <a:lnSpc>
                          <a:spcPct val="150000"/>
                        </a:lnSpc>
                        <a:spcAft>
                          <a:spcPts val="0"/>
                        </a:spcAft>
                      </a:pPr>
                      <a:r>
                        <a:rPr lang="es-EC" sz="1800" dirty="0">
                          <a:solidFill>
                            <a:srgbClr val="000000"/>
                          </a:solidFill>
                          <a:latin typeface="Arial"/>
                          <a:ea typeface="Times New Roman"/>
                          <a:cs typeface="Arial"/>
                        </a:rPr>
                        <a:t>Entradas analógicas</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0 - 10V</a:t>
                      </a:r>
                      <a:endParaRPr lang="es-EC" sz="180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7524">
                <a:tc>
                  <a:txBody>
                    <a:bodyPr/>
                    <a:lstStyle/>
                    <a:p>
                      <a:pPr algn="just">
                        <a:lnSpc>
                          <a:spcPct val="150000"/>
                        </a:lnSpc>
                        <a:spcAft>
                          <a:spcPts val="0"/>
                        </a:spcAft>
                      </a:pPr>
                      <a:r>
                        <a:rPr lang="es-EC" sz="1800" dirty="0">
                          <a:solidFill>
                            <a:srgbClr val="000000"/>
                          </a:solidFill>
                          <a:latin typeface="Arial"/>
                          <a:ea typeface="Times New Roman"/>
                          <a:cs typeface="Arial"/>
                        </a:rPr>
                        <a:t>Saldas analógicas</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a:solidFill>
                            <a:srgbClr val="000000"/>
                          </a:solidFill>
                          <a:latin typeface="Arial"/>
                          <a:ea typeface="Times New Roman"/>
                          <a:cs typeface="Arial"/>
                        </a:rPr>
                        <a:t>0 - 10V</a:t>
                      </a:r>
                      <a:endParaRPr lang="es-EC" sz="180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62">
                <a:tc>
                  <a:txBody>
                    <a:bodyPr/>
                    <a:lstStyle/>
                    <a:p>
                      <a:pPr algn="just">
                        <a:lnSpc>
                          <a:spcPct val="150000"/>
                        </a:lnSpc>
                        <a:spcAft>
                          <a:spcPts val="0"/>
                        </a:spcAft>
                      </a:pPr>
                      <a:r>
                        <a:rPr lang="es-EC" sz="1800" dirty="0" smtClean="0">
                          <a:latin typeface="Arial"/>
                          <a:ea typeface="Calibri"/>
                          <a:cs typeface="Times New Roman"/>
                        </a:rPr>
                        <a:t>Fuentes</a:t>
                      </a:r>
                      <a:r>
                        <a:rPr lang="es-EC" sz="1800" baseline="0" dirty="0" smtClean="0">
                          <a:latin typeface="Arial"/>
                          <a:ea typeface="Calibri"/>
                          <a:cs typeface="Times New Roman"/>
                        </a:rPr>
                        <a:t> </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latin typeface="Arial"/>
                          <a:ea typeface="Calibri"/>
                          <a:cs typeface="Times New Roman"/>
                        </a:rPr>
                        <a:t>24</a:t>
                      </a:r>
                      <a:r>
                        <a:rPr lang="es-EC" sz="1800" baseline="0" dirty="0" smtClean="0">
                          <a:latin typeface="Arial"/>
                          <a:ea typeface="Calibri"/>
                          <a:cs typeface="Times New Roman"/>
                        </a:rPr>
                        <a:t> VDC – 10 VDC</a:t>
                      </a:r>
                      <a:endParaRPr lang="es-EC" sz="1800" dirty="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62">
                <a:tc>
                  <a:txBody>
                    <a:bodyPr/>
                    <a:lstStyle/>
                    <a:p>
                      <a:pPr algn="just">
                        <a:lnSpc>
                          <a:spcPct val="150000"/>
                        </a:lnSpc>
                        <a:spcAft>
                          <a:spcPts val="0"/>
                        </a:spcAft>
                      </a:pPr>
                      <a:r>
                        <a:rPr lang="es-EC" sz="1800" dirty="0" smtClean="0">
                          <a:latin typeface="Arial"/>
                          <a:ea typeface="Calibri"/>
                          <a:cs typeface="Times New Roman"/>
                        </a:rPr>
                        <a:t>Velocidades</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latin typeface="Arial"/>
                          <a:ea typeface="Calibri"/>
                          <a:cs typeface="Times New Roman"/>
                        </a:rPr>
                        <a:t>16 preseleccionadas</a:t>
                      </a:r>
                      <a:endParaRPr lang="es-EC" sz="1800" dirty="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62">
                <a:tc>
                  <a:txBody>
                    <a:bodyPr/>
                    <a:lstStyle/>
                    <a:p>
                      <a:pPr algn="just">
                        <a:lnSpc>
                          <a:spcPct val="150000"/>
                        </a:lnSpc>
                        <a:spcAft>
                          <a:spcPts val="0"/>
                        </a:spcAft>
                      </a:pPr>
                      <a:r>
                        <a:rPr lang="es-EC" sz="1800" dirty="0" smtClean="0">
                          <a:latin typeface="Arial"/>
                          <a:ea typeface="Calibri"/>
                          <a:cs typeface="Times New Roman"/>
                        </a:rPr>
                        <a:t>Rampas</a:t>
                      </a:r>
                      <a:r>
                        <a:rPr lang="es-EC" sz="1800" baseline="0" dirty="0" smtClean="0">
                          <a:latin typeface="Arial"/>
                          <a:ea typeface="Calibri"/>
                          <a:cs typeface="Times New Roman"/>
                        </a:rPr>
                        <a:t> </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latin typeface="Arial"/>
                          <a:ea typeface="Calibri"/>
                          <a:cs typeface="Times New Roman"/>
                        </a:rPr>
                        <a:t>S, U</a:t>
                      </a:r>
                      <a:endParaRPr lang="es-EC" sz="1800" dirty="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62">
                <a:tc>
                  <a:txBody>
                    <a:bodyPr/>
                    <a:lstStyle/>
                    <a:p>
                      <a:pPr algn="just">
                        <a:lnSpc>
                          <a:spcPct val="150000"/>
                        </a:lnSpc>
                        <a:spcAft>
                          <a:spcPts val="0"/>
                        </a:spcAft>
                      </a:pPr>
                      <a:r>
                        <a:rPr lang="es-EC" sz="1800" dirty="0" smtClean="0">
                          <a:latin typeface="Arial"/>
                          <a:ea typeface="Calibri"/>
                          <a:cs typeface="Times New Roman"/>
                        </a:rPr>
                        <a:t>Control</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latin typeface="Arial"/>
                          <a:ea typeface="Calibri"/>
                          <a:cs typeface="Times New Roman"/>
                        </a:rPr>
                        <a:t>2, 3 hilos</a:t>
                      </a:r>
                      <a:endParaRPr lang="es-EC" sz="1800" dirty="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762">
                <a:tc>
                  <a:txBody>
                    <a:bodyPr/>
                    <a:lstStyle/>
                    <a:p>
                      <a:pPr algn="just">
                        <a:lnSpc>
                          <a:spcPct val="150000"/>
                        </a:lnSpc>
                        <a:spcAft>
                          <a:spcPts val="0"/>
                        </a:spcAft>
                      </a:pPr>
                      <a:r>
                        <a:rPr lang="es-EC" sz="1800" dirty="0" smtClean="0">
                          <a:latin typeface="Arial"/>
                          <a:ea typeface="Calibri"/>
                          <a:cs typeface="Times New Roman"/>
                        </a:rPr>
                        <a:t>Control</a:t>
                      </a:r>
                      <a:r>
                        <a:rPr lang="es-EC" sz="1800" baseline="0" dirty="0" smtClean="0">
                          <a:latin typeface="Arial"/>
                          <a:ea typeface="Calibri"/>
                          <a:cs typeface="Times New Roman"/>
                        </a:rPr>
                        <a:t> local</a:t>
                      </a:r>
                      <a:endParaRPr lang="es-EC" sz="1800" dirty="0">
                        <a:latin typeface="Arial"/>
                        <a:ea typeface="Calibri"/>
                        <a:cs typeface="Times New Roman"/>
                      </a:endParaRPr>
                    </a:p>
                  </a:txBody>
                  <a:tcPr marL="28631" marR="28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800" dirty="0" smtClean="0">
                          <a:latin typeface="Arial"/>
                          <a:ea typeface="Calibri"/>
                          <a:cs typeface="Times New Roman"/>
                        </a:rPr>
                        <a:t>Si</a:t>
                      </a:r>
                      <a:r>
                        <a:rPr lang="es-EC" sz="1800" baseline="0" dirty="0" smtClean="0">
                          <a:latin typeface="Arial"/>
                          <a:ea typeface="Calibri"/>
                          <a:cs typeface="Times New Roman"/>
                        </a:rPr>
                        <a:t> </a:t>
                      </a:r>
                      <a:endParaRPr lang="es-EC" sz="1800" dirty="0">
                        <a:latin typeface="Arial"/>
                        <a:ea typeface="Calibri"/>
                        <a:cs typeface="Times New Roman"/>
                      </a:endParaRPr>
                    </a:p>
                  </a:txBody>
                  <a:tcPr marL="28631" marR="286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548680"/>
            <a:ext cx="8229600" cy="74868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
                <a:schemeClr val="bg2">
                  <a:lumMod val="50000"/>
                </a:schemeClr>
              </a:buClr>
              <a:buSzPct val="90000"/>
              <a:buFont typeface="+mj-lt"/>
              <a:buAutoNum type="arabicPeriod" startAt="5"/>
              <a:tabLst/>
              <a:defRPr/>
            </a:pPr>
            <a:r>
              <a:rPr lang="es-EC" sz="3200" b="1" dirty="0" smtClean="0">
                <a:latin typeface="Arial" pitchFamily="34" charset="0"/>
                <a:cs typeface="Arial" pitchFamily="34" charset="0"/>
              </a:rPr>
              <a:t>Controlador </a:t>
            </a:r>
            <a:endParaRPr kumimoji="0" lang="es-EC"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4 CuadroTexto"/>
          <p:cNvSpPr txBox="1"/>
          <p:nvPr/>
        </p:nvSpPr>
        <p:spPr>
          <a:xfrm>
            <a:off x="611560" y="1484784"/>
            <a:ext cx="4032448" cy="523220"/>
          </a:xfrm>
          <a:prstGeom prst="rect">
            <a:avLst/>
          </a:prstGeom>
          <a:noFill/>
        </p:spPr>
        <p:txBody>
          <a:bodyPr wrap="square" rtlCol="0">
            <a:spAutoFit/>
          </a:bodyPr>
          <a:lstStyle/>
          <a:p>
            <a:r>
              <a:rPr lang="es-EC" sz="2800" b="1" dirty="0" smtClean="0">
                <a:latin typeface="Arial" pitchFamily="34" charset="0"/>
                <a:cs typeface="Arial" pitchFamily="34" charset="0"/>
              </a:rPr>
              <a:t>DL06DR1 - </a:t>
            </a:r>
            <a:r>
              <a:rPr lang="es-EC" sz="2800" b="1" dirty="0" err="1" smtClean="0">
                <a:latin typeface="Arial" pitchFamily="34" charset="0"/>
                <a:cs typeface="Arial" pitchFamily="34" charset="0"/>
              </a:rPr>
              <a:t>Koyo</a:t>
            </a:r>
            <a:endParaRPr lang="es-EC" sz="2800" b="1" dirty="0">
              <a:latin typeface="Arial" pitchFamily="34" charset="0"/>
              <a:cs typeface="Arial" pitchFamily="34" charset="0"/>
            </a:endParaRPr>
          </a:p>
        </p:txBody>
      </p:sp>
      <p:sp>
        <p:nvSpPr>
          <p:cNvPr id="6" name="5 CuadroTexto"/>
          <p:cNvSpPr txBox="1"/>
          <p:nvPr/>
        </p:nvSpPr>
        <p:spPr>
          <a:xfrm>
            <a:off x="1115618" y="4797152"/>
            <a:ext cx="2085827" cy="1338828"/>
          </a:xfrm>
          <a:prstGeom prst="rect">
            <a:avLst/>
          </a:prstGeom>
          <a:noFill/>
        </p:spPr>
        <p:txBody>
          <a:bodyPr wrap="none" rtlCol="0">
            <a:spAutoFit/>
          </a:bodyPr>
          <a:lstStyle/>
          <a:p>
            <a:pPr>
              <a:lnSpc>
                <a:spcPct val="150000"/>
              </a:lnSpc>
            </a:pPr>
            <a:r>
              <a:rPr lang="es-EC" b="1" dirty="0" smtClean="0">
                <a:latin typeface="Arial" pitchFamily="34" charset="0"/>
                <a:cs typeface="Arial" pitchFamily="34" charset="0"/>
              </a:rPr>
              <a:t>Otras opciones</a:t>
            </a:r>
          </a:p>
          <a:p>
            <a:pPr lvl="1">
              <a:lnSpc>
                <a:spcPct val="150000"/>
              </a:lnSpc>
              <a:buFont typeface="Arial" pitchFamily="34" charset="0"/>
              <a:buChar char="•"/>
            </a:pPr>
            <a:r>
              <a:rPr lang="es-EC" dirty="0" smtClean="0">
                <a:latin typeface="Arial" pitchFamily="34" charset="0"/>
                <a:cs typeface="Arial" pitchFamily="34" charset="0"/>
              </a:rPr>
              <a:t>Siemens </a:t>
            </a:r>
          </a:p>
          <a:p>
            <a:pPr lvl="1">
              <a:lnSpc>
                <a:spcPct val="150000"/>
              </a:lnSpc>
              <a:buFont typeface="Arial" pitchFamily="34" charset="0"/>
              <a:buChar char="•"/>
            </a:pPr>
            <a:r>
              <a:rPr lang="es-EC" dirty="0" smtClean="0">
                <a:latin typeface="Arial" pitchFamily="34" charset="0"/>
                <a:cs typeface="Arial" pitchFamily="34" charset="0"/>
              </a:rPr>
              <a:t>Allen Bradley</a:t>
            </a:r>
          </a:p>
        </p:txBody>
      </p:sp>
      <p:pic>
        <p:nvPicPr>
          <p:cNvPr id="41988" name="Picture 4" descr="KOYO PLC - Direct Logic DL-06"/>
          <p:cNvPicPr>
            <a:picLocks noChangeAspect="1" noChangeArrowheads="1"/>
          </p:cNvPicPr>
          <p:nvPr/>
        </p:nvPicPr>
        <p:blipFill>
          <a:blip r:embed="rId2" cstate="print"/>
          <a:srcRect/>
          <a:stretch>
            <a:fillRect/>
          </a:stretch>
        </p:blipFill>
        <p:spPr bwMode="auto">
          <a:xfrm rot="20229776">
            <a:off x="913025" y="2619849"/>
            <a:ext cx="2400267" cy="1296144"/>
          </a:xfrm>
          <a:prstGeom prst="rect">
            <a:avLst/>
          </a:prstGeom>
          <a:noFill/>
        </p:spPr>
      </p:pic>
      <p:graphicFrame>
        <p:nvGraphicFramePr>
          <p:cNvPr id="7" name="6 Tabla"/>
          <p:cNvGraphicFramePr>
            <a:graphicFrameLocks noGrp="1"/>
          </p:cNvGraphicFramePr>
          <p:nvPr/>
        </p:nvGraphicFramePr>
        <p:xfrm>
          <a:off x="3923928" y="1916832"/>
          <a:ext cx="4608512" cy="3773420"/>
        </p:xfrm>
        <a:graphic>
          <a:graphicData uri="http://schemas.openxmlformats.org/drawingml/2006/table">
            <a:tbl>
              <a:tblPr/>
              <a:tblGrid>
                <a:gridCol w="2207265"/>
                <a:gridCol w="2401247"/>
              </a:tblGrid>
              <a:tr h="437388">
                <a:tc>
                  <a:txBody>
                    <a:bodyPr/>
                    <a:lstStyle/>
                    <a:p>
                      <a:pPr>
                        <a:spcAft>
                          <a:spcPts val="0"/>
                        </a:spcAft>
                      </a:pPr>
                      <a:r>
                        <a:rPr lang="es-EC" sz="1800" dirty="0">
                          <a:latin typeface="Arial"/>
                          <a:ea typeface="Calibri"/>
                          <a:cs typeface="Times New Roman"/>
                        </a:rPr>
                        <a:t>Alimentación </a:t>
                      </a:r>
                      <a:endParaRPr lang="es-EC" sz="1800" dirty="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latin typeface="Arial"/>
                          <a:ea typeface="Calibri"/>
                          <a:cs typeface="Times New Roman"/>
                        </a:rPr>
                        <a:t>110/220 VAC</a:t>
                      </a:r>
                      <a:endParaRPr lang="es-EC" sz="1800" dirty="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081">
                <a:tc>
                  <a:txBody>
                    <a:bodyPr/>
                    <a:lstStyle/>
                    <a:p>
                      <a:pPr>
                        <a:spcAft>
                          <a:spcPts val="0"/>
                        </a:spcAft>
                      </a:pPr>
                      <a:r>
                        <a:rPr lang="es-EC" sz="1800">
                          <a:latin typeface="Arial"/>
                          <a:ea typeface="Calibri"/>
                          <a:cs typeface="Times New Roman"/>
                        </a:rPr>
                        <a:t>Entradas analógicas</a:t>
                      </a:r>
                      <a:endParaRPr lang="es-EC" sz="180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latin typeface="Arial"/>
                          <a:ea typeface="Calibri"/>
                          <a:cs typeface="Times New Roman"/>
                        </a:rPr>
                        <a:t>2 (0 – 5 VDC o 0 –10 VDC)</a:t>
                      </a:r>
                      <a:endParaRPr lang="es-EC" sz="1800" dirty="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388">
                <a:tc>
                  <a:txBody>
                    <a:bodyPr/>
                    <a:lstStyle/>
                    <a:p>
                      <a:pPr>
                        <a:spcAft>
                          <a:spcPts val="0"/>
                        </a:spcAft>
                      </a:pPr>
                      <a:r>
                        <a:rPr lang="es-EC" sz="1800">
                          <a:latin typeface="Arial"/>
                          <a:ea typeface="Calibri"/>
                          <a:cs typeface="Times New Roman"/>
                        </a:rPr>
                        <a:t>Entradas digitales</a:t>
                      </a:r>
                      <a:endParaRPr lang="es-EC" sz="180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a:latin typeface="Arial"/>
                          <a:ea typeface="Calibri"/>
                          <a:cs typeface="Times New Roman"/>
                        </a:rPr>
                        <a:t>20</a:t>
                      </a:r>
                      <a:endParaRPr lang="es-EC" sz="180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081">
                <a:tc>
                  <a:txBody>
                    <a:bodyPr/>
                    <a:lstStyle/>
                    <a:p>
                      <a:pPr>
                        <a:spcAft>
                          <a:spcPts val="0"/>
                        </a:spcAft>
                      </a:pPr>
                      <a:r>
                        <a:rPr lang="es-EC" sz="1800">
                          <a:latin typeface="Arial"/>
                          <a:ea typeface="Calibri"/>
                          <a:cs typeface="Times New Roman"/>
                        </a:rPr>
                        <a:t>Salidas analógicas</a:t>
                      </a:r>
                      <a:endParaRPr lang="es-EC" sz="180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a:latin typeface="Arial"/>
                          <a:ea typeface="Calibri"/>
                          <a:cs typeface="Times New Roman"/>
                        </a:rPr>
                        <a:t>2 (0 – 5 VDC o 0 –10 VDC)</a:t>
                      </a:r>
                      <a:endParaRPr lang="es-EC" sz="180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081">
                <a:tc>
                  <a:txBody>
                    <a:bodyPr/>
                    <a:lstStyle/>
                    <a:p>
                      <a:pPr>
                        <a:spcAft>
                          <a:spcPts val="0"/>
                        </a:spcAft>
                      </a:pPr>
                      <a:r>
                        <a:rPr lang="es-EC" sz="1800">
                          <a:latin typeface="Arial"/>
                          <a:ea typeface="Calibri"/>
                          <a:cs typeface="Times New Roman"/>
                        </a:rPr>
                        <a:t>Salidas digitales</a:t>
                      </a:r>
                      <a:endParaRPr lang="es-EC" sz="180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latin typeface="Arial"/>
                          <a:ea typeface="Calibri"/>
                          <a:cs typeface="Times New Roman"/>
                        </a:rPr>
                        <a:t>2 (transistor) 14 (relé)</a:t>
                      </a:r>
                      <a:endParaRPr lang="es-EC" sz="1800" dirty="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87">
                <a:tc>
                  <a:txBody>
                    <a:bodyPr/>
                    <a:lstStyle/>
                    <a:p>
                      <a:pPr>
                        <a:spcAft>
                          <a:spcPts val="0"/>
                        </a:spcAft>
                      </a:pPr>
                      <a:r>
                        <a:rPr lang="es-EC" sz="1800">
                          <a:latin typeface="Arial"/>
                          <a:ea typeface="Calibri"/>
                          <a:cs typeface="Times New Roman"/>
                        </a:rPr>
                        <a:t>Memoria</a:t>
                      </a:r>
                      <a:endParaRPr lang="es-EC" sz="180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a:latin typeface="Arial"/>
                          <a:ea typeface="Calibri"/>
                          <a:cs typeface="Times New Roman"/>
                        </a:rPr>
                        <a:t>4 Kbyte</a:t>
                      </a:r>
                      <a:endParaRPr lang="es-EC" sz="180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081">
                <a:tc>
                  <a:txBody>
                    <a:bodyPr/>
                    <a:lstStyle/>
                    <a:p>
                      <a:pPr>
                        <a:spcAft>
                          <a:spcPts val="0"/>
                        </a:spcAft>
                      </a:pPr>
                      <a:r>
                        <a:rPr lang="es-EC" sz="1800" dirty="0">
                          <a:latin typeface="Arial"/>
                          <a:ea typeface="Calibri"/>
                          <a:cs typeface="Times New Roman"/>
                        </a:rPr>
                        <a:t>Puerto de comunicación</a:t>
                      </a:r>
                      <a:endParaRPr lang="es-EC" sz="1800" dirty="0">
                        <a:latin typeface="Calibri"/>
                        <a:ea typeface="Calibri"/>
                        <a:cs typeface="Times New Roman"/>
                      </a:endParaRPr>
                    </a:p>
                  </a:txBody>
                  <a:tcPr marL="66221" marR="662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latin typeface="Arial"/>
                          <a:ea typeface="Calibri"/>
                          <a:cs typeface="Times New Roman"/>
                        </a:rPr>
                        <a:t>RS-232/485</a:t>
                      </a:r>
                      <a:endParaRPr lang="es-EC" sz="1800" dirty="0">
                        <a:latin typeface="Calibri"/>
                        <a:ea typeface="Calibri"/>
                        <a:cs typeface="Times New Roman"/>
                      </a:endParaRPr>
                    </a:p>
                  </a:txBody>
                  <a:tcPr marL="66221" marR="662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4"/>
                                        </p:tgtEl>
                                        <p:attrNameLst>
                                          <p:attrName>style.color</p:attrName>
                                        </p:attrNameLst>
                                      </p:cBhvr>
                                      <p:to>
                                        <a:schemeClr val="bg1"/>
                                      </p:to>
                                    </p:animClr>
                                    <p:animClr clrSpc="rgb">
                                      <p:cBhvr>
                                        <p:cTn id="7" dur="1000" autoRev="1" fill="hold"/>
                                        <p:tgtEl>
                                          <p:spTgt spid="4"/>
                                        </p:tgtEl>
                                        <p:attrNameLst>
                                          <p:attrName>fillcolor</p:attrName>
                                        </p:attrNameLst>
                                      </p:cBhvr>
                                      <p:to>
                                        <a:schemeClr val="bg1"/>
                                      </p:to>
                                    </p:animClr>
                                    <p:set>
                                      <p:cBhvr>
                                        <p:cTn id="8" dur="1000" autoRev="1" fill="hold"/>
                                        <p:tgtEl>
                                          <p:spTgt spid="4"/>
                                        </p:tgtEl>
                                        <p:attrNameLst>
                                          <p:attrName>fill.type</p:attrName>
                                        </p:attrNameLst>
                                      </p:cBhvr>
                                      <p:to>
                                        <p:strVal val="solid"/>
                                      </p:to>
                                    </p:set>
                                    <p:set>
                                      <p:cBhvr>
                                        <p:cTn id="9" dur="1000" autoRev="1"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92088"/>
            <a:ext cx="8229600" cy="820688"/>
          </a:xfrm>
        </p:spPr>
        <p:txBody>
          <a:bodyPr>
            <a:normAutofit lnSpcReduction="10000"/>
          </a:bodyPr>
          <a:lstStyle/>
          <a:p>
            <a:pPr marL="514350" indent="-514350">
              <a:lnSpc>
                <a:spcPct val="150000"/>
              </a:lnSpc>
              <a:buSzPct val="90000"/>
              <a:buFont typeface="+mj-lt"/>
              <a:buAutoNum type="arabicPeriod" startAt="6"/>
            </a:pPr>
            <a:r>
              <a:rPr lang="es-EC" sz="3200" b="1" dirty="0" smtClean="0">
                <a:latin typeface="Arial" pitchFamily="34" charset="0"/>
                <a:cs typeface="Arial" pitchFamily="34" charset="0"/>
              </a:rPr>
              <a:t>Características del ordenador</a:t>
            </a:r>
          </a:p>
          <a:p>
            <a:endParaRPr lang="es-EC" dirty="0"/>
          </a:p>
        </p:txBody>
      </p:sp>
      <p:sp>
        <p:nvSpPr>
          <p:cNvPr id="4" name="3 Rectángulo"/>
          <p:cNvSpPr/>
          <p:nvPr/>
        </p:nvSpPr>
        <p:spPr>
          <a:xfrm>
            <a:off x="1071538" y="1785926"/>
            <a:ext cx="4176464" cy="2677656"/>
          </a:xfrm>
          <a:prstGeom prst="rect">
            <a:avLst/>
          </a:prstGeom>
        </p:spPr>
        <p:txBody>
          <a:bodyPr wrap="square">
            <a:spAutoFit/>
          </a:bodyPr>
          <a:lstStyle/>
          <a:p>
            <a:pPr lvl="0">
              <a:lnSpc>
                <a:spcPct val="150000"/>
              </a:lnSpc>
              <a:buFont typeface="Arial" pitchFamily="34" charset="0"/>
              <a:buChar char="•"/>
            </a:pPr>
            <a:r>
              <a:rPr lang="es-EC" sz="2800" dirty="0" smtClean="0">
                <a:latin typeface="Arial" pitchFamily="34" charset="0"/>
                <a:cs typeface="Arial" pitchFamily="34" charset="0"/>
              </a:rPr>
              <a:t>Pentium III</a:t>
            </a:r>
          </a:p>
          <a:p>
            <a:pPr lvl="0">
              <a:lnSpc>
                <a:spcPct val="150000"/>
              </a:lnSpc>
              <a:buFont typeface="Arial" pitchFamily="34" charset="0"/>
              <a:buChar char="•"/>
            </a:pPr>
            <a:r>
              <a:rPr lang="es-EC" sz="2800" dirty="0" smtClean="0">
                <a:latin typeface="Arial" pitchFamily="34" charset="0"/>
                <a:cs typeface="Arial" pitchFamily="34" charset="0"/>
              </a:rPr>
              <a:t>250 GB de disco duro</a:t>
            </a:r>
          </a:p>
          <a:p>
            <a:pPr lvl="0">
              <a:lnSpc>
                <a:spcPct val="150000"/>
              </a:lnSpc>
              <a:buFont typeface="Arial" pitchFamily="34" charset="0"/>
              <a:buChar char="•"/>
            </a:pPr>
            <a:r>
              <a:rPr lang="es-EC" sz="2800" dirty="0" smtClean="0">
                <a:latin typeface="Arial" pitchFamily="34" charset="0"/>
                <a:cs typeface="Arial" pitchFamily="34" charset="0"/>
              </a:rPr>
              <a:t>1 GB memoria RAM</a:t>
            </a:r>
          </a:p>
          <a:p>
            <a:pPr lvl="0">
              <a:lnSpc>
                <a:spcPct val="150000"/>
              </a:lnSpc>
              <a:buFont typeface="Arial" pitchFamily="34" charset="0"/>
              <a:buChar char="•"/>
            </a:pPr>
            <a:r>
              <a:rPr lang="es-EC" sz="2800" dirty="0" smtClean="0">
                <a:latin typeface="Arial" pitchFamily="34" charset="0"/>
                <a:cs typeface="Arial" pitchFamily="34" charset="0"/>
              </a:rPr>
              <a:t>Windows XP</a:t>
            </a:r>
            <a:endParaRPr lang="es-EC" sz="2800" dirty="0">
              <a:latin typeface="Arial" pitchFamily="34" charset="0"/>
              <a:cs typeface="Arial" pitchFamily="34" charset="0"/>
            </a:endParaRPr>
          </a:p>
        </p:txBody>
      </p:sp>
      <p:sp>
        <p:nvSpPr>
          <p:cNvPr id="47106" name="AutoShape 2" descr="data:image/jpeg;base64,/9j/4AAQSkZJRgABAQAAAQABAAD/2wBDAAkGBwgHBgkIBwgKCgkLDRYPDQwMDRsUFRAWIB0iIiAdHx8kKDQsJCYxJx8fLT0tMTU3Ojo6Iys/RD84QzQ5Ojf/2wBDAQoKCg0MDRoPDxo3JR8lNzc3Nzc3Nzc3Nzc3Nzc3Nzc3Nzc3Nzc3Nzc3Nzc3Nzc3Nzc3Nzc3Nzc3Nzc3Nzc3Nzf/wAARCACPALUDASIAAhEBAxEB/8QAHAAAAQQDAQAAAAAAAAAAAAAABwAEBQYBAwgC/8QAURAAAgEDAQQFBQoKBggHAAAAAQIDAAQRBQYSITEHEyJBUWFxgZGhFCMyUnOisbLB0RUkMzVCYmNygsIWQ1N0krMlNDZUZIPD8CZEhJPS4eL/xAAUAQEAAAAAAAAAAAAAAAAAAAAA/8QAFBEBAAAAAAAAAAAAAAAAAAAAAP/aAAwDAQACEQMRAD8AOOaVRW0d9Npuky3UG7vqygbwyOJANaG1G5OMbv8AhoJylUCdQuvjqP4ax7vuifynsoJ+lVf92XR/rTWDdXHIyv66Cw0qrEl3L3zsP48U3e8x8K6wfLLQW/NYLKOZHrqjyahbL8O+iHjmYffTZ9X0tPh6nbDyGYUF/MkY5uo9NelZXUMrAg8iDQ/stV02+uOos72CeUKWKI4Y47/pq0bKMW0WIE5Kkrx8hNBLs6qMswA8ScVpe+s0+HdQL55AKofTbvjZmx6uR0I1BTlWwT73JQjg1W8gxv7lwP1x2vXQdIPrelJ8LUbUf80VpbaTRFPHU7bP79Aq012wkIW5R7d+8nivr51NQxwzpvQSrKvipzQFZ9q9EXnfxn93J+yn1lqthfAe5buKQ+AYZ9VB33MPGsC3KnIY58ccqA4UqElhr+saeAsV27qP0ZTvj28asVht4/Bb+zyO94m+w/fQXmlURY7R6VegCK6VW+LJ2TUqrBgCpyDyIoPVKsZpUELtkM7O3nkAPqIqq7U3tzZxWb2szR74IJXv4CrdtYu9s7fD9kao+2Z/0ZpreUj5ooIKXW9SI4303oNNJdWv2HG+uPRKRTWR+JptI9Bvm1C8b4V7cn/nN99NJbudvhXE588rffWuR6bSPQZlmc83Y+diaayMDz40pHpu70HmQjwHqrRIw8BWZHprI9BcuiqQf0sMYON61k9hWjhskcac6/FmcfONALotkxttAPjW0q/Vo97KH8Wul8Lhz7aCt9NQzs5Yj/j1/wAt6DbrijL00f7P2H9+H+W9CArmgalc8xnz14TfhYPBI8bDkUYinDLitTCgk7DaTUYJUjnZLiMkDtjtAeeiNDpU12T7nmhAzgCRGz7Mg0IJB2T5Qc1oudS1O3vJobPUr6FN/gkVy6geYA8KA6w7H30oybu3XzRMa3f0L3eNxq0SeaID6TQLS61GU++32oS58byT/wCVO9yWVVEiSMM8eskDZHpzQGg7M6Pb8bnXwB4CSNaay6xs3oO81rtQjTKuRE18CG/hFB33GsR3ktbaPPeqj7BTTUImIjdyrDeUcPOKDqrT52uLGGZiMugJpVr0b812vyYpUGvaMb2hXw/ZN9FD/bA52f05vB19qGiLrK72k3a+MTfRQ22sJOy9ie4SJ9VqCmO9N5HpO9N5HoMSNTeR6Uj03kegxI9NpHrMj02kegUj02kesyPTWR6C09Gku5txYHPwhIvzc/ZXQuybf68v7bPsrmvo+kxtxpBz/WsPmNXSGyhxcX6/rqfmiggumX8w6f8A30f5b0IyOFFzpl46Hp/99/6b0IbSUTyXcZHGKXA82AaDDLkVoZcU5PM1qdc0DVx2TUbqWU1GY94epZxwIqL1bhqk/DPboMxzyjBWXd8yinYuJ8flpD5sfdTSAnHBV9LL99Od9iuCYx/F9woMtJK4wzSN/E1Np1ffj4EL1qA5OcneFbldlBBK4PkPCvMe68yLMS2XXd3eHayMZ48qDqrR/wA2W37gpVnR/wA2W/7gpUGzUV3rG4HjG30UMNqeOx8J+LJH9o+2ildjNrKPFD9FC3an/Y6QfFKfXFAPpHptI/lrMklNpHoMSP5abyP5aUj02kegUj+Wm0j1mR6bSPQYkfy02kelI9N5HoJ3YeXc2x0h8/8AmVHr4V01sscX96PEIfZXK+y77m0ukvnlewn54rqbZs41m6XuMS49ZoIjpk/Mmn/3z/pvQa0wH8Jake4ygfNFGbpiGdG08f8AF/yNQlgi6qSdscZH3vYKDwwwxFeGFbWGSa8GgbuONRGsKX1K43WCnrDxxnFTsQBuoVIyDIgI87Ci5Fs7olxcSS3GjafLIXOXe2Qn14oOeLiCXq1/HEXjxz2RW+w0t3bfkuJ5OHZ6gFs10vbabp1so6jT7SMfqQqPsp2rhB2I0XzIBQc62mi3bKUh0vUrhicljbSP6uzTyDZHaFriJ/6P3iIsiszvGE3QCMniQa6ES5kPAk03vmzA2e8UEvo/5tt/kxSrGkDOmW2f7MUqB1KMxOPFTQu2nX/wldj4oz6mFFN/gN5qHWq2DalpNzYo6o8oZQ7gkLx5nFAHHfnTeR6vp6N52Pa1u2A8Ftnb7RXpejO3P5XXZj8lZKPrOaAbyPTeR6Kq9GGjgYl1TVX/AHepT+U1vh6NNmYwOtGozn9peAZ/wqKAMySU2kfgaPMfR9sqCMaOXI/tLqVvZvYqQg2K0GMDqtmrNvK1sW+nNBza71qPGup7XZi0gP4poFnD39i0Rfsp8NKmhTe9xQRKP2aD7KDlzRILpdWspUt5m3LiNuzGTyYV1NoJ3dfmHjD9prDdfCpzOFCjO6smK86IwOtxsDlXgbj44IoI3piP+iNO/vZ+o1CvOe+ih0yuE0nTM992cf8AttQWmuGiu3KOY2c/BfirfdQSrVqNaI9QV2CTr1UmOGTwPmNbXagzAfxy3+WT6wo5Wi9pv3j9NAu2Ob62+Xj+sKPFmO23nP00DjdrXczQ2sYknkCDuHefMO+tGq63pejbg1O9it2fiiMe0R4gVUNT2t2NlLo0lyXaXrGMFrJluGOLEUF6hkhl/IyI3ANgHiAeRIrXdj3hvNVFbpN0W1bcs9Hv2U47SrGvAcO9sn01cNP1GHWNFi1G23xFcR74DjtL4g44c/CgsWkfmy2+TFKlpJxplt8mv0UqB2eRqksVh3mkBKhznHnq71D3GgW8sxlEkitnIAPDPmoIE6nYjlA7eUmn1ne2MkIYaeWPEZHGtp2dm3uzPAqdwEPGmW0gu9n9Ee4g1KRTvqiKqKBknzeGaCQF2n9VpK+kf/VbFub0/ktNRfLu1z1tJthtJNq13HHr+pRwpIAqQzmMDgD+jioC41jVrjPujVtRmzz6y7kbPrNB1TLc3cYPWMkYAz2sLnycT7aYXGsdUSX1ayjX9aZMj21yq6CRt6TLt4sST7aXVR/EX1UHTuoS+77VUXXbdd58syvvDdx3Y++vVw6tZdSuoyzMFAGI3IPsr10YiG42K0uVo0LPAp5DPKrYsaDkoHooKELN3GMTuT3LEePrwKnNB0e5tpYri6KII1KrGvMA+J76sYGBwptf3PuaIFRmRzuoPKf+80A36drhI9N0aPfG+bxiVzxx1b8fXQjyrgq4BHeK6Im2c0/aCwlXVrdLhZm3j1i5IPd6RQu2p6Mr3RmafSi11aDkn9Yg8PL9NBRHgdEIhw8f9k32GtEVxJGSsJJxzhk5jzGnpVlLKQykHBB4EVqmiWVcMvHuPhQO7F9++syBjeuIuHhlxXQlguZSMd+faa570tCNSsFPHN1CD/jWui7NN2fwGMn1mgrG1HR8m0Os/hE6m1tmJY2T3OHJ3c4wd4Y58sU1t+iXSoyDPqN/N4gBEB+aT7a933THshZu6JLd3bKSB1EGFbHgWIGPLUW/TdYTP1elbO6jdv8AFDpn1LvUFih6Ntm4uLWs0uefWTsR6s4qwTWsdtYdTBGkUUce6iIMBVA5Ch6OkTbW/Yrpmwk6juabfX6yqKtmy97tHf6Ldy7U6ZFYzbx6lIyM7uO/ie+gsulDOm23ya/RSrOk/m22+SX6KVA7rDYAzWa8uodSpGQeFBTtU26t4ZHjsEDhSR1rcjjwFDzpJ2rvr/SoVSVSsc4kZFAGeBH21K670T38F1Nc7P6nJHG7FupkckDJziq/c7GbThSl9p8d0nLKTFCfTigGk90888kzDtSNk1498YcFoirsJeOx3NnpFbvLXrY+incHR3q743NJtkHi87t9lALwk3xaXVzHwFF6Lov1h+Lw6cg8kJYj1n7KfW/RXqKnjdwRD9lbxr/LQQuyeqvZ6FZW5uCrRRheBPCp+HpCbSmAa4a7J5Wyned/IPD107TotaUBLzVpmX4m/geoVLaT0d6DpUwlkaN3HHLN99BeLaYTwpKucMARmmc467Vo0PFY4s+kn/8ANZbUdOgj3FuYuwmQisCceSmFlqNqJri6vLi3ictuFDKp3MHGCc888/KaCQktpoXZ7NwATkxsMqT4+T/vhXj8IFcpeWroO9l7aH7fZTdtqNI6/qEvI5ZRjsowJ48qUuvQf7vI3hnAoK9tNsbou0AaaylhgvT+kuBk+Ud9CrXdm9Q0Ocx38JC5wsqglG8tGqbVYJgc2KnPPeOfsrwYbHUoWtpkMW+MbhO8h9B4ZoAbpMOdY04H/e4frrXRXudQX6wdjcO95uNDXUdhZtN1izu7Ir1EdzHIyHvAYE48DgHhRGk1rTcFTKXJ4FVjZs+TgKASxdIOzUU0g2f6P3uCrkCVLRMkg8yApI9NSUG3e292gXSthDEp+CH3lIHmIUURU1eADFtYXb44DdhCj2kV6/CF/J+S0px8rMB7BmgHZu+l/UU96s9PsQfjqqsPWzCrXsrZ7T2ehXo2uv4ry5di0fV4PVrujgSFUHjk8qmd7WpOUVnD5yW+6sNZapOCs+ooqNwZYogMj05oHemfm62x/Zr9FKnEEQhiSJeSKAKVBsqLvtf02xh626ukjTrDECeOXGcqMd4walKGW3uhw3VxcWlzardJeK01kryOgW6C8sqQcMo5csqO+gvUuuWMWjvq5mU2KQmYyjluYzmqdddMGysATFy0hYkYUA48pIzQ6tNptVg2dSy0ifqLMB19yJZSN2jzQyNwwCDw8/mqDj1i6aIyWoMMQUi7W3tYImjyA26gP6IIGOGcDnx4gUbnpgsXMo07Tb6YA4iK2ze+doDw4cM+Wt8u3uoXWzD6rpdjP7ot7pY57WSMK24eRGcZzw9RoT/ha+kIiXU3LtlreZJ13YVPaAdUXhx7/bWiW6kkWOZTM3bKrCZJpEnJbg6vkcc72KC/3G3u10s4MekvGpgyI5rmNAcqSWJ3sjxHmqHm2v2pKLJNqGmwFzkiS8zwCg5AAOF4+k1VjbDflh6uR44wJJJRComVs5UHfJLLwx38sVqikZupeNokkuCA7q8YjZATwYKCVJGRnHOguWvbQJNb2X4O1tIWS2KXEKwyTiZ97JZG+Ey9/HhgCoFr6d1zd7RajJDE4aR47Hd3W4jv5njz8vkqLlbq0kG7IUhxHboZZOBIxlWAweeMHwxWyOFnvILdYndnRmf3lvfTwB3lY8fRyoJTSdUm07Vbe9a81SS8hxKYZXjVHwN3B4jI7uHnp7tHaaR1Nnq9tDdPpt3I5uVbUW3La5zvGNsZxzJzxzVetI5Ak0aiVJlfMiKsAVQ2cFQ+WwQO7OKsGxm1EGjXnWX0qyaZMN26gnKtuY/SCBeLDyd2fJQV6DULG2n37a2s3uoJxIrC6mdpApyNzhx7jk8eHLjV+vtoda1LZ9L7SJJRNYgG/ja0dDIh/TTON4DvAPl5cKlOknbG00ZG0zS92yvSkc0dysI6uRDxwh78gDiB31E6L0oXsGiQW0thPq13vNmZYiFZMZGQoOTnh5qCo3O0mtsr7+rXOZ/fI2BWNCPhY4k49GMitEGu3kdzbXw1G6lELAOskwbdxwwVHMc+PhxzU3reyt3MsGp6HpV6dP1IGVLZbf3yzmB7SNkZxkZB8PJimVvsjtj15lj0LU8vwkLFI94eHEigNGxe01rtRpQDHDg7jbx4hhxx5+RBHPz5qdl1C3023mk1MrGsCF2lK9lgBz8+O6g1spsxtzo+qQyRaX7mtBKpkWa8hOY89ocGJJHEjPI+ThRokhh1SxuLG8AdXQxyceakfdQC7aDpZnl34dCjSAHIEhHWOP5R7ar9ttHLfKp1Xaq9tpDzLw3DD5gwKvl30XxFibS7KjuVgDULd9GmqLnqXjceqgg49r9d2anS4s9ftNdsG5xCbfA9faU0Xtjtq7DavTRd2JKyK27NC3wo28DQjn6MdVkk7VqoY/pK2KvXRlsXdbMy3M87Y68AMufDOPpNAQqVKlQKoXavSzqelusbFJoyJIpF5ow4gj01NVgjIxQc6bUwGwvlvysUVpqe9I0bRySCK5H5VFUMAAT2hnPPyVBSRvd3KRrY38luFDK9rp5DiRT2cEg8MUfrqC40m9uDbWUd1HcSCUB5FUK2MHmp8BypC82imXFvY2Vv4b07OPUN2gCFnom0lzezXEez2tzb4Ajk3Op7HPDcAOfGnmn7A7Xvb9TNs+u7vFg15eoFGTkdkOcc/CjJ7k2rn+HfWEPyVuT9ZjS/AGty8Z9fnXyRRxr/AC0Ayh6MdppWBlOg22f0gzSsPRu/bUnB0W6op/Gdo4FXwgsip9eavjbJNLj3Vq+oy/8AqWX6pFZOw2jy/wCspJcfLMXz680FAuejfRYVH4X2wuAAckPLDGOHnrB2P6OgVNxrdxesO9b4uPmKaJUGyOhwABLCEfwin0Wj6fCMR2kQHmoBcmz3RsjqU0i9u2HIlbtx7cCpKOw2ShwbLYlZiOI3rJM/PaiMtnbp8GBB6K2iNF5IB5hQU1dQuZI4Vg2XkCxIEiWQRqEXuAwGwK3Rz7RP+R0a1hH605/lUVbgKzQVUQ7VSHnpsQPPMcjket/sr1+B9oJfyusRxj9laxj6QatFKgrSbO354za7et+6VX6AKltL01bBGAlllZ+LPKxYn0mn9KgVKlSoFSpUqBUqVKg//9k="/>
          <p:cNvSpPr>
            <a:spLocks noChangeAspect="1" noChangeArrowheads="1"/>
          </p:cNvSpPr>
          <p:nvPr/>
        </p:nvSpPr>
        <p:spPr bwMode="auto">
          <a:xfrm>
            <a:off x="63500" y="-590550"/>
            <a:ext cx="1543051" cy="12192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7108" name="AutoShape 4" descr="data:image/jpeg;base64,/9j/4AAQSkZJRgABAQAAAQABAAD/2wBDAAkGBwgHBgkIBwgKCgkLDRYPDQwMDRsUFRAWIB0iIiAdHx8kKDQsJCYxJx8fLT0tMTU3Ojo6Iys/RD84QzQ5Ojf/2wBDAQoKCg0MDRoPDxo3JR8lNzc3Nzc3Nzc3Nzc3Nzc3Nzc3Nzc3Nzc3Nzc3Nzc3Nzc3Nzc3Nzc3Nzc3Nzc3Nzc3Nzf/wAARCACPALUDASIAAhEBAxEB/8QAHAAAAQQDAQAAAAAAAAAAAAAABwAEBQYBAwgC/8QAURAAAgEDAQQFBQoKBggHAAAAAQIDAAQRBQYSITEHEyJBUWFxgZGhFCMyUnOisbLB0RUkMzVCYmNygsIWQ1N0krMlNDZUZIPD8CZEhJPS4eL/xAAUAQEAAAAAAAAAAAAAAAAAAAAA/8QAFBEBAAAAAAAAAAAAAAAAAAAAAP/aAAwDAQACEQMRAD8AOOaVRW0d9Npuky3UG7vqygbwyOJANaG1G5OMbv8AhoJylUCdQuvjqP4ax7vuifynsoJ+lVf92XR/rTWDdXHIyv66Cw0qrEl3L3zsP48U3e8x8K6wfLLQW/NYLKOZHrqjyahbL8O+iHjmYffTZ9X0tPh6nbDyGYUF/MkY5uo9NelZXUMrAg8iDQ/stV02+uOos72CeUKWKI4Y47/pq0bKMW0WIE5Kkrx8hNBLs6qMswA8ScVpe+s0+HdQL55AKofTbvjZmx6uR0I1BTlWwT73JQjg1W8gxv7lwP1x2vXQdIPrelJ8LUbUf80VpbaTRFPHU7bP79Aq012wkIW5R7d+8nivr51NQxwzpvQSrKvipzQFZ9q9EXnfxn93J+yn1lqthfAe5buKQ+AYZ9VB33MPGsC3KnIY58ccqA4UqElhr+saeAsV27qP0ZTvj28asVht4/Bb+zyO94m+w/fQXmlURY7R6VegCK6VW+LJ2TUqrBgCpyDyIoPVKsZpUELtkM7O3nkAPqIqq7U3tzZxWb2szR74IJXv4CrdtYu9s7fD9kao+2Z/0ZpreUj5ooIKXW9SI4303oNNJdWv2HG+uPRKRTWR+JptI9Bvm1C8b4V7cn/nN99NJbudvhXE588rffWuR6bSPQZlmc83Y+diaayMDz40pHpu70HmQjwHqrRIw8BWZHprI9BcuiqQf0sMYON61k9hWjhskcac6/FmcfONALotkxttAPjW0q/Vo97KH8Wul8Lhz7aCt9NQzs5Yj/j1/wAt6DbrijL00f7P2H9+H+W9CArmgalc8xnz14TfhYPBI8bDkUYinDLitTCgk7DaTUYJUjnZLiMkDtjtAeeiNDpU12T7nmhAzgCRGz7Mg0IJB2T5Qc1oudS1O3vJobPUr6FN/gkVy6geYA8KA6w7H30oybu3XzRMa3f0L3eNxq0SeaID6TQLS61GU++32oS58byT/wCVO9yWVVEiSMM8eskDZHpzQGg7M6Pb8bnXwB4CSNaay6xs3oO81rtQjTKuRE18CG/hFB33GsR3ktbaPPeqj7BTTUImIjdyrDeUcPOKDqrT52uLGGZiMugJpVr0b812vyYpUGvaMb2hXw/ZN9FD/bA52f05vB19qGiLrK72k3a+MTfRQ22sJOy9ie4SJ9VqCmO9N5HpO9N5HoMSNTeR6Uj03kegxI9NpHrMj02kegUj02kesyPTWR6C09Gku5txYHPwhIvzc/ZXQuybf68v7bPsrmvo+kxtxpBz/WsPmNXSGyhxcX6/rqfmiggumX8w6f8A30f5b0IyOFFzpl46Hp/99/6b0IbSUTyXcZHGKXA82AaDDLkVoZcU5PM1qdc0DVx2TUbqWU1GY94epZxwIqL1bhqk/DPboMxzyjBWXd8yinYuJ8flpD5sfdTSAnHBV9LL99Od9iuCYx/F9woMtJK4wzSN/E1Np1ffj4EL1qA5OcneFbldlBBK4PkPCvMe68yLMS2XXd3eHayMZ48qDqrR/wA2W37gpVnR/wA2W/7gpUGzUV3rG4HjG30UMNqeOx8J+LJH9o+2ildjNrKPFD9FC3an/Y6QfFKfXFAPpHptI/lrMklNpHoMSP5abyP5aUj02kegUj+Wm0j1mR6bSPQYkfy02kelI9N5HoJ3YeXc2x0h8/8AmVHr4V01sscX96PEIfZXK+y77m0ukvnlewn54rqbZs41m6XuMS49ZoIjpk/Mmn/3z/pvQa0wH8Jake4ygfNFGbpiGdG08f8AF/yNQlgi6qSdscZH3vYKDwwwxFeGFbWGSa8GgbuONRGsKX1K43WCnrDxxnFTsQBuoVIyDIgI87Ci5Fs7olxcSS3GjafLIXOXe2Qn14oOeLiCXq1/HEXjxz2RW+w0t3bfkuJ5OHZ6gFs10vbabp1so6jT7SMfqQqPsp2rhB2I0XzIBQc62mi3bKUh0vUrhicljbSP6uzTyDZHaFriJ/6P3iIsiszvGE3QCMniQa6ES5kPAk03vmzA2e8UEvo/5tt/kxSrGkDOmW2f7MUqB1KMxOPFTQu2nX/wldj4oz6mFFN/gN5qHWq2DalpNzYo6o8oZQ7gkLx5nFAHHfnTeR6vp6N52Pa1u2A8Ftnb7RXpejO3P5XXZj8lZKPrOaAbyPTeR6Kq9GGjgYl1TVX/AHepT+U1vh6NNmYwOtGozn9peAZ/wqKAMySU2kfgaPMfR9sqCMaOXI/tLqVvZvYqQg2K0GMDqtmrNvK1sW+nNBza71qPGup7XZi0gP4poFnD39i0Rfsp8NKmhTe9xQRKP2aD7KDlzRILpdWspUt5m3LiNuzGTyYV1NoJ3dfmHjD9prDdfCpzOFCjO6smK86IwOtxsDlXgbj44IoI3piP+iNO/vZ+o1CvOe+ih0yuE0nTM992cf8AttQWmuGiu3KOY2c/BfirfdQSrVqNaI9QV2CTr1UmOGTwPmNbXagzAfxy3+WT6wo5Wi9pv3j9NAu2Ob62+Xj+sKPFmO23nP00DjdrXczQ2sYknkCDuHefMO+tGq63pejbg1O9it2fiiMe0R4gVUNT2t2NlLo0lyXaXrGMFrJluGOLEUF6hkhl/IyI3ANgHiAeRIrXdj3hvNVFbpN0W1bcs9Hv2U47SrGvAcO9sn01cNP1GHWNFi1G23xFcR74DjtL4g44c/CgsWkfmy2+TFKlpJxplt8mv0UqB2eRqksVh3mkBKhznHnq71D3GgW8sxlEkitnIAPDPmoIE6nYjlA7eUmn1ne2MkIYaeWPEZHGtp2dm3uzPAqdwEPGmW0gu9n9Ee4g1KRTvqiKqKBknzeGaCQF2n9VpK+kf/VbFub0/ktNRfLu1z1tJthtJNq13HHr+pRwpIAqQzmMDgD+jioC41jVrjPujVtRmzz6y7kbPrNB1TLc3cYPWMkYAz2sLnycT7aYXGsdUSX1ayjX9aZMj21yq6CRt6TLt4sST7aXVR/EX1UHTuoS+77VUXXbdd58syvvDdx3Y++vVw6tZdSuoyzMFAGI3IPsr10YiG42K0uVo0LPAp5DPKrYsaDkoHooKELN3GMTuT3LEePrwKnNB0e5tpYri6KII1KrGvMA+J76sYGBwptf3PuaIFRmRzuoPKf+80A36drhI9N0aPfG+bxiVzxx1b8fXQjyrgq4BHeK6Im2c0/aCwlXVrdLhZm3j1i5IPd6RQu2p6Mr3RmafSi11aDkn9Yg8PL9NBRHgdEIhw8f9k32GtEVxJGSsJJxzhk5jzGnpVlLKQykHBB4EVqmiWVcMvHuPhQO7F9++syBjeuIuHhlxXQlguZSMd+faa570tCNSsFPHN1CD/jWui7NN2fwGMn1mgrG1HR8m0Os/hE6m1tmJY2T3OHJ3c4wd4Y58sU1t+iXSoyDPqN/N4gBEB+aT7a933THshZu6JLd3bKSB1EGFbHgWIGPLUW/TdYTP1elbO6jdv8AFDpn1LvUFih6Ntm4uLWs0uefWTsR6s4qwTWsdtYdTBGkUUce6iIMBVA5Ch6OkTbW/Yrpmwk6juabfX6yqKtmy97tHf6Ldy7U6ZFYzbx6lIyM7uO/ie+gsulDOm23ya/RSrOk/m22+SX6KVA7rDYAzWa8uodSpGQeFBTtU26t4ZHjsEDhSR1rcjjwFDzpJ2rvr/SoVSVSsc4kZFAGeBH21K670T38F1Nc7P6nJHG7FupkckDJziq/c7GbThSl9p8d0nLKTFCfTigGk90888kzDtSNk1498YcFoirsJeOx3NnpFbvLXrY+incHR3q743NJtkHi87t9lALwk3xaXVzHwFF6Lov1h+Lw6cg8kJYj1n7KfW/RXqKnjdwRD9lbxr/LQQuyeqvZ6FZW5uCrRRheBPCp+HpCbSmAa4a7J5Wyned/IPD107TotaUBLzVpmX4m/geoVLaT0d6DpUwlkaN3HHLN99BeLaYTwpKucMARmmc467Vo0PFY4s+kn/8ANZbUdOgj3FuYuwmQisCceSmFlqNqJri6vLi3ictuFDKp3MHGCc888/KaCQktpoXZ7NwATkxsMqT4+T/vhXj8IFcpeWroO9l7aH7fZTdtqNI6/qEvI5ZRjsowJ48qUuvQf7vI3hnAoK9tNsbou0AaaylhgvT+kuBk+Ud9CrXdm9Q0Ocx38JC5wsqglG8tGqbVYJgc2KnPPeOfsrwYbHUoWtpkMW+MbhO8h9B4ZoAbpMOdY04H/e4frrXRXudQX6wdjcO95uNDXUdhZtN1izu7Ir1EdzHIyHvAYE48DgHhRGk1rTcFTKXJ4FVjZs+TgKASxdIOzUU0g2f6P3uCrkCVLRMkg8yApI9NSUG3e292gXSthDEp+CH3lIHmIUURU1eADFtYXb44DdhCj2kV6/CF/J+S0px8rMB7BmgHZu+l/UU96s9PsQfjqqsPWzCrXsrZ7T2ehXo2uv4ry5di0fV4PVrujgSFUHjk8qmd7WpOUVnD5yW+6sNZapOCs+ooqNwZYogMj05oHemfm62x/Zr9FKnEEQhiSJeSKAKVBsqLvtf02xh626ukjTrDECeOXGcqMd4walKGW3uhw3VxcWlzardJeK01kryOgW6C8sqQcMo5csqO+gvUuuWMWjvq5mU2KQmYyjluYzmqdddMGysATFy0hYkYUA48pIzQ6tNptVg2dSy0ifqLMB19yJZSN2jzQyNwwCDw8/mqDj1i6aIyWoMMQUi7W3tYImjyA26gP6IIGOGcDnx4gUbnpgsXMo07Tb6YA4iK2ze+doDw4cM+Wt8u3uoXWzD6rpdjP7ot7pY57WSMK24eRGcZzw9RoT/ha+kIiXU3LtlreZJ13YVPaAdUXhx7/bWiW6kkWOZTM3bKrCZJpEnJbg6vkcc72KC/3G3u10s4MekvGpgyI5rmNAcqSWJ3sjxHmqHm2v2pKLJNqGmwFzkiS8zwCg5AAOF4+k1VjbDflh6uR44wJJJRComVs5UHfJLLwx38sVqikZupeNokkuCA7q8YjZATwYKCVJGRnHOguWvbQJNb2X4O1tIWS2KXEKwyTiZ97JZG+Ey9/HhgCoFr6d1zd7RajJDE4aR47Hd3W4jv5njz8vkqLlbq0kG7IUhxHboZZOBIxlWAweeMHwxWyOFnvILdYndnRmf3lvfTwB3lY8fRyoJTSdUm07Vbe9a81SS8hxKYZXjVHwN3B4jI7uHnp7tHaaR1Nnq9tDdPpt3I5uVbUW3La5zvGNsZxzJzxzVetI5Ak0aiVJlfMiKsAVQ2cFQ+WwQO7OKsGxm1EGjXnWX0qyaZMN26gnKtuY/SCBeLDyd2fJQV6DULG2n37a2s3uoJxIrC6mdpApyNzhx7jk8eHLjV+vtoda1LZ9L7SJJRNYgG/ja0dDIh/TTON4DvAPl5cKlOknbG00ZG0zS92yvSkc0dysI6uRDxwh78gDiB31E6L0oXsGiQW0thPq13vNmZYiFZMZGQoOTnh5qCo3O0mtsr7+rXOZ/fI2BWNCPhY4k49GMitEGu3kdzbXw1G6lELAOskwbdxwwVHMc+PhxzU3reyt3MsGp6HpV6dP1IGVLZbf3yzmB7SNkZxkZB8PJimVvsjtj15lj0LU8vwkLFI94eHEigNGxe01rtRpQDHDg7jbx4hhxx5+RBHPz5qdl1C3023mk1MrGsCF2lK9lgBz8+O6g1spsxtzo+qQyRaX7mtBKpkWa8hOY89ocGJJHEjPI+ThRokhh1SxuLG8AdXQxyceakfdQC7aDpZnl34dCjSAHIEhHWOP5R7ar9ttHLfKp1Xaq9tpDzLw3DD5gwKvl30XxFibS7KjuVgDULd9GmqLnqXjceqgg49r9d2anS4s9ftNdsG5xCbfA9faU0Xtjtq7DavTRd2JKyK27NC3wo28DQjn6MdVkk7VqoY/pK2KvXRlsXdbMy3M87Y68AMufDOPpNAQqVKlQKoXavSzqelusbFJoyJIpF5ow4gj01NVgjIxQc6bUwGwvlvysUVpqe9I0bRySCK5H5VFUMAAT2hnPPyVBSRvd3KRrY38luFDK9rp5DiRT2cEg8MUfrqC40m9uDbWUd1HcSCUB5FUK2MHmp8BypC82imXFvY2Vv4b07OPUN2gCFnom0lzezXEez2tzb4Ajk3Op7HPDcAOfGnmn7A7Xvb9TNs+u7vFg15eoFGTkdkOcc/CjJ7k2rn+HfWEPyVuT9ZjS/AGty8Z9fnXyRRxr/AC0Ayh6MdppWBlOg22f0gzSsPRu/bUnB0W6op/Gdo4FXwgsip9eavjbJNLj3Vq+oy/8AqWX6pFZOw2jy/wCspJcfLMXz680FAuejfRYVH4X2wuAAckPLDGOHnrB2P6OgVNxrdxesO9b4uPmKaJUGyOhwABLCEfwin0Wj6fCMR2kQHmoBcmz3RsjqU0i9u2HIlbtx7cCpKOw2ShwbLYlZiOI3rJM/PaiMtnbp8GBB6K2iNF5IB5hQU1dQuZI4Vg2XkCxIEiWQRqEXuAwGwK3Rz7RP+R0a1hH605/lUVbgKzQVUQ7VSHnpsQPPMcjket/sr1+B9oJfyusRxj9laxj6QatFKgrSbO354za7et+6VX6AKltL01bBGAlllZ+LPKxYn0mn9KgVKlSoFSpUqBUqVKg//9k="/>
          <p:cNvSpPr>
            <a:spLocks noChangeAspect="1" noChangeArrowheads="1"/>
          </p:cNvSpPr>
          <p:nvPr/>
        </p:nvSpPr>
        <p:spPr bwMode="auto">
          <a:xfrm>
            <a:off x="63500" y="-590550"/>
            <a:ext cx="1543051" cy="12192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7110" name="AutoShape 6" descr="data:image/jpeg;base64,/9j/4AAQSkZJRgABAQAAAQABAAD/2wBDAAkGBwgHBgkIBwgKCgkLDRYPDQwMDRsUFRAWIB0iIiAdHx8kKDQsJCYxJx8fLT0tMTU3Ojo6Iys/RD84QzQ5Ojf/2wBDAQoKCg0MDRoPDxo3JR8lNzc3Nzc3Nzc3Nzc3Nzc3Nzc3Nzc3Nzc3Nzc3Nzc3Nzc3Nzc3Nzc3Nzc3Nzc3Nzc3Nzf/wAARCACPALUDASIAAhEBAxEB/8QAHAAAAQQDAQAAAAAAAAAAAAAABwAEBQYBAwgC/8QAURAAAgEDAQQFBQoKBggHAAAAAQIDAAQRBQYSITEHEyJBUWFxgZGhFCMyUnOisbLB0RUkMzVCYmNygsIWQ1N0krMlNDZUZIPD8CZEhJPS4eL/xAAUAQEAAAAAAAAAAAAAAAAAAAAA/8QAFBEBAAAAAAAAAAAAAAAAAAAAAP/aAAwDAQACEQMRAD8AOOaVRW0d9Npuky3UG7vqygbwyOJANaG1G5OMbv8AhoJylUCdQuvjqP4ax7vuifynsoJ+lVf92XR/rTWDdXHIyv66Cw0qrEl3L3zsP48U3e8x8K6wfLLQW/NYLKOZHrqjyahbL8O+iHjmYffTZ9X0tPh6nbDyGYUF/MkY5uo9NelZXUMrAg8iDQ/stV02+uOos72CeUKWKI4Y47/pq0bKMW0WIE5Kkrx8hNBLs6qMswA8ScVpe+s0+HdQL55AKofTbvjZmx6uR0I1BTlWwT73JQjg1W8gxv7lwP1x2vXQdIPrelJ8LUbUf80VpbaTRFPHU7bP79Aq012wkIW5R7d+8nivr51NQxwzpvQSrKvipzQFZ9q9EXnfxn93J+yn1lqthfAe5buKQ+AYZ9VB33MPGsC3KnIY58ccqA4UqElhr+saeAsV27qP0ZTvj28asVht4/Bb+zyO94m+w/fQXmlURY7R6VegCK6VW+LJ2TUqrBgCpyDyIoPVKsZpUELtkM7O3nkAPqIqq7U3tzZxWb2szR74IJXv4CrdtYu9s7fD9kao+2Z/0ZpreUj5ooIKXW9SI4303oNNJdWv2HG+uPRKRTWR+JptI9Bvm1C8b4V7cn/nN99NJbudvhXE588rffWuR6bSPQZlmc83Y+diaayMDz40pHpu70HmQjwHqrRIw8BWZHprI9BcuiqQf0sMYON61k9hWjhskcac6/FmcfONALotkxttAPjW0q/Vo97KH8Wul8Lhz7aCt9NQzs5Yj/j1/wAt6DbrijL00f7P2H9+H+W9CArmgalc8xnz14TfhYPBI8bDkUYinDLitTCgk7DaTUYJUjnZLiMkDtjtAeeiNDpU12T7nmhAzgCRGz7Mg0IJB2T5Qc1oudS1O3vJobPUr6FN/gkVy6geYA8KA6w7H30oybu3XzRMa3f0L3eNxq0SeaID6TQLS61GU++32oS58byT/wCVO9yWVVEiSMM8eskDZHpzQGg7M6Pb8bnXwB4CSNaay6xs3oO81rtQjTKuRE18CG/hFB33GsR3ktbaPPeqj7BTTUImIjdyrDeUcPOKDqrT52uLGGZiMugJpVr0b812vyYpUGvaMb2hXw/ZN9FD/bA52f05vB19qGiLrK72k3a+MTfRQ22sJOy9ie4SJ9VqCmO9N5HpO9N5HoMSNTeR6Uj03kegxI9NpHrMj02kegUj02kesyPTWR6C09Gku5txYHPwhIvzc/ZXQuybf68v7bPsrmvo+kxtxpBz/WsPmNXSGyhxcX6/rqfmiggumX8w6f8A30f5b0IyOFFzpl46Hp/99/6b0IbSUTyXcZHGKXA82AaDDLkVoZcU5PM1qdc0DVx2TUbqWU1GY94epZxwIqL1bhqk/DPboMxzyjBWXd8yinYuJ8flpD5sfdTSAnHBV9LL99Od9iuCYx/F9woMtJK4wzSN/E1Np1ffj4EL1qA5OcneFbldlBBK4PkPCvMe68yLMS2XXd3eHayMZ48qDqrR/wA2W37gpVnR/wA2W/7gpUGzUV3rG4HjG30UMNqeOx8J+LJH9o+2ildjNrKPFD9FC3an/Y6QfFKfXFAPpHptI/lrMklNpHoMSP5abyP5aUj02kegUj+Wm0j1mR6bSPQYkfy02kelI9N5HoJ3YeXc2x0h8/8AmVHr4V01sscX96PEIfZXK+y77m0ukvnlewn54rqbZs41m6XuMS49ZoIjpk/Mmn/3z/pvQa0wH8Jake4ygfNFGbpiGdG08f8AF/yNQlgi6qSdscZH3vYKDwwwxFeGFbWGSa8GgbuONRGsKX1K43WCnrDxxnFTsQBuoVIyDIgI87Ci5Fs7olxcSS3GjafLIXOXe2Qn14oOeLiCXq1/HEXjxz2RW+w0t3bfkuJ5OHZ6gFs10vbabp1so6jT7SMfqQqPsp2rhB2I0XzIBQc62mi3bKUh0vUrhicljbSP6uzTyDZHaFriJ/6P3iIsiszvGE3QCMniQa6ES5kPAk03vmzA2e8UEvo/5tt/kxSrGkDOmW2f7MUqB1KMxOPFTQu2nX/wldj4oz6mFFN/gN5qHWq2DalpNzYo6o8oZQ7gkLx5nFAHHfnTeR6vp6N52Pa1u2A8Ftnb7RXpejO3P5XXZj8lZKPrOaAbyPTeR6Kq9GGjgYl1TVX/AHepT+U1vh6NNmYwOtGozn9peAZ/wqKAMySU2kfgaPMfR9sqCMaOXI/tLqVvZvYqQg2K0GMDqtmrNvK1sW+nNBza71qPGup7XZi0gP4poFnD39i0Rfsp8NKmhTe9xQRKP2aD7KDlzRILpdWspUt5m3LiNuzGTyYV1NoJ3dfmHjD9prDdfCpzOFCjO6smK86IwOtxsDlXgbj44IoI3piP+iNO/vZ+o1CvOe+ih0yuE0nTM992cf8AttQWmuGiu3KOY2c/BfirfdQSrVqNaI9QV2CTr1UmOGTwPmNbXagzAfxy3+WT6wo5Wi9pv3j9NAu2Ob62+Xj+sKPFmO23nP00DjdrXczQ2sYknkCDuHefMO+tGq63pejbg1O9it2fiiMe0R4gVUNT2t2NlLo0lyXaXrGMFrJluGOLEUF6hkhl/IyI3ANgHiAeRIrXdj3hvNVFbpN0W1bcs9Hv2U47SrGvAcO9sn01cNP1GHWNFi1G23xFcR74DjtL4g44c/CgsWkfmy2+TFKlpJxplt8mv0UqB2eRqksVh3mkBKhznHnq71D3GgW8sxlEkitnIAPDPmoIE6nYjlA7eUmn1ne2MkIYaeWPEZHGtp2dm3uzPAqdwEPGmW0gu9n9Ee4g1KRTvqiKqKBknzeGaCQF2n9VpK+kf/VbFub0/ktNRfLu1z1tJthtJNq13HHr+pRwpIAqQzmMDgD+jioC41jVrjPujVtRmzz6y7kbPrNB1TLc3cYPWMkYAz2sLnycT7aYXGsdUSX1ayjX9aZMj21yq6CRt6TLt4sST7aXVR/EX1UHTuoS+77VUXXbdd58syvvDdx3Y++vVw6tZdSuoyzMFAGI3IPsr10YiG42K0uVo0LPAp5DPKrYsaDkoHooKELN3GMTuT3LEePrwKnNB0e5tpYri6KII1KrGvMA+J76sYGBwptf3PuaIFRmRzuoPKf+80A36drhI9N0aPfG+bxiVzxx1b8fXQjyrgq4BHeK6Im2c0/aCwlXVrdLhZm3j1i5IPd6RQu2p6Mr3RmafSi11aDkn9Yg8PL9NBRHgdEIhw8f9k32GtEVxJGSsJJxzhk5jzGnpVlLKQykHBB4EVqmiWVcMvHuPhQO7F9++syBjeuIuHhlxXQlguZSMd+faa570tCNSsFPHN1CD/jWui7NN2fwGMn1mgrG1HR8m0Os/hE6m1tmJY2T3OHJ3c4wd4Y58sU1t+iXSoyDPqN/N4gBEB+aT7a933THshZu6JLd3bKSB1EGFbHgWIGPLUW/TdYTP1elbO6jdv8AFDpn1LvUFih6Ntm4uLWs0uefWTsR6s4qwTWsdtYdTBGkUUce6iIMBVA5Ch6OkTbW/Yrpmwk6juabfX6yqKtmy97tHf6Ldy7U6ZFYzbx6lIyM7uO/ie+gsulDOm23ya/RSrOk/m22+SX6KVA7rDYAzWa8uodSpGQeFBTtU26t4ZHjsEDhSR1rcjjwFDzpJ2rvr/SoVSVSsc4kZFAGeBH21K670T38F1Nc7P6nJHG7FupkckDJziq/c7GbThSl9p8d0nLKTFCfTigGk90888kzDtSNk1498YcFoirsJeOx3NnpFbvLXrY+incHR3q743NJtkHi87t9lALwk3xaXVzHwFF6Lov1h+Lw6cg8kJYj1n7KfW/RXqKnjdwRD9lbxr/LQQuyeqvZ6FZW5uCrRRheBPCp+HpCbSmAa4a7J5Wyned/IPD107TotaUBLzVpmX4m/geoVLaT0d6DpUwlkaN3HHLN99BeLaYTwpKucMARmmc467Vo0PFY4s+kn/8ANZbUdOgj3FuYuwmQisCceSmFlqNqJri6vLi3ictuFDKp3MHGCc888/KaCQktpoXZ7NwATkxsMqT4+T/vhXj8IFcpeWroO9l7aH7fZTdtqNI6/qEvI5ZRjsowJ48qUuvQf7vI3hnAoK9tNsbou0AaaylhgvT+kuBk+Ud9CrXdm9Q0Ocx38JC5wsqglG8tGqbVYJgc2KnPPeOfsrwYbHUoWtpkMW+MbhO8h9B4ZoAbpMOdY04H/e4frrXRXudQX6wdjcO95uNDXUdhZtN1izu7Ir1EdzHIyHvAYE48DgHhRGk1rTcFTKXJ4FVjZs+TgKASxdIOzUU0g2f6P3uCrkCVLRMkg8yApI9NSUG3e292gXSthDEp+CH3lIHmIUURU1eADFtYXb44DdhCj2kV6/CF/J+S0px8rMB7BmgHZu+l/UU96s9PsQfjqqsPWzCrXsrZ7T2ehXo2uv4ry5di0fV4PVrujgSFUHjk8qmd7WpOUVnD5yW+6sNZapOCs+ooqNwZYogMj05oHemfm62x/Zr9FKnEEQhiSJeSKAKVBsqLvtf02xh626ukjTrDECeOXGcqMd4walKGW3uhw3VxcWlzardJeK01kryOgW6C8sqQcMo5csqO+gvUuuWMWjvq5mU2KQmYyjluYzmqdddMGysATFy0hYkYUA48pIzQ6tNptVg2dSy0ifqLMB19yJZSN2jzQyNwwCDw8/mqDj1i6aIyWoMMQUi7W3tYImjyA26gP6IIGOGcDnx4gUbnpgsXMo07Tb6YA4iK2ze+doDw4cM+Wt8u3uoXWzD6rpdjP7ot7pY57WSMK24eRGcZzw9RoT/ha+kIiXU3LtlreZJ13YVPaAdUXhx7/bWiW6kkWOZTM3bKrCZJpEnJbg6vkcc72KC/3G3u10s4MekvGpgyI5rmNAcqSWJ3sjxHmqHm2v2pKLJNqGmwFzkiS8zwCg5AAOF4+k1VjbDflh6uR44wJJJRComVs5UHfJLLwx38sVqikZupeNokkuCA7q8YjZATwYKCVJGRnHOguWvbQJNb2X4O1tIWS2KXEKwyTiZ97JZG+Ey9/HhgCoFr6d1zd7RajJDE4aR47Hd3W4jv5njz8vkqLlbq0kG7IUhxHboZZOBIxlWAweeMHwxWyOFnvILdYndnRmf3lvfTwB3lY8fRyoJTSdUm07Vbe9a81SS8hxKYZXjVHwN3B4jI7uHnp7tHaaR1Nnq9tDdPpt3I5uVbUW3La5zvGNsZxzJzxzVetI5Ak0aiVJlfMiKsAVQ2cFQ+WwQO7OKsGxm1EGjXnWX0qyaZMN26gnKtuY/SCBeLDyd2fJQV6DULG2n37a2s3uoJxIrC6mdpApyNzhx7jk8eHLjV+vtoda1LZ9L7SJJRNYgG/ja0dDIh/TTON4DvAPl5cKlOknbG00ZG0zS92yvSkc0dysI6uRDxwh78gDiB31E6L0oXsGiQW0thPq13vNmZYiFZMZGQoOTnh5qCo3O0mtsr7+rXOZ/fI2BWNCPhY4k49GMitEGu3kdzbXw1G6lELAOskwbdxwwVHMc+PhxzU3reyt3MsGp6HpV6dP1IGVLZbf3yzmB7SNkZxkZB8PJimVvsjtj15lj0LU8vwkLFI94eHEigNGxe01rtRpQDHDg7jbx4hhxx5+RBHPz5qdl1C3023mk1MrGsCF2lK9lgBz8+O6g1spsxtzo+qQyRaX7mtBKpkWa8hOY89ocGJJHEjPI+ThRokhh1SxuLG8AdXQxyceakfdQC7aDpZnl34dCjSAHIEhHWOP5R7ar9ttHLfKp1Xaq9tpDzLw3DD5gwKvl30XxFibS7KjuVgDULd9GmqLnqXjceqgg49r9d2anS4s9ftNdsG5xCbfA9faU0Xtjtq7DavTRd2JKyK27NC3wo28DQjn6MdVkk7VqoY/pK2KvXRlsXdbMy3M87Y68AMufDOPpNAQqVKlQKoXavSzqelusbFJoyJIpF5ow4gj01NVgjIxQc6bUwGwvlvysUVpqe9I0bRySCK5H5VFUMAAT2hnPPyVBSRvd3KRrY38luFDK9rp5DiRT2cEg8MUfrqC40m9uDbWUd1HcSCUB5FUK2MHmp8BypC82imXFvY2Vv4b07OPUN2gCFnom0lzezXEez2tzb4Ajk3Op7HPDcAOfGnmn7A7Xvb9TNs+u7vFg15eoFGTkdkOcc/CjJ7k2rn+HfWEPyVuT9ZjS/AGty8Z9fnXyRRxr/AC0Ayh6MdppWBlOg22f0gzSsPRu/bUnB0W6op/Gdo4FXwgsip9eavjbJNLj3Vq+oy/8AqWX6pFZOw2jy/wCspJcfLMXz680FAuejfRYVH4X2wuAAckPLDGOHnrB2P6OgVNxrdxesO9b4uPmKaJUGyOhwABLCEfwin0Wj6fCMR2kQHmoBcmz3RsjqU0i9u2HIlbtx7cCpKOw2ShwbLYlZiOI3rJM/PaiMtnbp8GBB6K2iNF5IB5hQU1dQuZI4Vg2XkCxIEiWQRqEXuAwGwK3Rz7RP+R0a1hH605/lUVbgKzQVUQ7VSHnpsQPPMcjket/sr1+B9oJfyusRxj9laxj6QatFKgrSbO354za7et+6VX6AKltL01bBGAlllZ+LPKxYn0mn9KgVKlSoFSpUqBUqVKg//9k="/>
          <p:cNvSpPr>
            <a:spLocks noChangeAspect="1" noChangeArrowheads="1"/>
          </p:cNvSpPr>
          <p:nvPr/>
        </p:nvSpPr>
        <p:spPr bwMode="auto">
          <a:xfrm>
            <a:off x="63500" y="-590550"/>
            <a:ext cx="1543051" cy="121920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7111" name="Picture 7"/>
          <p:cNvPicPr>
            <a:picLocks noChangeAspect="1" noChangeArrowheads="1"/>
          </p:cNvPicPr>
          <p:nvPr/>
        </p:nvPicPr>
        <p:blipFill>
          <a:blip r:embed="rId2" cstate="print"/>
          <a:srcRect l="37327" t="48719" r="52751" b="37001"/>
          <a:stretch>
            <a:fillRect/>
          </a:stretch>
        </p:blipFill>
        <p:spPr bwMode="auto">
          <a:xfrm>
            <a:off x="5220072" y="3789040"/>
            <a:ext cx="2401679" cy="1944216"/>
          </a:xfrm>
          <a:prstGeom prst="rect">
            <a:avLst/>
          </a:prstGeom>
          <a:noFill/>
          <a:ln w="9525">
            <a:noFill/>
            <a:miter lim="800000"/>
            <a:headEnd/>
            <a:tailEnd/>
          </a:ln>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548680"/>
            <a:ext cx="8229600" cy="820688"/>
          </a:xfrm>
        </p:spPr>
        <p:txBody>
          <a:bodyPr>
            <a:noAutofit/>
          </a:bodyPr>
          <a:lstStyle/>
          <a:p>
            <a:pPr marL="514350" indent="-514350">
              <a:lnSpc>
                <a:spcPct val="150000"/>
              </a:lnSpc>
              <a:buSzPct val="90000"/>
              <a:buFont typeface="+mj-lt"/>
              <a:buAutoNum type="arabicPeriod" startAt="7"/>
            </a:pPr>
            <a:r>
              <a:rPr lang="es-EC" sz="3200" b="1" dirty="0" smtClean="0">
                <a:latin typeface="Arial" pitchFamily="34" charset="0"/>
                <a:cs typeface="Arial" pitchFamily="34" charset="0"/>
              </a:rPr>
              <a:t>Diseño del tablero de control</a:t>
            </a:r>
          </a:p>
          <a:p>
            <a:endParaRPr lang="es-EC" sz="3200" dirty="0"/>
          </a:p>
        </p:txBody>
      </p:sp>
      <p:sp>
        <p:nvSpPr>
          <p:cNvPr id="12" name="11 Rectángulo"/>
          <p:cNvSpPr/>
          <p:nvPr/>
        </p:nvSpPr>
        <p:spPr>
          <a:xfrm>
            <a:off x="755576" y="1844824"/>
            <a:ext cx="3168352" cy="954107"/>
          </a:xfrm>
          <a:prstGeom prst="rect">
            <a:avLst/>
          </a:prstGeom>
        </p:spPr>
        <p:txBody>
          <a:bodyPr wrap="square">
            <a:spAutoFit/>
          </a:bodyPr>
          <a:lstStyle/>
          <a:p>
            <a:r>
              <a:rPr lang="es-EC" sz="2800" b="1" dirty="0" smtClean="0">
                <a:latin typeface="Arial" pitchFamily="34" charset="0"/>
                <a:cs typeface="Arial" pitchFamily="34" charset="0"/>
              </a:rPr>
              <a:t>Dimensiones</a:t>
            </a:r>
          </a:p>
          <a:p>
            <a:endParaRPr lang="es-EC" sz="2800" b="1" dirty="0" smtClean="0">
              <a:latin typeface="Arial" pitchFamily="34" charset="0"/>
              <a:cs typeface="Arial" pitchFamily="34" charset="0"/>
            </a:endParaRPr>
          </a:p>
        </p:txBody>
      </p:sp>
      <p:grpSp>
        <p:nvGrpSpPr>
          <p:cNvPr id="46089" name="Group 9"/>
          <p:cNvGrpSpPr>
            <a:grpSpLocks/>
          </p:cNvGrpSpPr>
          <p:nvPr/>
        </p:nvGrpSpPr>
        <p:grpSpPr bwMode="auto">
          <a:xfrm>
            <a:off x="3707904" y="2060848"/>
            <a:ext cx="3816424" cy="3888432"/>
            <a:chOff x="3630" y="5505"/>
            <a:chExt cx="4680" cy="4515"/>
          </a:xfrm>
        </p:grpSpPr>
        <p:sp>
          <p:nvSpPr>
            <p:cNvPr id="46090" name="AutoShape 10"/>
            <p:cNvSpPr>
              <a:spLocks noChangeArrowheads="1"/>
            </p:cNvSpPr>
            <p:nvPr/>
          </p:nvSpPr>
          <p:spPr bwMode="auto">
            <a:xfrm>
              <a:off x="3630" y="5505"/>
              <a:ext cx="3270" cy="3851"/>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46091" name="AutoShape 11"/>
            <p:cNvCxnSpPr>
              <a:cxnSpLocks noChangeShapeType="1"/>
            </p:cNvCxnSpPr>
            <p:nvPr/>
          </p:nvCxnSpPr>
          <p:spPr bwMode="auto">
            <a:xfrm>
              <a:off x="7097" y="5505"/>
              <a:ext cx="0" cy="3030"/>
            </a:xfrm>
            <a:prstGeom prst="straightConnector1">
              <a:avLst/>
            </a:prstGeom>
            <a:noFill/>
            <a:ln w="9525">
              <a:solidFill>
                <a:srgbClr val="000000"/>
              </a:solidFill>
              <a:round/>
              <a:headEnd type="triangle" w="med" len="med"/>
              <a:tailEnd type="triangle" w="med" len="med"/>
            </a:ln>
          </p:spPr>
        </p:cxnSp>
        <p:cxnSp>
          <p:nvCxnSpPr>
            <p:cNvPr id="46092" name="AutoShape 12"/>
            <p:cNvCxnSpPr>
              <a:cxnSpLocks noChangeShapeType="1"/>
            </p:cNvCxnSpPr>
            <p:nvPr/>
          </p:nvCxnSpPr>
          <p:spPr bwMode="auto">
            <a:xfrm>
              <a:off x="3630" y="9615"/>
              <a:ext cx="2400" cy="0"/>
            </a:xfrm>
            <a:prstGeom prst="straightConnector1">
              <a:avLst/>
            </a:prstGeom>
            <a:noFill/>
            <a:ln w="9525">
              <a:solidFill>
                <a:srgbClr val="000000"/>
              </a:solidFill>
              <a:round/>
              <a:headEnd type="triangle" w="med" len="med"/>
              <a:tailEnd type="triangle" w="med" len="med"/>
            </a:ln>
          </p:spPr>
        </p:cxnSp>
        <p:cxnSp>
          <p:nvCxnSpPr>
            <p:cNvPr id="46093" name="AutoShape 13"/>
            <p:cNvCxnSpPr>
              <a:cxnSpLocks noChangeShapeType="1"/>
            </p:cNvCxnSpPr>
            <p:nvPr/>
          </p:nvCxnSpPr>
          <p:spPr bwMode="auto">
            <a:xfrm flipV="1">
              <a:off x="6300" y="8640"/>
              <a:ext cx="795" cy="870"/>
            </a:xfrm>
            <a:prstGeom prst="straightConnector1">
              <a:avLst/>
            </a:prstGeom>
            <a:noFill/>
            <a:ln w="9525">
              <a:solidFill>
                <a:srgbClr val="000000"/>
              </a:solidFill>
              <a:round/>
              <a:headEnd type="triangle" w="med" len="med"/>
              <a:tailEnd type="triangle" w="med" len="med"/>
            </a:ln>
          </p:spPr>
        </p:cxnSp>
        <p:sp>
          <p:nvSpPr>
            <p:cNvPr id="46094" name="Text Box 14"/>
            <p:cNvSpPr txBox="1">
              <a:spLocks noChangeArrowheads="1"/>
            </p:cNvSpPr>
            <p:nvPr/>
          </p:nvSpPr>
          <p:spPr bwMode="auto">
            <a:xfrm>
              <a:off x="4290" y="9645"/>
              <a:ext cx="1080" cy="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600 mm</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6095" name="Text Box 15"/>
            <p:cNvSpPr txBox="1">
              <a:spLocks noChangeArrowheads="1"/>
            </p:cNvSpPr>
            <p:nvPr/>
          </p:nvSpPr>
          <p:spPr bwMode="auto">
            <a:xfrm>
              <a:off x="6960" y="6735"/>
              <a:ext cx="135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1200 mm</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6096" name="Text Box 16"/>
            <p:cNvSpPr txBox="1">
              <a:spLocks noChangeArrowheads="1"/>
            </p:cNvSpPr>
            <p:nvPr/>
          </p:nvSpPr>
          <p:spPr bwMode="auto">
            <a:xfrm>
              <a:off x="6630" y="8936"/>
              <a:ext cx="108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Calibri" pitchFamily="34" charset="0"/>
                  <a:cs typeface="Arial" pitchFamily="34" charset="0"/>
                </a:rPr>
                <a:t>300 mm</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l="40733" t="10535" r="38900" b="7814"/>
          <a:stretch>
            <a:fillRect/>
          </a:stretch>
        </p:blipFill>
        <p:spPr bwMode="auto">
          <a:xfrm>
            <a:off x="4286248" y="357166"/>
            <a:ext cx="2952328" cy="6165304"/>
          </a:xfrm>
          <a:prstGeom prst="rect">
            <a:avLst/>
          </a:prstGeom>
          <a:noFill/>
          <a:ln w="9525">
            <a:noFill/>
            <a:miter lim="800000"/>
            <a:headEnd/>
            <a:tailEnd/>
          </a:ln>
        </p:spPr>
      </p:pic>
      <p:sp>
        <p:nvSpPr>
          <p:cNvPr id="5" name="4 Rectángulo"/>
          <p:cNvSpPr/>
          <p:nvPr/>
        </p:nvSpPr>
        <p:spPr>
          <a:xfrm>
            <a:off x="899592" y="2780928"/>
            <a:ext cx="3024336" cy="523220"/>
          </a:xfrm>
          <a:prstGeom prst="rect">
            <a:avLst/>
          </a:prstGeom>
        </p:spPr>
        <p:txBody>
          <a:bodyPr wrap="square">
            <a:spAutoFit/>
          </a:bodyPr>
          <a:lstStyle/>
          <a:p>
            <a:r>
              <a:rPr lang="es-EC" sz="2800" b="1" dirty="0" smtClean="0">
                <a:latin typeface="Arial" pitchFamily="34" charset="0"/>
                <a:cs typeface="Arial" pitchFamily="34" charset="0"/>
              </a:rPr>
              <a:t>Cara externa</a:t>
            </a:r>
          </a:p>
        </p:txBody>
      </p:sp>
    </p:spTree>
  </p:cSld>
  <p:clrMapOvr>
    <a:masterClrMapping/>
  </p:clrMapOvr>
  <p:transition advClick="0">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3357554" y="214290"/>
            <a:ext cx="4824536" cy="6192688"/>
          </a:xfrm>
          <a:prstGeom prst="rect">
            <a:avLst/>
          </a:prstGeom>
          <a:noFill/>
          <a:ln w="9525">
            <a:noFill/>
            <a:miter lim="800000"/>
            <a:headEnd/>
            <a:tailEnd/>
          </a:ln>
        </p:spPr>
      </p:pic>
      <p:sp>
        <p:nvSpPr>
          <p:cNvPr id="5" name="4 Rectángulo"/>
          <p:cNvSpPr/>
          <p:nvPr/>
        </p:nvSpPr>
        <p:spPr>
          <a:xfrm>
            <a:off x="899592" y="2780928"/>
            <a:ext cx="2304256" cy="523220"/>
          </a:xfrm>
          <a:prstGeom prst="rect">
            <a:avLst/>
          </a:prstGeom>
        </p:spPr>
        <p:txBody>
          <a:bodyPr wrap="square">
            <a:spAutoFit/>
          </a:bodyPr>
          <a:lstStyle/>
          <a:p>
            <a:r>
              <a:rPr lang="es-EC" sz="2800" b="1" dirty="0" smtClean="0">
                <a:latin typeface="Arial" pitchFamily="34" charset="0"/>
                <a:cs typeface="Arial" pitchFamily="34" charset="0"/>
              </a:rPr>
              <a:t>Cara interna</a:t>
            </a:r>
          </a:p>
        </p:txBody>
      </p:sp>
    </p:spTree>
  </p:cSld>
  <p:clrMapOvr>
    <a:masterClrMapping/>
  </p:clrMapOvr>
  <p:transition advClick="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484784"/>
            <a:ext cx="8496944" cy="4968552"/>
          </a:xfrm>
        </p:spPr>
        <p:txBody>
          <a:bodyPr>
            <a:normAutofit/>
          </a:bodyPr>
          <a:lstStyle/>
          <a:p>
            <a:pPr>
              <a:buNone/>
            </a:pPr>
            <a:r>
              <a:rPr lang="es-EC" sz="3600" b="1" dirty="0">
                <a:latin typeface="Arial" pitchFamily="34" charset="0"/>
                <a:cs typeface="Arial" pitchFamily="34" charset="0"/>
              </a:rPr>
              <a:t>Levantamiento de </a:t>
            </a:r>
            <a:r>
              <a:rPr lang="es-EC" sz="3600" b="1" dirty="0" smtClean="0">
                <a:latin typeface="Arial" pitchFamily="34" charset="0"/>
                <a:cs typeface="Arial" pitchFamily="34" charset="0"/>
              </a:rPr>
              <a:t>Información</a:t>
            </a:r>
          </a:p>
          <a:p>
            <a:pPr>
              <a:buNone/>
            </a:pPr>
            <a:r>
              <a:rPr lang="es-EC" b="1" dirty="0" smtClean="0">
                <a:latin typeface="Arial" pitchFamily="34" charset="0"/>
                <a:cs typeface="Arial" pitchFamily="34" charset="0"/>
              </a:rPr>
              <a:t>	</a:t>
            </a:r>
          </a:p>
          <a:p>
            <a:pPr marL="514350" indent="-514350">
              <a:lnSpc>
                <a:spcPct val="160000"/>
              </a:lnSpc>
              <a:spcBef>
                <a:spcPts val="0"/>
              </a:spcBef>
              <a:buSzPct val="90000"/>
              <a:buFont typeface="+mj-lt"/>
              <a:buAutoNum type="arabicPeriod"/>
            </a:pPr>
            <a:r>
              <a:rPr lang="es-ES" sz="2800" dirty="0" smtClean="0">
                <a:latin typeface="Arial" pitchFamily="34" charset="0"/>
                <a:cs typeface="Arial" pitchFamily="34" charset="0"/>
              </a:rPr>
              <a:t>Diagrama mecánico</a:t>
            </a:r>
            <a:r>
              <a:rPr lang="es-EC" sz="2800" dirty="0" smtClean="0">
                <a:latin typeface="Arial" pitchFamily="34" charset="0"/>
                <a:cs typeface="Arial" pitchFamily="34" charset="0"/>
              </a:rPr>
              <a:t>	</a:t>
            </a:r>
          </a:p>
          <a:p>
            <a:pPr marL="514350" indent="-514350">
              <a:lnSpc>
                <a:spcPct val="160000"/>
              </a:lnSpc>
              <a:spcBef>
                <a:spcPts val="0"/>
              </a:spcBef>
              <a:buSzPct val="90000"/>
              <a:buFont typeface="+mj-lt"/>
              <a:buAutoNum type="arabicPeriod"/>
            </a:pPr>
            <a:r>
              <a:rPr lang="es-EC" sz="2800" dirty="0" smtClean="0">
                <a:latin typeface="Arial" pitchFamily="34" charset="0"/>
                <a:cs typeface="Arial" pitchFamily="34" charset="0"/>
              </a:rPr>
              <a:t>Reconocimiento de las variables del sistema	</a:t>
            </a:r>
          </a:p>
          <a:p>
            <a:pPr marL="514350" indent="-514350">
              <a:lnSpc>
                <a:spcPct val="160000"/>
              </a:lnSpc>
              <a:spcBef>
                <a:spcPts val="0"/>
              </a:spcBef>
              <a:buSzPct val="90000"/>
              <a:buFont typeface="+mj-lt"/>
              <a:buAutoNum type="arabicPeriod" startAt="4"/>
            </a:pPr>
            <a:r>
              <a:rPr lang="es-EC" sz="2800" dirty="0" smtClean="0">
                <a:latin typeface="Arial" pitchFamily="34" charset="0"/>
                <a:cs typeface="Arial" pitchFamily="34" charset="0"/>
              </a:rPr>
              <a:t>Identificación de los factores que intervienen en el sistema	</a:t>
            </a:r>
          </a:p>
          <a:p>
            <a:pPr marL="514350" indent="-514350">
              <a:lnSpc>
                <a:spcPct val="160000"/>
              </a:lnSpc>
              <a:spcBef>
                <a:spcPts val="0"/>
              </a:spcBef>
              <a:buSzPct val="90000"/>
              <a:buFont typeface="+mj-lt"/>
              <a:buAutoNum type="arabicPeriod" startAt="4"/>
            </a:pPr>
            <a:r>
              <a:rPr lang="es-EC" sz="2800" dirty="0" smtClean="0">
                <a:latin typeface="Arial" pitchFamily="34" charset="0"/>
                <a:cs typeface="Arial" pitchFamily="34" charset="0"/>
              </a:rPr>
              <a:t>Solución a posibles fallos del sistema</a:t>
            </a:r>
            <a:endParaRPr lang="es-EC" sz="2800" dirty="0" smtClean="0"/>
          </a:p>
          <a:p>
            <a:pPr marL="514350" indent="-514350">
              <a:buNone/>
            </a:pPr>
            <a:endParaRPr lang="es-EC" dirty="0"/>
          </a:p>
        </p:txBody>
      </p:sp>
      <p:sp>
        <p:nvSpPr>
          <p:cNvPr id="4" name="1 Título"/>
          <p:cNvSpPr>
            <a:spLocks noGrp="1"/>
          </p:cNvSpPr>
          <p:nvPr>
            <p:ph type="title"/>
          </p:nvPr>
        </p:nvSpPr>
        <p:spPr>
          <a:xfrm>
            <a:off x="467544" y="332656"/>
            <a:ext cx="8229600" cy="1143000"/>
          </a:xfrm>
        </p:spPr>
        <p:txBody>
          <a:bodyPr>
            <a:normAutofit/>
          </a:bodyPr>
          <a:lstStyle/>
          <a:p>
            <a:r>
              <a:rPr lang="es-EC" sz="4800" b="1" dirty="0" smtClean="0">
                <a:latin typeface="Arial" pitchFamily="34" charset="0"/>
                <a:cs typeface="Arial" pitchFamily="34" charset="0"/>
              </a:rPr>
              <a:t>CAPÍTULO 2</a:t>
            </a:r>
            <a:endParaRPr lang="es-EC" sz="4800" b="1"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8229600" cy="532656"/>
          </a:xfrm>
        </p:spPr>
        <p:txBody>
          <a:bodyPr>
            <a:noAutofit/>
          </a:bodyPr>
          <a:lstStyle/>
          <a:p>
            <a:pPr marL="514350" indent="-514350">
              <a:buSzPct val="90000"/>
              <a:buFont typeface="+mj-lt"/>
              <a:buAutoNum type="arabicPeriod" startAt="8"/>
            </a:pPr>
            <a:r>
              <a:rPr lang="es-EC" sz="3200" b="1" dirty="0" smtClean="0">
                <a:latin typeface="Arial" pitchFamily="34" charset="0"/>
                <a:cs typeface="Arial" pitchFamily="34" charset="0"/>
              </a:rPr>
              <a:t>Ubicación de sensores en la planta</a:t>
            </a:r>
          </a:p>
          <a:p>
            <a:endParaRPr lang="es-EC" sz="3200" dirty="0"/>
          </a:p>
        </p:txBody>
      </p:sp>
      <p:pic>
        <p:nvPicPr>
          <p:cNvPr id="1026" name="Picture 2"/>
          <p:cNvPicPr>
            <a:picLocks noChangeAspect="1" noChangeArrowheads="1"/>
          </p:cNvPicPr>
          <p:nvPr/>
        </p:nvPicPr>
        <p:blipFill>
          <a:blip r:embed="rId2" cstate="print"/>
          <a:srcRect l="31812" t="41999" r="35113" b="9281"/>
          <a:stretch>
            <a:fillRect/>
          </a:stretch>
        </p:blipFill>
        <p:spPr bwMode="auto">
          <a:xfrm>
            <a:off x="1547664" y="1153547"/>
            <a:ext cx="6048672" cy="5011757"/>
          </a:xfrm>
          <a:prstGeom prst="rect">
            <a:avLst/>
          </a:prstGeom>
          <a:noFill/>
          <a:ln w="9525">
            <a:noFill/>
            <a:miter lim="800000"/>
            <a:headEnd/>
            <a:tailEnd/>
          </a:ln>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548680"/>
            <a:ext cx="8424936" cy="1080120"/>
          </a:xfrm>
        </p:spPr>
        <p:txBody>
          <a:bodyPr>
            <a:normAutofit/>
          </a:bodyPr>
          <a:lstStyle/>
          <a:p>
            <a:pPr marL="514350" indent="-514350">
              <a:lnSpc>
                <a:spcPct val="150000"/>
              </a:lnSpc>
              <a:spcBef>
                <a:spcPts val="0"/>
              </a:spcBef>
              <a:buSzPct val="90000"/>
              <a:buFont typeface="+mj-lt"/>
              <a:buAutoNum type="arabicPeriod" startAt="9"/>
            </a:pPr>
            <a:r>
              <a:rPr lang="es-EC" sz="3200" b="1" dirty="0" smtClean="0">
                <a:latin typeface="Arial" pitchFamily="34" charset="0"/>
                <a:cs typeface="Arial" pitchFamily="34" charset="0"/>
              </a:rPr>
              <a:t>Ubicación de actuadores en la planta</a:t>
            </a:r>
            <a:r>
              <a:rPr lang="es-EC" sz="3200" dirty="0" smtClean="0">
                <a:latin typeface="Arial" pitchFamily="34" charset="0"/>
                <a:cs typeface="Arial" pitchFamily="34" charset="0"/>
              </a:rPr>
              <a:t>	</a:t>
            </a:r>
          </a:p>
          <a:p>
            <a:endParaRPr lang="es-EC" sz="3200" dirty="0"/>
          </a:p>
        </p:txBody>
      </p:sp>
      <p:pic>
        <p:nvPicPr>
          <p:cNvPr id="44033" name="Picture 1"/>
          <p:cNvPicPr>
            <a:picLocks noChangeAspect="1" noChangeArrowheads="1"/>
          </p:cNvPicPr>
          <p:nvPr/>
        </p:nvPicPr>
        <p:blipFill>
          <a:blip r:embed="rId2" cstate="print"/>
          <a:srcRect l="33140" t="18480" r="29280" b="43721"/>
          <a:stretch>
            <a:fillRect/>
          </a:stretch>
        </p:blipFill>
        <p:spPr bwMode="auto">
          <a:xfrm>
            <a:off x="971600" y="1988840"/>
            <a:ext cx="6999847" cy="3960440"/>
          </a:xfrm>
          <a:prstGeom prst="rect">
            <a:avLst/>
          </a:prstGeom>
          <a:noFill/>
          <a:ln w="9525">
            <a:noFill/>
            <a:miter lim="800000"/>
            <a:headEnd/>
            <a:tailEnd/>
          </a:ln>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l="32602" t="30240" r="46136" b="31121"/>
          <a:stretch>
            <a:fillRect/>
          </a:stretch>
        </p:blipFill>
        <p:spPr bwMode="auto">
          <a:xfrm>
            <a:off x="2267743" y="1124744"/>
            <a:ext cx="4719655" cy="4824536"/>
          </a:xfrm>
          <a:prstGeom prst="rect">
            <a:avLst/>
          </a:prstGeom>
          <a:noFill/>
          <a:ln w="9525">
            <a:noFill/>
            <a:miter lim="800000"/>
            <a:headEnd/>
            <a:tailEnd/>
          </a:ln>
        </p:spPr>
      </p:pic>
    </p:spTree>
  </p:cSld>
  <p:clrMapOvr>
    <a:masterClrMapping/>
  </p:clrMapOvr>
  <p:transition advClick="0">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571480"/>
            <a:ext cx="8229600" cy="604664"/>
          </a:xfrm>
        </p:spPr>
        <p:txBody>
          <a:bodyPr>
            <a:normAutofit/>
          </a:bodyPr>
          <a:lstStyle/>
          <a:p>
            <a:pPr marL="514350" indent="-514350">
              <a:buSzPct val="90000"/>
              <a:buFont typeface="+mj-lt"/>
              <a:buAutoNum type="arabicPeriod" startAt="10"/>
            </a:pPr>
            <a:r>
              <a:rPr lang="es-EC" sz="3200" b="1" dirty="0" smtClean="0">
                <a:latin typeface="Arial" pitchFamily="34" charset="0"/>
                <a:cs typeface="Arial" pitchFamily="34" charset="0"/>
              </a:rPr>
              <a:t>Diagrama P&amp;ID</a:t>
            </a:r>
            <a:r>
              <a:rPr lang="es-EC" sz="3200" dirty="0" smtClean="0">
                <a:latin typeface="Arial" pitchFamily="34" charset="0"/>
                <a:cs typeface="Arial" pitchFamily="34" charset="0"/>
              </a:rPr>
              <a:t>	</a:t>
            </a:r>
          </a:p>
          <a:p>
            <a:endParaRPr lang="es-EC" sz="3200" dirty="0"/>
          </a:p>
        </p:txBody>
      </p:sp>
      <p:pic>
        <p:nvPicPr>
          <p:cNvPr id="43009" name="Picture 1"/>
          <p:cNvPicPr>
            <a:picLocks noChangeAspect="1" noChangeArrowheads="1"/>
          </p:cNvPicPr>
          <p:nvPr/>
        </p:nvPicPr>
        <p:blipFill>
          <a:blip r:embed="rId2" cstate="print"/>
          <a:srcRect l="23152" t="24360" r="20149" b="21881"/>
          <a:stretch>
            <a:fillRect/>
          </a:stretch>
        </p:blipFill>
        <p:spPr bwMode="auto">
          <a:xfrm>
            <a:off x="285720" y="1428736"/>
            <a:ext cx="8640960" cy="4608512"/>
          </a:xfrm>
          <a:prstGeom prst="rect">
            <a:avLst/>
          </a:prstGeom>
          <a:noFill/>
          <a:ln w="9525">
            <a:noFill/>
            <a:miter lim="800000"/>
            <a:headEnd/>
            <a:tailEnd/>
          </a:ln>
        </p:spPr>
      </p:pic>
    </p:spTree>
  </p:cSld>
  <p:clrMapOvr>
    <a:masterClrMapping/>
  </p:clrMapOvr>
  <p:transition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1520" y="548680"/>
            <a:ext cx="8229600" cy="93610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400" b="1" i="0" u="none" strike="noStrike" kern="1200" cap="none" spc="0" normalizeH="0" baseline="0" noProof="0" dirty="0" smtClean="0">
                <a:ln>
                  <a:noFill/>
                </a:ln>
                <a:effectLst/>
                <a:uLnTx/>
                <a:uFillTx/>
                <a:latin typeface="Arial" pitchFamily="34" charset="0"/>
                <a:ea typeface="+mj-ea"/>
                <a:cs typeface="Arial" pitchFamily="34" charset="0"/>
              </a:rPr>
              <a:t>CAPÍTULO 4</a:t>
            </a:r>
            <a:endParaRPr kumimoji="0" lang="es-EC" sz="44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5" name="2 Marcador de contenido"/>
          <p:cNvSpPr txBox="1">
            <a:spLocks/>
          </p:cNvSpPr>
          <p:nvPr/>
        </p:nvSpPr>
        <p:spPr>
          <a:xfrm>
            <a:off x="539552" y="1556792"/>
            <a:ext cx="8229600" cy="2088232"/>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50000"/>
              </a:lnSpc>
              <a:spcAft>
                <a:spcPts val="0"/>
              </a:spcAft>
              <a:buClrTx/>
              <a:buSzTx/>
              <a:buFont typeface="Arial" pitchFamily="34" charset="0"/>
              <a:buNone/>
              <a:tabLst/>
              <a:defRPr/>
            </a:pPr>
            <a:r>
              <a:rPr kumimoji="0" lang="es-EC" sz="5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Implementación del Control</a:t>
            </a:r>
          </a:p>
          <a:p>
            <a:pPr marL="342900" marR="0" lvl="0" indent="-342900" algn="l" defTabSz="914400" rtl="0" eaLnBrk="1" fontAlgn="auto" latinLnBrk="0" hangingPunct="1">
              <a:lnSpc>
                <a:spcPct val="150000"/>
              </a:lnSpc>
              <a:spcAft>
                <a:spcPts val="0"/>
              </a:spcAft>
              <a:buClrTx/>
              <a:buSzTx/>
              <a:buFont typeface="Arial" pitchFamily="34" charset="0"/>
              <a:buNone/>
              <a:tabLst/>
              <a:defRPr/>
            </a:pPr>
            <a:r>
              <a:rPr kumimoji="0" lang="es-EC"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914400" marR="0" lvl="0" indent="-914400" algn="l" defTabSz="914400" rtl="0" eaLnBrk="1" fontAlgn="auto" latinLnBrk="0" hangingPunct="1">
              <a:lnSpc>
                <a:spcPct val="150000"/>
              </a:lnSpc>
              <a:spcAft>
                <a:spcPts val="0"/>
              </a:spcAft>
              <a:buClr>
                <a:schemeClr val="bg2">
                  <a:lumMod val="50000"/>
                </a:schemeClr>
              </a:buClr>
              <a:buSzPct val="90000"/>
              <a:buFont typeface="+mj-lt"/>
              <a:buAutoNum type="arabicPeriod"/>
              <a:tabLst/>
              <a:defRPr/>
            </a:pPr>
            <a:r>
              <a:rPr kumimoji="0" lang="es-EC" sz="4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Identificación de la planta</a:t>
            </a:r>
            <a:r>
              <a:rPr kumimoji="0" lang="es-EC"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Imagen"/>
          <p:cNvPicPr/>
          <p:nvPr/>
        </p:nvPicPr>
        <p:blipFill>
          <a:blip r:embed="rId2" cstate="print"/>
          <a:srcRect t="12813"/>
          <a:stretch>
            <a:fillRect/>
          </a:stretch>
        </p:blipFill>
        <p:spPr bwMode="auto">
          <a:xfrm>
            <a:off x="2843808" y="3645024"/>
            <a:ext cx="3024336" cy="1440160"/>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4"/>
                                        </p:tgtEl>
                                        <p:attrNameLst>
                                          <p:attrName>style.color</p:attrName>
                                        </p:attrNameLst>
                                      </p:cBhvr>
                                      <p:to>
                                        <a:schemeClr val="bg1"/>
                                      </p:to>
                                    </p:animClr>
                                    <p:animClr clrSpc="rgb">
                                      <p:cBhvr>
                                        <p:cTn id="7" dur="1000" autoRev="1" fill="hold"/>
                                        <p:tgtEl>
                                          <p:spTgt spid="4"/>
                                        </p:tgtEl>
                                        <p:attrNameLst>
                                          <p:attrName>fillcolor</p:attrName>
                                        </p:attrNameLst>
                                      </p:cBhvr>
                                      <p:to>
                                        <a:schemeClr val="bg1"/>
                                      </p:to>
                                    </p:animClr>
                                    <p:set>
                                      <p:cBhvr>
                                        <p:cTn id="8" dur="1000" autoRev="1" fill="hold"/>
                                        <p:tgtEl>
                                          <p:spTgt spid="4"/>
                                        </p:tgtEl>
                                        <p:attrNameLst>
                                          <p:attrName>fill.type</p:attrName>
                                        </p:attrNameLst>
                                      </p:cBhvr>
                                      <p:to>
                                        <p:strVal val="solid"/>
                                      </p:to>
                                    </p:set>
                                    <p:set>
                                      <p:cBhvr>
                                        <p:cTn id="9" dur="1000" autoRev="1"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grpId="0" nodeType="clickEffect">
                                  <p:stCondLst>
                                    <p:cond delay="0"/>
                                  </p:stCondLst>
                                  <p:childTnLst>
                                    <p:animClr clrSpc="rgb">
                                      <p:cBhvr override="childStyle">
                                        <p:cTn id="13" dur="1000" autoRev="1" fill="hold"/>
                                        <p:tgtEl>
                                          <p:spTgt spid="5"/>
                                        </p:tgtEl>
                                        <p:attrNameLst>
                                          <p:attrName>style.color</p:attrName>
                                        </p:attrNameLst>
                                      </p:cBhvr>
                                      <p:to>
                                        <a:schemeClr val="bg1"/>
                                      </p:to>
                                    </p:animClr>
                                    <p:animClr clrSpc="rgb">
                                      <p:cBhvr>
                                        <p:cTn id="14" dur="1000" autoRev="1" fill="hold"/>
                                        <p:tgtEl>
                                          <p:spTgt spid="5"/>
                                        </p:tgtEl>
                                        <p:attrNameLst>
                                          <p:attrName>fillcolor</p:attrName>
                                        </p:attrNameLst>
                                      </p:cBhvr>
                                      <p:to>
                                        <a:schemeClr val="bg1"/>
                                      </p:to>
                                    </p:animClr>
                                    <p:set>
                                      <p:cBhvr>
                                        <p:cTn id="15" dur="1000" autoRev="1" fill="hold"/>
                                        <p:tgtEl>
                                          <p:spTgt spid="5"/>
                                        </p:tgtEl>
                                        <p:attrNameLst>
                                          <p:attrName>fill.type</p:attrName>
                                        </p:attrNameLst>
                                      </p:cBhvr>
                                      <p:to>
                                        <p:strVal val="solid"/>
                                      </p:to>
                                    </p:set>
                                    <p:set>
                                      <p:cBhvr>
                                        <p:cTn id="16"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1259632" y="1412776"/>
            <a:ext cx="6040649" cy="4525963"/>
          </a:xfrm>
          <a:prstGeom prst="rect">
            <a:avLst/>
          </a:prstGeom>
          <a:noFill/>
          <a:ln w="9525">
            <a:noFill/>
            <a:miter lim="800000"/>
            <a:headEnd/>
            <a:tailEnd/>
          </a:ln>
        </p:spPr>
      </p:pic>
      <p:sp>
        <p:nvSpPr>
          <p:cNvPr id="2" name="1 Título"/>
          <p:cNvSpPr>
            <a:spLocks noGrp="1"/>
          </p:cNvSpPr>
          <p:nvPr>
            <p:ph type="title"/>
          </p:nvPr>
        </p:nvSpPr>
        <p:spPr/>
        <p:txBody>
          <a:bodyPr/>
          <a:lstStyle/>
          <a:p>
            <a:endParaRPr lang="es-EC"/>
          </a:p>
        </p:txBody>
      </p:sp>
    </p:spTree>
  </p:cSld>
  <p:clrMapOvr>
    <a:masterClrMapping/>
  </p:clrMapOvr>
  <p:transition advClick="0">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1008112"/>
          </a:xfrm>
        </p:spPr>
        <p:txBody>
          <a:bodyPr>
            <a:normAutofit/>
          </a:bodyPr>
          <a:lstStyle/>
          <a:p>
            <a:pPr marL="514350" lvl="0" indent="-514350">
              <a:lnSpc>
                <a:spcPct val="150000"/>
              </a:lnSpc>
              <a:spcBef>
                <a:spcPts val="0"/>
              </a:spcBef>
              <a:buSzPct val="90000"/>
              <a:buFont typeface="+mj-lt"/>
              <a:buAutoNum type="arabicPeriod" startAt="2"/>
              <a:defRPr/>
            </a:pPr>
            <a:r>
              <a:rPr lang="es-EC" sz="3200" b="1" dirty="0" smtClean="0">
                <a:latin typeface="Arial" pitchFamily="34" charset="0"/>
                <a:cs typeface="Arial" pitchFamily="34" charset="0"/>
              </a:rPr>
              <a:t>Control </a:t>
            </a:r>
            <a:r>
              <a:rPr lang="es-EC" sz="3200" b="1" dirty="0" err="1" smtClean="0">
                <a:latin typeface="Arial" pitchFamily="34" charset="0"/>
                <a:cs typeface="Arial" pitchFamily="34" charset="0"/>
              </a:rPr>
              <a:t>On</a:t>
            </a:r>
            <a:r>
              <a:rPr lang="es-EC" sz="3200" b="1" dirty="0" smtClean="0">
                <a:latin typeface="Arial" pitchFamily="34" charset="0"/>
                <a:cs typeface="Arial" pitchFamily="34" charset="0"/>
              </a:rPr>
              <a:t>/Off secado	</a:t>
            </a:r>
          </a:p>
        </p:txBody>
      </p:sp>
      <p:pic>
        <p:nvPicPr>
          <p:cNvPr id="53249" name="Picture 1"/>
          <p:cNvPicPr>
            <a:picLocks noChangeAspect="1" noChangeArrowheads="1"/>
          </p:cNvPicPr>
          <p:nvPr/>
        </p:nvPicPr>
        <p:blipFill>
          <a:blip r:embed="rId2" cstate="print"/>
          <a:srcRect l="25515" t="36959" r="25346" b="17681"/>
          <a:stretch>
            <a:fillRect/>
          </a:stretch>
        </p:blipFill>
        <p:spPr bwMode="auto">
          <a:xfrm>
            <a:off x="899592" y="1700808"/>
            <a:ext cx="7488832" cy="3888432"/>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92696"/>
            <a:ext cx="8229600" cy="864096"/>
          </a:xfrm>
        </p:spPr>
        <p:txBody>
          <a:bodyPr>
            <a:normAutofit/>
          </a:bodyPr>
          <a:lstStyle/>
          <a:p>
            <a:pPr marL="514350" lvl="0" indent="-514350">
              <a:buSzPct val="90000"/>
              <a:buFont typeface="+mj-lt"/>
              <a:buAutoNum type="arabicPeriod" startAt="3"/>
            </a:pPr>
            <a:r>
              <a:rPr lang="es-EC" sz="3200" b="1" dirty="0" smtClean="0">
                <a:latin typeface="Arial" pitchFamily="34" charset="0"/>
                <a:cs typeface="Arial" pitchFamily="34" charset="0"/>
              </a:rPr>
              <a:t>Control </a:t>
            </a:r>
            <a:r>
              <a:rPr lang="es-EC" sz="3200" b="1" dirty="0" err="1" smtClean="0">
                <a:latin typeface="Arial" pitchFamily="34" charset="0"/>
                <a:cs typeface="Arial" pitchFamily="34" charset="0"/>
              </a:rPr>
              <a:t>On</a:t>
            </a:r>
            <a:r>
              <a:rPr lang="es-EC" sz="3200" b="1" dirty="0" smtClean="0">
                <a:latin typeface="Arial" pitchFamily="34" charset="0"/>
                <a:cs typeface="Arial" pitchFamily="34" charset="0"/>
              </a:rPr>
              <a:t>/Off envejecido</a:t>
            </a:r>
            <a:endParaRPr lang="es-EC" sz="3200" b="1" dirty="0" smtClean="0"/>
          </a:p>
          <a:p>
            <a:endParaRPr lang="es-EC" sz="3200" b="1" dirty="0"/>
          </a:p>
        </p:txBody>
      </p:sp>
      <p:pic>
        <p:nvPicPr>
          <p:cNvPr id="51201" name="Picture 1"/>
          <p:cNvPicPr>
            <a:picLocks noChangeAspect="1" noChangeArrowheads="1"/>
          </p:cNvPicPr>
          <p:nvPr/>
        </p:nvPicPr>
        <p:blipFill>
          <a:blip r:embed="rId2" cstate="print"/>
          <a:srcRect l="25987" t="25200" r="24874" b="27761"/>
          <a:stretch>
            <a:fillRect/>
          </a:stretch>
        </p:blipFill>
        <p:spPr bwMode="auto">
          <a:xfrm>
            <a:off x="971600" y="1772816"/>
            <a:ext cx="7488832" cy="4032448"/>
          </a:xfrm>
          <a:prstGeom prst="rect">
            <a:avLst/>
          </a:prstGeom>
          <a:noFill/>
          <a:ln w="9525">
            <a:noFill/>
            <a:miter lim="800000"/>
            <a:headEnd/>
            <a:tailEnd/>
          </a:ln>
        </p:spPr>
      </p:pic>
    </p:spTree>
  </p:cSld>
  <p:clrMapOvr>
    <a:masterClrMapping/>
  </p:clrMapOvr>
  <p:transition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3">
                                            <p:txEl>
                                              <p:pRg st="0" end="0"/>
                                            </p:txEl>
                                          </p:spTgt>
                                        </p:tgtEl>
                                        <p:attrNameLst>
                                          <p:attrName>style.color</p:attrName>
                                        </p:attrNameLst>
                                      </p:cBhvr>
                                      <p:to>
                                        <a:schemeClr val="bg1"/>
                                      </p:to>
                                    </p:animClr>
                                    <p:animClr clrSpc="rgb">
                                      <p:cBhvr>
                                        <p:cTn id="7" dur="1000" autoRev="1" fill="hold"/>
                                        <p:tgtEl>
                                          <p:spTgt spid="3">
                                            <p:txEl>
                                              <p:pRg st="0" end="0"/>
                                            </p:txEl>
                                          </p:spTgt>
                                        </p:tgtEl>
                                        <p:attrNameLst>
                                          <p:attrName>fillcolor</p:attrName>
                                        </p:attrNameLst>
                                      </p:cBhvr>
                                      <p:to>
                                        <a:schemeClr val="bg1"/>
                                      </p:to>
                                    </p:animClr>
                                    <p:set>
                                      <p:cBhvr>
                                        <p:cTn id="8" dur="1000" autoRev="1" fill="hold"/>
                                        <p:tgtEl>
                                          <p:spTgt spid="3">
                                            <p:txEl>
                                              <p:pRg st="0" end="0"/>
                                            </p:txEl>
                                          </p:spTgt>
                                        </p:tgtEl>
                                        <p:attrNameLst>
                                          <p:attrName>fill.type</p:attrName>
                                        </p:attrNameLst>
                                      </p:cBhvr>
                                      <p:to>
                                        <p:strVal val="solid"/>
                                      </p:to>
                                    </p:set>
                                    <p:set>
                                      <p:cBhvr>
                                        <p:cTn id="9" dur="100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2 Marcador de contenido"/>
          <p:cNvSpPr>
            <a:spLocks noGrp="1"/>
          </p:cNvSpPr>
          <p:nvPr>
            <p:ph idx="1"/>
          </p:nvPr>
        </p:nvSpPr>
        <p:spPr>
          <a:xfrm>
            <a:off x="457200" y="1412777"/>
            <a:ext cx="8229600" cy="5112568"/>
          </a:xfrm>
        </p:spPr>
        <p:txBody>
          <a:bodyPr>
            <a:normAutofit/>
          </a:bodyPr>
          <a:lstStyle/>
          <a:p>
            <a:pPr>
              <a:buNone/>
            </a:pPr>
            <a:r>
              <a:rPr lang="es-EC" sz="3600" b="1" dirty="0" smtClean="0">
                <a:latin typeface="Arial" pitchFamily="34" charset="0"/>
                <a:cs typeface="Arial" pitchFamily="34" charset="0"/>
              </a:rPr>
              <a:t>Programación del</a:t>
            </a:r>
          </a:p>
          <a:p>
            <a:pPr>
              <a:spcBef>
                <a:spcPts val="0"/>
              </a:spcBef>
              <a:buNone/>
            </a:pPr>
            <a:r>
              <a:rPr lang="es-EC" sz="3600" b="1" dirty="0" smtClean="0">
                <a:latin typeface="Arial" pitchFamily="34" charset="0"/>
                <a:cs typeface="Arial" pitchFamily="34" charset="0"/>
              </a:rPr>
              <a:t>Controlador y Variador</a:t>
            </a:r>
          </a:p>
          <a:p>
            <a:pPr>
              <a:spcBef>
                <a:spcPts val="0"/>
              </a:spcBef>
              <a:buNone/>
            </a:pPr>
            <a:endParaRPr lang="es-EC" sz="3600" b="1" dirty="0" smtClean="0">
              <a:latin typeface="Arial" pitchFamily="34" charset="0"/>
              <a:cs typeface="Arial" pitchFamily="34" charset="0"/>
            </a:endParaRPr>
          </a:p>
          <a:p>
            <a:pPr marL="514350" indent="-514350">
              <a:spcBef>
                <a:spcPts val="0"/>
              </a:spcBef>
              <a:buSzPct val="90000"/>
              <a:buFont typeface="+mj-lt"/>
              <a:buAutoNum type="arabicPeriod"/>
            </a:pPr>
            <a:r>
              <a:rPr lang="es-EC" sz="3200" b="1" dirty="0" smtClean="0">
                <a:latin typeface="Arial" pitchFamily="34" charset="0"/>
                <a:cs typeface="Arial" pitchFamily="34" charset="0"/>
              </a:rPr>
              <a:t>Controlador</a:t>
            </a:r>
          </a:p>
          <a:p>
            <a:pPr marL="514350" indent="-514350">
              <a:spcBef>
                <a:spcPts val="0"/>
              </a:spcBef>
              <a:buFont typeface="+mj-lt"/>
              <a:buAutoNum type="arabicPeriod"/>
            </a:pPr>
            <a:endParaRPr lang="es-EC" sz="3200" dirty="0" smtClean="0">
              <a:latin typeface="Arial" pitchFamily="34" charset="0"/>
              <a:cs typeface="Arial" pitchFamily="34" charset="0"/>
            </a:endParaRPr>
          </a:p>
          <a:p>
            <a:pPr marL="1314450" lvl="2" indent="-514350">
              <a:lnSpc>
                <a:spcPct val="150000"/>
              </a:lnSpc>
              <a:spcBef>
                <a:spcPts val="0"/>
              </a:spcBef>
              <a:buClr>
                <a:schemeClr val="bg2">
                  <a:lumMod val="50000"/>
                </a:schemeClr>
              </a:buClr>
            </a:pPr>
            <a:r>
              <a:rPr lang="es-EC" sz="3200" b="1" dirty="0" smtClean="0">
                <a:latin typeface="Arial" pitchFamily="34" charset="0"/>
                <a:cs typeface="Arial" pitchFamily="34" charset="0"/>
              </a:rPr>
              <a:t>Diagrama de flujo Secado</a:t>
            </a:r>
          </a:p>
          <a:p>
            <a:endParaRPr lang="es-EC" dirty="0"/>
          </a:p>
        </p:txBody>
      </p:sp>
      <p:sp>
        <p:nvSpPr>
          <p:cNvPr id="14" name="1 Título"/>
          <p:cNvSpPr>
            <a:spLocks noGrp="1"/>
          </p:cNvSpPr>
          <p:nvPr>
            <p:ph type="title"/>
          </p:nvPr>
        </p:nvSpPr>
        <p:spPr>
          <a:xfrm>
            <a:off x="683568" y="332656"/>
            <a:ext cx="8229600" cy="1143000"/>
          </a:xfrm>
        </p:spPr>
        <p:txBody>
          <a:bodyPr/>
          <a:lstStyle/>
          <a:p>
            <a:pPr algn="ctr"/>
            <a:r>
              <a:rPr lang="es-EC" b="1" dirty="0" smtClean="0">
                <a:latin typeface="Arial" pitchFamily="34" charset="0"/>
                <a:cs typeface="Arial" pitchFamily="34" charset="0"/>
              </a:rPr>
              <a:t>CAPÍTULO 5</a:t>
            </a:r>
            <a:endParaRPr lang="es-EC" b="1" dirty="0">
              <a:latin typeface="Arial" pitchFamily="34" charset="0"/>
              <a:cs typeface="Arial" pitchFamily="34" charset="0"/>
            </a:endParaRPr>
          </a:p>
        </p:txBody>
      </p:sp>
    </p:spTree>
  </p:cSld>
  <p:clrMapOvr>
    <a:masterClrMapping/>
  </p:clrMapOvr>
  <p:transition advClick="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14"/>
                                        </p:tgtEl>
                                        <p:attrNameLst>
                                          <p:attrName>style.color</p:attrName>
                                        </p:attrNameLst>
                                      </p:cBhvr>
                                      <p:to>
                                        <a:schemeClr val="bg1"/>
                                      </p:to>
                                    </p:animClr>
                                    <p:animClr clrSpc="rgb">
                                      <p:cBhvr>
                                        <p:cTn id="7" dur="1000" autoRev="1" fill="hold"/>
                                        <p:tgtEl>
                                          <p:spTgt spid="14"/>
                                        </p:tgtEl>
                                        <p:attrNameLst>
                                          <p:attrName>fillcolor</p:attrName>
                                        </p:attrNameLst>
                                      </p:cBhvr>
                                      <p:to>
                                        <a:schemeClr val="bg1"/>
                                      </p:to>
                                    </p:animClr>
                                    <p:set>
                                      <p:cBhvr>
                                        <p:cTn id="8" dur="1000" autoRev="1" fill="hold"/>
                                        <p:tgtEl>
                                          <p:spTgt spid="14"/>
                                        </p:tgtEl>
                                        <p:attrNameLst>
                                          <p:attrName>fill.type</p:attrName>
                                        </p:attrNameLst>
                                      </p:cBhvr>
                                      <p:to>
                                        <p:strVal val="solid"/>
                                      </p:to>
                                    </p:set>
                                    <p:set>
                                      <p:cBhvr>
                                        <p:cTn id="9" dur="1000" autoRev="1" fill="hold"/>
                                        <p:tgtEl>
                                          <p:spTgt spid="1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nodeType="clickEffect">
                                  <p:stCondLst>
                                    <p:cond delay="0"/>
                                  </p:stCondLst>
                                  <p:childTnLst>
                                    <p:animClr clrSpc="rgb">
                                      <p:cBhvr override="childStyle">
                                        <p:cTn id="13" dur="1000" autoRev="1" fill="hold"/>
                                        <p:tgtEl>
                                          <p:spTgt spid="15">
                                            <p:txEl>
                                              <p:pRg st="0" end="0"/>
                                            </p:txEl>
                                          </p:spTgt>
                                        </p:tgtEl>
                                        <p:attrNameLst>
                                          <p:attrName>style.color</p:attrName>
                                        </p:attrNameLst>
                                      </p:cBhvr>
                                      <p:to>
                                        <a:schemeClr val="bg1"/>
                                      </p:to>
                                    </p:animClr>
                                    <p:animClr clrSpc="rgb">
                                      <p:cBhvr>
                                        <p:cTn id="14" dur="1000" autoRev="1" fill="hold"/>
                                        <p:tgtEl>
                                          <p:spTgt spid="15">
                                            <p:txEl>
                                              <p:pRg st="0" end="0"/>
                                            </p:txEl>
                                          </p:spTgt>
                                        </p:tgtEl>
                                        <p:attrNameLst>
                                          <p:attrName>fillcolor</p:attrName>
                                        </p:attrNameLst>
                                      </p:cBhvr>
                                      <p:to>
                                        <a:schemeClr val="bg1"/>
                                      </p:to>
                                    </p:animClr>
                                    <p:set>
                                      <p:cBhvr>
                                        <p:cTn id="15" dur="1000" autoRev="1" fill="hold"/>
                                        <p:tgtEl>
                                          <p:spTgt spid="15">
                                            <p:txEl>
                                              <p:pRg st="0" end="0"/>
                                            </p:txEl>
                                          </p:spTgt>
                                        </p:tgtEl>
                                        <p:attrNameLst>
                                          <p:attrName>fill.type</p:attrName>
                                        </p:attrNameLst>
                                      </p:cBhvr>
                                      <p:to>
                                        <p:strVal val="solid"/>
                                      </p:to>
                                    </p:set>
                                    <p:set>
                                      <p:cBhvr>
                                        <p:cTn id="16" dur="1000" autoRev="1" fill="hold"/>
                                        <p:tgtEl>
                                          <p:spTgt spid="15">
                                            <p:txEl>
                                              <p:pRg st="0" end="0"/>
                                            </p:txEl>
                                          </p:spTgt>
                                        </p:tgtEl>
                                        <p:attrNameLst>
                                          <p:attrName>fill.on</p:attrName>
                                        </p:attrNameLst>
                                      </p:cBhvr>
                                      <p:to>
                                        <p:strVal val="true"/>
                                      </p:to>
                                    </p:set>
                                  </p:childTnLst>
                                </p:cTn>
                              </p:par>
                              <p:par>
                                <p:cTn id="17" presetID="27" presetClass="emph" presetSubtype="0" fill="hold" nodeType="withEffect">
                                  <p:stCondLst>
                                    <p:cond delay="0"/>
                                  </p:stCondLst>
                                  <p:childTnLst>
                                    <p:animClr clrSpc="rgb">
                                      <p:cBhvr override="childStyle">
                                        <p:cTn id="18" dur="1000" autoRev="1" fill="hold"/>
                                        <p:tgtEl>
                                          <p:spTgt spid="15">
                                            <p:txEl>
                                              <p:pRg st="1" end="1"/>
                                            </p:txEl>
                                          </p:spTgt>
                                        </p:tgtEl>
                                        <p:attrNameLst>
                                          <p:attrName>style.color</p:attrName>
                                        </p:attrNameLst>
                                      </p:cBhvr>
                                      <p:to>
                                        <a:schemeClr val="bg1"/>
                                      </p:to>
                                    </p:animClr>
                                    <p:animClr clrSpc="rgb">
                                      <p:cBhvr>
                                        <p:cTn id="19" dur="1000" autoRev="1" fill="hold"/>
                                        <p:tgtEl>
                                          <p:spTgt spid="15">
                                            <p:txEl>
                                              <p:pRg st="1" end="1"/>
                                            </p:txEl>
                                          </p:spTgt>
                                        </p:tgtEl>
                                        <p:attrNameLst>
                                          <p:attrName>fillcolor</p:attrName>
                                        </p:attrNameLst>
                                      </p:cBhvr>
                                      <p:to>
                                        <a:schemeClr val="bg1"/>
                                      </p:to>
                                    </p:animClr>
                                    <p:set>
                                      <p:cBhvr>
                                        <p:cTn id="20" dur="1000" autoRev="1" fill="hold"/>
                                        <p:tgtEl>
                                          <p:spTgt spid="15">
                                            <p:txEl>
                                              <p:pRg st="1" end="1"/>
                                            </p:txEl>
                                          </p:spTgt>
                                        </p:tgtEl>
                                        <p:attrNameLst>
                                          <p:attrName>fill.type</p:attrName>
                                        </p:attrNameLst>
                                      </p:cBhvr>
                                      <p:to>
                                        <p:strVal val="solid"/>
                                      </p:to>
                                    </p:set>
                                    <p:set>
                                      <p:cBhvr>
                                        <p:cTn id="21" dur="1000" autoRev="1" fill="hold"/>
                                        <p:tgtEl>
                                          <p:spTgt spid="15">
                                            <p:txEl>
                                              <p:pRg st="1" end="1"/>
                                            </p:txEl>
                                          </p:spTgt>
                                        </p:tgtEl>
                                        <p:attrNameLst>
                                          <p:attrName>fill.on</p:attrName>
                                        </p:attrNameLst>
                                      </p:cBhvr>
                                      <p:to>
                                        <p:strVal val="true"/>
                                      </p:to>
                                    </p:set>
                                  </p:childTnLst>
                                </p:cTn>
                              </p:par>
                              <p:par>
                                <p:cTn id="22" presetID="27" presetClass="emph" presetSubtype="0" fill="hold" nodeType="withEffect">
                                  <p:stCondLst>
                                    <p:cond delay="0"/>
                                  </p:stCondLst>
                                  <p:childTnLst>
                                    <p:animClr clrSpc="rgb">
                                      <p:cBhvr override="childStyle">
                                        <p:cTn id="23" dur="1000" autoRev="1" fill="hold"/>
                                        <p:tgtEl>
                                          <p:spTgt spid="15">
                                            <p:txEl>
                                              <p:pRg st="3" end="3"/>
                                            </p:txEl>
                                          </p:spTgt>
                                        </p:tgtEl>
                                        <p:attrNameLst>
                                          <p:attrName>style.color</p:attrName>
                                        </p:attrNameLst>
                                      </p:cBhvr>
                                      <p:to>
                                        <a:schemeClr val="bg1"/>
                                      </p:to>
                                    </p:animClr>
                                    <p:animClr clrSpc="rgb">
                                      <p:cBhvr>
                                        <p:cTn id="24" dur="1000" autoRev="1" fill="hold"/>
                                        <p:tgtEl>
                                          <p:spTgt spid="15">
                                            <p:txEl>
                                              <p:pRg st="3" end="3"/>
                                            </p:txEl>
                                          </p:spTgt>
                                        </p:tgtEl>
                                        <p:attrNameLst>
                                          <p:attrName>fillcolor</p:attrName>
                                        </p:attrNameLst>
                                      </p:cBhvr>
                                      <p:to>
                                        <a:schemeClr val="bg1"/>
                                      </p:to>
                                    </p:animClr>
                                    <p:set>
                                      <p:cBhvr>
                                        <p:cTn id="25" dur="1000" autoRev="1" fill="hold"/>
                                        <p:tgtEl>
                                          <p:spTgt spid="15">
                                            <p:txEl>
                                              <p:pRg st="3" end="3"/>
                                            </p:txEl>
                                          </p:spTgt>
                                        </p:tgtEl>
                                        <p:attrNameLst>
                                          <p:attrName>fill.type</p:attrName>
                                        </p:attrNameLst>
                                      </p:cBhvr>
                                      <p:to>
                                        <p:strVal val="solid"/>
                                      </p:to>
                                    </p:set>
                                    <p:set>
                                      <p:cBhvr>
                                        <p:cTn id="26" dur="1000" autoRev="1" fill="hold"/>
                                        <p:tgtEl>
                                          <p:spTgt spid="15">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cstate="print"/>
          <a:srcRect l="54809" t="23520" r="17314" b="8441"/>
          <a:stretch>
            <a:fillRect/>
          </a:stretch>
        </p:blipFill>
        <p:spPr bwMode="auto">
          <a:xfrm>
            <a:off x="2339752" y="0"/>
            <a:ext cx="4772975" cy="6552728"/>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idx="1"/>
          </p:nvPr>
        </p:nvSpPr>
        <p:spPr bwMode="auto">
          <a:xfrm>
            <a:off x="611560" y="1353537"/>
            <a:ext cx="778483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98500" algn="l"/>
                <a:tab pos="5605463" algn="r"/>
              </a:tabLst>
            </a:pPr>
            <a:r>
              <a:rPr kumimoji="0" lang="es-EC"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Instrumentación</a:t>
            </a:r>
          </a:p>
          <a:p>
            <a:pPr marL="0" marR="0" lvl="0" indent="0" algn="just" defTabSz="914400" rtl="0" eaLnBrk="1" fontAlgn="base" latinLnBrk="0" hangingPunct="1">
              <a:lnSpc>
                <a:spcPct val="100000"/>
              </a:lnSpc>
              <a:spcBef>
                <a:spcPct val="0"/>
              </a:spcBef>
              <a:spcAft>
                <a:spcPct val="0"/>
              </a:spcAft>
              <a:buClrTx/>
              <a:buSzTx/>
              <a:buFontTx/>
              <a:buNone/>
              <a:tabLst>
                <a:tab pos="698500" algn="l"/>
                <a:tab pos="5605463" algn="r"/>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624078" marR="0" lvl="0" indent="-514350" algn="just" defTabSz="914400" rtl="0" eaLnBrk="0" fontAlgn="base" latinLnBrk="0" hangingPunct="0">
              <a:lnSpc>
                <a:spcPct val="150000"/>
              </a:lnSpc>
              <a:spcBef>
                <a:spcPct val="0"/>
              </a:spcBef>
              <a:spcAft>
                <a:spcPct val="0"/>
              </a:spcAft>
              <a:buClr>
                <a:schemeClr val="bg2">
                  <a:lumMod val="50000"/>
                </a:schemeClr>
              </a:buClr>
              <a:buSzPct val="90000"/>
              <a:buFont typeface="+mj-lt"/>
              <a:buAutoNum type="arabicPeriod"/>
              <a:tabLst>
                <a:tab pos="698500" algn="l"/>
                <a:tab pos="5605463" algn="r"/>
              </a:tabLst>
            </a:pPr>
            <a:r>
              <a:rPr kumimoji="0" lang="es-EC"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Equipo Mecánico</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a:p>
            <a:pPr marL="1145286" lvl="2" indent="-514350" algn="just" eaLnBrk="0" fontAlgn="base" hangingPunct="0">
              <a:lnSpc>
                <a:spcPct val="150000"/>
              </a:lnSpc>
              <a:spcBef>
                <a:spcPct val="0"/>
              </a:spcBef>
              <a:spcAft>
                <a:spcPct val="0"/>
              </a:spcAft>
              <a:buClr>
                <a:schemeClr val="bg2">
                  <a:lumMod val="50000"/>
                </a:schemeClr>
              </a:buClr>
              <a:buSzPct val="90000"/>
              <a:tabLst>
                <a:tab pos="698500" algn="l"/>
                <a:tab pos="5605463" algn="r"/>
              </a:tabLst>
            </a:pPr>
            <a:r>
              <a:rPr kumimoji="0" lang="es-EC" sz="3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Blower</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a:p>
            <a:pPr marL="1145286" lvl="2" indent="-514350" algn="just" eaLnBrk="0" fontAlgn="base" hangingPunct="0">
              <a:lnSpc>
                <a:spcPct val="150000"/>
              </a:lnSpc>
              <a:spcBef>
                <a:spcPct val="0"/>
              </a:spcBef>
              <a:spcAft>
                <a:spcPct val="0"/>
              </a:spcAft>
              <a:buClr>
                <a:schemeClr val="bg2">
                  <a:lumMod val="50000"/>
                </a:schemeClr>
              </a:buClr>
              <a:buSzPct val="90000"/>
              <a:tabLst>
                <a:tab pos="698500" algn="l"/>
                <a:tab pos="5605463" algn="r"/>
              </a:tabLst>
            </a:pPr>
            <a:r>
              <a:rPr kumimoji="0" lang="es-EC"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Quemador</a:t>
            </a:r>
          </a:p>
          <a:p>
            <a:pPr marL="624078" marR="0" lvl="0" indent="-514350" algn="just" defTabSz="914400" rtl="0" eaLnBrk="0" fontAlgn="base" latinLnBrk="0" hangingPunct="0">
              <a:lnSpc>
                <a:spcPct val="150000"/>
              </a:lnSpc>
              <a:spcBef>
                <a:spcPct val="0"/>
              </a:spcBef>
              <a:spcAft>
                <a:spcPct val="0"/>
              </a:spcAft>
              <a:buClr>
                <a:schemeClr val="bg2">
                  <a:lumMod val="50000"/>
                </a:schemeClr>
              </a:buClr>
              <a:buSzPct val="90000"/>
              <a:buFont typeface="+mj-lt"/>
              <a:buAutoNum type="arabicPeriod"/>
              <a:tabLst>
                <a:tab pos="698500" algn="l"/>
                <a:tab pos="5605463" algn="r"/>
              </a:tabLst>
            </a:pPr>
            <a:r>
              <a:rPr kumimoji="0" lang="es-EC"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Instrumentación para el control de temperatura</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98500" algn="l"/>
                <a:tab pos="5605463" algn="r"/>
              </a:tabLs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1 Título"/>
          <p:cNvSpPr>
            <a:spLocks noGrp="1"/>
          </p:cNvSpPr>
          <p:nvPr>
            <p:ph type="title"/>
          </p:nvPr>
        </p:nvSpPr>
        <p:spPr>
          <a:xfrm>
            <a:off x="467544" y="332656"/>
            <a:ext cx="8229600" cy="1143000"/>
          </a:xfrm>
        </p:spPr>
        <p:txBody>
          <a:bodyPr>
            <a:normAutofit/>
          </a:bodyPr>
          <a:lstStyle/>
          <a:p>
            <a:r>
              <a:rPr lang="es-EC" sz="4800" b="1" dirty="0" smtClean="0">
                <a:latin typeface="Arial" pitchFamily="34" charset="0"/>
                <a:cs typeface="Arial" pitchFamily="34" charset="0"/>
              </a:rPr>
              <a:t>CAPÍTULO 3</a:t>
            </a:r>
            <a:endParaRPr lang="es-EC" sz="4800"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animEffect transition="in" filter="wipe(down)">
                                      <p:cBhvr>
                                        <p:cTn id="7" dur="500"/>
                                        <p:tgtEl>
                                          <p:spTgt spid="10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6">
                                            <p:txEl>
                                              <p:pRg st="2" end="2"/>
                                            </p:txEl>
                                          </p:spTgt>
                                        </p:tgtEl>
                                        <p:attrNameLst>
                                          <p:attrName>style.visibility</p:attrName>
                                        </p:attrNameLst>
                                      </p:cBhvr>
                                      <p:to>
                                        <p:strVal val="visible"/>
                                      </p:to>
                                    </p:set>
                                    <p:animEffect transition="in" filter="wipe(down)">
                                      <p:cBhvr>
                                        <p:cTn id="12" dur="500"/>
                                        <p:tgtEl>
                                          <p:spTgt spid="1026">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26">
                                            <p:txEl>
                                              <p:pRg st="3" end="3"/>
                                            </p:txEl>
                                          </p:spTgt>
                                        </p:tgtEl>
                                        <p:attrNameLst>
                                          <p:attrName>style.visibility</p:attrName>
                                        </p:attrNameLst>
                                      </p:cBhvr>
                                      <p:to>
                                        <p:strVal val="visible"/>
                                      </p:to>
                                    </p:set>
                                    <p:animEffect transition="in" filter="wipe(down)">
                                      <p:cBhvr>
                                        <p:cTn id="15" dur="500"/>
                                        <p:tgtEl>
                                          <p:spTgt spid="1026">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6">
                                            <p:txEl>
                                              <p:pRg st="4" end="4"/>
                                            </p:txEl>
                                          </p:spTgt>
                                        </p:tgtEl>
                                        <p:attrNameLst>
                                          <p:attrName>style.visibility</p:attrName>
                                        </p:attrNameLst>
                                      </p:cBhvr>
                                      <p:to>
                                        <p:strVal val="visible"/>
                                      </p:to>
                                    </p:set>
                                    <p:animEffect transition="in" filter="wipe(down)">
                                      <p:cBhvr>
                                        <p:cTn id="18" dur="500"/>
                                        <p:tgtEl>
                                          <p:spTgt spid="102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26">
                                            <p:txEl>
                                              <p:pRg st="5" end="5"/>
                                            </p:txEl>
                                          </p:spTgt>
                                        </p:tgtEl>
                                        <p:attrNameLst>
                                          <p:attrName>style.visibility</p:attrName>
                                        </p:attrNameLst>
                                      </p:cBhvr>
                                      <p:to>
                                        <p:strVal val="visible"/>
                                      </p:to>
                                    </p:set>
                                    <p:animEffect transition="in" filter="wipe(down)">
                                      <p:cBhvr>
                                        <p:cTn id="23" dur="500"/>
                                        <p:tgtEl>
                                          <p:spTgt spid="10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22680" t="25770" r="55113" b="14306"/>
          <a:stretch>
            <a:fillRect/>
          </a:stretch>
        </p:blipFill>
        <p:spPr bwMode="auto">
          <a:xfrm>
            <a:off x="1187624" y="188640"/>
            <a:ext cx="4248472" cy="6448574"/>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l="54337" t="22680" r="24401" b="55480"/>
          <a:stretch>
            <a:fillRect/>
          </a:stretch>
        </p:blipFill>
        <p:spPr bwMode="auto">
          <a:xfrm>
            <a:off x="4716016" y="188640"/>
            <a:ext cx="3988136" cy="2304256"/>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548681"/>
            <a:ext cx="7128792" cy="658835"/>
          </a:xfrm>
          <a:prstGeom prst="rect">
            <a:avLst/>
          </a:prstGeom>
        </p:spPr>
        <p:txBody>
          <a:bodyPr wrap="square">
            <a:spAutoFit/>
          </a:bodyPr>
          <a:lstStyle/>
          <a:p>
            <a:pPr marL="1314450" lvl="2" indent="-514350">
              <a:lnSpc>
                <a:spcPct val="150000"/>
              </a:lnSpc>
              <a:spcBef>
                <a:spcPts val="0"/>
              </a:spcBef>
              <a:buClr>
                <a:schemeClr val="bg2">
                  <a:lumMod val="50000"/>
                </a:schemeClr>
              </a:buClr>
              <a:buFont typeface="Arial" pitchFamily="34" charset="0"/>
              <a:buChar char="•"/>
            </a:pPr>
            <a:r>
              <a:rPr lang="es-EC" sz="2800" b="1" dirty="0" smtClean="0">
                <a:latin typeface="Arial" pitchFamily="34" charset="0"/>
                <a:cs typeface="Arial" pitchFamily="34" charset="0"/>
              </a:rPr>
              <a:t>Diagrama de flujo Envejecido</a:t>
            </a:r>
          </a:p>
        </p:txBody>
      </p:sp>
      <p:pic>
        <p:nvPicPr>
          <p:cNvPr id="57346" name="Picture 2"/>
          <p:cNvPicPr>
            <a:picLocks noChangeAspect="1" noChangeArrowheads="1"/>
          </p:cNvPicPr>
          <p:nvPr/>
        </p:nvPicPr>
        <p:blipFill>
          <a:blip r:embed="rId2" cstate="print"/>
          <a:srcRect l="55754" t="25200" r="16369" b="53800"/>
          <a:stretch>
            <a:fillRect/>
          </a:stretch>
        </p:blipFill>
        <p:spPr bwMode="auto">
          <a:xfrm>
            <a:off x="1214414" y="1857364"/>
            <a:ext cx="6575154" cy="2786082"/>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l="20317" t="19320" r="50861" b="17681"/>
          <a:stretch>
            <a:fillRect/>
          </a:stretch>
        </p:blipFill>
        <p:spPr bwMode="auto">
          <a:xfrm>
            <a:off x="2643174" y="0"/>
            <a:ext cx="5229242" cy="6429396"/>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l="56227" t="19320" r="18258" b="16001"/>
          <a:stretch>
            <a:fillRect/>
          </a:stretch>
        </p:blipFill>
        <p:spPr bwMode="auto">
          <a:xfrm>
            <a:off x="2571736" y="285728"/>
            <a:ext cx="4429156" cy="6315648"/>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75245"/>
            <a:ext cx="8229600" cy="781547"/>
          </a:xfrm>
        </p:spPr>
        <p:txBody>
          <a:bodyPr/>
          <a:lstStyle/>
          <a:p>
            <a:pPr marL="514350" indent="-514350">
              <a:buSzPct val="90000"/>
              <a:buFont typeface="+mj-lt"/>
              <a:buAutoNum type="arabicPeriod" startAt="2"/>
            </a:pPr>
            <a:r>
              <a:rPr lang="es-EC" b="1" dirty="0" smtClean="0">
                <a:latin typeface="Arial" pitchFamily="34" charset="0"/>
                <a:cs typeface="Arial" pitchFamily="34" charset="0"/>
              </a:rPr>
              <a:t>Configuración del Variador</a:t>
            </a:r>
            <a:endParaRPr lang="es-EC" b="1" dirty="0"/>
          </a:p>
        </p:txBody>
      </p:sp>
      <p:pic>
        <p:nvPicPr>
          <p:cNvPr id="60418" name="Picture 2"/>
          <p:cNvPicPr>
            <a:picLocks noChangeAspect="1" noChangeArrowheads="1"/>
          </p:cNvPicPr>
          <p:nvPr/>
        </p:nvPicPr>
        <p:blipFill>
          <a:blip r:embed="rId2" cstate="print"/>
          <a:srcRect l="35437" t="27720" r="30543" b="33641"/>
          <a:stretch>
            <a:fillRect/>
          </a:stretch>
        </p:blipFill>
        <p:spPr bwMode="auto">
          <a:xfrm>
            <a:off x="2195735" y="1844824"/>
            <a:ext cx="5748117" cy="3672408"/>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250" autoRev="1" fill="hold"/>
                                        <p:tgtEl>
                                          <p:spTgt spid="3">
                                            <p:txEl>
                                              <p:pRg st="0" end="0"/>
                                            </p:txEl>
                                          </p:spTgt>
                                        </p:tgtEl>
                                        <p:attrNameLst>
                                          <p:attrName>style.color</p:attrName>
                                        </p:attrNameLst>
                                      </p:cBhvr>
                                      <p:to>
                                        <a:schemeClr val="bg1"/>
                                      </p:to>
                                    </p:animClr>
                                    <p:animClr clrSpc="rgb">
                                      <p:cBhvr>
                                        <p:cTn id="7" dur="250" autoRev="1" fill="hold"/>
                                        <p:tgtEl>
                                          <p:spTgt spid="3">
                                            <p:txEl>
                                              <p:pRg st="0" end="0"/>
                                            </p:txEl>
                                          </p:spTgt>
                                        </p:tgtEl>
                                        <p:attrNameLst>
                                          <p:attrName>fillcolor</p:attrName>
                                        </p:attrNameLst>
                                      </p:cBhvr>
                                      <p:to>
                                        <a:schemeClr val="bg1"/>
                                      </p:to>
                                    </p:animClr>
                                    <p:set>
                                      <p:cBhvr>
                                        <p:cTn id="8" dur="250" autoRev="1" fill="hold"/>
                                        <p:tgtEl>
                                          <p:spTgt spid="3">
                                            <p:txEl>
                                              <p:pRg st="0" end="0"/>
                                            </p:txEl>
                                          </p:spTgt>
                                        </p:tgtEl>
                                        <p:attrNameLst>
                                          <p:attrName>fill.type</p:attrName>
                                        </p:attrNameLst>
                                      </p:cBhvr>
                                      <p:to>
                                        <p:strVal val="solid"/>
                                      </p:to>
                                    </p:set>
                                    <p:set>
                                      <p:cBhvr>
                                        <p:cTn id="9" dur="250" autoRev="1"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l="37955" t="35280" r="29916" b="45400"/>
          <a:stretch>
            <a:fillRect/>
          </a:stretch>
        </p:blipFill>
        <p:spPr bwMode="auto">
          <a:xfrm>
            <a:off x="2051720" y="764704"/>
            <a:ext cx="4896544" cy="1656184"/>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l="36382" t="19320" r="31961" b="68920"/>
          <a:stretch>
            <a:fillRect/>
          </a:stretch>
        </p:blipFill>
        <p:spPr bwMode="auto">
          <a:xfrm>
            <a:off x="1928794" y="2643182"/>
            <a:ext cx="4824536" cy="1008112"/>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39634" t="41062" r="31961" b="41201"/>
          <a:stretch>
            <a:fillRect/>
          </a:stretch>
        </p:blipFill>
        <p:spPr bwMode="auto">
          <a:xfrm>
            <a:off x="2555776" y="3933056"/>
            <a:ext cx="4328864" cy="1520552"/>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l="35910" t="72760" r="31961" b="7921"/>
          <a:stretch>
            <a:fillRect/>
          </a:stretch>
        </p:blipFill>
        <p:spPr bwMode="auto">
          <a:xfrm>
            <a:off x="1928794" y="714356"/>
            <a:ext cx="6547448" cy="2214578"/>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l="35910" t="44519" r="31488" b="43721"/>
          <a:stretch>
            <a:fillRect/>
          </a:stretch>
        </p:blipFill>
        <p:spPr bwMode="auto">
          <a:xfrm>
            <a:off x="1785918" y="3786190"/>
            <a:ext cx="6337569" cy="1285884"/>
          </a:xfrm>
          <a:prstGeom prst="rect">
            <a:avLst/>
          </a:prstGeom>
          <a:noFill/>
          <a:ln w="9525">
            <a:noFill/>
            <a:miter lim="800000"/>
            <a:headEnd/>
            <a:tailEnd/>
          </a:ln>
        </p:spPr>
      </p:pic>
    </p:spTree>
  </p:cSld>
  <p:clrMapOvr>
    <a:masterClrMapping/>
  </p:clrMapOvr>
  <p:transition advClick="0">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srcRect l="5099" b="3847"/>
          <a:stretch>
            <a:fillRect/>
          </a:stretch>
        </p:blipFill>
        <p:spPr bwMode="auto">
          <a:xfrm>
            <a:off x="1857356" y="1714488"/>
            <a:ext cx="5357850" cy="3286148"/>
          </a:xfrm>
          <a:prstGeom prst="rect">
            <a:avLst/>
          </a:prstGeom>
          <a:noFill/>
          <a:ln w="9525">
            <a:noFill/>
            <a:miter lim="800000"/>
            <a:headEnd/>
            <a:tailEnd/>
          </a:ln>
        </p:spPr>
      </p:pic>
      <p:sp>
        <p:nvSpPr>
          <p:cNvPr id="7" name="6 CuadroTexto"/>
          <p:cNvSpPr txBox="1"/>
          <p:nvPr/>
        </p:nvSpPr>
        <p:spPr>
          <a:xfrm>
            <a:off x="714348" y="5214950"/>
            <a:ext cx="8286808" cy="1477328"/>
          </a:xfrm>
          <a:prstGeom prst="rect">
            <a:avLst/>
          </a:prstGeom>
          <a:noFill/>
        </p:spPr>
        <p:txBody>
          <a:bodyPr wrap="square" rtlCol="0">
            <a:spAutoFit/>
          </a:bodyPr>
          <a:lstStyle/>
          <a:p>
            <a:pPr algn="ctr"/>
            <a:r>
              <a:rPr lang="es-ES" dirty="0" smtClean="0">
                <a:latin typeface="Arial" pitchFamily="34" charset="0"/>
                <a:cs typeface="Arial" pitchFamily="34" charset="0"/>
              </a:rPr>
              <a:t>Puertos de comunicación del PLC </a:t>
            </a:r>
            <a:r>
              <a:rPr lang="es-ES" dirty="0" err="1" smtClean="0">
                <a:latin typeface="Arial" pitchFamily="34" charset="0"/>
                <a:cs typeface="Arial" pitchFamily="34" charset="0"/>
              </a:rPr>
              <a:t>Koyo</a:t>
            </a:r>
            <a:r>
              <a:rPr lang="es-ES" dirty="0" smtClean="0">
                <a:latin typeface="Arial" pitchFamily="34" charset="0"/>
                <a:cs typeface="Arial" pitchFamily="34" charset="0"/>
              </a:rPr>
              <a:t> </a:t>
            </a:r>
            <a:r>
              <a:rPr lang="es-ES" dirty="0" err="1" smtClean="0">
                <a:latin typeface="Arial" pitchFamily="34" charset="0"/>
                <a:cs typeface="Arial" pitchFamily="34" charset="0"/>
              </a:rPr>
              <a:t>DirectLogic</a:t>
            </a:r>
            <a:r>
              <a:rPr lang="es-ES" dirty="0" smtClean="0">
                <a:latin typeface="Arial" pitchFamily="34" charset="0"/>
                <a:cs typeface="Arial" pitchFamily="34" charset="0"/>
              </a:rPr>
              <a:t> 06:</a:t>
            </a:r>
          </a:p>
          <a:p>
            <a:pPr algn="ctr"/>
            <a:endParaRPr lang="es-ES" dirty="0">
              <a:latin typeface="Arial" pitchFamily="34" charset="0"/>
              <a:cs typeface="Arial" pitchFamily="34" charset="0"/>
            </a:endParaRPr>
          </a:p>
          <a:p>
            <a:pPr algn="ctr"/>
            <a:r>
              <a:rPr lang="es-ES" dirty="0" smtClean="0">
                <a:latin typeface="Arial" pitchFamily="34" charset="0"/>
                <a:cs typeface="Arial" pitchFamily="34" charset="0"/>
              </a:rPr>
              <a:t>Puerto 1: RS-232</a:t>
            </a:r>
          </a:p>
          <a:p>
            <a:pPr algn="ctr"/>
            <a:endParaRPr lang="es-ES" dirty="0">
              <a:latin typeface="Arial" pitchFamily="34" charset="0"/>
              <a:cs typeface="Arial" pitchFamily="34" charset="0"/>
            </a:endParaRPr>
          </a:p>
          <a:p>
            <a:pPr algn="ctr"/>
            <a:r>
              <a:rPr lang="es-ES" dirty="0" smtClean="0">
                <a:latin typeface="Arial" pitchFamily="34" charset="0"/>
                <a:cs typeface="Arial" pitchFamily="34" charset="0"/>
              </a:rPr>
              <a:t>Puerto 2: RS-232, RS422, RS485</a:t>
            </a:r>
            <a:endParaRPr lang="es-ES" dirty="0">
              <a:latin typeface="Arial" pitchFamily="34" charset="0"/>
              <a:cs typeface="Arial" pitchFamily="34" charset="0"/>
            </a:endParaRPr>
          </a:p>
        </p:txBody>
      </p:sp>
      <p:sp>
        <p:nvSpPr>
          <p:cNvPr id="4" name="1 Título"/>
          <p:cNvSpPr>
            <a:spLocks noGrp="1"/>
          </p:cNvSpPr>
          <p:nvPr>
            <p:ph type="title"/>
          </p:nvPr>
        </p:nvSpPr>
        <p:spPr>
          <a:xfrm>
            <a:off x="485804" y="71414"/>
            <a:ext cx="8229600" cy="1143000"/>
          </a:xfrm>
        </p:spPr>
        <p:txBody>
          <a:bodyPr>
            <a:normAutofit/>
          </a:bodyPr>
          <a:lstStyle/>
          <a:p>
            <a:pPr algn="ctr"/>
            <a:r>
              <a:rPr lang="es-ES" sz="4400" dirty="0" smtClean="0">
                <a:latin typeface="Arial" pitchFamily="34" charset="0"/>
                <a:cs typeface="Arial" pitchFamily="34" charset="0"/>
              </a:rPr>
              <a:t>Capitulo 6</a:t>
            </a:r>
            <a:endParaRPr lang="es-ES" sz="4400" dirty="0">
              <a:latin typeface="Arial" pitchFamily="34" charset="0"/>
              <a:cs typeface="Arial" pitchFamily="34" charset="0"/>
            </a:endParaRPr>
          </a:p>
        </p:txBody>
      </p:sp>
      <p:sp>
        <p:nvSpPr>
          <p:cNvPr id="9" name="2 Subtítulo"/>
          <p:cNvSpPr txBox="1">
            <a:spLocks/>
          </p:cNvSpPr>
          <p:nvPr/>
        </p:nvSpPr>
        <p:spPr>
          <a:xfrm>
            <a:off x="214314" y="1142984"/>
            <a:ext cx="5929322" cy="71438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
                <a:schemeClr val="bg2">
                  <a:lumMod val="50000"/>
                </a:schemeClr>
              </a:buClr>
              <a:buSzTx/>
              <a:buFont typeface="+mj-lt"/>
              <a:buAutoNum type="arabicPeriod"/>
              <a:tabLst/>
              <a:defRPr/>
            </a:pPr>
            <a:r>
              <a:rPr lang="es-ES" sz="3200" b="1" dirty="0" smtClean="0">
                <a:latin typeface="Arial" pitchFamily="34" charset="0"/>
                <a:cs typeface="Arial" pitchFamily="34" charset="0"/>
              </a:rPr>
              <a:t>Puertos</a:t>
            </a:r>
            <a:r>
              <a:rPr kumimoji="0" lang="es-ES" sz="3200" b="1" i="0" u="none" strike="noStrike" kern="1200" cap="none" spc="0" normalizeH="0" noProof="0" dirty="0" smtClean="0">
                <a:ln>
                  <a:noFill/>
                </a:ln>
                <a:solidFill>
                  <a:schemeClr val="tx1"/>
                </a:solidFill>
                <a:effectLst/>
                <a:uLnTx/>
                <a:uFillTx/>
                <a:latin typeface="Arial" pitchFamily="34" charset="0"/>
                <a:cs typeface="Arial" pitchFamily="34" charset="0"/>
              </a:rPr>
              <a:t> de Comunicación</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4"/>
                                        </p:tgtEl>
                                        <p:attrNameLst>
                                          <p:attrName>style.color</p:attrName>
                                        </p:attrNameLst>
                                      </p:cBhvr>
                                      <p:to>
                                        <a:schemeClr val="bg1"/>
                                      </p:to>
                                    </p:animClr>
                                    <p:animClr clrSpc="rgb">
                                      <p:cBhvr>
                                        <p:cTn id="7" dur="1000" autoRev="1" fill="hold"/>
                                        <p:tgtEl>
                                          <p:spTgt spid="4"/>
                                        </p:tgtEl>
                                        <p:attrNameLst>
                                          <p:attrName>fillcolor</p:attrName>
                                        </p:attrNameLst>
                                      </p:cBhvr>
                                      <p:to>
                                        <a:schemeClr val="bg1"/>
                                      </p:to>
                                    </p:animClr>
                                    <p:set>
                                      <p:cBhvr>
                                        <p:cTn id="8" dur="1000" autoRev="1" fill="hold"/>
                                        <p:tgtEl>
                                          <p:spTgt spid="4"/>
                                        </p:tgtEl>
                                        <p:attrNameLst>
                                          <p:attrName>fill.type</p:attrName>
                                        </p:attrNameLst>
                                      </p:cBhvr>
                                      <p:to>
                                        <p:strVal val="solid"/>
                                      </p:to>
                                    </p:set>
                                    <p:set>
                                      <p:cBhvr>
                                        <p:cTn id="9" dur="1000" autoRev="1" fill="hold"/>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hold" grpId="0" nodeType="clickEffect">
                                  <p:stCondLst>
                                    <p:cond delay="0"/>
                                  </p:stCondLst>
                                  <p:childTnLst>
                                    <p:animClr clrSpc="rgb">
                                      <p:cBhvr override="childStyle">
                                        <p:cTn id="13" dur="1000" autoRev="1" fill="hold"/>
                                        <p:tgtEl>
                                          <p:spTgt spid="9"/>
                                        </p:tgtEl>
                                        <p:attrNameLst>
                                          <p:attrName>style.color</p:attrName>
                                        </p:attrNameLst>
                                      </p:cBhvr>
                                      <p:to>
                                        <a:schemeClr val="bg1"/>
                                      </p:to>
                                    </p:animClr>
                                    <p:animClr clrSpc="rgb">
                                      <p:cBhvr>
                                        <p:cTn id="14" dur="1000" autoRev="1" fill="hold"/>
                                        <p:tgtEl>
                                          <p:spTgt spid="9"/>
                                        </p:tgtEl>
                                        <p:attrNameLst>
                                          <p:attrName>fillcolor</p:attrName>
                                        </p:attrNameLst>
                                      </p:cBhvr>
                                      <p:to>
                                        <a:schemeClr val="bg1"/>
                                      </p:to>
                                    </p:animClr>
                                    <p:set>
                                      <p:cBhvr>
                                        <p:cTn id="15" dur="1000" autoRev="1" fill="hold"/>
                                        <p:tgtEl>
                                          <p:spTgt spid="9"/>
                                        </p:tgtEl>
                                        <p:attrNameLst>
                                          <p:attrName>fill.type</p:attrName>
                                        </p:attrNameLst>
                                      </p:cBhvr>
                                      <p:to>
                                        <p:strVal val="solid"/>
                                      </p:to>
                                    </p:set>
                                    <p:set>
                                      <p:cBhvr>
                                        <p:cTn id="16" dur="1000" autoRev="1"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4500571"/>
            <a:ext cx="8229600" cy="2071702"/>
          </a:xfrm>
        </p:spPr>
        <p:txBody>
          <a:bodyPr/>
          <a:lstStyle/>
          <a:p>
            <a:pPr>
              <a:buNone/>
            </a:pPr>
            <a:r>
              <a:rPr lang="es-ES" sz="3200" dirty="0" smtClean="0">
                <a:latin typeface="Arial" pitchFamily="34" charset="0"/>
                <a:cs typeface="Arial" pitchFamily="34" charset="0"/>
              </a:rPr>
              <a:t>K-</a:t>
            </a:r>
            <a:r>
              <a:rPr lang="es-ES" sz="3200" dirty="0" err="1" smtClean="0">
                <a:latin typeface="Arial" pitchFamily="34" charset="0"/>
                <a:cs typeface="Arial" pitchFamily="34" charset="0"/>
              </a:rPr>
              <a:t>Sequence</a:t>
            </a:r>
            <a:r>
              <a:rPr lang="es-ES" sz="3200" dirty="0" smtClean="0">
                <a:latin typeface="Arial" pitchFamily="34" charset="0"/>
                <a:cs typeface="Arial" pitchFamily="34" charset="0"/>
              </a:rPr>
              <a:t>:</a:t>
            </a:r>
          </a:p>
          <a:p>
            <a:pPr>
              <a:buNone/>
            </a:pPr>
            <a:endParaRPr lang="es-ES" sz="2800" dirty="0" smtClean="0">
              <a:latin typeface="Arial" pitchFamily="34" charset="0"/>
              <a:cs typeface="Arial" pitchFamily="34" charset="0"/>
            </a:endParaRPr>
          </a:p>
          <a:p>
            <a:pPr>
              <a:buNone/>
            </a:pPr>
            <a:r>
              <a:rPr lang="es-ES" sz="2800" dirty="0" smtClean="0">
                <a:latin typeface="Arial" pitchFamily="34" charset="0"/>
                <a:cs typeface="Arial" pitchFamily="34" charset="0"/>
              </a:rPr>
              <a:t>Interface operador                        Controlador </a:t>
            </a:r>
          </a:p>
          <a:p>
            <a:pPr>
              <a:buNone/>
            </a:pPr>
            <a:endParaRPr lang="es-ES" dirty="0"/>
          </a:p>
          <a:p>
            <a:pPr>
              <a:buNone/>
            </a:pPr>
            <a:endParaRPr lang="es-ES" dirty="0" smtClean="0"/>
          </a:p>
          <a:p>
            <a:pPr>
              <a:buNone/>
            </a:pPr>
            <a:endParaRPr lang="es-ES" dirty="0"/>
          </a:p>
          <a:p>
            <a:pPr>
              <a:buNone/>
            </a:pPr>
            <a:endParaRPr lang="es-ES" dirty="0" smtClean="0"/>
          </a:p>
          <a:p>
            <a:pPr>
              <a:buNone/>
            </a:pPr>
            <a:endParaRPr lang="es-ES" dirty="0"/>
          </a:p>
          <a:p>
            <a:pPr>
              <a:buNone/>
            </a:pPr>
            <a:endParaRPr lang="es-ES" dirty="0" smtClean="0"/>
          </a:p>
          <a:p>
            <a:pPr>
              <a:buNone/>
            </a:pPr>
            <a:endParaRPr lang="es-ES" dirty="0"/>
          </a:p>
          <a:p>
            <a:pPr>
              <a:buNone/>
            </a:pPr>
            <a:endParaRPr lang="es-ES" dirty="0"/>
          </a:p>
        </p:txBody>
      </p:sp>
      <p:pic>
        <p:nvPicPr>
          <p:cNvPr id="4" name="3 Imagen"/>
          <p:cNvPicPr/>
          <p:nvPr/>
        </p:nvPicPr>
        <p:blipFill>
          <a:blip r:embed="rId2" cstate="print"/>
          <a:srcRect l="21911" r="27864" b="59935"/>
          <a:stretch>
            <a:fillRect/>
          </a:stretch>
        </p:blipFill>
        <p:spPr bwMode="auto">
          <a:xfrm>
            <a:off x="2000232" y="1571612"/>
            <a:ext cx="5572164" cy="2928958"/>
          </a:xfrm>
          <a:prstGeom prst="rect">
            <a:avLst/>
          </a:prstGeom>
          <a:noFill/>
          <a:ln w="9525">
            <a:noFill/>
            <a:miter lim="800000"/>
            <a:headEnd/>
            <a:tailEnd/>
          </a:ln>
        </p:spPr>
      </p:pic>
      <p:sp>
        <p:nvSpPr>
          <p:cNvPr id="7" name="2 Subtítulo"/>
          <p:cNvSpPr txBox="1">
            <a:spLocks/>
          </p:cNvSpPr>
          <p:nvPr/>
        </p:nvSpPr>
        <p:spPr>
          <a:xfrm>
            <a:off x="285752" y="500042"/>
            <a:ext cx="8715404" cy="71438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
                <a:schemeClr val="bg2">
                  <a:lumMod val="50000"/>
                </a:schemeClr>
              </a:buClr>
              <a:buSzTx/>
              <a:buFont typeface="+mj-lt"/>
              <a:buAutoNum type="arabicPeriod" startAt="2"/>
              <a:tabLst/>
              <a:defRPr/>
            </a:pPr>
            <a:r>
              <a:rPr kumimoji="0" lang="es-E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Protocolos</a:t>
            </a:r>
            <a:r>
              <a:rPr kumimoji="0" lang="es-ES" sz="3200" b="1" i="0" u="none" strike="noStrike" kern="1200" cap="none" spc="0" normalizeH="0" noProof="0" dirty="0" smtClean="0">
                <a:ln>
                  <a:noFill/>
                </a:ln>
                <a:solidFill>
                  <a:schemeClr val="tx1"/>
                </a:solidFill>
                <a:effectLst/>
                <a:uLnTx/>
                <a:uFillTx/>
                <a:latin typeface="Arial" pitchFamily="34" charset="0"/>
                <a:cs typeface="Arial" pitchFamily="34" charset="0"/>
              </a:rPr>
              <a:t> del PLC </a:t>
            </a:r>
            <a:r>
              <a:rPr kumimoji="0" lang="es-ES" sz="3200" b="1" i="0" u="none" strike="noStrike" kern="1200" cap="none" spc="0" normalizeH="0" noProof="0" dirty="0" err="1" smtClean="0">
                <a:ln>
                  <a:noFill/>
                </a:ln>
                <a:solidFill>
                  <a:schemeClr val="tx1"/>
                </a:solidFill>
                <a:effectLst/>
                <a:uLnTx/>
                <a:uFillTx/>
                <a:latin typeface="Arial" pitchFamily="34" charset="0"/>
                <a:cs typeface="Arial" pitchFamily="34" charset="0"/>
              </a:rPr>
              <a:t>Koyo</a:t>
            </a:r>
            <a:r>
              <a:rPr kumimoji="0" lang="es-ES" sz="32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s-ES" sz="3200" b="1" i="0" u="none" strike="noStrike" kern="1200" cap="none" spc="0" normalizeH="0" noProof="0" dirty="0" err="1" smtClean="0">
                <a:ln>
                  <a:noFill/>
                </a:ln>
                <a:solidFill>
                  <a:schemeClr val="tx1"/>
                </a:solidFill>
                <a:effectLst/>
                <a:uLnTx/>
                <a:uFillTx/>
                <a:latin typeface="Arial" pitchFamily="34" charset="0"/>
                <a:cs typeface="Arial" pitchFamily="34" charset="0"/>
              </a:rPr>
              <a:t>DirectLogic</a:t>
            </a:r>
            <a:r>
              <a:rPr lang="es-ES" sz="3200" b="1" dirty="0" smtClean="0">
                <a:latin typeface="Arial" pitchFamily="34" charset="0"/>
                <a:cs typeface="Arial" pitchFamily="34" charset="0"/>
              </a:rPr>
              <a:t> </a:t>
            </a:r>
            <a:r>
              <a:rPr kumimoji="0" lang="es-ES" sz="3200" b="1" i="0" u="none" strike="noStrike" kern="1200" cap="none" spc="0" normalizeH="0" noProof="0" dirty="0" smtClean="0">
                <a:ln>
                  <a:noFill/>
                </a:ln>
                <a:solidFill>
                  <a:schemeClr val="tx1"/>
                </a:solidFill>
                <a:effectLst/>
                <a:uLnTx/>
                <a:uFillTx/>
                <a:latin typeface="Arial" pitchFamily="34" charset="0"/>
                <a:cs typeface="Arial" pitchFamily="34" charset="0"/>
              </a:rPr>
              <a:t>06</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cxnSp>
        <p:nvCxnSpPr>
          <p:cNvPr id="9" name="8 Conector recto de flecha"/>
          <p:cNvCxnSpPr/>
          <p:nvPr/>
        </p:nvCxnSpPr>
        <p:spPr>
          <a:xfrm>
            <a:off x="4143372" y="5715016"/>
            <a:ext cx="128588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7"/>
                                        </p:tgtEl>
                                        <p:attrNameLst>
                                          <p:attrName>style.color</p:attrName>
                                        </p:attrNameLst>
                                      </p:cBhvr>
                                      <p:to>
                                        <a:schemeClr val="bg1"/>
                                      </p:to>
                                    </p:animClr>
                                    <p:animClr clrSpc="rgb">
                                      <p:cBhvr>
                                        <p:cTn id="7" dur="1000" autoRev="1" fill="hold"/>
                                        <p:tgtEl>
                                          <p:spTgt spid="7"/>
                                        </p:tgtEl>
                                        <p:attrNameLst>
                                          <p:attrName>fillcolor</p:attrName>
                                        </p:attrNameLst>
                                      </p:cBhvr>
                                      <p:to>
                                        <a:schemeClr val="bg1"/>
                                      </p:to>
                                    </p:animClr>
                                    <p:set>
                                      <p:cBhvr>
                                        <p:cTn id="8" dur="1000" autoRev="1" fill="hold"/>
                                        <p:tgtEl>
                                          <p:spTgt spid="7"/>
                                        </p:tgtEl>
                                        <p:attrNameLst>
                                          <p:attrName>fill.type</p:attrName>
                                        </p:attrNameLst>
                                      </p:cBhvr>
                                      <p:to>
                                        <p:strVal val="solid"/>
                                      </p:to>
                                    </p:set>
                                    <p:set>
                                      <p:cBhvr>
                                        <p:cTn id="9" dur="1000" autoRev="1"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80728"/>
            <a:ext cx="8229600" cy="4429156"/>
          </a:xfrm>
        </p:spPr>
        <p:txBody>
          <a:bodyPr>
            <a:normAutofit/>
          </a:bodyPr>
          <a:lstStyle/>
          <a:p>
            <a:pPr>
              <a:buNone/>
            </a:pPr>
            <a:r>
              <a:rPr lang="es-ES" sz="3200" dirty="0" err="1" smtClean="0">
                <a:latin typeface="Arial" pitchFamily="34" charset="0"/>
                <a:cs typeface="Arial" pitchFamily="34" charset="0"/>
              </a:rPr>
              <a:t>DirectNET</a:t>
            </a:r>
            <a:r>
              <a:rPr lang="es-ES" sz="3200" dirty="0" smtClean="0">
                <a:latin typeface="Arial" pitchFamily="34" charset="0"/>
                <a:cs typeface="Arial" pitchFamily="34" charset="0"/>
              </a:rPr>
              <a:t>:</a:t>
            </a:r>
          </a:p>
          <a:p>
            <a:pPr>
              <a:buNone/>
            </a:pPr>
            <a:endParaRPr lang="es-ES" sz="2400" dirty="0" smtClean="0"/>
          </a:p>
          <a:p>
            <a:r>
              <a:rPr lang="es-ES" sz="2600" dirty="0" smtClean="0">
                <a:latin typeface="Arial" pitchFamily="34" charset="0"/>
                <a:cs typeface="Arial" pitchFamily="34" charset="0"/>
              </a:rPr>
              <a:t>Ideal comunicación PLC a PLC</a:t>
            </a:r>
          </a:p>
          <a:p>
            <a:r>
              <a:rPr lang="es-ES" sz="2600" dirty="0" smtClean="0">
                <a:latin typeface="Arial" pitchFamily="34" charset="0"/>
                <a:cs typeface="Arial" pitchFamily="34" charset="0"/>
              </a:rPr>
              <a:t>Red Maestro – Esclavo</a:t>
            </a:r>
          </a:p>
          <a:p>
            <a:r>
              <a:rPr lang="es-ES" sz="2600" dirty="0" smtClean="0">
                <a:latin typeface="Arial" pitchFamily="34" charset="0"/>
                <a:cs typeface="Arial" pitchFamily="34" charset="0"/>
              </a:rPr>
              <a:t>1 a 16 estaciones</a:t>
            </a:r>
          </a:p>
          <a:p>
            <a:pPr>
              <a:buNone/>
            </a:pPr>
            <a:endParaRPr lang="es-ES" sz="2800" dirty="0" smtClean="0"/>
          </a:p>
          <a:p>
            <a:endParaRPr lang="es-ES" dirty="0" smtClean="0"/>
          </a:p>
          <a:p>
            <a:endParaRPr lang="es-ES" dirty="0" smtClean="0"/>
          </a:p>
          <a:p>
            <a:pPr>
              <a:buNone/>
            </a:pPr>
            <a:endParaRPr lang="es-ES" dirty="0"/>
          </a:p>
        </p:txBody>
      </p:sp>
      <p:pic>
        <p:nvPicPr>
          <p:cNvPr id="1026" name="Picture 2"/>
          <p:cNvPicPr>
            <a:picLocks noChangeAspect="1" noChangeArrowheads="1"/>
          </p:cNvPicPr>
          <p:nvPr/>
        </p:nvPicPr>
        <p:blipFill>
          <a:blip r:embed="rId2" cstate="print"/>
          <a:srcRect l="4862" t="2083" r="9239" b="2083"/>
          <a:stretch>
            <a:fillRect/>
          </a:stretch>
        </p:blipFill>
        <p:spPr bwMode="auto">
          <a:xfrm>
            <a:off x="4427984" y="2924944"/>
            <a:ext cx="3786214" cy="328614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4824536"/>
          </a:xfrm>
        </p:spPr>
        <p:txBody>
          <a:bodyPr>
            <a:normAutofit/>
          </a:bodyPr>
          <a:lstStyle/>
          <a:p>
            <a:pPr marL="514350" lvl="0" indent="-514350" algn="just" eaLnBrk="0" fontAlgn="base" hangingPunct="0">
              <a:lnSpc>
                <a:spcPct val="150000"/>
              </a:lnSpc>
              <a:spcBef>
                <a:spcPct val="0"/>
              </a:spcBef>
              <a:spcAft>
                <a:spcPct val="0"/>
              </a:spcAft>
              <a:buSzPct val="90000"/>
              <a:buFont typeface="+mj-lt"/>
              <a:buAutoNum type="arabicPeriod" startAt="3"/>
              <a:tabLst>
                <a:tab pos="698500" algn="l"/>
                <a:tab pos="5605463" algn="r"/>
              </a:tabLst>
            </a:pPr>
            <a:r>
              <a:rPr kumimoji="0" lang="es-EC"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Transmisor de Temperatura</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a:p>
            <a:pPr marL="514350" lvl="0" indent="-514350" algn="just" eaLnBrk="0" fontAlgn="base" hangingPunct="0">
              <a:lnSpc>
                <a:spcPct val="150000"/>
              </a:lnSpc>
              <a:spcBef>
                <a:spcPct val="0"/>
              </a:spcBef>
              <a:spcAft>
                <a:spcPct val="0"/>
              </a:spcAft>
              <a:buSzPct val="90000"/>
              <a:buFont typeface="+mj-lt"/>
              <a:buAutoNum type="arabicPeriod" startAt="3"/>
              <a:tabLst>
                <a:tab pos="698500" algn="l"/>
                <a:tab pos="5605463" algn="r"/>
              </a:tabLst>
            </a:pPr>
            <a:r>
              <a:rPr kumimoji="0" lang="es-EC"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Variador de frecuencia</a:t>
            </a:r>
          </a:p>
          <a:p>
            <a:pPr marL="514350" lvl="0" indent="-514350" algn="just" eaLnBrk="0" fontAlgn="base" hangingPunct="0">
              <a:lnSpc>
                <a:spcPct val="150000"/>
              </a:lnSpc>
              <a:spcBef>
                <a:spcPct val="0"/>
              </a:spcBef>
              <a:spcAft>
                <a:spcPct val="0"/>
              </a:spcAft>
              <a:buSzPct val="90000"/>
              <a:buFont typeface="+mj-lt"/>
              <a:buAutoNum type="arabicPeriod" startAt="3"/>
              <a:tabLst>
                <a:tab pos="698500" algn="l"/>
                <a:tab pos="5605463" algn="r"/>
              </a:tabLst>
            </a:pPr>
            <a:r>
              <a:rPr kumimoji="0" lang="es-EC"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Controlador</a:t>
            </a:r>
          </a:p>
          <a:p>
            <a:pPr marL="514350" indent="-514350">
              <a:lnSpc>
                <a:spcPct val="150000"/>
              </a:lnSpc>
              <a:buSzPct val="90000"/>
              <a:buFont typeface="+mj-lt"/>
              <a:buAutoNum type="arabicPeriod" startAt="3"/>
            </a:pPr>
            <a:r>
              <a:rPr lang="es-EC" sz="3200" dirty="0" smtClean="0">
                <a:latin typeface="Arial" pitchFamily="34" charset="0"/>
                <a:cs typeface="Arial" pitchFamily="34" charset="0"/>
              </a:rPr>
              <a:t>Características del ordenador</a:t>
            </a:r>
          </a:p>
          <a:p>
            <a:pPr marL="514350" indent="-514350">
              <a:lnSpc>
                <a:spcPct val="150000"/>
              </a:lnSpc>
              <a:buSzPct val="90000"/>
              <a:buFont typeface="+mj-lt"/>
              <a:buAutoNum type="arabicPeriod" startAt="3"/>
            </a:pPr>
            <a:r>
              <a:rPr lang="es-EC" sz="3200" dirty="0" smtClean="0">
                <a:latin typeface="Arial" pitchFamily="34" charset="0"/>
                <a:cs typeface="Arial" pitchFamily="34" charset="0"/>
              </a:rPr>
              <a:t>Diseño del tablero de control</a:t>
            </a:r>
            <a:r>
              <a:rPr lang="es-EC" dirty="0" smtClean="0">
                <a:latin typeface="Arial" pitchFamily="34" charset="0"/>
                <a:cs typeface="Arial" pitchFamily="34"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059" r="2693" b="1282"/>
          <a:stretch>
            <a:fillRect/>
          </a:stretch>
        </p:blipFill>
        <p:spPr bwMode="auto">
          <a:xfrm>
            <a:off x="4143372" y="1357298"/>
            <a:ext cx="5000660" cy="5500702"/>
          </a:xfrm>
          <a:prstGeom prst="rect">
            <a:avLst/>
          </a:prstGeom>
          <a:noFill/>
          <a:ln w="9525">
            <a:noFill/>
            <a:miter lim="800000"/>
            <a:headEnd/>
            <a:tailEnd/>
          </a:ln>
          <a:effectLst/>
        </p:spPr>
      </p:pic>
      <p:sp>
        <p:nvSpPr>
          <p:cNvPr id="6" name="2 Marcador de contenido"/>
          <p:cNvSpPr txBox="1">
            <a:spLocks/>
          </p:cNvSpPr>
          <p:nvPr/>
        </p:nvSpPr>
        <p:spPr>
          <a:xfrm>
            <a:off x="251520" y="1700808"/>
            <a:ext cx="8229600" cy="4429156"/>
          </a:xfrm>
          <a:prstGeom prst="rect">
            <a:avLst/>
          </a:prstGeom>
        </p:spPr>
        <p:txBody>
          <a:bodyPr vert="horz">
            <a:normAutofit/>
          </a:bodyPr>
          <a:lstStyle/>
          <a:p>
            <a:pPr marL="365760" lvl="0" indent="-256032">
              <a:spcBef>
                <a:spcPts val="400"/>
              </a:spcBef>
              <a:buClr>
                <a:schemeClr val="accent1"/>
              </a:buClr>
              <a:buSzPct val="68000"/>
            </a:pPr>
            <a:r>
              <a:rPr lang="es-ES" sz="3200" dirty="0" smtClean="0">
                <a:latin typeface="Arial" pitchFamily="34" charset="0"/>
                <a:cs typeface="Arial" pitchFamily="34" charset="0"/>
              </a:rPr>
              <a:t>MODBUS RTU:</a:t>
            </a:r>
          </a:p>
          <a:p>
            <a:pPr marL="365760" lvl="0" indent="-256032">
              <a:spcBef>
                <a:spcPts val="400"/>
              </a:spcBef>
              <a:buClr>
                <a:schemeClr val="accent1"/>
              </a:buClr>
              <a:buSzPct val="68000"/>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65760" lvl="0" indent="-256032">
              <a:spcBef>
                <a:spcPts val="400"/>
              </a:spcBef>
              <a:buClr>
                <a:schemeClr val="accent1"/>
              </a:buClr>
              <a:buSzPct val="68000"/>
              <a:buFont typeface="Wingdings 3"/>
              <a:buChar char=""/>
            </a:pPr>
            <a:r>
              <a:rPr lang="es-ES" sz="2800" dirty="0" smtClean="0">
                <a:latin typeface="Arial" pitchFamily="34" charset="0"/>
                <a:cs typeface="Arial" pitchFamily="34" charset="0"/>
              </a:rPr>
              <a:t>Protocolo estándar </a:t>
            </a:r>
          </a:p>
          <a:p>
            <a:pPr marL="365760" lvl="0" indent="-256032">
              <a:spcBef>
                <a:spcPts val="400"/>
              </a:spcBef>
              <a:buClr>
                <a:schemeClr val="accent1"/>
              </a:buClr>
              <a:buSzPct val="68000"/>
              <a:buFont typeface="Wingdings 3"/>
              <a:buChar char=""/>
            </a:pPr>
            <a:r>
              <a:rPr kumimoji="0" lang="es-E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Dispositivo</a:t>
            </a:r>
            <a:r>
              <a:rPr kumimoji="0" lang="es-ES"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esclavos</a:t>
            </a:r>
          </a:p>
          <a:p>
            <a:pPr marL="365760" lvl="0" indent="-256032">
              <a:spcBef>
                <a:spcPts val="400"/>
              </a:spcBef>
              <a:buClr>
                <a:schemeClr val="accent1"/>
              </a:buClr>
              <a:buSzPct val="68000"/>
              <a:buFont typeface="Wingdings 3"/>
              <a:buChar char=""/>
            </a:pPr>
            <a:r>
              <a:rPr lang="es-ES" sz="2800" baseline="0" dirty="0" smtClean="0">
                <a:latin typeface="Arial" pitchFamily="34" charset="0"/>
                <a:cs typeface="Arial" pitchFamily="34" charset="0"/>
              </a:rPr>
              <a:t>Interfaces</a:t>
            </a:r>
            <a:r>
              <a:rPr lang="es-ES" sz="2800" dirty="0" smtClean="0">
                <a:latin typeface="Arial" pitchFamily="34" charset="0"/>
                <a:cs typeface="Arial" pitchFamily="34" charset="0"/>
              </a:rPr>
              <a:t> Operador</a:t>
            </a:r>
          </a:p>
          <a:p>
            <a:pPr marL="365760" lvl="0" indent="-256032">
              <a:spcBef>
                <a:spcPts val="400"/>
              </a:spcBef>
              <a:buClr>
                <a:schemeClr val="accent1"/>
              </a:buClr>
              <a:buSzPct val="68000"/>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r="2132" b="6249"/>
          <a:stretch>
            <a:fillRect/>
          </a:stretch>
        </p:blipFill>
        <p:spPr bwMode="auto">
          <a:xfrm>
            <a:off x="4625414" y="714356"/>
            <a:ext cx="4518618" cy="5715040"/>
          </a:xfrm>
          <a:prstGeom prst="rect">
            <a:avLst/>
          </a:prstGeom>
          <a:noFill/>
          <a:ln w="9525">
            <a:noFill/>
            <a:miter lim="800000"/>
            <a:headEnd/>
            <a:tailEnd/>
          </a:ln>
          <a:effectLst/>
        </p:spPr>
      </p:pic>
      <p:sp>
        <p:nvSpPr>
          <p:cNvPr id="3" name="2 CuadroTexto"/>
          <p:cNvSpPr txBox="1"/>
          <p:nvPr/>
        </p:nvSpPr>
        <p:spPr>
          <a:xfrm>
            <a:off x="142844" y="713505"/>
            <a:ext cx="4429156" cy="4031873"/>
          </a:xfrm>
          <a:prstGeom prst="rect">
            <a:avLst/>
          </a:prstGeom>
          <a:noFill/>
        </p:spPr>
        <p:txBody>
          <a:bodyPr wrap="square" rtlCol="0">
            <a:spAutoFit/>
          </a:bodyPr>
          <a:lstStyle/>
          <a:p>
            <a:endParaRPr lang="es-ES" sz="3200" dirty="0" smtClean="0"/>
          </a:p>
          <a:p>
            <a:endParaRPr lang="es-ES" sz="3200" dirty="0" smtClean="0"/>
          </a:p>
          <a:p>
            <a:endParaRPr lang="es-ES" sz="3200" dirty="0" smtClean="0"/>
          </a:p>
          <a:p>
            <a:endParaRPr lang="es-ES" sz="3200" dirty="0" smtClean="0"/>
          </a:p>
          <a:p>
            <a:endParaRPr lang="es-ES" sz="3200" dirty="0" smtClean="0"/>
          </a:p>
          <a:p>
            <a:endParaRPr lang="es-ES" sz="3200" dirty="0" smtClean="0"/>
          </a:p>
          <a:p>
            <a:endParaRPr lang="es-ES" sz="3200" dirty="0" smtClean="0"/>
          </a:p>
          <a:p>
            <a:endParaRPr lang="es-ES" sz="3200" dirty="0" smtClean="0"/>
          </a:p>
        </p:txBody>
      </p:sp>
      <p:sp>
        <p:nvSpPr>
          <p:cNvPr id="5" name="1 Título"/>
          <p:cNvSpPr txBox="1">
            <a:spLocks/>
          </p:cNvSpPr>
          <p:nvPr/>
        </p:nvSpPr>
        <p:spPr>
          <a:xfrm>
            <a:off x="251520" y="332656"/>
            <a:ext cx="6600844" cy="798509"/>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
                <a:schemeClr val="bg2">
                  <a:lumMod val="50000"/>
                </a:schemeClr>
              </a:buClr>
              <a:buSzTx/>
              <a:buFont typeface="+mj-lt"/>
              <a:buAutoNum type="arabicPeriod" startAt="3"/>
              <a:tabLst/>
              <a:defRPr/>
            </a:pPr>
            <a:r>
              <a:rPr kumimoji="0" lang="es-E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Software</a:t>
            </a:r>
            <a:r>
              <a:rPr kumimoji="0" lang="es-ES" sz="32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s-ES" sz="3200" b="1"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KEPDirect</a:t>
            </a:r>
            <a:endParaRPr kumimoji="0" lang="es-E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2 Marcador de contenido"/>
          <p:cNvSpPr txBox="1">
            <a:spLocks/>
          </p:cNvSpPr>
          <p:nvPr/>
        </p:nvSpPr>
        <p:spPr>
          <a:xfrm>
            <a:off x="5429256" y="2214554"/>
            <a:ext cx="8229600" cy="4429156"/>
          </a:xfrm>
          <a:prstGeom prst="rect">
            <a:avLst/>
          </a:prstGeom>
        </p:spPr>
        <p:txBody>
          <a:bodyPr vert="horz">
            <a:normAutofit/>
          </a:bodyPr>
          <a:lstStyle/>
          <a:p>
            <a:pPr marL="365760" lvl="0" indent="-256032">
              <a:spcBef>
                <a:spcPts val="400"/>
              </a:spcBef>
              <a:buClr>
                <a:schemeClr val="accent1"/>
              </a:buClr>
              <a:buSzPct val="68000"/>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Marcador de contenido"/>
          <p:cNvSpPr txBox="1">
            <a:spLocks/>
          </p:cNvSpPr>
          <p:nvPr/>
        </p:nvSpPr>
        <p:spPr>
          <a:xfrm>
            <a:off x="214282" y="1500174"/>
            <a:ext cx="8229600" cy="4429156"/>
          </a:xfrm>
          <a:prstGeom prst="rect">
            <a:avLst/>
          </a:prstGeom>
        </p:spPr>
        <p:txBody>
          <a:bodyPr vert="horz">
            <a:normAutofit lnSpcReduction="10000"/>
          </a:bodyPr>
          <a:lstStyle/>
          <a:p>
            <a:pPr marL="365760" lvl="0" indent="-256032">
              <a:spcBef>
                <a:spcPts val="400"/>
              </a:spcBef>
              <a:buClr>
                <a:schemeClr val="accent1"/>
              </a:buClr>
              <a:buSzPct val="68000"/>
              <a:buFont typeface="Wingdings 3"/>
              <a:buChar char=""/>
            </a:pPr>
            <a:r>
              <a:rPr lang="es-ES" sz="1900" dirty="0" smtClean="0">
                <a:latin typeface="Arial" pitchFamily="34" charset="0"/>
                <a:cs typeface="Arial" pitchFamily="34" charset="0"/>
              </a:rPr>
              <a:t>Conecta </a:t>
            </a:r>
            <a:r>
              <a:rPr lang="es-ES" sz="1900" dirty="0" err="1" smtClean="0">
                <a:latin typeface="Arial" pitchFamily="34" charset="0"/>
                <a:cs typeface="Arial" pitchFamily="34" charset="0"/>
              </a:rPr>
              <a:t>PLCs</a:t>
            </a:r>
            <a:r>
              <a:rPr lang="es-ES" sz="1900" dirty="0" smtClean="0">
                <a:latin typeface="Arial" pitchFamily="34" charset="0"/>
                <a:cs typeface="Arial" pitchFamily="34" charset="0"/>
              </a:rPr>
              <a:t> </a:t>
            </a:r>
            <a:r>
              <a:rPr lang="es-ES" sz="1900" dirty="0" err="1" smtClean="0">
                <a:latin typeface="Arial" pitchFamily="34" charset="0"/>
                <a:cs typeface="Arial" pitchFamily="34" charset="0"/>
              </a:rPr>
              <a:t>DirectLOGIC</a:t>
            </a:r>
            <a:r>
              <a:rPr lang="es-ES" sz="1900" dirty="0" smtClean="0">
                <a:latin typeface="Arial" pitchFamily="34" charset="0"/>
                <a:cs typeface="Arial" pitchFamily="34" charset="0"/>
              </a:rPr>
              <a:t> a Software </a:t>
            </a:r>
          </a:p>
          <a:p>
            <a:pPr marL="365760" lvl="0" indent="-256032">
              <a:spcBef>
                <a:spcPts val="400"/>
              </a:spcBef>
              <a:buClr>
                <a:schemeClr val="accent1"/>
              </a:buClr>
              <a:buSzPct val="68000"/>
            </a:pPr>
            <a:r>
              <a:rPr lang="es-ES" sz="1900" dirty="0" smtClean="0">
                <a:latin typeface="Arial" pitchFamily="34" charset="0"/>
                <a:cs typeface="Arial" pitchFamily="34" charset="0"/>
              </a:rPr>
              <a:t>	HMI/SCADA</a:t>
            </a:r>
          </a:p>
          <a:p>
            <a:pPr marL="365760" lvl="0" indent="-256032">
              <a:spcBef>
                <a:spcPts val="400"/>
              </a:spcBef>
              <a:buClr>
                <a:schemeClr val="accent1"/>
              </a:buClr>
              <a:buSzPct val="68000"/>
            </a:pPr>
            <a:endParaRPr lang="es-ES" sz="1900" dirty="0" smtClean="0">
              <a:latin typeface="Arial" pitchFamily="34" charset="0"/>
              <a:cs typeface="Arial" pitchFamily="34" charset="0"/>
            </a:endParaRPr>
          </a:p>
          <a:p>
            <a:pPr marL="365760" lvl="0" indent="-256032">
              <a:spcBef>
                <a:spcPts val="400"/>
              </a:spcBef>
              <a:buClr>
                <a:schemeClr val="accent1"/>
              </a:buClr>
              <a:buSzPct val="68000"/>
            </a:pPr>
            <a:r>
              <a:rPr lang="es-ES" sz="1900" dirty="0" smtClean="0">
                <a:latin typeface="Arial" pitchFamily="34" charset="0"/>
                <a:cs typeface="Arial" pitchFamily="34" charset="0"/>
              </a:rPr>
              <a:t>Tipos de conexiones</a:t>
            </a:r>
          </a:p>
          <a:p>
            <a:pPr marL="365760" lvl="0" indent="-256032">
              <a:spcBef>
                <a:spcPts val="400"/>
              </a:spcBef>
              <a:buClr>
                <a:schemeClr val="accent1"/>
              </a:buClr>
              <a:buSzPct val="68000"/>
            </a:pPr>
            <a:endParaRPr lang="es-ES" sz="1900" dirty="0" smtClean="0">
              <a:latin typeface="Arial" pitchFamily="34" charset="0"/>
              <a:cs typeface="Arial" pitchFamily="34" charset="0"/>
            </a:endParaRPr>
          </a:p>
          <a:p>
            <a:pPr marL="365760" lvl="0" indent="-256032">
              <a:spcBef>
                <a:spcPts val="400"/>
              </a:spcBef>
              <a:buClr>
                <a:schemeClr val="accent1"/>
              </a:buClr>
              <a:buSzPct val="68000"/>
              <a:buFont typeface="Wingdings 3"/>
              <a:buChar char=""/>
            </a:pPr>
            <a:r>
              <a:rPr lang="es-ES" sz="1900" b="1" dirty="0" smtClean="0">
                <a:latin typeface="Arial" pitchFamily="34" charset="0"/>
                <a:cs typeface="Arial" pitchFamily="34" charset="0"/>
              </a:rPr>
              <a:t> </a:t>
            </a:r>
            <a:r>
              <a:rPr lang="es-ES" sz="1900" dirty="0" smtClean="0">
                <a:latin typeface="Arial" pitchFamily="34" charset="0"/>
                <a:cs typeface="Arial" pitchFamily="34" charset="0"/>
              </a:rPr>
              <a:t>OPC (OLE para control de procesos)</a:t>
            </a:r>
          </a:p>
          <a:p>
            <a:pPr marL="365760" lvl="0" indent="-256032">
              <a:spcBef>
                <a:spcPts val="400"/>
              </a:spcBef>
              <a:buClr>
                <a:schemeClr val="accent1"/>
              </a:buClr>
              <a:buSzPct val="68000"/>
              <a:buFont typeface="Wingdings 3"/>
              <a:buChar char=""/>
            </a:pPr>
            <a:endParaRPr lang="es-ES" sz="1900" dirty="0" smtClean="0">
              <a:latin typeface="Arial" pitchFamily="34" charset="0"/>
              <a:cs typeface="Arial" pitchFamily="34" charset="0"/>
            </a:endParaRPr>
          </a:p>
          <a:p>
            <a:r>
              <a:rPr lang="es-ES" sz="1900" b="1" dirty="0" smtClean="0">
                <a:latin typeface="Arial" pitchFamily="34" charset="0"/>
                <a:cs typeface="Arial" pitchFamily="34" charset="0"/>
              </a:rPr>
              <a:t> 	</a:t>
            </a:r>
            <a:r>
              <a:rPr lang="es-ES" sz="1900" dirty="0" smtClean="0">
                <a:latin typeface="Arial" pitchFamily="34" charset="0"/>
                <a:cs typeface="Arial" pitchFamily="34" charset="0"/>
              </a:rPr>
              <a:t>- Arquitectura abierta</a:t>
            </a:r>
          </a:p>
          <a:p>
            <a:r>
              <a:rPr lang="es-ES" sz="1900" b="1" dirty="0" smtClean="0">
                <a:latin typeface="Arial" pitchFamily="34" charset="0"/>
                <a:cs typeface="Arial" pitchFamily="34" charset="0"/>
              </a:rPr>
              <a:t>    	</a:t>
            </a:r>
            <a:r>
              <a:rPr lang="es-ES" sz="1900" dirty="0" smtClean="0">
                <a:latin typeface="Arial" pitchFamily="34" charset="0"/>
                <a:cs typeface="Arial" pitchFamily="34" charset="0"/>
              </a:rPr>
              <a:t>- Rápido y robusto</a:t>
            </a:r>
          </a:p>
          <a:p>
            <a:endParaRPr lang="es-ES" sz="1900" dirty="0" smtClean="0">
              <a:latin typeface="Arial" pitchFamily="34" charset="0"/>
              <a:cs typeface="Arial" pitchFamily="34" charset="0"/>
            </a:endParaRPr>
          </a:p>
          <a:p>
            <a:pPr marL="365760" lvl="0" indent="-256032">
              <a:spcBef>
                <a:spcPts val="400"/>
              </a:spcBef>
              <a:buClr>
                <a:schemeClr val="accent1"/>
              </a:buClr>
              <a:buSzPct val="68000"/>
              <a:buFont typeface="Wingdings 3"/>
              <a:buChar char=""/>
            </a:pPr>
            <a:r>
              <a:rPr lang="es-ES" sz="1900" dirty="0" smtClean="0">
                <a:latin typeface="Arial" pitchFamily="34" charset="0"/>
                <a:cs typeface="Arial" pitchFamily="34" charset="0"/>
              </a:rPr>
              <a:t>DDE (Intercambio Dinámico de Datos)</a:t>
            </a:r>
          </a:p>
          <a:p>
            <a:pPr marL="365760" lvl="0" indent="-256032">
              <a:spcBef>
                <a:spcPts val="400"/>
              </a:spcBef>
              <a:buClr>
                <a:schemeClr val="accent1"/>
              </a:buClr>
              <a:buSzPct val="68000"/>
              <a:buFont typeface="Wingdings 3"/>
              <a:buChar char=""/>
            </a:pPr>
            <a:endParaRPr lang="es-ES" sz="1900" dirty="0" smtClean="0">
              <a:latin typeface="Arial" pitchFamily="34" charset="0"/>
              <a:cs typeface="Arial" pitchFamily="34" charset="0"/>
            </a:endParaRPr>
          </a:p>
          <a:p>
            <a:r>
              <a:rPr lang="es-ES" sz="1900" dirty="0" smtClean="0">
                <a:latin typeface="Arial" pitchFamily="34" charset="0"/>
                <a:cs typeface="Arial" pitchFamily="34" charset="0"/>
              </a:rPr>
              <a:t>	 - Microsoft Windows </a:t>
            </a:r>
          </a:p>
          <a:p>
            <a:r>
              <a:rPr lang="es-ES" sz="1900" dirty="0" smtClean="0">
                <a:latin typeface="Arial" pitchFamily="34" charset="0"/>
                <a:cs typeface="Arial" pitchFamily="34" charset="0"/>
              </a:rPr>
              <a:t>    	 - Cliente – Servidor</a:t>
            </a:r>
            <a:endParaRPr kumimoji="0" lang="es-ES" sz="1900" b="0" i="0" u="none" strike="noStrike" kern="1200" cap="none" spc="0" normalizeH="0" noProof="0" dirty="0" smtClean="0">
              <a:ln>
                <a:noFill/>
              </a:ln>
              <a:solidFill>
                <a:schemeClr val="tx1"/>
              </a:solidFill>
              <a:effectLst/>
              <a:uLnTx/>
              <a:uFillTx/>
              <a:latin typeface="Arial" pitchFamily="34" charset="0"/>
              <a:cs typeface="Arial" pitchFamily="34" charset="0"/>
            </a:endParaRPr>
          </a:p>
          <a:p>
            <a:pPr marL="365760" lvl="0" indent="-256032">
              <a:spcBef>
                <a:spcPts val="400"/>
              </a:spcBef>
              <a:buClr>
                <a:schemeClr val="accent1"/>
              </a:buClr>
              <a:buSzPct val="68000"/>
              <a:buFont typeface="Wingdings 3"/>
              <a:buChar char=""/>
            </a:pPr>
            <a:endParaRPr lang="es-ES" sz="2800" dirty="0" smtClean="0">
              <a:latin typeface="Arial" pitchFamily="34" charset="0"/>
              <a:cs typeface="Arial" pitchFamily="34" charset="0"/>
            </a:endParaRPr>
          </a:p>
          <a:p>
            <a:pPr marL="365760" lvl="0" indent="-256032">
              <a:spcBef>
                <a:spcPts val="400"/>
              </a:spcBef>
              <a:buClr>
                <a:schemeClr val="accent1"/>
              </a:buClr>
              <a:buSzPct val="68000"/>
            </a:pPr>
            <a:endParaRPr lang="es-ES" sz="2800" dirty="0" smtClean="0">
              <a:latin typeface="Arial" pitchFamily="34" charset="0"/>
              <a:cs typeface="Arial" pitchFamily="34" charset="0"/>
            </a:endParaRPr>
          </a:p>
          <a:p>
            <a:pPr marL="365760" lvl="0" indent="-256032">
              <a:spcBef>
                <a:spcPts val="400"/>
              </a:spcBef>
              <a:buClr>
                <a:schemeClr val="accent1"/>
              </a:buClr>
              <a:buSzPct val="68000"/>
            </a:pPr>
            <a:endParaRPr lang="es-ES" sz="2800" dirty="0" smtClean="0">
              <a:latin typeface="Arial" pitchFamily="34" charset="0"/>
              <a:cs typeface="Arial" pitchFamily="34" charset="0"/>
            </a:endParaRPr>
          </a:p>
          <a:p>
            <a:pPr marL="365760" lvl="0" indent="-256032">
              <a:spcBef>
                <a:spcPts val="400"/>
              </a:spcBef>
              <a:buClr>
                <a:schemeClr val="accent1"/>
              </a:buClr>
              <a:buSzPct val="68000"/>
            </a:pP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5"/>
                                        </p:tgtEl>
                                        <p:attrNameLst>
                                          <p:attrName>style.color</p:attrName>
                                        </p:attrNameLst>
                                      </p:cBhvr>
                                      <p:to>
                                        <a:schemeClr val="bg1"/>
                                      </p:to>
                                    </p:animClr>
                                    <p:animClr clrSpc="rgb">
                                      <p:cBhvr>
                                        <p:cTn id="7" dur="1000" autoRev="1" fill="hold"/>
                                        <p:tgtEl>
                                          <p:spTgt spid="5"/>
                                        </p:tgtEl>
                                        <p:attrNameLst>
                                          <p:attrName>fillcolor</p:attrName>
                                        </p:attrNameLst>
                                      </p:cBhvr>
                                      <p:to>
                                        <a:schemeClr val="bg1"/>
                                      </p:to>
                                    </p:animClr>
                                    <p:set>
                                      <p:cBhvr>
                                        <p:cTn id="8" dur="1000" autoRev="1" fill="hold"/>
                                        <p:tgtEl>
                                          <p:spTgt spid="5"/>
                                        </p:tgtEl>
                                        <p:attrNameLst>
                                          <p:attrName>fill.type</p:attrName>
                                        </p:attrNameLst>
                                      </p:cBhvr>
                                      <p:to>
                                        <p:strVal val="solid"/>
                                      </p:to>
                                    </p:set>
                                    <p:set>
                                      <p:cBhvr>
                                        <p:cTn id="9"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57224" y="1714488"/>
            <a:ext cx="7572428" cy="4071966"/>
            <a:chOff x="2820" y="11523"/>
            <a:chExt cx="6697" cy="3798"/>
          </a:xfrm>
        </p:grpSpPr>
        <p:cxnSp>
          <p:nvCxnSpPr>
            <p:cNvPr id="3075" name="AutoShape 3"/>
            <p:cNvCxnSpPr>
              <a:cxnSpLocks noChangeShapeType="1"/>
            </p:cNvCxnSpPr>
            <p:nvPr/>
          </p:nvCxnSpPr>
          <p:spPr bwMode="auto">
            <a:xfrm>
              <a:off x="5163" y="13014"/>
              <a:ext cx="317" cy="0"/>
            </a:xfrm>
            <a:prstGeom prst="straightConnector1">
              <a:avLst/>
            </a:prstGeom>
            <a:noFill/>
            <a:ln w="28575">
              <a:solidFill>
                <a:srgbClr val="0066FF"/>
              </a:solidFill>
              <a:round/>
              <a:headEnd/>
              <a:tailEnd type="triangle" w="med" len="med"/>
            </a:ln>
            <a:effectLst/>
          </p:spPr>
        </p:cxnSp>
        <p:sp>
          <p:nvSpPr>
            <p:cNvPr id="3076" name="Rectangle 4"/>
            <p:cNvSpPr>
              <a:spLocks noChangeArrowheads="1"/>
            </p:cNvSpPr>
            <p:nvPr/>
          </p:nvSpPr>
          <p:spPr bwMode="auto">
            <a:xfrm>
              <a:off x="2820" y="11523"/>
              <a:ext cx="1566" cy="444"/>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err="1" smtClean="0">
                  <a:ln>
                    <a:noFill/>
                  </a:ln>
                  <a:solidFill>
                    <a:srgbClr val="FFFFFF"/>
                  </a:solidFill>
                  <a:effectLst/>
                  <a:latin typeface="Calibri" pitchFamily="34" charset="0"/>
                  <a:cs typeface="Arial" pitchFamily="34" charset="0"/>
                </a:rPr>
                <a:t>KEPDirect</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3996" y="12107"/>
              <a:ext cx="1066" cy="445"/>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smtClean="0">
                  <a:ln>
                    <a:noFill/>
                  </a:ln>
                  <a:solidFill>
                    <a:srgbClr val="FFFFFF"/>
                  </a:solidFill>
                  <a:effectLst/>
                  <a:latin typeface="Calibri" pitchFamily="34" charset="0"/>
                  <a:cs typeface="Arial" pitchFamily="34" charset="0"/>
                </a:rPr>
                <a:t>Canal</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5617" y="12107"/>
              <a:ext cx="1316" cy="445"/>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smtClean="0">
                  <a:ln>
                    <a:noFill/>
                  </a:ln>
                  <a:effectLst/>
                  <a:latin typeface="Calibri" pitchFamily="34" charset="0"/>
                  <a:cs typeface="Arial" pitchFamily="34" charset="0"/>
                  <a:hlinkClick r:id="rId2" action="ppaction://hlinksldjump"/>
                </a:rPr>
                <a:t>Nombre</a:t>
              </a:r>
              <a:endParaRPr kumimoji="0" lang="es-ES" sz="2400" b="0" i="0" u="none" strike="noStrike" cap="none" normalizeH="0" baseline="0" dirty="0" smtClean="0">
                <a:ln>
                  <a:noFill/>
                </a:ln>
                <a:effectLst/>
                <a:latin typeface="Arial" pitchFamily="34" charset="0"/>
                <a:cs typeface="Arial" pitchFamily="34" charset="0"/>
              </a:endParaRPr>
            </a:p>
          </p:txBody>
        </p:sp>
        <p:sp>
          <p:nvSpPr>
            <p:cNvPr id="3079" name="Rectangle 7"/>
            <p:cNvSpPr>
              <a:spLocks noChangeArrowheads="1"/>
            </p:cNvSpPr>
            <p:nvPr/>
          </p:nvSpPr>
          <p:spPr bwMode="auto">
            <a:xfrm>
              <a:off x="5482" y="12774"/>
              <a:ext cx="4035" cy="444"/>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smtClean="0">
                  <a:ln>
                    <a:noFill/>
                  </a:ln>
                  <a:solidFill>
                    <a:srgbClr val="FFFFFF"/>
                  </a:solidFill>
                  <a:effectLst/>
                  <a:latin typeface="Calibri" pitchFamily="34" charset="0"/>
                  <a:cs typeface="Arial" pitchFamily="34" charset="0"/>
                  <a:hlinkClick r:id="rId3" action="ppaction://hlinksldjump"/>
                </a:rPr>
                <a:t>Propiedades de Comunicación</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80" name="AutoShape 8"/>
            <p:cNvCxnSpPr>
              <a:cxnSpLocks noChangeShapeType="1"/>
            </p:cNvCxnSpPr>
            <p:nvPr/>
          </p:nvCxnSpPr>
          <p:spPr bwMode="auto">
            <a:xfrm>
              <a:off x="5062" y="12342"/>
              <a:ext cx="536" cy="0"/>
            </a:xfrm>
            <a:prstGeom prst="straightConnector1">
              <a:avLst/>
            </a:prstGeom>
            <a:noFill/>
            <a:ln w="28575">
              <a:solidFill>
                <a:srgbClr val="0066FF"/>
              </a:solidFill>
              <a:round/>
              <a:headEnd/>
              <a:tailEnd type="triangle" w="med" len="med"/>
            </a:ln>
            <a:effectLst/>
          </p:spPr>
        </p:cxnSp>
        <p:cxnSp>
          <p:nvCxnSpPr>
            <p:cNvPr id="3081" name="AutoShape 9"/>
            <p:cNvCxnSpPr>
              <a:cxnSpLocks noChangeShapeType="1"/>
            </p:cNvCxnSpPr>
            <p:nvPr/>
          </p:nvCxnSpPr>
          <p:spPr bwMode="auto">
            <a:xfrm>
              <a:off x="5163" y="12342"/>
              <a:ext cx="0" cy="673"/>
            </a:xfrm>
            <a:prstGeom prst="straightConnector1">
              <a:avLst/>
            </a:prstGeom>
            <a:noFill/>
            <a:ln w="28575">
              <a:solidFill>
                <a:srgbClr val="0066FF"/>
              </a:solidFill>
              <a:round/>
              <a:headEnd/>
              <a:tailEnd/>
            </a:ln>
            <a:effectLst/>
          </p:spPr>
        </p:cxnSp>
        <p:cxnSp>
          <p:nvCxnSpPr>
            <p:cNvPr id="3082" name="AutoShape 10"/>
            <p:cNvCxnSpPr>
              <a:cxnSpLocks noChangeShapeType="1"/>
            </p:cNvCxnSpPr>
            <p:nvPr/>
          </p:nvCxnSpPr>
          <p:spPr bwMode="auto">
            <a:xfrm>
              <a:off x="3325" y="12342"/>
              <a:ext cx="671" cy="0"/>
            </a:xfrm>
            <a:prstGeom prst="straightConnector1">
              <a:avLst/>
            </a:prstGeom>
            <a:noFill/>
            <a:ln w="28575">
              <a:solidFill>
                <a:srgbClr val="0066FF"/>
              </a:solidFill>
              <a:round/>
              <a:headEnd/>
              <a:tailEnd type="triangle" w="med" len="med"/>
            </a:ln>
            <a:effectLst/>
          </p:spPr>
        </p:cxnSp>
        <p:cxnSp>
          <p:nvCxnSpPr>
            <p:cNvPr id="3083" name="AutoShape 11"/>
            <p:cNvCxnSpPr>
              <a:cxnSpLocks noChangeShapeType="1"/>
            </p:cNvCxnSpPr>
            <p:nvPr/>
          </p:nvCxnSpPr>
          <p:spPr bwMode="auto">
            <a:xfrm flipV="1">
              <a:off x="3325" y="11967"/>
              <a:ext cx="0" cy="374"/>
            </a:xfrm>
            <a:prstGeom prst="straightConnector1">
              <a:avLst/>
            </a:prstGeom>
            <a:noFill/>
            <a:ln w="28575">
              <a:solidFill>
                <a:srgbClr val="0066FF"/>
              </a:solidFill>
              <a:round/>
              <a:headEnd/>
              <a:tailEnd/>
            </a:ln>
            <a:effectLst/>
          </p:spPr>
        </p:cxnSp>
        <p:sp>
          <p:nvSpPr>
            <p:cNvPr id="3084" name="Rectangle 12"/>
            <p:cNvSpPr>
              <a:spLocks noChangeArrowheads="1"/>
            </p:cNvSpPr>
            <p:nvPr/>
          </p:nvSpPr>
          <p:spPr bwMode="auto">
            <a:xfrm>
              <a:off x="3731" y="13804"/>
              <a:ext cx="1640" cy="445"/>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smtClean="0">
                  <a:ln>
                    <a:noFill/>
                  </a:ln>
                  <a:solidFill>
                    <a:srgbClr val="FFFFFF"/>
                  </a:solidFill>
                  <a:effectLst/>
                  <a:latin typeface="Calibri" pitchFamily="34" charset="0"/>
                  <a:cs typeface="Arial" pitchFamily="34" charset="0"/>
                </a:rPr>
                <a:t>Dispositivo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85" name="AutoShape 13"/>
            <p:cNvCxnSpPr>
              <a:cxnSpLocks noChangeShapeType="1"/>
            </p:cNvCxnSpPr>
            <p:nvPr/>
          </p:nvCxnSpPr>
          <p:spPr bwMode="auto">
            <a:xfrm>
              <a:off x="5371" y="14029"/>
              <a:ext cx="324" cy="0"/>
            </a:xfrm>
            <a:prstGeom prst="straightConnector1">
              <a:avLst/>
            </a:prstGeom>
            <a:noFill/>
            <a:ln w="28575">
              <a:solidFill>
                <a:srgbClr val="0066FF"/>
              </a:solidFill>
              <a:round/>
              <a:headEnd/>
              <a:tailEnd type="triangle" w="med" len="med"/>
            </a:ln>
            <a:effectLst/>
          </p:spPr>
        </p:cxnSp>
        <p:cxnSp>
          <p:nvCxnSpPr>
            <p:cNvPr id="3086" name="AutoShape 14"/>
            <p:cNvCxnSpPr>
              <a:cxnSpLocks noChangeShapeType="1"/>
            </p:cNvCxnSpPr>
            <p:nvPr/>
          </p:nvCxnSpPr>
          <p:spPr bwMode="auto">
            <a:xfrm>
              <a:off x="5480" y="14702"/>
              <a:ext cx="215" cy="0"/>
            </a:xfrm>
            <a:prstGeom prst="straightConnector1">
              <a:avLst/>
            </a:prstGeom>
            <a:noFill/>
            <a:ln w="28575">
              <a:solidFill>
                <a:srgbClr val="0066FF"/>
              </a:solidFill>
              <a:round/>
              <a:headEnd/>
              <a:tailEnd type="triangle" w="med" len="med"/>
            </a:ln>
            <a:effectLst/>
          </p:spPr>
        </p:cxnSp>
        <p:cxnSp>
          <p:nvCxnSpPr>
            <p:cNvPr id="3087" name="AutoShape 15"/>
            <p:cNvCxnSpPr>
              <a:cxnSpLocks noChangeShapeType="1"/>
            </p:cNvCxnSpPr>
            <p:nvPr/>
          </p:nvCxnSpPr>
          <p:spPr bwMode="auto">
            <a:xfrm flipH="1">
              <a:off x="5480" y="14029"/>
              <a:ext cx="2" cy="673"/>
            </a:xfrm>
            <a:prstGeom prst="straightConnector1">
              <a:avLst/>
            </a:prstGeom>
            <a:noFill/>
            <a:ln w="28575">
              <a:solidFill>
                <a:srgbClr val="0066FF"/>
              </a:solidFill>
              <a:round/>
              <a:headEnd/>
              <a:tailEnd/>
            </a:ln>
            <a:effectLst/>
          </p:spPr>
        </p:cxnSp>
        <p:sp>
          <p:nvSpPr>
            <p:cNvPr id="3088" name="Rectangle 16"/>
            <p:cNvSpPr>
              <a:spLocks noChangeArrowheads="1"/>
            </p:cNvSpPr>
            <p:nvPr/>
          </p:nvSpPr>
          <p:spPr bwMode="auto">
            <a:xfrm>
              <a:off x="5695" y="13804"/>
              <a:ext cx="1316" cy="445"/>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smtClean="0">
                  <a:ln>
                    <a:noFill/>
                  </a:ln>
                  <a:solidFill>
                    <a:srgbClr val="FFFFFF"/>
                  </a:solidFill>
                  <a:effectLst/>
                  <a:latin typeface="Calibri" pitchFamily="34" charset="0"/>
                  <a:cs typeface="Arial" pitchFamily="34" charset="0"/>
                  <a:hlinkClick r:id="rId4" action="ppaction://hlinksldjump"/>
                </a:rPr>
                <a:t>Modelo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89" name="AutoShape 17"/>
            <p:cNvCxnSpPr>
              <a:cxnSpLocks noChangeShapeType="1"/>
            </p:cNvCxnSpPr>
            <p:nvPr/>
          </p:nvCxnSpPr>
          <p:spPr bwMode="auto">
            <a:xfrm>
              <a:off x="4498" y="12549"/>
              <a:ext cx="0" cy="1255"/>
            </a:xfrm>
            <a:prstGeom prst="straightConnector1">
              <a:avLst/>
            </a:prstGeom>
            <a:noFill/>
            <a:ln w="28575">
              <a:solidFill>
                <a:srgbClr val="0066FF"/>
              </a:solidFill>
              <a:round/>
              <a:headEnd/>
              <a:tailEnd type="triangle" w="med" len="med"/>
            </a:ln>
            <a:effectLst/>
          </p:spPr>
        </p:cxnSp>
        <p:sp>
          <p:nvSpPr>
            <p:cNvPr id="3090" name="Rectangle 18"/>
            <p:cNvSpPr>
              <a:spLocks noChangeArrowheads="1"/>
            </p:cNvSpPr>
            <p:nvPr/>
          </p:nvSpPr>
          <p:spPr bwMode="auto">
            <a:xfrm>
              <a:off x="5695" y="14473"/>
              <a:ext cx="3215" cy="848"/>
            </a:xfrm>
            <a:prstGeom prst="rect">
              <a:avLst/>
            </a:prstGeom>
            <a:solidFill>
              <a:srgbClr val="6699FF"/>
            </a:solidFill>
            <a:ln w="12700">
              <a:solidFill>
                <a:srgbClr val="6699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400" b="0" i="0" u="none" strike="noStrike" cap="none" normalizeH="0" baseline="0" dirty="0" smtClean="0">
                  <a:ln>
                    <a:noFill/>
                  </a:ln>
                  <a:solidFill>
                    <a:srgbClr val="FFFFFF"/>
                  </a:solidFill>
                  <a:effectLst/>
                  <a:latin typeface="Calibri" pitchFamily="34" charset="0"/>
                  <a:cs typeface="Arial" pitchFamily="34" charset="0"/>
                  <a:hlinkClick r:id="rId5" action="ppaction://hlinksldjump"/>
                </a:rPr>
                <a:t>Localización de la lista de </a:t>
              </a:r>
              <a:r>
                <a:rPr kumimoji="0" lang="es-ES" sz="2400" b="0" i="0" u="none" strike="noStrike" cap="none" normalizeH="0" baseline="0" dirty="0" err="1" smtClean="0">
                  <a:ln>
                    <a:noFill/>
                  </a:ln>
                  <a:solidFill>
                    <a:srgbClr val="FFFFFF"/>
                  </a:solidFill>
                  <a:effectLst/>
                  <a:latin typeface="Calibri" pitchFamily="34" charset="0"/>
                  <a:cs typeface="Arial" pitchFamily="34" charset="0"/>
                  <a:hlinkClick r:id="rId5" action="ppaction://hlinksldjump"/>
                </a:rPr>
                <a:t>tags</a:t>
              </a:r>
              <a:r>
                <a:rPr kumimoji="0" lang="es-ES" sz="2400" b="0" i="0" u="none" strike="noStrike" cap="none" normalizeH="0" baseline="0" dirty="0" smtClean="0">
                  <a:ln>
                    <a:noFill/>
                  </a:ln>
                  <a:solidFill>
                    <a:srgbClr val="FFFFFF"/>
                  </a:solidFill>
                  <a:effectLst/>
                  <a:latin typeface="Calibri" pitchFamily="34" charset="0"/>
                  <a:cs typeface="Arial" pitchFamily="34" charset="0"/>
                  <a:hlinkClick r:id="rId5" action="ppaction://hlinksldjump"/>
                </a:rPr>
                <a:t> del Dispositivo</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1 Título"/>
          <p:cNvSpPr txBox="1">
            <a:spLocks/>
          </p:cNvSpPr>
          <p:nvPr/>
        </p:nvSpPr>
        <p:spPr>
          <a:xfrm>
            <a:off x="357158" y="620688"/>
            <a:ext cx="8786842" cy="798509"/>
          </a:xfrm>
          <a:prstGeom prst="rect">
            <a:avLst/>
          </a:prstGeom>
        </p:spPr>
        <p:txBody>
          <a:bodyPr vert="horz" lIns="91440" tIns="45720" rIns="91440" bIns="45720" rtlCol="0" anchor="ctr">
            <a:noAutofit/>
          </a:bodyPr>
          <a:lstStyle/>
          <a:p>
            <a:pPr marL="514350" marR="0" lvl="0" indent="-514350" defTabSz="914400" rtl="0" eaLnBrk="1" fontAlgn="auto" latinLnBrk="0" hangingPunct="1">
              <a:lnSpc>
                <a:spcPct val="100000"/>
              </a:lnSpc>
              <a:spcBef>
                <a:spcPct val="0"/>
              </a:spcBef>
              <a:spcAft>
                <a:spcPts val="0"/>
              </a:spcAft>
              <a:buClr>
                <a:schemeClr val="bg2">
                  <a:lumMod val="50000"/>
                </a:schemeClr>
              </a:buClr>
              <a:buSzTx/>
              <a:buFont typeface="+mj-lt"/>
              <a:buAutoNum type="arabicPeriod" startAt="4"/>
              <a:tabLst/>
              <a:defRPr/>
            </a:pPr>
            <a:r>
              <a:rPr kumimoji="0" lang="es-E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Configuración del canal de comunicación</a:t>
            </a:r>
            <a:endParaRPr kumimoji="0" lang="es-E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1" name="20 Botón de acción: Final">
            <a:hlinkClick r:id="rId6" action="ppaction://hlinksldjump" highlightClick="1"/>
          </p:cNvPr>
          <p:cNvSpPr/>
          <p:nvPr/>
        </p:nvSpPr>
        <p:spPr>
          <a:xfrm>
            <a:off x="8215338" y="6286520"/>
            <a:ext cx="500066" cy="42862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19"/>
                                        </p:tgtEl>
                                        <p:attrNameLst>
                                          <p:attrName>style.color</p:attrName>
                                        </p:attrNameLst>
                                      </p:cBhvr>
                                      <p:to>
                                        <a:schemeClr val="bg1"/>
                                      </p:to>
                                    </p:animClr>
                                    <p:animClr clrSpc="rgb">
                                      <p:cBhvr>
                                        <p:cTn id="7" dur="1000" autoRev="1" fill="hold"/>
                                        <p:tgtEl>
                                          <p:spTgt spid="19"/>
                                        </p:tgtEl>
                                        <p:attrNameLst>
                                          <p:attrName>fillcolor</p:attrName>
                                        </p:attrNameLst>
                                      </p:cBhvr>
                                      <p:to>
                                        <a:schemeClr val="bg1"/>
                                      </p:to>
                                    </p:animClr>
                                    <p:set>
                                      <p:cBhvr>
                                        <p:cTn id="8" dur="1000" autoRev="1" fill="hold"/>
                                        <p:tgtEl>
                                          <p:spTgt spid="19"/>
                                        </p:tgtEl>
                                        <p:attrNameLst>
                                          <p:attrName>fill.type</p:attrName>
                                        </p:attrNameLst>
                                      </p:cBhvr>
                                      <p:to>
                                        <p:strVal val="solid"/>
                                      </p:to>
                                    </p:set>
                                    <p:set>
                                      <p:cBhvr>
                                        <p:cTn id="9" dur="1000" autoRev="1"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7861" t="23703" r="27275" b="36692"/>
          <a:stretch>
            <a:fillRect/>
          </a:stretch>
        </p:blipFill>
        <p:spPr bwMode="auto">
          <a:xfrm>
            <a:off x="1357290" y="1643050"/>
            <a:ext cx="6572296" cy="4214842"/>
          </a:xfrm>
          <a:prstGeom prst="rect">
            <a:avLst/>
          </a:prstGeom>
          <a:noFill/>
          <a:ln w="9525">
            <a:noFill/>
            <a:miter lim="800000"/>
            <a:headEnd/>
            <a:tailEnd/>
          </a:ln>
        </p:spPr>
      </p:pic>
      <p:sp>
        <p:nvSpPr>
          <p:cNvPr id="6" name="2 Subtítulo"/>
          <p:cNvSpPr txBox="1">
            <a:spLocks/>
          </p:cNvSpPr>
          <p:nvPr/>
        </p:nvSpPr>
        <p:spPr>
          <a:xfrm>
            <a:off x="500034" y="500042"/>
            <a:ext cx="7429552" cy="7143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S" sz="3200" b="1" dirty="0" smtClean="0">
                <a:latin typeface="Arial" pitchFamily="34" charset="0"/>
                <a:cs typeface="Arial" pitchFamily="34" charset="0"/>
              </a:rPr>
              <a:t>Nombre del canal de comunicación</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6 Botón de acción: Comienzo">
            <a:hlinkClick r:id="rId3" action="ppaction://hlinksldjump" highlightClick="1"/>
          </p:cNvPr>
          <p:cNvSpPr/>
          <p:nvPr/>
        </p:nvSpPr>
        <p:spPr>
          <a:xfrm>
            <a:off x="8501090" y="6286520"/>
            <a:ext cx="428628" cy="35719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7844" t="24316" r="27822" b="36744"/>
          <a:stretch>
            <a:fillRect/>
          </a:stretch>
        </p:blipFill>
        <p:spPr bwMode="auto">
          <a:xfrm>
            <a:off x="1214414" y="1714488"/>
            <a:ext cx="6715172" cy="4429156"/>
          </a:xfrm>
          <a:prstGeom prst="rect">
            <a:avLst/>
          </a:prstGeom>
          <a:noFill/>
          <a:ln w="9525">
            <a:noFill/>
            <a:miter lim="800000"/>
            <a:headEnd/>
            <a:tailEnd/>
          </a:ln>
        </p:spPr>
      </p:pic>
      <p:sp>
        <p:nvSpPr>
          <p:cNvPr id="6" name="2 Subtítulo"/>
          <p:cNvSpPr txBox="1">
            <a:spLocks/>
          </p:cNvSpPr>
          <p:nvPr/>
        </p:nvSpPr>
        <p:spPr>
          <a:xfrm>
            <a:off x="357190" y="571480"/>
            <a:ext cx="5929322" cy="71438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S" sz="3200" b="1" dirty="0" smtClean="0">
                <a:latin typeface="Arial" pitchFamily="34" charset="0"/>
                <a:cs typeface="Arial" pitchFamily="34" charset="0"/>
              </a:rPr>
              <a:t>Propiedades de comunicación</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4 Botón de acción: Comienzo">
            <a:hlinkClick r:id="rId3" action="ppaction://hlinksldjump" highlightClick="1"/>
          </p:cNvPr>
          <p:cNvSpPr/>
          <p:nvPr/>
        </p:nvSpPr>
        <p:spPr>
          <a:xfrm>
            <a:off x="8501090" y="6286520"/>
            <a:ext cx="428628" cy="35719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7597" t="23985" r="27350" b="36965"/>
          <a:stretch>
            <a:fillRect/>
          </a:stretch>
        </p:blipFill>
        <p:spPr bwMode="auto">
          <a:xfrm>
            <a:off x="1285852" y="1785926"/>
            <a:ext cx="6429420" cy="4572032"/>
          </a:xfrm>
          <a:prstGeom prst="rect">
            <a:avLst/>
          </a:prstGeom>
          <a:noFill/>
          <a:ln w="9525">
            <a:noFill/>
            <a:miter lim="800000"/>
            <a:headEnd/>
            <a:tailEnd/>
          </a:ln>
        </p:spPr>
      </p:pic>
      <p:sp>
        <p:nvSpPr>
          <p:cNvPr id="5" name="2 Subtítulo"/>
          <p:cNvSpPr txBox="1">
            <a:spLocks/>
          </p:cNvSpPr>
          <p:nvPr/>
        </p:nvSpPr>
        <p:spPr>
          <a:xfrm>
            <a:off x="571504" y="642918"/>
            <a:ext cx="5929322" cy="71438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Modelo</a:t>
            </a:r>
            <a:r>
              <a:rPr kumimoji="0" lang="es-ES" sz="3200" b="1" i="0" u="none" strike="noStrike" kern="1200" cap="none" spc="0" normalizeH="0" noProof="0" dirty="0" smtClean="0">
                <a:ln>
                  <a:noFill/>
                </a:ln>
                <a:solidFill>
                  <a:schemeClr val="tx1"/>
                </a:solidFill>
                <a:effectLst/>
                <a:uLnTx/>
                <a:uFillTx/>
                <a:latin typeface="Arial" pitchFamily="34" charset="0"/>
                <a:cs typeface="Arial" pitchFamily="34" charset="0"/>
              </a:rPr>
              <a:t> del dispositivo</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6 Botón de acción: Comienzo">
            <a:hlinkClick r:id="rId3" action="ppaction://hlinksldjump" highlightClick="1"/>
          </p:cNvPr>
          <p:cNvSpPr/>
          <p:nvPr/>
        </p:nvSpPr>
        <p:spPr>
          <a:xfrm>
            <a:off x="8501090" y="6286520"/>
            <a:ext cx="428628" cy="35719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7115" y="1928802"/>
            <a:ext cx="8814041" cy="3929090"/>
          </a:xfrm>
          <a:prstGeom prst="rect">
            <a:avLst/>
          </a:prstGeom>
          <a:noFill/>
          <a:ln w="9525">
            <a:noFill/>
            <a:miter lim="800000"/>
            <a:headEnd/>
            <a:tailEnd/>
          </a:ln>
          <a:effectLst/>
        </p:spPr>
      </p:pic>
      <p:sp>
        <p:nvSpPr>
          <p:cNvPr id="5" name="2 Subtítulo"/>
          <p:cNvSpPr txBox="1">
            <a:spLocks/>
          </p:cNvSpPr>
          <p:nvPr/>
        </p:nvSpPr>
        <p:spPr>
          <a:xfrm>
            <a:off x="285752" y="642918"/>
            <a:ext cx="9001156" cy="71438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s-ES" sz="3200" b="1" dirty="0" smtClean="0">
                <a:latin typeface="Arial" pitchFamily="34" charset="0"/>
                <a:cs typeface="Arial" pitchFamily="34" charset="0"/>
              </a:rPr>
              <a:t>Localización del archivo de </a:t>
            </a:r>
            <a:r>
              <a:rPr lang="es-ES" sz="3200" b="1" dirty="0" err="1" smtClean="0">
                <a:latin typeface="Arial" pitchFamily="34" charset="0"/>
                <a:cs typeface="Arial" pitchFamily="34" charset="0"/>
              </a:rPr>
              <a:t>tags</a:t>
            </a:r>
            <a:r>
              <a:rPr lang="es-ES" sz="3200" b="1" dirty="0" smtClean="0">
                <a:latin typeface="Arial" pitchFamily="34" charset="0"/>
                <a:cs typeface="Arial" pitchFamily="34" charset="0"/>
              </a:rPr>
              <a:t> importados</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 name="6 Botón de acción: Comienzo">
            <a:hlinkClick r:id="rId3" action="ppaction://hlinksldjump" highlightClick="1"/>
          </p:cNvPr>
          <p:cNvSpPr/>
          <p:nvPr/>
        </p:nvSpPr>
        <p:spPr>
          <a:xfrm>
            <a:off x="8501090" y="6286520"/>
            <a:ext cx="428628" cy="35719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1979712" y="620688"/>
            <a:ext cx="6357982" cy="5929354"/>
            <a:chOff x="1289" y="4323"/>
            <a:chExt cx="9612" cy="9880"/>
          </a:xfrm>
        </p:grpSpPr>
        <p:sp>
          <p:nvSpPr>
            <p:cNvPr id="2104" name="Text Box 56"/>
            <p:cNvSpPr txBox="1">
              <a:spLocks noChangeArrowheads="1"/>
            </p:cNvSpPr>
            <p:nvPr/>
          </p:nvSpPr>
          <p:spPr bwMode="auto">
            <a:xfrm>
              <a:off x="5013" y="4323"/>
              <a:ext cx="2580" cy="465"/>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FFFFFF"/>
                  </a:solidFill>
                  <a:effectLst/>
                  <a:latin typeface="Calibri" pitchFamily="34" charset="0"/>
                  <a:cs typeface="Arial" pitchFamily="34" charset="0"/>
                </a:rPr>
                <a:t>Ventana</a:t>
              </a:r>
              <a:r>
                <a:rPr kumimoji="0" lang="en-US" sz="1600" b="0" i="0" u="none" strike="noStrike" cap="none" normalizeH="0" baseline="0" dirty="0" smtClean="0">
                  <a:ln>
                    <a:noFill/>
                  </a:ln>
                  <a:solidFill>
                    <a:srgbClr val="FFFFFF"/>
                  </a:solidFill>
                  <a:effectLst/>
                  <a:latin typeface="Calibri" pitchFamily="34" charset="0"/>
                  <a:cs typeface="Arial" pitchFamily="34" charset="0"/>
                </a:rPr>
                <a:t> de </a:t>
              </a:r>
              <a:r>
                <a:rPr kumimoji="0" lang="es-ES" sz="1600" b="0" i="0" u="none" strike="noStrike" cap="none" normalizeH="0" baseline="0" dirty="0" smtClean="0">
                  <a:ln>
                    <a:noFill/>
                  </a:ln>
                  <a:solidFill>
                    <a:srgbClr val="FFFFFF"/>
                  </a:solidFill>
                  <a:effectLst/>
                  <a:latin typeface="Calibri" pitchFamily="34" charset="0"/>
                  <a:cs typeface="Arial" pitchFamily="34" charset="0"/>
                </a:rPr>
                <a:t>Inicio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5" name="Text Box 57"/>
            <p:cNvSpPr txBox="1">
              <a:spLocks noChangeArrowheads="1"/>
            </p:cNvSpPr>
            <p:nvPr/>
          </p:nvSpPr>
          <p:spPr bwMode="auto">
            <a:xfrm>
              <a:off x="8100" y="5443"/>
              <a:ext cx="2130" cy="858"/>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a:t>
              </a:r>
              <a:r>
                <a:rPr kumimoji="0" lang="en-US" sz="1400" b="0" i="0" u="none" strike="noStrike" cap="none" normalizeH="0" baseline="0" dirty="0" smtClean="0">
                  <a:ln>
                    <a:noFill/>
                  </a:ln>
                  <a:solidFill>
                    <a:srgbClr val="FFFFFF"/>
                  </a:solidFill>
                  <a:effectLst/>
                  <a:latin typeface="Calibri" pitchFamily="34" charset="0"/>
                  <a:cs typeface="Arial" pitchFamily="34" charset="0"/>
                </a:rPr>
                <a:t> de </a:t>
              </a:r>
              <a:r>
                <a:rPr kumimoji="0" lang="es-EC" sz="1400" b="0" i="0" u="none" strike="noStrike" cap="none" normalizeH="0" baseline="0" dirty="0" smtClean="0">
                  <a:ln>
                    <a:noFill/>
                  </a:ln>
                  <a:solidFill>
                    <a:srgbClr val="FFFFFF"/>
                  </a:solidFill>
                  <a:effectLst/>
                  <a:latin typeface="Calibri" pitchFamily="34" charset="0"/>
                  <a:cs typeface="Arial" pitchFamily="34" charset="0"/>
                </a:rPr>
                <a:t>Información</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6" name="Text Box 58"/>
            <p:cNvSpPr txBox="1">
              <a:spLocks noChangeArrowheads="1"/>
            </p:cNvSpPr>
            <p:nvPr/>
          </p:nvSpPr>
          <p:spPr bwMode="auto">
            <a:xfrm>
              <a:off x="1995" y="5405"/>
              <a:ext cx="2580" cy="881"/>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Registro del </a:t>
              </a:r>
              <a:r>
                <a:rPr lang="es-EC" sz="1400" dirty="0" smtClean="0">
                  <a:solidFill>
                    <a:srgbClr val="FFFFFF"/>
                  </a:solidFill>
                  <a:latin typeface="Calibri" pitchFamily="34" charset="0"/>
                  <a:cs typeface="Arial" pitchFamily="34" charset="0"/>
                </a:rPr>
                <a:t>Usuario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7" name="Text Box 59"/>
            <p:cNvSpPr txBox="1">
              <a:spLocks noChangeArrowheads="1"/>
            </p:cNvSpPr>
            <p:nvPr/>
          </p:nvSpPr>
          <p:spPr bwMode="auto">
            <a:xfrm>
              <a:off x="2730" y="6556"/>
              <a:ext cx="1590" cy="936"/>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FFFFFF"/>
                  </a:solidFill>
                  <a:effectLst/>
                  <a:latin typeface="Calibri" pitchFamily="34" charset="0"/>
                  <a:cs typeface="Arial" pitchFamily="34" charset="0"/>
                </a:rPr>
                <a:t>Ventana Principal</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8" name="Text Box 60"/>
            <p:cNvSpPr txBox="1">
              <a:spLocks noChangeArrowheads="1"/>
            </p:cNvSpPr>
            <p:nvPr/>
          </p:nvSpPr>
          <p:spPr bwMode="auto">
            <a:xfrm>
              <a:off x="2829" y="7952"/>
              <a:ext cx="2610" cy="899"/>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500" b="0" i="0" u="none" strike="noStrike" cap="none" normalizeH="0" baseline="0" dirty="0" smtClean="0">
                  <a:ln>
                    <a:noFill/>
                  </a:ln>
                  <a:solidFill>
                    <a:srgbClr val="FFFFFF"/>
                  </a:solidFill>
                  <a:effectLst/>
                  <a:latin typeface="Calibri" pitchFamily="34" charset="0"/>
                  <a:cs typeface="Arial" pitchFamily="34" charset="0"/>
                </a:rPr>
                <a:t>Ventana de Proceso de Secado</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9" name="Text Box 61"/>
            <p:cNvSpPr txBox="1">
              <a:spLocks noChangeArrowheads="1"/>
            </p:cNvSpPr>
            <p:nvPr/>
          </p:nvSpPr>
          <p:spPr bwMode="auto">
            <a:xfrm>
              <a:off x="6672" y="7952"/>
              <a:ext cx="2580" cy="899"/>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Proceso de Envejecido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0" name="Text Box 62"/>
            <p:cNvSpPr txBox="1">
              <a:spLocks noChangeArrowheads="1"/>
            </p:cNvSpPr>
            <p:nvPr/>
          </p:nvSpPr>
          <p:spPr bwMode="auto">
            <a:xfrm>
              <a:off x="1587" y="9107"/>
              <a:ext cx="1815" cy="897"/>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Configuración</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1" name="Text Box 63"/>
            <p:cNvSpPr txBox="1">
              <a:spLocks noChangeArrowheads="1"/>
            </p:cNvSpPr>
            <p:nvPr/>
          </p:nvSpPr>
          <p:spPr bwMode="auto">
            <a:xfrm>
              <a:off x="8806" y="9107"/>
              <a:ext cx="1815" cy="897"/>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Configuración</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2" name="Text Box 64"/>
            <p:cNvSpPr txBox="1">
              <a:spLocks noChangeArrowheads="1"/>
            </p:cNvSpPr>
            <p:nvPr/>
          </p:nvSpPr>
          <p:spPr bwMode="auto">
            <a:xfrm>
              <a:off x="4707" y="11386"/>
              <a:ext cx="2580" cy="1105"/>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500" b="0" i="0" u="none" strike="noStrike" cap="none" normalizeH="0" baseline="0" dirty="0" smtClean="0">
                  <a:ln>
                    <a:noFill/>
                  </a:ln>
                  <a:solidFill>
                    <a:srgbClr val="FFFFFF"/>
                  </a:solidFill>
                  <a:effectLst/>
                  <a:latin typeface="Calibri" pitchFamily="34" charset="0"/>
                  <a:cs typeface="Arial" pitchFamily="34" charset="0"/>
                </a:rPr>
                <a:t>Ventana de Proceso en Marcha</a:t>
              </a:r>
              <a:endParaRPr kumimoji="0" lang="es-EC" sz="15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13" name="AutoShape 65"/>
            <p:cNvCxnSpPr>
              <a:cxnSpLocks noChangeShapeType="1"/>
            </p:cNvCxnSpPr>
            <p:nvPr/>
          </p:nvCxnSpPr>
          <p:spPr bwMode="auto">
            <a:xfrm>
              <a:off x="3570" y="5118"/>
              <a:ext cx="0" cy="302"/>
            </a:xfrm>
            <a:prstGeom prst="straightConnector1">
              <a:avLst/>
            </a:prstGeom>
            <a:noFill/>
            <a:ln w="9525">
              <a:solidFill>
                <a:srgbClr val="000000"/>
              </a:solidFill>
              <a:round/>
              <a:headEnd/>
              <a:tailEnd type="triangle" w="med" len="med"/>
            </a:ln>
          </p:spPr>
        </p:cxnSp>
        <p:cxnSp>
          <p:nvCxnSpPr>
            <p:cNvPr id="2114" name="AutoShape 66"/>
            <p:cNvCxnSpPr>
              <a:cxnSpLocks noChangeShapeType="1"/>
            </p:cNvCxnSpPr>
            <p:nvPr/>
          </p:nvCxnSpPr>
          <p:spPr bwMode="auto">
            <a:xfrm>
              <a:off x="6300" y="5119"/>
              <a:ext cx="0" cy="302"/>
            </a:xfrm>
            <a:prstGeom prst="straightConnector1">
              <a:avLst/>
            </a:prstGeom>
            <a:noFill/>
            <a:ln w="9525">
              <a:solidFill>
                <a:srgbClr val="000000"/>
              </a:solidFill>
              <a:round/>
              <a:headEnd/>
              <a:tailEnd type="triangle" w="med" len="med"/>
            </a:ln>
          </p:spPr>
        </p:cxnSp>
        <p:cxnSp>
          <p:nvCxnSpPr>
            <p:cNvPr id="2115" name="AutoShape 67"/>
            <p:cNvCxnSpPr>
              <a:cxnSpLocks noChangeShapeType="1"/>
            </p:cNvCxnSpPr>
            <p:nvPr/>
          </p:nvCxnSpPr>
          <p:spPr bwMode="auto">
            <a:xfrm flipV="1">
              <a:off x="6300" y="4788"/>
              <a:ext cx="0" cy="329"/>
            </a:xfrm>
            <a:prstGeom prst="straightConnector1">
              <a:avLst/>
            </a:prstGeom>
            <a:noFill/>
            <a:ln w="9525">
              <a:solidFill>
                <a:srgbClr val="000000"/>
              </a:solidFill>
              <a:round/>
              <a:headEnd/>
              <a:tailEnd type="triangle" w="med" len="med"/>
            </a:ln>
          </p:spPr>
        </p:cxnSp>
        <p:cxnSp>
          <p:nvCxnSpPr>
            <p:cNvPr id="2116" name="AutoShape 68"/>
            <p:cNvCxnSpPr>
              <a:cxnSpLocks noChangeShapeType="1"/>
            </p:cNvCxnSpPr>
            <p:nvPr/>
          </p:nvCxnSpPr>
          <p:spPr bwMode="auto">
            <a:xfrm>
              <a:off x="3571" y="6301"/>
              <a:ext cx="0" cy="255"/>
            </a:xfrm>
            <a:prstGeom prst="straightConnector1">
              <a:avLst/>
            </a:prstGeom>
            <a:noFill/>
            <a:ln w="9525">
              <a:solidFill>
                <a:srgbClr val="000000"/>
              </a:solidFill>
              <a:round/>
              <a:headEnd/>
              <a:tailEnd type="triangle" w="med" len="med"/>
            </a:ln>
          </p:spPr>
        </p:cxnSp>
        <p:cxnSp>
          <p:nvCxnSpPr>
            <p:cNvPr id="2117" name="AutoShape 69"/>
            <p:cNvCxnSpPr>
              <a:cxnSpLocks noChangeShapeType="1"/>
            </p:cNvCxnSpPr>
            <p:nvPr/>
          </p:nvCxnSpPr>
          <p:spPr bwMode="auto">
            <a:xfrm>
              <a:off x="3570" y="7650"/>
              <a:ext cx="0" cy="302"/>
            </a:xfrm>
            <a:prstGeom prst="straightConnector1">
              <a:avLst/>
            </a:prstGeom>
            <a:noFill/>
            <a:ln w="9525">
              <a:solidFill>
                <a:srgbClr val="000000"/>
              </a:solidFill>
              <a:round/>
              <a:headEnd/>
              <a:tailEnd type="triangle" w="med" len="med"/>
            </a:ln>
          </p:spPr>
        </p:cxnSp>
        <p:cxnSp>
          <p:nvCxnSpPr>
            <p:cNvPr id="2118" name="AutoShape 70"/>
            <p:cNvCxnSpPr>
              <a:cxnSpLocks noChangeShapeType="1"/>
            </p:cNvCxnSpPr>
            <p:nvPr/>
          </p:nvCxnSpPr>
          <p:spPr bwMode="auto">
            <a:xfrm>
              <a:off x="7949" y="7650"/>
              <a:ext cx="0" cy="302"/>
            </a:xfrm>
            <a:prstGeom prst="straightConnector1">
              <a:avLst/>
            </a:prstGeom>
            <a:noFill/>
            <a:ln w="9525">
              <a:solidFill>
                <a:srgbClr val="000000"/>
              </a:solidFill>
              <a:round/>
              <a:headEnd/>
              <a:tailEnd type="triangle" w="med" len="med"/>
            </a:ln>
          </p:spPr>
        </p:cxnSp>
        <p:cxnSp>
          <p:nvCxnSpPr>
            <p:cNvPr id="2119" name="AutoShape 71"/>
            <p:cNvCxnSpPr>
              <a:cxnSpLocks noChangeShapeType="1"/>
            </p:cNvCxnSpPr>
            <p:nvPr/>
          </p:nvCxnSpPr>
          <p:spPr bwMode="auto">
            <a:xfrm flipV="1">
              <a:off x="3570" y="7492"/>
              <a:ext cx="1" cy="155"/>
            </a:xfrm>
            <a:prstGeom prst="straightConnector1">
              <a:avLst/>
            </a:prstGeom>
            <a:noFill/>
            <a:ln w="9525">
              <a:solidFill>
                <a:srgbClr val="000000"/>
              </a:solidFill>
              <a:round/>
              <a:headEnd/>
              <a:tailEnd type="triangle" w="med" len="med"/>
            </a:ln>
          </p:spPr>
        </p:cxnSp>
        <p:cxnSp>
          <p:nvCxnSpPr>
            <p:cNvPr id="2120" name="AutoShape 72"/>
            <p:cNvCxnSpPr>
              <a:cxnSpLocks noChangeShapeType="1"/>
            </p:cNvCxnSpPr>
            <p:nvPr/>
          </p:nvCxnSpPr>
          <p:spPr bwMode="auto">
            <a:xfrm>
              <a:off x="2482" y="8304"/>
              <a:ext cx="347" cy="0"/>
            </a:xfrm>
            <a:prstGeom prst="straightConnector1">
              <a:avLst/>
            </a:prstGeom>
            <a:noFill/>
            <a:ln w="9525">
              <a:solidFill>
                <a:srgbClr val="000000"/>
              </a:solidFill>
              <a:round/>
              <a:headEnd/>
              <a:tailEnd type="triangle" w="med" len="med"/>
            </a:ln>
          </p:spPr>
        </p:cxnSp>
        <p:cxnSp>
          <p:nvCxnSpPr>
            <p:cNvPr id="2121" name="AutoShape 73"/>
            <p:cNvCxnSpPr>
              <a:cxnSpLocks noChangeShapeType="1"/>
            </p:cNvCxnSpPr>
            <p:nvPr/>
          </p:nvCxnSpPr>
          <p:spPr bwMode="auto">
            <a:xfrm>
              <a:off x="2482" y="8304"/>
              <a:ext cx="0" cy="786"/>
            </a:xfrm>
            <a:prstGeom prst="straightConnector1">
              <a:avLst/>
            </a:prstGeom>
            <a:noFill/>
            <a:ln w="9525">
              <a:solidFill>
                <a:srgbClr val="000000"/>
              </a:solidFill>
              <a:round/>
              <a:headEnd/>
              <a:tailEnd type="triangle" w="med" len="med"/>
            </a:ln>
          </p:spPr>
        </p:cxnSp>
        <p:cxnSp>
          <p:nvCxnSpPr>
            <p:cNvPr id="2122" name="AutoShape 74"/>
            <p:cNvCxnSpPr>
              <a:cxnSpLocks noChangeShapeType="1"/>
            </p:cNvCxnSpPr>
            <p:nvPr/>
          </p:nvCxnSpPr>
          <p:spPr bwMode="auto">
            <a:xfrm flipH="1">
              <a:off x="1289" y="9559"/>
              <a:ext cx="298" cy="0"/>
            </a:xfrm>
            <a:prstGeom prst="straightConnector1">
              <a:avLst/>
            </a:prstGeom>
            <a:noFill/>
            <a:ln w="9525">
              <a:solidFill>
                <a:srgbClr val="000000"/>
              </a:solidFill>
              <a:round/>
              <a:headEnd/>
              <a:tailEnd/>
            </a:ln>
          </p:spPr>
        </p:cxnSp>
        <p:cxnSp>
          <p:nvCxnSpPr>
            <p:cNvPr id="2123" name="AutoShape 75"/>
            <p:cNvCxnSpPr>
              <a:cxnSpLocks noChangeShapeType="1"/>
            </p:cNvCxnSpPr>
            <p:nvPr/>
          </p:nvCxnSpPr>
          <p:spPr bwMode="auto">
            <a:xfrm flipV="1">
              <a:off x="1289" y="8304"/>
              <a:ext cx="1" cy="1255"/>
            </a:xfrm>
            <a:prstGeom prst="straightConnector1">
              <a:avLst/>
            </a:prstGeom>
            <a:noFill/>
            <a:ln w="9525">
              <a:solidFill>
                <a:srgbClr val="000000"/>
              </a:solidFill>
              <a:round/>
              <a:headEnd/>
              <a:tailEnd/>
            </a:ln>
          </p:spPr>
        </p:cxnSp>
        <p:cxnSp>
          <p:nvCxnSpPr>
            <p:cNvPr id="2124" name="AutoShape 76"/>
            <p:cNvCxnSpPr>
              <a:cxnSpLocks noChangeShapeType="1"/>
            </p:cNvCxnSpPr>
            <p:nvPr/>
          </p:nvCxnSpPr>
          <p:spPr bwMode="auto">
            <a:xfrm flipH="1">
              <a:off x="1289" y="8304"/>
              <a:ext cx="1193" cy="0"/>
            </a:xfrm>
            <a:prstGeom prst="straightConnector1">
              <a:avLst/>
            </a:prstGeom>
            <a:noFill/>
            <a:ln w="9525">
              <a:solidFill>
                <a:srgbClr val="000000"/>
              </a:solidFill>
              <a:round/>
              <a:headEnd/>
              <a:tailEnd/>
            </a:ln>
          </p:spPr>
        </p:cxnSp>
        <p:cxnSp>
          <p:nvCxnSpPr>
            <p:cNvPr id="2125" name="AutoShape 77"/>
            <p:cNvCxnSpPr>
              <a:cxnSpLocks noChangeShapeType="1"/>
            </p:cNvCxnSpPr>
            <p:nvPr/>
          </p:nvCxnSpPr>
          <p:spPr bwMode="auto">
            <a:xfrm flipH="1">
              <a:off x="3570" y="7647"/>
              <a:ext cx="4379" cy="0"/>
            </a:xfrm>
            <a:prstGeom prst="straightConnector1">
              <a:avLst/>
            </a:prstGeom>
            <a:noFill/>
            <a:ln w="9525">
              <a:solidFill>
                <a:srgbClr val="000000"/>
              </a:solidFill>
              <a:round/>
              <a:headEnd/>
              <a:tailEnd/>
            </a:ln>
          </p:spPr>
        </p:cxnSp>
        <p:cxnSp>
          <p:nvCxnSpPr>
            <p:cNvPr id="2126" name="AutoShape 78"/>
            <p:cNvCxnSpPr>
              <a:cxnSpLocks noChangeShapeType="1"/>
            </p:cNvCxnSpPr>
            <p:nvPr/>
          </p:nvCxnSpPr>
          <p:spPr bwMode="auto">
            <a:xfrm flipH="1">
              <a:off x="9270" y="8304"/>
              <a:ext cx="371" cy="0"/>
            </a:xfrm>
            <a:prstGeom prst="straightConnector1">
              <a:avLst/>
            </a:prstGeom>
            <a:noFill/>
            <a:ln w="9525">
              <a:solidFill>
                <a:srgbClr val="000000"/>
              </a:solidFill>
              <a:round/>
              <a:headEnd/>
              <a:tailEnd type="triangle" w="med" len="med"/>
            </a:ln>
          </p:spPr>
        </p:cxnSp>
        <p:cxnSp>
          <p:nvCxnSpPr>
            <p:cNvPr id="2127" name="AutoShape 79"/>
            <p:cNvCxnSpPr>
              <a:cxnSpLocks noChangeShapeType="1"/>
            </p:cNvCxnSpPr>
            <p:nvPr/>
          </p:nvCxnSpPr>
          <p:spPr bwMode="auto">
            <a:xfrm>
              <a:off x="9641" y="8304"/>
              <a:ext cx="0" cy="786"/>
            </a:xfrm>
            <a:prstGeom prst="straightConnector1">
              <a:avLst/>
            </a:prstGeom>
            <a:noFill/>
            <a:ln w="9525">
              <a:solidFill>
                <a:srgbClr val="000000"/>
              </a:solidFill>
              <a:round/>
              <a:headEnd/>
              <a:tailEnd type="triangle" w="med" len="med"/>
            </a:ln>
          </p:spPr>
        </p:cxnSp>
        <p:cxnSp>
          <p:nvCxnSpPr>
            <p:cNvPr id="2128" name="AutoShape 80"/>
            <p:cNvCxnSpPr>
              <a:cxnSpLocks noChangeShapeType="1"/>
            </p:cNvCxnSpPr>
            <p:nvPr/>
          </p:nvCxnSpPr>
          <p:spPr bwMode="auto">
            <a:xfrm>
              <a:off x="10621" y="9559"/>
              <a:ext cx="279" cy="0"/>
            </a:xfrm>
            <a:prstGeom prst="straightConnector1">
              <a:avLst/>
            </a:prstGeom>
            <a:noFill/>
            <a:ln w="9525">
              <a:solidFill>
                <a:srgbClr val="000000"/>
              </a:solidFill>
              <a:round/>
              <a:headEnd/>
              <a:tailEnd/>
            </a:ln>
          </p:spPr>
        </p:cxnSp>
        <p:cxnSp>
          <p:nvCxnSpPr>
            <p:cNvPr id="2129" name="AutoShape 81"/>
            <p:cNvCxnSpPr>
              <a:cxnSpLocks noChangeShapeType="1"/>
            </p:cNvCxnSpPr>
            <p:nvPr/>
          </p:nvCxnSpPr>
          <p:spPr bwMode="auto">
            <a:xfrm flipV="1">
              <a:off x="10900" y="8304"/>
              <a:ext cx="1" cy="1255"/>
            </a:xfrm>
            <a:prstGeom prst="straightConnector1">
              <a:avLst/>
            </a:prstGeom>
            <a:noFill/>
            <a:ln w="9525">
              <a:solidFill>
                <a:srgbClr val="000000"/>
              </a:solidFill>
              <a:round/>
              <a:headEnd/>
              <a:tailEnd/>
            </a:ln>
          </p:spPr>
        </p:cxnSp>
        <p:cxnSp>
          <p:nvCxnSpPr>
            <p:cNvPr id="2130" name="AutoShape 82"/>
            <p:cNvCxnSpPr>
              <a:cxnSpLocks noChangeShapeType="1"/>
            </p:cNvCxnSpPr>
            <p:nvPr/>
          </p:nvCxnSpPr>
          <p:spPr bwMode="auto">
            <a:xfrm>
              <a:off x="9641" y="8304"/>
              <a:ext cx="1259" cy="0"/>
            </a:xfrm>
            <a:prstGeom prst="straightConnector1">
              <a:avLst/>
            </a:prstGeom>
            <a:noFill/>
            <a:ln w="9525">
              <a:solidFill>
                <a:srgbClr val="000000"/>
              </a:solidFill>
              <a:round/>
              <a:headEnd/>
              <a:tailEnd/>
            </a:ln>
          </p:spPr>
        </p:cxnSp>
        <p:sp>
          <p:nvSpPr>
            <p:cNvPr id="2131" name="Text Box 83"/>
            <p:cNvSpPr txBox="1">
              <a:spLocks noChangeArrowheads="1"/>
            </p:cNvSpPr>
            <p:nvPr/>
          </p:nvSpPr>
          <p:spPr bwMode="auto">
            <a:xfrm>
              <a:off x="1289" y="11986"/>
              <a:ext cx="2919" cy="872"/>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advertencia de inicio del proceso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32" name="AutoShape 84"/>
            <p:cNvCxnSpPr>
              <a:cxnSpLocks noChangeShapeType="1"/>
            </p:cNvCxnSpPr>
            <p:nvPr/>
          </p:nvCxnSpPr>
          <p:spPr bwMode="auto">
            <a:xfrm>
              <a:off x="4069" y="8850"/>
              <a:ext cx="1" cy="709"/>
            </a:xfrm>
            <a:prstGeom prst="straightConnector1">
              <a:avLst/>
            </a:prstGeom>
            <a:noFill/>
            <a:ln w="9525">
              <a:solidFill>
                <a:srgbClr val="000000"/>
              </a:solidFill>
              <a:round/>
              <a:headEnd/>
              <a:tailEnd/>
            </a:ln>
          </p:spPr>
        </p:cxnSp>
        <p:cxnSp>
          <p:nvCxnSpPr>
            <p:cNvPr id="2133" name="AutoShape 85"/>
            <p:cNvCxnSpPr>
              <a:cxnSpLocks noChangeShapeType="1"/>
            </p:cNvCxnSpPr>
            <p:nvPr/>
          </p:nvCxnSpPr>
          <p:spPr bwMode="auto">
            <a:xfrm>
              <a:off x="7950" y="8850"/>
              <a:ext cx="0" cy="709"/>
            </a:xfrm>
            <a:prstGeom prst="straightConnector1">
              <a:avLst/>
            </a:prstGeom>
            <a:noFill/>
            <a:ln w="9525">
              <a:solidFill>
                <a:srgbClr val="000000"/>
              </a:solidFill>
              <a:round/>
              <a:headEnd/>
              <a:tailEnd/>
            </a:ln>
          </p:spPr>
        </p:cxnSp>
        <p:cxnSp>
          <p:nvCxnSpPr>
            <p:cNvPr id="2134" name="AutoShape 86"/>
            <p:cNvCxnSpPr>
              <a:cxnSpLocks noChangeShapeType="1"/>
            </p:cNvCxnSpPr>
            <p:nvPr/>
          </p:nvCxnSpPr>
          <p:spPr bwMode="auto">
            <a:xfrm>
              <a:off x="4069" y="9559"/>
              <a:ext cx="3880" cy="0"/>
            </a:xfrm>
            <a:prstGeom prst="straightConnector1">
              <a:avLst/>
            </a:prstGeom>
            <a:noFill/>
            <a:ln w="9525">
              <a:solidFill>
                <a:srgbClr val="000000"/>
              </a:solidFill>
              <a:round/>
              <a:headEnd/>
              <a:tailEnd/>
            </a:ln>
          </p:spPr>
        </p:cxnSp>
        <p:cxnSp>
          <p:nvCxnSpPr>
            <p:cNvPr id="2135" name="AutoShape 87"/>
            <p:cNvCxnSpPr>
              <a:cxnSpLocks noChangeShapeType="1"/>
            </p:cNvCxnSpPr>
            <p:nvPr/>
          </p:nvCxnSpPr>
          <p:spPr bwMode="auto">
            <a:xfrm>
              <a:off x="6010" y="9559"/>
              <a:ext cx="1" cy="1826"/>
            </a:xfrm>
            <a:prstGeom prst="straightConnector1">
              <a:avLst/>
            </a:prstGeom>
            <a:noFill/>
            <a:ln w="9525">
              <a:solidFill>
                <a:srgbClr val="000000"/>
              </a:solidFill>
              <a:round/>
              <a:headEnd/>
              <a:tailEnd type="triangle" w="med" len="med"/>
            </a:ln>
          </p:spPr>
        </p:cxnSp>
        <p:cxnSp>
          <p:nvCxnSpPr>
            <p:cNvPr id="2136" name="AutoShape 88"/>
            <p:cNvCxnSpPr>
              <a:cxnSpLocks noChangeShapeType="1"/>
            </p:cNvCxnSpPr>
            <p:nvPr/>
          </p:nvCxnSpPr>
          <p:spPr bwMode="auto">
            <a:xfrm>
              <a:off x="7287" y="11521"/>
              <a:ext cx="499" cy="0"/>
            </a:xfrm>
            <a:prstGeom prst="straightConnector1">
              <a:avLst/>
            </a:prstGeom>
            <a:noFill/>
            <a:ln w="9525">
              <a:solidFill>
                <a:srgbClr val="000000"/>
              </a:solidFill>
              <a:round/>
              <a:headEnd type="triangle" w="med" len="med"/>
              <a:tailEnd type="triangle" w="med" len="med"/>
            </a:ln>
          </p:spPr>
        </p:cxnSp>
        <p:cxnSp>
          <p:nvCxnSpPr>
            <p:cNvPr id="2137" name="AutoShape 89"/>
            <p:cNvCxnSpPr>
              <a:cxnSpLocks noChangeShapeType="1"/>
            </p:cNvCxnSpPr>
            <p:nvPr/>
          </p:nvCxnSpPr>
          <p:spPr bwMode="auto">
            <a:xfrm>
              <a:off x="4208" y="11521"/>
              <a:ext cx="499" cy="0"/>
            </a:xfrm>
            <a:prstGeom prst="straightConnector1">
              <a:avLst/>
            </a:prstGeom>
            <a:noFill/>
            <a:ln w="9525">
              <a:solidFill>
                <a:srgbClr val="000000"/>
              </a:solidFill>
              <a:round/>
              <a:headEnd type="triangle" w="med" len="med"/>
              <a:tailEnd type="triangle" w="med" len="med"/>
            </a:ln>
          </p:spPr>
        </p:cxnSp>
        <p:sp>
          <p:nvSpPr>
            <p:cNvPr id="2138" name="Text Box 90"/>
            <p:cNvSpPr txBox="1">
              <a:spLocks noChangeArrowheads="1"/>
            </p:cNvSpPr>
            <p:nvPr/>
          </p:nvSpPr>
          <p:spPr bwMode="auto">
            <a:xfrm>
              <a:off x="1289" y="10986"/>
              <a:ext cx="2919" cy="895"/>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Advertencia de fin del proceso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9" name="Text Box 91"/>
            <p:cNvSpPr txBox="1">
              <a:spLocks noChangeArrowheads="1"/>
            </p:cNvSpPr>
            <p:nvPr/>
          </p:nvSpPr>
          <p:spPr bwMode="auto">
            <a:xfrm>
              <a:off x="7786" y="10986"/>
              <a:ext cx="2580" cy="930"/>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 de peligro paro del proceso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40" name="AutoShape 92"/>
            <p:cNvCxnSpPr>
              <a:cxnSpLocks noChangeShapeType="1"/>
            </p:cNvCxnSpPr>
            <p:nvPr/>
          </p:nvCxnSpPr>
          <p:spPr bwMode="auto">
            <a:xfrm flipH="1">
              <a:off x="2913" y="13027"/>
              <a:ext cx="3097" cy="0"/>
            </a:xfrm>
            <a:prstGeom prst="straightConnector1">
              <a:avLst/>
            </a:prstGeom>
            <a:noFill/>
            <a:ln w="9525">
              <a:solidFill>
                <a:srgbClr val="000000"/>
              </a:solidFill>
              <a:round/>
              <a:headEnd/>
              <a:tailEnd/>
            </a:ln>
          </p:spPr>
        </p:cxnSp>
        <p:cxnSp>
          <p:nvCxnSpPr>
            <p:cNvPr id="2141" name="AutoShape 93"/>
            <p:cNvCxnSpPr>
              <a:cxnSpLocks noChangeShapeType="1"/>
            </p:cNvCxnSpPr>
            <p:nvPr/>
          </p:nvCxnSpPr>
          <p:spPr bwMode="auto">
            <a:xfrm flipH="1">
              <a:off x="5929" y="13027"/>
              <a:ext cx="3097" cy="0"/>
            </a:xfrm>
            <a:prstGeom prst="straightConnector1">
              <a:avLst/>
            </a:prstGeom>
            <a:noFill/>
            <a:ln w="9525">
              <a:solidFill>
                <a:srgbClr val="000000"/>
              </a:solidFill>
              <a:round/>
              <a:headEnd/>
              <a:tailEnd/>
            </a:ln>
          </p:spPr>
        </p:cxnSp>
        <p:sp>
          <p:nvSpPr>
            <p:cNvPr id="2142" name="Text Box 94"/>
            <p:cNvSpPr txBox="1">
              <a:spLocks noChangeArrowheads="1"/>
            </p:cNvSpPr>
            <p:nvPr/>
          </p:nvSpPr>
          <p:spPr bwMode="auto">
            <a:xfrm>
              <a:off x="1508" y="13361"/>
              <a:ext cx="2377" cy="842"/>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FFFFFF"/>
                  </a:solidFill>
                  <a:effectLst/>
                  <a:latin typeface="Calibri" pitchFamily="34" charset="0"/>
                  <a:cs typeface="Arial" pitchFamily="34" charset="0"/>
                </a:rPr>
                <a:t>Ventana de Ingeniería</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43" name="Text Box 95"/>
            <p:cNvSpPr txBox="1">
              <a:spLocks noChangeArrowheads="1"/>
            </p:cNvSpPr>
            <p:nvPr/>
          </p:nvSpPr>
          <p:spPr bwMode="auto">
            <a:xfrm>
              <a:off x="4763" y="13361"/>
              <a:ext cx="2377" cy="842"/>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FFFFFF"/>
                  </a:solidFill>
                  <a:effectLst/>
                  <a:latin typeface="Calibri" pitchFamily="34" charset="0"/>
                  <a:cs typeface="Arial" pitchFamily="34" charset="0"/>
                </a:rPr>
                <a:t>Ventana de Históricos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44" name="Text Box 96"/>
            <p:cNvSpPr txBox="1">
              <a:spLocks noChangeArrowheads="1"/>
            </p:cNvSpPr>
            <p:nvPr/>
          </p:nvSpPr>
          <p:spPr bwMode="auto">
            <a:xfrm>
              <a:off x="7853" y="13361"/>
              <a:ext cx="2377" cy="842"/>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FFFFFF"/>
                  </a:solidFill>
                  <a:effectLst/>
                  <a:latin typeface="Calibri" pitchFamily="34" charset="0"/>
                  <a:cs typeface="Arial" pitchFamily="34" charset="0"/>
                </a:rPr>
                <a:t>Ventana de Alarmas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45" name="AutoShape 97"/>
            <p:cNvCxnSpPr>
              <a:cxnSpLocks noChangeShapeType="1"/>
            </p:cNvCxnSpPr>
            <p:nvPr/>
          </p:nvCxnSpPr>
          <p:spPr bwMode="auto">
            <a:xfrm>
              <a:off x="2913" y="13027"/>
              <a:ext cx="0" cy="334"/>
            </a:xfrm>
            <a:prstGeom prst="straightConnector1">
              <a:avLst/>
            </a:prstGeom>
            <a:noFill/>
            <a:ln w="9525">
              <a:solidFill>
                <a:srgbClr val="000000"/>
              </a:solidFill>
              <a:round/>
              <a:headEnd/>
              <a:tailEnd type="triangle" w="med" len="med"/>
            </a:ln>
          </p:spPr>
        </p:cxnSp>
        <p:cxnSp>
          <p:nvCxnSpPr>
            <p:cNvPr id="2146" name="AutoShape 98"/>
            <p:cNvCxnSpPr>
              <a:cxnSpLocks noChangeShapeType="1"/>
            </p:cNvCxnSpPr>
            <p:nvPr/>
          </p:nvCxnSpPr>
          <p:spPr bwMode="auto">
            <a:xfrm>
              <a:off x="5929" y="13027"/>
              <a:ext cx="0" cy="334"/>
            </a:xfrm>
            <a:prstGeom prst="straightConnector1">
              <a:avLst/>
            </a:prstGeom>
            <a:noFill/>
            <a:ln w="9525">
              <a:solidFill>
                <a:srgbClr val="000000"/>
              </a:solidFill>
              <a:round/>
              <a:headEnd/>
              <a:tailEnd type="triangle" w="med" len="med"/>
            </a:ln>
          </p:spPr>
        </p:cxnSp>
        <p:cxnSp>
          <p:nvCxnSpPr>
            <p:cNvPr id="2147" name="AutoShape 99"/>
            <p:cNvCxnSpPr>
              <a:cxnSpLocks noChangeShapeType="1"/>
            </p:cNvCxnSpPr>
            <p:nvPr/>
          </p:nvCxnSpPr>
          <p:spPr bwMode="auto">
            <a:xfrm>
              <a:off x="9026" y="13027"/>
              <a:ext cx="0" cy="334"/>
            </a:xfrm>
            <a:prstGeom prst="straightConnector1">
              <a:avLst/>
            </a:prstGeom>
            <a:noFill/>
            <a:ln w="9525">
              <a:solidFill>
                <a:srgbClr val="000000"/>
              </a:solidFill>
              <a:round/>
              <a:headEnd/>
              <a:tailEnd type="triangle" w="med" len="med"/>
            </a:ln>
          </p:spPr>
        </p:cxnSp>
        <p:cxnSp>
          <p:nvCxnSpPr>
            <p:cNvPr id="2148" name="AutoShape 100"/>
            <p:cNvCxnSpPr>
              <a:cxnSpLocks noChangeShapeType="1"/>
            </p:cNvCxnSpPr>
            <p:nvPr/>
          </p:nvCxnSpPr>
          <p:spPr bwMode="auto">
            <a:xfrm flipV="1">
              <a:off x="5929" y="12491"/>
              <a:ext cx="0" cy="536"/>
            </a:xfrm>
            <a:prstGeom prst="straightConnector1">
              <a:avLst/>
            </a:prstGeom>
            <a:noFill/>
            <a:ln w="9525">
              <a:solidFill>
                <a:srgbClr val="000000"/>
              </a:solidFill>
              <a:round/>
              <a:headEnd/>
              <a:tailEnd type="triangle" w="med" len="med"/>
            </a:ln>
          </p:spPr>
        </p:cxnSp>
        <p:cxnSp>
          <p:nvCxnSpPr>
            <p:cNvPr id="2149" name="AutoShape 101"/>
            <p:cNvCxnSpPr>
              <a:cxnSpLocks noChangeShapeType="1"/>
            </p:cNvCxnSpPr>
            <p:nvPr/>
          </p:nvCxnSpPr>
          <p:spPr bwMode="auto">
            <a:xfrm>
              <a:off x="3570" y="5117"/>
              <a:ext cx="2730" cy="2"/>
            </a:xfrm>
            <a:prstGeom prst="straightConnector1">
              <a:avLst/>
            </a:prstGeom>
            <a:noFill/>
            <a:ln w="9525">
              <a:solidFill>
                <a:srgbClr val="000000"/>
              </a:solidFill>
              <a:round/>
              <a:headEnd/>
              <a:tailEnd/>
            </a:ln>
          </p:spPr>
        </p:cxnSp>
        <p:sp>
          <p:nvSpPr>
            <p:cNvPr id="2150" name="Text Box 102"/>
            <p:cNvSpPr txBox="1">
              <a:spLocks noChangeArrowheads="1"/>
            </p:cNvSpPr>
            <p:nvPr/>
          </p:nvSpPr>
          <p:spPr bwMode="auto">
            <a:xfrm>
              <a:off x="5645" y="6556"/>
              <a:ext cx="1605" cy="936"/>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FFFFFF"/>
                  </a:solidFill>
                  <a:effectLst/>
                  <a:latin typeface="Calibri" pitchFamily="34" charset="0"/>
                  <a:cs typeface="Arial" pitchFamily="34" charset="0"/>
                </a:rPr>
                <a:t>Ventana</a:t>
              </a:r>
              <a:r>
                <a:rPr kumimoji="0" lang="en-US" sz="1600" b="0" i="0" u="none" strike="noStrike" cap="none" normalizeH="0" baseline="0" dirty="0" smtClean="0">
                  <a:ln>
                    <a:noFill/>
                  </a:ln>
                  <a:solidFill>
                    <a:srgbClr val="FFFFFF"/>
                  </a:solidFill>
                  <a:effectLst/>
                  <a:latin typeface="Calibri" pitchFamily="34" charset="0"/>
                  <a:cs typeface="Arial" pitchFamily="34" charset="0"/>
                </a:rPr>
                <a:t> de</a:t>
              </a:r>
              <a:r>
                <a:rPr kumimoji="0" lang="es-EC" sz="1600" b="0" i="0" u="none" strike="noStrike" cap="none" normalizeH="0" baseline="0" dirty="0" smtClean="0">
                  <a:ln>
                    <a:noFill/>
                  </a:ln>
                  <a:solidFill>
                    <a:srgbClr val="FFFFFF"/>
                  </a:solidFill>
                  <a:effectLst/>
                  <a:latin typeface="Calibri" pitchFamily="34" charset="0"/>
                  <a:cs typeface="Arial" pitchFamily="34" charset="0"/>
                </a:rPr>
                <a:t> Ayuda</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51" name="AutoShape 103"/>
            <p:cNvCxnSpPr>
              <a:cxnSpLocks noChangeShapeType="1"/>
            </p:cNvCxnSpPr>
            <p:nvPr/>
          </p:nvCxnSpPr>
          <p:spPr bwMode="auto">
            <a:xfrm>
              <a:off x="4325" y="6932"/>
              <a:ext cx="1320" cy="0"/>
            </a:xfrm>
            <a:prstGeom prst="straightConnector1">
              <a:avLst/>
            </a:prstGeom>
            <a:noFill/>
            <a:ln w="9525">
              <a:solidFill>
                <a:srgbClr val="000000"/>
              </a:solidFill>
              <a:round/>
              <a:headEnd type="triangle" w="med" len="med"/>
              <a:tailEnd type="triangle" w="med" len="med"/>
            </a:ln>
          </p:spPr>
        </p:cxnSp>
        <p:cxnSp>
          <p:nvCxnSpPr>
            <p:cNvPr id="2152" name="AutoShape 104"/>
            <p:cNvCxnSpPr>
              <a:cxnSpLocks noChangeShapeType="1"/>
            </p:cNvCxnSpPr>
            <p:nvPr/>
          </p:nvCxnSpPr>
          <p:spPr bwMode="auto">
            <a:xfrm>
              <a:off x="3885" y="13713"/>
              <a:ext cx="878" cy="0"/>
            </a:xfrm>
            <a:prstGeom prst="straightConnector1">
              <a:avLst/>
            </a:prstGeom>
            <a:noFill/>
            <a:ln w="9525">
              <a:solidFill>
                <a:srgbClr val="000000"/>
              </a:solidFill>
              <a:round/>
              <a:headEnd type="triangle" w="med" len="med"/>
              <a:tailEnd type="triangle" w="med" len="med"/>
            </a:ln>
          </p:spPr>
        </p:cxnSp>
        <p:cxnSp>
          <p:nvCxnSpPr>
            <p:cNvPr id="2153" name="AutoShape 105"/>
            <p:cNvCxnSpPr>
              <a:cxnSpLocks noChangeShapeType="1"/>
            </p:cNvCxnSpPr>
            <p:nvPr/>
          </p:nvCxnSpPr>
          <p:spPr bwMode="auto">
            <a:xfrm>
              <a:off x="7140" y="13713"/>
              <a:ext cx="713" cy="1"/>
            </a:xfrm>
            <a:prstGeom prst="straightConnector1">
              <a:avLst/>
            </a:prstGeom>
            <a:noFill/>
            <a:ln w="9525">
              <a:solidFill>
                <a:srgbClr val="000000"/>
              </a:solidFill>
              <a:round/>
              <a:headEnd type="triangle" w="med" len="med"/>
              <a:tailEnd type="triangle" w="med" len="med"/>
            </a:ln>
          </p:spPr>
        </p:cxnSp>
        <p:cxnSp>
          <p:nvCxnSpPr>
            <p:cNvPr id="2154" name="AutoShape 106"/>
            <p:cNvCxnSpPr>
              <a:cxnSpLocks noChangeShapeType="1"/>
            </p:cNvCxnSpPr>
            <p:nvPr/>
          </p:nvCxnSpPr>
          <p:spPr bwMode="auto">
            <a:xfrm>
              <a:off x="4208" y="12223"/>
              <a:ext cx="499" cy="0"/>
            </a:xfrm>
            <a:prstGeom prst="straightConnector1">
              <a:avLst/>
            </a:prstGeom>
            <a:noFill/>
            <a:ln w="9525">
              <a:solidFill>
                <a:srgbClr val="000000"/>
              </a:solidFill>
              <a:round/>
              <a:headEnd type="triangle" w="med" len="med"/>
              <a:tailEnd type="triangle" w="med" len="med"/>
            </a:ln>
          </p:spPr>
        </p:cxnSp>
        <p:sp>
          <p:nvSpPr>
            <p:cNvPr id="2155" name="Text Box 107"/>
            <p:cNvSpPr txBox="1">
              <a:spLocks noChangeArrowheads="1"/>
            </p:cNvSpPr>
            <p:nvPr/>
          </p:nvSpPr>
          <p:spPr bwMode="auto">
            <a:xfrm>
              <a:off x="4722" y="5420"/>
              <a:ext cx="3242" cy="881"/>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rgbClr val="FFFFFF"/>
                  </a:solidFill>
                  <a:effectLst/>
                  <a:latin typeface="Calibri" pitchFamily="34" charset="0"/>
                  <a:cs typeface="Arial" pitchFamily="34" charset="0"/>
                </a:rPr>
                <a:t>Ventana</a:t>
              </a:r>
              <a:r>
                <a:rPr kumimoji="0" lang="en-US" sz="1400" b="0" i="0" u="none" strike="noStrike" cap="none" normalizeH="0" baseline="0" dirty="0" smtClean="0">
                  <a:ln>
                    <a:noFill/>
                  </a:ln>
                  <a:solidFill>
                    <a:srgbClr val="FFFFFF"/>
                  </a:solidFill>
                  <a:effectLst/>
                  <a:latin typeface="Calibri" pitchFamily="34" charset="0"/>
                  <a:cs typeface="Arial" pitchFamily="34" charset="0"/>
                </a:rPr>
                <a:t> de </a:t>
              </a:r>
              <a:r>
                <a:rPr kumimoji="0" lang="es-EC" sz="1400" b="0" i="0" u="none" strike="noStrike" cap="none" normalizeH="0" baseline="0" dirty="0" smtClean="0">
                  <a:ln>
                    <a:noFill/>
                  </a:ln>
                  <a:solidFill>
                    <a:srgbClr val="FFFFFF"/>
                  </a:solidFill>
                  <a:effectLst/>
                  <a:latin typeface="Calibri" pitchFamily="34" charset="0"/>
                  <a:cs typeface="Arial" pitchFamily="34" charset="0"/>
                </a:rPr>
                <a:t>configuración de Usuario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56" name="AutoShape 108"/>
            <p:cNvCxnSpPr>
              <a:cxnSpLocks noChangeShapeType="1"/>
            </p:cNvCxnSpPr>
            <p:nvPr/>
          </p:nvCxnSpPr>
          <p:spPr bwMode="auto">
            <a:xfrm>
              <a:off x="6300" y="5115"/>
              <a:ext cx="2730" cy="2"/>
            </a:xfrm>
            <a:prstGeom prst="straightConnector1">
              <a:avLst/>
            </a:prstGeom>
            <a:noFill/>
            <a:ln w="9525">
              <a:solidFill>
                <a:srgbClr val="000000"/>
              </a:solidFill>
              <a:round/>
              <a:headEnd/>
              <a:tailEnd/>
            </a:ln>
          </p:spPr>
        </p:cxnSp>
        <p:cxnSp>
          <p:nvCxnSpPr>
            <p:cNvPr id="2157" name="AutoShape 109"/>
            <p:cNvCxnSpPr>
              <a:cxnSpLocks noChangeShapeType="1"/>
            </p:cNvCxnSpPr>
            <p:nvPr/>
          </p:nvCxnSpPr>
          <p:spPr bwMode="auto">
            <a:xfrm>
              <a:off x="9030" y="5119"/>
              <a:ext cx="0" cy="302"/>
            </a:xfrm>
            <a:prstGeom prst="straightConnector1">
              <a:avLst/>
            </a:prstGeom>
            <a:noFill/>
            <a:ln w="9525">
              <a:solidFill>
                <a:srgbClr val="000000"/>
              </a:solidFill>
              <a:round/>
              <a:headEnd/>
              <a:tailEnd type="triangle" w="med" len="med"/>
            </a:ln>
          </p:spPr>
        </p:cxnSp>
        <p:sp>
          <p:nvSpPr>
            <p:cNvPr id="2158" name="Text Box 110"/>
            <p:cNvSpPr txBox="1">
              <a:spLocks noChangeArrowheads="1"/>
            </p:cNvSpPr>
            <p:nvPr/>
          </p:nvSpPr>
          <p:spPr bwMode="auto">
            <a:xfrm>
              <a:off x="7786" y="12031"/>
              <a:ext cx="3114" cy="827"/>
            </a:xfrm>
            <a:prstGeom prst="rect">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500" b="0" i="0" u="none" strike="noStrike" cap="none" normalizeH="0" baseline="0" dirty="0" smtClean="0">
                  <a:ln>
                    <a:noFill/>
                  </a:ln>
                  <a:solidFill>
                    <a:srgbClr val="FFFFFF"/>
                  </a:solidFill>
                  <a:effectLst/>
                  <a:latin typeface="Calibri" pitchFamily="34" charset="0"/>
                  <a:cs typeface="Arial" pitchFamily="34" charset="0"/>
                </a:rPr>
                <a:t>Ventana de Advertencia del Quemador</a:t>
              </a:r>
              <a:endParaRPr kumimoji="0" lang="es-EC" sz="15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59" name="AutoShape 111"/>
            <p:cNvCxnSpPr>
              <a:cxnSpLocks noChangeShapeType="1"/>
            </p:cNvCxnSpPr>
            <p:nvPr/>
          </p:nvCxnSpPr>
          <p:spPr bwMode="auto">
            <a:xfrm>
              <a:off x="7287" y="12301"/>
              <a:ext cx="499" cy="0"/>
            </a:xfrm>
            <a:prstGeom prst="straightConnector1">
              <a:avLst/>
            </a:prstGeom>
            <a:noFill/>
            <a:ln w="9525">
              <a:solidFill>
                <a:srgbClr val="000000"/>
              </a:solidFill>
              <a:round/>
              <a:headEnd type="triangle" w="med" len="med"/>
              <a:tailEnd type="triangle" w="med" len="med"/>
            </a:ln>
          </p:spPr>
        </p:cxnSp>
      </p:grpSp>
      <p:sp>
        <p:nvSpPr>
          <p:cNvPr id="61" name="1 Título"/>
          <p:cNvSpPr txBox="1">
            <a:spLocks/>
          </p:cNvSpPr>
          <p:nvPr/>
        </p:nvSpPr>
        <p:spPr>
          <a:xfrm>
            <a:off x="142844" y="130161"/>
            <a:ext cx="4069116" cy="798509"/>
          </a:xfrm>
          <a:prstGeom prst="rect">
            <a:avLst/>
          </a:prstGeom>
        </p:spPr>
        <p:txBody>
          <a:bodyPr vert="horz" lIns="91440" tIns="45720" rIns="91440" bIns="45720" rtlCol="0" anchor="ctr">
            <a:normAutofit/>
          </a:bodyPr>
          <a:lstStyle/>
          <a:p>
            <a:pPr marL="514350" marR="0" lvl="0" indent="-514350" defTabSz="914400" rtl="0" eaLnBrk="1" fontAlgn="auto" latinLnBrk="0" hangingPunct="1">
              <a:lnSpc>
                <a:spcPct val="100000"/>
              </a:lnSpc>
              <a:spcBef>
                <a:spcPct val="0"/>
              </a:spcBef>
              <a:spcAft>
                <a:spcPts val="0"/>
              </a:spcAft>
              <a:buClr>
                <a:schemeClr val="bg2">
                  <a:lumMod val="50000"/>
                </a:schemeClr>
              </a:buClr>
              <a:buSzTx/>
              <a:buFont typeface="+mj-lt"/>
              <a:buAutoNum type="arabicPeriod" startAt="5"/>
              <a:tabLst/>
              <a:defRPr/>
            </a:pPr>
            <a:r>
              <a:rPr lang="es-ES" sz="3200" b="1" dirty="0" smtClean="0">
                <a:latin typeface="Arial" pitchFamily="34" charset="0"/>
                <a:ea typeface="+mj-ea"/>
                <a:cs typeface="Arial" pitchFamily="34" charset="0"/>
              </a:rPr>
              <a:t>Navegabilidad</a:t>
            </a:r>
            <a:endParaRPr kumimoji="0" lang="es-E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61"/>
                                        </p:tgtEl>
                                        <p:attrNameLst>
                                          <p:attrName>style.color</p:attrName>
                                        </p:attrNameLst>
                                      </p:cBhvr>
                                      <p:to>
                                        <a:schemeClr val="bg1"/>
                                      </p:to>
                                    </p:animClr>
                                    <p:animClr clrSpc="rgb">
                                      <p:cBhvr>
                                        <p:cTn id="7" dur="1000" autoRev="1" fill="hold"/>
                                        <p:tgtEl>
                                          <p:spTgt spid="61"/>
                                        </p:tgtEl>
                                        <p:attrNameLst>
                                          <p:attrName>fillcolor</p:attrName>
                                        </p:attrNameLst>
                                      </p:cBhvr>
                                      <p:to>
                                        <a:schemeClr val="bg1"/>
                                      </p:to>
                                    </p:animClr>
                                    <p:set>
                                      <p:cBhvr>
                                        <p:cTn id="8" dur="1000" autoRev="1" fill="hold"/>
                                        <p:tgtEl>
                                          <p:spTgt spid="61"/>
                                        </p:tgtEl>
                                        <p:attrNameLst>
                                          <p:attrName>fill.type</p:attrName>
                                        </p:attrNameLst>
                                      </p:cBhvr>
                                      <p:to>
                                        <p:strVal val="solid"/>
                                      </p:to>
                                    </p:set>
                                    <p:set>
                                      <p:cBhvr>
                                        <p:cTn id="9" dur="1000" autoRev="1" fill="hold"/>
                                        <p:tgtEl>
                                          <p:spTgt spid="6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251520" y="482372"/>
            <a:ext cx="7381484" cy="71438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
                <a:schemeClr val="bg2">
                  <a:lumMod val="50000"/>
                </a:schemeClr>
              </a:buClr>
              <a:buSzTx/>
              <a:buFont typeface="+mj-lt"/>
              <a:buAutoNum type="arabicPeriod" startAt="6"/>
              <a:tabLst/>
              <a:defRPr/>
            </a:pPr>
            <a:r>
              <a:rPr kumimoji="0" lang="es-E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Desarrollo</a:t>
            </a:r>
            <a:r>
              <a:rPr kumimoji="0" lang="es-ES" sz="3200" b="1" i="0" u="none" strike="noStrike" kern="1200" cap="none" spc="0" normalizeH="0" noProof="0" dirty="0" smtClean="0">
                <a:ln>
                  <a:noFill/>
                </a:ln>
                <a:solidFill>
                  <a:schemeClr val="tx1"/>
                </a:solidFill>
                <a:effectLst/>
                <a:uLnTx/>
                <a:uFillTx/>
                <a:latin typeface="Arial" pitchFamily="34" charset="0"/>
                <a:cs typeface="Arial" pitchFamily="34" charset="0"/>
              </a:rPr>
              <a:t> de la Interfaz Gráfica </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5 CuadroTexto"/>
          <p:cNvSpPr txBox="1"/>
          <p:nvPr/>
        </p:nvSpPr>
        <p:spPr>
          <a:xfrm>
            <a:off x="285720" y="1357298"/>
            <a:ext cx="8643998" cy="3139321"/>
          </a:xfrm>
          <a:prstGeom prst="rect">
            <a:avLst/>
          </a:prstGeom>
          <a:noFill/>
        </p:spPr>
        <p:txBody>
          <a:bodyPr wrap="square" rtlCol="0">
            <a:spAutoFit/>
          </a:bodyPr>
          <a:lstStyle/>
          <a:p>
            <a:r>
              <a:rPr lang="es-ES" dirty="0" smtClean="0">
                <a:latin typeface="Arial" pitchFamily="34" charset="0"/>
                <a:cs typeface="Arial" pitchFamily="34" charset="0"/>
              </a:rPr>
              <a:t>Norma </a:t>
            </a:r>
            <a:r>
              <a:rPr lang="es-EC" dirty="0" smtClean="0">
                <a:latin typeface="Arial" pitchFamily="34" charset="0"/>
                <a:cs typeface="Arial" pitchFamily="34" charset="0"/>
              </a:rPr>
              <a:t>UNE-EN ISO 9241, Diseño ergonómico de programas para equipos con pantallas de visualización de Datos.</a:t>
            </a:r>
          </a:p>
          <a:p>
            <a:endParaRPr lang="es-EC" dirty="0" smtClean="0">
              <a:latin typeface="Arial" pitchFamily="34" charset="0"/>
              <a:cs typeface="Arial" pitchFamily="34" charset="0"/>
            </a:endParaRPr>
          </a:p>
          <a:p>
            <a:endParaRPr lang="es-EC" dirty="0" smtClean="0">
              <a:latin typeface="Arial" pitchFamily="34" charset="0"/>
              <a:cs typeface="Arial" pitchFamily="34" charset="0"/>
            </a:endParaRPr>
          </a:p>
          <a:p>
            <a:endParaRPr lang="es-EC" dirty="0" smtClean="0">
              <a:latin typeface="Arial" pitchFamily="34" charset="0"/>
              <a:cs typeface="Arial" pitchFamily="34" charset="0"/>
            </a:endParaRPr>
          </a:p>
          <a:p>
            <a:r>
              <a:rPr lang="es-EC" dirty="0" smtClean="0">
                <a:latin typeface="Arial" pitchFamily="34" charset="0"/>
                <a:cs typeface="Arial" pitchFamily="34" charset="0"/>
              </a:rPr>
              <a:t>Principios:</a:t>
            </a:r>
          </a:p>
          <a:p>
            <a:endParaRPr lang="es-EC" dirty="0" smtClean="0">
              <a:latin typeface="Arial" pitchFamily="34" charset="0"/>
              <a:cs typeface="Arial" pitchFamily="34" charset="0"/>
            </a:endParaRPr>
          </a:p>
          <a:p>
            <a:pPr>
              <a:buFont typeface="Arial" pitchFamily="34" charset="0"/>
              <a:buChar char="•"/>
            </a:pPr>
            <a:r>
              <a:rPr lang="es-EC" dirty="0" smtClean="0">
                <a:latin typeface="Arial" pitchFamily="34" charset="0"/>
                <a:cs typeface="Arial" pitchFamily="34" charset="0"/>
              </a:rPr>
              <a:t> Aspecto Coherente</a:t>
            </a:r>
          </a:p>
          <a:p>
            <a:pPr>
              <a:buFont typeface="Arial" pitchFamily="34" charset="0"/>
              <a:buChar char="•"/>
            </a:pPr>
            <a:r>
              <a:rPr lang="es-EC" dirty="0" smtClean="0">
                <a:latin typeface="Arial" pitchFamily="34" charset="0"/>
                <a:cs typeface="Arial" pitchFamily="34" charset="0"/>
              </a:rPr>
              <a:t> Claridad</a:t>
            </a:r>
          </a:p>
          <a:p>
            <a:pPr>
              <a:buFont typeface="Arial" pitchFamily="34" charset="0"/>
              <a:buChar char="•"/>
            </a:pPr>
            <a:r>
              <a:rPr lang="es-EC" dirty="0" smtClean="0">
                <a:latin typeface="Arial" pitchFamily="34" charset="0"/>
                <a:cs typeface="Arial" pitchFamily="34" charset="0"/>
              </a:rPr>
              <a:t> Comprensible</a:t>
            </a:r>
          </a:p>
          <a:p>
            <a:pPr>
              <a:buFont typeface="Arial" pitchFamily="34" charset="0"/>
              <a:buChar char="•"/>
            </a:pPr>
            <a:r>
              <a:rPr lang="es-EC" dirty="0" smtClean="0">
                <a:latin typeface="Arial" pitchFamily="34" charset="0"/>
                <a:cs typeface="Arial" pitchFamily="34" charset="0"/>
              </a:rPr>
              <a:t> Concisa</a:t>
            </a:r>
          </a:p>
        </p:txBody>
      </p:sp>
      <p:pic>
        <p:nvPicPr>
          <p:cNvPr id="9" name="8 Imagen"/>
          <p:cNvPicPr/>
          <p:nvPr/>
        </p:nvPicPr>
        <p:blipFill>
          <a:blip r:embed="rId2" cstate="print"/>
          <a:srcRect/>
          <a:stretch>
            <a:fillRect/>
          </a:stretch>
        </p:blipFill>
        <p:spPr bwMode="auto">
          <a:xfrm>
            <a:off x="3571868" y="2143116"/>
            <a:ext cx="4357718" cy="42862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5"/>
                                        </p:tgtEl>
                                        <p:attrNameLst>
                                          <p:attrName>style.color</p:attrName>
                                        </p:attrNameLst>
                                      </p:cBhvr>
                                      <p:to>
                                        <a:schemeClr val="bg1"/>
                                      </p:to>
                                    </p:animClr>
                                    <p:animClr clrSpc="rgb">
                                      <p:cBhvr>
                                        <p:cTn id="7" dur="1000" autoRev="1" fill="hold"/>
                                        <p:tgtEl>
                                          <p:spTgt spid="5"/>
                                        </p:tgtEl>
                                        <p:attrNameLst>
                                          <p:attrName>fillcolor</p:attrName>
                                        </p:attrNameLst>
                                      </p:cBhvr>
                                      <p:to>
                                        <a:schemeClr val="bg1"/>
                                      </p:to>
                                    </p:animClr>
                                    <p:set>
                                      <p:cBhvr>
                                        <p:cTn id="8" dur="1000" autoRev="1" fill="hold"/>
                                        <p:tgtEl>
                                          <p:spTgt spid="5"/>
                                        </p:tgtEl>
                                        <p:attrNameLst>
                                          <p:attrName>fill.type</p:attrName>
                                        </p:attrNameLst>
                                      </p:cBhvr>
                                      <p:to>
                                        <p:strVal val="solid"/>
                                      </p:to>
                                    </p:set>
                                    <p:set>
                                      <p:cBhvr>
                                        <p:cTn id="9" dur="100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395536" y="404664"/>
            <a:ext cx="5929322" cy="71438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
                <a:schemeClr val="bg2">
                  <a:lumMod val="50000"/>
                </a:schemeClr>
              </a:buClr>
              <a:buSzPct val="90000"/>
              <a:buFont typeface="+mj-lt"/>
              <a:buAutoNum type="arabicPeriod" startAt="7"/>
              <a:tabLst/>
              <a:defRPr/>
            </a:pPr>
            <a:r>
              <a:rPr kumimoji="0" lang="es-E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Ventana</a:t>
            </a:r>
            <a:r>
              <a:rPr lang="es-ES" sz="3200" b="1" dirty="0" smtClean="0">
                <a:latin typeface="Arial" pitchFamily="34" charset="0"/>
                <a:cs typeface="Arial" pitchFamily="34" charset="0"/>
              </a:rPr>
              <a:t> de Ingeniería</a:t>
            </a:r>
            <a:endParaRPr kumimoji="0" lang="es-E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44" name="43 Grupo"/>
          <p:cNvGrpSpPr/>
          <p:nvPr/>
        </p:nvGrpSpPr>
        <p:grpSpPr>
          <a:xfrm>
            <a:off x="2786050" y="1214422"/>
            <a:ext cx="6215106" cy="4929222"/>
            <a:chOff x="1928794" y="1357298"/>
            <a:chExt cx="5786478" cy="4429156"/>
          </a:xfrm>
        </p:grpSpPr>
        <p:pic>
          <p:nvPicPr>
            <p:cNvPr id="4" name="3 Imagen"/>
            <p:cNvPicPr/>
            <p:nvPr/>
          </p:nvPicPr>
          <p:blipFill>
            <a:blip r:embed="rId3" cstate="print"/>
            <a:srcRect t="8706" r="-59" b="6588"/>
            <a:stretch>
              <a:fillRect/>
            </a:stretch>
          </p:blipFill>
          <p:spPr bwMode="auto">
            <a:xfrm>
              <a:off x="1928794" y="1785926"/>
              <a:ext cx="5786478" cy="3571900"/>
            </a:xfrm>
            <a:prstGeom prst="rect">
              <a:avLst/>
            </a:prstGeom>
            <a:noFill/>
            <a:ln w="9525">
              <a:noFill/>
              <a:miter lim="800000"/>
              <a:headEnd/>
              <a:tailEnd/>
            </a:ln>
          </p:spPr>
        </p:pic>
        <p:grpSp>
          <p:nvGrpSpPr>
            <p:cNvPr id="43" name="42 Grupo"/>
            <p:cNvGrpSpPr/>
            <p:nvPr/>
          </p:nvGrpSpPr>
          <p:grpSpPr>
            <a:xfrm>
              <a:off x="2000232" y="1357298"/>
              <a:ext cx="5643602" cy="4429156"/>
              <a:chOff x="2000232" y="1357298"/>
              <a:chExt cx="5643602" cy="4429156"/>
            </a:xfrm>
          </p:grpSpPr>
          <p:grpSp>
            <p:nvGrpSpPr>
              <p:cNvPr id="41" name="40 Grupo"/>
              <p:cNvGrpSpPr/>
              <p:nvPr/>
            </p:nvGrpSpPr>
            <p:grpSpPr>
              <a:xfrm>
                <a:off x="2000232" y="1357298"/>
                <a:ext cx="5643602" cy="4429156"/>
                <a:chOff x="1857356" y="1357298"/>
                <a:chExt cx="5643602" cy="4429156"/>
              </a:xfrm>
            </p:grpSpPr>
            <p:sp>
              <p:nvSpPr>
                <p:cNvPr id="5" name="4 Rectángulo"/>
                <p:cNvSpPr/>
                <p:nvPr/>
              </p:nvSpPr>
              <p:spPr>
                <a:xfrm>
                  <a:off x="1857356" y="2428868"/>
                  <a:ext cx="3286148" cy="2214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 name="15 Conector recto de flecha"/>
                <p:cNvCxnSpPr/>
                <p:nvPr/>
              </p:nvCxnSpPr>
              <p:spPr>
                <a:xfrm rot="5400000" flipH="1" flipV="1">
                  <a:off x="2393141" y="2035959"/>
                  <a:ext cx="785818" cy="158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20" name="19 Rectángulo"/>
                <p:cNvSpPr/>
                <p:nvPr/>
              </p:nvSpPr>
              <p:spPr>
                <a:xfrm>
                  <a:off x="5214942" y="2428868"/>
                  <a:ext cx="1214446" cy="2214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Rectángulo"/>
                <p:cNvSpPr/>
                <p:nvPr/>
              </p:nvSpPr>
              <p:spPr>
                <a:xfrm>
                  <a:off x="6500826" y="3643314"/>
                  <a:ext cx="1000132" cy="1000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23 Rectángulo"/>
                <p:cNvSpPr/>
                <p:nvPr/>
              </p:nvSpPr>
              <p:spPr>
                <a:xfrm>
                  <a:off x="2928926" y="4714884"/>
                  <a:ext cx="350046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25 Elipse"/>
                <p:cNvSpPr/>
                <p:nvPr/>
              </p:nvSpPr>
              <p:spPr>
                <a:xfrm>
                  <a:off x="2643174" y="1357298"/>
                  <a:ext cx="285752" cy="285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1</a:t>
                  </a:r>
                  <a:endParaRPr lang="es-EC" dirty="0"/>
                </a:p>
              </p:txBody>
            </p:sp>
            <p:sp>
              <p:nvSpPr>
                <p:cNvPr id="27" name="26 Elipse"/>
                <p:cNvSpPr/>
                <p:nvPr/>
              </p:nvSpPr>
              <p:spPr>
                <a:xfrm>
                  <a:off x="2285984" y="5500702"/>
                  <a:ext cx="285752" cy="285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5</a:t>
                  </a:r>
                  <a:endParaRPr lang="es-EC" dirty="0"/>
                </a:p>
              </p:txBody>
            </p:sp>
            <p:cxnSp>
              <p:nvCxnSpPr>
                <p:cNvPr id="28" name="27 Conector recto de flecha"/>
                <p:cNvCxnSpPr/>
                <p:nvPr/>
              </p:nvCxnSpPr>
              <p:spPr>
                <a:xfrm rot="5400000">
                  <a:off x="2214546" y="5286388"/>
                  <a:ext cx="428628" cy="158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30" name="29 Conector recto de flecha"/>
                <p:cNvCxnSpPr/>
                <p:nvPr/>
              </p:nvCxnSpPr>
              <p:spPr>
                <a:xfrm rot="5400000">
                  <a:off x="4572000" y="5286388"/>
                  <a:ext cx="428628" cy="158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35" name="34 Elipse"/>
                <p:cNvSpPr/>
                <p:nvPr/>
              </p:nvSpPr>
              <p:spPr>
                <a:xfrm>
                  <a:off x="4643438" y="5500702"/>
                  <a:ext cx="285752" cy="285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4</a:t>
                  </a:r>
                  <a:endParaRPr lang="es-EC" dirty="0"/>
                </a:p>
              </p:txBody>
            </p:sp>
            <p:cxnSp>
              <p:nvCxnSpPr>
                <p:cNvPr id="36" name="35 Conector recto de flecha"/>
                <p:cNvCxnSpPr/>
                <p:nvPr/>
              </p:nvCxnSpPr>
              <p:spPr>
                <a:xfrm rot="5400000">
                  <a:off x="6287306" y="5071280"/>
                  <a:ext cx="857256" cy="158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38" name="37 Elipse"/>
                <p:cNvSpPr/>
                <p:nvPr/>
              </p:nvSpPr>
              <p:spPr>
                <a:xfrm>
                  <a:off x="6572264" y="5500702"/>
                  <a:ext cx="285752" cy="285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3</a:t>
                  </a:r>
                  <a:endParaRPr lang="es-EC" dirty="0"/>
                </a:p>
              </p:txBody>
            </p:sp>
            <p:cxnSp>
              <p:nvCxnSpPr>
                <p:cNvPr id="39" name="38 Conector recto de flecha"/>
                <p:cNvCxnSpPr/>
                <p:nvPr/>
              </p:nvCxnSpPr>
              <p:spPr>
                <a:xfrm rot="5400000" flipH="1" flipV="1">
                  <a:off x="5394331" y="2035165"/>
                  <a:ext cx="785818" cy="1588"/>
                </a:xfrm>
                <a:prstGeom prst="straightConnector1">
                  <a:avLst/>
                </a:prstGeom>
                <a:ln w="19050">
                  <a:solidFill>
                    <a:srgbClr val="C00000"/>
                  </a:solidFill>
                  <a:tailEnd type="arrow"/>
                </a:ln>
              </p:spPr>
              <p:style>
                <a:lnRef idx="1">
                  <a:schemeClr val="accent2"/>
                </a:lnRef>
                <a:fillRef idx="0">
                  <a:schemeClr val="accent2"/>
                </a:fillRef>
                <a:effectRef idx="0">
                  <a:schemeClr val="accent2"/>
                </a:effectRef>
                <a:fontRef idx="minor">
                  <a:schemeClr val="tx1"/>
                </a:fontRef>
              </p:style>
            </p:cxnSp>
            <p:sp>
              <p:nvSpPr>
                <p:cNvPr id="40" name="39 Elipse"/>
                <p:cNvSpPr/>
                <p:nvPr/>
              </p:nvSpPr>
              <p:spPr>
                <a:xfrm>
                  <a:off x="5643570" y="1357298"/>
                  <a:ext cx="285752" cy="2857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2</a:t>
                  </a:r>
                  <a:endParaRPr lang="es-EC" dirty="0"/>
                </a:p>
              </p:txBody>
            </p:sp>
          </p:grpSp>
          <p:sp>
            <p:nvSpPr>
              <p:cNvPr id="23" name="22 Rectángulo"/>
              <p:cNvSpPr/>
              <p:nvPr/>
            </p:nvSpPr>
            <p:spPr>
              <a:xfrm>
                <a:off x="2000232" y="4714884"/>
                <a:ext cx="100013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sp>
        <p:nvSpPr>
          <p:cNvPr id="45" name="2 Marcador de contenido"/>
          <p:cNvSpPr txBox="1">
            <a:spLocks/>
          </p:cNvSpPr>
          <p:nvPr/>
        </p:nvSpPr>
        <p:spPr>
          <a:xfrm>
            <a:off x="-14262" y="1428736"/>
            <a:ext cx="2657436" cy="4429156"/>
          </a:xfrm>
          <a:prstGeom prst="rect">
            <a:avLst/>
          </a:prstGeom>
        </p:spPr>
        <p:txBody>
          <a:bodyPr vert="horz">
            <a:normAutofit/>
          </a:bodyPr>
          <a:lstStyle/>
          <a:p>
            <a:pPr marL="624078" marR="0" lvl="0" indent="-514350" algn="l" defTabSz="914400" rtl="0" eaLnBrk="1" fontAlgn="auto" latinLnBrk="0" hangingPunct="1">
              <a:lnSpc>
                <a:spcPct val="100000"/>
              </a:lnSpc>
              <a:spcBef>
                <a:spcPts val="400"/>
              </a:spcBef>
              <a:spcAft>
                <a:spcPts val="0"/>
              </a:spcAft>
              <a:buClr>
                <a:schemeClr val="tx1"/>
              </a:buClr>
              <a:buSzPct val="68000"/>
              <a:buFont typeface="+mj-lt"/>
              <a:buAutoNum type="arabicPeriod"/>
              <a:tabLst/>
              <a:defRPr/>
            </a:pPr>
            <a:r>
              <a:rPr kumimoji="0" lang="es-ES" sz="2700" b="0" i="0" u="none" strike="noStrike" kern="1200" cap="none" spc="0" normalizeH="0" baseline="0" noProof="0" dirty="0" smtClean="0">
                <a:ln>
                  <a:noFill/>
                </a:ln>
                <a:solidFill>
                  <a:schemeClr val="tx1"/>
                </a:solidFill>
                <a:effectLst/>
                <a:uLnTx/>
                <a:uFillTx/>
                <a:latin typeface="Arial" pitchFamily="34" charset="0"/>
                <a:cs typeface="Arial" pitchFamily="34" charset="0"/>
              </a:rPr>
              <a:t>Imagen</a:t>
            </a:r>
          </a:p>
          <a:p>
            <a:pPr marL="624078" marR="0" lvl="0" indent="-514350" algn="l" defTabSz="914400" rtl="0" eaLnBrk="1" fontAlgn="auto" latinLnBrk="0" hangingPunct="1">
              <a:lnSpc>
                <a:spcPct val="100000"/>
              </a:lnSpc>
              <a:spcBef>
                <a:spcPts val="400"/>
              </a:spcBef>
              <a:spcAft>
                <a:spcPts val="0"/>
              </a:spcAft>
              <a:buClr>
                <a:schemeClr val="tx1"/>
              </a:buClr>
              <a:buSzPct val="68000"/>
              <a:tabLst/>
              <a:defRPr/>
            </a:pPr>
            <a:r>
              <a:rPr lang="es-ES" sz="2700" dirty="0" smtClean="0">
                <a:latin typeface="Arial" pitchFamily="34" charset="0"/>
                <a:cs typeface="Arial" pitchFamily="34" charset="0"/>
              </a:rPr>
              <a:t>	Informativa</a:t>
            </a:r>
          </a:p>
          <a:p>
            <a:pPr marL="624078" marR="0" lvl="0" indent="-514350" algn="l" defTabSz="914400" rtl="0" eaLnBrk="1" fontAlgn="auto" latinLnBrk="0" hangingPunct="1">
              <a:lnSpc>
                <a:spcPct val="100000"/>
              </a:lnSpc>
              <a:spcBef>
                <a:spcPts val="400"/>
              </a:spcBef>
              <a:spcAft>
                <a:spcPts val="0"/>
              </a:spcAft>
              <a:buClr>
                <a:schemeClr val="tx1"/>
              </a:buClr>
              <a:buSzPct val="68000"/>
              <a:buFont typeface="+mj-lt"/>
              <a:buAutoNum type="arabicPeriod" startAt="2"/>
              <a:tabLst/>
              <a:defRPr/>
            </a:pPr>
            <a:r>
              <a:rPr kumimoji="0" lang="es-ES" sz="2700" b="0" i="0" u="none" strike="noStrike" kern="1200" cap="none" spc="0" normalizeH="0" baseline="0" noProof="0" dirty="0" smtClean="0">
                <a:ln>
                  <a:noFill/>
                </a:ln>
                <a:solidFill>
                  <a:schemeClr val="tx1"/>
                </a:solidFill>
                <a:effectLst/>
                <a:uLnTx/>
                <a:uFillTx/>
                <a:latin typeface="Arial" pitchFamily="34" charset="0"/>
                <a:cs typeface="Arial" pitchFamily="34" charset="0"/>
              </a:rPr>
              <a:t>Datos de</a:t>
            </a:r>
          </a:p>
          <a:p>
            <a:pPr marL="624078" marR="0" lvl="0" indent="-514350" algn="l" defTabSz="914400" rtl="0" eaLnBrk="1" fontAlgn="auto" latinLnBrk="0" hangingPunct="1">
              <a:lnSpc>
                <a:spcPct val="100000"/>
              </a:lnSpc>
              <a:spcBef>
                <a:spcPts val="400"/>
              </a:spcBef>
              <a:spcAft>
                <a:spcPts val="0"/>
              </a:spcAft>
              <a:buClr>
                <a:schemeClr val="tx1"/>
              </a:buClr>
              <a:buSzPct val="68000"/>
              <a:tabLst/>
              <a:defRPr/>
            </a:pPr>
            <a:r>
              <a:rPr lang="es-ES" sz="2700" dirty="0" smtClean="0">
                <a:latin typeface="Arial" pitchFamily="34" charset="0"/>
                <a:cs typeface="Arial" pitchFamily="34" charset="0"/>
              </a:rPr>
              <a:t>	Control</a:t>
            </a:r>
          </a:p>
          <a:p>
            <a:pPr marL="624078" marR="0" lvl="0" indent="-514350" algn="l" defTabSz="914400" rtl="0" eaLnBrk="1" fontAlgn="auto" latinLnBrk="0" hangingPunct="1">
              <a:lnSpc>
                <a:spcPct val="100000"/>
              </a:lnSpc>
              <a:spcBef>
                <a:spcPts val="400"/>
              </a:spcBef>
              <a:spcAft>
                <a:spcPts val="0"/>
              </a:spcAft>
              <a:buClr>
                <a:schemeClr val="tx1"/>
              </a:buClr>
              <a:buSzPct val="68000"/>
              <a:buFont typeface="+mj-lt"/>
              <a:buAutoNum type="arabicPeriod" startAt="3"/>
              <a:tabLst/>
              <a:defRPr/>
            </a:pPr>
            <a:r>
              <a:rPr lang="es-ES" sz="2700" dirty="0" smtClean="0">
                <a:latin typeface="Arial" pitchFamily="34" charset="0"/>
                <a:cs typeface="Arial" pitchFamily="34" charset="0"/>
              </a:rPr>
              <a:t>Datos relevantes</a:t>
            </a:r>
          </a:p>
          <a:p>
            <a:pPr marL="624078" marR="0" lvl="0" indent="-514350" algn="l" defTabSz="914400" rtl="0" eaLnBrk="1" fontAlgn="auto" latinLnBrk="0" hangingPunct="1">
              <a:lnSpc>
                <a:spcPct val="100000"/>
              </a:lnSpc>
              <a:spcBef>
                <a:spcPts val="400"/>
              </a:spcBef>
              <a:spcAft>
                <a:spcPts val="0"/>
              </a:spcAft>
              <a:buClr>
                <a:schemeClr val="tx1"/>
              </a:buClr>
              <a:buSzPct val="68000"/>
              <a:buFont typeface="+mj-lt"/>
              <a:buAutoNum type="arabicPeriod" startAt="3"/>
              <a:tabLst/>
              <a:defRPr/>
            </a:pPr>
            <a:r>
              <a:rPr lang="es-ES" sz="2700" dirty="0" smtClean="0">
                <a:latin typeface="Arial" pitchFamily="34" charset="0"/>
                <a:cs typeface="Arial" pitchFamily="34" charset="0"/>
              </a:rPr>
              <a:t>Mandos de uso general</a:t>
            </a:r>
          </a:p>
          <a:p>
            <a:pPr marL="624078" marR="0" lvl="0" indent="-514350" algn="l" defTabSz="914400" rtl="0" eaLnBrk="1" fontAlgn="auto" latinLnBrk="0" hangingPunct="1">
              <a:lnSpc>
                <a:spcPct val="100000"/>
              </a:lnSpc>
              <a:spcBef>
                <a:spcPts val="400"/>
              </a:spcBef>
              <a:spcAft>
                <a:spcPts val="0"/>
              </a:spcAft>
              <a:buClr>
                <a:schemeClr val="tx1"/>
              </a:buClr>
              <a:buSzPct val="68000"/>
              <a:buFont typeface="+mj-lt"/>
              <a:buAutoNum type="arabicPeriod" startAt="3"/>
              <a:tabLst/>
              <a:defRPr/>
            </a:pPr>
            <a:r>
              <a:rPr lang="es-ES" sz="2700" dirty="0" smtClean="0">
                <a:latin typeface="Arial" pitchFamily="34" charset="0"/>
                <a:cs typeface="Arial" pitchFamily="34" charset="0"/>
              </a:rPr>
              <a:t>Logotipo</a:t>
            </a:r>
          </a:p>
          <a:p>
            <a:pPr marL="624078" marR="0" lvl="0" indent="-514350" algn="l" defTabSz="914400" rtl="0" eaLnBrk="1" fontAlgn="auto" latinLnBrk="0" hangingPunct="1">
              <a:lnSpc>
                <a:spcPct val="100000"/>
              </a:lnSpc>
              <a:spcBef>
                <a:spcPts val="400"/>
              </a:spcBef>
              <a:spcAft>
                <a:spcPts val="0"/>
              </a:spcAft>
              <a:buClr>
                <a:schemeClr val="tx1"/>
              </a:buClr>
              <a:buSzPct val="68000"/>
              <a:tabLst/>
              <a:defRPr/>
            </a:pPr>
            <a:endParaRPr kumimoji="0" lang="es-ES" sz="27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hold" grpId="0" nodeType="clickEffect">
                                  <p:stCondLst>
                                    <p:cond delay="0"/>
                                  </p:stCondLst>
                                  <p:childTnLst>
                                    <p:animClr clrSpc="rgb">
                                      <p:cBhvr override="childStyle">
                                        <p:cTn id="6" dur="1000" autoRev="1" fill="hold"/>
                                        <p:tgtEl>
                                          <p:spTgt spid="6"/>
                                        </p:tgtEl>
                                        <p:attrNameLst>
                                          <p:attrName>style.color</p:attrName>
                                        </p:attrNameLst>
                                      </p:cBhvr>
                                      <p:to>
                                        <a:schemeClr val="bg1"/>
                                      </p:to>
                                    </p:animClr>
                                    <p:animClr clrSpc="rgb">
                                      <p:cBhvr>
                                        <p:cTn id="7" dur="1000" autoRev="1" fill="hold"/>
                                        <p:tgtEl>
                                          <p:spTgt spid="6"/>
                                        </p:tgtEl>
                                        <p:attrNameLst>
                                          <p:attrName>fillcolor</p:attrName>
                                        </p:attrNameLst>
                                      </p:cBhvr>
                                      <p:to>
                                        <a:schemeClr val="bg1"/>
                                      </p:to>
                                    </p:animClr>
                                    <p:set>
                                      <p:cBhvr>
                                        <p:cTn id="8" dur="1000" autoRev="1" fill="hold"/>
                                        <p:tgtEl>
                                          <p:spTgt spid="6"/>
                                        </p:tgtEl>
                                        <p:attrNameLst>
                                          <p:attrName>fill.type</p:attrName>
                                        </p:attrNameLst>
                                      </p:cBhvr>
                                      <p:to>
                                        <p:strVal val="solid"/>
                                      </p:to>
                                    </p:set>
                                    <p:set>
                                      <p:cBhvr>
                                        <p:cTn id="9" dur="100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268760"/>
            <a:ext cx="8229600" cy="4131840"/>
          </a:xfrm>
        </p:spPr>
        <p:txBody>
          <a:bodyPr>
            <a:noAutofit/>
          </a:bodyPr>
          <a:lstStyle/>
          <a:p>
            <a:pPr marL="514350" indent="-514350">
              <a:lnSpc>
                <a:spcPct val="150000"/>
              </a:lnSpc>
              <a:spcBef>
                <a:spcPts val="0"/>
              </a:spcBef>
              <a:buSzPct val="90000"/>
              <a:buFont typeface="+mj-lt"/>
              <a:buAutoNum type="arabicPeriod" startAt="8"/>
            </a:pPr>
            <a:r>
              <a:rPr lang="es-EC" sz="3200" dirty="0" smtClean="0">
                <a:latin typeface="Arial" pitchFamily="34" charset="0"/>
                <a:cs typeface="Arial" pitchFamily="34" charset="0"/>
              </a:rPr>
              <a:t>Ubicación de sensores en la planta</a:t>
            </a:r>
          </a:p>
          <a:p>
            <a:pPr marL="514350" indent="-514350">
              <a:lnSpc>
                <a:spcPct val="150000"/>
              </a:lnSpc>
              <a:spcBef>
                <a:spcPts val="0"/>
              </a:spcBef>
              <a:buSzPct val="90000"/>
              <a:buFont typeface="+mj-lt"/>
              <a:buAutoNum type="arabicPeriod" startAt="8"/>
            </a:pPr>
            <a:r>
              <a:rPr lang="es-EC" sz="3200" dirty="0" smtClean="0">
                <a:latin typeface="Arial" pitchFamily="34" charset="0"/>
                <a:cs typeface="Arial" pitchFamily="34" charset="0"/>
              </a:rPr>
              <a:t>Ubicación </a:t>
            </a:r>
            <a:r>
              <a:rPr lang="es-EC" sz="3200" dirty="0">
                <a:latin typeface="Arial" pitchFamily="34" charset="0"/>
                <a:cs typeface="Arial" pitchFamily="34" charset="0"/>
              </a:rPr>
              <a:t>de actuadores en la planta	</a:t>
            </a:r>
          </a:p>
          <a:p>
            <a:pPr marL="514350" indent="-514350">
              <a:lnSpc>
                <a:spcPct val="150000"/>
              </a:lnSpc>
              <a:spcBef>
                <a:spcPts val="0"/>
              </a:spcBef>
              <a:buSzPct val="90000"/>
              <a:buFont typeface="+mj-lt"/>
              <a:buAutoNum type="arabicPeriod" startAt="8"/>
            </a:pPr>
            <a:r>
              <a:rPr lang="es-EC" sz="3200" dirty="0" smtClean="0">
                <a:latin typeface="Arial" pitchFamily="34" charset="0"/>
                <a:cs typeface="Arial" pitchFamily="34" charset="0"/>
              </a:rPr>
              <a:t>Diagrama </a:t>
            </a:r>
            <a:r>
              <a:rPr lang="es-EC" sz="3200" dirty="0">
                <a:latin typeface="Arial" pitchFamily="34" charset="0"/>
                <a:cs typeface="Arial" pitchFamily="34" charset="0"/>
              </a:rPr>
              <a:t>P&amp;ID</a:t>
            </a:r>
            <a:r>
              <a:rPr lang="es-EC" dirty="0">
                <a:latin typeface="Arial" pitchFamily="34" charset="0"/>
                <a:cs typeface="Arial" pitchFamily="34" charset="0"/>
              </a:rPr>
              <a:t>	</a:t>
            </a:r>
          </a:p>
          <a:p>
            <a:endParaRPr lang="es-EC"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467544" y="548681"/>
            <a:ext cx="8229600" cy="86409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n-ea"/>
                <a:cs typeface="Arial" pitchFamily="34" charset="0"/>
              </a:rPr>
              <a:t>CONCLUSIONES</a:t>
            </a:r>
            <a:endParaRPr kumimoji="0" lang="es-EC"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C"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C"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C"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26" name="Rectangle 2"/>
          <p:cNvSpPr>
            <a:spLocks noChangeArrowheads="1"/>
          </p:cNvSpPr>
          <p:nvPr/>
        </p:nvSpPr>
        <p:spPr bwMode="auto">
          <a:xfrm>
            <a:off x="395536" y="1844824"/>
            <a:ext cx="8496944" cy="37286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 acuerdo con el análisis de la planta propuesta en la Fase I, los tiempos del proceso tanto de secado como de envejecido se reducen debido al diseño mecánico del horno, produciendo un cambio más rápido de la variable de temperatura.</a:t>
            </a:r>
          </a:p>
          <a:p>
            <a:pPr marL="0" marR="0" lvl="0" indent="0" algn="just" defTabSz="914400" rtl="0" eaLnBrk="1" fontAlgn="base" latinLnBrk="0" hangingPunct="1">
              <a:lnSpc>
                <a:spcPct val="15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La norma UNE-EN ISO 9241 para el diseño de la interfaz HMI propuesta en la Fase I, es utilizada ya que permite al operador un fácil manejo de la misma, así como una fácil gestión y modificación de los datos.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6">
                                            <p:txEl>
                                              <p:pRg st="0" end="0"/>
                                            </p:txEl>
                                          </p:spTgt>
                                        </p:tgtEl>
                                        <p:attrNameLst>
                                          <p:attrName>style.visibility</p:attrName>
                                        </p:attrNameLst>
                                      </p:cBhvr>
                                      <p:to>
                                        <p:strVal val="visible"/>
                                      </p:to>
                                    </p:set>
                                    <p:animEffect transition="in" filter="fade">
                                      <p:cBhvr>
                                        <p:cTn id="11" dur="1000"/>
                                        <p:tgtEl>
                                          <p:spTgt spid="102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26">
                                            <p:txEl>
                                              <p:pRg st="2" end="2"/>
                                            </p:txEl>
                                          </p:spTgt>
                                        </p:tgtEl>
                                        <p:attrNameLst>
                                          <p:attrName>style.visibility</p:attrName>
                                        </p:attrNameLst>
                                      </p:cBhvr>
                                      <p:to>
                                        <p:strVal val="visible"/>
                                      </p:to>
                                    </p:set>
                                    <p:animEffect transition="in" filter="fade">
                                      <p:cBhvr>
                                        <p:cTn id="16" dur="1000"/>
                                        <p:tgtEl>
                                          <p:spTgt spid="10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95536" y="1111051"/>
            <a:ext cx="81724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Al realizarse varias medidas en varios puntos en el interior del horno, se verificó que existe un equilibrio térmico dentro del mismo puesto que con ello se asegura una calidad uniforme del producto.</a:t>
            </a:r>
          </a:p>
          <a:p>
            <a:pPr marL="0" marR="0" lvl="0" indent="0" algn="just" defTabSz="914400" rtl="0" eaLnBrk="1" fontAlgn="base" latinLnBrk="0" hangingPunct="1">
              <a:lnSpc>
                <a:spcPct val="150000"/>
              </a:lnSpc>
              <a:spcBef>
                <a:spcPct val="0"/>
              </a:spcBef>
              <a:spcAft>
                <a:spcPct val="0"/>
              </a:spcAft>
              <a:buClrTx/>
              <a:buSzTx/>
              <a:buFontTx/>
              <a:buChar char="•"/>
              <a:tabLst/>
            </a:pPr>
            <a:endParaRPr lang="es-EC" sz="2000" dirty="0" smtClean="0">
              <a:latin typeface="Arial" pitchFamily="34"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control realizado sobre las ventoleras colocadas en el canal de recirculación, tienen la función de evitar el punto de rocío, y permitir un mejor enfriamiento.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3">
                                            <p:txEl>
                                              <p:pRg st="0" end="0"/>
                                            </p:txEl>
                                          </p:spTgt>
                                        </p:tgtEl>
                                        <p:attrNameLst>
                                          <p:attrName>style.visibility</p:attrName>
                                        </p:attrNameLst>
                                      </p:cBhvr>
                                      <p:to>
                                        <p:strVal val="visible"/>
                                      </p:to>
                                    </p:set>
                                    <p:animEffect transition="in" filter="fade">
                                      <p:cBhvr>
                                        <p:cTn id="7" dur="1000"/>
                                        <p:tgtEl>
                                          <p:spTgt spid="747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3">
                                            <p:txEl>
                                              <p:pRg st="2" end="2"/>
                                            </p:txEl>
                                          </p:spTgt>
                                        </p:tgtEl>
                                        <p:attrNameLst>
                                          <p:attrName>style.visibility</p:attrName>
                                        </p:attrNameLst>
                                      </p:cBhvr>
                                      <p:to>
                                        <p:strVal val="visible"/>
                                      </p:to>
                                    </p:set>
                                    <p:animEffect transition="in" filter="fade">
                                      <p:cBhvr>
                                        <p:cTn id="12" dur="1000"/>
                                        <p:tgtEl>
                                          <p:spTgt spid="74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611560" y="1124744"/>
            <a:ext cx="77048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control aplicado a la planta es un control ON/OFF puesto que cubre los requerimientos del sistema, es decir esta dentro de los rangos que exige el proceso.</a:t>
            </a:r>
          </a:p>
          <a:p>
            <a:pPr marL="0" marR="0" lvl="0" indent="0" algn="just" defTabSz="914400" rtl="0" eaLnBrk="1" fontAlgn="base" latinLnBrk="0" hangingPunct="1">
              <a:lnSpc>
                <a:spcPct val="15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control </a:t>
            </a:r>
            <a:r>
              <a:rPr kumimoji="0" lang="es-EC"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On</a:t>
            </a: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/Off se aplicó en el quemador, puesto que este es el que proporciona la energía calórica necesaria para el proceso, manteniendo el flujo de aire constante.</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7">
                                            <p:txEl>
                                              <p:pRg st="0" end="0"/>
                                            </p:txEl>
                                          </p:spTgt>
                                        </p:tgtEl>
                                        <p:attrNameLst>
                                          <p:attrName>style.visibility</p:attrName>
                                        </p:attrNameLst>
                                      </p:cBhvr>
                                      <p:to>
                                        <p:strVal val="visible"/>
                                      </p:to>
                                    </p:set>
                                    <p:animEffect transition="in" filter="fade">
                                      <p:cBhvr>
                                        <p:cTn id="7" dur="1000"/>
                                        <p:tgtEl>
                                          <p:spTgt spid="757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7">
                                            <p:txEl>
                                              <p:pRg st="2" end="2"/>
                                            </p:txEl>
                                          </p:spTgt>
                                        </p:tgtEl>
                                        <p:attrNameLst>
                                          <p:attrName>style.visibility</p:attrName>
                                        </p:attrNameLst>
                                      </p:cBhvr>
                                      <p:to>
                                        <p:strVal val="visible"/>
                                      </p:to>
                                    </p:set>
                                    <p:animEffect transition="in" filter="fade">
                                      <p:cBhvr>
                                        <p:cTn id="12" dur="1000"/>
                                        <p:tgtEl>
                                          <p:spTgt spid="757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11560" y="1268760"/>
            <a:ext cx="74523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enfriamiento del producto se realiza a la mitad de la frecuencia nominal del motor, puesto que con esto se evita un choque térmico en el producto.</a:t>
            </a:r>
          </a:p>
          <a:p>
            <a:pPr marL="0" marR="0" lvl="0" indent="0" algn="just" defTabSz="914400" rtl="0" eaLnBrk="1" fontAlgn="base" latinLnBrk="0" hangingPunct="1">
              <a:lnSpc>
                <a:spcPct val="15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El desarrollo de este proyecto representa una mejora en la automatización de los hornos de arroz a bajo costo, así como también impulsa la producción y venta de arroz en la región sierra</a:t>
            </a:r>
            <a:r>
              <a:rPr kumimoji="0" lang="es-EC"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fade">
                                      <p:cBhvr>
                                        <p:cTn id="7" dur="1000"/>
                                        <p:tgtEl>
                                          <p:spTgt spid="768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802">
                                            <p:txEl>
                                              <p:pRg st="2" end="2"/>
                                            </p:txEl>
                                          </p:spTgt>
                                        </p:tgtEl>
                                        <p:attrNameLst>
                                          <p:attrName>style.visibility</p:attrName>
                                        </p:attrNameLst>
                                      </p:cBhvr>
                                      <p:to>
                                        <p:strVal val="visible"/>
                                      </p:to>
                                    </p:set>
                                    <p:animEffect transition="in" filter="fade">
                                      <p:cBhvr>
                                        <p:cTn id="12" dur="1000"/>
                                        <p:tgtEl>
                                          <p:spTgt spid="768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692696"/>
            <a:ext cx="7776864" cy="646331"/>
          </a:xfrm>
          <a:prstGeom prst="rect">
            <a:avLst/>
          </a:prstGeom>
        </p:spPr>
        <p:txBody>
          <a:bodyPr wrap="square">
            <a:spAutoFit/>
          </a:bodyPr>
          <a:lstStyle/>
          <a:p>
            <a:r>
              <a:rPr lang="es-EC" sz="3600" b="1" dirty="0" smtClean="0">
                <a:effectLst>
                  <a:outerShdw blurRad="38100" dist="38100" dir="2700000" algn="tl">
                    <a:srgbClr val="000000">
                      <a:alpha val="43137"/>
                    </a:srgbClr>
                  </a:outerShdw>
                </a:effectLst>
                <a:latin typeface="Arial" pitchFamily="34" charset="0"/>
                <a:cs typeface="Arial" pitchFamily="34" charset="0"/>
              </a:rPr>
              <a:t>RECOMENDACIONES</a:t>
            </a:r>
            <a:endParaRPr lang="es-EC" sz="3600" dirty="0">
              <a:effectLst>
                <a:outerShdw blurRad="38100" dist="38100" dir="2700000" algn="tl">
                  <a:srgbClr val="000000">
                    <a:alpha val="43137"/>
                  </a:srgbClr>
                </a:outerShdw>
              </a:effectLst>
            </a:endParaRPr>
          </a:p>
        </p:txBody>
      </p:sp>
      <p:sp>
        <p:nvSpPr>
          <p:cNvPr id="73729" name="Rectangle 1"/>
          <p:cNvSpPr>
            <a:spLocks noChangeArrowheads="1"/>
          </p:cNvSpPr>
          <p:nvPr/>
        </p:nvSpPr>
        <p:spPr bwMode="auto">
          <a:xfrm>
            <a:off x="755576" y="2127047"/>
            <a:ext cx="727280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Debido a que el ruido producido por el motor trifásico afecta a los dispositivos de control, se recomienda realizar la conexión de los mismos con cable apantallado.</a:t>
            </a:r>
          </a:p>
          <a:p>
            <a:pPr marL="0" marR="0" lvl="0" indent="0" algn="just" defTabSz="914400" rtl="0" eaLnBrk="1" fontAlgn="base" latinLnBrk="0" hangingPunct="1">
              <a:lnSpc>
                <a:spcPct val="15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 recomienda adquirir y colocar un sensor de humedad de grano de arroz para montaje, así se asegurará la calidad final del producto.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2"/>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3729">
                                            <p:txEl>
                                              <p:pRg st="0" end="0"/>
                                            </p:txEl>
                                          </p:spTgt>
                                        </p:tgtEl>
                                        <p:attrNameLst>
                                          <p:attrName>style.visibility</p:attrName>
                                        </p:attrNameLst>
                                      </p:cBhvr>
                                      <p:to>
                                        <p:strVal val="visible"/>
                                      </p:to>
                                    </p:set>
                                    <p:animEffect transition="in" filter="wipe(up)">
                                      <p:cBhvr>
                                        <p:cTn id="11" dur="1000"/>
                                        <p:tgtEl>
                                          <p:spTgt spid="737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3729">
                                            <p:txEl>
                                              <p:pRg st="2" end="2"/>
                                            </p:txEl>
                                          </p:spTgt>
                                        </p:tgtEl>
                                        <p:attrNameLst>
                                          <p:attrName>style.visibility</p:attrName>
                                        </p:attrNameLst>
                                      </p:cBhvr>
                                      <p:to>
                                        <p:strVal val="visible"/>
                                      </p:to>
                                    </p:set>
                                    <p:animEffect transition="in" filter="wipe(up)">
                                      <p:cBhvr>
                                        <p:cTn id="16" dur="1000"/>
                                        <p:tgtEl>
                                          <p:spTgt spid="737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72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539552" y="1268760"/>
            <a:ext cx="77048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 recomienda colocar un detector de gas en el cuarto donde se encentran los tanques almacenados, y así prevenir accidentes. </a:t>
            </a:r>
          </a:p>
          <a:p>
            <a:pPr marL="0" marR="0" lvl="0" indent="0" algn="just" defTabSz="914400" rtl="0" eaLnBrk="1" fontAlgn="base" latinLnBrk="0" hangingPunct="1">
              <a:lnSpc>
                <a:spcPct val="150000"/>
              </a:lnSpc>
              <a:spcBef>
                <a:spcPct val="0"/>
              </a:spcBef>
              <a:spcAft>
                <a:spcPct val="0"/>
              </a:spcAft>
              <a:buClrTx/>
              <a:buSzTx/>
              <a:buFontTx/>
              <a:buChar char="•"/>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C"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Si la frecuencia del motor trifásico se coloca en un valor menor a 30 Hz, se recomienda colocar un ventilador externo para evitar el sobrecalentamiento del mismo, o sustituir el motor por uno que sea para trabajar con driver.</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up)">
                                      <p:cBhvr>
                                        <p:cTn id="7" dur="10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wipe(up)">
                                      <p:cBhvr>
                                        <p:cTn id="12" dur="10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C" sz="3600" b="1" dirty="0" smtClean="0">
                <a:latin typeface="Arial" pitchFamily="34" charset="0"/>
                <a:cs typeface="Arial" pitchFamily="34" charset="0"/>
              </a:rPr>
              <a:t>Implementación del Control</a:t>
            </a:r>
            <a:r>
              <a:rPr lang="es-EC" sz="3600" b="1" dirty="0">
                <a:latin typeface="Arial" pitchFamily="34" charset="0"/>
                <a:cs typeface="Arial" pitchFamily="34" charset="0"/>
              </a:rPr>
              <a:t>	</a:t>
            </a:r>
            <a:endParaRPr lang="es-EC" sz="3600" b="1" dirty="0" smtClean="0">
              <a:latin typeface="Arial" pitchFamily="34" charset="0"/>
              <a:cs typeface="Arial" pitchFamily="34" charset="0"/>
            </a:endParaRPr>
          </a:p>
          <a:p>
            <a:pPr>
              <a:buNone/>
            </a:pPr>
            <a:endParaRPr lang="es-EC" sz="3600" b="1" dirty="0" smtClean="0">
              <a:latin typeface="Arial" pitchFamily="34" charset="0"/>
              <a:cs typeface="Arial" pitchFamily="34" charset="0"/>
            </a:endParaRPr>
          </a:p>
          <a:p>
            <a:pPr marL="514350" indent="-514350">
              <a:lnSpc>
                <a:spcPct val="150000"/>
              </a:lnSpc>
              <a:spcBef>
                <a:spcPts val="0"/>
              </a:spcBef>
              <a:buSzPct val="90000"/>
              <a:buFont typeface="+mj-lt"/>
              <a:buAutoNum type="arabicPeriod"/>
            </a:pPr>
            <a:r>
              <a:rPr lang="es-EC" sz="3200" dirty="0" smtClean="0">
                <a:latin typeface="Arial" pitchFamily="34" charset="0"/>
                <a:cs typeface="Arial" pitchFamily="34" charset="0"/>
              </a:rPr>
              <a:t>Identificación </a:t>
            </a:r>
            <a:r>
              <a:rPr lang="es-EC" sz="3200" dirty="0">
                <a:latin typeface="Arial" pitchFamily="34" charset="0"/>
                <a:cs typeface="Arial" pitchFamily="34" charset="0"/>
              </a:rPr>
              <a:t>de la planta	</a:t>
            </a:r>
          </a:p>
          <a:p>
            <a:pPr marL="514350" indent="-514350">
              <a:lnSpc>
                <a:spcPct val="150000"/>
              </a:lnSpc>
              <a:spcBef>
                <a:spcPts val="0"/>
              </a:spcBef>
              <a:buSzPct val="90000"/>
              <a:buFont typeface="+mj-lt"/>
              <a:buAutoNum type="arabicPeriod"/>
            </a:pPr>
            <a:r>
              <a:rPr lang="es-EC" sz="3200" dirty="0" smtClean="0">
                <a:latin typeface="Arial" pitchFamily="34" charset="0"/>
                <a:cs typeface="Arial" pitchFamily="34" charset="0"/>
              </a:rPr>
              <a:t>Control </a:t>
            </a:r>
            <a:r>
              <a:rPr lang="es-EC" sz="3200" dirty="0" err="1">
                <a:latin typeface="Arial" pitchFamily="34" charset="0"/>
                <a:cs typeface="Arial" pitchFamily="34" charset="0"/>
              </a:rPr>
              <a:t>On</a:t>
            </a:r>
            <a:r>
              <a:rPr lang="es-EC" sz="3200" dirty="0">
                <a:latin typeface="Arial" pitchFamily="34" charset="0"/>
                <a:cs typeface="Arial" pitchFamily="34" charset="0"/>
              </a:rPr>
              <a:t>/Off secado	</a:t>
            </a:r>
          </a:p>
          <a:p>
            <a:pPr marL="514350" indent="-514350">
              <a:lnSpc>
                <a:spcPct val="150000"/>
              </a:lnSpc>
              <a:spcBef>
                <a:spcPts val="0"/>
              </a:spcBef>
              <a:buSzPct val="90000"/>
              <a:buFont typeface="+mj-lt"/>
              <a:buAutoNum type="arabicPeriod"/>
            </a:pPr>
            <a:r>
              <a:rPr lang="es-EC" sz="3200" dirty="0" smtClean="0">
                <a:latin typeface="Arial" pitchFamily="34" charset="0"/>
                <a:cs typeface="Arial" pitchFamily="34" charset="0"/>
              </a:rPr>
              <a:t>Control </a:t>
            </a:r>
            <a:r>
              <a:rPr lang="es-EC" sz="3200" dirty="0" err="1">
                <a:latin typeface="Arial" pitchFamily="34" charset="0"/>
                <a:cs typeface="Arial" pitchFamily="34" charset="0"/>
              </a:rPr>
              <a:t>On</a:t>
            </a:r>
            <a:r>
              <a:rPr lang="es-EC" sz="3200" dirty="0">
                <a:latin typeface="Arial" pitchFamily="34" charset="0"/>
                <a:cs typeface="Arial" pitchFamily="34" charset="0"/>
              </a:rPr>
              <a:t>/Off envejecido</a:t>
            </a:r>
            <a:r>
              <a:rPr lang="es-EC" sz="2800" dirty="0">
                <a:latin typeface="Arial" pitchFamily="34" charset="0"/>
                <a:cs typeface="Arial" pitchFamily="34" charset="0"/>
              </a:rPr>
              <a:t>	</a:t>
            </a:r>
          </a:p>
          <a:p>
            <a:endParaRPr lang="es-EC" dirty="0"/>
          </a:p>
        </p:txBody>
      </p:sp>
      <p:sp>
        <p:nvSpPr>
          <p:cNvPr id="2" name="1 Título"/>
          <p:cNvSpPr>
            <a:spLocks noGrp="1"/>
          </p:cNvSpPr>
          <p:nvPr>
            <p:ph type="title"/>
          </p:nvPr>
        </p:nvSpPr>
        <p:spPr/>
        <p:txBody>
          <a:bodyPr/>
          <a:lstStyle/>
          <a:p>
            <a:r>
              <a:rPr lang="es-EC" b="1" dirty="0" smtClean="0">
                <a:latin typeface="Arial" pitchFamily="34" charset="0"/>
                <a:cs typeface="Arial" pitchFamily="34" charset="0"/>
              </a:rPr>
              <a:t>CAPÍTULO 4</a:t>
            </a:r>
            <a:endParaRPr lang="es-EC"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556792"/>
            <a:ext cx="8229600" cy="5112568"/>
          </a:xfrm>
        </p:spPr>
        <p:txBody>
          <a:bodyPr>
            <a:normAutofit/>
          </a:bodyPr>
          <a:lstStyle/>
          <a:p>
            <a:pPr>
              <a:buNone/>
            </a:pPr>
            <a:r>
              <a:rPr lang="es-EC" sz="3600" b="1" dirty="0" smtClean="0">
                <a:latin typeface="Arial" pitchFamily="34" charset="0"/>
                <a:cs typeface="Arial" pitchFamily="34" charset="0"/>
              </a:rPr>
              <a:t>Programación del</a:t>
            </a:r>
          </a:p>
          <a:p>
            <a:pPr>
              <a:spcBef>
                <a:spcPts val="0"/>
              </a:spcBef>
              <a:buNone/>
            </a:pPr>
            <a:r>
              <a:rPr lang="es-EC" sz="3600" b="1" dirty="0" smtClean="0">
                <a:latin typeface="Arial" pitchFamily="34" charset="0"/>
                <a:cs typeface="Arial" pitchFamily="34" charset="0"/>
              </a:rPr>
              <a:t>Controlador y Variador</a:t>
            </a:r>
          </a:p>
          <a:p>
            <a:pPr>
              <a:spcBef>
                <a:spcPts val="0"/>
              </a:spcBef>
              <a:buNone/>
            </a:pPr>
            <a:endParaRPr lang="es-EC" sz="3600" b="1" dirty="0" smtClean="0">
              <a:latin typeface="Arial" pitchFamily="34" charset="0"/>
              <a:cs typeface="Arial" pitchFamily="34" charset="0"/>
            </a:endParaRPr>
          </a:p>
          <a:p>
            <a:pPr marL="514350" indent="-514350">
              <a:spcBef>
                <a:spcPts val="0"/>
              </a:spcBef>
              <a:buClr>
                <a:schemeClr val="bg2">
                  <a:lumMod val="50000"/>
                </a:schemeClr>
              </a:buClr>
              <a:buSzPct val="90000"/>
              <a:buFont typeface="+mj-lt"/>
              <a:buAutoNum type="arabicPeriod"/>
            </a:pPr>
            <a:r>
              <a:rPr lang="es-EC" sz="3200" dirty="0" smtClean="0">
                <a:latin typeface="Arial" pitchFamily="34" charset="0"/>
                <a:cs typeface="Arial" pitchFamily="34" charset="0"/>
              </a:rPr>
              <a:t>Controlador</a:t>
            </a:r>
          </a:p>
          <a:p>
            <a:pPr marL="1314450" lvl="2" indent="-514350">
              <a:lnSpc>
                <a:spcPct val="150000"/>
              </a:lnSpc>
              <a:spcBef>
                <a:spcPts val="0"/>
              </a:spcBef>
              <a:buClr>
                <a:schemeClr val="bg2">
                  <a:lumMod val="50000"/>
                </a:schemeClr>
              </a:buClr>
              <a:buSzPct val="90000"/>
            </a:pPr>
            <a:r>
              <a:rPr lang="es-EC" sz="3200" dirty="0" smtClean="0">
                <a:latin typeface="Arial" pitchFamily="34" charset="0"/>
                <a:cs typeface="Arial" pitchFamily="34" charset="0"/>
              </a:rPr>
              <a:t>Diagrama de flujo Secado</a:t>
            </a:r>
          </a:p>
          <a:p>
            <a:pPr marL="1314450" lvl="2" indent="-514350">
              <a:lnSpc>
                <a:spcPct val="150000"/>
              </a:lnSpc>
              <a:spcBef>
                <a:spcPts val="0"/>
              </a:spcBef>
              <a:buClr>
                <a:schemeClr val="bg2">
                  <a:lumMod val="50000"/>
                </a:schemeClr>
              </a:buClr>
              <a:buSzPct val="90000"/>
            </a:pPr>
            <a:r>
              <a:rPr lang="es-EC" sz="3200" dirty="0" smtClean="0">
                <a:latin typeface="Arial" pitchFamily="34" charset="0"/>
                <a:cs typeface="Arial" pitchFamily="34" charset="0"/>
              </a:rPr>
              <a:t>Diagrama de flujo Envejecido</a:t>
            </a:r>
          </a:p>
          <a:p>
            <a:pPr marL="514350" indent="-514350">
              <a:lnSpc>
                <a:spcPct val="150000"/>
              </a:lnSpc>
              <a:spcBef>
                <a:spcPts val="0"/>
              </a:spcBef>
              <a:buClr>
                <a:schemeClr val="bg2">
                  <a:lumMod val="50000"/>
                </a:schemeClr>
              </a:buClr>
              <a:buSzPct val="90000"/>
              <a:buFont typeface="+mj-lt"/>
              <a:buAutoNum type="arabicPeriod"/>
            </a:pPr>
            <a:r>
              <a:rPr lang="es-EC" sz="3200" dirty="0" smtClean="0">
                <a:latin typeface="Arial" pitchFamily="34" charset="0"/>
                <a:cs typeface="Arial" pitchFamily="34" charset="0"/>
              </a:rPr>
              <a:t>Configuración </a:t>
            </a:r>
            <a:r>
              <a:rPr lang="es-EC" sz="3200" dirty="0">
                <a:latin typeface="Arial" pitchFamily="34" charset="0"/>
                <a:cs typeface="Arial" pitchFamily="34" charset="0"/>
              </a:rPr>
              <a:t>del Variador</a:t>
            </a:r>
            <a:r>
              <a:rPr lang="es-EC" dirty="0">
                <a:latin typeface="Arial" pitchFamily="34" charset="0"/>
                <a:cs typeface="Arial" pitchFamily="34" charset="0"/>
              </a:rPr>
              <a:t>	</a:t>
            </a:r>
          </a:p>
          <a:p>
            <a:endParaRPr lang="es-EC" dirty="0"/>
          </a:p>
        </p:txBody>
      </p:sp>
      <p:sp>
        <p:nvSpPr>
          <p:cNvPr id="2" name="1 Título"/>
          <p:cNvSpPr>
            <a:spLocks noGrp="1"/>
          </p:cNvSpPr>
          <p:nvPr>
            <p:ph type="title"/>
          </p:nvPr>
        </p:nvSpPr>
        <p:spPr>
          <a:xfrm>
            <a:off x="539552" y="404664"/>
            <a:ext cx="8229600" cy="1143000"/>
          </a:xfrm>
        </p:spPr>
        <p:txBody>
          <a:bodyPr/>
          <a:lstStyle/>
          <a:p>
            <a:r>
              <a:rPr lang="es-EC" b="1" dirty="0" smtClean="0">
                <a:latin typeface="Arial" pitchFamily="34" charset="0"/>
                <a:cs typeface="Arial" pitchFamily="34" charset="0"/>
              </a:rPr>
              <a:t>CAPÍTULO 5</a:t>
            </a:r>
            <a:endParaRPr lang="es-EC"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1067</TotalTime>
  <Words>1504</Words>
  <Application>Microsoft Office PowerPoint</Application>
  <PresentationFormat>Presentación en pantalla (4:3)</PresentationFormat>
  <Paragraphs>479</Paragraphs>
  <Slides>75</Slides>
  <Notes>2</Notes>
  <HiddenSlides>0</HiddenSlides>
  <MMClips>0</MMClips>
  <ScaleCrop>false</ScaleCrop>
  <HeadingPairs>
    <vt:vector size="4" baseType="variant">
      <vt:variant>
        <vt:lpstr>Tema</vt:lpstr>
      </vt:variant>
      <vt:variant>
        <vt:i4>1</vt:i4>
      </vt:variant>
      <vt:variant>
        <vt:lpstr>Títulos de diapositiva</vt:lpstr>
      </vt:variant>
      <vt:variant>
        <vt:i4>75</vt:i4>
      </vt:variant>
    </vt:vector>
  </HeadingPairs>
  <TitlesOfParts>
    <vt:vector size="76" baseType="lpstr">
      <vt:lpstr>Concurrencia</vt:lpstr>
      <vt:lpstr>Diapositiva 1</vt:lpstr>
      <vt:lpstr>RESUMEN</vt:lpstr>
      <vt:lpstr>CAPÍTULO 1</vt:lpstr>
      <vt:lpstr>CAPÍTULO 2</vt:lpstr>
      <vt:lpstr>CAPÍTULO 3</vt:lpstr>
      <vt:lpstr>Diapositiva 6</vt:lpstr>
      <vt:lpstr>Diapositiva 7</vt:lpstr>
      <vt:lpstr>CAPÍTULO 4</vt:lpstr>
      <vt:lpstr>CAPÍTULO 5</vt:lpstr>
      <vt:lpstr>CAPÍTULO 6</vt:lpstr>
      <vt:lpstr>Diapositiva 11</vt:lpstr>
      <vt:lpstr>Diapositiva 12</vt:lpstr>
      <vt:lpstr>Diapositiva 13</vt:lpstr>
      <vt:lpstr>Diapositiva 14</vt:lpstr>
      <vt:lpstr>Diapositiva 15</vt:lpstr>
      <vt:lpstr>Diapositiva 16</vt:lpstr>
      <vt:lpstr>Diapositiva 17</vt:lpstr>
      <vt:lpstr>Diapositiva 18</vt:lpstr>
      <vt:lpstr>CAPÍTULO 2</vt:lpstr>
      <vt:lpstr>Diapositiva 20</vt:lpstr>
      <vt:lpstr>Diapositiva 21</vt:lpstr>
      <vt:lpstr>Diapositiva 22</vt:lpstr>
      <vt:lpstr>Diapositiva 23</vt:lpstr>
      <vt:lpstr>Diapositiva 24</vt:lpstr>
      <vt:lpstr>Tabla 2.2. Procesos biológicos que suceden en un grano de acuerdo con su porcentaje de humedad  </vt:lpstr>
      <vt:lpstr>Diapositiva 26</vt:lpstr>
      <vt:lpstr>Diapositiva 27</vt:lpstr>
      <vt:lpstr>Diapositiva 28</vt:lpstr>
      <vt:lpstr>Diapositiva 29</vt:lpstr>
      <vt:lpstr>CAPÍTULO 3</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CAPÍTULO 5</vt:lpstr>
      <vt:lpstr>Diapositiva 49</vt:lpstr>
      <vt:lpstr>Diapositiva 50</vt:lpstr>
      <vt:lpstr>Diapositiva 51</vt:lpstr>
      <vt:lpstr>Diapositiva 52</vt:lpstr>
      <vt:lpstr>Diapositiva 53</vt:lpstr>
      <vt:lpstr>Diapositiva 54</vt:lpstr>
      <vt:lpstr>Diapositiva 55</vt:lpstr>
      <vt:lpstr>Diapositiva 56</vt:lpstr>
      <vt:lpstr>Capitulo 6</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dc:creator>
  <cp:lastModifiedBy>Dr</cp:lastModifiedBy>
  <cp:revision>113</cp:revision>
  <dcterms:created xsi:type="dcterms:W3CDTF">2012-01-20T17:45:54Z</dcterms:created>
  <dcterms:modified xsi:type="dcterms:W3CDTF">2012-02-06T06:12:45Z</dcterms:modified>
</cp:coreProperties>
</file>