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4119" r:id="rId1"/>
  </p:sldMasterIdLst>
  <p:notesMasterIdLst>
    <p:notesMasterId r:id="rId73"/>
  </p:notesMasterIdLst>
  <p:sldIdLst>
    <p:sldId id="380" r:id="rId2"/>
    <p:sldId id="381" r:id="rId3"/>
    <p:sldId id="256" r:id="rId4"/>
    <p:sldId id="259" r:id="rId5"/>
    <p:sldId id="272" r:id="rId6"/>
    <p:sldId id="257" r:id="rId7"/>
    <p:sldId id="369" r:id="rId8"/>
    <p:sldId id="422" r:id="rId9"/>
    <p:sldId id="423" r:id="rId10"/>
    <p:sldId id="389" r:id="rId11"/>
    <p:sldId id="386" r:id="rId12"/>
    <p:sldId id="426" r:id="rId13"/>
    <p:sldId id="425" r:id="rId14"/>
    <p:sldId id="382" r:id="rId15"/>
    <p:sldId id="458" r:id="rId16"/>
    <p:sldId id="460" r:id="rId17"/>
    <p:sldId id="461" r:id="rId18"/>
    <p:sldId id="462" r:id="rId19"/>
    <p:sldId id="463" r:id="rId20"/>
    <p:sldId id="464" r:id="rId21"/>
    <p:sldId id="465" r:id="rId22"/>
    <p:sldId id="432" r:id="rId23"/>
    <p:sldId id="469" r:id="rId24"/>
    <p:sldId id="470" r:id="rId25"/>
    <p:sldId id="471" r:id="rId26"/>
    <p:sldId id="472" r:id="rId27"/>
    <p:sldId id="436" r:id="rId28"/>
    <p:sldId id="473" r:id="rId29"/>
    <p:sldId id="427" r:id="rId30"/>
    <p:sldId id="475" r:id="rId31"/>
    <p:sldId id="476" r:id="rId32"/>
    <p:sldId id="477" r:id="rId33"/>
    <p:sldId id="478" r:id="rId34"/>
    <p:sldId id="482" r:id="rId35"/>
    <p:sldId id="480" r:id="rId36"/>
    <p:sldId id="370" r:id="rId37"/>
    <p:sldId id="371" r:id="rId38"/>
    <p:sldId id="372" r:id="rId39"/>
    <p:sldId id="373" r:id="rId40"/>
    <p:sldId id="374" r:id="rId41"/>
    <p:sldId id="375" r:id="rId42"/>
    <p:sldId id="376" r:id="rId43"/>
    <p:sldId id="377" r:id="rId44"/>
    <p:sldId id="378" r:id="rId45"/>
    <p:sldId id="451" r:id="rId46"/>
    <p:sldId id="452" r:id="rId47"/>
    <p:sldId id="454" r:id="rId48"/>
    <p:sldId id="455" r:id="rId49"/>
    <p:sldId id="456" r:id="rId50"/>
    <p:sldId id="428" r:id="rId51"/>
    <p:sldId id="429" r:id="rId52"/>
    <p:sldId id="430" r:id="rId53"/>
    <p:sldId id="457" r:id="rId54"/>
    <p:sldId id="433" r:id="rId55"/>
    <p:sldId id="434" r:id="rId56"/>
    <p:sldId id="437" r:id="rId57"/>
    <p:sldId id="438" r:id="rId58"/>
    <p:sldId id="439" r:id="rId59"/>
    <p:sldId id="440" r:id="rId60"/>
    <p:sldId id="441" r:id="rId61"/>
    <p:sldId id="442" r:id="rId62"/>
    <p:sldId id="443" r:id="rId63"/>
    <p:sldId id="444" r:id="rId64"/>
    <p:sldId id="445" r:id="rId65"/>
    <p:sldId id="446" r:id="rId66"/>
    <p:sldId id="447" r:id="rId67"/>
    <p:sldId id="448" r:id="rId68"/>
    <p:sldId id="449" r:id="rId69"/>
    <p:sldId id="450" r:id="rId70"/>
    <p:sldId id="431" r:id="rId71"/>
    <p:sldId id="379" r:id="rId7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FFCC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5" autoAdjust="0"/>
    <p:restoredTop sz="93073" autoAdjust="0"/>
  </p:normalViewPr>
  <p:slideViewPr>
    <p:cSldViewPr>
      <p:cViewPr varScale="1">
        <p:scale>
          <a:sx n="68" d="100"/>
          <a:sy n="68" d="100"/>
        </p:scale>
        <p:origin x="-1344" y="-90"/>
      </p:cViewPr>
      <p:guideLst>
        <p:guide orient="horz" pos="2160"/>
        <p:guide pos="2880"/>
      </p:guideLst>
    </p:cSldViewPr>
  </p:slideViewPr>
  <p:outlineViewPr>
    <p:cViewPr>
      <p:scale>
        <a:sx n="33" d="100"/>
        <a:sy n="33" d="100"/>
      </p:scale>
      <p:origin x="0" y="10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vList4" loCatId="list" qsTypeId="urn:microsoft.com/office/officeart/2005/8/quickstyle/simple4" qsCatId="simple" csTypeId="urn:microsoft.com/office/officeart/2005/8/colors/accent3_5" csCatId="accent3" phldr="1"/>
      <dgm:spPr/>
      <dgm:t>
        <a:bodyPr/>
        <a:lstStyle/>
        <a:p>
          <a:endParaRPr lang="es-EC"/>
        </a:p>
      </dgm:t>
    </dgm:pt>
    <dgm:pt modelId="{476E4177-EF8D-419E-AB8A-93E66CC82482}">
      <dgm:prSet phldrT="[Text]" custT="1"/>
      <dgm:spPr/>
      <dgm:t>
        <a:bodyPr lIns="73152" tIns="274320" rIns="73152"/>
        <a:lstStyle/>
        <a:p>
          <a:pPr algn="l" defTabSz="914400">
            <a:buNone/>
          </a:pPr>
          <a:r>
            <a:rPr lang="es-ES_tradnl" sz="2200" b="1" noProof="0" smtClean="0">
              <a:latin typeface="Times New Roman" pitchFamily="18" charset="0"/>
              <a:cs typeface="Times New Roman" pitchFamily="18" charset="0"/>
            </a:rPr>
            <a:t>Ambiente</a:t>
          </a:r>
        </a:p>
        <a:p>
          <a:pPr algn="just"/>
          <a:r>
            <a:rPr lang="es-EC" sz="2200" b="0" noProof="0" smtClean="0">
              <a:latin typeface="Times New Roman" pitchFamily="18" charset="0"/>
              <a:cs typeface="Times New Roman" pitchFamily="18" charset="0"/>
            </a:rPr>
            <a:t>Entorno en el cual una organización opera, incluidos el aire, el agua, el suelo, los recursos naturales, la flora, la fauna, los seres humanos y sus interrelaciones</a:t>
          </a:r>
          <a:endParaRPr lang="es-ES_tradnl" sz="2200" b="0" baseline="0" noProof="0" dirty="0">
            <a:latin typeface="Times New Roman" pitchFamily="18" charset="0"/>
            <a:cs typeface="Times New Roman" pitchFamily="18" charset="0"/>
          </a:endParaRPr>
        </a:p>
      </dgm:t>
    </dgm:pt>
    <dgm:pt modelId="{50A25A56-CEA1-40EB-822C-18475EA4B47A}" type="parTrans" cxnId="{9A40B199-C1E6-4AA6-9486-07915ED7CAE7}">
      <dgm:prSet/>
      <dgm:spPr/>
      <dgm:t>
        <a:bodyPr/>
        <a:lstStyle/>
        <a:p>
          <a:endParaRPr lang="es-ES_tradnl" noProof="0">
            <a:latin typeface="Times New Roman" pitchFamily="18" charset="0"/>
            <a:cs typeface="Times New Roman" pitchFamily="18" charset="0"/>
          </a:endParaRPr>
        </a:p>
      </dgm:t>
    </dgm:pt>
    <dgm:pt modelId="{A91F7A1B-DD1E-4B26-839C-2A5EF0A403AD}" type="sibTrans" cxnId="{9A40B199-C1E6-4AA6-9486-07915ED7CAE7}">
      <dgm:prSet/>
      <dgm:spPr/>
      <dgm:t>
        <a:bodyPr/>
        <a:lstStyle/>
        <a:p>
          <a:endParaRPr lang="es-ES_tradnl" noProof="0">
            <a:latin typeface="Times New Roman" pitchFamily="18" charset="0"/>
            <a:cs typeface="Times New Roman" pitchFamily="18" charset="0"/>
          </a:endParaRPr>
        </a:p>
      </dgm:t>
    </dgm:pt>
    <dgm:pt modelId="{5DD0A7D4-5781-4819-AF33-C5CE25A2D297}">
      <dgm:prSet phldrT="[Text]" custT="1"/>
      <dgm:spPr/>
      <dgm:t>
        <a:bodyPr lIns="73152" tIns="274320" rIns="73152"/>
        <a:lstStyle/>
        <a:p>
          <a:pPr algn="l" defTabSz="914400">
            <a:buNone/>
          </a:pPr>
          <a:r>
            <a:rPr lang="es-ES_tradnl" sz="2200" b="1" noProof="0" smtClean="0">
              <a:latin typeface="Times New Roman" pitchFamily="18" charset="0"/>
              <a:cs typeface="Times New Roman" pitchFamily="18" charset="0"/>
            </a:rPr>
            <a:t>Gestión</a:t>
          </a:r>
        </a:p>
        <a:p>
          <a:pPr algn="l" defTabSz="914400">
            <a:buNone/>
          </a:pPr>
          <a:r>
            <a:rPr lang="es-ES_tradnl" sz="2200" baseline="0" noProof="0" smtClean="0">
              <a:latin typeface="Times New Roman" pitchFamily="18" charset="0"/>
              <a:cs typeface="Times New Roman" pitchFamily="18" charset="0"/>
            </a:rPr>
            <a:t>Acto o arte de gestionar. Hacer diligencias conducentes al logro de un negocio.</a:t>
          </a:r>
          <a:endParaRPr lang="es-ES_tradnl" sz="2200" baseline="0" noProof="0" dirty="0">
            <a:latin typeface="Times New Roman" pitchFamily="18" charset="0"/>
            <a:cs typeface="Times New Roman" pitchFamily="18" charset="0"/>
          </a:endParaRPr>
        </a:p>
      </dgm:t>
    </dgm:pt>
    <dgm:pt modelId="{05B7C26E-C389-4346-849B-05526EF2C457}" type="parTrans" cxnId="{7417CC53-98FE-43F4-BF56-8508FB7DA803}">
      <dgm:prSet/>
      <dgm:spPr/>
      <dgm:t>
        <a:bodyPr/>
        <a:lstStyle/>
        <a:p>
          <a:endParaRPr lang="es-ES_tradnl" noProof="0">
            <a:latin typeface="Times New Roman" pitchFamily="18" charset="0"/>
            <a:cs typeface="Times New Roman" pitchFamily="18" charset="0"/>
          </a:endParaRPr>
        </a:p>
      </dgm:t>
    </dgm:pt>
    <dgm:pt modelId="{FD53903F-8A86-4D24-917A-36748269F973}" type="sibTrans" cxnId="{7417CC53-98FE-43F4-BF56-8508FB7DA803}">
      <dgm:prSet/>
      <dgm:spPr/>
      <dgm:t>
        <a:bodyPr/>
        <a:lstStyle/>
        <a:p>
          <a:endParaRPr lang="es-ES_tradnl" noProof="0">
            <a:latin typeface="Times New Roman" pitchFamily="18" charset="0"/>
            <a:cs typeface="Times New Roman" pitchFamily="18" charset="0"/>
          </a:endParaRPr>
        </a:p>
      </dgm:t>
    </dgm:pt>
    <dgm:pt modelId="{77AF15ED-F058-4A0B-B979-9880C6062DF0}">
      <dgm:prSet phldrT="[Text]" custT="1"/>
      <dgm:spPr/>
      <dgm:t>
        <a:bodyPr lIns="73152" tIns="274320" rIns="73152"/>
        <a:lstStyle/>
        <a:p>
          <a:pPr algn="just" defTabSz="914400">
            <a:buNone/>
          </a:pPr>
          <a:r>
            <a:rPr lang="es-ES_tradnl" sz="2200" b="1" noProof="0" smtClean="0">
              <a:latin typeface="Times New Roman" pitchFamily="18" charset="0"/>
              <a:cs typeface="Times New Roman" pitchFamily="18" charset="0"/>
            </a:rPr>
            <a:t>Sistema</a:t>
          </a:r>
        </a:p>
        <a:p>
          <a:pPr algn="l" defTabSz="914400">
            <a:buNone/>
          </a:pPr>
          <a:r>
            <a:rPr lang="es-ES_tradnl" sz="2200" baseline="0" noProof="0" smtClean="0">
              <a:latin typeface="Times New Roman" pitchFamily="18" charset="0"/>
              <a:cs typeface="Times New Roman" pitchFamily="18" charset="0"/>
            </a:rPr>
            <a:t>Conjunto de cosas que ordenadamente relacionadas entre sí contribuyen a determinado objeto. </a:t>
          </a:r>
          <a:endParaRPr lang="es-ES_tradnl" sz="2200" baseline="0" noProof="0" dirty="0">
            <a:latin typeface="Times New Roman" pitchFamily="18" charset="0"/>
            <a:cs typeface="Times New Roman" pitchFamily="18" charset="0"/>
          </a:endParaRPr>
        </a:p>
      </dgm:t>
    </dgm:pt>
    <dgm:pt modelId="{0DF2CDB2-0880-4047-8447-A17EAE7580E4}" type="parTrans" cxnId="{CD3B69F4-72CF-49E2-8926-8FD63E771977}">
      <dgm:prSet/>
      <dgm:spPr/>
      <dgm:t>
        <a:bodyPr/>
        <a:lstStyle/>
        <a:p>
          <a:endParaRPr lang="es-ES_tradnl" noProof="0">
            <a:latin typeface="Times New Roman" pitchFamily="18" charset="0"/>
            <a:cs typeface="Times New Roman" pitchFamily="18" charset="0"/>
          </a:endParaRPr>
        </a:p>
      </dgm:t>
    </dgm:pt>
    <dgm:pt modelId="{E3B236AA-E864-46E4-BC91-F2D73633FEA4}" type="sibTrans" cxnId="{CD3B69F4-72CF-49E2-8926-8FD63E771977}">
      <dgm:prSet/>
      <dgm:spPr/>
      <dgm:t>
        <a:bodyPr/>
        <a:lstStyle/>
        <a:p>
          <a:endParaRPr lang="es-ES_tradnl" noProof="0">
            <a:latin typeface="Times New Roman" pitchFamily="18" charset="0"/>
            <a:cs typeface="Times New Roman" pitchFamily="18" charset="0"/>
          </a:endParaRPr>
        </a:p>
      </dgm:t>
    </dgm:pt>
    <dgm:pt modelId="{5DF8D196-4D3D-4940-9F32-682169997D7A}">
      <dgm:prSet phldrT="[Text]" custT="1"/>
      <dgm:spPr/>
      <dgm:t>
        <a:bodyPr lIns="73152" tIns="274320" rIns="73152"/>
        <a:lstStyle/>
        <a:p>
          <a:pPr algn="just" defTabSz="914400">
            <a:buNone/>
          </a:pPr>
          <a:r>
            <a:rPr lang="es-ES_tradnl" sz="2200" b="1" noProof="0" smtClean="0">
              <a:latin typeface="Times New Roman" pitchFamily="18" charset="0"/>
              <a:cs typeface="Times New Roman" pitchFamily="18" charset="0"/>
            </a:rPr>
            <a:t>Sistema de Gestión Ambiental</a:t>
          </a:r>
        </a:p>
        <a:p>
          <a:pPr algn="just"/>
          <a:r>
            <a:rPr lang="es-EC" sz="2200" b="0" noProof="0" smtClean="0">
              <a:latin typeface="Times New Roman" pitchFamily="18" charset="0"/>
              <a:cs typeface="Times New Roman" pitchFamily="18" charset="0"/>
            </a:rPr>
            <a:t>parte del sistema de gestión de una organización empleada para desarrollar e implementar su política ambiental y gestionar sus aspectos ambientales</a:t>
          </a:r>
          <a:endParaRPr lang="es-ES_tradnl" sz="2200" b="0" baseline="0" noProof="0" dirty="0">
            <a:latin typeface="Times New Roman" pitchFamily="18" charset="0"/>
            <a:cs typeface="Times New Roman" pitchFamily="18" charset="0"/>
          </a:endParaRPr>
        </a:p>
      </dgm:t>
    </dgm:pt>
    <dgm:pt modelId="{51CE1848-AB2A-4E28-8CF5-8442E546E0C5}" type="parTrans" cxnId="{B9B85342-AC50-4E97-8E9E-2FD870B1E881}">
      <dgm:prSet/>
      <dgm:spPr/>
      <dgm:t>
        <a:bodyPr/>
        <a:lstStyle/>
        <a:p>
          <a:endParaRPr lang="es-ES_tradnl" noProof="0">
            <a:latin typeface="Times New Roman" pitchFamily="18" charset="0"/>
            <a:cs typeface="Times New Roman" pitchFamily="18" charset="0"/>
          </a:endParaRPr>
        </a:p>
      </dgm:t>
    </dgm:pt>
    <dgm:pt modelId="{90C1E242-23BD-452C-B222-DCFA2D4DAE3B}" type="sibTrans" cxnId="{B9B85342-AC50-4E97-8E9E-2FD870B1E881}">
      <dgm:prSet/>
      <dgm:spPr/>
      <dgm:t>
        <a:bodyPr/>
        <a:lstStyle/>
        <a:p>
          <a:endParaRPr lang="es-ES_tradnl" noProof="0">
            <a:latin typeface="Times New Roman" pitchFamily="18" charset="0"/>
            <a:cs typeface="Times New Roman" pitchFamily="18" charset="0"/>
          </a:endParaRPr>
        </a:p>
      </dgm:t>
    </dgm:pt>
    <dgm:pt modelId="{52AE6929-3477-4A9D-8A79-A8BF9C754703}" type="pres">
      <dgm:prSet presAssocID="{AA690160-D328-4B69-A035-90D3C82FA0A6}" presName="linear" presStyleCnt="0">
        <dgm:presLayoutVars>
          <dgm:dir/>
          <dgm:resizeHandles val="exact"/>
        </dgm:presLayoutVars>
      </dgm:prSet>
      <dgm:spPr/>
      <dgm:t>
        <a:bodyPr/>
        <a:lstStyle/>
        <a:p>
          <a:endParaRPr lang="es-EC"/>
        </a:p>
      </dgm:t>
    </dgm:pt>
    <dgm:pt modelId="{96A089E9-9BDE-4D32-8C73-8E9C22652A82}" type="pres">
      <dgm:prSet presAssocID="{476E4177-EF8D-419E-AB8A-93E66CC82482}" presName="comp" presStyleCnt="0"/>
      <dgm:spPr/>
      <dgm:t>
        <a:bodyPr/>
        <a:lstStyle/>
        <a:p>
          <a:endParaRPr lang="es-EC"/>
        </a:p>
      </dgm:t>
    </dgm:pt>
    <dgm:pt modelId="{87361FDA-178B-4C85-8C99-2DF17DA9DF61}" type="pres">
      <dgm:prSet presAssocID="{476E4177-EF8D-419E-AB8A-93E66CC82482}" presName="box" presStyleLbl="node1" presStyleIdx="0" presStyleCnt="4" custScaleY="91650" custLinFactNeighborY="16783"/>
      <dgm:spPr/>
      <dgm:t>
        <a:bodyPr/>
        <a:lstStyle/>
        <a:p>
          <a:endParaRPr lang="es-EC"/>
        </a:p>
      </dgm:t>
    </dgm:pt>
    <dgm:pt modelId="{4E7BE60B-6DF1-4983-B85D-D2225BBA8F95}" type="pres">
      <dgm:prSet presAssocID="{476E4177-EF8D-419E-AB8A-93E66CC82482}" presName="img" presStyleLbl="fgImgPlace1" presStyleIdx="0" presStyleCnt="4" custLinFactNeighborY="23813"/>
      <dgm:spPr>
        <a:blipFill rotWithShape="0">
          <a:blip xmlns:r="http://schemas.openxmlformats.org/officeDocument/2006/relationships" r:embed="rId1"/>
          <a:stretch>
            <a:fillRect/>
          </a:stretch>
        </a:blipFill>
      </dgm:spPr>
      <dgm:t>
        <a:bodyPr/>
        <a:lstStyle/>
        <a:p>
          <a:endParaRPr lang="es-EC"/>
        </a:p>
      </dgm:t>
    </dgm:pt>
    <dgm:pt modelId="{79228E42-D1BD-4405-B033-CD2EC6A147DB}" type="pres">
      <dgm:prSet presAssocID="{476E4177-EF8D-419E-AB8A-93E66CC82482}" presName="text" presStyleLbl="node1" presStyleIdx="0" presStyleCnt="4">
        <dgm:presLayoutVars>
          <dgm:bulletEnabled val="1"/>
        </dgm:presLayoutVars>
      </dgm:prSet>
      <dgm:spPr/>
      <dgm:t>
        <a:bodyPr/>
        <a:lstStyle/>
        <a:p>
          <a:endParaRPr lang="es-EC"/>
        </a:p>
      </dgm:t>
    </dgm:pt>
    <dgm:pt modelId="{42D40F87-037C-4D0F-A1DF-895723F931E8}" type="pres">
      <dgm:prSet presAssocID="{A91F7A1B-DD1E-4B26-839C-2A5EF0A403AD}" presName="spacer" presStyleCnt="0"/>
      <dgm:spPr/>
      <dgm:t>
        <a:bodyPr/>
        <a:lstStyle/>
        <a:p>
          <a:endParaRPr lang="es-EC"/>
        </a:p>
      </dgm:t>
    </dgm:pt>
    <dgm:pt modelId="{BE16DFA8-5704-412C-913B-9B0523D1DA58}" type="pres">
      <dgm:prSet presAssocID="{5DD0A7D4-5781-4819-AF33-C5CE25A2D297}" presName="comp" presStyleCnt="0"/>
      <dgm:spPr/>
      <dgm:t>
        <a:bodyPr/>
        <a:lstStyle/>
        <a:p>
          <a:endParaRPr lang="es-EC"/>
        </a:p>
      </dgm:t>
    </dgm:pt>
    <dgm:pt modelId="{29D44FA1-315D-4F64-B7F9-2190E38F2426}" type="pres">
      <dgm:prSet presAssocID="{5DD0A7D4-5781-4819-AF33-C5CE25A2D297}" presName="box" presStyleLbl="node1" presStyleIdx="1" presStyleCnt="4" custScaleY="85045" custLinFactNeighborY="10910"/>
      <dgm:spPr/>
      <dgm:t>
        <a:bodyPr/>
        <a:lstStyle/>
        <a:p>
          <a:endParaRPr lang="es-EC"/>
        </a:p>
      </dgm:t>
    </dgm:pt>
    <dgm:pt modelId="{E422658B-FD98-4157-B5EE-7A3EE4329DCA}" type="pres">
      <dgm:prSet presAssocID="{5DD0A7D4-5781-4819-AF33-C5CE25A2D297}" presName="img" presStyleLbl="fgImgPlace1" presStyleIdx="1" presStyleCnt="4" custScaleX="53625" custLinFactNeighborY="16791"/>
      <dgm:spPr>
        <a:blipFill rotWithShape="0">
          <a:blip xmlns:r="http://schemas.openxmlformats.org/officeDocument/2006/relationships" r:embed="rId2"/>
          <a:stretch>
            <a:fillRect/>
          </a:stretch>
        </a:blipFill>
      </dgm:spPr>
      <dgm:t>
        <a:bodyPr/>
        <a:lstStyle/>
        <a:p>
          <a:endParaRPr lang="es-EC"/>
        </a:p>
      </dgm:t>
    </dgm:pt>
    <dgm:pt modelId="{0F1F6A80-C2E0-436B-B843-8AD2A24DEC0F}" type="pres">
      <dgm:prSet presAssocID="{5DD0A7D4-5781-4819-AF33-C5CE25A2D297}" presName="text" presStyleLbl="node1" presStyleIdx="1" presStyleCnt="4">
        <dgm:presLayoutVars>
          <dgm:bulletEnabled val="1"/>
        </dgm:presLayoutVars>
      </dgm:prSet>
      <dgm:spPr/>
      <dgm:t>
        <a:bodyPr/>
        <a:lstStyle/>
        <a:p>
          <a:endParaRPr lang="es-EC"/>
        </a:p>
      </dgm:t>
    </dgm:pt>
    <dgm:pt modelId="{4290D4CC-BDAC-4446-983D-CB42F12801A7}" type="pres">
      <dgm:prSet presAssocID="{FD53903F-8A86-4D24-917A-36748269F973}" presName="spacer" presStyleCnt="0"/>
      <dgm:spPr/>
      <dgm:t>
        <a:bodyPr/>
        <a:lstStyle/>
        <a:p>
          <a:endParaRPr lang="es-EC"/>
        </a:p>
      </dgm:t>
    </dgm:pt>
    <dgm:pt modelId="{4EE0A036-4D85-4AA1-8E10-E96312920091}" type="pres">
      <dgm:prSet presAssocID="{77AF15ED-F058-4A0B-B979-9880C6062DF0}" presName="comp" presStyleCnt="0"/>
      <dgm:spPr/>
      <dgm:t>
        <a:bodyPr/>
        <a:lstStyle/>
        <a:p>
          <a:endParaRPr lang="es-EC"/>
        </a:p>
      </dgm:t>
    </dgm:pt>
    <dgm:pt modelId="{ED9DB668-98DF-4EE1-B4D2-CB2E2C2CE971}" type="pres">
      <dgm:prSet presAssocID="{77AF15ED-F058-4A0B-B979-9880C6062DF0}" presName="box" presStyleLbl="node1" presStyleIdx="2" presStyleCnt="4" custScaleY="82920" custLinFactNeighborY="6083"/>
      <dgm:spPr/>
      <dgm:t>
        <a:bodyPr/>
        <a:lstStyle/>
        <a:p>
          <a:endParaRPr lang="es-EC"/>
        </a:p>
      </dgm:t>
    </dgm:pt>
    <dgm:pt modelId="{2FE7F9A6-3355-462D-BFFF-D8C01711B603}" type="pres">
      <dgm:prSet presAssocID="{77AF15ED-F058-4A0B-B979-9880C6062DF0}" presName="img" presStyleLbl="fgImgPlace1" presStyleIdx="2" presStyleCnt="4" custScaleX="62033" custLinFactNeighborY="9429"/>
      <dgm:spPr>
        <a:blipFill rotWithShape="0">
          <a:blip xmlns:r="http://schemas.openxmlformats.org/officeDocument/2006/relationships" r:embed="rId3"/>
          <a:stretch>
            <a:fillRect/>
          </a:stretch>
        </a:blipFill>
      </dgm:spPr>
      <dgm:t>
        <a:bodyPr/>
        <a:lstStyle/>
        <a:p>
          <a:endParaRPr lang="es-EC"/>
        </a:p>
      </dgm:t>
    </dgm:pt>
    <dgm:pt modelId="{9A1FA7A6-3826-44F6-8A7A-04CA6CBD211F}" type="pres">
      <dgm:prSet presAssocID="{77AF15ED-F058-4A0B-B979-9880C6062DF0}" presName="text" presStyleLbl="node1" presStyleIdx="2" presStyleCnt="4">
        <dgm:presLayoutVars>
          <dgm:bulletEnabled val="1"/>
        </dgm:presLayoutVars>
      </dgm:prSet>
      <dgm:spPr/>
      <dgm:t>
        <a:bodyPr/>
        <a:lstStyle/>
        <a:p>
          <a:endParaRPr lang="es-EC"/>
        </a:p>
      </dgm:t>
    </dgm:pt>
    <dgm:pt modelId="{1FACED19-ADEA-497F-A37F-D125FA2606F7}" type="pres">
      <dgm:prSet presAssocID="{E3B236AA-E864-46E4-BC91-F2D73633FEA4}" presName="spacer" presStyleCnt="0"/>
      <dgm:spPr/>
      <dgm:t>
        <a:bodyPr/>
        <a:lstStyle/>
        <a:p>
          <a:endParaRPr lang="es-EC"/>
        </a:p>
      </dgm:t>
    </dgm:pt>
    <dgm:pt modelId="{BAC75FAA-3A2F-46D1-BFD4-07EBC38D3748}" type="pres">
      <dgm:prSet presAssocID="{5DF8D196-4D3D-4940-9F32-682169997D7A}" presName="comp" presStyleCnt="0"/>
      <dgm:spPr/>
      <dgm:t>
        <a:bodyPr/>
        <a:lstStyle/>
        <a:p>
          <a:endParaRPr lang="es-EC"/>
        </a:p>
      </dgm:t>
    </dgm:pt>
    <dgm:pt modelId="{E6A47680-9F61-46BE-8C6C-C5EF71F39775}" type="pres">
      <dgm:prSet presAssocID="{5DF8D196-4D3D-4940-9F32-682169997D7A}" presName="box" presStyleLbl="node1" presStyleIdx="3" presStyleCnt="4"/>
      <dgm:spPr/>
      <dgm:t>
        <a:bodyPr/>
        <a:lstStyle/>
        <a:p>
          <a:endParaRPr lang="es-EC"/>
        </a:p>
      </dgm:t>
    </dgm:pt>
    <dgm:pt modelId="{D2599AB7-424C-4855-8DAA-3D6DE69A8D34}" type="pres">
      <dgm:prSet presAssocID="{5DF8D196-4D3D-4940-9F32-682169997D7A}" presName="img" presStyleLbl="fgImgPlace1" presStyleIdx="3" presStyleCnt="4" custScaleX="53519" custScaleY="128080"/>
      <dgm:spPr>
        <a:blipFill rotWithShape="0">
          <a:blip xmlns:r="http://schemas.openxmlformats.org/officeDocument/2006/relationships" r:embed="rId4"/>
          <a:stretch>
            <a:fillRect/>
          </a:stretch>
        </a:blipFill>
      </dgm:spPr>
      <dgm:t>
        <a:bodyPr/>
        <a:lstStyle/>
        <a:p>
          <a:endParaRPr lang="es-EC"/>
        </a:p>
      </dgm:t>
    </dgm:pt>
    <dgm:pt modelId="{978A9ED8-8DD2-4EB1-B191-3AD3C86866CA}" type="pres">
      <dgm:prSet presAssocID="{5DF8D196-4D3D-4940-9F32-682169997D7A}" presName="text" presStyleLbl="node1" presStyleIdx="3" presStyleCnt="4">
        <dgm:presLayoutVars>
          <dgm:bulletEnabled val="1"/>
        </dgm:presLayoutVars>
      </dgm:prSet>
      <dgm:spPr/>
      <dgm:t>
        <a:bodyPr/>
        <a:lstStyle/>
        <a:p>
          <a:endParaRPr lang="es-EC"/>
        </a:p>
      </dgm:t>
    </dgm:pt>
  </dgm:ptLst>
  <dgm:cxnLst>
    <dgm:cxn modelId="{C55430BA-E7F1-4599-A953-762728ABB6B0}" type="presOf" srcId="{476E4177-EF8D-419E-AB8A-93E66CC82482}" destId="{87361FDA-178B-4C85-8C99-2DF17DA9DF61}" srcOrd="0" destOrd="0" presId="urn:microsoft.com/office/officeart/2005/8/layout/vList4"/>
    <dgm:cxn modelId="{77AC252D-23E6-48B5-ADB7-D5973887EDD7}" type="presOf" srcId="{5DF8D196-4D3D-4940-9F32-682169997D7A}" destId="{978A9ED8-8DD2-4EB1-B191-3AD3C86866CA}" srcOrd="1" destOrd="0" presId="urn:microsoft.com/office/officeart/2005/8/layout/vList4"/>
    <dgm:cxn modelId="{9A40B199-C1E6-4AA6-9486-07915ED7CAE7}" srcId="{AA690160-D328-4B69-A035-90D3C82FA0A6}" destId="{476E4177-EF8D-419E-AB8A-93E66CC82482}" srcOrd="0" destOrd="0" parTransId="{50A25A56-CEA1-40EB-822C-18475EA4B47A}" sibTransId="{A91F7A1B-DD1E-4B26-839C-2A5EF0A403AD}"/>
    <dgm:cxn modelId="{3DE43A7D-0E85-46A8-9903-A4E63F869C2F}" type="presOf" srcId="{77AF15ED-F058-4A0B-B979-9880C6062DF0}" destId="{9A1FA7A6-3826-44F6-8A7A-04CA6CBD211F}" srcOrd="1" destOrd="0" presId="urn:microsoft.com/office/officeart/2005/8/layout/vList4"/>
    <dgm:cxn modelId="{D8260B13-2181-4E94-A0AA-ACDC049434CD}" type="presOf" srcId="{5DD0A7D4-5781-4819-AF33-C5CE25A2D297}" destId="{0F1F6A80-C2E0-436B-B843-8AD2A24DEC0F}" srcOrd="1" destOrd="0" presId="urn:microsoft.com/office/officeart/2005/8/layout/vList4"/>
    <dgm:cxn modelId="{7417CC53-98FE-43F4-BF56-8508FB7DA803}" srcId="{AA690160-D328-4B69-A035-90D3C82FA0A6}" destId="{5DD0A7D4-5781-4819-AF33-C5CE25A2D297}" srcOrd="1" destOrd="0" parTransId="{05B7C26E-C389-4346-849B-05526EF2C457}" sibTransId="{FD53903F-8A86-4D24-917A-36748269F973}"/>
    <dgm:cxn modelId="{CD3B69F4-72CF-49E2-8926-8FD63E771977}" srcId="{AA690160-D328-4B69-A035-90D3C82FA0A6}" destId="{77AF15ED-F058-4A0B-B979-9880C6062DF0}" srcOrd="2" destOrd="0" parTransId="{0DF2CDB2-0880-4047-8447-A17EAE7580E4}" sibTransId="{E3B236AA-E864-46E4-BC91-F2D73633FEA4}"/>
    <dgm:cxn modelId="{D9B7CC6E-5046-4503-B04E-3B0B03BA8989}" type="presOf" srcId="{AA690160-D328-4B69-A035-90D3C82FA0A6}" destId="{52AE6929-3477-4A9D-8A79-A8BF9C754703}" srcOrd="0" destOrd="0" presId="urn:microsoft.com/office/officeart/2005/8/layout/vList4"/>
    <dgm:cxn modelId="{F0AA243F-047D-4B2C-9E33-829AA849D3F6}" type="presOf" srcId="{77AF15ED-F058-4A0B-B979-9880C6062DF0}" destId="{ED9DB668-98DF-4EE1-B4D2-CB2E2C2CE971}" srcOrd="0" destOrd="0" presId="urn:microsoft.com/office/officeart/2005/8/layout/vList4"/>
    <dgm:cxn modelId="{C3FDB93B-029E-451A-8489-DB9D63348588}" type="presOf" srcId="{476E4177-EF8D-419E-AB8A-93E66CC82482}" destId="{79228E42-D1BD-4405-B033-CD2EC6A147DB}" srcOrd="1" destOrd="0" presId="urn:microsoft.com/office/officeart/2005/8/layout/vList4"/>
    <dgm:cxn modelId="{B9B85342-AC50-4E97-8E9E-2FD870B1E881}" srcId="{AA690160-D328-4B69-A035-90D3C82FA0A6}" destId="{5DF8D196-4D3D-4940-9F32-682169997D7A}" srcOrd="3" destOrd="0" parTransId="{51CE1848-AB2A-4E28-8CF5-8442E546E0C5}" sibTransId="{90C1E242-23BD-452C-B222-DCFA2D4DAE3B}"/>
    <dgm:cxn modelId="{B7462426-F3D3-440A-9296-F6663A41AACC}" type="presOf" srcId="{5DD0A7D4-5781-4819-AF33-C5CE25A2D297}" destId="{29D44FA1-315D-4F64-B7F9-2190E38F2426}" srcOrd="0" destOrd="0" presId="urn:microsoft.com/office/officeart/2005/8/layout/vList4"/>
    <dgm:cxn modelId="{64ECF2AF-D8D1-4298-9570-84D9B887F1B8}" type="presOf" srcId="{5DF8D196-4D3D-4940-9F32-682169997D7A}" destId="{E6A47680-9F61-46BE-8C6C-C5EF71F39775}" srcOrd="0" destOrd="0" presId="urn:microsoft.com/office/officeart/2005/8/layout/vList4"/>
    <dgm:cxn modelId="{F5049D5E-C65A-4CD0-B3DD-4FC575922811}" type="presParOf" srcId="{52AE6929-3477-4A9D-8A79-A8BF9C754703}" destId="{96A089E9-9BDE-4D32-8C73-8E9C22652A82}" srcOrd="0" destOrd="0" presId="urn:microsoft.com/office/officeart/2005/8/layout/vList4"/>
    <dgm:cxn modelId="{56CC8D0C-0079-4E88-9D5D-30BFACEC98C5}" type="presParOf" srcId="{96A089E9-9BDE-4D32-8C73-8E9C22652A82}" destId="{87361FDA-178B-4C85-8C99-2DF17DA9DF61}" srcOrd="0" destOrd="0" presId="urn:microsoft.com/office/officeart/2005/8/layout/vList4"/>
    <dgm:cxn modelId="{6C9A0B84-EBB8-4FB7-B1C9-6B3F2AF5DFA6}" type="presParOf" srcId="{96A089E9-9BDE-4D32-8C73-8E9C22652A82}" destId="{4E7BE60B-6DF1-4983-B85D-D2225BBA8F95}" srcOrd="1" destOrd="0" presId="urn:microsoft.com/office/officeart/2005/8/layout/vList4"/>
    <dgm:cxn modelId="{6FD32A01-00B3-4D85-B0F8-E4050F787F7E}" type="presParOf" srcId="{96A089E9-9BDE-4D32-8C73-8E9C22652A82}" destId="{79228E42-D1BD-4405-B033-CD2EC6A147DB}" srcOrd="2" destOrd="0" presId="urn:microsoft.com/office/officeart/2005/8/layout/vList4"/>
    <dgm:cxn modelId="{B4F28823-20B5-44D3-A7FB-1CE01B563079}" type="presParOf" srcId="{52AE6929-3477-4A9D-8A79-A8BF9C754703}" destId="{42D40F87-037C-4D0F-A1DF-895723F931E8}" srcOrd="1" destOrd="0" presId="urn:microsoft.com/office/officeart/2005/8/layout/vList4"/>
    <dgm:cxn modelId="{846758DF-39F7-4D0C-BDBE-C326873D2F8F}" type="presParOf" srcId="{52AE6929-3477-4A9D-8A79-A8BF9C754703}" destId="{BE16DFA8-5704-412C-913B-9B0523D1DA58}" srcOrd="2" destOrd="0" presId="urn:microsoft.com/office/officeart/2005/8/layout/vList4"/>
    <dgm:cxn modelId="{3BEAD8A4-5CA9-49F4-824D-24C767AA996A}" type="presParOf" srcId="{BE16DFA8-5704-412C-913B-9B0523D1DA58}" destId="{29D44FA1-315D-4F64-B7F9-2190E38F2426}" srcOrd="0" destOrd="0" presId="urn:microsoft.com/office/officeart/2005/8/layout/vList4"/>
    <dgm:cxn modelId="{45B36157-549F-4669-90CC-00E9C1A2FBD5}" type="presParOf" srcId="{BE16DFA8-5704-412C-913B-9B0523D1DA58}" destId="{E422658B-FD98-4157-B5EE-7A3EE4329DCA}" srcOrd="1" destOrd="0" presId="urn:microsoft.com/office/officeart/2005/8/layout/vList4"/>
    <dgm:cxn modelId="{184AF654-425D-44AE-98DB-D13F5451C059}" type="presParOf" srcId="{BE16DFA8-5704-412C-913B-9B0523D1DA58}" destId="{0F1F6A80-C2E0-436B-B843-8AD2A24DEC0F}" srcOrd="2" destOrd="0" presId="urn:microsoft.com/office/officeart/2005/8/layout/vList4"/>
    <dgm:cxn modelId="{E380715A-DE3F-4A8A-9079-3352EAC3AFB1}" type="presParOf" srcId="{52AE6929-3477-4A9D-8A79-A8BF9C754703}" destId="{4290D4CC-BDAC-4446-983D-CB42F12801A7}" srcOrd="3" destOrd="0" presId="urn:microsoft.com/office/officeart/2005/8/layout/vList4"/>
    <dgm:cxn modelId="{E87C2F31-C5D8-48B8-B2F0-40A8A6F36B41}" type="presParOf" srcId="{52AE6929-3477-4A9D-8A79-A8BF9C754703}" destId="{4EE0A036-4D85-4AA1-8E10-E96312920091}" srcOrd="4" destOrd="0" presId="urn:microsoft.com/office/officeart/2005/8/layout/vList4"/>
    <dgm:cxn modelId="{9D65B81E-0049-4CDE-AC8F-3E4C25ABF7A8}" type="presParOf" srcId="{4EE0A036-4D85-4AA1-8E10-E96312920091}" destId="{ED9DB668-98DF-4EE1-B4D2-CB2E2C2CE971}" srcOrd="0" destOrd="0" presId="urn:microsoft.com/office/officeart/2005/8/layout/vList4"/>
    <dgm:cxn modelId="{98C5747D-ADE7-4668-9883-6EC598C4F6E9}" type="presParOf" srcId="{4EE0A036-4D85-4AA1-8E10-E96312920091}" destId="{2FE7F9A6-3355-462D-BFFF-D8C01711B603}" srcOrd="1" destOrd="0" presId="urn:microsoft.com/office/officeart/2005/8/layout/vList4"/>
    <dgm:cxn modelId="{9CD1C1BC-A912-467B-B851-D75B5074EDA3}" type="presParOf" srcId="{4EE0A036-4D85-4AA1-8E10-E96312920091}" destId="{9A1FA7A6-3826-44F6-8A7A-04CA6CBD211F}" srcOrd="2" destOrd="0" presId="urn:microsoft.com/office/officeart/2005/8/layout/vList4"/>
    <dgm:cxn modelId="{17FB607E-6CE8-4DAB-9C9B-0FD3CFCFD095}" type="presParOf" srcId="{52AE6929-3477-4A9D-8A79-A8BF9C754703}" destId="{1FACED19-ADEA-497F-A37F-D125FA2606F7}" srcOrd="5" destOrd="0" presId="urn:microsoft.com/office/officeart/2005/8/layout/vList4"/>
    <dgm:cxn modelId="{221BE31C-6C94-4BB1-A29C-21865654680D}" type="presParOf" srcId="{52AE6929-3477-4A9D-8A79-A8BF9C754703}" destId="{BAC75FAA-3A2F-46D1-BFD4-07EBC38D3748}" srcOrd="6" destOrd="0" presId="urn:microsoft.com/office/officeart/2005/8/layout/vList4"/>
    <dgm:cxn modelId="{889F076A-B233-4DB9-953A-BD27BF40F1C8}" type="presParOf" srcId="{BAC75FAA-3A2F-46D1-BFD4-07EBC38D3748}" destId="{E6A47680-9F61-46BE-8C6C-C5EF71F39775}" srcOrd="0" destOrd="0" presId="urn:microsoft.com/office/officeart/2005/8/layout/vList4"/>
    <dgm:cxn modelId="{BC346599-BB8E-4186-827E-6327424045A6}" type="presParOf" srcId="{BAC75FAA-3A2F-46D1-BFD4-07EBC38D3748}" destId="{D2599AB7-424C-4855-8DAA-3D6DE69A8D34}" srcOrd="1" destOrd="0" presId="urn:microsoft.com/office/officeart/2005/8/layout/vList4"/>
    <dgm:cxn modelId="{57F32D78-E883-45DF-988A-8EACA266EA40}" type="presParOf" srcId="{BAC75FAA-3A2F-46D1-BFD4-07EBC38D3748}" destId="{978A9ED8-8DD2-4EB1-B191-3AD3C86866C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361FDA-178B-4C85-8C99-2DF17DA9DF61}">
      <dsp:nvSpPr>
        <dsp:cNvPr id="0" name=""/>
        <dsp:cNvSpPr/>
      </dsp:nvSpPr>
      <dsp:spPr>
        <a:xfrm>
          <a:off x="0" y="260652"/>
          <a:ext cx="8458200" cy="1423394"/>
        </a:xfrm>
        <a:prstGeom prst="roundRect">
          <a:avLst>
            <a:gd name="adj" fmla="val 10000"/>
          </a:avLst>
        </a:prstGeom>
        <a:gradFill rotWithShape="0">
          <a:gsLst>
            <a:gs pos="0">
              <a:schemeClr val="accent3">
                <a:alpha val="90000"/>
                <a:hueOff val="0"/>
                <a:satOff val="0"/>
                <a:lumOff val="0"/>
                <a:alphaOff val="0"/>
                <a:tint val="75000"/>
                <a:shade val="85000"/>
                <a:satMod val="230000"/>
              </a:schemeClr>
            </a:gs>
            <a:gs pos="25000">
              <a:schemeClr val="accent3">
                <a:alpha val="90000"/>
                <a:hueOff val="0"/>
                <a:satOff val="0"/>
                <a:lumOff val="0"/>
                <a:alphaOff val="0"/>
                <a:tint val="90000"/>
                <a:shade val="70000"/>
                <a:satMod val="220000"/>
              </a:schemeClr>
            </a:gs>
            <a:gs pos="50000">
              <a:schemeClr val="accent3">
                <a:alpha val="90000"/>
                <a:hueOff val="0"/>
                <a:satOff val="0"/>
                <a:lumOff val="0"/>
                <a:alphaOff val="0"/>
                <a:tint val="90000"/>
                <a:shade val="58000"/>
                <a:satMod val="225000"/>
              </a:schemeClr>
            </a:gs>
            <a:gs pos="65000">
              <a:schemeClr val="accent3">
                <a:alpha val="90000"/>
                <a:hueOff val="0"/>
                <a:satOff val="0"/>
                <a:lumOff val="0"/>
                <a:alphaOff val="0"/>
                <a:tint val="90000"/>
                <a:shade val="58000"/>
                <a:satMod val="225000"/>
              </a:schemeClr>
            </a:gs>
            <a:gs pos="80000">
              <a:schemeClr val="accent3">
                <a:alpha val="90000"/>
                <a:hueOff val="0"/>
                <a:satOff val="0"/>
                <a:lumOff val="0"/>
                <a:alphaOff val="0"/>
                <a:tint val="90000"/>
                <a:shade val="69000"/>
                <a:satMod val="220000"/>
              </a:schemeClr>
            </a:gs>
            <a:gs pos="100000">
              <a:schemeClr val="accent3">
                <a:alpha val="9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83820" numCol="1" spcCol="1270" anchor="ctr" anchorCtr="0">
          <a:noAutofit/>
        </a:bodyPr>
        <a:lstStyle/>
        <a:p>
          <a:pPr lvl="0" algn="l" defTabSz="914400">
            <a:lnSpc>
              <a:spcPct val="90000"/>
            </a:lnSpc>
            <a:spcBef>
              <a:spcPct val="0"/>
            </a:spcBef>
            <a:spcAft>
              <a:spcPct val="35000"/>
            </a:spcAft>
            <a:buNone/>
          </a:pPr>
          <a:r>
            <a:rPr lang="es-ES_tradnl" sz="2200" b="1" kern="1200" noProof="0" smtClean="0">
              <a:latin typeface="Times New Roman" pitchFamily="18" charset="0"/>
              <a:cs typeface="Times New Roman" pitchFamily="18" charset="0"/>
            </a:rPr>
            <a:t>Ambiente</a:t>
          </a:r>
        </a:p>
        <a:p>
          <a:pPr lvl="0" algn="just">
            <a:lnSpc>
              <a:spcPct val="90000"/>
            </a:lnSpc>
            <a:spcBef>
              <a:spcPct val="0"/>
            </a:spcBef>
            <a:spcAft>
              <a:spcPct val="35000"/>
            </a:spcAft>
          </a:pPr>
          <a:r>
            <a:rPr lang="es-EC" sz="2200" b="0" kern="1200" noProof="0" smtClean="0">
              <a:latin typeface="Times New Roman" pitchFamily="18" charset="0"/>
              <a:cs typeface="Times New Roman" pitchFamily="18" charset="0"/>
            </a:rPr>
            <a:t>Entorno en el cual una organización opera, incluidos el aire, el agua, el suelo, los recursos naturales, la flora, la fauna, los seres humanos y sus interrelaciones</a:t>
          </a:r>
          <a:endParaRPr lang="es-ES_tradnl" sz="2200" b="0" kern="1200" baseline="0" noProof="0" dirty="0">
            <a:latin typeface="Times New Roman" pitchFamily="18" charset="0"/>
            <a:cs typeface="Times New Roman" pitchFamily="18" charset="0"/>
          </a:endParaRPr>
        </a:p>
      </dsp:txBody>
      <dsp:txXfrm>
        <a:off x="1846947" y="260652"/>
        <a:ext cx="6611252" cy="1423394"/>
      </dsp:txXfrm>
    </dsp:sp>
    <dsp:sp modelId="{4E7BE60B-6DF1-4983-B85D-D2225BBA8F95}">
      <dsp:nvSpPr>
        <dsp:cNvPr id="0" name=""/>
        <dsp:cNvSpPr/>
      </dsp:nvSpPr>
      <dsp:spPr>
        <a:xfrm>
          <a:off x="155307" y="386333"/>
          <a:ext cx="1691640" cy="1242461"/>
        </a:xfrm>
        <a:prstGeom prst="roundRect">
          <a:avLst>
            <a:gd name="adj" fmla="val 10000"/>
          </a:avLst>
        </a:prstGeom>
        <a:blipFill rotWithShape="0">
          <a:blip xmlns:r="http://schemas.openxmlformats.org/officeDocument/2006/relationships" r:embed="rId1"/>
          <a:stretch>
            <a:fillRect/>
          </a:stretch>
        </a:blip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sp>
    <dsp:sp modelId="{29D44FA1-315D-4F64-B7F9-2190E38F2426}">
      <dsp:nvSpPr>
        <dsp:cNvPr id="0" name=""/>
        <dsp:cNvSpPr/>
      </dsp:nvSpPr>
      <dsp:spPr>
        <a:xfrm>
          <a:off x="0" y="1748142"/>
          <a:ext cx="8458200" cy="1320813"/>
        </a:xfrm>
        <a:prstGeom prst="roundRect">
          <a:avLst>
            <a:gd name="adj" fmla="val 10000"/>
          </a:avLst>
        </a:prstGeom>
        <a:gradFill rotWithShape="0">
          <a:gsLst>
            <a:gs pos="0">
              <a:schemeClr val="accent3">
                <a:alpha val="90000"/>
                <a:hueOff val="0"/>
                <a:satOff val="0"/>
                <a:lumOff val="0"/>
                <a:alphaOff val="-13333"/>
                <a:tint val="75000"/>
                <a:shade val="85000"/>
                <a:satMod val="230000"/>
              </a:schemeClr>
            </a:gs>
            <a:gs pos="25000">
              <a:schemeClr val="accent3">
                <a:alpha val="90000"/>
                <a:hueOff val="0"/>
                <a:satOff val="0"/>
                <a:lumOff val="0"/>
                <a:alphaOff val="-13333"/>
                <a:tint val="90000"/>
                <a:shade val="70000"/>
                <a:satMod val="220000"/>
              </a:schemeClr>
            </a:gs>
            <a:gs pos="50000">
              <a:schemeClr val="accent3">
                <a:alpha val="90000"/>
                <a:hueOff val="0"/>
                <a:satOff val="0"/>
                <a:lumOff val="0"/>
                <a:alphaOff val="-13333"/>
                <a:tint val="90000"/>
                <a:shade val="58000"/>
                <a:satMod val="225000"/>
              </a:schemeClr>
            </a:gs>
            <a:gs pos="65000">
              <a:schemeClr val="accent3">
                <a:alpha val="90000"/>
                <a:hueOff val="0"/>
                <a:satOff val="0"/>
                <a:lumOff val="0"/>
                <a:alphaOff val="-13333"/>
                <a:tint val="90000"/>
                <a:shade val="58000"/>
                <a:satMod val="225000"/>
              </a:schemeClr>
            </a:gs>
            <a:gs pos="80000">
              <a:schemeClr val="accent3">
                <a:alpha val="90000"/>
                <a:hueOff val="0"/>
                <a:satOff val="0"/>
                <a:lumOff val="0"/>
                <a:alphaOff val="-13333"/>
                <a:tint val="90000"/>
                <a:shade val="69000"/>
                <a:satMod val="220000"/>
              </a:schemeClr>
            </a:gs>
            <a:gs pos="100000">
              <a:schemeClr val="accent3">
                <a:alpha val="90000"/>
                <a:hueOff val="0"/>
                <a:satOff val="0"/>
                <a:lumOff val="0"/>
                <a:alphaOff val="-1333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83820" numCol="1" spcCol="1270" anchor="ctr" anchorCtr="0">
          <a:noAutofit/>
        </a:bodyPr>
        <a:lstStyle/>
        <a:p>
          <a:pPr lvl="0" algn="l" defTabSz="914400">
            <a:lnSpc>
              <a:spcPct val="90000"/>
            </a:lnSpc>
            <a:spcBef>
              <a:spcPct val="0"/>
            </a:spcBef>
            <a:spcAft>
              <a:spcPct val="35000"/>
            </a:spcAft>
            <a:buNone/>
          </a:pPr>
          <a:r>
            <a:rPr lang="es-ES_tradnl" sz="2200" b="1" kern="1200" noProof="0" smtClean="0">
              <a:latin typeface="Times New Roman" pitchFamily="18" charset="0"/>
              <a:cs typeface="Times New Roman" pitchFamily="18" charset="0"/>
            </a:rPr>
            <a:t>Gestión</a:t>
          </a:r>
        </a:p>
        <a:p>
          <a:pPr lvl="0" algn="l" defTabSz="914400">
            <a:lnSpc>
              <a:spcPct val="90000"/>
            </a:lnSpc>
            <a:spcBef>
              <a:spcPct val="0"/>
            </a:spcBef>
            <a:spcAft>
              <a:spcPct val="35000"/>
            </a:spcAft>
            <a:buNone/>
          </a:pPr>
          <a:r>
            <a:rPr lang="es-ES_tradnl" sz="2200" kern="1200" baseline="0" noProof="0" smtClean="0">
              <a:latin typeface="Times New Roman" pitchFamily="18" charset="0"/>
              <a:cs typeface="Times New Roman" pitchFamily="18" charset="0"/>
            </a:rPr>
            <a:t>Acto o arte de gestionar. Hacer diligencias conducentes al logro de un negocio.</a:t>
          </a:r>
          <a:endParaRPr lang="es-ES_tradnl" sz="2200" kern="1200" baseline="0" noProof="0" dirty="0">
            <a:latin typeface="Times New Roman" pitchFamily="18" charset="0"/>
            <a:cs typeface="Times New Roman" pitchFamily="18" charset="0"/>
          </a:endParaRPr>
        </a:p>
      </dsp:txBody>
      <dsp:txXfrm>
        <a:off x="1846947" y="1748142"/>
        <a:ext cx="6611252" cy="1320813"/>
      </dsp:txXfrm>
    </dsp:sp>
    <dsp:sp modelId="{E422658B-FD98-4157-B5EE-7A3EE4329DCA}">
      <dsp:nvSpPr>
        <dsp:cNvPr id="0" name=""/>
        <dsp:cNvSpPr/>
      </dsp:nvSpPr>
      <dsp:spPr>
        <a:xfrm>
          <a:off x="547556" y="1826500"/>
          <a:ext cx="907141" cy="1242461"/>
        </a:xfrm>
        <a:prstGeom prst="roundRect">
          <a:avLst>
            <a:gd name="adj" fmla="val 10000"/>
          </a:avLst>
        </a:prstGeom>
        <a:blipFill rotWithShape="0">
          <a:blip xmlns:r="http://schemas.openxmlformats.org/officeDocument/2006/relationships" r:embed="rId2"/>
          <a:stretch>
            <a:fillRect/>
          </a:stretch>
        </a:blip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sp>
    <dsp:sp modelId="{ED9DB668-98DF-4EE1-B4D2-CB2E2C2CE971}">
      <dsp:nvSpPr>
        <dsp:cNvPr id="0" name=""/>
        <dsp:cNvSpPr/>
      </dsp:nvSpPr>
      <dsp:spPr>
        <a:xfrm>
          <a:off x="0" y="3149297"/>
          <a:ext cx="8458200" cy="1287810"/>
        </a:xfrm>
        <a:prstGeom prst="roundRect">
          <a:avLst>
            <a:gd name="adj" fmla="val 10000"/>
          </a:avLst>
        </a:prstGeom>
        <a:gradFill rotWithShape="0">
          <a:gsLst>
            <a:gs pos="0">
              <a:schemeClr val="accent3">
                <a:alpha val="90000"/>
                <a:hueOff val="0"/>
                <a:satOff val="0"/>
                <a:lumOff val="0"/>
                <a:alphaOff val="-26667"/>
                <a:tint val="75000"/>
                <a:shade val="85000"/>
                <a:satMod val="230000"/>
              </a:schemeClr>
            </a:gs>
            <a:gs pos="25000">
              <a:schemeClr val="accent3">
                <a:alpha val="90000"/>
                <a:hueOff val="0"/>
                <a:satOff val="0"/>
                <a:lumOff val="0"/>
                <a:alphaOff val="-26667"/>
                <a:tint val="90000"/>
                <a:shade val="70000"/>
                <a:satMod val="220000"/>
              </a:schemeClr>
            </a:gs>
            <a:gs pos="50000">
              <a:schemeClr val="accent3">
                <a:alpha val="90000"/>
                <a:hueOff val="0"/>
                <a:satOff val="0"/>
                <a:lumOff val="0"/>
                <a:alphaOff val="-26667"/>
                <a:tint val="90000"/>
                <a:shade val="58000"/>
                <a:satMod val="225000"/>
              </a:schemeClr>
            </a:gs>
            <a:gs pos="65000">
              <a:schemeClr val="accent3">
                <a:alpha val="90000"/>
                <a:hueOff val="0"/>
                <a:satOff val="0"/>
                <a:lumOff val="0"/>
                <a:alphaOff val="-26667"/>
                <a:tint val="90000"/>
                <a:shade val="58000"/>
                <a:satMod val="225000"/>
              </a:schemeClr>
            </a:gs>
            <a:gs pos="80000">
              <a:schemeClr val="accent3">
                <a:alpha val="90000"/>
                <a:hueOff val="0"/>
                <a:satOff val="0"/>
                <a:lumOff val="0"/>
                <a:alphaOff val="-26667"/>
                <a:tint val="90000"/>
                <a:shade val="69000"/>
                <a:satMod val="220000"/>
              </a:schemeClr>
            </a:gs>
            <a:gs pos="100000">
              <a:schemeClr val="accent3">
                <a:alpha val="90000"/>
                <a:hueOff val="0"/>
                <a:satOff val="0"/>
                <a:lumOff val="0"/>
                <a:alphaOff val="-26667"/>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83820" numCol="1" spcCol="1270" anchor="ctr" anchorCtr="0">
          <a:noAutofit/>
        </a:bodyPr>
        <a:lstStyle/>
        <a:p>
          <a:pPr lvl="0" algn="just" defTabSz="914400">
            <a:lnSpc>
              <a:spcPct val="90000"/>
            </a:lnSpc>
            <a:spcBef>
              <a:spcPct val="0"/>
            </a:spcBef>
            <a:spcAft>
              <a:spcPct val="35000"/>
            </a:spcAft>
            <a:buNone/>
          </a:pPr>
          <a:r>
            <a:rPr lang="es-ES_tradnl" sz="2200" b="1" kern="1200" noProof="0" smtClean="0">
              <a:latin typeface="Times New Roman" pitchFamily="18" charset="0"/>
              <a:cs typeface="Times New Roman" pitchFamily="18" charset="0"/>
            </a:rPr>
            <a:t>Sistema</a:t>
          </a:r>
        </a:p>
        <a:p>
          <a:pPr lvl="0" algn="l" defTabSz="914400">
            <a:lnSpc>
              <a:spcPct val="90000"/>
            </a:lnSpc>
            <a:spcBef>
              <a:spcPct val="0"/>
            </a:spcBef>
            <a:spcAft>
              <a:spcPct val="35000"/>
            </a:spcAft>
            <a:buNone/>
          </a:pPr>
          <a:r>
            <a:rPr lang="es-ES_tradnl" sz="2200" kern="1200" baseline="0" noProof="0" smtClean="0">
              <a:latin typeface="Times New Roman" pitchFamily="18" charset="0"/>
              <a:cs typeface="Times New Roman" pitchFamily="18" charset="0"/>
            </a:rPr>
            <a:t>Conjunto de cosas que ordenadamente relacionadas entre sí contribuyen a determinado objeto. </a:t>
          </a:r>
          <a:endParaRPr lang="es-ES_tradnl" sz="2200" kern="1200" baseline="0" noProof="0" dirty="0">
            <a:latin typeface="Times New Roman" pitchFamily="18" charset="0"/>
            <a:cs typeface="Times New Roman" pitchFamily="18" charset="0"/>
          </a:endParaRPr>
        </a:p>
      </dsp:txBody>
      <dsp:txXfrm>
        <a:off x="1846947" y="3149297"/>
        <a:ext cx="6611252" cy="1287810"/>
      </dsp:txXfrm>
    </dsp:sp>
    <dsp:sp modelId="{2FE7F9A6-3355-462D-BFFF-D8C01711B603}">
      <dsp:nvSpPr>
        <dsp:cNvPr id="0" name=""/>
        <dsp:cNvSpPr/>
      </dsp:nvSpPr>
      <dsp:spPr>
        <a:xfrm>
          <a:off x="476440" y="3194650"/>
          <a:ext cx="1049375" cy="1242461"/>
        </a:xfrm>
        <a:prstGeom prst="roundRect">
          <a:avLst>
            <a:gd name="adj" fmla="val 10000"/>
          </a:avLst>
        </a:prstGeom>
        <a:blipFill rotWithShape="0">
          <a:blip xmlns:r="http://schemas.openxmlformats.org/officeDocument/2006/relationships" r:embed="rId3"/>
          <a:stretch>
            <a:fillRect/>
          </a:stretch>
        </a:blip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sp>
    <dsp:sp modelId="{E6A47680-9F61-46BE-8C6C-C5EF71F39775}">
      <dsp:nvSpPr>
        <dsp:cNvPr id="0" name=""/>
        <dsp:cNvSpPr/>
      </dsp:nvSpPr>
      <dsp:spPr>
        <a:xfrm>
          <a:off x="0" y="4517076"/>
          <a:ext cx="8458200" cy="1553076"/>
        </a:xfrm>
        <a:prstGeom prst="roundRect">
          <a:avLst>
            <a:gd name="adj" fmla="val 10000"/>
          </a:avLst>
        </a:prstGeom>
        <a:gradFill rotWithShape="0">
          <a:gsLst>
            <a:gs pos="0">
              <a:schemeClr val="accent3">
                <a:alpha val="90000"/>
                <a:hueOff val="0"/>
                <a:satOff val="0"/>
                <a:lumOff val="0"/>
                <a:alphaOff val="-40000"/>
                <a:tint val="75000"/>
                <a:shade val="85000"/>
                <a:satMod val="230000"/>
              </a:schemeClr>
            </a:gs>
            <a:gs pos="25000">
              <a:schemeClr val="accent3">
                <a:alpha val="90000"/>
                <a:hueOff val="0"/>
                <a:satOff val="0"/>
                <a:lumOff val="0"/>
                <a:alphaOff val="-40000"/>
                <a:tint val="90000"/>
                <a:shade val="70000"/>
                <a:satMod val="220000"/>
              </a:schemeClr>
            </a:gs>
            <a:gs pos="50000">
              <a:schemeClr val="accent3">
                <a:alpha val="90000"/>
                <a:hueOff val="0"/>
                <a:satOff val="0"/>
                <a:lumOff val="0"/>
                <a:alphaOff val="-40000"/>
                <a:tint val="90000"/>
                <a:shade val="58000"/>
                <a:satMod val="225000"/>
              </a:schemeClr>
            </a:gs>
            <a:gs pos="65000">
              <a:schemeClr val="accent3">
                <a:alpha val="90000"/>
                <a:hueOff val="0"/>
                <a:satOff val="0"/>
                <a:lumOff val="0"/>
                <a:alphaOff val="-40000"/>
                <a:tint val="90000"/>
                <a:shade val="58000"/>
                <a:satMod val="225000"/>
              </a:schemeClr>
            </a:gs>
            <a:gs pos="80000">
              <a:schemeClr val="accent3">
                <a:alpha val="90000"/>
                <a:hueOff val="0"/>
                <a:satOff val="0"/>
                <a:lumOff val="0"/>
                <a:alphaOff val="-40000"/>
                <a:tint val="90000"/>
                <a:shade val="69000"/>
                <a:satMod val="220000"/>
              </a:schemeClr>
            </a:gs>
            <a:gs pos="100000">
              <a:schemeClr val="accent3">
                <a:alpha val="90000"/>
                <a:hueOff val="0"/>
                <a:satOff val="0"/>
                <a:lumOff val="0"/>
                <a:alphaOff val="-4000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83820" numCol="1" spcCol="1270" anchor="ctr" anchorCtr="0">
          <a:noAutofit/>
        </a:bodyPr>
        <a:lstStyle/>
        <a:p>
          <a:pPr lvl="0" algn="just" defTabSz="914400">
            <a:lnSpc>
              <a:spcPct val="90000"/>
            </a:lnSpc>
            <a:spcBef>
              <a:spcPct val="0"/>
            </a:spcBef>
            <a:spcAft>
              <a:spcPct val="35000"/>
            </a:spcAft>
            <a:buNone/>
          </a:pPr>
          <a:r>
            <a:rPr lang="es-ES_tradnl" sz="2200" b="1" kern="1200" noProof="0" smtClean="0">
              <a:latin typeface="Times New Roman" pitchFamily="18" charset="0"/>
              <a:cs typeface="Times New Roman" pitchFamily="18" charset="0"/>
            </a:rPr>
            <a:t>Sistema de Gestión Ambiental</a:t>
          </a:r>
        </a:p>
        <a:p>
          <a:pPr lvl="0" algn="just">
            <a:lnSpc>
              <a:spcPct val="90000"/>
            </a:lnSpc>
            <a:spcBef>
              <a:spcPct val="0"/>
            </a:spcBef>
            <a:spcAft>
              <a:spcPct val="35000"/>
            </a:spcAft>
          </a:pPr>
          <a:r>
            <a:rPr lang="es-EC" sz="2200" b="0" kern="1200" noProof="0" smtClean="0">
              <a:latin typeface="Times New Roman" pitchFamily="18" charset="0"/>
              <a:cs typeface="Times New Roman" pitchFamily="18" charset="0"/>
            </a:rPr>
            <a:t>parte del sistema de gestión de una organización empleada para desarrollar e implementar su política ambiental y gestionar sus aspectos ambientales</a:t>
          </a:r>
          <a:endParaRPr lang="es-ES_tradnl" sz="2200" b="0" kern="1200" baseline="0" noProof="0" dirty="0">
            <a:latin typeface="Times New Roman" pitchFamily="18" charset="0"/>
            <a:cs typeface="Times New Roman" pitchFamily="18" charset="0"/>
          </a:endParaRPr>
        </a:p>
      </dsp:txBody>
      <dsp:txXfrm>
        <a:off x="1846947" y="4517076"/>
        <a:ext cx="6611252" cy="1553076"/>
      </dsp:txXfrm>
    </dsp:sp>
    <dsp:sp modelId="{D2599AB7-424C-4855-8DAA-3D6DE69A8D34}">
      <dsp:nvSpPr>
        <dsp:cNvPr id="0" name=""/>
        <dsp:cNvSpPr/>
      </dsp:nvSpPr>
      <dsp:spPr>
        <a:xfrm>
          <a:off x="548453" y="4497942"/>
          <a:ext cx="905348" cy="1591344"/>
        </a:xfrm>
        <a:prstGeom prst="roundRect">
          <a:avLst>
            <a:gd name="adj" fmla="val 10000"/>
          </a:avLst>
        </a:prstGeom>
        <a:blipFill rotWithShape="0">
          <a:blip xmlns:r="http://schemas.openxmlformats.org/officeDocument/2006/relationships" r:embed="rId4"/>
          <a:stretch>
            <a:fillRect/>
          </a:stretch>
        </a:blip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3CAE0-76EB-4E86-BDED-F635A1128487}" type="datetimeFigureOut">
              <a:rPr lang="es-EC" smtClean="0"/>
              <a:pPr/>
              <a:t>18/03/2012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DB4A8-8B0B-43B6-B80F-C12834B3EB33}"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9CDB4A8-8B0B-43B6-B80F-C12834B3EB33}" type="slidenum">
              <a:rPr lang="es-EC" smtClean="0"/>
              <a:pPr/>
              <a:t>4</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9CDB4A8-8B0B-43B6-B80F-C12834B3EB33}" type="slidenum">
              <a:rPr lang="es-EC" smtClean="0"/>
              <a:pPr/>
              <a:t>37</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9CDB4A8-8B0B-43B6-B80F-C12834B3EB33}" type="slidenum">
              <a:rPr lang="es-EC" smtClean="0"/>
              <a:pPr/>
              <a:t>38</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9CDB4A8-8B0B-43B6-B80F-C12834B3EB33}" type="slidenum">
              <a:rPr lang="es-EC" smtClean="0"/>
              <a:pPr/>
              <a:t>42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E2B9DB95-36AC-44D3-842A-CB3A322CB62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E2B9DB95-36AC-44D3-842A-CB3A322CB62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E2B9DB95-36AC-44D3-842A-CB3A322CB62B}"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2723EED0-EAB6-4AD7-A9C8-37FE3404EECD}" type="datetimeFigureOut">
              <a:rPr lang="es-EC" smtClean="0"/>
              <a:pPr/>
              <a:t>18/03/2012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E2B9DB95-36AC-44D3-842A-CB3A322CB62B}"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723EED0-EAB6-4AD7-A9C8-37FE3404EECD}" type="datetimeFigureOut">
              <a:rPr lang="es-EC" smtClean="0"/>
              <a:pPr/>
              <a:t>18/03/2012</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2B9DB95-36AC-44D3-842A-CB3A322CB62B}"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C:\Documents%20and%20Settings\User\Escritorio\PRESENTACION\MATRIZ%20ASPECTOS%20IMPACTOS\MatrizSGA%20B-TRP.xlsx" TargetMode="Externa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C:\Documents%20and%20Settings\User\Escritorio\PRESENTACION\POL&#205;TICA%20AMBIENTAL.pp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ROCEDIMIENTOS%20DE%20GESTI&#211;N/PROCEDIMIENTO%20DE%20IDENTIFICACI&#211;N%20DE%20REQUISITOS%20LEGALES.docx" TargetMode="External"/><Relationship Id="rId7" Type="http://schemas.openxmlformats.org/officeDocument/2006/relationships/image" Target="../media/image27.wmf"/><Relationship Id="rId2" Type="http://schemas.openxmlformats.org/officeDocument/2006/relationships/hyperlink" Target="PROCEDIMIENTOS%20DE%20GESTI&#211;N/PROCEDIMIENTO%20DE%20IDENTIFICACI&#211;N%20Y%20EVALUACI&#211;N%20DE%20ASPECTOS%20E%20IMPACTOS%20AMBIENTALES.docx" TargetMode="External"/><Relationship Id="rId1" Type="http://schemas.openxmlformats.org/officeDocument/2006/relationships/slideLayout" Target="../slideLayouts/slideLayout2.xml"/><Relationship Id="rId6" Type="http://schemas.openxmlformats.org/officeDocument/2006/relationships/hyperlink" Target="REGISTROS%20DE%20LOS%20PROCEDIMIENTOS/REGISTROS%20REQUISITOS%20LEGALES.pptx" TargetMode="External"/><Relationship Id="rId5" Type="http://schemas.openxmlformats.org/officeDocument/2006/relationships/image" Target="../media/image26.wmf"/><Relationship Id="rId4" Type="http://schemas.openxmlformats.org/officeDocument/2006/relationships/hyperlink" Target="MATRIZ%20ASPECTOS%20IMPACTOS/MatrizSGA%20B-TRP.xls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PROCEDIMIENTOS%20DE%20GESTI&#211;N/PROCEDIMIENTO%20DE%20COMUNICACI&#211;N.docx" TargetMode="External"/><Relationship Id="rId7" Type="http://schemas.openxmlformats.org/officeDocument/2006/relationships/image" Target="../media/image32.wmf"/><Relationship Id="rId2" Type="http://schemas.openxmlformats.org/officeDocument/2006/relationships/hyperlink" Target="PROCEDIMIENTOS%20DE%20GESTI&#211;N/PROCEDIMIENTO%20DE%20CAPACITACI&#211;N.docx" TargetMode="External"/><Relationship Id="rId1" Type="http://schemas.openxmlformats.org/officeDocument/2006/relationships/slideLayout" Target="../slideLayouts/slideLayout2.xml"/><Relationship Id="rId6" Type="http://schemas.openxmlformats.org/officeDocument/2006/relationships/hyperlink" Target="REGISTROS%20DE%20LOS%20PROCEDIMIENTOS/REGISTROS%20DE%20COMUNICACION.pptx" TargetMode="External"/><Relationship Id="rId5" Type="http://schemas.openxmlformats.org/officeDocument/2006/relationships/image" Target="../media/image31.wmf"/><Relationship Id="rId4" Type="http://schemas.openxmlformats.org/officeDocument/2006/relationships/hyperlink" Target="REGISTROS%20DE%20LOS%20PROCEDIMIENTOS/REGISTROS%20ANUAL%20DE%20CAPACITACION.ppt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PROCEDIMIENTOS%20OPERATIVOS/PROCEDIMIENTO%20CONTROL%20DE%20SENALES.docx" TargetMode="External"/><Relationship Id="rId13" Type="http://schemas.openxmlformats.org/officeDocument/2006/relationships/hyperlink" Target="REGISTROS%20DE%20LOS%20PROCEDIMIENTOS/REGISTROS%20DE%20MANEJO%20DE%20DESECHOS.pptx" TargetMode="External"/><Relationship Id="rId18" Type="http://schemas.openxmlformats.org/officeDocument/2006/relationships/image" Target="../media/image36.wmf"/><Relationship Id="rId3" Type="http://schemas.openxmlformats.org/officeDocument/2006/relationships/hyperlink" Target="PROCEDIMIENTOS%20OPERATIVOS/PROCEDIMIENTO%20PARA%20EL%20MANEJO%20DE%20DESECHOS%20SOLIDOS.docx" TargetMode="External"/><Relationship Id="rId21" Type="http://schemas.openxmlformats.org/officeDocument/2006/relationships/image" Target="../media/image38.wmf"/><Relationship Id="rId7" Type="http://schemas.openxmlformats.org/officeDocument/2006/relationships/hyperlink" Target="PROCEDIMIENTOS%20OPERATIVOS/PROCEDIMIENTO%20PARA%20CONTROL%20DE%20EMERGENCIAS.docx" TargetMode="External"/><Relationship Id="rId12" Type="http://schemas.openxmlformats.org/officeDocument/2006/relationships/hyperlink" Target="file:///C:\Documents%20and%20Settings\User\Escritorio\PRESENTACION\LISTADO%20MAESTRO\LISTADO%20MAESTRO%20DE%20DOCUMENTOS%20DEL%20SGA%20DEL%20BTR-P.xlsx" TargetMode="External"/><Relationship Id="rId17" Type="http://schemas.openxmlformats.org/officeDocument/2006/relationships/hyperlink" Target="REGISTROS%20DE%20LOS%20PROCEDIMIENTOS/REGISTROS%20CONTROL%20DESCARGAS.pptx" TargetMode="External"/><Relationship Id="rId2" Type="http://schemas.openxmlformats.org/officeDocument/2006/relationships/hyperlink" Target="PROCEDIMIENTOS%20DE%20GESTI&#211;N/PROCEDIMIENTO%20PARA%20EL%20CONTROL%20DE%20LA%20DOCUMENTACION.docx" TargetMode="External"/><Relationship Id="rId16" Type="http://schemas.openxmlformats.org/officeDocument/2006/relationships/image" Target="../media/image35.png"/><Relationship Id="rId20"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hyperlink" Target="PROCEDIMIENTOS%20OPERATIVOS/PROCEDIMIENTO%20PARA%20CONTROL%20DE%20RUIDO.docx" TargetMode="External"/><Relationship Id="rId11" Type="http://schemas.openxmlformats.org/officeDocument/2006/relationships/image" Target="../media/image33.jpeg"/><Relationship Id="rId24" Type="http://schemas.openxmlformats.org/officeDocument/2006/relationships/image" Target="../media/image40.png"/><Relationship Id="rId5" Type="http://schemas.openxmlformats.org/officeDocument/2006/relationships/hyperlink" Target="PROCEDIMIENTOS%20OPERATIVOS/PROCEDIMIENTO%20PARA%20DESCARGA%20DE%20EFLUENTES.docx" TargetMode="External"/><Relationship Id="rId15" Type="http://schemas.openxmlformats.org/officeDocument/2006/relationships/hyperlink" Target="REGISTROS%20DE%20LOS%20PROCEDIMIENTOS/REGISTROS%20DE%20CONTROL%20DE%20COMBUSTIBLES.pptx" TargetMode="External"/><Relationship Id="rId23" Type="http://schemas.openxmlformats.org/officeDocument/2006/relationships/image" Target="../media/image39.wmf"/><Relationship Id="rId10" Type="http://schemas.openxmlformats.org/officeDocument/2006/relationships/hyperlink" Target="REGISTROS%20DE%20LOS%20PROCEDIMIENTOS/REGISTROS%20CONTROL%20DE%20DOCUMENTACION.pptx" TargetMode="External"/><Relationship Id="rId19" Type="http://schemas.openxmlformats.org/officeDocument/2006/relationships/hyperlink" Target="REGISTROS%20DE%20LOS%20PROCEDIMIENTOS/REGISTROS%20MONITOREO%20RUIDO.pptx" TargetMode="External"/><Relationship Id="rId4" Type="http://schemas.openxmlformats.org/officeDocument/2006/relationships/hyperlink" Target="PROCEDIMIENTOS%20OPERATIVOS/PROCEDIMIENTO%20PARA%20EL%20MANEJO%20DE%20COMBUSTIBLES.docx" TargetMode="External"/><Relationship Id="rId9" Type="http://schemas.openxmlformats.org/officeDocument/2006/relationships/hyperlink" Target="PROCEDIMIENTOS%20DE%20GESTI&#211;N/PROCEDIMIENTO%20PREPARACI&#211;N%20Y%20RESPUESTA%20A%20EMERGENCIAS.docx" TargetMode="External"/><Relationship Id="rId14" Type="http://schemas.openxmlformats.org/officeDocument/2006/relationships/image" Target="../media/image34.gif"/><Relationship Id="rId22" Type="http://schemas.openxmlformats.org/officeDocument/2006/relationships/hyperlink" Target="REGISTROS%20DE%20LOS%20PROCEDIMIENTOS/REGISTROS%20CONTROL%20DE%20EMERGENCIAS.pptx"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REGISTROS%20DE%20LOS%20PROCEDIMIENTOS/REGISTROS%20MONITOREO%20EMISIONES%20A%20LA%20ATMOSFERA.pptx" TargetMode="External"/><Relationship Id="rId3" Type="http://schemas.openxmlformats.org/officeDocument/2006/relationships/hyperlink" Target="PROCEDIMIENTOS%20DE%20GESTI&#211;N/PROCEDIMIENTO%20MONITOREO%20EMISIONES%20A%20LA%20ATMOSFERA.docx" TargetMode="External"/><Relationship Id="rId7" Type="http://schemas.openxmlformats.org/officeDocument/2006/relationships/hyperlink" Target="REGISTROS%20DE%20LOS%20PROCEDIMIENTOS/REGISTROS%20MONITOREO%20RUIDO.pptx" TargetMode="External"/><Relationship Id="rId12" Type="http://schemas.openxmlformats.org/officeDocument/2006/relationships/image" Target="../media/image43.jpeg"/><Relationship Id="rId2" Type="http://schemas.openxmlformats.org/officeDocument/2006/relationships/hyperlink" Target="PROCEDIMIENTOS%20DE%20GESTI&#211;N/PROCEDIMIENTO%20MONITOREO%20DESCARGAS%20DE%20AGUA.docx" TargetMode="External"/><Relationship Id="rId16"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hyperlink" Target="PROCEDIMIENTOS%20DE%20GESTI&#211;N/PROCEDIMIENTO%20DE%20NO%20CONFORMIDADES,%20ACCIONES%20CORRECITVAS%20Y%20PREVENTIVAS.docx" TargetMode="External"/><Relationship Id="rId11" Type="http://schemas.openxmlformats.org/officeDocument/2006/relationships/hyperlink" Target="REGISTROS%20DE%20LOS%20PROCEDIMIENTOS/REGISTROS%20NO%20CONFORMIDADES%20ACCIONES%20CORRECTIVAS%20Y%20PREVENTIVAS.pptx" TargetMode="External"/><Relationship Id="rId5" Type="http://schemas.openxmlformats.org/officeDocument/2006/relationships/hyperlink" Target="PROCEDIMIENTOS%20DE%20GESTI&#211;N/PROCEDIMIENTO%20EVALUACION%20DEL%20CUMPLIENTO%20LEGAL.docx" TargetMode="External"/><Relationship Id="rId15" Type="http://schemas.openxmlformats.org/officeDocument/2006/relationships/hyperlink" Target="REGISTROS%20DE%20LOS%20PROCEDIMIENTOS/REGISTROS%20MONITOREO%20DESCARGAS.pptx" TargetMode="External"/><Relationship Id="rId10" Type="http://schemas.openxmlformats.org/officeDocument/2006/relationships/image" Target="../media/image42.jpeg"/><Relationship Id="rId4" Type="http://schemas.openxmlformats.org/officeDocument/2006/relationships/hyperlink" Target="PROCEDIMIENTOS%20DE%20GESTI&#211;N/PROCEDIMIENTO%20MONITOREO%20RUIDO.docx" TargetMode="External"/><Relationship Id="rId9" Type="http://schemas.openxmlformats.org/officeDocument/2006/relationships/hyperlink" Target="REGISTROS%20DE%20LOS%20PROCEDIMIENTOS/REGISTROS%20EVALUACION%20DEL%20CUMPLIMIENTO%20LEGAL.pptx" TargetMode="External"/><Relationship Id="rId1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hyperlink" Target="PROCEDIMIENTOS%20DE%20GESTI&#211;N/PROCEDIMIENTOS%20AUDITOR&#205;A%20INTERNA.docx" TargetMode="External"/><Relationship Id="rId7" Type="http://schemas.openxmlformats.org/officeDocument/2006/relationships/hyperlink" Target="REGISTROS%20DE%20LOS%20PROCEDIMIENTOS/REGISTROS%20AUDITOR&#205;A%20INTERNA.pptx" TargetMode="External"/><Relationship Id="rId2" Type="http://schemas.openxmlformats.org/officeDocument/2006/relationships/hyperlink" Target="PROCEDIMIENTOS%20DE%20GESTI&#211;N/PROCEDIMIENTO%20CONTROL%20DE%20REGISTROS.docx" TargetMode="Externa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jpeg"/><Relationship Id="rId4" Type="http://schemas.openxmlformats.org/officeDocument/2006/relationships/hyperlink" Target="LISTADO%20MAESTRO/LISTADO%20MAESTRO%20DE%20DOCUMENTOS%20DEL%20SGA%20DEL%20BTR-P.xls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55.wmf"/></Relationships>
</file>

<file path=ppt/slides/_rels/slide3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34.gif"/><Relationship Id="rId2" Type="http://schemas.openxmlformats.org/officeDocument/2006/relationships/image" Target="../media/image39.wmf"/><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gif"/><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file:///C:\Documents%20and%20Settings\User\Mis%20documentos\SHIRLEY\ESPE\TESIS%20SGA\TESIS\ANEXOS\DOCUMENTOS\PRESENTACION%20TESIS.pp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file:///C:\Documents%20and%20Settings\User\Mis%20documentos\SHIRLEY\ESPE\TESIS%20SGA\TESIS\ANEXOS\DOCUMENTOS\DIAGRAMA%20DE%20PROCESOS_ACTIVIDADES_ASPECTOS%20AMBIENTALES.ppt" TargetMode="External"/><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2" Type="http://schemas.openxmlformats.org/officeDocument/2006/relationships/hyperlink" Target="file:///C:\Documents%20and%20Settings\User\Mis%20documentos\SHIRLEY\ESPE\TESIS%20SGA\TESIS\ANEXOS\DOCUMENTOS\NORMATIVA%20Y%20LEGISLACI&#211;N%20APLICABLE%20AL%20B-TRP.xls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hyperlink" Target="file:///C:\Documents%20and%20Settings\User\Mis%20documentos\SHIRLEY\ESPE\TESIS%20SGA\TESIS\ANEXOS\DOCUMENTOS\DIAGRAMA%20DE%20PROCESOS_ACTIVIDADES_ASPECTOS%20AMBIENTALES.ppt" TargetMode="External"/><Relationship Id="rId4" Type="http://schemas.openxmlformats.org/officeDocument/2006/relationships/image" Target="../media/image61.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images.google.es/imgres?imgurl=http://www.monografias.com/trabajos2/rhempresa/Image1399.gif&amp;imgrefurl=http://www.monografias.com/trabajos2/rhempresa/rhempresa.shtml&amp;h=363&amp;w=474&amp;sz=15&amp;tbnid=29VfHAyuEqkJ:&amp;tbnh=96&amp;tbnw=126&amp;hl=es&amp;start=3&amp;prev=/images?q=RELACIONES+PUBLICAS&amp;svnum=10&amp;hl=es&amp;lr=&amp;rls=GGLD,GGLD:2005-22,GGLD:es" TargetMode="Externa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wmf"/></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hyperlink" Target="file:///C:\Documents%20and%20Settings\User\Mis%20documentos\SHIRLEY\ESPE\TESIS%20SGA\TESIS\ANEXOS\DOCUMENTOS\NORMATIVA%20Y%20LEGISLACI&#211;N%20APLICABLE%20AL%20B-TRP.xls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file:///C:\Documents%20and%20Settings\User\Mis%20documentos\SHIRLEY\ESPE\TESIS%20SGA\TESIS\ANEXOS\DOCUMENTOS\DIAGRAMA%20DE%20PROCESOS_ACTIVIDADES_ASPECTOS%20AMBIENTALES.pp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images.google.es/imgres?imgurl=http://i.cn.cz/2/1068229969_oko-lupa.jpg&amp;imgrefurl=http://www.financninoviny.cz/publicistika/index_view.php?id=34451&amp;h=238&amp;w=180&amp;sz=8&amp;tbnid=9sk1YVX6D-AJ:&amp;tbnh=104&amp;tbnw=78&amp;hl=es&amp;start=13&amp;prev=/images?q=lupa&amp;svnum=10&amp;hl=es&amp;lr=&amp;rls=GGLD,GGLD:2005-22,GGLD: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INSPECCI&#211;N.pptx" TargetMode="External"/><Relationship Id="rId2" Type="http://schemas.openxmlformats.org/officeDocument/2006/relationships/hyperlink" Target="DIAGRAMA%20GENERAL%20DE%20PROCESOS%20DEL%20CMVA%20Y%20CMVT.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RAI.pptx" TargetMode="External"/><Relationship Id="rId2" Type="http://schemas.openxmlformats.org/officeDocument/2006/relationships/hyperlink" Target="DIAGRAMA%20GENERAL%20DE%20PROCESOS%20DEL%20CMVA%20Y%20CMVT.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RAI.pptx" TargetMode="External"/><Relationship Id="rId2" Type="http://schemas.openxmlformats.org/officeDocument/2006/relationships/hyperlink" Target="DIAGRAMA%20GENERAL%20DE%20PROCESOS%20DEL%20CMVA%20Y%20CMVT.docx" TargetMode="Externa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hyperlink" Target="ENCUESTAS.pptx" TargetMode="External"/><Relationship Id="rId4" Type="http://schemas.openxmlformats.org/officeDocument/2006/relationships/hyperlink" Target="LISTAS%20DE%20VERIFICACI&#211;N.pptx"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9 Imagen" descr="C:\Documents and Settings\User\Configuración local\Archivos temporales de Internet\Content.Word\DSC03859.jpg"/>
          <p:cNvPicPr/>
          <p:nvPr/>
        </p:nvPicPr>
        <p:blipFill>
          <a:blip r:embed="rId2" cstate="print"/>
          <a:srcRect t="8885" b="8952"/>
          <a:stretch>
            <a:fillRect/>
          </a:stretch>
        </p:blipFill>
        <p:spPr bwMode="auto">
          <a:xfrm>
            <a:off x="323528" y="404664"/>
            <a:ext cx="3816424" cy="2924944"/>
          </a:xfrm>
          <a:prstGeom prst="rect">
            <a:avLst/>
          </a:prstGeom>
          <a:noFill/>
          <a:ln w="9525">
            <a:noFill/>
            <a:miter lim="800000"/>
            <a:headEnd/>
            <a:tailEnd/>
          </a:ln>
          <a:scene3d>
            <a:camera prst="orthographicFront"/>
            <a:lightRig rig="threePt" dir="t"/>
          </a:scene3d>
          <a:sp3d contourW="10160"/>
        </p:spPr>
      </p:pic>
      <p:pic>
        <p:nvPicPr>
          <p:cNvPr id="11" name="10 Imagen" descr="C:\Documents and Settings\User\Configuración local\Archivos temporales de Internet\Content.Word\DSC03857.jpg"/>
          <p:cNvPicPr/>
          <p:nvPr/>
        </p:nvPicPr>
        <p:blipFill>
          <a:blip r:embed="rId3" cstate="print"/>
          <a:srcRect t="7423" b="17906"/>
          <a:stretch>
            <a:fillRect/>
          </a:stretch>
        </p:blipFill>
        <p:spPr bwMode="auto">
          <a:xfrm>
            <a:off x="5004048" y="1844824"/>
            <a:ext cx="3384376" cy="2592288"/>
          </a:xfrm>
          <a:prstGeom prst="rect">
            <a:avLst/>
          </a:prstGeom>
          <a:noFill/>
          <a:ln w="9525">
            <a:noFill/>
            <a:miter lim="800000"/>
            <a:headEnd/>
            <a:tailEnd/>
          </a:ln>
          <a:scene3d>
            <a:camera prst="orthographicFront"/>
            <a:lightRig rig="threePt" dir="t"/>
          </a:scene3d>
          <a:sp3d contourW="10160"/>
        </p:spPr>
      </p:pic>
      <p:pic>
        <p:nvPicPr>
          <p:cNvPr id="12" name="11 Imagen" descr="C:\Documents and Settings\User\Configuración local\Archivos temporales de Internet\Content.Word\DSC03756.jpg"/>
          <p:cNvPicPr/>
          <p:nvPr/>
        </p:nvPicPr>
        <p:blipFill>
          <a:blip r:embed="rId4" cstate="print"/>
          <a:srcRect/>
          <a:stretch>
            <a:fillRect/>
          </a:stretch>
        </p:blipFill>
        <p:spPr bwMode="auto">
          <a:xfrm>
            <a:off x="300730" y="4094313"/>
            <a:ext cx="3839223" cy="2763688"/>
          </a:xfrm>
          <a:prstGeom prst="rect">
            <a:avLst/>
          </a:prstGeom>
          <a:noFill/>
          <a:ln w="9525">
            <a:noFill/>
            <a:miter lim="800000"/>
            <a:headEnd/>
            <a:tailEnd/>
          </a:ln>
          <a:scene3d>
            <a:camera prst="orthographicFront"/>
            <a:lightRig rig="threePt" dir="t"/>
          </a:scene3d>
          <a:sp3d contourW="10160"/>
        </p:spPr>
      </p:pic>
      <p:sp>
        <p:nvSpPr>
          <p:cNvPr id="16" name="15 Botón de acción: Volver">
            <a:hlinkClick r:id="rId5" action="ppaction://hlinksldjump" highlightClick="1"/>
          </p:cNvPr>
          <p:cNvSpPr/>
          <p:nvPr/>
        </p:nvSpPr>
        <p:spPr>
          <a:xfrm>
            <a:off x="8388424" y="6237312"/>
            <a:ext cx="539552" cy="332656"/>
          </a:xfrm>
          <a:prstGeom prst="actionButtonRetur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7" name="16 Rectángulo"/>
          <p:cNvSpPr/>
          <p:nvPr/>
        </p:nvSpPr>
        <p:spPr>
          <a:xfrm>
            <a:off x="1403650" y="44624"/>
            <a:ext cx="1754391" cy="369332"/>
          </a:xfrm>
          <a:prstGeom prst="rect">
            <a:avLst/>
          </a:prstGeom>
        </p:spPr>
        <p:txBody>
          <a:bodyPr wrap="none">
            <a:spAutoFit/>
          </a:bodyPr>
          <a:lstStyle/>
          <a:p>
            <a:r>
              <a:rPr lang="es-ES_tradnl" u="sng" dirty="0" smtClean="0"/>
              <a:t>Taller Principal</a:t>
            </a:r>
            <a:r>
              <a:rPr lang="es-ES_tradnl" dirty="0" smtClean="0"/>
              <a:t> </a:t>
            </a:r>
            <a:endParaRPr lang="es-EC" dirty="0"/>
          </a:p>
        </p:txBody>
      </p:sp>
      <p:sp>
        <p:nvSpPr>
          <p:cNvPr id="18" name="17 Rectángulo"/>
          <p:cNvSpPr/>
          <p:nvPr/>
        </p:nvSpPr>
        <p:spPr>
          <a:xfrm>
            <a:off x="4427984" y="1124744"/>
            <a:ext cx="4572000" cy="646331"/>
          </a:xfrm>
          <a:prstGeom prst="rect">
            <a:avLst/>
          </a:prstGeom>
        </p:spPr>
        <p:txBody>
          <a:bodyPr>
            <a:spAutoFit/>
          </a:bodyPr>
          <a:lstStyle/>
          <a:p>
            <a:pPr algn="ctr"/>
            <a:r>
              <a:rPr lang="es-EC" u="sng" dirty="0" smtClean="0"/>
              <a:t>Taller de motores, mantenimiento de I a IV Escalón de motores a diesel y gasolina</a:t>
            </a:r>
            <a:r>
              <a:rPr lang="es-EC" dirty="0" smtClean="0"/>
              <a:t> </a:t>
            </a:r>
            <a:endParaRPr lang="es-EC" dirty="0"/>
          </a:p>
        </p:txBody>
      </p:sp>
      <p:sp>
        <p:nvSpPr>
          <p:cNvPr id="20" name="19 Rectángulo"/>
          <p:cNvSpPr/>
          <p:nvPr/>
        </p:nvSpPr>
        <p:spPr>
          <a:xfrm>
            <a:off x="0" y="3501009"/>
            <a:ext cx="4572000" cy="646331"/>
          </a:xfrm>
          <a:prstGeom prst="rect">
            <a:avLst/>
          </a:prstGeom>
        </p:spPr>
        <p:txBody>
          <a:bodyPr>
            <a:spAutoFit/>
          </a:bodyPr>
          <a:lstStyle/>
          <a:p>
            <a:pPr algn="ctr"/>
            <a:r>
              <a:rPr lang="es-EC" u="sng" dirty="0" smtClean="0"/>
              <a:t>Taller de sueldas para vehículos livianos y medianos</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Rectángulo redondeado"/>
          <p:cNvSpPr/>
          <p:nvPr/>
        </p:nvSpPr>
        <p:spPr>
          <a:xfrm>
            <a:off x="539552" y="1484784"/>
            <a:ext cx="7920880"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dirty="0">
              <a:latin typeface="Times New Roman" pitchFamily="18" charset="0"/>
              <a:cs typeface="Times New Roman" pitchFamily="18" charset="0"/>
            </a:endParaRPr>
          </a:p>
        </p:txBody>
      </p:sp>
      <p:sp>
        <p:nvSpPr>
          <p:cNvPr id="5" name="4 CuadroTexto"/>
          <p:cNvSpPr txBox="1"/>
          <p:nvPr/>
        </p:nvSpPr>
        <p:spPr>
          <a:xfrm>
            <a:off x="611560" y="1484785"/>
            <a:ext cx="7992888" cy="923330"/>
          </a:xfrm>
          <a:prstGeom prst="rect">
            <a:avLst/>
          </a:prstGeom>
          <a:noFill/>
        </p:spPr>
        <p:txBody>
          <a:bodyPr wrap="square" rtlCol="0">
            <a:spAutoFit/>
          </a:bodyPr>
          <a:lstStyle/>
          <a:p>
            <a:r>
              <a:rPr lang="es-EC" dirty="0" smtClean="0">
                <a:latin typeface="Times New Roman" pitchFamily="18" charset="0"/>
                <a:cs typeface="Times New Roman" pitchFamily="18" charset="0"/>
              </a:rPr>
              <a:t> </a:t>
            </a:r>
          </a:p>
          <a:p>
            <a:r>
              <a:rPr lang="es-EC" b="1" dirty="0" smtClean="0">
                <a:latin typeface="Times New Roman" pitchFamily="18" charset="0"/>
                <a:cs typeface="Times New Roman" pitchFamily="18" charset="0"/>
              </a:rPr>
              <a:t>Importancia = +/- (3IN + 2 EX + MO + PE + RV + SI + AC + EF + PR + MC)</a:t>
            </a:r>
            <a:endParaRPr lang="es-EC" dirty="0" smtClean="0">
              <a:latin typeface="Times New Roman" pitchFamily="18" charset="0"/>
              <a:cs typeface="Times New Roman" pitchFamily="18" charset="0"/>
            </a:endParaRPr>
          </a:p>
          <a:p>
            <a:endParaRPr lang="es-EC" dirty="0">
              <a:latin typeface="Times New Roman" pitchFamily="18" charset="0"/>
              <a:cs typeface="Times New Roman" pitchFamily="18" charset="0"/>
            </a:endParaRPr>
          </a:p>
        </p:txBody>
      </p:sp>
      <p:sp>
        <p:nvSpPr>
          <p:cNvPr id="7" name="6 Rectángulo"/>
          <p:cNvSpPr/>
          <p:nvPr/>
        </p:nvSpPr>
        <p:spPr>
          <a:xfrm>
            <a:off x="2555776" y="692696"/>
            <a:ext cx="3564904" cy="461665"/>
          </a:xfrm>
          <a:prstGeom prst="rect">
            <a:avLst/>
          </a:prstGeom>
        </p:spPr>
        <p:txBody>
          <a:bodyPr wrap="square">
            <a:spAutoFit/>
          </a:bodyPr>
          <a:lstStyle/>
          <a:p>
            <a:r>
              <a:rPr lang="es-EC" sz="2400" b="1" dirty="0" smtClean="0">
                <a:latin typeface="Times New Roman" pitchFamily="18" charset="0"/>
                <a:cs typeface="Times New Roman" pitchFamily="18" charset="0"/>
              </a:rPr>
              <a:t>Matriz de Importancia</a:t>
            </a:r>
          </a:p>
        </p:txBody>
      </p:sp>
      <p:sp>
        <p:nvSpPr>
          <p:cNvPr id="9" name="8 Rectángulo"/>
          <p:cNvSpPr/>
          <p:nvPr/>
        </p:nvSpPr>
        <p:spPr>
          <a:xfrm>
            <a:off x="323528" y="2924944"/>
            <a:ext cx="8424936" cy="369332"/>
          </a:xfrm>
          <a:prstGeom prst="rect">
            <a:avLst/>
          </a:prstGeom>
        </p:spPr>
        <p:txBody>
          <a:bodyPr wrap="square">
            <a:spAutoFit/>
          </a:bodyPr>
          <a:lstStyle/>
          <a:p>
            <a:r>
              <a:rPr lang="es-ES_tradnl" b="1" dirty="0" smtClean="0"/>
              <a:t>Valoración de Importancia de Impactos Ambientales</a:t>
            </a:r>
            <a:endParaRPr lang="es-EC" dirty="0"/>
          </a:p>
        </p:txBody>
      </p:sp>
      <p:graphicFrame>
        <p:nvGraphicFramePr>
          <p:cNvPr id="10" name="9 Tabla"/>
          <p:cNvGraphicFramePr>
            <a:graphicFrameLocks noGrp="1"/>
          </p:cNvGraphicFramePr>
          <p:nvPr/>
        </p:nvGraphicFramePr>
        <p:xfrm>
          <a:off x="2195738" y="3573016"/>
          <a:ext cx="4680520" cy="2087121"/>
        </p:xfrm>
        <a:graphic>
          <a:graphicData uri="http://schemas.openxmlformats.org/drawingml/2006/table">
            <a:tbl>
              <a:tblPr/>
              <a:tblGrid>
                <a:gridCol w="1872208"/>
                <a:gridCol w="1248139"/>
                <a:gridCol w="1560173"/>
              </a:tblGrid>
              <a:tr h="548640">
                <a:tc>
                  <a:txBody>
                    <a:bodyPr/>
                    <a:lstStyle/>
                    <a:p>
                      <a:pPr algn="ctr">
                        <a:spcAft>
                          <a:spcPts val="0"/>
                        </a:spcAft>
                      </a:pPr>
                      <a:r>
                        <a:rPr lang="es-EC" sz="1800" b="1" dirty="0">
                          <a:solidFill>
                            <a:srgbClr val="000000"/>
                          </a:solidFill>
                          <a:latin typeface="Times New Roman"/>
                          <a:ea typeface="SimSun"/>
                        </a:rPr>
                        <a:t>IMPORTANCIA</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b="1" dirty="0">
                          <a:solidFill>
                            <a:srgbClr val="000000"/>
                          </a:solidFill>
                          <a:latin typeface="Times New Roman"/>
                          <a:ea typeface="SimSun"/>
                        </a:rPr>
                        <a:t>RANGO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b="1" dirty="0">
                          <a:solidFill>
                            <a:srgbClr val="000000"/>
                          </a:solidFill>
                          <a:latin typeface="Times New Roman"/>
                          <a:ea typeface="SimSun"/>
                        </a:rPr>
                        <a:t>COLOR</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algn="just">
                        <a:spcAft>
                          <a:spcPts val="0"/>
                        </a:spcAft>
                      </a:pPr>
                      <a:r>
                        <a:rPr lang="es-EC" sz="1800">
                          <a:solidFill>
                            <a:srgbClr val="000000"/>
                          </a:solidFill>
                          <a:latin typeface="Times New Roman"/>
                          <a:ea typeface="SimSun"/>
                        </a:rPr>
                        <a:t>Irrelevante </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dirty="0">
                          <a:solidFill>
                            <a:srgbClr val="000000"/>
                          </a:solidFill>
                          <a:latin typeface="Times New Roman"/>
                          <a:ea typeface="SimSun"/>
                        </a:rPr>
                        <a:t>&lt;25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800" b="1" dirty="0">
                          <a:solidFill>
                            <a:srgbClr val="000000"/>
                          </a:solidFill>
                          <a:latin typeface="Times New Roman"/>
                          <a:ea typeface="SimSun"/>
                        </a:rPr>
                        <a:t>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947">
                <a:tc>
                  <a:txBody>
                    <a:bodyPr/>
                    <a:lstStyle/>
                    <a:p>
                      <a:pPr algn="just">
                        <a:spcAft>
                          <a:spcPts val="0"/>
                        </a:spcAft>
                      </a:pPr>
                      <a:r>
                        <a:rPr lang="es-EC" sz="1800">
                          <a:solidFill>
                            <a:srgbClr val="000000"/>
                          </a:solidFill>
                          <a:latin typeface="Times New Roman"/>
                          <a:ea typeface="SimSun"/>
                        </a:rPr>
                        <a:t>Moderado </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dirty="0">
                          <a:solidFill>
                            <a:srgbClr val="000000"/>
                          </a:solidFill>
                          <a:latin typeface="Times New Roman"/>
                          <a:ea typeface="SimSun"/>
                        </a:rPr>
                        <a:t>25-50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800" b="1">
                          <a:solidFill>
                            <a:srgbClr val="000000"/>
                          </a:solidFill>
                          <a:latin typeface="Times New Roman"/>
                          <a:ea typeface="SimSun"/>
                        </a:rPr>
                        <a:t> </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9947">
                <a:tc>
                  <a:txBody>
                    <a:bodyPr/>
                    <a:lstStyle/>
                    <a:p>
                      <a:pPr algn="just">
                        <a:spcAft>
                          <a:spcPts val="0"/>
                        </a:spcAft>
                      </a:pPr>
                      <a:r>
                        <a:rPr lang="es-EC" sz="1800">
                          <a:solidFill>
                            <a:srgbClr val="000000"/>
                          </a:solidFill>
                          <a:latin typeface="Times New Roman"/>
                          <a:ea typeface="SimSun"/>
                        </a:rPr>
                        <a:t>Severo </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dirty="0">
                          <a:solidFill>
                            <a:srgbClr val="000000"/>
                          </a:solidFill>
                          <a:latin typeface="Times New Roman"/>
                          <a:ea typeface="SimSun"/>
                        </a:rPr>
                        <a:t>50-75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800" b="1">
                          <a:solidFill>
                            <a:srgbClr val="000000"/>
                          </a:solidFill>
                          <a:latin typeface="Times New Roman"/>
                          <a:ea typeface="SimSun"/>
                        </a:rPr>
                        <a:t> </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29947">
                <a:tc>
                  <a:txBody>
                    <a:bodyPr/>
                    <a:lstStyle/>
                    <a:p>
                      <a:pPr algn="just">
                        <a:spcAft>
                          <a:spcPts val="0"/>
                        </a:spcAft>
                      </a:pPr>
                      <a:r>
                        <a:rPr lang="es-EC" sz="1800">
                          <a:solidFill>
                            <a:srgbClr val="000000"/>
                          </a:solidFill>
                          <a:latin typeface="Times New Roman"/>
                          <a:ea typeface="SimSun"/>
                        </a:rPr>
                        <a:t>Crítico</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dirty="0">
                          <a:solidFill>
                            <a:srgbClr val="000000"/>
                          </a:solidFill>
                          <a:latin typeface="Times New Roman"/>
                          <a:ea typeface="SimSun"/>
                        </a:rPr>
                        <a:t>&gt;75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800" b="1" dirty="0">
                          <a:solidFill>
                            <a:srgbClr val="000000"/>
                          </a:solidFill>
                          <a:latin typeface="Times New Roman"/>
                          <a:ea typeface="SimSun"/>
                        </a:rPr>
                        <a:t> </a:t>
                      </a:r>
                      <a:endParaRPr lang="es-EC"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Rectángulo"/>
          <p:cNvSpPr/>
          <p:nvPr/>
        </p:nvSpPr>
        <p:spPr>
          <a:xfrm>
            <a:off x="251520" y="260649"/>
            <a:ext cx="8496944" cy="707886"/>
          </a:xfrm>
          <a:prstGeom prst="rect">
            <a:avLst/>
          </a:prstGeom>
        </p:spPr>
        <p:txBody>
          <a:bodyPr wrap="square">
            <a:spAutoFit/>
          </a:bodyPr>
          <a:lstStyle/>
          <a:p>
            <a:pPr lvl="0" algn="ctr" fontAlgn="base">
              <a:spcBef>
                <a:spcPct val="0"/>
              </a:spcBef>
              <a:spcAft>
                <a:spcPct val="0"/>
              </a:spcAft>
            </a:pPr>
            <a:r>
              <a:rPr lang="es-ES_tradnl" sz="2000" b="1" dirty="0" smtClean="0" bmk="">
                <a:solidFill>
                  <a:srgbClr val="000000"/>
                </a:solidFill>
                <a:latin typeface="Times New Roman" pitchFamily="18" charset="0"/>
                <a:ea typeface="Times New Roman" pitchFamily="18" charset="0"/>
                <a:cs typeface="Times New Roman" pitchFamily="18" charset="0"/>
              </a:rPr>
              <a:t>RESULTADO DE LA IDENTIFICACIÓN Y SIGNIFICANCIA DE LOS IMPACTOS Y ASPECTOS AMBIENTALES </a:t>
            </a:r>
          </a:p>
        </p:txBody>
      </p:sp>
      <p:graphicFrame>
        <p:nvGraphicFramePr>
          <p:cNvPr id="9" name="8 Tabla"/>
          <p:cNvGraphicFramePr>
            <a:graphicFrameLocks noGrp="1"/>
          </p:cNvGraphicFramePr>
          <p:nvPr/>
        </p:nvGraphicFramePr>
        <p:xfrm>
          <a:off x="107504" y="1052736"/>
          <a:ext cx="8964488" cy="5616624"/>
        </p:xfrm>
        <a:graphic>
          <a:graphicData uri="http://schemas.openxmlformats.org/drawingml/2006/table">
            <a:tbl>
              <a:tblPr firstRow="1" bandRow="1">
                <a:tableStyleId>{5C22544A-7EE6-4342-B048-85BDC9FD1C3A}</a:tableStyleId>
              </a:tblPr>
              <a:tblGrid>
                <a:gridCol w="2068728"/>
                <a:gridCol w="2451825"/>
                <a:gridCol w="4443935"/>
              </a:tblGrid>
              <a:tr h="684954">
                <a:tc>
                  <a:txBody>
                    <a:bodyPr/>
                    <a:lstStyle/>
                    <a:p>
                      <a:pPr algn="ctr"/>
                      <a:r>
                        <a:rPr lang="es-EC" sz="1800" dirty="0" smtClean="0"/>
                        <a:t>IMPACTO AMBIENTAL</a:t>
                      </a:r>
                      <a:endParaRPr lang="es-EC"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ASPECTO AMBIENTAL</a:t>
                      </a:r>
                      <a:endParaRPr lang="es-EC"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PROCESO</a:t>
                      </a:r>
                      <a:endParaRPr lang="es-EC"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376">
                <a:tc>
                  <a:txBody>
                    <a:bodyPr/>
                    <a:lstStyle/>
                    <a:p>
                      <a:pPr marL="0" algn="l" rtl="0" eaLnBrk="1" fontAlgn="ctr" latinLnBrk="0" hangingPunct="1"/>
                      <a:r>
                        <a:rPr kumimoji="0" lang="es-EC" sz="2000" kern="1200" dirty="0" smtClean="0"/>
                        <a:t>Contaminación de Agua</a:t>
                      </a:r>
                      <a:endParaRPr kumimoji="0" lang="es-EC" sz="200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7800" marR="0" indent="0" algn="l" defTabSz="914400" rtl="0" eaLnBrk="1" fontAlgn="ctr" latinLnBrk="0" hangingPunct="1">
                        <a:lnSpc>
                          <a:spcPct val="100000"/>
                        </a:lnSpc>
                        <a:spcBef>
                          <a:spcPts val="0"/>
                        </a:spcBef>
                        <a:spcAft>
                          <a:spcPts val="0"/>
                        </a:spcAft>
                        <a:buClrTx/>
                        <a:buSzTx/>
                        <a:buFontTx/>
                        <a:buNone/>
                        <a:tabLst/>
                        <a:defRPr/>
                      </a:pPr>
                      <a:r>
                        <a:rPr lang="es-EC" sz="1800" u="none" strike="noStrike" dirty="0" smtClean="0"/>
                        <a:t> Aguas residuales:                                           </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defRPr/>
                      </a:pPr>
                      <a:r>
                        <a:rPr lang="es-EC" sz="1800" u="none" strike="noStrike" baseline="0" dirty="0" smtClean="0"/>
                        <a:t> </a:t>
                      </a:r>
                      <a:r>
                        <a:rPr lang="es-EC" sz="1800" u="none" strike="noStrike" dirty="0" smtClean="0"/>
                        <a:t>Grasas                                                    </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defRPr/>
                      </a:pPr>
                      <a:r>
                        <a:rPr lang="es-EC" sz="1800" u="none" strike="noStrike" baseline="0" dirty="0" smtClean="0"/>
                        <a:t> </a:t>
                      </a:r>
                      <a:r>
                        <a:rPr lang="es-EC" sz="1800" u="none" strike="noStrike" dirty="0" smtClean="0"/>
                        <a:t>Aceites                                              </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defRPr/>
                      </a:pPr>
                      <a:r>
                        <a:rPr lang="es-EC" sz="1800" u="none" strike="noStrike" baseline="0" dirty="0" smtClean="0"/>
                        <a:t> </a:t>
                      </a:r>
                      <a:r>
                        <a:rPr lang="es-EC" sz="1800" u="none" strike="noStrike" dirty="0" smtClean="0"/>
                        <a:t>Lubricantes</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defRPr/>
                      </a:pPr>
                      <a:r>
                        <a:rPr lang="es-EC" sz="1800" u="none" strike="noStrike" baseline="0" dirty="0" smtClean="0"/>
                        <a:t> </a:t>
                      </a:r>
                      <a:r>
                        <a:rPr lang="es-EC" sz="1800" u="none" strike="noStrike" dirty="0" smtClean="0"/>
                        <a:t>Desengrasantes</a:t>
                      </a:r>
                      <a:endParaRPr lang="es-EC" sz="1800" b="0" i="0" u="none" strike="noStrike" dirty="0">
                        <a:solidFill>
                          <a:srgbClr val="000000"/>
                        </a:solidFill>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tab pos="0" algn="l"/>
                        </a:tabLst>
                        <a:defRPr/>
                      </a:pPr>
                      <a:r>
                        <a:rPr kumimoji="0" lang="es-EC" sz="1800" kern="1200" dirty="0" smtClean="0"/>
                        <a:t>Mantenimiento y reparación</a:t>
                      </a:r>
                    </a:p>
                    <a:p>
                      <a:pPr marL="95250" indent="0">
                        <a:tabLst>
                          <a:tab pos="0" algn="l"/>
                        </a:tabLst>
                      </a:pPr>
                      <a:r>
                        <a:rPr kumimoji="0" lang="es-EC" sz="1800" u="none" strike="noStrike" kern="1200" dirty="0" smtClean="0"/>
                        <a:t>(Motor, </a:t>
                      </a:r>
                      <a:r>
                        <a:rPr kumimoji="0" lang="es-EC" sz="1800" kern="1200" dirty="0" smtClean="0"/>
                        <a:t>Carrocería</a:t>
                      </a:r>
                      <a:r>
                        <a:rPr kumimoji="0" lang="es-EC" sz="1800" kern="1200" baseline="0" dirty="0" smtClean="0"/>
                        <a:t>, </a:t>
                      </a:r>
                      <a:r>
                        <a:rPr kumimoji="0" lang="es-EC" sz="1800" u="none" strike="noStrike" kern="1200" dirty="0" smtClean="0"/>
                        <a:t>Sistema de potencia</a:t>
                      </a:r>
                      <a:r>
                        <a:rPr kumimoji="0" lang="es-EC" sz="1800" u="none" strike="noStrike" kern="1200" baseline="0" dirty="0" smtClean="0"/>
                        <a:t> (</a:t>
                      </a:r>
                      <a:r>
                        <a:rPr kumimoji="0" lang="es-EC" sz="1800" u="none" strike="noStrike" kern="1200" dirty="0" smtClean="0"/>
                        <a:t>Caja de Cambios), Sistema de frenos)</a:t>
                      </a:r>
                      <a:endParaRPr kumimoji="0" lang="es-EC" sz="1800" b="0" i="0" u="none" strike="noStrike" kern="1200" dirty="0" smtClean="0">
                        <a:solidFill>
                          <a:srgbClr val="000000"/>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38404">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s-EC" sz="2000" kern="1200" dirty="0" smtClean="0"/>
                        <a:t>Contaminación de aire</a:t>
                      </a:r>
                    </a:p>
                    <a:p>
                      <a:pPr marL="0" algn="l" rtl="0" eaLnBrk="1" fontAlgn="ctr" latinLnBrk="0" hangingPunct="1"/>
                      <a:endParaRPr kumimoji="0" lang="es-EC" sz="200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7800" marR="0" indent="0" algn="l" defTabSz="914400" rtl="0" eaLnBrk="1" fontAlgn="ctr" latinLnBrk="0" hangingPunct="1">
                        <a:lnSpc>
                          <a:spcPct val="100000"/>
                        </a:lnSpc>
                        <a:spcBef>
                          <a:spcPts val="0"/>
                        </a:spcBef>
                        <a:spcAft>
                          <a:spcPts val="0"/>
                        </a:spcAft>
                        <a:buClrTx/>
                        <a:buSzTx/>
                        <a:buFontTx/>
                        <a:buNone/>
                        <a:tabLst/>
                        <a:defRPr/>
                      </a:pPr>
                      <a:r>
                        <a:rPr kumimoji="0" lang="es-EC" sz="1800" u="none" strike="noStrike" kern="1200" dirty="0" smtClean="0"/>
                        <a:t>Emisiones mínimas de gases de combustión  de motores a diesel y gasolina</a:t>
                      </a:r>
                      <a:endParaRPr kumimoji="0" lang="es-EC" sz="1800" b="0" i="0" u="none" strike="noStrike" kern="1200" dirty="0" smtClean="0">
                        <a:solidFill>
                          <a:srgbClr val="000000"/>
                        </a:solidFill>
                        <a:latin typeface="Times New Roman"/>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95250" indent="0"/>
                      <a:r>
                        <a:rPr kumimoji="0" lang="es-EC" sz="1800" u="none" strike="noStrike" kern="1200" dirty="0" smtClean="0"/>
                        <a:t>Recepción</a:t>
                      </a:r>
                    </a:p>
                    <a:p>
                      <a:pPr marL="95250" indent="0"/>
                      <a:r>
                        <a:rPr kumimoji="0" lang="es-EC" sz="1800" u="none" strike="noStrike" kern="1200" dirty="0" smtClean="0"/>
                        <a:t>(Inspección física)</a:t>
                      </a:r>
                    </a:p>
                    <a:p>
                      <a:pPr marL="95250" indent="0"/>
                      <a:endParaRPr kumimoji="0" lang="es-EC" sz="1800" u="none" strike="noStrike" kern="1200" dirty="0" smtClean="0"/>
                    </a:p>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u="none" strike="noStrike" kern="1200" dirty="0" smtClean="0"/>
                        <a:t>(Desmontaje, chequeo, diagnóstico)</a:t>
                      </a:r>
                      <a:r>
                        <a:rPr kumimoji="0" lang="es-EC" sz="1800" kern="1200" dirty="0" smtClean="0"/>
                        <a:t> </a:t>
                      </a:r>
                    </a:p>
                    <a:p>
                      <a:pPr marL="95250" marR="0" indent="0" algn="l" defTabSz="914400" rtl="0" eaLnBrk="1" fontAlgn="auto" latinLnBrk="0" hangingPunct="1">
                        <a:lnSpc>
                          <a:spcPct val="100000"/>
                        </a:lnSpc>
                        <a:spcBef>
                          <a:spcPts val="0"/>
                        </a:spcBef>
                        <a:spcAft>
                          <a:spcPts val="0"/>
                        </a:spcAft>
                        <a:buClrTx/>
                        <a:buSzTx/>
                        <a:buFontTx/>
                        <a:buNone/>
                        <a:tabLst/>
                        <a:defRPr/>
                      </a:pPr>
                      <a:endParaRPr kumimoji="0" lang="es-EC" sz="1800" kern="1200" dirty="0" smtClean="0"/>
                    </a:p>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t>Mantenimiento y reparación</a:t>
                      </a:r>
                    </a:p>
                    <a:p>
                      <a:pPr marL="95250" indent="0"/>
                      <a:r>
                        <a:rPr kumimoji="0" lang="es-EC" sz="1800" kern="1200" dirty="0" smtClean="0"/>
                        <a:t>(Motor – Arranque – Escape, Conjunto chasis - Corrección y soldaduras, Carrocería – Enderezada – Pintura</a:t>
                      </a:r>
                      <a:r>
                        <a:rPr kumimoji="0" lang="es-EC" sz="1800" kern="1200" baseline="0" dirty="0" smtClean="0"/>
                        <a:t> )</a:t>
                      </a:r>
                      <a:endParaRPr kumimoji="0" lang="es-EC" sz="1800" kern="1200" dirty="0" smtClean="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643890">
                <a:tc vMerge="1">
                  <a:txBody>
                    <a:bodyPr/>
                    <a:lstStyle/>
                    <a:p>
                      <a:pPr marL="0" algn="l" rtl="0" eaLnBrk="1" fontAlgn="ctr" latinLnBrk="0" hangingPunct="1"/>
                      <a:endParaRPr kumimoji="0" lang="es-EC" sz="2000" kern="1200" dirty="0">
                        <a:solidFill>
                          <a:schemeClr val="dk1"/>
                        </a:solidFill>
                        <a:latin typeface="Times New Roman" pitchFamily="18" charset="0"/>
                        <a:ea typeface="+mn-ea"/>
                        <a:cs typeface="Times New Roman" pitchFamily="18" charset="0"/>
                      </a:endParaRPr>
                    </a:p>
                  </a:txBody>
                  <a:tcPr anchor="ctr"/>
                </a:tc>
                <a:tc>
                  <a:txBody>
                    <a:bodyPr/>
                    <a:lstStyle/>
                    <a:p>
                      <a:pPr marL="177800" marR="0" indent="0" algn="l" defTabSz="914400" rtl="0" eaLnBrk="1" fontAlgn="ctr" latinLnBrk="0" hangingPunct="1">
                        <a:lnSpc>
                          <a:spcPct val="100000"/>
                        </a:lnSpc>
                        <a:spcBef>
                          <a:spcPts val="0"/>
                        </a:spcBef>
                        <a:spcAft>
                          <a:spcPts val="0"/>
                        </a:spcAft>
                        <a:buClrTx/>
                        <a:buSzTx/>
                        <a:buFontTx/>
                        <a:buNone/>
                        <a:tabLst/>
                        <a:defRPr/>
                      </a:pPr>
                      <a:r>
                        <a:rPr kumimoji="0" lang="es-EC" sz="1800" u="none" strike="noStrike" kern="1200" dirty="0" smtClean="0"/>
                        <a:t>Vapores químicos de Sueldas:</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tab pos="177800" algn="l"/>
                        </a:tabLst>
                        <a:defRPr/>
                      </a:pPr>
                      <a:r>
                        <a:rPr kumimoji="0" lang="es-EC" sz="1800" u="none" strike="noStrike" kern="1200" dirty="0" smtClean="0"/>
                        <a:t> Oxiacetilénica</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tab pos="177800" algn="l"/>
                        </a:tabLst>
                        <a:defRPr/>
                      </a:pPr>
                      <a:r>
                        <a:rPr kumimoji="0" lang="es-EC" sz="1800" u="none" strike="noStrike" kern="1200" dirty="0" smtClean="0"/>
                        <a:t> Eléctrica</a:t>
                      </a:r>
                    </a:p>
                    <a:p>
                      <a:pPr marL="177800" marR="0" indent="0" algn="l" defTabSz="914400" rtl="0" eaLnBrk="1" fontAlgn="ctr" latinLnBrk="0" hangingPunct="1">
                        <a:lnSpc>
                          <a:spcPct val="100000"/>
                        </a:lnSpc>
                        <a:spcBef>
                          <a:spcPts val="0"/>
                        </a:spcBef>
                        <a:spcAft>
                          <a:spcPts val="0"/>
                        </a:spcAft>
                        <a:buClrTx/>
                        <a:buSzTx/>
                        <a:buFont typeface="Arial" pitchFamily="34" charset="0"/>
                        <a:buChar char="•"/>
                        <a:tabLst>
                          <a:tab pos="177800" algn="l"/>
                        </a:tabLst>
                        <a:defRPr/>
                      </a:pPr>
                      <a:r>
                        <a:rPr kumimoji="0" lang="es-EC" sz="1800" u="none" strike="noStrike" kern="1200" dirty="0" smtClean="0"/>
                        <a:t>Polvo</a:t>
                      </a:r>
                      <a:endParaRPr kumimoji="0" lang="es-EC" sz="1800" b="0" i="0" u="none" strike="noStrike" kern="1200" dirty="0" smtClean="0">
                        <a:solidFill>
                          <a:srgbClr val="000000"/>
                        </a:solidFill>
                        <a:latin typeface="Times New Roman"/>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177800" indent="0"/>
                      <a:endParaRPr kumimoji="0" lang="es-EC" sz="1600" b="0" i="0" u="none" strike="noStrike" kern="1200" dirty="0" smtClean="0">
                        <a:solidFill>
                          <a:srgbClr val="000000"/>
                        </a:solidFill>
                        <a:latin typeface="Times New Roman"/>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504" y="188641"/>
          <a:ext cx="8964489" cy="6588251"/>
        </p:xfrm>
        <a:graphic>
          <a:graphicData uri="http://schemas.openxmlformats.org/drawingml/2006/table">
            <a:tbl>
              <a:tblPr firstRow="1" bandRow="1">
                <a:tableStyleId>{5C22544A-7EE6-4342-B048-85BDC9FD1C3A}</a:tableStyleId>
              </a:tblPr>
              <a:tblGrid>
                <a:gridCol w="2538617"/>
                <a:gridCol w="3411265"/>
                <a:gridCol w="3014607"/>
              </a:tblGrid>
              <a:tr h="636624">
                <a:tc>
                  <a:txBody>
                    <a:bodyPr/>
                    <a:lstStyle/>
                    <a:p>
                      <a:pPr algn="ctr"/>
                      <a:r>
                        <a:rPr lang="es-EC" sz="1800" dirty="0" smtClean="0"/>
                        <a:t>IMPACTO AMBIENTAL</a:t>
                      </a:r>
                      <a:endParaRPr lang="es-EC"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ASPECTO AMBIENTAL</a:t>
                      </a:r>
                      <a:endParaRPr lang="es-EC"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PROCESO</a:t>
                      </a:r>
                      <a:endParaRPr lang="es-EC"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5653">
                <a:tc rowSpan="5">
                  <a:txBody>
                    <a:bodyPr/>
                    <a:lstStyle/>
                    <a:p>
                      <a:pPr algn="l" fontAlgn="ctr"/>
                      <a:r>
                        <a:rPr kumimoji="0" lang="es-EC" sz="2000" kern="1200" dirty="0" smtClean="0">
                          <a:solidFill>
                            <a:schemeClr val="dk1"/>
                          </a:solidFill>
                          <a:latin typeface="Times New Roman" pitchFamily="18" charset="0"/>
                          <a:ea typeface="+mn-ea"/>
                          <a:cs typeface="Times New Roman" pitchFamily="18" charset="0"/>
                        </a:rPr>
                        <a:t>Contaminación por generación de residuos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0" indent="0">
                        <a:buFont typeface="Arial" pitchFamily="34" charset="0"/>
                        <a:buNone/>
                      </a:pPr>
                      <a:r>
                        <a:rPr kumimoji="0" lang="es-EC" sz="1800" kern="1200" dirty="0" smtClean="0">
                          <a:solidFill>
                            <a:schemeClr val="dk1"/>
                          </a:solidFill>
                          <a:latin typeface="Times New Roman" pitchFamily="18" charset="0"/>
                          <a:ea typeface="+mn-ea"/>
                          <a:cs typeface="Times New Roman" pitchFamily="18" charset="0"/>
                        </a:rPr>
                        <a:t>Plásticos y Adhesivos </a:t>
                      </a:r>
                    </a:p>
                    <a:p>
                      <a:pPr marL="95250" indent="0">
                        <a:buFont typeface="Arial" pitchFamily="34" charset="0"/>
                        <a:buChar char="•"/>
                      </a:pPr>
                      <a:r>
                        <a:rPr kumimoji="0" lang="es-EC" sz="1800" kern="1200" dirty="0" smtClean="0">
                          <a:solidFill>
                            <a:schemeClr val="dk1"/>
                          </a:solidFill>
                          <a:latin typeface="Times New Roman" pitchFamily="18" charset="0"/>
                          <a:ea typeface="+mn-ea"/>
                          <a:cs typeface="Times New Roman" pitchFamily="18" charset="0"/>
                        </a:rPr>
                        <a:t> Recipientes metálicos</a:t>
                      </a:r>
                      <a:r>
                        <a:rPr kumimoji="0" lang="es-EC" sz="1800" kern="1200" baseline="0" dirty="0" smtClean="0">
                          <a:solidFill>
                            <a:schemeClr val="dk1"/>
                          </a:solidFill>
                          <a:latin typeface="Times New Roman" pitchFamily="18" charset="0"/>
                          <a:ea typeface="+mn-ea"/>
                          <a:cs typeface="Times New Roman" pitchFamily="18" charset="0"/>
                        </a:rPr>
                        <a:t> y plásticos</a:t>
                      </a:r>
                    </a:p>
                    <a:p>
                      <a:pPr marL="95250" indent="0">
                        <a:buFont typeface="Arial" pitchFamily="34" charset="0"/>
                        <a:buChar char="•"/>
                      </a:pPr>
                      <a:r>
                        <a:rPr kumimoji="0" lang="es-EC" sz="1800" kern="1200" baseline="0" dirty="0" smtClean="0">
                          <a:solidFill>
                            <a:schemeClr val="dk1"/>
                          </a:solidFill>
                          <a:latin typeface="Times New Roman" pitchFamily="18" charset="0"/>
                          <a:ea typeface="+mn-ea"/>
                          <a:cs typeface="Times New Roman" pitchFamily="18" charset="0"/>
                        </a:rPr>
                        <a:t> </a:t>
                      </a:r>
                      <a:r>
                        <a:rPr kumimoji="0" lang="es-EC" sz="1800" kern="1200" dirty="0" smtClean="0">
                          <a:solidFill>
                            <a:schemeClr val="dk1"/>
                          </a:solidFill>
                          <a:latin typeface="Times New Roman" pitchFamily="18" charset="0"/>
                          <a:ea typeface="+mn-ea"/>
                          <a:cs typeface="Times New Roman" pitchFamily="18" charset="0"/>
                        </a:rPr>
                        <a:t>Papeles</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baseline="0" dirty="0" smtClean="0">
                          <a:solidFill>
                            <a:schemeClr val="dk1"/>
                          </a:solidFill>
                          <a:latin typeface="Times New Roman" pitchFamily="18" charset="0"/>
                          <a:ea typeface="+mn-ea"/>
                          <a:cs typeface="Times New Roman" pitchFamily="18" charset="0"/>
                        </a:rPr>
                        <a:t> </a:t>
                      </a:r>
                      <a:r>
                        <a:rPr kumimoji="0" lang="es-EC" sz="1800" kern="1200" dirty="0" smtClean="0">
                          <a:solidFill>
                            <a:schemeClr val="dk1"/>
                          </a:solidFill>
                          <a:latin typeface="Times New Roman" pitchFamily="18" charset="0"/>
                          <a:ea typeface="+mn-ea"/>
                          <a:cs typeface="Times New Roman" pitchFamily="18" charset="0"/>
                        </a:rPr>
                        <a:t>Cajas</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Trapos usados</a:t>
                      </a:r>
                    </a:p>
                    <a:p>
                      <a:pPr marL="95250" indent="0">
                        <a:buFont typeface="Arial" pitchFamily="34" charset="0"/>
                        <a:buChar char="•"/>
                      </a:pPr>
                      <a:r>
                        <a:rPr kumimoji="0" lang="es-EC" sz="1800" kern="1200" baseline="0" dirty="0" smtClean="0">
                          <a:solidFill>
                            <a:schemeClr val="dk1"/>
                          </a:solidFill>
                          <a:latin typeface="Times New Roman" pitchFamily="18" charset="0"/>
                          <a:ea typeface="+mn-ea"/>
                          <a:cs typeface="Times New Roman" pitchFamily="18" charset="0"/>
                        </a:rPr>
                        <a:t> </a:t>
                      </a:r>
                      <a:r>
                        <a:rPr kumimoji="0" lang="es-EC" sz="1800" kern="1200" dirty="0" smtClean="0">
                          <a:solidFill>
                            <a:schemeClr val="dk1"/>
                          </a:solidFill>
                          <a:latin typeface="Times New Roman" pitchFamily="18" charset="0"/>
                          <a:ea typeface="+mn-ea"/>
                          <a:cs typeface="Times New Roman" pitchFamily="18" charset="0"/>
                        </a:rPr>
                        <a:t>Basura en general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0" indent="0"/>
                      <a:r>
                        <a:rPr kumimoji="0" lang="es-EC" sz="1800" kern="1200" dirty="0" smtClean="0">
                          <a:solidFill>
                            <a:schemeClr val="dk1"/>
                          </a:solidFill>
                          <a:latin typeface="Times New Roman" pitchFamily="18" charset="0"/>
                          <a:ea typeface="+mn-ea"/>
                          <a:cs typeface="Times New Roman" pitchFamily="18" charset="0"/>
                        </a:rPr>
                        <a:t>Inspección y evaluación mecánica</a:t>
                      </a:r>
                    </a:p>
                    <a:p>
                      <a:pPr marL="95250" marR="0" indent="0" algn="l" defTabSz="914400" rtl="0" eaLnBrk="1" fontAlgn="auto" latinLnBrk="0" hangingPunct="1">
                        <a:lnSpc>
                          <a:spcPct val="100000"/>
                        </a:lnSpc>
                        <a:spcBef>
                          <a:spcPts val="0"/>
                        </a:spcBef>
                        <a:spcAft>
                          <a:spcPts val="0"/>
                        </a:spcAft>
                        <a:buClrTx/>
                        <a:buSzTx/>
                        <a:buFontTx/>
                        <a:buNone/>
                        <a:tabLst/>
                        <a:defRPr/>
                      </a:pPr>
                      <a:endParaRPr kumimoji="0" lang="es-EC" sz="1800" kern="1200" dirty="0" smtClean="0">
                        <a:solidFill>
                          <a:schemeClr val="dk1"/>
                        </a:solidFill>
                        <a:latin typeface="Times New Roman" pitchFamily="18" charset="0"/>
                        <a:ea typeface="+mn-ea"/>
                        <a:cs typeface="Times New Roman" pitchFamily="18" charset="0"/>
                      </a:endParaRPr>
                    </a:p>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Pedido de materiales </a:t>
                      </a:r>
                      <a:r>
                        <a:rPr kumimoji="0" lang="es-EC" sz="1800" kern="1200" dirty="0" smtClean="0">
                          <a:solidFill>
                            <a:schemeClr val="dk1"/>
                          </a:solidFill>
                          <a:latin typeface="Times New Roman" pitchFamily="18" charset="0"/>
                          <a:ea typeface="+mn-ea"/>
                          <a:cs typeface="Times New Roman" pitchFamily="18" charset="0"/>
                        </a:rPr>
                        <a:t>– Bodega</a:t>
                      </a:r>
                    </a:p>
                    <a:p>
                      <a:pPr marL="95250" marR="0" indent="0" algn="l" defTabSz="914400" rtl="0" eaLnBrk="1" fontAlgn="auto" latinLnBrk="0" hangingPunct="1">
                        <a:lnSpc>
                          <a:spcPct val="100000"/>
                        </a:lnSpc>
                        <a:spcBef>
                          <a:spcPts val="0"/>
                        </a:spcBef>
                        <a:spcAft>
                          <a:spcPts val="0"/>
                        </a:spcAft>
                        <a:buClrTx/>
                        <a:buSzTx/>
                        <a:buFontTx/>
                        <a:buNone/>
                        <a:tabLst/>
                        <a:defRPr/>
                      </a:pPr>
                      <a:endParaRPr kumimoji="0" lang="es-EC" sz="1800" kern="1200" dirty="0" smtClean="0">
                        <a:solidFill>
                          <a:schemeClr val="dk1"/>
                        </a:solidFill>
                        <a:latin typeface="Times New Roman" pitchFamily="18" charset="0"/>
                        <a:ea typeface="+mn-ea"/>
                        <a:cs typeface="Times New Roman" pitchFamily="18" charset="0"/>
                      </a:endParaRPr>
                    </a:p>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a:t>
                      </a:r>
                      <a:r>
                        <a:rPr kumimoji="0" lang="es-EC" sz="1800" kern="1200" baseline="0" dirty="0" smtClean="0">
                          <a:solidFill>
                            <a:schemeClr val="dk1"/>
                          </a:solidFill>
                          <a:latin typeface="Times New Roman" pitchFamily="18" charset="0"/>
                          <a:ea typeface="+mn-ea"/>
                          <a:cs typeface="Times New Roman" pitchFamily="18" charset="0"/>
                        </a:rPr>
                        <a:t> y reparación</a:t>
                      </a:r>
                      <a:endParaRPr kumimoji="0" lang="es-EC" sz="1800" kern="1200" dirty="0" smtClean="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36624">
                <a:tc vMerge="1">
                  <a:txBody>
                    <a:bodyPr/>
                    <a:lstStyle/>
                    <a:p>
                      <a:endParaRPr lang="es-EC"/>
                    </a:p>
                  </a:txBody>
                  <a:tcPr/>
                </a:tc>
                <a:tc>
                  <a:txBody>
                    <a:bodyPr/>
                    <a:lstStyle/>
                    <a:p>
                      <a:pPr marL="95250" indent="0"/>
                      <a:r>
                        <a:rPr lang="es-EC" sz="1800" dirty="0" smtClean="0">
                          <a:latin typeface="Times New Roman" pitchFamily="18" charset="0"/>
                          <a:cs typeface="Times New Roman" pitchFamily="18" charset="0"/>
                        </a:rPr>
                        <a:t>Acopio de productos peligrosos </a:t>
                      </a:r>
                      <a:endParaRPr lang="es-EC" sz="18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Pedido de materiales - Bodega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2224">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Sustancias inflamables</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Desengrasantes </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Anticongelante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reparación:</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800" dirty="0" smtClean="0"/>
                        <a:t> Corrección y soldaduras</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R</a:t>
                      </a:r>
                      <a:r>
                        <a:rPr lang="es-EC" sz="1800" dirty="0" smtClean="0"/>
                        <a:t>eparación de batería</a:t>
                      </a:r>
                    </a:p>
                    <a:p>
                      <a:pPr marL="95250" indent="0">
                        <a:buFont typeface="Arial" pitchFamily="34" charset="0"/>
                        <a:buChar char="•"/>
                      </a:pPr>
                      <a:r>
                        <a:rPr lang="es-EC" sz="1800" dirty="0" smtClean="0"/>
                        <a:t> Uso de pintura</a:t>
                      </a:r>
                      <a:r>
                        <a:rPr lang="es-EC" sz="1800" baseline="0" dirty="0" smtClean="0"/>
                        <a:t> y</a:t>
                      </a:r>
                      <a:r>
                        <a:rPr lang="es-EC" sz="1800" dirty="0" smtClean="0"/>
                        <a:t> diluyente</a:t>
                      </a:r>
                    </a:p>
                    <a:p>
                      <a:pPr marL="95250" indent="0">
                        <a:buFont typeface="Arial" pitchFamily="34" charset="0"/>
                        <a:buChar char="•"/>
                      </a:pPr>
                      <a:r>
                        <a:rPr kumimoji="0" lang="es-EC" sz="1800" kern="1200" dirty="0" smtClean="0">
                          <a:solidFill>
                            <a:schemeClr val="dk1"/>
                          </a:solidFill>
                          <a:latin typeface="Times New Roman" pitchFamily="18" charset="0"/>
                          <a:ea typeface="+mn-ea"/>
                          <a:cs typeface="Times New Roman" pitchFamily="18" charset="0"/>
                        </a:rPr>
                        <a:t> Carrocería</a:t>
                      </a:r>
                      <a:endParaRPr lang="es-EC"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10031">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Piezas usadas: </a:t>
                      </a:r>
                    </a:p>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discos de embrague, frenos, filtros,</a:t>
                      </a:r>
                      <a:r>
                        <a:rPr kumimoji="0" lang="es-EC" sz="1800" kern="1200" baseline="0" dirty="0" smtClean="0">
                          <a:solidFill>
                            <a:schemeClr val="dk1"/>
                          </a:solidFill>
                          <a:latin typeface="Times New Roman" pitchFamily="18" charset="0"/>
                          <a:ea typeface="+mn-ea"/>
                          <a:cs typeface="Times New Roman" pitchFamily="18" charset="0"/>
                        </a:rPr>
                        <a:t> b</a:t>
                      </a:r>
                      <a:r>
                        <a:rPr kumimoji="0" lang="es-EC" sz="1800" kern="1200" dirty="0" smtClean="0">
                          <a:solidFill>
                            <a:schemeClr val="dk1"/>
                          </a:solidFill>
                          <a:latin typeface="Times New Roman" pitchFamily="18" charset="0"/>
                          <a:ea typeface="+mn-ea"/>
                          <a:cs typeface="Times New Roman" pitchFamily="18" charset="0"/>
                        </a:rPr>
                        <a:t>ombas de aceite,</a:t>
                      </a:r>
                      <a:r>
                        <a:rPr kumimoji="0" lang="es-EC" sz="1800" kern="1200" baseline="0" dirty="0" smtClean="0">
                          <a:solidFill>
                            <a:schemeClr val="dk1"/>
                          </a:solidFill>
                          <a:latin typeface="Times New Roman" pitchFamily="18" charset="0"/>
                          <a:ea typeface="+mn-ea"/>
                          <a:cs typeface="Times New Roman" pitchFamily="18" charset="0"/>
                        </a:rPr>
                        <a:t> </a:t>
                      </a:r>
                      <a:r>
                        <a:rPr kumimoji="0" lang="es-EC" sz="1800" kern="1200" baseline="0" dirty="0" err="1" smtClean="0">
                          <a:solidFill>
                            <a:schemeClr val="dk1"/>
                          </a:solidFill>
                          <a:latin typeface="Times New Roman" pitchFamily="18" charset="0"/>
                          <a:ea typeface="+mn-ea"/>
                          <a:cs typeface="Times New Roman" pitchFamily="18" charset="0"/>
                        </a:rPr>
                        <a:t>Valvulas</a:t>
                      </a:r>
                      <a:r>
                        <a:rPr kumimoji="0" lang="es-EC" sz="1800" kern="1200" baseline="0" dirty="0" smtClean="0">
                          <a:solidFill>
                            <a:schemeClr val="dk1"/>
                          </a:solidFill>
                          <a:latin typeface="Times New Roman" pitchFamily="18" charset="0"/>
                          <a:ea typeface="+mn-ea"/>
                          <a:cs typeface="Times New Roman" pitchFamily="18" charset="0"/>
                        </a:rPr>
                        <a:t>, </a:t>
                      </a:r>
                      <a:r>
                        <a:rPr kumimoji="0" lang="es-EC" sz="1800" kern="1200" dirty="0" smtClean="0">
                          <a:solidFill>
                            <a:schemeClr val="dk1"/>
                          </a:solidFill>
                          <a:latin typeface="Times New Roman" pitchFamily="18" charset="0"/>
                          <a:ea typeface="+mn-ea"/>
                          <a:cs typeface="Times New Roman" pitchFamily="18" charset="0"/>
                        </a:rPr>
                        <a:t>Partes del sistema eléctrico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0" lang="es-EC" sz="1400" b="0" i="0" u="none" strike="noStrike" kern="1200" dirty="0">
                        <a:solidFill>
                          <a:srgbClr val="000000"/>
                        </a:solidFill>
                        <a:latin typeface="Times New Roman"/>
                        <a:ea typeface="+mn-ea"/>
                        <a:cs typeface="+mn-cs"/>
                      </a:endParaRPr>
                    </a:p>
                  </a:txBody>
                  <a:tcPr/>
                </a:tc>
              </a:tr>
              <a:tr h="827612">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Chatarra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a:t>
                      </a:r>
                      <a:r>
                        <a:rPr kumimoji="0" lang="es-EC" sz="1800" kern="1200" dirty="0" smtClean="0">
                          <a:solidFill>
                            <a:schemeClr val="dk1"/>
                          </a:solidFill>
                          <a:latin typeface="Times New Roman" pitchFamily="18" charset="0"/>
                          <a:ea typeface="+mn-ea"/>
                          <a:cs typeface="Times New Roman" pitchFamily="18" charset="0"/>
                        </a:rPr>
                        <a:t>reparación</a:t>
                      </a:r>
                      <a:endParaRPr kumimoji="0" lang="es-EC" sz="1800" kern="1200" dirty="0" smtClean="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513" y="188641"/>
          <a:ext cx="8784977" cy="6481716"/>
        </p:xfrm>
        <a:graphic>
          <a:graphicData uri="http://schemas.openxmlformats.org/drawingml/2006/table">
            <a:tbl>
              <a:tblPr firstRow="1" bandRow="1">
                <a:tableStyleId>{5C22544A-7EE6-4342-B048-85BDC9FD1C3A}</a:tableStyleId>
              </a:tblPr>
              <a:tblGrid>
                <a:gridCol w="2487781"/>
                <a:gridCol w="2984827"/>
                <a:gridCol w="3312369"/>
              </a:tblGrid>
              <a:tr h="639085">
                <a:tc>
                  <a:txBody>
                    <a:bodyPr/>
                    <a:lstStyle/>
                    <a:p>
                      <a:pPr algn="ctr"/>
                      <a:r>
                        <a:rPr lang="es-EC" sz="1800" dirty="0" smtClean="0"/>
                        <a:t>IMPACTO AMBIENTAL</a:t>
                      </a:r>
                      <a:endParaRPr lang="es-EC" sz="1800" dirty="0"/>
                    </a:p>
                  </a:txBody>
                  <a:tcPr anchor="ctr">
                    <a:lnB w="12700" cap="flat" cmpd="sng" algn="ctr">
                      <a:solidFill>
                        <a:schemeClr val="tx1"/>
                      </a:solidFill>
                      <a:prstDash val="solid"/>
                      <a:round/>
                      <a:headEnd type="none" w="med" len="med"/>
                      <a:tailEnd type="none" w="med" len="med"/>
                    </a:lnB>
                  </a:tcPr>
                </a:tc>
                <a:tc>
                  <a:txBody>
                    <a:bodyPr/>
                    <a:lstStyle/>
                    <a:p>
                      <a:pPr algn="ctr"/>
                      <a:r>
                        <a:rPr lang="es-EC" sz="1800" dirty="0" smtClean="0"/>
                        <a:t>ASPECTO AMBIENTAL</a:t>
                      </a:r>
                      <a:endParaRPr lang="es-EC" sz="1800" dirty="0"/>
                    </a:p>
                  </a:txBody>
                  <a:tcPr anchor="ctr">
                    <a:lnB w="12700" cap="flat" cmpd="sng" algn="ctr">
                      <a:solidFill>
                        <a:schemeClr val="tx1"/>
                      </a:solidFill>
                      <a:prstDash val="solid"/>
                      <a:round/>
                      <a:headEnd type="none" w="med" len="med"/>
                      <a:tailEnd type="none" w="med" len="med"/>
                    </a:lnB>
                  </a:tcPr>
                </a:tc>
                <a:tc>
                  <a:txBody>
                    <a:bodyPr/>
                    <a:lstStyle/>
                    <a:p>
                      <a:pPr algn="ctr"/>
                      <a:r>
                        <a:rPr lang="es-EC" sz="1800" dirty="0" smtClean="0"/>
                        <a:t>PROCESO</a:t>
                      </a:r>
                      <a:endParaRPr lang="es-EC" sz="1800" dirty="0"/>
                    </a:p>
                  </a:txBody>
                  <a:tcPr anchor="ctr">
                    <a:lnB w="12700" cap="flat" cmpd="sng" algn="ctr">
                      <a:solidFill>
                        <a:schemeClr val="tx1"/>
                      </a:solidFill>
                      <a:prstDash val="solid"/>
                      <a:round/>
                      <a:headEnd type="none" w="med" len="med"/>
                      <a:tailEnd type="none" w="med" len="med"/>
                    </a:lnB>
                  </a:tcPr>
                </a:tc>
              </a:tr>
              <a:tr h="1597712">
                <a:tc rowSpan="6">
                  <a:txBody>
                    <a:bodyPr/>
                    <a:lstStyle/>
                    <a:p>
                      <a:pPr algn="l" fontAlgn="ctr"/>
                      <a:r>
                        <a:rPr kumimoji="0" lang="es-EC" sz="2000" kern="1200" dirty="0" smtClean="0">
                          <a:solidFill>
                            <a:schemeClr val="dk1"/>
                          </a:solidFill>
                          <a:latin typeface="Times New Roman" pitchFamily="18" charset="0"/>
                          <a:ea typeface="+mn-ea"/>
                          <a:cs typeface="Times New Roman" pitchFamily="18" charset="0"/>
                        </a:rPr>
                        <a:t>Perturbación y daños a la salud humana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5250" indent="0"/>
                      <a:r>
                        <a:rPr kumimoji="0" lang="es-EC" sz="1800" kern="1200" dirty="0" smtClean="0">
                          <a:solidFill>
                            <a:schemeClr val="dk1"/>
                          </a:solidFill>
                          <a:latin typeface="Times New Roman" pitchFamily="18" charset="0"/>
                          <a:ea typeface="+mn-ea"/>
                          <a:cs typeface="Times New Roman" pitchFamily="18" charset="0"/>
                        </a:rPr>
                        <a:t>Generación de ruido </a:t>
                      </a:r>
                      <a:r>
                        <a:rPr kumimoji="0" lang="es-EC" sz="1800" kern="1200" baseline="0" dirty="0" smtClean="0">
                          <a:solidFill>
                            <a:schemeClr val="dk1"/>
                          </a:solidFill>
                          <a:latin typeface="Times New Roman" pitchFamily="18" charset="0"/>
                          <a:ea typeface="+mn-ea"/>
                          <a:cs typeface="Times New Roman" pitchFamily="18" charset="0"/>
                        </a:rPr>
                        <a:t> y vibración</a:t>
                      </a:r>
                      <a:endParaRPr kumimoji="0" lang="es-EC" sz="1800" kern="1200" dirty="0" smtClean="0">
                        <a:solidFill>
                          <a:schemeClr val="dk1"/>
                        </a:solidFill>
                        <a:latin typeface="Times New Roman" pitchFamily="18" charset="0"/>
                        <a:ea typeface="+mn-ea"/>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5250" indent="0"/>
                      <a:r>
                        <a:rPr kumimoji="0" lang="es-EC" sz="1800" kern="1200" dirty="0" smtClean="0">
                          <a:solidFill>
                            <a:schemeClr val="dk1"/>
                          </a:solidFill>
                          <a:latin typeface="Times New Roman" pitchFamily="18" charset="0"/>
                          <a:ea typeface="+mn-ea"/>
                          <a:cs typeface="Times New Roman" pitchFamily="18" charset="0"/>
                        </a:rPr>
                        <a:t>Inspección y evaluación mecánica</a:t>
                      </a:r>
                    </a:p>
                    <a:p>
                      <a:pPr marL="95250" indent="0"/>
                      <a:endParaRPr kumimoji="0" lang="es-EC" sz="1800" b="0" i="0" u="none" strike="noStrike" kern="1200" dirty="0" smtClean="0">
                        <a:solidFill>
                          <a:srgbClr val="000000"/>
                        </a:solidFill>
                        <a:latin typeface="Times New Roman"/>
                        <a:ea typeface="+mn-ea"/>
                        <a:cs typeface="+mn-cs"/>
                      </a:endParaRPr>
                    </a:p>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reparación</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baseline="0" dirty="0" smtClean="0">
                          <a:solidFill>
                            <a:schemeClr val="dk1"/>
                          </a:solidFill>
                          <a:latin typeface="Times New Roman" pitchFamily="18" charset="0"/>
                          <a:ea typeface="+mn-ea"/>
                          <a:cs typeface="Times New Roman" pitchFamily="18" charset="0"/>
                        </a:rPr>
                        <a:t> </a:t>
                      </a:r>
                      <a:r>
                        <a:rPr kumimoji="0" lang="es-EC" sz="1800" kern="1200" dirty="0" smtClean="0">
                          <a:solidFill>
                            <a:schemeClr val="dk1"/>
                          </a:solidFill>
                          <a:latin typeface="Times New Roman" pitchFamily="18" charset="0"/>
                          <a:ea typeface="+mn-ea"/>
                          <a:cs typeface="Times New Roman" pitchFamily="18" charset="0"/>
                        </a:rPr>
                        <a:t>Maquinaria y Herramientas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150353">
                <a:tc vMerge="1">
                  <a:txBody>
                    <a:bodyPr/>
                    <a:lstStyle/>
                    <a:p>
                      <a:endParaRPr lang="es-EC"/>
                    </a:p>
                  </a:txBody>
                  <a:tcPr/>
                </a:tc>
                <a:tc>
                  <a:txBody>
                    <a:bodyPr/>
                    <a:lstStyle/>
                    <a:p>
                      <a:pPr marL="95250" indent="0">
                        <a:buFont typeface="Arial" pitchFamily="34" charset="0"/>
                        <a:buChar char="•"/>
                      </a:pPr>
                      <a:r>
                        <a:rPr lang="es-EC" sz="1800" dirty="0" smtClean="0">
                          <a:latin typeface="Times New Roman" pitchFamily="18" charset="0"/>
                          <a:cs typeface="Times New Roman" pitchFamily="18" charset="0"/>
                        </a:rPr>
                        <a:t> Emisiones mínimas de gases tóxicos</a:t>
                      </a:r>
                    </a:p>
                    <a:p>
                      <a:pPr marL="95250" indent="0">
                        <a:buFont typeface="Arial" pitchFamily="34" charset="0"/>
                        <a:buChar char="•"/>
                      </a:pPr>
                      <a:r>
                        <a:rPr lang="es-EC" sz="1800" dirty="0" smtClean="0">
                          <a:latin typeface="Times New Roman" pitchFamily="18" charset="0"/>
                          <a:cs typeface="Times New Roman" pitchFamily="18" charset="0"/>
                        </a:rPr>
                        <a:t> Combustión</a:t>
                      </a:r>
                      <a:r>
                        <a:rPr lang="es-EC" sz="1800" baseline="0" dirty="0" smtClean="0">
                          <a:latin typeface="Times New Roman" pitchFamily="18" charset="0"/>
                          <a:cs typeface="Times New Roman" pitchFamily="18" charset="0"/>
                        </a:rPr>
                        <a:t> de motores a diesel y gasolina</a:t>
                      </a:r>
                      <a:endParaRPr lang="es-EC" sz="18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reparación</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Enfriamiento</a:t>
                      </a:r>
                      <a:endParaRPr lang="es-EC" sz="1800" dirty="0" smtClean="0"/>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800" dirty="0" smtClean="0"/>
                        <a:t> Arranque</a:t>
                      </a:r>
                      <a:endParaRPr kumimoji="0" lang="es-EC" sz="1800" kern="1200" dirty="0" smtClean="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342078">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Vapores químicos de Sueldas</a:t>
                      </a:r>
                    </a:p>
                    <a:p>
                      <a:pPr marL="9525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C" sz="1800" kern="1200" dirty="0" smtClean="0">
                          <a:solidFill>
                            <a:schemeClr val="dk1"/>
                          </a:solidFill>
                          <a:latin typeface="Times New Roman" pitchFamily="18" charset="0"/>
                          <a:ea typeface="+mn-ea"/>
                          <a:cs typeface="Times New Roman" pitchFamily="18" charset="0"/>
                        </a:rPr>
                        <a:t> Vapores químicos de Acido</a:t>
                      </a:r>
                      <a:r>
                        <a:rPr kumimoji="0" lang="es-EC" sz="1800" kern="1200" baseline="0" dirty="0" smtClean="0">
                          <a:solidFill>
                            <a:schemeClr val="dk1"/>
                          </a:solidFill>
                          <a:latin typeface="Times New Roman" pitchFamily="18" charset="0"/>
                          <a:ea typeface="+mn-ea"/>
                          <a:cs typeface="Times New Roman" pitchFamily="18" charset="0"/>
                        </a:rPr>
                        <a:t> sulfúrico líquido</a:t>
                      </a:r>
                      <a:endParaRPr kumimoji="0" lang="es-EC" sz="1800" kern="1200" dirty="0" smtClean="0">
                        <a:solidFill>
                          <a:schemeClr val="dk1"/>
                        </a:solidFill>
                        <a:latin typeface="Times New Roman" pitchFamily="18" charset="0"/>
                        <a:ea typeface="+mn-ea"/>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reparación</a:t>
                      </a:r>
                    </a:p>
                    <a:p>
                      <a:pPr marL="95250" indent="0">
                        <a:buFont typeface="Arial" pitchFamily="34" charset="0"/>
                        <a:buChar char="•"/>
                      </a:pPr>
                      <a:r>
                        <a:rPr lang="es-EC" sz="1800" dirty="0" smtClean="0"/>
                        <a:t> Corrección y soldaduras</a:t>
                      </a:r>
                    </a:p>
                    <a:p>
                      <a:pPr marL="95250" indent="0">
                        <a:buFont typeface="Arial" pitchFamily="34" charset="0"/>
                        <a:buChar char="•"/>
                      </a:pPr>
                      <a:r>
                        <a:rPr kumimoji="0" lang="es-EC" sz="1800" kern="1200" dirty="0" smtClean="0">
                          <a:solidFill>
                            <a:schemeClr val="dk1"/>
                          </a:solidFill>
                          <a:latin typeface="Times New Roman" pitchFamily="18" charset="0"/>
                          <a:ea typeface="+mn-ea"/>
                          <a:cs typeface="Times New Roman" pitchFamily="18" charset="0"/>
                        </a:rPr>
                        <a:t> R</a:t>
                      </a:r>
                      <a:r>
                        <a:rPr lang="es-EC" sz="1800" dirty="0" smtClean="0"/>
                        <a:t>eparación de batería</a:t>
                      </a:r>
                    </a:p>
                    <a:p>
                      <a:pPr marL="95250" indent="0">
                        <a:buFont typeface="Arial" pitchFamily="34" charset="0"/>
                        <a:buChar char="•"/>
                      </a:pPr>
                      <a:r>
                        <a:rPr lang="es-EC" sz="1800" dirty="0" smtClean="0"/>
                        <a:t> Uso de pintura</a:t>
                      </a:r>
                      <a:r>
                        <a:rPr lang="es-EC" sz="1800" baseline="0" dirty="0" smtClean="0"/>
                        <a:t> y </a:t>
                      </a:r>
                      <a:r>
                        <a:rPr lang="es-EC" sz="1800" dirty="0" smtClean="0"/>
                        <a:t>diluyente</a:t>
                      </a:r>
                      <a:endParaRPr kumimoji="0" lang="es-EC" sz="1800" b="0" i="0" u="none" strike="noStrike" kern="1200" dirty="0">
                        <a:solidFill>
                          <a:srgbClr val="000000"/>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81598">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Ácido derramado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0" lang="es-EC" sz="1400" b="0" i="0" u="none" strike="noStrike" kern="1200" dirty="0">
                        <a:solidFill>
                          <a:srgbClr val="000000"/>
                        </a:solidFill>
                        <a:latin typeface="Times New Roman"/>
                        <a:ea typeface="+mn-ea"/>
                        <a:cs typeface="+mn-cs"/>
                      </a:endParaRPr>
                    </a:p>
                  </a:txBody>
                  <a:tcPr/>
                </a:tc>
              </a:tr>
              <a:tr h="830810">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Vapores / Neblina de </a:t>
                      </a:r>
                      <a:r>
                        <a:rPr kumimoji="0" lang="es-EC" sz="1800" kern="1200" dirty="0" err="1" smtClean="0">
                          <a:solidFill>
                            <a:schemeClr val="dk1"/>
                          </a:solidFill>
                          <a:latin typeface="Times New Roman" pitchFamily="18" charset="0"/>
                          <a:ea typeface="+mn-ea"/>
                          <a:cs typeface="Times New Roman" pitchFamily="18" charset="0"/>
                        </a:rPr>
                        <a:t>spray</a:t>
                      </a:r>
                      <a:r>
                        <a:rPr kumimoji="0" lang="es-EC" sz="1800" kern="1200" dirty="0" smtClean="0">
                          <a:solidFill>
                            <a:schemeClr val="dk1"/>
                          </a:solidFill>
                          <a:latin typeface="Times New Roman" pitchFamily="18" charset="0"/>
                          <a:ea typeface="+mn-ea"/>
                          <a:cs typeface="Times New Roman" pitchFamily="18" charset="0"/>
                        </a:rPr>
                        <a:t> del limpiador de frenos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reparación</a:t>
                      </a:r>
                    </a:p>
                    <a:p>
                      <a:pPr marL="95250" indent="0">
                        <a:buFont typeface="Arial" pitchFamily="34" charset="0"/>
                        <a:buChar char="•"/>
                      </a:pPr>
                      <a:r>
                        <a:rPr lang="es-EC" sz="1800" baseline="0" dirty="0" smtClean="0"/>
                        <a:t> </a:t>
                      </a:r>
                      <a:r>
                        <a:rPr lang="es-EC" sz="1800" dirty="0" smtClean="0"/>
                        <a:t>Sistema de Frenos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39085">
                <a:tc vMerge="1">
                  <a:txBody>
                    <a:bodyPr/>
                    <a:lstStyle/>
                    <a:p>
                      <a:pPr algn="l" fontAlgn="ctr"/>
                      <a:endParaRPr kumimoji="0" lang="es-EC" sz="1400" kern="1200" dirty="0" smtClean="0">
                        <a:solidFill>
                          <a:schemeClr val="dk1"/>
                        </a:solidFill>
                        <a:latin typeface="Times New Roman" pitchFamily="18" charset="0"/>
                        <a:ea typeface="+mn-ea"/>
                        <a:cs typeface="Times New Roman" pitchFamily="18" charset="0"/>
                      </a:endParaRPr>
                    </a:p>
                  </a:txBody>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Polvo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5250" marR="0" indent="0" algn="l" defTabSz="914400" rtl="0" eaLnBrk="1" fontAlgn="auto" latinLnBrk="0" hangingPunct="1">
                        <a:lnSpc>
                          <a:spcPct val="100000"/>
                        </a:lnSpc>
                        <a:spcBef>
                          <a:spcPts val="0"/>
                        </a:spcBef>
                        <a:spcAft>
                          <a:spcPts val="0"/>
                        </a:spcAft>
                        <a:buClrTx/>
                        <a:buSzTx/>
                        <a:buFontTx/>
                        <a:buNone/>
                        <a:tabLst/>
                        <a:defRPr/>
                      </a:pPr>
                      <a:r>
                        <a:rPr kumimoji="0" lang="es-EC" sz="1800" kern="1200" dirty="0" smtClean="0">
                          <a:solidFill>
                            <a:schemeClr val="dk1"/>
                          </a:solidFill>
                          <a:latin typeface="Times New Roman" pitchFamily="18" charset="0"/>
                          <a:ea typeface="+mn-ea"/>
                          <a:cs typeface="Times New Roman" pitchFamily="18" charset="0"/>
                        </a:rPr>
                        <a:t>Mantenimiento y reparación</a:t>
                      </a:r>
                    </a:p>
                    <a:p>
                      <a:pPr marL="95250" indent="0">
                        <a:buFont typeface="Arial" pitchFamily="34" charset="0"/>
                        <a:buChar char="•"/>
                      </a:pPr>
                      <a:r>
                        <a:rPr lang="es-EC" sz="1800" dirty="0" smtClean="0"/>
                        <a:t> Carrocería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4" name="3 Botón de acción: Volver">
            <a:hlinkClick r:id="rId2" action="ppaction://hlinksldjump" highlightClick="1"/>
          </p:cNvPr>
          <p:cNvSpPr/>
          <p:nvPr/>
        </p:nvSpPr>
        <p:spPr>
          <a:xfrm>
            <a:off x="8424936" y="6336704"/>
            <a:ext cx="539552" cy="332656"/>
          </a:xfrm>
          <a:prstGeom prst="actionButtonRetur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6" name="5 Botón de acción: Documento">
            <a:hlinkClick r:id="rId3" action="ppaction://program" highlightClick="1"/>
          </p:cNvPr>
          <p:cNvSpPr/>
          <p:nvPr/>
        </p:nvSpPr>
        <p:spPr>
          <a:xfrm>
            <a:off x="8604448" y="404664"/>
            <a:ext cx="288032" cy="360040"/>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58"/>
          <p:cNvSpPr txBox="1">
            <a:spLocks noChangeArrowheads="1"/>
          </p:cNvSpPr>
          <p:nvPr/>
        </p:nvSpPr>
        <p:spPr bwMode="auto">
          <a:xfrm>
            <a:off x="179512" y="116632"/>
            <a:ext cx="8784976" cy="1368152"/>
          </a:xfrm>
          <a:prstGeom prst="rect">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s-EC"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DISEÑO DEL SGA PARA EL </a:t>
            </a:r>
            <a:r>
              <a:rPr lang="es-EC" sz="3200" b="1" dirty="0" smtClean="0">
                <a:solidFill>
                  <a:schemeClr val="tx1"/>
                </a:solidFill>
                <a:latin typeface="Times New Roman" pitchFamily="18" charset="0"/>
                <a:ea typeface="Times New Roman" pitchFamily="18" charset="0"/>
                <a:cs typeface="Times New Roman" pitchFamily="18" charset="0"/>
              </a:rPr>
              <a:t>B-TRP “CHASQUIS”</a:t>
            </a:r>
            <a:endParaRPr kumimoji="0" lang="es-EC"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 Box 58"/>
          <p:cNvSpPr txBox="1">
            <a:spLocks noChangeArrowheads="1"/>
          </p:cNvSpPr>
          <p:nvPr/>
        </p:nvSpPr>
        <p:spPr bwMode="auto">
          <a:xfrm>
            <a:off x="179512" y="1484784"/>
            <a:ext cx="4104456" cy="504056"/>
          </a:xfrm>
          <a:prstGeom prst="rect">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ALCANCE DEL SGA</a:t>
            </a:r>
            <a:endParaRPr kumimoji="0" lang="es-EC"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5 CuadroTexto"/>
          <p:cNvSpPr txBox="1"/>
          <p:nvPr/>
        </p:nvSpPr>
        <p:spPr>
          <a:xfrm>
            <a:off x="251520" y="2132856"/>
            <a:ext cx="8640960" cy="2677656"/>
          </a:xfrm>
          <a:prstGeom prst="rect">
            <a:avLst/>
          </a:prstGeom>
          <a:noFill/>
        </p:spPr>
        <p:txBody>
          <a:bodyPr wrap="square" rtlCol="0">
            <a:spAutoFit/>
          </a:bodyPr>
          <a:lstStyle/>
          <a:p>
            <a:r>
              <a:rPr lang="es-EC" sz="2400" dirty="0" smtClean="0">
                <a:latin typeface="Times New Roman" pitchFamily="18" charset="0"/>
                <a:cs typeface="Times New Roman" pitchFamily="18" charset="0"/>
              </a:rPr>
              <a:t>ACTIVIDADES DE MANTENIMIENTO Y REPARACIÓN (ESCALONES: I, II y III) DE VEHÍCULOS TÁCTICOS Y ADMINISTRATIVOS LLEVADAS A CABO EN LOS CENTROS DE MANTENIMIENTO DEL BATALLON DE TRANSPORTES ASENTADO EN LAS INSTALACIONES DEL COMANDO LOGÍSTICO “REINO DE QUITO”, AL SUR DE LA CIUDAD DE QUITO.</a:t>
            </a:r>
          </a:p>
        </p:txBody>
      </p:sp>
      <p:sp>
        <p:nvSpPr>
          <p:cNvPr id="7" name="6 Botón de acción: Documento">
            <a:hlinkClick r:id="rId2" action="ppaction://hlinkpres?slideindex=1&amp;slidetitle=Diapositiva 1" highlightClick="1"/>
          </p:cNvPr>
          <p:cNvSpPr/>
          <p:nvPr/>
        </p:nvSpPr>
        <p:spPr>
          <a:xfrm>
            <a:off x="4427984" y="6093296"/>
            <a:ext cx="288032" cy="432048"/>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 name="Text Box 58"/>
          <p:cNvSpPr txBox="1">
            <a:spLocks noChangeArrowheads="1"/>
          </p:cNvSpPr>
          <p:nvPr/>
        </p:nvSpPr>
        <p:spPr bwMode="auto">
          <a:xfrm>
            <a:off x="2483768" y="5013176"/>
            <a:ext cx="4104456" cy="504056"/>
          </a:xfrm>
          <a:prstGeom prst="rect">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POLÍTICA AMBIENTAL</a:t>
            </a:r>
            <a:endParaRPr kumimoji="0" lang="es-EC"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CuadroTexto"/>
          <p:cNvSpPr txBox="1"/>
          <p:nvPr/>
        </p:nvSpPr>
        <p:spPr>
          <a:xfrm>
            <a:off x="251520" y="739725"/>
            <a:ext cx="8568952" cy="6001643"/>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Aspectos ambientales</a:t>
            </a:r>
          </a:p>
          <a:p>
            <a:endParaRPr lang="es-EC" sz="2400" b="1" dirty="0" smtClean="0">
              <a:latin typeface="Times New Roman" pitchFamily="18" charset="0"/>
              <a:cs typeface="Times New Roman" pitchFamily="18" charset="0"/>
            </a:endParaRPr>
          </a:p>
          <a:p>
            <a:r>
              <a:rPr lang="es-EC" sz="2400" dirty="0" smtClean="0">
                <a:ln>
                  <a:solidFill>
                    <a:schemeClr val="tx1"/>
                  </a:solidFill>
                </a:ln>
                <a:latin typeface="Times New Roman" pitchFamily="18" charset="0"/>
                <a:cs typeface="Times New Roman" pitchFamily="18" charset="0"/>
                <a:hlinkClick r:id="rId2" action="ppaction://hlinkfile"/>
              </a:rPr>
              <a:t>-</a:t>
            </a:r>
            <a:r>
              <a:rPr lang="es-EC" sz="2400" dirty="0" smtClean="0">
                <a:latin typeface="Times New Roman" pitchFamily="18" charset="0"/>
                <a:cs typeface="Times New Roman" pitchFamily="18" charset="0"/>
              </a:rPr>
              <a:t> PG B-TRP 001 Procedimiento de Identificación y evaluación de aspectos  ambientales. </a:t>
            </a:r>
          </a:p>
          <a:p>
            <a:r>
              <a:rPr lang="es-EC" sz="2400" dirty="0" smtClean="0">
                <a:latin typeface="Times New Roman" pitchFamily="18" charset="0"/>
                <a:cs typeface="Times New Roman" pitchFamily="18" charset="0"/>
              </a:rPr>
              <a:t>- PG B-TRP 001/1 Matriz de Significación de Impactos Ambientales</a:t>
            </a: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Requisitos legales y otros requisitos</a:t>
            </a:r>
          </a:p>
          <a:p>
            <a:endParaRPr lang="es-EC" sz="2400" b="1" dirty="0" smtClean="0">
              <a:latin typeface="Times New Roman" pitchFamily="18" charset="0"/>
              <a:cs typeface="Times New Roman" pitchFamily="18" charset="0"/>
            </a:endParaRPr>
          </a:p>
          <a:p>
            <a:r>
              <a:rPr lang="es-EC" sz="2400" dirty="0" smtClean="0">
                <a:latin typeface="Times New Roman" pitchFamily="18" charset="0"/>
                <a:cs typeface="Times New Roman" pitchFamily="18" charset="0"/>
              </a:rPr>
              <a:t>- Ley de Gestión Ambiental</a:t>
            </a:r>
          </a:p>
          <a:p>
            <a:r>
              <a:rPr lang="es-EC" sz="2400" dirty="0" smtClean="0">
                <a:latin typeface="Times New Roman" pitchFamily="18" charset="0"/>
                <a:cs typeface="Times New Roman" pitchFamily="18" charset="0"/>
              </a:rPr>
              <a:t>- Ley de Control y Prevención de la Contaminación</a:t>
            </a:r>
          </a:p>
          <a:p>
            <a:r>
              <a:rPr lang="es-EC" sz="2400" dirty="0" smtClean="0">
                <a:latin typeface="Times New Roman" pitchFamily="18" charset="0"/>
                <a:cs typeface="Times New Roman" pitchFamily="18" charset="0"/>
              </a:rPr>
              <a:t>- Texto Unificado de Legislación Ambiental Secundaria (TULAS)</a:t>
            </a:r>
          </a:p>
          <a:p>
            <a:pPr>
              <a:buFontTx/>
              <a:buChar char="-"/>
            </a:pPr>
            <a:r>
              <a:rPr lang="es-EC" sz="2400" dirty="0" smtClean="0">
                <a:latin typeface="Times New Roman" pitchFamily="18" charset="0"/>
                <a:cs typeface="Times New Roman" pitchFamily="18" charset="0"/>
              </a:rPr>
              <a:t> Ordenanza Metropolitana No. 213</a:t>
            </a:r>
          </a:p>
          <a:p>
            <a:endParaRPr lang="es-EC" sz="2400" dirty="0" smtClean="0">
              <a:latin typeface="Times New Roman" pitchFamily="18" charset="0"/>
              <a:cs typeface="Times New Roman" pitchFamily="18" charset="0"/>
            </a:endParaRPr>
          </a:p>
          <a:p>
            <a:r>
              <a:rPr lang="es-EC" sz="2400" dirty="0" smtClean="0">
                <a:ln>
                  <a:solidFill>
                    <a:schemeClr val="tx1"/>
                  </a:solidFill>
                </a:ln>
                <a:latin typeface="Times New Roman" pitchFamily="18" charset="0"/>
                <a:cs typeface="Times New Roman" pitchFamily="18" charset="0"/>
                <a:hlinkClick r:id="rId3" action="ppaction://hlinkfile"/>
              </a:rPr>
              <a:t>-</a:t>
            </a:r>
            <a:r>
              <a:rPr lang="es-EC" sz="2400" dirty="0" smtClean="0">
                <a:latin typeface="Times New Roman" pitchFamily="18" charset="0"/>
                <a:cs typeface="Times New Roman" pitchFamily="18" charset="0"/>
              </a:rPr>
              <a:t> PG B-TRP 002  Procedimiento de Identificación de Requisitos Legales. </a:t>
            </a:r>
          </a:p>
          <a:p>
            <a:r>
              <a:rPr lang="es-EC" sz="2400" dirty="0" smtClean="0">
                <a:latin typeface="Times New Roman" pitchFamily="18" charset="0"/>
                <a:cs typeface="Times New Roman" pitchFamily="18" charset="0"/>
              </a:rPr>
              <a:t>- PG B-TRP 002/1 Formulario de Requisitos Legales aplicables. </a:t>
            </a:r>
            <a:endParaRPr lang="es-EC" sz="2400" dirty="0">
              <a:latin typeface="Times New Roman" pitchFamily="18" charset="0"/>
              <a:cs typeface="Times New Roman" pitchFamily="18" charset="0"/>
            </a:endParaRPr>
          </a:p>
        </p:txBody>
      </p:sp>
      <p:sp>
        <p:nvSpPr>
          <p:cNvPr id="7" name="Rectangle 1"/>
          <p:cNvSpPr>
            <a:spLocks noChangeArrowheads="1"/>
          </p:cNvSpPr>
          <p:nvPr/>
        </p:nvSpPr>
        <p:spPr bwMode="auto">
          <a:xfrm>
            <a:off x="35496" y="44624"/>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pic>
        <p:nvPicPr>
          <p:cNvPr id="4" name="Picture 5" descr="C:\Archivos de programa\Microsoft Office\MEDIA\CAGCAT10\j0285360.wmf">
            <a:hlinkClick r:id="rId4" action="ppaction://hlinkfile"/>
          </p:cNvPr>
          <p:cNvPicPr>
            <a:picLocks noChangeAspect="1" noChangeArrowheads="1"/>
          </p:cNvPicPr>
          <p:nvPr/>
        </p:nvPicPr>
        <p:blipFill>
          <a:blip r:embed="rId5" cstate="print"/>
          <a:srcRect/>
          <a:stretch>
            <a:fillRect/>
          </a:stretch>
        </p:blipFill>
        <p:spPr bwMode="auto">
          <a:xfrm>
            <a:off x="8460432" y="1700808"/>
            <a:ext cx="387279" cy="477612"/>
          </a:xfrm>
          <a:prstGeom prst="rect">
            <a:avLst/>
          </a:prstGeom>
          <a:noFill/>
        </p:spPr>
      </p:pic>
      <p:pic>
        <p:nvPicPr>
          <p:cNvPr id="8" name="Picture 2" descr="C:\Archivos de programa\Microsoft Office\MEDIA\CAGCAT10\j0300840.wmf">
            <a:hlinkClick r:id="rId6" action="ppaction://hlinkpres?slideindex=1&amp;slidetitle="/>
          </p:cNvPr>
          <p:cNvPicPr>
            <a:picLocks noChangeAspect="1" noChangeArrowheads="1"/>
          </p:cNvPicPr>
          <p:nvPr/>
        </p:nvPicPr>
        <p:blipFill>
          <a:blip r:embed="rId7" cstate="print"/>
          <a:srcRect/>
          <a:stretch>
            <a:fillRect/>
          </a:stretch>
        </p:blipFill>
        <p:spPr bwMode="auto">
          <a:xfrm>
            <a:off x="8388424" y="6021288"/>
            <a:ext cx="553368" cy="4661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51520" y="620688"/>
            <a:ext cx="432048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Objetivos, metas y programas</a:t>
            </a:r>
          </a:p>
        </p:txBody>
      </p:sp>
      <p:sp>
        <p:nvSpPr>
          <p:cNvPr id="5" name="Rectangle 1"/>
          <p:cNvSpPr>
            <a:spLocks noChangeArrowheads="1"/>
          </p:cNvSpPr>
          <p:nvPr/>
        </p:nvSpPr>
        <p:spPr bwMode="auto">
          <a:xfrm>
            <a:off x="35496" y="44624"/>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graphicFrame>
        <p:nvGraphicFramePr>
          <p:cNvPr id="6" name="5 Tabla"/>
          <p:cNvGraphicFramePr>
            <a:graphicFrameLocks noGrp="1"/>
          </p:cNvGraphicFramePr>
          <p:nvPr/>
        </p:nvGraphicFramePr>
        <p:xfrm>
          <a:off x="36512" y="1052737"/>
          <a:ext cx="9071992" cy="5694039"/>
        </p:xfrm>
        <a:graphic>
          <a:graphicData uri="http://schemas.openxmlformats.org/drawingml/2006/table">
            <a:tbl>
              <a:tblPr/>
              <a:tblGrid>
                <a:gridCol w="1635934"/>
                <a:gridCol w="1933376"/>
                <a:gridCol w="2766378"/>
                <a:gridCol w="1534592"/>
                <a:gridCol w="1201712"/>
              </a:tblGrid>
              <a:tr h="360039">
                <a:tc>
                  <a:txBody>
                    <a:bodyPr/>
                    <a:lstStyle/>
                    <a:p>
                      <a:pPr marL="0" indent="0" algn="ctr">
                        <a:lnSpc>
                          <a:spcPct val="150000"/>
                        </a:lnSpc>
                        <a:spcAft>
                          <a:spcPts val="0"/>
                        </a:spcAft>
                        <a:tabLst>
                          <a:tab pos="1260475" algn="l"/>
                        </a:tabLst>
                      </a:pPr>
                      <a:r>
                        <a:rPr lang="es-EC" sz="1400" b="1" dirty="0">
                          <a:latin typeface="Times New Roman"/>
                          <a:ea typeface="Times New Roman"/>
                        </a:rPr>
                        <a:t>OBJETIVOS</a:t>
                      </a:r>
                      <a:endParaRPr lang="es-EC" sz="1400" dirty="0">
                        <a:latin typeface="Times New Roman"/>
                        <a:ea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METAS</a:t>
                      </a:r>
                      <a:endParaRPr lang="es-EC" sz="1400" dirty="0">
                        <a:latin typeface="Times New Roman"/>
                        <a:ea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PROGRAMAS / ACTIVIDADES</a:t>
                      </a:r>
                      <a:endParaRPr lang="es-EC" sz="1400" dirty="0">
                        <a:latin typeface="Times New Roman"/>
                        <a:ea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lnSpc>
                          <a:spcPct val="150000"/>
                        </a:lnSpc>
                        <a:spcAft>
                          <a:spcPts val="0"/>
                        </a:spcAft>
                        <a:tabLst>
                          <a:tab pos="1260475" algn="l"/>
                        </a:tabLst>
                      </a:pPr>
                      <a:r>
                        <a:rPr lang="es-EC" sz="1400" b="1" dirty="0">
                          <a:latin typeface="Times New Roman"/>
                          <a:ea typeface="Times New Roman"/>
                        </a:rPr>
                        <a:t>RESPONSABLE</a:t>
                      </a:r>
                      <a:endParaRPr lang="es-EC" sz="1400" dirty="0">
                        <a:latin typeface="Times New Roman"/>
                        <a:ea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lnSpc>
                          <a:spcPct val="150000"/>
                        </a:lnSpc>
                        <a:spcAft>
                          <a:spcPts val="0"/>
                        </a:spcAft>
                        <a:tabLst>
                          <a:tab pos="1260475" algn="l"/>
                        </a:tabLst>
                      </a:pPr>
                      <a:r>
                        <a:rPr lang="es-EC" sz="1400" b="1" dirty="0">
                          <a:latin typeface="Times New Roman"/>
                          <a:ea typeface="Times New Roman"/>
                        </a:rPr>
                        <a:t>PLAZO</a:t>
                      </a:r>
                      <a:endParaRPr lang="es-EC" sz="1400" dirty="0">
                        <a:latin typeface="Times New Roman"/>
                        <a:ea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2324">
                <a:tc rowSpan="8">
                  <a:txBody>
                    <a:bodyPr/>
                    <a:lstStyle/>
                    <a:p>
                      <a:pPr algn="ctr">
                        <a:spcAft>
                          <a:spcPts val="0"/>
                        </a:spcAft>
                      </a:pPr>
                      <a:r>
                        <a:rPr lang="es-EC" sz="1400" dirty="0" smtClean="0">
                          <a:latin typeface="Times New Roman"/>
                          <a:ea typeface="Times New Roman"/>
                        </a:rPr>
                        <a:t>OMA001</a:t>
                      </a:r>
                    </a:p>
                    <a:p>
                      <a:pPr algn="ctr">
                        <a:spcAft>
                          <a:spcPts val="0"/>
                        </a:spcAft>
                      </a:pPr>
                      <a:r>
                        <a:rPr lang="es-EC" sz="1400" dirty="0" smtClean="0">
                          <a:latin typeface="Times New Roman"/>
                          <a:ea typeface="Times New Roman"/>
                        </a:rPr>
                        <a:t>Reutilización </a:t>
                      </a:r>
                      <a:r>
                        <a:rPr lang="es-EC" sz="1400" dirty="0">
                          <a:latin typeface="Times New Roman"/>
                          <a:ea typeface="Times New Roman"/>
                        </a:rPr>
                        <a:t>de residuos </a:t>
                      </a:r>
                      <a:r>
                        <a:rPr lang="es-EC" sz="1400" dirty="0" smtClean="0">
                          <a:latin typeface="Times New Roman"/>
                          <a:ea typeface="Times New Roman"/>
                        </a:rPr>
                        <a:t>sólidos</a:t>
                      </a:r>
                      <a:endParaRPr lang="es-EC" sz="1400" dirty="0">
                        <a:latin typeface="Times New Roman"/>
                        <a:ea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s-EC" sz="1400" dirty="0">
                          <a:latin typeface="Times New Roman"/>
                          <a:ea typeface="Times New Roman"/>
                        </a:rPr>
                        <a:t>Implementar técnicas de valorización de residuos para usos posteriores.</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400" dirty="0">
                          <a:latin typeface="Times New Roman"/>
                          <a:ea typeface="Times New Roman"/>
                        </a:rPr>
                        <a:t>Recolección de residuos y determinación de su utilidad para </a:t>
                      </a:r>
                      <a:r>
                        <a:rPr lang="es-ES_tradnl" sz="1400" dirty="0" smtClean="0">
                          <a:latin typeface="Times New Roman"/>
                          <a:ea typeface="Times New Roman"/>
                        </a:rPr>
                        <a:t>reinsertarlos a </a:t>
                      </a:r>
                      <a:r>
                        <a:rPr lang="es-ES_tradnl" sz="1400" dirty="0">
                          <a:latin typeface="Times New Roman"/>
                          <a:ea typeface="Times New Roman"/>
                        </a:rPr>
                        <a:t>procesos </a:t>
                      </a:r>
                      <a:r>
                        <a:rPr lang="es-ES_tradnl" sz="1400" dirty="0" smtClean="0">
                          <a:latin typeface="Times New Roman"/>
                          <a:ea typeface="Times New Roman"/>
                        </a:rPr>
                        <a:t>productivos</a:t>
                      </a:r>
                      <a:endParaRPr lang="es-EC" sz="1400" dirty="0">
                        <a:latin typeface="Times New Roman"/>
                        <a:ea typeface="Times New Roman"/>
                      </a:endParaRP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Personal Encargado</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48">
                <a:tc vMerge="1">
                  <a:txBody>
                    <a:bodyPr/>
                    <a:lstStyle/>
                    <a:p>
                      <a:endParaRPr lang="es-EC"/>
                    </a:p>
                  </a:txBody>
                  <a:tcPr/>
                </a:tc>
                <a:tc vMerge="1">
                  <a:txBody>
                    <a:bodyPr/>
                    <a:lstStyle/>
                    <a:p>
                      <a:endParaRPr lang="es-EC"/>
                    </a:p>
                  </a:txBody>
                  <a:tcPr/>
                </a:tc>
                <a:tc>
                  <a:txBody>
                    <a:bodyPr/>
                    <a:lstStyle/>
                    <a:p>
                      <a:pPr>
                        <a:spcAft>
                          <a:spcPts val="0"/>
                        </a:spcAft>
                      </a:pPr>
                      <a:r>
                        <a:rPr lang="es-EC" sz="1400" dirty="0">
                          <a:latin typeface="Times New Roman"/>
                          <a:ea typeface="Times New Roman"/>
                        </a:rPr>
                        <a:t>Reducción de gastos producidos por la disposición final de los residuos.</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Comando B-TRP</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172">
                <a:tc vMerge="1">
                  <a:txBody>
                    <a:bodyPr/>
                    <a:lstStyle/>
                    <a:p>
                      <a:endParaRPr lang="es-EC"/>
                    </a:p>
                  </a:txBody>
                  <a:tcPr/>
                </a:tc>
                <a:tc rowSpan="2">
                  <a:txBody>
                    <a:bodyPr/>
                    <a:lstStyle/>
                    <a:p>
                      <a:pPr>
                        <a:spcAft>
                          <a:spcPts val="0"/>
                        </a:spcAft>
                      </a:pPr>
                      <a:r>
                        <a:rPr lang="es-EC" sz="1400" dirty="0">
                          <a:latin typeface="Times New Roman"/>
                          <a:ea typeface="Times New Roman"/>
                        </a:rPr>
                        <a:t>Garantizar la cadena de custodia de los </a:t>
                      </a:r>
                      <a:r>
                        <a:rPr lang="es-EC" sz="1400" dirty="0" smtClean="0">
                          <a:latin typeface="Times New Roman"/>
                          <a:ea typeface="Times New Roman"/>
                        </a:rPr>
                        <a:t>desechos, </a:t>
                      </a:r>
                      <a:r>
                        <a:rPr lang="es-EC" sz="1400" dirty="0">
                          <a:latin typeface="Times New Roman"/>
                          <a:ea typeface="Times New Roman"/>
                        </a:rPr>
                        <a:t>tomando en consideración la correcta disposición de los residuos peligrosos.</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Clasificar los desechos generados por las actividades de los centros de </a:t>
                      </a:r>
                      <a:r>
                        <a:rPr lang="es-EC" sz="1400" dirty="0" err="1">
                          <a:latin typeface="Times New Roman"/>
                          <a:ea typeface="Times New Roman"/>
                        </a:rPr>
                        <a:t>mtto</a:t>
                      </a:r>
                      <a:r>
                        <a:rPr lang="es-EC" sz="1400" dirty="0">
                          <a:latin typeface="Times New Roman"/>
                          <a:ea typeface="Times New Roman"/>
                        </a:rPr>
                        <a:t>.</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Todo el personal del B-TRP</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Durante y 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48">
                <a:tc vMerge="1">
                  <a:txBody>
                    <a:bodyPr/>
                    <a:lstStyle/>
                    <a:p>
                      <a:endParaRPr lang="es-EC"/>
                    </a:p>
                  </a:txBody>
                  <a:tcPr/>
                </a:tc>
                <a:tc vMerge="1">
                  <a:txBody>
                    <a:bodyPr/>
                    <a:lstStyle/>
                    <a:p>
                      <a:endParaRPr lang="es-EC"/>
                    </a:p>
                  </a:txBody>
                  <a:tcPr/>
                </a:tc>
                <a:tc>
                  <a:txBody>
                    <a:bodyPr/>
                    <a:lstStyle/>
                    <a:p>
                      <a:pPr>
                        <a:spcAft>
                          <a:spcPts val="0"/>
                        </a:spcAft>
                      </a:pPr>
                      <a:r>
                        <a:rPr lang="es-EC" sz="1400" dirty="0">
                          <a:latin typeface="Times New Roman"/>
                          <a:ea typeface="Times New Roman"/>
                        </a:rPr>
                        <a:t>Identificar sitios adecuados para la </a:t>
                      </a:r>
                      <a:r>
                        <a:rPr lang="es-EC" sz="1400" dirty="0" smtClean="0">
                          <a:latin typeface="Times New Roman"/>
                          <a:ea typeface="Times New Roman"/>
                        </a:rPr>
                        <a:t>disposición </a:t>
                      </a:r>
                      <a:r>
                        <a:rPr lang="es-EC" sz="1400" dirty="0">
                          <a:latin typeface="Times New Roman"/>
                          <a:ea typeface="Times New Roman"/>
                        </a:rPr>
                        <a:t>de los desechos, de acuerdo a </a:t>
                      </a:r>
                      <a:r>
                        <a:rPr lang="es-ES_tradnl" sz="1400" dirty="0">
                          <a:latin typeface="Times New Roman"/>
                          <a:ea typeface="Times New Roman"/>
                        </a:rPr>
                        <a:t>la </a:t>
                      </a:r>
                      <a:r>
                        <a:rPr lang="es-ES_tradnl" sz="1400" baseline="0" dirty="0" err="1" smtClean="0">
                          <a:latin typeface="Times New Roman"/>
                          <a:ea typeface="Times New Roman"/>
                        </a:rPr>
                        <a:t>normariva</a:t>
                      </a:r>
                      <a:endParaRPr lang="es-EC" sz="1400" dirty="0">
                        <a:latin typeface="Times New Roman"/>
                        <a:ea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Personal Encargado</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Durante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196">
                <a:tc vMerge="1">
                  <a:txBody>
                    <a:bodyPr/>
                    <a:lstStyle/>
                    <a:p>
                      <a:endParaRPr lang="es-EC"/>
                    </a:p>
                  </a:txBody>
                  <a:tcPr/>
                </a:tc>
                <a:tc rowSpan="2">
                  <a:txBody>
                    <a:bodyPr/>
                    <a:lstStyle/>
                    <a:p>
                      <a:pPr>
                        <a:spcAft>
                          <a:spcPts val="0"/>
                        </a:spcAft>
                      </a:pPr>
                      <a:r>
                        <a:rPr lang="es-EC" sz="1400" dirty="0">
                          <a:latin typeface="Times New Roman"/>
                          <a:ea typeface="Times New Roman"/>
                        </a:rPr>
                        <a:t>Reciclar al menos un 10% de los residuos generados tomando como referencia el año </a:t>
                      </a:r>
                      <a:r>
                        <a:rPr lang="es-EC" sz="1400" dirty="0" smtClean="0">
                          <a:latin typeface="Times New Roman"/>
                          <a:ea typeface="Times New Roman"/>
                        </a:rPr>
                        <a:t>que antecede.</a:t>
                      </a:r>
                      <a:endParaRPr lang="es-EC" sz="1400" dirty="0">
                        <a:latin typeface="Times New Roman"/>
                        <a:ea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Evaluación y elección de tecnologías de recolección. Se recomienda métodos de recolección mecánicos.</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Durante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52">
                <a:tc vMerge="1">
                  <a:txBody>
                    <a:bodyPr/>
                    <a:lstStyle/>
                    <a:p>
                      <a:endParaRPr lang="es-EC"/>
                    </a:p>
                  </a:txBody>
                  <a:tcPr/>
                </a:tc>
                <a:tc vMerge="1">
                  <a:txBody>
                    <a:bodyPr/>
                    <a:lstStyle/>
                    <a:p>
                      <a:endParaRPr lang="es-EC"/>
                    </a:p>
                  </a:txBody>
                  <a:tcPr/>
                </a:tc>
                <a:tc>
                  <a:txBody>
                    <a:bodyPr/>
                    <a:lstStyle/>
                    <a:p>
                      <a:pPr marL="0" indent="0">
                        <a:spcAft>
                          <a:spcPts val="0"/>
                        </a:spcAft>
                        <a:tabLst>
                          <a:tab pos="1260475" algn="l"/>
                        </a:tabLst>
                      </a:pPr>
                      <a:r>
                        <a:rPr lang="es-EC" sz="1400" dirty="0">
                          <a:latin typeface="Times New Roman"/>
                          <a:ea typeface="Times New Roman"/>
                        </a:rPr>
                        <a:t>Estudio de mercado para materiales reciclables.</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Durante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rowSpan="2">
                  <a:txBody>
                    <a:bodyPr/>
                    <a:lstStyle/>
                    <a:p>
                      <a:pPr>
                        <a:spcAft>
                          <a:spcPts val="0"/>
                        </a:spcAft>
                      </a:pPr>
                      <a:r>
                        <a:rPr lang="es-EC" sz="1400" dirty="0">
                          <a:latin typeface="Times New Roman"/>
                          <a:ea typeface="Times New Roman"/>
                        </a:rPr>
                        <a:t>Reducir en un 5% los desechos sólidos tomando como referencia el año </a:t>
                      </a:r>
                      <a:r>
                        <a:rPr lang="es-EC" sz="1400" dirty="0" smtClean="0">
                          <a:latin typeface="Times New Roman"/>
                          <a:ea typeface="Times New Roman"/>
                        </a:rPr>
                        <a:t>que antecede.</a:t>
                      </a:r>
                      <a:endParaRPr lang="es-EC" sz="1400" dirty="0">
                        <a:latin typeface="Times New Roman"/>
                        <a:ea typeface="Times New Roman"/>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Optimizar la materia prima con la cual se trabaja en los centros de </a:t>
                      </a:r>
                      <a:r>
                        <a:rPr lang="es-EC" sz="1400" dirty="0" err="1">
                          <a:latin typeface="Times New Roman"/>
                          <a:ea typeface="Times New Roman"/>
                        </a:rPr>
                        <a:t>mtto</a:t>
                      </a:r>
                      <a:r>
                        <a:rPr lang="es-EC" sz="1400" dirty="0">
                          <a:latin typeface="Times New Roman"/>
                          <a:ea typeface="Times New Roman"/>
                        </a:rPr>
                        <a:t>.</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Todo el personal de los centros de </a:t>
                      </a:r>
                      <a:r>
                        <a:rPr lang="es-EC" sz="1400" dirty="0" err="1">
                          <a:latin typeface="Times New Roman"/>
                          <a:ea typeface="Times New Roman"/>
                        </a:rPr>
                        <a:t>mtto</a:t>
                      </a:r>
                      <a:r>
                        <a:rPr lang="es-EC" sz="1400" dirty="0">
                          <a:latin typeface="Times New Roman"/>
                          <a:ea typeface="Times New Roman"/>
                        </a:rPr>
                        <a:t>.</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0" algn="l"/>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97">
                <a:tc vMerge="1">
                  <a:txBody>
                    <a:bodyPr/>
                    <a:lstStyle/>
                    <a:p>
                      <a:endParaRPr lang="es-EC"/>
                    </a:p>
                  </a:txBody>
                  <a:tcPr/>
                </a:tc>
                <a:tc vMerge="1">
                  <a:txBody>
                    <a:bodyPr/>
                    <a:lstStyle/>
                    <a:p>
                      <a:endParaRPr lang="es-EC"/>
                    </a:p>
                  </a:txBody>
                  <a:tcPr/>
                </a:tc>
                <a:tc>
                  <a:txBody>
                    <a:bodyPr/>
                    <a:lstStyle/>
                    <a:p>
                      <a:pPr marL="4763" indent="0">
                        <a:spcAft>
                          <a:spcPts val="0"/>
                        </a:spcAft>
                        <a:tabLst>
                          <a:tab pos="1260475" algn="l"/>
                        </a:tabLst>
                      </a:pPr>
                      <a:r>
                        <a:rPr lang="es-EC" sz="1400" dirty="0">
                          <a:latin typeface="Times New Roman"/>
                          <a:ea typeface="Times New Roman"/>
                        </a:rPr>
                        <a:t>Llevar un control del stock de materia prima disponible </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50000"/>
                        </a:lnSpc>
                        <a:spcAft>
                          <a:spcPts val="0"/>
                        </a:spcAft>
                        <a:tabLst>
                          <a:tab pos="1260475" algn="l"/>
                        </a:tabLst>
                      </a:pPr>
                      <a:r>
                        <a:rPr lang="es-EC" sz="1400" dirty="0">
                          <a:latin typeface="Times New Roman"/>
                          <a:ea typeface="Times New Roman"/>
                        </a:rPr>
                        <a:t>Personal Encargado</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51520" y="476672"/>
            <a:ext cx="432048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Objetivos, metas y programas</a:t>
            </a:r>
          </a:p>
        </p:txBody>
      </p:sp>
      <p:sp>
        <p:nvSpPr>
          <p:cNvPr id="5" name="Rectangle 1"/>
          <p:cNvSpPr>
            <a:spLocks noChangeArrowheads="1"/>
          </p:cNvSpPr>
          <p:nvPr/>
        </p:nvSpPr>
        <p:spPr bwMode="auto">
          <a:xfrm>
            <a:off x="35496" y="-27384"/>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graphicFrame>
        <p:nvGraphicFramePr>
          <p:cNvPr id="6" name="5 Tabla"/>
          <p:cNvGraphicFramePr>
            <a:graphicFrameLocks noGrp="1"/>
          </p:cNvGraphicFramePr>
          <p:nvPr/>
        </p:nvGraphicFramePr>
        <p:xfrm>
          <a:off x="35496" y="908720"/>
          <a:ext cx="9071993" cy="5907401"/>
        </p:xfrm>
        <a:graphic>
          <a:graphicData uri="http://schemas.openxmlformats.org/drawingml/2006/table">
            <a:tbl>
              <a:tblPr/>
              <a:tblGrid>
                <a:gridCol w="1652369"/>
                <a:gridCol w="1443975"/>
                <a:gridCol w="3096344"/>
                <a:gridCol w="1440160"/>
                <a:gridCol w="1439145"/>
              </a:tblGrid>
              <a:tr h="360041">
                <a:tc>
                  <a:txBody>
                    <a:bodyPr/>
                    <a:lstStyle/>
                    <a:p>
                      <a:pPr marL="4763" indent="0" algn="ctr" rtl="0" eaLnBrk="1" latinLnBrk="0" hangingPunct="1">
                        <a:lnSpc>
                          <a:spcPct val="150000"/>
                        </a:lnSpc>
                        <a:spcAft>
                          <a:spcPts val="0"/>
                        </a:spcAft>
                        <a:tabLst>
                          <a:tab pos="1260475" algn="l"/>
                        </a:tabLst>
                      </a:pPr>
                      <a:r>
                        <a:rPr kumimoji="0" lang="es-EC" sz="1400" b="1" kern="1200" dirty="0">
                          <a:solidFill>
                            <a:schemeClr val="tx1"/>
                          </a:solidFill>
                          <a:latin typeface="Times New Roman"/>
                          <a:ea typeface="Times New Roman"/>
                          <a:cs typeface="+mn-cs"/>
                        </a:rPr>
                        <a:t>OBJETIVOS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METAS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PROGRAMAS / ACTIVIDADES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RESPONSABLE</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PLAZO</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4315">
                <a:tc rowSpan="10">
                  <a:txBody>
                    <a:bodyPr/>
                    <a:lstStyle/>
                    <a:p>
                      <a:pPr marL="4763" indent="0" algn="ctr" rtl="0" eaLnBrk="1" latinLnBrk="0" hangingPunct="1">
                        <a:spcAft>
                          <a:spcPts val="0"/>
                        </a:spcAft>
                        <a:tabLst>
                          <a:tab pos="1260475" algn="l"/>
                        </a:tabLst>
                      </a:pPr>
                      <a:r>
                        <a:rPr kumimoji="0" lang="es-EC" sz="1400" kern="1200" dirty="0" smtClean="0">
                          <a:solidFill>
                            <a:schemeClr val="tx1"/>
                          </a:solidFill>
                          <a:latin typeface="Times New Roman"/>
                          <a:ea typeface="Times New Roman"/>
                          <a:cs typeface="+mn-cs"/>
                        </a:rPr>
                        <a:t>OMA002</a:t>
                      </a:r>
                    </a:p>
                    <a:p>
                      <a:pPr marL="4763" indent="0" algn="ctr" rtl="0" eaLnBrk="1" latinLnBrk="0" hangingPunct="1">
                        <a:spcAft>
                          <a:spcPts val="0"/>
                        </a:spcAft>
                        <a:tabLst>
                          <a:tab pos="1260475" algn="l"/>
                        </a:tabLst>
                      </a:pPr>
                      <a:r>
                        <a:rPr kumimoji="0" lang="es-EC" sz="1400" kern="1200" dirty="0" smtClean="0">
                          <a:solidFill>
                            <a:schemeClr val="tx1"/>
                          </a:solidFill>
                          <a:latin typeface="Times New Roman"/>
                          <a:ea typeface="Times New Roman"/>
                          <a:cs typeface="+mn-cs"/>
                        </a:rPr>
                        <a:t>Proteger </a:t>
                      </a:r>
                      <a:r>
                        <a:rPr kumimoji="0" lang="es-EC" sz="1400" kern="1200" dirty="0">
                          <a:solidFill>
                            <a:schemeClr val="tx1"/>
                          </a:solidFill>
                          <a:latin typeface="Times New Roman"/>
                          <a:ea typeface="Times New Roman"/>
                          <a:cs typeface="+mn-cs"/>
                        </a:rPr>
                        <a:t>a los trabajadores de la contaminación </a:t>
                      </a:r>
                      <a:r>
                        <a:rPr kumimoji="0" lang="es-EC" sz="1400" kern="1200" dirty="0" smtClean="0">
                          <a:solidFill>
                            <a:schemeClr val="tx1"/>
                          </a:solidFill>
                          <a:latin typeface="Times New Roman"/>
                          <a:ea typeface="Times New Roman"/>
                          <a:cs typeface="+mn-cs"/>
                        </a:rPr>
                        <a:t>auditiva</a:t>
                      </a:r>
                      <a:endParaRPr kumimoji="0" lang="es-EC" sz="1400" kern="1200" dirty="0">
                        <a:solidFill>
                          <a:schemeClr val="tx1"/>
                        </a:solidFill>
                        <a:latin typeface="Times New Roman"/>
                        <a:ea typeface="Times New Roman"/>
                        <a:cs typeface="+mn-cs"/>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s-EC" sz="1400" dirty="0">
                          <a:latin typeface="Times New Roman"/>
                          <a:ea typeface="Times New Roman"/>
                        </a:rPr>
                        <a:t>Promover la utilización de equipo de protección auditiva en todo el personal de los centros de mantenimiento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Adquirir equipo de protección auditiva para el personal de los talleres de </a:t>
                      </a:r>
                      <a:r>
                        <a:rPr lang="es-EC" sz="1400" dirty="0" err="1">
                          <a:latin typeface="Times New Roman"/>
                          <a:ea typeface="Times New Roman"/>
                        </a:rPr>
                        <a:t>mtto</a:t>
                      </a:r>
                      <a:r>
                        <a:rPr lang="es-EC" sz="1400" dirty="0">
                          <a:latin typeface="Times New Roman"/>
                          <a:ea typeface="Times New Roman"/>
                        </a:rPr>
                        <a:t>. de vehículos y sueldas.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Comando B-TRP</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63">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Controlar que se utilice correctamente el equipo de protección auditiva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Comando B-TRP</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smtClean="0">
                          <a:latin typeface="Times New Roman"/>
                          <a:ea typeface="Times New Roman"/>
                        </a:rPr>
                        <a:t>Durante y a partir de la implementación del SGA </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346">
                <a:tc vMerge="1">
                  <a:txBody>
                    <a:bodyPr/>
                    <a:lstStyle/>
                    <a:p>
                      <a:endParaRPr lang="es-EC"/>
                    </a:p>
                  </a:txBody>
                  <a:tcPr/>
                </a:tc>
                <a:tc vMerge="1">
                  <a:txBody>
                    <a:bodyPr/>
                    <a:lstStyle/>
                    <a:p>
                      <a:endParaRPr lang="es-EC"/>
                    </a:p>
                  </a:txBody>
                  <a:tcPr/>
                </a:tc>
                <a:tc>
                  <a:txBody>
                    <a:bodyPr/>
                    <a:lstStyle/>
                    <a:p>
                      <a:pPr>
                        <a:spcAft>
                          <a:spcPts val="0"/>
                        </a:spcAft>
                      </a:pPr>
                      <a:r>
                        <a:rPr lang="es-EC" sz="1400" dirty="0">
                          <a:latin typeface="Times New Roman"/>
                          <a:ea typeface="Times New Roman"/>
                        </a:rPr>
                        <a:t>Ubicar señales de obligatoriedad de uso del equipo de protección personal en los </a:t>
                      </a:r>
                      <a:r>
                        <a:rPr kumimoji="0" lang="es-EC" sz="1400" kern="1200" dirty="0">
                          <a:solidFill>
                            <a:schemeClr val="tx1"/>
                          </a:solidFill>
                          <a:latin typeface="Times New Roman"/>
                          <a:ea typeface="Times New Roman"/>
                          <a:cs typeface="+mn-cs"/>
                        </a:rPr>
                        <a:t>sitios</a:t>
                      </a:r>
                      <a:r>
                        <a:rPr lang="es-EC" sz="1400" dirty="0">
                          <a:latin typeface="Times New Roman"/>
                          <a:ea typeface="Times New Roman"/>
                        </a:rPr>
                        <a:t> de trabajo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00">
                <a:tc vMerge="1">
                  <a:txBody>
                    <a:bodyPr/>
                    <a:lstStyle/>
                    <a:p>
                      <a:endParaRPr lang="es-EC"/>
                    </a:p>
                  </a:txBody>
                  <a:tcPr/>
                </a:tc>
                <a:tc rowSpan="4">
                  <a:txBody>
                    <a:bodyPr/>
                    <a:lstStyle/>
                    <a:p>
                      <a:pPr>
                        <a:spcAft>
                          <a:spcPts val="0"/>
                        </a:spcAft>
                      </a:pPr>
                      <a:r>
                        <a:rPr lang="es-EC" sz="1400">
                          <a:latin typeface="Times New Roman"/>
                          <a:ea typeface="Times New Roman"/>
                        </a:rPr>
                        <a:t>Reducir  los niveles de ruido bajo los límites permisibles, tanto para el área de trabajo, como para el tiempo de exposición del personal al ruido.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latin typeface="Times New Roman"/>
                          <a:ea typeface="Times New Roman"/>
                        </a:rPr>
                        <a:t>Realizar mediciones de ruido en el área de talleres y sueldas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763" indent="0">
                        <a:spcAft>
                          <a:spcPts val="0"/>
                        </a:spcAft>
                        <a:tabLst>
                          <a:tab pos="1260475" algn="l"/>
                        </a:tabLst>
                      </a:pPr>
                      <a:r>
                        <a:rPr lang="es-EC" sz="1400" dirty="0">
                          <a:latin typeface="Times New Roman"/>
                          <a:ea typeface="Times New Roman"/>
                        </a:rPr>
                        <a:t>Contratista y Personal Encargado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763" indent="0">
                        <a:spcAft>
                          <a:spcPts val="0"/>
                        </a:spcAft>
                        <a:tabLst>
                          <a:tab pos="1260475" algn="l"/>
                        </a:tabLst>
                      </a:pPr>
                      <a:r>
                        <a:rPr lang="es-EC" sz="1400" dirty="0">
                          <a:latin typeface="Times New Roman"/>
                          <a:ea typeface="Times New Roman"/>
                        </a:rPr>
                        <a:t>Durante y a partir de la </a:t>
                      </a:r>
                      <a:r>
                        <a:rPr lang="es-EC" sz="1400" dirty="0" smtClean="0">
                          <a:latin typeface="Times New Roman"/>
                          <a:ea typeface="Times New Roman"/>
                        </a:rPr>
                        <a:t>implementación </a:t>
                      </a:r>
                      <a:r>
                        <a:rPr lang="es-EC" sz="1400" dirty="0">
                          <a:latin typeface="Times New Roman"/>
                          <a:ea typeface="Times New Roman"/>
                        </a:rPr>
                        <a:t>del SGA </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674">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Llevar registros de los monitoreos y compararlos con los límites permisibles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245658">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Controlar tiempo de exposición al ruido, del personal de talleres y sueldas. </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763" indent="0">
                        <a:spcAft>
                          <a:spcPts val="0"/>
                        </a:spcAft>
                        <a:tabLst>
                          <a:tab pos="1260475" algn="l"/>
                        </a:tabLst>
                      </a:pPr>
                      <a:r>
                        <a:rPr lang="es-EC" sz="1400" dirty="0">
                          <a:latin typeface="Times New Roman"/>
                          <a:ea typeface="Times New Roman"/>
                        </a:rPr>
                        <a:t>Contratista y Personal Encargado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763" indent="0">
                        <a:spcAft>
                          <a:spcPts val="0"/>
                        </a:spcAft>
                        <a:tabLst>
                          <a:tab pos="1260475" algn="l"/>
                        </a:tabLst>
                      </a:pPr>
                      <a:r>
                        <a:rPr lang="es-EC" sz="1400" dirty="0">
                          <a:latin typeface="Times New Roman"/>
                          <a:ea typeface="Times New Roman"/>
                        </a:rPr>
                        <a:t>Durante y a partir de la </a:t>
                      </a:r>
                      <a:r>
                        <a:rPr lang="es-EC" sz="1400" dirty="0" smtClean="0">
                          <a:latin typeface="Times New Roman"/>
                          <a:ea typeface="Times New Roman"/>
                        </a:rPr>
                        <a:t>implementación </a:t>
                      </a:r>
                      <a:r>
                        <a:rPr lang="es-EC" sz="1400" dirty="0">
                          <a:latin typeface="Times New Roman"/>
                          <a:ea typeface="Times New Roman"/>
                        </a:rPr>
                        <a:t>del </a:t>
                      </a:r>
                      <a:r>
                        <a:rPr lang="es-EC" sz="1400" dirty="0" smtClean="0">
                          <a:latin typeface="Times New Roman"/>
                          <a:ea typeface="Times New Roman"/>
                        </a:rPr>
                        <a:t>SGA</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21">
                <a:tc vMerge="1">
                  <a:txBody>
                    <a:bodyPr/>
                    <a:lstStyle/>
                    <a:p>
                      <a:endParaRPr lang="es-EC"/>
                    </a:p>
                  </a:txBody>
                  <a:tcPr/>
                </a:tc>
                <a:tc vMerge="1">
                  <a:txBody>
                    <a:bodyPr/>
                    <a:lstStyle/>
                    <a:p>
                      <a:endParaRPr lang="es-EC"/>
                    </a:p>
                  </a:txBody>
                  <a:tcPr/>
                </a:tc>
                <a:tc>
                  <a:txBody>
                    <a:bodyPr/>
                    <a:lstStyle/>
                    <a:p>
                      <a:pPr>
                        <a:spcAft>
                          <a:spcPts val="0"/>
                        </a:spcAft>
                      </a:pPr>
                      <a:r>
                        <a:rPr lang="es-EC" sz="1400" dirty="0">
                          <a:latin typeface="Times New Roman"/>
                          <a:ea typeface="Times New Roman"/>
                        </a:rPr>
                        <a:t>Llevar registros de los </a:t>
                      </a:r>
                      <a:r>
                        <a:rPr lang="es-EC" sz="1400" dirty="0" err="1">
                          <a:latin typeface="Times New Roman"/>
                          <a:ea typeface="Times New Roman"/>
                        </a:rPr>
                        <a:t>monitoreos</a:t>
                      </a:r>
                      <a:r>
                        <a:rPr lang="es-EC" sz="1400" dirty="0">
                          <a:latin typeface="Times New Roman"/>
                          <a:ea typeface="Times New Roman"/>
                        </a:rPr>
                        <a:t> de la exposición del personal al ruido y compararlos con los límites permisibles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402994">
                <a:tc vMerge="1">
                  <a:txBody>
                    <a:bodyPr/>
                    <a:lstStyle/>
                    <a:p>
                      <a:endParaRPr lang="es-EC"/>
                    </a:p>
                  </a:txBody>
                  <a:tcPr/>
                </a:tc>
                <a:tc rowSpan="3">
                  <a:txBody>
                    <a:bodyPr/>
                    <a:lstStyle/>
                    <a:p>
                      <a:pPr>
                        <a:spcAft>
                          <a:spcPts val="0"/>
                        </a:spcAft>
                      </a:pPr>
                      <a:r>
                        <a:rPr lang="es-EC" sz="1400" dirty="0">
                          <a:latin typeface="Times New Roman"/>
                          <a:ea typeface="Times New Roman"/>
                        </a:rPr>
                        <a:t>Implementar aislación adecuada en las áreas de trabajo donde se produce mayores niveles de ruido.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latin typeface="Times New Roman"/>
                          <a:ea typeface="Times New Roman"/>
                        </a:rPr>
                        <a:t>Analizar y elaborar un presupuesto para adquisición de aislamiento adecuado en áreas de trabajo.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Comando B-TRP</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smtClean="0">
                          <a:latin typeface="Times New Roman"/>
                          <a:ea typeface="Times New Roman"/>
                        </a:rPr>
                        <a:t>Un </a:t>
                      </a:r>
                      <a:r>
                        <a:rPr lang="es-EC" sz="1400" dirty="0">
                          <a:latin typeface="Times New Roman"/>
                          <a:ea typeface="Times New Roman"/>
                        </a:rPr>
                        <a:t>mes 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00">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Determinar sitios claves para ubicación de material aislante</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50000"/>
                        </a:lnSpc>
                        <a:spcAft>
                          <a:spcPts val="0"/>
                        </a:spcAft>
                        <a:tabLst>
                          <a:tab pos="1260475" algn="l"/>
                        </a:tabLst>
                      </a:pPr>
                      <a:r>
                        <a:rPr lang="es-EC" sz="1400" dirty="0">
                          <a:latin typeface="Times New Roman"/>
                          <a:ea typeface="Times New Roman"/>
                        </a:rPr>
                        <a:t>Contratistas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1 Semana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00">
                <a:tc vMerge="1">
                  <a:txBody>
                    <a:bodyPr/>
                    <a:lstStyle/>
                    <a:p>
                      <a:endParaRPr lang="es-EC"/>
                    </a:p>
                  </a:txBody>
                  <a:tcPr/>
                </a:tc>
                <a:tc vMerge="1">
                  <a:txBody>
                    <a:bodyPr/>
                    <a:lstStyle/>
                    <a:p>
                      <a:endParaRPr lang="es-EC"/>
                    </a:p>
                  </a:txBody>
                  <a:tcPr/>
                </a:tc>
                <a:tc>
                  <a:txBody>
                    <a:bodyPr/>
                    <a:lstStyle/>
                    <a:p>
                      <a:pPr>
                        <a:spcAft>
                          <a:spcPts val="0"/>
                        </a:spcAft>
                      </a:pPr>
                      <a:r>
                        <a:rPr lang="es-EC" sz="1400" dirty="0">
                          <a:latin typeface="Times New Roman"/>
                          <a:ea typeface="Times New Roman"/>
                        </a:rPr>
                        <a:t>Colocación  de superficies de amortiguamiento sonoro. </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50000"/>
                        </a:lnSpc>
                        <a:spcAft>
                          <a:spcPts val="0"/>
                        </a:spcAft>
                        <a:tabLst>
                          <a:tab pos="1260475" algn="l"/>
                        </a:tabLst>
                      </a:pPr>
                      <a:r>
                        <a:rPr lang="es-EC" sz="1400" dirty="0">
                          <a:latin typeface="Times New Roman"/>
                          <a:ea typeface="Times New Roman"/>
                        </a:rPr>
                        <a:t>Contratistas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2 Semanas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6510" y="836712"/>
          <a:ext cx="9071994" cy="5999512"/>
        </p:xfrm>
        <a:graphic>
          <a:graphicData uri="http://schemas.openxmlformats.org/drawingml/2006/table">
            <a:tbl>
              <a:tblPr/>
              <a:tblGrid>
                <a:gridCol w="1439146"/>
                <a:gridCol w="1584176"/>
                <a:gridCol w="2664296"/>
                <a:gridCol w="1440160"/>
                <a:gridCol w="1944216"/>
              </a:tblGrid>
              <a:tr h="238792">
                <a:tc>
                  <a:txBody>
                    <a:bodyPr/>
                    <a:lstStyle/>
                    <a:p>
                      <a:pPr marL="4763" indent="0" algn="ctr">
                        <a:lnSpc>
                          <a:spcPct val="100000"/>
                        </a:lnSpc>
                        <a:spcAft>
                          <a:spcPts val="0"/>
                        </a:spcAft>
                        <a:tabLst>
                          <a:tab pos="1260475" algn="l"/>
                        </a:tabLst>
                      </a:pPr>
                      <a:r>
                        <a:rPr lang="es-EC" sz="1400" b="1" dirty="0">
                          <a:latin typeface="Times New Roman"/>
                          <a:ea typeface="Times New Roman"/>
                        </a:rPr>
                        <a:t>OBJETIVOS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tabLst>
                          <a:tab pos="1260475" algn="l"/>
                        </a:tabLst>
                      </a:pPr>
                      <a:r>
                        <a:rPr lang="es-EC" sz="1400" b="1" dirty="0">
                          <a:latin typeface="Times New Roman"/>
                          <a:ea typeface="Times New Roman"/>
                        </a:rPr>
                        <a:t>METAS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tabLst>
                          <a:tab pos="1260475" algn="l"/>
                        </a:tabLst>
                      </a:pPr>
                      <a:r>
                        <a:rPr lang="es-EC" sz="1400" b="1" dirty="0">
                          <a:latin typeface="Times New Roman"/>
                          <a:ea typeface="Times New Roman"/>
                        </a:rPr>
                        <a:t>PROGRAMAS / ACTIVIDADES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tabLst>
                          <a:tab pos="1260475" algn="l"/>
                        </a:tabLst>
                      </a:pPr>
                      <a:r>
                        <a:rPr lang="es-EC" sz="1400" b="1" dirty="0">
                          <a:latin typeface="Times New Roman"/>
                          <a:ea typeface="Times New Roman"/>
                        </a:rPr>
                        <a:t>RESPONSABLE</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tabLst>
                          <a:tab pos="1260475" algn="l"/>
                        </a:tabLst>
                      </a:pPr>
                      <a:r>
                        <a:rPr lang="es-EC" sz="1400" b="1" dirty="0">
                          <a:latin typeface="Times New Roman"/>
                          <a:ea typeface="Times New Roman"/>
                        </a:rPr>
                        <a:t>PLAZO</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7384">
                <a:tc rowSpan="9">
                  <a:txBody>
                    <a:bodyPr/>
                    <a:lstStyle/>
                    <a:p>
                      <a:pPr algn="ctr">
                        <a:lnSpc>
                          <a:spcPct val="100000"/>
                        </a:lnSpc>
                        <a:spcAft>
                          <a:spcPts val="0"/>
                        </a:spcAft>
                      </a:pPr>
                      <a:r>
                        <a:rPr lang="es-EC" sz="1400" dirty="0" smtClean="0">
                          <a:latin typeface="Times New Roman"/>
                          <a:ea typeface="Times New Roman"/>
                        </a:rPr>
                        <a:t>OMA003</a:t>
                      </a:r>
                    </a:p>
                    <a:p>
                      <a:pPr algn="ctr">
                        <a:lnSpc>
                          <a:spcPct val="100000"/>
                        </a:lnSpc>
                        <a:spcAft>
                          <a:spcPts val="0"/>
                        </a:spcAft>
                      </a:pPr>
                      <a:r>
                        <a:rPr lang="es-EC" sz="1400" dirty="0" smtClean="0">
                          <a:latin typeface="Times New Roman"/>
                          <a:ea typeface="Times New Roman"/>
                        </a:rPr>
                        <a:t>Reducir </a:t>
                      </a:r>
                      <a:r>
                        <a:rPr lang="es-EC" sz="1400" dirty="0">
                          <a:latin typeface="Times New Roman"/>
                          <a:ea typeface="Times New Roman"/>
                        </a:rPr>
                        <a:t>el impacto de la contaminación producida por </a:t>
                      </a:r>
                      <a:r>
                        <a:rPr lang="es-EC" sz="1400" dirty="0" smtClean="0">
                          <a:latin typeface="Times New Roman"/>
                          <a:ea typeface="Times New Roman"/>
                        </a:rPr>
                        <a:t>emisiones.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400" dirty="0">
                          <a:latin typeface="Times New Roman"/>
                          <a:ea typeface="Times New Roman"/>
                        </a:rPr>
                        <a:t>Implementar procedimientos </a:t>
                      </a:r>
                      <a:r>
                        <a:rPr lang="es-EC" sz="1400" dirty="0" smtClean="0">
                          <a:latin typeface="Times New Roman"/>
                          <a:ea typeface="Times New Roman"/>
                        </a:rPr>
                        <a:t>de </a:t>
                      </a:r>
                      <a:r>
                        <a:rPr lang="es-EC" sz="1400" dirty="0">
                          <a:latin typeface="Times New Roman"/>
                          <a:ea typeface="Times New Roman"/>
                        </a:rPr>
                        <a:t>control de emisiones.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400" dirty="0" smtClean="0">
                          <a:latin typeface="Times New Roman"/>
                          <a:ea typeface="Times New Roman"/>
                        </a:rPr>
                        <a:t>Muestreos </a:t>
                      </a:r>
                      <a:r>
                        <a:rPr lang="es-EC" sz="1400" dirty="0">
                          <a:latin typeface="Times New Roman"/>
                          <a:ea typeface="Times New Roman"/>
                        </a:rPr>
                        <a:t>de material </a:t>
                      </a:r>
                      <a:r>
                        <a:rPr lang="es-EC" sz="1400" dirty="0" err="1">
                          <a:latin typeface="Times New Roman"/>
                          <a:ea typeface="Times New Roman"/>
                        </a:rPr>
                        <a:t>particulado</a:t>
                      </a:r>
                      <a:r>
                        <a:rPr lang="es-EC" sz="1400" dirty="0">
                          <a:latin typeface="Times New Roman"/>
                          <a:ea typeface="Times New Roman"/>
                        </a:rPr>
                        <a:t> en el aire </a:t>
                      </a:r>
                      <a:r>
                        <a:rPr lang="es-EC" sz="1400" dirty="0" smtClean="0">
                          <a:latin typeface="Times New Roman"/>
                          <a:ea typeface="Times New Roman"/>
                        </a:rPr>
                        <a:t>y </a:t>
                      </a:r>
                      <a:r>
                        <a:rPr lang="es-EC" sz="1400" dirty="0">
                          <a:latin typeface="Times New Roman"/>
                          <a:ea typeface="Times New Roman"/>
                        </a:rPr>
                        <a:t>compararlos con los límites </a:t>
                      </a:r>
                      <a:r>
                        <a:rPr lang="es-EC" sz="1400" dirty="0" smtClean="0">
                          <a:latin typeface="Times New Roman"/>
                          <a:ea typeface="Times New Roman"/>
                        </a:rPr>
                        <a:t>permisibles </a:t>
                      </a:r>
                      <a:r>
                        <a:rPr lang="es-EC" sz="1400" dirty="0">
                          <a:latin typeface="Times New Roman"/>
                          <a:ea typeface="Times New Roman"/>
                        </a:rPr>
                        <a:t>establecidos en </a:t>
                      </a:r>
                      <a:r>
                        <a:rPr lang="es-EC" sz="1400" dirty="0" smtClean="0">
                          <a:latin typeface="Times New Roman"/>
                          <a:ea typeface="Times New Roman"/>
                        </a:rPr>
                        <a:t>la norma</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Personal Encargado y/o  Contratista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smtClean="0">
                          <a:latin typeface="Times New Roman"/>
                          <a:ea typeface="Times New Roman"/>
                        </a:rPr>
                        <a:t>Durante y a partir de la implementación del SGA</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92">
                <a:tc vMerge="1">
                  <a:txBody>
                    <a:bodyPr/>
                    <a:lstStyle/>
                    <a:p>
                      <a:endParaRPr lang="es-EC"/>
                    </a:p>
                  </a:txBody>
                  <a:tcPr/>
                </a:tc>
                <a:tc rowSpan="3">
                  <a:txBody>
                    <a:bodyPr/>
                    <a:lstStyle/>
                    <a:p>
                      <a:pPr>
                        <a:lnSpc>
                          <a:spcPct val="100000"/>
                        </a:lnSpc>
                        <a:spcAft>
                          <a:spcPts val="0"/>
                        </a:spcAft>
                      </a:pPr>
                      <a:r>
                        <a:rPr lang="es-EC" sz="1400" dirty="0">
                          <a:latin typeface="Times New Roman"/>
                          <a:ea typeface="Times New Roman"/>
                        </a:rPr>
                        <a:t>Promover la utilización de equipo de protección </a:t>
                      </a:r>
                      <a:r>
                        <a:rPr lang="es-EC" sz="1400" dirty="0" smtClean="0">
                          <a:latin typeface="Times New Roman"/>
                          <a:ea typeface="Times New Roman"/>
                        </a:rPr>
                        <a:t>personal</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400" dirty="0">
                          <a:latin typeface="Times New Roman"/>
                          <a:ea typeface="Times New Roman"/>
                        </a:rPr>
                        <a:t>Colocar señales de seguridad y </a:t>
                      </a:r>
                      <a:r>
                        <a:rPr lang="es-EC" sz="1400" dirty="0" smtClean="0">
                          <a:latin typeface="Times New Roman"/>
                          <a:ea typeface="Times New Roman"/>
                        </a:rPr>
                        <a:t>obligatoriedad visibles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Personal Encargado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implementación 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538">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400" dirty="0">
                          <a:latin typeface="Times New Roman"/>
                          <a:ea typeface="Times New Roman"/>
                        </a:rPr>
                        <a:t>Adquirir equipo de protección personal (mascarillas, gafas, </a:t>
                      </a:r>
                      <a:r>
                        <a:rPr lang="es-EC" sz="1400" dirty="0" err="1">
                          <a:latin typeface="Times New Roman"/>
                          <a:ea typeface="Times New Roman"/>
                        </a:rPr>
                        <a:t>guantes,etc</a:t>
                      </a:r>
                      <a:r>
                        <a:rPr lang="es-EC" sz="1400" dirty="0">
                          <a:latin typeface="Times New Roman"/>
                          <a:ea typeface="Times New Roman"/>
                        </a:rPr>
                        <a:t>)  para el </a:t>
                      </a:r>
                      <a:r>
                        <a:rPr lang="es-EC" sz="1400" dirty="0" smtClean="0">
                          <a:latin typeface="Times New Roman"/>
                          <a:ea typeface="Times New Roman"/>
                        </a:rPr>
                        <a:t>personal</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Comando B-TRP</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implementación 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384">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400" dirty="0">
                          <a:latin typeface="Times New Roman"/>
                          <a:ea typeface="Times New Roman"/>
                        </a:rPr>
                        <a:t>Advertir al personal </a:t>
                      </a:r>
                      <a:r>
                        <a:rPr lang="es-EC" sz="1400" dirty="0" smtClean="0">
                          <a:latin typeface="Times New Roman"/>
                          <a:ea typeface="Times New Roman"/>
                        </a:rPr>
                        <a:t>sobre </a:t>
                      </a:r>
                      <a:r>
                        <a:rPr lang="es-EC" sz="1400" dirty="0">
                          <a:latin typeface="Times New Roman"/>
                          <a:ea typeface="Times New Roman"/>
                        </a:rPr>
                        <a:t>el riesgo al que se encuentran expuestos en caso de omitir el uso de </a:t>
                      </a:r>
                      <a:r>
                        <a:rPr lang="es-EC" sz="1400" dirty="0" err="1">
                          <a:latin typeface="Times New Roman"/>
                          <a:ea typeface="Times New Roman"/>
                        </a:rPr>
                        <a:t>epp</a:t>
                      </a:r>
                      <a:r>
                        <a:rPr lang="es-EC" sz="1400" dirty="0">
                          <a:latin typeface="Times New Roman"/>
                          <a:ea typeface="Times New Roman"/>
                        </a:rPr>
                        <a:t>, durante charlas ó capacitaciones.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Encargado de Capacitación</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implementación del Plan de Capacitación.</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92">
                <a:tc vMerge="1">
                  <a:txBody>
                    <a:bodyPr/>
                    <a:lstStyle/>
                    <a:p>
                      <a:endParaRPr lang="es-EC"/>
                    </a:p>
                  </a:txBody>
                  <a:tcPr/>
                </a:tc>
                <a:tc rowSpan="4">
                  <a:txBody>
                    <a:bodyPr/>
                    <a:lstStyle/>
                    <a:p>
                      <a:pPr>
                        <a:lnSpc>
                          <a:spcPct val="100000"/>
                        </a:lnSpc>
                        <a:spcAft>
                          <a:spcPts val="0"/>
                        </a:spcAft>
                      </a:pPr>
                      <a:r>
                        <a:rPr lang="es-EC" sz="1400" dirty="0">
                          <a:latin typeface="Times New Roman"/>
                          <a:ea typeface="Times New Roman"/>
                        </a:rPr>
                        <a:t>Reducir las emisiones a la atmósfera en un 10% tomando como referencia los límites permisibles según </a:t>
                      </a:r>
                      <a:r>
                        <a:rPr lang="es-EC" sz="1400" dirty="0" smtClean="0">
                          <a:latin typeface="Times New Roman"/>
                          <a:ea typeface="Times New Roman"/>
                        </a:rPr>
                        <a:t>la normativa</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400" dirty="0">
                          <a:latin typeface="Times New Roman"/>
                          <a:ea typeface="Times New Roman"/>
                        </a:rPr>
                        <a:t>Cambios </a:t>
                      </a:r>
                      <a:r>
                        <a:rPr lang="es-EC" sz="1400" dirty="0" smtClean="0">
                          <a:latin typeface="Times New Roman"/>
                          <a:ea typeface="Times New Roman"/>
                        </a:rPr>
                        <a:t>de </a:t>
                      </a:r>
                      <a:r>
                        <a:rPr lang="es-EC" sz="1400" dirty="0">
                          <a:latin typeface="Times New Roman"/>
                          <a:ea typeface="Times New Roman"/>
                        </a:rPr>
                        <a:t>materias primas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Personal Encargado</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92">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400" dirty="0">
                          <a:latin typeface="Times New Roman"/>
                          <a:ea typeface="Times New Roman"/>
                        </a:rPr>
                        <a:t>Uso de productos con menor toxicidad. </a:t>
                      </a:r>
                      <a:r>
                        <a:rPr lang="es-EC" sz="1400" dirty="0" err="1">
                          <a:latin typeface="Times New Roman"/>
                          <a:ea typeface="Times New Roman"/>
                        </a:rPr>
                        <a:t>Ej</a:t>
                      </a:r>
                      <a:r>
                        <a:rPr lang="es-EC" sz="1400" dirty="0">
                          <a:latin typeface="Times New Roman"/>
                          <a:ea typeface="Times New Roman"/>
                        </a:rPr>
                        <a:t> (pinturas </a:t>
                      </a:r>
                      <a:r>
                        <a:rPr lang="es-EC" sz="1400" dirty="0" smtClean="0">
                          <a:latin typeface="Times New Roman"/>
                          <a:ea typeface="Times New Roman"/>
                        </a:rPr>
                        <a:t>de </a:t>
                      </a:r>
                      <a:r>
                        <a:rPr lang="es-EC" sz="1400" dirty="0">
                          <a:latin typeface="Times New Roman"/>
                          <a:ea typeface="Times New Roman"/>
                        </a:rPr>
                        <a:t>agua)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Personal de los Centros de </a:t>
                      </a:r>
                      <a:r>
                        <a:rPr lang="es-EC" sz="1400" dirty="0" err="1">
                          <a:latin typeface="Times New Roman"/>
                          <a:ea typeface="Times New Roman"/>
                        </a:rPr>
                        <a:t>Mtto</a:t>
                      </a:r>
                      <a:r>
                        <a:rPr lang="es-EC" sz="1400" dirty="0">
                          <a:latin typeface="Times New Roman"/>
                          <a:ea typeface="Times New Roman"/>
                        </a:rPr>
                        <a:t>.</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implementación 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538">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400" dirty="0">
                          <a:latin typeface="Times New Roman"/>
                          <a:ea typeface="Times New Roman"/>
                        </a:rPr>
                        <a:t>Determinar el tiempo necesario </a:t>
                      </a:r>
                      <a:r>
                        <a:rPr lang="es-EC" sz="1400" dirty="0" smtClean="0">
                          <a:latin typeface="Times New Roman"/>
                          <a:ea typeface="Times New Roman"/>
                        </a:rPr>
                        <a:t>de exposición</a:t>
                      </a:r>
                      <a:r>
                        <a:rPr lang="es-EC" sz="1400" baseline="0" dirty="0" smtClean="0">
                          <a:latin typeface="Times New Roman"/>
                          <a:ea typeface="Times New Roman"/>
                        </a:rPr>
                        <a:t> </a:t>
                      </a:r>
                      <a:r>
                        <a:rPr lang="es-EC" sz="1400" dirty="0" smtClean="0">
                          <a:latin typeface="Times New Roman"/>
                          <a:ea typeface="Times New Roman"/>
                        </a:rPr>
                        <a:t>en las </a:t>
                      </a:r>
                      <a:r>
                        <a:rPr lang="es-EC" sz="1400" dirty="0">
                          <a:latin typeface="Times New Roman"/>
                          <a:ea typeface="Times New Roman"/>
                        </a:rPr>
                        <a:t>áreas de talleres y sueldas.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Personal de los Centros de </a:t>
                      </a:r>
                      <a:r>
                        <a:rPr lang="es-EC" sz="1400" dirty="0" err="1">
                          <a:latin typeface="Times New Roman"/>
                          <a:ea typeface="Times New Roman"/>
                        </a:rPr>
                        <a:t>Mtto</a:t>
                      </a:r>
                      <a:r>
                        <a:rPr lang="es-EC" sz="1400" dirty="0">
                          <a:latin typeface="Times New Roman"/>
                          <a:ea typeface="Times New Roman"/>
                        </a:rPr>
                        <a:t>.</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implementación del SGA</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538">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400" dirty="0">
                          <a:latin typeface="Times New Roman"/>
                          <a:ea typeface="Times New Roman"/>
                        </a:rPr>
                        <a:t>Capacitar al personal en </a:t>
                      </a:r>
                      <a:r>
                        <a:rPr lang="es-EC" sz="1400" dirty="0" smtClean="0">
                          <a:latin typeface="Times New Roman"/>
                          <a:ea typeface="Times New Roman"/>
                        </a:rPr>
                        <a:t>la</a:t>
                      </a:r>
                      <a:r>
                        <a:rPr lang="es-EC" sz="1400" baseline="0" dirty="0" smtClean="0">
                          <a:latin typeface="Times New Roman"/>
                          <a:ea typeface="Times New Roman"/>
                        </a:rPr>
                        <a:t> </a:t>
                      </a:r>
                      <a:r>
                        <a:rPr lang="es-EC" sz="1400" dirty="0" smtClean="0">
                          <a:latin typeface="Times New Roman"/>
                          <a:ea typeface="Times New Roman"/>
                        </a:rPr>
                        <a:t>operación </a:t>
                      </a:r>
                      <a:r>
                        <a:rPr lang="es-EC" sz="1400" dirty="0">
                          <a:latin typeface="Times New Roman"/>
                          <a:ea typeface="Times New Roman"/>
                        </a:rPr>
                        <a:t>de equipos generadores y de control de emisiones.</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Comando B-TRP </a:t>
                      </a:r>
                    </a:p>
                    <a:p>
                      <a:pPr marL="4763" indent="0">
                        <a:lnSpc>
                          <a:spcPct val="100000"/>
                        </a:lnSpc>
                        <a:spcAft>
                          <a:spcPts val="0"/>
                        </a:spcAft>
                        <a:tabLst>
                          <a:tab pos="1260475" algn="l"/>
                        </a:tabLst>
                      </a:pPr>
                      <a:r>
                        <a:rPr lang="es-EC" sz="1400" dirty="0">
                          <a:latin typeface="Times New Roman"/>
                          <a:ea typeface="Times New Roman"/>
                        </a:rPr>
                        <a:t>Encargado de Capacitación</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A partir de la implementación del Plan de Capacitación.</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384">
                <a:tc vMerge="1">
                  <a:txBody>
                    <a:bodyPr/>
                    <a:lstStyle/>
                    <a:p>
                      <a:endParaRPr lang="es-EC"/>
                    </a:p>
                  </a:txBody>
                  <a:tcPr/>
                </a:tc>
                <a:tc>
                  <a:txBody>
                    <a:bodyPr/>
                    <a:lstStyle/>
                    <a:p>
                      <a:pPr>
                        <a:lnSpc>
                          <a:spcPct val="100000"/>
                        </a:lnSpc>
                        <a:spcAft>
                          <a:spcPts val="0"/>
                        </a:spcAft>
                      </a:pPr>
                      <a:r>
                        <a:rPr lang="es-EC" sz="1400" dirty="0">
                          <a:latin typeface="Times New Roman"/>
                          <a:ea typeface="Times New Roman"/>
                        </a:rPr>
                        <a:t>Implementar mecanismos de extracción y depuración de </a:t>
                      </a:r>
                      <a:r>
                        <a:rPr lang="es-EC" sz="1400" dirty="0" smtClean="0">
                          <a:latin typeface="Times New Roman"/>
                          <a:ea typeface="Times New Roman"/>
                        </a:rPr>
                        <a:t>gases</a:t>
                      </a:r>
                      <a:endParaRPr lang="es-EC" sz="1400" dirty="0">
                        <a:latin typeface="Times New Roman"/>
                        <a:ea typeface="Times New Roman"/>
                      </a:endParaRP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400" dirty="0">
                          <a:latin typeface="Times New Roman"/>
                          <a:ea typeface="Times New Roman"/>
                        </a:rPr>
                        <a:t>Adquisición de mecanismos de extracción y depuración de gases. Ej. Sistemas de Extracción de gases de escape.</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lnSpc>
                          <a:spcPct val="100000"/>
                        </a:lnSpc>
                        <a:spcAft>
                          <a:spcPts val="0"/>
                        </a:spcAft>
                        <a:tabLst>
                          <a:tab pos="1260475" algn="l"/>
                        </a:tabLst>
                      </a:pPr>
                      <a:r>
                        <a:rPr lang="es-EC" sz="1400" dirty="0">
                          <a:latin typeface="Times New Roman"/>
                          <a:ea typeface="Times New Roman"/>
                        </a:rPr>
                        <a:t>Comando B-TRP</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1400" dirty="0" smtClean="0">
                          <a:latin typeface="Times New Roman"/>
                          <a:ea typeface="Times New Roman"/>
                        </a:rPr>
                        <a:t>Un </a:t>
                      </a:r>
                      <a:r>
                        <a:rPr lang="es-EC" sz="1400" dirty="0">
                          <a:latin typeface="Times New Roman"/>
                          <a:ea typeface="Times New Roman"/>
                        </a:rPr>
                        <a:t>mes a partir de su aprobación</a:t>
                      </a:r>
                    </a:p>
                  </a:txBody>
                  <a:tcPr marL="29956" marR="2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251520" y="404664"/>
            <a:ext cx="432048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Objetivos, metas y programas</a:t>
            </a:r>
          </a:p>
        </p:txBody>
      </p:sp>
      <p:sp>
        <p:nvSpPr>
          <p:cNvPr id="6" name="Rectangle 1"/>
          <p:cNvSpPr>
            <a:spLocks noChangeArrowheads="1"/>
          </p:cNvSpPr>
          <p:nvPr/>
        </p:nvSpPr>
        <p:spPr bwMode="auto">
          <a:xfrm>
            <a:off x="-108520" y="-82415"/>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 y="1196753"/>
          <a:ext cx="9143998" cy="4840599"/>
        </p:xfrm>
        <a:graphic>
          <a:graphicData uri="http://schemas.openxmlformats.org/drawingml/2006/table">
            <a:tbl>
              <a:tblPr/>
              <a:tblGrid>
                <a:gridCol w="1691679"/>
                <a:gridCol w="2016224"/>
                <a:gridCol w="2880320"/>
                <a:gridCol w="1450597"/>
                <a:gridCol w="1105178"/>
              </a:tblGrid>
              <a:tr h="360039">
                <a:tc>
                  <a:txBody>
                    <a:bodyPr/>
                    <a:lstStyle/>
                    <a:p>
                      <a:pPr marL="4763" indent="0" algn="ctr">
                        <a:lnSpc>
                          <a:spcPct val="150000"/>
                        </a:lnSpc>
                        <a:spcAft>
                          <a:spcPts val="0"/>
                        </a:spcAft>
                        <a:tabLst>
                          <a:tab pos="1260475" algn="l"/>
                        </a:tabLst>
                      </a:pPr>
                      <a:r>
                        <a:rPr lang="es-EC" sz="1400" b="1" dirty="0">
                          <a:latin typeface="Times New Roman"/>
                          <a:ea typeface="Times New Roman"/>
                        </a:rPr>
                        <a:t>OBJETIVOS</a:t>
                      </a:r>
                      <a:endParaRPr lang="es-EC" sz="1400" dirty="0">
                        <a:latin typeface="Times New Roman"/>
                        <a:ea typeface="Times New Roman"/>
                      </a:endParaRP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METAS</a:t>
                      </a:r>
                      <a:endParaRPr lang="es-EC" sz="1400" dirty="0">
                        <a:latin typeface="Times New Roman"/>
                        <a:ea typeface="Times New Roman"/>
                      </a:endParaRP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PROGRAMAS / ACTIVIDADES</a:t>
                      </a:r>
                      <a:endParaRPr lang="es-EC" sz="1400" dirty="0">
                        <a:latin typeface="Times New Roman"/>
                        <a:ea typeface="Times New Roman"/>
                      </a:endParaRP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RESPONSABLE</a:t>
                      </a:r>
                      <a:endParaRPr lang="es-EC" sz="1400" dirty="0">
                        <a:latin typeface="Times New Roman"/>
                        <a:ea typeface="Times New Roman"/>
                      </a:endParaRP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400" b="1" dirty="0">
                          <a:latin typeface="Times New Roman"/>
                          <a:ea typeface="Times New Roman"/>
                        </a:rPr>
                        <a:t>PLAZO</a:t>
                      </a:r>
                      <a:endParaRPr lang="es-EC" sz="1400" dirty="0">
                        <a:latin typeface="Times New Roman"/>
                        <a:ea typeface="Times New Roman"/>
                      </a:endParaRP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30316">
                <a:tc rowSpan="6">
                  <a:txBody>
                    <a:bodyPr/>
                    <a:lstStyle/>
                    <a:p>
                      <a:pPr algn="ctr">
                        <a:spcAft>
                          <a:spcPts val="0"/>
                        </a:spcAft>
                      </a:pPr>
                      <a:r>
                        <a:rPr lang="es-EC" sz="1400" dirty="0" smtClean="0">
                          <a:latin typeface="Times New Roman"/>
                          <a:ea typeface="Times New Roman"/>
                        </a:rPr>
                        <a:t>OMA004</a:t>
                      </a:r>
                    </a:p>
                    <a:p>
                      <a:pPr algn="ctr">
                        <a:spcAft>
                          <a:spcPts val="0"/>
                        </a:spcAft>
                      </a:pPr>
                      <a:r>
                        <a:rPr lang="es-EC" sz="1400" dirty="0" smtClean="0">
                          <a:latin typeface="Times New Roman"/>
                          <a:ea typeface="Times New Roman"/>
                        </a:rPr>
                        <a:t>Reducir </a:t>
                      </a:r>
                      <a:r>
                        <a:rPr lang="es-EC" sz="1400" dirty="0">
                          <a:latin typeface="Times New Roman"/>
                          <a:ea typeface="Times New Roman"/>
                        </a:rPr>
                        <a:t>la contaminación del uso de suelo debido a la generación de descargas líquidas</a:t>
                      </a:r>
                    </a:p>
                    <a:p>
                      <a:pPr algn="ctr">
                        <a:spcAft>
                          <a:spcPts val="0"/>
                        </a:spcAft>
                      </a:pPr>
                      <a:r>
                        <a:rPr lang="es-EC" sz="1400" dirty="0">
                          <a:latin typeface="Times New Roman"/>
                          <a:ea typeface="Times New Roman"/>
                        </a:rPr>
                        <a:t>.</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Construcción de Infraestructura </a:t>
                      </a:r>
                      <a:r>
                        <a:rPr lang="es-EC" sz="1400" dirty="0" smtClean="0">
                          <a:latin typeface="Times New Roman"/>
                          <a:ea typeface="Times New Roman"/>
                        </a:rPr>
                        <a:t>para </a:t>
                      </a:r>
                      <a:r>
                        <a:rPr lang="es-EC" sz="1400" dirty="0">
                          <a:latin typeface="Times New Roman"/>
                          <a:ea typeface="Times New Roman"/>
                        </a:rPr>
                        <a:t>el control de descargas líquidas al ambiente.</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Construir un sistema de </a:t>
                      </a:r>
                      <a:r>
                        <a:rPr lang="es-EC" sz="1400" dirty="0" smtClean="0">
                          <a:latin typeface="Times New Roman"/>
                          <a:ea typeface="Times New Roman"/>
                        </a:rPr>
                        <a:t>descargas </a:t>
                      </a:r>
                      <a:r>
                        <a:rPr lang="es-EC" sz="1400" dirty="0">
                          <a:latin typeface="Times New Roman"/>
                          <a:ea typeface="Times New Roman"/>
                        </a:rPr>
                        <a:t>líquidas que incluya: rejillas, canaletas, trampa de sedimentos, trampa de grasas y caja de aforo.</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Contratista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72">
                <a:tc vMerge="1">
                  <a:txBody>
                    <a:bodyPr/>
                    <a:lstStyle/>
                    <a:p>
                      <a:endParaRPr lang="es-EC"/>
                    </a:p>
                  </a:txBody>
                  <a:tcPr/>
                </a:tc>
                <a:tc rowSpan="2">
                  <a:txBody>
                    <a:bodyPr/>
                    <a:lstStyle/>
                    <a:p>
                      <a:pPr>
                        <a:spcAft>
                          <a:spcPts val="0"/>
                        </a:spcAft>
                      </a:pPr>
                      <a:r>
                        <a:rPr lang="es-EC" sz="1400" dirty="0">
                          <a:latin typeface="Times New Roman"/>
                          <a:ea typeface="Times New Roman"/>
                        </a:rPr>
                        <a:t>Implementar medidas de control y prevención de la contaminación por descargas líquidas. </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latin typeface="Times New Roman"/>
                          <a:ea typeface="Times New Roman"/>
                        </a:rPr>
                        <a:t>Realizar inspecciones para el control del manejo de productos químicos peligrosos y lubricantes.</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Implementar el monitoreo de los efluentes previo su descarga al alcantarillado.</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 Contratistas</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64">
                <a:tc vMerge="1">
                  <a:txBody>
                    <a:bodyPr/>
                    <a:lstStyle/>
                    <a:p>
                      <a:endParaRPr lang="es-EC"/>
                    </a:p>
                  </a:txBody>
                  <a:tcPr/>
                </a:tc>
                <a:tc rowSpan="2">
                  <a:txBody>
                    <a:bodyPr/>
                    <a:lstStyle/>
                    <a:p>
                      <a:pPr>
                        <a:spcAft>
                          <a:spcPts val="0"/>
                        </a:spcAft>
                      </a:pPr>
                      <a:r>
                        <a:rPr lang="es-EC" sz="1400">
                          <a:latin typeface="Times New Roman"/>
                          <a:ea typeface="Times New Roman"/>
                        </a:rPr>
                        <a:t>Recolectar anualmente el 60% de los aceites, grasas, lubricantes usados.</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Llevar los registros de adquisición y consumo de productos químicos.</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648">
                <a:tc vMerge="1">
                  <a:txBody>
                    <a:bodyPr/>
                    <a:lstStyle/>
                    <a:p>
                      <a:endParaRPr lang="es-EC"/>
                    </a:p>
                  </a:txBody>
                  <a:tcPr/>
                </a:tc>
                <a:tc vMerge="1">
                  <a:txBody>
                    <a:bodyPr/>
                    <a:lstStyle/>
                    <a:p>
                      <a:endParaRPr lang="es-EC"/>
                    </a:p>
                  </a:txBody>
                  <a:tcPr/>
                </a:tc>
                <a:tc>
                  <a:txBody>
                    <a:bodyPr/>
                    <a:lstStyle/>
                    <a:p>
                      <a:pPr>
                        <a:spcAft>
                          <a:spcPts val="0"/>
                        </a:spcAft>
                      </a:pPr>
                      <a:r>
                        <a:rPr lang="es-EC" sz="1400" dirty="0">
                          <a:latin typeface="Times New Roman"/>
                          <a:ea typeface="Times New Roman"/>
                        </a:rPr>
                        <a:t>Llevar Actas de entrega-recepción de los desechos líquidos generados a los gestores autorizados.</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316">
                <a:tc vMerge="1">
                  <a:txBody>
                    <a:bodyPr/>
                    <a:lstStyle/>
                    <a:p>
                      <a:endParaRPr lang="es-EC"/>
                    </a:p>
                  </a:txBody>
                  <a:tcPr/>
                </a:tc>
                <a:tc>
                  <a:txBody>
                    <a:bodyPr/>
                    <a:lstStyle/>
                    <a:p>
                      <a:pPr>
                        <a:spcAft>
                          <a:spcPts val="0"/>
                        </a:spcAft>
                      </a:pPr>
                      <a:r>
                        <a:rPr lang="es-EC" sz="1400">
                          <a:latin typeface="Times New Roman"/>
                          <a:ea typeface="Times New Roman"/>
                        </a:rPr>
                        <a:t>Reducción progresiva de los niveles de contaminación en el efluente hasta un 5% anual de los valores precedentes.</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latin typeface="Times New Roman"/>
                          <a:ea typeface="Times New Roman"/>
                        </a:rPr>
                        <a:t>Llevar registros semestrales del monitoreo de efluentes en cada uno de los puntos de descarga.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Personal Encargado</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400" dirty="0">
                          <a:latin typeface="Times New Roman"/>
                          <a:ea typeface="Times New Roman"/>
                        </a:rPr>
                        <a:t>A partir de la </a:t>
                      </a:r>
                      <a:r>
                        <a:rPr lang="es-EC" sz="1400" dirty="0" smtClean="0">
                          <a:latin typeface="Times New Roman"/>
                          <a:ea typeface="Times New Roman"/>
                        </a:rPr>
                        <a:t>implementación </a:t>
                      </a:r>
                      <a:r>
                        <a:rPr lang="es-EC" sz="1400" dirty="0">
                          <a:latin typeface="Times New Roman"/>
                          <a:ea typeface="Times New Roman"/>
                        </a:rPr>
                        <a:t>del SGA</a:t>
                      </a:r>
                    </a:p>
                  </a:txBody>
                  <a:tcPr marL="40640" marR="406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251520" y="620688"/>
            <a:ext cx="432048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Objetivos, metas y programas</a:t>
            </a:r>
          </a:p>
        </p:txBody>
      </p:sp>
      <p:sp>
        <p:nvSpPr>
          <p:cNvPr id="6" name="Rectangle 1"/>
          <p:cNvSpPr>
            <a:spLocks noChangeArrowheads="1"/>
          </p:cNvSpPr>
          <p:nvPr/>
        </p:nvSpPr>
        <p:spPr bwMode="auto">
          <a:xfrm>
            <a:off x="35496" y="44624"/>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C:\Documents and Settings\User\Escritorio\FOTOS TESIS\DSC03596.JPG"/>
          <p:cNvPicPr>
            <a:picLocks noChangeAspect="1" noChangeArrowheads="1"/>
          </p:cNvPicPr>
          <p:nvPr/>
        </p:nvPicPr>
        <p:blipFill>
          <a:blip r:embed="rId2" cstate="print"/>
          <a:srcRect/>
          <a:stretch>
            <a:fillRect/>
          </a:stretch>
        </p:blipFill>
        <p:spPr bwMode="auto">
          <a:xfrm>
            <a:off x="179512" y="764704"/>
            <a:ext cx="2880320" cy="2160240"/>
          </a:xfrm>
          <a:prstGeom prst="rect">
            <a:avLst/>
          </a:prstGeom>
          <a:noFill/>
          <a:ln w="9525">
            <a:noFill/>
            <a:miter lim="800000"/>
            <a:headEnd/>
            <a:tailEnd/>
          </a:ln>
          <a:scene3d>
            <a:camera prst="orthographicFront"/>
            <a:lightRig rig="threePt" dir="t"/>
          </a:scene3d>
          <a:sp3d contourW="10160"/>
        </p:spPr>
      </p:pic>
      <p:sp>
        <p:nvSpPr>
          <p:cNvPr id="7" name="6 Rectángulo"/>
          <p:cNvSpPr/>
          <p:nvPr/>
        </p:nvSpPr>
        <p:spPr>
          <a:xfrm>
            <a:off x="3851922" y="260648"/>
            <a:ext cx="1703095" cy="369332"/>
          </a:xfrm>
          <a:prstGeom prst="rect">
            <a:avLst/>
          </a:prstGeom>
        </p:spPr>
        <p:txBody>
          <a:bodyPr wrap="none">
            <a:spAutoFit/>
          </a:bodyPr>
          <a:lstStyle/>
          <a:p>
            <a:pPr marL="6350" lvl="1"/>
            <a:r>
              <a:rPr lang="es-ES_tradnl" u="sng" dirty="0" smtClean="0"/>
              <a:t>Taller Principal</a:t>
            </a:r>
            <a:endParaRPr lang="es-EC" dirty="0" smtClean="0"/>
          </a:p>
        </p:txBody>
      </p:sp>
      <p:pic>
        <p:nvPicPr>
          <p:cNvPr id="8" name="7 Imagen" descr="C:\Documents and Settings\User\Configuración local\Archivos temporales de Internet\Content.Word\DSC03622.jpg"/>
          <p:cNvPicPr/>
          <p:nvPr/>
        </p:nvPicPr>
        <p:blipFill>
          <a:blip r:embed="rId3" cstate="print"/>
          <a:srcRect l="31806" t="15464" b="39588"/>
          <a:stretch>
            <a:fillRect/>
          </a:stretch>
        </p:blipFill>
        <p:spPr bwMode="auto">
          <a:xfrm>
            <a:off x="3131840" y="764704"/>
            <a:ext cx="3096344" cy="2160240"/>
          </a:xfrm>
          <a:prstGeom prst="rect">
            <a:avLst/>
          </a:prstGeom>
          <a:noFill/>
          <a:ln w="9525">
            <a:noFill/>
            <a:miter lim="800000"/>
            <a:headEnd/>
            <a:tailEnd/>
          </a:ln>
          <a:scene3d>
            <a:camera prst="orthographicFront"/>
            <a:lightRig rig="threePt" dir="t"/>
          </a:scene3d>
          <a:sp3d contourW="10160"/>
        </p:spPr>
      </p:pic>
      <p:pic>
        <p:nvPicPr>
          <p:cNvPr id="9" name="8 Imagen" descr="C:\Documents and Settings\User\Configuración local\Archivos temporales de Internet\Content.Word\DSC03565.jpg"/>
          <p:cNvPicPr/>
          <p:nvPr/>
        </p:nvPicPr>
        <p:blipFill>
          <a:blip r:embed="rId4" cstate="print"/>
          <a:srcRect l="4269" t="5460" r="9046"/>
          <a:stretch>
            <a:fillRect/>
          </a:stretch>
        </p:blipFill>
        <p:spPr bwMode="auto">
          <a:xfrm>
            <a:off x="6300192" y="764704"/>
            <a:ext cx="2843808" cy="2160240"/>
          </a:xfrm>
          <a:prstGeom prst="rect">
            <a:avLst/>
          </a:prstGeom>
          <a:noFill/>
          <a:ln w="9525">
            <a:noFill/>
            <a:miter lim="800000"/>
            <a:headEnd/>
            <a:tailEnd/>
          </a:ln>
          <a:scene3d>
            <a:camera prst="orthographicFront"/>
            <a:lightRig rig="threePt" dir="t"/>
          </a:scene3d>
          <a:sp3d contourW="10160"/>
        </p:spPr>
      </p:pic>
      <p:pic>
        <p:nvPicPr>
          <p:cNvPr id="10" name="9 Imagen" descr="C:\Documents and Settings\User\Configuración local\Archivos temporales de Internet\Content.Word\DSC03527.jpg"/>
          <p:cNvPicPr/>
          <p:nvPr/>
        </p:nvPicPr>
        <p:blipFill>
          <a:blip r:embed="rId5" cstate="print"/>
          <a:srcRect/>
          <a:stretch>
            <a:fillRect/>
          </a:stretch>
        </p:blipFill>
        <p:spPr bwMode="auto">
          <a:xfrm>
            <a:off x="251520" y="4293097"/>
            <a:ext cx="2772816" cy="2016224"/>
          </a:xfrm>
          <a:prstGeom prst="rect">
            <a:avLst/>
          </a:prstGeom>
          <a:noFill/>
          <a:ln w="9525">
            <a:noFill/>
            <a:miter lim="800000"/>
            <a:headEnd/>
            <a:tailEnd/>
          </a:ln>
          <a:scene3d>
            <a:camera prst="orthographicFront"/>
            <a:lightRig rig="threePt" dir="t"/>
          </a:scene3d>
          <a:sp3d contourW="10160"/>
        </p:spPr>
      </p:pic>
      <p:pic>
        <p:nvPicPr>
          <p:cNvPr id="11" name="10 Imagen" descr="C:\Documents and Settings\User\Configuración local\Archivos temporales de Internet\Content.Word\DSC03602.jpg"/>
          <p:cNvPicPr/>
          <p:nvPr/>
        </p:nvPicPr>
        <p:blipFill>
          <a:blip r:embed="rId6" cstate="print"/>
          <a:srcRect/>
          <a:stretch>
            <a:fillRect/>
          </a:stretch>
        </p:blipFill>
        <p:spPr bwMode="auto">
          <a:xfrm>
            <a:off x="6336704" y="4293097"/>
            <a:ext cx="2699792" cy="2016224"/>
          </a:xfrm>
          <a:prstGeom prst="rect">
            <a:avLst/>
          </a:prstGeom>
          <a:noFill/>
          <a:ln w="9525">
            <a:noFill/>
            <a:miter lim="800000"/>
            <a:headEnd/>
            <a:tailEnd/>
          </a:ln>
          <a:scene3d>
            <a:camera prst="orthographicFront"/>
            <a:lightRig rig="threePt" dir="t"/>
          </a:scene3d>
          <a:sp3d contourW="10160"/>
        </p:spPr>
      </p:pic>
      <p:sp>
        <p:nvSpPr>
          <p:cNvPr id="12" name="11 Rectángulo"/>
          <p:cNvSpPr/>
          <p:nvPr/>
        </p:nvSpPr>
        <p:spPr>
          <a:xfrm>
            <a:off x="3347864" y="3645025"/>
            <a:ext cx="2941488" cy="646331"/>
          </a:xfrm>
          <a:prstGeom prst="rect">
            <a:avLst/>
          </a:prstGeom>
        </p:spPr>
        <p:txBody>
          <a:bodyPr wrap="square">
            <a:spAutoFit/>
          </a:bodyPr>
          <a:lstStyle/>
          <a:p>
            <a:pPr algn="ctr"/>
            <a:r>
              <a:rPr lang="es-EC" u="sng" dirty="0" smtClean="0"/>
              <a:t>Área de </a:t>
            </a:r>
            <a:r>
              <a:rPr lang="es-EC" u="sng" dirty="0" err="1" smtClean="0"/>
              <a:t>Mtto</a:t>
            </a:r>
            <a:r>
              <a:rPr lang="es-EC" u="sng" dirty="0" smtClean="0"/>
              <a:t>. de Vehículos Tácticos Pesados</a:t>
            </a:r>
            <a:r>
              <a:rPr lang="es-EC" dirty="0" smtClean="0"/>
              <a:t> </a:t>
            </a:r>
            <a:endParaRPr lang="es-EC" dirty="0"/>
          </a:p>
        </p:txBody>
      </p:sp>
      <p:pic>
        <p:nvPicPr>
          <p:cNvPr id="13" name="12 Imagen" descr="C:\Documents and Settings\User\Configuración local\Archivos temporales de Internet\Content.Word\DSC03592.jpg"/>
          <p:cNvPicPr/>
          <p:nvPr/>
        </p:nvPicPr>
        <p:blipFill>
          <a:blip r:embed="rId7" cstate="print"/>
          <a:srcRect t="10963" b="4635"/>
          <a:stretch>
            <a:fillRect/>
          </a:stretch>
        </p:blipFill>
        <p:spPr bwMode="auto">
          <a:xfrm>
            <a:off x="3275856" y="4293097"/>
            <a:ext cx="2880320" cy="2016224"/>
          </a:xfrm>
          <a:prstGeom prst="rect">
            <a:avLst/>
          </a:prstGeom>
          <a:noFill/>
          <a:ln w="9525">
            <a:noFill/>
            <a:miter lim="800000"/>
            <a:headEnd/>
            <a:tailEnd/>
          </a:ln>
          <a:scene3d>
            <a:camera prst="orthographicFront"/>
            <a:lightRig rig="threePt" dir="t"/>
          </a:scene3d>
          <a:sp3d contourW="10160"/>
        </p:spPr>
      </p:pic>
      <p:sp>
        <p:nvSpPr>
          <p:cNvPr id="14" name="13 Rectángulo"/>
          <p:cNvSpPr/>
          <p:nvPr/>
        </p:nvSpPr>
        <p:spPr>
          <a:xfrm>
            <a:off x="107504" y="3501008"/>
            <a:ext cx="3168352" cy="646331"/>
          </a:xfrm>
          <a:prstGeom prst="rect">
            <a:avLst/>
          </a:prstGeom>
        </p:spPr>
        <p:txBody>
          <a:bodyPr wrap="square">
            <a:spAutoFit/>
          </a:bodyPr>
          <a:lstStyle/>
          <a:p>
            <a:pPr algn="ctr"/>
            <a:r>
              <a:rPr lang="es-EC" u="sng" dirty="0" smtClean="0"/>
              <a:t>Taller de Pintura para Vehículos Medianos y Pesados</a:t>
            </a:r>
            <a:endParaRPr lang="es-EC" dirty="0"/>
          </a:p>
        </p:txBody>
      </p:sp>
      <p:sp>
        <p:nvSpPr>
          <p:cNvPr id="15" name="14 Rectángulo"/>
          <p:cNvSpPr/>
          <p:nvPr/>
        </p:nvSpPr>
        <p:spPr>
          <a:xfrm>
            <a:off x="6732242" y="3717032"/>
            <a:ext cx="1865447" cy="369332"/>
          </a:xfrm>
          <a:prstGeom prst="rect">
            <a:avLst/>
          </a:prstGeom>
        </p:spPr>
        <p:txBody>
          <a:bodyPr wrap="none">
            <a:spAutoFit/>
          </a:bodyPr>
          <a:lstStyle/>
          <a:p>
            <a:r>
              <a:rPr lang="es-EC" u="sng" dirty="0" smtClean="0"/>
              <a:t>Área de Bodegas</a:t>
            </a:r>
            <a:r>
              <a:rPr lang="es-EC" dirty="0" smtClean="0"/>
              <a:t> </a:t>
            </a:r>
            <a:endParaRPr lang="es-EC" dirty="0"/>
          </a:p>
        </p:txBody>
      </p:sp>
      <p:sp>
        <p:nvSpPr>
          <p:cNvPr id="16" name="15 Botón de acción: Volver">
            <a:hlinkClick r:id="rId8" action="ppaction://hlinksldjump" highlightClick="1"/>
          </p:cNvPr>
          <p:cNvSpPr/>
          <p:nvPr/>
        </p:nvSpPr>
        <p:spPr>
          <a:xfrm>
            <a:off x="8496944" y="5976664"/>
            <a:ext cx="539552" cy="332656"/>
          </a:xfrm>
          <a:prstGeom prst="actionButtonRetur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 y="764704"/>
          <a:ext cx="9143997" cy="6000750"/>
        </p:xfrm>
        <a:graphic>
          <a:graphicData uri="http://schemas.openxmlformats.org/drawingml/2006/table">
            <a:tbl>
              <a:tblPr/>
              <a:tblGrid>
                <a:gridCol w="1331637"/>
                <a:gridCol w="1944216"/>
                <a:gridCol w="2592288"/>
                <a:gridCol w="1368152"/>
                <a:gridCol w="1907704"/>
              </a:tblGrid>
              <a:tr h="238374">
                <a:tc>
                  <a:txBody>
                    <a:bodyPr/>
                    <a:lstStyle/>
                    <a:p>
                      <a:pPr marL="4763" indent="0" algn="ctr">
                        <a:lnSpc>
                          <a:spcPct val="150000"/>
                        </a:lnSpc>
                        <a:spcAft>
                          <a:spcPts val="0"/>
                        </a:spcAft>
                        <a:tabLst>
                          <a:tab pos="1260475" algn="l"/>
                        </a:tabLst>
                      </a:pPr>
                      <a:r>
                        <a:rPr lang="es-EC" sz="1250" b="1" dirty="0">
                          <a:latin typeface="Times New Roman"/>
                          <a:ea typeface="Times New Roman"/>
                        </a:rPr>
                        <a:t>OBJETIVOS</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250" b="1" dirty="0">
                          <a:latin typeface="Times New Roman"/>
                          <a:ea typeface="Times New Roman"/>
                        </a:rPr>
                        <a:t>METAS</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250" b="1" dirty="0">
                          <a:latin typeface="Times New Roman"/>
                          <a:ea typeface="Times New Roman"/>
                        </a:rPr>
                        <a:t>PROGRAMAS / ACTIVIDADES</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250" b="1" dirty="0">
                          <a:latin typeface="Times New Roman"/>
                          <a:ea typeface="Times New Roman"/>
                        </a:rPr>
                        <a:t>RESPONSABLE</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50000"/>
                        </a:lnSpc>
                        <a:spcAft>
                          <a:spcPts val="0"/>
                        </a:spcAft>
                        <a:tabLst>
                          <a:tab pos="1260475" algn="l"/>
                        </a:tabLst>
                      </a:pPr>
                      <a:r>
                        <a:rPr lang="es-EC" sz="1250" b="1" dirty="0">
                          <a:latin typeface="Times New Roman"/>
                          <a:ea typeface="Times New Roman"/>
                        </a:rPr>
                        <a:t>PLAZO</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4540">
                <a:tc rowSpan="13">
                  <a:txBody>
                    <a:bodyPr/>
                    <a:lstStyle/>
                    <a:p>
                      <a:pPr algn="ctr">
                        <a:spcAft>
                          <a:spcPts val="0"/>
                        </a:spcAft>
                      </a:pPr>
                      <a:r>
                        <a:rPr lang="es-EC" sz="1250" dirty="0" smtClean="0">
                          <a:latin typeface="Times New Roman"/>
                          <a:ea typeface="Times New Roman"/>
                        </a:rPr>
                        <a:t>OMA005</a:t>
                      </a:r>
                    </a:p>
                    <a:p>
                      <a:pPr algn="ctr">
                        <a:spcAft>
                          <a:spcPts val="0"/>
                        </a:spcAft>
                      </a:pPr>
                      <a:r>
                        <a:rPr lang="es-EC" sz="1250" dirty="0" smtClean="0">
                          <a:latin typeface="Times New Roman"/>
                          <a:ea typeface="Times New Roman"/>
                        </a:rPr>
                        <a:t>Reducir </a:t>
                      </a:r>
                      <a:r>
                        <a:rPr lang="es-EC" sz="1250" dirty="0">
                          <a:latin typeface="Times New Roman"/>
                          <a:ea typeface="Times New Roman"/>
                        </a:rPr>
                        <a:t>el consumo de energía </a:t>
                      </a:r>
                      <a:r>
                        <a:rPr lang="es-EC" sz="1250">
                          <a:latin typeface="Times New Roman"/>
                          <a:ea typeface="Times New Roman"/>
                        </a:rPr>
                        <a:t>y </a:t>
                      </a:r>
                      <a:r>
                        <a:rPr lang="es-EC" sz="1250" smtClean="0">
                          <a:latin typeface="Times New Roman"/>
                          <a:ea typeface="Times New Roman"/>
                        </a:rPr>
                        <a:t>agua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50" dirty="0" smtClean="0">
                          <a:latin typeface="Times New Roman"/>
                          <a:ea typeface="Times New Roman"/>
                        </a:rPr>
                        <a:t>Promover sistemas de </a:t>
                      </a:r>
                      <a:r>
                        <a:rPr lang="es-EC" sz="1250" dirty="0">
                          <a:latin typeface="Times New Roman"/>
                          <a:ea typeface="Times New Roman"/>
                        </a:rPr>
                        <a:t>calidad energética de artefactos y sistemas </a:t>
                      </a:r>
                      <a:r>
                        <a:rPr lang="es-EC" sz="1250" dirty="0" smtClean="0">
                          <a:latin typeface="Times New Roman"/>
                          <a:ea typeface="Times New Roman"/>
                        </a:rPr>
                        <a:t>de menor consumo</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50">
                          <a:latin typeface="Times New Roman"/>
                          <a:ea typeface="Times New Roman"/>
                        </a:rPr>
                        <a:t>Elaboración de trípticos informativos.</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Comando B-TRP</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Durante y a partir de la </a:t>
                      </a:r>
                      <a:r>
                        <a:rPr lang="es-EC" sz="1250" dirty="0" smtClean="0">
                          <a:latin typeface="Times New Roman"/>
                          <a:ea typeface="Times New Roman"/>
                        </a:rPr>
                        <a:t>implementación </a:t>
                      </a:r>
                      <a:r>
                        <a:rPr lang="es-EC" sz="1250" dirty="0">
                          <a:latin typeface="Times New Roman"/>
                          <a:ea typeface="Times New Roman"/>
                        </a:rPr>
                        <a:t>del SGA.</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80">
                <a:tc vMerge="1">
                  <a:txBody>
                    <a:bodyPr/>
                    <a:lstStyle/>
                    <a:p>
                      <a:endParaRPr lang="es-EC"/>
                    </a:p>
                  </a:txBody>
                  <a:tcPr/>
                </a:tc>
                <a:tc>
                  <a:txBody>
                    <a:bodyPr/>
                    <a:lstStyle/>
                    <a:p>
                      <a:pPr>
                        <a:spcAft>
                          <a:spcPts val="0"/>
                        </a:spcAft>
                      </a:pPr>
                      <a:r>
                        <a:rPr lang="es-EC" sz="1250" dirty="0">
                          <a:latin typeface="Times New Roman"/>
                          <a:ea typeface="Times New Roman"/>
                        </a:rPr>
                        <a:t>Implementación de medidas de reutilización de </a:t>
                      </a:r>
                      <a:r>
                        <a:rPr lang="es-EC" sz="1250">
                          <a:latin typeface="Times New Roman"/>
                          <a:ea typeface="Times New Roman"/>
                        </a:rPr>
                        <a:t>agua </a:t>
                      </a:r>
                      <a:r>
                        <a:rPr lang="es-EC" sz="1250" smtClean="0">
                          <a:latin typeface="Times New Roman"/>
                          <a:ea typeface="Times New Roman"/>
                        </a:rPr>
                        <a:t>residuales</a:t>
                      </a:r>
                      <a:endParaRPr lang="es-EC" sz="1250" dirty="0">
                        <a:latin typeface="Times New Roman"/>
                        <a:ea typeface="Times New Roman"/>
                      </a:endParaRPr>
                    </a:p>
                  </a:txBody>
                  <a:tcPr marL="13750" marR="13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250" dirty="0">
                          <a:latin typeface="Times New Roman"/>
                          <a:ea typeface="Times New Roman"/>
                        </a:rPr>
                        <a:t>Determinación de la calidad del agua para destinarla a actividades: riego, limpieza de pisos. etc.</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 y/o Contratistas</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250" dirty="0">
                          <a:latin typeface="Times New Roman"/>
                          <a:ea typeface="Times New Roman"/>
                        </a:rPr>
                        <a:t>Durante y a partir de la </a:t>
                      </a:r>
                      <a:r>
                        <a:rPr lang="es-EC" sz="1250" dirty="0" smtClean="0">
                          <a:latin typeface="Times New Roman"/>
                          <a:ea typeface="Times New Roman"/>
                        </a:rPr>
                        <a:t>implementación </a:t>
                      </a:r>
                      <a:r>
                        <a:rPr lang="es-EC" sz="1250" dirty="0">
                          <a:latin typeface="Times New Roman"/>
                          <a:ea typeface="Times New Roman"/>
                        </a:rPr>
                        <a:t>del SGA.</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rowSpan="2">
                  <a:txBody>
                    <a:bodyPr/>
                    <a:lstStyle/>
                    <a:p>
                      <a:pPr>
                        <a:spcAft>
                          <a:spcPts val="0"/>
                        </a:spcAft>
                      </a:pPr>
                      <a:r>
                        <a:rPr lang="es-EC" sz="1250" dirty="0">
                          <a:latin typeface="Times New Roman"/>
                          <a:ea typeface="Times New Roman"/>
                        </a:rPr>
                        <a:t>Implementar un sistema de</a:t>
                      </a:r>
                      <a:r>
                        <a:rPr lang="es-EC" sz="1250" b="1" i="1" dirty="0">
                          <a:solidFill>
                            <a:srgbClr val="408080"/>
                          </a:solidFill>
                          <a:latin typeface="Times New Roman"/>
                          <a:ea typeface="Times New Roman"/>
                        </a:rPr>
                        <a:t> </a:t>
                      </a:r>
                      <a:r>
                        <a:rPr lang="es-EC" sz="1250" dirty="0">
                          <a:latin typeface="Times New Roman"/>
                          <a:ea typeface="Times New Roman"/>
                        </a:rPr>
                        <a:t>monitoreo anual de la calidad de agua </a:t>
                      </a:r>
                      <a:r>
                        <a:rPr lang="es-EC" sz="1250" dirty="0" smtClean="0">
                          <a:latin typeface="Times New Roman"/>
                          <a:ea typeface="Times New Roman"/>
                        </a:rPr>
                        <a:t>residual</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50">
                          <a:latin typeface="Times New Roman"/>
                          <a:ea typeface="Times New Roman"/>
                        </a:rPr>
                        <a:t>Realizar análisis de la calidad del agua residual</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 y/ o Contratistas </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vMerge="1">
                  <a:txBody>
                    <a:bodyPr/>
                    <a:lstStyle/>
                    <a:p>
                      <a:endParaRPr lang="es-EC"/>
                    </a:p>
                  </a:txBody>
                  <a:tcPr/>
                </a:tc>
                <a:tc>
                  <a:txBody>
                    <a:bodyPr/>
                    <a:lstStyle/>
                    <a:p>
                      <a:pPr>
                        <a:spcAft>
                          <a:spcPts val="0"/>
                        </a:spcAft>
                      </a:pPr>
                      <a:r>
                        <a:rPr lang="es-EC" sz="1250">
                          <a:latin typeface="Times New Roman"/>
                          <a:ea typeface="Times New Roman"/>
                        </a:rPr>
                        <a:t>Capacitar al personal en temas de monitoreo </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marR="0" indent="0" algn="l" defTabSz="914400" rtl="0" eaLnBrk="1" fontAlgn="auto" latinLnBrk="0" hangingPunct="1">
                        <a:lnSpc>
                          <a:spcPct val="100000"/>
                        </a:lnSpc>
                        <a:spcBef>
                          <a:spcPts val="0"/>
                        </a:spcBef>
                        <a:spcAft>
                          <a:spcPts val="0"/>
                        </a:spcAft>
                        <a:buClrTx/>
                        <a:buSzTx/>
                        <a:buFontTx/>
                        <a:buNone/>
                        <a:tabLst>
                          <a:tab pos="1260475" algn="l"/>
                        </a:tabLst>
                        <a:defRPr/>
                      </a:pPr>
                      <a:r>
                        <a:rPr lang="es-EC" sz="1250" dirty="0" smtClean="0">
                          <a:latin typeface="Times New Roman"/>
                          <a:ea typeface="Times New Roman"/>
                        </a:rPr>
                        <a:t>Durante y a partir de la implementación del SGA.</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rowSpan="5">
                  <a:txBody>
                    <a:bodyPr/>
                    <a:lstStyle/>
                    <a:p>
                      <a:pPr>
                        <a:spcAft>
                          <a:spcPts val="0"/>
                        </a:spcAft>
                      </a:pPr>
                      <a:r>
                        <a:rPr lang="es-EC" sz="1250">
                          <a:latin typeface="Times New Roman"/>
                          <a:ea typeface="Times New Roman"/>
                        </a:rPr>
                        <a:t>Reducir semestralmente hasta un 3% la cantidad de agua potable consumida</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50">
                          <a:latin typeface="Times New Roman"/>
                          <a:ea typeface="Times New Roman"/>
                        </a:rPr>
                        <a:t>Instalar tanques de recolección de agua lluvia para su aprovechamiento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 y/ o Contratistas </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80">
                <a:tc vMerge="1">
                  <a:txBody>
                    <a:bodyPr/>
                    <a:lstStyle/>
                    <a:p>
                      <a:endParaRPr lang="es-EC"/>
                    </a:p>
                  </a:txBody>
                  <a:tcPr/>
                </a:tc>
                <a:tc vMerge="1">
                  <a:txBody>
                    <a:bodyPr/>
                    <a:lstStyle/>
                    <a:p>
                      <a:endParaRPr lang="es-EC"/>
                    </a:p>
                  </a:txBody>
                  <a:tcPr/>
                </a:tc>
                <a:tc>
                  <a:txBody>
                    <a:bodyPr/>
                    <a:lstStyle/>
                    <a:p>
                      <a:pPr>
                        <a:spcAft>
                          <a:spcPts val="0"/>
                        </a:spcAft>
                      </a:pPr>
                      <a:r>
                        <a:rPr lang="es-EC" sz="1250" dirty="0">
                          <a:latin typeface="Times New Roman"/>
                          <a:ea typeface="Times New Roman"/>
                        </a:rPr>
                        <a:t>Instalar</a:t>
                      </a:r>
                      <a:r>
                        <a:rPr lang="es-ES_tradnl" sz="1250" dirty="0">
                          <a:latin typeface="Times New Roman"/>
                          <a:ea typeface="Times New Roman"/>
                        </a:rPr>
                        <a:t> dispositivos limitadores de presión, difusores y temporizadores para disminuir el consumo de agua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 y/ o Contratistas </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vMerge="1">
                  <a:txBody>
                    <a:bodyPr/>
                    <a:lstStyle/>
                    <a:p>
                      <a:endParaRPr lang="es-EC"/>
                    </a:p>
                  </a:txBody>
                  <a:tcPr/>
                </a:tc>
                <a:tc>
                  <a:txBody>
                    <a:bodyPr/>
                    <a:lstStyle/>
                    <a:p>
                      <a:pPr>
                        <a:spcAft>
                          <a:spcPts val="0"/>
                        </a:spcAft>
                      </a:pPr>
                      <a:r>
                        <a:rPr lang="es-EC" sz="1250" dirty="0">
                          <a:latin typeface="Times New Roman"/>
                          <a:ea typeface="Times New Roman"/>
                        </a:rPr>
                        <a:t>Revisar periódicamente las tuberías y drenajes evitando fugas.</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80">
                <a:tc vMerge="1">
                  <a:txBody>
                    <a:bodyPr/>
                    <a:lstStyle/>
                    <a:p>
                      <a:endParaRPr lang="es-EC"/>
                    </a:p>
                  </a:txBody>
                  <a:tcPr/>
                </a:tc>
                <a:tc vMerge="1">
                  <a:txBody>
                    <a:bodyPr/>
                    <a:lstStyle/>
                    <a:p>
                      <a:endParaRPr lang="es-EC"/>
                    </a:p>
                  </a:txBody>
                  <a:tcPr/>
                </a:tc>
                <a:tc>
                  <a:txBody>
                    <a:bodyPr/>
                    <a:lstStyle/>
                    <a:p>
                      <a:pPr>
                        <a:spcAft>
                          <a:spcPts val="0"/>
                        </a:spcAft>
                      </a:pPr>
                      <a:r>
                        <a:rPr lang="es-EC" sz="1250" dirty="0" smtClean="0">
                          <a:latin typeface="Times New Roman"/>
                          <a:ea typeface="Times New Roman"/>
                        </a:rPr>
                        <a:t>Separar </a:t>
                      </a:r>
                      <a:r>
                        <a:rPr lang="es-EC" sz="1250" dirty="0">
                          <a:latin typeface="Times New Roman"/>
                          <a:ea typeface="Times New Roman"/>
                        </a:rPr>
                        <a:t>las redes de distribución de agua en las zonas de mayor consumo y colocar contadores </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 y/o Contratistas</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A partir de la </a:t>
                      </a:r>
                      <a:r>
                        <a:rPr lang="es-EC" sz="1250" dirty="0" smtClean="0">
                          <a:latin typeface="Times New Roman"/>
                          <a:ea typeface="Times New Roman"/>
                        </a:rPr>
                        <a:t>implementación </a:t>
                      </a:r>
                      <a:r>
                        <a:rPr lang="es-EC" sz="1250" dirty="0">
                          <a:latin typeface="Times New Roman"/>
                          <a:ea typeface="Times New Roman"/>
                        </a:rPr>
                        <a:t>del SGA.</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vMerge="1">
                  <a:txBody>
                    <a:bodyPr/>
                    <a:lstStyle/>
                    <a:p>
                      <a:endParaRPr lang="es-EC"/>
                    </a:p>
                  </a:txBody>
                  <a:tcPr/>
                </a:tc>
                <a:tc>
                  <a:txBody>
                    <a:bodyPr/>
                    <a:lstStyle/>
                    <a:p>
                      <a:pPr>
                        <a:spcAft>
                          <a:spcPts val="0"/>
                        </a:spcAft>
                      </a:pPr>
                      <a:r>
                        <a:rPr lang="es-EC" sz="1250" dirty="0">
                          <a:latin typeface="Times New Roman"/>
                          <a:ea typeface="Times New Roman"/>
                        </a:rPr>
                        <a:t>Llevar un registro diario del consumo de agua por </a:t>
                      </a:r>
                      <a:r>
                        <a:rPr lang="es-EC" sz="1250" dirty="0" smtClean="0">
                          <a:latin typeface="Times New Roman"/>
                          <a:ea typeface="Times New Roman"/>
                        </a:rPr>
                        <a:t>mes</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rowSpan="4">
                  <a:txBody>
                    <a:bodyPr/>
                    <a:lstStyle/>
                    <a:p>
                      <a:pPr>
                        <a:spcAft>
                          <a:spcPts val="0"/>
                        </a:spcAft>
                      </a:pPr>
                      <a:r>
                        <a:rPr lang="es-ES_tradnl" sz="1250">
                          <a:latin typeface="Times New Roman"/>
                          <a:ea typeface="Times New Roman"/>
                        </a:rPr>
                        <a:t>Reducir semestralmente hasta un 3% la cantidad de energía consumida.</a:t>
                      </a:r>
                      <a:endParaRPr lang="es-EC" sz="125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50" dirty="0">
                          <a:latin typeface="Times New Roman"/>
                          <a:ea typeface="Times New Roman"/>
                        </a:rPr>
                        <a:t>Consumir la energía </a:t>
                      </a:r>
                      <a:r>
                        <a:rPr lang="es-EC" sz="1250" dirty="0" smtClean="0">
                          <a:latin typeface="Times New Roman"/>
                          <a:ea typeface="Times New Roman"/>
                        </a:rPr>
                        <a:t>necesaria para los procesos</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Todo el Personal</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vMerge="1">
                  <a:txBody>
                    <a:bodyPr/>
                    <a:lstStyle/>
                    <a:p>
                      <a:endParaRPr lang="es-EC"/>
                    </a:p>
                  </a:txBody>
                  <a:tcPr/>
                </a:tc>
                <a:tc>
                  <a:txBody>
                    <a:bodyPr/>
                    <a:lstStyle/>
                    <a:p>
                      <a:pPr>
                        <a:spcAft>
                          <a:spcPts val="0"/>
                        </a:spcAft>
                      </a:pPr>
                      <a:r>
                        <a:rPr lang="es-EC" sz="1250" dirty="0">
                          <a:latin typeface="Times New Roman"/>
                          <a:ea typeface="Times New Roman"/>
                        </a:rPr>
                        <a:t>Capacitar al personal en </a:t>
                      </a:r>
                      <a:r>
                        <a:rPr lang="es-EC" sz="1250" dirty="0" smtClean="0">
                          <a:latin typeface="Times New Roman"/>
                          <a:ea typeface="Times New Roman"/>
                        </a:rPr>
                        <a:t>el control y reducción del </a:t>
                      </a:r>
                      <a:r>
                        <a:rPr lang="es-EC" sz="1250" dirty="0">
                          <a:latin typeface="Times New Roman"/>
                          <a:ea typeface="Times New Roman"/>
                        </a:rPr>
                        <a:t>consumo de </a:t>
                      </a:r>
                      <a:r>
                        <a:rPr lang="es-EC" sz="1250" dirty="0" smtClean="0">
                          <a:latin typeface="Times New Roman"/>
                          <a:ea typeface="Times New Roman"/>
                        </a:rPr>
                        <a:t>energía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a:p>
                  </a:txBody>
                  <a:tcPr/>
                </a:tc>
                <a:tc vMerge="1">
                  <a:txBody>
                    <a:bodyPr/>
                    <a:lstStyle/>
                    <a:p>
                      <a:endParaRPr lang="es-EC"/>
                    </a:p>
                  </a:txBody>
                  <a:tcPr/>
                </a:tc>
                <a:tc>
                  <a:txBody>
                    <a:bodyPr/>
                    <a:lstStyle/>
                    <a:p>
                      <a:pPr>
                        <a:spcAft>
                          <a:spcPts val="0"/>
                        </a:spcAft>
                      </a:pPr>
                      <a:r>
                        <a:rPr lang="es-EC" sz="1250">
                          <a:latin typeface="Times New Roman"/>
                          <a:ea typeface="Times New Roman"/>
                        </a:rPr>
                        <a:t>Desconectar la maquinaria  durante horas y días no laborables</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Todo el Personal</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20">
                <a:tc vMerge="1">
                  <a:txBody>
                    <a:bodyPr/>
                    <a:lstStyle/>
                    <a:p>
                      <a:endParaRPr lang="es-EC" dirty="0"/>
                    </a:p>
                  </a:txBody>
                  <a:tcPr/>
                </a:tc>
                <a:tc vMerge="1">
                  <a:txBody>
                    <a:bodyPr/>
                    <a:lstStyle/>
                    <a:p>
                      <a:endParaRPr lang="es-EC"/>
                    </a:p>
                  </a:txBody>
                  <a:tcPr/>
                </a:tc>
                <a:tc>
                  <a:txBody>
                    <a:bodyPr/>
                    <a:lstStyle/>
                    <a:p>
                      <a:pPr>
                        <a:spcAft>
                          <a:spcPts val="0"/>
                        </a:spcAft>
                      </a:pPr>
                      <a:r>
                        <a:rPr lang="es-EC" sz="1250" dirty="0">
                          <a:latin typeface="Times New Roman"/>
                          <a:ea typeface="Times New Roman"/>
                        </a:rPr>
                        <a:t>Evitar el consumo </a:t>
                      </a:r>
                      <a:r>
                        <a:rPr lang="es-EC" sz="1250" dirty="0" smtClean="0">
                          <a:latin typeface="Times New Roman"/>
                          <a:ea typeface="Times New Roman"/>
                        </a:rPr>
                        <a:t>en </a:t>
                      </a:r>
                      <a:r>
                        <a:rPr lang="es-EC" sz="1250" dirty="0">
                          <a:latin typeface="Times New Roman"/>
                          <a:ea typeface="Times New Roman"/>
                        </a:rPr>
                        <a:t>horas pico.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a:latin typeface="Times New Roman"/>
                          <a:ea typeface="Times New Roman"/>
                        </a:rPr>
                        <a:t>Personal Encargado</a:t>
                      </a: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3" indent="0">
                        <a:spcAft>
                          <a:spcPts val="0"/>
                        </a:spcAft>
                        <a:tabLst>
                          <a:tab pos="1260475" algn="l"/>
                        </a:tabLst>
                      </a:pPr>
                      <a:r>
                        <a:rPr lang="es-EC" sz="1250" dirty="0" smtClean="0">
                          <a:latin typeface="Times New Roman"/>
                          <a:ea typeface="Times New Roman"/>
                        </a:rPr>
                        <a:t>Durante y a partir de la implementación del SGA.</a:t>
                      </a:r>
                      <a:endParaRPr lang="es-EC" sz="1250" dirty="0">
                        <a:latin typeface="Times New Roman"/>
                        <a:ea typeface="Times New Roman"/>
                      </a:endParaRPr>
                    </a:p>
                  </a:txBody>
                  <a:tcPr marL="13750" marR="13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251520" y="332656"/>
            <a:ext cx="432048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Objetivos, metas y programas</a:t>
            </a:r>
          </a:p>
        </p:txBody>
      </p:sp>
      <p:sp>
        <p:nvSpPr>
          <p:cNvPr id="6" name="Rectangle 1"/>
          <p:cNvSpPr>
            <a:spLocks noChangeArrowheads="1"/>
          </p:cNvSpPr>
          <p:nvPr/>
        </p:nvSpPr>
        <p:spPr bwMode="auto">
          <a:xfrm>
            <a:off x="-108520" y="-154423"/>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 pos="1079500"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 y="836712"/>
          <a:ext cx="9107486" cy="6080760"/>
        </p:xfrm>
        <a:graphic>
          <a:graphicData uri="http://schemas.openxmlformats.org/drawingml/2006/table">
            <a:tbl>
              <a:tblPr/>
              <a:tblGrid>
                <a:gridCol w="1541484"/>
                <a:gridCol w="1506130"/>
                <a:gridCol w="2653658"/>
                <a:gridCol w="1434409"/>
                <a:gridCol w="1971805"/>
              </a:tblGrid>
              <a:tr h="238390">
                <a:tc>
                  <a:txBody>
                    <a:bodyPr/>
                    <a:lstStyle/>
                    <a:p>
                      <a:pPr marL="0" indent="0" algn="ctr">
                        <a:lnSpc>
                          <a:spcPct val="150000"/>
                        </a:lnSpc>
                        <a:spcAft>
                          <a:spcPts val="0"/>
                        </a:spcAft>
                        <a:tabLst>
                          <a:tab pos="1260475" algn="l"/>
                        </a:tabLst>
                      </a:pPr>
                      <a:r>
                        <a:rPr lang="es-EC" sz="1400" b="1" dirty="0">
                          <a:latin typeface="Times New Roman"/>
                          <a:ea typeface="Times New Roman"/>
                        </a:rPr>
                        <a:t>OBJETIVOS</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lnSpc>
                          <a:spcPct val="150000"/>
                        </a:lnSpc>
                        <a:spcAft>
                          <a:spcPts val="0"/>
                        </a:spcAft>
                        <a:tabLst>
                          <a:tab pos="1260475" algn="l"/>
                        </a:tabLst>
                      </a:pPr>
                      <a:r>
                        <a:rPr lang="es-EC" sz="1400" b="1" dirty="0">
                          <a:latin typeface="Times New Roman"/>
                          <a:ea typeface="Times New Roman"/>
                        </a:rPr>
                        <a:t>METAS</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lnSpc>
                          <a:spcPct val="150000"/>
                        </a:lnSpc>
                        <a:spcAft>
                          <a:spcPts val="0"/>
                        </a:spcAft>
                        <a:tabLst>
                          <a:tab pos="1260475" algn="l"/>
                        </a:tabLst>
                      </a:pPr>
                      <a:r>
                        <a:rPr lang="es-EC" sz="1400" b="1" dirty="0">
                          <a:latin typeface="Times New Roman"/>
                          <a:ea typeface="Times New Roman"/>
                        </a:rPr>
                        <a:t>PROGRAMAS / ACTIVIDADES</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260475" algn="l"/>
                        </a:tabLst>
                      </a:pPr>
                      <a:r>
                        <a:rPr lang="es-EC" sz="1400" b="1" dirty="0">
                          <a:latin typeface="Times New Roman"/>
                          <a:ea typeface="Times New Roman"/>
                        </a:rPr>
                        <a:t>RESPONSABLE</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spcAft>
                          <a:spcPts val="0"/>
                        </a:spcAft>
                        <a:tabLst>
                          <a:tab pos="1260475" algn="l"/>
                        </a:tabLst>
                      </a:pPr>
                      <a:r>
                        <a:rPr lang="es-EC" sz="1400" b="1" dirty="0">
                          <a:latin typeface="Times New Roman"/>
                          <a:ea typeface="Times New Roman"/>
                        </a:rPr>
                        <a:t>PLAZO</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1050">
                <a:tc rowSpan="9">
                  <a:txBody>
                    <a:bodyPr/>
                    <a:lstStyle/>
                    <a:p>
                      <a:pPr algn="ctr">
                        <a:spcAft>
                          <a:spcPts val="0"/>
                        </a:spcAft>
                      </a:pPr>
                      <a:r>
                        <a:rPr lang="es-EC" sz="1400" dirty="0" smtClean="0">
                          <a:latin typeface="Times New Roman"/>
                          <a:ea typeface="Times New Roman"/>
                        </a:rPr>
                        <a:t>OMA006</a:t>
                      </a:r>
                    </a:p>
                    <a:p>
                      <a:pPr algn="ctr">
                        <a:spcAft>
                          <a:spcPts val="0"/>
                        </a:spcAft>
                      </a:pPr>
                      <a:r>
                        <a:rPr lang="es-EC" sz="1400" dirty="0" smtClean="0">
                          <a:latin typeface="Times New Roman"/>
                          <a:ea typeface="Times New Roman"/>
                        </a:rPr>
                        <a:t>Implementar </a:t>
                      </a:r>
                      <a:r>
                        <a:rPr lang="es-EC" sz="1400" dirty="0">
                          <a:latin typeface="Times New Roman"/>
                          <a:ea typeface="Times New Roman"/>
                        </a:rPr>
                        <a:t>medidas de concientización ambiental para </a:t>
                      </a:r>
                      <a:r>
                        <a:rPr lang="es-EC" sz="1400" dirty="0" smtClean="0">
                          <a:latin typeface="Times New Roman"/>
                          <a:ea typeface="Times New Roman"/>
                        </a:rPr>
                        <a:t>personal</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s-EC" sz="1400" dirty="0">
                          <a:latin typeface="Times New Roman"/>
                          <a:ea typeface="Times New Roman"/>
                        </a:rPr>
                        <a:t>Lograr que el 100% del personal </a:t>
                      </a:r>
                      <a:r>
                        <a:rPr lang="es-EC" sz="1400" dirty="0" smtClean="0">
                          <a:latin typeface="Times New Roman"/>
                          <a:ea typeface="Times New Roman"/>
                        </a:rPr>
                        <a:t>participe en </a:t>
                      </a:r>
                      <a:r>
                        <a:rPr lang="es-EC" sz="1400" dirty="0">
                          <a:latin typeface="Times New Roman"/>
                          <a:ea typeface="Times New Roman"/>
                        </a:rPr>
                        <a:t>el </a:t>
                      </a:r>
                      <a:r>
                        <a:rPr lang="es-EC" sz="1400" dirty="0" smtClean="0">
                          <a:latin typeface="Times New Roman"/>
                          <a:ea typeface="Times New Roman"/>
                        </a:rPr>
                        <a:t>SGA</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Realizar charlas informativas a todo el personal </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s-EC" sz="1400" dirty="0">
                          <a:latin typeface="Times New Roman"/>
                          <a:ea typeface="Times New Roman"/>
                        </a:rPr>
                        <a:t>Comando B-TRP</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spcAft>
                          <a:spcPts val="0"/>
                        </a:spcAft>
                        <a:tabLst>
                          <a:tab pos="0" algn="l"/>
                          <a:tab pos="1260475" algn="l"/>
                        </a:tabLst>
                      </a:pPr>
                      <a:r>
                        <a:rPr lang="es-EC" sz="1400" dirty="0">
                          <a:latin typeface="Times New Roman"/>
                          <a:ea typeface="Times New Roman"/>
                        </a:rPr>
                        <a:t>A partir de la implementación del SGA</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57">
                <a:tc vMerge="1">
                  <a:txBody>
                    <a:bodyPr/>
                    <a:lstStyle/>
                    <a:p>
                      <a:endParaRPr lang="es-EC"/>
                    </a:p>
                  </a:txBody>
                  <a:tcPr/>
                </a:tc>
                <a:tc vMerge="1">
                  <a:txBody>
                    <a:bodyPr/>
                    <a:lstStyle/>
                    <a:p>
                      <a:endParaRPr lang="es-EC"/>
                    </a:p>
                  </a:txBody>
                  <a:tcPr/>
                </a:tc>
                <a:tc rowSpan="2">
                  <a:txBody>
                    <a:bodyPr/>
                    <a:lstStyle/>
                    <a:p>
                      <a:pPr>
                        <a:spcAft>
                          <a:spcPts val="0"/>
                        </a:spcAft>
                      </a:pPr>
                      <a:r>
                        <a:rPr lang="es-EC" sz="1400" dirty="0">
                          <a:latin typeface="Times New Roman"/>
                          <a:ea typeface="Times New Roman"/>
                        </a:rPr>
                        <a:t>Difundir noticias sobre el SGA y la relación con los centros de </a:t>
                      </a:r>
                      <a:r>
                        <a:rPr lang="es-EC" sz="1400" dirty="0" err="1">
                          <a:latin typeface="Times New Roman"/>
                          <a:ea typeface="Times New Roman"/>
                        </a:rPr>
                        <a:t>mtto</a:t>
                      </a:r>
                      <a:r>
                        <a:rPr lang="es-EC" sz="1400" dirty="0" smtClean="0">
                          <a:latin typeface="Times New Roman"/>
                          <a:ea typeface="Times New Roman"/>
                        </a:rPr>
                        <a:t>.. </a:t>
                      </a:r>
                      <a:r>
                        <a:rPr lang="es-EC" sz="1400" dirty="0" err="1">
                          <a:latin typeface="Times New Roman"/>
                          <a:ea typeface="Times New Roman"/>
                        </a:rPr>
                        <a:t>Ej</a:t>
                      </a:r>
                      <a:r>
                        <a:rPr lang="es-EC" sz="1400" dirty="0">
                          <a:latin typeface="Times New Roman"/>
                          <a:ea typeface="Times New Roman"/>
                        </a:rPr>
                        <a:t>: Trípticos</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404518">
                <a:tc vMerge="1">
                  <a:txBody>
                    <a:bodyPr/>
                    <a:lstStyle/>
                    <a:p>
                      <a:endParaRPr lang="es-EC"/>
                    </a:p>
                  </a:txBody>
                  <a:tcPr/>
                </a:tc>
                <a:tc vMerge="1">
                  <a:txBody>
                    <a:bodyPr/>
                    <a:lstStyle/>
                    <a:p>
                      <a:endParaRPr lang="es-EC"/>
                    </a:p>
                  </a:txBody>
                  <a:tcPr/>
                </a:tc>
                <a:tc vMerge="1">
                  <a:txBody>
                    <a:bodyPr/>
                    <a:lstStyle/>
                    <a:p>
                      <a:pPr>
                        <a:spcAft>
                          <a:spcPts val="0"/>
                        </a:spcAft>
                      </a:pPr>
                      <a:endParaRPr lang="es-EC" sz="140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marL="0" indent="0">
                        <a:spcAft>
                          <a:spcPts val="0"/>
                        </a:spcAft>
                        <a:tabLst>
                          <a:tab pos="1260475" algn="l"/>
                        </a:tabLst>
                      </a:pPr>
                      <a:r>
                        <a:rPr lang="es-EC" sz="1400" dirty="0">
                          <a:latin typeface="Times New Roman"/>
                          <a:ea typeface="Times New Roman"/>
                        </a:rPr>
                        <a:t>Durante y a partir de la implementación del SGA</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575">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Colocar señales informativas y de obligatoriedad, en los talleres de mtto.</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latin typeface="Times New Roman"/>
                          <a:ea typeface="Times New Roman"/>
                        </a:rPr>
                        <a:t>Comando B-TRP</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Durante los primeros meses de implantado el  SGA</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4201">
                <a:tc vMerge="1">
                  <a:txBody>
                    <a:bodyPr/>
                    <a:lstStyle/>
                    <a:p>
                      <a:endParaRPr lang="es-EC"/>
                    </a:p>
                  </a:txBody>
                  <a:tcPr/>
                </a:tc>
                <a:tc>
                  <a:txBody>
                    <a:bodyPr/>
                    <a:lstStyle/>
                    <a:p>
                      <a:pPr>
                        <a:spcAft>
                          <a:spcPts val="0"/>
                        </a:spcAft>
                      </a:pPr>
                      <a:r>
                        <a:rPr lang="es-EC" sz="1400" dirty="0">
                          <a:latin typeface="Times New Roman"/>
                          <a:ea typeface="Times New Roman"/>
                        </a:rPr>
                        <a:t>Capacitar al personal al mando para que asuman responsabilidades </a:t>
                      </a:r>
                      <a:r>
                        <a:rPr lang="es-EC" sz="1400" dirty="0" smtClean="0">
                          <a:latin typeface="Times New Roman"/>
                          <a:ea typeface="Times New Roman"/>
                        </a:rPr>
                        <a:t>y que promueva </a:t>
                      </a:r>
                      <a:r>
                        <a:rPr lang="es-EC" sz="1400" dirty="0">
                          <a:latin typeface="Times New Roman"/>
                          <a:ea typeface="Times New Roman"/>
                        </a:rPr>
                        <a:t>una actitud ambientalmente </a:t>
                      </a:r>
                      <a:r>
                        <a:rPr lang="es-EC" sz="1400" dirty="0" smtClean="0">
                          <a:latin typeface="Times New Roman"/>
                          <a:ea typeface="Times New Roman"/>
                        </a:rPr>
                        <a:t>responsable</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Realizar cursos de capacitación en medio ambiente y uso eficiente de recursos dirigido al personal al </a:t>
                      </a:r>
                      <a:r>
                        <a:rPr lang="es-EC" sz="1400" dirty="0" smtClean="0">
                          <a:latin typeface="Times New Roman"/>
                          <a:ea typeface="Times New Roman"/>
                        </a:rPr>
                        <a:t>mando</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Comando B-TRP </a:t>
                      </a:r>
                    </a:p>
                    <a:p>
                      <a:pPr marL="0" indent="0">
                        <a:spcAft>
                          <a:spcPts val="0"/>
                        </a:spcAft>
                        <a:tabLst>
                          <a:tab pos="1260475" algn="l"/>
                        </a:tabLst>
                      </a:pPr>
                      <a:r>
                        <a:rPr lang="es-EC" sz="1400" dirty="0">
                          <a:latin typeface="Times New Roman"/>
                          <a:ea typeface="Times New Roman"/>
                        </a:rPr>
                        <a:t>Encargado de Capacitación</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A partir de la implementación del Plan de Capacitación.</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575">
                <a:tc vMerge="1">
                  <a:txBody>
                    <a:bodyPr/>
                    <a:lstStyle/>
                    <a:p>
                      <a:endParaRPr lang="es-EC"/>
                    </a:p>
                  </a:txBody>
                  <a:tcPr/>
                </a:tc>
                <a:tc rowSpan="4">
                  <a:txBody>
                    <a:bodyPr/>
                    <a:lstStyle/>
                    <a:p>
                      <a:pPr>
                        <a:spcAft>
                          <a:spcPts val="0"/>
                        </a:spcAft>
                      </a:pPr>
                      <a:r>
                        <a:rPr lang="es-EC" sz="1400" dirty="0">
                          <a:latin typeface="Times New Roman"/>
                          <a:ea typeface="Times New Roman"/>
                        </a:rPr>
                        <a:t>Implementar programas de capacitación </a:t>
                      </a:r>
                      <a:r>
                        <a:rPr lang="es-EC" sz="1400" dirty="0" smtClean="0">
                          <a:latin typeface="Times New Roman"/>
                          <a:ea typeface="Times New Roman"/>
                        </a:rPr>
                        <a:t>anuales</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latin typeface="Times New Roman"/>
                          <a:ea typeface="Times New Roman"/>
                        </a:rPr>
                        <a:t>Contactar con organizaciones ambientales que puedan impartir </a:t>
                      </a:r>
                      <a:r>
                        <a:rPr lang="es-EC" sz="1400" dirty="0" smtClean="0">
                          <a:latin typeface="Times New Roman"/>
                          <a:ea typeface="Times New Roman"/>
                        </a:rPr>
                        <a:t>capacitaciones</a:t>
                      </a:r>
                      <a:endParaRPr lang="es-EC" sz="1400" dirty="0">
                        <a:latin typeface="Times New Roman"/>
                        <a:ea typeface="Times New Roman"/>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Encargado de Capacitación </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A partir de la implementación del SGA</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050">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Definir temas a ser tratados en las capacitaciones al personal.</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Encargado de Capacitación </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A partir de la implementación del SGA</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575">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Definir fechas, periodos y frecuencia de capacitación</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Encargado de Capacitación </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A partir de la implementación del Plan de Capacitación.</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575">
                <a:tc vMerge="1">
                  <a:txBody>
                    <a:bodyPr/>
                    <a:lstStyle/>
                    <a:p>
                      <a:endParaRPr lang="es-EC"/>
                    </a:p>
                  </a:txBody>
                  <a:tcPr/>
                </a:tc>
                <a:tc vMerge="1">
                  <a:txBody>
                    <a:bodyPr/>
                    <a:lstStyle/>
                    <a:p>
                      <a:endParaRPr lang="es-EC"/>
                    </a:p>
                  </a:txBody>
                  <a:tcPr/>
                </a:tc>
                <a:tc>
                  <a:txBody>
                    <a:bodyPr/>
                    <a:lstStyle/>
                    <a:p>
                      <a:pPr>
                        <a:spcAft>
                          <a:spcPts val="0"/>
                        </a:spcAft>
                      </a:pPr>
                      <a:r>
                        <a:rPr lang="es-EC" sz="1400">
                          <a:latin typeface="Times New Roman"/>
                          <a:ea typeface="Times New Roman"/>
                        </a:rPr>
                        <a:t>Controlar la asistencia del personal a las capacitaciones mediante registros de asistencia</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Encargado de Capacitación</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260475" algn="l"/>
                        </a:tabLst>
                      </a:pPr>
                      <a:r>
                        <a:rPr lang="es-EC" sz="1400" dirty="0">
                          <a:latin typeface="Times New Roman"/>
                          <a:ea typeface="Times New Roman"/>
                        </a:rPr>
                        <a:t>A partir de la implementación del Plan de Capacitación.</a:t>
                      </a: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179512" y="404664"/>
            <a:ext cx="432048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Objetivos, metas y programas</a:t>
            </a:r>
          </a:p>
        </p:txBody>
      </p:sp>
      <p:sp>
        <p:nvSpPr>
          <p:cNvPr id="6" name="Rectangle 1"/>
          <p:cNvSpPr>
            <a:spLocks noChangeArrowheads="1"/>
          </p:cNvSpPr>
          <p:nvPr/>
        </p:nvSpPr>
        <p:spPr bwMode="auto">
          <a:xfrm>
            <a:off x="-108520" y="-82415"/>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7 Imagen"/>
          <p:cNvPicPr/>
          <p:nvPr/>
        </p:nvPicPr>
        <p:blipFill>
          <a:blip r:embed="rId2" cstate="print"/>
          <a:srcRect/>
          <a:stretch>
            <a:fillRect/>
          </a:stretch>
        </p:blipFill>
        <p:spPr bwMode="auto">
          <a:xfrm>
            <a:off x="2051720" y="1484784"/>
            <a:ext cx="5688632" cy="3989982"/>
          </a:xfrm>
          <a:prstGeom prst="rect">
            <a:avLst/>
          </a:prstGeom>
          <a:ln w="9525" cap="sq">
            <a:noFill/>
            <a:miter lim="800000"/>
          </a:ln>
          <a:effectLst/>
        </p:spPr>
      </p:pic>
      <p:pic>
        <p:nvPicPr>
          <p:cNvPr id="7" name="6 Imagen"/>
          <p:cNvPicPr/>
          <p:nvPr/>
        </p:nvPicPr>
        <p:blipFill>
          <a:blip r:embed="rId3" cstate="print"/>
          <a:srcRect/>
          <a:stretch>
            <a:fillRect/>
          </a:stretch>
        </p:blipFill>
        <p:spPr bwMode="auto">
          <a:xfrm>
            <a:off x="0" y="980728"/>
            <a:ext cx="9144000" cy="5544616"/>
          </a:xfrm>
          <a:prstGeom prst="rect">
            <a:avLst/>
          </a:prstGeom>
          <a:ln w="9525" cap="sq">
            <a:noFill/>
            <a:miter lim="800000"/>
          </a:ln>
          <a:effectLst/>
        </p:spPr>
      </p:pic>
      <p:pic>
        <p:nvPicPr>
          <p:cNvPr id="152579" name="Picture 3"/>
          <p:cNvPicPr>
            <a:picLocks noChangeAspect="1" noChangeArrowheads="1"/>
          </p:cNvPicPr>
          <p:nvPr/>
        </p:nvPicPr>
        <p:blipFill>
          <a:blip r:embed="rId4" cstate="print"/>
          <a:srcRect/>
          <a:stretch>
            <a:fillRect/>
          </a:stretch>
        </p:blipFill>
        <p:spPr bwMode="auto">
          <a:xfrm>
            <a:off x="0" y="1340769"/>
            <a:ext cx="9144000" cy="5544615"/>
          </a:xfrm>
          <a:prstGeom prst="rect">
            <a:avLst/>
          </a:prstGeom>
          <a:noFill/>
          <a:ln w="9525">
            <a:noFill/>
            <a:miter lim="800000"/>
            <a:headEnd/>
            <a:tailEnd/>
          </a:ln>
        </p:spPr>
      </p:pic>
      <p:sp>
        <p:nvSpPr>
          <p:cNvPr id="6" name="5 Rectángulo"/>
          <p:cNvSpPr/>
          <p:nvPr/>
        </p:nvSpPr>
        <p:spPr>
          <a:xfrm>
            <a:off x="251520" y="447055"/>
            <a:ext cx="6624736" cy="461665"/>
          </a:xfrm>
          <a:prstGeom prst="rect">
            <a:avLst/>
          </a:prstGeom>
        </p:spPr>
        <p:txBody>
          <a:bodyPr wrap="square">
            <a:spAutoFit/>
          </a:bodyPr>
          <a:lstStyle/>
          <a:p>
            <a:r>
              <a:rPr lang="es-EC" sz="2400" b="1" dirty="0" smtClean="0">
                <a:latin typeface="Times New Roman" pitchFamily="18" charset="0"/>
                <a:cs typeface="Times New Roman" pitchFamily="18" charset="0"/>
              </a:rPr>
              <a:t>Recursos, funciones, responsabilidad y autoridad</a:t>
            </a:r>
          </a:p>
        </p:txBody>
      </p:sp>
      <p:sp>
        <p:nvSpPr>
          <p:cNvPr id="152578" name="Rectangle 2"/>
          <p:cNvSpPr>
            <a:spLocks noChangeArrowheads="1"/>
          </p:cNvSpPr>
          <p:nvPr/>
        </p:nvSpPr>
        <p:spPr bwMode="auto">
          <a:xfrm>
            <a:off x="0" y="98072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l"/>
              </a:tabLst>
            </a:pPr>
            <a:r>
              <a:rPr lang="es-EC" sz="2000" b="1" dirty="0" smtClean="0">
                <a:solidFill>
                  <a:srgbClr val="000000"/>
                </a:solidFill>
                <a:latin typeface="Times New Roman" pitchFamily="18" charset="0"/>
                <a:ea typeface="Times New Roman" pitchFamily="18" charset="0"/>
                <a:cs typeface="Times New Roman" pitchFamily="18" charset="0"/>
              </a:rPr>
              <a:t>ESTRUCTURA ORGANIZACIONAL TEORICA GENERAL PARA UN SGA</a:t>
            </a:r>
          </a:p>
        </p:txBody>
      </p:sp>
      <p:sp>
        <p:nvSpPr>
          <p:cNvPr id="9" name="Rectangle 1"/>
          <p:cNvSpPr>
            <a:spLocks noChangeArrowheads="1"/>
          </p:cNvSpPr>
          <p:nvPr/>
        </p:nvSpPr>
        <p:spPr bwMode="auto">
          <a:xfrm>
            <a:off x="107504" y="-82415"/>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IMPLEMENTACIÓN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3000"/>
                                        <p:tgtEl>
                                          <p:spTgt spid="152579"/>
                                        </p:tgtEl>
                                        <p:attrNameLst>
                                          <p:attrName>ppt_x</p:attrName>
                                        </p:attrNameLst>
                                      </p:cBhvr>
                                      <p:tavLst>
                                        <p:tav tm="0">
                                          <p:val>
                                            <p:strVal val="ppt_x"/>
                                          </p:val>
                                        </p:tav>
                                        <p:tav tm="100000">
                                          <p:val>
                                            <p:strVal val="ppt_x"/>
                                          </p:val>
                                        </p:tav>
                                      </p:tavLst>
                                    </p:anim>
                                    <p:anim calcmode="lin" valueType="num">
                                      <p:cBhvr additive="base">
                                        <p:cTn id="7" dur="3000"/>
                                        <p:tgtEl>
                                          <p:spTgt spid="152579"/>
                                        </p:tgtEl>
                                        <p:attrNameLst>
                                          <p:attrName>ppt_y</p:attrName>
                                        </p:attrNameLst>
                                      </p:cBhvr>
                                      <p:tavLst>
                                        <p:tav tm="0">
                                          <p:val>
                                            <p:strVal val="ppt_y"/>
                                          </p:val>
                                        </p:tav>
                                        <p:tav tm="100000">
                                          <p:val>
                                            <p:strVal val="1+ppt_h/2"/>
                                          </p:val>
                                        </p:tav>
                                      </p:tavLst>
                                    </p:anim>
                                    <p:set>
                                      <p:cBhvr>
                                        <p:cTn id="8" dur="1" fill="hold">
                                          <p:stCondLst>
                                            <p:cond delay="2999"/>
                                          </p:stCondLst>
                                        </p:cTn>
                                        <p:tgtEl>
                                          <p:spTgt spid="1525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3000"/>
                                        <p:tgtEl>
                                          <p:spTgt spid="7"/>
                                        </p:tgtEl>
                                        <p:attrNameLst>
                                          <p:attrName>ppt_x</p:attrName>
                                        </p:attrNameLst>
                                      </p:cBhvr>
                                      <p:tavLst>
                                        <p:tav tm="0">
                                          <p:val>
                                            <p:strVal val="ppt_x"/>
                                          </p:val>
                                        </p:tav>
                                        <p:tav tm="100000">
                                          <p:val>
                                            <p:strVal val="ppt_x"/>
                                          </p:val>
                                        </p:tav>
                                      </p:tavLst>
                                    </p:anim>
                                    <p:anim calcmode="lin" valueType="num">
                                      <p:cBhvr additive="base">
                                        <p:cTn id="13" dur="3000"/>
                                        <p:tgtEl>
                                          <p:spTgt spid="7"/>
                                        </p:tgtEl>
                                        <p:attrNameLst>
                                          <p:attrName>ppt_y</p:attrName>
                                        </p:attrNameLst>
                                      </p:cBhvr>
                                      <p:tavLst>
                                        <p:tav tm="0">
                                          <p:val>
                                            <p:strVal val="ppt_y"/>
                                          </p:val>
                                        </p:tav>
                                        <p:tav tm="100000">
                                          <p:val>
                                            <p:strVal val="1+ppt_h/2"/>
                                          </p:val>
                                        </p:tav>
                                      </p:tavLst>
                                    </p:anim>
                                    <p:set>
                                      <p:cBhvr>
                                        <p:cTn id="14" dur="1" fill="hold">
                                          <p:stCondLst>
                                            <p:cond delay="2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nodeType="clickEffect">
                                  <p:stCondLst>
                                    <p:cond delay="0"/>
                                  </p:stCondLst>
                                  <p:childTnLst>
                                    <p:animClr clrSpc="hsl">
                                      <p:cBhvr override="childStyle">
                                        <p:cTn id="18" dur="2000" fill="hold"/>
                                        <p:tgtEl>
                                          <p:spTgt spid="8"/>
                                        </p:tgtEl>
                                        <p:attrNameLst>
                                          <p:attrName>style.color</p:attrName>
                                        </p:attrNameLst>
                                      </p:cBhvr>
                                      <p:by>
                                        <p:hsl h="0" s="12549" l="25098"/>
                                      </p:by>
                                    </p:animClr>
                                    <p:animClr clrSpc="hsl">
                                      <p:cBhvr>
                                        <p:cTn id="19" dur="2000" fill="hold"/>
                                        <p:tgtEl>
                                          <p:spTgt spid="8"/>
                                        </p:tgtEl>
                                        <p:attrNameLst>
                                          <p:attrName>fillcolor</p:attrName>
                                        </p:attrNameLst>
                                      </p:cBhvr>
                                      <p:by>
                                        <p:hsl h="0" s="12549" l="25098"/>
                                      </p:by>
                                    </p:animClr>
                                    <p:animClr clrSpc="hsl">
                                      <p:cBhvr>
                                        <p:cTn id="20" dur="2000" fill="hold"/>
                                        <p:tgtEl>
                                          <p:spTgt spid="8"/>
                                        </p:tgtEl>
                                        <p:attrNameLst>
                                          <p:attrName>stroke.color</p:attrName>
                                        </p:attrNameLst>
                                      </p:cBhvr>
                                      <p:by>
                                        <p:hsl h="0" s="12549" l="25098"/>
                                      </p:by>
                                    </p:animClr>
                                    <p:set>
                                      <p:cBhvr>
                                        <p:cTn id="21" dur="2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 y="473536"/>
          <a:ext cx="9144001" cy="6339840"/>
        </p:xfrm>
        <a:graphic>
          <a:graphicData uri="http://schemas.openxmlformats.org/drawingml/2006/table">
            <a:tbl>
              <a:tblPr/>
              <a:tblGrid>
                <a:gridCol w="1601047"/>
                <a:gridCol w="1601047"/>
                <a:gridCol w="1628037"/>
                <a:gridCol w="1628037"/>
                <a:gridCol w="1464948"/>
                <a:gridCol w="1220885"/>
              </a:tblGrid>
              <a:tr h="373738">
                <a:tc>
                  <a:txBody>
                    <a:bodyPr/>
                    <a:lstStyle/>
                    <a:p>
                      <a:pPr algn="ctr">
                        <a:spcAft>
                          <a:spcPts val="0"/>
                        </a:spcAft>
                      </a:pPr>
                      <a:r>
                        <a:rPr lang="es-ES_tradnl" sz="1300" b="1" dirty="0">
                          <a:solidFill>
                            <a:srgbClr val="000000"/>
                          </a:solidFill>
                          <a:latin typeface="Times New Roman"/>
                          <a:ea typeface="Times New Roman"/>
                        </a:rPr>
                        <a:t>CLAUSULA</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FORMULAR/ESTABLECER</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APROBAR</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IMPLEMENTAR</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MANTENIMIENTO Y REGISTROS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CONTROL Y VIGILANCIA</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6869">
                <a:tc gridSpan="6">
                  <a:txBody>
                    <a:bodyPr/>
                    <a:lstStyle/>
                    <a:p>
                      <a:pPr algn="ctr">
                        <a:spcAft>
                          <a:spcPts val="0"/>
                        </a:spcAft>
                      </a:pPr>
                      <a:r>
                        <a:rPr lang="es-ES_tradnl" sz="1300" b="1" dirty="0">
                          <a:solidFill>
                            <a:srgbClr val="000000"/>
                          </a:solidFill>
                          <a:latin typeface="Times New Roman"/>
                          <a:ea typeface="Times New Roman"/>
                        </a:rPr>
                        <a:t>4 REQUISITOS DEL SGA</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8081">
                <a:tc>
                  <a:txBody>
                    <a:bodyPr/>
                    <a:lstStyle/>
                    <a:p>
                      <a:pPr algn="ctr">
                        <a:spcAft>
                          <a:spcPts val="0"/>
                        </a:spcAft>
                      </a:pPr>
                      <a:r>
                        <a:rPr lang="es-ES_tradnl" sz="1300" dirty="0">
                          <a:solidFill>
                            <a:srgbClr val="000000"/>
                          </a:solidFill>
                          <a:latin typeface="Times New Roman"/>
                          <a:ea typeface="Times New Roman"/>
                        </a:rPr>
                        <a:t>4.2 Política Ambiental</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indent="-135255" algn="ctr">
                        <a:spcAft>
                          <a:spcPts val="0"/>
                        </a:spcAft>
                      </a:pPr>
                      <a:r>
                        <a:rPr lang="es-ES_tradnl" sz="1300" dirty="0">
                          <a:solidFill>
                            <a:srgbClr val="000000"/>
                          </a:solidFill>
                          <a:latin typeface="Times New Roman"/>
                          <a:ea typeface="Times New Roman"/>
                        </a:rPr>
                        <a:t>-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indent="-135255"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Oficial Seguridad Ocupacional, Salud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869">
                <a:tc gridSpan="6">
                  <a:txBody>
                    <a:bodyPr/>
                    <a:lstStyle/>
                    <a:p>
                      <a:pPr algn="ctr">
                        <a:spcAft>
                          <a:spcPts val="0"/>
                        </a:spcAft>
                      </a:pPr>
                      <a:r>
                        <a:rPr lang="es-ES_tradnl" sz="1300" b="1" dirty="0">
                          <a:solidFill>
                            <a:srgbClr val="000000"/>
                          </a:solidFill>
                          <a:latin typeface="Times New Roman"/>
                          <a:ea typeface="Times New Roman"/>
                        </a:rPr>
                        <a:t>4.3 PLANIFICACIÓN</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8081">
                <a:tc>
                  <a:txBody>
                    <a:bodyPr/>
                    <a:lstStyle/>
                    <a:p>
                      <a:pPr algn="ctr">
                        <a:spcAft>
                          <a:spcPts val="0"/>
                        </a:spcAft>
                      </a:pPr>
                      <a:r>
                        <a:rPr lang="es-ES_tradnl" sz="1300">
                          <a:solidFill>
                            <a:srgbClr val="000000"/>
                          </a:solidFill>
                          <a:latin typeface="Times New Roman"/>
                          <a:ea typeface="Times New Roman"/>
                        </a:rPr>
                        <a:t>4.3.1 Aspectos Ambientales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p>
                      <a:pPr algn="ctr">
                        <a:spcAft>
                          <a:spcPts val="0"/>
                        </a:spcAft>
                      </a:pPr>
                      <a:r>
                        <a:rPr lang="es-ES_tradnl" sz="1300" dirty="0">
                          <a:solidFill>
                            <a:srgbClr val="000000"/>
                          </a:solidFill>
                          <a:latin typeface="Times New Roman"/>
                          <a:ea typeface="Times New Roman"/>
                        </a:rPr>
                        <a:t>- </a:t>
                      </a:r>
                      <a:r>
                        <a:rPr lang="es-EC" sz="1300" dirty="0">
                          <a:solidFill>
                            <a:srgbClr val="000000"/>
                          </a:solidFill>
                          <a:latin typeface="Times New Roman"/>
                          <a:ea typeface="Times New Roman"/>
                        </a:rPr>
                        <a:t>Oficial encargado de la Unidad de Seguridad, Salud Ocupacional y  Medio  Ambiente</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a:t>
                      </a:r>
                      <a:r>
                        <a:rPr lang="es-EC" sz="1300">
                          <a:solidFill>
                            <a:srgbClr val="000000"/>
                          </a:solidFill>
                          <a:latin typeface="Times New Roman"/>
                          <a:ea typeface="Times New Roman"/>
                        </a:rPr>
                        <a:t>Oficial encargado de la Unidad de Seguridad, Salud Ocupacional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a:t>
                      </a:r>
                      <a:r>
                        <a:rPr lang="es-EC" sz="1300">
                          <a:solidFill>
                            <a:srgbClr val="000000"/>
                          </a:solidFill>
                          <a:latin typeface="Times New Roman"/>
                          <a:ea typeface="Times New Roman"/>
                        </a:rPr>
                        <a:t>Oficial encargado de la Unidad de Seguridad, Salud Ocupacional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950">
                <a:tc>
                  <a:txBody>
                    <a:bodyPr/>
                    <a:lstStyle/>
                    <a:p>
                      <a:pPr algn="ctr">
                        <a:spcAft>
                          <a:spcPts val="0"/>
                        </a:spcAft>
                      </a:pPr>
                      <a:r>
                        <a:rPr lang="es-ES_tradnl" sz="1300">
                          <a:solidFill>
                            <a:srgbClr val="000000"/>
                          </a:solidFill>
                          <a:latin typeface="Times New Roman"/>
                          <a:ea typeface="Times New Roman"/>
                        </a:rPr>
                        <a:t>4.3.2  Requisitos Legales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p>
                      <a:pPr algn="ctr">
                        <a:spcAft>
                          <a:spcPts val="0"/>
                        </a:spcAft>
                      </a:pPr>
                      <a:r>
                        <a:rPr lang="es-EC" sz="1300">
                          <a:solidFill>
                            <a:srgbClr val="000000"/>
                          </a:solidFill>
                          <a:latin typeface="Times New Roman"/>
                          <a:ea typeface="Times New Roman"/>
                        </a:rPr>
                        <a:t>- Oficial encargado de la Unidad de Seguridad, Salud Ocupacional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a:t>
                      </a:r>
                      <a:r>
                        <a:rPr lang="es-EC" sz="1300">
                          <a:solidFill>
                            <a:srgbClr val="000000"/>
                          </a:solidFill>
                          <a:latin typeface="Times New Roman"/>
                          <a:ea typeface="Times New Roman"/>
                        </a:rPr>
                        <a:t>Oficial encargado de la Unidad de Seguridad, Salud Ocupacional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213">
                <a:tc>
                  <a:txBody>
                    <a:bodyPr/>
                    <a:lstStyle/>
                    <a:p>
                      <a:pPr algn="ctr">
                        <a:spcAft>
                          <a:spcPts val="0"/>
                        </a:spcAft>
                      </a:pPr>
                      <a:r>
                        <a:rPr lang="es-ES_tradnl" sz="1300">
                          <a:solidFill>
                            <a:srgbClr val="000000"/>
                          </a:solidFill>
                          <a:latin typeface="Times New Roman"/>
                          <a:ea typeface="Times New Roman"/>
                        </a:rPr>
                        <a:t>4.3.3 Objetivos, Metas, Programas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p>
                      <a:pPr algn="ctr">
                        <a:spcAft>
                          <a:spcPts val="0"/>
                        </a:spcAft>
                      </a:pPr>
                      <a:r>
                        <a:rPr lang="es-ES_tradnl" sz="1300" dirty="0">
                          <a:solidFill>
                            <a:srgbClr val="000000"/>
                          </a:solidFill>
                          <a:latin typeface="Times New Roman"/>
                          <a:ea typeface="Times New Roman"/>
                        </a:rPr>
                        <a:t>- </a:t>
                      </a:r>
                      <a:r>
                        <a:rPr lang="es-EC" sz="1300" dirty="0">
                          <a:solidFill>
                            <a:srgbClr val="000000"/>
                          </a:solidFill>
                          <a:latin typeface="Times New Roman"/>
                          <a:ea typeface="Times New Roman"/>
                        </a:rPr>
                        <a:t>Oficial encargado de la Unidad de Seguridad, Salud Ocupacional y  Medio  Ambiente</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a:t>
                      </a:r>
                      <a:r>
                        <a:rPr lang="es-EC" sz="1300" dirty="0">
                          <a:solidFill>
                            <a:srgbClr val="000000"/>
                          </a:solidFill>
                          <a:latin typeface="Times New Roman"/>
                          <a:ea typeface="Times New Roman"/>
                        </a:rPr>
                        <a:t>Oficial encargado de la Unidad de Seguridad, Salud Ocupacional y  Medio  Ambiente</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2771800" y="44624"/>
            <a:ext cx="3995517"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MATRIZ DERESPONSABILIDADES</a:t>
            </a:r>
            <a:endParaRPr lang="es-EC"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 y="1"/>
          <a:ext cx="9144001" cy="6833616"/>
        </p:xfrm>
        <a:graphic>
          <a:graphicData uri="http://schemas.openxmlformats.org/drawingml/2006/table">
            <a:tbl>
              <a:tblPr/>
              <a:tblGrid>
                <a:gridCol w="1601047"/>
                <a:gridCol w="1601047"/>
                <a:gridCol w="1628037"/>
                <a:gridCol w="1628037"/>
                <a:gridCol w="1464948"/>
                <a:gridCol w="1220885"/>
              </a:tblGrid>
              <a:tr h="351019">
                <a:tc>
                  <a:txBody>
                    <a:bodyPr/>
                    <a:lstStyle/>
                    <a:p>
                      <a:pPr algn="ctr">
                        <a:spcAft>
                          <a:spcPts val="0"/>
                        </a:spcAft>
                      </a:pPr>
                      <a:r>
                        <a:rPr lang="es-ES_tradnl" sz="1180" b="1" dirty="0">
                          <a:solidFill>
                            <a:srgbClr val="000000"/>
                          </a:solidFill>
                          <a:latin typeface="Times New Roman"/>
                          <a:ea typeface="Times New Roman"/>
                        </a:rPr>
                        <a:t>CLAUSULA</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180" b="1">
                          <a:solidFill>
                            <a:srgbClr val="000000"/>
                          </a:solidFill>
                          <a:latin typeface="Times New Roman"/>
                          <a:ea typeface="Times New Roman"/>
                        </a:rPr>
                        <a:t>FORMULAR/ESTABLECER</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180" b="1">
                          <a:solidFill>
                            <a:srgbClr val="000000"/>
                          </a:solidFill>
                          <a:latin typeface="Times New Roman"/>
                          <a:ea typeface="Times New Roman"/>
                        </a:rPr>
                        <a:t>APROBAR</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180" b="1">
                          <a:solidFill>
                            <a:srgbClr val="000000"/>
                          </a:solidFill>
                          <a:latin typeface="Times New Roman"/>
                          <a:ea typeface="Times New Roman"/>
                        </a:rPr>
                        <a:t>IMPLEMENTAR</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180" b="1">
                          <a:solidFill>
                            <a:srgbClr val="000000"/>
                          </a:solidFill>
                          <a:latin typeface="Times New Roman"/>
                          <a:ea typeface="Times New Roman"/>
                        </a:rPr>
                        <a:t>MANTENIMIENTO Y REGISTROS</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180" b="1">
                          <a:solidFill>
                            <a:srgbClr val="000000"/>
                          </a:solidFill>
                          <a:latin typeface="Times New Roman"/>
                          <a:ea typeface="Times New Roman"/>
                        </a:rPr>
                        <a:t>CONTROL Y VIGILANCIA</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5509">
                <a:tc gridSpan="6">
                  <a:txBody>
                    <a:bodyPr/>
                    <a:lstStyle/>
                    <a:p>
                      <a:pPr algn="ctr">
                        <a:spcAft>
                          <a:spcPts val="0"/>
                        </a:spcAft>
                      </a:pPr>
                      <a:r>
                        <a:rPr lang="es-ES_tradnl" sz="1180" b="1" dirty="0">
                          <a:solidFill>
                            <a:srgbClr val="000000"/>
                          </a:solidFill>
                          <a:latin typeface="Times New Roman"/>
                          <a:ea typeface="Times New Roman"/>
                        </a:rPr>
                        <a:t>4.4 IMPLEMENTACIÓN Y OPERACIÓN</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1019">
                <a:tc>
                  <a:txBody>
                    <a:bodyPr/>
                    <a:lstStyle/>
                    <a:p>
                      <a:pPr algn="ctr">
                        <a:spcAft>
                          <a:spcPts val="0"/>
                        </a:spcAft>
                      </a:pPr>
                      <a:r>
                        <a:rPr lang="es-ES_tradnl" sz="1180" dirty="0">
                          <a:solidFill>
                            <a:srgbClr val="000000"/>
                          </a:solidFill>
                          <a:latin typeface="Times New Roman"/>
                          <a:ea typeface="Times New Roman"/>
                        </a:rPr>
                        <a:t>4.4.1 Funciones y Responsabilidades</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2º Comandante B-TRP</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547">
                <a:tc>
                  <a:txBody>
                    <a:bodyPr/>
                    <a:lstStyle/>
                    <a:p>
                      <a:pPr algn="ctr">
                        <a:spcAft>
                          <a:spcPts val="0"/>
                        </a:spcAft>
                      </a:pPr>
                      <a:r>
                        <a:rPr lang="es-ES_tradnl" sz="1180">
                          <a:solidFill>
                            <a:srgbClr val="000000"/>
                          </a:solidFill>
                          <a:latin typeface="Times New Roman"/>
                          <a:ea typeface="Times New Roman"/>
                        </a:rPr>
                        <a:t>4.4.2 Capacitación, Toma de Conciencia, Competencia</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2º Comandante B-TRP</a:t>
                      </a:r>
                      <a:endParaRPr lang="es-EC" sz="1180" dirty="0">
                        <a:latin typeface="Times New Roman"/>
                        <a:ea typeface="Times New Roman"/>
                      </a:endParaRPr>
                    </a:p>
                    <a:p>
                      <a:pPr algn="ctr">
                        <a:spcAft>
                          <a:spcPts val="0"/>
                        </a:spcAft>
                      </a:pPr>
                      <a:r>
                        <a:rPr lang="es-ES_tradnl" sz="1180" dirty="0">
                          <a:solidFill>
                            <a:srgbClr val="000000"/>
                          </a:solidFill>
                          <a:latin typeface="Times New Roman"/>
                          <a:ea typeface="Times New Roman"/>
                        </a:rPr>
                        <a:t>- Oficial </a:t>
                      </a:r>
                      <a:r>
                        <a:rPr lang="es-EC" sz="1180" dirty="0">
                          <a:solidFill>
                            <a:srgbClr val="000000"/>
                          </a:solidFill>
                          <a:latin typeface="Times New Roman"/>
                          <a:ea typeface="Times New Roman"/>
                        </a:rPr>
                        <a:t>encargado de la Unidad de Seguridad, Salud Ocupacional y  Medio  Ambiente</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Comandante B-TRP</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2º Comandante B-TRP</a:t>
                      </a:r>
                      <a:endParaRPr lang="es-EC" sz="1180" dirty="0">
                        <a:latin typeface="Times New Roman"/>
                        <a:ea typeface="Times New Roman"/>
                      </a:endParaRPr>
                    </a:p>
                    <a:p>
                      <a:pPr algn="ctr">
                        <a:spcAft>
                          <a:spcPts val="0"/>
                        </a:spcAft>
                      </a:pPr>
                      <a:r>
                        <a:rPr lang="es-ES_tradnl" sz="1180" dirty="0">
                          <a:solidFill>
                            <a:srgbClr val="000000"/>
                          </a:solidFill>
                          <a:latin typeface="Times New Roman"/>
                          <a:ea typeface="Times New Roman"/>
                        </a:rPr>
                        <a:t>- Oficial </a:t>
                      </a:r>
                      <a:r>
                        <a:rPr lang="es-EC" sz="1180" dirty="0">
                          <a:solidFill>
                            <a:srgbClr val="000000"/>
                          </a:solidFill>
                          <a:latin typeface="Times New Roman"/>
                          <a:ea typeface="Times New Roman"/>
                        </a:rPr>
                        <a:t>encargado de la Unidad de Seguridad, Salud Ocupacional y  Medio  Ambiente</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Oficial </a:t>
                      </a:r>
                      <a:r>
                        <a:rPr lang="es-EC" sz="1180" dirty="0">
                          <a:solidFill>
                            <a:srgbClr val="000000"/>
                          </a:solidFill>
                          <a:latin typeface="Times New Roman"/>
                          <a:ea typeface="Times New Roman"/>
                        </a:rPr>
                        <a:t>encargado de la Unidad de Seguridad, Salud Ocupacional y  Medio  Ambiente</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2º Comandante B-TRP</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547">
                <a:tc>
                  <a:txBody>
                    <a:bodyPr/>
                    <a:lstStyle/>
                    <a:p>
                      <a:pPr algn="ctr">
                        <a:spcAft>
                          <a:spcPts val="0"/>
                        </a:spcAft>
                      </a:pPr>
                      <a:r>
                        <a:rPr lang="es-ES_tradnl" sz="1180" dirty="0">
                          <a:solidFill>
                            <a:srgbClr val="000000"/>
                          </a:solidFill>
                          <a:latin typeface="Times New Roman"/>
                          <a:ea typeface="Times New Roman"/>
                        </a:rPr>
                        <a:t>4.4.3 Comunicación</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dirty="0">
                          <a:solidFill>
                            <a:srgbClr val="000000"/>
                          </a:solidFill>
                          <a:latin typeface="Times New Roman"/>
                          <a:ea typeface="Times New Roman"/>
                        </a:rPr>
                        <a:t>-  Comandante B-TRP</a:t>
                      </a:r>
                      <a:endParaRPr lang="es-EC" sz="1180" dirty="0">
                        <a:latin typeface="Times New Roman"/>
                        <a:ea typeface="Times New Roman"/>
                      </a:endParaRPr>
                    </a:p>
                    <a:p>
                      <a:pPr algn="ctr">
                        <a:spcAft>
                          <a:spcPts val="0"/>
                        </a:spcAft>
                      </a:pPr>
                      <a:r>
                        <a:rPr lang="es-ES_tradnl" sz="1180" dirty="0">
                          <a:solidFill>
                            <a:srgbClr val="000000"/>
                          </a:solidFill>
                          <a:latin typeface="Times New Roman"/>
                          <a:ea typeface="Times New Roman"/>
                        </a:rPr>
                        <a:t>-  2º Comandante B-TRP</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566">
                <a:tc>
                  <a:txBody>
                    <a:bodyPr/>
                    <a:lstStyle/>
                    <a:p>
                      <a:pPr algn="ctr">
                        <a:spcAft>
                          <a:spcPts val="0"/>
                        </a:spcAft>
                      </a:pPr>
                      <a:r>
                        <a:rPr lang="es-ES_tradnl" sz="1180" dirty="0">
                          <a:solidFill>
                            <a:srgbClr val="000000"/>
                          </a:solidFill>
                          <a:latin typeface="Times New Roman"/>
                          <a:ea typeface="Times New Roman"/>
                        </a:rPr>
                        <a:t>4.4.4 Documentación</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Responsables de Áreas de Mtto.</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019">
                <a:tc>
                  <a:txBody>
                    <a:bodyPr/>
                    <a:lstStyle/>
                    <a:p>
                      <a:pPr algn="ctr">
                        <a:spcAft>
                          <a:spcPts val="0"/>
                        </a:spcAft>
                      </a:pPr>
                      <a:r>
                        <a:rPr lang="es-ES_tradnl" sz="1180">
                          <a:solidFill>
                            <a:srgbClr val="000000"/>
                          </a:solidFill>
                          <a:latin typeface="Times New Roman"/>
                          <a:ea typeface="Times New Roman"/>
                        </a:rPr>
                        <a:t>4.4.5 Control de Documentos </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09">
                <a:tc rowSpan="2">
                  <a:txBody>
                    <a:bodyPr/>
                    <a:lstStyle/>
                    <a:p>
                      <a:pPr algn="ctr">
                        <a:spcAft>
                          <a:spcPts val="0"/>
                        </a:spcAft>
                      </a:pPr>
                      <a:r>
                        <a:rPr lang="es-ES_tradnl" sz="1180">
                          <a:solidFill>
                            <a:srgbClr val="000000"/>
                          </a:solidFill>
                          <a:latin typeface="Times New Roman"/>
                          <a:ea typeface="Times New Roman"/>
                        </a:rPr>
                        <a:t>4.4.6 Control Operacional</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s-EC" sz="1180">
                        <a:latin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endParaRPr lang="es-EC" sz="1180">
                        <a:latin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endParaRPr lang="es-EC" sz="1180">
                        <a:latin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endParaRPr lang="es-EC" sz="1180">
                        <a:latin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endParaRPr lang="es-EC" sz="1180">
                        <a:latin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702038">
                <a:tc vMerge="1">
                  <a:txBody>
                    <a:bodyPr/>
                    <a:lstStyle/>
                    <a:p>
                      <a:endParaRPr lang="es-EC"/>
                    </a:p>
                  </a:txBody>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79585">
                <a:tc>
                  <a:txBody>
                    <a:bodyPr/>
                    <a:lstStyle/>
                    <a:p>
                      <a:pPr algn="ctr">
                        <a:spcAft>
                          <a:spcPts val="0"/>
                        </a:spcAft>
                      </a:pPr>
                      <a:endParaRPr lang="es-ES_tradnl" sz="1180">
                        <a:solidFill>
                          <a:srgbClr val="000000"/>
                        </a:solidFill>
                        <a:latin typeface="Times New Roman"/>
                        <a:ea typeface="Times New Roman"/>
                      </a:endParaRPr>
                    </a:p>
                    <a:p>
                      <a:pPr algn="ctr">
                        <a:spcAft>
                          <a:spcPts val="0"/>
                        </a:spcAft>
                      </a:pPr>
                      <a:r>
                        <a:rPr lang="es-ES_tradnl" sz="1180">
                          <a:solidFill>
                            <a:srgbClr val="000000"/>
                          </a:solidFill>
                          <a:latin typeface="Times New Roman"/>
                          <a:ea typeface="Times New Roman"/>
                        </a:rPr>
                        <a:t>4.4.7 Preparación y respuesta ante emergencias</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1180">
                        <a:solidFill>
                          <a:srgbClr val="000000"/>
                        </a:solidFill>
                        <a:latin typeface="Times New Roman"/>
                        <a:ea typeface="Times New Roman"/>
                      </a:endParaRPr>
                    </a:p>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 </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Órganos de Planificación y Asesoramiento</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1180">
                        <a:solidFill>
                          <a:srgbClr val="000000"/>
                        </a:solidFill>
                        <a:latin typeface="Times New Roman"/>
                        <a:ea typeface="Times New Roman"/>
                      </a:endParaRPr>
                    </a:p>
                    <a:p>
                      <a:pPr algn="ctr">
                        <a:spcAft>
                          <a:spcPts val="0"/>
                        </a:spcAft>
                      </a:pPr>
                      <a:r>
                        <a:rPr lang="es-ES_tradnl" sz="1180">
                          <a:solidFill>
                            <a:srgbClr val="000000"/>
                          </a:solidFill>
                          <a:latin typeface="Times New Roman"/>
                          <a:ea typeface="Times New Roman"/>
                        </a:rPr>
                        <a:t>-  Comandante B-TRP</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1180">
                        <a:solidFill>
                          <a:srgbClr val="000000"/>
                        </a:solidFill>
                        <a:latin typeface="Times New Roman"/>
                        <a:ea typeface="Times New Roman"/>
                      </a:endParaRPr>
                    </a:p>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1180">
                        <a:solidFill>
                          <a:srgbClr val="000000"/>
                        </a:solidFill>
                        <a:latin typeface="Times New Roman"/>
                        <a:ea typeface="Times New Roman"/>
                      </a:endParaRPr>
                    </a:p>
                    <a:p>
                      <a:pPr algn="ctr">
                        <a:spcAft>
                          <a:spcPts val="0"/>
                        </a:spcAft>
                      </a:pPr>
                      <a:r>
                        <a:rPr lang="es-ES_tradnl" sz="1180">
                          <a:solidFill>
                            <a:srgbClr val="000000"/>
                          </a:solidFill>
                          <a:latin typeface="Times New Roman"/>
                          <a:ea typeface="Times New Roman"/>
                        </a:rPr>
                        <a:t>-  2º Comandante B-TRP</a:t>
                      </a:r>
                      <a:endParaRPr lang="es-EC" sz="1180">
                        <a:latin typeface="Times New Roman"/>
                        <a:ea typeface="Times New Roman"/>
                      </a:endParaRPr>
                    </a:p>
                    <a:p>
                      <a:pPr algn="ctr">
                        <a:spcAft>
                          <a:spcPts val="0"/>
                        </a:spcAft>
                      </a:pPr>
                      <a:r>
                        <a:rPr lang="es-ES_tradnl" sz="1180">
                          <a:solidFill>
                            <a:srgbClr val="000000"/>
                          </a:solidFill>
                          <a:latin typeface="Times New Roman"/>
                          <a:ea typeface="Times New Roman"/>
                        </a:rPr>
                        <a:t>- Oficial </a:t>
                      </a:r>
                      <a:r>
                        <a:rPr lang="es-EC" sz="1180">
                          <a:solidFill>
                            <a:srgbClr val="000000"/>
                          </a:solidFill>
                          <a:latin typeface="Times New Roman"/>
                          <a:ea typeface="Times New Roman"/>
                        </a:rPr>
                        <a:t>encargado de la Unidad de Seguridad, Salud Ocupacional y  Medio  Ambiente</a:t>
                      </a:r>
                      <a:endParaRPr lang="es-EC" sz="118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1180" dirty="0">
                        <a:solidFill>
                          <a:srgbClr val="000000"/>
                        </a:solidFill>
                        <a:latin typeface="Times New Roman"/>
                        <a:ea typeface="Times New Roman"/>
                      </a:endParaRPr>
                    </a:p>
                    <a:p>
                      <a:pPr algn="ctr">
                        <a:spcAft>
                          <a:spcPts val="0"/>
                        </a:spcAft>
                      </a:pPr>
                      <a:r>
                        <a:rPr lang="es-ES_tradnl" sz="1180" dirty="0">
                          <a:solidFill>
                            <a:srgbClr val="000000"/>
                          </a:solidFill>
                          <a:latin typeface="Times New Roman"/>
                          <a:ea typeface="Times New Roman"/>
                        </a:rPr>
                        <a:t>-  2º Comandante B-TRP</a:t>
                      </a:r>
                      <a:endParaRPr lang="es-EC" sz="118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 y="908720"/>
          <a:ext cx="9144001" cy="4953000"/>
        </p:xfrm>
        <a:graphic>
          <a:graphicData uri="http://schemas.openxmlformats.org/drawingml/2006/table">
            <a:tbl>
              <a:tblPr/>
              <a:tblGrid>
                <a:gridCol w="1601047"/>
                <a:gridCol w="1601047"/>
                <a:gridCol w="1628037"/>
                <a:gridCol w="1628037"/>
                <a:gridCol w="1464948"/>
                <a:gridCol w="1220885"/>
              </a:tblGrid>
              <a:tr h="188807">
                <a:tc>
                  <a:txBody>
                    <a:bodyPr/>
                    <a:lstStyle/>
                    <a:p>
                      <a:pPr algn="ctr">
                        <a:spcAft>
                          <a:spcPts val="0"/>
                        </a:spcAft>
                      </a:pPr>
                      <a:r>
                        <a:rPr lang="es-ES_tradnl" sz="1300" b="1" dirty="0">
                          <a:solidFill>
                            <a:srgbClr val="000000"/>
                          </a:solidFill>
                          <a:latin typeface="Times New Roman"/>
                          <a:ea typeface="Times New Roman"/>
                        </a:rPr>
                        <a:t>CLAUSULA</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dirty="0">
                          <a:solidFill>
                            <a:srgbClr val="000000"/>
                          </a:solidFill>
                          <a:latin typeface="Times New Roman"/>
                          <a:ea typeface="Times New Roman"/>
                        </a:rPr>
                        <a:t>FORMULAR/ESTABLECER</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APROBAR</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IMPLEMENTAR</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MANTENIMIENTO Y REGISTROS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ES_tradnl" sz="1300" b="1">
                          <a:solidFill>
                            <a:srgbClr val="000000"/>
                          </a:solidFill>
                          <a:latin typeface="Times New Roman"/>
                          <a:ea typeface="Times New Roman"/>
                        </a:rPr>
                        <a:t>CONTROL Y VIGILANCIA</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6386">
                <a:tc gridSpan="6">
                  <a:txBody>
                    <a:bodyPr/>
                    <a:lstStyle/>
                    <a:p>
                      <a:pPr algn="ctr">
                        <a:spcAft>
                          <a:spcPts val="0"/>
                        </a:spcAft>
                      </a:pPr>
                      <a:r>
                        <a:rPr lang="es-ES_tradnl" sz="1300" b="1" dirty="0">
                          <a:solidFill>
                            <a:srgbClr val="000000"/>
                          </a:solidFill>
                          <a:latin typeface="Times New Roman"/>
                          <a:ea typeface="Times New Roman"/>
                        </a:rPr>
                        <a:t>4.5 VERIFICACIÓN</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8792">
                <a:tc>
                  <a:txBody>
                    <a:bodyPr/>
                    <a:lstStyle/>
                    <a:p>
                      <a:pPr algn="ctr">
                        <a:spcAft>
                          <a:spcPts val="0"/>
                        </a:spcAft>
                      </a:pPr>
                      <a:r>
                        <a:rPr lang="es-ES_tradnl" sz="1300" dirty="0" smtClean="0">
                          <a:solidFill>
                            <a:srgbClr val="000000"/>
                          </a:solidFill>
                          <a:latin typeface="Times New Roman"/>
                          <a:ea typeface="Times New Roman"/>
                        </a:rPr>
                        <a:t>4.5.1 Seguimiento </a:t>
                      </a:r>
                      <a:r>
                        <a:rPr lang="es-ES_tradnl" sz="1300" dirty="0">
                          <a:solidFill>
                            <a:srgbClr val="000000"/>
                          </a:solidFill>
                          <a:latin typeface="Times New Roman"/>
                          <a:ea typeface="Times New Roman"/>
                        </a:rPr>
                        <a:t>y medición</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Contratistas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Contratistas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Comandante B-TRP </a:t>
                      </a:r>
                      <a:endParaRPr lang="es-EC" sz="1300" dirty="0">
                        <a:latin typeface="Times New Roman"/>
                        <a:ea typeface="Times New Roman"/>
                      </a:endParaRPr>
                    </a:p>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436">
                <a:tc>
                  <a:txBody>
                    <a:bodyPr/>
                    <a:lstStyle/>
                    <a:p>
                      <a:pPr algn="ctr">
                        <a:spcAft>
                          <a:spcPts val="0"/>
                        </a:spcAft>
                      </a:pPr>
                      <a:r>
                        <a:rPr lang="es-ES_tradnl" sz="1300" dirty="0" smtClean="0">
                          <a:solidFill>
                            <a:srgbClr val="000000"/>
                          </a:solidFill>
                          <a:latin typeface="Times New Roman"/>
                          <a:ea typeface="Times New Roman"/>
                        </a:rPr>
                        <a:t>4.5.2 Evaluación </a:t>
                      </a:r>
                      <a:r>
                        <a:rPr lang="es-ES_tradnl" sz="1300" dirty="0">
                          <a:solidFill>
                            <a:srgbClr val="000000"/>
                          </a:solidFill>
                          <a:latin typeface="Times New Roman"/>
                          <a:ea typeface="Times New Roman"/>
                        </a:rPr>
                        <a:t>del cumplimiento legal</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Comandante B-TRP </a:t>
                      </a:r>
                      <a:endParaRPr lang="es-EC" sz="1300" dirty="0">
                        <a:latin typeface="Times New Roman"/>
                        <a:ea typeface="Times New Roman"/>
                      </a:endParaRPr>
                    </a:p>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34">
                <a:tc>
                  <a:txBody>
                    <a:bodyPr/>
                    <a:lstStyle/>
                    <a:p>
                      <a:pPr algn="ctr">
                        <a:spcAft>
                          <a:spcPts val="0"/>
                        </a:spcAft>
                      </a:pPr>
                      <a:r>
                        <a:rPr lang="es-ES_tradnl" sz="1300">
                          <a:solidFill>
                            <a:srgbClr val="000000"/>
                          </a:solidFill>
                          <a:latin typeface="Times New Roman"/>
                          <a:ea typeface="Times New Roman"/>
                        </a:rPr>
                        <a:t>4.5.3 No conformidad, acción correctiva y acción preventiva</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Oficial </a:t>
                      </a:r>
                      <a:r>
                        <a:rPr lang="es-EC" sz="1300">
                          <a:solidFill>
                            <a:srgbClr val="000000"/>
                          </a:solidFill>
                          <a:latin typeface="Times New Roman"/>
                          <a:ea typeface="Times New Roman"/>
                        </a:rPr>
                        <a:t>encargado de la Unidad de Seguridad, Salud Ocupacional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Comandante B-TRP </a:t>
                      </a:r>
                      <a:endParaRPr lang="es-EC" sz="1300" dirty="0">
                        <a:latin typeface="Times New Roman"/>
                        <a:ea typeface="Times New Roman"/>
                      </a:endParaRPr>
                    </a:p>
                    <a:p>
                      <a:pPr algn="ctr">
                        <a:spcAft>
                          <a:spcPts val="0"/>
                        </a:spcAft>
                      </a:pPr>
                      <a:r>
                        <a:rPr lang="es-ES_tradnl" sz="1300" dirty="0">
                          <a:solidFill>
                            <a:srgbClr val="000000"/>
                          </a:solidFill>
                          <a:latin typeface="Times New Roman"/>
                          <a:ea typeface="Times New Roman"/>
                        </a:rPr>
                        <a:t>-  2º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34">
                <a:tc>
                  <a:txBody>
                    <a:bodyPr/>
                    <a:lstStyle/>
                    <a:p>
                      <a:pPr algn="ctr">
                        <a:spcAft>
                          <a:spcPts val="0"/>
                        </a:spcAft>
                      </a:pPr>
                      <a:r>
                        <a:rPr lang="es-ES_tradnl" sz="1300">
                          <a:solidFill>
                            <a:srgbClr val="000000"/>
                          </a:solidFill>
                          <a:latin typeface="Times New Roman"/>
                          <a:ea typeface="Times New Roman"/>
                        </a:rPr>
                        <a:t>4.5.4 Control de Registros</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Oficial </a:t>
                      </a:r>
                      <a:r>
                        <a:rPr lang="es-EC" sz="1300">
                          <a:solidFill>
                            <a:srgbClr val="000000"/>
                          </a:solidFill>
                          <a:latin typeface="Times New Roman"/>
                          <a:ea typeface="Times New Roman"/>
                        </a:rPr>
                        <a:t>encargado de la Unidad de Seguridad, Salud Ocupacional y  Medio  Ambiente</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 </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57">
                <a:tc>
                  <a:txBody>
                    <a:bodyPr/>
                    <a:lstStyle/>
                    <a:p>
                      <a:pPr algn="ctr">
                        <a:spcAft>
                          <a:spcPts val="0"/>
                        </a:spcAft>
                      </a:pPr>
                      <a:r>
                        <a:rPr lang="es-ES_tradnl" sz="1300">
                          <a:solidFill>
                            <a:srgbClr val="000000"/>
                          </a:solidFill>
                          <a:latin typeface="Times New Roman"/>
                          <a:ea typeface="Times New Roman"/>
                        </a:rPr>
                        <a:t>4.5.5 Auditoría interna</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2º Comando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79">
                <a:tc>
                  <a:txBody>
                    <a:bodyPr/>
                    <a:lstStyle/>
                    <a:p>
                      <a:pPr algn="ctr">
                        <a:spcAft>
                          <a:spcPts val="0"/>
                        </a:spcAft>
                      </a:pPr>
                      <a:r>
                        <a:rPr lang="es-ES_tradnl" sz="1300">
                          <a:solidFill>
                            <a:srgbClr val="000000"/>
                          </a:solidFill>
                          <a:latin typeface="Times New Roman"/>
                          <a:ea typeface="Times New Roman"/>
                        </a:rPr>
                        <a:t>4.6 Revisión por la Dirección</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a:solidFill>
                            <a:srgbClr val="000000"/>
                          </a:solidFill>
                          <a:latin typeface="Times New Roman"/>
                          <a:ea typeface="Times New Roman"/>
                        </a:rPr>
                        <a:t>-  2º Comandante B-TRP</a:t>
                      </a:r>
                      <a:endParaRPr lang="es-EC" sz="130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300" dirty="0">
                          <a:solidFill>
                            <a:srgbClr val="000000"/>
                          </a:solidFill>
                          <a:latin typeface="Times New Roman"/>
                          <a:ea typeface="Times New Roman"/>
                        </a:rPr>
                        <a:t>-  Comandante B-TRP</a:t>
                      </a:r>
                      <a:endParaRPr lang="es-EC" sz="1300" dirty="0">
                        <a:latin typeface="Times New Roman"/>
                        <a:ea typeface="Times New Roman"/>
                      </a:endParaRPr>
                    </a:p>
                  </a:txBody>
                  <a:tcPr marL="15327" marR="15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0" y="1139260"/>
            <a:ext cx="9144000" cy="452431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Competencia, formación y toma de conciencia</a:t>
            </a:r>
          </a:p>
          <a:p>
            <a:endParaRPr lang="es-EC" sz="2400" b="1" dirty="0" smtClean="0">
              <a:latin typeface="Times New Roman" pitchFamily="18" charset="0"/>
              <a:cs typeface="Times New Roman" pitchFamily="18" charset="0"/>
            </a:endParaRPr>
          </a:p>
          <a:p>
            <a:r>
              <a:rPr lang="es-EC" sz="2400" dirty="0" smtClean="0">
                <a:ln>
                  <a:solidFill>
                    <a:schemeClr val="tx1"/>
                  </a:solidFill>
                </a:ln>
                <a:latin typeface="Times New Roman" pitchFamily="18" charset="0"/>
                <a:cs typeface="Times New Roman" pitchFamily="18" charset="0"/>
                <a:hlinkClick r:id="rId2" action="ppaction://hlinkfile"/>
              </a:rPr>
              <a:t>-</a:t>
            </a:r>
            <a:r>
              <a:rPr lang="es-EC" sz="2400" dirty="0" smtClean="0">
                <a:latin typeface="Times New Roman" pitchFamily="18" charset="0"/>
                <a:cs typeface="Times New Roman" pitchFamily="18" charset="0"/>
              </a:rPr>
              <a:t> PG B-TRP 003 Procedimiento de Capacitación</a:t>
            </a:r>
          </a:p>
          <a:p>
            <a:r>
              <a:rPr lang="es-EC" sz="2400" dirty="0" smtClean="0">
                <a:latin typeface="Times New Roman" pitchFamily="18" charset="0"/>
                <a:cs typeface="Times New Roman" pitchFamily="18" charset="0"/>
              </a:rPr>
              <a:t>- PG B-TRP 003/1 Programa anual de capacitación en cuidado del medio ambiente, control y prevención de la contaminación                                  - PG B-TRP 003/2 Registro de asistencia del personal a charlas de cuidado del Medio ambiente, control y prevención de la contaminación</a:t>
            </a:r>
            <a:endParaRPr lang="es-EC" sz="2400" b="1" dirty="0" smtClean="0">
              <a:latin typeface="Times New Roman" pitchFamily="18" charset="0"/>
              <a:cs typeface="Times New Roman" pitchFamily="18" charset="0"/>
            </a:endParaRP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Comunicación</a:t>
            </a:r>
          </a:p>
          <a:p>
            <a:endParaRPr lang="es-EC" sz="2400" b="1" dirty="0" smtClean="0">
              <a:latin typeface="Times New Roman" pitchFamily="18" charset="0"/>
              <a:cs typeface="Times New Roman" pitchFamily="18" charset="0"/>
            </a:endParaRPr>
          </a:p>
          <a:p>
            <a:r>
              <a:rPr lang="es-EC" sz="2400" dirty="0" smtClean="0">
                <a:ln>
                  <a:solidFill>
                    <a:sysClr val="windowText" lastClr="000000"/>
                  </a:solidFill>
                </a:ln>
                <a:latin typeface="Times New Roman" pitchFamily="18" charset="0"/>
                <a:cs typeface="Times New Roman" pitchFamily="18" charset="0"/>
                <a:hlinkClick r:id="rId3" action="ppaction://hlinkfile"/>
              </a:rPr>
              <a:t>-</a:t>
            </a:r>
            <a:r>
              <a:rPr lang="es-EC" sz="2400" dirty="0" smtClean="0">
                <a:latin typeface="Times New Roman" pitchFamily="18" charset="0"/>
                <a:cs typeface="Times New Roman" pitchFamily="18" charset="0"/>
              </a:rPr>
              <a:t> PG B-TRP 004     Procedimiento de Comunicación</a:t>
            </a:r>
          </a:p>
          <a:p>
            <a:r>
              <a:rPr lang="es-EC" sz="2400" dirty="0" smtClean="0">
                <a:latin typeface="Times New Roman" pitchFamily="18" charset="0"/>
                <a:cs typeface="Times New Roman" pitchFamily="18" charset="0"/>
              </a:rPr>
              <a:t>- PG B-TRP 004/1  Planilla General de Comunicaciones          </a:t>
            </a:r>
            <a:endParaRPr lang="es-EC" sz="2400" b="1" dirty="0" smtClean="0">
              <a:latin typeface="Times New Roman" pitchFamily="18" charset="0"/>
              <a:cs typeface="Times New Roman" pitchFamily="18" charset="0"/>
            </a:endParaRPr>
          </a:p>
        </p:txBody>
      </p:sp>
      <p:sp>
        <p:nvSpPr>
          <p:cNvPr id="6" name="Rectangle 1"/>
          <p:cNvSpPr>
            <a:spLocks noChangeArrowheads="1"/>
          </p:cNvSpPr>
          <p:nvPr/>
        </p:nvSpPr>
        <p:spPr bwMode="auto">
          <a:xfrm>
            <a:off x="107504" y="44624"/>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IMPLEMENTACIÓN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pic>
        <p:nvPicPr>
          <p:cNvPr id="5" name="Picture 3" descr="C:\Archivos de programa\Microsoft Office\MEDIA\CAGCAT10\j0195812.wmf">
            <a:hlinkClick r:id="rId4" action="ppaction://hlinkpres?slideindex=1&amp;slidetitle="/>
          </p:cNvPr>
          <p:cNvPicPr>
            <a:picLocks noChangeAspect="1" noChangeArrowheads="1"/>
          </p:cNvPicPr>
          <p:nvPr/>
        </p:nvPicPr>
        <p:blipFill>
          <a:blip r:embed="rId5" cstate="print"/>
          <a:srcRect/>
          <a:stretch>
            <a:fillRect/>
          </a:stretch>
        </p:blipFill>
        <p:spPr bwMode="auto">
          <a:xfrm>
            <a:off x="7884368" y="1412776"/>
            <a:ext cx="839841" cy="864096"/>
          </a:xfrm>
          <a:prstGeom prst="rect">
            <a:avLst/>
          </a:prstGeom>
          <a:ln>
            <a:noFill/>
          </a:ln>
          <a:effectLst>
            <a:outerShdw blurRad="292100" dist="139700" dir="2700000" algn="tl" rotWithShape="0">
              <a:srgbClr val="333333">
                <a:alpha val="65000"/>
              </a:srgbClr>
            </a:outerShdw>
          </a:effectLst>
        </p:spPr>
      </p:pic>
      <p:pic>
        <p:nvPicPr>
          <p:cNvPr id="7" name="Picture 4" descr="C:\Archivos de programa\Microsoft Office\MEDIA\CAGCAT10\j0233018.wmf">
            <a:hlinkClick r:id="rId6" action="ppaction://hlinkpres?slideindex=1&amp;slidetitle="/>
          </p:cNvPr>
          <p:cNvPicPr>
            <a:picLocks noChangeAspect="1" noChangeArrowheads="1"/>
          </p:cNvPicPr>
          <p:nvPr/>
        </p:nvPicPr>
        <p:blipFill>
          <a:blip r:embed="rId7" cstate="print"/>
          <a:srcRect/>
          <a:stretch>
            <a:fillRect/>
          </a:stretch>
        </p:blipFill>
        <p:spPr bwMode="auto">
          <a:xfrm>
            <a:off x="7740352" y="4653136"/>
            <a:ext cx="1152128" cy="11703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Rectángulo redondeado"/>
          <p:cNvSpPr/>
          <p:nvPr/>
        </p:nvSpPr>
        <p:spPr>
          <a:xfrm>
            <a:off x="5220072" y="2564904"/>
            <a:ext cx="3312368"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9 Rectángulo redondeado"/>
          <p:cNvSpPr/>
          <p:nvPr/>
        </p:nvSpPr>
        <p:spPr>
          <a:xfrm>
            <a:off x="611560" y="2420888"/>
            <a:ext cx="4104456" cy="266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 name="4 Rectángulo"/>
          <p:cNvSpPr/>
          <p:nvPr/>
        </p:nvSpPr>
        <p:spPr>
          <a:xfrm>
            <a:off x="683568" y="2636912"/>
            <a:ext cx="3765925" cy="2246769"/>
          </a:xfrm>
          <a:prstGeom prst="rect">
            <a:avLst/>
          </a:prstGeom>
        </p:spPr>
        <p:txBody>
          <a:bodyPr wrap="square">
            <a:spAutoFit/>
          </a:bodyPr>
          <a:lstStyle/>
          <a:p>
            <a:pPr lvl="0" algn="ctr"/>
            <a:r>
              <a:rPr lang="es-EC" sz="2000" dirty="0" smtClean="0">
                <a:latin typeface="Times New Roman" pitchFamily="18" charset="0"/>
                <a:cs typeface="Times New Roman" pitchFamily="18" charset="0"/>
              </a:rPr>
              <a:t>Alcance del SGA.</a:t>
            </a:r>
          </a:p>
          <a:p>
            <a:pPr lvl="0" algn="ctr"/>
            <a:r>
              <a:rPr lang="es-EC" sz="2000" dirty="0" smtClean="0">
                <a:latin typeface="Times New Roman" pitchFamily="18" charset="0"/>
                <a:cs typeface="Times New Roman" pitchFamily="18" charset="0"/>
              </a:rPr>
              <a:t>Política Ambiental</a:t>
            </a:r>
          </a:p>
          <a:p>
            <a:pPr lvl="0" algn="ctr"/>
            <a:r>
              <a:rPr lang="es-EC" sz="2000" dirty="0" smtClean="0">
                <a:latin typeface="Times New Roman" pitchFamily="18" charset="0"/>
                <a:cs typeface="Times New Roman" pitchFamily="18" charset="0"/>
              </a:rPr>
              <a:t>Objetivos y Metas Ambientales</a:t>
            </a:r>
          </a:p>
          <a:p>
            <a:pPr lvl="0" algn="ctr"/>
            <a:r>
              <a:rPr lang="es-EC" sz="2000" dirty="0" smtClean="0">
                <a:latin typeface="Times New Roman" pitchFamily="18" charset="0"/>
                <a:cs typeface="Times New Roman" pitchFamily="18" charset="0"/>
              </a:rPr>
              <a:t>Programas de Gestión Ambiental</a:t>
            </a:r>
          </a:p>
          <a:p>
            <a:pPr lvl="0" algn="ctr"/>
            <a:r>
              <a:rPr lang="es-EC" sz="2000" dirty="0" smtClean="0">
                <a:latin typeface="Times New Roman" pitchFamily="18" charset="0"/>
                <a:cs typeface="Times New Roman" pitchFamily="18" charset="0"/>
              </a:rPr>
              <a:t>Funciones y Responsabilidades</a:t>
            </a:r>
          </a:p>
          <a:p>
            <a:pPr lvl="0" algn="ctr"/>
            <a:r>
              <a:rPr lang="es-EC" sz="2000" dirty="0" smtClean="0">
                <a:latin typeface="Times New Roman" pitchFamily="18" charset="0"/>
                <a:cs typeface="Times New Roman" pitchFamily="18" charset="0"/>
              </a:rPr>
              <a:t>Documentación del SGA</a:t>
            </a:r>
          </a:p>
          <a:p>
            <a:pPr lvl="0" algn="ctr"/>
            <a:r>
              <a:rPr lang="es-EC" sz="2000" dirty="0" smtClean="0">
                <a:latin typeface="Times New Roman" pitchFamily="18" charset="0"/>
                <a:cs typeface="Times New Roman" pitchFamily="18" charset="0"/>
              </a:rPr>
              <a:t>Revisión por la Dirección.</a:t>
            </a:r>
          </a:p>
        </p:txBody>
      </p:sp>
      <p:sp>
        <p:nvSpPr>
          <p:cNvPr id="7" name="6 Rectángulo"/>
          <p:cNvSpPr/>
          <p:nvPr/>
        </p:nvSpPr>
        <p:spPr>
          <a:xfrm>
            <a:off x="897923" y="1686285"/>
            <a:ext cx="3447505"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2000" dirty="0" smtClean="0">
                <a:solidFill>
                  <a:schemeClr val="tx1"/>
                </a:solidFill>
                <a:latin typeface="Times New Roman" pitchFamily="18" charset="0"/>
                <a:cs typeface="Times New Roman" pitchFamily="18" charset="0"/>
              </a:rPr>
              <a:t>Manual de Gestión Ambiental</a:t>
            </a:r>
            <a:endParaRPr lang="es-EC" sz="2000" dirty="0">
              <a:solidFill>
                <a:schemeClr val="tx1"/>
              </a:solidFill>
              <a:latin typeface="Times New Roman" pitchFamily="18" charset="0"/>
              <a:cs typeface="Times New Roman" pitchFamily="18" charset="0"/>
            </a:endParaRPr>
          </a:p>
        </p:txBody>
      </p:sp>
      <p:sp>
        <p:nvSpPr>
          <p:cNvPr id="8" name="7 Rectángulo"/>
          <p:cNvSpPr/>
          <p:nvPr/>
        </p:nvSpPr>
        <p:spPr>
          <a:xfrm>
            <a:off x="5220072" y="3068960"/>
            <a:ext cx="3491880" cy="1015663"/>
          </a:xfrm>
          <a:prstGeom prst="rect">
            <a:avLst/>
          </a:prstGeom>
        </p:spPr>
        <p:txBody>
          <a:bodyPr wrap="square">
            <a:spAutoFit/>
          </a:bodyPr>
          <a:lstStyle/>
          <a:p>
            <a:pPr lvl="0" algn="ctr"/>
            <a:r>
              <a:rPr lang="es-EC" sz="2000" dirty="0" smtClean="0">
                <a:latin typeface="Times New Roman" pitchFamily="18" charset="0"/>
                <a:cs typeface="Times New Roman" pitchFamily="18" charset="0"/>
              </a:rPr>
              <a:t>Procedimientos de Gestión</a:t>
            </a:r>
          </a:p>
          <a:p>
            <a:pPr lvl="0" algn="ctr"/>
            <a:r>
              <a:rPr lang="es-EC" sz="2000" dirty="0" smtClean="0">
                <a:latin typeface="Times New Roman" pitchFamily="18" charset="0"/>
                <a:cs typeface="Times New Roman" pitchFamily="18" charset="0"/>
              </a:rPr>
              <a:t>Procedimientos de Operación</a:t>
            </a:r>
          </a:p>
          <a:p>
            <a:pPr lvl="0" algn="ctr"/>
            <a:r>
              <a:rPr lang="es-EC" sz="2000" dirty="0" smtClean="0">
                <a:latin typeface="Times New Roman" pitchFamily="18" charset="0"/>
                <a:cs typeface="Times New Roman" pitchFamily="18" charset="0"/>
              </a:rPr>
              <a:t>Registros /Formularios</a:t>
            </a:r>
          </a:p>
        </p:txBody>
      </p:sp>
      <p:sp>
        <p:nvSpPr>
          <p:cNvPr id="9" name="8 Rectángulo"/>
          <p:cNvSpPr/>
          <p:nvPr/>
        </p:nvSpPr>
        <p:spPr>
          <a:xfrm>
            <a:off x="6200434" y="1732746"/>
            <a:ext cx="1323894" cy="40011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C" sz="2000" dirty="0" smtClean="0">
                <a:solidFill>
                  <a:schemeClr val="tx1"/>
                </a:solidFill>
                <a:latin typeface="Times New Roman" pitchFamily="18" charset="0"/>
                <a:cs typeface="Times New Roman" pitchFamily="18" charset="0"/>
              </a:rPr>
              <a:t>Apéndices</a:t>
            </a:r>
          </a:p>
        </p:txBody>
      </p:sp>
      <p:sp>
        <p:nvSpPr>
          <p:cNvPr id="27" name="26 Rectángulo"/>
          <p:cNvSpPr/>
          <p:nvPr/>
        </p:nvSpPr>
        <p:spPr>
          <a:xfrm>
            <a:off x="251520" y="447055"/>
            <a:ext cx="6624736" cy="461665"/>
          </a:xfrm>
          <a:prstGeom prst="rect">
            <a:avLst/>
          </a:prstGeom>
        </p:spPr>
        <p:txBody>
          <a:bodyPr wrap="square">
            <a:spAutoFit/>
          </a:bodyPr>
          <a:lstStyle/>
          <a:p>
            <a:r>
              <a:rPr lang="es-EC" sz="2400" b="1" dirty="0" smtClean="0">
                <a:latin typeface="Times New Roman" pitchFamily="18" charset="0"/>
                <a:cs typeface="Times New Roman" pitchFamily="18" charset="0"/>
              </a:rPr>
              <a:t>Documentación</a:t>
            </a:r>
          </a:p>
        </p:txBody>
      </p:sp>
      <p:sp>
        <p:nvSpPr>
          <p:cNvPr id="28" name="Rectangle 1"/>
          <p:cNvSpPr>
            <a:spLocks noChangeArrowheads="1"/>
          </p:cNvSpPr>
          <p:nvPr/>
        </p:nvSpPr>
        <p:spPr bwMode="auto">
          <a:xfrm>
            <a:off x="107504" y="-82415"/>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IMPLEMENTACIÓN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0" y="667717"/>
            <a:ext cx="9144000" cy="6001643"/>
          </a:xfrm>
          <a:prstGeom prst="rect">
            <a:avLst/>
          </a:prstGeom>
        </p:spPr>
        <p:txBody>
          <a:bodyPr wrap="square">
            <a:spAutoFit/>
          </a:bodyPr>
          <a:lstStyle/>
          <a:p>
            <a:r>
              <a:rPr lang="es-EC" sz="2400" b="1" dirty="0" smtClean="0">
                <a:latin typeface="Times New Roman" pitchFamily="18" charset="0"/>
                <a:cs typeface="Times New Roman" pitchFamily="18" charset="0"/>
              </a:rPr>
              <a:t>Control de documentos</a:t>
            </a:r>
          </a:p>
          <a:p>
            <a:r>
              <a:rPr lang="es-EC" sz="2400" dirty="0" smtClean="0">
                <a:ln>
                  <a:solidFill>
                    <a:sysClr val="windowText" lastClr="000000"/>
                  </a:solidFill>
                </a:ln>
                <a:latin typeface="Times New Roman" pitchFamily="18" charset="0"/>
                <a:cs typeface="Times New Roman" pitchFamily="18" charset="0"/>
                <a:hlinkClick r:id="rId2" action="ppaction://hlinkfile"/>
              </a:rPr>
              <a:t>-</a:t>
            </a:r>
            <a:r>
              <a:rPr lang="es-EC" sz="2400" dirty="0" smtClean="0">
                <a:latin typeface="Times New Roman" pitchFamily="18" charset="0"/>
                <a:cs typeface="Times New Roman" pitchFamily="18" charset="0"/>
              </a:rPr>
              <a:t> PG B-TRP 005     Procedimiento de Control de la Documentación</a:t>
            </a:r>
          </a:p>
          <a:p>
            <a:r>
              <a:rPr lang="es-EC" sz="2400" dirty="0" smtClean="0">
                <a:latin typeface="Times New Roman" pitchFamily="18" charset="0"/>
                <a:cs typeface="Times New Roman" pitchFamily="18" charset="0"/>
              </a:rPr>
              <a:t>- PG B-TRP 005/1  Listado Maestro de Documentos del SGA</a:t>
            </a:r>
            <a:endParaRPr lang="es-EC" sz="2400" b="1" dirty="0" smtClean="0">
              <a:latin typeface="Times New Roman" pitchFamily="18" charset="0"/>
              <a:cs typeface="Times New Roman" pitchFamily="18" charset="0"/>
            </a:endParaRP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Control operacional</a:t>
            </a:r>
          </a:p>
          <a:p>
            <a:r>
              <a:rPr lang="es-EC" sz="2400" dirty="0" smtClean="0">
                <a:ln>
                  <a:solidFill>
                    <a:sysClr val="windowText" lastClr="000000"/>
                  </a:solidFill>
                </a:ln>
                <a:latin typeface="Times New Roman" pitchFamily="18" charset="0"/>
                <a:cs typeface="Times New Roman" pitchFamily="18" charset="0"/>
                <a:hlinkClick r:id="rId3" action="ppaction://hlinkfile"/>
              </a:rPr>
              <a:t>-</a:t>
            </a:r>
            <a:r>
              <a:rPr lang="es-EC" sz="2400" dirty="0" smtClean="0">
                <a:latin typeface="Times New Roman" pitchFamily="18" charset="0"/>
                <a:cs typeface="Times New Roman" pitchFamily="18" charset="0"/>
              </a:rPr>
              <a:t> PO B-TRP 001    </a:t>
            </a:r>
            <a:r>
              <a:rPr lang="es-ES_tradnl" sz="2400" dirty="0" smtClean="0">
                <a:latin typeface="Times New Roman" pitchFamily="18" charset="0"/>
                <a:cs typeface="Times New Roman" pitchFamily="18" charset="0"/>
              </a:rPr>
              <a:t>Manejo de Desechos Sólidos</a:t>
            </a:r>
            <a:endParaRPr lang="es-EC" sz="2400" dirty="0" smtClean="0">
              <a:latin typeface="Times New Roman" pitchFamily="18" charset="0"/>
              <a:cs typeface="Times New Roman" pitchFamily="18" charset="0"/>
            </a:endParaRPr>
          </a:p>
          <a:p>
            <a:r>
              <a:rPr lang="es-EC" sz="2400" dirty="0" smtClean="0">
                <a:ln>
                  <a:solidFill>
                    <a:sysClr val="windowText" lastClr="000000"/>
                  </a:solidFill>
                </a:ln>
                <a:solidFill>
                  <a:sysClr val="windowText" lastClr="000000"/>
                </a:solidFill>
                <a:latin typeface="Times New Roman" pitchFamily="18" charset="0"/>
                <a:cs typeface="Times New Roman" pitchFamily="18" charset="0"/>
                <a:hlinkClick r:id="rId4" action="ppaction://hlinkfile"/>
              </a:rPr>
              <a:t>-</a:t>
            </a:r>
            <a:r>
              <a:rPr lang="es-EC" sz="2400" dirty="0" smtClean="0">
                <a:latin typeface="Times New Roman" pitchFamily="18" charset="0"/>
                <a:cs typeface="Times New Roman" pitchFamily="18" charset="0"/>
              </a:rPr>
              <a:t> PO B-TRP 002    </a:t>
            </a:r>
            <a:r>
              <a:rPr lang="es-ES_tradnl" sz="2400" dirty="0" smtClean="0">
                <a:latin typeface="Times New Roman" pitchFamily="18" charset="0"/>
                <a:cs typeface="Times New Roman" pitchFamily="18" charset="0"/>
              </a:rPr>
              <a:t>Manejo de Combustibles y Productos Químicos</a:t>
            </a:r>
            <a:endParaRPr lang="es-EC" sz="2400" dirty="0" smtClean="0">
              <a:latin typeface="Times New Roman" pitchFamily="18" charset="0"/>
              <a:cs typeface="Times New Roman" pitchFamily="18" charset="0"/>
            </a:endParaRPr>
          </a:p>
          <a:p>
            <a:r>
              <a:rPr lang="es-ES_tradnl" sz="2400" dirty="0" smtClean="0">
                <a:ln>
                  <a:solidFill>
                    <a:schemeClr val="tx1"/>
                  </a:solidFill>
                </a:ln>
                <a:latin typeface="Times New Roman" pitchFamily="18" charset="0"/>
                <a:cs typeface="Times New Roman" pitchFamily="18" charset="0"/>
                <a:hlinkClick r:id="rId5" action="ppaction://hlinkfile"/>
              </a:rPr>
              <a:t>-</a:t>
            </a:r>
            <a:r>
              <a:rPr lang="es-ES_tradnl" sz="2400" dirty="0" smtClean="0">
                <a:latin typeface="Times New Roman" pitchFamily="18" charset="0"/>
                <a:cs typeface="Times New Roman" pitchFamily="18" charset="0"/>
              </a:rPr>
              <a:t> PO B-TRP 003    Descarga de Efluentes</a:t>
            </a:r>
            <a:endParaRPr lang="es-EC" sz="2400" dirty="0" smtClean="0">
              <a:latin typeface="Times New Roman" pitchFamily="18" charset="0"/>
              <a:cs typeface="Times New Roman" pitchFamily="18" charset="0"/>
            </a:endParaRPr>
          </a:p>
          <a:p>
            <a:r>
              <a:rPr lang="es-ES_tradnl" sz="2400" dirty="0" smtClean="0">
                <a:ln>
                  <a:solidFill>
                    <a:schemeClr val="tx1"/>
                  </a:solidFill>
                </a:ln>
                <a:latin typeface="Times New Roman" pitchFamily="18" charset="0"/>
                <a:cs typeface="Times New Roman" pitchFamily="18" charset="0"/>
                <a:hlinkClick r:id="rId6" action="ppaction://hlinkfile"/>
              </a:rPr>
              <a:t>-</a:t>
            </a:r>
            <a:r>
              <a:rPr lang="es-ES_tradnl" sz="2400" dirty="0" smtClean="0">
                <a:latin typeface="Times New Roman" pitchFamily="18" charset="0"/>
                <a:cs typeface="Times New Roman" pitchFamily="18" charset="0"/>
              </a:rPr>
              <a:t> PO B-TRP 004    </a:t>
            </a:r>
            <a:r>
              <a:rPr lang="es-EC" sz="2400" dirty="0" smtClean="0">
                <a:latin typeface="Times New Roman" pitchFamily="18" charset="0"/>
                <a:cs typeface="Times New Roman" pitchFamily="18" charset="0"/>
              </a:rPr>
              <a:t>Control del Ruido dentro de los Centros de </a:t>
            </a:r>
            <a:r>
              <a:rPr lang="es-EC" sz="2400" dirty="0" err="1" smtClean="0">
                <a:latin typeface="Times New Roman" pitchFamily="18" charset="0"/>
                <a:cs typeface="Times New Roman" pitchFamily="18" charset="0"/>
              </a:rPr>
              <a:t>Mtto</a:t>
            </a:r>
            <a:r>
              <a:rPr lang="es-EC" sz="2400" dirty="0" smtClean="0">
                <a:latin typeface="Times New Roman" pitchFamily="18" charset="0"/>
                <a:cs typeface="Times New Roman" pitchFamily="18" charset="0"/>
              </a:rPr>
              <a:t>. </a:t>
            </a:r>
          </a:p>
          <a:p>
            <a:r>
              <a:rPr lang="es-ES_tradnl" sz="2400" dirty="0" smtClean="0">
                <a:ln>
                  <a:solidFill>
                    <a:sysClr val="windowText" lastClr="000000"/>
                  </a:solidFill>
                </a:ln>
                <a:latin typeface="Times New Roman" pitchFamily="18" charset="0"/>
                <a:cs typeface="Times New Roman" pitchFamily="18" charset="0"/>
                <a:hlinkClick r:id="rId7" action="ppaction://hlinkfile"/>
              </a:rPr>
              <a:t>-</a:t>
            </a:r>
            <a:r>
              <a:rPr lang="es-ES_tradnl" sz="2400" dirty="0" smtClean="0">
                <a:latin typeface="Times New Roman" pitchFamily="18" charset="0"/>
                <a:cs typeface="Times New Roman" pitchFamily="18" charset="0"/>
              </a:rPr>
              <a:t> </a:t>
            </a:r>
            <a:r>
              <a:rPr lang="es-ES_tradnl" sz="2400" dirty="0" smtClean="0">
                <a:latin typeface="Times New Roman" pitchFamily="18" charset="0"/>
                <a:cs typeface="Times New Roman" pitchFamily="18" charset="0"/>
              </a:rPr>
              <a:t>PO B-TRP 005    </a:t>
            </a:r>
            <a:r>
              <a:rPr lang="es-EC" sz="2400" dirty="0" smtClean="0">
                <a:latin typeface="Times New Roman" pitchFamily="18" charset="0"/>
                <a:cs typeface="Times New Roman" pitchFamily="18" charset="0"/>
              </a:rPr>
              <a:t>Control de Situaciones de Emergencia</a:t>
            </a:r>
          </a:p>
          <a:p>
            <a:r>
              <a:rPr lang="es-EC" sz="2400" dirty="0" smtClean="0">
                <a:ln>
                  <a:solidFill>
                    <a:sysClr val="windowText" lastClr="000000"/>
                  </a:solidFill>
                </a:ln>
                <a:latin typeface="Times New Roman" pitchFamily="18" charset="0"/>
                <a:cs typeface="Times New Roman" pitchFamily="18" charset="0"/>
                <a:hlinkClick r:id="rId8" action="ppaction://hlinkfile"/>
              </a:rPr>
              <a:t>-</a:t>
            </a:r>
            <a:r>
              <a:rPr lang="es-EC" sz="2400" dirty="0" smtClean="0">
                <a:latin typeface="Times New Roman" pitchFamily="18" charset="0"/>
                <a:cs typeface="Times New Roman" pitchFamily="18" charset="0"/>
              </a:rPr>
              <a:t> PO B-TRP 006    Control de Señales de Seguridad </a:t>
            </a: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Preparación y respuesta ante emergencias</a:t>
            </a:r>
          </a:p>
          <a:p>
            <a:r>
              <a:rPr lang="es-EC" sz="2400" dirty="0" smtClean="0">
                <a:ln>
                  <a:solidFill>
                    <a:schemeClr val="tx1"/>
                  </a:solidFill>
                </a:ln>
                <a:latin typeface="Times New Roman" pitchFamily="18" charset="0"/>
                <a:cs typeface="Times New Roman" pitchFamily="18" charset="0"/>
                <a:hlinkClick r:id="rId9" action="ppaction://hlinkfile"/>
              </a:rPr>
              <a:t>-</a:t>
            </a:r>
            <a:r>
              <a:rPr lang="es-EC" sz="2400" dirty="0" smtClean="0">
                <a:latin typeface="Times New Roman" pitchFamily="18" charset="0"/>
                <a:cs typeface="Times New Roman" pitchFamily="18" charset="0"/>
              </a:rPr>
              <a:t> PG B-TRP 006    </a:t>
            </a:r>
            <a:r>
              <a:rPr lang="es-ES_tradnl" sz="2400" dirty="0" smtClean="0">
                <a:latin typeface="Times New Roman" pitchFamily="18" charset="0"/>
                <a:cs typeface="Times New Roman" pitchFamily="18" charset="0"/>
              </a:rPr>
              <a:t>Preparación y respuesta ante emergencias   </a:t>
            </a:r>
            <a:endParaRPr lang="es-EC" sz="2400" dirty="0" smtClean="0">
              <a:latin typeface="Times New Roman" pitchFamily="18" charset="0"/>
              <a:cs typeface="Times New Roman" pitchFamily="18" charset="0"/>
            </a:endParaRPr>
          </a:p>
          <a:p>
            <a:r>
              <a:rPr lang="es-EC" sz="2400" dirty="0" smtClean="0">
                <a:latin typeface="Times New Roman" pitchFamily="18" charset="0"/>
                <a:cs typeface="Times New Roman" pitchFamily="18" charset="0"/>
              </a:rPr>
              <a:t>- PO B-TRP 005/1 </a:t>
            </a:r>
            <a:r>
              <a:rPr lang="es-ES_tradnl" sz="2400" dirty="0" smtClean="0">
                <a:latin typeface="Times New Roman" pitchFamily="18" charset="0"/>
                <a:cs typeface="Times New Roman" pitchFamily="18" charset="0"/>
              </a:rPr>
              <a:t>Registro de Accidentes/Incidentes ambientales</a:t>
            </a:r>
            <a:endParaRPr lang="es-EC" sz="2400" dirty="0" smtClean="0">
              <a:latin typeface="Times New Roman" pitchFamily="18" charset="0"/>
              <a:cs typeface="Times New Roman" pitchFamily="18" charset="0"/>
            </a:endParaRPr>
          </a:p>
          <a:p>
            <a:r>
              <a:rPr lang="es-ES_tradnl" sz="2400" dirty="0" smtClean="0">
                <a:latin typeface="Times New Roman" pitchFamily="18" charset="0"/>
                <a:cs typeface="Times New Roman" pitchFamily="18" charset="0"/>
              </a:rPr>
              <a:t>- </a:t>
            </a:r>
            <a:r>
              <a:rPr lang="es-EC" sz="2400" dirty="0" smtClean="0">
                <a:latin typeface="Times New Roman" pitchFamily="18" charset="0"/>
                <a:cs typeface="Times New Roman" pitchFamily="18" charset="0"/>
              </a:rPr>
              <a:t>PO B-TRP 005/2 </a:t>
            </a:r>
            <a:r>
              <a:rPr lang="es-ES_tradnl" sz="2400" dirty="0" smtClean="0">
                <a:latin typeface="Times New Roman" pitchFamily="18" charset="0"/>
                <a:cs typeface="Times New Roman" pitchFamily="18" charset="0"/>
              </a:rPr>
              <a:t>Informe de Accidentes/Incidentes ambientales</a:t>
            </a:r>
            <a:endParaRPr lang="es-EC" sz="2400" b="1" dirty="0" smtClean="0">
              <a:latin typeface="Times New Roman" pitchFamily="18" charset="0"/>
              <a:cs typeface="Times New Roman" pitchFamily="18" charset="0"/>
            </a:endParaRPr>
          </a:p>
        </p:txBody>
      </p:sp>
      <p:sp>
        <p:nvSpPr>
          <p:cNvPr id="6" name="Rectangle 1"/>
          <p:cNvSpPr>
            <a:spLocks noChangeArrowheads="1"/>
          </p:cNvSpPr>
          <p:nvPr/>
        </p:nvSpPr>
        <p:spPr bwMode="auto">
          <a:xfrm>
            <a:off x="107504" y="-82415"/>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IMPLEMENTACIÓN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pic>
        <p:nvPicPr>
          <p:cNvPr id="5" name="Picture 4" descr="MPj04096590000[1]">
            <a:hlinkClick r:id="rId10" action="ppaction://hlinkpres?slideindex=1&amp;slidetitle="/>
          </p:cNvPr>
          <p:cNvPicPr>
            <a:picLocks noChangeAspect="1" noChangeArrowheads="1"/>
          </p:cNvPicPr>
          <p:nvPr/>
        </p:nvPicPr>
        <p:blipFill>
          <a:blip r:embed="rId11" cstate="print"/>
          <a:srcRect/>
          <a:stretch>
            <a:fillRect/>
          </a:stretch>
        </p:blipFill>
        <p:spPr bwMode="auto">
          <a:xfrm flipH="1">
            <a:off x="8388424" y="907472"/>
            <a:ext cx="432048" cy="433296"/>
          </a:xfrm>
          <a:prstGeom prst="rect">
            <a:avLst/>
          </a:prstGeom>
          <a:noFill/>
          <a:ln w="25400">
            <a:solidFill>
              <a:srgbClr val="000000"/>
            </a:solidFill>
            <a:miter lim="800000"/>
            <a:headEnd/>
            <a:tailEnd/>
          </a:ln>
        </p:spPr>
      </p:pic>
      <p:sp>
        <p:nvSpPr>
          <p:cNvPr id="7" name="6 Botón de acción: Documento">
            <a:hlinkClick r:id="rId12" action="ppaction://program" highlightClick="1"/>
          </p:cNvPr>
          <p:cNvSpPr/>
          <p:nvPr/>
        </p:nvSpPr>
        <p:spPr>
          <a:xfrm>
            <a:off x="8460432" y="1412776"/>
            <a:ext cx="288032" cy="360040"/>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8" name="Picture 12" descr="j0282802">
            <a:hlinkClick r:id="rId13" action="ppaction://hlinkpres?slideindex=1&amp;slidetitle="/>
          </p:cNvPr>
          <p:cNvPicPr>
            <a:picLocks noChangeAspect="1" noChangeArrowheads="1" noCrop="1"/>
          </p:cNvPicPr>
          <p:nvPr/>
        </p:nvPicPr>
        <p:blipFill>
          <a:blip r:embed="rId14" cstate="print"/>
          <a:srcRect/>
          <a:stretch>
            <a:fillRect/>
          </a:stretch>
        </p:blipFill>
        <p:spPr bwMode="auto">
          <a:xfrm>
            <a:off x="8316416" y="2132856"/>
            <a:ext cx="576064" cy="576064"/>
          </a:xfrm>
          <a:prstGeom prst="rect">
            <a:avLst/>
          </a:prstGeom>
          <a:noFill/>
        </p:spPr>
      </p:pic>
      <p:pic>
        <p:nvPicPr>
          <p:cNvPr id="9" name="Picture 5">
            <a:hlinkClick r:id="rId15" action="ppaction://hlinkpres?slideindex=1&amp;slidetitle="/>
          </p:cNvPr>
          <p:cNvPicPr>
            <a:picLocks noChangeAspect="1" noChangeArrowheads="1"/>
          </p:cNvPicPr>
          <p:nvPr/>
        </p:nvPicPr>
        <p:blipFill>
          <a:blip r:embed="rId16" cstate="print"/>
          <a:srcRect/>
          <a:stretch>
            <a:fillRect/>
          </a:stretch>
        </p:blipFill>
        <p:spPr bwMode="auto">
          <a:xfrm>
            <a:off x="8201374" y="2636912"/>
            <a:ext cx="763114" cy="648069"/>
          </a:xfrm>
          <a:prstGeom prst="rect">
            <a:avLst/>
          </a:prstGeom>
          <a:ln>
            <a:noFill/>
          </a:ln>
          <a:effectLst>
            <a:softEdge rad="112500"/>
          </a:effectLst>
        </p:spPr>
      </p:pic>
      <p:pic>
        <p:nvPicPr>
          <p:cNvPr id="10" name="Picture 7" descr="j0199271">
            <a:hlinkClick r:id="rId17" action="ppaction://hlinkpres?slideindex=1&amp;slidetitle="/>
          </p:cNvPr>
          <p:cNvPicPr>
            <a:picLocks noChangeAspect="1" noChangeArrowheads="1"/>
          </p:cNvPicPr>
          <p:nvPr/>
        </p:nvPicPr>
        <p:blipFill>
          <a:blip r:embed="rId18" cstate="print"/>
          <a:srcRect/>
          <a:stretch>
            <a:fillRect/>
          </a:stretch>
        </p:blipFill>
        <p:spPr bwMode="auto">
          <a:xfrm>
            <a:off x="8316416" y="3284984"/>
            <a:ext cx="619518" cy="432048"/>
          </a:xfrm>
          <a:prstGeom prst="rect">
            <a:avLst/>
          </a:prstGeom>
          <a:noFill/>
          <a:ln w="9525">
            <a:noFill/>
            <a:miter lim="800000"/>
            <a:headEnd/>
            <a:tailEnd/>
          </a:ln>
        </p:spPr>
      </p:pic>
      <p:pic>
        <p:nvPicPr>
          <p:cNvPr id="11" name="Picture 11" descr="j0286858">
            <a:hlinkClick r:id="rId19" action="ppaction://hlinkpres?slideindex=1&amp;slidetitle="/>
          </p:cNvPr>
          <p:cNvPicPr>
            <a:picLocks noChangeAspect="1" noChangeArrowheads="1"/>
          </p:cNvPicPr>
          <p:nvPr/>
        </p:nvPicPr>
        <p:blipFill>
          <a:blip r:embed="rId20" cstate="print"/>
          <a:srcRect/>
          <a:stretch>
            <a:fillRect/>
          </a:stretch>
        </p:blipFill>
        <p:spPr bwMode="auto">
          <a:xfrm>
            <a:off x="8388424" y="3717032"/>
            <a:ext cx="493104" cy="432048"/>
          </a:xfrm>
          <a:prstGeom prst="rect">
            <a:avLst/>
          </a:prstGeom>
          <a:noFill/>
          <a:ln w="9525">
            <a:noFill/>
            <a:miter lim="800000"/>
            <a:headEnd/>
            <a:tailEnd/>
          </a:ln>
        </p:spPr>
      </p:pic>
      <p:pic>
        <p:nvPicPr>
          <p:cNvPr id="12" name="Picture 4" descr="j0286864"/>
          <p:cNvPicPr>
            <a:picLocks noChangeAspect="1" noChangeArrowheads="1"/>
          </p:cNvPicPr>
          <p:nvPr/>
        </p:nvPicPr>
        <p:blipFill>
          <a:blip r:embed="rId21" cstate="print"/>
          <a:srcRect/>
          <a:stretch>
            <a:fillRect/>
          </a:stretch>
        </p:blipFill>
        <p:spPr bwMode="auto">
          <a:xfrm>
            <a:off x="8244408" y="5733256"/>
            <a:ext cx="648072" cy="648072"/>
          </a:xfrm>
          <a:prstGeom prst="rect">
            <a:avLst/>
          </a:prstGeom>
          <a:noFill/>
          <a:ln w="9525">
            <a:noFill/>
            <a:miter lim="800000"/>
            <a:headEnd/>
            <a:tailEnd/>
          </a:ln>
        </p:spPr>
      </p:pic>
      <p:pic>
        <p:nvPicPr>
          <p:cNvPr id="13" name="Picture 5" descr="pe01584_">
            <a:hlinkClick r:id="rId22" action="ppaction://hlinkpres?slideindex=1&amp;slidetitle="/>
          </p:cNvPr>
          <p:cNvPicPr>
            <a:picLocks noChangeAspect="1" noChangeArrowheads="1"/>
          </p:cNvPicPr>
          <p:nvPr/>
        </p:nvPicPr>
        <p:blipFill>
          <a:blip r:embed="rId23" cstate="print"/>
          <a:srcRect/>
          <a:stretch>
            <a:fillRect/>
          </a:stretch>
        </p:blipFill>
        <p:spPr bwMode="auto">
          <a:xfrm>
            <a:off x="8244408" y="4149080"/>
            <a:ext cx="716214" cy="432048"/>
          </a:xfrm>
          <a:prstGeom prst="rect">
            <a:avLst/>
          </a:prstGeom>
          <a:noFill/>
          <a:ln w="9525">
            <a:noFill/>
            <a:miter lim="800000"/>
            <a:headEnd/>
            <a:tailEnd/>
          </a:ln>
        </p:spPr>
      </p:pic>
      <p:pic>
        <p:nvPicPr>
          <p:cNvPr id="3074" name="Picture 2"/>
          <p:cNvPicPr>
            <a:picLocks noChangeAspect="1" noChangeArrowheads="1"/>
          </p:cNvPicPr>
          <p:nvPr/>
        </p:nvPicPr>
        <p:blipFill>
          <a:blip r:embed="rId24" cstate="print"/>
          <a:srcRect/>
          <a:stretch>
            <a:fillRect/>
          </a:stretch>
        </p:blipFill>
        <p:spPr bwMode="auto">
          <a:xfrm>
            <a:off x="6444208" y="4365104"/>
            <a:ext cx="604867" cy="5040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51520" y="133609"/>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VERIFICACIÓN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
        <p:nvSpPr>
          <p:cNvPr id="10" name="9 CuadroTexto"/>
          <p:cNvSpPr txBox="1"/>
          <p:nvPr/>
        </p:nvSpPr>
        <p:spPr>
          <a:xfrm>
            <a:off x="144016" y="764704"/>
            <a:ext cx="8964488" cy="5632311"/>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Seguimiento y medición</a:t>
            </a:r>
          </a:p>
          <a:p>
            <a:r>
              <a:rPr lang="es-EC" sz="2400" dirty="0" smtClean="0">
                <a:ln>
                  <a:solidFill>
                    <a:schemeClr val="tx1"/>
                  </a:solidFill>
                </a:ln>
                <a:latin typeface="Times New Roman" pitchFamily="18" charset="0"/>
                <a:cs typeface="Times New Roman" pitchFamily="18" charset="0"/>
                <a:hlinkClick r:id="rId2" action="ppaction://hlinkfile"/>
              </a:rPr>
              <a:t>-</a:t>
            </a:r>
            <a:r>
              <a:rPr lang="es-EC" sz="2400" dirty="0" smtClean="0">
                <a:ln>
                  <a:solidFill>
                    <a:schemeClr val="tx1"/>
                  </a:solidFill>
                </a:ln>
                <a:latin typeface="Times New Roman" pitchFamily="18" charset="0"/>
                <a:cs typeface="Times New Roman" pitchFamily="18" charset="0"/>
              </a:rPr>
              <a:t> </a:t>
            </a:r>
            <a:r>
              <a:rPr lang="es-EC" sz="2400" dirty="0" smtClean="0">
                <a:latin typeface="Times New Roman" pitchFamily="18" charset="0"/>
                <a:cs typeface="Times New Roman" pitchFamily="18" charset="0"/>
              </a:rPr>
              <a:t>PG B-TRP 008 </a:t>
            </a:r>
            <a:r>
              <a:rPr lang="es-EC" sz="2400" dirty="0" smtClean="0">
                <a:latin typeface="Times New Roman" pitchFamily="18" charset="0"/>
                <a:cs typeface="Times New Roman" pitchFamily="18" charset="0"/>
              </a:rPr>
              <a:t>  </a:t>
            </a:r>
            <a:r>
              <a:rPr lang="es-EC" sz="2400" dirty="0" smtClean="0">
                <a:latin typeface="Times New Roman" pitchFamily="18" charset="0"/>
                <a:cs typeface="Times New Roman" pitchFamily="18" charset="0"/>
              </a:rPr>
              <a:t>Monitoreo </a:t>
            </a:r>
            <a:r>
              <a:rPr lang="es-EC" sz="2400" dirty="0" smtClean="0">
                <a:latin typeface="Times New Roman" pitchFamily="18" charset="0"/>
                <a:cs typeface="Times New Roman" pitchFamily="18" charset="0"/>
              </a:rPr>
              <a:t>de Efluentes</a:t>
            </a:r>
            <a:endParaRPr lang="es-EC" sz="2400" dirty="0" smtClean="0">
              <a:latin typeface="Times New Roman" pitchFamily="18" charset="0"/>
              <a:cs typeface="Times New Roman" pitchFamily="18" charset="0"/>
            </a:endParaRPr>
          </a:p>
          <a:p>
            <a:r>
              <a:rPr lang="es-EC" sz="2400" dirty="0" smtClean="0">
                <a:ln>
                  <a:solidFill>
                    <a:schemeClr val="tx1"/>
                  </a:solidFill>
                </a:ln>
                <a:latin typeface="Times New Roman" pitchFamily="18" charset="0"/>
                <a:cs typeface="Times New Roman" pitchFamily="18" charset="0"/>
                <a:hlinkClick r:id="rId3" action="ppaction://hlinkfile"/>
              </a:rPr>
              <a:t>-</a:t>
            </a:r>
            <a:r>
              <a:rPr lang="es-EC" sz="2400" dirty="0" smtClean="0">
                <a:latin typeface="Times New Roman" pitchFamily="18" charset="0"/>
                <a:cs typeface="Times New Roman" pitchFamily="18" charset="0"/>
              </a:rPr>
              <a:t> PG B-TRP 009   Monitoreo de emisiones a la atmósfera                                                                                                </a:t>
            </a:r>
          </a:p>
          <a:p>
            <a:r>
              <a:rPr lang="es-EC" sz="2400" dirty="0" smtClean="0">
                <a:ln>
                  <a:solidFill>
                    <a:schemeClr val="tx1"/>
                  </a:solidFill>
                </a:ln>
                <a:latin typeface="Times New Roman" pitchFamily="18" charset="0"/>
                <a:cs typeface="Times New Roman" pitchFamily="18" charset="0"/>
                <a:hlinkClick r:id="rId4" action="ppaction://hlinkfile"/>
              </a:rPr>
              <a:t>-</a:t>
            </a:r>
            <a:r>
              <a:rPr lang="es-EC" sz="2400" dirty="0" smtClean="0">
                <a:latin typeface="Times New Roman" pitchFamily="18" charset="0"/>
                <a:cs typeface="Times New Roman" pitchFamily="18" charset="0"/>
              </a:rPr>
              <a:t> PG B-TRP 010   Monitoreo de ruido                                                                                                                                     </a:t>
            </a: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Evaluación del cumplimiento legal</a:t>
            </a:r>
          </a:p>
          <a:p>
            <a:pPr marL="2152650" indent="-2152650"/>
            <a:r>
              <a:rPr lang="es-EC" sz="2400" dirty="0" smtClean="0">
                <a:ln>
                  <a:solidFill>
                    <a:schemeClr val="tx1"/>
                  </a:solidFill>
                </a:ln>
                <a:latin typeface="Times New Roman" pitchFamily="18" charset="0"/>
                <a:cs typeface="Times New Roman" pitchFamily="18" charset="0"/>
                <a:hlinkClick r:id="rId5" action="ppaction://hlinkfile"/>
              </a:rPr>
              <a:t>-</a:t>
            </a:r>
            <a:r>
              <a:rPr lang="es-EC" sz="2400" dirty="0" smtClean="0">
                <a:latin typeface="Times New Roman" pitchFamily="18" charset="0"/>
                <a:cs typeface="Times New Roman" pitchFamily="18" charset="0"/>
              </a:rPr>
              <a:t> PG B-TRP </a:t>
            </a:r>
            <a:r>
              <a:rPr lang="es-EC" sz="2400" dirty="0" smtClean="0">
                <a:latin typeface="Times New Roman" pitchFamily="18" charset="0"/>
                <a:cs typeface="Times New Roman" pitchFamily="18" charset="0"/>
              </a:rPr>
              <a:t>011  </a:t>
            </a:r>
            <a:r>
              <a:rPr lang="es-EC" sz="2400" dirty="0" smtClean="0">
                <a:latin typeface="Times New Roman" pitchFamily="18" charset="0"/>
                <a:cs typeface="Times New Roman" pitchFamily="18" charset="0"/>
              </a:rPr>
              <a:t>Procedimiento de Identificación de Requisitos </a:t>
            </a:r>
            <a:r>
              <a:rPr lang="es-EC" sz="2400" dirty="0" smtClean="0">
                <a:latin typeface="Times New Roman" pitchFamily="18" charset="0"/>
                <a:cs typeface="Times New Roman" pitchFamily="18" charset="0"/>
              </a:rPr>
              <a:t>                 Legales</a:t>
            </a:r>
            <a:r>
              <a:rPr lang="es-EC" sz="2400" dirty="0" smtClean="0">
                <a:latin typeface="Times New Roman" pitchFamily="18" charset="0"/>
                <a:cs typeface="Times New Roman" pitchFamily="18" charset="0"/>
              </a:rPr>
              <a:t>. </a:t>
            </a:r>
          </a:p>
          <a:p>
            <a:r>
              <a:rPr lang="es-EC" sz="2400" dirty="0" smtClean="0">
                <a:latin typeface="Times New Roman" pitchFamily="18" charset="0"/>
                <a:cs typeface="Times New Roman" pitchFamily="18" charset="0"/>
              </a:rPr>
              <a:t>- PG B-TRP </a:t>
            </a:r>
            <a:r>
              <a:rPr lang="es-EC" sz="2400" dirty="0" smtClean="0">
                <a:latin typeface="Times New Roman" pitchFamily="18" charset="0"/>
                <a:cs typeface="Times New Roman" pitchFamily="18" charset="0"/>
              </a:rPr>
              <a:t>011/1 </a:t>
            </a:r>
            <a:r>
              <a:rPr lang="es-EC" sz="2400" dirty="0" smtClean="0">
                <a:latin typeface="Times New Roman" pitchFamily="18" charset="0"/>
                <a:cs typeface="Times New Roman" pitchFamily="18" charset="0"/>
              </a:rPr>
              <a:t>Formulario de Requisitos Legales aplicables. </a:t>
            </a: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No conformidad, acción correctiva y acción preventiva</a:t>
            </a:r>
          </a:p>
          <a:p>
            <a:r>
              <a:rPr lang="es-EC" sz="2400" dirty="0" smtClean="0">
                <a:ln>
                  <a:solidFill>
                    <a:schemeClr val="tx1"/>
                  </a:solidFill>
                </a:ln>
                <a:latin typeface="Times New Roman" pitchFamily="18" charset="0"/>
                <a:cs typeface="Times New Roman" pitchFamily="18" charset="0"/>
                <a:hlinkClick r:id="rId6" action="ppaction://hlinkfile"/>
              </a:rPr>
              <a:t>-</a:t>
            </a:r>
            <a:r>
              <a:rPr lang="es-EC" sz="2400" dirty="0" smtClean="0">
                <a:latin typeface="Times New Roman" pitchFamily="18" charset="0"/>
                <a:cs typeface="Times New Roman" pitchFamily="18" charset="0"/>
                <a:hlinkClick r:id="rId6" action="ppaction://hlinkfile"/>
              </a:rPr>
              <a:t> </a:t>
            </a:r>
            <a:r>
              <a:rPr lang="es-EC" sz="2400" dirty="0" smtClean="0">
                <a:latin typeface="Times New Roman" pitchFamily="18" charset="0"/>
                <a:cs typeface="Times New Roman" pitchFamily="18" charset="0"/>
              </a:rPr>
              <a:t>PG B-TRP 012    Procedimiento de No conformidades, Acciones correctivas y preventivas</a:t>
            </a:r>
          </a:p>
          <a:p>
            <a:r>
              <a:rPr lang="es-EC" sz="2400" dirty="0" smtClean="0">
                <a:latin typeface="Times New Roman" pitchFamily="18" charset="0"/>
                <a:cs typeface="Times New Roman" pitchFamily="18" charset="0"/>
              </a:rPr>
              <a:t> - RPG B-TRP 012/1 Registro de No Conformidades, Acciones correctivas y preventivas</a:t>
            </a:r>
          </a:p>
        </p:txBody>
      </p:sp>
      <p:pic>
        <p:nvPicPr>
          <p:cNvPr id="48130" name="Picture 2" descr="http://3.bp.blogspot.com/_XtCXvPEVc4I/TFxdVR9Hj3I/AAAAAAAABgI/VKgi9qCsYRk/s400/sinruido.jpg">
            <a:hlinkClick r:id="rId7" action="ppaction://hlinkpres?slideindex=1&amp;slidetitle="/>
          </p:cNvPr>
          <p:cNvPicPr>
            <a:picLocks noChangeAspect="1" noChangeArrowheads="1"/>
          </p:cNvPicPr>
          <p:nvPr/>
        </p:nvPicPr>
        <p:blipFill>
          <a:blip r:embed="rId8" cstate="print"/>
          <a:srcRect l="9091" b="10627"/>
          <a:stretch>
            <a:fillRect/>
          </a:stretch>
        </p:blipFill>
        <p:spPr bwMode="auto">
          <a:xfrm>
            <a:off x="5292080" y="1844824"/>
            <a:ext cx="810090" cy="648072"/>
          </a:xfrm>
          <a:prstGeom prst="ellipse">
            <a:avLst/>
          </a:prstGeom>
          <a:ln>
            <a:noFill/>
          </a:ln>
          <a:effectLst>
            <a:softEdge rad="112500"/>
          </a:effectLst>
        </p:spPr>
      </p:pic>
      <p:pic>
        <p:nvPicPr>
          <p:cNvPr id="48136" name="Picture 8" descr="http://t0.gstatic.com/images?q=tbn:ANd9GcStIvUwF6i0eRzHSvhOrQdJuR1cTMCtoClJrEzkfaIotiaXNz9D">
            <a:hlinkClick r:id="rId9" action="ppaction://hlinkpres?slideindex=1&amp;slidetitle="/>
          </p:cNvPr>
          <p:cNvPicPr>
            <a:picLocks noChangeAspect="1" noChangeArrowheads="1"/>
          </p:cNvPicPr>
          <p:nvPr/>
        </p:nvPicPr>
        <p:blipFill>
          <a:blip r:embed="rId10" cstate="print"/>
          <a:srcRect/>
          <a:stretch>
            <a:fillRect/>
          </a:stretch>
        </p:blipFill>
        <p:spPr bwMode="auto">
          <a:xfrm>
            <a:off x="8244408" y="3140968"/>
            <a:ext cx="713647" cy="864096"/>
          </a:xfrm>
          <a:prstGeom prst="rect">
            <a:avLst/>
          </a:prstGeom>
          <a:ln>
            <a:noFill/>
          </a:ln>
          <a:effectLst>
            <a:softEdge rad="112500"/>
          </a:effectLst>
        </p:spPr>
      </p:pic>
      <p:sp>
        <p:nvSpPr>
          <p:cNvPr id="48138" name="AutoShape 10" descr="data:image/jpeg;base64,/9j/4AAQSkZJRgABAQAAAQABAAD/2wCEAAkGBhQSERQUEhQWFBUWFxgXFxgYFxoeGBwfHB4cGBcbGBscHCYfIRojGhoYHy8gJSgpLC0tGh8xNTEqNSYrLCkBCQoKDgwOGg8PGjElHyUsLCwsLCwsLiwsLDItKSwsLCksLCwpLCwsLCwuLCksLCwsKSwsLCwsLCwsLCksKSwsLP/AABEIAPoAygMBIgACEQEDEQH/xAAcAAACAwEBAQEAAAAAAAAAAAAABgQFBwMIAQL/xABPEAACAQMCAwYCBgMMBgkFAAABAgMABBEFIQYSMQcTIkFRYTJxFCNCgZGhM1LBCBUkNGJyc3SCsbLRJTWzw9LwFhdDVGOEkpPhU1WDovH/xAAZAQACAwEAAAAAAAAAAAAAAAAAAwECBAX/xAAxEQACAgEDAQYFBAEFAAAAAAAAAQIRAxIhMQQTIjJBUWGBkaGxwTNx0fAUI2LC4fH/2gAMAwEAAhEDEQA/ANvooooAKKKKACiiigAooooAKKKKACiiigAorje3qRRtJKwREBZmY4AA6kmkzSdcvtUUy22LG1JHdySRh7iQDqyqT3aJnbJDE9RQA8E0kR3uoXlxcG2nhtoraZ4AjQ953pRRzM551KjLDAH5+c+TgqfHg1S+DfZLmB1z/KXuV5h7ZFUNvdXmk97HLHHdtcSPJFKrd0HmcgFJQxKoSoHLy4DEFQCxyYboC60HjdntpmuIH+kW0phnhgRpG5s+FkX4ijKQwPpn0rvwtx3Heyyw9zPbTRAM0c8fKxU4AYbkYyQPvFJ/BPHVhaQTSXVyq3U0sk1xGyOHV+ndKGXmIUAKMk75rtwCs+oanNqrh4rYIYLZGGCyebYztuCT1yWIBPLUgahRRRQAUUUUAFFFFABRRRQAUUUUAFFFFABRRRQAUUUUAFFFFABXK4uVRSzsFVRksxAAHqSdsUk9ofGs9tPaWloEE10+O8lBKKM8uw2y2fLOduh5hUTTeAbcN3t2Xv7g4zJcHK9c4SL4QM+Rz5+tUlOMeSyi5cHPiTiCHVZ7SytmaWF5jJcMEcRtHD4ioZlCupfAyuR0z5VozSLGoGygbAAenkAPKq7TNVjLtEXTnRQ3ICAyqdgeXyXNQNf1TlBZd9+Vf8/+falzzKMdSLwxuUtJPn4kiUkcwyOuT+ysy7R+0mzEEsBP0mSVSpRTgL0ILMQeUqcMAATlR060ra39N1B3S3ZY7YMUMhbBkIyGOwLFebIwNj1OfJg4F7M7eFueRRMynPM42z5BV3Hvk5NZu1utb+C/JoeKvDx6v8DNLwWt3FaySyNDeRwqBNHy8pcqvOZFK4cEgjfyNWnCnFE/0l9PvlRbmNA8cke0c0ey8yqd1YHqvQb+lWNIHHl0y6vo7Q4M5dkIL4zGWUAMM9MNIM+fTyp+LJfdYjJCt0a/RQKK0iQooooAKKKKACiiigAooooAKKKKACiiigAooooAKCaKpuJtRlgWGRCojE0YnLKSRGx5SRvthiuSc4GTtigDIe0niNtbdbbTbV5+4bn+kYK4zkELnACHbdjvjYbZqBp+qa1YAIzR3AIOFlfnK4OAQ/MDg74HMRjyG1aJr+u3dm3d3eJLaRvDdKuAmT4Yp13CjOwk6HbON6QO0iCRykceczSRRj5Nkdc4HiwN/X3rJlyPtFjr5mrFjjpc2+CU/HgMtvfSxKjxM0FwIpBIDC4Hi23DLJuFz0Pvs38Y6mrae00LqwMbvGw3BwjEEe1LnGvB1vZvbJDEI1FtIssvh+s+BcuM/EBzPkjBz54OETgeG8lSeO2H0uFAwkt+flJRwR3kQYg5yuCAM7qMHO1ZY9VpeRaMlGpepoPDQhFvCsTc0aqoypBPq39rJO21P9pycg7vHLjbH/PWvNulB4JnNpcCEj4o7giNiR0Rgco3XrkdT061oNlxLeKA72T428UEqPk+oUMTy/eazyxuDtb38GOU1kVPavijSZ9YjR+Q5yCATjYfPfyqh0uw+l680wwY7CERcwz+lfmJXPQlQxz6bA71Xm5Z0LqDzFSwVxytnyDAg4OevX76YOx50WzeEjFxFM4ucnJZ2PMJM4GVZCuPYU3pXqk7F9THTFUPlFFFdAwhRRRQAUUUUAFFFFABRRRQAUUUUAFFFQdb1mK0gknnbljjGWOM+wAHmSSAB6kUATqM1n19oF3qsam6uTZQPhhbw47woc8omk5tyQVPKByj3IzX5j7G9OVQGknYgAFjcNkn1wNt/aotE0x41HVobdeeeVIl6Zdgo9PMj1pUl7TNOuWNtGXuzIpVlihdwQcqwbYDGPPpg9aj2vZvpUDB2iMxB2792kUdRsrnlOfcHoKYre+tYECwrFEAMBVCIoHXYDHmelUeWC8yyxyfkVXDJMkd1pl4TK0OU5nILSwSA905Pm3LlCfVN96y3TtHMd1caNcyvyg89tL1ZV2fI/sePHTKtjHm8avrax6vp0okyJWktZSu4IcBoVIH/i9D5Y9qou2O1W31XTbsAoGZVldR15GXqANzyMw+WB5CqussLXwLJvHLcvuM+Dbi9uUg58RmNAZTnPIpHe9FwJGJOx23z7VA1m0TRtYtLhF5LSaEWknohXAjLM2cA8qHO2eVic71o2v8TW9lD3tzII08s9SfRR1J9hSnxNrsWpWk0MEEsrlR9XNHLAGUkZ5ZHUAMNmHyqdoWTvOv2LPiDgux1EHvIkEjfa5QGPplhufuNZ+OyF4CxgvJYlGcIpJA9cZwPLz9q76LxBqFhbgajD9VGCFmB7xsDHKsgizjC5+sIA2APuxQ8YJLEHj5WDdGDAqR09jnqMVjyzr+7M0Y4N/3cV7LQ3QqWu7mQg5wXAU+xULnH31K7L3P7+aiMnBhiOPLP1eDj5E/ifWoWv8AFUFouZG5nIysa4LHrud8BcjqfuzTD2J8LzRRz3l0nLNdMGXmxzBN2GRjK8zHOM9FXYVPSRk25snqpRSUUabRRRXQMAUUUUAFFFFABRRRQAUUUUAFFFFABWf9qwhvIk05ZcXUzo0aqpfl5TktKFBKx8pPi/ZmmTjXiMWNjPcbZRDyA9Cx2QfiR/8AHWlvgfS/otgJ5mBuLrNzPLtnDDnAyPshSNunXHlVZS0qyUrdFP2e8QMsRs7vwT22EBxhWj6RsNh6FfuGd8irLjnitbO1aRWBYdAD1J2UZHTJ+/APpU59KhnAniIBkVSHA+JT4l64ON8+XU7b1X6pwKlzH3czBkyGwOYbjONww9TXMbblutjoJRS2e4rJo808YN3czszAFlQrGFJwSvhBJA6bk9M+dEvBNq+A0TORsOaSRj92X8/arZOEDZkckkpiAwEL80Y+5gWBzv8AFjc/KrnTtYCbMg/nKAD9/rSnJqXNfQeknG6sRb3h2Oza1ktoDmO7gkZFDlnCk7ZOSANz0NXn7oZMpp4Aye+cYHU7JT/bxK8kT5IIIII64PUH2IOD86X+0zT++vNJUjIE8jnfGyIHJ2/m10MDag7MGanNUqJnFPCkd8sbzFjyRyxKv2FZxy94VGCWA6b/AOdUvZzeyfR2tbjHf2jdywznKgZib5FdgfRR8qka3dXdtP36ZnteQCaEfGnL/wBrEPtbE8y+g+WJulanaXBaaCSKRmVVZlYFuVclQ4O4AyxwQNifKqSbaNMYqMtizUq67YZTkeRB8iPQjqKyiXSjJPPeSaWl3YvKYx3XhmjWAmNnCIQdzzZB68o3UYqq0X6ak80mluBaM8iRrKw5ME7sseT8LbgjrjfO4q7Xjs6PAtpAvfXDRKFGPCGJ2cgDLMSThRuds9amDUZ6Vv8AgVlbnC2qr6jRqNhoGlKk0kMfM4R41IaSTHUMEcnAHmTjpj2qJF2r6jeyH969NLwgZ55iRnrvkMqDcEYyx2+4RuHOzmK3jbUdbbvZ2zIUkYFFz05x9p/b4RnABOKNU7YpJm7jSoGncbAojCNR0zgeIr7nkFblEw2Og4qv4Y1kutOwgUGQwTiR12yx7oopIHmA7Ee/WmHRNchu4VmgfnRs74III2IIO4IOxFZlpWt64gkkurLMcYye7cCTG+SiGR+cgb8u3TY5p84W4ojuY4yrqTIneRjYMy7cx5c9VYgHHQmpcdrQJjBRRRVCQooooAKKKKACiiigAooooAy390NcKNNjQnxPOnLt+qrFvyIr9do0jQ6fHaRMWeUw2KHlyzAjkfA6AkKevqfPBqZ26aF3+ltIPit2Eo+Xwv5gdDnz6e9LWsa99I/6PsRkzXUEjNkfEnIr5A23ZyfLGMY9FZLbSLx4ZsGmWCxRJGoGEUKMAAbDA28q4alaY8Q+/wDzqxXpXG+XMbfLP4b1M4JxoIydlFKuVIO+xrNLDUWN3cQMeYKsUqbdAwAZfubBHzb2rTRWSaw5j1e2bIxLHLDjBzkMWH4llH41zJK9vZ/ydDG6+a/g07RLkGJcdU2P3dPyqZxbw6b2GNoXEVxE4lgkK5Ct0YMPNWUlSPkd8Up2F6Yn5huOhHqP86d9P1MBB1IO4I9DTumyrhiuoxtO0YhxprOrRSQreiWyh2DyW3iViC2GDBtjjHhz5ZwdhUqx4UspYleMF+bLd6HYSMT8XMwxuTkEEbbjatM414vtreAm6IET+Dk5QzPnqOXzGDv5fiBWV8Ou0l281rbta2Uig925GGbB5XjX7OcDIGR79MWzcXB1X1DC+9Uld/QvtTvo7S2Z8AJGvhUbD0VR8zgV27LOFAFbVrtA087FoFOfADkBgCOp8jvhceZNVV/pX74ajaWOfqxm4nHqinAHXqdxj+UDTN2s6o625hg/STMlrCq+rfHjAP2QV8uu3SndFiSjrZTqp3LSvITtRM3EF9JGJu5sbfeSUjwEjwg5zyliSeQEgBQT1znYNE4UtrCERW0YQZyx6s5AA5nPmfyGTgCqjQeB4otIksUwS8bh2I+J2Hx4z5ELjf7Irlwrxosmm99cnu2tQ0dwD9l4xg9fNvCQPU4361rhLU9Rz8yqNDWYSyOB1KMPxBArMOFrZrG/0m1JUuLW5SUZBKkhZSBykjZ1K56HlP3MnAOtXFxHcX8xZIZWC2sJxgIuQG2+07HBPt6AVn+l6332uXV+SWgsIZMkDOcKUCjfYu7OR8s+eRZu7ZOOOmNG8tIB1IHzr8/SF/WH4ilccM2lzi4ntld5VVyJmeTlJUHlVXPKuOnhC9BtVJxdo+n2ccTfQLZjLcQwAd0MfWHxHI6YRWIPqBWXto3Q/QzR80VmV7o81uOfSp3t2HWCV2mgfGAP0hLRnbqD+FXvZxxjNfRTLcwiGe3k7qUD4ScZyBkkee2SOmDV4zjLhkSg48jhRRRVyoUUUUAFFFFAEXVdNS4hkhkGUkRkbp0YY2yCMjqPcCvNOsSy2H0a3lZVl068Zl2GWSQpLHIo8xlGJySfGor1BWWdv3DKS2P0oL9bblRzDA8DMFIbzIDEEDyyfU1DVgajbzB0Vl3DAEfI7j8qg6jefZH3n9lUXZPqnf6Taseqp3Z2A3jJTbHlgCrnUrcKeYdD1/z+VKzXp2GY6vcgTShVLHYAZrFOI77m1myjz8BUnb7Tkk7+ewWtN1vVwylV+EbsfXG+B/f77ViXDvEELak9zcsU5ubu87qudlDHyATbOOuPnWGHeba8l9za+6kn5v7GsCr7Rb4CJ+chRGCxJ6BdySfYYNJ9vxNaucLcRE9fjA/xYo1L+E280VvNHmRQjMCGAUkFh4ScEgbffWeCcZbmmdSjsLVs8msXrXU+9rCxWGMjwkdQPQn4WY+ZwOmwd8VWQWTR/R7OzVRJISqc4yqqozJK+MZxt8yw+RlT6VqFsp71IbwAgA27BJPfMbgA4/knPt1IdOM8veXHkKhKGLuvnzJHZoQdS1NyTzosMaDyxys2PUnKj86+6pbd/qlghyRCJbltiVyMJGTg/EH3BP7aicLa9Ebu4jgjHhxJPcZAAdfCqZ6HABOc4GGxkEmmq11+z5GVriJGYECRZISV22xknod8EEZxtXWxxb6fblo5+RpZXfqfninja30yLmmbLuDyRL8TYGd/ReniPr51nHDnAU+rSvfaj/BbWVhJyIOXvjvghf5pP1hHMc5Gclqt5OFNIinNzLdm7b4mNxPEy52wSqAM2OgB29jioXGHbEn6O1fvHPh75gRFH5cyjHixv5Y6HxdKtDGoxp7CXvJyfJddp3HC2doIIOVH5RHFGD4kTl5ecjORhdl8skdcGrTgXs47vRXtpD3ct2vNKyjLDmxyKc9Sq7Y6ZLepJy3gfiCztZRcTRXGoXTnw+AcqE4BxzEl3JJGcbY261oF52r6mVAj0kxF8crSyHlA2OXXlQjY+ZH30Sdkizq2qajFqk1gupT5RVKOVTxEokpBA9mbGM9PnUHXdKv5Aks1/wB6bdu9TvEICkYJOwPko8jVrw3wxd6jqMt9LcW8ckZCM0Kc/i5QAMEjBEfh5jny6kHF3xVq8b6ddTR4ICyIOcYIIYxEEHBDdcDr0+VYMjanUfsbsCxyg9S3XuJln2v3cIQ3VsrqwUqwBjLDqSp3UkgjywPStL7EdLlWzkupyS95KZt/TdQfv3OPTFI3ZiizanZxyIHWOw5lDAEZYDxYIxnBx91b8iAAADAGwA6VoxRSV0Zsr302faKKKaKCiiigAoopZ4v7RLPTlPfyZk5QywpvIwJwMDoB13JHQ0AM1Knafcwrpd2s7RjngkCByBzOF5owoPVg4UjHmBSTp/aLrGqP/o60jghbw99LllU75JbYHoRgK1d9W7PFitL2a6lfUL1reZVd1yqeE47pDnD9Nx08sVDklySk3wSf3Ozk6ZLkkgXTgb9ByRHb2ySfvrQdQ0vnz9oHqp/+f7qzf9z3dBdNlB87t/8AZxb1rVVlGM9mSm47oVhwquc92T7E5H4Zqg1Lsx0+V+aS0UN58pePO5OSqMozk9cVo5NImmcTDWDf20ayRQx/VR3SHctvzFT5EHlIA+yd8ZApPYKPhdDXmcvEU83ZTpajx24HXGZph0GTjMm+wJ+6oMzaTpymOFMSydFiV5JthkEhm5gm3rjr70q6xwiml6nZpHLJMDHM7FyNyokGFA6bDHnUzsStXuLq8vn3dFCg+HYyHxYGMghFAyMbEiqODbabtUXi1s1s7Hrsw0KZ5Jb+6jaFpF7qGFhhkjB5izZ35nOPTYehFUnaNwHJLeC4k7y6tkUYtYzyyDbcqejZYZIyGI2HQVp9pqI5CGOCOhPn6ffSP2gcb/Q4sjle5kwsUZ8z05iB9kem2Tt60zUkkoE9m7k8j2FmzeGRYtNtYXtO9LNco4IkihBBkZySfE64UEnOGHtmz1LR7IyHubO2VBsPqUJPucj8q56Doi2MEisTJeXOGupDg8p6mJTv0JPMc7n5DHatLk3yZCH+8dt/3W2/9iP/AIa/cOk26sGW2tgQcg9xFsfvWpNFQBLm1yQR8vOEQeShUA9vCBt7Uo6pqkkzpBB+kmfu09ST1dv5KjLH5VZ6zdRpGe89M/LHn7Af/FWHZfwzkfvhMPHKpWBSB9XHk+IHrzPufkfel5J6I2SlZfaJp9tpUMNuZTzzy8odgxaWVsZOwOPLGdgMb5JJzztMkMK39qV2keO7hwNuVmXvgOvwyAk9M85NdtVB1FdQvsE91mOz2DcogIkZlAJHM7AZO+zEA7Vb8coNT0SK8VD3iKs2FIyAfBcL13XAJx1wq9NxWKO0rfruNjKhW4GjMWu2Kc230dVz0DfVNt77429RXoqvO9ggm1vSjDgryrIN/sqXb8lHT2r0QK2YXcEGdJZGkFFFFNEhX4mmCKWYhVUEkk4AA3JJ9KJ51RWZjhVBJJ6AAZJ/CsnvYJ+IJFLs1rpSkMg/7W5wxHNy5yq7HGRgbHBPSG0uQqzlxl23Fn+i6QhnmY470KWHqe6THi2z4jsMdD1HHgXsZeZmu9Z55JXIIiZyT5eKVgck+QXOwG/oNK4f4dsbQBbaGKMgY5gvjOcZy7eI5wM71b3F0EHv5Co1KrsnS+D8SKsUeEAUAYUAAAegAGwFKvEJbuGAOObwk+eGBG1W09wXOT9w8qr9YcCF8+YwPn5VhzT1cGvDHS0Zf2H6r3b3NlISHDd4inA3XwSe/NgIcZ6KfetnbU2wMYFYjxNwMZ5hcW0nczZyxywz6MCu4b5df7+LcSa7asnN/CUG2AivnH6xVQ+fPP8A/KlZFPeLpsJYnDZq0aT2i61LFp8zIx535YkOehkITPtsTUO91xOHoLe3SESI8RCBfje4DLziRxtysG2PKT4fTFJ2tdpcU6W4uYJ7aaC7t5jlSU8DHvME4PwFiARnpucb6BfrDexK8LRzhfEuCrD5gb4II26eY61fW8cbqyigpyq6EntCuh+++nMQeQq0ecdTISMEfJ1z7GqPsriZptQ04yPBJNGTEQ5ULJE3MOm/TfbqqnrU/tAtnCQXK7m1lDkEZ2yu/wBxVdvf2qi4v1COG8gubNybrMbhVAZcY8BbG5dgVHKOo38964Ml177fJ/8AZfNjpP2/P/hb8Ydqd/bFbYwi3uEBEzMAwY9FaLO3KR4s77nHQVccKcNTxr++OoeK8lx3IkI5o0xjn7vGA/oPsjfANV+gcLzfSFvtTkMt0DlImIYKVOFMpBxtgkRL02yR0pquLlpGLOxZj5n/AJ6e1bFFLgzSnKXLOZOTk7k18ooqxQK/E5IU8uM42z0++vk84QEscD/npSTxlxUVTkjOHfHKvU/zj+wevyoA/WnWR1PUUtckxI3eXLA7FUIyo9icLn1Yelah2hauLez7iIhZbjEEKrgEc2FZlUfZRCeg8wNtqruzPhhdNsWnufq5ZR3s5cgcirkqpz0IByQT1OKUNG1OTUbqa+mzyAmO2U9ETfmwPXGAT5kt6Vik+0nfkh+KGpqJY8MslpcfQSSYZ42eMMScMNpVBx0ZRzYzsc9M1bdlRUQXmnSjP0eaRcFRvHJncjfrv1z8QFJ/aFzRxwXCbPDMrA56Z3GPvUU2NeLBd2+oxkdxOiw3BB2CuVMMuDj4WwpzuB6b4XNfX7ovmjpm0ig7I9EYazJFJg/QEmReud5CoORgHHM3Uedb7WP8bO2l6lBqkYJil+oulHywrfPlG2fOPHnWuW9wrqroQysAysDkEEZBB9CMGtuOSlFNGaV3udKKKKYQJna/qncaRdEHBdRENs57whWH/o5t/L50vaBdta6dZohz/B1ckgZ8WXwMnHmRv7Vfdsund9o9zgFjGFlAH8hgWJ9gnMT8qztrgXNvpsCZIuGtoSASp5Iwve4P9gjfr71m6hN1FebNGCk3J+SG4cYPDMsV3G8LSAGPnCAP6hGRmUkZGQSDvTRDcK4BU5H/ADsfT5Undv1hz2kTrnmhLSKR16oG/AHmz/Jqu4H4qaa3WYY5vhkHkWHX8QQfbJrPmh2W64HY32m3mPmoagIgCQST0Ape1DUTKRkYA8h+Zr7qOoGUg45QBjGc/s+X4VErHOd7Lg2Y8airfIUUUUsafGXOx3HodxUSHR4UkEqRIki5wyDlO/XPLjP35rtcXiR47x1TJwOZgMnYYGevUfjS5xnxd9GAig8dxJsAMEp5AlevMSfCuP8AIsxxlJ1EXOUYq5EXjLixg30S0BkuJPAeUZI5tuUDzc5+759G3gbgG30mNZ7wLNenDKvXutsAL5Z9X/8AT0yZ3AfZ5HpcL3V43NeSA5bPMYy3VYyernzb9mSYruSSSSSdyT1Pua7GLEscaRycuV5HbO+o33fSFyqpnyUY/H1PvUaiimigoJoqq12flXdwoxkj29SfSgCs4q1yONC2M8uwOepPRR7e/wA659jXCDXM51G4GVRvqs/akHVhv0TbG2Mkfq1Q8PaLLrF8qAN9FiYGRugC/P8AXbGABv8AcCa0jtK44j0u2W0tV5JmjxGE2EKdA387ryj+0fLOfLNvuR5ZZLzKbtI4ma+uhpls2I0OblwRg8pBK/2D5Z3fA+zU+ys1ijWNBhVAAH+fqfekrR54dLQG5LmecB2CqSVHkCSRvknPuPbJsP8ArMtP/F/9sf8AHVNFKo8HQw6Ma7z3LLjGw72ymUDJC867E7p4tseeOYffX3sxlW60uS2c7KXiO+SFccyncYGCWx1+GoWncc29zMIFWTxggFgADsSwOGyPCDvULsuuDbahcWjE4YNyg53aM5Bx0GYyxyfQb1TJF9m16bi87UmpL9h+4eI1PTJrK5P18PNby5+IMn6KXG/op9yrUdj3FEiNLpN1gTWpYRnJ8ag7gZ/VyCPVSNtjVbrTjTr6LURkRSYguwBnwnASTA6kED16D1rn2r6MWWDVrFsyQ8jF08QKA8ySDqCFOxztynfpU4clP2f3MkkbTRS1wDxpHqVosyYVx4ZUyMqw69PsnqPb5GmWtpQ5XVssiMjgMrAqwPQgjBB+6vOvFehz6NqFoAZGs0uBLAwxzeIr3sZOccwGRvjIbPmcej6R+2XRvpGkz+HLRYlXYkjlPixjz5Cw9MZqKJsm9oVksluvMoK8xVs+jAjH5D8KwThjUjp19JbSnETtjLeXXu3z0wQRn2PtW98OTC/0e3bKszwLuM4DoOU9d9nUj8axvtB4WM6d9GCZIxhlA3Zeu3uu/wAx8qpOKknF+Y2Emt1yh6orP+zji3mAtZm8Q/RMTuR+pv5jy9tvStArjZMbxy0s62OanG0FU/EvEQtEU8hkkkbljQdWP9+Nx06kge9XFUXDOnfTOIRzDKWcYfBwRzEAqQP5zg+e6ir9PjWSdPgXnyPHC0NGn9mcCw/StXImmQd655mEUSr4uRVU7gYJJOcnNfOFtK0eTUJb62njuJ5CzpFlQUb7bIjYYsx+0fU465rSJYgylWGQQQQehB2INefbrgH97NQxdRRyWE8hWOViAIzu0fO/hKEZKncBtzvgV133I7Lg5FtvcetY1R55MvlcfCm/hHyPn6moNcJtKuDGpsL/AJ4wCFjn5Z4ttsK5DMN9upxvjHSqSfWL63bFzYmQHOHtSzA49QebHmd8dRsKXHPCRLi0MVFKh7Qo0PLNb3EL/qsnl5HyO/yq7s9ZV0V+V1VxlWKnBHzxTrRU+6jqXJsvxfLYf5n2pF1QzX9wtnbfWO5zI2RygDc8x8lXYk+wA9KadRhnvmFtaj48hpDnkRejOx8vQL1OfweeBuz+DTI25T3krD6yVgBsN+Vd/Cg69d+p8gFZcqgvcslZDPcaBpXUMyj5GWVhjpzZxsM46KvrWV8JaXJe3L3914suWX0Z8+n6i9APYDoKm8ca0dZ1JIIG/g8GQHHQjI7yTG3XwqB7D1pwtrZY0VEGFUBVHoB0pMVpVvlmvp8Wp6nwiRoU38OMeCea2zn05ZcdPfvPy96WLZQ0tnOSFDX8kmD5d40mxY4G3L196m3+gvd3CqiweCIszSiQkZcgBRG67ZXfNV7W/eQpbctuWF2bYeFu6QqWAfk5ixOBnBO/Nvnz1RctEdvMJqOudvy/gpp7wS8Qsw6CQpsQQeSIx5BHry5++u3FNsbW/tr1AeXnTnwBsRgHrt4k9fMHf0p9GszFrXdsVLJLKpKLyqSFf4VGwHtWj6ppyzwvE3Rxj5H7J+44NLyvv7k4cevE17jPqmnJcQyQvukilTj8iPcHBHyFLnZdqLRvcaRdYYxBu6yNnjbPOuN9iGDAejEeVWfD2uQPFFGLmGWRVVDysFYsgAbEZw3l6V+NZ4Z725t7qFxDPA48RXKsmfEjgYJ2JGc9CR6Ec2D03CQhoTOFJJNE1025J+jzOI988rK+8L9N2UsB97DbOa9EZrPuLuJLVZoLVolurl5I2ih/VPMCrs+PBgAt6nHTBrQPurp4puUbaEtUfaj6jZiWKSNhkOjIRuMhgVO436GpFBppBl3YNqeLOe2kYc1tOyY5s4DnbA8l5+bHqSal8WWQjuWx0fD/ACznP5gn76XOD0NvrWsWmRGJFeWMKAQNxIhyOmEkG3qfamLiG9E4gl+00ZDjyBU7/wB+fvFQxmPkyXjvg8hjc2426yKowQfN1x5eZ9Ovrix4M7QRJyQXJxJ0WQ9G9A3o3v0Pz6uVIHHHBcSRPcQ/VlSCyfZIJA8I8jk9OnypOTHHIqY6MpY3qiaRUXsZQS6hqk+S2HWNWHwlQWwOmCQET/k1nvCPaG4AhuDzeHEchODzfZEjHyOw5vLzyNxuXZZww9lp8aSjE0haWXfPic7AnHUKFB675wSMUnpsMscnZfqMyyRVDfXOe3V1Kuqup6hgCD8wdq6UVtMQhcTcGQWVpc3NlzWzRRyT8iNmFyqk4aJspg4AyoU+hpP0jjm4eGOV7ZZEYbmCTLjqP0bDcgjcB877CtO4/wD9V339Vn/2bVjXZ5KDZKAc8ryA+xJyPyIrPmxxato0dPFTlTHXS+LbeduRXMcuSO6lBSXb+STv/ZJ/ZVxn50oXunxzLyyoHX3HT3B6g+4qtjs7y3Ym0ueZDkmK55nUfzW+IeW34k4rE8CfhZonglHjcvrjXm0/UIi5/gt5yxMMgCKVdlcADowIz958hVb228ctCgsoHKySDMxHUIeiZ8i25OPIDyal/iWO9vrNkuIF7+OZGjMZHKyMrB8ZY7ghep89uhyuazokyLHc3bFriaZFIJ3UAbZxtzYUD2Hv00Y8a2cuV/UZnCXoOXBeh/RrZcjEknjf13+FfuH5k1f19bqfma+UN27OrGKiqRSTXNzb3xnht/pCG37rHeogBL8zHxb+Q8qjaN3kTtPcW7+K8kn7uPllYBo2CkcpweVyN9umaZKMUxZZJJegmXTxbcvUR7TSpJNYkuRFMkTM8imSPlOWU+E7kDdiBvvj32cb2YJE7HoqMTj0AJNdsVA4glC2s5JwO6f81IH5kVWUnOVstDGsUWkVHZP2bWup2Mzzc6SpPyrJG2GACIcYOVIySemfen/SuCtQtZFjE8d1bZwGlLLPGu2N8EOB6e22M7Vf7nD+IXH9Z/3aVrVaJwjNVJHIToXNM4Et4ro3hDSXBHKHZiQgxy4jXoo5dvP7qY6KKskkqRAUUUGpAyu3tlj4slbPx2feNnoDhE29uVAfxqMxqPwu/wBI1zWbg8id2jQrKQWjXHLECQGHMSsecZGTnGK+3mjSKv1eoxu3kDYso/tHvSR9wNQxkHR2pd4/mC2Euftcij58wbf2wpr9S3F/C2O7hul/WjYxEbej+Wc+VVnEl7NcWzwmxuA55SCAGQEEHIZeoxkffVRjew0dnXZrZajo8LTx8svPNiWPwyfGQOY4wwH8oHHlitd0bS1treKBCWWKNY1LfEQowCcee1IfY5xXG9ulgyyRXNtH40cAZGfiXfOPGNsenrWkVczhRRRQBQcf/wCq77+qz/7NqxPspj57aULuVm8Q88Mq4/wt09K33XYVe2nVgGVopAQehBU5BrBOw65H8Jjwc5ifPl9pfxyaVl8Jp6V/6iONje6lPFJNbmObu5mjeHu8PgYwQdsjB3wciuS8aXcfP9IsmxGxWRkDgL02JIZQdx1PmKtOyTXoY7i6gnljjDz8yhzy82Syv4jt5Jt861HhDTY2kv8AK9L2TG5/+nF703s8dIp2+RPkQNE1pLqPvEDAZK4ZcHIxnzII360u8epzzWMQbHNL0+9ACR+P51ouu2DrPLtkFyRjfY7j8iKzPiyUHVLFQdw0efvkyKyx8Wx0MjvGr86Hkmivgrles4jcxgM4U8oJwCcbZPzpZoO1FZ9O2shiCMHrgdxtncefoRXNNZ1dMgxF9+piDfgV2xU93jUvmI7b/a/kaLVRxcpNlcADJ7s9PmD/AHUs8OcaXMl4tvOqDJZWHJyspAJ9eu2MGm/XWxaz52+qk/wmpqmiymskHRZ/ucf4hcf1n/dpWs1kv7nD+IXH9Z/3aVrVbDjBRRRQAV8cnBxufKvtFAGWycNy6dpg5YZJpppzLcJbrznL8xAAHVEwoz67+e1TdaXqqxNKLKNUVC5VpwZMAZI5V89ugrY7q6SNGeRgiKCzMxwABuST6VjvFHaxdXckkGkLiKL9JdFcjHTbKkKpJwCQSfIAVDrll4t8ITYe0p+UM9qSrfCUfbbOQcg7+1fv/p7NIrtDagBVJJdj19gAM7eVUtxFdWJDlhLCWJbAxu25zttk9D0q5m1mNYllJOGGVH2m9gPWqJpq0NpraRpvCHBLSz2uqCcxkwr9UgDKyMCxV2/teQ25QevTSqwjgvjafSwguSXs2OCgGTbcxJUqerLk4K/h6Hc7a5WRFdGDIwDKwOQQRkEH0Iq0ZKS2FTjKL7x0oooqxQiav+gm/o3/AMJrzv2INia5/mRn8GNekmFeZuyof6UuP6OX/aR0vL4GP6d1kR34A4dim1e6s7qETKTJnqOXkcHmUjDDIOMgjrTZwXwZdRTXT6Zf8sMVy0XczAusnJy8/PsBnJYZCg7dehq+uOG7ORzLJb5mOPrkkkjkGMBcFCNxgb+w9KLDRjbn+CXdzArSGWRH7uZXZvjJ5wHJY755vuqsc0WlZafTTTdIt78/Wyfz2/v/AMqx3jwf6ctf/L/4zWuSPlifUk/iayTj3/Xlp/5f/Gaz4t5M25lUEvdDoKDQK+PIFBJOANyfQDcn8KDQLmpq99LbnLxiR7pcRSEE9wFQHPvy5++qjiPh/wCjwNIs1zzqUGGlON2CnI5QfOr/ALPrBmtrGUFeWL6WGyd/rCFXG3qpz08qmcdxAqM7hngyD0/SqP7qxSm45Ulxf/JiIrXBt81+EIXDgEusO42AeZ8H2BXH5068YfxG4/o/2ikvgn/Wkv8A+f8Avp14w/iNx/M/aK6L5iv2F4/05P8Acvf3OP8AELj+sf7tK1msm/c4/wAQuP6x/u0rWa1HMCiiigCJqGrQwLzTSpEuCcuwXpucZO+B6UnTdq6Sll062nv2G3NGvLEG2wGdvn5Db86Tb+FLmRr6+iaZ3kkW1gl5ljjhQlFZ49mLMwJ5TjO+fKpw4xuggRHWNRjASNFwB0AwuwxtSZ5oxdGjH085q0VvEdvdXk3d6tc92qEMbO1AzysCwZncgHp8XjA5T8Jq2fiCKG1W0sYe5h5cMWwztn4iTuMnzbr6YwKVuPtXeeybvj3jxsrxyEDnUlgrDmAB5SG3Hqq+9cdA1c3MKyNy82SrcowMjAzj1PxHG2SenQIyZHKOqL2NGLFGM9MlvyT5IgwKsAQRgg9CD1BqLb6RCgTljXwZ5M7lcnJwTv1NfNV1iO3XmkOPRR8R+Q/b0r820F0yJcsrLCwyIUjLykH4S2Bnf4thjGKRGE2rXBqnOCdPk6atbd5BKnXKMB88ZH5gVonYXqDS6REG/wCyeSMHJ3APOM59OfHyArOJtSdcctrdt8rdx/eBTrwhz29uvKn0dmyzIGzu2+W/lYxn0xWrp1KNpoxdVKMqcWanRShDxLMowSre7Df8iK/f/SmX0T8D/wAVajENhrzZ2c2Zi1m7jJBKLOpI6HEqDbNbR/0ol9E/9J/4qyHgtW/f6+5xhiJyR85UYfkRS8ngY7B+ojT6KKK552QrNO0ZR++mnHG5Kf7XatLpO404Zea5tLhXUCFhzKc5IDc+QR5+WPzpmN1IVmi3Hb2JgqNqn6CX+ik/wNUoVF1T9BL/AEUn+Bqsi74F3hO1kmsrCFXdIpDdiblHxKCpCEkeHm3GeuCw8zVx2i5WO25dgbiJTjpjOQPkMDb2ql7P+Ko7ayhWd+VHmnUM2cKERHxsCcln9PM+1WfEPEtpdNapDMkrC5jblAbpht/EoGxxWTJGXaXWyb+7MuNx01e+wrcBRg6hdEjcB8e2ZADj7qbOMP4jcf0f7RS12dwg3N4++QeX8XYn/CKZeMP4jcf0f7RW9+JfAtj/AEn8S+/c5IRp9wSDg3Bx7+BOlaxWcdgY/wBEL/TS/wB4rR61HKCiiigBc4i4Dt72QSSmZXCcmY5nTbJI2BxkEnypQk7DRnw393j3cZ/Ja1Kio0p+RZSa4ZjVx2ATOCram5U/ZaMnzyM/Wb+VcYf3P88Q5YtQZVznZCN/lz1tdFGlBqfNmJab2CskyyTSNcBfsNygE+XMeckrnfHnT2nDk2w5AB/OXA/CnKipKlLY8Mou8njPp9n8PP76tltlAwFUAewrpRQB+O4X9UfgK5yWMbfEinHqorvRQBDk0iEjBjX7hj+6s4s+zq5j1u5uVVPo8sZ5G5uhJj8BX4s+AnOMe/lWp0VDVqmWjJxdozfWLfU45SsFjHPHgEP9JRM5G4KsAQQc/lUBtU1CPaXSpy3X6qRJFx/OHn12+VavRil9jD0Hf5OT1Mm/f68/+03n/wCtUms8bygEPpt2nISWJXYYG+Ty4x75rdOUelflqOxgT/lZPU84f9Zaf92m/Ef5Vxu+0VXjdRbyjmRl6jzBHp716S5B6CjkHoKns4kf5OT1PLHCvGzWcHcm0E3jZ8semQoxgof1atZeN7ucZt9NXlBG4ikchhvsyBQNiNsV6S5B6Cv0u3SqPp8bdtFFmmlSZ5W0WbULYylLFyZW5mLQz+5wMY23NT7q81W8RrcWLjvBg4hlBx1O7nlHSvTea+im6UR2s6qxZ7NdGltNMtoJ15JEVwy5BxmR2G6kjoRTPRRVhYUUUUAf/9k="/>
          <p:cNvSpPr>
            <a:spLocks noChangeAspect="1" noChangeArrowheads="1"/>
          </p:cNvSpPr>
          <p:nvPr/>
        </p:nvSpPr>
        <p:spPr bwMode="auto">
          <a:xfrm>
            <a:off x="63500" y="-1143000"/>
            <a:ext cx="1924050" cy="23812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8140" name="AutoShape 12" descr="data:image/jpeg;base64,/9j/4AAQSkZJRgABAQAAAQABAAD/2wCEAAkGBhQSERQUEhQWFBUWFxgXFxgYFxoeGBwfHB4cGBcbGBscHCYfIRojGhoYHy8gJSgpLC0tGh8xNTEqNSYrLCkBCQoKDgwOGg8PGjElHyUsLCwsLCwsLiwsLDItKSwsLCksLCwpLCwsLCwuLCksLCwsKSwsLCwsLCwsLCksKSwsLP/AABEIAPoAygMBIgACEQEDEQH/xAAcAAACAwEBAQEAAAAAAAAAAAAABgQFBwMIAQL/xABPEAACAQMCAwYCBgMMBgkFAAABAgMABBEFIQYSMQcTIkFRYTJxFCNCgZGhM1LBCBUkNGJyc3SCsbLRJTWzw9LwFhdDVGOEkpPhU1WDovH/xAAZAQACAwEAAAAAAAAAAAAAAAAAAwECBAX/xAAxEQACAgEDAQYFBAEFAAAAAAAAAQIRAxIhMQQTIjJBUWGBkaGxwTNx0fAUI2LC4fH/2gAMAwEAAhEDEQA/ANvooooAKKKKACiiigAooooAKKKKACiiigAorje3qRRtJKwREBZmY4AA6kmkzSdcvtUUy22LG1JHdySRh7iQDqyqT3aJnbJDE9RQA8E0kR3uoXlxcG2nhtoraZ4AjQ953pRRzM551KjLDAH5+c+TgqfHg1S+DfZLmB1z/KXuV5h7ZFUNvdXmk97HLHHdtcSPJFKrd0HmcgFJQxKoSoHLy4DEFQCxyYboC60HjdntpmuIH+kW0phnhgRpG5s+FkX4ijKQwPpn0rvwtx3Heyyw9zPbTRAM0c8fKxU4AYbkYyQPvFJ/BPHVhaQTSXVyq3U0sk1xGyOHV+ndKGXmIUAKMk75rtwCs+oanNqrh4rYIYLZGGCyebYztuCT1yWIBPLUgahRRRQAUUUUAFFFFABRRRQAUUUUAFFFFABRRRQAUUUUAFFFFABXK4uVRSzsFVRksxAAHqSdsUk9ofGs9tPaWloEE10+O8lBKKM8uw2y2fLOduh5hUTTeAbcN3t2Xv7g4zJcHK9c4SL4QM+Rz5+tUlOMeSyi5cHPiTiCHVZ7SytmaWF5jJcMEcRtHD4ioZlCupfAyuR0z5VozSLGoGygbAAenkAPKq7TNVjLtEXTnRQ3ICAyqdgeXyXNQNf1TlBZd9+Vf8/+falzzKMdSLwxuUtJPn4kiUkcwyOuT+ysy7R+0mzEEsBP0mSVSpRTgL0ILMQeUqcMAATlR060ra39N1B3S3ZY7YMUMhbBkIyGOwLFebIwNj1OfJg4F7M7eFueRRMynPM42z5BV3Hvk5NZu1utb+C/JoeKvDx6v8DNLwWt3FaySyNDeRwqBNHy8pcqvOZFK4cEgjfyNWnCnFE/0l9PvlRbmNA8cke0c0ey8yqd1YHqvQb+lWNIHHl0y6vo7Q4M5dkIL4zGWUAMM9MNIM+fTyp+LJfdYjJCt0a/RQKK0iQooooAKKKKACiiigAooooAKKKKACiiigAooooAKCaKpuJtRlgWGRCojE0YnLKSRGx5SRvthiuSc4GTtigDIe0niNtbdbbTbV5+4bn+kYK4zkELnACHbdjvjYbZqBp+qa1YAIzR3AIOFlfnK4OAQ/MDg74HMRjyG1aJr+u3dm3d3eJLaRvDdKuAmT4Yp13CjOwk6HbON6QO0iCRykceczSRRj5Nkdc4HiwN/X3rJlyPtFjr5mrFjjpc2+CU/HgMtvfSxKjxM0FwIpBIDC4Hi23DLJuFz0Pvs38Y6mrae00LqwMbvGw3BwjEEe1LnGvB1vZvbJDEI1FtIssvh+s+BcuM/EBzPkjBz54OETgeG8lSeO2H0uFAwkt+flJRwR3kQYg5yuCAM7qMHO1ZY9VpeRaMlGpepoPDQhFvCsTc0aqoypBPq39rJO21P9pycg7vHLjbH/PWvNulB4JnNpcCEj4o7giNiR0Rgco3XrkdT061oNlxLeKA72T428UEqPk+oUMTy/eazyxuDtb38GOU1kVPavijSZ9YjR+Q5yCATjYfPfyqh0uw+l680wwY7CERcwz+lfmJXPQlQxz6bA71Xm5Z0LqDzFSwVxytnyDAg4OevX76YOx50WzeEjFxFM4ucnJZ2PMJM4GVZCuPYU3pXqk7F9THTFUPlFFFdAwhRRRQAUUUUAFFFFABRRRQAUUUUAFFFQdb1mK0gknnbljjGWOM+wAHmSSAB6kUATqM1n19oF3qsam6uTZQPhhbw47woc8omk5tyQVPKByj3IzX5j7G9OVQGknYgAFjcNkn1wNt/aotE0x41HVobdeeeVIl6Zdgo9PMj1pUl7TNOuWNtGXuzIpVlihdwQcqwbYDGPPpg9aj2vZvpUDB2iMxB2792kUdRsrnlOfcHoKYre+tYECwrFEAMBVCIoHXYDHmelUeWC8yyxyfkVXDJMkd1pl4TK0OU5nILSwSA905Pm3LlCfVN96y3TtHMd1caNcyvyg89tL1ZV2fI/sePHTKtjHm8avrax6vp0okyJWktZSu4IcBoVIH/i9D5Y9qou2O1W31XTbsAoGZVldR15GXqANzyMw+WB5CqussLXwLJvHLcvuM+Dbi9uUg58RmNAZTnPIpHe9FwJGJOx23z7VA1m0TRtYtLhF5LSaEWknohXAjLM2cA8qHO2eVic71o2v8TW9lD3tzII08s9SfRR1J9hSnxNrsWpWk0MEEsrlR9XNHLAGUkZ5ZHUAMNmHyqdoWTvOv2LPiDgux1EHvIkEjfa5QGPplhufuNZ+OyF4CxgvJYlGcIpJA9cZwPLz9q76LxBqFhbgajD9VGCFmB7xsDHKsgizjC5+sIA2APuxQ8YJLEHj5WDdGDAqR09jnqMVjyzr+7M0Y4N/3cV7LQ3QqWu7mQg5wXAU+xULnH31K7L3P7+aiMnBhiOPLP1eDj5E/ifWoWv8AFUFouZG5nIysa4LHrud8BcjqfuzTD2J8LzRRz3l0nLNdMGXmxzBN2GRjK8zHOM9FXYVPSRk25snqpRSUUabRRRXQMAUUUUAFFFFABRRRQAUUUUAFFFFABWf9qwhvIk05ZcXUzo0aqpfl5TktKFBKx8pPi/ZmmTjXiMWNjPcbZRDyA9Cx2QfiR/8AHWlvgfS/otgJ5mBuLrNzPLtnDDnAyPshSNunXHlVZS0qyUrdFP2e8QMsRs7vwT22EBxhWj6RsNh6FfuGd8irLjnitbO1aRWBYdAD1J2UZHTJ+/APpU59KhnAniIBkVSHA+JT4l64ON8+XU7b1X6pwKlzH3czBkyGwOYbjONww9TXMbblutjoJRS2e4rJo808YN3czszAFlQrGFJwSvhBJA6bk9M+dEvBNq+A0TORsOaSRj92X8/arZOEDZkckkpiAwEL80Y+5gWBzv8AFjc/KrnTtYCbMg/nKAD9/rSnJqXNfQeknG6sRb3h2Oza1ktoDmO7gkZFDlnCk7ZOSANz0NXn7oZMpp4Aye+cYHU7JT/bxK8kT5IIIII64PUH2IOD86X+0zT++vNJUjIE8jnfGyIHJ2/m10MDag7MGanNUqJnFPCkd8sbzFjyRyxKv2FZxy94VGCWA6b/AOdUvZzeyfR2tbjHf2jdywznKgZib5FdgfRR8qka3dXdtP36ZnteQCaEfGnL/wBrEPtbE8y+g+WJulanaXBaaCSKRmVVZlYFuVclQ4O4AyxwQNifKqSbaNMYqMtizUq67YZTkeRB8iPQjqKyiXSjJPPeSaWl3YvKYx3XhmjWAmNnCIQdzzZB68o3UYqq0X6ak80mluBaM8iRrKw5ME7sseT8LbgjrjfO4q7Xjs6PAtpAvfXDRKFGPCGJ2cgDLMSThRuds9amDUZ6Vv8AgVlbnC2qr6jRqNhoGlKk0kMfM4R41IaSTHUMEcnAHmTjpj2qJF2r6jeyH969NLwgZ55iRnrvkMqDcEYyx2+4RuHOzmK3jbUdbbvZ2zIUkYFFz05x9p/b4RnABOKNU7YpJm7jSoGncbAojCNR0zgeIr7nkFblEw2Og4qv4Y1kutOwgUGQwTiR12yx7oopIHmA7Ee/WmHRNchu4VmgfnRs74III2IIO4IOxFZlpWt64gkkurLMcYye7cCTG+SiGR+cgb8u3TY5p84W4ojuY4yrqTIneRjYMy7cx5c9VYgHHQmpcdrQJjBRRRVCQooooAKKKKACiiigAooooAy390NcKNNjQnxPOnLt+qrFvyIr9do0jQ6fHaRMWeUw2KHlyzAjkfA6AkKevqfPBqZ26aF3+ltIPit2Eo+Xwv5gdDnz6e9LWsa99I/6PsRkzXUEjNkfEnIr5A23ZyfLGMY9FZLbSLx4ZsGmWCxRJGoGEUKMAAbDA28q4alaY8Q+/wDzqxXpXG+XMbfLP4b1M4JxoIydlFKuVIO+xrNLDUWN3cQMeYKsUqbdAwAZfubBHzb2rTRWSaw5j1e2bIxLHLDjBzkMWH4llH41zJK9vZ/ydDG6+a/g07RLkGJcdU2P3dPyqZxbw6b2GNoXEVxE4lgkK5Ct0YMPNWUlSPkd8Up2F6Yn5huOhHqP86d9P1MBB1IO4I9DTumyrhiuoxtO0YhxprOrRSQreiWyh2DyW3iViC2GDBtjjHhz5ZwdhUqx4UspYleMF+bLd6HYSMT8XMwxuTkEEbbjatM414vtreAm6IET+Dk5QzPnqOXzGDv5fiBWV8Ou0l281rbta2Uig925GGbB5XjX7OcDIGR79MWzcXB1X1DC+9Uld/QvtTvo7S2Z8AJGvhUbD0VR8zgV27LOFAFbVrtA087FoFOfADkBgCOp8jvhceZNVV/pX74ajaWOfqxm4nHqinAHXqdxj+UDTN2s6o625hg/STMlrCq+rfHjAP2QV8uu3SndFiSjrZTqp3LSvITtRM3EF9JGJu5sbfeSUjwEjwg5zyliSeQEgBQT1znYNE4UtrCERW0YQZyx6s5AA5nPmfyGTgCqjQeB4otIksUwS8bh2I+J2Hx4z5ELjf7Irlwrxosmm99cnu2tQ0dwD9l4xg9fNvCQPU4361rhLU9Rz8yqNDWYSyOB1KMPxBArMOFrZrG/0m1JUuLW5SUZBKkhZSBykjZ1K56HlP3MnAOtXFxHcX8xZIZWC2sJxgIuQG2+07HBPt6AVn+l6332uXV+SWgsIZMkDOcKUCjfYu7OR8s+eRZu7ZOOOmNG8tIB1IHzr8/SF/WH4ilccM2lzi4ntld5VVyJmeTlJUHlVXPKuOnhC9BtVJxdo+n2ccTfQLZjLcQwAd0MfWHxHI6YRWIPqBWXto3Q/QzR80VmV7o81uOfSp3t2HWCV2mgfGAP0hLRnbqD+FXvZxxjNfRTLcwiGe3k7qUD4ScZyBkkee2SOmDV4zjLhkSg48jhRRRVyoUUUUAFFFFAEXVdNS4hkhkGUkRkbp0YY2yCMjqPcCvNOsSy2H0a3lZVl068Zl2GWSQpLHIo8xlGJySfGor1BWWdv3DKS2P0oL9bblRzDA8DMFIbzIDEEDyyfU1DVgajbzB0Vl3DAEfI7j8qg6jefZH3n9lUXZPqnf6Taseqp3Z2A3jJTbHlgCrnUrcKeYdD1/z+VKzXp2GY6vcgTShVLHYAZrFOI77m1myjz8BUnb7Tkk7+ewWtN1vVwylV+EbsfXG+B/f77ViXDvEELak9zcsU5ubu87qudlDHyATbOOuPnWGHeba8l9za+6kn5v7GsCr7Rb4CJ+chRGCxJ6BdySfYYNJ9vxNaucLcRE9fjA/xYo1L+E280VvNHmRQjMCGAUkFh4ScEgbffWeCcZbmmdSjsLVs8msXrXU+9rCxWGMjwkdQPQn4WY+ZwOmwd8VWQWTR/R7OzVRJISqc4yqqozJK+MZxt8yw+RlT6VqFsp71IbwAgA27BJPfMbgA4/knPt1IdOM8veXHkKhKGLuvnzJHZoQdS1NyTzosMaDyxys2PUnKj86+6pbd/qlghyRCJbltiVyMJGTg/EH3BP7aicLa9Ebu4jgjHhxJPcZAAdfCqZ6HABOc4GGxkEmmq11+z5GVriJGYECRZISV22xknod8EEZxtXWxxb6fblo5+RpZXfqfninja30yLmmbLuDyRL8TYGd/ReniPr51nHDnAU+rSvfaj/BbWVhJyIOXvjvghf5pP1hHMc5Gclqt5OFNIinNzLdm7b4mNxPEy52wSqAM2OgB29jioXGHbEn6O1fvHPh75gRFH5cyjHixv5Y6HxdKtDGoxp7CXvJyfJddp3HC2doIIOVH5RHFGD4kTl5ecjORhdl8skdcGrTgXs47vRXtpD3ct2vNKyjLDmxyKc9Sq7Y6ZLepJy3gfiCztZRcTRXGoXTnw+AcqE4BxzEl3JJGcbY261oF52r6mVAj0kxF8crSyHlA2OXXlQjY+ZH30Sdkizq2qajFqk1gupT5RVKOVTxEokpBA9mbGM9PnUHXdKv5Aks1/wB6bdu9TvEICkYJOwPko8jVrw3wxd6jqMt9LcW8ckZCM0Kc/i5QAMEjBEfh5jny6kHF3xVq8b6ddTR4ICyIOcYIIYxEEHBDdcDr0+VYMjanUfsbsCxyg9S3XuJln2v3cIQ3VsrqwUqwBjLDqSp3UkgjywPStL7EdLlWzkupyS95KZt/TdQfv3OPTFI3ZiizanZxyIHWOw5lDAEZYDxYIxnBx91b8iAAADAGwA6VoxRSV0Zsr302faKKKaKCiiigAoopZ4v7RLPTlPfyZk5QywpvIwJwMDoB13JHQ0AM1Knafcwrpd2s7RjngkCByBzOF5owoPVg4UjHmBSTp/aLrGqP/o60jghbw99LllU75JbYHoRgK1d9W7PFitL2a6lfUL1reZVd1yqeE47pDnD9Nx08sVDklySk3wSf3Ozk6ZLkkgXTgb9ByRHb2ySfvrQdQ0vnz9oHqp/+f7qzf9z3dBdNlB87t/8AZxb1rVVlGM9mSm47oVhwquc92T7E5H4Zqg1Lsx0+V+aS0UN58pePO5OSqMozk9cVo5NImmcTDWDf20ayRQx/VR3SHctvzFT5EHlIA+yd8ZApPYKPhdDXmcvEU83ZTpajx24HXGZph0GTjMm+wJ+6oMzaTpymOFMSydFiV5JthkEhm5gm3rjr70q6xwiml6nZpHLJMDHM7FyNyokGFA6bDHnUzsStXuLq8vn3dFCg+HYyHxYGMghFAyMbEiqODbabtUXi1s1s7Hrsw0KZ5Jb+6jaFpF7qGFhhkjB5izZ35nOPTYehFUnaNwHJLeC4k7y6tkUYtYzyyDbcqejZYZIyGI2HQVp9pqI5CGOCOhPn6ffSP2gcb/Q4sjle5kwsUZ8z05iB9kem2Tt60zUkkoE9m7k8j2FmzeGRYtNtYXtO9LNco4IkihBBkZySfE64UEnOGHtmz1LR7IyHubO2VBsPqUJPucj8q56Doi2MEisTJeXOGupDg8p6mJTv0JPMc7n5DHatLk3yZCH+8dt/3W2/9iP/AIa/cOk26sGW2tgQcg9xFsfvWpNFQBLm1yQR8vOEQeShUA9vCBt7Uo6pqkkzpBB+kmfu09ST1dv5KjLH5VZ6zdRpGe89M/LHn7Af/FWHZfwzkfvhMPHKpWBSB9XHk+IHrzPufkfel5J6I2SlZfaJp9tpUMNuZTzzy8odgxaWVsZOwOPLGdgMb5JJzztMkMK39qV2keO7hwNuVmXvgOvwyAk9M85NdtVB1FdQvsE91mOz2DcogIkZlAJHM7AZO+zEA7Vb8coNT0SK8VD3iKs2FIyAfBcL13XAJx1wq9NxWKO0rfruNjKhW4GjMWu2Kc230dVz0DfVNt77429RXoqvO9ggm1vSjDgryrIN/sqXb8lHT2r0QK2YXcEGdJZGkFFFFNEhX4mmCKWYhVUEkk4AA3JJ9KJ51RWZjhVBJJ6AAZJ/CsnvYJ+IJFLs1rpSkMg/7W5wxHNy5yq7HGRgbHBPSG0uQqzlxl23Fn+i6QhnmY470KWHqe6THi2z4jsMdD1HHgXsZeZmu9Z55JXIIiZyT5eKVgck+QXOwG/oNK4f4dsbQBbaGKMgY5gvjOcZy7eI5wM71b3F0EHv5Co1KrsnS+D8SKsUeEAUAYUAAAegAGwFKvEJbuGAOObwk+eGBG1W09wXOT9w8qr9YcCF8+YwPn5VhzT1cGvDHS0Zf2H6r3b3NlISHDd4inA3XwSe/NgIcZ6KfetnbU2wMYFYjxNwMZ5hcW0nczZyxywz6MCu4b5df7+LcSa7asnN/CUG2AivnH6xVQ+fPP8A/KlZFPeLpsJYnDZq0aT2i61LFp8zIx535YkOehkITPtsTUO91xOHoLe3SESI8RCBfje4DLziRxtysG2PKT4fTFJ2tdpcU6W4uYJ7aaC7t5jlSU8DHvME4PwFiARnpucb6BfrDexK8LRzhfEuCrD5gb4II26eY61fW8cbqyigpyq6EntCuh+++nMQeQq0ecdTISMEfJ1z7GqPsriZptQ04yPBJNGTEQ5ULJE3MOm/TfbqqnrU/tAtnCQXK7m1lDkEZ2yu/wBxVdvf2qi4v1COG8gubNybrMbhVAZcY8BbG5dgVHKOo38964Ml177fJ/8AZfNjpP2/P/hb8Ydqd/bFbYwi3uEBEzMAwY9FaLO3KR4s77nHQVccKcNTxr++OoeK8lx3IkI5o0xjn7vGA/oPsjfANV+gcLzfSFvtTkMt0DlImIYKVOFMpBxtgkRL02yR0pquLlpGLOxZj5n/AJ6e1bFFLgzSnKXLOZOTk7k18ooqxQK/E5IU8uM42z0++vk84QEscD/npSTxlxUVTkjOHfHKvU/zj+wevyoA/WnWR1PUUtckxI3eXLA7FUIyo9icLn1Yelah2hauLez7iIhZbjEEKrgEc2FZlUfZRCeg8wNtqruzPhhdNsWnufq5ZR3s5cgcirkqpz0IByQT1OKUNG1OTUbqa+mzyAmO2U9ETfmwPXGAT5kt6Vik+0nfkh+KGpqJY8MslpcfQSSYZ42eMMScMNpVBx0ZRzYzsc9M1bdlRUQXmnSjP0eaRcFRvHJncjfrv1z8QFJ/aFzRxwXCbPDMrA56Z3GPvUU2NeLBd2+oxkdxOiw3BB2CuVMMuDj4WwpzuB6b4XNfX7ovmjpm0ig7I9EYazJFJg/QEmReud5CoORgHHM3Uedb7WP8bO2l6lBqkYJil+oulHywrfPlG2fOPHnWuW9wrqroQysAysDkEEZBB9CMGtuOSlFNGaV3udKKKKYQJna/qncaRdEHBdRENs57whWH/o5t/L50vaBdta6dZohz/B1ckgZ8WXwMnHmRv7Vfdsund9o9zgFjGFlAH8hgWJ9gnMT8qztrgXNvpsCZIuGtoSASp5Iwve4P9gjfr71m6hN1FebNGCk3J+SG4cYPDMsV3G8LSAGPnCAP6hGRmUkZGQSDvTRDcK4BU5H/ADsfT5Undv1hz2kTrnmhLSKR16oG/AHmz/Jqu4H4qaa3WYY5vhkHkWHX8QQfbJrPmh2W64HY32m3mPmoagIgCQST0Ape1DUTKRkYA8h+Zr7qOoGUg45QBjGc/s+X4VErHOd7Lg2Y8airfIUUUUsafGXOx3HodxUSHR4UkEqRIki5wyDlO/XPLjP35rtcXiR47x1TJwOZgMnYYGevUfjS5xnxd9GAig8dxJsAMEp5AlevMSfCuP8AIsxxlJ1EXOUYq5EXjLixg30S0BkuJPAeUZI5tuUDzc5+759G3gbgG30mNZ7wLNenDKvXutsAL5Z9X/8AT0yZ3AfZ5HpcL3V43NeSA5bPMYy3VYyernzb9mSYruSSSSSdyT1Pua7GLEscaRycuV5HbO+o33fSFyqpnyUY/H1PvUaiimigoJoqq12flXdwoxkj29SfSgCs4q1yONC2M8uwOepPRR7e/wA659jXCDXM51G4GVRvqs/akHVhv0TbG2Mkfq1Q8PaLLrF8qAN9FiYGRugC/P8AXbGABv8AcCa0jtK44j0u2W0tV5JmjxGE2EKdA387ryj+0fLOfLNvuR5ZZLzKbtI4ma+uhpls2I0OblwRg8pBK/2D5Z3fA+zU+ys1ijWNBhVAAH+fqfekrR54dLQG5LmecB2CqSVHkCSRvknPuPbJsP8ArMtP/F/9sf8AHVNFKo8HQw6Ma7z3LLjGw72ymUDJC867E7p4tseeOYffX3sxlW60uS2c7KXiO+SFccyncYGCWx1+GoWncc29zMIFWTxggFgADsSwOGyPCDvULsuuDbahcWjE4YNyg53aM5Bx0GYyxyfQb1TJF9m16bi87UmpL9h+4eI1PTJrK5P18PNby5+IMn6KXG/op9yrUdj3FEiNLpN1gTWpYRnJ8ag7gZ/VyCPVSNtjVbrTjTr6LURkRSYguwBnwnASTA6kED16D1rn2r6MWWDVrFsyQ8jF08QKA8ySDqCFOxztynfpU4clP2f3MkkbTRS1wDxpHqVosyYVx4ZUyMqw69PsnqPb5GmWtpQ5XVssiMjgMrAqwPQgjBB+6vOvFehz6NqFoAZGs0uBLAwxzeIr3sZOccwGRvjIbPmcej6R+2XRvpGkz+HLRYlXYkjlPixjz5Cw9MZqKJsm9oVksluvMoK8xVs+jAjH5D8KwThjUjp19JbSnETtjLeXXu3z0wQRn2PtW98OTC/0e3bKszwLuM4DoOU9d9nUj8axvtB4WM6d9GCZIxhlA3Zeu3uu/wAx8qpOKknF+Y2Emt1yh6orP+zji3mAtZm8Q/RMTuR+pv5jy9tvStArjZMbxy0s62OanG0FU/EvEQtEU8hkkkbljQdWP9+Nx06kge9XFUXDOnfTOIRzDKWcYfBwRzEAqQP5zg+e6ir9PjWSdPgXnyPHC0NGn9mcCw/StXImmQd655mEUSr4uRVU7gYJJOcnNfOFtK0eTUJb62njuJ5CzpFlQUb7bIjYYsx+0fU465rSJYgylWGQQQQehB2INefbrgH97NQxdRRyWE8hWOViAIzu0fO/hKEZKncBtzvgV133I7Lg5FtvcetY1R55MvlcfCm/hHyPn6moNcJtKuDGpsL/AJ4wCFjn5Z4ttsK5DMN9upxvjHSqSfWL63bFzYmQHOHtSzA49QebHmd8dRsKXHPCRLi0MVFKh7Qo0PLNb3EL/qsnl5HyO/yq7s9ZV0V+V1VxlWKnBHzxTrRU+6jqXJsvxfLYf5n2pF1QzX9wtnbfWO5zI2RygDc8x8lXYk+wA9KadRhnvmFtaj48hpDnkRejOx8vQL1OfweeBuz+DTI25T3krD6yVgBsN+Vd/Cg69d+p8gFZcqgvcslZDPcaBpXUMyj5GWVhjpzZxsM46KvrWV8JaXJe3L3914suWX0Z8+n6i9APYDoKm8ca0dZ1JIIG/g8GQHHQjI7yTG3XwqB7D1pwtrZY0VEGFUBVHoB0pMVpVvlmvp8Wp6nwiRoU38OMeCea2zn05ZcdPfvPy96WLZQ0tnOSFDX8kmD5d40mxY4G3L196m3+gvd3CqiweCIszSiQkZcgBRG67ZXfNV7W/eQpbctuWF2bYeFu6QqWAfk5ixOBnBO/Nvnz1RctEdvMJqOudvy/gpp7wS8Qsw6CQpsQQeSIx5BHry5++u3FNsbW/tr1AeXnTnwBsRgHrt4k9fMHf0p9GszFrXdsVLJLKpKLyqSFf4VGwHtWj6ppyzwvE3Rxj5H7J+44NLyvv7k4cevE17jPqmnJcQyQvukilTj8iPcHBHyFLnZdqLRvcaRdYYxBu6yNnjbPOuN9iGDAejEeVWfD2uQPFFGLmGWRVVDysFYsgAbEZw3l6V+NZ4Z725t7qFxDPA48RXKsmfEjgYJ2JGc9CR6Ec2D03CQhoTOFJJNE1025J+jzOI988rK+8L9N2UsB97DbOa9EZrPuLuJLVZoLVolurl5I2ih/VPMCrs+PBgAt6nHTBrQPurp4puUbaEtUfaj6jZiWKSNhkOjIRuMhgVO436GpFBppBl3YNqeLOe2kYc1tOyY5s4DnbA8l5+bHqSal8WWQjuWx0fD/ACznP5gn76XOD0NvrWsWmRGJFeWMKAQNxIhyOmEkG3qfamLiG9E4gl+00ZDjyBU7/wB+fvFQxmPkyXjvg8hjc2426yKowQfN1x5eZ9Ovrix4M7QRJyQXJxJ0WQ9G9A3o3v0Pz6uVIHHHBcSRPcQ/VlSCyfZIJA8I8jk9OnypOTHHIqY6MpY3qiaRUXsZQS6hqk+S2HWNWHwlQWwOmCQET/k1nvCPaG4AhuDzeHEchODzfZEjHyOw5vLzyNxuXZZww9lp8aSjE0haWXfPic7AnHUKFB675wSMUnpsMscnZfqMyyRVDfXOe3V1Kuqup6hgCD8wdq6UVtMQhcTcGQWVpc3NlzWzRRyT8iNmFyqk4aJspg4AyoU+hpP0jjm4eGOV7ZZEYbmCTLjqP0bDcgjcB877CtO4/wD9V339Vn/2bVjXZ5KDZKAc8ryA+xJyPyIrPmxxato0dPFTlTHXS+LbeduRXMcuSO6lBSXb+STv/ZJ/ZVxn50oXunxzLyyoHX3HT3B6g+4qtjs7y3Ym0ueZDkmK55nUfzW+IeW34k4rE8CfhZonglHjcvrjXm0/UIi5/gt5yxMMgCKVdlcADowIz958hVb228ctCgsoHKySDMxHUIeiZ8i25OPIDyal/iWO9vrNkuIF7+OZGjMZHKyMrB8ZY7ghep89uhyuazokyLHc3bFriaZFIJ3UAbZxtzYUD2Hv00Y8a2cuV/UZnCXoOXBeh/RrZcjEknjf13+FfuH5k1f19bqfma+UN27OrGKiqRSTXNzb3xnht/pCG37rHeogBL8zHxb+Q8qjaN3kTtPcW7+K8kn7uPllYBo2CkcpweVyN9umaZKMUxZZJJegmXTxbcvUR7TSpJNYkuRFMkTM8imSPlOWU+E7kDdiBvvj32cb2YJE7HoqMTj0AJNdsVA4glC2s5JwO6f81IH5kVWUnOVstDGsUWkVHZP2bWup2Mzzc6SpPyrJG2GACIcYOVIySemfen/SuCtQtZFjE8d1bZwGlLLPGu2N8EOB6e22M7Vf7nD+IXH9Z/3aVrVaJwjNVJHIToXNM4Et4ro3hDSXBHKHZiQgxy4jXoo5dvP7qY6KKskkqRAUUUGpAyu3tlj4slbPx2feNnoDhE29uVAfxqMxqPwu/wBI1zWbg8id2jQrKQWjXHLECQGHMSsecZGTnGK+3mjSKv1eoxu3kDYso/tHvSR9wNQxkHR2pd4/mC2Euftcij58wbf2wpr9S3F/C2O7hul/WjYxEbej+Wc+VVnEl7NcWzwmxuA55SCAGQEEHIZeoxkffVRjew0dnXZrZajo8LTx8svPNiWPwyfGQOY4wwH8oHHlitd0bS1treKBCWWKNY1LfEQowCcee1IfY5xXG9ulgyyRXNtH40cAZGfiXfOPGNsenrWkVczhRRRQBQcf/wCq77+qz/7NqxPspj57aULuVm8Q88Mq4/wt09K33XYVe2nVgGVopAQehBU5BrBOw65H8Jjwc5ifPl9pfxyaVl8Jp6V/6iONje6lPFJNbmObu5mjeHu8PgYwQdsjB3wciuS8aXcfP9IsmxGxWRkDgL02JIZQdx1PmKtOyTXoY7i6gnljjDz8yhzy82Syv4jt5Jt861HhDTY2kv8AK9L2TG5/+nF703s8dIp2+RPkQNE1pLqPvEDAZK4ZcHIxnzII360u8epzzWMQbHNL0+9ACR+P51ouu2DrPLtkFyRjfY7j8iKzPiyUHVLFQdw0efvkyKyx8Wx0MjvGr86Hkmivgrles4jcxgM4U8oJwCcbZPzpZoO1FZ9O2shiCMHrgdxtncefoRXNNZ1dMgxF9+piDfgV2xU93jUvmI7b/a/kaLVRxcpNlcADJ7s9PmD/AHUs8OcaXMl4tvOqDJZWHJyspAJ9eu2MGm/XWxaz52+qk/wmpqmiymskHRZ/ucf4hcf1n/dpWs1kv7nD+IXH9Z/3aVrVbDjBRRRQAV8cnBxufKvtFAGWycNy6dpg5YZJpppzLcJbrznL8xAAHVEwoz67+e1TdaXqqxNKLKNUVC5VpwZMAZI5V89ugrY7q6SNGeRgiKCzMxwABuST6VjvFHaxdXckkGkLiKL9JdFcjHTbKkKpJwCQSfIAVDrll4t8ITYe0p+UM9qSrfCUfbbOQcg7+1fv/p7NIrtDagBVJJdj19gAM7eVUtxFdWJDlhLCWJbAxu25zttk9D0q5m1mNYllJOGGVH2m9gPWqJpq0NpraRpvCHBLSz2uqCcxkwr9UgDKyMCxV2/teQ25QevTSqwjgvjafSwguSXs2OCgGTbcxJUqerLk4K/h6Hc7a5WRFdGDIwDKwOQQRkEH0Iq0ZKS2FTjKL7x0oooqxQiav+gm/o3/AMJrzv2INia5/mRn8GNekmFeZuyof6UuP6OX/aR0vL4GP6d1kR34A4dim1e6s7qETKTJnqOXkcHmUjDDIOMgjrTZwXwZdRTXT6Zf8sMVy0XczAusnJy8/PsBnJYZCg7dehq+uOG7ORzLJb5mOPrkkkjkGMBcFCNxgb+w9KLDRjbn+CXdzArSGWRH7uZXZvjJ5wHJY755vuqsc0WlZafTTTdIt78/Wyfz2/v/AMqx3jwf6ctf/L/4zWuSPlifUk/iayTj3/Xlp/5f/Gaz4t5M25lUEvdDoKDQK+PIFBJOANyfQDcn8KDQLmpq99LbnLxiR7pcRSEE9wFQHPvy5++qjiPh/wCjwNIs1zzqUGGlON2CnI5QfOr/ALPrBmtrGUFeWL6WGyd/rCFXG3qpz08qmcdxAqM7hngyD0/SqP7qxSm45Ulxf/JiIrXBt81+EIXDgEusO42AeZ8H2BXH5068YfxG4/o/2ikvgn/Wkv8A+f8Avp14w/iNx/M/aK6L5iv2F4/05P8Acvf3OP8AELj+sf7tK1msm/c4/wAQuP6x/u0rWa1HMCiiigCJqGrQwLzTSpEuCcuwXpucZO+B6UnTdq6Sll062nv2G3NGvLEG2wGdvn5Db86Tb+FLmRr6+iaZ3kkW1gl5ljjhQlFZ49mLMwJ5TjO+fKpw4xuggRHWNRjASNFwB0AwuwxtSZ5oxdGjH085q0VvEdvdXk3d6tc92qEMbO1AzysCwZncgHp8XjA5T8Jq2fiCKG1W0sYe5h5cMWwztn4iTuMnzbr6YwKVuPtXeeybvj3jxsrxyEDnUlgrDmAB5SG3Hqq+9cdA1c3MKyNy82SrcowMjAzj1PxHG2SenQIyZHKOqL2NGLFGM9MlvyT5IgwKsAQRgg9CD1BqLb6RCgTljXwZ5M7lcnJwTv1NfNV1iO3XmkOPRR8R+Q/b0r820F0yJcsrLCwyIUjLykH4S2Bnf4thjGKRGE2rXBqnOCdPk6atbd5BKnXKMB88ZH5gVonYXqDS6REG/wCyeSMHJ3APOM59OfHyArOJtSdcctrdt8rdx/eBTrwhz29uvKn0dmyzIGzu2+W/lYxn0xWrp1KNpoxdVKMqcWanRShDxLMowSre7Df8iK/f/SmX0T8D/wAVajENhrzZ2c2Zi1m7jJBKLOpI6HEqDbNbR/0ol9E/9J/4qyHgtW/f6+5xhiJyR85UYfkRS8ngY7B+ojT6KKK552QrNO0ZR++mnHG5Kf7XatLpO404Zea5tLhXUCFhzKc5IDc+QR5+WPzpmN1IVmi3Hb2JgqNqn6CX+ik/wNUoVF1T9BL/AEUn+Bqsi74F3hO1kmsrCFXdIpDdiblHxKCpCEkeHm3GeuCw8zVx2i5WO25dgbiJTjpjOQPkMDb2ql7P+Ko7ayhWd+VHmnUM2cKERHxsCcln9PM+1WfEPEtpdNapDMkrC5jblAbpht/EoGxxWTJGXaXWyb+7MuNx01e+wrcBRg6hdEjcB8e2ZADj7qbOMP4jcf0f7RS12dwg3N4++QeX8XYn/CKZeMP4jcf0f7RW9+JfAtj/AEn8S+/c5IRp9wSDg3Bx7+BOlaxWcdgY/wBEL/TS/wB4rR61HKCiiigBc4i4Dt72QSSmZXCcmY5nTbJI2BxkEnypQk7DRnw393j3cZ/Ja1Kio0p+RZSa4ZjVx2ATOCram5U/ZaMnzyM/Wb+VcYf3P88Q5YtQZVznZCN/lz1tdFGlBqfNmJab2CskyyTSNcBfsNygE+XMeckrnfHnT2nDk2w5AB/OXA/CnKipKlLY8Mou8njPp9n8PP76tltlAwFUAewrpRQB+O4X9UfgK5yWMbfEinHqorvRQBDk0iEjBjX7hj+6s4s+zq5j1u5uVVPo8sZ5G5uhJj8BX4s+AnOMe/lWp0VDVqmWjJxdozfWLfU45SsFjHPHgEP9JRM5G4KsAQQc/lUBtU1CPaXSpy3X6qRJFx/OHn12+VavRil9jD0Hf5OT1Mm/f68/+03n/wCtUms8bygEPpt2nISWJXYYG+Ty4x75rdOUelflqOxgT/lZPU84f9Zaf92m/Ef5Vxu+0VXjdRbyjmRl6jzBHp716S5B6CjkHoKns4kf5OT1PLHCvGzWcHcm0E3jZ8semQoxgof1atZeN7ucZt9NXlBG4ikchhvsyBQNiNsV6S5B6Cv0u3SqPp8bdtFFmmlSZ5W0WbULYylLFyZW5mLQz+5wMY23NT7q81W8RrcWLjvBg4hlBx1O7nlHSvTea+im6UR2s6qxZ7NdGltNMtoJ15JEVwy5BxmR2G6kjoRTPRRVhYUUUUAf/9k="/>
          <p:cNvSpPr>
            <a:spLocks noChangeAspect="1" noChangeArrowheads="1"/>
          </p:cNvSpPr>
          <p:nvPr/>
        </p:nvSpPr>
        <p:spPr bwMode="auto">
          <a:xfrm>
            <a:off x="63500" y="-1143000"/>
            <a:ext cx="1924050" cy="23812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8142" name="Picture 14" descr="http://t0.gstatic.com/images?q=tbn:ANd9GcQXB42NZD017M9QWPrl1GCd0KfvRw9wRGpI-bbvWQdsnQdHF4SnngzvJpAL">
            <a:hlinkClick r:id="rId11" action="ppaction://hlinkpres?slideindex=1&amp;slidetitle="/>
          </p:cNvPr>
          <p:cNvPicPr>
            <a:picLocks noChangeAspect="1" noChangeArrowheads="1"/>
          </p:cNvPicPr>
          <p:nvPr/>
        </p:nvPicPr>
        <p:blipFill>
          <a:blip r:embed="rId12" cstate="print"/>
          <a:srcRect/>
          <a:stretch>
            <a:fillRect/>
          </a:stretch>
        </p:blipFill>
        <p:spPr bwMode="auto">
          <a:xfrm>
            <a:off x="8100392" y="5229200"/>
            <a:ext cx="786107" cy="972905"/>
          </a:xfrm>
          <a:prstGeom prst="rect">
            <a:avLst/>
          </a:prstGeom>
          <a:ln>
            <a:noFill/>
          </a:ln>
          <a:effectLst>
            <a:softEdge rad="112500"/>
          </a:effectLst>
        </p:spPr>
      </p:pic>
      <p:pic>
        <p:nvPicPr>
          <p:cNvPr id="17" name="Picture 2" descr="C:\Documents and Settings\User\Mis documentos\SHIRLEY\ESPE\CIGMA\GESTION AMBIENTAL\diapositivasGA\LIBROS\libro gestión ambiental\imagenes\aguacont7.jpg">
            <a:hlinkClick r:id="rId13" action="ppaction://hlinkpres?slideindex=1&amp;slidetitle="/>
          </p:cNvPr>
          <p:cNvPicPr>
            <a:picLocks noChangeAspect="1" noChangeArrowheads="1"/>
          </p:cNvPicPr>
          <p:nvPr/>
        </p:nvPicPr>
        <p:blipFill>
          <a:blip r:embed="rId14" cstate="print"/>
          <a:srcRect/>
          <a:stretch>
            <a:fillRect/>
          </a:stretch>
        </p:blipFill>
        <p:spPr bwMode="auto">
          <a:xfrm>
            <a:off x="7164288" y="1361342"/>
            <a:ext cx="813424" cy="627498"/>
          </a:xfrm>
          <a:prstGeom prst="rect">
            <a:avLst/>
          </a:prstGeom>
          <a:ln>
            <a:noFill/>
          </a:ln>
          <a:effectLst>
            <a:softEdge rad="112500"/>
          </a:effectLst>
        </p:spPr>
      </p:pic>
      <p:pic>
        <p:nvPicPr>
          <p:cNvPr id="18" name="Picture 7" descr="j0199271">
            <a:hlinkClick r:id="rId15" action="ppaction://hlinkpres?slideindex=1&amp;slidetitle="/>
          </p:cNvPr>
          <p:cNvPicPr>
            <a:picLocks noChangeAspect="1" noChangeArrowheads="1"/>
          </p:cNvPicPr>
          <p:nvPr/>
        </p:nvPicPr>
        <p:blipFill>
          <a:blip r:embed="rId16" cstate="print"/>
          <a:srcRect/>
          <a:stretch>
            <a:fillRect/>
          </a:stretch>
        </p:blipFill>
        <p:spPr bwMode="auto">
          <a:xfrm>
            <a:off x="5364088" y="1052736"/>
            <a:ext cx="722770"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3 Imagen" descr="!SELLOES"/>
          <p:cNvPicPr/>
          <p:nvPr/>
        </p:nvPicPr>
        <p:blipFill>
          <a:blip r:embed="rId2" cstate="print"/>
          <a:srcRect/>
          <a:stretch>
            <a:fillRect/>
          </a:stretch>
        </p:blipFill>
        <p:spPr bwMode="auto">
          <a:xfrm>
            <a:off x="1835696" y="1052736"/>
            <a:ext cx="2088232" cy="20162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style>
          <a:lnRef idx="3">
            <a:schemeClr val="lt1"/>
          </a:lnRef>
          <a:fillRef idx="1">
            <a:schemeClr val="accent4"/>
          </a:fillRef>
          <a:effectRef idx="1">
            <a:schemeClr val="accent4"/>
          </a:effectRef>
          <a:fontRef idx="minor">
            <a:schemeClr val="lt1"/>
          </a:fontRef>
        </p:style>
      </p:pic>
      <p:sp>
        <p:nvSpPr>
          <p:cNvPr id="5" name="4 CuadroTexto"/>
          <p:cNvSpPr txBox="1"/>
          <p:nvPr/>
        </p:nvSpPr>
        <p:spPr>
          <a:xfrm>
            <a:off x="971600" y="548680"/>
            <a:ext cx="7272808" cy="369332"/>
          </a:xfrm>
          <a:prstGeom prst="rect">
            <a:avLst/>
          </a:prstGeom>
          <a:noFill/>
        </p:spPr>
        <p:txBody>
          <a:bodyPr wrap="square" rtlCol="0">
            <a:spAutoFit/>
          </a:bodyPr>
          <a:lstStyle/>
          <a:p>
            <a:endParaRPr lang="es-EC" dirty="0"/>
          </a:p>
        </p:txBody>
      </p:sp>
      <p:sp>
        <p:nvSpPr>
          <p:cNvPr id="3074" name="Rectangle 2"/>
          <p:cNvSpPr>
            <a:spLocks noChangeArrowheads="1"/>
          </p:cNvSpPr>
          <p:nvPr/>
        </p:nvSpPr>
        <p:spPr bwMode="auto">
          <a:xfrm>
            <a:off x="467544" y="3367445"/>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DISEÑO DE UN SISTEMA DE GESTIÓN AMBIENTAL BASADO EN LA NORMA ISO 14001:2004 PARA EL BATALLÓN DE TRANSPORTES “CHASQUIS”, PERTENECIENTE AL COMANDO LOGÍSTICO “REINO DE QUITO” DEL EJÉRCITO ECUATORIANO</a:t>
            </a: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5" name="Rectangle 3"/>
          <p:cNvSpPr>
            <a:spLocks noChangeArrowheads="1"/>
          </p:cNvSpPr>
          <p:nvPr/>
        </p:nvSpPr>
        <p:spPr bwMode="auto">
          <a:xfrm>
            <a:off x="1224136" y="5715"/>
            <a:ext cx="66602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2400" b="1" dirty="0" smtClean="0">
                <a:latin typeface="Times New Roman" pitchFamily="18" charset="0"/>
                <a:ea typeface="Times New Roman" pitchFamily="18" charset="0"/>
                <a:cs typeface="Times New Roman" pitchFamily="18" charset="0"/>
              </a:rPr>
              <a:t>CARRERA DE INGENIERIA GEOGRÁFICA Y DEL MEDIO AMBIENTE</a:t>
            </a:r>
          </a:p>
        </p:txBody>
      </p:sp>
      <p:sp>
        <p:nvSpPr>
          <p:cNvPr id="3076" name="Rectangle 4"/>
          <p:cNvSpPr>
            <a:spLocks noChangeArrowheads="1"/>
          </p:cNvSpPr>
          <p:nvPr/>
        </p:nvSpPr>
        <p:spPr bwMode="auto">
          <a:xfrm>
            <a:off x="6732240" y="6309320"/>
            <a:ext cx="23762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latin typeface="Times New Roman" pitchFamily="18" charset="0"/>
                <a:ea typeface="Times New Roman" pitchFamily="18" charset="0"/>
                <a:cs typeface="Times New Roman" pitchFamily="18" charset="0"/>
              </a:rPr>
              <a:t>Shirley Granda G.</a:t>
            </a:r>
          </a:p>
        </p:txBody>
      </p:sp>
      <p:sp>
        <p:nvSpPr>
          <p:cNvPr id="8" name="Rectangle 4"/>
          <p:cNvSpPr>
            <a:spLocks noChangeArrowheads="1"/>
          </p:cNvSpPr>
          <p:nvPr/>
        </p:nvSpPr>
        <p:spPr bwMode="auto">
          <a:xfrm>
            <a:off x="107504" y="6309320"/>
            <a:ext cx="15476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latin typeface="Times New Roman" pitchFamily="18" charset="0"/>
                <a:ea typeface="Times New Roman" pitchFamily="18" charset="0"/>
                <a:cs typeface="Times New Roman" pitchFamily="18" charset="0"/>
              </a:rPr>
              <a:t>Marzo 2012</a:t>
            </a:r>
          </a:p>
        </p:txBody>
      </p:sp>
      <p:pic>
        <p:nvPicPr>
          <p:cNvPr id="9" name="8 Imagen" descr="C:\Documents and Settings\User\Mis documentos\SHIRLEY\ESPE\TESIS SGA\TESIS\ANEXOS\Escudo del B-TRP.bmp"/>
          <p:cNvPicPr/>
          <p:nvPr/>
        </p:nvPicPr>
        <p:blipFill>
          <a:blip r:embed="rId3" cstate="print"/>
          <a:srcRect/>
          <a:stretch>
            <a:fillRect/>
          </a:stretch>
        </p:blipFill>
        <p:spPr bwMode="auto">
          <a:xfrm>
            <a:off x="5148064" y="1052736"/>
            <a:ext cx="1872208" cy="20162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style>
          <a:lnRef idx="3">
            <a:schemeClr val="lt1"/>
          </a:lnRef>
          <a:fillRef idx="1">
            <a:schemeClr val="accent4"/>
          </a:fillRef>
          <a:effectRef idx="1">
            <a:schemeClr val="accent4"/>
          </a:effectRef>
          <a:fontRef idx="minor">
            <a:schemeClr val="lt1"/>
          </a:fontRef>
        </p:style>
      </p:pic>
      <p:cxnSp>
        <p:nvCxnSpPr>
          <p:cNvPr id="11" name="10 Conector recto"/>
          <p:cNvCxnSpPr/>
          <p:nvPr/>
        </p:nvCxnSpPr>
        <p:spPr>
          <a:xfrm>
            <a:off x="251520" y="6165304"/>
            <a:ext cx="8640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51520" y="908720"/>
            <a:ext cx="8640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51520" y="4941168"/>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79512" y="4941168"/>
            <a:ext cx="5937186" cy="1246495"/>
          </a:xfrm>
          <a:prstGeom prst="rect">
            <a:avLst/>
          </a:prstGeom>
        </p:spPr>
        <p:txBody>
          <a:bodyPr wrap="square">
            <a:spAutoFit/>
          </a:bodyPr>
          <a:lstStyle/>
          <a:p>
            <a:pPr marL="0" lvl="1" fontAlgn="base">
              <a:spcBef>
                <a:spcPct val="0"/>
              </a:spcBef>
              <a:spcAft>
                <a:spcPct val="0"/>
              </a:spcAft>
              <a:buClr>
                <a:srgbClr val="000000"/>
              </a:buClr>
              <a:buSzPct val="100000"/>
              <a:buFont typeface="Arial" pitchFamily="34" charset="0"/>
              <a:buChar char="•"/>
              <a:tabLst>
                <a:tab pos="630238" algn="l"/>
              </a:tabLst>
            </a:pPr>
            <a:r>
              <a:rPr lang="es-EC" sz="1500" b="1" dirty="0" smtClean="0" bmk="">
                <a:solidFill>
                  <a:srgbClr val="000000"/>
                </a:solidFill>
                <a:latin typeface="Times New Roman" pitchFamily="18" charset="0"/>
                <a:ea typeface="Times New Roman" pitchFamily="18" charset="0"/>
                <a:cs typeface="Times New Roman" pitchFamily="18" charset="0"/>
              </a:rPr>
              <a:t> PROBLEMÁTICA</a:t>
            </a:r>
          </a:p>
          <a:p>
            <a:pPr marL="0" lvl="1" fontAlgn="base">
              <a:spcBef>
                <a:spcPct val="0"/>
              </a:spcBef>
              <a:spcAft>
                <a:spcPct val="0"/>
              </a:spcAft>
              <a:buClr>
                <a:srgbClr val="000000"/>
              </a:buClr>
              <a:buSzPct val="100000"/>
              <a:buFont typeface="Arial" pitchFamily="34" charset="0"/>
              <a:buChar char="•"/>
              <a:tabLst>
                <a:tab pos="630238" algn="l"/>
              </a:tabLst>
            </a:pPr>
            <a:r>
              <a:rPr lang="es-EC" sz="1500" b="1" dirty="0" smtClean="0">
                <a:solidFill>
                  <a:srgbClr val="000000"/>
                </a:solidFill>
                <a:latin typeface="Times New Roman" pitchFamily="18" charset="0"/>
                <a:ea typeface="Times New Roman" pitchFamily="18" charset="0"/>
                <a:cs typeface="Times New Roman" pitchFamily="18" charset="0"/>
              </a:rPr>
              <a:t> O</a:t>
            </a:r>
            <a:r>
              <a:rPr lang="es-EC" sz="1500" b="1" dirty="0" smtClean="0" bmk="">
                <a:solidFill>
                  <a:srgbClr val="000000"/>
                </a:solidFill>
                <a:latin typeface="Times New Roman" pitchFamily="18" charset="0"/>
                <a:ea typeface="Times New Roman" pitchFamily="18" charset="0"/>
                <a:cs typeface="Times New Roman" pitchFamily="18" charset="0"/>
              </a:rPr>
              <a:t>BJETIVOS</a:t>
            </a:r>
            <a:endParaRPr lang="es-ES_tradnl" sz="1500" b="1" dirty="0" smtClean="0" bmk="">
              <a:solidFill>
                <a:srgbClr val="4F81BD"/>
              </a:solidFill>
              <a:latin typeface="Times New Roman" pitchFamily="18" charset="0"/>
              <a:ea typeface="Times New Roman" pitchFamily="18" charset="0"/>
              <a:cs typeface="Times New Roman" pitchFamily="18" charset="0"/>
            </a:endParaRPr>
          </a:p>
          <a:p>
            <a:pPr marL="0" lvl="1" fontAlgn="base">
              <a:spcBef>
                <a:spcPct val="0"/>
              </a:spcBef>
              <a:spcAft>
                <a:spcPct val="0"/>
              </a:spcAft>
              <a:buClr>
                <a:srgbClr val="000000"/>
              </a:buClr>
              <a:buSzPct val="100000"/>
              <a:buFont typeface="Arial" pitchFamily="34" charset="0"/>
              <a:buChar char="•"/>
              <a:tabLst>
                <a:tab pos="630238" algn="l"/>
              </a:tabLst>
            </a:pPr>
            <a:r>
              <a:rPr lang="es-ES_tradnl" sz="1500" b="1" dirty="0" smtClean="0">
                <a:latin typeface="Times New Roman" pitchFamily="18" charset="0"/>
                <a:cs typeface="Times New Roman" pitchFamily="18" charset="0"/>
              </a:rPr>
              <a:t> METODOLOGÍA PARA EL DISEÑO DEL SGA</a:t>
            </a:r>
            <a:endParaRPr lang="es-ES_tradnl" sz="1500" b="1" dirty="0" smtClean="0" bmk="">
              <a:solidFill>
                <a:srgbClr val="4F81BD"/>
              </a:solidFill>
              <a:latin typeface="Times New Roman" pitchFamily="18" charset="0"/>
              <a:ea typeface="Times New Roman" pitchFamily="18" charset="0"/>
              <a:cs typeface="Times New Roman" pitchFamily="18" charset="0"/>
            </a:endParaRPr>
          </a:p>
          <a:p>
            <a:pPr marL="0" lvl="1" fontAlgn="base">
              <a:spcBef>
                <a:spcPct val="0"/>
              </a:spcBef>
              <a:spcAft>
                <a:spcPct val="0"/>
              </a:spcAft>
              <a:buClr>
                <a:srgbClr val="000000"/>
              </a:buClr>
              <a:buSzPct val="100000"/>
              <a:buFont typeface="Arial" pitchFamily="34" charset="0"/>
              <a:buChar char="•"/>
              <a:tabLst>
                <a:tab pos="630238" algn="l"/>
              </a:tabLst>
            </a:pPr>
            <a:r>
              <a:rPr lang="es-ES_tradnl" sz="1500" b="1" dirty="0" smtClean="0" bmk="">
                <a:latin typeface="Times New Roman" pitchFamily="18" charset="0"/>
                <a:cs typeface="Times New Roman" pitchFamily="18" charset="0"/>
              </a:rPr>
              <a:t> DISEÑO DEL SISTEMA DE GESTIÓN AMBIENTAL</a:t>
            </a:r>
          </a:p>
          <a:p>
            <a:pPr marL="0" lvl="1" fontAlgn="base">
              <a:spcBef>
                <a:spcPct val="0"/>
              </a:spcBef>
              <a:spcAft>
                <a:spcPct val="0"/>
              </a:spcAft>
              <a:buClr>
                <a:srgbClr val="000000"/>
              </a:buClr>
              <a:buSzPct val="100000"/>
              <a:buFont typeface="Arial" pitchFamily="34" charset="0"/>
              <a:buChar char="•"/>
              <a:tabLst>
                <a:tab pos="630238" algn="l"/>
              </a:tabLst>
            </a:pPr>
            <a:r>
              <a:rPr lang="es-ES_tradnl" sz="1500" b="1" dirty="0" smtClean="0">
                <a:latin typeface="Times New Roman" pitchFamily="18" charset="0"/>
                <a:cs typeface="Times New Roman" pitchFamily="18" charset="0"/>
              </a:rPr>
              <a:t> CONCLUSIONES Y RECOMENDACIONES</a:t>
            </a:r>
            <a:endParaRPr lang="es-ES_tradnl" sz="1500" b="1" dirty="0" smtClean="0" bmk="">
              <a:solidFill>
                <a:srgbClr val="4F81BD"/>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116632"/>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VERIFICACIÓN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
        <p:nvSpPr>
          <p:cNvPr id="5" name="4 CuadroTexto"/>
          <p:cNvSpPr txBox="1"/>
          <p:nvPr/>
        </p:nvSpPr>
        <p:spPr>
          <a:xfrm>
            <a:off x="395536" y="836712"/>
            <a:ext cx="8208912" cy="3785652"/>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Control de registros</a:t>
            </a:r>
          </a:p>
          <a:p>
            <a:endParaRPr lang="es-EC" sz="2400" dirty="0" smtClean="0">
              <a:latin typeface="Times New Roman" pitchFamily="18" charset="0"/>
              <a:cs typeface="Times New Roman" pitchFamily="18" charset="0"/>
            </a:endParaRPr>
          </a:p>
          <a:p>
            <a:r>
              <a:rPr lang="es-EC" sz="2400" dirty="0" smtClean="0">
                <a:ln>
                  <a:solidFill>
                    <a:schemeClr val="tx1"/>
                  </a:solidFill>
                </a:ln>
                <a:latin typeface="Times New Roman" pitchFamily="18" charset="0"/>
                <a:cs typeface="Times New Roman" pitchFamily="18" charset="0"/>
                <a:hlinkClick r:id="rId2" action="ppaction://hlinkfile"/>
              </a:rPr>
              <a:t>-</a:t>
            </a:r>
            <a:r>
              <a:rPr lang="es-EC" sz="2400" dirty="0" smtClean="0">
                <a:latin typeface="Times New Roman" pitchFamily="18" charset="0"/>
                <a:cs typeface="Times New Roman" pitchFamily="18" charset="0"/>
              </a:rPr>
              <a:t> PG B-TRP 014    Procedimiento de Registros               </a:t>
            </a:r>
          </a:p>
          <a:p>
            <a:r>
              <a:rPr lang="es-EC" sz="2400" dirty="0" smtClean="0">
                <a:latin typeface="Times New Roman" pitchFamily="18" charset="0"/>
                <a:cs typeface="Times New Roman" pitchFamily="18" charset="0"/>
              </a:rPr>
              <a:t>- PG B-TRP 005/1 Listado Maestro de Documentos del  SGA</a:t>
            </a:r>
          </a:p>
          <a:p>
            <a:endParaRPr lang="es-EC" sz="2400" b="1"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Auditoria interna</a:t>
            </a:r>
          </a:p>
          <a:p>
            <a:endParaRPr lang="es-EC" sz="2400" b="1" dirty="0" smtClean="0">
              <a:latin typeface="Times New Roman" pitchFamily="18" charset="0"/>
              <a:cs typeface="Times New Roman" pitchFamily="18" charset="0"/>
            </a:endParaRPr>
          </a:p>
          <a:p>
            <a:r>
              <a:rPr lang="es-EC" sz="2400" b="1" dirty="0" smtClean="0">
                <a:ln>
                  <a:solidFill>
                    <a:schemeClr val="tx1"/>
                  </a:solidFill>
                </a:ln>
                <a:latin typeface="Times New Roman" pitchFamily="18" charset="0"/>
                <a:cs typeface="Times New Roman" pitchFamily="18" charset="0"/>
                <a:hlinkClick r:id="rId3" action="ppaction://hlinkfile"/>
              </a:rPr>
              <a:t>-</a:t>
            </a:r>
            <a:r>
              <a:rPr lang="es-EC" sz="2400" b="1" dirty="0" smtClean="0">
                <a:latin typeface="Times New Roman" pitchFamily="18" charset="0"/>
                <a:cs typeface="Times New Roman" pitchFamily="18" charset="0"/>
              </a:rPr>
              <a:t> </a:t>
            </a:r>
            <a:r>
              <a:rPr lang="es-EC" sz="2400" dirty="0" smtClean="0">
                <a:latin typeface="Times New Roman" pitchFamily="18" charset="0"/>
                <a:cs typeface="Times New Roman" pitchFamily="18" charset="0"/>
              </a:rPr>
              <a:t>PG B-TRP 015    Procedimiento de  Auditorías Internas             </a:t>
            </a:r>
          </a:p>
          <a:p>
            <a:r>
              <a:rPr lang="es-EC" sz="2400" dirty="0" smtClean="0">
                <a:latin typeface="Times New Roman" pitchFamily="18" charset="0"/>
                <a:cs typeface="Times New Roman" pitchFamily="18" charset="0"/>
              </a:rPr>
              <a:t>- PG B-TRP 015/1 Formulario del Plan de Auditoría     </a:t>
            </a:r>
          </a:p>
          <a:p>
            <a:pPr>
              <a:buFontTx/>
              <a:buChar char="-"/>
            </a:pPr>
            <a:r>
              <a:rPr lang="es-EC" sz="2400" dirty="0" smtClean="0">
                <a:latin typeface="Times New Roman" pitchFamily="18" charset="0"/>
                <a:cs typeface="Times New Roman" pitchFamily="18" charset="0"/>
              </a:rPr>
              <a:t> PG B-TRP 015/2 Formulario del Informe de Auditoría</a:t>
            </a:r>
          </a:p>
        </p:txBody>
      </p:sp>
      <p:sp>
        <p:nvSpPr>
          <p:cNvPr id="6" name="5 Rectángulo"/>
          <p:cNvSpPr/>
          <p:nvPr/>
        </p:nvSpPr>
        <p:spPr>
          <a:xfrm>
            <a:off x="197768" y="4864512"/>
            <a:ext cx="5598368" cy="523220"/>
          </a:xfrm>
          <a:prstGeom prst="rect">
            <a:avLst/>
          </a:prstGeom>
        </p:spPr>
        <p:txBody>
          <a:bodyPr wrap="square">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REVISIÓN POR LA DIRECCIÓN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
        <p:nvSpPr>
          <p:cNvPr id="7" name="6 CuadroTexto"/>
          <p:cNvSpPr txBox="1"/>
          <p:nvPr/>
        </p:nvSpPr>
        <p:spPr>
          <a:xfrm>
            <a:off x="395536" y="5603756"/>
            <a:ext cx="8208912" cy="1200329"/>
          </a:xfrm>
          <a:prstGeom prst="rect">
            <a:avLst/>
          </a:prstGeom>
          <a:noFill/>
        </p:spPr>
        <p:txBody>
          <a:bodyPr wrap="square" rtlCol="0">
            <a:spAutoFit/>
          </a:bodyPr>
          <a:lstStyle/>
          <a:p>
            <a:r>
              <a:rPr lang="es-EC" sz="2400" dirty="0" smtClean="0">
                <a:latin typeface="Times New Roman" pitchFamily="18" charset="0"/>
                <a:cs typeface="Times New Roman" pitchFamily="18" charset="0"/>
              </a:rPr>
              <a:t>- PG B-TRP 015    Procedimiento de  Auditorías Internas             </a:t>
            </a:r>
          </a:p>
          <a:p>
            <a:r>
              <a:rPr lang="es-EC" sz="2400" dirty="0" smtClean="0">
                <a:latin typeface="Times New Roman" pitchFamily="18" charset="0"/>
                <a:cs typeface="Times New Roman" pitchFamily="18" charset="0"/>
              </a:rPr>
              <a:t>- PG B-TRP 015/1 Formulario del Plan de Auditoría     </a:t>
            </a:r>
          </a:p>
          <a:p>
            <a:r>
              <a:rPr lang="es-EC" sz="2400" dirty="0" smtClean="0">
                <a:latin typeface="Times New Roman" pitchFamily="18" charset="0"/>
                <a:cs typeface="Times New Roman" pitchFamily="18" charset="0"/>
              </a:rPr>
              <a:t>- PG B-TRP 015/2 Formulario del Informe de Auditoría</a:t>
            </a:r>
          </a:p>
        </p:txBody>
      </p:sp>
      <p:pic>
        <p:nvPicPr>
          <p:cNvPr id="47106" name="Picture 2" descr="http://3.bp.blogspot.com/-KMRmzeCZdII/TWf0ZHOe03I/AAAAAAAAAAk/YRHRLbjdxo4/s1600/evaluacion-fullinit_.jpg">
            <a:hlinkClick r:id="rId4" action="ppaction://hlinkfile"/>
          </p:cNvPr>
          <p:cNvPicPr>
            <a:picLocks noChangeAspect="1" noChangeArrowheads="1"/>
          </p:cNvPicPr>
          <p:nvPr/>
        </p:nvPicPr>
        <p:blipFill>
          <a:blip r:embed="rId5" cstate="print"/>
          <a:srcRect/>
          <a:stretch>
            <a:fillRect/>
          </a:stretch>
        </p:blipFill>
        <p:spPr bwMode="auto">
          <a:xfrm>
            <a:off x="8100392" y="1700808"/>
            <a:ext cx="862392" cy="792088"/>
          </a:xfrm>
          <a:prstGeom prst="rect">
            <a:avLst/>
          </a:prstGeom>
          <a:ln>
            <a:noFill/>
          </a:ln>
          <a:effectLst>
            <a:softEdge rad="112500"/>
          </a:effectLst>
        </p:spPr>
      </p:pic>
      <p:pic>
        <p:nvPicPr>
          <p:cNvPr id="47108" name="Picture 4" descr="http://www.represensa.com/imagenes/consultoria.gif"/>
          <p:cNvPicPr>
            <a:picLocks noChangeAspect="1" noChangeArrowheads="1"/>
          </p:cNvPicPr>
          <p:nvPr/>
        </p:nvPicPr>
        <p:blipFill>
          <a:blip r:embed="rId6" cstate="print"/>
          <a:srcRect/>
          <a:stretch>
            <a:fillRect/>
          </a:stretch>
        </p:blipFill>
        <p:spPr bwMode="auto">
          <a:xfrm flipH="1">
            <a:off x="7487816" y="5013176"/>
            <a:ext cx="1656184" cy="1844824"/>
          </a:xfrm>
          <a:prstGeom prst="rect">
            <a:avLst/>
          </a:prstGeom>
          <a:noFill/>
        </p:spPr>
      </p:pic>
      <p:pic>
        <p:nvPicPr>
          <p:cNvPr id="47110" name="Picture 6" descr="http://level-plus.com/images/Home_inspection_checklist.gif">
            <a:hlinkClick r:id="rId7" action="ppaction://hlinkpres?slideindex=1&amp;slidetitle="/>
          </p:cNvPr>
          <p:cNvPicPr>
            <a:picLocks noChangeAspect="1" noChangeArrowheads="1"/>
          </p:cNvPicPr>
          <p:nvPr/>
        </p:nvPicPr>
        <p:blipFill>
          <a:blip r:embed="rId8" cstate="print"/>
          <a:srcRect/>
          <a:stretch>
            <a:fillRect/>
          </a:stretch>
        </p:blipFill>
        <p:spPr bwMode="auto">
          <a:xfrm>
            <a:off x="8028384" y="3573016"/>
            <a:ext cx="864096" cy="85470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C:\Documents and Settings\User\Mis documentos\SHIRLEY\ESPE\CIGMA\GESTION AMBIENTAL\diapositivasGA\LIBROS\libro gestión ambiental\imagenes\imagenes\Industrias.gif"/>
          <p:cNvPicPr>
            <a:picLocks noChangeAspect="1" noChangeArrowheads="1"/>
          </p:cNvPicPr>
          <p:nvPr/>
        </p:nvPicPr>
        <p:blipFill>
          <a:blip r:embed="rId2" cstate="print"/>
          <a:stretch>
            <a:fillRect/>
          </a:stretch>
        </p:blipFill>
        <p:spPr bwMode="auto">
          <a:xfrm>
            <a:off x="6444208" y="1124744"/>
            <a:ext cx="2505075" cy="4267200"/>
          </a:xfrm>
          <a:prstGeom prst="rect">
            <a:avLst/>
          </a:prstGeom>
          <a:ln>
            <a:noFill/>
          </a:ln>
          <a:effectLst>
            <a:softEdge rad="112500"/>
          </a:effectLst>
        </p:spPr>
      </p:pic>
      <p:sp>
        <p:nvSpPr>
          <p:cNvPr id="4" name="3 Rectángulo"/>
          <p:cNvSpPr/>
          <p:nvPr/>
        </p:nvSpPr>
        <p:spPr>
          <a:xfrm>
            <a:off x="395536" y="260648"/>
            <a:ext cx="3058851" cy="523220"/>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CONCLUSIONES</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
        <p:nvSpPr>
          <p:cNvPr id="5" name="4 CuadroTexto"/>
          <p:cNvSpPr txBox="1"/>
          <p:nvPr/>
        </p:nvSpPr>
        <p:spPr>
          <a:xfrm>
            <a:off x="395536" y="764704"/>
            <a:ext cx="5904656" cy="5632311"/>
          </a:xfrm>
          <a:prstGeom prst="rect">
            <a:avLst/>
          </a:prstGeom>
          <a:noFill/>
        </p:spPr>
        <p:txBody>
          <a:bodyPr wrap="square" rtlCol="0">
            <a:spAutoFit/>
          </a:bodyPr>
          <a:lstStyle/>
          <a:p>
            <a:pPr algn="just"/>
            <a:r>
              <a:rPr lang="es-EC" dirty="0" smtClean="0">
                <a:latin typeface="Times New Roman" pitchFamily="18" charset="0"/>
                <a:cs typeface="Times New Roman" pitchFamily="18" charset="0"/>
              </a:rPr>
              <a:t> </a:t>
            </a:r>
          </a:p>
          <a:p>
            <a:pPr marL="266700" lvl="0" indent="-266700" algn="just">
              <a:buSzPct val="104000"/>
              <a:buFont typeface="Wingdings" pitchFamily="2" charset="2"/>
              <a:buChar char="q"/>
            </a:pPr>
            <a:r>
              <a:rPr lang="es-EC" dirty="0" smtClean="0">
                <a:latin typeface="Times New Roman" pitchFamily="18" charset="0"/>
                <a:cs typeface="Times New Roman" pitchFamily="18" charset="0"/>
              </a:rPr>
              <a:t>La Revisión Ambiental actualizada al 2011, constituye la base para la planificación del SGA.</a:t>
            </a:r>
          </a:p>
          <a:p>
            <a:pPr lvl="0" algn="just"/>
            <a:endParaRPr lang="es-EC" dirty="0" smtClean="0">
              <a:latin typeface="Times New Roman" pitchFamily="18" charset="0"/>
              <a:cs typeface="Times New Roman" pitchFamily="18" charset="0"/>
            </a:endParaRPr>
          </a:p>
          <a:p>
            <a:pPr marL="266700" indent="-266700" algn="just">
              <a:buFont typeface="Wingdings" pitchFamily="2" charset="2"/>
              <a:buChar char="q"/>
            </a:pPr>
            <a:r>
              <a:rPr lang="es-EC" dirty="0" smtClean="0">
                <a:latin typeface="Times New Roman" pitchFamily="18" charset="0"/>
                <a:cs typeface="Times New Roman" pitchFamily="18" charset="0"/>
              </a:rPr>
              <a:t>Mediante listas de verificación se pudo comprobar que entre el 2006 y 2011 la preocupación de los centros de mantenimiento en lo que respecta a la gestión ambiental creció en un 30%</a:t>
            </a:r>
          </a:p>
          <a:p>
            <a:pPr marL="266700" indent="-266700" algn="just"/>
            <a:endParaRPr lang="es-EC" dirty="0" smtClean="0">
              <a:latin typeface="Times New Roman" pitchFamily="18" charset="0"/>
              <a:cs typeface="Times New Roman" pitchFamily="18" charset="0"/>
            </a:endParaRPr>
          </a:p>
          <a:p>
            <a:pPr marL="266700" indent="-266700" algn="just">
              <a:buFont typeface="Wingdings" pitchFamily="2" charset="2"/>
              <a:buChar char="q"/>
            </a:pPr>
            <a:r>
              <a:rPr lang="es-EC" dirty="0" smtClean="0">
                <a:latin typeface="Times New Roman" pitchFamily="18" charset="0"/>
                <a:cs typeface="Times New Roman" pitchFamily="18" charset="0"/>
              </a:rPr>
              <a:t>Sin embargo, el resultado de las listas de verificación permitió constatar  que no se cumple con la normativa ambiental vigente y que no existe una política ambiental definida.</a:t>
            </a:r>
          </a:p>
          <a:p>
            <a:pPr marL="266700" indent="-266700" algn="just"/>
            <a:endParaRPr lang="es-EC" dirty="0" smtClean="0">
              <a:latin typeface="Times New Roman" pitchFamily="18" charset="0"/>
              <a:cs typeface="Times New Roman" pitchFamily="18" charset="0"/>
            </a:endParaRPr>
          </a:p>
          <a:p>
            <a:pPr marL="266700" indent="-266700" algn="just">
              <a:buFont typeface="Wingdings" pitchFamily="2" charset="2"/>
              <a:buChar char="q"/>
            </a:pPr>
            <a:r>
              <a:rPr lang="es-EC" dirty="0" smtClean="0">
                <a:latin typeface="Times New Roman" pitchFamily="18" charset="0"/>
                <a:cs typeface="Times New Roman" pitchFamily="18" charset="0"/>
              </a:rPr>
              <a:t>A pesar de que las actividades del B-TRP  se encuentran normadas por Reglamentos de la Fuerza Terrestre y disposiciones de los altos mandos de la Unidad, no existe en ella ningún procedimiento que permita controlar el cumplimiento de la normativa ambiental.</a:t>
            </a:r>
          </a:p>
          <a:p>
            <a:pPr marL="266700" indent="-266700" algn="just">
              <a:buFont typeface="Wingdings" pitchFamily="2" charset="2"/>
              <a:buChar char="q"/>
            </a:pPr>
            <a:endParaRPr lang="es-EC"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User\Escritorio\FOTOS TESIS\DSC03622.JPG"/>
          <p:cNvPicPr>
            <a:picLocks noChangeAspect="1" noChangeArrowheads="1"/>
          </p:cNvPicPr>
          <p:nvPr/>
        </p:nvPicPr>
        <p:blipFill>
          <a:blip r:embed="rId2" cstate="print"/>
          <a:srcRect b="35652"/>
          <a:stretch>
            <a:fillRect/>
          </a:stretch>
        </p:blipFill>
        <p:spPr bwMode="auto">
          <a:xfrm>
            <a:off x="4760291" y="4697760"/>
            <a:ext cx="4383709" cy="2115616"/>
          </a:xfrm>
          <a:prstGeom prst="ellipse">
            <a:avLst/>
          </a:prstGeom>
          <a:ln>
            <a:noFill/>
          </a:ln>
          <a:effectLst>
            <a:softEdge rad="112500"/>
          </a:effectLst>
        </p:spPr>
      </p:pic>
      <p:sp>
        <p:nvSpPr>
          <p:cNvPr id="4" name="3 Rectángulo"/>
          <p:cNvSpPr/>
          <p:nvPr/>
        </p:nvSpPr>
        <p:spPr>
          <a:xfrm>
            <a:off x="323528" y="1196752"/>
            <a:ext cx="6984776" cy="4801314"/>
          </a:xfrm>
          <a:prstGeom prst="rect">
            <a:avLst/>
          </a:prstGeom>
        </p:spPr>
        <p:txBody>
          <a:bodyPr wrap="square">
            <a:spAutoFit/>
          </a:bodyPr>
          <a:lstStyle/>
          <a:p>
            <a:pPr marL="266700" indent="-266700" algn="just">
              <a:buFont typeface="Wingdings" pitchFamily="2" charset="2"/>
              <a:buChar char="q"/>
            </a:pPr>
            <a:r>
              <a:rPr lang="es-EC" dirty="0" smtClean="0">
                <a:latin typeface="Times New Roman" pitchFamily="18" charset="0"/>
                <a:cs typeface="Times New Roman" pitchFamily="18" charset="0"/>
              </a:rPr>
              <a:t>La matriz de identificación de impactos ambientales permitió determinar los efectos adversos al ambiente más significativos y categorizarlos por su grado de importancia. </a:t>
            </a:r>
          </a:p>
          <a:p>
            <a:pPr marL="266700" lvl="0" indent="-266700" algn="just">
              <a:buFont typeface="Wingdings" pitchFamily="2" charset="2"/>
              <a:buChar char="q"/>
            </a:pPr>
            <a:endParaRPr lang="es-EC" dirty="0" smtClean="0">
              <a:latin typeface="Times New Roman" pitchFamily="18" charset="0"/>
              <a:cs typeface="Times New Roman" pitchFamily="18" charset="0"/>
            </a:endParaRPr>
          </a:p>
          <a:p>
            <a:pPr marL="266700" indent="-266700" algn="just">
              <a:buFont typeface="Wingdings" pitchFamily="2" charset="2"/>
              <a:buChar char="q"/>
            </a:pPr>
            <a:r>
              <a:rPr lang="es-EC" dirty="0" smtClean="0">
                <a:latin typeface="Times New Roman" pitchFamily="18" charset="0"/>
                <a:cs typeface="Times New Roman" pitchFamily="18" charset="0"/>
              </a:rPr>
              <a:t>Para la implementación exitosa del SGA, es indispensable la voluntad y el compromiso del Comandante y de su personal.</a:t>
            </a:r>
          </a:p>
          <a:p>
            <a:pPr marL="266700" indent="-266700" algn="just"/>
            <a:endParaRPr lang="es-EC" dirty="0" smtClean="0">
              <a:latin typeface="Times New Roman" pitchFamily="18" charset="0"/>
              <a:cs typeface="Times New Roman" pitchFamily="18" charset="0"/>
            </a:endParaRPr>
          </a:p>
          <a:p>
            <a:pPr marL="266700" lvl="0" indent="-266700" algn="just">
              <a:buFont typeface="Wingdings" pitchFamily="2" charset="2"/>
              <a:buChar char="q"/>
            </a:pPr>
            <a:r>
              <a:rPr lang="es-EC" dirty="0" smtClean="0">
                <a:latin typeface="Times New Roman" pitchFamily="18" charset="0"/>
                <a:cs typeface="Times New Roman" pitchFamily="18" charset="0"/>
              </a:rPr>
              <a:t>Para la implementación del SGA propuesto, es necesaria la designación de un especialista en Medio Ambiente.</a:t>
            </a:r>
          </a:p>
          <a:p>
            <a:pPr marL="266700" lvl="0" indent="-266700" algn="just"/>
            <a:endParaRPr lang="es-EC" dirty="0" smtClean="0">
              <a:latin typeface="Times New Roman" pitchFamily="18" charset="0"/>
              <a:cs typeface="Times New Roman" pitchFamily="18" charset="0"/>
            </a:endParaRPr>
          </a:p>
          <a:p>
            <a:pPr marL="266700" indent="-266700" algn="just">
              <a:buFont typeface="Wingdings" pitchFamily="2" charset="2"/>
              <a:buChar char="q"/>
            </a:pPr>
            <a:r>
              <a:rPr lang="es-EC" dirty="0" smtClean="0">
                <a:latin typeface="Times New Roman" pitchFamily="18" charset="0"/>
                <a:cs typeface="Times New Roman" pitchFamily="18" charset="0"/>
              </a:rPr>
              <a:t>La puesta en marcha de este SGA implica inversión económica, parte de la que puede ser cubierta por la autogestión de la institución (</a:t>
            </a:r>
            <a:r>
              <a:rPr lang="es-EC" dirty="0" err="1" smtClean="0">
                <a:latin typeface="Times New Roman" pitchFamily="18" charset="0"/>
                <a:cs typeface="Times New Roman" pitchFamily="18" charset="0"/>
              </a:rPr>
              <a:t>e.g.</a:t>
            </a:r>
            <a:r>
              <a:rPr lang="es-EC" dirty="0" smtClean="0">
                <a:latin typeface="Times New Roman" pitchFamily="18" charset="0"/>
                <a:cs typeface="Times New Roman" pitchFamily="18" charset="0"/>
              </a:rPr>
              <a:t> la valorización para la reutilización de residuos).</a:t>
            </a:r>
          </a:p>
          <a:p>
            <a:pPr algn="just"/>
            <a:r>
              <a:rPr lang="es-EC" dirty="0" smtClean="0">
                <a:latin typeface="Times New Roman" pitchFamily="18" charset="0"/>
                <a:cs typeface="Times New Roman" pitchFamily="18" charset="0"/>
              </a:rPr>
              <a:t> </a:t>
            </a:r>
          </a:p>
          <a:p>
            <a:pPr marL="266700" lvl="0" indent="-266700" algn="just">
              <a:buFont typeface="Wingdings" pitchFamily="2" charset="2"/>
              <a:buChar char="q"/>
            </a:pPr>
            <a:r>
              <a:rPr lang="es-EC" dirty="0" smtClean="0">
                <a:latin typeface="Times New Roman" pitchFamily="18" charset="0"/>
                <a:cs typeface="Times New Roman" pitchFamily="18" charset="0"/>
              </a:rPr>
              <a:t>El presente proyecto servirá como punto de partida para los futuros planes de gestión ambiental en el Comando Logístico.</a:t>
            </a:r>
          </a:p>
          <a:p>
            <a:pPr marL="266700" indent="-266700" algn="just"/>
            <a:endParaRPr lang="es-EC" dirty="0" smtClean="0">
              <a:latin typeface="Times New Roman" pitchFamily="18" charset="0"/>
              <a:cs typeface="Times New Roman" pitchFamily="18" charset="0"/>
            </a:endParaRPr>
          </a:p>
        </p:txBody>
      </p:sp>
      <p:sp>
        <p:nvSpPr>
          <p:cNvPr id="8" name="7 Rectángulo"/>
          <p:cNvSpPr/>
          <p:nvPr/>
        </p:nvSpPr>
        <p:spPr>
          <a:xfrm>
            <a:off x="395536" y="404664"/>
            <a:ext cx="3058851" cy="523220"/>
          </a:xfrm>
          <a:prstGeom prst="rect">
            <a:avLst/>
          </a:prstGeom>
        </p:spPr>
        <p:txBody>
          <a:bodyPr wrap="none">
            <a:spAutoFit/>
          </a:bodyPr>
          <a:lstStyle/>
          <a:p>
            <a:r>
              <a:rPr lang="es-EC" sz="2800" b="1" dirty="0" smtClean="0">
                <a:solidFill>
                  <a:srgbClr val="000000"/>
                </a:solidFill>
                <a:latin typeface="Times New Roman" pitchFamily="18" charset="0"/>
                <a:ea typeface="Times New Roman" pitchFamily="18" charset="0"/>
                <a:cs typeface="Times New Roman" pitchFamily="18" charset="0"/>
              </a:rPr>
              <a:t>CONCLUSIONES</a:t>
            </a:r>
            <a:endParaRPr lang="es-EC" sz="2800" b="1" dirty="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79512" y="241484"/>
            <a:ext cx="4075155" cy="523220"/>
          </a:xfrm>
          <a:prstGeom prst="rect">
            <a:avLst/>
          </a:prstGeom>
        </p:spPr>
        <p:txBody>
          <a:bodyPr wrap="none">
            <a:spAutoFit/>
          </a:bodyPr>
          <a:lstStyle/>
          <a:p>
            <a:r>
              <a:rPr lang="es-EC" sz="2800" b="1" dirty="0" smtClean="0">
                <a:solidFill>
                  <a:srgbClr val="000000"/>
                </a:solidFill>
                <a:latin typeface="Times New Roman" pitchFamily="18" charset="0"/>
                <a:ea typeface="Times New Roman" pitchFamily="18" charset="0"/>
                <a:cs typeface="Times New Roman" pitchFamily="18" charset="0"/>
              </a:rPr>
              <a:t>RECOMENDACIONES</a:t>
            </a:r>
            <a:endParaRPr lang="es-EC" sz="2800" b="1" dirty="0">
              <a:solidFill>
                <a:srgbClr val="000000"/>
              </a:solidFill>
              <a:latin typeface="Times New Roman" pitchFamily="18" charset="0"/>
              <a:ea typeface="Times New Roman" pitchFamily="18" charset="0"/>
              <a:cs typeface="Times New Roman" pitchFamily="18" charset="0"/>
            </a:endParaRPr>
          </a:p>
        </p:txBody>
      </p:sp>
      <p:sp>
        <p:nvSpPr>
          <p:cNvPr id="5" name="4 CuadroTexto"/>
          <p:cNvSpPr txBox="1"/>
          <p:nvPr/>
        </p:nvSpPr>
        <p:spPr>
          <a:xfrm>
            <a:off x="179512" y="944136"/>
            <a:ext cx="8784976" cy="5509200"/>
          </a:xfrm>
          <a:prstGeom prst="rect">
            <a:avLst/>
          </a:prstGeom>
          <a:noFill/>
        </p:spPr>
        <p:txBody>
          <a:bodyPr wrap="square" rtlCol="0">
            <a:spAutoFit/>
          </a:bodyPr>
          <a:lstStyle/>
          <a:p>
            <a:pPr algn="just">
              <a:buFont typeface="Arial" pitchFamily="34" charset="0"/>
              <a:buChar char="•"/>
            </a:pPr>
            <a:r>
              <a:rPr lang="es-EC" sz="2200" dirty="0" smtClean="0">
                <a:latin typeface="Times New Roman" pitchFamily="18" charset="0"/>
                <a:cs typeface="Times New Roman" pitchFamily="18" charset="0"/>
              </a:rPr>
              <a:t>Es necesario realizar un estudio económico que permita conocer el presupuesto necesario para la implementación del SGA, los resultados de este estudio deberán ser incluidos en el presupuesto operativo anual (POA) del Comando Logístico.</a:t>
            </a:r>
          </a:p>
          <a:p>
            <a:pPr lvl="0" algn="just">
              <a:buFont typeface="Arial" pitchFamily="34" charset="0"/>
              <a:buChar char="•"/>
            </a:pPr>
            <a:endParaRPr lang="es-EC" sz="2200" dirty="0" smtClean="0">
              <a:latin typeface="Times New Roman" pitchFamily="18" charset="0"/>
              <a:cs typeface="Times New Roman" pitchFamily="18" charset="0"/>
            </a:endParaRPr>
          </a:p>
          <a:p>
            <a:pPr algn="just">
              <a:buFont typeface="Arial" pitchFamily="34" charset="0"/>
              <a:buChar char="•"/>
            </a:pPr>
            <a:r>
              <a:rPr lang="es-EC" sz="2200" dirty="0" smtClean="0">
                <a:latin typeface="Times New Roman" pitchFamily="18" charset="0"/>
                <a:cs typeface="Times New Roman" pitchFamily="18" charset="0"/>
              </a:rPr>
              <a:t>Una vez implementado el SGA, este debe ser revisado continuamente con el fin de realizar en el las actualizaciones oportunas en caso de así requerirlo.</a:t>
            </a:r>
          </a:p>
          <a:p>
            <a:pPr algn="just">
              <a:buFont typeface="Arial" pitchFamily="34" charset="0"/>
              <a:buChar char="•"/>
            </a:pPr>
            <a:endParaRPr lang="es-EC" sz="2200" dirty="0" smtClean="0">
              <a:latin typeface="Times New Roman" pitchFamily="18" charset="0"/>
              <a:cs typeface="Times New Roman" pitchFamily="18" charset="0"/>
            </a:endParaRPr>
          </a:p>
          <a:p>
            <a:pPr algn="just">
              <a:buFont typeface="Arial" pitchFamily="34" charset="0"/>
              <a:buChar char="•"/>
            </a:pPr>
            <a:r>
              <a:rPr lang="es-EC" sz="2200" dirty="0" smtClean="0">
                <a:latin typeface="Times New Roman" pitchFamily="18" charset="0"/>
                <a:cs typeface="Times New Roman" pitchFamily="18" charset="0"/>
              </a:rPr>
              <a:t>El compromiso del Comando del B-TRP “CHASQUIS”, deberá ser: controlar que se realicen todos los procedimientos de gestión y operativos, establecidos en el Manual del SGA y otros documentos relacionados.</a:t>
            </a:r>
          </a:p>
          <a:p>
            <a:pPr algn="just">
              <a:buFont typeface="Arial" pitchFamily="34" charset="0"/>
              <a:buChar char="•"/>
            </a:pPr>
            <a:endParaRPr lang="es-EC" sz="2200" dirty="0" smtClean="0">
              <a:latin typeface="Times New Roman" pitchFamily="18" charset="0"/>
              <a:cs typeface="Times New Roman" pitchFamily="18" charset="0"/>
            </a:endParaRPr>
          </a:p>
          <a:p>
            <a:pPr>
              <a:buFont typeface="Arial" pitchFamily="34" charset="0"/>
              <a:buChar char="•"/>
            </a:pPr>
            <a:r>
              <a:rPr lang="es-EC" sz="2200" dirty="0" smtClean="0">
                <a:latin typeface="Times New Roman" pitchFamily="18" charset="0"/>
                <a:cs typeface="Times New Roman" pitchFamily="18" charset="0"/>
              </a:rPr>
              <a:t> Promover la conciencia ambiental en todo el personal del Batallón de Transportes, controlando que se cumpla con todos los lineamientos definidos en la política ambiental.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79512" y="241484"/>
            <a:ext cx="4075155" cy="523220"/>
          </a:xfrm>
          <a:prstGeom prst="rect">
            <a:avLst/>
          </a:prstGeom>
        </p:spPr>
        <p:txBody>
          <a:bodyPr wrap="none">
            <a:spAutoFit/>
          </a:bodyPr>
          <a:lstStyle/>
          <a:p>
            <a:r>
              <a:rPr lang="es-EC" sz="2800" b="1" dirty="0" smtClean="0">
                <a:solidFill>
                  <a:srgbClr val="000000"/>
                </a:solidFill>
                <a:latin typeface="Times New Roman" pitchFamily="18" charset="0"/>
                <a:ea typeface="Times New Roman" pitchFamily="18" charset="0"/>
                <a:cs typeface="Times New Roman" pitchFamily="18" charset="0"/>
              </a:rPr>
              <a:t>RECOMENDACIONES</a:t>
            </a:r>
            <a:endParaRPr lang="es-EC" sz="2800" b="1" dirty="0">
              <a:solidFill>
                <a:srgbClr val="000000"/>
              </a:solidFill>
              <a:latin typeface="Times New Roman" pitchFamily="18" charset="0"/>
              <a:ea typeface="Times New Roman" pitchFamily="18" charset="0"/>
              <a:cs typeface="Times New Roman" pitchFamily="18" charset="0"/>
            </a:endParaRPr>
          </a:p>
        </p:txBody>
      </p:sp>
      <p:sp>
        <p:nvSpPr>
          <p:cNvPr id="5" name="4 CuadroTexto"/>
          <p:cNvSpPr txBox="1"/>
          <p:nvPr/>
        </p:nvSpPr>
        <p:spPr>
          <a:xfrm>
            <a:off x="179512" y="1127641"/>
            <a:ext cx="8784976" cy="4493538"/>
          </a:xfrm>
          <a:prstGeom prst="rect">
            <a:avLst/>
          </a:prstGeom>
          <a:noFill/>
        </p:spPr>
        <p:txBody>
          <a:bodyPr wrap="square" rtlCol="0">
            <a:spAutoFit/>
          </a:bodyPr>
          <a:lstStyle/>
          <a:p>
            <a:pPr lvl="0" algn="just">
              <a:buFont typeface="Arial" pitchFamily="34" charset="0"/>
              <a:buChar char="•"/>
            </a:pPr>
            <a:r>
              <a:rPr lang="es-EC" sz="2600" dirty="0" smtClean="0">
                <a:latin typeface="Times New Roman" pitchFamily="18" charset="0"/>
                <a:cs typeface="Times New Roman" pitchFamily="18" charset="0"/>
              </a:rPr>
              <a:t>La implementación del SGA debe cumplir con una visión a futuro que le permita a los talleres de mantenimiento aspirar a la certificación ambiental.</a:t>
            </a:r>
          </a:p>
          <a:p>
            <a:pPr algn="just"/>
            <a:endParaRPr lang="es-EC" sz="2600" dirty="0" smtClean="0">
              <a:latin typeface="Times New Roman" pitchFamily="18" charset="0"/>
              <a:cs typeface="Times New Roman" pitchFamily="18" charset="0"/>
            </a:endParaRPr>
          </a:p>
          <a:p>
            <a:pPr algn="just">
              <a:buFont typeface="Arial" pitchFamily="34" charset="0"/>
              <a:buChar char="•"/>
            </a:pPr>
            <a:r>
              <a:rPr lang="es-EC" sz="2600" dirty="0" smtClean="0">
                <a:latin typeface="Times New Roman" pitchFamily="18" charset="0"/>
                <a:cs typeface="Times New Roman" pitchFamily="18" charset="0"/>
              </a:rPr>
              <a:t>Realizar una Revisión Ambiental en las demás áreas del COLOG, y así complementar el presente trabajo.</a:t>
            </a:r>
          </a:p>
          <a:p>
            <a:pPr algn="just">
              <a:buFont typeface="Arial" pitchFamily="34" charset="0"/>
              <a:buChar char="•"/>
            </a:pPr>
            <a:endParaRPr lang="es-EC" sz="2600" dirty="0" smtClean="0">
              <a:latin typeface="Times New Roman" pitchFamily="18" charset="0"/>
              <a:cs typeface="Times New Roman" pitchFamily="18" charset="0"/>
            </a:endParaRPr>
          </a:p>
          <a:p>
            <a:pPr lvl="0" algn="just">
              <a:buFont typeface="Arial" pitchFamily="34" charset="0"/>
              <a:buChar char="•"/>
            </a:pPr>
            <a:r>
              <a:rPr lang="es-EC" sz="2600" dirty="0" smtClean="0">
                <a:latin typeface="Times New Roman" pitchFamily="18" charset="0"/>
                <a:cs typeface="Times New Roman" pitchFamily="18" charset="0"/>
              </a:rPr>
              <a:t>Considerar iniciativas similares que son llevadas a cabo en otras Instituciones militares, como la del Cuerpo de Ingenieros del Ejército, que cuenta actualmente con un Sistema de Gestión Integrado SGI.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1979712" y="2348880"/>
            <a:ext cx="54006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C"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620410" y="87020"/>
            <a:ext cx="8272073"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QUE SON LOS SISTEMAS DE GESTIÓN AMBIENTAL???</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graphicFrame>
        <p:nvGraphicFramePr>
          <p:cNvPr id="3" name="Diagram 10"/>
          <p:cNvGraphicFramePr/>
          <p:nvPr>
            <p:extLst>
              <p:ext uri="{D42A27DB-BD31-4B8C-83A1-F6EECF244321}">
                <p14:modId xmlns:p14="http://schemas.microsoft.com/office/powerpoint/2010/main" xmlns="" val="2922594181"/>
              </p:ext>
            </p:extLst>
          </p:nvPr>
        </p:nvGraphicFramePr>
        <p:xfrm>
          <a:off x="381000" y="648075"/>
          <a:ext cx="845820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graphicEl>
                                              <a:dgm id="{4E7BE60B-6DF1-4983-B85D-D2225BBA8F95}"/>
                                            </p:graphicEl>
                                          </p:spTgt>
                                        </p:tgtEl>
                                        <p:attrNameLst>
                                          <p:attrName>style.visibility</p:attrName>
                                        </p:attrNameLst>
                                      </p:cBhvr>
                                      <p:to>
                                        <p:strVal val="visible"/>
                                      </p:to>
                                    </p:set>
                                    <p:anim calcmode="lin" valueType="num">
                                      <p:cBhvr>
                                        <p:cTn id="7" dur="1000" fill="hold"/>
                                        <p:tgtEl>
                                          <p:spTgt spid="3">
                                            <p:graphicEl>
                                              <a:dgm id="{4E7BE60B-6DF1-4983-B85D-D2225BBA8F95}"/>
                                            </p:graphicEl>
                                          </p:spTgt>
                                        </p:tgtEl>
                                        <p:attrNameLst>
                                          <p:attrName>ppt_w</p:attrName>
                                        </p:attrNameLst>
                                      </p:cBhvr>
                                      <p:tavLst>
                                        <p:tav tm="0">
                                          <p:val>
                                            <p:strVal val="#ppt_w+.3"/>
                                          </p:val>
                                        </p:tav>
                                        <p:tav tm="100000">
                                          <p:val>
                                            <p:strVal val="#ppt_w"/>
                                          </p:val>
                                        </p:tav>
                                      </p:tavLst>
                                    </p:anim>
                                    <p:anim calcmode="lin" valueType="num">
                                      <p:cBhvr>
                                        <p:cTn id="8" dur="1000" fill="hold"/>
                                        <p:tgtEl>
                                          <p:spTgt spid="3">
                                            <p:graphicEl>
                                              <a:dgm id="{4E7BE60B-6DF1-4983-B85D-D2225BBA8F95}"/>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4E7BE60B-6DF1-4983-B85D-D2225BBA8F95}"/>
                                            </p:graphic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graphicEl>
                                              <a:dgm id="{87361FDA-178B-4C85-8C99-2DF17DA9DF61}"/>
                                            </p:graphicEl>
                                          </p:spTgt>
                                        </p:tgtEl>
                                        <p:attrNameLst>
                                          <p:attrName>style.visibility</p:attrName>
                                        </p:attrNameLst>
                                      </p:cBhvr>
                                      <p:to>
                                        <p:strVal val="visible"/>
                                      </p:to>
                                    </p:set>
                                    <p:anim calcmode="lin" valueType="num">
                                      <p:cBhvr>
                                        <p:cTn id="12" dur="1000" fill="hold"/>
                                        <p:tgtEl>
                                          <p:spTgt spid="3">
                                            <p:graphicEl>
                                              <a:dgm id="{87361FDA-178B-4C85-8C99-2DF17DA9DF61}"/>
                                            </p:graphicEl>
                                          </p:spTgt>
                                        </p:tgtEl>
                                        <p:attrNameLst>
                                          <p:attrName>ppt_w</p:attrName>
                                        </p:attrNameLst>
                                      </p:cBhvr>
                                      <p:tavLst>
                                        <p:tav tm="0">
                                          <p:val>
                                            <p:strVal val="#ppt_w+.3"/>
                                          </p:val>
                                        </p:tav>
                                        <p:tav tm="100000">
                                          <p:val>
                                            <p:strVal val="#ppt_w"/>
                                          </p:val>
                                        </p:tav>
                                      </p:tavLst>
                                    </p:anim>
                                    <p:anim calcmode="lin" valueType="num">
                                      <p:cBhvr>
                                        <p:cTn id="13" dur="1000" fill="hold"/>
                                        <p:tgtEl>
                                          <p:spTgt spid="3">
                                            <p:graphicEl>
                                              <a:dgm id="{87361FDA-178B-4C85-8C99-2DF17DA9DF61}"/>
                                            </p:graphicEl>
                                          </p:spTgt>
                                        </p:tgtEl>
                                        <p:attrNameLst>
                                          <p:attrName>ppt_h</p:attrName>
                                        </p:attrNameLst>
                                      </p:cBhvr>
                                      <p:tavLst>
                                        <p:tav tm="0">
                                          <p:val>
                                            <p:strVal val="#ppt_h"/>
                                          </p:val>
                                        </p:tav>
                                        <p:tav tm="100000">
                                          <p:val>
                                            <p:strVal val="#ppt_h"/>
                                          </p:val>
                                        </p:tav>
                                      </p:tavLst>
                                    </p:anim>
                                    <p:animEffect transition="in" filter="fade">
                                      <p:cBhvr>
                                        <p:cTn id="14" dur="1000"/>
                                        <p:tgtEl>
                                          <p:spTgt spid="3">
                                            <p:graphicEl>
                                              <a:dgm id="{87361FDA-178B-4C85-8C99-2DF17DA9DF6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graphicEl>
                                              <a:dgm id="{E422658B-FD98-4157-B5EE-7A3EE4329DCA}"/>
                                            </p:graphicEl>
                                          </p:spTgt>
                                        </p:tgtEl>
                                        <p:attrNameLst>
                                          <p:attrName>style.visibility</p:attrName>
                                        </p:attrNameLst>
                                      </p:cBhvr>
                                      <p:to>
                                        <p:strVal val="visible"/>
                                      </p:to>
                                    </p:set>
                                    <p:anim calcmode="lin" valueType="num">
                                      <p:cBhvr>
                                        <p:cTn id="19" dur="1000" fill="hold"/>
                                        <p:tgtEl>
                                          <p:spTgt spid="3">
                                            <p:graphicEl>
                                              <a:dgm id="{E422658B-FD98-4157-B5EE-7A3EE4329DCA}"/>
                                            </p:graphicEl>
                                          </p:spTgt>
                                        </p:tgtEl>
                                        <p:attrNameLst>
                                          <p:attrName>ppt_w</p:attrName>
                                        </p:attrNameLst>
                                      </p:cBhvr>
                                      <p:tavLst>
                                        <p:tav tm="0">
                                          <p:val>
                                            <p:strVal val="#ppt_w+.3"/>
                                          </p:val>
                                        </p:tav>
                                        <p:tav tm="100000">
                                          <p:val>
                                            <p:strVal val="#ppt_w"/>
                                          </p:val>
                                        </p:tav>
                                      </p:tavLst>
                                    </p:anim>
                                    <p:anim calcmode="lin" valueType="num">
                                      <p:cBhvr>
                                        <p:cTn id="20" dur="1000" fill="hold"/>
                                        <p:tgtEl>
                                          <p:spTgt spid="3">
                                            <p:graphicEl>
                                              <a:dgm id="{E422658B-FD98-4157-B5EE-7A3EE4329DCA}"/>
                                            </p:graphicEl>
                                          </p:spTgt>
                                        </p:tgtEl>
                                        <p:attrNameLst>
                                          <p:attrName>ppt_h</p:attrName>
                                        </p:attrNameLst>
                                      </p:cBhvr>
                                      <p:tavLst>
                                        <p:tav tm="0">
                                          <p:val>
                                            <p:strVal val="#ppt_h"/>
                                          </p:val>
                                        </p:tav>
                                        <p:tav tm="100000">
                                          <p:val>
                                            <p:strVal val="#ppt_h"/>
                                          </p:val>
                                        </p:tav>
                                      </p:tavLst>
                                    </p:anim>
                                    <p:animEffect transition="in" filter="fade">
                                      <p:cBhvr>
                                        <p:cTn id="21" dur="1000"/>
                                        <p:tgtEl>
                                          <p:spTgt spid="3">
                                            <p:graphicEl>
                                              <a:dgm id="{E422658B-FD98-4157-B5EE-7A3EE4329DCA}"/>
                                            </p:graphic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
                                            <p:graphicEl>
                                              <a:dgm id="{29D44FA1-315D-4F64-B7F9-2190E38F2426}"/>
                                            </p:graphicEl>
                                          </p:spTgt>
                                        </p:tgtEl>
                                        <p:attrNameLst>
                                          <p:attrName>style.visibility</p:attrName>
                                        </p:attrNameLst>
                                      </p:cBhvr>
                                      <p:to>
                                        <p:strVal val="visible"/>
                                      </p:to>
                                    </p:set>
                                    <p:anim calcmode="lin" valueType="num">
                                      <p:cBhvr>
                                        <p:cTn id="24" dur="1000" fill="hold"/>
                                        <p:tgtEl>
                                          <p:spTgt spid="3">
                                            <p:graphicEl>
                                              <a:dgm id="{29D44FA1-315D-4F64-B7F9-2190E38F2426}"/>
                                            </p:graphicEl>
                                          </p:spTgt>
                                        </p:tgtEl>
                                        <p:attrNameLst>
                                          <p:attrName>ppt_w</p:attrName>
                                        </p:attrNameLst>
                                      </p:cBhvr>
                                      <p:tavLst>
                                        <p:tav tm="0">
                                          <p:val>
                                            <p:strVal val="#ppt_w+.3"/>
                                          </p:val>
                                        </p:tav>
                                        <p:tav tm="100000">
                                          <p:val>
                                            <p:strVal val="#ppt_w"/>
                                          </p:val>
                                        </p:tav>
                                      </p:tavLst>
                                    </p:anim>
                                    <p:anim calcmode="lin" valueType="num">
                                      <p:cBhvr>
                                        <p:cTn id="25" dur="1000" fill="hold"/>
                                        <p:tgtEl>
                                          <p:spTgt spid="3">
                                            <p:graphicEl>
                                              <a:dgm id="{29D44FA1-315D-4F64-B7F9-2190E38F2426}"/>
                                            </p:graphicEl>
                                          </p:spTgt>
                                        </p:tgtEl>
                                        <p:attrNameLst>
                                          <p:attrName>ppt_h</p:attrName>
                                        </p:attrNameLst>
                                      </p:cBhvr>
                                      <p:tavLst>
                                        <p:tav tm="0">
                                          <p:val>
                                            <p:strVal val="#ppt_h"/>
                                          </p:val>
                                        </p:tav>
                                        <p:tav tm="100000">
                                          <p:val>
                                            <p:strVal val="#ppt_h"/>
                                          </p:val>
                                        </p:tav>
                                      </p:tavLst>
                                    </p:anim>
                                    <p:animEffect transition="in" filter="fade">
                                      <p:cBhvr>
                                        <p:cTn id="26" dur="1000"/>
                                        <p:tgtEl>
                                          <p:spTgt spid="3">
                                            <p:graphicEl>
                                              <a:dgm id="{29D44FA1-315D-4F64-B7F9-2190E38F242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3">
                                            <p:graphicEl>
                                              <a:dgm id="{2FE7F9A6-3355-462D-BFFF-D8C01711B603}"/>
                                            </p:graphicEl>
                                          </p:spTgt>
                                        </p:tgtEl>
                                        <p:attrNameLst>
                                          <p:attrName>style.visibility</p:attrName>
                                        </p:attrNameLst>
                                      </p:cBhvr>
                                      <p:to>
                                        <p:strVal val="visible"/>
                                      </p:to>
                                    </p:set>
                                    <p:anim calcmode="lin" valueType="num">
                                      <p:cBhvr>
                                        <p:cTn id="31" dur="1000" fill="hold"/>
                                        <p:tgtEl>
                                          <p:spTgt spid="3">
                                            <p:graphicEl>
                                              <a:dgm id="{2FE7F9A6-3355-462D-BFFF-D8C01711B603}"/>
                                            </p:graphicEl>
                                          </p:spTgt>
                                        </p:tgtEl>
                                        <p:attrNameLst>
                                          <p:attrName>ppt_w</p:attrName>
                                        </p:attrNameLst>
                                      </p:cBhvr>
                                      <p:tavLst>
                                        <p:tav tm="0">
                                          <p:val>
                                            <p:strVal val="#ppt_w+.3"/>
                                          </p:val>
                                        </p:tav>
                                        <p:tav tm="100000">
                                          <p:val>
                                            <p:strVal val="#ppt_w"/>
                                          </p:val>
                                        </p:tav>
                                      </p:tavLst>
                                    </p:anim>
                                    <p:anim calcmode="lin" valueType="num">
                                      <p:cBhvr>
                                        <p:cTn id="32" dur="1000" fill="hold"/>
                                        <p:tgtEl>
                                          <p:spTgt spid="3">
                                            <p:graphicEl>
                                              <a:dgm id="{2FE7F9A6-3355-462D-BFFF-D8C01711B603}"/>
                                            </p:graphicEl>
                                          </p:spTgt>
                                        </p:tgtEl>
                                        <p:attrNameLst>
                                          <p:attrName>ppt_h</p:attrName>
                                        </p:attrNameLst>
                                      </p:cBhvr>
                                      <p:tavLst>
                                        <p:tav tm="0">
                                          <p:val>
                                            <p:strVal val="#ppt_h"/>
                                          </p:val>
                                        </p:tav>
                                        <p:tav tm="100000">
                                          <p:val>
                                            <p:strVal val="#ppt_h"/>
                                          </p:val>
                                        </p:tav>
                                      </p:tavLst>
                                    </p:anim>
                                    <p:animEffect transition="in" filter="fade">
                                      <p:cBhvr>
                                        <p:cTn id="33" dur="1000"/>
                                        <p:tgtEl>
                                          <p:spTgt spid="3">
                                            <p:graphicEl>
                                              <a:dgm id="{2FE7F9A6-3355-462D-BFFF-D8C01711B603}"/>
                                            </p:graphic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3">
                                            <p:graphicEl>
                                              <a:dgm id="{ED9DB668-98DF-4EE1-B4D2-CB2E2C2CE971}"/>
                                            </p:graphicEl>
                                          </p:spTgt>
                                        </p:tgtEl>
                                        <p:attrNameLst>
                                          <p:attrName>style.visibility</p:attrName>
                                        </p:attrNameLst>
                                      </p:cBhvr>
                                      <p:to>
                                        <p:strVal val="visible"/>
                                      </p:to>
                                    </p:set>
                                    <p:anim calcmode="lin" valueType="num">
                                      <p:cBhvr>
                                        <p:cTn id="36" dur="1000" fill="hold"/>
                                        <p:tgtEl>
                                          <p:spTgt spid="3">
                                            <p:graphicEl>
                                              <a:dgm id="{ED9DB668-98DF-4EE1-B4D2-CB2E2C2CE971}"/>
                                            </p:graphicEl>
                                          </p:spTgt>
                                        </p:tgtEl>
                                        <p:attrNameLst>
                                          <p:attrName>ppt_w</p:attrName>
                                        </p:attrNameLst>
                                      </p:cBhvr>
                                      <p:tavLst>
                                        <p:tav tm="0">
                                          <p:val>
                                            <p:strVal val="#ppt_w+.3"/>
                                          </p:val>
                                        </p:tav>
                                        <p:tav tm="100000">
                                          <p:val>
                                            <p:strVal val="#ppt_w"/>
                                          </p:val>
                                        </p:tav>
                                      </p:tavLst>
                                    </p:anim>
                                    <p:anim calcmode="lin" valueType="num">
                                      <p:cBhvr>
                                        <p:cTn id="37" dur="1000" fill="hold"/>
                                        <p:tgtEl>
                                          <p:spTgt spid="3">
                                            <p:graphicEl>
                                              <a:dgm id="{ED9DB668-98DF-4EE1-B4D2-CB2E2C2CE971}"/>
                                            </p:graphicEl>
                                          </p:spTgt>
                                        </p:tgtEl>
                                        <p:attrNameLst>
                                          <p:attrName>ppt_h</p:attrName>
                                        </p:attrNameLst>
                                      </p:cBhvr>
                                      <p:tavLst>
                                        <p:tav tm="0">
                                          <p:val>
                                            <p:strVal val="#ppt_h"/>
                                          </p:val>
                                        </p:tav>
                                        <p:tav tm="100000">
                                          <p:val>
                                            <p:strVal val="#ppt_h"/>
                                          </p:val>
                                        </p:tav>
                                      </p:tavLst>
                                    </p:anim>
                                    <p:animEffect transition="in" filter="fade">
                                      <p:cBhvr>
                                        <p:cTn id="38" dur="1000"/>
                                        <p:tgtEl>
                                          <p:spTgt spid="3">
                                            <p:graphicEl>
                                              <a:dgm id="{ED9DB668-98DF-4EE1-B4D2-CB2E2C2CE97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3">
                                            <p:graphicEl>
                                              <a:dgm id="{D2599AB7-424C-4855-8DAA-3D6DE69A8D34}"/>
                                            </p:graphicEl>
                                          </p:spTgt>
                                        </p:tgtEl>
                                        <p:attrNameLst>
                                          <p:attrName>style.visibility</p:attrName>
                                        </p:attrNameLst>
                                      </p:cBhvr>
                                      <p:to>
                                        <p:strVal val="visible"/>
                                      </p:to>
                                    </p:set>
                                    <p:anim calcmode="lin" valueType="num">
                                      <p:cBhvr>
                                        <p:cTn id="43" dur="1000" fill="hold"/>
                                        <p:tgtEl>
                                          <p:spTgt spid="3">
                                            <p:graphicEl>
                                              <a:dgm id="{D2599AB7-424C-4855-8DAA-3D6DE69A8D34}"/>
                                            </p:graphicEl>
                                          </p:spTgt>
                                        </p:tgtEl>
                                        <p:attrNameLst>
                                          <p:attrName>ppt_w</p:attrName>
                                        </p:attrNameLst>
                                      </p:cBhvr>
                                      <p:tavLst>
                                        <p:tav tm="0">
                                          <p:val>
                                            <p:strVal val="#ppt_w+.3"/>
                                          </p:val>
                                        </p:tav>
                                        <p:tav tm="100000">
                                          <p:val>
                                            <p:strVal val="#ppt_w"/>
                                          </p:val>
                                        </p:tav>
                                      </p:tavLst>
                                    </p:anim>
                                    <p:anim calcmode="lin" valueType="num">
                                      <p:cBhvr>
                                        <p:cTn id="44" dur="1000" fill="hold"/>
                                        <p:tgtEl>
                                          <p:spTgt spid="3">
                                            <p:graphicEl>
                                              <a:dgm id="{D2599AB7-424C-4855-8DAA-3D6DE69A8D34}"/>
                                            </p:graphicEl>
                                          </p:spTgt>
                                        </p:tgtEl>
                                        <p:attrNameLst>
                                          <p:attrName>ppt_h</p:attrName>
                                        </p:attrNameLst>
                                      </p:cBhvr>
                                      <p:tavLst>
                                        <p:tav tm="0">
                                          <p:val>
                                            <p:strVal val="#ppt_h"/>
                                          </p:val>
                                        </p:tav>
                                        <p:tav tm="100000">
                                          <p:val>
                                            <p:strVal val="#ppt_h"/>
                                          </p:val>
                                        </p:tav>
                                      </p:tavLst>
                                    </p:anim>
                                    <p:animEffect transition="in" filter="fade">
                                      <p:cBhvr>
                                        <p:cTn id="45" dur="1000"/>
                                        <p:tgtEl>
                                          <p:spTgt spid="3">
                                            <p:graphicEl>
                                              <a:dgm id="{D2599AB7-424C-4855-8DAA-3D6DE69A8D34}"/>
                                            </p:graphicEl>
                                          </p:spTgt>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3">
                                            <p:graphicEl>
                                              <a:dgm id="{E6A47680-9F61-46BE-8C6C-C5EF71F39775}"/>
                                            </p:graphicEl>
                                          </p:spTgt>
                                        </p:tgtEl>
                                        <p:attrNameLst>
                                          <p:attrName>style.visibility</p:attrName>
                                        </p:attrNameLst>
                                      </p:cBhvr>
                                      <p:to>
                                        <p:strVal val="visible"/>
                                      </p:to>
                                    </p:set>
                                    <p:anim calcmode="lin" valueType="num">
                                      <p:cBhvr>
                                        <p:cTn id="48" dur="1000" fill="hold"/>
                                        <p:tgtEl>
                                          <p:spTgt spid="3">
                                            <p:graphicEl>
                                              <a:dgm id="{E6A47680-9F61-46BE-8C6C-C5EF71F39775}"/>
                                            </p:graphicEl>
                                          </p:spTgt>
                                        </p:tgtEl>
                                        <p:attrNameLst>
                                          <p:attrName>ppt_w</p:attrName>
                                        </p:attrNameLst>
                                      </p:cBhvr>
                                      <p:tavLst>
                                        <p:tav tm="0">
                                          <p:val>
                                            <p:strVal val="#ppt_w+.3"/>
                                          </p:val>
                                        </p:tav>
                                        <p:tav tm="100000">
                                          <p:val>
                                            <p:strVal val="#ppt_w"/>
                                          </p:val>
                                        </p:tav>
                                      </p:tavLst>
                                    </p:anim>
                                    <p:anim calcmode="lin" valueType="num">
                                      <p:cBhvr>
                                        <p:cTn id="49" dur="1000" fill="hold"/>
                                        <p:tgtEl>
                                          <p:spTgt spid="3">
                                            <p:graphicEl>
                                              <a:dgm id="{E6A47680-9F61-46BE-8C6C-C5EF71F39775}"/>
                                            </p:graphicEl>
                                          </p:spTgt>
                                        </p:tgtEl>
                                        <p:attrNameLst>
                                          <p:attrName>ppt_h</p:attrName>
                                        </p:attrNameLst>
                                      </p:cBhvr>
                                      <p:tavLst>
                                        <p:tav tm="0">
                                          <p:val>
                                            <p:strVal val="#ppt_h"/>
                                          </p:val>
                                        </p:tav>
                                        <p:tav tm="100000">
                                          <p:val>
                                            <p:strVal val="#ppt_h"/>
                                          </p:val>
                                        </p:tav>
                                      </p:tavLst>
                                    </p:anim>
                                    <p:animEffect transition="in" filter="fade">
                                      <p:cBhvr>
                                        <p:cTn id="50" dur="1000"/>
                                        <p:tgtEl>
                                          <p:spTgt spid="3">
                                            <p:graphicEl>
                                              <a:dgm id="{E6A47680-9F61-46BE-8C6C-C5EF71F397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6" y="4"/>
            <a:ext cx="4094391"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BENEFICIOS DE LOS SGA:</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7" name="6 CuadroTexto"/>
          <p:cNvSpPr txBox="1"/>
          <p:nvPr/>
        </p:nvSpPr>
        <p:spPr>
          <a:xfrm>
            <a:off x="467544" y="1268762"/>
            <a:ext cx="6408712" cy="646331"/>
          </a:xfrm>
          <a:prstGeom prst="rect">
            <a:avLst/>
          </a:prstGeom>
          <a:noFill/>
        </p:spPr>
        <p:txBody>
          <a:bodyPr wrap="square" rtlCol="0">
            <a:spAutoFit/>
          </a:bodyPr>
          <a:lstStyle/>
          <a:p>
            <a:pPr lvl="0" algn="just"/>
            <a:r>
              <a:rPr lang="es-ES" dirty="0" smtClean="0"/>
              <a:t>Garantía de cumplimiento con la normativa ambiental en vigor y  adaptación a futuras disposiciones legales. </a:t>
            </a:r>
            <a:endParaRPr lang="es-EC" dirty="0" smtClean="0"/>
          </a:p>
        </p:txBody>
      </p:sp>
      <p:sp>
        <p:nvSpPr>
          <p:cNvPr id="8" name="7 CuadroTexto"/>
          <p:cNvSpPr txBox="1"/>
          <p:nvPr/>
        </p:nvSpPr>
        <p:spPr>
          <a:xfrm>
            <a:off x="467544" y="2791963"/>
            <a:ext cx="6696744" cy="646331"/>
          </a:xfrm>
          <a:prstGeom prst="rect">
            <a:avLst/>
          </a:prstGeom>
          <a:noFill/>
        </p:spPr>
        <p:txBody>
          <a:bodyPr wrap="square" rtlCol="0">
            <a:spAutoFit/>
          </a:bodyPr>
          <a:lstStyle/>
          <a:p>
            <a:pPr lvl="0" algn="just"/>
            <a:r>
              <a:rPr lang="es-ES" dirty="0" smtClean="0"/>
              <a:t>Mejoras en la eficiencia de los procesos, optimización y ahorro de consumos de materias primas y recursos (energía, agua, etc.) </a:t>
            </a:r>
            <a:endParaRPr lang="es-EC" dirty="0" smtClean="0"/>
          </a:p>
        </p:txBody>
      </p:sp>
      <p:sp>
        <p:nvSpPr>
          <p:cNvPr id="9" name="8 CuadroTexto"/>
          <p:cNvSpPr txBox="1"/>
          <p:nvPr/>
        </p:nvSpPr>
        <p:spPr>
          <a:xfrm>
            <a:off x="467544" y="4737918"/>
            <a:ext cx="6624736" cy="923330"/>
          </a:xfrm>
          <a:prstGeom prst="rect">
            <a:avLst/>
          </a:prstGeom>
          <a:noFill/>
        </p:spPr>
        <p:txBody>
          <a:bodyPr wrap="square" rtlCol="0">
            <a:spAutoFit/>
          </a:bodyPr>
          <a:lstStyle/>
          <a:p>
            <a:pPr lvl="0" algn="just"/>
            <a:r>
              <a:rPr lang="es-ES" dirty="0" smtClean="0"/>
              <a:t>Prevención y control  en la generación de emisiones, residuos y vertidos, lo que se puede traducir en menores costos de gestión, etc. </a:t>
            </a:r>
            <a:endParaRPr lang="es-EC" dirty="0"/>
          </a:p>
        </p:txBody>
      </p:sp>
      <p:sp>
        <p:nvSpPr>
          <p:cNvPr id="10" name="AutoShape 12"/>
          <p:cNvSpPr>
            <a:spLocks noChangeArrowheads="1"/>
          </p:cNvSpPr>
          <p:nvPr/>
        </p:nvSpPr>
        <p:spPr bwMode="auto">
          <a:xfrm>
            <a:off x="251520" y="134076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251520" y="2863969"/>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251520" y="4808185"/>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3" name="Picture 6" descr="bs01157_[1]"/>
          <p:cNvPicPr>
            <a:picLocks noChangeAspect="1" noChangeArrowheads="1"/>
          </p:cNvPicPr>
          <p:nvPr/>
        </p:nvPicPr>
        <p:blipFill>
          <a:blip r:embed="rId3" cstate="print"/>
          <a:srcRect/>
          <a:stretch>
            <a:fillRect/>
          </a:stretch>
        </p:blipFill>
        <p:spPr bwMode="auto">
          <a:xfrm>
            <a:off x="6948268" y="692697"/>
            <a:ext cx="1899371" cy="2040562"/>
          </a:xfrm>
          <a:prstGeom prst="rect">
            <a:avLst/>
          </a:prstGeom>
          <a:noFill/>
          <a:ln w="9525">
            <a:noFill/>
            <a:miter lim="800000"/>
            <a:headEnd/>
            <a:tailEnd/>
          </a:ln>
        </p:spPr>
      </p:pic>
      <p:pic>
        <p:nvPicPr>
          <p:cNvPr id="3074" name="Picture 2" descr="C:\Archivos de programa\Microsoft Office\MEDIA\CAGCAT10\j0149481.wmf"/>
          <p:cNvPicPr>
            <a:picLocks noChangeAspect="1" noChangeArrowheads="1"/>
          </p:cNvPicPr>
          <p:nvPr/>
        </p:nvPicPr>
        <p:blipFill>
          <a:blip r:embed="rId4" cstate="print"/>
          <a:srcRect/>
          <a:stretch>
            <a:fillRect/>
          </a:stretch>
        </p:blipFill>
        <p:spPr bwMode="auto">
          <a:xfrm>
            <a:off x="7020276" y="2780928"/>
            <a:ext cx="1842387" cy="1872208"/>
          </a:xfrm>
          <a:prstGeom prst="rect">
            <a:avLst/>
          </a:prstGeom>
          <a:noFill/>
        </p:spPr>
      </p:pic>
      <p:pic>
        <p:nvPicPr>
          <p:cNvPr id="3075" name="Picture 3" descr="C:\Archivos de programa\Microsoft Office\MEDIA\CAGCAT10\j0285360.wmf"/>
          <p:cNvPicPr>
            <a:picLocks noChangeAspect="1" noChangeArrowheads="1"/>
          </p:cNvPicPr>
          <p:nvPr/>
        </p:nvPicPr>
        <p:blipFill>
          <a:blip r:embed="rId5" cstate="print"/>
          <a:srcRect/>
          <a:stretch>
            <a:fillRect/>
          </a:stretch>
        </p:blipFill>
        <p:spPr bwMode="auto">
          <a:xfrm>
            <a:off x="7258051" y="4813300"/>
            <a:ext cx="1474788" cy="18176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0" y="4"/>
            <a:ext cx="3194336"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ETAPAS DE UN SGA:</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9" name="8 Rectángulo redondeado"/>
          <p:cNvSpPr/>
          <p:nvPr/>
        </p:nvSpPr>
        <p:spPr>
          <a:xfrm>
            <a:off x="3563888" y="332656"/>
            <a:ext cx="2016224" cy="50405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SGA</a:t>
            </a:r>
            <a:endParaRPr lang="es-EC" dirty="0"/>
          </a:p>
        </p:txBody>
      </p:sp>
      <p:sp>
        <p:nvSpPr>
          <p:cNvPr id="10" name="9 Rectángulo redondeado"/>
          <p:cNvSpPr/>
          <p:nvPr/>
        </p:nvSpPr>
        <p:spPr>
          <a:xfrm>
            <a:off x="3275856" y="1052736"/>
            <a:ext cx="2592288"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COMPROMISO DE LA DIRECCIÓN</a:t>
            </a:r>
            <a:endParaRPr lang="es-EC" dirty="0"/>
          </a:p>
        </p:txBody>
      </p:sp>
      <p:sp>
        <p:nvSpPr>
          <p:cNvPr id="11" name="10 Rectángulo redondeado"/>
          <p:cNvSpPr/>
          <p:nvPr/>
        </p:nvSpPr>
        <p:spPr>
          <a:xfrm>
            <a:off x="3563888" y="1916832"/>
            <a:ext cx="2016224"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RAI</a:t>
            </a:r>
            <a:endParaRPr lang="es-EC" dirty="0"/>
          </a:p>
        </p:txBody>
      </p:sp>
      <p:sp>
        <p:nvSpPr>
          <p:cNvPr id="12" name="11 Rectángulo redondeado"/>
          <p:cNvSpPr/>
          <p:nvPr/>
        </p:nvSpPr>
        <p:spPr>
          <a:xfrm>
            <a:off x="179512" y="2924944"/>
            <a:ext cx="2016224"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PLANIFICACIÓN</a:t>
            </a:r>
            <a:endParaRPr lang="es-EC" dirty="0"/>
          </a:p>
        </p:txBody>
      </p:sp>
      <p:sp>
        <p:nvSpPr>
          <p:cNvPr id="13" name="12 Rectángulo redondeado"/>
          <p:cNvSpPr/>
          <p:nvPr/>
        </p:nvSpPr>
        <p:spPr>
          <a:xfrm>
            <a:off x="2411760" y="2924944"/>
            <a:ext cx="2304256"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IMPLEMENTACIÓN</a:t>
            </a:r>
            <a:endParaRPr lang="es-EC" dirty="0"/>
          </a:p>
        </p:txBody>
      </p:sp>
      <p:sp>
        <p:nvSpPr>
          <p:cNvPr id="14" name="13 Rectángulo redondeado"/>
          <p:cNvSpPr/>
          <p:nvPr/>
        </p:nvSpPr>
        <p:spPr>
          <a:xfrm>
            <a:off x="5076056" y="2924944"/>
            <a:ext cx="1872208"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VERIFICACIÓN</a:t>
            </a:r>
            <a:endParaRPr lang="es-EC" dirty="0"/>
          </a:p>
        </p:txBody>
      </p:sp>
      <p:sp>
        <p:nvSpPr>
          <p:cNvPr id="15" name="14 Rectángulo redondeado"/>
          <p:cNvSpPr/>
          <p:nvPr/>
        </p:nvSpPr>
        <p:spPr>
          <a:xfrm>
            <a:off x="7236296" y="2924944"/>
            <a:ext cx="1872208"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REVISIÓN POR LA DIRECCIÓN</a:t>
            </a:r>
            <a:endParaRPr lang="es-EC" dirty="0"/>
          </a:p>
        </p:txBody>
      </p:sp>
      <p:sp>
        <p:nvSpPr>
          <p:cNvPr id="16" name="15 CuadroTexto"/>
          <p:cNvSpPr txBox="1"/>
          <p:nvPr/>
        </p:nvSpPr>
        <p:spPr>
          <a:xfrm>
            <a:off x="179512" y="3861049"/>
            <a:ext cx="2016224" cy="369332"/>
          </a:xfrm>
          <a:prstGeom prst="rect">
            <a:avLst/>
          </a:prstGeom>
          <a:noFill/>
        </p:spPr>
        <p:txBody>
          <a:bodyPr wrap="square" rtlCol="0">
            <a:spAutoFit/>
          </a:bodyPr>
          <a:lstStyle/>
          <a:p>
            <a:r>
              <a:rPr lang="es-EC" dirty="0" smtClean="0"/>
              <a:t>Política Ambiental</a:t>
            </a:r>
            <a:endParaRPr lang="es-EC" dirty="0"/>
          </a:p>
        </p:txBody>
      </p:sp>
      <p:sp>
        <p:nvSpPr>
          <p:cNvPr id="17" name="16 CuadroTexto"/>
          <p:cNvSpPr txBox="1"/>
          <p:nvPr/>
        </p:nvSpPr>
        <p:spPr>
          <a:xfrm>
            <a:off x="179512" y="4365104"/>
            <a:ext cx="2088232" cy="1477328"/>
          </a:xfrm>
          <a:prstGeom prst="rect">
            <a:avLst/>
          </a:prstGeom>
          <a:noFill/>
        </p:spPr>
        <p:txBody>
          <a:bodyPr wrap="square" rtlCol="0">
            <a:spAutoFit/>
          </a:bodyPr>
          <a:lstStyle/>
          <a:p>
            <a:r>
              <a:rPr lang="es-EC" dirty="0" smtClean="0"/>
              <a:t>Objetivos </a:t>
            </a:r>
          </a:p>
          <a:p>
            <a:endParaRPr lang="es-EC" dirty="0" smtClean="0"/>
          </a:p>
          <a:p>
            <a:r>
              <a:rPr lang="es-EC" dirty="0" smtClean="0"/>
              <a:t>Metas</a:t>
            </a:r>
          </a:p>
          <a:p>
            <a:endParaRPr lang="es-EC" dirty="0" smtClean="0"/>
          </a:p>
          <a:p>
            <a:r>
              <a:rPr lang="es-EC" dirty="0" smtClean="0"/>
              <a:t>Programas</a:t>
            </a:r>
            <a:endParaRPr lang="es-EC" dirty="0"/>
          </a:p>
        </p:txBody>
      </p:sp>
      <p:sp>
        <p:nvSpPr>
          <p:cNvPr id="19" name="18 CuadroTexto"/>
          <p:cNvSpPr txBox="1"/>
          <p:nvPr/>
        </p:nvSpPr>
        <p:spPr>
          <a:xfrm>
            <a:off x="2411760" y="4211798"/>
            <a:ext cx="2160240" cy="646331"/>
          </a:xfrm>
          <a:prstGeom prst="rect">
            <a:avLst/>
          </a:prstGeom>
          <a:noFill/>
        </p:spPr>
        <p:txBody>
          <a:bodyPr wrap="square" rtlCol="0">
            <a:spAutoFit/>
          </a:bodyPr>
          <a:lstStyle/>
          <a:p>
            <a:r>
              <a:rPr lang="es-EC" dirty="0" smtClean="0"/>
              <a:t>Funciones y Responsabilidades</a:t>
            </a:r>
            <a:endParaRPr lang="es-EC" dirty="0"/>
          </a:p>
        </p:txBody>
      </p:sp>
      <p:sp>
        <p:nvSpPr>
          <p:cNvPr id="20" name="19 Rectángulo"/>
          <p:cNvSpPr/>
          <p:nvPr/>
        </p:nvSpPr>
        <p:spPr>
          <a:xfrm>
            <a:off x="2411760" y="5003887"/>
            <a:ext cx="2160240" cy="646331"/>
          </a:xfrm>
          <a:prstGeom prst="rect">
            <a:avLst/>
          </a:prstGeom>
        </p:spPr>
        <p:txBody>
          <a:bodyPr wrap="square">
            <a:spAutoFit/>
          </a:bodyPr>
          <a:lstStyle/>
          <a:p>
            <a:r>
              <a:rPr lang="es-ES" dirty="0" smtClean="0"/>
              <a:t>Procedimientos de Capacitación </a:t>
            </a:r>
            <a:endParaRPr lang="es-EC" dirty="0"/>
          </a:p>
        </p:txBody>
      </p:sp>
      <p:sp>
        <p:nvSpPr>
          <p:cNvPr id="21" name="20 Rectángulo"/>
          <p:cNvSpPr/>
          <p:nvPr/>
        </p:nvSpPr>
        <p:spPr>
          <a:xfrm>
            <a:off x="2079275" y="5795973"/>
            <a:ext cx="2708755" cy="369332"/>
          </a:xfrm>
          <a:prstGeom prst="rect">
            <a:avLst/>
          </a:prstGeom>
        </p:spPr>
        <p:txBody>
          <a:bodyPr wrap="none">
            <a:spAutoFit/>
          </a:bodyPr>
          <a:lstStyle/>
          <a:p>
            <a:r>
              <a:rPr lang="es-ES" dirty="0" smtClean="0"/>
              <a:t>Medios de Comunicación</a:t>
            </a:r>
            <a:endParaRPr lang="es-EC" dirty="0"/>
          </a:p>
        </p:txBody>
      </p:sp>
      <p:cxnSp>
        <p:nvCxnSpPr>
          <p:cNvPr id="33" name="32 Conector recto de flecha"/>
          <p:cNvCxnSpPr>
            <a:stCxn id="9" idx="2"/>
            <a:endCxn id="10" idx="0"/>
          </p:cNvCxnSpPr>
          <p:nvPr/>
        </p:nvCxnSpPr>
        <p:spPr>
          <a:xfrm>
            <a:off x="4572000" y="83671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10" idx="2"/>
            <a:endCxn id="11" idx="0"/>
          </p:cNvCxnSpPr>
          <p:nvPr/>
        </p:nvCxnSpPr>
        <p:spPr>
          <a:xfrm>
            <a:off x="4572000" y="170080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11" idx="2"/>
            <a:endCxn id="12" idx="0"/>
          </p:cNvCxnSpPr>
          <p:nvPr/>
        </p:nvCxnSpPr>
        <p:spPr>
          <a:xfrm rot="5400000">
            <a:off x="2699793" y="1052736"/>
            <a:ext cx="360040" cy="33843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11" idx="2"/>
            <a:endCxn id="13" idx="0"/>
          </p:cNvCxnSpPr>
          <p:nvPr/>
        </p:nvCxnSpPr>
        <p:spPr>
          <a:xfrm rot="5400000">
            <a:off x="3887927" y="2240868"/>
            <a:ext cx="360040" cy="10081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stCxn id="11" idx="2"/>
            <a:endCxn id="14" idx="0"/>
          </p:cNvCxnSpPr>
          <p:nvPr/>
        </p:nvCxnSpPr>
        <p:spPr>
          <a:xfrm rot="16200000" flipH="1">
            <a:off x="5112061" y="2024844"/>
            <a:ext cx="360040" cy="144016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stCxn id="11" idx="2"/>
            <a:endCxn id="15" idx="0"/>
          </p:cNvCxnSpPr>
          <p:nvPr/>
        </p:nvCxnSpPr>
        <p:spPr>
          <a:xfrm rot="16200000" flipH="1">
            <a:off x="6192183" y="944724"/>
            <a:ext cx="360040" cy="3600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43 Flecha derecha"/>
          <p:cNvSpPr/>
          <p:nvPr/>
        </p:nvSpPr>
        <p:spPr>
          <a:xfrm>
            <a:off x="2195736" y="3140968"/>
            <a:ext cx="216024" cy="2160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Flecha derecha"/>
          <p:cNvSpPr/>
          <p:nvPr/>
        </p:nvSpPr>
        <p:spPr>
          <a:xfrm>
            <a:off x="4716016" y="3140968"/>
            <a:ext cx="216024" cy="2160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45 Flecha derecha"/>
          <p:cNvSpPr/>
          <p:nvPr/>
        </p:nvSpPr>
        <p:spPr>
          <a:xfrm>
            <a:off x="7020272" y="3140968"/>
            <a:ext cx="216024" cy="2160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8" name="47 Conector recto de flecha"/>
          <p:cNvCxnSpPr>
            <a:stCxn id="13" idx="2"/>
          </p:cNvCxnSpPr>
          <p:nvPr/>
        </p:nvCxnSpPr>
        <p:spPr>
          <a:xfrm>
            <a:off x="3563888"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2" idx="2"/>
            <a:endCxn id="16" idx="0"/>
          </p:cNvCxnSpPr>
          <p:nvPr/>
        </p:nvCxnSpPr>
        <p:spPr>
          <a:xfrm>
            <a:off x="1187624" y="3573016"/>
            <a:ext cx="0" cy="288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50 Rectángulo"/>
          <p:cNvSpPr/>
          <p:nvPr/>
        </p:nvSpPr>
        <p:spPr>
          <a:xfrm>
            <a:off x="2123728" y="3789044"/>
            <a:ext cx="3024336" cy="307777"/>
          </a:xfrm>
          <a:prstGeom prst="rect">
            <a:avLst/>
          </a:prstGeom>
        </p:spPr>
        <p:txBody>
          <a:bodyPr wrap="square">
            <a:spAutoFit/>
          </a:bodyPr>
          <a:lstStyle/>
          <a:p>
            <a:r>
              <a:rPr lang="es-ES" sz="1400" dirty="0" smtClean="0">
                <a:solidFill>
                  <a:prstClr val="black"/>
                </a:solidFill>
              </a:rPr>
              <a:t>Definirá, documentará y comunicará </a:t>
            </a:r>
            <a:endParaRPr lang="es-EC" sz="1400" dirty="0"/>
          </a:p>
        </p:txBody>
      </p:sp>
      <p:sp>
        <p:nvSpPr>
          <p:cNvPr id="53" name="52 Rectángulo"/>
          <p:cNvSpPr/>
          <p:nvPr/>
        </p:nvSpPr>
        <p:spPr>
          <a:xfrm>
            <a:off x="7632848" y="3861052"/>
            <a:ext cx="971600" cy="307777"/>
          </a:xfrm>
          <a:prstGeom prst="rect">
            <a:avLst/>
          </a:prstGeom>
        </p:spPr>
        <p:txBody>
          <a:bodyPr wrap="square">
            <a:spAutoFit/>
          </a:bodyPr>
          <a:lstStyle/>
          <a:p>
            <a:r>
              <a:rPr lang="es-ES" sz="1400" dirty="0" smtClean="0">
                <a:solidFill>
                  <a:prstClr val="black"/>
                </a:solidFill>
              </a:rPr>
              <a:t>Del SGA</a:t>
            </a:r>
            <a:endParaRPr lang="es-EC" sz="1400" dirty="0">
              <a:solidFill>
                <a:prstClr val="black"/>
              </a:solidFill>
            </a:endParaRPr>
          </a:p>
        </p:txBody>
      </p:sp>
      <p:sp>
        <p:nvSpPr>
          <p:cNvPr id="54" name="53 Rectángulo"/>
          <p:cNvSpPr/>
          <p:nvPr/>
        </p:nvSpPr>
        <p:spPr>
          <a:xfrm>
            <a:off x="6912768" y="4293100"/>
            <a:ext cx="2267744" cy="1754326"/>
          </a:xfrm>
          <a:prstGeom prst="rect">
            <a:avLst/>
          </a:prstGeom>
        </p:spPr>
        <p:txBody>
          <a:bodyPr wrap="square">
            <a:spAutoFit/>
          </a:bodyPr>
          <a:lstStyle/>
          <a:p>
            <a:pPr algn="just"/>
            <a:r>
              <a:rPr lang="es-ES" dirty="0" smtClean="0"/>
              <a:t>Identificando riesgos </a:t>
            </a:r>
          </a:p>
          <a:p>
            <a:pPr algn="just"/>
            <a:endParaRPr lang="es-ES" dirty="0" smtClean="0"/>
          </a:p>
          <a:p>
            <a:pPr algn="just"/>
            <a:r>
              <a:rPr lang="es-ES" dirty="0" smtClean="0"/>
              <a:t>Tomando decisiones acertadas para la mejora continua de la organización. </a:t>
            </a:r>
            <a:endParaRPr lang="es-EC" dirty="0"/>
          </a:p>
        </p:txBody>
      </p:sp>
      <p:cxnSp>
        <p:nvCxnSpPr>
          <p:cNvPr id="68" name="67 Conector recto de flecha"/>
          <p:cNvCxnSpPr>
            <a:stCxn id="15" idx="2"/>
          </p:cNvCxnSpPr>
          <p:nvPr/>
        </p:nvCxnSpPr>
        <p:spPr>
          <a:xfrm>
            <a:off x="8172400" y="3573016"/>
            <a:ext cx="18256"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5148064" y="3645028"/>
            <a:ext cx="1872208" cy="307777"/>
          </a:xfrm>
          <a:prstGeom prst="rect">
            <a:avLst/>
          </a:prstGeom>
        </p:spPr>
        <p:txBody>
          <a:bodyPr wrap="square">
            <a:spAutoFit/>
          </a:bodyPr>
          <a:lstStyle/>
          <a:p>
            <a:r>
              <a:rPr lang="es-ES" sz="1400" dirty="0" smtClean="0">
                <a:solidFill>
                  <a:prstClr val="black"/>
                </a:solidFill>
              </a:rPr>
              <a:t>Establecimiento de:</a:t>
            </a:r>
            <a:endParaRPr lang="es-EC" sz="1400" dirty="0"/>
          </a:p>
        </p:txBody>
      </p:sp>
      <p:sp>
        <p:nvSpPr>
          <p:cNvPr id="34" name="33 CuadroTexto"/>
          <p:cNvSpPr txBox="1"/>
          <p:nvPr/>
        </p:nvSpPr>
        <p:spPr>
          <a:xfrm>
            <a:off x="5004048" y="3945829"/>
            <a:ext cx="2232248" cy="923330"/>
          </a:xfrm>
          <a:prstGeom prst="rect">
            <a:avLst/>
          </a:prstGeom>
          <a:noFill/>
        </p:spPr>
        <p:txBody>
          <a:bodyPr wrap="square" rtlCol="0">
            <a:spAutoFit/>
          </a:bodyPr>
          <a:lstStyle/>
          <a:p>
            <a:r>
              <a:rPr lang="es-EC" dirty="0" smtClean="0"/>
              <a:t>Procedimientos Monitoreo y Medición</a:t>
            </a:r>
            <a:endParaRPr lang="es-EC" dirty="0"/>
          </a:p>
        </p:txBody>
      </p:sp>
      <p:sp>
        <p:nvSpPr>
          <p:cNvPr id="36" name="35 Rectángulo"/>
          <p:cNvSpPr/>
          <p:nvPr/>
        </p:nvSpPr>
        <p:spPr>
          <a:xfrm>
            <a:off x="5004048" y="4833736"/>
            <a:ext cx="1944216" cy="1200329"/>
          </a:xfrm>
          <a:prstGeom prst="rect">
            <a:avLst/>
          </a:prstGeom>
        </p:spPr>
        <p:txBody>
          <a:bodyPr wrap="square">
            <a:spAutoFit/>
          </a:bodyPr>
          <a:lstStyle/>
          <a:p>
            <a:r>
              <a:rPr lang="es-ES" dirty="0" smtClean="0"/>
              <a:t>No conformidad, acciones correctivas y preventivas</a:t>
            </a:r>
            <a:endParaRPr lang="es-EC" dirty="0"/>
          </a:p>
        </p:txBody>
      </p:sp>
      <p:sp>
        <p:nvSpPr>
          <p:cNvPr id="38" name="37 Rectángulo"/>
          <p:cNvSpPr/>
          <p:nvPr/>
        </p:nvSpPr>
        <p:spPr>
          <a:xfrm>
            <a:off x="5004048" y="6034063"/>
            <a:ext cx="2448272" cy="923330"/>
          </a:xfrm>
          <a:prstGeom prst="rect">
            <a:avLst/>
          </a:prstGeom>
        </p:spPr>
        <p:txBody>
          <a:bodyPr wrap="square">
            <a:spAutoFit/>
          </a:bodyPr>
          <a:lstStyle/>
          <a:p>
            <a:r>
              <a:rPr lang="es-ES" dirty="0" smtClean="0"/>
              <a:t>Mantener  y disponer los registros ambientales</a:t>
            </a:r>
            <a:endParaRPr lang="es-EC" dirty="0"/>
          </a:p>
        </p:txBody>
      </p:sp>
      <p:sp>
        <p:nvSpPr>
          <p:cNvPr id="42" name="AutoShape 12"/>
          <p:cNvSpPr>
            <a:spLocks noChangeArrowheads="1"/>
          </p:cNvSpPr>
          <p:nvPr/>
        </p:nvSpPr>
        <p:spPr bwMode="auto">
          <a:xfrm>
            <a:off x="0" y="393305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47" name="AutoShape 12"/>
          <p:cNvSpPr>
            <a:spLocks noChangeArrowheads="1"/>
          </p:cNvSpPr>
          <p:nvPr/>
        </p:nvSpPr>
        <p:spPr bwMode="auto">
          <a:xfrm>
            <a:off x="0" y="443711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49" name="AutoShape 12"/>
          <p:cNvSpPr>
            <a:spLocks noChangeArrowheads="1"/>
          </p:cNvSpPr>
          <p:nvPr/>
        </p:nvSpPr>
        <p:spPr bwMode="auto">
          <a:xfrm>
            <a:off x="0" y="50131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52" name="AutoShape 12"/>
          <p:cNvSpPr>
            <a:spLocks noChangeArrowheads="1"/>
          </p:cNvSpPr>
          <p:nvPr/>
        </p:nvSpPr>
        <p:spPr bwMode="auto">
          <a:xfrm>
            <a:off x="0" y="551723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55" name="AutoShape 12"/>
          <p:cNvSpPr>
            <a:spLocks noChangeArrowheads="1"/>
          </p:cNvSpPr>
          <p:nvPr/>
        </p:nvSpPr>
        <p:spPr bwMode="auto">
          <a:xfrm>
            <a:off x="2267744" y="435581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56" name="AutoShape 12"/>
          <p:cNvSpPr>
            <a:spLocks noChangeArrowheads="1"/>
          </p:cNvSpPr>
          <p:nvPr/>
        </p:nvSpPr>
        <p:spPr bwMode="auto">
          <a:xfrm>
            <a:off x="2195736" y="507589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57" name="AutoShape 12"/>
          <p:cNvSpPr>
            <a:spLocks noChangeArrowheads="1"/>
          </p:cNvSpPr>
          <p:nvPr/>
        </p:nvSpPr>
        <p:spPr bwMode="auto">
          <a:xfrm>
            <a:off x="1907704" y="586798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59" name="58 Botón de acción: Hacia delante o Siguiente">
            <a:hlinkClick r:id="rId3" action="ppaction://hlinksldjump" highlightClick="1"/>
          </p:cNvPr>
          <p:cNvSpPr/>
          <p:nvPr/>
        </p:nvSpPr>
        <p:spPr>
          <a:xfrm>
            <a:off x="8748464" y="6453336"/>
            <a:ext cx="360040" cy="332656"/>
          </a:xfrm>
          <a:prstGeom prst="actionButtonForwardNex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CuadroTexto"/>
          <p:cNvSpPr txBox="1"/>
          <p:nvPr/>
        </p:nvSpPr>
        <p:spPr>
          <a:xfrm>
            <a:off x="467544" y="3140968"/>
            <a:ext cx="4032448" cy="3416320"/>
          </a:xfrm>
          <a:prstGeom prst="rect">
            <a:avLst/>
          </a:prstGeom>
          <a:noFill/>
        </p:spPr>
        <p:txBody>
          <a:bodyPr wrap="square" rtlCol="0">
            <a:spAutoFit/>
          </a:bodyPr>
          <a:lstStyle/>
          <a:p>
            <a:r>
              <a:rPr lang="es-EC" dirty="0" smtClean="0"/>
              <a:t>Aspectos Ambientales</a:t>
            </a:r>
          </a:p>
          <a:p>
            <a:endParaRPr lang="es-EC" dirty="0" smtClean="0"/>
          </a:p>
          <a:p>
            <a:r>
              <a:rPr lang="es-EC" dirty="0" smtClean="0"/>
              <a:t>Impactos Ambientales</a:t>
            </a:r>
          </a:p>
          <a:p>
            <a:pPr>
              <a:buFontTx/>
              <a:buChar char="-"/>
            </a:pPr>
            <a:endParaRPr lang="es-EC" dirty="0" smtClean="0"/>
          </a:p>
          <a:p>
            <a:r>
              <a:rPr lang="es-EC" dirty="0" smtClean="0"/>
              <a:t>Prácticas de Gestión Ambiental</a:t>
            </a:r>
          </a:p>
          <a:p>
            <a:pPr>
              <a:buFontTx/>
              <a:buChar char="-"/>
            </a:pPr>
            <a:endParaRPr lang="es-EC" dirty="0" smtClean="0"/>
          </a:p>
          <a:p>
            <a:r>
              <a:rPr lang="es-EC" dirty="0" smtClean="0"/>
              <a:t>Identificación de Requisitos Legales</a:t>
            </a:r>
          </a:p>
          <a:p>
            <a:endParaRPr lang="es-EC" dirty="0" smtClean="0"/>
          </a:p>
          <a:p>
            <a:r>
              <a:rPr lang="es-EC" dirty="0" smtClean="0"/>
              <a:t>Registro de Accidentes e Incidentes</a:t>
            </a:r>
          </a:p>
          <a:p>
            <a:endParaRPr lang="es-EC" dirty="0" smtClean="0"/>
          </a:p>
          <a:p>
            <a:r>
              <a:rPr lang="es-EC" dirty="0" smtClean="0"/>
              <a:t>Registro de Planes de Emergencia</a:t>
            </a:r>
          </a:p>
          <a:p>
            <a:endParaRPr lang="es-EC" dirty="0"/>
          </a:p>
        </p:txBody>
      </p:sp>
      <p:sp>
        <p:nvSpPr>
          <p:cNvPr id="7" name="6 Rectángulo"/>
          <p:cNvSpPr/>
          <p:nvPr/>
        </p:nvSpPr>
        <p:spPr>
          <a:xfrm>
            <a:off x="288032" y="766447"/>
            <a:ext cx="8820472" cy="646331"/>
          </a:xfrm>
          <a:prstGeom prst="rect">
            <a:avLst/>
          </a:prstGeom>
        </p:spPr>
        <p:txBody>
          <a:bodyPr wrap="square">
            <a:spAutoFit/>
          </a:bodyPr>
          <a:lstStyle/>
          <a:p>
            <a:r>
              <a:rPr lang="es-ES" dirty="0" smtClean="0"/>
              <a:t>Evaluación de la posición actual de la organización con relación al medio ambiente. </a:t>
            </a:r>
          </a:p>
          <a:p>
            <a:endParaRPr lang="es-ES" dirty="0" smtClean="0"/>
          </a:p>
        </p:txBody>
      </p:sp>
      <p:sp>
        <p:nvSpPr>
          <p:cNvPr id="8" name="7 Rectángulo"/>
          <p:cNvSpPr/>
          <p:nvPr/>
        </p:nvSpPr>
        <p:spPr>
          <a:xfrm>
            <a:off x="5" y="4"/>
            <a:ext cx="5873659"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REVISIÓN AMBIENTAL INICIAL (RAI):</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26625" name="Rectangle 1"/>
          <p:cNvSpPr>
            <a:spLocks noChangeArrowheads="1"/>
          </p:cNvSpPr>
          <p:nvPr/>
        </p:nvSpPr>
        <p:spPr bwMode="auto">
          <a:xfrm>
            <a:off x="323528" y="2348886"/>
            <a:ext cx="86044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dirty="0" smtClean="0"/>
              <a:t>Esta evaluación conocida generalmente como RAI debería abarcar las siguientes áreas clave:</a:t>
            </a:r>
          </a:p>
        </p:txBody>
      </p:sp>
      <p:sp>
        <p:nvSpPr>
          <p:cNvPr id="10" name="9 Botón de acción: Hacia atrás o Anterior">
            <a:hlinkClick r:id="" action="ppaction://hlinkshowjump?jump=previousslide" highlightClick="1"/>
          </p:cNvPr>
          <p:cNvSpPr/>
          <p:nvPr/>
        </p:nvSpPr>
        <p:spPr>
          <a:xfrm>
            <a:off x="8676456" y="6453336"/>
            <a:ext cx="432048" cy="360040"/>
          </a:xfrm>
          <a:prstGeom prst="actionButtonBackPrevious">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AutoShape 12"/>
          <p:cNvSpPr>
            <a:spLocks noChangeArrowheads="1"/>
          </p:cNvSpPr>
          <p:nvPr/>
        </p:nvSpPr>
        <p:spPr bwMode="auto">
          <a:xfrm>
            <a:off x="179512" y="32129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179512" y="378904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3" name="AutoShape 12"/>
          <p:cNvSpPr>
            <a:spLocks noChangeArrowheads="1"/>
          </p:cNvSpPr>
          <p:nvPr/>
        </p:nvSpPr>
        <p:spPr bwMode="auto">
          <a:xfrm>
            <a:off x="179512" y="436510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179512" y="486916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5" name="AutoShape 12"/>
          <p:cNvSpPr>
            <a:spLocks noChangeArrowheads="1"/>
          </p:cNvSpPr>
          <p:nvPr/>
        </p:nvSpPr>
        <p:spPr bwMode="auto">
          <a:xfrm>
            <a:off x="179512" y="537321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6" name="AutoShape 12"/>
          <p:cNvSpPr>
            <a:spLocks noChangeArrowheads="1"/>
          </p:cNvSpPr>
          <p:nvPr/>
        </p:nvSpPr>
        <p:spPr bwMode="auto">
          <a:xfrm>
            <a:off x="179512" y="594928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7" name="Picture 5" descr="pe01584_"/>
          <p:cNvPicPr>
            <a:picLocks noChangeAspect="1" noChangeArrowheads="1"/>
          </p:cNvPicPr>
          <p:nvPr/>
        </p:nvPicPr>
        <p:blipFill>
          <a:blip r:embed="rId2" cstate="print"/>
          <a:srcRect/>
          <a:stretch>
            <a:fillRect/>
          </a:stretch>
        </p:blipFill>
        <p:spPr bwMode="auto">
          <a:xfrm>
            <a:off x="4211963" y="5229200"/>
            <a:ext cx="2148643" cy="1296144"/>
          </a:xfrm>
          <a:prstGeom prst="rect">
            <a:avLst/>
          </a:prstGeom>
          <a:noFill/>
          <a:ln w="9525">
            <a:noFill/>
            <a:miter lim="800000"/>
            <a:headEnd/>
            <a:tailEnd/>
          </a:ln>
        </p:spPr>
      </p:pic>
      <p:pic>
        <p:nvPicPr>
          <p:cNvPr id="18" name="Picture 6" descr="bs01157_[1]"/>
          <p:cNvPicPr>
            <a:picLocks noChangeAspect="1" noChangeArrowheads="1"/>
          </p:cNvPicPr>
          <p:nvPr/>
        </p:nvPicPr>
        <p:blipFill>
          <a:blip r:embed="rId3" cstate="print"/>
          <a:srcRect/>
          <a:stretch>
            <a:fillRect/>
          </a:stretch>
        </p:blipFill>
        <p:spPr bwMode="auto">
          <a:xfrm>
            <a:off x="7380316" y="2924944"/>
            <a:ext cx="1251299" cy="1344314"/>
          </a:xfrm>
          <a:prstGeom prst="rect">
            <a:avLst/>
          </a:prstGeom>
          <a:noFill/>
          <a:ln w="9525">
            <a:noFill/>
            <a:miter lim="800000"/>
            <a:headEnd/>
            <a:tailEnd/>
          </a:ln>
        </p:spPr>
      </p:pic>
      <p:pic>
        <p:nvPicPr>
          <p:cNvPr id="19" name="Picture 5"/>
          <p:cNvPicPr>
            <a:picLocks noChangeAspect="1" noChangeArrowheads="1"/>
          </p:cNvPicPr>
          <p:nvPr/>
        </p:nvPicPr>
        <p:blipFill>
          <a:blip r:embed="rId4" cstate="print"/>
          <a:srcRect/>
          <a:stretch>
            <a:fillRect/>
          </a:stretch>
        </p:blipFill>
        <p:spPr bwMode="auto">
          <a:xfrm>
            <a:off x="6876261" y="5301211"/>
            <a:ext cx="1219433" cy="1035595"/>
          </a:xfrm>
          <a:prstGeom prst="rect">
            <a:avLst/>
          </a:prstGeom>
          <a:noFill/>
          <a:ln w="25400" algn="ctr">
            <a:noFill/>
            <a:miter lim="800000"/>
            <a:headEnd/>
            <a:tailEnd/>
          </a:ln>
        </p:spPr>
      </p:pic>
      <p:pic>
        <p:nvPicPr>
          <p:cNvPr id="21" name="Picture 6" descr="BD06662_"/>
          <p:cNvPicPr>
            <a:picLocks noChangeAspect="1" noChangeArrowheads="1"/>
          </p:cNvPicPr>
          <p:nvPr/>
        </p:nvPicPr>
        <p:blipFill>
          <a:blip r:embed="rId5" cstate="print"/>
          <a:srcRect/>
          <a:stretch>
            <a:fillRect/>
          </a:stretch>
        </p:blipFill>
        <p:spPr bwMode="auto">
          <a:xfrm>
            <a:off x="4788029" y="2780928"/>
            <a:ext cx="1930025" cy="1296144"/>
          </a:xfrm>
          <a:prstGeom prst="rect">
            <a:avLst/>
          </a:prstGeom>
          <a:noFill/>
        </p:spPr>
      </p:pic>
      <p:pic>
        <p:nvPicPr>
          <p:cNvPr id="22" name="Picture 11" descr="j0250897"/>
          <p:cNvPicPr>
            <a:picLocks noChangeAspect="1" noChangeArrowheads="1"/>
          </p:cNvPicPr>
          <p:nvPr/>
        </p:nvPicPr>
        <p:blipFill>
          <a:blip r:embed="rId6" cstate="print"/>
          <a:srcRect/>
          <a:stretch>
            <a:fillRect/>
          </a:stretch>
        </p:blipFill>
        <p:spPr bwMode="auto">
          <a:xfrm>
            <a:off x="6444214" y="4149081"/>
            <a:ext cx="776287" cy="1060450"/>
          </a:xfrm>
          <a:prstGeom prst="rect">
            <a:avLst/>
          </a:prstGeom>
          <a:noFill/>
        </p:spPr>
      </p:pic>
      <p:pic>
        <p:nvPicPr>
          <p:cNvPr id="23" name="Picture 12" descr="j0282802"/>
          <p:cNvPicPr>
            <a:picLocks noChangeAspect="1" noChangeArrowheads="1" noCrop="1"/>
          </p:cNvPicPr>
          <p:nvPr/>
        </p:nvPicPr>
        <p:blipFill>
          <a:blip r:embed="rId7" cstate="print"/>
          <a:srcRect/>
          <a:stretch>
            <a:fillRect/>
          </a:stretch>
        </p:blipFill>
        <p:spPr bwMode="auto">
          <a:xfrm>
            <a:off x="4427985" y="4005068"/>
            <a:ext cx="1050925" cy="1050925"/>
          </a:xfrm>
          <a:prstGeom prst="rect">
            <a:avLst/>
          </a:prstGeom>
          <a:noFill/>
        </p:spPr>
      </p:pic>
      <p:sp>
        <p:nvSpPr>
          <p:cNvPr id="20" name="19 Rectángulo"/>
          <p:cNvSpPr/>
          <p:nvPr/>
        </p:nvSpPr>
        <p:spPr>
          <a:xfrm>
            <a:off x="3888432" y="1196752"/>
            <a:ext cx="4572000" cy="923330"/>
          </a:xfrm>
          <a:prstGeom prst="rect">
            <a:avLst/>
          </a:prstGeom>
        </p:spPr>
        <p:txBody>
          <a:bodyPr>
            <a:spAutoFit/>
          </a:bodyPr>
          <a:lstStyle/>
          <a:p>
            <a:pPr algn="just"/>
            <a:r>
              <a:rPr lang="es-ES" dirty="0" smtClean="0"/>
              <a:t>Considerar todos los aspectos ambientales de la organización como base para establecer el sistema de gestión ambiental.</a:t>
            </a:r>
            <a:endParaRPr lang="es-EC" dirty="0"/>
          </a:p>
        </p:txBody>
      </p:sp>
      <p:sp>
        <p:nvSpPr>
          <p:cNvPr id="24" name="23 Explosión 2"/>
          <p:cNvSpPr/>
          <p:nvPr/>
        </p:nvSpPr>
        <p:spPr>
          <a:xfrm>
            <a:off x="179512" y="1196752"/>
            <a:ext cx="3456384" cy="108012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ysClr val="windowText" lastClr="000000"/>
                </a:solidFill>
              </a:rPr>
              <a:t>PROPÓSITO RAI</a:t>
            </a:r>
            <a:endParaRPr lang="es-EC" dirty="0">
              <a:solidFill>
                <a:sysClr val="windowText" lastClr="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Documents and Settings\User\Escritorio\FOTOS TESIS\DSC03513.JPG"/>
          <p:cNvPicPr>
            <a:picLocks noChangeAspect="1" noChangeArrowheads="1"/>
          </p:cNvPicPr>
          <p:nvPr/>
        </p:nvPicPr>
        <p:blipFill>
          <a:blip r:embed="rId3" cstate="print"/>
          <a:srcRect/>
          <a:stretch>
            <a:fillRect/>
          </a:stretch>
        </p:blipFill>
        <p:spPr bwMode="auto">
          <a:xfrm>
            <a:off x="179512" y="980728"/>
            <a:ext cx="2664296" cy="2016224"/>
          </a:xfrm>
          <a:prstGeom prst="rect">
            <a:avLst/>
          </a:prstGeom>
          <a:noFill/>
        </p:spPr>
      </p:pic>
      <p:pic>
        <p:nvPicPr>
          <p:cNvPr id="113" name="Picture 2" descr="C:\Documents and Settings\User\Escritorio\FOTOS TESIS\DSC03620.JPG"/>
          <p:cNvPicPr>
            <a:picLocks noGrp="1" noChangeAspect="1" noChangeArrowheads="1"/>
          </p:cNvPicPr>
          <p:nvPr>
            <p:ph idx="1"/>
          </p:nvPr>
        </p:nvPicPr>
        <p:blipFill>
          <a:blip r:embed="rId4" cstate="print"/>
          <a:srcRect/>
          <a:stretch>
            <a:fillRect/>
          </a:stretch>
        </p:blipFill>
        <p:spPr bwMode="auto">
          <a:xfrm>
            <a:off x="323528" y="1268760"/>
            <a:ext cx="2664296" cy="2016224"/>
          </a:xfrm>
          <a:prstGeom prst="rect">
            <a:avLst/>
          </a:prstGeom>
          <a:ln>
            <a:noFill/>
          </a:ln>
          <a:effectLst>
            <a:outerShdw blurRad="292100" dist="139700" dir="2700000" algn="tl" rotWithShape="0">
              <a:srgbClr val="333333">
                <a:alpha val="65000"/>
              </a:srgbClr>
            </a:outerShdw>
          </a:effectLst>
        </p:spPr>
      </p:pic>
      <p:pic>
        <p:nvPicPr>
          <p:cNvPr id="2052" name="Picture 4" descr="C:\Documents and Settings\User\Escritorio\FOTOS TESIS\DSC03583.JPG"/>
          <p:cNvPicPr>
            <a:picLocks noChangeAspect="1" noChangeArrowheads="1"/>
          </p:cNvPicPr>
          <p:nvPr/>
        </p:nvPicPr>
        <p:blipFill>
          <a:blip r:embed="rId5" cstate="print"/>
          <a:srcRect/>
          <a:stretch>
            <a:fillRect/>
          </a:stretch>
        </p:blipFill>
        <p:spPr bwMode="auto">
          <a:xfrm>
            <a:off x="539552" y="1556792"/>
            <a:ext cx="2664296" cy="2016225"/>
          </a:xfrm>
          <a:prstGeom prst="rect">
            <a:avLst/>
          </a:prstGeom>
          <a:noFill/>
        </p:spPr>
      </p:pic>
      <p:pic>
        <p:nvPicPr>
          <p:cNvPr id="117" name="Picture 2" descr="C:\Documents and Settings\User\Escritorio\FOTOS TESIS\DSC03605.JPG"/>
          <p:cNvPicPr>
            <a:picLocks noChangeAspect="1" noChangeArrowheads="1"/>
          </p:cNvPicPr>
          <p:nvPr/>
        </p:nvPicPr>
        <p:blipFill>
          <a:blip r:embed="rId6" cstate="print"/>
          <a:srcRect/>
          <a:stretch>
            <a:fillRect/>
          </a:stretch>
        </p:blipFill>
        <p:spPr bwMode="auto">
          <a:xfrm>
            <a:off x="755577" y="1844824"/>
            <a:ext cx="2664295" cy="2016225"/>
          </a:xfrm>
          <a:prstGeom prst="rect">
            <a:avLst/>
          </a:prstGeom>
          <a:noFill/>
        </p:spPr>
      </p:pic>
      <p:pic>
        <p:nvPicPr>
          <p:cNvPr id="2051" name="Picture 3" descr="C:\Documents and Settings\User\Escritorio\FOTOS TESIS\DSC03522.JPG"/>
          <p:cNvPicPr>
            <a:picLocks noChangeAspect="1" noChangeArrowheads="1"/>
          </p:cNvPicPr>
          <p:nvPr/>
        </p:nvPicPr>
        <p:blipFill>
          <a:blip r:embed="rId7" cstate="print"/>
          <a:srcRect/>
          <a:stretch>
            <a:fillRect/>
          </a:stretch>
        </p:blipFill>
        <p:spPr bwMode="auto">
          <a:xfrm>
            <a:off x="971600" y="2204864"/>
            <a:ext cx="2664296" cy="2016224"/>
          </a:xfrm>
          <a:prstGeom prst="rect">
            <a:avLst/>
          </a:prstGeom>
          <a:noFill/>
        </p:spPr>
      </p:pic>
      <p:pic>
        <p:nvPicPr>
          <p:cNvPr id="2055" name="Picture 7" descr="C:\Documents and Settings\User\Escritorio\FOTOS TESIS\DSC03512.JPG"/>
          <p:cNvPicPr>
            <a:picLocks noChangeAspect="1" noChangeArrowheads="1"/>
          </p:cNvPicPr>
          <p:nvPr/>
        </p:nvPicPr>
        <p:blipFill>
          <a:blip r:embed="rId8" cstate="print"/>
          <a:srcRect/>
          <a:stretch>
            <a:fillRect/>
          </a:stretch>
        </p:blipFill>
        <p:spPr bwMode="auto">
          <a:xfrm>
            <a:off x="1259632" y="2492896"/>
            <a:ext cx="2664296" cy="2016224"/>
          </a:xfrm>
          <a:prstGeom prst="rect">
            <a:avLst/>
          </a:prstGeom>
          <a:noFill/>
        </p:spPr>
      </p:pic>
      <p:pic>
        <p:nvPicPr>
          <p:cNvPr id="2054" name="Picture 6" descr="C:\Documents and Settings\User\Escritorio\FOTOS TESIS\DSC03714.JPG"/>
          <p:cNvPicPr>
            <a:picLocks noChangeAspect="1" noChangeArrowheads="1"/>
          </p:cNvPicPr>
          <p:nvPr/>
        </p:nvPicPr>
        <p:blipFill>
          <a:blip r:embed="rId9" cstate="print"/>
          <a:srcRect/>
          <a:stretch>
            <a:fillRect/>
          </a:stretch>
        </p:blipFill>
        <p:spPr bwMode="auto">
          <a:xfrm>
            <a:off x="1619672" y="2780928"/>
            <a:ext cx="2664296" cy="2016224"/>
          </a:xfrm>
          <a:prstGeom prst="rect">
            <a:avLst/>
          </a:prstGeom>
          <a:noFill/>
        </p:spPr>
      </p:pic>
      <p:pic>
        <p:nvPicPr>
          <p:cNvPr id="116" name="Picture 10" descr="C:\Documents and Settings\User\Escritorio\FOTOS TESIS\DSC03604.JPG"/>
          <p:cNvPicPr>
            <a:picLocks noChangeAspect="1" noChangeArrowheads="1"/>
          </p:cNvPicPr>
          <p:nvPr/>
        </p:nvPicPr>
        <p:blipFill>
          <a:blip r:embed="rId10" cstate="print"/>
          <a:srcRect/>
          <a:stretch>
            <a:fillRect/>
          </a:stretch>
        </p:blipFill>
        <p:spPr bwMode="auto">
          <a:xfrm>
            <a:off x="1907705" y="3140968"/>
            <a:ext cx="2664295" cy="2016224"/>
          </a:xfrm>
          <a:prstGeom prst="rect">
            <a:avLst/>
          </a:prstGeom>
          <a:noFill/>
        </p:spPr>
      </p:pic>
      <p:pic>
        <p:nvPicPr>
          <p:cNvPr id="118" name="Picture 3" descr="C:\Documents and Settings\User\Escritorio\FOTOS TESIS\DSC03745.JPG"/>
          <p:cNvPicPr>
            <a:picLocks noChangeAspect="1" noChangeArrowheads="1"/>
          </p:cNvPicPr>
          <p:nvPr/>
        </p:nvPicPr>
        <p:blipFill>
          <a:blip r:embed="rId11" cstate="print"/>
          <a:srcRect/>
          <a:stretch>
            <a:fillRect/>
          </a:stretch>
        </p:blipFill>
        <p:spPr bwMode="auto">
          <a:xfrm>
            <a:off x="2195736" y="3356992"/>
            <a:ext cx="2664295" cy="2016225"/>
          </a:xfrm>
          <a:prstGeom prst="rect">
            <a:avLst/>
          </a:prstGeom>
          <a:noFill/>
        </p:spPr>
      </p:pic>
      <p:pic>
        <p:nvPicPr>
          <p:cNvPr id="2053" name="Picture 5" descr="C:\Documents and Settings\User\Escritorio\FOTOS TESIS\DSC03589.JPG"/>
          <p:cNvPicPr>
            <a:picLocks noChangeAspect="1" noChangeArrowheads="1"/>
          </p:cNvPicPr>
          <p:nvPr/>
        </p:nvPicPr>
        <p:blipFill>
          <a:blip r:embed="rId12" cstate="print"/>
          <a:srcRect/>
          <a:stretch>
            <a:fillRect/>
          </a:stretch>
        </p:blipFill>
        <p:spPr bwMode="auto">
          <a:xfrm>
            <a:off x="2483768" y="3717032"/>
            <a:ext cx="2668555" cy="2001416"/>
          </a:xfrm>
          <a:prstGeom prst="rect">
            <a:avLst/>
          </a:prstGeom>
          <a:noFill/>
        </p:spPr>
      </p:pic>
      <p:sp>
        <p:nvSpPr>
          <p:cNvPr id="111" name="110 Rectángulo"/>
          <p:cNvSpPr/>
          <p:nvPr/>
        </p:nvSpPr>
        <p:spPr>
          <a:xfrm>
            <a:off x="216193" y="200834"/>
            <a:ext cx="4427815" cy="707886"/>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4000" b="1" dirty="0" smtClean="0" bmk="">
                <a:solidFill>
                  <a:srgbClr val="000000"/>
                </a:solidFill>
                <a:latin typeface="Times New Roman" pitchFamily="18" charset="0"/>
                <a:ea typeface="Times New Roman" pitchFamily="18" charset="0"/>
                <a:cs typeface="Times New Roman" pitchFamily="18" charset="0"/>
              </a:rPr>
              <a:t>PROBLEMÁTICA</a:t>
            </a:r>
            <a:endParaRPr lang="es-ES_tradnl" sz="4000" b="1" dirty="0" smtClean="0" bmk="">
              <a:solidFill>
                <a:srgbClr val="4F81BD"/>
              </a:solidFill>
              <a:latin typeface="Bookman Old Style" pitchFamily="18" charset="0"/>
              <a:ea typeface="Times New Roman" pitchFamily="18" charset="0"/>
              <a:cs typeface="Times New Roman" pitchFamily="18" charset="0"/>
            </a:endParaRPr>
          </a:p>
        </p:txBody>
      </p:sp>
      <p:sp>
        <p:nvSpPr>
          <p:cNvPr id="119" name="118 CuadroTexto"/>
          <p:cNvSpPr txBox="1"/>
          <p:nvPr/>
        </p:nvSpPr>
        <p:spPr>
          <a:xfrm>
            <a:off x="5471592" y="3181032"/>
            <a:ext cx="3672408" cy="3416320"/>
          </a:xfrm>
          <a:prstGeom prst="rect">
            <a:avLst/>
          </a:prstGeom>
          <a:noFill/>
        </p:spPr>
        <p:txBody>
          <a:bodyPr wrap="square" rtlCol="0">
            <a:spAutoFit/>
          </a:bodyPr>
          <a:lstStyle/>
          <a:p>
            <a:pPr>
              <a:buFont typeface="Arial" pitchFamily="34" charset="0"/>
              <a:buChar char="•"/>
            </a:pPr>
            <a:r>
              <a:rPr lang="es-ES_tradnl" sz="2400" dirty="0" smtClean="0">
                <a:latin typeface="Times New Roman" pitchFamily="18" charset="0"/>
                <a:cs typeface="Times New Roman" pitchFamily="18" charset="0"/>
              </a:rPr>
              <a:t> Vertido de efluentes con contenido de grasas, aceites y </a:t>
            </a:r>
            <a:r>
              <a:rPr lang="es-ES_tradnl" sz="2400" dirty="0" smtClean="0">
                <a:latin typeface="Times New Roman" pitchFamily="18" charset="0"/>
                <a:cs typeface="Times New Roman" pitchFamily="18" charset="0"/>
              </a:rPr>
              <a:t>desengrasantes</a:t>
            </a:r>
            <a:endParaRPr lang="es-ES_tradnl" sz="2400" dirty="0" smtClean="0">
              <a:latin typeface="Times New Roman" pitchFamily="18" charset="0"/>
              <a:cs typeface="Times New Roman" pitchFamily="18" charset="0"/>
            </a:endParaRPr>
          </a:p>
          <a:p>
            <a:endParaRPr lang="es-EC" sz="2400" dirty="0" smtClean="0">
              <a:latin typeface="Times New Roman" pitchFamily="18" charset="0"/>
              <a:cs typeface="Times New Roman" pitchFamily="18" charset="0"/>
            </a:endParaRPr>
          </a:p>
          <a:p>
            <a:pPr>
              <a:buFont typeface="Arial" pitchFamily="34" charset="0"/>
              <a:buChar char="•"/>
            </a:pPr>
            <a:r>
              <a:rPr lang="es-ES_tradnl" sz="2400" dirty="0" smtClean="0">
                <a:latin typeface="Times New Roman" pitchFamily="18" charset="0"/>
                <a:cs typeface="Times New Roman" pitchFamily="18" charset="0"/>
              </a:rPr>
              <a:t> Generación de sólidos</a:t>
            </a:r>
          </a:p>
          <a:p>
            <a:endParaRPr lang="es-ES_tradnl" sz="2400" dirty="0" smtClean="0">
              <a:latin typeface="Times New Roman" pitchFamily="18" charset="0"/>
              <a:cs typeface="Times New Roman" pitchFamily="18" charset="0"/>
            </a:endParaRPr>
          </a:p>
          <a:p>
            <a:pPr>
              <a:buFont typeface="Arial" pitchFamily="34" charset="0"/>
              <a:buChar char="•"/>
            </a:pPr>
            <a:r>
              <a:rPr lang="es-ES_tradnl" sz="2400" dirty="0" smtClean="0">
                <a:latin typeface="Times New Roman" pitchFamily="18" charset="0"/>
                <a:cs typeface="Times New Roman" pitchFamily="18" charset="0"/>
              </a:rPr>
              <a:t>Emisiones a la atmosfera</a:t>
            </a:r>
          </a:p>
          <a:p>
            <a:endParaRPr lang="es-ES_tradnl" sz="2400" dirty="0" smtClean="0">
              <a:latin typeface="Times New Roman" pitchFamily="18" charset="0"/>
              <a:cs typeface="Times New Roman" pitchFamily="18" charset="0"/>
            </a:endParaRPr>
          </a:p>
          <a:p>
            <a:pPr>
              <a:buFont typeface="Arial" pitchFamily="34" charset="0"/>
              <a:buChar char="•"/>
            </a:pPr>
            <a:r>
              <a:rPr lang="es-ES_tradnl" sz="2400" dirty="0" smtClean="0">
                <a:latin typeface="Times New Roman" pitchFamily="18" charset="0"/>
                <a:cs typeface="Times New Roman" pitchFamily="18" charset="0"/>
              </a:rPr>
              <a:t>Ruido</a:t>
            </a:r>
            <a:endParaRPr lang="es-EC" sz="2400" dirty="0" smtClean="0">
              <a:latin typeface="Times New Roman" pitchFamily="18" charset="0"/>
              <a:cs typeface="Times New Roman" pitchFamily="18" charset="0"/>
            </a:endParaRPr>
          </a:p>
        </p:txBody>
      </p:sp>
      <p:sp>
        <p:nvSpPr>
          <p:cNvPr id="120" name="119 CuadroTexto"/>
          <p:cNvSpPr txBox="1"/>
          <p:nvPr/>
        </p:nvSpPr>
        <p:spPr>
          <a:xfrm>
            <a:off x="4499992" y="836712"/>
            <a:ext cx="1736373" cy="369332"/>
          </a:xfrm>
          <a:prstGeom prst="rect">
            <a:avLst/>
          </a:prstGeom>
          <a:noFill/>
        </p:spPr>
        <p:txBody>
          <a:bodyPr wrap="none" rtlCol="0">
            <a:spAutoFit/>
          </a:bodyPr>
          <a:lstStyle/>
          <a:p>
            <a:r>
              <a:rPr lang="es-EC" dirty="0" smtClean="0">
                <a:latin typeface="Times New Roman" pitchFamily="18" charset="0"/>
                <a:cs typeface="Times New Roman" pitchFamily="18" charset="0"/>
              </a:rPr>
              <a:t>ACTIVIDADES</a:t>
            </a:r>
            <a:endParaRPr lang="es-EC" dirty="0">
              <a:latin typeface="Times New Roman" pitchFamily="18" charset="0"/>
              <a:cs typeface="Times New Roman" pitchFamily="18" charset="0"/>
            </a:endParaRPr>
          </a:p>
        </p:txBody>
      </p:sp>
      <p:sp>
        <p:nvSpPr>
          <p:cNvPr id="121" name="120 CuadroTexto"/>
          <p:cNvSpPr txBox="1"/>
          <p:nvPr/>
        </p:nvSpPr>
        <p:spPr>
          <a:xfrm>
            <a:off x="6524397" y="836712"/>
            <a:ext cx="2255810" cy="369332"/>
          </a:xfrm>
          <a:prstGeom prst="rect">
            <a:avLst/>
          </a:prstGeom>
          <a:noFill/>
        </p:spPr>
        <p:txBody>
          <a:bodyPr wrap="none" rtlCol="0">
            <a:spAutoFit/>
          </a:bodyPr>
          <a:lstStyle/>
          <a:p>
            <a:r>
              <a:rPr lang="es-EC" dirty="0" smtClean="0">
                <a:latin typeface="Times New Roman" pitchFamily="18" charset="0"/>
                <a:cs typeface="Times New Roman" pitchFamily="18" charset="0"/>
              </a:rPr>
              <a:t>MATERIAS PRIMAS</a:t>
            </a:r>
            <a:endParaRPr lang="es-EC" dirty="0">
              <a:latin typeface="Times New Roman" pitchFamily="18" charset="0"/>
              <a:cs typeface="Times New Roman" pitchFamily="18" charset="0"/>
            </a:endParaRPr>
          </a:p>
        </p:txBody>
      </p:sp>
      <p:sp>
        <p:nvSpPr>
          <p:cNvPr id="122" name="121 CuadroTexto"/>
          <p:cNvSpPr txBox="1"/>
          <p:nvPr/>
        </p:nvSpPr>
        <p:spPr>
          <a:xfrm>
            <a:off x="4788024" y="1412776"/>
            <a:ext cx="2128275" cy="369332"/>
          </a:xfrm>
          <a:prstGeom prst="rect">
            <a:avLst/>
          </a:prstGeom>
          <a:noFill/>
        </p:spPr>
        <p:txBody>
          <a:bodyPr wrap="none" rtlCol="0">
            <a:spAutoFit/>
          </a:bodyPr>
          <a:lstStyle/>
          <a:p>
            <a:r>
              <a:rPr lang="es-EC" dirty="0" smtClean="0">
                <a:latin typeface="Times New Roman" pitchFamily="18" charset="0"/>
                <a:cs typeface="Times New Roman" pitchFamily="18" charset="0"/>
              </a:rPr>
              <a:t>CONTAMINACIÓN</a:t>
            </a:r>
            <a:endParaRPr lang="es-EC" dirty="0">
              <a:latin typeface="Times New Roman" pitchFamily="18" charset="0"/>
              <a:cs typeface="Times New Roman" pitchFamily="18" charset="0"/>
            </a:endParaRPr>
          </a:p>
        </p:txBody>
      </p:sp>
      <p:cxnSp>
        <p:nvCxnSpPr>
          <p:cNvPr id="124" name="123 Conector recto de flecha"/>
          <p:cNvCxnSpPr>
            <a:stCxn id="120" idx="3"/>
            <a:endCxn id="121" idx="1"/>
          </p:cNvCxnSpPr>
          <p:nvPr/>
        </p:nvCxnSpPr>
        <p:spPr>
          <a:xfrm>
            <a:off x="6236365" y="1021378"/>
            <a:ext cx="28803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6" name="125 Conector recto de flecha"/>
          <p:cNvCxnSpPr/>
          <p:nvPr/>
        </p:nvCxnSpPr>
        <p:spPr>
          <a:xfrm>
            <a:off x="7164288" y="1196752"/>
            <a:ext cx="0" cy="46340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30" name="129 Cerrar llave"/>
          <p:cNvSpPr/>
          <p:nvPr/>
        </p:nvSpPr>
        <p:spPr>
          <a:xfrm rot="5400000">
            <a:off x="6066166" y="-585446"/>
            <a:ext cx="468052" cy="5328592"/>
          </a:xfrm>
          <a:prstGeom prst="rightBrace">
            <a:avLst>
              <a:gd name="adj1" fmla="val 8333"/>
              <a:gd name="adj2" fmla="val 478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latin typeface="Times New Roman" pitchFamily="18" charset="0"/>
              <a:cs typeface="Times New Roman" pitchFamily="18" charset="0"/>
            </a:endParaRPr>
          </a:p>
        </p:txBody>
      </p:sp>
      <p:sp>
        <p:nvSpPr>
          <p:cNvPr id="131" name="130 CuadroTexto"/>
          <p:cNvSpPr txBox="1"/>
          <p:nvPr/>
        </p:nvSpPr>
        <p:spPr>
          <a:xfrm>
            <a:off x="4732611" y="2348880"/>
            <a:ext cx="4034181" cy="369332"/>
          </a:xfrm>
          <a:prstGeom prst="rect">
            <a:avLst/>
          </a:prstGeom>
          <a:noFill/>
        </p:spPr>
        <p:txBody>
          <a:bodyPr wrap="none" rtlCol="0">
            <a:spAutoFit/>
          </a:bodyPr>
          <a:lstStyle/>
          <a:p>
            <a:r>
              <a:rPr lang="es-EC" b="1" dirty="0" smtClean="0">
                <a:latin typeface="Times New Roman" pitchFamily="18" charset="0"/>
                <a:cs typeface="Times New Roman" pitchFamily="18" charset="0"/>
              </a:rPr>
              <a:t>INCUMPLIMIENTO DE LA NORMA</a:t>
            </a:r>
            <a:endParaRPr lang="es-EC" b="1" dirty="0">
              <a:latin typeface="Times New Roman" pitchFamily="18" charset="0"/>
              <a:cs typeface="Times New Roman" pitchFamily="18" charset="0"/>
            </a:endParaRPr>
          </a:p>
        </p:txBody>
      </p:sp>
      <p:pic>
        <p:nvPicPr>
          <p:cNvPr id="1026" name="Picture 2" descr="C:\Documents and Settings\User\Escritorio\FOTOS TESIS\peligro1.gif"/>
          <p:cNvPicPr>
            <a:picLocks noChangeAspect="1" noChangeArrowheads="1"/>
          </p:cNvPicPr>
          <p:nvPr/>
        </p:nvPicPr>
        <p:blipFill>
          <a:blip r:embed="rId13" cstate="print"/>
          <a:srcRect/>
          <a:stretch>
            <a:fillRect/>
          </a:stretch>
        </p:blipFill>
        <p:spPr bwMode="auto">
          <a:xfrm>
            <a:off x="7380312" y="1196752"/>
            <a:ext cx="989118" cy="6911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05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17"/>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05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055"/>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054"/>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16"/>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18"/>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23 Rectángulo redondeado"/>
          <p:cNvSpPr/>
          <p:nvPr/>
        </p:nvSpPr>
        <p:spPr>
          <a:xfrm>
            <a:off x="179512" y="1772816"/>
            <a:ext cx="1224136"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12 Rectángulo redondeado"/>
          <p:cNvSpPr/>
          <p:nvPr/>
        </p:nvSpPr>
        <p:spPr>
          <a:xfrm>
            <a:off x="251520" y="764704"/>
            <a:ext cx="936104"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 name="3 Rectángulo"/>
          <p:cNvSpPr/>
          <p:nvPr/>
        </p:nvSpPr>
        <p:spPr>
          <a:xfrm>
            <a:off x="3" y="44628"/>
            <a:ext cx="2161169"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NORMAS ISO</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5" name="4 Rectángulo"/>
          <p:cNvSpPr/>
          <p:nvPr/>
        </p:nvSpPr>
        <p:spPr>
          <a:xfrm>
            <a:off x="1331640" y="764706"/>
            <a:ext cx="7560840" cy="646331"/>
          </a:xfrm>
          <a:prstGeom prst="rect">
            <a:avLst/>
          </a:prstGeom>
        </p:spPr>
        <p:txBody>
          <a:bodyPr wrap="square">
            <a:spAutoFit/>
          </a:bodyPr>
          <a:lstStyle/>
          <a:p>
            <a:r>
              <a:rPr lang="es-ES" dirty="0" smtClean="0"/>
              <a:t>Organización Internacional para la Normalización, nacida tras la Segunda Guerra Mundial (23 de febrero de 1947)</a:t>
            </a:r>
            <a:endParaRPr lang="es-EC" dirty="0"/>
          </a:p>
        </p:txBody>
      </p:sp>
      <p:sp>
        <p:nvSpPr>
          <p:cNvPr id="6" name="5 Rectángulo"/>
          <p:cNvSpPr/>
          <p:nvPr/>
        </p:nvSpPr>
        <p:spPr>
          <a:xfrm>
            <a:off x="419725" y="836712"/>
            <a:ext cx="623889" cy="369332"/>
          </a:xfrm>
          <a:prstGeom prst="rect">
            <a:avLst/>
          </a:prstGeom>
          <a:ln>
            <a:noFill/>
          </a:ln>
        </p:spPr>
        <p:txBody>
          <a:bodyPr wrap="none">
            <a:spAutoFit/>
          </a:bodyPr>
          <a:lstStyle/>
          <a:p>
            <a:pPr algn="ctr"/>
            <a:r>
              <a:rPr lang="es-ES" dirty="0" smtClean="0"/>
              <a:t>ISO </a:t>
            </a:r>
            <a:endParaRPr lang="es-EC" dirty="0"/>
          </a:p>
        </p:txBody>
      </p:sp>
      <p:sp>
        <p:nvSpPr>
          <p:cNvPr id="10" name="9 Rectángulo"/>
          <p:cNvSpPr/>
          <p:nvPr/>
        </p:nvSpPr>
        <p:spPr>
          <a:xfrm>
            <a:off x="1475656" y="1700810"/>
            <a:ext cx="7344816" cy="646331"/>
          </a:xfrm>
          <a:prstGeom prst="rect">
            <a:avLst/>
          </a:prstGeom>
        </p:spPr>
        <p:txBody>
          <a:bodyPr wrap="square">
            <a:spAutoFit/>
          </a:bodyPr>
          <a:lstStyle/>
          <a:p>
            <a:r>
              <a:rPr lang="es-ES" dirty="0" smtClean="0"/>
              <a:t>Buscar la estandarización de normas de productos y seguridad para las empresas u organizaciones a nivel internacional.</a:t>
            </a:r>
            <a:endParaRPr lang="es-EC" dirty="0"/>
          </a:p>
        </p:txBody>
      </p:sp>
      <p:sp>
        <p:nvSpPr>
          <p:cNvPr id="12" name="11 Rectángulo"/>
          <p:cNvSpPr/>
          <p:nvPr/>
        </p:nvSpPr>
        <p:spPr>
          <a:xfrm>
            <a:off x="179512" y="1772815"/>
            <a:ext cx="1242648" cy="369332"/>
          </a:xfrm>
          <a:prstGeom prst="rect">
            <a:avLst/>
          </a:prstGeom>
        </p:spPr>
        <p:txBody>
          <a:bodyPr wrap="none">
            <a:spAutoFit/>
          </a:bodyPr>
          <a:lstStyle/>
          <a:p>
            <a:r>
              <a:rPr lang="es-ES" dirty="0" smtClean="0"/>
              <a:t>FUNCIÓN</a:t>
            </a:r>
            <a:endParaRPr lang="es-EC" dirty="0"/>
          </a:p>
        </p:txBody>
      </p:sp>
      <p:sp>
        <p:nvSpPr>
          <p:cNvPr id="28" name="27 CuadroTexto"/>
          <p:cNvSpPr txBox="1"/>
          <p:nvPr/>
        </p:nvSpPr>
        <p:spPr>
          <a:xfrm>
            <a:off x="179512" y="2492896"/>
            <a:ext cx="8784976" cy="923330"/>
          </a:xfrm>
          <a:prstGeom prst="rect">
            <a:avLst/>
          </a:prstGeom>
          <a:noFill/>
        </p:spPr>
        <p:txBody>
          <a:bodyPr wrap="square" rtlCol="0">
            <a:spAutoFit/>
          </a:bodyPr>
          <a:lstStyle/>
          <a:p>
            <a:pPr algn="just"/>
            <a:r>
              <a:rPr lang="es-ES" dirty="0" smtClean="0"/>
              <a:t>Las normas desarrolladas por ISO son voluntarias, comprendiendo que ISO es un organismo no gubernamental y no depende de ningún otro organismo internacional, por lo tanto, no tiene autoridad para imponer sus normas a ningún país.</a:t>
            </a:r>
            <a:endParaRPr lang="es-EC" dirty="0"/>
          </a:p>
        </p:txBody>
      </p:sp>
      <p:sp>
        <p:nvSpPr>
          <p:cNvPr id="30" name="29 CuadroTexto"/>
          <p:cNvSpPr txBox="1"/>
          <p:nvPr/>
        </p:nvSpPr>
        <p:spPr>
          <a:xfrm>
            <a:off x="5940152" y="4471953"/>
            <a:ext cx="3024336" cy="1523494"/>
          </a:xfrm>
          <a:prstGeom prst="rect">
            <a:avLst/>
          </a:prstGeom>
          <a:noFill/>
        </p:spPr>
        <p:txBody>
          <a:bodyPr wrap="square" rtlCol="0">
            <a:spAutoFit/>
          </a:bodyPr>
          <a:lstStyle/>
          <a:p>
            <a:pPr algn="just"/>
            <a:r>
              <a:rPr lang="es-ES_tradnl" dirty="0" smtClean="0"/>
              <a:t>Evaluara los esfuerzos de una organización por alcanzar una protección ambiental confiable y adecuada. </a:t>
            </a:r>
            <a:endParaRPr lang="es-EC" dirty="0"/>
          </a:p>
        </p:txBody>
      </p:sp>
      <p:sp>
        <p:nvSpPr>
          <p:cNvPr id="31" name="30 Rectángulo redondeado"/>
          <p:cNvSpPr/>
          <p:nvPr/>
        </p:nvSpPr>
        <p:spPr>
          <a:xfrm>
            <a:off x="2987824" y="3679864"/>
            <a:ext cx="3024336"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2" name="31 Rectángulo"/>
          <p:cNvSpPr/>
          <p:nvPr/>
        </p:nvSpPr>
        <p:spPr>
          <a:xfrm>
            <a:off x="3379705" y="3679864"/>
            <a:ext cx="2272417" cy="369332"/>
          </a:xfrm>
          <a:prstGeom prst="rect">
            <a:avLst/>
          </a:prstGeom>
          <a:ln>
            <a:noFill/>
          </a:ln>
        </p:spPr>
        <p:txBody>
          <a:bodyPr wrap="none">
            <a:spAutoFit/>
          </a:bodyPr>
          <a:lstStyle/>
          <a:p>
            <a:pPr algn="ctr"/>
            <a:r>
              <a:rPr lang="es-ES" dirty="0" smtClean="0"/>
              <a:t>DÉCADA DE LOS 90</a:t>
            </a:r>
            <a:endParaRPr lang="es-EC" dirty="0"/>
          </a:p>
        </p:txBody>
      </p:sp>
      <p:sp>
        <p:nvSpPr>
          <p:cNvPr id="33" name="32 CuadroTexto"/>
          <p:cNvSpPr txBox="1"/>
          <p:nvPr/>
        </p:nvSpPr>
        <p:spPr>
          <a:xfrm>
            <a:off x="395536" y="4471953"/>
            <a:ext cx="2880320" cy="1523494"/>
          </a:xfrm>
          <a:prstGeom prst="rect">
            <a:avLst/>
          </a:prstGeom>
          <a:noFill/>
        </p:spPr>
        <p:txBody>
          <a:bodyPr wrap="square" rtlCol="0">
            <a:spAutoFit/>
          </a:bodyPr>
          <a:lstStyle/>
          <a:p>
            <a:pPr algn="just"/>
            <a:r>
              <a:rPr lang="es-ES_tradnl" dirty="0" smtClean="0"/>
              <a:t>Muchos países comienzan a implementar sus propias normas ambientales las que variaban mucho de un país a otro. </a:t>
            </a:r>
            <a:endParaRPr lang="es-EC" dirty="0"/>
          </a:p>
        </p:txBody>
      </p:sp>
      <p:sp>
        <p:nvSpPr>
          <p:cNvPr id="34" name="33 Rectángulo"/>
          <p:cNvSpPr/>
          <p:nvPr/>
        </p:nvSpPr>
        <p:spPr>
          <a:xfrm>
            <a:off x="3635896" y="4831996"/>
            <a:ext cx="2016224" cy="646331"/>
          </a:xfrm>
          <a:prstGeom prst="rect">
            <a:avLst/>
          </a:prstGeom>
        </p:spPr>
        <p:txBody>
          <a:bodyPr wrap="square">
            <a:spAutoFit/>
          </a:bodyPr>
          <a:lstStyle/>
          <a:p>
            <a:pPr algn="ctr"/>
            <a:r>
              <a:rPr lang="es-ES_tradnl" dirty="0" smtClean="0"/>
              <a:t>INDICADOR UNIVERSAL</a:t>
            </a:r>
            <a:endParaRPr lang="es-EC" dirty="0"/>
          </a:p>
        </p:txBody>
      </p:sp>
      <p:sp>
        <p:nvSpPr>
          <p:cNvPr id="35" name="34 Flecha derecha"/>
          <p:cNvSpPr/>
          <p:nvPr/>
        </p:nvSpPr>
        <p:spPr>
          <a:xfrm>
            <a:off x="3347864" y="5048016"/>
            <a:ext cx="432048"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6" name="35 Flecha derecha"/>
          <p:cNvSpPr/>
          <p:nvPr/>
        </p:nvSpPr>
        <p:spPr>
          <a:xfrm>
            <a:off x="5436096" y="5048016"/>
            <a:ext cx="432048"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20 Rectángulo redondeado"/>
          <p:cNvSpPr/>
          <p:nvPr/>
        </p:nvSpPr>
        <p:spPr>
          <a:xfrm>
            <a:off x="3779912" y="3212976"/>
            <a:ext cx="1728192"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9" name="8 Rectángulo redondeado"/>
          <p:cNvSpPr/>
          <p:nvPr/>
        </p:nvSpPr>
        <p:spPr>
          <a:xfrm>
            <a:off x="2987824" y="1916832"/>
            <a:ext cx="3312368"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4 Rectángulo redondeado"/>
          <p:cNvSpPr/>
          <p:nvPr/>
        </p:nvSpPr>
        <p:spPr>
          <a:xfrm>
            <a:off x="1547664" y="116632"/>
            <a:ext cx="6192688"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771807" y="116632"/>
            <a:ext cx="3306482" cy="369332"/>
          </a:xfrm>
          <a:prstGeom prst="rect">
            <a:avLst/>
          </a:prstGeom>
          <a:ln>
            <a:noFill/>
          </a:ln>
        </p:spPr>
        <p:txBody>
          <a:bodyPr wrap="none">
            <a:spAutoFit/>
          </a:bodyPr>
          <a:lstStyle/>
          <a:p>
            <a:pPr algn="ctr"/>
            <a:r>
              <a:rPr lang="es-ES" dirty="0" smtClean="0"/>
              <a:t>1992 . CUMBRE DE LA TIERRA</a:t>
            </a:r>
            <a:endParaRPr lang="es-EC" dirty="0"/>
          </a:p>
        </p:txBody>
      </p:sp>
      <p:sp>
        <p:nvSpPr>
          <p:cNvPr id="7" name="6 Rectángulo"/>
          <p:cNvSpPr/>
          <p:nvPr/>
        </p:nvSpPr>
        <p:spPr>
          <a:xfrm>
            <a:off x="1907704" y="1052737"/>
            <a:ext cx="5472608" cy="646331"/>
          </a:xfrm>
          <a:prstGeom prst="rect">
            <a:avLst/>
          </a:prstGeom>
        </p:spPr>
        <p:txBody>
          <a:bodyPr wrap="square">
            <a:spAutoFit/>
          </a:bodyPr>
          <a:lstStyle/>
          <a:p>
            <a:pPr algn="just"/>
            <a:r>
              <a:rPr lang="es-EC" dirty="0" smtClean="0"/>
              <a:t>ISO se compromete a crear normas ambientales internacionales, después denominadas, ISO 14.000.</a:t>
            </a:r>
            <a:endParaRPr lang="es-EC" dirty="0"/>
          </a:p>
        </p:txBody>
      </p:sp>
      <p:sp>
        <p:nvSpPr>
          <p:cNvPr id="8" name="7 Rectángulo"/>
          <p:cNvSpPr/>
          <p:nvPr/>
        </p:nvSpPr>
        <p:spPr>
          <a:xfrm>
            <a:off x="3707905" y="1916832"/>
            <a:ext cx="1759264" cy="369332"/>
          </a:xfrm>
          <a:prstGeom prst="rect">
            <a:avLst/>
          </a:prstGeom>
          <a:ln>
            <a:noFill/>
          </a:ln>
        </p:spPr>
        <p:txBody>
          <a:bodyPr wrap="none">
            <a:spAutoFit/>
          </a:bodyPr>
          <a:lstStyle/>
          <a:p>
            <a:pPr algn="ctr"/>
            <a:r>
              <a:rPr lang="es-ES" dirty="0" smtClean="0"/>
              <a:t>OCTUBRE 1996</a:t>
            </a:r>
            <a:endParaRPr lang="es-EC" dirty="0"/>
          </a:p>
        </p:txBody>
      </p:sp>
      <p:sp>
        <p:nvSpPr>
          <p:cNvPr id="10" name="9 Rectángulo"/>
          <p:cNvSpPr/>
          <p:nvPr/>
        </p:nvSpPr>
        <p:spPr>
          <a:xfrm>
            <a:off x="1763688" y="2564905"/>
            <a:ext cx="6408712" cy="369332"/>
          </a:xfrm>
          <a:prstGeom prst="rect">
            <a:avLst/>
          </a:prstGeom>
        </p:spPr>
        <p:txBody>
          <a:bodyPr wrap="square">
            <a:spAutoFit/>
          </a:bodyPr>
          <a:lstStyle/>
          <a:p>
            <a:r>
              <a:rPr lang="es-ES_tradnl" dirty="0" smtClean="0"/>
              <a:t>Lanzamiento del primer componente de la serie de estándares</a:t>
            </a:r>
            <a:endParaRPr lang="es-EC" dirty="0"/>
          </a:p>
        </p:txBody>
      </p:sp>
      <p:sp>
        <p:nvSpPr>
          <p:cNvPr id="11" name="10 Rectángulo"/>
          <p:cNvSpPr/>
          <p:nvPr/>
        </p:nvSpPr>
        <p:spPr>
          <a:xfrm>
            <a:off x="1944216" y="404664"/>
            <a:ext cx="5436096" cy="369332"/>
          </a:xfrm>
          <a:prstGeom prst="rect">
            <a:avLst/>
          </a:prstGeom>
        </p:spPr>
        <p:txBody>
          <a:bodyPr wrap="square">
            <a:spAutoFit/>
          </a:bodyPr>
          <a:lstStyle/>
          <a:p>
            <a:r>
              <a:rPr lang="es-EC" dirty="0" smtClean="0"/>
              <a:t>Conferencia sobre el Medio Ambiente y el Desarrollo</a:t>
            </a:r>
            <a:endParaRPr lang="es-EC" dirty="0"/>
          </a:p>
        </p:txBody>
      </p:sp>
      <p:sp>
        <p:nvSpPr>
          <p:cNvPr id="15" name="14 Rectángulo"/>
          <p:cNvSpPr/>
          <p:nvPr/>
        </p:nvSpPr>
        <p:spPr>
          <a:xfrm>
            <a:off x="683568" y="3861049"/>
            <a:ext cx="6192688" cy="369332"/>
          </a:xfrm>
          <a:prstGeom prst="rect">
            <a:avLst/>
          </a:prstGeom>
        </p:spPr>
        <p:txBody>
          <a:bodyPr wrap="square">
            <a:spAutoFit/>
          </a:bodyPr>
          <a:lstStyle/>
          <a:p>
            <a:r>
              <a:rPr lang="es-ES_tradnl" dirty="0" smtClean="0"/>
              <a:t>Revolucionar los campos empresariales, legales y técnicos</a:t>
            </a:r>
            <a:endParaRPr lang="es-EC" dirty="0" smtClean="0"/>
          </a:p>
        </p:txBody>
      </p:sp>
      <p:sp>
        <p:nvSpPr>
          <p:cNvPr id="16" name="15 Rectángulo"/>
          <p:cNvSpPr/>
          <p:nvPr/>
        </p:nvSpPr>
        <p:spPr>
          <a:xfrm>
            <a:off x="683568" y="6165307"/>
            <a:ext cx="8532440" cy="646331"/>
          </a:xfrm>
          <a:prstGeom prst="rect">
            <a:avLst/>
          </a:prstGeom>
        </p:spPr>
        <p:txBody>
          <a:bodyPr wrap="square">
            <a:spAutoFit/>
          </a:bodyPr>
          <a:lstStyle/>
          <a:p>
            <a:r>
              <a:rPr lang="es-ES_tradnl" dirty="0" smtClean="0"/>
              <a:t>Ayudar a la industria a satisfacer la demanda de los consumidores y agencias gubernamentales de una mayor responsabilidad ambiental. </a:t>
            </a:r>
            <a:endParaRPr lang="es-EC" dirty="0" smtClean="0"/>
          </a:p>
        </p:txBody>
      </p:sp>
      <p:sp>
        <p:nvSpPr>
          <p:cNvPr id="17" name="16 Rectángulo"/>
          <p:cNvSpPr/>
          <p:nvPr/>
        </p:nvSpPr>
        <p:spPr>
          <a:xfrm>
            <a:off x="683568" y="4293100"/>
            <a:ext cx="8316416" cy="646331"/>
          </a:xfrm>
          <a:prstGeom prst="rect">
            <a:avLst/>
          </a:prstGeom>
        </p:spPr>
        <p:txBody>
          <a:bodyPr wrap="square">
            <a:spAutoFit/>
          </a:bodyPr>
          <a:lstStyle/>
          <a:p>
            <a:r>
              <a:rPr lang="es-ES_tradnl" dirty="0" smtClean="0"/>
              <a:t>Revolucionar la forma en que, gobiernos e industria, van a enfocar y tratar asuntos ambientales.</a:t>
            </a:r>
            <a:endParaRPr lang="es-EC" dirty="0" smtClean="0"/>
          </a:p>
        </p:txBody>
      </p:sp>
      <p:sp>
        <p:nvSpPr>
          <p:cNvPr id="18" name="17 Rectángulo"/>
          <p:cNvSpPr/>
          <p:nvPr/>
        </p:nvSpPr>
        <p:spPr>
          <a:xfrm>
            <a:off x="683568" y="5003884"/>
            <a:ext cx="6948264" cy="369332"/>
          </a:xfrm>
          <a:prstGeom prst="rect">
            <a:avLst/>
          </a:prstGeom>
        </p:spPr>
        <p:txBody>
          <a:bodyPr wrap="square">
            <a:spAutoFit/>
          </a:bodyPr>
          <a:lstStyle/>
          <a:p>
            <a:r>
              <a:rPr lang="es-ES_tradnl" dirty="0" smtClean="0"/>
              <a:t>Proveerán un lenguaje común para la gestión ambiental </a:t>
            </a:r>
            <a:endParaRPr lang="es-EC" dirty="0" smtClean="0"/>
          </a:p>
        </p:txBody>
      </p:sp>
      <p:sp>
        <p:nvSpPr>
          <p:cNvPr id="19" name="18 Rectángulo"/>
          <p:cNvSpPr/>
          <p:nvPr/>
        </p:nvSpPr>
        <p:spPr>
          <a:xfrm>
            <a:off x="683568" y="5445229"/>
            <a:ext cx="8460432" cy="646331"/>
          </a:xfrm>
          <a:prstGeom prst="rect">
            <a:avLst/>
          </a:prstGeom>
        </p:spPr>
        <p:txBody>
          <a:bodyPr wrap="square">
            <a:spAutoFit/>
          </a:bodyPr>
          <a:lstStyle/>
          <a:p>
            <a:r>
              <a:rPr lang="es-ES_tradnl" dirty="0" smtClean="0"/>
              <a:t>Establecer un marco para la certificación de sistemas de gestión ambiental por terceros </a:t>
            </a:r>
            <a:endParaRPr lang="es-EC" dirty="0" smtClean="0"/>
          </a:p>
        </p:txBody>
      </p:sp>
      <p:sp>
        <p:nvSpPr>
          <p:cNvPr id="20" name="19 Rectángulo"/>
          <p:cNvSpPr/>
          <p:nvPr/>
        </p:nvSpPr>
        <p:spPr>
          <a:xfrm>
            <a:off x="4018679" y="3244336"/>
            <a:ext cx="1201396" cy="369332"/>
          </a:xfrm>
          <a:prstGeom prst="rect">
            <a:avLst/>
          </a:prstGeom>
        </p:spPr>
        <p:txBody>
          <a:bodyPr wrap="square">
            <a:spAutoFit/>
          </a:bodyPr>
          <a:lstStyle/>
          <a:p>
            <a:r>
              <a:rPr lang="es-ES_tradnl" dirty="0" smtClean="0"/>
              <a:t>ISO 14000 </a:t>
            </a:r>
            <a:endParaRPr lang="es-EC" dirty="0"/>
          </a:p>
        </p:txBody>
      </p:sp>
      <p:sp>
        <p:nvSpPr>
          <p:cNvPr id="26" name="25 Flecha abajo"/>
          <p:cNvSpPr/>
          <p:nvPr/>
        </p:nvSpPr>
        <p:spPr>
          <a:xfrm>
            <a:off x="4572000" y="836712"/>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8" name="27 Flecha abajo"/>
          <p:cNvSpPr/>
          <p:nvPr/>
        </p:nvSpPr>
        <p:spPr>
          <a:xfrm>
            <a:off x="4572000" y="1628800"/>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9" name="28 Flecha abajo"/>
          <p:cNvSpPr/>
          <p:nvPr/>
        </p:nvSpPr>
        <p:spPr>
          <a:xfrm>
            <a:off x="4572000" y="2420888"/>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1" name="30 Flecha abajo"/>
          <p:cNvSpPr/>
          <p:nvPr/>
        </p:nvSpPr>
        <p:spPr>
          <a:xfrm>
            <a:off x="4572000" y="2924944"/>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cxnSp>
        <p:nvCxnSpPr>
          <p:cNvPr id="33" name="32 Conector angular"/>
          <p:cNvCxnSpPr>
            <a:stCxn id="21" idx="1"/>
            <a:endCxn id="15" idx="1"/>
          </p:cNvCxnSpPr>
          <p:nvPr/>
        </p:nvCxnSpPr>
        <p:spPr>
          <a:xfrm rot="10800000" flipV="1">
            <a:off x="683568" y="3428999"/>
            <a:ext cx="3096344" cy="616715"/>
          </a:xfrm>
          <a:prstGeom prst="bentConnector3">
            <a:avLst>
              <a:gd name="adj1" fmla="val 1073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angular"/>
          <p:cNvCxnSpPr>
            <a:stCxn id="21" idx="1"/>
            <a:endCxn id="17" idx="1"/>
          </p:cNvCxnSpPr>
          <p:nvPr/>
        </p:nvCxnSpPr>
        <p:spPr>
          <a:xfrm rot="10800000" flipV="1">
            <a:off x="683568" y="3429000"/>
            <a:ext cx="3096344" cy="1187266"/>
          </a:xfrm>
          <a:prstGeom prst="bentConnector3">
            <a:avLst>
              <a:gd name="adj1" fmla="val 1073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21" idx="1"/>
            <a:endCxn id="18" idx="1"/>
          </p:cNvCxnSpPr>
          <p:nvPr/>
        </p:nvCxnSpPr>
        <p:spPr>
          <a:xfrm rot="10800000" flipV="1">
            <a:off x="683568" y="3429000"/>
            <a:ext cx="3096344" cy="1759550"/>
          </a:xfrm>
          <a:prstGeom prst="bentConnector3">
            <a:avLst>
              <a:gd name="adj1" fmla="val 1073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21" idx="1"/>
            <a:endCxn id="19" idx="1"/>
          </p:cNvCxnSpPr>
          <p:nvPr/>
        </p:nvCxnSpPr>
        <p:spPr>
          <a:xfrm rot="10800000" flipV="1">
            <a:off x="683568" y="3428999"/>
            <a:ext cx="3096344" cy="2339395"/>
          </a:xfrm>
          <a:prstGeom prst="bentConnector3">
            <a:avLst>
              <a:gd name="adj1" fmla="val 1073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stCxn id="21" idx="1"/>
            <a:endCxn id="16" idx="1"/>
          </p:cNvCxnSpPr>
          <p:nvPr/>
        </p:nvCxnSpPr>
        <p:spPr>
          <a:xfrm rot="10800000" flipV="1">
            <a:off x="683568" y="3428999"/>
            <a:ext cx="3096344" cy="3059473"/>
          </a:xfrm>
          <a:prstGeom prst="bentConnector3">
            <a:avLst>
              <a:gd name="adj1" fmla="val 10738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31 Explosión 2"/>
          <p:cNvSpPr/>
          <p:nvPr/>
        </p:nvSpPr>
        <p:spPr>
          <a:xfrm rot="453989">
            <a:off x="4667763" y="4253248"/>
            <a:ext cx="3882747" cy="1711196"/>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24 Rectángulo redondeado"/>
          <p:cNvSpPr/>
          <p:nvPr/>
        </p:nvSpPr>
        <p:spPr>
          <a:xfrm>
            <a:off x="323528" y="2204864"/>
            <a:ext cx="1728192"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 name="3 Rectángulo"/>
          <p:cNvSpPr/>
          <p:nvPr/>
        </p:nvSpPr>
        <p:spPr>
          <a:xfrm>
            <a:off x="34943" y="-27380"/>
            <a:ext cx="5761193"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QUE ES LA NORMA ISO 14001:2004??? </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5" name="4 Rectángulo"/>
          <p:cNvSpPr/>
          <p:nvPr/>
        </p:nvSpPr>
        <p:spPr>
          <a:xfrm>
            <a:off x="0" y="332656"/>
            <a:ext cx="8712968" cy="369332"/>
          </a:xfrm>
          <a:prstGeom prst="rect">
            <a:avLst/>
          </a:prstGeom>
        </p:spPr>
        <p:txBody>
          <a:bodyPr wrap="square">
            <a:spAutoFit/>
          </a:bodyPr>
          <a:lstStyle/>
          <a:p>
            <a:r>
              <a:rPr lang="es-ES" dirty="0" smtClean="0"/>
              <a:t>Sistemas de Gestión Ambiental: Requisitos y guía de uso</a:t>
            </a:r>
            <a:endParaRPr lang="es-EC" dirty="0"/>
          </a:p>
        </p:txBody>
      </p:sp>
      <p:sp>
        <p:nvSpPr>
          <p:cNvPr id="7" name="6 Rectángulo"/>
          <p:cNvSpPr/>
          <p:nvPr/>
        </p:nvSpPr>
        <p:spPr>
          <a:xfrm>
            <a:off x="288032" y="764708"/>
            <a:ext cx="4355976" cy="1200329"/>
          </a:xfrm>
          <a:prstGeom prst="rect">
            <a:avLst/>
          </a:prstGeom>
        </p:spPr>
        <p:txBody>
          <a:bodyPr wrap="square">
            <a:spAutoFit/>
          </a:bodyPr>
          <a:lstStyle/>
          <a:p>
            <a:pPr algn="just"/>
            <a:r>
              <a:rPr lang="es-ES" dirty="0" smtClean="0"/>
              <a:t>Son normas tentativas para homogeneizar conceptos</a:t>
            </a:r>
          </a:p>
          <a:p>
            <a:pPr algn="just"/>
            <a:r>
              <a:rPr lang="es-ES" dirty="0" smtClean="0"/>
              <a:t>Ordenar actividades</a:t>
            </a:r>
          </a:p>
          <a:p>
            <a:pPr algn="just"/>
            <a:r>
              <a:rPr lang="es-ES" dirty="0" smtClean="0"/>
              <a:t>Crear estándares y procedimientos</a:t>
            </a:r>
            <a:endParaRPr lang="es-EC" dirty="0" smtClean="0"/>
          </a:p>
        </p:txBody>
      </p:sp>
      <p:sp>
        <p:nvSpPr>
          <p:cNvPr id="8" name="7 Rectángulo"/>
          <p:cNvSpPr/>
          <p:nvPr/>
        </p:nvSpPr>
        <p:spPr>
          <a:xfrm>
            <a:off x="395536" y="2852938"/>
            <a:ext cx="8496944" cy="646331"/>
          </a:xfrm>
          <a:prstGeom prst="rect">
            <a:avLst/>
          </a:prstGeom>
        </p:spPr>
        <p:txBody>
          <a:bodyPr wrap="square">
            <a:spAutoFit/>
          </a:bodyPr>
          <a:lstStyle/>
          <a:p>
            <a:pPr algn="just"/>
            <a:r>
              <a:rPr lang="es-ES" dirty="0" smtClean="0"/>
              <a:t>Desarrollar e implementar una política y unos objetivos que tengan en cuenta los requisitos legales y la información sobre los aspectos ambientales significativos. </a:t>
            </a:r>
            <a:endParaRPr lang="es-EC" dirty="0"/>
          </a:p>
        </p:txBody>
      </p:sp>
      <p:sp>
        <p:nvSpPr>
          <p:cNvPr id="10" name="9 CuadroTexto"/>
          <p:cNvSpPr txBox="1"/>
          <p:nvPr/>
        </p:nvSpPr>
        <p:spPr>
          <a:xfrm>
            <a:off x="107504" y="4211797"/>
            <a:ext cx="3600400" cy="369332"/>
          </a:xfrm>
          <a:prstGeom prst="rect">
            <a:avLst/>
          </a:prstGeom>
          <a:noFill/>
        </p:spPr>
        <p:txBody>
          <a:bodyPr wrap="square" rtlCol="0">
            <a:spAutoFit/>
          </a:bodyPr>
          <a:lstStyle/>
          <a:p>
            <a:r>
              <a:rPr lang="es-ES_tradnl" dirty="0" smtClean="0"/>
              <a:t>Cualquier organización que desee:</a:t>
            </a:r>
            <a:endParaRPr lang="es-EC" dirty="0" smtClean="0"/>
          </a:p>
        </p:txBody>
      </p:sp>
      <p:sp>
        <p:nvSpPr>
          <p:cNvPr id="11" name="10 Rectángulo"/>
          <p:cNvSpPr/>
          <p:nvPr/>
        </p:nvSpPr>
        <p:spPr>
          <a:xfrm>
            <a:off x="0" y="3645028"/>
            <a:ext cx="8158324"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QUIEN PUEDE APLICAR LA NORMA ISO 14001:2004???</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12" name="11 Rectángulo"/>
          <p:cNvSpPr/>
          <p:nvPr/>
        </p:nvSpPr>
        <p:spPr>
          <a:xfrm>
            <a:off x="539557" y="4643844"/>
            <a:ext cx="1207703" cy="369332"/>
          </a:xfrm>
          <a:prstGeom prst="rect">
            <a:avLst/>
          </a:prstGeom>
        </p:spPr>
        <p:txBody>
          <a:bodyPr wrap="none">
            <a:spAutoFit/>
          </a:bodyPr>
          <a:lstStyle/>
          <a:p>
            <a:r>
              <a:rPr lang="es-ES_tradnl" dirty="0" smtClean="0"/>
              <a:t>Establecer</a:t>
            </a:r>
            <a:endParaRPr lang="es-EC" dirty="0"/>
          </a:p>
        </p:txBody>
      </p:sp>
      <p:sp>
        <p:nvSpPr>
          <p:cNvPr id="13" name="12 Rectángulo"/>
          <p:cNvSpPr/>
          <p:nvPr/>
        </p:nvSpPr>
        <p:spPr>
          <a:xfrm>
            <a:off x="539552" y="5003884"/>
            <a:ext cx="1446230" cy="369332"/>
          </a:xfrm>
          <a:prstGeom prst="rect">
            <a:avLst/>
          </a:prstGeom>
        </p:spPr>
        <p:txBody>
          <a:bodyPr wrap="none">
            <a:spAutoFit/>
          </a:bodyPr>
          <a:lstStyle/>
          <a:p>
            <a:r>
              <a:rPr lang="es-ES_tradnl" dirty="0" smtClean="0"/>
              <a:t>Documentar</a:t>
            </a:r>
            <a:endParaRPr lang="es-EC" dirty="0"/>
          </a:p>
        </p:txBody>
      </p:sp>
      <p:sp>
        <p:nvSpPr>
          <p:cNvPr id="14" name="13 Rectángulo"/>
          <p:cNvSpPr/>
          <p:nvPr/>
        </p:nvSpPr>
        <p:spPr>
          <a:xfrm>
            <a:off x="539555" y="5435932"/>
            <a:ext cx="1183337" cy="369332"/>
          </a:xfrm>
          <a:prstGeom prst="rect">
            <a:avLst/>
          </a:prstGeom>
        </p:spPr>
        <p:txBody>
          <a:bodyPr wrap="none">
            <a:spAutoFit/>
          </a:bodyPr>
          <a:lstStyle/>
          <a:p>
            <a:r>
              <a:rPr lang="es-ES_tradnl" dirty="0" smtClean="0"/>
              <a:t>Implantar</a:t>
            </a:r>
            <a:endParaRPr lang="es-EC" dirty="0"/>
          </a:p>
        </p:txBody>
      </p:sp>
      <p:sp>
        <p:nvSpPr>
          <p:cNvPr id="15" name="14 Rectángulo"/>
          <p:cNvSpPr/>
          <p:nvPr/>
        </p:nvSpPr>
        <p:spPr>
          <a:xfrm>
            <a:off x="573767" y="5867980"/>
            <a:ext cx="2148217" cy="369332"/>
          </a:xfrm>
          <a:prstGeom prst="rect">
            <a:avLst/>
          </a:prstGeom>
        </p:spPr>
        <p:txBody>
          <a:bodyPr wrap="none">
            <a:spAutoFit/>
          </a:bodyPr>
          <a:lstStyle/>
          <a:p>
            <a:r>
              <a:rPr lang="es-ES_tradnl" dirty="0" smtClean="0"/>
              <a:t>Mantener y Mejorar</a:t>
            </a:r>
            <a:endParaRPr lang="es-EC" dirty="0"/>
          </a:p>
        </p:txBody>
      </p:sp>
      <p:sp>
        <p:nvSpPr>
          <p:cNvPr id="16" name="15 Rectángulo"/>
          <p:cNvSpPr/>
          <p:nvPr/>
        </p:nvSpPr>
        <p:spPr>
          <a:xfrm>
            <a:off x="5235562" y="4869164"/>
            <a:ext cx="2679003" cy="646331"/>
          </a:xfrm>
          <a:prstGeom prst="rect">
            <a:avLst/>
          </a:prstGeom>
        </p:spPr>
        <p:txBody>
          <a:bodyPr wrap="none">
            <a:spAutoFit/>
          </a:bodyPr>
          <a:lstStyle/>
          <a:p>
            <a:pPr algn="ctr"/>
            <a:r>
              <a:rPr lang="es-ES_tradnl" b="1" dirty="0" smtClean="0"/>
              <a:t>SISTEMA DE GESTIÓN </a:t>
            </a:r>
          </a:p>
          <a:p>
            <a:pPr algn="ctr"/>
            <a:r>
              <a:rPr lang="es-ES_tradnl" b="1" dirty="0" smtClean="0"/>
              <a:t>AMBIENTAL</a:t>
            </a:r>
            <a:endParaRPr lang="es-EC" b="1" dirty="0"/>
          </a:p>
        </p:txBody>
      </p:sp>
      <p:sp>
        <p:nvSpPr>
          <p:cNvPr id="17" name="16 Rectángulo"/>
          <p:cNvSpPr/>
          <p:nvPr/>
        </p:nvSpPr>
        <p:spPr>
          <a:xfrm>
            <a:off x="4860032" y="1412776"/>
            <a:ext cx="1475656" cy="369332"/>
          </a:xfrm>
          <a:prstGeom prst="rect">
            <a:avLst/>
          </a:prstGeom>
        </p:spPr>
        <p:txBody>
          <a:bodyPr wrap="square">
            <a:spAutoFit/>
          </a:bodyPr>
          <a:lstStyle/>
          <a:p>
            <a:r>
              <a:rPr lang="es-ES" dirty="0" smtClean="0"/>
              <a:t>Involucrados</a:t>
            </a:r>
            <a:endParaRPr lang="es-EC" dirty="0"/>
          </a:p>
        </p:txBody>
      </p:sp>
      <p:sp>
        <p:nvSpPr>
          <p:cNvPr id="18" name="17 Rectángulo"/>
          <p:cNvSpPr/>
          <p:nvPr/>
        </p:nvSpPr>
        <p:spPr>
          <a:xfrm>
            <a:off x="6695728" y="908720"/>
            <a:ext cx="2268760" cy="923330"/>
          </a:xfrm>
          <a:prstGeom prst="rect">
            <a:avLst/>
          </a:prstGeom>
        </p:spPr>
        <p:txBody>
          <a:bodyPr wrap="square">
            <a:spAutoFit/>
          </a:bodyPr>
          <a:lstStyle/>
          <a:p>
            <a:pPr algn="just"/>
            <a:r>
              <a:rPr lang="es-ES" dirty="0" smtClean="0"/>
              <a:t>Actividad productiva que genere impactos ambientales</a:t>
            </a:r>
            <a:endParaRPr lang="es-EC" dirty="0"/>
          </a:p>
        </p:txBody>
      </p:sp>
      <p:sp>
        <p:nvSpPr>
          <p:cNvPr id="19" name="18 Rectángulo"/>
          <p:cNvSpPr/>
          <p:nvPr/>
        </p:nvSpPr>
        <p:spPr>
          <a:xfrm>
            <a:off x="4860032" y="1052736"/>
            <a:ext cx="1444754" cy="369332"/>
          </a:xfrm>
          <a:prstGeom prst="rect">
            <a:avLst/>
          </a:prstGeom>
        </p:spPr>
        <p:txBody>
          <a:bodyPr wrap="none">
            <a:spAutoFit/>
          </a:bodyPr>
          <a:lstStyle/>
          <a:p>
            <a:r>
              <a:rPr lang="es-ES" dirty="0" smtClean="0">
                <a:solidFill>
                  <a:prstClr val="black"/>
                </a:solidFill>
              </a:rPr>
              <a:t>Reconocidos</a:t>
            </a:r>
            <a:endParaRPr lang="es-EC" dirty="0"/>
          </a:p>
        </p:txBody>
      </p:sp>
      <p:sp>
        <p:nvSpPr>
          <p:cNvPr id="20" name="19 Flecha derecha"/>
          <p:cNvSpPr/>
          <p:nvPr/>
        </p:nvSpPr>
        <p:spPr>
          <a:xfrm>
            <a:off x="4860032" y="1340771"/>
            <a:ext cx="1440160"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1" name="AutoShape 12"/>
          <p:cNvSpPr>
            <a:spLocks noChangeArrowheads="1"/>
          </p:cNvSpPr>
          <p:nvPr/>
        </p:nvSpPr>
        <p:spPr bwMode="auto">
          <a:xfrm>
            <a:off x="107504" y="908721"/>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2" name="AutoShape 12"/>
          <p:cNvSpPr>
            <a:spLocks noChangeArrowheads="1"/>
          </p:cNvSpPr>
          <p:nvPr/>
        </p:nvSpPr>
        <p:spPr bwMode="auto">
          <a:xfrm>
            <a:off x="107504" y="1412778"/>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3" name="AutoShape 12"/>
          <p:cNvSpPr>
            <a:spLocks noChangeArrowheads="1"/>
          </p:cNvSpPr>
          <p:nvPr/>
        </p:nvSpPr>
        <p:spPr bwMode="auto">
          <a:xfrm>
            <a:off x="107504" y="1700808"/>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4" name="23 Rectángulo"/>
          <p:cNvSpPr/>
          <p:nvPr/>
        </p:nvSpPr>
        <p:spPr>
          <a:xfrm>
            <a:off x="323533" y="2204865"/>
            <a:ext cx="1725793" cy="369332"/>
          </a:xfrm>
          <a:prstGeom prst="rect">
            <a:avLst/>
          </a:prstGeom>
        </p:spPr>
        <p:txBody>
          <a:bodyPr wrap="none">
            <a:spAutoFit/>
          </a:bodyPr>
          <a:lstStyle/>
          <a:p>
            <a:r>
              <a:rPr lang="es-ES" dirty="0" smtClean="0"/>
              <a:t>ESPECIFICAN: </a:t>
            </a:r>
            <a:endParaRPr lang="es-EC" dirty="0"/>
          </a:p>
        </p:txBody>
      </p:sp>
      <p:sp>
        <p:nvSpPr>
          <p:cNvPr id="26" name="25 Rectángulo"/>
          <p:cNvSpPr/>
          <p:nvPr/>
        </p:nvSpPr>
        <p:spPr>
          <a:xfrm>
            <a:off x="2267744" y="2195572"/>
            <a:ext cx="5544616" cy="369332"/>
          </a:xfrm>
          <a:prstGeom prst="rect">
            <a:avLst/>
          </a:prstGeom>
        </p:spPr>
        <p:txBody>
          <a:bodyPr wrap="square">
            <a:spAutoFit/>
          </a:bodyPr>
          <a:lstStyle/>
          <a:p>
            <a:r>
              <a:rPr lang="es-ES" dirty="0" smtClean="0"/>
              <a:t>Requisitos de un sistema de gestión ambiental </a:t>
            </a:r>
            <a:endParaRPr lang="es-EC" dirty="0"/>
          </a:p>
        </p:txBody>
      </p:sp>
      <p:sp>
        <p:nvSpPr>
          <p:cNvPr id="27" name="AutoShape 12"/>
          <p:cNvSpPr>
            <a:spLocks noChangeArrowheads="1"/>
          </p:cNvSpPr>
          <p:nvPr/>
        </p:nvSpPr>
        <p:spPr bwMode="auto">
          <a:xfrm>
            <a:off x="323528" y="4725144"/>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dirty="0"/>
          </a:p>
        </p:txBody>
      </p:sp>
      <p:sp>
        <p:nvSpPr>
          <p:cNvPr id="28" name="AutoShape 12"/>
          <p:cNvSpPr>
            <a:spLocks noChangeArrowheads="1"/>
          </p:cNvSpPr>
          <p:nvPr/>
        </p:nvSpPr>
        <p:spPr bwMode="auto">
          <a:xfrm>
            <a:off x="323528" y="5085186"/>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dirty="0"/>
          </a:p>
        </p:txBody>
      </p:sp>
      <p:sp>
        <p:nvSpPr>
          <p:cNvPr id="29" name="AutoShape 12"/>
          <p:cNvSpPr>
            <a:spLocks noChangeArrowheads="1"/>
          </p:cNvSpPr>
          <p:nvPr/>
        </p:nvSpPr>
        <p:spPr bwMode="auto">
          <a:xfrm>
            <a:off x="323528" y="5517234"/>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dirty="0"/>
          </a:p>
        </p:txBody>
      </p:sp>
      <p:sp>
        <p:nvSpPr>
          <p:cNvPr id="30" name="AutoShape 12"/>
          <p:cNvSpPr>
            <a:spLocks noChangeArrowheads="1"/>
          </p:cNvSpPr>
          <p:nvPr/>
        </p:nvSpPr>
        <p:spPr bwMode="auto">
          <a:xfrm>
            <a:off x="323528" y="5949282"/>
            <a:ext cx="144016" cy="144016"/>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dirty="0"/>
          </a:p>
        </p:txBody>
      </p:sp>
      <p:sp>
        <p:nvSpPr>
          <p:cNvPr id="33" name="32 Flecha derecha"/>
          <p:cNvSpPr/>
          <p:nvPr/>
        </p:nvSpPr>
        <p:spPr>
          <a:xfrm>
            <a:off x="3347864" y="5085186"/>
            <a:ext cx="648072" cy="36004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5" name="34 Rectángulo"/>
          <p:cNvSpPr/>
          <p:nvPr/>
        </p:nvSpPr>
        <p:spPr>
          <a:xfrm>
            <a:off x="3095328" y="6211670"/>
            <a:ext cx="6048672" cy="646331"/>
          </a:xfrm>
          <a:prstGeom prst="rect">
            <a:avLst/>
          </a:prstGeom>
        </p:spPr>
        <p:txBody>
          <a:bodyPr wrap="square">
            <a:spAutoFit/>
          </a:bodyPr>
          <a:lstStyle/>
          <a:p>
            <a:pPr algn="ctr"/>
            <a:r>
              <a:rPr lang="es-EC" dirty="0" smtClean="0"/>
              <a:t>Una norma “voluntaria” auditable para la implantación del Sistema de Gestión Ambiental</a:t>
            </a: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6 Imagen"/>
          <p:cNvPicPr/>
          <p:nvPr/>
        </p:nvPicPr>
        <p:blipFill>
          <a:blip r:embed="rId2" cstate="print"/>
          <a:srcRect/>
          <a:stretch>
            <a:fillRect/>
          </a:stretch>
        </p:blipFill>
        <p:spPr bwMode="auto">
          <a:xfrm>
            <a:off x="4354960" y="548680"/>
            <a:ext cx="4789040" cy="6093296"/>
          </a:xfrm>
          <a:prstGeom prst="rect">
            <a:avLst/>
          </a:prstGeom>
          <a:ln>
            <a:noFill/>
          </a:ln>
          <a:effectLst>
            <a:softEdge rad="112500"/>
          </a:effectLst>
        </p:spPr>
      </p:pic>
      <p:sp>
        <p:nvSpPr>
          <p:cNvPr id="5" name="4 Rectángulo"/>
          <p:cNvSpPr/>
          <p:nvPr/>
        </p:nvSpPr>
        <p:spPr>
          <a:xfrm>
            <a:off x="0" y="4"/>
            <a:ext cx="7884368" cy="461665"/>
          </a:xfrm>
          <a:prstGeom prst="rect">
            <a:avLst/>
          </a:prstGeom>
        </p:spPr>
        <p:txBody>
          <a:bodyPr wrap="square">
            <a:spAutoFit/>
          </a:bodyPr>
          <a:lstStyle/>
          <a:p>
            <a:r>
              <a:rPr lang="es-ES" sz="2400" b="1" dirty="0" smtClean="0" bmk="">
                <a:solidFill>
                  <a:srgbClr val="000000"/>
                </a:solidFill>
                <a:latin typeface="Times New Roman" pitchFamily="18" charset="0"/>
                <a:ea typeface="Times New Roman" pitchFamily="18" charset="0"/>
                <a:cs typeface="Times New Roman" pitchFamily="18" charset="0"/>
              </a:rPr>
              <a:t>METODOLOGÍA DE LA NORMA ISO 14001:2004</a:t>
            </a:r>
            <a:endParaRPr lang="es-EC" sz="2400" b="1" dirty="0" smtClean="0" bmk="">
              <a:solidFill>
                <a:srgbClr val="000000"/>
              </a:solidFill>
              <a:latin typeface="Times New Roman" pitchFamily="18" charset="0"/>
              <a:ea typeface="Times New Roman" pitchFamily="18" charset="0"/>
              <a:cs typeface="Times New Roman" pitchFamily="18" charset="0"/>
            </a:endParaRPr>
          </a:p>
        </p:txBody>
      </p:sp>
      <p:sp>
        <p:nvSpPr>
          <p:cNvPr id="6" name="5 Rectángulo"/>
          <p:cNvSpPr/>
          <p:nvPr/>
        </p:nvSpPr>
        <p:spPr>
          <a:xfrm>
            <a:off x="251520" y="908721"/>
            <a:ext cx="3168352" cy="369332"/>
          </a:xfrm>
          <a:prstGeom prst="rect">
            <a:avLst/>
          </a:prstGeom>
        </p:spPr>
        <p:txBody>
          <a:bodyPr wrap="square">
            <a:spAutoFit/>
          </a:bodyPr>
          <a:lstStyle/>
          <a:p>
            <a:r>
              <a:rPr lang="es-ES" dirty="0" smtClean="0"/>
              <a:t>Conocida como PHVA</a:t>
            </a:r>
            <a:endParaRPr lang="es-EC" dirty="0"/>
          </a:p>
        </p:txBody>
      </p:sp>
      <p:sp>
        <p:nvSpPr>
          <p:cNvPr id="9" name="8 CuadroTexto"/>
          <p:cNvSpPr txBox="1"/>
          <p:nvPr/>
        </p:nvSpPr>
        <p:spPr>
          <a:xfrm>
            <a:off x="323528" y="5589241"/>
            <a:ext cx="3960440" cy="923330"/>
          </a:xfrm>
          <a:prstGeom prst="rect">
            <a:avLst/>
          </a:prstGeom>
          <a:noFill/>
        </p:spPr>
        <p:txBody>
          <a:bodyPr wrap="square" rtlCol="0">
            <a:spAutoFit/>
          </a:bodyPr>
          <a:lstStyle/>
          <a:p>
            <a:pPr algn="just"/>
            <a:r>
              <a:rPr lang="es-ES" dirty="0" smtClean="0"/>
              <a:t>Actuar: Tomar acciones para mejorar continuamente el desempeño del sistema de gestión ambiental</a:t>
            </a:r>
            <a:endParaRPr lang="es-EC" dirty="0"/>
          </a:p>
        </p:txBody>
      </p:sp>
      <p:sp>
        <p:nvSpPr>
          <p:cNvPr id="10" name="9 Rectángulo"/>
          <p:cNvSpPr/>
          <p:nvPr/>
        </p:nvSpPr>
        <p:spPr>
          <a:xfrm>
            <a:off x="251520" y="1484786"/>
            <a:ext cx="3960440" cy="1200329"/>
          </a:xfrm>
          <a:prstGeom prst="rect">
            <a:avLst/>
          </a:prstGeom>
        </p:spPr>
        <p:txBody>
          <a:bodyPr wrap="square">
            <a:spAutoFit/>
          </a:bodyPr>
          <a:lstStyle/>
          <a:p>
            <a:pPr marL="0" lvl="2"/>
            <a:r>
              <a:rPr lang="es-ES" dirty="0" smtClean="0"/>
              <a:t>Planificar: Establecer los objetivos y procesos necesarios para conseguir resultados de acuerdo con la política ambiental de la organización.</a:t>
            </a:r>
            <a:endParaRPr lang="es-EC" dirty="0" smtClean="0"/>
          </a:p>
        </p:txBody>
      </p:sp>
      <p:sp>
        <p:nvSpPr>
          <p:cNvPr id="11" name="10 Rectángulo"/>
          <p:cNvSpPr/>
          <p:nvPr/>
        </p:nvSpPr>
        <p:spPr>
          <a:xfrm>
            <a:off x="251525" y="2996952"/>
            <a:ext cx="3503331" cy="369332"/>
          </a:xfrm>
          <a:prstGeom prst="rect">
            <a:avLst/>
          </a:prstGeom>
        </p:spPr>
        <p:txBody>
          <a:bodyPr wrap="none">
            <a:spAutoFit/>
          </a:bodyPr>
          <a:lstStyle/>
          <a:p>
            <a:pPr marL="0" lvl="2"/>
            <a:r>
              <a:rPr lang="es-ES" dirty="0" smtClean="0"/>
              <a:t>Hacer: Implementar los procesos.</a:t>
            </a:r>
            <a:endParaRPr lang="es-EC" dirty="0" smtClean="0"/>
          </a:p>
        </p:txBody>
      </p:sp>
      <p:sp>
        <p:nvSpPr>
          <p:cNvPr id="12" name="11 Rectángulo"/>
          <p:cNvSpPr/>
          <p:nvPr/>
        </p:nvSpPr>
        <p:spPr>
          <a:xfrm>
            <a:off x="323528" y="3645024"/>
            <a:ext cx="4032448" cy="1754326"/>
          </a:xfrm>
          <a:prstGeom prst="rect">
            <a:avLst/>
          </a:prstGeom>
        </p:spPr>
        <p:txBody>
          <a:bodyPr wrap="square">
            <a:spAutoFit/>
          </a:bodyPr>
          <a:lstStyle/>
          <a:p>
            <a:pPr marL="0" lvl="2"/>
            <a:r>
              <a:rPr lang="es-ES" dirty="0" smtClean="0"/>
              <a:t>Verificar: Realizar el seguimiento y la medición de los procesos respecto a la política ambiental, los objetivos, las metas y los requisitos legales y otros requisitos, e informar sobre los resultados.</a:t>
            </a:r>
            <a:endParaRPr lang="es-EC" dirty="0" smtClean="0"/>
          </a:p>
        </p:txBody>
      </p:sp>
      <p:sp>
        <p:nvSpPr>
          <p:cNvPr id="14" name="13 Conector"/>
          <p:cNvSpPr/>
          <p:nvPr/>
        </p:nvSpPr>
        <p:spPr>
          <a:xfrm>
            <a:off x="107504" y="1628802"/>
            <a:ext cx="144016" cy="14401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5" name="14 Conector"/>
          <p:cNvSpPr/>
          <p:nvPr/>
        </p:nvSpPr>
        <p:spPr>
          <a:xfrm>
            <a:off x="107504" y="3068963"/>
            <a:ext cx="144016" cy="14401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15 Conector"/>
          <p:cNvSpPr/>
          <p:nvPr/>
        </p:nvSpPr>
        <p:spPr>
          <a:xfrm>
            <a:off x="107504" y="3789042"/>
            <a:ext cx="144016" cy="14401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16 Conector"/>
          <p:cNvSpPr/>
          <p:nvPr/>
        </p:nvSpPr>
        <p:spPr>
          <a:xfrm>
            <a:off x="107504" y="5733258"/>
            <a:ext cx="144016" cy="14401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24 Rectángulo redondeado"/>
          <p:cNvSpPr/>
          <p:nvPr/>
        </p:nvSpPr>
        <p:spPr>
          <a:xfrm>
            <a:off x="35496" y="4941168"/>
            <a:ext cx="4067944"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3" name="22 Rectángulo redondeado"/>
          <p:cNvSpPr/>
          <p:nvPr/>
        </p:nvSpPr>
        <p:spPr>
          <a:xfrm>
            <a:off x="5508104" y="188637"/>
            <a:ext cx="2592288"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2" name="21 Rectángulo redondeado"/>
          <p:cNvSpPr/>
          <p:nvPr/>
        </p:nvSpPr>
        <p:spPr>
          <a:xfrm>
            <a:off x="971600" y="188640"/>
            <a:ext cx="2736304"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8" name="17 Rectángulo redondeado"/>
          <p:cNvSpPr/>
          <p:nvPr/>
        </p:nvSpPr>
        <p:spPr>
          <a:xfrm>
            <a:off x="251520" y="3429000"/>
            <a:ext cx="8712968" cy="12961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 name="3 Rectángulo"/>
          <p:cNvSpPr/>
          <p:nvPr/>
        </p:nvSpPr>
        <p:spPr>
          <a:xfrm>
            <a:off x="1071739" y="116636"/>
            <a:ext cx="2708177"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CERTIFICACIÓN</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8" name="7 CuadroTexto"/>
          <p:cNvSpPr txBox="1"/>
          <p:nvPr/>
        </p:nvSpPr>
        <p:spPr>
          <a:xfrm>
            <a:off x="179512" y="764705"/>
            <a:ext cx="4392488" cy="2585323"/>
          </a:xfrm>
          <a:prstGeom prst="rect">
            <a:avLst/>
          </a:prstGeom>
          <a:noFill/>
        </p:spPr>
        <p:txBody>
          <a:bodyPr wrap="square" rtlCol="0">
            <a:spAutoFit/>
          </a:bodyPr>
          <a:lstStyle/>
          <a:p>
            <a:pPr algn="just"/>
            <a:r>
              <a:rPr lang="es-ES_tradnl" dirty="0" smtClean="0"/>
              <a:t>“Procedimiento por el cual un organismo de tercera parte relativo a productos, procesos, sistemas o personas entrega un certificado escrito que un producto, proceso, persona, sistema de gestión o servicio cumple con requisitos especificados. Las certificadoras deben demostrar su competencia técnica a través de la acreditación”.</a:t>
            </a:r>
            <a:r>
              <a:rPr lang="es-EC" dirty="0" smtClean="0"/>
              <a:t> (OAE)</a:t>
            </a:r>
            <a:endParaRPr lang="es-EC" dirty="0"/>
          </a:p>
        </p:txBody>
      </p:sp>
      <p:sp>
        <p:nvSpPr>
          <p:cNvPr id="11" name="10 CuadroTexto"/>
          <p:cNvSpPr txBox="1"/>
          <p:nvPr/>
        </p:nvSpPr>
        <p:spPr>
          <a:xfrm>
            <a:off x="5004048" y="764706"/>
            <a:ext cx="3816424" cy="2354491"/>
          </a:xfrm>
          <a:prstGeom prst="rect">
            <a:avLst/>
          </a:prstGeom>
          <a:noFill/>
        </p:spPr>
        <p:txBody>
          <a:bodyPr wrap="square" rtlCol="0">
            <a:spAutoFit/>
          </a:bodyPr>
          <a:lstStyle/>
          <a:p>
            <a:pPr algn="just"/>
            <a:r>
              <a:rPr lang="es-ES_tradnl" dirty="0" smtClean="0"/>
              <a:t>Es el reconocimiento formal que hace un organismo independiente, con autoridad, de que un Organismo cumple con los requisitos especificados y es competente para desarrollar las tareas para las que está acreditado, pudiendo emitir certificaciones.</a:t>
            </a:r>
            <a:endParaRPr lang="es-EC" dirty="0" smtClean="0"/>
          </a:p>
        </p:txBody>
      </p:sp>
      <p:sp>
        <p:nvSpPr>
          <p:cNvPr id="12" name="11 Rectángulo"/>
          <p:cNvSpPr/>
          <p:nvPr/>
        </p:nvSpPr>
        <p:spPr>
          <a:xfrm>
            <a:off x="251520" y="3573016"/>
            <a:ext cx="8748464" cy="923330"/>
          </a:xfrm>
          <a:prstGeom prst="rect">
            <a:avLst/>
          </a:prstGeom>
        </p:spPr>
        <p:txBody>
          <a:bodyPr wrap="square">
            <a:spAutoFit/>
          </a:bodyPr>
          <a:lstStyle/>
          <a:p>
            <a:pPr algn="just"/>
            <a:r>
              <a:rPr lang="es-ES_tradnl" dirty="0" smtClean="0"/>
              <a:t>Implantar y certificar un sistema de gestión según ISO 14001 supone un coste importante, sin embargo los beneficios se van evidenciando a mediano y largo plazo, incluso en empresas muy pequeñas o con unos procesos muy simples.</a:t>
            </a:r>
            <a:endParaRPr lang="es-EC" dirty="0"/>
          </a:p>
        </p:txBody>
      </p:sp>
      <p:sp>
        <p:nvSpPr>
          <p:cNvPr id="14" name="13 Rectángulo"/>
          <p:cNvSpPr/>
          <p:nvPr/>
        </p:nvSpPr>
        <p:spPr>
          <a:xfrm>
            <a:off x="5580112" y="116633"/>
            <a:ext cx="2611228" cy="461665"/>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2400" b="1" dirty="0" smtClean="0" bmk="">
                <a:solidFill>
                  <a:srgbClr val="000000"/>
                </a:solidFill>
                <a:latin typeface="Times New Roman" pitchFamily="18" charset="0"/>
                <a:ea typeface="Times New Roman" pitchFamily="18" charset="0"/>
                <a:cs typeface="Times New Roman" pitchFamily="18" charset="0"/>
              </a:rPr>
              <a:t>ACREDITACIÓN</a:t>
            </a:r>
            <a:endParaRPr lang="es-ES_tradnl" sz="2400" b="1" dirty="0" smtClean="0" bmk="">
              <a:solidFill>
                <a:srgbClr val="4F81BD"/>
              </a:solidFill>
              <a:latin typeface="Bookman Old Style" pitchFamily="18" charset="0"/>
              <a:ea typeface="Times New Roman" pitchFamily="18" charset="0"/>
              <a:cs typeface="Times New Roman" pitchFamily="18" charset="0"/>
            </a:endParaRPr>
          </a:p>
        </p:txBody>
      </p:sp>
      <p:sp>
        <p:nvSpPr>
          <p:cNvPr id="16" name="15 CuadroTexto"/>
          <p:cNvSpPr txBox="1"/>
          <p:nvPr/>
        </p:nvSpPr>
        <p:spPr>
          <a:xfrm>
            <a:off x="4211960" y="5157193"/>
            <a:ext cx="3024336" cy="1477328"/>
          </a:xfrm>
          <a:prstGeom prst="rect">
            <a:avLst/>
          </a:prstGeom>
          <a:noFill/>
        </p:spPr>
        <p:txBody>
          <a:bodyPr wrap="square" rtlCol="0">
            <a:spAutoFit/>
          </a:bodyPr>
          <a:lstStyle/>
          <a:p>
            <a:pPr algn="just"/>
            <a:r>
              <a:rPr lang="es-ES_tradnl" dirty="0" smtClean="0"/>
              <a:t>Evalúan y controlan que:</a:t>
            </a:r>
          </a:p>
          <a:p>
            <a:pPr algn="just"/>
            <a:r>
              <a:rPr lang="es-ES_tradnl" dirty="0" smtClean="0"/>
              <a:t>Los laboratorios de ensayo, calibración y clínicos</a:t>
            </a:r>
          </a:p>
          <a:p>
            <a:pPr algn="just"/>
            <a:r>
              <a:rPr lang="es-ES_tradnl" dirty="0" smtClean="0"/>
              <a:t>Organismos de inspección</a:t>
            </a:r>
          </a:p>
          <a:p>
            <a:pPr algn="just"/>
            <a:r>
              <a:rPr lang="es-ES_tradnl" dirty="0" smtClean="0"/>
              <a:t>Organismos de certificación</a:t>
            </a:r>
            <a:endParaRPr lang="es-EC" dirty="0"/>
          </a:p>
        </p:txBody>
      </p:sp>
      <p:sp>
        <p:nvSpPr>
          <p:cNvPr id="17" name="16 Rectángulo"/>
          <p:cNvSpPr/>
          <p:nvPr/>
        </p:nvSpPr>
        <p:spPr>
          <a:xfrm>
            <a:off x="-108520" y="4942910"/>
            <a:ext cx="4320480" cy="646331"/>
          </a:xfrm>
          <a:prstGeom prst="rect">
            <a:avLst/>
          </a:prstGeom>
        </p:spPr>
        <p:txBody>
          <a:bodyPr wrap="square">
            <a:spAutoFit/>
          </a:bodyPr>
          <a:lstStyle/>
          <a:p>
            <a:pPr algn="ctr"/>
            <a:r>
              <a:rPr lang="es-ES_tradnl" b="1" dirty="0" smtClean="0"/>
              <a:t>OAE</a:t>
            </a:r>
          </a:p>
          <a:p>
            <a:pPr algn="ctr"/>
            <a:r>
              <a:rPr lang="es-ES_tradnl" dirty="0" smtClean="0"/>
              <a:t>Organismo de Acreditación Ecuatoriano </a:t>
            </a:r>
          </a:p>
        </p:txBody>
      </p:sp>
      <p:sp>
        <p:nvSpPr>
          <p:cNvPr id="19" name="18 Rectángulo"/>
          <p:cNvSpPr/>
          <p:nvPr/>
        </p:nvSpPr>
        <p:spPr>
          <a:xfrm>
            <a:off x="107504" y="5589244"/>
            <a:ext cx="3960440" cy="1200329"/>
          </a:xfrm>
          <a:prstGeom prst="rect">
            <a:avLst/>
          </a:prstGeom>
        </p:spPr>
        <p:txBody>
          <a:bodyPr wrap="square">
            <a:spAutoFit/>
          </a:bodyPr>
          <a:lstStyle/>
          <a:p>
            <a:pPr algn="just"/>
            <a:r>
              <a:rPr lang="es-ES_tradnl" dirty="0" smtClean="0"/>
              <a:t>Entidad que avala el profesionalismo, competencia técnica y transparencia del trabajo de los Organismos de Evaluación de Conformidad (OEC)</a:t>
            </a:r>
            <a:endParaRPr lang="es-EC" dirty="0"/>
          </a:p>
        </p:txBody>
      </p:sp>
      <p:sp>
        <p:nvSpPr>
          <p:cNvPr id="20" name="19 Rectángulo"/>
          <p:cNvSpPr/>
          <p:nvPr/>
        </p:nvSpPr>
        <p:spPr>
          <a:xfrm>
            <a:off x="7452320" y="5877274"/>
            <a:ext cx="1547664" cy="923330"/>
          </a:xfrm>
          <a:prstGeom prst="rect">
            <a:avLst/>
          </a:prstGeom>
        </p:spPr>
        <p:txBody>
          <a:bodyPr wrap="square">
            <a:spAutoFit/>
          </a:bodyPr>
          <a:lstStyle/>
          <a:p>
            <a:pPr algn="just"/>
            <a:r>
              <a:rPr lang="es-ES_tradnl" dirty="0" smtClean="0"/>
              <a:t>Calificados técnicamente</a:t>
            </a:r>
            <a:r>
              <a:rPr lang="es-EC" b="1" dirty="0" smtClean="0"/>
              <a:t> </a:t>
            </a:r>
            <a:endParaRPr lang="es-EC" dirty="0" smtClean="0"/>
          </a:p>
        </p:txBody>
      </p:sp>
      <p:sp>
        <p:nvSpPr>
          <p:cNvPr id="21" name="20 Rectángulo"/>
          <p:cNvSpPr/>
          <p:nvPr/>
        </p:nvSpPr>
        <p:spPr>
          <a:xfrm>
            <a:off x="7308304" y="5373216"/>
            <a:ext cx="1932132" cy="369332"/>
          </a:xfrm>
          <a:prstGeom prst="rect">
            <a:avLst/>
          </a:prstGeom>
        </p:spPr>
        <p:txBody>
          <a:bodyPr wrap="none">
            <a:spAutoFit/>
          </a:bodyPr>
          <a:lstStyle/>
          <a:p>
            <a:r>
              <a:rPr lang="es-ES_tradnl" dirty="0" smtClean="0"/>
              <a:t>Normas Vigentes </a:t>
            </a:r>
            <a:endParaRPr lang="es-EC" dirty="0"/>
          </a:p>
        </p:txBody>
      </p:sp>
      <p:sp>
        <p:nvSpPr>
          <p:cNvPr id="24" name="23 Cerrar llave"/>
          <p:cNvSpPr/>
          <p:nvPr/>
        </p:nvSpPr>
        <p:spPr>
          <a:xfrm>
            <a:off x="7164288" y="5229200"/>
            <a:ext cx="288032" cy="1296144"/>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ln w="12700">
                <a:solidFill>
                  <a:schemeClr val="tx1"/>
                </a:solidFill>
              </a:ln>
            </a:endParaRPr>
          </a:p>
        </p:txBody>
      </p:sp>
      <p:sp>
        <p:nvSpPr>
          <p:cNvPr id="27" name="26 Flecha derecha"/>
          <p:cNvSpPr/>
          <p:nvPr/>
        </p:nvSpPr>
        <p:spPr>
          <a:xfrm>
            <a:off x="3995936" y="5805264"/>
            <a:ext cx="28803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6" name="25 Botón de acción: Volver">
            <a:hlinkClick r:id="rId2" action="ppaction://hlinkpres?slideindex=3&amp;slidetitle=Diapositiva 3" highlightClick="1"/>
          </p:cNvPr>
          <p:cNvSpPr/>
          <p:nvPr/>
        </p:nvSpPr>
        <p:spPr>
          <a:xfrm>
            <a:off x="8748464" y="6597352"/>
            <a:ext cx="432048" cy="260648"/>
          </a:xfrm>
          <a:prstGeom prst="actionButtonRetur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251520" y="908720"/>
            <a:ext cx="2880320"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 name="3 Rectángulo"/>
          <p:cNvSpPr/>
          <p:nvPr/>
        </p:nvSpPr>
        <p:spPr>
          <a:xfrm>
            <a:off x="0" y="0"/>
            <a:ext cx="8280920" cy="369332"/>
          </a:xfrm>
          <a:prstGeom prst="rect">
            <a:avLst/>
          </a:prstGeom>
        </p:spPr>
        <p:txBody>
          <a:bodyPr wrap="square">
            <a:spAutoFit/>
          </a:bodyPr>
          <a:lstStyle/>
          <a:p>
            <a:pPr algn="just"/>
            <a:r>
              <a:rPr lang="es-ES" dirty="0" smtClean="0"/>
              <a:t>La norma ISO 14001:2004:</a:t>
            </a:r>
            <a:endParaRPr lang="es-EC" dirty="0"/>
          </a:p>
        </p:txBody>
      </p:sp>
      <p:sp>
        <p:nvSpPr>
          <p:cNvPr id="7" name="6 CuadroTexto"/>
          <p:cNvSpPr txBox="1"/>
          <p:nvPr/>
        </p:nvSpPr>
        <p:spPr>
          <a:xfrm>
            <a:off x="251520" y="5962054"/>
            <a:ext cx="8568952" cy="923330"/>
          </a:xfrm>
          <a:prstGeom prst="rect">
            <a:avLst/>
          </a:prstGeom>
          <a:noFill/>
        </p:spPr>
        <p:txBody>
          <a:bodyPr wrap="square" rtlCol="0">
            <a:spAutoFit/>
          </a:bodyPr>
          <a:lstStyle/>
          <a:p>
            <a:pPr algn="just"/>
            <a:r>
              <a:rPr lang="es-EC" dirty="0" smtClean="0"/>
              <a:t>La metodología para la identificación de aspectos ambientales e impactos ambientales está basada en información  extraída de los procesos de los centros de mantenimiento, quedando establecido el formato que se muestra a continuación: </a:t>
            </a:r>
          </a:p>
        </p:txBody>
      </p:sp>
      <p:sp>
        <p:nvSpPr>
          <p:cNvPr id="11" name="10 Rectángulo"/>
          <p:cNvSpPr/>
          <p:nvPr/>
        </p:nvSpPr>
        <p:spPr>
          <a:xfrm>
            <a:off x="3347864" y="692697"/>
            <a:ext cx="5796136" cy="923330"/>
          </a:xfrm>
          <a:prstGeom prst="rect">
            <a:avLst/>
          </a:prstGeom>
        </p:spPr>
        <p:txBody>
          <a:bodyPr wrap="square">
            <a:spAutoFit/>
          </a:bodyPr>
          <a:lstStyle/>
          <a:p>
            <a:pPr algn="just"/>
            <a:r>
              <a:rPr lang="es-ES" dirty="0" smtClean="0"/>
              <a:t>todo “elemento de las actividades, productos y servicios de una organización que pueden interactuar con el medio ambiente”</a:t>
            </a:r>
            <a:endParaRPr lang="es-EC" dirty="0"/>
          </a:p>
        </p:txBody>
      </p:sp>
      <p:sp>
        <p:nvSpPr>
          <p:cNvPr id="12" name="11 Rectángulo"/>
          <p:cNvSpPr/>
          <p:nvPr/>
        </p:nvSpPr>
        <p:spPr>
          <a:xfrm>
            <a:off x="539552" y="908720"/>
            <a:ext cx="2433936" cy="369332"/>
          </a:xfrm>
          <a:prstGeom prst="rect">
            <a:avLst/>
          </a:prstGeom>
        </p:spPr>
        <p:txBody>
          <a:bodyPr wrap="none">
            <a:spAutoFit/>
          </a:bodyPr>
          <a:lstStyle/>
          <a:p>
            <a:r>
              <a:rPr lang="es-ES" dirty="0" smtClean="0"/>
              <a:t>Aspectos Ambientales </a:t>
            </a:r>
            <a:endParaRPr lang="es-EC" dirty="0"/>
          </a:p>
        </p:txBody>
      </p:sp>
      <p:sp>
        <p:nvSpPr>
          <p:cNvPr id="13" name="12 Rectángulo"/>
          <p:cNvSpPr/>
          <p:nvPr/>
        </p:nvSpPr>
        <p:spPr>
          <a:xfrm>
            <a:off x="827584" y="404664"/>
            <a:ext cx="802014" cy="369332"/>
          </a:xfrm>
          <a:prstGeom prst="rect">
            <a:avLst/>
          </a:prstGeom>
        </p:spPr>
        <p:txBody>
          <a:bodyPr wrap="none">
            <a:spAutoFit/>
          </a:bodyPr>
          <a:lstStyle/>
          <a:p>
            <a:r>
              <a:rPr lang="es-ES" sz="1600" dirty="0" smtClean="0"/>
              <a:t>define</a:t>
            </a:r>
            <a:r>
              <a:rPr lang="es-ES" dirty="0" smtClean="0"/>
              <a:t> </a:t>
            </a:r>
            <a:endParaRPr lang="es-EC" dirty="0"/>
          </a:p>
        </p:txBody>
      </p:sp>
      <p:sp>
        <p:nvSpPr>
          <p:cNvPr id="14" name="13 Flecha abajo"/>
          <p:cNvSpPr/>
          <p:nvPr/>
        </p:nvSpPr>
        <p:spPr>
          <a:xfrm>
            <a:off x="1547664" y="404665"/>
            <a:ext cx="72008" cy="2880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16 Rectángulo redondeado"/>
          <p:cNvSpPr/>
          <p:nvPr/>
        </p:nvSpPr>
        <p:spPr>
          <a:xfrm>
            <a:off x="251520" y="2145630"/>
            <a:ext cx="2880320" cy="4192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9" name="18 Rectángulo"/>
          <p:cNvSpPr/>
          <p:nvPr/>
        </p:nvSpPr>
        <p:spPr>
          <a:xfrm>
            <a:off x="3347864" y="1857598"/>
            <a:ext cx="5796136" cy="923330"/>
          </a:xfrm>
          <a:prstGeom prst="rect">
            <a:avLst/>
          </a:prstGeom>
        </p:spPr>
        <p:txBody>
          <a:bodyPr wrap="square">
            <a:spAutoFit/>
          </a:bodyPr>
          <a:lstStyle/>
          <a:p>
            <a:pPr algn="just"/>
            <a:r>
              <a:rPr lang="es-ES" dirty="0" smtClean="0"/>
              <a:t>“cualquier cambio en el medio ambiente, sea adverso ó beneficioso, que se derive total o parcialmente de las actividades, productos ó servicios de una organización”.</a:t>
            </a:r>
            <a:endParaRPr lang="es-EC" dirty="0"/>
          </a:p>
        </p:txBody>
      </p:sp>
      <p:sp>
        <p:nvSpPr>
          <p:cNvPr id="20" name="19 Rectángulo"/>
          <p:cNvSpPr/>
          <p:nvPr/>
        </p:nvSpPr>
        <p:spPr>
          <a:xfrm>
            <a:off x="539553" y="2145630"/>
            <a:ext cx="2411173" cy="369332"/>
          </a:xfrm>
          <a:prstGeom prst="rect">
            <a:avLst/>
          </a:prstGeom>
        </p:spPr>
        <p:txBody>
          <a:bodyPr wrap="none">
            <a:spAutoFit/>
          </a:bodyPr>
          <a:lstStyle/>
          <a:p>
            <a:r>
              <a:rPr lang="es-ES" dirty="0" smtClean="0"/>
              <a:t>Impactos Ambientales</a:t>
            </a:r>
            <a:endParaRPr lang="es-EC" dirty="0"/>
          </a:p>
        </p:txBody>
      </p:sp>
      <p:sp>
        <p:nvSpPr>
          <p:cNvPr id="21" name="20 Rectángulo"/>
          <p:cNvSpPr/>
          <p:nvPr/>
        </p:nvSpPr>
        <p:spPr>
          <a:xfrm>
            <a:off x="961673" y="1641574"/>
            <a:ext cx="802014" cy="369332"/>
          </a:xfrm>
          <a:prstGeom prst="rect">
            <a:avLst/>
          </a:prstGeom>
        </p:spPr>
        <p:txBody>
          <a:bodyPr wrap="none">
            <a:spAutoFit/>
          </a:bodyPr>
          <a:lstStyle/>
          <a:p>
            <a:r>
              <a:rPr lang="es-ES" sz="1600" dirty="0" smtClean="0"/>
              <a:t>define</a:t>
            </a:r>
            <a:r>
              <a:rPr lang="es-ES" dirty="0" smtClean="0"/>
              <a:t> </a:t>
            </a:r>
            <a:endParaRPr lang="es-EC" dirty="0"/>
          </a:p>
        </p:txBody>
      </p:sp>
      <p:sp>
        <p:nvSpPr>
          <p:cNvPr id="22" name="21 Flecha abajo"/>
          <p:cNvSpPr/>
          <p:nvPr/>
        </p:nvSpPr>
        <p:spPr>
          <a:xfrm>
            <a:off x="1619672" y="1785591"/>
            <a:ext cx="72008" cy="2880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4" name="AutoShape 5"/>
          <p:cNvSpPr>
            <a:spLocks noChangeArrowheads="1"/>
          </p:cNvSpPr>
          <p:nvPr/>
        </p:nvSpPr>
        <p:spPr bwMode="auto">
          <a:xfrm>
            <a:off x="1043682" y="3140969"/>
            <a:ext cx="2664223" cy="576262"/>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defRPr/>
            </a:pPr>
            <a:r>
              <a:rPr lang="es-MX" dirty="0">
                <a:solidFill>
                  <a:schemeClr val="tx1"/>
                </a:solidFill>
              </a:rPr>
              <a:t>Aspecto Ambiental</a:t>
            </a:r>
          </a:p>
          <a:p>
            <a:pPr algn="ctr">
              <a:defRPr/>
            </a:pPr>
            <a:r>
              <a:rPr lang="es-MX" dirty="0">
                <a:solidFill>
                  <a:schemeClr val="tx1"/>
                </a:solidFill>
              </a:rPr>
              <a:t>(Causa)</a:t>
            </a:r>
          </a:p>
        </p:txBody>
      </p:sp>
      <p:sp>
        <p:nvSpPr>
          <p:cNvPr id="25" name="AutoShape 6"/>
          <p:cNvSpPr>
            <a:spLocks noChangeArrowheads="1"/>
          </p:cNvSpPr>
          <p:nvPr/>
        </p:nvSpPr>
        <p:spPr bwMode="auto">
          <a:xfrm>
            <a:off x="5579243" y="3140969"/>
            <a:ext cx="2593157" cy="576262"/>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defRPr/>
            </a:pPr>
            <a:r>
              <a:rPr lang="es-MX" dirty="0">
                <a:solidFill>
                  <a:schemeClr val="tx1"/>
                </a:solidFill>
              </a:rPr>
              <a:t>Impacto Ambiental</a:t>
            </a:r>
          </a:p>
          <a:p>
            <a:pPr algn="ctr">
              <a:defRPr/>
            </a:pPr>
            <a:r>
              <a:rPr lang="es-MX" dirty="0">
                <a:solidFill>
                  <a:schemeClr val="tx1"/>
                </a:solidFill>
              </a:rPr>
              <a:t>(Efecto)</a:t>
            </a:r>
          </a:p>
        </p:txBody>
      </p:sp>
      <p:sp>
        <p:nvSpPr>
          <p:cNvPr id="27" name="AutoShape 8"/>
          <p:cNvSpPr>
            <a:spLocks noChangeArrowheads="1"/>
          </p:cNvSpPr>
          <p:nvPr/>
        </p:nvSpPr>
        <p:spPr bwMode="auto">
          <a:xfrm>
            <a:off x="1043682" y="3933131"/>
            <a:ext cx="2664223" cy="1800126"/>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l">
              <a:defRPr/>
            </a:pPr>
            <a:r>
              <a:rPr lang="es-MX" sz="1600" dirty="0"/>
              <a:t>Emisiones a la Atmósfera</a:t>
            </a:r>
          </a:p>
          <a:p>
            <a:pPr algn="l">
              <a:defRPr/>
            </a:pPr>
            <a:endParaRPr lang="es-MX" sz="1600" dirty="0"/>
          </a:p>
          <a:p>
            <a:pPr algn="l">
              <a:defRPr/>
            </a:pPr>
            <a:r>
              <a:rPr lang="es-MX" sz="1600" dirty="0"/>
              <a:t>Vertidos al Agua</a:t>
            </a:r>
          </a:p>
          <a:p>
            <a:pPr algn="l">
              <a:defRPr/>
            </a:pPr>
            <a:endParaRPr lang="es-MX" sz="1600" dirty="0"/>
          </a:p>
          <a:p>
            <a:pPr algn="l">
              <a:defRPr/>
            </a:pPr>
            <a:r>
              <a:rPr lang="es-MX" sz="1600" dirty="0"/>
              <a:t>Consumo de Recursos</a:t>
            </a:r>
          </a:p>
          <a:p>
            <a:pPr algn="l">
              <a:defRPr/>
            </a:pPr>
            <a:endParaRPr lang="es-MX" sz="1600" dirty="0"/>
          </a:p>
          <a:p>
            <a:pPr algn="l">
              <a:defRPr/>
            </a:pPr>
            <a:r>
              <a:rPr lang="es-MX" sz="1600" dirty="0" err="1"/>
              <a:t>Gen.</a:t>
            </a:r>
            <a:r>
              <a:rPr lang="es-MX" sz="1600" dirty="0"/>
              <a:t> Residuos Peligrosos</a:t>
            </a:r>
          </a:p>
        </p:txBody>
      </p:sp>
      <p:sp>
        <p:nvSpPr>
          <p:cNvPr id="28" name="AutoShape 9"/>
          <p:cNvSpPr>
            <a:spLocks noChangeArrowheads="1"/>
          </p:cNvSpPr>
          <p:nvPr/>
        </p:nvSpPr>
        <p:spPr bwMode="auto">
          <a:xfrm>
            <a:off x="5579244" y="3931544"/>
            <a:ext cx="2665165" cy="1801713"/>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l">
              <a:defRPr/>
            </a:pPr>
            <a:r>
              <a:rPr lang="es-MX" sz="1600" dirty="0"/>
              <a:t>Contaminación del Aire</a:t>
            </a:r>
          </a:p>
          <a:p>
            <a:pPr algn="l">
              <a:defRPr/>
            </a:pPr>
            <a:endParaRPr lang="es-MX" sz="1600" dirty="0"/>
          </a:p>
          <a:p>
            <a:pPr algn="l">
              <a:defRPr/>
            </a:pPr>
            <a:r>
              <a:rPr lang="es-MX" sz="1600" dirty="0"/>
              <a:t>Contaminación Aguas</a:t>
            </a:r>
          </a:p>
          <a:p>
            <a:pPr algn="l">
              <a:defRPr/>
            </a:pPr>
            <a:endParaRPr lang="es-MX" sz="1600" dirty="0"/>
          </a:p>
          <a:p>
            <a:pPr algn="l">
              <a:defRPr/>
            </a:pPr>
            <a:r>
              <a:rPr lang="es-MX" sz="1600" dirty="0"/>
              <a:t>Disminución del Recurso</a:t>
            </a:r>
          </a:p>
          <a:p>
            <a:pPr algn="l">
              <a:defRPr/>
            </a:pPr>
            <a:endParaRPr lang="es-MX" sz="1600" dirty="0"/>
          </a:p>
          <a:p>
            <a:pPr algn="l">
              <a:defRPr/>
            </a:pPr>
            <a:r>
              <a:rPr lang="es-MX" sz="1600" dirty="0"/>
              <a:t>Contaminación de suelos</a:t>
            </a:r>
          </a:p>
        </p:txBody>
      </p:sp>
      <p:sp>
        <p:nvSpPr>
          <p:cNvPr id="29" name="Line 10"/>
          <p:cNvSpPr>
            <a:spLocks noChangeShapeType="1"/>
          </p:cNvSpPr>
          <p:nvPr/>
        </p:nvSpPr>
        <p:spPr bwMode="auto">
          <a:xfrm>
            <a:off x="4213524" y="4149031"/>
            <a:ext cx="934541" cy="50"/>
          </a:xfrm>
          <a:prstGeom prst="line">
            <a:avLst/>
          </a:prstGeom>
          <a:ln>
            <a:headEnd/>
            <a:tailEnd type="triangle" w="med" len="med"/>
          </a:ln>
        </p:spPr>
        <p:style>
          <a:lnRef idx="2">
            <a:schemeClr val="accent3"/>
          </a:lnRef>
          <a:fillRef idx="1">
            <a:schemeClr val="lt1"/>
          </a:fillRef>
          <a:effectRef idx="0">
            <a:schemeClr val="accent3"/>
          </a:effectRef>
          <a:fontRef idx="minor">
            <a:schemeClr val="dk1"/>
          </a:fontRef>
        </p:style>
        <p:txBody>
          <a:bodyPr/>
          <a:lstStyle/>
          <a:p>
            <a:endParaRPr lang="es-EC"/>
          </a:p>
        </p:txBody>
      </p:sp>
      <p:sp>
        <p:nvSpPr>
          <p:cNvPr id="32" name="Line 10"/>
          <p:cNvSpPr>
            <a:spLocks noChangeShapeType="1"/>
          </p:cNvSpPr>
          <p:nvPr/>
        </p:nvSpPr>
        <p:spPr bwMode="auto">
          <a:xfrm>
            <a:off x="4211960" y="4797153"/>
            <a:ext cx="934541" cy="50"/>
          </a:xfrm>
          <a:prstGeom prst="line">
            <a:avLst/>
          </a:prstGeom>
          <a:ln>
            <a:headEnd/>
            <a:tailEnd type="triangle" w="med" len="med"/>
          </a:ln>
        </p:spPr>
        <p:style>
          <a:lnRef idx="2">
            <a:schemeClr val="accent3"/>
          </a:lnRef>
          <a:fillRef idx="1">
            <a:schemeClr val="lt1"/>
          </a:fillRef>
          <a:effectRef idx="0">
            <a:schemeClr val="accent3"/>
          </a:effectRef>
          <a:fontRef idx="minor">
            <a:schemeClr val="dk1"/>
          </a:fontRef>
        </p:style>
        <p:txBody>
          <a:bodyPr/>
          <a:lstStyle/>
          <a:p>
            <a:endParaRPr lang="es-EC"/>
          </a:p>
        </p:txBody>
      </p:sp>
      <p:sp>
        <p:nvSpPr>
          <p:cNvPr id="33" name="Line 10"/>
          <p:cNvSpPr>
            <a:spLocks noChangeShapeType="1"/>
          </p:cNvSpPr>
          <p:nvPr/>
        </p:nvSpPr>
        <p:spPr bwMode="auto">
          <a:xfrm>
            <a:off x="4211960" y="5445175"/>
            <a:ext cx="934541" cy="50"/>
          </a:xfrm>
          <a:prstGeom prst="line">
            <a:avLst/>
          </a:prstGeom>
          <a:ln>
            <a:headEnd/>
            <a:tailEnd type="triangle" w="med" len="med"/>
          </a:ln>
        </p:spPr>
        <p:style>
          <a:lnRef idx="2">
            <a:schemeClr val="accent3"/>
          </a:lnRef>
          <a:fillRef idx="1">
            <a:schemeClr val="lt1"/>
          </a:fillRef>
          <a:effectRef idx="0">
            <a:schemeClr val="accent3"/>
          </a:effectRef>
          <a:fontRef idx="minor">
            <a:schemeClr val="dk1"/>
          </a:fontRef>
        </p:style>
        <p:txBody>
          <a:bodyPr/>
          <a:lstStyle/>
          <a:p>
            <a:endParaRPr lang="es-EC"/>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76872"/>
            <a:ext cx="8229600" cy="1143000"/>
          </a:xfrm>
        </p:spPr>
        <p:txBody>
          <a:bodyPr/>
          <a:lstStyle/>
          <a:p>
            <a:pPr algn="ctr"/>
            <a:r>
              <a:rPr lang="es-EC" b="1" dirty="0" smtClean="0"/>
              <a:t>ETAPAS DE UN SGA</a:t>
            </a:r>
            <a:endParaRPr lang="es-EC"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467544" y="836712"/>
            <a:ext cx="1944216"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26977" name="Rectangle 1"/>
          <p:cNvSpPr>
            <a:spLocks noChangeArrowheads="1"/>
          </p:cNvSpPr>
          <p:nvPr/>
        </p:nvSpPr>
        <p:spPr bwMode="auto">
          <a:xfrm>
            <a:off x="0" y="-27384"/>
            <a:ext cx="4236921" cy="497532"/>
          </a:xfrm>
          <a:prstGeom prst="rect">
            <a:avLst/>
          </a:prstGeom>
          <a:noFill/>
          <a:ln w="9525">
            <a:noFill/>
            <a:miter lim="800000"/>
            <a:headEnd/>
            <a:tailEnd/>
          </a:ln>
          <a:effectLst/>
        </p:spPr>
        <p:txBody>
          <a:bodyPr vert="horz" wrap="none" lIns="228528" tIns="126960" rIns="91440" bIns="0" numCol="1" anchor="ctr" anchorCtr="0" compatLnSpc="1">
            <a:prstTxWarp prst="textNoShape">
              <a:avLst/>
            </a:prstTxWarp>
            <a:spAutoFit/>
          </a:bodyPr>
          <a:lstStyle/>
          <a:p>
            <a:pPr marL="6350" marR="0" lvl="1" algn="l" defTabSz="914400" rtl="0" eaLnBrk="1" fontAlgn="base" latinLnBrk="0" hangingPunct="1">
              <a:lnSpc>
                <a:spcPct val="100000"/>
              </a:lnSpc>
              <a:spcBef>
                <a:spcPct val="0"/>
              </a:spcBef>
              <a:spcAft>
                <a:spcPct val="0"/>
              </a:spcAft>
              <a:buClrTx/>
              <a:buSzTx/>
            </a:pPr>
            <a:r>
              <a:rPr kumimoji="0" lang="es-EC"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4.2 P</a:t>
            </a:r>
            <a:r>
              <a:rPr kumimoji="0" lang="es-EC" sz="2400" b="1"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OL</a:t>
            </a:r>
            <a:r>
              <a:rPr kumimoji="0" lang="es-EC" sz="2400" b="1" i="0" u="none" strike="noStrike" cap="none" normalizeH="0" baseline="0" dirty="0" smtClean="0" bmk="">
                <a:ln>
                  <a:noFill/>
                </a:ln>
                <a:solidFill>
                  <a:srgbClr val="000000"/>
                </a:solidFill>
                <a:effectLst/>
                <a:latin typeface="Bookman Old Style"/>
                <a:ea typeface="Times New Roman" pitchFamily="18" charset="0"/>
                <a:cs typeface="Times New Roman" pitchFamily="18" charset="0"/>
              </a:rPr>
              <a:t>Í</a:t>
            </a:r>
            <a:r>
              <a:rPr kumimoji="0" lang="es-EC" sz="2400" b="1"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TICA AMBIENTAL</a:t>
            </a:r>
            <a:endParaRPr kumimoji="0" lang="es-ES_tradnl" sz="2400" b="1" i="0" u="none" strike="noStrike" cap="none" normalizeH="0" baseline="0" dirty="0" smtClean="0">
              <a:ln>
                <a:noFill/>
              </a:ln>
              <a:solidFill>
                <a:srgbClr val="4F81BD"/>
              </a:solidFill>
              <a:effectLst/>
              <a:latin typeface="Bookman Old Style" pitchFamily="18" charset="0"/>
              <a:ea typeface="Times New Roman" pitchFamily="18" charset="0"/>
              <a:cs typeface="Times New Roman" pitchFamily="18" charset="0"/>
            </a:endParaRPr>
          </a:p>
        </p:txBody>
      </p:sp>
      <p:sp>
        <p:nvSpPr>
          <p:cNvPr id="7" name="6 CuadroTexto"/>
          <p:cNvSpPr txBox="1"/>
          <p:nvPr/>
        </p:nvSpPr>
        <p:spPr>
          <a:xfrm>
            <a:off x="467544" y="1412776"/>
            <a:ext cx="8208912" cy="5078313"/>
          </a:xfrm>
          <a:prstGeom prst="rect">
            <a:avLst/>
          </a:prstGeom>
          <a:noFill/>
        </p:spPr>
        <p:txBody>
          <a:bodyPr wrap="square" rtlCol="0">
            <a:spAutoFit/>
          </a:bodyPr>
          <a:lstStyle/>
          <a:p>
            <a:pPr lvl="0" algn="just"/>
            <a:r>
              <a:rPr lang="es-EC" dirty="0" smtClean="0"/>
              <a:t>Alta Dirección de la Organización</a:t>
            </a:r>
          </a:p>
          <a:p>
            <a:pPr lvl="0" algn="just"/>
            <a:endParaRPr lang="es-EC" dirty="0" smtClean="0"/>
          </a:p>
          <a:p>
            <a:pPr lvl="0" algn="just"/>
            <a:r>
              <a:rPr lang="es-EC" dirty="0" smtClean="0"/>
              <a:t>Incluya el alcance del SGA</a:t>
            </a:r>
          </a:p>
          <a:p>
            <a:pPr algn="just"/>
            <a:r>
              <a:rPr lang="es-EC" dirty="0" smtClean="0"/>
              <a:t> </a:t>
            </a:r>
          </a:p>
          <a:p>
            <a:pPr lvl="0" algn="just"/>
            <a:r>
              <a:rPr lang="es-EC" dirty="0" smtClean="0"/>
              <a:t>Incluya un compromiso de la gerencia ó autoridades máximas de mejora continua y prevención de la contaminación.</a:t>
            </a:r>
          </a:p>
          <a:p>
            <a:pPr algn="just"/>
            <a:r>
              <a:rPr lang="es-EC" dirty="0" smtClean="0"/>
              <a:t> </a:t>
            </a:r>
          </a:p>
          <a:p>
            <a:pPr lvl="0" algn="just"/>
            <a:r>
              <a:rPr lang="es-EC" dirty="0" smtClean="0"/>
              <a:t>Incluya un compromiso de cumplir con los requisitos legales aplicables relacionados con sus aspectos ambientales.</a:t>
            </a:r>
          </a:p>
          <a:p>
            <a:pPr algn="just"/>
            <a:r>
              <a:rPr lang="es-EC" dirty="0" smtClean="0"/>
              <a:t> </a:t>
            </a:r>
          </a:p>
          <a:p>
            <a:pPr lvl="0" algn="just"/>
            <a:r>
              <a:rPr lang="es-EC" dirty="0" smtClean="0"/>
              <a:t>Constituya la base para establecer sus objetivos y metas ambientales.</a:t>
            </a:r>
          </a:p>
          <a:p>
            <a:pPr algn="just"/>
            <a:r>
              <a:rPr lang="es-EC" dirty="0" smtClean="0"/>
              <a:t> </a:t>
            </a:r>
          </a:p>
          <a:p>
            <a:pPr lvl="0" algn="just"/>
            <a:r>
              <a:rPr lang="es-EC" dirty="0" smtClean="0"/>
              <a:t>Sea documentada, implementada y mantenida. </a:t>
            </a:r>
          </a:p>
          <a:p>
            <a:pPr algn="just"/>
            <a:r>
              <a:rPr lang="es-EC" dirty="0" smtClean="0"/>
              <a:t> </a:t>
            </a:r>
          </a:p>
          <a:p>
            <a:pPr lvl="0" algn="just"/>
            <a:r>
              <a:rPr lang="es-EC" dirty="0" smtClean="0"/>
              <a:t>Sea comunicada a todas las personas que trabajan para la organización o en nombre de ella.</a:t>
            </a:r>
          </a:p>
          <a:p>
            <a:pPr algn="just"/>
            <a:r>
              <a:rPr lang="es-EC" dirty="0" smtClean="0"/>
              <a:t> </a:t>
            </a:r>
          </a:p>
          <a:p>
            <a:pPr algn="just"/>
            <a:r>
              <a:rPr lang="es-EC" dirty="0" smtClean="0"/>
              <a:t>Se encuentre a disposición del público.</a:t>
            </a:r>
            <a:endParaRPr lang="es-EC" dirty="0"/>
          </a:p>
        </p:txBody>
      </p:sp>
      <p:sp>
        <p:nvSpPr>
          <p:cNvPr id="8" name="7 Rectángulo"/>
          <p:cNvSpPr/>
          <p:nvPr/>
        </p:nvSpPr>
        <p:spPr>
          <a:xfrm>
            <a:off x="395536" y="836712"/>
            <a:ext cx="3240360" cy="369332"/>
          </a:xfrm>
          <a:prstGeom prst="rect">
            <a:avLst/>
          </a:prstGeom>
        </p:spPr>
        <p:txBody>
          <a:bodyPr wrap="square">
            <a:spAutoFit/>
          </a:bodyPr>
          <a:lstStyle/>
          <a:p>
            <a:r>
              <a:rPr lang="es-EC" dirty="0" smtClean="0"/>
              <a:t>PUNTOS CLAVE!!!!</a:t>
            </a:r>
            <a:endParaRPr lang="es-EC" dirty="0"/>
          </a:p>
        </p:txBody>
      </p:sp>
      <p:pic>
        <p:nvPicPr>
          <p:cNvPr id="126979" name="Picture 3" descr="C:\Archivos de programa\Microsoft Office\MEDIA\CAGCAT10\j0195812.wmf"/>
          <p:cNvPicPr>
            <a:picLocks noChangeAspect="1" noChangeArrowheads="1"/>
          </p:cNvPicPr>
          <p:nvPr/>
        </p:nvPicPr>
        <p:blipFill>
          <a:blip r:embed="rId2" cstate="print"/>
          <a:srcRect/>
          <a:stretch>
            <a:fillRect/>
          </a:stretch>
        </p:blipFill>
        <p:spPr bwMode="auto">
          <a:xfrm>
            <a:off x="7737428" y="476672"/>
            <a:ext cx="839841" cy="864096"/>
          </a:xfrm>
          <a:prstGeom prst="rect">
            <a:avLst/>
          </a:prstGeom>
          <a:noFill/>
        </p:spPr>
      </p:pic>
      <p:sp>
        <p:nvSpPr>
          <p:cNvPr id="10" name="9 Botón de acción: Documento">
            <a:hlinkClick r:id="rId3" action="ppaction://hlinkpres?slideindex=3&amp;slidetitle=Diapositiva 3" highlightClick="1"/>
          </p:cNvPr>
          <p:cNvSpPr/>
          <p:nvPr/>
        </p:nvSpPr>
        <p:spPr>
          <a:xfrm>
            <a:off x="8604448" y="6237312"/>
            <a:ext cx="360040" cy="476672"/>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2" name="AutoShape 12"/>
          <p:cNvSpPr>
            <a:spLocks noChangeArrowheads="1"/>
          </p:cNvSpPr>
          <p:nvPr/>
        </p:nvSpPr>
        <p:spPr bwMode="auto">
          <a:xfrm>
            <a:off x="179512" y="155679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3" name="AutoShape 12"/>
          <p:cNvSpPr>
            <a:spLocks noChangeArrowheads="1"/>
          </p:cNvSpPr>
          <p:nvPr/>
        </p:nvSpPr>
        <p:spPr bwMode="auto">
          <a:xfrm>
            <a:off x="179512" y="206084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179512" y="263691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5" name="AutoShape 12"/>
          <p:cNvSpPr>
            <a:spLocks noChangeArrowheads="1"/>
          </p:cNvSpPr>
          <p:nvPr/>
        </p:nvSpPr>
        <p:spPr bwMode="auto">
          <a:xfrm>
            <a:off x="179512" y="342900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6" name="AutoShape 12"/>
          <p:cNvSpPr>
            <a:spLocks noChangeArrowheads="1"/>
          </p:cNvSpPr>
          <p:nvPr/>
        </p:nvSpPr>
        <p:spPr bwMode="auto">
          <a:xfrm>
            <a:off x="179512" y="422108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7" name="AutoShape 12"/>
          <p:cNvSpPr>
            <a:spLocks noChangeArrowheads="1"/>
          </p:cNvSpPr>
          <p:nvPr/>
        </p:nvSpPr>
        <p:spPr bwMode="auto">
          <a:xfrm>
            <a:off x="179512" y="479715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8" name="AutoShape 12"/>
          <p:cNvSpPr>
            <a:spLocks noChangeArrowheads="1"/>
          </p:cNvSpPr>
          <p:nvPr/>
        </p:nvSpPr>
        <p:spPr bwMode="auto">
          <a:xfrm>
            <a:off x="179512" y="537321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9" name="AutoShape 12"/>
          <p:cNvSpPr>
            <a:spLocks noChangeArrowheads="1"/>
          </p:cNvSpPr>
          <p:nvPr/>
        </p:nvSpPr>
        <p:spPr bwMode="auto">
          <a:xfrm>
            <a:off x="179512" y="616530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699792" y="2780928"/>
            <a:ext cx="4104456" cy="559087"/>
          </a:xfrm>
          <a:prstGeom prst="rect">
            <a:avLst/>
          </a:prstGeom>
          <a:noFill/>
          <a:ln w="9525">
            <a:noFill/>
            <a:miter lim="800000"/>
            <a:headEnd/>
            <a:tailEnd/>
          </a:ln>
          <a:effectLst/>
        </p:spPr>
        <p:txBody>
          <a:bodyPr vert="horz" wrap="square" lIns="228528" tIns="126960" rIns="91440" bIns="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800" b="1" dirty="0" smtClean="0">
                <a:solidFill>
                  <a:srgbClr val="000000"/>
                </a:solidFill>
                <a:latin typeface="Times New Roman" pitchFamily="18" charset="0"/>
                <a:ea typeface="Times New Roman" pitchFamily="18" charset="0"/>
                <a:cs typeface="Times New Roman" pitchFamily="18" charset="0"/>
              </a:rPr>
              <a:t>4.3 PLANIFICACIÓN</a:t>
            </a:r>
            <a:endParaRPr lang="es-ES_tradnl" sz="28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20 Rectángulo redondeado"/>
          <p:cNvSpPr/>
          <p:nvPr/>
        </p:nvSpPr>
        <p:spPr>
          <a:xfrm>
            <a:off x="395536" y="1628800"/>
            <a:ext cx="1944216"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29025" name="Rectangle 1"/>
          <p:cNvSpPr>
            <a:spLocks noChangeArrowheads="1"/>
          </p:cNvSpPr>
          <p:nvPr/>
        </p:nvSpPr>
        <p:spPr bwMode="auto">
          <a:xfrm>
            <a:off x="0" y="-2232"/>
            <a:ext cx="47934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fontAlgn="base">
              <a:spcBef>
                <a:spcPct val="0"/>
              </a:spcBef>
              <a:spcAft>
                <a:spcPct val="0"/>
              </a:spcAft>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4.3.1 ASPECTOS AMBIENTALES</a:t>
            </a:r>
          </a:p>
        </p:txBody>
      </p:sp>
      <p:sp>
        <p:nvSpPr>
          <p:cNvPr id="5" name="4 CuadroTexto"/>
          <p:cNvSpPr txBox="1"/>
          <p:nvPr/>
        </p:nvSpPr>
        <p:spPr>
          <a:xfrm>
            <a:off x="251520" y="836712"/>
            <a:ext cx="8892480" cy="646331"/>
          </a:xfrm>
          <a:prstGeom prst="rect">
            <a:avLst/>
          </a:prstGeom>
          <a:noFill/>
        </p:spPr>
        <p:txBody>
          <a:bodyPr wrap="square" rtlCol="0">
            <a:spAutoFit/>
          </a:bodyPr>
          <a:lstStyle/>
          <a:p>
            <a:r>
              <a:rPr lang="es-EC" dirty="0" smtClean="0"/>
              <a:t>El análisis de los aspectos ambientales es el medio a través del cual la organización comprende cómo impactaría o impacta al ambiente</a:t>
            </a:r>
            <a:endParaRPr lang="es-EC" dirty="0"/>
          </a:p>
        </p:txBody>
      </p:sp>
      <p:sp>
        <p:nvSpPr>
          <p:cNvPr id="6" name="5 Rectángulo"/>
          <p:cNvSpPr/>
          <p:nvPr/>
        </p:nvSpPr>
        <p:spPr>
          <a:xfrm>
            <a:off x="323528" y="1628800"/>
            <a:ext cx="3240360" cy="369332"/>
          </a:xfrm>
          <a:prstGeom prst="rect">
            <a:avLst/>
          </a:prstGeom>
        </p:spPr>
        <p:txBody>
          <a:bodyPr wrap="square">
            <a:spAutoFit/>
          </a:bodyPr>
          <a:lstStyle/>
          <a:p>
            <a:r>
              <a:rPr lang="es-EC" dirty="0" smtClean="0"/>
              <a:t>PUNTOS CLAVE!!!!</a:t>
            </a:r>
            <a:endParaRPr lang="es-EC" dirty="0"/>
          </a:p>
        </p:txBody>
      </p:sp>
      <p:sp>
        <p:nvSpPr>
          <p:cNvPr id="7" name="6 CuadroTexto"/>
          <p:cNvSpPr txBox="1"/>
          <p:nvPr/>
        </p:nvSpPr>
        <p:spPr>
          <a:xfrm>
            <a:off x="395536" y="2204864"/>
            <a:ext cx="8568952" cy="369332"/>
          </a:xfrm>
          <a:prstGeom prst="rect">
            <a:avLst/>
          </a:prstGeom>
          <a:noFill/>
        </p:spPr>
        <p:txBody>
          <a:bodyPr wrap="square" rtlCol="0">
            <a:spAutoFit/>
          </a:bodyPr>
          <a:lstStyle/>
          <a:p>
            <a:r>
              <a:rPr lang="es-EC" dirty="0" smtClean="0"/>
              <a:t>De sus actividades, productos, servicios que pueda controlar ó influir</a:t>
            </a:r>
            <a:endParaRPr lang="es-EC" dirty="0"/>
          </a:p>
        </p:txBody>
      </p:sp>
      <p:sp>
        <p:nvSpPr>
          <p:cNvPr id="9" name="8 CuadroTexto"/>
          <p:cNvSpPr txBox="1"/>
          <p:nvPr/>
        </p:nvSpPr>
        <p:spPr>
          <a:xfrm>
            <a:off x="395536" y="2708920"/>
            <a:ext cx="8568952" cy="369332"/>
          </a:xfrm>
          <a:prstGeom prst="rect">
            <a:avLst/>
          </a:prstGeom>
          <a:noFill/>
        </p:spPr>
        <p:txBody>
          <a:bodyPr wrap="square" rtlCol="0">
            <a:spAutoFit/>
          </a:bodyPr>
          <a:lstStyle/>
          <a:p>
            <a:r>
              <a:rPr lang="es-EC" dirty="0" smtClean="0"/>
              <a:t>Determinar aspectos ambientales significativos</a:t>
            </a:r>
            <a:endParaRPr lang="es-EC" dirty="0"/>
          </a:p>
        </p:txBody>
      </p:sp>
      <p:sp>
        <p:nvSpPr>
          <p:cNvPr id="10" name="9 CuadroTexto"/>
          <p:cNvSpPr txBox="1"/>
          <p:nvPr/>
        </p:nvSpPr>
        <p:spPr>
          <a:xfrm>
            <a:off x="395536" y="3284984"/>
            <a:ext cx="8568952" cy="369332"/>
          </a:xfrm>
          <a:prstGeom prst="rect">
            <a:avLst/>
          </a:prstGeom>
          <a:noFill/>
        </p:spPr>
        <p:txBody>
          <a:bodyPr wrap="square" rtlCol="0">
            <a:spAutoFit/>
          </a:bodyPr>
          <a:lstStyle/>
          <a:p>
            <a:r>
              <a:rPr lang="es-EC" dirty="0" smtClean="0"/>
              <a:t>Documentar la información</a:t>
            </a:r>
            <a:endParaRPr lang="es-EC" dirty="0"/>
          </a:p>
        </p:txBody>
      </p:sp>
      <p:sp>
        <p:nvSpPr>
          <p:cNvPr id="11" name="10 CuadroTexto"/>
          <p:cNvSpPr txBox="1"/>
          <p:nvPr/>
        </p:nvSpPr>
        <p:spPr>
          <a:xfrm>
            <a:off x="395536" y="3861048"/>
            <a:ext cx="8568952" cy="369332"/>
          </a:xfrm>
          <a:prstGeom prst="rect">
            <a:avLst/>
          </a:prstGeom>
          <a:noFill/>
        </p:spPr>
        <p:txBody>
          <a:bodyPr wrap="square" rtlCol="0">
            <a:spAutoFit/>
          </a:bodyPr>
          <a:lstStyle/>
          <a:p>
            <a:r>
              <a:rPr lang="es-EC" dirty="0" smtClean="0"/>
              <a:t>Aspectos Significativos se considerarán para el establecimiento del SGA</a:t>
            </a:r>
            <a:endParaRPr lang="es-EC" dirty="0"/>
          </a:p>
        </p:txBody>
      </p:sp>
      <p:sp>
        <p:nvSpPr>
          <p:cNvPr id="12" name="AutoShape 12"/>
          <p:cNvSpPr>
            <a:spLocks noChangeArrowheads="1"/>
          </p:cNvSpPr>
          <p:nvPr/>
        </p:nvSpPr>
        <p:spPr bwMode="auto">
          <a:xfrm>
            <a:off x="179512" y="335699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3" name="AutoShape 12"/>
          <p:cNvSpPr>
            <a:spLocks noChangeArrowheads="1"/>
          </p:cNvSpPr>
          <p:nvPr/>
        </p:nvSpPr>
        <p:spPr bwMode="auto">
          <a:xfrm>
            <a:off x="179512" y="227687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179512" y="278092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5" name="AutoShape 12"/>
          <p:cNvSpPr>
            <a:spLocks noChangeArrowheads="1"/>
          </p:cNvSpPr>
          <p:nvPr/>
        </p:nvSpPr>
        <p:spPr bwMode="auto">
          <a:xfrm>
            <a:off x="179512" y="393305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7" name="16 CuadroTexto"/>
          <p:cNvSpPr txBox="1"/>
          <p:nvPr/>
        </p:nvSpPr>
        <p:spPr>
          <a:xfrm>
            <a:off x="1043608" y="4725144"/>
            <a:ext cx="5688632" cy="2031325"/>
          </a:xfrm>
          <a:prstGeom prst="rect">
            <a:avLst/>
          </a:prstGeom>
          <a:noFill/>
        </p:spPr>
        <p:txBody>
          <a:bodyPr wrap="square" rtlCol="0">
            <a:spAutoFit/>
          </a:bodyPr>
          <a:lstStyle/>
          <a:p>
            <a:r>
              <a:rPr lang="es-EC" dirty="0" smtClean="0"/>
              <a:t>a) Emisiones a la atmósfera;</a:t>
            </a:r>
          </a:p>
          <a:p>
            <a:r>
              <a:rPr lang="es-EC" dirty="0" smtClean="0"/>
              <a:t>b) Vertidos al agua;</a:t>
            </a:r>
          </a:p>
          <a:p>
            <a:r>
              <a:rPr lang="es-EC" dirty="0" smtClean="0"/>
              <a:t>c) Descargas al suelo;</a:t>
            </a:r>
          </a:p>
          <a:p>
            <a:r>
              <a:rPr lang="es-EC" dirty="0" smtClean="0"/>
              <a:t>d) Uso de materias primas y recursos naturales;</a:t>
            </a:r>
          </a:p>
          <a:p>
            <a:r>
              <a:rPr lang="es-EC" dirty="0" smtClean="0"/>
              <a:t>e) Uso de energía;</a:t>
            </a:r>
          </a:p>
          <a:p>
            <a:r>
              <a:rPr lang="es-EC" dirty="0" smtClean="0"/>
              <a:t>f) Energía emitida, por ejemplo, calor, radiación, vibración; </a:t>
            </a:r>
            <a:r>
              <a:rPr lang="es-EC" dirty="0" err="1" smtClean="0"/>
              <a:t>etc</a:t>
            </a:r>
            <a:endParaRPr lang="es-EC" dirty="0" smtClean="0"/>
          </a:p>
        </p:txBody>
      </p:sp>
      <p:pic>
        <p:nvPicPr>
          <p:cNvPr id="129028" name="Picture 4" descr="C:\Archivos de programa\Microsoft Office\MEDIA\CAGCAT10\j0233018.wmf"/>
          <p:cNvPicPr>
            <a:picLocks noChangeAspect="1" noChangeArrowheads="1"/>
          </p:cNvPicPr>
          <p:nvPr/>
        </p:nvPicPr>
        <p:blipFill>
          <a:blip r:embed="rId2" cstate="print"/>
          <a:srcRect/>
          <a:stretch>
            <a:fillRect/>
          </a:stretch>
        </p:blipFill>
        <p:spPr bwMode="auto">
          <a:xfrm>
            <a:off x="7452320" y="4221088"/>
            <a:ext cx="1071077" cy="1088029"/>
          </a:xfrm>
          <a:prstGeom prst="rect">
            <a:avLst/>
          </a:prstGeom>
          <a:noFill/>
        </p:spPr>
      </p:pic>
      <p:pic>
        <p:nvPicPr>
          <p:cNvPr id="129029" name="Picture 5" descr="C:\Archivos de programa\Microsoft Office\MEDIA\CAGCAT10\j0285360.wmf"/>
          <p:cNvPicPr>
            <a:picLocks noChangeAspect="1" noChangeArrowheads="1"/>
          </p:cNvPicPr>
          <p:nvPr/>
        </p:nvPicPr>
        <p:blipFill>
          <a:blip r:embed="rId3" cstate="print"/>
          <a:srcRect/>
          <a:stretch>
            <a:fillRect/>
          </a:stretch>
        </p:blipFill>
        <p:spPr bwMode="auto">
          <a:xfrm>
            <a:off x="7308304" y="1916832"/>
            <a:ext cx="1474013" cy="1817827"/>
          </a:xfrm>
          <a:prstGeom prst="rect">
            <a:avLst/>
          </a:prstGeom>
          <a:noFill/>
        </p:spPr>
      </p:pic>
      <p:pic>
        <p:nvPicPr>
          <p:cNvPr id="129030" name="Picture 6" descr="C:\Documents and Settings\User\Mis documentos\SHIRLEY\ESPE\CIGMA\GESTION AMBIENTAL\diapositivasGA\LIBROS\libro gestión ambiental\imagenes\aguacont6.jpg"/>
          <p:cNvPicPr>
            <a:picLocks noChangeAspect="1" noChangeArrowheads="1"/>
          </p:cNvPicPr>
          <p:nvPr/>
        </p:nvPicPr>
        <p:blipFill>
          <a:blip r:embed="rId4" cstate="print"/>
          <a:srcRect/>
          <a:stretch>
            <a:fillRect/>
          </a:stretch>
        </p:blipFill>
        <p:spPr bwMode="auto">
          <a:xfrm>
            <a:off x="6876256" y="5661248"/>
            <a:ext cx="1961369" cy="10058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78" name="Rectangle 62"/>
          <p:cNvSpPr>
            <a:spLocks noChangeArrowheads="1"/>
          </p:cNvSpPr>
          <p:nvPr/>
        </p:nvSpPr>
        <p:spPr bwMode="auto">
          <a:xfrm>
            <a:off x="-196723" y="-13657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45057" name="Picture 1"/>
          <p:cNvPicPr>
            <a:picLocks noChangeAspect="1" noChangeArrowheads="1"/>
          </p:cNvPicPr>
          <p:nvPr/>
        </p:nvPicPr>
        <p:blipFill>
          <a:blip r:embed="rId2" cstate="print"/>
          <a:srcRect/>
          <a:stretch>
            <a:fillRect/>
          </a:stretch>
        </p:blipFill>
        <p:spPr bwMode="auto">
          <a:xfrm>
            <a:off x="1" y="0"/>
            <a:ext cx="9214235" cy="6858000"/>
          </a:xfrm>
          <a:prstGeom prst="rect">
            <a:avLst/>
          </a:prstGeom>
          <a:noFill/>
          <a:ln w="9525">
            <a:noFill/>
            <a:miter lim="800000"/>
            <a:headEnd/>
            <a:tailEnd/>
          </a:ln>
        </p:spPr>
      </p:pic>
      <p:sp>
        <p:nvSpPr>
          <p:cNvPr id="69" name="68 Rectángulo redondeado">
            <a:hlinkClick r:id="rId3" action="ppaction://hlinksldjump"/>
          </p:cNvPr>
          <p:cNvSpPr/>
          <p:nvPr/>
        </p:nvSpPr>
        <p:spPr>
          <a:xfrm>
            <a:off x="1547664" y="2132857"/>
            <a:ext cx="1368152" cy="1152128"/>
          </a:xfrm>
          <a:prstGeom prst="round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70 Rectángulo redondeado">
            <a:hlinkClick r:id="rId4" action="ppaction://hlinksldjump"/>
          </p:cNvPr>
          <p:cNvSpPr/>
          <p:nvPr/>
        </p:nvSpPr>
        <p:spPr>
          <a:xfrm>
            <a:off x="2339752" y="5085185"/>
            <a:ext cx="1800200" cy="1224136"/>
          </a:xfrm>
          <a:prstGeom prst="round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Flecha arriba"/>
          <p:cNvSpPr/>
          <p:nvPr/>
        </p:nvSpPr>
        <p:spPr>
          <a:xfrm>
            <a:off x="5436096" y="1052736"/>
            <a:ext cx="216024" cy="576064"/>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fltVal val="0"/>
                                          </p:val>
                                        </p:tav>
                                        <p:tav tm="100000">
                                          <p:val>
                                            <p:strVal val="#ppt_w"/>
                                          </p:val>
                                        </p:tav>
                                      </p:tavLst>
                                    </p:anim>
                                    <p:anim calcmode="lin" valueType="num">
                                      <p:cBhvr>
                                        <p:cTn id="8" dur="1000" fill="hold"/>
                                        <p:tgtEl>
                                          <p:spTgt spid="7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1000" fill="hold"/>
                                        <p:tgtEl>
                                          <p:spTgt spid="69"/>
                                        </p:tgtEl>
                                        <p:attrNameLst>
                                          <p:attrName>ppt_w</p:attrName>
                                        </p:attrNameLst>
                                      </p:cBhvr>
                                      <p:tavLst>
                                        <p:tav tm="0">
                                          <p:val>
                                            <p:fltVal val="0"/>
                                          </p:val>
                                        </p:tav>
                                        <p:tav tm="100000">
                                          <p:val>
                                            <p:strVal val="#ppt_w"/>
                                          </p:val>
                                        </p:tav>
                                      </p:tavLst>
                                    </p:anim>
                                    <p:anim calcmode="lin" valueType="num">
                                      <p:cBhvr>
                                        <p:cTn id="14" dur="1000" fill="hold"/>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Rectángulo redondeado"/>
          <p:cNvSpPr/>
          <p:nvPr/>
        </p:nvSpPr>
        <p:spPr>
          <a:xfrm>
            <a:off x="323528" y="980729"/>
            <a:ext cx="2160240"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0049" name="Rectangle 1"/>
          <p:cNvSpPr>
            <a:spLocks noChangeArrowheads="1"/>
          </p:cNvSpPr>
          <p:nvPr/>
        </p:nvSpPr>
        <p:spPr bwMode="auto">
          <a:xfrm>
            <a:off x="0" y="-2231"/>
            <a:ext cx="773929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algn="l" defTabSz="914400" rtl="0" eaLnBrk="1" fontAlgn="base" latinLnBrk="0" hangingPunct="1">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4.3.2 REQUISITOS LEGALES Y OTROS REQUISITOS</a:t>
            </a:r>
          </a:p>
        </p:txBody>
      </p:sp>
      <p:sp>
        <p:nvSpPr>
          <p:cNvPr id="5" name="4 Rectángulo"/>
          <p:cNvSpPr/>
          <p:nvPr/>
        </p:nvSpPr>
        <p:spPr>
          <a:xfrm>
            <a:off x="323528" y="980728"/>
            <a:ext cx="2160240" cy="369332"/>
          </a:xfrm>
          <a:prstGeom prst="rect">
            <a:avLst/>
          </a:prstGeom>
        </p:spPr>
        <p:txBody>
          <a:bodyPr wrap="square">
            <a:spAutoFit/>
          </a:bodyPr>
          <a:lstStyle/>
          <a:p>
            <a:r>
              <a:rPr lang="es-EC" dirty="0" smtClean="0"/>
              <a:t>PUNTOS CLAVE!!!!</a:t>
            </a:r>
            <a:endParaRPr lang="es-EC" dirty="0"/>
          </a:p>
        </p:txBody>
      </p:sp>
      <p:sp>
        <p:nvSpPr>
          <p:cNvPr id="8" name="7 CuadroTexto"/>
          <p:cNvSpPr txBox="1"/>
          <p:nvPr/>
        </p:nvSpPr>
        <p:spPr>
          <a:xfrm>
            <a:off x="467544" y="1700809"/>
            <a:ext cx="7992888" cy="646331"/>
          </a:xfrm>
          <a:prstGeom prst="rect">
            <a:avLst/>
          </a:prstGeom>
          <a:noFill/>
        </p:spPr>
        <p:txBody>
          <a:bodyPr wrap="square" rtlCol="0">
            <a:spAutoFit/>
          </a:bodyPr>
          <a:lstStyle/>
          <a:p>
            <a:r>
              <a:rPr lang="es-EC" dirty="0" smtClean="0"/>
              <a:t>Identificar y tener acceso a los requisitos legales aplicables y otros requisitos que la organización suscriba relacionados con sus aspectos ambientales, tales como:</a:t>
            </a:r>
          </a:p>
        </p:txBody>
      </p:sp>
      <p:sp>
        <p:nvSpPr>
          <p:cNvPr id="9" name="8 CuadroTexto"/>
          <p:cNvSpPr txBox="1"/>
          <p:nvPr/>
        </p:nvSpPr>
        <p:spPr>
          <a:xfrm>
            <a:off x="467544" y="2564904"/>
            <a:ext cx="8424936" cy="2862322"/>
          </a:xfrm>
          <a:prstGeom prst="rect">
            <a:avLst/>
          </a:prstGeom>
          <a:noFill/>
        </p:spPr>
        <p:txBody>
          <a:bodyPr wrap="square" rtlCol="0">
            <a:spAutoFit/>
          </a:bodyPr>
          <a:lstStyle/>
          <a:p>
            <a:pPr marL="6350" lvl="1">
              <a:buFont typeface="Wingdings" pitchFamily="2" charset="2"/>
              <a:buChar char="ü"/>
            </a:pPr>
            <a:r>
              <a:rPr lang="es-EC" dirty="0" smtClean="0"/>
              <a:t>Requisitos legales nacionales e internacionales</a:t>
            </a:r>
          </a:p>
          <a:p>
            <a:pPr marL="6350" lvl="1">
              <a:buFont typeface="Wingdings" pitchFamily="2" charset="2"/>
              <a:buChar char="ü"/>
            </a:pPr>
            <a:r>
              <a:rPr lang="es-EC" dirty="0" smtClean="0"/>
              <a:t>Requisitos legales estatales/provinciales</a:t>
            </a:r>
          </a:p>
          <a:p>
            <a:pPr marL="6350" lvl="1">
              <a:buFont typeface="Wingdings" pitchFamily="2" charset="2"/>
              <a:buChar char="ü"/>
            </a:pPr>
            <a:r>
              <a:rPr lang="es-EC" dirty="0" smtClean="0"/>
              <a:t>Requisitos legales gubernamentales locales</a:t>
            </a:r>
          </a:p>
          <a:p>
            <a:pPr marL="6350"/>
            <a:r>
              <a:rPr lang="es-EC" dirty="0" smtClean="0"/>
              <a:t> </a:t>
            </a:r>
          </a:p>
          <a:p>
            <a:pPr marL="6350"/>
            <a:r>
              <a:rPr lang="es-EC" dirty="0" smtClean="0"/>
              <a:t>Otro tipo de requisitos legales, pueden ser:</a:t>
            </a:r>
          </a:p>
          <a:p>
            <a:pPr marL="6350"/>
            <a:r>
              <a:rPr lang="es-EC" dirty="0" smtClean="0"/>
              <a:t> </a:t>
            </a:r>
          </a:p>
          <a:p>
            <a:pPr marL="6350" lvl="0">
              <a:buFont typeface="Wingdings" pitchFamily="2" charset="2"/>
              <a:buChar char="ü"/>
            </a:pPr>
            <a:r>
              <a:rPr lang="es-EC" dirty="0" smtClean="0"/>
              <a:t>Reglamentos institucionales</a:t>
            </a:r>
          </a:p>
          <a:p>
            <a:pPr marL="6350" lvl="0">
              <a:buFont typeface="Wingdings" pitchFamily="2" charset="2"/>
              <a:buChar char="ü"/>
            </a:pPr>
            <a:r>
              <a:rPr lang="es-EC" dirty="0" smtClean="0"/>
              <a:t>Compromisos o políticas institucionales</a:t>
            </a:r>
          </a:p>
          <a:p>
            <a:pPr marL="6350" lvl="0">
              <a:buFont typeface="Wingdings" pitchFamily="2" charset="2"/>
              <a:buChar char="ü"/>
            </a:pPr>
            <a:r>
              <a:rPr lang="es-EC" dirty="0" smtClean="0"/>
              <a:t>Permisos ó autorizaciones oficiales</a:t>
            </a:r>
          </a:p>
          <a:p>
            <a:endParaRPr lang="es-EC" dirty="0"/>
          </a:p>
        </p:txBody>
      </p:sp>
      <p:sp>
        <p:nvSpPr>
          <p:cNvPr id="10" name="AutoShape 12"/>
          <p:cNvSpPr>
            <a:spLocks noChangeArrowheads="1"/>
          </p:cNvSpPr>
          <p:nvPr/>
        </p:nvSpPr>
        <p:spPr bwMode="auto">
          <a:xfrm>
            <a:off x="179512" y="184482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179512" y="371703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11 Botón de acción: Documento">
            <a:hlinkClick r:id="rId2" action="ppaction://program" highlightClick="1"/>
          </p:cNvPr>
          <p:cNvSpPr/>
          <p:nvPr/>
        </p:nvSpPr>
        <p:spPr>
          <a:xfrm>
            <a:off x="8748464" y="6381328"/>
            <a:ext cx="395536" cy="476672"/>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redondeado"/>
          <p:cNvSpPr/>
          <p:nvPr/>
        </p:nvSpPr>
        <p:spPr>
          <a:xfrm>
            <a:off x="323528" y="980729"/>
            <a:ext cx="1944216"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1073" name="Rectangle 1"/>
          <p:cNvSpPr>
            <a:spLocks noChangeArrowheads="1"/>
          </p:cNvSpPr>
          <p:nvPr/>
        </p:nvSpPr>
        <p:spPr bwMode="auto">
          <a:xfrm>
            <a:off x="0" y="-2232"/>
            <a:ext cx="62306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fontAlgn="base">
              <a:spcBef>
                <a:spcPct val="0"/>
              </a:spcBef>
              <a:spcAft>
                <a:spcPct val="0"/>
              </a:spcAft>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4.3.3 OBJETIVOS, METAS Y PROGRAMAS</a:t>
            </a:r>
          </a:p>
        </p:txBody>
      </p:sp>
      <p:sp>
        <p:nvSpPr>
          <p:cNvPr id="6" name="5 Rectángulo"/>
          <p:cNvSpPr/>
          <p:nvPr/>
        </p:nvSpPr>
        <p:spPr>
          <a:xfrm>
            <a:off x="251520" y="980728"/>
            <a:ext cx="3240360" cy="369332"/>
          </a:xfrm>
          <a:prstGeom prst="rect">
            <a:avLst/>
          </a:prstGeom>
        </p:spPr>
        <p:txBody>
          <a:bodyPr wrap="square">
            <a:spAutoFit/>
          </a:bodyPr>
          <a:lstStyle/>
          <a:p>
            <a:r>
              <a:rPr lang="es-EC" dirty="0" smtClean="0"/>
              <a:t>PUNTOS CLAVE!!!!</a:t>
            </a:r>
            <a:endParaRPr lang="es-EC" dirty="0"/>
          </a:p>
        </p:txBody>
      </p:sp>
      <p:sp>
        <p:nvSpPr>
          <p:cNvPr id="7" name="6 CuadroTexto"/>
          <p:cNvSpPr txBox="1"/>
          <p:nvPr/>
        </p:nvSpPr>
        <p:spPr>
          <a:xfrm>
            <a:off x="467544" y="1556793"/>
            <a:ext cx="5400600" cy="2585323"/>
          </a:xfrm>
          <a:prstGeom prst="rect">
            <a:avLst/>
          </a:prstGeom>
          <a:noFill/>
        </p:spPr>
        <p:txBody>
          <a:bodyPr wrap="square" rtlCol="0">
            <a:spAutoFit/>
          </a:bodyPr>
          <a:lstStyle/>
          <a:p>
            <a:pPr marL="6350" lvl="1"/>
            <a:r>
              <a:rPr lang="es-EC" dirty="0" smtClean="0"/>
              <a:t>Coherentes con la Política Ambiental</a:t>
            </a:r>
          </a:p>
          <a:p>
            <a:pPr marL="6350" lvl="1"/>
            <a:endParaRPr lang="es-EC" dirty="0" smtClean="0"/>
          </a:p>
          <a:p>
            <a:pPr marL="6350" lvl="1"/>
            <a:r>
              <a:rPr lang="es-EC" dirty="0" smtClean="0"/>
              <a:t>Compromiso con la prevención de la Contaminación</a:t>
            </a:r>
          </a:p>
          <a:p>
            <a:pPr marL="6350" lvl="1"/>
            <a:endParaRPr lang="es-EC" dirty="0" smtClean="0"/>
          </a:p>
          <a:p>
            <a:pPr marL="6350" lvl="1"/>
            <a:r>
              <a:rPr lang="es-EC" dirty="0" smtClean="0"/>
              <a:t>Cumplimiento de Requisitos Legales</a:t>
            </a:r>
          </a:p>
          <a:p>
            <a:pPr marL="6350" lvl="1"/>
            <a:endParaRPr lang="es-EC" dirty="0" smtClean="0"/>
          </a:p>
          <a:p>
            <a:pPr marL="6350" lvl="1"/>
            <a:r>
              <a:rPr lang="es-EC" dirty="0" smtClean="0"/>
              <a:t>Considerar los aspectos ambientales significativos</a:t>
            </a:r>
          </a:p>
          <a:p>
            <a:pPr marL="6350"/>
            <a:r>
              <a:rPr lang="es-EC" dirty="0" smtClean="0"/>
              <a:t> </a:t>
            </a:r>
          </a:p>
          <a:p>
            <a:pPr marL="6350"/>
            <a:r>
              <a:rPr lang="es-EC" dirty="0" smtClean="0"/>
              <a:t>Compromiso con la mejora continua</a:t>
            </a:r>
          </a:p>
        </p:txBody>
      </p:sp>
      <p:sp>
        <p:nvSpPr>
          <p:cNvPr id="14" name="13 CuadroTexto"/>
          <p:cNvSpPr txBox="1"/>
          <p:nvPr/>
        </p:nvSpPr>
        <p:spPr>
          <a:xfrm>
            <a:off x="251520" y="4509120"/>
            <a:ext cx="8748464" cy="1754326"/>
          </a:xfrm>
          <a:prstGeom prst="rect">
            <a:avLst/>
          </a:prstGeom>
          <a:noFill/>
        </p:spPr>
        <p:txBody>
          <a:bodyPr wrap="square" rtlCol="0">
            <a:spAutoFit/>
          </a:bodyPr>
          <a:lstStyle/>
          <a:p>
            <a:r>
              <a:rPr lang="es-EC" dirty="0" smtClean="0"/>
              <a:t>S   =   Específicos    	Fáciles de cumplir</a:t>
            </a:r>
          </a:p>
          <a:p>
            <a:r>
              <a:rPr lang="es-EC" dirty="0" smtClean="0"/>
              <a:t>M  =   Medibles       	Cuantificables, medibles (unidades), cuando sea factible</a:t>
            </a:r>
          </a:p>
          <a:p>
            <a:r>
              <a:rPr lang="es-EC" dirty="0" smtClean="0"/>
              <a:t>A  =   Alcanzables   	Que puedan lograrse</a:t>
            </a:r>
          </a:p>
          <a:p>
            <a:r>
              <a:rPr lang="es-EC" dirty="0" smtClean="0"/>
              <a:t>R  =   Realistas       	                 </a:t>
            </a:r>
            <a:r>
              <a:rPr lang="es-EC" dirty="0" err="1" smtClean="0"/>
              <a:t>Realistas</a:t>
            </a:r>
            <a:r>
              <a:rPr lang="es-EC" dirty="0" smtClean="0"/>
              <a:t> en Desempeño</a:t>
            </a:r>
          </a:p>
          <a:p>
            <a:r>
              <a:rPr lang="es-EC" dirty="0" smtClean="0"/>
              <a:t>T  =   Tiempo           	Cumplirse en un tiempo establecido</a:t>
            </a:r>
          </a:p>
          <a:p>
            <a:endParaRPr lang="es-EC" dirty="0"/>
          </a:p>
        </p:txBody>
      </p:sp>
      <p:cxnSp>
        <p:nvCxnSpPr>
          <p:cNvPr id="15" name="14 Conector recto de flecha"/>
          <p:cNvCxnSpPr/>
          <p:nvPr/>
        </p:nvCxnSpPr>
        <p:spPr>
          <a:xfrm>
            <a:off x="2195736" y="4725144"/>
            <a:ext cx="79208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15 Conector recto de flecha"/>
          <p:cNvCxnSpPr/>
          <p:nvPr/>
        </p:nvCxnSpPr>
        <p:spPr>
          <a:xfrm>
            <a:off x="2195736" y="4941168"/>
            <a:ext cx="79208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16 Conector recto de flecha"/>
          <p:cNvCxnSpPr/>
          <p:nvPr/>
        </p:nvCxnSpPr>
        <p:spPr>
          <a:xfrm>
            <a:off x="2195736" y="5229200"/>
            <a:ext cx="79208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17 Conector recto de flecha"/>
          <p:cNvCxnSpPr/>
          <p:nvPr/>
        </p:nvCxnSpPr>
        <p:spPr>
          <a:xfrm>
            <a:off x="2195736" y="5517232"/>
            <a:ext cx="79208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18 Conector recto de flecha"/>
          <p:cNvCxnSpPr/>
          <p:nvPr/>
        </p:nvCxnSpPr>
        <p:spPr>
          <a:xfrm>
            <a:off x="2195736" y="5805264"/>
            <a:ext cx="79208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AutoShape 12"/>
          <p:cNvSpPr>
            <a:spLocks noChangeArrowheads="1"/>
          </p:cNvSpPr>
          <p:nvPr/>
        </p:nvSpPr>
        <p:spPr bwMode="auto">
          <a:xfrm>
            <a:off x="179512" y="162880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1" name="AutoShape 12"/>
          <p:cNvSpPr>
            <a:spLocks noChangeArrowheads="1"/>
          </p:cNvSpPr>
          <p:nvPr/>
        </p:nvSpPr>
        <p:spPr bwMode="auto">
          <a:xfrm>
            <a:off x="179512" y="220486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2" name="AutoShape 12"/>
          <p:cNvSpPr>
            <a:spLocks noChangeArrowheads="1"/>
          </p:cNvSpPr>
          <p:nvPr/>
        </p:nvSpPr>
        <p:spPr bwMode="auto">
          <a:xfrm>
            <a:off x="179512" y="270892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3" name="AutoShape 12"/>
          <p:cNvSpPr>
            <a:spLocks noChangeArrowheads="1"/>
          </p:cNvSpPr>
          <p:nvPr/>
        </p:nvSpPr>
        <p:spPr bwMode="auto">
          <a:xfrm>
            <a:off x="179512" y="328498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24" name="AutoShape 12"/>
          <p:cNvSpPr>
            <a:spLocks noChangeArrowheads="1"/>
          </p:cNvSpPr>
          <p:nvPr/>
        </p:nvSpPr>
        <p:spPr bwMode="auto">
          <a:xfrm>
            <a:off x="179512" y="378904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28 Rectángulo redondeado"/>
          <p:cNvSpPr/>
          <p:nvPr/>
        </p:nvSpPr>
        <p:spPr>
          <a:xfrm>
            <a:off x="6660232" y="4787861"/>
            <a:ext cx="1440160"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8" name="27 Rectángulo redondeado"/>
          <p:cNvSpPr/>
          <p:nvPr/>
        </p:nvSpPr>
        <p:spPr>
          <a:xfrm>
            <a:off x="3491880" y="4787861"/>
            <a:ext cx="1440160"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6" name="25 Rectángulo redondeado"/>
          <p:cNvSpPr/>
          <p:nvPr/>
        </p:nvSpPr>
        <p:spPr>
          <a:xfrm>
            <a:off x="611560" y="4787861"/>
            <a:ext cx="1440160"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9" name="18 CuadroTexto"/>
          <p:cNvSpPr txBox="1"/>
          <p:nvPr/>
        </p:nvSpPr>
        <p:spPr>
          <a:xfrm>
            <a:off x="539552" y="908720"/>
            <a:ext cx="8172400" cy="3139321"/>
          </a:xfrm>
          <a:prstGeom prst="rect">
            <a:avLst/>
          </a:prstGeom>
          <a:noFill/>
        </p:spPr>
        <p:txBody>
          <a:bodyPr wrap="square" rtlCol="0">
            <a:spAutoFit/>
          </a:bodyPr>
          <a:lstStyle/>
          <a:p>
            <a:pPr algn="just"/>
            <a:r>
              <a:rPr lang="es-EC" dirty="0" smtClean="0"/>
              <a:t>Para el cumplimiento de los objetivos y metas se establecen Programas de Gestión Ambiental los mismos que deberán incluir:</a:t>
            </a:r>
          </a:p>
          <a:p>
            <a:pPr algn="just"/>
            <a:r>
              <a:rPr lang="es-EC" dirty="0" smtClean="0"/>
              <a:t> </a:t>
            </a:r>
          </a:p>
          <a:p>
            <a:pPr lvl="0" algn="just"/>
            <a:r>
              <a:rPr lang="es-EC" dirty="0" smtClean="0"/>
              <a:t>Actividades y medios </a:t>
            </a:r>
          </a:p>
          <a:p>
            <a:pPr lvl="0" algn="just"/>
            <a:endParaRPr lang="es-EC" dirty="0" smtClean="0"/>
          </a:p>
          <a:p>
            <a:pPr lvl="0" algn="just"/>
            <a:r>
              <a:rPr lang="es-EC" dirty="0" smtClean="0"/>
              <a:t>Asignación de responsabilidades</a:t>
            </a:r>
          </a:p>
          <a:p>
            <a:pPr lvl="0" algn="just"/>
            <a:endParaRPr lang="es-EC" dirty="0" smtClean="0"/>
          </a:p>
          <a:p>
            <a:pPr lvl="0" algn="just"/>
            <a:r>
              <a:rPr lang="es-EC" dirty="0" smtClean="0"/>
              <a:t>Recursos necesarios para cumplir los objetivos</a:t>
            </a:r>
          </a:p>
          <a:p>
            <a:pPr lvl="0" algn="just"/>
            <a:endParaRPr lang="es-EC" dirty="0" smtClean="0"/>
          </a:p>
          <a:p>
            <a:pPr lvl="0" algn="just"/>
            <a:r>
              <a:rPr lang="es-EC" dirty="0" smtClean="0"/>
              <a:t>Plazo</a:t>
            </a:r>
          </a:p>
          <a:p>
            <a:endParaRPr lang="es-EC" dirty="0"/>
          </a:p>
        </p:txBody>
      </p:sp>
      <p:sp>
        <p:nvSpPr>
          <p:cNvPr id="20" name="19 Rectángulo"/>
          <p:cNvSpPr/>
          <p:nvPr/>
        </p:nvSpPr>
        <p:spPr>
          <a:xfrm>
            <a:off x="683568" y="4787860"/>
            <a:ext cx="1296144" cy="369332"/>
          </a:xfrm>
          <a:prstGeom prst="rect">
            <a:avLst/>
          </a:prstGeom>
        </p:spPr>
        <p:txBody>
          <a:bodyPr wrap="square">
            <a:spAutoFit/>
          </a:bodyPr>
          <a:lstStyle/>
          <a:p>
            <a:pPr algn="ctr"/>
            <a:r>
              <a:rPr lang="es-EC" dirty="0" smtClean="0"/>
              <a:t>OBJETIVO</a:t>
            </a:r>
            <a:endParaRPr lang="es-EC" i="1" dirty="0"/>
          </a:p>
        </p:txBody>
      </p:sp>
      <p:sp>
        <p:nvSpPr>
          <p:cNvPr id="21" name="20 Rectángulo"/>
          <p:cNvSpPr/>
          <p:nvPr/>
        </p:nvSpPr>
        <p:spPr>
          <a:xfrm>
            <a:off x="3707904" y="4787860"/>
            <a:ext cx="1008112" cy="369332"/>
          </a:xfrm>
          <a:prstGeom prst="rect">
            <a:avLst/>
          </a:prstGeom>
        </p:spPr>
        <p:txBody>
          <a:bodyPr wrap="square">
            <a:spAutoFit/>
          </a:bodyPr>
          <a:lstStyle/>
          <a:p>
            <a:pPr algn="ctr"/>
            <a:r>
              <a:rPr lang="es-EC" dirty="0" smtClean="0"/>
              <a:t>META</a:t>
            </a:r>
            <a:endParaRPr lang="es-EC" dirty="0"/>
          </a:p>
        </p:txBody>
      </p:sp>
      <p:sp>
        <p:nvSpPr>
          <p:cNvPr id="22" name="21 Rectángulo"/>
          <p:cNvSpPr/>
          <p:nvPr/>
        </p:nvSpPr>
        <p:spPr>
          <a:xfrm>
            <a:off x="6660232" y="4787860"/>
            <a:ext cx="1512168" cy="369332"/>
          </a:xfrm>
          <a:prstGeom prst="rect">
            <a:avLst/>
          </a:prstGeom>
        </p:spPr>
        <p:txBody>
          <a:bodyPr wrap="square">
            <a:spAutoFit/>
          </a:bodyPr>
          <a:lstStyle/>
          <a:p>
            <a:pPr algn="ctr"/>
            <a:r>
              <a:rPr lang="es-EC" dirty="0" smtClean="0"/>
              <a:t>PROGRAMA</a:t>
            </a:r>
            <a:endParaRPr lang="es-EC" dirty="0"/>
          </a:p>
        </p:txBody>
      </p:sp>
      <p:sp>
        <p:nvSpPr>
          <p:cNvPr id="23" name="22 Rectángulo"/>
          <p:cNvSpPr/>
          <p:nvPr/>
        </p:nvSpPr>
        <p:spPr>
          <a:xfrm>
            <a:off x="395536" y="5651956"/>
            <a:ext cx="1944216" cy="369332"/>
          </a:xfrm>
          <a:prstGeom prst="rect">
            <a:avLst/>
          </a:prstGeom>
        </p:spPr>
        <p:txBody>
          <a:bodyPr wrap="square">
            <a:spAutoFit/>
          </a:bodyPr>
          <a:lstStyle/>
          <a:p>
            <a:pPr lvl="0" algn="just"/>
            <a:r>
              <a:rPr lang="es-EC" dirty="0" smtClean="0"/>
              <a:t>Qué se logrará???</a:t>
            </a:r>
          </a:p>
        </p:txBody>
      </p:sp>
      <p:sp>
        <p:nvSpPr>
          <p:cNvPr id="24" name="23 Rectángulo"/>
          <p:cNvSpPr/>
          <p:nvPr/>
        </p:nvSpPr>
        <p:spPr>
          <a:xfrm>
            <a:off x="2771800" y="5651956"/>
            <a:ext cx="2664296" cy="369332"/>
          </a:xfrm>
          <a:prstGeom prst="rect">
            <a:avLst/>
          </a:prstGeom>
        </p:spPr>
        <p:txBody>
          <a:bodyPr wrap="square">
            <a:spAutoFit/>
          </a:bodyPr>
          <a:lstStyle/>
          <a:p>
            <a:pPr lvl="0" algn="just"/>
            <a:r>
              <a:rPr lang="es-EC" dirty="0" smtClean="0"/>
              <a:t>Cuánto o hasta donde???</a:t>
            </a:r>
          </a:p>
        </p:txBody>
      </p:sp>
      <p:sp>
        <p:nvSpPr>
          <p:cNvPr id="25" name="24 Rectángulo"/>
          <p:cNvSpPr/>
          <p:nvPr/>
        </p:nvSpPr>
        <p:spPr>
          <a:xfrm>
            <a:off x="5652120" y="5651956"/>
            <a:ext cx="3635896" cy="369332"/>
          </a:xfrm>
          <a:prstGeom prst="rect">
            <a:avLst/>
          </a:prstGeom>
        </p:spPr>
        <p:txBody>
          <a:bodyPr wrap="square">
            <a:spAutoFit/>
          </a:bodyPr>
          <a:lstStyle/>
          <a:p>
            <a:pPr lvl="0" algn="just"/>
            <a:r>
              <a:rPr lang="es-EC" dirty="0" smtClean="0"/>
              <a:t>Quién, cómo, cuándo lo harán???</a:t>
            </a:r>
          </a:p>
        </p:txBody>
      </p:sp>
      <p:sp>
        <p:nvSpPr>
          <p:cNvPr id="30" name="29 Flecha abajo"/>
          <p:cNvSpPr/>
          <p:nvPr/>
        </p:nvSpPr>
        <p:spPr>
          <a:xfrm>
            <a:off x="1259634" y="5291916"/>
            <a:ext cx="45719" cy="3600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1" name="30 Flecha abajo"/>
          <p:cNvSpPr/>
          <p:nvPr/>
        </p:nvSpPr>
        <p:spPr>
          <a:xfrm>
            <a:off x="4139954" y="5291916"/>
            <a:ext cx="45719" cy="3600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2" name="31 Flecha abajo"/>
          <p:cNvSpPr/>
          <p:nvPr/>
        </p:nvSpPr>
        <p:spPr>
          <a:xfrm>
            <a:off x="7380314" y="5291916"/>
            <a:ext cx="45719" cy="3600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3" name="AutoShape 12"/>
          <p:cNvSpPr>
            <a:spLocks noChangeArrowheads="1"/>
          </p:cNvSpPr>
          <p:nvPr/>
        </p:nvSpPr>
        <p:spPr bwMode="auto">
          <a:xfrm>
            <a:off x="251520" y="184482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34" name="AutoShape 12"/>
          <p:cNvSpPr>
            <a:spLocks noChangeArrowheads="1"/>
          </p:cNvSpPr>
          <p:nvPr/>
        </p:nvSpPr>
        <p:spPr bwMode="auto">
          <a:xfrm>
            <a:off x="251520" y="234888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35" name="AutoShape 12"/>
          <p:cNvSpPr>
            <a:spLocks noChangeArrowheads="1"/>
          </p:cNvSpPr>
          <p:nvPr/>
        </p:nvSpPr>
        <p:spPr bwMode="auto">
          <a:xfrm>
            <a:off x="251520" y="292494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36" name="AutoShape 12"/>
          <p:cNvSpPr>
            <a:spLocks noChangeArrowheads="1"/>
          </p:cNvSpPr>
          <p:nvPr/>
        </p:nvSpPr>
        <p:spPr bwMode="auto">
          <a:xfrm>
            <a:off x="251520" y="342900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49513" name="Picture 9" descr="C:\Documents and Settings\User\Mis documentos\SHIRLEY\ESPE\CIGMA\GESTION AMBIENTAL\diapositivasGA\LIBROS\libro gestión ambiental\imagenes\dolar4.jpg"/>
          <p:cNvPicPr>
            <a:picLocks noChangeAspect="1" noChangeArrowheads="1"/>
          </p:cNvPicPr>
          <p:nvPr/>
        </p:nvPicPr>
        <p:blipFill>
          <a:blip r:embed="rId2" cstate="print"/>
          <a:srcRect/>
          <a:stretch>
            <a:fillRect/>
          </a:stretch>
        </p:blipFill>
        <p:spPr bwMode="auto">
          <a:xfrm>
            <a:off x="7308304" y="1628801"/>
            <a:ext cx="1238251" cy="1114425"/>
          </a:xfrm>
          <a:prstGeom prst="rect">
            <a:avLst/>
          </a:prstGeom>
          <a:noFill/>
        </p:spPr>
      </p:pic>
      <p:pic>
        <p:nvPicPr>
          <p:cNvPr id="149514" name="Picture 10" descr="C:\Archivos de programa\Microsoft Office\MEDIA\CAGCAT10\j0149481.wmf"/>
          <p:cNvPicPr>
            <a:picLocks noChangeAspect="1" noChangeArrowheads="1"/>
          </p:cNvPicPr>
          <p:nvPr/>
        </p:nvPicPr>
        <p:blipFill>
          <a:blip r:embed="rId3" cstate="print"/>
          <a:srcRect/>
          <a:stretch>
            <a:fillRect/>
          </a:stretch>
        </p:blipFill>
        <p:spPr bwMode="auto">
          <a:xfrm>
            <a:off x="6084168" y="2276873"/>
            <a:ext cx="1635285" cy="1661914"/>
          </a:xfrm>
          <a:prstGeom prst="rect">
            <a:avLst/>
          </a:prstGeom>
          <a:noFill/>
        </p:spPr>
      </p:pic>
      <p:pic>
        <p:nvPicPr>
          <p:cNvPr id="149515" name="Picture 11" descr="C:\Archivos de programa\Microsoft Office\MEDIA\CAGCAT10\j0234131.wmf"/>
          <p:cNvPicPr>
            <a:picLocks noChangeAspect="1" noChangeArrowheads="1"/>
          </p:cNvPicPr>
          <p:nvPr/>
        </p:nvPicPr>
        <p:blipFill>
          <a:blip r:embed="rId4" cstate="print"/>
          <a:srcRect/>
          <a:stretch>
            <a:fillRect/>
          </a:stretch>
        </p:blipFill>
        <p:spPr bwMode="auto">
          <a:xfrm>
            <a:off x="7380313" y="3068961"/>
            <a:ext cx="1192289" cy="1267843"/>
          </a:xfrm>
          <a:prstGeom prst="rect">
            <a:avLst/>
          </a:prstGeom>
          <a:noFill/>
        </p:spPr>
      </p:pic>
      <p:sp>
        <p:nvSpPr>
          <p:cNvPr id="41" name="40 Botón de acción: Hacia delante o Siguiente">
            <a:hlinkClick r:id="rId5" action="ppaction://hlinkpres?slideindex=5&amp;slidetitle=Diapositiva 5" highlightClick="1"/>
          </p:cNvPr>
          <p:cNvSpPr/>
          <p:nvPr/>
        </p:nvSpPr>
        <p:spPr>
          <a:xfrm>
            <a:off x="8676456" y="6525345"/>
            <a:ext cx="467544" cy="332656"/>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547664" y="2833772"/>
            <a:ext cx="6213111" cy="523220"/>
          </a:xfrm>
          <a:prstGeom prst="rect">
            <a:avLst/>
          </a:prstGeom>
        </p:spPr>
        <p:txBody>
          <a:bodyPr wrap="none">
            <a:spAutoFit/>
          </a:bodyPr>
          <a:lstStyle/>
          <a:p>
            <a:r>
              <a:rPr lang="es-EC" sz="2800" b="1" dirty="0" smtClean="0">
                <a:solidFill>
                  <a:srgbClr val="000000"/>
                </a:solidFill>
                <a:latin typeface="Times New Roman" pitchFamily="18" charset="0"/>
                <a:ea typeface="Times New Roman" pitchFamily="18" charset="0"/>
                <a:cs typeface="Times New Roman" pitchFamily="18" charset="0"/>
              </a:rPr>
              <a:t>IMPLEMENTACIÓN Y OPERACIÓN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1" y="5716"/>
            <a:ext cx="87484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8" fontAlgn="base">
              <a:spcBef>
                <a:spcPct val="0"/>
              </a:spcBef>
              <a:spcAft>
                <a:spcPct val="0"/>
              </a:spcAft>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4.4.1 RECURSOS, FUNCIONES, RESPONSABILIDAD Y AUTORIDAD</a:t>
            </a:r>
          </a:p>
        </p:txBody>
      </p:sp>
      <p:sp>
        <p:nvSpPr>
          <p:cNvPr id="5" name="4 Rectángulo redondeado"/>
          <p:cNvSpPr/>
          <p:nvPr/>
        </p:nvSpPr>
        <p:spPr>
          <a:xfrm>
            <a:off x="323528" y="980729"/>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980728"/>
            <a:ext cx="2232248" cy="369332"/>
          </a:xfrm>
          <a:prstGeom prst="rect">
            <a:avLst/>
          </a:prstGeom>
        </p:spPr>
        <p:txBody>
          <a:bodyPr wrap="square">
            <a:spAutoFit/>
          </a:bodyPr>
          <a:lstStyle/>
          <a:p>
            <a:r>
              <a:rPr lang="es-EC" dirty="0" smtClean="0"/>
              <a:t>PUNTOS CLAVE!!!!</a:t>
            </a:r>
            <a:endParaRPr lang="es-EC" dirty="0"/>
          </a:p>
        </p:txBody>
      </p:sp>
      <p:sp>
        <p:nvSpPr>
          <p:cNvPr id="7" name="6 Rectángulo"/>
          <p:cNvSpPr/>
          <p:nvPr/>
        </p:nvSpPr>
        <p:spPr>
          <a:xfrm>
            <a:off x="323528" y="1628801"/>
            <a:ext cx="8352928" cy="2585323"/>
          </a:xfrm>
          <a:prstGeom prst="rect">
            <a:avLst/>
          </a:prstGeom>
        </p:spPr>
        <p:txBody>
          <a:bodyPr wrap="square">
            <a:spAutoFit/>
          </a:bodyPr>
          <a:lstStyle/>
          <a:p>
            <a:r>
              <a:rPr lang="es-EC" dirty="0" smtClean="0"/>
              <a:t>Los directivos ó altos mandos, designan uno o más representantes específicos de la dirección con responsabilidades y con autoridad definidas:</a:t>
            </a:r>
          </a:p>
          <a:p>
            <a:endParaRPr lang="es-EC" dirty="0" smtClean="0"/>
          </a:p>
          <a:p>
            <a:pPr marL="360363" indent="-180975">
              <a:buFont typeface="Wingdings" pitchFamily="2" charset="2"/>
              <a:buChar char="ü"/>
            </a:pPr>
            <a:r>
              <a:rPr lang="es-EC" dirty="0" smtClean="0"/>
              <a:t>Asegurar que el SGA se establece, implementa y mantiene acorde a la Norma ISO 14001:2004</a:t>
            </a:r>
          </a:p>
          <a:p>
            <a:pPr marL="179388">
              <a:buFont typeface="Wingdings" pitchFamily="2" charset="2"/>
              <a:buChar char="ü"/>
            </a:pPr>
            <a:endParaRPr lang="es-EC" dirty="0" smtClean="0"/>
          </a:p>
          <a:p>
            <a:pPr marL="179388">
              <a:buFont typeface="Wingdings" pitchFamily="2" charset="2"/>
              <a:buChar char="ü"/>
            </a:pPr>
            <a:r>
              <a:rPr lang="es-EC" dirty="0" smtClean="0"/>
              <a:t>Informa a la alta dirección sobre el desempeño del SGA</a:t>
            </a:r>
          </a:p>
          <a:p>
            <a:pPr marL="179388">
              <a:buFont typeface="Wingdings" pitchFamily="2" charset="2"/>
              <a:buChar char="ü"/>
            </a:pPr>
            <a:endParaRPr lang="es-EC" dirty="0" smtClean="0"/>
          </a:p>
          <a:p>
            <a:pPr marL="179388">
              <a:buFont typeface="Wingdings" pitchFamily="2" charset="2"/>
              <a:buChar char="ü"/>
            </a:pPr>
            <a:r>
              <a:rPr lang="es-EC" dirty="0" smtClean="0"/>
              <a:t>Hacer recomendaciones para conseguir una mejora continua.</a:t>
            </a:r>
            <a:endParaRPr lang="es-EC" dirty="0"/>
          </a:p>
        </p:txBody>
      </p:sp>
      <p:sp>
        <p:nvSpPr>
          <p:cNvPr id="8" name="7 Rectángulo"/>
          <p:cNvSpPr/>
          <p:nvPr/>
        </p:nvSpPr>
        <p:spPr>
          <a:xfrm>
            <a:off x="395536" y="4437112"/>
            <a:ext cx="6552728" cy="923330"/>
          </a:xfrm>
          <a:prstGeom prst="rect">
            <a:avLst/>
          </a:prstGeom>
        </p:spPr>
        <p:txBody>
          <a:bodyPr wrap="square">
            <a:spAutoFit/>
          </a:bodyPr>
          <a:lstStyle/>
          <a:p>
            <a:r>
              <a:rPr lang="es-EC" dirty="0" smtClean="0"/>
              <a:t>Los directivos ó altos mandos, proveen los recursos necesarios (humanos, tecnológicos, económicos, </a:t>
            </a:r>
            <a:r>
              <a:rPr lang="es-EC" dirty="0" err="1" smtClean="0"/>
              <a:t>etc</a:t>
            </a:r>
            <a:r>
              <a:rPr lang="es-EC" dirty="0" smtClean="0"/>
              <a:t>) para la implementación y mantenimiento del SGA.</a:t>
            </a:r>
          </a:p>
        </p:txBody>
      </p:sp>
      <p:sp>
        <p:nvSpPr>
          <p:cNvPr id="9" name="8 Rectángulo"/>
          <p:cNvSpPr/>
          <p:nvPr/>
        </p:nvSpPr>
        <p:spPr>
          <a:xfrm>
            <a:off x="395536" y="5589241"/>
            <a:ext cx="6264696" cy="646331"/>
          </a:xfrm>
          <a:prstGeom prst="rect">
            <a:avLst/>
          </a:prstGeom>
        </p:spPr>
        <p:txBody>
          <a:bodyPr wrap="square">
            <a:spAutoFit/>
          </a:bodyPr>
          <a:lstStyle/>
          <a:p>
            <a:r>
              <a:rPr lang="es-EC" dirty="0" smtClean="0"/>
              <a:t>Funciones, Responsabilidades, Autoridades; deberán ser documentadas y comunicadas</a:t>
            </a:r>
          </a:p>
        </p:txBody>
      </p:sp>
      <p:sp>
        <p:nvSpPr>
          <p:cNvPr id="10" name="AutoShape 12"/>
          <p:cNvSpPr>
            <a:spLocks noChangeArrowheads="1"/>
          </p:cNvSpPr>
          <p:nvPr/>
        </p:nvSpPr>
        <p:spPr bwMode="auto">
          <a:xfrm>
            <a:off x="179512" y="170080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179512" y="450912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179512" y="566124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32098" name="Picture 2" descr="C:\Documents and Settings\User\Mis documentos\SHIRLEY\ESPE\CIGMA\GESTION AMBIENTAL\diapositivasGA\LIBROS\libro gestión ambiental\imagenes\abrilcadivipp.jpg"/>
          <p:cNvPicPr>
            <a:picLocks noChangeAspect="1" noChangeArrowheads="1"/>
          </p:cNvPicPr>
          <p:nvPr/>
        </p:nvPicPr>
        <p:blipFill>
          <a:blip r:embed="rId2" cstate="print"/>
          <a:srcRect/>
          <a:stretch>
            <a:fillRect/>
          </a:stretch>
        </p:blipFill>
        <p:spPr bwMode="auto">
          <a:xfrm>
            <a:off x="7380313" y="2996953"/>
            <a:ext cx="1265452" cy="1152128"/>
          </a:xfrm>
          <a:prstGeom prst="rect">
            <a:avLst/>
          </a:prstGeom>
          <a:noFill/>
        </p:spPr>
      </p:pic>
      <p:pic>
        <p:nvPicPr>
          <p:cNvPr id="132099" name="Picture 3" descr="C:\Archivos de programa\Microsoft Office\MEDIA\CAGCAT10\j0195384.wmf"/>
          <p:cNvPicPr>
            <a:picLocks noChangeAspect="1" noChangeArrowheads="1"/>
          </p:cNvPicPr>
          <p:nvPr/>
        </p:nvPicPr>
        <p:blipFill>
          <a:blip r:embed="rId3" cstate="print"/>
          <a:srcRect/>
          <a:stretch>
            <a:fillRect/>
          </a:stretch>
        </p:blipFill>
        <p:spPr bwMode="auto">
          <a:xfrm>
            <a:off x="7380312" y="4365104"/>
            <a:ext cx="1269640" cy="1296144"/>
          </a:xfrm>
          <a:prstGeom prst="rect">
            <a:avLst/>
          </a:prstGeom>
          <a:noFill/>
        </p:spPr>
      </p:pic>
      <p:pic>
        <p:nvPicPr>
          <p:cNvPr id="132100" name="Picture 4" descr="C:\Archivos de programa\Microsoft Office\MEDIA\CAGCAT10\j0234687.gif"/>
          <p:cNvPicPr>
            <a:picLocks noChangeAspect="1" noChangeArrowheads="1" noCrop="1"/>
          </p:cNvPicPr>
          <p:nvPr/>
        </p:nvPicPr>
        <p:blipFill>
          <a:blip r:embed="rId4" cstate="print"/>
          <a:srcRect/>
          <a:stretch>
            <a:fillRect/>
          </a:stretch>
        </p:blipFill>
        <p:spPr bwMode="auto">
          <a:xfrm>
            <a:off x="7380312" y="5877272"/>
            <a:ext cx="1228725" cy="7239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2232"/>
            <a:ext cx="92275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8" indent="0" fontAlgn="base">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4.4.2 COMPETENCIA, FORMACIÓN Y TOMA DE CONCIENCIA</a:t>
            </a:r>
          </a:p>
        </p:txBody>
      </p:sp>
      <p:sp>
        <p:nvSpPr>
          <p:cNvPr id="5" name="4 Rectángulo redondeado"/>
          <p:cNvSpPr/>
          <p:nvPr/>
        </p:nvSpPr>
        <p:spPr>
          <a:xfrm>
            <a:off x="323528" y="980729"/>
            <a:ext cx="1944216"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971436"/>
            <a:ext cx="3240360" cy="369332"/>
          </a:xfrm>
          <a:prstGeom prst="rect">
            <a:avLst/>
          </a:prstGeom>
        </p:spPr>
        <p:txBody>
          <a:bodyPr wrap="square">
            <a:spAutoFit/>
          </a:bodyPr>
          <a:lstStyle/>
          <a:p>
            <a:r>
              <a:rPr lang="es-EC" dirty="0" smtClean="0"/>
              <a:t>PUNTOS CLAVE!!!!</a:t>
            </a:r>
            <a:endParaRPr lang="es-EC" dirty="0"/>
          </a:p>
        </p:txBody>
      </p:sp>
      <p:sp>
        <p:nvSpPr>
          <p:cNvPr id="7" name="6 Rectángulo"/>
          <p:cNvSpPr/>
          <p:nvPr/>
        </p:nvSpPr>
        <p:spPr>
          <a:xfrm>
            <a:off x="323528" y="1628800"/>
            <a:ext cx="8352928" cy="2585323"/>
          </a:xfrm>
          <a:prstGeom prst="rect">
            <a:avLst/>
          </a:prstGeom>
        </p:spPr>
        <p:txBody>
          <a:bodyPr wrap="square">
            <a:spAutoFit/>
          </a:bodyPr>
          <a:lstStyle/>
          <a:p>
            <a:pPr algn="just"/>
            <a:r>
              <a:rPr lang="es-EC" dirty="0" smtClean="0"/>
              <a:t>Cualquier persona que realice actividades para la organización o en su nombre, y que potencialmente pueda causar impactos ambientales significativos, deberá ser competente, ser capacitada y fomentada en cada uno de ellos una conciencia ambiental.</a:t>
            </a:r>
          </a:p>
          <a:p>
            <a:endParaRPr lang="es-EC" dirty="0" smtClean="0"/>
          </a:p>
          <a:p>
            <a:r>
              <a:rPr lang="es-EC" dirty="0" smtClean="0"/>
              <a:t>Deben identificarse las necesidades de formación</a:t>
            </a:r>
          </a:p>
          <a:p>
            <a:endParaRPr lang="es-EC" dirty="0" smtClean="0"/>
          </a:p>
          <a:p>
            <a:r>
              <a:rPr lang="es-EC" dirty="0" smtClean="0"/>
              <a:t>Brindar la formación necesaria, mantener registros.</a:t>
            </a:r>
          </a:p>
          <a:p>
            <a:endParaRPr lang="es-EC" dirty="0" smtClean="0"/>
          </a:p>
        </p:txBody>
      </p:sp>
      <p:sp>
        <p:nvSpPr>
          <p:cNvPr id="8" name="AutoShape 12"/>
          <p:cNvSpPr>
            <a:spLocks noChangeArrowheads="1"/>
          </p:cNvSpPr>
          <p:nvPr/>
        </p:nvSpPr>
        <p:spPr bwMode="auto">
          <a:xfrm>
            <a:off x="179512" y="170080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9" name="AutoShape 12"/>
          <p:cNvSpPr>
            <a:spLocks noChangeArrowheads="1"/>
          </p:cNvSpPr>
          <p:nvPr/>
        </p:nvSpPr>
        <p:spPr bwMode="auto">
          <a:xfrm>
            <a:off x="107504" y="306896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107504" y="364502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107504" y="422108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35170" name="Picture 2" descr="C:\Documents and Settings\User\Mis documentos\SHIRLEY\ESPE\CIGMA\GESTION AMBIENTAL\diapositivasGA\LIBROS\libro gestión ambiental\imagenes\cc2.jpg"/>
          <p:cNvPicPr>
            <a:picLocks noChangeAspect="1" noChangeArrowheads="1"/>
          </p:cNvPicPr>
          <p:nvPr/>
        </p:nvPicPr>
        <p:blipFill>
          <a:blip r:embed="rId2" cstate="print"/>
          <a:srcRect/>
          <a:stretch>
            <a:fillRect/>
          </a:stretch>
        </p:blipFill>
        <p:spPr bwMode="auto">
          <a:xfrm>
            <a:off x="7596336" y="2564905"/>
            <a:ext cx="1512168" cy="1451193"/>
          </a:xfrm>
          <a:prstGeom prst="rect">
            <a:avLst/>
          </a:prstGeom>
          <a:noFill/>
        </p:spPr>
      </p:pic>
      <p:sp>
        <p:nvSpPr>
          <p:cNvPr id="14" name="13 Rectángulo"/>
          <p:cNvSpPr/>
          <p:nvPr/>
        </p:nvSpPr>
        <p:spPr>
          <a:xfrm>
            <a:off x="323528" y="4145013"/>
            <a:ext cx="6696744" cy="2031325"/>
          </a:xfrm>
          <a:prstGeom prst="rect">
            <a:avLst/>
          </a:prstGeom>
        </p:spPr>
        <p:txBody>
          <a:bodyPr wrap="square">
            <a:spAutoFit/>
          </a:bodyPr>
          <a:lstStyle/>
          <a:p>
            <a:r>
              <a:rPr lang="es-EC" dirty="0" smtClean="0"/>
              <a:t>Establecer procedimientos enfocados a asegurar que las personas tomen conciencia de: </a:t>
            </a:r>
          </a:p>
          <a:p>
            <a:endParaRPr lang="es-EC" dirty="0" smtClean="0"/>
          </a:p>
          <a:p>
            <a:pPr>
              <a:buFont typeface="Wingdings" pitchFamily="2" charset="2"/>
              <a:buChar char="ü"/>
            </a:pPr>
            <a:r>
              <a:rPr lang="es-EC" dirty="0" smtClean="0"/>
              <a:t>Política, Procedimientos, Requisitos del SGA</a:t>
            </a:r>
          </a:p>
          <a:p>
            <a:pPr>
              <a:buFont typeface="Wingdings" pitchFamily="2" charset="2"/>
              <a:buChar char="ü"/>
            </a:pPr>
            <a:r>
              <a:rPr lang="es-EC" dirty="0" smtClean="0"/>
              <a:t>Aspectos Ambientales/Impactos, Funciones/Responsabilidades</a:t>
            </a:r>
          </a:p>
          <a:p>
            <a:pPr marL="177800" indent="-177800">
              <a:buFont typeface="Wingdings" pitchFamily="2" charset="2"/>
              <a:buChar char="ü"/>
            </a:pPr>
            <a:r>
              <a:rPr lang="es-EC" dirty="0" smtClean="0"/>
              <a:t>Consecuencias potenciales de desviarse de los procedimientos especificados</a:t>
            </a:r>
          </a:p>
        </p:txBody>
      </p:sp>
      <p:pic>
        <p:nvPicPr>
          <p:cNvPr id="135172" name="Picture 4" descr="C:\Documents and Settings\User\Mis documentos\SHIRLEY\ESPE\CIGMA\GESTION AMBIENTAL\diapositivasGA\LIBROS\libro gestión ambiental\imagenes\Las_ciudades_m%E1s_contaminadas_del_mundo.jpg"/>
          <p:cNvPicPr>
            <a:picLocks noChangeAspect="1" noChangeArrowheads="1"/>
          </p:cNvPicPr>
          <p:nvPr/>
        </p:nvPicPr>
        <p:blipFill>
          <a:blip r:embed="rId3" cstate="print"/>
          <a:srcRect/>
          <a:stretch>
            <a:fillRect/>
          </a:stretch>
        </p:blipFill>
        <p:spPr bwMode="auto">
          <a:xfrm>
            <a:off x="7596336" y="3501009"/>
            <a:ext cx="1547664" cy="1259210"/>
          </a:xfrm>
          <a:prstGeom prst="rect">
            <a:avLst/>
          </a:prstGeom>
          <a:noFill/>
        </p:spPr>
      </p:pic>
      <p:pic>
        <p:nvPicPr>
          <p:cNvPr id="135171" name="Picture 3" descr="C:\Documents and Settings\User\Mis documentos\SHIRLEY\ESPE\CIGMA\GESTION AMBIENTAL\diapositivasGA\LIBROS\libro gestión ambiental\imagenes\medio-ambiente.jpg"/>
          <p:cNvPicPr>
            <a:picLocks noChangeAspect="1" noChangeArrowheads="1"/>
          </p:cNvPicPr>
          <p:nvPr/>
        </p:nvPicPr>
        <p:blipFill>
          <a:blip r:embed="rId4" cstate="print"/>
          <a:srcRect r="10656" b="9773"/>
          <a:stretch>
            <a:fillRect/>
          </a:stretch>
        </p:blipFill>
        <p:spPr bwMode="auto">
          <a:xfrm>
            <a:off x="7308304" y="4451649"/>
            <a:ext cx="1835696" cy="2406352"/>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0" y="-2231"/>
            <a:ext cx="344517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algn="l" defTabSz="914400" rtl="0" eaLnBrk="1" fontAlgn="base" latinLnBrk="0" hangingPunct="1">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4.4.3 COMUNICACIÓN</a:t>
            </a:r>
          </a:p>
        </p:txBody>
      </p:sp>
      <p:sp>
        <p:nvSpPr>
          <p:cNvPr id="5" name="4 Rectángulo redondeado"/>
          <p:cNvSpPr/>
          <p:nvPr/>
        </p:nvSpPr>
        <p:spPr>
          <a:xfrm>
            <a:off x="323528" y="701988"/>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692697"/>
            <a:ext cx="2160240" cy="369332"/>
          </a:xfrm>
          <a:prstGeom prst="rect">
            <a:avLst/>
          </a:prstGeom>
        </p:spPr>
        <p:txBody>
          <a:bodyPr wrap="square">
            <a:spAutoFit/>
          </a:bodyPr>
          <a:lstStyle/>
          <a:p>
            <a:r>
              <a:rPr lang="es-EC" dirty="0" smtClean="0"/>
              <a:t>PUNTOS CLAVE!!!!</a:t>
            </a:r>
            <a:endParaRPr lang="es-EC" dirty="0"/>
          </a:p>
        </p:txBody>
      </p:sp>
      <p:sp>
        <p:nvSpPr>
          <p:cNvPr id="8" name="7 CuadroTexto"/>
          <p:cNvSpPr txBox="1"/>
          <p:nvPr/>
        </p:nvSpPr>
        <p:spPr>
          <a:xfrm>
            <a:off x="251520" y="1268761"/>
            <a:ext cx="8568952" cy="2031325"/>
          </a:xfrm>
          <a:prstGeom prst="rect">
            <a:avLst/>
          </a:prstGeom>
          <a:noFill/>
        </p:spPr>
        <p:txBody>
          <a:bodyPr wrap="square" rtlCol="0">
            <a:spAutoFit/>
          </a:bodyPr>
          <a:lstStyle/>
          <a:p>
            <a:pPr algn="just"/>
            <a:r>
              <a:rPr lang="es-EC" dirty="0" smtClean="0"/>
              <a:t>Establecer y mantener procedimientos en relación con sus aspectos ambientales y su SGA; para mantener una comunicación interna entre los niveles de la organización, los medios de comunicación interna pueden incluir:</a:t>
            </a:r>
          </a:p>
          <a:p>
            <a:r>
              <a:rPr lang="es-EC" dirty="0" smtClean="0"/>
              <a:t> </a:t>
            </a:r>
          </a:p>
          <a:p>
            <a:pPr marL="354013" lvl="0" indent="-177800">
              <a:buFont typeface="Wingdings" pitchFamily="2" charset="2"/>
              <a:buChar char="q"/>
            </a:pPr>
            <a:r>
              <a:rPr lang="es-EC" dirty="0" smtClean="0"/>
              <a:t>Reuniones regulares de los grupos de trabajo</a:t>
            </a:r>
          </a:p>
          <a:p>
            <a:pPr marL="354013" lvl="0" indent="-177800">
              <a:buFont typeface="Wingdings" pitchFamily="2" charset="2"/>
              <a:buChar char="q"/>
            </a:pPr>
            <a:r>
              <a:rPr lang="es-EC" dirty="0" smtClean="0"/>
              <a:t>Boletines internos, </a:t>
            </a:r>
          </a:p>
          <a:p>
            <a:pPr marL="354013" lvl="0" indent="-177800">
              <a:buFont typeface="Wingdings" pitchFamily="2" charset="2"/>
              <a:buChar char="q"/>
            </a:pPr>
            <a:r>
              <a:rPr lang="es-EC" dirty="0" smtClean="0"/>
              <a:t>Tableros de noticias y sitios de intranet.</a:t>
            </a:r>
            <a:endParaRPr lang="es-EC" dirty="0"/>
          </a:p>
        </p:txBody>
      </p:sp>
      <p:sp>
        <p:nvSpPr>
          <p:cNvPr id="9" name="8 Rectángulo"/>
          <p:cNvSpPr/>
          <p:nvPr/>
        </p:nvSpPr>
        <p:spPr>
          <a:xfrm>
            <a:off x="323528" y="3574758"/>
            <a:ext cx="8640960" cy="646331"/>
          </a:xfrm>
          <a:prstGeom prst="rect">
            <a:avLst/>
          </a:prstGeom>
        </p:spPr>
        <p:txBody>
          <a:bodyPr wrap="square">
            <a:spAutoFit/>
          </a:bodyPr>
          <a:lstStyle/>
          <a:p>
            <a:pPr algn="just"/>
            <a:r>
              <a:rPr lang="es-EC" dirty="0" smtClean="0"/>
              <a:t>Decidir si comunicar o no externamente información sobre sus aspectos ambientales significativos. Registrar decisión.</a:t>
            </a:r>
          </a:p>
        </p:txBody>
      </p:sp>
      <p:sp>
        <p:nvSpPr>
          <p:cNvPr id="12" name="11 CuadroTexto"/>
          <p:cNvSpPr txBox="1"/>
          <p:nvPr/>
        </p:nvSpPr>
        <p:spPr>
          <a:xfrm>
            <a:off x="323528" y="4437113"/>
            <a:ext cx="8820472" cy="2031325"/>
          </a:xfrm>
          <a:prstGeom prst="rect">
            <a:avLst/>
          </a:prstGeom>
          <a:noFill/>
        </p:spPr>
        <p:txBody>
          <a:bodyPr wrap="square" rtlCol="0">
            <a:spAutoFit/>
          </a:bodyPr>
          <a:lstStyle/>
          <a:p>
            <a:r>
              <a:rPr lang="es-EC" dirty="0" smtClean="0"/>
              <a:t>Los métodos para comunicar externamente pueden incluir: </a:t>
            </a:r>
          </a:p>
          <a:p>
            <a:endParaRPr lang="es-EC" dirty="0" smtClean="0"/>
          </a:p>
          <a:p>
            <a:pPr>
              <a:buFont typeface="Wingdings" pitchFamily="2" charset="2"/>
              <a:buChar char="q"/>
            </a:pPr>
            <a:r>
              <a:rPr lang="es-EC" dirty="0" smtClean="0"/>
              <a:t>Informes anuales</a:t>
            </a:r>
          </a:p>
          <a:p>
            <a:pPr>
              <a:buFont typeface="Wingdings" pitchFamily="2" charset="2"/>
              <a:buChar char="q"/>
            </a:pPr>
            <a:r>
              <a:rPr lang="es-EC" dirty="0" smtClean="0"/>
              <a:t>Boletines,</a:t>
            </a:r>
          </a:p>
          <a:p>
            <a:pPr>
              <a:buFont typeface="Wingdings" pitchFamily="2" charset="2"/>
              <a:buChar char="q"/>
            </a:pPr>
            <a:r>
              <a:rPr lang="es-EC" dirty="0" smtClean="0"/>
              <a:t>Sitios Web </a:t>
            </a:r>
          </a:p>
          <a:p>
            <a:pPr>
              <a:buFont typeface="Wingdings" pitchFamily="2" charset="2"/>
              <a:buChar char="q"/>
            </a:pPr>
            <a:r>
              <a:rPr lang="es-EC" dirty="0" smtClean="0"/>
              <a:t>Reuniones con la comunidad</a:t>
            </a:r>
          </a:p>
          <a:p>
            <a:endParaRPr lang="es-EC" dirty="0"/>
          </a:p>
        </p:txBody>
      </p:sp>
      <p:sp>
        <p:nvSpPr>
          <p:cNvPr id="13" name="AutoShape 12"/>
          <p:cNvSpPr>
            <a:spLocks noChangeArrowheads="1"/>
          </p:cNvSpPr>
          <p:nvPr/>
        </p:nvSpPr>
        <p:spPr bwMode="auto">
          <a:xfrm>
            <a:off x="0" y="14127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0" y="364502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5" name="AutoShape 12"/>
          <p:cNvSpPr>
            <a:spLocks noChangeArrowheads="1"/>
          </p:cNvSpPr>
          <p:nvPr/>
        </p:nvSpPr>
        <p:spPr bwMode="auto">
          <a:xfrm>
            <a:off x="0" y="458112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6" name="Picture 16" descr="Image1399">
            <a:hlinkClick r:id="rId2"/>
          </p:cNvPr>
          <p:cNvPicPr>
            <a:picLocks noChangeAspect="1" noChangeArrowheads="1"/>
          </p:cNvPicPr>
          <p:nvPr/>
        </p:nvPicPr>
        <p:blipFill>
          <a:blip r:embed="rId3" cstate="print"/>
          <a:srcRect/>
          <a:stretch>
            <a:fillRect/>
          </a:stretch>
        </p:blipFill>
        <p:spPr bwMode="auto">
          <a:xfrm>
            <a:off x="5724129" y="2276872"/>
            <a:ext cx="1512249" cy="1152128"/>
          </a:xfrm>
          <a:prstGeom prst="rect">
            <a:avLst/>
          </a:prstGeom>
          <a:noFill/>
        </p:spPr>
      </p:pic>
      <p:pic>
        <p:nvPicPr>
          <p:cNvPr id="136196" name="Picture 4" descr="C:\Archivos de programa\Microsoft Office\MEDIA\CAGCAT10\j0285750.wmf"/>
          <p:cNvPicPr>
            <a:picLocks noChangeAspect="1" noChangeArrowheads="1"/>
          </p:cNvPicPr>
          <p:nvPr/>
        </p:nvPicPr>
        <p:blipFill>
          <a:blip r:embed="rId4" cstate="print"/>
          <a:srcRect/>
          <a:stretch>
            <a:fillRect/>
          </a:stretch>
        </p:blipFill>
        <p:spPr bwMode="auto">
          <a:xfrm>
            <a:off x="7319964" y="2348881"/>
            <a:ext cx="1824037" cy="1120775"/>
          </a:xfrm>
          <a:prstGeom prst="rect">
            <a:avLst/>
          </a:prstGeom>
          <a:noFill/>
        </p:spPr>
      </p:pic>
      <p:pic>
        <p:nvPicPr>
          <p:cNvPr id="136197" name="Picture 5" descr="C:\Documents and Settings\User\Mis documentos\SHIRLEY\ESPE\CIGMA\GESTION AMBIENTAL\diapositivasGA\LIBROS\libro gestión ambiental\imagenes\images.jpg"/>
          <p:cNvPicPr>
            <a:picLocks noChangeAspect="1" noChangeArrowheads="1"/>
          </p:cNvPicPr>
          <p:nvPr/>
        </p:nvPicPr>
        <p:blipFill>
          <a:blip r:embed="rId5" cstate="print"/>
          <a:srcRect/>
          <a:stretch>
            <a:fillRect/>
          </a:stretch>
        </p:blipFill>
        <p:spPr bwMode="auto">
          <a:xfrm>
            <a:off x="5436097" y="5085185"/>
            <a:ext cx="2286951" cy="1339205"/>
          </a:xfrm>
          <a:prstGeom prst="rect">
            <a:avLst/>
          </a:prstGeom>
          <a:noFill/>
        </p:spPr>
      </p:pic>
      <p:pic>
        <p:nvPicPr>
          <p:cNvPr id="136198" name="Picture 6" descr="C:\Documents and Settings\User\Mis documentos\SHIRLEY\ESPE\CIGMA\GESTION AMBIENTAL\diapositivasGA\LIBROS\libro gestión ambiental\imagenes\art_5.jpg"/>
          <p:cNvPicPr>
            <a:picLocks noChangeAspect="1" noChangeArrowheads="1"/>
          </p:cNvPicPr>
          <p:nvPr/>
        </p:nvPicPr>
        <p:blipFill>
          <a:blip r:embed="rId6" cstate="print"/>
          <a:srcRect l="25455" t="5130" r="32818" b="60198"/>
          <a:stretch>
            <a:fillRect/>
          </a:stretch>
        </p:blipFill>
        <p:spPr bwMode="auto">
          <a:xfrm>
            <a:off x="7596336" y="4293096"/>
            <a:ext cx="1224136" cy="122413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2" y="-2232"/>
            <a:ext cx="371249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indent="0" fontAlgn="base">
              <a:spcBef>
                <a:spcPct val="0"/>
              </a:spcBef>
              <a:spcAft>
                <a:spcPct val="0"/>
              </a:spcAft>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4.4.4 DOCUMENTACIÓN</a:t>
            </a:r>
          </a:p>
        </p:txBody>
      </p:sp>
      <p:sp>
        <p:nvSpPr>
          <p:cNvPr id="6" name="5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6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8" name="7 CuadroTexto"/>
          <p:cNvSpPr txBox="1"/>
          <p:nvPr/>
        </p:nvSpPr>
        <p:spPr>
          <a:xfrm>
            <a:off x="611560" y="1556792"/>
            <a:ext cx="7632848" cy="3416320"/>
          </a:xfrm>
          <a:prstGeom prst="rect">
            <a:avLst/>
          </a:prstGeom>
          <a:noFill/>
        </p:spPr>
        <p:txBody>
          <a:bodyPr wrap="square" rtlCol="0">
            <a:spAutoFit/>
          </a:bodyPr>
          <a:lstStyle/>
          <a:p>
            <a:pPr algn="just"/>
            <a:r>
              <a:rPr lang="es-EC" dirty="0" smtClean="0"/>
              <a:t>La organización debe establecer y mantener la información documentada para describir los elementos centrales del SGA y la forma en que sus partes se interrelacionan.</a:t>
            </a:r>
          </a:p>
          <a:p>
            <a:pPr algn="just"/>
            <a:endParaRPr lang="es-EC" dirty="0" smtClean="0"/>
          </a:p>
          <a:p>
            <a:pPr algn="just"/>
            <a:r>
              <a:rPr lang="es-EC" dirty="0" smtClean="0"/>
              <a:t>Proporcionar las indicaciones acerca de dónde obtener información más detallada sobre el funcionamiento de partes específicas del sistema de gestión ambiental. </a:t>
            </a:r>
          </a:p>
          <a:p>
            <a:pPr algn="just"/>
            <a:r>
              <a:rPr lang="es-EC" dirty="0" smtClean="0"/>
              <a:t> </a:t>
            </a:r>
          </a:p>
          <a:p>
            <a:pPr algn="just"/>
            <a:r>
              <a:rPr lang="es-EC" dirty="0" smtClean="0"/>
              <a:t> </a:t>
            </a:r>
          </a:p>
          <a:p>
            <a:pPr algn="just"/>
            <a:r>
              <a:rPr lang="es-EC" dirty="0" smtClean="0"/>
              <a:t>La Documentación demuestra la existencia de un SGA, por lo tanto ésta, deberá ser actualizada constantemente, ser de fácil y rápido acceso a los procedimientos y registros que se realicen.  </a:t>
            </a:r>
            <a:endParaRPr lang="es-EC" dirty="0"/>
          </a:p>
        </p:txBody>
      </p:sp>
      <p:sp>
        <p:nvSpPr>
          <p:cNvPr id="9" name="AutoShape 12"/>
          <p:cNvSpPr>
            <a:spLocks noChangeArrowheads="1"/>
          </p:cNvSpPr>
          <p:nvPr/>
        </p:nvSpPr>
        <p:spPr bwMode="auto">
          <a:xfrm>
            <a:off x="323528" y="162880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323528" y="270892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323528" y="414908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37219" name="Picture 3"/>
          <p:cNvPicPr>
            <a:picLocks noChangeAspect="1" noChangeArrowheads="1"/>
          </p:cNvPicPr>
          <p:nvPr/>
        </p:nvPicPr>
        <p:blipFill>
          <a:blip r:embed="rId2" cstate="print"/>
          <a:srcRect/>
          <a:stretch>
            <a:fillRect/>
          </a:stretch>
        </p:blipFill>
        <p:spPr bwMode="auto">
          <a:xfrm>
            <a:off x="8304753" y="1412776"/>
            <a:ext cx="731743" cy="813048"/>
          </a:xfrm>
          <a:prstGeom prst="rect">
            <a:avLst/>
          </a:prstGeom>
          <a:noFill/>
          <a:ln w="9525">
            <a:noFill/>
            <a:miter lim="800000"/>
            <a:headEnd/>
            <a:tailEnd/>
          </a:ln>
        </p:spPr>
      </p:pic>
      <p:pic>
        <p:nvPicPr>
          <p:cNvPr id="137220" name="Picture 4"/>
          <p:cNvPicPr>
            <a:picLocks noChangeAspect="1" noChangeArrowheads="1"/>
          </p:cNvPicPr>
          <p:nvPr/>
        </p:nvPicPr>
        <p:blipFill>
          <a:blip r:embed="rId3" cstate="print"/>
          <a:srcRect/>
          <a:stretch>
            <a:fillRect/>
          </a:stretch>
        </p:blipFill>
        <p:spPr bwMode="auto">
          <a:xfrm>
            <a:off x="8244408" y="4221088"/>
            <a:ext cx="864096" cy="864096"/>
          </a:xfrm>
          <a:prstGeom prst="rect">
            <a:avLst/>
          </a:prstGeom>
          <a:noFill/>
          <a:ln w="9525">
            <a:noFill/>
            <a:miter lim="800000"/>
            <a:headEnd/>
            <a:tailEnd/>
          </a:ln>
        </p:spPr>
      </p:pic>
      <p:pic>
        <p:nvPicPr>
          <p:cNvPr id="137221" name="Picture 5"/>
          <p:cNvPicPr>
            <a:picLocks noChangeAspect="1" noChangeArrowheads="1"/>
          </p:cNvPicPr>
          <p:nvPr/>
        </p:nvPicPr>
        <p:blipFill>
          <a:blip r:embed="rId4" cstate="print"/>
          <a:srcRect/>
          <a:stretch>
            <a:fillRect/>
          </a:stretch>
        </p:blipFill>
        <p:spPr bwMode="auto">
          <a:xfrm>
            <a:off x="8244408" y="2636912"/>
            <a:ext cx="809331" cy="781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0" y="-2232"/>
            <a:ext cx="523399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fontAlgn="base">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4.4.5 CONTROL DE DOCUMENTOS</a:t>
            </a:r>
          </a:p>
        </p:txBody>
      </p:sp>
      <p:sp>
        <p:nvSpPr>
          <p:cNvPr id="6" name="5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6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8" name="7 CuadroTexto"/>
          <p:cNvSpPr txBox="1"/>
          <p:nvPr/>
        </p:nvSpPr>
        <p:spPr>
          <a:xfrm>
            <a:off x="539552" y="2060849"/>
            <a:ext cx="8064896" cy="4247317"/>
          </a:xfrm>
          <a:prstGeom prst="rect">
            <a:avLst/>
          </a:prstGeom>
          <a:noFill/>
        </p:spPr>
        <p:txBody>
          <a:bodyPr wrap="square" rtlCol="0">
            <a:spAutoFit/>
          </a:bodyPr>
          <a:lstStyle/>
          <a:p>
            <a:r>
              <a:rPr lang="es-EC" dirty="0" smtClean="0"/>
              <a:t>Se aprueben los documentos con relación a su adecuación antes de su emisión.</a:t>
            </a:r>
          </a:p>
          <a:p>
            <a:endParaRPr lang="es-EC" dirty="0" smtClean="0"/>
          </a:p>
          <a:p>
            <a:r>
              <a:rPr lang="es-EC" dirty="0" smtClean="0"/>
              <a:t>Se revise y actualice la documentación  cada vez que sea requerido.</a:t>
            </a:r>
          </a:p>
          <a:p>
            <a:endParaRPr lang="es-EC" dirty="0" smtClean="0"/>
          </a:p>
          <a:p>
            <a:r>
              <a:rPr lang="es-EC" dirty="0" smtClean="0"/>
              <a:t>Sean localizados fácilmente mediante un código de identificación.</a:t>
            </a:r>
          </a:p>
          <a:p>
            <a:endParaRPr lang="es-EC" dirty="0" smtClean="0"/>
          </a:p>
          <a:p>
            <a:r>
              <a:rPr lang="es-EC" dirty="0" smtClean="0"/>
              <a:t>Las versiones pertinentes de los documentos aplicables se encuentren disponibles en las áreas de operación.</a:t>
            </a:r>
          </a:p>
          <a:p>
            <a:endParaRPr lang="es-EC" dirty="0" smtClean="0"/>
          </a:p>
          <a:p>
            <a:r>
              <a:rPr lang="es-EC" dirty="0" smtClean="0"/>
              <a:t>Se asegure que  los documentos que son necesarios para la planificación y operación del sistema de gestión ambiental sean identificados y se controla su distribución.</a:t>
            </a:r>
          </a:p>
          <a:p>
            <a:endParaRPr lang="es-EC" dirty="0" smtClean="0"/>
          </a:p>
          <a:p>
            <a:r>
              <a:rPr lang="es-EC" dirty="0" smtClean="0"/>
              <a:t>Se retiren los documentos obsoletos, e identifiquen de forma adecuada en el caso de que se mantengan por cualquier razón.</a:t>
            </a:r>
            <a:endParaRPr lang="es-EC" dirty="0"/>
          </a:p>
        </p:txBody>
      </p:sp>
      <p:sp>
        <p:nvSpPr>
          <p:cNvPr id="10" name="9 CuadroTexto"/>
          <p:cNvSpPr txBox="1"/>
          <p:nvPr/>
        </p:nvSpPr>
        <p:spPr>
          <a:xfrm>
            <a:off x="251520" y="1412776"/>
            <a:ext cx="8316416" cy="369332"/>
          </a:xfrm>
          <a:prstGeom prst="rect">
            <a:avLst/>
          </a:prstGeom>
          <a:noFill/>
        </p:spPr>
        <p:txBody>
          <a:bodyPr wrap="square" rtlCol="0">
            <a:spAutoFit/>
          </a:bodyPr>
          <a:lstStyle/>
          <a:p>
            <a:r>
              <a:rPr lang="es-EC" dirty="0" smtClean="0"/>
              <a:t>La Institución deberá controlar la Documentación del SGA</a:t>
            </a:r>
            <a:r>
              <a:rPr lang="es-ES" dirty="0" smtClean="0"/>
              <a:t>, de modo que:</a:t>
            </a:r>
            <a:endParaRPr lang="es-EC" dirty="0" smtClean="0"/>
          </a:p>
        </p:txBody>
      </p:sp>
      <p:sp>
        <p:nvSpPr>
          <p:cNvPr id="13" name="AutoShape 12"/>
          <p:cNvSpPr>
            <a:spLocks noChangeArrowheads="1"/>
          </p:cNvSpPr>
          <p:nvPr/>
        </p:nvSpPr>
        <p:spPr bwMode="auto">
          <a:xfrm>
            <a:off x="323528" y="213285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323528" y="270892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5" name="AutoShape 12"/>
          <p:cNvSpPr>
            <a:spLocks noChangeArrowheads="1"/>
          </p:cNvSpPr>
          <p:nvPr/>
        </p:nvSpPr>
        <p:spPr bwMode="auto">
          <a:xfrm>
            <a:off x="323528" y="32129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6" name="AutoShape 12"/>
          <p:cNvSpPr>
            <a:spLocks noChangeArrowheads="1"/>
          </p:cNvSpPr>
          <p:nvPr/>
        </p:nvSpPr>
        <p:spPr bwMode="auto">
          <a:xfrm>
            <a:off x="323528" y="378904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7" name="AutoShape 12"/>
          <p:cNvSpPr>
            <a:spLocks noChangeArrowheads="1"/>
          </p:cNvSpPr>
          <p:nvPr/>
        </p:nvSpPr>
        <p:spPr bwMode="auto">
          <a:xfrm>
            <a:off x="323528" y="458112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8" name="AutoShape 12"/>
          <p:cNvSpPr>
            <a:spLocks noChangeArrowheads="1"/>
          </p:cNvSpPr>
          <p:nvPr/>
        </p:nvSpPr>
        <p:spPr bwMode="auto">
          <a:xfrm>
            <a:off x="323528" y="566124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 y="1"/>
            <a:ext cx="4803559" cy="461665"/>
          </a:xfrm>
          <a:prstGeom prst="rect">
            <a:avLst/>
          </a:prstGeom>
        </p:spPr>
        <p:txBody>
          <a:bodyPr wrap="none">
            <a:spAutoFit/>
          </a:bodyPr>
          <a:lstStyle/>
          <a:p>
            <a:r>
              <a:rPr lang="es-EC" sz="2400" b="1" dirty="0" smtClean="0">
                <a:solidFill>
                  <a:srgbClr val="000000"/>
                </a:solidFill>
                <a:latin typeface="Times New Roman" pitchFamily="18" charset="0"/>
                <a:ea typeface="Times New Roman" pitchFamily="18" charset="0"/>
                <a:cs typeface="Times New Roman" pitchFamily="18" charset="0"/>
              </a:rPr>
              <a:t>4.4.6 CONTROL OPERACIONAL</a:t>
            </a:r>
          </a:p>
        </p:txBody>
      </p:sp>
      <p:sp>
        <p:nvSpPr>
          <p:cNvPr id="5" name="4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8" name="7 CuadroTexto"/>
          <p:cNvSpPr txBox="1"/>
          <p:nvPr/>
        </p:nvSpPr>
        <p:spPr>
          <a:xfrm>
            <a:off x="323528" y="4941168"/>
            <a:ext cx="8280920" cy="1477328"/>
          </a:xfrm>
          <a:prstGeom prst="rect">
            <a:avLst/>
          </a:prstGeom>
          <a:noFill/>
        </p:spPr>
        <p:txBody>
          <a:bodyPr wrap="square" rtlCol="0">
            <a:spAutoFit/>
          </a:bodyPr>
          <a:lstStyle/>
          <a:p>
            <a:pPr algn="just"/>
            <a:r>
              <a:rPr lang="es-EC" dirty="0" smtClean="0"/>
              <a:t>Información sobre: cuándo?</a:t>
            </a:r>
          </a:p>
          <a:p>
            <a:pPr algn="just"/>
            <a:r>
              <a:rPr lang="es-EC" dirty="0" smtClean="0"/>
              <a:t>		  quién?</a:t>
            </a:r>
          </a:p>
          <a:p>
            <a:pPr algn="just"/>
            <a:r>
              <a:rPr lang="es-EC" dirty="0" smtClean="0"/>
              <a:t>		  cómo?</a:t>
            </a:r>
          </a:p>
          <a:p>
            <a:pPr algn="just"/>
            <a:r>
              <a:rPr lang="es-EC" dirty="0" smtClean="0"/>
              <a:t>		  donde?</a:t>
            </a:r>
          </a:p>
          <a:p>
            <a:pPr algn="just"/>
            <a:r>
              <a:rPr lang="es-EC" dirty="0" smtClean="0"/>
              <a:t>		  porque se lleva a efecto una acción?</a:t>
            </a:r>
          </a:p>
        </p:txBody>
      </p:sp>
      <p:sp>
        <p:nvSpPr>
          <p:cNvPr id="9" name="8 Rectángulo"/>
          <p:cNvSpPr/>
          <p:nvPr/>
        </p:nvSpPr>
        <p:spPr>
          <a:xfrm>
            <a:off x="4283969" y="1124744"/>
            <a:ext cx="939681" cy="369332"/>
          </a:xfrm>
          <a:prstGeom prst="rect">
            <a:avLst/>
          </a:prstGeom>
        </p:spPr>
        <p:txBody>
          <a:bodyPr wrap="none">
            <a:spAutoFit/>
          </a:bodyPr>
          <a:lstStyle/>
          <a:p>
            <a:r>
              <a:rPr lang="es-EC" dirty="0" smtClean="0">
                <a:solidFill>
                  <a:prstClr val="black"/>
                </a:solidFill>
              </a:rPr>
              <a:t>Implica</a:t>
            </a:r>
            <a:endParaRPr lang="es-EC" dirty="0"/>
          </a:p>
        </p:txBody>
      </p:sp>
      <p:sp>
        <p:nvSpPr>
          <p:cNvPr id="10" name="9 Rectángulo"/>
          <p:cNvSpPr/>
          <p:nvPr/>
        </p:nvSpPr>
        <p:spPr>
          <a:xfrm>
            <a:off x="323528" y="1628800"/>
            <a:ext cx="3888432" cy="923330"/>
          </a:xfrm>
          <a:prstGeom prst="rect">
            <a:avLst/>
          </a:prstGeom>
        </p:spPr>
        <p:txBody>
          <a:bodyPr wrap="square">
            <a:spAutoFit/>
          </a:bodyPr>
          <a:lstStyle/>
          <a:p>
            <a:r>
              <a:rPr lang="es-EC" dirty="0" smtClean="0">
                <a:solidFill>
                  <a:prstClr val="black"/>
                </a:solidFill>
              </a:rPr>
              <a:t>Establecimiento e implementación de procedimientos documentados, por parte del Comando del B-TRP</a:t>
            </a:r>
            <a:endParaRPr lang="es-EC" dirty="0"/>
          </a:p>
        </p:txBody>
      </p:sp>
      <p:sp>
        <p:nvSpPr>
          <p:cNvPr id="11" name="10 Rectángulo"/>
          <p:cNvSpPr/>
          <p:nvPr/>
        </p:nvSpPr>
        <p:spPr>
          <a:xfrm>
            <a:off x="5796136" y="1340768"/>
            <a:ext cx="3168352" cy="1477328"/>
          </a:xfrm>
          <a:prstGeom prst="rect">
            <a:avLst/>
          </a:prstGeom>
        </p:spPr>
        <p:txBody>
          <a:bodyPr wrap="square">
            <a:spAutoFit/>
          </a:bodyPr>
          <a:lstStyle/>
          <a:p>
            <a:pPr algn="just"/>
            <a:r>
              <a:rPr lang="es-EC" dirty="0" smtClean="0"/>
              <a:t>Controlar situaciones que puedan generar aspectos ambientales, o la reducción de los impactos significativos asociados con sus actividades.</a:t>
            </a:r>
            <a:endParaRPr lang="es-EC" dirty="0"/>
          </a:p>
        </p:txBody>
      </p:sp>
      <p:sp>
        <p:nvSpPr>
          <p:cNvPr id="12" name="11 Rectángulo"/>
          <p:cNvSpPr/>
          <p:nvPr/>
        </p:nvSpPr>
        <p:spPr>
          <a:xfrm>
            <a:off x="2699792" y="2996953"/>
            <a:ext cx="4104456" cy="923330"/>
          </a:xfrm>
          <a:prstGeom prst="rect">
            <a:avLst/>
          </a:prstGeom>
        </p:spPr>
        <p:txBody>
          <a:bodyPr wrap="square">
            <a:spAutoFit/>
          </a:bodyPr>
          <a:lstStyle/>
          <a:p>
            <a:pPr algn="just"/>
            <a:r>
              <a:rPr lang="es-EC" dirty="0" smtClean="0"/>
              <a:t>Ausencia podría llevar a desviaciones de la política, de los objetivos y metas ambientales. </a:t>
            </a:r>
          </a:p>
        </p:txBody>
      </p:sp>
      <p:sp>
        <p:nvSpPr>
          <p:cNvPr id="13" name="12 Rectángulo"/>
          <p:cNvSpPr/>
          <p:nvPr/>
        </p:nvSpPr>
        <p:spPr>
          <a:xfrm>
            <a:off x="611561" y="4149080"/>
            <a:ext cx="2193229" cy="369332"/>
          </a:xfrm>
          <a:prstGeom prst="rect">
            <a:avLst/>
          </a:prstGeom>
        </p:spPr>
        <p:txBody>
          <a:bodyPr wrap="none">
            <a:spAutoFit/>
          </a:bodyPr>
          <a:lstStyle/>
          <a:p>
            <a:r>
              <a:rPr lang="es-EC" dirty="0" smtClean="0"/>
              <a:t>Los procedimientos </a:t>
            </a:r>
            <a:endParaRPr lang="es-EC" dirty="0"/>
          </a:p>
        </p:txBody>
      </p:sp>
      <p:sp>
        <p:nvSpPr>
          <p:cNvPr id="14" name="13 Rectángulo"/>
          <p:cNvSpPr/>
          <p:nvPr/>
        </p:nvSpPr>
        <p:spPr>
          <a:xfrm>
            <a:off x="4139953" y="4149080"/>
            <a:ext cx="4542141" cy="369332"/>
          </a:xfrm>
          <a:prstGeom prst="rect">
            <a:avLst/>
          </a:prstGeom>
        </p:spPr>
        <p:txBody>
          <a:bodyPr wrap="none">
            <a:spAutoFit/>
          </a:bodyPr>
          <a:lstStyle/>
          <a:p>
            <a:r>
              <a:rPr lang="es-EC" dirty="0" smtClean="0"/>
              <a:t>Forma específica de llevar a cabo un proceso</a:t>
            </a:r>
            <a:endParaRPr lang="es-EC" dirty="0"/>
          </a:p>
        </p:txBody>
      </p:sp>
      <p:cxnSp>
        <p:nvCxnSpPr>
          <p:cNvPr id="16" name="15 Forma"/>
          <p:cNvCxnSpPr>
            <a:stCxn id="9" idx="1"/>
            <a:endCxn id="10" idx="0"/>
          </p:cNvCxnSpPr>
          <p:nvPr/>
        </p:nvCxnSpPr>
        <p:spPr>
          <a:xfrm rot="10800000" flipV="1">
            <a:off x="2267745" y="1309410"/>
            <a:ext cx="2016225" cy="319390"/>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19 Conector recto de flecha"/>
          <p:cNvCxnSpPr/>
          <p:nvPr/>
        </p:nvCxnSpPr>
        <p:spPr>
          <a:xfrm flipV="1">
            <a:off x="4067944" y="2079433"/>
            <a:ext cx="1584176" cy="110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21 Conector recto de flecha"/>
          <p:cNvCxnSpPr>
            <a:stCxn id="13" idx="3"/>
            <a:endCxn id="14" idx="1"/>
          </p:cNvCxnSpPr>
          <p:nvPr/>
        </p:nvCxnSpPr>
        <p:spPr>
          <a:xfrm>
            <a:off x="2804790" y="4333746"/>
            <a:ext cx="1335163"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28" name="Picture 3" descr="BS00871_"/>
          <p:cNvPicPr>
            <a:picLocks noChangeAspect="1" noChangeArrowheads="1"/>
          </p:cNvPicPr>
          <p:nvPr/>
        </p:nvPicPr>
        <p:blipFill>
          <a:blip r:embed="rId2" cstate="print"/>
          <a:srcRect/>
          <a:stretch>
            <a:fillRect/>
          </a:stretch>
        </p:blipFill>
        <p:spPr bwMode="auto">
          <a:xfrm>
            <a:off x="7236296" y="2852936"/>
            <a:ext cx="1345853" cy="1368152"/>
          </a:xfrm>
          <a:prstGeom prst="rect">
            <a:avLst/>
          </a:prstGeom>
          <a:noFill/>
          <a:ln w="9525">
            <a:noFill/>
            <a:miter lim="800000"/>
            <a:headEnd/>
            <a:tailEnd/>
          </a:ln>
        </p:spPr>
      </p:pic>
      <p:pic>
        <p:nvPicPr>
          <p:cNvPr id="29" name="Picture 7" descr="j0332588"/>
          <p:cNvPicPr>
            <a:picLocks noChangeAspect="1" noChangeArrowheads="1"/>
          </p:cNvPicPr>
          <p:nvPr/>
        </p:nvPicPr>
        <p:blipFill>
          <a:blip r:embed="rId3" cstate="print"/>
          <a:srcRect/>
          <a:stretch>
            <a:fillRect/>
          </a:stretch>
        </p:blipFill>
        <p:spPr bwMode="auto">
          <a:xfrm>
            <a:off x="7092280" y="4509121"/>
            <a:ext cx="1716771" cy="2159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166350" y="200834"/>
            <a:ext cx="3109506" cy="707886"/>
          </a:xfrm>
          <a:prstGeom prst="rect">
            <a:avLst/>
          </a:prstGeom>
        </p:spPr>
        <p:txBody>
          <a:bodyPr wrap="none">
            <a:spAutoFit/>
          </a:bodyPr>
          <a:lstStyle/>
          <a:p>
            <a:pPr marL="0" lvl="1" fontAlgn="base">
              <a:spcBef>
                <a:spcPct val="0"/>
              </a:spcBef>
              <a:spcAft>
                <a:spcPct val="0"/>
              </a:spcAft>
              <a:buClr>
                <a:srgbClr val="000000"/>
              </a:buClr>
              <a:buSzPct val="100000"/>
              <a:tabLst>
                <a:tab pos="630238" algn="l"/>
              </a:tabLst>
            </a:pPr>
            <a:r>
              <a:rPr lang="es-EC" sz="4000" b="1" dirty="0" smtClean="0">
                <a:solidFill>
                  <a:srgbClr val="000000"/>
                </a:solidFill>
                <a:latin typeface="Times New Roman" pitchFamily="18" charset="0"/>
                <a:ea typeface="Times New Roman" pitchFamily="18" charset="0"/>
                <a:cs typeface="Times New Roman" pitchFamily="18" charset="0"/>
              </a:rPr>
              <a:t>O</a:t>
            </a:r>
            <a:r>
              <a:rPr lang="es-EC" sz="4000" b="1" dirty="0" smtClean="0" bmk="">
                <a:solidFill>
                  <a:srgbClr val="000000"/>
                </a:solidFill>
                <a:latin typeface="Times New Roman" pitchFamily="18" charset="0"/>
                <a:ea typeface="Times New Roman" pitchFamily="18" charset="0"/>
                <a:cs typeface="Times New Roman" pitchFamily="18" charset="0"/>
              </a:rPr>
              <a:t>BJETIVOS</a:t>
            </a:r>
            <a:endParaRPr lang="es-ES_tradnl" sz="4000" b="1" dirty="0" smtClean="0" bmk="">
              <a:solidFill>
                <a:srgbClr val="4F81BD"/>
              </a:solidFill>
              <a:latin typeface="Bookman Old Style" pitchFamily="18" charset="0"/>
              <a:ea typeface="Times New Roman" pitchFamily="18" charset="0"/>
              <a:cs typeface="Times New Roman" pitchFamily="18" charset="0"/>
            </a:endParaRPr>
          </a:p>
        </p:txBody>
      </p:sp>
      <p:sp>
        <p:nvSpPr>
          <p:cNvPr id="11" name="10 CuadroTexto"/>
          <p:cNvSpPr txBox="1"/>
          <p:nvPr/>
        </p:nvSpPr>
        <p:spPr>
          <a:xfrm>
            <a:off x="288032" y="1659572"/>
            <a:ext cx="8676456" cy="3785652"/>
          </a:xfrm>
          <a:prstGeom prst="rect">
            <a:avLst/>
          </a:prstGeom>
          <a:noFill/>
        </p:spPr>
        <p:txBody>
          <a:bodyPr wrap="square" rtlCol="0">
            <a:spAutoFit/>
          </a:bodyPr>
          <a:lstStyle/>
          <a:p>
            <a:pPr marL="177800" lvl="0" indent="-177800">
              <a:buFont typeface="Arial" pitchFamily="34" charset="0"/>
              <a:buChar char="•"/>
            </a:pPr>
            <a:r>
              <a:rPr lang="es-EC" sz="4000" dirty="0" smtClean="0" bmk="">
                <a:solidFill>
                  <a:srgbClr val="000000"/>
                </a:solidFill>
                <a:latin typeface="Times New Roman" pitchFamily="18" charset="0"/>
                <a:ea typeface="Times New Roman" pitchFamily="18" charset="0"/>
                <a:cs typeface="Times New Roman" pitchFamily="18" charset="0"/>
              </a:rPr>
              <a:t>Realizar una Revisión Ambiental Inicial</a:t>
            </a:r>
          </a:p>
          <a:p>
            <a:pPr marL="177800" lvl="0" indent="-177800"/>
            <a:endParaRPr lang="es-EC" sz="4000" dirty="0" smtClean="0" bmk="">
              <a:solidFill>
                <a:srgbClr val="000000"/>
              </a:solidFill>
              <a:latin typeface="Times New Roman" pitchFamily="18" charset="0"/>
              <a:ea typeface="Times New Roman" pitchFamily="18" charset="0"/>
              <a:cs typeface="Times New Roman" pitchFamily="18" charset="0"/>
            </a:endParaRPr>
          </a:p>
          <a:p>
            <a:pPr marL="177800" lvl="0" indent="-177800">
              <a:buFont typeface="Arial" pitchFamily="34" charset="0"/>
              <a:buChar char="•"/>
            </a:pPr>
            <a:r>
              <a:rPr lang="es-EC" sz="4000" dirty="0" smtClean="0" bmk="">
                <a:solidFill>
                  <a:srgbClr val="000000"/>
                </a:solidFill>
                <a:latin typeface="Times New Roman" pitchFamily="18" charset="0"/>
                <a:ea typeface="Times New Roman" pitchFamily="18" charset="0"/>
                <a:cs typeface="Times New Roman" pitchFamily="18" charset="0"/>
              </a:rPr>
              <a:t>Definir una Política Ambiental.</a:t>
            </a:r>
          </a:p>
          <a:p>
            <a:pPr marL="177800" lvl="0" indent="-177800"/>
            <a:endParaRPr lang="es-EC" sz="4000" dirty="0" smtClean="0" bmk="">
              <a:solidFill>
                <a:srgbClr val="000000"/>
              </a:solidFill>
              <a:latin typeface="Times New Roman" pitchFamily="18" charset="0"/>
              <a:ea typeface="Times New Roman" pitchFamily="18" charset="0"/>
              <a:cs typeface="Times New Roman" pitchFamily="18" charset="0"/>
            </a:endParaRPr>
          </a:p>
          <a:p>
            <a:pPr marL="177800" lvl="0" indent="-177800" algn="just">
              <a:buFont typeface="Arial" pitchFamily="34" charset="0"/>
              <a:buChar char="•"/>
            </a:pPr>
            <a:r>
              <a:rPr lang="es-EC" sz="4000" dirty="0" smtClean="0" bmk="">
                <a:solidFill>
                  <a:srgbClr val="000000"/>
                </a:solidFill>
                <a:latin typeface="Times New Roman" pitchFamily="18" charset="0"/>
                <a:ea typeface="Times New Roman" pitchFamily="18" charset="0"/>
                <a:cs typeface="Times New Roman" pitchFamily="18" charset="0"/>
              </a:rPr>
              <a:t>Realizar la propuesta del SGA basado en la Norma ISO 14001:2004</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1" y="-2232"/>
            <a:ext cx="85797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fontAlgn="base">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4.4.7 PREPARACIÓN Y RESPUESTA ANTE EMERGENCIAS</a:t>
            </a:r>
          </a:p>
        </p:txBody>
      </p:sp>
      <p:sp>
        <p:nvSpPr>
          <p:cNvPr id="6" name="5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6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8" name="7 CuadroTexto"/>
          <p:cNvSpPr txBox="1"/>
          <p:nvPr/>
        </p:nvSpPr>
        <p:spPr>
          <a:xfrm>
            <a:off x="467544" y="1196752"/>
            <a:ext cx="6192688" cy="2031325"/>
          </a:xfrm>
          <a:prstGeom prst="rect">
            <a:avLst/>
          </a:prstGeom>
          <a:noFill/>
        </p:spPr>
        <p:txBody>
          <a:bodyPr wrap="square" rtlCol="0">
            <a:spAutoFit/>
          </a:bodyPr>
          <a:lstStyle/>
          <a:p>
            <a:pPr algn="just"/>
            <a:r>
              <a:rPr lang="es-EC" dirty="0" smtClean="0"/>
              <a:t>La organización debe establecer procedimientos para:</a:t>
            </a:r>
          </a:p>
          <a:p>
            <a:pPr algn="just"/>
            <a:endParaRPr lang="es-EC" dirty="0" smtClean="0"/>
          </a:p>
          <a:p>
            <a:pPr marL="627063" lvl="1" indent="-169863" algn="just">
              <a:buFont typeface="Wingdings" pitchFamily="2" charset="2"/>
              <a:buChar char="ü"/>
            </a:pPr>
            <a:r>
              <a:rPr lang="es-EC" dirty="0" smtClean="0"/>
              <a:t>Identificar accidentes y situaciones de emergencia potenciales que podrían tener un impacto ambiental.</a:t>
            </a:r>
          </a:p>
          <a:p>
            <a:pPr lvl="1" algn="just">
              <a:buFont typeface="Wingdings" pitchFamily="2" charset="2"/>
              <a:buChar char="ü"/>
            </a:pPr>
            <a:endParaRPr lang="es-EC" dirty="0" smtClean="0"/>
          </a:p>
          <a:p>
            <a:pPr lvl="1" algn="just">
              <a:buFont typeface="Wingdings" pitchFamily="2" charset="2"/>
              <a:buChar char="ü"/>
            </a:pPr>
            <a:r>
              <a:rPr lang="es-EC" dirty="0" smtClean="0"/>
              <a:t>Cómo responder ante situaciones de emergencia</a:t>
            </a:r>
          </a:p>
          <a:p>
            <a:pPr algn="just"/>
            <a:endParaRPr lang="es-EC" dirty="0" smtClean="0"/>
          </a:p>
        </p:txBody>
      </p:sp>
      <p:sp>
        <p:nvSpPr>
          <p:cNvPr id="9" name="AutoShape 12"/>
          <p:cNvSpPr>
            <a:spLocks noChangeArrowheads="1"/>
          </p:cNvSpPr>
          <p:nvPr/>
        </p:nvSpPr>
        <p:spPr bwMode="auto">
          <a:xfrm>
            <a:off x="179512" y="126876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179512" y="32129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179512" y="400506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179512" y="458112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3" name="AutoShape 12"/>
          <p:cNvSpPr>
            <a:spLocks noChangeArrowheads="1"/>
          </p:cNvSpPr>
          <p:nvPr/>
        </p:nvSpPr>
        <p:spPr bwMode="auto">
          <a:xfrm>
            <a:off x="179512" y="537321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179512" y="594928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6" name="Picture 5" descr="pe01584_"/>
          <p:cNvPicPr>
            <a:picLocks noChangeAspect="1" noChangeArrowheads="1"/>
          </p:cNvPicPr>
          <p:nvPr/>
        </p:nvPicPr>
        <p:blipFill>
          <a:blip r:embed="rId2" cstate="print"/>
          <a:srcRect/>
          <a:stretch>
            <a:fillRect/>
          </a:stretch>
        </p:blipFill>
        <p:spPr bwMode="auto">
          <a:xfrm>
            <a:off x="6398514" y="1268760"/>
            <a:ext cx="2745487" cy="1656184"/>
          </a:xfrm>
          <a:prstGeom prst="rect">
            <a:avLst/>
          </a:prstGeom>
          <a:noFill/>
          <a:ln w="9525">
            <a:noFill/>
            <a:miter lim="800000"/>
            <a:headEnd/>
            <a:tailEnd/>
          </a:ln>
        </p:spPr>
      </p:pic>
      <p:sp>
        <p:nvSpPr>
          <p:cNvPr id="17" name="16 Rectángulo"/>
          <p:cNvSpPr/>
          <p:nvPr/>
        </p:nvSpPr>
        <p:spPr>
          <a:xfrm>
            <a:off x="467544" y="3140967"/>
            <a:ext cx="8064896" cy="3416320"/>
          </a:xfrm>
          <a:prstGeom prst="rect">
            <a:avLst/>
          </a:prstGeom>
        </p:spPr>
        <p:txBody>
          <a:bodyPr wrap="square">
            <a:spAutoFit/>
          </a:bodyPr>
          <a:lstStyle/>
          <a:p>
            <a:pPr lvl="0" algn="just"/>
            <a:r>
              <a:rPr lang="es-EC" dirty="0" smtClean="0"/>
              <a:t>Una evaluación posterior a un accidente para establecer e implementar las acciones correctivas y acciones preventivas. </a:t>
            </a:r>
          </a:p>
          <a:p>
            <a:pPr algn="just"/>
            <a:r>
              <a:rPr lang="es-EC" dirty="0" smtClean="0"/>
              <a:t> </a:t>
            </a:r>
          </a:p>
          <a:p>
            <a:pPr algn="just"/>
            <a:r>
              <a:rPr lang="es-EC" dirty="0" smtClean="0"/>
              <a:t>Revisar periódicamente los procedimientos  y actualizarlos</a:t>
            </a:r>
          </a:p>
          <a:p>
            <a:pPr algn="just"/>
            <a:endParaRPr lang="es-EC" dirty="0" smtClean="0"/>
          </a:p>
          <a:p>
            <a:pPr lvl="0" algn="just"/>
            <a:r>
              <a:rPr lang="es-EC" dirty="0" smtClean="0"/>
              <a:t>Realización de simulacros ó pruebas periódicas de procedimientos de respuesta ante emergencias.</a:t>
            </a:r>
          </a:p>
          <a:p>
            <a:pPr lvl="0" algn="just"/>
            <a:endParaRPr lang="es-EC" dirty="0" smtClean="0"/>
          </a:p>
          <a:p>
            <a:pPr lvl="0" algn="just"/>
            <a:r>
              <a:rPr lang="es-EC" dirty="0" smtClean="0"/>
              <a:t>Preparar al personal para actuar en caso de una emergencia</a:t>
            </a:r>
          </a:p>
          <a:p>
            <a:pPr lvl="0" algn="just"/>
            <a:endParaRPr lang="es-EC" dirty="0" smtClean="0"/>
          </a:p>
          <a:p>
            <a:pPr algn="just"/>
            <a:r>
              <a:rPr lang="es-EC" dirty="0" smtClean="0"/>
              <a:t>Listado de instituciones de ayuda, incluidos los datos de contacto para acudir inmediatamente en caso de una emergencia.</a:t>
            </a:r>
            <a:endParaRPr lang="es-EC"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0" y="-2231"/>
            <a:ext cx="510954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algn="l" defTabSz="914400" rtl="0" eaLnBrk="1" fontAlgn="base" latinLnBrk="0" hangingPunct="1">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4.5.1 SEGUIMIENTO Y MEDICIÓN</a:t>
            </a:r>
          </a:p>
        </p:txBody>
      </p:sp>
      <p:sp>
        <p:nvSpPr>
          <p:cNvPr id="5" name="4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7" name="6 CuadroTexto"/>
          <p:cNvSpPr txBox="1"/>
          <p:nvPr/>
        </p:nvSpPr>
        <p:spPr>
          <a:xfrm>
            <a:off x="539552" y="1628801"/>
            <a:ext cx="7632848" cy="3693319"/>
          </a:xfrm>
          <a:prstGeom prst="rect">
            <a:avLst/>
          </a:prstGeom>
          <a:noFill/>
        </p:spPr>
        <p:txBody>
          <a:bodyPr wrap="square" rtlCol="0">
            <a:spAutoFit/>
          </a:bodyPr>
          <a:lstStyle/>
          <a:p>
            <a:pPr algn="just"/>
            <a:r>
              <a:rPr lang="es-EC" dirty="0" smtClean="0"/>
              <a:t>La organización debe mantener procedimientos para:</a:t>
            </a:r>
          </a:p>
          <a:p>
            <a:pPr algn="just"/>
            <a:endParaRPr lang="es-EC" dirty="0" smtClean="0"/>
          </a:p>
          <a:p>
            <a:pPr marL="627063" lvl="1" indent="-169863" algn="just">
              <a:buFont typeface="Wingdings" pitchFamily="2" charset="2"/>
              <a:buChar char="ü"/>
            </a:pPr>
            <a:r>
              <a:rPr lang="es-EC" dirty="0" smtClean="0"/>
              <a:t>Hacer seguimiento periódico y medir características claves de las operaciones</a:t>
            </a:r>
          </a:p>
          <a:p>
            <a:pPr lvl="1" algn="just">
              <a:buFont typeface="Wingdings" pitchFamily="2" charset="2"/>
              <a:buChar char="ü"/>
            </a:pPr>
            <a:r>
              <a:rPr lang="es-EC" dirty="0" smtClean="0"/>
              <a:t>Desempeño</a:t>
            </a:r>
          </a:p>
          <a:p>
            <a:pPr lvl="1" algn="just">
              <a:buFont typeface="Wingdings" pitchFamily="2" charset="2"/>
              <a:buChar char="ü"/>
            </a:pPr>
            <a:r>
              <a:rPr lang="es-EC" dirty="0" smtClean="0"/>
              <a:t>Controles Operacionales</a:t>
            </a:r>
          </a:p>
          <a:p>
            <a:pPr lvl="1" algn="just">
              <a:buFont typeface="Wingdings" pitchFamily="2" charset="2"/>
              <a:buChar char="ü"/>
            </a:pPr>
            <a:r>
              <a:rPr lang="es-EC" dirty="0" smtClean="0"/>
              <a:t>Objetivos y Metas</a:t>
            </a:r>
          </a:p>
          <a:p>
            <a:pPr algn="just"/>
            <a:endParaRPr lang="es-EC" dirty="0" smtClean="0"/>
          </a:p>
          <a:p>
            <a:pPr lvl="0" algn="just"/>
            <a:r>
              <a:rPr lang="es-EC" dirty="0" smtClean="0"/>
              <a:t>Asegurar el uso de equipo calibrado</a:t>
            </a:r>
          </a:p>
          <a:p>
            <a:pPr algn="just"/>
            <a:r>
              <a:rPr lang="es-EC" dirty="0" smtClean="0"/>
              <a:t> </a:t>
            </a:r>
          </a:p>
          <a:p>
            <a:pPr algn="just"/>
            <a:r>
              <a:rPr lang="es-EC" dirty="0" smtClean="0"/>
              <a:t>Documentar la información</a:t>
            </a:r>
          </a:p>
          <a:p>
            <a:pPr algn="just"/>
            <a:endParaRPr lang="es-EC" dirty="0" smtClean="0"/>
          </a:p>
          <a:p>
            <a:pPr algn="just"/>
            <a:r>
              <a:rPr lang="es-EC" dirty="0" smtClean="0"/>
              <a:t>Mantener registros.</a:t>
            </a:r>
          </a:p>
        </p:txBody>
      </p:sp>
      <p:sp>
        <p:nvSpPr>
          <p:cNvPr id="8" name="AutoShape 12"/>
          <p:cNvSpPr>
            <a:spLocks noChangeArrowheads="1"/>
          </p:cNvSpPr>
          <p:nvPr/>
        </p:nvSpPr>
        <p:spPr bwMode="auto">
          <a:xfrm>
            <a:off x="179512" y="170080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9" name="AutoShape 12"/>
          <p:cNvSpPr>
            <a:spLocks noChangeArrowheads="1"/>
          </p:cNvSpPr>
          <p:nvPr/>
        </p:nvSpPr>
        <p:spPr bwMode="auto">
          <a:xfrm>
            <a:off x="179512" y="386104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179512" y="443711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179512" y="50131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2" name="Picture 4" descr="MPj04096590000[1]"/>
          <p:cNvPicPr>
            <a:picLocks noChangeAspect="1" noChangeArrowheads="1"/>
          </p:cNvPicPr>
          <p:nvPr/>
        </p:nvPicPr>
        <p:blipFill>
          <a:blip r:embed="rId2" cstate="print"/>
          <a:srcRect/>
          <a:stretch>
            <a:fillRect/>
          </a:stretch>
        </p:blipFill>
        <p:spPr bwMode="auto">
          <a:xfrm>
            <a:off x="5220072" y="3501009"/>
            <a:ext cx="2082211" cy="2088232"/>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redondeado"/>
          <p:cNvSpPr/>
          <p:nvPr/>
        </p:nvSpPr>
        <p:spPr>
          <a:xfrm>
            <a:off x="2915816" y="836712"/>
            <a:ext cx="3456384"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4 Rectángulo"/>
          <p:cNvSpPr/>
          <p:nvPr/>
        </p:nvSpPr>
        <p:spPr>
          <a:xfrm>
            <a:off x="2843808" y="836713"/>
            <a:ext cx="3672408" cy="369332"/>
          </a:xfrm>
          <a:prstGeom prst="rect">
            <a:avLst/>
          </a:prstGeom>
        </p:spPr>
        <p:txBody>
          <a:bodyPr wrap="square">
            <a:spAutoFit/>
          </a:bodyPr>
          <a:lstStyle/>
          <a:p>
            <a:r>
              <a:rPr lang="es-EC" dirty="0" smtClean="0"/>
              <a:t>LO QUE SE MIDE SE GESTIONA</a:t>
            </a:r>
            <a:endParaRPr lang="es-EC" dirty="0"/>
          </a:p>
        </p:txBody>
      </p:sp>
      <p:sp>
        <p:nvSpPr>
          <p:cNvPr id="6" name="5 CuadroTexto"/>
          <p:cNvSpPr txBox="1"/>
          <p:nvPr/>
        </p:nvSpPr>
        <p:spPr>
          <a:xfrm>
            <a:off x="395536" y="1772816"/>
            <a:ext cx="5472608" cy="3416320"/>
          </a:xfrm>
          <a:prstGeom prst="rect">
            <a:avLst/>
          </a:prstGeom>
          <a:noFill/>
        </p:spPr>
        <p:txBody>
          <a:bodyPr wrap="square" rtlCol="0">
            <a:spAutoFit/>
          </a:bodyPr>
          <a:lstStyle/>
          <a:p>
            <a:pPr algn="just"/>
            <a:r>
              <a:rPr lang="es-EC" dirty="0" smtClean="0"/>
              <a:t>Volumen/peso/características químicas de residuos, emisiones y descargas</a:t>
            </a:r>
          </a:p>
          <a:p>
            <a:pPr algn="just"/>
            <a:endParaRPr lang="es-EC" dirty="0" smtClean="0"/>
          </a:p>
          <a:p>
            <a:pPr algn="just"/>
            <a:r>
              <a:rPr lang="es-EC" dirty="0" smtClean="0"/>
              <a:t>Número de desviaciones, defectos</a:t>
            </a:r>
          </a:p>
          <a:p>
            <a:pPr algn="just"/>
            <a:endParaRPr lang="es-EC" dirty="0" smtClean="0"/>
          </a:p>
          <a:p>
            <a:pPr algn="just"/>
            <a:r>
              <a:rPr lang="es-EC" dirty="0" smtClean="0"/>
              <a:t>Requisitos actuales</a:t>
            </a:r>
          </a:p>
          <a:p>
            <a:pPr algn="just"/>
            <a:endParaRPr lang="es-EC" dirty="0" smtClean="0"/>
          </a:p>
          <a:p>
            <a:pPr algn="just"/>
            <a:r>
              <a:rPr lang="es-EC" dirty="0" smtClean="0"/>
              <a:t>Medidas de eficiencia</a:t>
            </a:r>
          </a:p>
          <a:p>
            <a:pPr algn="just"/>
            <a:endParaRPr lang="es-EC" dirty="0" smtClean="0"/>
          </a:p>
          <a:p>
            <a:pPr algn="just"/>
            <a:r>
              <a:rPr lang="es-EC" dirty="0" smtClean="0"/>
              <a:t>Datos financieros</a:t>
            </a:r>
          </a:p>
          <a:p>
            <a:pPr algn="just"/>
            <a:endParaRPr lang="es-EC" dirty="0" smtClean="0"/>
          </a:p>
          <a:p>
            <a:pPr algn="just"/>
            <a:r>
              <a:rPr lang="es-EC" dirty="0" smtClean="0"/>
              <a:t>Uso de materia prima, etc.</a:t>
            </a:r>
            <a:endParaRPr lang="es-EC" dirty="0"/>
          </a:p>
        </p:txBody>
      </p:sp>
      <p:sp>
        <p:nvSpPr>
          <p:cNvPr id="7" name="AutoShape 12"/>
          <p:cNvSpPr>
            <a:spLocks noChangeArrowheads="1"/>
          </p:cNvSpPr>
          <p:nvPr/>
        </p:nvSpPr>
        <p:spPr bwMode="auto">
          <a:xfrm>
            <a:off x="179512" y="184482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8" name="AutoShape 12"/>
          <p:cNvSpPr>
            <a:spLocks noChangeArrowheads="1"/>
          </p:cNvSpPr>
          <p:nvPr/>
        </p:nvSpPr>
        <p:spPr bwMode="auto">
          <a:xfrm>
            <a:off x="179512" y="263691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9" name="AutoShape 12"/>
          <p:cNvSpPr>
            <a:spLocks noChangeArrowheads="1"/>
          </p:cNvSpPr>
          <p:nvPr/>
        </p:nvSpPr>
        <p:spPr bwMode="auto">
          <a:xfrm>
            <a:off x="179512" y="321297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179512" y="371703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179512" y="429309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179512" y="486916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61794" name="Picture 2" descr="C:\Documents and Settings\User\Mis documentos\SHIRLEY\ESPE\CIGMA\GESTION AMBIENTAL\diapositivasGA\LIBROS\libro gestión ambiental\imagenes\residuos.jpg"/>
          <p:cNvPicPr>
            <a:picLocks noChangeAspect="1" noChangeArrowheads="1"/>
          </p:cNvPicPr>
          <p:nvPr/>
        </p:nvPicPr>
        <p:blipFill>
          <a:blip r:embed="rId2" cstate="print"/>
          <a:srcRect/>
          <a:stretch>
            <a:fillRect/>
          </a:stretch>
        </p:blipFill>
        <p:spPr bwMode="auto">
          <a:xfrm>
            <a:off x="6084169" y="1628801"/>
            <a:ext cx="2524671" cy="1437403"/>
          </a:xfrm>
          <a:prstGeom prst="rect">
            <a:avLst/>
          </a:prstGeom>
          <a:noFill/>
        </p:spPr>
      </p:pic>
      <p:pic>
        <p:nvPicPr>
          <p:cNvPr id="161795" name="Picture 3" descr="C:\Documents and Settings\User\Mis documentos\SHIRLEY\ESPE\CIGMA\GESTION AMBIENTAL\diapositivasGA\LIBROS\libro gestión ambiental\imagenes\fotolab.jpg"/>
          <p:cNvPicPr>
            <a:picLocks noChangeAspect="1" noChangeArrowheads="1"/>
          </p:cNvPicPr>
          <p:nvPr/>
        </p:nvPicPr>
        <p:blipFill>
          <a:blip r:embed="rId3" cstate="print"/>
          <a:srcRect/>
          <a:stretch>
            <a:fillRect/>
          </a:stretch>
        </p:blipFill>
        <p:spPr bwMode="auto">
          <a:xfrm>
            <a:off x="6372202" y="3284985"/>
            <a:ext cx="2111535" cy="1584176"/>
          </a:xfrm>
          <a:prstGeom prst="rect">
            <a:avLst/>
          </a:prstGeom>
          <a:noFill/>
        </p:spPr>
      </p:pic>
      <p:pic>
        <p:nvPicPr>
          <p:cNvPr id="161796" name="Picture 4" descr="C:\Documents and Settings\User\Mis documentos\SHIRLEY\ESPE\CIGMA\GESTION AMBIENTAL\diapositivasGA\LIBROS\libro gestión ambiental\imagenes\dinero.jpg"/>
          <p:cNvPicPr>
            <a:picLocks noChangeAspect="1" noChangeArrowheads="1"/>
          </p:cNvPicPr>
          <p:nvPr/>
        </p:nvPicPr>
        <p:blipFill>
          <a:blip r:embed="rId4" cstate="print"/>
          <a:srcRect/>
          <a:stretch>
            <a:fillRect/>
          </a:stretch>
        </p:blipFill>
        <p:spPr bwMode="auto">
          <a:xfrm>
            <a:off x="6516216" y="4913784"/>
            <a:ext cx="1944216" cy="194421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2" y="1"/>
            <a:ext cx="739362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algn="l" defTabSz="914400" rtl="0" eaLnBrk="1" fontAlgn="base" latinLnBrk="0" hangingPunct="1">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4.5.2 EVALUACIÓN DEL CUMPLIMIENTO LEGAL</a:t>
            </a:r>
          </a:p>
        </p:txBody>
      </p:sp>
      <p:sp>
        <p:nvSpPr>
          <p:cNvPr id="5" name="4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9" name="8 CuadroTexto"/>
          <p:cNvSpPr txBox="1"/>
          <p:nvPr/>
        </p:nvSpPr>
        <p:spPr>
          <a:xfrm>
            <a:off x="755576" y="2204865"/>
            <a:ext cx="7632848" cy="1523494"/>
          </a:xfrm>
          <a:prstGeom prst="rect">
            <a:avLst/>
          </a:prstGeom>
          <a:noFill/>
        </p:spPr>
        <p:txBody>
          <a:bodyPr wrap="square" rtlCol="0">
            <a:spAutoFit/>
          </a:bodyPr>
          <a:lstStyle/>
          <a:p>
            <a:pPr lvl="0" algn="just"/>
            <a:r>
              <a:rPr lang="es-EC" dirty="0" smtClean="0"/>
              <a:t>Evaluar periódicamente el cumplimiento de los requisitos legales aplicables</a:t>
            </a:r>
          </a:p>
          <a:p>
            <a:pPr algn="just"/>
            <a:r>
              <a:rPr lang="es-EC" dirty="0" smtClean="0"/>
              <a:t> </a:t>
            </a:r>
          </a:p>
          <a:p>
            <a:pPr lvl="0" algn="just"/>
            <a:r>
              <a:rPr lang="es-EC" dirty="0" smtClean="0"/>
              <a:t>Evaluar periódicamente el cumplimiento de otros requisitos</a:t>
            </a:r>
          </a:p>
          <a:p>
            <a:pPr algn="just"/>
            <a:endParaRPr lang="es-EC" dirty="0" smtClean="0"/>
          </a:p>
          <a:p>
            <a:pPr lvl="0" algn="just"/>
            <a:r>
              <a:rPr lang="es-EC" dirty="0" smtClean="0"/>
              <a:t>Mantener registros</a:t>
            </a:r>
            <a:endParaRPr lang="es-EC" dirty="0"/>
          </a:p>
        </p:txBody>
      </p:sp>
      <p:sp>
        <p:nvSpPr>
          <p:cNvPr id="10" name="9 Rectángulo"/>
          <p:cNvSpPr/>
          <p:nvPr/>
        </p:nvSpPr>
        <p:spPr>
          <a:xfrm>
            <a:off x="251520" y="1412776"/>
            <a:ext cx="6624736" cy="369332"/>
          </a:xfrm>
          <a:prstGeom prst="rect">
            <a:avLst/>
          </a:prstGeom>
        </p:spPr>
        <p:txBody>
          <a:bodyPr wrap="square">
            <a:spAutoFit/>
          </a:bodyPr>
          <a:lstStyle/>
          <a:p>
            <a:pPr algn="just"/>
            <a:r>
              <a:rPr lang="es-EC" dirty="0" smtClean="0"/>
              <a:t>La organización debe establecer procedimientos para:</a:t>
            </a:r>
          </a:p>
        </p:txBody>
      </p:sp>
      <p:sp>
        <p:nvSpPr>
          <p:cNvPr id="11" name="AutoShape 12"/>
          <p:cNvSpPr>
            <a:spLocks noChangeArrowheads="1"/>
          </p:cNvSpPr>
          <p:nvPr/>
        </p:nvSpPr>
        <p:spPr bwMode="auto">
          <a:xfrm>
            <a:off x="467544" y="227687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467544" y="278092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3" name="AutoShape 12"/>
          <p:cNvSpPr>
            <a:spLocks noChangeArrowheads="1"/>
          </p:cNvSpPr>
          <p:nvPr/>
        </p:nvSpPr>
        <p:spPr bwMode="auto">
          <a:xfrm>
            <a:off x="467544" y="335699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13 Botón de acción: Documento">
            <a:hlinkClick r:id="rId2" action="ppaction://program" highlightClick="1"/>
          </p:cNvPr>
          <p:cNvSpPr/>
          <p:nvPr/>
        </p:nvSpPr>
        <p:spPr>
          <a:xfrm>
            <a:off x="8820472" y="6408712"/>
            <a:ext cx="288032" cy="404664"/>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143362" name="Picture 2" descr="C:\Archivos de programa\Microsoft Office\MEDIA\CAGCAT10\j0300840.wmf"/>
          <p:cNvPicPr>
            <a:picLocks noChangeAspect="1" noChangeArrowheads="1"/>
          </p:cNvPicPr>
          <p:nvPr/>
        </p:nvPicPr>
        <p:blipFill>
          <a:blip r:embed="rId3" cstate="print"/>
          <a:srcRect/>
          <a:stretch>
            <a:fillRect/>
          </a:stretch>
        </p:blipFill>
        <p:spPr bwMode="auto">
          <a:xfrm>
            <a:off x="3275856" y="3573016"/>
            <a:ext cx="2808312" cy="236549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1" y="571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algn="l" defTabSz="914400" rtl="0" eaLnBrk="1" fontAlgn="base" latinLnBrk="0" hangingPunct="1">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4.5.3 NO CONFORMIDAD, ACCIÓN CORRECTIVA, ACCIÓN PREVENTIVA</a:t>
            </a:r>
          </a:p>
        </p:txBody>
      </p:sp>
      <p:sp>
        <p:nvSpPr>
          <p:cNvPr id="5" name="4 Rectángulo redondeado"/>
          <p:cNvSpPr/>
          <p:nvPr/>
        </p:nvSpPr>
        <p:spPr>
          <a:xfrm>
            <a:off x="179512" y="1043444"/>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179512" y="1043445"/>
            <a:ext cx="2232248" cy="369332"/>
          </a:xfrm>
          <a:prstGeom prst="rect">
            <a:avLst/>
          </a:prstGeom>
        </p:spPr>
        <p:txBody>
          <a:bodyPr wrap="square">
            <a:spAutoFit/>
          </a:bodyPr>
          <a:lstStyle/>
          <a:p>
            <a:r>
              <a:rPr lang="es-EC" dirty="0" smtClean="0"/>
              <a:t>PUNTOS CLAVE!!!!</a:t>
            </a:r>
            <a:endParaRPr lang="es-EC" dirty="0"/>
          </a:p>
        </p:txBody>
      </p:sp>
      <p:sp>
        <p:nvSpPr>
          <p:cNvPr id="7" name="6 CuadroTexto"/>
          <p:cNvSpPr txBox="1"/>
          <p:nvPr/>
        </p:nvSpPr>
        <p:spPr>
          <a:xfrm>
            <a:off x="539552" y="2204864"/>
            <a:ext cx="7632848" cy="4524315"/>
          </a:xfrm>
          <a:prstGeom prst="rect">
            <a:avLst/>
          </a:prstGeom>
          <a:noFill/>
        </p:spPr>
        <p:txBody>
          <a:bodyPr wrap="square" rtlCol="0">
            <a:spAutoFit/>
          </a:bodyPr>
          <a:lstStyle/>
          <a:p>
            <a:pPr lvl="0" algn="just"/>
            <a:r>
              <a:rPr lang="es-EC" dirty="0" smtClean="0"/>
              <a:t>Cubrir no conformidades reales y potenciales; tomar acciones correctivas y preventivas</a:t>
            </a:r>
          </a:p>
          <a:p>
            <a:pPr lvl="0" algn="just"/>
            <a:endParaRPr lang="es-EC" dirty="0" smtClean="0"/>
          </a:p>
          <a:p>
            <a:pPr lvl="0" algn="just"/>
            <a:r>
              <a:rPr lang="es-EC" dirty="0" smtClean="0"/>
              <a:t>Evaluar periódicamente el cumplimiento de otros requisitos</a:t>
            </a:r>
          </a:p>
          <a:p>
            <a:pPr algn="just"/>
            <a:endParaRPr lang="es-EC" dirty="0" smtClean="0"/>
          </a:p>
          <a:p>
            <a:pPr lvl="0" algn="just"/>
            <a:r>
              <a:rPr lang="es-EC" dirty="0" smtClean="0"/>
              <a:t>Mantener registros.</a:t>
            </a:r>
          </a:p>
          <a:p>
            <a:pPr lvl="0" algn="just"/>
            <a:endParaRPr lang="es-EC" dirty="0" smtClean="0"/>
          </a:p>
          <a:p>
            <a:pPr lvl="0" algn="just"/>
            <a:r>
              <a:rPr lang="es-EC" dirty="0" smtClean="0"/>
              <a:t>Investigar las causas de las no conformidades</a:t>
            </a:r>
          </a:p>
          <a:p>
            <a:pPr lvl="0" algn="just"/>
            <a:endParaRPr lang="es-EC" dirty="0" smtClean="0"/>
          </a:p>
          <a:p>
            <a:pPr lvl="0" algn="just"/>
            <a:r>
              <a:rPr lang="es-EC" dirty="0" smtClean="0"/>
              <a:t>Evaluar las necesidades de acción</a:t>
            </a:r>
          </a:p>
          <a:p>
            <a:pPr lvl="0" algn="just"/>
            <a:endParaRPr lang="es-EC" dirty="0" smtClean="0"/>
          </a:p>
          <a:p>
            <a:pPr lvl="0" algn="just"/>
            <a:r>
              <a:rPr lang="es-EC" dirty="0" smtClean="0"/>
              <a:t>Registrar los resultados de las acciones</a:t>
            </a:r>
          </a:p>
          <a:p>
            <a:pPr lvl="0" algn="just"/>
            <a:endParaRPr lang="es-EC" dirty="0" smtClean="0"/>
          </a:p>
          <a:p>
            <a:pPr lvl="0" algn="just"/>
            <a:r>
              <a:rPr lang="es-EC" dirty="0" smtClean="0"/>
              <a:t>Revisar la eficacia de las acciones</a:t>
            </a:r>
          </a:p>
          <a:p>
            <a:pPr lvl="0" algn="just"/>
            <a:endParaRPr lang="es-EC" dirty="0" smtClean="0"/>
          </a:p>
          <a:p>
            <a:pPr lvl="0" algn="just"/>
            <a:r>
              <a:rPr lang="es-EC" dirty="0" smtClean="0"/>
              <a:t>Cambios a la documentación del SGA, de ser necesario.</a:t>
            </a:r>
            <a:endParaRPr lang="es-EC" dirty="0"/>
          </a:p>
        </p:txBody>
      </p:sp>
      <p:sp>
        <p:nvSpPr>
          <p:cNvPr id="8" name="7 Rectángulo"/>
          <p:cNvSpPr/>
          <p:nvPr/>
        </p:nvSpPr>
        <p:spPr>
          <a:xfrm>
            <a:off x="251520" y="1628800"/>
            <a:ext cx="6624736" cy="369332"/>
          </a:xfrm>
          <a:prstGeom prst="rect">
            <a:avLst/>
          </a:prstGeom>
        </p:spPr>
        <p:txBody>
          <a:bodyPr wrap="square">
            <a:spAutoFit/>
          </a:bodyPr>
          <a:lstStyle/>
          <a:p>
            <a:pPr algn="just"/>
            <a:r>
              <a:rPr lang="es-EC" dirty="0" smtClean="0"/>
              <a:t>La organización debe establecer procedimientos para:</a:t>
            </a:r>
          </a:p>
        </p:txBody>
      </p:sp>
      <p:sp>
        <p:nvSpPr>
          <p:cNvPr id="9" name="AutoShape 12"/>
          <p:cNvSpPr>
            <a:spLocks noChangeArrowheads="1"/>
          </p:cNvSpPr>
          <p:nvPr/>
        </p:nvSpPr>
        <p:spPr bwMode="auto">
          <a:xfrm>
            <a:off x="323528" y="227687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323528" y="306896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323528" y="364502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2" name="AutoShape 12"/>
          <p:cNvSpPr>
            <a:spLocks noChangeArrowheads="1"/>
          </p:cNvSpPr>
          <p:nvPr/>
        </p:nvSpPr>
        <p:spPr bwMode="auto">
          <a:xfrm>
            <a:off x="323528" y="414908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3" name="AutoShape 12"/>
          <p:cNvSpPr>
            <a:spLocks noChangeArrowheads="1"/>
          </p:cNvSpPr>
          <p:nvPr/>
        </p:nvSpPr>
        <p:spPr bwMode="auto">
          <a:xfrm>
            <a:off x="323528" y="472514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4" name="AutoShape 12"/>
          <p:cNvSpPr>
            <a:spLocks noChangeArrowheads="1"/>
          </p:cNvSpPr>
          <p:nvPr/>
        </p:nvSpPr>
        <p:spPr bwMode="auto">
          <a:xfrm>
            <a:off x="323528" y="530120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5" name="AutoShape 12"/>
          <p:cNvSpPr>
            <a:spLocks noChangeArrowheads="1"/>
          </p:cNvSpPr>
          <p:nvPr/>
        </p:nvSpPr>
        <p:spPr bwMode="auto">
          <a:xfrm>
            <a:off x="323528" y="587727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6" name="AutoShape 12"/>
          <p:cNvSpPr>
            <a:spLocks noChangeArrowheads="1"/>
          </p:cNvSpPr>
          <p:nvPr/>
        </p:nvSpPr>
        <p:spPr bwMode="auto">
          <a:xfrm>
            <a:off x="323528" y="638132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Rectángulo redondeado"/>
          <p:cNvSpPr/>
          <p:nvPr/>
        </p:nvSpPr>
        <p:spPr>
          <a:xfrm>
            <a:off x="251520" y="1196753"/>
            <a:ext cx="2736304"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0" name="9 Rectángulo redondeado"/>
          <p:cNvSpPr/>
          <p:nvPr/>
        </p:nvSpPr>
        <p:spPr>
          <a:xfrm>
            <a:off x="179512" y="2204865"/>
            <a:ext cx="3024336"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4 Rectángulo"/>
          <p:cNvSpPr/>
          <p:nvPr/>
        </p:nvSpPr>
        <p:spPr>
          <a:xfrm>
            <a:off x="323528" y="1268761"/>
            <a:ext cx="2952328" cy="369332"/>
          </a:xfrm>
          <a:prstGeom prst="rect">
            <a:avLst/>
          </a:prstGeom>
        </p:spPr>
        <p:txBody>
          <a:bodyPr wrap="square">
            <a:spAutoFit/>
          </a:bodyPr>
          <a:lstStyle/>
          <a:p>
            <a:pPr algn="just"/>
            <a:r>
              <a:rPr lang="es-EC" dirty="0" smtClean="0"/>
              <a:t>NO CONFORMIDAD???</a:t>
            </a:r>
          </a:p>
        </p:txBody>
      </p:sp>
      <p:sp>
        <p:nvSpPr>
          <p:cNvPr id="6" name="5 Rectángulo"/>
          <p:cNvSpPr/>
          <p:nvPr/>
        </p:nvSpPr>
        <p:spPr>
          <a:xfrm>
            <a:off x="4499992" y="1268760"/>
            <a:ext cx="4464496" cy="369332"/>
          </a:xfrm>
          <a:prstGeom prst="rect">
            <a:avLst/>
          </a:prstGeom>
        </p:spPr>
        <p:txBody>
          <a:bodyPr wrap="square">
            <a:spAutoFit/>
          </a:bodyPr>
          <a:lstStyle/>
          <a:p>
            <a:pPr algn="ctr"/>
            <a:r>
              <a:rPr lang="es-EC" dirty="0" smtClean="0"/>
              <a:t>Incumplimiento de un requisito</a:t>
            </a:r>
          </a:p>
        </p:txBody>
      </p:sp>
      <p:sp>
        <p:nvSpPr>
          <p:cNvPr id="7" name="6 Rectángulo"/>
          <p:cNvSpPr/>
          <p:nvPr/>
        </p:nvSpPr>
        <p:spPr>
          <a:xfrm>
            <a:off x="251520" y="2206606"/>
            <a:ext cx="2952328" cy="646331"/>
          </a:xfrm>
          <a:prstGeom prst="rect">
            <a:avLst/>
          </a:prstGeom>
        </p:spPr>
        <p:txBody>
          <a:bodyPr wrap="square">
            <a:spAutoFit/>
          </a:bodyPr>
          <a:lstStyle/>
          <a:p>
            <a:pPr algn="just"/>
            <a:r>
              <a:rPr lang="es-EC" dirty="0" smtClean="0"/>
              <a:t>CÓMO IDENTIFICAR UNA NO CONFORMIDAD???</a:t>
            </a:r>
          </a:p>
        </p:txBody>
      </p:sp>
      <p:sp>
        <p:nvSpPr>
          <p:cNvPr id="8" name="7 Rectángulo"/>
          <p:cNvSpPr/>
          <p:nvPr/>
        </p:nvSpPr>
        <p:spPr>
          <a:xfrm>
            <a:off x="4427984" y="1988840"/>
            <a:ext cx="4464496" cy="1477328"/>
          </a:xfrm>
          <a:prstGeom prst="rect">
            <a:avLst/>
          </a:prstGeom>
        </p:spPr>
        <p:txBody>
          <a:bodyPr wrap="square">
            <a:spAutoFit/>
          </a:bodyPr>
          <a:lstStyle/>
          <a:p>
            <a:pPr algn="ctr"/>
            <a:r>
              <a:rPr lang="es-EC" dirty="0" smtClean="0"/>
              <a:t>Auditoría Interna</a:t>
            </a:r>
          </a:p>
          <a:p>
            <a:pPr algn="ctr"/>
            <a:r>
              <a:rPr lang="es-EC" dirty="0" smtClean="0"/>
              <a:t>Seguimiento y medición</a:t>
            </a:r>
          </a:p>
          <a:p>
            <a:pPr algn="ctr"/>
            <a:r>
              <a:rPr lang="es-EC" dirty="0" smtClean="0"/>
              <a:t>Observación</a:t>
            </a:r>
          </a:p>
          <a:p>
            <a:pPr algn="ctr"/>
            <a:r>
              <a:rPr lang="es-EC" dirty="0" smtClean="0"/>
              <a:t>Revisión de registros</a:t>
            </a:r>
          </a:p>
          <a:p>
            <a:pPr algn="ctr"/>
            <a:r>
              <a:rPr lang="es-EC" dirty="0" smtClean="0"/>
              <a:t>Evaluación de cumplimiento</a:t>
            </a:r>
          </a:p>
        </p:txBody>
      </p:sp>
      <p:sp>
        <p:nvSpPr>
          <p:cNvPr id="11" name="10 Flecha derecha"/>
          <p:cNvSpPr/>
          <p:nvPr/>
        </p:nvSpPr>
        <p:spPr>
          <a:xfrm>
            <a:off x="3642844" y="1308167"/>
            <a:ext cx="100811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2" name="11 Flecha derecha"/>
          <p:cNvSpPr/>
          <p:nvPr/>
        </p:nvSpPr>
        <p:spPr>
          <a:xfrm>
            <a:off x="3635896" y="2348880"/>
            <a:ext cx="100811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4" name="13 Rectángulo redondeado"/>
          <p:cNvSpPr/>
          <p:nvPr/>
        </p:nvSpPr>
        <p:spPr>
          <a:xfrm>
            <a:off x="179512" y="3573017"/>
            <a:ext cx="3024336"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5" name="14 Rectángulo"/>
          <p:cNvSpPr/>
          <p:nvPr/>
        </p:nvSpPr>
        <p:spPr>
          <a:xfrm>
            <a:off x="395536" y="3645025"/>
            <a:ext cx="2664296" cy="369332"/>
          </a:xfrm>
          <a:prstGeom prst="rect">
            <a:avLst/>
          </a:prstGeom>
        </p:spPr>
        <p:txBody>
          <a:bodyPr wrap="square">
            <a:spAutoFit/>
          </a:bodyPr>
          <a:lstStyle/>
          <a:p>
            <a:pPr algn="ctr"/>
            <a:r>
              <a:rPr lang="es-EC" dirty="0" smtClean="0"/>
              <a:t>ACCIÓN CORRECTIVA</a:t>
            </a:r>
          </a:p>
        </p:txBody>
      </p:sp>
      <p:sp>
        <p:nvSpPr>
          <p:cNvPr id="16" name="15 Flecha derecha"/>
          <p:cNvSpPr/>
          <p:nvPr/>
        </p:nvSpPr>
        <p:spPr>
          <a:xfrm>
            <a:off x="3635896" y="3789040"/>
            <a:ext cx="100811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16 Rectángulo"/>
          <p:cNvSpPr/>
          <p:nvPr/>
        </p:nvSpPr>
        <p:spPr>
          <a:xfrm>
            <a:off x="4679504" y="3645025"/>
            <a:ext cx="4464496" cy="646331"/>
          </a:xfrm>
          <a:prstGeom prst="rect">
            <a:avLst/>
          </a:prstGeom>
        </p:spPr>
        <p:txBody>
          <a:bodyPr wrap="square">
            <a:spAutoFit/>
          </a:bodyPr>
          <a:lstStyle/>
          <a:p>
            <a:pPr algn="ctr"/>
            <a:r>
              <a:rPr lang="es-EC" dirty="0" smtClean="0"/>
              <a:t>Acción para eliminar la causa de una no conformidad detectada.</a:t>
            </a:r>
          </a:p>
        </p:txBody>
      </p:sp>
      <p:sp>
        <p:nvSpPr>
          <p:cNvPr id="18" name="17 Rectángulo redondeado"/>
          <p:cNvSpPr/>
          <p:nvPr/>
        </p:nvSpPr>
        <p:spPr>
          <a:xfrm>
            <a:off x="179512" y="4725144"/>
            <a:ext cx="3024336"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9" name="18 Rectángulo"/>
          <p:cNvSpPr/>
          <p:nvPr/>
        </p:nvSpPr>
        <p:spPr>
          <a:xfrm>
            <a:off x="251520" y="4797153"/>
            <a:ext cx="2664296" cy="369332"/>
          </a:xfrm>
          <a:prstGeom prst="rect">
            <a:avLst/>
          </a:prstGeom>
        </p:spPr>
        <p:txBody>
          <a:bodyPr wrap="square">
            <a:spAutoFit/>
          </a:bodyPr>
          <a:lstStyle/>
          <a:p>
            <a:pPr algn="ctr"/>
            <a:r>
              <a:rPr lang="es-EC" dirty="0" smtClean="0"/>
              <a:t>ACCIÓN PREVENTIVA</a:t>
            </a:r>
          </a:p>
        </p:txBody>
      </p:sp>
      <p:sp>
        <p:nvSpPr>
          <p:cNvPr id="20" name="19 Rectángulo"/>
          <p:cNvSpPr/>
          <p:nvPr/>
        </p:nvSpPr>
        <p:spPr>
          <a:xfrm>
            <a:off x="4608512" y="4653137"/>
            <a:ext cx="4572000" cy="646331"/>
          </a:xfrm>
          <a:prstGeom prst="rect">
            <a:avLst/>
          </a:prstGeom>
        </p:spPr>
        <p:txBody>
          <a:bodyPr>
            <a:spAutoFit/>
          </a:bodyPr>
          <a:lstStyle/>
          <a:p>
            <a:pPr algn="ctr"/>
            <a:r>
              <a:rPr lang="es-EC" dirty="0" smtClean="0"/>
              <a:t>Acción para eliminar la causa de una no conformidad potencial.</a:t>
            </a:r>
            <a:endParaRPr lang="es-EC" dirty="0"/>
          </a:p>
        </p:txBody>
      </p:sp>
      <p:sp>
        <p:nvSpPr>
          <p:cNvPr id="21" name="20 Flecha derecha"/>
          <p:cNvSpPr/>
          <p:nvPr/>
        </p:nvSpPr>
        <p:spPr>
          <a:xfrm>
            <a:off x="3635896" y="4869160"/>
            <a:ext cx="1008112"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2" name="21 Botón de acción: Documento">
            <a:hlinkClick r:id="rId2" action="ppaction://hlinkpres?slideindex=7&amp;slidetitle=Diapositiva 7" highlightClick="1"/>
          </p:cNvPr>
          <p:cNvSpPr/>
          <p:nvPr/>
        </p:nvSpPr>
        <p:spPr>
          <a:xfrm>
            <a:off x="8532440" y="6237312"/>
            <a:ext cx="360040" cy="360040"/>
          </a:xfrm>
          <a:prstGeom prst="actionButton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09" name="Rectangle 1"/>
          <p:cNvSpPr>
            <a:spLocks noChangeArrowheads="1"/>
          </p:cNvSpPr>
          <p:nvPr/>
        </p:nvSpPr>
        <p:spPr bwMode="auto">
          <a:xfrm>
            <a:off x="1" y="-2232"/>
            <a:ext cx="548804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indent="0" fontAlgn="base">
              <a:spcBef>
                <a:spcPct val="0"/>
              </a:spcBef>
              <a:spcAft>
                <a:spcPct val="0"/>
              </a:spcAft>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4.5.4 CONTROL DE LOS REGISTROS</a:t>
            </a:r>
          </a:p>
        </p:txBody>
      </p:sp>
      <p:sp>
        <p:nvSpPr>
          <p:cNvPr id="5" name="4 Rectángulo redondeado"/>
          <p:cNvSpPr/>
          <p:nvPr/>
        </p:nvSpPr>
        <p:spPr>
          <a:xfrm>
            <a:off x="251520" y="692697"/>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692697"/>
            <a:ext cx="2232248" cy="369332"/>
          </a:xfrm>
          <a:prstGeom prst="rect">
            <a:avLst/>
          </a:prstGeom>
        </p:spPr>
        <p:txBody>
          <a:bodyPr wrap="square">
            <a:spAutoFit/>
          </a:bodyPr>
          <a:lstStyle/>
          <a:p>
            <a:r>
              <a:rPr lang="es-EC" dirty="0" smtClean="0"/>
              <a:t>PUNTOS CLAVE!!!!</a:t>
            </a:r>
            <a:endParaRPr lang="es-EC" dirty="0"/>
          </a:p>
        </p:txBody>
      </p:sp>
      <p:sp>
        <p:nvSpPr>
          <p:cNvPr id="7" name="6 CuadroTexto"/>
          <p:cNvSpPr txBox="1"/>
          <p:nvPr/>
        </p:nvSpPr>
        <p:spPr>
          <a:xfrm>
            <a:off x="683568" y="2333686"/>
            <a:ext cx="7632848" cy="3139321"/>
          </a:xfrm>
          <a:prstGeom prst="rect">
            <a:avLst/>
          </a:prstGeom>
          <a:noFill/>
        </p:spPr>
        <p:txBody>
          <a:bodyPr wrap="square" rtlCol="0">
            <a:spAutoFit/>
          </a:bodyPr>
          <a:lstStyle/>
          <a:p>
            <a:pPr lvl="0" algn="just"/>
            <a:r>
              <a:rPr lang="es-EC" dirty="0" smtClean="0"/>
              <a:t>Establecer y mantener registros para demostrar conformidad</a:t>
            </a:r>
          </a:p>
          <a:p>
            <a:pPr lvl="0" algn="just"/>
            <a:endParaRPr lang="es-EC" dirty="0" smtClean="0"/>
          </a:p>
          <a:p>
            <a:pPr lvl="0" algn="just"/>
            <a:r>
              <a:rPr lang="es-EC" dirty="0" smtClean="0"/>
              <a:t>Procedimiento deberá cubrir:</a:t>
            </a:r>
          </a:p>
          <a:p>
            <a:pPr lvl="0" algn="just"/>
            <a:endParaRPr lang="es-EC" dirty="0" smtClean="0"/>
          </a:p>
          <a:p>
            <a:pPr marL="355600" lvl="0" algn="just">
              <a:buFont typeface="Wingdings" pitchFamily="2" charset="2"/>
              <a:buChar char="q"/>
            </a:pPr>
            <a:r>
              <a:rPr lang="es-EC" dirty="0" smtClean="0"/>
              <a:t>Almacenaje</a:t>
            </a:r>
          </a:p>
          <a:p>
            <a:pPr marL="355600" lvl="0" algn="just">
              <a:buFont typeface="Wingdings" pitchFamily="2" charset="2"/>
              <a:buChar char="q"/>
            </a:pPr>
            <a:r>
              <a:rPr lang="es-EC" dirty="0" smtClean="0"/>
              <a:t>Identificación</a:t>
            </a:r>
          </a:p>
          <a:p>
            <a:pPr marL="355600" lvl="0" algn="just">
              <a:buFont typeface="Wingdings" pitchFamily="2" charset="2"/>
              <a:buChar char="q"/>
            </a:pPr>
            <a:r>
              <a:rPr lang="es-EC" dirty="0" smtClean="0"/>
              <a:t>Protección</a:t>
            </a:r>
          </a:p>
          <a:p>
            <a:pPr marL="355600" lvl="0" algn="just">
              <a:buFont typeface="Wingdings" pitchFamily="2" charset="2"/>
              <a:buChar char="q"/>
            </a:pPr>
            <a:r>
              <a:rPr lang="es-EC" dirty="0" smtClean="0"/>
              <a:t>Recuperación</a:t>
            </a:r>
          </a:p>
          <a:p>
            <a:pPr marL="355600" lvl="0" algn="just">
              <a:buFont typeface="Wingdings" pitchFamily="2" charset="2"/>
              <a:buChar char="q"/>
            </a:pPr>
            <a:r>
              <a:rPr lang="es-EC" dirty="0" smtClean="0"/>
              <a:t>Retención y disposición</a:t>
            </a:r>
          </a:p>
          <a:p>
            <a:pPr lvl="0" algn="just"/>
            <a:endParaRPr lang="es-EC" dirty="0" smtClean="0"/>
          </a:p>
          <a:p>
            <a:pPr lvl="0" algn="just"/>
            <a:r>
              <a:rPr lang="es-EC" dirty="0" smtClean="0"/>
              <a:t>Los registros deben ser legibles, identificables y rastreables</a:t>
            </a:r>
            <a:endParaRPr lang="es-EC" dirty="0"/>
          </a:p>
        </p:txBody>
      </p:sp>
      <p:sp>
        <p:nvSpPr>
          <p:cNvPr id="8" name="7 CuadroTexto"/>
          <p:cNvSpPr txBox="1"/>
          <p:nvPr/>
        </p:nvSpPr>
        <p:spPr>
          <a:xfrm>
            <a:off x="323528" y="1340768"/>
            <a:ext cx="8136904" cy="646331"/>
          </a:xfrm>
          <a:prstGeom prst="rect">
            <a:avLst/>
          </a:prstGeom>
          <a:noFill/>
        </p:spPr>
        <p:txBody>
          <a:bodyPr wrap="square" rtlCol="0">
            <a:spAutoFit/>
          </a:bodyPr>
          <a:lstStyle/>
          <a:p>
            <a:r>
              <a:rPr lang="es-EC" dirty="0" smtClean="0"/>
              <a:t>Los registros son documentos que presenta resultados obtenidos, o proporciona evidencia de las actividades desempeñadas.</a:t>
            </a:r>
            <a:endParaRPr lang="es-EC" dirty="0"/>
          </a:p>
        </p:txBody>
      </p:sp>
      <p:sp>
        <p:nvSpPr>
          <p:cNvPr id="9" name="AutoShape 12"/>
          <p:cNvSpPr>
            <a:spLocks noChangeArrowheads="1"/>
          </p:cNvSpPr>
          <p:nvPr/>
        </p:nvSpPr>
        <p:spPr bwMode="auto">
          <a:xfrm>
            <a:off x="467544" y="2420888"/>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467544" y="2924944"/>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1" name="AutoShape 12"/>
          <p:cNvSpPr>
            <a:spLocks noChangeArrowheads="1"/>
          </p:cNvSpPr>
          <p:nvPr/>
        </p:nvSpPr>
        <p:spPr bwMode="auto">
          <a:xfrm>
            <a:off x="467544" y="515719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Rectángulo redondeado"/>
          <p:cNvSpPr/>
          <p:nvPr/>
        </p:nvSpPr>
        <p:spPr>
          <a:xfrm>
            <a:off x="251520" y="1043444"/>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8" name="7 Rectángulo"/>
          <p:cNvSpPr/>
          <p:nvPr/>
        </p:nvSpPr>
        <p:spPr>
          <a:xfrm>
            <a:off x="251520" y="1043444"/>
            <a:ext cx="2232248" cy="369332"/>
          </a:xfrm>
          <a:prstGeom prst="rect">
            <a:avLst/>
          </a:prstGeom>
        </p:spPr>
        <p:txBody>
          <a:bodyPr wrap="square">
            <a:spAutoFit/>
          </a:bodyPr>
          <a:lstStyle/>
          <a:p>
            <a:r>
              <a:rPr lang="es-EC" dirty="0" smtClean="0"/>
              <a:t>REGISTROS:</a:t>
            </a:r>
            <a:endParaRPr lang="es-EC" dirty="0"/>
          </a:p>
        </p:txBody>
      </p:sp>
      <p:sp>
        <p:nvSpPr>
          <p:cNvPr id="9" name="8 Rectángulo"/>
          <p:cNvSpPr/>
          <p:nvPr/>
        </p:nvSpPr>
        <p:spPr>
          <a:xfrm>
            <a:off x="323528" y="1844825"/>
            <a:ext cx="6858000" cy="4358116"/>
          </a:xfrm>
          <a:prstGeom prst="rect">
            <a:avLst/>
          </a:prstGeom>
        </p:spPr>
        <p:txBody>
          <a:bodyPr wrap="square">
            <a:spAutoFit/>
          </a:bodyPr>
          <a:lstStyle/>
          <a:p>
            <a:pPr marL="274320" lvl="0" indent="-274320">
              <a:spcBef>
                <a:spcPct val="20000"/>
              </a:spcBef>
              <a:buClr>
                <a:schemeClr val="accent3"/>
              </a:buClr>
              <a:buSzPct val="95000"/>
              <a:buFont typeface="Wingdings 2"/>
              <a:buChar char=""/>
              <a:defRPr/>
            </a:pPr>
            <a:r>
              <a:rPr lang="es-ES" dirty="0" smtClean="0"/>
              <a:t>Identificación y evaluación de aspectos medioambientales.</a:t>
            </a:r>
          </a:p>
          <a:p>
            <a:pPr marL="274320" lvl="0" indent="-274320">
              <a:spcBef>
                <a:spcPct val="20000"/>
              </a:spcBef>
              <a:buClr>
                <a:schemeClr val="accent3"/>
              </a:buClr>
              <a:buSzPct val="95000"/>
              <a:buFont typeface="Wingdings 2"/>
              <a:buChar char=""/>
              <a:defRPr/>
            </a:pPr>
            <a:endParaRPr lang="es-ES" dirty="0" smtClean="0"/>
          </a:p>
          <a:p>
            <a:pPr marL="274320" lvl="0" indent="-274320">
              <a:spcBef>
                <a:spcPct val="20000"/>
              </a:spcBef>
              <a:buClr>
                <a:schemeClr val="accent3"/>
              </a:buClr>
              <a:buSzPct val="95000"/>
              <a:buFont typeface="Wingdings 2"/>
              <a:buChar char=""/>
              <a:defRPr/>
            </a:pPr>
            <a:r>
              <a:rPr lang="es-ES" dirty="0" smtClean="0"/>
              <a:t>Requisitos legales.</a:t>
            </a:r>
          </a:p>
          <a:p>
            <a:pPr marL="274320" lvl="0" indent="-274320">
              <a:spcBef>
                <a:spcPct val="20000"/>
              </a:spcBef>
              <a:buClr>
                <a:schemeClr val="accent3"/>
              </a:buClr>
              <a:buSzPct val="95000"/>
              <a:defRPr/>
            </a:pPr>
            <a:endParaRPr lang="es-ES" dirty="0" smtClean="0"/>
          </a:p>
          <a:p>
            <a:pPr marL="274320" lvl="0" indent="-274320">
              <a:spcBef>
                <a:spcPct val="20000"/>
              </a:spcBef>
              <a:buClr>
                <a:schemeClr val="accent3"/>
              </a:buClr>
              <a:buSzPct val="95000"/>
              <a:buFont typeface="Wingdings 2"/>
              <a:buChar char=""/>
              <a:defRPr/>
            </a:pPr>
            <a:r>
              <a:rPr lang="es-ES" dirty="0" smtClean="0"/>
              <a:t>Comunicaciones relevantes.</a:t>
            </a:r>
          </a:p>
          <a:p>
            <a:pPr marL="274320" lvl="0" indent="-274320">
              <a:spcBef>
                <a:spcPct val="20000"/>
              </a:spcBef>
              <a:buClr>
                <a:schemeClr val="accent3"/>
              </a:buClr>
              <a:buSzPct val="95000"/>
              <a:defRPr/>
            </a:pPr>
            <a:endParaRPr lang="es-ES" dirty="0" smtClean="0"/>
          </a:p>
          <a:p>
            <a:pPr marL="274320" lvl="0" indent="-274320">
              <a:spcBef>
                <a:spcPct val="20000"/>
              </a:spcBef>
              <a:buClr>
                <a:schemeClr val="accent3"/>
              </a:buClr>
              <a:buSzPct val="95000"/>
              <a:buFont typeface="Wingdings 2"/>
              <a:buChar char=""/>
              <a:defRPr/>
            </a:pPr>
            <a:r>
              <a:rPr lang="es-ES" dirty="0" smtClean="0"/>
              <a:t>Análisis de aguas residuales, emisiones y calidad del aire.</a:t>
            </a:r>
          </a:p>
          <a:p>
            <a:pPr marL="274320" lvl="0" indent="-274320">
              <a:spcBef>
                <a:spcPct val="20000"/>
              </a:spcBef>
              <a:buClr>
                <a:schemeClr val="accent3"/>
              </a:buClr>
              <a:buSzPct val="95000"/>
              <a:defRPr/>
            </a:pPr>
            <a:endParaRPr lang="es-ES" dirty="0" smtClean="0"/>
          </a:p>
          <a:p>
            <a:pPr marL="274320" lvl="0" indent="-274320">
              <a:spcBef>
                <a:spcPct val="20000"/>
              </a:spcBef>
              <a:buClr>
                <a:schemeClr val="accent3"/>
              </a:buClr>
              <a:buSzPct val="95000"/>
              <a:buFont typeface="Wingdings 2"/>
              <a:buChar char=""/>
              <a:defRPr/>
            </a:pPr>
            <a:r>
              <a:rPr lang="es-ES" dirty="0" smtClean="0"/>
              <a:t>Consumo de energía y agua, uso de productos, etc.</a:t>
            </a:r>
          </a:p>
          <a:p>
            <a:pPr marL="274320" lvl="0" indent="-274320">
              <a:spcBef>
                <a:spcPct val="20000"/>
              </a:spcBef>
              <a:buClr>
                <a:schemeClr val="accent3"/>
              </a:buClr>
              <a:buSzPct val="95000"/>
              <a:defRPr/>
            </a:pPr>
            <a:endParaRPr lang="es-ES" dirty="0" smtClean="0"/>
          </a:p>
          <a:p>
            <a:pPr marL="274320" lvl="0" indent="-274320">
              <a:spcBef>
                <a:spcPct val="20000"/>
              </a:spcBef>
              <a:buClr>
                <a:schemeClr val="accent3"/>
              </a:buClr>
              <a:buSzPct val="95000"/>
              <a:buFont typeface="Wingdings 2"/>
              <a:buChar char=""/>
              <a:defRPr/>
            </a:pPr>
            <a:r>
              <a:rPr lang="es-ES" dirty="0" smtClean="0"/>
              <a:t>Certificados de formación.</a:t>
            </a:r>
          </a:p>
          <a:p>
            <a:pPr marL="274320" lvl="0" indent="-274320">
              <a:spcBef>
                <a:spcPct val="20000"/>
              </a:spcBef>
              <a:buClr>
                <a:schemeClr val="accent3"/>
              </a:buClr>
              <a:buSzPct val="95000"/>
              <a:defRPr/>
            </a:pPr>
            <a:endParaRPr lang="es-ES" dirty="0" smtClean="0"/>
          </a:p>
          <a:p>
            <a:pPr marL="274320" lvl="0" indent="-274320">
              <a:spcBef>
                <a:spcPct val="20000"/>
              </a:spcBef>
              <a:buClr>
                <a:schemeClr val="accent3"/>
              </a:buClr>
              <a:buSzPct val="95000"/>
              <a:buFont typeface="Wingdings 2"/>
              <a:buChar char=""/>
              <a:defRPr/>
            </a:pPr>
            <a:r>
              <a:rPr lang="es-ES" dirty="0" smtClean="0"/>
              <a:t>Informes de auditorías internas y revisiones por la Dirección.</a:t>
            </a:r>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0" y="-2232"/>
            <a:ext cx="41349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fontAlgn="base">
              <a:lnSpc>
                <a:spcPct val="100000"/>
              </a:lnSpc>
              <a:spcBef>
                <a:spcPct val="0"/>
              </a:spcBef>
              <a:spcAft>
                <a:spcPct val="0"/>
              </a:spcAft>
              <a:buClrTx/>
              <a:buSzTx/>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4.5.5 AUDITORÍA INTERNA</a:t>
            </a:r>
          </a:p>
        </p:txBody>
      </p:sp>
      <p:sp>
        <p:nvSpPr>
          <p:cNvPr id="5" name="4 Rectángulo redondeado"/>
          <p:cNvSpPr/>
          <p:nvPr/>
        </p:nvSpPr>
        <p:spPr>
          <a:xfrm>
            <a:off x="251520" y="971436"/>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971437"/>
            <a:ext cx="2232248" cy="369332"/>
          </a:xfrm>
          <a:prstGeom prst="rect">
            <a:avLst/>
          </a:prstGeom>
        </p:spPr>
        <p:txBody>
          <a:bodyPr wrap="square">
            <a:spAutoFit/>
          </a:bodyPr>
          <a:lstStyle/>
          <a:p>
            <a:r>
              <a:rPr lang="es-EC" dirty="0" smtClean="0"/>
              <a:t>PUNTOS CLAVE!!!!</a:t>
            </a:r>
            <a:endParaRPr lang="es-EC" dirty="0"/>
          </a:p>
        </p:txBody>
      </p:sp>
      <p:sp>
        <p:nvSpPr>
          <p:cNvPr id="7" name="6 CuadroTexto"/>
          <p:cNvSpPr txBox="1"/>
          <p:nvPr/>
        </p:nvSpPr>
        <p:spPr>
          <a:xfrm>
            <a:off x="539552" y="1916833"/>
            <a:ext cx="7632848" cy="3970318"/>
          </a:xfrm>
          <a:prstGeom prst="rect">
            <a:avLst/>
          </a:prstGeom>
          <a:noFill/>
        </p:spPr>
        <p:txBody>
          <a:bodyPr wrap="square" rtlCol="0">
            <a:spAutoFit/>
          </a:bodyPr>
          <a:lstStyle/>
          <a:p>
            <a:r>
              <a:rPr lang="es-EC" dirty="0" smtClean="0"/>
              <a:t>La organización debe mantener procedimientos y programas para llevar a cabo auditorías periódicas, con el propósito de:</a:t>
            </a:r>
          </a:p>
          <a:p>
            <a:r>
              <a:rPr lang="es-EC" dirty="0" smtClean="0"/>
              <a:t> </a:t>
            </a:r>
          </a:p>
          <a:p>
            <a:r>
              <a:rPr lang="es-EC" dirty="0" smtClean="0"/>
              <a:t>a) Determinar si el sistema de gestión ambiental:</a:t>
            </a:r>
          </a:p>
          <a:p>
            <a:r>
              <a:rPr lang="es-EC" dirty="0" smtClean="0"/>
              <a:t> </a:t>
            </a:r>
          </a:p>
          <a:p>
            <a:pPr marL="615950" indent="-342900">
              <a:buAutoNum type="arabicPeriod"/>
            </a:pPr>
            <a:r>
              <a:rPr lang="es-EC" dirty="0" smtClean="0"/>
              <a:t>Es unánime con las disposiciones planificadas para la gestión ambiental, incluidos los requisitos de la Norma a la que se hace referencia</a:t>
            </a:r>
          </a:p>
          <a:p>
            <a:pPr marL="615950" indent="-342900"/>
            <a:endParaRPr lang="es-EC" dirty="0" smtClean="0"/>
          </a:p>
          <a:p>
            <a:pPr marL="273050"/>
            <a:r>
              <a:rPr lang="es-EC" dirty="0" smtClean="0"/>
              <a:t>2.  Ha sido adecuadamente implementado y se mantiene.</a:t>
            </a:r>
          </a:p>
          <a:p>
            <a:r>
              <a:rPr lang="es-EC" dirty="0" smtClean="0"/>
              <a:t> </a:t>
            </a:r>
          </a:p>
          <a:p>
            <a:r>
              <a:rPr lang="es-EC" dirty="0" smtClean="0"/>
              <a:t>b) Aportar con información sobre los resultados de las auditorías a la dirección.</a:t>
            </a:r>
          </a:p>
          <a:p>
            <a:r>
              <a:rPr lang="es-EC" dirty="0" smtClean="0"/>
              <a:t> </a:t>
            </a:r>
            <a:endParaRPr lang="es-EC"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Rectángulo redondeado"/>
          <p:cNvSpPr/>
          <p:nvPr/>
        </p:nvSpPr>
        <p:spPr>
          <a:xfrm>
            <a:off x="683568" y="1340768"/>
            <a:ext cx="2016224"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4 CuadroTexto"/>
          <p:cNvSpPr txBox="1"/>
          <p:nvPr/>
        </p:nvSpPr>
        <p:spPr>
          <a:xfrm>
            <a:off x="323528" y="2924945"/>
            <a:ext cx="4680520" cy="1200329"/>
          </a:xfrm>
          <a:prstGeom prst="rect">
            <a:avLst/>
          </a:prstGeom>
          <a:noFill/>
        </p:spPr>
        <p:txBody>
          <a:bodyPr wrap="square" rtlCol="0">
            <a:spAutoFit/>
          </a:bodyPr>
          <a:lstStyle/>
          <a:p>
            <a:pPr algn="just"/>
            <a:r>
              <a:rPr lang="es-EC" dirty="0" smtClean="0"/>
              <a:t>Los Procedimientos deben cubrir el alcance, frecuencia y metodologías, así como requisitos y responsabilidades para guiar las auditorías.</a:t>
            </a:r>
            <a:endParaRPr lang="es-EC" dirty="0"/>
          </a:p>
        </p:txBody>
      </p:sp>
      <p:sp>
        <p:nvSpPr>
          <p:cNvPr id="163842" name="Rectangle 2"/>
          <p:cNvSpPr>
            <a:spLocks noChangeArrowheads="1"/>
          </p:cNvSpPr>
          <p:nvPr/>
        </p:nvSpPr>
        <p:spPr bwMode="auto">
          <a:xfrm>
            <a:off x="323528" y="4563563"/>
            <a:ext cx="4752528" cy="15234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dirty="0" smtClean="0"/>
              <a:t>Las auditorías internas serán ejecutadas por personal calificado de la Institución ó por terceros calificados; debiendo considerarse que, quien realice la auditoría deberá asumir  una posición imparcial y objetiva.</a:t>
            </a:r>
          </a:p>
        </p:txBody>
      </p:sp>
      <p:sp>
        <p:nvSpPr>
          <p:cNvPr id="7" name="6 CuadroTexto"/>
          <p:cNvSpPr txBox="1"/>
          <p:nvPr/>
        </p:nvSpPr>
        <p:spPr>
          <a:xfrm>
            <a:off x="683568" y="1340769"/>
            <a:ext cx="2232248" cy="369332"/>
          </a:xfrm>
          <a:prstGeom prst="rect">
            <a:avLst/>
          </a:prstGeom>
          <a:noFill/>
        </p:spPr>
        <p:txBody>
          <a:bodyPr wrap="square" rtlCol="0">
            <a:spAutoFit/>
          </a:bodyPr>
          <a:lstStyle/>
          <a:p>
            <a:r>
              <a:rPr lang="es-EC" dirty="0" smtClean="0"/>
              <a:t>Auditoría Interna:</a:t>
            </a:r>
            <a:endParaRPr lang="es-EC" dirty="0"/>
          </a:p>
        </p:txBody>
      </p:sp>
      <p:sp>
        <p:nvSpPr>
          <p:cNvPr id="8" name="7 Rectángulo"/>
          <p:cNvSpPr/>
          <p:nvPr/>
        </p:nvSpPr>
        <p:spPr>
          <a:xfrm>
            <a:off x="3203848" y="908720"/>
            <a:ext cx="5724128" cy="1523494"/>
          </a:xfrm>
          <a:prstGeom prst="rect">
            <a:avLst/>
          </a:prstGeom>
        </p:spPr>
        <p:txBody>
          <a:bodyPr wrap="square">
            <a:spAutoFit/>
          </a:bodyPr>
          <a:lstStyle/>
          <a:p>
            <a:pPr algn="just"/>
            <a:r>
              <a:rPr lang="es-EC" dirty="0" smtClean="0"/>
              <a:t>Proceso sistemático, independiente y documentado para obtener evidencias de la auditoría y evaluarlas de manera objetiva con el fin de determinar la extensión en que se cumplen los criterios de auditoría del sistema de gestión ambiental fijado por la organización.</a:t>
            </a:r>
          </a:p>
        </p:txBody>
      </p:sp>
      <p:pic>
        <p:nvPicPr>
          <p:cNvPr id="10" name="Picture 9" descr="1068229969_oko-lupa">
            <a:hlinkClick r:id="rId2"/>
          </p:cNvPr>
          <p:cNvPicPr>
            <a:picLocks noChangeAspect="1" noChangeArrowheads="1"/>
          </p:cNvPicPr>
          <p:nvPr/>
        </p:nvPicPr>
        <p:blipFill>
          <a:blip r:embed="rId3" cstate="print"/>
          <a:srcRect/>
          <a:stretch>
            <a:fillRect/>
          </a:stretch>
        </p:blipFill>
        <p:spPr bwMode="auto">
          <a:xfrm>
            <a:off x="6444209" y="3284985"/>
            <a:ext cx="1614723" cy="215232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61"/>
          <p:cNvSpPr txBox="1">
            <a:spLocks noChangeArrowheads="1"/>
          </p:cNvSpPr>
          <p:nvPr/>
        </p:nvSpPr>
        <p:spPr bwMode="auto">
          <a:xfrm>
            <a:off x="6012160" y="2924944"/>
            <a:ext cx="2952328" cy="1143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ction="ppaction://hlinkfile"/>
              </a:rPr>
              <a:t>- </a:t>
            </a: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Aspectos Ambientales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Impactos Ambientales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Prácticas de SGA</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Identificación de Requisitos Legales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Registro de Accidentes e Incidentes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Registro de Planes de Emergencia</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 Box 60"/>
          <p:cNvSpPr txBox="1">
            <a:spLocks noChangeArrowheads="1"/>
          </p:cNvSpPr>
          <p:nvPr/>
        </p:nvSpPr>
        <p:spPr bwMode="auto">
          <a:xfrm>
            <a:off x="1586511" y="2438028"/>
            <a:ext cx="1257300"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INSUMOS</a:t>
            </a:r>
            <a:endParaRPr kumimoji="0" lang="es-EC"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Text Box 58"/>
          <p:cNvSpPr txBox="1">
            <a:spLocks noChangeArrowheads="1"/>
          </p:cNvSpPr>
          <p:nvPr/>
        </p:nvSpPr>
        <p:spPr bwMode="auto">
          <a:xfrm>
            <a:off x="-612576" y="8136"/>
            <a:ext cx="4608512" cy="612552"/>
          </a:xfrm>
          <a:prstGeom prst="rect">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METODOLOGÍA</a:t>
            </a:r>
            <a:endParaRPr kumimoji="0" lang="es-EC"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Text Box 57"/>
          <p:cNvSpPr txBox="1">
            <a:spLocks noChangeArrowheads="1"/>
          </p:cNvSpPr>
          <p:nvPr/>
        </p:nvSpPr>
        <p:spPr bwMode="auto">
          <a:xfrm>
            <a:off x="2902124" y="778074"/>
            <a:ext cx="1600200" cy="4906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 EXTERNA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56"/>
          <p:cNvSpPr txBox="1">
            <a:spLocks noChangeArrowheads="1"/>
          </p:cNvSpPr>
          <p:nvPr/>
        </p:nvSpPr>
        <p:spPr bwMode="auto">
          <a:xfrm>
            <a:off x="3816527" y="1735088"/>
            <a:ext cx="1714500" cy="4697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a:t>
            </a:r>
            <a:r>
              <a:rPr kumimoji="0" lang="es-EC"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APLICABLE</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5">
            <a:hlinkClick r:id="rId3" action="ppaction://hlinkpres?slideindex=1&amp;slidetitle="/>
          </p:cNvPr>
          <p:cNvSpPr txBox="1">
            <a:spLocks noChangeArrowheads="1"/>
          </p:cNvSpPr>
          <p:nvPr/>
        </p:nvSpPr>
        <p:spPr bwMode="auto">
          <a:xfrm>
            <a:off x="3923931" y="2924948"/>
            <a:ext cx="1485900" cy="7318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REVISIÓN AMBIENTAL INICIAL </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54"/>
          <p:cNvSpPr txBox="1">
            <a:spLocks noChangeArrowheads="1"/>
          </p:cNvSpPr>
          <p:nvPr/>
        </p:nvSpPr>
        <p:spPr bwMode="auto">
          <a:xfrm>
            <a:off x="4959524" y="778074"/>
            <a:ext cx="1600200" cy="4186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 INTERNA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 Box 53"/>
          <p:cNvSpPr txBox="1">
            <a:spLocks noChangeArrowheads="1"/>
          </p:cNvSpPr>
          <p:nvPr/>
        </p:nvSpPr>
        <p:spPr bwMode="auto">
          <a:xfrm>
            <a:off x="827585" y="1332756"/>
            <a:ext cx="1961356"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Leyes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Normativas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Reglamentos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Proyectos Relacionados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 Box 52"/>
          <p:cNvSpPr txBox="1">
            <a:spLocks noChangeArrowheads="1"/>
          </p:cNvSpPr>
          <p:nvPr/>
        </p:nvSpPr>
        <p:spPr bwMode="auto">
          <a:xfrm>
            <a:off x="6259016" y="1301526"/>
            <a:ext cx="2345432" cy="1038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Información del BTRP</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Organización</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Actividades, Procesos, etc.</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Reglamento Institucional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1"/>
          <p:cNvSpPr txBox="1">
            <a:spLocks noChangeArrowheads="1"/>
          </p:cNvSpPr>
          <p:nvPr/>
        </p:nvSpPr>
        <p:spPr bwMode="auto">
          <a:xfrm>
            <a:off x="1416224" y="2849488"/>
            <a:ext cx="1859632" cy="137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Revisión Documental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Revisión In-Situ</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Legislación Nacional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Reglamentos Internos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Entrevistas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Formularios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Encuestas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Text Box 50"/>
          <p:cNvSpPr txBox="1">
            <a:spLocks noChangeArrowheads="1"/>
          </p:cNvSpPr>
          <p:nvPr/>
        </p:nvSpPr>
        <p:spPr bwMode="auto">
          <a:xfrm>
            <a:off x="3995936" y="4518348"/>
            <a:ext cx="13716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DISEÑO DEL SGA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49"/>
          <p:cNvSpPr txBox="1">
            <a:spLocks noChangeArrowheads="1"/>
          </p:cNvSpPr>
          <p:nvPr/>
        </p:nvSpPr>
        <p:spPr bwMode="auto">
          <a:xfrm>
            <a:off x="1331641" y="5373216"/>
            <a:ext cx="1511052"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PLANIFICACIÓN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48"/>
          <p:cNvSpPr txBox="1">
            <a:spLocks noChangeArrowheads="1"/>
          </p:cNvSpPr>
          <p:nvPr/>
        </p:nvSpPr>
        <p:spPr bwMode="auto">
          <a:xfrm>
            <a:off x="2995093" y="5389290"/>
            <a:ext cx="1648916" cy="3439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IMPLEMENTACIÓN </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Text Box 47"/>
          <p:cNvSpPr txBox="1">
            <a:spLocks noChangeArrowheads="1"/>
          </p:cNvSpPr>
          <p:nvPr/>
        </p:nvSpPr>
        <p:spPr bwMode="auto">
          <a:xfrm>
            <a:off x="4747692" y="5373216"/>
            <a:ext cx="1371600" cy="3439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VERIFICACIÓN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Text Box 46"/>
          <p:cNvSpPr txBox="1">
            <a:spLocks noChangeArrowheads="1"/>
          </p:cNvSpPr>
          <p:nvPr/>
        </p:nvSpPr>
        <p:spPr bwMode="auto">
          <a:xfrm>
            <a:off x="6271693" y="5382444"/>
            <a:ext cx="2476772"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REVISIÓN POR LA DIRECCIÓN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Line 44"/>
          <p:cNvSpPr>
            <a:spLocks noChangeShapeType="1"/>
          </p:cNvSpPr>
          <p:nvPr/>
        </p:nvSpPr>
        <p:spPr bwMode="auto">
          <a:xfrm>
            <a:off x="3587927" y="535186"/>
            <a:ext cx="2171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2" name="Line 43"/>
          <p:cNvSpPr>
            <a:spLocks noChangeShapeType="1"/>
          </p:cNvSpPr>
          <p:nvPr/>
        </p:nvSpPr>
        <p:spPr bwMode="auto">
          <a:xfrm>
            <a:off x="3587924" y="535184"/>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5" name="Line 40"/>
          <p:cNvSpPr>
            <a:spLocks noChangeShapeType="1"/>
          </p:cNvSpPr>
          <p:nvPr/>
        </p:nvSpPr>
        <p:spPr bwMode="auto">
          <a:xfrm>
            <a:off x="3587927" y="1528836"/>
            <a:ext cx="2171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6" name="Line 39"/>
          <p:cNvSpPr>
            <a:spLocks noChangeShapeType="1"/>
          </p:cNvSpPr>
          <p:nvPr/>
        </p:nvSpPr>
        <p:spPr bwMode="auto">
          <a:xfrm>
            <a:off x="3563888" y="1287536"/>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7" name="Line 38"/>
          <p:cNvSpPr>
            <a:spLocks noChangeShapeType="1"/>
          </p:cNvSpPr>
          <p:nvPr/>
        </p:nvSpPr>
        <p:spPr bwMode="auto">
          <a:xfrm>
            <a:off x="5759624" y="1287536"/>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8" name="Line 37"/>
          <p:cNvSpPr>
            <a:spLocks noChangeShapeType="1"/>
          </p:cNvSpPr>
          <p:nvPr/>
        </p:nvSpPr>
        <p:spPr bwMode="auto">
          <a:xfrm>
            <a:off x="4644008" y="1556793"/>
            <a:ext cx="0" cy="14401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9" name="Line 33"/>
          <p:cNvSpPr>
            <a:spLocks noChangeShapeType="1"/>
          </p:cNvSpPr>
          <p:nvPr/>
        </p:nvSpPr>
        <p:spPr bwMode="auto">
          <a:xfrm>
            <a:off x="768152" y="1196752"/>
            <a:ext cx="0" cy="11430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0" name="Line 32"/>
          <p:cNvSpPr>
            <a:spLocks noChangeShapeType="1"/>
          </p:cNvSpPr>
          <p:nvPr/>
        </p:nvSpPr>
        <p:spPr bwMode="auto">
          <a:xfrm>
            <a:off x="768155" y="1196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1" name="Line 31"/>
          <p:cNvSpPr>
            <a:spLocks noChangeShapeType="1"/>
          </p:cNvSpPr>
          <p:nvPr/>
        </p:nvSpPr>
        <p:spPr bwMode="auto">
          <a:xfrm>
            <a:off x="768155" y="2339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2" name="Line 28"/>
          <p:cNvSpPr>
            <a:spLocks noChangeShapeType="1"/>
          </p:cNvSpPr>
          <p:nvPr/>
        </p:nvSpPr>
        <p:spPr bwMode="auto">
          <a:xfrm>
            <a:off x="4644008" y="3717033"/>
            <a:ext cx="0" cy="720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3" name="Line 27"/>
          <p:cNvSpPr>
            <a:spLocks noChangeShapeType="1"/>
          </p:cNvSpPr>
          <p:nvPr/>
        </p:nvSpPr>
        <p:spPr bwMode="auto">
          <a:xfrm>
            <a:off x="2051720" y="5166420"/>
            <a:ext cx="547260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4" name="Line 25"/>
          <p:cNvSpPr>
            <a:spLocks noChangeShapeType="1"/>
          </p:cNvSpPr>
          <p:nvPr/>
        </p:nvSpPr>
        <p:spPr bwMode="auto">
          <a:xfrm>
            <a:off x="2051720"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8" name="Line 20"/>
          <p:cNvSpPr>
            <a:spLocks noChangeShapeType="1"/>
          </p:cNvSpPr>
          <p:nvPr/>
        </p:nvSpPr>
        <p:spPr bwMode="auto">
          <a:xfrm>
            <a:off x="8019359" y="1205880"/>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9" name="Line 19"/>
          <p:cNvSpPr>
            <a:spLocks noChangeShapeType="1"/>
          </p:cNvSpPr>
          <p:nvPr/>
        </p:nvSpPr>
        <p:spPr bwMode="auto">
          <a:xfrm>
            <a:off x="8362256" y="1205880"/>
            <a:ext cx="0" cy="11430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0" name="Line 18"/>
          <p:cNvSpPr>
            <a:spLocks noChangeShapeType="1"/>
          </p:cNvSpPr>
          <p:nvPr/>
        </p:nvSpPr>
        <p:spPr bwMode="auto">
          <a:xfrm>
            <a:off x="8019359" y="2348880"/>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1" name="Text Box 9"/>
          <p:cNvSpPr txBox="1">
            <a:spLocks noChangeArrowheads="1"/>
          </p:cNvSpPr>
          <p:nvPr/>
        </p:nvSpPr>
        <p:spPr bwMode="auto">
          <a:xfrm>
            <a:off x="6372202" y="2492896"/>
            <a:ext cx="1368151"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RESULTADO</a:t>
            </a:r>
            <a:endParaRPr kumimoji="0" lang="es-EC"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2" name="Line 8"/>
          <p:cNvSpPr>
            <a:spLocks noChangeShapeType="1"/>
          </p:cNvSpPr>
          <p:nvPr/>
        </p:nvSpPr>
        <p:spPr bwMode="auto">
          <a:xfrm>
            <a:off x="2842692" y="5477619"/>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3" name="Line 7"/>
          <p:cNvSpPr>
            <a:spLocks noChangeShapeType="1"/>
          </p:cNvSpPr>
          <p:nvPr/>
        </p:nvSpPr>
        <p:spPr bwMode="auto">
          <a:xfrm>
            <a:off x="4644008" y="5526460"/>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4" name="Line 6"/>
          <p:cNvSpPr>
            <a:spLocks noChangeShapeType="1"/>
          </p:cNvSpPr>
          <p:nvPr/>
        </p:nvSpPr>
        <p:spPr bwMode="auto">
          <a:xfrm>
            <a:off x="6119292" y="5488732"/>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5" name="Text Box 5"/>
          <p:cNvSpPr txBox="1">
            <a:spLocks noChangeArrowheads="1"/>
          </p:cNvSpPr>
          <p:nvPr/>
        </p:nvSpPr>
        <p:spPr bwMode="auto">
          <a:xfrm>
            <a:off x="4067944" y="6093296"/>
            <a:ext cx="13716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MANUAL DEL S.G.A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51" name="50 Conector recto"/>
          <p:cNvCxnSpPr/>
          <p:nvPr/>
        </p:nvCxnSpPr>
        <p:spPr>
          <a:xfrm flipH="1">
            <a:off x="539552" y="1844824"/>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52" name="51 Conector recto"/>
          <p:cNvCxnSpPr/>
          <p:nvPr/>
        </p:nvCxnSpPr>
        <p:spPr>
          <a:xfrm flipV="1">
            <a:off x="539552" y="980728"/>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53" name="52 Conector recto"/>
          <p:cNvCxnSpPr/>
          <p:nvPr/>
        </p:nvCxnSpPr>
        <p:spPr>
          <a:xfrm>
            <a:off x="539552" y="980728"/>
            <a:ext cx="2376264" cy="0"/>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53 Conector recto"/>
          <p:cNvCxnSpPr/>
          <p:nvPr/>
        </p:nvCxnSpPr>
        <p:spPr>
          <a:xfrm flipH="1">
            <a:off x="8388424" y="1844824"/>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55" name="54 Conector recto"/>
          <p:cNvCxnSpPr>
            <a:stCxn id="14" idx="3"/>
          </p:cNvCxnSpPr>
          <p:nvPr/>
        </p:nvCxnSpPr>
        <p:spPr>
          <a:xfrm flipV="1">
            <a:off x="8604448" y="980729"/>
            <a:ext cx="0" cy="839911"/>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p:nvPr/>
        </p:nvCxnSpPr>
        <p:spPr>
          <a:xfrm>
            <a:off x="6588224" y="980728"/>
            <a:ext cx="2016224"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7" name="56 Conector recto"/>
          <p:cNvCxnSpPr/>
          <p:nvPr/>
        </p:nvCxnSpPr>
        <p:spPr>
          <a:xfrm>
            <a:off x="3131840" y="2780928"/>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58" name="57 Conector recto"/>
          <p:cNvCxnSpPr/>
          <p:nvPr/>
        </p:nvCxnSpPr>
        <p:spPr>
          <a:xfrm>
            <a:off x="3419872" y="2780928"/>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59" name="58 Conector recto"/>
          <p:cNvCxnSpPr/>
          <p:nvPr/>
        </p:nvCxnSpPr>
        <p:spPr>
          <a:xfrm flipH="1">
            <a:off x="3131840" y="4293096"/>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0" name="59 Conector recto"/>
          <p:cNvCxnSpPr/>
          <p:nvPr/>
        </p:nvCxnSpPr>
        <p:spPr>
          <a:xfrm>
            <a:off x="5868144" y="2852936"/>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1" name="60 Conector recto"/>
          <p:cNvCxnSpPr/>
          <p:nvPr/>
        </p:nvCxnSpPr>
        <p:spPr>
          <a:xfrm>
            <a:off x="5868144" y="2852936"/>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62" name="61 Conector recto"/>
          <p:cNvCxnSpPr/>
          <p:nvPr/>
        </p:nvCxnSpPr>
        <p:spPr>
          <a:xfrm flipH="1">
            <a:off x="5868144" y="436510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62 Conector recto de flecha"/>
          <p:cNvCxnSpPr>
            <a:endCxn id="11" idx="1"/>
          </p:cNvCxnSpPr>
          <p:nvPr/>
        </p:nvCxnSpPr>
        <p:spPr>
          <a:xfrm>
            <a:off x="3393607" y="3284988"/>
            <a:ext cx="530324" cy="587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63 Conector recto de flecha"/>
          <p:cNvCxnSpPr>
            <a:stCxn id="11" idx="3"/>
          </p:cNvCxnSpPr>
          <p:nvPr/>
        </p:nvCxnSpPr>
        <p:spPr>
          <a:xfrm flipV="1">
            <a:off x="5409828" y="3284988"/>
            <a:ext cx="432048" cy="587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6" name="65 Conector recto de flecha"/>
          <p:cNvCxnSpPr>
            <a:stCxn id="16" idx="2"/>
          </p:cNvCxnSpPr>
          <p:nvPr/>
        </p:nvCxnSpPr>
        <p:spPr>
          <a:xfrm flipH="1">
            <a:off x="4666830" y="4975548"/>
            <a:ext cx="14908" cy="19087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3" name="Line 25"/>
          <p:cNvSpPr>
            <a:spLocks noChangeShapeType="1"/>
          </p:cNvSpPr>
          <p:nvPr/>
        </p:nvSpPr>
        <p:spPr bwMode="auto">
          <a:xfrm>
            <a:off x="3923928"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4" name="Line 25"/>
          <p:cNvSpPr>
            <a:spLocks noChangeShapeType="1"/>
          </p:cNvSpPr>
          <p:nvPr/>
        </p:nvSpPr>
        <p:spPr bwMode="auto">
          <a:xfrm>
            <a:off x="5436096"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5" name="Line 25"/>
          <p:cNvSpPr>
            <a:spLocks noChangeShapeType="1"/>
          </p:cNvSpPr>
          <p:nvPr/>
        </p:nvSpPr>
        <p:spPr bwMode="auto">
          <a:xfrm>
            <a:off x="7524328"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6" name="75 Abrir llave"/>
          <p:cNvSpPr/>
          <p:nvPr/>
        </p:nvSpPr>
        <p:spPr>
          <a:xfrm rot="16200000">
            <a:off x="4644009" y="3212976"/>
            <a:ext cx="288032" cy="54726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77" name="Line 28"/>
          <p:cNvSpPr>
            <a:spLocks noChangeShapeType="1"/>
          </p:cNvSpPr>
          <p:nvPr/>
        </p:nvSpPr>
        <p:spPr bwMode="auto">
          <a:xfrm>
            <a:off x="4644008" y="2204864"/>
            <a:ext cx="0" cy="64807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cxnSp>
        <p:nvCxnSpPr>
          <p:cNvPr id="79" name="78 Conector recto"/>
          <p:cNvCxnSpPr/>
          <p:nvPr/>
        </p:nvCxnSpPr>
        <p:spPr>
          <a:xfrm>
            <a:off x="251520" y="2420888"/>
            <a:ext cx="8568952"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82" name="81 Conector recto"/>
          <p:cNvCxnSpPr/>
          <p:nvPr/>
        </p:nvCxnSpPr>
        <p:spPr>
          <a:xfrm>
            <a:off x="251520" y="4437112"/>
            <a:ext cx="8568952"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83" name="82 Rectángulo"/>
          <p:cNvSpPr/>
          <p:nvPr/>
        </p:nvSpPr>
        <p:spPr>
          <a:xfrm>
            <a:off x="179512" y="2492896"/>
            <a:ext cx="8784976" cy="4104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Line 42"/>
          <p:cNvSpPr>
            <a:spLocks noChangeShapeType="1"/>
          </p:cNvSpPr>
          <p:nvPr/>
        </p:nvSpPr>
        <p:spPr bwMode="auto">
          <a:xfrm>
            <a:off x="5759624" y="535184"/>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1" y="-9826"/>
            <a:ext cx="5398841" cy="774531"/>
          </a:xfrm>
          <a:prstGeom prst="rect">
            <a:avLst/>
          </a:prstGeom>
          <a:noFill/>
          <a:ln w="9525">
            <a:noFill/>
            <a:miter lim="800000"/>
            <a:headEnd/>
            <a:tailEnd/>
          </a:ln>
          <a:effectLst/>
        </p:spPr>
        <p:txBody>
          <a:bodyPr vert="horz" wrap="none" lIns="228528" tIns="126960" rIns="91440" bIns="0" numCol="1" anchor="ctr" anchorCtr="0" compatLnSpc="1">
            <a:prstTxWarp prst="textNoShape">
              <a:avLst/>
            </a:prstTxWarp>
            <a:spAutoFit/>
          </a:bodyPr>
          <a:lstStyle/>
          <a:p>
            <a:pPr marL="0" lvl="2" indent="0" fontAlgn="base">
              <a:spcBef>
                <a:spcPct val="0"/>
              </a:spcBef>
              <a:spcAft>
                <a:spcPct val="0"/>
              </a:spcAft>
              <a:tabLst>
                <a:tab pos="630238" algn="l"/>
              </a:tabLst>
            </a:pPr>
            <a:r>
              <a:rPr lang="es-EC" sz="2400" b="1" dirty="0" smtClean="0">
                <a:solidFill>
                  <a:srgbClr val="000000"/>
                </a:solidFill>
                <a:latin typeface="Times New Roman" pitchFamily="18" charset="0"/>
                <a:ea typeface="Times New Roman" pitchFamily="18" charset="0"/>
                <a:cs typeface="Times New Roman" pitchFamily="18" charset="0"/>
              </a:rPr>
              <a:t>4.6 REVISIÓN POR LA DIRECCIÓN</a:t>
            </a:r>
            <a:endParaRPr lang="es-ES_tradnl" sz="2400" b="1" dirty="0" smtClean="0">
              <a:solidFill>
                <a:srgbClr val="000000"/>
              </a:solidFill>
              <a:latin typeface="Times New Roma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1260475" algn="l"/>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5" name="4 Rectángulo redondeado"/>
          <p:cNvSpPr/>
          <p:nvPr/>
        </p:nvSpPr>
        <p:spPr>
          <a:xfrm>
            <a:off x="251520" y="971436"/>
            <a:ext cx="2088232" cy="3600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6" name="5 Rectángulo"/>
          <p:cNvSpPr/>
          <p:nvPr/>
        </p:nvSpPr>
        <p:spPr>
          <a:xfrm>
            <a:off x="251520" y="971437"/>
            <a:ext cx="2232248" cy="369332"/>
          </a:xfrm>
          <a:prstGeom prst="rect">
            <a:avLst/>
          </a:prstGeom>
        </p:spPr>
        <p:txBody>
          <a:bodyPr wrap="square">
            <a:spAutoFit/>
          </a:bodyPr>
          <a:lstStyle/>
          <a:p>
            <a:r>
              <a:rPr lang="es-EC" dirty="0" smtClean="0"/>
              <a:t>PUNTOS CLAVE!!!!</a:t>
            </a:r>
            <a:endParaRPr lang="es-EC" dirty="0"/>
          </a:p>
        </p:txBody>
      </p:sp>
      <p:sp>
        <p:nvSpPr>
          <p:cNvPr id="7" name="6 Rectángulo"/>
          <p:cNvSpPr/>
          <p:nvPr/>
        </p:nvSpPr>
        <p:spPr>
          <a:xfrm>
            <a:off x="539552" y="1916833"/>
            <a:ext cx="7416824" cy="4136517"/>
          </a:xfrm>
          <a:prstGeom prst="rect">
            <a:avLst/>
          </a:prstGeom>
        </p:spPr>
        <p:txBody>
          <a:bodyPr wrap="square">
            <a:spAutoFit/>
          </a:bodyPr>
          <a:lstStyle/>
          <a:p>
            <a:pPr marL="274320" lvl="0" indent="-274320">
              <a:spcBef>
                <a:spcPct val="20000"/>
              </a:spcBef>
              <a:buClr>
                <a:schemeClr val="accent3"/>
              </a:buClr>
              <a:buSzPct val="95000"/>
              <a:defRPr/>
            </a:pPr>
            <a:r>
              <a:rPr lang="es-ES" dirty="0" smtClean="0"/>
              <a:t>La lleva a cabo la Dirección, a intervalos planificados</a:t>
            </a:r>
          </a:p>
          <a:p>
            <a:pPr marL="274320" lvl="0" indent="-274320">
              <a:spcBef>
                <a:spcPct val="20000"/>
              </a:spcBef>
              <a:buClr>
                <a:schemeClr val="accent3"/>
              </a:buClr>
              <a:buSzPct val="95000"/>
              <a:defRPr/>
            </a:pPr>
            <a:endParaRPr lang="es-ES" dirty="0" smtClean="0"/>
          </a:p>
          <a:p>
            <a:pPr lvl="0">
              <a:spcBef>
                <a:spcPct val="20000"/>
              </a:spcBef>
              <a:buClr>
                <a:schemeClr val="accent3"/>
              </a:buClr>
              <a:buSzPct val="95000"/>
              <a:defRPr/>
            </a:pPr>
            <a:r>
              <a:rPr lang="es-ES" dirty="0" smtClean="0"/>
              <a:t>Propósito: </a:t>
            </a:r>
          </a:p>
          <a:p>
            <a:pPr marL="615950" indent="-342900">
              <a:spcBef>
                <a:spcPct val="20000"/>
              </a:spcBef>
              <a:buClr>
                <a:schemeClr val="accent3"/>
              </a:buClr>
              <a:buSzPct val="95000"/>
              <a:defRPr/>
            </a:pPr>
            <a:endParaRPr lang="es-ES" dirty="0" smtClean="0"/>
          </a:p>
          <a:p>
            <a:pPr marL="615950" lvl="0" indent="-342900">
              <a:buFont typeface="Arial" pitchFamily="34" charset="0"/>
              <a:buChar char="•"/>
            </a:pPr>
            <a:r>
              <a:rPr lang="es-EC" dirty="0" smtClean="0"/>
              <a:t>Asegurarse</a:t>
            </a:r>
            <a:r>
              <a:rPr lang="es-ES" dirty="0" smtClean="0"/>
              <a:t> de la conveniencia, adecuación y eficacia continua del SGA</a:t>
            </a:r>
          </a:p>
          <a:p>
            <a:pPr marL="615950" lvl="0" indent="-342900">
              <a:buFont typeface="Arial" pitchFamily="34" charset="0"/>
              <a:buChar char="•"/>
            </a:pPr>
            <a:r>
              <a:rPr lang="es-ES" dirty="0" smtClean="0"/>
              <a:t>Evaluar la necesidad de cambios al SGA</a:t>
            </a:r>
            <a:endParaRPr lang="es-EC" dirty="0" smtClean="0"/>
          </a:p>
          <a:p>
            <a:pPr marL="615950" lvl="0" indent="-342900">
              <a:buFont typeface="Arial" pitchFamily="34" charset="0"/>
              <a:buChar char="•"/>
            </a:pPr>
            <a:r>
              <a:rPr lang="es-EC" dirty="0" smtClean="0"/>
              <a:t>Cambios en la Política Ambiental.</a:t>
            </a:r>
          </a:p>
          <a:p>
            <a:pPr marL="615950" lvl="0" indent="-342900">
              <a:buFont typeface="Arial" pitchFamily="34" charset="0"/>
              <a:buChar char="•"/>
            </a:pPr>
            <a:r>
              <a:rPr lang="es-EC" dirty="0" smtClean="0"/>
              <a:t>Cumplimiento de objetivos, metas y otros elementos del sistema de gestión ambiental.</a:t>
            </a:r>
          </a:p>
          <a:p>
            <a:pPr marL="615950" lvl="0" indent="-342900">
              <a:buFont typeface="Arial" pitchFamily="34" charset="0"/>
              <a:buChar char="•"/>
            </a:pPr>
            <a:r>
              <a:rPr lang="es-EC" dirty="0" smtClean="0"/>
              <a:t>La adaptabilidad de todo el SGA, vulnerable a circunstancias cambiantes y el compromiso de mejora continua.</a:t>
            </a:r>
          </a:p>
          <a:p>
            <a:r>
              <a:rPr lang="es-EC" dirty="0" smtClean="0"/>
              <a:t> </a:t>
            </a:r>
          </a:p>
          <a:p>
            <a:r>
              <a:rPr lang="es-EC" dirty="0" smtClean="0"/>
              <a:t>Se deben conservar los registros de las revisiones por la dirección.</a:t>
            </a:r>
            <a:endParaRPr lang="es-EC" dirty="0"/>
          </a:p>
        </p:txBody>
      </p:sp>
      <p:sp>
        <p:nvSpPr>
          <p:cNvPr id="8" name="AutoShape 12"/>
          <p:cNvSpPr>
            <a:spLocks noChangeArrowheads="1"/>
          </p:cNvSpPr>
          <p:nvPr/>
        </p:nvSpPr>
        <p:spPr bwMode="auto">
          <a:xfrm>
            <a:off x="323528" y="1988840"/>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9" name="AutoShape 12"/>
          <p:cNvSpPr>
            <a:spLocks noChangeArrowheads="1"/>
          </p:cNvSpPr>
          <p:nvPr/>
        </p:nvSpPr>
        <p:spPr bwMode="auto">
          <a:xfrm>
            <a:off x="323528" y="2636912"/>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sp>
        <p:nvSpPr>
          <p:cNvPr id="10" name="AutoShape 12"/>
          <p:cNvSpPr>
            <a:spLocks noChangeArrowheads="1"/>
          </p:cNvSpPr>
          <p:nvPr/>
        </p:nvSpPr>
        <p:spPr bwMode="auto">
          <a:xfrm>
            <a:off x="323528" y="5733256"/>
            <a:ext cx="216024" cy="216024"/>
          </a:xfrm>
          <a:prstGeom prst="sun">
            <a:avLst>
              <a:gd name="adj" fmla="val 36463"/>
            </a:avLst>
          </a:prstGeom>
          <a:solidFill>
            <a:schemeClr val="accent1">
              <a:lumMod val="75000"/>
            </a:schemeClr>
          </a:solidFill>
          <a:ln w="9525">
            <a:solidFill>
              <a:schemeClr val="bg2">
                <a:lumMod val="50000"/>
              </a:schemeClr>
            </a:solidFill>
            <a:miter lim="800000"/>
            <a:headEnd/>
            <a:tailEnd/>
          </a:ln>
          <a:effectLst/>
        </p:spPr>
        <p:txBody>
          <a:bodyPr wrap="none" anchor="ctr"/>
          <a:lstStyle/>
          <a:p>
            <a:endParaRPr lang="es-EC"/>
          </a:p>
        </p:txBody>
      </p:sp>
      <p:pic>
        <p:nvPicPr>
          <p:cNvPr id="11" name="Picture 10" descr="PH01619J"/>
          <p:cNvPicPr>
            <a:picLocks noChangeAspect="1" noChangeArrowheads="1"/>
          </p:cNvPicPr>
          <p:nvPr/>
        </p:nvPicPr>
        <p:blipFill>
          <a:blip r:embed="rId2" cstate="print"/>
          <a:srcRect/>
          <a:stretch>
            <a:fillRect/>
          </a:stretch>
        </p:blipFill>
        <p:spPr bwMode="auto">
          <a:xfrm>
            <a:off x="6444209" y="980729"/>
            <a:ext cx="2509959" cy="1656184"/>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Rectángulo"/>
          <p:cNvSpPr/>
          <p:nvPr/>
        </p:nvSpPr>
        <p:spPr>
          <a:xfrm>
            <a:off x="0" y="1"/>
            <a:ext cx="8316416" cy="830997"/>
          </a:xfrm>
          <a:prstGeom prst="rect">
            <a:avLst/>
          </a:prstGeom>
        </p:spPr>
        <p:txBody>
          <a:bodyPr wrap="square">
            <a:spAutoFit/>
          </a:bodyPr>
          <a:lstStyle/>
          <a:p>
            <a:r>
              <a:rPr lang="es-ES_tradnl" sz="2400" b="1" dirty="0" smtClean="0" bmk="">
                <a:solidFill>
                  <a:srgbClr val="000000"/>
                </a:solidFill>
                <a:latin typeface="Times New Roman" pitchFamily="18" charset="0"/>
                <a:ea typeface="Times New Roman" pitchFamily="18" charset="0"/>
                <a:cs typeface="Times New Roman" pitchFamily="18" charset="0"/>
              </a:rPr>
              <a:t>Centro de Mantenimiento de Vehículos Administrativos  y </a:t>
            </a:r>
            <a:r>
              <a:rPr lang="es-ES_tradnl" sz="2400" b="1" dirty="0" err="1" smtClean="0" bmk="">
                <a:solidFill>
                  <a:srgbClr val="000000"/>
                </a:solidFill>
                <a:latin typeface="Times New Roman" pitchFamily="18" charset="0"/>
                <a:ea typeface="Times New Roman" pitchFamily="18" charset="0"/>
                <a:cs typeface="Times New Roman" pitchFamily="18" charset="0"/>
              </a:rPr>
              <a:t>Táctivos</a:t>
            </a:r>
            <a:endParaRPr lang="es-EC" sz="2400" b="1" dirty="0" smtClean="0" bmk="">
              <a:solidFill>
                <a:srgbClr val="000000"/>
              </a:solidFill>
              <a:latin typeface="Times New Roman" pitchFamily="18" charset="0"/>
              <a:ea typeface="Times New Roman" pitchFamily="18" charset="0"/>
              <a:cs typeface="Times New Roman" pitchFamily="18" charset="0"/>
            </a:endParaRPr>
          </a:p>
        </p:txBody>
      </p:sp>
      <p:sp>
        <p:nvSpPr>
          <p:cNvPr id="16" name="15 CuadroTexto"/>
          <p:cNvSpPr txBox="1"/>
          <p:nvPr/>
        </p:nvSpPr>
        <p:spPr>
          <a:xfrm>
            <a:off x="0" y="980729"/>
            <a:ext cx="5940152" cy="3416320"/>
          </a:xfrm>
          <a:prstGeom prst="rect">
            <a:avLst/>
          </a:prstGeom>
          <a:noFill/>
        </p:spPr>
        <p:txBody>
          <a:bodyPr wrap="square" rtlCol="0">
            <a:spAutoFit/>
          </a:bodyPr>
          <a:lstStyle/>
          <a:p>
            <a:r>
              <a:rPr lang="es-ES_tradnl" dirty="0" smtClean="0"/>
              <a:t> </a:t>
            </a:r>
            <a:endParaRPr lang="es-EC" dirty="0" smtClean="0"/>
          </a:p>
          <a:p>
            <a:pPr lvl="1"/>
            <a:r>
              <a:rPr lang="es-EC" dirty="0" smtClean="0"/>
              <a:t>I escalón:     comprende       Mantenimiento regular 			       </a:t>
            </a:r>
            <a:r>
              <a:rPr lang="es-EC" dirty="0" smtClean="0"/>
              <a:t>                 programado</a:t>
            </a:r>
            <a:endParaRPr lang="es-EC" dirty="0" smtClean="0"/>
          </a:p>
          <a:p>
            <a:r>
              <a:rPr lang="es-ES_tradnl" dirty="0" smtClean="0"/>
              <a:t> </a:t>
            </a:r>
            <a:endParaRPr lang="es-EC" dirty="0" smtClean="0"/>
          </a:p>
          <a:p>
            <a:pPr lvl="1"/>
            <a:r>
              <a:rPr lang="es-EC" dirty="0" smtClean="0"/>
              <a:t>II escalón:    comprende      </a:t>
            </a:r>
            <a:r>
              <a:rPr lang="es-EC" dirty="0" smtClean="0"/>
              <a:t> Completamiento </a:t>
            </a:r>
            <a:r>
              <a:rPr lang="es-EC" dirty="0" smtClean="0"/>
              <a:t>de 				       </a:t>
            </a:r>
            <a:r>
              <a:rPr lang="es-EC" dirty="0" smtClean="0"/>
              <a:t> lubricantes</a:t>
            </a:r>
            <a:r>
              <a:rPr lang="es-EC" dirty="0" smtClean="0"/>
              <a:t>, reajustes.</a:t>
            </a:r>
          </a:p>
          <a:p>
            <a:r>
              <a:rPr lang="es-ES_tradnl" dirty="0" smtClean="0"/>
              <a:t> </a:t>
            </a:r>
            <a:endParaRPr lang="es-EC" dirty="0" smtClean="0"/>
          </a:p>
          <a:p>
            <a:pPr lvl="1"/>
            <a:r>
              <a:rPr lang="es-EC" dirty="0" smtClean="0"/>
              <a:t>III escalón:   comprende      </a:t>
            </a:r>
            <a:r>
              <a:rPr lang="es-EC" dirty="0" smtClean="0"/>
              <a:t> Cambios </a:t>
            </a:r>
            <a:r>
              <a:rPr lang="es-EC" dirty="0" smtClean="0"/>
              <a:t>de lubricantes y 			        repuestos. </a:t>
            </a:r>
          </a:p>
          <a:p>
            <a:r>
              <a:rPr lang="es-EC" dirty="0" smtClean="0"/>
              <a:t>    			       Reparaciones menores</a:t>
            </a:r>
          </a:p>
          <a:p>
            <a:endParaRPr lang="es-EC" dirty="0" smtClean="0"/>
          </a:p>
          <a:p>
            <a:pPr lvl="1"/>
            <a:r>
              <a:rPr lang="es-EC" dirty="0" smtClean="0"/>
              <a:t>IV escalón:   comprende      Cambio de partes</a:t>
            </a:r>
          </a:p>
        </p:txBody>
      </p:sp>
      <p:sp>
        <p:nvSpPr>
          <p:cNvPr id="17" name="16 Flecha derecha"/>
          <p:cNvSpPr/>
          <p:nvPr/>
        </p:nvSpPr>
        <p:spPr>
          <a:xfrm>
            <a:off x="1763688" y="1628800"/>
            <a:ext cx="1224136" cy="720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8" name="17 Flecha derecha"/>
          <p:cNvSpPr/>
          <p:nvPr/>
        </p:nvSpPr>
        <p:spPr>
          <a:xfrm>
            <a:off x="1691680" y="2492896"/>
            <a:ext cx="1224136" cy="720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9" name="18 Flecha derecha"/>
          <p:cNvSpPr/>
          <p:nvPr/>
        </p:nvSpPr>
        <p:spPr>
          <a:xfrm>
            <a:off x="1763688" y="3284985"/>
            <a:ext cx="1224136" cy="720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19 Flecha derecha"/>
          <p:cNvSpPr/>
          <p:nvPr/>
        </p:nvSpPr>
        <p:spPr>
          <a:xfrm>
            <a:off x="1763688" y="4437112"/>
            <a:ext cx="1224136" cy="720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78859" name="Picture 11" descr="C:\Documents and Settings\User\Escritorio\FOTOS TESIS\DSC03844.JPG"/>
          <p:cNvPicPr>
            <a:picLocks noChangeAspect="1" noChangeArrowheads="1"/>
          </p:cNvPicPr>
          <p:nvPr/>
        </p:nvPicPr>
        <p:blipFill>
          <a:blip r:embed="rId2" cstate="print"/>
          <a:srcRect/>
          <a:stretch>
            <a:fillRect/>
          </a:stretch>
        </p:blipFill>
        <p:spPr bwMode="auto">
          <a:xfrm>
            <a:off x="6156176" y="1268761"/>
            <a:ext cx="2688299" cy="2016224"/>
          </a:xfrm>
          <a:prstGeom prst="rect">
            <a:avLst/>
          </a:prstGeom>
          <a:noFill/>
        </p:spPr>
      </p:pic>
      <p:pic>
        <p:nvPicPr>
          <p:cNvPr id="78860" name="Picture 12" descr="C:\Documents and Settings\User\Escritorio\FOTOS TESIS\DSC03771.JPG"/>
          <p:cNvPicPr>
            <a:picLocks noChangeAspect="1" noChangeArrowheads="1"/>
          </p:cNvPicPr>
          <p:nvPr/>
        </p:nvPicPr>
        <p:blipFill>
          <a:blip r:embed="rId3" cstate="print"/>
          <a:srcRect/>
          <a:stretch>
            <a:fillRect/>
          </a:stretch>
        </p:blipFill>
        <p:spPr bwMode="auto">
          <a:xfrm>
            <a:off x="6156176" y="3861048"/>
            <a:ext cx="2764565" cy="20734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61"/>
          <p:cNvSpPr txBox="1">
            <a:spLocks noChangeArrowheads="1"/>
          </p:cNvSpPr>
          <p:nvPr/>
        </p:nvSpPr>
        <p:spPr bwMode="auto">
          <a:xfrm>
            <a:off x="6012160" y="2852936"/>
            <a:ext cx="2952328" cy="1287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solidFill>
                    <a:schemeClr val="tx1"/>
                  </a:solidFill>
                </a:ln>
                <a:solidFill>
                  <a:schemeClr val="tx1"/>
                </a:solidFill>
                <a:effectLst/>
                <a:latin typeface="Times New Roman" pitchFamily="18" charset="0"/>
                <a:ea typeface="Times New Roman" pitchFamily="18" charset="0"/>
                <a:cs typeface="Times New Roman" pitchFamily="18" charset="0"/>
                <a:hlinkClick r:id="rId2" action="ppaction://hlinkfile"/>
              </a:rPr>
              <a:t>- </a:t>
            </a: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Aspectos Ambientales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solidFill>
                  <a:schemeClr val="tx1"/>
                </a:solidFill>
                <a:effectLst/>
                <a:latin typeface="Times New Roman" pitchFamily="18" charset="0"/>
                <a:ea typeface="Times New Roman" pitchFamily="18" charset="0"/>
                <a:cs typeface="Times New Roman" pitchFamily="18" charset="0"/>
              </a:rPr>
              <a:t>-</a:t>
            </a: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Impactos Ambientales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Prácticas de SGA</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Identificación de Requisitos Legales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Registro de Accidentes e Incidentes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Registro de Planes de Emergencia</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 Box 60"/>
          <p:cNvSpPr txBox="1">
            <a:spLocks noChangeArrowheads="1"/>
          </p:cNvSpPr>
          <p:nvPr/>
        </p:nvSpPr>
        <p:spPr bwMode="auto">
          <a:xfrm>
            <a:off x="1586511" y="2510036"/>
            <a:ext cx="12573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INSUMOS</a:t>
            </a:r>
            <a:endParaRPr kumimoji="0" lang="es-EC"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Text Box 57"/>
          <p:cNvSpPr txBox="1">
            <a:spLocks noChangeArrowheads="1"/>
          </p:cNvSpPr>
          <p:nvPr/>
        </p:nvSpPr>
        <p:spPr bwMode="auto">
          <a:xfrm>
            <a:off x="2902124" y="778074"/>
            <a:ext cx="1600200" cy="4906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 EXTERNA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56"/>
          <p:cNvSpPr txBox="1">
            <a:spLocks noChangeArrowheads="1"/>
          </p:cNvSpPr>
          <p:nvPr/>
        </p:nvSpPr>
        <p:spPr bwMode="auto">
          <a:xfrm>
            <a:off x="3816527" y="1735088"/>
            <a:ext cx="1714500" cy="4697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a:t>
            </a:r>
            <a:r>
              <a:rPr kumimoji="0" lang="es-EC"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APLICABLE</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5">
            <a:hlinkClick r:id="rId3" action="ppaction://hlinkpres?slideindex=1&amp;slidetitle="/>
          </p:cNvPr>
          <p:cNvSpPr txBox="1">
            <a:spLocks noChangeArrowheads="1"/>
          </p:cNvSpPr>
          <p:nvPr/>
        </p:nvSpPr>
        <p:spPr bwMode="auto">
          <a:xfrm>
            <a:off x="3923931" y="2924948"/>
            <a:ext cx="1485900" cy="7318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REVISIÓN AMBIENTAL INICIAL </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54"/>
          <p:cNvSpPr txBox="1">
            <a:spLocks noChangeArrowheads="1"/>
          </p:cNvSpPr>
          <p:nvPr/>
        </p:nvSpPr>
        <p:spPr bwMode="auto">
          <a:xfrm>
            <a:off x="4959524" y="778074"/>
            <a:ext cx="1600200" cy="4186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 INTERNA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 Box 53"/>
          <p:cNvSpPr txBox="1">
            <a:spLocks noChangeArrowheads="1"/>
          </p:cNvSpPr>
          <p:nvPr/>
        </p:nvSpPr>
        <p:spPr bwMode="auto">
          <a:xfrm>
            <a:off x="827585" y="1332756"/>
            <a:ext cx="1961356"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Leyes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Normativas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Reglamentos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Proyectos Relacionados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 Box 52"/>
          <p:cNvSpPr txBox="1">
            <a:spLocks noChangeArrowheads="1"/>
          </p:cNvSpPr>
          <p:nvPr/>
        </p:nvSpPr>
        <p:spPr bwMode="auto">
          <a:xfrm>
            <a:off x="6259016" y="1301526"/>
            <a:ext cx="2345432" cy="1038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Información del BTRP</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Organización</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Actividades, Procesos, etc.</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Reglamento Institucional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1"/>
          <p:cNvSpPr txBox="1">
            <a:spLocks noChangeArrowheads="1"/>
          </p:cNvSpPr>
          <p:nvPr/>
        </p:nvSpPr>
        <p:spPr bwMode="auto">
          <a:xfrm>
            <a:off x="1259632" y="2780928"/>
            <a:ext cx="2016224"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Revisión Documental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Revisión In-Situ</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Legislación Nacional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Reglamentos Internos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Entrevistas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Formularios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Encuestas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Text Box 50"/>
          <p:cNvSpPr txBox="1">
            <a:spLocks noChangeArrowheads="1"/>
          </p:cNvSpPr>
          <p:nvPr/>
        </p:nvSpPr>
        <p:spPr bwMode="auto">
          <a:xfrm>
            <a:off x="3995936" y="4518348"/>
            <a:ext cx="13716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DISEÑO DEL SGA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49"/>
          <p:cNvSpPr txBox="1">
            <a:spLocks noChangeArrowheads="1"/>
          </p:cNvSpPr>
          <p:nvPr/>
        </p:nvSpPr>
        <p:spPr bwMode="auto">
          <a:xfrm>
            <a:off x="1331641" y="5373216"/>
            <a:ext cx="1511052"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PLANIFICACIÓN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48"/>
          <p:cNvSpPr txBox="1">
            <a:spLocks noChangeArrowheads="1"/>
          </p:cNvSpPr>
          <p:nvPr/>
        </p:nvSpPr>
        <p:spPr bwMode="auto">
          <a:xfrm>
            <a:off x="2995093" y="5389290"/>
            <a:ext cx="1648916" cy="3439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IMPLEMENTACIÓN </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Text Box 47"/>
          <p:cNvSpPr txBox="1">
            <a:spLocks noChangeArrowheads="1"/>
          </p:cNvSpPr>
          <p:nvPr/>
        </p:nvSpPr>
        <p:spPr bwMode="auto">
          <a:xfrm>
            <a:off x="4747692" y="5373216"/>
            <a:ext cx="1371600" cy="3439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VERIFICACIÓN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Text Box 46"/>
          <p:cNvSpPr txBox="1">
            <a:spLocks noChangeArrowheads="1"/>
          </p:cNvSpPr>
          <p:nvPr/>
        </p:nvSpPr>
        <p:spPr bwMode="auto">
          <a:xfrm>
            <a:off x="6271693" y="5382444"/>
            <a:ext cx="2476772"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REVISIÓN POR LA DIRECCIÓN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Line 44"/>
          <p:cNvSpPr>
            <a:spLocks noChangeShapeType="1"/>
          </p:cNvSpPr>
          <p:nvPr/>
        </p:nvSpPr>
        <p:spPr bwMode="auto">
          <a:xfrm>
            <a:off x="3587927" y="535186"/>
            <a:ext cx="2171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2" name="Line 43"/>
          <p:cNvSpPr>
            <a:spLocks noChangeShapeType="1"/>
          </p:cNvSpPr>
          <p:nvPr/>
        </p:nvSpPr>
        <p:spPr bwMode="auto">
          <a:xfrm>
            <a:off x="3587924" y="535184"/>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3" name="Line 42"/>
          <p:cNvSpPr>
            <a:spLocks noChangeShapeType="1"/>
          </p:cNvSpPr>
          <p:nvPr/>
        </p:nvSpPr>
        <p:spPr bwMode="auto">
          <a:xfrm>
            <a:off x="5759624" y="535184"/>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5" name="Line 40"/>
          <p:cNvSpPr>
            <a:spLocks noChangeShapeType="1"/>
          </p:cNvSpPr>
          <p:nvPr/>
        </p:nvSpPr>
        <p:spPr bwMode="auto">
          <a:xfrm>
            <a:off x="3587927" y="1528836"/>
            <a:ext cx="2171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6" name="Line 39"/>
          <p:cNvSpPr>
            <a:spLocks noChangeShapeType="1"/>
          </p:cNvSpPr>
          <p:nvPr/>
        </p:nvSpPr>
        <p:spPr bwMode="auto">
          <a:xfrm>
            <a:off x="3563888" y="1287536"/>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7" name="Line 38"/>
          <p:cNvSpPr>
            <a:spLocks noChangeShapeType="1"/>
          </p:cNvSpPr>
          <p:nvPr/>
        </p:nvSpPr>
        <p:spPr bwMode="auto">
          <a:xfrm>
            <a:off x="5759624" y="1287536"/>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8" name="Line 37"/>
          <p:cNvSpPr>
            <a:spLocks noChangeShapeType="1"/>
          </p:cNvSpPr>
          <p:nvPr/>
        </p:nvSpPr>
        <p:spPr bwMode="auto">
          <a:xfrm>
            <a:off x="4644008" y="1556793"/>
            <a:ext cx="0" cy="14401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9" name="Line 33"/>
          <p:cNvSpPr>
            <a:spLocks noChangeShapeType="1"/>
          </p:cNvSpPr>
          <p:nvPr/>
        </p:nvSpPr>
        <p:spPr bwMode="auto">
          <a:xfrm>
            <a:off x="768152" y="1196752"/>
            <a:ext cx="0" cy="11430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0" name="Line 32"/>
          <p:cNvSpPr>
            <a:spLocks noChangeShapeType="1"/>
          </p:cNvSpPr>
          <p:nvPr/>
        </p:nvSpPr>
        <p:spPr bwMode="auto">
          <a:xfrm>
            <a:off x="768155" y="1196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1" name="Line 31"/>
          <p:cNvSpPr>
            <a:spLocks noChangeShapeType="1"/>
          </p:cNvSpPr>
          <p:nvPr/>
        </p:nvSpPr>
        <p:spPr bwMode="auto">
          <a:xfrm>
            <a:off x="768155" y="2339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2" name="Line 28"/>
          <p:cNvSpPr>
            <a:spLocks noChangeShapeType="1"/>
          </p:cNvSpPr>
          <p:nvPr/>
        </p:nvSpPr>
        <p:spPr bwMode="auto">
          <a:xfrm>
            <a:off x="4644008" y="3717033"/>
            <a:ext cx="0" cy="720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3" name="Line 27"/>
          <p:cNvSpPr>
            <a:spLocks noChangeShapeType="1"/>
          </p:cNvSpPr>
          <p:nvPr/>
        </p:nvSpPr>
        <p:spPr bwMode="auto">
          <a:xfrm>
            <a:off x="2051720" y="5166420"/>
            <a:ext cx="547260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4" name="Line 25"/>
          <p:cNvSpPr>
            <a:spLocks noChangeShapeType="1"/>
          </p:cNvSpPr>
          <p:nvPr/>
        </p:nvSpPr>
        <p:spPr bwMode="auto">
          <a:xfrm>
            <a:off x="2051720"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8" name="Line 20"/>
          <p:cNvSpPr>
            <a:spLocks noChangeShapeType="1"/>
          </p:cNvSpPr>
          <p:nvPr/>
        </p:nvSpPr>
        <p:spPr bwMode="auto">
          <a:xfrm>
            <a:off x="8045525" y="1196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9" name="Line 19"/>
          <p:cNvSpPr>
            <a:spLocks noChangeShapeType="1"/>
          </p:cNvSpPr>
          <p:nvPr/>
        </p:nvSpPr>
        <p:spPr bwMode="auto">
          <a:xfrm>
            <a:off x="8388424" y="1196752"/>
            <a:ext cx="0" cy="10801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0" name="Line 18"/>
          <p:cNvSpPr>
            <a:spLocks noChangeShapeType="1"/>
          </p:cNvSpPr>
          <p:nvPr/>
        </p:nvSpPr>
        <p:spPr bwMode="auto">
          <a:xfrm>
            <a:off x="8045525" y="227687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1" name="Text Box 9"/>
          <p:cNvSpPr txBox="1">
            <a:spLocks noChangeArrowheads="1"/>
          </p:cNvSpPr>
          <p:nvPr/>
        </p:nvSpPr>
        <p:spPr bwMode="auto">
          <a:xfrm>
            <a:off x="6372202" y="2492896"/>
            <a:ext cx="136815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RESULTADO</a:t>
            </a:r>
            <a:endParaRPr kumimoji="0" lang="es-EC"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2" name="Line 8"/>
          <p:cNvSpPr>
            <a:spLocks noChangeShapeType="1"/>
          </p:cNvSpPr>
          <p:nvPr/>
        </p:nvSpPr>
        <p:spPr bwMode="auto">
          <a:xfrm>
            <a:off x="2842692" y="5477619"/>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3" name="Line 7"/>
          <p:cNvSpPr>
            <a:spLocks noChangeShapeType="1"/>
          </p:cNvSpPr>
          <p:nvPr/>
        </p:nvSpPr>
        <p:spPr bwMode="auto">
          <a:xfrm>
            <a:off x="4644008" y="5526460"/>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4" name="Line 6"/>
          <p:cNvSpPr>
            <a:spLocks noChangeShapeType="1"/>
          </p:cNvSpPr>
          <p:nvPr/>
        </p:nvSpPr>
        <p:spPr bwMode="auto">
          <a:xfrm>
            <a:off x="6119292" y="5488732"/>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5" name="Text Box 5"/>
          <p:cNvSpPr txBox="1">
            <a:spLocks noChangeArrowheads="1"/>
          </p:cNvSpPr>
          <p:nvPr/>
        </p:nvSpPr>
        <p:spPr bwMode="auto">
          <a:xfrm>
            <a:off x="4067944" y="6093296"/>
            <a:ext cx="13716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MANUAL DEL S.G.A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51" name="50 Conector recto"/>
          <p:cNvCxnSpPr/>
          <p:nvPr/>
        </p:nvCxnSpPr>
        <p:spPr>
          <a:xfrm flipH="1">
            <a:off x="539552" y="1844824"/>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52" name="51 Conector recto"/>
          <p:cNvCxnSpPr/>
          <p:nvPr/>
        </p:nvCxnSpPr>
        <p:spPr>
          <a:xfrm flipV="1">
            <a:off x="539552" y="980728"/>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53" name="52 Conector recto"/>
          <p:cNvCxnSpPr/>
          <p:nvPr/>
        </p:nvCxnSpPr>
        <p:spPr>
          <a:xfrm>
            <a:off x="539552" y="980728"/>
            <a:ext cx="2376264" cy="0"/>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53 Conector recto"/>
          <p:cNvCxnSpPr/>
          <p:nvPr/>
        </p:nvCxnSpPr>
        <p:spPr>
          <a:xfrm flipH="1">
            <a:off x="8388424" y="1844824"/>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55" name="54 Conector recto"/>
          <p:cNvCxnSpPr>
            <a:stCxn id="14" idx="3"/>
          </p:cNvCxnSpPr>
          <p:nvPr/>
        </p:nvCxnSpPr>
        <p:spPr>
          <a:xfrm flipV="1">
            <a:off x="8604448" y="980729"/>
            <a:ext cx="0" cy="839911"/>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p:nvPr/>
        </p:nvCxnSpPr>
        <p:spPr>
          <a:xfrm>
            <a:off x="6588224" y="980728"/>
            <a:ext cx="2016224"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7" name="56 Conector recto"/>
          <p:cNvCxnSpPr/>
          <p:nvPr/>
        </p:nvCxnSpPr>
        <p:spPr>
          <a:xfrm>
            <a:off x="3131840" y="2780928"/>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58" name="57 Conector recto"/>
          <p:cNvCxnSpPr/>
          <p:nvPr/>
        </p:nvCxnSpPr>
        <p:spPr>
          <a:xfrm>
            <a:off x="3419872" y="2780928"/>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59" name="58 Conector recto"/>
          <p:cNvCxnSpPr/>
          <p:nvPr/>
        </p:nvCxnSpPr>
        <p:spPr>
          <a:xfrm flipH="1">
            <a:off x="3131840" y="4293096"/>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0" name="59 Conector recto"/>
          <p:cNvCxnSpPr/>
          <p:nvPr/>
        </p:nvCxnSpPr>
        <p:spPr>
          <a:xfrm>
            <a:off x="5868144" y="2852936"/>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1" name="60 Conector recto"/>
          <p:cNvCxnSpPr/>
          <p:nvPr/>
        </p:nvCxnSpPr>
        <p:spPr>
          <a:xfrm>
            <a:off x="5868144" y="2852936"/>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62" name="61 Conector recto"/>
          <p:cNvCxnSpPr/>
          <p:nvPr/>
        </p:nvCxnSpPr>
        <p:spPr>
          <a:xfrm flipH="1">
            <a:off x="5868144" y="436510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62 Conector recto de flecha"/>
          <p:cNvCxnSpPr>
            <a:endCxn id="11" idx="1"/>
          </p:cNvCxnSpPr>
          <p:nvPr/>
        </p:nvCxnSpPr>
        <p:spPr>
          <a:xfrm>
            <a:off x="3393607" y="3284988"/>
            <a:ext cx="530324" cy="587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63 Conector recto de flecha"/>
          <p:cNvCxnSpPr>
            <a:stCxn id="11" idx="3"/>
          </p:cNvCxnSpPr>
          <p:nvPr/>
        </p:nvCxnSpPr>
        <p:spPr>
          <a:xfrm flipV="1">
            <a:off x="5409828" y="3284988"/>
            <a:ext cx="432048" cy="587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6" name="65 Conector recto de flecha"/>
          <p:cNvCxnSpPr>
            <a:stCxn id="16" idx="2"/>
          </p:cNvCxnSpPr>
          <p:nvPr/>
        </p:nvCxnSpPr>
        <p:spPr>
          <a:xfrm flipH="1">
            <a:off x="4666830" y="4975548"/>
            <a:ext cx="14908" cy="19087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3" name="Line 25"/>
          <p:cNvSpPr>
            <a:spLocks noChangeShapeType="1"/>
          </p:cNvSpPr>
          <p:nvPr/>
        </p:nvSpPr>
        <p:spPr bwMode="auto">
          <a:xfrm>
            <a:off x="3923928"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4" name="Line 25"/>
          <p:cNvSpPr>
            <a:spLocks noChangeShapeType="1"/>
          </p:cNvSpPr>
          <p:nvPr/>
        </p:nvSpPr>
        <p:spPr bwMode="auto">
          <a:xfrm>
            <a:off x="5436096"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5" name="Line 25"/>
          <p:cNvSpPr>
            <a:spLocks noChangeShapeType="1"/>
          </p:cNvSpPr>
          <p:nvPr/>
        </p:nvSpPr>
        <p:spPr bwMode="auto">
          <a:xfrm>
            <a:off x="7524328"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6" name="75 Abrir llave"/>
          <p:cNvSpPr/>
          <p:nvPr/>
        </p:nvSpPr>
        <p:spPr>
          <a:xfrm rot="16200000">
            <a:off x="4644009" y="3212976"/>
            <a:ext cx="288032" cy="54726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77" name="Line 28"/>
          <p:cNvSpPr>
            <a:spLocks noChangeShapeType="1"/>
          </p:cNvSpPr>
          <p:nvPr/>
        </p:nvSpPr>
        <p:spPr bwMode="auto">
          <a:xfrm>
            <a:off x="4644008" y="2204864"/>
            <a:ext cx="0" cy="64807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cxnSp>
        <p:nvCxnSpPr>
          <p:cNvPr id="79" name="78 Conector recto"/>
          <p:cNvCxnSpPr/>
          <p:nvPr/>
        </p:nvCxnSpPr>
        <p:spPr>
          <a:xfrm>
            <a:off x="251520" y="2420888"/>
            <a:ext cx="8568952"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82" name="81 Conector recto"/>
          <p:cNvCxnSpPr/>
          <p:nvPr/>
        </p:nvCxnSpPr>
        <p:spPr>
          <a:xfrm>
            <a:off x="251520" y="4437112"/>
            <a:ext cx="8568952"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84" name="83 Rectángulo"/>
          <p:cNvSpPr/>
          <p:nvPr/>
        </p:nvSpPr>
        <p:spPr>
          <a:xfrm>
            <a:off x="179512" y="4509120"/>
            <a:ext cx="8784976"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Text Box 58"/>
          <p:cNvSpPr txBox="1">
            <a:spLocks noChangeArrowheads="1"/>
          </p:cNvSpPr>
          <p:nvPr/>
        </p:nvSpPr>
        <p:spPr bwMode="auto">
          <a:xfrm>
            <a:off x="-612576" y="8136"/>
            <a:ext cx="4608512" cy="612552"/>
          </a:xfrm>
          <a:prstGeom prst="rect">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METODOLOGÍA</a:t>
            </a:r>
            <a:endParaRPr kumimoji="0" lang="es-EC"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8" name="Line 42"/>
          <p:cNvSpPr>
            <a:spLocks noChangeShapeType="1"/>
          </p:cNvSpPr>
          <p:nvPr/>
        </p:nvSpPr>
        <p:spPr bwMode="auto">
          <a:xfrm>
            <a:off x="4644008" y="260648"/>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61"/>
          <p:cNvSpPr txBox="1">
            <a:spLocks noChangeArrowheads="1"/>
          </p:cNvSpPr>
          <p:nvPr/>
        </p:nvSpPr>
        <p:spPr bwMode="auto">
          <a:xfrm>
            <a:off x="6012160" y="2924944"/>
            <a:ext cx="295232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s-EC" sz="1400" dirty="0" smtClean="0">
                <a:ln>
                  <a:solidFill>
                    <a:schemeClr val="tx1"/>
                  </a:solidFill>
                </a:ln>
                <a:latin typeface="Times New Roman" pitchFamily="18" charset="0"/>
                <a:ea typeface="Times New Roman" pitchFamily="18" charset="0"/>
                <a:cs typeface="Times New Roman" pitchFamily="18" charset="0"/>
                <a:hlinkClick r:id="rId2" action="ppaction://hlinkfile"/>
              </a:rPr>
              <a:t>- </a:t>
            </a:r>
            <a:r>
              <a:rPr lang="es-EC" sz="1400" dirty="0" smtClean="0">
                <a:latin typeface="Times New Roman" pitchFamily="18" charset="0"/>
                <a:ea typeface="Times New Roman" pitchFamily="18" charset="0"/>
                <a:cs typeface="Times New Roman" pitchFamily="18" charset="0"/>
              </a:rPr>
              <a:t>Aspectos Ambientales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Impactos Ambientales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Prácticas de SGA</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solidFill>
                  <a:schemeClr val="tx1"/>
                </a:solidFill>
                <a:effectLst/>
                <a:latin typeface="Times New Roman" pitchFamily="18" charset="0"/>
                <a:ea typeface="Times New Roman" pitchFamily="18" charset="0"/>
                <a:cs typeface="Times New Roman" pitchFamily="18" charset="0"/>
              </a:rPr>
              <a:t>-</a:t>
            </a:r>
            <a:r>
              <a:rPr kumimoji="0" lang="es-EC" sz="1400" b="0" i="0" u="none" strike="noStrike" cap="none" normalizeH="0" baseline="0" dirty="0" smtClean="0">
                <a:ln>
                  <a:solidFill>
                    <a:schemeClr val="tx1"/>
                  </a:solidFill>
                </a:ln>
                <a:solidFill>
                  <a:schemeClr val="tx1"/>
                </a:solidFill>
                <a:effectLst/>
                <a:latin typeface="Times New Roman" pitchFamily="18" charset="0"/>
                <a:ea typeface="Times New Roman" pitchFamily="18" charset="0"/>
                <a:cs typeface="Times New Roman" pitchFamily="18" charset="0"/>
              </a:rPr>
              <a:t> </a:t>
            </a: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Identificación de Requisitos Legales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Registro de Accidentes e Incidentes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Registro de Planes de Emergencia</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 Box 60"/>
          <p:cNvSpPr txBox="1">
            <a:spLocks noChangeArrowheads="1"/>
          </p:cNvSpPr>
          <p:nvPr/>
        </p:nvSpPr>
        <p:spPr bwMode="auto">
          <a:xfrm>
            <a:off x="1586511" y="2564904"/>
            <a:ext cx="12573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INSUMOS</a:t>
            </a:r>
            <a:endParaRPr kumimoji="0" lang="es-EC"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Text Box 57"/>
          <p:cNvSpPr txBox="1">
            <a:spLocks noChangeArrowheads="1"/>
          </p:cNvSpPr>
          <p:nvPr/>
        </p:nvSpPr>
        <p:spPr bwMode="auto">
          <a:xfrm>
            <a:off x="2902124" y="778074"/>
            <a:ext cx="1600200" cy="4906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 EXTERNA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56"/>
          <p:cNvSpPr txBox="1">
            <a:spLocks noChangeArrowheads="1"/>
          </p:cNvSpPr>
          <p:nvPr/>
        </p:nvSpPr>
        <p:spPr bwMode="auto">
          <a:xfrm>
            <a:off x="3816527" y="1735088"/>
            <a:ext cx="1714500" cy="4697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a:t>
            </a:r>
            <a:r>
              <a:rPr kumimoji="0" lang="es-EC"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APLICABLE</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5">
            <a:hlinkClick r:id="rId3" action="ppaction://hlinkpres?slideindex=1&amp;slidetitle="/>
          </p:cNvPr>
          <p:cNvSpPr txBox="1">
            <a:spLocks noChangeArrowheads="1"/>
          </p:cNvSpPr>
          <p:nvPr/>
        </p:nvSpPr>
        <p:spPr bwMode="auto">
          <a:xfrm>
            <a:off x="3923931" y="2924948"/>
            <a:ext cx="1485900" cy="7318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REVISIÓN AMBIENTAL INICIAL </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54"/>
          <p:cNvSpPr txBox="1">
            <a:spLocks noChangeArrowheads="1"/>
          </p:cNvSpPr>
          <p:nvPr/>
        </p:nvSpPr>
        <p:spPr bwMode="auto">
          <a:xfrm>
            <a:off x="4959524" y="778074"/>
            <a:ext cx="1600200" cy="4186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INFORMACION INTERNA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 Box 53"/>
          <p:cNvSpPr txBox="1">
            <a:spLocks noChangeArrowheads="1"/>
          </p:cNvSpPr>
          <p:nvPr/>
        </p:nvSpPr>
        <p:spPr bwMode="auto">
          <a:xfrm>
            <a:off x="827585" y="1332756"/>
            <a:ext cx="1961356"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Leyes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Normativas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Reglamentos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Proyectos Relacionados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 Box 52"/>
          <p:cNvSpPr txBox="1">
            <a:spLocks noChangeArrowheads="1"/>
          </p:cNvSpPr>
          <p:nvPr/>
        </p:nvSpPr>
        <p:spPr bwMode="auto">
          <a:xfrm>
            <a:off x="6259016" y="1301526"/>
            <a:ext cx="2345432" cy="1038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Información del BTRP</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Organización</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Actividades, Procesos, etc.</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Reglamento Institucional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1"/>
          <p:cNvSpPr txBox="1">
            <a:spLocks noChangeArrowheads="1"/>
          </p:cNvSpPr>
          <p:nvPr/>
        </p:nvSpPr>
        <p:spPr bwMode="auto">
          <a:xfrm>
            <a:off x="1416224" y="2849488"/>
            <a:ext cx="1859632" cy="1515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Revisión Documental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Revisión In-Situ</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Legislación Nacional</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Reglamentos Internos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Entrevistas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solidFill>
                    <a:sysClr val="windowText" lastClr="000000"/>
                  </a:solidFill>
                </a:ln>
                <a:solidFill>
                  <a:schemeClr val="tx1"/>
                </a:solidFill>
                <a:effectLst/>
                <a:latin typeface="Times New Roman" pitchFamily="18" charset="0"/>
                <a:ea typeface="Times New Roman" pitchFamily="18" charset="0"/>
                <a:cs typeface="Times New Roman" pitchFamily="18" charset="0"/>
                <a:hlinkClick r:id="rId4" action="ppaction://hlinkpres?slideindex=1&amp;slidetitle="/>
              </a:rPr>
              <a:t>- </a:t>
            </a: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Listas de Verificación</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solidFill>
                    <a:sysClr val="windowText" lastClr="000000"/>
                  </a:solidFill>
                </a:ln>
                <a:solidFill>
                  <a:schemeClr val="tx1"/>
                </a:solidFill>
                <a:effectLst/>
                <a:latin typeface="Times New Roman" pitchFamily="18" charset="0"/>
                <a:ea typeface="Times New Roman" pitchFamily="18" charset="0"/>
                <a:cs typeface="Times New Roman" pitchFamily="18" charset="0"/>
                <a:hlinkClick r:id="rId5" action="ppaction://hlinkpres?slideindex=1&amp;slidetitle="/>
              </a:rPr>
              <a:t>- </a:t>
            </a:r>
            <a:r>
              <a:rPr kumimoji="0" lang="es-EC"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Encuestas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Text Box 50">
            <a:hlinkClick r:id="rId6" action="ppaction://hlinksldjump"/>
          </p:cNvPr>
          <p:cNvSpPr txBox="1">
            <a:spLocks noChangeArrowheads="1"/>
          </p:cNvSpPr>
          <p:nvPr/>
        </p:nvSpPr>
        <p:spPr bwMode="auto">
          <a:xfrm>
            <a:off x="3995936" y="4518348"/>
            <a:ext cx="13716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DISEÑO DEL SGA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49"/>
          <p:cNvSpPr txBox="1">
            <a:spLocks noChangeArrowheads="1"/>
          </p:cNvSpPr>
          <p:nvPr/>
        </p:nvSpPr>
        <p:spPr bwMode="auto">
          <a:xfrm>
            <a:off x="1331641" y="5373216"/>
            <a:ext cx="1511052"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PLANIFICACIÓN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48"/>
          <p:cNvSpPr txBox="1">
            <a:spLocks noChangeArrowheads="1"/>
          </p:cNvSpPr>
          <p:nvPr/>
        </p:nvSpPr>
        <p:spPr bwMode="auto">
          <a:xfrm>
            <a:off x="2995093" y="5389290"/>
            <a:ext cx="1648916" cy="3439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IMPLEMENTACIÓN </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Text Box 47"/>
          <p:cNvSpPr txBox="1">
            <a:spLocks noChangeArrowheads="1"/>
          </p:cNvSpPr>
          <p:nvPr/>
        </p:nvSpPr>
        <p:spPr bwMode="auto">
          <a:xfrm>
            <a:off x="4747692" y="5373216"/>
            <a:ext cx="1371600" cy="3439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VERIFICACIÓN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Text Box 46"/>
          <p:cNvSpPr txBox="1">
            <a:spLocks noChangeArrowheads="1"/>
          </p:cNvSpPr>
          <p:nvPr/>
        </p:nvSpPr>
        <p:spPr bwMode="auto">
          <a:xfrm>
            <a:off x="6271693" y="5382444"/>
            <a:ext cx="2476772"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REVISIÓN POR LA DIRECCIÓN</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Line 44"/>
          <p:cNvSpPr>
            <a:spLocks noChangeShapeType="1"/>
          </p:cNvSpPr>
          <p:nvPr/>
        </p:nvSpPr>
        <p:spPr bwMode="auto">
          <a:xfrm>
            <a:off x="3587927" y="535186"/>
            <a:ext cx="2171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2" name="Line 43"/>
          <p:cNvSpPr>
            <a:spLocks noChangeShapeType="1"/>
          </p:cNvSpPr>
          <p:nvPr/>
        </p:nvSpPr>
        <p:spPr bwMode="auto">
          <a:xfrm>
            <a:off x="3587924" y="535184"/>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3" name="Line 42"/>
          <p:cNvSpPr>
            <a:spLocks noChangeShapeType="1"/>
          </p:cNvSpPr>
          <p:nvPr/>
        </p:nvSpPr>
        <p:spPr bwMode="auto">
          <a:xfrm>
            <a:off x="5759624" y="535184"/>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5" name="Line 40"/>
          <p:cNvSpPr>
            <a:spLocks noChangeShapeType="1"/>
          </p:cNvSpPr>
          <p:nvPr/>
        </p:nvSpPr>
        <p:spPr bwMode="auto">
          <a:xfrm>
            <a:off x="3587927" y="1528836"/>
            <a:ext cx="2171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6" name="Line 39"/>
          <p:cNvSpPr>
            <a:spLocks noChangeShapeType="1"/>
          </p:cNvSpPr>
          <p:nvPr/>
        </p:nvSpPr>
        <p:spPr bwMode="auto">
          <a:xfrm>
            <a:off x="3563888" y="1287536"/>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7" name="Line 38"/>
          <p:cNvSpPr>
            <a:spLocks noChangeShapeType="1"/>
          </p:cNvSpPr>
          <p:nvPr/>
        </p:nvSpPr>
        <p:spPr bwMode="auto">
          <a:xfrm>
            <a:off x="5759624" y="1287536"/>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8" name="Line 37"/>
          <p:cNvSpPr>
            <a:spLocks noChangeShapeType="1"/>
          </p:cNvSpPr>
          <p:nvPr/>
        </p:nvSpPr>
        <p:spPr bwMode="auto">
          <a:xfrm>
            <a:off x="4644008" y="1556793"/>
            <a:ext cx="0" cy="14401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29" name="Line 33"/>
          <p:cNvSpPr>
            <a:spLocks noChangeShapeType="1"/>
          </p:cNvSpPr>
          <p:nvPr/>
        </p:nvSpPr>
        <p:spPr bwMode="auto">
          <a:xfrm>
            <a:off x="768152" y="1196752"/>
            <a:ext cx="0" cy="11430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0" name="Line 32"/>
          <p:cNvSpPr>
            <a:spLocks noChangeShapeType="1"/>
          </p:cNvSpPr>
          <p:nvPr/>
        </p:nvSpPr>
        <p:spPr bwMode="auto">
          <a:xfrm>
            <a:off x="768155" y="1196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1" name="Line 31"/>
          <p:cNvSpPr>
            <a:spLocks noChangeShapeType="1"/>
          </p:cNvSpPr>
          <p:nvPr/>
        </p:nvSpPr>
        <p:spPr bwMode="auto">
          <a:xfrm>
            <a:off x="768155" y="2339752"/>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2" name="Line 28"/>
          <p:cNvSpPr>
            <a:spLocks noChangeShapeType="1"/>
          </p:cNvSpPr>
          <p:nvPr/>
        </p:nvSpPr>
        <p:spPr bwMode="auto">
          <a:xfrm>
            <a:off x="4644008" y="3717033"/>
            <a:ext cx="0" cy="720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3" name="Line 27"/>
          <p:cNvSpPr>
            <a:spLocks noChangeShapeType="1"/>
          </p:cNvSpPr>
          <p:nvPr/>
        </p:nvSpPr>
        <p:spPr bwMode="auto">
          <a:xfrm>
            <a:off x="2051720" y="5166420"/>
            <a:ext cx="547260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4" name="Line 25"/>
          <p:cNvSpPr>
            <a:spLocks noChangeShapeType="1"/>
          </p:cNvSpPr>
          <p:nvPr/>
        </p:nvSpPr>
        <p:spPr bwMode="auto">
          <a:xfrm>
            <a:off x="2051720"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8" name="Line 20"/>
          <p:cNvSpPr>
            <a:spLocks noChangeShapeType="1"/>
          </p:cNvSpPr>
          <p:nvPr/>
        </p:nvSpPr>
        <p:spPr bwMode="auto">
          <a:xfrm>
            <a:off x="8045525" y="1268760"/>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39" name="Line 19"/>
          <p:cNvSpPr>
            <a:spLocks noChangeShapeType="1"/>
          </p:cNvSpPr>
          <p:nvPr/>
        </p:nvSpPr>
        <p:spPr bwMode="auto">
          <a:xfrm>
            <a:off x="8388424" y="1268760"/>
            <a:ext cx="0" cy="10801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0" name="Line 18"/>
          <p:cNvSpPr>
            <a:spLocks noChangeShapeType="1"/>
          </p:cNvSpPr>
          <p:nvPr/>
        </p:nvSpPr>
        <p:spPr bwMode="auto">
          <a:xfrm>
            <a:off x="8045525" y="2348880"/>
            <a:ext cx="342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1" name="Text Box 9"/>
          <p:cNvSpPr txBox="1">
            <a:spLocks noChangeArrowheads="1"/>
          </p:cNvSpPr>
          <p:nvPr/>
        </p:nvSpPr>
        <p:spPr bwMode="auto">
          <a:xfrm>
            <a:off x="6372202" y="2582044"/>
            <a:ext cx="136815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RESULTADO</a:t>
            </a:r>
            <a:endParaRPr kumimoji="0" lang="es-EC"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2" name="Line 8"/>
          <p:cNvSpPr>
            <a:spLocks noChangeShapeType="1"/>
          </p:cNvSpPr>
          <p:nvPr/>
        </p:nvSpPr>
        <p:spPr bwMode="auto">
          <a:xfrm>
            <a:off x="2842692" y="5477619"/>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3" name="Line 7"/>
          <p:cNvSpPr>
            <a:spLocks noChangeShapeType="1"/>
          </p:cNvSpPr>
          <p:nvPr/>
        </p:nvSpPr>
        <p:spPr bwMode="auto">
          <a:xfrm>
            <a:off x="4644008" y="5526460"/>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4" name="Line 6"/>
          <p:cNvSpPr>
            <a:spLocks noChangeShapeType="1"/>
          </p:cNvSpPr>
          <p:nvPr/>
        </p:nvSpPr>
        <p:spPr bwMode="auto">
          <a:xfrm>
            <a:off x="6119292" y="5488732"/>
            <a:ext cx="1524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45" name="Text Box 5"/>
          <p:cNvSpPr txBox="1">
            <a:spLocks noChangeArrowheads="1"/>
          </p:cNvSpPr>
          <p:nvPr/>
        </p:nvSpPr>
        <p:spPr bwMode="auto">
          <a:xfrm>
            <a:off x="4067944" y="6093296"/>
            <a:ext cx="13716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MANUAL DEL S.G.A</a:t>
            </a:r>
            <a:endParaRPr kumimoji="0" lang="es-EC"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51" name="50 Conector recto"/>
          <p:cNvCxnSpPr/>
          <p:nvPr/>
        </p:nvCxnSpPr>
        <p:spPr>
          <a:xfrm flipH="1">
            <a:off x="539552" y="1844824"/>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52" name="51 Conector recto"/>
          <p:cNvCxnSpPr/>
          <p:nvPr/>
        </p:nvCxnSpPr>
        <p:spPr>
          <a:xfrm flipV="1">
            <a:off x="539552" y="980728"/>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53" name="52 Conector recto"/>
          <p:cNvCxnSpPr/>
          <p:nvPr/>
        </p:nvCxnSpPr>
        <p:spPr>
          <a:xfrm>
            <a:off x="539552" y="980728"/>
            <a:ext cx="2376264" cy="0"/>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53 Conector recto"/>
          <p:cNvCxnSpPr/>
          <p:nvPr/>
        </p:nvCxnSpPr>
        <p:spPr>
          <a:xfrm flipH="1">
            <a:off x="8388424" y="1844824"/>
            <a:ext cx="216024" cy="0"/>
          </a:xfrm>
          <a:prstGeom prst="line">
            <a:avLst/>
          </a:prstGeom>
        </p:spPr>
        <p:style>
          <a:lnRef idx="1">
            <a:schemeClr val="dk1"/>
          </a:lnRef>
          <a:fillRef idx="0">
            <a:schemeClr val="dk1"/>
          </a:fillRef>
          <a:effectRef idx="0">
            <a:schemeClr val="dk1"/>
          </a:effectRef>
          <a:fontRef idx="minor">
            <a:schemeClr val="tx1"/>
          </a:fontRef>
        </p:style>
      </p:cxnSp>
      <p:cxnSp>
        <p:nvCxnSpPr>
          <p:cNvPr id="55" name="54 Conector recto"/>
          <p:cNvCxnSpPr>
            <a:stCxn id="14" idx="3"/>
          </p:cNvCxnSpPr>
          <p:nvPr/>
        </p:nvCxnSpPr>
        <p:spPr>
          <a:xfrm flipV="1">
            <a:off x="8604448" y="980729"/>
            <a:ext cx="0" cy="839910"/>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p:nvPr/>
        </p:nvCxnSpPr>
        <p:spPr>
          <a:xfrm>
            <a:off x="6588224" y="980728"/>
            <a:ext cx="2016224"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7" name="56 Conector recto"/>
          <p:cNvCxnSpPr/>
          <p:nvPr/>
        </p:nvCxnSpPr>
        <p:spPr>
          <a:xfrm>
            <a:off x="3131840" y="2780928"/>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58" name="57 Conector recto"/>
          <p:cNvCxnSpPr/>
          <p:nvPr/>
        </p:nvCxnSpPr>
        <p:spPr>
          <a:xfrm>
            <a:off x="3419872" y="2780928"/>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59" name="58 Conector recto"/>
          <p:cNvCxnSpPr/>
          <p:nvPr/>
        </p:nvCxnSpPr>
        <p:spPr>
          <a:xfrm flipH="1">
            <a:off x="3131840" y="4293096"/>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0" name="59 Conector recto"/>
          <p:cNvCxnSpPr/>
          <p:nvPr/>
        </p:nvCxnSpPr>
        <p:spPr>
          <a:xfrm>
            <a:off x="5868144" y="2852936"/>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1" name="60 Conector recto"/>
          <p:cNvCxnSpPr/>
          <p:nvPr/>
        </p:nvCxnSpPr>
        <p:spPr>
          <a:xfrm>
            <a:off x="5868144" y="2852936"/>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62" name="61 Conector recto"/>
          <p:cNvCxnSpPr/>
          <p:nvPr/>
        </p:nvCxnSpPr>
        <p:spPr>
          <a:xfrm flipH="1">
            <a:off x="5868144" y="436510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62 Conector recto de flecha"/>
          <p:cNvCxnSpPr>
            <a:endCxn id="11" idx="1"/>
          </p:cNvCxnSpPr>
          <p:nvPr/>
        </p:nvCxnSpPr>
        <p:spPr>
          <a:xfrm>
            <a:off x="3393607" y="3284988"/>
            <a:ext cx="530324" cy="587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63 Conector recto de flecha"/>
          <p:cNvCxnSpPr>
            <a:stCxn id="11" idx="3"/>
          </p:cNvCxnSpPr>
          <p:nvPr/>
        </p:nvCxnSpPr>
        <p:spPr>
          <a:xfrm flipV="1">
            <a:off x="5409828" y="3284988"/>
            <a:ext cx="432048" cy="587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6" name="65 Conector recto de flecha"/>
          <p:cNvCxnSpPr>
            <a:stCxn id="16" idx="2"/>
          </p:cNvCxnSpPr>
          <p:nvPr/>
        </p:nvCxnSpPr>
        <p:spPr>
          <a:xfrm flipH="1">
            <a:off x="4666830" y="4975548"/>
            <a:ext cx="14908" cy="19087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3" name="Line 25"/>
          <p:cNvSpPr>
            <a:spLocks noChangeShapeType="1"/>
          </p:cNvSpPr>
          <p:nvPr/>
        </p:nvSpPr>
        <p:spPr bwMode="auto">
          <a:xfrm>
            <a:off x="3923928"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4" name="Line 25"/>
          <p:cNvSpPr>
            <a:spLocks noChangeShapeType="1"/>
          </p:cNvSpPr>
          <p:nvPr/>
        </p:nvSpPr>
        <p:spPr bwMode="auto">
          <a:xfrm>
            <a:off x="5436096"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5" name="Line 25"/>
          <p:cNvSpPr>
            <a:spLocks noChangeShapeType="1"/>
          </p:cNvSpPr>
          <p:nvPr/>
        </p:nvSpPr>
        <p:spPr bwMode="auto">
          <a:xfrm>
            <a:off x="7524328" y="5166421"/>
            <a:ext cx="0" cy="1988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
        <p:nvSpPr>
          <p:cNvPr id="76" name="75 Abrir llave"/>
          <p:cNvSpPr/>
          <p:nvPr/>
        </p:nvSpPr>
        <p:spPr>
          <a:xfrm rot="16200000">
            <a:off x="4644009" y="3212976"/>
            <a:ext cx="288032" cy="54726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77" name="Line 28"/>
          <p:cNvSpPr>
            <a:spLocks noChangeShapeType="1"/>
          </p:cNvSpPr>
          <p:nvPr/>
        </p:nvSpPr>
        <p:spPr bwMode="auto">
          <a:xfrm>
            <a:off x="4644008" y="2204864"/>
            <a:ext cx="0" cy="64807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cxnSp>
        <p:nvCxnSpPr>
          <p:cNvPr id="79" name="78 Conector recto"/>
          <p:cNvCxnSpPr/>
          <p:nvPr/>
        </p:nvCxnSpPr>
        <p:spPr>
          <a:xfrm>
            <a:off x="251520" y="2492896"/>
            <a:ext cx="8568952"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82" name="81 Conector recto"/>
          <p:cNvCxnSpPr/>
          <p:nvPr/>
        </p:nvCxnSpPr>
        <p:spPr>
          <a:xfrm>
            <a:off x="251520" y="4437112"/>
            <a:ext cx="8568952" cy="0"/>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70" name="Text Box 58"/>
          <p:cNvSpPr txBox="1">
            <a:spLocks noChangeArrowheads="1"/>
          </p:cNvSpPr>
          <p:nvPr/>
        </p:nvSpPr>
        <p:spPr bwMode="auto">
          <a:xfrm>
            <a:off x="-612576" y="8136"/>
            <a:ext cx="4608512" cy="612552"/>
          </a:xfrm>
          <a:prstGeom prst="rect">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METODOLOGÍA</a:t>
            </a:r>
            <a:endParaRPr kumimoji="0" lang="es-EC"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 name="Line 42"/>
          <p:cNvSpPr>
            <a:spLocks noChangeShapeType="1"/>
          </p:cNvSpPr>
          <p:nvPr/>
        </p:nvSpPr>
        <p:spPr bwMode="auto">
          <a:xfrm>
            <a:off x="4644008" y="260648"/>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13077</TotalTime>
  <Words>6393</Words>
  <Application>Microsoft Office PowerPoint</Application>
  <PresentationFormat>Presentación en pantalla (4:3)</PresentationFormat>
  <Paragraphs>1197</Paragraphs>
  <Slides>71</Slides>
  <Notes>4</Notes>
  <HiddenSlides>0</HiddenSlides>
  <MMClips>0</MMClips>
  <ScaleCrop>false</ScaleCrop>
  <HeadingPairs>
    <vt:vector size="4" baseType="variant">
      <vt:variant>
        <vt:lpstr>Tema</vt:lpstr>
      </vt:variant>
      <vt:variant>
        <vt:i4>1</vt:i4>
      </vt:variant>
      <vt:variant>
        <vt:lpstr>Títulos de diapositiva</vt:lpstr>
      </vt:variant>
      <vt:variant>
        <vt:i4>71</vt:i4>
      </vt:variant>
    </vt:vector>
  </HeadingPairs>
  <TitlesOfParts>
    <vt:vector size="72" baseType="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ETAPAS DE UN SGA</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1325</cp:revision>
  <dcterms:created xsi:type="dcterms:W3CDTF">2012-02-21T15:55:24Z</dcterms:created>
  <dcterms:modified xsi:type="dcterms:W3CDTF">2012-03-19T07:27:57Z</dcterms:modified>
</cp:coreProperties>
</file>