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71"/>
  </p:notesMasterIdLst>
  <p:sldIdLst>
    <p:sldId id="371" r:id="rId2"/>
    <p:sldId id="256" r:id="rId3"/>
    <p:sldId id="373" r:id="rId4"/>
    <p:sldId id="258" r:id="rId5"/>
    <p:sldId id="374" r:id="rId6"/>
    <p:sldId id="294" r:id="rId7"/>
    <p:sldId id="348" r:id="rId8"/>
    <p:sldId id="295" r:id="rId9"/>
    <p:sldId id="297" r:id="rId10"/>
    <p:sldId id="375" r:id="rId11"/>
    <p:sldId id="304" r:id="rId12"/>
    <p:sldId id="381" r:id="rId13"/>
    <p:sldId id="386" r:id="rId14"/>
    <p:sldId id="265" r:id="rId15"/>
    <p:sldId id="266" r:id="rId16"/>
    <p:sldId id="377" r:id="rId17"/>
    <p:sldId id="268" r:id="rId18"/>
    <p:sldId id="299" r:id="rId19"/>
    <p:sldId id="379" r:id="rId20"/>
    <p:sldId id="300" r:id="rId21"/>
    <p:sldId id="387" r:id="rId22"/>
    <p:sldId id="389" r:id="rId23"/>
    <p:sldId id="390" r:id="rId24"/>
    <p:sldId id="301" r:id="rId25"/>
    <p:sldId id="303" r:id="rId26"/>
    <p:sldId id="317" r:id="rId27"/>
    <p:sldId id="314" r:id="rId28"/>
    <p:sldId id="311" r:id="rId29"/>
    <p:sldId id="392" r:id="rId30"/>
    <p:sldId id="393" r:id="rId31"/>
    <p:sldId id="315" r:id="rId32"/>
    <p:sldId id="395" r:id="rId33"/>
    <p:sldId id="316" r:id="rId34"/>
    <p:sldId id="318" r:id="rId35"/>
    <p:sldId id="319" r:id="rId36"/>
    <p:sldId id="413" r:id="rId37"/>
    <p:sldId id="415" r:id="rId38"/>
    <p:sldId id="320" r:id="rId39"/>
    <p:sldId id="321" r:id="rId40"/>
    <p:sldId id="322" r:id="rId41"/>
    <p:sldId id="323" r:id="rId42"/>
    <p:sldId id="396" r:id="rId43"/>
    <p:sldId id="324" r:id="rId44"/>
    <p:sldId id="325" r:id="rId45"/>
    <p:sldId id="326" r:id="rId46"/>
    <p:sldId id="397" r:id="rId47"/>
    <p:sldId id="416" r:id="rId48"/>
    <p:sldId id="328" r:id="rId49"/>
    <p:sldId id="329" r:id="rId50"/>
    <p:sldId id="330" r:id="rId51"/>
    <p:sldId id="332" r:id="rId52"/>
    <p:sldId id="350" r:id="rId53"/>
    <p:sldId id="352" r:id="rId54"/>
    <p:sldId id="342" r:id="rId55"/>
    <p:sldId id="353" r:id="rId56"/>
    <p:sldId id="398" r:id="rId57"/>
    <p:sldId id="399" r:id="rId58"/>
    <p:sldId id="400" r:id="rId59"/>
    <p:sldId id="401" r:id="rId60"/>
    <p:sldId id="414" r:id="rId61"/>
    <p:sldId id="402" r:id="rId62"/>
    <p:sldId id="410" r:id="rId63"/>
    <p:sldId id="411" r:id="rId64"/>
    <p:sldId id="403" r:id="rId65"/>
    <p:sldId id="404" r:id="rId66"/>
    <p:sldId id="405" r:id="rId67"/>
    <p:sldId id="406" r:id="rId68"/>
    <p:sldId id="407" r:id="rId69"/>
    <p:sldId id="409" r:id="rId70"/>
  </p:sldIdLst>
  <p:sldSz cx="9144000" cy="5715000" type="screen16x10"/>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CC9900"/>
    <a:srgbClr val="FF6600"/>
    <a:srgbClr val="FFCC00"/>
    <a:srgbClr val="FFFFFF"/>
    <a:srgbClr val="CCCC00"/>
    <a:srgbClr val="EBEB9B"/>
    <a:srgbClr val="15C2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265" autoAdjust="0"/>
  </p:normalViewPr>
  <p:slideViewPr>
    <p:cSldViewPr>
      <p:cViewPr varScale="1">
        <p:scale>
          <a:sx n="83" d="100"/>
          <a:sy n="83" d="100"/>
        </p:scale>
        <p:origin x="-972" y="-78"/>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adeva%20ultimoX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plotArea>
      <c:layout/>
      <c:scatterChart>
        <c:scatterStyle val="lineMarker"/>
        <c:ser>
          <c:idx val="0"/>
          <c:order val="0"/>
          <c:spPr>
            <a:ln w="28575">
              <a:noFill/>
            </a:ln>
          </c:spPr>
          <c:trendline>
            <c:trendlineType val="linear"/>
          </c:trendline>
          <c:trendline>
            <c:trendlineType val="poly"/>
            <c:order val="2"/>
            <c:dispRSqr val="1"/>
            <c:dispEq val="1"/>
            <c:trendlineLbl>
              <c:layout>
                <c:manualLayout>
                  <c:x val="-0.14768219597550306"/>
                  <c:y val="0.37594196558763715"/>
                </c:manualLayout>
              </c:layout>
              <c:numFmt formatCode="General" sourceLinked="0"/>
            </c:trendlineLbl>
          </c:trendline>
          <c:trendline>
            <c:trendlineType val="linear"/>
            <c:dispRSqr val="1"/>
            <c:dispEq val="1"/>
            <c:trendlineLbl>
              <c:layout>
                <c:manualLayout>
                  <c:x val="-3.4461942257218046E-3"/>
                  <c:y val="0.31611293379994543"/>
                </c:manualLayout>
              </c:layout>
              <c:numFmt formatCode="General" sourceLinked="0"/>
            </c:trendlineLbl>
          </c:trendline>
          <c:xVal>
            <c:numRef>
              <c:f>Hoja4!$A$7:$A$10</c:f>
              <c:numCache>
                <c:formatCode>0.0</c:formatCode>
                <c:ptCount val="4"/>
                <c:pt idx="0">
                  <c:v>0</c:v>
                </c:pt>
                <c:pt idx="1">
                  <c:v>1.5</c:v>
                </c:pt>
                <c:pt idx="2">
                  <c:v>3</c:v>
                </c:pt>
                <c:pt idx="3">
                  <c:v>4.5</c:v>
                </c:pt>
              </c:numCache>
            </c:numRef>
          </c:xVal>
          <c:yVal>
            <c:numRef>
              <c:f>Hoja4!$B$7:$B$10</c:f>
              <c:numCache>
                <c:formatCode>General</c:formatCode>
                <c:ptCount val="4"/>
                <c:pt idx="0">
                  <c:v>2586.67</c:v>
                </c:pt>
                <c:pt idx="1">
                  <c:v>2710</c:v>
                </c:pt>
                <c:pt idx="2">
                  <c:v>2685.22</c:v>
                </c:pt>
                <c:pt idx="3">
                  <c:v>2665.56</c:v>
                </c:pt>
              </c:numCache>
            </c:numRef>
          </c:yVal>
        </c:ser>
        <c:axId val="72111232"/>
        <c:axId val="72113152"/>
      </c:scatterChart>
      <c:valAx>
        <c:axId val="72111232"/>
        <c:scaling>
          <c:orientation val="minMax"/>
          <c:max val="5"/>
          <c:min val="0"/>
        </c:scaling>
        <c:axPos val="b"/>
        <c:majorGridlines/>
        <c:minorGridlines/>
        <c:title>
          <c:tx>
            <c:rich>
              <a:bodyPr/>
              <a:lstStyle/>
              <a:p>
                <a:pPr>
                  <a:defRPr/>
                </a:pPr>
                <a:r>
                  <a:rPr lang="en-US"/>
                  <a:t>Dosis probiótico comercial</a:t>
                </a:r>
              </a:p>
            </c:rich>
          </c:tx>
          <c:layout/>
        </c:title>
        <c:numFmt formatCode="0.0" sourceLinked="1"/>
        <c:tickLblPos val="nextTo"/>
        <c:crossAx val="72113152"/>
        <c:crosses val="autoZero"/>
        <c:crossBetween val="midCat"/>
        <c:majorUnit val="1.5"/>
        <c:minorUnit val="0.30000000000000032"/>
      </c:valAx>
      <c:valAx>
        <c:axId val="72113152"/>
        <c:scaling>
          <c:orientation val="minMax"/>
        </c:scaling>
        <c:axPos val="l"/>
        <c:majorGridlines/>
        <c:minorGridlines/>
        <c:title>
          <c:tx>
            <c:rich>
              <a:bodyPr/>
              <a:lstStyle/>
              <a:p>
                <a:pPr>
                  <a:defRPr/>
                </a:pPr>
                <a:r>
                  <a:rPr lang="en-US"/>
                  <a:t>Peso en g</a:t>
                </a:r>
              </a:p>
            </c:rich>
          </c:tx>
          <c:layout/>
        </c:title>
        <c:numFmt formatCode="General" sourceLinked="1"/>
        <c:tickLblPos val="nextTo"/>
        <c:crossAx val="72111232"/>
        <c:crosses val="autoZero"/>
        <c:crossBetween val="midCat"/>
      </c:valAx>
    </c:plotArea>
    <c:plotVisOnly val="1"/>
  </c:chart>
  <c:spPr>
    <a:ln w="3175">
      <a:solidFill>
        <a:schemeClr val="tx1"/>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A1C502-BAA4-4551-BAB5-F62560373C2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s-ES"/>
        </a:p>
      </dgm:t>
    </dgm:pt>
    <dgm:pt modelId="{6BC2190F-5A33-4322-9FC9-B0938882661A}">
      <dgm:prSet phldrT="[Text]"/>
      <dgm:spPr/>
      <dgm:t>
        <a:bodyPr/>
        <a:lstStyle/>
        <a:p>
          <a:r>
            <a:rPr lang="es-EC" b="1" dirty="0" smtClean="0"/>
            <a:t>PESO</a:t>
          </a:r>
          <a:endParaRPr lang="es-ES" b="1" dirty="0"/>
        </a:p>
      </dgm:t>
    </dgm:pt>
    <dgm:pt modelId="{86A41902-C058-4A99-B977-5054EDBAA284}" type="parTrans" cxnId="{102BA71A-079A-4905-96D6-5C6B37F262CD}">
      <dgm:prSet/>
      <dgm:spPr/>
      <dgm:t>
        <a:bodyPr/>
        <a:lstStyle/>
        <a:p>
          <a:endParaRPr lang="es-ES"/>
        </a:p>
      </dgm:t>
    </dgm:pt>
    <dgm:pt modelId="{26054BA1-6387-49AC-9A42-A83413602A7F}" type="sibTrans" cxnId="{102BA71A-079A-4905-96D6-5C6B37F262CD}">
      <dgm:prSet/>
      <dgm:spPr/>
      <dgm:t>
        <a:bodyPr/>
        <a:lstStyle/>
        <a:p>
          <a:endParaRPr lang="es-ES"/>
        </a:p>
      </dgm:t>
    </dgm:pt>
    <dgm:pt modelId="{B6B13F40-747A-4CFE-90E7-0A74B77E60F4}">
      <dgm:prSet phldrT="[Text]"/>
      <dgm:spPr/>
      <dgm:t>
        <a:bodyPr/>
        <a:lstStyle/>
        <a:p>
          <a:r>
            <a:rPr lang="es-EC" b="1" dirty="0" smtClean="0"/>
            <a:t>C.A</a:t>
          </a:r>
          <a:endParaRPr lang="es-ES" b="1" dirty="0"/>
        </a:p>
      </dgm:t>
    </dgm:pt>
    <dgm:pt modelId="{843E903E-6009-4671-BF12-A66D24FE114A}" type="parTrans" cxnId="{22EC1874-EE33-495C-B4F5-6F089BEF50D4}">
      <dgm:prSet/>
      <dgm:spPr/>
      <dgm:t>
        <a:bodyPr/>
        <a:lstStyle/>
        <a:p>
          <a:endParaRPr lang="es-ES"/>
        </a:p>
      </dgm:t>
    </dgm:pt>
    <dgm:pt modelId="{C5C703A7-A311-4C77-A609-1A3CA450B96C}" type="sibTrans" cxnId="{22EC1874-EE33-495C-B4F5-6F089BEF50D4}">
      <dgm:prSet/>
      <dgm:spPr/>
      <dgm:t>
        <a:bodyPr/>
        <a:lstStyle/>
        <a:p>
          <a:endParaRPr lang="es-ES"/>
        </a:p>
      </dgm:t>
    </dgm:pt>
    <dgm:pt modelId="{5A3D413B-848B-4E66-8656-E4F27A994659}" type="pres">
      <dgm:prSet presAssocID="{BBA1C502-BAA4-4551-BAB5-F62560373C22}" presName="compositeShape" presStyleCnt="0">
        <dgm:presLayoutVars>
          <dgm:chMax val="2"/>
          <dgm:dir/>
          <dgm:resizeHandles val="exact"/>
        </dgm:presLayoutVars>
      </dgm:prSet>
      <dgm:spPr/>
      <dgm:t>
        <a:bodyPr/>
        <a:lstStyle/>
        <a:p>
          <a:endParaRPr lang="es-ES"/>
        </a:p>
      </dgm:t>
    </dgm:pt>
    <dgm:pt modelId="{A4A5996C-9DB3-4C99-9092-BB0520ED2486}" type="pres">
      <dgm:prSet presAssocID="{6BC2190F-5A33-4322-9FC9-B0938882661A}" presName="upArrow" presStyleLbl="node1" presStyleIdx="0" presStyleCnt="2"/>
      <dgm:spPr/>
    </dgm:pt>
    <dgm:pt modelId="{1E4535EC-6B63-4914-B3A0-0A27EF478FC4}" type="pres">
      <dgm:prSet presAssocID="{6BC2190F-5A33-4322-9FC9-B0938882661A}" presName="upArrowText" presStyleLbl="revTx" presStyleIdx="0" presStyleCnt="2">
        <dgm:presLayoutVars>
          <dgm:chMax val="0"/>
          <dgm:bulletEnabled val="1"/>
        </dgm:presLayoutVars>
      </dgm:prSet>
      <dgm:spPr/>
      <dgm:t>
        <a:bodyPr/>
        <a:lstStyle/>
        <a:p>
          <a:endParaRPr lang="es-ES"/>
        </a:p>
      </dgm:t>
    </dgm:pt>
    <dgm:pt modelId="{D69D30FD-B878-45E7-A827-9819FD56FE9F}" type="pres">
      <dgm:prSet presAssocID="{B6B13F40-747A-4CFE-90E7-0A74B77E60F4}" presName="downArrow" presStyleLbl="node1" presStyleIdx="1" presStyleCnt="2" custLinFactNeighborX="-27642"/>
      <dgm:spPr/>
    </dgm:pt>
    <dgm:pt modelId="{BCF1C57D-FA02-4A1A-8EE5-C727E0BCADBA}" type="pres">
      <dgm:prSet presAssocID="{B6B13F40-747A-4CFE-90E7-0A74B77E60F4}" presName="downArrowText" presStyleLbl="revTx" presStyleIdx="1" presStyleCnt="2" custLinFactNeighborX="-15071">
        <dgm:presLayoutVars>
          <dgm:chMax val="0"/>
          <dgm:bulletEnabled val="1"/>
        </dgm:presLayoutVars>
      </dgm:prSet>
      <dgm:spPr/>
      <dgm:t>
        <a:bodyPr/>
        <a:lstStyle/>
        <a:p>
          <a:endParaRPr lang="es-ES"/>
        </a:p>
      </dgm:t>
    </dgm:pt>
  </dgm:ptLst>
  <dgm:cxnLst>
    <dgm:cxn modelId="{A45B59A7-4DAC-42A7-A97A-CDC8E6255C68}" type="presOf" srcId="{6BC2190F-5A33-4322-9FC9-B0938882661A}" destId="{1E4535EC-6B63-4914-B3A0-0A27EF478FC4}" srcOrd="0" destOrd="0" presId="urn:microsoft.com/office/officeart/2005/8/layout/arrow4"/>
    <dgm:cxn modelId="{A0102E71-CC67-4D6C-A240-F9C8B272913F}" type="presOf" srcId="{BBA1C502-BAA4-4551-BAB5-F62560373C22}" destId="{5A3D413B-848B-4E66-8656-E4F27A994659}" srcOrd="0" destOrd="0" presId="urn:microsoft.com/office/officeart/2005/8/layout/arrow4"/>
    <dgm:cxn modelId="{22EC1874-EE33-495C-B4F5-6F089BEF50D4}" srcId="{BBA1C502-BAA4-4551-BAB5-F62560373C22}" destId="{B6B13F40-747A-4CFE-90E7-0A74B77E60F4}" srcOrd="1" destOrd="0" parTransId="{843E903E-6009-4671-BF12-A66D24FE114A}" sibTransId="{C5C703A7-A311-4C77-A609-1A3CA450B96C}"/>
    <dgm:cxn modelId="{102BA71A-079A-4905-96D6-5C6B37F262CD}" srcId="{BBA1C502-BAA4-4551-BAB5-F62560373C22}" destId="{6BC2190F-5A33-4322-9FC9-B0938882661A}" srcOrd="0" destOrd="0" parTransId="{86A41902-C058-4A99-B977-5054EDBAA284}" sibTransId="{26054BA1-6387-49AC-9A42-A83413602A7F}"/>
    <dgm:cxn modelId="{7932C7A3-A691-47B2-92DB-57AE37644761}" type="presOf" srcId="{B6B13F40-747A-4CFE-90E7-0A74B77E60F4}" destId="{BCF1C57D-FA02-4A1A-8EE5-C727E0BCADBA}" srcOrd="0" destOrd="0" presId="urn:microsoft.com/office/officeart/2005/8/layout/arrow4"/>
    <dgm:cxn modelId="{34B2D782-AEF7-49DE-8DB8-27E0B20AEBD2}" type="presParOf" srcId="{5A3D413B-848B-4E66-8656-E4F27A994659}" destId="{A4A5996C-9DB3-4C99-9092-BB0520ED2486}" srcOrd="0" destOrd="0" presId="urn:microsoft.com/office/officeart/2005/8/layout/arrow4"/>
    <dgm:cxn modelId="{BB3F19DD-1524-4BC7-B7D2-F141F46294F9}" type="presParOf" srcId="{5A3D413B-848B-4E66-8656-E4F27A994659}" destId="{1E4535EC-6B63-4914-B3A0-0A27EF478FC4}" srcOrd="1" destOrd="0" presId="urn:microsoft.com/office/officeart/2005/8/layout/arrow4"/>
    <dgm:cxn modelId="{6F3074B9-8CC6-42E8-9FAF-D08659A5CB9B}" type="presParOf" srcId="{5A3D413B-848B-4E66-8656-E4F27A994659}" destId="{D69D30FD-B878-45E7-A827-9819FD56FE9F}" srcOrd="2" destOrd="0" presId="urn:microsoft.com/office/officeart/2005/8/layout/arrow4"/>
    <dgm:cxn modelId="{9DE770D9-C275-4DAC-B861-A5E02832CBFD}" type="presParOf" srcId="{5A3D413B-848B-4E66-8656-E4F27A994659}" destId="{BCF1C57D-FA02-4A1A-8EE5-C727E0BCADBA}" srcOrd="3" destOrd="0" presId="urn:microsoft.com/office/officeart/2005/8/layout/arrow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A4609-1E4D-491A-9431-A09EB5146F36}" type="doc">
      <dgm:prSet loTypeId="urn:microsoft.com/office/officeart/2005/8/layout/process2" loCatId="process" qsTypeId="urn:microsoft.com/office/officeart/2005/8/quickstyle/simple1" qsCatId="simple" csTypeId="urn:microsoft.com/office/officeart/2005/8/colors/accent1_2" csCatId="accent1" phldr="1"/>
      <dgm:spPr/>
    </dgm:pt>
    <dgm:pt modelId="{76DC72E2-4768-45A0-8DAA-0CD3AC0934D0}">
      <dgm:prSet phldrT="[Texto]"/>
      <dgm:spPr>
        <a:solidFill>
          <a:srgbClr val="FF6600"/>
        </a:solidFill>
      </dgm:spPr>
      <dgm:t>
        <a:bodyPr/>
        <a:lstStyle/>
        <a:p>
          <a:r>
            <a:rPr lang="es-ES" dirty="0" smtClean="0">
              <a:solidFill>
                <a:schemeClr val="bg1"/>
              </a:solidFill>
            </a:rPr>
            <a:t>Identificación</a:t>
          </a:r>
        </a:p>
        <a:p>
          <a:r>
            <a:rPr lang="es-ES" dirty="0" smtClean="0">
              <a:solidFill>
                <a:schemeClr val="bg1"/>
              </a:solidFill>
            </a:rPr>
            <a:t>B - L</a:t>
          </a:r>
          <a:endParaRPr lang="es-ES" dirty="0">
            <a:solidFill>
              <a:schemeClr val="bg1"/>
            </a:solidFill>
          </a:endParaRPr>
        </a:p>
      </dgm:t>
    </dgm:pt>
    <dgm:pt modelId="{3D442245-2550-4D5E-9BCE-71B3481C3FC6}" type="parTrans" cxnId="{501888AD-35ED-4C1C-A834-B6A5031CC901}">
      <dgm:prSet/>
      <dgm:spPr/>
      <dgm:t>
        <a:bodyPr/>
        <a:lstStyle/>
        <a:p>
          <a:endParaRPr lang="es-ES"/>
        </a:p>
      </dgm:t>
    </dgm:pt>
    <dgm:pt modelId="{3657DF65-7635-4A10-BD0B-754FA228D1DA}" type="sibTrans" cxnId="{501888AD-35ED-4C1C-A834-B6A5031CC901}">
      <dgm:prSet/>
      <dgm:spPr/>
      <dgm:t>
        <a:bodyPr/>
        <a:lstStyle/>
        <a:p>
          <a:r>
            <a:rPr lang="es-ES" dirty="0" smtClean="0"/>
            <a:t>med</a:t>
          </a:r>
          <a:endParaRPr lang="es-ES" dirty="0"/>
        </a:p>
      </dgm:t>
    </dgm:pt>
    <dgm:pt modelId="{10A0FF96-8B04-4F42-A19C-AC42C24E63CA}">
      <dgm:prSet phldrT="[Texto]"/>
      <dgm:spPr>
        <a:solidFill>
          <a:srgbClr val="FF6600"/>
        </a:solidFill>
      </dgm:spPr>
      <dgm:t>
        <a:bodyPr/>
        <a:lstStyle/>
        <a:p>
          <a:r>
            <a:rPr lang="es-ES" dirty="0" smtClean="0"/>
            <a:t>características</a:t>
          </a:r>
          <a:endParaRPr lang="es-ES" dirty="0"/>
        </a:p>
      </dgm:t>
    </dgm:pt>
    <dgm:pt modelId="{43A5E726-7BBF-4CF6-87CE-E4442873F044}" type="parTrans" cxnId="{87F71152-5877-4849-9AF4-A24D8482013B}">
      <dgm:prSet/>
      <dgm:spPr/>
      <dgm:t>
        <a:bodyPr/>
        <a:lstStyle/>
        <a:p>
          <a:endParaRPr lang="es-ES"/>
        </a:p>
      </dgm:t>
    </dgm:pt>
    <dgm:pt modelId="{8582A65E-3D9A-4EB1-A5B2-2D844470C6B6}" type="sibTrans" cxnId="{87F71152-5877-4849-9AF4-A24D8482013B}">
      <dgm:prSet/>
      <dgm:spPr/>
      <dgm:t>
        <a:bodyPr/>
        <a:lstStyle/>
        <a:p>
          <a:endParaRPr lang="es-ES" dirty="0"/>
        </a:p>
      </dgm:t>
    </dgm:pt>
    <dgm:pt modelId="{2ED6382E-55A4-4DB7-BF06-4D23FB751815}">
      <dgm:prSet phldrT="[Texto]"/>
      <dgm:spPr>
        <a:solidFill>
          <a:srgbClr val="FF6600"/>
        </a:solidFill>
      </dgm:spPr>
      <dgm:t>
        <a:bodyPr/>
        <a:lstStyle/>
        <a:p>
          <a:r>
            <a:rPr lang="es-ES" dirty="0" smtClean="0"/>
            <a:t>color - textura</a:t>
          </a:r>
          <a:endParaRPr lang="es-ES" dirty="0"/>
        </a:p>
      </dgm:t>
    </dgm:pt>
    <dgm:pt modelId="{9BCE3A07-3990-4837-B091-9E3337A565F0}" type="parTrans" cxnId="{FB63E8AA-C96E-43A5-9D74-103F0A5C1DE7}">
      <dgm:prSet/>
      <dgm:spPr/>
      <dgm:t>
        <a:bodyPr/>
        <a:lstStyle/>
        <a:p>
          <a:endParaRPr lang="es-ES"/>
        </a:p>
      </dgm:t>
    </dgm:pt>
    <dgm:pt modelId="{E3437721-5DE2-410E-A028-2FFBC95A2B6D}" type="sibTrans" cxnId="{FB63E8AA-C96E-43A5-9D74-103F0A5C1DE7}">
      <dgm:prSet/>
      <dgm:spPr/>
      <dgm:t>
        <a:bodyPr/>
        <a:lstStyle/>
        <a:p>
          <a:endParaRPr lang="es-ES"/>
        </a:p>
      </dgm:t>
    </dgm:pt>
    <dgm:pt modelId="{8CCEAC67-A3AF-49AC-ACA9-DF5259C15B4F}" type="pres">
      <dgm:prSet presAssocID="{C64A4609-1E4D-491A-9431-A09EB5146F36}" presName="linearFlow" presStyleCnt="0">
        <dgm:presLayoutVars>
          <dgm:resizeHandles val="exact"/>
        </dgm:presLayoutVars>
      </dgm:prSet>
      <dgm:spPr/>
    </dgm:pt>
    <dgm:pt modelId="{51EBBA2C-7DC9-466C-AC8C-7E4CD5CE2A1E}" type="pres">
      <dgm:prSet presAssocID="{76DC72E2-4768-45A0-8DAA-0CD3AC0934D0}" presName="node" presStyleLbl="node1" presStyleIdx="0" presStyleCnt="3">
        <dgm:presLayoutVars>
          <dgm:bulletEnabled val="1"/>
        </dgm:presLayoutVars>
      </dgm:prSet>
      <dgm:spPr/>
      <dgm:t>
        <a:bodyPr/>
        <a:lstStyle/>
        <a:p>
          <a:endParaRPr lang="es-ES"/>
        </a:p>
      </dgm:t>
    </dgm:pt>
    <dgm:pt modelId="{6E685E97-9397-4908-B324-B6E0494B5D9A}" type="pres">
      <dgm:prSet presAssocID="{3657DF65-7635-4A10-BD0B-754FA228D1DA}" presName="sibTrans" presStyleLbl="sibTrans2D1" presStyleIdx="0" presStyleCnt="2" custScaleX="94226" custScaleY="175514"/>
      <dgm:spPr/>
      <dgm:t>
        <a:bodyPr/>
        <a:lstStyle/>
        <a:p>
          <a:endParaRPr lang="es-ES"/>
        </a:p>
      </dgm:t>
    </dgm:pt>
    <dgm:pt modelId="{F62A8DAB-F309-44AC-9D7C-1FC780E5F5DA}" type="pres">
      <dgm:prSet presAssocID="{3657DF65-7635-4A10-BD0B-754FA228D1DA}" presName="connectorText" presStyleLbl="sibTrans2D1" presStyleIdx="0" presStyleCnt="2"/>
      <dgm:spPr/>
      <dgm:t>
        <a:bodyPr/>
        <a:lstStyle/>
        <a:p>
          <a:endParaRPr lang="es-ES"/>
        </a:p>
      </dgm:t>
    </dgm:pt>
    <dgm:pt modelId="{88AFE3DC-A382-4C9B-BFAD-E9700326C909}" type="pres">
      <dgm:prSet presAssocID="{10A0FF96-8B04-4F42-A19C-AC42C24E63CA}" presName="node" presStyleLbl="node1" presStyleIdx="1" presStyleCnt="3">
        <dgm:presLayoutVars>
          <dgm:bulletEnabled val="1"/>
        </dgm:presLayoutVars>
      </dgm:prSet>
      <dgm:spPr/>
      <dgm:t>
        <a:bodyPr/>
        <a:lstStyle/>
        <a:p>
          <a:endParaRPr lang="es-ES"/>
        </a:p>
      </dgm:t>
    </dgm:pt>
    <dgm:pt modelId="{9590DA9E-6426-459B-8211-2BA3736F9E1B}" type="pres">
      <dgm:prSet presAssocID="{8582A65E-3D9A-4EB1-A5B2-2D844470C6B6}" presName="sibTrans" presStyleLbl="sibTrans2D1" presStyleIdx="1" presStyleCnt="2"/>
      <dgm:spPr/>
      <dgm:t>
        <a:bodyPr/>
        <a:lstStyle/>
        <a:p>
          <a:endParaRPr lang="es-ES"/>
        </a:p>
      </dgm:t>
    </dgm:pt>
    <dgm:pt modelId="{2B416067-9507-454D-B285-4F22FF4F814C}" type="pres">
      <dgm:prSet presAssocID="{8582A65E-3D9A-4EB1-A5B2-2D844470C6B6}" presName="connectorText" presStyleLbl="sibTrans2D1" presStyleIdx="1" presStyleCnt="2"/>
      <dgm:spPr/>
      <dgm:t>
        <a:bodyPr/>
        <a:lstStyle/>
        <a:p>
          <a:endParaRPr lang="es-ES"/>
        </a:p>
      </dgm:t>
    </dgm:pt>
    <dgm:pt modelId="{162EA495-A086-452D-99C0-9968FB0E20E7}" type="pres">
      <dgm:prSet presAssocID="{2ED6382E-55A4-4DB7-BF06-4D23FB751815}" presName="node" presStyleLbl="node1" presStyleIdx="2" presStyleCnt="3" custScaleX="113182">
        <dgm:presLayoutVars>
          <dgm:bulletEnabled val="1"/>
        </dgm:presLayoutVars>
      </dgm:prSet>
      <dgm:spPr/>
      <dgm:t>
        <a:bodyPr/>
        <a:lstStyle/>
        <a:p>
          <a:endParaRPr lang="es-ES"/>
        </a:p>
      </dgm:t>
    </dgm:pt>
  </dgm:ptLst>
  <dgm:cxnLst>
    <dgm:cxn modelId="{FB63E8AA-C96E-43A5-9D74-103F0A5C1DE7}" srcId="{C64A4609-1E4D-491A-9431-A09EB5146F36}" destId="{2ED6382E-55A4-4DB7-BF06-4D23FB751815}" srcOrd="2" destOrd="0" parTransId="{9BCE3A07-3990-4837-B091-9E3337A565F0}" sibTransId="{E3437721-5DE2-410E-A028-2FFBC95A2B6D}"/>
    <dgm:cxn modelId="{86F7244E-991A-4808-98ED-B5EE59AC9E59}" type="presOf" srcId="{8582A65E-3D9A-4EB1-A5B2-2D844470C6B6}" destId="{9590DA9E-6426-459B-8211-2BA3736F9E1B}" srcOrd="0" destOrd="0" presId="urn:microsoft.com/office/officeart/2005/8/layout/process2"/>
    <dgm:cxn modelId="{A8B3E544-16DC-42C1-8FDB-0CCA9E1B0C34}" type="presOf" srcId="{76DC72E2-4768-45A0-8DAA-0CD3AC0934D0}" destId="{51EBBA2C-7DC9-466C-AC8C-7E4CD5CE2A1E}" srcOrd="0" destOrd="0" presId="urn:microsoft.com/office/officeart/2005/8/layout/process2"/>
    <dgm:cxn modelId="{D2FD5A2A-B90B-4F40-8F7D-D5521E61428F}" type="presOf" srcId="{C64A4609-1E4D-491A-9431-A09EB5146F36}" destId="{8CCEAC67-A3AF-49AC-ACA9-DF5259C15B4F}" srcOrd="0" destOrd="0" presId="urn:microsoft.com/office/officeart/2005/8/layout/process2"/>
    <dgm:cxn modelId="{98A936F2-7B20-46E6-AE7B-099D4D09020E}" type="presOf" srcId="{3657DF65-7635-4A10-BD0B-754FA228D1DA}" destId="{F62A8DAB-F309-44AC-9D7C-1FC780E5F5DA}" srcOrd="1" destOrd="0" presId="urn:microsoft.com/office/officeart/2005/8/layout/process2"/>
    <dgm:cxn modelId="{74BDDD64-B817-42BC-8ECB-0DC78DD92E44}" type="presOf" srcId="{3657DF65-7635-4A10-BD0B-754FA228D1DA}" destId="{6E685E97-9397-4908-B324-B6E0494B5D9A}" srcOrd="0" destOrd="0" presId="urn:microsoft.com/office/officeart/2005/8/layout/process2"/>
    <dgm:cxn modelId="{B28DF602-50F9-4686-AC2A-76287B9146F3}" type="presOf" srcId="{8582A65E-3D9A-4EB1-A5B2-2D844470C6B6}" destId="{2B416067-9507-454D-B285-4F22FF4F814C}" srcOrd="1" destOrd="0" presId="urn:microsoft.com/office/officeart/2005/8/layout/process2"/>
    <dgm:cxn modelId="{5B0EFC62-487D-497B-8AF8-62E55578B636}" type="presOf" srcId="{2ED6382E-55A4-4DB7-BF06-4D23FB751815}" destId="{162EA495-A086-452D-99C0-9968FB0E20E7}" srcOrd="0" destOrd="0" presId="urn:microsoft.com/office/officeart/2005/8/layout/process2"/>
    <dgm:cxn modelId="{501888AD-35ED-4C1C-A834-B6A5031CC901}" srcId="{C64A4609-1E4D-491A-9431-A09EB5146F36}" destId="{76DC72E2-4768-45A0-8DAA-0CD3AC0934D0}" srcOrd="0" destOrd="0" parTransId="{3D442245-2550-4D5E-9BCE-71B3481C3FC6}" sibTransId="{3657DF65-7635-4A10-BD0B-754FA228D1DA}"/>
    <dgm:cxn modelId="{7B1EA5E9-5C7B-4B34-BA2D-1579D02C9C12}" type="presOf" srcId="{10A0FF96-8B04-4F42-A19C-AC42C24E63CA}" destId="{88AFE3DC-A382-4C9B-BFAD-E9700326C909}" srcOrd="0" destOrd="0" presId="urn:microsoft.com/office/officeart/2005/8/layout/process2"/>
    <dgm:cxn modelId="{87F71152-5877-4849-9AF4-A24D8482013B}" srcId="{C64A4609-1E4D-491A-9431-A09EB5146F36}" destId="{10A0FF96-8B04-4F42-A19C-AC42C24E63CA}" srcOrd="1" destOrd="0" parTransId="{43A5E726-7BBF-4CF6-87CE-E4442873F044}" sibTransId="{8582A65E-3D9A-4EB1-A5B2-2D844470C6B6}"/>
    <dgm:cxn modelId="{8DA02B93-1259-4741-AB0C-EBC6FAF42641}" type="presParOf" srcId="{8CCEAC67-A3AF-49AC-ACA9-DF5259C15B4F}" destId="{51EBBA2C-7DC9-466C-AC8C-7E4CD5CE2A1E}" srcOrd="0" destOrd="0" presId="urn:microsoft.com/office/officeart/2005/8/layout/process2"/>
    <dgm:cxn modelId="{2A19F1D6-21B6-4A5E-A522-00F6ABEB2CE4}" type="presParOf" srcId="{8CCEAC67-A3AF-49AC-ACA9-DF5259C15B4F}" destId="{6E685E97-9397-4908-B324-B6E0494B5D9A}" srcOrd="1" destOrd="0" presId="urn:microsoft.com/office/officeart/2005/8/layout/process2"/>
    <dgm:cxn modelId="{D301D835-3DB1-4C68-A3A4-6FF242BA91E0}" type="presParOf" srcId="{6E685E97-9397-4908-B324-B6E0494B5D9A}" destId="{F62A8DAB-F309-44AC-9D7C-1FC780E5F5DA}" srcOrd="0" destOrd="0" presId="urn:microsoft.com/office/officeart/2005/8/layout/process2"/>
    <dgm:cxn modelId="{4CBC34F2-EF05-4DD7-AFDA-81639591E303}" type="presParOf" srcId="{8CCEAC67-A3AF-49AC-ACA9-DF5259C15B4F}" destId="{88AFE3DC-A382-4C9B-BFAD-E9700326C909}" srcOrd="2" destOrd="0" presId="urn:microsoft.com/office/officeart/2005/8/layout/process2"/>
    <dgm:cxn modelId="{9B73C63B-632B-4053-9FF1-84BC593A455B}" type="presParOf" srcId="{8CCEAC67-A3AF-49AC-ACA9-DF5259C15B4F}" destId="{9590DA9E-6426-459B-8211-2BA3736F9E1B}" srcOrd="3" destOrd="0" presId="urn:microsoft.com/office/officeart/2005/8/layout/process2"/>
    <dgm:cxn modelId="{C86C90FA-701A-4868-AB1F-9FBC07BAB90A}" type="presParOf" srcId="{9590DA9E-6426-459B-8211-2BA3736F9E1B}" destId="{2B416067-9507-454D-B285-4F22FF4F814C}" srcOrd="0" destOrd="0" presId="urn:microsoft.com/office/officeart/2005/8/layout/process2"/>
    <dgm:cxn modelId="{08E2494E-AF72-47C3-A2E7-DA6C16ED3240}" type="presParOf" srcId="{8CCEAC67-A3AF-49AC-ACA9-DF5259C15B4F}" destId="{162EA495-A086-452D-99C0-9968FB0E20E7}"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744F8-B027-493B-B9C9-EC79B68C4255}" type="doc">
      <dgm:prSet loTypeId="urn:microsoft.com/office/officeart/2005/8/layout/process2" loCatId="process" qsTypeId="urn:microsoft.com/office/officeart/2005/8/quickstyle/simple1" qsCatId="simple" csTypeId="urn:microsoft.com/office/officeart/2005/8/colors/accent1_2" csCatId="accent1" phldr="1"/>
      <dgm:spPr/>
    </dgm:pt>
    <dgm:pt modelId="{B1564B6E-97F1-4F57-811F-5D7300A7B16F}">
      <dgm:prSet phldrT="[Texto]" custT="1"/>
      <dgm:spPr>
        <a:solidFill>
          <a:srgbClr val="FF6600"/>
        </a:solidFill>
      </dgm:spPr>
      <dgm:t>
        <a:bodyPr/>
        <a:lstStyle/>
        <a:p>
          <a:r>
            <a:rPr lang="es-ES" sz="1050" dirty="0" smtClean="0"/>
            <a:t>Azul de metileno</a:t>
          </a:r>
          <a:endParaRPr lang="es-ES" sz="1050" dirty="0"/>
        </a:p>
      </dgm:t>
    </dgm:pt>
    <dgm:pt modelId="{D7896C09-F8D1-43A1-84C4-349BE7F4F3C1}" type="parTrans" cxnId="{D45D230A-21C7-4452-8A8A-327FD11A1DBB}">
      <dgm:prSet/>
      <dgm:spPr/>
      <dgm:t>
        <a:bodyPr/>
        <a:lstStyle/>
        <a:p>
          <a:endParaRPr lang="es-ES"/>
        </a:p>
      </dgm:t>
    </dgm:pt>
    <dgm:pt modelId="{7E74CD17-B71E-4D4F-9B76-75B54F866BD3}" type="sibTrans" cxnId="{D45D230A-21C7-4452-8A8A-327FD11A1DBB}">
      <dgm:prSet/>
      <dgm:spPr/>
      <dgm:t>
        <a:bodyPr/>
        <a:lstStyle/>
        <a:p>
          <a:endParaRPr lang="es-ES"/>
        </a:p>
      </dgm:t>
    </dgm:pt>
    <dgm:pt modelId="{158690B2-2996-4A73-A133-35AFA77671EF}">
      <dgm:prSet phldrT="[Texto]" custT="1"/>
      <dgm:spPr>
        <a:solidFill>
          <a:srgbClr val="FF6600"/>
        </a:solidFill>
      </dgm:spPr>
      <dgm:t>
        <a:bodyPr/>
        <a:lstStyle/>
        <a:p>
          <a:r>
            <a:rPr lang="es-ES" sz="1050" dirty="0" smtClean="0"/>
            <a:t>Yodo de gram</a:t>
          </a:r>
          <a:endParaRPr lang="es-ES" sz="1050" dirty="0"/>
        </a:p>
      </dgm:t>
    </dgm:pt>
    <dgm:pt modelId="{88CC5FE3-114D-43AB-8E5B-4166CC29ECDC}" type="parTrans" cxnId="{E52A7474-19D4-4E26-B318-77A9ACD4AC02}">
      <dgm:prSet/>
      <dgm:spPr/>
      <dgm:t>
        <a:bodyPr/>
        <a:lstStyle/>
        <a:p>
          <a:endParaRPr lang="es-ES"/>
        </a:p>
      </dgm:t>
    </dgm:pt>
    <dgm:pt modelId="{279572D0-4E14-4EDB-AFEB-0A99C4B31144}" type="sibTrans" cxnId="{E52A7474-19D4-4E26-B318-77A9ACD4AC02}">
      <dgm:prSet/>
      <dgm:spPr/>
      <dgm:t>
        <a:bodyPr/>
        <a:lstStyle/>
        <a:p>
          <a:endParaRPr lang="es-ES"/>
        </a:p>
      </dgm:t>
    </dgm:pt>
    <dgm:pt modelId="{D8E33900-C67B-4C75-A689-B244B7D6DDA7}">
      <dgm:prSet phldrT="[Texto]" custT="1"/>
      <dgm:spPr>
        <a:solidFill>
          <a:srgbClr val="FF6600"/>
        </a:solidFill>
      </dgm:spPr>
      <dgm:t>
        <a:bodyPr/>
        <a:lstStyle/>
        <a:p>
          <a:r>
            <a:rPr lang="es-ES" sz="1050" dirty="0" smtClean="0"/>
            <a:t>Alcohol cetona</a:t>
          </a:r>
          <a:endParaRPr lang="es-ES" sz="1050" dirty="0"/>
        </a:p>
      </dgm:t>
    </dgm:pt>
    <dgm:pt modelId="{1367339D-D59E-4E2C-BAAC-6D7F5E6D39A4}" type="parTrans" cxnId="{AD254D9C-060C-4AF2-BE49-83187D408453}">
      <dgm:prSet/>
      <dgm:spPr/>
      <dgm:t>
        <a:bodyPr/>
        <a:lstStyle/>
        <a:p>
          <a:endParaRPr lang="es-ES"/>
        </a:p>
      </dgm:t>
    </dgm:pt>
    <dgm:pt modelId="{A8837396-227A-40B1-A347-A80E7273CDFE}" type="sibTrans" cxnId="{AD254D9C-060C-4AF2-BE49-83187D408453}">
      <dgm:prSet/>
      <dgm:spPr/>
      <dgm:t>
        <a:bodyPr/>
        <a:lstStyle/>
        <a:p>
          <a:endParaRPr lang="es-ES"/>
        </a:p>
      </dgm:t>
    </dgm:pt>
    <dgm:pt modelId="{99E28344-9A67-4A22-A073-8DE0F4725480}">
      <dgm:prSet phldrT="[Texto]" custT="1"/>
      <dgm:spPr>
        <a:solidFill>
          <a:srgbClr val="FF6600"/>
        </a:solidFill>
      </dgm:spPr>
      <dgm:t>
        <a:bodyPr/>
        <a:lstStyle/>
        <a:p>
          <a:r>
            <a:rPr lang="es-ES" sz="1050" dirty="0" smtClean="0"/>
            <a:t>zafranina</a:t>
          </a:r>
          <a:endParaRPr lang="es-ES" sz="1050" dirty="0"/>
        </a:p>
      </dgm:t>
    </dgm:pt>
    <dgm:pt modelId="{C361A5B2-C2C1-41E9-9212-CAA9E3835E1B}" type="parTrans" cxnId="{6AD8702A-46A2-4B5E-881E-0B693AD24629}">
      <dgm:prSet/>
      <dgm:spPr/>
      <dgm:t>
        <a:bodyPr/>
        <a:lstStyle/>
        <a:p>
          <a:endParaRPr lang="es-ES"/>
        </a:p>
      </dgm:t>
    </dgm:pt>
    <dgm:pt modelId="{99C19D63-A2B6-4CAF-9914-47D2DF825768}" type="sibTrans" cxnId="{6AD8702A-46A2-4B5E-881E-0B693AD24629}">
      <dgm:prSet/>
      <dgm:spPr/>
      <dgm:t>
        <a:bodyPr/>
        <a:lstStyle/>
        <a:p>
          <a:endParaRPr lang="es-ES"/>
        </a:p>
      </dgm:t>
    </dgm:pt>
    <dgm:pt modelId="{2F4250AF-FE28-4E8D-9E72-90916A8A1905}" type="pres">
      <dgm:prSet presAssocID="{328744F8-B027-493B-B9C9-EC79B68C4255}" presName="linearFlow" presStyleCnt="0">
        <dgm:presLayoutVars>
          <dgm:resizeHandles val="exact"/>
        </dgm:presLayoutVars>
      </dgm:prSet>
      <dgm:spPr/>
    </dgm:pt>
    <dgm:pt modelId="{5D1A9CD3-28DB-4B95-9331-DA926922CFBE}" type="pres">
      <dgm:prSet presAssocID="{B1564B6E-97F1-4F57-811F-5D7300A7B16F}" presName="node" presStyleLbl="node1" presStyleIdx="0" presStyleCnt="4">
        <dgm:presLayoutVars>
          <dgm:bulletEnabled val="1"/>
        </dgm:presLayoutVars>
      </dgm:prSet>
      <dgm:spPr/>
      <dgm:t>
        <a:bodyPr/>
        <a:lstStyle/>
        <a:p>
          <a:endParaRPr lang="es-ES"/>
        </a:p>
      </dgm:t>
    </dgm:pt>
    <dgm:pt modelId="{1204B33E-26C0-43CA-8385-6D3D928DE9E8}" type="pres">
      <dgm:prSet presAssocID="{7E74CD17-B71E-4D4F-9B76-75B54F866BD3}" presName="sibTrans" presStyleLbl="sibTrans2D1" presStyleIdx="0" presStyleCnt="3"/>
      <dgm:spPr/>
      <dgm:t>
        <a:bodyPr/>
        <a:lstStyle/>
        <a:p>
          <a:endParaRPr lang="es-ES"/>
        </a:p>
      </dgm:t>
    </dgm:pt>
    <dgm:pt modelId="{EA09E37E-517D-4684-B568-81FD52C41B90}" type="pres">
      <dgm:prSet presAssocID="{7E74CD17-B71E-4D4F-9B76-75B54F866BD3}" presName="connectorText" presStyleLbl="sibTrans2D1" presStyleIdx="0" presStyleCnt="3"/>
      <dgm:spPr/>
      <dgm:t>
        <a:bodyPr/>
        <a:lstStyle/>
        <a:p>
          <a:endParaRPr lang="es-ES"/>
        </a:p>
      </dgm:t>
    </dgm:pt>
    <dgm:pt modelId="{C90C2CF1-6EED-495E-B8F7-E797CAD93BCE}" type="pres">
      <dgm:prSet presAssocID="{158690B2-2996-4A73-A133-35AFA77671EF}" presName="node" presStyleLbl="node1" presStyleIdx="1" presStyleCnt="4">
        <dgm:presLayoutVars>
          <dgm:bulletEnabled val="1"/>
        </dgm:presLayoutVars>
      </dgm:prSet>
      <dgm:spPr/>
      <dgm:t>
        <a:bodyPr/>
        <a:lstStyle/>
        <a:p>
          <a:endParaRPr lang="es-ES"/>
        </a:p>
      </dgm:t>
    </dgm:pt>
    <dgm:pt modelId="{F0DCCA7C-2EB7-4747-A827-047D5F71945D}" type="pres">
      <dgm:prSet presAssocID="{279572D0-4E14-4EDB-AFEB-0A99C4B31144}" presName="sibTrans" presStyleLbl="sibTrans2D1" presStyleIdx="1" presStyleCnt="3"/>
      <dgm:spPr/>
      <dgm:t>
        <a:bodyPr/>
        <a:lstStyle/>
        <a:p>
          <a:endParaRPr lang="es-ES"/>
        </a:p>
      </dgm:t>
    </dgm:pt>
    <dgm:pt modelId="{69FBE069-72C1-4F8A-852B-182371DC1AE9}" type="pres">
      <dgm:prSet presAssocID="{279572D0-4E14-4EDB-AFEB-0A99C4B31144}" presName="connectorText" presStyleLbl="sibTrans2D1" presStyleIdx="1" presStyleCnt="3"/>
      <dgm:spPr/>
      <dgm:t>
        <a:bodyPr/>
        <a:lstStyle/>
        <a:p>
          <a:endParaRPr lang="es-ES"/>
        </a:p>
      </dgm:t>
    </dgm:pt>
    <dgm:pt modelId="{0DA552D5-F260-46F1-A892-4AAFE3B8CC3E}" type="pres">
      <dgm:prSet presAssocID="{D8E33900-C67B-4C75-A689-B244B7D6DDA7}" presName="node" presStyleLbl="node1" presStyleIdx="2" presStyleCnt="4">
        <dgm:presLayoutVars>
          <dgm:bulletEnabled val="1"/>
        </dgm:presLayoutVars>
      </dgm:prSet>
      <dgm:spPr/>
      <dgm:t>
        <a:bodyPr/>
        <a:lstStyle/>
        <a:p>
          <a:endParaRPr lang="es-ES"/>
        </a:p>
      </dgm:t>
    </dgm:pt>
    <dgm:pt modelId="{0BA7AFF8-EDAA-4D01-93FA-A999C4EB5DE2}" type="pres">
      <dgm:prSet presAssocID="{A8837396-227A-40B1-A347-A80E7273CDFE}" presName="sibTrans" presStyleLbl="sibTrans2D1" presStyleIdx="2" presStyleCnt="3"/>
      <dgm:spPr/>
      <dgm:t>
        <a:bodyPr/>
        <a:lstStyle/>
        <a:p>
          <a:endParaRPr lang="es-ES"/>
        </a:p>
      </dgm:t>
    </dgm:pt>
    <dgm:pt modelId="{7E02DD6A-A251-4E0A-BCE0-5B562ED054C8}" type="pres">
      <dgm:prSet presAssocID="{A8837396-227A-40B1-A347-A80E7273CDFE}" presName="connectorText" presStyleLbl="sibTrans2D1" presStyleIdx="2" presStyleCnt="3"/>
      <dgm:spPr/>
      <dgm:t>
        <a:bodyPr/>
        <a:lstStyle/>
        <a:p>
          <a:endParaRPr lang="es-ES"/>
        </a:p>
      </dgm:t>
    </dgm:pt>
    <dgm:pt modelId="{45CF19B2-DF5F-4F16-88AF-976DE7B418F0}" type="pres">
      <dgm:prSet presAssocID="{99E28344-9A67-4A22-A073-8DE0F4725480}" presName="node" presStyleLbl="node1" presStyleIdx="3" presStyleCnt="4">
        <dgm:presLayoutVars>
          <dgm:bulletEnabled val="1"/>
        </dgm:presLayoutVars>
      </dgm:prSet>
      <dgm:spPr/>
      <dgm:t>
        <a:bodyPr/>
        <a:lstStyle/>
        <a:p>
          <a:endParaRPr lang="es-ES"/>
        </a:p>
      </dgm:t>
    </dgm:pt>
  </dgm:ptLst>
  <dgm:cxnLst>
    <dgm:cxn modelId="{D7BC3017-14CA-4039-9C56-7D1FCDDC0D87}" type="presOf" srcId="{99E28344-9A67-4A22-A073-8DE0F4725480}" destId="{45CF19B2-DF5F-4F16-88AF-976DE7B418F0}" srcOrd="0" destOrd="0" presId="urn:microsoft.com/office/officeart/2005/8/layout/process2"/>
    <dgm:cxn modelId="{ADB73C6C-AF3C-4A95-A0CC-DB7C4DBA2377}" type="presOf" srcId="{279572D0-4E14-4EDB-AFEB-0A99C4B31144}" destId="{69FBE069-72C1-4F8A-852B-182371DC1AE9}" srcOrd="1" destOrd="0" presId="urn:microsoft.com/office/officeart/2005/8/layout/process2"/>
    <dgm:cxn modelId="{D45D230A-21C7-4452-8A8A-327FD11A1DBB}" srcId="{328744F8-B027-493B-B9C9-EC79B68C4255}" destId="{B1564B6E-97F1-4F57-811F-5D7300A7B16F}" srcOrd="0" destOrd="0" parTransId="{D7896C09-F8D1-43A1-84C4-349BE7F4F3C1}" sibTransId="{7E74CD17-B71E-4D4F-9B76-75B54F866BD3}"/>
    <dgm:cxn modelId="{94A12906-A30D-48B9-9BBA-1ECF4A5AB96D}" type="presOf" srcId="{279572D0-4E14-4EDB-AFEB-0A99C4B31144}" destId="{F0DCCA7C-2EB7-4747-A827-047D5F71945D}" srcOrd="0" destOrd="0" presId="urn:microsoft.com/office/officeart/2005/8/layout/process2"/>
    <dgm:cxn modelId="{05A503AE-484D-46B3-B2A0-FB6BA64F5169}" type="presOf" srcId="{A8837396-227A-40B1-A347-A80E7273CDFE}" destId="{7E02DD6A-A251-4E0A-BCE0-5B562ED054C8}" srcOrd="1" destOrd="0" presId="urn:microsoft.com/office/officeart/2005/8/layout/process2"/>
    <dgm:cxn modelId="{6AD8702A-46A2-4B5E-881E-0B693AD24629}" srcId="{328744F8-B027-493B-B9C9-EC79B68C4255}" destId="{99E28344-9A67-4A22-A073-8DE0F4725480}" srcOrd="3" destOrd="0" parTransId="{C361A5B2-C2C1-41E9-9212-CAA9E3835E1B}" sibTransId="{99C19D63-A2B6-4CAF-9914-47D2DF825768}"/>
    <dgm:cxn modelId="{AD254D9C-060C-4AF2-BE49-83187D408453}" srcId="{328744F8-B027-493B-B9C9-EC79B68C4255}" destId="{D8E33900-C67B-4C75-A689-B244B7D6DDA7}" srcOrd="2" destOrd="0" parTransId="{1367339D-D59E-4E2C-BAAC-6D7F5E6D39A4}" sibTransId="{A8837396-227A-40B1-A347-A80E7273CDFE}"/>
    <dgm:cxn modelId="{E52A7474-19D4-4E26-B318-77A9ACD4AC02}" srcId="{328744F8-B027-493B-B9C9-EC79B68C4255}" destId="{158690B2-2996-4A73-A133-35AFA77671EF}" srcOrd="1" destOrd="0" parTransId="{88CC5FE3-114D-43AB-8E5B-4166CC29ECDC}" sibTransId="{279572D0-4E14-4EDB-AFEB-0A99C4B31144}"/>
    <dgm:cxn modelId="{7FA5EFC7-37D0-42EB-92A9-02651FEDAEF5}" type="presOf" srcId="{158690B2-2996-4A73-A133-35AFA77671EF}" destId="{C90C2CF1-6EED-495E-B8F7-E797CAD93BCE}" srcOrd="0" destOrd="0" presId="urn:microsoft.com/office/officeart/2005/8/layout/process2"/>
    <dgm:cxn modelId="{34326FAB-0395-4CC4-8457-6D8CD58E75A1}" type="presOf" srcId="{A8837396-227A-40B1-A347-A80E7273CDFE}" destId="{0BA7AFF8-EDAA-4D01-93FA-A999C4EB5DE2}" srcOrd="0" destOrd="0" presId="urn:microsoft.com/office/officeart/2005/8/layout/process2"/>
    <dgm:cxn modelId="{8080361D-16D9-4E50-90D2-788323344E6E}" type="presOf" srcId="{D8E33900-C67B-4C75-A689-B244B7D6DDA7}" destId="{0DA552D5-F260-46F1-A892-4AAFE3B8CC3E}" srcOrd="0" destOrd="0" presId="urn:microsoft.com/office/officeart/2005/8/layout/process2"/>
    <dgm:cxn modelId="{24507FC6-C9CD-4C61-8192-CE80CC28A8FE}" type="presOf" srcId="{7E74CD17-B71E-4D4F-9B76-75B54F866BD3}" destId="{EA09E37E-517D-4684-B568-81FD52C41B90}" srcOrd="1" destOrd="0" presId="urn:microsoft.com/office/officeart/2005/8/layout/process2"/>
    <dgm:cxn modelId="{A2CD47BB-D249-483D-B65E-AA78495E3C11}" type="presOf" srcId="{328744F8-B027-493B-B9C9-EC79B68C4255}" destId="{2F4250AF-FE28-4E8D-9E72-90916A8A1905}" srcOrd="0" destOrd="0" presId="urn:microsoft.com/office/officeart/2005/8/layout/process2"/>
    <dgm:cxn modelId="{5488C815-92D3-4F23-8696-9B0712609B1B}" type="presOf" srcId="{7E74CD17-B71E-4D4F-9B76-75B54F866BD3}" destId="{1204B33E-26C0-43CA-8385-6D3D928DE9E8}" srcOrd="0" destOrd="0" presId="urn:microsoft.com/office/officeart/2005/8/layout/process2"/>
    <dgm:cxn modelId="{2FD056E9-9F68-4719-BD83-5FB57BCE87E7}" type="presOf" srcId="{B1564B6E-97F1-4F57-811F-5D7300A7B16F}" destId="{5D1A9CD3-28DB-4B95-9331-DA926922CFBE}" srcOrd="0" destOrd="0" presId="urn:microsoft.com/office/officeart/2005/8/layout/process2"/>
    <dgm:cxn modelId="{1DE3DBAE-C2FD-4DEF-813D-9D8C157BADF8}" type="presParOf" srcId="{2F4250AF-FE28-4E8D-9E72-90916A8A1905}" destId="{5D1A9CD3-28DB-4B95-9331-DA926922CFBE}" srcOrd="0" destOrd="0" presId="urn:microsoft.com/office/officeart/2005/8/layout/process2"/>
    <dgm:cxn modelId="{141A3563-A169-4A5E-89D7-0CE148FD5153}" type="presParOf" srcId="{2F4250AF-FE28-4E8D-9E72-90916A8A1905}" destId="{1204B33E-26C0-43CA-8385-6D3D928DE9E8}" srcOrd="1" destOrd="0" presId="urn:microsoft.com/office/officeart/2005/8/layout/process2"/>
    <dgm:cxn modelId="{70604C60-A5A4-445F-AE99-81D764E2CA8D}" type="presParOf" srcId="{1204B33E-26C0-43CA-8385-6D3D928DE9E8}" destId="{EA09E37E-517D-4684-B568-81FD52C41B90}" srcOrd="0" destOrd="0" presId="urn:microsoft.com/office/officeart/2005/8/layout/process2"/>
    <dgm:cxn modelId="{CA52AA44-0679-4CB5-9DD6-512B636BC72E}" type="presParOf" srcId="{2F4250AF-FE28-4E8D-9E72-90916A8A1905}" destId="{C90C2CF1-6EED-495E-B8F7-E797CAD93BCE}" srcOrd="2" destOrd="0" presId="urn:microsoft.com/office/officeart/2005/8/layout/process2"/>
    <dgm:cxn modelId="{30776F0A-655C-484B-A033-3921D6D2ADF9}" type="presParOf" srcId="{2F4250AF-FE28-4E8D-9E72-90916A8A1905}" destId="{F0DCCA7C-2EB7-4747-A827-047D5F71945D}" srcOrd="3" destOrd="0" presId="urn:microsoft.com/office/officeart/2005/8/layout/process2"/>
    <dgm:cxn modelId="{D9D0D49B-88BD-4F74-B712-2FBB3BCCE9B1}" type="presParOf" srcId="{F0DCCA7C-2EB7-4747-A827-047D5F71945D}" destId="{69FBE069-72C1-4F8A-852B-182371DC1AE9}" srcOrd="0" destOrd="0" presId="urn:microsoft.com/office/officeart/2005/8/layout/process2"/>
    <dgm:cxn modelId="{593D6923-E2F0-4943-A211-7396653F906A}" type="presParOf" srcId="{2F4250AF-FE28-4E8D-9E72-90916A8A1905}" destId="{0DA552D5-F260-46F1-A892-4AAFE3B8CC3E}" srcOrd="4" destOrd="0" presId="urn:microsoft.com/office/officeart/2005/8/layout/process2"/>
    <dgm:cxn modelId="{B2CDEBB4-97BD-4208-BFFD-072160901180}" type="presParOf" srcId="{2F4250AF-FE28-4E8D-9E72-90916A8A1905}" destId="{0BA7AFF8-EDAA-4D01-93FA-A999C4EB5DE2}" srcOrd="5" destOrd="0" presId="urn:microsoft.com/office/officeart/2005/8/layout/process2"/>
    <dgm:cxn modelId="{C64C6DEA-5895-49D1-B734-5ECD4595B9D7}" type="presParOf" srcId="{0BA7AFF8-EDAA-4D01-93FA-A999C4EB5DE2}" destId="{7E02DD6A-A251-4E0A-BCE0-5B562ED054C8}" srcOrd="0" destOrd="0" presId="urn:microsoft.com/office/officeart/2005/8/layout/process2"/>
    <dgm:cxn modelId="{5BF53FCF-4E2B-4C50-8341-362B9F9619E4}" type="presParOf" srcId="{2F4250AF-FE28-4E8D-9E72-90916A8A1905}" destId="{45CF19B2-DF5F-4F16-88AF-976DE7B418F0}" srcOrd="6" destOrd="0" presId="urn:microsoft.com/office/officeart/2005/8/layout/process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A5996C-9DB3-4C99-9092-BB0520ED2486}">
      <dsp:nvSpPr>
        <dsp:cNvPr id="0" name=""/>
        <dsp:cNvSpPr/>
      </dsp:nvSpPr>
      <dsp:spPr>
        <a:xfrm>
          <a:off x="120521" y="0"/>
          <a:ext cx="634696" cy="476022"/>
        </a:xfrm>
        <a:prstGeom prst="up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535EC-6B63-4914-B3A0-0A27EF478FC4}">
      <dsp:nvSpPr>
        <dsp:cNvPr id="0" name=""/>
        <dsp:cNvSpPr/>
      </dsp:nvSpPr>
      <dsp:spPr>
        <a:xfrm>
          <a:off x="774258" y="0"/>
          <a:ext cx="1381149" cy="47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lvl="0" algn="l" defTabSz="977900">
            <a:lnSpc>
              <a:spcPct val="90000"/>
            </a:lnSpc>
            <a:spcBef>
              <a:spcPct val="0"/>
            </a:spcBef>
            <a:spcAft>
              <a:spcPct val="35000"/>
            </a:spcAft>
          </a:pPr>
          <a:r>
            <a:rPr lang="es-EC" sz="2200" b="1" kern="1200" dirty="0" smtClean="0"/>
            <a:t>PESO</a:t>
          </a:r>
          <a:endParaRPr lang="es-ES" sz="2200" b="1" kern="1200" dirty="0"/>
        </a:p>
      </dsp:txBody>
      <dsp:txXfrm>
        <a:off x="774258" y="0"/>
        <a:ext cx="1381149" cy="476022"/>
      </dsp:txXfrm>
    </dsp:sp>
    <dsp:sp modelId="{D69D30FD-B878-45E7-A827-9819FD56FE9F}">
      <dsp:nvSpPr>
        <dsp:cNvPr id="0" name=""/>
        <dsp:cNvSpPr/>
      </dsp:nvSpPr>
      <dsp:spPr>
        <a:xfrm>
          <a:off x="135487" y="515690"/>
          <a:ext cx="634696" cy="476022"/>
        </a:xfrm>
        <a:prstGeom prst="down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F1C57D-FA02-4A1A-8EE5-C727E0BCADBA}">
      <dsp:nvSpPr>
        <dsp:cNvPr id="0" name=""/>
        <dsp:cNvSpPr/>
      </dsp:nvSpPr>
      <dsp:spPr>
        <a:xfrm>
          <a:off x="756514" y="515690"/>
          <a:ext cx="1381149" cy="476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lvl="0" algn="l" defTabSz="977900">
            <a:lnSpc>
              <a:spcPct val="90000"/>
            </a:lnSpc>
            <a:spcBef>
              <a:spcPct val="0"/>
            </a:spcBef>
            <a:spcAft>
              <a:spcPct val="35000"/>
            </a:spcAft>
          </a:pPr>
          <a:r>
            <a:rPr lang="es-EC" sz="2200" b="1" kern="1200" dirty="0" smtClean="0"/>
            <a:t>C.A</a:t>
          </a:r>
          <a:endParaRPr lang="es-ES" sz="2200" b="1" kern="1200" dirty="0"/>
        </a:p>
      </dsp:txBody>
      <dsp:txXfrm>
        <a:off x="756514" y="515690"/>
        <a:ext cx="1381149" cy="4760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EBBA2C-7DC9-466C-AC8C-7E4CD5CE2A1E}">
      <dsp:nvSpPr>
        <dsp:cNvPr id="0" name=""/>
        <dsp:cNvSpPr/>
      </dsp:nvSpPr>
      <dsp:spPr>
        <a:xfrm>
          <a:off x="667868" y="0"/>
          <a:ext cx="1173628" cy="652016"/>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bg1"/>
              </a:solidFill>
            </a:rPr>
            <a:t>Identificación</a:t>
          </a:r>
        </a:p>
        <a:p>
          <a:pPr lvl="0" algn="ctr" defTabSz="622300">
            <a:lnSpc>
              <a:spcPct val="90000"/>
            </a:lnSpc>
            <a:spcBef>
              <a:spcPct val="0"/>
            </a:spcBef>
            <a:spcAft>
              <a:spcPct val="35000"/>
            </a:spcAft>
          </a:pPr>
          <a:r>
            <a:rPr lang="es-ES" sz="1400" kern="1200" dirty="0" smtClean="0">
              <a:solidFill>
                <a:schemeClr val="bg1"/>
              </a:solidFill>
            </a:rPr>
            <a:t>B - L</a:t>
          </a:r>
          <a:endParaRPr lang="es-ES" sz="1400" kern="1200" dirty="0">
            <a:solidFill>
              <a:schemeClr val="bg1"/>
            </a:solidFill>
          </a:endParaRPr>
        </a:p>
      </dsp:txBody>
      <dsp:txXfrm>
        <a:off x="667868" y="0"/>
        <a:ext cx="1173628" cy="652016"/>
      </dsp:txXfrm>
    </dsp:sp>
    <dsp:sp modelId="{6E685E97-9397-4908-B324-B6E0494B5D9A}">
      <dsp:nvSpPr>
        <dsp:cNvPr id="0" name=""/>
        <dsp:cNvSpPr/>
      </dsp:nvSpPr>
      <dsp:spPr>
        <a:xfrm rot="5400000">
          <a:off x="1139488" y="557534"/>
          <a:ext cx="230388" cy="5149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ES" sz="1100" kern="1200" dirty="0" smtClean="0"/>
            <a:t>med</a:t>
          </a:r>
          <a:endParaRPr lang="es-ES" sz="1100" kern="1200" dirty="0"/>
        </a:p>
      </dsp:txBody>
      <dsp:txXfrm rot="5400000">
        <a:off x="1139488" y="557534"/>
        <a:ext cx="230388" cy="514970"/>
      </dsp:txXfrm>
    </dsp:sp>
    <dsp:sp modelId="{88AFE3DC-A382-4C9B-BFAD-E9700326C909}">
      <dsp:nvSpPr>
        <dsp:cNvPr id="0" name=""/>
        <dsp:cNvSpPr/>
      </dsp:nvSpPr>
      <dsp:spPr>
        <a:xfrm>
          <a:off x="667868" y="978024"/>
          <a:ext cx="1173628" cy="652016"/>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características</a:t>
          </a:r>
          <a:endParaRPr lang="es-ES" sz="1400" kern="1200" dirty="0"/>
        </a:p>
      </dsp:txBody>
      <dsp:txXfrm>
        <a:off x="667868" y="978024"/>
        <a:ext cx="1173628" cy="652016"/>
      </dsp:txXfrm>
    </dsp:sp>
    <dsp:sp modelId="{9590DA9E-6426-459B-8211-2BA3736F9E1B}">
      <dsp:nvSpPr>
        <dsp:cNvPr id="0" name=""/>
        <dsp:cNvSpPr/>
      </dsp:nvSpPr>
      <dsp:spPr>
        <a:xfrm rot="5400000">
          <a:off x="1132429" y="1646340"/>
          <a:ext cx="244506" cy="2934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dirty="0"/>
        </a:p>
      </dsp:txBody>
      <dsp:txXfrm rot="5400000">
        <a:off x="1132429" y="1646340"/>
        <a:ext cx="244506" cy="293407"/>
      </dsp:txXfrm>
    </dsp:sp>
    <dsp:sp modelId="{162EA495-A086-452D-99C0-9968FB0E20E7}">
      <dsp:nvSpPr>
        <dsp:cNvPr id="0" name=""/>
        <dsp:cNvSpPr/>
      </dsp:nvSpPr>
      <dsp:spPr>
        <a:xfrm>
          <a:off x="590514" y="1956048"/>
          <a:ext cx="1328336" cy="652016"/>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color - textura</a:t>
          </a:r>
          <a:endParaRPr lang="es-ES" sz="1400" kern="1200" dirty="0"/>
        </a:p>
      </dsp:txBody>
      <dsp:txXfrm>
        <a:off x="590514" y="1956048"/>
        <a:ext cx="1328336" cy="6520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1A9CD3-28DB-4B95-9331-DA926922CFBE}">
      <dsp:nvSpPr>
        <dsp:cNvPr id="0" name=""/>
        <dsp:cNvSpPr/>
      </dsp:nvSpPr>
      <dsp:spPr>
        <a:xfrm>
          <a:off x="690692" y="1027"/>
          <a:ext cx="1029479" cy="382173"/>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Azul de metileno</a:t>
          </a:r>
          <a:endParaRPr lang="es-ES" sz="1050" kern="1200" dirty="0"/>
        </a:p>
      </dsp:txBody>
      <dsp:txXfrm>
        <a:off x="690692" y="1027"/>
        <a:ext cx="1029479" cy="382173"/>
      </dsp:txXfrm>
    </dsp:sp>
    <dsp:sp modelId="{1204B33E-26C0-43CA-8385-6D3D928DE9E8}">
      <dsp:nvSpPr>
        <dsp:cNvPr id="0" name=""/>
        <dsp:cNvSpPr/>
      </dsp:nvSpPr>
      <dsp:spPr>
        <a:xfrm rot="5400000">
          <a:off x="1133774" y="392755"/>
          <a:ext cx="143314" cy="171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5400000">
        <a:off x="1133774" y="392755"/>
        <a:ext cx="143314" cy="171977"/>
      </dsp:txXfrm>
    </dsp:sp>
    <dsp:sp modelId="{C90C2CF1-6EED-495E-B8F7-E797CAD93BCE}">
      <dsp:nvSpPr>
        <dsp:cNvPr id="0" name=""/>
        <dsp:cNvSpPr/>
      </dsp:nvSpPr>
      <dsp:spPr>
        <a:xfrm>
          <a:off x="690692" y="574287"/>
          <a:ext cx="1029479" cy="382173"/>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Yodo de gram</a:t>
          </a:r>
          <a:endParaRPr lang="es-ES" sz="1050" kern="1200" dirty="0"/>
        </a:p>
      </dsp:txBody>
      <dsp:txXfrm>
        <a:off x="690692" y="574287"/>
        <a:ext cx="1029479" cy="382173"/>
      </dsp:txXfrm>
    </dsp:sp>
    <dsp:sp modelId="{F0DCCA7C-2EB7-4747-A827-047D5F71945D}">
      <dsp:nvSpPr>
        <dsp:cNvPr id="0" name=""/>
        <dsp:cNvSpPr/>
      </dsp:nvSpPr>
      <dsp:spPr>
        <a:xfrm rot="5400000">
          <a:off x="1133774" y="966015"/>
          <a:ext cx="143314" cy="171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5400000">
        <a:off x="1133774" y="966015"/>
        <a:ext cx="143314" cy="171977"/>
      </dsp:txXfrm>
    </dsp:sp>
    <dsp:sp modelId="{0DA552D5-F260-46F1-A892-4AAFE3B8CC3E}">
      <dsp:nvSpPr>
        <dsp:cNvPr id="0" name=""/>
        <dsp:cNvSpPr/>
      </dsp:nvSpPr>
      <dsp:spPr>
        <a:xfrm>
          <a:off x="690692" y="1147547"/>
          <a:ext cx="1029479" cy="382173"/>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Alcohol cetona</a:t>
          </a:r>
          <a:endParaRPr lang="es-ES" sz="1050" kern="1200" dirty="0"/>
        </a:p>
      </dsp:txBody>
      <dsp:txXfrm>
        <a:off x="690692" y="1147547"/>
        <a:ext cx="1029479" cy="382173"/>
      </dsp:txXfrm>
    </dsp:sp>
    <dsp:sp modelId="{0BA7AFF8-EDAA-4D01-93FA-A999C4EB5DE2}">
      <dsp:nvSpPr>
        <dsp:cNvPr id="0" name=""/>
        <dsp:cNvSpPr/>
      </dsp:nvSpPr>
      <dsp:spPr>
        <a:xfrm rot="5400000">
          <a:off x="1133774" y="1539274"/>
          <a:ext cx="143314" cy="1719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ES" sz="700" kern="1200"/>
        </a:p>
      </dsp:txBody>
      <dsp:txXfrm rot="5400000">
        <a:off x="1133774" y="1539274"/>
        <a:ext cx="143314" cy="171977"/>
      </dsp:txXfrm>
    </dsp:sp>
    <dsp:sp modelId="{45CF19B2-DF5F-4F16-88AF-976DE7B418F0}">
      <dsp:nvSpPr>
        <dsp:cNvPr id="0" name=""/>
        <dsp:cNvSpPr/>
      </dsp:nvSpPr>
      <dsp:spPr>
        <a:xfrm>
          <a:off x="690692" y="1720807"/>
          <a:ext cx="1029479" cy="382173"/>
        </a:xfrm>
        <a:prstGeom prst="roundRect">
          <a:avLst>
            <a:gd name="adj" fmla="val 10000"/>
          </a:avLst>
        </a:prstGeom>
        <a:solidFill>
          <a:srgbClr val="FF66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S" sz="1050" kern="1200" dirty="0" smtClean="0"/>
            <a:t>zafranina</a:t>
          </a:r>
          <a:endParaRPr lang="es-ES" sz="1050" kern="1200" dirty="0"/>
        </a:p>
      </dsp:txBody>
      <dsp:txXfrm>
        <a:off x="690692" y="1720807"/>
        <a:ext cx="1029479" cy="382173"/>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CE73D-C5AD-496C-AC7F-630CE39385E9}" type="datetimeFigureOut">
              <a:rPr lang="es-ES" smtClean="0"/>
              <a:pPr/>
              <a:t>11/04/2012</a:t>
            </a:fld>
            <a:endParaRPr lang="es-E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CE5E3-1D5B-4542-AF49-A957390641E2}" type="slidenum">
              <a:rPr lang="es-ES" smtClean="0"/>
              <a:pPr/>
              <a:t>‹Nº›</a:t>
            </a:fld>
            <a:endParaRPr lang="es-ES"/>
          </a:p>
        </p:txBody>
      </p:sp>
    </p:spTree>
    <p:extLst>
      <p:ext uri="{BB962C8B-B14F-4D97-AF65-F5344CB8AC3E}">
        <p14:creationId xmlns="" xmlns:p14="http://schemas.microsoft.com/office/powerpoint/2010/main" val="8811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a:t>
            </a:fld>
            <a:endParaRPr lang="es-ES" dirty="0"/>
          </a:p>
        </p:txBody>
      </p:sp>
    </p:spTree>
    <p:extLst>
      <p:ext uri="{BB962C8B-B14F-4D97-AF65-F5344CB8AC3E}">
        <p14:creationId xmlns="" xmlns:p14="http://schemas.microsoft.com/office/powerpoint/2010/main" val="2253505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s-EC" dirty="0" smtClean="0"/>
              <a:t>FUNCIONAN COMO ANTI</a:t>
            </a:r>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17</a:t>
            </a:fld>
            <a:endParaRPr lang="es-ES" dirty="0"/>
          </a:p>
        </p:txBody>
      </p:sp>
    </p:spTree>
    <p:extLst>
      <p:ext uri="{BB962C8B-B14F-4D97-AF65-F5344CB8AC3E}">
        <p14:creationId xmlns="" xmlns:p14="http://schemas.microsoft.com/office/powerpoint/2010/main" val="2557335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s-EC" dirty="0" smtClean="0"/>
              <a:t>ACIDOS GASTRICOS Y SALES BILIARES</a:t>
            </a:r>
          </a:p>
          <a:p>
            <a:r>
              <a:rPr lang="es-EC" dirty="0" smtClean="0"/>
              <a:t>Mucosa intest y segmento gastro</a:t>
            </a:r>
          </a:p>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18</a:t>
            </a:fld>
            <a:endParaRPr lang="es-ES" dirty="0"/>
          </a:p>
        </p:txBody>
      </p:sp>
    </p:spTree>
    <p:extLst>
      <p:ext uri="{BB962C8B-B14F-4D97-AF65-F5344CB8AC3E}">
        <p14:creationId xmlns="" xmlns:p14="http://schemas.microsoft.com/office/powerpoint/2010/main" val="341398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20</a:t>
            </a:fld>
            <a:endParaRPr lang="es-ES" dirty="0"/>
          </a:p>
        </p:txBody>
      </p:sp>
    </p:spTree>
    <p:extLst>
      <p:ext uri="{BB962C8B-B14F-4D97-AF65-F5344CB8AC3E}">
        <p14:creationId xmlns="" xmlns:p14="http://schemas.microsoft.com/office/powerpoint/2010/main" val="25854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24</a:t>
            </a:fld>
            <a:endParaRPr lang="es-ES" dirty="0"/>
          </a:p>
        </p:txBody>
      </p:sp>
    </p:spTree>
    <p:extLst>
      <p:ext uri="{BB962C8B-B14F-4D97-AF65-F5344CB8AC3E}">
        <p14:creationId xmlns="" xmlns:p14="http://schemas.microsoft.com/office/powerpoint/2010/main" val="212601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lvl="0"/>
            <a:r>
              <a:rPr lang="es-ES" sz="1200" kern="1200" dirty="0" smtClean="0">
                <a:solidFill>
                  <a:schemeClr val="tx1"/>
                </a:solidFill>
                <a:effectLst/>
                <a:latin typeface="+mn-lt"/>
                <a:ea typeface="+mn-ea"/>
                <a:cs typeface="+mn-cs"/>
              </a:rPr>
              <a:t>ZONA DE VIDA Bosque Húmedo Tropical </a:t>
            </a:r>
          </a:p>
          <a:p>
            <a:pPr lvl="0"/>
            <a:r>
              <a:rPr lang="es-ES" sz="1200" kern="1200" dirty="0" smtClean="0">
                <a:solidFill>
                  <a:schemeClr val="tx1"/>
                </a:solidFill>
                <a:effectLst/>
                <a:latin typeface="+mn-lt"/>
                <a:ea typeface="+mn-ea"/>
                <a:cs typeface="+mn-cs"/>
              </a:rPr>
              <a:t>Altitud		: 665 msnm.</a:t>
            </a:r>
          </a:p>
          <a:p>
            <a:pPr lvl="0"/>
            <a:r>
              <a:rPr lang="es-ES" sz="1200" kern="1200" dirty="0" smtClean="0">
                <a:solidFill>
                  <a:schemeClr val="tx1"/>
                </a:solidFill>
                <a:effectLst/>
                <a:latin typeface="+mn-lt"/>
                <a:ea typeface="+mn-ea"/>
                <a:cs typeface="+mn-cs"/>
              </a:rPr>
              <a:t>Temperatura		: 18 - 28 </a:t>
            </a:r>
            <a:r>
              <a:rPr lang="es-ES" sz="1200" kern="1200" baseline="30000" dirty="0" smtClean="0">
                <a:solidFill>
                  <a:schemeClr val="tx1"/>
                </a:solidFill>
                <a:effectLst/>
                <a:latin typeface="+mn-lt"/>
                <a:ea typeface="+mn-ea"/>
                <a:cs typeface="+mn-cs"/>
              </a:rPr>
              <a:t>o</a:t>
            </a:r>
            <a:r>
              <a:rPr lang="es-ES" sz="1200" kern="1200" dirty="0" smtClean="0">
                <a:solidFill>
                  <a:schemeClr val="tx1"/>
                </a:solidFill>
                <a:effectLst/>
                <a:latin typeface="+mn-lt"/>
                <a:ea typeface="+mn-ea"/>
                <a:cs typeface="+mn-cs"/>
              </a:rPr>
              <a:t>C</a:t>
            </a:r>
          </a:p>
          <a:p>
            <a:pPr lvl="0"/>
            <a:r>
              <a:rPr lang="es-ES" sz="1200" kern="1200" dirty="0" smtClean="0">
                <a:solidFill>
                  <a:schemeClr val="tx1"/>
                </a:solidFill>
                <a:effectLst/>
                <a:latin typeface="+mn-lt"/>
                <a:ea typeface="+mn-ea"/>
                <a:cs typeface="+mn-cs"/>
              </a:rPr>
              <a:t>Precipitación		: 1600 mm/año</a:t>
            </a:r>
          </a:p>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25</a:t>
            </a:fld>
            <a:endParaRPr lang="es-ES" dirty="0"/>
          </a:p>
        </p:txBody>
      </p:sp>
    </p:spTree>
    <p:extLst>
      <p:ext uri="{BB962C8B-B14F-4D97-AF65-F5344CB8AC3E}">
        <p14:creationId xmlns="" xmlns:p14="http://schemas.microsoft.com/office/powerpoint/2010/main" val="4265200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26</a:t>
            </a:fld>
            <a:endParaRPr lang="es-ES" dirty="0"/>
          </a:p>
        </p:txBody>
      </p:sp>
    </p:spTree>
    <p:extLst>
      <p:ext uri="{BB962C8B-B14F-4D97-AF65-F5344CB8AC3E}">
        <p14:creationId xmlns="" xmlns:p14="http://schemas.microsoft.com/office/powerpoint/2010/main" val="205273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27</a:t>
            </a:fld>
            <a:endParaRPr lang="es-ES" dirty="0"/>
          </a:p>
        </p:txBody>
      </p:sp>
    </p:spTree>
    <p:extLst>
      <p:ext uri="{BB962C8B-B14F-4D97-AF65-F5344CB8AC3E}">
        <p14:creationId xmlns="" xmlns:p14="http://schemas.microsoft.com/office/powerpoint/2010/main" val="2059113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raspado de la mucosa del íleon y de los ciegos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colocado en 5 ml de suero fisiológico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siembra en cajas petri conteniendo medios específicos para el desarrollo de Bacterias Acidolácticas, Agar y Caldo MRS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incubadora a 28</a:t>
            </a:r>
            <a:r>
              <a:rPr lang="es-ES" sz="1200" kern="1200" baseline="30000" dirty="0" smtClean="0">
                <a:solidFill>
                  <a:schemeClr val="tx1"/>
                </a:solidFill>
                <a:effectLst/>
                <a:latin typeface="+mn-lt"/>
                <a:ea typeface="+mn-ea"/>
                <a:cs typeface="+mn-cs"/>
              </a:rPr>
              <a:t>o</a:t>
            </a:r>
            <a:r>
              <a:rPr lang="es-ES" sz="1200" kern="1200" dirty="0" smtClean="0">
                <a:solidFill>
                  <a:schemeClr val="tx1"/>
                </a:solidFill>
                <a:effectLst/>
                <a:latin typeface="+mn-lt"/>
                <a:ea typeface="+mn-ea"/>
                <a:cs typeface="+mn-cs"/>
              </a:rPr>
              <a:t>C por 48 horas para </a:t>
            </a:r>
            <a:r>
              <a:rPr lang="es-ES" sz="1200" i="1" kern="1200" dirty="0" smtClean="0">
                <a:solidFill>
                  <a:schemeClr val="tx1"/>
                </a:solidFill>
                <a:effectLst/>
                <a:latin typeface="+mn-lt"/>
                <a:ea typeface="+mn-ea"/>
                <a:cs typeface="+mn-cs"/>
              </a:rPr>
              <a:t>Lactobacillus</a:t>
            </a:r>
            <a:r>
              <a:rPr lang="es-E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72 horas para </a:t>
            </a:r>
            <a:r>
              <a:rPr lang="es-ES" sz="1200" i="1" kern="1200" dirty="0" smtClean="0">
                <a:solidFill>
                  <a:schemeClr val="tx1"/>
                </a:solidFill>
                <a:effectLst/>
                <a:latin typeface="+mn-lt"/>
                <a:ea typeface="+mn-ea"/>
                <a:cs typeface="+mn-cs"/>
              </a:rPr>
              <a:t>Bacillus</a:t>
            </a:r>
            <a:r>
              <a:rPr lang="es-ES" sz="1200" kern="1200" dirty="0" smtClean="0">
                <a:solidFill>
                  <a:schemeClr val="tx1"/>
                </a:solidFill>
                <a:effectLst/>
                <a:latin typeface="+mn-lt"/>
                <a:ea typeface="+mn-ea"/>
                <a:cs typeface="+mn-cs"/>
              </a:rPr>
              <a:t>.</a:t>
            </a:r>
          </a:p>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28</a:t>
            </a:fld>
            <a:endParaRPr lang="es-ES" dirty="0"/>
          </a:p>
        </p:txBody>
      </p:sp>
    </p:spTree>
    <p:extLst>
      <p:ext uri="{BB962C8B-B14F-4D97-AF65-F5344CB8AC3E}">
        <p14:creationId xmlns="" xmlns:p14="http://schemas.microsoft.com/office/powerpoint/2010/main" val="2249498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purificar las cepas sembradas características del género </a:t>
            </a:r>
            <a:r>
              <a:rPr lang="es-ES" sz="1200" i="1" kern="1200" dirty="0" smtClean="0">
                <a:solidFill>
                  <a:schemeClr val="tx1"/>
                </a:solidFill>
                <a:effectLst/>
                <a:latin typeface="+mn-lt"/>
                <a:ea typeface="+mn-ea"/>
                <a:cs typeface="+mn-cs"/>
              </a:rPr>
              <a:t>Lactobacillus </a:t>
            </a:r>
            <a:r>
              <a:rPr lang="es-ES" sz="1200" kern="1200" dirty="0" smtClean="0">
                <a:solidFill>
                  <a:schemeClr val="tx1"/>
                </a:solidFill>
                <a:effectLst/>
                <a:latin typeface="+mn-lt"/>
                <a:ea typeface="+mn-ea"/>
                <a:cs typeface="+mn-cs"/>
              </a:rPr>
              <a:t>(Borde uniforme y liso, Colonias grandes y densas) </a:t>
            </a:r>
          </a:p>
          <a:p>
            <a:r>
              <a:rPr lang="es-ES" sz="1200" i="1" kern="1200" dirty="0" smtClean="0">
                <a:solidFill>
                  <a:schemeClr val="tx1"/>
                </a:solidFill>
                <a:effectLst/>
                <a:latin typeface="+mn-lt"/>
                <a:ea typeface="+mn-ea"/>
                <a:cs typeface="+mn-cs"/>
              </a:rPr>
              <a:t>Bacillus</a:t>
            </a:r>
            <a:r>
              <a:rPr lang="es-ES" sz="1200" kern="1200" dirty="0" smtClean="0">
                <a:solidFill>
                  <a:schemeClr val="tx1"/>
                </a:solidFill>
                <a:effectLst/>
                <a:latin typeface="+mn-lt"/>
                <a:ea typeface="+mn-ea"/>
                <a:cs typeface="+mn-cs"/>
              </a:rPr>
              <a:t> (Bordes irregulares, Color blanco a crema, Rugosas, Colonias grandes) </a:t>
            </a:r>
          </a:p>
          <a:p>
            <a:r>
              <a:rPr lang="es-ES" sz="1200" kern="1200" dirty="0" smtClean="0">
                <a:solidFill>
                  <a:schemeClr val="tx1"/>
                </a:solidFill>
                <a:effectLst/>
                <a:latin typeface="+mn-lt"/>
                <a:ea typeface="+mn-ea"/>
                <a:cs typeface="+mn-cs"/>
              </a:rPr>
              <a:t> </a:t>
            </a:r>
          </a:p>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31</a:t>
            </a:fld>
            <a:endParaRPr lang="es-ES" dirty="0"/>
          </a:p>
        </p:txBody>
      </p:sp>
    </p:spTree>
    <p:extLst>
      <p:ext uri="{BB962C8B-B14F-4D97-AF65-F5344CB8AC3E}">
        <p14:creationId xmlns="" xmlns:p14="http://schemas.microsoft.com/office/powerpoint/2010/main" val="4213439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33</a:t>
            </a:fld>
            <a:endParaRPr lang="es-ES" dirty="0"/>
          </a:p>
        </p:txBody>
      </p:sp>
    </p:spTree>
    <p:extLst>
      <p:ext uri="{BB962C8B-B14F-4D97-AF65-F5344CB8AC3E}">
        <p14:creationId xmlns="" xmlns:p14="http://schemas.microsoft.com/office/powerpoint/2010/main" val="302908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a:t>
            </a:fld>
            <a:endParaRPr lang="es-ES" dirty="0"/>
          </a:p>
        </p:txBody>
      </p:sp>
    </p:spTree>
    <p:extLst>
      <p:ext uri="{BB962C8B-B14F-4D97-AF65-F5344CB8AC3E}">
        <p14:creationId xmlns="" xmlns:p14="http://schemas.microsoft.com/office/powerpoint/2010/main" val="3703906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34</a:t>
            </a:fld>
            <a:endParaRPr lang="es-ES" dirty="0"/>
          </a:p>
        </p:txBody>
      </p:sp>
    </p:spTree>
    <p:extLst>
      <p:ext uri="{BB962C8B-B14F-4D97-AF65-F5344CB8AC3E}">
        <p14:creationId xmlns="" xmlns:p14="http://schemas.microsoft.com/office/powerpoint/2010/main" val="220472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lvl="0"/>
            <a:r>
              <a:rPr lang="es-ES" dirty="0" smtClean="0"/>
              <a:t>Se seleccionó una caja petri purificada de cada bacteria.</a:t>
            </a:r>
          </a:p>
          <a:p>
            <a:pPr lvl="0"/>
            <a:r>
              <a:rPr lang="es-ES" dirty="0" smtClean="0"/>
              <a:t>Se tomó una muestra de cada caja petri y se inoculó en el medio de cultivo Caldo MRS</a:t>
            </a:r>
          </a:p>
          <a:p>
            <a:pPr lvl="0"/>
            <a:r>
              <a:rPr lang="es-ES" dirty="0" smtClean="0"/>
              <a:t>para obtener una solución madre del probiótico nativo (SMPN) </a:t>
            </a:r>
          </a:p>
          <a:p>
            <a:pPr lvl="0"/>
            <a:r>
              <a:rPr lang="es-ES" dirty="0" smtClean="0"/>
              <a:t>se colocó en la incubadora a 28</a:t>
            </a:r>
            <a:r>
              <a:rPr lang="es-ES" baseline="30000" dirty="0" smtClean="0"/>
              <a:t>0</a:t>
            </a:r>
            <a:r>
              <a:rPr lang="es-ES" dirty="0" smtClean="0"/>
              <a:t>C por 48 horas.</a:t>
            </a:r>
          </a:p>
          <a:p>
            <a:pPr lvl="0"/>
            <a:r>
              <a:rPr lang="es-ES" dirty="0" smtClean="0"/>
              <a:t>Para la activación del probiótico nativo se tomó una muestra de 10 ml de la solución madre con una pipeta para ser inoculada en una solución de agua más melaza. </a:t>
            </a:r>
          </a:p>
          <a:p>
            <a:pPr lvl="0"/>
            <a:r>
              <a:rPr lang="es-ES" dirty="0" smtClean="0"/>
              <a:t>De la misma manera se activo el probiótico comercial.</a:t>
            </a:r>
            <a:r>
              <a:rPr lang="es-ES" b="1" dirty="0" smtClean="0"/>
              <a:t> </a:t>
            </a:r>
            <a:endParaRPr lang="es-ES" dirty="0" smtClean="0"/>
          </a:p>
          <a:p>
            <a:endParaRPr lang="es-ES" dirty="0" smtClean="0"/>
          </a:p>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35</a:t>
            </a:fld>
            <a:endParaRPr lang="es-ES" dirty="0"/>
          </a:p>
        </p:txBody>
      </p:sp>
    </p:spTree>
    <p:extLst>
      <p:ext uri="{BB962C8B-B14F-4D97-AF65-F5344CB8AC3E}">
        <p14:creationId xmlns="" xmlns:p14="http://schemas.microsoft.com/office/powerpoint/2010/main" val="257854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38</a:t>
            </a:fld>
            <a:endParaRPr lang="es-ES" dirty="0"/>
          </a:p>
        </p:txBody>
      </p:sp>
    </p:spTree>
    <p:extLst>
      <p:ext uri="{BB962C8B-B14F-4D97-AF65-F5344CB8AC3E}">
        <p14:creationId xmlns="" xmlns:p14="http://schemas.microsoft.com/office/powerpoint/2010/main" val="40605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39</a:t>
            </a:fld>
            <a:endParaRPr lang="es-ES" dirty="0"/>
          </a:p>
        </p:txBody>
      </p:sp>
    </p:spTree>
    <p:extLst>
      <p:ext uri="{BB962C8B-B14F-4D97-AF65-F5344CB8AC3E}">
        <p14:creationId xmlns="" xmlns:p14="http://schemas.microsoft.com/office/powerpoint/2010/main" val="4217905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40</a:t>
            </a:fld>
            <a:endParaRPr lang="es-ES" dirty="0"/>
          </a:p>
        </p:txBody>
      </p:sp>
    </p:spTree>
    <p:extLst>
      <p:ext uri="{BB962C8B-B14F-4D97-AF65-F5344CB8AC3E}">
        <p14:creationId xmlns="" xmlns:p14="http://schemas.microsoft.com/office/powerpoint/2010/main" val="3611987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41</a:t>
            </a:fld>
            <a:endParaRPr lang="es-ES" dirty="0"/>
          </a:p>
        </p:txBody>
      </p:sp>
    </p:spTree>
    <p:extLst>
      <p:ext uri="{BB962C8B-B14F-4D97-AF65-F5344CB8AC3E}">
        <p14:creationId xmlns="" xmlns:p14="http://schemas.microsoft.com/office/powerpoint/2010/main" val="2739805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43</a:t>
            </a:fld>
            <a:endParaRPr lang="es-ES" dirty="0"/>
          </a:p>
        </p:txBody>
      </p:sp>
    </p:spTree>
    <p:extLst>
      <p:ext uri="{BB962C8B-B14F-4D97-AF65-F5344CB8AC3E}">
        <p14:creationId xmlns="" xmlns:p14="http://schemas.microsoft.com/office/powerpoint/2010/main" val="1723182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44</a:t>
            </a:fld>
            <a:endParaRPr lang="es-ES" dirty="0"/>
          </a:p>
        </p:txBody>
      </p:sp>
    </p:spTree>
    <p:extLst>
      <p:ext uri="{BB962C8B-B14F-4D97-AF65-F5344CB8AC3E}">
        <p14:creationId xmlns="" xmlns:p14="http://schemas.microsoft.com/office/powerpoint/2010/main" val="42538646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45</a:t>
            </a:fld>
            <a:endParaRPr lang="es-ES" dirty="0"/>
          </a:p>
        </p:txBody>
      </p:sp>
    </p:spTree>
    <p:extLst>
      <p:ext uri="{BB962C8B-B14F-4D97-AF65-F5344CB8AC3E}">
        <p14:creationId xmlns="" xmlns:p14="http://schemas.microsoft.com/office/powerpoint/2010/main" val="858445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48</a:t>
            </a:fld>
            <a:endParaRPr lang="es-ES" dirty="0"/>
          </a:p>
        </p:txBody>
      </p:sp>
    </p:spTree>
    <p:extLst>
      <p:ext uri="{BB962C8B-B14F-4D97-AF65-F5344CB8AC3E}">
        <p14:creationId xmlns="" xmlns:p14="http://schemas.microsoft.com/office/powerpoint/2010/main" val="121198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6</a:t>
            </a:fld>
            <a:endParaRPr lang="es-ES" dirty="0"/>
          </a:p>
        </p:txBody>
      </p:sp>
    </p:spTree>
    <p:extLst>
      <p:ext uri="{BB962C8B-B14F-4D97-AF65-F5344CB8AC3E}">
        <p14:creationId xmlns="" xmlns:p14="http://schemas.microsoft.com/office/powerpoint/2010/main" val="3869997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49</a:t>
            </a:fld>
            <a:endParaRPr lang="es-ES" dirty="0"/>
          </a:p>
        </p:txBody>
      </p:sp>
    </p:spTree>
    <p:extLst>
      <p:ext uri="{BB962C8B-B14F-4D97-AF65-F5344CB8AC3E}">
        <p14:creationId xmlns="" xmlns:p14="http://schemas.microsoft.com/office/powerpoint/2010/main" val="3826951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50</a:t>
            </a:fld>
            <a:endParaRPr lang="es-ES" dirty="0"/>
          </a:p>
        </p:txBody>
      </p:sp>
    </p:spTree>
    <p:extLst>
      <p:ext uri="{BB962C8B-B14F-4D97-AF65-F5344CB8AC3E}">
        <p14:creationId xmlns="" xmlns:p14="http://schemas.microsoft.com/office/powerpoint/2010/main" val="1470769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51</a:t>
            </a:fld>
            <a:endParaRPr lang="es-ES" dirty="0"/>
          </a:p>
        </p:txBody>
      </p:sp>
    </p:spTree>
    <p:extLst>
      <p:ext uri="{BB962C8B-B14F-4D97-AF65-F5344CB8AC3E}">
        <p14:creationId xmlns="" xmlns:p14="http://schemas.microsoft.com/office/powerpoint/2010/main" val="1073529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52</a:t>
            </a:fld>
            <a:endParaRPr lang="es-ES" dirty="0"/>
          </a:p>
        </p:txBody>
      </p:sp>
    </p:spTree>
    <p:extLst>
      <p:ext uri="{BB962C8B-B14F-4D97-AF65-F5344CB8AC3E}">
        <p14:creationId xmlns="" xmlns:p14="http://schemas.microsoft.com/office/powerpoint/2010/main" val="1669605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53</a:t>
            </a:fld>
            <a:endParaRPr lang="es-ES" dirty="0"/>
          </a:p>
        </p:txBody>
      </p:sp>
    </p:spTree>
    <p:extLst>
      <p:ext uri="{BB962C8B-B14F-4D97-AF65-F5344CB8AC3E}">
        <p14:creationId xmlns="" xmlns:p14="http://schemas.microsoft.com/office/powerpoint/2010/main" val="4058823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685800" y="685800"/>
            <a:ext cx="5486400" cy="3429000"/>
          </a:xfrm>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3A019F3-8596-4028-9847-CBD3A185B07A}" type="slidenum">
              <a:rPr lang="en-US" smtClean="0"/>
              <a:pPr/>
              <a:t>54</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55</a:t>
            </a:fld>
            <a:endParaRPr lang="es-ES" dirty="0"/>
          </a:p>
        </p:txBody>
      </p:sp>
    </p:spTree>
    <p:extLst>
      <p:ext uri="{BB962C8B-B14F-4D97-AF65-F5344CB8AC3E}">
        <p14:creationId xmlns="" xmlns:p14="http://schemas.microsoft.com/office/powerpoint/2010/main" val="396845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0" dirty="0" smtClean="0"/>
              <a:t>Animated pointer and light-up text</a:t>
            </a:r>
          </a:p>
          <a:p>
            <a:r>
              <a:rPr lang="en-US" sz="1400" dirty="0" smtClean="0"/>
              <a:t>(Advanced)</a:t>
            </a:r>
            <a:endParaRPr lang="en-US" sz="12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right pane, and select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(Note:</a:t>
            </a:r>
            <a:r>
              <a:rPr lang="en-US" sz="1200" b="1" dirty="0" smtClean="0">
                <a:latin typeface="+mn-lt"/>
              </a:rPr>
              <a:t>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under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Olive Green, Accent 3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Verdana"/>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Format Shape </a:t>
            </a:r>
            <a:r>
              <a:rPr lang="en-US" sz="1200" i="0" baseline="0" dirty="0" smtClean="0">
                <a:latin typeface="+mn-lt"/>
              </a:rPr>
              <a:t>dialog box, click </a:t>
            </a:r>
            <a:r>
              <a:rPr lang="en-US" sz="1200" b="1" i="0" baseline="0" dirty="0" smtClean="0">
                <a:latin typeface="+mn-lt"/>
              </a:rPr>
              <a:t>Position</a:t>
            </a:r>
            <a:r>
              <a:rPr lang="en-US" sz="1200" i="0" baseline="0" dirty="0" smtClean="0">
                <a:latin typeface="+mn-lt"/>
              </a:rPr>
              <a:t> in the left pane, and in the </a:t>
            </a:r>
            <a:r>
              <a:rPr lang="en-US" sz="1200" b="1" i="0" baseline="0" dirty="0" smtClean="0">
                <a:latin typeface="+mn-lt"/>
              </a:rPr>
              <a:t>Position</a:t>
            </a:r>
            <a:r>
              <a:rPr lang="en-US" sz="1200" i="0" baseline="0" dirty="0" smtClean="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Format Shape </a:t>
            </a:r>
            <a:r>
              <a:rPr lang="en-US" sz="1200" i="0" baseline="0" dirty="0" smtClean="0">
                <a:latin typeface="+mn-lt"/>
              </a:rPr>
              <a:t>dialog box, click </a:t>
            </a:r>
            <a:r>
              <a:rPr lang="en-US" sz="1200" b="1" i="0" baseline="0" dirty="0" smtClean="0">
                <a:latin typeface="+mn-lt"/>
              </a:rPr>
              <a:t>Position</a:t>
            </a:r>
            <a:r>
              <a:rPr lang="en-US" sz="1200" i="0" baseline="0" dirty="0" smtClean="0">
                <a:latin typeface="+mn-lt"/>
              </a:rPr>
              <a:t> in the left pane, and in the </a:t>
            </a:r>
            <a:r>
              <a:rPr lang="en-US" sz="1200" b="1" i="0" baseline="0" dirty="0" smtClean="0">
                <a:latin typeface="+mn-lt"/>
              </a:rPr>
              <a:t>Position</a:t>
            </a:r>
            <a:r>
              <a:rPr lang="en-US" sz="1200" i="0" baseline="0" dirty="0" smtClean="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Format Shape </a:t>
            </a:r>
            <a:r>
              <a:rPr lang="en-US" sz="1200" i="0" baseline="0" dirty="0" smtClean="0">
                <a:latin typeface="+mn-lt"/>
              </a:rPr>
              <a:t>dialog box, click </a:t>
            </a:r>
            <a:r>
              <a:rPr lang="en-US" sz="1200" b="1" i="0" baseline="0" dirty="0" smtClean="0">
                <a:latin typeface="+mn-lt"/>
              </a:rPr>
              <a:t>Position</a:t>
            </a:r>
            <a:r>
              <a:rPr lang="en-US" sz="1200" i="0" baseline="0" dirty="0" smtClean="0">
                <a:latin typeface="+mn-lt"/>
              </a:rPr>
              <a:t> in the left pane, and in the </a:t>
            </a:r>
            <a:r>
              <a:rPr lang="en-US" sz="1200" b="1" i="0" baseline="0" dirty="0" smtClean="0">
                <a:latin typeface="+mn-lt"/>
              </a:rPr>
              <a:t>Position</a:t>
            </a:r>
            <a:r>
              <a:rPr lang="en-US" sz="1200" i="0" baseline="0" dirty="0" smtClean="0">
                <a:latin typeface="+mn-lt"/>
              </a:rPr>
              <a:t> pane,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Editing</a:t>
            </a:r>
            <a:r>
              <a:rPr lang="en-US" sz="1200" dirty="0" smtClean="0"/>
              <a:t> group, click </a:t>
            </a:r>
            <a:r>
              <a:rPr lang="en-US" sz="1200" b="1" dirty="0" smtClean="0"/>
              <a:t>Select</a:t>
            </a:r>
            <a:r>
              <a:rPr lang="en-US" sz="1200" dirty="0" smtClean="0"/>
              <a:t>, and then click </a:t>
            </a:r>
            <a:r>
              <a:rPr lang="en-US" sz="1200" b="1" dirty="0" smtClean="0"/>
              <a:t>Selection Pane</a:t>
            </a:r>
            <a:r>
              <a:rPr lang="en-US" sz="1200" dirty="0" smtClean="0"/>
              <a:t>. </a:t>
            </a:r>
          </a:p>
          <a:p>
            <a:pPr marL="228600" indent="-228600">
              <a:buFont typeface="+mj-lt"/>
              <a:buAutoNum type="arabicPeriod"/>
            </a:pPr>
            <a:r>
              <a:rPr lang="en-US" sz="1200" b="0" baseline="0" dirty="0" smtClean="0"/>
              <a:t>In the </a:t>
            </a:r>
            <a:r>
              <a:rPr lang="en-US" sz="1200" b="1" baseline="0" dirty="0" smtClean="0"/>
              <a:t>Selection and Visibility </a:t>
            </a:r>
            <a:r>
              <a:rPr lang="en-US" sz="1200" b="0" baseline="0" dirty="0" smtClean="0"/>
              <a:t>task pane, select the rectangle </a:t>
            </a:r>
            <a:r>
              <a:rPr lang="en-US" sz="1200" b="0" i="0" baseline="0" dirty="0" smtClean="0"/>
              <a:t>group. </a:t>
            </a:r>
          </a:p>
          <a:p>
            <a:pPr marL="22860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Emphasis</a:t>
            </a:r>
            <a:r>
              <a:rPr lang="en-US" sz="1200" b="0" baseline="0" dirty="0" smtClean="0"/>
              <a:t> click </a:t>
            </a:r>
            <a:r>
              <a:rPr lang="en-US" sz="1200" b="1" baseline="0" dirty="0" smtClean="0"/>
              <a:t>Spin</a:t>
            </a:r>
            <a:r>
              <a:rPr lang="en-US" sz="1200" b="0" baseline="0" dirty="0" smtClean="0"/>
              <a:t>.</a:t>
            </a:r>
            <a:endParaRPr lang="en-US" sz="1200" baseline="0" dirty="0" smtClean="0"/>
          </a:p>
          <a:p>
            <a:pPr marL="228600" lvl="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Spin</a:t>
            </a:r>
            <a:r>
              <a:rPr lang="en-US" sz="1200" b="0" baseline="0" dirty="0" smtClean="0"/>
              <a:t> dialog box, do the following:</a:t>
            </a:r>
          </a:p>
          <a:p>
            <a:pPr marL="685800" lvl="1" indent="-228600">
              <a:buFont typeface="Arial" pitchFamily="34" charset="0"/>
              <a:buChar char="•"/>
            </a:pPr>
            <a:r>
              <a:rPr lang="en-US" sz="1200" b="0" dirty="0" smtClean="0"/>
              <a:t>On the </a:t>
            </a:r>
            <a:r>
              <a:rPr lang="en-US" sz="1200" b="1" dirty="0" smtClean="0"/>
              <a:t>Effects</a:t>
            </a:r>
            <a:r>
              <a:rPr lang="en-US" sz="1200" b="0" dirty="0" smtClean="0"/>
              <a:t> tab, in the </a:t>
            </a:r>
            <a:r>
              <a:rPr lang="en-US" sz="1200" b="1" dirty="0" smtClean="0"/>
              <a:t>Amount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123</a:t>
            </a:r>
            <a:r>
              <a:rPr lang="en-US" sz="1200" b="1" baseline="0" dirty="0" smtClean="0">
                <a:latin typeface="Verdana"/>
                <a:ea typeface="Verdana"/>
                <a:cs typeface="Verdana"/>
              </a:rPr>
              <a:t>°</a:t>
            </a:r>
            <a:r>
              <a:rPr lang="en-US" sz="1200" b="0" baseline="0" dirty="0" smtClean="0">
                <a:latin typeface="Verdana"/>
                <a:ea typeface="Verdana"/>
                <a:cs typeface="Verdana"/>
              </a:rPr>
              <a:t>,</a:t>
            </a:r>
            <a:r>
              <a:rPr lang="en-US" sz="1200" b="1" baseline="0" dirty="0" smtClean="0">
                <a:latin typeface="Verdana"/>
                <a:ea typeface="Verdana"/>
                <a:cs typeface="Verdana"/>
              </a:rPr>
              <a:t> </a:t>
            </a:r>
            <a:r>
              <a:rPr lang="en-US" sz="1200" b="0" baseline="0" dirty="0" smtClean="0"/>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t> </a:t>
            </a:r>
            <a:r>
              <a:rPr lang="en-US" sz="1200" b="1" baseline="0" dirty="0" smtClean="0"/>
              <a:t>Counterclockwise</a:t>
            </a:r>
            <a:r>
              <a:rPr lang="en-US" sz="1200" b="0" baseline="0" dirty="0" smtClean="0"/>
              <a:t>.</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a:t>
            </a:r>
            <a:r>
              <a:rPr lang="en-US" sz="1200" dirty="0" smtClean="0"/>
              <a:t>n the </a:t>
            </a:r>
            <a:r>
              <a:rPr lang="en-US" sz="1200" b="1" dirty="0" smtClean="0"/>
              <a:t>Duration </a:t>
            </a:r>
            <a:r>
              <a:rPr lang="en-US" sz="1200" baseline="0" dirty="0" smtClean="0"/>
              <a:t>box</a:t>
            </a:r>
            <a:r>
              <a:rPr lang="en-US" sz="1200" dirty="0" smtClean="0"/>
              <a:t>, select </a:t>
            </a:r>
            <a:r>
              <a:rPr lang="en-US" sz="1200" b="1" dirty="0" smtClean="0"/>
              <a:t>1.00</a:t>
            </a:r>
            <a:r>
              <a:rPr lang="en-US" sz="1200" dirty="0" smtClean="0"/>
              <a:t>. </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a:t>
            </a:r>
            <a:r>
              <a:rPr lang="en-US" sz="1200" dirty="0" smtClean="0"/>
              <a:t>n </a:t>
            </a:r>
            <a:r>
              <a:rPr lang="en-US" sz="1200" b="0" baseline="0" dirty="0" smtClean="0"/>
              <a:t>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 </a:t>
            </a:r>
          </a:p>
          <a:p>
            <a:pPr marL="228600" indent="-228600">
              <a:buFont typeface="+mj-lt"/>
              <a:buAutoNum type="arabicPeriod"/>
            </a:pPr>
            <a:r>
              <a:rPr lang="en-US" sz="1200" b="0" baseline="0" dirty="0" smtClean="0"/>
              <a:t>On the slide, select the first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 </a:t>
            </a:r>
            <a:r>
              <a:rPr lang="en-US" sz="1200" b="0" baseline="0" dirty="0" smtClean="0"/>
              <a:t>and then click </a:t>
            </a:r>
            <a:r>
              <a:rPr lang="en-US" sz="1200" b="1" baseline="0" dirty="0" smtClean="0"/>
              <a:t>More Emphasis Effects</a:t>
            </a:r>
            <a:r>
              <a:rPr lang="en-US" sz="1200" b="0" baseline="0" dirty="0" smtClean="0"/>
              <a:t>.</a:t>
            </a:r>
            <a:r>
              <a:rPr lang="en-US" sz="1200" baseline="0" dirty="0" smtClean="0"/>
              <a:t> </a:t>
            </a:r>
            <a:r>
              <a:rPr lang="en-US" sz="1200" b="0" baseline="0" dirty="0" smtClean="0"/>
              <a:t>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a:t>
            </a:r>
            <a:r>
              <a:rPr lang="en-US" sz="1200" b="1" baseline="0" dirty="0" smtClean="0"/>
              <a:t>Fill Color </a:t>
            </a:r>
            <a:r>
              <a:rPr lang="en-US" sz="1200" b="0" baseline="0" dirty="0" smtClean="0"/>
              <a:t>dialog box, the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Duration </a:t>
            </a:r>
            <a:r>
              <a:rPr lang="en-US" sz="1200" b="0" baseline="0" dirty="0" smtClean="0"/>
              <a:t>box, , enter </a:t>
            </a:r>
            <a:r>
              <a:rPr lang="en-US" sz="1200" b="1" baseline="0" dirty="0" smtClean="0"/>
              <a:t>0.50</a:t>
            </a:r>
            <a:r>
              <a:rPr lang="en-US" sz="1200" b="0" baseline="0" dirty="0" smtClean="0"/>
              <a:t>.</a:t>
            </a:r>
          </a:p>
          <a:p>
            <a:pPr marL="6858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first text box.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aseline="0" dirty="0" smtClean="0"/>
              <a:t>box</a:t>
            </a:r>
            <a:r>
              <a:rPr lang="en-US" sz="1200" b="0" dirty="0" smtClean="0"/>
              <a:t>,</a:t>
            </a:r>
            <a:r>
              <a:rPr lang="en-US" sz="1200" b="0" baseline="0" dirty="0" smtClean="0"/>
              <a:t> enter </a:t>
            </a:r>
            <a:r>
              <a:rPr lang="en-US" sz="1200" b="1" baseline="0" dirty="0" smtClean="0"/>
              <a:t>0.50</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Selection and Visibility </a:t>
            </a:r>
            <a:r>
              <a:rPr lang="en-US" sz="1200" b="0" baseline="0" dirty="0" smtClean="0"/>
              <a:t>task pane, select the rectangle </a:t>
            </a:r>
            <a:r>
              <a:rPr lang="en-US" sz="1200" b="0" i="0" baseline="0" dirty="0" smtClean="0"/>
              <a:t>group. </a:t>
            </a: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 </a:t>
            </a:r>
            <a:r>
              <a:rPr lang="en-US" sz="1200" baseline="0" dirty="0" smtClean="0"/>
              <a:t>group, click </a:t>
            </a:r>
            <a:r>
              <a:rPr lang="en-US" sz="1200" b="1" baseline="0" dirty="0" smtClean="0"/>
              <a:t>Add Animation</a:t>
            </a:r>
            <a:r>
              <a:rPr lang="en-US" sz="1200" baseline="0" dirty="0" smtClean="0"/>
              <a:t>, and then under </a:t>
            </a:r>
            <a:r>
              <a:rPr lang="en-US" sz="1200" b="1" baseline="0" dirty="0" smtClean="0"/>
              <a:t>Emphasis</a:t>
            </a:r>
            <a:r>
              <a:rPr lang="en-US" sz="1200" b="0" baseline="0" dirty="0" smtClean="0"/>
              <a:t> click </a:t>
            </a:r>
            <a:r>
              <a:rPr lang="en-US" sz="1200" b="1" baseline="0" dirty="0" smtClean="0"/>
              <a:t>Spin</a:t>
            </a:r>
            <a:r>
              <a:rPr lang="en-US" sz="1200" b="0" baseline="0" dirty="0" smtClean="0"/>
              <a:t>. </a:t>
            </a:r>
          </a:p>
          <a:p>
            <a:pPr marL="228600" lvl="0" indent="-228600">
              <a:buFont typeface="+mj-lt"/>
              <a:buAutoNum type="arabicPeriod"/>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a:t>
            </a:r>
            <a:r>
              <a:rPr lang="en-US" sz="1200" b="0" baseline="0" dirty="0" smtClean="0"/>
              <a:t> dialog box launcher. In the </a:t>
            </a:r>
            <a:r>
              <a:rPr lang="en-US" sz="1200" b="1" baseline="0" dirty="0" smtClean="0"/>
              <a:t>Spin</a:t>
            </a:r>
            <a:r>
              <a:rPr lang="en-US" sz="1200" b="0" baseline="0" dirty="0" smtClean="0"/>
              <a:t> dialog box,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On the </a:t>
            </a:r>
            <a:r>
              <a:rPr lang="en-US" sz="1200" b="1" dirty="0" smtClean="0"/>
              <a:t>Effects</a:t>
            </a:r>
            <a:r>
              <a:rPr lang="en-US" sz="1200" b="0" dirty="0" smtClean="0"/>
              <a:t> tab, in the </a:t>
            </a:r>
            <a:r>
              <a:rPr lang="en-US" sz="1200" b="1" dirty="0" smtClean="0"/>
              <a:t>Amount </a:t>
            </a:r>
            <a:r>
              <a:rPr lang="en-US" sz="1200" b="0" dirty="0" smtClean="0"/>
              <a:t>list,</a:t>
            </a:r>
            <a:r>
              <a:rPr lang="en-US" sz="1200" b="0" baseline="0" dirty="0" smtClean="0"/>
              <a:t> in the </a:t>
            </a:r>
            <a:r>
              <a:rPr lang="en-US" sz="1200" b="1" baseline="0" dirty="0" smtClean="0"/>
              <a:t>Custom</a:t>
            </a:r>
            <a:r>
              <a:rPr lang="en-US" sz="1200" b="0" baseline="0" dirty="0" smtClean="0"/>
              <a:t> box, enter </a:t>
            </a:r>
            <a:r>
              <a:rPr lang="en-US" sz="1200" b="1" baseline="0" dirty="0" smtClean="0"/>
              <a:t>22</a:t>
            </a:r>
            <a:r>
              <a:rPr lang="en-US" sz="1200" b="1" baseline="0" dirty="0" smtClean="0">
                <a:latin typeface="Verdana"/>
                <a:ea typeface="Verdana"/>
                <a:cs typeface="Verdana"/>
              </a:rPr>
              <a:t>°</a:t>
            </a:r>
            <a:r>
              <a:rPr lang="en-US" sz="1200" b="0" baseline="0" dirty="0" smtClean="0"/>
              <a:t>, and then press ENTER.</a:t>
            </a:r>
            <a:r>
              <a:rPr lang="en-US" sz="1200" dirty="0" smtClean="0"/>
              <a:t> </a:t>
            </a:r>
            <a:r>
              <a:rPr lang="en-US" sz="1200" b="0" baseline="0" dirty="0" smtClean="0"/>
              <a:t> Also in the </a:t>
            </a:r>
            <a:r>
              <a:rPr lang="en-US" sz="1200" b="1" baseline="0" dirty="0" smtClean="0"/>
              <a:t>Amount</a:t>
            </a:r>
            <a:r>
              <a:rPr lang="en-US" sz="1200" b="0" baseline="0" dirty="0" smtClean="0"/>
              <a:t> list, click </a:t>
            </a:r>
            <a:r>
              <a:rPr lang="en-US" sz="1200" b="1" baseline="0" dirty="0" smtClean="0"/>
              <a:t>Clockwise</a:t>
            </a:r>
            <a:r>
              <a:rPr lang="en-US" sz="1200" b="0" baseline="0" dirty="0" smtClean="0"/>
              <a:t>.</a:t>
            </a:r>
            <a:r>
              <a:rPr lang="en-US" sz="120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On Click</a:t>
            </a:r>
            <a:r>
              <a:rPr lang="en-US" sz="1200" b="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a:t>
            </a:r>
            <a:r>
              <a:rPr lang="en-US" sz="1200" b="0" i="0" baseline="0" dirty="0" smtClean="0"/>
              <a:t>the </a:t>
            </a:r>
            <a:r>
              <a:rPr lang="en-US" sz="1200" b="1" i="0" baseline="0" dirty="0" smtClean="0"/>
              <a:t>Duration </a:t>
            </a:r>
            <a:r>
              <a:rPr lang="en-US" sz="1200" b="0" i="0" baseline="0" dirty="0" smtClean="0"/>
              <a:t>box, enter </a:t>
            </a:r>
            <a:r>
              <a:rPr lang="en-US" sz="1200" b="1" i="0" baseline="0" dirty="0" smtClean="0"/>
              <a:t>0.50</a:t>
            </a:r>
            <a:r>
              <a:rPr lang="en-US" sz="1200" b="0" i="0" baseline="0" dirty="0" smtClean="0"/>
              <a:t>.</a:t>
            </a:r>
          </a:p>
          <a:p>
            <a:pPr marL="228600" indent="-228600">
              <a:buFont typeface="+mj-lt"/>
              <a:buAutoNum type="arabicPeriod"/>
            </a:pPr>
            <a:r>
              <a:rPr lang="en-US" sz="1200" b="0" baseline="0" dirty="0" smtClean="0"/>
              <a:t>On the slide, select the second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a:t>
            </a:r>
            <a:r>
              <a:rPr lang="en-US" sz="1200" b="0" baseline="0" dirty="0" smtClean="0"/>
              <a:t> </a:t>
            </a:r>
            <a:r>
              <a:rPr lang="en-US" sz="1200" b="1" baseline="0" dirty="0" smtClean="0"/>
              <a:t>Animation</a:t>
            </a:r>
            <a:r>
              <a:rPr lang="en-US" sz="1200" b="0" baseline="0" dirty="0" smtClean="0"/>
              <a:t>, and then click </a:t>
            </a:r>
            <a:r>
              <a:rPr lang="en-US" sz="1200" b="1" baseline="0" dirty="0" smtClean="0"/>
              <a:t>More Emphasis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Fill Color </a:t>
            </a:r>
            <a:r>
              <a:rPr lang="en-US" sz="1200" b="0" baseline="0" dirty="0" smtClean="0"/>
              <a:t>dialog box,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Duration </a:t>
            </a:r>
            <a:r>
              <a:rPr lang="en-US" sz="1200" b="0" baseline="0" dirty="0" smtClean="0"/>
              <a:t>box, enter </a:t>
            </a:r>
            <a:r>
              <a:rPr lang="en-US" sz="1200" b="1" baseline="0" dirty="0" smtClean="0"/>
              <a:t>0.50</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second text box.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0" baseline="0" dirty="0" smtClean="0"/>
              <a:t>box</a:t>
            </a:r>
            <a:r>
              <a:rPr lang="en-US" sz="1200" b="0" dirty="0" smtClean="0"/>
              <a:t>,</a:t>
            </a:r>
            <a:r>
              <a:rPr lang="en-US" sz="1200" b="0" baseline="0" dirty="0" smtClean="0"/>
              <a:t> enter </a:t>
            </a:r>
            <a:r>
              <a:rPr lang="en-US" sz="1200" b="1" baseline="0" dirty="0" smtClean="0"/>
              <a:t>0.50</a:t>
            </a:r>
            <a:r>
              <a:rPr lang="en-US" sz="1200" b="0" baseline="0" dirty="0" smtClean="0"/>
              <a:t>. </a:t>
            </a:r>
          </a:p>
          <a:p>
            <a:pPr marL="228600" indent="-228600">
              <a:buFont typeface="+mj-lt"/>
              <a:buAutoNum type="arabicPeriod"/>
            </a:pPr>
            <a:r>
              <a:rPr lang="en-US" sz="1200" b="0" baseline="0" dirty="0" smtClean="0"/>
              <a:t>On the slide, select the third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click </a:t>
            </a:r>
            <a:r>
              <a:rPr lang="en-US" sz="1200" b="1" baseline="0" dirty="0" smtClean="0"/>
              <a:t>More Emphasis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Fill Color </a:t>
            </a:r>
            <a:r>
              <a:rPr lang="en-US" sz="1200" b="0" baseline="0" dirty="0" smtClean="0"/>
              <a:t>dialog box,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Speed</a:t>
            </a:r>
            <a:r>
              <a:rPr lang="en-US" sz="1200" b="0" baseline="0" dirty="0" smtClean="0"/>
              <a:t> </a:t>
            </a:r>
            <a:r>
              <a:rPr lang="en-US" sz="1200" baseline="0" dirty="0" smtClean="0"/>
              <a:t>list</a:t>
            </a:r>
            <a:r>
              <a:rPr lang="en-US" sz="1200" b="0" baseline="0" dirty="0" smtClean="0"/>
              <a: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third text box.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under </a:t>
            </a:r>
            <a:r>
              <a:rPr lang="en-US" sz="1200" b="1" baseline="0" dirty="0" smtClean="0"/>
              <a:t>Entrance</a:t>
            </a:r>
            <a:r>
              <a:rPr lang="en-US" sz="1200" baseline="0" dirty="0" smtClean="0"/>
              <a:t> click</a:t>
            </a:r>
            <a:r>
              <a:rPr lang="en-US" sz="1200" b="0" baseline="0" dirty="0" smtClean="0"/>
              <a:t> </a:t>
            </a:r>
            <a:r>
              <a:rPr lang="en-US" sz="1200" b="1" baseline="0" dirty="0" smtClean="0"/>
              <a:t>Fade</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Also 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0" dirty="0" smtClean="0"/>
              <a:t>box, enter </a:t>
            </a:r>
            <a:r>
              <a:rPr lang="en-US" sz="1200" b="1" dirty="0" smtClean="0"/>
              <a:t>0.50.</a:t>
            </a:r>
            <a:endParaRPr lang="en-US" sz="1200" b="0" baseline="0" dirty="0" smtClean="0"/>
          </a:p>
          <a:p>
            <a:pPr marL="228600" indent="-228600">
              <a:buFont typeface="+mj-lt"/>
              <a:buAutoNum type="arabicPeriod"/>
            </a:pPr>
            <a:r>
              <a:rPr lang="en-US" sz="1200" b="0" baseline="0" dirty="0" smtClean="0"/>
              <a:t>On the slide, select the fourth oval. On the </a:t>
            </a:r>
            <a:r>
              <a:rPr lang="en-US" sz="1200" b="1" baseline="0" dirty="0" smtClean="0"/>
              <a:t>Animations</a:t>
            </a:r>
            <a:r>
              <a:rPr lang="en-US" sz="1200" b="0" baseline="0" dirty="0" smtClean="0"/>
              <a:t> tab, in the </a:t>
            </a:r>
            <a:r>
              <a:rPr lang="en-US" sz="1200" b="1" baseline="0" dirty="0" smtClean="0"/>
              <a:t>Advanced Animation </a:t>
            </a:r>
            <a:r>
              <a:rPr lang="en-US" sz="1200" b="0" baseline="0" dirty="0" smtClean="0"/>
              <a:t>group, click </a:t>
            </a:r>
            <a:r>
              <a:rPr lang="en-US" sz="1200" b="1" baseline="0" dirty="0" smtClean="0"/>
              <a:t>Add Animation</a:t>
            </a:r>
            <a:r>
              <a:rPr lang="en-US" sz="1200" b="0" baseline="0" dirty="0" smtClean="0"/>
              <a:t>, and then click </a:t>
            </a:r>
            <a:r>
              <a:rPr lang="en-US" sz="1200" b="1" baseline="0" dirty="0" smtClean="0"/>
              <a:t>More Emphasis Effects</a:t>
            </a:r>
            <a:r>
              <a:rPr lang="en-US" sz="1200" b="0" baseline="0" dirty="0" smtClean="0"/>
              <a:t>. In the </a:t>
            </a:r>
            <a:r>
              <a:rPr lang="en-US" sz="1200" b="1" baseline="0" dirty="0" smtClean="0"/>
              <a:t>Add Emphasis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Fill Color</a:t>
            </a:r>
            <a:r>
              <a:rPr lang="en-US" sz="1200" b="0" baseline="0" dirty="0" smtClean="0"/>
              <a:t>. </a:t>
            </a:r>
          </a:p>
          <a:p>
            <a:pPr marL="228600" lvl="0" indent="-228600">
              <a:buFont typeface="+mj-lt"/>
              <a:buAutoNum type="arabicPeriod"/>
            </a:pPr>
            <a:r>
              <a:rPr lang="en-US" sz="1200" b="0" baseline="0" dirty="0" smtClean="0"/>
              <a:t>On the </a:t>
            </a:r>
            <a:r>
              <a:rPr lang="en-US" sz="1200" b="1" baseline="0" dirty="0" smtClean="0"/>
              <a:t>Animations</a:t>
            </a:r>
            <a:r>
              <a:rPr lang="en-US" sz="1200" b="0" baseline="0" dirty="0" smtClean="0"/>
              <a:t> tab, in the </a:t>
            </a:r>
            <a:r>
              <a:rPr lang="en-US" sz="1200" b="1" baseline="0" dirty="0" smtClean="0"/>
              <a:t>Animation</a:t>
            </a:r>
            <a:r>
              <a:rPr lang="en-US" sz="1200" b="0" baseline="0" dirty="0" smtClean="0"/>
              <a:t> group, click the </a:t>
            </a:r>
            <a:r>
              <a:rPr lang="en-US" sz="1200" b="1" baseline="0" dirty="0" smtClean="0"/>
              <a:t>Effect Options </a:t>
            </a:r>
            <a:r>
              <a:rPr lang="en-US" sz="1200" b="0" baseline="0" dirty="0" smtClean="0"/>
              <a:t>dialog box launcher. In the </a:t>
            </a:r>
            <a:r>
              <a:rPr lang="en-US" sz="1200" b="1" baseline="0" dirty="0" smtClean="0"/>
              <a:t>Fill Color </a:t>
            </a:r>
            <a:r>
              <a:rPr lang="en-US" sz="1200" b="0" baseline="0" dirty="0" smtClean="0"/>
              <a:t>dialog box, do the following:</a:t>
            </a:r>
          </a:p>
          <a:p>
            <a:pPr marL="685800" lvl="1" indent="-228600">
              <a:buFont typeface="Arial" pitchFamily="34" charset="0"/>
              <a:buChar char="•"/>
            </a:pPr>
            <a:r>
              <a:rPr lang="en-US" sz="1200" b="0" baseline="0" dirty="0" smtClean="0"/>
              <a:t>On the </a:t>
            </a:r>
            <a:r>
              <a:rPr lang="en-US" sz="1200" b="1" baseline="0" dirty="0" smtClean="0"/>
              <a:t>Effects</a:t>
            </a:r>
            <a:r>
              <a:rPr lang="en-US" sz="1200" b="0" baseline="0" dirty="0" smtClean="0"/>
              <a:t> tab, in the </a:t>
            </a:r>
            <a:r>
              <a:rPr lang="en-US" sz="1200" b="1" baseline="0" dirty="0" smtClean="0"/>
              <a:t>Fill Color </a:t>
            </a:r>
            <a:r>
              <a:rPr lang="en-US" sz="1200" b="0" baseline="0" dirty="0" smtClean="0"/>
              <a:t>list, click </a:t>
            </a:r>
            <a:r>
              <a:rPr lang="en-US" sz="1200" b="1" baseline="0" dirty="0" smtClean="0"/>
              <a:t>More Colors</a:t>
            </a:r>
            <a:r>
              <a:rPr lang="en-US" sz="1200" b="0" baseline="0" dirty="0" smtClean="0"/>
              <a:t>. In the </a:t>
            </a:r>
            <a:r>
              <a:rPr lang="en-US" sz="1200" b="1" baseline="0" dirty="0" smtClean="0"/>
              <a:t>Colors</a:t>
            </a:r>
            <a:r>
              <a:rPr lang="en-US" sz="1200" b="0" baseline="0" dirty="0" smtClean="0"/>
              <a:t> dialog box, on the </a:t>
            </a:r>
            <a:r>
              <a:rPr lang="en-US" sz="1200" b="1" baseline="0" dirty="0" smtClean="0"/>
              <a:t>Custom</a:t>
            </a:r>
            <a:r>
              <a:rPr lang="en-US" sz="1200" b="0" baseline="0" dirty="0" smtClean="0"/>
              <a:t> tab, enter values for Red:</a:t>
            </a:r>
            <a:r>
              <a:rPr lang="en-US" sz="1200" b="1" baseline="0" dirty="0" smtClean="0"/>
              <a:t>130</a:t>
            </a:r>
            <a:r>
              <a:rPr lang="en-US" sz="1200" b="0" baseline="0" dirty="0" smtClean="0"/>
              <a:t>, Green:</a:t>
            </a:r>
            <a:r>
              <a:rPr lang="en-US" sz="1200" b="1" baseline="0" dirty="0" smtClean="0"/>
              <a:t>153</a:t>
            </a:r>
            <a:r>
              <a:rPr lang="en-US" sz="1200" b="0" baseline="0" dirty="0" smtClean="0"/>
              <a:t>, Blue: </a:t>
            </a:r>
            <a:r>
              <a:rPr lang="en-US" sz="1200" b="1" baseline="0" dirty="0" smtClean="0"/>
              <a:t>117</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On the </a:t>
            </a:r>
            <a:r>
              <a:rPr lang="en-US" sz="1200" b="1" baseline="0" dirty="0" smtClean="0"/>
              <a:t>Timing</a:t>
            </a:r>
            <a:r>
              <a:rPr lang="en-US" sz="1200" b="0" baseline="0" dirty="0" smtClean="0"/>
              <a:t> tab, in the </a:t>
            </a:r>
            <a:r>
              <a:rPr lang="en-US" sz="1200" b="1" baseline="0" dirty="0" smtClean="0"/>
              <a:t>Start</a:t>
            </a:r>
            <a:r>
              <a:rPr lang="en-US" sz="1200" b="0" baseline="0" dirty="0" smtClean="0"/>
              <a:t> </a:t>
            </a:r>
            <a:r>
              <a:rPr lang="en-US" sz="1200" baseline="0" dirty="0" smtClean="0"/>
              <a:t>list</a:t>
            </a:r>
            <a:r>
              <a:rPr lang="en-US" sz="1200" b="0" baseline="0" dirty="0" smtClean="0"/>
              <a:t>, select </a:t>
            </a:r>
            <a:r>
              <a:rPr lang="en-US" sz="1200" b="1" baseline="0" dirty="0" smtClean="0"/>
              <a:t>After Previous</a:t>
            </a:r>
            <a:r>
              <a:rPr lang="en-US" sz="1200" b="0" baseline="0" dirty="0" smtClean="0"/>
              <a:t>. </a:t>
            </a:r>
          </a:p>
          <a:p>
            <a:pPr marL="685800" lvl="1" indent="-228600">
              <a:buFont typeface="Arial" pitchFamily="34" charset="0"/>
              <a:buChar char="•"/>
            </a:pPr>
            <a:r>
              <a:rPr lang="en-US" sz="1200" b="0" baseline="0" dirty="0" smtClean="0"/>
              <a:t>On the </a:t>
            </a:r>
            <a:r>
              <a:rPr lang="en-US" sz="1200" b="1" baseline="0" dirty="0" smtClean="0"/>
              <a:t>Timing</a:t>
            </a:r>
            <a:r>
              <a:rPr lang="en-US" sz="1200" b="0" baseline="0" dirty="0" smtClean="0"/>
              <a:t> tab, in the </a:t>
            </a:r>
            <a:r>
              <a:rPr lang="en-US" sz="1200" b="1" baseline="0" dirty="0" smtClean="0"/>
              <a:t>Duration </a:t>
            </a:r>
            <a:r>
              <a:rPr lang="en-US" sz="1200" baseline="0" dirty="0" smtClean="0"/>
              <a:t>box</a:t>
            </a:r>
            <a:r>
              <a:rPr lang="en-US" sz="1200" b="0" baseline="0" dirty="0" smtClean="0"/>
              <a:t>, enter </a:t>
            </a:r>
            <a:r>
              <a:rPr lang="en-US" sz="1200" b="1" baseline="0" dirty="0" smtClean="0"/>
              <a:t>0.50</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slide, select the fourth text box. On the </a:t>
            </a:r>
            <a:r>
              <a:rPr lang="en-US" sz="1200" b="1" baseline="0" dirty="0" smtClean="0"/>
              <a:t>Animations</a:t>
            </a:r>
            <a:r>
              <a:rPr lang="en-US" sz="1200" b="0" baseline="0" dirty="0" smtClean="0"/>
              <a:t> tab, in the </a:t>
            </a:r>
            <a:r>
              <a:rPr lang="en-US" sz="1200" b="1" baseline="0" dirty="0" smtClean="0"/>
              <a:t>Advanced Animation</a:t>
            </a:r>
            <a:r>
              <a:rPr lang="en-US" sz="1200" b="0" baseline="0" dirty="0" smtClean="0"/>
              <a:t> group, click </a:t>
            </a:r>
            <a:r>
              <a:rPr lang="en-US" sz="1200" b="1" baseline="0" dirty="0" smtClean="0"/>
              <a:t>Add Animation</a:t>
            </a:r>
            <a:r>
              <a:rPr lang="en-US" sz="1200" b="0" baseline="0" dirty="0" smtClean="0"/>
              <a:t>,</a:t>
            </a:r>
            <a:r>
              <a:rPr lang="en-US" sz="1200" b="1" baseline="0" dirty="0" smtClean="0"/>
              <a:t> </a:t>
            </a:r>
            <a:r>
              <a:rPr lang="en-US" sz="1200" b="0" baseline="0" dirty="0" smtClean="0"/>
              <a:t>and then under </a:t>
            </a:r>
            <a:r>
              <a:rPr lang="en-US" sz="1200" b="1" baseline="0" dirty="0" smtClean="0"/>
              <a:t>Entrance</a:t>
            </a:r>
            <a:r>
              <a:rPr lang="en-US" sz="1200" b="0" baseline="0" dirty="0" smtClean="0"/>
              <a:t> click </a:t>
            </a:r>
            <a:r>
              <a:rPr lang="en-US" sz="1200" b="1" baseline="0" dirty="0" smtClean="0"/>
              <a:t>Fade</a:t>
            </a:r>
            <a:r>
              <a:rPr lang="en-US" sz="1200" b="0" baseline="0" dirty="0" smtClean="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On the </a:t>
            </a:r>
            <a:r>
              <a:rPr lang="en-US" sz="1200" b="1" baseline="0" dirty="0" smtClean="0"/>
              <a:t>Animations</a:t>
            </a:r>
            <a:r>
              <a:rPr lang="en-US" sz="1200" b="0" baseline="0" dirty="0" smtClean="0"/>
              <a:t> tab, in the </a:t>
            </a:r>
            <a:r>
              <a:rPr lang="en-US" sz="1200" b="1" baseline="0" dirty="0" smtClean="0"/>
              <a:t>Timing</a:t>
            </a:r>
            <a:r>
              <a:rPr lang="en-US" sz="1200" b="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a:t>
            </a:r>
            <a:r>
              <a:rPr lang="en-US" sz="1200" baseline="0" dirty="0" smtClean="0"/>
              <a:t> </a:t>
            </a:r>
            <a:r>
              <a:rPr lang="en-US" sz="1200" b="1" dirty="0" smtClean="0"/>
              <a:t>Start</a:t>
            </a:r>
            <a:r>
              <a:rPr lang="en-US" sz="1200" baseline="0" dirty="0" smtClean="0"/>
              <a:t> list, select</a:t>
            </a:r>
            <a:r>
              <a:rPr lang="en-US" sz="1200" dirty="0" smtClean="0"/>
              <a:t> </a:t>
            </a:r>
            <a:r>
              <a:rPr lang="en-US" sz="1200" b="1" dirty="0" smtClean="0"/>
              <a:t>With Previous</a:t>
            </a:r>
            <a:r>
              <a:rPr lang="en-US" sz="1200" b="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the </a:t>
            </a:r>
            <a:r>
              <a:rPr lang="en-US" sz="1200" b="1" dirty="0" smtClean="0"/>
              <a:t>Duration </a:t>
            </a:r>
            <a:r>
              <a:rPr lang="en-US" sz="1200" baseline="0" dirty="0" smtClean="0"/>
              <a:t>box</a:t>
            </a:r>
            <a:r>
              <a:rPr lang="en-US" sz="1200" b="0" dirty="0" smtClean="0"/>
              <a:t>,</a:t>
            </a:r>
            <a:r>
              <a:rPr lang="en-US" sz="1200" b="0" baseline="0" dirty="0" smtClean="0"/>
              <a:t> enter </a:t>
            </a:r>
            <a:r>
              <a:rPr lang="en-US" sz="1200" b="1" baseline="0" dirty="0" smtClean="0"/>
              <a:t>0:50</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p>
        </p:txBody>
      </p:sp>
      <p:sp>
        <p:nvSpPr>
          <p:cNvPr id="6" name="Slide Image Placeholder 5"/>
          <p:cNvSpPr>
            <a:spLocks noGrp="1" noRot="1" noChangeAspect="1"/>
          </p:cNvSpPr>
          <p:nvPr>
            <p:ph type="sldImg"/>
          </p:nvPr>
        </p:nvSpPr>
        <p:spPr>
          <a:xfrm>
            <a:off x="219075" y="460375"/>
            <a:ext cx="3773488"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8</a:t>
            </a:fld>
            <a:endParaRPr lang="es-ES" dirty="0"/>
          </a:p>
        </p:txBody>
      </p:sp>
    </p:spTree>
    <p:extLst>
      <p:ext uri="{BB962C8B-B14F-4D97-AF65-F5344CB8AC3E}">
        <p14:creationId xmlns="" xmlns:p14="http://schemas.microsoft.com/office/powerpoint/2010/main" val="168136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9</a:t>
            </a:fld>
            <a:endParaRPr lang="es-ES" dirty="0"/>
          </a:p>
        </p:txBody>
      </p:sp>
    </p:spTree>
    <p:extLst>
      <p:ext uri="{BB962C8B-B14F-4D97-AF65-F5344CB8AC3E}">
        <p14:creationId xmlns="" xmlns:p14="http://schemas.microsoft.com/office/powerpoint/2010/main" val="125063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effectLst/>
            </a:endParaRPr>
          </a:p>
          <a:p>
            <a:pPr marL="3175" indent="11113" algn="just">
              <a:buNone/>
              <a:defRPr/>
            </a:pPr>
            <a:r>
              <a:rPr lang="es-EC" dirty="0" smtClean="0">
                <a:cs typeface="Times New Roman" pitchFamily="18" charset="0"/>
              </a:rPr>
              <a:t>aspecto primordial en la crianza de pollos de carne que les permite alcanzar el peso y la conversión alimenticia esperada para la línea genética en cuestión.</a:t>
            </a:r>
          </a:p>
          <a:p>
            <a:pPr marL="3175" indent="11113" algn="just">
              <a:buNone/>
              <a:defRPr/>
            </a:pPr>
            <a:endParaRPr lang="es-EC" dirty="0" smtClean="0">
              <a:cs typeface="Times New Roman" pitchFamily="18" charset="0"/>
            </a:endParaRPr>
          </a:p>
          <a:p>
            <a:pPr marL="3175" marR="0" indent="11113" algn="just" defTabSz="914400" rtl="0" eaLnBrk="1" fontAlgn="auto" latinLnBrk="0" hangingPunct="1">
              <a:lnSpc>
                <a:spcPct val="100000"/>
              </a:lnSpc>
              <a:spcBef>
                <a:spcPts val="0"/>
              </a:spcBef>
              <a:spcAft>
                <a:spcPts val="0"/>
              </a:spcAft>
              <a:buClrTx/>
              <a:buSzTx/>
              <a:buFontTx/>
              <a:buNone/>
              <a:tabLst/>
              <a:defRPr/>
            </a:pPr>
            <a:r>
              <a:rPr lang="es-ES" dirty="0" smtClean="0">
                <a:cs typeface="Times New Roman" pitchFamily="18" charset="0"/>
              </a:rPr>
              <a:t>Este ecosistema digestivo está en equilibrio y permanece normalmente constante durante toda la vida de un animal adulto. </a:t>
            </a:r>
            <a:endParaRPr lang="es-ES" dirty="0" smtClean="0"/>
          </a:p>
          <a:p>
            <a:pPr marL="3175" indent="11113" algn="just">
              <a:buNone/>
              <a:defRPr/>
            </a:pPr>
            <a:endParaRPr lang="es-EC" dirty="0" smtClean="0">
              <a:cs typeface="Times New Roman" pitchFamily="18" charset="0"/>
            </a:endParaRPr>
          </a:p>
          <a:p>
            <a:pPr marL="3175" indent="11113" algn="just">
              <a:buNone/>
              <a:defRPr/>
            </a:pPr>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11</a:t>
            </a:fld>
            <a:endParaRPr lang="es-ES" dirty="0"/>
          </a:p>
        </p:txBody>
      </p:sp>
    </p:spTree>
    <p:extLst>
      <p:ext uri="{BB962C8B-B14F-4D97-AF65-F5344CB8AC3E}">
        <p14:creationId xmlns="" xmlns:p14="http://schemas.microsoft.com/office/powerpoint/2010/main" val="89727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14</a:t>
            </a:fld>
            <a:endParaRPr lang="es-ES" dirty="0"/>
          </a:p>
        </p:txBody>
      </p:sp>
    </p:spTree>
    <p:extLst>
      <p:ext uri="{BB962C8B-B14F-4D97-AF65-F5344CB8AC3E}">
        <p14:creationId xmlns="" xmlns:p14="http://schemas.microsoft.com/office/powerpoint/2010/main" val="2330303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fld id="{A46CE5E3-1D5B-4542-AF49-A957390641E2}" type="slidenum">
              <a:rPr lang="es-ES" smtClean="0"/>
              <a:pPr/>
              <a:t>15</a:t>
            </a:fld>
            <a:endParaRPr lang="es-ES" dirty="0"/>
          </a:p>
        </p:txBody>
      </p:sp>
    </p:spTree>
    <p:extLst>
      <p:ext uri="{BB962C8B-B14F-4D97-AF65-F5344CB8AC3E}">
        <p14:creationId xmlns="" xmlns:p14="http://schemas.microsoft.com/office/powerpoint/2010/main" val="225197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9"/>
            <a:ext cx="7772400" cy="1225021"/>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90500"/>
            <a:ext cx="2057400" cy="406400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90500"/>
            <a:ext cx="6019800" cy="4064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5461000"/>
            <a:ext cx="2133600" cy="254000"/>
          </a:xfrm>
        </p:spPr>
        <p:txBody>
          <a:bodyPr/>
          <a:lstStyle/>
          <a:p>
            <a:fld id="{EFEED2B4-868F-4681-9E70-FF7ECCDC67D4}" type="datetimeFigureOut">
              <a:rPr lang="en-US" smtClean="0"/>
              <a:pPr/>
              <a:t>4/11/2012</a:t>
            </a:fld>
            <a:endParaRPr lang="en-US"/>
          </a:p>
        </p:txBody>
      </p:sp>
      <p:sp>
        <p:nvSpPr>
          <p:cNvPr id="6" name="Footer Placeholder 4"/>
          <p:cNvSpPr>
            <a:spLocks noGrp="1"/>
          </p:cNvSpPr>
          <p:nvPr>
            <p:ph type="ftr" sz="quarter" idx="11"/>
          </p:nvPr>
        </p:nvSpPr>
        <p:spPr>
          <a:xfrm>
            <a:off x="2971800" y="5461000"/>
            <a:ext cx="2895600" cy="254000"/>
          </a:xfrm>
        </p:spPr>
        <p:txBody>
          <a:bodyPr/>
          <a:lstStyle/>
          <a:p>
            <a:endParaRPr lang="en-US"/>
          </a:p>
        </p:txBody>
      </p:sp>
      <p:sp>
        <p:nvSpPr>
          <p:cNvPr id="7" name="Slide Number Placeholder 5"/>
          <p:cNvSpPr>
            <a:spLocks noGrp="1"/>
          </p:cNvSpPr>
          <p:nvPr>
            <p:ph type="sldNum" sz="quarter" idx="12"/>
          </p:nvPr>
        </p:nvSpPr>
        <p:spPr>
          <a:xfrm>
            <a:off x="6248400" y="5461000"/>
            <a:ext cx="2057400" cy="254000"/>
          </a:xfrm>
        </p:spPr>
        <p:txBody>
          <a:bodyPr/>
          <a:lstStyle/>
          <a:p>
            <a:fld id="{80F88FF4-1BD9-4AA8-B980-C7776087ABAF}" type="slidenum">
              <a:rPr lang="en-US" smtClean="0"/>
              <a:pPr/>
              <a:t>‹Nº›</a:t>
            </a:fld>
            <a:endParaRPr lang="en-US"/>
          </a:p>
        </p:txBody>
      </p:sp>
    </p:spTree>
    <p:extLst>
      <p:ext uri="{BB962C8B-B14F-4D97-AF65-F5344CB8AC3E}">
        <p14:creationId xmlns="" xmlns:p14="http://schemas.microsoft.com/office/powerpoint/2010/main" val="284675027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extLst>
      <p:ext uri="{BB962C8B-B14F-4D97-AF65-F5344CB8AC3E}">
        <p14:creationId xmlns="" xmlns:p14="http://schemas.microsoft.com/office/powerpoint/2010/main" val="30190745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with Text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4/11/2012</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‹Nº›</a:t>
            </a:fld>
            <a:endParaRPr lang="en-US" dirty="0"/>
          </a:p>
        </p:txBody>
      </p:sp>
      <p:sp>
        <p:nvSpPr>
          <p:cNvPr id="7" name="Rectangle 6"/>
          <p:cNvSpPr/>
          <p:nvPr userDrawn="1"/>
        </p:nvSpPr>
        <p:spPr>
          <a:xfrm>
            <a:off x="0" y="2413000"/>
            <a:ext cx="7543800" cy="17780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2667000"/>
            <a:ext cx="7010400" cy="13970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553983"/>
            <a:ext cx="4191000" cy="317500"/>
          </a:xfrm>
        </p:spPr>
        <p:txBody>
          <a:bodyPr>
            <a:normAutofit/>
          </a:bodyPr>
          <a:lstStyle>
            <a:lvl1pPr algn="r">
              <a:buNone/>
              <a:defRPr lang="en-US" sz="1800" b="1" kern="1200" dirty="0" smtClean="0">
                <a:ln>
                  <a:noFill/>
                </a:ln>
                <a:solidFill>
                  <a:schemeClr val="bg1"/>
                </a:solidFill>
                <a:latin typeface="Calibri" pitchFamily="34" charset="0"/>
                <a:ea typeface="+mn-ea"/>
                <a:cs typeface="+mn-cs"/>
              </a:defRPr>
            </a:lvl1pPr>
          </a:lstStyle>
          <a:p>
            <a:pPr lvl="0"/>
            <a:r>
              <a:rPr lang="en-US" dirty="0" smtClean="0"/>
              <a:t>Click to edit Master subtitle style</a:t>
            </a:r>
            <a:endParaRPr lang="en-US" dirty="0"/>
          </a:p>
        </p:txBody>
      </p:sp>
    </p:spTree>
    <p:extLst>
      <p:ext uri="{BB962C8B-B14F-4D97-AF65-F5344CB8AC3E}">
        <p14:creationId xmlns="" xmlns:p14="http://schemas.microsoft.com/office/powerpoint/2010/main" val="3918362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9"/>
            <a:ext cx="7772400" cy="1135063"/>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27542"/>
            <a:ext cx="3008313" cy="968375"/>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2"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C610AD37-C2EB-4FC8-BC39-C3A2D9C64728}" type="datetimeFigureOut">
              <a:rPr lang="es-ES" smtClean="0"/>
              <a:pPr>
                <a:defRPr/>
              </a:pPr>
              <a:t>11/04/2012</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967D4476-34A5-4B88-8A9A-F26256ED9B1C}" type="slidenum">
              <a:rPr lang="es-ES" smtClean="0"/>
              <a:pPr>
                <a:defRPr/>
              </a:pPr>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5296963"/>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610AD37-C2EB-4FC8-BC39-C3A2D9C64728}" type="datetimeFigureOut">
              <a:rPr lang="es-ES" smtClean="0"/>
              <a:pPr>
                <a:defRPr/>
              </a:pPr>
              <a:t>11/04/2012</a:t>
            </a:fld>
            <a:endParaRPr lang="es-ES"/>
          </a:p>
        </p:txBody>
      </p:sp>
      <p:sp>
        <p:nvSpPr>
          <p:cNvPr id="5" name="4 Marcador de pie de página"/>
          <p:cNvSpPr>
            <a:spLocks noGrp="1"/>
          </p:cNvSpPr>
          <p:nvPr>
            <p:ph type="ftr" sz="quarter" idx="3"/>
          </p:nvPr>
        </p:nvSpPr>
        <p:spPr>
          <a:xfrm>
            <a:off x="3124200" y="5296963"/>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5296963"/>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7D4476-34A5-4B88-8A9A-F26256ED9B1C}"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696" r:id="rId13"/>
    <p:sldLayoutId id="2147483717" r:id="rId14"/>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png"/><Relationship Id="rId3" Type="http://schemas.openxmlformats.org/officeDocument/2006/relationships/notesSlide" Target="../notesSlides/notesSlide7.xml"/><Relationship Id="rId7" Type="http://schemas.microsoft.com/office/2007/relationships/hdphoto" Target="../media/hdphoto1.wdp"/><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diagramColors" Target="../diagrams/colors1.xml"/><Relationship Id="rId5" Type="http://schemas.openxmlformats.org/officeDocument/2006/relationships/image" Target="../media/image8.png"/><Relationship Id="rId10" Type="http://schemas.openxmlformats.org/officeDocument/2006/relationships/diagramQuickStyle" Target="../diagrams/quickStyle1.xml"/><Relationship Id="rId4" Type="http://schemas.openxmlformats.org/officeDocument/2006/relationships/image" Target="../media/image7.jpe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1.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2.xml"/><Relationship Id="rId7" Type="http://schemas.openxmlformats.org/officeDocument/2006/relationships/image" Target="../media/image29.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png"/><Relationship Id="rId3" Type="http://schemas.openxmlformats.org/officeDocument/2006/relationships/image" Target="../media/image31.jpeg"/><Relationship Id="rId7" Type="http://schemas.openxmlformats.org/officeDocument/2006/relationships/image" Target="../media/image35.jpeg"/><Relationship Id="rId12"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diagramColors" Target="../diagrams/colors3.xml"/><Relationship Id="rId5" Type="http://schemas.openxmlformats.org/officeDocument/2006/relationships/image" Target="../media/image33.jpeg"/><Relationship Id="rId10" Type="http://schemas.openxmlformats.org/officeDocument/2006/relationships/diagramQuickStyle" Target="../diagrams/quickStyle3.xml"/><Relationship Id="rId4" Type="http://schemas.openxmlformats.org/officeDocument/2006/relationships/image" Target="../media/image32.jpeg"/><Relationship Id="rId9"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9"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65.pn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2.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624136" y="280032"/>
            <a:ext cx="7556376" cy="1857388"/>
          </a:xfrm>
          <a:prstGeom prst="rect">
            <a:avLst/>
          </a:prstGeom>
        </p:spPr>
        <p:txBody>
          <a:bodyPr vert="horz" lIns="91440" tIns="45720" rIns="91440" bIns="45720" rtlCol="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t>ESCUELA POLITÉCNICA DEL EJÉRCITO</a:t>
            </a:r>
            <a:r>
              <a:rPr kumimoji="0" lang="es-ES" sz="24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t/>
            </a:r>
            <a:br>
              <a:rPr kumimoji="0" lang="es-ES" sz="24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br>
            <a:r>
              <a:rPr kumimoji="0" lang="es-ES" sz="19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t>DEPARTAMENTO DE CIENCIAS DE LA VIDA</a:t>
            </a:r>
            <a:br>
              <a:rPr kumimoji="0" lang="es-ES" sz="19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br>
            <a:r>
              <a:rPr kumimoji="0" lang="es-ES" sz="19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t>CARRERA DE INGENIERÍA EN CIENCIAS AGROPECUARIAS</a:t>
            </a:r>
            <a:br>
              <a:rPr kumimoji="0" lang="es-ES" sz="19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br>
            <a:r>
              <a:rPr kumimoji="0" lang="es-ES" sz="1900" b="1" u="none" strike="noStrike" kern="1200" cap="none" spc="0" normalizeH="0" baseline="0" noProof="0" dirty="0" smtClean="0">
                <a:ln>
                  <a:noFill/>
                </a:ln>
                <a:solidFill>
                  <a:srgbClr val="996633"/>
                </a:solidFill>
                <a:effectLst/>
                <a:uLnTx/>
                <a:uFillTx/>
                <a:latin typeface="Arial" pitchFamily="34" charset="0"/>
                <a:ea typeface="+mn-ea"/>
                <a:cs typeface="Arial" pitchFamily="34" charset="0"/>
              </a:rPr>
              <a:t>SANTO DOMINGO DE LOS TSÁCHILAS</a:t>
            </a:r>
            <a:endParaRPr kumimoji="0" lang="es-ES" sz="1900" b="1" u="none" strike="noStrike" kern="1200" cap="none" spc="0" normalizeH="0" baseline="0" noProof="0" dirty="0">
              <a:ln>
                <a:noFill/>
              </a:ln>
              <a:solidFill>
                <a:srgbClr val="996633"/>
              </a:solidFill>
              <a:effectLst/>
              <a:uLnTx/>
              <a:uFillTx/>
              <a:latin typeface="Arial" pitchFamily="34" charset="0"/>
              <a:ea typeface="+mn-ea"/>
              <a:cs typeface="Arial" pitchFamily="34" charset="0"/>
            </a:endParaRPr>
          </a:p>
        </p:txBody>
      </p:sp>
      <p:sp>
        <p:nvSpPr>
          <p:cNvPr id="3" name="2 Subtítulo"/>
          <p:cNvSpPr txBox="1">
            <a:spLocks/>
          </p:cNvSpPr>
          <p:nvPr/>
        </p:nvSpPr>
        <p:spPr>
          <a:xfrm>
            <a:off x="2771800" y="4873724"/>
            <a:ext cx="4752528" cy="360040"/>
          </a:xfrm>
          <a:prstGeom prst="rect">
            <a:avLst/>
          </a:prstGeom>
          <a:solidFill>
            <a:srgbClr val="FF6600"/>
          </a:solidFill>
          <a:ln w="3175">
            <a:noFill/>
          </a:ln>
        </p:spPr>
        <p:style>
          <a:lnRef idx="1">
            <a:schemeClr val="accent3"/>
          </a:lnRef>
          <a:fillRef idx="2">
            <a:schemeClr val="accent3"/>
          </a:fillRef>
          <a:effectRef idx="1">
            <a:schemeClr val="accent3"/>
          </a:effectRef>
          <a:fontRef idx="minor">
            <a:schemeClr val="dk1"/>
          </a:fontRef>
        </p:style>
        <p:txBody>
          <a:bodyPr>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kumimoji="0" lang="es-ES" u="none" strike="noStrike" kern="1200" cap="none" spc="0" normalizeH="0" baseline="0" noProof="0" dirty="0" smtClean="0">
                <a:ln>
                  <a:solidFill>
                    <a:schemeClr val="bg1"/>
                  </a:solidFill>
                </a:ln>
                <a:solidFill>
                  <a:schemeClr val="bg1"/>
                </a:solidFill>
                <a:effectLst/>
                <a:uLnTx/>
                <a:uFillTx/>
                <a:latin typeface="Arabic Typesetting" pitchFamily="66" charset="-78"/>
                <a:cs typeface="Arabic Typesetting" pitchFamily="66" charset="-78"/>
              </a:rPr>
              <a:t>PRESENTACIÓN DEL PROYECTO INVESTIGATIVO DE  TESIS</a:t>
            </a:r>
          </a:p>
        </p:txBody>
      </p:sp>
      <p:pic>
        <p:nvPicPr>
          <p:cNvPr id="4" name="Picture 2"/>
          <p:cNvPicPr>
            <a:picLocks noChangeAspect="1" noChangeArrowheads="1"/>
          </p:cNvPicPr>
          <p:nvPr/>
        </p:nvPicPr>
        <p:blipFill>
          <a:blip r:embed="rId2" cstate="print"/>
          <a:srcRect/>
          <a:stretch>
            <a:fillRect/>
          </a:stretch>
        </p:blipFill>
        <p:spPr bwMode="auto">
          <a:xfrm>
            <a:off x="4139952" y="2497460"/>
            <a:ext cx="2108132" cy="2109998"/>
          </a:xfrm>
          <a:prstGeom prst="rect">
            <a:avLst/>
          </a:prstGeom>
          <a:noFill/>
          <a:ln w="38100">
            <a:solidFill>
              <a:srgbClr val="FFFFFF"/>
            </a:solidFill>
            <a:miter lim="800000"/>
            <a:headEnd/>
            <a:tailEnd/>
          </a:ln>
        </p:spPr>
      </p:pic>
      <p:pic>
        <p:nvPicPr>
          <p:cNvPr id="6"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print"/>
          <a:srcRect/>
          <a:stretch>
            <a:fillRect/>
          </a:stretch>
        </p:blipFill>
        <p:spPr bwMode="auto">
          <a:xfrm>
            <a:off x="3449994" y="3073524"/>
            <a:ext cx="3354254" cy="2171944"/>
          </a:xfrm>
          <a:prstGeom prst="rect">
            <a:avLst/>
          </a:prstGeom>
          <a:noFill/>
          <a:ln w="9525">
            <a:noFill/>
            <a:miter lim="800000"/>
            <a:headEnd/>
            <a:tailEnd/>
          </a:ln>
        </p:spPr>
      </p:pic>
      <p:sp>
        <p:nvSpPr>
          <p:cNvPr id="3" name="2 Marcador de texto"/>
          <p:cNvSpPr>
            <a:spLocks noGrp="1"/>
          </p:cNvSpPr>
          <p:nvPr>
            <p:ph type="body" idx="1"/>
          </p:nvPr>
        </p:nvSpPr>
        <p:spPr>
          <a:xfrm>
            <a:off x="3059832" y="634172"/>
            <a:ext cx="4608512" cy="423128"/>
          </a:xfrm>
        </p:spPr>
        <p:txBody>
          <a:bodyPr>
            <a:noAutofit/>
          </a:bodyPr>
          <a:lstStyle/>
          <a:p>
            <a:pPr algn="ctr"/>
            <a:endParaRPr lang="es-ES" b="1" dirty="0" smtClean="0">
              <a:solidFill>
                <a:srgbClr val="996633"/>
              </a:solidFill>
              <a:latin typeface="Arial" pitchFamily="34" charset="0"/>
              <a:cs typeface="Arial" pitchFamily="34" charset="0"/>
            </a:endParaRPr>
          </a:p>
          <a:p>
            <a:pPr algn="ctr"/>
            <a:r>
              <a:rPr lang="es-ES" b="1" dirty="0" smtClean="0">
                <a:solidFill>
                  <a:srgbClr val="996633"/>
                </a:solidFill>
                <a:latin typeface="Arial" pitchFamily="34" charset="0"/>
                <a:cs typeface="Arial" pitchFamily="34" charset="0"/>
              </a:rPr>
              <a:t>SISTEMA DIGESTIVO DEL POLLO </a:t>
            </a:r>
            <a:endParaRPr lang="es-EC" dirty="0" smtClean="0">
              <a:solidFill>
                <a:srgbClr val="996633"/>
              </a:solidFill>
              <a:latin typeface="Arial" pitchFamily="34" charset="0"/>
              <a:cs typeface="Arial" pitchFamily="34" charset="0"/>
            </a:endParaRPr>
          </a:p>
        </p:txBody>
      </p:sp>
      <p:cxnSp>
        <p:nvCxnSpPr>
          <p:cNvPr id="7" name="6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Rectangle 1"/>
          <p:cNvSpPr>
            <a:spLocks noChangeArrowheads="1"/>
          </p:cNvSpPr>
          <p:nvPr/>
        </p:nvSpPr>
        <p:spPr bwMode="auto">
          <a:xfrm>
            <a:off x="1979712" y="1722502"/>
            <a:ext cx="66247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Según Heinz (2000), el intestino es un órgano complejo que forma  parte del tracto gastrointestinal  y es el paso obligado de los nutrimentos que sirven de base para el metabolismo, el crecimiento y el mantenimiento.</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3888" y="216027"/>
            <a:ext cx="4351400" cy="553241"/>
          </a:xfrm>
        </p:spPr>
        <p:txBody>
          <a:bodyPr>
            <a:noAutofit/>
          </a:bodyPr>
          <a:lstStyle/>
          <a:p>
            <a:r>
              <a:rPr lang="es-ES" sz="2400" b="1" dirty="0" smtClean="0">
                <a:solidFill>
                  <a:srgbClr val="996633"/>
                </a:solidFill>
                <a:latin typeface="Arial" pitchFamily="34" charset="0"/>
                <a:cs typeface="Arial" pitchFamily="34" charset="0"/>
              </a:rPr>
              <a:t/>
            </a:r>
            <a:br>
              <a:rPr lang="es-ES" sz="2400" b="1" dirty="0" smtClean="0">
                <a:solidFill>
                  <a:srgbClr val="996633"/>
                </a:solidFill>
                <a:latin typeface="Arial" pitchFamily="34" charset="0"/>
                <a:cs typeface="Arial" pitchFamily="34" charset="0"/>
              </a:rPr>
            </a:br>
            <a:r>
              <a:rPr lang="es-ES" sz="2400" b="1" dirty="0" smtClean="0">
                <a:solidFill>
                  <a:srgbClr val="996633"/>
                </a:solidFill>
                <a:latin typeface="Arial" pitchFamily="34" charset="0"/>
                <a:cs typeface="Arial" pitchFamily="34" charset="0"/>
              </a:rPr>
              <a:t>INTEGRIDAD </a:t>
            </a:r>
            <a:r>
              <a:rPr lang="es-ES" sz="2400" b="1" dirty="0">
                <a:solidFill>
                  <a:srgbClr val="996633"/>
                </a:solidFill>
                <a:latin typeface="Arial" pitchFamily="34" charset="0"/>
                <a:cs typeface="Arial" pitchFamily="34" charset="0"/>
              </a:rPr>
              <a:t>INTESTINAL</a:t>
            </a:r>
            <a:br>
              <a:rPr lang="es-ES" sz="2400" b="1" dirty="0">
                <a:solidFill>
                  <a:srgbClr val="996633"/>
                </a:solidFill>
                <a:latin typeface="Arial" pitchFamily="34" charset="0"/>
                <a:cs typeface="Arial" pitchFamily="34" charset="0"/>
              </a:rPr>
            </a:br>
            <a:endParaRPr lang="es-ES" sz="2400" dirty="0">
              <a:solidFill>
                <a:srgbClr val="996633"/>
              </a:solidFill>
              <a:latin typeface="Arial" pitchFamily="34" charset="0"/>
              <a:cs typeface="Arial" pitchFamily="34" charset="0"/>
            </a:endParaRPr>
          </a:p>
        </p:txBody>
      </p:sp>
      <p:pic>
        <p:nvPicPr>
          <p:cNvPr id="1029" name="Picture 5" descr="C:\Users\HP TouchSmart\Desktop\POLLIN.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23225" y="1619122"/>
            <a:ext cx="1740663" cy="2547638"/>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cstate="print">
            <a:extLst>
              <a:ext uri="{BEBA8EAE-BF5A-486C-A8C5-ECC9F3942E4B}">
                <a14:imgProps xmlns="" xmlns:a14="http://schemas.microsoft.com/office/drawing/2010/main">
                  <a14:imgLayer r:embed="rId7">
                    <a14:imgEffect>
                      <a14:backgroundRemoval t="3750" b="100000" l="6737" r="90316">
                        <a14:foregroundMark x1="21684" y1="12083" x2="21474" y2="13750"/>
                        <a14:foregroundMark x1="17684" y1="22292" x2="17684" y2="22292"/>
                        <a14:foregroundMark x1="18947" y1="19167" x2="18947" y2="19167"/>
                      </a14:backgroundRemoval>
                    </a14:imgEffect>
                  </a14:imgLayer>
                </a14:imgProps>
              </a:ext>
              <a:ext uri="{28A0092B-C50C-407E-A947-70E740481C1C}">
                <a14:useLocalDpi xmlns="" xmlns:a14="http://schemas.microsoft.com/office/drawing/2010/main" val="0"/>
              </a:ext>
            </a:extLst>
          </a:blip>
          <a:srcRect/>
          <a:stretch>
            <a:fillRect/>
          </a:stretch>
        </p:blipFill>
        <p:spPr bwMode="auto">
          <a:xfrm>
            <a:off x="6983485" y="3319176"/>
            <a:ext cx="1182068" cy="11945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4" name="Freeform 15"/>
          <p:cNvSpPr>
            <a:spLocks/>
          </p:cNvSpPr>
          <p:nvPr>
            <p:custDataLst>
              <p:tags r:id="rId1"/>
            </p:custDataLst>
          </p:nvPr>
        </p:nvSpPr>
        <p:spPr bwMode="auto">
          <a:xfrm rot="11014952" flipV="1">
            <a:off x="3648635" y="2525248"/>
            <a:ext cx="3250354" cy="1795381"/>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a:pPr>
            <a:endParaRPr lang="en-US" dirty="0"/>
          </a:p>
        </p:txBody>
      </p:sp>
      <p:grpSp>
        <p:nvGrpSpPr>
          <p:cNvPr id="9" name="Group 8"/>
          <p:cNvGrpSpPr/>
          <p:nvPr/>
        </p:nvGrpSpPr>
        <p:grpSpPr>
          <a:xfrm>
            <a:off x="5506536" y="1217715"/>
            <a:ext cx="3529960" cy="1846746"/>
            <a:chOff x="5393439" y="1980178"/>
            <a:chExt cx="3529960" cy="1846746"/>
          </a:xfrm>
        </p:grpSpPr>
        <p:sp>
          <p:nvSpPr>
            <p:cNvPr id="16" name="Freeform 15"/>
            <p:cNvSpPr/>
            <p:nvPr/>
          </p:nvSpPr>
          <p:spPr>
            <a:xfrm>
              <a:off x="7863210" y="1980178"/>
              <a:ext cx="1060189" cy="848151"/>
            </a:xfrm>
            <a:custGeom>
              <a:avLst/>
              <a:gdLst>
                <a:gd name="connsiteX0" fmla="*/ 0 w 1060189"/>
                <a:gd name="connsiteY0" fmla="*/ 84815 h 848151"/>
                <a:gd name="connsiteX1" fmla="*/ 84815 w 1060189"/>
                <a:gd name="connsiteY1" fmla="*/ 0 h 848151"/>
                <a:gd name="connsiteX2" fmla="*/ 975374 w 1060189"/>
                <a:gd name="connsiteY2" fmla="*/ 0 h 848151"/>
                <a:gd name="connsiteX3" fmla="*/ 1060189 w 1060189"/>
                <a:gd name="connsiteY3" fmla="*/ 84815 h 848151"/>
                <a:gd name="connsiteX4" fmla="*/ 1060189 w 1060189"/>
                <a:gd name="connsiteY4" fmla="*/ 763336 h 848151"/>
                <a:gd name="connsiteX5" fmla="*/ 975374 w 1060189"/>
                <a:gd name="connsiteY5" fmla="*/ 848151 h 848151"/>
                <a:gd name="connsiteX6" fmla="*/ 84815 w 1060189"/>
                <a:gd name="connsiteY6" fmla="*/ 848151 h 848151"/>
                <a:gd name="connsiteX7" fmla="*/ 0 w 1060189"/>
                <a:gd name="connsiteY7" fmla="*/ 763336 h 848151"/>
                <a:gd name="connsiteX8" fmla="*/ 0 w 1060189"/>
                <a:gd name="connsiteY8" fmla="*/ 84815 h 8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189" h="848151">
                  <a:moveTo>
                    <a:pt x="0" y="84815"/>
                  </a:moveTo>
                  <a:cubicBezTo>
                    <a:pt x="0" y="37973"/>
                    <a:pt x="37973" y="0"/>
                    <a:pt x="84815" y="0"/>
                  </a:cubicBezTo>
                  <a:lnTo>
                    <a:pt x="975374" y="0"/>
                  </a:lnTo>
                  <a:cubicBezTo>
                    <a:pt x="1022216" y="0"/>
                    <a:pt x="1060189" y="37973"/>
                    <a:pt x="1060189" y="84815"/>
                  </a:cubicBezTo>
                  <a:lnTo>
                    <a:pt x="1060189" y="763336"/>
                  </a:lnTo>
                  <a:cubicBezTo>
                    <a:pt x="1060189" y="810178"/>
                    <a:pt x="1022216" y="848151"/>
                    <a:pt x="975374" y="848151"/>
                  </a:cubicBezTo>
                  <a:lnTo>
                    <a:pt x="84815" y="848151"/>
                  </a:lnTo>
                  <a:cubicBezTo>
                    <a:pt x="37973" y="848151"/>
                    <a:pt x="0" y="810178"/>
                    <a:pt x="0" y="763336"/>
                  </a:cubicBezTo>
                  <a:lnTo>
                    <a:pt x="0" y="84815"/>
                  </a:lnTo>
                  <a:close/>
                </a:path>
              </a:pathLst>
            </a:custGeom>
          </p:spPr>
          <p:style>
            <a:lnRef idx="2">
              <a:schemeClr val="lt1">
                <a:hueOff val="0"/>
                <a:satOff val="0"/>
                <a:lumOff val="0"/>
                <a:alphaOff val="0"/>
              </a:schemeClr>
            </a:lnRef>
            <a:fillRef idx="1">
              <a:schemeClr val="accent4">
                <a:shade val="80000"/>
                <a:hueOff val="43668"/>
                <a:satOff val="-5503"/>
                <a:lumOff val="25930"/>
                <a:alphaOff val="0"/>
              </a:schemeClr>
            </a:fillRef>
            <a:effectRef idx="0">
              <a:schemeClr val="accent4">
                <a:shade val="80000"/>
                <a:hueOff val="43668"/>
                <a:satOff val="-5503"/>
                <a:lumOff val="25930"/>
                <a:alphaOff val="0"/>
              </a:schemeClr>
            </a:effectRef>
            <a:fontRef idx="minor">
              <a:schemeClr val="lt1"/>
            </a:fontRef>
          </p:style>
          <p:txBody>
            <a:bodyPr spcFirstLastPara="0" vert="horz" wrap="square" lIns="47701" tIns="47701" rIns="47701" bIns="47701" numCol="1" spcCol="1270" anchor="ctr" anchorCtr="0">
              <a:noAutofit/>
            </a:bodyPr>
            <a:lstStyle/>
            <a:p>
              <a:pPr lvl="0" algn="ctr" defTabSz="533400">
                <a:lnSpc>
                  <a:spcPct val="90000"/>
                </a:lnSpc>
                <a:spcBef>
                  <a:spcPct val="0"/>
                </a:spcBef>
                <a:spcAft>
                  <a:spcPct val="35000"/>
                </a:spcAft>
              </a:pPr>
              <a:r>
                <a:rPr lang="es-EC" sz="1200" kern="1200" dirty="0" smtClean="0"/>
                <a:t>PRIMORDIAL</a:t>
              </a:r>
              <a:endParaRPr lang="es-ES" sz="1200" kern="1200" dirty="0"/>
            </a:p>
          </p:txBody>
        </p:sp>
        <p:sp>
          <p:nvSpPr>
            <p:cNvPr id="11" name="Left Arrow 10"/>
            <p:cNvSpPr/>
            <p:nvPr/>
          </p:nvSpPr>
          <p:spPr>
            <a:xfrm rot="12900000">
              <a:off x="5842396" y="2502560"/>
              <a:ext cx="897298" cy="318056"/>
            </a:xfrm>
            <a:prstGeom prst="leftArrow">
              <a:avLst>
                <a:gd name="adj1" fmla="val 60000"/>
                <a:gd name="adj2" fmla="val 50000"/>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5393439" y="1980178"/>
              <a:ext cx="1060189" cy="848151"/>
            </a:xfrm>
            <a:custGeom>
              <a:avLst/>
              <a:gdLst>
                <a:gd name="connsiteX0" fmla="*/ 0 w 1060189"/>
                <a:gd name="connsiteY0" fmla="*/ 84815 h 848151"/>
                <a:gd name="connsiteX1" fmla="*/ 84815 w 1060189"/>
                <a:gd name="connsiteY1" fmla="*/ 0 h 848151"/>
                <a:gd name="connsiteX2" fmla="*/ 975374 w 1060189"/>
                <a:gd name="connsiteY2" fmla="*/ 0 h 848151"/>
                <a:gd name="connsiteX3" fmla="*/ 1060189 w 1060189"/>
                <a:gd name="connsiteY3" fmla="*/ 84815 h 848151"/>
                <a:gd name="connsiteX4" fmla="*/ 1060189 w 1060189"/>
                <a:gd name="connsiteY4" fmla="*/ 763336 h 848151"/>
                <a:gd name="connsiteX5" fmla="*/ 975374 w 1060189"/>
                <a:gd name="connsiteY5" fmla="*/ 848151 h 848151"/>
                <a:gd name="connsiteX6" fmla="*/ 84815 w 1060189"/>
                <a:gd name="connsiteY6" fmla="*/ 848151 h 848151"/>
                <a:gd name="connsiteX7" fmla="*/ 0 w 1060189"/>
                <a:gd name="connsiteY7" fmla="*/ 763336 h 848151"/>
                <a:gd name="connsiteX8" fmla="*/ 0 w 1060189"/>
                <a:gd name="connsiteY8" fmla="*/ 84815 h 8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189" h="848151">
                  <a:moveTo>
                    <a:pt x="0" y="84815"/>
                  </a:moveTo>
                  <a:cubicBezTo>
                    <a:pt x="0" y="37973"/>
                    <a:pt x="37973" y="0"/>
                    <a:pt x="84815" y="0"/>
                  </a:cubicBezTo>
                  <a:lnTo>
                    <a:pt x="975374" y="0"/>
                  </a:lnTo>
                  <a:cubicBezTo>
                    <a:pt x="1022216" y="0"/>
                    <a:pt x="1060189" y="37973"/>
                    <a:pt x="1060189" y="84815"/>
                  </a:cubicBezTo>
                  <a:lnTo>
                    <a:pt x="1060189" y="763336"/>
                  </a:lnTo>
                  <a:cubicBezTo>
                    <a:pt x="1060189" y="810178"/>
                    <a:pt x="1022216" y="848151"/>
                    <a:pt x="975374" y="848151"/>
                  </a:cubicBezTo>
                  <a:lnTo>
                    <a:pt x="84815" y="848151"/>
                  </a:lnTo>
                  <a:cubicBezTo>
                    <a:pt x="37973" y="848151"/>
                    <a:pt x="0" y="810178"/>
                    <a:pt x="0" y="763336"/>
                  </a:cubicBezTo>
                  <a:lnTo>
                    <a:pt x="0" y="84815"/>
                  </a:ln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47701" tIns="47701" rIns="47701" bIns="47701" numCol="1" spcCol="1270" anchor="ctr" anchorCtr="0">
              <a:noAutofit/>
            </a:bodyPr>
            <a:lstStyle/>
            <a:p>
              <a:pPr lvl="0" algn="ctr" defTabSz="533400">
                <a:lnSpc>
                  <a:spcPct val="90000"/>
                </a:lnSpc>
                <a:spcBef>
                  <a:spcPct val="0"/>
                </a:spcBef>
                <a:spcAft>
                  <a:spcPct val="35000"/>
                </a:spcAft>
              </a:pPr>
              <a:r>
                <a:rPr lang="es-EC" sz="1200" kern="1200" dirty="0" smtClean="0"/>
                <a:t>FUNCIÓN </a:t>
              </a:r>
              <a:r>
                <a:rPr lang="es-EC" sz="1200" dirty="0" smtClean="0"/>
                <a:t>Ó</a:t>
              </a:r>
              <a:r>
                <a:rPr lang="es-EC" sz="1200" kern="1200" dirty="0" smtClean="0"/>
                <a:t>PTIMA</a:t>
              </a:r>
              <a:endParaRPr lang="es-ES" sz="1200" kern="1200" dirty="0"/>
            </a:p>
          </p:txBody>
        </p:sp>
        <p:sp>
          <p:nvSpPr>
            <p:cNvPr id="15" name="Left Arrow 14"/>
            <p:cNvSpPr/>
            <p:nvPr/>
          </p:nvSpPr>
          <p:spPr>
            <a:xfrm rot="8965269">
              <a:off x="7038780" y="2909385"/>
              <a:ext cx="897298" cy="318056"/>
            </a:xfrm>
            <a:prstGeom prst="leftArrow">
              <a:avLst>
                <a:gd name="adj1" fmla="val 60000"/>
                <a:gd name="adj2" fmla="val 50000"/>
              </a:avLst>
            </a:prstGeom>
          </p:spPr>
          <p:style>
            <a:lnRef idx="0">
              <a:schemeClr val="accent4">
                <a:shade val="90000"/>
                <a:hueOff val="43565"/>
                <a:satOff val="-5388"/>
                <a:lumOff val="23439"/>
                <a:alphaOff val="0"/>
              </a:schemeClr>
            </a:lnRef>
            <a:fillRef idx="1">
              <a:schemeClr val="accent4">
                <a:shade val="90000"/>
                <a:hueOff val="43565"/>
                <a:satOff val="-5388"/>
                <a:lumOff val="23439"/>
                <a:alphaOff val="0"/>
              </a:schemeClr>
            </a:fillRef>
            <a:effectRef idx="0">
              <a:schemeClr val="accent4">
                <a:shade val="90000"/>
                <a:hueOff val="43565"/>
                <a:satOff val="-5388"/>
                <a:lumOff val="23439"/>
                <a:alphaOff val="0"/>
              </a:schemeClr>
            </a:effectRef>
            <a:fontRef idx="minor">
              <a:schemeClr val="lt1">
                <a:hueOff val="0"/>
                <a:satOff val="0"/>
                <a:lumOff val="0"/>
                <a:alphaOff val="0"/>
              </a:schemeClr>
            </a:fontRef>
          </p:style>
        </p:sp>
        <p:sp>
          <p:nvSpPr>
            <p:cNvPr id="10" name="Freeform 9"/>
            <p:cNvSpPr/>
            <p:nvPr/>
          </p:nvSpPr>
          <p:spPr>
            <a:xfrm>
              <a:off x="6600425" y="2710936"/>
              <a:ext cx="1115988" cy="1115988"/>
            </a:xfrm>
            <a:custGeom>
              <a:avLst/>
              <a:gdLst>
                <a:gd name="connsiteX0" fmla="*/ 0 w 1115988"/>
                <a:gd name="connsiteY0" fmla="*/ 557994 h 1115988"/>
                <a:gd name="connsiteX1" fmla="*/ 557994 w 1115988"/>
                <a:gd name="connsiteY1" fmla="*/ 0 h 1115988"/>
                <a:gd name="connsiteX2" fmla="*/ 1115988 w 1115988"/>
                <a:gd name="connsiteY2" fmla="*/ 557994 h 1115988"/>
                <a:gd name="connsiteX3" fmla="*/ 557994 w 1115988"/>
                <a:gd name="connsiteY3" fmla="*/ 1115988 h 1115988"/>
                <a:gd name="connsiteX4" fmla="*/ 0 w 1115988"/>
                <a:gd name="connsiteY4" fmla="*/ 557994 h 1115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88" h="1115988">
                  <a:moveTo>
                    <a:pt x="0" y="557994"/>
                  </a:moveTo>
                  <a:cubicBezTo>
                    <a:pt x="0" y="249822"/>
                    <a:pt x="249822" y="0"/>
                    <a:pt x="557994" y="0"/>
                  </a:cubicBezTo>
                  <a:cubicBezTo>
                    <a:pt x="866166" y="0"/>
                    <a:pt x="1115988" y="249822"/>
                    <a:pt x="1115988" y="557994"/>
                  </a:cubicBezTo>
                  <a:cubicBezTo>
                    <a:pt x="1115988" y="866166"/>
                    <a:pt x="866166" y="1115988"/>
                    <a:pt x="557994" y="1115988"/>
                  </a:cubicBezTo>
                  <a:cubicBezTo>
                    <a:pt x="249822" y="1115988"/>
                    <a:pt x="0" y="866166"/>
                    <a:pt x="0" y="557994"/>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70418" tIns="170418" rIns="170418" bIns="170418" numCol="1" spcCol="1270" anchor="ctr" anchorCtr="0">
              <a:noAutofit/>
            </a:bodyPr>
            <a:lstStyle/>
            <a:p>
              <a:pPr lvl="0" algn="ctr" defTabSz="488950">
                <a:lnSpc>
                  <a:spcPct val="90000"/>
                </a:lnSpc>
                <a:spcBef>
                  <a:spcPct val="0"/>
                </a:spcBef>
                <a:spcAft>
                  <a:spcPct val="35000"/>
                </a:spcAft>
              </a:pPr>
              <a:r>
                <a:rPr lang="es-EC" sz="1100" kern="1200" dirty="0" smtClean="0"/>
                <a:t>TRACTO DIGESTIVO</a:t>
              </a:r>
              <a:endParaRPr lang="es-ES" sz="1100" kern="1200" dirty="0"/>
            </a:p>
          </p:txBody>
        </p:sp>
      </p:grpSp>
      <p:graphicFrame>
        <p:nvGraphicFramePr>
          <p:cNvPr id="17" name="Diagram 16"/>
          <p:cNvGraphicFramePr/>
          <p:nvPr>
            <p:extLst>
              <p:ext uri="{D42A27DB-BD31-4B8C-83A1-F6EECF244321}">
                <p14:modId xmlns="" xmlns:p14="http://schemas.microsoft.com/office/powerpoint/2010/main" val="3970683495"/>
              </p:ext>
            </p:extLst>
          </p:nvPr>
        </p:nvGraphicFramePr>
        <p:xfrm>
          <a:off x="2753733" y="1217715"/>
          <a:ext cx="2466339" cy="991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TextBox 18"/>
          <p:cNvSpPr txBox="1"/>
          <p:nvPr/>
        </p:nvSpPr>
        <p:spPr>
          <a:xfrm>
            <a:off x="2203828" y="3314680"/>
            <a:ext cx="856004" cy="369332"/>
          </a:xfrm>
          <a:prstGeom prst="rect">
            <a:avLst/>
          </a:prstGeom>
          <a:noFill/>
        </p:spPr>
        <p:txBody>
          <a:bodyPr wrap="none" rtlCol="0">
            <a:spAutoFit/>
          </a:bodyPr>
          <a:lstStyle/>
          <a:p>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 DIG</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TextBox 19"/>
          <p:cNvSpPr txBox="1"/>
          <p:nvPr/>
        </p:nvSpPr>
        <p:spPr>
          <a:xfrm>
            <a:off x="3118018" y="5233768"/>
            <a:ext cx="248786" cy="646331"/>
          </a:xfrm>
          <a:prstGeom prst="rect">
            <a:avLst/>
          </a:prstGeom>
          <a:noFill/>
        </p:spPr>
        <p:txBody>
          <a:bodyPr wrap="none" rtlCol="0">
            <a:spAutoFit/>
          </a:bodyPr>
          <a:lstStyle/>
          <a:p>
            <a:r>
              <a:rPr lang="es-ES" dirty="0" smtClean="0">
                <a:cs typeface="Times New Roman" pitchFamily="18" charset="0"/>
              </a:rPr>
              <a:t> </a:t>
            </a:r>
            <a:endParaRPr lang="es-ES" dirty="0" smtClean="0"/>
          </a:p>
          <a:p>
            <a:endParaRPr lang="es-ES" dirty="0"/>
          </a:p>
        </p:txBody>
      </p:sp>
      <p:sp>
        <p:nvSpPr>
          <p:cNvPr id="21" name="TextBox 20"/>
          <p:cNvSpPr txBox="1"/>
          <p:nvPr/>
        </p:nvSpPr>
        <p:spPr>
          <a:xfrm>
            <a:off x="1979712" y="4729708"/>
            <a:ext cx="1992918" cy="369332"/>
          </a:xfrm>
          <a:prstGeom prst="rect">
            <a:avLst/>
          </a:prstGeom>
          <a:noFill/>
        </p:spPr>
        <p:txBody>
          <a:bodyPr wrap="none" rtlCol="0">
            <a:spAutoFit/>
          </a:bodyPr>
          <a:lstStyle/>
          <a:p>
            <a:r>
              <a:rPr lang="es-EC" dirty="0" smtClean="0"/>
              <a:t>FLORA MICROB.</a:t>
            </a:r>
            <a:endParaRPr lang="es-ES" dirty="0"/>
          </a:p>
        </p:txBody>
      </p:sp>
      <p:sp>
        <p:nvSpPr>
          <p:cNvPr id="22" name="TextBox 21"/>
          <p:cNvSpPr txBox="1"/>
          <p:nvPr/>
        </p:nvSpPr>
        <p:spPr>
          <a:xfrm>
            <a:off x="4499998" y="5194375"/>
            <a:ext cx="1505540" cy="369332"/>
          </a:xfrm>
          <a:prstGeom prst="rect">
            <a:avLst/>
          </a:prstGeom>
          <a:noFill/>
        </p:spPr>
        <p:txBody>
          <a:bodyPr wrap="none" rtlCol="0">
            <a:spAutoFit/>
          </a:bodyPr>
          <a:lstStyle/>
          <a:p>
            <a:r>
              <a:rPr lang="es-EC" dirty="0" smtClean="0"/>
              <a:t>EQUILIBRIO</a:t>
            </a:r>
            <a:endParaRPr lang="es-ES" dirty="0"/>
          </a:p>
        </p:txBody>
      </p:sp>
      <p:sp>
        <p:nvSpPr>
          <p:cNvPr id="26" name="Striped Right Arrow 25"/>
          <p:cNvSpPr/>
          <p:nvPr/>
        </p:nvSpPr>
        <p:spPr>
          <a:xfrm rot="19542710">
            <a:off x="6417802" y="4737023"/>
            <a:ext cx="744278" cy="60669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TextBox 32"/>
          <p:cNvSpPr txBox="1"/>
          <p:nvPr/>
        </p:nvSpPr>
        <p:spPr>
          <a:xfrm>
            <a:off x="7164294" y="4746866"/>
            <a:ext cx="723275" cy="369332"/>
          </a:xfrm>
          <a:prstGeom prst="rect">
            <a:avLst/>
          </a:prstGeom>
          <a:noFill/>
        </p:spPr>
        <p:txBody>
          <a:bodyPr wrap="none" rtlCol="0">
            <a:spAutoFit/>
          </a:bodyPr>
          <a:lstStyle/>
          <a:p>
            <a:r>
              <a:rPr lang="es-EC" dirty="0" smtClean="0"/>
              <a:t>VIDA</a:t>
            </a:r>
          </a:p>
        </p:txBody>
      </p:sp>
      <p:sp>
        <p:nvSpPr>
          <p:cNvPr id="27" name="Bent-Up Arrow 26"/>
          <p:cNvSpPr/>
          <p:nvPr/>
        </p:nvSpPr>
        <p:spPr>
          <a:xfrm rot="5400000">
            <a:off x="3576230" y="4939227"/>
            <a:ext cx="442330" cy="61596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22 CuadroTexto"/>
          <p:cNvSpPr txBox="1"/>
          <p:nvPr/>
        </p:nvSpPr>
        <p:spPr>
          <a:xfrm>
            <a:off x="4283968" y="3937620"/>
            <a:ext cx="1391728" cy="430887"/>
          </a:xfrm>
          <a:prstGeom prst="rect">
            <a:avLst/>
          </a:prstGeom>
          <a:noFill/>
        </p:spPr>
        <p:txBody>
          <a:bodyPr wrap="none" rtlCol="0">
            <a:spAutoFit/>
          </a:bodyPr>
          <a:lstStyle/>
          <a:p>
            <a:r>
              <a:rPr lang="es-EC" sz="1100" dirty="0" smtClean="0"/>
              <a:t>Enteritis bacteriana</a:t>
            </a:r>
          </a:p>
          <a:p>
            <a:r>
              <a:rPr lang="es-EC" sz="1100" dirty="0" smtClean="0"/>
              <a:t>Coccidias</a:t>
            </a:r>
            <a:endParaRPr lang="es-EC" sz="1100" dirty="0"/>
          </a:p>
        </p:txBody>
      </p:sp>
      <p:cxnSp>
        <p:nvCxnSpPr>
          <p:cNvPr id="24" name="2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25" name="Picture 1" descr="H:\chicken br2.png"/>
          <p:cNvPicPr>
            <a:picLocks noChangeAspect="1" noChangeArrowheads="1"/>
          </p:cNvPicPr>
          <p:nvPr/>
        </p:nvPicPr>
        <p:blipFill>
          <a:blip r:embed="rId1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598126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2000"/>
                                        <p:tgtEl>
                                          <p:spTgt spid="14"/>
                                        </p:tgtEl>
                                      </p:cBhvr>
                                    </p:animEffect>
                                  </p:childTnLst>
                                </p:cTn>
                              </p:par>
                              <p:par>
                                <p:cTn id="8" presetID="6" presetClass="emph" presetSubtype="0" fill="hold" nodeType="withEffect">
                                  <p:stCondLst>
                                    <p:cond delay="0"/>
                                  </p:stCondLst>
                                  <p:childTnLst>
                                    <p:animScale>
                                      <p:cBhvr>
                                        <p:cTn id="9" dur="2000" fill="hold"/>
                                        <p:tgtEl>
                                          <p:spTgt spid="1029"/>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out)">
                                      <p:cBhvr>
                                        <p:cTn id="14" dur="2000"/>
                                        <p:tgtEl>
                                          <p:spTgt spid="17"/>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150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fltVal val="0"/>
                                          </p:val>
                                        </p:tav>
                                        <p:tav tm="100000">
                                          <p:val>
                                            <p:strVal val="#ppt_w"/>
                                          </p:val>
                                        </p:tav>
                                      </p:tavLst>
                                    </p:anim>
                                    <p:anim calcmode="lin" valueType="num">
                                      <p:cBhvr>
                                        <p:cTn id="36" dur="1000" fill="hold"/>
                                        <p:tgtEl>
                                          <p:spTgt spid="26"/>
                                        </p:tgtEl>
                                        <p:attrNameLst>
                                          <p:attrName>ppt_h</p:attrName>
                                        </p:attrNameLst>
                                      </p:cBhvr>
                                      <p:tavLst>
                                        <p:tav tm="0">
                                          <p:val>
                                            <p:fltVal val="0"/>
                                          </p:val>
                                        </p:tav>
                                        <p:tav tm="100000">
                                          <p:val>
                                            <p:strVal val="#ppt_h"/>
                                          </p:val>
                                        </p:tav>
                                      </p:tavLst>
                                    </p:anim>
                                    <p:anim calcmode="lin" valueType="num">
                                      <p:cBhvr>
                                        <p:cTn id="37" dur="1000" fill="hold"/>
                                        <p:tgtEl>
                                          <p:spTgt spid="26"/>
                                        </p:tgtEl>
                                        <p:attrNameLst>
                                          <p:attrName>style.rotation</p:attrName>
                                        </p:attrNameLst>
                                      </p:cBhvr>
                                      <p:tavLst>
                                        <p:tav tm="0">
                                          <p:val>
                                            <p:fltVal val="90"/>
                                          </p:val>
                                        </p:tav>
                                        <p:tav tm="100000">
                                          <p:val>
                                            <p:fltVal val="0"/>
                                          </p:val>
                                        </p:tav>
                                      </p:tavLst>
                                    </p:anim>
                                    <p:animEffect transition="in" filter="fade">
                                      <p:cBhvr>
                                        <p:cTn id="38" dur="1000"/>
                                        <p:tgtEl>
                                          <p:spTgt spid="26"/>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7" grpId="0">
        <p:bldAsOne/>
      </p:bldGraphic>
      <p:bldP spid="19" grpId="0"/>
      <p:bldP spid="21" grpId="0"/>
      <p:bldP spid="22" grpId="0"/>
      <p:bldP spid="26" grpId="0" animBg="1"/>
      <p:bldP spid="33"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771800" y="913284"/>
            <a:ext cx="4704993" cy="668641"/>
          </a:xfrm>
        </p:spPr>
        <p:txBody>
          <a:bodyPr>
            <a:normAutofit fontScale="90000"/>
          </a:bodyPr>
          <a:lstStyle/>
          <a:p>
            <a:r>
              <a:rPr lang="es-EC" sz="2000" b="1" dirty="0" smtClean="0">
                <a:solidFill>
                  <a:srgbClr val="996633"/>
                </a:solidFill>
                <a:latin typeface="Arial" pitchFamily="34" charset="0"/>
                <a:cs typeface="Arial" pitchFamily="34" charset="0"/>
              </a:rPr>
              <a:t>Tipos de Vellosidades en pollos boiler</a:t>
            </a:r>
            <a:endParaRPr lang="es-EC" sz="2000" b="1" dirty="0">
              <a:solidFill>
                <a:srgbClr val="996633"/>
              </a:solidFill>
              <a:latin typeface="Arial" pitchFamily="34" charset="0"/>
              <a:cs typeface="Arial" pitchFamily="34" charset="0"/>
            </a:endParaRPr>
          </a:p>
        </p:txBody>
      </p:sp>
      <p:pic>
        <p:nvPicPr>
          <p:cNvPr id="5" name="4 Imagen"/>
          <p:cNvPicPr/>
          <p:nvPr/>
        </p:nvPicPr>
        <p:blipFill>
          <a:blip r:embed="rId2" cstate="print"/>
          <a:srcRect l="8079" t="24318" r="6611" b="22084"/>
          <a:stretch>
            <a:fillRect/>
          </a:stretch>
        </p:blipFill>
        <p:spPr bwMode="auto">
          <a:xfrm>
            <a:off x="1907704" y="1921396"/>
            <a:ext cx="6264696" cy="2245714"/>
          </a:xfrm>
          <a:prstGeom prst="rect">
            <a:avLst/>
          </a:prstGeom>
          <a:noFill/>
          <a:ln w="9525">
            <a:noFill/>
            <a:miter lim="800000"/>
            <a:headEnd/>
            <a:tailEnd/>
          </a:ln>
        </p:spPr>
      </p:pic>
      <p:pic>
        <p:nvPicPr>
          <p:cNvPr id="6" name="5 Imagen"/>
          <p:cNvPicPr/>
          <p:nvPr/>
        </p:nvPicPr>
        <p:blipFill>
          <a:blip r:embed="rId3" cstate="print"/>
          <a:srcRect l="12830" t="56825" r="1437" b="34252"/>
          <a:stretch>
            <a:fillRect/>
          </a:stretch>
        </p:blipFill>
        <p:spPr bwMode="auto">
          <a:xfrm>
            <a:off x="2267744" y="4369668"/>
            <a:ext cx="5500479" cy="428709"/>
          </a:xfrm>
          <a:prstGeom prst="rect">
            <a:avLst/>
          </a:prstGeom>
          <a:noFill/>
          <a:ln w="9525">
            <a:noFill/>
            <a:miter lim="800000"/>
            <a:headEnd/>
            <a:tailEnd/>
          </a:ln>
        </p:spPr>
      </p:pic>
      <p:cxnSp>
        <p:nvCxnSpPr>
          <p:cNvPr id="8" name="7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83768" y="841276"/>
            <a:ext cx="5688632" cy="369332"/>
          </a:xfrm>
          <a:prstGeom prst="rect">
            <a:avLst/>
          </a:prstGeom>
        </p:spPr>
        <p:txBody>
          <a:bodyPr wrap="square">
            <a:spAutoFit/>
          </a:bodyPr>
          <a:lstStyle/>
          <a:p>
            <a:r>
              <a:rPr lang="es-ES" b="1" dirty="0" smtClean="0">
                <a:solidFill>
                  <a:srgbClr val="996633"/>
                </a:solidFill>
              </a:rPr>
              <a:t>DESARROLLO DE LA MICROFLORA INTESTINAL</a:t>
            </a:r>
            <a:endParaRPr lang="es-EC" dirty="0">
              <a:solidFill>
                <a:srgbClr val="996633"/>
              </a:solidFill>
            </a:endParaRPr>
          </a:p>
        </p:txBody>
      </p:sp>
      <p:pic>
        <p:nvPicPr>
          <p:cNvPr id="95234" name="Picture 2" descr="C:\Users\julio sanchez\Desktop\JC-DEFENSA TESIS\fbvgdv.jpg"/>
          <p:cNvPicPr>
            <a:picLocks noChangeAspect="1" noChangeArrowheads="1"/>
          </p:cNvPicPr>
          <p:nvPr/>
        </p:nvPicPr>
        <p:blipFill>
          <a:blip r:embed="rId2" cstate="print"/>
          <a:srcRect/>
          <a:stretch>
            <a:fillRect/>
          </a:stretch>
        </p:blipFill>
        <p:spPr bwMode="auto">
          <a:xfrm>
            <a:off x="2339752" y="1489348"/>
            <a:ext cx="2592288" cy="1944216"/>
          </a:xfrm>
          <a:prstGeom prst="rect">
            <a:avLst/>
          </a:prstGeom>
          <a:noFill/>
        </p:spPr>
      </p:pic>
      <p:pic>
        <p:nvPicPr>
          <p:cNvPr id="95235" name="Picture 3" descr="C:\Users\julio sanchez\Desktop\JC-DEFENSA TESIS\Hotmail2_Agri_Stal Ter Braak.JPG"/>
          <p:cNvPicPr>
            <a:picLocks noChangeAspect="1" noChangeArrowheads="1"/>
          </p:cNvPicPr>
          <p:nvPr/>
        </p:nvPicPr>
        <p:blipFill>
          <a:blip r:embed="rId3" cstate="print"/>
          <a:srcRect/>
          <a:stretch>
            <a:fillRect/>
          </a:stretch>
        </p:blipFill>
        <p:spPr bwMode="auto">
          <a:xfrm>
            <a:off x="5580112" y="1489349"/>
            <a:ext cx="2592288" cy="1944215"/>
          </a:xfrm>
          <a:prstGeom prst="rect">
            <a:avLst/>
          </a:prstGeom>
          <a:noFill/>
        </p:spPr>
      </p:pic>
      <p:pic>
        <p:nvPicPr>
          <p:cNvPr id="6" name="Picture 2" descr="C:\Users\julio sanchez\Desktop\ANPROBIOSA\FOTOS 1\fOTOS\DSC01040.JPG"/>
          <p:cNvPicPr>
            <a:picLocks noChangeAspect="1" noChangeArrowheads="1"/>
          </p:cNvPicPr>
          <p:nvPr/>
        </p:nvPicPr>
        <p:blipFill>
          <a:blip r:embed="rId4" cstate="print"/>
          <a:srcRect/>
          <a:stretch>
            <a:fillRect/>
          </a:stretch>
        </p:blipFill>
        <p:spPr bwMode="auto">
          <a:xfrm>
            <a:off x="2339752" y="3649588"/>
            <a:ext cx="2561861" cy="1921396"/>
          </a:xfrm>
          <a:prstGeom prst="rect">
            <a:avLst/>
          </a:prstGeom>
          <a:noFill/>
        </p:spPr>
      </p:pic>
      <p:pic>
        <p:nvPicPr>
          <p:cNvPr id="95236" name="Picture 4"/>
          <p:cNvPicPr>
            <a:picLocks noChangeAspect="1" noChangeArrowheads="1"/>
          </p:cNvPicPr>
          <p:nvPr/>
        </p:nvPicPr>
        <p:blipFill>
          <a:blip r:embed="rId5" cstate="print"/>
          <a:srcRect/>
          <a:stretch>
            <a:fillRect/>
          </a:stretch>
        </p:blipFill>
        <p:spPr bwMode="auto">
          <a:xfrm>
            <a:off x="5508104" y="3649588"/>
            <a:ext cx="2709234" cy="1969517"/>
          </a:xfrm>
          <a:prstGeom prst="rect">
            <a:avLst/>
          </a:prstGeom>
          <a:noFill/>
          <a:ln w="9525" algn="in">
            <a:noFill/>
            <a:miter lim="800000"/>
            <a:headEnd/>
            <a:tailEnd/>
          </a:ln>
          <a:effectLst/>
        </p:spPr>
      </p:pic>
      <p:cxnSp>
        <p:nvCxnSpPr>
          <p:cNvPr id="8" name="7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Picture 1" descr="H:\chicken br2.png"/>
          <p:cNvPicPr>
            <a:picLocks noChangeAspect="1" noChangeArrowheads="1"/>
          </p:cNvPicPr>
          <p:nvPr/>
        </p:nvPicPr>
        <p:blipFill>
          <a:blip r:embed="rId6"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2339752" y="415297"/>
            <a:ext cx="6347048" cy="425979"/>
          </a:xfrm>
        </p:spPr>
        <p:txBody>
          <a:bodyPr>
            <a:normAutofit/>
          </a:bodyPr>
          <a:lstStyle/>
          <a:p>
            <a:pPr algn="r" eaLnBrk="1" hangingPunct="1"/>
            <a:r>
              <a:rPr lang="es-ES" sz="2000" b="1" dirty="0" smtClean="0">
                <a:cs typeface="Times New Roman" pitchFamily="18" charset="0"/>
              </a:rPr>
              <a:t>MICROFLORA EN LOS DISTINTOS TRAMOS INTESTINALES</a:t>
            </a:r>
            <a:endParaRPr lang="es-ES" sz="2000" dirty="0" smtClean="0">
              <a:cs typeface="Times New Roman" pitchFamily="18" charset="0"/>
            </a:endParaRPr>
          </a:p>
        </p:txBody>
      </p:sp>
      <p:sp>
        <p:nvSpPr>
          <p:cNvPr id="11267" name="2 Marcador de contenido"/>
          <p:cNvSpPr>
            <a:spLocks noGrp="1"/>
          </p:cNvSpPr>
          <p:nvPr>
            <p:ph idx="1"/>
          </p:nvPr>
        </p:nvSpPr>
        <p:spPr>
          <a:xfrm>
            <a:off x="1835696" y="1201319"/>
            <a:ext cx="6893966" cy="576062"/>
          </a:xfrm>
        </p:spPr>
        <p:txBody>
          <a:bodyPr>
            <a:normAutofit/>
          </a:bodyPr>
          <a:lstStyle/>
          <a:p>
            <a:pPr marL="3175" indent="11113" algn="just" eaLnBrk="1" hangingPunct="1">
              <a:buFont typeface="Arial" charset="0"/>
              <a:buNone/>
            </a:pPr>
            <a:r>
              <a:rPr lang="es-EC" sz="1200" b="1" dirty="0" smtClean="0">
                <a:latin typeface="Arial" pitchFamily="34" charset="0"/>
                <a:cs typeface="Arial" pitchFamily="34" charset="0"/>
              </a:rPr>
              <a:t>Cuadro 1</a:t>
            </a:r>
            <a:r>
              <a:rPr lang="es-EC" sz="1200" dirty="0" smtClean="0">
                <a:latin typeface="Arial" pitchFamily="34" charset="0"/>
                <a:cs typeface="Arial" pitchFamily="34" charset="0"/>
              </a:rPr>
              <a:t>. Tabla de diversidad bacteriana del tracto gastrointestinal de pollos, en función de la variación del pH y el tiempo medio de  retención, en minutos (TMR) de la digesta en la fase solida.</a:t>
            </a:r>
            <a:endParaRPr lang="es-ES" sz="1200" dirty="0" smtClean="0">
              <a:latin typeface="Arial" pitchFamily="34" charset="0"/>
              <a:cs typeface="Arial" pitchFamily="34" charset="0"/>
            </a:endParaRPr>
          </a:p>
        </p:txBody>
      </p:sp>
      <p:graphicFrame>
        <p:nvGraphicFramePr>
          <p:cNvPr id="4" name="3 Tabla"/>
          <p:cNvGraphicFramePr>
            <a:graphicFrameLocks noGrp="1"/>
          </p:cNvGraphicFramePr>
          <p:nvPr>
            <p:extLst>
              <p:ext uri="{D42A27DB-BD31-4B8C-83A1-F6EECF244321}">
                <p14:modId xmlns="" xmlns:p14="http://schemas.microsoft.com/office/powerpoint/2010/main" val="3093186641"/>
              </p:ext>
            </p:extLst>
          </p:nvPr>
        </p:nvGraphicFramePr>
        <p:xfrm>
          <a:off x="1787080" y="1921396"/>
          <a:ext cx="7105400" cy="3292602"/>
        </p:xfrm>
        <a:graphic>
          <a:graphicData uri="http://schemas.openxmlformats.org/drawingml/2006/table">
            <a:tbl>
              <a:tblPr/>
              <a:tblGrid>
                <a:gridCol w="1507375"/>
                <a:gridCol w="1115122"/>
                <a:gridCol w="1115122"/>
                <a:gridCol w="3367781"/>
              </a:tblGrid>
              <a:tr h="299327">
                <a:tc rowSpan="2">
                  <a:txBody>
                    <a:bodyPr/>
                    <a:lstStyle/>
                    <a:p>
                      <a:pPr algn="ctr">
                        <a:lnSpc>
                          <a:spcPct val="100000"/>
                        </a:lnSpc>
                        <a:spcAft>
                          <a:spcPts val="0"/>
                        </a:spcAft>
                      </a:pPr>
                      <a:r>
                        <a:rPr lang="es-EC" sz="1200" b="1" dirty="0">
                          <a:solidFill>
                            <a:schemeClr val="bg1"/>
                          </a:solidFill>
                          <a:latin typeface="+mj-lt"/>
                          <a:ea typeface="Times New Roman"/>
                        </a:rPr>
                        <a:t>Sección intestinal</a:t>
                      </a:r>
                      <a:endParaRPr lang="es-ES" sz="1200" dirty="0">
                        <a:solidFill>
                          <a:schemeClr val="bg1"/>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gridSpan="2">
                  <a:txBody>
                    <a:bodyPr/>
                    <a:lstStyle/>
                    <a:p>
                      <a:pPr algn="ctr">
                        <a:lnSpc>
                          <a:spcPct val="100000"/>
                        </a:lnSpc>
                        <a:spcAft>
                          <a:spcPts val="0"/>
                        </a:spcAft>
                      </a:pPr>
                      <a:r>
                        <a:rPr lang="es-EC" sz="1200" b="1" dirty="0">
                          <a:solidFill>
                            <a:schemeClr val="bg1"/>
                          </a:solidFill>
                          <a:latin typeface="+mj-lt"/>
                          <a:ea typeface="Times New Roman"/>
                        </a:rPr>
                        <a:t>Contenido digestivo</a:t>
                      </a:r>
                      <a:endParaRPr lang="es-ES" sz="1200" dirty="0">
                        <a:solidFill>
                          <a:schemeClr val="bg1"/>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hMerge="1">
                  <a:txBody>
                    <a:bodyPr/>
                    <a:lstStyle/>
                    <a:p>
                      <a:endParaRPr lang="es-ES"/>
                    </a:p>
                  </a:txBody>
                  <a:tcPr/>
                </a:tc>
                <a:tc rowSpan="2">
                  <a:txBody>
                    <a:bodyPr/>
                    <a:lstStyle/>
                    <a:p>
                      <a:pPr algn="ctr">
                        <a:lnSpc>
                          <a:spcPct val="100000"/>
                        </a:lnSpc>
                        <a:spcAft>
                          <a:spcPts val="0"/>
                        </a:spcAft>
                      </a:pPr>
                      <a:r>
                        <a:rPr lang="es-EC" sz="1200" b="1" dirty="0">
                          <a:solidFill>
                            <a:schemeClr val="bg1"/>
                          </a:solidFill>
                          <a:latin typeface="+mj-lt"/>
                          <a:ea typeface="Times New Roman"/>
                        </a:rPr>
                        <a:t>Bacterias</a:t>
                      </a:r>
                      <a:endParaRPr lang="es-ES" sz="1200" dirty="0">
                        <a:solidFill>
                          <a:schemeClr val="bg1"/>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199552">
                <a:tc vMerge="1">
                  <a:txBody>
                    <a:bodyPr/>
                    <a:lstStyle/>
                    <a:p>
                      <a:endParaRPr lang="es-ES"/>
                    </a:p>
                  </a:txBody>
                  <a:tcPr/>
                </a:tc>
                <a:tc>
                  <a:txBody>
                    <a:bodyPr/>
                    <a:lstStyle/>
                    <a:p>
                      <a:pPr algn="ctr">
                        <a:lnSpc>
                          <a:spcPct val="100000"/>
                        </a:lnSpc>
                        <a:spcAft>
                          <a:spcPts val="0"/>
                        </a:spcAft>
                      </a:pPr>
                      <a:r>
                        <a:rPr lang="es-EC" sz="1200" b="1" dirty="0">
                          <a:solidFill>
                            <a:schemeClr val="bg1"/>
                          </a:solidFill>
                          <a:latin typeface="+mj-lt"/>
                          <a:ea typeface="Times New Roman"/>
                        </a:rPr>
                        <a:t>pH</a:t>
                      </a:r>
                      <a:endParaRPr lang="es-ES" sz="1200" dirty="0">
                        <a:solidFill>
                          <a:schemeClr val="bg1"/>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a:lnSpc>
                          <a:spcPct val="100000"/>
                        </a:lnSpc>
                        <a:spcAft>
                          <a:spcPts val="0"/>
                        </a:spcAft>
                      </a:pPr>
                      <a:r>
                        <a:rPr lang="es-EC" sz="1200" b="1" dirty="0">
                          <a:solidFill>
                            <a:schemeClr val="bg1"/>
                          </a:solidFill>
                          <a:latin typeface="+mj-lt"/>
                          <a:ea typeface="Times New Roman"/>
                        </a:rPr>
                        <a:t>TMR </a:t>
                      </a:r>
                      <a:endParaRPr lang="es-ES" sz="1200" dirty="0">
                        <a:solidFill>
                          <a:schemeClr val="bg1"/>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vMerge="1">
                  <a:txBody>
                    <a:bodyPr/>
                    <a:lstStyle/>
                    <a:p>
                      <a:endParaRPr lang="es-ES"/>
                    </a:p>
                  </a:txBody>
                  <a:tcPr/>
                </a:tc>
              </a:tr>
              <a:tr h="498879">
                <a:tc>
                  <a:txBody>
                    <a:bodyPr/>
                    <a:lstStyle/>
                    <a:p>
                      <a:pPr algn="l">
                        <a:lnSpc>
                          <a:spcPct val="100000"/>
                        </a:lnSpc>
                        <a:spcAft>
                          <a:spcPts val="0"/>
                        </a:spcAft>
                      </a:pPr>
                      <a:r>
                        <a:rPr lang="es-EC" sz="1200" dirty="0">
                          <a:solidFill>
                            <a:srgbClr val="996633"/>
                          </a:solidFill>
                          <a:latin typeface="+mj-lt"/>
                          <a:ea typeface="Times New Roman"/>
                        </a:rPr>
                        <a:t>Buche</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4,5</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31-41</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200" i="1" dirty="0">
                          <a:solidFill>
                            <a:srgbClr val="996633"/>
                          </a:solidFill>
                          <a:latin typeface="+mj-lt"/>
                          <a:ea typeface="Times New Roman"/>
                        </a:rPr>
                        <a:t>Lactobacillus </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 Estreptococcus</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 E. coli</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 Staphylococcus</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7">
                <a:tc>
                  <a:txBody>
                    <a:bodyPr/>
                    <a:lstStyle/>
                    <a:p>
                      <a:pPr algn="l">
                        <a:lnSpc>
                          <a:spcPct val="100000"/>
                        </a:lnSpc>
                        <a:spcAft>
                          <a:spcPts val="0"/>
                        </a:spcAft>
                      </a:pPr>
                      <a:r>
                        <a:rPr lang="es-EC" sz="1200" dirty="0">
                          <a:solidFill>
                            <a:srgbClr val="996633"/>
                          </a:solidFill>
                          <a:latin typeface="+mj-lt"/>
                          <a:ea typeface="Times New Roman"/>
                        </a:rPr>
                        <a:t>Proventrículo</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4,4-4,8</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39</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s-EC" sz="1200" i="1" dirty="0">
                          <a:solidFill>
                            <a:srgbClr val="996633"/>
                          </a:solidFill>
                          <a:latin typeface="+mj-lt"/>
                          <a:ea typeface="Times New Roman"/>
                        </a:rPr>
                        <a:t>Estreptococcus</a:t>
                      </a:r>
                      <a:r>
                        <a:rPr lang="es-EC" sz="1200" i="1" baseline="30000" dirty="0">
                          <a:solidFill>
                            <a:srgbClr val="996633"/>
                          </a:solidFill>
                          <a:latin typeface="+mj-lt"/>
                          <a:ea typeface="Times New Roman"/>
                        </a:rPr>
                        <a:t>+</a:t>
                      </a:r>
                      <a:r>
                        <a:rPr lang="es-EC" sz="1200" i="1" dirty="0">
                          <a:solidFill>
                            <a:srgbClr val="996633"/>
                          </a:solidFill>
                          <a:latin typeface="+mj-lt"/>
                          <a:ea typeface="Times New Roman"/>
                        </a:rPr>
                        <a:t>, coliformes</a:t>
                      </a:r>
                      <a:r>
                        <a:rPr lang="es-EC" sz="1200" i="1" baseline="30000"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552">
                <a:tc>
                  <a:txBody>
                    <a:bodyPr/>
                    <a:lstStyle/>
                    <a:p>
                      <a:pPr algn="l">
                        <a:lnSpc>
                          <a:spcPct val="100000"/>
                        </a:lnSpc>
                        <a:spcAft>
                          <a:spcPts val="0"/>
                        </a:spcAft>
                      </a:pPr>
                      <a:r>
                        <a:rPr lang="es-EC" sz="1200" dirty="0">
                          <a:solidFill>
                            <a:srgbClr val="996633"/>
                          </a:solidFill>
                          <a:latin typeface="+mj-lt"/>
                          <a:ea typeface="Times New Roman"/>
                        </a:rPr>
                        <a:t>Molleja</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2,6</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33</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200" i="1" dirty="0">
                          <a:solidFill>
                            <a:srgbClr val="996633"/>
                          </a:solidFill>
                          <a:latin typeface="+mj-lt"/>
                          <a:ea typeface="Times New Roman"/>
                        </a:rPr>
                        <a:t>Lactobacillus </a:t>
                      </a:r>
                      <a:r>
                        <a:rPr lang="fr-FR" sz="1200" i="1" baseline="30000"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552">
                <a:tc>
                  <a:txBody>
                    <a:bodyPr/>
                    <a:lstStyle/>
                    <a:p>
                      <a:pPr algn="l">
                        <a:lnSpc>
                          <a:spcPct val="100000"/>
                        </a:lnSpc>
                        <a:spcAft>
                          <a:spcPts val="0"/>
                        </a:spcAft>
                      </a:pPr>
                      <a:r>
                        <a:rPr lang="es-EC" sz="1200" dirty="0">
                          <a:solidFill>
                            <a:srgbClr val="996633"/>
                          </a:solidFill>
                          <a:latin typeface="+mj-lt"/>
                          <a:ea typeface="Times New Roman"/>
                        </a:rPr>
                        <a:t>Duodeno</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5,7-6</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5-10</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s-EC" sz="1200" i="1" dirty="0">
                          <a:solidFill>
                            <a:srgbClr val="996633"/>
                          </a:solidFill>
                          <a:latin typeface="+mj-lt"/>
                          <a:ea typeface="Times New Roman"/>
                        </a:rPr>
                        <a:t>Coliformes</a:t>
                      </a:r>
                      <a:r>
                        <a:rPr lang="es-EC" sz="1200" i="1" baseline="30000"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552">
                <a:tc>
                  <a:txBody>
                    <a:bodyPr/>
                    <a:lstStyle/>
                    <a:p>
                      <a:pPr algn="l">
                        <a:lnSpc>
                          <a:spcPct val="100000"/>
                        </a:lnSpc>
                        <a:spcAft>
                          <a:spcPts val="0"/>
                        </a:spcAft>
                      </a:pPr>
                      <a:r>
                        <a:rPr lang="es-EC" sz="1200" dirty="0">
                          <a:solidFill>
                            <a:srgbClr val="996633"/>
                          </a:solidFill>
                          <a:latin typeface="+mj-lt"/>
                          <a:ea typeface="Times New Roman"/>
                        </a:rPr>
                        <a:t>Yeyuno</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5,8</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71-84</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s-EC" sz="1200" i="1" dirty="0">
                          <a:solidFill>
                            <a:srgbClr val="996633"/>
                          </a:solidFill>
                          <a:latin typeface="+mj-lt"/>
                          <a:ea typeface="Times New Roman"/>
                        </a:rPr>
                        <a:t>Clostridium </a:t>
                      </a:r>
                      <a:r>
                        <a:rPr lang="es-EC" sz="1200" i="1" baseline="30000"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206">
                <a:tc>
                  <a:txBody>
                    <a:bodyPr/>
                    <a:lstStyle/>
                    <a:p>
                      <a:pPr algn="l">
                        <a:lnSpc>
                          <a:spcPct val="100000"/>
                        </a:lnSpc>
                        <a:spcAft>
                          <a:spcPts val="0"/>
                        </a:spcAft>
                      </a:pPr>
                      <a:r>
                        <a:rPr lang="es-EC" sz="1200" dirty="0" smtClean="0">
                          <a:solidFill>
                            <a:srgbClr val="996633"/>
                          </a:solidFill>
                          <a:latin typeface="+mj-lt"/>
                          <a:ea typeface="Times New Roman"/>
                        </a:rPr>
                        <a:t>Íleon</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smtClean="0">
                          <a:solidFill>
                            <a:srgbClr val="996633"/>
                          </a:solidFill>
                          <a:latin typeface="+mj-lt"/>
                          <a:ea typeface="Times New Roman"/>
                        </a:rPr>
                        <a:t>6,3</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90-97</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200" i="1" dirty="0">
                          <a:solidFill>
                            <a:srgbClr val="996633"/>
                          </a:solidFill>
                          <a:latin typeface="+mj-lt"/>
                          <a:ea typeface="Times New Roman"/>
                        </a:rPr>
                        <a:t>coliformes</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 Eubacterium</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 Bacteroides</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a:t>
                      </a:r>
                      <a:endParaRPr lang="es-ES" sz="1200" dirty="0">
                        <a:solidFill>
                          <a:srgbClr val="996633"/>
                        </a:solidFill>
                        <a:latin typeface="+mj-lt"/>
                        <a:ea typeface="Times New Roman"/>
                      </a:endParaRPr>
                    </a:p>
                    <a:p>
                      <a:pPr algn="l">
                        <a:lnSpc>
                          <a:spcPct val="100000"/>
                        </a:lnSpc>
                        <a:spcAft>
                          <a:spcPts val="0"/>
                        </a:spcAft>
                      </a:pPr>
                      <a:r>
                        <a:rPr lang="fr-FR" sz="1200" i="1" dirty="0">
                          <a:solidFill>
                            <a:srgbClr val="996633"/>
                          </a:solidFill>
                          <a:latin typeface="+mj-lt"/>
                          <a:ea typeface="Times New Roman"/>
                        </a:rPr>
                        <a:t>Staphylococcus</a:t>
                      </a:r>
                      <a:r>
                        <a:rPr lang="fr-FR" sz="1200" i="1" baseline="30000" dirty="0">
                          <a:solidFill>
                            <a:srgbClr val="996633"/>
                          </a:solidFill>
                          <a:latin typeface="+mj-lt"/>
                          <a:ea typeface="Times New Roman"/>
                        </a:rPr>
                        <a:t>+</a:t>
                      </a:r>
                      <a:r>
                        <a:rPr lang="fr-FR" sz="1200" i="1" dirty="0">
                          <a:solidFill>
                            <a:srgbClr val="996633"/>
                          </a:solidFill>
                          <a:latin typeface="+mj-lt"/>
                          <a:ea typeface="Times New Roman"/>
                        </a:rPr>
                        <a:t>, Estreptococcus</a:t>
                      </a:r>
                      <a:r>
                        <a:rPr lang="fr-FR" sz="1200" i="1" baseline="30000" dirty="0">
                          <a:solidFill>
                            <a:srgbClr val="996633"/>
                          </a:solidFill>
                          <a:latin typeface="+mj-lt"/>
                          <a:ea typeface="Times New Roman"/>
                        </a:rPr>
                        <a:t>+</a:t>
                      </a:r>
                      <a:endParaRPr lang="es-ES" sz="1200" dirty="0">
                        <a:solidFill>
                          <a:srgbClr val="996633"/>
                        </a:solidFill>
                        <a:latin typeface="+mj-lt"/>
                        <a:ea typeface="Times New Roman"/>
                      </a:endParaRPr>
                    </a:p>
                    <a:p>
                      <a:pPr algn="l">
                        <a:lnSpc>
                          <a:spcPct val="100000"/>
                        </a:lnSpc>
                        <a:spcAft>
                          <a:spcPts val="0"/>
                        </a:spcAft>
                      </a:pPr>
                      <a:r>
                        <a:rPr lang="fr-FR" sz="1200" i="1" dirty="0">
                          <a:solidFill>
                            <a:srgbClr val="996633"/>
                          </a:solidFill>
                          <a:latin typeface="+mj-lt"/>
                          <a:ea typeface="Times New Roman"/>
                        </a:rPr>
                        <a:t>Lactobacillus </a:t>
                      </a:r>
                      <a:r>
                        <a:rPr lang="fr-FR" sz="1200" i="1" baseline="30000"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655">
                <a:tc>
                  <a:txBody>
                    <a:bodyPr/>
                    <a:lstStyle/>
                    <a:p>
                      <a:pPr algn="l">
                        <a:lnSpc>
                          <a:spcPct val="100000"/>
                        </a:lnSpc>
                        <a:spcAft>
                          <a:spcPts val="0"/>
                        </a:spcAft>
                      </a:pPr>
                      <a:r>
                        <a:rPr lang="es-EC" sz="1200" dirty="0">
                          <a:solidFill>
                            <a:srgbClr val="996633"/>
                          </a:solidFill>
                          <a:latin typeface="+mj-lt"/>
                          <a:ea typeface="Times New Roman"/>
                        </a:rPr>
                        <a:t>Ciegos</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5,7</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C" sz="1200" dirty="0">
                          <a:solidFill>
                            <a:srgbClr val="996633"/>
                          </a:solidFill>
                          <a:latin typeface="+mj-lt"/>
                          <a:ea typeface="Times New Roman"/>
                        </a:rPr>
                        <a:t>119</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200" i="1" dirty="0">
                          <a:solidFill>
                            <a:srgbClr val="996633"/>
                          </a:solidFill>
                          <a:latin typeface="+mj-lt"/>
                          <a:ea typeface="Times New Roman"/>
                        </a:rPr>
                        <a:t>Clostridium </a:t>
                      </a:r>
                      <a:r>
                        <a:rPr lang="en-US" sz="1200" i="1" baseline="30000" dirty="0">
                          <a:solidFill>
                            <a:srgbClr val="996633"/>
                          </a:solidFill>
                          <a:latin typeface="+mj-lt"/>
                          <a:ea typeface="Times New Roman"/>
                        </a:rPr>
                        <a:t>+</a:t>
                      </a:r>
                      <a:r>
                        <a:rPr lang="en-US" sz="1200" i="1" dirty="0">
                          <a:solidFill>
                            <a:srgbClr val="996633"/>
                          </a:solidFill>
                          <a:latin typeface="+mj-lt"/>
                          <a:ea typeface="Times New Roman"/>
                        </a:rPr>
                        <a:t> ,Bacteroides</a:t>
                      </a:r>
                      <a:r>
                        <a:rPr lang="en-US" sz="1200" i="1" baseline="30000" dirty="0">
                          <a:solidFill>
                            <a:srgbClr val="996633"/>
                          </a:solidFill>
                          <a:latin typeface="+mj-lt"/>
                          <a:ea typeface="Times New Roman"/>
                        </a:rPr>
                        <a:t>-</a:t>
                      </a:r>
                      <a:r>
                        <a:rPr lang="en-US" sz="1200" i="1" dirty="0">
                          <a:solidFill>
                            <a:srgbClr val="996633"/>
                          </a:solidFill>
                          <a:latin typeface="+mj-lt"/>
                          <a:ea typeface="Times New Roman"/>
                        </a:rPr>
                        <a:t>, Eubacterium</a:t>
                      </a:r>
                      <a:r>
                        <a:rPr lang="en-US" sz="1200" i="1" baseline="30000" dirty="0">
                          <a:solidFill>
                            <a:srgbClr val="996633"/>
                          </a:solidFill>
                          <a:latin typeface="+mj-lt"/>
                          <a:ea typeface="Times New Roman"/>
                        </a:rPr>
                        <a:t>+</a:t>
                      </a:r>
                      <a:r>
                        <a:rPr lang="en-US" sz="1200" i="1" dirty="0">
                          <a:solidFill>
                            <a:srgbClr val="996633"/>
                          </a:solidFill>
                          <a:latin typeface="+mj-lt"/>
                          <a:ea typeface="Times New Roman"/>
                        </a:rPr>
                        <a:t>, </a:t>
                      </a:r>
                      <a:r>
                        <a:rPr lang="en-US" sz="1200" i="1" dirty="0" smtClean="0">
                          <a:solidFill>
                            <a:srgbClr val="996633"/>
                          </a:solidFill>
                          <a:latin typeface="+mj-lt"/>
                          <a:ea typeface="Times New Roman"/>
                        </a:rPr>
                        <a:t> Bacillus, </a:t>
                      </a:r>
                      <a:r>
                        <a:rPr lang="en-US" sz="1200" i="1" dirty="0" err="1" smtClean="0">
                          <a:solidFill>
                            <a:srgbClr val="996633"/>
                          </a:solidFill>
                          <a:latin typeface="+mj-lt"/>
                          <a:ea typeface="Times New Roman"/>
                        </a:rPr>
                        <a:t>Fusobacterium</a:t>
                      </a:r>
                      <a:r>
                        <a:rPr lang="en-US" sz="1200" i="1" dirty="0" smtClean="0">
                          <a:solidFill>
                            <a:srgbClr val="996633"/>
                          </a:solidFill>
                          <a:latin typeface="+mj-lt"/>
                          <a:ea typeface="Times New Roman"/>
                        </a:rPr>
                        <a:t> </a:t>
                      </a:r>
                      <a:r>
                        <a:rPr lang="en-US" sz="1200" i="1" baseline="30000" dirty="0">
                          <a:solidFill>
                            <a:srgbClr val="996633"/>
                          </a:solidFill>
                          <a:latin typeface="+mj-lt"/>
                          <a:ea typeface="Times New Roman"/>
                        </a:rPr>
                        <a:t>-</a:t>
                      </a:r>
                      <a:r>
                        <a:rPr lang="en-US" sz="1200" i="1" dirty="0">
                          <a:solidFill>
                            <a:srgbClr val="996633"/>
                          </a:solidFill>
                          <a:latin typeface="+mj-lt"/>
                          <a:ea typeface="Times New Roman"/>
                        </a:rPr>
                        <a:t>, Bofidobacteria </a:t>
                      </a:r>
                      <a:r>
                        <a:rPr lang="en-US" sz="1200" i="1" baseline="30000" dirty="0">
                          <a:solidFill>
                            <a:srgbClr val="996633"/>
                          </a:solidFill>
                          <a:latin typeface="+mj-lt"/>
                          <a:ea typeface="Times New Roman"/>
                        </a:rPr>
                        <a:t>-</a:t>
                      </a:r>
                      <a:endParaRPr lang="es-ES" sz="1200" dirty="0">
                        <a:solidFill>
                          <a:srgbClr val="996633"/>
                        </a:solidFill>
                        <a:latin typeface="+mj-lt"/>
                        <a:ea typeface="Times New Roman"/>
                      </a:endParaRPr>
                    </a:p>
                  </a:txBody>
                  <a:tcPr marL="67733" marR="677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317" name="Rectangle 1"/>
          <p:cNvSpPr>
            <a:spLocks noChangeArrowheads="1"/>
          </p:cNvSpPr>
          <p:nvPr/>
        </p:nvSpPr>
        <p:spPr bwMode="auto">
          <a:xfrm>
            <a:off x="1691680" y="5161756"/>
            <a:ext cx="2208854"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p>
            <a:pPr algn="just"/>
            <a:r>
              <a:rPr lang="es-ES" sz="1200" dirty="0">
                <a:latin typeface="+mj-lt"/>
                <a:cs typeface="Times New Roman" pitchFamily="18" charset="0"/>
              </a:rPr>
              <a:t>Fuente: Choque (2008).</a:t>
            </a:r>
          </a:p>
        </p:txBody>
      </p:sp>
      <p:cxnSp>
        <p:nvCxnSpPr>
          <p:cNvPr id="7" name="6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39752" y="1993404"/>
            <a:ext cx="5842992" cy="1627370"/>
          </a:xfrm>
        </p:spPr>
        <p:txBody>
          <a:bodyPr>
            <a:normAutofit fontScale="85000" lnSpcReduction="20000"/>
          </a:bodyPr>
          <a:lstStyle/>
          <a:p>
            <a:pPr eaLnBrk="1" hangingPunct="1">
              <a:buFont typeface="Arial" charset="0"/>
              <a:buNone/>
              <a:defRPr/>
            </a:pPr>
            <a:r>
              <a:rPr lang="es-ES" sz="1700" b="1" dirty="0" smtClean="0">
                <a:solidFill>
                  <a:srgbClr val="996633"/>
                </a:solidFill>
                <a:latin typeface="Arial" pitchFamily="34" charset="0"/>
                <a:cs typeface="Arial" pitchFamily="34" charset="0"/>
              </a:rPr>
              <a:t>FUNCIONES Y EQUILIBRIO DE LA FLORA INTESTINAL</a:t>
            </a:r>
          </a:p>
          <a:p>
            <a:pPr eaLnBrk="1" hangingPunct="1">
              <a:buFont typeface="Arial" charset="0"/>
              <a:buNone/>
              <a:defRPr/>
            </a:pPr>
            <a:r>
              <a:rPr lang="es-ES" sz="1700" dirty="0" smtClean="0">
                <a:latin typeface="Arial" pitchFamily="34" charset="0"/>
                <a:cs typeface="Arial" pitchFamily="34" charset="0"/>
              </a:rPr>
              <a:t> </a:t>
            </a:r>
          </a:p>
          <a:p>
            <a:pPr eaLnBrk="1" hangingPunct="1">
              <a:defRPr/>
            </a:pPr>
            <a:r>
              <a:rPr lang="es-ES" sz="1700" dirty="0" smtClean="0">
                <a:solidFill>
                  <a:srgbClr val="CC9900"/>
                </a:solidFill>
                <a:latin typeface="Arial" pitchFamily="34" charset="0"/>
                <a:cs typeface="Arial" pitchFamily="34" charset="0"/>
              </a:rPr>
              <a:t>Producción de vitaminas y ácidos grasos de cadena corta.</a:t>
            </a:r>
          </a:p>
          <a:p>
            <a:pPr eaLnBrk="1" hangingPunct="1">
              <a:defRPr/>
            </a:pPr>
            <a:r>
              <a:rPr lang="es-ES" sz="1700" dirty="0" smtClean="0">
                <a:solidFill>
                  <a:srgbClr val="CC9900"/>
                </a:solidFill>
                <a:latin typeface="Arial" pitchFamily="34" charset="0"/>
                <a:cs typeface="Arial" pitchFamily="34" charset="0"/>
              </a:rPr>
              <a:t>Degradación de sustancias alimenticias no digeridas.</a:t>
            </a:r>
          </a:p>
          <a:p>
            <a:pPr eaLnBrk="1" hangingPunct="1">
              <a:defRPr/>
            </a:pPr>
            <a:r>
              <a:rPr lang="es-ES" sz="1700" dirty="0" smtClean="0">
                <a:solidFill>
                  <a:srgbClr val="CC9900"/>
                </a:solidFill>
                <a:latin typeface="Arial" pitchFamily="34" charset="0"/>
                <a:cs typeface="Arial" pitchFamily="34" charset="0"/>
              </a:rPr>
              <a:t>Integridad del epitelio intestinal,</a:t>
            </a:r>
          </a:p>
          <a:p>
            <a:pPr eaLnBrk="1" hangingPunct="1">
              <a:defRPr/>
            </a:pPr>
            <a:r>
              <a:rPr lang="es-ES" sz="1700" dirty="0" smtClean="0">
                <a:solidFill>
                  <a:srgbClr val="CC9900"/>
                </a:solidFill>
                <a:latin typeface="Arial" pitchFamily="34" charset="0"/>
                <a:cs typeface="Arial" pitchFamily="34" charset="0"/>
              </a:rPr>
              <a:t>Estímulo de la respuesta inmunitaria.</a:t>
            </a:r>
          </a:p>
          <a:p>
            <a:pPr eaLnBrk="1" hangingPunct="1">
              <a:defRPr/>
            </a:pPr>
            <a:r>
              <a:rPr lang="es-ES" sz="1700" dirty="0" smtClean="0">
                <a:solidFill>
                  <a:srgbClr val="CC9900"/>
                </a:solidFill>
                <a:latin typeface="Arial" pitchFamily="34" charset="0"/>
                <a:cs typeface="Arial" pitchFamily="34" charset="0"/>
              </a:rPr>
              <a:t>Protección frente a microorganismos enteropatógenos.</a:t>
            </a:r>
          </a:p>
          <a:p>
            <a:pPr eaLnBrk="1" hangingPunct="1">
              <a:buFont typeface="Arial" charset="0"/>
              <a:buNone/>
              <a:defRPr/>
            </a:pPr>
            <a:endParaRPr lang="es-EC" sz="1400" b="1" dirty="0" smtClean="0">
              <a:latin typeface="Arial" pitchFamily="34" charset="0"/>
              <a:cs typeface="Arial" pitchFamily="34" charset="0"/>
            </a:endParaRPr>
          </a:p>
        </p:txBody>
      </p:sp>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1"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259632" y="2209428"/>
            <a:ext cx="1584175" cy="1584176"/>
            <a:chOff x="3249452" y="2418600"/>
            <a:chExt cx="2160241" cy="2135534"/>
          </a:xfrm>
        </p:grpSpPr>
        <p:sp>
          <p:nvSpPr>
            <p:cNvPr id="15" name="14 Hexágono"/>
            <p:cNvSpPr/>
            <p:nvPr/>
          </p:nvSpPr>
          <p:spPr>
            <a:xfrm rot="5400000">
              <a:off x="3252969" y="2415083"/>
              <a:ext cx="2135534" cy="2142567"/>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163828"/>
                <a:satOff val="19704"/>
                <a:lumOff val="2266"/>
                <a:alphaOff val="0"/>
              </a:schemeClr>
            </a:effectRef>
            <a:fontRef idx="minor">
              <a:schemeClr val="lt1"/>
            </a:fontRef>
          </p:style>
        </p:sp>
        <p:sp>
          <p:nvSpPr>
            <p:cNvPr id="16" name="Hexágono 6"/>
            <p:cNvSpPr/>
            <p:nvPr/>
          </p:nvSpPr>
          <p:spPr>
            <a:xfrm>
              <a:off x="3249453" y="2774521"/>
              <a:ext cx="2160240" cy="142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1600" dirty="0" smtClean="0"/>
                <a:t>Exclusión Competitiva</a:t>
              </a:r>
            </a:p>
            <a:p>
              <a:pPr lvl="0" algn="ctr" defTabSz="1955800">
                <a:lnSpc>
                  <a:spcPct val="90000"/>
                </a:lnSpc>
                <a:spcBef>
                  <a:spcPct val="0"/>
                </a:spcBef>
                <a:spcAft>
                  <a:spcPct val="35000"/>
                </a:spcAft>
              </a:pPr>
              <a:r>
                <a:rPr lang="es-EC" sz="1600" kern="1200" dirty="0" smtClean="0"/>
                <a:t>(EC)</a:t>
              </a:r>
              <a:endParaRPr lang="es-ES" sz="1600" kern="1200" dirty="0"/>
            </a:p>
          </p:txBody>
        </p:sp>
      </p:grpSp>
      <p:grpSp>
        <p:nvGrpSpPr>
          <p:cNvPr id="8" name="7 Grupo"/>
          <p:cNvGrpSpPr/>
          <p:nvPr/>
        </p:nvGrpSpPr>
        <p:grpSpPr>
          <a:xfrm>
            <a:off x="3419872" y="2137420"/>
            <a:ext cx="1224136" cy="1152128"/>
            <a:chOff x="5023020" y="4636028"/>
            <a:chExt cx="985644" cy="903609"/>
          </a:xfrm>
        </p:grpSpPr>
        <p:sp>
          <p:nvSpPr>
            <p:cNvPr id="9" name="8 Hexágono"/>
            <p:cNvSpPr/>
            <p:nvPr/>
          </p:nvSpPr>
          <p:spPr>
            <a:xfrm rot="5400000">
              <a:off x="5064037" y="4595011"/>
              <a:ext cx="903609" cy="985644"/>
            </a:xfrm>
            <a:prstGeom prst="hexagon">
              <a:avLst>
                <a:gd name="adj" fmla="val 25000"/>
                <a:gd name="vf" fmla="val 115470"/>
              </a:avLst>
            </a:prstGeom>
            <a:solidFill>
              <a:srgbClr val="FFCC00"/>
            </a:solidFill>
          </p:spPr>
          <p:style>
            <a:lnRef idx="2">
              <a:schemeClr val="lt1">
                <a:hueOff val="0"/>
                <a:satOff val="0"/>
                <a:lumOff val="0"/>
                <a:alphaOff val="0"/>
              </a:schemeClr>
            </a:lnRef>
            <a:fillRef idx="1">
              <a:schemeClr val="accent2">
                <a:hueOff val="-655312"/>
                <a:satOff val="78818"/>
                <a:lumOff val="9063"/>
                <a:alphaOff val="0"/>
              </a:schemeClr>
            </a:fillRef>
            <a:effectRef idx="0">
              <a:schemeClr val="accent2">
                <a:hueOff val="-655312"/>
                <a:satOff val="78818"/>
                <a:lumOff val="9063"/>
                <a:alphaOff val="0"/>
              </a:schemeClr>
            </a:effectRef>
            <a:fontRef idx="minor">
              <a:schemeClr val="lt1"/>
            </a:fontRef>
          </p:style>
        </p:sp>
        <p:sp>
          <p:nvSpPr>
            <p:cNvPr id="10" name="Hexágono 12"/>
            <p:cNvSpPr/>
            <p:nvPr/>
          </p:nvSpPr>
          <p:spPr>
            <a:xfrm>
              <a:off x="5033909" y="4786629"/>
              <a:ext cx="974755" cy="602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400" kern="1200" dirty="0" smtClean="0">
                  <a:solidFill>
                    <a:srgbClr val="996633"/>
                  </a:solidFill>
                </a:rPr>
                <a:t>QUÍMCO</a:t>
              </a:r>
              <a:endParaRPr lang="es-ES" sz="1400" kern="1200" dirty="0">
                <a:solidFill>
                  <a:srgbClr val="996633"/>
                </a:solidFill>
              </a:endParaRPr>
            </a:p>
          </p:txBody>
        </p:sp>
      </p:grpSp>
      <p:grpSp>
        <p:nvGrpSpPr>
          <p:cNvPr id="19" name="18 Grupo"/>
          <p:cNvGrpSpPr/>
          <p:nvPr/>
        </p:nvGrpSpPr>
        <p:grpSpPr>
          <a:xfrm>
            <a:off x="3419872" y="3289548"/>
            <a:ext cx="1224136" cy="1201316"/>
            <a:chOff x="5023020" y="4636028"/>
            <a:chExt cx="985644" cy="903609"/>
          </a:xfrm>
        </p:grpSpPr>
        <p:sp>
          <p:nvSpPr>
            <p:cNvPr id="20" name="19 Hexágono"/>
            <p:cNvSpPr/>
            <p:nvPr/>
          </p:nvSpPr>
          <p:spPr>
            <a:xfrm rot="5400000">
              <a:off x="5064037" y="4595011"/>
              <a:ext cx="903609" cy="985644"/>
            </a:xfrm>
            <a:prstGeom prst="hexagon">
              <a:avLst>
                <a:gd name="adj" fmla="val 25000"/>
                <a:gd name="vf" fmla="val 115470"/>
              </a:avLst>
            </a:prstGeom>
            <a:solidFill>
              <a:srgbClr val="FFCC00"/>
            </a:solidFill>
          </p:spPr>
          <p:style>
            <a:lnRef idx="2">
              <a:schemeClr val="lt1">
                <a:hueOff val="0"/>
                <a:satOff val="0"/>
                <a:lumOff val="0"/>
                <a:alphaOff val="0"/>
              </a:schemeClr>
            </a:lnRef>
            <a:fillRef idx="1">
              <a:schemeClr val="accent2">
                <a:hueOff val="-655312"/>
                <a:satOff val="78818"/>
                <a:lumOff val="9063"/>
                <a:alphaOff val="0"/>
              </a:schemeClr>
            </a:fillRef>
            <a:effectRef idx="0">
              <a:schemeClr val="accent2">
                <a:hueOff val="-655312"/>
                <a:satOff val="78818"/>
                <a:lumOff val="9063"/>
                <a:alphaOff val="0"/>
              </a:schemeClr>
            </a:effectRef>
            <a:fontRef idx="minor">
              <a:schemeClr val="lt1"/>
            </a:fontRef>
          </p:style>
        </p:sp>
        <p:sp>
          <p:nvSpPr>
            <p:cNvPr id="21" name="Hexágono 12"/>
            <p:cNvSpPr/>
            <p:nvPr/>
          </p:nvSpPr>
          <p:spPr>
            <a:xfrm>
              <a:off x="5033909" y="4786629"/>
              <a:ext cx="974755" cy="602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400" dirty="0" smtClean="0">
                  <a:solidFill>
                    <a:srgbClr val="996633"/>
                  </a:solidFill>
                </a:rPr>
                <a:t>BIOQUÍMICO</a:t>
              </a:r>
              <a:endParaRPr lang="es-ES" sz="1400" kern="1200" dirty="0">
                <a:solidFill>
                  <a:srgbClr val="996633"/>
                </a:solidFill>
              </a:endParaRPr>
            </a:p>
          </p:txBody>
        </p:sp>
      </p:grpSp>
      <p:grpSp>
        <p:nvGrpSpPr>
          <p:cNvPr id="22" name="21 Grupo"/>
          <p:cNvGrpSpPr/>
          <p:nvPr/>
        </p:nvGrpSpPr>
        <p:grpSpPr>
          <a:xfrm>
            <a:off x="3419872" y="1057300"/>
            <a:ext cx="1167411" cy="1041627"/>
            <a:chOff x="5023020" y="4636028"/>
            <a:chExt cx="985644" cy="903609"/>
          </a:xfrm>
        </p:grpSpPr>
        <p:sp>
          <p:nvSpPr>
            <p:cNvPr id="23" name="22 Hexágono"/>
            <p:cNvSpPr/>
            <p:nvPr/>
          </p:nvSpPr>
          <p:spPr>
            <a:xfrm rot="5400000">
              <a:off x="5064037" y="4595011"/>
              <a:ext cx="903609" cy="985644"/>
            </a:xfrm>
            <a:prstGeom prst="hexagon">
              <a:avLst>
                <a:gd name="adj" fmla="val 25000"/>
                <a:gd name="vf" fmla="val 115470"/>
              </a:avLst>
            </a:prstGeom>
            <a:solidFill>
              <a:srgbClr val="FFCC00"/>
            </a:solidFill>
          </p:spPr>
          <p:style>
            <a:lnRef idx="2">
              <a:schemeClr val="lt1">
                <a:hueOff val="0"/>
                <a:satOff val="0"/>
                <a:lumOff val="0"/>
                <a:alphaOff val="0"/>
              </a:schemeClr>
            </a:lnRef>
            <a:fillRef idx="1">
              <a:schemeClr val="accent2">
                <a:hueOff val="-655312"/>
                <a:satOff val="78818"/>
                <a:lumOff val="9063"/>
                <a:alphaOff val="0"/>
              </a:schemeClr>
            </a:fillRef>
            <a:effectRef idx="0">
              <a:schemeClr val="accent2">
                <a:hueOff val="-655312"/>
                <a:satOff val="78818"/>
                <a:lumOff val="9063"/>
                <a:alphaOff val="0"/>
              </a:schemeClr>
            </a:effectRef>
            <a:fontRef idx="minor">
              <a:schemeClr val="lt1"/>
            </a:fontRef>
          </p:style>
        </p:sp>
        <p:sp>
          <p:nvSpPr>
            <p:cNvPr id="24" name="Hexágono 12"/>
            <p:cNvSpPr/>
            <p:nvPr/>
          </p:nvSpPr>
          <p:spPr>
            <a:xfrm>
              <a:off x="5033909" y="4786629"/>
              <a:ext cx="974755" cy="602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400" dirty="0" smtClean="0">
                  <a:solidFill>
                    <a:srgbClr val="996633"/>
                  </a:solidFill>
                </a:rPr>
                <a:t>BIOLÓGICO</a:t>
              </a:r>
              <a:endParaRPr lang="es-ES" sz="1400" kern="1200" dirty="0">
                <a:solidFill>
                  <a:srgbClr val="996633"/>
                </a:solidFill>
              </a:endParaRPr>
            </a:p>
          </p:txBody>
        </p:sp>
      </p:grpSp>
      <p:grpSp>
        <p:nvGrpSpPr>
          <p:cNvPr id="25" name="24 Grupo"/>
          <p:cNvGrpSpPr/>
          <p:nvPr/>
        </p:nvGrpSpPr>
        <p:grpSpPr>
          <a:xfrm>
            <a:off x="3419873" y="1"/>
            <a:ext cx="1152128" cy="1057299"/>
            <a:chOff x="5023020" y="4636028"/>
            <a:chExt cx="985644" cy="903609"/>
          </a:xfrm>
        </p:grpSpPr>
        <p:sp>
          <p:nvSpPr>
            <p:cNvPr id="26" name="25 Hexágono"/>
            <p:cNvSpPr/>
            <p:nvPr/>
          </p:nvSpPr>
          <p:spPr>
            <a:xfrm rot="5400000">
              <a:off x="5064037" y="4595011"/>
              <a:ext cx="903609" cy="985644"/>
            </a:xfrm>
            <a:prstGeom prst="hexagon">
              <a:avLst>
                <a:gd name="adj" fmla="val 25000"/>
                <a:gd name="vf" fmla="val 115470"/>
              </a:avLst>
            </a:prstGeom>
            <a:solidFill>
              <a:srgbClr val="FFCC00"/>
            </a:solidFill>
          </p:spPr>
          <p:style>
            <a:lnRef idx="2">
              <a:schemeClr val="lt1">
                <a:hueOff val="0"/>
                <a:satOff val="0"/>
                <a:lumOff val="0"/>
                <a:alphaOff val="0"/>
              </a:schemeClr>
            </a:lnRef>
            <a:fillRef idx="1">
              <a:schemeClr val="accent2">
                <a:hueOff val="-655312"/>
                <a:satOff val="78818"/>
                <a:lumOff val="9063"/>
                <a:alphaOff val="0"/>
              </a:schemeClr>
            </a:fillRef>
            <a:effectRef idx="0">
              <a:schemeClr val="accent2">
                <a:hueOff val="-655312"/>
                <a:satOff val="78818"/>
                <a:lumOff val="9063"/>
                <a:alphaOff val="0"/>
              </a:schemeClr>
            </a:effectRef>
            <a:fontRef idx="minor">
              <a:schemeClr val="lt1"/>
            </a:fontRef>
          </p:style>
        </p:sp>
        <p:sp>
          <p:nvSpPr>
            <p:cNvPr id="27" name="Hexágono 12"/>
            <p:cNvSpPr/>
            <p:nvPr/>
          </p:nvSpPr>
          <p:spPr>
            <a:xfrm>
              <a:off x="5033909" y="4786629"/>
              <a:ext cx="974755" cy="602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400" dirty="0" smtClean="0">
                  <a:solidFill>
                    <a:srgbClr val="996633"/>
                  </a:solidFill>
                </a:rPr>
                <a:t>FÍSICO</a:t>
              </a:r>
              <a:endParaRPr lang="es-ES" sz="1400" kern="1200" dirty="0">
                <a:solidFill>
                  <a:srgbClr val="996633"/>
                </a:solidFill>
              </a:endParaRPr>
            </a:p>
          </p:txBody>
        </p:sp>
      </p:grpSp>
      <p:grpSp>
        <p:nvGrpSpPr>
          <p:cNvPr id="28" name="27 Grupo"/>
          <p:cNvGrpSpPr/>
          <p:nvPr/>
        </p:nvGrpSpPr>
        <p:grpSpPr>
          <a:xfrm>
            <a:off x="3419872" y="4464496"/>
            <a:ext cx="1224136" cy="1129308"/>
            <a:chOff x="5023020" y="4636028"/>
            <a:chExt cx="985644" cy="903609"/>
          </a:xfrm>
        </p:grpSpPr>
        <p:sp>
          <p:nvSpPr>
            <p:cNvPr id="29" name="28 Hexágono"/>
            <p:cNvSpPr/>
            <p:nvPr/>
          </p:nvSpPr>
          <p:spPr>
            <a:xfrm rot="5400000">
              <a:off x="5064037" y="4595011"/>
              <a:ext cx="903609" cy="985644"/>
            </a:xfrm>
            <a:prstGeom prst="hexagon">
              <a:avLst>
                <a:gd name="adj" fmla="val 25000"/>
                <a:gd name="vf" fmla="val 115470"/>
              </a:avLst>
            </a:prstGeom>
            <a:solidFill>
              <a:srgbClr val="FFCC00"/>
            </a:solidFill>
          </p:spPr>
          <p:style>
            <a:lnRef idx="2">
              <a:schemeClr val="lt1">
                <a:hueOff val="0"/>
                <a:satOff val="0"/>
                <a:lumOff val="0"/>
                <a:alphaOff val="0"/>
              </a:schemeClr>
            </a:lnRef>
            <a:fillRef idx="1">
              <a:schemeClr val="accent2">
                <a:hueOff val="-655312"/>
                <a:satOff val="78818"/>
                <a:lumOff val="9063"/>
                <a:alphaOff val="0"/>
              </a:schemeClr>
            </a:fillRef>
            <a:effectRef idx="0">
              <a:schemeClr val="accent2">
                <a:hueOff val="-655312"/>
                <a:satOff val="78818"/>
                <a:lumOff val="9063"/>
                <a:alphaOff val="0"/>
              </a:schemeClr>
            </a:effectRef>
            <a:fontRef idx="minor">
              <a:schemeClr val="lt1"/>
            </a:fontRef>
          </p:style>
        </p:sp>
        <p:sp>
          <p:nvSpPr>
            <p:cNvPr id="30" name="Hexágono 12"/>
            <p:cNvSpPr/>
            <p:nvPr/>
          </p:nvSpPr>
          <p:spPr>
            <a:xfrm>
              <a:off x="5033909" y="4786629"/>
              <a:ext cx="974755" cy="602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400" dirty="0" smtClean="0">
                  <a:solidFill>
                    <a:srgbClr val="996633"/>
                  </a:solidFill>
                </a:rPr>
                <a:t>NUTRICIONAL</a:t>
              </a:r>
              <a:endParaRPr lang="es-ES" sz="1400" kern="1200" dirty="0">
                <a:solidFill>
                  <a:srgbClr val="996633"/>
                </a:solidFill>
              </a:endParaRPr>
            </a:p>
          </p:txBody>
        </p:sp>
      </p:grpSp>
      <p:cxnSp>
        <p:nvCxnSpPr>
          <p:cNvPr id="34" name="3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35" name="34 Imagen"/>
          <p:cNvPicPr/>
          <p:nvPr/>
        </p:nvPicPr>
        <p:blipFill>
          <a:blip r:embed="rId2" cstate="print"/>
          <a:srcRect l="29532" t="19335" r="21419" b="22961"/>
          <a:stretch>
            <a:fillRect/>
          </a:stretch>
        </p:blipFill>
        <p:spPr bwMode="auto">
          <a:xfrm>
            <a:off x="5004048" y="1561356"/>
            <a:ext cx="4032448" cy="2664296"/>
          </a:xfrm>
          <a:prstGeom prst="rect">
            <a:avLst/>
          </a:prstGeom>
          <a:noFill/>
          <a:ln w="9525">
            <a:noFill/>
            <a:miter lim="800000"/>
            <a:headEnd/>
            <a:tailEnd/>
          </a:ln>
        </p:spPr>
      </p:pic>
      <p:cxnSp>
        <p:nvCxnSpPr>
          <p:cNvPr id="37" name="36 Conector recto"/>
          <p:cNvCxnSpPr/>
          <p:nvPr/>
        </p:nvCxnSpPr>
        <p:spPr>
          <a:xfrm>
            <a:off x="3131840" y="553244"/>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a:off x="2843808" y="30015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p:nvPr/>
        </p:nvCxnSpPr>
        <p:spPr>
          <a:xfrm>
            <a:off x="3131840" y="553244"/>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a:off x="3131840" y="501774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2"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3203848" y="553244"/>
            <a:ext cx="4229670" cy="425979"/>
          </a:xfrm>
        </p:spPr>
        <p:txBody>
          <a:bodyPr>
            <a:noAutofit/>
          </a:bodyPr>
          <a:lstStyle/>
          <a:p>
            <a:pPr eaLnBrk="1" hangingPunct="1"/>
            <a:r>
              <a:rPr lang="es-ES" sz="3200" b="1" dirty="0" smtClean="0">
                <a:solidFill>
                  <a:srgbClr val="996633"/>
                </a:solidFill>
                <a:cs typeface="Times New Roman" pitchFamily="18" charset="0"/>
              </a:rPr>
              <a:t>LOS PROBIÓTICOS</a:t>
            </a:r>
            <a:endParaRPr lang="es-ES" sz="3200" dirty="0" smtClean="0">
              <a:solidFill>
                <a:srgbClr val="996633"/>
              </a:solidFill>
              <a:cs typeface="Times New Roman" pitchFamily="18" charset="0"/>
            </a:endParaRPr>
          </a:p>
        </p:txBody>
      </p:sp>
      <p:sp>
        <p:nvSpPr>
          <p:cNvPr id="3" name="2 Marcador de contenido"/>
          <p:cNvSpPr>
            <a:spLocks noGrp="1"/>
          </p:cNvSpPr>
          <p:nvPr>
            <p:ph idx="1"/>
          </p:nvPr>
        </p:nvSpPr>
        <p:spPr>
          <a:xfrm>
            <a:off x="1403648" y="1489348"/>
            <a:ext cx="7632848" cy="3816424"/>
          </a:xfrm>
        </p:spPr>
        <p:txBody>
          <a:bodyPr>
            <a:normAutofit/>
          </a:bodyPr>
          <a:lstStyle/>
          <a:p>
            <a:pPr algn="just">
              <a:buNone/>
              <a:defRPr/>
            </a:pPr>
            <a:r>
              <a:rPr lang="es-ES" sz="1800" i="1" dirty="0" smtClean="0">
                <a:solidFill>
                  <a:srgbClr val="FFCC00"/>
                </a:solidFill>
                <a:latin typeface="Arial" pitchFamily="34" charset="0"/>
                <a:cs typeface="Arial" pitchFamily="34" charset="0"/>
              </a:rPr>
              <a:t>    </a:t>
            </a:r>
            <a:r>
              <a:rPr lang="es-ES" sz="1800" dirty="0" smtClean="0">
                <a:solidFill>
                  <a:srgbClr val="FFCC00"/>
                </a:solidFill>
                <a:latin typeface="Arial" pitchFamily="34" charset="0"/>
                <a:cs typeface="Arial" pitchFamily="34" charset="0"/>
              </a:rPr>
              <a:t>Un probiótico se define como</a:t>
            </a:r>
            <a:r>
              <a:rPr lang="es-ES" sz="1800" i="1" dirty="0" smtClean="0">
                <a:solidFill>
                  <a:srgbClr val="FFCC00"/>
                </a:solidFill>
                <a:latin typeface="Arial" pitchFamily="34" charset="0"/>
                <a:cs typeface="Arial" pitchFamily="34" charset="0"/>
              </a:rPr>
              <a:t> "un suplemento alimenticio microbiano vivo que beneficia al animal huésped mediante el mejoramiento de su equilibrio microbiano intestinal“. </a:t>
            </a:r>
            <a:r>
              <a:rPr lang="es-ES" sz="1800" dirty="0" smtClean="0">
                <a:solidFill>
                  <a:srgbClr val="FFCC00"/>
                </a:solidFill>
                <a:latin typeface="Arial" pitchFamily="34" charset="0"/>
                <a:cs typeface="Arial" pitchFamily="34" charset="0"/>
              </a:rPr>
              <a:t>(Yegani, 2010)</a:t>
            </a:r>
            <a:endParaRPr lang="es-EC" sz="1800" dirty="0" smtClean="0">
              <a:solidFill>
                <a:srgbClr val="FFCC00"/>
              </a:solidFill>
              <a:latin typeface="Arial" pitchFamily="34" charset="0"/>
              <a:cs typeface="Arial" pitchFamily="34" charset="0"/>
            </a:endParaRPr>
          </a:p>
          <a:p>
            <a:pPr algn="just">
              <a:buNone/>
              <a:defRPr/>
            </a:pPr>
            <a:endParaRPr lang="es-ES" sz="1800" i="1" dirty="0" smtClean="0">
              <a:solidFill>
                <a:srgbClr val="FFCC00"/>
              </a:solidFill>
              <a:latin typeface="Arial" pitchFamily="34" charset="0"/>
              <a:cs typeface="Arial" pitchFamily="34" charset="0"/>
            </a:endParaRPr>
          </a:p>
          <a:p>
            <a:pPr algn="just" eaLnBrk="1" hangingPunct="1">
              <a:buFont typeface="Arial" charset="0"/>
              <a:buNone/>
              <a:defRPr/>
            </a:pPr>
            <a:r>
              <a:rPr lang="es-EC" sz="1800" b="1" dirty="0" smtClean="0">
                <a:solidFill>
                  <a:srgbClr val="FFCC00"/>
                </a:solidFill>
                <a:latin typeface="Arial" pitchFamily="34" charset="0"/>
                <a:cs typeface="Arial" pitchFamily="34" charset="0"/>
              </a:rPr>
              <a:t>      </a:t>
            </a:r>
          </a:p>
          <a:p>
            <a:pPr algn="just">
              <a:buNone/>
              <a:defRPr/>
            </a:pPr>
            <a:r>
              <a:rPr lang="es-ES" sz="1800" dirty="0" smtClean="0">
                <a:solidFill>
                  <a:srgbClr val="FFCC00"/>
                </a:solidFill>
                <a:latin typeface="Arial" pitchFamily="34" charset="0"/>
                <a:cs typeface="Arial" pitchFamily="34" charset="0"/>
              </a:rPr>
              <a:t>    El papel más importante de las bacterias probióticas es actuar en resistencia en contra de la colonización de agentes exógenos, patógenos potenciales. </a:t>
            </a:r>
          </a:p>
          <a:p>
            <a:pPr algn="just">
              <a:buNone/>
              <a:defRPr/>
            </a:pPr>
            <a:r>
              <a:rPr lang="es-ES" sz="1800" i="1" dirty="0" smtClean="0">
                <a:solidFill>
                  <a:srgbClr val="FFCC00"/>
                </a:solidFill>
                <a:latin typeface="Arial" pitchFamily="34" charset="0"/>
                <a:cs typeface="Arial" pitchFamily="34" charset="0"/>
              </a:rPr>
              <a:t>       </a:t>
            </a:r>
          </a:p>
          <a:p>
            <a:pPr algn="just">
              <a:buNone/>
              <a:defRPr/>
            </a:pPr>
            <a:r>
              <a:rPr lang="es-ES" sz="1800" i="1" dirty="0" smtClean="0">
                <a:solidFill>
                  <a:srgbClr val="FFCC00"/>
                </a:solidFill>
                <a:latin typeface="Arial" pitchFamily="34" charset="0"/>
                <a:cs typeface="Arial" pitchFamily="34" charset="0"/>
              </a:rPr>
              <a:t>       </a:t>
            </a:r>
            <a:endParaRPr lang="es-ES" sz="1800" dirty="0">
              <a:solidFill>
                <a:srgbClr val="FFCC00"/>
              </a:solidFill>
              <a:latin typeface="Arial" pitchFamily="34" charset="0"/>
              <a:cs typeface="Arial" pitchFamily="34" charset="0"/>
            </a:endParaRPr>
          </a:p>
        </p:txBody>
      </p:sp>
      <p:sp>
        <p:nvSpPr>
          <p:cNvPr id="4" name="3 Flecha derecha"/>
          <p:cNvSpPr/>
          <p:nvPr/>
        </p:nvSpPr>
        <p:spPr>
          <a:xfrm>
            <a:off x="2843808" y="4585692"/>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5" name="Group 5"/>
          <p:cNvGrpSpPr/>
          <p:nvPr/>
        </p:nvGrpSpPr>
        <p:grpSpPr>
          <a:xfrm>
            <a:off x="3707904" y="4153644"/>
            <a:ext cx="1080119" cy="1080049"/>
            <a:chOff x="0" y="1600329"/>
            <a:chExt cx="1536843" cy="1296002"/>
          </a:xfrm>
          <a:solidFill>
            <a:srgbClr val="FF6600"/>
          </a:solidFill>
        </p:grpSpPr>
        <p:sp>
          <p:nvSpPr>
            <p:cNvPr id="6"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225065" y="1790123"/>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600" dirty="0" smtClean="0"/>
                <a:t>Lactosa</a:t>
              </a:r>
              <a:endParaRPr lang="es-ES" sz="1600" kern="1200" dirty="0"/>
            </a:p>
          </p:txBody>
        </p:sp>
      </p:grpSp>
      <p:sp>
        <p:nvSpPr>
          <p:cNvPr id="8" name="7 Flecha derecha"/>
          <p:cNvSpPr/>
          <p:nvPr/>
        </p:nvSpPr>
        <p:spPr>
          <a:xfrm>
            <a:off x="4788024" y="4585692"/>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9" name="Group 5"/>
          <p:cNvGrpSpPr/>
          <p:nvPr/>
        </p:nvGrpSpPr>
        <p:grpSpPr>
          <a:xfrm>
            <a:off x="5652120" y="4153715"/>
            <a:ext cx="1080119" cy="1080049"/>
            <a:chOff x="0" y="1600329"/>
            <a:chExt cx="1536843" cy="1296002"/>
          </a:xfrm>
          <a:solidFill>
            <a:srgbClr val="FF6600"/>
          </a:solidFill>
        </p:grpSpPr>
        <p:sp>
          <p:nvSpPr>
            <p:cNvPr id="10"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225065" y="1790123"/>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600" dirty="0" smtClean="0"/>
                <a:t>Ac. Láctico, acético</a:t>
              </a:r>
              <a:endParaRPr lang="es-ES" sz="1600" kern="1200" dirty="0"/>
            </a:p>
          </p:txBody>
        </p:sp>
      </p:grpSp>
      <p:sp>
        <p:nvSpPr>
          <p:cNvPr id="12" name="11 Flecha derecha"/>
          <p:cNvSpPr/>
          <p:nvPr/>
        </p:nvSpPr>
        <p:spPr>
          <a:xfrm>
            <a:off x="6732240" y="4585692"/>
            <a:ext cx="86409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13" name="Group 5"/>
          <p:cNvGrpSpPr/>
          <p:nvPr/>
        </p:nvGrpSpPr>
        <p:grpSpPr>
          <a:xfrm>
            <a:off x="7596336" y="4153644"/>
            <a:ext cx="1080119" cy="1080049"/>
            <a:chOff x="0" y="1600329"/>
            <a:chExt cx="1536843" cy="1296002"/>
          </a:xfrm>
          <a:solidFill>
            <a:srgbClr val="FF6600"/>
          </a:solidFill>
        </p:grpSpPr>
        <p:sp>
          <p:nvSpPr>
            <p:cNvPr id="14"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225065" y="1790123"/>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600" dirty="0" smtClean="0"/>
                <a:t>pH 4</a:t>
              </a:r>
              <a:endParaRPr lang="es-ES" sz="1600" kern="1200" dirty="0"/>
            </a:p>
          </p:txBody>
        </p:sp>
      </p:grpSp>
      <p:sp>
        <p:nvSpPr>
          <p:cNvPr id="18" name="17 Rectángulo"/>
          <p:cNvSpPr/>
          <p:nvPr/>
        </p:nvSpPr>
        <p:spPr>
          <a:xfrm>
            <a:off x="1043608" y="4441676"/>
            <a:ext cx="1800200" cy="646331"/>
          </a:xfrm>
          <a:prstGeom prst="rect">
            <a:avLst/>
          </a:prstGeom>
        </p:spPr>
        <p:txBody>
          <a:bodyPr wrap="square">
            <a:spAutoFit/>
          </a:bodyPr>
          <a:lstStyle/>
          <a:p>
            <a:pPr algn="just">
              <a:buNone/>
              <a:defRPr/>
            </a:pPr>
            <a:r>
              <a:rPr lang="es-ES" i="1" dirty="0" err="1" smtClean="0">
                <a:latin typeface="Arial" pitchFamily="34" charset="0"/>
                <a:cs typeface="Arial" pitchFamily="34" charset="0"/>
              </a:rPr>
              <a:t>Bifidobacterium</a:t>
            </a:r>
            <a:r>
              <a:rPr lang="es-ES" dirty="0" smtClean="0">
                <a:latin typeface="Arial" pitchFamily="34" charset="0"/>
                <a:cs typeface="Arial" pitchFamily="34" charset="0"/>
              </a:rPr>
              <a:t> </a:t>
            </a:r>
          </a:p>
          <a:p>
            <a:pPr algn="just">
              <a:buNone/>
              <a:defRPr/>
            </a:pPr>
            <a:r>
              <a:rPr lang="es-ES" i="1" dirty="0" err="1" smtClean="0">
                <a:latin typeface="Arial" pitchFamily="34" charset="0"/>
                <a:cs typeface="Arial" pitchFamily="34" charset="0"/>
              </a:rPr>
              <a:t>Lactobacillus</a:t>
            </a:r>
            <a:r>
              <a:rPr lang="es-ES" dirty="0" smtClean="0">
                <a:latin typeface="Arial" pitchFamily="34" charset="0"/>
                <a:cs typeface="Arial" pitchFamily="34" charset="0"/>
              </a:rPr>
              <a:t> </a:t>
            </a:r>
            <a:endParaRPr lang="es-ES" dirty="0">
              <a:latin typeface="Arial" pitchFamily="34" charset="0"/>
              <a:cs typeface="Arial" pitchFamily="34" charset="0"/>
            </a:endParaRPr>
          </a:p>
        </p:txBody>
      </p:sp>
      <p:cxnSp>
        <p:nvCxnSpPr>
          <p:cNvPr id="19" name="18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20"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55976" y="1921396"/>
            <a:ext cx="2016224" cy="1872208"/>
            <a:chOff x="0" y="1600329"/>
            <a:chExt cx="1536843" cy="1296002"/>
          </a:xfrm>
          <a:solidFill>
            <a:srgbClr val="FF6600"/>
          </a:solidFill>
        </p:grpSpPr>
        <p:sp>
          <p:nvSpPr>
            <p:cNvPr id="7"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400" b="1" dirty="0" smtClean="0">
                  <a:latin typeface="Arial" pitchFamily="34" charset="0"/>
                  <a:cs typeface="Arial" pitchFamily="34" charset="0"/>
                </a:rPr>
                <a:t>CRITERIOS</a:t>
              </a:r>
            </a:p>
            <a:p>
              <a:pPr lvl="0" algn="ctr" defTabSz="800100" rtl="0">
                <a:lnSpc>
                  <a:spcPct val="90000"/>
                </a:lnSpc>
                <a:spcBef>
                  <a:spcPct val="0"/>
                </a:spcBef>
                <a:spcAft>
                  <a:spcPct val="35000"/>
                </a:spcAft>
              </a:pPr>
              <a:r>
                <a:rPr lang="es-ES" sz="1400" b="1" kern="1200" dirty="0" smtClean="0">
                  <a:latin typeface="Arial" pitchFamily="34" charset="0"/>
                  <a:cs typeface="Arial" pitchFamily="34" charset="0"/>
                </a:rPr>
                <a:t>PARA UN</a:t>
              </a:r>
            </a:p>
            <a:p>
              <a:pPr lvl="0" algn="ctr" defTabSz="800100" rtl="0">
                <a:lnSpc>
                  <a:spcPct val="90000"/>
                </a:lnSpc>
                <a:spcBef>
                  <a:spcPct val="0"/>
                </a:spcBef>
                <a:spcAft>
                  <a:spcPct val="35000"/>
                </a:spcAft>
              </a:pPr>
              <a:r>
                <a:rPr lang="es-ES" sz="1400" b="1" dirty="0" smtClean="0">
                  <a:latin typeface="Arial" pitchFamily="34" charset="0"/>
                  <a:cs typeface="Arial" pitchFamily="34" charset="0"/>
                </a:rPr>
                <a:t>PROBIÓTICO</a:t>
              </a:r>
              <a:endParaRPr lang="es-ES" sz="1400" b="1" kern="1200" dirty="0">
                <a:latin typeface="Arial" pitchFamily="34" charset="0"/>
                <a:cs typeface="Arial" pitchFamily="34" charset="0"/>
              </a:endParaRPr>
            </a:p>
          </p:txBody>
        </p:sp>
      </p:grpSp>
      <p:cxnSp>
        <p:nvCxnSpPr>
          <p:cNvPr id="10" name="9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8037377" y="5345668"/>
            <a:ext cx="1071127" cy="276999"/>
          </a:xfrm>
          <a:prstGeom prst="rect">
            <a:avLst/>
          </a:prstGeom>
        </p:spPr>
        <p:txBody>
          <a:bodyPr wrap="none">
            <a:spAutoFit/>
          </a:bodyPr>
          <a:lstStyle/>
          <a:p>
            <a:r>
              <a:rPr lang="es-ES" sz="1200" dirty="0" smtClean="0"/>
              <a:t>Nava (2008) </a:t>
            </a:r>
            <a:endParaRPr lang="es-EC" sz="1200" dirty="0"/>
          </a:p>
        </p:txBody>
      </p:sp>
      <p:grpSp>
        <p:nvGrpSpPr>
          <p:cNvPr id="18" name="Group 5"/>
          <p:cNvGrpSpPr/>
          <p:nvPr/>
        </p:nvGrpSpPr>
        <p:grpSpPr>
          <a:xfrm>
            <a:off x="6660232" y="769268"/>
            <a:ext cx="1728192" cy="1584176"/>
            <a:chOff x="0" y="1600329"/>
            <a:chExt cx="1536843" cy="1296002"/>
          </a:xfrm>
          <a:solidFill>
            <a:schemeClr val="tx2">
              <a:lumMod val="60000"/>
              <a:lumOff val="40000"/>
            </a:schemeClr>
          </a:solidFill>
        </p:grpSpPr>
        <p:sp>
          <p:nvSpPr>
            <p:cNvPr id="19"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Aft>
                  <a:spcPct val="35000"/>
                </a:spcAft>
              </a:pPr>
              <a:r>
                <a:rPr lang="es-ES" sz="1600" dirty="0" smtClean="0">
                  <a:latin typeface="Arial" pitchFamily="34" charset="0"/>
                  <a:cs typeface="Arial" pitchFamily="34" charset="0"/>
                </a:rPr>
                <a:t>Seguridad Biológica</a:t>
              </a:r>
              <a:endParaRPr lang="es-ES" sz="1600" b="1" kern="1200" dirty="0">
                <a:latin typeface="Arial" pitchFamily="34" charset="0"/>
                <a:cs typeface="Arial" pitchFamily="34" charset="0"/>
              </a:endParaRPr>
            </a:p>
          </p:txBody>
        </p:sp>
      </p:grpSp>
      <p:grpSp>
        <p:nvGrpSpPr>
          <p:cNvPr id="21" name="Group 5"/>
          <p:cNvGrpSpPr/>
          <p:nvPr/>
        </p:nvGrpSpPr>
        <p:grpSpPr>
          <a:xfrm>
            <a:off x="6732240" y="2785492"/>
            <a:ext cx="1728192" cy="1584176"/>
            <a:chOff x="0" y="1600329"/>
            <a:chExt cx="1536843" cy="1296002"/>
          </a:xfrm>
          <a:solidFill>
            <a:schemeClr val="tx2">
              <a:lumMod val="60000"/>
              <a:lumOff val="40000"/>
            </a:schemeClr>
          </a:solidFill>
        </p:grpSpPr>
        <p:sp>
          <p:nvSpPr>
            <p:cNvPr id="22"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Aft>
                  <a:spcPct val="35000"/>
                </a:spcAft>
              </a:pPr>
              <a:r>
                <a:rPr lang="es-ES" sz="1600" dirty="0" smtClean="0">
                  <a:latin typeface="Arial" pitchFamily="34" charset="0"/>
                  <a:cs typeface="Arial" pitchFamily="34" charset="0"/>
                </a:rPr>
                <a:t>Capacidad de ser Toleradas S.I.</a:t>
              </a:r>
              <a:endParaRPr lang="es-ES" sz="1600" b="1" kern="1200" dirty="0">
                <a:latin typeface="Arial" pitchFamily="34" charset="0"/>
                <a:cs typeface="Arial" pitchFamily="34" charset="0"/>
              </a:endParaRPr>
            </a:p>
          </p:txBody>
        </p:sp>
      </p:grpSp>
      <p:grpSp>
        <p:nvGrpSpPr>
          <p:cNvPr id="24" name="Group 5"/>
          <p:cNvGrpSpPr/>
          <p:nvPr/>
        </p:nvGrpSpPr>
        <p:grpSpPr>
          <a:xfrm>
            <a:off x="4499992" y="3937620"/>
            <a:ext cx="1728192" cy="1584176"/>
            <a:chOff x="0" y="1600329"/>
            <a:chExt cx="1536843" cy="1296002"/>
          </a:xfrm>
          <a:solidFill>
            <a:schemeClr val="tx2">
              <a:lumMod val="60000"/>
              <a:lumOff val="40000"/>
            </a:schemeClr>
          </a:solidFill>
        </p:grpSpPr>
        <p:sp>
          <p:nvSpPr>
            <p:cNvPr id="25"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Aft>
                  <a:spcPct val="35000"/>
                </a:spcAft>
              </a:pPr>
              <a:r>
                <a:rPr lang="es-ES" sz="1600" dirty="0" smtClean="0">
                  <a:latin typeface="Arial" pitchFamily="34" charset="0"/>
                  <a:cs typeface="Arial" pitchFamily="34" charset="0"/>
                </a:rPr>
                <a:t>Resistir la acción A.G. V y S.B</a:t>
              </a:r>
              <a:endParaRPr lang="es-ES" sz="1600" b="1" kern="1200" dirty="0">
                <a:latin typeface="Arial" pitchFamily="34" charset="0"/>
                <a:cs typeface="Arial" pitchFamily="34" charset="0"/>
              </a:endParaRPr>
            </a:p>
          </p:txBody>
        </p:sp>
      </p:grpSp>
      <p:grpSp>
        <p:nvGrpSpPr>
          <p:cNvPr id="27" name="Group 5"/>
          <p:cNvGrpSpPr/>
          <p:nvPr/>
        </p:nvGrpSpPr>
        <p:grpSpPr>
          <a:xfrm>
            <a:off x="2339752" y="2785492"/>
            <a:ext cx="1728192" cy="1584176"/>
            <a:chOff x="0" y="1600329"/>
            <a:chExt cx="1536843" cy="1296002"/>
          </a:xfrm>
          <a:solidFill>
            <a:schemeClr val="tx2">
              <a:lumMod val="60000"/>
              <a:lumOff val="40000"/>
            </a:schemeClr>
          </a:solidFill>
        </p:grpSpPr>
        <p:sp>
          <p:nvSpPr>
            <p:cNvPr id="28"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a:r>
                <a:rPr lang="es-ES" sz="1600" dirty="0" smtClean="0">
                  <a:latin typeface="Arial" pitchFamily="34" charset="0"/>
                  <a:cs typeface="Arial" pitchFamily="34" charset="0"/>
                </a:rPr>
                <a:t>Capacidad de adherirse </a:t>
              </a:r>
              <a:endParaRPr lang="es-EC" sz="1600" dirty="0" smtClean="0">
                <a:latin typeface="Arial" pitchFamily="34" charset="0"/>
                <a:cs typeface="Arial" pitchFamily="34" charset="0"/>
              </a:endParaRPr>
            </a:p>
            <a:p>
              <a:pPr algn="ctr"/>
              <a:r>
                <a:rPr lang="es-ES" sz="1600" dirty="0" smtClean="0">
                  <a:latin typeface="Arial" pitchFamily="34" charset="0"/>
                  <a:cs typeface="Arial" pitchFamily="34" charset="0"/>
                </a:rPr>
                <a:t>mucosa intestinal </a:t>
              </a:r>
              <a:endParaRPr lang="es-EC" sz="1600" dirty="0">
                <a:latin typeface="Arial" pitchFamily="34" charset="0"/>
                <a:cs typeface="Arial" pitchFamily="34" charset="0"/>
              </a:endParaRPr>
            </a:p>
          </p:txBody>
        </p:sp>
      </p:grpSp>
      <p:grpSp>
        <p:nvGrpSpPr>
          <p:cNvPr id="30" name="Group 5"/>
          <p:cNvGrpSpPr/>
          <p:nvPr/>
        </p:nvGrpSpPr>
        <p:grpSpPr>
          <a:xfrm>
            <a:off x="2339752" y="697260"/>
            <a:ext cx="1728192" cy="1584176"/>
            <a:chOff x="0" y="1600329"/>
            <a:chExt cx="1536843" cy="1296002"/>
          </a:xfrm>
          <a:solidFill>
            <a:schemeClr val="tx2">
              <a:lumMod val="60000"/>
              <a:lumOff val="40000"/>
            </a:schemeClr>
          </a:solidFill>
        </p:grpSpPr>
        <p:sp>
          <p:nvSpPr>
            <p:cNvPr id="31"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a:r>
                <a:rPr lang="es-ES" sz="1300" dirty="0" smtClean="0">
                  <a:latin typeface="Arial" pitchFamily="34" charset="0"/>
                  <a:cs typeface="Arial" pitchFamily="34" charset="0"/>
                </a:rPr>
                <a:t>Producir sustancias antimicrobianas</a:t>
              </a:r>
              <a:endParaRPr lang="es-EC" sz="1300" dirty="0">
                <a:latin typeface="Arial" pitchFamily="34" charset="0"/>
                <a:cs typeface="Arial" pitchFamily="34" charset="0"/>
              </a:endParaRPr>
            </a:p>
          </p:txBody>
        </p:sp>
      </p:grpSp>
      <p:grpSp>
        <p:nvGrpSpPr>
          <p:cNvPr id="33" name="Group 5"/>
          <p:cNvGrpSpPr/>
          <p:nvPr/>
        </p:nvGrpSpPr>
        <p:grpSpPr>
          <a:xfrm>
            <a:off x="4499992" y="193204"/>
            <a:ext cx="1728192" cy="1584176"/>
            <a:chOff x="0" y="1600329"/>
            <a:chExt cx="1536843" cy="1296002"/>
          </a:xfrm>
          <a:solidFill>
            <a:schemeClr val="tx2">
              <a:lumMod val="60000"/>
              <a:lumOff val="40000"/>
            </a:schemeClr>
          </a:solidFill>
        </p:grpSpPr>
        <p:sp>
          <p:nvSpPr>
            <p:cNvPr id="34" name="Oval 6"/>
            <p:cNvSpPr/>
            <p:nvPr/>
          </p:nvSpPr>
          <p:spPr>
            <a:xfrm>
              <a:off x="0" y="1600329"/>
              <a:ext cx="1536843" cy="1296002"/>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Oval 4"/>
            <p:cNvSpPr/>
            <p:nvPr/>
          </p:nvSpPr>
          <p:spPr>
            <a:xfrm>
              <a:off x="225065" y="1790124"/>
              <a:ext cx="1086713" cy="9164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algn="ctr"/>
              <a:r>
                <a:rPr lang="es-ES" sz="1600" dirty="0" smtClean="0">
                  <a:latin typeface="Arial" pitchFamily="34" charset="0"/>
                  <a:cs typeface="Arial" pitchFamily="34" charset="0"/>
                </a:rPr>
                <a:t>Potenciar defensas inmunitarias del huésped</a:t>
              </a:r>
              <a:endParaRPr lang="es-EC" sz="1600" dirty="0">
                <a:latin typeface="Arial" pitchFamily="34" charset="0"/>
                <a:cs typeface="Arial" pitchFamily="34" charset="0"/>
              </a:endParaRPr>
            </a:p>
          </p:txBody>
        </p:sp>
      </p:grpSp>
      <p:cxnSp>
        <p:nvCxnSpPr>
          <p:cNvPr id="37" name="36 Conector recto de flecha"/>
          <p:cNvCxnSpPr>
            <a:stCxn id="7" idx="0"/>
            <a:endCxn id="34" idx="4"/>
          </p:cNvCxnSpPr>
          <p:nvPr/>
        </p:nvCxnSpPr>
        <p:spPr>
          <a:xfrm flipV="1">
            <a:off x="5364088" y="1777380"/>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a:stCxn id="7" idx="6"/>
            <a:endCxn id="19" idx="3"/>
          </p:cNvCxnSpPr>
          <p:nvPr/>
        </p:nvCxnSpPr>
        <p:spPr>
          <a:xfrm flipV="1">
            <a:off x="6372200" y="2121447"/>
            <a:ext cx="541120" cy="7360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7" idx="6"/>
            <a:endCxn id="22" idx="2"/>
          </p:cNvCxnSpPr>
          <p:nvPr/>
        </p:nvCxnSpPr>
        <p:spPr>
          <a:xfrm>
            <a:off x="6372200" y="2857500"/>
            <a:ext cx="36004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7" idx="2"/>
            <a:endCxn id="31" idx="5"/>
          </p:cNvCxnSpPr>
          <p:nvPr/>
        </p:nvCxnSpPr>
        <p:spPr>
          <a:xfrm flipH="1" flipV="1">
            <a:off x="3814856" y="2049439"/>
            <a:ext cx="541120" cy="808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7" idx="2"/>
            <a:endCxn id="28" idx="6"/>
          </p:cNvCxnSpPr>
          <p:nvPr/>
        </p:nvCxnSpPr>
        <p:spPr>
          <a:xfrm flipH="1">
            <a:off x="4067944" y="2857500"/>
            <a:ext cx="28803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7" idx="4"/>
            <a:endCxn id="25" idx="0"/>
          </p:cNvCxnSpPr>
          <p:nvPr/>
        </p:nvCxnSpPr>
        <p:spPr>
          <a:xfrm>
            <a:off x="5364088" y="3793604"/>
            <a:ext cx="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6"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6080809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67744" y="553244"/>
            <a:ext cx="6048672" cy="432048"/>
          </a:xfrm>
          <a:solidFill>
            <a:srgbClr val="FF6600"/>
          </a:solidFill>
        </p:spPr>
        <p:txBody>
          <a:bodyPr>
            <a:normAutofit fontScale="90000"/>
          </a:bodyPr>
          <a:lstStyle/>
          <a:p>
            <a:r>
              <a:rPr lang="es-EC" sz="2400" dirty="0" smtClean="0">
                <a:solidFill>
                  <a:schemeClr val="bg1"/>
                </a:solidFill>
              </a:rPr>
              <a:t>Bacterias ácido lácticas usadas como probióticos</a:t>
            </a:r>
            <a:endParaRPr lang="es-EC" sz="2400" dirty="0">
              <a:solidFill>
                <a:schemeClr val="bg1"/>
              </a:solidFill>
            </a:endParaRPr>
          </a:p>
        </p:txBody>
      </p:sp>
      <p:graphicFrame>
        <p:nvGraphicFramePr>
          <p:cNvPr id="5" name="4 Tabla"/>
          <p:cNvGraphicFramePr>
            <a:graphicFrameLocks noGrp="1"/>
          </p:cNvGraphicFramePr>
          <p:nvPr>
            <p:extLst>
              <p:ext uri="{D42A27DB-BD31-4B8C-83A1-F6EECF244321}">
                <p14:modId xmlns="" xmlns:p14="http://schemas.microsoft.com/office/powerpoint/2010/main" val="1753724118"/>
              </p:ext>
            </p:extLst>
          </p:nvPr>
        </p:nvGraphicFramePr>
        <p:xfrm>
          <a:off x="2267746" y="1201316"/>
          <a:ext cx="6048670" cy="2448272"/>
        </p:xfrm>
        <a:graphic>
          <a:graphicData uri="http://schemas.openxmlformats.org/drawingml/2006/table">
            <a:tbl>
              <a:tblPr/>
              <a:tblGrid>
                <a:gridCol w="2081796"/>
                <a:gridCol w="2123311"/>
                <a:gridCol w="1843563"/>
              </a:tblGrid>
              <a:tr h="306034">
                <a:tc>
                  <a:txBody>
                    <a:bodyPr/>
                    <a:lstStyle/>
                    <a:p>
                      <a:pPr algn="ctr">
                        <a:lnSpc>
                          <a:spcPct val="100000"/>
                        </a:lnSpc>
                        <a:spcAft>
                          <a:spcPts val="0"/>
                        </a:spcAft>
                      </a:pPr>
                      <a:r>
                        <a:rPr lang="es-ES" sz="1300" b="1" i="1" dirty="0">
                          <a:latin typeface="+mj-lt"/>
                          <a:ea typeface="Times New Roman"/>
                        </a:rPr>
                        <a:t>Lactobacillus</a:t>
                      </a:r>
                      <a:endParaRPr lang="es-ES" sz="1300" dirty="0">
                        <a:latin typeface="+mj-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lnSpc>
                          <a:spcPct val="100000"/>
                        </a:lnSpc>
                        <a:spcAft>
                          <a:spcPts val="0"/>
                        </a:spcAft>
                      </a:pPr>
                      <a:r>
                        <a:rPr lang="es-ES" sz="1300" b="1" i="1" dirty="0">
                          <a:latin typeface="+mj-lt"/>
                          <a:ea typeface="Times New Roman"/>
                        </a:rPr>
                        <a:t>Streptococcus</a:t>
                      </a:r>
                      <a:endParaRPr lang="es-ES" sz="1300" dirty="0">
                        <a:latin typeface="+mj-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spcAft>
                          <a:spcPts val="0"/>
                        </a:spcAft>
                      </a:pPr>
                      <a:r>
                        <a:rPr lang="es-ES" sz="1300" b="1" i="1" dirty="0">
                          <a:latin typeface="+mj-lt"/>
                          <a:ea typeface="Times New Roman"/>
                        </a:rPr>
                        <a:t>Bifidobacterium</a:t>
                      </a:r>
                      <a:endParaRPr lang="es-ES" sz="1300" dirty="0">
                        <a:latin typeface="+mj-lt"/>
                        <a:ea typeface="Times New Roman"/>
                      </a:endParaRPr>
                    </a:p>
                  </a:txBody>
                  <a:tcPr marL="68581" marR="68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6034">
                <a:tc>
                  <a:txBody>
                    <a:bodyPr/>
                    <a:lstStyle/>
                    <a:p>
                      <a:pPr algn="l">
                        <a:lnSpc>
                          <a:spcPct val="100000"/>
                        </a:lnSpc>
                        <a:spcAft>
                          <a:spcPts val="0"/>
                        </a:spcAft>
                      </a:pPr>
                      <a:r>
                        <a:rPr lang="es-EC" sz="1300" i="1" dirty="0">
                          <a:latin typeface="+mj-lt"/>
                          <a:ea typeface="Times New Roman"/>
                        </a:rPr>
                        <a:t>L. acidophilus </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l">
                        <a:lnSpc>
                          <a:spcPct val="100000"/>
                        </a:lnSpc>
                        <a:spcAft>
                          <a:spcPts val="0"/>
                        </a:spcAft>
                      </a:pPr>
                      <a:r>
                        <a:rPr lang="es-EC" sz="1300" i="1" dirty="0">
                          <a:latin typeface="+mj-lt"/>
                          <a:ea typeface="Times New Roman"/>
                        </a:rPr>
                        <a:t>S. cremoris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Aft>
                          <a:spcPts val="0"/>
                        </a:spcAft>
                      </a:pPr>
                      <a:r>
                        <a:rPr lang="es-EC" sz="1300" i="1" dirty="0">
                          <a:latin typeface="+mj-lt"/>
                          <a:ea typeface="Times New Roman"/>
                        </a:rPr>
                        <a:t>B. bifidum</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12068">
                <a:tc>
                  <a:txBody>
                    <a:bodyPr/>
                    <a:lstStyle/>
                    <a:p>
                      <a:pPr algn="l">
                        <a:lnSpc>
                          <a:spcPct val="100000"/>
                        </a:lnSpc>
                        <a:spcAft>
                          <a:spcPts val="0"/>
                        </a:spcAft>
                      </a:pPr>
                      <a:r>
                        <a:rPr lang="es-EC" sz="1300" i="1" dirty="0">
                          <a:latin typeface="+mj-lt"/>
                          <a:ea typeface="Times New Roman"/>
                        </a:rPr>
                        <a:t>L. casei </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l">
                        <a:lnSpc>
                          <a:spcPct val="100000"/>
                        </a:lnSpc>
                        <a:spcAft>
                          <a:spcPts val="0"/>
                        </a:spcAft>
                      </a:pPr>
                      <a:r>
                        <a:rPr lang="es-EC" sz="1300" i="1" dirty="0">
                          <a:latin typeface="+mj-lt"/>
                          <a:ea typeface="Times New Roman"/>
                        </a:rPr>
                        <a:t>S. salivarius subsp. thermophilus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Aft>
                          <a:spcPts val="0"/>
                        </a:spcAft>
                      </a:pPr>
                      <a:r>
                        <a:rPr lang="es-EC" sz="1300" i="1" dirty="0">
                          <a:latin typeface="+mj-lt"/>
                          <a:ea typeface="Times New Roman"/>
                        </a:rPr>
                        <a:t>B. adolescentis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612068">
                <a:tc>
                  <a:txBody>
                    <a:bodyPr/>
                    <a:lstStyle/>
                    <a:p>
                      <a:pPr algn="l">
                        <a:lnSpc>
                          <a:spcPct val="100000"/>
                        </a:lnSpc>
                        <a:spcAft>
                          <a:spcPts val="0"/>
                        </a:spcAft>
                      </a:pPr>
                      <a:r>
                        <a:rPr lang="es-EC" sz="1300" i="1" dirty="0">
                          <a:latin typeface="+mj-lt"/>
                          <a:ea typeface="Times New Roman"/>
                        </a:rPr>
                        <a:t>L. delbrueckii subsp. bulgaricus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l">
                        <a:lnSpc>
                          <a:spcPct val="100000"/>
                        </a:lnSpc>
                        <a:spcAft>
                          <a:spcPts val="0"/>
                        </a:spcAft>
                      </a:pPr>
                      <a:r>
                        <a:rPr lang="es-EC" sz="1300" i="1" dirty="0">
                          <a:latin typeface="+mj-lt"/>
                          <a:ea typeface="Times New Roman"/>
                        </a:rPr>
                        <a:t>S. faecium </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Aft>
                          <a:spcPts val="0"/>
                        </a:spcAft>
                      </a:pPr>
                      <a:r>
                        <a:rPr lang="es-EC" sz="1300" i="1" dirty="0">
                          <a:latin typeface="+mj-lt"/>
                          <a:ea typeface="Times New Roman"/>
                        </a:rPr>
                        <a:t>B. animalis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6034">
                <a:tc>
                  <a:txBody>
                    <a:bodyPr/>
                    <a:lstStyle/>
                    <a:p>
                      <a:pPr algn="l">
                        <a:lnSpc>
                          <a:spcPct val="100000"/>
                        </a:lnSpc>
                        <a:spcAft>
                          <a:spcPts val="0"/>
                        </a:spcAft>
                      </a:pPr>
                      <a:r>
                        <a:rPr lang="es-EC" sz="1300" i="1" dirty="0">
                          <a:latin typeface="+mj-lt"/>
                          <a:ea typeface="Times New Roman"/>
                        </a:rPr>
                        <a:t>L. brevis </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l">
                        <a:lnSpc>
                          <a:spcPct val="100000"/>
                        </a:lnSpc>
                        <a:spcAft>
                          <a:spcPts val="0"/>
                        </a:spcAft>
                      </a:pPr>
                      <a:r>
                        <a:rPr lang="es-EC" sz="1300" i="1" dirty="0">
                          <a:latin typeface="+mj-lt"/>
                          <a:ea typeface="Times New Roman"/>
                        </a:rPr>
                        <a:t>S. diacetylactis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Aft>
                          <a:spcPts val="0"/>
                        </a:spcAft>
                      </a:pPr>
                      <a:r>
                        <a:rPr lang="es-EC" sz="1300" i="1" dirty="0">
                          <a:latin typeface="+mj-lt"/>
                          <a:ea typeface="Times New Roman"/>
                        </a:rPr>
                        <a:t>B. infantis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306034">
                <a:tc>
                  <a:txBody>
                    <a:bodyPr/>
                    <a:lstStyle/>
                    <a:p>
                      <a:pPr algn="l">
                        <a:lnSpc>
                          <a:spcPct val="100000"/>
                        </a:lnSpc>
                        <a:spcAft>
                          <a:spcPts val="0"/>
                        </a:spcAft>
                      </a:pPr>
                      <a:r>
                        <a:rPr lang="es-EC" sz="1300" i="1" dirty="0">
                          <a:latin typeface="+mj-lt"/>
                          <a:ea typeface="Times New Roman"/>
                        </a:rPr>
                        <a:t>L. cellobiosus </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l">
                        <a:lnSpc>
                          <a:spcPct val="100000"/>
                        </a:lnSpc>
                        <a:spcAft>
                          <a:spcPts val="0"/>
                        </a:spcAft>
                      </a:pPr>
                      <a:r>
                        <a:rPr lang="es-EC" sz="1300" i="1" dirty="0">
                          <a:latin typeface="+mj-lt"/>
                          <a:ea typeface="Times New Roman"/>
                        </a:rPr>
                        <a:t>S. intermedius</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lnSpc>
                          <a:spcPct val="100000"/>
                        </a:lnSpc>
                        <a:spcAft>
                          <a:spcPts val="0"/>
                        </a:spcAft>
                      </a:pPr>
                      <a:r>
                        <a:rPr lang="es-EC" sz="1300" i="1" dirty="0">
                          <a:latin typeface="+mj-lt"/>
                          <a:ea typeface="Times New Roman"/>
                        </a:rPr>
                        <a:t>B. longum</a:t>
                      </a:r>
                      <a:endParaRPr lang="es-ES" sz="1300" dirty="0">
                        <a:latin typeface="+mj-lt"/>
                        <a:ea typeface="Times New Roman"/>
                      </a:endParaRPr>
                    </a:p>
                  </a:txBody>
                  <a:tcPr marL="68581" marR="685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bl>
          </a:graphicData>
        </a:graphic>
      </p:graphicFrame>
      <p:pic>
        <p:nvPicPr>
          <p:cNvPr id="97282" name="Picture 2" descr="FOTO EM"/>
          <p:cNvPicPr>
            <a:picLocks noChangeAspect="1" noChangeArrowheads="1"/>
          </p:cNvPicPr>
          <p:nvPr/>
        </p:nvPicPr>
        <p:blipFill>
          <a:blip r:embed="rId2" cstate="print"/>
          <a:srcRect/>
          <a:stretch>
            <a:fillRect/>
          </a:stretch>
        </p:blipFill>
        <p:spPr bwMode="auto">
          <a:xfrm>
            <a:off x="2987824" y="3793604"/>
            <a:ext cx="4788024" cy="1741626"/>
          </a:xfrm>
          <a:prstGeom prst="rect">
            <a:avLst/>
          </a:prstGeom>
          <a:noFill/>
          <a:ln w="9525" algn="in">
            <a:noFill/>
            <a:miter lim="800000"/>
            <a:headEnd/>
            <a:tailEnd/>
          </a:ln>
          <a:effectLst/>
        </p:spPr>
      </p:pic>
      <p:cxnSp>
        <p:nvCxnSpPr>
          <p:cNvPr id="7" name="6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Subtítulo"/>
          <p:cNvSpPr>
            <a:spLocks noGrp="1"/>
          </p:cNvSpPr>
          <p:nvPr>
            <p:ph type="subTitle" idx="4294967295"/>
          </p:nvPr>
        </p:nvSpPr>
        <p:spPr>
          <a:xfrm>
            <a:off x="1619672" y="2281436"/>
            <a:ext cx="7236296" cy="1656085"/>
          </a:xfrm>
        </p:spPr>
        <p:txBody>
          <a:bodyPr>
            <a:noAutofit/>
          </a:bodyPr>
          <a:lstStyle/>
          <a:p>
            <a:pPr algn="ctr" eaLnBrk="1" hangingPunct="1">
              <a:buNone/>
            </a:pPr>
            <a:r>
              <a:rPr lang="es-ES" sz="2000" b="1" dirty="0" smtClean="0">
                <a:solidFill>
                  <a:srgbClr val="996633"/>
                </a:solidFill>
                <a:effectLst/>
                <a:latin typeface="Arial" pitchFamily="34" charset="0"/>
                <a:cs typeface="Arial" pitchFamily="34" charset="0"/>
              </a:rPr>
              <a:t>“EVALUACIÓN DEL EFECTO DE UN PROBIÓTICO NATIVO ELABORADO EN BASE A </a:t>
            </a:r>
            <a:r>
              <a:rPr lang="es-ES" sz="2000" b="1" i="1" dirty="0" smtClean="0">
                <a:solidFill>
                  <a:srgbClr val="996633"/>
                </a:solidFill>
                <a:effectLst/>
                <a:latin typeface="Arial" pitchFamily="34" charset="0"/>
                <a:cs typeface="Arial" pitchFamily="34" charset="0"/>
              </a:rPr>
              <a:t>Lactobacillus acidophilus </a:t>
            </a:r>
            <a:r>
              <a:rPr lang="es-ES" sz="2000" b="1" dirty="0" smtClean="0">
                <a:solidFill>
                  <a:srgbClr val="996633"/>
                </a:solidFill>
                <a:effectLst/>
                <a:latin typeface="Arial" pitchFamily="34" charset="0"/>
                <a:cs typeface="Arial" pitchFamily="34" charset="0"/>
              </a:rPr>
              <a:t>y </a:t>
            </a:r>
            <a:r>
              <a:rPr lang="es-ES" sz="2000" b="1" i="1" dirty="0" smtClean="0">
                <a:solidFill>
                  <a:srgbClr val="996633"/>
                </a:solidFill>
                <a:effectLst/>
                <a:latin typeface="Arial" pitchFamily="34" charset="0"/>
                <a:cs typeface="Arial" pitchFamily="34" charset="0"/>
              </a:rPr>
              <a:t>Bacillus subtilis</a:t>
            </a:r>
            <a:r>
              <a:rPr lang="es-ES" sz="2000" b="1" dirty="0" smtClean="0">
                <a:solidFill>
                  <a:srgbClr val="996633"/>
                </a:solidFill>
                <a:effectLst/>
                <a:latin typeface="Arial" pitchFamily="34" charset="0"/>
                <a:cs typeface="Arial" pitchFamily="34" charset="0"/>
              </a:rPr>
              <a:t> EN POLLOS BROILER ROSS-308 EN SANTO DOMINGO DE LOS TSÁCHILAS.”</a:t>
            </a:r>
          </a:p>
          <a:p>
            <a:pPr algn="ctr" eaLnBrk="1" hangingPunct="1"/>
            <a:endParaRPr lang="es-ES" sz="2000" b="1" dirty="0" smtClean="0">
              <a:solidFill>
                <a:srgbClr val="996633"/>
              </a:solidFill>
              <a:effectLst/>
              <a:latin typeface="Arial" pitchFamily="34" charset="0"/>
              <a:cs typeface="Arial" pitchFamily="34" charset="0"/>
            </a:endParaRPr>
          </a:p>
        </p:txBody>
      </p:sp>
      <p:cxnSp>
        <p:nvCxnSpPr>
          <p:cNvPr id="8" name="7 Conector recto"/>
          <p:cNvCxnSpPr/>
          <p:nvPr/>
        </p:nvCxnSpPr>
        <p:spPr>
          <a:xfrm>
            <a:off x="5436096" y="3865612"/>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59832" y="228865"/>
            <a:ext cx="5482952" cy="396387"/>
          </a:xfrm>
          <a:solidFill>
            <a:srgbClr val="FF6600"/>
          </a:solidFill>
        </p:spPr>
        <p:txBody>
          <a:bodyPr>
            <a:noAutofit/>
          </a:bodyPr>
          <a:lstStyle/>
          <a:p>
            <a:pPr algn="r"/>
            <a:r>
              <a:rPr lang="es-ES" sz="2000" b="1" dirty="0" smtClean="0">
                <a:solidFill>
                  <a:schemeClr val="bg1"/>
                </a:solidFill>
                <a:latin typeface="Arial" pitchFamily="34" charset="0"/>
                <a:cs typeface="Arial" pitchFamily="34" charset="0"/>
              </a:rPr>
              <a:t/>
            </a:r>
            <a:br>
              <a:rPr lang="es-ES" sz="2000" b="1" dirty="0" smtClean="0">
                <a:solidFill>
                  <a:schemeClr val="bg1"/>
                </a:solidFill>
                <a:latin typeface="Arial" pitchFamily="34" charset="0"/>
                <a:cs typeface="Arial" pitchFamily="34" charset="0"/>
              </a:rPr>
            </a:br>
            <a:r>
              <a:rPr lang="es-ES" sz="2000" b="1" dirty="0" smtClean="0">
                <a:solidFill>
                  <a:schemeClr val="bg1"/>
                </a:solidFill>
                <a:latin typeface="Arial" pitchFamily="34" charset="0"/>
                <a:cs typeface="Arial" pitchFamily="34" charset="0"/>
              </a:rPr>
              <a:t>Mecanismos </a:t>
            </a:r>
            <a:r>
              <a:rPr lang="es-ES" sz="2000" b="1" dirty="0">
                <a:solidFill>
                  <a:schemeClr val="bg1"/>
                </a:solidFill>
                <a:latin typeface="Arial" pitchFamily="34" charset="0"/>
                <a:cs typeface="Arial" pitchFamily="34" charset="0"/>
              </a:rPr>
              <a:t>de Acción de los Probióticos</a:t>
            </a:r>
            <a:r>
              <a:rPr lang="es-ES" sz="2000" dirty="0">
                <a:solidFill>
                  <a:schemeClr val="bg1"/>
                </a:solidFill>
                <a:latin typeface="Arial" pitchFamily="34" charset="0"/>
                <a:cs typeface="Arial" pitchFamily="34" charset="0"/>
              </a:rPr>
              <a:t/>
            </a:r>
            <a:br>
              <a:rPr lang="es-ES" sz="2000" dirty="0">
                <a:solidFill>
                  <a:schemeClr val="bg1"/>
                </a:solidFill>
                <a:latin typeface="Arial" pitchFamily="34" charset="0"/>
                <a:cs typeface="Arial" pitchFamily="34" charset="0"/>
              </a:rPr>
            </a:br>
            <a:endParaRPr lang="es-ES" sz="2000" dirty="0">
              <a:solidFill>
                <a:schemeClr val="bg1"/>
              </a:solidFill>
              <a:latin typeface="Arial" pitchFamily="34" charset="0"/>
              <a:cs typeface="Arial" pitchFamily="34" charset="0"/>
            </a:endParaRPr>
          </a:p>
        </p:txBody>
      </p:sp>
      <p:sp>
        <p:nvSpPr>
          <p:cNvPr id="9" name="8 Rectángulo"/>
          <p:cNvSpPr/>
          <p:nvPr/>
        </p:nvSpPr>
        <p:spPr>
          <a:xfrm>
            <a:off x="4283968" y="985292"/>
            <a:ext cx="2088232" cy="360040"/>
          </a:xfrm>
          <a:prstGeom prst="rect">
            <a:avLst/>
          </a:prstGeom>
          <a:solidFill>
            <a:schemeClr val="tx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smtClean="0"/>
              <a:t>Bacteriocinas</a:t>
            </a:r>
            <a:endParaRPr lang="es-EC" sz="1200" dirty="0"/>
          </a:p>
        </p:txBody>
      </p:sp>
      <p:sp>
        <p:nvSpPr>
          <p:cNvPr id="10" name="9 Rectángulo"/>
          <p:cNvSpPr/>
          <p:nvPr/>
        </p:nvSpPr>
        <p:spPr>
          <a:xfrm>
            <a:off x="1835696" y="985292"/>
            <a:ext cx="2088232" cy="360040"/>
          </a:xfrm>
          <a:prstGeom prst="rect">
            <a:avLst/>
          </a:prstGeom>
          <a:solidFill>
            <a:schemeClr val="tx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smtClean="0"/>
              <a:t>Reducción pH</a:t>
            </a:r>
            <a:endParaRPr lang="es-EC" sz="1200" dirty="0"/>
          </a:p>
        </p:txBody>
      </p:sp>
      <p:sp>
        <p:nvSpPr>
          <p:cNvPr id="11" name="10 Rectángulo"/>
          <p:cNvSpPr/>
          <p:nvPr/>
        </p:nvSpPr>
        <p:spPr>
          <a:xfrm>
            <a:off x="6732240" y="985292"/>
            <a:ext cx="2088232" cy="360040"/>
          </a:xfrm>
          <a:prstGeom prst="rect">
            <a:avLst/>
          </a:prstGeom>
          <a:solidFill>
            <a:schemeClr val="tx2">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200" dirty="0" smtClean="0"/>
              <a:t>Competencia</a:t>
            </a:r>
            <a:endParaRPr lang="es-EC" sz="1200" dirty="0"/>
          </a:p>
        </p:txBody>
      </p:sp>
      <p:sp>
        <p:nvSpPr>
          <p:cNvPr id="12" name="11 CuadroTexto"/>
          <p:cNvSpPr txBox="1"/>
          <p:nvPr/>
        </p:nvSpPr>
        <p:spPr>
          <a:xfrm>
            <a:off x="4780987" y="697260"/>
            <a:ext cx="1087157" cy="261610"/>
          </a:xfrm>
          <a:prstGeom prst="rect">
            <a:avLst/>
          </a:prstGeom>
          <a:solidFill>
            <a:srgbClr val="FFCC00"/>
          </a:solidFill>
        </p:spPr>
        <p:txBody>
          <a:bodyPr wrap="none" rtlCol="0">
            <a:spAutoFit/>
          </a:bodyPr>
          <a:lstStyle/>
          <a:p>
            <a:r>
              <a:rPr lang="es-EC" sz="1100" dirty="0" smtClean="0"/>
              <a:t>Antibacteriano</a:t>
            </a:r>
            <a:endParaRPr lang="es-EC" sz="1100" dirty="0"/>
          </a:p>
        </p:txBody>
      </p:sp>
      <p:sp>
        <p:nvSpPr>
          <p:cNvPr id="17" name="16 Elipse"/>
          <p:cNvSpPr/>
          <p:nvPr/>
        </p:nvSpPr>
        <p:spPr>
          <a:xfrm>
            <a:off x="4572000" y="1561356"/>
            <a:ext cx="1440160" cy="11521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dirty="0" smtClean="0">
              <a:solidFill>
                <a:schemeClr val="tx1"/>
              </a:solidFill>
            </a:endParaRPr>
          </a:p>
          <a:p>
            <a:pPr>
              <a:buFont typeface="Arial" pitchFamily="34" charset="0"/>
              <a:buChar char="•"/>
            </a:pPr>
            <a:r>
              <a:rPr lang="es-EC" sz="1100" dirty="0" smtClean="0">
                <a:solidFill>
                  <a:schemeClr val="tx1"/>
                </a:solidFill>
              </a:rPr>
              <a:t> Subtilisina</a:t>
            </a:r>
          </a:p>
          <a:p>
            <a:pPr>
              <a:buFont typeface="Arial" pitchFamily="34" charset="0"/>
              <a:buChar char="•"/>
            </a:pPr>
            <a:r>
              <a:rPr lang="es-EC" sz="1100" dirty="0" smtClean="0">
                <a:solidFill>
                  <a:schemeClr val="tx1"/>
                </a:solidFill>
              </a:rPr>
              <a:t> Acidofilina</a:t>
            </a:r>
          </a:p>
          <a:p>
            <a:pPr>
              <a:buFont typeface="Arial" pitchFamily="34" charset="0"/>
              <a:buChar char="•"/>
            </a:pPr>
            <a:r>
              <a:rPr lang="es-EC" sz="1100" dirty="0" smtClean="0">
                <a:solidFill>
                  <a:schemeClr val="tx1"/>
                </a:solidFill>
              </a:rPr>
              <a:t> Nisina</a:t>
            </a:r>
          </a:p>
          <a:p>
            <a:pPr>
              <a:buFont typeface="Arial" pitchFamily="34" charset="0"/>
              <a:buChar char="•"/>
            </a:pPr>
            <a:r>
              <a:rPr lang="es-EC" sz="1100" dirty="0" smtClean="0">
                <a:solidFill>
                  <a:schemeClr val="tx1"/>
                </a:solidFill>
              </a:rPr>
              <a:t> Acidolina</a:t>
            </a:r>
          </a:p>
          <a:p>
            <a:pPr>
              <a:buFont typeface="Arial" pitchFamily="34" charset="0"/>
              <a:buChar char="•"/>
            </a:pPr>
            <a:r>
              <a:rPr lang="es-EC" sz="1100" dirty="0" smtClean="0">
                <a:solidFill>
                  <a:schemeClr val="tx1"/>
                </a:solidFill>
              </a:rPr>
              <a:t> Acidofilina</a:t>
            </a:r>
          </a:p>
          <a:p>
            <a:pPr algn="ctr"/>
            <a:endParaRPr lang="es-EC" sz="1100" dirty="0">
              <a:latin typeface="Arial" pitchFamily="34" charset="0"/>
              <a:cs typeface="Arial" pitchFamily="34" charset="0"/>
            </a:endParaRPr>
          </a:p>
        </p:txBody>
      </p:sp>
      <p:cxnSp>
        <p:nvCxnSpPr>
          <p:cNvPr id="19" name="18 Conector curvado"/>
          <p:cNvCxnSpPr>
            <a:stCxn id="9" idx="2"/>
            <a:endCxn id="17" idx="0"/>
          </p:cNvCxnSpPr>
          <p:nvPr/>
        </p:nvCxnSpPr>
        <p:spPr>
          <a:xfrm rot="5400000">
            <a:off x="5202070" y="1435342"/>
            <a:ext cx="216024" cy="3600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6948264" y="1561356"/>
            <a:ext cx="1656184" cy="11521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dirty="0" smtClean="0">
              <a:solidFill>
                <a:schemeClr val="tx1"/>
              </a:solidFill>
            </a:endParaRPr>
          </a:p>
          <a:p>
            <a:pPr algn="ctr"/>
            <a:endParaRPr lang="es-EC" sz="1100" dirty="0" smtClean="0">
              <a:solidFill>
                <a:schemeClr val="tx1"/>
              </a:solidFill>
            </a:endParaRPr>
          </a:p>
          <a:p>
            <a:pPr>
              <a:buFont typeface="Arial" pitchFamily="34" charset="0"/>
              <a:buChar char="•"/>
            </a:pPr>
            <a:r>
              <a:rPr lang="es-EC" sz="1100" dirty="0" smtClean="0">
                <a:solidFill>
                  <a:schemeClr val="tx1"/>
                </a:solidFill>
                <a:latin typeface="Arial" pitchFamily="34" charset="0"/>
                <a:cs typeface="Arial" pitchFamily="34" charset="0"/>
              </a:rPr>
              <a:t> Espacio físico</a:t>
            </a:r>
          </a:p>
          <a:p>
            <a:pPr>
              <a:buFont typeface="Arial" pitchFamily="34" charset="0"/>
              <a:buChar char="•"/>
            </a:pPr>
            <a:r>
              <a:rPr lang="es-EC" sz="1100" dirty="0" smtClean="0">
                <a:solidFill>
                  <a:schemeClr val="tx1"/>
                </a:solidFill>
                <a:latin typeface="Arial" pitchFamily="34" charset="0"/>
                <a:cs typeface="Arial" pitchFamily="34" charset="0"/>
              </a:rPr>
              <a:t> Nutrientes</a:t>
            </a:r>
          </a:p>
          <a:p>
            <a:pPr>
              <a:buFont typeface="Arial" pitchFamily="34" charset="0"/>
              <a:buChar char="•"/>
            </a:pPr>
            <a:r>
              <a:rPr lang="es-EC" sz="1100" dirty="0" smtClean="0">
                <a:solidFill>
                  <a:schemeClr val="tx1"/>
                </a:solidFill>
                <a:latin typeface="Arial" pitchFamily="34" charset="0"/>
                <a:cs typeface="Arial" pitchFamily="34" charset="0"/>
              </a:rPr>
              <a:t> Sitios de adhesión</a:t>
            </a:r>
          </a:p>
          <a:p>
            <a:endParaRPr lang="es-EC" sz="1100" dirty="0" smtClean="0">
              <a:solidFill>
                <a:schemeClr val="tx1"/>
              </a:solidFill>
              <a:latin typeface="Arial" pitchFamily="34" charset="0"/>
              <a:cs typeface="Arial" pitchFamily="34" charset="0"/>
            </a:endParaRPr>
          </a:p>
          <a:p>
            <a:pPr algn="ctr"/>
            <a:endParaRPr lang="es-EC" sz="1100" dirty="0">
              <a:solidFill>
                <a:schemeClr val="tx1"/>
              </a:solidFill>
              <a:latin typeface="Arial" pitchFamily="34" charset="0"/>
              <a:cs typeface="Arial" pitchFamily="34" charset="0"/>
            </a:endParaRPr>
          </a:p>
        </p:txBody>
      </p:sp>
      <p:sp>
        <p:nvSpPr>
          <p:cNvPr id="21" name="20 Elipse"/>
          <p:cNvSpPr/>
          <p:nvPr/>
        </p:nvSpPr>
        <p:spPr>
          <a:xfrm>
            <a:off x="2195736" y="1561356"/>
            <a:ext cx="1440160" cy="115212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100" dirty="0" smtClean="0">
              <a:solidFill>
                <a:schemeClr val="tx1"/>
              </a:solidFill>
            </a:endParaRPr>
          </a:p>
          <a:p>
            <a:pPr algn="ctr">
              <a:buFont typeface="Arial" pitchFamily="34" charset="0"/>
              <a:buChar char="•"/>
            </a:pPr>
            <a:r>
              <a:rPr lang="es-EC" sz="1100" dirty="0" smtClean="0">
                <a:solidFill>
                  <a:schemeClr val="tx1"/>
                </a:solidFill>
              </a:rPr>
              <a:t> Ácidos grasos volátiles</a:t>
            </a:r>
          </a:p>
          <a:p>
            <a:pPr algn="ctr">
              <a:buFont typeface="Arial" pitchFamily="34" charset="0"/>
              <a:buChar char="•"/>
            </a:pPr>
            <a:r>
              <a:rPr lang="es-EC" sz="1100" dirty="0" smtClean="0">
                <a:solidFill>
                  <a:schemeClr val="tx1"/>
                </a:solidFill>
              </a:rPr>
              <a:t> H2O2</a:t>
            </a:r>
          </a:p>
          <a:p>
            <a:pPr algn="ctr"/>
            <a:endParaRPr lang="es-EC" sz="1100" dirty="0">
              <a:latin typeface="Arial" pitchFamily="34" charset="0"/>
              <a:cs typeface="Arial" pitchFamily="34" charset="0"/>
            </a:endParaRPr>
          </a:p>
        </p:txBody>
      </p:sp>
      <p:sp>
        <p:nvSpPr>
          <p:cNvPr id="22" name="21 Flecha izquierda y derecha"/>
          <p:cNvSpPr/>
          <p:nvPr/>
        </p:nvSpPr>
        <p:spPr>
          <a:xfrm flipH="1">
            <a:off x="3923928" y="2065412"/>
            <a:ext cx="432048" cy="196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22 Flecha izquierda y derecha"/>
          <p:cNvSpPr/>
          <p:nvPr/>
        </p:nvSpPr>
        <p:spPr>
          <a:xfrm flipH="1">
            <a:off x="6300192" y="2065412"/>
            <a:ext cx="432048" cy="196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5" name="24 CuadroTexto"/>
          <p:cNvSpPr txBox="1"/>
          <p:nvPr/>
        </p:nvSpPr>
        <p:spPr>
          <a:xfrm>
            <a:off x="1472616" y="3315970"/>
            <a:ext cx="2451312" cy="261610"/>
          </a:xfrm>
          <a:prstGeom prst="rect">
            <a:avLst/>
          </a:prstGeom>
          <a:solidFill>
            <a:srgbClr val="FFCC00"/>
          </a:solidFill>
        </p:spPr>
        <p:txBody>
          <a:bodyPr wrap="none" rtlCol="0">
            <a:spAutoFit/>
          </a:bodyPr>
          <a:lstStyle/>
          <a:p>
            <a:r>
              <a:rPr lang="es-EC" sz="1100" dirty="0" smtClean="0"/>
              <a:t>Incremento Digestibilidad Nutrientes</a:t>
            </a:r>
            <a:endParaRPr lang="es-EC" sz="1100" dirty="0"/>
          </a:p>
        </p:txBody>
      </p:sp>
      <p:cxnSp>
        <p:nvCxnSpPr>
          <p:cNvPr id="27" name="26 Conector curvado"/>
          <p:cNvCxnSpPr>
            <a:stCxn id="10" idx="2"/>
            <a:endCxn id="21" idx="0"/>
          </p:cNvCxnSpPr>
          <p:nvPr/>
        </p:nvCxnSpPr>
        <p:spPr>
          <a:xfrm rot="16200000" flipH="1">
            <a:off x="2789802" y="1435342"/>
            <a:ext cx="216024" cy="3600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Conector curvado"/>
          <p:cNvCxnSpPr>
            <a:stCxn id="11" idx="2"/>
            <a:endCxn id="20" idx="0"/>
          </p:cNvCxnSpPr>
          <p:nvPr/>
        </p:nvCxnSpPr>
        <p:spPr>
          <a:xfrm rot="5400000">
            <a:off x="7668344" y="1453344"/>
            <a:ext cx="216024" cy="127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Recortar rectángulo de esquina diagonal"/>
          <p:cNvSpPr/>
          <p:nvPr/>
        </p:nvSpPr>
        <p:spPr>
          <a:xfrm>
            <a:off x="1403648" y="3721596"/>
            <a:ext cx="1296144" cy="36004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latin typeface="Arial" pitchFamily="34" charset="0"/>
                <a:cs typeface="Arial" pitchFamily="34" charset="0"/>
              </a:rPr>
              <a:t>Reducción pH</a:t>
            </a:r>
            <a:endParaRPr lang="es-EC" sz="1100" dirty="0">
              <a:latin typeface="Arial" pitchFamily="34" charset="0"/>
              <a:cs typeface="Arial" pitchFamily="34" charset="0"/>
            </a:endParaRPr>
          </a:p>
        </p:txBody>
      </p:sp>
      <p:sp>
        <p:nvSpPr>
          <p:cNvPr id="32" name="31 Recortar rectángulo de esquina diagonal"/>
          <p:cNvSpPr/>
          <p:nvPr/>
        </p:nvSpPr>
        <p:spPr>
          <a:xfrm>
            <a:off x="1403648" y="4441676"/>
            <a:ext cx="1296144" cy="36004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latin typeface="Arial" pitchFamily="34" charset="0"/>
                <a:cs typeface="Arial" pitchFamily="34" charset="0"/>
              </a:rPr>
              <a:t>Producción de enzimas</a:t>
            </a:r>
            <a:endParaRPr lang="es-EC" sz="1100" dirty="0">
              <a:latin typeface="Arial" pitchFamily="34" charset="0"/>
              <a:cs typeface="Arial" pitchFamily="34" charset="0"/>
            </a:endParaRPr>
          </a:p>
        </p:txBody>
      </p:sp>
      <p:sp>
        <p:nvSpPr>
          <p:cNvPr id="33" name="32 Recortar rectángulo de esquina diagonal"/>
          <p:cNvSpPr/>
          <p:nvPr/>
        </p:nvSpPr>
        <p:spPr>
          <a:xfrm>
            <a:off x="1403648" y="5089748"/>
            <a:ext cx="1296144" cy="36004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latin typeface="Arial" pitchFamily="34" charset="0"/>
                <a:cs typeface="Arial" pitchFamily="34" charset="0"/>
              </a:rPr>
              <a:t>Superior uso de Nitrógeno</a:t>
            </a:r>
            <a:endParaRPr lang="es-EC" sz="1100" dirty="0">
              <a:latin typeface="Arial" pitchFamily="34" charset="0"/>
              <a:cs typeface="Arial" pitchFamily="34" charset="0"/>
            </a:endParaRPr>
          </a:p>
        </p:txBody>
      </p:sp>
      <p:sp>
        <p:nvSpPr>
          <p:cNvPr id="36" name="35 Recortar rectángulo de esquina diagonal"/>
          <p:cNvSpPr/>
          <p:nvPr/>
        </p:nvSpPr>
        <p:spPr>
          <a:xfrm>
            <a:off x="2843808" y="3721596"/>
            <a:ext cx="1296144" cy="36004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latin typeface="Arial" pitchFamily="34" charset="0"/>
                <a:cs typeface="Arial" pitchFamily="34" charset="0"/>
              </a:rPr>
              <a:t>Síntesis de vitaminas</a:t>
            </a:r>
            <a:endParaRPr lang="es-EC" sz="1100" dirty="0">
              <a:latin typeface="Arial" pitchFamily="34" charset="0"/>
              <a:cs typeface="Arial" pitchFamily="34" charset="0"/>
            </a:endParaRPr>
          </a:p>
        </p:txBody>
      </p:sp>
      <p:sp>
        <p:nvSpPr>
          <p:cNvPr id="37" name="36 Recortar rectángulo de esquina diagonal"/>
          <p:cNvSpPr/>
          <p:nvPr/>
        </p:nvSpPr>
        <p:spPr>
          <a:xfrm>
            <a:off x="4283968" y="3721596"/>
            <a:ext cx="1296144" cy="360040"/>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latin typeface="Arial" pitchFamily="34" charset="0"/>
                <a:cs typeface="Arial" pitchFamily="34" charset="0"/>
              </a:rPr>
              <a:t>Síntesis ácidos grasos volátiles</a:t>
            </a:r>
            <a:endParaRPr lang="es-EC" sz="1100" dirty="0">
              <a:latin typeface="Arial" pitchFamily="34" charset="0"/>
              <a:cs typeface="Arial" pitchFamily="34" charset="0"/>
            </a:endParaRPr>
          </a:p>
        </p:txBody>
      </p:sp>
      <p:sp>
        <p:nvSpPr>
          <p:cNvPr id="38" name="37 Recortar rectángulo de esquina diagonal"/>
          <p:cNvSpPr/>
          <p:nvPr/>
        </p:nvSpPr>
        <p:spPr>
          <a:xfrm>
            <a:off x="3275856" y="4513684"/>
            <a:ext cx="1800200" cy="864096"/>
          </a:xfrm>
          <a:prstGeom prst="snip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dirty="0" smtClean="0">
                <a:latin typeface="Arial" pitchFamily="34" charset="0"/>
                <a:cs typeface="Arial" pitchFamily="34" charset="0"/>
              </a:rPr>
              <a:t>SUPERIOR USO DE NUTRIENTES</a:t>
            </a:r>
            <a:endParaRPr lang="es-EC" sz="1100" dirty="0">
              <a:latin typeface="Arial" pitchFamily="34" charset="0"/>
              <a:cs typeface="Arial" pitchFamily="34" charset="0"/>
            </a:endParaRPr>
          </a:p>
        </p:txBody>
      </p:sp>
      <p:cxnSp>
        <p:nvCxnSpPr>
          <p:cNvPr id="40" name="39 Conector curvado"/>
          <p:cNvCxnSpPr>
            <a:stCxn id="33" idx="0"/>
            <a:endCxn id="38" idx="2"/>
          </p:cNvCxnSpPr>
          <p:nvPr/>
        </p:nvCxnSpPr>
        <p:spPr>
          <a:xfrm flipV="1">
            <a:off x="2699792" y="4945732"/>
            <a:ext cx="576064" cy="32403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curvado"/>
          <p:cNvCxnSpPr>
            <a:stCxn id="32" idx="0"/>
            <a:endCxn id="38" idx="2"/>
          </p:cNvCxnSpPr>
          <p:nvPr/>
        </p:nvCxnSpPr>
        <p:spPr>
          <a:xfrm>
            <a:off x="2699792" y="4621696"/>
            <a:ext cx="576064" cy="32403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curvado"/>
          <p:cNvCxnSpPr>
            <a:stCxn id="31" idx="1"/>
            <a:endCxn id="38" idx="3"/>
          </p:cNvCxnSpPr>
          <p:nvPr/>
        </p:nvCxnSpPr>
        <p:spPr>
          <a:xfrm rot="16200000" flipH="1">
            <a:off x="2897814" y="3235542"/>
            <a:ext cx="432048" cy="212423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Conector curvado"/>
          <p:cNvCxnSpPr>
            <a:stCxn id="36" idx="1"/>
            <a:endCxn id="38" idx="3"/>
          </p:cNvCxnSpPr>
          <p:nvPr/>
        </p:nvCxnSpPr>
        <p:spPr>
          <a:xfrm rot="16200000" flipH="1">
            <a:off x="3617894" y="3955622"/>
            <a:ext cx="432048" cy="68407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Conector curvado"/>
          <p:cNvCxnSpPr>
            <a:stCxn id="37" idx="1"/>
            <a:endCxn id="38" idx="3"/>
          </p:cNvCxnSpPr>
          <p:nvPr/>
        </p:nvCxnSpPr>
        <p:spPr>
          <a:xfrm rot="5400000">
            <a:off x="4337974" y="3919618"/>
            <a:ext cx="432048" cy="75608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55 Forma"/>
          <p:cNvCxnSpPr>
            <a:stCxn id="17" idx="4"/>
          </p:cNvCxnSpPr>
          <p:nvPr/>
        </p:nvCxnSpPr>
        <p:spPr>
          <a:xfrm rot="5400000">
            <a:off x="3873953" y="1897843"/>
            <a:ext cx="602486" cy="2233768"/>
          </a:xfrm>
          <a:prstGeom prst="curvedConnector3">
            <a:avLst>
              <a:gd name="adj1" fmla="val 50000"/>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58" name="57 Cruz"/>
          <p:cNvSpPr/>
          <p:nvPr/>
        </p:nvSpPr>
        <p:spPr>
          <a:xfrm>
            <a:off x="4067944" y="2713484"/>
            <a:ext cx="288032" cy="288032"/>
          </a:xfrm>
          <a:prstGeom prst="pl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dirty="0"/>
          </a:p>
        </p:txBody>
      </p:sp>
      <p:sp>
        <p:nvSpPr>
          <p:cNvPr id="59" name="58 Cruz"/>
          <p:cNvSpPr/>
          <p:nvPr/>
        </p:nvSpPr>
        <p:spPr>
          <a:xfrm>
            <a:off x="6300192" y="4513684"/>
            <a:ext cx="288032" cy="288032"/>
          </a:xfrm>
          <a:prstGeom prst="pl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dirty="0"/>
          </a:p>
        </p:txBody>
      </p:sp>
      <p:sp>
        <p:nvSpPr>
          <p:cNvPr id="64" name="63 CuadroTexto"/>
          <p:cNvSpPr txBox="1"/>
          <p:nvPr/>
        </p:nvSpPr>
        <p:spPr>
          <a:xfrm>
            <a:off x="5508104" y="5044162"/>
            <a:ext cx="1954381" cy="261610"/>
          </a:xfrm>
          <a:prstGeom prst="rect">
            <a:avLst/>
          </a:prstGeom>
          <a:solidFill>
            <a:srgbClr val="FFCC00"/>
          </a:solidFill>
        </p:spPr>
        <p:txBody>
          <a:bodyPr wrap="none" rtlCol="0">
            <a:spAutoFit/>
          </a:bodyPr>
          <a:lstStyle/>
          <a:p>
            <a:r>
              <a:rPr lang="es-EC" sz="1100" dirty="0" smtClean="0"/>
              <a:t>Estímulo Respuesta Inmune</a:t>
            </a:r>
            <a:endParaRPr lang="es-EC" sz="1100" dirty="0"/>
          </a:p>
        </p:txBody>
      </p:sp>
      <p:cxnSp>
        <p:nvCxnSpPr>
          <p:cNvPr id="69" name="68 Conector recto de flecha"/>
          <p:cNvCxnSpPr/>
          <p:nvPr/>
        </p:nvCxnSpPr>
        <p:spPr>
          <a:xfrm>
            <a:off x="5868144" y="4945732"/>
            <a:ext cx="1152128"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broiler-white-background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80312" y="3145532"/>
            <a:ext cx="1660080" cy="2422277"/>
          </a:xfrm>
          <a:prstGeom prst="rect">
            <a:avLst/>
          </a:prstGeom>
          <a:noFill/>
          <a:ln w="9525" algn="in">
            <a:noFill/>
            <a:miter lim="800000"/>
            <a:headEnd/>
            <a:tailEnd/>
          </a:ln>
          <a:effectLst/>
        </p:spPr>
      </p:pic>
      <p:cxnSp>
        <p:nvCxnSpPr>
          <p:cNvPr id="35" name="3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41"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6308241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491880" y="409228"/>
            <a:ext cx="3570208" cy="369332"/>
          </a:xfrm>
          <a:prstGeom prst="rect">
            <a:avLst/>
          </a:prstGeom>
        </p:spPr>
        <p:txBody>
          <a:bodyPr wrap="none">
            <a:spAutoFit/>
          </a:bodyPr>
          <a:lstStyle/>
          <a:p>
            <a:r>
              <a:rPr lang="es-ES" b="1" dirty="0" smtClean="0"/>
              <a:t>BACTERIAS ÁCIDO LÁCTICAS</a:t>
            </a:r>
            <a:endParaRPr lang="es-EC" dirty="0"/>
          </a:p>
        </p:txBody>
      </p:sp>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6" name="Group 2"/>
          <p:cNvGrpSpPr>
            <a:grpSpLocks/>
          </p:cNvGrpSpPr>
          <p:nvPr/>
        </p:nvGrpSpPr>
        <p:grpSpPr bwMode="auto">
          <a:xfrm>
            <a:off x="3275856" y="1705372"/>
            <a:ext cx="3888432" cy="2234183"/>
            <a:chOff x="960" y="1248"/>
            <a:chExt cx="3868" cy="2304"/>
          </a:xfrm>
        </p:grpSpPr>
        <p:sp>
          <p:nvSpPr>
            <p:cNvPr id="27" name="Oval 3"/>
            <p:cNvSpPr>
              <a:spLocks noChangeArrowheads="1"/>
            </p:cNvSpPr>
            <p:nvPr/>
          </p:nvSpPr>
          <p:spPr bwMode="auto">
            <a:xfrm rot="-1800000">
              <a:off x="960" y="1392"/>
              <a:ext cx="3868" cy="2160"/>
            </a:xfrm>
            <a:prstGeom prst="ellipse">
              <a:avLst/>
            </a:prstGeom>
            <a:gradFill rotWithShape="0">
              <a:gsLst>
                <a:gs pos="0">
                  <a:schemeClr val="bg1"/>
                </a:gs>
                <a:gs pos="100000">
                  <a:srgbClr val="FFFFCC"/>
                </a:gs>
              </a:gsLst>
              <a:path path="shape">
                <a:fillToRect l="50000" t="50000" r="50000" b="50000"/>
              </a:path>
            </a:gradFill>
            <a:ln w="9525">
              <a:noFill/>
              <a:round/>
              <a:headEnd/>
              <a:tailEnd/>
            </a:ln>
          </p:spPr>
          <p:txBody>
            <a:bodyPr wrap="none" anchor="ctr"/>
            <a:lstStyle/>
            <a:p>
              <a:endParaRPr lang="es-ES"/>
            </a:p>
          </p:txBody>
        </p:sp>
        <p:grpSp>
          <p:nvGrpSpPr>
            <p:cNvPr id="28" name="Group 4"/>
            <p:cNvGrpSpPr>
              <a:grpSpLocks/>
            </p:cNvGrpSpPr>
            <p:nvPr/>
          </p:nvGrpSpPr>
          <p:grpSpPr bwMode="auto">
            <a:xfrm>
              <a:off x="1728" y="1248"/>
              <a:ext cx="2112" cy="2016"/>
              <a:chOff x="2880" y="1632"/>
              <a:chExt cx="2112" cy="2016"/>
            </a:xfrm>
          </p:grpSpPr>
          <p:sp>
            <p:nvSpPr>
              <p:cNvPr id="29" name="AutoShape 5"/>
              <p:cNvSpPr>
                <a:spLocks noChangeArrowheads="1"/>
              </p:cNvSpPr>
              <p:nvPr/>
            </p:nvSpPr>
            <p:spPr bwMode="auto">
              <a:xfrm>
                <a:off x="4608" y="2304"/>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es-ES"/>
              </a:p>
            </p:txBody>
          </p:sp>
          <p:sp>
            <p:nvSpPr>
              <p:cNvPr id="30" name="AutoShape 6"/>
              <p:cNvSpPr>
                <a:spLocks noChangeArrowheads="1"/>
              </p:cNvSpPr>
              <p:nvPr/>
            </p:nvSpPr>
            <p:spPr bwMode="auto">
              <a:xfrm rot="900000">
                <a:off x="4512" y="2976"/>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es-ES"/>
              </a:p>
            </p:txBody>
          </p:sp>
          <p:sp>
            <p:nvSpPr>
              <p:cNvPr id="31" name="AutoShape 7"/>
              <p:cNvSpPr>
                <a:spLocks noChangeArrowheads="1"/>
              </p:cNvSpPr>
              <p:nvPr/>
            </p:nvSpPr>
            <p:spPr bwMode="auto">
              <a:xfrm rot="1800000">
                <a:off x="4752" y="1632"/>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es-ES"/>
              </a:p>
            </p:txBody>
          </p:sp>
          <p:sp>
            <p:nvSpPr>
              <p:cNvPr id="32" name="Oval 8"/>
              <p:cNvSpPr>
                <a:spLocks noChangeArrowheads="1"/>
              </p:cNvSpPr>
              <p:nvPr/>
            </p:nvSpPr>
            <p:spPr bwMode="auto">
              <a:xfrm>
                <a:off x="2880" y="2784"/>
                <a:ext cx="288" cy="288"/>
              </a:xfrm>
              <a:prstGeom prst="ellipse">
                <a:avLst/>
              </a:prstGeom>
              <a:solidFill>
                <a:srgbClr val="FFCC00"/>
              </a:solidFill>
              <a:ln w="50800">
                <a:solidFill>
                  <a:schemeClr val="tx1"/>
                </a:solidFill>
                <a:round/>
                <a:headEnd/>
                <a:tailEnd/>
              </a:ln>
            </p:spPr>
            <p:txBody>
              <a:bodyPr wrap="none" anchor="ctr"/>
              <a:lstStyle/>
              <a:p>
                <a:endParaRPr lang="es-ES"/>
              </a:p>
            </p:txBody>
          </p:sp>
          <p:sp>
            <p:nvSpPr>
              <p:cNvPr id="33" name="Oval 9"/>
              <p:cNvSpPr>
                <a:spLocks noChangeArrowheads="1"/>
              </p:cNvSpPr>
              <p:nvPr/>
            </p:nvSpPr>
            <p:spPr bwMode="auto">
              <a:xfrm>
                <a:off x="3168" y="2880"/>
                <a:ext cx="288" cy="288"/>
              </a:xfrm>
              <a:prstGeom prst="ellipse">
                <a:avLst/>
              </a:prstGeom>
              <a:solidFill>
                <a:srgbClr val="FFCC00"/>
              </a:solidFill>
              <a:ln w="50800">
                <a:solidFill>
                  <a:schemeClr val="tx1"/>
                </a:solidFill>
                <a:round/>
                <a:headEnd/>
                <a:tailEnd/>
              </a:ln>
            </p:spPr>
            <p:txBody>
              <a:bodyPr wrap="none" anchor="ctr"/>
              <a:lstStyle/>
              <a:p>
                <a:endParaRPr lang="es-ES"/>
              </a:p>
            </p:txBody>
          </p:sp>
          <p:sp>
            <p:nvSpPr>
              <p:cNvPr id="34" name="Oval 10"/>
              <p:cNvSpPr>
                <a:spLocks noChangeArrowheads="1"/>
              </p:cNvSpPr>
              <p:nvPr/>
            </p:nvSpPr>
            <p:spPr bwMode="auto">
              <a:xfrm>
                <a:off x="3552" y="3312"/>
                <a:ext cx="288" cy="288"/>
              </a:xfrm>
              <a:prstGeom prst="ellipse">
                <a:avLst/>
              </a:prstGeom>
              <a:solidFill>
                <a:srgbClr val="FFCC00"/>
              </a:solidFill>
              <a:ln w="50800">
                <a:solidFill>
                  <a:schemeClr val="tx1"/>
                </a:solidFill>
                <a:round/>
                <a:headEnd/>
                <a:tailEnd/>
              </a:ln>
            </p:spPr>
            <p:txBody>
              <a:bodyPr wrap="none" anchor="ctr"/>
              <a:lstStyle/>
              <a:p>
                <a:endParaRPr lang="es-ES"/>
              </a:p>
            </p:txBody>
          </p:sp>
          <p:sp>
            <p:nvSpPr>
              <p:cNvPr id="35" name="Oval 11"/>
              <p:cNvSpPr>
                <a:spLocks noChangeArrowheads="1"/>
              </p:cNvSpPr>
              <p:nvPr/>
            </p:nvSpPr>
            <p:spPr bwMode="auto">
              <a:xfrm>
                <a:off x="3792" y="3120"/>
                <a:ext cx="288" cy="288"/>
              </a:xfrm>
              <a:prstGeom prst="ellipse">
                <a:avLst/>
              </a:prstGeom>
              <a:solidFill>
                <a:srgbClr val="FFCC00"/>
              </a:solidFill>
              <a:ln w="50800">
                <a:solidFill>
                  <a:schemeClr val="tx1"/>
                </a:solidFill>
                <a:round/>
                <a:headEnd/>
                <a:tailEnd/>
              </a:ln>
            </p:spPr>
            <p:txBody>
              <a:bodyPr wrap="none" anchor="ctr"/>
              <a:lstStyle/>
              <a:p>
                <a:endParaRPr lang="es-ES"/>
              </a:p>
            </p:txBody>
          </p:sp>
        </p:grpSp>
      </p:grpSp>
      <p:sp>
        <p:nvSpPr>
          <p:cNvPr id="36" name="AutoShape 13"/>
          <p:cNvSpPr>
            <a:spLocks noChangeAspect="1" noChangeArrowheads="1"/>
          </p:cNvSpPr>
          <p:nvPr/>
        </p:nvSpPr>
        <p:spPr bwMode="auto">
          <a:xfrm>
            <a:off x="3347864" y="4873724"/>
            <a:ext cx="576262" cy="5762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es-ES"/>
          </a:p>
        </p:txBody>
      </p:sp>
      <p:sp>
        <p:nvSpPr>
          <p:cNvPr id="37" name="AutoShape 14"/>
          <p:cNvSpPr>
            <a:spLocks noChangeAspect="1" noChangeArrowheads="1"/>
          </p:cNvSpPr>
          <p:nvPr/>
        </p:nvSpPr>
        <p:spPr bwMode="auto">
          <a:xfrm>
            <a:off x="7236296" y="985292"/>
            <a:ext cx="576262" cy="576262"/>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es-ES"/>
          </a:p>
        </p:txBody>
      </p:sp>
      <p:sp>
        <p:nvSpPr>
          <p:cNvPr id="38" name="AutoShape 15"/>
          <p:cNvSpPr>
            <a:spLocks noChangeAspect="1" noChangeArrowheads="1"/>
          </p:cNvSpPr>
          <p:nvPr/>
        </p:nvSpPr>
        <p:spPr bwMode="auto">
          <a:xfrm>
            <a:off x="7452320" y="4225652"/>
            <a:ext cx="576263" cy="576263"/>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es-ES"/>
          </a:p>
        </p:txBody>
      </p:sp>
      <p:sp>
        <p:nvSpPr>
          <p:cNvPr id="39" name="AutoShape 16"/>
          <p:cNvSpPr>
            <a:spLocks noChangeAspect="1" noChangeArrowheads="1"/>
          </p:cNvSpPr>
          <p:nvPr/>
        </p:nvSpPr>
        <p:spPr bwMode="auto">
          <a:xfrm>
            <a:off x="3131840" y="1345332"/>
            <a:ext cx="576263" cy="576262"/>
          </a:xfrm>
          <a:prstGeom prst="star16">
            <a:avLst>
              <a:gd name="adj" fmla="val 29542"/>
            </a:avLst>
          </a:prstGeom>
          <a:gradFill rotWithShape="0">
            <a:gsLst>
              <a:gs pos="0">
                <a:srgbClr val="FFFFFF"/>
              </a:gs>
              <a:gs pos="100000">
                <a:srgbClr val="FF0000"/>
              </a:gs>
            </a:gsLst>
            <a:path path="shape">
              <a:fillToRect l="50000" t="50000" r="50000" b="50000"/>
            </a:path>
          </a:gradFill>
          <a:ln w="38100">
            <a:solidFill>
              <a:srgbClr val="FF0000"/>
            </a:solidFill>
            <a:miter lim="800000"/>
            <a:headEnd/>
            <a:tailEnd/>
          </a:ln>
        </p:spPr>
        <p:txBody>
          <a:bodyPr/>
          <a:lstStyle/>
          <a:p>
            <a:endParaRPr lang="es-ES"/>
          </a:p>
        </p:txBody>
      </p:sp>
      <p:sp>
        <p:nvSpPr>
          <p:cNvPr id="40" name="Freeform 17"/>
          <p:cNvSpPr>
            <a:spLocks/>
          </p:cNvSpPr>
          <p:nvPr/>
        </p:nvSpPr>
        <p:spPr bwMode="auto">
          <a:xfrm rot="11914595">
            <a:off x="5837774" y="3822619"/>
            <a:ext cx="1700531" cy="991587"/>
          </a:xfrm>
          <a:custGeom>
            <a:avLst/>
            <a:gdLst>
              <a:gd name="T0" fmla="*/ 2147483647 w 1416"/>
              <a:gd name="T1" fmla="*/ 0 h 944"/>
              <a:gd name="T2" fmla="*/ 2147483647 w 1416"/>
              <a:gd name="T3" fmla="*/ 2147483647 h 944"/>
              <a:gd name="T4" fmla="*/ 2147483647 w 1416"/>
              <a:gd name="T5" fmla="*/ 2147483647 h 944"/>
              <a:gd name="T6" fmla="*/ 2147483647 w 1416"/>
              <a:gd name="T7" fmla="*/ 2147483647 h 944"/>
              <a:gd name="T8" fmla="*/ 2147483647 w 1416"/>
              <a:gd name="T9" fmla="*/ 2147483647 h 944"/>
              <a:gd name="T10" fmla="*/ 2147483647 w 1416"/>
              <a:gd name="T11" fmla="*/ 2147483647 h 944"/>
              <a:gd name="T12" fmla="*/ 0 w 1416"/>
              <a:gd name="T13" fmla="*/ 2147483647 h 944"/>
              <a:gd name="T14" fmla="*/ 0 60000 65536"/>
              <a:gd name="T15" fmla="*/ 0 60000 65536"/>
              <a:gd name="T16" fmla="*/ 0 60000 65536"/>
              <a:gd name="T17" fmla="*/ 0 60000 65536"/>
              <a:gd name="T18" fmla="*/ 0 60000 65536"/>
              <a:gd name="T19" fmla="*/ 0 60000 65536"/>
              <a:gd name="T20" fmla="*/ 0 60000 65536"/>
              <a:gd name="T21" fmla="*/ 0 w 1416"/>
              <a:gd name="T22" fmla="*/ 0 h 944"/>
              <a:gd name="T23" fmla="*/ 1416 w 1416"/>
              <a:gd name="T24" fmla="*/ 944 h 9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6" h="944">
                <a:moveTo>
                  <a:pt x="1008" y="0"/>
                </a:moveTo>
                <a:cubicBezTo>
                  <a:pt x="968" y="192"/>
                  <a:pt x="928" y="384"/>
                  <a:pt x="960" y="528"/>
                </a:cubicBezTo>
                <a:cubicBezTo>
                  <a:pt x="992" y="672"/>
                  <a:pt x="1136" y="840"/>
                  <a:pt x="1200" y="864"/>
                </a:cubicBezTo>
                <a:cubicBezTo>
                  <a:pt x="1264" y="888"/>
                  <a:pt x="1416" y="712"/>
                  <a:pt x="1344" y="672"/>
                </a:cubicBezTo>
                <a:cubicBezTo>
                  <a:pt x="1272" y="632"/>
                  <a:pt x="952" y="584"/>
                  <a:pt x="768" y="624"/>
                </a:cubicBezTo>
                <a:cubicBezTo>
                  <a:pt x="584" y="664"/>
                  <a:pt x="368" y="880"/>
                  <a:pt x="240" y="912"/>
                </a:cubicBezTo>
                <a:cubicBezTo>
                  <a:pt x="112" y="944"/>
                  <a:pt x="56" y="880"/>
                  <a:pt x="0" y="816"/>
                </a:cubicBezTo>
              </a:path>
            </a:pathLst>
          </a:custGeom>
          <a:noFill/>
          <a:ln w="38100">
            <a:solidFill>
              <a:schemeClr val="tx1"/>
            </a:solidFill>
            <a:prstDash val="sysDot"/>
            <a:round/>
            <a:headEnd/>
            <a:tailEnd type="triangle" w="lg" len="lg"/>
          </a:ln>
        </p:spPr>
        <p:txBody>
          <a:bodyPr/>
          <a:lstStyle/>
          <a:p>
            <a:endParaRPr lang="es-ES"/>
          </a:p>
        </p:txBody>
      </p:sp>
      <p:sp>
        <p:nvSpPr>
          <p:cNvPr id="41" name="Freeform 18"/>
          <p:cNvSpPr>
            <a:spLocks/>
          </p:cNvSpPr>
          <p:nvPr/>
        </p:nvSpPr>
        <p:spPr bwMode="auto">
          <a:xfrm rot="5023715" flipH="1">
            <a:off x="2642000" y="2103763"/>
            <a:ext cx="1181100" cy="1231900"/>
          </a:xfrm>
          <a:custGeom>
            <a:avLst/>
            <a:gdLst>
              <a:gd name="T0" fmla="*/ 2147483647 w 744"/>
              <a:gd name="T1" fmla="*/ 0 h 776"/>
              <a:gd name="T2" fmla="*/ 2147483647 w 744"/>
              <a:gd name="T3" fmla="*/ 2147483647 h 776"/>
              <a:gd name="T4" fmla="*/ 2147483647 w 744"/>
              <a:gd name="T5" fmla="*/ 2147483647 h 776"/>
              <a:gd name="T6" fmla="*/ 2147483647 w 744"/>
              <a:gd name="T7" fmla="*/ 2147483647 h 776"/>
              <a:gd name="T8" fmla="*/ 0 60000 65536"/>
              <a:gd name="T9" fmla="*/ 0 60000 65536"/>
              <a:gd name="T10" fmla="*/ 0 60000 65536"/>
              <a:gd name="T11" fmla="*/ 0 60000 65536"/>
              <a:gd name="T12" fmla="*/ 0 w 744"/>
              <a:gd name="T13" fmla="*/ 0 h 776"/>
              <a:gd name="T14" fmla="*/ 744 w 744"/>
              <a:gd name="T15" fmla="*/ 776 h 776"/>
            </a:gdLst>
            <a:ahLst/>
            <a:cxnLst>
              <a:cxn ang="T8">
                <a:pos x="T0" y="T1"/>
              </a:cxn>
              <a:cxn ang="T9">
                <a:pos x="T2" y="T3"/>
              </a:cxn>
              <a:cxn ang="T10">
                <a:pos x="T4" y="T5"/>
              </a:cxn>
              <a:cxn ang="T11">
                <a:pos x="T6" y="T7"/>
              </a:cxn>
            </a:cxnLst>
            <a:rect l="T12" t="T13" r="T14" b="T15"/>
            <a:pathLst>
              <a:path w="744" h="776">
                <a:moveTo>
                  <a:pt x="744" y="0"/>
                </a:moveTo>
                <a:cubicBezTo>
                  <a:pt x="584" y="60"/>
                  <a:pt x="424" y="120"/>
                  <a:pt x="312" y="240"/>
                </a:cubicBezTo>
                <a:cubicBezTo>
                  <a:pt x="200" y="360"/>
                  <a:pt x="0" y="664"/>
                  <a:pt x="72" y="720"/>
                </a:cubicBezTo>
                <a:cubicBezTo>
                  <a:pt x="144" y="776"/>
                  <a:pt x="624" y="600"/>
                  <a:pt x="744" y="576"/>
                </a:cubicBezTo>
              </a:path>
            </a:pathLst>
          </a:custGeom>
          <a:noFill/>
          <a:ln w="38100">
            <a:solidFill>
              <a:schemeClr val="tx1"/>
            </a:solidFill>
            <a:prstDash val="sysDot"/>
            <a:round/>
            <a:headEnd/>
            <a:tailEnd type="triangle" w="lg" len="lg"/>
          </a:ln>
        </p:spPr>
        <p:txBody>
          <a:bodyPr/>
          <a:lstStyle/>
          <a:p>
            <a:endParaRPr lang="es-ES"/>
          </a:p>
        </p:txBody>
      </p:sp>
      <p:sp>
        <p:nvSpPr>
          <p:cNvPr id="42" name="Freeform 19"/>
          <p:cNvSpPr>
            <a:spLocks/>
          </p:cNvSpPr>
          <p:nvPr/>
        </p:nvSpPr>
        <p:spPr bwMode="auto">
          <a:xfrm rot="1997632">
            <a:off x="2610295" y="3716519"/>
            <a:ext cx="1081551" cy="1046739"/>
          </a:xfrm>
          <a:custGeom>
            <a:avLst/>
            <a:gdLst>
              <a:gd name="T0" fmla="*/ 0 w 1008"/>
              <a:gd name="T1" fmla="*/ 2147483647 h 1096"/>
              <a:gd name="T2" fmla="*/ 2147483647 w 1008"/>
              <a:gd name="T3" fmla="*/ 2147483647 h 1096"/>
              <a:gd name="T4" fmla="*/ 2147483647 w 1008"/>
              <a:gd name="T5" fmla="*/ 2147483647 h 1096"/>
              <a:gd name="T6" fmla="*/ 2147483647 w 1008"/>
              <a:gd name="T7" fmla="*/ 2147483647 h 1096"/>
              <a:gd name="T8" fmla="*/ 2147483647 w 1008"/>
              <a:gd name="T9" fmla="*/ 2147483647 h 1096"/>
              <a:gd name="T10" fmla="*/ 2147483647 w 1008"/>
              <a:gd name="T11" fmla="*/ 2147483647 h 1096"/>
              <a:gd name="T12" fmla="*/ 2147483647 w 1008"/>
              <a:gd name="T13" fmla="*/ 2147483647 h 1096"/>
              <a:gd name="T14" fmla="*/ 2147483647 w 1008"/>
              <a:gd name="T15" fmla="*/ 2147483647 h 1096"/>
              <a:gd name="T16" fmla="*/ 2147483647 w 1008"/>
              <a:gd name="T17" fmla="*/ 2147483647 h 1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096"/>
              <a:gd name="T29" fmla="*/ 1008 w 1008"/>
              <a:gd name="T30" fmla="*/ 1096 h 10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096">
                <a:moveTo>
                  <a:pt x="0" y="32"/>
                </a:moveTo>
                <a:cubicBezTo>
                  <a:pt x="212" y="16"/>
                  <a:pt x="424" y="0"/>
                  <a:pt x="576" y="32"/>
                </a:cubicBezTo>
                <a:cubicBezTo>
                  <a:pt x="728" y="64"/>
                  <a:pt x="848" y="120"/>
                  <a:pt x="912" y="224"/>
                </a:cubicBezTo>
                <a:cubicBezTo>
                  <a:pt x="976" y="328"/>
                  <a:pt x="984" y="560"/>
                  <a:pt x="960" y="656"/>
                </a:cubicBezTo>
                <a:cubicBezTo>
                  <a:pt x="936" y="752"/>
                  <a:pt x="816" y="792"/>
                  <a:pt x="768" y="800"/>
                </a:cubicBezTo>
                <a:cubicBezTo>
                  <a:pt x="720" y="808"/>
                  <a:pt x="672" y="728"/>
                  <a:pt x="672" y="704"/>
                </a:cubicBezTo>
                <a:cubicBezTo>
                  <a:pt x="672" y="680"/>
                  <a:pt x="728" y="648"/>
                  <a:pt x="768" y="656"/>
                </a:cubicBezTo>
                <a:cubicBezTo>
                  <a:pt x="808" y="664"/>
                  <a:pt x="872" y="688"/>
                  <a:pt x="912" y="752"/>
                </a:cubicBezTo>
                <a:cubicBezTo>
                  <a:pt x="952" y="816"/>
                  <a:pt x="992" y="1096"/>
                  <a:pt x="1008" y="1040"/>
                </a:cubicBezTo>
              </a:path>
            </a:pathLst>
          </a:custGeom>
          <a:noFill/>
          <a:ln w="38100">
            <a:solidFill>
              <a:schemeClr val="tx1"/>
            </a:solidFill>
            <a:prstDash val="sysDot"/>
            <a:round/>
            <a:headEnd/>
            <a:tailEnd type="triangle" w="lg" len="lg"/>
          </a:ln>
        </p:spPr>
        <p:txBody>
          <a:bodyPr/>
          <a:lstStyle/>
          <a:p>
            <a:endParaRPr lang="es-ES"/>
          </a:p>
        </p:txBody>
      </p:sp>
      <p:sp>
        <p:nvSpPr>
          <p:cNvPr id="44" name="Freeform 21"/>
          <p:cNvSpPr>
            <a:spLocks/>
          </p:cNvSpPr>
          <p:nvPr/>
        </p:nvSpPr>
        <p:spPr bwMode="auto">
          <a:xfrm>
            <a:off x="7236296" y="1561356"/>
            <a:ext cx="596155" cy="1617142"/>
          </a:xfrm>
          <a:custGeom>
            <a:avLst/>
            <a:gdLst>
              <a:gd name="T0" fmla="*/ 2147483647 w 832"/>
              <a:gd name="T1" fmla="*/ 2147483647 h 1504"/>
              <a:gd name="T2" fmla="*/ 2147483647 w 832"/>
              <a:gd name="T3" fmla="*/ 2147483647 h 1504"/>
              <a:gd name="T4" fmla="*/ 2147483647 w 832"/>
              <a:gd name="T5" fmla="*/ 2147483647 h 1504"/>
              <a:gd name="T6" fmla="*/ 2147483647 w 832"/>
              <a:gd name="T7" fmla="*/ 2147483647 h 1504"/>
              <a:gd name="T8" fmla="*/ 2147483647 w 832"/>
              <a:gd name="T9" fmla="*/ 2147483647 h 1504"/>
              <a:gd name="T10" fmla="*/ 2147483647 w 832"/>
              <a:gd name="T11" fmla="*/ 2147483647 h 1504"/>
              <a:gd name="T12" fmla="*/ 0 60000 65536"/>
              <a:gd name="T13" fmla="*/ 0 60000 65536"/>
              <a:gd name="T14" fmla="*/ 0 60000 65536"/>
              <a:gd name="T15" fmla="*/ 0 60000 65536"/>
              <a:gd name="T16" fmla="*/ 0 60000 65536"/>
              <a:gd name="T17" fmla="*/ 0 60000 65536"/>
              <a:gd name="T18" fmla="*/ 0 w 832"/>
              <a:gd name="T19" fmla="*/ 0 h 1504"/>
              <a:gd name="T20" fmla="*/ 832 w 832"/>
              <a:gd name="T21" fmla="*/ 1504 h 1504"/>
            </a:gdLst>
            <a:ahLst/>
            <a:cxnLst>
              <a:cxn ang="T12">
                <a:pos x="T0" y="T1"/>
              </a:cxn>
              <a:cxn ang="T13">
                <a:pos x="T2" y="T3"/>
              </a:cxn>
              <a:cxn ang="T14">
                <a:pos x="T4" y="T5"/>
              </a:cxn>
              <a:cxn ang="T15">
                <a:pos x="T6" y="T7"/>
              </a:cxn>
              <a:cxn ang="T16">
                <a:pos x="T8" y="T9"/>
              </a:cxn>
              <a:cxn ang="T17">
                <a:pos x="T10" y="T11"/>
              </a:cxn>
            </a:cxnLst>
            <a:rect l="T18" t="T19" r="T20" b="T21"/>
            <a:pathLst>
              <a:path w="832" h="1504">
                <a:moveTo>
                  <a:pt x="832" y="1496"/>
                </a:moveTo>
                <a:cubicBezTo>
                  <a:pt x="680" y="1500"/>
                  <a:pt x="528" y="1504"/>
                  <a:pt x="400" y="1448"/>
                </a:cubicBezTo>
                <a:cubicBezTo>
                  <a:pt x="272" y="1392"/>
                  <a:pt x="128" y="1256"/>
                  <a:pt x="64" y="1160"/>
                </a:cubicBezTo>
                <a:cubicBezTo>
                  <a:pt x="0" y="1064"/>
                  <a:pt x="16" y="984"/>
                  <a:pt x="16" y="872"/>
                </a:cubicBezTo>
                <a:cubicBezTo>
                  <a:pt x="16" y="760"/>
                  <a:pt x="32" y="616"/>
                  <a:pt x="64" y="488"/>
                </a:cubicBezTo>
                <a:cubicBezTo>
                  <a:pt x="96" y="360"/>
                  <a:pt x="272" y="0"/>
                  <a:pt x="208" y="104"/>
                </a:cubicBezTo>
              </a:path>
            </a:pathLst>
          </a:custGeom>
          <a:noFill/>
          <a:ln w="38100">
            <a:solidFill>
              <a:schemeClr val="tx1"/>
            </a:solidFill>
            <a:prstDash val="sysDot"/>
            <a:round/>
            <a:headEnd/>
            <a:tailEnd type="triangle" w="lg" len="lg"/>
          </a:ln>
        </p:spPr>
        <p:txBody>
          <a:bodyPr/>
          <a:lstStyle/>
          <a:p>
            <a:endParaRPr lang="es-ES"/>
          </a:p>
        </p:txBody>
      </p:sp>
      <p:pic>
        <p:nvPicPr>
          <p:cNvPr id="23"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092280" y="337220"/>
            <a:ext cx="1749197" cy="369332"/>
          </a:xfrm>
          <a:prstGeom prst="rect">
            <a:avLst/>
          </a:prstGeom>
        </p:spPr>
        <p:txBody>
          <a:bodyPr wrap="none">
            <a:spAutoFit/>
          </a:bodyPr>
          <a:lstStyle/>
          <a:p>
            <a:r>
              <a:rPr lang="es-ES" i="1" dirty="0" err="1" smtClean="0">
                <a:solidFill>
                  <a:srgbClr val="996633"/>
                </a:solidFill>
              </a:rPr>
              <a:t>Bacillus</a:t>
            </a:r>
            <a:r>
              <a:rPr lang="es-ES" i="1" dirty="0" smtClean="0">
                <a:solidFill>
                  <a:srgbClr val="996633"/>
                </a:solidFill>
              </a:rPr>
              <a:t> </a:t>
            </a:r>
            <a:r>
              <a:rPr lang="es-ES" i="1" dirty="0" err="1" smtClean="0">
                <a:solidFill>
                  <a:srgbClr val="996633"/>
                </a:solidFill>
              </a:rPr>
              <a:t>subtilis</a:t>
            </a:r>
            <a:endParaRPr lang="es-EC" i="1" dirty="0">
              <a:solidFill>
                <a:srgbClr val="996633"/>
              </a:solidFill>
            </a:endParaRPr>
          </a:p>
        </p:txBody>
      </p:sp>
      <p:sp>
        <p:nvSpPr>
          <p:cNvPr id="5" name="Rectangle 2"/>
          <p:cNvSpPr>
            <a:spLocks noGrp="1" noChangeArrowheads="1"/>
          </p:cNvSpPr>
          <p:nvPr>
            <p:ph type="title"/>
          </p:nvPr>
        </p:nvSpPr>
        <p:spPr>
          <a:xfrm>
            <a:off x="3341737" y="2569468"/>
            <a:ext cx="3295729" cy="475721"/>
          </a:xfrm>
        </p:spPr>
        <p:txBody>
          <a:bodyPr>
            <a:noAutofit/>
          </a:bodyPr>
          <a:lstStyle/>
          <a:p>
            <a:pPr eaLnBrk="1" fontAlgn="auto" hangingPunct="1">
              <a:spcAft>
                <a:spcPts val="0"/>
              </a:spcAft>
              <a:defRPr/>
            </a:pPr>
            <a:r>
              <a:rPr lang="es-CR" altLang="ja-JP" sz="2800" dirty="0">
                <a:solidFill>
                  <a:schemeClr val="accent1">
                    <a:tint val="88000"/>
                    <a:satMod val="150000"/>
                  </a:schemeClr>
                </a:solidFill>
                <a:latin typeface="Arial Black" pitchFamily="34" charset="0"/>
                <a:ea typeface="+mj-ea"/>
              </a:rPr>
              <a:t>Co-Existencia</a:t>
            </a:r>
          </a:p>
        </p:txBody>
      </p:sp>
      <p:grpSp>
        <p:nvGrpSpPr>
          <p:cNvPr id="6" name="Group 3"/>
          <p:cNvGrpSpPr>
            <a:grpSpLocks/>
          </p:cNvGrpSpPr>
          <p:nvPr/>
        </p:nvGrpSpPr>
        <p:grpSpPr bwMode="auto">
          <a:xfrm>
            <a:off x="2771800" y="1417340"/>
            <a:ext cx="4878548" cy="3139758"/>
            <a:chOff x="912" y="720"/>
            <a:chExt cx="4050" cy="3168"/>
          </a:xfrm>
        </p:grpSpPr>
        <p:sp>
          <p:nvSpPr>
            <p:cNvPr id="7" name="Arc 4"/>
            <p:cNvSpPr>
              <a:spLocks/>
            </p:cNvSpPr>
            <p:nvPr/>
          </p:nvSpPr>
          <p:spPr bwMode="auto">
            <a:xfrm>
              <a:off x="4176" y="817"/>
              <a:ext cx="786" cy="816"/>
            </a:xfrm>
            <a:custGeom>
              <a:avLst/>
              <a:gdLst>
                <a:gd name="T0" fmla="*/ 0 w 20799"/>
                <a:gd name="T1" fmla="*/ 0 h 21600"/>
                <a:gd name="T2" fmla="*/ 0 w 20799"/>
                <a:gd name="T3" fmla="*/ 0 h 21600"/>
                <a:gd name="T4" fmla="*/ 0 w 20799"/>
                <a:gd name="T5" fmla="*/ 0 h 21600"/>
                <a:gd name="T6" fmla="*/ 0 60000 65536"/>
                <a:gd name="T7" fmla="*/ 0 60000 65536"/>
                <a:gd name="T8" fmla="*/ 0 60000 65536"/>
                <a:gd name="T9" fmla="*/ 0 w 20799"/>
                <a:gd name="T10" fmla="*/ 0 h 21600"/>
                <a:gd name="T11" fmla="*/ 20799 w 20799"/>
                <a:gd name="T12" fmla="*/ 21600 h 21600"/>
              </a:gdLst>
              <a:ahLst/>
              <a:cxnLst>
                <a:cxn ang="T6">
                  <a:pos x="T0" y="T1"/>
                </a:cxn>
                <a:cxn ang="T7">
                  <a:pos x="T2" y="T3"/>
                </a:cxn>
                <a:cxn ang="T8">
                  <a:pos x="T4" y="T5"/>
                </a:cxn>
              </a:cxnLst>
              <a:rect l="T9" t="T10" r="T11" b="T12"/>
              <a:pathLst>
                <a:path w="20799" h="21600" fill="none" extrusionOk="0">
                  <a:moveTo>
                    <a:pt x="-1" y="0"/>
                  </a:moveTo>
                  <a:cubicBezTo>
                    <a:pt x="9685" y="0"/>
                    <a:pt x="18186" y="6446"/>
                    <a:pt x="20799" y="15772"/>
                  </a:cubicBezTo>
                </a:path>
                <a:path w="20799" h="21600" stroke="0" extrusionOk="0">
                  <a:moveTo>
                    <a:pt x="-1" y="0"/>
                  </a:moveTo>
                  <a:cubicBezTo>
                    <a:pt x="9685" y="0"/>
                    <a:pt x="18186" y="6446"/>
                    <a:pt x="20799" y="15772"/>
                  </a:cubicBezTo>
                  <a:lnTo>
                    <a:pt x="0" y="21600"/>
                  </a:lnTo>
                  <a:close/>
                </a:path>
              </a:pathLst>
            </a:custGeom>
            <a:noFill/>
            <a:ln w="88900">
              <a:solidFill>
                <a:schemeClr val="folHlink"/>
              </a:solidFill>
              <a:round/>
              <a:headEnd type="triangle" w="med" len="med"/>
              <a:tailEnd type="triangle" w="med" len="med"/>
            </a:ln>
          </p:spPr>
          <p:txBody>
            <a:bodyPr wrap="none" anchor="ctr"/>
            <a:lstStyle/>
            <a:p>
              <a:pPr algn="r" eaLnBrk="1" hangingPunct="1"/>
              <a:endParaRPr kumimoji="1" lang="en-US" sz="2400">
                <a:latin typeface="Times New Roman" pitchFamily="18" charset="0"/>
              </a:endParaRPr>
            </a:p>
          </p:txBody>
        </p:sp>
        <p:sp>
          <p:nvSpPr>
            <p:cNvPr id="8" name="Arc 5"/>
            <p:cNvSpPr>
              <a:spLocks/>
            </p:cNvSpPr>
            <p:nvPr/>
          </p:nvSpPr>
          <p:spPr bwMode="auto">
            <a:xfrm flipH="1">
              <a:off x="912" y="720"/>
              <a:ext cx="816" cy="8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88900">
              <a:solidFill>
                <a:schemeClr val="folHlink"/>
              </a:solidFill>
              <a:round/>
              <a:headEnd type="triangle" w="med" len="med"/>
              <a:tailEnd type="triangle" w="med" len="med"/>
            </a:ln>
          </p:spPr>
          <p:txBody>
            <a:bodyPr wrap="none" anchor="ctr"/>
            <a:lstStyle/>
            <a:p>
              <a:pPr algn="r" eaLnBrk="1" hangingPunct="1"/>
              <a:endParaRPr kumimoji="1" lang="en-US" sz="2400">
                <a:latin typeface="Times New Roman" pitchFamily="18" charset="0"/>
              </a:endParaRPr>
            </a:p>
          </p:txBody>
        </p:sp>
        <p:sp>
          <p:nvSpPr>
            <p:cNvPr id="9" name="Arc 6"/>
            <p:cNvSpPr>
              <a:spLocks/>
            </p:cNvSpPr>
            <p:nvPr/>
          </p:nvSpPr>
          <p:spPr bwMode="auto">
            <a:xfrm flipH="1" flipV="1">
              <a:off x="1345" y="3072"/>
              <a:ext cx="1050" cy="816"/>
            </a:xfrm>
            <a:custGeom>
              <a:avLst/>
              <a:gdLst>
                <a:gd name="T0" fmla="*/ 0 w 22350"/>
                <a:gd name="T1" fmla="*/ 0 h 21600"/>
                <a:gd name="T2" fmla="*/ 0 w 22350"/>
                <a:gd name="T3" fmla="*/ 0 h 21600"/>
                <a:gd name="T4" fmla="*/ 0 w 22350"/>
                <a:gd name="T5" fmla="*/ 0 h 21600"/>
                <a:gd name="T6" fmla="*/ 0 60000 65536"/>
                <a:gd name="T7" fmla="*/ 0 60000 65536"/>
                <a:gd name="T8" fmla="*/ 0 60000 65536"/>
                <a:gd name="T9" fmla="*/ 0 w 22350"/>
                <a:gd name="T10" fmla="*/ 0 h 21600"/>
                <a:gd name="T11" fmla="*/ 22350 w 22350"/>
                <a:gd name="T12" fmla="*/ 21600 h 21600"/>
              </a:gdLst>
              <a:ahLst/>
              <a:cxnLst>
                <a:cxn ang="T6">
                  <a:pos x="T0" y="T1"/>
                </a:cxn>
                <a:cxn ang="T7">
                  <a:pos x="T2" y="T3"/>
                </a:cxn>
                <a:cxn ang="T8">
                  <a:pos x="T4" y="T5"/>
                </a:cxn>
              </a:cxnLst>
              <a:rect l="T9" t="T10" r="T11" b="T12"/>
              <a:pathLst>
                <a:path w="22350" h="21600" fill="none" extrusionOk="0">
                  <a:moveTo>
                    <a:pt x="0" y="40"/>
                  </a:moveTo>
                  <a:cubicBezTo>
                    <a:pt x="438" y="13"/>
                    <a:pt x="877" y="-1"/>
                    <a:pt x="1316" y="0"/>
                  </a:cubicBezTo>
                  <a:cubicBezTo>
                    <a:pt x="11352" y="0"/>
                    <a:pt x="20066" y="6912"/>
                    <a:pt x="22349" y="16686"/>
                  </a:cubicBezTo>
                </a:path>
                <a:path w="22350" h="21600" stroke="0" extrusionOk="0">
                  <a:moveTo>
                    <a:pt x="0" y="40"/>
                  </a:moveTo>
                  <a:cubicBezTo>
                    <a:pt x="438" y="13"/>
                    <a:pt x="877" y="-1"/>
                    <a:pt x="1316" y="0"/>
                  </a:cubicBezTo>
                  <a:cubicBezTo>
                    <a:pt x="11352" y="0"/>
                    <a:pt x="20066" y="6912"/>
                    <a:pt x="22349" y="16686"/>
                  </a:cubicBezTo>
                  <a:lnTo>
                    <a:pt x="1316" y="21600"/>
                  </a:lnTo>
                  <a:close/>
                </a:path>
              </a:pathLst>
            </a:custGeom>
            <a:noFill/>
            <a:ln w="88900">
              <a:solidFill>
                <a:schemeClr val="folHlink"/>
              </a:solidFill>
              <a:round/>
              <a:headEnd type="triangle" w="med" len="med"/>
              <a:tailEnd type="triangle" w="med" len="med"/>
            </a:ln>
          </p:spPr>
          <p:txBody>
            <a:bodyPr rot="10800000" wrap="none" anchor="ctr"/>
            <a:lstStyle/>
            <a:p>
              <a:pPr algn="r" eaLnBrk="1" hangingPunct="1"/>
              <a:endParaRPr kumimoji="1" lang="en-US" sz="2400">
                <a:latin typeface="Times New Roman" pitchFamily="18" charset="0"/>
              </a:endParaRPr>
            </a:p>
          </p:txBody>
        </p:sp>
      </p:grpSp>
      <p:grpSp>
        <p:nvGrpSpPr>
          <p:cNvPr id="10" name="Group 7"/>
          <p:cNvGrpSpPr>
            <a:grpSpLocks/>
          </p:cNvGrpSpPr>
          <p:nvPr/>
        </p:nvGrpSpPr>
        <p:grpSpPr bwMode="auto">
          <a:xfrm>
            <a:off x="3521098" y="609166"/>
            <a:ext cx="3139134" cy="1528254"/>
            <a:chOff x="1138" y="96"/>
            <a:chExt cx="2606" cy="1776"/>
          </a:xfrm>
        </p:grpSpPr>
        <p:sp>
          <p:nvSpPr>
            <p:cNvPr id="11" name="AutoShape 8"/>
            <p:cNvSpPr>
              <a:spLocks noChangeAspect="1" noChangeArrowheads="1"/>
            </p:cNvSpPr>
            <p:nvPr/>
          </p:nvSpPr>
          <p:spPr bwMode="auto">
            <a:xfrm rot="8100000">
              <a:off x="1936" y="720"/>
              <a:ext cx="608" cy="213"/>
            </a:xfrm>
            <a:prstGeom prst="roundRect">
              <a:avLst>
                <a:gd name="adj" fmla="val 50000"/>
              </a:avLst>
            </a:prstGeom>
            <a:solidFill>
              <a:srgbClr val="FF0000"/>
            </a:solidFill>
            <a:ln w="50800">
              <a:solidFill>
                <a:srgbClr val="FFFFFF"/>
              </a:solidFill>
              <a:round/>
              <a:headEnd/>
              <a:tailEnd/>
            </a:ln>
          </p:spPr>
          <p:txBody>
            <a:bodyPr wrap="none" anchor="ctr"/>
            <a:lstStyle/>
            <a:p>
              <a:endParaRPr lang="es-ES"/>
            </a:p>
          </p:txBody>
        </p:sp>
        <p:sp>
          <p:nvSpPr>
            <p:cNvPr id="12" name="AutoShape 9"/>
            <p:cNvSpPr>
              <a:spLocks noChangeAspect="1" noChangeArrowheads="1"/>
            </p:cNvSpPr>
            <p:nvPr/>
          </p:nvSpPr>
          <p:spPr bwMode="auto">
            <a:xfrm rot="6300000" flipH="1" flipV="1">
              <a:off x="2442" y="1460"/>
              <a:ext cx="610" cy="213"/>
            </a:xfrm>
            <a:prstGeom prst="roundRect">
              <a:avLst>
                <a:gd name="adj" fmla="val 50000"/>
              </a:avLst>
            </a:prstGeom>
            <a:solidFill>
              <a:srgbClr val="FF0000"/>
            </a:solidFill>
            <a:ln w="50800">
              <a:solidFill>
                <a:srgbClr val="FFFFFF"/>
              </a:solidFill>
              <a:round/>
              <a:headEnd/>
              <a:tailEnd/>
            </a:ln>
          </p:spPr>
          <p:txBody>
            <a:bodyPr vert="eaVert" wrap="none" anchor="ctr"/>
            <a:lstStyle/>
            <a:p>
              <a:pPr algn="ctr" eaLnBrk="1" hangingPunct="1"/>
              <a:endParaRPr kumimoji="1" lang="en-US" sz="2400">
                <a:latin typeface="Times New Roman" pitchFamily="18" charset="0"/>
              </a:endParaRPr>
            </a:p>
          </p:txBody>
        </p:sp>
        <p:sp>
          <p:nvSpPr>
            <p:cNvPr id="13" name="AutoShape 10"/>
            <p:cNvSpPr>
              <a:spLocks noChangeAspect="1" noChangeArrowheads="1"/>
            </p:cNvSpPr>
            <p:nvPr/>
          </p:nvSpPr>
          <p:spPr bwMode="auto">
            <a:xfrm rot="15300000" flipH="1">
              <a:off x="3162" y="932"/>
              <a:ext cx="610" cy="213"/>
            </a:xfrm>
            <a:prstGeom prst="roundRect">
              <a:avLst>
                <a:gd name="adj" fmla="val 50000"/>
              </a:avLst>
            </a:prstGeom>
            <a:solidFill>
              <a:srgbClr val="FF0000"/>
            </a:solidFill>
            <a:ln w="50800">
              <a:solidFill>
                <a:srgbClr val="FFFFFF"/>
              </a:solidFill>
              <a:round/>
              <a:headEnd/>
              <a:tailEnd/>
            </a:ln>
          </p:spPr>
          <p:txBody>
            <a:bodyPr wrap="none" anchor="ctr"/>
            <a:lstStyle/>
            <a:p>
              <a:endParaRPr lang="es-ES"/>
            </a:p>
          </p:txBody>
        </p:sp>
        <p:sp>
          <p:nvSpPr>
            <p:cNvPr id="14" name="Arc 11"/>
            <p:cNvSpPr>
              <a:spLocks/>
            </p:cNvSpPr>
            <p:nvPr/>
          </p:nvSpPr>
          <p:spPr bwMode="auto">
            <a:xfrm rot="4780255">
              <a:off x="3518" y="1261"/>
              <a:ext cx="144" cy="213"/>
            </a:xfrm>
            <a:custGeom>
              <a:avLst/>
              <a:gdLst>
                <a:gd name="T0" fmla="*/ 0 w 21600"/>
                <a:gd name="T1" fmla="*/ 0 h 32065"/>
                <a:gd name="T2" fmla="*/ 0 w 21600"/>
                <a:gd name="T3" fmla="*/ 0 h 32065"/>
                <a:gd name="T4" fmla="*/ 0 w 21600"/>
                <a:gd name="T5" fmla="*/ 0 h 32065"/>
                <a:gd name="T6" fmla="*/ 0 60000 65536"/>
                <a:gd name="T7" fmla="*/ 0 60000 65536"/>
                <a:gd name="T8" fmla="*/ 0 60000 65536"/>
                <a:gd name="T9" fmla="*/ 0 w 21600"/>
                <a:gd name="T10" fmla="*/ 0 h 32065"/>
                <a:gd name="T11" fmla="*/ 21600 w 21600"/>
                <a:gd name="T12" fmla="*/ 32065 h 32065"/>
              </a:gdLst>
              <a:ahLst/>
              <a:cxnLst>
                <a:cxn ang="T6">
                  <a:pos x="T0" y="T1"/>
                </a:cxn>
                <a:cxn ang="T7">
                  <a:pos x="T2" y="T3"/>
                </a:cxn>
                <a:cxn ang="T8">
                  <a:pos x="T4" y="T5"/>
                </a:cxn>
              </a:cxnLst>
              <a:rect l="T9" t="T10" r="T11" b="T12"/>
              <a:pathLst>
                <a:path w="21600" h="32065" fill="none" extrusionOk="0">
                  <a:moveTo>
                    <a:pt x="9505" y="0"/>
                  </a:moveTo>
                  <a:cubicBezTo>
                    <a:pt x="16908" y="3627"/>
                    <a:pt x="21600" y="11152"/>
                    <a:pt x="21600" y="19396"/>
                  </a:cubicBezTo>
                  <a:cubicBezTo>
                    <a:pt x="21600" y="23945"/>
                    <a:pt x="20163" y="28379"/>
                    <a:pt x="17494" y="32064"/>
                  </a:cubicBezTo>
                </a:path>
                <a:path w="21600" h="32065" stroke="0" extrusionOk="0">
                  <a:moveTo>
                    <a:pt x="9505" y="0"/>
                  </a:moveTo>
                  <a:cubicBezTo>
                    <a:pt x="16908" y="3627"/>
                    <a:pt x="21600" y="11152"/>
                    <a:pt x="21600" y="19396"/>
                  </a:cubicBezTo>
                  <a:cubicBezTo>
                    <a:pt x="21600" y="23945"/>
                    <a:pt x="20163" y="28379"/>
                    <a:pt x="17494" y="32064"/>
                  </a:cubicBezTo>
                  <a:lnTo>
                    <a:pt x="0" y="19396"/>
                  </a:lnTo>
                  <a:close/>
                </a:path>
              </a:pathLst>
            </a:custGeom>
            <a:noFill/>
            <a:ln w="50800">
              <a:solidFill>
                <a:srgbClr val="FFFFFF"/>
              </a:solidFill>
              <a:round/>
              <a:headEnd/>
              <a:tailEnd/>
            </a:ln>
          </p:spPr>
          <p:txBody>
            <a:bodyPr wrap="none" anchor="ctr"/>
            <a:lstStyle/>
            <a:p>
              <a:endParaRPr lang="es-ES"/>
            </a:p>
          </p:txBody>
        </p:sp>
        <p:sp>
          <p:nvSpPr>
            <p:cNvPr id="15" name="Arc 12"/>
            <p:cNvSpPr>
              <a:spLocks/>
            </p:cNvSpPr>
            <p:nvPr/>
          </p:nvSpPr>
          <p:spPr bwMode="auto">
            <a:xfrm rot="9141373">
              <a:off x="1888" y="91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es-ES"/>
            </a:p>
          </p:txBody>
        </p:sp>
        <p:sp>
          <p:nvSpPr>
            <p:cNvPr id="16" name="Arc 13"/>
            <p:cNvSpPr>
              <a:spLocks/>
            </p:cNvSpPr>
            <p:nvPr/>
          </p:nvSpPr>
          <p:spPr bwMode="auto">
            <a:xfrm rot="9141373">
              <a:off x="1792" y="1008"/>
              <a:ext cx="314" cy="144"/>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es-ES"/>
            </a:p>
          </p:txBody>
        </p:sp>
        <p:sp>
          <p:nvSpPr>
            <p:cNvPr id="17" name="Arc 14"/>
            <p:cNvSpPr>
              <a:spLocks/>
            </p:cNvSpPr>
            <p:nvPr/>
          </p:nvSpPr>
          <p:spPr bwMode="auto">
            <a:xfrm rot="4780255">
              <a:off x="3557" y="1396"/>
              <a:ext cx="192" cy="183"/>
            </a:xfrm>
            <a:custGeom>
              <a:avLst/>
              <a:gdLst>
                <a:gd name="T0" fmla="*/ 0 w 21600"/>
                <a:gd name="T1" fmla="*/ 0 h 27631"/>
                <a:gd name="T2" fmla="*/ 0 w 21600"/>
                <a:gd name="T3" fmla="*/ 0 h 27631"/>
                <a:gd name="T4" fmla="*/ 0 w 21600"/>
                <a:gd name="T5" fmla="*/ 0 h 27631"/>
                <a:gd name="T6" fmla="*/ 0 60000 65536"/>
                <a:gd name="T7" fmla="*/ 0 60000 65536"/>
                <a:gd name="T8" fmla="*/ 0 60000 65536"/>
                <a:gd name="T9" fmla="*/ 0 w 21600"/>
                <a:gd name="T10" fmla="*/ 0 h 27631"/>
                <a:gd name="T11" fmla="*/ 21600 w 21600"/>
                <a:gd name="T12" fmla="*/ 27631 h 27631"/>
              </a:gdLst>
              <a:ahLst/>
              <a:cxnLst>
                <a:cxn ang="T6">
                  <a:pos x="T0" y="T1"/>
                </a:cxn>
                <a:cxn ang="T7">
                  <a:pos x="T2" y="T3"/>
                </a:cxn>
                <a:cxn ang="T8">
                  <a:pos x="T4" y="T5"/>
                </a:cxn>
              </a:cxnLst>
              <a:rect l="T9" t="T10" r="T11" b="T12"/>
              <a:pathLst>
                <a:path w="21600" h="27631" fill="none" extrusionOk="0">
                  <a:moveTo>
                    <a:pt x="15179" y="0"/>
                  </a:moveTo>
                  <a:cubicBezTo>
                    <a:pt x="19287" y="4058"/>
                    <a:pt x="21600" y="9592"/>
                    <a:pt x="21600" y="15367"/>
                  </a:cubicBezTo>
                  <a:cubicBezTo>
                    <a:pt x="21600" y="19747"/>
                    <a:pt x="20268" y="24024"/>
                    <a:pt x="17780" y="27630"/>
                  </a:cubicBezTo>
                </a:path>
                <a:path w="21600" h="27631" stroke="0" extrusionOk="0">
                  <a:moveTo>
                    <a:pt x="15179" y="0"/>
                  </a:moveTo>
                  <a:cubicBezTo>
                    <a:pt x="19287" y="4058"/>
                    <a:pt x="21600" y="9592"/>
                    <a:pt x="21600" y="15367"/>
                  </a:cubicBezTo>
                  <a:cubicBezTo>
                    <a:pt x="21600" y="19747"/>
                    <a:pt x="20268" y="24024"/>
                    <a:pt x="17780" y="27630"/>
                  </a:cubicBezTo>
                  <a:lnTo>
                    <a:pt x="0" y="15367"/>
                  </a:lnTo>
                  <a:close/>
                </a:path>
              </a:pathLst>
            </a:custGeom>
            <a:noFill/>
            <a:ln w="50800">
              <a:solidFill>
                <a:srgbClr val="FFFFFF"/>
              </a:solidFill>
              <a:round/>
              <a:headEnd/>
              <a:tailEnd/>
            </a:ln>
          </p:spPr>
          <p:txBody>
            <a:bodyPr wrap="none" anchor="ctr"/>
            <a:lstStyle/>
            <a:p>
              <a:endParaRPr lang="es-ES"/>
            </a:p>
          </p:txBody>
        </p:sp>
        <p:sp>
          <p:nvSpPr>
            <p:cNvPr id="18" name="Arc 15"/>
            <p:cNvSpPr>
              <a:spLocks/>
            </p:cNvSpPr>
            <p:nvPr/>
          </p:nvSpPr>
          <p:spPr bwMode="auto">
            <a:xfrm rot="7058627" flipH="1">
              <a:off x="2653" y="1232"/>
              <a:ext cx="314" cy="182"/>
            </a:xfrm>
            <a:custGeom>
              <a:avLst/>
              <a:gdLst>
                <a:gd name="T0" fmla="*/ 0 w 21600"/>
                <a:gd name="T1" fmla="*/ 0 h 23905"/>
                <a:gd name="T2" fmla="*/ 0 w 21600"/>
                <a:gd name="T3" fmla="*/ 0 h 23905"/>
                <a:gd name="T4" fmla="*/ 0 w 21600"/>
                <a:gd name="T5" fmla="*/ 0 h 23905"/>
                <a:gd name="T6" fmla="*/ 0 60000 65536"/>
                <a:gd name="T7" fmla="*/ 0 60000 65536"/>
                <a:gd name="T8" fmla="*/ 0 60000 65536"/>
                <a:gd name="T9" fmla="*/ 0 w 21600"/>
                <a:gd name="T10" fmla="*/ 0 h 23905"/>
                <a:gd name="T11" fmla="*/ 21600 w 21600"/>
                <a:gd name="T12" fmla="*/ 23905 h 23905"/>
              </a:gdLst>
              <a:ahLst/>
              <a:cxnLst>
                <a:cxn ang="T6">
                  <a:pos x="T0" y="T1"/>
                </a:cxn>
                <a:cxn ang="T7">
                  <a:pos x="T2" y="T3"/>
                </a:cxn>
                <a:cxn ang="T8">
                  <a:pos x="T4" y="T5"/>
                </a:cxn>
              </a:cxnLst>
              <a:rect l="T9" t="T10" r="T11" b="T12"/>
              <a:pathLst>
                <a:path w="21600" h="23905" fill="none" extrusionOk="0">
                  <a:moveTo>
                    <a:pt x="18447" y="0"/>
                  </a:moveTo>
                  <a:cubicBezTo>
                    <a:pt x="20509" y="3385"/>
                    <a:pt x="21600" y="7272"/>
                    <a:pt x="21600" y="11236"/>
                  </a:cubicBezTo>
                  <a:cubicBezTo>
                    <a:pt x="21600" y="15785"/>
                    <a:pt x="20163" y="20219"/>
                    <a:pt x="17494" y="23904"/>
                  </a:cubicBezTo>
                </a:path>
                <a:path w="21600" h="23905" stroke="0" extrusionOk="0">
                  <a:moveTo>
                    <a:pt x="18447" y="0"/>
                  </a:moveTo>
                  <a:cubicBezTo>
                    <a:pt x="20509" y="3385"/>
                    <a:pt x="21600" y="7272"/>
                    <a:pt x="21600" y="11236"/>
                  </a:cubicBezTo>
                  <a:cubicBezTo>
                    <a:pt x="21600" y="15785"/>
                    <a:pt x="20163" y="20219"/>
                    <a:pt x="17494" y="23904"/>
                  </a:cubicBezTo>
                  <a:lnTo>
                    <a:pt x="0" y="11236"/>
                  </a:lnTo>
                  <a:close/>
                </a:path>
              </a:pathLst>
            </a:custGeom>
            <a:noFill/>
            <a:ln w="50800">
              <a:solidFill>
                <a:srgbClr val="FFFFFF"/>
              </a:solidFill>
              <a:round/>
              <a:headEnd/>
              <a:tailEnd/>
            </a:ln>
          </p:spPr>
          <p:txBody>
            <a:bodyPr wrap="none" anchor="ctr"/>
            <a:lstStyle/>
            <a:p>
              <a:endParaRPr lang="es-ES"/>
            </a:p>
          </p:txBody>
        </p:sp>
        <p:sp>
          <p:nvSpPr>
            <p:cNvPr id="19" name="Text Box 16"/>
            <p:cNvSpPr txBox="1">
              <a:spLocks noChangeArrowheads="1"/>
            </p:cNvSpPr>
            <p:nvPr/>
          </p:nvSpPr>
          <p:spPr bwMode="auto">
            <a:xfrm>
              <a:off x="1138" y="96"/>
              <a:ext cx="1801" cy="393"/>
            </a:xfrm>
            <a:prstGeom prst="rect">
              <a:avLst/>
            </a:prstGeom>
            <a:noFill/>
            <a:ln w="9525">
              <a:noFill/>
              <a:miter lim="800000"/>
              <a:headEnd/>
              <a:tailEnd/>
            </a:ln>
          </p:spPr>
          <p:txBody>
            <a:bodyPr wrap="none">
              <a:spAutoFit/>
            </a:bodyPr>
            <a:lstStyle/>
            <a:p>
              <a:pPr eaLnBrk="1" hangingPunct="1"/>
              <a:r>
                <a:rPr kumimoji="1" lang="es-CR" altLang="ja-JP" sz="1600" dirty="0">
                  <a:latin typeface="Arial" pitchFamily="34" charset="0"/>
                  <a:cs typeface="Arial" pitchFamily="34" charset="0"/>
                </a:rPr>
                <a:t>Bacterias Fototróficas</a:t>
              </a:r>
            </a:p>
          </p:txBody>
        </p:sp>
      </p:grpSp>
      <p:grpSp>
        <p:nvGrpSpPr>
          <p:cNvPr id="20" name="Group 17"/>
          <p:cNvGrpSpPr>
            <a:grpSpLocks/>
          </p:cNvGrpSpPr>
          <p:nvPr/>
        </p:nvGrpSpPr>
        <p:grpSpPr bwMode="auto">
          <a:xfrm>
            <a:off x="5364088" y="2497460"/>
            <a:ext cx="2453729" cy="2417961"/>
            <a:chOff x="2721" y="1632"/>
            <a:chExt cx="2468" cy="2609"/>
          </a:xfrm>
        </p:grpSpPr>
        <p:grpSp>
          <p:nvGrpSpPr>
            <p:cNvPr id="21" name="Group 18"/>
            <p:cNvGrpSpPr>
              <a:grpSpLocks/>
            </p:cNvGrpSpPr>
            <p:nvPr/>
          </p:nvGrpSpPr>
          <p:grpSpPr bwMode="auto">
            <a:xfrm>
              <a:off x="2880" y="1632"/>
              <a:ext cx="2112" cy="2016"/>
              <a:chOff x="2880" y="1632"/>
              <a:chExt cx="2112" cy="2016"/>
            </a:xfrm>
          </p:grpSpPr>
          <p:sp>
            <p:nvSpPr>
              <p:cNvPr id="23" name="AutoShape 19"/>
              <p:cNvSpPr>
                <a:spLocks noChangeArrowheads="1"/>
              </p:cNvSpPr>
              <p:nvPr/>
            </p:nvSpPr>
            <p:spPr bwMode="auto">
              <a:xfrm>
                <a:off x="4608" y="2304"/>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es-ES"/>
              </a:p>
            </p:txBody>
          </p:sp>
          <p:sp>
            <p:nvSpPr>
              <p:cNvPr id="24" name="AutoShape 20"/>
              <p:cNvSpPr>
                <a:spLocks noChangeArrowheads="1"/>
              </p:cNvSpPr>
              <p:nvPr/>
            </p:nvSpPr>
            <p:spPr bwMode="auto">
              <a:xfrm rot="900000">
                <a:off x="4512" y="2976"/>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es-ES"/>
              </a:p>
            </p:txBody>
          </p:sp>
          <p:sp>
            <p:nvSpPr>
              <p:cNvPr id="25" name="AutoShape 21"/>
              <p:cNvSpPr>
                <a:spLocks noChangeArrowheads="1"/>
              </p:cNvSpPr>
              <p:nvPr/>
            </p:nvSpPr>
            <p:spPr bwMode="auto">
              <a:xfrm rot="1800000">
                <a:off x="4752" y="1632"/>
                <a:ext cx="240" cy="672"/>
              </a:xfrm>
              <a:prstGeom prst="roundRect">
                <a:avLst>
                  <a:gd name="adj" fmla="val 37500"/>
                </a:avLst>
              </a:prstGeom>
              <a:solidFill>
                <a:schemeClr val="accent1"/>
              </a:solidFill>
              <a:ln w="50800">
                <a:solidFill>
                  <a:schemeClr val="tx1"/>
                </a:solidFill>
                <a:round/>
                <a:headEnd/>
                <a:tailEnd/>
              </a:ln>
            </p:spPr>
            <p:txBody>
              <a:bodyPr wrap="none" anchor="ctr"/>
              <a:lstStyle/>
              <a:p>
                <a:endParaRPr lang="es-ES"/>
              </a:p>
            </p:txBody>
          </p:sp>
          <p:sp>
            <p:nvSpPr>
              <p:cNvPr id="26" name="Oval 22"/>
              <p:cNvSpPr>
                <a:spLocks noChangeArrowheads="1"/>
              </p:cNvSpPr>
              <p:nvPr/>
            </p:nvSpPr>
            <p:spPr bwMode="auto">
              <a:xfrm>
                <a:off x="2880" y="2784"/>
                <a:ext cx="288" cy="288"/>
              </a:xfrm>
              <a:prstGeom prst="ellipse">
                <a:avLst/>
              </a:prstGeom>
              <a:solidFill>
                <a:srgbClr val="FFCC00"/>
              </a:solidFill>
              <a:ln w="50800">
                <a:solidFill>
                  <a:schemeClr val="tx1"/>
                </a:solidFill>
                <a:round/>
                <a:headEnd/>
                <a:tailEnd/>
              </a:ln>
            </p:spPr>
            <p:txBody>
              <a:bodyPr wrap="none" anchor="ctr"/>
              <a:lstStyle/>
              <a:p>
                <a:endParaRPr lang="es-ES"/>
              </a:p>
            </p:txBody>
          </p:sp>
          <p:sp>
            <p:nvSpPr>
              <p:cNvPr id="27" name="Oval 23"/>
              <p:cNvSpPr>
                <a:spLocks noChangeArrowheads="1"/>
              </p:cNvSpPr>
              <p:nvPr/>
            </p:nvSpPr>
            <p:spPr bwMode="auto">
              <a:xfrm>
                <a:off x="3168" y="2880"/>
                <a:ext cx="288" cy="288"/>
              </a:xfrm>
              <a:prstGeom prst="ellipse">
                <a:avLst/>
              </a:prstGeom>
              <a:solidFill>
                <a:srgbClr val="FFCC00"/>
              </a:solidFill>
              <a:ln w="50800">
                <a:solidFill>
                  <a:schemeClr val="tx1"/>
                </a:solidFill>
                <a:round/>
                <a:headEnd/>
                <a:tailEnd/>
              </a:ln>
            </p:spPr>
            <p:txBody>
              <a:bodyPr wrap="none" anchor="ctr"/>
              <a:lstStyle/>
              <a:p>
                <a:endParaRPr lang="es-ES"/>
              </a:p>
            </p:txBody>
          </p:sp>
          <p:sp>
            <p:nvSpPr>
              <p:cNvPr id="28" name="Oval 24"/>
              <p:cNvSpPr>
                <a:spLocks noChangeArrowheads="1"/>
              </p:cNvSpPr>
              <p:nvPr/>
            </p:nvSpPr>
            <p:spPr bwMode="auto">
              <a:xfrm>
                <a:off x="3552" y="3312"/>
                <a:ext cx="288" cy="288"/>
              </a:xfrm>
              <a:prstGeom prst="ellipse">
                <a:avLst/>
              </a:prstGeom>
              <a:solidFill>
                <a:srgbClr val="FFCC00"/>
              </a:solidFill>
              <a:ln w="50800">
                <a:solidFill>
                  <a:schemeClr val="tx1"/>
                </a:solidFill>
                <a:round/>
                <a:headEnd/>
                <a:tailEnd/>
              </a:ln>
            </p:spPr>
            <p:txBody>
              <a:bodyPr wrap="none" anchor="ctr"/>
              <a:lstStyle/>
              <a:p>
                <a:endParaRPr lang="es-ES"/>
              </a:p>
            </p:txBody>
          </p:sp>
          <p:sp>
            <p:nvSpPr>
              <p:cNvPr id="29" name="Oval 25"/>
              <p:cNvSpPr>
                <a:spLocks noChangeArrowheads="1"/>
              </p:cNvSpPr>
              <p:nvPr/>
            </p:nvSpPr>
            <p:spPr bwMode="auto">
              <a:xfrm>
                <a:off x="3792" y="3120"/>
                <a:ext cx="288" cy="288"/>
              </a:xfrm>
              <a:prstGeom prst="ellipse">
                <a:avLst/>
              </a:prstGeom>
              <a:solidFill>
                <a:srgbClr val="FFCC00"/>
              </a:solidFill>
              <a:ln w="50800">
                <a:solidFill>
                  <a:schemeClr val="tx1"/>
                </a:solidFill>
                <a:round/>
                <a:headEnd/>
                <a:tailEnd/>
              </a:ln>
            </p:spPr>
            <p:txBody>
              <a:bodyPr wrap="none" anchor="ctr"/>
              <a:lstStyle/>
              <a:p>
                <a:endParaRPr lang="es-ES"/>
              </a:p>
            </p:txBody>
          </p:sp>
        </p:grpSp>
        <p:sp>
          <p:nvSpPr>
            <p:cNvPr id="22" name="Text Box 26"/>
            <p:cNvSpPr txBox="1">
              <a:spLocks noChangeArrowheads="1"/>
            </p:cNvSpPr>
            <p:nvPr/>
          </p:nvSpPr>
          <p:spPr bwMode="auto">
            <a:xfrm>
              <a:off x="2721" y="3610"/>
              <a:ext cx="2468" cy="631"/>
            </a:xfrm>
            <a:prstGeom prst="rect">
              <a:avLst/>
            </a:prstGeom>
            <a:noFill/>
            <a:ln w="9525">
              <a:noFill/>
              <a:miter lim="800000"/>
              <a:headEnd/>
              <a:tailEnd/>
            </a:ln>
          </p:spPr>
          <p:txBody>
            <a:bodyPr>
              <a:spAutoFit/>
            </a:bodyPr>
            <a:lstStyle/>
            <a:p>
              <a:pPr eaLnBrk="1" hangingPunct="1"/>
              <a:r>
                <a:rPr kumimoji="1" lang="es-CR" altLang="ja-JP" sz="1600" dirty="0">
                  <a:latin typeface="Arial" pitchFamily="34" charset="0"/>
                  <a:cs typeface="Arial" pitchFamily="34" charset="0"/>
                </a:rPr>
                <a:t>Bacterias</a:t>
              </a:r>
            </a:p>
            <a:p>
              <a:pPr eaLnBrk="1" hangingPunct="1"/>
              <a:r>
                <a:rPr kumimoji="1" lang="es-CR" altLang="ja-JP" sz="1600" dirty="0" err="1">
                  <a:latin typeface="Arial" pitchFamily="34" charset="0"/>
                  <a:cs typeface="Arial" pitchFamily="34" charset="0"/>
                </a:rPr>
                <a:t>Acidolácticas</a:t>
              </a:r>
              <a:endParaRPr kumimoji="1" lang="es-CR" altLang="ja-JP" sz="1600" dirty="0">
                <a:latin typeface="Arial" pitchFamily="34" charset="0"/>
                <a:cs typeface="Arial" pitchFamily="34" charset="0"/>
              </a:endParaRPr>
            </a:p>
          </p:txBody>
        </p:sp>
      </p:grpSp>
      <p:grpSp>
        <p:nvGrpSpPr>
          <p:cNvPr id="30" name="Group 27"/>
          <p:cNvGrpSpPr>
            <a:grpSpLocks/>
          </p:cNvGrpSpPr>
          <p:nvPr/>
        </p:nvGrpSpPr>
        <p:grpSpPr bwMode="auto">
          <a:xfrm>
            <a:off x="1989898" y="2569468"/>
            <a:ext cx="1141942" cy="1692896"/>
            <a:chOff x="273" y="1728"/>
            <a:chExt cx="948" cy="1860"/>
          </a:xfrm>
        </p:grpSpPr>
        <p:sp>
          <p:nvSpPr>
            <p:cNvPr id="31" name="Oval 28"/>
            <p:cNvSpPr>
              <a:spLocks noChangeArrowheads="1"/>
            </p:cNvSpPr>
            <p:nvPr/>
          </p:nvSpPr>
          <p:spPr bwMode="auto">
            <a:xfrm>
              <a:off x="336" y="1728"/>
              <a:ext cx="864" cy="1440"/>
            </a:xfrm>
            <a:prstGeom prst="ellipse">
              <a:avLst/>
            </a:prstGeom>
            <a:solidFill>
              <a:srgbClr val="FF99CC"/>
            </a:solidFill>
            <a:ln w="63500">
              <a:solidFill>
                <a:schemeClr val="tx1"/>
              </a:solidFill>
              <a:round/>
              <a:headEnd/>
              <a:tailEnd/>
            </a:ln>
          </p:spPr>
          <p:txBody>
            <a:bodyPr wrap="none" anchor="ctr"/>
            <a:lstStyle/>
            <a:p>
              <a:endParaRPr lang="es-ES"/>
            </a:p>
          </p:txBody>
        </p:sp>
        <p:sp>
          <p:nvSpPr>
            <p:cNvPr id="32" name="Oval 29"/>
            <p:cNvSpPr>
              <a:spLocks noChangeArrowheads="1"/>
            </p:cNvSpPr>
            <p:nvPr/>
          </p:nvSpPr>
          <p:spPr bwMode="auto">
            <a:xfrm>
              <a:off x="432" y="1872"/>
              <a:ext cx="384" cy="384"/>
            </a:xfrm>
            <a:prstGeom prst="ellipse">
              <a:avLst/>
            </a:prstGeom>
            <a:solidFill>
              <a:srgbClr val="FF00FF"/>
            </a:solidFill>
            <a:ln w="50800">
              <a:solidFill>
                <a:schemeClr val="tx1"/>
              </a:solidFill>
              <a:round/>
              <a:headEnd/>
              <a:tailEnd/>
            </a:ln>
          </p:spPr>
          <p:txBody>
            <a:bodyPr wrap="none" anchor="ctr"/>
            <a:lstStyle/>
            <a:p>
              <a:endParaRPr lang="es-ES"/>
            </a:p>
          </p:txBody>
        </p:sp>
        <p:sp>
          <p:nvSpPr>
            <p:cNvPr id="33" name="Text Box 30"/>
            <p:cNvSpPr txBox="1">
              <a:spLocks noChangeArrowheads="1"/>
            </p:cNvSpPr>
            <p:nvPr/>
          </p:nvSpPr>
          <p:spPr bwMode="auto">
            <a:xfrm>
              <a:off x="273" y="3216"/>
              <a:ext cx="948" cy="372"/>
            </a:xfrm>
            <a:prstGeom prst="rect">
              <a:avLst/>
            </a:prstGeom>
            <a:noFill/>
            <a:ln w="9525">
              <a:noFill/>
              <a:miter lim="800000"/>
              <a:headEnd/>
              <a:tailEnd/>
            </a:ln>
          </p:spPr>
          <p:txBody>
            <a:bodyPr wrap="none">
              <a:spAutoFit/>
            </a:bodyPr>
            <a:lstStyle/>
            <a:p>
              <a:pPr eaLnBrk="1" hangingPunct="1"/>
              <a:r>
                <a:rPr kumimoji="1" lang="es-CR" altLang="ja-JP" sz="1600" dirty="0">
                  <a:latin typeface="Arial" pitchFamily="34" charset="0"/>
                  <a:cs typeface="Arial" pitchFamily="34" charset="0"/>
                </a:rPr>
                <a:t>Levaduras</a:t>
              </a:r>
            </a:p>
          </p:txBody>
        </p:sp>
      </p:grpSp>
      <p:cxnSp>
        <p:nvCxnSpPr>
          <p:cNvPr id="35" name="3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34"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2123728" y="836915"/>
            <a:ext cx="640871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rgbClr val="CC9900"/>
                </a:solidFill>
                <a:effectLst/>
                <a:latin typeface="Arial" pitchFamily="34" charset="0"/>
                <a:ea typeface="Times New Roman" pitchFamily="18" charset="0"/>
                <a:cs typeface="Arial" pitchFamily="34" charset="0"/>
              </a:rPr>
              <a:t>BACTERIOCINAS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effectLst/>
                <a:latin typeface="Arial" pitchFamily="34" charset="0"/>
                <a:ea typeface="Times New Roman" pitchFamily="18" charset="0"/>
                <a:cs typeface="Arial" pitchFamily="34" charset="0"/>
              </a:rPr>
              <a:t>Se definen como proteínas y péptidos biológicamente activos, que tienen propiedades bactericidas contra otras especies estrechamente relacionadas, miembros de la misma especie o especies muy relacionadas con la cepa productora (</a:t>
            </a:r>
            <a:r>
              <a:rPr kumimoji="0" lang="es-ES" b="0" i="0" u="none" strike="noStrike" cap="none" normalizeH="0" baseline="0" dirty="0" err="1" smtClean="0">
                <a:ln>
                  <a:noFill/>
                </a:ln>
                <a:effectLst/>
                <a:latin typeface="Arial" pitchFamily="34" charset="0"/>
                <a:ea typeface="Times New Roman" pitchFamily="18" charset="0"/>
                <a:cs typeface="Arial" pitchFamily="34" charset="0"/>
              </a:rPr>
              <a:t>Dolz</a:t>
            </a:r>
            <a:r>
              <a:rPr kumimoji="0" lang="es-ES" b="0" i="0" u="none" strike="noStrike" cap="none" normalizeH="0" baseline="0" dirty="0" smtClean="0">
                <a:ln>
                  <a:noFill/>
                </a:ln>
                <a:effectLst/>
                <a:latin typeface="Arial" pitchFamily="34" charset="0"/>
                <a:ea typeface="Times New Roman" pitchFamily="18" charset="0"/>
                <a:cs typeface="Arial" pitchFamily="34" charset="0"/>
              </a:rPr>
              <a:t>, 2000).</a:t>
            </a:r>
            <a:endParaRPr kumimoji="0" lang="es-EC"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effectLst/>
                <a:latin typeface="Arial" pitchFamily="34" charset="0"/>
                <a:ea typeface="Times New Roman" pitchFamily="18" charset="0"/>
                <a:cs typeface="Arial" pitchFamily="34" charset="0"/>
              </a:rPr>
              <a:t>Son derivados del metabolismo principalmente de algunas bacterias ácido lácticas (BAL), con función antimicrobiana, de naturaleza </a:t>
            </a:r>
            <a:r>
              <a:rPr kumimoji="0" lang="es-ES" b="0" i="0" u="none" strike="noStrike" cap="none" normalizeH="0" baseline="0" dirty="0" err="1" smtClean="0">
                <a:ln>
                  <a:noFill/>
                </a:ln>
                <a:effectLst/>
                <a:latin typeface="Arial" pitchFamily="34" charset="0"/>
                <a:ea typeface="Times New Roman" pitchFamily="18" charset="0"/>
                <a:cs typeface="Arial" pitchFamily="34" charset="0"/>
              </a:rPr>
              <a:t>peptídica</a:t>
            </a:r>
            <a:r>
              <a:rPr kumimoji="0" lang="es-ES" b="0" i="0" u="none" strike="noStrike" cap="none" normalizeH="0" baseline="0" dirty="0" smtClean="0">
                <a:ln>
                  <a:noFill/>
                </a:ln>
                <a:effectLst/>
                <a:latin typeface="Arial" pitchFamily="34" charset="0"/>
                <a:ea typeface="Times New Roman" pitchFamily="18" charset="0"/>
                <a:cs typeface="Arial" pitchFamily="34" charset="0"/>
              </a:rPr>
              <a:t>, sintetizadas ribosomalmente.</a:t>
            </a:r>
            <a:endParaRPr kumimoji="0" lang="es-EC" b="0" i="0" u="none" strike="noStrike" cap="none" normalizeH="0" baseline="0" dirty="0" smtClean="0">
              <a:ln>
                <a:noFill/>
              </a:ln>
              <a:effectLst/>
              <a:latin typeface="Arial" pitchFamily="34" charset="0"/>
              <a:cs typeface="Arial" pitchFamily="34" charset="0"/>
            </a:endParaRPr>
          </a:p>
        </p:txBody>
      </p:sp>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497460"/>
            <a:ext cx="4824536" cy="504056"/>
          </a:xfrm>
          <a:solidFill>
            <a:srgbClr val="FF6600"/>
          </a:solidFill>
        </p:spPr>
        <p:txBody>
          <a:bodyPr>
            <a:normAutofit/>
          </a:bodyPr>
          <a:lstStyle/>
          <a:p>
            <a:r>
              <a:rPr lang="es-EC" sz="2400" dirty="0" smtClean="0">
                <a:solidFill>
                  <a:schemeClr val="bg1"/>
                </a:solidFill>
                <a:latin typeface="Arial" pitchFamily="34" charset="0"/>
                <a:cs typeface="Arial" pitchFamily="34" charset="0"/>
              </a:rPr>
              <a:t>   MATERIALES Y METODOS</a:t>
            </a:r>
            <a:endParaRPr lang="es-ES" sz="2400" dirty="0">
              <a:solidFill>
                <a:schemeClr val="bg1"/>
              </a:solidFill>
              <a:latin typeface="Arial" pitchFamily="34" charset="0"/>
              <a:cs typeface="Arial" pitchFamily="34" charset="0"/>
            </a:endParaRPr>
          </a:p>
        </p:txBody>
      </p:sp>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02128652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1760" y="481236"/>
            <a:ext cx="6275040" cy="468395"/>
          </a:xfrm>
        </p:spPr>
        <p:txBody>
          <a:bodyPr>
            <a:noAutofit/>
          </a:bodyPr>
          <a:lstStyle/>
          <a:p>
            <a:pPr algn="r"/>
            <a:r>
              <a:rPr lang="es-ES" sz="2000" b="1" dirty="0">
                <a:solidFill>
                  <a:srgbClr val="CC9900"/>
                </a:solidFill>
                <a:latin typeface="Arial" pitchFamily="34" charset="0"/>
                <a:cs typeface="Arial" pitchFamily="34" charset="0"/>
              </a:rPr>
              <a:t>CARACTERÍSTICAS DEL CAMPO </a:t>
            </a:r>
            <a:r>
              <a:rPr lang="es-ES" sz="2000" b="1" dirty="0" smtClean="0">
                <a:solidFill>
                  <a:srgbClr val="CC9900"/>
                </a:solidFill>
                <a:latin typeface="Arial" pitchFamily="34" charset="0"/>
                <a:cs typeface="Arial" pitchFamily="34" charset="0"/>
              </a:rPr>
              <a:t>EXPERIMENTAL</a:t>
            </a:r>
            <a:endParaRPr lang="es-ES" sz="2000" dirty="0">
              <a:solidFill>
                <a:srgbClr val="CC9900"/>
              </a:solidFill>
              <a:latin typeface="Arial" pitchFamily="34" charset="0"/>
              <a:cs typeface="Arial" pitchFamily="34" charset="0"/>
            </a:endParaRPr>
          </a:p>
        </p:txBody>
      </p:sp>
      <p:sp>
        <p:nvSpPr>
          <p:cNvPr id="2" name="Content Placeholder 1"/>
          <p:cNvSpPr>
            <a:spLocks noGrp="1"/>
          </p:cNvSpPr>
          <p:nvPr>
            <p:ph idx="1"/>
          </p:nvPr>
        </p:nvSpPr>
        <p:spPr>
          <a:xfrm>
            <a:off x="1381355" y="1273324"/>
            <a:ext cx="7799157" cy="1440160"/>
          </a:xfrm>
        </p:spPr>
        <p:txBody>
          <a:bodyPr>
            <a:normAutofit fontScale="92500" lnSpcReduction="10000"/>
          </a:bodyPr>
          <a:lstStyle/>
          <a:p>
            <a:pPr algn="ctr">
              <a:buNone/>
              <a:defRPr/>
            </a:pPr>
            <a:r>
              <a:rPr lang="es-ES" sz="1600" b="1" dirty="0">
                <a:solidFill>
                  <a:srgbClr val="FFCC00"/>
                </a:solidFill>
                <a:latin typeface="Arial" pitchFamily="34" charset="0"/>
                <a:cs typeface="Arial" pitchFamily="34" charset="0"/>
              </a:rPr>
              <a:t>Ubicación Política</a:t>
            </a:r>
            <a:endParaRPr lang="es-ES" sz="1600" dirty="0">
              <a:solidFill>
                <a:srgbClr val="FFCC00"/>
              </a:solidFill>
              <a:latin typeface="Arial" pitchFamily="34" charset="0"/>
              <a:cs typeface="Arial" pitchFamily="34" charset="0"/>
            </a:endParaRPr>
          </a:p>
          <a:p>
            <a:pPr>
              <a:buNone/>
              <a:defRPr/>
            </a:pPr>
            <a:r>
              <a:rPr lang="es-ES" sz="1600" b="1" dirty="0">
                <a:solidFill>
                  <a:srgbClr val="FFCC00"/>
                </a:solidFill>
                <a:latin typeface="Arial" pitchFamily="34" charset="0"/>
                <a:cs typeface="Arial" pitchFamily="34" charset="0"/>
              </a:rPr>
              <a:t> </a:t>
            </a:r>
            <a:endParaRPr lang="es-ES" sz="1600" dirty="0">
              <a:solidFill>
                <a:srgbClr val="FFCC00"/>
              </a:solidFill>
              <a:latin typeface="Arial" pitchFamily="34" charset="0"/>
              <a:cs typeface="Arial" pitchFamily="34" charset="0"/>
            </a:endParaRPr>
          </a:p>
          <a:p>
            <a:pPr marL="0" indent="0" algn="just">
              <a:buNone/>
              <a:defRPr/>
            </a:pPr>
            <a:r>
              <a:rPr lang="es-ES" sz="1600" dirty="0">
                <a:latin typeface="Arial" pitchFamily="34" charset="0"/>
                <a:cs typeface="Arial" pitchFamily="34" charset="0"/>
              </a:rPr>
              <a:t>El ensayo de investigación se realizó en la Granja Avícola la Tolita, Integrado de la Empresa Pronaca, Parroquia Luz de América, Provincia Santo Domingo de los Tsáchilas, km 7 de la Vía Santo Domingo-Quevedo margen izquierdo, cinco kilómetros vía a la Reforma. </a:t>
            </a:r>
          </a:p>
          <a:p>
            <a:pPr>
              <a:buNone/>
              <a:defRPr/>
            </a:pPr>
            <a:endParaRPr lang="es-ES" sz="1600" b="1" dirty="0">
              <a:latin typeface="Arial" pitchFamily="34" charset="0"/>
              <a:cs typeface="Arial" pitchFamily="34" charset="0"/>
            </a:endParaRPr>
          </a:p>
          <a:p>
            <a:endParaRPr lang="es-ES" sz="1600" dirty="0">
              <a:latin typeface="Arial" pitchFamily="34" charset="0"/>
              <a:cs typeface="Arial" pitchFamily="34" charset="0"/>
            </a:endParaRPr>
          </a:p>
        </p:txBody>
      </p:sp>
      <p:pic>
        <p:nvPicPr>
          <p:cNvPr id="51202" name="Picture 2" descr="C:\Users\HP TouchSmart\Pictures\AVICOLA\DSC0164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43808" y="2785492"/>
            <a:ext cx="4307226" cy="242809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8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195005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02"/>
                                        </p:tgtEl>
                                        <p:attrNameLst>
                                          <p:attrName>style.visibility</p:attrName>
                                        </p:attrNameLst>
                                      </p:cBhvr>
                                      <p:to>
                                        <p:strVal val="visible"/>
                                      </p:to>
                                    </p:set>
                                    <p:animEffect transition="in" filter="fade">
                                      <p:cBhvr>
                                        <p:cTn id="28" dur="1000"/>
                                        <p:tgtEl>
                                          <p:spTgt spid="51202"/>
                                        </p:tgtEl>
                                      </p:cBhvr>
                                    </p:animEffect>
                                    <p:anim calcmode="lin" valueType="num">
                                      <p:cBhvr>
                                        <p:cTn id="29" dur="1000" fill="hold"/>
                                        <p:tgtEl>
                                          <p:spTgt spid="51202"/>
                                        </p:tgtEl>
                                        <p:attrNameLst>
                                          <p:attrName>ppt_x</p:attrName>
                                        </p:attrNameLst>
                                      </p:cBhvr>
                                      <p:tavLst>
                                        <p:tav tm="0">
                                          <p:val>
                                            <p:strVal val="#ppt_x"/>
                                          </p:val>
                                        </p:tav>
                                        <p:tav tm="100000">
                                          <p:val>
                                            <p:strVal val="#ppt_x"/>
                                          </p:val>
                                        </p:tav>
                                      </p:tavLst>
                                    </p:anim>
                                    <p:anim calcmode="lin" valueType="num">
                                      <p:cBhvr>
                                        <p:cTn id="30" dur="1000" fill="hold"/>
                                        <p:tgtEl>
                                          <p:spTgt spid="51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899592" y="2497460"/>
            <a:ext cx="4824536" cy="504056"/>
          </a:xfrm>
          <a:solidFill>
            <a:srgbClr val="FF6600"/>
          </a:solidFill>
        </p:spPr>
        <p:txBody>
          <a:bodyPr>
            <a:normAutofit/>
          </a:bodyPr>
          <a:lstStyle/>
          <a:p>
            <a:r>
              <a:rPr lang="es-EC" sz="2400" dirty="0" smtClean="0">
                <a:solidFill>
                  <a:schemeClr val="bg1"/>
                </a:solidFill>
                <a:latin typeface="Arial" pitchFamily="34" charset="0"/>
                <a:cs typeface="Arial" pitchFamily="34" charset="0"/>
              </a:rPr>
              <a:t>   FASE DE LABORATORIO</a:t>
            </a:r>
            <a:endParaRPr lang="es-ES" sz="2400" dirty="0">
              <a:solidFill>
                <a:schemeClr val="bg1"/>
              </a:solidFill>
              <a:latin typeface="Arial" pitchFamily="34" charset="0"/>
              <a:cs typeface="Arial" pitchFamily="34" charset="0"/>
            </a:endParaRPr>
          </a:p>
        </p:txBody>
      </p:sp>
      <p:pic>
        <p:nvPicPr>
          <p:cNvPr id="6"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70627067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a:r>
              <a:rPr lang="es-ES" sz="3600" b="1" dirty="0">
                <a:solidFill>
                  <a:schemeClr val="bg1"/>
                </a:solidFill>
              </a:rPr>
              <a:t>Purificación de colonias</a:t>
            </a:r>
            <a:r>
              <a:rPr lang="es-ES" sz="3600" dirty="0">
                <a:solidFill>
                  <a:schemeClr val="bg1"/>
                </a:solidFill>
              </a:rPr>
              <a:t/>
            </a:r>
            <a:br>
              <a:rPr lang="es-ES" sz="3600" dirty="0">
                <a:solidFill>
                  <a:schemeClr val="bg1"/>
                </a:solidFill>
              </a:rPr>
            </a:br>
            <a:endParaRPr lang="es-ES" sz="3600" dirty="0">
              <a:solidFill>
                <a:schemeClr val="bg1"/>
              </a:solidFill>
            </a:endParaRPr>
          </a:p>
        </p:txBody>
      </p:sp>
      <p:sp>
        <p:nvSpPr>
          <p:cNvPr id="4" name="Right Arrow 3"/>
          <p:cNvSpPr/>
          <p:nvPr/>
        </p:nvSpPr>
        <p:spPr>
          <a:xfrm>
            <a:off x="3779912" y="4153644"/>
            <a:ext cx="576064" cy="725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7348" name="Imagen 150" descr="lab_work_by_raages"/>
          <p:cNvPicPr>
            <a:picLocks noChangeAspect="1" noChangeArrowheads="1"/>
          </p:cNvPicPr>
          <p:nvPr/>
        </p:nvPicPr>
        <p:blipFill>
          <a:blip r:embed="rId3" cstate="print">
            <a:extLst>
              <a:ext uri="{28A0092B-C50C-407E-A947-70E740481C1C}">
                <a14:useLocalDpi xmlns="" xmlns:a14="http://schemas.microsoft.com/office/drawing/2010/main" val="0"/>
              </a:ext>
            </a:extLst>
          </a:blip>
          <a:srcRect t="20815" b="29912"/>
          <a:stretch>
            <a:fillRect/>
          </a:stretch>
        </p:blipFill>
        <p:spPr bwMode="auto">
          <a:xfrm>
            <a:off x="4427984" y="3721596"/>
            <a:ext cx="2032093" cy="1513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9 CuadroTexto"/>
          <p:cNvSpPr txBox="1"/>
          <p:nvPr/>
        </p:nvSpPr>
        <p:spPr>
          <a:xfrm>
            <a:off x="3923928" y="193204"/>
            <a:ext cx="4894289" cy="461665"/>
          </a:xfrm>
          <a:prstGeom prst="rect">
            <a:avLst/>
          </a:prstGeom>
          <a:noFill/>
        </p:spPr>
        <p:txBody>
          <a:bodyPr wrap="none" rtlCol="0">
            <a:spAutoFit/>
          </a:bodyPr>
          <a:lstStyle/>
          <a:p>
            <a:r>
              <a:rPr lang="es-EC" sz="2400" dirty="0" smtClean="0"/>
              <a:t>Preparación de medios de cultivos</a:t>
            </a:r>
            <a:endParaRPr lang="es-EC" sz="2400" dirty="0"/>
          </a:p>
        </p:txBody>
      </p:sp>
      <p:sp>
        <p:nvSpPr>
          <p:cNvPr id="11" name="10 CuadroTexto"/>
          <p:cNvSpPr txBox="1"/>
          <p:nvPr/>
        </p:nvSpPr>
        <p:spPr>
          <a:xfrm>
            <a:off x="6908532" y="2353444"/>
            <a:ext cx="1479892" cy="369332"/>
          </a:xfrm>
          <a:prstGeom prst="rect">
            <a:avLst/>
          </a:prstGeom>
          <a:solidFill>
            <a:srgbClr val="FF6600"/>
          </a:solidFill>
        </p:spPr>
        <p:txBody>
          <a:bodyPr wrap="none" rtlCol="0">
            <a:spAutoFit/>
          </a:bodyPr>
          <a:lstStyle/>
          <a:p>
            <a:r>
              <a:rPr lang="es-EC" dirty="0" smtClean="0">
                <a:solidFill>
                  <a:schemeClr val="bg1"/>
                </a:solidFill>
              </a:rPr>
              <a:t>AGAR  MRS</a:t>
            </a:r>
            <a:endParaRPr lang="es-EC" dirty="0">
              <a:solidFill>
                <a:schemeClr val="bg1"/>
              </a:solidFill>
            </a:endParaRPr>
          </a:p>
        </p:txBody>
      </p:sp>
      <p:pic>
        <p:nvPicPr>
          <p:cNvPr id="207873" name="Picture 1" descr="E:\fotos tesis\IMG00041-20100810-1108.jpg"/>
          <p:cNvPicPr>
            <a:picLocks noChangeAspect="1" noChangeArrowheads="1"/>
          </p:cNvPicPr>
          <p:nvPr/>
        </p:nvPicPr>
        <p:blipFill>
          <a:blip r:embed="rId4" cstate="print"/>
          <a:srcRect/>
          <a:stretch>
            <a:fillRect/>
          </a:stretch>
        </p:blipFill>
        <p:spPr bwMode="auto">
          <a:xfrm>
            <a:off x="1619672" y="3721596"/>
            <a:ext cx="2064229" cy="1548172"/>
          </a:xfrm>
          <a:prstGeom prst="rect">
            <a:avLst/>
          </a:prstGeom>
          <a:noFill/>
        </p:spPr>
      </p:pic>
      <p:pic>
        <p:nvPicPr>
          <p:cNvPr id="13" name="Imagen 141" descr="02012007(006)"/>
          <p:cNvPicPr>
            <a:picLocks noChangeAspect="1" noChangeArrowheads="1"/>
          </p:cNvPicPr>
          <p:nvPr/>
        </p:nvPicPr>
        <p:blipFill>
          <a:blip r:embed="rId5" cstate="print">
            <a:extLst>
              <a:ext uri="{28A0092B-C50C-407E-A947-70E740481C1C}">
                <a14:useLocalDpi xmlns="" xmlns:a14="http://schemas.microsoft.com/office/drawing/2010/main" val="0"/>
              </a:ext>
            </a:extLst>
          </a:blip>
          <a:srcRect r="9880"/>
          <a:stretch>
            <a:fillRect/>
          </a:stretch>
        </p:blipFill>
        <p:spPr bwMode="auto">
          <a:xfrm>
            <a:off x="7164288" y="3665417"/>
            <a:ext cx="1800200" cy="1568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8" descr="C:\Users\Adela Benavides\Documents\Tesis Luis Cruz y Bladimir Lopez\Fotos\29032010.jpg"/>
          <p:cNvPicPr>
            <a:picLocks noChangeAspect="1" noChangeArrowheads="1"/>
          </p:cNvPicPr>
          <p:nvPr/>
        </p:nvPicPr>
        <p:blipFill>
          <a:blip r:embed="rId6" cstate="print"/>
          <a:srcRect/>
          <a:stretch>
            <a:fillRect/>
          </a:stretch>
        </p:blipFill>
        <p:spPr bwMode="auto">
          <a:xfrm>
            <a:off x="1619672" y="1273324"/>
            <a:ext cx="2017025" cy="1512168"/>
          </a:xfrm>
          <a:prstGeom prst="rect">
            <a:avLst/>
          </a:prstGeom>
          <a:noFill/>
          <a:ln w="63500" cmpd="dbl">
            <a:solidFill>
              <a:schemeClr val="bg1"/>
            </a:solidFill>
            <a:miter lim="800000"/>
            <a:headEnd/>
            <a:tailEnd/>
          </a:ln>
        </p:spPr>
      </p:pic>
      <p:sp>
        <p:nvSpPr>
          <p:cNvPr id="16" name="Right Arrow 3"/>
          <p:cNvSpPr/>
          <p:nvPr/>
        </p:nvSpPr>
        <p:spPr>
          <a:xfrm rot="5400000">
            <a:off x="2342612" y="2854640"/>
            <a:ext cx="576064" cy="725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ight Arrow 3"/>
          <p:cNvSpPr/>
          <p:nvPr/>
        </p:nvSpPr>
        <p:spPr>
          <a:xfrm>
            <a:off x="6516216" y="4153644"/>
            <a:ext cx="576064" cy="7258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8" name="17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4"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sp>
        <p:nvSpPr>
          <p:cNvPr id="19" name="18 CuadroTexto"/>
          <p:cNvSpPr txBox="1"/>
          <p:nvPr/>
        </p:nvSpPr>
        <p:spPr>
          <a:xfrm>
            <a:off x="3851920" y="1273324"/>
            <a:ext cx="1598515" cy="276999"/>
          </a:xfrm>
          <a:prstGeom prst="rect">
            <a:avLst/>
          </a:prstGeom>
          <a:solidFill>
            <a:srgbClr val="FF6600"/>
          </a:solidFill>
        </p:spPr>
        <p:txBody>
          <a:bodyPr wrap="none" rtlCol="0">
            <a:spAutoFit/>
          </a:bodyPr>
          <a:lstStyle/>
          <a:p>
            <a:r>
              <a:rPr lang="es-EC" sz="1200" dirty="0" smtClean="0">
                <a:solidFill>
                  <a:schemeClr val="bg1"/>
                </a:solidFill>
              </a:rPr>
              <a:t>64 g/l agua destilada</a:t>
            </a:r>
            <a:endParaRPr lang="es-EC" sz="1200" dirty="0">
              <a:solidFill>
                <a:schemeClr val="bg1"/>
              </a:solidFill>
            </a:endParaRPr>
          </a:p>
        </p:txBody>
      </p:sp>
      <p:sp>
        <p:nvSpPr>
          <p:cNvPr id="20" name="19 CuadroTexto"/>
          <p:cNvSpPr txBox="1"/>
          <p:nvPr/>
        </p:nvSpPr>
        <p:spPr>
          <a:xfrm>
            <a:off x="3851920" y="1777380"/>
            <a:ext cx="1787669" cy="276999"/>
          </a:xfrm>
          <a:prstGeom prst="rect">
            <a:avLst/>
          </a:prstGeom>
          <a:solidFill>
            <a:srgbClr val="FF6600"/>
          </a:solidFill>
        </p:spPr>
        <p:txBody>
          <a:bodyPr wrap="none" rtlCol="0">
            <a:spAutoFit/>
          </a:bodyPr>
          <a:lstStyle/>
          <a:p>
            <a:r>
              <a:rPr lang="es-EC" sz="1200" dirty="0" smtClean="0">
                <a:solidFill>
                  <a:schemeClr val="bg1"/>
                </a:solidFill>
              </a:rPr>
              <a:t>Autoclave 15min/121°C</a:t>
            </a:r>
            <a:endParaRPr lang="es-EC" sz="1200" dirty="0">
              <a:solidFill>
                <a:schemeClr val="bg1"/>
              </a:solidFill>
            </a:endParaRPr>
          </a:p>
        </p:txBody>
      </p:sp>
    </p:spTree>
    <p:extLst>
      <p:ext uri="{BB962C8B-B14F-4D97-AF65-F5344CB8AC3E}">
        <p14:creationId xmlns="" xmlns:p14="http://schemas.microsoft.com/office/powerpoint/2010/main" val="336265967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9688" t="15750" r="18438" b="19750"/>
          <a:stretch/>
        </p:blipFill>
        <p:spPr bwMode="auto">
          <a:xfrm>
            <a:off x="539552" y="697260"/>
            <a:ext cx="8316416" cy="48737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6322" name="Imagen 119" descr="02012007(00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697260"/>
            <a:ext cx="3059832" cy="3024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419872" y="193204"/>
            <a:ext cx="3810659" cy="461665"/>
          </a:xfrm>
          <a:prstGeom prst="rect">
            <a:avLst/>
          </a:prstGeom>
          <a:noFill/>
        </p:spPr>
        <p:txBody>
          <a:bodyPr wrap="square" rtlCol="0">
            <a:spAutoFit/>
          </a:bodyPr>
          <a:lstStyle/>
          <a:p>
            <a:r>
              <a:rPr lang="es-ES" sz="2400" b="1" dirty="0" smtClean="0">
                <a:solidFill>
                  <a:srgbClr val="CC9900"/>
                </a:solidFill>
                <a:latin typeface="Arial" pitchFamily="34" charset="0"/>
                <a:cs typeface="Arial" pitchFamily="34" charset="0"/>
              </a:rPr>
              <a:t>Recolección de muestra</a:t>
            </a:r>
            <a:endParaRPr lang="es-ES" sz="2400" dirty="0">
              <a:solidFill>
                <a:srgbClr val="CC9900"/>
              </a:solidFill>
              <a:latin typeface="Arial" pitchFamily="34" charset="0"/>
              <a:cs typeface="Arial" pitchFamily="34" charset="0"/>
            </a:endParaRPr>
          </a:p>
        </p:txBody>
      </p:sp>
      <p:sp>
        <p:nvSpPr>
          <p:cNvPr id="7" name="6 CuadroTexto"/>
          <p:cNvSpPr txBox="1"/>
          <p:nvPr/>
        </p:nvSpPr>
        <p:spPr>
          <a:xfrm>
            <a:off x="4644008" y="2137420"/>
            <a:ext cx="902811" cy="369332"/>
          </a:xfrm>
          <a:prstGeom prst="rect">
            <a:avLst/>
          </a:prstGeom>
          <a:noFill/>
        </p:spPr>
        <p:txBody>
          <a:bodyPr wrap="none" rtlCol="0">
            <a:spAutoFit/>
          </a:bodyPr>
          <a:lstStyle/>
          <a:p>
            <a:r>
              <a:rPr lang="es-EC" dirty="0" smtClean="0">
                <a:solidFill>
                  <a:schemeClr val="bg1"/>
                </a:solidFill>
              </a:rPr>
              <a:t>Ciegos</a:t>
            </a:r>
            <a:endParaRPr lang="es-EC" dirty="0">
              <a:solidFill>
                <a:schemeClr val="bg1"/>
              </a:solidFill>
            </a:endParaRPr>
          </a:p>
        </p:txBody>
      </p:sp>
      <p:cxnSp>
        <p:nvCxnSpPr>
          <p:cNvPr id="9" name="8 Conector recto de flecha"/>
          <p:cNvCxnSpPr>
            <a:stCxn id="7" idx="2"/>
          </p:cNvCxnSpPr>
          <p:nvPr/>
        </p:nvCxnSpPr>
        <p:spPr>
          <a:xfrm flipH="1">
            <a:off x="4932040" y="2506752"/>
            <a:ext cx="163374" cy="4947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7" idx="2"/>
          </p:cNvCxnSpPr>
          <p:nvPr/>
        </p:nvCxnSpPr>
        <p:spPr>
          <a:xfrm>
            <a:off x="5095414" y="2506752"/>
            <a:ext cx="196666" cy="12148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1259632" y="2569468"/>
            <a:ext cx="945772" cy="369332"/>
          </a:xfrm>
          <a:prstGeom prst="rect">
            <a:avLst/>
          </a:prstGeom>
          <a:noFill/>
        </p:spPr>
        <p:txBody>
          <a:bodyPr wrap="none" rtlCol="0">
            <a:spAutoFit/>
          </a:bodyPr>
          <a:lstStyle/>
          <a:p>
            <a:r>
              <a:rPr lang="es-EC" dirty="0" smtClean="0">
                <a:solidFill>
                  <a:schemeClr val="bg1"/>
                </a:solidFill>
              </a:rPr>
              <a:t>Yeyuno</a:t>
            </a:r>
            <a:endParaRPr lang="es-EC" dirty="0">
              <a:solidFill>
                <a:schemeClr val="bg1"/>
              </a:solidFill>
            </a:endParaRPr>
          </a:p>
        </p:txBody>
      </p:sp>
      <p:sp>
        <p:nvSpPr>
          <p:cNvPr id="13" name="12 CuadroTexto"/>
          <p:cNvSpPr txBox="1"/>
          <p:nvPr/>
        </p:nvSpPr>
        <p:spPr>
          <a:xfrm>
            <a:off x="2843808" y="2137420"/>
            <a:ext cx="684803" cy="369332"/>
          </a:xfrm>
          <a:prstGeom prst="rect">
            <a:avLst/>
          </a:prstGeom>
          <a:noFill/>
        </p:spPr>
        <p:txBody>
          <a:bodyPr wrap="none" rtlCol="0">
            <a:spAutoFit/>
          </a:bodyPr>
          <a:lstStyle/>
          <a:p>
            <a:r>
              <a:rPr lang="es-EC" dirty="0" smtClean="0">
                <a:solidFill>
                  <a:schemeClr val="bg1"/>
                </a:solidFill>
              </a:rPr>
              <a:t>Íleon</a:t>
            </a:r>
            <a:endParaRPr lang="es-EC" dirty="0">
              <a:solidFill>
                <a:schemeClr val="bg1"/>
              </a:solidFill>
            </a:endParaRPr>
          </a:p>
        </p:txBody>
      </p:sp>
      <p:sp>
        <p:nvSpPr>
          <p:cNvPr id="14" name="13 CuadroTexto"/>
          <p:cNvSpPr txBox="1"/>
          <p:nvPr/>
        </p:nvSpPr>
        <p:spPr>
          <a:xfrm>
            <a:off x="7740352" y="4585692"/>
            <a:ext cx="1120820" cy="369332"/>
          </a:xfrm>
          <a:prstGeom prst="rect">
            <a:avLst/>
          </a:prstGeom>
          <a:noFill/>
        </p:spPr>
        <p:txBody>
          <a:bodyPr wrap="none" rtlCol="0">
            <a:spAutoFit/>
          </a:bodyPr>
          <a:lstStyle/>
          <a:p>
            <a:r>
              <a:rPr lang="es-EC" dirty="0" smtClean="0">
                <a:solidFill>
                  <a:schemeClr val="bg1"/>
                </a:solidFill>
              </a:rPr>
              <a:t>Duodeno</a:t>
            </a:r>
            <a:endParaRPr lang="es-EC" dirty="0">
              <a:solidFill>
                <a:schemeClr val="bg1"/>
              </a:solidFill>
            </a:endParaRPr>
          </a:p>
        </p:txBody>
      </p:sp>
      <p:sp>
        <p:nvSpPr>
          <p:cNvPr id="15" name="14 CuadroTexto"/>
          <p:cNvSpPr txBox="1"/>
          <p:nvPr/>
        </p:nvSpPr>
        <p:spPr>
          <a:xfrm>
            <a:off x="6824717" y="4801716"/>
            <a:ext cx="915635" cy="369332"/>
          </a:xfrm>
          <a:prstGeom prst="rect">
            <a:avLst/>
          </a:prstGeom>
          <a:noFill/>
        </p:spPr>
        <p:txBody>
          <a:bodyPr wrap="none" rtlCol="0">
            <a:spAutoFit/>
          </a:bodyPr>
          <a:lstStyle/>
          <a:p>
            <a:r>
              <a:rPr lang="es-EC" dirty="0" smtClean="0">
                <a:solidFill>
                  <a:schemeClr val="bg1"/>
                </a:solidFill>
              </a:rPr>
              <a:t>Molleja</a:t>
            </a:r>
            <a:endParaRPr lang="es-EC" dirty="0">
              <a:solidFill>
                <a:schemeClr val="bg1"/>
              </a:solidFill>
            </a:endParaRPr>
          </a:p>
        </p:txBody>
      </p:sp>
      <p:cxnSp>
        <p:nvCxnSpPr>
          <p:cNvPr id="16" name="15 Conector recto de flecha"/>
          <p:cNvCxnSpPr/>
          <p:nvPr/>
        </p:nvCxnSpPr>
        <p:spPr>
          <a:xfrm flipH="1">
            <a:off x="6228184" y="4945732"/>
            <a:ext cx="451406"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a:off x="1763688" y="2866792"/>
            <a:ext cx="196666" cy="12148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3347864" y="2497460"/>
            <a:ext cx="144016" cy="49476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H="1" flipV="1">
            <a:off x="8028384" y="4297660"/>
            <a:ext cx="432048" cy="36004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 descr="H:\chicken br2.png"/>
          <p:cNvPicPr>
            <a:picLocks noChangeAspect="1" noChangeArrowheads="1"/>
          </p:cNvPicPr>
          <p:nvPr/>
        </p:nvPicPr>
        <p:blipFill>
          <a:blip r:embed="rId5"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4295335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627784" y="409228"/>
            <a:ext cx="6102420" cy="55497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0"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Siembra en medios de cultivo</a:t>
            </a:r>
            <a:endParaRPr kumimoji="0" lang="es-ES" sz="2800" b="0"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93186" name="Picture 2" descr="E:\FOTOS\Nueva carpeta\02012007(002).jpg"/>
          <p:cNvPicPr>
            <a:picLocks noChangeAspect="1" noChangeArrowheads="1"/>
          </p:cNvPicPr>
          <p:nvPr/>
        </p:nvPicPr>
        <p:blipFill>
          <a:blip r:embed="rId2" cstate="print"/>
          <a:srcRect/>
          <a:stretch>
            <a:fillRect/>
          </a:stretch>
        </p:blipFill>
        <p:spPr bwMode="auto">
          <a:xfrm rot="5400000">
            <a:off x="1624778" y="1405562"/>
            <a:ext cx="1639299" cy="1230808"/>
          </a:xfrm>
          <a:prstGeom prst="rect">
            <a:avLst/>
          </a:prstGeom>
          <a:noFill/>
        </p:spPr>
      </p:pic>
      <p:pic>
        <p:nvPicPr>
          <p:cNvPr id="93187" name="Picture 3" descr="E:\FOTOS\Nueva carpeta\02012007(003).jpg"/>
          <p:cNvPicPr>
            <a:picLocks noChangeAspect="1" noChangeArrowheads="1"/>
          </p:cNvPicPr>
          <p:nvPr/>
        </p:nvPicPr>
        <p:blipFill>
          <a:blip r:embed="rId3" cstate="print"/>
          <a:srcRect/>
          <a:stretch>
            <a:fillRect/>
          </a:stretch>
        </p:blipFill>
        <p:spPr bwMode="auto">
          <a:xfrm rot="5400000">
            <a:off x="3780849" y="1375158"/>
            <a:ext cx="1726318" cy="1296144"/>
          </a:xfrm>
          <a:prstGeom prst="rect">
            <a:avLst/>
          </a:prstGeom>
          <a:noFill/>
        </p:spPr>
      </p:pic>
      <p:pic>
        <p:nvPicPr>
          <p:cNvPr id="93188" name="Picture 4" descr="E:\FOTOS\Nueva carpeta\02012007(005).jpg"/>
          <p:cNvPicPr>
            <a:picLocks noChangeAspect="1" noChangeArrowheads="1"/>
          </p:cNvPicPr>
          <p:nvPr/>
        </p:nvPicPr>
        <p:blipFill>
          <a:blip r:embed="rId4" cstate="print"/>
          <a:srcRect/>
          <a:stretch>
            <a:fillRect/>
          </a:stretch>
        </p:blipFill>
        <p:spPr bwMode="auto">
          <a:xfrm rot="5400000">
            <a:off x="6011145" y="1404568"/>
            <a:ext cx="1741978" cy="1307901"/>
          </a:xfrm>
          <a:prstGeom prst="rect">
            <a:avLst/>
          </a:prstGeom>
          <a:noFill/>
        </p:spPr>
      </p:pic>
      <p:pic>
        <p:nvPicPr>
          <p:cNvPr id="93189" name="Picture 5" descr="E:\FOTOS\Nueva carpeta\02012007(006).jpg"/>
          <p:cNvPicPr>
            <a:picLocks noChangeAspect="1" noChangeArrowheads="1"/>
          </p:cNvPicPr>
          <p:nvPr/>
        </p:nvPicPr>
        <p:blipFill>
          <a:blip r:embed="rId5" cstate="print"/>
          <a:srcRect/>
          <a:stretch>
            <a:fillRect/>
          </a:stretch>
        </p:blipFill>
        <p:spPr bwMode="auto">
          <a:xfrm>
            <a:off x="6893766" y="3649822"/>
            <a:ext cx="1926706" cy="1446598"/>
          </a:xfrm>
          <a:prstGeom prst="rect">
            <a:avLst/>
          </a:prstGeom>
          <a:noFill/>
        </p:spPr>
      </p:pic>
      <p:pic>
        <p:nvPicPr>
          <p:cNvPr id="93190" name="Picture 6" descr="E:\FOTOS\Nueva carpeta\02012007(011).jpg"/>
          <p:cNvPicPr>
            <a:picLocks noChangeAspect="1" noChangeArrowheads="1"/>
          </p:cNvPicPr>
          <p:nvPr/>
        </p:nvPicPr>
        <p:blipFill>
          <a:blip r:embed="rId6" cstate="print"/>
          <a:srcRect/>
          <a:stretch>
            <a:fillRect/>
          </a:stretch>
        </p:blipFill>
        <p:spPr bwMode="auto">
          <a:xfrm rot="5400000">
            <a:off x="4127832" y="3589700"/>
            <a:ext cx="1831112" cy="1374824"/>
          </a:xfrm>
          <a:prstGeom prst="rect">
            <a:avLst/>
          </a:prstGeom>
          <a:noFill/>
        </p:spPr>
      </p:pic>
      <p:sp>
        <p:nvSpPr>
          <p:cNvPr id="10" name="9 Flecha doblada hacia arriba"/>
          <p:cNvSpPr/>
          <p:nvPr/>
        </p:nvSpPr>
        <p:spPr>
          <a:xfrm rot="10800000" flipH="1">
            <a:off x="7740352" y="2486020"/>
            <a:ext cx="576064" cy="803528"/>
          </a:xfrm>
          <a:prstGeom prst="bentUpArrow">
            <a:avLst>
              <a:gd name="adj1" fmla="val 2837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Flecha derecha"/>
          <p:cNvSpPr/>
          <p:nvPr/>
        </p:nvSpPr>
        <p:spPr>
          <a:xfrm>
            <a:off x="3203848" y="1993404"/>
            <a:ext cx="648072"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a:off x="5436096" y="1993404"/>
            <a:ext cx="648072"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flipH="1">
            <a:off x="6012160" y="4153644"/>
            <a:ext cx="504056" cy="34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CuadroTexto"/>
          <p:cNvSpPr txBox="1"/>
          <p:nvPr/>
        </p:nvSpPr>
        <p:spPr>
          <a:xfrm>
            <a:off x="971600" y="4081636"/>
            <a:ext cx="3185487" cy="584775"/>
          </a:xfrm>
          <a:prstGeom prst="rect">
            <a:avLst/>
          </a:prstGeom>
          <a:noFill/>
        </p:spPr>
        <p:txBody>
          <a:bodyPr wrap="none" rtlCol="0">
            <a:spAutoFit/>
          </a:bodyPr>
          <a:lstStyle/>
          <a:p>
            <a:r>
              <a:rPr lang="es-EC" sz="1600" i="1" dirty="0" smtClean="0"/>
              <a:t>Lactobacillus</a:t>
            </a:r>
            <a:r>
              <a:rPr lang="es-EC" sz="1600" dirty="0" smtClean="0"/>
              <a:t>  a 28 °C x 48 horas</a:t>
            </a:r>
          </a:p>
          <a:p>
            <a:r>
              <a:rPr lang="es-EC" sz="1600" dirty="0" smtClean="0"/>
              <a:t>Bacillus a 28 °C x 72 horas</a:t>
            </a:r>
            <a:endParaRPr lang="es-EC" sz="1600" dirty="0"/>
          </a:p>
        </p:txBody>
      </p:sp>
      <p:pic>
        <p:nvPicPr>
          <p:cNvPr id="16"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763688" y="1849388"/>
            <a:ext cx="7272808" cy="3013794"/>
          </a:xfrm>
          <a:prstGeom prst="rect">
            <a:avLst/>
          </a:prstGeom>
        </p:spPr>
        <p:txBody>
          <a:bodyPr>
            <a:normAutofit fontScale="70000" lnSpcReduction="20000"/>
          </a:bodyPr>
          <a:lstStyle/>
          <a:p>
            <a:pPr marL="365760" marR="0" lvl="0" indent="-256032" algn="l" defTabSz="914400" rtl="0" eaLnBrk="1" fontAlgn="auto" latinLnBrk="0" hangingPunct="1">
              <a:lnSpc>
                <a:spcPct val="100000"/>
              </a:lnSpc>
              <a:spcBef>
                <a:spcPct val="20000"/>
              </a:spcBef>
              <a:spcAft>
                <a:spcPts val="0"/>
              </a:spcAft>
              <a:buClr>
                <a:schemeClr val="accent1"/>
              </a:buClr>
              <a:buSzPct val="100000"/>
              <a:buFont typeface="Wingdings 3"/>
              <a:buNone/>
              <a:tabLst/>
              <a:defRPr/>
            </a:pPr>
            <a:r>
              <a:rPr kumimoji="0" lang="es-ES" sz="2400" b="1" u="none" strike="noStrike" kern="1200" cap="none" spc="0" normalizeH="0" baseline="0" noProof="0" dirty="0" smtClean="0">
                <a:ln>
                  <a:noFill/>
                </a:ln>
                <a:solidFill>
                  <a:srgbClr val="996633"/>
                </a:solidFill>
                <a:effectLst/>
                <a:uLnTx/>
                <a:uFillTx/>
                <a:latin typeface="+mn-lt"/>
                <a:ea typeface="+mn-ea"/>
                <a:cs typeface="+mn-cs"/>
              </a:rPr>
              <a:t>Autor:</a:t>
            </a:r>
          </a:p>
          <a:p>
            <a:pPr marL="365760" marR="0" lvl="0" indent="-256032" algn="l" defTabSz="914400" rtl="0" eaLnBrk="1" fontAlgn="auto" latinLnBrk="0" hangingPunct="1">
              <a:lnSpc>
                <a:spcPct val="100000"/>
              </a:lnSpc>
              <a:spcBef>
                <a:spcPct val="20000"/>
              </a:spcBef>
              <a:spcAft>
                <a:spcPts val="0"/>
              </a:spcAft>
              <a:buClr>
                <a:schemeClr val="accent1"/>
              </a:buClr>
              <a:buSzPct val="100000"/>
              <a:buFont typeface="Wingdings 3"/>
              <a:buChar char=""/>
              <a:tabLst/>
              <a:defRPr/>
            </a:pPr>
            <a:endParaRPr kumimoji="0" lang="es-ES" sz="2400" b="1" i="1" u="none" strike="noStrike" kern="1200" cap="none" spc="0" normalizeH="0" baseline="0" noProof="0" dirty="0" smtClean="0">
              <a:ln>
                <a:noFill/>
              </a:ln>
              <a:solidFill>
                <a:schemeClr val="tx2"/>
              </a:solidFill>
              <a:effectLst/>
              <a:uLnTx/>
              <a:uFillTx/>
              <a:latin typeface="+mn-lt"/>
              <a:ea typeface="+mn-ea"/>
              <a:cs typeface="+mn-cs"/>
            </a:endParaRPr>
          </a:p>
          <a:p>
            <a:pPr marL="1280160" lvl="2" indent="-256032" fontAlgn="auto">
              <a:spcBef>
                <a:spcPct val="20000"/>
              </a:spcBef>
              <a:spcAft>
                <a:spcPts val="0"/>
              </a:spcAft>
              <a:buClr>
                <a:schemeClr val="accent1"/>
              </a:buClr>
              <a:buSzPct val="100000"/>
              <a:defRPr/>
            </a:pPr>
            <a:r>
              <a:rPr lang="es-ES" sz="2400" b="1" i="1" dirty="0" smtClean="0">
                <a:solidFill>
                  <a:srgbClr val="996633"/>
                </a:solidFill>
                <a:latin typeface="+mn-lt"/>
              </a:rPr>
              <a:t> Juan Carlos Aguavil Enríquez</a:t>
            </a:r>
            <a:endParaRPr kumimoji="0" lang="es-ES" sz="2400" b="1" i="1" u="none" strike="noStrike" kern="1200" cap="none" spc="0" normalizeH="0" baseline="0" noProof="0" dirty="0" smtClean="0">
              <a:ln>
                <a:noFill/>
              </a:ln>
              <a:solidFill>
                <a:srgbClr val="996633"/>
              </a:solidFill>
              <a:effectLst/>
              <a:uLnTx/>
              <a:uFillTx/>
              <a:latin typeface="+mn-lt"/>
              <a:ea typeface="+mn-ea"/>
              <a:cs typeface="+mn-cs"/>
            </a:endParaRPr>
          </a:p>
          <a:p>
            <a:pPr marL="365760" marR="0" lvl="0" indent="-256032" algn="l" defTabSz="914400" rtl="0" eaLnBrk="1" fontAlgn="auto" latinLnBrk="0" hangingPunct="1">
              <a:lnSpc>
                <a:spcPct val="100000"/>
              </a:lnSpc>
              <a:spcBef>
                <a:spcPct val="20000"/>
              </a:spcBef>
              <a:spcAft>
                <a:spcPts val="0"/>
              </a:spcAft>
              <a:buClr>
                <a:schemeClr val="accent1"/>
              </a:buClr>
              <a:buSzPct val="100000"/>
              <a:buFont typeface="Wingdings 3"/>
              <a:buChar char=""/>
              <a:tabLst/>
              <a:defRPr/>
            </a:pPr>
            <a:endParaRPr kumimoji="0" lang="es-ES" sz="2400" b="1" i="1" u="none" strike="noStrike" kern="1200" cap="none" spc="0" normalizeH="0" baseline="0" noProof="0" dirty="0" smtClean="0">
              <a:ln>
                <a:noFill/>
              </a:ln>
              <a:solidFill>
                <a:schemeClr val="tx2"/>
              </a:solidFill>
              <a:effectLst/>
              <a:uLnTx/>
              <a:uFillTx/>
              <a:latin typeface="+mn-lt"/>
              <a:ea typeface="+mn-ea"/>
              <a:cs typeface="+mn-cs"/>
            </a:endParaRPr>
          </a:p>
          <a:p>
            <a:pPr marL="365760" marR="0" lvl="0" indent="-256032" algn="l" defTabSz="914400" rtl="0" eaLnBrk="1" fontAlgn="auto" latinLnBrk="0" hangingPunct="1">
              <a:lnSpc>
                <a:spcPct val="100000"/>
              </a:lnSpc>
              <a:spcBef>
                <a:spcPct val="20000"/>
              </a:spcBef>
              <a:spcAft>
                <a:spcPts val="0"/>
              </a:spcAft>
              <a:buClr>
                <a:schemeClr val="accent1"/>
              </a:buClr>
              <a:buSzPct val="100000"/>
              <a:buFont typeface="Wingdings 3"/>
              <a:buNone/>
              <a:tabLst/>
              <a:defRPr/>
            </a:pPr>
            <a:endParaRPr kumimoji="0" lang="es-ES" sz="2400" b="1" i="1" u="none" strike="noStrike" kern="1200" cap="none" spc="0" normalizeH="0" baseline="0" noProof="0" dirty="0" smtClean="0">
              <a:ln>
                <a:noFill/>
              </a:ln>
              <a:solidFill>
                <a:schemeClr val="tx2"/>
              </a:solidFill>
              <a:effectLst/>
              <a:uLnTx/>
              <a:uFillTx/>
              <a:latin typeface="+mn-lt"/>
              <a:ea typeface="+mn-ea"/>
              <a:cs typeface="+mn-cs"/>
            </a:endParaRPr>
          </a:p>
          <a:p>
            <a:pPr marL="365760" marR="0" lvl="0" indent="-256032" algn="l" defTabSz="914400" rtl="0" eaLnBrk="1" fontAlgn="auto" latinLnBrk="0" hangingPunct="1">
              <a:lnSpc>
                <a:spcPct val="100000"/>
              </a:lnSpc>
              <a:spcBef>
                <a:spcPct val="20000"/>
              </a:spcBef>
              <a:spcAft>
                <a:spcPts val="0"/>
              </a:spcAft>
              <a:buClr>
                <a:schemeClr val="accent1"/>
              </a:buClr>
              <a:buSzPct val="100000"/>
              <a:buFont typeface="Wingdings 3"/>
              <a:buNone/>
              <a:tabLst/>
              <a:defRPr/>
            </a:pPr>
            <a:r>
              <a:rPr kumimoji="0" lang="es-ES" sz="2400" b="1" i="1" u="none" strike="noStrike" kern="1200" cap="none" spc="0" normalizeH="0" baseline="0" noProof="0" dirty="0" smtClean="0">
                <a:ln>
                  <a:noFill/>
                </a:ln>
                <a:solidFill>
                  <a:schemeClr val="tx2"/>
                </a:solidFill>
                <a:effectLst/>
                <a:uLnTx/>
                <a:uFillTx/>
                <a:latin typeface="+mn-lt"/>
                <a:ea typeface="+mn-ea"/>
                <a:cs typeface="+mn-cs"/>
              </a:rPr>
              <a:t> </a:t>
            </a:r>
          </a:p>
          <a:p>
            <a:pPr marL="365760" marR="0" lvl="0" indent="-256032" algn="ctr" defTabSz="914400" rtl="0" eaLnBrk="1" fontAlgn="auto" latinLnBrk="0" hangingPunct="1">
              <a:lnSpc>
                <a:spcPct val="100000"/>
              </a:lnSpc>
              <a:spcBef>
                <a:spcPct val="20000"/>
              </a:spcBef>
              <a:spcAft>
                <a:spcPts val="0"/>
              </a:spcAft>
              <a:buClr>
                <a:schemeClr val="accent1"/>
              </a:buClr>
              <a:buSzPct val="100000"/>
              <a:buFont typeface="Wingdings 3"/>
              <a:buNone/>
              <a:tabLst/>
              <a:defRPr/>
            </a:pPr>
            <a:r>
              <a:rPr kumimoji="0" lang="es-ES" sz="2400" b="1" i="1" u="none" strike="noStrike" kern="1200" cap="none" spc="0" normalizeH="0" baseline="0" noProof="0" dirty="0" err="1" smtClean="0">
                <a:ln>
                  <a:noFill/>
                </a:ln>
                <a:solidFill>
                  <a:srgbClr val="CC9900"/>
                </a:solidFill>
                <a:effectLst/>
                <a:uLnTx/>
                <a:uFillTx/>
                <a:latin typeface="+mn-lt"/>
                <a:ea typeface="+mn-ea"/>
                <a:cs typeface="+mn-cs"/>
              </a:rPr>
              <a:t>Blgo</a:t>
            </a:r>
            <a:r>
              <a:rPr kumimoji="0" lang="es-ES" sz="2400" b="1" i="1" u="none" strike="noStrike" kern="1200" cap="none" spc="0" normalizeH="0" baseline="0" noProof="0" dirty="0" smtClean="0">
                <a:ln>
                  <a:noFill/>
                </a:ln>
                <a:solidFill>
                  <a:srgbClr val="CC9900"/>
                </a:solidFill>
                <a:effectLst/>
                <a:uLnTx/>
                <a:uFillTx/>
                <a:latin typeface="+mn-lt"/>
                <a:ea typeface="+mn-ea"/>
                <a:cs typeface="+mn-cs"/>
              </a:rPr>
              <a:t>. Néstor Saltos 	Ing. </a:t>
            </a:r>
            <a:r>
              <a:rPr kumimoji="0" lang="es-ES" sz="2400" b="1" i="1" u="none" strike="noStrike" kern="1200" cap="none" spc="0" normalizeH="0" baseline="0" noProof="0" dirty="0" err="1" smtClean="0">
                <a:ln>
                  <a:noFill/>
                </a:ln>
                <a:solidFill>
                  <a:srgbClr val="CC9900"/>
                </a:solidFill>
                <a:effectLst/>
                <a:uLnTx/>
                <a:uFillTx/>
                <a:latin typeface="+mn-lt"/>
                <a:ea typeface="+mn-ea"/>
                <a:cs typeface="+mn-cs"/>
              </a:rPr>
              <a:t>M.Sc.</a:t>
            </a:r>
            <a:r>
              <a:rPr kumimoji="0" lang="es-ES" sz="2400" b="1" i="1" u="none" strike="noStrike" kern="1200" cap="none" spc="0" normalizeH="0" baseline="0" noProof="0" dirty="0" smtClean="0">
                <a:ln>
                  <a:noFill/>
                </a:ln>
                <a:solidFill>
                  <a:srgbClr val="CC9900"/>
                </a:solidFill>
                <a:effectLst/>
                <a:uLnTx/>
                <a:uFillTx/>
                <a:latin typeface="+mn-lt"/>
                <a:ea typeface="+mn-ea"/>
                <a:cs typeface="+mn-cs"/>
              </a:rPr>
              <a:t> Gustavo </a:t>
            </a:r>
            <a:r>
              <a:rPr kumimoji="0" lang="es-ES" sz="2400" b="1" i="1" u="none" strike="noStrike" kern="1200" cap="none" spc="0" normalizeH="0" baseline="0" noProof="0" dirty="0" err="1" smtClean="0">
                <a:ln>
                  <a:noFill/>
                </a:ln>
                <a:solidFill>
                  <a:srgbClr val="CC9900"/>
                </a:solidFill>
                <a:effectLst/>
                <a:uLnTx/>
                <a:uFillTx/>
                <a:latin typeface="+mn-lt"/>
                <a:ea typeface="+mn-ea"/>
                <a:cs typeface="+mn-cs"/>
              </a:rPr>
              <a:t>Nuñez</a:t>
            </a:r>
            <a:r>
              <a:rPr lang="es-ES" sz="2400" b="1" i="1" noProof="0" dirty="0" smtClean="0">
                <a:solidFill>
                  <a:srgbClr val="CC9900"/>
                </a:solidFill>
                <a:latin typeface="+mn-lt"/>
              </a:rPr>
              <a:t> </a:t>
            </a:r>
          </a:p>
          <a:p>
            <a:pPr marL="365760" marR="0" lvl="0" indent="-256032" defTabSz="914400" rtl="0" eaLnBrk="1" fontAlgn="auto" latinLnBrk="0" hangingPunct="1">
              <a:lnSpc>
                <a:spcPct val="100000"/>
              </a:lnSpc>
              <a:spcBef>
                <a:spcPct val="20000"/>
              </a:spcBef>
              <a:spcAft>
                <a:spcPts val="0"/>
              </a:spcAft>
              <a:buClr>
                <a:schemeClr val="accent1"/>
              </a:buClr>
              <a:buSzPct val="100000"/>
              <a:buFont typeface="Wingdings 3"/>
              <a:buNone/>
              <a:tabLst/>
              <a:defRPr/>
            </a:pPr>
            <a:r>
              <a:rPr kumimoji="0" lang="es-ES" sz="2400" b="1" i="1" u="none" strike="noStrike" kern="1200" cap="none" spc="0" normalizeH="0" baseline="0" dirty="0" smtClean="0">
                <a:ln>
                  <a:noFill/>
                </a:ln>
                <a:solidFill>
                  <a:schemeClr val="tx2"/>
                </a:solidFill>
                <a:effectLst/>
                <a:uLnTx/>
                <a:uFillTx/>
                <a:latin typeface="+mn-lt"/>
                <a:ea typeface="+mn-ea"/>
                <a:cs typeface="+mn-cs"/>
              </a:rPr>
              <a:t>                              </a:t>
            </a:r>
            <a:r>
              <a:rPr kumimoji="0" lang="es-ES" sz="2400" u="none" strike="noStrike" kern="1200" cap="none" spc="0" normalizeH="0" baseline="0" noProof="0" dirty="0" smtClean="0">
                <a:ln>
                  <a:noFill/>
                </a:ln>
                <a:solidFill>
                  <a:srgbClr val="996633"/>
                </a:solidFill>
                <a:effectLst/>
                <a:uLnTx/>
                <a:uFillTx/>
                <a:latin typeface="+mn-lt"/>
                <a:ea typeface="+mn-ea"/>
                <a:cs typeface="+mn-cs"/>
              </a:rPr>
              <a:t>Director</a:t>
            </a:r>
            <a:r>
              <a:rPr kumimoji="0" lang="es-ES" sz="2400" b="1" i="1" u="none" strike="noStrike" kern="1200" cap="none" spc="0" normalizeH="0" baseline="0" noProof="0" dirty="0" smtClean="0">
                <a:ln>
                  <a:noFill/>
                </a:ln>
                <a:solidFill>
                  <a:srgbClr val="996633"/>
                </a:solidFill>
                <a:effectLst/>
                <a:uLnTx/>
                <a:uFillTx/>
                <a:latin typeface="+mn-lt"/>
                <a:ea typeface="+mn-ea"/>
                <a:cs typeface="+mn-cs"/>
              </a:rPr>
              <a:t> 		                </a:t>
            </a:r>
            <a:r>
              <a:rPr kumimoji="0" lang="es-ES" sz="2400" u="none" strike="noStrike" kern="1200" cap="none" spc="0" normalizeH="0" baseline="0" noProof="0" dirty="0" smtClean="0">
                <a:ln>
                  <a:noFill/>
                </a:ln>
                <a:solidFill>
                  <a:srgbClr val="996633"/>
                </a:solidFill>
                <a:effectLst/>
                <a:uLnTx/>
                <a:uFillTx/>
                <a:latin typeface="+mn-lt"/>
                <a:ea typeface="+mn-ea"/>
                <a:cs typeface="+mn-cs"/>
              </a:rPr>
              <a:t>Codirector</a:t>
            </a:r>
          </a:p>
          <a:p>
            <a:pPr marL="365760" marR="0" lvl="0" indent="-256032" algn="ctr" defTabSz="914400" rtl="0" eaLnBrk="1" fontAlgn="auto" latinLnBrk="0" hangingPunct="1">
              <a:lnSpc>
                <a:spcPct val="100000"/>
              </a:lnSpc>
              <a:spcBef>
                <a:spcPct val="20000"/>
              </a:spcBef>
              <a:spcAft>
                <a:spcPts val="0"/>
              </a:spcAft>
              <a:buClr>
                <a:schemeClr val="accent1"/>
              </a:buClr>
              <a:buSzPct val="100000"/>
              <a:buFont typeface="Wingdings 3"/>
              <a:buNone/>
              <a:tabLst/>
              <a:defRPr/>
            </a:pPr>
            <a:endParaRPr kumimoji="0" lang="es-ES" sz="2400" b="1" i="1" u="none" strike="noStrike" kern="1200" cap="none" spc="0" normalizeH="0" baseline="0" noProof="0" dirty="0" smtClean="0">
              <a:ln>
                <a:noFill/>
              </a:ln>
              <a:solidFill>
                <a:schemeClr val="tx2"/>
              </a:solidFill>
              <a:effectLst/>
              <a:uLnTx/>
              <a:uFillTx/>
              <a:latin typeface="+mn-lt"/>
              <a:ea typeface="+mn-ea"/>
              <a:cs typeface="+mn-cs"/>
            </a:endParaRPr>
          </a:p>
          <a:p>
            <a:pPr marL="365760" marR="0" lvl="0" indent="-256032" algn="ctr" defTabSz="914400" rtl="0" eaLnBrk="1" fontAlgn="auto" latinLnBrk="0" hangingPunct="1">
              <a:lnSpc>
                <a:spcPct val="100000"/>
              </a:lnSpc>
              <a:spcBef>
                <a:spcPct val="20000"/>
              </a:spcBef>
              <a:spcAft>
                <a:spcPts val="0"/>
              </a:spcAft>
              <a:buClr>
                <a:schemeClr val="accent1"/>
              </a:buClr>
              <a:buSzPct val="100000"/>
              <a:buFont typeface="Wingdings 3"/>
              <a:buNone/>
              <a:tabLst/>
              <a:defRPr/>
            </a:pPr>
            <a:r>
              <a:rPr kumimoji="0" lang="es-ES" sz="2400" b="1" i="1" u="none" strike="noStrike" kern="1200" cap="none" spc="0" normalizeH="0" baseline="0" noProof="0" dirty="0" smtClean="0">
                <a:ln>
                  <a:noFill/>
                </a:ln>
                <a:solidFill>
                  <a:srgbClr val="CC9900"/>
                </a:solidFill>
                <a:effectLst/>
                <a:uLnTx/>
                <a:uFillTx/>
                <a:latin typeface="+mn-lt"/>
                <a:ea typeface="+mn-ea"/>
                <a:cs typeface="+mn-cs"/>
              </a:rPr>
              <a:t>Ing. Vinicio </a:t>
            </a:r>
            <a:r>
              <a:rPr kumimoji="0" lang="es-ES" sz="2400" b="1" i="1" u="none" strike="noStrike" kern="1200" cap="none" spc="0" normalizeH="0" baseline="0" noProof="0" dirty="0" err="1" smtClean="0">
                <a:ln>
                  <a:noFill/>
                </a:ln>
                <a:solidFill>
                  <a:srgbClr val="CC9900"/>
                </a:solidFill>
                <a:effectLst/>
                <a:uLnTx/>
                <a:uFillTx/>
                <a:latin typeface="+mn-lt"/>
                <a:ea typeface="+mn-ea"/>
                <a:cs typeface="+mn-cs"/>
              </a:rPr>
              <a:t>Uday</a:t>
            </a:r>
            <a:endParaRPr kumimoji="0" lang="es-ES" sz="2400" b="1" i="1" u="none" strike="noStrike" kern="1200" cap="none" spc="0" normalizeH="0" baseline="0" noProof="0" dirty="0" smtClean="0">
              <a:ln>
                <a:noFill/>
              </a:ln>
              <a:solidFill>
                <a:srgbClr val="CC9900"/>
              </a:solidFill>
              <a:effectLst/>
              <a:uLnTx/>
              <a:uFillTx/>
              <a:latin typeface="+mn-lt"/>
              <a:ea typeface="+mn-ea"/>
              <a:cs typeface="+mn-cs"/>
            </a:endParaRPr>
          </a:p>
          <a:p>
            <a:pPr marL="365760" marR="0" lvl="0" indent="-256032" algn="ctr" defTabSz="914400" rtl="0" eaLnBrk="1" fontAlgn="auto" latinLnBrk="0" hangingPunct="1">
              <a:lnSpc>
                <a:spcPct val="100000"/>
              </a:lnSpc>
              <a:spcBef>
                <a:spcPct val="20000"/>
              </a:spcBef>
              <a:spcAft>
                <a:spcPts val="0"/>
              </a:spcAft>
              <a:buClr>
                <a:schemeClr val="accent1"/>
              </a:buClr>
              <a:buSzPct val="100000"/>
              <a:buFont typeface="Wingdings 3"/>
              <a:buNone/>
              <a:tabLst/>
              <a:defRPr/>
            </a:pPr>
            <a:r>
              <a:rPr kumimoji="0" lang="es-ES" sz="2400" u="none" strike="noStrike" kern="1200" cap="none" spc="0" normalizeH="0" baseline="0" noProof="0" dirty="0" err="1" smtClean="0">
                <a:ln>
                  <a:noFill/>
                </a:ln>
                <a:solidFill>
                  <a:srgbClr val="996633"/>
                </a:solidFill>
                <a:effectLst/>
                <a:uLnTx/>
                <a:uFillTx/>
                <a:latin typeface="+mn-lt"/>
                <a:ea typeface="+mn-ea"/>
                <a:cs typeface="+mn-cs"/>
              </a:rPr>
              <a:t>Biometrista</a:t>
            </a:r>
            <a:endParaRPr kumimoji="0" lang="es-ES" sz="2400" u="none" strike="noStrike" kern="1200" cap="none" spc="0" normalizeH="0" baseline="0" noProof="0" dirty="0" smtClean="0">
              <a:ln>
                <a:noFill/>
              </a:ln>
              <a:solidFill>
                <a:srgbClr val="996633"/>
              </a:solidFill>
              <a:effectLst/>
              <a:uLnTx/>
              <a:uFillTx/>
              <a:latin typeface="+mn-lt"/>
              <a:ea typeface="+mn-ea"/>
              <a:cs typeface="+mn-cs"/>
            </a:endParaRPr>
          </a:p>
          <a:p>
            <a:pPr marL="365760" marR="0" lvl="0" indent="-256032" algn="ctr" defTabSz="914400" rtl="0" eaLnBrk="1" fontAlgn="auto" latinLnBrk="0" hangingPunct="1">
              <a:lnSpc>
                <a:spcPct val="100000"/>
              </a:lnSpc>
              <a:spcBef>
                <a:spcPct val="20000"/>
              </a:spcBef>
              <a:spcAft>
                <a:spcPts val="0"/>
              </a:spcAft>
              <a:buClr>
                <a:schemeClr val="accent1"/>
              </a:buClr>
              <a:buSzPct val="100000"/>
              <a:buFont typeface="Wingdings 3"/>
              <a:buNone/>
              <a:tabLst/>
              <a:defRPr/>
            </a:pPr>
            <a:endParaRPr lang="es-ES" sz="2400" b="1" i="1" dirty="0" smtClean="0">
              <a:solidFill>
                <a:schemeClr val="tx2"/>
              </a:solidFill>
              <a:latin typeface="+mn-lt"/>
            </a:endParaRPr>
          </a:p>
          <a:p>
            <a:pPr marL="365760" marR="0" lvl="0" indent="-256032" algn="ctr" defTabSz="914400" rtl="0" eaLnBrk="1" fontAlgn="auto" latinLnBrk="0" hangingPunct="1">
              <a:lnSpc>
                <a:spcPct val="100000"/>
              </a:lnSpc>
              <a:spcBef>
                <a:spcPct val="20000"/>
              </a:spcBef>
              <a:spcAft>
                <a:spcPts val="0"/>
              </a:spcAft>
              <a:buClr>
                <a:schemeClr val="accent1"/>
              </a:buClr>
              <a:buSzPct val="100000"/>
              <a:buFont typeface="Wingdings 3"/>
              <a:buNone/>
              <a:tabLst/>
              <a:defRPr/>
            </a:pPr>
            <a:endParaRPr kumimoji="0" lang="es-ES" sz="2400" b="0" i="1" u="none" strike="noStrike" kern="1200" cap="none" spc="0" normalizeH="0" baseline="0" noProof="0" dirty="0">
              <a:ln>
                <a:noFill/>
              </a:ln>
              <a:solidFill>
                <a:schemeClr val="tx2"/>
              </a:solidFill>
              <a:effectLst/>
              <a:uLnTx/>
              <a:uFillTx/>
              <a:latin typeface="+mn-lt"/>
              <a:ea typeface="+mn-ea"/>
              <a:cs typeface="+mn-cs"/>
            </a:endParaRPr>
          </a:p>
        </p:txBody>
      </p:sp>
      <p:sp>
        <p:nvSpPr>
          <p:cNvPr id="3" name="1 Título"/>
          <p:cNvSpPr txBox="1">
            <a:spLocks/>
          </p:cNvSpPr>
          <p:nvPr/>
        </p:nvSpPr>
        <p:spPr>
          <a:xfrm>
            <a:off x="2627784" y="274638"/>
            <a:ext cx="555496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200" b="1" i="1"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t>Presentación</a:t>
            </a:r>
            <a:r>
              <a:rPr kumimoji="0" lang="es-ES" sz="3200" b="1"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t> </a:t>
            </a:r>
            <a:endParaRPr kumimoji="0" lang="es-ES" sz="3200" b="1" i="0" u="none" strike="noStrike" kern="1200" cap="none" spc="0" normalizeH="0" baseline="0" noProof="0" dirty="0">
              <a:ln>
                <a:noFill/>
              </a:ln>
              <a:solidFill>
                <a:srgbClr val="996633"/>
              </a:solidFill>
              <a:effectLst/>
              <a:uLnTx/>
              <a:uFillTx/>
              <a:latin typeface="Arial" pitchFamily="34" charset="0"/>
              <a:ea typeface="+mj-ea"/>
              <a:cs typeface="Arial" pitchFamily="34" charset="0"/>
            </a:endParaRPr>
          </a:p>
        </p:txBody>
      </p:sp>
      <p:cxnSp>
        <p:nvCxnSpPr>
          <p:cNvPr id="4" name="3 Conector recto"/>
          <p:cNvCxnSpPr/>
          <p:nvPr/>
        </p:nvCxnSpPr>
        <p:spPr>
          <a:xfrm>
            <a:off x="1043608" y="2785492"/>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763688" y="193204"/>
            <a:ext cx="6635080" cy="422622"/>
          </a:xfrm>
          <a:prstGeom prst="rect">
            <a:avLst/>
          </a:prstGeom>
          <a:solidFill>
            <a:srgbClr val="FF66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IDENTIFICACIÓN DE CEPAS NATIVAS</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graphicFrame>
        <p:nvGraphicFramePr>
          <p:cNvPr id="2" name="1 Diagrama"/>
          <p:cNvGraphicFramePr/>
          <p:nvPr/>
        </p:nvGraphicFramePr>
        <p:xfrm>
          <a:off x="1763688" y="913284"/>
          <a:ext cx="2509365"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94210" name="Picture 2" descr="E:\FOTOS\100OLYMP\P5200013.JPG"/>
          <p:cNvPicPr>
            <a:picLocks noChangeAspect="1" noChangeArrowheads="1"/>
          </p:cNvPicPr>
          <p:nvPr/>
        </p:nvPicPr>
        <p:blipFill>
          <a:blip r:embed="rId7" cstate="print"/>
          <a:srcRect l="2751" t="16925" b="16926"/>
          <a:stretch>
            <a:fillRect/>
          </a:stretch>
        </p:blipFill>
        <p:spPr bwMode="auto">
          <a:xfrm>
            <a:off x="4355976" y="3038250"/>
            <a:ext cx="3960440" cy="2020421"/>
          </a:xfrm>
          <a:prstGeom prst="rect">
            <a:avLst/>
          </a:prstGeom>
          <a:noFill/>
        </p:spPr>
      </p:pic>
      <p:pic>
        <p:nvPicPr>
          <p:cNvPr id="94211" name="Picture 3" descr="E:\FOTOS\100OLYMP\P5200010.JPG"/>
          <p:cNvPicPr>
            <a:picLocks noChangeAspect="1" noChangeArrowheads="1"/>
          </p:cNvPicPr>
          <p:nvPr/>
        </p:nvPicPr>
        <p:blipFill>
          <a:blip r:embed="rId8" cstate="print"/>
          <a:srcRect l="1569" t="16925" r="1569" b="16926"/>
          <a:stretch>
            <a:fillRect/>
          </a:stretch>
        </p:blipFill>
        <p:spPr bwMode="auto">
          <a:xfrm>
            <a:off x="4355976" y="809662"/>
            <a:ext cx="3960440" cy="2028519"/>
          </a:xfrm>
          <a:prstGeom prst="rect">
            <a:avLst/>
          </a:prstGeom>
          <a:noFill/>
        </p:spPr>
      </p:pic>
      <p:sp>
        <p:nvSpPr>
          <p:cNvPr id="7" name="6 CuadroTexto"/>
          <p:cNvSpPr txBox="1"/>
          <p:nvPr/>
        </p:nvSpPr>
        <p:spPr>
          <a:xfrm>
            <a:off x="971600" y="4081636"/>
            <a:ext cx="3185487" cy="584775"/>
          </a:xfrm>
          <a:prstGeom prst="rect">
            <a:avLst/>
          </a:prstGeom>
          <a:solidFill>
            <a:schemeClr val="bg1">
              <a:lumMod val="85000"/>
            </a:schemeClr>
          </a:solidFill>
        </p:spPr>
        <p:txBody>
          <a:bodyPr wrap="none" rtlCol="0">
            <a:spAutoFit/>
          </a:bodyPr>
          <a:lstStyle/>
          <a:p>
            <a:r>
              <a:rPr lang="es-EC" sz="1600" i="1" dirty="0" smtClean="0"/>
              <a:t>Lactobacillus</a:t>
            </a:r>
            <a:r>
              <a:rPr lang="es-EC" sz="1600" dirty="0" smtClean="0"/>
              <a:t>  a 28 °C x 48 horas</a:t>
            </a:r>
          </a:p>
          <a:p>
            <a:r>
              <a:rPr lang="es-EC" sz="1600" i="1" dirty="0" smtClean="0"/>
              <a:t>Bacillus</a:t>
            </a:r>
            <a:r>
              <a:rPr lang="es-EC" sz="1600" dirty="0" smtClean="0"/>
              <a:t> a 28 °C x 72 horas</a:t>
            </a:r>
            <a:endParaRPr lang="es-EC" sz="1600" dirty="0"/>
          </a:p>
        </p:txBody>
      </p:sp>
      <p:pic>
        <p:nvPicPr>
          <p:cNvPr id="9" name="Picture 1" descr="H:\chicken br2.png"/>
          <p:cNvPicPr>
            <a:picLocks noChangeAspect="1" noChangeArrowheads="1"/>
          </p:cNvPicPr>
          <p:nvPr/>
        </p:nvPicPr>
        <p:blipFill>
          <a:blip r:embed="rId9"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Título"/>
          <p:cNvSpPr txBox="1">
            <a:spLocks/>
          </p:cNvSpPr>
          <p:nvPr/>
        </p:nvSpPr>
        <p:spPr>
          <a:xfrm>
            <a:off x="1763688" y="193204"/>
            <a:ext cx="6635080" cy="422622"/>
          </a:xfrm>
          <a:prstGeom prst="rect">
            <a:avLst/>
          </a:prstGeom>
          <a:solidFill>
            <a:srgbClr val="FF66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IDENTIFICACIÓN DE CEPAS NATIVAS</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58370" name="Imagen 14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1042772"/>
            <a:ext cx="1368152" cy="102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1" name="Imagen 14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86067" y="2209428"/>
            <a:ext cx="1345773" cy="1009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Down Arrow 3"/>
          <p:cNvSpPr/>
          <p:nvPr/>
        </p:nvSpPr>
        <p:spPr>
          <a:xfrm rot="16200000">
            <a:off x="5411664" y="1930128"/>
            <a:ext cx="447748" cy="542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58373" name="Imagen 143" descr="S630054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56176" y="3577580"/>
            <a:ext cx="2358822" cy="1769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74" name="Imagen 146" descr="S630054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56176" y="1314499"/>
            <a:ext cx="2249355" cy="16870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Down Arrow 5"/>
          <p:cNvSpPr/>
          <p:nvPr/>
        </p:nvSpPr>
        <p:spPr>
          <a:xfrm>
            <a:off x="7164288" y="3073524"/>
            <a:ext cx="462946" cy="419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4" name="1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5" name="Picture 5" descr="D:\respaldo junio 2010\tesis\DSCN0397.jpg"/>
          <p:cNvPicPr>
            <a:picLocks noChangeAspect="1" noChangeArrowheads="1"/>
          </p:cNvPicPr>
          <p:nvPr/>
        </p:nvPicPr>
        <p:blipFill>
          <a:blip r:embed="rId7" cstate="print"/>
          <a:srcRect/>
          <a:stretch>
            <a:fillRect/>
          </a:stretch>
        </p:blipFill>
        <p:spPr bwMode="auto">
          <a:xfrm>
            <a:off x="3275856" y="1429321"/>
            <a:ext cx="2000250" cy="1500187"/>
          </a:xfrm>
          <a:prstGeom prst="rect">
            <a:avLst/>
          </a:prstGeom>
          <a:ln>
            <a:noFill/>
          </a:ln>
          <a:effectLst>
            <a:outerShdw blurRad="190500" algn="tl" rotWithShape="0">
              <a:srgbClr val="000000">
                <a:alpha val="70000"/>
              </a:srgbClr>
            </a:outerShdw>
          </a:effectLst>
        </p:spPr>
      </p:pic>
      <p:sp>
        <p:nvSpPr>
          <p:cNvPr id="16" name="15 CuadroTexto"/>
          <p:cNvSpPr txBox="1"/>
          <p:nvPr/>
        </p:nvSpPr>
        <p:spPr>
          <a:xfrm>
            <a:off x="3995936" y="687968"/>
            <a:ext cx="2416046" cy="369332"/>
          </a:xfrm>
          <a:prstGeom prst="rect">
            <a:avLst/>
          </a:prstGeom>
          <a:noFill/>
        </p:spPr>
        <p:txBody>
          <a:bodyPr wrap="none" rtlCol="0">
            <a:spAutoFit/>
          </a:bodyPr>
          <a:lstStyle/>
          <a:p>
            <a:r>
              <a:rPr lang="es-EC" dirty="0" smtClean="0"/>
              <a:t>Pruebas morfológicas</a:t>
            </a:r>
            <a:endParaRPr lang="es-EC" dirty="0"/>
          </a:p>
        </p:txBody>
      </p:sp>
      <p:graphicFrame>
        <p:nvGraphicFramePr>
          <p:cNvPr id="17" name="16 Diagrama"/>
          <p:cNvGraphicFramePr/>
          <p:nvPr/>
        </p:nvGraphicFramePr>
        <p:xfrm>
          <a:off x="2843808" y="3289548"/>
          <a:ext cx="2410864" cy="21040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9" name="Picture 1" descr="H:\chicken br2.png"/>
          <p:cNvPicPr>
            <a:picLocks noChangeAspect="1" noChangeArrowheads="1"/>
          </p:cNvPicPr>
          <p:nvPr/>
        </p:nvPicPr>
        <p:blipFill>
          <a:blip r:embed="rId1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07858520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63688" y="193204"/>
            <a:ext cx="6635080" cy="422622"/>
          </a:xfrm>
          <a:prstGeom prst="rect">
            <a:avLst/>
          </a:prstGeom>
          <a:solidFill>
            <a:srgbClr val="FF66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IDENTIFICACIÓN DE CEPAS NATIVAS</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Imagen 121" descr="S630054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1489348"/>
            <a:ext cx="2589212" cy="194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n 122" descr="S630054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36096" y="1498806"/>
            <a:ext cx="2520280" cy="1890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5234" name="Picture 2" descr="E:\FOTOS\S6300539.JPG"/>
          <p:cNvPicPr>
            <a:picLocks noChangeAspect="1" noChangeArrowheads="1"/>
          </p:cNvPicPr>
          <p:nvPr/>
        </p:nvPicPr>
        <p:blipFill>
          <a:blip r:embed="rId4" cstate="print"/>
          <a:srcRect/>
          <a:stretch>
            <a:fillRect/>
          </a:stretch>
        </p:blipFill>
        <p:spPr bwMode="auto">
          <a:xfrm>
            <a:off x="2320008" y="3649588"/>
            <a:ext cx="2396008" cy="1797006"/>
          </a:xfrm>
          <a:prstGeom prst="rect">
            <a:avLst/>
          </a:prstGeom>
          <a:noFill/>
        </p:spPr>
      </p:pic>
      <p:pic>
        <p:nvPicPr>
          <p:cNvPr id="95235" name="Picture 3" descr="E:\FOTOS\S6300538.JPG"/>
          <p:cNvPicPr>
            <a:picLocks noChangeAspect="1" noChangeArrowheads="1"/>
          </p:cNvPicPr>
          <p:nvPr/>
        </p:nvPicPr>
        <p:blipFill>
          <a:blip r:embed="rId5" cstate="print"/>
          <a:srcRect/>
          <a:stretch>
            <a:fillRect/>
          </a:stretch>
        </p:blipFill>
        <p:spPr bwMode="auto">
          <a:xfrm>
            <a:off x="5508104" y="3739598"/>
            <a:ext cx="2376264" cy="1782198"/>
          </a:xfrm>
          <a:prstGeom prst="rect">
            <a:avLst/>
          </a:prstGeom>
          <a:noFill/>
        </p:spPr>
      </p:pic>
      <p:sp>
        <p:nvSpPr>
          <p:cNvPr id="9" name="8 CuadroTexto"/>
          <p:cNvSpPr txBox="1"/>
          <p:nvPr/>
        </p:nvSpPr>
        <p:spPr>
          <a:xfrm>
            <a:off x="3923928" y="769268"/>
            <a:ext cx="2364750" cy="369332"/>
          </a:xfrm>
          <a:prstGeom prst="rect">
            <a:avLst/>
          </a:prstGeom>
          <a:noFill/>
        </p:spPr>
        <p:txBody>
          <a:bodyPr wrap="none" rtlCol="0">
            <a:spAutoFit/>
          </a:bodyPr>
          <a:lstStyle/>
          <a:p>
            <a:r>
              <a:rPr lang="es-EC" dirty="0" smtClean="0"/>
              <a:t>Pruebas Bioquímicas</a:t>
            </a:r>
            <a:endParaRPr lang="es-EC" dirty="0"/>
          </a:p>
        </p:txBody>
      </p:sp>
      <p:pic>
        <p:nvPicPr>
          <p:cNvPr id="10" name="Picture 1" descr="H:\chicken br2.png"/>
          <p:cNvPicPr>
            <a:picLocks noChangeAspect="1" noChangeArrowheads="1"/>
          </p:cNvPicPr>
          <p:nvPr/>
        </p:nvPicPr>
        <p:blipFill>
          <a:blip r:embed="rId6"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63688" y="193204"/>
            <a:ext cx="6635080" cy="422622"/>
          </a:xfrm>
          <a:prstGeom prst="rect">
            <a:avLst/>
          </a:prstGeom>
          <a:solidFill>
            <a:srgbClr val="FF6600"/>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1"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IDENTIFICACIÓN DE CEPAS NATIVAS</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itle 2"/>
          <p:cNvSpPr>
            <a:spLocks noGrp="1"/>
          </p:cNvSpPr>
          <p:nvPr>
            <p:ph type="title"/>
          </p:nvPr>
        </p:nvSpPr>
        <p:spPr>
          <a:xfrm>
            <a:off x="3491880" y="1597017"/>
            <a:ext cx="2890664" cy="468395"/>
          </a:xfrm>
        </p:spPr>
        <p:txBody>
          <a:bodyPr>
            <a:noAutofit/>
          </a:bodyPr>
          <a:lstStyle/>
          <a:p>
            <a:pPr algn="r"/>
            <a:r>
              <a:rPr lang="es-ES" sz="2000" b="1" dirty="0" smtClean="0">
                <a:solidFill>
                  <a:srgbClr val="CC9900"/>
                </a:solidFill>
                <a:latin typeface="Arial" pitchFamily="34" charset="0"/>
                <a:cs typeface="Arial" pitchFamily="34" charset="0"/>
              </a:rPr>
              <a:t/>
            </a:r>
            <a:br>
              <a:rPr lang="es-ES" sz="2000" b="1" dirty="0" smtClean="0">
                <a:solidFill>
                  <a:srgbClr val="CC9900"/>
                </a:solidFill>
                <a:latin typeface="Arial" pitchFamily="34" charset="0"/>
                <a:cs typeface="Arial" pitchFamily="34" charset="0"/>
              </a:rPr>
            </a:br>
            <a:r>
              <a:rPr lang="es-ES" sz="2000" b="1" dirty="0" smtClean="0">
                <a:solidFill>
                  <a:srgbClr val="CC9900"/>
                </a:solidFill>
                <a:latin typeface="Arial" pitchFamily="34" charset="0"/>
                <a:cs typeface="Arial" pitchFamily="34" charset="0"/>
              </a:rPr>
              <a:t>Pruebas Moleculares</a:t>
            </a:r>
            <a:r>
              <a:rPr lang="es-ES" sz="2000" dirty="0">
                <a:solidFill>
                  <a:srgbClr val="CC9900"/>
                </a:solidFill>
                <a:latin typeface="Arial" pitchFamily="34" charset="0"/>
                <a:cs typeface="Arial" pitchFamily="34" charset="0"/>
              </a:rPr>
              <a:t/>
            </a:r>
            <a:br>
              <a:rPr lang="es-ES" sz="2000" dirty="0">
                <a:solidFill>
                  <a:srgbClr val="CC9900"/>
                </a:solidFill>
                <a:latin typeface="Arial" pitchFamily="34" charset="0"/>
                <a:cs typeface="Arial" pitchFamily="34" charset="0"/>
              </a:rPr>
            </a:br>
            <a:endParaRPr lang="es-ES" sz="2000" dirty="0">
              <a:solidFill>
                <a:srgbClr val="CC9900"/>
              </a:solidFill>
              <a:latin typeface="Arial" pitchFamily="34" charset="0"/>
              <a:cs typeface="Arial" pitchFamily="34" charset="0"/>
            </a:endParaRPr>
          </a:p>
        </p:txBody>
      </p:sp>
      <p:cxnSp>
        <p:nvCxnSpPr>
          <p:cNvPr id="7" name="6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Title 2"/>
          <p:cNvSpPr txBox="1">
            <a:spLocks/>
          </p:cNvSpPr>
          <p:nvPr/>
        </p:nvSpPr>
        <p:spPr>
          <a:xfrm>
            <a:off x="1763688" y="2317097"/>
            <a:ext cx="7200800" cy="1116467"/>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s-E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s-ES" sz="20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Se</a:t>
            </a:r>
            <a:r>
              <a:rPr kumimoji="0" lang="es-ES" sz="20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enviaron muestras al laboratorio Concepto Azul</a:t>
            </a:r>
            <a:r>
              <a:rPr kumimoji="0" lang="es-ES"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s-ES"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endParaRPr kumimoji="0" lang="es-ES"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0"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5987876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5856" y="337220"/>
            <a:ext cx="4701208" cy="504056"/>
          </a:xfrm>
        </p:spPr>
        <p:txBody>
          <a:bodyPr>
            <a:normAutofit fontScale="90000"/>
          </a:bodyPr>
          <a:lstStyle/>
          <a:p>
            <a:pPr algn="r"/>
            <a:r>
              <a:rPr lang="es-ES" sz="2800" b="1" dirty="0" smtClean="0">
                <a:latin typeface="Arial" pitchFamily="34" charset="0"/>
                <a:cs typeface="Arial" pitchFamily="34" charset="0"/>
              </a:rPr>
              <a:t/>
            </a:r>
            <a:br>
              <a:rPr lang="es-ES" sz="2800" b="1" dirty="0" smtClean="0">
                <a:latin typeface="Arial" pitchFamily="34" charset="0"/>
                <a:cs typeface="Arial" pitchFamily="34" charset="0"/>
              </a:rPr>
            </a:br>
            <a:r>
              <a:rPr lang="es-ES" sz="2800" b="1" dirty="0" smtClean="0">
                <a:latin typeface="Arial" pitchFamily="34" charset="0"/>
                <a:cs typeface="Arial" pitchFamily="34" charset="0"/>
              </a:rPr>
              <a:t>Concentración </a:t>
            </a:r>
            <a:r>
              <a:rPr lang="es-ES" sz="2800" b="1" dirty="0">
                <a:latin typeface="Arial" pitchFamily="34" charset="0"/>
                <a:cs typeface="Arial" pitchFamily="34" charset="0"/>
              </a:rPr>
              <a:t>de  bacterias</a:t>
            </a:r>
            <a:r>
              <a:rPr lang="es-ES" sz="2800" dirty="0">
                <a:latin typeface="Arial" pitchFamily="34" charset="0"/>
                <a:cs typeface="Arial" pitchFamily="34" charset="0"/>
              </a:rPr>
              <a:t/>
            </a:r>
            <a:br>
              <a:rPr lang="es-ES" sz="2800" dirty="0">
                <a:latin typeface="Arial" pitchFamily="34" charset="0"/>
                <a:cs typeface="Arial" pitchFamily="34" charset="0"/>
              </a:rPr>
            </a:br>
            <a:endParaRPr lang="es-ES" sz="2800" dirty="0">
              <a:latin typeface="Arial" pitchFamily="34" charset="0"/>
              <a:cs typeface="Arial" pitchFamily="34" charset="0"/>
            </a:endParaRPr>
          </a:p>
        </p:txBody>
      </p:sp>
      <p:pic>
        <p:nvPicPr>
          <p:cNvPr id="96258" name="Picture 2" descr="E:\FOTOS\P8020002.JPG"/>
          <p:cNvPicPr>
            <a:picLocks noChangeAspect="1" noChangeArrowheads="1"/>
          </p:cNvPicPr>
          <p:nvPr/>
        </p:nvPicPr>
        <p:blipFill>
          <a:blip r:embed="rId3" cstate="print"/>
          <a:srcRect l="48740" t="20102" r="3015" b="7531"/>
          <a:stretch>
            <a:fillRect/>
          </a:stretch>
        </p:blipFill>
        <p:spPr bwMode="auto">
          <a:xfrm>
            <a:off x="2555776" y="1921396"/>
            <a:ext cx="2304256" cy="2592288"/>
          </a:xfrm>
          <a:prstGeom prst="rect">
            <a:avLst/>
          </a:prstGeom>
          <a:noFill/>
        </p:spPr>
      </p:pic>
      <p:cxnSp>
        <p:nvCxnSpPr>
          <p:cNvPr id="10" name="9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pic>
        <p:nvPicPr>
          <p:cNvPr id="8" name="Picture 3" descr="D:\respaldo junio 2010\tesis\Imagen 103.jpg"/>
          <p:cNvPicPr>
            <a:picLocks noChangeAspect="1" noChangeArrowheads="1"/>
          </p:cNvPicPr>
          <p:nvPr/>
        </p:nvPicPr>
        <p:blipFill>
          <a:blip r:embed="rId5" cstate="print"/>
          <a:srcRect l="34242" t="28551" r="35863" b="23880"/>
          <a:stretch>
            <a:fillRect/>
          </a:stretch>
        </p:blipFill>
        <p:spPr bwMode="auto">
          <a:xfrm>
            <a:off x="6156176" y="1921396"/>
            <a:ext cx="2160240" cy="2662726"/>
          </a:xfrm>
          <a:prstGeom prst="rect">
            <a:avLst/>
          </a:prstGeom>
          <a:noFill/>
          <a:ln w="9525">
            <a:noFill/>
            <a:miter lim="800000"/>
            <a:headEnd/>
            <a:tailEnd/>
          </a:ln>
        </p:spPr>
      </p:pic>
      <p:sp>
        <p:nvSpPr>
          <p:cNvPr id="12" name="Title 2"/>
          <p:cNvSpPr txBox="1">
            <a:spLocks/>
          </p:cNvSpPr>
          <p:nvPr/>
        </p:nvSpPr>
        <p:spPr>
          <a:xfrm>
            <a:off x="2555776" y="1057300"/>
            <a:ext cx="2396952" cy="504056"/>
          </a:xfrm>
          <a:prstGeom prst="rect">
            <a:avLst/>
          </a:prstGeom>
        </p:spPr>
        <p:txBody>
          <a:bodyPr vert="horz" lIns="91440" tIns="45720" rIns="91440" bIns="45720" rtlCol="0" anchor="ctr">
            <a:normAutofit fontScale="52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s-E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s-ES" sz="2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Lactobacillus</a:t>
            </a:r>
            <a:r>
              <a:rPr kumimoji="0" lang="es-E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1x10</a:t>
            </a:r>
            <a:r>
              <a:rPr lang="es-ES" sz="2800" b="1" baseline="30000" dirty="0" smtClean="0">
                <a:latin typeface="Arial" pitchFamily="34" charset="0"/>
                <a:ea typeface="+mj-ea"/>
                <a:cs typeface="Arial" pitchFamily="34" charset="0"/>
              </a:rPr>
              <a:t>7</a:t>
            </a:r>
            <a:endParaRPr kumimoji="0" lang="es-ES"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3" name="Title 2"/>
          <p:cNvSpPr txBox="1">
            <a:spLocks/>
          </p:cNvSpPr>
          <p:nvPr/>
        </p:nvSpPr>
        <p:spPr>
          <a:xfrm>
            <a:off x="5724128" y="1129308"/>
            <a:ext cx="2396952" cy="504056"/>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Bacillus</a:t>
            </a:r>
            <a:r>
              <a:rPr kumimoji="0" lang="es-ES" sz="15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1x10</a:t>
            </a:r>
            <a:r>
              <a:rPr lang="es-ES" sz="1500" b="1" baseline="30000" noProof="0" dirty="0" smtClean="0">
                <a:latin typeface="Arial" pitchFamily="34" charset="0"/>
                <a:ea typeface="+mj-ea"/>
                <a:cs typeface="Arial" pitchFamily="34" charset="0"/>
              </a:rPr>
              <a:t>6</a:t>
            </a:r>
            <a:endParaRPr kumimoji="0" lang="es-ES" sz="15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0177" name="Rectangle 1"/>
          <p:cNvSpPr>
            <a:spLocks noChangeArrowheads="1"/>
          </p:cNvSpPr>
          <p:nvPr/>
        </p:nvSpPr>
        <p:spPr bwMode="auto">
          <a:xfrm>
            <a:off x="1927162" y="4827558"/>
            <a:ext cx="69990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 formulación del probiótico permitió el suministro de bacterias viables a las aves en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una cantidad de  10</a:t>
            </a:r>
            <a:r>
              <a:rPr kumimoji="0" lang="es-EC"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7 </a:t>
            </a:r>
            <a:r>
              <a:rPr kumimoji="0" lang="es-EC"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ufc</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a:t>
            </a:r>
            <a:r>
              <a:rPr kumimoji="0" lang="es-EC"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Lactobacillus </a:t>
            </a:r>
            <a:r>
              <a:rPr kumimoji="0" lang="es-EC"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acidophilus</a:t>
            </a:r>
            <a:r>
              <a:rPr kumimoji="0" lang="es-EC"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  10</a:t>
            </a:r>
            <a:r>
              <a:rPr kumimoji="0" lang="es-EC"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6 </a:t>
            </a:r>
            <a:r>
              <a:rPr kumimoji="0" lang="es-EC"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ufc</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a:t>
            </a:r>
            <a:r>
              <a:rPr kumimoji="0" lang="es-EC"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Bacillus </a:t>
            </a:r>
            <a:r>
              <a:rPr kumimoji="0" lang="es-EC"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subtilis</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78566749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7864" y="300873"/>
            <a:ext cx="4618856" cy="396387"/>
          </a:xfrm>
          <a:solidFill>
            <a:srgbClr val="FF6600"/>
          </a:solidFill>
        </p:spPr>
        <p:txBody>
          <a:bodyPr>
            <a:normAutofit fontScale="90000"/>
          </a:bodyPr>
          <a:lstStyle/>
          <a:p>
            <a:r>
              <a:rPr lang="es-ES" sz="2400" b="1" dirty="0" smtClean="0">
                <a:solidFill>
                  <a:schemeClr val="bg1"/>
                </a:solidFill>
              </a:rPr>
              <a:t/>
            </a:r>
            <a:br>
              <a:rPr lang="es-ES" sz="2400" b="1" dirty="0" smtClean="0">
                <a:solidFill>
                  <a:schemeClr val="bg1"/>
                </a:solidFill>
              </a:rPr>
            </a:br>
            <a:r>
              <a:rPr lang="es-ES" sz="2400" b="1" dirty="0" smtClean="0">
                <a:solidFill>
                  <a:schemeClr val="bg1"/>
                </a:solidFill>
              </a:rPr>
              <a:t>FORMULACIÓN DEL PROBIÓTICO </a:t>
            </a:r>
            <a:r>
              <a:rPr lang="es-ES" sz="2400" dirty="0" smtClean="0">
                <a:solidFill>
                  <a:schemeClr val="bg1"/>
                </a:solidFill>
              </a:rPr>
              <a:t/>
            </a:r>
            <a:br>
              <a:rPr lang="es-ES" sz="2400" dirty="0" smtClean="0">
                <a:solidFill>
                  <a:schemeClr val="bg1"/>
                </a:solidFill>
              </a:rPr>
            </a:br>
            <a:endParaRPr lang="es-ES" sz="2400" dirty="0">
              <a:solidFill>
                <a:schemeClr val="bg1"/>
              </a:solidFill>
            </a:endParaRPr>
          </a:p>
        </p:txBody>
      </p:sp>
      <p:pic>
        <p:nvPicPr>
          <p:cNvPr id="5" name="Imagen 126" descr="IMG00042-20100810-1118"/>
          <p:cNvPicPr>
            <a:picLocks noChangeAspect="1" noChangeArrowheads="1"/>
          </p:cNvPicPr>
          <p:nvPr/>
        </p:nvPicPr>
        <p:blipFill>
          <a:blip r:embed="rId3" cstate="print">
            <a:extLst>
              <a:ext uri="{28A0092B-C50C-407E-A947-70E740481C1C}">
                <a14:useLocalDpi xmlns="" xmlns:a14="http://schemas.microsoft.com/office/drawing/2010/main" val="0"/>
              </a:ext>
            </a:extLst>
          </a:blip>
          <a:srcRect r="15256"/>
          <a:stretch>
            <a:fillRect/>
          </a:stretch>
        </p:blipFill>
        <p:spPr bwMode="auto">
          <a:xfrm>
            <a:off x="6876256" y="1395090"/>
            <a:ext cx="2058988"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n 129" descr="IMG00054-20100824-1240"/>
          <p:cNvPicPr>
            <a:picLocks noChangeAspect="1" noChangeArrowheads="1"/>
          </p:cNvPicPr>
          <p:nvPr/>
        </p:nvPicPr>
        <p:blipFill>
          <a:blip r:embed="rId4" cstate="print">
            <a:extLst>
              <a:ext uri="{28A0092B-C50C-407E-A947-70E740481C1C}">
                <a14:useLocalDpi xmlns="" xmlns:a14="http://schemas.microsoft.com/office/drawing/2010/main" val="0"/>
              </a:ext>
            </a:extLst>
          </a:blip>
          <a:srcRect l="11469" r="8542"/>
          <a:stretch>
            <a:fillRect/>
          </a:stretch>
        </p:blipFill>
        <p:spPr bwMode="auto">
          <a:xfrm>
            <a:off x="6948264" y="3721596"/>
            <a:ext cx="1944688"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Imagen 124" descr="IMG00058-20100824-130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115616" y="3721121"/>
            <a:ext cx="2376264" cy="1783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Imagen 130" descr="IMG00056-20100824-130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95936" y="3721596"/>
            <a:ext cx="2430462" cy="182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Imagen 125" descr="IMG00040-20100810-1108"/>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79912" y="1395090"/>
            <a:ext cx="2430463"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Imagen 151" descr="c3716c168b8f346c80f1b869a29b84b8"/>
          <p:cNvPicPr>
            <a:picLocks noChangeAspect="1" noChangeArrowheads="1"/>
          </p:cNvPicPr>
          <p:nvPr/>
        </p:nvPicPr>
        <p:blipFill>
          <a:blip r:embed="rId8" cstate="print">
            <a:extLst>
              <a:ext uri="{28A0092B-C50C-407E-A947-70E740481C1C}">
                <a14:useLocalDpi xmlns="" xmlns:a14="http://schemas.microsoft.com/office/drawing/2010/main" val="0"/>
              </a:ext>
            </a:extLst>
          </a:blip>
          <a:srcRect t="28911" r="17642"/>
          <a:stretch>
            <a:fillRect/>
          </a:stretch>
        </p:blipFill>
        <p:spPr bwMode="auto">
          <a:xfrm>
            <a:off x="1691680" y="1395090"/>
            <a:ext cx="1411288" cy="182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7" name="16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275856" y="228143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444208" y="2353444"/>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7884368" y="32895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H="1">
            <a:off x="6516216" y="458569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H="1">
            <a:off x="3563888" y="465770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8" name="Picture 1" descr="H:\chicken br2.png"/>
          <p:cNvPicPr>
            <a:picLocks noChangeAspect="1" noChangeArrowheads="1"/>
          </p:cNvPicPr>
          <p:nvPr/>
        </p:nvPicPr>
        <p:blipFill>
          <a:blip r:embed="rId9" cstate="print"/>
          <a:srcRect r="71942"/>
          <a:stretch>
            <a:fillRect/>
          </a:stretch>
        </p:blipFill>
        <p:spPr bwMode="auto">
          <a:xfrm>
            <a:off x="-36512" y="0"/>
            <a:ext cx="2267744" cy="5715000"/>
          </a:xfrm>
          <a:prstGeom prst="rect">
            <a:avLst/>
          </a:prstGeom>
          <a:noFill/>
        </p:spPr>
      </p:pic>
      <p:sp>
        <p:nvSpPr>
          <p:cNvPr id="16" name="15 CuadroTexto"/>
          <p:cNvSpPr txBox="1"/>
          <p:nvPr/>
        </p:nvSpPr>
        <p:spPr>
          <a:xfrm>
            <a:off x="1701768" y="3217540"/>
            <a:ext cx="1358064" cy="246221"/>
          </a:xfrm>
          <a:prstGeom prst="rect">
            <a:avLst/>
          </a:prstGeom>
          <a:solidFill>
            <a:srgbClr val="FF6600"/>
          </a:solidFill>
        </p:spPr>
        <p:txBody>
          <a:bodyPr wrap="none" rtlCol="0">
            <a:spAutoFit/>
          </a:bodyPr>
          <a:lstStyle/>
          <a:p>
            <a:r>
              <a:rPr lang="es-EC" sz="1000" dirty="0" smtClean="0">
                <a:solidFill>
                  <a:schemeClr val="bg1"/>
                </a:solidFill>
              </a:rPr>
              <a:t>51 g/l agua destilada</a:t>
            </a:r>
            <a:endParaRPr lang="es-EC" sz="1000" dirty="0">
              <a:solidFill>
                <a:schemeClr val="bg1"/>
              </a:solidFill>
            </a:endParaRPr>
          </a:p>
        </p:txBody>
      </p:sp>
    </p:spTree>
    <p:extLst>
      <p:ext uri="{BB962C8B-B14F-4D97-AF65-F5344CB8AC3E}">
        <p14:creationId xmlns="" xmlns:p14="http://schemas.microsoft.com/office/powerpoint/2010/main" val="3946127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2000"/>
                            </p:stCondLst>
                            <p:childTnLst>
                              <p:par>
                                <p:cTn id="13" presetID="10" presetClass="exit" presetSubtype="0" fill="hold" nodeType="after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1273324"/>
            <a:ext cx="6840760" cy="4320479"/>
          </a:xfrm>
        </p:spPr>
        <p:txBody>
          <a:bodyPr>
            <a:noAutofit/>
          </a:bodyPr>
          <a:lstStyle/>
          <a:p>
            <a:pPr lvl="0" algn="l">
              <a:buFont typeface="Arial" pitchFamily="34" charset="0"/>
              <a:buChar char="•"/>
            </a:pPr>
            <a:r>
              <a:rPr lang="es-ES" sz="1600" dirty="0" smtClean="0">
                <a:latin typeface="Arial" pitchFamily="34" charset="0"/>
                <a:cs typeface="Arial" pitchFamily="34" charset="0"/>
              </a:rPr>
              <a:t> Se seleccionó una caja </a:t>
            </a:r>
            <a:r>
              <a:rPr lang="es-ES" sz="1600" dirty="0" err="1" smtClean="0">
                <a:latin typeface="Arial" pitchFamily="34" charset="0"/>
                <a:cs typeface="Arial" pitchFamily="34" charset="0"/>
              </a:rPr>
              <a:t>petri</a:t>
            </a:r>
            <a:r>
              <a:rPr lang="es-ES" sz="1600" dirty="0" smtClean="0">
                <a:latin typeface="Arial" pitchFamily="34" charset="0"/>
                <a:cs typeface="Arial" pitchFamily="34" charset="0"/>
              </a:rPr>
              <a:t> purificada, se inoculó en el medio de cultivo Caldo MRS, para obtener una solución madre del probiótico nativo y se colocó en la incubadora a 28°C por 48 horas.</a:t>
            </a:r>
            <a:br>
              <a:rPr lang="es-ES" sz="1600" dirty="0" smtClean="0">
                <a:latin typeface="Arial" pitchFamily="34" charset="0"/>
                <a:cs typeface="Arial" pitchFamily="34" charset="0"/>
              </a:rPr>
            </a:br>
            <a:r>
              <a:rPr lang="es-ES" sz="1600" dirty="0" smtClean="0">
                <a:latin typeface="Arial" pitchFamily="34" charset="0"/>
                <a:cs typeface="Arial" pitchFamily="34" charset="0"/>
              </a:rPr>
              <a:t/>
            </a:r>
            <a:br>
              <a:rPr lang="es-ES" sz="1600" dirty="0" smtClean="0">
                <a:latin typeface="Arial" pitchFamily="34" charset="0"/>
                <a:cs typeface="Arial" pitchFamily="34" charset="0"/>
              </a:rPr>
            </a:br>
            <a:r>
              <a:rPr lang="es-ES" sz="1600" dirty="0" smtClean="0">
                <a:latin typeface="Arial" pitchFamily="34" charset="0"/>
                <a:cs typeface="Arial" pitchFamily="34" charset="0"/>
              </a:rPr>
              <a:t>Para la activación del probiótico nativo se tomó una muestra de 50 ml de la solución madre,  400 ml de agua y 50 ml de melaza. Se dejó fermentar por tres días.</a:t>
            </a:r>
            <a:br>
              <a:rPr lang="es-ES" sz="1600" dirty="0" smtClean="0">
                <a:latin typeface="Arial" pitchFamily="34" charset="0"/>
                <a:cs typeface="Arial" pitchFamily="34" charset="0"/>
              </a:rPr>
            </a:br>
            <a:r>
              <a:rPr lang="es-EC" sz="1600" dirty="0" smtClean="0">
                <a:latin typeface="Arial" pitchFamily="34" charset="0"/>
                <a:cs typeface="Arial" pitchFamily="34" charset="0"/>
              </a:rPr>
              <a:t/>
            </a:r>
            <a:br>
              <a:rPr lang="es-EC" sz="1600" dirty="0" smtClean="0">
                <a:latin typeface="Arial" pitchFamily="34" charset="0"/>
                <a:cs typeface="Arial" pitchFamily="34" charset="0"/>
              </a:rPr>
            </a:br>
            <a:r>
              <a:rPr lang="es-ES" sz="1600" dirty="0" smtClean="0">
                <a:latin typeface="Arial" pitchFamily="34" charset="0"/>
                <a:cs typeface="Arial" pitchFamily="34" charset="0"/>
              </a:rPr>
              <a:t>De la misma manera se activo el probiótico comercial, utilizando 100 g del producto liofilizado más 100 ml de melaza y 800 ml de agua obteniendo una solución </a:t>
            </a:r>
            <a:r>
              <a:rPr lang="es-ES" sz="1600" dirty="0" err="1" smtClean="0">
                <a:latin typeface="Arial" pitchFamily="34" charset="0"/>
                <a:cs typeface="Arial" pitchFamily="34" charset="0"/>
              </a:rPr>
              <a:t>probiótica</a:t>
            </a:r>
            <a:r>
              <a:rPr lang="es-ES" sz="1600" dirty="0" smtClean="0">
                <a:latin typeface="Arial" pitchFamily="34" charset="0"/>
                <a:cs typeface="Arial" pitchFamily="34" charset="0"/>
              </a:rPr>
              <a:t> de 1000 ml. La activación duró tres días.</a:t>
            </a:r>
            <a:br>
              <a:rPr lang="es-ES" sz="1600" dirty="0" smtClean="0">
                <a:latin typeface="Arial" pitchFamily="34" charset="0"/>
                <a:cs typeface="Arial" pitchFamily="34" charset="0"/>
              </a:rPr>
            </a:br>
            <a:r>
              <a:rPr lang="es-ES" sz="1600" dirty="0" smtClean="0">
                <a:latin typeface="Arial" pitchFamily="34" charset="0"/>
                <a:cs typeface="Arial" pitchFamily="34" charset="0"/>
              </a:rPr>
              <a:t/>
            </a:r>
            <a:br>
              <a:rPr lang="es-ES" sz="1600" dirty="0" smtClean="0">
                <a:latin typeface="Arial" pitchFamily="34" charset="0"/>
                <a:cs typeface="Arial" pitchFamily="34" charset="0"/>
              </a:rPr>
            </a:br>
            <a:r>
              <a:rPr lang="es-ES" sz="1600" dirty="0" smtClean="0">
                <a:latin typeface="Arial" pitchFamily="34" charset="0"/>
                <a:cs typeface="Arial" pitchFamily="34" charset="0"/>
              </a:rPr>
              <a:t>Los dos probióticos activados fueron adicionado al agua de bebida dependiendo de la dosis y el consumo diario.</a:t>
            </a:r>
            <a:r>
              <a:rPr lang="es-EC" sz="1600" dirty="0" smtClean="0">
                <a:latin typeface="Arial" pitchFamily="34" charset="0"/>
                <a:cs typeface="Arial" pitchFamily="34" charset="0"/>
              </a:rPr>
              <a:t/>
            </a:r>
            <a:br>
              <a:rPr lang="es-EC" sz="1600" dirty="0" smtClean="0">
                <a:latin typeface="Arial" pitchFamily="34" charset="0"/>
                <a:cs typeface="Arial" pitchFamily="34" charset="0"/>
              </a:rPr>
            </a:br>
            <a:endParaRPr lang="es-EC" sz="1600" dirty="0">
              <a:latin typeface="Arial" pitchFamily="34" charset="0"/>
              <a:cs typeface="Arial" pitchFamily="34" charset="0"/>
            </a:endParaRPr>
          </a:p>
        </p:txBody>
      </p:sp>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7" name="Title 2"/>
          <p:cNvSpPr txBox="1">
            <a:spLocks/>
          </p:cNvSpPr>
          <p:nvPr/>
        </p:nvSpPr>
        <p:spPr>
          <a:xfrm>
            <a:off x="3131840" y="409228"/>
            <a:ext cx="4536504" cy="504056"/>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s-ES" sz="2800" b="1"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t/>
            </a:r>
            <a:br>
              <a:rPr kumimoji="0" lang="es-ES" sz="2800" b="1"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br>
            <a:r>
              <a:rPr kumimoji="0" lang="es-ES" sz="2800" b="1"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t>Activación del Probiótico</a:t>
            </a:r>
            <a:r>
              <a:rPr kumimoji="0" lang="es-ES" sz="2800" b="0"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t/>
            </a:r>
            <a:br>
              <a:rPr kumimoji="0" lang="es-ES" sz="2800" b="0"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br>
            <a:r>
              <a:rPr kumimoji="0" lang="es-ES" sz="2800" b="1" i="0" u="none" strike="noStrike" kern="1200" cap="none" spc="0" normalizeH="0" baseline="0" noProof="0" dirty="0" smtClean="0">
                <a:ln>
                  <a:noFill/>
                </a:ln>
                <a:solidFill>
                  <a:srgbClr val="996633"/>
                </a:solidFill>
                <a:effectLst/>
                <a:uLnTx/>
                <a:uFillTx/>
                <a:latin typeface="Arial" pitchFamily="34" charset="0"/>
                <a:ea typeface="+mj-ea"/>
                <a:cs typeface="Arial" pitchFamily="34" charset="0"/>
              </a:rPr>
              <a:t> </a:t>
            </a:r>
            <a:endParaRPr kumimoji="0" lang="es-ES" sz="2800" b="0" i="0" u="none" strike="noStrike" kern="1200" cap="none" spc="0" normalizeH="0" baseline="0" noProof="0" dirty="0">
              <a:ln>
                <a:noFill/>
              </a:ln>
              <a:solidFill>
                <a:srgbClr val="996633"/>
              </a:solidFill>
              <a:effectLst/>
              <a:uLnTx/>
              <a:uFillTx/>
              <a:latin typeface="Arial" pitchFamily="34" charset="0"/>
              <a:ea typeface="+mj-ea"/>
              <a:cs typeface="Arial" pitchFamily="34" charset="0"/>
            </a:endParaRPr>
          </a:p>
        </p:txBody>
      </p:sp>
      <p:pic>
        <p:nvPicPr>
          <p:cNvPr id="8"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468395"/>
          </a:xfrm>
        </p:spPr>
        <p:txBody>
          <a:bodyPr>
            <a:normAutofit/>
          </a:bodyPr>
          <a:lstStyle/>
          <a:p>
            <a:r>
              <a:rPr lang="es-EC" sz="1400" b="1" dirty="0" smtClean="0"/>
              <a:t>CALCULO DEL PROBIÓTICO</a:t>
            </a:r>
            <a:endParaRPr lang="es-EC" sz="1400" b="1" dirty="0"/>
          </a:p>
        </p:txBody>
      </p:sp>
      <p:sp>
        <p:nvSpPr>
          <p:cNvPr id="3" name="2 Marcador de contenido"/>
          <p:cNvSpPr>
            <a:spLocks noGrp="1"/>
          </p:cNvSpPr>
          <p:nvPr>
            <p:ph idx="1"/>
          </p:nvPr>
        </p:nvSpPr>
        <p:spPr>
          <a:xfrm>
            <a:off x="2473424" y="1333500"/>
            <a:ext cx="4330824" cy="3771636"/>
          </a:xfrm>
        </p:spPr>
        <p:txBody>
          <a:bodyPr>
            <a:normAutofit fontScale="92500" lnSpcReduction="10000"/>
          </a:bodyPr>
          <a:lstStyle/>
          <a:p>
            <a:r>
              <a:rPr lang="es-EC" sz="1400" dirty="0" smtClean="0"/>
              <a:t>Edad: 20 días</a:t>
            </a:r>
          </a:p>
          <a:p>
            <a:r>
              <a:rPr lang="es-EC" sz="1400" dirty="0" smtClean="0"/>
              <a:t>Consumo de alimento tabla Ross-308: 100 g</a:t>
            </a:r>
          </a:p>
          <a:p>
            <a:r>
              <a:rPr lang="es-EC" sz="1400" dirty="0" smtClean="0"/>
              <a:t>Relación agua/alimento: 1,8 l/kg alimento consumido</a:t>
            </a:r>
          </a:p>
          <a:p>
            <a:r>
              <a:rPr lang="es-EC" sz="1400" dirty="0" smtClean="0"/>
              <a:t>Aves por tratamiento: 285 pollos</a:t>
            </a:r>
          </a:p>
          <a:p>
            <a:r>
              <a:rPr lang="es-EC" sz="1400" dirty="0" smtClean="0"/>
              <a:t>Cantidad de alimento: 285x100: 28,5 kilos</a:t>
            </a:r>
          </a:p>
          <a:p>
            <a:endParaRPr lang="es-EC" sz="1400" dirty="0" smtClean="0"/>
          </a:p>
          <a:p>
            <a:pPr>
              <a:buNone/>
            </a:pPr>
            <a:r>
              <a:rPr lang="es-EC" sz="1400" dirty="0" smtClean="0"/>
              <a:t>         1,8 l agua -----------------kg alimento</a:t>
            </a:r>
          </a:p>
          <a:p>
            <a:pPr>
              <a:buNone/>
            </a:pPr>
            <a:r>
              <a:rPr lang="es-EC" sz="1400" dirty="0" smtClean="0"/>
              <a:t>                x         -----------------28,5 kg alimento</a:t>
            </a:r>
          </a:p>
          <a:p>
            <a:pPr>
              <a:buNone/>
            </a:pPr>
            <a:r>
              <a:rPr lang="es-EC" sz="1400" dirty="0" smtClean="0"/>
              <a:t>X: 51,3 litros de agua/24 horas</a:t>
            </a:r>
          </a:p>
          <a:p>
            <a:pPr>
              <a:buNone/>
            </a:pPr>
            <a:endParaRPr lang="es-EC" sz="1400" dirty="0" smtClean="0"/>
          </a:p>
          <a:p>
            <a:pPr>
              <a:buNone/>
            </a:pPr>
            <a:r>
              <a:rPr lang="es-EC" sz="1400" dirty="0" smtClean="0"/>
              <a:t>           51,3 l agua --------------- 24 horas</a:t>
            </a:r>
          </a:p>
          <a:p>
            <a:pPr>
              <a:buNone/>
            </a:pPr>
            <a:r>
              <a:rPr lang="es-EC" sz="1400" dirty="0" smtClean="0"/>
              <a:t>                   x           --------------- 8 horas</a:t>
            </a:r>
          </a:p>
          <a:p>
            <a:pPr>
              <a:buNone/>
            </a:pPr>
            <a:r>
              <a:rPr lang="es-EC" sz="1400" dirty="0" smtClean="0"/>
              <a:t>X: 17,1 l agua</a:t>
            </a:r>
          </a:p>
          <a:p>
            <a:pPr>
              <a:buNone/>
            </a:pPr>
            <a:r>
              <a:rPr lang="es-EC" sz="1400" dirty="0" smtClean="0"/>
              <a:t>X: 25,65 ml del probiótico</a:t>
            </a:r>
          </a:p>
          <a:p>
            <a:pPr>
              <a:buNone/>
            </a:pPr>
            <a:r>
              <a:rPr lang="es-EC" sz="1400" dirty="0" smtClean="0"/>
              <a:t>X: 51,3 ml del probiótico</a:t>
            </a:r>
          </a:p>
          <a:p>
            <a:pPr>
              <a:buNone/>
            </a:pPr>
            <a:r>
              <a:rPr lang="es-EC" sz="1400" dirty="0" smtClean="0"/>
              <a:t>X: 76,95 ml del probiótico </a:t>
            </a:r>
            <a:endParaRPr lang="es-EC" sz="1400" dirty="0"/>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899592" y="2497460"/>
            <a:ext cx="4176464" cy="504056"/>
          </a:xfrm>
          <a:solidFill>
            <a:srgbClr val="FF6600"/>
          </a:solidFill>
        </p:spPr>
        <p:txBody>
          <a:bodyPr>
            <a:normAutofit/>
          </a:bodyPr>
          <a:lstStyle/>
          <a:p>
            <a:r>
              <a:rPr lang="es-EC" sz="2400" dirty="0" smtClean="0">
                <a:solidFill>
                  <a:schemeClr val="bg1"/>
                </a:solidFill>
                <a:latin typeface="Arial" pitchFamily="34" charset="0"/>
                <a:cs typeface="Arial" pitchFamily="34" charset="0"/>
              </a:rPr>
              <a:t>   Diseño experimental</a:t>
            </a:r>
            <a:endParaRPr lang="es-ES" sz="2400" dirty="0">
              <a:solidFill>
                <a:schemeClr val="bg1"/>
              </a:solidFill>
              <a:latin typeface="Arial" pitchFamily="34" charset="0"/>
              <a:cs typeface="Arial" pitchFamily="34" charset="0"/>
            </a:endParaRPr>
          </a:p>
        </p:txBody>
      </p:sp>
      <p:pic>
        <p:nvPicPr>
          <p:cNvPr id="8"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93658946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35696" y="49188"/>
            <a:ext cx="4176464" cy="504056"/>
          </a:xfrm>
          <a:prstGeom prst="rect">
            <a:avLst/>
          </a:prstGeom>
          <a:solidFill>
            <a:srgbClr val="FF66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Diseño experimental</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itle 2"/>
          <p:cNvSpPr>
            <a:spLocks noGrp="1"/>
          </p:cNvSpPr>
          <p:nvPr>
            <p:ph type="title"/>
          </p:nvPr>
        </p:nvSpPr>
        <p:spPr>
          <a:xfrm>
            <a:off x="3347864" y="1057300"/>
            <a:ext cx="3682752" cy="504056"/>
          </a:xfrm>
        </p:spPr>
        <p:txBody>
          <a:bodyPr>
            <a:noAutofit/>
          </a:bodyPr>
          <a:lstStyle/>
          <a:p>
            <a:pPr algn="r"/>
            <a:r>
              <a:rPr lang="es-ES" sz="2800" b="1" dirty="0" smtClean="0">
                <a:solidFill>
                  <a:srgbClr val="996633"/>
                </a:solidFill>
                <a:latin typeface="Arial" pitchFamily="34" charset="0"/>
                <a:cs typeface="Arial" pitchFamily="34" charset="0"/>
              </a:rPr>
              <a:t/>
            </a:r>
            <a:br>
              <a:rPr lang="es-ES" sz="2800" b="1" dirty="0" smtClean="0">
                <a:solidFill>
                  <a:srgbClr val="996633"/>
                </a:solidFill>
                <a:latin typeface="Arial" pitchFamily="34" charset="0"/>
                <a:cs typeface="Arial" pitchFamily="34" charset="0"/>
              </a:rPr>
            </a:br>
            <a:r>
              <a:rPr lang="es-ES" sz="2800" b="1" dirty="0" smtClean="0">
                <a:solidFill>
                  <a:srgbClr val="996633"/>
                </a:solidFill>
                <a:latin typeface="Arial" pitchFamily="34" charset="0"/>
                <a:cs typeface="Arial" pitchFamily="34" charset="0"/>
              </a:rPr>
              <a:t>Factores </a:t>
            </a:r>
            <a:r>
              <a:rPr lang="es-ES" sz="2800" b="1" dirty="0">
                <a:solidFill>
                  <a:srgbClr val="996633"/>
                </a:solidFill>
                <a:latin typeface="Arial" pitchFamily="34" charset="0"/>
                <a:cs typeface="Arial" pitchFamily="34" charset="0"/>
              </a:rPr>
              <a:t>a probar</a:t>
            </a:r>
            <a:r>
              <a:rPr lang="es-ES" sz="2800" dirty="0">
                <a:solidFill>
                  <a:srgbClr val="996633"/>
                </a:solidFill>
                <a:latin typeface="Arial" pitchFamily="34" charset="0"/>
                <a:cs typeface="Arial" pitchFamily="34" charset="0"/>
              </a:rPr>
              <a:t/>
            </a:r>
            <a:br>
              <a:rPr lang="es-ES" sz="2800" dirty="0">
                <a:solidFill>
                  <a:srgbClr val="996633"/>
                </a:solidFill>
                <a:latin typeface="Arial" pitchFamily="34" charset="0"/>
                <a:cs typeface="Arial" pitchFamily="34" charset="0"/>
              </a:rPr>
            </a:br>
            <a:r>
              <a:rPr lang="es-ES" sz="2800" b="1" dirty="0">
                <a:solidFill>
                  <a:srgbClr val="996633"/>
                </a:solidFill>
                <a:latin typeface="Arial" pitchFamily="34" charset="0"/>
                <a:cs typeface="Arial" pitchFamily="34" charset="0"/>
              </a:rPr>
              <a:t> </a:t>
            </a:r>
            <a:endParaRPr lang="es-ES" sz="2800" dirty="0">
              <a:solidFill>
                <a:srgbClr val="996633"/>
              </a:solidFill>
              <a:latin typeface="Arial" pitchFamily="34" charset="0"/>
              <a:cs typeface="Arial" pitchFamily="34" charset="0"/>
            </a:endParaRPr>
          </a:p>
        </p:txBody>
      </p:sp>
      <p:sp>
        <p:nvSpPr>
          <p:cNvPr id="2" name="Content Placeholder 1"/>
          <p:cNvSpPr>
            <a:spLocks noGrp="1"/>
          </p:cNvSpPr>
          <p:nvPr>
            <p:ph idx="1"/>
          </p:nvPr>
        </p:nvSpPr>
        <p:spPr>
          <a:xfrm>
            <a:off x="2267745" y="2209428"/>
            <a:ext cx="6048672" cy="3375020"/>
          </a:xfrm>
        </p:spPr>
        <p:txBody>
          <a:bodyPr>
            <a:normAutofit fontScale="70000" lnSpcReduction="20000"/>
          </a:bodyPr>
          <a:lstStyle/>
          <a:p>
            <a:pPr marL="457200" indent="-457200">
              <a:buAutoNum type="alphaLcParenR"/>
            </a:pPr>
            <a:r>
              <a:rPr lang="es-ES" dirty="0" smtClean="0">
                <a:latin typeface="Arial" pitchFamily="34" charset="0"/>
                <a:cs typeface="Arial" pitchFamily="34" charset="0"/>
              </a:rPr>
              <a:t>Tipo </a:t>
            </a:r>
            <a:r>
              <a:rPr lang="es-ES" dirty="0">
                <a:latin typeface="Arial" pitchFamily="34" charset="0"/>
                <a:cs typeface="Arial" pitchFamily="34" charset="0"/>
              </a:rPr>
              <a:t>y </a:t>
            </a:r>
            <a:r>
              <a:rPr lang="x-none">
                <a:latin typeface="Arial" pitchFamily="34" charset="0"/>
                <a:cs typeface="Arial" pitchFamily="34" charset="0"/>
              </a:rPr>
              <a:t>Dosis de </a:t>
            </a:r>
            <a:r>
              <a:rPr lang="es-ES" dirty="0" smtClean="0">
                <a:latin typeface="Arial" pitchFamily="34" charset="0"/>
                <a:cs typeface="Arial" pitchFamily="34" charset="0"/>
              </a:rPr>
              <a:t>probióticos</a:t>
            </a:r>
          </a:p>
          <a:p>
            <a:pPr marL="0" indent="0">
              <a:buNone/>
            </a:pPr>
            <a:r>
              <a:rPr lang="es-ES" b="1" dirty="0">
                <a:latin typeface="Arial" pitchFamily="34" charset="0"/>
                <a:cs typeface="Arial" pitchFamily="34" charset="0"/>
              </a:rPr>
              <a:t/>
            </a:r>
            <a:br>
              <a:rPr lang="es-ES" b="1" dirty="0">
                <a:latin typeface="Arial" pitchFamily="34" charset="0"/>
                <a:cs typeface="Arial" pitchFamily="34" charset="0"/>
              </a:rPr>
            </a:br>
            <a:r>
              <a:rPr lang="es-ES" dirty="0" smtClean="0">
                <a:latin typeface="Arial" pitchFamily="34" charset="0"/>
                <a:cs typeface="Arial" pitchFamily="34" charset="0"/>
              </a:rPr>
              <a:t>T</a:t>
            </a:r>
            <a:r>
              <a:rPr lang="es-ES" baseline="-25000" dirty="0" smtClean="0">
                <a:latin typeface="Arial" pitchFamily="34" charset="0"/>
                <a:cs typeface="Arial" pitchFamily="34" charset="0"/>
              </a:rPr>
              <a:t>0</a:t>
            </a:r>
            <a:r>
              <a:rPr lang="es-ES" dirty="0">
                <a:latin typeface="Arial" pitchFamily="34" charset="0"/>
                <a:cs typeface="Arial" pitchFamily="34" charset="0"/>
              </a:rPr>
              <a:t>: 0 ml/l agua</a:t>
            </a:r>
            <a:br>
              <a:rPr lang="es-ES" dirty="0">
                <a:latin typeface="Arial" pitchFamily="34" charset="0"/>
                <a:cs typeface="Arial" pitchFamily="34" charset="0"/>
              </a:rPr>
            </a:br>
            <a:r>
              <a:rPr lang="es-ES" dirty="0">
                <a:latin typeface="Arial" pitchFamily="34" charset="0"/>
                <a:cs typeface="Arial" pitchFamily="34" charset="0"/>
              </a:rPr>
              <a:t>T</a:t>
            </a:r>
            <a:r>
              <a:rPr lang="es-ES" baseline="-25000" dirty="0">
                <a:latin typeface="Arial" pitchFamily="34" charset="0"/>
                <a:cs typeface="Arial" pitchFamily="34" charset="0"/>
              </a:rPr>
              <a:t>1</a:t>
            </a:r>
            <a:r>
              <a:rPr lang="es-ES" dirty="0">
                <a:latin typeface="Arial" pitchFamily="34" charset="0"/>
                <a:cs typeface="Arial" pitchFamily="34" charset="0"/>
              </a:rPr>
              <a:t>: Probiótico nativo: 1,5; 3,0; 4,5 ml</a:t>
            </a:r>
            <a:br>
              <a:rPr lang="es-ES" dirty="0">
                <a:latin typeface="Arial" pitchFamily="34" charset="0"/>
                <a:cs typeface="Arial" pitchFamily="34" charset="0"/>
              </a:rPr>
            </a:br>
            <a:r>
              <a:rPr lang="es-ES" dirty="0">
                <a:latin typeface="Arial" pitchFamily="34" charset="0"/>
                <a:cs typeface="Arial" pitchFamily="34" charset="0"/>
              </a:rPr>
              <a:t>T</a:t>
            </a:r>
            <a:r>
              <a:rPr lang="es-ES" baseline="-25000" dirty="0">
                <a:latin typeface="Arial" pitchFamily="34" charset="0"/>
                <a:cs typeface="Arial" pitchFamily="34" charset="0"/>
              </a:rPr>
              <a:t>2</a:t>
            </a:r>
            <a:r>
              <a:rPr lang="es-ES" dirty="0">
                <a:latin typeface="Arial" pitchFamily="34" charset="0"/>
                <a:cs typeface="Arial" pitchFamily="34" charset="0"/>
              </a:rPr>
              <a:t>: Probiótico comercial: 1,5; 3,0; 4,5 ml</a:t>
            </a:r>
            <a:br>
              <a:rPr lang="es-ES" dirty="0">
                <a:latin typeface="Arial" pitchFamily="34" charset="0"/>
                <a:cs typeface="Arial" pitchFamily="34" charset="0"/>
              </a:rPr>
            </a:br>
            <a:r>
              <a:rPr lang="es-ES" dirty="0">
                <a:latin typeface="Arial" pitchFamily="34" charset="0"/>
                <a:cs typeface="Arial" pitchFamily="34" charset="0"/>
              </a:rPr>
              <a:t>				</a:t>
            </a:r>
            <a:endParaRPr lang="es-ES" dirty="0" smtClean="0">
              <a:latin typeface="Arial" pitchFamily="34" charset="0"/>
              <a:cs typeface="Arial" pitchFamily="34" charset="0"/>
            </a:endParaRPr>
          </a:p>
          <a:p>
            <a:pPr marL="0" indent="0">
              <a:buNone/>
            </a:pPr>
            <a:r>
              <a:rPr lang="es-EC" dirty="0" smtClean="0">
                <a:latin typeface="Arial" pitchFamily="34" charset="0"/>
                <a:cs typeface="Arial" pitchFamily="34" charset="0"/>
              </a:rPr>
              <a:t>b) Lote</a:t>
            </a:r>
          </a:p>
          <a:p>
            <a:pPr marL="0" indent="0">
              <a:buNone/>
            </a:pPr>
            <a:endParaRPr lang="es-ES" dirty="0">
              <a:latin typeface="Arial" pitchFamily="34" charset="0"/>
              <a:cs typeface="Arial" pitchFamily="34" charset="0"/>
            </a:endParaRPr>
          </a:p>
          <a:p>
            <a:pPr marL="0" indent="0">
              <a:buNone/>
            </a:pPr>
            <a:r>
              <a:rPr lang="es-ES" dirty="0">
                <a:latin typeface="Arial" pitchFamily="34" charset="0"/>
                <a:cs typeface="Arial" pitchFamily="34" charset="0"/>
              </a:rPr>
              <a:t/>
            </a:r>
            <a:br>
              <a:rPr lang="es-ES" dirty="0">
                <a:latin typeface="Arial" pitchFamily="34" charset="0"/>
                <a:cs typeface="Arial" pitchFamily="34" charset="0"/>
              </a:rPr>
            </a:br>
            <a:endParaRPr lang="es-ES" dirty="0">
              <a:latin typeface="Arial" pitchFamily="34" charset="0"/>
              <a:cs typeface="Arial" pitchFamily="34" charset="0"/>
            </a:endParaRPr>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8"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4456318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C:\Users\julio sanchez\Desktop\JC-DEFENSA TESIS\broiler_house.JPG"/>
          <p:cNvPicPr/>
          <p:nvPr/>
        </p:nvPicPr>
        <p:blipFill>
          <a:blip r:embed="rId3" cstate="print"/>
          <a:srcRect b="40595"/>
          <a:stretch>
            <a:fillRect/>
          </a:stretch>
        </p:blipFill>
        <p:spPr bwMode="auto">
          <a:xfrm>
            <a:off x="827584" y="2137420"/>
            <a:ext cx="3600883" cy="1584175"/>
          </a:xfrm>
          <a:prstGeom prst="rect">
            <a:avLst/>
          </a:prstGeom>
          <a:noFill/>
          <a:ln w="9525">
            <a:noFill/>
            <a:miter lim="800000"/>
            <a:headEnd/>
            <a:tailEnd/>
          </a:ln>
        </p:spPr>
      </p:pic>
      <p:pic>
        <p:nvPicPr>
          <p:cNvPr id="9" name="8 Imagen" descr="C:\Users\julio sanchez\Desktop\JC-DEFENSA TESIS\cypresstreefarm.jpg"/>
          <p:cNvPicPr/>
          <p:nvPr/>
        </p:nvPicPr>
        <p:blipFill>
          <a:blip r:embed="rId4" cstate="print"/>
          <a:srcRect b="22581"/>
          <a:stretch>
            <a:fillRect/>
          </a:stretch>
        </p:blipFill>
        <p:spPr bwMode="auto">
          <a:xfrm>
            <a:off x="683568" y="769268"/>
            <a:ext cx="3744416" cy="1584176"/>
          </a:xfrm>
          <a:prstGeom prst="rect">
            <a:avLst/>
          </a:prstGeom>
          <a:noFill/>
          <a:ln w="9525">
            <a:noFill/>
            <a:miter lim="800000"/>
            <a:headEnd/>
            <a:tailEnd/>
          </a:ln>
        </p:spPr>
      </p:pic>
      <p:sp>
        <p:nvSpPr>
          <p:cNvPr id="3075" name="2 Marcador de contenido"/>
          <p:cNvSpPr>
            <a:spLocks noGrp="1"/>
          </p:cNvSpPr>
          <p:nvPr>
            <p:ph idx="4294967295"/>
          </p:nvPr>
        </p:nvSpPr>
        <p:spPr>
          <a:xfrm>
            <a:off x="4716016" y="769268"/>
            <a:ext cx="4248472" cy="4608512"/>
          </a:xfrm>
        </p:spPr>
        <p:txBody>
          <a:bodyPr>
            <a:noAutofit/>
          </a:bodyPr>
          <a:lstStyle/>
          <a:p>
            <a:pPr algn="just" eaLnBrk="1" hangingPunct="1">
              <a:buNone/>
            </a:pPr>
            <a:r>
              <a:rPr lang="es-ES" sz="1200" dirty="0" smtClean="0">
                <a:solidFill>
                  <a:srgbClr val="996633"/>
                </a:solidFill>
                <a:cs typeface="Times New Roman" pitchFamily="18" charset="0"/>
              </a:rPr>
              <a:t>La Industria Avícola Ecuatoriana ha incrementado su producción a</a:t>
            </a:r>
          </a:p>
          <a:p>
            <a:pPr algn="just" eaLnBrk="1" hangingPunct="1">
              <a:buNone/>
            </a:pPr>
            <a:r>
              <a:rPr lang="es-ES" sz="1200" dirty="0" smtClean="0">
                <a:solidFill>
                  <a:srgbClr val="996633"/>
                </a:solidFill>
                <a:cs typeface="Times New Roman" pitchFamily="18" charset="0"/>
              </a:rPr>
              <a:t>diferencia de otros tipos de carne, siendo el consumo pér-cápita (kg/</a:t>
            </a:r>
            <a:r>
              <a:rPr lang="es-ES" sz="1200" dirty="0" err="1" smtClean="0">
                <a:solidFill>
                  <a:srgbClr val="996633"/>
                </a:solidFill>
                <a:cs typeface="Times New Roman" pitchFamily="18" charset="0"/>
              </a:rPr>
              <a:t>hab</a:t>
            </a:r>
            <a:r>
              <a:rPr lang="es-ES" sz="1200" dirty="0" smtClean="0">
                <a:solidFill>
                  <a:srgbClr val="996633"/>
                </a:solidFill>
                <a:cs typeface="Times New Roman" pitchFamily="18" charset="0"/>
              </a:rPr>
              <a:t>./año)</a:t>
            </a:r>
          </a:p>
          <a:p>
            <a:pPr algn="just" eaLnBrk="1" hangingPunct="1">
              <a:buFont typeface="Arial" charset="0"/>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endParaRPr lang="es-ES" sz="1200" dirty="0" smtClean="0">
              <a:solidFill>
                <a:srgbClr val="996633"/>
              </a:solidFill>
              <a:cs typeface="Times New Roman" pitchFamily="18" charset="0"/>
            </a:endParaRPr>
          </a:p>
          <a:p>
            <a:pPr algn="just" eaLnBrk="1" hangingPunct="1">
              <a:buNone/>
            </a:pPr>
            <a:r>
              <a:rPr lang="es-ES" sz="1200" dirty="0" smtClean="0">
                <a:solidFill>
                  <a:srgbClr val="996633"/>
                </a:solidFill>
                <a:cs typeface="Times New Roman" pitchFamily="18" charset="0"/>
              </a:rPr>
              <a:t>Fuente: CONAVE y AFABA</a:t>
            </a:r>
          </a:p>
          <a:p>
            <a:pPr algn="just" eaLnBrk="1" hangingPunct="1">
              <a:buNone/>
            </a:pPr>
            <a:endParaRPr lang="es-ES" sz="1200" dirty="0" smtClean="0">
              <a:solidFill>
                <a:srgbClr val="996633"/>
              </a:solidFill>
              <a:cs typeface="Times New Roman" pitchFamily="18" charset="0"/>
            </a:endParaRPr>
          </a:p>
          <a:p>
            <a:pPr algn="just" eaLnBrk="1" hangingPunct="1">
              <a:buNone/>
            </a:pPr>
            <a:r>
              <a:rPr lang="es-ES" sz="1200" dirty="0" smtClean="0">
                <a:solidFill>
                  <a:srgbClr val="996633"/>
                </a:solidFill>
                <a:cs typeface="Times New Roman" pitchFamily="18" charset="0"/>
              </a:rPr>
              <a:t>El Censo Avícola Nacional 2011 realizado por CONAVE y AMEVEA fue:</a:t>
            </a:r>
          </a:p>
          <a:p>
            <a:pPr lvl="1" algn="just"/>
            <a:r>
              <a:rPr lang="es-ES" sz="1200" dirty="0" smtClean="0">
                <a:solidFill>
                  <a:srgbClr val="996633"/>
                </a:solidFill>
                <a:cs typeface="Times New Roman" pitchFamily="18" charset="0"/>
              </a:rPr>
              <a:t>215258015 de la línea de broilers</a:t>
            </a:r>
          </a:p>
          <a:p>
            <a:pPr lvl="1" algn="just"/>
            <a:r>
              <a:rPr lang="es-ES" sz="1200" dirty="0" smtClean="0">
                <a:solidFill>
                  <a:srgbClr val="996633"/>
                </a:solidFill>
                <a:cs typeface="Times New Roman" pitchFamily="18" charset="0"/>
              </a:rPr>
              <a:t>10600000 de postura</a:t>
            </a:r>
          </a:p>
          <a:p>
            <a:pPr lvl="1" algn="just"/>
            <a:r>
              <a:rPr lang="es-ES" sz="1200" dirty="0" smtClean="0">
                <a:solidFill>
                  <a:srgbClr val="996633"/>
                </a:solidFill>
                <a:cs typeface="Times New Roman" pitchFamily="18" charset="0"/>
              </a:rPr>
              <a:t>600000 pavos.</a:t>
            </a:r>
          </a:p>
          <a:p>
            <a:pPr algn="just" eaLnBrk="1" hangingPunct="1">
              <a:buFont typeface="Arial" charset="0"/>
              <a:buNone/>
            </a:pPr>
            <a:endParaRPr lang="es-ES" sz="1200" dirty="0" smtClean="0">
              <a:solidFill>
                <a:srgbClr val="996633"/>
              </a:solidFill>
              <a:cs typeface="Times New Roman" pitchFamily="18" charset="0"/>
            </a:endParaRPr>
          </a:p>
          <a:p>
            <a:pPr algn="just" eaLnBrk="1" hangingPunct="1">
              <a:buFont typeface="Arial" charset="0"/>
              <a:buNone/>
            </a:pPr>
            <a:r>
              <a:rPr lang="es-ES" sz="1200" dirty="0" smtClean="0">
                <a:solidFill>
                  <a:srgbClr val="996633"/>
                </a:solidFill>
                <a:cs typeface="Times New Roman" pitchFamily="18" charset="0"/>
              </a:rPr>
              <a:t>El censo determinó que la cadena avícola equivale al 23,1% del PIB agropecuario.</a:t>
            </a:r>
          </a:p>
        </p:txBody>
      </p:sp>
      <p:sp>
        <p:nvSpPr>
          <p:cNvPr id="3074" name="1 Título"/>
          <p:cNvSpPr>
            <a:spLocks noGrp="1"/>
          </p:cNvSpPr>
          <p:nvPr>
            <p:ph type="title" idx="4294967295"/>
          </p:nvPr>
        </p:nvSpPr>
        <p:spPr>
          <a:xfrm>
            <a:off x="2808312" y="228601"/>
            <a:ext cx="5508104" cy="396652"/>
          </a:xfrm>
        </p:spPr>
        <p:txBody>
          <a:bodyPr>
            <a:noAutofit/>
          </a:bodyPr>
          <a:lstStyle/>
          <a:p>
            <a:pPr eaLnBrk="1" hangingPunct="1"/>
            <a:r>
              <a:rPr lang="es-ES" sz="2400" b="1" dirty="0" smtClean="0">
                <a:solidFill>
                  <a:srgbClr val="996633"/>
                </a:solidFill>
                <a:latin typeface="Arial" pitchFamily="34" charset="0"/>
                <a:cs typeface="Arial" pitchFamily="34" charset="0"/>
              </a:rPr>
              <a:t>INTRODUCCIÓN</a:t>
            </a:r>
            <a:endParaRPr lang="es-ES" sz="2400" dirty="0" smtClean="0">
              <a:solidFill>
                <a:srgbClr val="996633"/>
              </a:solidFill>
              <a:latin typeface="Arial" pitchFamily="34" charset="0"/>
              <a:cs typeface="Arial" pitchFamily="34" charset="0"/>
            </a:endParaRPr>
          </a:p>
        </p:txBody>
      </p:sp>
      <p:pic>
        <p:nvPicPr>
          <p:cNvPr id="4098" name="Picture 2" descr="DSC00663q"/>
          <p:cNvPicPr>
            <a:picLocks noChangeAspect="1" noChangeArrowheads="1"/>
          </p:cNvPicPr>
          <p:nvPr/>
        </p:nvPicPr>
        <p:blipFill>
          <a:blip r:embed="rId5" cstate="print"/>
          <a:srcRect t="13541"/>
          <a:stretch>
            <a:fillRect/>
          </a:stretch>
        </p:blipFill>
        <p:spPr bwMode="auto">
          <a:xfrm>
            <a:off x="323528" y="3721596"/>
            <a:ext cx="4104456" cy="1767009"/>
          </a:xfrm>
          <a:prstGeom prst="rect">
            <a:avLst/>
          </a:prstGeom>
          <a:noFill/>
          <a:ln w="9525" algn="in">
            <a:noFill/>
            <a:miter lim="800000"/>
            <a:headEnd/>
            <a:tailEnd/>
          </a:ln>
          <a:effectLst/>
        </p:spPr>
      </p:pic>
      <p:cxnSp>
        <p:nvCxnSpPr>
          <p:cNvPr id="8" name="7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2" name="Picture 1" descr="H:\chicken br2.png"/>
          <p:cNvPicPr>
            <a:picLocks noChangeAspect="1" noChangeArrowheads="1"/>
          </p:cNvPicPr>
          <p:nvPr/>
        </p:nvPicPr>
        <p:blipFill>
          <a:blip r:embed="rId6" cstate="print"/>
          <a:srcRect r="71942"/>
          <a:stretch>
            <a:fillRect/>
          </a:stretch>
        </p:blipFill>
        <p:spPr bwMode="auto">
          <a:xfrm>
            <a:off x="-36512" y="0"/>
            <a:ext cx="2267744" cy="5715000"/>
          </a:xfrm>
          <a:prstGeom prst="rect">
            <a:avLst/>
          </a:prstGeom>
          <a:noFill/>
        </p:spPr>
      </p:pic>
      <p:graphicFrame>
        <p:nvGraphicFramePr>
          <p:cNvPr id="10" name="9 Tabla"/>
          <p:cNvGraphicFramePr>
            <a:graphicFrameLocks noGrp="1"/>
          </p:cNvGraphicFramePr>
          <p:nvPr/>
        </p:nvGraphicFramePr>
        <p:xfrm>
          <a:off x="5148064" y="1427064"/>
          <a:ext cx="3024336" cy="1718468"/>
        </p:xfrm>
        <a:graphic>
          <a:graphicData uri="http://schemas.openxmlformats.org/drawingml/2006/table">
            <a:tbl>
              <a:tblPr firstRow="1" bandRow="1">
                <a:tableStyleId>{5940675A-B579-460E-94D1-54222C63F5DA}</a:tableStyleId>
              </a:tblPr>
              <a:tblGrid>
                <a:gridCol w="1008112"/>
                <a:gridCol w="1008112"/>
                <a:gridCol w="1008112"/>
              </a:tblGrid>
              <a:tr h="322909">
                <a:tc>
                  <a:txBody>
                    <a:bodyPr/>
                    <a:lstStyle/>
                    <a:p>
                      <a:pPr algn="ctr"/>
                      <a:r>
                        <a:rPr lang="es-EC" sz="1200" b="1" dirty="0" smtClean="0">
                          <a:solidFill>
                            <a:schemeClr val="tx2">
                              <a:lumMod val="60000"/>
                              <a:lumOff val="40000"/>
                            </a:schemeClr>
                          </a:solidFill>
                        </a:rPr>
                        <a:t>AÑO</a:t>
                      </a:r>
                      <a:endParaRPr lang="es-EC" sz="1200" b="1" dirty="0">
                        <a:solidFill>
                          <a:schemeClr val="tx2">
                            <a:lumMod val="60000"/>
                            <a:lumOff val="40000"/>
                          </a:schemeClr>
                        </a:solidFill>
                      </a:endParaRPr>
                    </a:p>
                  </a:txBody>
                  <a:tcPr/>
                </a:tc>
                <a:tc>
                  <a:txBody>
                    <a:bodyPr/>
                    <a:lstStyle/>
                    <a:p>
                      <a:pPr algn="ctr"/>
                      <a:r>
                        <a:rPr lang="es-EC" sz="1200" b="1" dirty="0" smtClean="0">
                          <a:solidFill>
                            <a:schemeClr val="tx2">
                              <a:lumMod val="60000"/>
                              <a:lumOff val="40000"/>
                            </a:schemeClr>
                          </a:solidFill>
                        </a:rPr>
                        <a:t>Carne de pollo</a:t>
                      </a:r>
                      <a:endParaRPr lang="es-EC" sz="1200" b="1" dirty="0">
                        <a:solidFill>
                          <a:schemeClr val="tx2">
                            <a:lumMod val="60000"/>
                            <a:lumOff val="40000"/>
                          </a:schemeClr>
                        </a:solidFill>
                      </a:endParaRPr>
                    </a:p>
                  </a:txBody>
                  <a:tcPr/>
                </a:tc>
                <a:tc>
                  <a:txBody>
                    <a:bodyPr/>
                    <a:lstStyle/>
                    <a:p>
                      <a:pPr algn="ctr"/>
                      <a:r>
                        <a:rPr lang="es-EC" sz="1200" b="1" dirty="0" smtClean="0">
                          <a:solidFill>
                            <a:schemeClr val="tx2">
                              <a:lumMod val="60000"/>
                              <a:lumOff val="40000"/>
                            </a:schemeClr>
                          </a:solidFill>
                        </a:rPr>
                        <a:t>Huevos</a:t>
                      </a:r>
                      <a:endParaRPr lang="es-EC" sz="1200" b="1" dirty="0">
                        <a:solidFill>
                          <a:schemeClr val="tx2">
                            <a:lumMod val="60000"/>
                            <a:lumOff val="40000"/>
                          </a:schemeClr>
                        </a:solidFill>
                      </a:endParaRPr>
                    </a:p>
                  </a:txBody>
                  <a:tcPr/>
                </a:tc>
              </a:tr>
              <a:tr h="315317">
                <a:tc>
                  <a:txBody>
                    <a:bodyPr/>
                    <a:lstStyle/>
                    <a:p>
                      <a:pPr algn="ctr"/>
                      <a:r>
                        <a:rPr lang="es-EC" sz="1200" dirty="0" smtClean="0">
                          <a:solidFill>
                            <a:schemeClr val="accent3">
                              <a:lumMod val="50000"/>
                            </a:schemeClr>
                          </a:solidFill>
                        </a:rPr>
                        <a:t>1990</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7</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91</a:t>
                      </a:r>
                      <a:endParaRPr lang="es-EC" sz="1200" dirty="0">
                        <a:solidFill>
                          <a:schemeClr val="accent3">
                            <a:lumMod val="50000"/>
                          </a:schemeClr>
                        </a:solidFill>
                      </a:endParaRPr>
                    </a:p>
                  </a:txBody>
                  <a:tcPr/>
                </a:tc>
              </a:tr>
              <a:tr h="315317">
                <a:tc>
                  <a:txBody>
                    <a:bodyPr/>
                    <a:lstStyle/>
                    <a:p>
                      <a:pPr algn="ctr"/>
                      <a:r>
                        <a:rPr lang="es-EC" sz="1200" dirty="0" smtClean="0">
                          <a:solidFill>
                            <a:schemeClr val="accent3">
                              <a:lumMod val="50000"/>
                            </a:schemeClr>
                          </a:solidFill>
                        </a:rPr>
                        <a:t>2000</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12</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90</a:t>
                      </a:r>
                      <a:endParaRPr lang="es-EC" sz="1200" dirty="0">
                        <a:solidFill>
                          <a:schemeClr val="accent3">
                            <a:lumMod val="50000"/>
                          </a:schemeClr>
                        </a:solidFill>
                      </a:endParaRPr>
                    </a:p>
                  </a:txBody>
                  <a:tcPr/>
                </a:tc>
              </a:tr>
              <a:tr h="315317">
                <a:tc>
                  <a:txBody>
                    <a:bodyPr/>
                    <a:lstStyle/>
                    <a:p>
                      <a:pPr algn="ctr"/>
                      <a:r>
                        <a:rPr lang="es-EC" sz="1200" dirty="0" smtClean="0">
                          <a:solidFill>
                            <a:schemeClr val="accent3">
                              <a:lumMod val="50000"/>
                            </a:schemeClr>
                          </a:solidFill>
                        </a:rPr>
                        <a:t>2006</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23</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120</a:t>
                      </a:r>
                      <a:endParaRPr lang="es-EC" sz="1200" dirty="0">
                        <a:solidFill>
                          <a:schemeClr val="accent3">
                            <a:lumMod val="50000"/>
                          </a:schemeClr>
                        </a:solidFill>
                      </a:endParaRPr>
                    </a:p>
                  </a:txBody>
                  <a:tcPr/>
                </a:tc>
              </a:tr>
              <a:tr h="315317">
                <a:tc>
                  <a:txBody>
                    <a:bodyPr/>
                    <a:lstStyle/>
                    <a:p>
                      <a:pPr algn="ctr"/>
                      <a:r>
                        <a:rPr lang="es-EC" sz="1200" dirty="0" smtClean="0">
                          <a:solidFill>
                            <a:schemeClr val="accent3">
                              <a:lumMod val="50000"/>
                            </a:schemeClr>
                          </a:solidFill>
                        </a:rPr>
                        <a:t>2011</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30</a:t>
                      </a:r>
                      <a:endParaRPr lang="es-EC" sz="1200" dirty="0">
                        <a:solidFill>
                          <a:schemeClr val="accent3">
                            <a:lumMod val="50000"/>
                          </a:schemeClr>
                        </a:solidFill>
                      </a:endParaRPr>
                    </a:p>
                  </a:txBody>
                  <a:tcPr/>
                </a:tc>
                <a:tc>
                  <a:txBody>
                    <a:bodyPr/>
                    <a:lstStyle/>
                    <a:p>
                      <a:pPr algn="ctr"/>
                      <a:r>
                        <a:rPr lang="es-EC" sz="1200" dirty="0" smtClean="0">
                          <a:solidFill>
                            <a:schemeClr val="accent3">
                              <a:lumMod val="50000"/>
                            </a:schemeClr>
                          </a:solidFill>
                        </a:rPr>
                        <a:t>140</a:t>
                      </a:r>
                      <a:endParaRPr lang="es-EC" sz="1200" dirty="0">
                        <a:solidFill>
                          <a:schemeClr val="accent3">
                            <a:lumMod val="50000"/>
                          </a:schemeClr>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835696" y="49188"/>
            <a:ext cx="4176464" cy="504056"/>
          </a:xfrm>
          <a:prstGeom prst="rect">
            <a:avLst/>
          </a:prstGeom>
          <a:solidFill>
            <a:srgbClr val="FF66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Diseño experimental</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3" name="Title 2"/>
          <p:cNvSpPr>
            <a:spLocks noGrp="1"/>
          </p:cNvSpPr>
          <p:nvPr>
            <p:ph type="title"/>
          </p:nvPr>
        </p:nvSpPr>
        <p:spPr>
          <a:xfrm>
            <a:off x="3203848" y="769268"/>
            <a:ext cx="4560977" cy="649191"/>
          </a:xfrm>
        </p:spPr>
        <p:txBody>
          <a:bodyPr>
            <a:normAutofit/>
          </a:bodyPr>
          <a:lstStyle/>
          <a:p>
            <a:pPr algn="r"/>
            <a:r>
              <a:rPr lang="es-ES" sz="2800" b="1" dirty="0">
                <a:latin typeface="Arial" pitchFamily="34" charset="0"/>
                <a:cs typeface="Arial" pitchFamily="34" charset="0"/>
              </a:rPr>
              <a:t>Tratamientos a comparar</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78511862"/>
              </p:ext>
            </p:extLst>
          </p:nvPr>
        </p:nvGraphicFramePr>
        <p:xfrm>
          <a:off x="1907704" y="1489348"/>
          <a:ext cx="6624736" cy="3888432"/>
        </p:xfrm>
        <a:graphic>
          <a:graphicData uri="http://schemas.openxmlformats.org/drawingml/2006/table">
            <a:tbl>
              <a:tblPr firstRow="1" firstCol="1" bandRow="1">
                <a:tableStyleId>{073A0DAA-6AF3-43AB-8588-CEC1D06C72B9}</a:tableStyleId>
              </a:tblPr>
              <a:tblGrid>
                <a:gridCol w="1925545"/>
                <a:gridCol w="1382611"/>
                <a:gridCol w="3316580"/>
              </a:tblGrid>
              <a:tr h="376301">
                <a:tc>
                  <a:txBody>
                    <a:bodyPr/>
                    <a:lstStyle/>
                    <a:p>
                      <a:pPr algn="ctr">
                        <a:lnSpc>
                          <a:spcPct val="150000"/>
                        </a:lnSpc>
                        <a:spcAft>
                          <a:spcPts val="0"/>
                        </a:spcAft>
                      </a:pPr>
                      <a:r>
                        <a:rPr lang="es-ES" sz="1400" dirty="0">
                          <a:effectLst/>
                          <a:latin typeface="Arial" pitchFamily="34" charset="0"/>
                          <a:cs typeface="Arial" pitchFamily="34" charset="0"/>
                        </a:rPr>
                        <a:t>TRATAMIENTO</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150000"/>
                        </a:lnSpc>
                        <a:spcAft>
                          <a:spcPts val="0"/>
                        </a:spcAft>
                      </a:pPr>
                      <a:r>
                        <a:rPr lang="es-ES" sz="1400" dirty="0">
                          <a:effectLst/>
                          <a:latin typeface="Arial" pitchFamily="34" charset="0"/>
                          <a:cs typeface="Arial" pitchFamily="34" charset="0"/>
                        </a:rPr>
                        <a:t>CÓDIGO</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150000"/>
                        </a:lnSpc>
                        <a:spcAft>
                          <a:spcPts val="0"/>
                        </a:spcAft>
                      </a:pPr>
                      <a:r>
                        <a:rPr lang="es-ES" sz="1400" dirty="0">
                          <a:effectLst/>
                          <a:latin typeface="Arial" pitchFamily="34" charset="0"/>
                          <a:cs typeface="Arial" pitchFamily="34" charset="0"/>
                        </a:rPr>
                        <a:t>DESCRIPCIÓN</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1</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Pn</a:t>
                      </a:r>
                      <a:r>
                        <a:rPr lang="es-ES" sz="1400" baseline="-25000" dirty="0">
                          <a:effectLst/>
                          <a:latin typeface="Arial" pitchFamily="34" charset="0"/>
                          <a:cs typeface="Arial" pitchFamily="34" charset="0"/>
                        </a:rPr>
                        <a:t>1</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1,5 ml probiótico nativo/l agua</a:t>
                      </a:r>
                      <a:endParaRPr lang="es-ES" sz="1400" dirty="0">
                        <a:effectLst/>
                        <a:latin typeface="Arial" pitchFamily="34" charset="0"/>
                        <a:ea typeface="Times New Roman"/>
                        <a:cs typeface="Arial" pitchFamily="34" charset="0"/>
                      </a:endParaRPr>
                    </a:p>
                  </a:txBody>
                  <a:tcPr marL="68580" marR="68580" marT="0" marB="0" anchor="ctr" anchorCtr="1"/>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2</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Pn</a:t>
                      </a:r>
                      <a:r>
                        <a:rPr lang="es-ES" sz="1400" baseline="-25000" dirty="0">
                          <a:effectLst/>
                          <a:latin typeface="Arial" pitchFamily="34" charset="0"/>
                          <a:cs typeface="Arial" pitchFamily="34" charset="0"/>
                        </a:rPr>
                        <a:t>2</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3,0 ml probiótico nativo/l agua</a:t>
                      </a:r>
                      <a:endParaRPr lang="es-ES" sz="1400" dirty="0">
                        <a:effectLst/>
                        <a:latin typeface="Arial" pitchFamily="34" charset="0"/>
                        <a:ea typeface="Times New Roman"/>
                        <a:cs typeface="Arial" pitchFamily="34" charset="0"/>
                      </a:endParaRPr>
                    </a:p>
                  </a:txBody>
                  <a:tcPr marL="68580" marR="68580" marT="0" marB="0" anchor="ctr" anchorCtr="1"/>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3</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Pn</a:t>
                      </a:r>
                      <a:r>
                        <a:rPr lang="es-ES" sz="1400" baseline="-25000" dirty="0">
                          <a:effectLst/>
                          <a:latin typeface="Arial" pitchFamily="34" charset="0"/>
                          <a:cs typeface="Arial" pitchFamily="34" charset="0"/>
                        </a:rPr>
                        <a:t>3</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4,5 ml probiótico nativo/l agua</a:t>
                      </a:r>
                      <a:endParaRPr lang="es-ES" sz="1400" dirty="0">
                        <a:effectLst/>
                        <a:latin typeface="Arial" pitchFamily="34" charset="0"/>
                        <a:ea typeface="Times New Roman"/>
                        <a:cs typeface="Arial" pitchFamily="34" charset="0"/>
                      </a:endParaRPr>
                    </a:p>
                  </a:txBody>
                  <a:tcPr marL="68580" marR="68580" marT="0" marB="0" anchor="ctr" anchorCtr="1"/>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4</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Pc</a:t>
                      </a:r>
                      <a:r>
                        <a:rPr lang="es-ES" sz="1400" baseline="-25000" dirty="0">
                          <a:effectLst/>
                          <a:latin typeface="Arial" pitchFamily="34" charset="0"/>
                          <a:cs typeface="Arial" pitchFamily="34" charset="0"/>
                        </a:rPr>
                        <a:t>1</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1,5 ml probiótico comercial/l agua</a:t>
                      </a:r>
                      <a:endParaRPr lang="es-ES" sz="1400" dirty="0">
                        <a:effectLst/>
                        <a:latin typeface="Arial" pitchFamily="34" charset="0"/>
                        <a:ea typeface="Times New Roman"/>
                        <a:cs typeface="Arial" pitchFamily="34" charset="0"/>
                      </a:endParaRPr>
                    </a:p>
                  </a:txBody>
                  <a:tcPr marL="68580" marR="68580" marT="0" marB="0" anchor="ctr" anchorCtr="1"/>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5</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Pc</a:t>
                      </a:r>
                      <a:r>
                        <a:rPr lang="es-ES" sz="1400" baseline="-25000" dirty="0">
                          <a:effectLst/>
                          <a:latin typeface="Arial" pitchFamily="34" charset="0"/>
                          <a:cs typeface="Arial" pitchFamily="34" charset="0"/>
                        </a:rPr>
                        <a:t>2</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3,0 ml probiótico comercial/l agua</a:t>
                      </a:r>
                      <a:endParaRPr lang="es-ES" sz="1400" dirty="0">
                        <a:effectLst/>
                        <a:latin typeface="Arial" pitchFamily="34" charset="0"/>
                        <a:ea typeface="Times New Roman"/>
                        <a:cs typeface="Arial" pitchFamily="34" charset="0"/>
                      </a:endParaRPr>
                    </a:p>
                  </a:txBody>
                  <a:tcPr marL="68580" marR="68580" marT="0" marB="0" anchor="ctr" anchorCtr="1"/>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6</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Pc</a:t>
                      </a:r>
                      <a:r>
                        <a:rPr lang="es-ES" sz="1400" baseline="-25000" dirty="0">
                          <a:effectLst/>
                          <a:latin typeface="Arial" pitchFamily="34" charset="0"/>
                          <a:cs typeface="Arial" pitchFamily="34" charset="0"/>
                        </a:rPr>
                        <a:t>3</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4,5 ml probiótico comercial/l agua</a:t>
                      </a:r>
                      <a:endParaRPr lang="es-ES" sz="1400" dirty="0">
                        <a:effectLst/>
                        <a:latin typeface="Arial" pitchFamily="34" charset="0"/>
                        <a:ea typeface="Times New Roman"/>
                        <a:cs typeface="Arial" pitchFamily="34" charset="0"/>
                      </a:endParaRPr>
                    </a:p>
                  </a:txBody>
                  <a:tcPr marL="68580" marR="68580" marT="0" marB="0" anchor="ctr" anchorCtr="1"/>
                </a:tc>
              </a:tr>
              <a:tr h="501733">
                <a:tc>
                  <a:txBody>
                    <a:bodyPr/>
                    <a:lstStyle/>
                    <a:p>
                      <a:pPr algn="ctr">
                        <a:lnSpc>
                          <a:spcPct val="200000"/>
                        </a:lnSpc>
                        <a:spcAft>
                          <a:spcPts val="0"/>
                        </a:spcAft>
                      </a:pPr>
                      <a:r>
                        <a:rPr lang="es-ES" sz="1400" dirty="0">
                          <a:effectLst/>
                          <a:latin typeface="Arial" pitchFamily="34" charset="0"/>
                          <a:cs typeface="Arial" pitchFamily="34" charset="0"/>
                        </a:rPr>
                        <a:t>T</a:t>
                      </a:r>
                      <a:r>
                        <a:rPr lang="es-ES" sz="1400" baseline="-25000" dirty="0">
                          <a:effectLst/>
                          <a:latin typeface="Arial" pitchFamily="34" charset="0"/>
                          <a:cs typeface="Arial" pitchFamily="34" charset="0"/>
                        </a:rPr>
                        <a:t>7</a:t>
                      </a:r>
                      <a:endParaRPr lang="es-ES" sz="1400" dirty="0">
                        <a:effectLst/>
                        <a:latin typeface="Arial" pitchFamily="34" charset="0"/>
                        <a:ea typeface="Times New Roman"/>
                        <a:cs typeface="Arial" pitchFamily="34" charset="0"/>
                      </a:endParaRPr>
                    </a:p>
                  </a:txBody>
                  <a:tcPr marL="68580" marR="68580" marT="0" marB="0" anchor="ctr" anchorCtr="1">
                    <a:solidFill>
                      <a:schemeClr val="tx1">
                        <a:lumMod val="75000"/>
                        <a:lumOff val="25000"/>
                      </a:schemeClr>
                    </a:solidFill>
                  </a:tcPr>
                </a:tc>
                <a:tc>
                  <a:txBody>
                    <a:bodyPr/>
                    <a:lstStyle/>
                    <a:p>
                      <a:pPr algn="ctr">
                        <a:lnSpc>
                          <a:spcPct val="200000"/>
                        </a:lnSpc>
                        <a:spcAft>
                          <a:spcPts val="0"/>
                        </a:spcAft>
                      </a:pPr>
                      <a:r>
                        <a:rPr lang="es-ES" sz="1400" dirty="0">
                          <a:effectLst/>
                          <a:latin typeface="Arial" pitchFamily="34" charset="0"/>
                          <a:cs typeface="Arial" pitchFamily="34" charset="0"/>
                        </a:rPr>
                        <a:t>Sp</a:t>
                      </a:r>
                      <a:endParaRPr lang="es-ES" sz="1400" dirty="0">
                        <a:effectLst/>
                        <a:latin typeface="Arial" pitchFamily="34" charset="0"/>
                        <a:ea typeface="Times New Roman"/>
                        <a:cs typeface="Arial" pitchFamily="34" charset="0"/>
                      </a:endParaRPr>
                    </a:p>
                  </a:txBody>
                  <a:tcPr marL="68580" marR="68580" marT="0" marB="0" anchor="ctr" anchorCtr="1"/>
                </a:tc>
                <a:tc>
                  <a:txBody>
                    <a:bodyPr/>
                    <a:lstStyle/>
                    <a:p>
                      <a:pPr algn="l">
                        <a:lnSpc>
                          <a:spcPct val="200000"/>
                        </a:lnSpc>
                        <a:spcAft>
                          <a:spcPts val="0"/>
                        </a:spcAft>
                      </a:pPr>
                      <a:r>
                        <a:rPr lang="es-ES" sz="1400" dirty="0">
                          <a:effectLst/>
                          <a:latin typeface="Arial" pitchFamily="34" charset="0"/>
                          <a:cs typeface="Arial" pitchFamily="34" charset="0"/>
                        </a:rPr>
                        <a:t>Testigo</a:t>
                      </a:r>
                      <a:endParaRPr lang="es-ES" sz="1400" dirty="0">
                        <a:effectLst/>
                        <a:latin typeface="Arial" pitchFamily="34" charset="0"/>
                        <a:ea typeface="Times New Roman"/>
                        <a:cs typeface="Arial" pitchFamily="34" charset="0"/>
                      </a:endParaRPr>
                    </a:p>
                  </a:txBody>
                  <a:tcPr marL="68580" marR="68580" marT="0" marB="0" anchor="ctr" anchorCtr="1"/>
                </a:tc>
              </a:tr>
            </a:tbl>
          </a:graphicData>
        </a:graphic>
      </p:graphicFrame>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9"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82197179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3728" y="1849388"/>
            <a:ext cx="6408712" cy="2448272"/>
          </a:xfrm>
        </p:spPr>
        <p:txBody>
          <a:bodyPr>
            <a:noAutofit/>
          </a:bodyPr>
          <a:lstStyle/>
          <a:p>
            <a:r>
              <a:rPr lang="es-ES" sz="2000" b="1" dirty="0">
                <a:solidFill>
                  <a:srgbClr val="996633"/>
                </a:solidFill>
                <a:latin typeface="Arial" pitchFamily="34" charset="0"/>
                <a:cs typeface="Arial" pitchFamily="34" charset="0"/>
              </a:rPr>
              <a:t>Tipo de diseño</a:t>
            </a:r>
            <a:endParaRPr lang="es-ES" sz="2000" dirty="0">
              <a:solidFill>
                <a:srgbClr val="996633"/>
              </a:solidFill>
              <a:latin typeface="Arial" pitchFamily="34" charset="0"/>
              <a:cs typeface="Arial" pitchFamily="34" charset="0"/>
            </a:endParaRPr>
          </a:p>
          <a:p>
            <a:pPr marL="0" indent="0">
              <a:buNone/>
            </a:pPr>
            <a:r>
              <a:rPr lang="es-ES" sz="2000" dirty="0" smtClean="0">
                <a:latin typeface="Arial" pitchFamily="34" charset="0"/>
                <a:cs typeface="Arial" pitchFamily="34" charset="0"/>
              </a:rPr>
              <a:t>Diseño </a:t>
            </a:r>
            <a:r>
              <a:rPr lang="es-ES" sz="2000" dirty="0">
                <a:latin typeface="Arial" pitchFamily="34" charset="0"/>
                <a:cs typeface="Arial" pitchFamily="34" charset="0"/>
              </a:rPr>
              <a:t>de Bloques Completos al Azar </a:t>
            </a:r>
            <a:r>
              <a:rPr lang="es-ES" sz="2000" dirty="0" smtClean="0">
                <a:latin typeface="Arial" pitchFamily="34" charset="0"/>
                <a:cs typeface="Arial" pitchFamily="34" charset="0"/>
              </a:rPr>
              <a:t>DBCA</a:t>
            </a:r>
          </a:p>
          <a:p>
            <a:endParaRPr lang="es-ES" sz="2000" dirty="0">
              <a:latin typeface="Arial" pitchFamily="34" charset="0"/>
              <a:cs typeface="Arial" pitchFamily="34" charset="0"/>
            </a:endParaRPr>
          </a:p>
          <a:p>
            <a:r>
              <a:rPr lang="es-ES" sz="2000" b="1" dirty="0" smtClean="0">
                <a:solidFill>
                  <a:srgbClr val="996633"/>
                </a:solidFill>
                <a:latin typeface="Arial" pitchFamily="34" charset="0"/>
                <a:cs typeface="Arial" pitchFamily="34" charset="0"/>
              </a:rPr>
              <a:t>Observaciones</a:t>
            </a:r>
            <a:endParaRPr lang="es-ES" sz="2000" dirty="0">
              <a:solidFill>
                <a:srgbClr val="996633"/>
              </a:solidFill>
              <a:latin typeface="Arial" pitchFamily="34" charset="0"/>
              <a:cs typeface="Arial" pitchFamily="34" charset="0"/>
            </a:endParaRPr>
          </a:p>
          <a:p>
            <a:pPr marL="0" indent="0">
              <a:buNone/>
            </a:pPr>
            <a:r>
              <a:rPr lang="es-ES" sz="2000" dirty="0" smtClean="0">
                <a:latin typeface="Arial" pitchFamily="34" charset="0"/>
                <a:cs typeface="Arial" pitchFamily="34" charset="0"/>
              </a:rPr>
              <a:t>La </a:t>
            </a:r>
            <a:r>
              <a:rPr lang="es-ES" sz="2000" dirty="0">
                <a:latin typeface="Arial" pitchFamily="34" charset="0"/>
                <a:cs typeface="Arial" pitchFamily="34" charset="0"/>
              </a:rPr>
              <a:t>investigación constó de tres bloques. Cada bloque fue un ciclo productivo. </a:t>
            </a:r>
            <a:endParaRPr lang="es-ES" sz="2000" dirty="0" smtClean="0">
              <a:latin typeface="Arial" pitchFamily="34" charset="0"/>
              <a:cs typeface="Arial" pitchFamily="34" charset="0"/>
            </a:endParaRPr>
          </a:p>
          <a:p>
            <a:pPr marL="0" indent="0">
              <a:buNone/>
            </a:pPr>
            <a:endParaRPr lang="es-ES" sz="2000" dirty="0">
              <a:latin typeface="Arial" pitchFamily="34" charset="0"/>
              <a:cs typeface="Arial" pitchFamily="34" charset="0"/>
            </a:endParaRPr>
          </a:p>
          <a:p>
            <a:pPr>
              <a:buNone/>
            </a:pPr>
            <a:endParaRPr lang="es-ES" sz="2000" b="1" dirty="0" smtClean="0">
              <a:latin typeface="Arial" pitchFamily="34" charset="0"/>
              <a:cs typeface="Arial" pitchFamily="34" charset="0"/>
            </a:endParaRPr>
          </a:p>
          <a:p>
            <a:pPr>
              <a:buNone/>
            </a:pPr>
            <a:endParaRPr lang="es-ES" sz="2000" dirty="0">
              <a:latin typeface="Arial" pitchFamily="34" charset="0"/>
              <a:cs typeface="Arial" pitchFamily="34" charset="0"/>
            </a:endParaRPr>
          </a:p>
        </p:txBody>
      </p:sp>
      <p:sp>
        <p:nvSpPr>
          <p:cNvPr id="4" name="Title 1"/>
          <p:cNvSpPr txBox="1">
            <a:spLocks/>
          </p:cNvSpPr>
          <p:nvPr/>
        </p:nvSpPr>
        <p:spPr>
          <a:xfrm>
            <a:off x="1835696" y="49188"/>
            <a:ext cx="4176464" cy="504056"/>
          </a:xfrm>
          <a:prstGeom prst="rect">
            <a:avLst/>
          </a:prstGeom>
          <a:solidFill>
            <a:srgbClr val="FF66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Diseño experimental</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160368585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75656" y="1673428"/>
            <a:ext cx="5544616" cy="3416320"/>
          </a:xfrm>
          <a:prstGeom prst="rect">
            <a:avLst/>
          </a:prstGeom>
        </p:spPr>
        <p:txBody>
          <a:bodyPr wrap="square">
            <a:spAutoFit/>
          </a:bodyPr>
          <a:lstStyle/>
          <a:p>
            <a:r>
              <a:rPr lang="es-ES" dirty="0" smtClean="0">
                <a:solidFill>
                  <a:srgbClr val="996633"/>
                </a:solidFill>
              </a:rPr>
              <a:t> </a:t>
            </a:r>
            <a:r>
              <a:rPr lang="es-ES" b="1" dirty="0" smtClean="0">
                <a:solidFill>
                  <a:srgbClr val="996633"/>
                </a:solidFill>
              </a:rPr>
              <a:t>Características de la UE</a:t>
            </a:r>
          </a:p>
          <a:p>
            <a:endParaRPr lang="es-ES" b="1" dirty="0" smtClean="0"/>
          </a:p>
          <a:p>
            <a:r>
              <a:rPr lang="es-ES" dirty="0" smtClean="0"/>
              <a:t>Número de UE		        	: 21</a:t>
            </a:r>
          </a:p>
          <a:p>
            <a:r>
              <a:rPr lang="es-ES" dirty="0" smtClean="0"/>
              <a:t>Área Total			: 297 m</a:t>
            </a:r>
            <a:r>
              <a:rPr lang="es-ES" baseline="30000" dirty="0" smtClean="0"/>
              <a:t>2</a:t>
            </a:r>
            <a:endParaRPr lang="es-ES" dirty="0" smtClean="0"/>
          </a:p>
          <a:p>
            <a:r>
              <a:rPr lang="es-ES" dirty="0" smtClean="0"/>
              <a:t>Área Útil				: 231 m</a:t>
            </a:r>
            <a:r>
              <a:rPr lang="es-ES" baseline="30000" dirty="0" smtClean="0"/>
              <a:t>2</a:t>
            </a:r>
            <a:endParaRPr lang="es-ES" b="1" dirty="0" smtClean="0"/>
          </a:p>
          <a:p>
            <a:r>
              <a:rPr lang="es-ES" dirty="0" smtClean="0"/>
              <a:t>Forma				: Rectangular</a:t>
            </a:r>
            <a:endParaRPr lang="es-ES" b="1" dirty="0" smtClean="0"/>
          </a:p>
          <a:p>
            <a:r>
              <a:rPr lang="es-ES" dirty="0" smtClean="0"/>
              <a:t>Largo				: 11 m</a:t>
            </a:r>
            <a:endParaRPr lang="es-ES" b="1" dirty="0" smtClean="0"/>
          </a:p>
          <a:p>
            <a:r>
              <a:rPr lang="es-ES" dirty="0" smtClean="0"/>
              <a:t>Ancho				: 3 m</a:t>
            </a:r>
            <a:endParaRPr lang="es-ES" b="1" dirty="0" smtClean="0"/>
          </a:p>
          <a:p>
            <a:r>
              <a:rPr lang="es-ES" dirty="0" smtClean="0"/>
              <a:t>Número total de aves		: 5985</a:t>
            </a:r>
          </a:p>
          <a:p>
            <a:r>
              <a:rPr lang="es-ES" dirty="0" smtClean="0"/>
              <a:t>Número de aves por bloque	: 1995</a:t>
            </a:r>
          </a:p>
          <a:p>
            <a:r>
              <a:rPr lang="es-ES" dirty="0" smtClean="0"/>
              <a:t>Número de aves por tratamiento	: 285</a:t>
            </a:r>
          </a:p>
          <a:p>
            <a:r>
              <a:rPr lang="es-ES" dirty="0" smtClean="0"/>
              <a:t>Número de aves por repetición	: 95</a:t>
            </a:r>
            <a:endParaRPr lang="es-ES" dirty="0"/>
          </a:p>
        </p:txBody>
      </p:sp>
      <p:sp>
        <p:nvSpPr>
          <p:cNvPr id="5" name="Title 1"/>
          <p:cNvSpPr txBox="1">
            <a:spLocks/>
          </p:cNvSpPr>
          <p:nvPr/>
        </p:nvSpPr>
        <p:spPr>
          <a:xfrm>
            <a:off x="1835696" y="49188"/>
            <a:ext cx="4176464" cy="504056"/>
          </a:xfrm>
          <a:prstGeom prst="rect">
            <a:avLst/>
          </a:prstGeom>
          <a:solidFill>
            <a:srgbClr val="FF6600"/>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Diseño experimental</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8" name="7 Tabla"/>
          <p:cNvGraphicFramePr>
            <a:graphicFrameLocks noGrp="1"/>
          </p:cNvGraphicFramePr>
          <p:nvPr/>
        </p:nvGraphicFramePr>
        <p:xfrm>
          <a:off x="7452320" y="2209428"/>
          <a:ext cx="1440159" cy="2880321"/>
        </p:xfrm>
        <a:graphic>
          <a:graphicData uri="http://schemas.openxmlformats.org/drawingml/2006/table">
            <a:tbl>
              <a:tblPr/>
              <a:tblGrid>
                <a:gridCol w="480053"/>
                <a:gridCol w="480053"/>
                <a:gridCol w="480053"/>
              </a:tblGrid>
              <a:tr h="417399">
                <a:tc>
                  <a:txBody>
                    <a:bodyPr/>
                    <a:lstStyle/>
                    <a:p>
                      <a:pPr>
                        <a:lnSpc>
                          <a:spcPct val="115000"/>
                        </a:lnSpc>
                        <a:spcAft>
                          <a:spcPts val="0"/>
                        </a:spcAft>
                      </a:pP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75">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399">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399">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75">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575">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399">
                <a:tc>
                  <a:txBody>
                    <a:bodyPr/>
                    <a:lstStyle/>
                    <a:p>
                      <a:pPr>
                        <a:lnSpc>
                          <a:spcPct val="115000"/>
                        </a:lnSpc>
                        <a:spcAft>
                          <a:spcPts val="0"/>
                        </a:spcAft>
                      </a:pPr>
                      <a:endParaRPr lang="es-EC"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s-EC"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
        <p:nvSpPr>
          <p:cNvPr id="7" name="6 Rectángulo"/>
          <p:cNvSpPr/>
          <p:nvPr/>
        </p:nvSpPr>
        <p:spPr>
          <a:xfrm>
            <a:off x="8003510" y="1921976"/>
            <a:ext cx="242374" cy="215444"/>
          </a:xfrm>
          <a:prstGeom prst="rect">
            <a:avLst/>
          </a:prstGeom>
        </p:spPr>
        <p:txBody>
          <a:bodyPr wrap="none">
            <a:spAutoFit/>
          </a:bodyPr>
          <a:lstStyle/>
          <a:p>
            <a:r>
              <a:rPr lang="es-ES" sz="800" dirty="0" smtClean="0"/>
              <a:t>3</a:t>
            </a:r>
            <a:endParaRPr lang="es-EC" sz="800" dirty="0"/>
          </a:p>
        </p:txBody>
      </p:sp>
      <p:sp>
        <p:nvSpPr>
          <p:cNvPr id="10" name="9 Rectángulo"/>
          <p:cNvSpPr/>
          <p:nvPr/>
        </p:nvSpPr>
        <p:spPr>
          <a:xfrm>
            <a:off x="7137938" y="3578160"/>
            <a:ext cx="242374" cy="215444"/>
          </a:xfrm>
          <a:prstGeom prst="rect">
            <a:avLst/>
          </a:prstGeom>
        </p:spPr>
        <p:txBody>
          <a:bodyPr wrap="none">
            <a:spAutoFit/>
          </a:bodyPr>
          <a:lstStyle/>
          <a:p>
            <a:r>
              <a:rPr lang="es-ES" sz="800" dirty="0" smtClean="0"/>
              <a:t>7</a:t>
            </a:r>
            <a:endParaRPr lang="es-EC" sz="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187624" y="2353444"/>
            <a:ext cx="4032448" cy="2664296"/>
          </a:xfrm>
        </p:spPr>
        <p:txBody>
          <a:bodyPr>
            <a:noAutofit/>
          </a:bodyPr>
          <a:lstStyle/>
          <a:p>
            <a:pPr algn="l"/>
            <a:r>
              <a:rPr lang="es-ES" sz="1800" b="1" dirty="0">
                <a:solidFill>
                  <a:srgbClr val="996633"/>
                </a:solidFill>
                <a:latin typeface="Arial" pitchFamily="34" charset="0"/>
                <a:cs typeface="Arial" pitchFamily="34" charset="0"/>
              </a:rPr>
              <a:t>Análisis estadístico</a:t>
            </a:r>
            <a:endParaRPr lang="es-ES" sz="1800" dirty="0">
              <a:solidFill>
                <a:srgbClr val="996633"/>
              </a:solidFill>
              <a:latin typeface="Arial" pitchFamily="34" charset="0"/>
              <a:cs typeface="Arial" pitchFamily="34" charset="0"/>
            </a:endParaRPr>
          </a:p>
          <a:p>
            <a:pPr algn="l"/>
            <a:r>
              <a:rPr lang="es-ES" sz="1800" b="1" dirty="0">
                <a:solidFill>
                  <a:schemeClr val="tx1">
                    <a:lumMod val="75000"/>
                    <a:lumOff val="25000"/>
                  </a:schemeClr>
                </a:solidFill>
                <a:latin typeface="Arial" pitchFamily="34" charset="0"/>
                <a:cs typeface="Arial" pitchFamily="34" charset="0"/>
              </a:rPr>
              <a:t> </a:t>
            </a:r>
            <a:endParaRPr lang="es-ES" sz="1800" dirty="0">
              <a:solidFill>
                <a:schemeClr val="tx1">
                  <a:lumMod val="75000"/>
                  <a:lumOff val="25000"/>
                </a:schemeClr>
              </a:solidFill>
              <a:latin typeface="Arial" pitchFamily="34" charset="0"/>
              <a:cs typeface="Arial" pitchFamily="34" charset="0"/>
            </a:endParaRPr>
          </a:p>
          <a:p>
            <a:pPr algn="l"/>
            <a:r>
              <a:rPr lang="es-ES" sz="1800" dirty="0" smtClean="0">
                <a:solidFill>
                  <a:schemeClr val="tx1">
                    <a:lumMod val="75000"/>
                    <a:lumOff val="25000"/>
                  </a:schemeClr>
                </a:solidFill>
                <a:latin typeface="Arial" pitchFamily="34" charset="0"/>
                <a:cs typeface="Arial" pitchFamily="34" charset="0"/>
              </a:rPr>
              <a:t>DBCA</a:t>
            </a:r>
            <a:r>
              <a:rPr lang="es-ES" sz="1800" dirty="0">
                <a:solidFill>
                  <a:schemeClr val="tx1">
                    <a:lumMod val="75000"/>
                    <a:lumOff val="25000"/>
                  </a:schemeClr>
                </a:solidFill>
                <a:latin typeface="Arial" pitchFamily="34" charset="0"/>
                <a:cs typeface="Arial" pitchFamily="34" charset="0"/>
              </a:rPr>
              <a:t>, con </a:t>
            </a:r>
            <a:r>
              <a:rPr lang="es-ES" sz="1800" dirty="0" smtClean="0">
                <a:solidFill>
                  <a:schemeClr val="tx1">
                    <a:lumMod val="75000"/>
                    <a:lumOff val="25000"/>
                  </a:schemeClr>
                </a:solidFill>
                <a:latin typeface="Arial" pitchFamily="34" charset="0"/>
                <a:cs typeface="Arial" pitchFamily="34" charset="0"/>
              </a:rPr>
              <a:t>7T, 3Bloques; en </a:t>
            </a:r>
            <a:r>
              <a:rPr lang="es-ES" sz="1800" dirty="0">
                <a:solidFill>
                  <a:schemeClr val="tx1">
                    <a:lumMod val="75000"/>
                    <a:lumOff val="25000"/>
                  </a:schemeClr>
                </a:solidFill>
                <a:latin typeface="Arial" pitchFamily="34" charset="0"/>
                <a:cs typeface="Arial" pitchFamily="34" charset="0"/>
              </a:rPr>
              <a:t>diferentes épocas.</a:t>
            </a:r>
          </a:p>
          <a:p>
            <a:pPr marL="0" indent="0" algn="l">
              <a:buNone/>
            </a:pPr>
            <a:r>
              <a:rPr lang="es-ES" sz="1800" b="1" dirty="0">
                <a:solidFill>
                  <a:schemeClr val="tx1">
                    <a:lumMod val="75000"/>
                    <a:lumOff val="25000"/>
                  </a:schemeClr>
                </a:solidFill>
                <a:latin typeface="Arial" pitchFamily="34" charset="0"/>
                <a:cs typeface="Arial" pitchFamily="34" charset="0"/>
              </a:rPr>
              <a:t> </a:t>
            </a:r>
            <a:endParaRPr lang="es-ES" sz="1800" dirty="0">
              <a:solidFill>
                <a:schemeClr val="tx1">
                  <a:lumMod val="75000"/>
                  <a:lumOff val="25000"/>
                </a:schemeClr>
              </a:solidFill>
              <a:latin typeface="Arial" pitchFamily="34" charset="0"/>
              <a:cs typeface="Arial" pitchFamily="34" charset="0"/>
            </a:endParaRPr>
          </a:p>
          <a:p>
            <a:pPr algn="l"/>
            <a:r>
              <a:rPr lang="es-ES" sz="1800" dirty="0" smtClean="0">
                <a:solidFill>
                  <a:schemeClr val="tx1">
                    <a:lumMod val="75000"/>
                    <a:lumOff val="25000"/>
                  </a:schemeClr>
                </a:solidFill>
                <a:latin typeface="Arial" pitchFamily="34" charset="0"/>
                <a:cs typeface="Arial" pitchFamily="34" charset="0"/>
              </a:rPr>
              <a:t>		</a:t>
            </a:r>
            <a:endParaRPr lang="es-EC" sz="1800" dirty="0" smtClean="0">
              <a:solidFill>
                <a:schemeClr val="tx1">
                  <a:lumMod val="75000"/>
                  <a:lumOff val="25000"/>
                </a:schemeClr>
              </a:solidFill>
              <a:latin typeface="Arial" pitchFamily="34" charset="0"/>
              <a:cs typeface="Arial" pitchFamily="34" charset="0"/>
            </a:endParaRPr>
          </a:p>
          <a:p>
            <a:pPr algn="l"/>
            <a:r>
              <a:rPr lang="es-ES" sz="1800" b="1" dirty="0">
                <a:solidFill>
                  <a:srgbClr val="996633"/>
                </a:solidFill>
                <a:latin typeface="Arial" pitchFamily="34" charset="0"/>
                <a:cs typeface="Arial" pitchFamily="34" charset="0"/>
              </a:rPr>
              <a:t>Análisis funcional</a:t>
            </a:r>
            <a:endParaRPr lang="es-ES" sz="1800" dirty="0">
              <a:solidFill>
                <a:srgbClr val="996633"/>
              </a:solidFill>
              <a:latin typeface="Arial" pitchFamily="34" charset="0"/>
              <a:cs typeface="Arial" pitchFamily="34" charset="0"/>
            </a:endParaRPr>
          </a:p>
          <a:p>
            <a:pPr algn="l"/>
            <a:r>
              <a:rPr lang="es-ES" sz="1800" dirty="0" smtClean="0">
                <a:solidFill>
                  <a:schemeClr val="tx1">
                    <a:lumMod val="75000"/>
                    <a:lumOff val="25000"/>
                  </a:schemeClr>
                </a:solidFill>
                <a:latin typeface="Arial" pitchFamily="34" charset="0"/>
                <a:cs typeface="Arial" pitchFamily="34" charset="0"/>
              </a:rPr>
              <a:t>Prueba </a:t>
            </a:r>
            <a:r>
              <a:rPr lang="es-ES" sz="1800" dirty="0">
                <a:solidFill>
                  <a:schemeClr val="tx1">
                    <a:lumMod val="75000"/>
                    <a:lumOff val="25000"/>
                  </a:schemeClr>
                </a:solidFill>
                <a:latin typeface="Arial" pitchFamily="34" charset="0"/>
                <a:cs typeface="Arial" pitchFamily="34" charset="0"/>
              </a:rPr>
              <a:t>de significancia Tukey al 5% </a:t>
            </a:r>
          </a:p>
        </p:txBody>
      </p:sp>
      <p:graphicFrame>
        <p:nvGraphicFramePr>
          <p:cNvPr id="4" name="Table 3"/>
          <p:cNvGraphicFramePr>
            <a:graphicFrameLocks noGrp="1"/>
          </p:cNvGraphicFramePr>
          <p:nvPr>
            <p:extLst>
              <p:ext uri="{D42A27DB-BD31-4B8C-83A1-F6EECF244321}">
                <p14:modId xmlns="" xmlns:p14="http://schemas.microsoft.com/office/powerpoint/2010/main" val="1145381190"/>
              </p:ext>
            </p:extLst>
          </p:nvPr>
        </p:nvGraphicFramePr>
        <p:xfrm>
          <a:off x="5076056" y="769264"/>
          <a:ext cx="3923921" cy="4502264"/>
        </p:xfrm>
        <a:graphic>
          <a:graphicData uri="http://schemas.openxmlformats.org/drawingml/2006/table">
            <a:tbl>
              <a:tblPr firstRow="1" firstCol="1" bandRow="1">
                <a:tableStyleId>{073A0DAA-6AF3-43AB-8588-CEC1D06C72B9}</a:tableStyleId>
              </a:tblPr>
              <a:tblGrid>
                <a:gridCol w="2636554"/>
                <a:gridCol w="755436"/>
                <a:gridCol w="531931"/>
              </a:tblGrid>
              <a:tr h="346328">
                <a:tc>
                  <a:txBody>
                    <a:bodyPr/>
                    <a:lstStyle/>
                    <a:p>
                      <a:pPr algn="ctr">
                        <a:lnSpc>
                          <a:spcPct val="200000"/>
                        </a:lnSpc>
                        <a:spcAft>
                          <a:spcPts val="0"/>
                        </a:spcAft>
                      </a:pPr>
                      <a:r>
                        <a:rPr lang="es-ES" sz="900" dirty="0">
                          <a:effectLst/>
                        </a:rPr>
                        <a:t>Fuente de Variación</a:t>
                      </a:r>
                      <a:endParaRPr lang="es-ES" sz="900" dirty="0">
                        <a:effectLst/>
                        <a:latin typeface="Times New Roman"/>
                        <a:ea typeface="Times New Roman"/>
                      </a:endParaRPr>
                    </a:p>
                  </a:txBody>
                  <a:tcPr marL="53104" marR="53104" marT="0" marB="0"/>
                </a:tc>
                <a:tc>
                  <a:txBody>
                    <a:bodyPr/>
                    <a:lstStyle/>
                    <a:p>
                      <a:pPr algn="ctr">
                        <a:lnSpc>
                          <a:spcPct val="200000"/>
                        </a:lnSpc>
                        <a:spcAft>
                          <a:spcPts val="0"/>
                        </a:spcAft>
                      </a:pPr>
                      <a:r>
                        <a:rPr lang="es-ES" sz="900" dirty="0">
                          <a:effectLst/>
                        </a:rPr>
                        <a:t>Gl</a:t>
                      </a:r>
                      <a:endParaRPr lang="es-ES" sz="900" dirty="0">
                        <a:effectLst/>
                        <a:latin typeface="Times New Roman"/>
                        <a:ea typeface="Times New Roman"/>
                      </a:endParaRPr>
                    </a:p>
                  </a:txBody>
                  <a:tcPr marL="53104" marR="53104" marT="0" marB="0"/>
                </a:tc>
                <a:tc>
                  <a:txBody>
                    <a:bodyPr/>
                    <a:lstStyle/>
                    <a:p>
                      <a:pPr algn="ctr">
                        <a:lnSpc>
                          <a:spcPct val="200000"/>
                        </a:lnSpc>
                        <a:spcAft>
                          <a:spcPts val="0"/>
                        </a:spcAft>
                      </a:pPr>
                      <a:r>
                        <a:rPr lang="es-ES" sz="900" dirty="0">
                          <a:effectLst/>
                        </a:rPr>
                        <a:t> </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Tratamiento</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6</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 </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Testigo vs resto  </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P nativo vs P comercial</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 </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P nativo lineal </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P nativo cuadratica</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P comercial lineal </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P comercial cuadratica</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Lote</a:t>
                      </a:r>
                      <a:endParaRPr lang="es-ES" sz="900" dirty="0">
                        <a:effectLst/>
                        <a:latin typeface="Times New Roman"/>
                        <a:ea typeface="Times New Roman"/>
                      </a:endParaRPr>
                    </a:p>
                  </a:txBody>
                  <a:tcPr marL="53104" marR="53104" marT="0" marB="0"/>
                </a:tc>
                <a:tc>
                  <a:txBody>
                    <a:bodyPr/>
                    <a:lstStyle/>
                    <a:p>
                      <a:pPr algn="r"/>
                      <a:r>
                        <a:rPr lang="es-EC" sz="800" dirty="0" smtClean="0">
                          <a:effectLst/>
                          <a:latin typeface="Times New Roman"/>
                        </a:rPr>
                        <a:t>2</a:t>
                      </a:r>
                      <a:endParaRPr lang="es-ES" sz="800" dirty="0">
                        <a:effectLst/>
                        <a:latin typeface="Times New Roman"/>
                      </a:endParaRPr>
                    </a:p>
                  </a:txBody>
                  <a:tcPr marL="53104" marR="53104" marT="0" marB="0"/>
                </a:tc>
                <a:tc>
                  <a:txBody>
                    <a:bodyPr/>
                    <a:lstStyle/>
                    <a:p>
                      <a:pPr algn="r">
                        <a:lnSpc>
                          <a:spcPct val="200000"/>
                        </a:lnSpc>
                        <a:spcAft>
                          <a:spcPts val="0"/>
                        </a:spcAft>
                      </a:pP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     Tratamiento*lote</a:t>
                      </a:r>
                      <a:endParaRPr lang="es-ES" sz="900" dirty="0">
                        <a:effectLst/>
                        <a:latin typeface="Times New Roman"/>
                        <a:ea typeface="Times New Roman"/>
                      </a:endParaRPr>
                    </a:p>
                  </a:txBody>
                  <a:tcPr marL="53104" marR="53104" marT="0" marB="0"/>
                </a:tc>
                <a:tc>
                  <a:txBody>
                    <a:bodyPr/>
                    <a:lstStyle/>
                    <a:p>
                      <a:endParaRPr lang="es-ES" sz="800" dirty="0">
                        <a:effectLst/>
                        <a:latin typeface="Times New Roman"/>
                      </a:endParaRPr>
                    </a:p>
                  </a:txBody>
                  <a:tcPr marL="53104" marR="53104" marT="0" marB="0"/>
                </a:tc>
                <a:tc>
                  <a:txBody>
                    <a:bodyPr/>
                    <a:lstStyle/>
                    <a:p>
                      <a:pPr algn="r">
                        <a:lnSpc>
                          <a:spcPct val="200000"/>
                        </a:lnSpc>
                        <a:spcAft>
                          <a:spcPts val="0"/>
                        </a:spcAft>
                      </a:pPr>
                      <a:r>
                        <a:rPr lang="es-ES" sz="900" dirty="0">
                          <a:effectLst/>
                        </a:rPr>
                        <a:t>12</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Error  experimental</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C" sz="900" dirty="0" smtClean="0">
                          <a:effectLst/>
                          <a:latin typeface="Times New Roman"/>
                          <a:ea typeface="Times New Roman"/>
                        </a:rPr>
                        <a:t>12</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 </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Error de muestreo</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42</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 </a:t>
                      </a:r>
                      <a:endParaRPr lang="es-ES" sz="900" dirty="0">
                        <a:effectLst/>
                        <a:latin typeface="Times New Roman"/>
                        <a:ea typeface="Times New Roman"/>
                      </a:endParaRPr>
                    </a:p>
                  </a:txBody>
                  <a:tcPr marL="53104" marR="53104" marT="0" marB="0"/>
                </a:tc>
              </a:tr>
              <a:tr h="346328">
                <a:tc>
                  <a:txBody>
                    <a:bodyPr/>
                    <a:lstStyle/>
                    <a:p>
                      <a:pPr algn="l">
                        <a:lnSpc>
                          <a:spcPct val="200000"/>
                        </a:lnSpc>
                        <a:spcAft>
                          <a:spcPts val="0"/>
                        </a:spcAft>
                      </a:pPr>
                      <a:r>
                        <a:rPr lang="es-ES" sz="900" dirty="0">
                          <a:effectLst/>
                        </a:rPr>
                        <a:t>Total</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62</a:t>
                      </a:r>
                      <a:endParaRPr lang="es-ES" sz="900" dirty="0">
                        <a:effectLst/>
                        <a:latin typeface="Times New Roman"/>
                        <a:ea typeface="Times New Roman"/>
                      </a:endParaRPr>
                    </a:p>
                  </a:txBody>
                  <a:tcPr marL="53104" marR="53104" marT="0" marB="0"/>
                </a:tc>
                <a:tc>
                  <a:txBody>
                    <a:bodyPr/>
                    <a:lstStyle/>
                    <a:p>
                      <a:pPr algn="r">
                        <a:lnSpc>
                          <a:spcPct val="200000"/>
                        </a:lnSpc>
                        <a:spcAft>
                          <a:spcPts val="0"/>
                        </a:spcAft>
                      </a:pPr>
                      <a:r>
                        <a:rPr lang="es-ES" sz="900" dirty="0">
                          <a:effectLst/>
                        </a:rPr>
                        <a:t> </a:t>
                      </a:r>
                      <a:endParaRPr lang="es-ES" sz="900" dirty="0">
                        <a:effectLst/>
                        <a:latin typeface="Times New Roman"/>
                        <a:ea typeface="Times New Roman"/>
                      </a:endParaRPr>
                    </a:p>
                  </a:txBody>
                  <a:tcPr marL="53104" marR="53104" marT="0" marB="0"/>
                </a:tc>
              </a:tr>
            </a:tbl>
          </a:graphicData>
        </a:graphic>
      </p:graphicFrame>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076056" y="265212"/>
            <a:ext cx="3839513" cy="369332"/>
          </a:xfrm>
          <a:prstGeom prst="rect">
            <a:avLst/>
          </a:prstGeom>
        </p:spPr>
        <p:txBody>
          <a:bodyPr wrap="none">
            <a:spAutoFit/>
          </a:bodyPr>
          <a:lstStyle/>
          <a:p>
            <a:r>
              <a:rPr lang="es-ES" b="1" dirty="0" smtClean="0">
                <a:solidFill>
                  <a:schemeClr val="tx1">
                    <a:lumMod val="75000"/>
                    <a:lumOff val="25000"/>
                  </a:schemeClr>
                </a:solidFill>
                <a:latin typeface="Arial" pitchFamily="34" charset="0"/>
                <a:cs typeface="Arial" pitchFamily="34" charset="0"/>
              </a:rPr>
              <a:t>Esquema del análisis de varianza</a:t>
            </a:r>
            <a:endParaRPr lang="es-EC" dirty="0"/>
          </a:p>
        </p:txBody>
      </p:sp>
      <p:pic>
        <p:nvPicPr>
          <p:cNvPr id="9"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2385354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3808" y="697260"/>
            <a:ext cx="5266928" cy="396387"/>
          </a:xfrm>
        </p:spPr>
        <p:txBody>
          <a:bodyPr>
            <a:normAutofit fontScale="90000"/>
          </a:bodyPr>
          <a:lstStyle/>
          <a:p>
            <a:pPr algn="r"/>
            <a:r>
              <a:rPr lang="es-ES" sz="2400" b="1" dirty="0" smtClean="0"/>
              <a:t/>
            </a:r>
            <a:br>
              <a:rPr lang="es-ES" sz="2400" b="1" dirty="0" smtClean="0"/>
            </a:br>
            <a:r>
              <a:rPr lang="es-ES" sz="2400" b="1" dirty="0" smtClean="0"/>
              <a:t/>
            </a:r>
            <a:br>
              <a:rPr lang="es-ES" sz="2400" b="1" dirty="0" smtClean="0"/>
            </a:br>
            <a:r>
              <a:rPr lang="es-ES" sz="2400" b="1" dirty="0" smtClean="0"/>
              <a:t>Datos  </a:t>
            </a:r>
            <a:r>
              <a:rPr lang="es-ES" sz="2400" b="1" dirty="0"/>
              <a:t>tomados y métodos de evaluación</a:t>
            </a:r>
            <a:r>
              <a:rPr lang="es-ES" sz="2400" dirty="0"/>
              <a:t/>
            </a:r>
            <a:br>
              <a:rPr lang="es-ES" sz="2400" dirty="0"/>
            </a:br>
            <a:endParaRPr lang="es-ES" dirty="0"/>
          </a:p>
        </p:txBody>
      </p:sp>
      <p:pic>
        <p:nvPicPr>
          <p:cNvPr id="6963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907704" y="1561356"/>
            <a:ext cx="295116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1"/>
          <p:cNvSpPr txBox="1">
            <a:spLocks/>
          </p:cNvSpPr>
          <p:nvPr/>
        </p:nvSpPr>
        <p:spPr>
          <a:xfrm>
            <a:off x="1763688" y="2065412"/>
            <a:ext cx="4066810" cy="57964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ES" sz="2000" dirty="0" smtClean="0">
                <a:solidFill>
                  <a:srgbClr val="0070C0"/>
                </a:solidFill>
                <a:latin typeface="Arial" pitchFamily="34" charset="0"/>
                <a:cs typeface="Arial" pitchFamily="34" charset="0"/>
              </a:rPr>
              <a:t> </a:t>
            </a:r>
            <a:r>
              <a:rPr lang="es-ES" sz="2000" dirty="0">
                <a:solidFill>
                  <a:srgbClr val="0070C0"/>
                </a:solidFill>
                <a:latin typeface="Arial" pitchFamily="34" charset="0"/>
                <a:cs typeface="Arial" pitchFamily="34" charset="0"/>
              </a:rPr>
              <a:t>Conversión Alimenticia</a:t>
            </a:r>
            <a:endParaRPr lang="es-ES" sz="2000" dirty="0" smtClean="0">
              <a:solidFill>
                <a:srgbClr val="0070C0"/>
              </a:solidFill>
              <a:latin typeface="Arial" pitchFamily="34" charset="0"/>
              <a:cs typeface="Arial" pitchFamily="34" charset="0"/>
            </a:endParaRPr>
          </a:p>
          <a:p>
            <a:endParaRPr lang="es-ES" sz="2000" dirty="0" smtClean="0">
              <a:solidFill>
                <a:srgbClr val="0070C0"/>
              </a:solidFill>
              <a:latin typeface="Arial" pitchFamily="34" charset="0"/>
              <a:cs typeface="Arial" pitchFamily="34" charset="0"/>
            </a:endParaRPr>
          </a:p>
          <a:p>
            <a:endParaRPr lang="es-ES" sz="2000" dirty="0">
              <a:solidFill>
                <a:srgbClr val="0070C0"/>
              </a:solidFill>
              <a:latin typeface="Arial" pitchFamily="34" charset="0"/>
              <a:cs typeface="Arial" pitchFamily="34" charset="0"/>
            </a:endParaRPr>
          </a:p>
        </p:txBody>
      </p:sp>
      <p:pic>
        <p:nvPicPr>
          <p:cNvPr id="69635"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195736" y="2530029"/>
            <a:ext cx="3159125" cy="471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699792" y="3577580"/>
            <a:ext cx="236220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1"/>
          <p:cNvSpPr txBox="1">
            <a:spLocks/>
          </p:cNvSpPr>
          <p:nvPr/>
        </p:nvSpPr>
        <p:spPr>
          <a:xfrm>
            <a:off x="2295574" y="3069942"/>
            <a:ext cx="3212530" cy="57964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EC" sz="2000" dirty="0" smtClean="0">
                <a:solidFill>
                  <a:srgbClr val="0070C0"/>
                </a:solidFill>
                <a:latin typeface="Arial" pitchFamily="34" charset="0"/>
                <a:cs typeface="Arial" pitchFamily="34" charset="0"/>
              </a:rPr>
              <a:t>Mortalidad</a:t>
            </a:r>
            <a:endParaRPr lang="es-ES" sz="2000" dirty="0" smtClean="0">
              <a:solidFill>
                <a:srgbClr val="0070C0"/>
              </a:solidFill>
              <a:latin typeface="Arial" pitchFamily="34" charset="0"/>
              <a:cs typeface="Arial" pitchFamily="34" charset="0"/>
            </a:endParaRPr>
          </a:p>
          <a:p>
            <a:endParaRPr lang="es-ES" sz="2000" dirty="0" smtClean="0">
              <a:solidFill>
                <a:srgbClr val="0070C0"/>
              </a:solidFill>
              <a:latin typeface="Arial" pitchFamily="34" charset="0"/>
              <a:cs typeface="Arial" pitchFamily="34" charset="0"/>
            </a:endParaRPr>
          </a:p>
          <a:p>
            <a:endParaRPr lang="es-ES" sz="2000" dirty="0">
              <a:solidFill>
                <a:srgbClr val="0070C0"/>
              </a:solidFill>
              <a:latin typeface="Arial" pitchFamily="34" charset="0"/>
              <a:cs typeface="Arial" pitchFamily="34" charset="0"/>
            </a:endParaRPr>
          </a:p>
        </p:txBody>
      </p:sp>
      <p:cxnSp>
        <p:nvCxnSpPr>
          <p:cNvPr id="10" name="9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Content Placeholder 1"/>
          <p:cNvSpPr txBox="1">
            <a:spLocks/>
          </p:cNvSpPr>
          <p:nvPr/>
        </p:nvSpPr>
        <p:spPr>
          <a:xfrm>
            <a:off x="1475656" y="1201316"/>
            <a:ext cx="4066810" cy="64807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ES" sz="2000" dirty="0" smtClean="0">
                <a:solidFill>
                  <a:srgbClr val="0070C0"/>
                </a:solidFill>
                <a:latin typeface="Arial" pitchFamily="34" charset="0"/>
                <a:cs typeface="Arial" pitchFamily="34" charset="0"/>
              </a:rPr>
              <a:t> Peso</a:t>
            </a:r>
          </a:p>
          <a:p>
            <a:endParaRPr lang="es-ES" sz="2000" dirty="0" smtClean="0">
              <a:solidFill>
                <a:srgbClr val="0070C0"/>
              </a:solidFill>
              <a:latin typeface="Arial" pitchFamily="34" charset="0"/>
              <a:cs typeface="Arial" pitchFamily="34" charset="0"/>
            </a:endParaRPr>
          </a:p>
          <a:p>
            <a:endParaRPr lang="es-ES" sz="2000" dirty="0">
              <a:solidFill>
                <a:srgbClr val="0070C0"/>
              </a:solidFill>
              <a:latin typeface="Arial" pitchFamily="34" charset="0"/>
              <a:cs typeface="Arial" pitchFamily="34" charset="0"/>
            </a:endParaRPr>
          </a:p>
        </p:txBody>
      </p:sp>
      <p:sp>
        <p:nvSpPr>
          <p:cNvPr id="14" name="Content Placeholder 1"/>
          <p:cNvSpPr txBox="1">
            <a:spLocks/>
          </p:cNvSpPr>
          <p:nvPr/>
        </p:nvSpPr>
        <p:spPr>
          <a:xfrm>
            <a:off x="2843808" y="4006046"/>
            <a:ext cx="3212530" cy="57964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EC" sz="2000" dirty="0" smtClean="0">
                <a:solidFill>
                  <a:srgbClr val="0070C0"/>
                </a:solidFill>
                <a:latin typeface="Arial" pitchFamily="34" charset="0"/>
                <a:cs typeface="Arial" pitchFamily="34" charset="0"/>
              </a:rPr>
              <a:t>Análisis bacteriológico</a:t>
            </a:r>
            <a:endParaRPr lang="es-ES" sz="2000" dirty="0" smtClean="0">
              <a:solidFill>
                <a:srgbClr val="0070C0"/>
              </a:solidFill>
              <a:latin typeface="Arial" pitchFamily="34" charset="0"/>
              <a:cs typeface="Arial" pitchFamily="34" charset="0"/>
            </a:endParaRPr>
          </a:p>
          <a:p>
            <a:endParaRPr lang="es-ES" sz="2000" dirty="0" smtClean="0">
              <a:solidFill>
                <a:srgbClr val="0070C0"/>
              </a:solidFill>
              <a:latin typeface="Arial" pitchFamily="34" charset="0"/>
              <a:cs typeface="Arial" pitchFamily="34" charset="0"/>
            </a:endParaRPr>
          </a:p>
          <a:p>
            <a:endParaRPr lang="es-ES" sz="2000" dirty="0">
              <a:solidFill>
                <a:srgbClr val="0070C0"/>
              </a:solidFill>
              <a:latin typeface="Arial" pitchFamily="34" charset="0"/>
              <a:cs typeface="Arial" pitchFamily="34" charset="0"/>
            </a:endParaRPr>
          </a:p>
        </p:txBody>
      </p:sp>
      <p:sp>
        <p:nvSpPr>
          <p:cNvPr id="13" name="Content Placeholder 1"/>
          <p:cNvSpPr txBox="1">
            <a:spLocks/>
          </p:cNvSpPr>
          <p:nvPr/>
        </p:nvSpPr>
        <p:spPr>
          <a:xfrm>
            <a:off x="3203848" y="4582110"/>
            <a:ext cx="3212530" cy="57964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s-EC" sz="2000" dirty="0" smtClean="0">
                <a:solidFill>
                  <a:srgbClr val="0070C0"/>
                </a:solidFill>
                <a:latin typeface="Arial" pitchFamily="34" charset="0"/>
                <a:cs typeface="Arial" pitchFamily="34" charset="0"/>
              </a:rPr>
              <a:t>Eficiencia Europea</a:t>
            </a:r>
            <a:endParaRPr lang="es-ES" sz="2000" dirty="0" smtClean="0">
              <a:solidFill>
                <a:srgbClr val="0070C0"/>
              </a:solidFill>
              <a:latin typeface="Arial" pitchFamily="34" charset="0"/>
              <a:cs typeface="Arial" pitchFamily="34" charset="0"/>
            </a:endParaRPr>
          </a:p>
          <a:p>
            <a:endParaRPr lang="es-ES" sz="2000" dirty="0" smtClean="0">
              <a:solidFill>
                <a:srgbClr val="0070C0"/>
              </a:solidFill>
              <a:latin typeface="Arial" pitchFamily="34" charset="0"/>
              <a:cs typeface="Arial" pitchFamily="34" charset="0"/>
            </a:endParaRPr>
          </a:p>
          <a:p>
            <a:endParaRPr lang="es-ES" sz="2000" dirty="0">
              <a:solidFill>
                <a:srgbClr val="0070C0"/>
              </a:solidFill>
              <a:latin typeface="Arial" pitchFamily="34" charset="0"/>
              <a:cs typeface="Arial" pitchFamily="34" charset="0"/>
            </a:endParaRPr>
          </a:p>
        </p:txBody>
      </p:sp>
      <p:pic>
        <p:nvPicPr>
          <p:cNvPr id="37891" name="Picture 3"/>
          <p:cNvPicPr>
            <a:picLocks noChangeAspect="1" noChangeArrowheads="1"/>
          </p:cNvPicPr>
          <p:nvPr/>
        </p:nvPicPr>
        <p:blipFill>
          <a:blip r:embed="rId6" cstate="print"/>
          <a:srcRect/>
          <a:stretch>
            <a:fillRect/>
          </a:stretch>
        </p:blipFill>
        <p:spPr bwMode="auto">
          <a:xfrm>
            <a:off x="3586287" y="5052218"/>
            <a:ext cx="5450209" cy="325562"/>
          </a:xfrm>
          <a:prstGeom prst="rect">
            <a:avLst/>
          </a:prstGeom>
          <a:noFill/>
          <a:ln w="9525">
            <a:noFill/>
            <a:miter lim="800000"/>
            <a:headEnd/>
            <a:tailEnd/>
          </a:ln>
        </p:spPr>
      </p:pic>
      <p:pic>
        <p:nvPicPr>
          <p:cNvPr id="15"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66805998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Imagen 134" descr="Foto-003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7000146" y="1645360"/>
            <a:ext cx="1751683" cy="131290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7" name="Imagen 138" descr="Foto-002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224" y="3577580"/>
            <a:ext cx="2271961" cy="170323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2051720" y="481236"/>
            <a:ext cx="6984776" cy="721199"/>
          </a:xfrm>
        </p:spPr>
        <p:txBody>
          <a:bodyPr>
            <a:normAutofit/>
          </a:bodyPr>
          <a:lstStyle/>
          <a:p>
            <a:r>
              <a:rPr lang="es-ES" sz="1800" b="1" dirty="0">
                <a:latin typeface="Arial" pitchFamily="34" charset="0"/>
                <a:cs typeface="Arial" pitchFamily="34" charset="0"/>
              </a:rPr>
              <a:t>MÉTODOS ESPECÍFICOS DE MANEJO DEL EXPERIMENTO</a:t>
            </a:r>
          </a:p>
        </p:txBody>
      </p:sp>
      <p:pic>
        <p:nvPicPr>
          <p:cNvPr id="71682" name="Picture 2" descr="C:\Users\HP TouchSmart\Pictures\AVICOLA\DSC01637.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79712" y="1489348"/>
            <a:ext cx="2232248" cy="167418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1684" name="Imagen 133" descr="Foto-003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44008" y="1489348"/>
            <a:ext cx="2232248" cy="167418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6" name="Imagen 137" descr="Foto-0037"/>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95936" y="3577580"/>
            <a:ext cx="2206326"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3" name="Imagen 132" descr="Foto-003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03648" y="3577580"/>
            <a:ext cx="2160240" cy="161912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9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2" name="Picture 1" descr="H:\chicken br2.png"/>
          <p:cNvPicPr>
            <a:picLocks noChangeAspect="1" noChangeArrowheads="1"/>
          </p:cNvPicPr>
          <p:nvPr/>
        </p:nvPicPr>
        <p:blipFill>
          <a:blip r:embed="rId9"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181093461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E:\fotos tesis\IMG00159-20110129-0832.jpg"/>
          <p:cNvPicPr>
            <a:picLocks noChangeAspect="1" noChangeArrowheads="1"/>
          </p:cNvPicPr>
          <p:nvPr/>
        </p:nvPicPr>
        <p:blipFill>
          <a:blip r:embed="rId2" cstate="print"/>
          <a:srcRect/>
          <a:stretch>
            <a:fillRect/>
          </a:stretch>
        </p:blipFill>
        <p:spPr bwMode="auto">
          <a:xfrm>
            <a:off x="827584" y="3289548"/>
            <a:ext cx="2753883" cy="2065412"/>
          </a:xfrm>
          <a:prstGeom prst="rect">
            <a:avLst/>
          </a:prstGeom>
          <a:noFill/>
        </p:spPr>
      </p:pic>
      <p:pic>
        <p:nvPicPr>
          <p:cNvPr id="234498" name="Picture 2" descr="E:\fotos tesis\IMG00092-20100907-0909.jpg"/>
          <p:cNvPicPr>
            <a:picLocks noChangeAspect="1" noChangeArrowheads="1"/>
          </p:cNvPicPr>
          <p:nvPr/>
        </p:nvPicPr>
        <p:blipFill>
          <a:blip r:embed="rId3" cstate="print"/>
          <a:srcRect t="23494"/>
          <a:stretch>
            <a:fillRect/>
          </a:stretch>
        </p:blipFill>
        <p:spPr bwMode="auto">
          <a:xfrm>
            <a:off x="1187624" y="409228"/>
            <a:ext cx="3388363" cy="1944216"/>
          </a:xfrm>
          <a:prstGeom prst="rect">
            <a:avLst/>
          </a:prstGeom>
          <a:noFill/>
        </p:spPr>
      </p:pic>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234499" name="Picture 3" descr="E:\fotos tesis\IMG00155-20110129-0831.jpg"/>
          <p:cNvPicPr>
            <a:picLocks noChangeAspect="1" noChangeArrowheads="1"/>
          </p:cNvPicPr>
          <p:nvPr/>
        </p:nvPicPr>
        <p:blipFill>
          <a:blip r:embed="rId4" cstate="print"/>
          <a:srcRect/>
          <a:stretch>
            <a:fillRect/>
          </a:stretch>
        </p:blipFill>
        <p:spPr bwMode="auto">
          <a:xfrm>
            <a:off x="5508104" y="427230"/>
            <a:ext cx="2664296" cy="1926214"/>
          </a:xfrm>
          <a:prstGeom prst="rect">
            <a:avLst/>
          </a:prstGeom>
          <a:noFill/>
        </p:spPr>
      </p:pic>
      <p:pic>
        <p:nvPicPr>
          <p:cNvPr id="234501" name="Picture 5" descr="E:\fotos tesis\IMG00283-20110223-0842.jpg"/>
          <p:cNvPicPr>
            <a:picLocks noChangeAspect="1" noChangeArrowheads="1"/>
          </p:cNvPicPr>
          <p:nvPr/>
        </p:nvPicPr>
        <p:blipFill>
          <a:blip r:embed="rId5" cstate="print"/>
          <a:srcRect/>
          <a:stretch>
            <a:fillRect/>
          </a:stretch>
        </p:blipFill>
        <p:spPr bwMode="auto">
          <a:xfrm>
            <a:off x="3779912" y="3289548"/>
            <a:ext cx="2668555" cy="2016224"/>
          </a:xfrm>
          <a:prstGeom prst="rect">
            <a:avLst/>
          </a:prstGeom>
          <a:noFill/>
        </p:spPr>
      </p:pic>
      <p:pic>
        <p:nvPicPr>
          <p:cNvPr id="234502" name="Picture 6" descr="E:\fotos tesis\IMG00287-20110223-0846.jpg"/>
          <p:cNvPicPr>
            <a:picLocks noChangeAspect="1" noChangeArrowheads="1"/>
          </p:cNvPicPr>
          <p:nvPr/>
        </p:nvPicPr>
        <p:blipFill>
          <a:blip r:embed="rId6" cstate="print"/>
          <a:srcRect/>
          <a:stretch>
            <a:fillRect/>
          </a:stretch>
        </p:blipFill>
        <p:spPr bwMode="auto">
          <a:xfrm>
            <a:off x="6516216" y="3289548"/>
            <a:ext cx="2476533" cy="2016224"/>
          </a:xfrm>
          <a:prstGeom prst="rect">
            <a:avLst/>
          </a:prstGeom>
          <a:noFill/>
        </p:spPr>
      </p:pic>
      <p:pic>
        <p:nvPicPr>
          <p:cNvPr id="9"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396387"/>
          </a:xfrm>
        </p:spPr>
        <p:txBody>
          <a:bodyPr>
            <a:normAutofit/>
          </a:bodyPr>
          <a:lstStyle/>
          <a:p>
            <a:r>
              <a:rPr lang="es-EC" sz="1200" dirty="0" smtClean="0"/>
              <a:t>DATOS DE CONSUMO</a:t>
            </a:r>
            <a:endParaRPr lang="es-EC" sz="1200" dirty="0"/>
          </a:p>
        </p:txBody>
      </p:sp>
      <p:graphicFrame>
        <p:nvGraphicFramePr>
          <p:cNvPr id="4" name="3 Tabla"/>
          <p:cNvGraphicFramePr>
            <a:graphicFrameLocks noGrp="1"/>
          </p:cNvGraphicFramePr>
          <p:nvPr/>
        </p:nvGraphicFramePr>
        <p:xfrm>
          <a:off x="3108176" y="825500"/>
          <a:ext cx="2903984" cy="1815975"/>
        </p:xfrm>
        <a:graphic>
          <a:graphicData uri="http://schemas.openxmlformats.org/drawingml/2006/table">
            <a:tbl>
              <a:tblPr firstRow="1" bandRow="1">
                <a:tableStyleId>{5C22544A-7EE6-4342-B048-85BDC9FD1C3A}</a:tableStyleId>
              </a:tblPr>
              <a:tblGrid>
                <a:gridCol w="1451992"/>
                <a:gridCol w="1451992"/>
              </a:tblGrid>
              <a:tr h="363195">
                <a:tc>
                  <a:txBody>
                    <a:bodyPr/>
                    <a:lstStyle/>
                    <a:p>
                      <a:r>
                        <a:rPr lang="es-EC" sz="1400" dirty="0" smtClean="0"/>
                        <a:t>LOTES</a:t>
                      </a:r>
                      <a:endParaRPr lang="es-EC" sz="1400" dirty="0"/>
                    </a:p>
                  </a:txBody>
                  <a:tcPr/>
                </a:tc>
                <a:tc>
                  <a:txBody>
                    <a:bodyPr/>
                    <a:lstStyle/>
                    <a:p>
                      <a:r>
                        <a:rPr lang="es-EC" sz="1400" dirty="0" err="1" smtClean="0"/>
                        <a:t>Cons</a:t>
                      </a:r>
                      <a:r>
                        <a:rPr lang="es-EC" sz="1400" dirty="0" smtClean="0"/>
                        <a:t>. Alim (kg)</a:t>
                      </a:r>
                      <a:endParaRPr lang="es-EC" sz="1400" dirty="0"/>
                    </a:p>
                  </a:txBody>
                  <a:tcPr/>
                </a:tc>
              </a:tr>
              <a:tr h="363195">
                <a:tc>
                  <a:txBody>
                    <a:bodyPr/>
                    <a:lstStyle/>
                    <a:p>
                      <a:r>
                        <a:rPr lang="es-EC" sz="1400" dirty="0" smtClean="0"/>
                        <a:t>1</a:t>
                      </a:r>
                      <a:endParaRPr lang="es-EC" sz="1400" dirty="0"/>
                    </a:p>
                  </a:txBody>
                  <a:tcPr/>
                </a:tc>
                <a:tc>
                  <a:txBody>
                    <a:bodyPr/>
                    <a:lstStyle/>
                    <a:p>
                      <a:r>
                        <a:rPr lang="es-EC" sz="1400" dirty="0" smtClean="0"/>
                        <a:t>9240</a:t>
                      </a:r>
                      <a:endParaRPr lang="es-EC" sz="1400" dirty="0"/>
                    </a:p>
                  </a:txBody>
                  <a:tcPr/>
                </a:tc>
              </a:tr>
              <a:tr h="363195">
                <a:tc>
                  <a:txBody>
                    <a:bodyPr/>
                    <a:lstStyle/>
                    <a:p>
                      <a:r>
                        <a:rPr lang="es-EC" sz="1400" dirty="0" smtClean="0"/>
                        <a:t>2</a:t>
                      </a:r>
                      <a:endParaRPr lang="es-EC" sz="1400" dirty="0"/>
                    </a:p>
                  </a:txBody>
                  <a:tcPr/>
                </a:tc>
                <a:tc>
                  <a:txBody>
                    <a:bodyPr/>
                    <a:lstStyle/>
                    <a:p>
                      <a:r>
                        <a:rPr lang="es-EC" sz="1400" dirty="0" smtClean="0"/>
                        <a:t>9387</a:t>
                      </a:r>
                      <a:endParaRPr lang="es-EC" sz="1400" dirty="0"/>
                    </a:p>
                  </a:txBody>
                  <a:tcPr/>
                </a:tc>
              </a:tr>
              <a:tr h="363195">
                <a:tc>
                  <a:txBody>
                    <a:bodyPr/>
                    <a:lstStyle/>
                    <a:p>
                      <a:r>
                        <a:rPr lang="es-EC" sz="1400" dirty="0" smtClean="0"/>
                        <a:t>3</a:t>
                      </a:r>
                      <a:endParaRPr lang="es-EC" sz="1400" dirty="0"/>
                    </a:p>
                  </a:txBody>
                  <a:tcPr/>
                </a:tc>
                <a:tc>
                  <a:txBody>
                    <a:bodyPr/>
                    <a:lstStyle/>
                    <a:p>
                      <a:r>
                        <a:rPr lang="es-EC" sz="1400" dirty="0" smtClean="0"/>
                        <a:t>9499</a:t>
                      </a:r>
                      <a:endParaRPr lang="es-EC" sz="1400" dirty="0"/>
                    </a:p>
                  </a:txBody>
                  <a:tcPr/>
                </a:tc>
              </a:tr>
              <a:tr h="363195">
                <a:tc>
                  <a:txBody>
                    <a:bodyPr/>
                    <a:lstStyle/>
                    <a:p>
                      <a:r>
                        <a:rPr lang="es-EC" sz="1400" dirty="0" smtClean="0"/>
                        <a:t>TOTAL</a:t>
                      </a:r>
                      <a:endParaRPr lang="es-EC" sz="1400" dirty="0"/>
                    </a:p>
                  </a:txBody>
                  <a:tcPr/>
                </a:tc>
                <a:tc>
                  <a:txBody>
                    <a:bodyPr/>
                    <a:lstStyle/>
                    <a:p>
                      <a:r>
                        <a:rPr lang="es-EC" sz="1400" dirty="0" smtClean="0"/>
                        <a:t>28126</a:t>
                      </a:r>
                      <a:endParaRPr lang="es-EC" sz="1400" dirty="0"/>
                    </a:p>
                  </a:txBody>
                  <a:tcPr/>
                </a:tc>
              </a:tr>
            </a:tbl>
          </a:graphicData>
        </a:graphic>
      </p:graphicFrame>
      <p:graphicFrame>
        <p:nvGraphicFramePr>
          <p:cNvPr id="5" name="4 Tabla"/>
          <p:cNvGraphicFramePr>
            <a:graphicFrameLocks noGrp="1"/>
          </p:cNvGraphicFramePr>
          <p:nvPr/>
        </p:nvGraphicFramePr>
        <p:xfrm>
          <a:off x="3131840" y="3348936"/>
          <a:ext cx="2903984" cy="1452780"/>
        </p:xfrm>
        <a:graphic>
          <a:graphicData uri="http://schemas.openxmlformats.org/drawingml/2006/table">
            <a:tbl>
              <a:tblPr firstRow="1" bandRow="1">
                <a:tableStyleId>{5C22544A-7EE6-4342-B048-85BDC9FD1C3A}</a:tableStyleId>
              </a:tblPr>
              <a:tblGrid>
                <a:gridCol w="1451992"/>
                <a:gridCol w="1451992"/>
              </a:tblGrid>
              <a:tr h="363195">
                <a:tc>
                  <a:txBody>
                    <a:bodyPr/>
                    <a:lstStyle/>
                    <a:p>
                      <a:r>
                        <a:rPr lang="es-EC" sz="1400" dirty="0" smtClean="0"/>
                        <a:t>TRATAMIENTO</a:t>
                      </a:r>
                      <a:endParaRPr lang="es-EC" sz="1400" dirty="0"/>
                    </a:p>
                  </a:txBody>
                  <a:tcPr/>
                </a:tc>
                <a:tc>
                  <a:txBody>
                    <a:bodyPr/>
                    <a:lstStyle/>
                    <a:p>
                      <a:r>
                        <a:rPr lang="es-EC" sz="1400" dirty="0" err="1" smtClean="0"/>
                        <a:t>Cons</a:t>
                      </a:r>
                      <a:r>
                        <a:rPr lang="es-EC" sz="1400" dirty="0" smtClean="0"/>
                        <a:t>. Probiótico</a:t>
                      </a:r>
                      <a:endParaRPr lang="es-EC" sz="1400" dirty="0"/>
                    </a:p>
                  </a:txBody>
                  <a:tcPr/>
                </a:tc>
              </a:tr>
              <a:tr h="363195">
                <a:tc>
                  <a:txBody>
                    <a:bodyPr/>
                    <a:lstStyle/>
                    <a:p>
                      <a:r>
                        <a:rPr lang="es-EC" sz="1400" dirty="0" smtClean="0"/>
                        <a:t>1</a:t>
                      </a:r>
                      <a:endParaRPr lang="es-EC" sz="1400" dirty="0"/>
                    </a:p>
                  </a:txBody>
                  <a:tcPr/>
                </a:tc>
                <a:tc>
                  <a:txBody>
                    <a:bodyPr/>
                    <a:lstStyle/>
                    <a:p>
                      <a:r>
                        <a:rPr lang="es-EC" sz="1400" dirty="0" smtClean="0"/>
                        <a:t>0</a:t>
                      </a:r>
                      <a:endParaRPr lang="es-EC" sz="1400" dirty="0"/>
                    </a:p>
                  </a:txBody>
                  <a:tcPr/>
                </a:tc>
              </a:tr>
              <a:tr h="363195">
                <a:tc>
                  <a:txBody>
                    <a:bodyPr/>
                    <a:lstStyle/>
                    <a:p>
                      <a:r>
                        <a:rPr lang="es-EC" sz="1400" dirty="0" smtClean="0"/>
                        <a:t>2</a:t>
                      </a:r>
                      <a:endParaRPr lang="es-EC" sz="1400" dirty="0"/>
                    </a:p>
                  </a:txBody>
                  <a:tcPr/>
                </a:tc>
                <a:tc>
                  <a:txBody>
                    <a:bodyPr/>
                    <a:lstStyle/>
                    <a:p>
                      <a:r>
                        <a:rPr lang="es-EC" sz="1400" dirty="0" smtClean="0"/>
                        <a:t>65</a:t>
                      </a:r>
                      <a:r>
                        <a:rPr lang="es-EC" sz="1400" baseline="0" dirty="0" smtClean="0"/>
                        <a:t> l</a:t>
                      </a:r>
                      <a:endParaRPr lang="es-EC" sz="1400" dirty="0"/>
                    </a:p>
                  </a:txBody>
                  <a:tcPr/>
                </a:tc>
              </a:tr>
              <a:tr h="363195">
                <a:tc>
                  <a:txBody>
                    <a:bodyPr/>
                    <a:lstStyle/>
                    <a:p>
                      <a:r>
                        <a:rPr lang="es-EC" sz="1400" dirty="0" smtClean="0"/>
                        <a:t>3</a:t>
                      </a:r>
                      <a:endParaRPr lang="es-EC" sz="1400" dirty="0"/>
                    </a:p>
                  </a:txBody>
                  <a:tcPr/>
                </a:tc>
                <a:tc>
                  <a:txBody>
                    <a:bodyPr/>
                    <a:lstStyle/>
                    <a:p>
                      <a:r>
                        <a:rPr lang="es-EC" sz="1400" dirty="0" smtClean="0"/>
                        <a:t>1</a:t>
                      </a:r>
                      <a:r>
                        <a:rPr lang="es-EC" sz="1400" baseline="0" dirty="0" smtClean="0"/>
                        <a:t> kg</a:t>
                      </a:r>
                      <a:endParaRPr lang="es-EC" sz="1400" dirty="0"/>
                    </a:p>
                  </a:txBody>
                  <a:tcPr/>
                </a:tc>
              </a:tr>
            </a:tbl>
          </a:graphicData>
        </a:graphic>
      </p:graphicFrame>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99592" y="2497460"/>
            <a:ext cx="4176464" cy="504056"/>
          </a:xfrm>
          <a:solidFill>
            <a:srgbClr val="FF6600"/>
          </a:solidFill>
        </p:spPr>
        <p:txBody>
          <a:bodyPr>
            <a:normAutofit/>
          </a:bodyPr>
          <a:lstStyle/>
          <a:p>
            <a:r>
              <a:rPr lang="es-EC" sz="2400" dirty="0" smtClean="0">
                <a:solidFill>
                  <a:schemeClr val="bg1"/>
                </a:solidFill>
                <a:latin typeface="Arial" pitchFamily="34" charset="0"/>
                <a:cs typeface="Arial" pitchFamily="34" charset="0"/>
              </a:rPr>
              <a:t>   Diseño experimental</a:t>
            </a:r>
            <a:endParaRPr lang="es-ES" sz="2400" dirty="0">
              <a:solidFill>
                <a:schemeClr val="bg1"/>
              </a:solidFill>
              <a:latin typeface="Arial" pitchFamily="34" charset="0"/>
              <a:cs typeface="Arial" pitchFamily="34" charset="0"/>
            </a:endParaRPr>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6"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5212483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688" y="49188"/>
            <a:ext cx="4258816" cy="432048"/>
          </a:xfrm>
          <a:solidFill>
            <a:srgbClr val="FF6600"/>
          </a:solidFill>
        </p:spPr>
        <p:txBody>
          <a:bodyPr>
            <a:noAutofit/>
          </a:bodyPr>
          <a:lstStyle/>
          <a:p>
            <a:pPr algn="r"/>
            <a:r>
              <a:rPr lang="es-ES" sz="2400" b="1" dirty="0" smtClean="0">
                <a:solidFill>
                  <a:schemeClr val="bg1"/>
                </a:solidFill>
                <a:latin typeface="Arial" pitchFamily="34" charset="0"/>
                <a:cs typeface="Arial" pitchFamily="34" charset="0"/>
              </a:rPr>
              <a:t/>
            </a:r>
            <a:br>
              <a:rPr lang="es-ES" sz="2400" b="1" dirty="0" smtClean="0">
                <a:solidFill>
                  <a:schemeClr val="bg1"/>
                </a:solidFill>
                <a:latin typeface="Arial" pitchFamily="34" charset="0"/>
                <a:cs typeface="Arial" pitchFamily="34" charset="0"/>
              </a:rPr>
            </a:br>
            <a:r>
              <a:rPr lang="es-ES" sz="2400" b="1" dirty="0" smtClean="0">
                <a:solidFill>
                  <a:schemeClr val="bg1"/>
                </a:solidFill>
                <a:latin typeface="Arial" pitchFamily="34" charset="0"/>
                <a:cs typeface="Arial" pitchFamily="34" charset="0"/>
              </a:rPr>
              <a:t>FASE </a:t>
            </a:r>
            <a:r>
              <a:rPr lang="es-ES" sz="2400" b="1" dirty="0">
                <a:solidFill>
                  <a:schemeClr val="bg1"/>
                </a:solidFill>
                <a:latin typeface="Arial" pitchFamily="34" charset="0"/>
                <a:cs typeface="Arial" pitchFamily="34" charset="0"/>
              </a:rPr>
              <a:t>DE LABORATORIO </a:t>
            </a:r>
            <a:r>
              <a:rPr lang="es-ES" sz="2400" dirty="0">
                <a:solidFill>
                  <a:schemeClr val="bg1"/>
                </a:solidFill>
                <a:latin typeface="Arial" pitchFamily="34" charset="0"/>
                <a:cs typeface="Arial" pitchFamily="34" charset="0"/>
              </a:rPr>
              <a:t/>
            </a:r>
            <a:br>
              <a:rPr lang="es-ES" sz="2400" dirty="0">
                <a:solidFill>
                  <a:schemeClr val="bg1"/>
                </a:solidFill>
                <a:latin typeface="Arial" pitchFamily="34" charset="0"/>
                <a:cs typeface="Arial" pitchFamily="34" charset="0"/>
              </a:rPr>
            </a:br>
            <a:endParaRPr lang="es-ES" sz="2400" dirty="0">
              <a:solidFill>
                <a:schemeClr val="bg1"/>
              </a:solidFill>
              <a:latin typeface="Arial" pitchFamily="34" charset="0"/>
              <a:cs typeface="Arial" pitchFamily="34" charset="0"/>
            </a:endParaRPr>
          </a:p>
        </p:txBody>
      </p:sp>
      <p:sp>
        <p:nvSpPr>
          <p:cNvPr id="2" name="Content Placeholder 1"/>
          <p:cNvSpPr>
            <a:spLocks noGrp="1"/>
          </p:cNvSpPr>
          <p:nvPr>
            <p:ph idx="1"/>
          </p:nvPr>
        </p:nvSpPr>
        <p:spPr>
          <a:xfrm>
            <a:off x="1597379" y="1273324"/>
            <a:ext cx="7799157" cy="1944216"/>
          </a:xfrm>
        </p:spPr>
        <p:txBody>
          <a:bodyPr>
            <a:normAutofit/>
          </a:bodyPr>
          <a:lstStyle/>
          <a:p>
            <a:pPr>
              <a:buNone/>
            </a:pPr>
            <a:r>
              <a:rPr lang="es-ES" sz="1600" b="1" dirty="0" smtClean="0">
                <a:latin typeface="Arial" pitchFamily="34" charset="0"/>
                <a:cs typeface="Arial" pitchFamily="34" charset="0"/>
              </a:rPr>
              <a:t>Identificación </a:t>
            </a:r>
            <a:r>
              <a:rPr lang="es-ES" sz="1600" b="1" dirty="0">
                <a:latin typeface="Arial" pitchFamily="34" charset="0"/>
                <a:cs typeface="Arial" pitchFamily="34" charset="0"/>
              </a:rPr>
              <a:t>de los aislamientos bacterianos </a:t>
            </a:r>
            <a:endParaRPr lang="es-ES" sz="1600" dirty="0">
              <a:latin typeface="Arial" pitchFamily="34" charset="0"/>
              <a:cs typeface="Arial" pitchFamily="34" charset="0"/>
            </a:endParaRPr>
          </a:p>
          <a:p>
            <a:r>
              <a:rPr lang="es-ES" sz="1600" dirty="0" smtClean="0">
                <a:latin typeface="Arial" pitchFamily="34" charset="0"/>
                <a:cs typeface="Arial" pitchFamily="34" charset="0"/>
              </a:rPr>
              <a:t>En </a:t>
            </a:r>
            <a:r>
              <a:rPr lang="es-ES" sz="1600" dirty="0">
                <a:latin typeface="Arial" pitchFamily="34" charset="0"/>
                <a:cs typeface="Arial" pitchFamily="34" charset="0"/>
              </a:rPr>
              <a:t>las pruebas bioquímicas y caracterización morfológica realizadas en el Laboratorio de Control Biológico de la Carrera de Ingeniería en Ciencias Agropecuarias Santo Domingo, se obtuvieron los siguientes </a:t>
            </a:r>
            <a:r>
              <a:rPr lang="es-ES" sz="1600" dirty="0" smtClean="0">
                <a:latin typeface="Arial" pitchFamily="34" charset="0"/>
                <a:cs typeface="Arial" pitchFamily="34" charset="0"/>
              </a:rPr>
              <a:t>resultados</a:t>
            </a:r>
          </a:p>
          <a:p>
            <a:endParaRPr lang="es-ES" sz="1600" dirty="0" smtClean="0">
              <a:latin typeface="Arial" pitchFamily="34" charset="0"/>
              <a:cs typeface="Arial" pitchFamily="34" charset="0"/>
            </a:endParaRPr>
          </a:p>
          <a:p>
            <a:r>
              <a:rPr lang="es-ES" sz="1600" dirty="0" smtClean="0">
                <a:latin typeface="Arial" pitchFamily="34" charset="0"/>
                <a:cs typeface="Arial" pitchFamily="34" charset="0"/>
              </a:rPr>
              <a:t>Pruebas </a:t>
            </a:r>
            <a:r>
              <a:rPr lang="es-ES" sz="1600" dirty="0">
                <a:latin typeface="Arial" pitchFamily="34" charset="0"/>
                <a:cs typeface="Arial" pitchFamily="34" charset="0"/>
              </a:rPr>
              <a:t>morfológicas de los géneros </a:t>
            </a:r>
            <a:r>
              <a:rPr lang="es-ES" sz="1600" i="1" dirty="0">
                <a:latin typeface="Arial" pitchFamily="34" charset="0"/>
                <a:cs typeface="Arial" pitchFamily="34" charset="0"/>
              </a:rPr>
              <a:t>Lactobacillus </a:t>
            </a:r>
            <a:r>
              <a:rPr lang="es-ES" sz="1600" dirty="0">
                <a:latin typeface="Arial" pitchFamily="34" charset="0"/>
                <a:cs typeface="Arial" pitchFamily="34" charset="0"/>
              </a:rPr>
              <a:t>y </a:t>
            </a:r>
            <a:r>
              <a:rPr lang="es-ES" sz="1600" i="1" dirty="0">
                <a:latin typeface="Arial" pitchFamily="34" charset="0"/>
                <a:cs typeface="Arial" pitchFamily="34" charset="0"/>
              </a:rPr>
              <a:t>Bacillus</a:t>
            </a:r>
            <a:endParaRPr lang="es-ES" sz="1600" dirty="0">
              <a:latin typeface="Arial" pitchFamily="34" charset="0"/>
              <a:cs typeface="Arial" pitchFamily="34" charset="0"/>
            </a:endParaRPr>
          </a:p>
          <a:p>
            <a:endParaRPr lang="es-ES" sz="1600" dirty="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2104982988"/>
              </p:ext>
            </p:extLst>
          </p:nvPr>
        </p:nvGraphicFramePr>
        <p:xfrm>
          <a:off x="1043608" y="3649588"/>
          <a:ext cx="7920880" cy="1590429"/>
        </p:xfrm>
        <a:graphic>
          <a:graphicData uri="http://schemas.openxmlformats.org/drawingml/2006/table">
            <a:tbl>
              <a:tblPr firstRow="1" firstCol="1" bandRow="1">
                <a:tableStyleId>{F5AB1C69-6EDB-4FF4-983F-18BD219EF322}</a:tableStyleId>
              </a:tblPr>
              <a:tblGrid>
                <a:gridCol w="1415575"/>
                <a:gridCol w="1135296"/>
                <a:gridCol w="1009876"/>
                <a:gridCol w="975757"/>
                <a:gridCol w="1008112"/>
                <a:gridCol w="1008112"/>
                <a:gridCol w="1368152"/>
              </a:tblGrid>
              <a:tr h="589048">
                <a:tc>
                  <a:txBody>
                    <a:bodyPr/>
                    <a:lstStyle/>
                    <a:p>
                      <a:pPr marL="457200" algn="just">
                        <a:lnSpc>
                          <a:spcPct val="115000"/>
                        </a:lnSpc>
                        <a:spcAft>
                          <a:spcPts val="0"/>
                        </a:spcAft>
                      </a:pPr>
                      <a:r>
                        <a:rPr lang="es-ES" sz="900" dirty="0">
                          <a:effectLst/>
                          <a:latin typeface="Arial" pitchFamily="34" charset="0"/>
                          <a:cs typeface="Arial" pitchFamily="34" charset="0"/>
                        </a:rPr>
                        <a:t>Género</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Forma</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Tamaño</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Color</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Superficie</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smtClean="0">
                          <a:effectLst/>
                          <a:latin typeface="Arial" pitchFamily="34" charset="0"/>
                          <a:cs typeface="Arial" pitchFamily="34" charset="0"/>
                        </a:rPr>
                        <a:t>Tinción </a:t>
                      </a:r>
                      <a:r>
                        <a:rPr lang="es-ES" sz="900" dirty="0" err="1" smtClean="0">
                          <a:effectLst/>
                          <a:latin typeface="Arial" pitchFamily="34" charset="0"/>
                          <a:cs typeface="Arial" pitchFamily="34" charset="0"/>
                        </a:rPr>
                        <a:t>gram</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Agrupación</a:t>
                      </a:r>
                      <a:endParaRPr lang="es-ES" sz="900" dirty="0">
                        <a:effectLst/>
                        <a:latin typeface="Arial" pitchFamily="34" charset="0"/>
                        <a:ea typeface="Times New Roman"/>
                        <a:cs typeface="Arial" pitchFamily="34" charset="0"/>
                      </a:endParaRPr>
                    </a:p>
                  </a:txBody>
                  <a:tcPr marL="0" marR="72000" marT="0" marB="0" anchor="ctr"/>
                </a:tc>
              </a:tr>
              <a:tr h="471238">
                <a:tc>
                  <a:txBody>
                    <a:bodyPr/>
                    <a:lstStyle/>
                    <a:p>
                      <a:pPr marL="457200" algn="just">
                        <a:lnSpc>
                          <a:spcPct val="115000"/>
                        </a:lnSpc>
                        <a:spcAft>
                          <a:spcPts val="0"/>
                        </a:spcAft>
                      </a:pPr>
                      <a:r>
                        <a:rPr lang="es-ES" sz="900" dirty="0">
                          <a:effectLst/>
                          <a:latin typeface="Arial" pitchFamily="34" charset="0"/>
                          <a:cs typeface="Arial" pitchFamily="34" charset="0"/>
                        </a:rPr>
                        <a:t>Lactobacillus</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smtClean="0">
                          <a:effectLst/>
                          <a:latin typeface="Arial" pitchFamily="34" charset="0"/>
                          <a:cs typeface="Arial" pitchFamily="34" charset="0"/>
                        </a:rPr>
                        <a:t>Bacilar</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2-5 mm</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Crema</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Cóncava</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Positivo</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Cadena</a:t>
                      </a:r>
                      <a:endParaRPr lang="es-ES" sz="900" dirty="0">
                        <a:effectLst/>
                        <a:latin typeface="Arial" pitchFamily="34" charset="0"/>
                        <a:ea typeface="Times New Roman"/>
                        <a:cs typeface="Arial" pitchFamily="34" charset="0"/>
                      </a:endParaRPr>
                    </a:p>
                  </a:txBody>
                  <a:tcPr marL="0" marR="72000" marT="0" marB="0" anchor="ctr"/>
                </a:tc>
              </a:tr>
              <a:tr h="530143">
                <a:tc>
                  <a:txBody>
                    <a:bodyPr/>
                    <a:lstStyle/>
                    <a:p>
                      <a:pPr marL="457200" algn="just">
                        <a:lnSpc>
                          <a:spcPct val="115000"/>
                        </a:lnSpc>
                        <a:spcAft>
                          <a:spcPts val="0"/>
                        </a:spcAft>
                      </a:pPr>
                      <a:r>
                        <a:rPr lang="es-ES" sz="900" dirty="0">
                          <a:effectLst/>
                          <a:latin typeface="Arial" pitchFamily="34" charset="0"/>
                          <a:cs typeface="Arial" pitchFamily="34" charset="0"/>
                        </a:rPr>
                        <a:t>Bacillus</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smtClean="0">
                          <a:effectLst/>
                          <a:latin typeface="Arial" pitchFamily="34" charset="0"/>
                          <a:cs typeface="Arial" pitchFamily="34" charset="0"/>
                        </a:rPr>
                        <a:t>Bacilar</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1,2-10 μm</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Amarillo</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Cóncava</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Positivo</a:t>
                      </a:r>
                      <a:endParaRPr lang="es-ES" sz="900" dirty="0">
                        <a:effectLst/>
                        <a:latin typeface="Arial" pitchFamily="34" charset="0"/>
                        <a:ea typeface="Times New Roman"/>
                        <a:cs typeface="Arial" pitchFamily="34" charset="0"/>
                      </a:endParaRPr>
                    </a:p>
                  </a:txBody>
                  <a:tcPr marL="0" marR="72000" marT="0" marB="0" anchor="ctr"/>
                </a:tc>
                <a:tc>
                  <a:txBody>
                    <a:bodyPr/>
                    <a:lstStyle/>
                    <a:p>
                      <a:pPr marL="457200" algn="just">
                        <a:lnSpc>
                          <a:spcPct val="115000"/>
                        </a:lnSpc>
                        <a:spcAft>
                          <a:spcPts val="0"/>
                        </a:spcAft>
                      </a:pPr>
                      <a:r>
                        <a:rPr lang="es-ES" sz="900" dirty="0">
                          <a:effectLst/>
                          <a:latin typeface="Arial" pitchFamily="34" charset="0"/>
                          <a:cs typeface="Arial" pitchFamily="34" charset="0"/>
                        </a:rPr>
                        <a:t>Cadena</a:t>
                      </a:r>
                      <a:endParaRPr lang="es-ES" sz="900" dirty="0">
                        <a:effectLst/>
                        <a:latin typeface="Arial" pitchFamily="34" charset="0"/>
                        <a:ea typeface="Times New Roman"/>
                        <a:cs typeface="Arial" pitchFamily="34" charset="0"/>
                      </a:endParaRPr>
                    </a:p>
                  </a:txBody>
                  <a:tcPr marL="0" marR="72000" marT="0" marB="0" anchor="ctr"/>
                </a:tc>
              </a:tr>
            </a:tbl>
          </a:graphicData>
        </a:graphic>
      </p:graphicFrame>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41064097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051720" y="4225652"/>
            <a:ext cx="1368151" cy="1228924"/>
            <a:chOff x="2339750" y="1296143"/>
            <a:chExt cx="1519863" cy="1588964"/>
          </a:xfrm>
        </p:grpSpPr>
        <p:sp>
          <p:nvSpPr>
            <p:cNvPr id="17" name="16 Hexágono"/>
            <p:cNvSpPr/>
            <p:nvPr/>
          </p:nvSpPr>
          <p:spPr>
            <a:xfrm rot="5400000">
              <a:off x="2305200" y="1330693"/>
              <a:ext cx="1588964" cy="1519863"/>
            </a:xfrm>
            <a:prstGeom prst="hexagon">
              <a:avLst>
                <a:gd name="adj" fmla="val 25000"/>
                <a:gd name="vf" fmla="val 115470"/>
              </a:avLst>
            </a:prstGeom>
          </p:spPr>
          <p:style>
            <a:lnRef idx="1">
              <a:schemeClr val="accent3"/>
            </a:lnRef>
            <a:fillRef idx="3">
              <a:schemeClr val="accent3"/>
            </a:fillRef>
            <a:effectRef idx="2">
              <a:schemeClr val="accent3"/>
            </a:effectRef>
            <a:fontRef idx="minor">
              <a:schemeClr val="lt1"/>
            </a:fontRef>
          </p:style>
        </p:sp>
        <p:sp>
          <p:nvSpPr>
            <p:cNvPr id="18" name="Hexágono 4"/>
            <p:cNvSpPr/>
            <p:nvPr/>
          </p:nvSpPr>
          <p:spPr>
            <a:xfrm>
              <a:off x="2339750" y="1555212"/>
              <a:ext cx="1512168" cy="10708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2000" dirty="0" smtClean="0">
                  <a:solidFill>
                    <a:schemeClr val="tx1"/>
                  </a:solidFill>
                </a:rPr>
                <a:t>Competitivo</a:t>
              </a:r>
              <a:endParaRPr lang="es-ES" sz="2000" kern="1200" dirty="0">
                <a:solidFill>
                  <a:schemeClr val="tx1"/>
                </a:solidFill>
              </a:endParaRPr>
            </a:p>
          </p:txBody>
        </p:sp>
      </p:grpSp>
      <p:grpSp>
        <p:nvGrpSpPr>
          <p:cNvPr id="5" name="4 Grupo"/>
          <p:cNvGrpSpPr/>
          <p:nvPr/>
        </p:nvGrpSpPr>
        <p:grpSpPr>
          <a:xfrm>
            <a:off x="4211960" y="2297320"/>
            <a:ext cx="2088232" cy="1352268"/>
            <a:chOff x="3238103" y="2418600"/>
            <a:chExt cx="2160240" cy="2135534"/>
          </a:xfrm>
        </p:grpSpPr>
        <p:sp>
          <p:nvSpPr>
            <p:cNvPr id="15" name="14 Hexágono"/>
            <p:cNvSpPr/>
            <p:nvPr/>
          </p:nvSpPr>
          <p:spPr>
            <a:xfrm rot="5400000">
              <a:off x="3252969" y="2415083"/>
              <a:ext cx="2135534" cy="2142567"/>
            </a:xfrm>
            <a:prstGeom prst="hexagon">
              <a:avLst>
                <a:gd name="adj" fmla="val 25000"/>
                <a:gd name="vf" fmla="val 115470"/>
              </a:avLst>
            </a:prstGeom>
            <a:solidFill>
              <a:srgbClr val="0070C0"/>
            </a:solidFill>
          </p:spPr>
          <p:style>
            <a:lnRef idx="2">
              <a:schemeClr val="lt1">
                <a:hueOff val="0"/>
                <a:satOff val="0"/>
                <a:lumOff val="0"/>
                <a:alphaOff val="0"/>
              </a:schemeClr>
            </a:lnRef>
            <a:fillRef idx="1">
              <a:scrgbClr r="0" g="0" b="0"/>
            </a:fillRef>
            <a:effectRef idx="0">
              <a:schemeClr val="accent2">
                <a:hueOff val="-163828"/>
                <a:satOff val="19704"/>
                <a:lumOff val="2266"/>
                <a:alphaOff val="0"/>
              </a:schemeClr>
            </a:effectRef>
            <a:fontRef idx="minor">
              <a:schemeClr val="lt1"/>
            </a:fontRef>
          </p:style>
        </p:sp>
        <p:sp>
          <p:nvSpPr>
            <p:cNvPr id="16" name="Hexágono 6"/>
            <p:cNvSpPr/>
            <p:nvPr/>
          </p:nvSpPr>
          <p:spPr>
            <a:xfrm>
              <a:off x="3238103" y="2774521"/>
              <a:ext cx="2160240" cy="14236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C" sz="2000" dirty="0" smtClean="0"/>
                <a:t>Biotecnología</a:t>
              </a:r>
              <a:endParaRPr lang="es-ES" sz="2000" kern="1200" dirty="0"/>
            </a:p>
          </p:txBody>
        </p:sp>
      </p:grpSp>
      <p:grpSp>
        <p:nvGrpSpPr>
          <p:cNvPr id="6" name="5 Grupo"/>
          <p:cNvGrpSpPr/>
          <p:nvPr/>
        </p:nvGrpSpPr>
        <p:grpSpPr>
          <a:xfrm>
            <a:off x="6012160" y="4513684"/>
            <a:ext cx="1728192" cy="788778"/>
            <a:chOff x="4839533" y="3596275"/>
            <a:chExt cx="957940" cy="1004802"/>
          </a:xfrm>
        </p:grpSpPr>
        <p:sp>
          <p:nvSpPr>
            <p:cNvPr id="13" name="12 Hexágono"/>
            <p:cNvSpPr/>
            <p:nvPr/>
          </p:nvSpPr>
          <p:spPr>
            <a:xfrm rot="5400000">
              <a:off x="4816102" y="3619706"/>
              <a:ext cx="1004802" cy="957940"/>
            </a:xfrm>
            <a:prstGeom prst="hexagon">
              <a:avLst>
                <a:gd name="adj" fmla="val 25000"/>
                <a:gd name="vf" fmla="val 115470"/>
              </a:avLst>
            </a:prstGeom>
            <a:solidFill>
              <a:srgbClr val="00B0F0"/>
            </a:solidFill>
          </p:spPr>
          <p:style>
            <a:lnRef idx="2">
              <a:schemeClr val="lt1">
                <a:hueOff val="0"/>
                <a:satOff val="0"/>
                <a:lumOff val="0"/>
                <a:alphaOff val="0"/>
              </a:schemeClr>
            </a:lnRef>
            <a:fillRef idx="1">
              <a:scrgbClr r="0" g="0" b="0"/>
            </a:fillRef>
            <a:effectRef idx="0">
              <a:schemeClr val="accent2">
                <a:hueOff val="-327656"/>
                <a:satOff val="39409"/>
                <a:lumOff val="4532"/>
                <a:alphaOff val="0"/>
              </a:schemeClr>
            </a:effectRef>
            <a:fontRef idx="minor">
              <a:schemeClr val="lt1"/>
            </a:fontRef>
          </p:style>
        </p:sp>
        <p:sp>
          <p:nvSpPr>
            <p:cNvPr id="14" name="Hexágono 8"/>
            <p:cNvSpPr/>
            <p:nvPr/>
          </p:nvSpPr>
          <p:spPr>
            <a:xfrm>
              <a:off x="4995467" y="3759837"/>
              <a:ext cx="646072" cy="6776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dirty="0" smtClean="0"/>
                <a:t>RESULTADOS</a:t>
              </a:r>
              <a:endParaRPr lang="es-ES" sz="1100" kern="1200" dirty="0"/>
            </a:p>
          </p:txBody>
        </p:sp>
      </p:grpSp>
      <p:grpSp>
        <p:nvGrpSpPr>
          <p:cNvPr id="7" name="6 Grupo"/>
          <p:cNvGrpSpPr/>
          <p:nvPr/>
        </p:nvGrpSpPr>
        <p:grpSpPr>
          <a:xfrm>
            <a:off x="5652120" y="553244"/>
            <a:ext cx="1008112" cy="1078766"/>
            <a:chOff x="2393064" y="3902086"/>
            <a:chExt cx="1590600" cy="1582822"/>
          </a:xfrm>
        </p:grpSpPr>
        <p:sp>
          <p:nvSpPr>
            <p:cNvPr id="11" name="10 Hexágono"/>
            <p:cNvSpPr/>
            <p:nvPr/>
          </p:nvSpPr>
          <p:spPr>
            <a:xfrm rot="5400000">
              <a:off x="2396953" y="3898197"/>
              <a:ext cx="1582822" cy="1590600"/>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491484"/>
                <a:satOff val="59113"/>
                <a:lumOff val="6797"/>
                <a:alphaOff val="0"/>
              </a:schemeClr>
            </a:effectRef>
            <a:fontRef idx="minor">
              <a:schemeClr val="lt1"/>
            </a:fontRef>
          </p:style>
        </p:sp>
        <p:sp>
          <p:nvSpPr>
            <p:cNvPr id="12" name="Hexágono 10"/>
            <p:cNvSpPr/>
            <p:nvPr/>
          </p:nvSpPr>
          <p:spPr>
            <a:xfrm>
              <a:off x="2399488" y="4165890"/>
              <a:ext cx="1584176" cy="1055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s-ES" sz="1600" dirty="0" smtClean="0">
                  <a:solidFill>
                    <a:srgbClr val="FFFFFF"/>
                  </a:solidFill>
                  <a:cs typeface="Times New Roman" pitchFamily="18" charset="0"/>
                </a:rPr>
                <a:t>selenio orgánico</a:t>
              </a:r>
              <a:endParaRPr lang="es-ES" sz="1600" kern="1200" dirty="0">
                <a:solidFill>
                  <a:srgbClr val="FFFFFF"/>
                </a:solidFill>
              </a:endParaRPr>
            </a:p>
          </p:txBody>
        </p:sp>
      </p:grpSp>
      <p:grpSp>
        <p:nvGrpSpPr>
          <p:cNvPr id="8" name="7 Grupo"/>
          <p:cNvGrpSpPr/>
          <p:nvPr/>
        </p:nvGrpSpPr>
        <p:grpSpPr>
          <a:xfrm>
            <a:off x="7293020" y="2353444"/>
            <a:ext cx="1023396" cy="969619"/>
            <a:chOff x="5023020" y="4636028"/>
            <a:chExt cx="985644" cy="903609"/>
          </a:xfrm>
        </p:grpSpPr>
        <p:sp>
          <p:nvSpPr>
            <p:cNvPr id="9" name="8 Hexágono"/>
            <p:cNvSpPr/>
            <p:nvPr/>
          </p:nvSpPr>
          <p:spPr>
            <a:xfrm rot="5400000">
              <a:off x="5064037" y="4595011"/>
              <a:ext cx="903609" cy="985644"/>
            </a:xfrm>
            <a:prstGeom prst="hexagon">
              <a:avLst>
                <a:gd name="adj" fmla="val 25000"/>
                <a:gd name="vf" fmla="val 115470"/>
              </a:avLst>
            </a:prstGeom>
          </p:spPr>
          <p:style>
            <a:lnRef idx="2">
              <a:schemeClr val="lt1">
                <a:hueOff val="0"/>
                <a:satOff val="0"/>
                <a:lumOff val="0"/>
                <a:alphaOff val="0"/>
              </a:schemeClr>
            </a:lnRef>
            <a:fillRef idx="1">
              <a:schemeClr val="accent2">
                <a:hueOff val="-655312"/>
                <a:satOff val="78818"/>
                <a:lumOff val="9063"/>
                <a:alphaOff val="0"/>
              </a:schemeClr>
            </a:fillRef>
            <a:effectRef idx="0">
              <a:schemeClr val="accent2">
                <a:hueOff val="-655312"/>
                <a:satOff val="78818"/>
                <a:lumOff val="9063"/>
                <a:alphaOff val="0"/>
              </a:schemeClr>
            </a:effectRef>
            <a:fontRef idx="minor">
              <a:schemeClr val="lt1"/>
            </a:fontRef>
          </p:style>
        </p:sp>
        <p:sp>
          <p:nvSpPr>
            <p:cNvPr id="10" name="Hexágono 12"/>
            <p:cNvSpPr/>
            <p:nvPr/>
          </p:nvSpPr>
          <p:spPr>
            <a:xfrm>
              <a:off x="5038303" y="4786629"/>
              <a:ext cx="936103" cy="6024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solidFill>
                    <a:schemeClr val="tx1"/>
                  </a:solidFill>
                </a:rPr>
                <a:t>Nutricionistas</a:t>
              </a:r>
              <a:endParaRPr lang="es-ES" sz="1100" kern="1200" dirty="0">
                <a:solidFill>
                  <a:schemeClr val="tx1"/>
                </a:solidFill>
              </a:endParaRPr>
            </a:p>
          </p:txBody>
        </p:sp>
      </p:grpSp>
      <p:grpSp>
        <p:nvGrpSpPr>
          <p:cNvPr id="19" name="18 Grupo"/>
          <p:cNvGrpSpPr/>
          <p:nvPr/>
        </p:nvGrpSpPr>
        <p:grpSpPr>
          <a:xfrm>
            <a:off x="6725816" y="553244"/>
            <a:ext cx="1086544" cy="1078766"/>
            <a:chOff x="2393064" y="3902086"/>
            <a:chExt cx="1590600" cy="1582822"/>
          </a:xfrm>
        </p:grpSpPr>
        <p:sp>
          <p:nvSpPr>
            <p:cNvPr id="20" name="19 Hexágono"/>
            <p:cNvSpPr/>
            <p:nvPr/>
          </p:nvSpPr>
          <p:spPr>
            <a:xfrm rot="5400000">
              <a:off x="2396953" y="3898197"/>
              <a:ext cx="1582822" cy="1590600"/>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491484"/>
                <a:satOff val="59113"/>
                <a:lumOff val="6797"/>
                <a:alphaOff val="0"/>
              </a:schemeClr>
            </a:effectRef>
            <a:fontRef idx="minor">
              <a:schemeClr val="lt1"/>
            </a:fontRef>
          </p:style>
        </p:sp>
        <p:sp>
          <p:nvSpPr>
            <p:cNvPr id="21" name="Hexágono 10"/>
            <p:cNvSpPr/>
            <p:nvPr/>
          </p:nvSpPr>
          <p:spPr>
            <a:xfrm>
              <a:off x="2393064" y="4165890"/>
              <a:ext cx="1584176" cy="1055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s-ES" sz="1600" b="1" dirty="0" smtClean="0">
                  <a:solidFill>
                    <a:srgbClr val="FFFFFF"/>
                  </a:solidFill>
                  <a:cs typeface="Times New Roman" pitchFamily="18" charset="0"/>
                </a:rPr>
                <a:t>probióticos</a:t>
              </a:r>
              <a:endParaRPr lang="es-ES" sz="1600" b="1" kern="1200" dirty="0">
                <a:solidFill>
                  <a:srgbClr val="FFFFFF"/>
                </a:solidFill>
              </a:endParaRPr>
            </a:p>
          </p:txBody>
        </p:sp>
      </p:grpSp>
      <p:grpSp>
        <p:nvGrpSpPr>
          <p:cNvPr id="22" name="21 Grupo"/>
          <p:cNvGrpSpPr/>
          <p:nvPr/>
        </p:nvGrpSpPr>
        <p:grpSpPr>
          <a:xfrm>
            <a:off x="7877944" y="553244"/>
            <a:ext cx="1086544" cy="1078766"/>
            <a:chOff x="2393064" y="3902086"/>
            <a:chExt cx="1590600" cy="1582822"/>
          </a:xfrm>
        </p:grpSpPr>
        <p:sp>
          <p:nvSpPr>
            <p:cNvPr id="23" name="22 Hexágono"/>
            <p:cNvSpPr/>
            <p:nvPr/>
          </p:nvSpPr>
          <p:spPr>
            <a:xfrm rot="5400000">
              <a:off x="2396953" y="3898197"/>
              <a:ext cx="1582822" cy="1590600"/>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491484"/>
                <a:satOff val="59113"/>
                <a:lumOff val="6797"/>
                <a:alphaOff val="0"/>
              </a:schemeClr>
            </a:effectRef>
            <a:fontRef idx="minor">
              <a:schemeClr val="lt1"/>
            </a:fontRef>
          </p:style>
        </p:sp>
        <p:sp>
          <p:nvSpPr>
            <p:cNvPr id="24" name="Hexágono 10"/>
            <p:cNvSpPr/>
            <p:nvPr/>
          </p:nvSpPr>
          <p:spPr>
            <a:xfrm>
              <a:off x="2399488" y="4165890"/>
              <a:ext cx="1584176" cy="1055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s-ES" sz="1600" dirty="0" smtClean="0">
                  <a:solidFill>
                    <a:srgbClr val="FFFFFF"/>
                  </a:solidFill>
                  <a:cs typeface="Times New Roman" pitchFamily="18" charset="0"/>
                </a:rPr>
                <a:t>prebióticos</a:t>
              </a:r>
              <a:endParaRPr lang="es-ES" sz="1600" kern="1200" dirty="0">
                <a:solidFill>
                  <a:srgbClr val="FFFFFF"/>
                </a:solidFill>
              </a:endParaRPr>
            </a:p>
          </p:txBody>
        </p:sp>
      </p:grpSp>
      <p:grpSp>
        <p:nvGrpSpPr>
          <p:cNvPr id="25" name="24 Grupo"/>
          <p:cNvGrpSpPr/>
          <p:nvPr/>
        </p:nvGrpSpPr>
        <p:grpSpPr>
          <a:xfrm>
            <a:off x="4427984" y="553244"/>
            <a:ext cx="1080120" cy="1152128"/>
            <a:chOff x="2393064" y="3902086"/>
            <a:chExt cx="1590600" cy="1582822"/>
          </a:xfrm>
        </p:grpSpPr>
        <p:sp>
          <p:nvSpPr>
            <p:cNvPr id="26" name="25 Hexágono"/>
            <p:cNvSpPr/>
            <p:nvPr/>
          </p:nvSpPr>
          <p:spPr>
            <a:xfrm rot="5400000">
              <a:off x="2396953" y="3898197"/>
              <a:ext cx="1582822" cy="1590600"/>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491484"/>
                <a:satOff val="59113"/>
                <a:lumOff val="6797"/>
                <a:alphaOff val="0"/>
              </a:schemeClr>
            </a:effectRef>
            <a:fontRef idx="minor">
              <a:schemeClr val="lt1"/>
            </a:fontRef>
          </p:style>
        </p:sp>
        <p:sp>
          <p:nvSpPr>
            <p:cNvPr id="27" name="Hexágono 10"/>
            <p:cNvSpPr/>
            <p:nvPr/>
          </p:nvSpPr>
          <p:spPr>
            <a:xfrm>
              <a:off x="2393064" y="4165890"/>
              <a:ext cx="1584176" cy="1055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s-ES" sz="1200" dirty="0" smtClean="0">
                  <a:solidFill>
                    <a:srgbClr val="FFFFFF"/>
                  </a:solidFill>
                  <a:cs typeface="Times New Roman" pitchFamily="18" charset="0"/>
                </a:rPr>
                <a:t>mananoligosacaridos</a:t>
              </a:r>
              <a:endParaRPr lang="es-ES" sz="1200" kern="1200" dirty="0">
                <a:solidFill>
                  <a:srgbClr val="FFFFFF"/>
                </a:solidFill>
              </a:endParaRPr>
            </a:p>
          </p:txBody>
        </p:sp>
      </p:grpSp>
      <p:grpSp>
        <p:nvGrpSpPr>
          <p:cNvPr id="29" name="28 Grupo"/>
          <p:cNvGrpSpPr/>
          <p:nvPr/>
        </p:nvGrpSpPr>
        <p:grpSpPr>
          <a:xfrm>
            <a:off x="3203848" y="554598"/>
            <a:ext cx="1080120" cy="1078766"/>
            <a:chOff x="2393064" y="3902086"/>
            <a:chExt cx="1590600" cy="1582822"/>
          </a:xfrm>
        </p:grpSpPr>
        <p:sp>
          <p:nvSpPr>
            <p:cNvPr id="30" name="29 Hexágono"/>
            <p:cNvSpPr/>
            <p:nvPr/>
          </p:nvSpPr>
          <p:spPr>
            <a:xfrm rot="5400000">
              <a:off x="2396953" y="3898197"/>
              <a:ext cx="1582822" cy="1590600"/>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491484"/>
                <a:satOff val="59113"/>
                <a:lumOff val="6797"/>
                <a:alphaOff val="0"/>
              </a:schemeClr>
            </a:effectRef>
            <a:fontRef idx="minor">
              <a:schemeClr val="lt1"/>
            </a:fontRef>
          </p:style>
        </p:sp>
        <p:sp>
          <p:nvSpPr>
            <p:cNvPr id="31" name="Hexágono 10"/>
            <p:cNvSpPr/>
            <p:nvPr/>
          </p:nvSpPr>
          <p:spPr>
            <a:xfrm>
              <a:off x="2393064" y="4165890"/>
              <a:ext cx="1584176" cy="1055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s-ES" sz="1600" dirty="0" smtClean="0">
                  <a:solidFill>
                    <a:srgbClr val="FFFFFF"/>
                  </a:solidFill>
                  <a:cs typeface="Times New Roman" pitchFamily="18" charset="0"/>
                </a:rPr>
                <a:t>Ácidos orgánicos</a:t>
              </a:r>
              <a:endParaRPr lang="es-ES" sz="1600" kern="1200" dirty="0">
                <a:solidFill>
                  <a:srgbClr val="FFFFFF"/>
                </a:solidFill>
              </a:endParaRPr>
            </a:p>
          </p:txBody>
        </p:sp>
      </p:grpSp>
      <p:cxnSp>
        <p:nvCxnSpPr>
          <p:cNvPr id="35" name="34 Conector curvado"/>
          <p:cNvCxnSpPr>
            <a:stCxn id="15" idx="3"/>
            <a:endCxn id="23" idx="0"/>
          </p:cNvCxnSpPr>
          <p:nvPr/>
        </p:nvCxnSpPr>
        <p:spPr>
          <a:xfrm rot="5400000" flipH="1" flipV="1">
            <a:off x="6507205" y="383310"/>
            <a:ext cx="665310" cy="316271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7" name="36 Conector curvado"/>
          <p:cNvCxnSpPr>
            <a:stCxn id="15" idx="3"/>
            <a:endCxn id="20" idx="0"/>
          </p:cNvCxnSpPr>
          <p:nvPr/>
        </p:nvCxnSpPr>
        <p:spPr>
          <a:xfrm rot="5400000" flipH="1" flipV="1">
            <a:off x="5931141" y="959374"/>
            <a:ext cx="665310" cy="2010583"/>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38 Conector curvado"/>
          <p:cNvCxnSpPr>
            <a:stCxn id="15" idx="3"/>
            <a:endCxn id="11" idx="0"/>
          </p:cNvCxnSpPr>
          <p:nvPr/>
        </p:nvCxnSpPr>
        <p:spPr>
          <a:xfrm rot="5400000" flipH="1" flipV="1">
            <a:off x="5374685" y="1515830"/>
            <a:ext cx="665310" cy="89767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curvado"/>
          <p:cNvCxnSpPr>
            <a:stCxn id="15" idx="3"/>
            <a:endCxn id="26" idx="0"/>
          </p:cNvCxnSpPr>
          <p:nvPr/>
        </p:nvCxnSpPr>
        <p:spPr>
          <a:xfrm rot="16200000" flipV="1">
            <a:off x="4817301" y="1856115"/>
            <a:ext cx="591948" cy="29046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Forma"/>
          <p:cNvCxnSpPr>
            <a:stCxn id="15" idx="3"/>
            <a:endCxn id="30" idx="0"/>
          </p:cNvCxnSpPr>
          <p:nvPr/>
        </p:nvCxnSpPr>
        <p:spPr>
          <a:xfrm rot="16200000" flipV="1">
            <a:off x="4169229" y="1208043"/>
            <a:ext cx="663956" cy="151459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47 Flecha curvada hacia la derecha"/>
          <p:cNvSpPr/>
          <p:nvPr/>
        </p:nvSpPr>
        <p:spPr>
          <a:xfrm rot="15817095">
            <a:off x="6465302" y="2641436"/>
            <a:ext cx="720080" cy="2425452"/>
          </a:xfrm>
          <a:prstGeom prst="curv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51" name="50 Flecha curvada hacia arriba"/>
          <p:cNvSpPr/>
          <p:nvPr/>
        </p:nvSpPr>
        <p:spPr>
          <a:xfrm rot="8794405">
            <a:off x="1625043" y="2925904"/>
            <a:ext cx="2578128" cy="793633"/>
          </a:xfrm>
          <a:prstGeom prst="curvedUp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52" name="51 Flecha a la derecha con bandas"/>
          <p:cNvSpPr/>
          <p:nvPr/>
        </p:nvSpPr>
        <p:spPr>
          <a:xfrm>
            <a:off x="4139952" y="4801716"/>
            <a:ext cx="1224136" cy="360040"/>
          </a:xfrm>
          <a:prstGeom prst="striped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dirty="0"/>
          </a:p>
        </p:txBody>
      </p:sp>
      <p:grpSp>
        <p:nvGrpSpPr>
          <p:cNvPr id="50" name="49 Grupo"/>
          <p:cNvGrpSpPr/>
          <p:nvPr/>
        </p:nvGrpSpPr>
        <p:grpSpPr>
          <a:xfrm>
            <a:off x="1835696" y="481236"/>
            <a:ext cx="1224136" cy="1150774"/>
            <a:chOff x="2393064" y="3902086"/>
            <a:chExt cx="1590600" cy="1582822"/>
          </a:xfrm>
        </p:grpSpPr>
        <p:sp>
          <p:nvSpPr>
            <p:cNvPr id="53" name="52 Hexágono"/>
            <p:cNvSpPr/>
            <p:nvPr/>
          </p:nvSpPr>
          <p:spPr>
            <a:xfrm rot="5400000">
              <a:off x="2396953" y="3898197"/>
              <a:ext cx="1582822" cy="1590600"/>
            </a:xfrm>
            <a:prstGeom prst="hexagon">
              <a:avLst>
                <a:gd name="adj" fmla="val 25000"/>
                <a:gd name="vf" fmla="val 115470"/>
              </a:avLst>
            </a:prstGeom>
            <a:solidFill>
              <a:srgbClr val="FF6600"/>
            </a:solidFill>
          </p:spPr>
          <p:style>
            <a:lnRef idx="2">
              <a:schemeClr val="lt1">
                <a:hueOff val="0"/>
                <a:satOff val="0"/>
                <a:lumOff val="0"/>
                <a:alphaOff val="0"/>
              </a:schemeClr>
            </a:lnRef>
            <a:fillRef idx="1">
              <a:scrgbClr r="0" g="0" b="0"/>
            </a:fillRef>
            <a:effectRef idx="0">
              <a:schemeClr val="accent2">
                <a:hueOff val="-491484"/>
                <a:satOff val="59113"/>
                <a:lumOff val="6797"/>
                <a:alphaOff val="0"/>
              </a:schemeClr>
            </a:effectRef>
            <a:fontRef idx="minor">
              <a:schemeClr val="lt1"/>
            </a:fontRef>
          </p:style>
        </p:sp>
        <p:sp>
          <p:nvSpPr>
            <p:cNvPr id="54" name="Hexágono 10"/>
            <p:cNvSpPr/>
            <p:nvPr/>
          </p:nvSpPr>
          <p:spPr>
            <a:xfrm>
              <a:off x="2393064" y="4165890"/>
              <a:ext cx="1584176" cy="1055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Aft>
                  <a:spcPct val="35000"/>
                </a:spcAft>
              </a:pPr>
              <a:r>
                <a:rPr lang="es-ES" sz="1600" dirty="0" smtClean="0">
                  <a:solidFill>
                    <a:srgbClr val="FFFFFF"/>
                  </a:solidFill>
                  <a:cs typeface="Times New Roman" pitchFamily="18" charset="0"/>
                </a:rPr>
                <a:t>Antioxidantes</a:t>
              </a:r>
              <a:endParaRPr lang="es-ES" sz="1600" kern="1200" dirty="0">
                <a:solidFill>
                  <a:srgbClr val="FFFFFF"/>
                </a:solidFill>
              </a:endParaRPr>
            </a:p>
          </p:txBody>
        </p:sp>
      </p:grpSp>
      <p:cxnSp>
        <p:nvCxnSpPr>
          <p:cNvPr id="56" name="55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42"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cxnSp>
        <p:nvCxnSpPr>
          <p:cNvPr id="49" name="48 Forma"/>
          <p:cNvCxnSpPr>
            <a:stCxn id="15" idx="3"/>
            <a:endCxn id="53" idx="0"/>
          </p:cNvCxnSpPr>
          <p:nvPr/>
        </p:nvCxnSpPr>
        <p:spPr>
          <a:xfrm rot="16200000" flipV="1">
            <a:off x="3520480" y="559294"/>
            <a:ext cx="665310" cy="281074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1763688" y="49188"/>
            <a:ext cx="4258816" cy="432048"/>
          </a:xfrm>
          <a:solidFill>
            <a:srgbClr val="FF6600"/>
          </a:solidFill>
        </p:spPr>
        <p:txBody>
          <a:bodyPr>
            <a:noAutofit/>
          </a:bodyPr>
          <a:lstStyle/>
          <a:p>
            <a:pPr algn="r"/>
            <a:r>
              <a:rPr lang="es-ES" sz="2400" b="1" dirty="0" smtClean="0">
                <a:solidFill>
                  <a:schemeClr val="bg1"/>
                </a:solidFill>
                <a:latin typeface="Arial" pitchFamily="34" charset="0"/>
                <a:cs typeface="Arial" pitchFamily="34" charset="0"/>
              </a:rPr>
              <a:t/>
            </a:r>
            <a:br>
              <a:rPr lang="es-ES" sz="2400" b="1" dirty="0" smtClean="0">
                <a:solidFill>
                  <a:schemeClr val="bg1"/>
                </a:solidFill>
                <a:latin typeface="Arial" pitchFamily="34" charset="0"/>
                <a:cs typeface="Arial" pitchFamily="34" charset="0"/>
              </a:rPr>
            </a:br>
            <a:r>
              <a:rPr lang="es-ES" sz="2400" b="1" dirty="0" smtClean="0">
                <a:solidFill>
                  <a:schemeClr val="bg1"/>
                </a:solidFill>
                <a:latin typeface="Arial" pitchFamily="34" charset="0"/>
                <a:cs typeface="Arial" pitchFamily="34" charset="0"/>
              </a:rPr>
              <a:t>FASE </a:t>
            </a:r>
            <a:r>
              <a:rPr lang="es-ES" sz="2400" b="1" dirty="0">
                <a:solidFill>
                  <a:schemeClr val="bg1"/>
                </a:solidFill>
                <a:latin typeface="Arial" pitchFamily="34" charset="0"/>
                <a:cs typeface="Arial" pitchFamily="34" charset="0"/>
              </a:rPr>
              <a:t>DE LABORATORIO </a:t>
            </a:r>
            <a:r>
              <a:rPr lang="es-ES" sz="2400" dirty="0">
                <a:solidFill>
                  <a:schemeClr val="bg1"/>
                </a:solidFill>
                <a:latin typeface="Arial" pitchFamily="34" charset="0"/>
                <a:cs typeface="Arial" pitchFamily="34" charset="0"/>
              </a:rPr>
              <a:t/>
            </a:r>
            <a:br>
              <a:rPr lang="es-ES" sz="2400" dirty="0">
                <a:solidFill>
                  <a:schemeClr val="bg1"/>
                </a:solidFill>
                <a:latin typeface="Arial" pitchFamily="34" charset="0"/>
                <a:cs typeface="Arial" pitchFamily="34" charset="0"/>
              </a:rPr>
            </a:br>
            <a:endParaRPr lang="es-ES" sz="2400" dirty="0">
              <a:solidFill>
                <a:schemeClr val="bg1"/>
              </a:solidFill>
              <a:latin typeface="Arial" pitchFamily="34" charset="0"/>
              <a:cs typeface="Arial" pitchFamily="34" charset="0"/>
            </a:endParaRPr>
          </a:p>
        </p:txBody>
      </p:sp>
      <p:sp>
        <p:nvSpPr>
          <p:cNvPr id="2" name="Content Placeholder 1"/>
          <p:cNvSpPr>
            <a:spLocks noGrp="1"/>
          </p:cNvSpPr>
          <p:nvPr>
            <p:ph idx="1"/>
          </p:nvPr>
        </p:nvSpPr>
        <p:spPr>
          <a:xfrm>
            <a:off x="2627784" y="1201316"/>
            <a:ext cx="5531413" cy="504056"/>
          </a:xfrm>
        </p:spPr>
        <p:txBody>
          <a:bodyPr>
            <a:normAutofit/>
          </a:bodyPr>
          <a:lstStyle/>
          <a:p>
            <a:pPr algn="ctr">
              <a:buNone/>
            </a:pPr>
            <a:r>
              <a:rPr lang="es-ES" sz="1600" dirty="0" smtClean="0"/>
              <a:t>Pruebas </a:t>
            </a:r>
            <a:r>
              <a:rPr lang="es-ES" sz="1600" dirty="0"/>
              <a:t>Bioquímicas de los géneros </a:t>
            </a:r>
            <a:r>
              <a:rPr lang="es-ES" sz="1600" i="1" dirty="0"/>
              <a:t>Lactobacillus </a:t>
            </a:r>
            <a:r>
              <a:rPr lang="es-ES" sz="1600" dirty="0"/>
              <a:t>y </a:t>
            </a:r>
            <a:r>
              <a:rPr lang="es-ES" sz="1600" i="1" dirty="0"/>
              <a:t>Bacillus</a:t>
            </a:r>
            <a:endParaRPr lang="es-ES" sz="1600" dirty="0"/>
          </a:p>
          <a:p>
            <a:endParaRPr lang="es-ES" sz="1600" dirty="0"/>
          </a:p>
        </p:txBody>
      </p:sp>
      <p:graphicFrame>
        <p:nvGraphicFramePr>
          <p:cNvPr id="4" name="Table 3"/>
          <p:cNvGraphicFramePr>
            <a:graphicFrameLocks noGrp="1"/>
          </p:cNvGraphicFramePr>
          <p:nvPr>
            <p:extLst>
              <p:ext uri="{D42A27DB-BD31-4B8C-83A1-F6EECF244321}">
                <p14:modId xmlns="" xmlns:p14="http://schemas.microsoft.com/office/powerpoint/2010/main" val="3046313637"/>
              </p:ext>
            </p:extLst>
          </p:nvPr>
        </p:nvGraphicFramePr>
        <p:xfrm>
          <a:off x="3036362" y="1849388"/>
          <a:ext cx="4703990" cy="952191"/>
        </p:xfrm>
        <a:graphic>
          <a:graphicData uri="http://schemas.openxmlformats.org/drawingml/2006/table">
            <a:tbl>
              <a:tblPr firstRow="1" firstCol="1" bandRow="1">
                <a:tableStyleId>{21E4AEA4-8DFA-4A89-87EB-49C32662AFE0}</a:tableStyleId>
              </a:tblPr>
              <a:tblGrid>
                <a:gridCol w="1615211"/>
                <a:gridCol w="1540963"/>
                <a:gridCol w="1547816"/>
              </a:tblGrid>
              <a:tr h="272055">
                <a:tc>
                  <a:txBody>
                    <a:bodyPr/>
                    <a:lstStyle/>
                    <a:p>
                      <a:pPr marL="457200" algn="ctr">
                        <a:lnSpc>
                          <a:spcPct val="150000"/>
                        </a:lnSpc>
                        <a:spcAft>
                          <a:spcPts val="0"/>
                        </a:spcAft>
                      </a:pPr>
                      <a:r>
                        <a:rPr lang="es-ES" sz="1100" dirty="0">
                          <a:effectLst/>
                        </a:rPr>
                        <a:t>Género</a:t>
                      </a:r>
                      <a:endParaRPr lang="es-ES" sz="1100" dirty="0">
                        <a:effectLst/>
                        <a:latin typeface="Calibri"/>
                        <a:ea typeface="Times New Roman"/>
                        <a:cs typeface="Times New Roman"/>
                      </a:endParaRPr>
                    </a:p>
                  </a:txBody>
                  <a:tcPr marL="65747" marR="65747" marT="0" marB="0" anchor="ctr"/>
                </a:tc>
                <a:tc>
                  <a:txBody>
                    <a:bodyPr/>
                    <a:lstStyle/>
                    <a:p>
                      <a:pPr marL="457200" algn="ctr">
                        <a:lnSpc>
                          <a:spcPct val="150000"/>
                        </a:lnSpc>
                        <a:spcAft>
                          <a:spcPts val="0"/>
                        </a:spcAft>
                      </a:pPr>
                      <a:r>
                        <a:rPr lang="es-ES" sz="1100" dirty="0">
                          <a:effectLst/>
                        </a:rPr>
                        <a:t>Catalasa</a:t>
                      </a:r>
                      <a:endParaRPr lang="es-ES" sz="1100" dirty="0">
                        <a:effectLst/>
                        <a:latin typeface="Calibri"/>
                        <a:ea typeface="Times New Roman"/>
                        <a:cs typeface="Times New Roman"/>
                      </a:endParaRPr>
                    </a:p>
                  </a:txBody>
                  <a:tcPr marL="65747" marR="65747" marT="0" marB="0" anchor="ctr"/>
                </a:tc>
                <a:tc>
                  <a:txBody>
                    <a:bodyPr/>
                    <a:lstStyle/>
                    <a:p>
                      <a:pPr marL="457200" algn="ctr">
                        <a:lnSpc>
                          <a:spcPct val="150000"/>
                        </a:lnSpc>
                        <a:spcAft>
                          <a:spcPts val="0"/>
                        </a:spcAft>
                      </a:pPr>
                      <a:r>
                        <a:rPr lang="es-ES" sz="1100" dirty="0">
                          <a:effectLst/>
                        </a:rPr>
                        <a:t>Oxidasa</a:t>
                      </a:r>
                      <a:endParaRPr lang="es-ES" sz="1100" dirty="0">
                        <a:effectLst/>
                        <a:latin typeface="Calibri"/>
                        <a:ea typeface="Times New Roman"/>
                        <a:cs typeface="Times New Roman"/>
                      </a:endParaRPr>
                    </a:p>
                  </a:txBody>
                  <a:tcPr marL="65747" marR="65747" marT="0" marB="0" anchor="ctr"/>
                </a:tc>
              </a:tr>
              <a:tr h="340068">
                <a:tc>
                  <a:txBody>
                    <a:bodyPr/>
                    <a:lstStyle/>
                    <a:p>
                      <a:pPr marL="457200">
                        <a:lnSpc>
                          <a:spcPct val="150000"/>
                        </a:lnSpc>
                        <a:spcAft>
                          <a:spcPts val="0"/>
                        </a:spcAft>
                      </a:pPr>
                      <a:r>
                        <a:rPr lang="es-ES" sz="1100" dirty="0">
                          <a:effectLst/>
                        </a:rPr>
                        <a:t>Lactobacillus</a:t>
                      </a:r>
                      <a:endParaRPr lang="es-ES" sz="1100" dirty="0">
                        <a:effectLst/>
                        <a:latin typeface="Calibri"/>
                        <a:ea typeface="Times New Roman"/>
                        <a:cs typeface="Times New Roman"/>
                      </a:endParaRPr>
                    </a:p>
                  </a:txBody>
                  <a:tcPr marL="65747" marR="65747" marT="0" marB="0" anchor="ctr"/>
                </a:tc>
                <a:tc>
                  <a:txBody>
                    <a:bodyPr/>
                    <a:lstStyle/>
                    <a:p>
                      <a:pPr marL="457200" algn="ctr">
                        <a:lnSpc>
                          <a:spcPct val="150000"/>
                        </a:lnSpc>
                        <a:spcAft>
                          <a:spcPts val="0"/>
                        </a:spcAft>
                      </a:pPr>
                      <a:r>
                        <a:rPr lang="es-ES" sz="1100" dirty="0">
                          <a:effectLst/>
                        </a:rPr>
                        <a:t>Negativo</a:t>
                      </a:r>
                      <a:endParaRPr lang="es-ES" sz="1100" dirty="0">
                        <a:effectLst/>
                        <a:latin typeface="Calibri"/>
                        <a:ea typeface="Times New Roman"/>
                        <a:cs typeface="Times New Roman"/>
                      </a:endParaRPr>
                    </a:p>
                  </a:txBody>
                  <a:tcPr marL="65747" marR="65747" marT="0" marB="0" anchor="ctr"/>
                </a:tc>
                <a:tc>
                  <a:txBody>
                    <a:bodyPr/>
                    <a:lstStyle/>
                    <a:p>
                      <a:pPr marL="457200" algn="ctr">
                        <a:lnSpc>
                          <a:spcPct val="150000"/>
                        </a:lnSpc>
                        <a:spcAft>
                          <a:spcPts val="0"/>
                        </a:spcAft>
                      </a:pPr>
                      <a:r>
                        <a:rPr lang="es-ES" sz="1100" dirty="0">
                          <a:effectLst/>
                        </a:rPr>
                        <a:t>Negativo</a:t>
                      </a:r>
                      <a:endParaRPr lang="es-ES" sz="1100" dirty="0">
                        <a:effectLst/>
                        <a:latin typeface="Calibri"/>
                        <a:ea typeface="Times New Roman"/>
                        <a:cs typeface="Times New Roman"/>
                      </a:endParaRPr>
                    </a:p>
                  </a:txBody>
                  <a:tcPr marL="65747" marR="65747" marT="0" marB="0" anchor="ctr"/>
                </a:tc>
              </a:tr>
              <a:tr h="340068">
                <a:tc>
                  <a:txBody>
                    <a:bodyPr/>
                    <a:lstStyle/>
                    <a:p>
                      <a:pPr marL="457200">
                        <a:lnSpc>
                          <a:spcPct val="150000"/>
                        </a:lnSpc>
                        <a:spcAft>
                          <a:spcPts val="0"/>
                        </a:spcAft>
                      </a:pPr>
                      <a:r>
                        <a:rPr lang="es-ES" sz="1100" dirty="0">
                          <a:effectLst/>
                        </a:rPr>
                        <a:t>Bacillus</a:t>
                      </a:r>
                      <a:endParaRPr lang="es-ES" sz="1100" dirty="0">
                        <a:effectLst/>
                        <a:latin typeface="Calibri"/>
                        <a:ea typeface="Times New Roman"/>
                        <a:cs typeface="Times New Roman"/>
                      </a:endParaRPr>
                    </a:p>
                  </a:txBody>
                  <a:tcPr marL="65747" marR="65747" marT="0" marB="0" anchor="ctr"/>
                </a:tc>
                <a:tc>
                  <a:txBody>
                    <a:bodyPr/>
                    <a:lstStyle/>
                    <a:p>
                      <a:pPr marL="457200" algn="ctr">
                        <a:lnSpc>
                          <a:spcPct val="150000"/>
                        </a:lnSpc>
                        <a:spcAft>
                          <a:spcPts val="0"/>
                        </a:spcAft>
                      </a:pPr>
                      <a:r>
                        <a:rPr lang="es-ES" sz="1100" dirty="0">
                          <a:effectLst/>
                        </a:rPr>
                        <a:t>Positivo</a:t>
                      </a:r>
                      <a:endParaRPr lang="es-ES" sz="1100" dirty="0">
                        <a:effectLst/>
                        <a:latin typeface="Calibri"/>
                        <a:ea typeface="Times New Roman"/>
                        <a:cs typeface="Times New Roman"/>
                      </a:endParaRPr>
                    </a:p>
                  </a:txBody>
                  <a:tcPr marL="65747" marR="65747" marT="0" marB="0" anchor="ctr"/>
                </a:tc>
                <a:tc>
                  <a:txBody>
                    <a:bodyPr/>
                    <a:lstStyle/>
                    <a:p>
                      <a:pPr marL="457200" algn="ctr">
                        <a:lnSpc>
                          <a:spcPct val="150000"/>
                        </a:lnSpc>
                        <a:spcAft>
                          <a:spcPts val="0"/>
                        </a:spcAft>
                      </a:pPr>
                      <a:r>
                        <a:rPr lang="es-ES" sz="1100" dirty="0" smtClean="0">
                          <a:effectLst/>
                          <a:latin typeface="+mn-lt"/>
                          <a:ea typeface="+mn-ea"/>
                          <a:cs typeface="+mn-cs"/>
                        </a:rPr>
                        <a:t>Positivo</a:t>
                      </a:r>
                      <a:endParaRPr lang="es-ES" sz="1100" dirty="0">
                        <a:effectLst/>
                        <a:latin typeface="Calibri"/>
                        <a:ea typeface="Times New Roman"/>
                        <a:cs typeface="Times New Roman"/>
                      </a:endParaRPr>
                    </a:p>
                  </a:txBody>
                  <a:tcPr marL="65747" marR="65747" marT="0" marB="0" anchor="ctr"/>
                </a:tc>
              </a:tr>
            </a:tbl>
          </a:graphicData>
        </a:graphic>
      </p:graphicFrame>
      <p:pic>
        <p:nvPicPr>
          <p:cNvPr id="73730" name="Picture 2" descr="C:\Users\HP TouchSmart\Documents\laboratorio\FOTOS\S630053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39752" y="3289548"/>
            <a:ext cx="2592288" cy="1944216"/>
          </a:xfrm>
          <a:prstGeom prst="rect">
            <a:avLst/>
          </a:prstGeom>
          <a:noFill/>
          <a:extLst>
            <a:ext uri="{909E8E84-426E-40DD-AFC4-6F175D3DCCD1}">
              <a14:hiddenFill xmlns="" xmlns:a14="http://schemas.microsoft.com/office/drawing/2010/main">
                <a:solidFill>
                  <a:srgbClr val="FFFFFF"/>
                </a:solidFill>
              </a14:hiddenFill>
            </a:ext>
          </a:extLst>
        </p:spPr>
      </p:pic>
      <p:pic>
        <p:nvPicPr>
          <p:cNvPr id="73731" name="Picture 3" descr="C:\Users\HP TouchSmart\Documents\laboratorio\FOTOS\S630054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0152" y="3289548"/>
            <a:ext cx="2592288" cy="1944216"/>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 name="6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0" name="Picture 1" descr="H:\chicken br2.png"/>
          <p:cNvPicPr>
            <a:picLocks noChangeAspect="1" noChangeArrowheads="1"/>
          </p:cNvPicPr>
          <p:nvPr/>
        </p:nvPicPr>
        <p:blipFill>
          <a:blip r:embed="rId5"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9359753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763688" y="49188"/>
            <a:ext cx="4258816" cy="432048"/>
          </a:xfrm>
          <a:solidFill>
            <a:srgbClr val="FF6600"/>
          </a:solidFill>
        </p:spPr>
        <p:txBody>
          <a:bodyPr>
            <a:noAutofit/>
          </a:bodyPr>
          <a:lstStyle/>
          <a:p>
            <a:pPr algn="r"/>
            <a:r>
              <a:rPr lang="es-ES" sz="2400" b="1" dirty="0" smtClean="0">
                <a:solidFill>
                  <a:schemeClr val="bg1"/>
                </a:solidFill>
                <a:latin typeface="Arial" pitchFamily="34" charset="0"/>
                <a:cs typeface="Arial" pitchFamily="34" charset="0"/>
              </a:rPr>
              <a:t/>
            </a:r>
            <a:br>
              <a:rPr lang="es-ES" sz="2400" b="1" dirty="0" smtClean="0">
                <a:solidFill>
                  <a:schemeClr val="bg1"/>
                </a:solidFill>
                <a:latin typeface="Arial" pitchFamily="34" charset="0"/>
                <a:cs typeface="Arial" pitchFamily="34" charset="0"/>
              </a:rPr>
            </a:br>
            <a:r>
              <a:rPr lang="es-ES" sz="2400" b="1" dirty="0" smtClean="0">
                <a:solidFill>
                  <a:schemeClr val="bg1"/>
                </a:solidFill>
                <a:latin typeface="Arial" pitchFamily="34" charset="0"/>
                <a:cs typeface="Arial" pitchFamily="34" charset="0"/>
              </a:rPr>
              <a:t>FASE </a:t>
            </a:r>
            <a:r>
              <a:rPr lang="es-ES" sz="2400" b="1" dirty="0">
                <a:solidFill>
                  <a:schemeClr val="bg1"/>
                </a:solidFill>
                <a:latin typeface="Arial" pitchFamily="34" charset="0"/>
                <a:cs typeface="Arial" pitchFamily="34" charset="0"/>
              </a:rPr>
              <a:t>DE LABORATORIO </a:t>
            </a:r>
            <a:r>
              <a:rPr lang="es-ES" sz="2400" dirty="0">
                <a:solidFill>
                  <a:schemeClr val="bg1"/>
                </a:solidFill>
                <a:latin typeface="Arial" pitchFamily="34" charset="0"/>
                <a:cs typeface="Arial" pitchFamily="34" charset="0"/>
              </a:rPr>
              <a:t/>
            </a:r>
            <a:br>
              <a:rPr lang="es-ES" sz="2400" dirty="0">
                <a:solidFill>
                  <a:schemeClr val="bg1"/>
                </a:solidFill>
                <a:latin typeface="Arial" pitchFamily="34" charset="0"/>
                <a:cs typeface="Arial" pitchFamily="34" charset="0"/>
              </a:rPr>
            </a:br>
            <a:endParaRPr lang="es-ES" sz="2400" dirty="0">
              <a:solidFill>
                <a:schemeClr val="bg1"/>
              </a:solidFill>
              <a:latin typeface="Arial" pitchFamily="34" charset="0"/>
              <a:cs typeface="Arial" pitchFamily="34" charset="0"/>
            </a:endParaRPr>
          </a:p>
        </p:txBody>
      </p:sp>
      <p:sp>
        <p:nvSpPr>
          <p:cNvPr id="2" name="Content Placeholder 1"/>
          <p:cNvSpPr>
            <a:spLocks noGrp="1"/>
          </p:cNvSpPr>
          <p:nvPr>
            <p:ph idx="1"/>
          </p:nvPr>
        </p:nvSpPr>
        <p:spPr>
          <a:xfrm>
            <a:off x="2627784" y="2497460"/>
            <a:ext cx="5410944" cy="648072"/>
          </a:xfrm>
        </p:spPr>
        <p:txBody>
          <a:bodyPr>
            <a:normAutofit/>
          </a:bodyPr>
          <a:lstStyle/>
          <a:p>
            <a:pPr>
              <a:buNone/>
            </a:pPr>
            <a:r>
              <a:rPr lang="es-ES" sz="1800" b="1" dirty="0">
                <a:latin typeface="Arial" pitchFamily="34" charset="0"/>
                <a:cs typeface="Arial" pitchFamily="34" charset="0"/>
              </a:rPr>
              <a:t>Identificación Molecular de las Cepas </a:t>
            </a:r>
            <a:r>
              <a:rPr lang="es-ES" sz="1800" b="1" dirty="0" smtClean="0">
                <a:latin typeface="Arial" pitchFamily="34" charset="0"/>
                <a:cs typeface="Arial" pitchFamily="34" charset="0"/>
              </a:rPr>
              <a:t>Nativas</a:t>
            </a:r>
            <a:endParaRPr lang="es-ES" sz="1800" dirty="0">
              <a:latin typeface="Arial" pitchFamily="34" charset="0"/>
              <a:cs typeface="Arial" pitchFamily="34" charset="0"/>
            </a:endParaRPr>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34821144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6258" y="1345332"/>
            <a:ext cx="5580118" cy="1600438"/>
          </a:xfrm>
          <a:prstGeom prst="rect">
            <a:avLst/>
          </a:prstGeom>
          <a:noFill/>
        </p:spPr>
        <p:txBody>
          <a:bodyPr wrap="square" rtlCol="0">
            <a:spAutoFit/>
          </a:bodyPr>
          <a:lstStyle/>
          <a:p>
            <a:r>
              <a:rPr lang="es-ES" sz="1400" b="1" dirty="0" smtClean="0">
                <a:solidFill>
                  <a:srgbClr val="996633"/>
                </a:solidFill>
              </a:rPr>
              <a:t>Secuenciación</a:t>
            </a:r>
            <a:endParaRPr lang="es-ES" sz="1400" b="1" dirty="0">
              <a:solidFill>
                <a:srgbClr val="996633"/>
              </a:solidFill>
            </a:endParaRPr>
          </a:p>
          <a:p>
            <a:endParaRPr lang="es-ES" sz="1400" dirty="0" smtClean="0">
              <a:solidFill>
                <a:schemeClr val="tx1">
                  <a:lumMod val="65000"/>
                  <a:lumOff val="35000"/>
                </a:schemeClr>
              </a:solidFill>
            </a:endParaRPr>
          </a:p>
          <a:p>
            <a:r>
              <a:rPr lang="es-ES" sz="1400" dirty="0" smtClean="0">
                <a:solidFill>
                  <a:schemeClr val="tx1">
                    <a:lumMod val="65000"/>
                    <a:lumOff val="35000"/>
                  </a:schemeClr>
                </a:solidFill>
              </a:rPr>
              <a:t> </a:t>
            </a:r>
            <a:r>
              <a:rPr lang="es-ES" sz="1400" i="1" dirty="0" smtClean="0">
                <a:solidFill>
                  <a:schemeClr val="tx1">
                    <a:lumMod val="65000"/>
                    <a:lumOff val="35000"/>
                  </a:schemeClr>
                </a:solidFill>
              </a:rPr>
              <a:t>Bacillus</a:t>
            </a:r>
          </a:p>
          <a:p>
            <a:endParaRPr lang="es-ES" sz="1400" i="1" dirty="0" smtClean="0">
              <a:solidFill>
                <a:schemeClr val="tx1">
                  <a:lumMod val="65000"/>
                  <a:lumOff val="35000"/>
                </a:schemeClr>
              </a:solidFill>
            </a:endParaRPr>
          </a:p>
          <a:p>
            <a:r>
              <a:rPr lang="es-ES" sz="1400" dirty="0" smtClean="0">
                <a:solidFill>
                  <a:schemeClr val="tx1">
                    <a:lumMod val="65000"/>
                    <a:lumOff val="35000"/>
                  </a:schemeClr>
                </a:solidFill>
              </a:rPr>
              <a:t> 1508 </a:t>
            </a:r>
            <a:r>
              <a:rPr lang="es-ES" sz="1400" dirty="0">
                <a:solidFill>
                  <a:schemeClr val="tx1">
                    <a:lumMod val="65000"/>
                    <a:lumOff val="35000"/>
                  </a:schemeClr>
                </a:solidFill>
              </a:rPr>
              <a:t>pares de </a:t>
            </a:r>
            <a:r>
              <a:rPr lang="es-ES" sz="1400" dirty="0" smtClean="0">
                <a:solidFill>
                  <a:schemeClr val="tx1">
                    <a:lumMod val="65000"/>
                    <a:lumOff val="35000"/>
                  </a:schemeClr>
                </a:solidFill>
              </a:rPr>
              <a:t>bases = 100</a:t>
            </a:r>
            <a:r>
              <a:rPr lang="es-ES" sz="1400" dirty="0">
                <a:solidFill>
                  <a:schemeClr val="tx1">
                    <a:lumMod val="65000"/>
                    <a:lumOff val="35000"/>
                  </a:schemeClr>
                </a:solidFill>
              </a:rPr>
              <a:t>% de homología </a:t>
            </a:r>
            <a:endParaRPr lang="es-ES" sz="1400" dirty="0" smtClean="0">
              <a:solidFill>
                <a:schemeClr val="tx1">
                  <a:lumMod val="65000"/>
                  <a:lumOff val="35000"/>
                </a:schemeClr>
              </a:solidFill>
            </a:endParaRPr>
          </a:p>
          <a:p>
            <a:endParaRPr lang="es-ES" sz="1400" i="1" dirty="0" smtClean="0">
              <a:solidFill>
                <a:schemeClr val="tx1">
                  <a:lumMod val="65000"/>
                  <a:lumOff val="35000"/>
                </a:schemeClr>
              </a:solidFill>
            </a:endParaRPr>
          </a:p>
          <a:p>
            <a:r>
              <a:rPr lang="es-ES" sz="1400" i="1" dirty="0" smtClean="0">
                <a:solidFill>
                  <a:schemeClr val="tx1">
                    <a:lumMod val="65000"/>
                    <a:lumOff val="35000"/>
                  </a:schemeClr>
                </a:solidFill>
              </a:rPr>
              <a:t>Bacillus </a:t>
            </a:r>
            <a:r>
              <a:rPr lang="es-ES" sz="1400" i="1" dirty="0">
                <a:solidFill>
                  <a:schemeClr val="tx1">
                    <a:lumMod val="65000"/>
                    <a:lumOff val="35000"/>
                  </a:schemeClr>
                </a:solidFill>
              </a:rPr>
              <a:t>subtilis</a:t>
            </a:r>
            <a:r>
              <a:rPr lang="es-ES" sz="1400" dirty="0">
                <a:solidFill>
                  <a:schemeClr val="tx1">
                    <a:lumMod val="65000"/>
                    <a:lumOff val="35000"/>
                  </a:schemeClr>
                </a:solidFill>
              </a:rPr>
              <a:t> .</a:t>
            </a:r>
          </a:p>
        </p:txBody>
      </p:sp>
      <p:sp>
        <p:nvSpPr>
          <p:cNvPr id="7" name="TextBox 3"/>
          <p:cNvSpPr txBox="1"/>
          <p:nvPr/>
        </p:nvSpPr>
        <p:spPr>
          <a:xfrm>
            <a:off x="2411760" y="3433564"/>
            <a:ext cx="5400600" cy="1169551"/>
          </a:xfrm>
          <a:prstGeom prst="rect">
            <a:avLst/>
          </a:prstGeom>
          <a:noFill/>
        </p:spPr>
        <p:txBody>
          <a:bodyPr wrap="square" rtlCol="0">
            <a:spAutoFit/>
          </a:bodyPr>
          <a:lstStyle/>
          <a:p>
            <a:r>
              <a:rPr lang="es-ES" sz="1400" i="1" dirty="0" smtClean="0"/>
              <a:t>Lactobacillus</a:t>
            </a:r>
            <a:r>
              <a:rPr lang="es-ES" sz="1400" dirty="0" smtClean="0"/>
              <a:t>:</a:t>
            </a:r>
          </a:p>
          <a:p>
            <a:endParaRPr lang="es-ES" sz="1400" dirty="0" smtClean="0"/>
          </a:p>
          <a:p>
            <a:r>
              <a:rPr lang="es-ES" sz="1400" dirty="0" smtClean="0"/>
              <a:t>1352 </a:t>
            </a:r>
            <a:r>
              <a:rPr lang="es-ES" sz="1400" dirty="0"/>
              <a:t>pares de </a:t>
            </a:r>
            <a:r>
              <a:rPr lang="es-ES" sz="1400" dirty="0" smtClean="0"/>
              <a:t>bases= 100</a:t>
            </a:r>
            <a:r>
              <a:rPr lang="es-ES" sz="1400" dirty="0"/>
              <a:t>% de homología </a:t>
            </a:r>
            <a:endParaRPr lang="es-ES" sz="1400" dirty="0" smtClean="0"/>
          </a:p>
          <a:p>
            <a:endParaRPr lang="es-ES" sz="1400" i="1" dirty="0" smtClean="0"/>
          </a:p>
          <a:p>
            <a:r>
              <a:rPr lang="es-ES" sz="1400" i="1" dirty="0" smtClean="0"/>
              <a:t>Lactobacillus </a:t>
            </a:r>
            <a:r>
              <a:rPr lang="es-ES" sz="1400" i="1" dirty="0"/>
              <a:t>acidophilus.</a:t>
            </a:r>
            <a:r>
              <a:rPr lang="es-ES" sz="1400" dirty="0"/>
              <a:t>.</a:t>
            </a:r>
          </a:p>
        </p:txBody>
      </p:sp>
      <p:cxnSp>
        <p:nvCxnSpPr>
          <p:cNvPr id="8" name="7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6"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
        <p:nvSpPr>
          <p:cNvPr id="9" name="8 Rectángulo"/>
          <p:cNvSpPr/>
          <p:nvPr/>
        </p:nvSpPr>
        <p:spPr>
          <a:xfrm>
            <a:off x="3491880" y="553244"/>
            <a:ext cx="4023474" cy="369332"/>
          </a:xfrm>
          <a:prstGeom prst="rect">
            <a:avLst/>
          </a:prstGeom>
        </p:spPr>
        <p:txBody>
          <a:bodyPr wrap="none">
            <a:spAutoFit/>
          </a:bodyPr>
          <a:lstStyle/>
          <a:p>
            <a:r>
              <a:rPr lang="es-ES" b="1" dirty="0" smtClean="0">
                <a:solidFill>
                  <a:srgbClr val="996633"/>
                </a:solidFill>
              </a:rPr>
              <a:t>RESULTADOS DEL LABORATORIO</a:t>
            </a:r>
            <a:endParaRPr lang="es-EC" dirty="0"/>
          </a:p>
        </p:txBody>
      </p:sp>
    </p:spTree>
    <p:extLst>
      <p:ext uri="{BB962C8B-B14F-4D97-AF65-F5344CB8AC3E}">
        <p14:creationId xmlns="" xmlns:p14="http://schemas.microsoft.com/office/powerpoint/2010/main" val="275823089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99592" y="2497460"/>
            <a:ext cx="2880320" cy="504056"/>
          </a:xfrm>
          <a:prstGeom prst="rect">
            <a:avLst/>
          </a:prstGeom>
          <a:solidFill>
            <a:srgbClr val="FF6600"/>
          </a:solidFill>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4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FASE</a:t>
            </a:r>
            <a:r>
              <a:rPr kumimoji="0" lang="es-EC" sz="24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 DE CAMPO</a:t>
            </a:r>
            <a:endParaRPr kumimoji="0" lang="es-ES" sz="24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cxnSp>
        <p:nvCxnSpPr>
          <p:cNvPr id="4" name="3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72348091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p:cNvSpPr>
          <p:nvPr>
            <p:ph type="body" sz="quarter" idx="4294967295"/>
          </p:nvPr>
        </p:nvSpPr>
        <p:spPr>
          <a:xfrm>
            <a:off x="4932040" y="481236"/>
            <a:ext cx="3528392" cy="288032"/>
          </a:xfrm>
          <a:solidFill>
            <a:srgbClr val="FF6600"/>
          </a:solidFill>
        </p:spPr>
        <p:txBody>
          <a:bodyPr>
            <a:noAutofit/>
          </a:bodyPr>
          <a:lstStyle>
            <a:extLst/>
          </a:lstStyle>
          <a:p>
            <a:pPr algn="ctr">
              <a:buNone/>
            </a:pPr>
            <a:r>
              <a:rPr lang="es-ES" sz="1400" b="1" dirty="0" smtClean="0">
                <a:solidFill>
                  <a:schemeClr val="bg1"/>
                </a:solidFill>
                <a:latin typeface="Arial" pitchFamily="34" charset="0"/>
                <a:cs typeface="Arial" pitchFamily="34" charset="0"/>
              </a:rPr>
              <a:t>GANANCIA </a:t>
            </a:r>
            <a:r>
              <a:rPr lang="es-ES" sz="1400" b="1" dirty="0">
                <a:solidFill>
                  <a:schemeClr val="bg1"/>
                </a:solidFill>
                <a:latin typeface="Arial" pitchFamily="34" charset="0"/>
                <a:cs typeface="Arial" pitchFamily="34" charset="0"/>
              </a:rPr>
              <a:t>DE PESO</a:t>
            </a:r>
            <a:r>
              <a:rPr lang="es-ES" sz="1400" dirty="0">
                <a:solidFill>
                  <a:schemeClr val="bg1"/>
                </a:solidFill>
                <a:latin typeface="Arial" pitchFamily="34" charset="0"/>
                <a:cs typeface="Arial" pitchFamily="34" charset="0"/>
              </a:rPr>
              <a:t/>
            </a:r>
            <a:br>
              <a:rPr lang="es-ES" sz="1400" dirty="0">
                <a:solidFill>
                  <a:schemeClr val="bg1"/>
                </a:solidFill>
                <a:latin typeface="Arial" pitchFamily="34" charset="0"/>
                <a:cs typeface="Arial" pitchFamily="34" charset="0"/>
              </a:rPr>
            </a:br>
            <a:endParaRPr lang="es-ES" sz="1400" dirty="0">
              <a:solidFill>
                <a:schemeClr val="bg1"/>
              </a:solidFill>
              <a:latin typeface="Arial" pitchFamily="34" charset="0"/>
              <a:cs typeface="Arial" pitchFamily="34" charset="0"/>
            </a:endParaRPr>
          </a:p>
          <a:p>
            <a:endParaRPr lang="en-US" sz="1400" dirty="0">
              <a:solidFill>
                <a:schemeClr val="bg1"/>
              </a:solidFill>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 xmlns:p14="http://schemas.microsoft.com/office/powerpoint/2010/main" val="1098530940"/>
              </p:ext>
            </p:extLst>
          </p:nvPr>
        </p:nvGraphicFramePr>
        <p:xfrm>
          <a:off x="4067944" y="985292"/>
          <a:ext cx="4968552" cy="4248473"/>
        </p:xfrm>
        <a:graphic>
          <a:graphicData uri="http://schemas.openxmlformats.org/drawingml/2006/table">
            <a:tbl>
              <a:tblPr firstRow="1" firstCol="1" bandRow="1">
                <a:tableStyleId>{5C22544A-7EE6-4342-B048-85BDC9FD1C3A}</a:tableStyleId>
              </a:tblPr>
              <a:tblGrid>
                <a:gridCol w="1398294"/>
                <a:gridCol w="543782"/>
                <a:gridCol w="542201"/>
                <a:gridCol w="231468"/>
                <a:gridCol w="310731"/>
                <a:gridCol w="699147"/>
                <a:gridCol w="543782"/>
                <a:gridCol w="699147"/>
              </a:tblGrid>
              <a:tr h="256578">
                <a:tc>
                  <a:txBody>
                    <a:bodyPr/>
                    <a:lstStyle/>
                    <a:p>
                      <a:pPr algn="l">
                        <a:lnSpc>
                          <a:spcPct val="100000"/>
                        </a:lnSpc>
                        <a:spcAft>
                          <a:spcPts val="0"/>
                        </a:spcAft>
                      </a:pPr>
                      <a:r>
                        <a:rPr lang="es-ES" sz="1000" dirty="0">
                          <a:effectLst/>
                          <a:latin typeface="+mn-lt"/>
                        </a:rPr>
                        <a:t>Fuente de Variación</a:t>
                      </a:r>
                      <a:endParaRPr lang="es-ES" sz="1000" dirty="0">
                        <a:effectLst/>
                        <a:latin typeface="+mn-lt"/>
                        <a:ea typeface="Times New Roman"/>
                      </a:endParaRPr>
                    </a:p>
                  </a:txBody>
                  <a:tcPr marL="17701" marR="17701" marT="0" marB="0" anchor="ctr"/>
                </a:tc>
                <a:tc>
                  <a:txBody>
                    <a:bodyPr/>
                    <a:lstStyle/>
                    <a:p>
                      <a:pPr algn="ctr">
                        <a:lnSpc>
                          <a:spcPct val="100000"/>
                        </a:lnSpc>
                        <a:spcAft>
                          <a:spcPts val="0"/>
                        </a:spcAft>
                      </a:pPr>
                      <a:r>
                        <a:rPr lang="es-ES" sz="1000" dirty="0">
                          <a:effectLst/>
                          <a:latin typeface="+mn-lt"/>
                        </a:rPr>
                        <a:t>SC</a:t>
                      </a:r>
                      <a:endParaRPr lang="es-ES" sz="1000" dirty="0">
                        <a:effectLst/>
                        <a:latin typeface="+mn-lt"/>
                        <a:ea typeface="Times New Roman"/>
                      </a:endParaRPr>
                    </a:p>
                  </a:txBody>
                  <a:tcPr marL="17701" marR="17701" marT="0" marB="0" anchor="ctr"/>
                </a:tc>
                <a:tc>
                  <a:txBody>
                    <a:bodyPr/>
                    <a:lstStyle/>
                    <a:p>
                      <a:pPr algn="ct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ctr">
                        <a:lnSpc>
                          <a:spcPct val="100000"/>
                        </a:lnSpc>
                        <a:spcAft>
                          <a:spcPts val="0"/>
                        </a:spcAft>
                      </a:pPr>
                      <a:r>
                        <a:rPr lang="es-ES" sz="1000" dirty="0">
                          <a:effectLst/>
                          <a:latin typeface="+mn-lt"/>
                        </a:rPr>
                        <a:t>Gl</a:t>
                      </a:r>
                      <a:endParaRPr lang="es-ES" sz="1000" dirty="0">
                        <a:effectLst/>
                        <a:latin typeface="+mn-lt"/>
                        <a:ea typeface="Times New Roman"/>
                      </a:endParaRPr>
                    </a:p>
                  </a:txBody>
                  <a:tcPr marL="17701" marR="17701" marT="0" marB="0" anchor="ctr"/>
                </a:tc>
                <a:tc>
                  <a:txBody>
                    <a:bodyPr/>
                    <a:lstStyle/>
                    <a:p>
                      <a:pPr algn="ct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ctr">
                        <a:lnSpc>
                          <a:spcPct val="100000"/>
                        </a:lnSpc>
                        <a:spcAft>
                          <a:spcPts val="0"/>
                        </a:spcAft>
                      </a:pPr>
                      <a:r>
                        <a:rPr lang="es-ES" sz="1000" dirty="0">
                          <a:effectLst/>
                          <a:latin typeface="+mn-lt"/>
                        </a:rPr>
                        <a:t>CM</a:t>
                      </a:r>
                      <a:endParaRPr lang="es-ES" sz="1000" dirty="0">
                        <a:effectLst/>
                        <a:latin typeface="+mn-lt"/>
                        <a:ea typeface="Times New Roman"/>
                      </a:endParaRPr>
                    </a:p>
                  </a:txBody>
                  <a:tcPr marL="17701" marR="17701" marT="0" marB="0" anchor="ctr"/>
                </a:tc>
                <a:tc>
                  <a:txBody>
                    <a:bodyPr/>
                    <a:lstStyle/>
                    <a:p>
                      <a:pPr algn="ctr">
                        <a:lnSpc>
                          <a:spcPct val="100000"/>
                        </a:lnSpc>
                        <a:spcAft>
                          <a:spcPts val="0"/>
                        </a:spcAft>
                      </a:pPr>
                      <a:r>
                        <a:rPr lang="es-ES" sz="1000" dirty="0">
                          <a:effectLst/>
                          <a:latin typeface="+mn-lt"/>
                        </a:rPr>
                        <a:t>F</a:t>
                      </a:r>
                      <a:endParaRPr lang="es-ES" sz="1000" dirty="0">
                        <a:effectLst/>
                        <a:latin typeface="+mn-lt"/>
                        <a:ea typeface="Times New Roman"/>
                      </a:endParaRPr>
                    </a:p>
                  </a:txBody>
                  <a:tcPr marL="17701" marR="17701" marT="0" marB="0" anchor="ctr"/>
                </a:tc>
                <a:tc>
                  <a:txBody>
                    <a:bodyPr/>
                    <a:lstStyle/>
                    <a:p>
                      <a:pPr algn="ctr">
                        <a:lnSpc>
                          <a:spcPct val="100000"/>
                        </a:lnSpc>
                        <a:spcAft>
                          <a:spcPts val="0"/>
                        </a:spcAft>
                      </a:pPr>
                      <a:r>
                        <a:rPr lang="es-ES" sz="1000" dirty="0">
                          <a:effectLst/>
                          <a:latin typeface="+mn-lt"/>
                        </a:rPr>
                        <a:t>Prob.</a:t>
                      </a:r>
                      <a:endParaRPr lang="es-ES" sz="1000" dirty="0">
                        <a:effectLst/>
                        <a:latin typeface="+mn-lt"/>
                        <a:ea typeface="Times New Roman"/>
                      </a:endParaRPr>
                    </a:p>
                  </a:txBody>
                  <a:tcPr marL="17701" marR="17701" marT="0" marB="0" anchor="ctr"/>
                </a:tc>
              </a:tr>
              <a:tr h="402793">
                <a:tc>
                  <a:txBody>
                    <a:bodyPr/>
                    <a:lstStyle/>
                    <a:p>
                      <a:pPr algn="l">
                        <a:lnSpc>
                          <a:spcPct val="100000"/>
                        </a:lnSpc>
                        <a:spcAft>
                          <a:spcPts val="0"/>
                        </a:spcAft>
                      </a:pPr>
                      <a:r>
                        <a:rPr lang="es-ES" sz="1000" dirty="0">
                          <a:effectLst/>
                          <a:latin typeface="+mn-lt"/>
                        </a:rPr>
                        <a:t>Tratamiento</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76872,41</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6</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12812,07</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29,61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&lt;,0001*</a:t>
                      </a:r>
                      <a:endParaRPr lang="es-ES" sz="1000" dirty="0">
                        <a:effectLst/>
                        <a:latin typeface="+mn-lt"/>
                        <a:ea typeface="Times New Roman"/>
                      </a:endParaRPr>
                    </a:p>
                  </a:txBody>
                  <a:tcPr marL="17701" marR="17701" marT="0" marB="0"/>
                </a:tc>
              </a:tr>
              <a:tr h="402793">
                <a:tc>
                  <a:txBody>
                    <a:bodyPr/>
                    <a:lstStyle/>
                    <a:p>
                      <a:pPr algn="l">
                        <a:lnSpc>
                          <a:spcPct val="100000"/>
                        </a:lnSpc>
                        <a:spcAft>
                          <a:spcPts val="0"/>
                        </a:spcAft>
                      </a:pPr>
                      <a:r>
                        <a:rPr lang="es-ES" sz="1000" dirty="0">
                          <a:effectLst/>
                          <a:latin typeface="+mn-lt"/>
                        </a:rPr>
                        <a:t>   Testigo vs resto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59664,02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59664,02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302,11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&lt;,0001*</a:t>
                      </a:r>
                      <a:endParaRPr lang="es-ES" sz="1000" dirty="0">
                        <a:effectLst/>
                        <a:latin typeface="+mn-lt"/>
                        <a:ea typeface="Times New Roman"/>
                      </a:endParaRPr>
                    </a:p>
                  </a:txBody>
                  <a:tcPr marL="17701" marR="17701" marT="0" marB="0"/>
                </a:tc>
              </a:tr>
              <a:tr h="402793">
                <a:tc>
                  <a:txBody>
                    <a:bodyPr/>
                    <a:lstStyle/>
                    <a:p>
                      <a:pPr algn="l">
                        <a:lnSpc>
                          <a:spcPct val="100000"/>
                        </a:lnSpc>
                        <a:spcAft>
                          <a:spcPts val="0"/>
                        </a:spcAft>
                      </a:pPr>
                      <a:r>
                        <a:rPr lang="es-ES" sz="1000" dirty="0">
                          <a:effectLst/>
                          <a:latin typeface="+mn-lt"/>
                        </a:rPr>
                        <a:t>    P nativo vs P comercial</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8189,35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8189,35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41,47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&lt;,0001*</a:t>
                      </a:r>
                      <a:endParaRPr lang="es-ES" sz="1000" dirty="0">
                        <a:effectLst/>
                        <a:latin typeface="+mn-lt"/>
                        <a:ea typeface="Times New Roman"/>
                      </a:endParaRPr>
                    </a:p>
                  </a:txBody>
                  <a:tcPr marL="17701" marR="17701" marT="0" marB="0"/>
                </a:tc>
              </a:tr>
              <a:tr h="201397">
                <a:tc>
                  <a:txBody>
                    <a:bodyPr/>
                    <a:lstStyle/>
                    <a:p>
                      <a:pPr algn="l">
                        <a:lnSpc>
                          <a:spcPct val="100000"/>
                        </a:lnSpc>
                        <a:spcAft>
                          <a:spcPts val="0"/>
                        </a:spcAft>
                      </a:pPr>
                      <a:r>
                        <a:rPr lang="es-ES" sz="1000" dirty="0">
                          <a:effectLst/>
                          <a:latin typeface="+mn-lt"/>
                        </a:rPr>
                        <a:t>   P nativo lineal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72,00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72,00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0,36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0,5492 ns</a:t>
                      </a:r>
                      <a:endParaRPr lang="es-ES" sz="1000" dirty="0">
                        <a:effectLst/>
                        <a:latin typeface="+mn-lt"/>
                        <a:ea typeface="Times New Roman"/>
                      </a:endParaRPr>
                    </a:p>
                  </a:txBody>
                  <a:tcPr marL="17701" marR="17701" marT="0" marB="0"/>
                </a:tc>
              </a:tr>
              <a:tr h="402793">
                <a:tc>
                  <a:txBody>
                    <a:bodyPr/>
                    <a:lstStyle/>
                    <a:p>
                      <a:pPr algn="l">
                        <a:lnSpc>
                          <a:spcPct val="100000"/>
                        </a:lnSpc>
                        <a:spcAft>
                          <a:spcPts val="0"/>
                        </a:spcAft>
                      </a:pPr>
                      <a:r>
                        <a:rPr lang="es-ES" sz="1000" dirty="0">
                          <a:effectLst/>
                          <a:latin typeface="+mn-lt"/>
                        </a:rPr>
                        <a:t>   P nativo cuadratica</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18,96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18,96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0,10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0,7582 ns </a:t>
                      </a:r>
                      <a:endParaRPr lang="es-ES" sz="1000" dirty="0">
                        <a:effectLst/>
                        <a:latin typeface="+mn-lt"/>
                        <a:ea typeface="Times New Roman"/>
                      </a:endParaRPr>
                    </a:p>
                  </a:txBody>
                  <a:tcPr marL="17701" marR="17701" marT="0" marB="0"/>
                </a:tc>
              </a:tr>
              <a:tr h="256578">
                <a:tc>
                  <a:txBody>
                    <a:bodyPr/>
                    <a:lstStyle/>
                    <a:p>
                      <a:pPr algn="l">
                        <a:lnSpc>
                          <a:spcPct val="100000"/>
                        </a:lnSpc>
                        <a:spcAft>
                          <a:spcPts val="0"/>
                        </a:spcAft>
                      </a:pPr>
                      <a:r>
                        <a:rPr lang="es-ES" sz="1000" dirty="0">
                          <a:effectLst/>
                          <a:latin typeface="+mn-lt"/>
                        </a:rPr>
                        <a:t>   P comercial lineal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8888,88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8888,88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45,01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&lt;,0001 *</a:t>
                      </a:r>
                      <a:endParaRPr lang="es-ES" sz="1000" dirty="0">
                        <a:effectLst/>
                        <a:latin typeface="+mn-lt"/>
                        <a:ea typeface="Times New Roman"/>
                      </a:endParaRPr>
                    </a:p>
                  </a:txBody>
                  <a:tcPr marL="17701" marR="17701" marT="0" marB="0"/>
                </a:tc>
              </a:tr>
              <a:tr h="402793">
                <a:tc>
                  <a:txBody>
                    <a:bodyPr/>
                    <a:lstStyle/>
                    <a:p>
                      <a:pPr algn="l">
                        <a:lnSpc>
                          <a:spcPct val="100000"/>
                        </a:lnSpc>
                        <a:spcAft>
                          <a:spcPts val="0"/>
                        </a:spcAft>
                      </a:pPr>
                      <a:r>
                        <a:rPr lang="es-ES" sz="1000" dirty="0">
                          <a:effectLst/>
                          <a:latin typeface="+mn-lt"/>
                        </a:rPr>
                        <a:t>   P comercial cuadratica</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39,18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tc>
                <a:tc>
                  <a:txBody>
                    <a:bodyPr/>
                    <a:lstStyle/>
                    <a:p>
                      <a:pPr algn="r">
                        <a:lnSpc>
                          <a:spcPct val="100000"/>
                        </a:lnSpc>
                        <a:spcAft>
                          <a:spcPts val="0"/>
                        </a:spcAft>
                      </a:pPr>
                      <a:r>
                        <a:rPr lang="es-ES" sz="1000" dirty="0">
                          <a:effectLst/>
                          <a:latin typeface="+mn-lt"/>
                        </a:rPr>
                        <a:t>1</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39,18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0,20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0,6583 ns</a:t>
                      </a:r>
                      <a:endParaRPr lang="es-ES" sz="1000" dirty="0">
                        <a:effectLst/>
                        <a:latin typeface="+mn-lt"/>
                        <a:ea typeface="Times New Roman"/>
                      </a:endParaRPr>
                    </a:p>
                  </a:txBody>
                  <a:tcPr marL="17701" marR="17701" marT="0" marB="0"/>
                </a:tc>
              </a:tr>
              <a:tr h="201397">
                <a:tc>
                  <a:txBody>
                    <a:bodyPr/>
                    <a:lstStyle/>
                    <a:p>
                      <a:pPr algn="l">
                        <a:lnSpc>
                          <a:spcPct val="100000"/>
                        </a:lnSpc>
                        <a:spcAft>
                          <a:spcPts val="0"/>
                        </a:spcAft>
                      </a:pPr>
                      <a:r>
                        <a:rPr lang="es-ES" sz="1000" dirty="0">
                          <a:effectLst/>
                          <a:latin typeface="+mn-lt"/>
                        </a:rPr>
                        <a:t>   Lote</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4666,95</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2</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2333,47       </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5,39    </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0,0213 *</a:t>
                      </a:r>
                      <a:endParaRPr lang="es-ES" sz="1000" dirty="0">
                        <a:effectLst/>
                        <a:latin typeface="+mn-lt"/>
                        <a:ea typeface="Times New Roman"/>
                      </a:endParaRPr>
                    </a:p>
                  </a:txBody>
                  <a:tcPr marL="17701" marR="17701" marT="0" marB="0" anchor="ctr"/>
                </a:tc>
              </a:tr>
              <a:tr h="256393">
                <a:tc>
                  <a:txBody>
                    <a:bodyPr/>
                    <a:lstStyle/>
                    <a:p>
                      <a:pPr algn="l">
                        <a:lnSpc>
                          <a:spcPct val="100000"/>
                        </a:lnSpc>
                        <a:spcAft>
                          <a:spcPts val="0"/>
                        </a:spcAft>
                      </a:pPr>
                      <a:r>
                        <a:rPr lang="es-ES" sz="1000" dirty="0">
                          <a:effectLst/>
                          <a:latin typeface="+mn-lt"/>
                        </a:rPr>
                        <a:t>   Tratamiento*lote</a:t>
                      </a:r>
                      <a:r>
                        <a:rPr lang="es-ES" sz="1000" baseline="30000" dirty="0">
                          <a:effectLst/>
                          <a:latin typeface="+mn-lt"/>
                        </a:rPr>
                        <a:t> 1</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nchor="ctr"/>
                </a:tc>
                <a:tc>
                  <a:txBody>
                    <a:bodyPr/>
                    <a:lstStyle/>
                    <a:p>
                      <a:pPr algn="r">
                        <a:lnSpc>
                          <a:spcPct val="100000"/>
                        </a:lnSpc>
                        <a:spcAft>
                          <a:spcPts val="0"/>
                        </a:spcAft>
                      </a:pPr>
                      <a:r>
                        <a:rPr lang="es-ES" sz="1000" dirty="0">
                          <a:effectLst/>
                          <a:latin typeface="+mn-lt"/>
                        </a:rPr>
                        <a:t>5192,82       </a:t>
                      </a:r>
                      <a:endParaRPr lang="es-ES" sz="1000" dirty="0">
                        <a:effectLst/>
                        <a:latin typeface="+mn-lt"/>
                        <a:ea typeface="Times New Roman"/>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c>
                  <a:txBody>
                    <a:bodyPr/>
                    <a:lstStyle/>
                    <a:p>
                      <a:pPr algn="r">
                        <a:lnSpc>
                          <a:spcPct val="100000"/>
                        </a:lnSpc>
                        <a:spcAft>
                          <a:spcPts val="0"/>
                        </a:spcAft>
                      </a:pPr>
                      <a:r>
                        <a:rPr lang="es-ES" sz="1000" dirty="0">
                          <a:effectLst/>
                          <a:latin typeface="+mn-lt"/>
                        </a:rPr>
                        <a:t>12</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432,73       </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2,19    </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0,0305 *  </a:t>
                      </a:r>
                      <a:endParaRPr lang="es-ES" sz="1000" dirty="0">
                        <a:effectLst/>
                        <a:latin typeface="+mn-lt"/>
                        <a:ea typeface="Times New Roman"/>
                      </a:endParaRPr>
                    </a:p>
                  </a:txBody>
                  <a:tcPr marL="17701" marR="17701" marT="0" marB="0" anchor="ctr"/>
                </a:tc>
              </a:tr>
              <a:tr h="201397">
                <a:tc>
                  <a:txBody>
                    <a:bodyPr/>
                    <a:lstStyle/>
                    <a:p>
                      <a:pPr algn="l">
                        <a:lnSpc>
                          <a:spcPct val="100000"/>
                        </a:lnSpc>
                        <a:spcAft>
                          <a:spcPts val="0"/>
                        </a:spcAft>
                      </a:pPr>
                      <a:r>
                        <a:rPr lang="es-ES" sz="1000" dirty="0">
                          <a:effectLst/>
                          <a:latin typeface="+mn-lt"/>
                        </a:rPr>
                        <a:t>Error  experimental</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9859,78</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12</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704,27</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nchor="ctr"/>
                </a:tc>
              </a:tr>
              <a:tr h="256578">
                <a:tc>
                  <a:txBody>
                    <a:bodyPr/>
                    <a:lstStyle/>
                    <a:p>
                      <a:pPr algn="l">
                        <a:lnSpc>
                          <a:spcPct val="100000"/>
                        </a:lnSpc>
                        <a:spcAft>
                          <a:spcPts val="0"/>
                        </a:spcAft>
                      </a:pPr>
                      <a:r>
                        <a:rPr lang="es-ES" sz="1000" dirty="0">
                          <a:effectLst/>
                          <a:latin typeface="+mn-lt"/>
                        </a:rPr>
                        <a:t>Error de muestreo</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3627,72</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42</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197,49</a:t>
                      </a:r>
                      <a:endParaRPr lang="es-ES" sz="1000" dirty="0">
                        <a:effectLst/>
                        <a:latin typeface="+mn-lt"/>
                        <a:ea typeface="Times New Roman"/>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r>
              <a:tr h="402793">
                <a:tc>
                  <a:txBody>
                    <a:bodyPr/>
                    <a:lstStyle/>
                    <a:p>
                      <a:pPr algn="l">
                        <a:lnSpc>
                          <a:spcPct val="100000"/>
                        </a:lnSpc>
                        <a:spcAft>
                          <a:spcPts val="0"/>
                        </a:spcAft>
                      </a:pPr>
                      <a:r>
                        <a:rPr lang="es-ES" sz="1000" dirty="0">
                          <a:effectLst/>
                          <a:latin typeface="+mn-lt"/>
                        </a:rPr>
                        <a:t>Total</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95026,86</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62</a:t>
                      </a:r>
                      <a:endParaRPr lang="es-ES" sz="1000" dirty="0">
                        <a:effectLst/>
                        <a:latin typeface="+mn-lt"/>
                        <a:ea typeface="Times New Roman"/>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r>
              <a:tr h="201397">
                <a:tc>
                  <a:txBody>
                    <a:bodyPr/>
                    <a:lstStyle/>
                    <a:p>
                      <a:pPr algn="l">
                        <a:lnSpc>
                          <a:spcPct val="100000"/>
                        </a:lnSpc>
                        <a:spcAft>
                          <a:spcPts val="0"/>
                        </a:spcAft>
                      </a:pPr>
                      <a:r>
                        <a:rPr lang="es-ES" sz="1000" dirty="0">
                          <a:effectLst/>
                          <a:latin typeface="+mn-lt"/>
                        </a:rPr>
                        <a:t>CV (%)</a:t>
                      </a:r>
                      <a:endParaRPr lang="es-ES" sz="1000" dirty="0">
                        <a:effectLst/>
                        <a:latin typeface="+mn-lt"/>
                        <a:ea typeface="Times New Roman"/>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nSpc>
                          <a:spcPct val="100000"/>
                        </a:lnSpc>
                      </a:pPr>
                      <a:endParaRPr lang="es-ES" sz="1000" dirty="0">
                        <a:effectLst/>
                        <a:latin typeface="+mn-lt"/>
                      </a:endParaRPr>
                    </a:p>
                  </a:txBody>
                  <a:tcPr marL="17701" marR="17701" marT="0" marB="0" anchor="ctr"/>
                </a:tc>
                <a:tc>
                  <a:txBody>
                    <a:bodyPr/>
                    <a:lstStyle/>
                    <a:p>
                      <a:pPr algn="r">
                        <a:lnSpc>
                          <a:spcPct val="100000"/>
                        </a:lnSpc>
                        <a:spcAft>
                          <a:spcPts val="0"/>
                        </a:spcAft>
                      </a:pPr>
                      <a:r>
                        <a:rPr lang="es-ES" sz="1000" dirty="0">
                          <a:effectLst/>
                          <a:latin typeface="+mn-lt"/>
                        </a:rPr>
                        <a:t> </a:t>
                      </a:r>
                      <a:endParaRPr lang="es-ES" sz="1000" dirty="0">
                        <a:effectLst/>
                        <a:latin typeface="+mn-lt"/>
                        <a:ea typeface="Times New Roman"/>
                      </a:endParaRPr>
                    </a:p>
                  </a:txBody>
                  <a:tcPr marL="17701" marR="17701" marT="0" marB="0"/>
                </a:tc>
                <a:tc>
                  <a:txBody>
                    <a:bodyPr/>
                    <a:lstStyle/>
                    <a:p>
                      <a:pPr algn="r">
                        <a:lnSpc>
                          <a:spcPct val="100000"/>
                        </a:lnSpc>
                        <a:spcAft>
                          <a:spcPts val="0"/>
                        </a:spcAft>
                      </a:pPr>
                      <a:r>
                        <a:rPr lang="es-ES" sz="1000" dirty="0">
                          <a:effectLst/>
                          <a:latin typeface="+mn-lt"/>
                        </a:rPr>
                        <a:t>0,53</a:t>
                      </a:r>
                      <a:endParaRPr lang="es-ES" sz="1000" dirty="0">
                        <a:effectLst/>
                        <a:latin typeface="+mn-lt"/>
                        <a:ea typeface="Times New Roman"/>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c>
                  <a:txBody>
                    <a:bodyPr/>
                    <a:lstStyle/>
                    <a:p>
                      <a:pPr>
                        <a:lnSpc>
                          <a:spcPct val="100000"/>
                        </a:lnSpc>
                      </a:pPr>
                      <a:endParaRPr lang="es-ES" sz="1000" dirty="0">
                        <a:effectLst/>
                        <a:latin typeface="+mn-lt"/>
                      </a:endParaRPr>
                    </a:p>
                  </a:txBody>
                  <a:tcPr marL="17701" marR="17701" marT="0" marB="0" anchor="ctr"/>
                </a:tc>
              </a:tr>
            </a:tbl>
          </a:graphicData>
        </a:graphic>
      </p:graphicFrame>
      <p:graphicFrame>
        <p:nvGraphicFramePr>
          <p:cNvPr id="9" name="Table 8"/>
          <p:cNvGraphicFramePr>
            <a:graphicFrameLocks noGrp="1"/>
          </p:cNvGraphicFramePr>
          <p:nvPr>
            <p:extLst>
              <p:ext uri="{D42A27DB-BD31-4B8C-83A1-F6EECF244321}">
                <p14:modId xmlns="" xmlns:p14="http://schemas.microsoft.com/office/powerpoint/2010/main" val="2217288759"/>
              </p:ext>
            </p:extLst>
          </p:nvPr>
        </p:nvGraphicFramePr>
        <p:xfrm>
          <a:off x="1187624" y="2353444"/>
          <a:ext cx="2808312" cy="3168352"/>
        </p:xfrm>
        <a:graphic>
          <a:graphicData uri="http://schemas.openxmlformats.org/drawingml/2006/table">
            <a:tbl>
              <a:tblPr firstRow="1" firstCol="1" bandRow="1"/>
              <a:tblGrid>
                <a:gridCol w="631870"/>
                <a:gridCol w="499637"/>
                <a:gridCol w="335361"/>
                <a:gridCol w="335361"/>
                <a:gridCol w="335361"/>
                <a:gridCol w="335361"/>
                <a:gridCol w="335361"/>
              </a:tblGrid>
              <a:tr h="396044">
                <a:tc>
                  <a:txBody>
                    <a:bodyPr/>
                    <a:lstStyle/>
                    <a:p>
                      <a:pPr algn="ctr">
                        <a:lnSpc>
                          <a:spcPct val="100000"/>
                        </a:lnSpc>
                        <a:spcAft>
                          <a:spcPts val="0"/>
                        </a:spcAft>
                      </a:pPr>
                      <a:r>
                        <a:rPr lang="es-ES" sz="1000" b="1" dirty="0">
                          <a:solidFill>
                            <a:srgbClr val="444444"/>
                          </a:solidFill>
                          <a:effectLst/>
                          <a:latin typeface="+mj-lt"/>
                          <a:ea typeface="Times New Roman"/>
                        </a:rPr>
                        <a:t>Tratamiento</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solidFill>
                            <a:srgbClr val="444444"/>
                          </a:solidFill>
                          <a:effectLst/>
                          <a:latin typeface="+mj-lt"/>
                          <a:ea typeface="Times New Roman"/>
                        </a:rPr>
                        <a:t>Medias</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solidFill>
                            <a:srgbClr val="444444"/>
                          </a:solidFill>
                          <a:effectLst/>
                          <a:latin typeface="+mj-lt"/>
                          <a:ea typeface="Times New Roman"/>
                        </a:rPr>
                        <a:t>n</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solidFill>
                            <a:srgbClr val="444444"/>
                          </a:solidFill>
                          <a:effectLst/>
                          <a:latin typeface="+mj-lt"/>
                          <a:ea typeface="Times New Roman"/>
                        </a:rPr>
                        <a:t>E.E.</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s-ES" sz="1000" dirty="0">
                        <a:effectLst/>
                        <a:latin typeface="+mj-lt"/>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s-ES" sz="1000" dirty="0">
                        <a:effectLst/>
                        <a:latin typeface="+mj-lt"/>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endParaRPr lang="es-ES" sz="1000" dirty="0">
                        <a:effectLst/>
                        <a:latin typeface="+mj-lt"/>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4</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2710,00</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A</a:t>
                      </a:r>
                      <a:endParaRPr lang="es-ES" sz="1000" dirty="0">
                        <a:effectLst/>
                        <a:latin typeface="+mj-lt"/>
                        <a:ea typeface="Times New Roman"/>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w="12700" cap="flat" cmpd="sng" algn="ctr">
                      <a:solidFill>
                        <a:srgbClr val="000000"/>
                      </a:solidFill>
                      <a:prstDash val="solid"/>
                      <a:round/>
                      <a:headEnd type="none" w="med" len="med"/>
                      <a:tailEnd type="none" w="med" len="med"/>
                    </a:lnT>
                    <a:lnB>
                      <a:noFill/>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5</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2685,22</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A</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B</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6</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2665,56</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B</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1</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2664,89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B</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2</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2661,11</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B</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3</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2660,89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c>
                  <a:txBody>
                    <a:bodyPr/>
                    <a:lstStyle/>
                    <a:p>
                      <a:pPr algn="ctr">
                        <a:lnSpc>
                          <a:spcPct val="100000"/>
                        </a:lnSpc>
                        <a:spcAft>
                          <a:spcPts val="0"/>
                        </a:spcAft>
                      </a:pPr>
                      <a:r>
                        <a:rPr lang="es-ES" sz="1000" b="1" dirty="0">
                          <a:solidFill>
                            <a:srgbClr val="444444"/>
                          </a:solidFill>
                          <a:effectLst/>
                          <a:latin typeface="+mj-lt"/>
                          <a:ea typeface="Times New Roman"/>
                        </a:rPr>
                        <a:t>B</a:t>
                      </a:r>
                      <a:endParaRPr lang="es-ES" sz="1000" dirty="0">
                        <a:effectLst/>
                        <a:latin typeface="+mj-lt"/>
                        <a:ea typeface="Times New Roman"/>
                      </a:endParaRPr>
                    </a:p>
                  </a:txBody>
                  <a:tcPr marL="27965" marR="27965" marT="0" marB="0" anchor="ctr">
                    <a:lnL>
                      <a:noFill/>
                    </a:lnL>
                    <a:lnR>
                      <a:noFill/>
                    </a:lnR>
                    <a:lnT>
                      <a:noFill/>
                    </a:lnT>
                    <a:lnB>
                      <a:noFill/>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a:noFill/>
                    </a:lnB>
                  </a:tcPr>
                </a:tc>
              </a:tr>
              <a:tr h="396044">
                <a:tc>
                  <a:txBody>
                    <a:bodyPr/>
                    <a:lstStyle/>
                    <a:p>
                      <a:pPr algn="ctr">
                        <a:lnSpc>
                          <a:spcPct val="100000"/>
                        </a:lnSpc>
                        <a:spcAft>
                          <a:spcPts val="0"/>
                        </a:spcAft>
                      </a:pPr>
                      <a:r>
                        <a:rPr lang="es-ES" sz="1000" dirty="0">
                          <a:solidFill>
                            <a:srgbClr val="444444"/>
                          </a:solidFill>
                          <a:effectLst/>
                          <a:latin typeface="+mj-lt"/>
                          <a:ea typeface="Times New Roman"/>
                        </a:rPr>
                        <a:t>T</a:t>
                      </a:r>
                      <a:r>
                        <a:rPr lang="es-ES" sz="1000" baseline="-25000" dirty="0">
                          <a:solidFill>
                            <a:srgbClr val="444444"/>
                          </a:solidFill>
                          <a:effectLst/>
                          <a:latin typeface="+mj-lt"/>
                          <a:ea typeface="Times New Roman"/>
                        </a:rPr>
                        <a:t>7</a:t>
                      </a:r>
                      <a:endParaRPr lang="es-ES" sz="1000" dirty="0">
                        <a:effectLst/>
                        <a:latin typeface="+mj-lt"/>
                        <a:ea typeface="Times New Roman"/>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solidFill>
                            <a:srgbClr val="444444"/>
                          </a:solidFill>
                          <a:effectLst/>
                          <a:latin typeface="+mj-lt"/>
                          <a:ea typeface="Times New Roman"/>
                        </a:rPr>
                        <a:t>2586,67</a:t>
                      </a:r>
                      <a:endParaRPr lang="es-ES" sz="1000" dirty="0">
                        <a:effectLst/>
                        <a:latin typeface="+mj-lt"/>
                        <a:ea typeface="Times New Roman"/>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solidFill>
                            <a:srgbClr val="444444"/>
                          </a:solidFill>
                          <a:effectLst/>
                          <a:latin typeface="+mj-lt"/>
                          <a:ea typeface="Times New Roman"/>
                        </a:rPr>
                        <a:t>9</a:t>
                      </a:r>
                      <a:endParaRPr lang="es-ES" sz="1000" dirty="0">
                        <a:effectLst/>
                        <a:latin typeface="+mj-lt"/>
                        <a:ea typeface="Times New Roman"/>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dirty="0">
                          <a:solidFill>
                            <a:srgbClr val="444444"/>
                          </a:solidFill>
                          <a:effectLst/>
                          <a:latin typeface="+mj-lt"/>
                          <a:ea typeface="Times New Roman"/>
                        </a:rPr>
                        <a:t>4,68</a:t>
                      </a:r>
                      <a:endParaRPr lang="es-ES" sz="1000" dirty="0">
                        <a:effectLst/>
                        <a:latin typeface="+mj-lt"/>
                        <a:ea typeface="Times New Roman"/>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0000"/>
                        </a:lnSpc>
                      </a:pPr>
                      <a:endParaRPr lang="es-ES" sz="1000" dirty="0">
                        <a:effectLst/>
                        <a:latin typeface="+mj-lt"/>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ES" sz="1000" b="1" dirty="0">
                          <a:solidFill>
                            <a:srgbClr val="444444"/>
                          </a:solidFill>
                          <a:effectLst/>
                          <a:latin typeface="+mj-lt"/>
                          <a:ea typeface="Times New Roman"/>
                        </a:rPr>
                        <a:t>C</a:t>
                      </a:r>
                      <a:endParaRPr lang="es-ES" sz="1000" dirty="0">
                        <a:effectLst/>
                        <a:latin typeface="+mj-lt"/>
                        <a:ea typeface="Times New Roman"/>
                      </a:endParaRPr>
                    </a:p>
                  </a:txBody>
                  <a:tcPr marL="27965" marR="27965"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cxnSp>
        <p:nvCxnSpPr>
          <p:cNvPr id="13" name="12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Rectangle 5"/>
          <p:cNvSpPr txBox="1">
            <a:spLocks/>
          </p:cNvSpPr>
          <p:nvPr/>
        </p:nvSpPr>
        <p:spPr>
          <a:xfrm>
            <a:off x="1547664" y="1921396"/>
            <a:ext cx="2088232" cy="288032"/>
          </a:xfrm>
          <a:prstGeom prst="rect">
            <a:avLst/>
          </a:prstGeom>
          <a:solidFill>
            <a:srgbClr val="FF6600"/>
          </a:solidFill>
        </p:spPr>
        <p:txBody>
          <a:bodyPr vert="horz" lIns="91440" tIns="45720" rIns="91440" bIns="45720" rtlCol="0">
            <a:noAutofit/>
          </a:bodyPr>
          <a:lstStyle>
            <a:extLst/>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solidFill>
                  <a:schemeClr val="bg1"/>
                </a:solidFill>
                <a:latin typeface="Arial" pitchFamily="34" charset="0"/>
                <a:cs typeface="Arial" pitchFamily="34" charset="0"/>
              </a:rPr>
              <a:t>PRUEBA DE TUKEY </a:t>
            </a:r>
            <a: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8"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3036679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áfico 10"/>
          <p:cNvPicPr>
            <a:picLocks noChangeArrowheads="1"/>
          </p:cNvPicPr>
          <p:nvPr/>
        </p:nvPicPr>
        <p:blipFill>
          <a:blip r:embed="rId3" cstate="print">
            <a:extLst>
              <a:ext uri="{28A0092B-C50C-407E-A947-70E740481C1C}">
                <a14:useLocalDpi xmlns="" xmlns:a14="http://schemas.microsoft.com/office/drawing/2010/main" val="0"/>
              </a:ext>
            </a:extLst>
          </a:blip>
          <a:srcRect b="-72"/>
          <a:stretch>
            <a:fillRect/>
          </a:stretch>
        </p:blipFill>
        <p:spPr bwMode="auto">
          <a:xfrm>
            <a:off x="2123728" y="144016"/>
            <a:ext cx="4032448" cy="2785492"/>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cxnSp>
        <p:nvCxnSpPr>
          <p:cNvPr id="10" name="9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156673" name="Gráfico 2"/>
          <p:cNvPicPr>
            <a:picLocks noChangeArrowheads="1"/>
          </p:cNvPicPr>
          <p:nvPr/>
        </p:nvPicPr>
        <p:blipFill>
          <a:blip r:embed="rId4" cstate="print"/>
          <a:srcRect/>
          <a:stretch>
            <a:fillRect/>
          </a:stretch>
        </p:blipFill>
        <p:spPr bwMode="auto">
          <a:xfrm>
            <a:off x="971600" y="3372445"/>
            <a:ext cx="3988569" cy="2077343"/>
          </a:xfrm>
          <a:prstGeom prst="rect">
            <a:avLst/>
          </a:prstGeom>
          <a:noFill/>
          <a:ln w="9525">
            <a:noFill/>
            <a:miter lim="800000"/>
            <a:headEnd/>
            <a:tailEnd/>
          </a:ln>
        </p:spPr>
      </p:pic>
      <p:sp>
        <p:nvSpPr>
          <p:cNvPr id="14" name="13 CuadroTexto"/>
          <p:cNvSpPr txBox="1"/>
          <p:nvPr/>
        </p:nvSpPr>
        <p:spPr>
          <a:xfrm>
            <a:off x="4151007" y="3012549"/>
            <a:ext cx="1717137" cy="276999"/>
          </a:xfrm>
          <a:prstGeom prst="rect">
            <a:avLst/>
          </a:prstGeom>
          <a:solidFill>
            <a:srgbClr val="FF6600"/>
          </a:solidFill>
        </p:spPr>
        <p:txBody>
          <a:bodyPr wrap="none" rtlCol="0">
            <a:spAutoFit/>
          </a:bodyPr>
          <a:lstStyle/>
          <a:p>
            <a:r>
              <a:rPr lang="es-EC" sz="1200" dirty="0" smtClean="0">
                <a:solidFill>
                  <a:schemeClr val="bg1"/>
                </a:solidFill>
              </a:rPr>
              <a:t>Análisis de correlación</a:t>
            </a:r>
            <a:endParaRPr lang="es-EC" sz="1200" dirty="0">
              <a:solidFill>
                <a:schemeClr val="bg1"/>
              </a:solidFill>
            </a:endParaRPr>
          </a:p>
        </p:txBody>
      </p:sp>
      <p:sp>
        <p:nvSpPr>
          <p:cNvPr id="38914" name="AutoShape 2"/>
          <p:cNvSpPr>
            <a:spLocks noChangeArrowheads="1"/>
          </p:cNvSpPr>
          <p:nvPr/>
        </p:nvSpPr>
        <p:spPr bwMode="auto">
          <a:xfrm>
            <a:off x="3563888" y="3631109"/>
            <a:ext cx="92075" cy="90487"/>
          </a:xfrm>
          <a:prstGeom prst="flowChartConnector">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38915" name="AutoShape 3"/>
          <p:cNvSpPr>
            <a:spLocks noChangeArrowheads="1"/>
          </p:cNvSpPr>
          <p:nvPr/>
        </p:nvSpPr>
        <p:spPr bwMode="auto">
          <a:xfrm>
            <a:off x="7360245" y="3505572"/>
            <a:ext cx="92075" cy="92075"/>
          </a:xfrm>
          <a:prstGeom prst="flowChartConnector">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s-EC"/>
          </a:p>
        </p:txBody>
      </p:sp>
      <p:pic>
        <p:nvPicPr>
          <p:cNvPr id="38916" name="Picture 4"/>
          <p:cNvPicPr>
            <a:picLocks noChangeAspect="1" noChangeArrowheads="1"/>
          </p:cNvPicPr>
          <p:nvPr/>
        </p:nvPicPr>
        <p:blipFill>
          <a:blip r:embed="rId5" cstate="print"/>
          <a:srcRect/>
          <a:stretch>
            <a:fillRect/>
          </a:stretch>
        </p:blipFill>
        <p:spPr bwMode="auto">
          <a:xfrm>
            <a:off x="3419872" y="3433564"/>
            <a:ext cx="390525" cy="142875"/>
          </a:xfrm>
          <a:prstGeom prst="rect">
            <a:avLst/>
          </a:prstGeom>
          <a:noFill/>
          <a:ln w="9525">
            <a:noFill/>
            <a:miter lim="800000"/>
            <a:headEnd/>
            <a:tailEnd/>
          </a:ln>
        </p:spPr>
      </p:pic>
      <p:pic>
        <p:nvPicPr>
          <p:cNvPr id="38917" name="Picture 5"/>
          <p:cNvPicPr>
            <a:picLocks noChangeAspect="1" noChangeArrowheads="1"/>
          </p:cNvPicPr>
          <p:nvPr/>
        </p:nvPicPr>
        <p:blipFill>
          <a:blip r:embed="rId6" cstate="print"/>
          <a:srcRect/>
          <a:stretch>
            <a:fillRect/>
          </a:stretch>
        </p:blipFill>
        <p:spPr bwMode="auto">
          <a:xfrm>
            <a:off x="7556326" y="3415655"/>
            <a:ext cx="400050" cy="161925"/>
          </a:xfrm>
          <a:prstGeom prst="rect">
            <a:avLst/>
          </a:prstGeom>
          <a:noFill/>
          <a:ln w="9525">
            <a:noFill/>
            <a:miter lim="800000"/>
            <a:headEnd/>
            <a:tailEnd/>
          </a:ln>
        </p:spPr>
      </p:pic>
      <p:pic>
        <p:nvPicPr>
          <p:cNvPr id="12"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graphicFrame>
        <p:nvGraphicFramePr>
          <p:cNvPr id="13" name="2 Gráfico"/>
          <p:cNvGraphicFramePr/>
          <p:nvPr/>
        </p:nvGraphicFramePr>
        <p:xfrm>
          <a:off x="5076056" y="3361556"/>
          <a:ext cx="3978696" cy="208823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5" name="14 Tabla"/>
          <p:cNvGraphicFramePr>
            <a:graphicFrameLocks noGrp="1"/>
          </p:cNvGraphicFramePr>
          <p:nvPr/>
        </p:nvGraphicFramePr>
        <p:xfrm>
          <a:off x="6948264" y="854760"/>
          <a:ext cx="1607840" cy="1498684"/>
        </p:xfrm>
        <a:graphic>
          <a:graphicData uri="http://schemas.openxmlformats.org/drawingml/2006/table">
            <a:tbl>
              <a:tblPr firstRow="1" bandRow="1">
                <a:tableStyleId>{5C22544A-7EE6-4342-B048-85BDC9FD1C3A}</a:tableStyleId>
              </a:tblPr>
              <a:tblGrid>
                <a:gridCol w="803920"/>
                <a:gridCol w="803920"/>
              </a:tblGrid>
              <a:tr h="374671">
                <a:tc>
                  <a:txBody>
                    <a:bodyPr/>
                    <a:lstStyle/>
                    <a:p>
                      <a:pPr algn="ctr"/>
                      <a:r>
                        <a:rPr lang="es-EC" sz="1200" dirty="0" smtClean="0"/>
                        <a:t>T</a:t>
                      </a:r>
                      <a:endParaRPr lang="es-EC" sz="1200" dirty="0"/>
                    </a:p>
                  </a:txBody>
                  <a:tcPr/>
                </a:tc>
                <a:tc>
                  <a:txBody>
                    <a:bodyPr/>
                    <a:lstStyle/>
                    <a:p>
                      <a:pPr algn="ctr"/>
                      <a:r>
                        <a:rPr lang="es-EC" sz="1200" dirty="0" smtClean="0"/>
                        <a:t>(g)</a:t>
                      </a:r>
                      <a:endParaRPr lang="es-EC" sz="1200" dirty="0"/>
                    </a:p>
                  </a:txBody>
                  <a:tcPr/>
                </a:tc>
              </a:tr>
              <a:tr h="374671">
                <a:tc>
                  <a:txBody>
                    <a:bodyPr/>
                    <a:lstStyle/>
                    <a:p>
                      <a:r>
                        <a:rPr lang="es-EC" sz="1200" dirty="0" smtClean="0"/>
                        <a:t>T4-T1</a:t>
                      </a:r>
                      <a:endParaRPr lang="es-EC" sz="1200" dirty="0"/>
                    </a:p>
                  </a:txBody>
                  <a:tcPr/>
                </a:tc>
                <a:tc>
                  <a:txBody>
                    <a:bodyPr/>
                    <a:lstStyle/>
                    <a:p>
                      <a:r>
                        <a:rPr lang="es-EC" sz="1200" dirty="0" smtClean="0"/>
                        <a:t>45,11</a:t>
                      </a:r>
                      <a:endParaRPr lang="es-EC" sz="1200" dirty="0"/>
                    </a:p>
                  </a:txBody>
                  <a:tcPr/>
                </a:tc>
              </a:tr>
              <a:tr h="374671">
                <a:tc>
                  <a:txBody>
                    <a:bodyPr/>
                    <a:lstStyle/>
                    <a:p>
                      <a:r>
                        <a:rPr lang="es-EC" sz="1200" dirty="0" smtClean="0"/>
                        <a:t>T4-T7</a:t>
                      </a:r>
                      <a:endParaRPr lang="es-EC" sz="1200" dirty="0"/>
                    </a:p>
                  </a:txBody>
                  <a:tcPr/>
                </a:tc>
                <a:tc>
                  <a:txBody>
                    <a:bodyPr/>
                    <a:lstStyle/>
                    <a:p>
                      <a:r>
                        <a:rPr lang="es-EC" sz="1200" dirty="0" smtClean="0"/>
                        <a:t>123,33</a:t>
                      </a:r>
                      <a:endParaRPr lang="es-EC" sz="1200" dirty="0"/>
                    </a:p>
                  </a:txBody>
                  <a:tcPr/>
                </a:tc>
              </a:tr>
              <a:tr h="374671">
                <a:tc>
                  <a:txBody>
                    <a:bodyPr/>
                    <a:lstStyle/>
                    <a:p>
                      <a:r>
                        <a:rPr lang="es-EC" sz="1200" dirty="0" smtClean="0"/>
                        <a:t>T1-T7</a:t>
                      </a:r>
                      <a:endParaRPr lang="es-EC" sz="1200" dirty="0"/>
                    </a:p>
                  </a:txBody>
                  <a:tcPr/>
                </a:tc>
                <a:tc>
                  <a:txBody>
                    <a:bodyPr/>
                    <a:lstStyle/>
                    <a:p>
                      <a:r>
                        <a:rPr lang="es-EC" sz="1200" dirty="0" smtClean="0"/>
                        <a:t>78,22</a:t>
                      </a:r>
                      <a:endParaRPr lang="es-EC" sz="1200" dirty="0"/>
                    </a:p>
                  </a:txBody>
                  <a:tcPr/>
                </a:tc>
              </a:tr>
            </a:tbl>
          </a:graphicData>
        </a:graphic>
      </p:graphicFrame>
      <p:sp>
        <p:nvSpPr>
          <p:cNvPr id="16" name="15 CuadroTexto"/>
          <p:cNvSpPr txBox="1"/>
          <p:nvPr/>
        </p:nvSpPr>
        <p:spPr>
          <a:xfrm>
            <a:off x="6804248" y="2641476"/>
            <a:ext cx="2018501" cy="369332"/>
          </a:xfrm>
          <a:prstGeom prst="rect">
            <a:avLst/>
          </a:prstGeom>
          <a:solidFill>
            <a:srgbClr val="FF6600"/>
          </a:solidFill>
        </p:spPr>
        <p:txBody>
          <a:bodyPr wrap="none" rtlCol="0">
            <a:spAutoFit/>
          </a:bodyPr>
          <a:lstStyle/>
          <a:p>
            <a:r>
              <a:rPr lang="es-EC" sz="900" dirty="0" smtClean="0">
                <a:solidFill>
                  <a:schemeClr val="bg1"/>
                </a:solidFill>
              </a:rPr>
              <a:t>Hoyos (2008), Cortes y Ávila (2000)</a:t>
            </a:r>
          </a:p>
          <a:p>
            <a:r>
              <a:rPr lang="es-EC" sz="900" dirty="0" smtClean="0">
                <a:solidFill>
                  <a:schemeClr val="bg1"/>
                </a:solidFill>
              </a:rPr>
              <a:t>Araujo (2005)</a:t>
            </a:r>
            <a:endParaRPr lang="es-EC" sz="900" dirty="0">
              <a:solidFill>
                <a:schemeClr val="bg1"/>
              </a:solidFill>
            </a:endParaRPr>
          </a:p>
        </p:txBody>
      </p:sp>
    </p:spTree>
    <p:extLst>
      <p:ext uri="{BB962C8B-B14F-4D97-AF65-F5344CB8AC3E}">
        <p14:creationId xmlns="" xmlns:p14="http://schemas.microsoft.com/office/powerpoint/2010/main" val="2352969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Rectangle 5"/>
          <p:cNvSpPr txBox="1">
            <a:spLocks/>
          </p:cNvSpPr>
          <p:nvPr/>
        </p:nvSpPr>
        <p:spPr>
          <a:xfrm>
            <a:off x="4932040" y="481236"/>
            <a:ext cx="3528392" cy="288032"/>
          </a:xfrm>
          <a:prstGeom prst="rect">
            <a:avLst/>
          </a:prstGeom>
          <a:solidFill>
            <a:srgbClr val="FF6600"/>
          </a:solidFill>
        </p:spPr>
        <p:txBody>
          <a:bodyPr vert="horz" lIns="91440" tIns="45720" rIns="91440" bIns="45720" rtlCol="0">
            <a:noAutofit/>
          </a:bodyPr>
          <a:lstStyle>
            <a:extLst/>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solidFill>
                  <a:schemeClr val="bg1"/>
                </a:solidFill>
                <a:latin typeface="Arial" pitchFamily="34" charset="0"/>
                <a:cs typeface="Arial" pitchFamily="34" charset="0"/>
              </a:rPr>
              <a:t>CONVERSIÓN ALIMENTICIA</a:t>
            </a:r>
            <a: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Rectangle 5"/>
          <p:cNvSpPr txBox="1">
            <a:spLocks/>
          </p:cNvSpPr>
          <p:nvPr/>
        </p:nvSpPr>
        <p:spPr>
          <a:xfrm>
            <a:off x="1547664" y="1921396"/>
            <a:ext cx="2088232" cy="288032"/>
          </a:xfrm>
          <a:prstGeom prst="rect">
            <a:avLst/>
          </a:prstGeom>
          <a:solidFill>
            <a:srgbClr val="FF6600"/>
          </a:solidFill>
        </p:spPr>
        <p:txBody>
          <a:bodyPr vert="horz" lIns="91440" tIns="45720" rIns="91440" bIns="45720" rtlCol="0">
            <a:noAutofit/>
          </a:bodyPr>
          <a:lstStyle>
            <a:extLst/>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solidFill>
                  <a:schemeClr val="bg1"/>
                </a:solidFill>
                <a:latin typeface="Arial" pitchFamily="34" charset="0"/>
                <a:cs typeface="Arial" pitchFamily="34" charset="0"/>
              </a:rPr>
              <a:t>PRUEBA DE TUKEY </a:t>
            </a:r>
            <a: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aphicFrame>
        <p:nvGraphicFramePr>
          <p:cNvPr id="7" name="Table 3"/>
          <p:cNvGraphicFramePr>
            <a:graphicFrameLocks noGrp="1"/>
          </p:cNvGraphicFramePr>
          <p:nvPr>
            <p:extLst>
              <p:ext uri="{D42A27DB-BD31-4B8C-83A1-F6EECF244321}">
                <p14:modId xmlns="" xmlns:p14="http://schemas.microsoft.com/office/powerpoint/2010/main" val="1098530940"/>
              </p:ext>
            </p:extLst>
          </p:nvPr>
        </p:nvGraphicFramePr>
        <p:xfrm>
          <a:off x="4355976" y="985292"/>
          <a:ext cx="4644009" cy="4104457"/>
        </p:xfrm>
        <a:graphic>
          <a:graphicData uri="http://schemas.openxmlformats.org/drawingml/2006/table">
            <a:tbl>
              <a:tblPr firstRow="1" firstCol="1" bandRow="1">
                <a:tableStyleId>{5C22544A-7EE6-4342-B048-85BDC9FD1C3A}</a:tableStyleId>
              </a:tblPr>
              <a:tblGrid>
                <a:gridCol w="1327004"/>
                <a:gridCol w="488896"/>
                <a:gridCol w="488896"/>
                <a:gridCol w="349212"/>
                <a:gridCol w="279369"/>
                <a:gridCol w="558739"/>
                <a:gridCol w="488896"/>
                <a:gridCol w="662997"/>
              </a:tblGrid>
              <a:tr h="472376">
                <a:tc>
                  <a:txBody>
                    <a:bodyPr/>
                    <a:lstStyle/>
                    <a:p>
                      <a:pPr algn="ctr">
                        <a:lnSpc>
                          <a:spcPct val="200000"/>
                        </a:lnSpc>
                        <a:spcAft>
                          <a:spcPts val="0"/>
                        </a:spcAft>
                      </a:pPr>
                      <a:r>
                        <a:rPr lang="es-ES" sz="800" b="1" dirty="0">
                          <a:solidFill>
                            <a:schemeClr val="bg1"/>
                          </a:solidFill>
                          <a:latin typeface="Times New Roman"/>
                          <a:ea typeface="Times New Roman"/>
                          <a:cs typeface="Times New Roman"/>
                        </a:rPr>
                        <a:t>Fuente de Variación</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b="1" dirty="0">
                          <a:solidFill>
                            <a:schemeClr val="bg1"/>
                          </a:solidFill>
                          <a:latin typeface="Times New Roman"/>
                          <a:ea typeface="Times New Roman"/>
                          <a:cs typeface="Times New Roman"/>
                        </a:rPr>
                        <a:t>SC</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b="1" dirty="0" err="1">
                          <a:solidFill>
                            <a:schemeClr val="bg1"/>
                          </a:solidFill>
                          <a:latin typeface="Times New Roman"/>
                          <a:ea typeface="Times New Roman"/>
                          <a:cs typeface="Times New Roman"/>
                        </a:rPr>
                        <a:t>Gl</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b="1" dirty="0">
                          <a:solidFill>
                            <a:schemeClr val="bg1"/>
                          </a:solidFill>
                          <a:latin typeface="Times New Roman"/>
                          <a:ea typeface="Times New Roman"/>
                          <a:cs typeface="Times New Roman"/>
                        </a:rPr>
                        <a:t>CM</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b="1" dirty="0">
                          <a:solidFill>
                            <a:schemeClr val="bg1"/>
                          </a:solidFill>
                          <a:latin typeface="Times New Roman"/>
                          <a:ea typeface="Times New Roman"/>
                          <a:cs typeface="Times New Roman"/>
                        </a:rPr>
                        <a:t>F</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b="1" dirty="0" err="1">
                          <a:solidFill>
                            <a:schemeClr val="bg1"/>
                          </a:solidFill>
                          <a:latin typeface="Times New Roman"/>
                          <a:ea typeface="Times New Roman"/>
                          <a:cs typeface="Times New Roman"/>
                        </a:rPr>
                        <a:t>Prob</a:t>
                      </a:r>
                      <a:r>
                        <a:rPr lang="es-ES" sz="800" b="1" dirty="0">
                          <a:solidFill>
                            <a:schemeClr val="bg1"/>
                          </a:solidFill>
                          <a:latin typeface="Times New Roman"/>
                          <a:ea typeface="Times New Roman"/>
                          <a:cs typeface="Times New Roman"/>
                        </a:rPr>
                        <a:t>.</a:t>
                      </a:r>
                      <a:endParaRPr lang="es-EC" sz="800" dirty="0">
                        <a:solidFill>
                          <a:schemeClr val="bg1"/>
                        </a:solidFill>
                        <a:latin typeface="Times New Roman"/>
                        <a:ea typeface="Times New Roman"/>
                        <a:cs typeface="Times New Roman"/>
                      </a:endParaRPr>
                    </a:p>
                  </a:txBody>
                  <a:tcPr marL="68580" marR="68580" marT="0" marB="0"/>
                </a:tc>
              </a:tr>
              <a:tr h="300057">
                <a:tc>
                  <a:txBody>
                    <a:bodyPr/>
                    <a:lstStyle/>
                    <a:p>
                      <a:pPr algn="l">
                        <a:lnSpc>
                          <a:spcPct val="200000"/>
                        </a:lnSpc>
                        <a:spcAft>
                          <a:spcPts val="0"/>
                        </a:spcAft>
                      </a:pPr>
                      <a:r>
                        <a:rPr lang="es-ES" sz="800" dirty="0">
                          <a:solidFill>
                            <a:schemeClr val="bg1"/>
                          </a:solidFill>
                          <a:latin typeface="Times New Roman"/>
                          <a:ea typeface="Times New Roman"/>
                          <a:cs typeface="Times New Roman"/>
                        </a:rPr>
                        <a:t>Tratamiento</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6</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0,02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39,76    </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&lt;,0001 s</a:t>
                      </a:r>
                      <a:endParaRPr lang="es-EC" sz="800">
                        <a:latin typeface="Times New Roman"/>
                        <a:ea typeface="Times New Roman"/>
                        <a:cs typeface="Times New Roman"/>
                      </a:endParaRPr>
                    </a:p>
                  </a:txBody>
                  <a:tcPr marL="68580" marR="68580" marT="0" marB="0"/>
                </a:tc>
              </a:tr>
              <a:tr h="300057">
                <a:tc>
                  <a:txBody>
                    <a:bodyPr/>
                    <a:lstStyle/>
                    <a:p>
                      <a:pPr algn="just">
                        <a:lnSpc>
                          <a:spcPct val="200000"/>
                        </a:lnSpc>
                        <a:spcAft>
                          <a:spcPts val="0"/>
                        </a:spcAft>
                      </a:pPr>
                      <a:r>
                        <a:rPr lang="es-ES" sz="800" dirty="0">
                          <a:solidFill>
                            <a:schemeClr val="bg1"/>
                          </a:solidFill>
                          <a:latin typeface="Times New Roman"/>
                          <a:ea typeface="Times New Roman"/>
                          <a:cs typeface="Times New Roman"/>
                        </a:rPr>
                        <a:t>   Testigo vs resto  </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0,0715</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0,0715</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170,71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&lt;,0001 s</a:t>
                      </a:r>
                      <a:endParaRPr lang="es-EC" sz="800">
                        <a:latin typeface="Times New Roman"/>
                        <a:ea typeface="Times New Roman"/>
                        <a:cs typeface="Times New Roman"/>
                      </a:endParaRPr>
                    </a:p>
                  </a:txBody>
                  <a:tcPr marL="68580" marR="68580" marT="0" marB="0"/>
                </a:tc>
              </a:tr>
              <a:tr h="300057">
                <a:tc>
                  <a:txBody>
                    <a:bodyPr/>
                    <a:lstStyle/>
                    <a:p>
                      <a:pPr algn="just">
                        <a:lnSpc>
                          <a:spcPct val="200000"/>
                        </a:lnSpc>
                        <a:spcAft>
                          <a:spcPts val="0"/>
                        </a:spcAft>
                      </a:pPr>
                      <a:r>
                        <a:rPr lang="es-ES" sz="800" dirty="0">
                          <a:solidFill>
                            <a:schemeClr val="bg1"/>
                          </a:solidFill>
                          <a:latin typeface="Times New Roman"/>
                          <a:ea typeface="Times New Roman"/>
                          <a:cs typeface="Times New Roman"/>
                        </a:rPr>
                        <a:t>   P nativo vs P comercial</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0,0163</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0,0163</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39,05</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&lt;,0001 s</a:t>
                      </a:r>
                      <a:endParaRPr lang="es-EC" sz="800">
                        <a:latin typeface="Times New Roman"/>
                        <a:ea typeface="Times New Roman"/>
                        <a:cs typeface="Times New Roman"/>
                      </a:endParaRPr>
                    </a:p>
                  </a:txBody>
                  <a:tcPr marL="68580" marR="68580" marT="0" marB="0"/>
                </a:tc>
              </a:tr>
              <a:tr h="249642">
                <a:tc>
                  <a:txBody>
                    <a:bodyPr/>
                    <a:lstStyle/>
                    <a:p>
                      <a:pPr algn="just">
                        <a:lnSpc>
                          <a:spcPct val="200000"/>
                        </a:lnSpc>
                        <a:spcAft>
                          <a:spcPts val="0"/>
                        </a:spcAft>
                      </a:pPr>
                      <a:r>
                        <a:rPr lang="es-ES" sz="800" dirty="0">
                          <a:solidFill>
                            <a:schemeClr val="bg1"/>
                          </a:solidFill>
                          <a:latin typeface="Times New Roman"/>
                          <a:ea typeface="Times New Roman"/>
                          <a:cs typeface="Times New Roman"/>
                        </a:rPr>
                        <a:t>   P nativo lineal </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0,0018</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0,0018</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4,30</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0,0444 s</a:t>
                      </a:r>
                      <a:endParaRPr lang="es-EC" sz="800">
                        <a:latin typeface="Times New Roman"/>
                        <a:ea typeface="Times New Roman"/>
                        <a:cs typeface="Times New Roman"/>
                      </a:endParaRPr>
                    </a:p>
                  </a:txBody>
                  <a:tcPr marL="68580" marR="68580" marT="0" marB="0"/>
                </a:tc>
              </a:tr>
              <a:tr h="300057">
                <a:tc>
                  <a:txBody>
                    <a:bodyPr/>
                    <a:lstStyle/>
                    <a:p>
                      <a:pPr algn="just">
                        <a:lnSpc>
                          <a:spcPct val="200000"/>
                        </a:lnSpc>
                        <a:spcAft>
                          <a:spcPts val="0"/>
                        </a:spcAft>
                      </a:pPr>
                      <a:r>
                        <a:rPr lang="es-ES" sz="800" dirty="0">
                          <a:solidFill>
                            <a:schemeClr val="bg1"/>
                          </a:solidFill>
                          <a:latin typeface="Times New Roman"/>
                          <a:ea typeface="Times New Roman"/>
                          <a:cs typeface="Times New Roman"/>
                        </a:rPr>
                        <a:t>   P nativo cuadrática</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0,0000</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0,0000</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1,0000 ns</a:t>
                      </a:r>
                      <a:endParaRPr lang="es-EC" sz="800">
                        <a:latin typeface="Times New Roman"/>
                        <a:ea typeface="Times New Roman"/>
                        <a:cs typeface="Times New Roman"/>
                      </a:endParaRPr>
                    </a:p>
                  </a:txBody>
                  <a:tcPr marL="68580" marR="68580" marT="0" marB="0"/>
                </a:tc>
              </a:tr>
              <a:tr h="249642">
                <a:tc>
                  <a:txBody>
                    <a:bodyPr/>
                    <a:lstStyle/>
                    <a:p>
                      <a:pPr algn="just">
                        <a:lnSpc>
                          <a:spcPct val="200000"/>
                        </a:lnSpc>
                        <a:spcAft>
                          <a:spcPts val="0"/>
                        </a:spcAft>
                      </a:pPr>
                      <a:r>
                        <a:rPr lang="es-ES" sz="800" dirty="0">
                          <a:solidFill>
                            <a:schemeClr val="bg1"/>
                          </a:solidFill>
                          <a:latin typeface="Times New Roman"/>
                          <a:ea typeface="Times New Roman"/>
                          <a:cs typeface="Times New Roman"/>
                        </a:rPr>
                        <a:t>   P comercial lineal </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0,0098</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0,0098</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23,39</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&lt;,0001s</a:t>
                      </a:r>
                      <a:endParaRPr lang="es-EC" sz="800">
                        <a:latin typeface="Times New Roman"/>
                        <a:ea typeface="Times New Roman"/>
                        <a:cs typeface="Times New Roman"/>
                      </a:endParaRPr>
                    </a:p>
                  </a:txBody>
                  <a:tcPr marL="68580" marR="68580" marT="0" marB="0"/>
                </a:tc>
              </a:tr>
              <a:tr h="300057">
                <a:tc>
                  <a:txBody>
                    <a:bodyPr/>
                    <a:lstStyle/>
                    <a:p>
                      <a:pPr algn="just">
                        <a:lnSpc>
                          <a:spcPct val="200000"/>
                        </a:lnSpc>
                        <a:spcAft>
                          <a:spcPts val="0"/>
                        </a:spcAft>
                      </a:pPr>
                      <a:r>
                        <a:rPr lang="es-ES" sz="800" dirty="0">
                          <a:solidFill>
                            <a:schemeClr val="bg1"/>
                          </a:solidFill>
                          <a:latin typeface="Times New Roman"/>
                          <a:ea typeface="Times New Roman"/>
                          <a:cs typeface="Times New Roman"/>
                        </a:rPr>
                        <a:t>   P comercial cuadrática</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0,0004</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0,0004</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1,13</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0,2936 ns</a:t>
                      </a:r>
                      <a:endParaRPr lang="es-EC" sz="800">
                        <a:latin typeface="Times New Roman"/>
                        <a:ea typeface="Times New Roman"/>
                        <a:cs typeface="Times New Roman"/>
                      </a:endParaRPr>
                    </a:p>
                  </a:txBody>
                  <a:tcPr marL="68580" marR="68580" marT="0" marB="0"/>
                </a:tc>
              </a:tr>
              <a:tr h="249642">
                <a:tc>
                  <a:txBody>
                    <a:bodyPr/>
                    <a:lstStyle/>
                    <a:p>
                      <a:pPr algn="just">
                        <a:lnSpc>
                          <a:spcPct val="200000"/>
                        </a:lnSpc>
                        <a:spcAft>
                          <a:spcPts val="0"/>
                        </a:spcAft>
                      </a:pPr>
                      <a:r>
                        <a:rPr lang="es-ES" sz="800" dirty="0">
                          <a:solidFill>
                            <a:schemeClr val="bg1"/>
                          </a:solidFill>
                          <a:latin typeface="Times New Roman"/>
                          <a:ea typeface="Times New Roman"/>
                          <a:cs typeface="Times New Roman"/>
                        </a:rPr>
                        <a:t>   Lote</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0,0113</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323232"/>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323232"/>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0,0056</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13,55</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&lt;,0001 s</a:t>
                      </a:r>
                      <a:endParaRPr lang="es-EC" sz="800">
                        <a:latin typeface="Times New Roman"/>
                        <a:ea typeface="Times New Roman"/>
                        <a:cs typeface="Times New Roman"/>
                      </a:endParaRPr>
                    </a:p>
                  </a:txBody>
                  <a:tcPr marL="68580" marR="68580" marT="0" marB="0"/>
                </a:tc>
              </a:tr>
              <a:tr h="249642">
                <a:tc>
                  <a:txBody>
                    <a:bodyPr/>
                    <a:lstStyle/>
                    <a:p>
                      <a:pPr algn="just">
                        <a:lnSpc>
                          <a:spcPct val="200000"/>
                        </a:lnSpc>
                        <a:spcAft>
                          <a:spcPts val="0"/>
                        </a:spcAft>
                      </a:pPr>
                      <a:r>
                        <a:rPr lang="es-ES" sz="800" dirty="0">
                          <a:solidFill>
                            <a:schemeClr val="bg1"/>
                          </a:solidFill>
                          <a:latin typeface="Times New Roman"/>
                          <a:ea typeface="Times New Roman"/>
                          <a:cs typeface="Times New Roman"/>
                        </a:rPr>
                        <a:t>   Tratamiento*lote</a:t>
                      </a:r>
                      <a:r>
                        <a:rPr lang="es-ES" sz="800" baseline="30000" dirty="0">
                          <a:solidFill>
                            <a:schemeClr val="bg1"/>
                          </a:solidFill>
                          <a:latin typeface="Times New Roman"/>
                          <a:ea typeface="Times New Roman"/>
                          <a:cs typeface="Times New Roman"/>
                        </a:rPr>
                        <a:t>2</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0,0029</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r">
                        <a:lnSpc>
                          <a:spcPct val="200000"/>
                        </a:lnSpc>
                        <a:spcAft>
                          <a:spcPts val="0"/>
                        </a:spcAft>
                      </a:pPr>
                      <a:r>
                        <a:rPr lang="es-ES" sz="800">
                          <a:solidFill>
                            <a:srgbClr val="323232"/>
                          </a:solidFill>
                          <a:latin typeface="Times New Roman"/>
                          <a:ea typeface="Times New Roman"/>
                          <a:cs typeface="Times New Roman"/>
                        </a:rPr>
                        <a:t>12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0,0002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n-US" sz="800">
                          <a:solidFill>
                            <a:srgbClr val="323232"/>
                          </a:solidFill>
                          <a:latin typeface="Times New Roman"/>
                          <a:ea typeface="Times New Roman"/>
                          <a:cs typeface="Times New Roman"/>
                        </a:rPr>
                        <a:t>0,58</a:t>
                      </a:r>
                      <a:endParaRPr lang="es-EC" sz="800">
                        <a:latin typeface="Times New Roman"/>
                        <a:ea typeface="Times New Roman"/>
                        <a:cs typeface="Times New Roman"/>
                      </a:endParaRPr>
                    </a:p>
                  </a:txBody>
                  <a:tcPr marL="68580" marR="68580" marT="0" marB="0"/>
                </a:tc>
                <a:tc>
                  <a:txBody>
                    <a:bodyPr/>
                    <a:lstStyle/>
                    <a:p>
                      <a:pPr algn="r">
                        <a:spcAft>
                          <a:spcPts val="0"/>
                        </a:spcAft>
                      </a:pPr>
                      <a:r>
                        <a:rPr lang="en-US" sz="800">
                          <a:solidFill>
                            <a:srgbClr val="323232"/>
                          </a:solidFill>
                          <a:latin typeface="Times New Roman"/>
                          <a:ea typeface="Calibri"/>
                          <a:cs typeface="Times New Roman"/>
                        </a:rPr>
                        <a:t>0,8430 ns</a:t>
                      </a:r>
                      <a:endParaRPr lang="es-EC" sz="800">
                        <a:latin typeface="Consolas"/>
                        <a:ea typeface="Calibri"/>
                        <a:cs typeface="Times New Roman"/>
                      </a:endParaRPr>
                    </a:p>
                  </a:txBody>
                  <a:tcPr marL="68580" marR="68580" marT="0" marB="0"/>
                </a:tc>
              </a:tr>
              <a:tr h="272513">
                <a:tc>
                  <a:txBody>
                    <a:bodyPr/>
                    <a:lstStyle/>
                    <a:p>
                      <a:pPr algn="l">
                        <a:lnSpc>
                          <a:spcPct val="200000"/>
                        </a:lnSpc>
                        <a:spcAft>
                          <a:spcPts val="0"/>
                        </a:spcAft>
                      </a:pPr>
                      <a:r>
                        <a:rPr lang="es-ES" sz="800" dirty="0">
                          <a:solidFill>
                            <a:schemeClr val="bg1"/>
                          </a:solidFill>
                          <a:latin typeface="Times New Roman"/>
                          <a:ea typeface="Times New Roman"/>
                          <a:cs typeface="Times New Roman"/>
                        </a:rPr>
                        <a:t>Error  experimental</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0,01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12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0,001</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2,44</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1,94 s</a:t>
                      </a:r>
                      <a:endParaRPr lang="es-EC" sz="800">
                        <a:latin typeface="Times New Roman"/>
                        <a:ea typeface="Times New Roman"/>
                        <a:cs typeface="Times New Roman"/>
                      </a:endParaRPr>
                    </a:p>
                  </a:txBody>
                  <a:tcPr marL="68580" marR="68580" marT="0" marB="0"/>
                </a:tc>
              </a:tr>
              <a:tr h="316187">
                <a:tc>
                  <a:txBody>
                    <a:bodyPr/>
                    <a:lstStyle/>
                    <a:p>
                      <a:pPr algn="l">
                        <a:lnSpc>
                          <a:spcPct val="200000"/>
                        </a:lnSpc>
                        <a:spcAft>
                          <a:spcPts val="0"/>
                        </a:spcAft>
                      </a:pPr>
                      <a:r>
                        <a:rPr lang="es-ES" sz="800" dirty="0">
                          <a:solidFill>
                            <a:schemeClr val="bg1"/>
                          </a:solidFill>
                          <a:latin typeface="Times New Roman"/>
                          <a:ea typeface="Times New Roman"/>
                          <a:cs typeface="Times New Roman"/>
                        </a:rPr>
                        <a:t>Error de muestreo</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0,0087</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42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0,0004</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r>
              <a:tr h="294886">
                <a:tc>
                  <a:txBody>
                    <a:bodyPr/>
                    <a:lstStyle/>
                    <a:p>
                      <a:pPr algn="l">
                        <a:lnSpc>
                          <a:spcPct val="200000"/>
                        </a:lnSpc>
                        <a:spcAft>
                          <a:spcPts val="0"/>
                        </a:spcAft>
                      </a:pPr>
                      <a:r>
                        <a:rPr lang="es-ES" sz="800" dirty="0">
                          <a:solidFill>
                            <a:schemeClr val="bg1"/>
                          </a:solidFill>
                          <a:latin typeface="Times New Roman"/>
                          <a:ea typeface="Times New Roman"/>
                          <a:cs typeface="Times New Roman"/>
                        </a:rPr>
                        <a:t>Total</a:t>
                      </a:r>
                      <a:endParaRPr lang="es-EC" sz="800" dirty="0">
                        <a:solidFill>
                          <a:schemeClr val="bg1"/>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0,13</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pPr algn="r">
                        <a:lnSpc>
                          <a:spcPct val="200000"/>
                        </a:lnSpc>
                        <a:spcAft>
                          <a:spcPts val="0"/>
                        </a:spcAft>
                      </a:pPr>
                      <a:r>
                        <a:rPr lang="es-ES" sz="800">
                          <a:solidFill>
                            <a:srgbClr val="444444"/>
                          </a:solidFill>
                          <a:latin typeface="Times New Roman"/>
                          <a:ea typeface="Times New Roman"/>
                          <a:cs typeface="Times New Roman"/>
                        </a:rPr>
                        <a:t>62</a:t>
                      </a:r>
                      <a:endParaRPr lang="es-EC" sz="800">
                        <a:latin typeface="Times New Roman"/>
                        <a:ea typeface="Times New Roman"/>
                        <a:cs typeface="Times New Roman"/>
                      </a:endParaRPr>
                    </a:p>
                  </a:txBody>
                  <a:tcPr marL="68580" marR="68580" marT="0" marB="0"/>
                </a:tc>
                <a:tc>
                  <a:txBody>
                    <a:bodyPr/>
                    <a:lstStyle/>
                    <a:p>
                      <a:pPr algn="r">
                        <a:lnSpc>
                          <a:spcPct val="200000"/>
                        </a:lnSpc>
                        <a:spcAft>
                          <a:spcPts val="0"/>
                        </a:spcAft>
                      </a:pPr>
                      <a:endParaRPr lang="es-ES" sz="800">
                        <a:solidFill>
                          <a:srgbClr val="444444"/>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r>
              <a:tr h="249642">
                <a:tc>
                  <a:txBody>
                    <a:bodyPr/>
                    <a:lstStyle/>
                    <a:p>
                      <a:pPr algn="l">
                        <a:lnSpc>
                          <a:spcPct val="200000"/>
                        </a:lnSpc>
                        <a:spcAft>
                          <a:spcPts val="0"/>
                        </a:spcAft>
                      </a:pPr>
                      <a:r>
                        <a:rPr lang="es-ES" sz="800" dirty="0">
                          <a:solidFill>
                            <a:schemeClr val="bg1"/>
                          </a:solidFill>
                          <a:latin typeface="Times New Roman"/>
                          <a:ea typeface="Times New Roman"/>
                          <a:cs typeface="Times New Roman"/>
                        </a:rPr>
                        <a:t>CV (%)</a:t>
                      </a:r>
                      <a:endParaRPr lang="es-EC" sz="800" dirty="0">
                        <a:solidFill>
                          <a:schemeClr val="bg1"/>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ctr">
                        <a:lnSpc>
                          <a:spcPct val="200000"/>
                        </a:lnSpc>
                        <a:spcAft>
                          <a:spcPts val="0"/>
                        </a:spcAft>
                      </a:pPr>
                      <a:endParaRPr lang="es-ES" sz="800">
                        <a:solidFill>
                          <a:srgbClr val="323232"/>
                        </a:solidFill>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pPr algn="ctr">
                        <a:lnSpc>
                          <a:spcPct val="200000"/>
                        </a:lnSpc>
                        <a:spcAft>
                          <a:spcPts val="0"/>
                        </a:spcAft>
                      </a:pPr>
                      <a:endParaRPr lang="es-ES" sz="800">
                        <a:solidFill>
                          <a:srgbClr val="323232"/>
                        </a:solidFill>
                        <a:latin typeface="Times New Roman"/>
                        <a:ea typeface="Times New Roman"/>
                        <a:cs typeface="Times New Roman"/>
                      </a:endParaRPr>
                    </a:p>
                  </a:txBody>
                  <a:tcPr marL="68580" marR="68580" marT="0" marB="0"/>
                </a:tc>
                <a:tc>
                  <a:txBody>
                    <a:bodyPr/>
                    <a:lstStyle/>
                    <a:p>
                      <a:pPr algn="ctr">
                        <a:lnSpc>
                          <a:spcPct val="200000"/>
                        </a:lnSpc>
                        <a:spcAft>
                          <a:spcPts val="0"/>
                        </a:spcAft>
                      </a:pPr>
                      <a:r>
                        <a:rPr lang="es-ES" sz="800">
                          <a:solidFill>
                            <a:srgbClr val="323232"/>
                          </a:solidFill>
                          <a:latin typeface="Times New Roman"/>
                          <a:ea typeface="Times New Roman"/>
                          <a:cs typeface="Times New Roman"/>
                        </a:rPr>
                        <a:t>1,11</a:t>
                      </a:r>
                      <a:endParaRPr lang="es-EC" sz="800">
                        <a:latin typeface="Times New Roman"/>
                        <a:ea typeface="Times New Roman"/>
                        <a:cs typeface="Times New Roman"/>
                      </a:endParaRPr>
                    </a:p>
                  </a:txBody>
                  <a:tcPr marL="68580" marR="68580" marT="0" marB="0"/>
                </a:tc>
                <a:tc>
                  <a:txBody>
                    <a:bodyPr/>
                    <a:lstStyle/>
                    <a:p>
                      <a:endParaRPr lang="es-EC" sz="800">
                        <a:latin typeface="Calibri"/>
                        <a:ea typeface="Times New Roman"/>
                        <a:cs typeface="Times New Roman"/>
                      </a:endParaRPr>
                    </a:p>
                  </a:txBody>
                  <a:tcPr marL="68580" marR="68580" marT="0" marB="0"/>
                </a:tc>
                <a:tc>
                  <a:txBody>
                    <a:bodyPr/>
                    <a:lstStyle/>
                    <a:p>
                      <a:endParaRPr lang="es-EC" sz="800" dirty="0">
                        <a:latin typeface="Calibri"/>
                        <a:ea typeface="Times New Roman"/>
                        <a:cs typeface="Times New Roman"/>
                      </a:endParaRPr>
                    </a:p>
                  </a:txBody>
                  <a:tcPr marL="68580" marR="68580" marT="0" marB="0"/>
                </a:tc>
              </a:tr>
            </a:tbl>
          </a:graphicData>
        </a:graphic>
      </p:graphicFrame>
      <p:graphicFrame>
        <p:nvGraphicFramePr>
          <p:cNvPr id="8" name="7 Tabla"/>
          <p:cNvGraphicFramePr>
            <a:graphicFrameLocks noGrp="1"/>
          </p:cNvGraphicFramePr>
          <p:nvPr/>
        </p:nvGraphicFramePr>
        <p:xfrm>
          <a:off x="1187624" y="2425452"/>
          <a:ext cx="2880318" cy="3024337"/>
        </p:xfrm>
        <a:graphic>
          <a:graphicData uri="http://schemas.openxmlformats.org/drawingml/2006/table">
            <a:tbl>
              <a:tblPr/>
              <a:tblGrid>
                <a:gridCol w="663862"/>
                <a:gridCol w="410816"/>
                <a:gridCol w="361128"/>
                <a:gridCol w="361128"/>
                <a:gridCol w="361128"/>
                <a:gridCol w="361128"/>
                <a:gridCol w="361128"/>
              </a:tblGrid>
              <a:tr h="719132">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Tratamiento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Medias</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n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E.E.</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4</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1,78</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A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5</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1,82</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A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B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6</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1,83</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A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B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1,83</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A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B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2</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1,84</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B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3</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1,85</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B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a:noFill/>
                    </a:lnB>
                  </a:tcPr>
                </a:tc>
              </a:tr>
              <a:tr h="329315">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7</a:t>
                      </a:r>
                      <a:endParaRPr lang="es-EC" sz="100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1,92</a:t>
                      </a:r>
                      <a:endParaRPr lang="es-EC" sz="100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9</a:t>
                      </a:r>
                      <a:endParaRPr lang="es-EC" sz="100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a:solidFill>
                            <a:srgbClr val="444444"/>
                          </a:solidFill>
                          <a:latin typeface="Arial" pitchFamily="34" charset="0"/>
                          <a:ea typeface="Times New Roman"/>
                          <a:cs typeface="Arial" pitchFamily="34" charset="0"/>
                        </a:rPr>
                        <a:t>0,01</a:t>
                      </a:r>
                      <a:endParaRPr lang="es-EC" sz="100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a:solidFill>
                            <a:srgbClr val="444444"/>
                          </a:solidFill>
                          <a:latin typeface="Arial" pitchFamily="34" charset="0"/>
                          <a:ea typeface="Times New Roman"/>
                          <a:cs typeface="Arial" pitchFamily="34" charset="0"/>
                        </a:rPr>
                        <a:t>  </a:t>
                      </a:r>
                      <a:endParaRPr lang="es-EC" sz="100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1000" b="1" dirty="0">
                          <a:solidFill>
                            <a:srgbClr val="444444"/>
                          </a:solidFill>
                          <a:latin typeface="Arial" pitchFamily="34" charset="0"/>
                          <a:ea typeface="Times New Roman"/>
                          <a:cs typeface="Arial" pitchFamily="34" charset="0"/>
                        </a:rPr>
                        <a:t>C </a:t>
                      </a:r>
                      <a:endParaRPr lang="es-EC" sz="1000" dirty="0">
                        <a:latin typeface="Arial" pitchFamily="34" charset="0"/>
                        <a:ea typeface="Times New Roman"/>
                        <a:cs typeface="Arial"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9"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237569" name="Gráfico 11"/>
          <p:cNvPicPr>
            <a:picLocks noChangeArrowheads="1"/>
          </p:cNvPicPr>
          <p:nvPr/>
        </p:nvPicPr>
        <p:blipFill>
          <a:blip r:embed="rId2" cstate="print"/>
          <a:srcRect/>
          <a:stretch>
            <a:fillRect/>
          </a:stretch>
        </p:blipFill>
        <p:spPr bwMode="auto">
          <a:xfrm>
            <a:off x="2267744" y="121196"/>
            <a:ext cx="3744416" cy="2736304"/>
          </a:xfrm>
          <a:prstGeom prst="rect">
            <a:avLst/>
          </a:prstGeom>
          <a:noFill/>
          <a:ln w="9525">
            <a:noFill/>
            <a:miter lim="800000"/>
            <a:headEnd/>
            <a:tailEnd/>
          </a:ln>
        </p:spPr>
      </p:pic>
      <p:pic>
        <p:nvPicPr>
          <p:cNvPr id="237570" name="Gráfico 4"/>
          <p:cNvPicPr>
            <a:picLocks noChangeArrowheads="1"/>
          </p:cNvPicPr>
          <p:nvPr/>
        </p:nvPicPr>
        <p:blipFill>
          <a:blip r:embed="rId3" cstate="print"/>
          <a:srcRect/>
          <a:stretch>
            <a:fillRect/>
          </a:stretch>
        </p:blipFill>
        <p:spPr bwMode="auto">
          <a:xfrm>
            <a:off x="1005383" y="3362027"/>
            <a:ext cx="3782641" cy="2159769"/>
          </a:xfrm>
          <a:prstGeom prst="rect">
            <a:avLst/>
          </a:prstGeom>
          <a:noFill/>
          <a:ln w="9525">
            <a:noFill/>
            <a:miter lim="800000"/>
            <a:headEnd/>
            <a:tailEnd/>
          </a:ln>
        </p:spPr>
      </p:pic>
      <p:sp>
        <p:nvSpPr>
          <p:cNvPr id="237571" name="AutoShape 3"/>
          <p:cNvSpPr>
            <a:spLocks noChangeArrowheads="1"/>
          </p:cNvSpPr>
          <p:nvPr/>
        </p:nvSpPr>
        <p:spPr bwMode="auto">
          <a:xfrm>
            <a:off x="2987824" y="4639221"/>
            <a:ext cx="90487" cy="90487"/>
          </a:xfrm>
          <a:prstGeom prst="flowChartConnector">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s-EC"/>
          </a:p>
        </p:txBody>
      </p:sp>
      <p:pic>
        <p:nvPicPr>
          <p:cNvPr id="237572" name="Gráfico 6"/>
          <p:cNvPicPr>
            <a:picLocks noChangeArrowheads="1"/>
          </p:cNvPicPr>
          <p:nvPr/>
        </p:nvPicPr>
        <p:blipFill>
          <a:blip r:embed="rId4" cstate="print"/>
          <a:srcRect/>
          <a:stretch>
            <a:fillRect/>
          </a:stretch>
        </p:blipFill>
        <p:spPr bwMode="auto">
          <a:xfrm>
            <a:off x="5040560" y="3361556"/>
            <a:ext cx="3923928" cy="2160240"/>
          </a:xfrm>
          <a:prstGeom prst="rect">
            <a:avLst/>
          </a:prstGeom>
          <a:noFill/>
        </p:spPr>
      </p:pic>
      <p:sp>
        <p:nvSpPr>
          <p:cNvPr id="237573" name="AutoShape 5"/>
          <p:cNvSpPr>
            <a:spLocks noChangeArrowheads="1"/>
          </p:cNvSpPr>
          <p:nvPr/>
        </p:nvSpPr>
        <p:spPr bwMode="auto">
          <a:xfrm>
            <a:off x="7020272" y="4711228"/>
            <a:ext cx="90487" cy="90488"/>
          </a:xfrm>
          <a:prstGeom prst="flowChartConnector">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23757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37575"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37576" name="Rectangle 8"/>
          <p:cNvSpPr>
            <a:spLocks noChangeArrowheads="1"/>
          </p:cNvSpPr>
          <p:nvPr/>
        </p:nvSpPr>
        <p:spPr bwMode="auto">
          <a:xfrm>
            <a:off x="0" y="35147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CuadroTexto"/>
          <p:cNvSpPr txBox="1"/>
          <p:nvPr/>
        </p:nvSpPr>
        <p:spPr>
          <a:xfrm>
            <a:off x="4151007" y="3012549"/>
            <a:ext cx="1717137" cy="276999"/>
          </a:xfrm>
          <a:prstGeom prst="rect">
            <a:avLst/>
          </a:prstGeom>
          <a:solidFill>
            <a:srgbClr val="FF6600"/>
          </a:solidFill>
        </p:spPr>
        <p:txBody>
          <a:bodyPr wrap="none" rtlCol="0">
            <a:spAutoFit/>
          </a:bodyPr>
          <a:lstStyle/>
          <a:p>
            <a:r>
              <a:rPr lang="es-EC" sz="1200" dirty="0" smtClean="0">
                <a:solidFill>
                  <a:schemeClr val="bg1"/>
                </a:solidFill>
              </a:rPr>
              <a:t>Análisis de correlación</a:t>
            </a:r>
            <a:endParaRPr lang="es-EC" sz="1200" dirty="0">
              <a:solidFill>
                <a:schemeClr val="bg1"/>
              </a:solidFill>
            </a:endParaRPr>
          </a:p>
        </p:txBody>
      </p:sp>
      <p:pic>
        <p:nvPicPr>
          <p:cNvPr id="40962" name="Picture 2"/>
          <p:cNvPicPr>
            <a:picLocks noChangeAspect="1" noChangeArrowheads="1"/>
          </p:cNvPicPr>
          <p:nvPr/>
        </p:nvPicPr>
        <p:blipFill>
          <a:blip r:embed="rId5" cstate="print"/>
          <a:srcRect/>
          <a:stretch>
            <a:fillRect/>
          </a:stretch>
        </p:blipFill>
        <p:spPr bwMode="auto">
          <a:xfrm>
            <a:off x="2915816" y="4755232"/>
            <a:ext cx="381000" cy="190500"/>
          </a:xfrm>
          <a:prstGeom prst="rect">
            <a:avLst/>
          </a:prstGeom>
          <a:noFill/>
          <a:ln w="9525">
            <a:noFill/>
            <a:miter lim="800000"/>
            <a:headEnd/>
            <a:tailEnd/>
          </a:ln>
        </p:spPr>
      </p:pic>
      <p:pic>
        <p:nvPicPr>
          <p:cNvPr id="40963" name="Picture 3"/>
          <p:cNvPicPr>
            <a:picLocks noChangeAspect="1" noChangeArrowheads="1"/>
          </p:cNvPicPr>
          <p:nvPr/>
        </p:nvPicPr>
        <p:blipFill>
          <a:blip r:embed="rId6" cstate="print"/>
          <a:srcRect/>
          <a:stretch>
            <a:fillRect/>
          </a:stretch>
        </p:blipFill>
        <p:spPr bwMode="auto">
          <a:xfrm>
            <a:off x="6927304" y="4865340"/>
            <a:ext cx="381000" cy="152400"/>
          </a:xfrm>
          <a:prstGeom prst="rect">
            <a:avLst/>
          </a:prstGeom>
          <a:noFill/>
          <a:ln w="9525">
            <a:noFill/>
            <a:miter lim="800000"/>
            <a:headEnd/>
            <a:tailEnd/>
          </a:ln>
        </p:spPr>
      </p:pic>
      <p:pic>
        <p:nvPicPr>
          <p:cNvPr id="15"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graphicFrame>
        <p:nvGraphicFramePr>
          <p:cNvPr id="16" name="15 Tabla"/>
          <p:cNvGraphicFramePr>
            <a:graphicFrameLocks noGrp="1"/>
          </p:cNvGraphicFramePr>
          <p:nvPr/>
        </p:nvGraphicFramePr>
        <p:xfrm>
          <a:off x="6948264" y="854760"/>
          <a:ext cx="1607840" cy="1498684"/>
        </p:xfrm>
        <a:graphic>
          <a:graphicData uri="http://schemas.openxmlformats.org/drawingml/2006/table">
            <a:tbl>
              <a:tblPr firstRow="1" bandRow="1">
                <a:tableStyleId>{5C22544A-7EE6-4342-B048-85BDC9FD1C3A}</a:tableStyleId>
              </a:tblPr>
              <a:tblGrid>
                <a:gridCol w="803920"/>
                <a:gridCol w="803920"/>
              </a:tblGrid>
              <a:tr h="374671">
                <a:tc>
                  <a:txBody>
                    <a:bodyPr/>
                    <a:lstStyle/>
                    <a:p>
                      <a:pPr algn="ctr"/>
                      <a:r>
                        <a:rPr lang="es-EC" sz="1200" dirty="0" smtClean="0"/>
                        <a:t>T</a:t>
                      </a:r>
                      <a:endParaRPr lang="es-EC" sz="1200" dirty="0"/>
                    </a:p>
                  </a:txBody>
                  <a:tcPr/>
                </a:tc>
                <a:tc>
                  <a:txBody>
                    <a:bodyPr/>
                    <a:lstStyle/>
                    <a:p>
                      <a:pPr algn="ctr"/>
                      <a:r>
                        <a:rPr lang="es-EC" sz="1200" dirty="0" smtClean="0"/>
                        <a:t>(g)</a:t>
                      </a:r>
                      <a:endParaRPr lang="es-EC" sz="1200" dirty="0"/>
                    </a:p>
                  </a:txBody>
                  <a:tcPr/>
                </a:tc>
              </a:tr>
              <a:tr h="374671">
                <a:tc>
                  <a:txBody>
                    <a:bodyPr/>
                    <a:lstStyle/>
                    <a:p>
                      <a:r>
                        <a:rPr lang="es-EC" sz="1200" dirty="0" smtClean="0"/>
                        <a:t>T1-T4</a:t>
                      </a:r>
                      <a:endParaRPr lang="es-EC" sz="1200" dirty="0"/>
                    </a:p>
                  </a:txBody>
                  <a:tcPr/>
                </a:tc>
                <a:tc>
                  <a:txBody>
                    <a:bodyPr/>
                    <a:lstStyle/>
                    <a:p>
                      <a:r>
                        <a:rPr lang="es-EC" sz="1200" dirty="0" smtClean="0"/>
                        <a:t>0,05</a:t>
                      </a:r>
                      <a:endParaRPr lang="es-EC" sz="1200" dirty="0"/>
                    </a:p>
                  </a:txBody>
                  <a:tcPr/>
                </a:tc>
              </a:tr>
              <a:tr h="374671">
                <a:tc>
                  <a:txBody>
                    <a:bodyPr/>
                    <a:lstStyle/>
                    <a:p>
                      <a:r>
                        <a:rPr lang="es-EC" sz="1200" dirty="0" smtClean="0"/>
                        <a:t>T4-T7</a:t>
                      </a:r>
                      <a:endParaRPr lang="es-EC" sz="1200" dirty="0"/>
                    </a:p>
                  </a:txBody>
                  <a:tcPr/>
                </a:tc>
                <a:tc>
                  <a:txBody>
                    <a:bodyPr/>
                    <a:lstStyle/>
                    <a:p>
                      <a:r>
                        <a:rPr lang="es-EC" sz="1200" dirty="0" smtClean="0"/>
                        <a:t>0,14</a:t>
                      </a:r>
                      <a:endParaRPr lang="es-EC" sz="1200" dirty="0"/>
                    </a:p>
                  </a:txBody>
                  <a:tcPr/>
                </a:tc>
              </a:tr>
              <a:tr h="374671">
                <a:tc>
                  <a:txBody>
                    <a:bodyPr/>
                    <a:lstStyle/>
                    <a:p>
                      <a:r>
                        <a:rPr lang="es-EC" sz="1200" dirty="0" smtClean="0"/>
                        <a:t>T1-T7</a:t>
                      </a:r>
                      <a:endParaRPr lang="es-EC" sz="1200" dirty="0"/>
                    </a:p>
                  </a:txBody>
                  <a:tcPr/>
                </a:tc>
                <a:tc>
                  <a:txBody>
                    <a:bodyPr/>
                    <a:lstStyle/>
                    <a:p>
                      <a:r>
                        <a:rPr lang="es-EC" sz="1200" dirty="0" smtClean="0"/>
                        <a:t>0,09</a:t>
                      </a:r>
                      <a:endParaRPr lang="es-EC" sz="1200" dirty="0"/>
                    </a:p>
                  </a:txBody>
                  <a:tcPr/>
                </a:tc>
              </a:tr>
            </a:tbl>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Rectangle 5"/>
          <p:cNvSpPr txBox="1">
            <a:spLocks/>
          </p:cNvSpPr>
          <p:nvPr/>
        </p:nvSpPr>
        <p:spPr>
          <a:xfrm>
            <a:off x="4932040" y="481236"/>
            <a:ext cx="3528392" cy="288032"/>
          </a:xfrm>
          <a:prstGeom prst="rect">
            <a:avLst/>
          </a:prstGeom>
          <a:solidFill>
            <a:srgbClr val="FF6600"/>
          </a:solidFill>
        </p:spPr>
        <p:txBody>
          <a:bodyPr vert="horz" lIns="91440" tIns="45720" rIns="91440" bIns="45720" rtlCol="0">
            <a:noAutofit/>
          </a:bodyPr>
          <a:lstStyle>
            <a:extLst/>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noProof="0" dirty="0" smtClean="0">
                <a:solidFill>
                  <a:schemeClr val="bg1"/>
                </a:solidFill>
                <a:latin typeface="Arial" pitchFamily="34" charset="0"/>
                <a:cs typeface="Arial" pitchFamily="34" charset="0"/>
              </a:rPr>
              <a:t>MORTALIDAD</a:t>
            </a:r>
            <a: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Rectangle 5"/>
          <p:cNvSpPr txBox="1">
            <a:spLocks/>
          </p:cNvSpPr>
          <p:nvPr/>
        </p:nvSpPr>
        <p:spPr>
          <a:xfrm>
            <a:off x="1547664" y="1921396"/>
            <a:ext cx="2088232" cy="288032"/>
          </a:xfrm>
          <a:prstGeom prst="rect">
            <a:avLst/>
          </a:prstGeom>
          <a:solidFill>
            <a:srgbClr val="FF6600"/>
          </a:solidFill>
        </p:spPr>
        <p:txBody>
          <a:bodyPr vert="horz" lIns="91440" tIns="45720" rIns="91440" bIns="45720" rtlCol="0">
            <a:noAutofit/>
          </a:bodyPr>
          <a:lstStyle>
            <a:extLst/>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ES" sz="1400" b="1" dirty="0" smtClean="0">
                <a:solidFill>
                  <a:schemeClr val="bg1"/>
                </a:solidFill>
                <a:latin typeface="Arial" pitchFamily="34" charset="0"/>
                <a:cs typeface="Arial" pitchFamily="34" charset="0"/>
              </a:rPr>
              <a:t>PRUEBA DE TUKEY </a:t>
            </a:r>
            <a: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r>
            <a:br>
              <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br>
            <a:endParaRPr kumimoji="0" lang="es-ES" sz="1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graphicFrame>
        <p:nvGraphicFramePr>
          <p:cNvPr id="6" name="Table 3"/>
          <p:cNvGraphicFramePr>
            <a:graphicFrameLocks noGrp="1"/>
          </p:cNvGraphicFramePr>
          <p:nvPr>
            <p:extLst>
              <p:ext uri="{D42A27DB-BD31-4B8C-83A1-F6EECF244321}">
                <p14:modId xmlns="" xmlns:p14="http://schemas.microsoft.com/office/powerpoint/2010/main" val="1098530940"/>
              </p:ext>
            </p:extLst>
          </p:nvPr>
        </p:nvGraphicFramePr>
        <p:xfrm>
          <a:off x="4067944" y="985293"/>
          <a:ext cx="4968552" cy="4570712"/>
        </p:xfrm>
        <a:graphic>
          <a:graphicData uri="http://schemas.openxmlformats.org/drawingml/2006/table">
            <a:tbl>
              <a:tblPr firstRow="1" firstCol="1" bandRow="1">
                <a:tableStyleId>{5C22544A-7EE6-4342-B048-85BDC9FD1C3A}</a:tableStyleId>
              </a:tblPr>
              <a:tblGrid>
                <a:gridCol w="1398294"/>
                <a:gridCol w="473914"/>
                <a:gridCol w="504056"/>
                <a:gridCol w="339481"/>
                <a:gridCol w="310731"/>
                <a:gridCol w="699147"/>
                <a:gridCol w="543782"/>
                <a:gridCol w="699147"/>
              </a:tblGrid>
              <a:tr h="426598">
                <a:tc>
                  <a:txBody>
                    <a:bodyPr/>
                    <a:lstStyle/>
                    <a:p>
                      <a:pPr algn="ctr">
                        <a:lnSpc>
                          <a:spcPct val="200000"/>
                        </a:lnSpc>
                        <a:spcAft>
                          <a:spcPts val="0"/>
                        </a:spcAft>
                      </a:pPr>
                      <a:r>
                        <a:rPr lang="es-ES" sz="800" dirty="0">
                          <a:latin typeface="Arial" pitchFamily="34" charset="0"/>
                          <a:ea typeface="Times New Roman"/>
                          <a:cs typeface="Arial" pitchFamily="34" charset="0"/>
                        </a:rPr>
                        <a:t>        </a:t>
                      </a:r>
                      <a:r>
                        <a:rPr lang="es-ES" sz="800" b="1" dirty="0">
                          <a:latin typeface="Arial" pitchFamily="34" charset="0"/>
                          <a:ea typeface="Times New Roman"/>
                          <a:cs typeface="Arial" pitchFamily="34" charset="0"/>
                        </a:rPr>
                        <a:t>Fuente de Variación</a:t>
                      </a:r>
                      <a:endParaRPr lang="es-EC" sz="800" dirty="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b="1">
                          <a:latin typeface="Arial" pitchFamily="34" charset="0"/>
                          <a:ea typeface="Times New Roman"/>
                          <a:cs typeface="Arial" pitchFamily="34" charset="0"/>
                        </a:rPr>
                        <a:t>SC</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b="1">
                          <a:latin typeface="Arial" pitchFamily="34" charset="0"/>
                          <a:ea typeface="Times New Roman"/>
                          <a:cs typeface="Arial" pitchFamily="34" charset="0"/>
                        </a:rPr>
                        <a:t>Gl</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b="1">
                          <a:latin typeface="Arial" pitchFamily="34" charset="0"/>
                          <a:ea typeface="Times New Roman"/>
                          <a:cs typeface="Arial" pitchFamily="34" charset="0"/>
                        </a:rPr>
                        <a:t>CM</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b="1">
                          <a:latin typeface="Arial" pitchFamily="34" charset="0"/>
                          <a:ea typeface="Times New Roman"/>
                          <a:cs typeface="Arial" pitchFamily="34" charset="0"/>
                        </a:rPr>
                        <a:t>F</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b="1">
                          <a:latin typeface="Arial" pitchFamily="34" charset="0"/>
                          <a:ea typeface="Times New Roman"/>
                          <a:cs typeface="Arial" pitchFamily="34" charset="0"/>
                        </a:rPr>
                        <a:t>F tab</a:t>
                      </a:r>
                      <a:endParaRPr lang="es-EC" sz="800">
                        <a:latin typeface="Arial" pitchFamily="34" charset="0"/>
                        <a:ea typeface="Times New Roman"/>
                        <a:cs typeface="Arial" pitchFamily="34" charset="0"/>
                      </a:endParaRPr>
                    </a:p>
                  </a:txBody>
                  <a:tcPr marL="68580" marR="68580" marT="0" marB="0" anchor="ctr"/>
                </a:tc>
              </a:tr>
              <a:tr h="329024">
                <a:tc>
                  <a:txBody>
                    <a:bodyPr/>
                    <a:lstStyle/>
                    <a:p>
                      <a:pPr algn="l">
                        <a:lnSpc>
                          <a:spcPct val="200000"/>
                        </a:lnSpc>
                        <a:spcAft>
                          <a:spcPts val="0"/>
                        </a:spcAft>
                      </a:pPr>
                      <a:r>
                        <a:rPr lang="es-ES" sz="800">
                          <a:latin typeface="Arial" pitchFamily="34" charset="0"/>
                          <a:ea typeface="Times New Roman"/>
                          <a:cs typeface="Arial" pitchFamily="34" charset="0"/>
                        </a:rPr>
                        <a:t>Tratamiento</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2,79</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6</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0,47</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8,90</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&lt;,0001</a:t>
                      </a:r>
                      <a:endParaRPr lang="es-EC" sz="800">
                        <a:latin typeface="Arial" pitchFamily="34" charset="0"/>
                        <a:ea typeface="Times New Roman"/>
                        <a:cs typeface="Arial" pitchFamily="34" charset="0"/>
                      </a:endParaRPr>
                    </a:p>
                  </a:txBody>
                  <a:tcPr marL="68580" marR="68580" marT="0" marB="0" anchor="ctr"/>
                </a:tc>
              </a:tr>
              <a:tr h="329024">
                <a:tc>
                  <a:txBody>
                    <a:bodyPr/>
                    <a:lstStyle/>
                    <a:p>
                      <a:pPr algn="just">
                        <a:lnSpc>
                          <a:spcPct val="200000"/>
                        </a:lnSpc>
                        <a:spcAft>
                          <a:spcPts val="0"/>
                        </a:spcAft>
                      </a:pPr>
                      <a:r>
                        <a:rPr lang="es-ES" sz="800">
                          <a:latin typeface="Arial" pitchFamily="34" charset="0"/>
                          <a:ea typeface="Times New Roman"/>
                          <a:cs typeface="Arial" pitchFamily="34" charset="0"/>
                        </a:rPr>
                        <a:t>   Testigo vs resto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1,392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1</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1,39      </a:t>
                      </a:r>
                      <a:endParaRPr lang="es-EC" sz="800">
                        <a:latin typeface="Arial" pitchFamily="34" charset="0"/>
                        <a:ea typeface="Times New Roman"/>
                        <a:cs typeface="Arial" pitchFamily="34" charset="0"/>
                      </a:endParaRPr>
                    </a:p>
                  </a:txBody>
                  <a:tcPr marL="68580" marR="68580" marT="0" marB="0"/>
                </a:tc>
                <a:tc>
                  <a:txBody>
                    <a:bodyPr/>
                    <a:lstStyle/>
                    <a:p>
                      <a:pPr algn="just">
                        <a:lnSpc>
                          <a:spcPct val="200000"/>
                        </a:lnSpc>
                        <a:spcAft>
                          <a:spcPts val="0"/>
                        </a:spcAft>
                      </a:pPr>
                      <a:r>
                        <a:rPr lang="en-US" sz="800">
                          <a:latin typeface="Arial" pitchFamily="34" charset="0"/>
                          <a:ea typeface="Times New Roman"/>
                          <a:cs typeface="Arial" pitchFamily="34" charset="0"/>
                        </a:rPr>
                        <a:t>26.63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&lt;.0001 s</a:t>
                      </a:r>
                      <a:endParaRPr lang="es-EC" sz="800">
                        <a:latin typeface="Arial" pitchFamily="34" charset="0"/>
                        <a:ea typeface="Times New Roman"/>
                        <a:cs typeface="Arial" pitchFamily="34" charset="0"/>
                      </a:endParaRPr>
                    </a:p>
                  </a:txBody>
                  <a:tcPr marL="68580" marR="68580" marT="0" marB="0"/>
                </a:tc>
              </a:tr>
              <a:tr h="329024">
                <a:tc>
                  <a:txBody>
                    <a:bodyPr/>
                    <a:lstStyle/>
                    <a:p>
                      <a:pPr algn="just">
                        <a:lnSpc>
                          <a:spcPct val="200000"/>
                        </a:lnSpc>
                        <a:spcAft>
                          <a:spcPts val="0"/>
                        </a:spcAft>
                      </a:pPr>
                      <a:r>
                        <a:rPr lang="es-ES" sz="800">
                          <a:latin typeface="Arial" pitchFamily="34" charset="0"/>
                          <a:ea typeface="Times New Roman"/>
                          <a:cs typeface="Arial" pitchFamily="34" charset="0"/>
                        </a:rPr>
                        <a:t>   P nativo vs P comercial</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0,799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1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0,79      </a:t>
                      </a:r>
                      <a:endParaRPr lang="es-EC" sz="800">
                        <a:latin typeface="Arial" pitchFamily="34" charset="0"/>
                        <a:ea typeface="Times New Roman"/>
                        <a:cs typeface="Arial" pitchFamily="34" charset="0"/>
                      </a:endParaRPr>
                    </a:p>
                  </a:txBody>
                  <a:tcPr marL="68580" marR="68580" marT="0" marB="0"/>
                </a:tc>
                <a:tc>
                  <a:txBody>
                    <a:bodyPr/>
                    <a:lstStyle/>
                    <a:p>
                      <a:pPr algn="just">
                        <a:lnSpc>
                          <a:spcPct val="200000"/>
                        </a:lnSpc>
                        <a:spcAft>
                          <a:spcPts val="0"/>
                        </a:spcAft>
                      </a:pPr>
                      <a:r>
                        <a:rPr lang="en-US" sz="800">
                          <a:latin typeface="Arial" pitchFamily="34" charset="0"/>
                          <a:ea typeface="Times New Roman"/>
                          <a:cs typeface="Arial" pitchFamily="34" charset="0"/>
                        </a:rPr>
                        <a:t>15.29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0.0003 s</a:t>
                      </a:r>
                      <a:endParaRPr lang="es-EC" sz="800">
                        <a:latin typeface="Arial" pitchFamily="34" charset="0"/>
                        <a:ea typeface="Times New Roman"/>
                        <a:cs typeface="Arial" pitchFamily="34" charset="0"/>
                      </a:endParaRPr>
                    </a:p>
                  </a:txBody>
                  <a:tcPr marL="68580" marR="68580" marT="0" marB="0"/>
                </a:tc>
              </a:tr>
              <a:tr h="195354">
                <a:tc>
                  <a:txBody>
                    <a:bodyPr/>
                    <a:lstStyle/>
                    <a:p>
                      <a:pPr algn="just">
                        <a:lnSpc>
                          <a:spcPct val="200000"/>
                        </a:lnSpc>
                        <a:spcAft>
                          <a:spcPts val="0"/>
                        </a:spcAft>
                      </a:pPr>
                      <a:r>
                        <a:rPr lang="es-ES" sz="800">
                          <a:latin typeface="Arial" pitchFamily="34" charset="0"/>
                          <a:ea typeface="Times New Roman"/>
                          <a:cs typeface="Arial" pitchFamily="34" charset="0"/>
                        </a:rPr>
                        <a:t>   P nativo lineal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0,236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1</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0,23       </a:t>
                      </a:r>
                      <a:endParaRPr lang="es-EC" sz="800">
                        <a:latin typeface="Arial" pitchFamily="34" charset="0"/>
                        <a:ea typeface="Times New Roman"/>
                        <a:cs typeface="Arial" pitchFamily="34" charset="0"/>
                      </a:endParaRPr>
                    </a:p>
                  </a:txBody>
                  <a:tcPr marL="68580" marR="68580" marT="0" marB="0"/>
                </a:tc>
                <a:tc>
                  <a:txBody>
                    <a:bodyPr/>
                    <a:lstStyle/>
                    <a:p>
                      <a:pPr algn="just">
                        <a:lnSpc>
                          <a:spcPct val="200000"/>
                        </a:lnSpc>
                        <a:spcAft>
                          <a:spcPts val="0"/>
                        </a:spcAft>
                      </a:pPr>
                      <a:r>
                        <a:rPr lang="en-US" sz="800">
                          <a:latin typeface="Arial" pitchFamily="34" charset="0"/>
                          <a:ea typeface="Times New Roman"/>
                          <a:cs typeface="Arial" pitchFamily="34" charset="0"/>
                        </a:rPr>
                        <a:t>4.53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n-US" sz="800">
                          <a:latin typeface="Arial" pitchFamily="34" charset="0"/>
                          <a:ea typeface="Times New Roman"/>
                          <a:cs typeface="Arial" pitchFamily="34" charset="0"/>
                        </a:rPr>
                        <a:t>0.0393 s</a:t>
                      </a:r>
                      <a:endParaRPr lang="es-EC" sz="800">
                        <a:latin typeface="Arial" pitchFamily="34" charset="0"/>
                        <a:ea typeface="Times New Roman"/>
                        <a:cs typeface="Arial" pitchFamily="34" charset="0"/>
                      </a:endParaRPr>
                    </a:p>
                  </a:txBody>
                  <a:tcPr marL="68580" marR="68580" marT="0" marB="0"/>
                </a:tc>
              </a:tr>
              <a:tr h="329024">
                <a:tc>
                  <a:txBody>
                    <a:bodyPr/>
                    <a:lstStyle/>
                    <a:p>
                      <a:pPr algn="just">
                        <a:lnSpc>
                          <a:spcPct val="200000"/>
                        </a:lnSpc>
                        <a:spcAft>
                          <a:spcPts val="0"/>
                        </a:spcAft>
                      </a:pPr>
                      <a:r>
                        <a:rPr lang="es-ES" sz="800">
                          <a:latin typeface="Arial" pitchFamily="34" charset="0"/>
                          <a:ea typeface="Times New Roman"/>
                          <a:cs typeface="Arial" pitchFamily="34" charset="0"/>
                        </a:rPr>
                        <a:t>   P nativo cuadratica</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0,0002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1</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0,00021       </a:t>
                      </a:r>
                      <a:endParaRPr lang="es-EC" sz="800">
                        <a:latin typeface="Arial" pitchFamily="34" charset="0"/>
                        <a:ea typeface="Times New Roman"/>
                        <a:cs typeface="Arial" pitchFamily="34" charset="0"/>
                      </a:endParaRPr>
                    </a:p>
                  </a:txBody>
                  <a:tcPr marL="68580" marR="68580" marT="0" marB="0"/>
                </a:tc>
                <a:tc>
                  <a:txBody>
                    <a:bodyPr/>
                    <a:lstStyle/>
                    <a:p>
                      <a:pPr algn="just">
                        <a:lnSpc>
                          <a:spcPct val="200000"/>
                        </a:lnSpc>
                        <a:spcAft>
                          <a:spcPts val="0"/>
                        </a:spcAft>
                      </a:pPr>
                      <a:r>
                        <a:rPr lang="es-ES" sz="800">
                          <a:latin typeface="Arial" pitchFamily="34" charset="0"/>
                          <a:ea typeface="Times New Roman"/>
                          <a:cs typeface="Arial" pitchFamily="34" charset="0"/>
                        </a:rPr>
                        <a:t>0.00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0.9495 ns</a:t>
                      </a:r>
                      <a:endParaRPr lang="es-EC" sz="800">
                        <a:latin typeface="Arial" pitchFamily="34" charset="0"/>
                        <a:ea typeface="Times New Roman"/>
                        <a:cs typeface="Arial" pitchFamily="34" charset="0"/>
                      </a:endParaRPr>
                    </a:p>
                  </a:txBody>
                  <a:tcPr marL="68580" marR="68580" marT="0" marB="0"/>
                </a:tc>
              </a:tr>
              <a:tr h="209587">
                <a:tc>
                  <a:txBody>
                    <a:bodyPr/>
                    <a:lstStyle/>
                    <a:p>
                      <a:pPr algn="just">
                        <a:lnSpc>
                          <a:spcPct val="200000"/>
                        </a:lnSpc>
                        <a:spcAft>
                          <a:spcPts val="0"/>
                        </a:spcAft>
                      </a:pPr>
                      <a:r>
                        <a:rPr lang="es-ES" sz="800">
                          <a:latin typeface="Arial" pitchFamily="34" charset="0"/>
                          <a:ea typeface="Times New Roman"/>
                          <a:cs typeface="Arial" pitchFamily="34" charset="0"/>
                        </a:rPr>
                        <a:t>   P comercial lineal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0,3210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1</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0,321       </a:t>
                      </a:r>
                      <a:endParaRPr lang="es-EC" sz="800">
                        <a:latin typeface="Arial" pitchFamily="34" charset="0"/>
                        <a:ea typeface="Times New Roman"/>
                        <a:cs typeface="Arial" pitchFamily="34" charset="0"/>
                      </a:endParaRPr>
                    </a:p>
                  </a:txBody>
                  <a:tcPr marL="68580" marR="68580" marT="0" marB="0"/>
                </a:tc>
                <a:tc>
                  <a:txBody>
                    <a:bodyPr/>
                    <a:lstStyle/>
                    <a:p>
                      <a:pPr algn="just">
                        <a:lnSpc>
                          <a:spcPct val="200000"/>
                        </a:lnSpc>
                        <a:spcAft>
                          <a:spcPts val="0"/>
                        </a:spcAft>
                      </a:pPr>
                      <a:r>
                        <a:rPr lang="es-ES" sz="800">
                          <a:latin typeface="Arial" pitchFamily="34" charset="0"/>
                          <a:ea typeface="Times New Roman"/>
                          <a:cs typeface="Arial" pitchFamily="34" charset="0"/>
                        </a:rPr>
                        <a:t>6.14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0.0173 s</a:t>
                      </a:r>
                      <a:endParaRPr lang="es-EC" sz="800">
                        <a:latin typeface="Arial" pitchFamily="34" charset="0"/>
                        <a:ea typeface="Times New Roman"/>
                        <a:cs typeface="Arial" pitchFamily="34" charset="0"/>
                      </a:endParaRPr>
                    </a:p>
                  </a:txBody>
                  <a:tcPr marL="68580" marR="68580" marT="0" marB="0"/>
                </a:tc>
              </a:tr>
              <a:tr h="329024">
                <a:tc>
                  <a:txBody>
                    <a:bodyPr/>
                    <a:lstStyle/>
                    <a:p>
                      <a:pPr algn="just">
                        <a:lnSpc>
                          <a:spcPct val="200000"/>
                        </a:lnSpc>
                        <a:spcAft>
                          <a:spcPts val="0"/>
                        </a:spcAft>
                      </a:pPr>
                      <a:r>
                        <a:rPr lang="es-ES" sz="800">
                          <a:latin typeface="Arial" pitchFamily="34" charset="0"/>
                          <a:ea typeface="Times New Roman"/>
                          <a:cs typeface="Arial" pitchFamily="34" charset="0"/>
                        </a:rPr>
                        <a:t>   P comercial cuadratica</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0,0427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1</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0,042       </a:t>
                      </a:r>
                      <a:endParaRPr lang="es-EC" sz="800">
                        <a:latin typeface="Arial" pitchFamily="34" charset="0"/>
                        <a:ea typeface="Times New Roman"/>
                        <a:cs typeface="Arial" pitchFamily="34" charset="0"/>
                      </a:endParaRPr>
                    </a:p>
                  </a:txBody>
                  <a:tcPr marL="68580" marR="68580" marT="0" marB="0"/>
                </a:tc>
                <a:tc>
                  <a:txBody>
                    <a:bodyPr/>
                    <a:lstStyle/>
                    <a:p>
                      <a:pPr algn="just">
                        <a:lnSpc>
                          <a:spcPct val="200000"/>
                        </a:lnSpc>
                        <a:spcAft>
                          <a:spcPts val="0"/>
                        </a:spcAft>
                      </a:pPr>
                      <a:r>
                        <a:rPr lang="es-ES" sz="800">
                          <a:latin typeface="Arial" pitchFamily="34" charset="0"/>
                          <a:ea typeface="Times New Roman"/>
                          <a:cs typeface="Arial" pitchFamily="34" charset="0"/>
                        </a:rPr>
                        <a:t>0.82    </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0.3711 ns</a:t>
                      </a:r>
                      <a:endParaRPr lang="es-EC" sz="800">
                        <a:latin typeface="Arial" pitchFamily="34" charset="0"/>
                        <a:ea typeface="Times New Roman"/>
                        <a:cs typeface="Arial" pitchFamily="34" charset="0"/>
                      </a:endParaRPr>
                    </a:p>
                  </a:txBody>
                  <a:tcPr marL="68580" marR="68580" marT="0" marB="0"/>
                </a:tc>
              </a:tr>
              <a:tr h="195354">
                <a:tc>
                  <a:txBody>
                    <a:bodyPr/>
                    <a:lstStyle/>
                    <a:p>
                      <a:pPr algn="just">
                        <a:lnSpc>
                          <a:spcPct val="200000"/>
                        </a:lnSpc>
                        <a:spcAft>
                          <a:spcPts val="0"/>
                        </a:spcAft>
                      </a:pPr>
                      <a:r>
                        <a:rPr lang="es-ES" sz="800">
                          <a:latin typeface="Arial" pitchFamily="34" charset="0"/>
                          <a:ea typeface="Times New Roman"/>
                          <a:cs typeface="Arial" pitchFamily="34" charset="0"/>
                        </a:rPr>
                        <a:t>   Lote</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0,18</a:t>
                      </a:r>
                      <a:endParaRPr lang="es-EC" sz="800">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latin typeface="Arial" pitchFamily="34" charset="0"/>
                          <a:ea typeface="Times New Roman"/>
                          <a:cs typeface="Arial" pitchFamily="34" charset="0"/>
                        </a:rPr>
                        <a:t> </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latin typeface="Arial" pitchFamily="34" charset="0"/>
                          <a:ea typeface="Times New Roman"/>
                          <a:cs typeface="Arial" pitchFamily="34" charset="0"/>
                        </a:rPr>
                        <a:t>2</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0,0899      </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1,72    </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0,1911 s</a:t>
                      </a:r>
                      <a:endParaRPr lang="es-EC" sz="800">
                        <a:latin typeface="Arial" pitchFamily="34" charset="0"/>
                        <a:ea typeface="Times New Roman"/>
                        <a:cs typeface="Arial" pitchFamily="34" charset="0"/>
                      </a:endParaRPr>
                    </a:p>
                  </a:txBody>
                  <a:tcPr marL="68580" marR="68580" marT="0" marB="0" anchor="ctr"/>
                </a:tc>
              </a:tr>
              <a:tr h="209436">
                <a:tc>
                  <a:txBody>
                    <a:bodyPr/>
                    <a:lstStyle/>
                    <a:p>
                      <a:pPr algn="just">
                        <a:lnSpc>
                          <a:spcPct val="200000"/>
                        </a:lnSpc>
                        <a:spcAft>
                          <a:spcPts val="0"/>
                        </a:spcAft>
                      </a:pPr>
                      <a:r>
                        <a:rPr lang="es-ES" sz="800">
                          <a:latin typeface="Arial" pitchFamily="34" charset="0"/>
                          <a:ea typeface="Times New Roman"/>
                          <a:cs typeface="Arial" pitchFamily="34" charset="0"/>
                        </a:rPr>
                        <a:t>   Tratamiento*lote</a:t>
                      </a:r>
                      <a:r>
                        <a:rPr lang="es-ES" sz="800" baseline="30000">
                          <a:latin typeface="Arial" pitchFamily="34" charset="0"/>
                          <a:ea typeface="Times New Roman"/>
                          <a:cs typeface="Arial" pitchFamily="34" charset="0"/>
                        </a:rPr>
                        <a:t>3</a:t>
                      </a:r>
                      <a:endParaRPr lang="es-EC" sz="800">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0,0029      </a:t>
                      </a:r>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latin typeface="Arial" pitchFamily="34" charset="0"/>
                          <a:ea typeface="Times New Roman"/>
                          <a:cs typeface="Arial" pitchFamily="34" charset="0"/>
                        </a:rPr>
                        <a:t>12</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0,0002      </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n-US" sz="800">
                          <a:latin typeface="Arial" pitchFamily="34" charset="0"/>
                          <a:ea typeface="Times New Roman"/>
                          <a:cs typeface="Arial" pitchFamily="34" charset="0"/>
                        </a:rPr>
                        <a:t>0,58    </a:t>
                      </a:r>
                      <a:endParaRPr lang="es-EC" sz="800">
                        <a:latin typeface="Arial" pitchFamily="34" charset="0"/>
                        <a:ea typeface="Times New Roman"/>
                        <a:cs typeface="Arial" pitchFamily="34" charset="0"/>
                      </a:endParaRPr>
                    </a:p>
                  </a:txBody>
                  <a:tcPr marL="68580" marR="68580" marT="0" marB="0" anchor="ctr"/>
                </a:tc>
                <a:tc>
                  <a:txBody>
                    <a:bodyPr/>
                    <a:lstStyle/>
                    <a:p>
                      <a:pPr algn="r">
                        <a:spcAft>
                          <a:spcPts val="0"/>
                        </a:spcAft>
                      </a:pPr>
                      <a:r>
                        <a:rPr lang="en-US" sz="800">
                          <a:latin typeface="Arial" pitchFamily="34" charset="0"/>
                          <a:ea typeface="Calibri"/>
                          <a:cs typeface="Arial" pitchFamily="34" charset="0"/>
                        </a:rPr>
                        <a:t>0,8430 ns</a:t>
                      </a:r>
                      <a:endParaRPr lang="es-EC" sz="800">
                        <a:latin typeface="Arial" pitchFamily="34" charset="0"/>
                        <a:ea typeface="Calibri"/>
                        <a:cs typeface="Arial" pitchFamily="34" charset="0"/>
                      </a:endParaRPr>
                    </a:p>
                  </a:txBody>
                  <a:tcPr marL="68580" marR="68580" marT="0" marB="0" anchor="ctr"/>
                </a:tc>
              </a:tr>
              <a:tr h="426598">
                <a:tc>
                  <a:txBody>
                    <a:bodyPr/>
                    <a:lstStyle/>
                    <a:p>
                      <a:pPr algn="l">
                        <a:lnSpc>
                          <a:spcPct val="200000"/>
                        </a:lnSpc>
                        <a:spcAft>
                          <a:spcPts val="0"/>
                        </a:spcAft>
                      </a:pPr>
                      <a:r>
                        <a:rPr lang="es-ES" sz="800">
                          <a:latin typeface="Arial" pitchFamily="34" charset="0"/>
                          <a:ea typeface="Times New Roman"/>
                          <a:cs typeface="Arial" pitchFamily="34" charset="0"/>
                        </a:rPr>
                        <a:t>Error  experimental</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0,54</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12</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0,04</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nchor="ctr"/>
                </a:tc>
              </a:tr>
              <a:tr h="426598">
                <a:tc>
                  <a:txBody>
                    <a:bodyPr/>
                    <a:lstStyle/>
                    <a:p>
                      <a:pPr algn="l">
                        <a:lnSpc>
                          <a:spcPct val="200000"/>
                        </a:lnSpc>
                        <a:spcAft>
                          <a:spcPts val="0"/>
                        </a:spcAft>
                      </a:pPr>
                      <a:r>
                        <a:rPr lang="es-ES" sz="800">
                          <a:latin typeface="Arial" pitchFamily="34" charset="0"/>
                          <a:ea typeface="Times New Roman"/>
                          <a:cs typeface="Arial" pitchFamily="34" charset="0"/>
                        </a:rPr>
                        <a:t>Error de muestreo</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1,91</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42</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0,05</a:t>
                      </a:r>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r>
              <a:tr h="426598">
                <a:tc>
                  <a:txBody>
                    <a:bodyPr/>
                    <a:lstStyle/>
                    <a:p>
                      <a:pPr algn="l">
                        <a:lnSpc>
                          <a:spcPct val="200000"/>
                        </a:lnSpc>
                        <a:spcAft>
                          <a:spcPts val="0"/>
                        </a:spcAft>
                      </a:pPr>
                      <a:r>
                        <a:rPr lang="es-ES" sz="800">
                          <a:latin typeface="Arial" pitchFamily="34" charset="0"/>
                          <a:ea typeface="Times New Roman"/>
                          <a:cs typeface="Arial" pitchFamily="34" charset="0"/>
                        </a:rPr>
                        <a:t>Total</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5,42</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62</a:t>
                      </a:r>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r>
              <a:tr h="231245">
                <a:tc>
                  <a:txBody>
                    <a:bodyPr/>
                    <a:lstStyle/>
                    <a:p>
                      <a:pPr algn="l">
                        <a:lnSpc>
                          <a:spcPct val="200000"/>
                        </a:lnSpc>
                        <a:spcAft>
                          <a:spcPts val="0"/>
                        </a:spcAft>
                      </a:pPr>
                      <a:r>
                        <a:rPr lang="es-ES" sz="800">
                          <a:latin typeface="Arial" pitchFamily="34" charset="0"/>
                          <a:ea typeface="Times New Roman"/>
                          <a:cs typeface="Arial" pitchFamily="34" charset="0"/>
                        </a:rPr>
                        <a:t>CV (%)</a:t>
                      </a:r>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pPr algn="r">
                        <a:lnSpc>
                          <a:spcPct val="200000"/>
                        </a:lnSpc>
                        <a:spcAft>
                          <a:spcPts val="0"/>
                        </a:spcAft>
                      </a:pPr>
                      <a:endParaRPr lang="es-ES" sz="800">
                        <a:solidFill>
                          <a:srgbClr val="444444"/>
                        </a:solidFill>
                        <a:latin typeface="Arial" pitchFamily="34" charset="0"/>
                        <a:ea typeface="Times New Roman"/>
                        <a:cs typeface="Arial" pitchFamily="34" charset="0"/>
                      </a:endParaRPr>
                    </a:p>
                  </a:txBody>
                  <a:tcPr marL="68580" marR="68580" marT="0" marB="0"/>
                </a:tc>
                <a:tc>
                  <a:txBody>
                    <a:bodyPr/>
                    <a:lstStyle/>
                    <a:p>
                      <a:pPr algn="r">
                        <a:lnSpc>
                          <a:spcPct val="200000"/>
                        </a:lnSpc>
                        <a:spcAft>
                          <a:spcPts val="0"/>
                        </a:spcAft>
                      </a:pPr>
                      <a:r>
                        <a:rPr lang="es-ES" sz="800">
                          <a:solidFill>
                            <a:srgbClr val="444444"/>
                          </a:solidFill>
                          <a:latin typeface="Arial" pitchFamily="34" charset="0"/>
                          <a:ea typeface="Times New Roman"/>
                          <a:cs typeface="Arial" pitchFamily="34" charset="0"/>
                        </a:rPr>
                        <a:t>11,57</a:t>
                      </a:r>
                      <a:endParaRPr lang="es-EC" sz="800">
                        <a:latin typeface="Arial" pitchFamily="34" charset="0"/>
                        <a:ea typeface="Times New Roman"/>
                        <a:cs typeface="Arial" pitchFamily="34" charset="0"/>
                      </a:endParaRPr>
                    </a:p>
                  </a:txBody>
                  <a:tcPr marL="68580" marR="68580" marT="0" marB="0" anchor="ctr"/>
                </a:tc>
                <a:tc>
                  <a:txBody>
                    <a:bodyPr/>
                    <a:lstStyle/>
                    <a:p>
                      <a:endParaRPr lang="es-EC" sz="800">
                        <a:latin typeface="Arial" pitchFamily="34" charset="0"/>
                        <a:ea typeface="Times New Roman"/>
                        <a:cs typeface="Arial" pitchFamily="34" charset="0"/>
                      </a:endParaRPr>
                    </a:p>
                  </a:txBody>
                  <a:tcPr marL="68580" marR="68580" marT="0" marB="0" anchor="ctr"/>
                </a:tc>
                <a:tc>
                  <a:txBody>
                    <a:bodyPr/>
                    <a:lstStyle/>
                    <a:p>
                      <a:endParaRPr lang="es-EC" sz="800" dirty="0">
                        <a:latin typeface="Arial" pitchFamily="34" charset="0"/>
                        <a:ea typeface="Times New Roman"/>
                        <a:cs typeface="Arial" pitchFamily="34" charset="0"/>
                      </a:endParaRPr>
                    </a:p>
                  </a:txBody>
                  <a:tcPr marL="68580" marR="68580" marT="0" marB="0" anchor="ctr"/>
                </a:tc>
              </a:tr>
            </a:tbl>
          </a:graphicData>
        </a:graphic>
      </p:graphicFrame>
      <p:graphicFrame>
        <p:nvGraphicFramePr>
          <p:cNvPr id="7" name="6 Tabla"/>
          <p:cNvGraphicFramePr>
            <a:graphicFrameLocks noGrp="1"/>
          </p:cNvGraphicFramePr>
          <p:nvPr/>
        </p:nvGraphicFramePr>
        <p:xfrm>
          <a:off x="1187624" y="2569468"/>
          <a:ext cx="2736304" cy="2736302"/>
        </p:xfrm>
        <a:graphic>
          <a:graphicData uri="http://schemas.openxmlformats.org/drawingml/2006/table">
            <a:tbl>
              <a:tblPr/>
              <a:tblGrid>
                <a:gridCol w="342038"/>
                <a:gridCol w="342038"/>
                <a:gridCol w="342038"/>
                <a:gridCol w="342038"/>
                <a:gridCol w="342038"/>
                <a:gridCol w="342038"/>
                <a:gridCol w="342038"/>
                <a:gridCol w="342038"/>
              </a:tblGrid>
              <a:tr h="384043">
                <a:tc>
                  <a:txBody>
                    <a:bodyPr/>
                    <a:lstStyle/>
                    <a:p>
                      <a:pPr algn="ctr">
                        <a:lnSpc>
                          <a:spcPct val="200000"/>
                        </a:lnSpc>
                        <a:spcAft>
                          <a:spcPts val="0"/>
                        </a:spcAft>
                      </a:pPr>
                      <a:r>
                        <a:rPr lang="es-ES" sz="900" b="1" dirty="0" err="1" smtClean="0">
                          <a:solidFill>
                            <a:srgbClr val="444444"/>
                          </a:solidFill>
                          <a:latin typeface="Arial" pitchFamily="34" charset="0"/>
                          <a:ea typeface="Times New Roman"/>
                          <a:cs typeface="Arial" pitchFamily="34" charset="0"/>
                        </a:rPr>
                        <a:t>Trat</a:t>
                      </a:r>
                      <a:endParaRPr lang="es-EC" sz="900" dirty="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dirty="0" smtClean="0">
                          <a:solidFill>
                            <a:srgbClr val="444444"/>
                          </a:solidFill>
                          <a:latin typeface="Arial" pitchFamily="34" charset="0"/>
                          <a:ea typeface="Times New Roman"/>
                          <a:cs typeface="Arial" pitchFamily="34" charset="0"/>
                        </a:rPr>
                        <a:t>M</a:t>
                      </a:r>
                      <a:endParaRPr lang="es-EC" sz="900" dirty="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n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E.E.</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endParaRPr lang="es-EC" sz="900">
                        <a:latin typeface="Arial" pitchFamily="34" charset="0"/>
                        <a:ea typeface="Times New Roman"/>
                        <a:cs typeface="Arial"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7</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2,34</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A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0"/>
                        </a:spcAft>
                      </a:pPr>
                      <a:endParaRPr lang="es-EC" sz="900">
                        <a:latin typeface="Arial" pitchFamily="34" charset="0"/>
                        <a:ea typeface="Times New Roman"/>
                        <a:cs typeface="Arial" pitchFamily="34"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3</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2,14</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A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B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endParaRPr lang="es-EC" sz="900">
                        <a:latin typeface="Arial" pitchFamily="34" charset="0"/>
                        <a:ea typeface="Times New Roman"/>
                        <a:cs typeface="Arial" pitchFamily="34" charset="0"/>
                      </a:endParaRPr>
                    </a:p>
                  </a:txBody>
                  <a:tcPr marL="44450" marR="44450" marT="0" marB="0">
                    <a:lnL>
                      <a:noFill/>
                    </a:lnL>
                    <a:lnR>
                      <a:noFill/>
                    </a:lnR>
                    <a:lnT>
                      <a:noFill/>
                    </a:lnT>
                    <a:lnB>
                      <a:noFill/>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2</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2,04</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B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C</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1</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1,92</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B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C</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D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6</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1,89</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B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C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D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5</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1,85</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C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D </a:t>
                      </a:r>
                      <a:endParaRPr lang="es-EC" sz="900">
                        <a:latin typeface="Arial" pitchFamily="34" charset="0"/>
                        <a:ea typeface="Times New Roman"/>
                        <a:cs typeface="Arial" pitchFamily="34" charset="0"/>
                      </a:endParaRPr>
                    </a:p>
                  </a:txBody>
                  <a:tcPr marL="44450" marR="44450" marT="0" marB="0" anchor="b">
                    <a:lnL>
                      <a:noFill/>
                    </a:lnL>
                    <a:lnR>
                      <a:noFill/>
                    </a:lnR>
                    <a:lnT>
                      <a:noFill/>
                    </a:lnT>
                    <a:lnB>
                      <a:noFill/>
                    </a:lnB>
                  </a:tcPr>
                </a:tc>
              </a:tr>
              <a:tr h="336037">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4</a:t>
                      </a:r>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1,63</a:t>
                      </a:r>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9</a:t>
                      </a:r>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a:solidFill>
                            <a:srgbClr val="444444"/>
                          </a:solidFill>
                          <a:latin typeface="Arial" pitchFamily="34" charset="0"/>
                          <a:ea typeface="Times New Roman"/>
                          <a:cs typeface="Arial" pitchFamily="34" charset="0"/>
                        </a:rPr>
                        <a:t>0,07</a:t>
                      </a:r>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a:solidFill>
                            <a:srgbClr val="444444"/>
                          </a:solidFill>
                          <a:latin typeface="Arial" pitchFamily="34" charset="0"/>
                          <a:ea typeface="Times New Roman"/>
                          <a:cs typeface="Arial" pitchFamily="34" charset="0"/>
                        </a:rPr>
                        <a:t>  </a:t>
                      </a:r>
                      <a:endParaRPr lang="es-EC" sz="90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0"/>
                        </a:spcAft>
                      </a:pPr>
                      <a:r>
                        <a:rPr lang="es-ES" sz="900" b="1" dirty="0">
                          <a:solidFill>
                            <a:srgbClr val="444444"/>
                          </a:solidFill>
                          <a:latin typeface="Arial" pitchFamily="34" charset="0"/>
                          <a:ea typeface="Times New Roman"/>
                          <a:cs typeface="Arial" pitchFamily="34" charset="0"/>
                        </a:rPr>
                        <a:t>D </a:t>
                      </a:r>
                      <a:endParaRPr lang="es-EC" sz="900" dirty="0">
                        <a:latin typeface="Arial" pitchFamily="34" charset="0"/>
                        <a:ea typeface="Times New Roman"/>
                        <a:cs typeface="Arial" pitchFamily="3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8"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235521" name="Chart 1"/>
          <p:cNvPicPr>
            <a:picLocks noChangeArrowheads="1"/>
          </p:cNvPicPr>
          <p:nvPr/>
        </p:nvPicPr>
        <p:blipFill>
          <a:blip r:embed="rId2" cstate="print"/>
          <a:srcRect/>
          <a:stretch>
            <a:fillRect/>
          </a:stretch>
        </p:blipFill>
        <p:spPr bwMode="auto">
          <a:xfrm>
            <a:off x="3347864" y="121196"/>
            <a:ext cx="3456384" cy="2376264"/>
          </a:xfrm>
          <a:prstGeom prst="rect">
            <a:avLst/>
          </a:prstGeom>
          <a:noFill/>
          <a:ln w="9525">
            <a:noFill/>
            <a:miter lim="800000"/>
            <a:headEnd/>
            <a:tailEnd/>
          </a:ln>
        </p:spPr>
      </p:pic>
      <p:pic>
        <p:nvPicPr>
          <p:cNvPr id="235522" name="Gráfico 3"/>
          <p:cNvPicPr>
            <a:picLocks noChangeArrowheads="1"/>
          </p:cNvPicPr>
          <p:nvPr/>
        </p:nvPicPr>
        <p:blipFill>
          <a:blip r:embed="rId3" cstate="print"/>
          <a:srcRect/>
          <a:stretch>
            <a:fillRect/>
          </a:stretch>
        </p:blipFill>
        <p:spPr bwMode="auto">
          <a:xfrm>
            <a:off x="1043608" y="3217540"/>
            <a:ext cx="3851920" cy="2281436"/>
          </a:xfrm>
          <a:prstGeom prst="rect">
            <a:avLst/>
          </a:prstGeom>
          <a:noFill/>
          <a:ln w="9525">
            <a:noFill/>
            <a:miter lim="800000"/>
            <a:headEnd/>
            <a:tailEnd/>
          </a:ln>
        </p:spPr>
      </p:pic>
      <p:pic>
        <p:nvPicPr>
          <p:cNvPr id="235523" name="Gráfico 9"/>
          <p:cNvPicPr>
            <a:picLocks noChangeArrowheads="1"/>
          </p:cNvPicPr>
          <p:nvPr/>
        </p:nvPicPr>
        <p:blipFill>
          <a:blip r:embed="rId4" cstate="print"/>
          <a:srcRect/>
          <a:stretch>
            <a:fillRect/>
          </a:stretch>
        </p:blipFill>
        <p:spPr bwMode="auto">
          <a:xfrm>
            <a:off x="5076056" y="3217540"/>
            <a:ext cx="4012952" cy="2304256"/>
          </a:xfrm>
          <a:prstGeom prst="rect">
            <a:avLst/>
          </a:prstGeom>
          <a:noFill/>
          <a:ln w="9525">
            <a:noFill/>
            <a:miter lim="800000"/>
            <a:headEnd/>
            <a:tailEnd/>
          </a:ln>
        </p:spPr>
      </p:pic>
      <p:sp>
        <p:nvSpPr>
          <p:cNvPr id="7" name="6 CuadroTexto"/>
          <p:cNvSpPr txBox="1"/>
          <p:nvPr/>
        </p:nvSpPr>
        <p:spPr>
          <a:xfrm>
            <a:off x="4151007" y="2857500"/>
            <a:ext cx="1717137" cy="276999"/>
          </a:xfrm>
          <a:prstGeom prst="rect">
            <a:avLst/>
          </a:prstGeom>
          <a:solidFill>
            <a:srgbClr val="FF6600"/>
          </a:solidFill>
        </p:spPr>
        <p:txBody>
          <a:bodyPr wrap="none" rtlCol="0">
            <a:spAutoFit/>
          </a:bodyPr>
          <a:lstStyle/>
          <a:p>
            <a:r>
              <a:rPr lang="es-EC" sz="1200" dirty="0" smtClean="0">
                <a:solidFill>
                  <a:schemeClr val="bg1"/>
                </a:solidFill>
              </a:rPr>
              <a:t>Análisis de correlación</a:t>
            </a:r>
            <a:endParaRPr lang="es-EC" sz="1200" dirty="0">
              <a:solidFill>
                <a:schemeClr val="bg1"/>
              </a:solidFill>
            </a:endParaRPr>
          </a:p>
        </p:txBody>
      </p:sp>
      <p:sp>
        <p:nvSpPr>
          <p:cNvPr id="39938" name="AutoShape 2"/>
          <p:cNvSpPr>
            <a:spLocks noChangeArrowheads="1"/>
          </p:cNvSpPr>
          <p:nvPr/>
        </p:nvSpPr>
        <p:spPr bwMode="auto">
          <a:xfrm>
            <a:off x="3131840" y="4637633"/>
            <a:ext cx="90488" cy="92075"/>
          </a:xfrm>
          <a:prstGeom prst="flowChartConnector">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s-EC"/>
          </a:p>
        </p:txBody>
      </p:sp>
      <p:sp>
        <p:nvSpPr>
          <p:cNvPr id="39939" name="AutoShape 3"/>
          <p:cNvSpPr>
            <a:spLocks noChangeArrowheads="1"/>
          </p:cNvSpPr>
          <p:nvPr/>
        </p:nvSpPr>
        <p:spPr bwMode="auto">
          <a:xfrm>
            <a:off x="7380312" y="4513684"/>
            <a:ext cx="90488" cy="92075"/>
          </a:xfrm>
          <a:prstGeom prst="flowChartConnector">
            <a:avLst/>
          </a:prstGeom>
          <a:solidFill>
            <a:srgbClr val="FFFFFF"/>
          </a:solidFill>
          <a:ln w="31750">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s-EC"/>
          </a:p>
        </p:txBody>
      </p:sp>
      <p:pic>
        <p:nvPicPr>
          <p:cNvPr id="39940" name="Picture 4"/>
          <p:cNvPicPr>
            <a:picLocks noChangeAspect="1" noChangeArrowheads="1"/>
          </p:cNvPicPr>
          <p:nvPr/>
        </p:nvPicPr>
        <p:blipFill>
          <a:blip r:embed="rId5" cstate="print"/>
          <a:srcRect/>
          <a:stretch>
            <a:fillRect/>
          </a:stretch>
        </p:blipFill>
        <p:spPr bwMode="auto">
          <a:xfrm>
            <a:off x="7308304" y="4702274"/>
            <a:ext cx="314325" cy="171450"/>
          </a:xfrm>
          <a:prstGeom prst="rect">
            <a:avLst/>
          </a:prstGeom>
          <a:noFill/>
          <a:ln w="9525">
            <a:noFill/>
            <a:miter lim="800000"/>
            <a:headEnd/>
            <a:tailEnd/>
          </a:ln>
        </p:spPr>
      </p:pic>
      <p:pic>
        <p:nvPicPr>
          <p:cNvPr id="39941" name="Picture 5"/>
          <p:cNvPicPr>
            <a:picLocks noChangeAspect="1" noChangeArrowheads="1"/>
          </p:cNvPicPr>
          <p:nvPr/>
        </p:nvPicPr>
        <p:blipFill>
          <a:blip r:embed="rId6" cstate="print"/>
          <a:srcRect/>
          <a:stretch>
            <a:fillRect/>
          </a:stretch>
        </p:blipFill>
        <p:spPr bwMode="auto">
          <a:xfrm>
            <a:off x="3059832" y="4774282"/>
            <a:ext cx="314325" cy="171450"/>
          </a:xfrm>
          <a:prstGeom prst="rect">
            <a:avLst/>
          </a:prstGeom>
          <a:noFill/>
          <a:ln w="9525">
            <a:noFill/>
            <a:miter lim="800000"/>
            <a:headEnd/>
            <a:tailEnd/>
          </a:ln>
        </p:spPr>
      </p:pic>
      <p:pic>
        <p:nvPicPr>
          <p:cNvPr id="12" name="Picture 1" descr="H:\chicken br2.png"/>
          <p:cNvPicPr>
            <a:picLocks noChangeAspect="1" noChangeArrowheads="1"/>
          </p:cNvPicPr>
          <p:nvPr/>
        </p:nvPicPr>
        <p:blipFill>
          <a:blip r:embed="rId7"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7824" y="841276"/>
            <a:ext cx="5987008" cy="576064"/>
          </a:xfrm>
        </p:spPr>
        <p:txBody>
          <a:bodyPr>
            <a:noAutofit/>
          </a:bodyPr>
          <a:lstStyle/>
          <a:p>
            <a:pPr algn="r"/>
            <a:r>
              <a:rPr lang="es-ES" sz="3200" b="1" dirty="0" smtClean="0">
                <a:solidFill>
                  <a:srgbClr val="996633"/>
                </a:solidFill>
                <a:cs typeface="Times New Roman" pitchFamily="18" charset="0"/>
              </a:rPr>
              <a:t/>
            </a:r>
            <a:br>
              <a:rPr lang="es-ES" sz="3200" b="1" dirty="0" smtClean="0">
                <a:solidFill>
                  <a:srgbClr val="996633"/>
                </a:solidFill>
                <a:cs typeface="Times New Roman" pitchFamily="18" charset="0"/>
              </a:rPr>
            </a:br>
            <a:r>
              <a:rPr lang="es-ES" sz="3200" b="1" dirty="0" smtClean="0">
                <a:solidFill>
                  <a:srgbClr val="996633"/>
                </a:solidFill>
                <a:cs typeface="Times New Roman" pitchFamily="18" charset="0"/>
              </a:rPr>
              <a:t>OBJETIVO GENERAL</a:t>
            </a:r>
            <a:r>
              <a:rPr lang="es-ES" sz="3200" b="1" dirty="0">
                <a:solidFill>
                  <a:srgbClr val="996633"/>
                </a:solidFill>
                <a:cs typeface="Times New Roman" pitchFamily="18" charset="0"/>
              </a:rPr>
              <a:t/>
            </a:r>
            <a:br>
              <a:rPr lang="es-ES" sz="3200" b="1" dirty="0">
                <a:solidFill>
                  <a:srgbClr val="996633"/>
                </a:solidFill>
                <a:cs typeface="Times New Roman" pitchFamily="18" charset="0"/>
              </a:rPr>
            </a:br>
            <a:endParaRPr lang="es-ES" sz="3200" dirty="0">
              <a:solidFill>
                <a:srgbClr val="996633"/>
              </a:solidFill>
            </a:endParaRPr>
          </a:p>
        </p:txBody>
      </p:sp>
      <p:sp>
        <p:nvSpPr>
          <p:cNvPr id="2" name="Content Placeholder 1"/>
          <p:cNvSpPr>
            <a:spLocks noGrp="1"/>
          </p:cNvSpPr>
          <p:nvPr>
            <p:ph idx="1"/>
          </p:nvPr>
        </p:nvSpPr>
        <p:spPr>
          <a:xfrm>
            <a:off x="1547664" y="1993404"/>
            <a:ext cx="7344816" cy="2088232"/>
          </a:xfrm>
        </p:spPr>
        <p:txBody>
          <a:bodyPr>
            <a:noAutofit/>
          </a:bodyPr>
          <a:lstStyle/>
          <a:p>
            <a:pPr marL="0" indent="0" algn="just">
              <a:lnSpc>
                <a:spcPct val="120000"/>
              </a:lnSpc>
              <a:buNone/>
              <a:defRPr/>
            </a:pPr>
            <a:r>
              <a:rPr lang="es-ES" sz="2400" dirty="0" smtClean="0">
                <a:solidFill>
                  <a:srgbClr val="CC9900"/>
                </a:solidFill>
                <a:latin typeface="Arial" pitchFamily="34" charset="0"/>
                <a:cs typeface="Arial" pitchFamily="34" charset="0"/>
              </a:rPr>
              <a:t>Determinar </a:t>
            </a:r>
            <a:r>
              <a:rPr lang="es-ES" sz="2400" dirty="0">
                <a:solidFill>
                  <a:srgbClr val="CC9900"/>
                </a:solidFill>
                <a:latin typeface="Arial" pitchFamily="34" charset="0"/>
                <a:cs typeface="Arial" pitchFamily="34" charset="0"/>
              </a:rPr>
              <a:t>los efectos de la inclusión de probióticos durante la etapa de crianza en pollos broilers  (Línea ROSS-308), para el mejoramiento de los parámetros sanitarios, productivos y económicos</a:t>
            </a:r>
            <a:r>
              <a:rPr lang="es-ES" sz="2400" dirty="0" smtClean="0">
                <a:solidFill>
                  <a:srgbClr val="CC9900"/>
                </a:solidFill>
                <a:latin typeface="Arial" pitchFamily="34" charset="0"/>
                <a:cs typeface="Arial" pitchFamily="34" charset="0"/>
              </a:rPr>
              <a:t>.</a:t>
            </a:r>
            <a:r>
              <a:rPr lang="es-ES" sz="2400" b="1" dirty="0">
                <a:solidFill>
                  <a:srgbClr val="CC9900"/>
                </a:solidFill>
                <a:latin typeface="Arial" pitchFamily="34" charset="0"/>
                <a:cs typeface="Arial" pitchFamily="34" charset="0"/>
              </a:rPr>
              <a:t>	</a:t>
            </a:r>
            <a:endParaRPr lang="es-ES" sz="2400" dirty="0">
              <a:solidFill>
                <a:srgbClr val="CC9900"/>
              </a:solidFill>
              <a:latin typeface="Arial" pitchFamily="34" charset="0"/>
              <a:cs typeface="Arial" pitchFamily="34" charset="0"/>
            </a:endParaRPr>
          </a:p>
          <a:p>
            <a:pPr>
              <a:lnSpc>
                <a:spcPct val="120000"/>
              </a:lnSpc>
            </a:pPr>
            <a:endParaRPr lang="es-ES" sz="2400" dirty="0">
              <a:solidFill>
                <a:srgbClr val="CC9900"/>
              </a:solidFill>
              <a:latin typeface="Arial" pitchFamily="34" charset="0"/>
              <a:cs typeface="Arial" pitchFamily="34" charset="0"/>
            </a:endParaRPr>
          </a:p>
        </p:txBody>
      </p:sp>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6"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1844620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3095486" y="697260"/>
            <a:ext cx="4356834" cy="369332"/>
          </a:xfrm>
          <a:prstGeom prst="rect">
            <a:avLst/>
          </a:prstGeom>
        </p:spPr>
        <p:txBody>
          <a:bodyPr wrap="none">
            <a:spAutoFit/>
          </a:bodyPr>
          <a:lstStyle/>
          <a:p>
            <a:r>
              <a:rPr lang="es-ES" b="1" dirty="0" smtClean="0">
                <a:solidFill>
                  <a:srgbClr val="996633"/>
                </a:solidFill>
              </a:rPr>
              <a:t>FACTOR EFICIENCIA EUROPEA (FEE)</a:t>
            </a:r>
            <a:endParaRPr lang="es-EC" dirty="0">
              <a:solidFill>
                <a:srgbClr val="996633"/>
              </a:solidFill>
            </a:endParaRPr>
          </a:p>
        </p:txBody>
      </p:sp>
      <p:graphicFrame>
        <p:nvGraphicFramePr>
          <p:cNvPr id="5" name="4 Tabla"/>
          <p:cNvGraphicFramePr>
            <a:graphicFrameLocks noGrp="1"/>
          </p:cNvGraphicFramePr>
          <p:nvPr/>
        </p:nvGraphicFramePr>
        <p:xfrm>
          <a:off x="3081208" y="1777380"/>
          <a:ext cx="4587136" cy="2790350"/>
        </p:xfrm>
        <a:graphic>
          <a:graphicData uri="http://schemas.openxmlformats.org/drawingml/2006/table">
            <a:tbl>
              <a:tblPr/>
              <a:tblGrid>
                <a:gridCol w="1250794"/>
                <a:gridCol w="1893118"/>
                <a:gridCol w="1443224"/>
              </a:tblGrid>
              <a:tr h="347449">
                <a:tc>
                  <a:txBody>
                    <a:bodyPr/>
                    <a:lstStyle/>
                    <a:p>
                      <a:pPr algn="ctr">
                        <a:lnSpc>
                          <a:spcPct val="115000"/>
                        </a:lnSpc>
                        <a:spcAft>
                          <a:spcPts val="0"/>
                        </a:spcAft>
                      </a:pPr>
                      <a:r>
                        <a:rPr lang="es-ES" sz="1800" b="1" dirty="0">
                          <a:solidFill>
                            <a:srgbClr val="444444"/>
                          </a:solidFill>
                          <a:latin typeface="Times New Roman"/>
                          <a:ea typeface="Times New Roman"/>
                        </a:rPr>
                        <a:t>TRAT.</a:t>
                      </a:r>
                      <a:endParaRPr lang="es-EC" sz="18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b="1" dirty="0">
                          <a:solidFill>
                            <a:srgbClr val="444444"/>
                          </a:solidFill>
                          <a:latin typeface="Times New Roman"/>
                          <a:ea typeface="Times New Roman"/>
                        </a:rPr>
                        <a:t>DOSIS (ml/l)</a:t>
                      </a:r>
                      <a:endParaRPr lang="es-EC" sz="1800" dirty="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b="1" dirty="0">
                          <a:solidFill>
                            <a:srgbClr val="444444"/>
                          </a:solidFill>
                          <a:latin typeface="Times New Roman"/>
                          <a:ea typeface="Times New Roman"/>
                        </a:rPr>
                        <a:t>F.E.E</a:t>
                      </a:r>
                      <a:endParaRPr lang="es-EC" sz="1800" dirty="0">
                        <a:latin typeface="Times New Roman"/>
                        <a:ea typeface="Times New Roman"/>
                      </a:endParaRPr>
                    </a:p>
                  </a:txBody>
                  <a:tcPr marL="68580" marR="68580" marT="0" marB="0" anchor="ctr">
                    <a:lnL>
                      <a:noFill/>
                    </a:lnL>
                    <a:lnR>
                      <a:noFill/>
                    </a:lnR>
                    <a:lnT>
                      <a:noFill/>
                    </a:lnT>
                    <a:lnB>
                      <a:noFill/>
                    </a:lnB>
                  </a:tcPr>
                </a:tc>
              </a:tr>
              <a:tr h="347449">
                <a:tc>
                  <a:txBody>
                    <a:bodyPr/>
                    <a:lstStyle/>
                    <a:p>
                      <a:pPr algn="ctr">
                        <a:lnSpc>
                          <a:spcPct val="115000"/>
                        </a:lnSpc>
                        <a:spcAft>
                          <a:spcPts val="0"/>
                        </a:spcAft>
                      </a:pPr>
                      <a:r>
                        <a:rPr lang="es-ES" sz="1800">
                          <a:solidFill>
                            <a:srgbClr val="444444"/>
                          </a:solidFill>
                          <a:latin typeface="Times New Roman"/>
                          <a:ea typeface="Times New Roman"/>
                        </a:rPr>
                        <a:t>4</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1,5</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dirty="0">
                          <a:solidFill>
                            <a:srgbClr val="444444"/>
                          </a:solidFill>
                          <a:latin typeface="Times New Roman"/>
                          <a:ea typeface="Times New Roman"/>
                        </a:rPr>
                        <a:t>342,56</a:t>
                      </a:r>
                      <a:endParaRPr lang="es-EC" sz="1800" dirty="0">
                        <a:latin typeface="Times New Roman"/>
                        <a:ea typeface="Times New Roman"/>
                      </a:endParaRPr>
                    </a:p>
                  </a:txBody>
                  <a:tcPr marL="68580" marR="68580" marT="0" marB="0" anchor="ctr">
                    <a:lnL>
                      <a:noFill/>
                    </a:lnL>
                    <a:lnR>
                      <a:noFill/>
                    </a:lnR>
                    <a:lnT>
                      <a:noFill/>
                    </a:lnT>
                    <a:lnB>
                      <a:noFill/>
                    </a:lnB>
                  </a:tcPr>
                </a:tc>
              </a:tr>
              <a:tr h="347449">
                <a:tc>
                  <a:txBody>
                    <a:bodyPr/>
                    <a:lstStyle/>
                    <a:p>
                      <a:pPr algn="ctr">
                        <a:lnSpc>
                          <a:spcPct val="115000"/>
                        </a:lnSpc>
                        <a:spcAft>
                          <a:spcPts val="0"/>
                        </a:spcAft>
                      </a:pPr>
                      <a:r>
                        <a:rPr lang="es-ES" sz="1800">
                          <a:solidFill>
                            <a:srgbClr val="444444"/>
                          </a:solidFill>
                          <a:latin typeface="Times New Roman"/>
                          <a:ea typeface="Times New Roman"/>
                        </a:rPr>
                        <a:t>5</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338,15</a:t>
                      </a:r>
                      <a:endParaRPr lang="es-EC" sz="1800">
                        <a:latin typeface="Times New Roman"/>
                        <a:ea typeface="Times New Roman"/>
                      </a:endParaRPr>
                    </a:p>
                  </a:txBody>
                  <a:tcPr marL="68580" marR="68580" marT="0" marB="0" anchor="ctr">
                    <a:lnL>
                      <a:noFill/>
                    </a:lnL>
                    <a:lnR>
                      <a:noFill/>
                    </a:lnR>
                    <a:lnT>
                      <a:noFill/>
                    </a:lnT>
                    <a:lnB>
                      <a:noFill/>
                    </a:lnB>
                  </a:tcPr>
                </a:tc>
              </a:tr>
              <a:tr h="358207">
                <a:tc>
                  <a:txBody>
                    <a:bodyPr/>
                    <a:lstStyle/>
                    <a:p>
                      <a:pPr algn="ctr">
                        <a:lnSpc>
                          <a:spcPct val="115000"/>
                        </a:lnSpc>
                        <a:spcAft>
                          <a:spcPts val="0"/>
                        </a:spcAft>
                      </a:pPr>
                      <a:r>
                        <a:rPr lang="es-ES" sz="1800">
                          <a:solidFill>
                            <a:srgbClr val="444444"/>
                          </a:solidFill>
                          <a:latin typeface="Times New Roman"/>
                          <a:ea typeface="Times New Roman"/>
                        </a:rPr>
                        <a:t>6</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4,5</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332,21</a:t>
                      </a:r>
                      <a:endParaRPr lang="es-EC" sz="1800">
                        <a:latin typeface="Times New Roman"/>
                        <a:ea typeface="Times New Roman"/>
                      </a:endParaRPr>
                    </a:p>
                  </a:txBody>
                  <a:tcPr marL="68580" marR="68580" marT="0" marB="0" anchor="ctr">
                    <a:lnL>
                      <a:noFill/>
                    </a:lnL>
                    <a:lnR>
                      <a:noFill/>
                    </a:lnR>
                    <a:lnT>
                      <a:noFill/>
                    </a:lnT>
                    <a:lnB>
                      <a:noFill/>
                    </a:lnB>
                  </a:tcPr>
                </a:tc>
              </a:tr>
              <a:tr h="347449">
                <a:tc>
                  <a:txBody>
                    <a:bodyPr/>
                    <a:lstStyle/>
                    <a:p>
                      <a:pPr algn="ctr">
                        <a:lnSpc>
                          <a:spcPct val="115000"/>
                        </a:lnSpc>
                        <a:spcAft>
                          <a:spcPts val="0"/>
                        </a:spcAft>
                      </a:pPr>
                      <a:r>
                        <a:rPr lang="es-ES" sz="1800">
                          <a:solidFill>
                            <a:srgbClr val="444444"/>
                          </a:solidFill>
                          <a:latin typeface="Times New Roman"/>
                          <a:ea typeface="Times New Roman"/>
                        </a:rPr>
                        <a:t>1</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1,5</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330,49</a:t>
                      </a:r>
                      <a:endParaRPr lang="es-EC" sz="1800">
                        <a:latin typeface="Times New Roman"/>
                        <a:ea typeface="Times New Roman"/>
                      </a:endParaRPr>
                    </a:p>
                  </a:txBody>
                  <a:tcPr marL="68580" marR="68580" marT="0" marB="0" anchor="ctr">
                    <a:lnL>
                      <a:noFill/>
                    </a:lnL>
                    <a:lnR>
                      <a:noFill/>
                    </a:lnR>
                    <a:lnT>
                      <a:noFill/>
                    </a:lnT>
                    <a:lnB>
                      <a:noFill/>
                    </a:lnB>
                  </a:tcPr>
                </a:tc>
              </a:tr>
              <a:tr h="347449">
                <a:tc>
                  <a:txBody>
                    <a:bodyPr/>
                    <a:lstStyle/>
                    <a:p>
                      <a:pPr algn="ctr">
                        <a:lnSpc>
                          <a:spcPct val="115000"/>
                        </a:lnSpc>
                        <a:spcAft>
                          <a:spcPts val="0"/>
                        </a:spcAft>
                      </a:pPr>
                      <a:r>
                        <a:rPr lang="es-ES" sz="1800">
                          <a:solidFill>
                            <a:srgbClr val="444444"/>
                          </a:solidFill>
                          <a:latin typeface="Times New Roman"/>
                          <a:ea typeface="Times New Roman"/>
                        </a:rPr>
                        <a:t>2</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335,08</a:t>
                      </a:r>
                      <a:endParaRPr lang="es-EC" sz="1800">
                        <a:latin typeface="Times New Roman"/>
                        <a:ea typeface="Times New Roman"/>
                      </a:endParaRPr>
                    </a:p>
                  </a:txBody>
                  <a:tcPr marL="68580" marR="68580" marT="0" marB="0" anchor="ctr">
                    <a:lnL>
                      <a:noFill/>
                    </a:lnL>
                    <a:lnR>
                      <a:noFill/>
                    </a:lnR>
                    <a:lnT>
                      <a:noFill/>
                    </a:lnT>
                    <a:lnB>
                      <a:noFill/>
                    </a:lnB>
                  </a:tcPr>
                </a:tc>
              </a:tr>
              <a:tr h="347449">
                <a:tc>
                  <a:txBody>
                    <a:bodyPr/>
                    <a:lstStyle/>
                    <a:p>
                      <a:pPr algn="ctr">
                        <a:lnSpc>
                          <a:spcPct val="115000"/>
                        </a:lnSpc>
                        <a:spcAft>
                          <a:spcPts val="0"/>
                        </a:spcAft>
                      </a:pPr>
                      <a:r>
                        <a:rPr lang="es-ES" sz="1800">
                          <a:solidFill>
                            <a:srgbClr val="444444"/>
                          </a:solidFill>
                          <a:latin typeface="Times New Roman"/>
                          <a:ea typeface="Times New Roman"/>
                        </a:rPr>
                        <a:t>3</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4,5</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330,44</a:t>
                      </a:r>
                      <a:endParaRPr lang="es-EC" sz="1800">
                        <a:latin typeface="Times New Roman"/>
                        <a:ea typeface="Times New Roman"/>
                      </a:endParaRPr>
                    </a:p>
                  </a:txBody>
                  <a:tcPr marL="68580" marR="68580" marT="0" marB="0" anchor="ctr">
                    <a:lnL>
                      <a:noFill/>
                    </a:lnL>
                    <a:lnR>
                      <a:noFill/>
                    </a:lnR>
                    <a:lnT>
                      <a:noFill/>
                    </a:lnT>
                    <a:lnB>
                      <a:noFill/>
                    </a:lnB>
                  </a:tcPr>
                </a:tc>
              </a:tr>
              <a:tr h="347449">
                <a:tc>
                  <a:txBody>
                    <a:bodyPr/>
                    <a:lstStyle/>
                    <a:p>
                      <a:pPr algn="ctr">
                        <a:lnSpc>
                          <a:spcPct val="115000"/>
                        </a:lnSpc>
                        <a:spcAft>
                          <a:spcPts val="0"/>
                        </a:spcAft>
                      </a:pPr>
                      <a:r>
                        <a:rPr lang="es-ES" sz="1800">
                          <a:solidFill>
                            <a:srgbClr val="444444"/>
                          </a:solidFill>
                          <a:latin typeface="Times New Roman"/>
                          <a:ea typeface="Times New Roman"/>
                        </a:rPr>
                        <a:t>7</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a:solidFill>
                            <a:srgbClr val="444444"/>
                          </a:solidFill>
                          <a:latin typeface="Times New Roman"/>
                          <a:ea typeface="Times New Roman"/>
                        </a:rPr>
                        <a:t>0,0</a:t>
                      </a:r>
                      <a:endParaRPr lang="es-EC" sz="1800">
                        <a:latin typeface="Times New Roman"/>
                        <a:ea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s-ES" sz="1800" dirty="0">
                          <a:solidFill>
                            <a:srgbClr val="444444"/>
                          </a:solidFill>
                          <a:latin typeface="Times New Roman"/>
                          <a:ea typeface="Times New Roman"/>
                        </a:rPr>
                        <a:t>309,12</a:t>
                      </a:r>
                      <a:endParaRPr lang="es-EC" sz="1800" dirty="0">
                        <a:latin typeface="Times New Roman"/>
                        <a:ea typeface="Times New Roman"/>
                      </a:endParaRPr>
                    </a:p>
                  </a:txBody>
                  <a:tcPr marL="68580" marR="68580" marT="0" marB="0" anchor="ctr">
                    <a:lnL>
                      <a:noFill/>
                    </a:lnL>
                    <a:lnR>
                      <a:noFill/>
                    </a:lnR>
                    <a:lnT>
                      <a:noFill/>
                    </a:lnT>
                    <a:lnB>
                      <a:noFill/>
                    </a:lnB>
                  </a:tcPr>
                </a:tc>
              </a:tr>
            </a:tbl>
          </a:graphicData>
        </a:graphic>
      </p:graphicFrame>
      <p:pic>
        <p:nvPicPr>
          <p:cNvPr id="6"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245761" name="Rectangle 1"/>
          <p:cNvSpPr>
            <a:spLocks noChangeArrowheads="1"/>
          </p:cNvSpPr>
          <p:nvPr/>
        </p:nvSpPr>
        <p:spPr bwMode="auto">
          <a:xfrm>
            <a:off x="3491880" y="193204"/>
            <a:ext cx="3528392" cy="457200"/>
          </a:xfrm>
          <a:prstGeom prst="rect">
            <a:avLst/>
          </a:prstGeom>
          <a:solidFill>
            <a:srgbClr val="FF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RESULTADOS MICROBIOLOGICOS PARA EL TRATAMIENTO TESTIGO</a:t>
            </a:r>
            <a:endParaRPr kumimoji="0" lang="es-E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45763" name="Imagen 9"/>
          <p:cNvPicPr>
            <a:picLocks noChangeAspect="1" noChangeArrowheads="1"/>
          </p:cNvPicPr>
          <p:nvPr/>
        </p:nvPicPr>
        <p:blipFill>
          <a:blip r:embed="rId2" cstate="print"/>
          <a:srcRect t="44424" r="-7384" b="-3329"/>
          <a:stretch>
            <a:fillRect/>
          </a:stretch>
        </p:blipFill>
        <p:spPr bwMode="auto">
          <a:xfrm>
            <a:off x="3491880" y="1273324"/>
            <a:ext cx="3960440" cy="3183883"/>
          </a:xfrm>
          <a:prstGeom prst="rect">
            <a:avLst/>
          </a:prstGeom>
          <a:noFill/>
          <a:ln w="9525">
            <a:noFill/>
            <a:miter lim="800000"/>
            <a:headEnd/>
            <a:tailEnd/>
          </a:ln>
        </p:spPr>
      </p:pic>
      <p:pic>
        <p:nvPicPr>
          <p:cNvPr id="7" name="Imagen 6"/>
          <p:cNvPicPr>
            <a:picLocks noChangeAspect="1" noChangeArrowheads="1"/>
          </p:cNvPicPr>
          <p:nvPr/>
        </p:nvPicPr>
        <p:blipFill>
          <a:blip r:embed="rId3" cstate="print"/>
          <a:srcRect b="86870"/>
          <a:stretch>
            <a:fillRect/>
          </a:stretch>
        </p:blipFill>
        <p:spPr bwMode="auto">
          <a:xfrm>
            <a:off x="6372200" y="4961118"/>
            <a:ext cx="2771800" cy="560678"/>
          </a:xfrm>
          <a:prstGeom prst="rect">
            <a:avLst/>
          </a:prstGeom>
          <a:noFill/>
          <a:ln w="9525">
            <a:noFill/>
            <a:miter lim="800000"/>
            <a:headEnd/>
            <a:tailEnd/>
          </a:ln>
        </p:spPr>
      </p:pic>
      <p:pic>
        <p:nvPicPr>
          <p:cNvPr id="8"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3491880" y="190971"/>
            <a:ext cx="3528392" cy="461665"/>
          </a:xfrm>
          <a:prstGeom prst="rect">
            <a:avLst/>
          </a:prstGeom>
          <a:solidFill>
            <a:srgbClr val="FF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RESULTADOS MICROBIOLOGICOS PARA EL PROBIÓTICO NATIVO</a:t>
            </a:r>
            <a:endParaRPr kumimoji="0" lang="es-E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47811" name="Imagen 7"/>
          <p:cNvPicPr>
            <a:picLocks noChangeAspect="1" noChangeArrowheads="1"/>
          </p:cNvPicPr>
          <p:nvPr/>
        </p:nvPicPr>
        <p:blipFill>
          <a:blip r:embed="rId2" cstate="print"/>
          <a:srcRect t="57336"/>
          <a:stretch>
            <a:fillRect/>
          </a:stretch>
        </p:blipFill>
        <p:spPr bwMode="auto">
          <a:xfrm>
            <a:off x="2699792" y="1489348"/>
            <a:ext cx="5104988" cy="3024336"/>
          </a:xfrm>
          <a:prstGeom prst="rect">
            <a:avLst/>
          </a:prstGeom>
          <a:noFill/>
          <a:ln w="9525">
            <a:noFill/>
            <a:miter lim="800000"/>
            <a:headEnd/>
            <a:tailEnd/>
          </a:ln>
        </p:spPr>
      </p:pic>
      <p:pic>
        <p:nvPicPr>
          <p:cNvPr id="7" name="Imagen 6"/>
          <p:cNvPicPr>
            <a:picLocks noChangeAspect="1" noChangeArrowheads="1"/>
          </p:cNvPicPr>
          <p:nvPr/>
        </p:nvPicPr>
        <p:blipFill>
          <a:blip r:embed="rId3" cstate="print"/>
          <a:srcRect b="86870"/>
          <a:stretch>
            <a:fillRect/>
          </a:stretch>
        </p:blipFill>
        <p:spPr bwMode="auto">
          <a:xfrm>
            <a:off x="6372200" y="4961118"/>
            <a:ext cx="2771800" cy="560678"/>
          </a:xfrm>
          <a:prstGeom prst="rect">
            <a:avLst/>
          </a:prstGeom>
          <a:noFill/>
          <a:ln w="9525">
            <a:noFill/>
            <a:miter lim="800000"/>
            <a:headEnd/>
            <a:tailEnd/>
          </a:ln>
        </p:spPr>
      </p:pic>
      <p:pic>
        <p:nvPicPr>
          <p:cNvPr id="8"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3491880" y="190971"/>
            <a:ext cx="3528392" cy="461665"/>
          </a:xfrm>
          <a:prstGeom prst="rect">
            <a:avLst/>
          </a:prstGeom>
          <a:solidFill>
            <a:srgbClr val="FF66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RESULTADOS MICROBIOLOGICOS PARA EL PROBIÓTICO COMERCIAL</a:t>
            </a:r>
            <a:endParaRPr kumimoji="0" lang="es-E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48835" name="Imagen 14"/>
          <p:cNvPicPr>
            <a:picLocks noChangeAspect="1" noChangeArrowheads="1"/>
          </p:cNvPicPr>
          <p:nvPr/>
        </p:nvPicPr>
        <p:blipFill>
          <a:blip r:embed="rId2" cstate="print"/>
          <a:srcRect t="60032"/>
          <a:stretch>
            <a:fillRect/>
          </a:stretch>
        </p:blipFill>
        <p:spPr bwMode="auto">
          <a:xfrm>
            <a:off x="2699792" y="1273324"/>
            <a:ext cx="4816227" cy="2664296"/>
          </a:xfrm>
          <a:prstGeom prst="rect">
            <a:avLst/>
          </a:prstGeom>
          <a:solidFill>
            <a:srgbClr val="000000"/>
          </a:solidFill>
          <a:ln w="9525">
            <a:noFill/>
            <a:miter lim="800000"/>
            <a:headEnd/>
            <a:tailEnd/>
          </a:ln>
        </p:spPr>
      </p:pic>
      <p:pic>
        <p:nvPicPr>
          <p:cNvPr id="7" name="Imagen 6"/>
          <p:cNvPicPr>
            <a:picLocks noChangeAspect="1" noChangeArrowheads="1"/>
          </p:cNvPicPr>
          <p:nvPr/>
        </p:nvPicPr>
        <p:blipFill>
          <a:blip r:embed="rId3" cstate="print"/>
          <a:srcRect b="86870"/>
          <a:stretch>
            <a:fillRect/>
          </a:stretch>
        </p:blipFill>
        <p:spPr bwMode="auto">
          <a:xfrm>
            <a:off x="6372200" y="4961118"/>
            <a:ext cx="2771800" cy="560678"/>
          </a:xfrm>
          <a:prstGeom prst="rect">
            <a:avLst/>
          </a:prstGeom>
          <a:noFill/>
          <a:ln w="9525">
            <a:noFill/>
            <a:miter lim="800000"/>
            <a:headEnd/>
            <a:tailEnd/>
          </a:ln>
        </p:spPr>
      </p:pic>
      <p:pic>
        <p:nvPicPr>
          <p:cNvPr id="8" name="Picture 1" descr="H:\chicken br2.png"/>
          <p:cNvPicPr>
            <a:picLocks noChangeAspect="1" noChangeArrowheads="1"/>
          </p:cNvPicPr>
          <p:nvPr/>
        </p:nvPicPr>
        <p:blipFill>
          <a:blip r:embed="rId4"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graphicFrame>
        <p:nvGraphicFramePr>
          <p:cNvPr id="4" name="3 Tabla"/>
          <p:cNvGraphicFramePr>
            <a:graphicFrameLocks noGrp="1"/>
          </p:cNvGraphicFramePr>
          <p:nvPr/>
        </p:nvGraphicFramePr>
        <p:xfrm>
          <a:off x="2290266" y="1777379"/>
          <a:ext cx="6098160" cy="3261360"/>
        </p:xfrm>
        <a:graphic>
          <a:graphicData uri="http://schemas.openxmlformats.org/drawingml/2006/table">
            <a:tbl>
              <a:tblPr/>
              <a:tblGrid>
                <a:gridCol w="1016360"/>
                <a:gridCol w="1016360"/>
                <a:gridCol w="1016360"/>
                <a:gridCol w="1016360"/>
                <a:gridCol w="1016360"/>
                <a:gridCol w="1016360"/>
              </a:tblGrid>
              <a:tr h="454036">
                <a:tc>
                  <a:txBody>
                    <a:bodyPr/>
                    <a:lstStyle/>
                    <a:p>
                      <a:pPr algn="ctr">
                        <a:lnSpc>
                          <a:spcPct val="200000"/>
                        </a:lnSpc>
                        <a:spcAft>
                          <a:spcPts val="0"/>
                        </a:spcAft>
                      </a:pPr>
                      <a:r>
                        <a:rPr lang="es-ES" sz="1000" b="1">
                          <a:solidFill>
                            <a:srgbClr val="323232"/>
                          </a:solidFill>
                          <a:latin typeface="Times New Roman"/>
                          <a:ea typeface="Times New Roman"/>
                          <a:cs typeface="Times New Roman"/>
                        </a:rPr>
                        <a:t>Trat.</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Dosis</a:t>
                      </a:r>
                      <a:endParaRPr lang="es-EC" sz="1100">
                        <a:latin typeface="Times New Roman"/>
                        <a:ea typeface="Times New Roman"/>
                        <a:cs typeface="Times New Roman"/>
                      </a:endParaRPr>
                    </a:p>
                    <a:p>
                      <a:pPr algn="ctr">
                        <a:lnSpc>
                          <a:spcPct val="200000"/>
                        </a:lnSpc>
                        <a:spcAft>
                          <a:spcPts val="0"/>
                        </a:spcAft>
                      </a:pPr>
                      <a:r>
                        <a:rPr lang="es-ES" sz="1000" b="1">
                          <a:solidFill>
                            <a:srgbClr val="323232"/>
                          </a:solidFill>
                          <a:latin typeface="Times New Roman"/>
                          <a:ea typeface="Times New Roman"/>
                          <a:cs typeface="Times New Roman"/>
                        </a:rPr>
                        <a:t>Prob. (ml)</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Total de Costos</a:t>
                      </a:r>
                      <a:endParaRPr lang="es-EC" sz="1100">
                        <a:latin typeface="Times New Roman"/>
                        <a:ea typeface="Times New Roman"/>
                        <a:cs typeface="Times New Roman"/>
                      </a:endParaRPr>
                    </a:p>
                    <a:p>
                      <a:pPr algn="ctr">
                        <a:lnSpc>
                          <a:spcPct val="200000"/>
                        </a:lnSpc>
                        <a:spcAft>
                          <a:spcPts val="0"/>
                        </a:spcAft>
                      </a:pPr>
                      <a:r>
                        <a:rPr lang="es-ES" sz="1000" b="1">
                          <a:solidFill>
                            <a:srgbClr val="323232"/>
                          </a:solidFill>
                          <a:latin typeface="Times New Roman"/>
                          <a:ea typeface="Times New Roman"/>
                          <a:cs typeface="Times New Roman"/>
                        </a:rPr>
                        <a:t>que varían ($/Trat)</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Beneficios</a:t>
                      </a:r>
                      <a:endParaRPr lang="es-EC" sz="1100">
                        <a:latin typeface="Times New Roman"/>
                        <a:ea typeface="Times New Roman"/>
                        <a:cs typeface="Times New Roman"/>
                      </a:endParaRPr>
                    </a:p>
                    <a:p>
                      <a:pPr algn="ctr">
                        <a:lnSpc>
                          <a:spcPct val="200000"/>
                        </a:lnSpc>
                        <a:spcAft>
                          <a:spcPts val="0"/>
                        </a:spcAft>
                      </a:pPr>
                      <a:r>
                        <a:rPr lang="es-ES" sz="1000" b="1">
                          <a:solidFill>
                            <a:srgbClr val="323232"/>
                          </a:solidFill>
                          <a:latin typeface="Times New Roman"/>
                          <a:ea typeface="Times New Roman"/>
                          <a:cs typeface="Times New Roman"/>
                        </a:rPr>
                        <a:t>Bruto  ($/Trat)</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Beneficios</a:t>
                      </a:r>
                      <a:endParaRPr lang="es-EC" sz="1100">
                        <a:latin typeface="Times New Roman"/>
                        <a:ea typeface="Times New Roman"/>
                        <a:cs typeface="Times New Roman"/>
                      </a:endParaRPr>
                    </a:p>
                    <a:p>
                      <a:pPr algn="ctr">
                        <a:lnSpc>
                          <a:spcPct val="200000"/>
                        </a:lnSpc>
                        <a:spcAft>
                          <a:spcPts val="0"/>
                        </a:spcAft>
                      </a:pPr>
                      <a:r>
                        <a:rPr lang="es-ES" sz="1000" b="1">
                          <a:solidFill>
                            <a:srgbClr val="323232"/>
                          </a:solidFill>
                          <a:latin typeface="Times New Roman"/>
                          <a:ea typeface="Times New Roman"/>
                          <a:cs typeface="Times New Roman"/>
                        </a:rPr>
                        <a:t>Netos ($/Trat)</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Dom.</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r>
              <a:tr h="148677">
                <a:tc>
                  <a:txBody>
                    <a:bodyPr/>
                    <a:lstStyle/>
                    <a:p>
                      <a:pPr algn="ctr">
                        <a:lnSpc>
                          <a:spcPct val="200000"/>
                        </a:lnSpc>
                        <a:spcAft>
                          <a:spcPts val="0"/>
                        </a:spcAft>
                      </a:pPr>
                      <a:r>
                        <a:rPr lang="es-ES" sz="1100" b="1">
                          <a:solidFill>
                            <a:srgbClr val="323232"/>
                          </a:solidFill>
                          <a:latin typeface="Times New Roman"/>
                          <a:ea typeface="Times New Roman"/>
                          <a:cs typeface="Times New Roman"/>
                        </a:rPr>
                        <a:t>7</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0</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0</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2884,2391</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2884,2391</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nd</a:t>
                      </a:r>
                      <a:endParaRPr lang="es-EC" sz="1100">
                        <a:latin typeface="Times New Roman"/>
                        <a:ea typeface="Times New Roman"/>
                        <a:cs typeface="Times New Roman"/>
                      </a:endParaRPr>
                    </a:p>
                  </a:txBody>
                  <a:tcPr marL="65784" marR="65784" marT="0" marB="0">
                    <a:lnL>
                      <a:noFill/>
                    </a:lnL>
                    <a:lnR>
                      <a:noFill/>
                    </a:lnR>
                    <a:lnT w="12700" cap="flat" cmpd="sng" algn="ctr">
                      <a:solidFill>
                        <a:srgbClr val="444444"/>
                      </a:solidFill>
                      <a:prstDash val="solid"/>
                      <a:round/>
                      <a:headEnd type="none" w="med" len="med"/>
                      <a:tailEnd type="none" w="med" len="med"/>
                    </a:lnT>
                    <a:lnB>
                      <a:noFill/>
                    </a:lnB>
                  </a:tcPr>
                </a:tc>
              </a:tr>
              <a:tr h="148677">
                <a:tc>
                  <a:txBody>
                    <a:bodyPr/>
                    <a:lstStyle/>
                    <a:p>
                      <a:pPr algn="ctr">
                        <a:lnSpc>
                          <a:spcPct val="200000"/>
                        </a:lnSpc>
                        <a:spcAft>
                          <a:spcPts val="0"/>
                        </a:spcAft>
                      </a:pPr>
                      <a:r>
                        <a:rPr lang="es-ES" sz="1100" b="1">
                          <a:solidFill>
                            <a:srgbClr val="323232"/>
                          </a:solidFill>
                          <a:latin typeface="Times New Roman"/>
                          <a:ea typeface="Times New Roman"/>
                          <a:cs typeface="Times New Roman"/>
                        </a:rPr>
                        <a:t>1</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1,5</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4</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3026,6321</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3022,6321</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nd</a:t>
                      </a:r>
                      <a:endParaRPr lang="es-EC" sz="1100">
                        <a:latin typeface="Times New Roman"/>
                        <a:ea typeface="Times New Roman"/>
                        <a:cs typeface="Times New Roman"/>
                      </a:endParaRPr>
                    </a:p>
                  </a:txBody>
                  <a:tcPr marL="65784" marR="65784" marT="0" marB="0">
                    <a:lnL>
                      <a:noFill/>
                    </a:lnL>
                    <a:lnR>
                      <a:noFill/>
                    </a:lnR>
                    <a:lnT>
                      <a:noFill/>
                    </a:lnT>
                    <a:lnB>
                      <a:noFill/>
                    </a:lnB>
                  </a:tcPr>
                </a:tc>
              </a:tr>
              <a:tr h="148677">
                <a:tc>
                  <a:txBody>
                    <a:bodyPr/>
                    <a:lstStyle/>
                    <a:p>
                      <a:pPr algn="ctr">
                        <a:lnSpc>
                          <a:spcPct val="200000"/>
                        </a:lnSpc>
                        <a:spcAft>
                          <a:spcPts val="0"/>
                        </a:spcAft>
                      </a:pPr>
                      <a:r>
                        <a:rPr lang="es-ES" sz="1100">
                          <a:solidFill>
                            <a:srgbClr val="323232"/>
                          </a:solidFill>
                          <a:latin typeface="Times New Roman"/>
                          <a:ea typeface="Times New Roman"/>
                          <a:cs typeface="Times New Roman"/>
                        </a:rPr>
                        <a:t>2</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4,5</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8</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3007,618</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2999,618</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d</a:t>
                      </a:r>
                      <a:endParaRPr lang="es-EC" sz="1100">
                        <a:latin typeface="Times New Roman"/>
                        <a:ea typeface="Times New Roman"/>
                        <a:cs typeface="Times New Roman"/>
                      </a:endParaRPr>
                    </a:p>
                  </a:txBody>
                  <a:tcPr marL="65784" marR="65784" marT="0" marB="0">
                    <a:lnL>
                      <a:noFill/>
                    </a:lnL>
                    <a:lnR>
                      <a:noFill/>
                    </a:lnR>
                    <a:lnT>
                      <a:noFill/>
                    </a:lnT>
                    <a:lnB>
                      <a:noFill/>
                    </a:lnB>
                  </a:tcPr>
                </a:tc>
              </a:tr>
              <a:tr h="148677">
                <a:tc>
                  <a:txBody>
                    <a:bodyPr/>
                    <a:lstStyle/>
                    <a:p>
                      <a:pPr algn="ctr">
                        <a:lnSpc>
                          <a:spcPct val="200000"/>
                        </a:lnSpc>
                        <a:spcAft>
                          <a:spcPts val="0"/>
                        </a:spcAft>
                      </a:pPr>
                      <a:r>
                        <a:rPr lang="es-ES" sz="1100">
                          <a:solidFill>
                            <a:srgbClr val="323232"/>
                          </a:solidFill>
                          <a:latin typeface="Times New Roman"/>
                          <a:ea typeface="Times New Roman"/>
                          <a:cs typeface="Times New Roman"/>
                        </a:rPr>
                        <a:t>4</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9</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2992,7623</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2983,7623</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d</a:t>
                      </a:r>
                      <a:endParaRPr lang="es-EC" sz="1100">
                        <a:latin typeface="Times New Roman"/>
                        <a:ea typeface="Times New Roman"/>
                        <a:cs typeface="Times New Roman"/>
                      </a:endParaRPr>
                    </a:p>
                  </a:txBody>
                  <a:tcPr marL="65784" marR="65784" marT="0" marB="0">
                    <a:lnL>
                      <a:noFill/>
                    </a:lnL>
                    <a:lnR>
                      <a:noFill/>
                    </a:lnR>
                    <a:lnT>
                      <a:noFill/>
                    </a:lnT>
                    <a:lnB>
                      <a:noFill/>
                    </a:lnB>
                  </a:tcPr>
                </a:tc>
              </a:tr>
              <a:tr h="148677">
                <a:tc>
                  <a:txBody>
                    <a:bodyPr/>
                    <a:lstStyle/>
                    <a:p>
                      <a:pPr algn="ctr">
                        <a:lnSpc>
                          <a:spcPct val="200000"/>
                        </a:lnSpc>
                        <a:spcAft>
                          <a:spcPts val="0"/>
                        </a:spcAft>
                      </a:pPr>
                      <a:r>
                        <a:rPr lang="es-ES" sz="1100" b="1">
                          <a:solidFill>
                            <a:srgbClr val="323232"/>
                          </a:solidFill>
                          <a:latin typeface="Times New Roman"/>
                          <a:ea typeface="Times New Roman"/>
                          <a:cs typeface="Times New Roman"/>
                        </a:rPr>
                        <a:t>3</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12</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3111,5205</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3099,5205</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nd</a:t>
                      </a:r>
                      <a:endParaRPr lang="es-EC" sz="1100">
                        <a:latin typeface="Times New Roman"/>
                        <a:ea typeface="Times New Roman"/>
                        <a:cs typeface="Times New Roman"/>
                      </a:endParaRPr>
                    </a:p>
                  </a:txBody>
                  <a:tcPr marL="65784" marR="65784" marT="0" marB="0">
                    <a:lnL>
                      <a:noFill/>
                    </a:lnL>
                    <a:lnR>
                      <a:noFill/>
                    </a:lnR>
                    <a:lnT>
                      <a:noFill/>
                    </a:lnT>
                    <a:lnB>
                      <a:noFill/>
                    </a:lnB>
                  </a:tcPr>
                </a:tc>
              </a:tr>
              <a:tr h="229382">
                <a:tc>
                  <a:txBody>
                    <a:bodyPr/>
                    <a:lstStyle/>
                    <a:p>
                      <a:pPr algn="ctr">
                        <a:lnSpc>
                          <a:spcPct val="200000"/>
                        </a:lnSpc>
                        <a:spcAft>
                          <a:spcPts val="0"/>
                        </a:spcAft>
                      </a:pPr>
                      <a:r>
                        <a:rPr lang="es-ES" sz="1100">
                          <a:solidFill>
                            <a:srgbClr val="323232"/>
                          </a:solidFill>
                          <a:latin typeface="Times New Roman"/>
                          <a:ea typeface="Times New Roman"/>
                          <a:cs typeface="Times New Roman"/>
                        </a:rPr>
                        <a:t>5</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1,5</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18</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3057,10618</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3039,10618</a:t>
                      </a:r>
                      <a:endParaRPr lang="es-EC" sz="1100">
                        <a:latin typeface="Times New Roman"/>
                        <a:ea typeface="Times New Roman"/>
                        <a:cs typeface="Times New Roman"/>
                      </a:endParaRPr>
                    </a:p>
                  </a:txBody>
                  <a:tcPr marL="65784" marR="65784" marT="0" marB="0">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d</a:t>
                      </a:r>
                      <a:endParaRPr lang="es-EC" sz="1100">
                        <a:latin typeface="Times New Roman"/>
                        <a:ea typeface="Times New Roman"/>
                        <a:cs typeface="Times New Roman"/>
                      </a:endParaRPr>
                    </a:p>
                  </a:txBody>
                  <a:tcPr marL="65784" marR="65784" marT="0" marB="0">
                    <a:lnL>
                      <a:noFill/>
                    </a:lnL>
                    <a:lnR>
                      <a:noFill/>
                    </a:lnR>
                    <a:lnT>
                      <a:noFill/>
                    </a:lnT>
                    <a:lnB>
                      <a:noFill/>
                    </a:lnB>
                  </a:tcPr>
                </a:tc>
              </a:tr>
              <a:tr h="229382">
                <a:tc>
                  <a:txBody>
                    <a:bodyPr/>
                    <a:lstStyle/>
                    <a:p>
                      <a:pPr algn="ctr">
                        <a:lnSpc>
                          <a:spcPct val="200000"/>
                        </a:lnSpc>
                        <a:spcAft>
                          <a:spcPts val="0"/>
                        </a:spcAft>
                      </a:pPr>
                      <a:r>
                        <a:rPr lang="es-ES" sz="1100">
                          <a:solidFill>
                            <a:srgbClr val="323232"/>
                          </a:solidFill>
                          <a:latin typeface="Times New Roman"/>
                          <a:ea typeface="Times New Roman"/>
                          <a:cs typeface="Times New Roman"/>
                        </a:rPr>
                        <a:t>6</a:t>
                      </a:r>
                      <a:endParaRPr lang="es-EC" sz="1100">
                        <a:latin typeface="Times New Roman"/>
                        <a:ea typeface="Times New Roman"/>
                        <a:cs typeface="Times New Roman"/>
                      </a:endParaRPr>
                    </a:p>
                  </a:txBody>
                  <a:tcPr marL="65784" marR="65784" marT="0" marB="0">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4,5</a:t>
                      </a:r>
                      <a:endParaRPr lang="es-EC" sz="1100">
                        <a:latin typeface="Times New Roman"/>
                        <a:ea typeface="Times New Roman"/>
                        <a:cs typeface="Times New Roman"/>
                      </a:endParaRPr>
                    </a:p>
                  </a:txBody>
                  <a:tcPr marL="65784" marR="65784" marT="0" marB="0">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28</a:t>
                      </a:r>
                      <a:endParaRPr lang="es-EC" sz="1100">
                        <a:latin typeface="Times New Roman"/>
                        <a:ea typeface="Times New Roman"/>
                        <a:cs typeface="Times New Roman"/>
                      </a:endParaRPr>
                    </a:p>
                  </a:txBody>
                  <a:tcPr marL="65784" marR="65784" marT="0" marB="0">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3031,06328</a:t>
                      </a:r>
                      <a:endParaRPr lang="es-EC" sz="1100">
                        <a:latin typeface="Times New Roman"/>
                        <a:ea typeface="Times New Roman"/>
                        <a:cs typeface="Times New Roman"/>
                      </a:endParaRPr>
                    </a:p>
                  </a:txBody>
                  <a:tcPr marL="65784" marR="65784" marT="0" marB="0">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3003,06328</a:t>
                      </a:r>
                      <a:endParaRPr lang="es-EC" sz="1100">
                        <a:latin typeface="Times New Roman"/>
                        <a:ea typeface="Times New Roman"/>
                        <a:cs typeface="Times New Roman"/>
                      </a:endParaRPr>
                    </a:p>
                  </a:txBody>
                  <a:tcPr marL="65784" marR="65784" marT="0" marB="0">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dirty="0">
                          <a:solidFill>
                            <a:srgbClr val="323232"/>
                          </a:solidFill>
                          <a:latin typeface="Times New Roman"/>
                          <a:ea typeface="Times New Roman"/>
                          <a:cs typeface="Times New Roman"/>
                        </a:rPr>
                        <a:t>d</a:t>
                      </a:r>
                      <a:endParaRPr lang="es-EC" sz="1100" dirty="0">
                        <a:latin typeface="Times New Roman"/>
                        <a:ea typeface="Times New Roman"/>
                        <a:cs typeface="Times New Roman"/>
                      </a:endParaRPr>
                    </a:p>
                  </a:txBody>
                  <a:tcPr marL="65784" marR="65784" marT="0" marB="0">
                    <a:lnL>
                      <a:noFill/>
                    </a:lnL>
                    <a:lnR>
                      <a:noFill/>
                    </a:lnR>
                    <a:lnT>
                      <a:noFill/>
                    </a:lnT>
                    <a:lnB w="12700" cap="flat" cmpd="sng" algn="ctr">
                      <a:solidFill>
                        <a:srgbClr val="444444"/>
                      </a:solidFill>
                      <a:prstDash val="solid"/>
                      <a:round/>
                      <a:headEnd type="none" w="med" len="med"/>
                      <a:tailEnd type="none" w="med" len="med"/>
                    </a:lnB>
                  </a:tcPr>
                </a:tc>
              </a:tr>
            </a:tbl>
          </a:graphicData>
        </a:graphic>
      </p:graphicFrame>
      <p:sp>
        <p:nvSpPr>
          <p:cNvPr id="5" name="4 Rectángulo"/>
          <p:cNvSpPr/>
          <p:nvPr/>
        </p:nvSpPr>
        <p:spPr>
          <a:xfrm>
            <a:off x="2195736" y="841276"/>
            <a:ext cx="6192688" cy="584775"/>
          </a:xfrm>
          <a:prstGeom prst="rect">
            <a:avLst/>
          </a:prstGeom>
        </p:spPr>
        <p:txBody>
          <a:bodyPr wrap="square">
            <a:spAutoFit/>
          </a:bodyPr>
          <a:lstStyle/>
          <a:p>
            <a:r>
              <a:rPr lang="es-ES" sz="1600" dirty="0" smtClean="0"/>
              <a:t>Costos variables y beneficios para los tratamientos con la adición de probióticos a base de </a:t>
            </a:r>
            <a:r>
              <a:rPr lang="es-ES" sz="1600" i="1" dirty="0" smtClean="0"/>
              <a:t> L. </a:t>
            </a:r>
            <a:r>
              <a:rPr lang="es-ES" sz="1600" i="1" dirty="0" err="1" smtClean="0"/>
              <a:t>acidophilus</a:t>
            </a:r>
            <a:r>
              <a:rPr lang="es-ES" sz="1600" i="1" dirty="0" smtClean="0"/>
              <a:t> </a:t>
            </a:r>
            <a:r>
              <a:rPr lang="es-ES" sz="1600" dirty="0" smtClean="0"/>
              <a:t> y </a:t>
            </a:r>
            <a:r>
              <a:rPr lang="es-ES" sz="1600" i="1" dirty="0" smtClean="0"/>
              <a:t> B. </a:t>
            </a:r>
            <a:r>
              <a:rPr lang="es-ES" sz="1600" i="1" dirty="0" err="1" smtClean="0"/>
              <a:t>subtilis</a:t>
            </a:r>
            <a:r>
              <a:rPr lang="es-ES" sz="1600" dirty="0" smtClean="0"/>
              <a:t> </a:t>
            </a:r>
            <a:endParaRPr lang="es-EC" sz="1600" dirty="0"/>
          </a:p>
        </p:txBody>
      </p:sp>
      <p:pic>
        <p:nvPicPr>
          <p:cNvPr id="6"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2411760" y="1561356"/>
            <a:ext cx="5400600" cy="369332"/>
          </a:xfrm>
          <a:prstGeom prst="rect">
            <a:avLst/>
          </a:prstGeom>
        </p:spPr>
        <p:txBody>
          <a:bodyPr wrap="square">
            <a:spAutoFit/>
          </a:bodyPr>
          <a:lstStyle/>
          <a:p>
            <a:r>
              <a:rPr lang="es-ES" dirty="0" smtClean="0"/>
              <a:t>Análisis marginal de tratamientos no dominados</a:t>
            </a:r>
            <a:endParaRPr lang="es-EC" dirty="0"/>
          </a:p>
        </p:txBody>
      </p:sp>
      <p:graphicFrame>
        <p:nvGraphicFramePr>
          <p:cNvPr id="5" name="4 Tabla"/>
          <p:cNvGraphicFramePr>
            <a:graphicFrameLocks noGrp="1"/>
          </p:cNvGraphicFramePr>
          <p:nvPr/>
        </p:nvGraphicFramePr>
        <p:xfrm>
          <a:off x="1979712" y="2281436"/>
          <a:ext cx="6095380" cy="2184256"/>
        </p:xfrm>
        <a:graphic>
          <a:graphicData uri="http://schemas.openxmlformats.org/drawingml/2006/table">
            <a:tbl>
              <a:tblPr/>
              <a:tblGrid>
                <a:gridCol w="493812"/>
                <a:gridCol w="623485"/>
                <a:gridCol w="1065278"/>
                <a:gridCol w="1008735"/>
                <a:gridCol w="639318"/>
                <a:gridCol w="756928"/>
                <a:gridCol w="1507824"/>
              </a:tblGrid>
              <a:tr h="1040122">
                <a:tc>
                  <a:txBody>
                    <a:bodyPr/>
                    <a:lstStyle/>
                    <a:p>
                      <a:pPr algn="ctr">
                        <a:lnSpc>
                          <a:spcPct val="200000"/>
                        </a:lnSpc>
                        <a:spcAft>
                          <a:spcPts val="0"/>
                        </a:spcAft>
                      </a:pPr>
                      <a:r>
                        <a:rPr lang="es-ES" sz="1000" b="1">
                          <a:solidFill>
                            <a:srgbClr val="323232"/>
                          </a:solidFill>
                          <a:latin typeface="Times New Roman"/>
                          <a:ea typeface="Times New Roman"/>
                          <a:cs typeface="Times New Roman"/>
                        </a:rPr>
                        <a:t>Trat.</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Dosis Prob.</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Total de Costos</a:t>
                      </a:r>
                      <a:endParaRPr lang="es-EC" sz="1100">
                        <a:latin typeface="Times New Roman"/>
                        <a:ea typeface="Times New Roman"/>
                        <a:cs typeface="Times New Roman"/>
                      </a:endParaRPr>
                    </a:p>
                    <a:p>
                      <a:pPr algn="ctr">
                        <a:lnSpc>
                          <a:spcPct val="200000"/>
                        </a:lnSpc>
                        <a:spcAft>
                          <a:spcPts val="0"/>
                        </a:spcAft>
                      </a:pPr>
                      <a:r>
                        <a:rPr lang="es-ES" sz="1000" b="1">
                          <a:solidFill>
                            <a:srgbClr val="323232"/>
                          </a:solidFill>
                          <a:latin typeface="Times New Roman"/>
                          <a:ea typeface="Times New Roman"/>
                          <a:cs typeface="Times New Roman"/>
                        </a:rPr>
                        <a:t>que varían</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Beneficios netos</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CV marg</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BN marg</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000" b="1">
                          <a:solidFill>
                            <a:srgbClr val="323232"/>
                          </a:solidFill>
                          <a:latin typeface="Times New Roman"/>
                          <a:ea typeface="Times New Roman"/>
                          <a:cs typeface="Times New Roman"/>
                        </a:rPr>
                        <a:t>TRM%</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w="12700" cap="flat" cmpd="sng" algn="ctr">
                      <a:solidFill>
                        <a:srgbClr val="444444"/>
                      </a:solidFill>
                      <a:prstDash val="solid"/>
                      <a:round/>
                      <a:headEnd type="none" w="med" len="med"/>
                      <a:tailEnd type="none" w="med" len="med"/>
                    </a:lnB>
                  </a:tcPr>
                </a:tc>
              </a:tr>
              <a:tr h="381378">
                <a:tc>
                  <a:txBody>
                    <a:bodyPr/>
                    <a:lstStyle/>
                    <a:p>
                      <a:pPr algn="ctr">
                        <a:lnSpc>
                          <a:spcPct val="200000"/>
                        </a:lnSpc>
                        <a:spcAft>
                          <a:spcPts val="0"/>
                        </a:spcAft>
                      </a:pPr>
                      <a:r>
                        <a:rPr lang="es-ES" sz="1100">
                          <a:solidFill>
                            <a:srgbClr val="323232"/>
                          </a:solidFill>
                          <a:latin typeface="Times New Roman"/>
                          <a:ea typeface="Times New Roman"/>
                          <a:cs typeface="Times New Roman"/>
                        </a:rPr>
                        <a:t>7</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0</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0</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2884,2391</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a:t>
                      </a:r>
                      <a:endParaRPr lang="es-EC" sz="1100">
                        <a:latin typeface="Times New Roman"/>
                        <a:ea typeface="Times New Roman"/>
                        <a:cs typeface="Times New Roman"/>
                      </a:endParaRPr>
                    </a:p>
                  </a:txBody>
                  <a:tcPr marL="68580" marR="68580" marT="0" marB="0" anchor="ctr">
                    <a:lnL>
                      <a:noFill/>
                    </a:lnL>
                    <a:lnR>
                      <a:noFill/>
                    </a:lnR>
                    <a:lnT w="12700" cap="flat" cmpd="sng" algn="ctr">
                      <a:solidFill>
                        <a:srgbClr val="444444"/>
                      </a:solidFill>
                      <a:prstDash val="solid"/>
                      <a:round/>
                      <a:headEnd type="none" w="med" len="med"/>
                      <a:tailEnd type="none" w="med" len="med"/>
                    </a:lnT>
                    <a:lnB>
                      <a:noFill/>
                    </a:lnB>
                  </a:tcPr>
                </a:tc>
              </a:tr>
              <a:tr h="381378">
                <a:tc>
                  <a:txBody>
                    <a:bodyPr/>
                    <a:lstStyle/>
                    <a:p>
                      <a:pPr algn="ctr">
                        <a:lnSpc>
                          <a:spcPct val="200000"/>
                        </a:lnSpc>
                        <a:spcAft>
                          <a:spcPts val="0"/>
                        </a:spcAft>
                      </a:pPr>
                      <a:r>
                        <a:rPr lang="es-ES" sz="1100">
                          <a:solidFill>
                            <a:srgbClr val="323232"/>
                          </a:solidFill>
                          <a:latin typeface="Times New Roman"/>
                          <a:ea typeface="Times New Roman"/>
                          <a:cs typeface="Times New Roman"/>
                        </a:rPr>
                        <a:t>1</a:t>
                      </a:r>
                      <a:endParaRPr lang="es-EC"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1,5</a:t>
                      </a:r>
                      <a:endParaRPr lang="es-EC"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4</a:t>
                      </a:r>
                      <a:endParaRPr lang="es-EC"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3022,6321</a:t>
                      </a:r>
                      <a:endParaRPr lang="es-EC"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4</a:t>
                      </a:r>
                      <a:endParaRPr lang="es-EC"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138,393</a:t>
                      </a:r>
                      <a:endParaRPr lang="es-EC" sz="11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algn="ctr">
                        <a:lnSpc>
                          <a:spcPct val="200000"/>
                        </a:lnSpc>
                        <a:spcAft>
                          <a:spcPts val="0"/>
                        </a:spcAft>
                      </a:pPr>
                      <a:r>
                        <a:rPr lang="es-ES" sz="1100">
                          <a:solidFill>
                            <a:srgbClr val="323232"/>
                          </a:solidFill>
                          <a:latin typeface="Times New Roman"/>
                          <a:ea typeface="Times New Roman"/>
                          <a:cs typeface="Times New Roman"/>
                        </a:rPr>
                        <a:t>2,8903196</a:t>
                      </a:r>
                      <a:endParaRPr lang="es-EC" sz="1100">
                        <a:latin typeface="Times New Roman"/>
                        <a:ea typeface="Times New Roman"/>
                        <a:cs typeface="Times New Roman"/>
                      </a:endParaRPr>
                    </a:p>
                  </a:txBody>
                  <a:tcPr marL="68580" marR="68580" marT="0" marB="0" anchor="ctr">
                    <a:lnL>
                      <a:noFill/>
                    </a:lnL>
                    <a:lnR>
                      <a:noFill/>
                    </a:lnR>
                    <a:lnT>
                      <a:noFill/>
                    </a:lnT>
                    <a:lnB>
                      <a:noFill/>
                    </a:lnB>
                  </a:tcPr>
                </a:tc>
              </a:tr>
              <a:tr h="381378">
                <a:tc>
                  <a:txBody>
                    <a:bodyPr/>
                    <a:lstStyle/>
                    <a:p>
                      <a:pPr algn="ctr">
                        <a:lnSpc>
                          <a:spcPct val="200000"/>
                        </a:lnSpc>
                        <a:spcAft>
                          <a:spcPts val="0"/>
                        </a:spcAft>
                      </a:pPr>
                      <a:r>
                        <a:rPr lang="es-ES" sz="1100" b="1">
                          <a:solidFill>
                            <a:srgbClr val="323232"/>
                          </a:solidFill>
                          <a:latin typeface="Times New Roman"/>
                          <a:ea typeface="Times New Roman"/>
                          <a:cs typeface="Times New Roman"/>
                        </a:rPr>
                        <a:t>3</a:t>
                      </a:r>
                      <a:endParaRPr lang="es-EC" sz="110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a:t>
                      </a:r>
                      <a:endParaRPr lang="es-EC" sz="110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12</a:t>
                      </a:r>
                      <a:endParaRPr lang="es-EC" sz="110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3099,5205</a:t>
                      </a:r>
                      <a:endParaRPr lang="es-EC" sz="110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8</a:t>
                      </a:r>
                      <a:endParaRPr lang="es-EC" sz="110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b="1">
                          <a:solidFill>
                            <a:srgbClr val="323232"/>
                          </a:solidFill>
                          <a:latin typeface="Times New Roman"/>
                          <a:ea typeface="Times New Roman"/>
                          <a:cs typeface="Times New Roman"/>
                        </a:rPr>
                        <a:t>76,8884</a:t>
                      </a:r>
                      <a:endParaRPr lang="es-EC" sz="110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c>
                  <a:txBody>
                    <a:bodyPr/>
                    <a:lstStyle/>
                    <a:p>
                      <a:pPr algn="ctr">
                        <a:lnSpc>
                          <a:spcPct val="200000"/>
                        </a:lnSpc>
                        <a:spcAft>
                          <a:spcPts val="0"/>
                        </a:spcAft>
                      </a:pPr>
                      <a:r>
                        <a:rPr lang="es-ES" sz="1100" b="1" dirty="0">
                          <a:solidFill>
                            <a:srgbClr val="323232"/>
                          </a:solidFill>
                          <a:latin typeface="Times New Roman"/>
                          <a:ea typeface="Times New Roman"/>
                          <a:cs typeface="Times New Roman"/>
                        </a:rPr>
                        <a:t>10,4046904</a:t>
                      </a:r>
                      <a:endParaRPr lang="es-EC" sz="11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444444"/>
                      </a:solidFill>
                      <a:prstDash val="solid"/>
                      <a:round/>
                      <a:headEnd type="none" w="med" len="med"/>
                      <a:tailEnd type="none" w="med" len="med"/>
                    </a:lnB>
                  </a:tcPr>
                </a:tc>
              </a:tr>
            </a:tbl>
          </a:graphicData>
        </a:graphic>
      </p:graphicFrame>
      <p:pic>
        <p:nvPicPr>
          <p:cNvPr id="6"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2987824" y="553244"/>
            <a:ext cx="4258816" cy="432048"/>
          </a:xfrm>
          <a:prstGeom prst="rect">
            <a:avLst/>
          </a:prstGeom>
          <a:solidFill>
            <a:srgbClr val="FF6600"/>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CONCLUSIONES</a:t>
            </a:r>
            <a:r>
              <a:rPr kumimoji="0" lang="es-ES" sz="2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ES" sz="2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endParaRPr kumimoji="0" lang="es-ES" sz="2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242689" name="Rectangle 1"/>
          <p:cNvSpPr>
            <a:spLocks noChangeArrowheads="1"/>
          </p:cNvSpPr>
          <p:nvPr/>
        </p:nvSpPr>
        <p:spPr bwMode="auto">
          <a:xfrm>
            <a:off x="1763688" y="1478890"/>
            <a:ext cx="7200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Los probióticos no son antibióticos, pero si se usan correctamente junto con medidas nutricionales de manejo y de bioseguridad, pueden ser una herramienta poderosa para mantener la salud del tracto gastrointestinal de las aves, mejorando así su rendimiento zootécnico.</a:t>
            </a:r>
          </a:p>
          <a:p>
            <a:pPr marL="0" marR="0" lvl="0" indent="0" algn="just" defTabSz="914400" rtl="0" eaLnBrk="1" fontAlgn="base" latinLnBrk="0" hangingPunct="1">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Las bacterias benéficas si contribuyen a inhibir el crecimiento de las bacterias patógenas mediante diversos mecanismos, además de estimular al aparato </a:t>
            </a:r>
            <a:r>
              <a:rPr kumimoji="0" lang="es-ES" sz="1400" b="0" i="0" u="none" strike="noStrike" cap="none" normalizeH="0" baseline="0" dirty="0" err="1" smtClean="0">
                <a:ln>
                  <a:noFill/>
                </a:ln>
                <a:solidFill>
                  <a:srgbClr val="996633"/>
                </a:solidFill>
                <a:effectLst/>
                <a:latin typeface="Arial" pitchFamily="34" charset="0"/>
                <a:ea typeface="Times New Roman" pitchFamily="18" charset="0"/>
                <a:cs typeface="Arial" pitchFamily="34" charset="0"/>
              </a:rPr>
              <a:t>inmunocompetente</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 sintetizan vitaminas, que ayudan a mantener sano al animal.</a:t>
            </a:r>
          </a:p>
          <a:p>
            <a:pPr marL="0" marR="0" lvl="0" indent="0" algn="just" defTabSz="914400" rtl="0" eaLnBrk="0" fontAlgn="base" latinLnBrk="0" hangingPunct="0">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En cuanto a las variables de peso, conversión alimenticia y mortalidad los mejores resultados se obtuvieron con la dosis de 1,5 ml tanto el probiótico nativo y comercial por litro de agua. </a:t>
            </a:r>
          </a:p>
          <a:p>
            <a:pPr marL="0" marR="0" lvl="0" indent="0" algn="just" defTabSz="914400" rtl="0" eaLnBrk="0" fontAlgn="base" latinLnBrk="0" hangingPunct="0">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La aplicación de bacterias probióticas hace más eficiente el uso y consumo de alimento balanceado  ya que con el mismo consumo de alimento permite tener una mejor ganancia de peso final y esta constatado con una conversión de 1,78 que corresponde al T</a:t>
            </a:r>
            <a:r>
              <a:rPr kumimoji="0" lang="es-ES" sz="1400" b="0" i="0" u="none" strike="noStrike" cap="none" normalizeH="0" baseline="-30000" dirty="0" smtClean="0">
                <a:ln>
                  <a:noFill/>
                </a:ln>
                <a:solidFill>
                  <a:srgbClr val="996633"/>
                </a:solidFill>
                <a:effectLst/>
                <a:latin typeface="Arial" pitchFamily="34" charset="0"/>
                <a:ea typeface="Times New Roman" pitchFamily="18" charset="0"/>
                <a:cs typeface="Arial" pitchFamily="34" charset="0"/>
              </a:rPr>
              <a:t>4</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a:t>
            </a:r>
            <a:endParaRPr kumimoji="0" lang="es-ES" sz="1400" b="0" i="0" u="none" strike="noStrike" cap="none" normalizeH="0" baseline="0" dirty="0" smtClean="0">
              <a:ln>
                <a:noFill/>
              </a:ln>
              <a:solidFill>
                <a:srgbClr val="996633"/>
              </a:solidFill>
              <a:effectLst/>
              <a:latin typeface="Arial" pitchFamily="34" charset="0"/>
              <a:cs typeface="Arial" pitchFamily="34" charset="0"/>
            </a:endParaRPr>
          </a:p>
        </p:txBody>
      </p:sp>
      <p:pic>
        <p:nvPicPr>
          <p:cNvPr id="6"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241665" name="Rectangle 1"/>
          <p:cNvSpPr>
            <a:spLocks noChangeArrowheads="1"/>
          </p:cNvSpPr>
          <p:nvPr/>
        </p:nvSpPr>
        <p:spPr bwMode="auto">
          <a:xfrm>
            <a:off x="1403648" y="1622906"/>
            <a:ext cx="7596336"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Los microorganismos benéficos ayudan a mantener una flora saprofita equilibrada en el sistema digestivo y se obtuvo una mejora en la digestión de los nutrimentos ya que se observó heces consistentes y libres de alimento balanceado.</a:t>
            </a:r>
          </a:p>
          <a:p>
            <a:pPr marL="0" marR="0" lvl="0" indent="0" algn="just" defTabSz="914400" rtl="0" eaLnBrk="1" fontAlgn="base" latinLnBrk="0" hangingPunct="1">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La inclusión de bacterias probióticas contribuyó a mejorar el estado sanitario de las aves, siendo más efectivas en el tratamiento uno y cuatro con la dosis de 1,5 ml fue la que alcanzó mayor ganancia de peso.</a:t>
            </a:r>
          </a:p>
          <a:p>
            <a:pPr marL="0" marR="0" lvl="0" indent="0" algn="just" defTabSz="914400" rtl="0" eaLnBrk="0" fontAlgn="base" latinLnBrk="0" hangingPunct="0">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Considerando la alternativa más recomendable económicamente, los tratamientos que presentaron una mejor relación beneficio costo fueron el T</a:t>
            </a:r>
            <a:r>
              <a:rPr kumimoji="0" lang="es-ES" sz="1400" b="0" i="0" u="none" strike="noStrike" cap="none" normalizeH="0" baseline="-30000" dirty="0" smtClean="0">
                <a:ln>
                  <a:noFill/>
                </a:ln>
                <a:solidFill>
                  <a:srgbClr val="996633"/>
                </a:solidFill>
                <a:effectLst/>
                <a:latin typeface="Arial" pitchFamily="34" charset="0"/>
                <a:ea typeface="Times New Roman" pitchFamily="18" charset="0"/>
                <a:cs typeface="Arial" pitchFamily="34" charset="0"/>
              </a:rPr>
              <a:t>1</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 y T</a:t>
            </a:r>
            <a:r>
              <a:rPr kumimoji="0" lang="es-ES" sz="1400" b="0" i="0" u="none" strike="noStrike" cap="none" normalizeH="0" baseline="-30000" dirty="0" smtClean="0">
                <a:ln>
                  <a:noFill/>
                </a:ln>
                <a:solidFill>
                  <a:srgbClr val="996633"/>
                </a:solidFill>
                <a:effectLst/>
                <a:latin typeface="Arial" pitchFamily="34" charset="0"/>
                <a:ea typeface="Times New Roman" pitchFamily="18" charset="0"/>
                <a:cs typeface="Arial" pitchFamily="34" charset="0"/>
              </a:rPr>
              <a:t>3</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 ambos pertenecientes al probiótico nativo. Las ganancias obtenidas al incrementar la dosis a 3 ml son mayores que las dosis de los tratamientos T</a:t>
            </a:r>
            <a:r>
              <a:rPr kumimoji="0" lang="es-ES" sz="1400" b="0" i="0" u="none" strike="noStrike" cap="none" normalizeH="0" baseline="-30000" dirty="0" smtClean="0">
                <a:ln>
                  <a:noFill/>
                </a:ln>
                <a:solidFill>
                  <a:srgbClr val="996633"/>
                </a:solidFill>
                <a:effectLst/>
                <a:latin typeface="Arial" pitchFamily="34" charset="0"/>
                <a:ea typeface="Times New Roman" pitchFamily="18" charset="0"/>
                <a:cs typeface="Arial" pitchFamily="34" charset="0"/>
              </a:rPr>
              <a:t>7</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 y T</a:t>
            </a:r>
            <a:r>
              <a:rPr kumimoji="0" lang="es-ES" sz="1400" b="0" i="0" u="none" strike="noStrike" cap="none" normalizeH="0" baseline="-30000" dirty="0" smtClean="0">
                <a:ln>
                  <a:noFill/>
                </a:ln>
                <a:solidFill>
                  <a:srgbClr val="996633"/>
                </a:solidFill>
                <a:effectLst/>
                <a:latin typeface="Arial" pitchFamily="34" charset="0"/>
                <a:ea typeface="Times New Roman" pitchFamily="18" charset="0"/>
                <a:cs typeface="Arial" pitchFamily="34" charset="0"/>
              </a:rPr>
              <a:t>1</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 pero con un incremento de los costos que varían. </a:t>
            </a:r>
          </a:p>
          <a:p>
            <a:pPr marL="0" marR="0" lvl="0" indent="0" algn="just" defTabSz="914400" rtl="0" eaLnBrk="0" fontAlgn="base" latinLnBrk="0" hangingPunct="0">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Todos los tratamientos a los cuales se les aplicó los probióticos obtuvieron una eficiencia europea adecuada superando la constante cuyo valor es 300. Pero el que mostro ser más eficiente fue el tratamiento cuatro del probiótico comercial debido a que obtuvo un peso más alto, menor mortalidad y baja conversión alimenticia.</a:t>
            </a:r>
            <a:endParaRPr kumimoji="0" lang="es-ES" sz="1400" b="0" i="0" u="none" strike="noStrike" cap="none" normalizeH="0" baseline="0" dirty="0" smtClean="0">
              <a:ln>
                <a:noFill/>
              </a:ln>
              <a:solidFill>
                <a:srgbClr val="996633"/>
              </a:solidFill>
              <a:effectLst/>
              <a:latin typeface="Arial" pitchFamily="34" charset="0"/>
              <a:cs typeface="Arial" pitchFamily="34" charset="0"/>
            </a:endParaRPr>
          </a:p>
        </p:txBody>
      </p:sp>
      <p:sp>
        <p:nvSpPr>
          <p:cNvPr id="5" name="Title 2"/>
          <p:cNvSpPr txBox="1">
            <a:spLocks/>
          </p:cNvSpPr>
          <p:nvPr/>
        </p:nvSpPr>
        <p:spPr>
          <a:xfrm>
            <a:off x="2987824" y="553244"/>
            <a:ext cx="4258816" cy="432048"/>
          </a:xfrm>
          <a:prstGeom prst="rect">
            <a:avLst/>
          </a:prstGeom>
          <a:solidFill>
            <a:srgbClr val="FF6600"/>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CONCLUSIONES</a:t>
            </a:r>
            <a:r>
              <a:rPr kumimoji="0" lang="es-ES" sz="2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ES" sz="2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endParaRPr kumimoji="0" lang="es-ES" sz="2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6"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itle 2"/>
          <p:cNvSpPr txBox="1">
            <a:spLocks/>
          </p:cNvSpPr>
          <p:nvPr/>
        </p:nvSpPr>
        <p:spPr>
          <a:xfrm>
            <a:off x="3121496" y="409228"/>
            <a:ext cx="4258816" cy="432048"/>
          </a:xfrm>
          <a:prstGeom prst="rect">
            <a:avLst/>
          </a:prstGeom>
          <a:solidFill>
            <a:srgbClr val="FF6600"/>
          </a:solidFill>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000" b="1" dirty="0" smtClean="0">
                <a:solidFill>
                  <a:schemeClr val="bg1"/>
                </a:solidFill>
                <a:latin typeface="Arial" pitchFamily="34" charset="0"/>
                <a:ea typeface="+mj-ea"/>
                <a:cs typeface="Arial" pitchFamily="34" charset="0"/>
              </a:rPr>
              <a:t>RECOMENDACIONES</a:t>
            </a:r>
            <a:r>
              <a:rPr kumimoji="0" lang="es-ES" sz="2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ES" sz="2000" b="0"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endParaRPr kumimoji="0" lang="es-ES" sz="20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240641" name="Rectangle 1"/>
          <p:cNvSpPr>
            <a:spLocks noChangeArrowheads="1"/>
          </p:cNvSpPr>
          <p:nvPr/>
        </p:nvSpPr>
        <p:spPr bwMode="auto">
          <a:xfrm>
            <a:off x="1619672" y="1128726"/>
            <a:ext cx="734481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Se recomienda la inclusión de probiótico nativo o comercial en dosis de 1,5 ml por litro a través del consumo de agua, puesto que mejora la ganancia de peso, mejor conversión alimenticia y sanidad de las aves.</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Es necesario buscar nuevas alternativas en la multiplicación de bacterias ácido lácticas nativas, diversos sustratos con y sin esterilización para la  reducción de costos en la  producción de los probióticos y obtener un producto competitivo y al alcance de los avicultores.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Se recomienda utilizar neutralizante de cloro antes de realizar la inoculación en el agua de bebida, ya que las bacterias mueren en presencia de cloro y otros productos desinfectantes.</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Realizar nuevos  estudios empleando levaduras u otros microorganismos con características probióticas.</a:t>
            </a:r>
          </a:p>
          <a:p>
            <a:pPr marL="0" marR="0" lvl="0" indent="0" algn="just" defTabSz="914400" rtl="0" eaLnBrk="0" fontAlgn="base" latinLnBrk="0" hangingPunct="0">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El manejo y preparación de las bacterias debe ser lo mas estéril posible a fin de evitar posibles contaminaciones, alterando la </a:t>
            </a:r>
            <a:r>
              <a:rPr kumimoji="0" lang="es-ES" sz="1400" b="0" i="0" u="none" strike="noStrike" cap="none" normalizeH="0" baseline="0" dirty="0" err="1" smtClean="0">
                <a:ln>
                  <a:noFill/>
                </a:ln>
                <a:solidFill>
                  <a:srgbClr val="996633"/>
                </a:solidFill>
                <a:effectLst/>
                <a:latin typeface="Arial" pitchFamily="34" charset="0"/>
                <a:ea typeface="Times New Roman" pitchFamily="18" charset="0"/>
                <a:cs typeface="Arial" pitchFamily="34" charset="0"/>
              </a:rPr>
              <a:t>microbiota</a:t>
            </a: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 de la solución.</a:t>
            </a:r>
          </a:p>
          <a:p>
            <a:pPr marL="0" marR="0" lvl="0" indent="0" algn="just" defTabSz="914400" rtl="0" eaLnBrk="0" fontAlgn="base" latinLnBrk="0" hangingPunct="0">
              <a:lnSpc>
                <a:spcPct val="100000"/>
              </a:lnSpc>
              <a:spcBef>
                <a:spcPct val="0"/>
              </a:spcBef>
              <a:spcAft>
                <a:spcPct val="0"/>
              </a:spcAft>
              <a:buClrTx/>
              <a:buSzTx/>
              <a:tabLst/>
            </a:pPr>
            <a:endParaRPr kumimoji="0" lang="es-EC" sz="1400" b="0" i="0" u="none" strike="noStrike" cap="none" normalizeH="0" baseline="0" dirty="0" smtClean="0">
              <a:ln>
                <a:noFill/>
              </a:ln>
              <a:solidFill>
                <a:srgbClr val="996633"/>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rgbClr val="996633"/>
                </a:solidFill>
                <a:effectLst/>
                <a:latin typeface="Arial" pitchFamily="34" charset="0"/>
                <a:ea typeface="Times New Roman" pitchFamily="18" charset="0"/>
                <a:cs typeface="Arial" pitchFamily="34" charset="0"/>
              </a:rPr>
              <a:t>Se trata de microorganismos vivos y no debemos abusar de ellos.</a:t>
            </a:r>
            <a:endParaRPr kumimoji="0" lang="es-ES" sz="1400" b="0" i="0" u="none" strike="noStrike" cap="none" normalizeH="0" baseline="0" dirty="0" smtClean="0">
              <a:ln>
                <a:noFill/>
              </a:ln>
              <a:solidFill>
                <a:srgbClr val="996633"/>
              </a:solidFill>
              <a:effectLst/>
              <a:latin typeface="Arial" pitchFamily="34" charset="0"/>
              <a:cs typeface="Arial" pitchFamily="34" charset="0"/>
            </a:endParaRPr>
          </a:p>
        </p:txBody>
      </p:sp>
      <p:pic>
        <p:nvPicPr>
          <p:cNvPr id="6"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1 Conector recto"/>
          <p:cNvCxnSpPr/>
          <p:nvPr/>
        </p:nvCxnSpPr>
        <p:spPr>
          <a:xfrm>
            <a:off x="827584"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3 CuadroTexto"/>
          <p:cNvSpPr txBox="1"/>
          <p:nvPr/>
        </p:nvSpPr>
        <p:spPr>
          <a:xfrm>
            <a:off x="3563888" y="4309854"/>
            <a:ext cx="3240360" cy="707886"/>
          </a:xfrm>
          <a:prstGeom prst="rect">
            <a:avLst/>
          </a:prstGeom>
          <a:noFill/>
        </p:spPr>
        <p:txBody>
          <a:bodyPr wrap="square" rtlCol="0">
            <a:spAutoFit/>
          </a:bodyPr>
          <a:lstStyle/>
          <a:p>
            <a:pPr algn="ctr"/>
            <a:r>
              <a:rPr lang="es-EC" sz="4000" b="1" dirty="0" smtClean="0">
                <a:solidFill>
                  <a:srgbClr val="CC9900"/>
                </a:solidFill>
              </a:rPr>
              <a:t>GRACIAS</a:t>
            </a:r>
            <a:endParaRPr lang="es-EC" sz="4000" b="1" dirty="0">
              <a:solidFill>
                <a:srgbClr val="CC9900"/>
              </a:solidFill>
            </a:endParaRPr>
          </a:p>
        </p:txBody>
      </p:sp>
      <p:sp>
        <p:nvSpPr>
          <p:cNvPr id="5" name="Rectangle 1"/>
          <p:cNvSpPr>
            <a:spLocks noChangeArrowheads="1"/>
          </p:cNvSpPr>
          <p:nvPr/>
        </p:nvSpPr>
        <p:spPr bwMode="auto">
          <a:xfrm>
            <a:off x="1584176" y="1921396"/>
            <a:ext cx="7164288" cy="1015663"/>
          </a:xfrm>
          <a:prstGeom prst="rect">
            <a:avLst/>
          </a:prstGeom>
          <a:solidFill>
            <a:srgbClr val="FF6600"/>
          </a:solidFill>
          <a:ln w="9525">
            <a:noFill/>
            <a:miter lim="800000"/>
            <a:headEnd/>
            <a:tailEnd/>
          </a:ln>
        </p:spPr>
        <p:txBody>
          <a:bodyPr wrap="square" anchor="ctr">
            <a:spAutoFit/>
          </a:bodyPr>
          <a:lstStyle/>
          <a:p>
            <a:pPr algn="ctr"/>
            <a:r>
              <a:rPr lang="es-ES" sz="2000" i="1" dirty="0" smtClean="0">
                <a:solidFill>
                  <a:schemeClr val="bg1"/>
                </a:solidFill>
                <a:cs typeface="Arial" charset="0"/>
              </a:rPr>
              <a:t>Para ser competitivo en los mercados actuales, el productor agropecuario moderno debe innovar constantemente y buscar nuevas herramientas y técnicas de producción.</a:t>
            </a:r>
            <a:endParaRPr lang="es-ES" sz="2000" i="1" dirty="0">
              <a:solidFill>
                <a:schemeClr val="bg1"/>
              </a:solidFill>
            </a:endParaRPr>
          </a:p>
        </p:txBody>
      </p:sp>
      <p:sp>
        <p:nvSpPr>
          <p:cNvPr id="6" name="5 Rectángulo"/>
          <p:cNvSpPr/>
          <p:nvPr/>
        </p:nvSpPr>
        <p:spPr>
          <a:xfrm>
            <a:off x="7819684" y="3001516"/>
            <a:ext cx="928780" cy="276999"/>
          </a:xfrm>
          <a:prstGeom prst="rect">
            <a:avLst/>
          </a:prstGeom>
        </p:spPr>
        <p:txBody>
          <a:bodyPr wrap="none">
            <a:spAutoFit/>
          </a:bodyPr>
          <a:lstStyle/>
          <a:p>
            <a:r>
              <a:rPr lang="es-ES" sz="1200" i="1" dirty="0" smtClean="0">
                <a:solidFill>
                  <a:srgbClr val="996633"/>
                </a:solidFill>
                <a:cs typeface="Arial" charset="0"/>
              </a:rPr>
              <a:t>Teruo Higa</a:t>
            </a:r>
            <a:endParaRPr lang="es-EC" sz="1200" dirty="0">
              <a:solidFill>
                <a:srgbClr val="996633"/>
              </a:solidFill>
            </a:endParaRPr>
          </a:p>
        </p:txBody>
      </p:sp>
      <p:pic>
        <p:nvPicPr>
          <p:cNvPr id="7" name="Picture 1" descr="H:\chicken br2.png"/>
          <p:cNvPicPr>
            <a:picLocks noChangeAspect="1" noChangeArrowheads="1"/>
          </p:cNvPicPr>
          <p:nvPr/>
        </p:nvPicPr>
        <p:blipFill>
          <a:blip r:embed="rId2" cstate="print"/>
          <a:srcRect r="71942"/>
          <a:stretch>
            <a:fillRect/>
          </a:stretch>
        </p:blipFill>
        <p:spPr bwMode="auto">
          <a:xfrm>
            <a:off x="-36512" y="0"/>
            <a:ext cx="2267744" cy="5715000"/>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c 18"/>
          <p:cNvSpPr/>
          <p:nvPr/>
        </p:nvSpPr>
        <p:spPr>
          <a:xfrm>
            <a:off x="-1476672" y="1345332"/>
            <a:ext cx="4392488" cy="2592288"/>
          </a:xfrm>
          <a:prstGeom prst="arc">
            <a:avLst>
              <a:gd name="adj1" fmla="val 16200000"/>
              <a:gd name="adj2" fmla="val 5359794"/>
            </a:avLst>
          </a:prstGeom>
          <a:solidFill>
            <a:srgbClr val="FF6600"/>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pitchFamily="34" charset="0"/>
                <a:cs typeface="Arial" pitchFamily="34" charset="0"/>
              </a:rPr>
              <a:t>Objetivos</a:t>
            </a:r>
          </a:p>
          <a:p>
            <a:pPr algn="ctr"/>
            <a:r>
              <a:rPr lang="en-US" sz="2000" dirty="0" smtClean="0">
                <a:solidFill>
                  <a:schemeClr val="bg1"/>
                </a:solidFill>
                <a:latin typeface="Arial" pitchFamily="34" charset="0"/>
                <a:cs typeface="Arial" pitchFamily="34" charset="0"/>
              </a:rPr>
              <a:t>Específicos</a:t>
            </a:r>
            <a:endParaRPr lang="en-US" sz="2000" dirty="0">
              <a:solidFill>
                <a:schemeClr val="bg1"/>
              </a:solidFill>
              <a:latin typeface="Arial" pitchFamily="34" charset="0"/>
              <a:cs typeface="Arial" pitchFamily="34" charset="0"/>
            </a:endParaRPr>
          </a:p>
        </p:txBody>
      </p:sp>
      <p:sp>
        <p:nvSpPr>
          <p:cNvPr id="8" name="TextBox 7"/>
          <p:cNvSpPr txBox="1"/>
          <p:nvPr/>
        </p:nvSpPr>
        <p:spPr>
          <a:xfrm flipH="1">
            <a:off x="3138052" y="103833"/>
            <a:ext cx="5538403" cy="523220"/>
          </a:xfrm>
          <a:prstGeom prst="rect">
            <a:avLst/>
          </a:prstGeom>
          <a:noFill/>
        </p:spPr>
        <p:txBody>
          <a:bodyPr wrap="square" rtlCol="0">
            <a:spAutoFit/>
          </a:bodyPr>
          <a:lstStyle/>
          <a:p>
            <a:pPr algn="just"/>
            <a:r>
              <a:rPr lang="es-ES" sz="1400" dirty="0" smtClean="0">
                <a:solidFill>
                  <a:srgbClr val="996633"/>
                </a:solidFill>
                <a:latin typeface="Arial" pitchFamily="34" charset="0"/>
                <a:cs typeface="Arial" pitchFamily="34" charset="0"/>
              </a:rPr>
              <a:t> Aislar </a:t>
            </a:r>
            <a:r>
              <a:rPr lang="es-ES" sz="1400" dirty="0">
                <a:solidFill>
                  <a:srgbClr val="996633"/>
                </a:solidFill>
                <a:latin typeface="Arial" pitchFamily="34" charset="0"/>
                <a:cs typeface="Arial" pitchFamily="34" charset="0"/>
              </a:rPr>
              <a:t>e identificar las cepas nativas de </a:t>
            </a:r>
            <a:r>
              <a:rPr lang="es-ES" sz="1400" i="1" dirty="0">
                <a:solidFill>
                  <a:srgbClr val="996633"/>
                </a:solidFill>
                <a:latin typeface="Arial" pitchFamily="34" charset="0"/>
                <a:cs typeface="Arial" pitchFamily="34" charset="0"/>
              </a:rPr>
              <a:t>Lactobacillus acidophilus  </a:t>
            </a:r>
            <a:r>
              <a:rPr lang="es-ES" sz="1400" dirty="0">
                <a:solidFill>
                  <a:srgbClr val="996633"/>
                </a:solidFill>
                <a:latin typeface="Arial" pitchFamily="34" charset="0"/>
                <a:cs typeface="Arial" pitchFamily="34" charset="0"/>
              </a:rPr>
              <a:t>y</a:t>
            </a:r>
            <a:r>
              <a:rPr lang="es-ES" sz="1400" i="1" dirty="0">
                <a:solidFill>
                  <a:srgbClr val="996633"/>
                </a:solidFill>
                <a:latin typeface="Arial" pitchFamily="34" charset="0"/>
                <a:cs typeface="Arial" pitchFamily="34" charset="0"/>
              </a:rPr>
              <a:t> Bacillus subtilis</a:t>
            </a:r>
            <a:endParaRPr lang="en-US" sz="2400" dirty="0">
              <a:solidFill>
                <a:srgbClr val="996633"/>
              </a:solidFill>
              <a:latin typeface="Arial" pitchFamily="34" charset="0"/>
              <a:cs typeface="Arial" pitchFamily="34" charset="0"/>
            </a:endParaRPr>
          </a:p>
        </p:txBody>
      </p:sp>
      <p:sp>
        <p:nvSpPr>
          <p:cNvPr id="9" name="TextBox 8"/>
          <p:cNvSpPr txBox="1"/>
          <p:nvPr/>
        </p:nvSpPr>
        <p:spPr>
          <a:xfrm flipH="1">
            <a:off x="3627911" y="1168764"/>
            <a:ext cx="5048543" cy="523220"/>
          </a:xfrm>
          <a:prstGeom prst="rect">
            <a:avLst/>
          </a:prstGeom>
          <a:noFill/>
        </p:spPr>
        <p:txBody>
          <a:bodyPr wrap="square" rtlCol="0">
            <a:spAutoFit/>
          </a:bodyPr>
          <a:lstStyle/>
          <a:p>
            <a:pPr indent="-274320" fontAlgn="auto">
              <a:spcBef>
                <a:spcPct val="20000"/>
              </a:spcBef>
              <a:spcAft>
                <a:spcPts val="0"/>
              </a:spcAft>
              <a:buClr>
                <a:srgbClr val="94C600"/>
              </a:buClr>
              <a:buSzPct val="100000"/>
              <a:defRPr/>
            </a:pPr>
            <a:r>
              <a:rPr lang="es-ES" sz="1400" dirty="0">
                <a:solidFill>
                  <a:srgbClr val="996633"/>
                </a:solidFill>
                <a:latin typeface="Arial" pitchFamily="34" charset="0"/>
                <a:cs typeface="Arial" pitchFamily="34" charset="0"/>
              </a:rPr>
              <a:t>Formular el probiótico a base de </a:t>
            </a:r>
            <a:r>
              <a:rPr lang="es-ES" sz="1400" i="1" dirty="0">
                <a:solidFill>
                  <a:srgbClr val="996633"/>
                </a:solidFill>
                <a:latin typeface="Arial" pitchFamily="34" charset="0"/>
                <a:cs typeface="Arial" pitchFamily="34" charset="0"/>
              </a:rPr>
              <a:t>Lactobacillus </a:t>
            </a:r>
            <a:r>
              <a:rPr lang="es-ES" sz="1400" i="1" dirty="0" err="1">
                <a:solidFill>
                  <a:srgbClr val="996633"/>
                </a:solidFill>
                <a:latin typeface="Arial" pitchFamily="34" charset="0"/>
                <a:cs typeface="Arial" pitchFamily="34" charset="0"/>
              </a:rPr>
              <a:t>acidophilus</a:t>
            </a:r>
            <a:r>
              <a:rPr lang="es-ES" sz="1400" i="1" dirty="0">
                <a:solidFill>
                  <a:srgbClr val="996633"/>
                </a:solidFill>
                <a:latin typeface="Arial" pitchFamily="34" charset="0"/>
                <a:cs typeface="Arial" pitchFamily="34" charset="0"/>
              </a:rPr>
              <a:t>  </a:t>
            </a:r>
            <a:r>
              <a:rPr lang="es-ES" sz="1400" dirty="0" smtClean="0">
                <a:solidFill>
                  <a:srgbClr val="996633"/>
                </a:solidFill>
                <a:latin typeface="Arial" pitchFamily="34" charset="0"/>
                <a:cs typeface="Arial" pitchFamily="34" charset="0"/>
              </a:rPr>
              <a:t>y </a:t>
            </a:r>
            <a:r>
              <a:rPr lang="es-ES" sz="1400" i="1" dirty="0" err="1" smtClean="0">
                <a:solidFill>
                  <a:srgbClr val="996633"/>
                </a:solidFill>
                <a:latin typeface="Arial" pitchFamily="34" charset="0"/>
                <a:cs typeface="Arial" pitchFamily="34" charset="0"/>
              </a:rPr>
              <a:t>Bacillus</a:t>
            </a:r>
            <a:r>
              <a:rPr lang="es-ES" sz="1400" i="1" dirty="0" smtClean="0">
                <a:solidFill>
                  <a:srgbClr val="996633"/>
                </a:solidFill>
                <a:latin typeface="Arial" pitchFamily="34" charset="0"/>
                <a:cs typeface="Arial" pitchFamily="34" charset="0"/>
              </a:rPr>
              <a:t> </a:t>
            </a:r>
            <a:r>
              <a:rPr lang="es-ES" sz="1400" i="1" dirty="0">
                <a:solidFill>
                  <a:srgbClr val="996633"/>
                </a:solidFill>
                <a:latin typeface="Arial" pitchFamily="34" charset="0"/>
                <a:cs typeface="Arial" pitchFamily="34" charset="0"/>
              </a:rPr>
              <a:t>subtilis.</a:t>
            </a:r>
          </a:p>
        </p:txBody>
      </p:sp>
      <p:sp>
        <p:nvSpPr>
          <p:cNvPr id="10" name="TextBox 9"/>
          <p:cNvSpPr txBox="1"/>
          <p:nvPr/>
        </p:nvSpPr>
        <p:spPr>
          <a:xfrm flipH="1">
            <a:off x="3627911" y="2233695"/>
            <a:ext cx="5336577" cy="738664"/>
          </a:xfrm>
          <a:prstGeom prst="rect">
            <a:avLst/>
          </a:prstGeom>
          <a:noFill/>
        </p:spPr>
        <p:txBody>
          <a:bodyPr wrap="square" rtlCol="0">
            <a:spAutoFit/>
          </a:bodyPr>
          <a:lstStyle/>
          <a:p>
            <a:pPr lvl="0" indent="-274320" algn="just" fontAlgn="auto">
              <a:spcBef>
                <a:spcPct val="20000"/>
              </a:spcBef>
              <a:spcAft>
                <a:spcPts val="0"/>
              </a:spcAft>
              <a:buClr>
                <a:srgbClr val="94C600"/>
              </a:buClr>
              <a:buSzPct val="100000"/>
              <a:defRPr/>
            </a:pPr>
            <a:r>
              <a:rPr lang="es-ES" sz="1400" dirty="0">
                <a:solidFill>
                  <a:srgbClr val="996633"/>
                </a:solidFill>
                <a:latin typeface="Arial" pitchFamily="34" charset="0"/>
                <a:cs typeface="Arial" pitchFamily="34" charset="0"/>
              </a:rPr>
              <a:t>Determinar la relación de la inclusión de probióticos a través del consumo de agua en la ganancia de peso para pollos Broiler Ross 308.</a:t>
            </a:r>
          </a:p>
        </p:txBody>
      </p:sp>
      <p:sp>
        <p:nvSpPr>
          <p:cNvPr id="12" name="TextBox 11"/>
          <p:cNvSpPr txBox="1"/>
          <p:nvPr/>
        </p:nvSpPr>
        <p:spPr>
          <a:xfrm flipH="1">
            <a:off x="3605900" y="3187923"/>
            <a:ext cx="5214573" cy="523220"/>
          </a:xfrm>
          <a:prstGeom prst="rect">
            <a:avLst/>
          </a:prstGeom>
          <a:noFill/>
        </p:spPr>
        <p:txBody>
          <a:bodyPr wrap="square" rtlCol="0">
            <a:spAutoFit/>
          </a:bodyPr>
          <a:lstStyle/>
          <a:p>
            <a:pPr lvl="0" indent="-274320" algn="just" fontAlgn="auto">
              <a:spcBef>
                <a:spcPct val="20000"/>
              </a:spcBef>
              <a:spcAft>
                <a:spcPts val="0"/>
              </a:spcAft>
              <a:buClr>
                <a:srgbClr val="94C600"/>
              </a:buClr>
              <a:buSzPct val="100000"/>
              <a:defRPr/>
            </a:pPr>
            <a:r>
              <a:rPr lang="es-ES" sz="1400" dirty="0">
                <a:solidFill>
                  <a:srgbClr val="996633"/>
                </a:solidFill>
                <a:latin typeface="Arial" pitchFamily="34" charset="0"/>
                <a:cs typeface="Arial" pitchFamily="34" charset="0"/>
              </a:rPr>
              <a:t>Evaluar la adición de probióticos en la dieta, en relación con la Conversión Alimenticia en pollos Broiler Ross 308.</a:t>
            </a:r>
          </a:p>
        </p:txBody>
      </p:sp>
      <p:sp>
        <p:nvSpPr>
          <p:cNvPr id="15" name="Oval 14"/>
          <p:cNvSpPr/>
          <p:nvPr/>
        </p:nvSpPr>
        <p:spPr>
          <a:xfrm>
            <a:off x="2721677" y="179498"/>
            <a:ext cx="380560" cy="259773"/>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6600"/>
              </a:solidFill>
              <a:latin typeface="+mj-lt"/>
              <a:cs typeface="Calibri" pitchFamily="34" charset="0"/>
            </a:endParaRPr>
          </a:p>
        </p:txBody>
      </p:sp>
      <p:sp>
        <p:nvSpPr>
          <p:cNvPr id="16" name="Oval 15"/>
          <p:cNvSpPr/>
          <p:nvPr/>
        </p:nvSpPr>
        <p:spPr>
          <a:xfrm>
            <a:off x="3220193" y="1236594"/>
            <a:ext cx="380560" cy="259773"/>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j-lt"/>
              <a:cs typeface="Calibri" pitchFamily="34" charset="0"/>
            </a:endParaRPr>
          </a:p>
        </p:txBody>
      </p:sp>
      <p:sp>
        <p:nvSpPr>
          <p:cNvPr id="17" name="Oval 16"/>
          <p:cNvSpPr/>
          <p:nvPr/>
        </p:nvSpPr>
        <p:spPr>
          <a:xfrm>
            <a:off x="3222175" y="2293694"/>
            <a:ext cx="380560" cy="259773"/>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j-lt"/>
              <a:cs typeface="Calibri" pitchFamily="34" charset="0"/>
            </a:endParaRPr>
          </a:p>
        </p:txBody>
      </p:sp>
      <p:sp>
        <p:nvSpPr>
          <p:cNvPr id="18" name="Oval 17"/>
          <p:cNvSpPr/>
          <p:nvPr/>
        </p:nvSpPr>
        <p:spPr>
          <a:xfrm>
            <a:off x="3145979" y="3240084"/>
            <a:ext cx="380560" cy="259773"/>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j-lt"/>
              <a:cs typeface="Calibri" pitchFamily="34" charset="0"/>
            </a:endParaRPr>
          </a:p>
        </p:txBody>
      </p:sp>
      <p:sp>
        <p:nvSpPr>
          <p:cNvPr id="20" name="TextBox 19"/>
          <p:cNvSpPr txBox="1"/>
          <p:nvPr/>
        </p:nvSpPr>
        <p:spPr>
          <a:xfrm flipH="1">
            <a:off x="2597787" y="4081639"/>
            <a:ext cx="4206461" cy="307777"/>
          </a:xfrm>
          <a:prstGeom prst="rect">
            <a:avLst/>
          </a:prstGeom>
          <a:noFill/>
        </p:spPr>
        <p:txBody>
          <a:bodyPr wrap="square" rtlCol="0">
            <a:spAutoFit/>
          </a:bodyPr>
          <a:lstStyle/>
          <a:p>
            <a:pPr marL="274320" lvl="0" indent="-274320" algn="just" fontAlgn="auto">
              <a:spcBef>
                <a:spcPct val="20000"/>
              </a:spcBef>
              <a:spcAft>
                <a:spcPts val="0"/>
              </a:spcAft>
              <a:buClr>
                <a:srgbClr val="94C600"/>
              </a:buClr>
              <a:buSzPct val="100000"/>
              <a:defRPr/>
            </a:pPr>
            <a:r>
              <a:rPr lang="es-ES" sz="1400" dirty="0">
                <a:solidFill>
                  <a:srgbClr val="996633"/>
                </a:solidFill>
                <a:latin typeface="Arial" pitchFamily="34" charset="0"/>
                <a:cs typeface="Arial" pitchFamily="34" charset="0"/>
              </a:rPr>
              <a:t>Determinar la tasa de Mortalidad.</a:t>
            </a:r>
          </a:p>
        </p:txBody>
      </p:sp>
      <p:sp>
        <p:nvSpPr>
          <p:cNvPr id="21" name="Oval 20"/>
          <p:cNvSpPr/>
          <p:nvPr/>
        </p:nvSpPr>
        <p:spPr>
          <a:xfrm>
            <a:off x="2137867" y="4133799"/>
            <a:ext cx="380560" cy="259773"/>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j-lt"/>
              <a:cs typeface="Calibri" pitchFamily="34" charset="0"/>
            </a:endParaRPr>
          </a:p>
        </p:txBody>
      </p:sp>
      <p:sp>
        <p:nvSpPr>
          <p:cNvPr id="22" name="TextBox 21"/>
          <p:cNvSpPr txBox="1"/>
          <p:nvPr/>
        </p:nvSpPr>
        <p:spPr>
          <a:xfrm flipH="1">
            <a:off x="1524047" y="4801716"/>
            <a:ext cx="6510717" cy="738664"/>
          </a:xfrm>
          <a:prstGeom prst="rect">
            <a:avLst/>
          </a:prstGeom>
          <a:noFill/>
        </p:spPr>
        <p:txBody>
          <a:bodyPr wrap="square" rtlCol="0">
            <a:spAutoFit/>
          </a:bodyPr>
          <a:lstStyle/>
          <a:p>
            <a:pPr algn="just">
              <a:defRPr/>
            </a:pPr>
            <a:r>
              <a:rPr lang="es-ES" sz="1400" dirty="0" smtClean="0">
                <a:solidFill>
                  <a:srgbClr val="996633"/>
                </a:solidFill>
                <a:latin typeface="Arial" pitchFamily="34" charset="0"/>
                <a:cs typeface="Arial" pitchFamily="34" charset="0"/>
              </a:rPr>
              <a:t> Determinar </a:t>
            </a:r>
            <a:r>
              <a:rPr lang="es-ES" sz="1400" dirty="0">
                <a:solidFill>
                  <a:srgbClr val="996633"/>
                </a:solidFill>
                <a:latin typeface="Arial" pitchFamily="34" charset="0"/>
                <a:cs typeface="Arial" pitchFamily="34" charset="0"/>
              </a:rPr>
              <a:t>el tratamiento más económico para incluir el uso de probióticos en la dieta utilizando la metodología Perrin</a:t>
            </a:r>
            <a:r>
              <a:rPr lang="es-ES" sz="1400" i="1" dirty="0">
                <a:solidFill>
                  <a:srgbClr val="996633"/>
                </a:solidFill>
                <a:latin typeface="Arial" pitchFamily="34" charset="0"/>
                <a:cs typeface="Arial" pitchFamily="34" charset="0"/>
              </a:rPr>
              <a:t> et al</a:t>
            </a:r>
            <a:r>
              <a:rPr lang="es-ES" sz="1400" dirty="0">
                <a:solidFill>
                  <a:srgbClr val="996633"/>
                </a:solidFill>
                <a:latin typeface="Arial" pitchFamily="34" charset="0"/>
                <a:cs typeface="Arial" pitchFamily="34" charset="0"/>
              </a:rPr>
              <a:t>.</a:t>
            </a:r>
          </a:p>
          <a:p>
            <a:pPr algn="just">
              <a:defRPr/>
            </a:pPr>
            <a:endParaRPr lang="es-ES" sz="1400" dirty="0">
              <a:solidFill>
                <a:srgbClr val="996633"/>
              </a:solidFill>
              <a:latin typeface="Arial" pitchFamily="34" charset="0"/>
              <a:cs typeface="Arial" pitchFamily="34" charset="0"/>
            </a:endParaRPr>
          </a:p>
        </p:txBody>
      </p:sp>
      <p:sp>
        <p:nvSpPr>
          <p:cNvPr id="23" name="Oval 22"/>
          <p:cNvSpPr/>
          <p:nvPr/>
        </p:nvSpPr>
        <p:spPr>
          <a:xfrm>
            <a:off x="1115616" y="4853879"/>
            <a:ext cx="380560" cy="259773"/>
          </a:xfrm>
          <a:prstGeom prst="ellipse">
            <a:avLst/>
          </a:prstGeom>
          <a:solidFill>
            <a:srgbClr val="FF66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mj-lt"/>
              <a:cs typeface="Calibri" pitchFamily="34" charset="0"/>
            </a:endParaRPr>
          </a:p>
        </p:txBody>
      </p:sp>
      <p:cxnSp>
        <p:nvCxnSpPr>
          <p:cNvPr id="28" name="27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24"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1405589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500" fill="hold"/>
                                        <p:tgtEl>
                                          <p:spTgt spid="15"/>
                                        </p:tgtEl>
                                        <p:attrNameLst>
                                          <p:attrName>fillcolor</p:attrName>
                                        </p:attrNameLst>
                                      </p:cBhvr>
                                      <p:to>
                                        <a:srgbClr val="FEA022"/>
                                      </p:to>
                                    </p:animClr>
                                    <p:set>
                                      <p:cBhvr>
                                        <p:cTn id="7" dur="500" fill="hold"/>
                                        <p:tgtEl>
                                          <p:spTgt spid="15"/>
                                        </p:tgtEl>
                                        <p:attrNameLst>
                                          <p:attrName>fill.type</p:attrName>
                                        </p:attrNameLst>
                                      </p:cBhvr>
                                      <p:to>
                                        <p:strVal val="solid"/>
                                      </p:to>
                                    </p:set>
                                    <p:set>
                                      <p:cBhvr>
                                        <p:cTn id="8" dur="500" fill="hold"/>
                                        <p:tgtEl>
                                          <p:spTgt spid="15"/>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1" presetClass="emph" presetSubtype="2" fill="hold" nodeType="afterEffect">
                                  <p:stCondLst>
                                    <p:cond delay="0"/>
                                  </p:stCondLst>
                                  <p:childTnLst>
                                    <p:animClr clrSpc="rgb" dir="cw">
                                      <p:cBhvr>
                                        <p:cTn id="14" dur="500" fill="hold"/>
                                        <p:tgtEl>
                                          <p:spTgt spid="16"/>
                                        </p:tgtEl>
                                        <p:attrNameLst>
                                          <p:attrName>fillcolor</p:attrName>
                                        </p:attrNameLst>
                                      </p:cBhvr>
                                      <p:to>
                                        <a:srgbClr val="FEA022"/>
                                      </p:to>
                                    </p:animClr>
                                    <p:set>
                                      <p:cBhvr>
                                        <p:cTn id="15" dur="500" fill="hold"/>
                                        <p:tgtEl>
                                          <p:spTgt spid="16"/>
                                        </p:tgtEl>
                                        <p:attrNameLst>
                                          <p:attrName>fill.type</p:attrName>
                                        </p:attrNameLst>
                                      </p:cBhvr>
                                      <p:to>
                                        <p:strVal val="solid"/>
                                      </p:to>
                                    </p:set>
                                    <p:set>
                                      <p:cBhvr>
                                        <p:cTn id="16" dur="500" fill="hold"/>
                                        <p:tgtEl>
                                          <p:spTgt spid="16"/>
                                        </p:tgtEl>
                                        <p:attrNameLst>
                                          <p:attrName>fill.on</p:attrName>
                                        </p:attrNameLst>
                                      </p:cBhvr>
                                      <p:to>
                                        <p:strVal val="true"/>
                                      </p:to>
                                    </p:se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 presetClass="emph" presetSubtype="2" fill="hold" nodeType="afterEffect">
                                  <p:stCondLst>
                                    <p:cond delay="0"/>
                                  </p:stCondLst>
                                  <p:childTnLst>
                                    <p:animClr clrSpc="rgb" dir="cw">
                                      <p:cBhvr>
                                        <p:cTn id="22" dur="500" fill="hold"/>
                                        <p:tgtEl>
                                          <p:spTgt spid="17"/>
                                        </p:tgtEl>
                                        <p:attrNameLst>
                                          <p:attrName>fillcolor</p:attrName>
                                        </p:attrNameLst>
                                      </p:cBhvr>
                                      <p:to>
                                        <a:srgbClr val="FEA022"/>
                                      </p:to>
                                    </p:animClr>
                                    <p:set>
                                      <p:cBhvr>
                                        <p:cTn id="23" dur="500" fill="hold"/>
                                        <p:tgtEl>
                                          <p:spTgt spid="17"/>
                                        </p:tgtEl>
                                        <p:attrNameLst>
                                          <p:attrName>fill.type</p:attrName>
                                        </p:attrNameLst>
                                      </p:cBhvr>
                                      <p:to>
                                        <p:strVal val="solid"/>
                                      </p:to>
                                    </p:set>
                                    <p:set>
                                      <p:cBhvr>
                                        <p:cTn id="24" dur="500" fill="hold"/>
                                        <p:tgtEl>
                                          <p:spTgt spid="17"/>
                                        </p:tgtEl>
                                        <p:attrNameLst>
                                          <p:attrName>fill.on</p:attrName>
                                        </p:attrNameLst>
                                      </p:cBhvr>
                                      <p:to>
                                        <p:strVal val="true"/>
                                      </p:to>
                                    </p:se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1500"/>
                            </p:stCondLst>
                            <p:childTnLst>
                              <p:par>
                                <p:cTn id="29" presetID="1" presetClass="emph" presetSubtype="2" fill="hold" nodeType="afterEffect">
                                  <p:stCondLst>
                                    <p:cond delay="0"/>
                                  </p:stCondLst>
                                  <p:childTnLst>
                                    <p:animClr clrSpc="rgb" dir="cw">
                                      <p:cBhvr>
                                        <p:cTn id="30" dur="500" fill="hold"/>
                                        <p:tgtEl>
                                          <p:spTgt spid="18"/>
                                        </p:tgtEl>
                                        <p:attrNameLst>
                                          <p:attrName>fillcolor</p:attrName>
                                        </p:attrNameLst>
                                      </p:cBhvr>
                                      <p:to>
                                        <a:srgbClr val="FEA022"/>
                                      </p:to>
                                    </p:animClr>
                                    <p:set>
                                      <p:cBhvr>
                                        <p:cTn id="31" dur="500" fill="hold"/>
                                        <p:tgtEl>
                                          <p:spTgt spid="18"/>
                                        </p:tgtEl>
                                        <p:attrNameLst>
                                          <p:attrName>fill.type</p:attrName>
                                        </p:attrNameLst>
                                      </p:cBhvr>
                                      <p:to>
                                        <p:strVal val="solid"/>
                                      </p:to>
                                    </p:set>
                                    <p:set>
                                      <p:cBhvr>
                                        <p:cTn id="32" dur="500" fill="hold"/>
                                        <p:tgtEl>
                                          <p:spTgt spid="18"/>
                                        </p:tgtEl>
                                        <p:attrNameLst>
                                          <p:attrName>fill.on</p:attrName>
                                        </p:attrNameLst>
                                      </p:cBhvr>
                                      <p:to>
                                        <p:strVal val="true"/>
                                      </p:to>
                                    </p:se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2000"/>
                            </p:stCondLst>
                            <p:childTnLst>
                              <p:par>
                                <p:cTn id="37" presetID="1" presetClass="emph" presetSubtype="2" fill="hold" nodeType="afterEffect">
                                  <p:stCondLst>
                                    <p:cond delay="0"/>
                                  </p:stCondLst>
                                  <p:childTnLst>
                                    <p:animClr clrSpc="rgb" dir="cw">
                                      <p:cBhvr>
                                        <p:cTn id="38" dur="500" fill="hold"/>
                                        <p:tgtEl>
                                          <p:spTgt spid="21"/>
                                        </p:tgtEl>
                                        <p:attrNameLst>
                                          <p:attrName>fillcolor</p:attrName>
                                        </p:attrNameLst>
                                      </p:cBhvr>
                                      <p:to>
                                        <a:srgbClr val="FEA022"/>
                                      </p:to>
                                    </p:animClr>
                                    <p:set>
                                      <p:cBhvr>
                                        <p:cTn id="39" dur="500" fill="hold"/>
                                        <p:tgtEl>
                                          <p:spTgt spid="21"/>
                                        </p:tgtEl>
                                        <p:attrNameLst>
                                          <p:attrName>fill.type</p:attrName>
                                        </p:attrNameLst>
                                      </p:cBhvr>
                                      <p:to>
                                        <p:strVal val="solid"/>
                                      </p:to>
                                    </p:set>
                                    <p:set>
                                      <p:cBhvr>
                                        <p:cTn id="40" dur="500" fill="hold"/>
                                        <p:tgtEl>
                                          <p:spTgt spid="21"/>
                                        </p:tgtEl>
                                        <p:attrNameLst>
                                          <p:attrName>fill.on</p:attrName>
                                        </p:attrNameLst>
                                      </p:cBhvr>
                                      <p:to>
                                        <p:strVal val="true"/>
                                      </p:to>
                                    </p:se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2500"/>
                            </p:stCondLst>
                            <p:childTnLst>
                              <p:par>
                                <p:cTn id="45" presetID="1" presetClass="emph" presetSubtype="2" fill="hold" nodeType="afterEffect">
                                  <p:stCondLst>
                                    <p:cond delay="0"/>
                                  </p:stCondLst>
                                  <p:childTnLst>
                                    <p:animClr clrSpc="rgb" dir="cw">
                                      <p:cBhvr>
                                        <p:cTn id="46" dur="500" fill="hold"/>
                                        <p:tgtEl>
                                          <p:spTgt spid="23"/>
                                        </p:tgtEl>
                                        <p:attrNameLst>
                                          <p:attrName>fillcolor</p:attrName>
                                        </p:attrNameLst>
                                      </p:cBhvr>
                                      <p:to>
                                        <a:srgbClr val="FEA022"/>
                                      </p:to>
                                    </p:animClr>
                                    <p:set>
                                      <p:cBhvr>
                                        <p:cTn id="47" dur="500" fill="hold"/>
                                        <p:tgtEl>
                                          <p:spTgt spid="23"/>
                                        </p:tgtEl>
                                        <p:attrNameLst>
                                          <p:attrName>fill.type</p:attrName>
                                        </p:attrNameLst>
                                      </p:cBhvr>
                                      <p:to>
                                        <p:strVal val="solid"/>
                                      </p:to>
                                    </p:set>
                                    <p:set>
                                      <p:cBhvr>
                                        <p:cTn id="48" dur="500" fill="hold"/>
                                        <p:tgtEl>
                                          <p:spTgt spid="23"/>
                                        </p:tgtEl>
                                        <p:attrNameLst>
                                          <p:attrName>fill.on</p:attrName>
                                        </p:attrNameLst>
                                      </p:cBhvr>
                                      <p:to>
                                        <p:strVal val="true"/>
                                      </p:to>
                                    </p:se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31840" y="985292"/>
            <a:ext cx="3984913" cy="792088"/>
          </a:xfrm>
        </p:spPr>
        <p:txBody>
          <a:bodyPr>
            <a:normAutofit/>
          </a:bodyPr>
          <a:lstStyle/>
          <a:p>
            <a:r>
              <a:rPr lang="es-ES" sz="3200" b="1" dirty="0" smtClean="0">
                <a:solidFill>
                  <a:srgbClr val="996633"/>
                </a:solidFill>
                <a:latin typeface="Arial" pitchFamily="34" charset="0"/>
                <a:cs typeface="Arial" pitchFamily="34" charset="0"/>
              </a:rPr>
              <a:t>HIPÓTESIS</a:t>
            </a:r>
            <a:endParaRPr lang="es-ES" sz="3200" b="1" dirty="0">
              <a:solidFill>
                <a:srgbClr val="996633"/>
              </a:solidFill>
              <a:latin typeface="Arial" pitchFamily="34" charset="0"/>
              <a:cs typeface="Arial" pitchFamily="34" charset="0"/>
            </a:endParaRPr>
          </a:p>
        </p:txBody>
      </p:sp>
      <p:sp>
        <p:nvSpPr>
          <p:cNvPr id="2" name="Content Placeholder 1"/>
          <p:cNvSpPr>
            <a:spLocks noGrp="1"/>
          </p:cNvSpPr>
          <p:nvPr>
            <p:ph idx="1"/>
          </p:nvPr>
        </p:nvSpPr>
        <p:spPr>
          <a:xfrm>
            <a:off x="1547664" y="2483996"/>
            <a:ext cx="7367109" cy="1309608"/>
          </a:xfrm>
        </p:spPr>
        <p:txBody>
          <a:bodyPr>
            <a:normAutofit/>
          </a:bodyPr>
          <a:lstStyle/>
          <a:p>
            <a:pPr marL="0" algn="just">
              <a:buNone/>
            </a:pPr>
            <a:r>
              <a:rPr lang="es-ES" sz="2400" dirty="0" smtClean="0">
                <a:solidFill>
                  <a:srgbClr val="CC9900"/>
                </a:solidFill>
                <a:latin typeface="Arial" pitchFamily="34" charset="0"/>
                <a:cs typeface="Arial" pitchFamily="34" charset="0"/>
              </a:rPr>
              <a:t>La </a:t>
            </a:r>
            <a:r>
              <a:rPr lang="es-ES" sz="2400" dirty="0">
                <a:solidFill>
                  <a:srgbClr val="CC9900"/>
                </a:solidFill>
                <a:latin typeface="Arial" pitchFamily="34" charset="0"/>
                <a:cs typeface="Arial" pitchFamily="34" charset="0"/>
              </a:rPr>
              <a:t>inclusión de probióticos durante la etapa de crianza mejorará los parámetros productivos, sanitarios y económicos en pollos Broiler Ross-308</a:t>
            </a:r>
            <a:r>
              <a:rPr lang="es-ES" sz="2400" dirty="0" smtClean="0">
                <a:solidFill>
                  <a:srgbClr val="CC9900"/>
                </a:solidFill>
                <a:latin typeface="Arial" pitchFamily="34" charset="0"/>
                <a:cs typeface="Arial" pitchFamily="34" charset="0"/>
              </a:rPr>
              <a:t>.</a:t>
            </a:r>
            <a:endParaRPr lang="es-ES" sz="2400" dirty="0">
              <a:solidFill>
                <a:srgbClr val="CC9900"/>
              </a:solidFill>
              <a:latin typeface="Arial" pitchFamily="34" charset="0"/>
              <a:cs typeface="Arial" pitchFamily="34" charset="0"/>
            </a:endParaRPr>
          </a:p>
        </p:txBody>
      </p:sp>
      <p:cxnSp>
        <p:nvCxnSpPr>
          <p:cNvPr id="5" name="4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793831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899592" y="2641476"/>
            <a:ext cx="6048672" cy="648072"/>
          </a:xfrm>
          <a:prstGeom prst="rect">
            <a:avLst/>
          </a:prstGeom>
          <a:solidFill>
            <a:srgbClr val="FF6600"/>
          </a:solidFill>
          <a:ln w="3175">
            <a:noFill/>
          </a:ln>
        </p:spPr>
        <p:style>
          <a:lnRef idx="1">
            <a:schemeClr val="accent3"/>
          </a:lnRef>
          <a:fillRef idx="2">
            <a:schemeClr val="accent3"/>
          </a:fillRef>
          <a:effectRef idx="1">
            <a:schemeClr val="accent3"/>
          </a:effectRef>
          <a:fontRef idx="minor">
            <a:schemeClr val="dk1"/>
          </a:fontRef>
        </p:style>
        <p:txBody>
          <a:bodyPr>
            <a:noAutofit/>
          </a:bodyPr>
          <a:lstStyle/>
          <a:p>
            <a:pPr marL="342900" indent="-342900" algn="ctr" fontAlgn="auto">
              <a:spcBef>
                <a:spcPct val="20000"/>
              </a:spcBef>
              <a:spcAft>
                <a:spcPts val="0"/>
              </a:spcAft>
              <a:defRPr/>
            </a:pPr>
            <a:r>
              <a:rPr lang="es-ES" sz="3200" b="1" dirty="0" smtClean="0">
                <a:solidFill>
                  <a:schemeClr val="bg1"/>
                </a:solidFill>
                <a:latin typeface="Arial" pitchFamily="34" charset="0"/>
                <a:cs typeface="Arial" pitchFamily="34" charset="0"/>
              </a:rPr>
              <a:t>REVISIÓN DE LITERATURA</a:t>
            </a:r>
            <a:endParaRPr lang="es-ES" sz="3200" dirty="0" smtClean="0">
              <a:solidFill>
                <a:schemeClr val="bg1"/>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s-ES" sz="3200" u="none" strike="noStrike" kern="1200" cap="none" spc="0" normalizeH="0" baseline="0" noProof="0" dirty="0" smtClean="0">
              <a:ln>
                <a:solidFill>
                  <a:schemeClr val="bg1"/>
                </a:solidFill>
              </a:ln>
              <a:solidFill>
                <a:schemeClr val="bg1"/>
              </a:solidFill>
              <a:effectLst/>
              <a:uLnTx/>
              <a:uFillTx/>
              <a:latin typeface="Arial" pitchFamily="34" charset="0"/>
              <a:cs typeface="Arial" pitchFamily="34" charset="0"/>
            </a:endParaRPr>
          </a:p>
        </p:txBody>
      </p:sp>
      <p:cxnSp>
        <p:nvCxnSpPr>
          <p:cNvPr id="6" name="5 Conector recto"/>
          <p:cNvCxnSpPr/>
          <p:nvPr/>
        </p:nvCxnSpPr>
        <p:spPr>
          <a:xfrm>
            <a:off x="611560" y="5593804"/>
            <a:ext cx="3707904" cy="0"/>
          </a:xfrm>
          <a:prstGeom prst="line">
            <a:avLst/>
          </a:prstGeom>
          <a:ln w="19050" cmpd="tri">
            <a:solidFill>
              <a:srgbClr val="FF6600"/>
            </a:solidFill>
          </a:ln>
        </p:spPr>
        <p:style>
          <a:lnRef idx="1">
            <a:schemeClr val="accent1"/>
          </a:lnRef>
          <a:fillRef idx="0">
            <a:schemeClr val="accent1"/>
          </a:fillRef>
          <a:effectRef idx="0">
            <a:schemeClr val="accent1"/>
          </a:effectRef>
          <a:fontRef idx="minor">
            <a:schemeClr val="tx1"/>
          </a:fontRef>
        </p:style>
      </p:cxnSp>
      <p:pic>
        <p:nvPicPr>
          <p:cNvPr id="5" name="Picture 1" descr="H:\chicken br2.png"/>
          <p:cNvPicPr>
            <a:picLocks noChangeAspect="1" noChangeArrowheads="1"/>
          </p:cNvPicPr>
          <p:nvPr/>
        </p:nvPicPr>
        <p:blipFill>
          <a:blip r:embed="rId3" cstate="print"/>
          <a:srcRect r="71942"/>
          <a:stretch>
            <a:fillRect/>
          </a:stretch>
        </p:blipFill>
        <p:spPr bwMode="auto">
          <a:xfrm>
            <a:off x="-36512" y="0"/>
            <a:ext cx="2267744" cy="5715000"/>
          </a:xfrm>
          <a:prstGeom prst="rect">
            <a:avLst/>
          </a:prstGeom>
          <a:noFill/>
        </p:spPr>
      </p:pic>
    </p:spTree>
    <p:extLst>
      <p:ext uri="{BB962C8B-B14F-4D97-AF65-F5344CB8AC3E}">
        <p14:creationId xmlns="" xmlns:p14="http://schemas.microsoft.com/office/powerpoint/2010/main" val="260912661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4213</TotalTime>
  <Words>6522</Words>
  <Application>Microsoft Office PowerPoint</Application>
  <PresentationFormat>Presentación en pantalla (16:10)</PresentationFormat>
  <Paragraphs>1255</Paragraphs>
  <Slides>69</Slides>
  <Notes>36</Notes>
  <HiddenSlides>0</HiddenSlides>
  <MMClips>0</MMClips>
  <ScaleCrop>false</ScaleCrop>
  <HeadingPairs>
    <vt:vector size="4" baseType="variant">
      <vt:variant>
        <vt:lpstr>Tema</vt:lpstr>
      </vt:variant>
      <vt:variant>
        <vt:i4>1</vt:i4>
      </vt:variant>
      <vt:variant>
        <vt:lpstr>Títulos de diapositiva</vt:lpstr>
      </vt:variant>
      <vt:variant>
        <vt:i4>69</vt:i4>
      </vt:variant>
    </vt:vector>
  </HeadingPairs>
  <TitlesOfParts>
    <vt:vector size="70" baseType="lpstr">
      <vt:lpstr>Tema de Office</vt:lpstr>
      <vt:lpstr>Diapositiva 1</vt:lpstr>
      <vt:lpstr>Diapositiva 2</vt:lpstr>
      <vt:lpstr>Diapositiva 3</vt:lpstr>
      <vt:lpstr>INTRODUCCIÓN</vt:lpstr>
      <vt:lpstr>Diapositiva 5</vt:lpstr>
      <vt:lpstr> OBJETIVO GENERAL </vt:lpstr>
      <vt:lpstr>Diapositiva 7</vt:lpstr>
      <vt:lpstr>HIPÓTESIS</vt:lpstr>
      <vt:lpstr>Diapositiva 9</vt:lpstr>
      <vt:lpstr>Diapositiva 10</vt:lpstr>
      <vt:lpstr> INTEGRIDAD INTESTINAL </vt:lpstr>
      <vt:lpstr>Tipos de Vellosidades en pollos boiler</vt:lpstr>
      <vt:lpstr>Diapositiva 13</vt:lpstr>
      <vt:lpstr>MICROFLORA EN LOS DISTINTOS TRAMOS INTESTINALES</vt:lpstr>
      <vt:lpstr>Diapositiva 15</vt:lpstr>
      <vt:lpstr>Diapositiva 16</vt:lpstr>
      <vt:lpstr>LOS PROBIÓTICOS</vt:lpstr>
      <vt:lpstr>Diapositiva 18</vt:lpstr>
      <vt:lpstr>Bacterias ácido lácticas usadas como probióticos</vt:lpstr>
      <vt:lpstr> Mecanismos de Acción de los Probióticos </vt:lpstr>
      <vt:lpstr>Diapositiva 21</vt:lpstr>
      <vt:lpstr>Co-Existencia</vt:lpstr>
      <vt:lpstr>Diapositiva 23</vt:lpstr>
      <vt:lpstr>   MATERIALES Y METODOS</vt:lpstr>
      <vt:lpstr>CARACTERÍSTICAS DEL CAMPO EXPERIMENTAL</vt:lpstr>
      <vt:lpstr>   FASE DE LABORATORIO</vt:lpstr>
      <vt:lpstr>Purificación de colonias </vt:lpstr>
      <vt:lpstr>Diapositiva 28</vt:lpstr>
      <vt:lpstr>Diapositiva 29</vt:lpstr>
      <vt:lpstr>Diapositiva 30</vt:lpstr>
      <vt:lpstr>Diapositiva 31</vt:lpstr>
      <vt:lpstr>Diapositiva 32</vt:lpstr>
      <vt:lpstr> Pruebas Moleculares </vt:lpstr>
      <vt:lpstr> Concentración de  bacterias </vt:lpstr>
      <vt:lpstr> FORMULACIÓN DEL PROBIÓTICO  </vt:lpstr>
      <vt:lpstr> Se seleccionó una caja petri purificada, se inoculó en el medio de cultivo Caldo MRS, para obtener una solución madre del probiótico nativo y se colocó en la incubadora a 28°C por 48 horas.  Para la activación del probiótico nativo se tomó una muestra de 50 ml de la solución madre,  400 ml de agua y 50 ml de melaza. Se dejó fermentar por tres días.  De la misma manera se activo el probiótico comercial, utilizando 100 g del producto liofilizado más 100 ml de melaza y 800 ml de agua obteniendo una solución probiótica de 1000 ml. La activación duró tres días.  Los dos probióticos activados fueron adicionado al agua de bebida dependiendo de la dosis y el consumo diario. </vt:lpstr>
      <vt:lpstr>CALCULO DEL PROBIÓTICO</vt:lpstr>
      <vt:lpstr>   Diseño experimental</vt:lpstr>
      <vt:lpstr> Factores a probar  </vt:lpstr>
      <vt:lpstr>Tratamientos a comparar</vt:lpstr>
      <vt:lpstr>Diapositiva 41</vt:lpstr>
      <vt:lpstr>Diapositiva 42</vt:lpstr>
      <vt:lpstr>Diapositiva 43</vt:lpstr>
      <vt:lpstr>  Datos  tomados y métodos de evaluación </vt:lpstr>
      <vt:lpstr>MÉTODOS ESPECÍFICOS DE MANEJO DEL EXPERIMENTO</vt:lpstr>
      <vt:lpstr>Diapositiva 46</vt:lpstr>
      <vt:lpstr>DATOS DE CONSUMO</vt:lpstr>
      <vt:lpstr>   Diseño experimental</vt:lpstr>
      <vt:lpstr> FASE DE LABORATORIO  </vt:lpstr>
      <vt:lpstr> FASE DE LABORATORIO  </vt:lpstr>
      <vt:lpstr> FASE DE LABORATORIO  </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DEPARTAMENTO DE CIENCIAS DE LA VIDA CARRERA DE INGENIERIA EN CIENCIAS AGROPECUARIAS SANTO DOMINGO DE LOS TSÁCHILAS</dc:title>
  <dc:creator>Usuario</dc:creator>
  <cp:lastModifiedBy>julio sanchez</cp:lastModifiedBy>
  <cp:revision>422</cp:revision>
  <dcterms:created xsi:type="dcterms:W3CDTF">2011-07-04T20:37:53Z</dcterms:created>
  <dcterms:modified xsi:type="dcterms:W3CDTF">2012-04-12T03:48:51Z</dcterms:modified>
</cp:coreProperties>
</file>