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91" r:id="rId9"/>
    <p:sldId id="264" r:id="rId10"/>
    <p:sldId id="265" r:id="rId11"/>
    <p:sldId id="266" r:id="rId12"/>
    <p:sldId id="268" r:id="rId13"/>
    <p:sldId id="269" r:id="rId14"/>
    <p:sldId id="267"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5" r:id="rId32"/>
    <p:sldId id="287" r:id="rId33"/>
    <p:sldId id="288" r:id="rId34"/>
    <p:sldId id="289" r:id="rId35"/>
    <p:sldId id="290" r:id="rId3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72"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afael\Documents\TESIS\mediciones%20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afael\Documents\TESIS\mediciones%20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Rafael\Documents\TESIS\mediciones%20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Rafael\Documents\TESIS\mediciones%20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Rafael\Documents\TESIS\mediciones%20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Rafael\Documents\TESIS\lineas_tx&#23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Rafael\Documents\TESIS\lineas_tx&#23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Rafael\Documents\TESIS\lineas_tx&#23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Rafael\Documents\TESIS\lineas_tx&#23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'Tektronix 2792'!$L$2</c:f>
              <c:strCache>
                <c:ptCount val="1"/>
                <c:pt idx="0">
                  <c:v>PoT(dBm)</c:v>
                </c:pt>
              </c:strCache>
            </c:strRef>
          </c:tx>
          <c:spPr>
            <a:ln w="19050">
              <a:solidFill>
                <a:schemeClr val="accent1">
                  <a:lumMod val="50000"/>
                </a:schemeClr>
              </a:solidFill>
            </a:ln>
          </c:spPr>
          <c:xVal>
            <c:numRef>
              <c:f>'Tektronix 2792'!$K$3:$K$63</c:f>
              <c:numCache>
                <c:formatCode>General</c:formatCode>
                <c:ptCount val="61"/>
                <c:pt idx="0">
                  <c:v>0.2</c:v>
                </c:pt>
                <c:pt idx="1">
                  <c:v>0.30000000000000032</c:v>
                </c:pt>
                <c:pt idx="2">
                  <c:v>0.4</c:v>
                </c:pt>
                <c:pt idx="3">
                  <c:v>0.5</c:v>
                </c:pt>
                <c:pt idx="4">
                  <c:v>0.60000000000000064</c:v>
                </c:pt>
                <c:pt idx="5">
                  <c:v>0.70000000000000062</c:v>
                </c:pt>
                <c:pt idx="6">
                  <c:v>0.8</c:v>
                </c:pt>
                <c:pt idx="7">
                  <c:v>0.9</c:v>
                </c:pt>
                <c:pt idx="8">
                  <c:v>1</c:v>
                </c:pt>
                <c:pt idx="9">
                  <c:v>1.1000000000000001</c:v>
                </c:pt>
                <c:pt idx="10">
                  <c:v>1.2</c:v>
                </c:pt>
                <c:pt idx="11">
                  <c:v>1.3</c:v>
                </c:pt>
                <c:pt idx="12">
                  <c:v>1.4</c:v>
                </c:pt>
                <c:pt idx="13">
                  <c:v>1.5</c:v>
                </c:pt>
                <c:pt idx="14">
                  <c:v>1.6</c:v>
                </c:pt>
                <c:pt idx="15">
                  <c:v>1.7000000000000022</c:v>
                </c:pt>
                <c:pt idx="16">
                  <c:v>1.8</c:v>
                </c:pt>
                <c:pt idx="17">
                  <c:v>1.9</c:v>
                </c:pt>
                <c:pt idx="18">
                  <c:v>2</c:v>
                </c:pt>
                <c:pt idx="19">
                  <c:v>2.1</c:v>
                </c:pt>
                <c:pt idx="20">
                  <c:v>2.2000000000000002</c:v>
                </c:pt>
                <c:pt idx="21">
                  <c:v>2.2999999999999998</c:v>
                </c:pt>
                <c:pt idx="22">
                  <c:v>2.4</c:v>
                </c:pt>
                <c:pt idx="23">
                  <c:v>2.5</c:v>
                </c:pt>
                <c:pt idx="24">
                  <c:v>2.6</c:v>
                </c:pt>
                <c:pt idx="25">
                  <c:v>2.7</c:v>
                </c:pt>
                <c:pt idx="26">
                  <c:v>2.8</c:v>
                </c:pt>
                <c:pt idx="27">
                  <c:v>2.9</c:v>
                </c:pt>
                <c:pt idx="28">
                  <c:v>3</c:v>
                </c:pt>
                <c:pt idx="29">
                  <c:v>3.1</c:v>
                </c:pt>
                <c:pt idx="30">
                  <c:v>3.2</c:v>
                </c:pt>
                <c:pt idx="31">
                  <c:v>3.3</c:v>
                </c:pt>
                <c:pt idx="32">
                  <c:v>3.4</c:v>
                </c:pt>
                <c:pt idx="33">
                  <c:v>3.5</c:v>
                </c:pt>
                <c:pt idx="34">
                  <c:v>3.6</c:v>
                </c:pt>
                <c:pt idx="35">
                  <c:v>3.7</c:v>
                </c:pt>
                <c:pt idx="36">
                  <c:v>3.8</c:v>
                </c:pt>
                <c:pt idx="37">
                  <c:v>3.9</c:v>
                </c:pt>
                <c:pt idx="38">
                  <c:v>4</c:v>
                </c:pt>
                <c:pt idx="39">
                  <c:v>5</c:v>
                </c:pt>
                <c:pt idx="40">
                  <c:v>6</c:v>
                </c:pt>
                <c:pt idx="41">
                  <c:v>8</c:v>
                </c:pt>
                <c:pt idx="42">
                  <c:v>10</c:v>
                </c:pt>
                <c:pt idx="43">
                  <c:v>15</c:v>
                </c:pt>
                <c:pt idx="44">
                  <c:v>20</c:v>
                </c:pt>
                <c:pt idx="45">
                  <c:v>25</c:v>
                </c:pt>
                <c:pt idx="46">
                  <c:v>30</c:v>
                </c:pt>
                <c:pt idx="47">
                  <c:v>35</c:v>
                </c:pt>
                <c:pt idx="48">
                  <c:v>40</c:v>
                </c:pt>
                <c:pt idx="49">
                  <c:v>45</c:v>
                </c:pt>
                <c:pt idx="50">
                  <c:v>50</c:v>
                </c:pt>
                <c:pt idx="51">
                  <c:v>60</c:v>
                </c:pt>
                <c:pt idx="52">
                  <c:v>70</c:v>
                </c:pt>
                <c:pt idx="53">
                  <c:v>80</c:v>
                </c:pt>
                <c:pt idx="54">
                  <c:v>90</c:v>
                </c:pt>
                <c:pt idx="55">
                  <c:v>100</c:v>
                </c:pt>
                <c:pt idx="56">
                  <c:v>110</c:v>
                </c:pt>
                <c:pt idx="57">
                  <c:v>120</c:v>
                </c:pt>
                <c:pt idx="58">
                  <c:v>130</c:v>
                </c:pt>
                <c:pt idx="59">
                  <c:v>140</c:v>
                </c:pt>
                <c:pt idx="60">
                  <c:v>150</c:v>
                </c:pt>
              </c:numCache>
            </c:numRef>
          </c:xVal>
          <c:yVal>
            <c:numRef>
              <c:f>'Tektronix 2792'!$L$3:$L$63</c:f>
              <c:numCache>
                <c:formatCode>General</c:formatCode>
                <c:ptCount val="61"/>
                <c:pt idx="0">
                  <c:v>-47.2</c:v>
                </c:pt>
                <c:pt idx="1">
                  <c:v>-44</c:v>
                </c:pt>
                <c:pt idx="2">
                  <c:v>-41.6</c:v>
                </c:pt>
                <c:pt idx="3">
                  <c:v>-39.6</c:v>
                </c:pt>
                <c:pt idx="4">
                  <c:v>-38</c:v>
                </c:pt>
                <c:pt idx="5">
                  <c:v>-36.4</c:v>
                </c:pt>
                <c:pt idx="6">
                  <c:v>-35.200000000000003</c:v>
                </c:pt>
                <c:pt idx="7">
                  <c:v>-34</c:v>
                </c:pt>
                <c:pt idx="8">
                  <c:v>-32.800000000000004</c:v>
                </c:pt>
                <c:pt idx="9">
                  <c:v>-31.2</c:v>
                </c:pt>
                <c:pt idx="10">
                  <c:v>-30</c:v>
                </c:pt>
                <c:pt idx="11">
                  <c:v>-29.2</c:v>
                </c:pt>
                <c:pt idx="12">
                  <c:v>-28</c:v>
                </c:pt>
                <c:pt idx="13">
                  <c:v>-27.2</c:v>
                </c:pt>
                <c:pt idx="14">
                  <c:v>-26.4</c:v>
                </c:pt>
                <c:pt idx="15">
                  <c:v>-25.6</c:v>
                </c:pt>
                <c:pt idx="16">
                  <c:v>-24.8</c:v>
                </c:pt>
                <c:pt idx="17">
                  <c:v>-24.4</c:v>
                </c:pt>
                <c:pt idx="18">
                  <c:v>-24</c:v>
                </c:pt>
                <c:pt idx="19">
                  <c:v>-24</c:v>
                </c:pt>
                <c:pt idx="20">
                  <c:v>-24.4</c:v>
                </c:pt>
                <c:pt idx="21">
                  <c:v>-24.8</c:v>
                </c:pt>
                <c:pt idx="22">
                  <c:v>-25.2</c:v>
                </c:pt>
                <c:pt idx="23">
                  <c:v>-26</c:v>
                </c:pt>
                <c:pt idx="24">
                  <c:v>-26.4</c:v>
                </c:pt>
                <c:pt idx="25">
                  <c:v>-26.8</c:v>
                </c:pt>
                <c:pt idx="26">
                  <c:v>-27.2</c:v>
                </c:pt>
                <c:pt idx="27">
                  <c:v>-27.6</c:v>
                </c:pt>
                <c:pt idx="28">
                  <c:v>-28.4</c:v>
                </c:pt>
                <c:pt idx="29">
                  <c:v>-28.8</c:v>
                </c:pt>
                <c:pt idx="30">
                  <c:v>-29.2</c:v>
                </c:pt>
                <c:pt idx="31">
                  <c:v>-29.6</c:v>
                </c:pt>
                <c:pt idx="32">
                  <c:v>-30</c:v>
                </c:pt>
                <c:pt idx="33">
                  <c:v>-30.4</c:v>
                </c:pt>
                <c:pt idx="34">
                  <c:v>-30.8</c:v>
                </c:pt>
                <c:pt idx="35">
                  <c:v>-31.2</c:v>
                </c:pt>
                <c:pt idx="36">
                  <c:v>-31.2</c:v>
                </c:pt>
                <c:pt idx="37">
                  <c:v>-31.6</c:v>
                </c:pt>
                <c:pt idx="38">
                  <c:v>-32</c:v>
                </c:pt>
                <c:pt idx="39">
                  <c:v>-34.800000000000004</c:v>
                </c:pt>
                <c:pt idx="40">
                  <c:v>-36.800000000000004</c:v>
                </c:pt>
                <c:pt idx="41">
                  <c:v>-39.200000000000003</c:v>
                </c:pt>
                <c:pt idx="42">
                  <c:v>-41.6</c:v>
                </c:pt>
                <c:pt idx="43">
                  <c:v>-45.2</c:v>
                </c:pt>
                <c:pt idx="44">
                  <c:v>-47.6</c:v>
                </c:pt>
                <c:pt idx="45">
                  <c:v>-50.4</c:v>
                </c:pt>
                <c:pt idx="46">
                  <c:v>-53.2</c:v>
                </c:pt>
                <c:pt idx="47">
                  <c:v>-56.8</c:v>
                </c:pt>
                <c:pt idx="48">
                  <c:v>-62</c:v>
                </c:pt>
                <c:pt idx="49">
                  <c:v>-70</c:v>
                </c:pt>
                <c:pt idx="50">
                  <c:v>-63.2</c:v>
                </c:pt>
                <c:pt idx="51">
                  <c:v>-56.4</c:v>
                </c:pt>
                <c:pt idx="52">
                  <c:v>-53.6</c:v>
                </c:pt>
                <c:pt idx="53">
                  <c:v>-52.4</c:v>
                </c:pt>
                <c:pt idx="54">
                  <c:v>-54.4</c:v>
                </c:pt>
                <c:pt idx="55">
                  <c:v>-42.4</c:v>
                </c:pt>
                <c:pt idx="56">
                  <c:v>-42</c:v>
                </c:pt>
                <c:pt idx="57">
                  <c:v>-40.4</c:v>
                </c:pt>
                <c:pt idx="58">
                  <c:v>-37.6</c:v>
                </c:pt>
                <c:pt idx="59">
                  <c:v>-35.200000000000003</c:v>
                </c:pt>
                <c:pt idx="60">
                  <c:v>-31.6</c:v>
                </c:pt>
              </c:numCache>
            </c:numRef>
          </c:yVal>
          <c:smooth val="1"/>
        </c:ser>
        <c:ser>
          <c:idx val="1"/>
          <c:order val="1"/>
          <c:tx>
            <c:strRef>
              <c:f>'Tektronix 2792'!$M$2</c:f>
              <c:strCache>
                <c:ptCount val="1"/>
                <c:pt idx="0">
                  <c:v>PoST(dBm)</c:v>
                </c:pt>
              </c:strCache>
            </c:strRef>
          </c:tx>
          <c:spPr>
            <a:ln w="19050"/>
          </c:spPr>
          <c:marker>
            <c:spPr>
              <a:ln w="3175"/>
            </c:spPr>
          </c:marker>
          <c:xVal>
            <c:numRef>
              <c:f>'Tektronix 2792'!$K$3:$K$63</c:f>
              <c:numCache>
                <c:formatCode>General</c:formatCode>
                <c:ptCount val="61"/>
                <c:pt idx="0">
                  <c:v>0.2</c:v>
                </c:pt>
                <c:pt idx="1">
                  <c:v>0.30000000000000032</c:v>
                </c:pt>
                <c:pt idx="2">
                  <c:v>0.4</c:v>
                </c:pt>
                <c:pt idx="3">
                  <c:v>0.5</c:v>
                </c:pt>
                <c:pt idx="4">
                  <c:v>0.60000000000000064</c:v>
                </c:pt>
                <c:pt idx="5">
                  <c:v>0.70000000000000062</c:v>
                </c:pt>
                <c:pt idx="6">
                  <c:v>0.8</c:v>
                </c:pt>
                <c:pt idx="7">
                  <c:v>0.9</c:v>
                </c:pt>
                <c:pt idx="8">
                  <c:v>1</c:v>
                </c:pt>
                <c:pt idx="9">
                  <c:v>1.1000000000000001</c:v>
                </c:pt>
                <c:pt idx="10">
                  <c:v>1.2</c:v>
                </c:pt>
                <c:pt idx="11">
                  <c:v>1.3</c:v>
                </c:pt>
                <c:pt idx="12">
                  <c:v>1.4</c:v>
                </c:pt>
                <c:pt idx="13">
                  <c:v>1.5</c:v>
                </c:pt>
                <c:pt idx="14">
                  <c:v>1.6</c:v>
                </c:pt>
                <c:pt idx="15">
                  <c:v>1.7000000000000022</c:v>
                </c:pt>
                <c:pt idx="16">
                  <c:v>1.8</c:v>
                </c:pt>
                <c:pt idx="17">
                  <c:v>1.9</c:v>
                </c:pt>
                <c:pt idx="18">
                  <c:v>2</c:v>
                </c:pt>
                <c:pt idx="19">
                  <c:v>2.1</c:v>
                </c:pt>
                <c:pt idx="20">
                  <c:v>2.2000000000000002</c:v>
                </c:pt>
                <c:pt idx="21">
                  <c:v>2.2999999999999998</c:v>
                </c:pt>
                <c:pt idx="22">
                  <c:v>2.4</c:v>
                </c:pt>
                <c:pt idx="23">
                  <c:v>2.5</c:v>
                </c:pt>
                <c:pt idx="24">
                  <c:v>2.6</c:v>
                </c:pt>
                <c:pt idx="25">
                  <c:v>2.7</c:v>
                </c:pt>
                <c:pt idx="26">
                  <c:v>2.8</c:v>
                </c:pt>
                <c:pt idx="27">
                  <c:v>2.9</c:v>
                </c:pt>
                <c:pt idx="28">
                  <c:v>3</c:v>
                </c:pt>
                <c:pt idx="29">
                  <c:v>3.1</c:v>
                </c:pt>
                <c:pt idx="30">
                  <c:v>3.2</c:v>
                </c:pt>
                <c:pt idx="31">
                  <c:v>3.3</c:v>
                </c:pt>
                <c:pt idx="32">
                  <c:v>3.4</c:v>
                </c:pt>
                <c:pt idx="33">
                  <c:v>3.5</c:v>
                </c:pt>
                <c:pt idx="34">
                  <c:v>3.6</c:v>
                </c:pt>
                <c:pt idx="35">
                  <c:v>3.7</c:v>
                </c:pt>
                <c:pt idx="36">
                  <c:v>3.8</c:v>
                </c:pt>
                <c:pt idx="37">
                  <c:v>3.9</c:v>
                </c:pt>
                <c:pt idx="38">
                  <c:v>4</c:v>
                </c:pt>
                <c:pt idx="39">
                  <c:v>5</c:v>
                </c:pt>
                <c:pt idx="40">
                  <c:v>6</c:v>
                </c:pt>
                <c:pt idx="41">
                  <c:v>8</c:v>
                </c:pt>
                <c:pt idx="42">
                  <c:v>10</c:v>
                </c:pt>
                <c:pt idx="43">
                  <c:v>15</c:v>
                </c:pt>
                <c:pt idx="44">
                  <c:v>20</c:v>
                </c:pt>
                <c:pt idx="45">
                  <c:v>25</c:v>
                </c:pt>
                <c:pt idx="46">
                  <c:v>30</c:v>
                </c:pt>
                <c:pt idx="47">
                  <c:v>35</c:v>
                </c:pt>
                <c:pt idx="48">
                  <c:v>40</c:v>
                </c:pt>
                <c:pt idx="49">
                  <c:v>45</c:v>
                </c:pt>
                <c:pt idx="50">
                  <c:v>50</c:v>
                </c:pt>
                <c:pt idx="51">
                  <c:v>60</c:v>
                </c:pt>
                <c:pt idx="52">
                  <c:v>70</c:v>
                </c:pt>
                <c:pt idx="53">
                  <c:v>80</c:v>
                </c:pt>
                <c:pt idx="54">
                  <c:v>90</c:v>
                </c:pt>
                <c:pt idx="55">
                  <c:v>100</c:v>
                </c:pt>
                <c:pt idx="56">
                  <c:v>110</c:v>
                </c:pt>
                <c:pt idx="57">
                  <c:v>120</c:v>
                </c:pt>
                <c:pt idx="58">
                  <c:v>130</c:v>
                </c:pt>
                <c:pt idx="59">
                  <c:v>140</c:v>
                </c:pt>
                <c:pt idx="60">
                  <c:v>150</c:v>
                </c:pt>
              </c:numCache>
            </c:numRef>
          </c:xVal>
          <c:yVal>
            <c:numRef>
              <c:f>'Tektronix 2792'!$M$3:$M$63</c:f>
              <c:numCache>
                <c:formatCode>General</c:formatCode>
                <c:ptCount val="61"/>
                <c:pt idx="0">
                  <c:v>-46.8</c:v>
                </c:pt>
                <c:pt idx="1">
                  <c:v>-43.2</c:v>
                </c:pt>
                <c:pt idx="2">
                  <c:v>-40.4</c:v>
                </c:pt>
                <c:pt idx="3">
                  <c:v>-38.800000000000004</c:v>
                </c:pt>
                <c:pt idx="4">
                  <c:v>-37.200000000000003</c:v>
                </c:pt>
                <c:pt idx="5">
                  <c:v>-36</c:v>
                </c:pt>
                <c:pt idx="6">
                  <c:v>-34.4</c:v>
                </c:pt>
                <c:pt idx="7">
                  <c:v>-32.800000000000004</c:v>
                </c:pt>
                <c:pt idx="8">
                  <c:v>-31.6</c:v>
                </c:pt>
                <c:pt idx="9">
                  <c:v>-30.8</c:v>
                </c:pt>
                <c:pt idx="10">
                  <c:v>-29.2</c:v>
                </c:pt>
                <c:pt idx="11">
                  <c:v>-28.4</c:v>
                </c:pt>
                <c:pt idx="12">
                  <c:v>-27.6</c:v>
                </c:pt>
                <c:pt idx="13">
                  <c:v>-26.4</c:v>
                </c:pt>
                <c:pt idx="14">
                  <c:v>-25.6</c:v>
                </c:pt>
                <c:pt idx="15">
                  <c:v>-24.8</c:v>
                </c:pt>
                <c:pt idx="16">
                  <c:v>-23.6</c:v>
                </c:pt>
                <c:pt idx="17">
                  <c:v>-23.2</c:v>
                </c:pt>
                <c:pt idx="18">
                  <c:v>-23.2</c:v>
                </c:pt>
                <c:pt idx="19">
                  <c:v>-23.2</c:v>
                </c:pt>
                <c:pt idx="20">
                  <c:v>-24</c:v>
                </c:pt>
                <c:pt idx="21">
                  <c:v>-24.4</c:v>
                </c:pt>
                <c:pt idx="22">
                  <c:v>-25.2</c:v>
                </c:pt>
                <c:pt idx="23">
                  <c:v>-25.6</c:v>
                </c:pt>
                <c:pt idx="24">
                  <c:v>-26.4</c:v>
                </c:pt>
                <c:pt idx="25">
                  <c:v>-26.8</c:v>
                </c:pt>
                <c:pt idx="26">
                  <c:v>-27.6</c:v>
                </c:pt>
                <c:pt idx="27">
                  <c:v>-28.4</c:v>
                </c:pt>
                <c:pt idx="28">
                  <c:v>-28.8</c:v>
                </c:pt>
                <c:pt idx="29">
                  <c:v>-29.2</c:v>
                </c:pt>
                <c:pt idx="30">
                  <c:v>-29.6</c:v>
                </c:pt>
                <c:pt idx="31">
                  <c:v>-30</c:v>
                </c:pt>
                <c:pt idx="32">
                  <c:v>-30.8</c:v>
                </c:pt>
                <c:pt idx="33">
                  <c:v>-31.2</c:v>
                </c:pt>
                <c:pt idx="34">
                  <c:v>-31.2</c:v>
                </c:pt>
                <c:pt idx="35">
                  <c:v>-31.6</c:v>
                </c:pt>
                <c:pt idx="36">
                  <c:v>-33.200000000000003</c:v>
                </c:pt>
                <c:pt idx="37">
                  <c:v>-33.6</c:v>
                </c:pt>
                <c:pt idx="38">
                  <c:v>-32.4</c:v>
                </c:pt>
                <c:pt idx="39">
                  <c:v>-35.200000000000003</c:v>
                </c:pt>
                <c:pt idx="40">
                  <c:v>-37.200000000000003</c:v>
                </c:pt>
                <c:pt idx="41">
                  <c:v>-39.6</c:v>
                </c:pt>
                <c:pt idx="42">
                  <c:v>-42</c:v>
                </c:pt>
                <c:pt idx="43">
                  <c:v>-46</c:v>
                </c:pt>
                <c:pt idx="44">
                  <c:v>-48.8</c:v>
                </c:pt>
                <c:pt idx="45">
                  <c:v>-52</c:v>
                </c:pt>
                <c:pt idx="46">
                  <c:v>-54.4</c:v>
                </c:pt>
                <c:pt idx="47">
                  <c:v>-60</c:v>
                </c:pt>
                <c:pt idx="48">
                  <c:v>-68</c:v>
                </c:pt>
                <c:pt idx="49">
                  <c:v>-66.400000000000006</c:v>
                </c:pt>
                <c:pt idx="50">
                  <c:v>-59.6</c:v>
                </c:pt>
                <c:pt idx="51">
                  <c:v>-54.8</c:v>
                </c:pt>
                <c:pt idx="52">
                  <c:v>-52</c:v>
                </c:pt>
                <c:pt idx="53">
                  <c:v>-51.2</c:v>
                </c:pt>
                <c:pt idx="54">
                  <c:v>-54</c:v>
                </c:pt>
                <c:pt idx="55">
                  <c:v>-43.6</c:v>
                </c:pt>
                <c:pt idx="56">
                  <c:v>-42.8</c:v>
                </c:pt>
                <c:pt idx="57">
                  <c:v>-40.4</c:v>
                </c:pt>
                <c:pt idx="58">
                  <c:v>-37.6</c:v>
                </c:pt>
                <c:pt idx="59">
                  <c:v>-35.200000000000003</c:v>
                </c:pt>
                <c:pt idx="60">
                  <c:v>-31.6</c:v>
                </c:pt>
              </c:numCache>
            </c:numRef>
          </c:yVal>
          <c:smooth val="1"/>
        </c:ser>
        <c:dLbls>
          <c:showLegendKey val="0"/>
          <c:showVal val="0"/>
          <c:showCatName val="0"/>
          <c:showSerName val="0"/>
          <c:showPercent val="0"/>
          <c:showBubbleSize val="0"/>
        </c:dLbls>
        <c:axId val="148595456"/>
        <c:axId val="148597760"/>
      </c:scatterChart>
      <c:valAx>
        <c:axId val="148595456"/>
        <c:scaling>
          <c:orientation val="minMax"/>
          <c:max val="150"/>
          <c:min val="0"/>
        </c:scaling>
        <c:delete val="0"/>
        <c:axPos val="b"/>
        <c:title>
          <c:tx>
            <c:rich>
              <a:bodyPr/>
              <a:lstStyle/>
              <a:p>
                <a:pPr>
                  <a:defRPr/>
                </a:pPr>
                <a:r>
                  <a:rPr lang="es-ES"/>
                  <a:t>Frecuencia (MHz)</a:t>
                </a:r>
              </a:p>
            </c:rich>
          </c:tx>
          <c:overlay val="0"/>
        </c:title>
        <c:numFmt formatCode="General" sourceLinked="1"/>
        <c:majorTickMark val="none"/>
        <c:minorTickMark val="none"/>
        <c:tickLblPos val="nextTo"/>
        <c:crossAx val="148597760"/>
        <c:crosses val="autoZero"/>
        <c:crossBetween val="midCat"/>
        <c:majorUnit val="10"/>
      </c:valAx>
      <c:valAx>
        <c:axId val="148597760"/>
        <c:scaling>
          <c:orientation val="minMax"/>
        </c:scaling>
        <c:delete val="0"/>
        <c:axPos val="l"/>
        <c:majorGridlines/>
        <c:title>
          <c:tx>
            <c:rich>
              <a:bodyPr/>
              <a:lstStyle/>
              <a:p>
                <a:pPr>
                  <a:defRPr/>
                </a:pPr>
                <a:r>
                  <a:rPr lang="es-ES"/>
                  <a:t>Potencia (dBm)</a:t>
                </a:r>
              </a:p>
            </c:rich>
          </c:tx>
          <c:overlay val="0"/>
        </c:title>
        <c:numFmt formatCode="General" sourceLinked="1"/>
        <c:majorTickMark val="none"/>
        <c:minorTickMark val="none"/>
        <c:tickLblPos val="nextTo"/>
        <c:crossAx val="148595456"/>
        <c:crosses val="autoZero"/>
        <c:crossBetween val="midCat"/>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'Tektronix 2792'!$C$67</c:f>
              <c:strCache>
                <c:ptCount val="1"/>
                <c:pt idx="0">
                  <c:v>PoT(dBm)</c:v>
                </c:pt>
              </c:strCache>
            </c:strRef>
          </c:tx>
          <c:spPr>
            <a:ln>
              <a:solidFill>
                <a:schemeClr val="accent1">
                  <a:lumMod val="50000"/>
                </a:schemeClr>
              </a:solidFill>
            </a:ln>
          </c:spPr>
          <c:dLbls>
            <c:dLbl>
              <c:idx val="10"/>
              <c:showLegendKey val="0"/>
              <c:showVal val="1"/>
              <c:showCatName val="0"/>
              <c:showSerName val="0"/>
              <c:showPercent val="0"/>
              <c:showBubbleSize val="0"/>
            </c:dLbl>
            <c:showLegendKey val="0"/>
            <c:showVal val="0"/>
            <c:showCatName val="0"/>
            <c:showSerName val="0"/>
            <c:showPercent val="0"/>
            <c:showBubbleSize val="0"/>
          </c:dLbls>
          <c:xVal>
            <c:numRef>
              <c:f>'Tektronix 2792'!$B$68:$B$88</c:f>
              <c:numCache>
                <c:formatCode>General</c:formatCode>
                <c:ptCount val="21"/>
                <c:pt idx="0">
                  <c:v>1</c:v>
                </c:pt>
                <c:pt idx="1">
                  <c:v>1.1000000000000001</c:v>
                </c:pt>
                <c:pt idx="2">
                  <c:v>1.2</c:v>
                </c:pt>
                <c:pt idx="3">
                  <c:v>1.3</c:v>
                </c:pt>
                <c:pt idx="4">
                  <c:v>1.4</c:v>
                </c:pt>
                <c:pt idx="5">
                  <c:v>1.5</c:v>
                </c:pt>
                <c:pt idx="6">
                  <c:v>1.6</c:v>
                </c:pt>
                <c:pt idx="7">
                  <c:v>1.7</c:v>
                </c:pt>
                <c:pt idx="8">
                  <c:v>1.8</c:v>
                </c:pt>
                <c:pt idx="9">
                  <c:v>1.9000000000000001</c:v>
                </c:pt>
                <c:pt idx="10">
                  <c:v>2</c:v>
                </c:pt>
                <c:pt idx="11">
                  <c:v>2.1</c:v>
                </c:pt>
                <c:pt idx="12">
                  <c:v>2.2000000000000002</c:v>
                </c:pt>
                <c:pt idx="13">
                  <c:v>2.2999999999999998</c:v>
                </c:pt>
                <c:pt idx="14">
                  <c:v>2.4</c:v>
                </c:pt>
                <c:pt idx="15">
                  <c:v>2.5</c:v>
                </c:pt>
                <c:pt idx="16">
                  <c:v>2.6</c:v>
                </c:pt>
                <c:pt idx="17">
                  <c:v>2.7</c:v>
                </c:pt>
                <c:pt idx="18">
                  <c:v>2.8</c:v>
                </c:pt>
                <c:pt idx="19">
                  <c:v>2.9</c:v>
                </c:pt>
                <c:pt idx="20">
                  <c:v>3</c:v>
                </c:pt>
              </c:numCache>
            </c:numRef>
          </c:xVal>
          <c:yVal>
            <c:numRef>
              <c:f>'Tektronix 2792'!$C$68:$C$88</c:f>
              <c:numCache>
                <c:formatCode>General</c:formatCode>
                <c:ptCount val="21"/>
                <c:pt idx="0">
                  <c:v>-32.800000000000004</c:v>
                </c:pt>
                <c:pt idx="1">
                  <c:v>-31.2</c:v>
                </c:pt>
                <c:pt idx="2">
                  <c:v>-30</c:v>
                </c:pt>
                <c:pt idx="3">
                  <c:v>-29.2</c:v>
                </c:pt>
                <c:pt idx="4">
                  <c:v>-28</c:v>
                </c:pt>
                <c:pt idx="5">
                  <c:v>-27.2</c:v>
                </c:pt>
                <c:pt idx="6">
                  <c:v>-26.4</c:v>
                </c:pt>
                <c:pt idx="7">
                  <c:v>-25.6</c:v>
                </c:pt>
                <c:pt idx="8">
                  <c:v>-24.8</c:v>
                </c:pt>
                <c:pt idx="9">
                  <c:v>-24.4</c:v>
                </c:pt>
                <c:pt idx="10">
                  <c:v>-24</c:v>
                </c:pt>
                <c:pt idx="11">
                  <c:v>-24</c:v>
                </c:pt>
                <c:pt idx="12">
                  <c:v>-24.4</c:v>
                </c:pt>
                <c:pt idx="13">
                  <c:v>-24.8</c:v>
                </c:pt>
                <c:pt idx="14">
                  <c:v>-25.2</c:v>
                </c:pt>
                <c:pt idx="15">
                  <c:v>-26</c:v>
                </c:pt>
                <c:pt idx="16">
                  <c:v>-26.4</c:v>
                </c:pt>
                <c:pt idx="17">
                  <c:v>-26.8</c:v>
                </c:pt>
                <c:pt idx="18">
                  <c:v>-27.2</c:v>
                </c:pt>
                <c:pt idx="19">
                  <c:v>-27.6</c:v>
                </c:pt>
                <c:pt idx="20">
                  <c:v>-28.4</c:v>
                </c:pt>
              </c:numCache>
            </c:numRef>
          </c:yVal>
          <c:smooth val="1"/>
        </c:ser>
        <c:ser>
          <c:idx val="1"/>
          <c:order val="1"/>
          <c:tx>
            <c:strRef>
              <c:f>'Tektronix 2792'!$D$67</c:f>
              <c:strCache>
                <c:ptCount val="1"/>
                <c:pt idx="0">
                  <c:v>PoST(dBm)</c:v>
                </c:pt>
              </c:strCache>
            </c:strRef>
          </c:tx>
          <c:dLbls>
            <c:dLbl>
              <c:idx val="10"/>
              <c:showLegendKey val="0"/>
              <c:showVal val="1"/>
              <c:showCatName val="0"/>
              <c:showSerName val="0"/>
              <c:showPercent val="0"/>
              <c:showBubbleSize val="0"/>
            </c:dLbl>
            <c:showLegendKey val="0"/>
            <c:showVal val="0"/>
            <c:showCatName val="0"/>
            <c:showSerName val="0"/>
            <c:showPercent val="0"/>
            <c:showBubbleSize val="0"/>
          </c:dLbls>
          <c:xVal>
            <c:numRef>
              <c:f>'Tektronix 2792'!$B$68:$B$88</c:f>
              <c:numCache>
                <c:formatCode>General</c:formatCode>
                <c:ptCount val="21"/>
                <c:pt idx="0">
                  <c:v>1</c:v>
                </c:pt>
                <c:pt idx="1">
                  <c:v>1.1000000000000001</c:v>
                </c:pt>
                <c:pt idx="2">
                  <c:v>1.2</c:v>
                </c:pt>
                <c:pt idx="3">
                  <c:v>1.3</c:v>
                </c:pt>
                <c:pt idx="4">
                  <c:v>1.4</c:v>
                </c:pt>
                <c:pt idx="5">
                  <c:v>1.5</c:v>
                </c:pt>
                <c:pt idx="6">
                  <c:v>1.6</c:v>
                </c:pt>
                <c:pt idx="7">
                  <c:v>1.7</c:v>
                </c:pt>
                <c:pt idx="8">
                  <c:v>1.8</c:v>
                </c:pt>
                <c:pt idx="9">
                  <c:v>1.9000000000000001</c:v>
                </c:pt>
                <c:pt idx="10">
                  <c:v>2</c:v>
                </c:pt>
                <c:pt idx="11">
                  <c:v>2.1</c:v>
                </c:pt>
                <c:pt idx="12">
                  <c:v>2.2000000000000002</c:v>
                </c:pt>
                <c:pt idx="13">
                  <c:v>2.2999999999999998</c:v>
                </c:pt>
                <c:pt idx="14">
                  <c:v>2.4</c:v>
                </c:pt>
                <c:pt idx="15">
                  <c:v>2.5</c:v>
                </c:pt>
                <c:pt idx="16">
                  <c:v>2.6</c:v>
                </c:pt>
                <c:pt idx="17">
                  <c:v>2.7</c:v>
                </c:pt>
                <c:pt idx="18">
                  <c:v>2.8</c:v>
                </c:pt>
                <c:pt idx="19">
                  <c:v>2.9</c:v>
                </c:pt>
                <c:pt idx="20">
                  <c:v>3</c:v>
                </c:pt>
              </c:numCache>
            </c:numRef>
          </c:xVal>
          <c:yVal>
            <c:numRef>
              <c:f>'Tektronix 2792'!$D$68:$D$88</c:f>
              <c:numCache>
                <c:formatCode>General</c:formatCode>
                <c:ptCount val="21"/>
                <c:pt idx="0">
                  <c:v>-31.6</c:v>
                </c:pt>
                <c:pt idx="1">
                  <c:v>-30.8</c:v>
                </c:pt>
                <c:pt idx="2">
                  <c:v>-29.2</c:v>
                </c:pt>
                <c:pt idx="3">
                  <c:v>-28.4</c:v>
                </c:pt>
                <c:pt idx="4">
                  <c:v>-27.6</c:v>
                </c:pt>
                <c:pt idx="5">
                  <c:v>-26.4</c:v>
                </c:pt>
                <c:pt idx="6">
                  <c:v>-25.6</c:v>
                </c:pt>
                <c:pt idx="7">
                  <c:v>-24.8</c:v>
                </c:pt>
                <c:pt idx="8">
                  <c:v>-23.6</c:v>
                </c:pt>
                <c:pt idx="9">
                  <c:v>-23.2</c:v>
                </c:pt>
                <c:pt idx="10">
                  <c:v>-23.2</c:v>
                </c:pt>
                <c:pt idx="11">
                  <c:v>-23.2</c:v>
                </c:pt>
                <c:pt idx="12">
                  <c:v>-24</c:v>
                </c:pt>
                <c:pt idx="13">
                  <c:v>-24.4</c:v>
                </c:pt>
                <c:pt idx="14">
                  <c:v>-25.2</c:v>
                </c:pt>
                <c:pt idx="15">
                  <c:v>-25.6</c:v>
                </c:pt>
                <c:pt idx="16">
                  <c:v>-26.4</c:v>
                </c:pt>
                <c:pt idx="17">
                  <c:v>-26.8</c:v>
                </c:pt>
                <c:pt idx="18">
                  <c:v>-27.6</c:v>
                </c:pt>
                <c:pt idx="19">
                  <c:v>-28.4</c:v>
                </c:pt>
                <c:pt idx="20">
                  <c:v>-28.8</c:v>
                </c:pt>
              </c:numCache>
            </c:numRef>
          </c:yVal>
          <c:smooth val="1"/>
        </c:ser>
        <c:dLbls>
          <c:showLegendKey val="0"/>
          <c:showVal val="0"/>
          <c:showCatName val="0"/>
          <c:showSerName val="0"/>
          <c:showPercent val="0"/>
          <c:showBubbleSize val="0"/>
        </c:dLbls>
        <c:axId val="147074048"/>
        <c:axId val="147076224"/>
      </c:scatterChart>
      <c:valAx>
        <c:axId val="147074048"/>
        <c:scaling>
          <c:orientation val="minMax"/>
          <c:max val="3"/>
          <c:min val="1"/>
        </c:scaling>
        <c:delete val="0"/>
        <c:axPos val="b"/>
        <c:title>
          <c:tx>
            <c:rich>
              <a:bodyPr/>
              <a:lstStyle/>
              <a:p>
                <a:pPr>
                  <a:defRPr/>
                </a:pPr>
                <a:r>
                  <a:rPr lang="es-ES"/>
                  <a:t>Frecuencia (MHz)</a:t>
                </a:r>
              </a:p>
            </c:rich>
          </c:tx>
          <c:overlay val="0"/>
        </c:title>
        <c:numFmt formatCode="General" sourceLinked="1"/>
        <c:majorTickMark val="none"/>
        <c:minorTickMark val="none"/>
        <c:tickLblPos val="nextTo"/>
        <c:crossAx val="147076224"/>
        <c:crosses val="autoZero"/>
        <c:crossBetween val="midCat"/>
      </c:valAx>
      <c:valAx>
        <c:axId val="147076224"/>
        <c:scaling>
          <c:orientation val="minMax"/>
          <c:max val="-20"/>
        </c:scaling>
        <c:delete val="0"/>
        <c:axPos val="l"/>
        <c:majorGridlines/>
        <c:title>
          <c:tx>
            <c:rich>
              <a:bodyPr/>
              <a:lstStyle/>
              <a:p>
                <a:pPr>
                  <a:defRPr/>
                </a:pPr>
                <a:r>
                  <a:rPr lang="es-ES"/>
                  <a:t>Potencia (dBm)</a:t>
                </a:r>
              </a:p>
            </c:rich>
          </c:tx>
          <c:overlay val="0"/>
        </c:title>
        <c:numFmt formatCode="General" sourceLinked="1"/>
        <c:majorTickMark val="none"/>
        <c:minorTickMark val="none"/>
        <c:tickLblPos val="nextTo"/>
        <c:crossAx val="147074048"/>
        <c:crosses val="autoZero"/>
        <c:crossBetween val="midCat"/>
      </c:valAx>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'Tektronix 2792'!$P$2</c:f>
              <c:strCache>
                <c:ptCount val="1"/>
                <c:pt idx="0">
                  <c:v>PoT(dBm)</c:v>
                </c:pt>
              </c:strCache>
            </c:strRef>
          </c:tx>
          <c:spPr>
            <a:ln w="19050">
              <a:solidFill>
                <a:schemeClr val="accent1">
                  <a:lumMod val="50000"/>
                </a:schemeClr>
              </a:solidFill>
            </a:ln>
          </c:spPr>
          <c:xVal>
            <c:numRef>
              <c:f>'Tektronix 2792'!$O$3:$O$63</c:f>
              <c:numCache>
                <c:formatCode>General</c:formatCode>
                <c:ptCount val="61"/>
                <c:pt idx="0">
                  <c:v>0.2</c:v>
                </c:pt>
                <c:pt idx="1">
                  <c:v>0.30000000000000032</c:v>
                </c:pt>
                <c:pt idx="2">
                  <c:v>0.4</c:v>
                </c:pt>
                <c:pt idx="3">
                  <c:v>0.5</c:v>
                </c:pt>
                <c:pt idx="4">
                  <c:v>0.60000000000000064</c:v>
                </c:pt>
                <c:pt idx="5">
                  <c:v>0.70000000000000062</c:v>
                </c:pt>
                <c:pt idx="6">
                  <c:v>0.8</c:v>
                </c:pt>
                <c:pt idx="7">
                  <c:v>0.9</c:v>
                </c:pt>
                <c:pt idx="8">
                  <c:v>1</c:v>
                </c:pt>
                <c:pt idx="9">
                  <c:v>1.1000000000000001</c:v>
                </c:pt>
                <c:pt idx="10">
                  <c:v>1.2</c:v>
                </c:pt>
                <c:pt idx="11">
                  <c:v>1.3</c:v>
                </c:pt>
                <c:pt idx="12">
                  <c:v>1.4</c:v>
                </c:pt>
                <c:pt idx="13">
                  <c:v>1.5</c:v>
                </c:pt>
                <c:pt idx="14">
                  <c:v>1.6</c:v>
                </c:pt>
                <c:pt idx="15">
                  <c:v>1.7</c:v>
                </c:pt>
                <c:pt idx="16">
                  <c:v>1.8</c:v>
                </c:pt>
                <c:pt idx="17">
                  <c:v>1.9000000000000001</c:v>
                </c:pt>
                <c:pt idx="18">
                  <c:v>2</c:v>
                </c:pt>
                <c:pt idx="19">
                  <c:v>2.1</c:v>
                </c:pt>
                <c:pt idx="20">
                  <c:v>2.2000000000000002</c:v>
                </c:pt>
                <c:pt idx="21">
                  <c:v>2.2999999999999998</c:v>
                </c:pt>
                <c:pt idx="22">
                  <c:v>2.4</c:v>
                </c:pt>
                <c:pt idx="23">
                  <c:v>2.5</c:v>
                </c:pt>
                <c:pt idx="24">
                  <c:v>2.6</c:v>
                </c:pt>
                <c:pt idx="25">
                  <c:v>2.7</c:v>
                </c:pt>
                <c:pt idx="26">
                  <c:v>2.8</c:v>
                </c:pt>
                <c:pt idx="27">
                  <c:v>2.9</c:v>
                </c:pt>
                <c:pt idx="28">
                  <c:v>3</c:v>
                </c:pt>
                <c:pt idx="29">
                  <c:v>3.1</c:v>
                </c:pt>
                <c:pt idx="30">
                  <c:v>3.2</c:v>
                </c:pt>
                <c:pt idx="31">
                  <c:v>3.3</c:v>
                </c:pt>
                <c:pt idx="32">
                  <c:v>3.4</c:v>
                </c:pt>
                <c:pt idx="33">
                  <c:v>3.5</c:v>
                </c:pt>
                <c:pt idx="34">
                  <c:v>3.6</c:v>
                </c:pt>
                <c:pt idx="35">
                  <c:v>3.7</c:v>
                </c:pt>
                <c:pt idx="36">
                  <c:v>3.8</c:v>
                </c:pt>
                <c:pt idx="37">
                  <c:v>3.9</c:v>
                </c:pt>
                <c:pt idx="38">
                  <c:v>4</c:v>
                </c:pt>
                <c:pt idx="39">
                  <c:v>5</c:v>
                </c:pt>
                <c:pt idx="40">
                  <c:v>6</c:v>
                </c:pt>
                <c:pt idx="41">
                  <c:v>8</c:v>
                </c:pt>
                <c:pt idx="42">
                  <c:v>10</c:v>
                </c:pt>
                <c:pt idx="43">
                  <c:v>15</c:v>
                </c:pt>
                <c:pt idx="44">
                  <c:v>20</c:v>
                </c:pt>
                <c:pt idx="45">
                  <c:v>25</c:v>
                </c:pt>
                <c:pt idx="46">
                  <c:v>30</c:v>
                </c:pt>
                <c:pt idx="47">
                  <c:v>35</c:v>
                </c:pt>
                <c:pt idx="48">
                  <c:v>40</c:v>
                </c:pt>
                <c:pt idx="49">
                  <c:v>45</c:v>
                </c:pt>
                <c:pt idx="50">
                  <c:v>50</c:v>
                </c:pt>
                <c:pt idx="51">
                  <c:v>60</c:v>
                </c:pt>
                <c:pt idx="52">
                  <c:v>70</c:v>
                </c:pt>
                <c:pt idx="53">
                  <c:v>80</c:v>
                </c:pt>
                <c:pt idx="54">
                  <c:v>90</c:v>
                </c:pt>
                <c:pt idx="55">
                  <c:v>100</c:v>
                </c:pt>
                <c:pt idx="56">
                  <c:v>110</c:v>
                </c:pt>
                <c:pt idx="57">
                  <c:v>120</c:v>
                </c:pt>
                <c:pt idx="58">
                  <c:v>130</c:v>
                </c:pt>
                <c:pt idx="59">
                  <c:v>140</c:v>
                </c:pt>
                <c:pt idx="60">
                  <c:v>150</c:v>
                </c:pt>
              </c:numCache>
            </c:numRef>
          </c:xVal>
          <c:yVal>
            <c:numRef>
              <c:f>'Tektronix 2792'!$P$3:$P$63</c:f>
              <c:numCache>
                <c:formatCode>General</c:formatCode>
                <c:ptCount val="61"/>
                <c:pt idx="0">
                  <c:v>-49.2</c:v>
                </c:pt>
                <c:pt idx="1">
                  <c:v>-45.6</c:v>
                </c:pt>
                <c:pt idx="2">
                  <c:v>-43.6</c:v>
                </c:pt>
                <c:pt idx="3">
                  <c:v>-41.6</c:v>
                </c:pt>
                <c:pt idx="4">
                  <c:v>-39.6</c:v>
                </c:pt>
                <c:pt idx="5">
                  <c:v>-38.4</c:v>
                </c:pt>
                <c:pt idx="6">
                  <c:v>-37.200000000000003</c:v>
                </c:pt>
                <c:pt idx="7">
                  <c:v>-36</c:v>
                </c:pt>
                <c:pt idx="8">
                  <c:v>-35.200000000000003</c:v>
                </c:pt>
                <c:pt idx="9">
                  <c:v>-34</c:v>
                </c:pt>
                <c:pt idx="10">
                  <c:v>-32.800000000000004</c:v>
                </c:pt>
                <c:pt idx="11">
                  <c:v>-32</c:v>
                </c:pt>
                <c:pt idx="12">
                  <c:v>-31.2</c:v>
                </c:pt>
                <c:pt idx="13">
                  <c:v>-30</c:v>
                </c:pt>
                <c:pt idx="14">
                  <c:v>-29.2</c:v>
                </c:pt>
                <c:pt idx="15">
                  <c:v>-28</c:v>
                </c:pt>
                <c:pt idx="16">
                  <c:v>-27.6</c:v>
                </c:pt>
                <c:pt idx="17">
                  <c:v>-26.4</c:v>
                </c:pt>
                <c:pt idx="18">
                  <c:v>-25.6</c:v>
                </c:pt>
                <c:pt idx="19">
                  <c:v>-24.8</c:v>
                </c:pt>
                <c:pt idx="20">
                  <c:v>-24.4</c:v>
                </c:pt>
                <c:pt idx="21">
                  <c:v>-23.6</c:v>
                </c:pt>
                <c:pt idx="22">
                  <c:v>-23.2</c:v>
                </c:pt>
                <c:pt idx="23">
                  <c:v>-23.2</c:v>
                </c:pt>
                <c:pt idx="24">
                  <c:v>-23.2</c:v>
                </c:pt>
                <c:pt idx="25">
                  <c:v>-23.2</c:v>
                </c:pt>
                <c:pt idx="26">
                  <c:v>-23.6</c:v>
                </c:pt>
                <c:pt idx="27">
                  <c:v>-24.4</c:v>
                </c:pt>
                <c:pt idx="28">
                  <c:v>-24.8</c:v>
                </c:pt>
                <c:pt idx="29">
                  <c:v>-25.2</c:v>
                </c:pt>
                <c:pt idx="30">
                  <c:v>-26</c:v>
                </c:pt>
                <c:pt idx="31">
                  <c:v>-26.4</c:v>
                </c:pt>
                <c:pt idx="32">
                  <c:v>-26.8</c:v>
                </c:pt>
                <c:pt idx="33">
                  <c:v>-27.2</c:v>
                </c:pt>
                <c:pt idx="34">
                  <c:v>-27.6</c:v>
                </c:pt>
                <c:pt idx="35">
                  <c:v>-28</c:v>
                </c:pt>
                <c:pt idx="36">
                  <c:v>-28.8</c:v>
                </c:pt>
                <c:pt idx="37">
                  <c:v>-29.2</c:v>
                </c:pt>
                <c:pt idx="38">
                  <c:v>-29.2</c:v>
                </c:pt>
                <c:pt idx="39">
                  <c:v>-32.800000000000004</c:v>
                </c:pt>
                <c:pt idx="40">
                  <c:v>-34.800000000000004</c:v>
                </c:pt>
                <c:pt idx="41">
                  <c:v>-38</c:v>
                </c:pt>
                <c:pt idx="42">
                  <c:v>-40</c:v>
                </c:pt>
                <c:pt idx="43">
                  <c:v>-43.6</c:v>
                </c:pt>
                <c:pt idx="44">
                  <c:v>-46</c:v>
                </c:pt>
                <c:pt idx="45">
                  <c:v>-48.4</c:v>
                </c:pt>
                <c:pt idx="46">
                  <c:v>-51.2</c:v>
                </c:pt>
                <c:pt idx="47">
                  <c:v>-54</c:v>
                </c:pt>
                <c:pt idx="48">
                  <c:v>-58</c:v>
                </c:pt>
                <c:pt idx="49">
                  <c:v>-63.2</c:v>
                </c:pt>
                <c:pt idx="50">
                  <c:v>-70.400000000000006</c:v>
                </c:pt>
                <c:pt idx="51">
                  <c:v>-58.4</c:v>
                </c:pt>
                <c:pt idx="52">
                  <c:v>-55.2</c:v>
                </c:pt>
                <c:pt idx="53">
                  <c:v>-54.8</c:v>
                </c:pt>
                <c:pt idx="54">
                  <c:v>-49.2</c:v>
                </c:pt>
                <c:pt idx="55">
                  <c:v>-42</c:v>
                </c:pt>
                <c:pt idx="56">
                  <c:v>-42</c:v>
                </c:pt>
                <c:pt idx="57">
                  <c:v>-39.6</c:v>
                </c:pt>
                <c:pt idx="58">
                  <c:v>-37.200000000000003</c:v>
                </c:pt>
                <c:pt idx="59">
                  <c:v>-34.4</c:v>
                </c:pt>
                <c:pt idx="60">
                  <c:v>-30.8</c:v>
                </c:pt>
              </c:numCache>
            </c:numRef>
          </c:yVal>
          <c:smooth val="1"/>
        </c:ser>
        <c:ser>
          <c:idx val="1"/>
          <c:order val="1"/>
          <c:tx>
            <c:strRef>
              <c:f>'Tektronix 2792'!$Q$2</c:f>
              <c:strCache>
                <c:ptCount val="1"/>
                <c:pt idx="0">
                  <c:v>PoST(dBm)</c:v>
                </c:pt>
              </c:strCache>
            </c:strRef>
          </c:tx>
          <c:spPr>
            <a:ln w="19050"/>
          </c:spPr>
          <c:xVal>
            <c:numRef>
              <c:f>'Tektronix 2792'!$O$3:$O$63</c:f>
              <c:numCache>
                <c:formatCode>General</c:formatCode>
                <c:ptCount val="61"/>
                <c:pt idx="0">
                  <c:v>0.2</c:v>
                </c:pt>
                <c:pt idx="1">
                  <c:v>0.30000000000000032</c:v>
                </c:pt>
                <c:pt idx="2">
                  <c:v>0.4</c:v>
                </c:pt>
                <c:pt idx="3">
                  <c:v>0.5</c:v>
                </c:pt>
                <c:pt idx="4">
                  <c:v>0.60000000000000064</c:v>
                </c:pt>
                <c:pt idx="5">
                  <c:v>0.70000000000000062</c:v>
                </c:pt>
                <c:pt idx="6">
                  <c:v>0.8</c:v>
                </c:pt>
                <c:pt idx="7">
                  <c:v>0.9</c:v>
                </c:pt>
                <c:pt idx="8">
                  <c:v>1</c:v>
                </c:pt>
                <c:pt idx="9">
                  <c:v>1.1000000000000001</c:v>
                </c:pt>
                <c:pt idx="10">
                  <c:v>1.2</c:v>
                </c:pt>
                <c:pt idx="11">
                  <c:v>1.3</c:v>
                </c:pt>
                <c:pt idx="12">
                  <c:v>1.4</c:v>
                </c:pt>
                <c:pt idx="13">
                  <c:v>1.5</c:v>
                </c:pt>
                <c:pt idx="14">
                  <c:v>1.6</c:v>
                </c:pt>
                <c:pt idx="15">
                  <c:v>1.7</c:v>
                </c:pt>
                <c:pt idx="16">
                  <c:v>1.8</c:v>
                </c:pt>
                <c:pt idx="17">
                  <c:v>1.9000000000000001</c:v>
                </c:pt>
                <c:pt idx="18">
                  <c:v>2</c:v>
                </c:pt>
                <c:pt idx="19">
                  <c:v>2.1</c:v>
                </c:pt>
                <c:pt idx="20">
                  <c:v>2.2000000000000002</c:v>
                </c:pt>
                <c:pt idx="21">
                  <c:v>2.2999999999999998</c:v>
                </c:pt>
                <c:pt idx="22">
                  <c:v>2.4</c:v>
                </c:pt>
                <c:pt idx="23">
                  <c:v>2.5</c:v>
                </c:pt>
                <c:pt idx="24">
                  <c:v>2.6</c:v>
                </c:pt>
                <c:pt idx="25">
                  <c:v>2.7</c:v>
                </c:pt>
                <c:pt idx="26">
                  <c:v>2.8</c:v>
                </c:pt>
                <c:pt idx="27">
                  <c:v>2.9</c:v>
                </c:pt>
                <c:pt idx="28">
                  <c:v>3</c:v>
                </c:pt>
                <c:pt idx="29">
                  <c:v>3.1</c:v>
                </c:pt>
                <c:pt idx="30">
                  <c:v>3.2</c:v>
                </c:pt>
                <c:pt idx="31">
                  <c:v>3.3</c:v>
                </c:pt>
                <c:pt idx="32">
                  <c:v>3.4</c:v>
                </c:pt>
                <c:pt idx="33">
                  <c:v>3.5</c:v>
                </c:pt>
                <c:pt idx="34">
                  <c:v>3.6</c:v>
                </c:pt>
                <c:pt idx="35">
                  <c:v>3.7</c:v>
                </c:pt>
                <c:pt idx="36">
                  <c:v>3.8</c:v>
                </c:pt>
                <c:pt idx="37">
                  <c:v>3.9</c:v>
                </c:pt>
                <c:pt idx="38">
                  <c:v>4</c:v>
                </c:pt>
                <c:pt idx="39">
                  <c:v>5</c:v>
                </c:pt>
                <c:pt idx="40">
                  <c:v>6</c:v>
                </c:pt>
                <c:pt idx="41">
                  <c:v>8</c:v>
                </c:pt>
                <c:pt idx="42">
                  <c:v>10</c:v>
                </c:pt>
                <c:pt idx="43">
                  <c:v>15</c:v>
                </c:pt>
                <c:pt idx="44">
                  <c:v>20</c:v>
                </c:pt>
                <c:pt idx="45">
                  <c:v>25</c:v>
                </c:pt>
                <c:pt idx="46">
                  <c:v>30</c:v>
                </c:pt>
                <c:pt idx="47">
                  <c:v>35</c:v>
                </c:pt>
                <c:pt idx="48">
                  <c:v>40</c:v>
                </c:pt>
                <c:pt idx="49">
                  <c:v>45</c:v>
                </c:pt>
                <c:pt idx="50">
                  <c:v>50</c:v>
                </c:pt>
                <c:pt idx="51">
                  <c:v>60</c:v>
                </c:pt>
                <c:pt idx="52">
                  <c:v>70</c:v>
                </c:pt>
                <c:pt idx="53">
                  <c:v>80</c:v>
                </c:pt>
                <c:pt idx="54">
                  <c:v>90</c:v>
                </c:pt>
                <c:pt idx="55">
                  <c:v>100</c:v>
                </c:pt>
                <c:pt idx="56">
                  <c:v>110</c:v>
                </c:pt>
                <c:pt idx="57">
                  <c:v>120</c:v>
                </c:pt>
                <c:pt idx="58">
                  <c:v>130</c:v>
                </c:pt>
                <c:pt idx="59">
                  <c:v>140</c:v>
                </c:pt>
                <c:pt idx="60">
                  <c:v>150</c:v>
                </c:pt>
              </c:numCache>
            </c:numRef>
          </c:xVal>
          <c:yVal>
            <c:numRef>
              <c:f>'Tektronix 2792'!$Q$3:$Q$63</c:f>
              <c:numCache>
                <c:formatCode>General</c:formatCode>
                <c:ptCount val="61"/>
                <c:pt idx="0">
                  <c:v>-50</c:v>
                </c:pt>
                <c:pt idx="1">
                  <c:v>-46.4</c:v>
                </c:pt>
                <c:pt idx="2">
                  <c:v>-44</c:v>
                </c:pt>
                <c:pt idx="3">
                  <c:v>-42</c:v>
                </c:pt>
                <c:pt idx="4">
                  <c:v>-40</c:v>
                </c:pt>
                <c:pt idx="5">
                  <c:v>-38.800000000000004</c:v>
                </c:pt>
                <c:pt idx="6">
                  <c:v>-37.6</c:v>
                </c:pt>
                <c:pt idx="7">
                  <c:v>-36.4</c:v>
                </c:pt>
                <c:pt idx="8">
                  <c:v>-35.200000000000003</c:v>
                </c:pt>
                <c:pt idx="9">
                  <c:v>-34</c:v>
                </c:pt>
                <c:pt idx="10">
                  <c:v>-32.800000000000004</c:v>
                </c:pt>
                <c:pt idx="11">
                  <c:v>-32</c:v>
                </c:pt>
                <c:pt idx="12">
                  <c:v>-31.2</c:v>
                </c:pt>
                <c:pt idx="13">
                  <c:v>-30</c:v>
                </c:pt>
                <c:pt idx="14">
                  <c:v>-29.6</c:v>
                </c:pt>
                <c:pt idx="15">
                  <c:v>-28.4</c:v>
                </c:pt>
                <c:pt idx="16">
                  <c:v>-27.6</c:v>
                </c:pt>
                <c:pt idx="17">
                  <c:v>-26.4</c:v>
                </c:pt>
                <c:pt idx="18">
                  <c:v>-25.6</c:v>
                </c:pt>
                <c:pt idx="19">
                  <c:v>-25.2</c:v>
                </c:pt>
                <c:pt idx="20">
                  <c:v>-24.4</c:v>
                </c:pt>
                <c:pt idx="21">
                  <c:v>-23.6</c:v>
                </c:pt>
                <c:pt idx="22">
                  <c:v>-23.6</c:v>
                </c:pt>
                <c:pt idx="23">
                  <c:v>-23.2</c:v>
                </c:pt>
                <c:pt idx="24">
                  <c:v>-23.6</c:v>
                </c:pt>
                <c:pt idx="25">
                  <c:v>-24</c:v>
                </c:pt>
                <c:pt idx="26">
                  <c:v>-25.2</c:v>
                </c:pt>
                <c:pt idx="27">
                  <c:v>-25.6</c:v>
                </c:pt>
                <c:pt idx="28">
                  <c:v>-26</c:v>
                </c:pt>
                <c:pt idx="29">
                  <c:v>-26.4</c:v>
                </c:pt>
                <c:pt idx="30">
                  <c:v>-26.8</c:v>
                </c:pt>
                <c:pt idx="31">
                  <c:v>-27.6</c:v>
                </c:pt>
                <c:pt idx="32">
                  <c:v>-28</c:v>
                </c:pt>
                <c:pt idx="33">
                  <c:v>-28.4</c:v>
                </c:pt>
                <c:pt idx="34">
                  <c:v>-28.8</c:v>
                </c:pt>
                <c:pt idx="35">
                  <c:v>-29.2</c:v>
                </c:pt>
                <c:pt idx="36">
                  <c:v>-29.6</c:v>
                </c:pt>
                <c:pt idx="37">
                  <c:v>-30</c:v>
                </c:pt>
                <c:pt idx="38">
                  <c:v>-30.4</c:v>
                </c:pt>
                <c:pt idx="39">
                  <c:v>-33.6</c:v>
                </c:pt>
                <c:pt idx="40">
                  <c:v>-36</c:v>
                </c:pt>
                <c:pt idx="41">
                  <c:v>-38.800000000000004</c:v>
                </c:pt>
                <c:pt idx="42">
                  <c:v>-40.800000000000004</c:v>
                </c:pt>
                <c:pt idx="43">
                  <c:v>-44.8</c:v>
                </c:pt>
                <c:pt idx="44">
                  <c:v>-47.2</c:v>
                </c:pt>
                <c:pt idx="45">
                  <c:v>-50</c:v>
                </c:pt>
                <c:pt idx="46">
                  <c:v>-52.4</c:v>
                </c:pt>
                <c:pt idx="47">
                  <c:v>-56.4</c:v>
                </c:pt>
                <c:pt idx="48">
                  <c:v>-61.2</c:v>
                </c:pt>
                <c:pt idx="49">
                  <c:v>-70.8</c:v>
                </c:pt>
                <c:pt idx="50">
                  <c:v>-64</c:v>
                </c:pt>
                <c:pt idx="51">
                  <c:v>-56.4</c:v>
                </c:pt>
                <c:pt idx="52">
                  <c:v>-53.6</c:v>
                </c:pt>
                <c:pt idx="53">
                  <c:v>-53.2</c:v>
                </c:pt>
                <c:pt idx="54">
                  <c:v>-51.6</c:v>
                </c:pt>
                <c:pt idx="55">
                  <c:v>-42</c:v>
                </c:pt>
                <c:pt idx="56">
                  <c:v>-42</c:v>
                </c:pt>
                <c:pt idx="57">
                  <c:v>-39.6</c:v>
                </c:pt>
                <c:pt idx="58">
                  <c:v>-37.200000000000003</c:v>
                </c:pt>
                <c:pt idx="59">
                  <c:v>-34.4</c:v>
                </c:pt>
                <c:pt idx="60">
                  <c:v>-30.8</c:v>
                </c:pt>
              </c:numCache>
            </c:numRef>
          </c:yVal>
          <c:smooth val="1"/>
        </c:ser>
        <c:dLbls>
          <c:showLegendKey val="0"/>
          <c:showVal val="0"/>
          <c:showCatName val="0"/>
          <c:showSerName val="0"/>
          <c:showPercent val="0"/>
          <c:showBubbleSize val="0"/>
        </c:dLbls>
        <c:axId val="147126912"/>
        <c:axId val="148636416"/>
      </c:scatterChart>
      <c:valAx>
        <c:axId val="147126912"/>
        <c:scaling>
          <c:orientation val="minMax"/>
          <c:max val="150"/>
          <c:min val="0"/>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800" b="1" i="0" u="none" strike="noStrike" kern="1200" baseline="0">
                    <a:solidFill>
                      <a:schemeClr val="tx1"/>
                    </a:solidFill>
                    <a:latin typeface="+mn-lt"/>
                    <a:ea typeface="+mn-ea"/>
                    <a:cs typeface="+mn-cs"/>
                  </a:defRPr>
                </a:pPr>
                <a:r>
                  <a:rPr lang="es-ES" sz="1400" b="1" i="0" baseline="0" dirty="0">
                    <a:solidFill>
                      <a:schemeClr val="tx1"/>
                    </a:solidFill>
                  </a:rPr>
                  <a:t>Frecuencia (MHz)</a:t>
                </a:r>
                <a:endParaRPr lang="es-ES" sz="800" dirty="0">
                  <a:solidFill>
                    <a:schemeClr val="tx1"/>
                  </a:solidFill>
                </a:endParaRPr>
              </a:p>
            </c:rich>
          </c:tx>
          <c:overlay val="0"/>
        </c:title>
        <c:numFmt formatCode="General" sourceLinked="1"/>
        <c:majorTickMark val="none"/>
        <c:minorTickMark val="none"/>
        <c:tickLblPos val="nextTo"/>
        <c:crossAx val="148636416"/>
        <c:crosses val="autoZero"/>
        <c:crossBetween val="midCat"/>
        <c:majorUnit val="10"/>
      </c:valAx>
      <c:valAx>
        <c:axId val="148636416"/>
        <c:scaling>
          <c:orientation val="minMax"/>
        </c:scaling>
        <c:delete val="0"/>
        <c:axPos val="l"/>
        <c:majorGridlines/>
        <c:title>
          <c:tx>
            <c:rich>
              <a:bodyPr/>
              <a:lstStyle/>
              <a:p>
                <a:pPr>
                  <a:defRPr sz="700"/>
                </a:pPr>
                <a:r>
                  <a:rPr lang="es-ES" sz="1200" b="1" i="0" baseline="0"/>
                  <a:t>Potencia (dBm)</a:t>
                </a:r>
                <a:endParaRPr lang="es-ES" sz="700"/>
              </a:p>
            </c:rich>
          </c:tx>
          <c:overlay val="0"/>
        </c:title>
        <c:numFmt formatCode="General" sourceLinked="1"/>
        <c:majorTickMark val="none"/>
        <c:minorTickMark val="none"/>
        <c:tickLblPos val="nextTo"/>
        <c:crossAx val="147126912"/>
        <c:crosses val="autoZero"/>
        <c:crossBetween val="midCat"/>
      </c:valAx>
    </c:plotArea>
    <c:legend>
      <c:legendPos val="b"/>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'Tektronix 2792'!$C$91</c:f>
              <c:strCache>
                <c:ptCount val="1"/>
                <c:pt idx="0">
                  <c:v>PoT(dBm)</c:v>
                </c:pt>
              </c:strCache>
            </c:strRef>
          </c:tx>
          <c:spPr>
            <a:ln>
              <a:solidFill>
                <a:schemeClr val="accent1">
                  <a:lumMod val="50000"/>
                </a:schemeClr>
              </a:solidFill>
            </a:ln>
          </c:spPr>
          <c:xVal>
            <c:numRef>
              <c:f>'Tektronix 2792'!$B$92:$B$112</c:f>
              <c:numCache>
                <c:formatCode>General</c:formatCode>
                <c:ptCount val="21"/>
                <c:pt idx="0">
                  <c:v>1.5</c:v>
                </c:pt>
                <c:pt idx="1">
                  <c:v>1.6</c:v>
                </c:pt>
                <c:pt idx="2">
                  <c:v>1.7</c:v>
                </c:pt>
                <c:pt idx="3">
                  <c:v>1.8</c:v>
                </c:pt>
                <c:pt idx="4">
                  <c:v>1.9000000000000001</c:v>
                </c:pt>
                <c:pt idx="5">
                  <c:v>2</c:v>
                </c:pt>
                <c:pt idx="6">
                  <c:v>2.1</c:v>
                </c:pt>
                <c:pt idx="7">
                  <c:v>2.2000000000000002</c:v>
                </c:pt>
                <c:pt idx="8">
                  <c:v>2.2999999999999998</c:v>
                </c:pt>
                <c:pt idx="9">
                  <c:v>2.4</c:v>
                </c:pt>
                <c:pt idx="10">
                  <c:v>2.5</c:v>
                </c:pt>
                <c:pt idx="11">
                  <c:v>2.6</c:v>
                </c:pt>
                <c:pt idx="12">
                  <c:v>2.7</c:v>
                </c:pt>
                <c:pt idx="13">
                  <c:v>2.8</c:v>
                </c:pt>
                <c:pt idx="14">
                  <c:v>2.9</c:v>
                </c:pt>
                <c:pt idx="15">
                  <c:v>3</c:v>
                </c:pt>
                <c:pt idx="16">
                  <c:v>3.1</c:v>
                </c:pt>
                <c:pt idx="17">
                  <c:v>3.2</c:v>
                </c:pt>
                <c:pt idx="18">
                  <c:v>3.3</c:v>
                </c:pt>
                <c:pt idx="19">
                  <c:v>3.4</c:v>
                </c:pt>
                <c:pt idx="20">
                  <c:v>3.5</c:v>
                </c:pt>
              </c:numCache>
            </c:numRef>
          </c:xVal>
          <c:yVal>
            <c:numRef>
              <c:f>'Tektronix 2792'!$C$92:$C$112</c:f>
              <c:numCache>
                <c:formatCode>General</c:formatCode>
                <c:ptCount val="21"/>
                <c:pt idx="0">
                  <c:v>-30</c:v>
                </c:pt>
                <c:pt idx="1">
                  <c:v>-29.2</c:v>
                </c:pt>
                <c:pt idx="2">
                  <c:v>-28</c:v>
                </c:pt>
                <c:pt idx="3">
                  <c:v>-27.6</c:v>
                </c:pt>
                <c:pt idx="4">
                  <c:v>-26.4</c:v>
                </c:pt>
                <c:pt idx="5">
                  <c:v>-25.6</c:v>
                </c:pt>
                <c:pt idx="6">
                  <c:v>-24.8</c:v>
                </c:pt>
                <c:pt idx="7">
                  <c:v>-24.4</c:v>
                </c:pt>
                <c:pt idx="8">
                  <c:v>-23.6</c:v>
                </c:pt>
                <c:pt idx="9">
                  <c:v>-23.2</c:v>
                </c:pt>
                <c:pt idx="10">
                  <c:v>-23.2</c:v>
                </c:pt>
                <c:pt idx="11">
                  <c:v>-23.2</c:v>
                </c:pt>
                <c:pt idx="12">
                  <c:v>-23.2</c:v>
                </c:pt>
                <c:pt idx="13">
                  <c:v>-23.6</c:v>
                </c:pt>
                <c:pt idx="14">
                  <c:v>-24.4</c:v>
                </c:pt>
                <c:pt idx="15">
                  <c:v>-24.8</c:v>
                </c:pt>
                <c:pt idx="16">
                  <c:v>-25.2</c:v>
                </c:pt>
                <c:pt idx="17">
                  <c:v>-26</c:v>
                </c:pt>
                <c:pt idx="18">
                  <c:v>-26.4</c:v>
                </c:pt>
                <c:pt idx="19">
                  <c:v>-26.8</c:v>
                </c:pt>
                <c:pt idx="20">
                  <c:v>-27.2</c:v>
                </c:pt>
              </c:numCache>
            </c:numRef>
          </c:yVal>
          <c:smooth val="1"/>
        </c:ser>
        <c:ser>
          <c:idx val="1"/>
          <c:order val="1"/>
          <c:tx>
            <c:strRef>
              <c:f>'Tektronix 2792'!$D$91</c:f>
              <c:strCache>
                <c:ptCount val="1"/>
                <c:pt idx="0">
                  <c:v>PoST(dBm)</c:v>
                </c:pt>
              </c:strCache>
            </c:strRef>
          </c:tx>
          <c:dLbls>
            <c:dLbl>
              <c:idx val="10"/>
              <c:showLegendKey val="0"/>
              <c:showVal val="1"/>
              <c:showCatName val="0"/>
              <c:showSerName val="0"/>
              <c:showPercent val="0"/>
              <c:showBubbleSize val="0"/>
            </c:dLbl>
            <c:showLegendKey val="0"/>
            <c:showVal val="0"/>
            <c:showCatName val="0"/>
            <c:showSerName val="0"/>
            <c:showPercent val="0"/>
            <c:showBubbleSize val="0"/>
          </c:dLbls>
          <c:xVal>
            <c:numRef>
              <c:f>'Tektronix 2792'!$B$92:$B$112</c:f>
              <c:numCache>
                <c:formatCode>General</c:formatCode>
                <c:ptCount val="21"/>
                <c:pt idx="0">
                  <c:v>1.5</c:v>
                </c:pt>
                <c:pt idx="1">
                  <c:v>1.6</c:v>
                </c:pt>
                <c:pt idx="2">
                  <c:v>1.7</c:v>
                </c:pt>
                <c:pt idx="3">
                  <c:v>1.8</c:v>
                </c:pt>
                <c:pt idx="4">
                  <c:v>1.9000000000000001</c:v>
                </c:pt>
                <c:pt idx="5">
                  <c:v>2</c:v>
                </c:pt>
                <c:pt idx="6">
                  <c:v>2.1</c:v>
                </c:pt>
                <c:pt idx="7">
                  <c:v>2.2000000000000002</c:v>
                </c:pt>
                <c:pt idx="8">
                  <c:v>2.2999999999999998</c:v>
                </c:pt>
                <c:pt idx="9">
                  <c:v>2.4</c:v>
                </c:pt>
                <c:pt idx="10">
                  <c:v>2.5</c:v>
                </c:pt>
                <c:pt idx="11">
                  <c:v>2.6</c:v>
                </c:pt>
                <c:pt idx="12">
                  <c:v>2.7</c:v>
                </c:pt>
                <c:pt idx="13">
                  <c:v>2.8</c:v>
                </c:pt>
                <c:pt idx="14">
                  <c:v>2.9</c:v>
                </c:pt>
                <c:pt idx="15">
                  <c:v>3</c:v>
                </c:pt>
                <c:pt idx="16">
                  <c:v>3.1</c:v>
                </c:pt>
                <c:pt idx="17">
                  <c:v>3.2</c:v>
                </c:pt>
                <c:pt idx="18">
                  <c:v>3.3</c:v>
                </c:pt>
                <c:pt idx="19">
                  <c:v>3.4</c:v>
                </c:pt>
                <c:pt idx="20">
                  <c:v>3.5</c:v>
                </c:pt>
              </c:numCache>
            </c:numRef>
          </c:xVal>
          <c:yVal>
            <c:numRef>
              <c:f>'Tektronix 2792'!$D$92:$D$112</c:f>
              <c:numCache>
                <c:formatCode>General</c:formatCode>
                <c:ptCount val="21"/>
                <c:pt idx="0">
                  <c:v>-30</c:v>
                </c:pt>
                <c:pt idx="1">
                  <c:v>-29.6</c:v>
                </c:pt>
                <c:pt idx="2">
                  <c:v>-28.4</c:v>
                </c:pt>
                <c:pt idx="3">
                  <c:v>-27.6</c:v>
                </c:pt>
                <c:pt idx="4">
                  <c:v>-26.4</c:v>
                </c:pt>
                <c:pt idx="5">
                  <c:v>-25.6</c:v>
                </c:pt>
                <c:pt idx="6">
                  <c:v>-25.2</c:v>
                </c:pt>
                <c:pt idx="7">
                  <c:v>-24.4</c:v>
                </c:pt>
                <c:pt idx="8">
                  <c:v>-23.6</c:v>
                </c:pt>
                <c:pt idx="9">
                  <c:v>-23.6</c:v>
                </c:pt>
                <c:pt idx="10">
                  <c:v>-23.2</c:v>
                </c:pt>
                <c:pt idx="11">
                  <c:v>-23.6</c:v>
                </c:pt>
                <c:pt idx="12">
                  <c:v>-24</c:v>
                </c:pt>
                <c:pt idx="13">
                  <c:v>-25.2</c:v>
                </c:pt>
                <c:pt idx="14">
                  <c:v>-25.6</c:v>
                </c:pt>
                <c:pt idx="15">
                  <c:v>-26</c:v>
                </c:pt>
                <c:pt idx="16">
                  <c:v>-26.4</c:v>
                </c:pt>
                <c:pt idx="17">
                  <c:v>-26.8</c:v>
                </c:pt>
                <c:pt idx="18">
                  <c:v>-27.6</c:v>
                </c:pt>
                <c:pt idx="19">
                  <c:v>-28</c:v>
                </c:pt>
                <c:pt idx="20">
                  <c:v>-28.4</c:v>
                </c:pt>
              </c:numCache>
            </c:numRef>
          </c:yVal>
          <c:smooth val="1"/>
        </c:ser>
        <c:dLbls>
          <c:showLegendKey val="0"/>
          <c:showVal val="0"/>
          <c:showCatName val="0"/>
          <c:showSerName val="0"/>
          <c:showPercent val="0"/>
          <c:showBubbleSize val="0"/>
        </c:dLbls>
        <c:axId val="148697472"/>
        <c:axId val="148699392"/>
      </c:scatterChart>
      <c:valAx>
        <c:axId val="148697472"/>
        <c:scaling>
          <c:orientation val="minMax"/>
          <c:max val="3.5"/>
          <c:min val="1.5"/>
        </c:scaling>
        <c:delete val="0"/>
        <c:axPos val="b"/>
        <c:title>
          <c:tx>
            <c:rich>
              <a:bodyPr/>
              <a:lstStyle/>
              <a:p>
                <a:pPr>
                  <a:defRPr/>
                </a:pPr>
                <a:r>
                  <a:rPr lang="es-ES"/>
                  <a:t>Frecuencia (MHz)</a:t>
                </a:r>
              </a:p>
            </c:rich>
          </c:tx>
          <c:overlay val="0"/>
        </c:title>
        <c:numFmt formatCode="General" sourceLinked="1"/>
        <c:majorTickMark val="none"/>
        <c:minorTickMark val="none"/>
        <c:tickLblPos val="nextTo"/>
        <c:crossAx val="148699392"/>
        <c:crosses val="autoZero"/>
        <c:crossBetween val="midCat"/>
      </c:valAx>
      <c:valAx>
        <c:axId val="148699392"/>
        <c:scaling>
          <c:orientation val="minMax"/>
          <c:max val="-20"/>
        </c:scaling>
        <c:delete val="0"/>
        <c:axPos val="l"/>
        <c:majorGridlines/>
        <c:title>
          <c:tx>
            <c:rich>
              <a:bodyPr/>
              <a:lstStyle/>
              <a:p>
                <a:pPr>
                  <a:defRPr/>
                </a:pPr>
                <a:r>
                  <a:rPr lang="es-ES"/>
                  <a:t>Potencia (dBm)</a:t>
                </a:r>
              </a:p>
            </c:rich>
          </c:tx>
          <c:overlay val="0"/>
        </c:title>
        <c:numFmt formatCode="General" sourceLinked="1"/>
        <c:majorTickMark val="none"/>
        <c:minorTickMark val="none"/>
        <c:tickLblPos val="nextTo"/>
        <c:crossAx val="148697472"/>
        <c:crosses val="autoZero"/>
        <c:crossBetween val="midCat"/>
      </c:valAx>
    </c:plotArea>
    <c:legend>
      <c:legendPos val="b"/>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Hoja4!$D$3</c:f>
              <c:strCache>
                <c:ptCount val="1"/>
                <c:pt idx="0">
                  <c:v>PoT(dBm)</c:v>
                </c:pt>
              </c:strCache>
            </c:strRef>
          </c:tx>
          <c:spPr>
            <a:ln>
              <a:solidFill>
                <a:srgbClr val="72A376">
                  <a:lumMod val="50000"/>
                </a:srgbClr>
              </a:solidFill>
            </a:ln>
          </c:spPr>
          <c:xVal>
            <c:numRef>
              <c:f>Hoja4!$C$4:$C$100</c:f>
              <c:numCache>
                <c:formatCode>General</c:formatCode>
                <c:ptCount val="97"/>
                <c:pt idx="0">
                  <c:v>0.2</c:v>
                </c:pt>
                <c:pt idx="1">
                  <c:v>0.30000000000000032</c:v>
                </c:pt>
                <c:pt idx="2">
                  <c:v>0.4</c:v>
                </c:pt>
                <c:pt idx="3">
                  <c:v>0.5</c:v>
                </c:pt>
                <c:pt idx="4">
                  <c:v>0.60000000000000064</c:v>
                </c:pt>
                <c:pt idx="5">
                  <c:v>0.70000000000000062</c:v>
                </c:pt>
                <c:pt idx="6">
                  <c:v>0.8</c:v>
                </c:pt>
                <c:pt idx="7">
                  <c:v>0.9</c:v>
                </c:pt>
                <c:pt idx="8">
                  <c:v>1</c:v>
                </c:pt>
                <c:pt idx="9">
                  <c:v>1.1000000000000001</c:v>
                </c:pt>
                <c:pt idx="10">
                  <c:v>1.2</c:v>
                </c:pt>
                <c:pt idx="11">
                  <c:v>1.3</c:v>
                </c:pt>
                <c:pt idx="12">
                  <c:v>1.4</c:v>
                </c:pt>
                <c:pt idx="13">
                  <c:v>1.5</c:v>
                </c:pt>
                <c:pt idx="14">
                  <c:v>1.6</c:v>
                </c:pt>
                <c:pt idx="15">
                  <c:v>1.7</c:v>
                </c:pt>
                <c:pt idx="16">
                  <c:v>1.8</c:v>
                </c:pt>
                <c:pt idx="17">
                  <c:v>1.9000000000000001</c:v>
                </c:pt>
                <c:pt idx="18">
                  <c:v>2</c:v>
                </c:pt>
                <c:pt idx="19">
                  <c:v>2.1</c:v>
                </c:pt>
                <c:pt idx="20">
                  <c:v>2.2000000000000002</c:v>
                </c:pt>
                <c:pt idx="21">
                  <c:v>2.2999999999999998</c:v>
                </c:pt>
                <c:pt idx="22">
                  <c:v>2.4</c:v>
                </c:pt>
                <c:pt idx="23">
                  <c:v>2.5</c:v>
                </c:pt>
                <c:pt idx="24">
                  <c:v>2.6</c:v>
                </c:pt>
                <c:pt idx="25">
                  <c:v>2.7</c:v>
                </c:pt>
                <c:pt idx="26">
                  <c:v>2.8</c:v>
                </c:pt>
                <c:pt idx="27">
                  <c:v>2.9</c:v>
                </c:pt>
                <c:pt idx="28">
                  <c:v>3</c:v>
                </c:pt>
                <c:pt idx="29">
                  <c:v>3.1</c:v>
                </c:pt>
                <c:pt idx="30">
                  <c:v>3.2</c:v>
                </c:pt>
                <c:pt idx="31">
                  <c:v>3.3</c:v>
                </c:pt>
                <c:pt idx="32">
                  <c:v>3.4</c:v>
                </c:pt>
                <c:pt idx="33">
                  <c:v>3.5</c:v>
                </c:pt>
                <c:pt idx="34">
                  <c:v>3.6</c:v>
                </c:pt>
                <c:pt idx="35">
                  <c:v>3.7</c:v>
                </c:pt>
                <c:pt idx="36">
                  <c:v>3.8</c:v>
                </c:pt>
                <c:pt idx="37">
                  <c:v>3.9</c:v>
                </c:pt>
                <c:pt idx="38">
                  <c:v>4</c:v>
                </c:pt>
                <c:pt idx="39">
                  <c:v>4.0999999999999996</c:v>
                </c:pt>
                <c:pt idx="40">
                  <c:v>4.2</c:v>
                </c:pt>
                <c:pt idx="41">
                  <c:v>4.3</c:v>
                </c:pt>
                <c:pt idx="42">
                  <c:v>4.4000000000000004</c:v>
                </c:pt>
                <c:pt idx="43">
                  <c:v>4.5</c:v>
                </c:pt>
                <c:pt idx="44">
                  <c:v>4.5999999999999996</c:v>
                </c:pt>
                <c:pt idx="45">
                  <c:v>4.7</c:v>
                </c:pt>
                <c:pt idx="46">
                  <c:v>4.8</c:v>
                </c:pt>
                <c:pt idx="47">
                  <c:v>4.9000000000000004</c:v>
                </c:pt>
                <c:pt idx="48">
                  <c:v>5</c:v>
                </c:pt>
                <c:pt idx="49">
                  <c:v>6</c:v>
                </c:pt>
                <c:pt idx="50">
                  <c:v>8</c:v>
                </c:pt>
                <c:pt idx="51">
                  <c:v>10</c:v>
                </c:pt>
                <c:pt idx="52">
                  <c:v>15</c:v>
                </c:pt>
                <c:pt idx="53">
                  <c:v>20</c:v>
                </c:pt>
                <c:pt idx="54">
                  <c:v>25</c:v>
                </c:pt>
                <c:pt idx="55">
                  <c:v>26</c:v>
                </c:pt>
                <c:pt idx="56">
                  <c:v>27</c:v>
                </c:pt>
                <c:pt idx="57">
                  <c:v>28</c:v>
                </c:pt>
                <c:pt idx="58">
                  <c:v>29</c:v>
                </c:pt>
                <c:pt idx="59">
                  <c:v>30</c:v>
                </c:pt>
                <c:pt idx="60">
                  <c:v>31</c:v>
                </c:pt>
                <c:pt idx="61">
                  <c:v>32</c:v>
                </c:pt>
                <c:pt idx="62">
                  <c:v>33</c:v>
                </c:pt>
                <c:pt idx="63">
                  <c:v>34</c:v>
                </c:pt>
                <c:pt idx="64">
                  <c:v>35</c:v>
                </c:pt>
                <c:pt idx="65">
                  <c:v>40</c:v>
                </c:pt>
                <c:pt idx="66">
                  <c:v>45</c:v>
                </c:pt>
                <c:pt idx="67">
                  <c:v>50</c:v>
                </c:pt>
                <c:pt idx="68">
                  <c:v>55</c:v>
                </c:pt>
                <c:pt idx="69">
                  <c:v>60</c:v>
                </c:pt>
                <c:pt idx="70">
                  <c:v>70</c:v>
                </c:pt>
                <c:pt idx="71">
                  <c:v>80</c:v>
                </c:pt>
                <c:pt idx="72">
                  <c:v>81</c:v>
                </c:pt>
                <c:pt idx="73">
                  <c:v>82</c:v>
                </c:pt>
                <c:pt idx="74">
                  <c:v>83</c:v>
                </c:pt>
                <c:pt idx="75">
                  <c:v>84</c:v>
                </c:pt>
                <c:pt idx="76">
                  <c:v>84.1</c:v>
                </c:pt>
                <c:pt idx="77">
                  <c:v>84.2</c:v>
                </c:pt>
                <c:pt idx="78">
                  <c:v>84.3</c:v>
                </c:pt>
                <c:pt idx="79">
                  <c:v>84.4</c:v>
                </c:pt>
                <c:pt idx="80">
                  <c:v>84.5</c:v>
                </c:pt>
                <c:pt idx="81">
                  <c:v>84.6</c:v>
                </c:pt>
                <c:pt idx="82">
                  <c:v>84.7</c:v>
                </c:pt>
                <c:pt idx="83">
                  <c:v>84.8</c:v>
                </c:pt>
                <c:pt idx="84">
                  <c:v>84.9</c:v>
                </c:pt>
                <c:pt idx="85">
                  <c:v>85</c:v>
                </c:pt>
                <c:pt idx="86">
                  <c:v>86</c:v>
                </c:pt>
                <c:pt idx="87">
                  <c:v>87</c:v>
                </c:pt>
                <c:pt idx="88">
                  <c:v>88</c:v>
                </c:pt>
                <c:pt idx="89">
                  <c:v>89</c:v>
                </c:pt>
                <c:pt idx="90">
                  <c:v>90</c:v>
                </c:pt>
                <c:pt idx="91">
                  <c:v>100</c:v>
                </c:pt>
                <c:pt idx="92">
                  <c:v>110</c:v>
                </c:pt>
                <c:pt idx="93">
                  <c:v>120</c:v>
                </c:pt>
                <c:pt idx="94">
                  <c:v>130</c:v>
                </c:pt>
                <c:pt idx="95">
                  <c:v>140</c:v>
                </c:pt>
                <c:pt idx="96">
                  <c:v>150</c:v>
                </c:pt>
              </c:numCache>
            </c:numRef>
          </c:xVal>
          <c:yVal>
            <c:numRef>
              <c:f>Hoja4!$D$4:$D$100</c:f>
              <c:numCache>
                <c:formatCode>General</c:formatCode>
                <c:ptCount val="97"/>
                <c:pt idx="0">
                  <c:v>-36.800000000000004</c:v>
                </c:pt>
                <c:pt idx="1">
                  <c:v>-34.4</c:v>
                </c:pt>
                <c:pt idx="2">
                  <c:v>-32.800000000000004</c:v>
                </c:pt>
                <c:pt idx="3">
                  <c:v>-31.6</c:v>
                </c:pt>
                <c:pt idx="4">
                  <c:v>-30.4</c:v>
                </c:pt>
                <c:pt idx="5">
                  <c:v>-29.6</c:v>
                </c:pt>
                <c:pt idx="6">
                  <c:v>-29.2</c:v>
                </c:pt>
                <c:pt idx="7">
                  <c:v>-28.8</c:v>
                </c:pt>
                <c:pt idx="8">
                  <c:v>-28</c:v>
                </c:pt>
                <c:pt idx="9">
                  <c:v>-27.6</c:v>
                </c:pt>
                <c:pt idx="10">
                  <c:v>-27.6</c:v>
                </c:pt>
                <c:pt idx="11">
                  <c:v>-27.2</c:v>
                </c:pt>
                <c:pt idx="12">
                  <c:v>-26.8</c:v>
                </c:pt>
                <c:pt idx="13">
                  <c:v>-26.8</c:v>
                </c:pt>
                <c:pt idx="14">
                  <c:v>-26.4</c:v>
                </c:pt>
                <c:pt idx="15">
                  <c:v>-26.4</c:v>
                </c:pt>
                <c:pt idx="16">
                  <c:v>-26.4</c:v>
                </c:pt>
                <c:pt idx="17">
                  <c:v>-26.4</c:v>
                </c:pt>
                <c:pt idx="18">
                  <c:v>-26.4</c:v>
                </c:pt>
                <c:pt idx="19">
                  <c:v>-26</c:v>
                </c:pt>
                <c:pt idx="20">
                  <c:v>-26</c:v>
                </c:pt>
                <c:pt idx="21">
                  <c:v>-26</c:v>
                </c:pt>
                <c:pt idx="22">
                  <c:v>-26</c:v>
                </c:pt>
                <c:pt idx="23">
                  <c:v>-26</c:v>
                </c:pt>
                <c:pt idx="24">
                  <c:v>-26</c:v>
                </c:pt>
                <c:pt idx="25">
                  <c:v>-25.6</c:v>
                </c:pt>
                <c:pt idx="26">
                  <c:v>-25.6</c:v>
                </c:pt>
                <c:pt idx="27">
                  <c:v>-25.6</c:v>
                </c:pt>
                <c:pt idx="28">
                  <c:v>-25.6</c:v>
                </c:pt>
                <c:pt idx="29">
                  <c:v>-25.6</c:v>
                </c:pt>
                <c:pt idx="30">
                  <c:v>-25.6</c:v>
                </c:pt>
                <c:pt idx="31">
                  <c:v>-25.6</c:v>
                </c:pt>
                <c:pt idx="32">
                  <c:v>-25.6</c:v>
                </c:pt>
                <c:pt idx="33">
                  <c:v>-25.6</c:v>
                </c:pt>
                <c:pt idx="34">
                  <c:v>-25.6</c:v>
                </c:pt>
                <c:pt idx="35">
                  <c:v>-25.6</c:v>
                </c:pt>
                <c:pt idx="36">
                  <c:v>-25.6</c:v>
                </c:pt>
                <c:pt idx="37">
                  <c:v>-25.6</c:v>
                </c:pt>
                <c:pt idx="38">
                  <c:v>-25.6</c:v>
                </c:pt>
                <c:pt idx="39">
                  <c:v>-25.6</c:v>
                </c:pt>
                <c:pt idx="40">
                  <c:v>-25.6</c:v>
                </c:pt>
                <c:pt idx="41">
                  <c:v>-25.6</c:v>
                </c:pt>
                <c:pt idx="42">
                  <c:v>-25.6</c:v>
                </c:pt>
                <c:pt idx="43">
                  <c:v>-25.6</c:v>
                </c:pt>
                <c:pt idx="44">
                  <c:v>-25.6</c:v>
                </c:pt>
                <c:pt idx="45">
                  <c:v>-25.6</c:v>
                </c:pt>
                <c:pt idx="46">
                  <c:v>-25.2</c:v>
                </c:pt>
                <c:pt idx="47">
                  <c:v>-25.2</c:v>
                </c:pt>
                <c:pt idx="48">
                  <c:v>-25.2</c:v>
                </c:pt>
                <c:pt idx="49">
                  <c:v>-25.2</c:v>
                </c:pt>
                <c:pt idx="50">
                  <c:v>-25.2</c:v>
                </c:pt>
                <c:pt idx="51">
                  <c:v>-25.2</c:v>
                </c:pt>
                <c:pt idx="52">
                  <c:v>-24.8</c:v>
                </c:pt>
                <c:pt idx="53">
                  <c:v>-24.8</c:v>
                </c:pt>
                <c:pt idx="54">
                  <c:v>-24.8</c:v>
                </c:pt>
                <c:pt idx="55">
                  <c:v>-24.8</c:v>
                </c:pt>
                <c:pt idx="56">
                  <c:v>-24.8</c:v>
                </c:pt>
                <c:pt idx="57">
                  <c:v>-24.8</c:v>
                </c:pt>
                <c:pt idx="58">
                  <c:v>-24.4</c:v>
                </c:pt>
                <c:pt idx="59">
                  <c:v>-24.4</c:v>
                </c:pt>
                <c:pt idx="60">
                  <c:v>-24.4</c:v>
                </c:pt>
                <c:pt idx="61">
                  <c:v>-24.8</c:v>
                </c:pt>
                <c:pt idx="62">
                  <c:v>-24.8</c:v>
                </c:pt>
                <c:pt idx="63">
                  <c:v>-24.8</c:v>
                </c:pt>
                <c:pt idx="64">
                  <c:v>-24.8</c:v>
                </c:pt>
                <c:pt idx="65">
                  <c:v>-24.8</c:v>
                </c:pt>
                <c:pt idx="66">
                  <c:v>-24.8</c:v>
                </c:pt>
                <c:pt idx="67">
                  <c:v>-24.8</c:v>
                </c:pt>
                <c:pt idx="68">
                  <c:v>-24.8</c:v>
                </c:pt>
                <c:pt idx="69">
                  <c:v>-24.8</c:v>
                </c:pt>
                <c:pt idx="70">
                  <c:v>-24.8</c:v>
                </c:pt>
                <c:pt idx="71">
                  <c:v>-24.8</c:v>
                </c:pt>
                <c:pt idx="72">
                  <c:v>-24.8</c:v>
                </c:pt>
                <c:pt idx="73">
                  <c:v>-24.8</c:v>
                </c:pt>
                <c:pt idx="74">
                  <c:v>-24.8</c:v>
                </c:pt>
                <c:pt idx="75">
                  <c:v>-24.8</c:v>
                </c:pt>
                <c:pt idx="76">
                  <c:v>-24.8</c:v>
                </c:pt>
                <c:pt idx="77">
                  <c:v>-25.2</c:v>
                </c:pt>
                <c:pt idx="78">
                  <c:v>-25.2</c:v>
                </c:pt>
                <c:pt idx="79">
                  <c:v>-25.2</c:v>
                </c:pt>
                <c:pt idx="80">
                  <c:v>-25.2</c:v>
                </c:pt>
                <c:pt idx="81">
                  <c:v>-25.2</c:v>
                </c:pt>
                <c:pt idx="82">
                  <c:v>-25.2</c:v>
                </c:pt>
                <c:pt idx="83">
                  <c:v>-25.2</c:v>
                </c:pt>
                <c:pt idx="84">
                  <c:v>-25.2</c:v>
                </c:pt>
                <c:pt idx="85">
                  <c:v>-25.2</c:v>
                </c:pt>
                <c:pt idx="86">
                  <c:v>-26</c:v>
                </c:pt>
                <c:pt idx="87">
                  <c:v>-26</c:v>
                </c:pt>
                <c:pt idx="88">
                  <c:v>-26.4</c:v>
                </c:pt>
                <c:pt idx="89">
                  <c:v>-26.8</c:v>
                </c:pt>
                <c:pt idx="90">
                  <c:v>-26.8</c:v>
                </c:pt>
                <c:pt idx="91">
                  <c:v>-27.2</c:v>
                </c:pt>
                <c:pt idx="92">
                  <c:v>-26.8</c:v>
                </c:pt>
                <c:pt idx="93">
                  <c:v>-26.8</c:v>
                </c:pt>
                <c:pt idx="94">
                  <c:v>-26</c:v>
                </c:pt>
                <c:pt idx="95">
                  <c:v>-26.8</c:v>
                </c:pt>
                <c:pt idx="96">
                  <c:v>-26.4</c:v>
                </c:pt>
              </c:numCache>
            </c:numRef>
          </c:yVal>
          <c:smooth val="1"/>
        </c:ser>
        <c:dLbls>
          <c:showLegendKey val="0"/>
          <c:showVal val="0"/>
          <c:showCatName val="0"/>
          <c:showSerName val="0"/>
          <c:showPercent val="0"/>
          <c:showBubbleSize val="0"/>
        </c:dLbls>
        <c:axId val="149493632"/>
        <c:axId val="149499904"/>
      </c:scatterChart>
      <c:valAx>
        <c:axId val="149493632"/>
        <c:scaling>
          <c:orientation val="minMax"/>
          <c:max val="150"/>
        </c:scaling>
        <c:delete val="0"/>
        <c:axPos val="b"/>
        <c:title>
          <c:tx>
            <c:rich>
              <a:bodyPr/>
              <a:lstStyle/>
              <a:p>
                <a:pPr>
                  <a:defRPr/>
                </a:pPr>
                <a:r>
                  <a:rPr lang="es-ES"/>
                  <a:t>Frecuencia (MHz)</a:t>
                </a:r>
              </a:p>
            </c:rich>
          </c:tx>
          <c:overlay val="0"/>
        </c:title>
        <c:numFmt formatCode="General" sourceLinked="1"/>
        <c:majorTickMark val="none"/>
        <c:minorTickMark val="none"/>
        <c:tickLblPos val="nextTo"/>
        <c:crossAx val="149499904"/>
        <c:crosses val="autoZero"/>
        <c:crossBetween val="midCat"/>
        <c:majorUnit val="10"/>
      </c:valAx>
      <c:valAx>
        <c:axId val="149499904"/>
        <c:scaling>
          <c:orientation val="minMax"/>
          <c:max val="-20"/>
        </c:scaling>
        <c:delete val="0"/>
        <c:axPos val="l"/>
        <c:majorGridlines/>
        <c:title>
          <c:tx>
            <c:rich>
              <a:bodyPr/>
              <a:lstStyle/>
              <a:p>
                <a:pPr>
                  <a:defRPr/>
                </a:pPr>
                <a:r>
                  <a:rPr lang="es-ES"/>
                  <a:t>Potencia (dBm)</a:t>
                </a:r>
              </a:p>
            </c:rich>
          </c:tx>
          <c:overlay val="0"/>
        </c:title>
        <c:numFmt formatCode="General" sourceLinked="1"/>
        <c:majorTickMark val="none"/>
        <c:minorTickMark val="none"/>
        <c:tickLblPos val="nextTo"/>
        <c:crossAx val="149493632"/>
        <c:crosses val="autoZero"/>
        <c:crossBetween val="midCat"/>
      </c:valAx>
    </c:plotArea>
    <c:legend>
      <c:legendPos val="b"/>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'1.175m'!$C$2</c:f>
              <c:strCache>
                <c:ptCount val="1"/>
                <c:pt idx="0">
                  <c:v>Po1(dBm)</c:v>
                </c:pt>
              </c:strCache>
            </c:strRef>
          </c:tx>
          <c:spPr>
            <a:ln>
              <a:solidFill>
                <a:srgbClr val="72A376">
                  <a:lumMod val="50000"/>
                </a:srgbClr>
              </a:solidFill>
            </a:ln>
          </c:spPr>
          <c:xVal>
            <c:numRef>
              <c:f>'1.175m'!$B$3:$B$38</c:f>
              <c:numCache>
                <c:formatCode>General</c:formatCode>
                <c:ptCount val="36"/>
                <c:pt idx="0">
                  <c:v>1</c:v>
                </c:pt>
                <c:pt idx="1">
                  <c:v>2</c:v>
                </c:pt>
                <c:pt idx="2">
                  <c:v>3</c:v>
                </c:pt>
                <c:pt idx="3">
                  <c:v>4</c:v>
                </c:pt>
                <c:pt idx="4">
                  <c:v>5</c:v>
                </c:pt>
                <c:pt idx="5">
                  <c:v>6</c:v>
                </c:pt>
                <c:pt idx="6">
                  <c:v>8</c:v>
                </c:pt>
                <c:pt idx="7">
                  <c:v>10</c:v>
                </c:pt>
                <c:pt idx="8">
                  <c:v>15</c:v>
                </c:pt>
                <c:pt idx="9">
                  <c:v>20</c:v>
                </c:pt>
                <c:pt idx="10">
                  <c:v>25</c:v>
                </c:pt>
                <c:pt idx="11">
                  <c:v>30</c:v>
                </c:pt>
                <c:pt idx="12">
                  <c:v>35</c:v>
                </c:pt>
                <c:pt idx="13">
                  <c:v>40</c:v>
                </c:pt>
                <c:pt idx="14">
                  <c:v>45</c:v>
                </c:pt>
                <c:pt idx="15">
                  <c:v>50</c:v>
                </c:pt>
                <c:pt idx="16">
                  <c:v>55</c:v>
                </c:pt>
                <c:pt idx="17">
                  <c:v>60</c:v>
                </c:pt>
                <c:pt idx="18">
                  <c:v>65</c:v>
                </c:pt>
                <c:pt idx="19">
                  <c:v>70</c:v>
                </c:pt>
                <c:pt idx="20">
                  <c:v>75</c:v>
                </c:pt>
                <c:pt idx="21">
                  <c:v>80</c:v>
                </c:pt>
                <c:pt idx="22">
                  <c:v>85</c:v>
                </c:pt>
                <c:pt idx="23">
                  <c:v>90</c:v>
                </c:pt>
                <c:pt idx="24">
                  <c:v>95</c:v>
                </c:pt>
                <c:pt idx="25">
                  <c:v>100</c:v>
                </c:pt>
                <c:pt idx="26">
                  <c:v>105</c:v>
                </c:pt>
                <c:pt idx="27">
                  <c:v>110</c:v>
                </c:pt>
                <c:pt idx="28">
                  <c:v>115</c:v>
                </c:pt>
                <c:pt idx="29">
                  <c:v>120</c:v>
                </c:pt>
                <c:pt idx="30">
                  <c:v>125</c:v>
                </c:pt>
                <c:pt idx="31">
                  <c:v>130</c:v>
                </c:pt>
                <c:pt idx="32">
                  <c:v>135</c:v>
                </c:pt>
                <c:pt idx="33">
                  <c:v>140</c:v>
                </c:pt>
                <c:pt idx="34">
                  <c:v>145</c:v>
                </c:pt>
                <c:pt idx="35">
                  <c:v>150</c:v>
                </c:pt>
              </c:numCache>
            </c:numRef>
          </c:xVal>
          <c:yVal>
            <c:numRef>
              <c:f>'1.175m'!$C$3:$C$38</c:f>
              <c:numCache>
                <c:formatCode>General</c:formatCode>
                <c:ptCount val="36"/>
                <c:pt idx="0">
                  <c:v>-20.399999999999999</c:v>
                </c:pt>
                <c:pt idx="1">
                  <c:v>-20.399999999999999</c:v>
                </c:pt>
                <c:pt idx="2">
                  <c:v>-20.399999999999999</c:v>
                </c:pt>
                <c:pt idx="3">
                  <c:v>-20.399999999999999</c:v>
                </c:pt>
                <c:pt idx="4">
                  <c:v>-20.8</c:v>
                </c:pt>
                <c:pt idx="5">
                  <c:v>-21.2</c:v>
                </c:pt>
                <c:pt idx="6">
                  <c:v>-21.2</c:v>
                </c:pt>
                <c:pt idx="7">
                  <c:v>-21.6</c:v>
                </c:pt>
                <c:pt idx="8">
                  <c:v>-21.6</c:v>
                </c:pt>
                <c:pt idx="9">
                  <c:v>-22.4</c:v>
                </c:pt>
                <c:pt idx="10">
                  <c:v>-22.8</c:v>
                </c:pt>
                <c:pt idx="11">
                  <c:v>-23.6</c:v>
                </c:pt>
                <c:pt idx="12">
                  <c:v>-27.2</c:v>
                </c:pt>
                <c:pt idx="13">
                  <c:v>-38.800000000000004</c:v>
                </c:pt>
                <c:pt idx="14">
                  <c:v>-38</c:v>
                </c:pt>
                <c:pt idx="15">
                  <c:v>-28.4</c:v>
                </c:pt>
                <c:pt idx="16">
                  <c:v>-28</c:v>
                </c:pt>
                <c:pt idx="17">
                  <c:v>-24.4</c:v>
                </c:pt>
                <c:pt idx="18">
                  <c:v>-24</c:v>
                </c:pt>
                <c:pt idx="19">
                  <c:v>-22.8</c:v>
                </c:pt>
                <c:pt idx="20">
                  <c:v>-22.4</c:v>
                </c:pt>
                <c:pt idx="21">
                  <c:v>-22</c:v>
                </c:pt>
                <c:pt idx="22">
                  <c:v>-22</c:v>
                </c:pt>
                <c:pt idx="23">
                  <c:v>-22</c:v>
                </c:pt>
                <c:pt idx="24">
                  <c:v>-22.4</c:v>
                </c:pt>
                <c:pt idx="25">
                  <c:v>-22.4</c:v>
                </c:pt>
                <c:pt idx="26">
                  <c:v>-23.2</c:v>
                </c:pt>
                <c:pt idx="27">
                  <c:v>-24.4</c:v>
                </c:pt>
                <c:pt idx="28">
                  <c:v>-25.6</c:v>
                </c:pt>
                <c:pt idx="29">
                  <c:v>-28</c:v>
                </c:pt>
                <c:pt idx="30">
                  <c:v>-34.4</c:v>
                </c:pt>
                <c:pt idx="31">
                  <c:v>-36.800000000000004</c:v>
                </c:pt>
                <c:pt idx="32">
                  <c:v>-27.6</c:v>
                </c:pt>
                <c:pt idx="33">
                  <c:v>-25.6</c:v>
                </c:pt>
                <c:pt idx="34">
                  <c:v>-24.4</c:v>
                </c:pt>
                <c:pt idx="35">
                  <c:v>-24.4</c:v>
                </c:pt>
              </c:numCache>
            </c:numRef>
          </c:yVal>
          <c:smooth val="1"/>
        </c:ser>
        <c:ser>
          <c:idx val="1"/>
          <c:order val="1"/>
          <c:tx>
            <c:strRef>
              <c:f>'1.175m'!$D$2</c:f>
              <c:strCache>
                <c:ptCount val="1"/>
                <c:pt idx="0">
                  <c:v>Po2(dBm)</c:v>
                </c:pt>
              </c:strCache>
            </c:strRef>
          </c:tx>
          <c:xVal>
            <c:numRef>
              <c:f>'1.175m'!$B$3:$B$38</c:f>
              <c:numCache>
                <c:formatCode>General</c:formatCode>
                <c:ptCount val="36"/>
                <c:pt idx="0">
                  <c:v>1</c:v>
                </c:pt>
                <c:pt idx="1">
                  <c:v>2</c:v>
                </c:pt>
                <c:pt idx="2">
                  <c:v>3</c:v>
                </c:pt>
                <c:pt idx="3">
                  <c:v>4</c:v>
                </c:pt>
                <c:pt idx="4">
                  <c:v>5</c:v>
                </c:pt>
                <c:pt idx="5">
                  <c:v>6</c:v>
                </c:pt>
                <c:pt idx="6">
                  <c:v>8</c:v>
                </c:pt>
                <c:pt idx="7">
                  <c:v>10</c:v>
                </c:pt>
                <c:pt idx="8">
                  <c:v>15</c:v>
                </c:pt>
                <c:pt idx="9">
                  <c:v>20</c:v>
                </c:pt>
                <c:pt idx="10">
                  <c:v>25</c:v>
                </c:pt>
                <c:pt idx="11">
                  <c:v>30</c:v>
                </c:pt>
                <c:pt idx="12">
                  <c:v>35</c:v>
                </c:pt>
                <c:pt idx="13">
                  <c:v>40</c:v>
                </c:pt>
                <c:pt idx="14">
                  <c:v>45</c:v>
                </c:pt>
                <c:pt idx="15">
                  <c:v>50</c:v>
                </c:pt>
                <c:pt idx="16">
                  <c:v>55</c:v>
                </c:pt>
                <c:pt idx="17">
                  <c:v>60</c:v>
                </c:pt>
                <c:pt idx="18">
                  <c:v>65</c:v>
                </c:pt>
                <c:pt idx="19">
                  <c:v>70</c:v>
                </c:pt>
                <c:pt idx="20">
                  <c:v>75</c:v>
                </c:pt>
                <c:pt idx="21">
                  <c:v>80</c:v>
                </c:pt>
                <c:pt idx="22">
                  <c:v>85</c:v>
                </c:pt>
                <c:pt idx="23">
                  <c:v>90</c:v>
                </c:pt>
                <c:pt idx="24">
                  <c:v>95</c:v>
                </c:pt>
                <c:pt idx="25">
                  <c:v>100</c:v>
                </c:pt>
                <c:pt idx="26">
                  <c:v>105</c:v>
                </c:pt>
                <c:pt idx="27">
                  <c:v>110</c:v>
                </c:pt>
                <c:pt idx="28">
                  <c:v>115</c:v>
                </c:pt>
                <c:pt idx="29">
                  <c:v>120</c:v>
                </c:pt>
                <c:pt idx="30">
                  <c:v>125</c:v>
                </c:pt>
                <c:pt idx="31">
                  <c:v>130</c:v>
                </c:pt>
                <c:pt idx="32">
                  <c:v>135</c:v>
                </c:pt>
                <c:pt idx="33">
                  <c:v>140</c:v>
                </c:pt>
                <c:pt idx="34">
                  <c:v>145</c:v>
                </c:pt>
                <c:pt idx="35">
                  <c:v>150</c:v>
                </c:pt>
              </c:numCache>
            </c:numRef>
          </c:xVal>
          <c:yVal>
            <c:numRef>
              <c:f>'1.175m'!$D$3:$D$38</c:f>
              <c:numCache>
                <c:formatCode>General</c:formatCode>
                <c:ptCount val="36"/>
                <c:pt idx="0">
                  <c:v>-20.8</c:v>
                </c:pt>
                <c:pt idx="1">
                  <c:v>-20.8</c:v>
                </c:pt>
                <c:pt idx="2">
                  <c:v>-20.8</c:v>
                </c:pt>
                <c:pt idx="3">
                  <c:v>-20.8</c:v>
                </c:pt>
                <c:pt idx="4">
                  <c:v>-21.2</c:v>
                </c:pt>
                <c:pt idx="5">
                  <c:v>-21.2</c:v>
                </c:pt>
                <c:pt idx="6">
                  <c:v>-21.2</c:v>
                </c:pt>
                <c:pt idx="7">
                  <c:v>-21.6</c:v>
                </c:pt>
                <c:pt idx="8">
                  <c:v>-21.6</c:v>
                </c:pt>
                <c:pt idx="9">
                  <c:v>-21.6</c:v>
                </c:pt>
                <c:pt idx="10">
                  <c:v>-22</c:v>
                </c:pt>
                <c:pt idx="11">
                  <c:v>-23.2</c:v>
                </c:pt>
                <c:pt idx="12">
                  <c:v>-30</c:v>
                </c:pt>
                <c:pt idx="13">
                  <c:v>-49.2</c:v>
                </c:pt>
                <c:pt idx="14">
                  <c:v>-48.8</c:v>
                </c:pt>
                <c:pt idx="15">
                  <c:v>-29.3</c:v>
                </c:pt>
                <c:pt idx="16">
                  <c:v>-23.2</c:v>
                </c:pt>
                <c:pt idx="17">
                  <c:v>-22</c:v>
                </c:pt>
                <c:pt idx="18">
                  <c:v>-21.6</c:v>
                </c:pt>
                <c:pt idx="19">
                  <c:v>-21.6</c:v>
                </c:pt>
                <c:pt idx="20">
                  <c:v>-21.6</c:v>
                </c:pt>
                <c:pt idx="21">
                  <c:v>-21.2</c:v>
                </c:pt>
                <c:pt idx="22">
                  <c:v>-21.2</c:v>
                </c:pt>
                <c:pt idx="23">
                  <c:v>-21.2</c:v>
                </c:pt>
                <c:pt idx="24">
                  <c:v>-21.6</c:v>
                </c:pt>
                <c:pt idx="25">
                  <c:v>-21.6</c:v>
                </c:pt>
                <c:pt idx="26">
                  <c:v>-22.4</c:v>
                </c:pt>
                <c:pt idx="27">
                  <c:v>-23.2</c:v>
                </c:pt>
                <c:pt idx="28">
                  <c:v>-24.4</c:v>
                </c:pt>
                <c:pt idx="29">
                  <c:v>-27.6</c:v>
                </c:pt>
                <c:pt idx="30">
                  <c:v>-36.4</c:v>
                </c:pt>
                <c:pt idx="31">
                  <c:v>-39.200000000000003</c:v>
                </c:pt>
                <c:pt idx="32">
                  <c:v>-34.4</c:v>
                </c:pt>
                <c:pt idx="33">
                  <c:v>-39.6</c:v>
                </c:pt>
                <c:pt idx="34">
                  <c:v>-28.8</c:v>
                </c:pt>
                <c:pt idx="35">
                  <c:v>-22.4</c:v>
                </c:pt>
              </c:numCache>
            </c:numRef>
          </c:yVal>
          <c:smooth val="1"/>
        </c:ser>
        <c:dLbls>
          <c:showLegendKey val="0"/>
          <c:showVal val="0"/>
          <c:showCatName val="0"/>
          <c:showSerName val="0"/>
          <c:showPercent val="0"/>
          <c:showBubbleSize val="0"/>
        </c:dLbls>
        <c:axId val="149538688"/>
        <c:axId val="149557248"/>
      </c:scatterChart>
      <c:valAx>
        <c:axId val="149538688"/>
        <c:scaling>
          <c:orientation val="minMax"/>
          <c:max val="150"/>
        </c:scaling>
        <c:delete val="0"/>
        <c:axPos val="b"/>
        <c:title>
          <c:tx>
            <c:rich>
              <a:bodyPr/>
              <a:lstStyle/>
              <a:p>
                <a:pPr>
                  <a:defRPr/>
                </a:pPr>
                <a:r>
                  <a:rPr lang="es-ES"/>
                  <a:t>Frecuencia (MHz)</a:t>
                </a:r>
              </a:p>
            </c:rich>
          </c:tx>
          <c:overlay val="0"/>
        </c:title>
        <c:numFmt formatCode="General" sourceLinked="1"/>
        <c:majorTickMark val="none"/>
        <c:minorTickMark val="none"/>
        <c:tickLblPos val="nextTo"/>
        <c:crossAx val="149557248"/>
        <c:crosses val="autoZero"/>
        <c:crossBetween val="midCat"/>
        <c:majorUnit val="10"/>
      </c:valAx>
      <c:valAx>
        <c:axId val="149557248"/>
        <c:scaling>
          <c:orientation val="minMax"/>
          <c:max val="-10"/>
        </c:scaling>
        <c:delete val="0"/>
        <c:axPos val="l"/>
        <c:majorGridlines/>
        <c:title>
          <c:tx>
            <c:rich>
              <a:bodyPr/>
              <a:lstStyle/>
              <a:p>
                <a:pPr>
                  <a:defRPr/>
                </a:pPr>
                <a:r>
                  <a:rPr lang="es-ES"/>
                  <a:t>Potencia (dBm)</a:t>
                </a:r>
              </a:p>
            </c:rich>
          </c:tx>
          <c:overlay val="0"/>
        </c:title>
        <c:numFmt formatCode="General" sourceLinked="1"/>
        <c:majorTickMark val="none"/>
        <c:minorTickMark val="none"/>
        <c:tickLblPos val="nextTo"/>
        <c:crossAx val="149538688"/>
        <c:crosses val="autoZero"/>
        <c:crossBetween val="midCat"/>
      </c:valAx>
    </c:plotArea>
    <c:legend>
      <c:legendPos val="b"/>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'1.175m2'!$C$2</c:f>
              <c:strCache>
                <c:ptCount val="1"/>
                <c:pt idx="0">
                  <c:v>Po1(dBm)</c:v>
                </c:pt>
              </c:strCache>
            </c:strRef>
          </c:tx>
          <c:spPr>
            <a:ln>
              <a:solidFill>
                <a:schemeClr val="accent1">
                  <a:lumMod val="50000"/>
                </a:schemeClr>
              </a:solidFill>
            </a:ln>
          </c:spPr>
          <c:xVal>
            <c:numRef>
              <c:f>'1.175m2'!$B$3:$B$46</c:f>
              <c:numCache>
                <c:formatCode>General</c:formatCode>
                <c:ptCount val="44"/>
                <c:pt idx="0">
                  <c:v>1</c:v>
                </c:pt>
                <c:pt idx="1">
                  <c:v>2</c:v>
                </c:pt>
                <c:pt idx="2">
                  <c:v>3</c:v>
                </c:pt>
                <c:pt idx="3">
                  <c:v>4</c:v>
                </c:pt>
                <c:pt idx="4">
                  <c:v>5</c:v>
                </c:pt>
                <c:pt idx="5">
                  <c:v>6</c:v>
                </c:pt>
                <c:pt idx="6">
                  <c:v>8</c:v>
                </c:pt>
                <c:pt idx="7">
                  <c:v>10</c:v>
                </c:pt>
                <c:pt idx="8">
                  <c:v>15</c:v>
                </c:pt>
                <c:pt idx="9">
                  <c:v>20</c:v>
                </c:pt>
                <c:pt idx="10">
                  <c:v>25</c:v>
                </c:pt>
                <c:pt idx="11">
                  <c:v>30</c:v>
                </c:pt>
                <c:pt idx="12">
                  <c:v>35</c:v>
                </c:pt>
                <c:pt idx="13">
                  <c:v>40</c:v>
                </c:pt>
                <c:pt idx="14">
                  <c:v>45</c:v>
                </c:pt>
                <c:pt idx="15">
                  <c:v>50</c:v>
                </c:pt>
                <c:pt idx="16">
                  <c:v>55</c:v>
                </c:pt>
                <c:pt idx="17">
                  <c:v>60</c:v>
                </c:pt>
                <c:pt idx="18">
                  <c:v>65</c:v>
                </c:pt>
                <c:pt idx="19">
                  <c:v>70</c:v>
                </c:pt>
                <c:pt idx="20">
                  <c:v>75</c:v>
                </c:pt>
                <c:pt idx="21">
                  <c:v>80</c:v>
                </c:pt>
                <c:pt idx="22">
                  <c:v>81</c:v>
                </c:pt>
                <c:pt idx="23">
                  <c:v>82</c:v>
                </c:pt>
                <c:pt idx="24">
                  <c:v>83</c:v>
                </c:pt>
                <c:pt idx="25">
                  <c:v>84</c:v>
                </c:pt>
                <c:pt idx="26">
                  <c:v>85</c:v>
                </c:pt>
                <c:pt idx="27">
                  <c:v>86</c:v>
                </c:pt>
                <c:pt idx="28">
                  <c:v>87</c:v>
                </c:pt>
                <c:pt idx="29">
                  <c:v>88</c:v>
                </c:pt>
                <c:pt idx="30">
                  <c:v>89</c:v>
                </c:pt>
                <c:pt idx="31">
                  <c:v>90</c:v>
                </c:pt>
                <c:pt idx="32">
                  <c:v>95</c:v>
                </c:pt>
                <c:pt idx="33">
                  <c:v>100</c:v>
                </c:pt>
                <c:pt idx="34">
                  <c:v>105</c:v>
                </c:pt>
                <c:pt idx="35">
                  <c:v>110</c:v>
                </c:pt>
                <c:pt idx="36">
                  <c:v>115</c:v>
                </c:pt>
                <c:pt idx="37">
                  <c:v>120</c:v>
                </c:pt>
                <c:pt idx="38">
                  <c:v>125</c:v>
                </c:pt>
                <c:pt idx="39">
                  <c:v>130</c:v>
                </c:pt>
                <c:pt idx="40">
                  <c:v>135</c:v>
                </c:pt>
                <c:pt idx="41">
                  <c:v>140</c:v>
                </c:pt>
                <c:pt idx="42">
                  <c:v>145</c:v>
                </c:pt>
                <c:pt idx="43">
                  <c:v>150</c:v>
                </c:pt>
              </c:numCache>
            </c:numRef>
          </c:xVal>
          <c:yVal>
            <c:numRef>
              <c:f>'1.175m2'!$C$3:$C$46</c:f>
              <c:numCache>
                <c:formatCode>General</c:formatCode>
                <c:ptCount val="44"/>
                <c:pt idx="0">
                  <c:v>-44.8</c:v>
                </c:pt>
                <c:pt idx="1">
                  <c:v>-39.200000000000003</c:v>
                </c:pt>
                <c:pt idx="2">
                  <c:v>-36</c:v>
                </c:pt>
                <c:pt idx="3">
                  <c:v>-33.6</c:v>
                </c:pt>
                <c:pt idx="4">
                  <c:v>-31.6</c:v>
                </c:pt>
                <c:pt idx="5">
                  <c:v>-30</c:v>
                </c:pt>
                <c:pt idx="6">
                  <c:v>-28</c:v>
                </c:pt>
                <c:pt idx="7">
                  <c:v>-26.8</c:v>
                </c:pt>
                <c:pt idx="8">
                  <c:v>-23.2</c:v>
                </c:pt>
                <c:pt idx="9">
                  <c:v>-22</c:v>
                </c:pt>
                <c:pt idx="10">
                  <c:v>-21.2</c:v>
                </c:pt>
                <c:pt idx="11">
                  <c:v>-21.6</c:v>
                </c:pt>
                <c:pt idx="12">
                  <c:v>-22</c:v>
                </c:pt>
                <c:pt idx="13">
                  <c:v>-24.8</c:v>
                </c:pt>
                <c:pt idx="14">
                  <c:v>-22.8</c:v>
                </c:pt>
                <c:pt idx="15">
                  <c:v>-22.4</c:v>
                </c:pt>
                <c:pt idx="16">
                  <c:v>-25.2</c:v>
                </c:pt>
                <c:pt idx="17">
                  <c:v>-24.4</c:v>
                </c:pt>
                <c:pt idx="18">
                  <c:v>-25.6</c:v>
                </c:pt>
                <c:pt idx="19">
                  <c:v>-25.6</c:v>
                </c:pt>
                <c:pt idx="20">
                  <c:v>-26.8</c:v>
                </c:pt>
                <c:pt idx="21">
                  <c:v>-30</c:v>
                </c:pt>
                <c:pt idx="22">
                  <c:v>-31.6</c:v>
                </c:pt>
                <c:pt idx="23">
                  <c:v>-33.200000000000003</c:v>
                </c:pt>
                <c:pt idx="24">
                  <c:v>-35.200000000000003</c:v>
                </c:pt>
                <c:pt idx="25">
                  <c:v>-37.200000000000003</c:v>
                </c:pt>
                <c:pt idx="26">
                  <c:v>-40</c:v>
                </c:pt>
                <c:pt idx="27">
                  <c:v>-44.8</c:v>
                </c:pt>
                <c:pt idx="28">
                  <c:v>-49.6</c:v>
                </c:pt>
                <c:pt idx="29">
                  <c:v>-44</c:v>
                </c:pt>
                <c:pt idx="30">
                  <c:v>-38.800000000000004</c:v>
                </c:pt>
                <c:pt idx="31">
                  <c:v>-36</c:v>
                </c:pt>
                <c:pt idx="32">
                  <c:v>-28.8</c:v>
                </c:pt>
                <c:pt idx="33">
                  <c:v>-26.4</c:v>
                </c:pt>
                <c:pt idx="34">
                  <c:v>-24.4</c:v>
                </c:pt>
                <c:pt idx="35">
                  <c:v>-23.2</c:v>
                </c:pt>
                <c:pt idx="36">
                  <c:v>-22.4</c:v>
                </c:pt>
                <c:pt idx="37">
                  <c:v>-22.4</c:v>
                </c:pt>
                <c:pt idx="38">
                  <c:v>-22</c:v>
                </c:pt>
                <c:pt idx="39">
                  <c:v>-22</c:v>
                </c:pt>
                <c:pt idx="40">
                  <c:v>-22.4</c:v>
                </c:pt>
                <c:pt idx="41">
                  <c:v>-22.4</c:v>
                </c:pt>
                <c:pt idx="42">
                  <c:v>-22.8</c:v>
                </c:pt>
                <c:pt idx="43">
                  <c:v>-23.2</c:v>
                </c:pt>
              </c:numCache>
            </c:numRef>
          </c:yVal>
          <c:smooth val="1"/>
        </c:ser>
        <c:ser>
          <c:idx val="1"/>
          <c:order val="1"/>
          <c:tx>
            <c:strRef>
              <c:f>'1.175m2'!$D$2</c:f>
              <c:strCache>
                <c:ptCount val="1"/>
                <c:pt idx="0">
                  <c:v>Po2(dBm)</c:v>
                </c:pt>
              </c:strCache>
            </c:strRef>
          </c:tx>
          <c:xVal>
            <c:numRef>
              <c:f>'1.175m2'!$B$3:$B$46</c:f>
              <c:numCache>
                <c:formatCode>General</c:formatCode>
                <c:ptCount val="44"/>
                <c:pt idx="0">
                  <c:v>1</c:v>
                </c:pt>
                <c:pt idx="1">
                  <c:v>2</c:v>
                </c:pt>
                <c:pt idx="2">
                  <c:v>3</c:v>
                </c:pt>
                <c:pt idx="3">
                  <c:v>4</c:v>
                </c:pt>
                <c:pt idx="4">
                  <c:v>5</c:v>
                </c:pt>
                <c:pt idx="5">
                  <c:v>6</c:v>
                </c:pt>
                <c:pt idx="6">
                  <c:v>8</c:v>
                </c:pt>
                <c:pt idx="7">
                  <c:v>10</c:v>
                </c:pt>
                <c:pt idx="8">
                  <c:v>15</c:v>
                </c:pt>
                <c:pt idx="9">
                  <c:v>20</c:v>
                </c:pt>
                <c:pt idx="10">
                  <c:v>25</c:v>
                </c:pt>
                <c:pt idx="11">
                  <c:v>30</c:v>
                </c:pt>
                <c:pt idx="12">
                  <c:v>35</c:v>
                </c:pt>
                <c:pt idx="13">
                  <c:v>40</c:v>
                </c:pt>
                <c:pt idx="14">
                  <c:v>45</c:v>
                </c:pt>
                <c:pt idx="15">
                  <c:v>50</c:v>
                </c:pt>
                <c:pt idx="16">
                  <c:v>55</c:v>
                </c:pt>
                <c:pt idx="17">
                  <c:v>60</c:v>
                </c:pt>
                <c:pt idx="18">
                  <c:v>65</c:v>
                </c:pt>
                <c:pt idx="19">
                  <c:v>70</c:v>
                </c:pt>
                <c:pt idx="20">
                  <c:v>75</c:v>
                </c:pt>
                <c:pt idx="21">
                  <c:v>80</c:v>
                </c:pt>
                <c:pt idx="22">
                  <c:v>81</c:v>
                </c:pt>
                <c:pt idx="23">
                  <c:v>82</c:v>
                </c:pt>
                <c:pt idx="24">
                  <c:v>83</c:v>
                </c:pt>
                <c:pt idx="25">
                  <c:v>84</c:v>
                </c:pt>
                <c:pt idx="26">
                  <c:v>85</c:v>
                </c:pt>
                <c:pt idx="27">
                  <c:v>86</c:v>
                </c:pt>
                <c:pt idx="28">
                  <c:v>87</c:v>
                </c:pt>
                <c:pt idx="29">
                  <c:v>88</c:v>
                </c:pt>
                <c:pt idx="30">
                  <c:v>89</c:v>
                </c:pt>
                <c:pt idx="31">
                  <c:v>90</c:v>
                </c:pt>
                <c:pt idx="32">
                  <c:v>95</c:v>
                </c:pt>
                <c:pt idx="33">
                  <c:v>100</c:v>
                </c:pt>
                <c:pt idx="34">
                  <c:v>105</c:v>
                </c:pt>
                <c:pt idx="35">
                  <c:v>110</c:v>
                </c:pt>
                <c:pt idx="36">
                  <c:v>115</c:v>
                </c:pt>
                <c:pt idx="37">
                  <c:v>120</c:v>
                </c:pt>
                <c:pt idx="38">
                  <c:v>125</c:v>
                </c:pt>
                <c:pt idx="39">
                  <c:v>130</c:v>
                </c:pt>
                <c:pt idx="40">
                  <c:v>135</c:v>
                </c:pt>
                <c:pt idx="41">
                  <c:v>140</c:v>
                </c:pt>
                <c:pt idx="42">
                  <c:v>145</c:v>
                </c:pt>
                <c:pt idx="43">
                  <c:v>150</c:v>
                </c:pt>
              </c:numCache>
            </c:numRef>
          </c:xVal>
          <c:yVal>
            <c:numRef>
              <c:f>'1.175m2'!$D$3:$D$46</c:f>
              <c:numCache>
                <c:formatCode>General</c:formatCode>
                <c:ptCount val="44"/>
                <c:pt idx="0">
                  <c:v>-45.2</c:v>
                </c:pt>
                <c:pt idx="1">
                  <c:v>-39.6</c:v>
                </c:pt>
                <c:pt idx="2">
                  <c:v>-36.4</c:v>
                </c:pt>
                <c:pt idx="3">
                  <c:v>-34</c:v>
                </c:pt>
                <c:pt idx="4">
                  <c:v>-32</c:v>
                </c:pt>
                <c:pt idx="5">
                  <c:v>-30.4</c:v>
                </c:pt>
                <c:pt idx="6">
                  <c:v>-28</c:v>
                </c:pt>
                <c:pt idx="7">
                  <c:v>-26.4</c:v>
                </c:pt>
                <c:pt idx="8">
                  <c:v>-23.6</c:v>
                </c:pt>
                <c:pt idx="9">
                  <c:v>-22.4</c:v>
                </c:pt>
                <c:pt idx="10">
                  <c:v>-22.4</c:v>
                </c:pt>
                <c:pt idx="11">
                  <c:v>-22.8</c:v>
                </c:pt>
                <c:pt idx="12">
                  <c:v>-24.8</c:v>
                </c:pt>
                <c:pt idx="13">
                  <c:v>-39.200000000000003</c:v>
                </c:pt>
                <c:pt idx="14">
                  <c:v>-24</c:v>
                </c:pt>
                <c:pt idx="15">
                  <c:v>-22.8</c:v>
                </c:pt>
                <c:pt idx="16">
                  <c:v>-22.4</c:v>
                </c:pt>
                <c:pt idx="17">
                  <c:v>-22.4</c:v>
                </c:pt>
                <c:pt idx="18">
                  <c:v>-22.8</c:v>
                </c:pt>
                <c:pt idx="19">
                  <c:v>-23.2</c:v>
                </c:pt>
                <c:pt idx="20">
                  <c:v>-24.8</c:v>
                </c:pt>
                <c:pt idx="21">
                  <c:v>-28.8</c:v>
                </c:pt>
                <c:pt idx="22">
                  <c:v>-30</c:v>
                </c:pt>
                <c:pt idx="23">
                  <c:v>-31.6</c:v>
                </c:pt>
                <c:pt idx="24">
                  <c:v>-33.6</c:v>
                </c:pt>
                <c:pt idx="25">
                  <c:v>-36.4</c:v>
                </c:pt>
                <c:pt idx="26">
                  <c:v>-39.6</c:v>
                </c:pt>
                <c:pt idx="27">
                  <c:v>-45.2</c:v>
                </c:pt>
                <c:pt idx="28">
                  <c:v>-49.2</c:v>
                </c:pt>
                <c:pt idx="29">
                  <c:v>-43.6</c:v>
                </c:pt>
                <c:pt idx="30">
                  <c:v>-39.200000000000003</c:v>
                </c:pt>
                <c:pt idx="31">
                  <c:v>-36</c:v>
                </c:pt>
                <c:pt idx="32">
                  <c:v>-29.2</c:v>
                </c:pt>
                <c:pt idx="33">
                  <c:v>-26.8</c:v>
                </c:pt>
                <c:pt idx="34">
                  <c:v>-25.2</c:v>
                </c:pt>
                <c:pt idx="35">
                  <c:v>-24</c:v>
                </c:pt>
                <c:pt idx="36">
                  <c:v>-23.2</c:v>
                </c:pt>
                <c:pt idx="37">
                  <c:v>-22.8</c:v>
                </c:pt>
                <c:pt idx="38">
                  <c:v>-22.8</c:v>
                </c:pt>
                <c:pt idx="39">
                  <c:v>-22.8</c:v>
                </c:pt>
                <c:pt idx="40">
                  <c:v>-23.2</c:v>
                </c:pt>
                <c:pt idx="41">
                  <c:v>-24.8</c:v>
                </c:pt>
                <c:pt idx="42">
                  <c:v>-28.8</c:v>
                </c:pt>
                <c:pt idx="43">
                  <c:v>-37.6</c:v>
                </c:pt>
              </c:numCache>
            </c:numRef>
          </c:yVal>
          <c:smooth val="1"/>
        </c:ser>
        <c:dLbls>
          <c:showLegendKey val="0"/>
          <c:showVal val="0"/>
          <c:showCatName val="0"/>
          <c:showSerName val="0"/>
          <c:showPercent val="0"/>
          <c:showBubbleSize val="0"/>
        </c:dLbls>
        <c:axId val="149593472"/>
        <c:axId val="149595648"/>
      </c:scatterChart>
      <c:valAx>
        <c:axId val="149593472"/>
        <c:scaling>
          <c:orientation val="minMax"/>
          <c:max val="150"/>
        </c:scaling>
        <c:delete val="0"/>
        <c:axPos val="b"/>
        <c:title>
          <c:tx>
            <c:rich>
              <a:bodyPr/>
              <a:lstStyle/>
              <a:p>
                <a:pPr>
                  <a:defRPr/>
                </a:pPr>
                <a:r>
                  <a:rPr lang="es-ES"/>
                  <a:t>Frecuencia (MHz)</a:t>
                </a:r>
              </a:p>
            </c:rich>
          </c:tx>
          <c:overlay val="0"/>
        </c:title>
        <c:numFmt formatCode="General" sourceLinked="1"/>
        <c:majorTickMark val="none"/>
        <c:minorTickMark val="none"/>
        <c:tickLblPos val="nextTo"/>
        <c:crossAx val="149595648"/>
        <c:crosses val="autoZero"/>
        <c:crossBetween val="midCat"/>
        <c:majorUnit val="10"/>
      </c:valAx>
      <c:valAx>
        <c:axId val="149595648"/>
        <c:scaling>
          <c:orientation val="minMax"/>
          <c:max val="-10"/>
        </c:scaling>
        <c:delete val="0"/>
        <c:axPos val="l"/>
        <c:majorGridlines/>
        <c:title>
          <c:tx>
            <c:rich>
              <a:bodyPr/>
              <a:lstStyle/>
              <a:p>
                <a:pPr>
                  <a:defRPr/>
                </a:pPr>
                <a:r>
                  <a:rPr lang="es-ES"/>
                  <a:t>Potencia (dBm)</a:t>
                </a:r>
              </a:p>
            </c:rich>
          </c:tx>
          <c:overlay val="0"/>
        </c:title>
        <c:numFmt formatCode="General" sourceLinked="1"/>
        <c:majorTickMark val="none"/>
        <c:minorTickMark val="none"/>
        <c:tickLblPos val="nextTo"/>
        <c:crossAx val="149593472"/>
        <c:crosses val="autoZero"/>
        <c:crossBetween val="midCat"/>
      </c:valAx>
    </c:plotArea>
    <c:legend>
      <c:legendPos val="b"/>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'1,65m'!$D$2</c:f>
              <c:strCache>
                <c:ptCount val="1"/>
                <c:pt idx="0">
                  <c:v>Po1(dBm)</c:v>
                </c:pt>
              </c:strCache>
            </c:strRef>
          </c:tx>
          <c:spPr>
            <a:ln>
              <a:solidFill>
                <a:schemeClr val="accent1">
                  <a:lumMod val="50000"/>
                </a:schemeClr>
              </a:solidFill>
            </a:ln>
          </c:spPr>
          <c:xVal>
            <c:numRef>
              <c:f>'1,65m'!$C$3:$C$46</c:f>
              <c:numCache>
                <c:formatCode>General</c:formatCode>
                <c:ptCount val="44"/>
                <c:pt idx="0">
                  <c:v>1</c:v>
                </c:pt>
                <c:pt idx="1">
                  <c:v>2</c:v>
                </c:pt>
                <c:pt idx="2">
                  <c:v>3</c:v>
                </c:pt>
                <c:pt idx="3">
                  <c:v>4</c:v>
                </c:pt>
                <c:pt idx="4">
                  <c:v>5</c:v>
                </c:pt>
                <c:pt idx="5">
                  <c:v>6</c:v>
                </c:pt>
                <c:pt idx="6">
                  <c:v>8</c:v>
                </c:pt>
                <c:pt idx="7">
                  <c:v>10</c:v>
                </c:pt>
                <c:pt idx="8">
                  <c:v>15</c:v>
                </c:pt>
                <c:pt idx="9">
                  <c:v>20</c:v>
                </c:pt>
                <c:pt idx="10">
                  <c:v>25</c:v>
                </c:pt>
                <c:pt idx="11">
                  <c:v>30</c:v>
                </c:pt>
                <c:pt idx="12">
                  <c:v>35</c:v>
                </c:pt>
                <c:pt idx="13">
                  <c:v>40</c:v>
                </c:pt>
                <c:pt idx="14">
                  <c:v>45</c:v>
                </c:pt>
                <c:pt idx="15">
                  <c:v>50</c:v>
                </c:pt>
                <c:pt idx="16">
                  <c:v>55</c:v>
                </c:pt>
                <c:pt idx="17">
                  <c:v>60</c:v>
                </c:pt>
                <c:pt idx="18">
                  <c:v>65</c:v>
                </c:pt>
                <c:pt idx="19">
                  <c:v>70</c:v>
                </c:pt>
                <c:pt idx="20">
                  <c:v>75</c:v>
                </c:pt>
                <c:pt idx="21">
                  <c:v>80</c:v>
                </c:pt>
                <c:pt idx="22">
                  <c:v>85</c:v>
                </c:pt>
                <c:pt idx="23">
                  <c:v>90</c:v>
                </c:pt>
                <c:pt idx="24">
                  <c:v>95</c:v>
                </c:pt>
                <c:pt idx="25">
                  <c:v>100</c:v>
                </c:pt>
                <c:pt idx="26">
                  <c:v>105</c:v>
                </c:pt>
                <c:pt idx="27">
                  <c:v>110</c:v>
                </c:pt>
                <c:pt idx="28">
                  <c:v>115</c:v>
                </c:pt>
                <c:pt idx="29">
                  <c:v>116</c:v>
                </c:pt>
                <c:pt idx="30">
                  <c:v>117</c:v>
                </c:pt>
                <c:pt idx="31">
                  <c:v>118</c:v>
                </c:pt>
                <c:pt idx="32">
                  <c:v>119</c:v>
                </c:pt>
                <c:pt idx="33">
                  <c:v>120</c:v>
                </c:pt>
                <c:pt idx="34">
                  <c:v>121</c:v>
                </c:pt>
                <c:pt idx="35">
                  <c:v>122</c:v>
                </c:pt>
                <c:pt idx="36">
                  <c:v>123</c:v>
                </c:pt>
                <c:pt idx="37">
                  <c:v>124</c:v>
                </c:pt>
                <c:pt idx="38">
                  <c:v>125</c:v>
                </c:pt>
                <c:pt idx="39">
                  <c:v>130</c:v>
                </c:pt>
                <c:pt idx="40">
                  <c:v>135</c:v>
                </c:pt>
                <c:pt idx="41">
                  <c:v>140</c:v>
                </c:pt>
                <c:pt idx="42">
                  <c:v>145</c:v>
                </c:pt>
                <c:pt idx="43">
                  <c:v>150</c:v>
                </c:pt>
              </c:numCache>
            </c:numRef>
          </c:xVal>
          <c:yVal>
            <c:numRef>
              <c:f>'1,65m'!$D$3:$D$46</c:f>
              <c:numCache>
                <c:formatCode>General</c:formatCode>
                <c:ptCount val="44"/>
                <c:pt idx="0">
                  <c:v>-21.6</c:v>
                </c:pt>
                <c:pt idx="1">
                  <c:v>-21.6</c:v>
                </c:pt>
                <c:pt idx="2">
                  <c:v>-21.6</c:v>
                </c:pt>
                <c:pt idx="3">
                  <c:v>-21.6</c:v>
                </c:pt>
                <c:pt idx="4">
                  <c:v>-22</c:v>
                </c:pt>
                <c:pt idx="5">
                  <c:v>-22</c:v>
                </c:pt>
                <c:pt idx="6">
                  <c:v>-22.4</c:v>
                </c:pt>
                <c:pt idx="7">
                  <c:v>-22.4</c:v>
                </c:pt>
                <c:pt idx="8">
                  <c:v>-22.4</c:v>
                </c:pt>
                <c:pt idx="9">
                  <c:v>-22.8</c:v>
                </c:pt>
                <c:pt idx="10">
                  <c:v>-22.8</c:v>
                </c:pt>
                <c:pt idx="11">
                  <c:v>-23.2</c:v>
                </c:pt>
                <c:pt idx="12">
                  <c:v>-23.6</c:v>
                </c:pt>
                <c:pt idx="13">
                  <c:v>-24.4</c:v>
                </c:pt>
                <c:pt idx="14">
                  <c:v>-26.8</c:v>
                </c:pt>
                <c:pt idx="15">
                  <c:v>-28.8</c:v>
                </c:pt>
                <c:pt idx="16">
                  <c:v>-32.4</c:v>
                </c:pt>
                <c:pt idx="17">
                  <c:v>-38.800000000000004</c:v>
                </c:pt>
                <c:pt idx="18">
                  <c:v>-36.4</c:v>
                </c:pt>
                <c:pt idx="19">
                  <c:v>-32.4</c:v>
                </c:pt>
                <c:pt idx="20">
                  <c:v>-30</c:v>
                </c:pt>
                <c:pt idx="21">
                  <c:v>-27.6</c:v>
                </c:pt>
                <c:pt idx="22">
                  <c:v>-26</c:v>
                </c:pt>
                <c:pt idx="23">
                  <c:v>-25.6</c:v>
                </c:pt>
                <c:pt idx="24">
                  <c:v>-25.6</c:v>
                </c:pt>
                <c:pt idx="25">
                  <c:v>-25.6</c:v>
                </c:pt>
                <c:pt idx="26">
                  <c:v>-24.8</c:v>
                </c:pt>
                <c:pt idx="27">
                  <c:v>-24.4</c:v>
                </c:pt>
                <c:pt idx="28">
                  <c:v>-23.6</c:v>
                </c:pt>
                <c:pt idx="29">
                  <c:v>-23.6</c:v>
                </c:pt>
                <c:pt idx="30">
                  <c:v>-23.6</c:v>
                </c:pt>
                <c:pt idx="31">
                  <c:v>-23.6</c:v>
                </c:pt>
                <c:pt idx="32">
                  <c:v>-23.6</c:v>
                </c:pt>
                <c:pt idx="33">
                  <c:v>-23.2</c:v>
                </c:pt>
                <c:pt idx="34">
                  <c:v>-23.2</c:v>
                </c:pt>
                <c:pt idx="35">
                  <c:v>-23.2</c:v>
                </c:pt>
                <c:pt idx="36">
                  <c:v>-23.2</c:v>
                </c:pt>
                <c:pt idx="37">
                  <c:v>-23.2</c:v>
                </c:pt>
                <c:pt idx="38">
                  <c:v>-23.2</c:v>
                </c:pt>
                <c:pt idx="39">
                  <c:v>-23.6</c:v>
                </c:pt>
                <c:pt idx="40">
                  <c:v>-23.6</c:v>
                </c:pt>
                <c:pt idx="41">
                  <c:v>-24</c:v>
                </c:pt>
                <c:pt idx="42">
                  <c:v>-24.4</c:v>
                </c:pt>
                <c:pt idx="43">
                  <c:v>-24.8</c:v>
                </c:pt>
              </c:numCache>
            </c:numRef>
          </c:yVal>
          <c:smooth val="1"/>
        </c:ser>
        <c:dLbls>
          <c:showLegendKey val="0"/>
          <c:showVal val="0"/>
          <c:showCatName val="0"/>
          <c:showSerName val="0"/>
          <c:showPercent val="0"/>
          <c:showBubbleSize val="0"/>
        </c:dLbls>
        <c:axId val="160121216"/>
        <c:axId val="160123136"/>
      </c:scatterChart>
      <c:valAx>
        <c:axId val="160121216"/>
        <c:scaling>
          <c:orientation val="minMax"/>
          <c:max val="150"/>
          <c:min val="0"/>
        </c:scaling>
        <c:delete val="0"/>
        <c:axPos val="b"/>
        <c:title>
          <c:tx>
            <c:rich>
              <a:bodyPr/>
              <a:lstStyle/>
              <a:p>
                <a:pPr>
                  <a:defRPr/>
                </a:pPr>
                <a:r>
                  <a:rPr lang="es-ES"/>
                  <a:t>Frecuencia (MHz)</a:t>
                </a:r>
              </a:p>
            </c:rich>
          </c:tx>
          <c:overlay val="0"/>
        </c:title>
        <c:numFmt formatCode="General" sourceLinked="1"/>
        <c:majorTickMark val="none"/>
        <c:minorTickMark val="none"/>
        <c:tickLblPos val="nextTo"/>
        <c:crossAx val="160123136"/>
        <c:crosses val="autoZero"/>
        <c:crossBetween val="midCat"/>
      </c:valAx>
      <c:valAx>
        <c:axId val="160123136"/>
        <c:scaling>
          <c:orientation val="minMax"/>
          <c:max val="-20"/>
        </c:scaling>
        <c:delete val="0"/>
        <c:axPos val="l"/>
        <c:majorGridlines/>
        <c:title>
          <c:tx>
            <c:rich>
              <a:bodyPr/>
              <a:lstStyle/>
              <a:p>
                <a:pPr>
                  <a:defRPr/>
                </a:pPr>
                <a:r>
                  <a:rPr lang="es-ES"/>
                  <a:t>Potencia (dBm)</a:t>
                </a:r>
              </a:p>
            </c:rich>
          </c:tx>
          <c:overlay val="0"/>
        </c:title>
        <c:numFmt formatCode="General" sourceLinked="1"/>
        <c:majorTickMark val="none"/>
        <c:minorTickMark val="none"/>
        <c:tickLblPos val="nextTo"/>
        <c:crossAx val="160121216"/>
        <c:crosses val="autoZero"/>
        <c:crossBetween val="midCat"/>
      </c:valAx>
    </c:plotArea>
    <c:legend>
      <c:legendPos val="b"/>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Hoja2!$D$3</c:f>
              <c:strCache>
                <c:ptCount val="1"/>
                <c:pt idx="0">
                  <c:v>Po1(dBm)</c:v>
                </c:pt>
              </c:strCache>
            </c:strRef>
          </c:tx>
          <c:spPr>
            <a:ln>
              <a:solidFill>
                <a:schemeClr val="accent1">
                  <a:lumMod val="50000"/>
                </a:schemeClr>
              </a:solidFill>
            </a:ln>
          </c:spPr>
          <c:xVal>
            <c:numRef>
              <c:f>Hoja2!$C$4:$C$47</c:f>
              <c:numCache>
                <c:formatCode>General</c:formatCode>
                <c:ptCount val="44"/>
                <c:pt idx="0">
                  <c:v>1</c:v>
                </c:pt>
                <c:pt idx="1">
                  <c:v>2</c:v>
                </c:pt>
                <c:pt idx="2">
                  <c:v>3</c:v>
                </c:pt>
                <c:pt idx="3">
                  <c:v>4</c:v>
                </c:pt>
                <c:pt idx="4">
                  <c:v>5</c:v>
                </c:pt>
                <c:pt idx="5">
                  <c:v>6</c:v>
                </c:pt>
                <c:pt idx="6">
                  <c:v>8</c:v>
                </c:pt>
                <c:pt idx="7">
                  <c:v>10</c:v>
                </c:pt>
                <c:pt idx="8">
                  <c:v>15</c:v>
                </c:pt>
                <c:pt idx="9">
                  <c:v>20</c:v>
                </c:pt>
                <c:pt idx="10">
                  <c:v>25</c:v>
                </c:pt>
                <c:pt idx="11">
                  <c:v>30</c:v>
                </c:pt>
                <c:pt idx="12">
                  <c:v>35</c:v>
                </c:pt>
                <c:pt idx="13">
                  <c:v>40</c:v>
                </c:pt>
                <c:pt idx="14">
                  <c:v>45</c:v>
                </c:pt>
                <c:pt idx="15">
                  <c:v>50</c:v>
                </c:pt>
                <c:pt idx="16">
                  <c:v>55</c:v>
                </c:pt>
                <c:pt idx="17">
                  <c:v>60</c:v>
                </c:pt>
                <c:pt idx="18">
                  <c:v>65</c:v>
                </c:pt>
                <c:pt idx="19">
                  <c:v>70</c:v>
                </c:pt>
                <c:pt idx="20">
                  <c:v>75</c:v>
                </c:pt>
                <c:pt idx="21">
                  <c:v>80</c:v>
                </c:pt>
                <c:pt idx="22">
                  <c:v>85</c:v>
                </c:pt>
                <c:pt idx="23">
                  <c:v>90</c:v>
                </c:pt>
                <c:pt idx="24">
                  <c:v>95</c:v>
                </c:pt>
                <c:pt idx="25">
                  <c:v>100</c:v>
                </c:pt>
                <c:pt idx="26">
                  <c:v>105</c:v>
                </c:pt>
                <c:pt idx="27">
                  <c:v>110</c:v>
                </c:pt>
                <c:pt idx="28">
                  <c:v>115</c:v>
                </c:pt>
                <c:pt idx="29">
                  <c:v>116</c:v>
                </c:pt>
                <c:pt idx="30">
                  <c:v>117</c:v>
                </c:pt>
                <c:pt idx="31">
                  <c:v>118</c:v>
                </c:pt>
                <c:pt idx="32">
                  <c:v>119</c:v>
                </c:pt>
                <c:pt idx="33">
                  <c:v>120</c:v>
                </c:pt>
                <c:pt idx="34">
                  <c:v>121</c:v>
                </c:pt>
                <c:pt idx="35">
                  <c:v>122</c:v>
                </c:pt>
                <c:pt idx="36">
                  <c:v>123</c:v>
                </c:pt>
                <c:pt idx="37">
                  <c:v>124</c:v>
                </c:pt>
                <c:pt idx="38">
                  <c:v>125</c:v>
                </c:pt>
                <c:pt idx="39">
                  <c:v>130</c:v>
                </c:pt>
                <c:pt idx="40">
                  <c:v>135</c:v>
                </c:pt>
                <c:pt idx="41">
                  <c:v>140</c:v>
                </c:pt>
                <c:pt idx="42">
                  <c:v>145</c:v>
                </c:pt>
                <c:pt idx="43">
                  <c:v>150</c:v>
                </c:pt>
              </c:numCache>
            </c:numRef>
          </c:xVal>
          <c:yVal>
            <c:numRef>
              <c:f>Hoja2!$D$4:$D$47</c:f>
              <c:numCache>
                <c:formatCode>General</c:formatCode>
                <c:ptCount val="44"/>
                <c:pt idx="0">
                  <c:v>-25.2</c:v>
                </c:pt>
                <c:pt idx="1">
                  <c:v>-25.2</c:v>
                </c:pt>
                <c:pt idx="2">
                  <c:v>-25.2</c:v>
                </c:pt>
                <c:pt idx="3">
                  <c:v>-25.6</c:v>
                </c:pt>
                <c:pt idx="4">
                  <c:v>-25.6</c:v>
                </c:pt>
                <c:pt idx="5">
                  <c:v>-25.6</c:v>
                </c:pt>
                <c:pt idx="6">
                  <c:v>-25.6</c:v>
                </c:pt>
                <c:pt idx="7">
                  <c:v>-25.2</c:v>
                </c:pt>
                <c:pt idx="8">
                  <c:v>-24.8</c:v>
                </c:pt>
                <c:pt idx="9">
                  <c:v>-24.8</c:v>
                </c:pt>
                <c:pt idx="10">
                  <c:v>-24.8</c:v>
                </c:pt>
                <c:pt idx="11">
                  <c:v>-24.8</c:v>
                </c:pt>
                <c:pt idx="12">
                  <c:v>-24.8</c:v>
                </c:pt>
                <c:pt idx="13">
                  <c:v>-24.8</c:v>
                </c:pt>
                <c:pt idx="14">
                  <c:v>-26</c:v>
                </c:pt>
                <c:pt idx="15">
                  <c:v>-26</c:v>
                </c:pt>
                <c:pt idx="16">
                  <c:v>-26.4</c:v>
                </c:pt>
                <c:pt idx="17">
                  <c:v>-26.8</c:v>
                </c:pt>
                <c:pt idx="18">
                  <c:v>-26.4</c:v>
                </c:pt>
                <c:pt idx="19">
                  <c:v>-26.8</c:v>
                </c:pt>
                <c:pt idx="20">
                  <c:v>-26.8</c:v>
                </c:pt>
                <c:pt idx="21">
                  <c:v>-26</c:v>
                </c:pt>
                <c:pt idx="22">
                  <c:v>-26</c:v>
                </c:pt>
                <c:pt idx="23">
                  <c:v>-26.4</c:v>
                </c:pt>
                <c:pt idx="24">
                  <c:v>-27.2</c:v>
                </c:pt>
                <c:pt idx="25">
                  <c:v>-27.2</c:v>
                </c:pt>
                <c:pt idx="26">
                  <c:v>-26.8</c:v>
                </c:pt>
                <c:pt idx="27">
                  <c:v>-26.8</c:v>
                </c:pt>
                <c:pt idx="28">
                  <c:v>-26.8</c:v>
                </c:pt>
                <c:pt idx="29">
                  <c:v>-26.8</c:v>
                </c:pt>
                <c:pt idx="30">
                  <c:v>-27.2</c:v>
                </c:pt>
                <c:pt idx="31">
                  <c:v>-27.2</c:v>
                </c:pt>
                <c:pt idx="32">
                  <c:v>-27.6</c:v>
                </c:pt>
                <c:pt idx="33">
                  <c:v>-27.6</c:v>
                </c:pt>
                <c:pt idx="34">
                  <c:v>-27.6</c:v>
                </c:pt>
                <c:pt idx="35">
                  <c:v>-27.6</c:v>
                </c:pt>
                <c:pt idx="36">
                  <c:v>-27.6</c:v>
                </c:pt>
                <c:pt idx="37">
                  <c:v>-27.6</c:v>
                </c:pt>
                <c:pt idx="38">
                  <c:v>-27.6</c:v>
                </c:pt>
                <c:pt idx="39">
                  <c:v>-27.6</c:v>
                </c:pt>
                <c:pt idx="40">
                  <c:v>-27.6</c:v>
                </c:pt>
                <c:pt idx="41">
                  <c:v>-26.8</c:v>
                </c:pt>
                <c:pt idx="42">
                  <c:v>-26</c:v>
                </c:pt>
                <c:pt idx="43">
                  <c:v>-25.2</c:v>
                </c:pt>
              </c:numCache>
            </c:numRef>
          </c:yVal>
          <c:smooth val="1"/>
        </c:ser>
        <c:dLbls>
          <c:showLegendKey val="0"/>
          <c:showVal val="0"/>
          <c:showCatName val="0"/>
          <c:showSerName val="0"/>
          <c:showPercent val="0"/>
          <c:showBubbleSize val="0"/>
        </c:dLbls>
        <c:axId val="160145792"/>
        <c:axId val="160147712"/>
      </c:scatterChart>
      <c:valAx>
        <c:axId val="160145792"/>
        <c:scaling>
          <c:orientation val="minMax"/>
          <c:max val="150"/>
          <c:min val="0"/>
        </c:scaling>
        <c:delete val="0"/>
        <c:axPos val="b"/>
        <c:title>
          <c:tx>
            <c:rich>
              <a:bodyPr/>
              <a:lstStyle/>
              <a:p>
                <a:pPr>
                  <a:defRPr/>
                </a:pPr>
                <a:r>
                  <a:rPr lang="es-ES"/>
                  <a:t>Frecuencia (MHz)</a:t>
                </a:r>
              </a:p>
            </c:rich>
          </c:tx>
          <c:overlay val="0"/>
        </c:title>
        <c:numFmt formatCode="General" sourceLinked="1"/>
        <c:majorTickMark val="none"/>
        <c:minorTickMark val="none"/>
        <c:tickLblPos val="nextTo"/>
        <c:crossAx val="160147712"/>
        <c:crosses val="autoZero"/>
        <c:crossBetween val="midCat"/>
      </c:valAx>
      <c:valAx>
        <c:axId val="160147712"/>
        <c:scaling>
          <c:orientation val="minMax"/>
        </c:scaling>
        <c:delete val="0"/>
        <c:axPos val="l"/>
        <c:majorGridlines/>
        <c:title>
          <c:tx>
            <c:rich>
              <a:bodyPr/>
              <a:lstStyle/>
              <a:p>
                <a:pPr>
                  <a:defRPr/>
                </a:pPr>
                <a:r>
                  <a:rPr lang="es-ES"/>
                  <a:t>Potencia (dBm)</a:t>
                </a:r>
              </a:p>
            </c:rich>
          </c:tx>
          <c:overlay val="0"/>
        </c:title>
        <c:numFmt formatCode="General" sourceLinked="1"/>
        <c:majorTickMark val="none"/>
        <c:minorTickMark val="none"/>
        <c:tickLblPos val="nextTo"/>
        <c:crossAx val="160145792"/>
        <c:crosses val="autoZero"/>
        <c:crossBetween val="midCat"/>
      </c:valAx>
    </c:plotArea>
    <c:legend>
      <c:legendPos val="b"/>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extLst/>
          </a:lstStyle>
          <a:p>
            <a:fld id="{D4CCEDBA-3B52-4032-8694-E299442A953F}" type="datetimeFigureOut">
              <a:rPr lang="es-ES" smtClean="0"/>
              <a:pPr/>
              <a:t>17/05/2012</a:t>
            </a:fld>
            <a:endParaRPr lang="es-ES"/>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D2C8C7-0566-4D65-BB5A-0E2D61980202}" type="slidenum">
              <a:rPr lang="es-ES" smtClean="0"/>
              <a:pPr/>
              <a:t>‹Nº›</a:t>
            </a:fld>
            <a:endParaRPr lang="es-ES"/>
          </a:p>
        </p:txBody>
      </p:sp>
      <p:sp>
        <p:nvSpPr>
          <p:cNvPr id="12" name="11 Marcador de pie de página"/>
          <p:cNvSpPr>
            <a:spLocks noGrp="1"/>
          </p:cNvSpPr>
          <p:nvPr>
            <p:ph type="ftr" sz="quarter" idx="12"/>
          </p:nvPr>
        </p:nvSpPr>
        <p:spPr>
          <a:xfrm>
            <a:off x="1600200" y="6509004"/>
            <a:ext cx="3907464" cy="274320"/>
          </a:xfrm>
        </p:spPr>
        <p:txBody>
          <a:bodyPr vert="horz" rtlCol="0"/>
          <a:lstStyle>
            <a:extLst/>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4CCEDBA-3B52-4032-8694-E299442A953F}" type="datetimeFigureOut">
              <a:rPr lang="es-ES" smtClean="0"/>
              <a:pPr/>
              <a:t>17/05/2012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CD2C8C7-0566-4D65-BB5A-0E2D61980202}"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4CCEDBA-3B52-4032-8694-E299442A953F}" type="datetimeFigureOut">
              <a:rPr lang="es-ES" smtClean="0"/>
              <a:pPr/>
              <a:t>17/05/2012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CD2C8C7-0566-4D65-BB5A-0E2D61980202}"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4CCEDBA-3B52-4032-8694-E299442A953F}" type="datetimeFigureOut">
              <a:rPr lang="es-ES" smtClean="0"/>
              <a:pPr/>
              <a:t>17/05/2012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CD2C8C7-0566-4D65-BB5A-0E2D61980202}"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extLst/>
          </a:lstStyle>
          <a:p>
            <a:fld id="{D4CCEDBA-3B52-4032-8694-E299442A953F}" type="datetimeFigureOut">
              <a:rPr lang="es-ES" smtClean="0"/>
              <a:pPr/>
              <a:t>17/05/2012</a:t>
            </a:fld>
            <a:endParaRPr lang="es-ES"/>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D2C8C7-0566-4D65-BB5A-0E2D61980202}" type="slidenum">
              <a:rPr lang="es-ES" smtClean="0"/>
              <a:pPr/>
              <a:t>‹Nº›</a:t>
            </a:fld>
            <a:endParaRPr lang="es-ES"/>
          </a:p>
        </p:txBody>
      </p:sp>
      <p:sp>
        <p:nvSpPr>
          <p:cNvPr id="10" name="9 Marcador de pie de página"/>
          <p:cNvSpPr>
            <a:spLocks noGrp="1"/>
          </p:cNvSpPr>
          <p:nvPr>
            <p:ph type="ftr" sz="quarter" idx="12"/>
          </p:nvPr>
        </p:nvSpPr>
        <p:spPr>
          <a:xfrm>
            <a:off x="1600200" y="6513670"/>
            <a:ext cx="3907464" cy="274320"/>
          </a:xfrm>
        </p:spPr>
        <p:txBody>
          <a:bodyPr vert="horz" rtlCol="0"/>
          <a:lstStyle>
            <a:extLst/>
          </a:lstStyle>
          <a:p>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D4CCEDBA-3B52-4032-8694-E299442A953F}" type="datetimeFigureOut">
              <a:rPr lang="es-ES" smtClean="0"/>
              <a:pPr/>
              <a:t>17/05/2012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a:xfrm>
            <a:off x="8641080" y="6514568"/>
            <a:ext cx="464288" cy="274320"/>
          </a:xfrm>
        </p:spPr>
        <p:txBody>
          <a:bodyPr/>
          <a:lstStyle>
            <a:extLst/>
          </a:lstStyle>
          <a:p>
            <a:fld id="{1CD2C8C7-0566-4D65-BB5A-0E2D61980202}" type="slidenum">
              <a:rPr lang="es-ES" smtClean="0"/>
              <a:pPr/>
              <a:t>‹Nº›</a:t>
            </a:fld>
            <a:endParaRPr lang="es-ES"/>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D4CCEDBA-3B52-4032-8694-E299442A953F}" type="datetimeFigureOut">
              <a:rPr lang="es-ES" smtClean="0"/>
              <a:pPr/>
              <a:t>17/05/2012</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a:xfrm>
            <a:off x="8641080" y="6514568"/>
            <a:ext cx="464288" cy="274320"/>
          </a:xfrm>
        </p:spPr>
        <p:txBody>
          <a:bodyPr/>
          <a:lstStyle>
            <a:extLst/>
          </a:lstStyle>
          <a:p>
            <a:fld id="{1CD2C8C7-0566-4D65-BB5A-0E2D61980202}"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D4CCEDBA-3B52-4032-8694-E299442A953F}" type="datetimeFigureOut">
              <a:rPr lang="es-ES" smtClean="0"/>
              <a:pPr/>
              <a:t>17/05/2012</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1CD2C8C7-0566-4D65-BB5A-0E2D61980202}" type="slidenum">
              <a:rPr lang="es-ES" smtClean="0"/>
              <a:pPr/>
              <a:t>‹Nº›</a:t>
            </a:fld>
            <a:endParaRPr lang="es-ES"/>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D4CCEDBA-3B52-4032-8694-E299442A953F}" type="datetimeFigureOut">
              <a:rPr lang="es-ES" smtClean="0"/>
              <a:pPr/>
              <a:t>17/05/2012</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1CD2C8C7-0566-4D65-BB5A-0E2D6198020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extLst/>
          </a:lstStyle>
          <a:p>
            <a:fld id="{D4CCEDBA-3B52-4032-8694-E299442A953F}" type="datetimeFigureOut">
              <a:rPr lang="es-ES" smtClean="0"/>
              <a:pPr/>
              <a:t>17/05/2012</a:t>
            </a:fld>
            <a:endParaRPr lang="es-ES"/>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D2C8C7-0566-4D65-BB5A-0E2D61980202}" type="slidenum">
              <a:rPr lang="es-ES" smtClean="0"/>
              <a:pPr/>
              <a:t>‹Nº›</a:t>
            </a:fld>
            <a:endParaRPr lang="es-ES"/>
          </a:p>
        </p:txBody>
      </p:sp>
      <p:sp>
        <p:nvSpPr>
          <p:cNvPr id="11" name="10 Marcador de pie de página"/>
          <p:cNvSpPr>
            <a:spLocks noGrp="1"/>
          </p:cNvSpPr>
          <p:nvPr>
            <p:ph type="ftr" sz="quarter" idx="12"/>
          </p:nvPr>
        </p:nvSpPr>
        <p:spPr>
          <a:xfrm>
            <a:off x="1600200" y="6513670"/>
            <a:ext cx="3907464" cy="274320"/>
          </a:xfrm>
        </p:spPr>
        <p:txBody>
          <a:bodyPr vert="horz" rtlCol="0"/>
          <a:lstStyle>
            <a:extLst/>
          </a:lstStyle>
          <a:p>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extLst/>
          </a:lstStyle>
          <a:p>
            <a:fld id="{D4CCEDBA-3B52-4032-8694-E299442A953F}" type="datetimeFigureOut">
              <a:rPr lang="es-ES" smtClean="0"/>
              <a:pPr/>
              <a:t>17/05/2012</a:t>
            </a:fld>
            <a:endParaRPr lang="es-ES"/>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D2C8C7-0566-4D65-BB5A-0E2D61980202}" type="slidenum">
              <a:rPr lang="es-ES" smtClean="0"/>
              <a:pPr/>
              <a:t>‹Nº›</a:t>
            </a:fld>
            <a:endParaRPr lang="es-ES"/>
          </a:p>
        </p:txBody>
      </p:sp>
      <p:sp>
        <p:nvSpPr>
          <p:cNvPr id="10" name="9 Marcador de pie de página"/>
          <p:cNvSpPr>
            <a:spLocks noGrp="1"/>
          </p:cNvSpPr>
          <p:nvPr>
            <p:ph type="ftr" sz="quarter" idx="12"/>
          </p:nvPr>
        </p:nvSpPr>
        <p:spPr>
          <a:xfrm>
            <a:off x="1600200" y="6509004"/>
            <a:ext cx="3907464" cy="274320"/>
          </a:xfrm>
        </p:spPr>
        <p:txBody>
          <a:bodyPr vert="horz" rtlCol="0"/>
          <a:lstStyle>
            <a:extLst/>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s-ES"/>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4CCEDBA-3B52-4032-8694-E299442A953F}" type="datetimeFigureOut">
              <a:rPr lang="es-ES" smtClean="0"/>
              <a:pPr/>
              <a:t>17/05/2012</a:t>
            </a:fld>
            <a:endParaRPr lang="es-ES"/>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CD2C8C7-0566-4D65-BB5A-0E2D61980202}" type="slidenum">
              <a:rPr lang="es-ES" smtClean="0"/>
              <a:pPr/>
              <a:t>‹Nº›</a:t>
            </a:fld>
            <a:endParaRPr lang="es-ES"/>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0"/>
            <a:ext cx="8964488" cy="2492896"/>
          </a:xfrm>
        </p:spPr>
        <p:txBody>
          <a:bodyPr>
            <a:noAutofit/>
          </a:bodyPr>
          <a:lstStyle/>
          <a:p>
            <a:pPr algn="ctr"/>
            <a:r>
              <a:rPr lang="es-ES" sz="4200" dirty="0" smtClean="0"/>
              <a:t>Proyecto de Tesis</a:t>
            </a:r>
            <a:br>
              <a:rPr lang="es-ES" sz="4200" dirty="0" smtClean="0"/>
            </a:br>
            <a:r>
              <a:rPr lang="es-ES" sz="4200" dirty="0" smtClean="0"/>
              <a:t>Ingeniería Electrónica y Telecomunicaciones</a:t>
            </a:r>
            <a:endParaRPr lang="es-ES" sz="4200" dirty="0"/>
          </a:p>
        </p:txBody>
      </p:sp>
      <p:sp>
        <p:nvSpPr>
          <p:cNvPr id="3" name="2 Subtítulo"/>
          <p:cNvSpPr>
            <a:spLocks noGrp="1"/>
          </p:cNvSpPr>
          <p:nvPr>
            <p:ph type="subTitle" idx="1"/>
          </p:nvPr>
        </p:nvSpPr>
        <p:spPr>
          <a:xfrm>
            <a:off x="2260238" y="2819400"/>
            <a:ext cx="6560234" cy="1752600"/>
          </a:xfrm>
        </p:spPr>
        <p:txBody>
          <a:bodyPr>
            <a:normAutofit fontScale="92500" lnSpcReduction="10000"/>
          </a:bodyPr>
          <a:lstStyle/>
          <a:p>
            <a:r>
              <a:rPr lang="es-ES" dirty="0"/>
              <a:t>DESARROLLO DE PRÁCTICAS DE LABORATORIO PARA LAS MATERIAS DE ANTENAS Y SISTEMAS RF</a:t>
            </a:r>
          </a:p>
        </p:txBody>
      </p:sp>
      <p:sp>
        <p:nvSpPr>
          <p:cNvPr id="4" name="3 CuadroTexto"/>
          <p:cNvSpPr txBox="1"/>
          <p:nvPr/>
        </p:nvSpPr>
        <p:spPr>
          <a:xfrm>
            <a:off x="3275856" y="5373216"/>
            <a:ext cx="5328592" cy="646331"/>
          </a:xfrm>
          <a:prstGeom prst="rect">
            <a:avLst/>
          </a:prstGeom>
          <a:noFill/>
        </p:spPr>
        <p:txBody>
          <a:bodyPr wrap="square" rtlCol="0">
            <a:spAutoFit/>
          </a:bodyPr>
          <a:lstStyle/>
          <a:p>
            <a:r>
              <a:rPr lang="es-ES" sz="3600" dirty="0" smtClean="0"/>
              <a:t>Rafael Arteaga Lara</a:t>
            </a:r>
            <a:endParaRPr lang="es-ES" sz="3600" dirty="0"/>
          </a:p>
        </p:txBody>
      </p:sp>
      <p:pic>
        <p:nvPicPr>
          <p:cNvPr id="13314" name="Picture 2" descr="http://1.bp.blogspot.com/-DW12pfgVudA/TYEs95ueN4I/AAAAAAAAAAM/R6YQJ40RiPI/s374/ESPE.gif"/>
          <p:cNvPicPr>
            <a:picLocks noChangeAspect="1" noChangeArrowheads="1"/>
          </p:cNvPicPr>
          <p:nvPr/>
        </p:nvPicPr>
        <p:blipFill>
          <a:blip r:embed="rId2" cstate="print"/>
          <a:srcRect/>
          <a:stretch>
            <a:fillRect/>
          </a:stretch>
        </p:blipFill>
        <p:spPr bwMode="auto">
          <a:xfrm>
            <a:off x="144016" y="3121778"/>
            <a:ext cx="2843808" cy="27928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1">
                <a:lumMod val="50000"/>
                <a:tint val="45000"/>
                <a:satMod val="400000"/>
              </a:schemeClr>
            </a:duotone>
          </a:blip>
          <a:srcRect/>
          <a:stretch>
            <a:fillRect/>
          </a:stretch>
        </p:blipFill>
        <p:spPr bwMode="auto">
          <a:xfrm>
            <a:off x="1619672" y="230844"/>
            <a:ext cx="6480719" cy="1120726"/>
          </a:xfrm>
          <a:prstGeom prst="roundRect">
            <a:avLst>
              <a:gd name="adj" fmla="val 16667"/>
            </a:avLst>
          </a:prstGeom>
          <a:solidFill>
            <a:schemeClr val="accent2"/>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530" name="Picture 2"/>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1">
                <a:lumMod val="50000"/>
                <a:tint val="45000"/>
                <a:satMod val="400000"/>
              </a:schemeClr>
            </a:duotone>
          </a:blip>
          <a:srcRect/>
          <a:stretch>
            <a:fillRect/>
          </a:stretch>
        </p:blipFill>
        <p:spPr bwMode="auto">
          <a:xfrm>
            <a:off x="745757" y="2535100"/>
            <a:ext cx="5544616" cy="519070"/>
          </a:xfrm>
          <a:prstGeom prst="rect">
            <a:avLst/>
          </a:prstGeom>
          <a:solidFill>
            <a:schemeClr val="accent3">
              <a:lumMod val="60000"/>
              <a:lumOff val="40000"/>
            </a:schemeClr>
          </a:solidFill>
        </p:spPr>
      </p:pic>
      <p:pic>
        <p:nvPicPr>
          <p:cNvPr id="22529" name="Picture 1"/>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lumMod val="50000"/>
                <a:tint val="45000"/>
                <a:satMod val="400000"/>
              </a:schemeClr>
            </a:duotone>
          </a:blip>
          <a:srcRect/>
          <a:stretch>
            <a:fillRect/>
          </a:stretch>
        </p:blipFill>
        <p:spPr bwMode="auto">
          <a:xfrm>
            <a:off x="2239608" y="3039156"/>
            <a:ext cx="3888432" cy="836222"/>
          </a:xfrm>
          <a:prstGeom prst="rect">
            <a:avLst/>
          </a:prstGeom>
          <a:solidFill>
            <a:schemeClr val="accent3">
              <a:lumMod val="60000"/>
              <a:lumOff val="40000"/>
            </a:schemeClr>
          </a:solidFill>
        </p:spPr>
      </p:pic>
      <p:sp>
        <p:nvSpPr>
          <p:cNvPr id="2253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2533" name="Rectangle 5"/>
          <p:cNvSpPr>
            <a:spLocks noChangeArrowheads="1"/>
          </p:cNvSpPr>
          <p:nvPr/>
        </p:nvSpPr>
        <p:spPr bwMode="auto">
          <a:xfrm>
            <a:off x="900113"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2535" name="Rectangle 7"/>
          <p:cNvSpPr>
            <a:spLocks noChangeArrowheads="1"/>
          </p:cNvSpPr>
          <p:nvPr/>
        </p:nvSpPr>
        <p:spPr bwMode="auto">
          <a:xfrm>
            <a:off x="900113" y="1485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22538" name="Picture 10"/>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1">
                <a:lumMod val="50000"/>
                <a:tint val="45000"/>
                <a:satMod val="400000"/>
              </a:schemeClr>
            </a:duotone>
          </a:blip>
          <a:srcRect/>
          <a:stretch>
            <a:fillRect/>
          </a:stretch>
        </p:blipFill>
        <p:spPr bwMode="auto">
          <a:xfrm>
            <a:off x="745757" y="3875116"/>
            <a:ext cx="5384235" cy="504056"/>
          </a:xfrm>
          <a:prstGeom prst="rect">
            <a:avLst/>
          </a:prstGeom>
          <a:solidFill>
            <a:schemeClr val="accent3">
              <a:lumMod val="60000"/>
              <a:lumOff val="40000"/>
            </a:schemeClr>
          </a:solidFill>
        </p:spPr>
      </p:pic>
      <p:pic>
        <p:nvPicPr>
          <p:cNvPr id="22537" name="Picture 9"/>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50000"/>
                <a:tint val="45000"/>
                <a:satMod val="400000"/>
              </a:schemeClr>
            </a:duotone>
          </a:blip>
          <a:srcRect/>
          <a:stretch>
            <a:fillRect/>
          </a:stretch>
        </p:blipFill>
        <p:spPr bwMode="auto">
          <a:xfrm>
            <a:off x="741508" y="4365104"/>
            <a:ext cx="7767045" cy="504056"/>
          </a:xfrm>
          <a:prstGeom prst="rect">
            <a:avLst/>
          </a:prstGeom>
          <a:solidFill>
            <a:schemeClr val="accent3">
              <a:lumMod val="60000"/>
              <a:lumOff val="40000"/>
            </a:schemeClr>
          </a:solidFill>
        </p:spPr>
      </p:pic>
      <p:pic>
        <p:nvPicPr>
          <p:cNvPr id="22536" name="Picture 8"/>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1">
                <a:lumMod val="50000"/>
                <a:tint val="45000"/>
                <a:satMod val="400000"/>
              </a:schemeClr>
            </a:duotone>
          </a:blip>
          <a:srcRect/>
          <a:stretch>
            <a:fillRect/>
          </a:stretch>
        </p:blipFill>
        <p:spPr bwMode="auto">
          <a:xfrm>
            <a:off x="739211" y="4853424"/>
            <a:ext cx="3390922" cy="504056"/>
          </a:xfrm>
          <a:prstGeom prst="rect">
            <a:avLst/>
          </a:prstGeom>
          <a:solidFill>
            <a:schemeClr val="accent3">
              <a:lumMod val="60000"/>
              <a:lumOff val="40000"/>
            </a:schemeClr>
          </a:solidFill>
        </p:spPr>
      </p:pic>
      <p:sp>
        <p:nvSpPr>
          <p:cNvPr id="2253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2540" name="Rectangle 12"/>
          <p:cNvSpPr>
            <a:spLocks noChangeArrowheads="1"/>
          </p:cNvSpPr>
          <p:nvPr/>
        </p:nvSpPr>
        <p:spPr bwMode="auto">
          <a:xfrm>
            <a:off x="900113"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2541" name="Rectangle 13"/>
          <p:cNvSpPr>
            <a:spLocks noChangeArrowheads="1"/>
          </p:cNvSpPr>
          <p:nvPr/>
        </p:nvSpPr>
        <p:spPr bwMode="auto">
          <a:xfrm>
            <a:off x="900113"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2542" name="Rectangle 14"/>
          <p:cNvSpPr>
            <a:spLocks noChangeArrowheads="1"/>
          </p:cNvSpPr>
          <p:nvPr/>
        </p:nvSpPr>
        <p:spPr bwMode="auto">
          <a:xfrm>
            <a:off x="900113" y="1085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400" b="1" dirty="0" smtClean="0">
                <a:solidFill>
                  <a:schemeClr val="accent5">
                    <a:lumMod val="60000"/>
                    <a:lumOff val="40000"/>
                  </a:schemeClr>
                </a:solidFill>
              </a:rPr>
              <a:t>PRÁCTICA N°2:- “DETERMINACIÓN DE LA FRECUENCIA DE FUNCIONAMIENTO DE UN SET DE ANTENAS”</a:t>
            </a:r>
            <a:endParaRPr lang="es-EC" sz="2400" dirty="0">
              <a:solidFill>
                <a:schemeClr val="accent5">
                  <a:lumMod val="60000"/>
                  <a:lumOff val="40000"/>
                </a:schemeClr>
              </a:solidFill>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9" name="8 Marcador de contenido"/>
          <p:cNvPicPr>
            <a:picLocks noGrp="1"/>
          </p:cNvPicPr>
          <p:nvPr>
            <p:ph idx="1"/>
          </p:nvPr>
        </p:nvPicPr>
        <p:blipFill>
          <a:blip r:embed="rId2" cstate="print">
            <a:duotone>
              <a:prstClr val="black"/>
              <a:schemeClr val="accent2">
                <a:lumMod val="50000"/>
                <a:tint val="45000"/>
                <a:satMod val="400000"/>
              </a:schemeClr>
            </a:duotone>
          </a:blip>
          <a:srcRect/>
          <a:stretch>
            <a:fillRect/>
          </a:stretch>
        </p:blipFill>
        <p:spPr bwMode="auto">
          <a:xfrm>
            <a:off x="1691680" y="1628800"/>
            <a:ext cx="5904656" cy="48965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G:\vswrh683new.jpg"/>
          <p:cNvPicPr>
            <a:picLocks/>
          </p:cNvPicPr>
          <p:nvPr/>
        </p:nvPicPr>
        <p:blipFill>
          <a:blip r:embed="rId2" cstate="print">
            <a:duotone>
              <a:prstClr val="black"/>
              <a:schemeClr val="accent2">
                <a:lumMod val="50000"/>
                <a:tint val="45000"/>
                <a:satMod val="400000"/>
              </a:schemeClr>
            </a:duotone>
          </a:blip>
          <a:srcRect b="18582"/>
          <a:stretch>
            <a:fillRect/>
          </a:stretch>
        </p:blipFill>
        <p:spPr bwMode="auto">
          <a:xfrm>
            <a:off x="611560" y="1556792"/>
            <a:ext cx="7920880" cy="4032448"/>
          </a:xfrm>
          <a:prstGeom prst="rect">
            <a:avLst/>
          </a:prstGeom>
          <a:noFill/>
          <a:ln w="9525">
            <a:noFill/>
            <a:miter lim="800000"/>
            <a:headEnd/>
            <a:tailEnd/>
          </a:ln>
        </p:spPr>
      </p:pic>
      <p:pic>
        <p:nvPicPr>
          <p:cNvPr id="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95736" y="5733256"/>
            <a:ext cx="4934111" cy="334516"/>
          </a:xfrm>
          <a:prstGeom prst="rect">
            <a:avLst/>
          </a:prstGeom>
          <a:solidFill>
            <a:schemeClr val="accent3">
              <a:lumMod val="60000"/>
              <a:lumOff val="40000"/>
            </a:schemeClr>
          </a:solidFill>
        </p:spPr>
      </p:pic>
      <p:pic>
        <p:nvPicPr>
          <p:cNvPr id="6"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95736" y="6021288"/>
            <a:ext cx="4549418" cy="334516"/>
          </a:xfrm>
          <a:prstGeom prst="rect">
            <a:avLst/>
          </a:prstGeom>
          <a:solidFill>
            <a:schemeClr val="accent3">
              <a:lumMod val="60000"/>
              <a:lumOff val="40000"/>
            </a:schemeClr>
          </a:solid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G:\perdreth683new.jpg"/>
          <p:cNvPicPr>
            <a:picLocks noGrp="1"/>
          </p:cNvPicPr>
          <p:nvPr>
            <p:ph idx="1"/>
          </p:nvPr>
        </p:nvPicPr>
        <p:blipFill>
          <a:blip r:embed="rId2" cstate="print">
            <a:duotone>
              <a:prstClr val="black"/>
              <a:schemeClr val="accent2">
                <a:lumMod val="50000"/>
                <a:tint val="45000"/>
                <a:satMod val="400000"/>
              </a:schemeClr>
            </a:duotone>
          </a:blip>
          <a:srcRect b="16934"/>
          <a:stretch>
            <a:fillRect/>
          </a:stretch>
        </p:blipFill>
        <p:spPr bwMode="auto">
          <a:xfrm>
            <a:off x="718985" y="1646238"/>
            <a:ext cx="7706030"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cstate="print">
            <a:duotone>
              <a:prstClr val="black"/>
              <a:schemeClr val="accent2">
                <a:lumMod val="50000"/>
                <a:tint val="45000"/>
                <a:satMod val="400000"/>
              </a:schemeClr>
            </a:duotone>
          </a:blip>
          <a:srcRect l="19453" t="23480" r="18554" b="12880"/>
          <a:stretch>
            <a:fillRect/>
          </a:stretch>
        </p:blipFill>
        <p:spPr bwMode="auto">
          <a:xfrm>
            <a:off x="755576" y="1556792"/>
            <a:ext cx="7704856" cy="4473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G:\vswrv683new.jpg"/>
          <p:cNvPicPr/>
          <p:nvPr/>
        </p:nvPicPr>
        <p:blipFill>
          <a:blip r:embed="rId2" cstate="print">
            <a:duotone>
              <a:prstClr val="black"/>
              <a:schemeClr val="accent2">
                <a:lumMod val="50000"/>
                <a:tint val="45000"/>
                <a:satMod val="400000"/>
              </a:schemeClr>
            </a:duotone>
          </a:blip>
          <a:srcRect b="18582"/>
          <a:stretch>
            <a:fillRect/>
          </a:stretch>
        </p:blipFill>
        <p:spPr bwMode="auto">
          <a:xfrm>
            <a:off x="683568" y="1484784"/>
            <a:ext cx="7704856" cy="4176464"/>
          </a:xfrm>
          <a:prstGeom prst="rect">
            <a:avLst/>
          </a:prstGeom>
          <a:noFill/>
          <a:ln w="9525">
            <a:noFill/>
            <a:miter lim="800000"/>
            <a:headEnd/>
            <a:tailEnd/>
          </a:ln>
        </p:spPr>
      </p:pic>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0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39752" y="5877272"/>
            <a:ext cx="5310590" cy="360040"/>
          </a:xfrm>
          <a:prstGeom prst="rect">
            <a:avLst/>
          </a:prstGeom>
          <a:solidFill>
            <a:schemeClr val="accent2"/>
          </a:solidFill>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02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39752" y="6237312"/>
            <a:ext cx="4896544" cy="360040"/>
          </a:xfrm>
          <a:prstGeom prst="rect">
            <a:avLst/>
          </a:prstGeom>
          <a:solidFill>
            <a:schemeClr val="accent2"/>
          </a:solid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G:\perdretv683new.jpg"/>
          <p:cNvPicPr>
            <a:picLocks noGrp="1"/>
          </p:cNvPicPr>
          <p:nvPr>
            <p:ph idx="1"/>
          </p:nvPr>
        </p:nvPicPr>
        <p:blipFill>
          <a:blip r:embed="rId2" cstate="print">
            <a:duotone>
              <a:prstClr val="black"/>
              <a:schemeClr val="accent2">
                <a:lumMod val="50000"/>
                <a:tint val="45000"/>
                <a:satMod val="400000"/>
              </a:schemeClr>
            </a:duotone>
          </a:blip>
          <a:srcRect b="16934"/>
          <a:stretch>
            <a:fillRect/>
          </a:stretch>
        </p:blipFill>
        <p:spPr bwMode="auto">
          <a:xfrm>
            <a:off x="718985" y="1646238"/>
            <a:ext cx="7706030"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idx="1"/>
          </p:nvPr>
        </p:nvPicPr>
        <p:blipFill>
          <a:blip r:embed="rId2" cstate="print">
            <a:duotone>
              <a:prstClr val="black"/>
              <a:schemeClr val="accent2">
                <a:lumMod val="50000"/>
                <a:tint val="45000"/>
                <a:satMod val="400000"/>
              </a:schemeClr>
            </a:duotone>
          </a:blip>
          <a:srcRect l="11219" t="23480" r="18180" b="9698"/>
          <a:stretch>
            <a:fillRect/>
          </a:stretch>
        </p:blipFill>
        <p:spPr bwMode="auto">
          <a:xfrm>
            <a:off x="755575" y="1628801"/>
            <a:ext cx="7668853"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400" b="1" dirty="0" smtClean="0">
                <a:solidFill>
                  <a:schemeClr val="accent5">
                    <a:lumMod val="60000"/>
                    <a:lumOff val="40000"/>
                  </a:schemeClr>
                </a:solidFill>
              </a:rPr>
              <a:t>PRÁCTICA N°3:- “MEDICIÓN DE PARÁMETROS DE RESONANCIA DE CIRCUITOS DE RF, RLC”</a:t>
            </a:r>
            <a:endParaRPr lang="es-ES" sz="2400" dirty="0">
              <a:solidFill>
                <a:schemeClr val="accent5">
                  <a:lumMod val="60000"/>
                  <a:lumOff val="40000"/>
                </a:schemeClr>
              </a:solidFill>
            </a:endParaRPr>
          </a:p>
        </p:txBody>
      </p:sp>
      <p:pic>
        <p:nvPicPr>
          <p:cNvPr id="4" name="3 Marcador de contenido"/>
          <p:cNvPicPr>
            <a:picLocks noGrp="1"/>
          </p:cNvPicPr>
          <p:nvPr>
            <p:ph idx="1"/>
          </p:nvPr>
        </p:nvPicPr>
        <p:blipFill>
          <a:blip r:embed="rId2" cstate="print">
            <a:duotone>
              <a:prstClr val="black"/>
              <a:schemeClr val="accent2">
                <a:lumMod val="50000"/>
                <a:tint val="45000"/>
                <a:satMod val="400000"/>
              </a:schemeClr>
            </a:duotone>
          </a:blip>
          <a:srcRect/>
          <a:stretch>
            <a:fillRect/>
          </a:stretch>
        </p:blipFill>
        <p:spPr bwMode="auto">
          <a:xfrm>
            <a:off x="467544" y="2492897"/>
            <a:ext cx="8208911" cy="3024335"/>
          </a:xfrm>
          <a:prstGeom prst="rect">
            <a:avLst/>
          </a:prstGeom>
          <a:solidFill>
            <a:schemeClr val="accent2"/>
          </a:solid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79512" y="1484784"/>
          <a:ext cx="8640960" cy="4687416"/>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3642015" y="764704"/>
            <a:ext cx="1798890" cy="584775"/>
          </a:xfrm>
          <a:prstGeom prst="rect">
            <a:avLst/>
          </a:prstGeom>
          <a:noFill/>
        </p:spPr>
        <p:txBody>
          <a:bodyPr wrap="none" rtlCol="0">
            <a:spAutoFit/>
          </a:bodyPr>
          <a:lstStyle/>
          <a:p>
            <a:r>
              <a:rPr lang="es-ES" sz="3200" dirty="0" smtClean="0"/>
              <a:t>C=0.5nF</a:t>
            </a:r>
            <a:endParaRPr lang="es-E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Objetivo General</a:t>
            </a:r>
            <a:endParaRPr lang="es-ES" dirty="0"/>
          </a:p>
        </p:txBody>
      </p:sp>
      <p:sp>
        <p:nvSpPr>
          <p:cNvPr id="3" name="2 Marcador de contenido"/>
          <p:cNvSpPr>
            <a:spLocks noGrp="1"/>
          </p:cNvSpPr>
          <p:nvPr>
            <p:ph idx="1"/>
          </p:nvPr>
        </p:nvSpPr>
        <p:spPr>
          <a:xfrm>
            <a:off x="457200" y="2276871"/>
            <a:ext cx="8229600" cy="3895645"/>
          </a:xfrm>
        </p:spPr>
        <p:txBody>
          <a:bodyPr/>
          <a:lstStyle/>
          <a:p>
            <a:r>
              <a:rPr lang="es-ES" dirty="0" smtClean="0"/>
              <a:t>Desarrollar prácticas de laboratorio para la materia de Antenas y Sistemas de RF usando los equipos disponibles en los laboratorios</a:t>
            </a: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6462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3642015" y="764704"/>
            <a:ext cx="1798890" cy="584775"/>
          </a:xfrm>
          <a:prstGeom prst="rect">
            <a:avLst/>
          </a:prstGeom>
          <a:noFill/>
        </p:spPr>
        <p:txBody>
          <a:bodyPr wrap="none" rtlCol="0">
            <a:spAutoFit/>
          </a:bodyPr>
          <a:lstStyle/>
          <a:p>
            <a:r>
              <a:rPr lang="es-ES" sz="3200" dirty="0" smtClean="0"/>
              <a:t>C=0.5nF</a:t>
            </a:r>
            <a:endParaRPr lang="es-ES" sz="3200" dirty="0"/>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276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868144" y="2348880"/>
            <a:ext cx="1696302" cy="497582"/>
          </a:xfrm>
          <a:prstGeom prst="roundRect">
            <a:avLst>
              <a:gd name="adj" fmla="val 16667"/>
            </a:avLst>
          </a:prstGeom>
          <a:solidFill>
            <a:schemeClr val="accent2"/>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9" name="8 Conector recto de flecha"/>
          <p:cNvCxnSpPr/>
          <p:nvPr/>
        </p:nvCxnSpPr>
        <p:spPr>
          <a:xfrm>
            <a:off x="4807024" y="2060848"/>
            <a:ext cx="0" cy="504056"/>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2987824" y="3284984"/>
            <a:ext cx="4104456"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2195736" y="3717032"/>
            <a:ext cx="6264696"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642015" y="764704"/>
            <a:ext cx="2021707" cy="584775"/>
          </a:xfrm>
          <a:prstGeom prst="rect">
            <a:avLst/>
          </a:prstGeom>
          <a:noFill/>
        </p:spPr>
        <p:txBody>
          <a:bodyPr wrap="none" rtlCol="0">
            <a:spAutoFit/>
          </a:bodyPr>
          <a:lstStyle/>
          <a:p>
            <a:r>
              <a:rPr lang="es-ES" sz="3200" dirty="0" smtClean="0"/>
              <a:t>C=0.33nF</a:t>
            </a:r>
            <a:endParaRPr lang="es-ES" sz="3200" dirty="0"/>
          </a:p>
        </p:txBody>
      </p:sp>
      <p:graphicFrame>
        <p:nvGraphicFramePr>
          <p:cNvPr id="5" name="4 Marcador de contenido"/>
          <p:cNvGraphicFramePr>
            <a:graphicFrameLocks noGrp="1"/>
          </p:cNvGraphicFramePr>
          <p:nvPr>
            <p:ph idx="1"/>
          </p:nvPr>
        </p:nvGraphicFramePr>
        <p:xfrm>
          <a:off x="457200" y="16462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642015" y="764704"/>
            <a:ext cx="2021707" cy="584775"/>
          </a:xfrm>
          <a:prstGeom prst="rect">
            <a:avLst/>
          </a:prstGeom>
          <a:noFill/>
        </p:spPr>
        <p:txBody>
          <a:bodyPr wrap="none" rtlCol="0">
            <a:spAutoFit/>
          </a:bodyPr>
          <a:lstStyle/>
          <a:p>
            <a:r>
              <a:rPr lang="es-ES" sz="3200" dirty="0" smtClean="0"/>
              <a:t>C=0.33nF</a:t>
            </a:r>
            <a:endParaRPr lang="es-ES" sz="3200" dirty="0"/>
          </a:p>
        </p:txBody>
      </p:sp>
      <p:graphicFrame>
        <p:nvGraphicFramePr>
          <p:cNvPr id="5" name="4 Marcador de contenido"/>
          <p:cNvGraphicFramePr>
            <a:graphicFrameLocks noGrp="1"/>
          </p:cNvGraphicFramePr>
          <p:nvPr>
            <p:ph idx="1"/>
          </p:nvPr>
        </p:nvGraphicFramePr>
        <p:xfrm>
          <a:off x="457200" y="1646238"/>
          <a:ext cx="8229600" cy="4525962"/>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5 Conector recto de flecha"/>
          <p:cNvCxnSpPr/>
          <p:nvPr/>
        </p:nvCxnSpPr>
        <p:spPr>
          <a:xfrm>
            <a:off x="4788024" y="2204864"/>
            <a:ext cx="0" cy="504056"/>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072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74296" y="2439888"/>
            <a:ext cx="2304256" cy="576064"/>
          </a:xfrm>
          <a:prstGeom prst="roundRect">
            <a:avLst>
              <a:gd name="adj" fmla="val 16667"/>
            </a:avLst>
          </a:prstGeom>
          <a:solidFill>
            <a:schemeClr val="accent2"/>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6 Conector recto"/>
          <p:cNvCxnSpPr/>
          <p:nvPr/>
        </p:nvCxnSpPr>
        <p:spPr>
          <a:xfrm>
            <a:off x="1907704" y="3573016"/>
            <a:ext cx="6408712"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969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63888" y="260648"/>
            <a:ext cx="1728192" cy="1051943"/>
          </a:xfrm>
          <a:prstGeom prst="roundRect">
            <a:avLst>
              <a:gd name="adj" fmla="val 16667"/>
            </a:avLst>
          </a:prstGeom>
          <a:solidFill>
            <a:schemeClr val="accent2"/>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5 CuadroTexto"/>
          <p:cNvSpPr txBox="1"/>
          <p:nvPr/>
        </p:nvSpPr>
        <p:spPr>
          <a:xfrm>
            <a:off x="5796136" y="2564904"/>
            <a:ext cx="2021707" cy="584775"/>
          </a:xfrm>
          <a:prstGeom prst="rect">
            <a:avLst/>
          </a:prstGeom>
          <a:noFill/>
        </p:spPr>
        <p:txBody>
          <a:bodyPr wrap="none" rtlCol="0">
            <a:spAutoFit/>
          </a:bodyPr>
          <a:lstStyle/>
          <a:p>
            <a:r>
              <a:rPr lang="es-ES" sz="3200" dirty="0" smtClean="0"/>
              <a:t>C=0.33nF</a:t>
            </a:r>
            <a:endParaRPr lang="es-ES" sz="3200" dirty="0"/>
          </a:p>
        </p:txBody>
      </p:sp>
      <p:sp>
        <p:nvSpPr>
          <p:cNvPr id="7" name="6 CuadroTexto"/>
          <p:cNvSpPr txBox="1"/>
          <p:nvPr/>
        </p:nvSpPr>
        <p:spPr>
          <a:xfrm>
            <a:off x="1475656" y="2492896"/>
            <a:ext cx="1798890" cy="584775"/>
          </a:xfrm>
          <a:prstGeom prst="rect">
            <a:avLst/>
          </a:prstGeom>
          <a:noFill/>
        </p:spPr>
        <p:txBody>
          <a:bodyPr wrap="none" rtlCol="0">
            <a:spAutoFit/>
          </a:bodyPr>
          <a:lstStyle/>
          <a:p>
            <a:r>
              <a:rPr lang="es-ES" sz="3200" dirty="0" smtClean="0"/>
              <a:t>C=0.5nF</a:t>
            </a:r>
            <a:endParaRPr lang="es-ES" sz="3200" dirty="0"/>
          </a:p>
        </p:txBody>
      </p:sp>
      <p:sp>
        <p:nvSpPr>
          <p:cNvPr id="297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9701"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90573" y="3717032"/>
            <a:ext cx="3213875" cy="785614"/>
          </a:xfrm>
          <a:prstGeom prst="roundRect">
            <a:avLst>
              <a:gd name="adj" fmla="val 16667"/>
            </a:avLst>
          </a:prstGeom>
          <a:solidFill>
            <a:schemeClr val="accent2"/>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9703"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5576" y="3717032"/>
            <a:ext cx="3213875" cy="785614"/>
          </a:xfrm>
          <a:prstGeom prst="roundRect">
            <a:avLst>
              <a:gd name="adj" fmla="val 16667"/>
            </a:avLst>
          </a:prstGeom>
          <a:solidFill>
            <a:schemeClr val="accent2"/>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duotone>
              <a:prstClr val="black"/>
              <a:schemeClr val="accent2">
                <a:lumMod val="50000"/>
                <a:tint val="45000"/>
                <a:satMod val="400000"/>
              </a:schemeClr>
            </a:duotone>
          </a:blip>
          <a:srcRect/>
          <a:stretch>
            <a:fillRect/>
          </a:stretch>
        </p:blipFill>
        <p:spPr bwMode="auto">
          <a:xfrm>
            <a:off x="457200" y="1761225"/>
            <a:ext cx="8229600" cy="4295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6462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400" b="1" dirty="0" smtClean="0">
                <a:solidFill>
                  <a:schemeClr val="accent5">
                    <a:lumMod val="60000"/>
                    <a:lumOff val="40000"/>
                  </a:schemeClr>
                </a:solidFill>
              </a:rPr>
              <a:t>PRÁCTICA N°4.- “ANCHO DE BANDA DE LÍNEAS DE TRANSMISIÓN”</a:t>
            </a:r>
            <a:endParaRPr lang="es-ES" sz="2400" dirty="0">
              <a:solidFill>
                <a:schemeClr val="accent5">
                  <a:lumMod val="60000"/>
                  <a:lumOff val="40000"/>
                </a:schemeClr>
              </a:solidFill>
            </a:endParaRPr>
          </a:p>
        </p:txBody>
      </p:sp>
      <p:pic>
        <p:nvPicPr>
          <p:cNvPr id="4" name="3 Marcador de contenido"/>
          <p:cNvPicPr>
            <a:picLocks noGrp="1"/>
          </p:cNvPicPr>
          <p:nvPr>
            <p:ph idx="1"/>
          </p:nvPr>
        </p:nvPicPr>
        <p:blipFill>
          <a:blip r:embed="rId2" cstate="print">
            <a:duotone>
              <a:prstClr val="black"/>
              <a:schemeClr val="accent2">
                <a:lumMod val="50000"/>
                <a:tint val="45000"/>
                <a:satMod val="400000"/>
              </a:schemeClr>
            </a:duotone>
          </a:blip>
          <a:srcRect/>
          <a:stretch>
            <a:fillRect/>
          </a:stretch>
        </p:blipFill>
        <p:spPr bwMode="auto">
          <a:xfrm>
            <a:off x="457200" y="2131305"/>
            <a:ext cx="8229600" cy="35558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Cortocircuito</a:t>
            </a:r>
            <a:endParaRPr lang="es-ES" dirty="0"/>
          </a:p>
        </p:txBody>
      </p:sp>
      <p:graphicFrame>
        <p:nvGraphicFramePr>
          <p:cNvPr id="4" name="3 Marcador de contenido"/>
          <p:cNvGraphicFramePr>
            <a:graphicFrameLocks noGrp="1"/>
          </p:cNvGraphicFramePr>
          <p:nvPr>
            <p:ph idx="1"/>
          </p:nvPr>
        </p:nvGraphicFramePr>
        <p:xfrm>
          <a:off x="457200" y="1646238"/>
          <a:ext cx="8229600" cy="4525962"/>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5 Conector recto de flecha"/>
          <p:cNvCxnSpPr/>
          <p:nvPr/>
        </p:nvCxnSpPr>
        <p:spPr>
          <a:xfrm>
            <a:off x="5278828" y="1916832"/>
            <a:ext cx="0" cy="72008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Circuito Abierto</a:t>
            </a:r>
            <a:endParaRPr lang="es-ES" dirty="0"/>
          </a:p>
        </p:txBody>
      </p:sp>
      <p:graphicFrame>
        <p:nvGraphicFramePr>
          <p:cNvPr id="4" name="3 Marcador de contenido"/>
          <p:cNvGraphicFramePr>
            <a:graphicFrameLocks noGrp="1"/>
          </p:cNvGraphicFramePr>
          <p:nvPr>
            <p:ph idx="1"/>
          </p:nvPr>
        </p:nvGraphicFramePr>
        <p:xfrm>
          <a:off x="457200" y="1646238"/>
          <a:ext cx="8229600" cy="4525962"/>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4 Conector recto de flecha"/>
          <p:cNvCxnSpPr/>
          <p:nvPr/>
        </p:nvCxnSpPr>
        <p:spPr>
          <a:xfrm>
            <a:off x="5350836" y="1988840"/>
            <a:ext cx="13252" cy="3024336"/>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Línea de transmisión con </a:t>
            </a:r>
            <a:r>
              <a:rPr lang="es-ES" dirty="0" err="1" smtClean="0"/>
              <a:t>Stub</a:t>
            </a:r>
            <a:endParaRPr lang="es-ES" dirty="0"/>
          </a:p>
        </p:txBody>
      </p:sp>
      <p:pic>
        <p:nvPicPr>
          <p:cNvPr id="4" name="3 Marcador de contenido"/>
          <p:cNvPicPr>
            <a:picLocks noGrp="1"/>
          </p:cNvPicPr>
          <p:nvPr>
            <p:ph idx="1"/>
          </p:nvPr>
        </p:nvPicPr>
        <p:blipFill>
          <a:blip r:embed="rId2" cstate="print">
            <a:duotone>
              <a:prstClr val="black"/>
              <a:schemeClr val="accent1">
                <a:lumMod val="50000"/>
                <a:tint val="45000"/>
                <a:satMod val="400000"/>
              </a:schemeClr>
            </a:duotone>
          </a:blip>
          <a:srcRect/>
          <a:stretch>
            <a:fillRect/>
          </a:stretch>
        </p:blipFill>
        <p:spPr bwMode="auto">
          <a:xfrm>
            <a:off x="1500812" y="1646238"/>
            <a:ext cx="6142376"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Objetivos Específicos</a:t>
            </a:r>
            <a:endParaRPr lang="es-ES" dirty="0"/>
          </a:p>
        </p:txBody>
      </p:sp>
      <p:sp>
        <p:nvSpPr>
          <p:cNvPr id="3" name="2 Marcador de contenido"/>
          <p:cNvSpPr>
            <a:spLocks noGrp="1"/>
          </p:cNvSpPr>
          <p:nvPr>
            <p:ph idx="1"/>
          </p:nvPr>
        </p:nvSpPr>
        <p:spPr>
          <a:xfrm>
            <a:off x="457200" y="1646236"/>
            <a:ext cx="8435280" cy="5023123"/>
          </a:xfrm>
        </p:spPr>
        <p:txBody>
          <a:bodyPr>
            <a:noAutofit/>
          </a:bodyPr>
          <a:lstStyle/>
          <a:p>
            <a:pPr lvl="0" algn="just"/>
            <a:r>
              <a:rPr lang="es-ES" sz="2800" dirty="0" smtClean="0"/>
              <a:t>Analizar las características de los equipos</a:t>
            </a:r>
          </a:p>
          <a:p>
            <a:pPr lvl="0" algn="just"/>
            <a:r>
              <a:rPr lang="es-ES" sz="2800" dirty="0" smtClean="0"/>
              <a:t>Seleccionar el o los equipos más adecuados para las prácticas</a:t>
            </a:r>
          </a:p>
          <a:p>
            <a:pPr lvl="0" algn="just"/>
            <a:r>
              <a:rPr lang="es-ES" sz="2800" dirty="0" smtClean="0"/>
              <a:t>Diseñar e implementar 2 tipos de antenas</a:t>
            </a:r>
          </a:p>
          <a:p>
            <a:pPr lvl="0" algn="just"/>
            <a:r>
              <a:rPr lang="es-ES" sz="2800" dirty="0" smtClean="0"/>
              <a:t>Evaluar las antenas implementadas</a:t>
            </a:r>
          </a:p>
          <a:p>
            <a:pPr lvl="0" algn="just"/>
            <a:r>
              <a:rPr lang="es-ES" sz="2800" dirty="0" smtClean="0"/>
              <a:t>Evaluar antenas adquiridas para verificar las especificaciones de fábrica</a:t>
            </a:r>
          </a:p>
          <a:p>
            <a:pPr algn="just"/>
            <a:r>
              <a:rPr lang="es-ES" sz="2800" dirty="0" smtClean="0"/>
              <a:t>Elaborar prácticas de laboratorio de la materia Antenas y Sistemas de RF conforme al plan analítico</a:t>
            </a:r>
            <a:endParaRPr lang="es-E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p:nvPr/>
        </p:nvPicPr>
        <p:blipFill>
          <a:blip r:embed="rId2" cstate="print">
            <a:lum bright="-20000" contrast="40000"/>
          </a:blip>
          <a:srcRect l="2754" r="1727" b="14858"/>
          <a:stretch>
            <a:fillRect/>
          </a:stretch>
        </p:blipFill>
        <p:spPr bwMode="auto">
          <a:xfrm>
            <a:off x="1299388" y="90128"/>
            <a:ext cx="6696744" cy="6629515"/>
          </a:xfrm>
          <a:prstGeom prst="ellipse">
            <a:avLst/>
          </a:prstGeom>
          <a:ln>
            <a:noFill/>
          </a:ln>
          <a:effectLst>
            <a:softEdge rad="112500"/>
          </a:effectLst>
        </p:spPr>
      </p:pic>
      <p:sp>
        <p:nvSpPr>
          <p:cNvPr id="378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789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1559" y="404664"/>
            <a:ext cx="1407429" cy="360040"/>
          </a:xfrm>
          <a:prstGeom prst="roundRect">
            <a:avLst>
              <a:gd name="adj" fmla="val 16667"/>
            </a:avLst>
          </a:prstGeom>
          <a:solidFill>
            <a:schemeClr val="accent2"/>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78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7893"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9552" y="836712"/>
            <a:ext cx="1554718" cy="360040"/>
          </a:xfrm>
          <a:prstGeom prst="roundRect">
            <a:avLst>
              <a:gd name="adj" fmla="val 16667"/>
            </a:avLst>
          </a:prstGeom>
          <a:solidFill>
            <a:schemeClr val="accent2"/>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789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7895"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236296" y="5517232"/>
            <a:ext cx="1538353" cy="360040"/>
          </a:xfrm>
          <a:prstGeom prst="roundRect">
            <a:avLst>
              <a:gd name="adj" fmla="val 16667"/>
            </a:avLst>
          </a:prstGeom>
          <a:solidFill>
            <a:schemeClr val="accent2"/>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789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7897"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236295" y="5949280"/>
            <a:ext cx="1538353" cy="360040"/>
          </a:xfrm>
          <a:prstGeom prst="roundRect">
            <a:avLst>
              <a:gd name="adj" fmla="val 16667"/>
            </a:avLst>
          </a:prstGeom>
          <a:solidFill>
            <a:schemeClr val="accent2"/>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5" name="14 Conector recto"/>
          <p:cNvCxnSpPr/>
          <p:nvPr/>
        </p:nvCxnSpPr>
        <p:spPr>
          <a:xfrm flipV="1">
            <a:off x="1795940" y="3404886"/>
            <a:ext cx="6160436" cy="241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15 Elipse"/>
          <p:cNvSpPr/>
          <p:nvPr/>
        </p:nvSpPr>
        <p:spPr>
          <a:xfrm>
            <a:off x="3732144" y="2475480"/>
            <a:ext cx="1872208" cy="1872208"/>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CuadroTexto"/>
          <p:cNvSpPr txBox="1"/>
          <p:nvPr/>
        </p:nvSpPr>
        <p:spPr>
          <a:xfrm>
            <a:off x="3419872" y="3140968"/>
            <a:ext cx="504056" cy="307777"/>
          </a:xfrm>
          <a:prstGeom prst="rect">
            <a:avLst/>
          </a:prstGeom>
          <a:noFill/>
        </p:spPr>
        <p:txBody>
          <a:bodyPr wrap="square" rtlCol="0">
            <a:spAutoFit/>
          </a:bodyPr>
          <a:lstStyle/>
          <a:p>
            <a:r>
              <a:rPr lang="es-ES" sz="1400" dirty="0" smtClean="0">
                <a:solidFill>
                  <a:srgbClr val="FF0000"/>
                </a:solidFill>
              </a:rPr>
              <a:t>Y</a:t>
            </a:r>
            <a:r>
              <a:rPr lang="es-ES" sz="1000" dirty="0" smtClean="0">
                <a:solidFill>
                  <a:srgbClr val="FF0000"/>
                </a:solidFill>
              </a:rPr>
              <a:t>L</a:t>
            </a:r>
            <a:endParaRPr lang="es-ES" sz="1400" dirty="0">
              <a:solidFill>
                <a:srgbClr val="FF0000"/>
              </a:solidFill>
            </a:endParaRPr>
          </a:p>
        </p:txBody>
      </p:sp>
      <p:sp>
        <p:nvSpPr>
          <p:cNvPr id="18" name="17 CuadroTexto"/>
          <p:cNvSpPr txBox="1"/>
          <p:nvPr/>
        </p:nvSpPr>
        <p:spPr>
          <a:xfrm>
            <a:off x="5535400" y="3121223"/>
            <a:ext cx="504056" cy="307777"/>
          </a:xfrm>
          <a:prstGeom prst="rect">
            <a:avLst/>
          </a:prstGeom>
          <a:noFill/>
        </p:spPr>
        <p:txBody>
          <a:bodyPr wrap="square" rtlCol="0">
            <a:spAutoFit/>
          </a:bodyPr>
          <a:lstStyle/>
          <a:p>
            <a:r>
              <a:rPr lang="es-ES" sz="1400" dirty="0" smtClean="0">
                <a:solidFill>
                  <a:srgbClr val="FF0000"/>
                </a:solidFill>
              </a:rPr>
              <a:t>Z</a:t>
            </a:r>
            <a:r>
              <a:rPr lang="es-ES" sz="1000" dirty="0" smtClean="0">
                <a:solidFill>
                  <a:srgbClr val="FF0000"/>
                </a:solidFill>
              </a:rPr>
              <a:t>L</a:t>
            </a:r>
            <a:endParaRPr lang="es-ES" sz="1400" dirty="0">
              <a:solidFill>
                <a:srgbClr val="FF0000"/>
              </a:solidFill>
            </a:endParaRPr>
          </a:p>
        </p:txBody>
      </p:sp>
      <p:cxnSp>
        <p:nvCxnSpPr>
          <p:cNvPr id="20" name="19 Conector recto"/>
          <p:cNvCxnSpPr/>
          <p:nvPr/>
        </p:nvCxnSpPr>
        <p:spPr>
          <a:xfrm>
            <a:off x="4667536" y="3422176"/>
            <a:ext cx="1056592" cy="30311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V="1">
            <a:off x="4668248" y="404664"/>
            <a:ext cx="1055880" cy="30106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flipH="1" flipV="1">
            <a:off x="3563888" y="404664"/>
            <a:ext cx="1100592" cy="301068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flipV="1">
            <a:off x="3563888" y="3429000"/>
            <a:ext cx="1100592" cy="301068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4644008" y="2132856"/>
            <a:ext cx="346570" cy="369332"/>
          </a:xfrm>
          <a:prstGeom prst="rect">
            <a:avLst/>
          </a:prstGeom>
          <a:noFill/>
        </p:spPr>
        <p:txBody>
          <a:bodyPr wrap="none" rtlCol="0">
            <a:spAutoFit/>
          </a:bodyPr>
          <a:lstStyle/>
          <a:p>
            <a:r>
              <a:rPr lang="es-ES" dirty="0" smtClean="0">
                <a:solidFill>
                  <a:srgbClr val="002060"/>
                </a:solidFill>
              </a:rPr>
              <a:t>A</a:t>
            </a:r>
            <a:endParaRPr lang="es-ES" dirty="0">
              <a:solidFill>
                <a:srgbClr val="002060"/>
              </a:solidFill>
            </a:endParaRPr>
          </a:p>
        </p:txBody>
      </p:sp>
      <p:sp>
        <p:nvSpPr>
          <p:cNvPr id="21" name="20 CuadroTexto"/>
          <p:cNvSpPr txBox="1"/>
          <p:nvPr/>
        </p:nvSpPr>
        <p:spPr>
          <a:xfrm>
            <a:off x="5004048" y="4221088"/>
            <a:ext cx="319318" cy="369332"/>
          </a:xfrm>
          <a:prstGeom prst="rect">
            <a:avLst/>
          </a:prstGeom>
          <a:noFill/>
        </p:spPr>
        <p:txBody>
          <a:bodyPr wrap="none" rtlCol="0">
            <a:spAutoFit/>
          </a:bodyPr>
          <a:lstStyle/>
          <a:p>
            <a:r>
              <a:rPr lang="es-ES" dirty="0" smtClean="0">
                <a:solidFill>
                  <a:srgbClr val="002060"/>
                </a:solidFill>
              </a:rPr>
              <a:t>B</a:t>
            </a:r>
            <a:endParaRPr lang="es-ES" dirty="0">
              <a:solidFill>
                <a:srgbClr val="00206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Rafael\Desktop\cel\Images\Cámara\201111\201111A0\02112011632.jpg"/>
          <p:cNvPicPr>
            <a:picLocks noGrp="1" noChangeAspect="1" noChangeArrowheads="1"/>
          </p:cNvPicPr>
          <p:nvPr>
            <p:ph idx="1"/>
          </p:nvPr>
        </p:nvPicPr>
        <p:blipFill>
          <a:blip r:embed="rId2" cstate="print"/>
          <a:srcRect/>
          <a:stretch>
            <a:fillRect/>
          </a:stretch>
        </p:blipFill>
        <p:spPr bwMode="auto">
          <a:xfrm>
            <a:off x="2771800" y="1556792"/>
            <a:ext cx="3623575" cy="4831432"/>
          </a:xfrm>
          <a:prstGeom prst="rect">
            <a:avLst/>
          </a:prstGeom>
          <a:noFill/>
        </p:spPr>
      </p:pic>
      <p:cxnSp>
        <p:nvCxnSpPr>
          <p:cNvPr id="6" name="5 Conector recto de flecha"/>
          <p:cNvCxnSpPr/>
          <p:nvPr/>
        </p:nvCxnSpPr>
        <p:spPr>
          <a:xfrm flipH="1">
            <a:off x="5436096" y="3645024"/>
            <a:ext cx="1368152" cy="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flipH="1">
            <a:off x="6084168" y="2564904"/>
            <a:ext cx="936104" cy="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6876256" y="3501008"/>
            <a:ext cx="654346" cy="369332"/>
          </a:xfrm>
          <a:prstGeom prst="rect">
            <a:avLst/>
          </a:prstGeom>
          <a:noFill/>
        </p:spPr>
        <p:txBody>
          <a:bodyPr wrap="none" rtlCol="0">
            <a:spAutoFit/>
          </a:bodyPr>
          <a:lstStyle/>
          <a:p>
            <a:r>
              <a:rPr lang="es-ES" dirty="0" err="1" smtClean="0"/>
              <a:t>Stub</a:t>
            </a:r>
            <a:endParaRPr lang="es-ES" dirty="0"/>
          </a:p>
        </p:txBody>
      </p:sp>
      <p:sp>
        <p:nvSpPr>
          <p:cNvPr id="10" name="9 CuadroTexto"/>
          <p:cNvSpPr txBox="1"/>
          <p:nvPr/>
        </p:nvSpPr>
        <p:spPr>
          <a:xfrm>
            <a:off x="6948264" y="2231368"/>
            <a:ext cx="1872208" cy="646331"/>
          </a:xfrm>
          <a:prstGeom prst="rect">
            <a:avLst/>
          </a:prstGeom>
          <a:noFill/>
        </p:spPr>
        <p:txBody>
          <a:bodyPr wrap="square" rtlCol="0">
            <a:spAutoFit/>
          </a:bodyPr>
          <a:lstStyle/>
          <a:p>
            <a:r>
              <a:rPr lang="es-ES" dirty="0" smtClean="0"/>
              <a:t>Línea de transmisión</a:t>
            </a:r>
            <a:endParaRPr lang="es-E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646238"/>
          <a:ext cx="8229600" cy="4525962"/>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7 Conector recto de flecha"/>
          <p:cNvCxnSpPr/>
          <p:nvPr/>
        </p:nvCxnSpPr>
        <p:spPr>
          <a:xfrm>
            <a:off x="6980516" y="1988840"/>
            <a:ext cx="0" cy="36004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8 Rectángulo"/>
          <p:cNvSpPr/>
          <p:nvPr/>
        </p:nvSpPr>
        <p:spPr>
          <a:xfrm>
            <a:off x="3779912" y="476672"/>
            <a:ext cx="4980594" cy="800219"/>
          </a:xfrm>
          <a:prstGeom prst="rect">
            <a:avLst/>
          </a:prstGeom>
        </p:spPr>
        <p:txBody>
          <a:bodyPr wrap="none">
            <a:spAutoFit/>
          </a:bodyPr>
          <a:lstStyle/>
          <a:p>
            <a:r>
              <a:rPr lang="es-ES" sz="4600" dirty="0" err="1" smtClean="0">
                <a:solidFill>
                  <a:schemeClr val="accent5">
                    <a:lumMod val="60000"/>
                    <a:lumOff val="40000"/>
                  </a:schemeClr>
                </a:solidFill>
              </a:rPr>
              <a:t>Stub</a:t>
            </a:r>
            <a:r>
              <a:rPr lang="es-ES" sz="4600" dirty="0" smtClean="0">
                <a:solidFill>
                  <a:schemeClr val="accent5">
                    <a:lumMod val="60000"/>
                    <a:lumOff val="40000"/>
                  </a:schemeClr>
                </a:solidFill>
              </a:rPr>
              <a:t> cortocircuito</a:t>
            </a:r>
            <a:endParaRPr lang="es-ES" sz="4600"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Stub</a:t>
            </a:r>
            <a:r>
              <a:rPr lang="es-ES" dirty="0" smtClean="0"/>
              <a:t> abierto</a:t>
            </a:r>
            <a:endParaRPr lang="es-ES" dirty="0"/>
          </a:p>
        </p:txBody>
      </p:sp>
      <p:graphicFrame>
        <p:nvGraphicFramePr>
          <p:cNvPr id="4" name="3 Marcador de contenido"/>
          <p:cNvGraphicFramePr>
            <a:graphicFrameLocks noGrp="1"/>
          </p:cNvGraphicFramePr>
          <p:nvPr>
            <p:ph idx="1"/>
          </p:nvPr>
        </p:nvGraphicFramePr>
        <p:xfrm>
          <a:off x="457200" y="16462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Program Files\Microsoft Office\MEDIA\CAGCAT10\j0293570.wmf"/>
          <p:cNvPicPr>
            <a:picLocks noGrp="1" noChangeAspect="1" noChangeArrowheads="1"/>
          </p:cNvPicPr>
          <p:nvPr>
            <p:ph idx="1"/>
          </p:nvPr>
        </p:nvPicPr>
        <p:blipFill>
          <a:blip r:embed="rId2" cstate="print"/>
          <a:srcRect/>
          <a:stretch>
            <a:fillRect/>
          </a:stretch>
        </p:blipFill>
        <p:spPr bwMode="auto">
          <a:xfrm>
            <a:off x="4119372" y="3456134"/>
            <a:ext cx="905256" cy="906170"/>
          </a:xfrm>
          <a:prstGeom prst="rect">
            <a:avLst/>
          </a:prstGeom>
          <a:noFill/>
        </p:spPr>
      </p:pic>
      <p:pic>
        <p:nvPicPr>
          <p:cNvPr id="38915" name="Picture 3" descr="C:\Program Files\Microsoft Office\MEDIA\CAGCAT10\j0195812.wmf"/>
          <p:cNvPicPr>
            <a:picLocks noChangeAspect="1" noChangeArrowheads="1"/>
          </p:cNvPicPr>
          <p:nvPr/>
        </p:nvPicPr>
        <p:blipFill>
          <a:blip r:embed="rId3" cstate="print"/>
          <a:srcRect/>
          <a:stretch>
            <a:fillRect/>
          </a:stretch>
        </p:blipFill>
        <p:spPr bwMode="auto">
          <a:xfrm>
            <a:off x="2843808" y="1556792"/>
            <a:ext cx="4124092" cy="4243199"/>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977480" y="1981628"/>
            <a:ext cx="5987008" cy="4327692"/>
          </a:xfrm>
        </p:spPr>
        <p:txBody>
          <a:bodyPr>
            <a:normAutofit/>
          </a:bodyPr>
          <a:lstStyle/>
          <a:p>
            <a:pPr>
              <a:buNone/>
            </a:pPr>
            <a:r>
              <a:rPr lang="es-ES" sz="16600" dirty="0" smtClean="0">
                <a:latin typeface="Algerian" pitchFamily="82" charset="0"/>
              </a:rPr>
              <a:t>FIN</a:t>
            </a:r>
            <a:endParaRPr lang="es-ES" sz="16600" dirty="0">
              <a:latin typeface="Algerian" pitchFamily="8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Introducción</a:t>
            </a:r>
            <a:endParaRPr lang="es-ES" dirty="0"/>
          </a:p>
        </p:txBody>
      </p:sp>
      <p:sp>
        <p:nvSpPr>
          <p:cNvPr id="3" name="2 Marcador de contenido"/>
          <p:cNvSpPr>
            <a:spLocks noGrp="1"/>
          </p:cNvSpPr>
          <p:nvPr>
            <p:ph idx="1"/>
          </p:nvPr>
        </p:nvSpPr>
        <p:spPr/>
        <p:txBody>
          <a:bodyPr>
            <a:normAutofit fontScale="85000" lnSpcReduction="20000"/>
          </a:bodyPr>
          <a:lstStyle/>
          <a:p>
            <a:pPr>
              <a:buNone/>
            </a:pPr>
            <a:r>
              <a:rPr lang="es-ES" i="1" dirty="0" smtClean="0"/>
              <a:t>“Me lo contaron y lo olvidé, lo vi y lo entendí, lo hice y lo aprendí”</a:t>
            </a:r>
            <a:endParaRPr lang="es-ES" dirty="0" smtClean="0"/>
          </a:p>
          <a:p>
            <a:pPr algn="r">
              <a:buNone/>
            </a:pPr>
            <a:r>
              <a:rPr lang="es-ES" i="1" dirty="0" smtClean="0"/>
              <a:t>Confucio</a:t>
            </a:r>
            <a:endParaRPr lang="es-ES" dirty="0" smtClean="0"/>
          </a:p>
          <a:p>
            <a:pPr algn="just"/>
            <a:r>
              <a:rPr lang="es-ES" dirty="0" smtClean="0"/>
              <a:t>Con la intención de reafirmar los conocimientos implantados en clase es importante que el alumno lleve al campo práctico los conocimientos adquiridos, de esta manera se podrá sacar sus propias conclusiones y a la vez observar los cambios que pueden darse de lo teórico a lo práctico debido a un sin número de factores que pueden variar el resultado y mostrar el comportamiento real.</a:t>
            </a: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1"/>
            <a:r>
              <a:rPr lang="es-ES" sz="2600" b="1" dirty="0">
                <a:solidFill>
                  <a:schemeClr val="accent5">
                    <a:lumMod val="60000"/>
                    <a:lumOff val="40000"/>
                  </a:schemeClr>
                </a:solidFill>
                <a:latin typeface="+mj-lt"/>
              </a:rPr>
              <a:t>PRÁCTICA N°1.- “DETERMINACIÓN DEL PATRÓN DE RADIACIÓN DE UN SET DE ANTENAS”</a:t>
            </a:r>
            <a:endParaRPr lang="es-ES" sz="2600" dirty="0">
              <a:solidFill>
                <a:schemeClr val="accent5">
                  <a:lumMod val="60000"/>
                  <a:lumOff val="40000"/>
                </a:schemeClr>
              </a:solidFill>
              <a:latin typeface="+mj-lt"/>
            </a:endParaRPr>
          </a:p>
        </p:txBody>
      </p:sp>
      <p:pic>
        <p:nvPicPr>
          <p:cNvPr id="4" name="3 Marcador de contenido"/>
          <p:cNvPicPr>
            <a:picLocks noGrp="1"/>
          </p:cNvPicPr>
          <p:nvPr>
            <p:ph idx="1"/>
          </p:nvPr>
        </p:nvPicPr>
        <p:blipFill>
          <a:blip r:embed="rId2" cstate="print">
            <a:duotone>
              <a:prstClr val="black"/>
              <a:schemeClr val="accent1">
                <a:lumMod val="50000"/>
                <a:tint val="45000"/>
                <a:satMod val="400000"/>
              </a:schemeClr>
            </a:duotone>
          </a:blip>
          <a:srcRect/>
          <a:stretch>
            <a:fillRect/>
          </a:stretch>
        </p:blipFill>
        <p:spPr bwMode="auto">
          <a:xfrm>
            <a:off x="1979712" y="1484784"/>
            <a:ext cx="5222397" cy="51832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4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4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041" name="Picture 1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51920" y="404664"/>
            <a:ext cx="1440160" cy="882679"/>
          </a:xfrm>
          <a:prstGeom prst="roundRect">
            <a:avLst>
              <a:gd name="adj" fmla="val 16667"/>
            </a:avLst>
          </a:prstGeom>
          <a:solidFill>
            <a:schemeClr val="accent2"/>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043" name="Picture 1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63688" y="3667880"/>
            <a:ext cx="6408712" cy="481200"/>
          </a:xfrm>
          <a:prstGeom prst="rect">
            <a:avLst/>
          </a:prstGeom>
          <a:solidFill>
            <a:schemeClr val="accent3">
              <a:lumMod val="60000"/>
              <a:lumOff val="40000"/>
            </a:schemeClr>
          </a:solidFill>
        </p:spPr>
      </p:pic>
      <p:sp>
        <p:nvSpPr>
          <p:cNvPr id="1045" name="Rectangle 21"/>
          <p:cNvSpPr>
            <a:spLocks noChangeArrowheads="1"/>
          </p:cNvSpPr>
          <p:nvPr/>
        </p:nvSpPr>
        <p:spPr bwMode="auto">
          <a:xfrm>
            <a:off x="1260475"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046" name="Picture 2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63688" y="4149080"/>
            <a:ext cx="3888432" cy="472627"/>
          </a:xfrm>
          <a:prstGeom prst="rect">
            <a:avLst/>
          </a:prstGeom>
          <a:solidFill>
            <a:schemeClr val="accent3">
              <a:lumMod val="60000"/>
              <a:lumOff val="40000"/>
            </a:schemeClr>
          </a:solidFill>
        </p:spPr>
      </p:pic>
      <p:sp>
        <p:nvSpPr>
          <p:cNvPr id="1048" name="Rectangle 24"/>
          <p:cNvSpPr>
            <a:spLocks noChangeArrowheads="1"/>
          </p:cNvSpPr>
          <p:nvPr/>
        </p:nvSpPr>
        <p:spPr bwMode="auto">
          <a:xfrm>
            <a:off x="1260475"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duotone>
              <a:prstClr val="black"/>
              <a:schemeClr val="accent1">
                <a:lumMod val="50000"/>
                <a:tint val="45000"/>
                <a:satMod val="400000"/>
              </a:schemeClr>
            </a:duotone>
          </a:blip>
          <a:srcRect/>
          <a:stretch>
            <a:fillRect/>
          </a:stretch>
        </p:blipFill>
        <p:spPr bwMode="auto">
          <a:xfrm>
            <a:off x="179512" y="1124744"/>
            <a:ext cx="8784976" cy="44644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srcRect l="30510" t="18797" r="30510" b="20865"/>
          <a:stretch>
            <a:fillRect/>
          </a:stretch>
        </p:blipFill>
        <p:spPr bwMode="auto">
          <a:xfrm>
            <a:off x="179512" y="1916832"/>
            <a:ext cx="4248472" cy="4113158"/>
          </a:xfrm>
          <a:prstGeom prst="ellipse">
            <a:avLst/>
          </a:prstGeom>
          <a:ln>
            <a:noFill/>
          </a:ln>
          <a:effectLst>
            <a:softEdge rad="112500"/>
          </a:effectLst>
        </p:spPr>
      </p:pic>
      <p:pic>
        <p:nvPicPr>
          <p:cNvPr id="5" name="4 Marcador de contenido"/>
          <p:cNvPicPr>
            <a:picLocks/>
          </p:cNvPicPr>
          <p:nvPr/>
        </p:nvPicPr>
        <p:blipFill>
          <a:blip r:embed="rId3" cstate="print">
            <a:duotone>
              <a:prstClr val="black"/>
              <a:schemeClr val="accent1">
                <a:lumMod val="50000"/>
                <a:tint val="45000"/>
                <a:satMod val="400000"/>
              </a:schemeClr>
            </a:duotone>
          </a:blip>
          <a:srcRect l="27318" t="1712" r="24568" b="5137"/>
          <a:stretch>
            <a:fillRect/>
          </a:stretch>
        </p:blipFill>
        <p:spPr bwMode="auto">
          <a:xfrm>
            <a:off x="4427984" y="1772816"/>
            <a:ext cx="4464496"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1">
                <a:lumMod val="50000"/>
                <a:tint val="45000"/>
                <a:satMod val="400000"/>
              </a:schemeClr>
            </a:duotone>
          </a:blip>
          <a:srcRect/>
          <a:stretch>
            <a:fillRect/>
          </a:stretch>
        </p:blipFill>
        <p:spPr bwMode="auto">
          <a:xfrm>
            <a:off x="3131840" y="260648"/>
            <a:ext cx="2983231" cy="1067172"/>
          </a:xfrm>
          <a:prstGeom prst="roundRect">
            <a:avLst>
              <a:gd name="adj" fmla="val 16667"/>
            </a:avLst>
          </a:prstGeom>
          <a:solidFill>
            <a:schemeClr val="accent2"/>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461" name="Picture 5"/>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1">
                <a:lumMod val="50000"/>
                <a:tint val="45000"/>
                <a:satMod val="400000"/>
              </a:schemeClr>
            </a:duotone>
          </a:blip>
          <a:srcRect/>
          <a:stretch>
            <a:fillRect/>
          </a:stretch>
        </p:blipFill>
        <p:spPr bwMode="auto">
          <a:xfrm>
            <a:off x="179512" y="3429000"/>
            <a:ext cx="8707153" cy="533586"/>
          </a:xfrm>
          <a:prstGeom prst="rect">
            <a:avLst/>
          </a:prstGeom>
          <a:solidFill>
            <a:schemeClr val="accent3">
              <a:lumMod val="60000"/>
              <a:lumOff val="40000"/>
            </a:schemeClr>
          </a:solidFill>
        </p:spPr>
      </p:pic>
      <p:pic>
        <p:nvPicPr>
          <p:cNvPr id="19460" name="Picture 4"/>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lumMod val="50000"/>
                <a:tint val="45000"/>
                <a:satMod val="400000"/>
              </a:schemeClr>
            </a:duotone>
          </a:blip>
          <a:srcRect/>
          <a:stretch>
            <a:fillRect/>
          </a:stretch>
        </p:blipFill>
        <p:spPr bwMode="auto">
          <a:xfrm>
            <a:off x="179512" y="2895414"/>
            <a:ext cx="7542966" cy="533586"/>
          </a:xfrm>
          <a:prstGeom prst="rect">
            <a:avLst/>
          </a:prstGeom>
          <a:solidFill>
            <a:schemeClr val="accent3">
              <a:lumMod val="60000"/>
              <a:lumOff val="40000"/>
            </a:schemeClr>
          </a:solidFill>
        </p:spPr>
      </p:pic>
      <p:pic>
        <p:nvPicPr>
          <p:cNvPr id="19459" name="Picture 3"/>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1">
                <a:lumMod val="50000"/>
                <a:tint val="45000"/>
                <a:satMod val="400000"/>
              </a:schemeClr>
            </a:duotone>
          </a:blip>
          <a:srcRect/>
          <a:stretch>
            <a:fillRect/>
          </a:stretch>
        </p:blipFill>
        <p:spPr bwMode="auto">
          <a:xfrm>
            <a:off x="179512" y="3933056"/>
            <a:ext cx="5141829" cy="533586"/>
          </a:xfrm>
          <a:prstGeom prst="rect">
            <a:avLst/>
          </a:prstGeom>
          <a:solidFill>
            <a:schemeClr val="accent3">
              <a:lumMod val="60000"/>
              <a:lumOff val="40000"/>
            </a:schemeClr>
          </a:solidFill>
        </p:spPr>
      </p:pic>
      <p:pic>
        <p:nvPicPr>
          <p:cNvPr id="19458" name="Picture 2"/>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lumMod val="50000"/>
                <a:tint val="45000"/>
                <a:satMod val="400000"/>
              </a:schemeClr>
            </a:duotone>
          </a:blip>
          <a:srcRect/>
          <a:stretch>
            <a:fillRect/>
          </a:stretch>
        </p:blipFill>
        <p:spPr bwMode="auto">
          <a:xfrm>
            <a:off x="179512" y="4437112"/>
            <a:ext cx="5699669" cy="533586"/>
          </a:xfrm>
          <a:prstGeom prst="rect">
            <a:avLst/>
          </a:prstGeom>
          <a:solidFill>
            <a:schemeClr val="accent3">
              <a:lumMod val="60000"/>
              <a:lumOff val="40000"/>
            </a:schemeClr>
          </a:solidFill>
        </p:spPr>
      </p:pic>
      <p:pic>
        <p:nvPicPr>
          <p:cNvPr id="19457" name="Picture 1"/>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1">
                <a:lumMod val="50000"/>
                <a:tint val="45000"/>
                <a:satMod val="400000"/>
              </a:schemeClr>
            </a:duotone>
          </a:blip>
          <a:srcRect/>
          <a:stretch>
            <a:fillRect/>
          </a:stretch>
        </p:blipFill>
        <p:spPr bwMode="auto">
          <a:xfrm>
            <a:off x="179512" y="4941168"/>
            <a:ext cx="8712968" cy="443716"/>
          </a:xfrm>
          <a:prstGeom prst="rect">
            <a:avLst/>
          </a:prstGeom>
          <a:solidFill>
            <a:schemeClr val="accent3">
              <a:lumMod val="60000"/>
              <a:lumOff val="40000"/>
            </a:schemeClr>
          </a:solidFill>
        </p:spPr>
      </p:pic>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9465" name="Rectangle 9"/>
          <p:cNvSpPr>
            <a:spLocks noChangeArrowheads="1"/>
          </p:cNvSpPr>
          <p:nvPr/>
        </p:nvSpPr>
        <p:spPr bwMode="auto">
          <a:xfrm>
            <a:off x="0" y="1085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9466" name="Rectangle 10"/>
          <p:cNvSpPr>
            <a:spLocks noChangeArrowheads="1"/>
          </p:cNvSpPr>
          <p:nvPr/>
        </p:nvSpPr>
        <p:spPr bwMode="auto">
          <a:xfrm>
            <a:off x="900113"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9467" name="Rectangle 11"/>
          <p:cNvSpPr>
            <a:spLocks noChangeArrowheads="1"/>
          </p:cNvSpPr>
          <p:nvPr/>
        </p:nvSpPr>
        <p:spPr bwMode="auto">
          <a:xfrm>
            <a:off x="900113" y="1504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9468" name="Rectangle 12"/>
          <p:cNvSpPr>
            <a:spLocks noChangeArrowheads="1"/>
          </p:cNvSpPr>
          <p:nvPr/>
        </p:nvSpPr>
        <p:spPr bwMode="auto">
          <a:xfrm>
            <a:off x="900113" y="1714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undición">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1208</TotalTime>
  <Words>341</Words>
  <Application>Microsoft Office PowerPoint</Application>
  <PresentationFormat>Presentación en pantalla (4:3)</PresentationFormat>
  <Paragraphs>56</Paragraphs>
  <Slides>35</Slides>
  <Notes>0</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Fundición</vt:lpstr>
      <vt:lpstr>Proyecto de Tesis Ingeniería Electrónica y Telecomunicaciones</vt:lpstr>
      <vt:lpstr>Objetivo General</vt:lpstr>
      <vt:lpstr>Objetivos Específicos</vt:lpstr>
      <vt:lpstr>Introducción</vt:lpstr>
      <vt:lpstr>PRÁCTICA N°1.- “DETERMINACIÓN DEL PATRÓN DE RADIACIÓN DE UN SET DE ANTENAS”</vt:lpstr>
      <vt:lpstr>Presentación de PowerPoint</vt:lpstr>
      <vt:lpstr>Presentación de PowerPoint</vt:lpstr>
      <vt:lpstr>Presentación de PowerPoint</vt:lpstr>
      <vt:lpstr>Presentación de PowerPoint</vt:lpstr>
      <vt:lpstr>Presentación de PowerPoint</vt:lpstr>
      <vt:lpstr>PRÁCTICA N°2:- “DETERMINACIÓN DE LA FRECUENCIA DE FUNCIONAMIENTO DE UN SET DE ANTENAS”</vt:lpstr>
      <vt:lpstr>Presentación de PowerPoint</vt:lpstr>
      <vt:lpstr>Presentación de PowerPoint</vt:lpstr>
      <vt:lpstr>Presentación de PowerPoint</vt:lpstr>
      <vt:lpstr>Presentación de PowerPoint</vt:lpstr>
      <vt:lpstr>Presentación de PowerPoint</vt:lpstr>
      <vt:lpstr>Presentación de PowerPoint</vt:lpstr>
      <vt:lpstr>PRÁCTICA N°3:- “MEDICIÓN DE PARÁMETROS DE RESONANCIA DE CIRCUITOS DE RF, RLC”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PRÁCTICA N°4.- “ANCHO DE BANDA DE LÍNEAS DE TRANSMISIÓN”</vt:lpstr>
      <vt:lpstr>Cortocircuito</vt:lpstr>
      <vt:lpstr>Circuito Abierto</vt:lpstr>
      <vt:lpstr>Línea de transmisión con Stub</vt:lpstr>
      <vt:lpstr>Presentación de PowerPoint</vt:lpstr>
      <vt:lpstr>Presentación de PowerPoint</vt:lpstr>
      <vt:lpstr>Presentación de PowerPoint</vt:lpstr>
      <vt:lpstr>Stub abierto</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Tesis para la obtención de título de Ingeniero Electrónico y Telecomunicaciones</dc:title>
  <dc:creator>Rafael</dc:creator>
  <cp:lastModifiedBy>user</cp:lastModifiedBy>
  <cp:revision>73</cp:revision>
  <dcterms:created xsi:type="dcterms:W3CDTF">2012-01-25T02:55:39Z</dcterms:created>
  <dcterms:modified xsi:type="dcterms:W3CDTF">2012-05-18T03:23:45Z</dcterms:modified>
</cp:coreProperties>
</file>