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Default Extension="vml" ContentType="application/vnd.openxmlformats-officedocument.vmlDrawing"/>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0" r:id="rId6"/>
    <p:sldId id="261" r:id="rId7"/>
    <p:sldId id="262" r:id="rId8"/>
    <p:sldId id="272" r:id="rId9"/>
    <p:sldId id="263"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7EFD"/>
    <a:srgbClr val="66CEFC"/>
    <a:srgbClr val="9FC4FF"/>
    <a:srgbClr val="CCECFF"/>
    <a:srgbClr val="0F9DCF"/>
    <a:srgbClr val="52B7FC"/>
    <a:srgbClr val="7BC8F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42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image" Target="../media/image2.jpeg"/></Relationships>
</file>

<file path=ppt/diagrams/_rels/data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png"/><Relationship Id="rId4" Type="http://schemas.openxmlformats.org/officeDocument/2006/relationships/image" Target="../media/image8.png"/></Relationships>
</file>

<file path=ppt/diagrams/_rels/drawing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image" Target="../media/image2.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png"/><Relationship Id="rId4"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06B7E2-90D7-428B-9088-32A1FE055F3B}" type="doc">
      <dgm:prSet loTypeId="urn:microsoft.com/office/officeart/2005/8/layout/chevron2" loCatId="list" qsTypeId="urn:microsoft.com/office/officeart/2005/8/quickstyle/simple1" qsCatId="simple" csTypeId="urn:microsoft.com/office/officeart/2005/8/colors/colorful1#1" csCatId="colorful" phldr="1"/>
      <dgm:spPr/>
      <dgm:t>
        <a:bodyPr/>
        <a:lstStyle/>
        <a:p>
          <a:endParaRPr lang="es-EC"/>
        </a:p>
      </dgm:t>
    </dgm:pt>
    <dgm:pt modelId="{595EDE12-54BC-431B-8254-9573ABEDBED4}">
      <dgm:prSet phldrT="[Texto]"/>
      <dgm:spPr/>
      <dgm:t>
        <a:bodyPr/>
        <a:lstStyle/>
        <a:p>
          <a:r>
            <a:rPr lang="es-EC" dirty="0" smtClean="0">
              <a:solidFill>
                <a:schemeClr val="tx1"/>
              </a:solidFill>
            </a:rPr>
            <a:t>General</a:t>
          </a:r>
          <a:endParaRPr lang="es-EC" dirty="0">
            <a:solidFill>
              <a:schemeClr val="tx1"/>
            </a:solidFill>
          </a:endParaRPr>
        </a:p>
      </dgm:t>
    </dgm:pt>
    <dgm:pt modelId="{AD70DD27-B692-44FF-8689-189376EDFC15}" type="parTrans" cxnId="{C6CA2A2F-822A-42D7-8D53-D90B342360DD}">
      <dgm:prSet/>
      <dgm:spPr/>
      <dgm:t>
        <a:bodyPr/>
        <a:lstStyle/>
        <a:p>
          <a:endParaRPr lang="es-EC"/>
        </a:p>
      </dgm:t>
    </dgm:pt>
    <dgm:pt modelId="{E5440FF4-5EB0-45D9-8727-1F7008FC8346}" type="sibTrans" cxnId="{C6CA2A2F-822A-42D7-8D53-D90B342360DD}">
      <dgm:prSet/>
      <dgm:spPr/>
      <dgm:t>
        <a:bodyPr/>
        <a:lstStyle/>
        <a:p>
          <a:endParaRPr lang="es-EC"/>
        </a:p>
      </dgm:t>
    </dgm:pt>
    <dgm:pt modelId="{E9AA48E6-2EBD-42CB-B11A-270A0CB870AE}">
      <dgm:prSet phldrT="[Texto]" custT="1"/>
      <dgm:spPr/>
      <dgm:t>
        <a:bodyPr/>
        <a:lstStyle/>
        <a:p>
          <a:r>
            <a:rPr lang="es-EC" sz="1200" dirty="0" smtClean="0"/>
            <a:t>Conocer la viabilidad técnica y económica para la distribución de rodamientos automotrices en la zona norte del Distrito Metropolitano de Quito</a:t>
          </a:r>
          <a:endParaRPr lang="es-EC" sz="1200" dirty="0"/>
        </a:p>
      </dgm:t>
    </dgm:pt>
    <dgm:pt modelId="{933694BD-C091-4F56-BEFA-9488F98C5366}" type="parTrans" cxnId="{9C157895-637D-4855-8AFA-95A4757FD6FC}">
      <dgm:prSet/>
      <dgm:spPr/>
      <dgm:t>
        <a:bodyPr/>
        <a:lstStyle/>
        <a:p>
          <a:endParaRPr lang="es-EC"/>
        </a:p>
      </dgm:t>
    </dgm:pt>
    <dgm:pt modelId="{7FF33F42-5C1C-4324-B893-26E6D5E30778}" type="sibTrans" cxnId="{9C157895-637D-4855-8AFA-95A4757FD6FC}">
      <dgm:prSet/>
      <dgm:spPr/>
      <dgm:t>
        <a:bodyPr/>
        <a:lstStyle/>
        <a:p>
          <a:endParaRPr lang="es-EC"/>
        </a:p>
      </dgm:t>
    </dgm:pt>
    <dgm:pt modelId="{C10D8186-5899-4E37-94C3-93AC34EDCA43}">
      <dgm:prSet phldrT="[Texto]"/>
      <dgm:spPr/>
      <dgm:t>
        <a:bodyPr/>
        <a:lstStyle/>
        <a:p>
          <a:r>
            <a:rPr lang="es-EC" dirty="0" smtClean="0">
              <a:solidFill>
                <a:schemeClr val="tx1"/>
              </a:solidFill>
            </a:rPr>
            <a:t>Específicos</a:t>
          </a:r>
          <a:endParaRPr lang="es-EC" dirty="0">
            <a:solidFill>
              <a:schemeClr val="tx1"/>
            </a:solidFill>
          </a:endParaRPr>
        </a:p>
      </dgm:t>
    </dgm:pt>
    <dgm:pt modelId="{C01B1329-2DEA-4497-876E-E30055B1213F}" type="parTrans" cxnId="{623E78BC-CC97-4DF0-A3B6-5A0D4113DFAD}">
      <dgm:prSet/>
      <dgm:spPr/>
      <dgm:t>
        <a:bodyPr/>
        <a:lstStyle/>
        <a:p>
          <a:endParaRPr lang="es-EC"/>
        </a:p>
      </dgm:t>
    </dgm:pt>
    <dgm:pt modelId="{CB150CB0-A061-4D5E-AE47-7BF9DC5E4208}" type="sibTrans" cxnId="{623E78BC-CC97-4DF0-A3B6-5A0D4113DFAD}">
      <dgm:prSet/>
      <dgm:spPr/>
      <dgm:t>
        <a:bodyPr/>
        <a:lstStyle/>
        <a:p>
          <a:endParaRPr lang="es-EC"/>
        </a:p>
      </dgm:t>
    </dgm:pt>
    <dgm:pt modelId="{3AED452D-4E75-4BB5-B7F3-1F9DDA0DC9CC}">
      <dgm:prSet phldrT="[Texto]" custT="1"/>
      <dgm:spPr/>
      <dgm:t>
        <a:bodyPr/>
        <a:lstStyle/>
        <a:p>
          <a:r>
            <a:rPr lang="es-EC" sz="1200" dirty="0" smtClean="0"/>
            <a:t>Evaluar el entorno macro y micro del país, para apreciar los recursos con que se cuenta para la implementación del proyecto</a:t>
          </a:r>
          <a:endParaRPr lang="es-EC" sz="1200" dirty="0"/>
        </a:p>
      </dgm:t>
    </dgm:pt>
    <dgm:pt modelId="{F787A526-FE45-488D-B9CD-22DD7D3D97F7}" type="parTrans" cxnId="{3D7E07EC-ECBC-4EE1-B11D-58420EBB0F15}">
      <dgm:prSet/>
      <dgm:spPr/>
      <dgm:t>
        <a:bodyPr/>
        <a:lstStyle/>
        <a:p>
          <a:endParaRPr lang="es-EC"/>
        </a:p>
      </dgm:t>
    </dgm:pt>
    <dgm:pt modelId="{D8EEAAF8-9C37-40F3-8395-8E50F33CD6EF}" type="sibTrans" cxnId="{3D7E07EC-ECBC-4EE1-B11D-58420EBB0F15}">
      <dgm:prSet/>
      <dgm:spPr/>
      <dgm:t>
        <a:bodyPr/>
        <a:lstStyle/>
        <a:p>
          <a:endParaRPr lang="es-EC"/>
        </a:p>
      </dgm:t>
    </dgm:pt>
    <dgm:pt modelId="{F6E18E82-5C80-47FC-A3AF-589726E1FF32}">
      <dgm:prSet phldrT="[Texto]" custT="1"/>
      <dgm:spPr/>
      <dgm:t>
        <a:bodyPr/>
        <a:lstStyle/>
        <a:p>
          <a:r>
            <a:rPr lang="es-EC" sz="1200" dirty="0" smtClean="0"/>
            <a:t>Analizar el mercado y su comportamiento para establecer el perfil del cliente, así como sus necesidades</a:t>
          </a:r>
          <a:endParaRPr lang="es-EC" sz="1200" dirty="0"/>
        </a:p>
      </dgm:t>
    </dgm:pt>
    <dgm:pt modelId="{58F2DAE0-14E8-41D0-A12D-EE9D0684C93A}" type="parTrans" cxnId="{B575CA5E-93BC-426C-AA85-9F26F10677DC}">
      <dgm:prSet/>
      <dgm:spPr/>
      <dgm:t>
        <a:bodyPr/>
        <a:lstStyle/>
        <a:p>
          <a:endParaRPr lang="es-EC"/>
        </a:p>
      </dgm:t>
    </dgm:pt>
    <dgm:pt modelId="{081C68A6-AE4D-484D-A597-C67BE532E5C8}" type="sibTrans" cxnId="{B575CA5E-93BC-426C-AA85-9F26F10677DC}">
      <dgm:prSet/>
      <dgm:spPr/>
      <dgm:t>
        <a:bodyPr/>
        <a:lstStyle/>
        <a:p>
          <a:endParaRPr lang="es-EC"/>
        </a:p>
      </dgm:t>
    </dgm:pt>
    <dgm:pt modelId="{35A252C4-5302-4F88-93F1-73D3A220E58D}">
      <dgm:prSet phldrT="[Texto]" custT="1"/>
      <dgm:spPr/>
      <dgm:t>
        <a:bodyPr/>
        <a:lstStyle/>
        <a:p>
          <a:r>
            <a:rPr lang="es-EC" sz="1200" dirty="0" smtClean="0"/>
            <a:t>Realizar un estudio técnico que proveerá de información relevante sobre la localización, la organización y los requerimientos legales del proyecto</a:t>
          </a:r>
          <a:endParaRPr lang="es-EC" sz="1200" dirty="0"/>
        </a:p>
      </dgm:t>
    </dgm:pt>
    <dgm:pt modelId="{DF714271-51A8-4228-BF5A-D2232676BFD6}" type="parTrans" cxnId="{621E5C4B-7427-4632-AC7B-80E5A59AE98F}">
      <dgm:prSet/>
      <dgm:spPr/>
      <dgm:t>
        <a:bodyPr/>
        <a:lstStyle/>
        <a:p>
          <a:endParaRPr lang="es-EC"/>
        </a:p>
      </dgm:t>
    </dgm:pt>
    <dgm:pt modelId="{D8C59EA8-7C6B-406E-8A33-3846DAA80C04}" type="sibTrans" cxnId="{621E5C4B-7427-4632-AC7B-80E5A59AE98F}">
      <dgm:prSet/>
      <dgm:spPr/>
      <dgm:t>
        <a:bodyPr/>
        <a:lstStyle/>
        <a:p>
          <a:endParaRPr lang="es-EC"/>
        </a:p>
      </dgm:t>
    </dgm:pt>
    <dgm:pt modelId="{43AFFD02-1781-418E-A262-E076030FC4EC}">
      <dgm:prSet phldrT="[Texto]" custT="1"/>
      <dgm:spPr/>
      <dgm:t>
        <a:bodyPr/>
        <a:lstStyle/>
        <a:p>
          <a:r>
            <a:rPr lang="es-EC" sz="1200" dirty="0" smtClean="0"/>
            <a:t>Aplicar las herramientas financieras de análisis para obtener  los principales indicadores que determinaran la factibilidad económica para incursionar en la distribución de rodamientos automotrices</a:t>
          </a:r>
          <a:endParaRPr lang="es-EC" sz="1200" dirty="0"/>
        </a:p>
      </dgm:t>
    </dgm:pt>
    <dgm:pt modelId="{3FD5E9FA-CF5A-4120-B9DE-5E1B4352A368}" type="parTrans" cxnId="{FF7FED13-4950-4D44-BA08-AC8679BB2581}">
      <dgm:prSet/>
      <dgm:spPr/>
      <dgm:t>
        <a:bodyPr/>
        <a:lstStyle/>
        <a:p>
          <a:endParaRPr lang="es-EC"/>
        </a:p>
      </dgm:t>
    </dgm:pt>
    <dgm:pt modelId="{4FE5FD86-6E6F-49F6-9D9B-7FFC8E7FEE6B}" type="sibTrans" cxnId="{FF7FED13-4950-4D44-BA08-AC8679BB2581}">
      <dgm:prSet/>
      <dgm:spPr/>
      <dgm:t>
        <a:bodyPr/>
        <a:lstStyle/>
        <a:p>
          <a:endParaRPr lang="es-EC"/>
        </a:p>
      </dgm:t>
    </dgm:pt>
    <dgm:pt modelId="{BF7F47F5-1CD6-41A2-AA72-FD9040D3DBE4}" type="pres">
      <dgm:prSet presAssocID="{9D06B7E2-90D7-428B-9088-32A1FE055F3B}" presName="linearFlow" presStyleCnt="0">
        <dgm:presLayoutVars>
          <dgm:dir/>
          <dgm:animLvl val="lvl"/>
          <dgm:resizeHandles val="exact"/>
        </dgm:presLayoutVars>
      </dgm:prSet>
      <dgm:spPr/>
      <dgm:t>
        <a:bodyPr/>
        <a:lstStyle/>
        <a:p>
          <a:endParaRPr lang="es-ES"/>
        </a:p>
      </dgm:t>
    </dgm:pt>
    <dgm:pt modelId="{7394F9EB-4ED6-4AB5-BE05-112F88BE83D9}" type="pres">
      <dgm:prSet presAssocID="{595EDE12-54BC-431B-8254-9573ABEDBED4}" presName="composite" presStyleCnt="0"/>
      <dgm:spPr/>
    </dgm:pt>
    <dgm:pt modelId="{2303A8FC-038E-4EC0-8494-E59BA7C54C8B}" type="pres">
      <dgm:prSet presAssocID="{595EDE12-54BC-431B-8254-9573ABEDBED4}" presName="parentText" presStyleLbl="alignNode1" presStyleIdx="0" presStyleCnt="2">
        <dgm:presLayoutVars>
          <dgm:chMax val="1"/>
          <dgm:bulletEnabled val="1"/>
        </dgm:presLayoutVars>
      </dgm:prSet>
      <dgm:spPr/>
      <dgm:t>
        <a:bodyPr/>
        <a:lstStyle/>
        <a:p>
          <a:endParaRPr lang="es-ES"/>
        </a:p>
      </dgm:t>
    </dgm:pt>
    <dgm:pt modelId="{9E7F2D07-61AC-4C5B-813F-C887326C12E8}" type="pres">
      <dgm:prSet presAssocID="{595EDE12-54BC-431B-8254-9573ABEDBED4}" presName="descendantText" presStyleLbl="alignAcc1" presStyleIdx="0" presStyleCnt="2">
        <dgm:presLayoutVars>
          <dgm:bulletEnabled val="1"/>
        </dgm:presLayoutVars>
      </dgm:prSet>
      <dgm:spPr/>
      <dgm:t>
        <a:bodyPr/>
        <a:lstStyle/>
        <a:p>
          <a:endParaRPr lang="es-EC"/>
        </a:p>
      </dgm:t>
    </dgm:pt>
    <dgm:pt modelId="{DDBDD7D0-0E37-4986-B9FD-D30ED4068233}" type="pres">
      <dgm:prSet presAssocID="{E5440FF4-5EB0-45D9-8727-1F7008FC8346}" presName="sp" presStyleCnt="0"/>
      <dgm:spPr/>
    </dgm:pt>
    <dgm:pt modelId="{FCA3DB5B-7FC0-4D2A-9FF6-182767042C81}" type="pres">
      <dgm:prSet presAssocID="{C10D8186-5899-4E37-94C3-93AC34EDCA43}" presName="composite" presStyleCnt="0"/>
      <dgm:spPr/>
    </dgm:pt>
    <dgm:pt modelId="{373B01A5-127D-4AE4-A513-04BD6F2D7901}" type="pres">
      <dgm:prSet presAssocID="{C10D8186-5899-4E37-94C3-93AC34EDCA43}" presName="parentText" presStyleLbl="alignNode1" presStyleIdx="1" presStyleCnt="2">
        <dgm:presLayoutVars>
          <dgm:chMax val="1"/>
          <dgm:bulletEnabled val="1"/>
        </dgm:presLayoutVars>
      </dgm:prSet>
      <dgm:spPr/>
      <dgm:t>
        <a:bodyPr/>
        <a:lstStyle/>
        <a:p>
          <a:endParaRPr lang="es-ES"/>
        </a:p>
      </dgm:t>
    </dgm:pt>
    <dgm:pt modelId="{CDFA4477-6EC2-4102-8A3F-29600139D6CD}" type="pres">
      <dgm:prSet presAssocID="{C10D8186-5899-4E37-94C3-93AC34EDCA43}" presName="descendantText" presStyleLbl="alignAcc1" presStyleIdx="1" presStyleCnt="2" custScaleY="188748">
        <dgm:presLayoutVars>
          <dgm:bulletEnabled val="1"/>
        </dgm:presLayoutVars>
      </dgm:prSet>
      <dgm:spPr/>
      <dgm:t>
        <a:bodyPr/>
        <a:lstStyle/>
        <a:p>
          <a:endParaRPr lang="es-EC"/>
        </a:p>
      </dgm:t>
    </dgm:pt>
  </dgm:ptLst>
  <dgm:cxnLst>
    <dgm:cxn modelId="{C6CA2A2F-822A-42D7-8D53-D90B342360DD}" srcId="{9D06B7E2-90D7-428B-9088-32A1FE055F3B}" destId="{595EDE12-54BC-431B-8254-9573ABEDBED4}" srcOrd="0" destOrd="0" parTransId="{AD70DD27-B692-44FF-8689-189376EDFC15}" sibTransId="{E5440FF4-5EB0-45D9-8727-1F7008FC8346}"/>
    <dgm:cxn modelId="{49FE746F-2EC9-4199-A3FF-3BF765E3B398}" type="presOf" srcId="{F6E18E82-5C80-47FC-A3AF-589726E1FF32}" destId="{CDFA4477-6EC2-4102-8A3F-29600139D6CD}" srcOrd="0" destOrd="1" presId="urn:microsoft.com/office/officeart/2005/8/layout/chevron2"/>
    <dgm:cxn modelId="{621E5C4B-7427-4632-AC7B-80E5A59AE98F}" srcId="{C10D8186-5899-4E37-94C3-93AC34EDCA43}" destId="{35A252C4-5302-4F88-93F1-73D3A220E58D}" srcOrd="2" destOrd="0" parTransId="{DF714271-51A8-4228-BF5A-D2232676BFD6}" sibTransId="{D8C59EA8-7C6B-406E-8A33-3846DAA80C04}"/>
    <dgm:cxn modelId="{3D7E07EC-ECBC-4EE1-B11D-58420EBB0F15}" srcId="{C10D8186-5899-4E37-94C3-93AC34EDCA43}" destId="{3AED452D-4E75-4BB5-B7F3-1F9DDA0DC9CC}" srcOrd="0" destOrd="0" parTransId="{F787A526-FE45-488D-B9CD-22DD7D3D97F7}" sibTransId="{D8EEAAF8-9C37-40F3-8395-8E50F33CD6EF}"/>
    <dgm:cxn modelId="{09457E31-42FC-4683-A82A-4D16DC59B334}" type="presOf" srcId="{43AFFD02-1781-418E-A262-E076030FC4EC}" destId="{CDFA4477-6EC2-4102-8A3F-29600139D6CD}" srcOrd="0" destOrd="3" presId="urn:microsoft.com/office/officeart/2005/8/layout/chevron2"/>
    <dgm:cxn modelId="{623E78BC-CC97-4DF0-A3B6-5A0D4113DFAD}" srcId="{9D06B7E2-90D7-428B-9088-32A1FE055F3B}" destId="{C10D8186-5899-4E37-94C3-93AC34EDCA43}" srcOrd="1" destOrd="0" parTransId="{C01B1329-2DEA-4497-876E-E30055B1213F}" sibTransId="{CB150CB0-A061-4D5E-AE47-7BF9DC5E4208}"/>
    <dgm:cxn modelId="{338F6D48-C132-487B-A65C-C90882642D0E}" type="presOf" srcId="{C10D8186-5899-4E37-94C3-93AC34EDCA43}" destId="{373B01A5-127D-4AE4-A513-04BD6F2D7901}" srcOrd="0" destOrd="0" presId="urn:microsoft.com/office/officeart/2005/8/layout/chevron2"/>
    <dgm:cxn modelId="{7CB2EA67-211C-441E-9F42-2A3BDF064C9E}" type="presOf" srcId="{9D06B7E2-90D7-428B-9088-32A1FE055F3B}" destId="{BF7F47F5-1CD6-41A2-AA72-FD9040D3DBE4}" srcOrd="0" destOrd="0" presId="urn:microsoft.com/office/officeart/2005/8/layout/chevron2"/>
    <dgm:cxn modelId="{E86F9CEE-D8B8-4CE3-AA35-61E13916B4F0}" type="presOf" srcId="{E9AA48E6-2EBD-42CB-B11A-270A0CB870AE}" destId="{9E7F2D07-61AC-4C5B-813F-C887326C12E8}" srcOrd="0" destOrd="0" presId="urn:microsoft.com/office/officeart/2005/8/layout/chevron2"/>
    <dgm:cxn modelId="{3C4F981E-4FB5-4CE4-B495-3D9F83669688}" type="presOf" srcId="{35A252C4-5302-4F88-93F1-73D3A220E58D}" destId="{CDFA4477-6EC2-4102-8A3F-29600139D6CD}" srcOrd="0" destOrd="2" presId="urn:microsoft.com/office/officeart/2005/8/layout/chevron2"/>
    <dgm:cxn modelId="{9C157895-637D-4855-8AFA-95A4757FD6FC}" srcId="{595EDE12-54BC-431B-8254-9573ABEDBED4}" destId="{E9AA48E6-2EBD-42CB-B11A-270A0CB870AE}" srcOrd="0" destOrd="0" parTransId="{933694BD-C091-4F56-BEFA-9488F98C5366}" sibTransId="{7FF33F42-5C1C-4324-B893-26E6D5E30778}"/>
    <dgm:cxn modelId="{B575CA5E-93BC-426C-AA85-9F26F10677DC}" srcId="{C10D8186-5899-4E37-94C3-93AC34EDCA43}" destId="{F6E18E82-5C80-47FC-A3AF-589726E1FF32}" srcOrd="1" destOrd="0" parTransId="{58F2DAE0-14E8-41D0-A12D-EE9D0684C93A}" sibTransId="{081C68A6-AE4D-484D-A597-C67BE532E5C8}"/>
    <dgm:cxn modelId="{FF7FED13-4950-4D44-BA08-AC8679BB2581}" srcId="{C10D8186-5899-4E37-94C3-93AC34EDCA43}" destId="{43AFFD02-1781-418E-A262-E076030FC4EC}" srcOrd="3" destOrd="0" parTransId="{3FD5E9FA-CF5A-4120-B9DE-5E1B4352A368}" sibTransId="{4FE5FD86-6E6F-49F6-9D9B-7FFC8E7FEE6B}"/>
    <dgm:cxn modelId="{35E31D18-E445-4224-B706-3AA69C7C5E14}" type="presOf" srcId="{595EDE12-54BC-431B-8254-9573ABEDBED4}" destId="{2303A8FC-038E-4EC0-8494-E59BA7C54C8B}" srcOrd="0" destOrd="0" presId="urn:microsoft.com/office/officeart/2005/8/layout/chevron2"/>
    <dgm:cxn modelId="{6BE6F30F-FFB2-449A-8FE7-D6D11A9CADD1}" type="presOf" srcId="{3AED452D-4E75-4BB5-B7F3-1F9DDA0DC9CC}" destId="{CDFA4477-6EC2-4102-8A3F-29600139D6CD}" srcOrd="0" destOrd="0" presId="urn:microsoft.com/office/officeart/2005/8/layout/chevron2"/>
    <dgm:cxn modelId="{5087A6AE-39FB-47F2-AA5F-0173D32B94EE}" type="presParOf" srcId="{BF7F47F5-1CD6-41A2-AA72-FD9040D3DBE4}" destId="{7394F9EB-4ED6-4AB5-BE05-112F88BE83D9}" srcOrd="0" destOrd="0" presId="urn:microsoft.com/office/officeart/2005/8/layout/chevron2"/>
    <dgm:cxn modelId="{4A8BE480-2441-4835-92D8-A0728DAC5268}" type="presParOf" srcId="{7394F9EB-4ED6-4AB5-BE05-112F88BE83D9}" destId="{2303A8FC-038E-4EC0-8494-E59BA7C54C8B}" srcOrd="0" destOrd="0" presId="urn:microsoft.com/office/officeart/2005/8/layout/chevron2"/>
    <dgm:cxn modelId="{ECA624E5-E14D-43E7-959D-73AA1DC5BD74}" type="presParOf" srcId="{7394F9EB-4ED6-4AB5-BE05-112F88BE83D9}" destId="{9E7F2D07-61AC-4C5B-813F-C887326C12E8}" srcOrd="1" destOrd="0" presId="urn:microsoft.com/office/officeart/2005/8/layout/chevron2"/>
    <dgm:cxn modelId="{309719BD-A585-426E-AC08-D51C62796055}" type="presParOf" srcId="{BF7F47F5-1CD6-41A2-AA72-FD9040D3DBE4}" destId="{DDBDD7D0-0E37-4986-B9FD-D30ED4068233}" srcOrd="1" destOrd="0" presId="urn:microsoft.com/office/officeart/2005/8/layout/chevron2"/>
    <dgm:cxn modelId="{279CE397-2DAC-45B1-8249-0B1612419C85}" type="presParOf" srcId="{BF7F47F5-1CD6-41A2-AA72-FD9040D3DBE4}" destId="{FCA3DB5B-7FC0-4D2A-9FF6-182767042C81}" srcOrd="2" destOrd="0" presId="urn:microsoft.com/office/officeart/2005/8/layout/chevron2"/>
    <dgm:cxn modelId="{1A5351FD-E452-4C3C-9A28-F4DB65FC3246}" type="presParOf" srcId="{FCA3DB5B-7FC0-4D2A-9FF6-182767042C81}" destId="{373B01A5-127D-4AE4-A513-04BD6F2D7901}" srcOrd="0" destOrd="0" presId="urn:microsoft.com/office/officeart/2005/8/layout/chevron2"/>
    <dgm:cxn modelId="{F3637BF7-1842-455F-A137-05754CFE0E34}" type="presParOf" srcId="{FCA3DB5B-7FC0-4D2A-9FF6-182767042C81}" destId="{CDFA4477-6EC2-4102-8A3F-29600139D6CD}"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D9736B-4971-40F4-B47D-E8B9C64A0044}" type="doc">
      <dgm:prSet loTypeId="urn:microsoft.com/office/officeart/2005/8/layout/cycle6" loCatId="relationship" qsTypeId="urn:microsoft.com/office/officeart/2005/8/quickstyle/3d2" qsCatId="3D" csTypeId="urn:microsoft.com/office/officeart/2005/8/colors/colorful1#2" csCatId="colorful" phldr="1"/>
      <dgm:spPr/>
      <dgm:t>
        <a:bodyPr/>
        <a:lstStyle/>
        <a:p>
          <a:endParaRPr lang="es-EC"/>
        </a:p>
      </dgm:t>
    </dgm:pt>
    <dgm:pt modelId="{476833D1-4770-4DCB-BCA2-A3FA276FE71E}">
      <dgm:prSet phldrT="[Texto]" custT="1"/>
      <dgm:spPr/>
      <dgm:t>
        <a:bodyPr/>
        <a:lstStyle/>
        <a:p>
          <a:r>
            <a:rPr lang="es-EC" sz="1400" dirty="0" smtClean="0">
              <a:solidFill>
                <a:schemeClr val="tx1"/>
              </a:solidFill>
            </a:rPr>
            <a:t>1. El producto y sus características</a:t>
          </a:r>
          <a:endParaRPr lang="es-EC" sz="1400" dirty="0">
            <a:solidFill>
              <a:schemeClr val="tx1"/>
            </a:solidFill>
          </a:endParaRPr>
        </a:p>
      </dgm:t>
    </dgm:pt>
    <dgm:pt modelId="{18978AA1-0ACE-4BB4-9CB2-A6AEEBA22179}" type="parTrans" cxnId="{D43E9ADB-1150-4100-BB3E-CE9553011BA4}">
      <dgm:prSet/>
      <dgm:spPr/>
      <dgm:t>
        <a:bodyPr/>
        <a:lstStyle/>
        <a:p>
          <a:endParaRPr lang="es-EC"/>
        </a:p>
      </dgm:t>
    </dgm:pt>
    <dgm:pt modelId="{4A5F097D-BC2A-477D-AFF1-70465A7155AD}" type="sibTrans" cxnId="{D43E9ADB-1150-4100-BB3E-CE9553011BA4}">
      <dgm:prSet/>
      <dgm:spPr>
        <a:ln>
          <a:solidFill>
            <a:schemeClr val="accent5">
              <a:lumMod val="50000"/>
            </a:schemeClr>
          </a:solidFill>
        </a:ln>
      </dgm:spPr>
      <dgm:t>
        <a:bodyPr/>
        <a:lstStyle/>
        <a:p>
          <a:endParaRPr lang="es-EC"/>
        </a:p>
      </dgm:t>
    </dgm:pt>
    <dgm:pt modelId="{5831FD69-FBBE-4889-87D1-5754FEAE3EDF}">
      <dgm:prSet phldrT="[Texto]" custT="1"/>
      <dgm:spPr/>
      <dgm:t>
        <a:bodyPr/>
        <a:lstStyle/>
        <a:p>
          <a:r>
            <a:rPr lang="es-EC" sz="1400" dirty="0" smtClean="0">
              <a:solidFill>
                <a:schemeClr val="tx1"/>
              </a:solidFill>
            </a:rPr>
            <a:t>2. La demanda</a:t>
          </a:r>
          <a:endParaRPr lang="es-EC" sz="1400" dirty="0">
            <a:solidFill>
              <a:schemeClr val="tx1"/>
            </a:solidFill>
          </a:endParaRPr>
        </a:p>
      </dgm:t>
    </dgm:pt>
    <dgm:pt modelId="{1B949F6B-8A85-4392-8C64-DAFE60CF4723}" type="parTrans" cxnId="{DAF5849C-BD41-4CCB-AE13-9C467D9925DC}">
      <dgm:prSet/>
      <dgm:spPr/>
      <dgm:t>
        <a:bodyPr/>
        <a:lstStyle/>
        <a:p>
          <a:endParaRPr lang="es-EC"/>
        </a:p>
      </dgm:t>
    </dgm:pt>
    <dgm:pt modelId="{DC26B7BE-6CDC-4117-A72D-205DB5B38A13}" type="sibTrans" cxnId="{DAF5849C-BD41-4CCB-AE13-9C467D9925DC}">
      <dgm:prSet/>
      <dgm:spPr/>
      <dgm:t>
        <a:bodyPr/>
        <a:lstStyle/>
        <a:p>
          <a:endParaRPr lang="es-EC"/>
        </a:p>
      </dgm:t>
    </dgm:pt>
    <dgm:pt modelId="{D86F5E87-F130-41AE-A0E2-D5C013EFDB86}">
      <dgm:prSet phldrT="[Texto]" custT="1"/>
      <dgm:spPr/>
      <dgm:t>
        <a:bodyPr/>
        <a:lstStyle/>
        <a:p>
          <a:r>
            <a:rPr lang="es-EC" sz="1400" dirty="0" smtClean="0">
              <a:solidFill>
                <a:schemeClr val="tx1"/>
              </a:solidFill>
            </a:rPr>
            <a:t>3. La oferta</a:t>
          </a:r>
          <a:endParaRPr lang="es-EC" sz="1400" dirty="0">
            <a:solidFill>
              <a:schemeClr val="tx1"/>
            </a:solidFill>
          </a:endParaRPr>
        </a:p>
      </dgm:t>
    </dgm:pt>
    <dgm:pt modelId="{8A911C9D-B72B-4BE1-9CD1-E78C0BA433F0}" type="parTrans" cxnId="{376CE0BA-A4A2-454E-B8FD-9797A75838F2}">
      <dgm:prSet/>
      <dgm:spPr/>
      <dgm:t>
        <a:bodyPr/>
        <a:lstStyle/>
        <a:p>
          <a:endParaRPr lang="es-EC"/>
        </a:p>
      </dgm:t>
    </dgm:pt>
    <dgm:pt modelId="{F4B459CB-02FA-4B7A-9F29-C8682EAECB3A}" type="sibTrans" cxnId="{376CE0BA-A4A2-454E-B8FD-9797A75838F2}">
      <dgm:prSet/>
      <dgm:spPr/>
      <dgm:t>
        <a:bodyPr/>
        <a:lstStyle/>
        <a:p>
          <a:endParaRPr lang="es-EC"/>
        </a:p>
      </dgm:t>
    </dgm:pt>
    <dgm:pt modelId="{F0AE243B-7F5F-4456-9341-D948B210F478}">
      <dgm:prSet phldrT="[Texto]" custT="1"/>
      <dgm:spPr/>
      <dgm:t>
        <a:bodyPr/>
        <a:lstStyle/>
        <a:p>
          <a:r>
            <a:rPr lang="es-EC" sz="1400" dirty="0" smtClean="0">
              <a:solidFill>
                <a:schemeClr val="tx1"/>
              </a:solidFill>
            </a:rPr>
            <a:t>4. La demanda insatisfecha</a:t>
          </a:r>
          <a:endParaRPr lang="es-EC" sz="1400" dirty="0">
            <a:solidFill>
              <a:schemeClr val="tx1"/>
            </a:solidFill>
          </a:endParaRPr>
        </a:p>
      </dgm:t>
    </dgm:pt>
    <dgm:pt modelId="{EE75E774-EF41-4D64-A10F-F3D1980F6DC4}" type="parTrans" cxnId="{01C0F53A-BD8A-4753-8CE6-CFEF138CE0F5}">
      <dgm:prSet/>
      <dgm:spPr/>
      <dgm:t>
        <a:bodyPr/>
        <a:lstStyle/>
        <a:p>
          <a:endParaRPr lang="es-EC"/>
        </a:p>
      </dgm:t>
    </dgm:pt>
    <dgm:pt modelId="{F3E15613-0253-4544-B973-7B9AF89C278E}" type="sibTrans" cxnId="{01C0F53A-BD8A-4753-8CE6-CFEF138CE0F5}">
      <dgm:prSet/>
      <dgm:spPr/>
      <dgm:t>
        <a:bodyPr/>
        <a:lstStyle/>
        <a:p>
          <a:endParaRPr lang="es-EC"/>
        </a:p>
      </dgm:t>
    </dgm:pt>
    <dgm:pt modelId="{E65DC0B3-DA54-4A04-AECF-DC39C1B39988}">
      <dgm:prSet phldrT="[Texto]" custT="1"/>
      <dgm:spPr/>
      <dgm:t>
        <a:bodyPr/>
        <a:lstStyle/>
        <a:p>
          <a:r>
            <a:rPr lang="es-EC" sz="1400" dirty="0" smtClean="0">
              <a:solidFill>
                <a:schemeClr val="tx1"/>
              </a:solidFill>
            </a:rPr>
            <a:t>5. El precio</a:t>
          </a:r>
          <a:endParaRPr lang="es-EC" sz="1400" dirty="0">
            <a:solidFill>
              <a:schemeClr val="tx1"/>
            </a:solidFill>
          </a:endParaRPr>
        </a:p>
      </dgm:t>
    </dgm:pt>
    <dgm:pt modelId="{68EA8ACD-B8F7-4B60-9CE5-62A913B6A5E2}" type="parTrans" cxnId="{4F67B27D-742C-4065-96FE-BCE412781B9A}">
      <dgm:prSet/>
      <dgm:spPr/>
      <dgm:t>
        <a:bodyPr/>
        <a:lstStyle/>
        <a:p>
          <a:endParaRPr lang="es-EC"/>
        </a:p>
      </dgm:t>
    </dgm:pt>
    <dgm:pt modelId="{D1AA4FAE-7CD2-4D60-91D7-ACCA36AB7CB4}" type="sibTrans" cxnId="{4F67B27D-742C-4065-96FE-BCE412781B9A}">
      <dgm:prSet/>
      <dgm:spPr/>
      <dgm:t>
        <a:bodyPr/>
        <a:lstStyle/>
        <a:p>
          <a:endParaRPr lang="es-EC"/>
        </a:p>
      </dgm:t>
    </dgm:pt>
    <dgm:pt modelId="{52DEAEB0-95CF-4ACD-9B96-E530E9BE909E}">
      <dgm:prSet phldrT="[Texto]" custT="1"/>
      <dgm:spPr/>
      <dgm:t>
        <a:bodyPr/>
        <a:lstStyle/>
        <a:p>
          <a:r>
            <a:rPr lang="es-EC" sz="1400" dirty="0" smtClean="0">
              <a:solidFill>
                <a:schemeClr val="tx1"/>
              </a:solidFill>
            </a:rPr>
            <a:t>6. La importación</a:t>
          </a:r>
          <a:endParaRPr lang="es-EC" sz="1400" dirty="0">
            <a:solidFill>
              <a:schemeClr val="tx1"/>
            </a:solidFill>
          </a:endParaRPr>
        </a:p>
      </dgm:t>
    </dgm:pt>
    <dgm:pt modelId="{FCAEB066-8BBF-4A75-8656-9CADB12F1DF8}" type="parTrans" cxnId="{0A44049E-A188-4350-A86E-A825B5BA4DAA}">
      <dgm:prSet/>
      <dgm:spPr/>
      <dgm:t>
        <a:bodyPr/>
        <a:lstStyle/>
        <a:p>
          <a:endParaRPr lang="es-EC"/>
        </a:p>
      </dgm:t>
    </dgm:pt>
    <dgm:pt modelId="{C57A8F78-3172-49B3-A5F1-D9E72F67E182}" type="sibTrans" cxnId="{0A44049E-A188-4350-A86E-A825B5BA4DAA}">
      <dgm:prSet/>
      <dgm:spPr/>
      <dgm:t>
        <a:bodyPr/>
        <a:lstStyle/>
        <a:p>
          <a:endParaRPr lang="es-EC"/>
        </a:p>
      </dgm:t>
    </dgm:pt>
    <dgm:pt modelId="{7B21CB17-79CF-4343-8CE7-23902DC1A0E2}" type="pres">
      <dgm:prSet presAssocID="{41D9736B-4971-40F4-B47D-E8B9C64A0044}" presName="cycle" presStyleCnt="0">
        <dgm:presLayoutVars>
          <dgm:dir/>
          <dgm:resizeHandles val="exact"/>
        </dgm:presLayoutVars>
      </dgm:prSet>
      <dgm:spPr/>
      <dgm:t>
        <a:bodyPr/>
        <a:lstStyle/>
        <a:p>
          <a:endParaRPr lang="es-ES"/>
        </a:p>
      </dgm:t>
    </dgm:pt>
    <dgm:pt modelId="{A0F34E11-F98C-4497-9EB5-05E48997DBD7}" type="pres">
      <dgm:prSet presAssocID="{476833D1-4770-4DCB-BCA2-A3FA276FE71E}" presName="node" presStyleLbl="node1" presStyleIdx="0" presStyleCnt="6">
        <dgm:presLayoutVars>
          <dgm:bulletEnabled val="1"/>
        </dgm:presLayoutVars>
      </dgm:prSet>
      <dgm:spPr/>
      <dgm:t>
        <a:bodyPr/>
        <a:lstStyle/>
        <a:p>
          <a:endParaRPr lang="es-EC"/>
        </a:p>
      </dgm:t>
    </dgm:pt>
    <dgm:pt modelId="{2FD584B9-1AF4-42A6-B58E-9F71E8B6461D}" type="pres">
      <dgm:prSet presAssocID="{476833D1-4770-4DCB-BCA2-A3FA276FE71E}" presName="spNode" presStyleCnt="0"/>
      <dgm:spPr/>
    </dgm:pt>
    <dgm:pt modelId="{0314C35E-37C8-4FCC-B97A-63B41BA23934}" type="pres">
      <dgm:prSet presAssocID="{4A5F097D-BC2A-477D-AFF1-70465A7155AD}" presName="sibTrans" presStyleLbl="sibTrans1D1" presStyleIdx="0" presStyleCnt="6"/>
      <dgm:spPr/>
      <dgm:t>
        <a:bodyPr/>
        <a:lstStyle/>
        <a:p>
          <a:endParaRPr lang="es-ES"/>
        </a:p>
      </dgm:t>
    </dgm:pt>
    <dgm:pt modelId="{CE57D1A6-7A48-48B9-A62A-0218C5986656}" type="pres">
      <dgm:prSet presAssocID="{5831FD69-FBBE-4889-87D1-5754FEAE3EDF}" presName="node" presStyleLbl="node1" presStyleIdx="1" presStyleCnt="6">
        <dgm:presLayoutVars>
          <dgm:bulletEnabled val="1"/>
        </dgm:presLayoutVars>
      </dgm:prSet>
      <dgm:spPr/>
      <dgm:t>
        <a:bodyPr/>
        <a:lstStyle/>
        <a:p>
          <a:endParaRPr lang="es-EC"/>
        </a:p>
      </dgm:t>
    </dgm:pt>
    <dgm:pt modelId="{5E641759-C595-496C-96EE-DB0849C63F3C}" type="pres">
      <dgm:prSet presAssocID="{5831FD69-FBBE-4889-87D1-5754FEAE3EDF}" presName="spNode" presStyleCnt="0"/>
      <dgm:spPr/>
    </dgm:pt>
    <dgm:pt modelId="{DE550A34-4109-412B-B55C-5D55E20A509C}" type="pres">
      <dgm:prSet presAssocID="{DC26B7BE-6CDC-4117-A72D-205DB5B38A13}" presName="sibTrans" presStyleLbl="sibTrans1D1" presStyleIdx="1" presStyleCnt="6"/>
      <dgm:spPr/>
      <dgm:t>
        <a:bodyPr/>
        <a:lstStyle/>
        <a:p>
          <a:endParaRPr lang="es-ES"/>
        </a:p>
      </dgm:t>
    </dgm:pt>
    <dgm:pt modelId="{DD2199AB-809F-4154-9E14-86078A53614F}" type="pres">
      <dgm:prSet presAssocID="{D86F5E87-F130-41AE-A0E2-D5C013EFDB86}" presName="node" presStyleLbl="node1" presStyleIdx="2" presStyleCnt="6">
        <dgm:presLayoutVars>
          <dgm:bulletEnabled val="1"/>
        </dgm:presLayoutVars>
      </dgm:prSet>
      <dgm:spPr/>
      <dgm:t>
        <a:bodyPr/>
        <a:lstStyle/>
        <a:p>
          <a:endParaRPr lang="es-ES"/>
        </a:p>
      </dgm:t>
    </dgm:pt>
    <dgm:pt modelId="{AD1701C6-4AD7-40AC-9867-0E833DF53E5A}" type="pres">
      <dgm:prSet presAssocID="{D86F5E87-F130-41AE-A0E2-D5C013EFDB86}" presName="spNode" presStyleCnt="0"/>
      <dgm:spPr/>
    </dgm:pt>
    <dgm:pt modelId="{1C6E2A77-A5E0-4E89-AB3F-8EA9B6A89A61}" type="pres">
      <dgm:prSet presAssocID="{F4B459CB-02FA-4B7A-9F29-C8682EAECB3A}" presName="sibTrans" presStyleLbl="sibTrans1D1" presStyleIdx="2" presStyleCnt="6"/>
      <dgm:spPr/>
      <dgm:t>
        <a:bodyPr/>
        <a:lstStyle/>
        <a:p>
          <a:endParaRPr lang="es-ES"/>
        </a:p>
      </dgm:t>
    </dgm:pt>
    <dgm:pt modelId="{0412CEA9-6273-4241-9DA2-9492827BAB01}" type="pres">
      <dgm:prSet presAssocID="{F0AE243B-7F5F-4456-9341-D948B210F478}" presName="node" presStyleLbl="node1" presStyleIdx="3" presStyleCnt="6">
        <dgm:presLayoutVars>
          <dgm:bulletEnabled val="1"/>
        </dgm:presLayoutVars>
      </dgm:prSet>
      <dgm:spPr/>
      <dgm:t>
        <a:bodyPr/>
        <a:lstStyle/>
        <a:p>
          <a:endParaRPr lang="es-ES"/>
        </a:p>
      </dgm:t>
    </dgm:pt>
    <dgm:pt modelId="{86B5FE03-F766-48E9-80E4-907A8EFF983B}" type="pres">
      <dgm:prSet presAssocID="{F0AE243B-7F5F-4456-9341-D948B210F478}" presName="spNode" presStyleCnt="0"/>
      <dgm:spPr/>
    </dgm:pt>
    <dgm:pt modelId="{616A39B9-3985-4379-8876-D7A4165628A2}" type="pres">
      <dgm:prSet presAssocID="{F3E15613-0253-4544-B973-7B9AF89C278E}" presName="sibTrans" presStyleLbl="sibTrans1D1" presStyleIdx="3" presStyleCnt="6"/>
      <dgm:spPr/>
      <dgm:t>
        <a:bodyPr/>
        <a:lstStyle/>
        <a:p>
          <a:endParaRPr lang="es-ES"/>
        </a:p>
      </dgm:t>
    </dgm:pt>
    <dgm:pt modelId="{E00838E6-C735-4E74-BF34-91F9672F869E}" type="pres">
      <dgm:prSet presAssocID="{E65DC0B3-DA54-4A04-AECF-DC39C1B39988}" presName="node" presStyleLbl="node1" presStyleIdx="4" presStyleCnt="6">
        <dgm:presLayoutVars>
          <dgm:bulletEnabled val="1"/>
        </dgm:presLayoutVars>
      </dgm:prSet>
      <dgm:spPr/>
      <dgm:t>
        <a:bodyPr/>
        <a:lstStyle/>
        <a:p>
          <a:endParaRPr lang="es-EC"/>
        </a:p>
      </dgm:t>
    </dgm:pt>
    <dgm:pt modelId="{2B1384B3-570A-4D41-AA27-B0D4F3AAAE65}" type="pres">
      <dgm:prSet presAssocID="{E65DC0B3-DA54-4A04-AECF-DC39C1B39988}" presName="spNode" presStyleCnt="0"/>
      <dgm:spPr/>
    </dgm:pt>
    <dgm:pt modelId="{06D49BCC-E903-48BE-A67E-FB3CDA8CADDF}" type="pres">
      <dgm:prSet presAssocID="{D1AA4FAE-7CD2-4D60-91D7-ACCA36AB7CB4}" presName="sibTrans" presStyleLbl="sibTrans1D1" presStyleIdx="4" presStyleCnt="6"/>
      <dgm:spPr/>
      <dgm:t>
        <a:bodyPr/>
        <a:lstStyle/>
        <a:p>
          <a:endParaRPr lang="es-ES"/>
        </a:p>
      </dgm:t>
    </dgm:pt>
    <dgm:pt modelId="{E5280C41-2F83-4703-883A-5F772291D19C}" type="pres">
      <dgm:prSet presAssocID="{52DEAEB0-95CF-4ACD-9B96-E530E9BE909E}" presName="node" presStyleLbl="node1" presStyleIdx="5" presStyleCnt="6">
        <dgm:presLayoutVars>
          <dgm:bulletEnabled val="1"/>
        </dgm:presLayoutVars>
      </dgm:prSet>
      <dgm:spPr/>
      <dgm:t>
        <a:bodyPr/>
        <a:lstStyle/>
        <a:p>
          <a:endParaRPr lang="es-ES"/>
        </a:p>
      </dgm:t>
    </dgm:pt>
    <dgm:pt modelId="{D4080A50-B0EC-48D9-88F5-270937E83A70}" type="pres">
      <dgm:prSet presAssocID="{52DEAEB0-95CF-4ACD-9B96-E530E9BE909E}" presName="spNode" presStyleCnt="0"/>
      <dgm:spPr/>
    </dgm:pt>
    <dgm:pt modelId="{57E96525-9DCD-4DAC-9489-A5CC05761BBC}" type="pres">
      <dgm:prSet presAssocID="{C57A8F78-3172-49B3-A5F1-D9E72F67E182}" presName="sibTrans" presStyleLbl="sibTrans1D1" presStyleIdx="5" presStyleCnt="6"/>
      <dgm:spPr/>
      <dgm:t>
        <a:bodyPr/>
        <a:lstStyle/>
        <a:p>
          <a:endParaRPr lang="es-ES"/>
        </a:p>
      </dgm:t>
    </dgm:pt>
  </dgm:ptLst>
  <dgm:cxnLst>
    <dgm:cxn modelId="{24B4B66A-12E1-4BBB-A474-E8D2251C18A1}" type="presOf" srcId="{C57A8F78-3172-49B3-A5F1-D9E72F67E182}" destId="{57E96525-9DCD-4DAC-9489-A5CC05761BBC}" srcOrd="0" destOrd="0" presId="urn:microsoft.com/office/officeart/2005/8/layout/cycle6"/>
    <dgm:cxn modelId="{376CE0BA-A4A2-454E-B8FD-9797A75838F2}" srcId="{41D9736B-4971-40F4-B47D-E8B9C64A0044}" destId="{D86F5E87-F130-41AE-A0E2-D5C013EFDB86}" srcOrd="2" destOrd="0" parTransId="{8A911C9D-B72B-4BE1-9CD1-E78C0BA433F0}" sibTransId="{F4B459CB-02FA-4B7A-9F29-C8682EAECB3A}"/>
    <dgm:cxn modelId="{0C32568F-F61E-48EA-B523-5D3B2D5BA1D3}" type="presOf" srcId="{4A5F097D-BC2A-477D-AFF1-70465A7155AD}" destId="{0314C35E-37C8-4FCC-B97A-63B41BA23934}" srcOrd="0" destOrd="0" presId="urn:microsoft.com/office/officeart/2005/8/layout/cycle6"/>
    <dgm:cxn modelId="{C0671DA0-80FF-40CF-A33E-072F99EB0001}" type="presOf" srcId="{52DEAEB0-95CF-4ACD-9B96-E530E9BE909E}" destId="{E5280C41-2F83-4703-883A-5F772291D19C}" srcOrd="0" destOrd="0" presId="urn:microsoft.com/office/officeart/2005/8/layout/cycle6"/>
    <dgm:cxn modelId="{0589CAEF-ED27-4281-B92B-A94D26B120EF}" type="presOf" srcId="{D1AA4FAE-7CD2-4D60-91D7-ACCA36AB7CB4}" destId="{06D49BCC-E903-48BE-A67E-FB3CDA8CADDF}" srcOrd="0" destOrd="0" presId="urn:microsoft.com/office/officeart/2005/8/layout/cycle6"/>
    <dgm:cxn modelId="{2E4F1329-ABAD-43F4-A14F-20336A0110D7}" type="presOf" srcId="{F3E15613-0253-4544-B973-7B9AF89C278E}" destId="{616A39B9-3985-4379-8876-D7A4165628A2}" srcOrd="0" destOrd="0" presId="urn:microsoft.com/office/officeart/2005/8/layout/cycle6"/>
    <dgm:cxn modelId="{1923811F-F4A9-48C7-ACF0-E9FDC6DCAD33}" type="presOf" srcId="{E65DC0B3-DA54-4A04-AECF-DC39C1B39988}" destId="{E00838E6-C735-4E74-BF34-91F9672F869E}" srcOrd="0" destOrd="0" presId="urn:microsoft.com/office/officeart/2005/8/layout/cycle6"/>
    <dgm:cxn modelId="{4F67B27D-742C-4065-96FE-BCE412781B9A}" srcId="{41D9736B-4971-40F4-B47D-E8B9C64A0044}" destId="{E65DC0B3-DA54-4A04-AECF-DC39C1B39988}" srcOrd="4" destOrd="0" parTransId="{68EA8ACD-B8F7-4B60-9CE5-62A913B6A5E2}" sibTransId="{D1AA4FAE-7CD2-4D60-91D7-ACCA36AB7CB4}"/>
    <dgm:cxn modelId="{A1F29BE7-BE89-4E81-8DAC-2F6EFF84FD61}" type="presOf" srcId="{F4B459CB-02FA-4B7A-9F29-C8682EAECB3A}" destId="{1C6E2A77-A5E0-4E89-AB3F-8EA9B6A89A61}" srcOrd="0" destOrd="0" presId="urn:microsoft.com/office/officeart/2005/8/layout/cycle6"/>
    <dgm:cxn modelId="{0A44049E-A188-4350-A86E-A825B5BA4DAA}" srcId="{41D9736B-4971-40F4-B47D-E8B9C64A0044}" destId="{52DEAEB0-95CF-4ACD-9B96-E530E9BE909E}" srcOrd="5" destOrd="0" parTransId="{FCAEB066-8BBF-4A75-8656-9CADB12F1DF8}" sibTransId="{C57A8F78-3172-49B3-A5F1-D9E72F67E182}"/>
    <dgm:cxn modelId="{CDC99715-F264-43CD-99C0-CE1BBD3DD1F3}" type="presOf" srcId="{F0AE243B-7F5F-4456-9341-D948B210F478}" destId="{0412CEA9-6273-4241-9DA2-9492827BAB01}" srcOrd="0" destOrd="0" presId="urn:microsoft.com/office/officeart/2005/8/layout/cycle6"/>
    <dgm:cxn modelId="{DAF5849C-BD41-4CCB-AE13-9C467D9925DC}" srcId="{41D9736B-4971-40F4-B47D-E8B9C64A0044}" destId="{5831FD69-FBBE-4889-87D1-5754FEAE3EDF}" srcOrd="1" destOrd="0" parTransId="{1B949F6B-8A85-4392-8C64-DAFE60CF4723}" sibTransId="{DC26B7BE-6CDC-4117-A72D-205DB5B38A13}"/>
    <dgm:cxn modelId="{84C611D2-245F-45E3-AFE1-385AE5C3F985}" type="presOf" srcId="{DC26B7BE-6CDC-4117-A72D-205DB5B38A13}" destId="{DE550A34-4109-412B-B55C-5D55E20A509C}" srcOrd="0" destOrd="0" presId="urn:microsoft.com/office/officeart/2005/8/layout/cycle6"/>
    <dgm:cxn modelId="{793DFF17-E1FD-44EC-ABBB-125A3E3EFB05}" type="presOf" srcId="{41D9736B-4971-40F4-B47D-E8B9C64A0044}" destId="{7B21CB17-79CF-4343-8CE7-23902DC1A0E2}" srcOrd="0" destOrd="0" presId="urn:microsoft.com/office/officeart/2005/8/layout/cycle6"/>
    <dgm:cxn modelId="{D43E9ADB-1150-4100-BB3E-CE9553011BA4}" srcId="{41D9736B-4971-40F4-B47D-E8B9C64A0044}" destId="{476833D1-4770-4DCB-BCA2-A3FA276FE71E}" srcOrd="0" destOrd="0" parTransId="{18978AA1-0ACE-4BB4-9CB2-A6AEEBA22179}" sibTransId="{4A5F097D-BC2A-477D-AFF1-70465A7155AD}"/>
    <dgm:cxn modelId="{01C0F53A-BD8A-4753-8CE6-CFEF138CE0F5}" srcId="{41D9736B-4971-40F4-B47D-E8B9C64A0044}" destId="{F0AE243B-7F5F-4456-9341-D948B210F478}" srcOrd="3" destOrd="0" parTransId="{EE75E774-EF41-4D64-A10F-F3D1980F6DC4}" sibTransId="{F3E15613-0253-4544-B973-7B9AF89C278E}"/>
    <dgm:cxn modelId="{A59BD874-D1D2-40D3-B4C1-61F9FFFCB296}" type="presOf" srcId="{476833D1-4770-4DCB-BCA2-A3FA276FE71E}" destId="{A0F34E11-F98C-4497-9EB5-05E48997DBD7}" srcOrd="0" destOrd="0" presId="urn:microsoft.com/office/officeart/2005/8/layout/cycle6"/>
    <dgm:cxn modelId="{9A1D9267-94B4-4769-9F69-804314CD33BD}" type="presOf" srcId="{D86F5E87-F130-41AE-A0E2-D5C013EFDB86}" destId="{DD2199AB-809F-4154-9E14-86078A53614F}" srcOrd="0" destOrd="0" presId="urn:microsoft.com/office/officeart/2005/8/layout/cycle6"/>
    <dgm:cxn modelId="{32013E77-6F77-48C6-92C2-E596600B6E6C}" type="presOf" srcId="{5831FD69-FBBE-4889-87D1-5754FEAE3EDF}" destId="{CE57D1A6-7A48-48B9-A62A-0218C5986656}" srcOrd="0" destOrd="0" presId="urn:microsoft.com/office/officeart/2005/8/layout/cycle6"/>
    <dgm:cxn modelId="{57D74CC6-41E2-4282-AAA8-396BBA44B14A}" type="presParOf" srcId="{7B21CB17-79CF-4343-8CE7-23902DC1A0E2}" destId="{A0F34E11-F98C-4497-9EB5-05E48997DBD7}" srcOrd="0" destOrd="0" presId="urn:microsoft.com/office/officeart/2005/8/layout/cycle6"/>
    <dgm:cxn modelId="{DAA3D5E6-4CB7-474A-B554-1B4C2013FB22}" type="presParOf" srcId="{7B21CB17-79CF-4343-8CE7-23902DC1A0E2}" destId="{2FD584B9-1AF4-42A6-B58E-9F71E8B6461D}" srcOrd="1" destOrd="0" presId="urn:microsoft.com/office/officeart/2005/8/layout/cycle6"/>
    <dgm:cxn modelId="{BB10549D-DE5B-472E-837F-632C59019CD8}" type="presParOf" srcId="{7B21CB17-79CF-4343-8CE7-23902DC1A0E2}" destId="{0314C35E-37C8-4FCC-B97A-63B41BA23934}" srcOrd="2" destOrd="0" presId="urn:microsoft.com/office/officeart/2005/8/layout/cycle6"/>
    <dgm:cxn modelId="{5EC80343-D329-4EA6-8CB5-A335F7E3EF14}" type="presParOf" srcId="{7B21CB17-79CF-4343-8CE7-23902DC1A0E2}" destId="{CE57D1A6-7A48-48B9-A62A-0218C5986656}" srcOrd="3" destOrd="0" presId="urn:microsoft.com/office/officeart/2005/8/layout/cycle6"/>
    <dgm:cxn modelId="{DA458E4A-C684-40C4-B678-A8DB3F78B6FE}" type="presParOf" srcId="{7B21CB17-79CF-4343-8CE7-23902DC1A0E2}" destId="{5E641759-C595-496C-96EE-DB0849C63F3C}" srcOrd="4" destOrd="0" presId="urn:microsoft.com/office/officeart/2005/8/layout/cycle6"/>
    <dgm:cxn modelId="{B4A64A03-7BF1-4CF1-A5FE-55C6D959EB17}" type="presParOf" srcId="{7B21CB17-79CF-4343-8CE7-23902DC1A0E2}" destId="{DE550A34-4109-412B-B55C-5D55E20A509C}" srcOrd="5" destOrd="0" presId="urn:microsoft.com/office/officeart/2005/8/layout/cycle6"/>
    <dgm:cxn modelId="{E9073077-2F35-466A-B1AB-BFC48FC37108}" type="presParOf" srcId="{7B21CB17-79CF-4343-8CE7-23902DC1A0E2}" destId="{DD2199AB-809F-4154-9E14-86078A53614F}" srcOrd="6" destOrd="0" presId="urn:microsoft.com/office/officeart/2005/8/layout/cycle6"/>
    <dgm:cxn modelId="{E71B946E-735B-4606-B008-F1C6034A7698}" type="presParOf" srcId="{7B21CB17-79CF-4343-8CE7-23902DC1A0E2}" destId="{AD1701C6-4AD7-40AC-9867-0E833DF53E5A}" srcOrd="7" destOrd="0" presId="urn:microsoft.com/office/officeart/2005/8/layout/cycle6"/>
    <dgm:cxn modelId="{65AEAEE2-7F4B-4FE8-8B80-A0F3048B04A7}" type="presParOf" srcId="{7B21CB17-79CF-4343-8CE7-23902DC1A0E2}" destId="{1C6E2A77-A5E0-4E89-AB3F-8EA9B6A89A61}" srcOrd="8" destOrd="0" presId="urn:microsoft.com/office/officeart/2005/8/layout/cycle6"/>
    <dgm:cxn modelId="{FB890E1B-03BD-4C03-984A-4840F877067B}" type="presParOf" srcId="{7B21CB17-79CF-4343-8CE7-23902DC1A0E2}" destId="{0412CEA9-6273-4241-9DA2-9492827BAB01}" srcOrd="9" destOrd="0" presId="urn:microsoft.com/office/officeart/2005/8/layout/cycle6"/>
    <dgm:cxn modelId="{50396026-CBB7-4101-B2E4-737C5A451778}" type="presParOf" srcId="{7B21CB17-79CF-4343-8CE7-23902DC1A0E2}" destId="{86B5FE03-F766-48E9-80E4-907A8EFF983B}" srcOrd="10" destOrd="0" presId="urn:microsoft.com/office/officeart/2005/8/layout/cycle6"/>
    <dgm:cxn modelId="{59E3E7FF-2FAC-4E63-B140-7968A1A2E9B1}" type="presParOf" srcId="{7B21CB17-79CF-4343-8CE7-23902DC1A0E2}" destId="{616A39B9-3985-4379-8876-D7A4165628A2}" srcOrd="11" destOrd="0" presId="urn:microsoft.com/office/officeart/2005/8/layout/cycle6"/>
    <dgm:cxn modelId="{F5EA4716-3A40-4965-98E3-BC0564606D64}" type="presParOf" srcId="{7B21CB17-79CF-4343-8CE7-23902DC1A0E2}" destId="{E00838E6-C735-4E74-BF34-91F9672F869E}" srcOrd="12" destOrd="0" presId="urn:microsoft.com/office/officeart/2005/8/layout/cycle6"/>
    <dgm:cxn modelId="{C825E26C-FDE3-425E-9F5E-ED54CB655121}" type="presParOf" srcId="{7B21CB17-79CF-4343-8CE7-23902DC1A0E2}" destId="{2B1384B3-570A-4D41-AA27-B0D4F3AAAE65}" srcOrd="13" destOrd="0" presId="urn:microsoft.com/office/officeart/2005/8/layout/cycle6"/>
    <dgm:cxn modelId="{D0631F49-47F8-4275-9A36-3496488B1941}" type="presParOf" srcId="{7B21CB17-79CF-4343-8CE7-23902DC1A0E2}" destId="{06D49BCC-E903-48BE-A67E-FB3CDA8CADDF}" srcOrd="14" destOrd="0" presId="urn:microsoft.com/office/officeart/2005/8/layout/cycle6"/>
    <dgm:cxn modelId="{A3D7D43A-3814-4E80-BBBC-9601B3604BFD}" type="presParOf" srcId="{7B21CB17-79CF-4343-8CE7-23902DC1A0E2}" destId="{E5280C41-2F83-4703-883A-5F772291D19C}" srcOrd="15" destOrd="0" presId="urn:microsoft.com/office/officeart/2005/8/layout/cycle6"/>
    <dgm:cxn modelId="{89ACDDA2-59A8-4912-BAC6-97F084055DA7}" type="presParOf" srcId="{7B21CB17-79CF-4343-8CE7-23902DC1A0E2}" destId="{D4080A50-B0EC-48D9-88F5-270937E83A70}" srcOrd="16" destOrd="0" presId="urn:microsoft.com/office/officeart/2005/8/layout/cycle6"/>
    <dgm:cxn modelId="{55ADB984-81C7-4138-9296-09E1DD4FADF3}" type="presParOf" srcId="{7B21CB17-79CF-4343-8CE7-23902DC1A0E2}" destId="{57E96525-9DCD-4DAC-9489-A5CC05761BBC}" srcOrd="17" destOrd="0" presId="urn:microsoft.com/office/officeart/2005/8/layout/cycle6"/>
  </dgm:cxnLst>
  <dgm:bg/>
  <dgm:whole>
    <a:ln>
      <a:solidFill>
        <a:schemeClr val="accent5">
          <a:lumMod val="50000"/>
          <a:alpha val="83000"/>
        </a:schemeClr>
      </a:solidFill>
    </a:ln>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1A4140-1D33-4756-9CFD-DE53636A8B69}" type="doc">
      <dgm:prSet loTypeId="urn:microsoft.com/office/officeart/2008/layout/PictureStrips" loCatId="list" qsTypeId="urn:microsoft.com/office/officeart/2005/8/quickstyle/simple1" qsCatId="simple" csTypeId="urn:microsoft.com/office/officeart/2005/8/colors/colorful1#3" csCatId="colorful" phldr="1"/>
      <dgm:spPr/>
      <dgm:t>
        <a:bodyPr/>
        <a:lstStyle/>
        <a:p>
          <a:endParaRPr lang="es-EC"/>
        </a:p>
      </dgm:t>
    </dgm:pt>
    <dgm:pt modelId="{1B16EE56-11B4-458F-B070-EEA162E0269E}">
      <dgm:prSet phldrT="[Texto]"/>
      <dgm:spPr/>
      <dgm:t>
        <a:bodyPr/>
        <a:lstStyle/>
        <a:p>
          <a:r>
            <a:rPr lang="es-EC" dirty="0" smtClean="0"/>
            <a:t>Tamaño del Proyecto</a:t>
          </a:r>
          <a:endParaRPr lang="es-EC" dirty="0"/>
        </a:p>
      </dgm:t>
    </dgm:pt>
    <dgm:pt modelId="{2ED2B720-3DCA-43A1-A6CC-E3FE970BD2CD}" type="parTrans" cxnId="{D4F8EEE6-DD20-4B12-BF80-4D93CE31F8CE}">
      <dgm:prSet/>
      <dgm:spPr/>
      <dgm:t>
        <a:bodyPr/>
        <a:lstStyle/>
        <a:p>
          <a:endParaRPr lang="es-EC"/>
        </a:p>
      </dgm:t>
    </dgm:pt>
    <dgm:pt modelId="{1175882D-C4C2-4420-B0E8-A7D24052E697}" type="sibTrans" cxnId="{D4F8EEE6-DD20-4B12-BF80-4D93CE31F8CE}">
      <dgm:prSet/>
      <dgm:spPr/>
      <dgm:t>
        <a:bodyPr/>
        <a:lstStyle/>
        <a:p>
          <a:endParaRPr lang="es-EC"/>
        </a:p>
      </dgm:t>
    </dgm:pt>
    <dgm:pt modelId="{C5D4316F-9D6D-402C-8CE7-F603AF1F0299}">
      <dgm:prSet phldrT="[Texto]"/>
      <dgm:spPr/>
      <dgm:t>
        <a:bodyPr/>
        <a:lstStyle/>
        <a:p>
          <a:r>
            <a:rPr lang="es-EC" dirty="0" smtClean="0"/>
            <a:t>Localización del proyecto</a:t>
          </a:r>
          <a:endParaRPr lang="es-EC" dirty="0"/>
        </a:p>
      </dgm:t>
    </dgm:pt>
    <dgm:pt modelId="{D887FB5D-F957-4DC7-98CA-6F6E2FC8F7F0}" type="parTrans" cxnId="{72FA642C-64ED-4012-BA97-D1F62870D3B7}">
      <dgm:prSet/>
      <dgm:spPr/>
      <dgm:t>
        <a:bodyPr/>
        <a:lstStyle/>
        <a:p>
          <a:endParaRPr lang="es-EC"/>
        </a:p>
      </dgm:t>
    </dgm:pt>
    <dgm:pt modelId="{EA245A7A-7588-412D-A068-0D4D99FD5F0D}" type="sibTrans" cxnId="{72FA642C-64ED-4012-BA97-D1F62870D3B7}">
      <dgm:prSet/>
      <dgm:spPr/>
      <dgm:t>
        <a:bodyPr/>
        <a:lstStyle/>
        <a:p>
          <a:endParaRPr lang="es-EC"/>
        </a:p>
      </dgm:t>
    </dgm:pt>
    <dgm:pt modelId="{9C4B0A99-A382-4FA5-8CF3-1EE6E669B3E1}">
      <dgm:prSet phldrT="[Texto]"/>
      <dgm:spPr/>
      <dgm:t>
        <a:bodyPr/>
        <a:lstStyle/>
        <a:p>
          <a:r>
            <a:rPr lang="es-EC" dirty="0" smtClean="0"/>
            <a:t>Ingeniería del proyecto</a:t>
          </a:r>
          <a:endParaRPr lang="es-EC" dirty="0"/>
        </a:p>
      </dgm:t>
    </dgm:pt>
    <dgm:pt modelId="{24305575-3965-41F7-B0B0-F4CCEDC3C8FD}" type="parTrans" cxnId="{6413E90D-3A24-41A6-BF29-25168B77A28A}">
      <dgm:prSet/>
      <dgm:spPr/>
      <dgm:t>
        <a:bodyPr/>
        <a:lstStyle/>
        <a:p>
          <a:endParaRPr lang="es-EC"/>
        </a:p>
      </dgm:t>
    </dgm:pt>
    <dgm:pt modelId="{07B58232-3973-4E0E-9EED-DFEDA15D78B4}" type="sibTrans" cxnId="{6413E90D-3A24-41A6-BF29-25168B77A28A}">
      <dgm:prSet/>
      <dgm:spPr/>
      <dgm:t>
        <a:bodyPr/>
        <a:lstStyle/>
        <a:p>
          <a:endParaRPr lang="es-EC"/>
        </a:p>
      </dgm:t>
    </dgm:pt>
    <dgm:pt modelId="{3A74AF07-5477-460E-A1D5-F797DFFD00B5}" type="pres">
      <dgm:prSet presAssocID="{A41A4140-1D33-4756-9CFD-DE53636A8B69}" presName="Name0" presStyleCnt="0">
        <dgm:presLayoutVars>
          <dgm:dir/>
          <dgm:resizeHandles val="exact"/>
        </dgm:presLayoutVars>
      </dgm:prSet>
      <dgm:spPr/>
      <dgm:t>
        <a:bodyPr/>
        <a:lstStyle/>
        <a:p>
          <a:endParaRPr lang="es-ES"/>
        </a:p>
      </dgm:t>
    </dgm:pt>
    <dgm:pt modelId="{000480F3-E389-4A01-8C25-25818FDE64A5}" type="pres">
      <dgm:prSet presAssocID="{1B16EE56-11B4-458F-B070-EEA162E0269E}" presName="composite" presStyleCnt="0"/>
      <dgm:spPr/>
    </dgm:pt>
    <dgm:pt modelId="{3E287F3E-6EE1-4B83-B6F8-464C0983C35B}" type="pres">
      <dgm:prSet presAssocID="{1B16EE56-11B4-458F-B070-EEA162E0269E}" presName="rect1" presStyleLbl="trAlignAcc1" presStyleIdx="0" presStyleCnt="3">
        <dgm:presLayoutVars>
          <dgm:bulletEnabled val="1"/>
        </dgm:presLayoutVars>
      </dgm:prSet>
      <dgm:spPr/>
      <dgm:t>
        <a:bodyPr/>
        <a:lstStyle/>
        <a:p>
          <a:endParaRPr lang="es-ES"/>
        </a:p>
      </dgm:t>
    </dgm:pt>
    <dgm:pt modelId="{14820380-F445-4F18-BA8B-32B85980EB4B}" type="pres">
      <dgm:prSet presAssocID="{1B16EE56-11B4-458F-B070-EEA162E0269E}" presName="rect2"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xmlns="" val="0"/>
              </a:ext>
            </a:extLst>
          </a:blip>
          <a:srcRect/>
          <a:stretch>
            <a:fillRect l="-25000" r="-25000"/>
          </a:stretch>
        </a:blipFill>
      </dgm:spPr>
      <dgm:t>
        <a:bodyPr/>
        <a:lstStyle/>
        <a:p>
          <a:endParaRPr lang="es-EC"/>
        </a:p>
      </dgm:t>
    </dgm:pt>
    <dgm:pt modelId="{8F7E77D5-E187-44FE-9317-6D02DC2EE251}" type="pres">
      <dgm:prSet presAssocID="{1175882D-C4C2-4420-B0E8-A7D24052E697}" presName="sibTrans" presStyleCnt="0"/>
      <dgm:spPr/>
    </dgm:pt>
    <dgm:pt modelId="{0F89C7E2-53C6-4518-AA0B-7C4DB6B8BA15}" type="pres">
      <dgm:prSet presAssocID="{C5D4316F-9D6D-402C-8CE7-F603AF1F0299}" presName="composite" presStyleCnt="0"/>
      <dgm:spPr/>
    </dgm:pt>
    <dgm:pt modelId="{45C7EC0D-7858-4531-A740-21D3673E292E}" type="pres">
      <dgm:prSet presAssocID="{C5D4316F-9D6D-402C-8CE7-F603AF1F0299}" presName="rect1" presStyleLbl="trAlignAcc1" presStyleIdx="1" presStyleCnt="3">
        <dgm:presLayoutVars>
          <dgm:bulletEnabled val="1"/>
        </dgm:presLayoutVars>
      </dgm:prSet>
      <dgm:spPr/>
      <dgm:t>
        <a:bodyPr/>
        <a:lstStyle/>
        <a:p>
          <a:endParaRPr lang="es-ES"/>
        </a:p>
      </dgm:t>
    </dgm:pt>
    <dgm:pt modelId="{1CBA8B65-74F8-4DEE-872F-58F6191EA8C2}" type="pres">
      <dgm:prSet presAssocID="{C5D4316F-9D6D-402C-8CE7-F603AF1F0299}" presName="rect2"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xmlns="" val="0"/>
              </a:ext>
            </a:extLst>
          </a:blip>
          <a:srcRect/>
          <a:stretch>
            <a:fillRect l="-26000" r="-26000"/>
          </a:stretch>
        </a:blipFill>
      </dgm:spPr>
      <dgm:t>
        <a:bodyPr/>
        <a:lstStyle/>
        <a:p>
          <a:endParaRPr lang="es-EC"/>
        </a:p>
      </dgm:t>
    </dgm:pt>
    <dgm:pt modelId="{D25732DC-B5A3-4350-948D-6EAEF64C7C61}" type="pres">
      <dgm:prSet presAssocID="{EA245A7A-7588-412D-A068-0D4D99FD5F0D}" presName="sibTrans" presStyleCnt="0"/>
      <dgm:spPr/>
    </dgm:pt>
    <dgm:pt modelId="{05F341DB-32A1-4162-BB65-290BFF3505B6}" type="pres">
      <dgm:prSet presAssocID="{9C4B0A99-A382-4FA5-8CF3-1EE6E669B3E1}" presName="composite" presStyleCnt="0"/>
      <dgm:spPr/>
    </dgm:pt>
    <dgm:pt modelId="{BA575626-16EE-48BD-8B50-94B76A8F7415}" type="pres">
      <dgm:prSet presAssocID="{9C4B0A99-A382-4FA5-8CF3-1EE6E669B3E1}" presName="rect1" presStyleLbl="trAlignAcc1" presStyleIdx="2" presStyleCnt="3">
        <dgm:presLayoutVars>
          <dgm:bulletEnabled val="1"/>
        </dgm:presLayoutVars>
      </dgm:prSet>
      <dgm:spPr/>
      <dgm:t>
        <a:bodyPr/>
        <a:lstStyle/>
        <a:p>
          <a:endParaRPr lang="es-ES"/>
        </a:p>
      </dgm:t>
    </dgm:pt>
    <dgm:pt modelId="{1CB3CBC8-7B41-4EDC-94B4-02EB528E367B}" type="pres">
      <dgm:prSet presAssocID="{9C4B0A99-A382-4FA5-8CF3-1EE6E669B3E1}" presName="rect2" presStyleLbl="fgImgPlace1" presStyleIdx="2" presStyleCnt="3"/>
      <dgm:spPr>
        <a:blipFill>
          <a:blip xmlns:r="http://schemas.openxmlformats.org/officeDocument/2006/relationships" r:embed="rId3">
            <a:extLst>
              <a:ext uri="{28A0092B-C50C-407E-A947-70E740481C1C}">
                <a14:useLocalDpi xmlns:a14="http://schemas.microsoft.com/office/drawing/2010/main" xmlns="" val="0"/>
              </a:ext>
            </a:extLst>
          </a:blip>
          <a:srcRect/>
          <a:stretch>
            <a:fillRect l="-8000" r="-8000"/>
          </a:stretch>
        </a:blipFill>
      </dgm:spPr>
      <dgm:t>
        <a:bodyPr/>
        <a:lstStyle/>
        <a:p>
          <a:endParaRPr lang="es-EC"/>
        </a:p>
      </dgm:t>
    </dgm:pt>
  </dgm:ptLst>
  <dgm:cxnLst>
    <dgm:cxn modelId="{B40B2342-83F3-4ABA-A61C-41A5207AA3E2}" type="presOf" srcId="{9C4B0A99-A382-4FA5-8CF3-1EE6E669B3E1}" destId="{BA575626-16EE-48BD-8B50-94B76A8F7415}" srcOrd="0" destOrd="0" presId="urn:microsoft.com/office/officeart/2008/layout/PictureStrips"/>
    <dgm:cxn modelId="{1CE307AD-1E84-4F64-925B-F19E77603751}" type="presOf" srcId="{C5D4316F-9D6D-402C-8CE7-F603AF1F0299}" destId="{45C7EC0D-7858-4531-A740-21D3673E292E}" srcOrd="0" destOrd="0" presId="urn:microsoft.com/office/officeart/2008/layout/PictureStrips"/>
    <dgm:cxn modelId="{E09D1689-F3B4-4D6D-86E7-D1F4B7CFB385}" type="presOf" srcId="{A41A4140-1D33-4756-9CFD-DE53636A8B69}" destId="{3A74AF07-5477-460E-A1D5-F797DFFD00B5}" srcOrd="0" destOrd="0" presId="urn:microsoft.com/office/officeart/2008/layout/PictureStrips"/>
    <dgm:cxn modelId="{C51AB39B-CAC6-4906-8770-FE1816C5CFAA}" type="presOf" srcId="{1B16EE56-11B4-458F-B070-EEA162E0269E}" destId="{3E287F3E-6EE1-4B83-B6F8-464C0983C35B}" srcOrd="0" destOrd="0" presId="urn:microsoft.com/office/officeart/2008/layout/PictureStrips"/>
    <dgm:cxn modelId="{72FA642C-64ED-4012-BA97-D1F62870D3B7}" srcId="{A41A4140-1D33-4756-9CFD-DE53636A8B69}" destId="{C5D4316F-9D6D-402C-8CE7-F603AF1F0299}" srcOrd="1" destOrd="0" parTransId="{D887FB5D-F957-4DC7-98CA-6F6E2FC8F7F0}" sibTransId="{EA245A7A-7588-412D-A068-0D4D99FD5F0D}"/>
    <dgm:cxn modelId="{6413E90D-3A24-41A6-BF29-25168B77A28A}" srcId="{A41A4140-1D33-4756-9CFD-DE53636A8B69}" destId="{9C4B0A99-A382-4FA5-8CF3-1EE6E669B3E1}" srcOrd="2" destOrd="0" parTransId="{24305575-3965-41F7-B0B0-F4CCEDC3C8FD}" sibTransId="{07B58232-3973-4E0E-9EED-DFEDA15D78B4}"/>
    <dgm:cxn modelId="{D4F8EEE6-DD20-4B12-BF80-4D93CE31F8CE}" srcId="{A41A4140-1D33-4756-9CFD-DE53636A8B69}" destId="{1B16EE56-11B4-458F-B070-EEA162E0269E}" srcOrd="0" destOrd="0" parTransId="{2ED2B720-3DCA-43A1-A6CC-E3FE970BD2CD}" sibTransId="{1175882D-C4C2-4420-B0E8-A7D24052E697}"/>
    <dgm:cxn modelId="{80C9524B-FD25-4BB0-A75E-4926D006BBAC}" type="presParOf" srcId="{3A74AF07-5477-460E-A1D5-F797DFFD00B5}" destId="{000480F3-E389-4A01-8C25-25818FDE64A5}" srcOrd="0" destOrd="0" presId="urn:microsoft.com/office/officeart/2008/layout/PictureStrips"/>
    <dgm:cxn modelId="{920B2BB8-9EBA-425A-8328-0C5B01AB04BC}" type="presParOf" srcId="{000480F3-E389-4A01-8C25-25818FDE64A5}" destId="{3E287F3E-6EE1-4B83-B6F8-464C0983C35B}" srcOrd="0" destOrd="0" presId="urn:microsoft.com/office/officeart/2008/layout/PictureStrips"/>
    <dgm:cxn modelId="{B75CB24C-7BF8-4ED8-8310-DBD1598F9385}" type="presParOf" srcId="{000480F3-E389-4A01-8C25-25818FDE64A5}" destId="{14820380-F445-4F18-BA8B-32B85980EB4B}" srcOrd="1" destOrd="0" presId="urn:microsoft.com/office/officeart/2008/layout/PictureStrips"/>
    <dgm:cxn modelId="{16B2CDB1-1F29-4BBF-821B-2CC8FD4C7D9F}" type="presParOf" srcId="{3A74AF07-5477-460E-A1D5-F797DFFD00B5}" destId="{8F7E77D5-E187-44FE-9317-6D02DC2EE251}" srcOrd="1" destOrd="0" presId="urn:microsoft.com/office/officeart/2008/layout/PictureStrips"/>
    <dgm:cxn modelId="{8DC2E19A-B734-48CD-9AA5-22FA26AA348F}" type="presParOf" srcId="{3A74AF07-5477-460E-A1D5-F797DFFD00B5}" destId="{0F89C7E2-53C6-4518-AA0B-7C4DB6B8BA15}" srcOrd="2" destOrd="0" presId="urn:microsoft.com/office/officeart/2008/layout/PictureStrips"/>
    <dgm:cxn modelId="{58D4030B-E870-4ECC-BA47-E359FE1E8C42}" type="presParOf" srcId="{0F89C7E2-53C6-4518-AA0B-7C4DB6B8BA15}" destId="{45C7EC0D-7858-4531-A740-21D3673E292E}" srcOrd="0" destOrd="0" presId="urn:microsoft.com/office/officeart/2008/layout/PictureStrips"/>
    <dgm:cxn modelId="{F958BF0D-BED0-4B74-94FC-7852830C6524}" type="presParOf" srcId="{0F89C7E2-53C6-4518-AA0B-7C4DB6B8BA15}" destId="{1CBA8B65-74F8-4DEE-872F-58F6191EA8C2}" srcOrd="1" destOrd="0" presId="urn:microsoft.com/office/officeart/2008/layout/PictureStrips"/>
    <dgm:cxn modelId="{1A01373C-D8A8-4AFD-A371-B5876FF26053}" type="presParOf" srcId="{3A74AF07-5477-460E-A1D5-F797DFFD00B5}" destId="{D25732DC-B5A3-4350-948D-6EAEF64C7C61}" srcOrd="3" destOrd="0" presId="urn:microsoft.com/office/officeart/2008/layout/PictureStrips"/>
    <dgm:cxn modelId="{F925DE15-DABB-4652-BFFB-92F9552CEB90}" type="presParOf" srcId="{3A74AF07-5477-460E-A1D5-F797DFFD00B5}" destId="{05F341DB-32A1-4162-BB65-290BFF3505B6}" srcOrd="4" destOrd="0" presId="urn:microsoft.com/office/officeart/2008/layout/PictureStrips"/>
    <dgm:cxn modelId="{951E3694-B089-4FA9-A46B-005CDD2946DF}" type="presParOf" srcId="{05F341DB-32A1-4162-BB65-290BFF3505B6}" destId="{BA575626-16EE-48BD-8B50-94B76A8F7415}" srcOrd="0" destOrd="0" presId="urn:microsoft.com/office/officeart/2008/layout/PictureStrips"/>
    <dgm:cxn modelId="{FF985C6D-B265-46D7-8EF6-20A3640993C8}" type="presParOf" srcId="{05F341DB-32A1-4162-BB65-290BFF3505B6}" destId="{1CB3CBC8-7B41-4EDC-94B4-02EB528E367B}" srcOrd="1" destOrd="0" presId="urn:microsoft.com/office/officeart/2008/layout/PictureStrip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33008F-3E4C-4443-84E1-758555C7CA07}" type="doc">
      <dgm:prSet loTypeId="urn:microsoft.com/office/officeart/2005/8/layout/hList7#1" loCatId="list" qsTypeId="urn:microsoft.com/office/officeart/2005/8/quickstyle/simple1" qsCatId="simple" csTypeId="urn:microsoft.com/office/officeart/2005/8/colors/accent1_2" csCatId="accent1" phldr="1"/>
      <dgm:spPr/>
    </dgm:pt>
    <dgm:pt modelId="{62F56027-3F71-445C-A2D9-D232D4A6FE9D}">
      <dgm:prSet phldrT="[Texto]"/>
      <dgm:spPr/>
      <dgm:t>
        <a:bodyPr/>
        <a:lstStyle/>
        <a:p>
          <a:r>
            <a:rPr lang="es-EC" dirty="0" smtClean="0">
              <a:solidFill>
                <a:schemeClr val="tx1"/>
              </a:solidFill>
            </a:rPr>
            <a:t>Base Legal</a:t>
          </a:r>
          <a:endParaRPr lang="es-EC" dirty="0">
            <a:solidFill>
              <a:schemeClr val="tx1"/>
            </a:solidFill>
          </a:endParaRPr>
        </a:p>
      </dgm:t>
    </dgm:pt>
    <dgm:pt modelId="{C0BA4B30-B88F-40F8-989B-09CB172C8613}" type="parTrans" cxnId="{A4697C66-A8B5-4F4F-BA99-0FBC23FCB52F}">
      <dgm:prSet/>
      <dgm:spPr/>
      <dgm:t>
        <a:bodyPr/>
        <a:lstStyle/>
        <a:p>
          <a:endParaRPr lang="es-EC"/>
        </a:p>
      </dgm:t>
    </dgm:pt>
    <dgm:pt modelId="{F560CF30-D2D7-4CDF-8FC2-7E8C74C0048F}" type="sibTrans" cxnId="{A4697C66-A8B5-4F4F-BA99-0FBC23FCB52F}">
      <dgm:prSet/>
      <dgm:spPr/>
      <dgm:t>
        <a:bodyPr/>
        <a:lstStyle/>
        <a:p>
          <a:endParaRPr lang="es-EC"/>
        </a:p>
      </dgm:t>
    </dgm:pt>
    <dgm:pt modelId="{6B7BBF90-CC95-412D-ABE0-2022738B0B59}">
      <dgm:prSet phldrT="[Texto]"/>
      <dgm:spPr/>
      <dgm:t>
        <a:bodyPr/>
        <a:lstStyle/>
        <a:p>
          <a:r>
            <a:rPr lang="es-EC" dirty="0" smtClean="0">
              <a:solidFill>
                <a:schemeClr val="tx1"/>
              </a:solidFill>
            </a:rPr>
            <a:t>Base filosófica</a:t>
          </a:r>
          <a:endParaRPr lang="es-EC" dirty="0">
            <a:solidFill>
              <a:schemeClr val="tx1"/>
            </a:solidFill>
          </a:endParaRPr>
        </a:p>
      </dgm:t>
    </dgm:pt>
    <dgm:pt modelId="{1FE66BD9-C601-43DA-BDE3-5EE545AB07E1}" type="parTrans" cxnId="{6AF37DAA-9701-4416-BF89-EA42548C0807}">
      <dgm:prSet/>
      <dgm:spPr/>
      <dgm:t>
        <a:bodyPr/>
        <a:lstStyle/>
        <a:p>
          <a:endParaRPr lang="es-EC"/>
        </a:p>
      </dgm:t>
    </dgm:pt>
    <dgm:pt modelId="{8BF613D4-8EF2-486D-8569-0F2A68B53C04}" type="sibTrans" cxnId="{6AF37DAA-9701-4416-BF89-EA42548C0807}">
      <dgm:prSet/>
      <dgm:spPr/>
      <dgm:t>
        <a:bodyPr/>
        <a:lstStyle/>
        <a:p>
          <a:endParaRPr lang="es-EC"/>
        </a:p>
      </dgm:t>
    </dgm:pt>
    <dgm:pt modelId="{27CCFA3B-A574-4B25-AF63-BB63457FD7B0}">
      <dgm:prSet phldrT="[Texto]"/>
      <dgm:spPr/>
      <dgm:t>
        <a:bodyPr/>
        <a:lstStyle/>
        <a:p>
          <a:r>
            <a:rPr lang="es-EC" dirty="0" smtClean="0">
              <a:solidFill>
                <a:schemeClr val="tx1"/>
              </a:solidFill>
            </a:rPr>
            <a:t>Estrategia de Mercado</a:t>
          </a:r>
          <a:endParaRPr lang="es-EC" dirty="0">
            <a:solidFill>
              <a:schemeClr val="tx1"/>
            </a:solidFill>
          </a:endParaRPr>
        </a:p>
      </dgm:t>
    </dgm:pt>
    <dgm:pt modelId="{D5DDCBDA-1437-4212-8B36-FB64E51CBD4B}" type="parTrans" cxnId="{2C023059-6083-4EAA-AB90-8A4A89C30524}">
      <dgm:prSet/>
      <dgm:spPr/>
      <dgm:t>
        <a:bodyPr/>
        <a:lstStyle/>
        <a:p>
          <a:endParaRPr lang="es-EC"/>
        </a:p>
      </dgm:t>
    </dgm:pt>
    <dgm:pt modelId="{9F4BAEC6-4BBC-45B6-A639-89ADC2C5EB0D}" type="sibTrans" cxnId="{2C023059-6083-4EAA-AB90-8A4A89C30524}">
      <dgm:prSet/>
      <dgm:spPr/>
      <dgm:t>
        <a:bodyPr/>
        <a:lstStyle/>
        <a:p>
          <a:endParaRPr lang="es-EC"/>
        </a:p>
      </dgm:t>
    </dgm:pt>
    <dgm:pt modelId="{E2344D07-ACEB-4101-B85B-86BB6F8CAC9D}">
      <dgm:prSet phldrT="[Texto]"/>
      <dgm:spPr/>
      <dgm:t>
        <a:bodyPr/>
        <a:lstStyle/>
        <a:p>
          <a:r>
            <a:rPr lang="es-EC" dirty="0" smtClean="0">
              <a:solidFill>
                <a:schemeClr val="tx1"/>
              </a:solidFill>
            </a:rPr>
            <a:t>Organización</a:t>
          </a:r>
          <a:endParaRPr lang="es-EC" dirty="0">
            <a:solidFill>
              <a:schemeClr val="tx1"/>
            </a:solidFill>
          </a:endParaRPr>
        </a:p>
      </dgm:t>
    </dgm:pt>
    <dgm:pt modelId="{907FA817-3D2A-499D-82C6-AF496A9C490E}" type="parTrans" cxnId="{95C7A741-F235-44B9-BDB0-FE6B39526A4C}">
      <dgm:prSet/>
      <dgm:spPr/>
      <dgm:t>
        <a:bodyPr/>
        <a:lstStyle/>
        <a:p>
          <a:endParaRPr lang="es-EC"/>
        </a:p>
      </dgm:t>
    </dgm:pt>
    <dgm:pt modelId="{CB404550-9F53-4E0F-B840-3E1CFF18480F}" type="sibTrans" cxnId="{95C7A741-F235-44B9-BDB0-FE6B39526A4C}">
      <dgm:prSet/>
      <dgm:spPr/>
      <dgm:t>
        <a:bodyPr/>
        <a:lstStyle/>
        <a:p>
          <a:endParaRPr lang="es-EC"/>
        </a:p>
      </dgm:t>
    </dgm:pt>
    <dgm:pt modelId="{15C08B46-C50C-4A2E-903A-FFCE672466F2}" type="pres">
      <dgm:prSet presAssocID="{4433008F-3E4C-4443-84E1-758555C7CA07}" presName="Name0" presStyleCnt="0">
        <dgm:presLayoutVars>
          <dgm:dir/>
          <dgm:resizeHandles val="exact"/>
        </dgm:presLayoutVars>
      </dgm:prSet>
      <dgm:spPr/>
    </dgm:pt>
    <dgm:pt modelId="{5E364514-AA1D-4616-9BF0-43799CA51864}" type="pres">
      <dgm:prSet presAssocID="{4433008F-3E4C-4443-84E1-758555C7CA07}" presName="fgShape" presStyleLbl="fgShp" presStyleIdx="0" presStyleCnt="1"/>
      <dgm:spPr/>
    </dgm:pt>
    <dgm:pt modelId="{A7CC815E-4D79-4A73-99CF-14BE452F8558}" type="pres">
      <dgm:prSet presAssocID="{4433008F-3E4C-4443-84E1-758555C7CA07}" presName="linComp" presStyleCnt="0"/>
      <dgm:spPr/>
    </dgm:pt>
    <dgm:pt modelId="{2A6736AF-D16E-4FEB-99BD-E247F3540F48}" type="pres">
      <dgm:prSet presAssocID="{62F56027-3F71-445C-A2D9-D232D4A6FE9D}" presName="compNode" presStyleCnt="0"/>
      <dgm:spPr/>
    </dgm:pt>
    <dgm:pt modelId="{3375A0AF-A73F-4CD1-B522-05043B1F577C}" type="pres">
      <dgm:prSet presAssocID="{62F56027-3F71-445C-A2D9-D232D4A6FE9D}" presName="bkgdShape" presStyleLbl="node1" presStyleIdx="0" presStyleCnt="4"/>
      <dgm:spPr/>
      <dgm:t>
        <a:bodyPr/>
        <a:lstStyle/>
        <a:p>
          <a:endParaRPr lang="es-EC"/>
        </a:p>
      </dgm:t>
    </dgm:pt>
    <dgm:pt modelId="{05AC0D4A-C761-456C-8F7E-46FE6E0464F0}" type="pres">
      <dgm:prSet presAssocID="{62F56027-3F71-445C-A2D9-D232D4A6FE9D}" presName="nodeTx" presStyleLbl="node1" presStyleIdx="0" presStyleCnt="4">
        <dgm:presLayoutVars>
          <dgm:bulletEnabled val="1"/>
        </dgm:presLayoutVars>
      </dgm:prSet>
      <dgm:spPr/>
      <dgm:t>
        <a:bodyPr/>
        <a:lstStyle/>
        <a:p>
          <a:endParaRPr lang="es-EC"/>
        </a:p>
      </dgm:t>
    </dgm:pt>
    <dgm:pt modelId="{942F7CFC-ABE7-4339-A089-AC83A565CC91}" type="pres">
      <dgm:prSet presAssocID="{62F56027-3F71-445C-A2D9-D232D4A6FE9D}" presName="invisiNode" presStyleLbl="node1" presStyleIdx="0" presStyleCnt="4"/>
      <dgm:spPr/>
    </dgm:pt>
    <dgm:pt modelId="{8288A5BA-89F2-4DB7-97EC-D998378E0A21}" type="pres">
      <dgm:prSet presAssocID="{62F56027-3F71-445C-A2D9-D232D4A6FE9D}" presName="imagNode" presStyleLbl="fgImgPlace1" presStyleIdx="0" presStyleCnt="4"/>
      <dgm:spPr>
        <a:blipFill>
          <a:blip xmlns:r="http://schemas.openxmlformats.org/officeDocument/2006/relationships" r:embed="rId1">
            <a:extLst>
              <a:ext uri="{28A0092B-C50C-407E-A947-70E740481C1C}">
                <a14:useLocalDpi xmlns:a14="http://schemas.microsoft.com/office/drawing/2010/main" xmlns="" val="0"/>
              </a:ext>
            </a:extLst>
          </a:blip>
          <a:srcRect/>
          <a:stretch>
            <a:fillRect l="-1000" r="-1000"/>
          </a:stretch>
        </a:blipFill>
      </dgm:spPr>
    </dgm:pt>
    <dgm:pt modelId="{09E42953-868B-4F10-BB2A-055BBDFF43B8}" type="pres">
      <dgm:prSet presAssocID="{F560CF30-D2D7-4CDF-8FC2-7E8C74C0048F}" presName="sibTrans" presStyleLbl="sibTrans2D1" presStyleIdx="0" presStyleCnt="0"/>
      <dgm:spPr/>
      <dgm:t>
        <a:bodyPr/>
        <a:lstStyle/>
        <a:p>
          <a:endParaRPr lang="es-ES"/>
        </a:p>
      </dgm:t>
    </dgm:pt>
    <dgm:pt modelId="{E02FF1EA-351F-4FB0-9648-BBCCA0D262A9}" type="pres">
      <dgm:prSet presAssocID="{6B7BBF90-CC95-412D-ABE0-2022738B0B59}" presName="compNode" presStyleCnt="0"/>
      <dgm:spPr/>
    </dgm:pt>
    <dgm:pt modelId="{02385AFC-B182-41FD-A634-C4737EAD59A2}" type="pres">
      <dgm:prSet presAssocID="{6B7BBF90-CC95-412D-ABE0-2022738B0B59}" presName="bkgdShape" presStyleLbl="node1" presStyleIdx="1" presStyleCnt="4"/>
      <dgm:spPr/>
      <dgm:t>
        <a:bodyPr/>
        <a:lstStyle/>
        <a:p>
          <a:endParaRPr lang="es-EC"/>
        </a:p>
      </dgm:t>
    </dgm:pt>
    <dgm:pt modelId="{F37D0E5A-2F5F-4CDC-87E4-47C8364927CD}" type="pres">
      <dgm:prSet presAssocID="{6B7BBF90-CC95-412D-ABE0-2022738B0B59}" presName="nodeTx" presStyleLbl="node1" presStyleIdx="1" presStyleCnt="4">
        <dgm:presLayoutVars>
          <dgm:bulletEnabled val="1"/>
        </dgm:presLayoutVars>
      </dgm:prSet>
      <dgm:spPr/>
      <dgm:t>
        <a:bodyPr/>
        <a:lstStyle/>
        <a:p>
          <a:endParaRPr lang="es-EC"/>
        </a:p>
      </dgm:t>
    </dgm:pt>
    <dgm:pt modelId="{26180E2A-7B58-47C1-B3E7-82B830EE6926}" type="pres">
      <dgm:prSet presAssocID="{6B7BBF90-CC95-412D-ABE0-2022738B0B59}" presName="invisiNode" presStyleLbl="node1" presStyleIdx="1" presStyleCnt="4"/>
      <dgm:spPr/>
    </dgm:pt>
    <dgm:pt modelId="{80B220C8-8EE1-4310-BBDA-38E70BE37D55}" type="pres">
      <dgm:prSet presAssocID="{6B7BBF90-CC95-412D-ABE0-2022738B0B59}" presName="imagNode" presStyleLbl="fgImgPlace1" presStyleIdx="1" presStyleCnt="4"/>
      <dgm:spPr>
        <a:blipFill>
          <a:blip xmlns:r="http://schemas.openxmlformats.org/officeDocument/2006/relationships" r:embed="rId2" cstate="print">
            <a:extLst>
              <a:ext uri="{28A0092B-C50C-407E-A947-70E740481C1C}">
                <a14:useLocalDpi xmlns:a14="http://schemas.microsoft.com/office/drawing/2010/main" xmlns="" val="0"/>
              </a:ext>
            </a:extLst>
          </a:blip>
          <a:srcRect/>
          <a:stretch>
            <a:fillRect/>
          </a:stretch>
        </a:blipFill>
      </dgm:spPr>
    </dgm:pt>
    <dgm:pt modelId="{938D27BE-420F-4BEC-91F0-9C035FAD513C}" type="pres">
      <dgm:prSet presAssocID="{8BF613D4-8EF2-486D-8569-0F2A68B53C04}" presName="sibTrans" presStyleLbl="sibTrans2D1" presStyleIdx="0" presStyleCnt="0"/>
      <dgm:spPr/>
      <dgm:t>
        <a:bodyPr/>
        <a:lstStyle/>
        <a:p>
          <a:endParaRPr lang="es-ES"/>
        </a:p>
      </dgm:t>
    </dgm:pt>
    <dgm:pt modelId="{16B849A4-E457-4B47-AC7E-A0FF2609429B}" type="pres">
      <dgm:prSet presAssocID="{27CCFA3B-A574-4B25-AF63-BB63457FD7B0}" presName="compNode" presStyleCnt="0"/>
      <dgm:spPr/>
    </dgm:pt>
    <dgm:pt modelId="{55782783-CF40-4F93-BAEA-6FEF1694397A}" type="pres">
      <dgm:prSet presAssocID="{27CCFA3B-A574-4B25-AF63-BB63457FD7B0}" presName="bkgdShape" presStyleLbl="node1" presStyleIdx="2" presStyleCnt="4"/>
      <dgm:spPr/>
      <dgm:t>
        <a:bodyPr/>
        <a:lstStyle/>
        <a:p>
          <a:endParaRPr lang="es-EC"/>
        </a:p>
      </dgm:t>
    </dgm:pt>
    <dgm:pt modelId="{57F55ACC-D4A6-4722-AFC2-F6EDFF9DC413}" type="pres">
      <dgm:prSet presAssocID="{27CCFA3B-A574-4B25-AF63-BB63457FD7B0}" presName="nodeTx" presStyleLbl="node1" presStyleIdx="2" presStyleCnt="4">
        <dgm:presLayoutVars>
          <dgm:bulletEnabled val="1"/>
        </dgm:presLayoutVars>
      </dgm:prSet>
      <dgm:spPr/>
      <dgm:t>
        <a:bodyPr/>
        <a:lstStyle/>
        <a:p>
          <a:endParaRPr lang="es-EC"/>
        </a:p>
      </dgm:t>
    </dgm:pt>
    <dgm:pt modelId="{8AE47346-5DF6-479E-818A-2496BC2CF48F}" type="pres">
      <dgm:prSet presAssocID="{27CCFA3B-A574-4B25-AF63-BB63457FD7B0}" presName="invisiNode" presStyleLbl="node1" presStyleIdx="2" presStyleCnt="4"/>
      <dgm:spPr/>
    </dgm:pt>
    <dgm:pt modelId="{35F88FE3-2AB8-4BEA-B87C-6A5BF69B9D70}" type="pres">
      <dgm:prSet presAssocID="{27CCFA3B-A574-4B25-AF63-BB63457FD7B0}" presName="imagNode" presStyleLbl="fgImgPlace1" presStyleIdx="2" presStyleCnt="4"/>
      <dgm:spPr>
        <a:blipFill>
          <a:blip xmlns:r="http://schemas.openxmlformats.org/officeDocument/2006/relationships" r:embed="rId3">
            <a:extLst>
              <a:ext uri="{28A0092B-C50C-407E-A947-70E740481C1C}">
                <a14:useLocalDpi xmlns:a14="http://schemas.microsoft.com/office/drawing/2010/main" xmlns="" val="0"/>
              </a:ext>
            </a:extLst>
          </a:blip>
          <a:srcRect/>
          <a:stretch>
            <a:fillRect t="-1000" b="-1000"/>
          </a:stretch>
        </a:blipFill>
      </dgm:spPr>
    </dgm:pt>
    <dgm:pt modelId="{B7E833D0-B99A-466F-BED8-640BC6907C02}" type="pres">
      <dgm:prSet presAssocID="{9F4BAEC6-4BBC-45B6-A639-89ADC2C5EB0D}" presName="sibTrans" presStyleLbl="sibTrans2D1" presStyleIdx="0" presStyleCnt="0"/>
      <dgm:spPr/>
      <dgm:t>
        <a:bodyPr/>
        <a:lstStyle/>
        <a:p>
          <a:endParaRPr lang="es-ES"/>
        </a:p>
      </dgm:t>
    </dgm:pt>
    <dgm:pt modelId="{8454EF81-2BF3-4835-8E29-1011256ACE9B}" type="pres">
      <dgm:prSet presAssocID="{E2344D07-ACEB-4101-B85B-86BB6F8CAC9D}" presName="compNode" presStyleCnt="0"/>
      <dgm:spPr/>
    </dgm:pt>
    <dgm:pt modelId="{AF5D0377-6B68-4C18-AE11-C7C7A2C83714}" type="pres">
      <dgm:prSet presAssocID="{E2344D07-ACEB-4101-B85B-86BB6F8CAC9D}" presName="bkgdShape" presStyleLbl="node1" presStyleIdx="3" presStyleCnt="4"/>
      <dgm:spPr/>
      <dgm:t>
        <a:bodyPr/>
        <a:lstStyle/>
        <a:p>
          <a:endParaRPr lang="es-ES"/>
        </a:p>
      </dgm:t>
    </dgm:pt>
    <dgm:pt modelId="{CA55A174-7975-4C33-9A7B-974C47E3F34D}" type="pres">
      <dgm:prSet presAssocID="{E2344D07-ACEB-4101-B85B-86BB6F8CAC9D}" presName="nodeTx" presStyleLbl="node1" presStyleIdx="3" presStyleCnt="4">
        <dgm:presLayoutVars>
          <dgm:bulletEnabled val="1"/>
        </dgm:presLayoutVars>
      </dgm:prSet>
      <dgm:spPr/>
      <dgm:t>
        <a:bodyPr/>
        <a:lstStyle/>
        <a:p>
          <a:endParaRPr lang="es-ES"/>
        </a:p>
      </dgm:t>
    </dgm:pt>
    <dgm:pt modelId="{553C0821-8B6B-48C0-8D79-B2B0C4EAB070}" type="pres">
      <dgm:prSet presAssocID="{E2344D07-ACEB-4101-B85B-86BB6F8CAC9D}" presName="invisiNode" presStyleLbl="node1" presStyleIdx="3" presStyleCnt="4"/>
      <dgm:spPr/>
    </dgm:pt>
    <dgm:pt modelId="{EF560813-495E-4805-B466-F3B25DF15361}" type="pres">
      <dgm:prSet presAssocID="{E2344D07-ACEB-4101-B85B-86BB6F8CAC9D}" presName="imagNode" presStyleLbl="fgImgPlace1" presStyleIdx="3" presStyleCnt="4"/>
      <dgm:spPr>
        <a:blipFill>
          <a:blip xmlns:r="http://schemas.openxmlformats.org/officeDocument/2006/relationships" r:embed="rId4">
            <a:extLst>
              <a:ext uri="{28A0092B-C50C-407E-A947-70E740481C1C}">
                <a14:useLocalDpi xmlns:a14="http://schemas.microsoft.com/office/drawing/2010/main" xmlns="" val="0"/>
              </a:ext>
            </a:extLst>
          </a:blip>
          <a:srcRect/>
          <a:stretch>
            <a:fillRect l="-19000" r="-19000"/>
          </a:stretch>
        </a:blipFill>
      </dgm:spPr>
    </dgm:pt>
  </dgm:ptLst>
  <dgm:cxnLst>
    <dgm:cxn modelId="{ED01C7BB-E925-4841-A768-9AE834893777}" type="presOf" srcId="{62F56027-3F71-445C-A2D9-D232D4A6FE9D}" destId="{05AC0D4A-C761-456C-8F7E-46FE6E0464F0}" srcOrd="1" destOrd="0" presId="urn:microsoft.com/office/officeart/2005/8/layout/hList7#1"/>
    <dgm:cxn modelId="{0F96E8D3-C04F-4F19-AD66-C0557A79762C}" type="presOf" srcId="{E2344D07-ACEB-4101-B85B-86BB6F8CAC9D}" destId="{AF5D0377-6B68-4C18-AE11-C7C7A2C83714}" srcOrd="0" destOrd="0" presId="urn:microsoft.com/office/officeart/2005/8/layout/hList7#1"/>
    <dgm:cxn modelId="{14A55A08-664E-4009-95B1-C3636FEF5DA9}" type="presOf" srcId="{6B7BBF90-CC95-412D-ABE0-2022738B0B59}" destId="{02385AFC-B182-41FD-A634-C4737EAD59A2}" srcOrd="0" destOrd="0" presId="urn:microsoft.com/office/officeart/2005/8/layout/hList7#1"/>
    <dgm:cxn modelId="{95C7A741-F235-44B9-BDB0-FE6B39526A4C}" srcId="{4433008F-3E4C-4443-84E1-758555C7CA07}" destId="{E2344D07-ACEB-4101-B85B-86BB6F8CAC9D}" srcOrd="3" destOrd="0" parTransId="{907FA817-3D2A-499D-82C6-AF496A9C490E}" sibTransId="{CB404550-9F53-4E0F-B840-3E1CFF18480F}"/>
    <dgm:cxn modelId="{71A829CB-388E-4FEF-919C-47D2845B089D}" type="presOf" srcId="{9F4BAEC6-4BBC-45B6-A639-89ADC2C5EB0D}" destId="{B7E833D0-B99A-466F-BED8-640BC6907C02}" srcOrd="0" destOrd="0" presId="urn:microsoft.com/office/officeart/2005/8/layout/hList7#1"/>
    <dgm:cxn modelId="{4B3A3B62-5C45-48A5-BD95-1C2C1C3E135C}" type="presOf" srcId="{8BF613D4-8EF2-486D-8569-0F2A68B53C04}" destId="{938D27BE-420F-4BEC-91F0-9C035FAD513C}" srcOrd="0" destOrd="0" presId="urn:microsoft.com/office/officeart/2005/8/layout/hList7#1"/>
    <dgm:cxn modelId="{04A84C4C-C9B9-46AF-9B28-6B5E4AF4EC8B}" type="presOf" srcId="{4433008F-3E4C-4443-84E1-758555C7CA07}" destId="{15C08B46-C50C-4A2E-903A-FFCE672466F2}" srcOrd="0" destOrd="0" presId="urn:microsoft.com/office/officeart/2005/8/layout/hList7#1"/>
    <dgm:cxn modelId="{2C023059-6083-4EAA-AB90-8A4A89C30524}" srcId="{4433008F-3E4C-4443-84E1-758555C7CA07}" destId="{27CCFA3B-A574-4B25-AF63-BB63457FD7B0}" srcOrd="2" destOrd="0" parTransId="{D5DDCBDA-1437-4212-8B36-FB64E51CBD4B}" sibTransId="{9F4BAEC6-4BBC-45B6-A639-89ADC2C5EB0D}"/>
    <dgm:cxn modelId="{2F2214C5-4FB8-40F8-83C0-0FB0C403964D}" type="presOf" srcId="{E2344D07-ACEB-4101-B85B-86BB6F8CAC9D}" destId="{CA55A174-7975-4C33-9A7B-974C47E3F34D}" srcOrd="1" destOrd="0" presId="urn:microsoft.com/office/officeart/2005/8/layout/hList7#1"/>
    <dgm:cxn modelId="{5CDF874F-F5E6-44E6-94BA-91569D914FC2}" type="presOf" srcId="{62F56027-3F71-445C-A2D9-D232D4A6FE9D}" destId="{3375A0AF-A73F-4CD1-B522-05043B1F577C}" srcOrd="0" destOrd="0" presId="urn:microsoft.com/office/officeart/2005/8/layout/hList7#1"/>
    <dgm:cxn modelId="{6AF37DAA-9701-4416-BF89-EA42548C0807}" srcId="{4433008F-3E4C-4443-84E1-758555C7CA07}" destId="{6B7BBF90-CC95-412D-ABE0-2022738B0B59}" srcOrd="1" destOrd="0" parTransId="{1FE66BD9-C601-43DA-BDE3-5EE545AB07E1}" sibTransId="{8BF613D4-8EF2-486D-8569-0F2A68B53C04}"/>
    <dgm:cxn modelId="{51726BCC-84CB-4D9A-89C6-B89BBEA1143D}" type="presOf" srcId="{F560CF30-D2D7-4CDF-8FC2-7E8C74C0048F}" destId="{09E42953-868B-4F10-BB2A-055BBDFF43B8}" srcOrd="0" destOrd="0" presId="urn:microsoft.com/office/officeart/2005/8/layout/hList7#1"/>
    <dgm:cxn modelId="{4ADF050D-75E7-4ED5-92DD-1CAE73980634}" type="presOf" srcId="{27CCFA3B-A574-4B25-AF63-BB63457FD7B0}" destId="{55782783-CF40-4F93-BAEA-6FEF1694397A}" srcOrd="0" destOrd="0" presId="urn:microsoft.com/office/officeart/2005/8/layout/hList7#1"/>
    <dgm:cxn modelId="{EA416873-4F5D-4F81-B5B7-80D2E8139CD8}" type="presOf" srcId="{6B7BBF90-CC95-412D-ABE0-2022738B0B59}" destId="{F37D0E5A-2F5F-4CDC-87E4-47C8364927CD}" srcOrd="1" destOrd="0" presId="urn:microsoft.com/office/officeart/2005/8/layout/hList7#1"/>
    <dgm:cxn modelId="{78430523-D430-493A-90DE-B86967FE14C5}" type="presOf" srcId="{27CCFA3B-A574-4B25-AF63-BB63457FD7B0}" destId="{57F55ACC-D4A6-4722-AFC2-F6EDFF9DC413}" srcOrd="1" destOrd="0" presId="urn:microsoft.com/office/officeart/2005/8/layout/hList7#1"/>
    <dgm:cxn modelId="{A4697C66-A8B5-4F4F-BA99-0FBC23FCB52F}" srcId="{4433008F-3E4C-4443-84E1-758555C7CA07}" destId="{62F56027-3F71-445C-A2D9-D232D4A6FE9D}" srcOrd="0" destOrd="0" parTransId="{C0BA4B30-B88F-40F8-989B-09CB172C8613}" sibTransId="{F560CF30-D2D7-4CDF-8FC2-7E8C74C0048F}"/>
    <dgm:cxn modelId="{63553526-EBE5-4657-9307-36F1EE39F37F}" type="presParOf" srcId="{15C08B46-C50C-4A2E-903A-FFCE672466F2}" destId="{5E364514-AA1D-4616-9BF0-43799CA51864}" srcOrd="0" destOrd="0" presId="urn:microsoft.com/office/officeart/2005/8/layout/hList7#1"/>
    <dgm:cxn modelId="{F8E81A8F-9930-4020-B593-728BCEB6F350}" type="presParOf" srcId="{15C08B46-C50C-4A2E-903A-FFCE672466F2}" destId="{A7CC815E-4D79-4A73-99CF-14BE452F8558}" srcOrd="1" destOrd="0" presId="urn:microsoft.com/office/officeart/2005/8/layout/hList7#1"/>
    <dgm:cxn modelId="{CBD91B64-37BC-42B5-B21B-608F7C41A3BB}" type="presParOf" srcId="{A7CC815E-4D79-4A73-99CF-14BE452F8558}" destId="{2A6736AF-D16E-4FEB-99BD-E247F3540F48}" srcOrd="0" destOrd="0" presId="urn:microsoft.com/office/officeart/2005/8/layout/hList7#1"/>
    <dgm:cxn modelId="{9F489E0C-C13F-4F27-A716-1989ECA9CC56}" type="presParOf" srcId="{2A6736AF-D16E-4FEB-99BD-E247F3540F48}" destId="{3375A0AF-A73F-4CD1-B522-05043B1F577C}" srcOrd="0" destOrd="0" presId="urn:microsoft.com/office/officeart/2005/8/layout/hList7#1"/>
    <dgm:cxn modelId="{E0BB6155-12C1-44BE-A6A5-EBBA08CDE35C}" type="presParOf" srcId="{2A6736AF-D16E-4FEB-99BD-E247F3540F48}" destId="{05AC0D4A-C761-456C-8F7E-46FE6E0464F0}" srcOrd="1" destOrd="0" presId="urn:microsoft.com/office/officeart/2005/8/layout/hList7#1"/>
    <dgm:cxn modelId="{D2A72150-EFA1-4EFD-ADCE-404F987866B3}" type="presParOf" srcId="{2A6736AF-D16E-4FEB-99BD-E247F3540F48}" destId="{942F7CFC-ABE7-4339-A089-AC83A565CC91}" srcOrd="2" destOrd="0" presId="urn:microsoft.com/office/officeart/2005/8/layout/hList7#1"/>
    <dgm:cxn modelId="{CAB2969D-2B4F-4F0A-9324-BAE57E5E12B1}" type="presParOf" srcId="{2A6736AF-D16E-4FEB-99BD-E247F3540F48}" destId="{8288A5BA-89F2-4DB7-97EC-D998378E0A21}" srcOrd="3" destOrd="0" presId="urn:microsoft.com/office/officeart/2005/8/layout/hList7#1"/>
    <dgm:cxn modelId="{4C2E3EAF-A34A-4F6F-8BBA-5699FEBA7245}" type="presParOf" srcId="{A7CC815E-4D79-4A73-99CF-14BE452F8558}" destId="{09E42953-868B-4F10-BB2A-055BBDFF43B8}" srcOrd="1" destOrd="0" presId="urn:microsoft.com/office/officeart/2005/8/layout/hList7#1"/>
    <dgm:cxn modelId="{0B3788A4-A0FA-4602-A940-DF52EC99CF2A}" type="presParOf" srcId="{A7CC815E-4D79-4A73-99CF-14BE452F8558}" destId="{E02FF1EA-351F-4FB0-9648-BBCCA0D262A9}" srcOrd="2" destOrd="0" presId="urn:microsoft.com/office/officeart/2005/8/layout/hList7#1"/>
    <dgm:cxn modelId="{B3C527BC-7CAA-40E6-AFF9-BF64436701EC}" type="presParOf" srcId="{E02FF1EA-351F-4FB0-9648-BBCCA0D262A9}" destId="{02385AFC-B182-41FD-A634-C4737EAD59A2}" srcOrd="0" destOrd="0" presId="urn:microsoft.com/office/officeart/2005/8/layout/hList7#1"/>
    <dgm:cxn modelId="{4E01A24A-373E-455F-9A89-F2D29E3E9C0E}" type="presParOf" srcId="{E02FF1EA-351F-4FB0-9648-BBCCA0D262A9}" destId="{F37D0E5A-2F5F-4CDC-87E4-47C8364927CD}" srcOrd="1" destOrd="0" presId="urn:microsoft.com/office/officeart/2005/8/layout/hList7#1"/>
    <dgm:cxn modelId="{F668B2F3-D6B2-42CB-97A1-540417F7A431}" type="presParOf" srcId="{E02FF1EA-351F-4FB0-9648-BBCCA0D262A9}" destId="{26180E2A-7B58-47C1-B3E7-82B830EE6926}" srcOrd="2" destOrd="0" presId="urn:microsoft.com/office/officeart/2005/8/layout/hList7#1"/>
    <dgm:cxn modelId="{813D0C32-B87B-487C-97D9-99301D3966CE}" type="presParOf" srcId="{E02FF1EA-351F-4FB0-9648-BBCCA0D262A9}" destId="{80B220C8-8EE1-4310-BBDA-38E70BE37D55}" srcOrd="3" destOrd="0" presId="urn:microsoft.com/office/officeart/2005/8/layout/hList7#1"/>
    <dgm:cxn modelId="{DB8C8D1B-5B29-4505-B3DA-50661426E033}" type="presParOf" srcId="{A7CC815E-4D79-4A73-99CF-14BE452F8558}" destId="{938D27BE-420F-4BEC-91F0-9C035FAD513C}" srcOrd="3" destOrd="0" presId="urn:microsoft.com/office/officeart/2005/8/layout/hList7#1"/>
    <dgm:cxn modelId="{75727D7E-A991-4542-82FA-489982C43843}" type="presParOf" srcId="{A7CC815E-4D79-4A73-99CF-14BE452F8558}" destId="{16B849A4-E457-4B47-AC7E-A0FF2609429B}" srcOrd="4" destOrd="0" presId="urn:microsoft.com/office/officeart/2005/8/layout/hList7#1"/>
    <dgm:cxn modelId="{BCE55733-1332-40B3-A7C3-D38C80B31B8C}" type="presParOf" srcId="{16B849A4-E457-4B47-AC7E-A0FF2609429B}" destId="{55782783-CF40-4F93-BAEA-6FEF1694397A}" srcOrd="0" destOrd="0" presId="urn:microsoft.com/office/officeart/2005/8/layout/hList7#1"/>
    <dgm:cxn modelId="{67CF7D22-833B-430B-BD75-2F5BE5438920}" type="presParOf" srcId="{16B849A4-E457-4B47-AC7E-A0FF2609429B}" destId="{57F55ACC-D4A6-4722-AFC2-F6EDFF9DC413}" srcOrd="1" destOrd="0" presId="urn:microsoft.com/office/officeart/2005/8/layout/hList7#1"/>
    <dgm:cxn modelId="{05CAA4E7-CBA1-4A60-9CD1-7BBC645505AA}" type="presParOf" srcId="{16B849A4-E457-4B47-AC7E-A0FF2609429B}" destId="{8AE47346-5DF6-479E-818A-2496BC2CF48F}" srcOrd="2" destOrd="0" presId="urn:microsoft.com/office/officeart/2005/8/layout/hList7#1"/>
    <dgm:cxn modelId="{AD0660D3-80B9-4B10-9630-AB6C0570A4D6}" type="presParOf" srcId="{16B849A4-E457-4B47-AC7E-A0FF2609429B}" destId="{35F88FE3-2AB8-4BEA-B87C-6A5BF69B9D70}" srcOrd="3" destOrd="0" presId="urn:microsoft.com/office/officeart/2005/8/layout/hList7#1"/>
    <dgm:cxn modelId="{0940876E-70EA-48A8-84A1-CEB1C202B44D}" type="presParOf" srcId="{A7CC815E-4D79-4A73-99CF-14BE452F8558}" destId="{B7E833D0-B99A-466F-BED8-640BC6907C02}" srcOrd="5" destOrd="0" presId="urn:microsoft.com/office/officeart/2005/8/layout/hList7#1"/>
    <dgm:cxn modelId="{DAF044DB-E4D8-444C-A2F6-0A3F3FAE4DF2}" type="presParOf" srcId="{A7CC815E-4D79-4A73-99CF-14BE452F8558}" destId="{8454EF81-2BF3-4835-8E29-1011256ACE9B}" srcOrd="6" destOrd="0" presId="urn:microsoft.com/office/officeart/2005/8/layout/hList7#1"/>
    <dgm:cxn modelId="{590186CB-57D1-49B4-8ED3-945E8C9711C6}" type="presParOf" srcId="{8454EF81-2BF3-4835-8E29-1011256ACE9B}" destId="{AF5D0377-6B68-4C18-AE11-C7C7A2C83714}" srcOrd="0" destOrd="0" presId="urn:microsoft.com/office/officeart/2005/8/layout/hList7#1"/>
    <dgm:cxn modelId="{47035A16-B50B-40B7-B9FC-C89A11A573E4}" type="presParOf" srcId="{8454EF81-2BF3-4835-8E29-1011256ACE9B}" destId="{CA55A174-7975-4C33-9A7B-974C47E3F34D}" srcOrd="1" destOrd="0" presId="urn:microsoft.com/office/officeart/2005/8/layout/hList7#1"/>
    <dgm:cxn modelId="{297C43FC-EB6E-4DC0-AFD0-68C147C10AC1}" type="presParOf" srcId="{8454EF81-2BF3-4835-8E29-1011256ACE9B}" destId="{553C0821-8B6B-48C0-8D79-B2B0C4EAB070}" srcOrd="2" destOrd="0" presId="urn:microsoft.com/office/officeart/2005/8/layout/hList7#1"/>
    <dgm:cxn modelId="{306B1F84-70C8-4D2B-9A43-4A911077C4BF}" type="presParOf" srcId="{8454EF81-2BF3-4835-8E29-1011256ACE9B}" destId="{EF560813-495E-4805-B466-F3B25DF15361}" srcOrd="3" destOrd="0" presId="urn:microsoft.com/office/officeart/2005/8/layout/hList7#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303A8FC-038E-4EC0-8494-E59BA7C54C8B}">
      <dsp:nvSpPr>
        <dsp:cNvPr id="0" name=""/>
        <dsp:cNvSpPr/>
      </dsp:nvSpPr>
      <dsp:spPr>
        <a:xfrm rot="5400000">
          <a:off x="-205275" y="206830"/>
          <a:ext cx="1368501" cy="957951"/>
        </a:xfrm>
        <a:prstGeom prst="chevron">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solidFill>
                <a:schemeClr val="tx1"/>
              </a:solidFill>
            </a:rPr>
            <a:t>General</a:t>
          </a:r>
          <a:endParaRPr lang="es-EC" sz="1300" kern="1200" dirty="0">
            <a:solidFill>
              <a:schemeClr val="tx1"/>
            </a:solidFill>
          </a:endParaRPr>
        </a:p>
      </dsp:txBody>
      <dsp:txXfrm rot="5400000">
        <a:off x="-205275" y="206830"/>
        <a:ext cx="1368501" cy="957951"/>
      </dsp:txXfrm>
    </dsp:sp>
    <dsp:sp modelId="{9E7F2D07-61AC-4C5B-813F-C887326C12E8}">
      <dsp:nvSpPr>
        <dsp:cNvPr id="0" name=""/>
        <dsp:cNvSpPr/>
      </dsp:nvSpPr>
      <dsp:spPr>
        <a:xfrm rot="5400000">
          <a:off x="3814632" y="-2855125"/>
          <a:ext cx="889526" cy="6602887"/>
        </a:xfrm>
        <a:prstGeom prst="round2Same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EC" sz="1200" kern="1200" dirty="0" smtClean="0"/>
            <a:t>Conocer la viabilidad técnica y económica para la distribución de rodamientos automotrices en la zona norte del Distrito Metropolitano de Quito</a:t>
          </a:r>
          <a:endParaRPr lang="es-EC" sz="1200" kern="1200" dirty="0"/>
        </a:p>
      </dsp:txBody>
      <dsp:txXfrm rot="5400000">
        <a:off x="3814632" y="-2855125"/>
        <a:ext cx="889526" cy="6602887"/>
      </dsp:txXfrm>
    </dsp:sp>
    <dsp:sp modelId="{373B01A5-127D-4AE4-A513-04BD6F2D7901}">
      <dsp:nvSpPr>
        <dsp:cNvPr id="0" name=""/>
        <dsp:cNvSpPr/>
      </dsp:nvSpPr>
      <dsp:spPr>
        <a:xfrm rot="5400000">
          <a:off x="-205275" y="1715537"/>
          <a:ext cx="1368501" cy="957951"/>
        </a:xfrm>
        <a:prstGeom prst="chevron">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solidFill>
                <a:schemeClr val="tx1"/>
              </a:solidFill>
            </a:rPr>
            <a:t>Específicos</a:t>
          </a:r>
          <a:endParaRPr lang="es-EC" sz="1300" kern="1200" dirty="0">
            <a:solidFill>
              <a:schemeClr val="tx1"/>
            </a:solidFill>
          </a:endParaRPr>
        </a:p>
      </dsp:txBody>
      <dsp:txXfrm rot="5400000">
        <a:off x="-205275" y="1715537"/>
        <a:ext cx="1368501" cy="957951"/>
      </dsp:txXfrm>
    </dsp:sp>
    <dsp:sp modelId="{CDFA4477-6EC2-4102-8A3F-29600139D6CD}">
      <dsp:nvSpPr>
        <dsp:cNvPr id="0" name=""/>
        <dsp:cNvSpPr/>
      </dsp:nvSpPr>
      <dsp:spPr>
        <a:xfrm rot="5400000">
          <a:off x="3419913" y="-1346418"/>
          <a:ext cx="1678963" cy="6602887"/>
        </a:xfrm>
        <a:prstGeom prst="round2Same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EC" sz="1200" kern="1200" dirty="0" smtClean="0"/>
            <a:t>Evaluar el entorno macro y micro del país, para apreciar los recursos con que se cuenta para la implementación del proyecto</a:t>
          </a:r>
          <a:endParaRPr lang="es-EC" sz="1200" kern="1200" dirty="0"/>
        </a:p>
        <a:p>
          <a:pPr marL="114300" lvl="1" indent="-114300" algn="l" defTabSz="533400">
            <a:lnSpc>
              <a:spcPct val="90000"/>
            </a:lnSpc>
            <a:spcBef>
              <a:spcPct val="0"/>
            </a:spcBef>
            <a:spcAft>
              <a:spcPct val="15000"/>
            </a:spcAft>
            <a:buChar char="••"/>
          </a:pPr>
          <a:r>
            <a:rPr lang="es-EC" sz="1200" kern="1200" dirty="0" smtClean="0"/>
            <a:t>Analizar el mercado y su comportamiento para establecer el perfil del cliente, así como sus necesidades</a:t>
          </a:r>
          <a:endParaRPr lang="es-EC" sz="1200" kern="1200" dirty="0"/>
        </a:p>
        <a:p>
          <a:pPr marL="114300" lvl="1" indent="-114300" algn="l" defTabSz="533400">
            <a:lnSpc>
              <a:spcPct val="90000"/>
            </a:lnSpc>
            <a:spcBef>
              <a:spcPct val="0"/>
            </a:spcBef>
            <a:spcAft>
              <a:spcPct val="15000"/>
            </a:spcAft>
            <a:buChar char="••"/>
          </a:pPr>
          <a:r>
            <a:rPr lang="es-EC" sz="1200" kern="1200" dirty="0" smtClean="0"/>
            <a:t>Realizar un estudio técnico que proveerá de información relevante sobre la localización, la organización y los requerimientos legales del proyecto</a:t>
          </a:r>
          <a:endParaRPr lang="es-EC" sz="1200" kern="1200" dirty="0"/>
        </a:p>
        <a:p>
          <a:pPr marL="114300" lvl="1" indent="-114300" algn="l" defTabSz="533400">
            <a:lnSpc>
              <a:spcPct val="90000"/>
            </a:lnSpc>
            <a:spcBef>
              <a:spcPct val="0"/>
            </a:spcBef>
            <a:spcAft>
              <a:spcPct val="15000"/>
            </a:spcAft>
            <a:buChar char="••"/>
          </a:pPr>
          <a:r>
            <a:rPr lang="es-EC" sz="1200" kern="1200" dirty="0" smtClean="0"/>
            <a:t>Aplicar las herramientas financieras de análisis para obtener  los principales indicadores que determinaran la factibilidad económica para incursionar en la distribución de rodamientos automotrices</a:t>
          </a:r>
          <a:endParaRPr lang="es-EC" sz="1200" kern="1200" dirty="0"/>
        </a:p>
      </dsp:txBody>
      <dsp:txXfrm rot="5400000">
        <a:off x="3419913" y="-1346418"/>
        <a:ext cx="1678963" cy="660288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F34E11-F98C-4497-9EB5-05E48997DBD7}">
      <dsp:nvSpPr>
        <dsp:cNvPr id="0" name=""/>
        <dsp:cNvSpPr/>
      </dsp:nvSpPr>
      <dsp:spPr>
        <a:xfrm>
          <a:off x="3387259" y="2482"/>
          <a:ext cx="1578409" cy="1025966"/>
        </a:xfrm>
        <a:prstGeom prst="roundRect">
          <a:avLst/>
        </a:prstGeom>
        <a:gradFill rotWithShape="0">
          <a:gsLst>
            <a:gs pos="0">
              <a:schemeClr val="accent2">
                <a:hueOff val="0"/>
                <a:satOff val="0"/>
                <a:lumOff val="0"/>
                <a:alphaOff val="0"/>
                <a:tint val="97000"/>
                <a:satMod val="100000"/>
                <a:lumMod val="110000"/>
              </a:schemeClr>
            </a:gs>
            <a:gs pos="100000">
              <a:schemeClr val="accent2">
                <a:hueOff val="0"/>
                <a:satOff val="0"/>
                <a:lumOff val="0"/>
                <a:alphaOff val="0"/>
                <a:shade val="85000"/>
                <a:lumMod val="80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rPr>
            <a:t>1. El producto y sus características</a:t>
          </a:r>
          <a:endParaRPr lang="es-EC" sz="1400" kern="1200" dirty="0">
            <a:solidFill>
              <a:schemeClr val="tx1"/>
            </a:solidFill>
          </a:endParaRPr>
        </a:p>
      </dsp:txBody>
      <dsp:txXfrm>
        <a:off x="3387259" y="2482"/>
        <a:ext cx="1578409" cy="1025966"/>
      </dsp:txXfrm>
    </dsp:sp>
    <dsp:sp modelId="{0314C35E-37C8-4FCC-B97A-63B41BA23934}">
      <dsp:nvSpPr>
        <dsp:cNvPr id="0" name=""/>
        <dsp:cNvSpPr/>
      </dsp:nvSpPr>
      <dsp:spPr>
        <a:xfrm>
          <a:off x="1757300" y="515466"/>
          <a:ext cx="4838327" cy="4838327"/>
        </a:xfrm>
        <a:custGeom>
          <a:avLst/>
          <a:gdLst/>
          <a:ahLst/>
          <a:cxnLst/>
          <a:rect l="0" t="0" r="0" b="0"/>
          <a:pathLst>
            <a:path>
              <a:moveTo>
                <a:pt x="3218477" y="135865"/>
              </a:moveTo>
              <a:arcTo wR="2419163" hR="2419163" stAng="17357616" swAng="1503060"/>
            </a:path>
          </a:pathLst>
        </a:custGeom>
        <a:noFill/>
        <a:ln w="12700" cap="rnd" cmpd="sng" algn="ctr">
          <a:solidFill>
            <a:schemeClr val="accent5">
              <a:lumMod val="5000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CE57D1A6-7A48-48B9-A62A-0218C5986656}">
      <dsp:nvSpPr>
        <dsp:cNvPr id="0" name=""/>
        <dsp:cNvSpPr/>
      </dsp:nvSpPr>
      <dsp:spPr>
        <a:xfrm>
          <a:off x="5482316" y="1212064"/>
          <a:ext cx="1578409" cy="1025966"/>
        </a:xfrm>
        <a:prstGeom prst="roundRect">
          <a:avLst/>
        </a:prstGeom>
        <a:gradFill rotWithShape="0">
          <a:gsLst>
            <a:gs pos="0">
              <a:schemeClr val="accent3">
                <a:hueOff val="0"/>
                <a:satOff val="0"/>
                <a:lumOff val="0"/>
                <a:alphaOff val="0"/>
                <a:tint val="97000"/>
                <a:satMod val="100000"/>
                <a:lumMod val="110000"/>
              </a:schemeClr>
            </a:gs>
            <a:gs pos="100000">
              <a:schemeClr val="accent3">
                <a:hueOff val="0"/>
                <a:satOff val="0"/>
                <a:lumOff val="0"/>
                <a:alphaOff val="0"/>
                <a:shade val="85000"/>
                <a:lumMod val="80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rPr>
            <a:t>2. La demanda</a:t>
          </a:r>
          <a:endParaRPr lang="es-EC" sz="1400" kern="1200" dirty="0">
            <a:solidFill>
              <a:schemeClr val="tx1"/>
            </a:solidFill>
          </a:endParaRPr>
        </a:p>
      </dsp:txBody>
      <dsp:txXfrm>
        <a:off x="5482316" y="1212064"/>
        <a:ext cx="1578409" cy="1025966"/>
      </dsp:txXfrm>
    </dsp:sp>
    <dsp:sp modelId="{DE550A34-4109-412B-B55C-5D55E20A509C}">
      <dsp:nvSpPr>
        <dsp:cNvPr id="0" name=""/>
        <dsp:cNvSpPr/>
      </dsp:nvSpPr>
      <dsp:spPr>
        <a:xfrm>
          <a:off x="1757300" y="515466"/>
          <a:ext cx="4838327" cy="4838327"/>
        </a:xfrm>
        <a:custGeom>
          <a:avLst/>
          <a:gdLst/>
          <a:ahLst/>
          <a:cxnLst/>
          <a:rect l="0" t="0" r="0" b="0"/>
          <a:pathLst>
            <a:path>
              <a:moveTo>
                <a:pt x="4739838" y="1735918"/>
              </a:moveTo>
              <a:arcTo wR="2419163" hR="2419163" stAng="20615681" swAng="1968637"/>
            </a:path>
          </a:pathLst>
        </a:custGeom>
        <a:noFill/>
        <a:ln w="12700" cap="rnd"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DD2199AB-809F-4154-9E14-86078A53614F}">
      <dsp:nvSpPr>
        <dsp:cNvPr id="0" name=""/>
        <dsp:cNvSpPr/>
      </dsp:nvSpPr>
      <dsp:spPr>
        <a:xfrm>
          <a:off x="5482316" y="3631228"/>
          <a:ext cx="1578409" cy="1025966"/>
        </a:xfrm>
        <a:prstGeom prst="roundRect">
          <a:avLst/>
        </a:prstGeom>
        <a:gradFill rotWithShape="0">
          <a:gsLst>
            <a:gs pos="0">
              <a:schemeClr val="accent4">
                <a:hueOff val="0"/>
                <a:satOff val="0"/>
                <a:lumOff val="0"/>
                <a:alphaOff val="0"/>
                <a:tint val="97000"/>
                <a:satMod val="100000"/>
                <a:lumMod val="110000"/>
              </a:schemeClr>
            </a:gs>
            <a:gs pos="100000">
              <a:schemeClr val="accent4">
                <a:hueOff val="0"/>
                <a:satOff val="0"/>
                <a:lumOff val="0"/>
                <a:alphaOff val="0"/>
                <a:shade val="85000"/>
                <a:lumMod val="80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rPr>
            <a:t>3. La oferta</a:t>
          </a:r>
          <a:endParaRPr lang="es-EC" sz="1400" kern="1200" dirty="0">
            <a:solidFill>
              <a:schemeClr val="tx1"/>
            </a:solidFill>
          </a:endParaRPr>
        </a:p>
      </dsp:txBody>
      <dsp:txXfrm>
        <a:off x="5482316" y="3631228"/>
        <a:ext cx="1578409" cy="1025966"/>
      </dsp:txXfrm>
    </dsp:sp>
    <dsp:sp modelId="{1C6E2A77-A5E0-4E89-AB3F-8EA9B6A89A61}">
      <dsp:nvSpPr>
        <dsp:cNvPr id="0" name=""/>
        <dsp:cNvSpPr/>
      </dsp:nvSpPr>
      <dsp:spPr>
        <a:xfrm>
          <a:off x="1757300" y="515466"/>
          <a:ext cx="4838327" cy="4838327"/>
        </a:xfrm>
        <a:custGeom>
          <a:avLst/>
          <a:gdLst/>
          <a:ahLst/>
          <a:cxnLst/>
          <a:rect l="0" t="0" r="0" b="0"/>
          <a:pathLst>
            <a:path>
              <a:moveTo>
                <a:pt x="4110092" y="4149226"/>
              </a:moveTo>
              <a:arcTo wR="2419163" hR="2419163" stAng="2739324" swAng="1503060"/>
            </a:path>
          </a:pathLst>
        </a:custGeom>
        <a:noFill/>
        <a:ln w="12700" cap="rnd"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0412CEA9-6273-4241-9DA2-9492827BAB01}">
      <dsp:nvSpPr>
        <dsp:cNvPr id="0" name=""/>
        <dsp:cNvSpPr/>
      </dsp:nvSpPr>
      <dsp:spPr>
        <a:xfrm>
          <a:off x="3387259" y="4840810"/>
          <a:ext cx="1578409" cy="1025966"/>
        </a:xfrm>
        <a:prstGeom prst="roundRect">
          <a:avLst/>
        </a:prstGeom>
        <a:gradFill rotWithShape="0">
          <a:gsLst>
            <a:gs pos="0">
              <a:schemeClr val="accent5">
                <a:hueOff val="0"/>
                <a:satOff val="0"/>
                <a:lumOff val="0"/>
                <a:alphaOff val="0"/>
                <a:tint val="97000"/>
                <a:satMod val="100000"/>
                <a:lumMod val="110000"/>
              </a:schemeClr>
            </a:gs>
            <a:gs pos="100000">
              <a:schemeClr val="accent5">
                <a:hueOff val="0"/>
                <a:satOff val="0"/>
                <a:lumOff val="0"/>
                <a:alphaOff val="0"/>
                <a:shade val="85000"/>
                <a:lumMod val="80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rPr>
            <a:t>4. La demanda insatisfecha</a:t>
          </a:r>
          <a:endParaRPr lang="es-EC" sz="1400" kern="1200" dirty="0">
            <a:solidFill>
              <a:schemeClr val="tx1"/>
            </a:solidFill>
          </a:endParaRPr>
        </a:p>
      </dsp:txBody>
      <dsp:txXfrm>
        <a:off x="3387259" y="4840810"/>
        <a:ext cx="1578409" cy="1025966"/>
      </dsp:txXfrm>
    </dsp:sp>
    <dsp:sp modelId="{616A39B9-3985-4379-8876-D7A4165628A2}">
      <dsp:nvSpPr>
        <dsp:cNvPr id="0" name=""/>
        <dsp:cNvSpPr/>
      </dsp:nvSpPr>
      <dsp:spPr>
        <a:xfrm>
          <a:off x="1757300" y="515466"/>
          <a:ext cx="4838327" cy="4838327"/>
        </a:xfrm>
        <a:custGeom>
          <a:avLst/>
          <a:gdLst/>
          <a:ahLst/>
          <a:cxnLst/>
          <a:rect l="0" t="0" r="0" b="0"/>
          <a:pathLst>
            <a:path>
              <a:moveTo>
                <a:pt x="1619850" y="4702462"/>
              </a:moveTo>
              <a:arcTo wR="2419163" hR="2419163" stAng="6557616" swAng="1503060"/>
            </a:path>
          </a:pathLst>
        </a:custGeom>
        <a:noFill/>
        <a:ln w="12700" cap="rnd"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00838E6-C735-4E74-BF34-91F9672F869E}">
      <dsp:nvSpPr>
        <dsp:cNvPr id="0" name=""/>
        <dsp:cNvSpPr/>
      </dsp:nvSpPr>
      <dsp:spPr>
        <a:xfrm>
          <a:off x="1292201" y="3631228"/>
          <a:ext cx="1578409" cy="1025966"/>
        </a:xfrm>
        <a:prstGeom prst="roundRect">
          <a:avLst/>
        </a:prstGeom>
        <a:gradFill rotWithShape="0">
          <a:gsLst>
            <a:gs pos="0">
              <a:schemeClr val="accent6">
                <a:hueOff val="0"/>
                <a:satOff val="0"/>
                <a:lumOff val="0"/>
                <a:alphaOff val="0"/>
                <a:tint val="97000"/>
                <a:satMod val="100000"/>
                <a:lumMod val="110000"/>
              </a:schemeClr>
            </a:gs>
            <a:gs pos="100000">
              <a:schemeClr val="accent6">
                <a:hueOff val="0"/>
                <a:satOff val="0"/>
                <a:lumOff val="0"/>
                <a:alphaOff val="0"/>
                <a:shade val="85000"/>
                <a:lumMod val="80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rPr>
            <a:t>5. El precio</a:t>
          </a:r>
          <a:endParaRPr lang="es-EC" sz="1400" kern="1200" dirty="0">
            <a:solidFill>
              <a:schemeClr val="tx1"/>
            </a:solidFill>
          </a:endParaRPr>
        </a:p>
      </dsp:txBody>
      <dsp:txXfrm>
        <a:off x="1292201" y="3631228"/>
        <a:ext cx="1578409" cy="1025966"/>
      </dsp:txXfrm>
    </dsp:sp>
    <dsp:sp modelId="{06D49BCC-E903-48BE-A67E-FB3CDA8CADDF}">
      <dsp:nvSpPr>
        <dsp:cNvPr id="0" name=""/>
        <dsp:cNvSpPr/>
      </dsp:nvSpPr>
      <dsp:spPr>
        <a:xfrm>
          <a:off x="1757300" y="515466"/>
          <a:ext cx="4838327" cy="4838327"/>
        </a:xfrm>
        <a:custGeom>
          <a:avLst/>
          <a:gdLst/>
          <a:ahLst/>
          <a:cxnLst/>
          <a:rect l="0" t="0" r="0" b="0"/>
          <a:pathLst>
            <a:path>
              <a:moveTo>
                <a:pt x="98489" y="3102409"/>
              </a:moveTo>
              <a:arcTo wR="2419163" hR="2419163" stAng="9815681" swAng="1968637"/>
            </a:path>
          </a:pathLst>
        </a:custGeom>
        <a:noFill/>
        <a:ln w="12700" cap="rnd"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5280C41-2F83-4703-883A-5F772291D19C}">
      <dsp:nvSpPr>
        <dsp:cNvPr id="0" name=""/>
        <dsp:cNvSpPr/>
      </dsp:nvSpPr>
      <dsp:spPr>
        <a:xfrm>
          <a:off x="1292201" y="1212064"/>
          <a:ext cx="1578409" cy="1025966"/>
        </a:xfrm>
        <a:prstGeom prst="roundRect">
          <a:avLst/>
        </a:prstGeom>
        <a:gradFill rotWithShape="0">
          <a:gsLst>
            <a:gs pos="0">
              <a:schemeClr val="accent2">
                <a:hueOff val="0"/>
                <a:satOff val="0"/>
                <a:lumOff val="0"/>
                <a:alphaOff val="0"/>
                <a:tint val="97000"/>
                <a:satMod val="100000"/>
                <a:lumMod val="110000"/>
              </a:schemeClr>
            </a:gs>
            <a:gs pos="100000">
              <a:schemeClr val="accent2">
                <a:hueOff val="0"/>
                <a:satOff val="0"/>
                <a:lumOff val="0"/>
                <a:alphaOff val="0"/>
                <a:shade val="85000"/>
                <a:lumMod val="80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rPr>
            <a:t>6. La importación</a:t>
          </a:r>
          <a:endParaRPr lang="es-EC" sz="1400" kern="1200" dirty="0">
            <a:solidFill>
              <a:schemeClr val="tx1"/>
            </a:solidFill>
          </a:endParaRPr>
        </a:p>
      </dsp:txBody>
      <dsp:txXfrm>
        <a:off x="1292201" y="1212064"/>
        <a:ext cx="1578409" cy="1025966"/>
      </dsp:txXfrm>
    </dsp:sp>
    <dsp:sp modelId="{57E96525-9DCD-4DAC-9489-A5CC05761BBC}">
      <dsp:nvSpPr>
        <dsp:cNvPr id="0" name=""/>
        <dsp:cNvSpPr/>
      </dsp:nvSpPr>
      <dsp:spPr>
        <a:xfrm>
          <a:off x="1757300" y="515466"/>
          <a:ext cx="4838327" cy="4838327"/>
        </a:xfrm>
        <a:custGeom>
          <a:avLst/>
          <a:gdLst/>
          <a:ahLst/>
          <a:cxnLst/>
          <a:rect l="0" t="0" r="0" b="0"/>
          <a:pathLst>
            <a:path>
              <a:moveTo>
                <a:pt x="728235" y="689101"/>
              </a:moveTo>
              <a:arcTo wR="2419163" hR="2419163" stAng="13539324" swAng="1503060"/>
            </a:path>
          </a:pathLst>
        </a:custGeom>
        <a:noFill/>
        <a:ln w="12700" cap="rnd"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287F3E-6EE1-4B83-B6F8-464C0983C35B}">
      <dsp:nvSpPr>
        <dsp:cNvPr id="0" name=""/>
        <dsp:cNvSpPr/>
      </dsp:nvSpPr>
      <dsp:spPr>
        <a:xfrm>
          <a:off x="1276359" y="387155"/>
          <a:ext cx="4198615" cy="1312067"/>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8707" tIns="140970" rIns="140970" bIns="140970" numCol="1" spcCol="1270" anchor="ctr" anchorCtr="0">
          <a:noAutofit/>
        </a:bodyPr>
        <a:lstStyle/>
        <a:p>
          <a:pPr lvl="0" algn="l" defTabSz="1644650">
            <a:lnSpc>
              <a:spcPct val="90000"/>
            </a:lnSpc>
            <a:spcBef>
              <a:spcPct val="0"/>
            </a:spcBef>
            <a:spcAft>
              <a:spcPct val="35000"/>
            </a:spcAft>
          </a:pPr>
          <a:r>
            <a:rPr lang="es-EC" sz="3700" kern="1200" dirty="0" smtClean="0"/>
            <a:t>Tamaño del Proyecto</a:t>
          </a:r>
          <a:endParaRPr lang="es-EC" sz="3700" kern="1200" dirty="0"/>
        </a:p>
      </dsp:txBody>
      <dsp:txXfrm>
        <a:off x="1276359" y="387155"/>
        <a:ext cx="4198615" cy="1312067"/>
      </dsp:txXfrm>
    </dsp:sp>
    <dsp:sp modelId="{14820380-F445-4F18-BA8B-32B85980EB4B}">
      <dsp:nvSpPr>
        <dsp:cNvPr id="0" name=""/>
        <dsp:cNvSpPr/>
      </dsp:nvSpPr>
      <dsp:spPr>
        <a:xfrm>
          <a:off x="1101417" y="197635"/>
          <a:ext cx="918447" cy="1377670"/>
        </a:xfrm>
        <a:prstGeom prst="rect">
          <a:avLst/>
        </a:prstGeom>
        <a:blipFill>
          <a:blip xmlns:r="http://schemas.openxmlformats.org/officeDocument/2006/relationships" r:embed="rId1" cstate="print">
            <a:extLst>
              <a:ext uri="{28A0092B-C50C-407E-A947-70E740481C1C}">
                <a14:useLocalDpi xmlns:a14="http://schemas.microsoft.com/office/drawing/2010/main" xmlns="" val="0"/>
              </a:ext>
            </a:extLst>
          </a:blip>
          <a:srcRect/>
          <a:stretch>
            <a:fillRect l="-25000" r="-25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C7EC0D-7858-4531-A740-21D3673E292E}">
      <dsp:nvSpPr>
        <dsp:cNvPr id="0" name=""/>
        <dsp:cNvSpPr/>
      </dsp:nvSpPr>
      <dsp:spPr>
        <a:xfrm>
          <a:off x="1276359" y="2038902"/>
          <a:ext cx="4198615" cy="1312067"/>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8707" tIns="140970" rIns="140970" bIns="140970" numCol="1" spcCol="1270" anchor="ctr" anchorCtr="0">
          <a:noAutofit/>
        </a:bodyPr>
        <a:lstStyle/>
        <a:p>
          <a:pPr lvl="0" algn="l" defTabSz="1644650">
            <a:lnSpc>
              <a:spcPct val="90000"/>
            </a:lnSpc>
            <a:spcBef>
              <a:spcPct val="0"/>
            </a:spcBef>
            <a:spcAft>
              <a:spcPct val="35000"/>
            </a:spcAft>
          </a:pPr>
          <a:r>
            <a:rPr lang="es-EC" sz="3700" kern="1200" dirty="0" smtClean="0"/>
            <a:t>Localización del proyecto</a:t>
          </a:r>
          <a:endParaRPr lang="es-EC" sz="3700" kern="1200" dirty="0"/>
        </a:p>
      </dsp:txBody>
      <dsp:txXfrm>
        <a:off x="1276359" y="2038902"/>
        <a:ext cx="4198615" cy="1312067"/>
      </dsp:txXfrm>
    </dsp:sp>
    <dsp:sp modelId="{1CBA8B65-74F8-4DEE-872F-58F6191EA8C2}">
      <dsp:nvSpPr>
        <dsp:cNvPr id="0" name=""/>
        <dsp:cNvSpPr/>
      </dsp:nvSpPr>
      <dsp:spPr>
        <a:xfrm>
          <a:off x="1101417" y="1849381"/>
          <a:ext cx="918447" cy="1377670"/>
        </a:xfrm>
        <a:prstGeom prst="rect">
          <a:avLst/>
        </a:prstGeom>
        <a:blipFill>
          <a:blip xmlns:r="http://schemas.openxmlformats.org/officeDocument/2006/relationships" r:embed="rId2" cstate="print">
            <a:extLst>
              <a:ext uri="{28A0092B-C50C-407E-A947-70E740481C1C}">
                <a14:useLocalDpi xmlns:a14="http://schemas.microsoft.com/office/drawing/2010/main" xmlns="" val="0"/>
              </a:ext>
            </a:extLst>
          </a:blip>
          <a:srcRect/>
          <a:stretch>
            <a:fillRect l="-26000" r="-26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575626-16EE-48BD-8B50-94B76A8F7415}">
      <dsp:nvSpPr>
        <dsp:cNvPr id="0" name=""/>
        <dsp:cNvSpPr/>
      </dsp:nvSpPr>
      <dsp:spPr>
        <a:xfrm>
          <a:off x="1276359" y="3690649"/>
          <a:ext cx="4198615" cy="1312067"/>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8707" tIns="140970" rIns="140970" bIns="140970" numCol="1" spcCol="1270" anchor="ctr" anchorCtr="0">
          <a:noAutofit/>
        </a:bodyPr>
        <a:lstStyle/>
        <a:p>
          <a:pPr lvl="0" algn="l" defTabSz="1644650">
            <a:lnSpc>
              <a:spcPct val="90000"/>
            </a:lnSpc>
            <a:spcBef>
              <a:spcPct val="0"/>
            </a:spcBef>
            <a:spcAft>
              <a:spcPct val="35000"/>
            </a:spcAft>
          </a:pPr>
          <a:r>
            <a:rPr lang="es-EC" sz="3700" kern="1200" dirty="0" smtClean="0"/>
            <a:t>Ingeniería del proyecto</a:t>
          </a:r>
          <a:endParaRPr lang="es-EC" sz="3700" kern="1200" dirty="0"/>
        </a:p>
      </dsp:txBody>
      <dsp:txXfrm>
        <a:off x="1276359" y="3690649"/>
        <a:ext cx="4198615" cy="1312067"/>
      </dsp:txXfrm>
    </dsp:sp>
    <dsp:sp modelId="{1CB3CBC8-7B41-4EDC-94B4-02EB528E367B}">
      <dsp:nvSpPr>
        <dsp:cNvPr id="0" name=""/>
        <dsp:cNvSpPr/>
      </dsp:nvSpPr>
      <dsp:spPr>
        <a:xfrm>
          <a:off x="1101417" y="3501128"/>
          <a:ext cx="918447" cy="1377670"/>
        </a:xfrm>
        <a:prstGeom prst="rect">
          <a:avLst/>
        </a:prstGeom>
        <a:blipFill>
          <a:blip xmlns:r="http://schemas.openxmlformats.org/officeDocument/2006/relationships" r:embed="rId3">
            <a:extLst>
              <a:ext uri="{28A0092B-C50C-407E-A947-70E740481C1C}">
                <a14:useLocalDpi xmlns:a14="http://schemas.microsoft.com/office/drawing/2010/main" xmlns="" val="0"/>
              </a:ext>
            </a:extLst>
          </a:blip>
          <a:srcRect/>
          <a:stretch>
            <a:fillRect l="-8000" r="-8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75A0AF-A73F-4CD1-B522-05043B1F577C}">
      <dsp:nvSpPr>
        <dsp:cNvPr id="0" name=""/>
        <dsp:cNvSpPr/>
      </dsp:nvSpPr>
      <dsp:spPr>
        <a:xfrm>
          <a:off x="1421" y="0"/>
          <a:ext cx="1489769" cy="406400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EC" sz="1500" kern="1200" dirty="0" smtClean="0">
              <a:solidFill>
                <a:schemeClr val="tx1"/>
              </a:solidFill>
            </a:rPr>
            <a:t>Base Legal</a:t>
          </a:r>
          <a:endParaRPr lang="es-EC" sz="1500" kern="1200" dirty="0">
            <a:solidFill>
              <a:schemeClr val="tx1"/>
            </a:solidFill>
          </a:endParaRPr>
        </a:p>
      </dsp:txBody>
      <dsp:txXfrm>
        <a:off x="1421" y="1625600"/>
        <a:ext cx="1489769" cy="1625600"/>
      </dsp:txXfrm>
    </dsp:sp>
    <dsp:sp modelId="{8288A5BA-89F2-4DB7-97EC-D998378E0A21}">
      <dsp:nvSpPr>
        <dsp:cNvPr id="0" name=""/>
        <dsp:cNvSpPr/>
      </dsp:nvSpPr>
      <dsp:spPr>
        <a:xfrm>
          <a:off x="69650" y="243840"/>
          <a:ext cx="1353312" cy="1353312"/>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1000" r="-1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385AFC-B182-41FD-A634-C4737EAD59A2}">
      <dsp:nvSpPr>
        <dsp:cNvPr id="0" name=""/>
        <dsp:cNvSpPr/>
      </dsp:nvSpPr>
      <dsp:spPr>
        <a:xfrm>
          <a:off x="1535883" y="0"/>
          <a:ext cx="1489769" cy="406400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EC" sz="1500" kern="1200" dirty="0" smtClean="0">
              <a:solidFill>
                <a:schemeClr val="tx1"/>
              </a:solidFill>
            </a:rPr>
            <a:t>Base filosófica</a:t>
          </a:r>
          <a:endParaRPr lang="es-EC" sz="1500" kern="1200" dirty="0">
            <a:solidFill>
              <a:schemeClr val="tx1"/>
            </a:solidFill>
          </a:endParaRPr>
        </a:p>
      </dsp:txBody>
      <dsp:txXfrm>
        <a:off x="1535883" y="1625600"/>
        <a:ext cx="1489769" cy="1625600"/>
      </dsp:txXfrm>
    </dsp:sp>
    <dsp:sp modelId="{80B220C8-8EE1-4310-BBDA-38E70BE37D55}">
      <dsp:nvSpPr>
        <dsp:cNvPr id="0" name=""/>
        <dsp:cNvSpPr/>
      </dsp:nvSpPr>
      <dsp:spPr>
        <a:xfrm>
          <a:off x="1604112" y="243840"/>
          <a:ext cx="1353312" cy="1353312"/>
        </a:xfrm>
        <a:prstGeom prst="ellipse">
          <a:avLst/>
        </a:prstGeom>
        <a:blipFill>
          <a:blip xmlns:r="http://schemas.openxmlformats.org/officeDocument/2006/relationships" r:embed="rId2" cstate="print">
            <a:extLst>
              <a:ext uri="{28A0092B-C50C-407E-A947-70E740481C1C}">
                <a14:useLocalDpi xmlns:a14="http://schemas.microsoft.com/office/drawing/2010/main" xmlns="" val="0"/>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782783-CF40-4F93-BAEA-6FEF1694397A}">
      <dsp:nvSpPr>
        <dsp:cNvPr id="0" name=""/>
        <dsp:cNvSpPr/>
      </dsp:nvSpPr>
      <dsp:spPr>
        <a:xfrm>
          <a:off x="3070346" y="0"/>
          <a:ext cx="1489769" cy="406400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EC" sz="1500" kern="1200" dirty="0" smtClean="0">
              <a:solidFill>
                <a:schemeClr val="tx1"/>
              </a:solidFill>
            </a:rPr>
            <a:t>Estrategia de Mercado</a:t>
          </a:r>
          <a:endParaRPr lang="es-EC" sz="1500" kern="1200" dirty="0">
            <a:solidFill>
              <a:schemeClr val="tx1"/>
            </a:solidFill>
          </a:endParaRPr>
        </a:p>
      </dsp:txBody>
      <dsp:txXfrm>
        <a:off x="3070346" y="1625600"/>
        <a:ext cx="1489769" cy="1625600"/>
      </dsp:txXfrm>
    </dsp:sp>
    <dsp:sp modelId="{35F88FE3-2AB8-4BEA-B87C-6A5BF69B9D70}">
      <dsp:nvSpPr>
        <dsp:cNvPr id="0" name=""/>
        <dsp:cNvSpPr/>
      </dsp:nvSpPr>
      <dsp:spPr>
        <a:xfrm>
          <a:off x="3138575" y="243840"/>
          <a:ext cx="1353312" cy="1353312"/>
        </a:xfrm>
        <a:prstGeom prst="ellipse">
          <a:avLst/>
        </a:prstGeom>
        <a:blipFill>
          <a:blip xmlns:r="http://schemas.openxmlformats.org/officeDocument/2006/relationships" r:embed="rId3">
            <a:extLst>
              <a:ext uri="{28A0092B-C50C-407E-A947-70E740481C1C}">
                <a14:useLocalDpi xmlns:a14="http://schemas.microsoft.com/office/drawing/2010/main" xmlns="" val="0"/>
              </a:ext>
            </a:extLst>
          </a:blip>
          <a:srcRect/>
          <a:stretch>
            <a:fillRect t="-1000" b="-1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5D0377-6B68-4C18-AE11-C7C7A2C83714}">
      <dsp:nvSpPr>
        <dsp:cNvPr id="0" name=""/>
        <dsp:cNvSpPr/>
      </dsp:nvSpPr>
      <dsp:spPr>
        <a:xfrm>
          <a:off x="4604809" y="0"/>
          <a:ext cx="1489769" cy="406400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EC" sz="1500" kern="1200" dirty="0" smtClean="0">
              <a:solidFill>
                <a:schemeClr val="tx1"/>
              </a:solidFill>
            </a:rPr>
            <a:t>Organización</a:t>
          </a:r>
          <a:endParaRPr lang="es-EC" sz="1500" kern="1200" dirty="0">
            <a:solidFill>
              <a:schemeClr val="tx1"/>
            </a:solidFill>
          </a:endParaRPr>
        </a:p>
      </dsp:txBody>
      <dsp:txXfrm>
        <a:off x="4604809" y="1625600"/>
        <a:ext cx="1489769" cy="1625600"/>
      </dsp:txXfrm>
    </dsp:sp>
    <dsp:sp modelId="{EF560813-495E-4805-B466-F3B25DF15361}">
      <dsp:nvSpPr>
        <dsp:cNvPr id="0" name=""/>
        <dsp:cNvSpPr/>
      </dsp:nvSpPr>
      <dsp:spPr>
        <a:xfrm>
          <a:off x="4673037" y="243840"/>
          <a:ext cx="1353312" cy="1353312"/>
        </a:xfrm>
        <a:prstGeom prst="ellipse">
          <a:avLst/>
        </a:prstGeom>
        <a:blipFill>
          <a:blip xmlns:r="http://schemas.openxmlformats.org/officeDocument/2006/relationships" r:embed="rId4">
            <a:extLst>
              <a:ext uri="{28A0092B-C50C-407E-A947-70E740481C1C}">
                <a14:useLocalDpi xmlns:a14="http://schemas.microsoft.com/office/drawing/2010/main" xmlns="" val="0"/>
              </a:ext>
            </a:extLst>
          </a:blip>
          <a:srcRect/>
          <a:stretch>
            <a:fillRect l="-19000" r="-19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364514-AA1D-4616-9BF0-43799CA51864}">
      <dsp:nvSpPr>
        <dsp:cNvPr id="0" name=""/>
        <dsp:cNvSpPr/>
      </dsp:nvSpPr>
      <dsp:spPr>
        <a:xfrm>
          <a:off x="243839" y="3251200"/>
          <a:ext cx="5608320" cy="609600"/>
        </a:xfrm>
        <a:prstGeom prst="leftRightArrow">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711B35-D914-450F-90E7-8FB40F799FBA}" type="datetimeFigureOut">
              <a:rPr lang="es-ES" smtClean="0"/>
              <a:pPr/>
              <a:t>09/05/2012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A64D52-A9CC-4F14-B43A-FD5F1AC470E8}" type="slidenum">
              <a:rPr lang="es-ES" smtClean="0"/>
              <a:pPr/>
              <a:t>‹Nº›</a:t>
            </a:fld>
            <a:endParaRPr lang="es-ES"/>
          </a:p>
        </p:txBody>
      </p:sp>
    </p:spTree>
    <p:extLst>
      <p:ext uri="{BB962C8B-B14F-4D97-AF65-F5344CB8AC3E}">
        <p14:creationId xmlns:p14="http://schemas.microsoft.com/office/powerpoint/2010/main" xmlns="" val="3305649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7A64D52-A9CC-4F14-B43A-FD5F1AC470E8}" type="slidenum">
              <a:rPr lang="es-ES" smtClean="0"/>
              <a:pPr/>
              <a:t>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74583F6B-7477-43A4-B6FB-13B9A73C78A3}" type="datetimeFigureOut">
              <a:rPr lang="es-EC" smtClean="0"/>
              <a:pPr/>
              <a:t>2012-05-09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A8A2786-B27F-4C8F-8F68-C21961F64872}"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4583F6B-7477-43A4-B6FB-13B9A73C78A3}" type="datetimeFigureOut">
              <a:rPr lang="es-EC" smtClean="0"/>
              <a:pPr/>
              <a:t>2012-05-09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A8A2786-B27F-4C8F-8F68-C21961F64872}"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4583F6B-7477-43A4-B6FB-13B9A73C78A3}" type="datetimeFigureOut">
              <a:rPr lang="es-EC" smtClean="0"/>
              <a:pPr/>
              <a:t>2012-05-09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A8A2786-B27F-4C8F-8F68-C21961F64872}"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4583F6B-7477-43A4-B6FB-13B9A73C78A3}" type="datetimeFigureOut">
              <a:rPr lang="es-EC" smtClean="0"/>
              <a:pPr/>
              <a:t>2012-05-09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A8A2786-B27F-4C8F-8F68-C21961F64872}"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4583F6B-7477-43A4-B6FB-13B9A73C78A3}" type="datetimeFigureOut">
              <a:rPr lang="es-EC" smtClean="0"/>
              <a:pPr/>
              <a:t>2012-05-09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A8A2786-B27F-4C8F-8F68-C21961F64872}" type="slidenum">
              <a:rPr lang="es-EC" smtClean="0"/>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4583F6B-7477-43A4-B6FB-13B9A73C78A3}" type="datetimeFigureOut">
              <a:rPr lang="es-EC" smtClean="0"/>
              <a:pPr/>
              <a:t>2012-05-09</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1A8A2786-B27F-4C8F-8F68-C21961F64872}"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74583F6B-7477-43A4-B6FB-13B9A73C78A3}" type="datetimeFigureOut">
              <a:rPr lang="es-EC" smtClean="0"/>
              <a:pPr/>
              <a:t>2012-05-09</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1A8A2786-B27F-4C8F-8F68-C21961F64872}"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4583F6B-7477-43A4-B6FB-13B9A73C78A3}" type="datetimeFigureOut">
              <a:rPr lang="es-EC" smtClean="0"/>
              <a:pPr/>
              <a:t>2012-05-09</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1A8A2786-B27F-4C8F-8F68-C21961F64872}"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583F6B-7477-43A4-B6FB-13B9A73C78A3}" type="datetimeFigureOut">
              <a:rPr lang="es-EC" smtClean="0"/>
              <a:pPr/>
              <a:t>2012-05-09</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1A8A2786-B27F-4C8F-8F68-C21961F64872}"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4583F6B-7477-43A4-B6FB-13B9A73C78A3}" type="datetimeFigureOut">
              <a:rPr lang="es-EC" smtClean="0"/>
              <a:pPr/>
              <a:t>2012-05-09</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1A8A2786-B27F-4C8F-8F68-C21961F64872}"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4583F6B-7477-43A4-B6FB-13B9A73C78A3}" type="datetimeFigureOut">
              <a:rPr lang="es-EC" smtClean="0"/>
              <a:pPr/>
              <a:t>2012-05-09</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1A8A2786-B27F-4C8F-8F68-C21961F64872}" type="slidenum">
              <a:rPr lang="es-EC" smtClean="0"/>
              <a:pPr/>
              <a:t>‹Nº›</a:t>
            </a:fld>
            <a:endParaRPr lang="es-EC"/>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s-ES" smtClean="0"/>
              <a:t>Haga clic en el icono para agregar una imagen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74583F6B-7477-43A4-B6FB-13B9A73C78A3}" type="datetimeFigureOut">
              <a:rPr lang="es-EC" smtClean="0"/>
              <a:pPr/>
              <a:t>2012-05-09</a:t>
            </a:fld>
            <a:endParaRPr lang="es-EC"/>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s-EC"/>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1A8A2786-B27F-4C8F-8F68-C21961F64872}"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gif"/><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hyperlink" Target="Presentaci&#243;n%20Mar&#237;a%20Bel&#233;n%20Renter&#237;a%20-%20anexos.pptx"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Presentaci&#243;n%20Mar&#237;a%20Bel&#233;n%20Renter&#237;a%20-%20anexos.pptx" TargetMode="Externa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hyperlink" Target="Presentaci&#243;n%20Mar&#237;a%20Bel&#233;n%20Renter&#237;a%20-%20anexos.pptx" TargetMode="Externa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1025" name="4 Imagen" descr="Descripción: ESPE.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96336" y="114300"/>
            <a:ext cx="1430957" cy="139858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3"/>
          <p:cNvSpPr>
            <a:spLocks noChangeArrowheads="1"/>
          </p:cNvSpPr>
          <p:nvPr/>
        </p:nvSpPr>
        <p:spPr bwMode="auto">
          <a:xfrm>
            <a:off x="611559" y="908720"/>
            <a:ext cx="8064895" cy="50167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ESCUELA POLITÉCNICA DEL EJÉRCITO</a:t>
            </a:r>
            <a:endParaRPr kumimoji="0" lang="es-EC"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DEPARTAMENTO </a:t>
            </a:r>
            <a:r>
              <a:rPr kumimoji="0" lang="es-ES_tradnl"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DE CIENCIAS ECONÓMICAS, ADMINISTRATIVAS Y DE COMERCIO</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C"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PROYECTO DE FACTIBILIDAD</a:t>
            </a:r>
            <a:r>
              <a:rPr kumimoji="0" lang="es-ES_tradnl"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PARA LA CREACIÓN DE UNA EMPRESA IMPORTADORA Y COMERCIALIZADORA DE RODAMIENTOS AUTOMOTRICES, EN EL NORTE DEL DISTRITO METROPOLITANO DE QUITO</a:t>
            </a:r>
          </a:p>
          <a:p>
            <a:pPr marL="0" marR="0" lvl="0" indent="0" algn="ctr" defTabSz="914400" rtl="0" eaLnBrk="0" fontAlgn="base" latinLnBrk="0" hangingPunct="0">
              <a:lnSpc>
                <a:spcPct val="100000"/>
              </a:lnSpc>
              <a:spcBef>
                <a:spcPct val="0"/>
              </a:spcBef>
              <a:spcAft>
                <a:spcPct val="0"/>
              </a:spcAft>
              <a:buClrTx/>
              <a:buSzTx/>
              <a:buFontTx/>
              <a:buNone/>
              <a:tabLst/>
            </a:pPr>
            <a:endParaRPr lang="es-ES_tradnl" sz="2000" b="1" dirty="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C"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MARÍA BELÉN RENTERÍA LANDÍVAR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C"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Tesis presentada como requisito previo a la obtención del</a:t>
            </a:r>
            <a:r>
              <a:rPr kumimoji="0" lang="es-ES" sz="2000" b="1" i="0" u="none" strike="noStrike" cap="none" normalizeH="0" dirty="0" smtClean="0">
                <a:ln>
                  <a:noFill/>
                </a:ln>
                <a:solidFill>
                  <a:schemeClr val="tx1"/>
                </a:solidFill>
                <a:effectLst/>
                <a:latin typeface="Arial" pitchFamily="34" charset="0"/>
                <a:ea typeface="Calibri" pitchFamily="34" charset="0"/>
                <a:cs typeface="Arial" pitchFamily="34" charset="0"/>
              </a:rPr>
              <a:t> </a:t>
            </a:r>
            <a:r>
              <a:rPr lang="es-ES" sz="2000" b="1" dirty="0" smtClean="0">
                <a:latin typeface="Arial" pitchFamily="34" charset="0"/>
                <a:ea typeface="Calibri" pitchFamily="34" charset="0"/>
                <a:cs typeface="Arial" pitchFamily="34" charset="0"/>
              </a:rPr>
              <a:t>grado</a:t>
            </a:r>
            <a:r>
              <a:rPr kumimoji="0" lang="es-E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de: </a:t>
            </a:r>
            <a:r>
              <a:rPr kumimoji="0" lang="es-ES_tradnl"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Ingeniería Comercial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C"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AÑO 2012</a:t>
            </a:r>
            <a:endParaRPr kumimoji="0" lang="es-ES" sz="20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026799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5" name="4 Imagen" descr="Descripción: ESPE.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25618" y="114300"/>
            <a:ext cx="701675"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8 Rectángulo"/>
          <p:cNvSpPr/>
          <p:nvPr/>
        </p:nvSpPr>
        <p:spPr>
          <a:xfrm>
            <a:off x="2588532" y="188640"/>
            <a:ext cx="4171335" cy="584775"/>
          </a:xfrm>
          <a:prstGeom prst="rect">
            <a:avLst/>
          </a:prstGeom>
          <a:noFill/>
        </p:spPr>
        <p:txBody>
          <a:bodyPr wrap="none" lIns="91440" tIns="45720" rIns="91440" bIns="45720">
            <a:spAutoFit/>
          </a:bodyPr>
          <a:lstStyle/>
          <a:p>
            <a:pPr algn="ctr"/>
            <a:r>
              <a:rPr lang="es-E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FINANCIERO 5/8</a:t>
            </a:r>
            <a:endParaRPr lang="es-E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3" name="12 CuadroTexto"/>
          <p:cNvSpPr txBox="1"/>
          <p:nvPr/>
        </p:nvSpPr>
        <p:spPr>
          <a:xfrm>
            <a:off x="2303748" y="908720"/>
            <a:ext cx="4356484" cy="369332"/>
          </a:xfrm>
          <a:prstGeom prst="rect">
            <a:avLst/>
          </a:prstGeom>
          <a:noFill/>
        </p:spPr>
        <p:txBody>
          <a:bodyPr wrap="square" rtlCol="0">
            <a:spAutoFit/>
          </a:bodyPr>
          <a:lstStyle/>
          <a:p>
            <a:pPr algn="ctr"/>
            <a:r>
              <a:rPr lang="es-EC" b="1" dirty="0" smtClean="0"/>
              <a:t>       Tasa de descuento</a:t>
            </a:r>
            <a:endParaRPr lang="es-EC" b="1" dirty="0"/>
          </a:p>
        </p:txBody>
      </p:sp>
      <p:graphicFrame>
        <p:nvGraphicFramePr>
          <p:cNvPr id="4" name="3 Tabla"/>
          <p:cNvGraphicFramePr>
            <a:graphicFrameLocks noGrp="1"/>
          </p:cNvGraphicFramePr>
          <p:nvPr>
            <p:extLst>
              <p:ext uri="{D42A27DB-BD31-4B8C-83A1-F6EECF244321}">
                <p14:modId xmlns:p14="http://schemas.microsoft.com/office/powerpoint/2010/main" xmlns="" val="1768459530"/>
              </p:ext>
            </p:extLst>
          </p:nvPr>
        </p:nvGraphicFramePr>
        <p:xfrm>
          <a:off x="2843808" y="1412776"/>
          <a:ext cx="3672408" cy="2088233"/>
        </p:xfrm>
        <a:graphic>
          <a:graphicData uri="http://schemas.openxmlformats.org/drawingml/2006/table">
            <a:tbl>
              <a:tblPr firstRow="1" firstCol="1" bandRow="1">
                <a:tableStyleId>{69CF1AB2-1976-4502-BF36-3FF5EA218861}</a:tableStyleId>
              </a:tblPr>
              <a:tblGrid>
                <a:gridCol w="2776698"/>
                <a:gridCol w="895710"/>
              </a:tblGrid>
              <a:tr h="298319">
                <a:tc>
                  <a:txBody>
                    <a:bodyPr/>
                    <a:lstStyle/>
                    <a:p>
                      <a:pPr algn="l">
                        <a:lnSpc>
                          <a:spcPct val="150000"/>
                        </a:lnSpc>
                        <a:spcAft>
                          <a:spcPts val="0"/>
                        </a:spcAft>
                      </a:pPr>
                      <a:r>
                        <a:rPr lang="es-ES" sz="1000" dirty="0">
                          <a:effectLst/>
                        </a:rPr>
                        <a:t>Tasa pasiva</a:t>
                      </a:r>
                      <a:endParaRPr lang="es-EC" sz="1200" dirty="0">
                        <a:effectLst/>
                        <a:latin typeface="Arial"/>
                        <a:ea typeface="Calibri"/>
                        <a:cs typeface="Times New Roman"/>
                      </a:endParaRPr>
                    </a:p>
                  </a:txBody>
                  <a:tcPr marL="68580" marR="68580" marT="0" marB="0"/>
                </a:tc>
                <a:tc>
                  <a:txBody>
                    <a:bodyPr/>
                    <a:lstStyle/>
                    <a:p>
                      <a:pPr algn="r">
                        <a:lnSpc>
                          <a:spcPct val="150000"/>
                        </a:lnSpc>
                        <a:spcAft>
                          <a:spcPts val="0"/>
                        </a:spcAft>
                      </a:pPr>
                      <a:r>
                        <a:rPr lang="es-ES" sz="1000">
                          <a:effectLst/>
                        </a:rPr>
                        <a:t>4,53%</a:t>
                      </a:r>
                      <a:endParaRPr lang="es-EC" sz="1200">
                        <a:effectLst/>
                        <a:latin typeface="Arial"/>
                        <a:ea typeface="Calibri"/>
                        <a:cs typeface="Times New Roman"/>
                      </a:endParaRPr>
                    </a:p>
                  </a:txBody>
                  <a:tcPr marL="68580" marR="68580" marT="0" marB="0"/>
                </a:tc>
              </a:tr>
              <a:tr h="298319">
                <a:tc>
                  <a:txBody>
                    <a:bodyPr/>
                    <a:lstStyle/>
                    <a:p>
                      <a:pPr algn="l">
                        <a:lnSpc>
                          <a:spcPct val="150000"/>
                        </a:lnSpc>
                        <a:spcAft>
                          <a:spcPts val="0"/>
                        </a:spcAft>
                      </a:pPr>
                      <a:r>
                        <a:rPr lang="es-ES" sz="1000">
                          <a:effectLst/>
                        </a:rPr>
                        <a:t>Tasa activa</a:t>
                      </a:r>
                      <a:endParaRPr lang="es-EC" sz="1200">
                        <a:effectLst/>
                        <a:latin typeface="Arial"/>
                        <a:ea typeface="Calibri"/>
                        <a:cs typeface="Times New Roman"/>
                      </a:endParaRPr>
                    </a:p>
                  </a:txBody>
                  <a:tcPr marL="68580" marR="68580" marT="0" marB="0"/>
                </a:tc>
                <a:tc>
                  <a:txBody>
                    <a:bodyPr/>
                    <a:lstStyle/>
                    <a:p>
                      <a:pPr algn="r">
                        <a:lnSpc>
                          <a:spcPct val="150000"/>
                        </a:lnSpc>
                        <a:spcAft>
                          <a:spcPts val="0"/>
                        </a:spcAft>
                      </a:pPr>
                      <a:r>
                        <a:rPr lang="es-ES" sz="1000" dirty="0" smtClean="0">
                          <a:effectLst/>
                        </a:rPr>
                        <a:t>9,01%</a:t>
                      </a:r>
                      <a:endParaRPr lang="es-EC" sz="1200" dirty="0">
                        <a:effectLst/>
                        <a:latin typeface="Arial"/>
                        <a:ea typeface="Calibri"/>
                        <a:cs typeface="Times New Roman"/>
                      </a:endParaRPr>
                    </a:p>
                  </a:txBody>
                  <a:tcPr marL="68580" marR="68580" marT="0" marB="0"/>
                </a:tc>
              </a:tr>
              <a:tr h="298319">
                <a:tc>
                  <a:txBody>
                    <a:bodyPr/>
                    <a:lstStyle/>
                    <a:p>
                      <a:pPr algn="l">
                        <a:lnSpc>
                          <a:spcPct val="150000"/>
                        </a:lnSpc>
                        <a:spcAft>
                          <a:spcPts val="0"/>
                        </a:spcAft>
                      </a:pPr>
                      <a:r>
                        <a:rPr lang="es-ES" sz="1000" dirty="0">
                          <a:effectLst/>
                        </a:rPr>
                        <a:t>Recursos ajenos</a:t>
                      </a:r>
                      <a:endParaRPr lang="es-EC" sz="1200" dirty="0">
                        <a:effectLst/>
                        <a:latin typeface="Arial"/>
                        <a:ea typeface="Calibri"/>
                        <a:cs typeface="Times New Roman"/>
                      </a:endParaRPr>
                    </a:p>
                  </a:txBody>
                  <a:tcPr marL="68580" marR="68580" marT="0" marB="0"/>
                </a:tc>
                <a:tc>
                  <a:txBody>
                    <a:bodyPr/>
                    <a:lstStyle/>
                    <a:p>
                      <a:pPr algn="r">
                        <a:lnSpc>
                          <a:spcPct val="150000"/>
                        </a:lnSpc>
                        <a:spcAft>
                          <a:spcPts val="0"/>
                        </a:spcAft>
                      </a:pPr>
                      <a:r>
                        <a:rPr lang="es-ES" sz="1000">
                          <a:effectLst/>
                        </a:rPr>
                        <a:t>60,00%</a:t>
                      </a:r>
                      <a:endParaRPr lang="es-EC" sz="1200">
                        <a:effectLst/>
                        <a:latin typeface="Arial"/>
                        <a:ea typeface="Calibri"/>
                        <a:cs typeface="Times New Roman"/>
                      </a:endParaRPr>
                    </a:p>
                  </a:txBody>
                  <a:tcPr marL="68580" marR="68580" marT="0" marB="0"/>
                </a:tc>
              </a:tr>
              <a:tr h="298319">
                <a:tc>
                  <a:txBody>
                    <a:bodyPr/>
                    <a:lstStyle/>
                    <a:p>
                      <a:pPr algn="l">
                        <a:lnSpc>
                          <a:spcPct val="150000"/>
                        </a:lnSpc>
                        <a:spcAft>
                          <a:spcPts val="0"/>
                        </a:spcAft>
                      </a:pPr>
                      <a:r>
                        <a:rPr lang="es-ES" sz="1000">
                          <a:effectLst/>
                        </a:rPr>
                        <a:t>Recursos propios</a:t>
                      </a:r>
                      <a:endParaRPr lang="es-EC" sz="1200">
                        <a:effectLst/>
                        <a:latin typeface="Arial"/>
                        <a:ea typeface="Calibri"/>
                        <a:cs typeface="Times New Roman"/>
                      </a:endParaRPr>
                    </a:p>
                  </a:txBody>
                  <a:tcPr marL="68580" marR="68580" marT="0" marB="0"/>
                </a:tc>
                <a:tc>
                  <a:txBody>
                    <a:bodyPr/>
                    <a:lstStyle/>
                    <a:p>
                      <a:pPr algn="r">
                        <a:lnSpc>
                          <a:spcPct val="150000"/>
                        </a:lnSpc>
                        <a:spcAft>
                          <a:spcPts val="0"/>
                        </a:spcAft>
                      </a:pPr>
                      <a:r>
                        <a:rPr lang="es-ES" sz="1000">
                          <a:effectLst/>
                        </a:rPr>
                        <a:t>40,00%</a:t>
                      </a:r>
                      <a:endParaRPr lang="es-EC" sz="1200">
                        <a:effectLst/>
                        <a:latin typeface="Arial"/>
                        <a:ea typeface="Calibri"/>
                        <a:cs typeface="Times New Roman"/>
                      </a:endParaRPr>
                    </a:p>
                  </a:txBody>
                  <a:tcPr marL="68580" marR="68580" marT="0" marB="0"/>
                </a:tc>
              </a:tr>
              <a:tr h="298319">
                <a:tc>
                  <a:txBody>
                    <a:bodyPr/>
                    <a:lstStyle/>
                    <a:p>
                      <a:pPr algn="l">
                        <a:lnSpc>
                          <a:spcPct val="150000"/>
                        </a:lnSpc>
                        <a:spcAft>
                          <a:spcPts val="0"/>
                        </a:spcAft>
                      </a:pPr>
                      <a:r>
                        <a:rPr lang="es-ES" sz="1000">
                          <a:effectLst/>
                        </a:rPr>
                        <a:t>t</a:t>
                      </a:r>
                      <a:endParaRPr lang="es-EC" sz="1200">
                        <a:effectLst/>
                        <a:latin typeface="Arial"/>
                        <a:ea typeface="Calibri"/>
                        <a:cs typeface="Times New Roman"/>
                      </a:endParaRPr>
                    </a:p>
                  </a:txBody>
                  <a:tcPr marL="68580" marR="68580" marT="0" marB="0"/>
                </a:tc>
                <a:tc>
                  <a:txBody>
                    <a:bodyPr/>
                    <a:lstStyle/>
                    <a:p>
                      <a:pPr algn="r">
                        <a:lnSpc>
                          <a:spcPct val="150000"/>
                        </a:lnSpc>
                        <a:spcAft>
                          <a:spcPts val="0"/>
                        </a:spcAft>
                      </a:pPr>
                      <a:r>
                        <a:rPr lang="es-ES" sz="1000" dirty="0" smtClean="0">
                          <a:effectLst/>
                        </a:rPr>
                        <a:t>33,70%</a:t>
                      </a:r>
                      <a:endParaRPr lang="es-EC" sz="1200" dirty="0">
                        <a:effectLst/>
                        <a:latin typeface="Arial"/>
                        <a:ea typeface="Calibri"/>
                        <a:cs typeface="Times New Roman"/>
                      </a:endParaRPr>
                    </a:p>
                  </a:txBody>
                  <a:tcPr marL="68580" marR="68580" marT="0" marB="0"/>
                </a:tc>
              </a:tr>
              <a:tr h="298319">
                <a:tc>
                  <a:txBody>
                    <a:bodyPr/>
                    <a:lstStyle/>
                    <a:p>
                      <a:pPr algn="l">
                        <a:lnSpc>
                          <a:spcPct val="150000"/>
                        </a:lnSpc>
                        <a:spcAft>
                          <a:spcPts val="0"/>
                        </a:spcAft>
                      </a:pPr>
                      <a:r>
                        <a:rPr lang="es-ES" sz="1000">
                          <a:effectLst/>
                        </a:rPr>
                        <a:t>inflación</a:t>
                      </a:r>
                      <a:endParaRPr lang="es-EC" sz="1200">
                        <a:effectLst/>
                        <a:latin typeface="Arial"/>
                        <a:ea typeface="Calibri"/>
                        <a:cs typeface="Times New Roman"/>
                      </a:endParaRPr>
                    </a:p>
                  </a:txBody>
                  <a:tcPr marL="68580" marR="68580" marT="0" marB="0"/>
                </a:tc>
                <a:tc>
                  <a:txBody>
                    <a:bodyPr/>
                    <a:lstStyle/>
                    <a:p>
                      <a:pPr algn="r">
                        <a:lnSpc>
                          <a:spcPct val="150000"/>
                        </a:lnSpc>
                        <a:spcAft>
                          <a:spcPts val="0"/>
                        </a:spcAft>
                      </a:pPr>
                      <a:r>
                        <a:rPr lang="es-ES" sz="1000" dirty="0">
                          <a:effectLst/>
                        </a:rPr>
                        <a:t>5,50%</a:t>
                      </a:r>
                      <a:endParaRPr lang="es-EC" sz="1200" dirty="0">
                        <a:effectLst/>
                        <a:latin typeface="Arial"/>
                        <a:ea typeface="Calibri"/>
                        <a:cs typeface="Times New Roman"/>
                      </a:endParaRPr>
                    </a:p>
                  </a:txBody>
                  <a:tcPr marL="68580" marR="68580" marT="0" marB="0"/>
                </a:tc>
              </a:tr>
              <a:tr h="298319">
                <a:tc>
                  <a:txBody>
                    <a:bodyPr/>
                    <a:lstStyle/>
                    <a:p>
                      <a:pPr algn="l">
                        <a:lnSpc>
                          <a:spcPct val="150000"/>
                        </a:lnSpc>
                        <a:spcAft>
                          <a:spcPts val="0"/>
                        </a:spcAft>
                      </a:pPr>
                      <a:r>
                        <a:rPr lang="es-ES" sz="1000" dirty="0">
                          <a:effectLst/>
                        </a:rPr>
                        <a:t>Riesgo</a:t>
                      </a:r>
                      <a:endParaRPr lang="es-EC" sz="1200" dirty="0">
                        <a:effectLst/>
                        <a:latin typeface="Arial"/>
                        <a:ea typeface="Calibri"/>
                        <a:cs typeface="Times New Roman"/>
                      </a:endParaRPr>
                    </a:p>
                  </a:txBody>
                  <a:tcPr marL="68580" marR="68580" marT="0" marB="0"/>
                </a:tc>
                <a:tc>
                  <a:txBody>
                    <a:bodyPr/>
                    <a:lstStyle/>
                    <a:p>
                      <a:pPr algn="r">
                        <a:lnSpc>
                          <a:spcPct val="150000"/>
                        </a:lnSpc>
                        <a:spcAft>
                          <a:spcPts val="0"/>
                        </a:spcAft>
                      </a:pPr>
                      <a:r>
                        <a:rPr lang="es-ES" sz="1000" dirty="0" smtClean="0">
                          <a:effectLst/>
                        </a:rPr>
                        <a:t>7,01%</a:t>
                      </a:r>
                      <a:endParaRPr lang="es-EC" sz="1200" dirty="0">
                        <a:effectLst/>
                        <a:latin typeface="Arial"/>
                        <a:ea typeface="Calibri"/>
                        <a:cs typeface="Times New Roman"/>
                      </a:endParaRPr>
                    </a:p>
                  </a:txBody>
                  <a:tcPr marL="68580" marR="68580" marT="0" marB="0"/>
                </a:tc>
              </a:tr>
            </a:tbl>
          </a:graphicData>
        </a:graphic>
      </p:graphicFrame>
      <p:graphicFrame>
        <p:nvGraphicFramePr>
          <p:cNvPr id="6" name="5 Objeto"/>
          <p:cNvGraphicFramePr>
            <a:graphicFrameLocks noChangeAspect="1"/>
          </p:cNvGraphicFramePr>
          <p:nvPr>
            <p:extLst>
              <p:ext uri="{D42A27DB-BD31-4B8C-83A1-F6EECF244321}">
                <p14:modId xmlns:p14="http://schemas.microsoft.com/office/powerpoint/2010/main" xmlns="" val="1767614407"/>
              </p:ext>
            </p:extLst>
          </p:nvPr>
        </p:nvGraphicFramePr>
        <p:xfrm>
          <a:off x="971600" y="4077196"/>
          <a:ext cx="7128792" cy="215900"/>
        </p:xfrm>
        <a:graphic>
          <a:graphicData uri="http://schemas.openxmlformats.org/presentationml/2006/ole">
            <p:oleObj spid="_x0000_s9227" name="Ecuación" r:id="rId4" imgW="6057900" imgH="215900" progId="Equation.3">
              <p:embed/>
            </p:oleObj>
          </a:graphicData>
        </a:graphic>
      </p:graphicFrame>
      <p:sp>
        <p:nvSpPr>
          <p:cNvPr id="9226" name="Rectangle 10"/>
          <p:cNvSpPr>
            <a:spLocks noChangeArrowheads="1"/>
          </p:cNvSpPr>
          <p:nvPr/>
        </p:nvSpPr>
        <p:spPr bwMode="auto">
          <a:xfrm>
            <a:off x="2411760" y="4798893"/>
            <a:ext cx="4463480" cy="64633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I = 	</a:t>
            </a:r>
            <a:r>
              <a:rPr kumimoji="0" lang="es-E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0,0181 + 0,597 * 0,6000 + 0,0421+ 0,0550</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I= 	</a:t>
            </a:r>
            <a:r>
              <a:rPr kumimoji="0" lang="es-E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0,0181 + 0,0358+ 0,0421+0,0550</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I</a:t>
            </a:r>
            <a:r>
              <a:rPr kumimoji="0" lang="es-E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0,1510= 15,10%</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51324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5" name="4 Imagen" descr="Descripción: ESPE.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25618" y="114300"/>
            <a:ext cx="701675"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8 Rectángulo"/>
          <p:cNvSpPr/>
          <p:nvPr/>
        </p:nvSpPr>
        <p:spPr>
          <a:xfrm>
            <a:off x="2588532" y="188640"/>
            <a:ext cx="4171335" cy="584775"/>
          </a:xfrm>
          <a:prstGeom prst="rect">
            <a:avLst/>
          </a:prstGeom>
          <a:noFill/>
        </p:spPr>
        <p:txBody>
          <a:bodyPr wrap="none" lIns="91440" tIns="45720" rIns="91440" bIns="45720">
            <a:spAutoFit/>
          </a:bodyPr>
          <a:lstStyle/>
          <a:p>
            <a:pPr algn="ctr"/>
            <a:r>
              <a:rPr lang="es-E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FINANCIERO 6/8</a:t>
            </a:r>
            <a:endParaRPr lang="es-E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3" name="12 CuadroTexto"/>
          <p:cNvSpPr txBox="1"/>
          <p:nvPr/>
        </p:nvSpPr>
        <p:spPr>
          <a:xfrm>
            <a:off x="1691680" y="764704"/>
            <a:ext cx="5760640" cy="923330"/>
          </a:xfrm>
          <a:prstGeom prst="rect">
            <a:avLst/>
          </a:prstGeom>
          <a:noFill/>
        </p:spPr>
        <p:txBody>
          <a:bodyPr wrap="square" rtlCol="0">
            <a:spAutoFit/>
          </a:bodyPr>
          <a:lstStyle/>
          <a:p>
            <a:pPr algn="ctr"/>
            <a:r>
              <a:rPr lang="es-EC" b="1" dirty="0" smtClean="0"/>
              <a:t>         Flujo Netos de Fondos del Inversionista</a:t>
            </a:r>
          </a:p>
          <a:p>
            <a:pPr algn="ctr"/>
            <a:endParaRPr lang="es-EC" b="1" dirty="0"/>
          </a:p>
        </p:txBody>
      </p:sp>
      <p:graphicFrame>
        <p:nvGraphicFramePr>
          <p:cNvPr id="6" name="5 Tabla"/>
          <p:cNvGraphicFramePr>
            <a:graphicFrameLocks noGrp="1"/>
          </p:cNvGraphicFramePr>
          <p:nvPr>
            <p:extLst>
              <p:ext uri="{D42A27DB-BD31-4B8C-83A1-F6EECF244321}">
                <p14:modId xmlns:p14="http://schemas.microsoft.com/office/powerpoint/2010/main" xmlns="" val="701637899"/>
              </p:ext>
            </p:extLst>
          </p:nvPr>
        </p:nvGraphicFramePr>
        <p:xfrm>
          <a:off x="1115616" y="1556792"/>
          <a:ext cx="7200803" cy="4464500"/>
        </p:xfrm>
        <a:graphic>
          <a:graphicData uri="http://schemas.openxmlformats.org/drawingml/2006/table">
            <a:tbl>
              <a:tblPr/>
              <a:tblGrid>
                <a:gridCol w="2050445"/>
                <a:gridCol w="983660"/>
                <a:gridCol w="779307"/>
                <a:gridCol w="820870"/>
                <a:gridCol w="903997"/>
                <a:gridCol w="831262"/>
                <a:gridCol w="831262"/>
              </a:tblGrid>
              <a:tr h="186478">
                <a:tc>
                  <a:txBody>
                    <a:bodyPr/>
                    <a:lstStyle/>
                    <a:p>
                      <a:pPr algn="ctr" fontAlgn="b"/>
                      <a:r>
                        <a:rPr lang="es-ES" sz="900" b="1" i="0" u="none" strike="noStrike" dirty="0">
                          <a:solidFill>
                            <a:srgbClr val="000000"/>
                          </a:solidFill>
                          <a:latin typeface="Arial"/>
                        </a:rPr>
                        <a:t>Detalle</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900" b="1"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900" b="1" i="0" u="none" strike="noStrike">
                          <a:solidFill>
                            <a:srgbClr val="000000"/>
                          </a:solidFill>
                          <a:latin typeface="Arial"/>
                        </a:rPr>
                        <a:t>2012</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900" b="1" i="0" u="none" strike="noStrike">
                          <a:solidFill>
                            <a:srgbClr val="000000"/>
                          </a:solidFill>
                          <a:latin typeface="Arial"/>
                        </a:rPr>
                        <a:t>2013</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900" b="1" i="0" u="none" strike="noStrike">
                          <a:solidFill>
                            <a:srgbClr val="000000"/>
                          </a:solidFill>
                          <a:latin typeface="Arial"/>
                        </a:rPr>
                        <a:t>2014</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900" b="1" i="0" u="none" strike="noStrike">
                          <a:solidFill>
                            <a:srgbClr val="000000"/>
                          </a:solidFill>
                          <a:latin typeface="Arial"/>
                        </a:rPr>
                        <a:t>2015</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900" b="1" i="0" u="none" strike="noStrike">
                          <a:solidFill>
                            <a:srgbClr val="000000"/>
                          </a:solidFill>
                          <a:latin typeface="Arial"/>
                        </a:rPr>
                        <a:t>2016</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6478">
                <a:tc>
                  <a:txBody>
                    <a:bodyPr/>
                    <a:lstStyle/>
                    <a:p>
                      <a:pPr algn="l" fontAlgn="b"/>
                      <a:r>
                        <a:rPr lang="es-ES" sz="900" b="1" i="0" u="none" strike="noStrike">
                          <a:solidFill>
                            <a:srgbClr val="000000"/>
                          </a:solidFill>
                          <a:latin typeface="Arial"/>
                        </a:rPr>
                        <a:t>INVERSION INICIAL NETA</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s-ES" sz="900" b="1" i="0" u="none" strike="noStrike">
                          <a:solidFill>
                            <a:srgbClr val="000000"/>
                          </a:solidFill>
                          <a:latin typeface="Arial"/>
                        </a:rPr>
                        <a:t>-74,963.00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s-ES" sz="900" b="1"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s-ES" sz="900" b="1"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s-ES" sz="900" b="1"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s-ES" sz="900" b="1"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s-ES" sz="900" b="1"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86478">
                <a:tc>
                  <a:txBody>
                    <a:bodyPr/>
                    <a:lstStyle/>
                    <a:p>
                      <a:pPr algn="l" fontAlgn="b"/>
                      <a:r>
                        <a:rPr lang="es-ES" sz="900" b="1" i="0" u="none" strike="noStrike">
                          <a:solidFill>
                            <a:srgbClr val="000000"/>
                          </a:solidFill>
                          <a:latin typeface="Arial"/>
                        </a:rPr>
                        <a:t>INGRESOS DE FUENTES EXT</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900" b="1" i="0" u="none" strike="noStrike">
                          <a:solidFill>
                            <a:srgbClr val="000000"/>
                          </a:solidFill>
                          <a:latin typeface="Arial"/>
                        </a:rPr>
                        <a:t>44,978.00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900" b="1"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900" b="1"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900" b="1"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900" b="1"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900" b="1"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6478">
                <a:tc>
                  <a:txBody>
                    <a:bodyPr/>
                    <a:lstStyle/>
                    <a:p>
                      <a:pPr algn="l" fontAlgn="b"/>
                      <a:r>
                        <a:rPr lang="es-ES" sz="900" b="0" i="0" u="none" strike="noStrike">
                          <a:solidFill>
                            <a:srgbClr val="000000"/>
                          </a:solidFill>
                          <a:latin typeface="Arial"/>
                        </a:rPr>
                        <a:t>Ventas</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b"/>
                      <a:r>
                        <a:rPr lang="es-ES" sz="900" b="0"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303,936.56</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359,757.00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420,137.00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485,380.00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509,649.00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86478">
                <a:tc>
                  <a:txBody>
                    <a:bodyPr/>
                    <a:lstStyle/>
                    <a:p>
                      <a:pPr algn="l" fontAlgn="b"/>
                      <a:r>
                        <a:rPr lang="es-ES" sz="900" b="0" i="0" u="none" strike="noStrike">
                          <a:solidFill>
                            <a:srgbClr val="000000"/>
                          </a:solidFill>
                          <a:latin typeface="Arial"/>
                        </a:rPr>
                        <a:t>Costo de venta</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es-ES" sz="900" b="0"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208,413.64</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246,691.00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288,094.00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332,832.00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349,473.60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6478">
                <a:tc>
                  <a:txBody>
                    <a:bodyPr/>
                    <a:lstStyle/>
                    <a:p>
                      <a:pPr algn="l" fontAlgn="b"/>
                      <a:r>
                        <a:rPr lang="es-ES" sz="900" b="0" i="0" u="none" strike="noStrike">
                          <a:solidFill>
                            <a:srgbClr val="000000"/>
                          </a:solidFill>
                          <a:latin typeface="Arial"/>
                        </a:rPr>
                        <a:t>Sueldos y salarios</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b"/>
                      <a:r>
                        <a:rPr lang="es-ES" sz="900" b="0"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52,800.00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55,271.04</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58,034.59</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60,936.32</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63,983.14</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86478">
                <a:tc>
                  <a:txBody>
                    <a:bodyPr/>
                    <a:lstStyle/>
                    <a:p>
                      <a:pPr algn="l" fontAlgn="b"/>
                      <a:r>
                        <a:rPr lang="es-ES" sz="900" b="0" i="0" u="none" strike="noStrike">
                          <a:solidFill>
                            <a:srgbClr val="000000"/>
                          </a:solidFill>
                          <a:latin typeface="Arial"/>
                        </a:rPr>
                        <a:t>Gastos de oficina</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es-ES" sz="900" b="0"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1,320.00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1,381.78</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1,450.86</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1,523.41</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1,599.58</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6478">
                <a:tc>
                  <a:txBody>
                    <a:bodyPr/>
                    <a:lstStyle/>
                    <a:p>
                      <a:pPr algn="l" fontAlgn="b"/>
                      <a:r>
                        <a:rPr lang="es-ES" sz="900" b="0" i="0" u="none" strike="noStrike">
                          <a:solidFill>
                            <a:srgbClr val="000000"/>
                          </a:solidFill>
                          <a:latin typeface="Arial"/>
                        </a:rPr>
                        <a:t>Gastos Generales</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b"/>
                      <a:r>
                        <a:rPr lang="es-ES" sz="900" b="0"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9,360.00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9,798.05</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10,287.95</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10,802.35</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11,342.47</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86478">
                <a:tc>
                  <a:txBody>
                    <a:bodyPr/>
                    <a:lstStyle/>
                    <a:p>
                      <a:pPr algn="l" fontAlgn="b"/>
                      <a:r>
                        <a:rPr lang="es-ES" sz="900" b="0" i="0" u="none" strike="noStrike">
                          <a:solidFill>
                            <a:srgbClr val="000000"/>
                          </a:solidFill>
                          <a:latin typeface="Arial"/>
                        </a:rPr>
                        <a:t>Gasto de transporte</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es-ES" sz="900" b="0"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600.00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628.08</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657.47</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688.24</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720.45</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361986">
                <a:tc>
                  <a:txBody>
                    <a:bodyPr/>
                    <a:lstStyle/>
                    <a:p>
                      <a:pPr algn="l" fontAlgn="b"/>
                      <a:r>
                        <a:rPr lang="es-ES" sz="900" b="0" i="0" u="none" strike="noStrike">
                          <a:solidFill>
                            <a:srgbClr val="000000"/>
                          </a:solidFill>
                          <a:latin typeface="Arial"/>
                        </a:rPr>
                        <a:t>Gastos varios</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b"/>
                      <a:r>
                        <a:rPr lang="es-ES" sz="900" b="0"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240.00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251.23</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262.99</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275.30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288.18</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86478">
                <a:tc>
                  <a:txBody>
                    <a:bodyPr/>
                    <a:lstStyle/>
                    <a:p>
                      <a:pPr algn="l" fontAlgn="b"/>
                      <a:r>
                        <a:rPr lang="es-ES" sz="900" b="0" i="0" u="none" strike="noStrike">
                          <a:solidFill>
                            <a:srgbClr val="000000"/>
                          </a:solidFill>
                          <a:latin typeface="Arial"/>
                        </a:rPr>
                        <a:t>Comisiones por ventas</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es-ES" sz="900" b="0"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12,000.00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12,561.60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13,149.48</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13,764.88</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14,409.08</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6478">
                <a:tc>
                  <a:txBody>
                    <a:bodyPr/>
                    <a:lstStyle/>
                    <a:p>
                      <a:pPr algn="l" fontAlgn="b"/>
                      <a:r>
                        <a:rPr lang="es-ES" sz="900" b="0" i="0" u="none" strike="noStrike">
                          <a:solidFill>
                            <a:srgbClr val="000000"/>
                          </a:solidFill>
                          <a:latin typeface="Arial"/>
                        </a:rPr>
                        <a:t>Depreciaciones</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b"/>
                      <a:r>
                        <a:rPr lang="es-ES" sz="900" b="0"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dirty="0">
                          <a:solidFill>
                            <a:srgbClr val="000000"/>
                          </a:solidFill>
                          <a:latin typeface="Arial"/>
                        </a:rPr>
                        <a:t>4,033.33</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4,033.33</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4,033.33</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2,700.00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2,700.00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86478">
                <a:tc>
                  <a:txBody>
                    <a:bodyPr/>
                    <a:lstStyle/>
                    <a:p>
                      <a:pPr algn="l" fontAlgn="b"/>
                      <a:r>
                        <a:rPr lang="es-ES" sz="900" b="0" i="0" u="none" strike="noStrike">
                          <a:solidFill>
                            <a:srgbClr val="000000"/>
                          </a:solidFill>
                          <a:latin typeface="Arial"/>
                        </a:rPr>
                        <a:t>Carga Financiera</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es-ES" sz="900" b="0"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3,493.25</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2,210.89</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808.24</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0.00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0.00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372955">
                <a:tc>
                  <a:txBody>
                    <a:bodyPr/>
                    <a:lstStyle/>
                    <a:p>
                      <a:pPr algn="l" fontAlgn="b"/>
                      <a:r>
                        <a:rPr lang="es-MX" sz="900" b="1" i="0" u="none" strike="noStrike">
                          <a:solidFill>
                            <a:srgbClr val="000000"/>
                          </a:solidFill>
                          <a:latin typeface="Arial"/>
                        </a:rPr>
                        <a:t>Utilidad antes de impuesto y participación</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b"/>
                      <a:r>
                        <a:rPr lang="es-ES" sz="900" b="1"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1" i="0" u="none" strike="noStrike">
                          <a:solidFill>
                            <a:srgbClr val="000000"/>
                          </a:solidFill>
                          <a:latin typeface="Arial"/>
                        </a:rPr>
                        <a:t>11,676.33</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1" i="0" u="none" strike="noStrike">
                          <a:solidFill>
                            <a:srgbClr val="000000"/>
                          </a:solidFill>
                          <a:latin typeface="Arial"/>
                        </a:rPr>
                        <a:t>26,930.00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1" i="0" u="none" strike="noStrike">
                          <a:solidFill>
                            <a:srgbClr val="000000"/>
                          </a:solidFill>
                          <a:latin typeface="Arial"/>
                        </a:rPr>
                        <a:t>43,358.07</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1" i="0" u="none" strike="noStrike">
                          <a:solidFill>
                            <a:srgbClr val="000000"/>
                          </a:solidFill>
                          <a:latin typeface="Arial"/>
                        </a:rPr>
                        <a:t>61,857.50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1" i="0" u="none" strike="noStrike">
                          <a:solidFill>
                            <a:srgbClr val="000000"/>
                          </a:solidFill>
                          <a:latin typeface="Arial"/>
                        </a:rPr>
                        <a:t>65,132.51</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86478">
                <a:tc>
                  <a:txBody>
                    <a:bodyPr/>
                    <a:lstStyle/>
                    <a:p>
                      <a:pPr algn="l" fontAlgn="b"/>
                      <a:r>
                        <a:rPr lang="es-ES" sz="900" b="0" i="0" u="none" strike="noStrike">
                          <a:solidFill>
                            <a:srgbClr val="000000"/>
                          </a:solidFill>
                          <a:latin typeface="Arial"/>
                        </a:rPr>
                        <a:t>15% part. A trabajadores</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es-ES" sz="900" b="0"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1,751.45</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4,039.50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6,503.71</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9,278.63</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9,769.88</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6478">
                <a:tc>
                  <a:txBody>
                    <a:bodyPr/>
                    <a:lstStyle/>
                    <a:p>
                      <a:pPr algn="l" fontAlgn="b"/>
                      <a:r>
                        <a:rPr lang="es-ES" sz="900" b="1" i="0" u="none" strike="noStrike">
                          <a:solidFill>
                            <a:srgbClr val="000000"/>
                          </a:solidFill>
                          <a:latin typeface="Arial"/>
                        </a:rPr>
                        <a:t>Utilidad antes de impuesto</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b"/>
                      <a:r>
                        <a:rPr lang="es-ES" sz="900" b="1"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9,924.88</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22,890.50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36,854.36</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52,578.88</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0" i="0" u="none" strike="noStrike">
                          <a:solidFill>
                            <a:srgbClr val="000000"/>
                          </a:solidFill>
                          <a:latin typeface="Arial"/>
                        </a:rPr>
                        <a:t>55,362.63</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86478">
                <a:tc>
                  <a:txBody>
                    <a:bodyPr/>
                    <a:lstStyle/>
                    <a:p>
                      <a:pPr algn="l" fontAlgn="b"/>
                      <a:r>
                        <a:rPr lang="es-MX" sz="900" b="0" i="0" u="none" strike="noStrike">
                          <a:solidFill>
                            <a:srgbClr val="000000"/>
                          </a:solidFill>
                          <a:latin typeface="Arial"/>
                        </a:rPr>
                        <a:t>23% Y 22% Impuesto a la renta</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es-ES" sz="900" b="0"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2,282.72</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5,035.91</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8,107.96</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11,567.35</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0" i="0" u="none" strike="noStrike">
                          <a:solidFill>
                            <a:srgbClr val="000000"/>
                          </a:solidFill>
                          <a:latin typeface="Arial"/>
                        </a:rPr>
                        <a:t>12,179.78</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6478">
                <a:tc>
                  <a:txBody>
                    <a:bodyPr/>
                    <a:lstStyle/>
                    <a:p>
                      <a:pPr algn="l" fontAlgn="b"/>
                      <a:r>
                        <a:rPr lang="es-ES" sz="900" b="1" i="0" u="none" strike="noStrike">
                          <a:solidFill>
                            <a:srgbClr val="000000"/>
                          </a:solidFill>
                          <a:latin typeface="Arial"/>
                        </a:rPr>
                        <a:t>Utilidad neta de efectivo</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b"/>
                      <a:r>
                        <a:rPr lang="es-ES" sz="900" b="1"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1" i="0" u="none" strike="noStrike" dirty="0">
                          <a:solidFill>
                            <a:srgbClr val="000000"/>
                          </a:solidFill>
                          <a:latin typeface="Arial"/>
                        </a:rPr>
                        <a:t>7,642.16</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1" i="0" u="none" strike="noStrike">
                          <a:solidFill>
                            <a:srgbClr val="000000"/>
                          </a:solidFill>
                          <a:latin typeface="Arial"/>
                        </a:rPr>
                        <a:t>17,854.59</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1" i="0" u="none" strike="noStrike">
                          <a:solidFill>
                            <a:srgbClr val="000000"/>
                          </a:solidFill>
                          <a:latin typeface="Arial"/>
                        </a:rPr>
                        <a:t>28,746.40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1" i="0" u="none" strike="noStrike">
                          <a:solidFill>
                            <a:srgbClr val="000000"/>
                          </a:solidFill>
                          <a:latin typeface="Arial"/>
                        </a:rPr>
                        <a:t>41,011.52</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1" i="0" u="none" strike="noStrike">
                          <a:solidFill>
                            <a:srgbClr val="000000"/>
                          </a:solidFill>
                          <a:latin typeface="Arial"/>
                        </a:rPr>
                        <a:t>43,182.85</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372955">
                <a:tc>
                  <a:txBody>
                    <a:bodyPr/>
                    <a:lstStyle/>
                    <a:p>
                      <a:pPr algn="l" fontAlgn="b"/>
                      <a:r>
                        <a:rPr lang="es-ES" sz="900" b="1" i="0" u="none" strike="noStrike">
                          <a:solidFill>
                            <a:srgbClr val="000000"/>
                          </a:solidFill>
                          <a:latin typeface="Arial"/>
                        </a:rPr>
                        <a:t>(+) GASTOS NO MONETARIOS</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es-ES" sz="900" b="1"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1" i="0" u="none" strike="noStrike" dirty="0">
                          <a:solidFill>
                            <a:srgbClr val="000000"/>
                          </a:solidFill>
                          <a:latin typeface="Arial"/>
                        </a:rPr>
                        <a:t>4,033.33</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1" i="0" u="none" strike="noStrike" dirty="0">
                          <a:solidFill>
                            <a:srgbClr val="000000"/>
                          </a:solidFill>
                          <a:latin typeface="Arial"/>
                        </a:rPr>
                        <a:t>4,033.33</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1" i="0" u="none" strike="noStrike">
                          <a:solidFill>
                            <a:srgbClr val="000000"/>
                          </a:solidFill>
                          <a:latin typeface="Arial"/>
                        </a:rPr>
                        <a:t>4,033.33</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1" i="0" u="none" strike="noStrike">
                          <a:solidFill>
                            <a:srgbClr val="000000"/>
                          </a:solidFill>
                          <a:latin typeface="Arial"/>
                        </a:rPr>
                        <a:t>2,700.00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1" i="0" u="none" strike="noStrike">
                          <a:solidFill>
                            <a:srgbClr val="000000"/>
                          </a:solidFill>
                          <a:latin typeface="Arial"/>
                        </a:rPr>
                        <a:t>2,700.00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6478">
                <a:tc>
                  <a:txBody>
                    <a:bodyPr/>
                    <a:lstStyle/>
                    <a:p>
                      <a:pPr algn="l" fontAlgn="b"/>
                      <a:r>
                        <a:rPr lang="es-ES" sz="900" b="1" i="0" u="none" strike="noStrike">
                          <a:solidFill>
                            <a:srgbClr val="000000"/>
                          </a:solidFill>
                          <a:latin typeface="Arial"/>
                        </a:rPr>
                        <a:t>(-) PAGO CUOTA K</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l" fontAlgn="b"/>
                      <a:r>
                        <a:rPr lang="es-ES" sz="900" b="1" i="0" u="none" strike="noStrike">
                          <a:solidFill>
                            <a:srgbClr val="000000"/>
                          </a:solidFill>
                          <a:latin typeface="Arial"/>
                        </a:rPr>
                        <a:t>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1" i="0" u="none" strike="noStrike" dirty="0">
                          <a:solidFill>
                            <a:srgbClr val="000000"/>
                          </a:solidFill>
                          <a:latin typeface="Arial"/>
                        </a:rPr>
                        <a:t>13,670.21</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1" i="0" u="none" strike="noStrike" dirty="0">
                          <a:solidFill>
                            <a:srgbClr val="000000"/>
                          </a:solidFill>
                          <a:latin typeface="Arial"/>
                        </a:rPr>
                        <a:t>14,952.57</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1" i="0" u="none" strike="noStrike">
                          <a:solidFill>
                            <a:srgbClr val="000000"/>
                          </a:solidFill>
                          <a:latin typeface="Arial"/>
                        </a:rPr>
                        <a:t>16,355.22</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1" i="0" u="none" strike="noStrike">
                          <a:solidFill>
                            <a:srgbClr val="000000"/>
                          </a:solidFill>
                          <a:latin typeface="Arial"/>
                        </a:rPr>
                        <a:t>0.00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900" b="1" i="0" u="none" strike="noStrike">
                          <a:solidFill>
                            <a:srgbClr val="000000"/>
                          </a:solidFill>
                          <a:latin typeface="Arial"/>
                        </a:rPr>
                        <a:t>0.00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86478">
                <a:tc>
                  <a:txBody>
                    <a:bodyPr/>
                    <a:lstStyle/>
                    <a:p>
                      <a:pPr algn="l" fontAlgn="b"/>
                      <a:r>
                        <a:rPr lang="es-ES" sz="900" b="1" i="0" u="none" strike="noStrike">
                          <a:solidFill>
                            <a:srgbClr val="000000"/>
                          </a:solidFill>
                          <a:latin typeface="Arial"/>
                        </a:rPr>
                        <a:t>FLUJO NETO</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1" i="0" u="none" strike="noStrike">
                          <a:solidFill>
                            <a:srgbClr val="000000"/>
                          </a:solidFill>
                          <a:latin typeface="Arial"/>
                        </a:rPr>
                        <a:t>-29,985.00</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1" i="0" u="none" strike="noStrike" dirty="0">
                          <a:solidFill>
                            <a:srgbClr val="000000"/>
                          </a:solidFill>
                          <a:latin typeface="Arial"/>
                        </a:rPr>
                        <a:t>11,675.49</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1" i="0" u="none" strike="noStrike">
                          <a:solidFill>
                            <a:srgbClr val="000000"/>
                          </a:solidFill>
                          <a:latin typeface="Arial"/>
                        </a:rPr>
                        <a:t>21,887.92</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1" i="0" u="none" strike="noStrike">
                          <a:solidFill>
                            <a:srgbClr val="000000"/>
                          </a:solidFill>
                          <a:latin typeface="Arial"/>
                        </a:rPr>
                        <a:t>32,779.74</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1" i="0" u="none" strike="noStrike">
                          <a:solidFill>
                            <a:srgbClr val="000000"/>
                          </a:solidFill>
                          <a:latin typeface="Arial"/>
                        </a:rPr>
                        <a:t>43,711.52</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900" b="1" i="0" u="none" strike="noStrike" dirty="0">
                          <a:solidFill>
                            <a:srgbClr val="000000"/>
                          </a:solidFill>
                          <a:latin typeface="Arial"/>
                        </a:rPr>
                        <a:t>45,882.85</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bl>
          </a:graphicData>
        </a:graphic>
      </p:graphicFrame>
    </p:spTree>
    <p:extLst>
      <p:ext uri="{BB962C8B-B14F-4D97-AF65-F5344CB8AC3E}">
        <p14:creationId xmlns:p14="http://schemas.microsoft.com/office/powerpoint/2010/main" xmlns="" val="4277340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5" name="4 Imagen" descr="Descripción: ESPE.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25618" y="114300"/>
            <a:ext cx="701675"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8 Rectángulo"/>
          <p:cNvSpPr/>
          <p:nvPr/>
        </p:nvSpPr>
        <p:spPr>
          <a:xfrm>
            <a:off x="2588532" y="188640"/>
            <a:ext cx="4171335" cy="584775"/>
          </a:xfrm>
          <a:prstGeom prst="rect">
            <a:avLst/>
          </a:prstGeom>
          <a:noFill/>
        </p:spPr>
        <p:txBody>
          <a:bodyPr wrap="none" lIns="91440" tIns="45720" rIns="91440" bIns="45720">
            <a:spAutoFit/>
          </a:bodyPr>
          <a:lstStyle/>
          <a:p>
            <a:pPr algn="ctr"/>
            <a:r>
              <a:rPr lang="es-E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FINANCIERO 7/8</a:t>
            </a:r>
            <a:endParaRPr lang="es-E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3" name="12 CuadroTexto"/>
          <p:cNvSpPr txBox="1"/>
          <p:nvPr/>
        </p:nvSpPr>
        <p:spPr>
          <a:xfrm>
            <a:off x="2303748" y="908720"/>
            <a:ext cx="4356484" cy="369332"/>
          </a:xfrm>
          <a:prstGeom prst="rect">
            <a:avLst/>
          </a:prstGeom>
          <a:noFill/>
        </p:spPr>
        <p:txBody>
          <a:bodyPr wrap="square" rtlCol="0">
            <a:spAutoFit/>
          </a:bodyPr>
          <a:lstStyle/>
          <a:p>
            <a:pPr algn="ctr"/>
            <a:r>
              <a:rPr lang="es-EC" dirty="0" smtClean="0"/>
              <a:t>VAN</a:t>
            </a:r>
            <a:endParaRPr lang="es-EC"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11" name="10 CuadroTexto"/>
          <p:cNvSpPr txBox="1"/>
          <p:nvPr/>
        </p:nvSpPr>
        <p:spPr>
          <a:xfrm>
            <a:off x="2591780" y="3851756"/>
            <a:ext cx="4356484" cy="369332"/>
          </a:xfrm>
          <a:prstGeom prst="rect">
            <a:avLst/>
          </a:prstGeom>
          <a:noFill/>
        </p:spPr>
        <p:txBody>
          <a:bodyPr wrap="square" rtlCol="0">
            <a:spAutoFit/>
          </a:bodyPr>
          <a:lstStyle/>
          <a:p>
            <a:pPr algn="ctr"/>
            <a:r>
              <a:rPr lang="es-EC" dirty="0" err="1" smtClean="0"/>
              <a:t>TIR</a:t>
            </a:r>
            <a:endParaRPr lang="es-EC" dirty="0"/>
          </a:p>
        </p:txBody>
      </p:sp>
      <p:graphicFrame>
        <p:nvGraphicFramePr>
          <p:cNvPr id="14" name="13 Tabla"/>
          <p:cNvGraphicFramePr>
            <a:graphicFrameLocks noGrp="1"/>
          </p:cNvGraphicFramePr>
          <p:nvPr>
            <p:extLst>
              <p:ext uri="{D42A27DB-BD31-4B8C-83A1-F6EECF244321}">
                <p14:modId xmlns:p14="http://schemas.microsoft.com/office/powerpoint/2010/main" xmlns="" val="151915456"/>
              </p:ext>
            </p:extLst>
          </p:nvPr>
        </p:nvGraphicFramePr>
        <p:xfrm>
          <a:off x="2843808" y="1700808"/>
          <a:ext cx="3456383" cy="1920211"/>
        </p:xfrm>
        <a:graphic>
          <a:graphicData uri="http://schemas.openxmlformats.org/drawingml/2006/table">
            <a:tbl>
              <a:tblPr firstRow="1" firstCol="1" bandRow="1">
                <a:tableStyleId>{69CF1AB2-1976-4502-BF36-3FF5EA218861}</a:tableStyleId>
              </a:tblPr>
              <a:tblGrid>
                <a:gridCol w="777043"/>
                <a:gridCol w="1358367"/>
                <a:gridCol w="1320973"/>
              </a:tblGrid>
              <a:tr h="192021">
                <a:tc gridSpan="3">
                  <a:txBody>
                    <a:bodyPr/>
                    <a:lstStyle/>
                    <a:p>
                      <a:pPr algn="ctr">
                        <a:lnSpc>
                          <a:spcPct val="100000"/>
                        </a:lnSpc>
                        <a:spcAft>
                          <a:spcPts val="0"/>
                        </a:spcAft>
                      </a:pPr>
                      <a:r>
                        <a:rPr lang="es-EC" sz="1000" dirty="0">
                          <a:effectLst/>
                        </a:rPr>
                        <a:t>Valor actual neto</a:t>
                      </a:r>
                      <a:endParaRPr lang="es-EC" sz="1200" dirty="0">
                        <a:solidFill>
                          <a:srgbClr val="31849B"/>
                        </a:solidFill>
                        <a:effectLst/>
                        <a:latin typeface="Arial"/>
                        <a:ea typeface="Calibri"/>
                        <a:cs typeface="Times New Roman"/>
                      </a:endParaRPr>
                    </a:p>
                  </a:txBody>
                  <a:tcPr marL="68580" marR="68580" marT="0" marB="0"/>
                </a:tc>
                <a:tc hMerge="1">
                  <a:txBody>
                    <a:bodyPr/>
                    <a:lstStyle/>
                    <a:p>
                      <a:endParaRPr lang="es-EC"/>
                    </a:p>
                  </a:txBody>
                  <a:tcPr/>
                </a:tc>
                <a:tc hMerge="1">
                  <a:txBody>
                    <a:bodyPr/>
                    <a:lstStyle/>
                    <a:p>
                      <a:endParaRPr lang="es-EC"/>
                    </a:p>
                  </a:txBody>
                  <a:tcPr/>
                </a:tc>
              </a:tr>
              <a:tr h="384043">
                <a:tc>
                  <a:txBody>
                    <a:bodyPr/>
                    <a:lstStyle/>
                    <a:p>
                      <a:pPr algn="ctr">
                        <a:lnSpc>
                          <a:spcPct val="100000"/>
                        </a:lnSpc>
                        <a:spcAft>
                          <a:spcPts val="0"/>
                        </a:spcAft>
                      </a:pPr>
                      <a:r>
                        <a:rPr lang="es-EC" sz="1000">
                          <a:effectLst/>
                        </a:rPr>
                        <a:t>Año</a:t>
                      </a:r>
                      <a:endParaRPr lang="es-EC" sz="1200">
                        <a:solidFill>
                          <a:srgbClr val="31849B"/>
                        </a:solidFill>
                        <a:effectLst/>
                        <a:latin typeface="Arial"/>
                        <a:ea typeface="Calibri"/>
                        <a:cs typeface="Times New Roman"/>
                      </a:endParaRPr>
                    </a:p>
                  </a:txBody>
                  <a:tcPr marL="68580" marR="68580" marT="0" marB="0"/>
                </a:tc>
                <a:tc>
                  <a:txBody>
                    <a:bodyPr/>
                    <a:lstStyle/>
                    <a:p>
                      <a:pPr algn="ctr">
                        <a:lnSpc>
                          <a:spcPct val="100000"/>
                        </a:lnSpc>
                        <a:spcAft>
                          <a:spcPts val="0"/>
                        </a:spcAft>
                      </a:pPr>
                      <a:r>
                        <a:rPr lang="es-EC" sz="1000">
                          <a:effectLst/>
                        </a:rPr>
                        <a:t>Flujo neto</a:t>
                      </a:r>
                      <a:endParaRPr lang="es-EC" sz="1200">
                        <a:solidFill>
                          <a:srgbClr val="31849B"/>
                        </a:solidFill>
                        <a:effectLst/>
                        <a:latin typeface="Arial"/>
                        <a:ea typeface="Calibri"/>
                        <a:cs typeface="Times New Roman"/>
                      </a:endParaRPr>
                    </a:p>
                  </a:txBody>
                  <a:tcPr marL="68580" marR="68580" marT="0" marB="0"/>
                </a:tc>
                <a:tc>
                  <a:txBody>
                    <a:bodyPr/>
                    <a:lstStyle/>
                    <a:p>
                      <a:pPr algn="ctr">
                        <a:lnSpc>
                          <a:spcPct val="100000"/>
                        </a:lnSpc>
                        <a:spcAft>
                          <a:spcPts val="0"/>
                        </a:spcAft>
                      </a:pPr>
                      <a:r>
                        <a:rPr lang="es-EC" sz="1000">
                          <a:effectLst/>
                        </a:rPr>
                        <a:t>Flujo actualizado</a:t>
                      </a:r>
                      <a:endParaRPr lang="es-EC" sz="1200">
                        <a:solidFill>
                          <a:srgbClr val="31849B"/>
                        </a:solidFill>
                        <a:effectLst/>
                        <a:latin typeface="Arial"/>
                        <a:ea typeface="Calibri"/>
                        <a:cs typeface="Times New Roman"/>
                      </a:endParaRPr>
                    </a:p>
                  </a:txBody>
                  <a:tcPr marL="68580" marR="68580" marT="0" marB="0"/>
                </a:tc>
              </a:tr>
              <a:tr h="192021">
                <a:tc>
                  <a:txBody>
                    <a:bodyPr/>
                    <a:lstStyle/>
                    <a:p>
                      <a:pPr algn="ctr">
                        <a:lnSpc>
                          <a:spcPct val="100000"/>
                        </a:lnSpc>
                        <a:spcAft>
                          <a:spcPts val="0"/>
                        </a:spcAft>
                      </a:pPr>
                      <a:r>
                        <a:rPr lang="es-EC" sz="1000">
                          <a:effectLst/>
                        </a:rPr>
                        <a:t>0</a:t>
                      </a:r>
                      <a:endParaRPr lang="es-EC" sz="1200">
                        <a:solidFill>
                          <a:srgbClr val="31849B"/>
                        </a:solidFill>
                        <a:effectLst/>
                        <a:latin typeface="Arial"/>
                        <a:ea typeface="Calibri"/>
                        <a:cs typeface="Times New Roman"/>
                      </a:endParaRPr>
                    </a:p>
                  </a:txBody>
                  <a:tcPr marL="68580" marR="68580" marT="0" marB="0" anchor="ctr"/>
                </a:tc>
                <a:tc>
                  <a:txBody>
                    <a:bodyPr/>
                    <a:lstStyle/>
                    <a:p>
                      <a:pPr algn="r">
                        <a:lnSpc>
                          <a:spcPct val="100000"/>
                        </a:lnSpc>
                        <a:spcAft>
                          <a:spcPts val="0"/>
                        </a:spcAft>
                      </a:pPr>
                      <a:r>
                        <a:rPr lang="es-EC" sz="1000" dirty="0">
                          <a:effectLst/>
                        </a:rPr>
                        <a:t>-</a:t>
                      </a:r>
                      <a:r>
                        <a:rPr lang="es-EC" sz="1000" dirty="0" smtClean="0">
                          <a:effectLst/>
                        </a:rPr>
                        <a:t>29.985,00</a:t>
                      </a:r>
                      <a:endParaRPr lang="es-EC" sz="1200" dirty="0">
                        <a:solidFill>
                          <a:srgbClr val="31849B"/>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a:effectLst/>
                        </a:rPr>
                        <a:t>-</a:t>
                      </a:r>
                      <a:r>
                        <a:rPr lang="es-EC" sz="1000" dirty="0" smtClean="0">
                          <a:effectLst/>
                        </a:rPr>
                        <a:t>29.985,00</a:t>
                      </a:r>
                      <a:endParaRPr lang="es-EC" sz="1200" dirty="0">
                        <a:solidFill>
                          <a:srgbClr val="31849B"/>
                        </a:solidFill>
                        <a:effectLst/>
                        <a:latin typeface="Arial"/>
                        <a:ea typeface="Calibri"/>
                        <a:cs typeface="Times New Roman"/>
                      </a:endParaRPr>
                    </a:p>
                  </a:txBody>
                  <a:tcPr marL="68580" marR="68580" marT="0" marB="0"/>
                </a:tc>
              </a:tr>
              <a:tr h="192021">
                <a:tc>
                  <a:txBody>
                    <a:bodyPr/>
                    <a:lstStyle/>
                    <a:p>
                      <a:pPr algn="ctr">
                        <a:lnSpc>
                          <a:spcPct val="100000"/>
                        </a:lnSpc>
                        <a:spcAft>
                          <a:spcPts val="0"/>
                        </a:spcAft>
                      </a:pPr>
                      <a:r>
                        <a:rPr lang="es-EC" sz="1000">
                          <a:effectLst/>
                        </a:rPr>
                        <a:t>1</a:t>
                      </a:r>
                      <a:endParaRPr lang="es-EC" sz="1200">
                        <a:solidFill>
                          <a:srgbClr val="31849B"/>
                        </a:solidFill>
                        <a:effectLst/>
                        <a:latin typeface="Arial"/>
                        <a:ea typeface="Calibri"/>
                        <a:cs typeface="Times New Roman"/>
                      </a:endParaRPr>
                    </a:p>
                  </a:txBody>
                  <a:tcPr marL="68580" marR="68580" marT="0" marB="0" anchor="ctr"/>
                </a:tc>
                <a:tc>
                  <a:txBody>
                    <a:bodyPr/>
                    <a:lstStyle/>
                    <a:p>
                      <a:pPr algn="r">
                        <a:lnSpc>
                          <a:spcPct val="100000"/>
                        </a:lnSpc>
                        <a:spcAft>
                          <a:spcPts val="0"/>
                        </a:spcAft>
                      </a:pPr>
                      <a:r>
                        <a:rPr lang="es-EC" sz="1000" dirty="0" smtClean="0">
                          <a:effectLst/>
                        </a:rPr>
                        <a:t>11.675,49</a:t>
                      </a:r>
                      <a:endParaRPr lang="es-EC" sz="1200" dirty="0">
                        <a:solidFill>
                          <a:srgbClr val="31849B"/>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smtClean="0">
                          <a:effectLst/>
                        </a:rPr>
                        <a:t>10.143,78</a:t>
                      </a:r>
                      <a:endParaRPr lang="es-EC" sz="1200" dirty="0">
                        <a:solidFill>
                          <a:srgbClr val="31849B"/>
                        </a:solidFill>
                        <a:effectLst/>
                        <a:latin typeface="Arial"/>
                        <a:ea typeface="Calibri"/>
                        <a:cs typeface="Times New Roman"/>
                      </a:endParaRPr>
                    </a:p>
                  </a:txBody>
                  <a:tcPr marL="68580" marR="68580" marT="0" marB="0"/>
                </a:tc>
              </a:tr>
              <a:tr h="192021">
                <a:tc>
                  <a:txBody>
                    <a:bodyPr/>
                    <a:lstStyle/>
                    <a:p>
                      <a:pPr algn="ctr">
                        <a:lnSpc>
                          <a:spcPct val="100000"/>
                        </a:lnSpc>
                        <a:spcAft>
                          <a:spcPts val="0"/>
                        </a:spcAft>
                      </a:pPr>
                      <a:r>
                        <a:rPr lang="es-EC" sz="1000">
                          <a:effectLst/>
                        </a:rPr>
                        <a:t>2</a:t>
                      </a:r>
                      <a:endParaRPr lang="es-EC" sz="1200">
                        <a:solidFill>
                          <a:srgbClr val="31849B"/>
                        </a:solidFill>
                        <a:effectLst/>
                        <a:latin typeface="Arial"/>
                        <a:ea typeface="Calibri"/>
                        <a:cs typeface="Times New Roman"/>
                      </a:endParaRPr>
                    </a:p>
                  </a:txBody>
                  <a:tcPr marL="68580" marR="68580" marT="0" marB="0" anchor="ctr"/>
                </a:tc>
                <a:tc>
                  <a:txBody>
                    <a:bodyPr/>
                    <a:lstStyle/>
                    <a:p>
                      <a:pPr algn="r">
                        <a:lnSpc>
                          <a:spcPct val="100000"/>
                        </a:lnSpc>
                        <a:spcAft>
                          <a:spcPts val="0"/>
                        </a:spcAft>
                      </a:pPr>
                      <a:r>
                        <a:rPr lang="es-EC" sz="1000" dirty="0" smtClean="0">
                          <a:effectLst/>
                        </a:rPr>
                        <a:t>21.887,92</a:t>
                      </a:r>
                      <a:endParaRPr lang="es-EC" sz="1200" dirty="0">
                        <a:solidFill>
                          <a:srgbClr val="31849B"/>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smtClean="0">
                          <a:effectLst/>
                        </a:rPr>
                        <a:t>16.521,67</a:t>
                      </a:r>
                      <a:endParaRPr lang="es-EC" sz="1200" dirty="0">
                        <a:solidFill>
                          <a:srgbClr val="31849B"/>
                        </a:solidFill>
                        <a:effectLst/>
                        <a:latin typeface="Arial"/>
                        <a:ea typeface="Calibri"/>
                        <a:cs typeface="Times New Roman"/>
                      </a:endParaRPr>
                    </a:p>
                  </a:txBody>
                  <a:tcPr marL="68580" marR="68580" marT="0" marB="0"/>
                </a:tc>
              </a:tr>
              <a:tr h="192021">
                <a:tc>
                  <a:txBody>
                    <a:bodyPr/>
                    <a:lstStyle/>
                    <a:p>
                      <a:pPr algn="ctr">
                        <a:lnSpc>
                          <a:spcPct val="100000"/>
                        </a:lnSpc>
                        <a:spcAft>
                          <a:spcPts val="0"/>
                        </a:spcAft>
                      </a:pPr>
                      <a:r>
                        <a:rPr lang="es-EC" sz="1000">
                          <a:effectLst/>
                        </a:rPr>
                        <a:t>3</a:t>
                      </a:r>
                      <a:endParaRPr lang="es-EC" sz="1200">
                        <a:solidFill>
                          <a:srgbClr val="31849B"/>
                        </a:solidFill>
                        <a:effectLst/>
                        <a:latin typeface="Arial"/>
                        <a:ea typeface="Calibri"/>
                        <a:cs typeface="Times New Roman"/>
                      </a:endParaRPr>
                    </a:p>
                  </a:txBody>
                  <a:tcPr marL="68580" marR="68580" marT="0" marB="0" anchor="ctr"/>
                </a:tc>
                <a:tc>
                  <a:txBody>
                    <a:bodyPr/>
                    <a:lstStyle/>
                    <a:p>
                      <a:pPr algn="r">
                        <a:lnSpc>
                          <a:spcPct val="100000"/>
                        </a:lnSpc>
                        <a:spcAft>
                          <a:spcPts val="0"/>
                        </a:spcAft>
                      </a:pPr>
                      <a:r>
                        <a:rPr lang="es-EC" sz="1000" dirty="0" smtClean="0">
                          <a:effectLst/>
                        </a:rPr>
                        <a:t>32.779,74</a:t>
                      </a:r>
                      <a:endParaRPr lang="es-EC" sz="1200" dirty="0">
                        <a:solidFill>
                          <a:srgbClr val="31849B"/>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smtClean="0">
                          <a:effectLst/>
                        </a:rPr>
                        <a:t>21.497,08</a:t>
                      </a:r>
                      <a:endParaRPr lang="es-EC" sz="1200" dirty="0">
                        <a:solidFill>
                          <a:srgbClr val="31849B"/>
                        </a:solidFill>
                        <a:effectLst/>
                        <a:latin typeface="Arial"/>
                        <a:ea typeface="Calibri"/>
                        <a:cs typeface="Times New Roman"/>
                      </a:endParaRPr>
                    </a:p>
                  </a:txBody>
                  <a:tcPr marL="68580" marR="68580" marT="0" marB="0"/>
                </a:tc>
              </a:tr>
              <a:tr h="192021">
                <a:tc>
                  <a:txBody>
                    <a:bodyPr/>
                    <a:lstStyle/>
                    <a:p>
                      <a:pPr algn="ctr">
                        <a:lnSpc>
                          <a:spcPct val="100000"/>
                        </a:lnSpc>
                        <a:spcAft>
                          <a:spcPts val="0"/>
                        </a:spcAft>
                      </a:pPr>
                      <a:r>
                        <a:rPr lang="es-EC" sz="1000" dirty="0">
                          <a:effectLst/>
                        </a:rPr>
                        <a:t>4</a:t>
                      </a:r>
                      <a:endParaRPr lang="es-EC" sz="1200" dirty="0">
                        <a:solidFill>
                          <a:srgbClr val="31849B"/>
                        </a:solidFill>
                        <a:effectLst/>
                        <a:latin typeface="Arial"/>
                        <a:ea typeface="Calibri"/>
                        <a:cs typeface="Times New Roman"/>
                      </a:endParaRPr>
                    </a:p>
                  </a:txBody>
                  <a:tcPr marL="68580" marR="68580" marT="0" marB="0" anchor="ctr"/>
                </a:tc>
                <a:tc>
                  <a:txBody>
                    <a:bodyPr/>
                    <a:lstStyle/>
                    <a:p>
                      <a:pPr algn="r">
                        <a:lnSpc>
                          <a:spcPct val="100000"/>
                        </a:lnSpc>
                        <a:spcAft>
                          <a:spcPts val="0"/>
                        </a:spcAft>
                      </a:pPr>
                      <a:r>
                        <a:rPr lang="es-EC" sz="1000" dirty="0" smtClean="0">
                          <a:effectLst/>
                        </a:rPr>
                        <a:t>43.711,52</a:t>
                      </a:r>
                      <a:endParaRPr lang="es-EC" sz="1200" dirty="0">
                        <a:solidFill>
                          <a:srgbClr val="31849B"/>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smtClean="0">
                          <a:effectLst/>
                        </a:rPr>
                        <a:t>24.905,46</a:t>
                      </a:r>
                      <a:endParaRPr lang="es-EC" sz="1200" dirty="0">
                        <a:solidFill>
                          <a:srgbClr val="31849B"/>
                        </a:solidFill>
                        <a:effectLst/>
                        <a:latin typeface="Arial"/>
                        <a:ea typeface="Calibri"/>
                        <a:cs typeface="Times New Roman"/>
                      </a:endParaRPr>
                    </a:p>
                  </a:txBody>
                  <a:tcPr marL="68580" marR="68580" marT="0" marB="0"/>
                </a:tc>
              </a:tr>
              <a:tr h="192021">
                <a:tc>
                  <a:txBody>
                    <a:bodyPr/>
                    <a:lstStyle/>
                    <a:p>
                      <a:pPr marL="0" algn="ctr" defTabSz="457200" rtl="0" eaLnBrk="1" latinLnBrk="0" hangingPunct="1">
                        <a:lnSpc>
                          <a:spcPct val="100000"/>
                        </a:lnSpc>
                        <a:spcAft>
                          <a:spcPts val="0"/>
                        </a:spcAft>
                      </a:pPr>
                      <a:r>
                        <a:rPr lang="es-EC" sz="1000" kern="1200" dirty="0" smtClean="0">
                          <a:solidFill>
                            <a:schemeClr val="dk1"/>
                          </a:solidFill>
                          <a:effectLst/>
                          <a:latin typeface="+mn-lt"/>
                          <a:ea typeface="+mn-ea"/>
                          <a:cs typeface="+mn-cs"/>
                        </a:rPr>
                        <a:t>5</a:t>
                      </a:r>
                      <a:endParaRPr lang="es-EC" sz="1000" kern="1200" dirty="0">
                        <a:solidFill>
                          <a:schemeClr val="dk1"/>
                        </a:solidFill>
                        <a:effectLst/>
                        <a:latin typeface="+mn-lt"/>
                        <a:ea typeface="+mn-ea"/>
                        <a:cs typeface="+mn-cs"/>
                      </a:endParaRPr>
                    </a:p>
                  </a:txBody>
                  <a:tcPr marL="68580" marR="68580" marT="0" marB="0" anchor="ctr"/>
                </a:tc>
                <a:tc>
                  <a:txBody>
                    <a:bodyPr/>
                    <a:lstStyle/>
                    <a:p>
                      <a:pPr marL="0" algn="r" defTabSz="457200" rtl="0" eaLnBrk="1" latinLnBrk="0" hangingPunct="1">
                        <a:lnSpc>
                          <a:spcPct val="100000"/>
                        </a:lnSpc>
                        <a:spcAft>
                          <a:spcPts val="0"/>
                        </a:spcAft>
                      </a:pPr>
                      <a:r>
                        <a:rPr lang="es-MX" sz="1000" kern="1200" dirty="0" smtClean="0">
                          <a:solidFill>
                            <a:schemeClr val="dk1"/>
                          </a:solidFill>
                          <a:effectLst/>
                          <a:latin typeface="+mn-lt"/>
                          <a:ea typeface="+mn-ea"/>
                          <a:cs typeface="+mn-cs"/>
                        </a:rPr>
                        <a:t>45.882,85</a:t>
                      </a:r>
                      <a:endParaRPr lang="es-ES" sz="1000" kern="1200" dirty="0" smtClean="0">
                        <a:solidFill>
                          <a:schemeClr val="dk1"/>
                        </a:solidFill>
                        <a:effectLst/>
                        <a:latin typeface="+mn-lt"/>
                        <a:ea typeface="+mn-ea"/>
                        <a:cs typeface="+mn-cs"/>
                      </a:endParaRPr>
                    </a:p>
                  </a:txBody>
                  <a:tcPr marL="68580" marR="68580" marT="0" marB="0"/>
                </a:tc>
                <a:tc>
                  <a:txBody>
                    <a:bodyPr/>
                    <a:lstStyle/>
                    <a:p>
                      <a:pPr marL="0" algn="r" defTabSz="457200" rtl="0" eaLnBrk="1" latinLnBrk="0" hangingPunct="1">
                        <a:lnSpc>
                          <a:spcPct val="100000"/>
                        </a:lnSpc>
                        <a:spcAft>
                          <a:spcPts val="0"/>
                        </a:spcAft>
                      </a:pPr>
                      <a:r>
                        <a:rPr lang="es-MX" sz="1000" kern="1200" dirty="0" smtClean="0">
                          <a:solidFill>
                            <a:schemeClr val="dk1"/>
                          </a:solidFill>
                          <a:effectLst/>
                          <a:latin typeface="+mn-lt"/>
                          <a:ea typeface="+mn-ea"/>
                          <a:cs typeface="+mn-cs"/>
                        </a:rPr>
                        <a:t>22.712,96</a:t>
                      </a:r>
                      <a:endParaRPr lang="es-ES" sz="1000" kern="1200" dirty="0" smtClean="0">
                        <a:solidFill>
                          <a:schemeClr val="dk1"/>
                        </a:solidFill>
                        <a:effectLst/>
                        <a:latin typeface="+mn-lt"/>
                        <a:ea typeface="+mn-ea"/>
                        <a:cs typeface="+mn-cs"/>
                      </a:endParaRPr>
                    </a:p>
                  </a:txBody>
                  <a:tcPr marL="68580" marR="68580" marT="0" marB="0"/>
                </a:tc>
              </a:tr>
              <a:tr h="192021">
                <a:tc gridSpan="2">
                  <a:txBody>
                    <a:bodyPr/>
                    <a:lstStyle/>
                    <a:p>
                      <a:pPr algn="r">
                        <a:lnSpc>
                          <a:spcPct val="100000"/>
                        </a:lnSpc>
                        <a:spcAft>
                          <a:spcPts val="0"/>
                        </a:spcAft>
                      </a:pPr>
                      <a:r>
                        <a:rPr lang="es-EC" sz="1000" dirty="0">
                          <a:effectLst/>
                        </a:rPr>
                        <a:t>VAN</a:t>
                      </a:r>
                      <a:endParaRPr lang="es-EC" sz="1200" dirty="0">
                        <a:solidFill>
                          <a:srgbClr val="31849B"/>
                        </a:solidFill>
                        <a:effectLst/>
                        <a:latin typeface="Arial"/>
                        <a:ea typeface="Calibri"/>
                        <a:cs typeface="Times New Roman"/>
                      </a:endParaRPr>
                    </a:p>
                  </a:txBody>
                  <a:tcPr marL="68580" marR="68580" marT="0" marB="0"/>
                </a:tc>
                <a:tc hMerge="1">
                  <a:txBody>
                    <a:bodyPr/>
                    <a:lstStyle/>
                    <a:p>
                      <a:endParaRPr lang="es-EC"/>
                    </a:p>
                  </a:txBody>
                  <a:tcPr/>
                </a:tc>
                <a:tc>
                  <a:txBody>
                    <a:bodyPr/>
                    <a:lstStyle/>
                    <a:p>
                      <a:pPr algn="r">
                        <a:lnSpc>
                          <a:spcPct val="100000"/>
                        </a:lnSpc>
                        <a:spcAft>
                          <a:spcPts val="0"/>
                        </a:spcAft>
                      </a:pPr>
                      <a:r>
                        <a:rPr lang="es-EC" sz="1000" dirty="0" smtClean="0">
                          <a:effectLst/>
                        </a:rPr>
                        <a:t>65.795,96</a:t>
                      </a:r>
                      <a:endParaRPr lang="es-EC" sz="1200" dirty="0">
                        <a:solidFill>
                          <a:srgbClr val="31849B"/>
                        </a:solidFill>
                        <a:effectLst/>
                        <a:latin typeface="Arial"/>
                        <a:ea typeface="Calibri"/>
                        <a:cs typeface="Times New Roman"/>
                      </a:endParaRPr>
                    </a:p>
                  </a:txBody>
                  <a:tcPr marL="68580" marR="68580" marT="0" marB="0"/>
                </a:tc>
              </a:tr>
            </a:tbl>
          </a:graphicData>
        </a:graphic>
      </p:graphicFrame>
      <p:graphicFrame>
        <p:nvGraphicFramePr>
          <p:cNvPr id="15" name="14 Tabla"/>
          <p:cNvGraphicFramePr>
            <a:graphicFrameLocks noGrp="1"/>
          </p:cNvGraphicFramePr>
          <p:nvPr>
            <p:extLst>
              <p:ext uri="{D42A27DB-BD31-4B8C-83A1-F6EECF244321}">
                <p14:modId xmlns:p14="http://schemas.microsoft.com/office/powerpoint/2010/main" xmlns="" val="3214153704"/>
              </p:ext>
            </p:extLst>
          </p:nvPr>
        </p:nvGraphicFramePr>
        <p:xfrm>
          <a:off x="3131840" y="4293096"/>
          <a:ext cx="3096344" cy="2038064"/>
        </p:xfrm>
        <a:graphic>
          <a:graphicData uri="http://schemas.openxmlformats.org/drawingml/2006/table">
            <a:tbl>
              <a:tblPr firstRow="1" firstCol="1" bandRow="1">
                <a:tableStyleId>{69CF1AB2-1976-4502-BF36-3FF5EA218861}</a:tableStyleId>
              </a:tblPr>
              <a:tblGrid>
                <a:gridCol w="1238537"/>
                <a:gridCol w="1857807"/>
              </a:tblGrid>
              <a:tr h="254758">
                <a:tc>
                  <a:txBody>
                    <a:bodyPr/>
                    <a:lstStyle/>
                    <a:p>
                      <a:pPr algn="ctr">
                        <a:lnSpc>
                          <a:spcPct val="150000"/>
                        </a:lnSpc>
                        <a:spcAft>
                          <a:spcPts val="0"/>
                        </a:spcAft>
                      </a:pPr>
                      <a:r>
                        <a:rPr lang="es-EC" sz="1000" dirty="0">
                          <a:effectLst/>
                        </a:rPr>
                        <a:t>Año</a:t>
                      </a:r>
                      <a:endParaRPr lang="es-EC" sz="1200" dirty="0">
                        <a:solidFill>
                          <a:srgbClr val="5F497A"/>
                        </a:solidFill>
                        <a:effectLst/>
                        <a:latin typeface="Arial"/>
                        <a:ea typeface="Calibri"/>
                        <a:cs typeface="Times New Roman"/>
                      </a:endParaRPr>
                    </a:p>
                  </a:txBody>
                  <a:tcPr marL="68580" marR="68580" marT="0" marB="0"/>
                </a:tc>
                <a:tc>
                  <a:txBody>
                    <a:bodyPr/>
                    <a:lstStyle/>
                    <a:p>
                      <a:pPr algn="ctr">
                        <a:lnSpc>
                          <a:spcPct val="150000"/>
                        </a:lnSpc>
                        <a:spcAft>
                          <a:spcPts val="0"/>
                        </a:spcAft>
                      </a:pPr>
                      <a:r>
                        <a:rPr lang="es-EC" sz="1000">
                          <a:effectLst/>
                        </a:rPr>
                        <a:t>Flujo neto</a:t>
                      </a:r>
                      <a:endParaRPr lang="es-EC" sz="1200">
                        <a:solidFill>
                          <a:srgbClr val="5F497A"/>
                        </a:solidFill>
                        <a:effectLst/>
                        <a:latin typeface="Arial"/>
                        <a:ea typeface="Calibri"/>
                        <a:cs typeface="Times New Roman"/>
                      </a:endParaRPr>
                    </a:p>
                  </a:txBody>
                  <a:tcPr marL="68580" marR="68580" marT="0" marB="0"/>
                </a:tc>
              </a:tr>
              <a:tr h="254758">
                <a:tc>
                  <a:txBody>
                    <a:bodyPr/>
                    <a:lstStyle/>
                    <a:p>
                      <a:pPr algn="ctr">
                        <a:lnSpc>
                          <a:spcPct val="150000"/>
                        </a:lnSpc>
                        <a:spcAft>
                          <a:spcPts val="0"/>
                        </a:spcAft>
                      </a:pPr>
                      <a:r>
                        <a:rPr lang="es-EC" sz="1000">
                          <a:effectLst/>
                        </a:rPr>
                        <a:t>0</a:t>
                      </a:r>
                      <a:endParaRPr lang="es-EC" sz="1200">
                        <a:solidFill>
                          <a:srgbClr val="5F497A"/>
                        </a:solidFill>
                        <a:effectLst/>
                        <a:latin typeface="Arial"/>
                        <a:ea typeface="Calibri"/>
                        <a:cs typeface="Times New Roman"/>
                      </a:endParaRPr>
                    </a:p>
                  </a:txBody>
                  <a:tcPr marL="68580" marR="68580" marT="0" marB="0" anchor="ctr"/>
                </a:tc>
                <a:tc>
                  <a:txBody>
                    <a:bodyPr/>
                    <a:lstStyle/>
                    <a:p>
                      <a:pPr algn="r">
                        <a:lnSpc>
                          <a:spcPct val="150000"/>
                        </a:lnSpc>
                        <a:spcAft>
                          <a:spcPts val="0"/>
                        </a:spcAft>
                      </a:pPr>
                      <a:r>
                        <a:rPr lang="es-EC" sz="1000" dirty="0">
                          <a:effectLst/>
                        </a:rPr>
                        <a:t>-29.985,36</a:t>
                      </a:r>
                      <a:endParaRPr lang="es-EC" sz="1200" dirty="0">
                        <a:solidFill>
                          <a:srgbClr val="5F497A"/>
                        </a:solidFill>
                        <a:effectLst/>
                        <a:latin typeface="Arial"/>
                        <a:ea typeface="Calibri"/>
                        <a:cs typeface="Times New Roman"/>
                      </a:endParaRPr>
                    </a:p>
                  </a:txBody>
                  <a:tcPr marL="68580" marR="68580" marT="0" marB="0" anchor="ctr"/>
                </a:tc>
              </a:tr>
              <a:tr h="254758">
                <a:tc>
                  <a:txBody>
                    <a:bodyPr/>
                    <a:lstStyle/>
                    <a:p>
                      <a:pPr algn="ctr">
                        <a:lnSpc>
                          <a:spcPct val="150000"/>
                        </a:lnSpc>
                        <a:spcAft>
                          <a:spcPts val="0"/>
                        </a:spcAft>
                      </a:pPr>
                      <a:r>
                        <a:rPr lang="es-EC" sz="1000">
                          <a:effectLst/>
                        </a:rPr>
                        <a:t>1</a:t>
                      </a:r>
                      <a:endParaRPr lang="es-EC" sz="1200">
                        <a:solidFill>
                          <a:srgbClr val="5F497A"/>
                        </a:solidFill>
                        <a:effectLst/>
                        <a:latin typeface="Arial"/>
                        <a:ea typeface="Calibri"/>
                        <a:cs typeface="Times New Roman"/>
                      </a:endParaRPr>
                    </a:p>
                  </a:txBody>
                  <a:tcPr marL="68580" marR="68580" marT="0" marB="0" anchor="ctr"/>
                </a:tc>
                <a:tc>
                  <a:txBody>
                    <a:bodyPr/>
                    <a:lstStyle/>
                    <a:p>
                      <a:pPr algn="r">
                        <a:lnSpc>
                          <a:spcPct val="150000"/>
                        </a:lnSpc>
                        <a:spcAft>
                          <a:spcPts val="0"/>
                        </a:spcAft>
                      </a:pPr>
                      <a:r>
                        <a:rPr lang="es-EC" sz="1000" dirty="0" smtClean="0">
                          <a:solidFill>
                            <a:schemeClr val="dk1"/>
                          </a:solidFill>
                          <a:effectLst/>
                          <a:latin typeface="+mn-lt"/>
                          <a:ea typeface="+mn-ea"/>
                          <a:cs typeface="+mn-cs"/>
                        </a:rPr>
                        <a:t>6.902,99</a:t>
                      </a:r>
                      <a:endParaRPr lang="es-EC" sz="1200" dirty="0">
                        <a:solidFill>
                          <a:srgbClr val="5F497A"/>
                        </a:solidFill>
                        <a:effectLst/>
                        <a:latin typeface="Arial"/>
                        <a:ea typeface="Calibri"/>
                        <a:cs typeface="Times New Roman"/>
                      </a:endParaRPr>
                    </a:p>
                  </a:txBody>
                  <a:tcPr marL="68580" marR="68580" marT="0" marB="0" anchor="ctr"/>
                </a:tc>
              </a:tr>
              <a:tr h="254758">
                <a:tc>
                  <a:txBody>
                    <a:bodyPr/>
                    <a:lstStyle/>
                    <a:p>
                      <a:pPr algn="ctr">
                        <a:lnSpc>
                          <a:spcPct val="150000"/>
                        </a:lnSpc>
                        <a:spcAft>
                          <a:spcPts val="0"/>
                        </a:spcAft>
                      </a:pPr>
                      <a:r>
                        <a:rPr lang="es-EC" sz="1000">
                          <a:effectLst/>
                        </a:rPr>
                        <a:t>2</a:t>
                      </a:r>
                      <a:endParaRPr lang="es-EC" sz="1200">
                        <a:solidFill>
                          <a:srgbClr val="5F497A"/>
                        </a:solidFill>
                        <a:effectLst/>
                        <a:latin typeface="Arial"/>
                        <a:ea typeface="Calibri"/>
                        <a:cs typeface="Times New Roman"/>
                      </a:endParaRPr>
                    </a:p>
                  </a:txBody>
                  <a:tcPr marL="68580" marR="68580" marT="0" marB="0" anchor="ctr"/>
                </a:tc>
                <a:tc>
                  <a:txBody>
                    <a:bodyPr/>
                    <a:lstStyle/>
                    <a:p>
                      <a:pPr algn="r">
                        <a:lnSpc>
                          <a:spcPct val="150000"/>
                        </a:lnSpc>
                        <a:spcAft>
                          <a:spcPts val="0"/>
                        </a:spcAft>
                      </a:pPr>
                      <a:r>
                        <a:rPr lang="es-EC" sz="1000" dirty="0" smtClean="0">
                          <a:solidFill>
                            <a:schemeClr val="dk1"/>
                          </a:solidFill>
                          <a:effectLst/>
                          <a:latin typeface="+mn-lt"/>
                          <a:ea typeface="+mn-ea"/>
                          <a:cs typeface="+mn-cs"/>
                        </a:rPr>
                        <a:t>7.651,19</a:t>
                      </a:r>
                      <a:endParaRPr lang="es-EC" sz="1200" dirty="0">
                        <a:solidFill>
                          <a:srgbClr val="5F497A"/>
                        </a:solidFill>
                        <a:effectLst/>
                        <a:latin typeface="Arial"/>
                        <a:ea typeface="Calibri"/>
                        <a:cs typeface="Times New Roman"/>
                      </a:endParaRPr>
                    </a:p>
                  </a:txBody>
                  <a:tcPr marL="68580" marR="68580" marT="0" marB="0" anchor="ctr"/>
                </a:tc>
              </a:tr>
              <a:tr h="254758">
                <a:tc>
                  <a:txBody>
                    <a:bodyPr/>
                    <a:lstStyle/>
                    <a:p>
                      <a:pPr algn="ctr">
                        <a:lnSpc>
                          <a:spcPct val="150000"/>
                        </a:lnSpc>
                        <a:spcAft>
                          <a:spcPts val="0"/>
                        </a:spcAft>
                      </a:pPr>
                      <a:r>
                        <a:rPr lang="es-EC" sz="1000" dirty="0">
                          <a:effectLst/>
                        </a:rPr>
                        <a:t>3</a:t>
                      </a:r>
                      <a:endParaRPr lang="es-EC" sz="1200" dirty="0">
                        <a:solidFill>
                          <a:srgbClr val="5F497A"/>
                        </a:solidFill>
                        <a:effectLst/>
                        <a:latin typeface="Arial"/>
                        <a:ea typeface="Calibri"/>
                        <a:cs typeface="Times New Roman"/>
                      </a:endParaRPr>
                    </a:p>
                  </a:txBody>
                  <a:tcPr marL="68580" marR="68580" marT="0" marB="0" anchor="ctr"/>
                </a:tc>
                <a:tc>
                  <a:txBody>
                    <a:bodyPr/>
                    <a:lstStyle/>
                    <a:p>
                      <a:pPr algn="r">
                        <a:lnSpc>
                          <a:spcPct val="150000"/>
                        </a:lnSpc>
                        <a:spcAft>
                          <a:spcPts val="0"/>
                        </a:spcAft>
                      </a:pPr>
                      <a:r>
                        <a:rPr lang="es-EC" sz="1000" dirty="0" smtClean="0">
                          <a:solidFill>
                            <a:schemeClr val="dk1"/>
                          </a:solidFill>
                          <a:effectLst/>
                          <a:latin typeface="+mn-lt"/>
                          <a:ea typeface="+mn-ea"/>
                          <a:cs typeface="+mn-cs"/>
                        </a:rPr>
                        <a:t>6.774,73</a:t>
                      </a:r>
                      <a:endParaRPr lang="es-EC" sz="1200" dirty="0">
                        <a:solidFill>
                          <a:srgbClr val="5F497A"/>
                        </a:solidFill>
                        <a:effectLst/>
                        <a:latin typeface="Arial"/>
                        <a:ea typeface="Calibri"/>
                        <a:cs typeface="Times New Roman"/>
                      </a:endParaRPr>
                    </a:p>
                  </a:txBody>
                  <a:tcPr marL="68580" marR="68580" marT="0" marB="0" anchor="ctr"/>
                </a:tc>
              </a:tr>
              <a:tr h="254758">
                <a:tc>
                  <a:txBody>
                    <a:bodyPr/>
                    <a:lstStyle/>
                    <a:p>
                      <a:pPr algn="ctr">
                        <a:lnSpc>
                          <a:spcPct val="150000"/>
                        </a:lnSpc>
                        <a:spcAft>
                          <a:spcPts val="0"/>
                        </a:spcAft>
                      </a:pPr>
                      <a:r>
                        <a:rPr lang="es-EC" sz="1000">
                          <a:effectLst/>
                        </a:rPr>
                        <a:t>4</a:t>
                      </a:r>
                      <a:endParaRPr lang="es-EC" sz="1200">
                        <a:solidFill>
                          <a:srgbClr val="5F497A"/>
                        </a:solidFill>
                        <a:effectLst/>
                        <a:latin typeface="Arial"/>
                        <a:ea typeface="Calibri"/>
                        <a:cs typeface="Times New Roman"/>
                      </a:endParaRPr>
                    </a:p>
                  </a:txBody>
                  <a:tcPr marL="68580" marR="68580" marT="0" marB="0" anchor="ctr"/>
                </a:tc>
                <a:tc>
                  <a:txBody>
                    <a:bodyPr/>
                    <a:lstStyle/>
                    <a:p>
                      <a:pPr algn="r">
                        <a:lnSpc>
                          <a:spcPct val="150000"/>
                        </a:lnSpc>
                        <a:spcAft>
                          <a:spcPts val="0"/>
                        </a:spcAft>
                      </a:pPr>
                      <a:r>
                        <a:rPr lang="es-EC" sz="1000" dirty="0" smtClean="0">
                          <a:solidFill>
                            <a:schemeClr val="dk1"/>
                          </a:solidFill>
                          <a:effectLst/>
                          <a:latin typeface="+mn-lt"/>
                          <a:ea typeface="+mn-ea"/>
                          <a:cs typeface="+mn-cs"/>
                        </a:rPr>
                        <a:t>5.341,27</a:t>
                      </a:r>
                      <a:endParaRPr lang="es-EC" sz="1200" dirty="0">
                        <a:solidFill>
                          <a:srgbClr val="5F497A"/>
                        </a:solidFill>
                        <a:effectLst/>
                        <a:latin typeface="Arial"/>
                        <a:ea typeface="Calibri"/>
                        <a:cs typeface="Times New Roman"/>
                      </a:endParaRPr>
                    </a:p>
                  </a:txBody>
                  <a:tcPr marL="68580" marR="68580" marT="0" marB="0" anchor="ctr"/>
                </a:tc>
              </a:tr>
              <a:tr h="254758">
                <a:tc>
                  <a:txBody>
                    <a:bodyPr/>
                    <a:lstStyle/>
                    <a:p>
                      <a:pPr algn="ctr">
                        <a:lnSpc>
                          <a:spcPct val="150000"/>
                        </a:lnSpc>
                        <a:spcAft>
                          <a:spcPts val="0"/>
                        </a:spcAft>
                      </a:pPr>
                      <a:r>
                        <a:rPr lang="es-EC" sz="1000" dirty="0" smtClean="0">
                          <a:solidFill>
                            <a:schemeClr val="dk1"/>
                          </a:solidFill>
                          <a:effectLst/>
                          <a:latin typeface="+mn-lt"/>
                          <a:ea typeface="+mn-ea"/>
                          <a:cs typeface="+mn-cs"/>
                        </a:rPr>
                        <a:t>5</a:t>
                      </a:r>
                      <a:endParaRPr lang="es-EC" sz="1200" dirty="0">
                        <a:solidFill>
                          <a:srgbClr val="5F497A"/>
                        </a:solidFill>
                        <a:effectLst/>
                        <a:latin typeface="Arial"/>
                        <a:ea typeface="Calibri"/>
                        <a:cs typeface="Times New Roman"/>
                      </a:endParaRPr>
                    </a:p>
                  </a:txBody>
                  <a:tcPr marL="68580" marR="68580" marT="0" marB="0" anchor="ctr"/>
                </a:tc>
                <a:tc>
                  <a:txBody>
                    <a:bodyPr/>
                    <a:lstStyle/>
                    <a:p>
                      <a:pPr algn="r">
                        <a:lnSpc>
                          <a:spcPct val="150000"/>
                        </a:lnSpc>
                        <a:spcAft>
                          <a:spcPts val="0"/>
                        </a:spcAft>
                      </a:pPr>
                      <a:r>
                        <a:rPr lang="es-EC" sz="1000" dirty="0" smtClean="0">
                          <a:effectLst/>
                        </a:rPr>
                        <a:t>3.314,83</a:t>
                      </a:r>
                      <a:endParaRPr lang="es-EC" sz="1200" dirty="0">
                        <a:solidFill>
                          <a:srgbClr val="5F497A"/>
                        </a:solidFill>
                        <a:effectLst/>
                        <a:latin typeface="Arial"/>
                        <a:ea typeface="Calibri"/>
                        <a:cs typeface="Times New Roman"/>
                      </a:endParaRPr>
                    </a:p>
                  </a:txBody>
                  <a:tcPr marL="68580" marR="68580" marT="0" marB="0" anchor="ctr"/>
                </a:tc>
              </a:tr>
              <a:tr h="254758">
                <a:tc>
                  <a:txBody>
                    <a:bodyPr/>
                    <a:lstStyle/>
                    <a:p>
                      <a:pPr algn="r">
                        <a:lnSpc>
                          <a:spcPct val="150000"/>
                        </a:lnSpc>
                        <a:spcAft>
                          <a:spcPts val="0"/>
                        </a:spcAft>
                      </a:pPr>
                      <a:r>
                        <a:rPr lang="es-EC" sz="1000" dirty="0">
                          <a:effectLst/>
                        </a:rPr>
                        <a:t>TIR</a:t>
                      </a:r>
                      <a:endParaRPr lang="es-EC" sz="1200" dirty="0">
                        <a:solidFill>
                          <a:srgbClr val="5F497A"/>
                        </a:solidFill>
                        <a:effectLst/>
                        <a:latin typeface="Arial"/>
                        <a:ea typeface="Calibri"/>
                        <a:cs typeface="Times New Roman"/>
                      </a:endParaRPr>
                    </a:p>
                  </a:txBody>
                  <a:tcPr marL="68580" marR="68580" marT="0" marB="0" anchor="ctr"/>
                </a:tc>
                <a:tc>
                  <a:txBody>
                    <a:bodyPr/>
                    <a:lstStyle/>
                    <a:p>
                      <a:pPr algn="r">
                        <a:lnSpc>
                          <a:spcPct val="150000"/>
                        </a:lnSpc>
                        <a:spcAft>
                          <a:spcPts val="0"/>
                        </a:spcAft>
                      </a:pPr>
                      <a:r>
                        <a:rPr lang="es-EC" sz="1000" dirty="0" smtClean="0">
                          <a:effectLst/>
                        </a:rPr>
                        <a:t>69,14%</a:t>
                      </a:r>
                      <a:endParaRPr lang="es-EC" sz="1200" dirty="0">
                        <a:solidFill>
                          <a:srgbClr val="5F497A"/>
                        </a:solidFill>
                        <a:effectLst/>
                        <a:latin typeface="Arial"/>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xmlns="" val="2083944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5" name="4 Imagen" descr="Descripción: ESPE.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25618" y="114300"/>
            <a:ext cx="701675"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8 Rectángulo"/>
          <p:cNvSpPr/>
          <p:nvPr/>
        </p:nvSpPr>
        <p:spPr>
          <a:xfrm>
            <a:off x="2588532" y="188640"/>
            <a:ext cx="4171335" cy="584775"/>
          </a:xfrm>
          <a:prstGeom prst="rect">
            <a:avLst/>
          </a:prstGeom>
          <a:noFill/>
        </p:spPr>
        <p:txBody>
          <a:bodyPr wrap="none" lIns="91440" tIns="45720" rIns="91440" bIns="45720">
            <a:spAutoFit/>
          </a:bodyPr>
          <a:lstStyle/>
          <a:p>
            <a:pPr algn="ctr"/>
            <a:r>
              <a:rPr lang="es-E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FINANCIERO 8/8</a:t>
            </a:r>
            <a:endParaRPr lang="es-E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3" name="12 CuadroTexto"/>
          <p:cNvSpPr txBox="1"/>
          <p:nvPr/>
        </p:nvSpPr>
        <p:spPr>
          <a:xfrm>
            <a:off x="2303748" y="908720"/>
            <a:ext cx="4356484" cy="369332"/>
          </a:xfrm>
          <a:prstGeom prst="rect">
            <a:avLst/>
          </a:prstGeom>
          <a:noFill/>
        </p:spPr>
        <p:txBody>
          <a:bodyPr wrap="square" rtlCol="0">
            <a:spAutoFit/>
          </a:bodyPr>
          <a:lstStyle/>
          <a:p>
            <a:pPr algn="ctr"/>
            <a:r>
              <a:rPr lang="es-EC" dirty="0" smtClean="0"/>
              <a:t>PERÍODO DE RECUPERACIÓN</a:t>
            </a:r>
            <a:endParaRPr lang="es-EC"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11" name="10 Tabla"/>
          <p:cNvGraphicFramePr>
            <a:graphicFrameLocks noGrp="1"/>
          </p:cNvGraphicFramePr>
          <p:nvPr/>
        </p:nvGraphicFramePr>
        <p:xfrm>
          <a:off x="2195737" y="1637929"/>
          <a:ext cx="5040558" cy="1287015"/>
        </p:xfrm>
        <a:graphic>
          <a:graphicData uri="http://schemas.openxmlformats.org/drawingml/2006/table">
            <a:tbl>
              <a:tblPr/>
              <a:tblGrid>
                <a:gridCol w="1918926"/>
                <a:gridCol w="1520275"/>
                <a:gridCol w="1601357"/>
              </a:tblGrid>
              <a:tr h="224915">
                <a:tc>
                  <a:txBody>
                    <a:bodyPr/>
                    <a:lstStyle/>
                    <a:p>
                      <a:pPr algn="ctr" fontAlgn="b"/>
                      <a:r>
                        <a:rPr lang="es-MX" sz="1000" b="1" i="0" u="none" strike="noStrike" dirty="0" smtClean="0">
                          <a:solidFill>
                            <a:schemeClr val="tx1"/>
                          </a:solidFill>
                          <a:latin typeface="Arial"/>
                        </a:rPr>
                        <a:t>AÑOS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es-ES" sz="1000" b="1" i="0" u="none" strike="noStrike" dirty="0">
                          <a:solidFill>
                            <a:schemeClr val="tx1"/>
                          </a:solidFill>
                          <a:latin typeface="Arial"/>
                        </a:rPr>
                        <a:t>VALUE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es-ES" sz="1000" b="1" i="0" u="none" strike="noStrike" dirty="0">
                          <a:solidFill>
                            <a:schemeClr val="tx1"/>
                          </a:solidFill>
                          <a:latin typeface="Arial"/>
                        </a:rPr>
                        <a:t>ACUM</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212420">
                <a:tc>
                  <a:txBody>
                    <a:bodyPr/>
                    <a:lstStyle/>
                    <a:p>
                      <a:pPr algn="ctr" fontAlgn="b"/>
                      <a:r>
                        <a:rPr lang="es-ES" sz="1000" b="1" i="0" u="none" strike="noStrike">
                          <a:solidFill>
                            <a:srgbClr val="000000"/>
                          </a:solidFill>
                          <a:latin typeface="Arial"/>
                        </a:rPr>
                        <a:t>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es-ES" sz="1000" b="1" i="0" u="none" strike="noStrike" dirty="0">
                          <a:solidFill>
                            <a:srgbClr val="000000"/>
                          </a:solidFill>
                          <a:latin typeface="Arial"/>
                        </a:rPr>
                        <a:t>10,143.78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es-ES" sz="1000" b="1" i="0" u="none" strike="noStrike">
                          <a:solidFill>
                            <a:srgbClr val="000000"/>
                          </a:solidFill>
                          <a:latin typeface="Arial"/>
                        </a:rPr>
                        <a:t>10,143.78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r>
              <a:tr h="212420">
                <a:tc>
                  <a:txBody>
                    <a:bodyPr/>
                    <a:lstStyle/>
                    <a:p>
                      <a:pPr algn="ctr" fontAlgn="b"/>
                      <a:r>
                        <a:rPr lang="es-ES" sz="1000" b="1" i="0" u="none" strike="noStrike" dirty="0">
                          <a:solidFill>
                            <a:srgbClr val="000000"/>
                          </a:solidFill>
                          <a:latin typeface="Arial"/>
                        </a:rPr>
                        <a:t>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es-ES" sz="1000" b="1" i="0" u="none" strike="noStrike" dirty="0">
                          <a:solidFill>
                            <a:srgbClr val="000000"/>
                          </a:solidFill>
                          <a:latin typeface="Arial"/>
                        </a:rPr>
                        <a:t>16,521.67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es-ES" sz="1000" b="1" i="0" u="none" strike="noStrike" dirty="0">
                          <a:solidFill>
                            <a:srgbClr val="000000"/>
                          </a:solidFill>
                          <a:latin typeface="Arial"/>
                        </a:rPr>
                        <a:t>26,665.45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r>
              <a:tr h="212420">
                <a:tc>
                  <a:txBody>
                    <a:bodyPr/>
                    <a:lstStyle/>
                    <a:p>
                      <a:pPr algn="ctr" fontAlgn="b"/>
                      <a:r>
                        <a:rPr lang="es-ES" sz="1000" b="1" i="0" u="none" strike="noStrike" dirty="0">
                          <a:solidFill>
                            <a:srgbClr val="000000"/>
                          </a:solidFill>
                          <a:latin typeface="Arial"/>
                        </a:rPr>
                        <a:t>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es-ES" sz="1000" b="1" i="0" u="none" strike="noStrike">
                          <a:solidFill>
                            <a:srgbClr val="000000"/>
                          </a:solidFill>
                          <a:latin typeface="Arial"/>
                        </a:rPr>
                        <a:t>21,497.08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es-ES" sz="1000" b="1" i="0" u="none" strike="noStrike" dirty="0">
                          <a:solidFill>
                            <a:srgbClr val="000000"/>
                          </a:solidFill>
                          <a:latin typeface="Arial"/>
                        </a:rPr>
                        <a:t>48,162.53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r>
              <a:tr h="212420">
                <a:tc>
                  <a:txBody>
                    <a:bodyPr/>
                    <a:lstStyle/>
                    <a:p>
                      <a:pPr algn="ctr" fontAlgn="b"/>
                      <a:r>
                        <a:rPr lang="es-ES" sz="1000" b="1" i="0" u="none" strike="noStrike">
                          <a:solidFill>
                            <a:srgbClr val="000000"/>
                          </a:solidFill>
                          <a:latin typeface="Arial"/>
                        </a:rPr>
                        <a:t>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es-ES" sz="1000" b="1" i="0" u="none" strike="noStrike" dirty="0">
                          <a:solidFill>
                            <a:srgbClr val="000000"/>
                          </a:solidFill>
                          <a:latin typeface="Arial"/>
                        </a:rPr>
                        <a:t>24,905.46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es-ES" sz="1000" b="1" i="0" u="none" strike="noStrike" dirty="0">
                          <a:solidFill>
                            <a:srgbClr val="000000"/>
                          </a:solidFill>
                          <a:latin typeface="Arial"/>
                        </a:rPr>
                        <a:t>73,068.00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r>
              <a:tr h="212420">
                <a:tc>
                  <a:txBody>
                    <a:bodyPr/>
                    <a:lstStyle/>
                    <a:p>
                      <a:pPr algn="ctr" fontAlgn="b"/>
                      <a:r>
                        <a:rPr lang="es-ES" sz="1000" b="1" i="0" u="none" strike="noStrike" dirty="0">
                          <a:solidFill>
                            <a:srgbClr val="000000"/>
                          </a:solidFill>
                          <a:latin typeface="Arial"/>
                        </a:rPr>
                        <a:t>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s-ES" sz="1000" b="1" i="0" u="none" strike="noStrike" dirty="0">
                          <a:solidFill>
                            <a:srgbClr val="000000"/>
                          </a:solidFill>
                          <a:latin typeface="Arial"/>
                        </a:rPr>
                        <a:t>22,712.96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s-ES" sz="1000" b="1" i="0" u="none" strike="noStrike" dirty="0">
                          <a:solidFill>
                            <a:srgbClr val="000000"/>
                          </a:solidFill>
                          <a:latin typeface="Arial"/>
                        </a:rPr>
                        <a:t>95,780.96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bl>
          </a:graphicData>
        </a:graphic>
      </p:graphicFrame>
      <p:graphicFrame>
        <p:nvGraphicFramePr>
          <p:cNvPr id="12" name="11 Tabla"/>
          <p:cNvGraphicFramePr>
            <a:graphicFrameLocks noGrp="1"/>
          </p:cNvGraphicFramePr>
          <p:nvPr/>
        </p:nvGraphicFramePr>
        <p:xfrm>
          <a:off x="2262212" y="4412332"/>
          <a:ext cx="5118100" cy="1104900"/>
        </p:xfrm>
        <a:graphic>
          <a:graphicData uri="http://schemas.openxmlformats.org/drawingml/2006/table">
            <a:tbl>
              <a:tblPr/>
              <a:tblGrid>
                <a:gridCol w="1246229"/>
                <a:gridCol w="1585533"/>
                <a:gridCol w="1116215"/>
                <a:gridCol w="1170123"/>
              </a:tblGrid>
              <a:tr h="342900">
                <a:tc>
                  <a:txBody>
                    <a:bodyPr/>
                    <a:lstStyle/>
                    <a:p>
                      <a:pPr algn="ctr" fontAlgn="ctr"/>
                      <a:endParaRPr lang="es-ES" sz="11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s-ES" sz="1100" b="1" i="0" u="none" strike="noStrike">
                          <a:solidFill>
                            <a:srgbClr val="000000"/>
                          </a:solidFill>
                          <a:latin typeface="Calibri"/>
                        </a:rPr>
                        <a:t>EVALUACION ORIGINAL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s-ES" sz="1100" b="1" i="0" u="none" strike="noStrike">
                          <a:solidFill>
                            <a:srgbClr val="000000"/>
                          </a:solidFill>
                          <a:latin typeface="Calibri"/>
                        </a:rPr>
                        <a:t>SIMULACION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es-ES" sz="1100" b="1" i="0" u="none" strike="noStrike">
                          <a:solidFill>
                            <a:srgbClr val="000000"/>
                          </a:solidFill>
                          <a:latin typeface="Calibri"/>
                        </a:rPr>
                        <a:t>SIMULACION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90500">
                <a:tc>
                  <a:txBody>
                    <a:bodyPr/>
                    <a:lstStyle/>
                    <a:p>
                      <a:pPr algn="ctr" fontAlgn="b"/>
                      <a:r>
                        <a:rPr lang="es-ES" sz="1100" b="0" i="0" u="none" strike="noStrike">
                          <a:solidFill>
                            <a:srgbClr val="000000"/>
                          </a:solidFill>
                          <a:latin typeface="Calibri"/>
                        </a:rPr>
                        <a:t>VAN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1100" b="0" i="0" u="none" strike="noStrike">
                          <a:solidFill>
                            <a:srgbClr val="000000"/>
                          </a:solidFill>
                          <a:latin typeface="Calibri"/>
                        </a:rPr>
                        <a:t>$ 65,795.96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1100" b="0" i="0" u="none" strike="noStrike">
                          <a:solidFill>
                            <a:srgbClr val="000000"/>
                          </a:solidFill>
                          <a:latin typeface="Calibri"/>
                        </a:rPr>
                        <a:t>$ 12,625.94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1100" b="0" i="0" u="none" strike="noStrike">
                          <a:solidFill>
                            <a:srgbClr val="000000"/>
                          </a:solidFill>
                          <a:latin typeface="Calibri"/>
                        </a:rPr>
                        <a:t>$ 29,336.50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90500">
                <a:tc>
                  <a:txBody>
                    <a:bodyPr/>
                    <a:lstStyle/>
                    <a:p>
                      <a:pPr algn="ctr" fontAlgn="b"/>
                      <a:r>
                        <a:rPr lang="es-ES" sz="1100" b="0" i="0" u="none" strike="noStrike">
                          <a:solidFill>
                            <a:srgbClr val="000000"/>
                          </a:solidFill>
                          <a:latin typeface="Calibri"/>
                        </a:rPr>
                        <a:t>TIR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s-ES" sz="1100" b="0" i="0" u="none" strike="noStrike">
                          <a:solidFill>
                            <a:srgbClr val="000000"/>
                          </a:solidFill>
                          <a:latin typeface="Calibri"/>
                        </a:rPr>
                        <a:t>69.14%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s-ES" sz="1100" b="0" i="0" u="none" strike="noStrike">
                          <a:solidFill>
                            <a:srgbClr val="000000"/>
                          </a:solidFill>
                          <a:latin typeface="Calibri"/>
                        </a:rPr>
                        <a:t>26.40%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s-ES" sz="1100" b="0" i="0" u="none" strike="noStrike">
                          <a:solidFill>
                            <a:srgbClr val="000000"/>
                          </a:solidFill>
                          <a:latin typeface="Calibri"/>
                        </a:rPr>
                        <a:t>40.45%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90500">
                <a:tc>
                  <a:txBody>
                    <a:bodyPr/>
                    <a:lstStyle/>
                    <a:p>
                      <a:pPr algn="ctr" fontAlgn="b"/>
                      <a:r>
                        <a:rPr lang="es-ES" sz="1100" b="0" i="0" u="none" strike="noStrike">
                          <a:solidFill>
                            <a:srgbClr val="000000"/>
                          </a:solidFill>
                          <a:latin typeface="Calibri"/>
                        </a:rPr>
                        <a:t>PR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1100" b="0" i="0" u="none" strike="noStrike">
                          <a:solidFill>
                            <a:srgbClr val="000000"/>
                          </a:solidFill>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1100" b="0" i="0" u="none" strike="noStrike">
                          <a:solidFill>
                            <a:srgbClr val="000000"/>
                          </a:solidFill>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s-ES" sz="1100" b="0" i="0" u="none" strike="noStrike">
                          <a:solidFill>
                            <a:srgbClr val="000000"/>
                          </a:solidFill>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90500">
                <a:tc>
                  <a:txBody>
                    <a:bodyPr/>
                    <a:lstStyle/>
                    <a:p>
                      <a:pPr algn="ctr" fontAlgn="b"/>
                      <a:r>
                        <a:rPr lang="es-ES" sz="1100" b="0" i="0" u="none" strike="noStrike">
                          <a:solidFill>
                            <a:srgbClr val="000000"/>
                          </a:solidFill>
                          <a:latin typeface="Calibri"/>
                        </a:rPr>
                        <a:t>BENEFICIO/COSTO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s-ES" sz="1100" b="0" i="0" u="none" strike="noStrike">
                          <a:solidFill>
                            <a:srgbClr val="000000"/>
                          </a:solidFill>
                          <a:latin typeface="Calibri"/>
                        </a:rPr>
                        <a:t>3.19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s-ES" sz="1100" b="0" i="0" u="none" strike="noStrike">
                          <a:solidFill>
                            <a:srgbClr val="000000"/>
                          </a:solidFill>
                          <a:latin typeface="Calibri"/>
                        </a:rPr>
                        <a:t>1.42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s-ES" sz="1100" b="0" i="0" u="none" strike="noStrike" dirty="0">
                          <a:solidFill>
                            <a:srgbClr val="000000"/>
                          </a:solidFill>
                          <a:latin typeface="Calibri"/>
                        </a:rPr>
                        <a:t>1.98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bl>
          </a:graphicData>
        </a:graphic>
      </p:graphicFrame>
      <p:sp>
        <p:nvSpPr>
          <p:cNvPr id="14" name="13 CuadroTexto"/>
          <p:cNvSpPr txBox="1"/>
          <p:nvPr/>
        </p:nvSpPr>
        <p:spPr>
          <a:xfrm>
            <a:off x="1979712" y="3419708"/>
            <a:ext cx="4968552" cy="646331"/>
          </a:xfrm>
          <a:prstGeom prst="rect">
            <a:avLst/>
          </a:prstGeom>
          <a:noFill/>
        </p:spPr>
        <p:txBody>
          <a:bodyPr wrap="square" rtlCol="0">
            <a:spAutoFit/>
          </a:bodyPr>
          <a:lstStyle/>
          <a:p>
            <a:pPr algn="ctr"/>
            <a:r>
              <a:rPr lang="es-EC" dirty="0" smtClean="0"/>
              <a:t>RESUMEN DE ANALISIS DE SENSIBILIDAD</a:t>
            </a:r>
            <a:endParaRPr lang="es-EC" dirty="0"/>
          </a:p>
        </p:txBody>
      </p:sp>
    </p:spTree>
    <p:extLst>
      <p:ext uri="{BB962C8B-B14F-4D97-AF65-F5344CB8AC3E}">
        <p14:creationId xmlns:p14="http://schemas.microsoft.com/office/powerpoint/2010/main" xmlns="" val="3083575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5" name="4 Imagen" descr="Descripción: ESPE.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25618" y="114300"/>
            <a:ext cx="701675"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8 Rectángulo"/>
          <p:cNvSpPr/>
          <p:nvPr/>
        </p:nvSpPr>
        <p:spPr>
          <a:xfrm>
            <a:off x="1221178" y="188640"/>
            <a:ext cx="6906057" cy="461665"/>
          </a:xfrm>
          <a:prstGeom prst="rect">
            <a:avLst/>
          </a:prstGeom>
          <a:noFill/>
        </p:spPr>
        <p:txBody>
          <a:bodyPr wrap="none" lIns="91440" tIns="45720" rIns="91440" bIns="45720">
            <a:spAutoFit/>
          </a:bodyPr>
          <a:lstStyle/>
          <a:p>
            <a:pPr algn="ctr"/>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Conclusiones y recomendaciones</a:t>
            </a:r>
            <a:endPar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3" name="12 CuadroTexto"/>
          <p:cNvSpPr txBox="1"/>
          <p:nvPr/>
        </p:nvSpPr>
        <p:spPr>
          <a:xfrm>
            <a:off x="2393758" y="827420"/>
            <a:ext cx="4356484" cy="369332"/>
          </a:xfrm>
          <a:prstGeom prst="rect">
            <a:avLst/>
          </a:prstGeom>
          <a:noFill/>
        </p:spPr>
        <p:txBody>
          <a:bodyPr wrap="square" rtlCol="0">
            <a:spAutoFit/>
          </a:bodyPr>
          <a:lstStyle/>
          <a:p>
            <a:pPr algn="ctr"/>
            <a:r>
              <a:rPr lang="es-EC" b="1" dirty="0" smtClean="0"/>
              <a:t>CONCLUSIONES</a:t>
            </a:r>
            <a:endParaRPr lang="es-EC" b="1"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8" name="7 CuadroTexto"/>
          <p:cNvSpPr txBox="1"/>
          <p:nvPr/>
        </p:nvSpPr>
        <p:spPr>
          <a:xfrm>
            <a:off x="899592" y="1412776"/>
            <a:ext cx="7632848" cy="5047536"/>
          </a:xfrm>
          <a:prstGeom prst="rect">
            <a:avLst/>
          </a:prstGeom>
          <a:noFill/>
        </p:spPr>
        <p:txBody>
          <a:bodyPr wrap="square" rtlCol="0">
            <a:spAutoFit/>
          </a:bodyPr>
          <a:lstStyle/>
          <a:p>
            <a:pPr marL="342900" lvl="0" indent="-342900" algn="just">
              <a:buFont typeface="+mj-lt"/>
              <a:buAutoNum type="arabicPeriod"/>
            </a:pPr>
            <a:r>
              <a:rPr lang="es-ES" sz="1400" dirty="0" smtClean="0"/>
              <a:t>El proyecto de Factibilidad para la creación de una empresa Importadora y Comercializadora de Rodamientos Automotrices en el Norte del Distrito Metropolitano de Quito, ha sido evaluado en su Ingeniería, Mercado, Estados Financieros y se ha demostrado que es viable y posible de realizar.</a:t>
            </a:r>
          </a:p>
          <a:p>
            <a:pPr marL="342900" lvl="0" indent="-342900" algn="just"/>
            <a:endParaRPr lang="es-ES" sz="1400" dirty="0" smtClean="0"/>
          </a:p>
          <a:p>
            <a:pPr marL="342900" indent="-342900" algn="just">
              <a:buAutoNum type="arabicPeriod" startAt="2"/>
            </a:pPr>
            <a:r>
              <a:rPr lang="es-ES" sz="1400" dirty="0" smtClean="0"/>
              <a:t>El tamaño del presente proyecto obedece a la participación del mercado que permita satisfacer el 20% de la demanda insatisfecha, para lo cual las oficinas se ubicaran en la zona norte del Distrito Metropolitano de Quito, específicamente en el Inca, en cuanto a la manera en que se realizaran las actividades de distribución, se inicia con la adquisición de la mercancía mediante la importación, para luego almacenarlo y distribuirlo a los locales pequeños que venden rodamientos, así como también a los talleres automotrices de la zona, se prevé también ubicar oficinas que permitan realizar una distribución óptima del personal requerido para las gestiones administrativas y financieras. </a:t>
            </a:r>
          </a:p>
          <a:p>
            <a:pPr marL="342900" indent="-342900" algn="just">
              <a:buAutoNum type="arabicPeriod" startAt="2"/>
            </a:pPr>
            <a:endParaRPr lang="es-ES" sz="1400" dirty="0" smtClean="0"/>
          </a:p>
          <a:p>
            <a:pPr marL="342900" lvl="0" indent="-342900" algn="just"/>
            <a:r>
              <a:rPr lang="es-MX" sz="1400" dirty="0" smtClean="0"/>
              <a:t>3. </a:t>
            </a:r>
            <a:r>
              <a:rPr lang="es-ES" sz="1400" dirty="0" smtClean="0"/>
              <a:t> El análisis financiero del proyecto reporto el monto total de inversión por el valor de $ 74.963 dólares americanos, que estará constituido por un 40% de recursos propios y un 60% mediante el financiamiento ante una entidad financiera del país, de la relación de ingresos y costos, se prevé disponer utilidades considerables que  permitirán recuperar la inversión total en 5 años.</a:t>
            </a:r>
          </a:p>
          <a:p>
            <a:pPr lvl="0" algn="just">
              <a:buFont typeface="Arial" pitchFamily="34" charset="0"/>
              <a:buChar char="•"/>
            </a:pPr>
            <a:endParaRPr lang="es-ES" sz="1400" dirty="0" smtClean="0"/>
          </a:p>
          <a:p>
            <a:pPr lvl="0" algn="just"/>
            <a:endParaRPr lang="es-ES" sz="1400" dirty="0"/>
          </a:p>
        </p:txBody>
      </p:sp>
    </p:spTree>
    <p:extLst>
      <p:ext uri="{BB962C8B-B14F-4D97-AF65-F5344CB8AC3E}">
        <p14:creationId xmlns:p14="http://schemas.microsoft.com/office/powerpoint/2010/main" xmlns="" val="1763623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5" name="4 Imagen" descr="Descripción: ESPE.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25618" y="114300"/>
            <a:ext cx="701675"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8 Rectángulo"/>
          <p:cNvSpPr/>
          <p:nvPr/>
        </p:nvSpPr>
        <p:spPr>
          <a:xfrm>
            <a:off x="1221178" y="188640"/>
            <a:ext cx="6906057" cy="461665"/>
          </a:xfrm>
          <a:prstGeom prst="rect">
            <a:avLst/>
          </a:prstGeom>
          <a:noFill/>
        </p:spPr>
        <p:txBody>
          <a:bodyPr wrap="none" lIns="91440" tIns="45720" rIns="91440" bIns="45720">
            <a:spAutoFit/>
          </a:bodyPr>
          <a:lstStyle/>
          <a:p>
            <a:pPr algn="ctr"/>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Conclusiones y recomendaciones</a:t>
            </a:r>
            <a:endPar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3" name="12 CuadroTexto"/>
          <p:cNvSpPr txBox="1"/>
          <p:nvPr/>
        </p:nvSpPr>
        <p:spPr>
          <a:xfrm>
            <a:off x="2393758" y="971436"/>
            <a:ext cx="4356484" cy="369332"/>
          </a:xfrm>
          <a:prstGeom prst="rect">
            <a:avLst/>
          </a:prstGeom>
          <a:noFill/>
        </p:spPr>
        <p:txBody>
          <a:bodyPr wrap="square" rtlCol="0">
            <a:spAutoFit/>
          </a:bodyPr>
          <a:lstStyle/>
          <a:p>
            <a:pPr algn="ctr"/>
            <a:r>
              <a:rPr lang="es-EC" b="1" dirty="0" smtClean="0"/>
              <a:t>RECOMENDACIONES</a:t>
            </a:r>
            <a:endParaRPr lang="es-EC" b="1"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8" name="7 CuadroTexto"/>
          <p:cNvSpPr txBox="1"/>
          <p:nvPr/>
        </p:nvSpPr>
        <p:spPr>
          <a:xfrm>
            <a:off x="971600" y="1628800"/>
            <a:ext cx="7488832" cy="4185761"/>
          </a:xfrm>
          <a:prstGeom prst="rect">
            <a:avLst/>
          </a:prstGeom>
          <a:noFill/>
        </p:spPr>
        <p:txBody>
          <a:bodyPr wrap="square" rtlCol="0">
            <a:spAutoFit/>
          </a:bodyPr>
          <a:lstStyle/>
          <a:p>
            <a:pPr marL="342900" lvl="0" indent="-342900" algn="just">
              <a:buAutoNum type="arabicPeriod"/>
            </a:pPr>
            <a:r>
              <a:rPr lang="es-ES" sz="1400" dirty="0" smtClean="0"/>
              <a:t>Ejecutar el presente estudio una vez que se ha demostrado su factibilidad.</a:t>
            </a:r>
          </a:p>
          <a:p>
            <a:pPr marL="342900" lvl="0" indent="-342900" algn="just">
              <a:buAutoNum type="arabicPeriod"/>
            </a:pPr>
            <a:endParaRPr lang="es-ES" sz="1400" dirty="0" smtClean="0"/>
          </a:p>
          <a:p>
            <a:pPr marL="342900" indent="-342900" algn="just">
              <a:buFontTx/>
              <a:buAutoNum type="arabicPeriod"/>
            </a:pPr>
            <a:r>
              <a:rPr lang="es-ES" sz="1400" dirty="0" smtClean="0"/>
              <a:t>En el mercado existe una gran variedad de rodamientos automotrices, sean europeos, americanos, japoneses y chinos, por lo cual al considerar la adquisición de productos de calidad, se debe tener presente que sus costos son mayores, pero tienen mayor duración tanto en el almacenamiento como en la puesta en marcha, lo que no se encuentra en productos económicos, acareando con ello la dificultad para consolidarse en el mercado, por lo tanto en el momento de la importación y distribución se debe considerar los beneficios de los productos de calidad.</a:t>
            </a:r>
          </a:p>
          <a:p>
            <a:pPr marL="342900" indent="-342900" algn="just">
              <a:buFontTx/>
              <a:buAutoNum type="arabicPeriod"/>
            </a:pPr>
            <a:endParaRPr lang="es-ES" sz="1400" dirty="0" smtClean="0"/>
          </a:p>
          <a:p>
            <a:pPr marL="342900" indent="-342900" algn="just">
              <a:buFontTx/>
              <a:buAutoNum type="arabicPeriod"/>
            </a:pPr>
            <a:r>
              <a:rPr lang="es-ES" sz="1400" dirty="0" smtClean="0"/>
              <a:t>Se debe desarrollar las herramientas administrativas que permitan una mayor aplicación de la gestión por procesos, a fin de  optimizar todos los recursos manejados por la empresa, con lo que se lograra conseguir y mantener ventajas competitivas en contra de la competencia.</a:t>
            </a:r>
          </a:p>
          <a:p>
            <a:pPr marL="342900" indent="-342900" algn="just">
              <a:buFontTx/>
              <a:buAutoNum type="arabicPeriod"/>
            </a:pPr>
            <a:endParaRPr lang="es-ES" sz="1400" dirty="0" smtClean="0"/>
          </a:p>
          <a:p>
            <a:pPr marL="342900" indent="-342900" algn="just">
              <a:buFontTx/>
              <a:buAutoNum type="arabicPeriod"/>
            </a:pPr>
            <a:r>
              <a:rPr lang="es-ES" sz="1400" dirty="0" smtClean="0"/>
              <a:t>Buscar la posibilidad de asociarse estratégicamente para  consolidarse y crecer el mercado</a:t>
            </a:r>
          </a:p>
          <a:p>
            <a:pPr marL="342900" lvl="0" indent="-342900" algn="just">
              <a:buAutoNum type="arabicPeriod"/>
            </a:pPr>
            <a:endParaRPr lang="es-ES" sz="1400" dirty="0"/>
          </a:p>
        </p:txBody>
      </p:sp>
    </p:spTree>
    <p:extLst>
      <p:ext uri="{BB962C8B-B14F-4D97-AF65-F5344CB8AC3E}">
        <p14:creationId xmlns:p14="http://schemas.microsoft.com/office/powerpoint/2010/main" xmlns="" val="41580851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5" name="4 Imagen" descr="Descripción: ESPE.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25618" y="114300"/>
            <a:ext cx="701675"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2" name="1 Rectángulo"/>
          <p:cNvSpPr/>
          <p:nvPr/>
        </p:nvSpPr>
        <p:spPr>
          <a:xfrm>
            <a:off x="2276782" y="2420888"/>
            <a:ext cx="4466607" cy="1200329"/>
          </a:xfrm>
          <a:prstGeom prst="rect">
            <a:avLst/>
          </a:prstGeom>
          <a:noFill/>
        </p:spPr>
        <p:txBody>
          <a:bodyPr wrap="none" lIns="91440" tIns="45720" rIns="91440" bIns="45720">
            <a:spAutoFit/>
          </a:bodyPr>
          <a:lstStyle/>
          <a:p>
            <a:pPr algn="ctr"/>
            <a:r>
              <a:rPr lang="es-ES" sz="72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GRACIAS</a:t>
            </a:r>
            <a:endParaRPr lang="es-ES" sz="7200"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xmlns="" val="384129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5" name="4 Imagen" descr="Descripción: ESPE.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25618" y="114300"/>
            <a:ext cx="701675"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1 CuadroTexto"/>
          <p:cNvSpPr txBox="1"/>
          <p:nvPr/>
        </p:nvSpPr>
        <p:spPr>
          <a:xfrm>
            <a:off x="2682972" y="980728"/>
            <a:ext cx="3833244" cy="990124"/>
          </a:xfrm>
          <a:prstGeom prst="downArrowCallou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EC" dirty="0" smtClean="0"/>
              <a:t>DESCRIPCIÓN DE LA COMPAÑÍA</a:t>
            </a:r>
            <a:endParaRPr lang="es-EC" dirty="0"/>
          </a:p>
        </p:txBody>
      </p:sp>
      <p:sp>
        <p:nvSpPr>
          <p:cNvPr id="6" name="5 CuadroTexto"/>
          <p:cNvSpPr txBox="1"/>
          <p:nvPr/>
        </p:nvSpPr>
        <p:spPr>
          <a:xfrm>
            <a:off x="3059832" y="2204864"/>
            <a:ext cx="3024336" cy="519351"/>
          </a:xfrm>
          <a:prstGeom prst="ellipse">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s-EC" dirty="0" smtClean="0"/>
              <a:t>PROBLEMÁTICA</a:t>
            </a:r>
            <a:endParaRPr lang="es-EC" dirty="0"/>
          </a:p>
        </p:txBody>
      </p:sp>
      <p:sp>
        <p:nvSpPr>
          <p:cNvPr id="7" name="6 CuadroTexto"/>
          <p:cNvSpPr txBox="1"/>
          <p:nvPr/>
        </p:nvSpPr>
        <p:spPr>
          <a:xfrm rot="16200000">
            <a:off x="-99228" y="4540478"/>
            <a:ext cx="1584176"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es-EC" dirty="0" smtClean="0"/>
              <a:t>OBJETIVOS</a:t>
            </a:r>
            <a:endParaRPr lang="es-EC" dirty="0"/>
          </a:p>
        </p:txBody>
      </p:sp>
      <p:sp>
        <p:nvSpPr>
          <p:cNvPr id="3" name="2 Rectángulo"/>
          <p:cNvSpPr/>
          <p:nvPr/>
        </p:nvSpPr>
        <p:spPr>
          <a:xfrm>
            <a:off x="2610964" y="188640"/>
            <a:ext cx="4126450" cy="584775"/>
          </a:xfrm>
          <a:prstGeom prst="rect">
            <a:avLst/>
          </a:prstGeom>
          <a:noFill/>
        </p:spPr>
        <p:txBody>
          <a:bodyPr wrap="none" lIns="91440" tIns="45720" rIns="91440" bIns="45720">
            <a:spAutoFit/>
          </a:bodyPr>
          <a:lstStyle/>
          <a:p>
            <a:pPr algn="ctr"/>
            <a:r>
              <a:rPr lang="es-E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Generalidades</a:t>
            </a:r>
            <a:endParaRPr lang="es-E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9 Flecha abajo"/>
          <p:cNvSpPr/>
          <p:nvPr/>
        </p:nvSpPr>
        <p:spPr>
          <a:xfrm>
            <a:off x="4139952" y="2852936"/>
            <a:ext cx="792088" cy="432048"/>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s-EC"/>
          </a:p>
        </p:txBody>
      </p:sp>
      <p:graphicFrame>
        <p:nvGraphicFramePr>
          <p:cNvPr id="11" name="10 Diagrama"/>
          <p:cNvGraphicFramePr/>
          <p:nvPr>
            <p:extLst>
              <p:ext uri="{D42A27DB-BD31-4B8C-83A1-F6EECF244321}">
                <p14:modId xmlns:p14="http://schemas.microsoft.com/office/powerpoint/2010/main" xmlns="" val="3534514267"/>
              </p:ext>
            </p:extLst>
          </p:nvPr>
        </p:nvGraphicFramePr>
        <p:xfrm>
          <a:off x="1187624" y="3429000"/>
          <a:ext cx="7560839"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93206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5" name="4 Imagen" descr="Descripción: ESPE.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25618" y="114300"/>
            <a:ext cx="701675"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2 Rectángulo"/>
          <p:cNvSpPr/>
          <p:nvPr/>
        </p:nvSpPr>
        <p:spPr>
          <a:xfrm>
            <a:off x="1710883" y="188640"/>
            <a:ext cx="5926622" cy="584775"/>
          </a:xfrm>
          <a:prstGeom prst="rect">
            <a:avLst/>
          </a:prstGeom>
          <a:noFill/>
        </p:spPr>
        <p:txBody>
          <a:bodyPr wrap="none" lIns="91440" tIns="45720" rIns="91440" bIns="45720">
            <a:spAutoFit/>
          </a:bodyPr>
          <a:lstStyle/>
          <a:p>
            <a:pPr algn="ctr"/>
            <a:r>
              <a:rPr lang="es-E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Análisis del mercado</a:t>
            </a:r>
            <a:endParaRPr lang="es-E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4" name="3 Diagrama"/>
          <p:cNvGraphicFramePr/>
          <p:nvPr>
            <p:extLst>
              <p:ext uri="{D42A27DB-BD31-4B8C-83A1-F6EECF244321}">
                <p14:modId xmlns:p14="http://schemas.microsoft.com/office/powerpoint/2010/main" xmlns="" val="633351625"/>
              </p:ext>
            </p:extLst>
          </p:nvPr>
        </p:nvGraphicFramePr>
        <p:xfrm>
          <a:off x="467544" y="800100"/>
          <a:ext cx="8352928" cy="58692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4 Sol">
            <a:hlinkClick r:id="rId9" action="ppaction://hlinkpres?slideindex=1&amp;slidetitle=Presentación de PowerPoint"/>
          </p:cNvPr>
          <p:cNvSpPr/>
          <p:nvPr/>
        </p:nvSpPr>
        <p:spPr>
          <a:xfrm>
            <a:off x="5580112" y="1052736"/>
            <a:ext cx="216024" cy="216024"/>
          </a:xfrm>
          <a:prstGeom prst="sun">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ln w="6350">
                <a:solidFill>
                  <a:schemeClr val="tx1"/>
                </a:solidFill>
              </a:ln>
            </a:endParaRPr>
          </a:p>
        </p:txBody>
      </p:sp>
      <p:sp>
        <p:nvSpPr>
          <p:cNvPr id="12" name="11 Sol">
            <a:hlinkClick r:id="rId9" action="ppaction://hlinkpres?slideindex=4&amp;slidetitle=Diapositiva 4"/>
          </p:cNvPr>
          <p:cNvSpPr/>
          <p:nvPr/>
        </p:nvSpPr>
        <p:spPr>
          <a:xfrm>
            <a:off x="7668344" y="2420888"/>
            <a:ext cx="216024" cy="216024"/>
          </a:xfrm>
          <a:prstGeom prst="sun">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ln w="6350">
                <a:solidFill>
                  <a:schemeClr val="tx1"/>
                </a:solidFill>
              </a:ln>
            </a:endParaRPr>
          </a:p>
        </p:txBody>
      </p:sp>
      <p:sp>
        <p:nvSpPr>
          <p:cNvPr id="13" name="12 Sol">
            <a:hlinkClick r:id="rId9" action="ppaction://hlinkpres?slideindex=5&amp;slidetitle=Diapositiva 5"/>
          </p:cNvPr>
          <p:cNvSpPr/>
          <p:nvPr/>
        </p:nvSpPr>
        <p:spPr>
          <a:xfrm>
            <a:off x="7668344" y="4826336"/>
            <a:ext cx="216024" cy="216024"/>
          </a:xfrm>
          <a:prstGeom prst="sun">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ln w="6350">
                <a:solidFill>
                  <a:schemeClr val="tx1"/>
                </a:solidFill>
              </a:ln>
            </a:endParaRPr>
          </a:p>
        </p:txBody>
      </p:sp>
      <p:sp>
        <p:nvSpPr>
          <p:cNvPr id="14" name="13 Sol">
            <a:hlinkClick r:id="rId9" action="ppaction://hlinkpres?slideindex=6&amp;slidetitle=Diapositiva 6"/>
          </p:cNvPr>
          <p:cNvSpPr/>
          <p:nvPr/>
        </p:nvSpPr>
        <p:spPr>
          <a:xfrm>
            <a:off x="5580112" y="6093296"/>
            <a:ext cx="216024" cy="216024"/>
          </a:xfrm>
          <a:prstGeom prst="sun">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ln w="6350">
                <a:solidFill>
                  <a:schemeClr val="tx1"/>
                </a:solidFill>
              </a:ln>
            </a:endParaRPr>
          </a:p>
        </p:txBody>
      </p:sp>
      <p:sp>
        <p:nvSpPr>
          <p:cNvPr id="15" name="14 Sol">
            <a:hlinkClick r:id="rId9" action="ppaction://hlinkpres?slideindex=8&amp;slidetitle=Diapositiva 8"/>
          </p:cNvPr>
          <p:cNvSpPr/>
          <p:nvPr/>
        </p:nvSpPr>
        <p:spPr>
          <a:xfrm>
            <a:off x="1331640" y="2420888"/>
            <a:ext cx="216024" cy="216024"/>
          </a:xfrm>
          <a:prstGeom prst="sun">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ln w="6350">
                <a:solidFill>
                  <a:schemeClr val="tx1"/>
                </a:solidFill>
              </a:ln>
            </a:endParaRPr>
          </a:p>
        </p:txBody>
      </p:sp>
      <p:sp>
        <p:nvSpPr>
          <p:cNvPr id="16" name="15 Sol">
            <a:hlinkClick r:id="rId9" action="ppaction://hlinkpres?slideindex=7&amp;slidetitle=Diapositiva 7"/>
          </p:cNvPr>
          <p:cNvSpPr/>
          <p:nvPr/>
        </p:nvSpPr>
        <p:spPr>
          <a:xfrm>
            <a:off x="1331640" y="4869160"/>
            <a:ext cx="216024" cy="216024"/>
          </a:xfrm>
          <a:prstGeom prst="sun">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ln w="6350">
                <a:solidFill>
                  <a:schemeClr val="tx1"/>
                </a:solidFill>
              </a:ln>
            </a:endParaRPr>
          </a:p>
        </p:txBody>
      </p:sp>
    </p:spTree>
    <p:extLst>
      <p:ext uri="{BB962C8B-B14F-4D97-AF65-F5344CB8AC3E}">
        <p14:creationId xmlns:p14="http://schemas.microsoft.com/office/powerpoint/2010/main" xmlns="" val="4184578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5" name="4 Imagen" descr="Descripción: ESPE.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25618" y="114300"/>
            <a:ext cx="701675"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2 Rectángulo"/>
          <p:cNvSpPr/>
          <p:nvPr/>
        </p:nvSpPr>
        <p:spPr>
          <a:xfrm>
            <a:off x="1710883" y="188640"/>
            <a:ext cx="5926622" cy="584775"/>
          </a:xfrm>
          <a:prstGeom prst="rect">
            <a:avLst/>
          </a:prstGeom>
          <a:noFill/>
        </p:spPr>
        <p:txBody>
          <a:bodyPr wrap="none" lIns="91440" tIns="45720" rIns="91440" bIns="45720">
            <a:spAutoFit/>
          </a:bodyPr>
          <a:lstStyle/>
          <a:p>
            <a:pPr algn="ctr"/>
            <a:r>
              <a:rPr lang="es-E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Análisis del mercado</a:t>
            </a:r>
            <a:endParaRPr lang="es-E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2" name="1 Diagrama"/>
          <p:cNvGraphicFramePr/>
          <p:nvPr>
            <p:extLst>
              <p:ext uri="{D42A27DB-BD31-4B8C-83A1-F6EECF244321}">
                <p14:modId xmlns:p14="http://schemas.microsoft.com/office/powerpoint/2010/main" xmlns="" val="4049359941"/>
              </p:ext>
            </p:extLst>
          </p:nvPr>
        </p:nvGraphicFramePr>
        <p:xfrm>
          <a:off x="251520" y="1052736"/>
          <a:ext cx="6576392" cy="5200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16 Sol">
            <a:hlinkClick r:id="rId8" action="ppaction://hlinkpres?slideindex=9&amp;slidetitle=Diapositiva 9"/>
          </p:cNvPr>
          <p:cNvSpPr/>
          <p:nvPr/>
        </p:nvSpPr>
        <p:spPr>
          <a:xfrm>
            <a:off x="5389401" y="2060848"/>
            <a:ext cx="216024" cy="216024"/>
          </a:xfrm>
          <a:prstGeom prst="sun">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ln w="6350">
                <a:solidFill>
                  <a:schemeClr val="tx1"/>
                </a:solidFill>
              </a:ln>
            </a:endParaRPr>
          </a:p>
        </p:txBody>
      </p:sp>
      <p:sp>
        <p:nvSpPr>
          <p:cNvPr id="18" name="17 Sol">
            <a:hlinkClick r:id="rId8" action="ppaction://hlinkpres?slideindex=10&amp;slidetitle=Diapositiva 10"/>
          </p:cNvPr>
          <p:cNvSpPr/>
          <p:nvPr/>
        </p:nvSpPr>
        <p:spPr>
          <a:xfrm>
            <a:off x="5400092" y="3717032"/>
            <a:ext cx="216024" cy="216024"/>
          </a:xfrm>
          <a:prstGeom prst="sun">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ln w="6350">
                <a:solidFill>
                  <a:schemeClr val="tx1"/>
                </a:solidFill>
              </a:ln>
            </a:endParaRPr>
          </a:p>
        </p:txBody>
      </p:sp>
      <p:sp>
        <p:nvSpPr>
          <p:cNvPr id="6" name="5 CuadroTexto"/>
          <p:cNvSpPr txBox="1"/>
          <p:nvPr/>
        </p:nvSpPr>
        <p:spPr>
          <a:xfrm>
            <a:off x="6228183" y="4832898"/>
            <a:ext cx="2088232" cy="276999"/>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s-EC" sz="1200" dirty="0" smtClean="0"/>
              <a:t>Procesos </a:t>
            </a:r>
            <a:endParaRPr lang="es-EC" sz="1200" dirty="0"/>
          </a:p>
        </p:txBody>
      </p:sp>
      <p:sp>
        <p:nvSpPr>
          <p:cNvPr id="19" name="18 CuadroTexto"/>
          <p:cNvSpPr txBox="1"/>
          <p:nvPr/>
        </p:nvSpPr>
        <p:spPr>
          <a:xfrm>
            <a:off x="6228184" y="5208876"/>
            <a:ext cx="2088231" cy="276999"/>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s-EC" sz="1200" dirty="0" smtClean="0"/>
              <a:t>Distribución de la planta</a:t>
            </a:r>
            <a:endParaRPr lang="es-EC" sz="1200" dirty="0"/>
          </a:p>
        </p:txBody>
      </p:sp>
      <p:sp>
        <p:nvSpPr>
          <p:cNvPr id="20" name="19 CuadroTexto"/>
          <p:cNvSpPr txBox="1"/>
          <p:nvPr/>
        </p:nvSpPr>
        <p:spPr>
          <a:xfrm>
            <a:off x="6228184" y="5589240"/>
            <a:ext cx="2088231" cy="276999"/>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s-EC" sz="1200" dirty="0" smtClean="0"/>
              <a:t>Requerimientos</a:t>
            </a:r>
            <a:endParaRPr lang="es-EC" sz="1200" dirty="0"/>
          </a:p>
        </p:txBody>
      </p:sp>
      <p:sp>
        <p:nvSpPr>
          <p:cNvPr id="21" name="20 Sol">
            <a:hlinkClick r:id="rId8" action="ppaction://hlinkpres?slideindex=13&amp;slidetitle=Diapositiva 13"/>
          </p:cNvPr>
          <p:cNvSpPr/>
          <p:nvPr/>
        </p:nvSpPr>
        <p:spPr>
          <a:xfrm>
            <a:off x="8460431" y="5650216"/>
            <a:ext cx="216024" cy="216024"/>
          </a:xfrm>
          <a:prstGeom prst="sun">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ln w="6350">
                <a:solidFill>
                  <a:schemeClr val="tx1"/>
                </a:solidFill>
              </a:ln>
            </a:endParaRPr>
          </a:p>
        </p:txBody>
      </p:sp>
      <p:sp>
        <p:nvSpPr>
          <p:cNvPr id="22" name="21 Sol">
            <a:hlinkClick r:id="rId8" action="ppaction://hlinkpres?slideindex=12&amp;slidetitle=Diapositiva 12"/>
          </p:cNvPr>
          <p:cNvSpPr/>
          <p:nvPr/>
        </p:nvSpPr>
        <p:spPr>
          <a:xfrm>
            <a:off x="8460431" y="5266808"/>
            <a:ext cx="216024" cy="216024"/>
          </a:xfrm>
          <a:prstGeom prst="sun">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ln w="6350">
                <a:solidFill>
                  <a:schemeClr val="tx1"/>
                </a:solidFill>
              </a:ln>
            </a:endParaRPr>
          </a:p>
        </p:txBody>
      </p:sp>
      <p:sp>
        <p:nvSpPr>
          <p:cNvPr id="23" name="22 Sol">
            <a:hlinkClick r:id="rId8" action="ppaction://hlinkpres?slideindex=11&amp;slidetitle=Diapositiva 11"/>
          </p:cNvPr>
          <p:cNvSpPr/>
          <p:nvPr/>
        </p:nvSpPr>
        <p:spPr>
          <a:xfrm>
            <a:off x="8460431" y="4858128"/>
            <a:ext cx="216024" cy="216024"/>
          </a:xfrm>
          <a:prstGeom prst="sun">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ln w="6350">
                <a:solidFill>
                  <a:schemeClr val="tx1"/>
                </a:solidFill>
              </a:ln>
            </a:endParaRPr>
          </a:p>
        </p:txBody>
      </p:sp>
      <p:cxnSp>
        <p:nvCxnSpPr>
          <p:cNvPr id="8" name="7 Conector recto de flecha"/>
          <p:cNvCxnSpPr>
            <a:endCxn id="6" idx="1"/>
          </p:cNvCxnSpPr>
          <p:nvPr/>
        </p:nvCxnSpPr>
        <p:spPr>
          <a:xfrm flipV="1">
            <a:off x="5508103" y="4971398"/>
            <a:ext cx="720080" cy="23747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4" name="23 Conector recto de flecha"/>
          <p:cNvCxnSpPr/>
          <p:nvPr/>
        </p:nvCxnSpPr>
        <p:spPr>
          <a:xfrm>
            <a:off x="5508103" y="5374820"/>
            <a:ext cx="72008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5" name="24 Conector recto de flecha"/>
          <p:cNvCxnSpPr>
            <a:endCxn id="20" idx="1"/>
          </p:cNvCxnSpPr>
          <p:nvPr/>
        </p:nvCxnSpPr>
        <p:spPr>
          <a:xfrm>
            <a:off x="5508104" y="5589240"/>
            <a:ext cx="720080" cy="1385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xmlns="" val="2481855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5" name="4 Imagen" descr="Descripción: ESPE.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25618" y="114300"/>
            <a:ext cx="701675" cy="685800"/>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4" name="3 Diagrama"/>
          <p:cNvGraphicFramePr/>
          <p:nvPr>
            <p:extLst>
              <p:ext uri="{D42A27DB-BD31-4B8C-83A1-F6EECF244321}">
                <p14:modId xmlns:p14="http://schemas.microsoft.com/office/powerpoint/2010/main" xmlns="" val="356026533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 name="25 Sol">
            <a:hlinkClick r:id="rId8" action="ppaction://hlinkpres?slideindex=15&amp;slidetitle=Diapositiva 15"/>
          </p:cNvPr>
          <p:cNvSpPr/>
          <p:nvPr/>
        </p:nvSpPr>
        <p:spPr>
          <a:xfrm>
            <a:off x="2123728" y="4221088"/>
            <a:ext cx="216024" cy="216024"/>
          </a:xfrm>
          <a:prstGeom prst="sun">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ln w="6350">
                <a:solidFill>
                  <a:schemeClr val="tx1"/>
                </a:solidFill>
              </a:ln>
            </a:endParaRPr>
          </a:p>
        </p:txBody>
      </p:sp>
      <p:sp>
        <p:nvSpPr>
          <p:cNvPr id="27" name="26 Sol">
            <a:hlinkClick r:id="rId8" action="ppaction://hlinkpres?slideindex=16&amp;slidetitle=Diapositiva 16"/>
          </p:cNvPr>
          <p:cNvSpPr/>
          <p:nvPr/>
        </p:nvSpPr>
        <p:spPr>
          <a:xfrm>
            <a:off x="3707904" y="4221088"/>
            <a:ext cx="216024" cy="216024"/>
          </a:xfrm>
          <a:prstGeom prst="sun">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ln w="6350">
                <a:solidFill>
                  <a:schemeClr val="tx1"/>
                </a:solidFill>
              </a:ln>
            </a:endParaRPr>
          </a:p>
        </p:txBody>
      </p:sp>
      <p:sp>
        <p:nvSpPr>
          <p:cNvPr id="28" name="27 Sol">
            <a:hlinkClick r:id="rId8" action="ppaction://hlinkpres?slideindex=17&amp;slidetitle=Diapositiva 17"/>
          </p:cNvPr>
          <p:cNvSpPr/>
          <p:nvPr/>
        </p:nvSpPr>
        <p:spPr>
          <a:xfrm>
            <a:off x="5292080" y="4221088"/>
            <a:ext cx="216024" cy="216024"/>
          </a:xfrm>
          <a:prstGeom prst="sun">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ln w="6350">
                <a:solidFill>
                  <a:schemeClr val="tx1"/>
                </a:solidFill>
              </a:ln>
            </a:endParaRPr>
          </a:p>
        </p:txBody>
      </p:sp>
      <p:sp>
        <p:nvSpPr>
          <p:cNvPr id="29" name="28 Sol">
            <a:hlinkClick r:id="rId8" action="ppaction://hlinkpres?slideindex=18&amp;slidetitle=Diapositiva 18"/>
          </p:cNvPr>
          <p:cNvSpPr/>
          <p:nvPr/>
        </p:nvSpPr>
        <p:spPr>
          <a:xfrm>
            <a:off x="6804248" y="4221088"/>
            <a:ext cx="216024" cy="216024"/>
          </a:xfrm>
          <a:prstGeom prst="sun">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ln w="6350">
                <a:solidFill>
                  <a:schemeClr val="tx1"/>
                </a:solidFill>
              </a:ln>
            </a:endParaRPr>
          </a:p>
        </p:txBody>
      </p:sp>
      <p:sp>
        <p:nvSpPr>
          <p:cNvPr id="30" name="29 Rectángulo"/>
          <p:cNvSpPr/>
          <p:nvPr/>
        </p:nvSpPr>
        <p:spPr>
          <a:xfrm>
            <a:off x="2887930" y="332656"/>
            <a:ext cx="3900427" cy="584775"/>
          </a:xfrm>
          <a:prstGeom prst="rect">
            <a:avLst/>
          </a:prstGeom>
          <a:noFill/>
        </p:spPr>
        <p:txBody>
          <a:bodyPr wrap="none" lIns="91440" tIns="45720" rIns="91440" bIns="45720">
            <a:spAutoFit/>
          </a:bodyPr>
          <a:lstStyle/>
          <a:p>
            <a:pPr algn="ctr"/>
            <a:r>
              <a:rPr lang="es-E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ORGANIZACIÓN</a:t>
            </a:r>
            <a:endParaRPr lang="es-E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3572602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5" name="4 Imagen" descr="Descripción: ESPE.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25618" y="114300"/>
            <a:ext cx="701675"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8 Rectángulo"/>
          <p:cNvSpPr/>
          <p:nvPr/>
        </p:nvSpPr>
        <p:spPr>
          <a:xfrm>
            <a:off x="2588532" y="188640"/>
            <a:ext cx="4171335" cy="584775"/>
          </a:xfrm>
          <a:prstGeom prst="rect">
            <a:avLst/>
          </a:prstGeom>
          <a:noFill/>
        </p:spPr>
        <p:txBody>
          <a:bodyPr wrap="none" lIns="91440" tIns="45720" rIns="91440" bIns="45720">
            <a:spAutoFit/>
          </a:bodyPr>
          <a:lstStyle/>
          <a:p>
            <a:pPr algn="ctr"/>
            <a:r>
              <a:rPr lang="es-E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FINANCIERO 1/8</a:t>
            </a:r>
            <a:endParaRPr lang="es-E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5 CuadroTexto"/>
          <p:cNvSpPr txBox="1"/>
          <p:nvPr/>
        </p:nvSpPr>
        <p:spPr>
          <a:xfrm>
            <a:off x="179512" y="1224126"/>
            <a:ext cx="1800200" cy="369332"/>
          </a:xfrm>
          <a:prstGeom prst="rect">
            <a:avLst/>
          </a:prstGeom>
          <a:noFill/>
        </p:spPr>
        <p:txBody>
          <a:bodyPr wrap="square" rtlCol="0">
            <a:spAutoFit/>
          </a:bodyPr>
          <a:lstStyle/>
          <a:p>
            <a:r>
              <a:rPr lang="es-EC" dirty="0" smtClean="0"/>
              <a:t>Inversiones: </a:t>
            </a:r>
            <a:endParaRPr lang="es-EC" dirty="0"/>
          </a:p>
        </p:txBody>
      </p:sp>
      <p:graphicFrame>
        <p:nvGraphicFramePr>
          <p:cNvPr id="7" name="6 Tabla"/>
          <p:cNvGraphicFramePr>
            <a:graphicFrameLocks noGrp="1"/>
          </p:cNvGraphicFramePr>
          <p:nvPr>
            <p:extLst>
              <p:ext uri="{D42A27DB-BD31-4B8C-83A1-F6EECF244321}">
                <p14:modId xmlns:p14="http://schemas.microsoft.com/office/powerpoint/2010/main" xmlns="" val="1078890210"/>
              </p:ext>
            </p:extLst>
          </p:nvPr>
        </p:nvGraphicFramePr>
        <p:xfrm>
          <a:off x="2123728" y="1040492"/>
          <a:ext cx="3960440" cy="736600"/>
        </p:xfrm>
        <a:graphic>
          <a:graphicData uri="http://schemas.openxmlformats.org/drawingml/2006/table">
            <a:tbl>
              <a:tblPr firstRow="1" bandRow="1">
                <a:tableStyleId>{69CF1AB2-1976-4502-BF36-3FF5EA218861}</a:tableStyleId>
              </a:tblPr>
              <a:tblGrid>
                <a:gridCol w="2808312"/>
                <a:gridCol w="1152128"/>
              </a:tblGrid>
              <a:tr h="139040">
                <a:tc>
                  <a:txBody>
                    <a:bodyPr/>
                    <a:lstStyle/>
                    <a:p>
                      <a:r>
                        <a:rPr lang="es-EC" b="0" dirty="0" smtClean="0"/>
                        <a:t>Activos fijos</a:t>
                      </a:r>
                      <a:endParaRPr lang="es-EC" b="0" dirty="0"/>
                    </a:p>
                  </a:txBody>
                  <a:tcPr/>
                </a:tc>
                <a:tc>
                  <a:txBody>
                    <a:bodyPr/>
                    <a:lstStyle/>
                    <a:p>
                      <a:r>
                        <a:rPr lang="es-EC" b="0" dirty="0" smtClean="0"/>
                        <a:t>17.500</a:t>
                      </a:r>
                      <a:endParaRPr lang="es-EC" b="0" dirty="0"/>
                    </a:p>
                  </a:txBody>
                  <a:tcPr/>
                </a:tc>
              </a:tr>
              <a:tr h="370840">
                <a:tc>
                  <a:txBody>
                    <a:bodyPr/>
                    <a:lstStyle/>
                    <a:p>
                      <a:r>
                        <a:rPr lang="es-EC" b="0" dirty="0" smtClean="0"/>
                        <a:t>Capital de trabajo</a:t>
                      </a:r>
                      <a:endParaRPr lang="es-EC" b="0" dirty="0"/>
                    </a:p>
                  </a:txBody>
                  <a:tcPr/>
                </a:tc>
                <a:tc>
                  <a:txBody>
                    <a:bodyPr/>
                    <a:lstStyle/>
                    <a:p>
                      <a:r>
                        <a:rPr lang="es-EC" sz="1800" b="0" kern="1200" dirty="0" smtClean="0">
                          <a:solidFill>
                            <a:schemeClr val="dk1"/>
                          </a:solidFill>
                          <a:effectLst/>
                          <a:latin typeface="+mn-lt"/>
                          <a:ea typeface="+mn-ea"/>
                          <a:cs typeface="+mn-cs"/>
                        </a:rPr>
                        <a:t>57.463</a:t>
                      </a:r>
                      <a:endParaRPr lang="es-EC" b="0" dirty="0"/>
                    </a:p>
                  </a:txBody>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xmlns="" val="2293680339"/>
              </p:ext>
            </p:extLst>
          </p:nvPr>
        </p:nvGraphicFramePr>
        <p:xfrm>
          <a:off x="2123728" y="2204864"/>
          <a:ext cx="5616624" cy="617220"/>
        </p:xfrm>
        <a:graphic>
          <a:graphicData uri="http://schemas.openxmlformats.org/drawingml/2006/table">
            <a:tbl>
              <a:tblPr firstRow="1" firstCol="1" bandRow="1">
                <a:tableStyleId>{69CF1AB2-1976-4502-BF36-3FF5EA218861}</a:tableStyleId>
              </a:tblPr>
              <a:tblGrid>
                <a:gridCol w="752981"/>
                <a:gridCol w="461010"/>
                <a:gridCol w="598170"/>
                <a:gridCol w="597535"/>
                <a:gridCol w="597535"/>
                <a:gridCol w="597535"/>
                <a:gridCol w="597535"/>
                <a:gridCol w="597535"/>
                <a:gridCol w="816788"/>
              </a:tblGrid>
              <a:tr h="114935">
                <a:tc rowSpan="2">
                  <a:txBody>
                    <a:bodyPr/>
                    <a:lstStyle/>
                    <a:p>
                      <a:pPr algn="ctr">
                        <a:lnSpc>
                          <a:spcPct val="150000"/>
                        </a:lnSpc>
                        <a:spcAft>
                          <a:spcPts val="0"/>
                        </a:spcAft>
                      </a:pPr>
                      <a:r>
                        <a:rPr lang="es-EC" sz="900">
                          <a:effectLst/>
                        </a:rPr>
                        <a:t>AÑO</a:t>
                      </a:r>
                      <a:endParaRPr lang="es-EC" sz="1200">
                        <a:solidFill>
                          <a:srgbClr val="365F91"/>
                        </a:solidFill>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C" sz="900">
                          <a:effectLst/>
                        </a:rPr>
                        <a:t>1</a:t>
                      </a:r>
                      <a:endParaRPr lang="es-EC" sz="1200">
                        <a:solidFill>
                          <a:srgbClr val="365F91"/>
                        </a:solidFill>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C" sz="900">
                          <a:effectLst/>
                        </a:rPr>
                        <a:t>2</a:t>
                      </a:r>
                      <a:endParaRPr lang="es-EC" sz="1200">
                        <a:solidFill>
                          <a:srgbClr val="365F91"/>
                        </a:solidFill>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C" sz="900">
                          <a:effectLst/>
                        </a:rPr>
                        <a:t>3</a:t>
                      </a:r>
                      <a:endParaRPr lang="es-EC" sz="1200">
                        <a:solidFill>
                          <a:srgbClr val="365F91"/>
                        </a:solidFill>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C" sz="900">
                          <a:effectLst/>
                        </a:rPr>
                        <a:t>4</a:t>
                      </a:r>
                      <a:endParaRPr lang="es-EC" sz="1200">
                        <a:solidFill>
                          <a:srgbClr val="365F91"/>
                        </a:solidFill>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C" sz="900">
                          <a:effectLst/>
                        </a:rPr>
                        <a:t>5</a:t>
                      </a:r>
                      <a:endParaRPr lang="es-EC" sz="1200">
                        <a:solidFill>
                          <a:srgbClr val="365F91"/>
                        </a:solidFill>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C" sz="900">
                          <a:effectLst/>
                        </a:rPr>
                        <a:t>6</a:t>
                      </a:r>
                      <a:endParaRPr lang="es-EC" sz="1200">
                        <a:solidFill>
                          <a:srgbClr val="365F91"/>
                        </a:solidFill>
                        <a:effectLst/>
                        <a:latin typeface="Arial"/>
                        <a:ea typeface="Calibri"/>
                        <a:cs typeface="Times New Roman"/>
                      </a:endParaRPr>
                    </a:p>
                  </a:txBody>
                  <a:tcPr marL="68580" marR="68580" marT="0" marB="0" anchor="ctr"/>
                </a:tc>
                <a:tc rowSpan="2">
                  <a:txBody>
                    <a:bodyPr/>
                    <a:lstStyle/>
                    <a:p>
                      <a:pPr algn="ctr">
                        <a:lnSpc>
                          <a:spcPct val="150000"/>
                        </a:lnSpc>
                        <a:spcAft>
                          <a:spcPts val="0"/>
                        </a:spcAft>
                      </a:pPr>
                      <a:r>
                        <a:rPr lang="es-EC" sz="900">
                          <a:effectLst/>
                        </a:rPr>
                        <a:t>Suma</a:t>
                      </a:r>
                      <a:endParaRPr lang="es-EC" sz="1200">
                        <a:solidFill>
                          <a:srgbClr val="365F91"/>
                        </a:solidFill>
                        <a:effectLst/>
                        <a:latin typeface="Arial"/>
                        <a:ea typeface="Calibri"/>
                        <a:cs typeface="Times New Roman"/>
                      </a:endParaRPr>
                    </a:p>
                  </a:txBody>
                  <a:tcPr marL="68580" marR="68580" marT="0" marB="0" anchor="ctr"/>
                </a:tc>
                <a:tc rowSpan="2">
                  <a:txBody>
                    <a:bodyPr/>
                    <a:lstStyle/>
                    <a:p>
                      <a:pPr algn="ctr">
                        <a:lnSpc>
                          <a:spcPct val="150000"/>
                        </a:lnSpc>
                        <a:spcAft>
                          <a:spcPts val="0"/>
                        </a:spcAft>
                      </a:pPr>
                      <a:r>
                        <a:rPr lang="es-EC" sz="900">
                          <a:effectLst/>
                        </a:rPr>
                        <a:t>Promedio</a:t>
                      </a:r>
                      <a:endParaRPr lang="es-EC" sz="1200">
                        <a:solidFill>
                          <a:srgbClr val="365F91"/>
                        </a:solidFill>
                        <a:effectLst/>
                        <a:latin typeface="Arial"/>
                        <a:ea typeface="Calibri"/>
                        <a:cs typeface="Times New Roman"/>
                      </a:endParaRPr>
                    </a:p>
                  </a:txBody>
                  <a:tcPr marL="68580" marR="68580" marT="0" marB="0" anchor="ctr"/>
                </a:tc>
              </a:tr>
              <a:tr h="168275">
                <a:tc vMerge="1">
                  <a:txBody>
                    <a:bodyPr/>
                    <a:lstStyle/>
                    <a:p>
                      <a:endParaRPr lang="es-EC"/>
                    </a:p>
                  </a:txBody>
                  <a:tcPr/>
                </a:tc>
                <a:tc>
                  <a:txBody>
                    <a:bodyPr/>
                    <a:lstStyle/>
                    <a:p>
                      <a:pPr algn="ctr">
                        <a:lnSpc>
                          <a:spcPct val="150000"/>
                        </a:lnSpc>
                        <a:spcAft>
                          <a:spcPts val="0"/>
                        </a:spcAft>
                      </a:pPr>
                      <a:r>
                        <a:rPr lang="es-EC" sz="900">
                          <a:effectLst/>
                        </a:rPr>
                        <a:t>2006</a:t>
                      </a:r>
                      <a:endParaRPr lang="es-EC" sz="1200">
                        <a:solidFill>
                          <a:srgbClr val="365F91"/>
                        </a:solidFill>
                        <a:effectLst/>
                        <a:latin typeface="Arial"/>
                        <a:ea typeface="Calibri"/>
                        <a:cs typeface="Times New Roman"/>
                      </a:endParaRPr>
                    </a:p>
                  </a:txBody>
                  <a:tcPr marL="68580" marR="68580" marT="0" marB="0"/>
                </a:tc>
                <a:tc>
                  <a:txBody>
                    <a:bodyPr/>
                    <a:lstStyle/>
                    <a:p>
                      <a:pPr algn="ctr">
                        <a:lnSpc>
                          <a:spcPct val="150000"/>
                        </a:lnSpc>
                        <a:spcAft>
                          <a:spcPts val="0"/>
                        </a:spcAft>
                      </a:pPr>
                      <a:r>
                        <a:rPr lang="es-EC" sz="900">
                          <a:effectLst/>
                        </a:rPr>
                        <a:t>2007</a:t>
                      </a:r>
                      <a:endParaRPr lang="es-EC" sz="1200">
                        <a:solidFill>
                          <a:srgbClr val="365F91"/>
                        </a:solidFill>
                        <a:effectLst/>
                        <a:latin typeface="Arial"/>
                        <a:ea typeface="Calibri"/>
                        <a:cs typeface="Times New Roman"/>
                      </a:endParaRPr>
                    </a:p>
                  </a:txBody>
                  <a:tcPr marL="68580" marR="68580" marT="0" marB="0"/>
                </a:tc>
                <a:tc>
                  <a:txBody>
                    <a:bodyPr/>
                    <a:lstStyle/>
                    <a:p>
                      <a:pPr algn="ctr">
                        <a:lnSpc>
                          <a:spcPct val="150000"/>
                        </a:lnSpc>
                        <a:spcAft>
                          <a:spcPts val="0"/>
                        </a:spcAft>
                      </a:pPr>
                      <a:r>
                        <a:rPr lang="es-EC" sz="900">
                          <a:effectLst/>
                        </a:rPr>
                        <a:t>2008</a:t>
                      </a:r>
                      <a:endParaRPr lang="es-EC" sz="1200">
                        <a:solidFill>
                          <a:srgbClr val="365F91"/>
                        </a:solidFill>
                        <a:effectLst/>
                        <a:latin typeface="Arial"/>
                        <a:ea typeface="Calibri"/>
                        <a:cs typeface="Times New Roman"/>
                      </a:endParaRPr>
                    </a:p>
                  </a:txBody>
                  <a:tcPr marL="68580" marR="68580" marT="0" marB="0"/>
                </a:tc>
                <a:tc>
                  <a:txBody>
                    <a:bodyPr/>
                    <a:lstStyle/>
                    <a:p>
                      <a:pPr algn="ctr">
                        <a:lnSpc>
                          <a:spcPct val="150000"/>
                        </a:lnSpc>
                        <a:spcAft>
                          <a:spcPts val="0"/>
                        </a:spcAft>
                      </a:pPr>
                      <a:r>
                        <a:rPr lang="es-EC" sz="900">
                          <a:effectLst/>
                        </a:rPr>
                        <a:t>2009</a:t>
                      </a:r>
                      <a:endParaRPr lang="es-EC" sz="1200">
                        <a:solidFill>
                          <a:srgbClr val="365F91"/>
                        </a:solidFill>
                        <a:effectLst/>
                        <a:latin typeface="Arial"/>
                        <a:ea typeface="Calibri"/>
                        <a:cs typeface="Times New Roman"/>
                      </a:endParaRPr>
                    </a:p>
                  </a:txBody>
                  <a:tcPr marL="68580" marR="68580" marT="0" marB="0"/>
                </a:tc>
                <a:tc>
                  <a:txBody>
                    <a:bodyPr/>
                    <a:lstStyle/>
                    <a:p>
                      <a:pPr algn="ctr">
                        <a:lnSpc>
                          <a:spcPct val="150000"/>
                        </a:lnSpc>
                        <a:spcAft>
                          <a:spcPts val="0"/>
                        </a:spcAft>
                      </a:pPr>
                      <a:r>
                        <a:rPr lang="es-EC" sz="900">
                          <a:effectLst/>
                        </a:rPr>
                        <a:t>2010</a:t>
                      </a:r>
                      <a:endParaRPr lang="es-EC" sz="1200">
                        <a:solidFill>
                          <a:srgbClr val="365F91"/>
                        </a:solidFill>
                        <a:effectLst/>
                        <a:latin typeface="Arial"/>
                        <a:ea typeface="Calibri"/>
                        <a:cs typeface="Times New Roman"/>
                      </a:endParaRPr>
                    </a:p>
                  </a:txBody>
                  <a:tcPr marL="68580" marR="68580" marT="0" marB="0"/>
                </a:tc>
                <a:tc>
                  <a:txBody>
                    <a:bodyPr/>
                    <a:lstStyle/>
                    <a:p>
                      <a:pPr algn="ctr">
                        <a:lnSpc>
                          <a:spcPct val="150000"/>
                        </a:lnSpc>
                        <a:spcAft>
                          <a:spcPts val="0"/>
                        </a:spcAft>
                      </a:pPr>
                      <a:r>
                        <a:rPr lang="es-EC" sz="900">
                          <a:effectLst/>
                        </a:rPr>
                        <a:t>2011</a:t>
                      </a:r>
                      <a:endParaRPr lang="es-EC" sz="1200">
                        <a:solidFill>
                          <a:srgbClr val="365F91"/>
                        </a:solidFill>
                        <a:effectLst/>
                        <a:latin typeface="Arial"/>
                        <a:ea typeface="Calibri"/>
                        <a:cs typeface="Times New Roman"/>
                      </a:endParaRPr>
                    </a:p>
                  </a:txBody>
                  <a:tcPr marL="68580" marR="68580" marT="0" marB="0"/>
                </a:tc>
                <a:tc vMerge="1">
                  <a:txBody>
                    <a:bodyPr/>
                    <a:lstStyle/>
                    <a:p>
                      <a:endParaRPr lang="es-EC"/>
                    </a:p>
                  </a:txBody>
                  <a:tcPr/>
                </a:tc>
                <a:tc vMerge="1">
                  <a:txBody>
                    <a:bodyPr/>
                    <a:lstStyle/>
                    <a:p>
                      <a:endParaRPr lang="es-EC"/>
                    </a:p>
                  </a:txBody>
                  <a:tcPr/>
                </a:tc>
              </a:tr>
              <a:tr h="168275">
                <a:tc>
                  <a:txBody>
                    <a:bodyPr/>
                    <a:lstStyle/>
                    <a:p>
                      <a:pPr algn="l">
                        <a:lnSpc>
                          <a:spcPct val="150000"/>
                        </a:lnSpc>
                        <a:spcAft>
                          <a:spcPts val="0"/>
                        </a:spcAft>
                      </a:pPr>
                      <a:r>
                        <a:rPr lang="es-EC" sz="900">
                          <a:effectLst/>
                        </a:rPr>
                        <a:t>Inflación</a:t>
                      </a:r>
                      <a:endParaRPr lang="es-EC" sz="1200">
                        <a:solidFill>
                          <a:srgbClr val="365F91"/>
                        </a:solidFill>
                        <a:effectLst/>
                        <a:latin typeface="Arial"/>
                        <a:ea typeface="Calibri"/>
                        <a:cs typeface="Times New Roman"/>
                      </a:endParaRPr>
                    </a:p>
                  </a:txBody>
                  <a:tcPr marL="68580" marR="68580" marT="0" marB="0"/>
                </a:tc>
                <a:tc>
                  <a:txBody>
                    <a:bodyPr/>
                    <a:lstStyle/>
                    <a:p>
                      <a:pPr algn="ctr">
                        <a:lnSpc>
                          <a:spcPct val="150000"/>
                        </a:lnSpc>
                        <a:spcAft>
                          <a:spcPts val="0"/>
                        </a:spcAft>
                      </a:pPr>
                      <a:r>
                        <a:rPr lang="es-EC" sz="900">
                          <a:effectLst/>
                        </a:rPr>
                        <a:t>2,87</a:t>
                      </a:r>
                      <a:endParaRPr lang="es-EC" sz="1200">
                        <a:solidFill>
                          <a:srgbClr val="365F91"/>
                        </a:solidFill>
                        <a:effectLst/>
                        <a:latin typeface="Arial"/>
                        <a:ea typeface="Calibri"/>
                        <a:cs typeface="Times New Roman"/>
                      </a:endParaRPr>
                    </a:p>
                  </a:txBody>
                  <a:tcPr marL="68580" marR="68580" marT="0" marB="0"/>
                </a:tc>
                <a:tc>
                  <a:txBody>
                    <a:bodyPr/>
                    <a:lstStyle/>
                    <a:p>
                      <a:pPr algn="ctr">
                        <a:lnSpc>
                          <a:spcPct val="150000"/>
                        </a:lnSpc>
                        <a:spcAft>
                          <a:spcPts val="0"/>
                        </a:spcAft>
                      </a:pPr>
                      <a:r>
                        <a:rPr lang="es-EC" sz="900">
                          <a:effectLst/>
                        </a:rPr>
                        <a:t>3,32</a:t>
                      </a:r>
                      <a:endParaRPr lang="es-EC" sz="1200">
                        <a:solidFill>
                          <a:srgbClr val="365F91"/>
                        </a:solidFill>
                        <a:effectLst/>
                        <a:latin typeface="Arial"/>
                        <a:ea typeface="Calibri"/>
                        <a:cs typeface="Times New Roman"/>
                      </a:endParaRPr>
                    </a:p>
                  </a:txBody>
                  <a:tcPr marL="68580" marR="68580" marT="0" marB="0"/>
                </a:tc>
                <a:tc>
                  <a:txBody>
                    <a:bodyPr/>
                    <a:lstStyle/>
                    <a:p>
                      <a:pPr algn="ctr">
                        <a:lnSpc>
                          <a:spcPct val="150000"/>
                        </a:lnSpc>
                        <a:spcAft>
                          <a:spcPts val="0"/>
                        </a:spcAft>
                      </a:pPr>
                      <a:r>
                        <a:rPr lang="es-EC" sz="900">
                          <a:effectLst/>
                        </a:rPr>
                        <a:t>8,83</a:t>
                      </a:r>
                      <a:endParaRPr lang="es-EC" sz="1200">
                        <a:solidFill>
                          <a:srgbClr val="365F91"/>
                        </a:solidFill>
                        <a:effectLst/>
                        <a:latin typeface="Arial"/>
                        <a:ea typeface="Calibri"/>
                        <a:cs typeface="Times New Roman"/>
                      </a:endParaRPr>
                    </a:p>
                  </a:txBody>
                  <a:tcPr marL="68580" marR="68580" marT="0" marB="0"/>
                </a:tc>
                <a:tc>
                  <a:txBody>
                    <a:bodyPr/>
                    <a:lstStyle/>
                    <a:p>
                      <a:pPr algn="ctr">
                        <a:lnSpc>
                          <a:spcPct val="150000"/>
                        </a:lnSpc>
                        <a:spcAft>
                          <a:spcPts val="0"/>
                        </a:spcAft>
                      </a:pPr>
                      <a:r>
                        <a:rPr lang="es-EC" sz="900">
                          <a:effectLst/>
                        </a:rPr>
                        <a:t>4,31</a:t>
                      </a:r>
                      <a:endParaRPr lang="es-EC" sz="1200">
                        <a:solidFill>
                          <a:srgbClr val="365F91"/>
                        </a:solidFill>
                        <a:effectLst/>
                        <a:latin typeface="Arial"/>
                        <a:ea typeface="Calibri"/>
                        <a:cs typeface="Times New Roman"/>
                      </a:endParaRPr>
                    </a:p>
                  </a:txBody>
                  <a:tcPr marL="68580" marR="68580" marT="0" marB="0"/>
                </a:tc>
                <a:tc>
                  <a:txBody>
                    <a:bodyPr/>
                    <a:lstStyle/>
                    <a:p>
                      <a:pPr algn="ctr">
                        <a:lnSpc>
                          <a:spcPct val="150000"/>
                        </a:lnSpc>
                        <a:spcAft>
                          <a:spcPts val="0"/>
                        </a:spcAft>
                      </a:pPr>
                      <a:r>
                        <a:rPr lang="es-EC" sz="900">
                          <a:effectLst/>
                        </a:rPr>
                        <a:t>3,33</a:t>
                      </a:r>
                      <a:endParaRPr lang="es-EC" sz="1200">
                        <a:solidFill>
                          <a:srgbClr val="365F91"/>
                        </a:solidFill>
                        <a:effectLst/>
                        <a:latin typeface="Arial"/>
                        <a:ea typeface="Calibri"/>
                        <a:cs typeface="Times New Roman"/>
                      </a:endParaRPr>
                    </a:p>
                  </a:txBody>
                  <a:tcPr marL="68580" marR="68580" marT="0" marB="0"/>
                </a:tc>
                <a:tc>
                  <a:txBody>
                    <a:bodyPr/>
                    <a:lstStyle/>
                    <a:p>
                      <a:pPr algn="ctr">
                        <a:lnSpc>
                          <a:spcPct val="150000"/>
                        </a:lnSpc>
                        <a:spcAft>
                          <a:spcPts val="0"/>
                        </a:spcAft>
                      </a:pPr>
                      <a:r>
                        <a:rPr lang="es-EC" sz="900">
                          <a:effectLst/>
                        </a:rPr>
                        <a:t>5,39</a:t>
                      </a:r>
                      <a:endParaRPr lang="es-EC" sz="1200">
                        <a:solidFill>
                          <a:srgbClr val="365F91"/>
                        </a:solidFill>
                        <a:effectLst/>
                        <a:latin typeface="Arial"/>
                        <a:ea typeface="Calibri"/>
                        <a:cs typeface="Times New Roman"/>
                      </a:endParaRPr>
                    </a:p>
                  </a:txBody>
                  <a:tcPr marL="68580" marR="68580" marT="0" marB="0"/>
                </a:tc>
                <a:tc>
                  <a:txBody>
                    <a:bodyPr/>
                    <a:lstStyle/>
                    <a:p>
                      <a:pPr algn="r">
                        <a:lnSpc>
                          <a:spcPct val="150000"/>
                        </a:lnSpc>
                        <a:spcAft>
                          <a:spcPts val="0"/>
                        </a:spcAft>
                      </a:pPr>
                      <a:r>
                        <a:rPr lang="es-EC" sz="900">
                          <a:effectLst/>
                        </a:rPr>
                        <a:t>28,05</a:t>
                      </a:r>
                      <a:endParaRPr lang="es-EC" sz="1200">
                        <a:solidFill>
                          <a:srgbClr val="365F91"/>
                        </a:solidFill>
                        <a:effectLst/>
                        <a:latin typeface="Arial"/>
                        <a:ea typeface="Calibri"/>
                        <a:cs typeface="Times New Roman"/>
                      </a:endParaRPr>
                    </a:p>
                  </a:txBody>
                  <a:tcPr marL="68580" marR="68580" marT="0" marB="0"/>
                </a:tc>
                <a:tc>
                  <a:txBody>
                    <a:bodyPr/>
                    <a:lstStyle/>
                    <a:p>
                      <a:pPr algn="r">
                        <a:lnSpc>
                          <a:spcPct val="150000"/>
                        </a:lnSpc>
                        <a:spcAft>
                          <a:spcPts val="0"/>
                        </a:spcAft>
                      </a:pPr>
                      <a:r>
                        <a:rPr lang="es-EC" sz="900" dirty="0">
                          <a:effectLst/>
                        </a:rPr>
                        <a:t>4,68</a:t>
                      </a:r>
                      <a:endParaRPr lang="es-EC" sz="1200" dirty="0">
                        <a:solidFill>
                          <a:srgbClr val="365F91"/>
                        </a:solidFill>
                        <a:effectLst/>
                        <a:latin typeface="Arial"/>
                        <a:ea typeface="Calibri"/>
                        <a:cs typeface="Times New Roman"/>
                      </a:endParaRPr>
                    </a:p>
                  </a:txBody>
                  <a:tcPr marL="68580" marR="68580" marT="0" marB="0"/>
                </a:tc>
              </a:tr>
            </a:tbl>
          </a:graphicData>
        </a:graphic>
      </p:graphicFrame>
      <p:sp>
        <p:nvSpPr>
          <p:cNvPr id="15" name="14 CuadroTexto"/>
          <p:cNvSpPr txBox="1"/>
          <p:nvPr/>
        </p:nvSpPr>
        <p:spPr>
          <a:xfrm>
            <a:off x="179512" y="2267580"/>
            <a:ext cx="1800200" cy="369332"/>
          </a:xfrm>
          <a:prstGeom prst="rect">
            <a:avLst/>
          </a:prstGeom>
          <a:noFill/>
        </p:spPr>
        <p:txBody>
          <a:bodyPr wrap="square" rtlCol="0">
            <a:spAutoFit/>
          </a:bodyPr>
          <a:lstStyle/>
          <a:p>
            <a:r>
              <a:rPr lang="es-EC" dirty="0" smtClean="0"/>
              <a:t>Inflación</a:t>
            </a:r>
            <a:endParaRPr lang="es-EC" dirty="0"/>
          </a:p>
        </p:txBody>
      </p:sp>
      <p:sp>
        <p:nvSpPr>
          <p:cNvPr id="17" name="16 CuadroTexto"/>
          <p:cNvSpPr txBox="1"/>
          <p:nvPr/>
        </p:nvSpPr>
        <p:spPr>
          <a:xfrm>
            <a:off x="179512" y="3068960"/>
            <a:ext cx="3960440" cy="369332"/>
          </a:xfrm>
          <a:prstGeom prst="rect">
            <a:avLst/>
          </a:prstGeom>
          <a:noFill/>
        </p:spPr>
        <p:txBody>
          <a:bodyPr wrap="square" rtlCol="0">
            <a:spAutoFit/>
          </a:bodyPr>
          <a:lstStyle/>
          <a:p>
            <a:r>
              <a:rPr lang="es-EC" dirty="0" smtClean="0"/>
              <a:t>Proyección de ingresos</a:t>
            </a:r>
            <a:endParaRPr lang="es-EC" dirty="0"/>
          </a:p>
        </p:txBody>
      </p:sp>
      <p:graphicFrame>
        <p:nvGraphicFramePr>
          <p:cNvPr id="11" name="10 Tabla"/>
          <p:cNvGraphicFramePr>
            <a:graphicFrameLocks noGrp="1"/>
          </p:cNvGraphicFramePr>
          <p:nvPr>
            <p:extLst>
              <p:ext uri="{D42A27DB-BD31-4B8C-83A1-F6EECF244321}">
                <p14:modId xmlns:p14="http://schemas.microsoft.com/office/powerpoint/2010/main" xmlns="" val="141664886"/>
              </p:ext>
            </p:extLst>
          </p:nvPr>
        </p:nvGraphicFramePr>
        <p:xfrm>
          <a:off x="2195736" y="5085184"/>
          <a:ext cx="4680520" cy="1152525"/>
        </p:xfrm>
        <a:graphic>
          <a:graphicData uri="http://schemas.openxmlformats.org/drawingml/2006/table">
            <a:tbl>
              <a:tblPr firstRow="1" firstCol="1" bandRow="1">
                <a:tableStyleId>{69CF1AB2-1976-4502-BF36-3FF5EA218861}</a:tableStyleId>
              </a:tblPr>
              <a:tblGrid>
                <a:gridCol w="576064"/>
                <a:gridCol w="1008112"/>
                <a:gridCol w="792088"/>
                <a:gridCol w="720080"/>
                <a:gridCol w="792088"/>
                <a:gridCol w="792088"/>
              </a:tblGrid>
              <a:tr h="352425">
                <a:tc>
                  <a:txBody>
                    <a:bodyPr/>
                    <a:lstStyle/>
                    <a:p>
                      <a:pPr algn="ctr">
                        <a:lnSpc>
                          <a:spcPct val="100000"/>
                        </a:lnSpc>
                        <a:spcAft>
                          <a:spcPts val="0"/>
                        </a:spcAft>
                      </a:pPr>
                      <a:r>
                        <a:rPr lang="es-EC" sz="1000" dirty="0">
                          <a:effectLst/>
                        </a:rPr>
                        <a:t>Año</a:t>
                      </a:r>
                      <a:endParaRPr lang="es-EC" sz="1200" dirty="0">
                        <a:solidFill>
                          <a:srgbClr val="E36C0A"/>
                        </a:solidFill>
                        <a:effectLst/>
                        <a:latin typeface="Arial"/>
                        <a:ea typeface="Calibri"/>
                        <a:cs typeface="Times New Roman"/>
                      </a:endParaRPr>
                    </a:p>
                  </a:txBody>
                  <a:tcPr marL="68580" marR="68580" marT="0" marB="0" anchor="ctr"/>
                </a:tc>
                <a:tc>
                  <a:txBody>
                    <a:bodyPr/>
                    <a:lstStyle/>
                    <a:p>
                      <a:pPr algn="ctr">
                        <a:lnSpc>
                          <a:spcPct val="100000"/>
                        </a:lnSpc>
                        <a:spcAft>
                          <a:spcPts val="0"/>
                        </a:spcAft>
                      </a:pPr>
                      <a:r>
                        <a:rPr lang="es-EC" sz="1000">
                          <a:effectLst/>
                        </a:rPr>
                        <a:t>Demanda insatisfecha</a:t>
                      </a:r>
                      <a:endParaRPr lang="es-EC" sz="1200">
                        <a:solidFill>
                          <a:srgbClr val="E36C0A"/>
                        </a:solidFill>
                        <a:effectLst/>
                        <a:latin typeface="Arial"/>
                        <a:ea typeface="Calibri"/>
                        <a:cs typeface="Times New Roman"/>
                      </a:endParaRPr>
                    </a:p>
                  </a:txBody>
                  <a:tcPr marL="68580" marR="68580" marT="0" marB="0" anchor="ctr"/>
                </a:tc>
                <a:tc>
                  <a:txBody>
                    <a:bodyPr/>
                    <a:lstStyle/>
                    <a:p>
                      <a:pPr algn="ctr">
                        <a:lnSpc>
                          <a:spcPct val="100000"/>
                        </a:lnSpc>
                        <a:spcAft>
                          <a:spcPts val="0"/>
                        </a:spcAft>
                      </a:pPr>
                      <a:r>
                        <a:rPr lang="es-EC" sz="1000">
                          <a:effectLst/>
                        </a:rPr>
                        <a:t>20%</a:t>
                      </a:r>
                      <a:endParaRPr lang="es-EC" sz="1200">
                        <a:solidFill>
                          <a:srgbClr val="E36C0A"/>
                        </a:solidFill>
                        <a:effectLst/>
                        <a:latin typeface="Arial"/>
                        <a:ea typeface="Calibri"/>
                        <a:cs typeface="Times New Roman"/>
                      </a:endParaRPr>
                    </a:p>
                  </a:txBody>
                  <a:tcPr marL="68580" marR="68580" marT="0" marB="0" anchor="ctr"/>
                </a:tc>
                <a:tc>
                  <a:txBody>
                    <a:bodyPr/>
                    <a:lstStyle/>
                    <a:p>
                      <a:pPr algn="ctr">
                        <a:lnSpc>
                          <a:spcPct val="100000"/>
                        </a:lnSpc>
                        <a:spcAft>
                          <a:spcPts val="0"/>
                        </a:spcAft>
                      </a:pPr>
                      <a:r>
                        <a:rPr lang="es-EC" sz="1000">
                          <a:effectLst/>
                        </a:rPr>
                        <a:t>Costo</a:t>
                      </a:r>
                      <a:endParaRPr lang="es-EC" sz="1200">
                        <a:solidFill>
                          <a:srgbClr val="E36C0A"/>
                        </a:solidFill>
                        <a:effectLst/>
                        <a:latin typeface="Arial"/>
                        <a:ea typeface="Calibri"/>
                        <a:cs typeface="Times New Roman"/>
                      </a:endParaRPr>
                    </a:p>
                  </a:txBody>
                  <a:tcPr marL="68580" marR="68580" marT="0" marB="0" anchor="ctr"/>
                </a:tc>
                <a:tc>
                  <a:txBody>
                    <a:bodyPr/>
                    <a:lstStyle/>
                    <a:p>
                      <a:pPr algn="ctr">
                        <a:lnSpc>
                          <a:spcPct val="100000"/>
                        </a:lnSpc>
                        <a:spcAft>
                          <a:spcPts val="0"/>
                        </a:spcAft>
                      </a:pPr>
                      <a:r>
                        <a:rPr lang="es-EC" sz="1000">
                          <a:effectLst/>
                        </a:rPr>
                        <a:t>Inflación</a:t>
                      </a:r>
                      <a:endParaRPr lang="es-EC" sz="1200">
                        <a:solidFill>
                          <a:srgbClr val="E36C0A"/>
                        </a:solidFill>
                        <a:effectLst/>
                        <a:latin typeface="Arial"/>
                        <a:ea typeface="Calibri"/>
                        <a:cs typeface="Times New Roman"/>
                      </a:endParaRPr>
                    </a:p>
                  </a:txBody>
                  <a:tcPr marL="68580" marR="68580" marT="0" marB="0" anchor="ctr"/>
                </a:tc>
                <a:tc>
                  <a:txBody>
                    <a:bodyPr/>
                    <a:lstStyle/>
                    <a:p>
                      <a:pPr algn="ctr">
                        <a:lnSpc>
                          <a:spcPct val="100000"/>
                        </a:lnSpc>
                        <a:spcAft>
                          <a:spcPts val="0"/>
                        </a:spcAft>
                      </a:pPr>
                      <a:r>
                        <a:rPr lang="es-EC" sz="1000">
                          <a:effectLst/>
                        </a:rPr>
                        <a:t>Costos</a:t>
                      </a:r>
                      <a:endParaRPr lang="es-EC" sz="1200">
                        <a:solidFill>
                          <a:srgbClr val="E36C0A"/>
                        </a:solidFill>
                        <a:effectLst/>
                        <a:latin typeface="Arial"/>
                        <a:ea typeface="Calibri"/>
                        <a:cs typeface="Times New Roman"/>
                      </a:endParaRPr>
                    </a:p>
                  </a:txBody>
                  <a:tcPr marL="68580" marR="68580" marT="0" marB="0" anchor="ctr"/>
                </a:tc>
              </a:tr>
              <a:tr h="161925">
                <a:tc>
                  <a:txBody>
                    <a:bodyPr/>
                    <a:lstStyle/>
                    <a:p>
                      <a:pPr algn="r">
                        <a:lnSpc>
                          <a:spcPct val="100000"/>
                        </a:lnSpc>
                        <a:spcAft>
                          <a:spcPts val="0"/>
                        </a:spcAft>
                      </a:pPr>
                      <a:r>
                        <a:rPr lang="es-EC" sz="1000" dirty="0">
                          <a:effectLst/>
                        </a:rPr>
                        <a:t>2012</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smtClean="0">
                          <a:effectLst/>
                        </a:rPr>
                        <a:t>86.839</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smtClean="0">
                          <a:effectLst/>
                        </a:rPr>
                        <a:t>17.367</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a:effectLst/>
                        </a:rPr>
                        <a:t>12,00</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a:effectLst/>
                        </a:rPr>
                        <a:t>4,68%</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a:effectLst/>
                        </a:rPr>
                        <a:t>208.414</a:t>
                      </a:r>
                      <a:endParaRPr lang="es-EC" sz="1200" dirty="0">
                        <a:solidFill>
                          <a:srgbClr val="E36C0A"/>
                        </a:solidFill>
                        <a:effectLst/>
                        <a:latin typeface="Arial"/>
                        <a:ea typeface="Calibri"/>
                        <a:cs typeface="Times New Roman"/>
                      </a:endParaRPr>
                    </a:p>
                  </a:txBody>
                  <a:tcPr marL="68580" marR="68580" marT="0" marB="0"/>
                </a:tc>
              </a:tr>
              <a:tr h="133722">
                <a:tc>
                  <a:txBody>
                    <a:bodyPr/>
                    <a:lstStyle/>
                    <a:p>
                      <a:pPr algn="r">
                        <a:lnSpc>
                          <a:spcPct val="100000"/>
                        </a:lnSpc>
                        <a:spcAft>
                          <a:spcPts val="0"/>
                        </a:spcAft>
                      </a:pPr>
                      <a:r>
                        <a:rPr lang="es-EC" sz="1000" dirty="0">
                          <a:effectLst/>
                        </a:rPr>
                        <a:t>2013</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smtClean="0">
                          <a:effectLst/>
                        </a:rPr>
                        <a:t>98.192</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smtClean="0">
                          <a:effectLst/>
                        </a:rPr>
                        <a:t>19.638</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a:effectLst/>
                        </a:rPr>
                        <a:t>12,56</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a:effectLst/>
                        </a:rPr>
                        <a:t>4,68%</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a:effectLst/>
                        </a:rPr>
                        <a:t>246.691</a:t>
                      </a:r>
                      <a:endParaRPr lang="es-EC" sz="1200" dirty="0">
                        <a:solidFill>
                          <a:srgbClr val="E36C0A"/>
                        </a:solidFill>
                        <a:effectLst/>
                        <a:latin typeface="Arial"/>
                        <a:ea typeface="Calibri"/>
                        <a:cs typeface="Times New Roman"/>
                      </a:endParaRPr>
                    </a:p>
                  </a:txBody>
                  <a:tcPr marL="68580" marR="68580" marT="0" marB="0"/>
                </a:tc>
              </a:tr>
              <a:tr h="161925">
                <a:tc>
                  <a:txBody>
                    <a:bodyPr/>
                    <a:lstStyle/>
                    <a:p>
                      <a:pPr algn="r">
                        <a:lnSpc>
                          <a:spcPct val="100000"/>
                        </a:lnSpc>
                        <a:spcAft>
                          <a:spcPts val="0"/>
                        </a:spcAft>
                      </a:pPr>
                      <a:r>
                        <a:rPr lang="es-EC" sz="1000" dirty="0">
                          <a:effectLst/>
                        </a:rPr>
                        <a:t>2014</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smtClean="0">
                          <a:effectLst/>
                        </a:rPr>
                        <a:t>109.545</a:t>
                      </a:r>
                    </a:p>
                  </a:txBody>
                  <a:tcPr marL="68580" marR="68580" marT="0" marB="0"/>
                </a:tc>
                <a:tc>
                  <a:txBody>
                    <a:bodyPr/>
                    <a:lstStyle/>
                    <a:p>
                      <a:pPr algn="r">
                        <a:lnSpc>
                          <a:spcPct val="100000"/>
                        </a:lnSpc>
                        <a:spcAft>
                          <a:spcPts val="0"/>
                        </a:spcAft>
                      </a:pPr>
                      <a:r>
                        <a:rPr lang="es-EC" sz="1000" dirty="0" smtClean="0">
                          <a:effectLst/>
                        </a:rPr>
                        <a:t>21.909</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a:effectLst/>
                        </a:rPr>
                        <a:t>13,15</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a:effectLst/>
                        </a:rPr>
                        <a:t>4,68%</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288.094</a:t>
                      </a:r>
                      <a:endParaRPr lang="es-EC" sz="1200">
                        <a:solidFill>
                          <a:srgbClr val="E36C0A"/>
                        </a:solidFill>
                        <a:effectLst/>
                        <a:latin typeface="Arial"/>
                        <a:ea typeface="Calibri"/>
                        <a:cs typeface="Times New Roman"/>
                      </a:endParaRPr>
                    </a:p>
                  </a:txBody>
                  <a:tcPr marL="68580" marR="68580" marT="0" marB="0"/>
                </a:tc>
              </a:tr>
              <a:tr h="161925">
                <a:tc>
                  <a:txBody>
                    <a:bodyPr/>
                    <a:lstStyle/>
                    <a:p>
                      <a:pPr algn="r">
                        <a:lnSpc>
                          <a:spcPct val="100000"/>
                        </a:lnSpc>
                        <a:spcAft>
                          <a:spcPts val="0"/>
                        </a:spcAft>
                      </a:pPr>
                      <a:r>
                        <a:rPr lang="es-EC" sz="1000" dirty="0">
                          <a:effectLst/>
                        </a:rPr>
                        <a:t>2015</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smtClean="0">
                          <a:effectLst/>
                        </a:rPr>
                        <a:t>120.899</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smtClean="0">
                          <a:effectLst/>
                        </a:rPr>
                        <a:t>24.179</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13,76</a:t>
                      </a:r>
                      <a:endParaRPr lang="es-EC" sz="120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a:effectLst/>
                        </a:rPr>
                        <a:t>4,68%</a:t>
                      </a:r>
                      <a:endParaRPr lang="es-EC" sz="1200" dirty="0">
                        <a:solidFill>
                          <a:srgbClr val="E36C0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a:effectLst/>
                        </a:rPr>
                        <a:t>332.832</a:t>
                      </a:r>
                      <a:endParaRPr lang="es-EC" sz="1200" dirty="0">
                        <a:solidFill>
                          <a:srgbClr val="E36C0A"/>
                        </a:solidFill>
                        <a:effectLst/>
                        <a:latin typeface="Arial"/>
                        <a:ea typeface="Calibri"/>
                        <a:cs typeface="Times New Roman"/>
                      </a:endParaRPr>
                    </a:p>
                  </a:txBody>
                  <a:tcPr marL="68580" marR="68580" marT="0" marB="0"/>
                </a:tc>
              </a:tr>
              <a:tr h="161925">
                <a:tc>
                  <a:txBody>
                    <a:bodyPr/>
                    <a:lstStyle/>
                    <a:p>
                      <a:pPr marL="0" algn="r" defTabSz="457200" rtl="0" eaLnBrk="1" latinLnBrk="0" hangingPunct="1">
                        <a:lnSpc>
                          <a:spcPct val="100000"/>
                        </a:lnSpc>
                        <a:spcAft>
                          <a:spcPts val="0"/>
                        </a:spcAft>
                      </a:pPr>
                      <a:r>
                        <a:rPr lang="es-EC" sz="1000" kern="1200" dirty="0" smtClean="0">
                          <a:solidFill>
                            <a:schemeClr val="dk1"/>
                          </a:solidFill>
                          <a:effectLst/>
                          <a:latin typeface="+mn-lt"/>
                          <a:ea typeface="+mn-ea"/>
                          <a:cs typeface="+mn-cs"/>
                        </a:rPr>
                        <a:t>2016</a:t>
                      </a:r>
                      <a:endParaRPr lang="es-EC" sz="1000" kern="1200" dirty="0">
                        <a:solidFill>
                          <a:schemeClr val="dk1"/>
                        </a:solidFill>
                        <a:effectLst/>
                        <a:latin typeface="+mn-lt"/>
                        <a:ea typeface="+mn-ea"/>
                        <a:cs typeface="+mn-cs"/>
                      </a:endParaRPr>
                    </a:p>
                  </a:txBody>
                  <a:tcPr marL="68580" marR="68580" marT="0" marB="0"/>
                </a:tc>
                <a:tc>
                  <a:txBody>
                    <a:bodyPr/>
                    <a:lstStyle/>
                    <a:p>
                      <a:pPr marL="0" algn="r" defTabSz="457200" rtl="0" eaLnBrk="1" latinLnBrk="0" hangingPunct="1">
                        <a:lnSpc>
                          <a:spcPct val="100000"/>
                        </a:lnSpc>
                        <a:spcAft>
                          <a:spcPts val="0"/>
                        </a:spcAft>
                      </a:pPr>
                      <a:r>
                        <a:rPr lang="es-EC" sz="1000" kern="1200" dirty="0" smtClean="0">
                          <a:solidFill>
                            <a:schemeClr val="dk1"/>
                          </a:solidFill>
                          <a:effectLst/>
                          <a:latin typeface="+mn-lt"/>
                          <a:ea typeface="+mn-ea"/>
                          <a:cs typeface="+mn-cs"/>
                        </a:rPr>
                        <a:t>132.252</a:t>
                      </a:r>
                      <a:endParaRPr lang="es-EC" sz="1000" kern="1200" dirty="0">
                        <a:solidFill>
                          <a:schemeClr val="dk1"/>
                        </a:solidFill>
                        <a:effectLst/>
                        <a:latin typeface="+mn-lt"/>
                        <a:ea typeface="+mn-ea"/>
                        <a:cs typeface="+mn-cs"/>
                      </a:endParaRPr>
                    </a:p>
                  </a:txBody>
                  <a:tcPr marL="68580" marR="68580" marT="0" marB="0"/>
                </a:tc>
                <a:tc>
                  <a:txBody>
                    <a:bodyPr/>
                    <a:lstStyle/>
                    <a:p>
                      <a:pPr marL="0" algn="r" defTabSz="457200" rtl="0" eaLnBrk="1" latinLnBrk="0" hangingPunct="1">
                        <a:lnSpc>
                          <a:spcPct val="100000"/>
                        </a:lnSpc>
                        <a:spcAft>
                          <a:spcPts val="0"/>
                        </a:spcAft>
                      </a:pPr>
                      <a:r>
                        <a:rPr lang="es-EC" sz="1000" kern="1200" dirty="0" smtClean="0">
                          <a:solidFill>
                            <a:schemeClr val="dk1"/>
                          </a:solidFill>
                          <a:effectLst/>
                          <a:latin typeface="+mn-lt"/>
                          <a:ea typeface="+mn-ea"/>
                          <a:cs typeface="+mn-cs"/>
                        </a:rPr>
                        <a:t>26.450</a:t>
                      </a:r>
                      <a:endParaRPr lang="es-EC" sz="1000" kern="1200" dirty="0">
                        <a:solidFill>
                          <a:schemeClr val="dk1"/>
                        </a:solidFill>
                        <a:effectLst/>
                        <a:latin typeface="+mn-lt"/>
                        <a:ea typeface="+mn-ea"/>
                        <a:cs typeface="+mn-cs"/>
                      </a:endParaRPr>
                    </a:p>
                  </a:txBody>
                  <a:tcPr marL="68580" marR="68580" marT="0" marB="0"/>
                </a:tc>
                <a:tc>
                  <a:txBody>
                    <a:bodyPr/>
                    <a:lstStyle/>
                    <a:p>
                      <a:pPr marL="0" algn="r" defTabSz="457200" rtl="0" eaLnBrk="1" latinLnBrk="0" hangingPunct="1">
                        <a:lnSpc>
                          <a:spcPct val="100000"/>
                        </a:lnSpc>
                        <a:spcAft>
                          <a:spcPts val="0"/>
                        </a:spcAft>
                      </a:pPr>
                      <a:r>
                        <a:rPr lang="es-EC" sz="1000" kern="1200" dirty="0" smtClean="0">
                          <a:solidFill>
                            <a:schemeClr val="dk1"/>
                          </a:solidFill>
                          <a:effectLst/>
                          <a:latin typeface="+mn-lt"/>
                          <a:ea typeface="+mn-ea"/>
                          <a:cs typeface="+mn-cs"/>
                        </a:rPr>
                        <a:t>14,41</a:t>
                      </a:r>
                      <a:endParaRPr lang="es-EC" sz="1000" kern="1200" dirty="0">
                        <a:solidFill>
                          <a:schemeClr val="dk1"/>
                        </a:solidFill>
                        <a:effectLst/>
                        <a:latin typeface="+mn-lt"/>
                        <a:ea typeface="+mn-ea"/>
                        <a:cs typeface="+mn-cs"/>
                      </a:endParaRPr>
                    </a:p>
                  </a:txBody>
                  <a:tcPr marL="68580" marR="68580" marT="0" marB="0"/>
                </a:tc>
                <a:tc>
                  <a:txBody>
                    <a:bodyPr/>
                    <a:lstStyle/>
                    <a:p>
                      <a:pPr marL="0" algn="r" defTabSz="457200" rtl="0" eaLnBrk="1" latinLnBrk="0" hangingPunct="1">
                        <a:lnSpc>
                          <a:spcPct val="100000"/>
                        </a:lnSpc>
                        <a:spcAft>
                          <a:spcPts val="0"/>
                        </a:spcAft>
                      </a:pPr>
                      <a:r>
                        <a:rPr lang="es-EC" sz="1000" kern="1200" dirty="0" smtClean="0">
                          <a:solidFill>
                            <a:schemeClr val="dk1"/>
                          </a:solidFill>
                          <a:effectLst/>
                          <a:latin typeface="+mn-lt"/>
                          <a:ea typeface="+mn-ea"/>
                          <a:cs typeface="+mn-cs"/>
                        </a:rPr>
                        <a:t>4,68%</a:t>
                      </a:r>
                      <a:endParaRPr lang="es-EC" sz="1000" kern="1200" dirty="0">
                        <a:solidFill>
                          <a:schemeClr val="dk1"/>
                        </a:solidFill>
                        <a:effectLst/>
                        <a:latin typeface="+mn-lt"/>
                        <a:ea typeface="+mn-ea"/>
                        <a:cs typeface="+mn-cs"/>
                      </a:endParaRPr>
                    </a:p>
                  </a:txBody>
                  <a:tcPr marL="68580" marR="68580" marT="0" marB="0"/>
                </a:tc>
                <a:tc>
                  <a:txBody>
                    <a:bodyPr/>
                    <a:lstStyle/>
                    <a:p>
                      <a:pPr marL="0" algn="r" defTabSz="457200" rtl="0" eaLnBrk="1" latinLnBrk="0" hangingPunct="1">
                        <a:lnSpc>
                          <a:spcPct val="100000"/>
                        </a:lnSpc>
                        <a:spcAft>
                          <a:spcPts val="0"/>
                        </a:spcAft>
                      </a:pPr>
                      <a:r>
                        <a:rPr lang="es-EC" sz="1000" kern="1200" dirty="0" smtClean="0">
                          <a:solidFill>
                            <a:schemeClr val="dk1"/>
                          </a:solidFill>
                          <a:effectLst/>
                          <a:latin typeface="+mn-lt"/>
                          <a:ea typeface="+mn-ea"/>
                          <a:cs typeface="+mn-cs"/>
                        </a:rPr>
                        <a:t>381.127</a:t>
                      </a:r>
                      <a:endParaRPr lang="es-EC" sz="1000" kern="1200" dirty="0">
                        <a:solidFill>
                          <a:schemeClr val="dk1"/>
                        </a:solidFill>
                        <a:effectLst/>
                        <a:latin typeface="+mn-lt"/>
                        <a:ea typeface="+mn-ea"/>
                        <a:cs typeface="+mn-cs"/>
                      </a:endParaRPr>
                    </a:p>
                  </a:txBody>
                  <a:tcPr marL="68580" marR="68580" marT="0" marB="0"/>
                </a:tc>
              </a:tr>
            </a:tbl>
          </a:graphicData>
        </a:graphic>
      </p:graphicFrame>
      <p:sp>
        <p:nvSpPr>
          <p:cNvPr id="19" name="18 CuadroTexto"/>
          <p:cNvSpPr txBox="1"/>
          <p:nvPr/>
        </p:nvSpPr>
        <p:spPr>
          <a:xfrm>
            <a:off x="251520" y="4715852"/>
            <a:ext cx="2808312" cy="369332"/>
          </a:xfrm>
          <a:prstGeom prst="rect">
            <a:avLst/>
          </a:prstGeom>
          <a:noFill/>
        </p:spPr>
        <p:txBody>
          <a:bodyPr wrap="square" rtlCol="0">
            <a:spAutoFit/>
          </a:bodyPr>
          <a:lstStyle/>
          <a:p>
            <a:r>
              <a:rPr lang="es-EC" dirty="0" smtClean="0"/>
              <a:t>Proyección de costos</a:t>
            </a:r>
            <a:endParaRPr lang="es-EC" dirty="0"/>
          </a:p>
        </p:txBody>
      </p:sp>
      <p:graphicFrame>
        <p:nvGraphicFramePr>
          <p:cNvPr id="2" name="1 Tabla"/>
          <p:cNvGraphicFramePr>
            <a:graphicFrameLocks noGrp="1"/>
          </p:cNvGraphicFramePr>
          <p:nvPr>
            <p:extLst>
              <p:ext uri="{D42A27DB-BD31-4B8C-83A1-F6EECF244321}">
                <p14:modId xmlns:p14="http://schemas.microsoft.com/office/powerpoint/2010/main" xmlns="" val="119905217"/>
              </p:ext>
            </p:extLst>
          </p:nvPr>
        </p:nvGraphicFramePr>
        <p:xfrm>
          <a:off x="2771800" y="3530327"/>
          <a:ext cx="3859530" cy="1133475"/>
        </p:xfrm>
        <a:graphic>
          <a:graphicData uri="http://schemas.openxmlformats.org/drawingml/2006/table">
            <a:tbl>
              <a:tblPr firstRow="1" firstCol="1" bandRow="1">
                <a:tableStyleId>{69CF1AB2-1976-4502-BF36-3FF5EA218861}</a:tableStyleId>
              </a:tblPr>
              <a:tblGrid>
                <a:gridCol w="534035"/>
                <a:gridCol w="1005086"/>
                <a:gridCol w="734814"/>
                <a:gridCol w="854710"/>
                <a:gridCol w="730885"/>
              </a:tblGrid>
              <a:tr h="323850">
                <a:tc>
                  <a:txBody>
                    <a:bodyPr/>
                    <a:lstStyle/>
                    <a:p>
                      <a:pPr algn="ctr">
                        <a:lnSpc>
                          <a:spcPct val="100000"/>
                        </a:lnSpc>
                        <a:spcAft>
                          <a:spcPts val="0"/>
                        </a:spcAft>
                      </a:pPr>
                      <a:r>
                        <a:rPr lang="es-ES" sz="1000" dirty="0">
                          <a:effectLst/>
                        </a:rPr>
                        <a:t> </a:t>
                      </a:r>
                      <a:endParaRPr lang="es-EC" sz="1200" dirty="0">
                        <a:effectLst/>
                      </a:endParaRPr>
                    </a:p>
                    <a:p>
                      <a:pPr algn="ctr">
                        <a:lnSpc>
                          <a:spcPct val="100000"/>
                        </a:lnSpc>
                        <a:spcAft>
                          <a:spcPts val="0"/>
                        </a:spcAft>
                      </a:pPr>
                      <a:r>
                        <a:rPr lang="es-ES" sz="1000" dirty="0">
                          <a:effectLst/>
                        </a:rPr>
                        <a:t>Año</a:t>
                      </a:r>
                      <a:endParaRPr lang="es-EC" sz="1200" dirty="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dirty="0">
                          <a:effectLst/>
                        </a:rPr>
                        <a:t>Demanda insatisfecha</a:t>
                      </a:r>
                      <a:endParaRPr lang="es-EC" sz="1200" dirty="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dirty="0">
                          <a:effectLst/>
                        </a:rPr>
                        <a:t> </a:t>
                      </a:r>
                      <a:endParaRPr lang="es-EC" sz="1200" dirty="0">
                        <a:effectLst/>
                      </a:endParaRPr>
                    </a:p>
                    <a:p>
                      <a:pPr algn="ctr">
                        <a:lnSpc>
                          <a:spcPct val="100000"/>
                        </a:lnSpc>
                        <a:spcAft>
                          <a:spcPts val="0"/>
                        </a:spcAft>
                      </a:pPr>
                      <a:r>
                        <a:rPr lang="es-ES" sz="1000" dirty="0">
                          <a:effectLst/>
                        </a:rPr>
                        <a:t>20%</a:t>
                      </a:r>
                      <a:endParaRPr lang="es-EC" sz="1200" dirty="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a:effectLst/>
                        </a:rPr>
                        <a:t> </a:t>
                      </a:r>
                      <a:endParaRPr lang="es-EC" sz="1200">
                        <a:effectLst/>
                      </a:endParaRPr>
                    </a:p>
                    <a:p>
                      <a:pPr algn="ctr">
                        <a:lnSpc>
                          <a:spcPct val="100000"/>
                        </a:lnSpc>
                        <a:spcAft>
                          <a:spcPts val="0"/>
                        </a:spcAft>
                      </a:pPr>
                      <a:r>
                        <a:rPr lang="es-ES" sz="1000">
                          <a:effectLst/>
                        </a:rPr>
                        <a:t>Promedio</a:t>
                      </a:r>
                      <a:endParaRPr lang="es-EC" sz="120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dirty="0">
                          <a:effectLst/>
                        </a:rPr>
                        <a:t> </a:t>
                      </a:r>
                      <a:endParaRPr lang="es-EC" sz="1200" dirty="0">
                        <a:effectLst/>
                      </a:endParaRPr>
                    </a:p>
                    <a:p>
                      <a:pPr algn="ctr">
                        <a:lnSpc>
                          <a:spcPct val="100000"/>
                        </a:lnSpc>
                        <a:spcAft>
                          <a:spcPts val="0"/>
                        </a:spcAft>
                      </a:pPr>
                      <a:r>
                        <a:rPr lang="es-ES" sz="1000" dirty="0">
                          <a:effectLst/>
                        </a:rPr>
                        <a:t>Ingreso</a:t>
                      </a:r>
                      <a:endParaRPr lang="es-EC" sz="1200" dirty="0">
                        <a:effectLst/>
                        <a:latin typeface="Arial"/>
                        <a:ea typeface="Calibri"/>
                        <a:cs typeface="Times New Roman"/>
                      </a:endParaRPr>
                    </a:p>
                  </a:txBody>
                  <a:tcPr marL="68580" marR="68580" marT="0" marB="0"/>
                </a:tc>
              </a:tr>
              <a:tr h="161925">
                <a:tc>
                  <a:txBody>
                    <a:bodyPr/>
                    <a:lstStyle/>
                    <a:p>
                      <a:pPr algn="ctr">
                        <a:lnSpc>
                          <a:spcPct val="100000"/>
                        </a:lnSpc>
                        <a:spcAft>
                          <a:spcPts val="0"/>
                        </a:spcAft>
                      </a:pPr>
                      <a:r>
                        <a:rPr lang="es-ES" sz="1000">
                          <a:effectLst/>
                        </a:rPr>
                        <a:t>2012</a:t>
                      </a:r>
                      <a:endParaRPr lang="es-EC" sz="120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a:effectLst/>
                        </a:rPr>
                        <a:t>86,839</a:t>
                      </a:r>
                      <a:endParaRPr lang="es-EC" sz="120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dirty="0">
                          <a:effectLst/>
                        </a:rPr>
                        <a:t>17,368</a:t>
                      </a:r>
                      <a:endParaRPr lang="es-EC" sz="1200" dirty="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dirty="0">
                          <a:effectLst/>
                        </a:rPr>
                        <a:t>17.50</a:t>
                      </a:r>
                      <a:endParaRPr lang="es-EC" sz="1200" dirty="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dirty="0">
                          <a:effectLst/>
                        </a:rPr>
                        <a:t>303,937</a:t>
                      </a:r>
                      <a:endParaRPr lang="es-EC" sz="1200" dirty="0">
                        <a:effectLst/>
                        <a:latin typeface="Arial"/>
                        <a:ea typeface="Calibri"/>
                        <a:cs typeface="Times New Roman"/>
                      </a:endParaRPr>
                    </a:p>
                  </a:txBody>
                  <a:tcPr marL="68580" marR="68580" marT="0" marB="0"/>
                </a:tc>
              </a:tr>
              <a:tr h="161925">
                <a:tc>
                  <a:txBody>
                    <a:bodyPr/>
                    <a:lstStyle/>
                    <a:p>
                      <a:pPr algn="ctr">
                        <a:lnSpc>
                          <a:spcPct val="100000"/>
                        </a:lnSpc>
                        <a:spcAft>
                          <a:spcPts val="0"/>
                        </a:spcAft>
                      </a:pPr>
                      <a:r>
                        <a:rPr lang="es-ES" sz="1000">
                          <a:effectLst/>
                        </a:rPr>
                        <a:t>2013</a:t>
                      </a:r>
                      <a:endParaRPr lang="es-EC" sz="120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a:effectLst/>
                        </a:rPr>
                        <a:t>98,192</a:t>
                      </a:r>
                      <a:endParaRPr lang="es-EC" sz="120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a:effectLst/>
                        </a:rPr>
                        <a:t>19,638</a:t>
                      </a:r>
                      <a:endParaRPr lang="es-EC" sz="120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dirty="0">
                          <a:effectLst/>
                        </a:rPr>
                        <a:t>18.32</a:t>
                      </a:r>
                      <a:endParaRPr lang="es-EC" sz="1200" dirty="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dirty="0">
                          <a:effectLst/>
                        </a:rPr>
                        <a:t>359,757</a:t>
                      </a:r>
                      <a:endParaRPr lang="es-EC" sz="1200" dirty="0">
                        <a:effectLst/>
                        <a:latin typeface="Arial"/>
                        <a:ea typeface="Calibri"/>
                        <a:cs typeface="Times New Roman"/>
                      </a:endParaRPr>
                    </a:p>
                  </a:txBody>
                  <a:tcPr marL="68580" marR="68580" marT="0" marB="0"/>
                </a:tc>
              </a:tr>
              <a:tr h="161925">
                <a:tc>
                  <a:txBody>
                    <a:bodyPr/>
                    <a:lstStyle/>
                    <a:p>
                      <a:pPr algn="ctr">
                        <a:lnSpc>
                          <a:spcPct val="100000"/>
                        </a:lnSpc>
                        <a:spcAft>
                          <a:spcPts val="0"/>
                        </a:spcAft>
                      </a:pPr>
                      <a:r>
                        <a:rPr lang="es-ES" sz="1000">
                          <a:effectLst/>
                        </a:rPr>
                        <a:t>2014</a:t>
                      </a:r>
                      <a:endParaRPr lang="es-EC" sz="120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a:effectLst/>
                        </a:rPr>
                        <a:t>109,546</a:t>
                      </a:r>
                      <a:endParaRPr lang="es-EC" sz="120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a:effectLst/>
                        </a:rPr>
                        <a:t>21,909</a:t>
                      </a:r>
                      <a:endParaRPr lang="es-EC" sz="120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dirty="0">
                          <a:effectLst/>
                        </a:rPr>
                        <a:t>19.18</a:t>
                      </a:r>
                      <a:endParaRPr lang="es-EC" sz="1200" dirty="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dirty="0">
                          <a:effectLst/>
                        </a:rPr>
                        <a:t>420,137</a:t>
                      </a:r>
                      <a:endParaRPr lang="es-EC" sz="1200" dirty="0">
                        <a:effectLst/>
                        <a:latin typeface="Arial"/>
                        <a:ea typeface="Calibri"/>
                        <a:cs typeface="Times New Roman"/>
                      </a:endParaRPr>
                    </a:p>
                  </a:txBody>
                  <a:tcPr marL="68580" marR="68580" marT="0" marB="0"/>
                </a:tc>
              </a:tr>
              <a:tr h="161925">
                <a:tc>
                  <a:txBody>
                    <a:bodyPr/>
                    <a:lstStyle/>
                    <a:p>
                      <a:pPr algn="ctr">
                        <a:lnSpc>
                          <a:spcPct val="100000"/>
                        </a:lnSpc>
                        <a:spcAft>
                          <a:spcPts val="0"/>
                        </a:spcAft>
                      </a:pPr>
                      <a:r>
                        <a:rPr lang="es-ES" sz="1000">
                          <a:effectLst/>
                        </a:rPr>
                        <a:t>2015</a:t>
                      </a:r>
                      <a:endParaRPr lang="es-EC" sz="120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a:effectLst/>
                        </a:rPr>
                        <a:t>120,899</a:t>
                      </a:r>
                      <a:endParaRPr lang="es-EC" sz="120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a:effectLst/>
                        </a:rPr>
                        <a:t>24,180</a:t>
                      </a:r>
                      <a:endParaRPr lang="es-EC" sz="120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a:effectLst/>
                        </a:rPr>
                        <a:t>20.07</a:t>
                      </a:r>
                      <a:endParaRPr lang="es-EC" sz="120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dirty="0">
                          <a:effectLst/>
                        </a:rPr>
                        <a:t>485,380</a:t>
                      </a:r>
                      <a:endParaRPr lang="es-EC" sz="1200" dirty="0">
                        <a:effectLst/>
                        <a:latin typeface="Arial"/>
                        <a:ea typeface="Calibri"/>
                        <a:cs typeface="Times New Roman"/>
                      </a:endParaRPr>
                    </a:p>
                  </a:txBody>
                  <a:tcPr marL="68580" marR="68580" marT="0" marB="0"/>
                </a:tc>
              </a:tr>
              <a:tr h="161925">
                <a:tc>
                  <a:txBody>
                    <a:bodyPr/>
                    <a:lstStyle/>
                    <a:p>
                      <a:pPr algn="ctr">
                        <a:lnSpc>
                          <a:spcPct val="100000"/>
                        </a:lnSpc>
                        <a:spcAft>
                          <a:spcPts val="0"/>
                        </a:spcAft>
                      </a:pPr>
                      <a:r>
                        <a:rPr lang="es-ES" sz="1000">
                          <a:effectLst/>
                        </a:rPr>
                        <a:t>2016</a:t>
                      </a:r>
                      <a:endParaRPr lang="es-EC" sz="120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a:effectLst/>
                        </a:rPr>
                        <a:t>132,252</a:t>
                      </a:r>
                      <a:endParaRPr lang="es-EC" sz="120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a:effectLst/>
                        </a:rPr>
                        <a:t>26,450</a:t>
                      </a:r>
                      <a:endParaRPr lang="es-EC" sz="120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a:effectLst/>
                        </a:rPr>
                        <a:t>21.01</a:t>
                      </a:r>
                      <a:endParaRPr lang="es-EC" sz="1200">
                        <a:effectLst/>
                        <a:latin typeface="Arial"/>
                        <a:ea typeface="Calibri"/>
                        <a:cs typeface="Times New Roman"/>
                      </a:endParaRPr>
                    </a:p>
                  </a:txBody>
                  <a:tcPr marL="68580" marR="68580" marT="0" marB="0"/>
                </a:tc>
                <a:tc>
                  <a:txBody>
                    <a:bodyPr/>
                    <a:lstStyle/>
                    <a:p>
                      <a:pPr algn="ctr">
                        <a:lnSpc>
                          <a:spcPct val="100000"/>
                        </a:lnSpc>
                        <a:spcAft>
                          <a:spcPts val="0"/>
                        </a:spcAft>
                      </a:pPr>
                      <a:r>
                        <a:rPr lang="es-ES" sz="1000" dirty="0">
                          <a:effectLst/>
                        </a:rPr>
                        <a:t>555,810</a:t>
                      </a:r>
                      <a:endParaRPr lang="es-EC" sz="1200" dirty="0">
                        <a:effectLst/>
                        <a:latin typeface="Arial"/>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86399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5" name="4 Imagen" descr="Descripción: ESPE.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25618" y="114300"/>
            <a:ext cx="701675"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8 Rectángulo"/>
          <p:cNvSpPr/>
          <p:nvPr/>
        </p:nvSpPr>
        <p:spPr>
          <a:xfrm>
            <a:off x="2588532" y="188640"/>
            <a:ext cx="4171335" cy="584775"/>
          </a:xfrm>
          <a:prstGeom prst="rect">
            <a:avLst/>
          </a:prstGeom>
          <a:noFill/>
        </p:spPr>
        <p:txBody>
          <a:bodyPr wrap="none" lIns="91440" tIns="45720" rIns="91440" bIns="45720">
            <a:spAutoFit/>
          </a:bodyPr>
          <a:lstStyle/>
          <a:p>
            <a:pPr algn="ctr"/>
            <a:r>
              <a:rPr lang="es-E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FINANCIERO 2/8</a:t>
            </a:r>
            <a:endParaRPr lang="es-E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2" name="1 Tabla"/>
          <p:cNvGraphicFramePr>
            <a:graphicFrameLocks noGrp="1"/>
          </p:cNvGraphicFramePr>
          <p:nvPr>
            <p:extLst>
              <p:ext uri="{D42A27DB-BD31-4B8C-83A1-F6EECF244321}">
                <p14:modId xmlns:p14="http://schemas.microsoft.com/office/powerpoint/2010/main" xmlns="" val="3811381478"/>
              </p:ext>
            </p:extLst>
          </p:nvPr>
        </p:nvGraphicFramePr>
        <p:xfrm>
          <a:off x="3273276" y="1412776"/>
          <a:ext cx="2882900" cy="2286000"/>
        </p:xfrm>
        <a:graphic>
          <a:graphicData uri="http://schemas.openxmlformats.org/drawingml/2006/table">
            <a:tbl>
              <a:tblPr firstRow="1" firstCol="1" bandRow="1">
                <a:tableStyleId>{69CF1AB2-1976-4502-BF36-3FF5EA218861}</a:tableStyleId>
              </a:tblPr>
              <a:tblGrid>
                <a:gridCol w="2120900"/>
                <a:gridCol w="762000"/>
              </a:tblGrid>
              <a:tr h="161925">
                <a:tc>
                  <a:txBody>
                    <a:bodyPr/>
                    <a:lstStyle/>
                    <a:p>
                      <a:pPr algn="ctr">
                        <a:lnSpc>
                          <a:spcPct val="150000"/>
                        </a:lnSpc>
                        <a:spcAft>
                          <a:spcPts val="0"/>
                        </a:spcAft>
                      </a:pPr>
                      <a:r>
                        <a:rPr lang="es-EC" sz="1000" dirty="0">
                          <a:effectLst/>
                        </a:rPr>
                        <a:t>Detalle</a:t>
                      </a:r>
                      <a:endParaRPr lang="es-EC" sz="1200" dirty="0">
                        <a:solidFill>
                          <a:srgbClr val="31849B"/>
                        </a:solidFill>
                        <a:effectLst/>
                        <a:latin typeface="Arial"/>
                        <a:ea typeface="Calibri"/>
                        <a:cs typeface="Times New Roman"/>
                      </a:endParaRPr>
                    </a:p>
                  </a:txBody>
                  <a:tcPr marL="68580" marR="68580" marT="0" marB="0"/>
                </a:tc>
                <a:tc>
                  <a:txBody>
                    <a:bodyPr/>
                    <a:lstStyle/>
                    <a:p>
                      <a:pPr algn="ctr">
                        <a:lnSpc>
                          <a:spcPct val="150000"/>
                        </a:lnSpc>
                        <a:spcAft>
                          <a:spcPts val="0"/>
                        </a:spcAft>
                      </a:pPr>
                      <a:r>
                        <a:rPr lang="es-EC" sz="1000">
                          <a:effectLst/>
                        </a:rPr>
                        <a:t>Valor</a:t>
                      </a:r>
                      <a:endParaRPr lang="es-EC" sz="1200">
                        <a:solidFill>
                          <a:srgbClr val="31849B"/>
                        </a:solidFill>
                        <a:effectLst/>
                        <a:latin typeface="Arial"/>
                        <a:ea typeface="Calibri"/>
                        <a:cs typeface="Times New Roman"/>
                      </a:endParaRPr>
                    </a:p>
                  </a:txBody>
                  <a:tcPr marL="68580" marR="68580" marT="0" marB="0"/>
                </a:tc>
              </a:tr>
              <a:tr h="161925">
                <a:tc>
                  <a:txBody>
                    <a:bodyPr/>
                    <a:lstStyle/>
                    <a:p>
                      <a:pPr algn="l">
                        <a:lnSpc>
                          <a:spcPct val="150000"/>
                        </a:lnSpc>
                        <a:spcAft>
                          <a:spcPts val="0"/>
                        </a:spcAft>
                      </a:pPr>
                      <a:r>
                        <a:rPr lang="es-EC" sz="1000">
                          <a:effectLst/>
                        </a:rPr>
                        <a:t>Gastos Administrativos</a:t>
                      </a:r>
                      <a:endParaRPr lang="es-EC" sz="1200">
                        <a:solidFill>
                          <a:srgbClr val="31849B"/>
                        </a:solidFill>
                        <a:effectLst/>
                        <a:latin typeface="Arial"/>
                        <a:ea typeface="Calibri"/>
                        <a:cs typeface="Times New Roman"/>
                      </a:endParaRPr>
                    </a:p>
                  </a:txBody>
                  <a:tcPr marL="68580" marR="68580" marT="0" marB="0"/>
                </a:tc>
                <a:tc>
                  <a:txBody>
                    <a:bodyPr/>
                    <a:lstStyle/>
                    <a:p>
                      <a:pPr algn="l">
                        <a:lnSpc>
                          <a:spcPct val="150000"/>
                        </a:lnSpc>
                        <a:spcAft>
                          <a:spcPts val="0"/>
                        </a:spcAft>
                      </a:pPr>
                      <a:r>
                        <a:rPr lang="es-EC" sz="1000">
                          <a:effectLst/>
                        </a:rPr>
                        <a:t> </a:t>
                      </a:r>
                      <a:endParaRPr lang="es-EC" sz="1200">
                        <a:solidFill>
                          <a:srgbClr val="31849B"/>
                        </a:solidFill>
                        <a:effectLst/>
                        <a:latin typeface="Arial"/>
                        <a:ea typeface="Calibri"/>
                        <a:cs typeface="Times New Roman"/>
                      </a:endParaRPr>
                    </a:p>
                  </a:txBody>
                  <a:tcPr marL="68580" marR="68580" marT="0" marB="0"/>
                </a:tc>
              </a:tr>
              <a:tr h="161925">
                <a:tc>
                  <a:txBody>
                    <a:bodyPr/>
                    <a:lstStyle/>
                    <a:p>
                      <a:pPr algn="l">
                        <a:lnSpc>
                          <a:spcPct val="150000"/>
                        </a:lnSpc>
                        <a:spcAft>
                          <a:spcPts val="0"/>
                        </a:spcAft>
                      </a:pPr>
                      <a:r>
                        <a:rPr lang="es-EC" sz="1000">
                          <a:effectLst/>
                        </a:rPr>
                        <a:t>Sueldos y salarios</a:t>
                      </a:r>
                      <a:endParaRPr lang="es-EC" sz="1200">
                        <a:solidFill>
                          <a:srgbClr val="31849B"/>
                        </a:solidFill>
                        <a:effectLst/>
                        <a:latin typeface="Arial"/>
                        <a:ea typeface="Calibri"/>
                        <a:cs typeface="Times New Roman"/>
                      </a:endParaRPr>
                    </a:p>
                  </a:txBody>
                  <a:tcPr marL="68580" marR="68580" marT="0" marB="0"/>
                </a:tc>
                <a:tc>
                  <a:txBody>
                    <a:bodyPr/>
                    <a:lstStyle/>
                    <a:p>
                      <a:pPr algn="r">
                        <a:lnSpc>
                          <a:spcPct val="150000"/>
                        </a:lnSpc>
                        <a:spcAft>
                          <a:spcPts val="0"/>
                        </a:spcAft>
                      </a:pPr>
                      <a:r>
                        <a:rPr lang="es-EC" sz="1000">
                          <a:effectLst/>
                        </a:rPr>
                        <a:t>52.800</a:t>
                      </a:r>
                      <a:endParaRPr lang="es-EC" sz="1200">
                        <a:solidFill>
                          <a:srgbClr val="31849B"/>
                        </a:solidFill>
                        <a:effectLst/>
                        <a:latin typeface="Arial"/>
                        <a:ea typeface="Calibri"/>
                        <a:cs typeface="Times New Roman"/>
                      </a:endParaRPr>
                    </a:p>
                  </a:txBody>
                  <a:tcPr marL="68580" marR="68580" marT="0" marB="0"/>
                </a:tc>
              </a:tr>
              <a:tr h="161925">
                <a:tc>
                  <a:txBody>
                    <a:bodyPr/>
                    <a:lstStyle/>
                    <a:p>
                      <a:pPr algn="l">
                        <a:lnSpc>
                          <a:spcPct val="150000"/>
                        </a:lnSpc>
                        <a:spcAft>
                          <a:spcPts val="0"/>
                        </a:spcAft>
                      </a:pPr>
                      <a:r>
                        <a:rPr lang="es-EC" sz="1000">
                          <a:effectLst/>
                        </a:rPr>
                        <a:t>Gastos de oficina</a:t>
                      </a:r>
                      <a:endParaRPr lang="es-EC" sz="1200">
                        <a:solidFill>
                          <a:srgbClr val="31849B"/>
                        </a:solidFill>
                        <a:effectLst/>
                        <a:latin typeface="Arial"/>
                        <a:ea typeface="Calibri"/>
                        <a:cs typeface="Times New Roman"/>
                      </a:endParaRPr>
                    </a:p>
                  </a:txBody>
                  <a:tcPr marL="68580" marR="68580" marT="0" marB="0"/>
                </a:tc>
                <a:tc>
                  <a:txBody>
                    <a:bodyPr/>
                    <a:lstStyle/>
                    <a:p>
                      <a:pPr algn="r">
                        <a:lnSpc>
                          <a:spcPct val="150000"/>
                        </a:lnSpc>
                        <a:spcAft>
                          <a:spcPts val="0"/>
                        </a:spcAft>
                      </a:pPr>
                      <a:r>
                        <a:rPr lang="es-EC" sz="1000">
                          <a:effectLst/>
                        </a:rPr>
                        <a:t>1.320</a:t>
                      </a:r>
                      <a:endParaRPr lang="es-EC" sz="1200">
                        <a:solidFill>
                          <a:srgbClr val="31849B"/>
                        </a:solidFill>
                        <a:effectLst/>
                        <a:latin typeface="Arial"/>
                        <a:ea typeface="Calibri"/>
                        <a:cs typeface="Times New Roman"/>
                      </a:endParaRPr>
                    </a:p>
                  </a:txBody>
                  <a:tcPr marL="68580" marR="68580" marT="0" marB="0"/>
                </a:tc>
              </a:tr>
              <a:tr h="161925">
                <a:tc>
                  <a:txBody>
                    <a:bodyPr/>
                    <a:lstStyle/>
                    <a:p>
                      <a:pPr algn="l">
                        <a:lnSpc>
                          <a:spcPct val="150000"/>
                        </a:lnSpc>
                        <a:spcAft>
                          <a:spcPts val="0"/>
                        </a:spcAft>
                      </a:pPr>
                      <a:r>
                        <a:rPr lang="es-EC" sz="1000">
                          <a:effectLst/>
                        </a:rPr>
                        <a:t>Gastos Generales</a:t>
                      </a:r>
                      <a:endParaRPr lang="es-EC" sz="1200">
                        <a:solidFill>
                          <a:srgbClr val="31849B"/>
                        </a:solidFill>
                        <a:effectLst/>
                        <a:latin typeface="Arial"/>
                        <a:ea typeface="Calibri"/>
                        <a:cs typeface="Times New Roman"/>
                      </a:endParaRPr>
                    </a:p>
                  </a:txBody>
                  <a:tcPr marL="68580" marR="68580" marT="0" marB="0"/>
                </a:tc>
                <a:tc>
                  <a:txBody>
                    <a:bodyPr/>
                    <a:lstStyle/>
                    <a:p>
                      <a:pPr algn="r">
                        <a:lnSpc>
                          <a:spcPct val="150000"/>
                        </a:lnSpc>
                        <a:spcAft>
                          <a:spcPts val="0"/>
                        </a:spcAft>
                      </a:pPr>
                      <a:r>
                        <a:rPr lang="es-EC" sz="1000">
                          <a:effectLst/>
                        </a:rPr>
                        <a:t>9.360</a:t>
                      </a:r>
                      <a:endParaRPr lang="es-EC" sz="1200">
                        <a:solidFill>
                          <a:srgbClr val="31849B"/>
                        </a:solidFill>
                        <a:effectLst/>
                        <a:latin typeface="Arial"/>
                        <a:ea typeface="Calibri"/>
                        <a:cs typeface="Times New Roman"/>
                      </a:endParaRPr>
                    </a:p>
                  </a:txBody>
                  <a:tcPr marL="68580" marR="68580" marT="0" marB="0"/>
                </a:tc>
              </a:tr>
              <a:tr h="161925">
                <a:tc>
                  <a:txBody>
                    <a:bodyPr/>
                    <a:lstStyle/>
                    <a:p>
                      <a:pPr algn="l">
                        <a:lnSpc>
                          <a:spcPct val="150000"/>
                        </a:lnSpc>
                        <a:spcAft>
                          <a:spcPts val="0"/>
                        </a:spcAft>
                      </a:pPr>
                      <a:r>
                        <a:rPr lang="es-EC" sz="1000">
                          <a:effectLst/>
                        </a:rPr>
                        <a:t>Gasto de transporte</a:t>
                      </a:r>
                      <a:endParaRPr lang="es-EC" sz="1200">
                        <a:solidFill>
                          <a:srgbClr val="31849B"/>
                        </a:solidFill>
                        <a:effectLst/>
                        <a:latin typeface="Arial"/>
                        <a:ea typeface="Calibri"/>
                        <a:cs typeface="Times New Roman"/>
                      </a:endParaRPr>
                    </a:p>
                  </a:txBody>
                  <a:tcPr marL="68580" marR="68580" marT="0" marB="0"/>
                </a:tc>
                <a:tc>
                  <a:txBody>
                    <a:bodyPr/>
                    <a:lstStyle/>
                    <a:p>
                      <a:pPr algn="r">
                        <a:lnSpc>
                          <a:spcPct val="150000"/>
                        </a:lnSpc>
                        <a:spcAft>
                          <a:spcPts val="0"/>
                        </a:spcAft>
                      </a:pPr>
                      <a:r>
                        <a:rPr lang="es-EC" sz="1000">
                          <a:effectLst/>
                        </a:rPr>
                        <a:t>600</a:t>
                      </a:r>
                      <a:endParaRPr lang="es-EC" sz="1200">
                        <a:solidFill>
                          <a:srgbClr val="31849B"/>
                        </a:solidFill>
                        <a:effectLst/>
                        <a:latin typeface="Arial"/>
                        <a:ea typeface="Calibri"/>
                        <a:cs typeface="Times New Roman"/>
                      </a:endParaRPr>
                    </a:p>
                  </a:txBody>
                  <a:tcPr marL="68580" marR="68580" marT="0" marB="0"/>
                </a:tc>
              </a:tr>
              <a:tr h="161925">
                <a:tc>
                  <a:txBody>
                    <a:bodyPr/>
                    <a:lstStyle/>
                    <a:p>
                      <a:pPr algn="l">
                        <a:lnSpc>
                          <a:spcPct val="150000"/>
                        </a:lnSpc>
                        <a:spcAft>
                          <a:spcPts val="0"/>
                        </a:spcAft>
                      </a:pPr>
                      <a:r>
                        <a:rPr lang="es-EC" sz="1000">
                          <a:effectLst/>
                        </a:rPr>
                        <a:t>Gastos varios</a:t>
                      </a:r>
                      <a:endParaRPr lang="es-EC" sz="1200">
                        <a:solidFill>
                          <a:srgbClr val="31849B"/>
                        </a:solidFill>
                        <a:effectLst/>
                        <a:latin typeface="Arial"/>
                        <a:ea typeface="Calibri"/>
                        <a:cs typeface="Times New Roman"/>
                      </a:endParaRPr>
                    </a:p>
                  </a:txBody>
                  <a:tcPr marL="68580" marR="68580" marT="0" marB="0"/>
                </a:tc>
                <a:tc>
                  <a:txBody>
                    <a:bodyPr/>
                    <a:lstStyle/>
                    <a:p>
                      <a:pPr algn="r">
                        <a:lnSpc>
                          <a:spcPct val="150000"/>
                        </a:lnSpc>
                        <a:spcAft>
                          <a:spcPts val="0"/>
                        </a:spcAft>
                      </a:pPr>
                      <a:r>
                        <a:rPr lang="es-EC" sz="1000">
                          <a:effectLst/>
                        </a:rPr>
                        <a:t>240</a:t>
                      </a:r>
                      <a:endParaRPr lang="es-EC" sz="1200">
                        <a:solidFill>
                          <a:srgbClr val="31849B"/>
                        </a:solidFill>
                        <a:effectLst/>
                        <a:latin typeface="Arial"/>
                        <a:ea typeface="Calibri"/>
                        <a:cs typeface="Times New Roman"/>
                      </a:endParaRPr>
                    </a:p>
                  </a:txBody>
                  <a:tcPr marL="68580" marR="68580" marT="0" marB="0"/>
                </a:tc>
              </a:tr>
              <a:tr h="161925">
                <a:tc>
                  <a:txBody>
                    <a:bodyPr/>
                    <a:lstStyle/>
                    <a:p>
                      <a:pPr algn="l">
                        <a:lnSpc>
                          <a:spcPct val="150000"/>
                        </a:lnSpc>
                        <a:spcAft>
                          <a:spcPts val="0"/>
                        </a:spcAft>
                      </a:pPr>
                      <a:r>
                        <a:rPr lang="es-EC" sz="1000">
                          <a:effectLst/>
                        </a:rPr>
                        <a:t>Gastos de Ventas</a:t>
                      </a:r>
                      <a:endParaRPr lang="es-EC" sz="1200">
                        <a:solidFill>
                          <a:srgbClr val="31849B"/>
                        </a:solidFill>
                        <a:effectLst/>
                        <a:latin typeface="Arial"/>
                        <a:ea typeface="Calibri"/>
                        <a:cs typeface="Times New Roman"/>
                      </a:endParaRPr>
                    </a:p>
                  </a:txBody>
                  <a:tcPr marL="68580" marR="68580" marT="0" marB="0"/>
                </a:tc>
                <a:tc>
                  <a:txBody>
                    <a:bodyPr/>
                    <a:lstStyle/>
                    <a:p>
                      <a:pPr algn="l">
                        <a:lnSpc>
                          <a:spcPct val="150000"/>
                        </a:lnSpc>
                        <a:spcAft>
                          <a:spcPts val="0"/>
                        </a:spcAft>
                      </a:pPr>
                      <a:r>
                        <a:rPr lang="es-EC" sz="1000">
                          <a:effectLst/>
                        </a:rPr>
                        <a:t> </a:t>
                      </a:r>
                      <a:endParaRPr lang="es-EC" sz="1200">
                        <a:solidFill>
                          <a:srgbClr val="31849B"/>
                        </a:solidFill>
                        <a:effectLst/>
                        <a:latin typeface="Arial"/>
                        <a:ea typeface="Calibri"/>
                        <a:cs typeface="Times New Roman"/>
                      </a:endParaRPr>
                    </a:p>
                  </a:txBody>
                  <a:tcPr marL="68580" marR="68580" marT="0" marB="0"/>
                </a:tc>
              </a:tr>
              <a:tr h="161925">
                <a:tc>
                  <a:txBody>
                    <a:bodyPr/>
                    <a:lstStyle/>
                    <a:p>
                      <a:pPr algn="l">
                        <a:lnSpc>
                          <a:spcPct val="150000"/>
                        </a:lnSpc>
                        <a:spcAft>
                          <a:spcPts val="0"/>
                        </a:spcAft>
                      </a:pPr>
                      <a:r>
                        <a:rPr lang="es-EC" sz="1000">
                          <a:effectLst/>
                        </a:rPr>
                        <a:t>Comisiones por ventas</a:t>
                      </a:r>
                      <a:endParaRPr lang="es-EC" sz="1200">
                        <a:solidFill>
                          <a:srgbClr val="31849B"/>
                        </a:solidFill>
                        <a:effectLst/>
                        <a:latin typeface="Arial"/>
                        <a:ea typeface="Calibri"/>
                        <a:cs typeface="Times New Roman"/>
                      </a:endParaRPr>
                    </a:p>
                  </a:txBody>
                  <a:tcPr marL="68580" marR="68580" marT="0" marB="0"/>
                </a:tc>
                <a:tc>
                  <a:txBody>
                    <a:bodyPr/>
                    <a:lstStyle/>
                    <a:p>
                      <a:pPr algn="r">
                        <a:lnSpc>
                          <a:spcPct val="150000"/>
                        </a:lnSpc>
                        <a:spcAft>
                          <a:spcPts val="0"/>
                        </a:spcAft>
                      </a:pPr>
                      <a:r>
                        <a:rPr lang="es-EC" sz="1000">
                          <a:effectLst/>
                        </a:rPr>
                        <a:t>12.000</a:t>
                      </a:r>
                      <a:endParaRPr lang="es-EC" sz="1200">
                        <a:solidFill>
                          <a:srgbClr val="31849B"/>
                        </a:solidFill>
                        <a:effectLst/>
                        <a:latin typeface="Arial"/>
                        <a:ea typeface="Calibri"/>
                        <a:cs typeface="Times New Roman"/>
                      </a:endParaRPr>
                    </a:p>
                  </a:txBody>
                  <a:tcPr marL="68580" marR="68580" marT="0" marB="0"/>
                </a:tc>
              </a:tr>
              <a:tr h="161925">
                <a:tc>
                  <a:txBody>
                    <a:bodyPr/>
                    <a:lstStyle/>
                    <a:p>
                      <a:pPr algn="r">
                        <a:lnSpc>
                          <a:spcPct val="150000"/>
                        </a:lnSpc>
                        <a:spcAft>
                          <a:spcPts val="0"/>
                        </a:spcAft>
                      </a:pPr>
                      <a:r>
                        <a:rPr lang="es-EC" sz="1000" dirty="0">
                          <a:effectLst/>
                        </a:rPr>
                        <a:t>Suman</a:t>
                      </a:r>
                      <a:endParaRPr lang="es-EC" sz="1200" dirty="0">
                        <a:solidFill>
                          <a:srgbClr val="31849B"/>
                        </a:solidFill>
                        <a:effectLst/>
                        <a:latin typeface="Arial"/>
                        <a:ea typeface="Calibri"/>
                        <a:cs typeface="Times New Roman"/>
                      </a:endParaRPr>
                    </a:p>
                  </a:txBody>
                  <a:tcPr marL="68580" marR="68580" marT="0" marB="0"/>
                </a:tc>
                <a:tc>
                  <a:txBody>
                    <a:bodyPr/>
                    <a:lstStyle/>
                    <a:p>
                      <a:pPr algn="r">
                        <a:lnSpc>
                          <a:spcPct val="150000"/>
                        </a:lnSpc>
                        <a:spcAft>
                          <a:spcPts val="0"/>
                        </a:spcAft>
                      </a:pPr>
                      <a:r>
                        <a:rPr lang="es-EC" sz="1000" b="1" dirty="0">
                          <a:effectLst/>
                        </a:rPr>
                        <a:t>76.320</a:t>
                      </a:r>
                      <a:endParaRPr lang="es-EC" sz="1200" b="1" dirty="0">
                        <a:solidFill>
                          <a:srgbClr val="31849B"/>
                        </a:solidFill>
                        <a:effectLst/>
                        <a:latin typeface="Arial"/>
                        <a:ea typeface="Calibri"/>
                        <a:cs typeface="Times New Roman"/>
                      </a:endParaRPr>
                    </a:p>
                  </a:txBody>
                  <a:tcPr marL="68580" marR="68580" marT="0" marB="0"/>
                </a:tc>
              </a:tr>
            </a:tbl>
          </a:graphicData>
        </a:graphic>
      </p:graphicFrame>
      <p:sp>
        <p:nvSpPr>
          <p:cNvPr id="13" name="12 CuadroTexto"/>
          <p:cNvSpPr txBox="1"/>
          <p:nvPr/>
        </p:nvSpPr>
        <p:spPr>
          <a:xfrm>
            <a:off x="2735796" y="908720"/>
            <a:ext cx="4356484" cy="369332"/>
          </a:xfrm>
          <a:prstGeom prst="rect">
            <a:avLst/>
          </a:prstGeom>
          <a:noFill/>
        </p:spPr>
        <p:txBody>
          <a:bodyPr wrap="square" rtlCol="0">
            <a:spAutoFit/>
          </a:bodyPr>
          <a:lstStyle/>
          <a:p>
            <a:r>
              <a:rPr lang="es-EC" dirty="0" smtClean="0"/>
              <a:t>Determinación de gastos anuales</a:t>
            </a:r>
            <a:endParaRPr lang="es-EC" dirty="0"/>
          </a:p>
        </p:txBody>
      </p:sp>
      <p:graphicFrame>
        <p:nvGraphicFramePr>
          <p:cNvPr id="3" name="2 Tabla"/>
          <p:cNvGraphicFramePr>
            <a:graphicFrameLocks noGrp="1"/>
          </p:cNvGraphicFramePr>
          <p:nvPr>
            <p:extLst>
              <p:ext uri="{D42A27DB-BD31-4B8C-83A1-F6EECF244321}">
                <p14:modId xmlns:p14="http://schemas.microsoft.com/office/powerpoint/2010/main" xmlns="" val="1893577578"/>
              </p:ext>
            </p:extLst>
          </p:nvPr>
        </p:nvGraphicFramePr>
        <p:xfrm>
          <a:off x="3059834" y="4653136"/>
          <a:ext cx="3528390" cy="1224136"/>
        </p:xfrm>
        <a:graphic>
          <a:graphicData uri="http://schemas.openxmlformats.org/drawingml/2006/table">
            <a:tbl>
              <a:tblPr firstRow="1" firstCol="1" bandRow="1">
                <a:tableStyleId>{69CF1AB2-1976-4502-BF36-3FF5EA218861}</a:tableStyleId>
              </a:tblPr>
              <a:tblGrid>
                <a:gridCol w="915574"/>
                <a:gridCol w="1306408"/>
                <a:gridCol w="1306408"/>
              </a:tblGrid>
              <a:tr h="183515">
                <a:tc>
                  <a:txBody>
                    <a:bodyPr/>
                    <a:lstStyle/>
                    <a:p>
                      <a:pPr algn="ctr">
                        <a:lnSpc>
                          <a:spcPct val="100000"/>
                        </a:lnSpc>
                        <a:spcAft>
                          <a:spcPts val="0"/>
                        </a:spcAft>
                      </a:pPr>
                      <a:r>
                        <a:rPr lang="es-EC" sz="1000" dirty="0">
                          <a:effectLst/>
                        </a:rPr>
                        <a:t>Año</a:t>
                      </a:r>
                      <a:endParaRPr lang="es-EC" sz="1200" dirty="0">
                        <a:solidFill>
                          <a:srgbClr val="5F497A"/>
                        </a:solidFill>
                        <a:effectLst/>
                        <a:latin typeface="Arial"/>
                        <a:ea typeface="Calibri"/>
                        <a:cs typeface="Times New Roman"/>
                      </a:endParaRPr>
                    </a:p>
                  </a:txBody>
                  <a:tcPr marL="68580" marR="68580" marT="0" marB="0"/>
                </a:tc>
                <a:tc>
                  <a:txBody>
                    <a:bodyPr/>
                    <a:lstStyle/>
                    <a:p>
                      <a:pPr algn="ctr">
                        <a:lnSpc>
                          <a:spcPct val="100000"/>
                        </a:lnSpc>
                        <a:spcAft>
                          <a:spcPts val="0"/>
                        </a:spcAft>
                      </a:pPr>
                      <a:r>
                        <a:rPr lang="es-EC" sz="1000">
                          <a:effectLst/>
                        </a:rPr>
                        <a:t>Valor</a:t>
                      </a:r>
                      <a:endParaRPr lang="es-EC" sz="1200">
                        <a:solidFill>
                          <a:srgbClr val="5F497A"/>
                        </a:solidFill>
                        <a:effectLst/>
                        <a:latin typeface="Arial"/>
                        <a:ea typeface="Calibri"/>
                        <a:cs typeface="Times New Roman"/>
                      </a:endParaRPr>
                    </a:p>
                  </a:txBody>
                  <a:tcPr marL="68580" marR="68580" marT="0" marB="0"/>
                </a:tc>
                <a:tc>
                  <a:txBody>
                    <a:bodyPr/>
                    <a:lstStyle/>
                    <a:p>
                      <a:pPr algn="ctr">
                        <a:lnSpc>
                          <a:spcPct val="100000"/>
                        </a:lnSpc>
                        <a:spcAft>
                          <a:spcPts val="0"/>
                        </a:spcAft>
                      </a:pPr>
                      <a:r>
                        <a:rPr lang="es-EC" sz="1000">
                          <a:effectLst/>
                        </a:rPr>
                        <a:t>Inflación</a:t>
                      </a:r>
                      <a:endParaRPr lang="es-EC" sz="1200">
                        <a:solidFill>
                          <a:srgbClr val="5F497A"/>
                        </a:solidFill>
                        <a:effectLst/>
                        <a:latin typeface="Arial"/>
                        <a:ea typeface="Calibri"/>
                        <a:cs typeface="Times New Roman"/>
                      </a:endParaRPr>
                    </a:p>
                  </a:txBody>
                  <a:tcPr marL="68580" marR="68580" marT="0" marB="0"/>
                </a:tc>
              </a:tr>
              <a:tr h="183515">
                <a:tc>
                  <a:txBody>
                    <a:bodyPr/>
                    <a:lstStyle/>
                    <a:p>
                      <a:pPr algn="r">
                        <a:lnSpc>
                          <a:spcPct val="100000"/>
                        </a:lnSpc>
                        <a:spcAft>
                          <a:spcPts val="0"/>
                        </a:spcAft>
                      </a:pPr>
                      <a:r>
                        <a:rPr lang="es-EC" sz="1000">
                          <a:effectLst/>
                        </a:rPr>
                        <a:t>2012</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76.320</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4,68%</a:t>
                      </a:r>
                      <a:endParaRPr lang="es-EC" sz="1200">
                        <a:solidFill>
                          <a:srgbClr val="5F497A"/>
                        </a:solidFill>
                        <a:effectLst/>
                        <a:latin typeface="Arial"/>
                        <a:ea typeface="Calibri"/>
                        <a:cs typeface="Times New Roman"/>
                      </a:endParaRPr>
                    </a:p>
                  </a:txBody>
                  <a:tcPr marL="68580" marR="68580" marT="0" marB="0"/>
                </a:tc>
              </a:tr>
              <a:tr h="183515">
                <a:tc>
                  <a:txBody>
                    <a:bodyPr/>
                    <a:lstStyle/>
                    <a:p>
                      <a:pPr algn="r">
                        <a:lnSpc>
                          <a:spcPct val="100000"/>
                        </a:lnSpc>
                        <a:spcAft>
                          <a:spcPts val="0"/>
                        </a:spcAft>
                      </a:pPr>
                      <a:r>
                        <a:rPr lang="es-EC" sz="1000">
                          <a:effectLst/>
                        </a:rPr>
                        <a:t>2013</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79.892</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4,68%</a:t>
                      </a:r>
                      <a:endParaRPr lang="es-EC" sz="1200">
                        <a:solidFill>
                          <a:srgbClr val="5F497A"/>
                        </a:solidFill>
                        <a:effectLst/>
                        <a:latin typeface="Arial"/>
                        <a:ea typeface="Calibri"/>
                        <a:cs typeface="Times New Roman"/>
                      </a:endParaRPr>
                    </a:p>
                  </a:txBody>
                  <a:tcPr marL="68580" marR="68580" marT="0" marB="0"/>
                </a:tc>
              </a:tr>
              <a:tr h="183515">
                <a:tc>
                  <a:txBody>
                    <a:bodyPr/>
                    <a:lstStyle/>
                    <a:p>
                      <a:pPr algn="r">
                        <a:lnSpc>
                          <a:spcPct val="100000"/>
                        </a:lnSpc>
                        <a:spcAft>
                          <a:spcPts val="0"/>
                        </a:spcAft>
                      </a:pPr>
                      <a:r>
                        <a:rPr lang="es-EC" sz="1000">
                          <a:effectLst/>
                        </a:rPr>
                        <a:t>2014</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a:effectLst/>
                        </a:rPr>
                        <a:t>83.631</a:t>
                      </a:r>
                      <a:endParaRPr lang="es-EC" sz="1200" dirty="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4,68%</a:t>
                      </a:r>
                      <a:endParaRPr lang="es-EC" sz="1200">
                        <a:solidFill>
                          <a:srgbClr val="5F497A"/>
                        </a:solidFill>
                        <a:effectLst/>
                        <a:latin typeface="Arial"/>
                        <a:ea typeface="Calibri"/>
                        <a:cs typeface="Times New Roman"/>
                      </a:endParaRPr>
                    </a:p>
                  </a:txBody>
                  <a:tcPr marL="68580" marR="68580" marT="0" marB="0"/>
                </a:tc>
              </a:tr>
              <a:tr h="183515">
                <a:tc>
                  <a:txBody>
                    <a:bodyPr/>
                    <a:lstStyle/>
                    <a:p>
                      <a:pPr algn="r">
                        <a:lnSpc>
                          <a:spcPct val="100000"/>
                        </a:lnSpc>
                        <a:spcAft>
                          <a:spcPts val="0"/>
                        </a:spcAft>
                      </a:pPr>
                      <a:r>
                        <a:rPr lang="es-EC" sz="1000" dirty="0">
                          <a:effectLst/>
                        </a:rPr>
                        <a:t>2015</a:t>
                      </a:r>
                      <a:endParaRPr lang="es-EC" sz="1200" dirty="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a:effectLst/>
                        </a:rPr>
                        <a:t>87.545</a:t>
                      </a:r>
                      <a:endParaRPr lang="es-EC" sz="1200" dirty="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a:effectLst/>
                        </a:rPr>
                        <a:t>4,68%</a:t>
                      </a:r>
                      <a:endParaRPr lang="es-EC" sz="1200" dirty="0">
                        <a:solidFill>
                          <a:srgbClr val="5F497A"/>
                        </a:solidFill>
                        <a:effectLst/>
                        <a:latin typeface="Arial"/>
                        <a:ea typeface="Calibri"/>
                        <a:cs typeface="Times New Roman"/>
                      </a:endParaRPr>
                    </a:p>
                  </a:txBody>
                  <a:tcPr marL="68580" marR="68580" marT="0" marB="0"/>
                </a:tc>
              </a:tr>
              <a:tr h="306561">
                <a:tc>
                  <a:txBody>
                    <a:bodyPr/>
                    <a:lstStyle/>
                    <a:p>
                      <a:pPr marL="0" algn="r" defTabSz="457200" rtl="0" eaLnBrk="1" latinLnBrk="0" hangingPunct="1">
                        <a:lnSpc>
                          <a:spcPct val="100000"/>
                        </a:lnSpc>
                        <a:spcAft>
                          <a:spcPts val="0"/>
                        </a:spcAft>
                      </a:pPr>
                      <a:r>
                        <a:rPr lang="es-EC" sz="1000" kern="1200" dirty="0" smtClean="0">
                          <a:solidFill>
                            <a:schemeClr val="dk1"/>
                          </a:solidFill>
                          <a:effectLst/>
                          <a:latin typeface="+mn-lt"/>
                          <a:ea typeface="+mn-ea"/>
                          <a:cs typeface="+mn-cs"/>
                        </a:rPr>
                        <a:t>2016</a:t>
                      </a:r>
                      <a:endParaRPr lang="es-EC" sz="1000" kern="1200" dirty="0">
                        <a:solidFill>
                          <a:schemeClr val="dk1"/>
                        </a:solidFill>
                        <a:effectLst/>
                        <a:latin typeface="+mn-lt"/>
                        <a:ea typeface="+mn-ea"/>
                        <a:cs typeface="+mn-cs"/>
                      </a:endParaRPr>
                    </a:p>
                  </a:txBody>
                  <a:tcPr marL="68580" marR="68580" marT="0" marB="0"/>
                </a:tc>
                <a:tc>
                  <a:txBody>
                    <a:bodyPr/>
                    <a:lstStyle/>
                    <a:p>
                      <a:pPr marL="0" algn="r" defTabSz="457200" rtl="0" eaLnBrk="1" latinLnBrk="0" hangingPunct="1">
                        <a:lnSpc>
                          <a:spcPct val="100000"/>
                        </a:lnSpc>
                        <a:spcAft>
                          <a:spcPts val="0"/>
                        </a:spcAft>
                      </a:pPr>
                      <a:r>
                        <a:rPr lang="es-EC" sz="1000" kern="1200" dirty="0" smtClean="0">
                          <a:solidFill>
                            <a:schemeClr val="dk1"/>
                          </a:solidFill>
                          <a:effectLst/>
                          <a:latin typeface="+mn-lt"/>
                          <a:ea typeface="+mn-ea"/>
                          <a:cs typeface="+mn-cs"/>
                        </a:rPr>
                        <a:t>91.642</a:t>
                      </a:r>
                      <a:endParaRPr lang="es-EC" sz="1000" kern="1200" dirty="0">
                        <a:solidFill>
                          <a:schemeClr val="dk1"/>
                        </a:solidFill>
                        <a:effectLst/>
                        <a:latin typeface="+mn-lt"/>
                        <a:ea typeface="+mn-ea"/>
                        <a:cs typeface="+mn-cs"/>
                      </a:endParaRPr>
                    </a:p>
                  </a:txBody>
                  <a:tcPr marL="68580" marR="68580" marT="0" marB="0"/>
                </a:tc>
                <a:tc>
                  <a:txBody>
                    <a:bodyPr/>
                    <a:lstStyle/>
                    <a:p>
                      <a:pPr marL="0" algn="r" defTabSz="457200" rtl="0" eaLnBrk="1" latinLnBrk="0" hangingPunct="1">
                        <a:lnSpc>
                          <a:spcPct val="100000"/>
                        </a:lnSpc>
                        <a:spcAft>
                          <a:spcPts val="0"/>
                        </a:spcAft>
                      </a:pPr>
                      <a:r>
                        <a:rPr lang="es-EC" sz="1000" kern="1200" dirty="0" smtClean="0">
                          <a:solidFill>
                            <a:schemeClr val="dk1"/>
                          </a:solidFill>
                          <a:effectLst/>
                          <a:latin typeface="+mn-lt"/>
                          <a:ea typeface="+mn-ea"/>
                          <a:cs typeface="+mn-cs"/>
                        </a:rPr>
                        <a:t>4,68%</a:t>
                      </a:r>
                      <a:endParaRPr lang="es-EC" sz="1000" kern="1200" dirty="0">
                        <a:solidFill>
                          <a:schemeClr val="dk1"/>
                        </a:solidFill>
                        <a:effectLst/>
                        <a:latin typeface="+mn-lt"/>
                        <a:ea typeface="+mn-ea"/>
                        <a:cs typeface="+mn-cs"/>
                      </a:endParaRPr>
                    </a:p>
                  </a:txBody>
                  <a:tcPr marL="68580" marR="68580" marT="0" marB="0"/>
                </a:tc>
              </a:tr>
            </a:tbl>
          </a:graphicData>
        </a:graphic>
      </p:graphicFrame>
      <p:sp>
        <p:nvSpPr>
          <p:cNvPr id="16" name="15 CuadroTexto"/>
          <p:cNvSpPr txBox="1"/>
          <p:nvPr/>
        </p:nvSpPr>
        <p:spPr>
          <a:xfrm>
            <a:off x="2591780" y="4067780"/>
            <a:ext cx="4356484" cy="369332"/>
          </a:xfrm>
          <a:prstGeom prst="rect">
            <a:avLst/>
          </a:prstGeom>
          <a:noFill/>
        </p:spPr>
        <p:txBody>
          <a:bodyPr wrap="square" rtlCol="0">
            <a:spAutoFit/>
          </a:bodyPr>
          <a:lstStyle/>
          <a:p>
            <a:pPr algn="ctr"/>
            <a:r>
              <a:rPr lang="es-EC" dirty="0" smtClean="0"/>
              <a:t>Proyección de gastos</a:t>
            </a:r>
            <a:endParaRPr lang="es-EC" dirty="0"/>
          </a:p>
        </p:txBody>
      </p:sp>
    </p:spTree>
    <p:extLst>
      <p:ext uri="{BB962C8B-B14F-4D97-AF65-F5344CB8AC3E}">
        <p14:creationId xmlns:p14="http://schemas.microsoft.com/office/powerpoint/2010/main" xmlns="" val="2987838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4 Imagen" descr="Descripción: ESPE.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25618" y="114300"/>
            <a:ext cx="701675"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8 Rectángulo"/>
          <p:cNvSpPr/>
          <p:nvPr/>
        </p:nvSpPr>
        <p:spPr>
          <a:xfrm>
            <a:off x="2588532" y="188640"/>
            <a:ext cx="4171335" cy="584775"/>
          </a:xfrm>
          <a:prstGeom prst="rect">
            <a:avLst/>
          </a:prstGeom>
          <a:noFill/>
        </p:spPr>
        <p:txBody>
          <a:bodyPr wrap="none" lIns="91440" tIns="45720" rIns="91440" bIns="45720">
            <a:spAutoFit/>
          </a:bodyPr>
          <a:lstStyle/>
          <a:p>
            <a:pPr algn="ctr"/>
            <a:r>
              <a:rPr lang="es-E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FINANCIERO 3/8</a:t>
            </a:r>
            <a:endParaRPr lang="es-E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8" name="17 CuadroTexto"/>
          <p:cNvSpPr txBox="1"/>
          <p:nvPr/>
        </p:nvSpPr>
        <p:spPr>
          <a:xfrm>
            <a:off x="1547664" y="764704"/>
            <a:ext cx="6192688" cy="646331"/>
          </a:xfrm>
          <a:prstGeom prst="rect">
            <a:avLst/>
          </a:prstGeom>
          <a:noFill/>
        </p:spPr>
        <p:txBody>
          <a:bodyPr wrap="square" rtlCol="0">
            <a:spAutoFit/>
          </a:bodyPr>
          <a:lstStyle/>
          <a:p>
            <a:pPr algn="ctr"/>
            <a:r>
              <a:rPr lang="es-EC" dirty="0" smtClean="0"/>
              <a:t>Estado de Pérdidas y Ganancias 1er año y Proyectado</a:t>
            </a:r>
            <a:endParaRPr lang="es-EC" dirty="0"/>
          </a:p>
        </p:txBody>
      </p:sp>
      <p:graphicFrame>
        <p:nvGraphicFramePr>
          <p:cNvPr id="11" name="10 Tabla"/>
          <p:cNvGraphicFramePr>
            <a:graphicFrameLocks noGrp="1"/>
          </p:cNvGraphicFramePr>
          <p:nvPr/>
        </p:nvGraphicFramePr>
        <p:xfrm>
          <a:off x="3419872" y="1405880"/>
          <a:ext cx="2592288" cy="2743200"/>
        </p:xfrm>
        <a:graphic>
          <a:graphicData uri="http://schemas.openxmlformats.org/drawingml/2006/table">
            <a:tbl>
              <a:tblPr/>
              <a:tblGrid>
                <a:gridCol w="1858622"/>
                <a:gridCol w="733666"/>
              </a:tblGrid>
              <a:tr h="131309">
                <a:tc>
                  <a:txBody>
                    <a:bodyPr/>
                    <a:lstStyle/>
                    <a:p>
                      <a:pPr algn="ctr" fontAlgn="b"/>
                      <a:r>
                        <a:rPr lang="es-ES" sz="1000" b="1" i="0" u="none" strike="noStrike" dirty="0">
                          <a:solidFill>
                            <a:srgbClr val="000000"/>
                          </a:solidFill>
                          <a:latin typeface="Arial"/>
                        </a:rPr>
                        <a:t>Detalle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b"/>
                      <a:r>
                        <a:rPr lang="es-ES" sz="1000" b="1" i="0" u="none" strike="noStrike">
                          <a:solidFill>
                            <a:srgbClr val="000000"/>
                          </a:solidFill>
                          <a:latin typeface="Arial"/>
                        </a:rPr>
                        <a:t>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31309">
                <a:tc>
                  <a:txBody>
                    <a:bodyPr/>
                    <a:lstStyle/>
                    <a:p>
                      <a:pPr algn="l" fontAlgn="b"/>
                      <a:r>
                        <a:rPr lang="es-ES" sz="1000" b="0" i="0" u="none" strike="noStrike" dirty="0">
                          <a:solidFill>
                            <a:srgbClr val="000000"/>
                          </a:solidFill>
                          <a:latin typeface="Arial"/>
                        </a:rPr>
                        <a:t>Ventas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1000" b="0" i="0" u="none" strike="noStrike">
                          <a:solidFill>
                            <a:srgbClr val="000000"/>
                          </a:solidFill>
                          <a:latin typeface="Arial"/>
                        </a:rPr>
                        <a:t>303,937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31309">
                <a:tc>
                  <a:txBody>
                    <a:bodyPr/>
                    <a:lstStyle/>
                    <a:p>
                      <a:pPr algn="l" fontAlgn="b"/>
                      <a:r>
                        <a:rPr lang="es-ES" sz="1000" b="0" i="0" u="none" strike="noStrike" dirty="0">
                          <a:solidFill>
                            <a:srgbClr val="000000"/>
                          </a:solidFill>
                          <a:latin typeface="Arial"/>
                        </a:rPr>
                        <a:t>Costo de venta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1000" b="0" i="0" u="none" strike="noStrike">
                          <a:solidFill>
                            <a:srgbClr val="000000"/>
                          </a:solidFill>
                          <a:latin typeface="Arial"/>
                        </a:rPr>
                        <a:t>208,414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31309">
                <a:tc>
                  <a:txBody>
                    <a:bodyPr/>
                    <a:lstStyle/>
                    <a:p>
                      <a:pPr algn="l" fontAlgn="b"/>
                      <a:r>
                        <a:rPr lang="es-ES" sz="1000" b="0" i="0" u="none" strike="noStrike" dirty="0">
                          <a:solidFill>
                            <a:srgbClr val="000000"/>
                          </a:solidFill>
                          <a:latin typeface="Arial"/>
                        </a:rPr>
                        <a:t>Sueldos y salarios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1000" b="0" i="0" u="none" strike="noStrike">
                          <a:solidFill>
                            <a:srgbClr val="000000"/>
                          </a:solidFill>
                          <a:latin typeface="Arial"/>
                        </a:rPr>
                        <a:t>52,800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31309">
                <a:tc>
                  <a:txBody>
                    <a:bodyPr/>
                    <a:lstStyle/>
                    <a:p>
                      <a:pPr algn="l" fontAlgn="b"/>
                      <a:r>
                        <a:rPr lang="es-ES" sz="1000" b="0" i="0" u="none" strike="noStrike" dirty="0">
                          <a:solidFill>
                            <a:srgbClr val="000000"/>
                          </a:solidFill>
                          <a:latin typeface="Arial"/>
                        </a:rPr>
                        <a:t>Gastos de oficina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1000" b="0" i="0" u="none" strike="noStrike">
                          <a:solidFill>
                            <a:srgbClr val="000000"/>
                          </a:solidFill>
                          <a:latin typeface="Arial"/>
                        </a:rPr>
                        <a:t>1,320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31309">
                <a:tc>
                  <a:txBody>
                    <a:bodyPr/>
                    <a:lstStyle/>
                    <a:p>
                      <a:pPr algn="l" fontAlgn="b"/>
                      <a:r>
                        <a:rPr lang="es-ES" sz="1000" b="0" i="0" u="none" strike="noStrike" dirty="0">
                          <a:solidFill>
                            <a:srgbClr val="000000"/>
                          </a:solidFill>
                          <a:latin typeface="Arial"/>
                        </a:rPr>
                        <a:t>Gastos Generales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1000" b="0" i="0" u="none" strike="noStrike">
                          <a:solidFill>
                            <a:srgbClr val="000000"/>
                          </a:solidFill>
                          <a:latin typeface="Arial"/>
                        </a:rPr>
                        <a:t>9,360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31309">
                <a:tc>
                  <a:txBody>
                    <a:bodyPr/>
                    <a:lstStyle/>
                    <a:p>
                      <a:pPr algn="l" fontAlgn="b"/>
                      <a:r>
                        <a:rPr lang="es-ES" sz="1000" b="0" i="0" u="none" strike="noStrike">
                          <a:solidFill>
                            <a:srgbClr val="000000"/>
                          </a:solidFill>
                          <a:latin typeface="Arial"/>
                        </a:rPr>
                        <a:t>Gasto de transporte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1000" b="0" i="0" u="none" strike="noStrike">
                          <a:solidFill>
                            <a:srgbClr val="000000"/>
                          </a:solidFill>
                          <a:latin typeface="Arial"/>
                        </a:rPr>
                        <a:t>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31309">
                <a:tc>
                  <a:txBody>
                    <a:bodyPr/>
                    <a:lstStyle/>
                    <a:p>
                      <a:pPr algn="l" fontAlgn="b"/>
                      <a:r>
                        <a:rPr lang="es-ES" sz="1000" b="0" i="0" u="none" strike="noStrike">
                          <a:solidFill>
                            <a:srgbClr val="000000"/>
                          </a:solidFill>
                          <a:latin typeface="Arial"/>
                        </a:rPr>
                        <a:t>Gastos varios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1000" b="0" i="0" u="none" strike="noStrike">
                          <a:solidFill>
                            <a:srgbClr val="000000"/>
                          </a:solidFill>
                          <a:latin typeface="Arial"/>
                        </a:rPr>
                        <a:t>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31309">
                <a:tc>
                  <a:txBody>
                    <a:bodyPr/>
                    <a:lstStyle/>
                    <a:p>
                      <a:pPr algn="l" fontAlgn="b"/>
                      <a:r>
                        <a:rPr lang="es-ES" sz="1000" b="0" i="0" u="none" strike="noStrike">
                          <a:solidFill>
                            <a:srgbClr val="000000"/>
                          </a:solidFill>
                          <a:latin typeface="Arial"/>
                        </a:rPr>
                        <a:t>Comisiones por ventas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1000" b="0" i="0" u="none" strike="noStrike">
                          <a:solidFill>
                            <a:srgbClr val="000000"/>
                          </a:solidFill>
                          <a:latin typeface="Arial"/>
                        </a:rPr>
                        <a:t>12,000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31309">
                <a:tc>
                  <a:txBody>
                    <a:bodyPr/>
                    <a:lstStyle/>
                    <a:p>
                      <a:pPr algn="l" fontAlgn="b"/>
                      <a:r>
                        <a:rPr lang="es-ES" sz="1000" b="0" i="0" u="none" strike="noStrike">
                          <a:solidFill>
                            <a:srgbClr val="000000"/>
                          </a:solidFill>
                          <a:latin typeface="Arial"/>
                        </a:rPr>
                        <a:t>Depreciaciones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1000" b="0" i="0" u="none" strike="noStrike">
                          <a:solidFill>
                            <a:srgbClr val="000000"/>
                          </a:solidFill>
                          <a:latin typeface="Arial"/>
                        </a:rPr>
                        <a:t>4,033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31309">
                <a:tc>
                  <a:txBody>
                    <a:bodyPr/>
                    <a:lstStyle/>
                    <a:p>
                      <a:pPr algn="l" fontAlgn="b"/>
                      <a:r>
                        <a:rPr lang="es-ES" sz="1000" b="0" i="0" u="none" strike="noStrike">
                          <a:solidFill>
                            <a:srgbClr val="000000"/>
                          </a:solidFill>
                          <a:latin typeface="Arial"/>
                        </a:rPr>
                        <a:t>Carga Financiera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1000" b="0" i="0" u="none" strike="noStrike">
                          <a:solidFill>
                            <a:srgbClr val="000000"/>
                          </a:solidFill>
                          <a:latin typeface="Arial"/>
                        </a:rPr>
                        <a:t>3,493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262617">
                <a:tc>
                  <a:txBody>
                    <a:bodyPr/>
                    <a:lstStyle/>
                    <a:p>
                      <a:pPr algn="l" fontAlgn="b"/>
                      <a:r>
                        <a:rPr lang="es-MX" sz="1000" b="1" i="0" u="none" strike="noStrike">
                          <a:solidFill>
                            <a:srgbClr val="000000"/>
                          </a:solidFill>
                          <a:latin typeface="Arial"/>
                        </a:rPr>
                        <a:t>Utilidad antes de impuesto y participación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1000" b="1" i="0" u="none" strike="noStrike">
                          <a:solidFill>
                            <a:srgbClr val="000000"/>
                          </a:solidFill>
                          <a:latin typeface="Arial"/>
                        </a:rPr>
                        <a:t>11,676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31309">
                <a:tc>
                  <a:txBody>
                    <a:bodyPr/>
                    <a:lstStyle/>
                    <a:p>
                      <a:pPr algn="l" fontAlgn="b"/>
                      <a:r>
                        <a:rPr lang="es-ES" sz="1000" b="0" i="0" u="none" strike="noStrike">
                          <a:solidFill>
                            <a:srgbClr val="000000"/>
                          </a:solidFill>
                          <a:latin typeface="Arial"/>
                        </a:rPr>
                        <a:t>15% part. A trabajadores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1000" b="0" i="0" u="none" strike="noStrike">
                          <a:solidFill>
                            <a:srgbClr val="000000"/>
                          </a:solidFill>
                          <a:latin typeface="Arial"/>
                        </a:rPr>
                        <a:t>1,751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31309">
                <a:tc>
                  <a:txBody>
                    <a:bodyPr/>
                    <a:lstStyle/>
                    <a:p>
                      <a:pPr algn="l" fontAlgn="b"/>
                      <a:r>
                        <a:rPr lang="es-ES" sz="1000" b="1" i="0" u="none" strike="noStrike">
                          <a:solidFill>
                            <a:srgbClr val="000000"/>
                          </a:solidFill>
                          <a:latin typeface="Arial"/>
                        </a:rPr>
                        <a:t>Utilidad antes de impuesto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1000" b="0" i="0" u="none" strike="noStrike">
                          <a:solidFill>
                            <a:srgbClr val="000000"/>
                          </a:solidFill>
                          <a:latin typeface="Arial"/>
                        </a:rPr>
                        <a:t>9,925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31309">
                <a:tc>
                  <a:txBody>
                    <a:bodyPr/>
                    <a:lstStyle/>
                    <a:p>
                      <a:pPr algn="l" fontAlgn="b"/>
                      <a:r>
                        <a:rPr lang="es-MX" sz="1000" b="0" i="0" u="none" strike="noStrike">
                          <a:solidFill>
                            <a:srgbClr val="000000"/>
                          </a:solidFill>
                          <a:latin typeface="Arial"/>
                        </a:rPr>
                        <a:t>23% Impuesto a la renta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s-ES" sz="1000" b="0" i="0" u="none" strike="noStrike">
                          <a:solidFill>
                            <a:srgbClr val="000000"/>
                          </a:solidFill>
                          <a:latin typeface="Arial"/>
                        </a:rPr>
                        <a:t>2,283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31309">
                <a:tc>
                  <a:txBody>
                    <a:bodyPr/>
                    <a:lstStyle/>
                    <a:p>
                      <a:pPr algn="l" fontAlgn="b"/>
                      <a:r>
                        <a:rPr lang="es-ES" sz="1000" b="1" i="0" u="none" strike="noStrike" dirty="0">
                          <a:solidFill>
                            <a:srgbClr val="000000"/>
                          </a:solidFill>
                          <a:latin typeface="Arial"/>
                        </a:rPr>
                        <a:t>Utilidad neta de efectivo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es-ES" sz="1000" b="1" i="0" u="none" strike="noStrike" dirty="0">
                          <a:solidFill>
                            <a:srgbClr val="000000"/>
                          </a:solidFill>
                          <a:latin typeface="Arial"/>
                        </a:rPr>
                        <a:t>7,642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bl>
          </a:graphicData>
        </a:graphic>
      </p:graphicFrame>
      <p:pic>
        <p:nvPicPr>
          <p:cNvPr id="11266" name="Picture 2"/>
          <p:cNvPicPr>
            <a:picLocks noChangeAspect="1" noChangeArrowheads="1"/>
          </p:cNvPicPr>
          <p:nvPr/>
        </p:nvPicPr>
        <p:blipFill>
          <a:blip r:embed="rId3" cstate="print"/>
          <a:srcRect/>
          <a:stretch>
            <a:fillRect/>
          </a:stretch>
        </p:blipFill>
        <p:spPr bwMode="auto">
          <a:xfrm>
            <a:off x="2051720" y="4293096"/>
            <a:ext cx="5240444" cy="2520280"/>
          </a:xfrm>
          <a:prstGeom prst="rect">
            <a:avLst/>
          </a:prstGeom>
          <a:noFill/>
          <a:ln w="9525">
            <a:noFill/>
            <a:miter lim="800000"/>
            <a:headEnd/>
            <a:tailEnd/>
          </a:ln>
          <a:effectLst/>
        </p:spPr>
      </p:pic>
    </p:spTree>
    <p:extLst>
      <p:ext uri="{BB962C8B-B14F-4D97-AF65-F5344CB8AC3E}">
        <p14:creationId xmlns:p14="http://schemas.microsoft.com/office/powerpoint/2010/main" xmlns="" val="2987838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5" name="4 Imagen" descr="Descripción: ESPE.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25618" y="114300"/>
            <a:ext cx="701675"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8 Rectángulo"/>
          <p:cNvSpPr/>
          <p:nvPr/>
        </p:nvSpPr>
        <p:spPr>
          <a:xfrm>
            <a:off x="2588532" y="188640"/>
            <a:ext cx="4171335" cy="584775"/>
          </a:xfrm>
          <a:prstGeom prst="rect">
            <a:avLst/>
          </a:prstGeom>
          <a:noFill/>
        </p:spPr>
        <p:txBody>
          <a:bodyPr wrap="none" lIns="91440" tIns="45720" rIns="91440" bIns="45720">
            <a:spAutoFit/>
          </a:bodyPr>
          <a:lstStyle/>
          <a:p>
            <a:pPr algn="ctr"/>
            <a:r>
              <a:rPr lang="es-E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FINANCIERO 4/8</a:t>
            </a:r>
            <a:endParaRPr lang="es-E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3" name="12 CuadroTexto"/>
          <p:cNvSpPr txBox="1"/>
          <p:nvPr/>
        </p:nvSpPr>
        <p:spPr>
          <a:xfrm>
            <a:off x="2735796" y="899428"/>
            <a:ext cx="4356484" cy="369332"/>
          </a:xfrm>
          <a:prstGeom prst="rect">
            <a:avLst/>
          </a:prstGeom>
          <a:noFill/>
        </p:spPr>
        <p:txBody>
          <a:bodyPr wrap="square" rtlCol="0">
            <a:spAutoFit/>
          </a:bodyPr>
          <a:lstStyle/>
          <a:p>
            <a:pPr algn="ctr"/>
            <a:r>
              <a:rPr lang="es-EC" b="1" dirty="0" smtClean="0"/>
              <a:t>Estructura del Financiamiento</a:t>
            </a:r>
            <a:endParaRPr lang="es-EC" b="1" dirty="0"/>
          </a:p>
        </p:txBody>
      </p:sp>
      <p:graphicFrame>
        <p:nvGraphicFramePr>
          <p:cNvPr id="5" name="4 Tabla"/>
          <p:cNvGraphicFramePr>
            <a:graphicFrameLocks noGrp="1"/>
          </p:cNvGraphicFramePr>
          <p:nvPr>
            <p:extLst>
              <p:ext uri="{D42A27DB-BD31-4B8C-83A1-F6EECF244321}">
                <p14:modId xmlns:p14="http://schemas.microsoft.com/office/powerpoint/2010/main" xmlns="" val="522980929"/>
              </p:ext>
            </p:extLst>
          </p:nvPr>
        </p:nvGraphicFramePr>
        <p:xfrm>
          <a:off x="2018190" y="1412776"/>
          <a:ext cx="5650154" cy="3672412"/>
        </p:xfrm>
        <a:graphic>
          <a:graphicData uri="http://schemas.openxmlformats.org/drawingml/2006/table">
            <a:tbl>
              <a:tblPr firstRow="1" firstCol="1" bandRow="1">
                <a:tableStyleId>{69CF1AB2-1976-4502-BF36-3FF5EA218861}</a:tableStyleId>
              </a:tblPr>
              <a:tblGrid>
                <a:gridCol w="537586"/>
                <a:gridCol w="2300630"/>
                <a:gridCol w="964993"/>
                <a:gridCol w="851465"/>
                <a:gridCol w="995480"/>
              </a:tblGrid>
              <a:tr h="536609">
                <a:tc>
                  <a:txBody>
                    <a:bodyPr/>
                    <a:lstStyle/>
                    <a:p>
                      <a:pPr algn="ctr">
                        <a:lnSpc>
                          <a:spcPct val="100000"/>
                        </a:lnSpc>
                        <a:spcAft>
                          <a:spcPts val="0"/>
                        </a:spcAft>
                      </a:pPr>
                      <a:endParaRPr lang="es-EC" sz="1000" dirty="0" smtClean="0">
                        <a:effectLst/>
                      </a:endParaRPr>
                    </a:p>
                    <a:p>
                      <a:pPr algn="ctr">
                        <a:lnSpc>
                          <a:spcPct val="100000"/>
                        </a:lnSpc>
                        <a:spcAft>
                          <a:spcPts val="0"/>
                        </a:spcAft>
                      </a:pPr>
                      <a:r>
                        <a:rPr lang="es-EC" sz="1000" dirty="0" err="1" smtClean="0">
                          <a:effectLst/>
                        </a:rPr>
                        <a:t>Item</a:t>
                      </a:r>
                      <a:endParaRPr lang="es-EC" sz="1200" dirty="0">
                        <a:solidFill>
                          <a:srgbClr val="5F497A"/>
                        </a:solidFill>
                        <a:effectLst/>
                        <a:latin typeface="Arial"/>
                        <a:ea typeface="Calibri"/>
                        <a:cs typeface="Times New Roman"/>
                      </a:endParaRPr>
                    </a:p>
                  </a:txBody>
                  <a:tcPr marL="68580" marR="68580" marT="0" marB="0"/>
                </a:tc>
                <a:tc>
                  <a:txBody>
                    <a:bodyPr/>
                    <a:lstStyle/>
                    <a:p>
                      <a:pPr algn="ctr">
                        <a:lnSpc>
                          <a:spcPct val="100000"/>
                        </a:lnSpc>
                        <a:spcAft>
                          <a:spcPts val="0"/>
                        </a:spcAft>
                      </a:pPr>
                      <a:endParaRPr lang="es-EC" sz="1000" dirty="0" smtClean="0">
                        <a:effectLst/>
                      </a:endParaRPr>
                    </a:p>
                    <a:p>
                      <a:pPr algn="ctr">
                        <a:lnSpc>
                          <a:spcPct val="100000"/>
                        </a:lnSpc>
                        <a:spcAft>
                          <a:spcPts val="0"/>
                        </a:spcAft>
                      </a:pPr>
                      <a:r>
                        <a:rPr lang="es-EC" sz="1000" dirty="0" smtClean="0">
                          <a:effectLst/>
                        </a:rPr>
                        <a:t>Detalle</a:t>
                      </a:r>
                      <a:endParaRPr lang="es-EC" sz="1200" dirty="0">
                        <a:solidFill>
                          <a:srgbClr val="5F497A"/>
                        </a:solidFill>
                        <a:effectLst/>
                        <a:latin typeface="Arial"/>
                        <a:ea typeface="Calibri"/>
                        <a:cs typeface="Times New Roman"/>
                      </a:endParaRPr>
                    </a:p>
                  </a:txBody>
                  <a:tcPr marL="68580" marR="68580" marT="0" marB="0"/>
                </a:tc>
                <a:tc>
                  <a:txBody>
                    <a:bodyPr/>
                    <a:lstStyle/>
                    <a:p>
                      <a:pPr algn="ctr">
                        <a:lnSpc>
                          <a:spcPct val="100000"/>
                        </a:lnSpc>
                        <a:spcAft>
                          <a:spcPts val="0"/>
                        </a:spcAft>
                      </a:pPr>
                      <a:endParaRPr lang="es-EC" sz="1000" dirty="0" smtClean="0">
                        <a:effectLst/>
                      </a:endParaRPr>
                    </a:p>
                    <a:p>
                      <a:pPr algn="ctr">
                        <a:lnSpc>
                          <a:spcPct val="100000"/>
                        </a:lnSpc>
                        <a:spcAft>
                          <a:spcPts val="0"/>
                        </a:spcAft>
                      </a:pPr>
                      <a:r>
                        <a:rPr lang="es-EC" sz="1000" dirty="0" smtClean="0">
                          <a:effectLst/>
                        </a:rPr>
                        <a:t>Total</a:t>
                      </a:r>
                      <a:endParaRPr lang="es-EC" sz="1200" dirty="0">
                        <a:solidFill>
                          <a:srgbClr val="5F497A"/>
                        </a:solidFill>
                        <a:effectLst/>
                        <a:latin typeface="Arial"/>
                        <a:ea typeface="Calibri"/>
                        <a:cs typeface="Times New Roman"/>
                      </a:endParaRPr>
                    </a:p>
                  </a:txBody>
                  <a:tcPr marL="68580" marR="68580" marT="0" marB="0"/>
                </a:tc>
                <a:tc>
                  <a:txBody>
                    <a:bodyPr/>
                    <a:lstStyle/>
                    <a:p>
                      <a:pPr algn="ctr">
                        <a:lnSpc>
                          <a:spcPct val="100000"/>
                        </a:lnSpc>
                        <a:spcAft>
                          <a:spcPts val="0"/>
                        </a:spcAft>
                      </a:pPr>
                      <a:endParaRPr lang="es-EC" sz="1000" dirty="0" smtClean="0">
                        <a:effectLst/>
                      </a:endParaRPr>
                    </a:p>
                    <a:p>
                      <a:pPr algn="ctr">
                        <a:lnSpc>
                          <a:spcPct val="100000"/>
                        </a:lnSpc>
                        <a:spcAft>
                          <a:spcPts val="0"/>
                        </a:spcAft>
                      </a:pPr>
                      <a:r>
                        <a:rPr lang="es-EC" sz="1000" dirty="0" smtClean="0">
                          <a:effectLst/>
                        </a:rPr>
                        <a:t>Propio</a:t>
                      </a:r>
                      <a:endParaRPr lang="es-EC" sz="1200" dirty="0">
                        <a:solidFill>
                          <a:srgbClr val="5F497A"/>
                        </a:solidFill>
                        <a:effectLst/>
                        <a:latin typeface="Arial"/>
                        <a:ea typeface="Calibri"/>
                        <a:cs typeface="Times New Roman"/>
                      </a:endParaRPr>
                    </a:p>
                  </a:txBody>
                  <a:tcPr marL="68580" marR="68580" marT="0" marB="0"/>
                </a:tc>
                <a:tc>
                  <a:txBody>
                    <a:bodyPr/>
                    <a:lstStyle/>
                    <a:p>
                      <a:pPr algn="ctr">
                        <a:lnSpc>
                          <a:spcPct val="100000"/>
                        </a:lnSpc>
                        <a:spcAft>
                          <a:spcPts val="0"/>
                        </a:spcAft>
                      </a:pPr>
                      <a:endParaRPr lang="es-EC" sz="1000" dirty="0" smtClean="0">
                        <a:effectLst/>
                      </a:endParaRPr>
                    </a:p>
                    <a:p>
                      <a:pPr algn="ctr">
                        <a:lnSpc>
                          <a:spcPct val="100000"/>
                        </a:lnSpc>
                        <a:spcAft>
                          <a:spcPts val="0"/>
                        </a:spcAft>
                      </a:pPr>
                      <a:r>
                        <a:rPr lang="es-EC" sz="1000" dirty="0" smtClean="0">
                          <a:effectLst/>
                        </a:rPr>
                        <a:t>Financiado</a:t>
                      </a:r>
                      <a:endParaRPr lang="es-EC" sz="1200" dirty="0">
                        <a:solidFill>
                          <a:srgbClr val="5F497A"/>
                        </a:solidFill>
                        <a:effectLst/>
                        <a:latin typeface="Arial"/>
                        <a:ea typeface="Calibri"/>
                        <a:cs typeface="Times New Roman"/>
                      </a:endParaRPr>
                    </a:p>
                  </a:txBody>
                  <a:tcPr marL="68580" marR="68580" marT="0" marB="0"/>
                </a:tc>
              </a:tr>
              <a:tr h="285073">
                <a:tc>
                  <a:txBody>
                    <a:bodyPr/>
                    <a:lstStyle/>
                    <a:p>
                      <a:pPr algn="ctr">
                        <a:lnSpc>
                          <a:spcPct val="100000"/>
                        </a:lnSpc>
                        <a:spcAft>
                          <a:spcPts val="0"/>
                        </a:spcAft>
                      </a:pPr>
                      <a:r>
                        <a:rPr lang="es-EC" sz="1000">
                          <a:effectLst/>
                        </a:rPr>
                        <a:t>1</a:t>
                      </a:r>
                      <a:endParaRPr lang="es-EC" sz="1200">
                        <a:solidFill>
                          <a:srgbClr val="5F497A"/>
                        </a:solidFill>
                        <a:effectLst/>
                        <a:latin typeface="Arial"/>
                        <a:ea typeface="Calibri"/>
                        <a:cs typeface="Times New Roman"/>
                      </a:endParaRPr>
                    </a:p>
                  </a:txBody>
                  <a:tcPr marL="68580" marR="68580" marT="0" marB="0"/>
                </a:tc>
                <a:tc>
                  <a:txBody>
                    <a:bodyPr/>
                    <a:lstStyle/>
                    <a:p>
                      <a:pPr algn="l">
                        <a:lnSpc>
                          <a:spcPct val="100000"/>
                        </a:lnSpc>
                        <a:spcAft>
                          <a:spcPts val="0"/>
                        </a:spcAft>
                      </a:pPr>
                      <a:r>
                        <a:rPr lang="es-EC" sz="1000">
                          <a:effectLst/>
                        </a:rPr>
                        <a:t>Adquisición del producto</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52.103</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7.125</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a:effectLst/>
                        </a:rPr>
                        <a:t>44.978</a:t>
                      </a:r>
                      <a:endParaRPr lang="es-EC" sz="1200" dirty="0">
                        <a:solidFill>
                          <a:srgbClr val="5F497A"/>
                        </a:solidFill>
                        <a:effectLst/>
                        <a:latin typeface="Arial"/>
                        <a:ea typeface="Calibri"/>
                        <a:cs typeface="Times New Roman"/>
                      </a:endParaRPr>
                    </a:p>
                  </a:txBody>
                  <a:tcPr marL="68580" marR="68580" marT="0" marB="0"/>
                </a:tc>
              </a:tr>
              <a:tr h="285073">
                <a:tc>
                  <a:txBody>
                    <a:bodyPr/>
                    <a:lstStyle/>
                    <a:p>
                      <a:pPr algn="ctr">
                        <a:lnSpc>
                          <a:spcPct val="100000"/>
                        </a:lnSpc>
                        <a:spcAft>
                          <a:spcPts val="0"/>
                        </a:spcAft>
                      </a:pPr>
                      <a:r>
                        <a:rPr lang="es-EC" sz="1000">
                          <a:effectLst/>
                        </a:rPr>
                        <a:t>2</a:t>
                      </a:r>
                      <a:endParaRPr lang="es-EC" sz="1200">
                        <a:solidFill>
                          <a:srgbClr val="5F497A"/>
                        </a:solidFill>
                        <a:effectLst/>
                        <a:latin typeface="Arial"/>
                        <a:ea typeface="Calibri"/>
                        <a:cs typeface="Times New Roman"/>
                      </a:endParaRPr>
                    </a:p>
                  </a:txBody>
                  <a:tcPr marL="68580" marR="68580" marT="0" marB="0"/>
                </a:tc>
                <a:tc>
                  <a:txBody>
                    <a:bodyPr/>
                    <a:lstStyle/>
                    <a:p>
                      <a:pPr algn="l">
                        <a:lnSpc>
                          <a:spcPct val="100000"/>
                        </a:lnSpc>
                        <a:spcAft>
                          <a:spcPts val="0"/>
                        </a:spcAft>
                      </a:pPr>
                      <a:r>
                        <a:rPr lang="es-EC" sz="1000">
                          <a:effectLst/>
                        </a:rPr>
                        <a:t>Activos Fijos</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17.500</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17.500</a:t>
                      </a:r>
                      <a:endParaRPr lang="es-EC" sz="1200">
                        <a:solidFill>
                          <a:srgbClr val="5F497A"/>
                        </a:solidFill>
                        <a:effectLst/>
                        <a:latin typeface="Arial"/>
                        <a:ea typeface="Calibri"/>
                        <a:cs typeface="Times New Roman"/>
                      </a:endParaRPr>
                    </a:p>
                  </a:txBody>
                  <a:tcPr marL="68580" marR="68580" marT="0" marB="0"/>
                </a:tc>
                <a:tc>
                  <a:txBody>
                    <a:bodyPr/>
                    <a:lstStyle/>
                    <a:p>
                      <a:pPr algn="l">
                        <a:lnSpc>
                          <a:spcPct val="100000"/>
                        </a:lnSpc>
                        <a:spcAft>
                          <a:spcPts val="0"/>
                        </a:spcAft>
                      </a:pPr>
                      <a:r>
                        <a:rPr lang="es-EC" sz="1000" dirty="0">
                          <a:effectLst/>
                        </a:rPr>
                        <a:t> </a:t>
                      </a:r>
                      <a:endParaRPr lang="es-EC" sz="1200" dirty="0">
                        <a:solidFill>
                          <a:srgbClr val="5F497A"/>
                        </a:solidFill>
                        <a:effectLst/>
                        <a:latin typeface="Arial"/>
                        <a:ea typeface="Calibri"/>
                        <a:cs typeface="Times New Roman"/>
                      </a:endParaRPr>
                    </a:p>
                  </a:txBody>
                  <a:tcPr marL="68580" marR="68580" marT="0" marB="0"/>
                </a:tc>
              </a:tr>
              <a:tr h="285073">
                <a:tc>
                  <a:txBody>
                    <a:bodyPr/>
                    <a:lstStyle/>
                    <a:p>
                      <a:pPr algn="ctr">
                        <a:lnSpc>
                          <a:spcPct val="100000"/>
                        </a:lnSpc>
                        <a:spcAft>
                          <a:spcPts val="0"/>
                        </a:spcAft>
                      </a:pPr>
                      <a:r>
                        <a:rPr lang="es-EC" sz="1000">
                          <a:effectLst/>
                        </a:rPr>
                        <a:t>3</a:t>
                      </a:r>
                      <a:endParaRPr lang="es-EC" sz="1200">
                        <a:solidFill>
                          <a:srgbClr val="5F497A"/>
                        </a:solidFill>
                        <a:effectLst/>
                        <a:latin typeface="Arial"/>
                        <a:ea typeface="Calibri"/>
                        <a:cs typeface="Times New Roman"/>
                      </a:endParaRPr>
                    </a:p>
                  </a:txBody>
                  <a:tcPr marL="68580" marR="68580" marT="0" marB="0"/>
                </a:tc>
                <a:tc>
                  <a:txBody>
                    <a:bodyPr/>
                    <a:lstStyle/>
                    <a:p>
                      <a:pPr algn="l">
                        <a:lnSpc>
                          <a:spcPct val="100000"/>
                        </a:lnSpc>
                        <a:spcAft>
                          <a:spcPts val="0"/>
                        </a:spcAft>
                      </a:pPr>
                      <a:r>
                        <a:rPr lang="es-EC" sz="1000">
                          <a:effectLst/>
                        </a:rPr>
                        <a:t>Mano de obra</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4.400</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4.400</a:t>
                      </a:r>
                      <a:endParaRPr lang="es-EC" sz="1200">
                        <a:solidFill>
                          <a:srgbClr val="5F497A"/>
                        </a:solidFill>
                        <a:effectLst/>
                        <a:latin typeface="Arial"/>
                        <a:ea typeface="Calibri"/>
                        <a:cs typeface="Times New Roman"/>
                      </a:endParaRPr>
                    </a:p>
                  </a:txBody>
                  <a:tcPr marL="68580" marR="68580" marT="0" marB="0"/>
                </a:tc>
                <a:tc>
                  <a:txBody>
                    <a:bodyPr/>
                    <a:lstStyle/>
                    <a:p>
                      <a:pPr algn="l">
                        <a:lnSpc>
                          <a:spcPct val="100000"/>
                        </a:lnSpc>
                        <a:spcAft>
                          <a:spcPts val="0"/>
                        </a:spcAft>
                      </a:pPr>
                      <a:r>
                        <a:rPr lang="es-EC" sz="1000" dirty="0">
                          <a:effectLst/>
                        </a:rPr>
                        <a:t> </a:t>
                      </a:r>
                      <a:endParaRPr lang="es-EC" sz="1200" dirty="0">
                        <a:solidFill>
                          <a:srgbClr val="5F497A"/>
                        </a:solidFill>
                        <a:effectLst/>
                        <a:latin typeface="Arial"/>
                        <a:ea typeface="Calibri"/>
                        <a:cs typeface="Times New Roman"/>
                      </a:endParaRPr>
                    </a:p>
                  </a:txBody>
                  <a:tcPr marL="68580" marR="68580" marT="0" marB="0"/>
                </a:tc>
              </a:tr>
              <a:tr h="285073">
                <a:tc>
                  <a:txBody>
                    <a:bodyPr/>
                    <a:lstStyle/>
                    <a:p>
                      <a:pPr algn="ctr">
                        <a:lnSpc>
                          <a:spcPct val="100000"/>
                        </a:lnSpc>
                        <a:spcAft>
                          <a:spcPts val="0"/>
                        </a:spcAft>
                      </a:pPr>
                      <a:r>
                        <a:rPr lang="es-EC" sz="1000">
                          <a:effectLst/>
                        </a:rPr>
                        <a:t>4</a:t>
                      </a:r>
                      <a:endParaRPr lang="es-EC" sz="1200">
                        <a:solidFill>
                          <a:srgbClr val="5F497A"/>
                        </a:solidFill>
                        <a:effectLst/>
                        <a:latin typeface="Arial"/>
                        <a:ea typeface="Calibri"/>
                        <a:cs typeface="Times New Roman"/>
                      </a:endParaRPr>
                    </a:p>
                  </a:txBody>
                  <a:tcPr marL="68580" marR="68580" marT="0" marB="0"/>
                </a:tc>
                <a:tc>
                  <a:txBody>
                    <a:bodyPr/>
                    <a:lstStyle/>
                    <a:p>
                      <a:pPr algn="l">
                        <a:lnSpc>
                          <a:spcPct val="100000"/>
                        </a:lnSpc>
                        <a:spcAft>
                          <a:spcPts val="0"/>
                        </a:spcAft>
                      </a:pPr>
                      <a:r>
                        <a:rPr lang="es-EC" sz="1000">
                          <a:effectLst/>
                        </a:rPr>
                        <a:t>Servicios básicos</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80</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80</a:t>
                      </a:r>
                      <a:endParaRPr lang="es-EC" sz="1200">
                        <a:solidFill>
                          <a:srgbClr val="5F497A"/>
                        </a:solidFill>
                        <a:effectLst/>
                        <a:latin typeface="Arial"/>
                        <a:ea typeface="Calibri"/>
                        <a:cs typeface="Times New Roman"/>
                      </a:endParaRPr>
                    </a:p>
                  </a:txBody>
                  <a:tcPr marL="68580" marR="68580" marT="0" marB="0"/>
                </a:tc>
                <a:tc>
                  <a:txBody>
                    <a:bodyPr/>
                    <a:lstStyle/>
                    <a:p>
                      <a:pPr algn="l">
                        <a:lnSpc>
                          <a:spcPct val="100000"/>
                        </a:lnSpc>
                        <a:spcAft>
                          <a:spcPts val="0"/>
                        </a:spcAft>
                      </a:pPr>
                      <a:r>
                        <a:rPr lang="es-EC" sz="1000">
                          <a:effectLst/>
                        </a:rPr>
                        <a:t> </a:t>
                      </a:r>
                      <a:endParaRPr lang="es-EC" sz="1200">
                        <a:solidFill>
                          <a:srgbClr val="5F497A"/>
                        </a:solidFill>
                        <a:effectLst/>
                        <a:latin typeface="Arial"/>
                        <a:ea typeface="Calibri"/>
                        <a:cs typeface="Times New Roman"/>
                      </a:endParaRPr>
                    </a:p>
                  </a:txBody>
                  <a:tcPr marL="68580" marR="68580" marT="0" marB="0"/>
                </a:tc>
              </a:tr>
              <a:tr h="285073">
                <a:tc>
                  <a:txBody>
                    <a:bodyPr/>
                    <a:lstStyle/>
                    <a:p>
                      <a:pPr algn="ctr">
                        <a:lnSpc>
                          <a:spcPct val="100000"/>
                        </a:lnSpc>
                        <a:spcAft>
                          <a:spcPts val="0"/>
                        </a:spcAft>
                      </a:pPr>
                      <a:r>
                        <a:rPr lang="es-EC" sz="1000">
                          <a:effectLst/>
                        </a:rPr>
                        <a:t>5</a:t>
                      </a:r>
                      <a:endParaRPr lang="es-EC" sz="1200">
                        <a:solidFill>
                          <a:srgbClr val="5F497A"/>
                        </a:solidFill>
                        <a:effectLst/>
                        <a:latin typeface="Arial"/>
                        <a:ea typeface="Calibri"/>
                        <a:cs typeface="Times New Roman"/>
                      </a:endParaRPr>
                    </a:p>
                  </a:txBody>
                  <a:tcPr marL="68580" marR="68580" marT="0" marB="0"/>
                </a:tc>
                <a:tc>
                  <a:txBody>
                    <a:bodyPr/>
                    <a:lstStyle/>
                    <a:p>
                      <a:pPr algn="l">
                        <a:lnSpc>
                          <a:spcPct val="100000"/>
                        </a:lnSpc>
                        <a:spcAft>
                          <a:spcPts val="0"/>
                        </a:spcAft>
                      </a:pPr>
                      <a:r>
                        <a:rPr lang="es-EC" sz="1000">
                          <a:effectLst/>
                        </a:rPr>
                        <a:t>Arriendos</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a:effectLst/>
                        </a:rPr>
                        <a:t>700</a:t>
                      </a:r>
                      <a:endParaRPr lang="es-EC" sz="1200" dirty="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700</a:t>
                      </a:r>
                      <a:endParaRPr lang="es-EC" sz="1200">
                        <a:solidFill>
                          <a:srgbClr val="5F497A"/>
                        </a:solidFill>
                        <a:effectLst/>
                        <a:latin typeface="Arial"/>
                        <a:ea typeface="Calibri"/>
                        <a:cs typeface="Times New Roman"/>
                      </a:endParaRPr>
                    </a:p>
                  </a:txBody>
                  <a:tcPr marL="68580" marR="68580" marT="0" marB="0"/>
                </a:tc>
                <a:tc>
                  <a:txBody>
                    <a:bodyPr/>
                    <a:lstStyle/>
                    <a:p>
                      <a:pPr algn="l">
                        <a:lnSpc>
                          <a:spcPct val="100000"/>
                        </a:lnSpc>
                        <a:spcAft>
                          <a:spcPts val="0"/>
                        </a:spcAft>
                      </a:pPr>
                      <a:r>
                        <a:rPr lang="es-EC" sz="1000">
                          <a:effectLst/>
                        </a:rPr>
                        <a:t> </a:t>
                      </a:r>
                      <a:endParaRPr lang="es-EC" sz="1200">
                        <a:solidFill>
                          <a:srgbClr val="5F497A"/>
                        </a:solidFill>
                        <a:effectLst/>
                        <a:latin typeface="Arial"/>
                        <a:ea typeface="Calibri"/>
                        <a:cs typeface="Times New Roman"/>
                      </a:endParaRPr>
                    </a:p>
                  </a:txBody>
                  <a:tcPr marL="68580" marR="68580" marT="0" marB="0"/>
                </a:tc>
              </a:tr>
              <a:tr h="285073">
                <a:tc>
                  <a:txBody>
                    <a:bodyPr/>
                    <a:lstStyle/>
                    <a:p>
                      <a:pPr algn="ctr">
                        <a:lnSpc>
                          <a:spcPct val="100000"/>
                        </a:lnSpc>
                        <a:spcAft>
                          <a:spcPts val="0"/>
                        </a:spcAft>
                      </a:pPr>
                      <a:r>
                        <a:rPr lang="es-EC" sz="1000">
                          <a:effectLst/>
                        </a:rPr>
                        <a:t>6</a:t>
                      </a:r>
                      <a:endParaRPr lang="es-EC" sz="1200">
                        <a:solidFill>
                          <a:srgbClr val="5F497A"/>
                        </a:solidFill>
                        <a:effectLst/>
                        <a:latin typeface="Arial"/>
                        <a:ea typeface="Calibri"/>
                        <a:cs typeface="Times New Roman"/>
                      </a:endParaRPr>
                    </a:p>
                  </a:txBody>
                  <a:tcPr marL="68580" marR="68580" marT="0" marB="0"/>
                </a:tc>
                <a:tc>
                  <a:txBody>
                    <a:bodyPr/>
                    <a:lstStyle/>
                    <a:p>
                      <a:pPr algn="l">
                        <a:lnSpc>
                          <a:spcPct val="100000"/>
                        </a:lnSpc>
                        <a:spcAft>
                          <a:spcPts val="0"/>
                        </a:spcAft>
                      </a:pPr>
                      <a:r>
                        <a:rPr lang="es-EC" sz="1000">
                          <a:effectLst/>
                        </a:rPr>
                        <a:t>Suministros de oficina </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40</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40</a:t>
                      </a:r>
                      <a:endParaRPr lang="es-EC" sz="1200">
                        <a:solidFill>
                          <a:srgbClr val="5F497A"/>
                        </a:solidFill>
                        <a:effectLst/>
                        <a:latin typeface="Arial"/>
                        <a:ea typeface="Calibri"/>
                        <a:cs typeface="Times New Roman"/>
                      </a:endParaRPr>
                    </a:p>
                  </a:txBody>
                  <a:tcPr marL="68580" marR="68580" marT="0" marB="0"/>
                </a:tc>
                <a:tc>
                  <a:txBody>
                    <a:bodyPr/>
                    <a:lstStyle/>
                    <a:p>
                      <a:pPr algn="l">
                        <a:lnSpc>
                          <a:spcPct val="100000"/>
                        </a:lnSpc>
                        <a:spcAft>
                          <a:spcPts val="0"/>
                        </a:spcAft>
                      </a:pPr>
                      <a:r>
                        <a:rPr lang="es-EC" sz="1000">
                          <a:effectLst/>
                        </a:rPr>
                        <a:t> </a:t>
                      </a:r>
                      <a:endParaRPr lang="es-EC" sz="1200">
                        <a:solidFill>
                          <a:srgbClr val="5F497A"/>
                        </a:solidFill>
                        <a:effectLst/>
                        <a:latin typeface="Arial"/>
                        <a:ea typeface="Calibri"/>
                        <a:cs typeface="Times New Roman"/>
                      </a:endParaRPr>
                    </a:p>
                  </a:txBody>
                  <a:tcPr marL="68580" marR="68580" marT="0" marB="0"/>
                </a:tc>
              </a:tr>
              <a:tr h="285073">
                <a:tc>
                  <a:txBody>
                    <a:bodyPr/>
                    <a:lstStyle/>
                    <a:p>
                      <a:pPr algn="ctr">
                        <a:lnSpc>
                          <a:spcPct val="100000"/>
                        </a:lnSpc>
                        <a:spcAft>
                          <a:spcPts val="0"/>
                        </a:spcAft>
                      </a:pPr>
                      <a:r>
                        <a:rPr lang="es-EC" sz="1000">
                          <a:effectLst/>
                        </a:rPr>
                        <a:t>7</a:t>
                      </a:r>
                      <a:endParaRPr lang="es-EC" sz="1200">
                        <a:solidFill>
                          <a:srgbClr val="5F497A"/>
                        </a:solidFill>
                        <a:effectLst/>
                        <a:latin typeface="Arial"/>
                        <a:ea typeface="Calibri"/>
                        <a:cs typeface="Times New Roman"/>
                      </a:endParaRPr>
                    </a:p>
                  </a:txBody>
                  <a:tcPr marL="68580" marR="68580" marT="0" marB="0"/>
                </a:tc>
                <a:tc>
                  <a:txBody>
                    <a:bodyPr/>
                    <a:lstStyle/>
                    <a:p>
                      <a:pPr algn="l">
                        <a:lnSpc>
                          <a:spcPct val="100000"/>
                        </a:lnSpc>
                        <a:spcAft>
                          <a:spcPts val="0"/>
                        </a:spcAft>
                      </a:pPr>
                      <a:r>
                        <a:rPr lang="es-EC" sz="1000">
                          <a:effectLst/>
                        </a:rPr>
                        <a:t>Suministros de aseo</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20</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20</a:t>
                      </a:r>
                      <a:endParaRPr lang="es-EC" sz="1200">
                        <a:solidFill>
                          <a:srgbClr val="5F497A"/>
                        </a:solidFill>
                        <a:effectLst/>
                        <a:latin typeface="Arial"/>
                        <a:ea typeface="Calibri"/>
                        <a:cs typeface="Times New Roman"/>
                      </a:endParaRPr>
                    </a:p>
                  </a:txBody>
                  <a:tcPr marL="68580" marR="68580" marT="0" marB="0"/>
                </a:tc>
                <a:tc>
                  <a:txBody>
                    <a:bodyPr/>
                    <a:lstStyle/>
                    <a:p>
                      <a:pPr algn="l">
                        <a:lnSpc>
                          <a:spcPct val="100000"/>
                        </a:lnSpc>
                        <a:spcAft>
                          <a:spcPts val="0"/>
                        </a:spcAft>
                      </a:pPr>
                      <a:r>
                        <a:rPr lang="es-EC" sz="1000">
                          <a:effectLst/>
                        </a:rPr>
                        <a:t> </a:t>
                      </a:r>
                      <a:endParaRPr lang="es-EC" sz="1200">
                        <a:solidFill>
                          <a:srgbClr val="5F497A"/>
                        </a:solidFill>
                        <a:effectLst/>
                        <a:latin typeface="Arial"/>
                        <a:ea typeface="Calibri"/>
                        <a:cs typeface="Times New Roman"/>
                      </a:endParaRPr>
                    </a:p>
                  </a:txBody>
                  <a:tcPr marL="68580" marR="68580" marT="0" marB="0"/>
                </a:tc>
              </a:tr>
              <a:tr h="285073">
                <a:tc>
                  <a:txBody>
                    <a:bodyPr/>
                    <a:lstStyle/>
                    <a:p>
                      <a:pPr algn="ctr">
                        <a:lnSpc>
                          <a:spcPct val="100000"/>
                        </a:lnSpc>
                        <a:spcAft>
                          <a:spcPts val="0"/>
                        </a:spcAft>
                      </a:pPr>
                      <a:r>
                        <a:rPr lang="es-EC" sz="1000">
                          <a:effectLst/>
                        </a:rPr>
                        <a:t>8</a:t>
                      </a:r>
                      <a:endParaRPr lang="es-EC" sz="1200">
                        <a:solidFill>
                          <a:srgbClr val="5F497A"/>
                        </a:solidFill>
                        <a:effectLst/>
                        <a:latin typeface="Arial"/>
                        <a:ea typeface="Calibri"/>
                        <a:cs typeface="Times New Roman"/>
                      </a:endParaRPr>
                    </a:p>
                  </a:txBody>
                  <a:tcPr marL="68580" marR="68580" marT="0" marB="0"/>
                </a:tc>
                <a:tc>
                  <a:txBody>
                    <a:bodyPr/>
                    <a:lstStyle/>
                    <a:p>
                      <a:pPr algn="l">
                        <a:lnSpc>
                          <a:spcPct val="100000"/>
                        </a:lnSpc>
                        <a:spcAft>
                          <a:spcPts val="0"/>
                        </a:spcAft>
                      </a:pPr>
                      <a:r>
                        <a:rPr lang="es-EC" sz="1000">
                          <a:effectLst/>
                        </a:rPr>
                        <a:t>Suministros de computo </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70</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70</a:t>
                      </a:r>
                      <a:endParaRPr lang="es-EC" sz="1200">
                        <a:solidFill>
                          <a:srgbClr val="5F497A"/>
                        </a:solidFill>
                        <a:effectLst/>
                        <a:latin typeface="Arial"/>
                        <a:ea typeface="Calibri"/>
                        <a:cs typeface="Times New Roman"/>
                      </a:endParaRPr>
                    </a:p>
                  </a:txBody>
                  <a:tcPr marL="68580" marR="68580" marT="0" marB="0"/>
                </a:tc>
                <a:tc>
                  <a:txBody>
                    <a:bodyPr/>
                    <a:lstStyle/>
                    <a:p>
                      <a:pPr algn="l">
                        <a:lnSpc>
                          <a:spcPct val="100000"/>
                        </a:lnSpc>
                        <a:spcAft>
                          <a:spcPts val="0"/>
                        </a:spcAft>
                      </a:pPr>
                      <a:r>
                        <a:rPr lang="es-EC" sz="1000">
                          <a:effectLst/>
                        </a:rPr>
                        <a:t> </a:t>
                      </a:r>
                      <a:endParaRPr lang="es-EC" sz="1200">
                        <a:solidFill>
                          <a:srgbClr val="5F497A"/>
                        </a:solidFill>
                        <a:effectLst/>
                        <a:latin typeface="Arial"/>
                        <a:ea typeface="Calibri"/>
                        <a:cs typeface="Times New Roman"/>
                      </a:endParaRPr>
                    </a:p>
                  </a:txBody>
                  <a:tcPr marL="68580" marR="68580" marT="0" marB="0"/>
                </a:tc>
              </a:tr>
              <a:tr h="285073">
                <a:tc>
                  <a:txBody>
                    <a:bodyPr/>
                    <a:lstStyle/>
                    <a:p>
                      <a:pPr algn="ctr">
                        <a:lnSpc>
                          <a:spcPct val="100000"/>
                        </a:lnSpc>
                        <a:spcAft>
                          <a:spcPts val="0"/>
                        </a:spcAft>
                      </a:pPr>
                      <a:r>
                        <a:rPr lang="es-EC" sz="1000">
                          <a:effectLst/>
                        </a:rPr>
                        <a:t>9</a:t>
                      </a:r>
                      <a:endParaRPr lang="es-EC" sz="1200">
                        <a:solidFill>
                          <a:srgbClr val="5F497A"/>
                        </a:solidFill>
                        <a:effectLst/>
                        <a:latin typeface="Arial"/>
                        <a:ea typeface="Calibri"/>
                        <a:cs typeface="Times New Roman"/>
                      </a:endParaRPr>
                    </a:p>
                  </a:txBody>
                  <a:tcPr marL="68580" marR="68580" marT="0" marB="0"/>
                </a:tc>
                <a:tc>
                  <a:txBody>
                    <a:bodyPr/>
                    <a:lstStyle/>
                    <a:p>
                      <a:pPr algn="l">
                        <a:lnSpc>
                          <a:spcPct val="100000"/>
                        </a:lnSpc>
                        <a:spcAft>
                          <a:spcPts val="0"/>
                        </a:spcAft>
                      </a:pPr>
                      <a:r>
                        <a:rPr lang="es-EC" sz="1000">
                          <a:effectLst/>
                        </a:rPr>
                        <a:t>Mantenimiento de bienes </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50</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50</a:t>
                      </a:r>
                      <a:endParaRPr lang="es-EC" sz="1200">
                        <a:solidFill>
                          <a:srgbClr val="5F497A"/>
                        </a:solidFill>
                        <a:effectLst/>
                        <a:latin typeface="Arial"/>
                        <a:ea typeface="Calibri"/>
                        <a:cs typeface="Times New Roman"/>
                      </a:endParaRPr>
                    </a:p>
                  </a:txBody>
                  <a:tcPr marL="68580" marR="68580" marT="0" marB="0"/>
                </a:tc>
                <a:tc>
                  <a:txBody>
                    <a:bodyPr/>
                    <a:lstStyle/>
                    <a:p>
                      <a:pPr algn="l">
                        <a:lnSpc>
                          <a:spcPct val="100000"/>
                        </a:lnSpc>
                        <a:spcAft>
                          <a:spcPts val="0"/>
                        </a:spcAft>
                      </a:pPr>
                      <a:r>
                        <a:rPr lang="es-EC" sz="1000">
                          <a:effectLst/>
                        </a:rPr>
                        <a:t> </a:t>
                      </a:r>
                      <a:endParaRPr lang="es-EC" sz="1200">
                        <a:solidFill>
                          <a:srgbClr val="5F497A"/>
                        </a:solidFill>
                        <a:effectLst/>
                        <a:latin typeface="Arial"/>
                        <a:ea typeface="Calibri"/>
                        <a:cs typeface="Times New Roman"/>
                      </a:endParaRPr>
                    </a:p>
                  </a:txBody>
                  <a:tcPr marL="68580" marR="68580" marT="0" marB="0"/>
                </a:tc>
              </a:tr>
              <a:tr h="285073">
                <a:tc gridSpan="2">
                  <a:txBody>
                    <a:bodyPr/>
                    <a:lstStyle/>
                    <a:p>
                      <a:pPr algn="r">
                        <a:lnSpc>
                          <a:spcPct val="100000"/>
                        </a:lnSpc>
                        <a:spcAft>
                          <a:spcPts val="0"/>
                        </a:spcAft>
                      </a:pPr>
                      <a:r>
                        <a:rPr lang="es-EC" sz="1000">
                          <a:effectLst/>
                        </a:rPr>
                        <a:t>Suman</a:t>
                      </a:r>
                      <a:endParaRPr lang="es-EC" sz="1200">
                        <a:solidFill>
                          <a:srgbClr val="5F497A"/>
                        </a:solidFill>
                        <a:effectLst/>
                        <a:latin typeface="Arial"/>
                        <a:ea typeface="Calibri"/>
                        <a:cs typeface="Times New Roman"/>
                      </a:endParaRPr>
                    </a:p>
                  </a:txBody>
                  <a:tcPr marL="68580" marR="68580" marT="0" marB="0"/>
                </a:tc>
                <a:tc hMerge="1">
                  <a:txBody>
                    <a:bodyPr/>
                    <a:lstStyle/>
                    <a:p>
                      <a:endParaRPr lang="es-EC"/>
                    </a:p>
                  </a:txBody>
                  <a:tcPr/>
                </a:tc>
                <a:tc>
                  <a:txBody>
                    <a:bodyPr/>
                    <a:lstStyle/>
                    <a:p>
                      <a:pPr algn="r">
                        <a:lnSpc>
                          <a:spcPct val="100000"/>
                        </a:lnSpc>
                        <a:spcAft>
                          <a:spcPts val="0"/>
                        </a:spcAft>
                      </a:pPr>
                      <a:r>
                        <a:rPr lang="es-EC" sz="1000">
                          <a:effectLst/>
                        </a:rPr>
                        <a:t>74.963</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29.985</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44.978</a:t>
                      </a:r>
                      <a:endParaRPr lang="es-EC" sz="1200">
                        <a:solidFill>
                          <a:srgbClr val="5F497A"/>
                        </a:solidFill>
                        <a:effectLst/>
                        <a:latin typeface="Arial"/>
                        <a:ea typeface="Calibri"/>
                        <a:cs typeface="Times New Roman"/>
                      </a:endParaRPr>
                    </a:p>
                  </a:txBody>
                  <a:tcPr marL="68580" marR="68580" marT="0" marB="0"/>
                </a:tc>
              </a:tr>
              <a:tr h="285073">
                <a:tc gridSpan="2">
                  <a:txBody>
                    <a:bodyPr/>
                    <a:lstStyle/>
                    <a:p>
                      <a:pPr algn="r">
                        <a:lnSpc>
                          <a:spcPct val="100000"/>
                        </a:lnSpc>
                        <a:spcAft>
                          <a:spcPts val="0"/>
                        </a:spcAft>
                      </a:pPr>
                      <a:r>
                        <a:rPr lang="es-EC" sz="1000" dirty="0">
                          <a:effectLst/>
                        </a:rPr>
                        <a:t>Participación</a:t>
                      </a:r>
                      <a:endParaRPr lang="es-EC" sz="1200" dirty="0">
                        <a:solidFill>
                          <a:srgbClr val="5F497A"/>
                        </a:solidFill>
                        <a:effectLst/>
                        <a:latin typeface="Arial"/>
                        <a:ea typeface="Calibri"/>
                        <a:cs typeface="Times New Roman"/>
                      </a:endParaRPr>
                    </a:p>
                  </a:txBody>
                  <a:tcPr marL="68580" marR="68580" marT="0" marB="0"/>
                </a:tc>
                <a:tc hMerge="1">
                  <a:txBody>
                    <a:bodyPr/>
                    <a:lstStyle/>
                    <a:p>
                      <a:endParaRPr lang="es-EC"/>
                    </a:p>
                  </a:txBody>
                  <a:tcPr/>
                </a:tc>
                <a:tc>
                  <a:txBody>
                    <a:bodyPr/>
                    <a:lstStyle/>
                    <a:p>
                      <a:pPr algn="r">
                        <a:lnSpc>
                          <a:spcPct val="100000"/>
                        </a:lnSpc>
                        <a:spcAft>
                          <a:spcPts val="0"/>
                        </a:spcAft>
                      </a:pPr>
                      <a:r>
                        <a:rPr lang="es-EC" sz="1000" dirty="0">
                          <a:effectLst/>
                        </a:rPr>
                        <a:t>100%</a:t>
                      </a:r>
                      <a:endParaRPr lang="es-EC" sz="1200" dirty="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a:effectLst/>
                        </a:rPr>
                        <a:t>40%</a:t>
                      </a:r>
                      <a:endParaRPr lang="es-EC" sz="1200">
                        <a:solidFill>
                          <a:srgbClr val="5F497A"/>
                        </a:solidFill>
                        <a:effectLst/>
                        <a:latin typeface="Arial"/>
                        <a:ea typeface="Calibri"/>
                        <a:cs typeface="Times New Roman"/>
                      </a:endParaRPr>
                    </a:p>
                  </a:txBody>
                  <a:tcPr marL="68580" marR="68580" marT="0" marB="0"/>
                </a:tc>
                <a:tc>
                  <a:txBody>
                    <a:bodyPr/>
                    <a:lstStyle/>
                    <a:p>
                      <a:pPr algn="r">
                        <a:lnSpc>
                          <a:spcPct val="100000"/>
                        </a:lnSpc>
                        <a:spcAft>
                          <a:spcPts val="0"/>
                        </a:spcAft>
                      </a:pPr>
                      <a:r>
                        <a:rPr lang="es-EC" sz="1000" dirty="0">
                          <a:effectLst/>
                        </a:rPr>
                        <a:t>60%</a:t>
                      </a:r>
                      <a:endParaRPr lang="es-EC" sz="1200" dirty="0">
                        <a:solidFill>
                          <a:srgbClr val="5F497A"/>
                        </a:solidFill>
                        <a:effectLst/>
                        <a:latin typeface="Arial"/>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637568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TC102455596[[fn=Primavera]]</Template>
  <TotalTime>2813</TotalTime>
  <Words>1285</Words>
  <Application>Microsoft Office PowerPoint</Application>
  <PresentationFormat>Presentación en pantalla (4:3)</PresentationFormat>
  <Paragraphs>553</Paragraphs>
  <Slides>16</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16</vt:i4>
      </vt:variant>
    </vt:vector>
  </HeadingPairs>
  <TitlesOfParts>
    <vt:vector size="18" baseType="lpstr">
      <vt:lpstr>Spring</vt:lpstr>
      <vt:lpstr>Ecuación</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Belen</cp:lastModifiedBy>
  <cp:revision>84</cp:revision>
  <dcterms:created xsi:type="dcterms:W3CDTF">2012-03-21T17:17:29Z</dcterms:created>
  <dcterms:modified xsi:type="dcterms:W3CDTF">2012-05-09T19:25:47Z</dcterms:modified>
</cp:coreProperties>
</file>