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9" r:id="rId4"/>
    <p:sldId id="258" r:id="rId5"/>
    <p:sldId id="260" r:id="rId6"/>
    <p:sldId id="261" r:id="rId7"/>
    <p:sldId id="271" r:id="rId8"/>
    <p:sldId id="285" r:id="rId9"/>
    <p:sldId id="286" r:id="rId10"/>
    <p:sldId id="287" r:id="rId11"/>
    <p:sldId id="288" r:id="rId12"/>
    <p:sldId id="270" r:id="rId13"/>
    <p:sldId id="268" r:id="rId14"/>
    <p:sldId id="263" r:id="rId15"/>
    <p:sldId id="267" r:id="rId16"/>
    <p:sldId id="293" r:id="rId17"/>
    <p:sldId id="266" r:id="rId18"/>
    <p:sldId id="257" r:id="rId19"/>
    <p:sldId id="264" r:id="rId20"/>
    <p:sldId id="274" r:id="rId21"/>
    <p:sldId id="275" r:id="rId22"/>
    <p:sldId id="276" r:id="rId23"/>
    <p:sldId id="277" r:id="rId24"/>
    <p:sldId id="278" r:id="rId25"/>
    <p:sldId id="279" r:id="rId26"/>
    <p:sldId id="280" r:id="rId27"/>
    <p:sldId id="281" r:id="rId28"/>
    <p:sldId id="282" r:id="rId29"/>
    <p:sldId id="289" r:id="rId30"/>
    <p:sldId id="290" r:id="rId31"/>
    <p:sldId id="291" r:id="rId32"/>
    <p:sldId id="292"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p:scale>
          <a:sx n="71" d="100"/>
          <a:sy n="71" d="100"/>
        </p:scale>
        <p:origin x="-112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8E36636D-D922-432D-A958-524484B5923D}" type="datetimeFigureOut">
              <a:rPr/>
              <a:pPr/>
              <a:t>3/28/2008</a:t>
            </a:fld>
            <a:endParaRPr/>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DF28FB93-0A08-4E7D-8E63-9EFA29F1E093}" type="slidenum">
              <a:rPr/>
              <a:pPr/>
              <a:t>‹Nº›</a:t>
            </a:fld>
            <a:endParaRPr/>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s-ES" smtClean="0"/>
              <a:t>Haga clic para modificar el estilo de título del patrón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7848600" y="533400"/>
            <a:ext cx="762000" cy="609600"/>
          </a:xfrm>
        </p:spPr>
        <p:txBody>
          <a:bodyPr/>
          <a:lstStyle/>
          <a:p>
            <a:fld id="{DF28FB93-0A08-4E7D-8E63-9EFA29F1E093}"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s-ES" smtClean="0"/>
              <a:t>Haga clic para modificar el estilo de texto del patrón</a:t>
            </a:r>
          </a:p>
        </p:txBody>
      </p:sp>
      <p:sp>
        <p:nvSpPr>
          <p:cNvPr id="4" name="Date Placeholder 3"/>
          <p:cNvSpPr>
            <a:spLocks noGrp="1"/>
          </p:cNvSpPr>
          <p:nvPr>
            <p:ph type="dt" sz="half" idx="10"/>
          </p:nvPr>
        </p:nvSpPr>
        <p:spPr>
          <a:xfrm>
            <a:off x="6931152" y="6556248"/>
            <a:ext cx="1673352" cy="228600"/>
          </a:xfrm>
        </p:spPr>
        <p:txBody>
          <a:bodyPr/>
          <a:lstStyle/>
          <a:p>
            <a:fld id="{8E36636D-D922-432D-A958-524484B5923D}" type="datetimeFigureOut">
              <a:rPr/>
              <a:pPr/>
              <a:t>3/28/2008</a:t>
            </a:fld>
            <a:endParaRPr/>
          </a:p>
        </p:txBody>
      </p:sp>
      <p:sp>
        <p:nvSpPr>
          <p:cNvPr id="5" name="Footer Placeholder 4"/>
          <p:cNvSpPr>
            <a:spLocks noGrp="1"/>
          </p:cNvSpPr>
          <p:nvPr>
            <p:ph type="ftr" sz="quarter" idx="11"/>
          </p:nvPr>
        </p:nvSpPr>
        <p:spPr>
          <a:xfrm>
            <a:off x="1892808" y="6556248"/>
            <a:ext cx="1673352" cy="228600"/>
          </a:xfrm>
        </p:spPr>
        <p:txBody>
          <a:bodyPr/>
          <a:lstStyle/>
          <a:p>
            <a:endParaRPr/>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DF28FB93-0A08-4E7D-8E63-9EFA29F1E093}"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8E36636D-D922-432D-A958-524484B5923D}" type="datetimeFigureOut">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s-ES" smtClean="0"/>
              <a:t>Haga clic para modificar el estilo de texto del patrón</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8E36636D-D922-432D-A958-524484B5923D}" type="datetimeFigureOut">
              <a:rPr/>
              <a:pPr/>
              <a:t>3/28/2008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8E36636D-D922-432D-A958-524484B5923D}" type="datetimeFigureOut">
              <a:rPr/>
              <a:pPr/>
              <a:t>3/28/2008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8E36636D-D922-432D-A958-524484B5923D}" type="datetimeFigureOut">
              <a:rPr/>
              <a:pPr/>
              <a:t>3/28/2008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8E36636D-D922-432D-A958-524484B5923D}" type="datetimeFigureOut">
              <a:rPr/>
              <a:pPr/>
              <a:t>3/28/2008</a:t>
            </a:fld>
            <a:endParaRP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DF28FB93-0A08-4E7D-8E63-9EFA29F1E093}"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ocalhost:8080/geonetwork/srv/en/main.home"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IMPLEMETACION%20IDE%20PE&amp;CRO.tif"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localhost:8080/geoserver/web/"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localhost/mapbender/frames/index.php?PHPSESSID=114951e7c91db0faccdf7d6c6c114d9d&amp;gui_id=PE_CRO"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file:///C:\Users\karo\Desktop\pecro\index.html" TargetMode="External"/><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79512" y="1772816"/>
            <a:ext cx="8640960" cy="936104"/>
          </a:xfrm>
        </p:spPr>
        <p:txBody>
          <a:bodyPr/>
          <a:lstStyle/>
          <a:p>
            <a:pPr algn="ctr"/>
            <a:r>
              <a:rPr lang="es-ES" sz="3200" dirty="0" smtClean="0">
                <a:latin typeface="Arial" pitchFamily="34" charset="0"/>
                <a:cs typeface="Arial" pitchFamily="34" charset="0"/>
              </a:rPr>
              <a:t>Escuela superior politécnica del ejército - espe</a:t>
            </a:r>
          </a:p>
        </p:txBody>
      </p:sp>
      <p:sp>
        <p:nvSpPr>
          <p:cNvPr id="5" name="2 Título"/>
          <p:cNvSpPr txBox="1">
            <a:spLocks/>
          </p:cNvSpPr>
          <p:nvPr/>
        </p:nvSpPr>
        <p:spPr>
          <a:xfrm>
            <a:off x="2411760" y="4514056"/>
            <a:ext cx="4320480" cy="715144"/>
          </a:xfrm>
          <a:prstGeom prst="rect">
            <a:avLst/>
          </a:prstGeom>
        </p:spPr>
        <p:txBody>
          <a:bodyPr vert="horz" lIns="91440" tIns="45720" rIns="91440" bIns="45720" rtlCol="0" anchor="b" anchorCtr="0">
            <a:noAutofit/>
          </a:bodyPr>
          <a:lstStyle/>
          <a:p>
            <a:pPr algn="ctr">
              <a:spcBef>
                <a:spcPct val="0"/>
              </a:spcBef>
            </a:pPr>
            <a:r>
              <a:rPr lang="es-ES" cap="small" spc="200" dirty="0" smtClean="0">
                <a:latin typeface="Arial" pitchFamily="34" charset="0"/>
                <a:ea typeface="+mj-ea"/>
                <a:cs typeface="Arial" pitchFamily="34" charset="0"/>
              </a:rPr>
              <a:t> CAROLINA RON FALCONÍ</a:t>
            </a:r>
          </a:p>
          <a:p>
            <a:pPr algn="ctr">
              <a:spcBef>
                <a:spcPct val="0"/>
              </a:spcBef>
            </a:pPr>
            <a:r>
              <a:rPr lang="es-ES" cap="small" spc="200" dirty="0" smtClean="0">
                <a:latin typeface="Arial" pitchFamily="34" charset="0"/>
                <a:ea typeface="+mj-ea"/>
                <a:cs typeface="Arial" pitchFamily="34" charset="0"/>
              </a:rPr>
              <a:t>  FRANKLIN CHAVEZ GUERRA</a:t>
            </a:r>
            <a:endParaRPr lang="es-ES" cap="small" spc="200" dirty="0">
              <a:latin typeface="Arial" pitchFamily="34" charset="0"/>
              <a:ea typeface="+mj-ea"/>
              <a:cs typeface="Arial" pitchFamily="34" charset="0"/>
            </a:endParaRPr>
          </a:p>
        </p:txBody>
      </p:sp>
      <p:sp>
        <p:nvSpPr>
          <p:cNvPr id="6" name="2 Título"/>
          <p:cNvSpPr txBox="1">
            <a:spLocks/>
          </p:cNvSpPr>
          <p:nvPr/>
        </p:nvSpPr>
        <p:spPr>
          <a:xfrm>
            <a:off x="1475656" y="4514056"/>
            <a:ext cx="1152128" cy="49912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cap="small" spc="200" dirty="0" smtClean="0">
                <a:latin typeface="Lucida Sans Unicode" pitchFamily="34" charset="0"/>
                <a:ea typeface="+mj-ea"/>
                <a:cs typeface="Lucida Sans Unicode" pitchFamily="34" charset="0"/>
              </a:rPr>
              <a:t>POR</a:t>
            </a:r>
            <a:r>
              <a:rPr kumimoji="0" lang="es-ES" b="0" i="0" u="none" strike="noStrike" kern="1200" cap="small" spc="200" normalizeH="0" baseline="0" noProof="0" dirty="0" smtClean="0">
                <a:ln>
                  <a:noFill/>
                </a:ln>
                <a:solidFill>
                  <a:schemeClr val="tx1"/>
                </a:solidFill>
                <a:effectLst/>
                <a:uLnTx/>
                <a:uFillTx/>
                <a:latin typeface="+mj-lt"/>
                <a:ea typeface="+mj-ea"/>
                <a:cs typeface="+mj-cs"/>
              </a:rPr>
              <a:t> : </a:t>
            </a:r>
            <a:endParaRPr kumimoji="0" lang="es-ES" b="0" i="0" u="none" strike="noStrike" kern="1200" cap="small" spc="200" normalizeH="0" baseline="0" noProof="0" dirty="0">
              <a:ln>
                <a:noFill/>
              </a:ln>
              <a:solidFill>
                <a:schemeClr val="tx1"/>
              </a:solidFill>
              <a:effectLst/>
              <a:uLnTx/>
              <a:uFillTx/>
              <a:latin typeface="+mj-lt"/>
              <a:ea typeface="+mj-ea"/>
              <a:cs typeface="+mj-cs"/>
            </a:endParaRPr>
          </a:p>
        </p:txBody>
      </p:sp>
      <p:sp>
        <p:nvSpPr>
          <p:cNvPr id="7" name="2 Título"/>
          <p:cNvSpPr txBox="1">
            <a:spLocks/>
          </p:cNvSpPr>
          <p:nvPr/>
        </p:nvSpPr>
        <p:spPr>
          <a:xfrm>
            <a:off x="2915816" y="5229200"/>
            <a:ext cx="2952328" cy="49912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b="0" i="0" u="none" strike="noStrike" kern="1200" cap="small" spc="200" normalizeH="0" baseline="0" noProof="0" dirty="0" smtClean="0">
                <a:ln>
                  <a:noFill/>
                </a:ln>
                <a:solidFill>
                  <a:schemeClr val="tx1"/>
                </a:solidFill>
                <a:effectLst/>
                <a:uLnTx/>
                <a:uFillTx/>
                <a:latin typeface="Arial" pitchFamily="34" charset="0"/>
                <a:ea typeface="+mj-ea"/>
                <a:cs typeface="Arial" pitchFamily="34" charset="0"/>
              </a:rPr>
              <a:t>MAYO 2012</a:t>
            </a:r>
            <a:endParaRPr kumimoji="0" lang="es-ES" b="0"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
        <p:nvSpPr>
          <p:cNvPr id="8" name="2 Título"/>
          <p:cNvSpPr txBox="1">
            <a:spLocks/>
          </p:cNvSpPr>
          <p:nvPr/>
        </p:nvSpPr>
        <p:spPr>
          <a:xfrm>
            <a:off x="675589" y="3068960"/>
            <a:ext cx="8568952" cy="1224136"/>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cap="small" spc="200" dirty="0" smtClean="0">
                <a:latin typeface="Arial" pitchFamily="34" charset="0"/>
                <a:ea typeface="+mj-ea"/>
                <a:cs typeface="Arial" pitchFamily="34" charset="0"/>
              </a:rPr>
              <a:t>FACULTAD DE CIENCIAS DE LA TIERRA Y LA CONSTRUCCIÓN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cap="small" spc="2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cap="small" spc="200" dirty="0" smtClean="0">
                <a:latin typeface="Arial" pitchFamily="34" charset="0"/>
                <a:ea typeface="+mj-ea"/>
                <a:cs typeface="Arial" pitchFamily="34" charset="0"/>
              </a:rPr>
              <a:t>CARRERA DE INGENIERIA GEOGRÁFICA Y DEL MEDIO AMBIENTE</a:t>
            </a:r>
            <a:endParaRPr lang="es-ES" cap="small" spc="200" dirty="0">
              <a:latin typeface="Arial" pitchFamily="34" charset="0"/>
              <a:ea typeface="+mj-ea"/>
              <a:cs typeface="Arial" pitchFamily="34" charset="0"/>
            </a:endParaRPr>
          </a:p>
        </p:txBody>
      </p:sp>
      <p:pic>
        <p:nvPicPr>
          <p:cNvPr id="10" name="9 Imagen" descr="!SELLOES"/>
          <p:cNvPicPr/>
          <p:nvPr/>
        </p:nvPicPr>
        <p:blipFill>
          <a:blip r:embed="rId2" cstate="print"/>
          <a:srcRect/>
          <a:stretch>
            <a:fillRect/>
          </a:stretch>
        </p:blipFill>
        <p:spPr bwMode="auto">
          <a:xfrm>
            <a:off x="3923928" y="243837"/>
            <a:ext cx="1331167" cy="1312955"/>
          </a:xfrm>
          <a:prstGeom prst="rect">
            <a:avLst/>
          </a:prstGeom>
          <a:noFill/>
        </p:spPr>
      </p:pic>
      <p:pic>
        <p:nvPicPr>
          <p:cNvPr id="17410" name="Picture 2" descr="http://repositorio.espe.edu.ec/retrieve/17562"/>
          <p:cNvPicPr>
            <a:picLocks noChangeAspect="1" noChangeArrowheads="1"/>
          </p:cNvPicPr>
          <p:nvPr/>
        </p:nvPicPr>
        <p:blipFill>
          <a:blip r:embed="rId3" cstate="print"/>
          <a:srcRect/>
          <a:stretch>
            <a:fillRect/>
          </a:stretch>
        </p:blipFill>
        <p:spPr bwMode="auto">
          <a:xfrm>
            <a:off x="1259632" y="264441"/>
            <a:ext cx="1296144" cy="1296145"/>
          </a:xfrm>
          <a:prstGeom prst="rect">
            <a:avLst/>
          </a:prstGeom>
          <a:noFill/>
        </p:spPr>
      </p:pic>
      <p:pic>
        <p:nvPicPr>
          <p:cNvPr id="17411" name="Picture 3" descr="F:\logo.jpg"/>
          <p:cNvPicPr>
            <a:picLocks noChangeAspect="1" noChangeArrowheads="1"/>
          </p:cNvPicPr>
          <p:nvPr/>
        </p:nvPicPr>
        <p:blipFill>
          <a:blip r:embed="rId4" cstate="print"/>
          <a:srcRect/>
          <a:stretch>
            <a:fillRect/>
          </a:stretch>
        </p:blipFill>
        <p:spPr bwMode="auto">
          <a:xfrm>
            <a:off x="6797708" y="260648"/>
            <a:ext cx="1373576" cy="1296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835696" y="188640"/>
            <a:ext cx="6984776" cy="936104"/>
          </a:xfrm>
        </p:spPr>
        <p:txBody>
          <a:bodyPr>
            <a:normAutofit fontScale="90000"/>
          </a:bodyPr>
          <a:lstStyle/>
          <a:p>
            <a:pPr algn="ctr"/>
            <a:r>
              <a:rPr lang="es-ES" sz="2800" b="1" dirty="0" smtClean="0">
                <a:latin typeface="Arial" pitchFamily="34" charset="0"/>
                <a:cs typeface="Arial" pitchFamily="34" charset="0"/>
              </a:rPr>
              <a:t>Infraestructura de Datos Espaciales (IDE)</a:t>
            </a:r>
            <a:endParaRPr lang="es-ES" sz="2800" b="1" dirty="0">
              <a:latin typeface="Arial" pitchFamily="34" charset="0"/>
              <a:cs typeface="Arial" pitchFamily="34" charset="0"/>
            </a:endParaRPr>
          </a:p>
        </p:txBody>
      </p:sp>
      <p:pic>
        <p:nvPicPr>
          <p:cNvPr id="5" name="Picture 2" descr="http://repositorio.espe.edu.ec/retrieve/17562"/>
          <p:cNvPicPr>
            <a:picLocks noChangeAspect="1" noChangeArrowheads="1"/>
          </p:cNvPicPr>
          <p:nvPr/>
        </p:nvPicPr>
        <p:blipFill>
          <a:blip r:embed="rId2" cstate="print"/>
          <a:srcRect/>
          <a:stretch>
            <a:fillRect/>
          </a:stretch>
        </p:blipFill>
        <p:spPr bwMode="auto">
          <a:xfrm>
            <a:off x="323528" y="188640"/>
            <a:ext cx="1296144" cy="1296145"/>
          </a:xfrm>
          <a:prstGeom prst="rect">
            <a:avLst/>
          </a:prstGeom>
          <a:noFill/>
        </p:spPr>
      </p:pic>
      <p:sp>
        <p:nvSpPr>
          <p:cNvPr id="6" name="5 Rectángulo"/>
          <p:cNvSpPr/>
          <p:nvPr/>
        </p:nvSpPr>
        <p:spPr>
          <a:xfrm>
            <a:off x="1979712" y="1916833"/>
            <a:ext cx="3762568" cy="646331"/>
          </a:xfrm>
          <a:prstGeom prst="rect">
            <a:avLst/>
          </a:prstGeom>
        </p:spPr>
        <p:txBody>
          <a:bodyPr wrap="square">
            <a:spAutoFit/>
          </a:bodyPr>
          <a:lstStyle/>
          <a:p>
            <a:r>
              <a:rPr lang="es-ES" b="1" dirty="0" smtClean="0">
                <a:latin typeface="Arial" pitchFamily="34" charset="0"/>
                <a:cs typeface="Arial" pitchFamily="34" charset="0"/>
              </a:rPr>
              <a:t>Componentes de una IDE: Datos</a:t>
            </a:r>
          </a:p>
          <a:p>
            <a:r>
              <a:rPr lang="es-ES" b="1" dirty="0" smtClean="0">
                <a:latin typeface="Arial" pitchFamily="34" charset="0"/>
                <a:cs typeface="Arial" pitchFamily="34" charset="0"/>
              </a:rPr>
              <a:t> </a:t>
            </a:r>
            <a:endParaRPr lang="es-ES" b="1" dirty="0">
              <a:latin typeface="Arial" pitchFamily="34" charset="0"/>
              <a:cs typeface="Arial" pitchFamily="34" charset="0"/>
            </a:endParaRPr>
          </a:p>
        </p:txBody>
      </p:sp>
      <p:sp>
        <p:nvSpPr>
          <p:cNvPr id="7" name="6 Rectángulo"/>
          <p:cNvSpPr/>
          <p:nvPr/>
        </p:nvSpPr>
        <p:spPr>
          <a:xfrm>
            <a:off x="1115616" y="2492896"/>
            <a:ext cx="7380312" cy="2523768"/>
          </a:xfrm>
          <a:prstGeom prst="rect">
            <a:avLst/>
          </a:prstGeom>
        </p:spPr>
        <p:txBody>
          <a:bodyPr wrap="square">
            <a:spAutoFit/>
          </a:bodyPr>
          <a:lstStyle/>
          <a:p>
            <a:endParaRPr lang="es-ES" sz="1400" dirty="0" smtClean="0">
              <a:latin typeface="Arial" pitchFamily="34" charset="0"/>
              <a:cs typeface="Arial" pitchFamily="34" charset="0"/>
            </a:endParaRPr>
          </a:p>
          <a:p>
            <a:r>
              <a:rPr lang="es-ES" sz="1600" dirty="0" smtClean="0">
                <a:latin typeface="Arial" pitchFamily="34" charset="0"/>
                <a:cs typeface="Arial" pitchFamily="34" charset="0"/>
              </a:rPr>
              <a:t>Los datos pueden clasificarse en dos tipos:</a:t>
            </a:r>
          </a:p>
          <a:p>
            <a:endParaRPr lang="es-ES" sz="1600" dirty="0" smtClean="0">
              <a:latin typeface="Arial" pitchFamily="34" charset="0"/>
              <a:cs typeface="Arial" pitchFamily="34" charset="0"/>
            </a:endParaRPr>
          </a:p>
          <a:p>
            <a:endParaRPr lang="es-ES" sz="1600" dirty="0" smtClean="0">
              <a:latin typeface="Arial" pitchFamily="34" charset="0"/>
              <a:cs typeface="Arial" pitchFamily="34" charset="0"/>
            </a:endParaRPr>
          </a:p>
          <a:p>
            <a:endParaRPr lang="es-ES" sz="1600" dirty="0" smtClean="0">
              <a:latin typeface="Arial" pitchFamily="34" charset="0"/>
              <a:cs typeface="Arial" pitchFamily="34" charset="0"/>
            </a:endParaRPr>
          </a:p>
          <a:p>
            <a:endParaRPr lang="es-ES" sz="1600" dirty="0" smtClean="0">
              <a:latin typeface="Arial" pitchFamily="34" charset="0"/>
              <a:cs typeface="Arial" pitchFamily="34" charset="0"/>
            </a:endParaRPr>
          </a:p>
          <a:p>
            <a:pPr>
              <a:buFont typeface="Arial" pitchFamily="34" charset="0"/>
              <a:buChar char="•"/>
            </a:pPr>
            <a:r>
              <a:rPr lang="es-ES" sz="1600" dirty="0" smtClean="0">
                <a:latin typeface="Arial" pitchFamily="34" charset="0"/>
                <a:cs typeface="Arial" pitchFamily="34" charset="0"/>
              </a:rPr>
              <a:t>Datos de referencia</a:t>
            </a:r>
          </a:p>
          <a:p>
            <a:pPr>
              <a:buFont typeface="Arial" pitchFamily="34" charset="0"/>
              <a:buChar char="•"/>
            </a:pPr>
            <a:endParaRPr lang="es-ES" sz="1600" dirty="0" smtClean="0">
              <a:latin typeface="Arial" pitchFamily="34" charset="0"/>
              <a:cs typeface="Arial" pitchFamily="34" charset="0"/>
            </a:endParaRPr>
          </a:p>
          <a:p>
            <a:pPr>
              <a:buFont typeface="Arial" pitchFamily="34" charset="0"/>
              <a:buChar char="•"/>
            </a:pPr>
            <a:endParaRPr lang="es-ES" sz="1600" dirty="0" smtClean="0">
              <a:latin typeface="Arial" pitchFamily="34" charset="0"/>
              <a:cs typeface="Arial" pitchFamily="34" charset="0"/>
            </a:endParaRPr>
          </a:p>
          <a:p>
            <a:pPr>
              <a:buFont typeface="Arial" pitchFamily="34" charset="0"/>
              <a:buChar char="•"/>
            </a:pPr>
            <a:r>
              <a:rPr lang="es-ES" sz="1600" dirty="0" smtClean="0">
                <a:latin typeface="Arial" pitchFamily="34" charset="0"/>
                <a:cs typeface="Arial" pitchFamily="34" charset="0"/>
              </a:rPr>
              <a:t>Datos temáticos</a:t>
            </a:r>
            <a:endParaRPr lang="es-ES" sz="1600" dirty="0">
              <a:latin typeface="Arial" pitchFamily="34" charset="0"/>
              <a:cs typeface="Arial" pitchFamily="34" charset="0"/>
            </a:endParaRPr>
          </a:p>
        </p:txBody>
      </p:sp>
      <p:sp>
        <p:nvSpPr>
          <p:cNvPr id="8" name="7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835696" y="188640"/>
            <a:ext cx="6984776" cy="936104"/>
          </a:xfrm>
        </p:spPr>
        <p:txBody>
          <a:bodyPr>
            <a:normAutofit fontScale="90000"/>
          </a:bodyPr>
          <a:lstStyle/>
          <a:p>
            <a:pPr algn="ctr"/>
            <a:r>
              <a:rPr lang="es-ES" sz="2800" b="1" dirty="0" smtClean="0">
                <a:latin typeface="Arial" pitchFamily="34" charset="0"/>
                <a:cs typeface="Arial" pitchFamily="34" charset="0"/>
              </a:rPr>
              <a:t>Infraestructura de Datos Espaciales (IDE)</a:t>
            </a:r>
            <a:endParaRPr lang="es-ES" sz="2800" b="1" dirty="0">
              <a:latin typeface="Arial" pitchFamily="34" charset="0"/>
              <a:cs typeface="Arial" pitchFamily="34" charset="0"/>
            </a:endParaRPr>
          </a:p>
        </p:txBody>
      </p:sp>
      <p:pic>
        <p:nvPicPr>
          <p:cNvPr id="5" name="Picture 2" descr="http://repositorio.espe.edu.ec/retrieve/17562"/>
          <p:cNvPicPr>
            <a:picLocks noChangeAspect="1" noChangeArrowheads="1"/>
          </p:cNvPicPr>
          <p:nvPr/>
        </p:nvPicPr>
        <p:blipFill>
          <a:blip r:embed="rId2" cstate="print"/>
          <a:srcRect/>
          <a:stretch>
            <a:fillRect/>
          </a:stretch>
        </p:blipFill>
        <p:spPr bwMode="auto">
          <a:xfrm>
            <a:off x="323528" y="188640"/>
            <a:ext cx="1296144" cy="1296145"/>
          </a:xfrm>
          <a:prstGeom prst="rect">
            <a:avLst/>
          </a:prstGeom>
          <a:noFill/>
        </p:spPr>
      </p:pic>
      <p:sp>
        <p:nvSpPr>
          <p:cNvPr id="6" name="5 Rectángulo"/>
          <p:cNvSpPr/>
          <p:nvPr/>
        </p:nvSpPr>
        <p:spPr>
          <a:xfrm>
            <a:off x="1907704" y="1772816"/>
            <a:ext cx="4392488" cy="646331"/>
          </a:xfrm>
          <a:prstGeom prst="rect">
            <a:avLst/>
          </a:prstGeom>
        </p:spPr>
        <p:txBody>
          <a:bodyPr wrap="square">
            <a:spAutoFit/>
          </a:bodyPr>
          <a:lstStyle/>
          <a:p>
            <a:r>
              <a:rPr lang="es-ES" b="1" dirty="0" smtClean="0">
                <a:latin typeface="Arial" pitchFamily="34" charset="0"/>
                <a:cs typeface="Arial" pitchFamily="34" charset="0"/>
              </a:rPr>
              <a:t>Componentes de una IDE: Metadatos</a:t>
            </a:r>
          </a:p>
          <a:p>
            <a:r>
              <a:rPr lang="es-ES" b="1" dirty="0" smtClean="0">
                <a:latin typeface="Arial" pitchFamily="34" charset="0"/>
                <a:cs typeface="Arial" pitchFamily="34" charset="0"/>
              </a:rPr>
              <a:t> </a:t>
            </a:r>
            <a:endParaRPr lang="es-ES" b="1" dirty="0">
              <a:latin typeface="Arial" pitchFamily="34" charset="0"/>
              <a:cs typeface="Arial" pitchFamily="34" charset="0"/>
            </a:endParaRPr>
          </a:p>
        </p:txBody>
      </p:sp>
      <p:sp>
        <p:nvSpPr>
          <p:cNvPr id="7" name="6 Rectángulo"/>
          <p:cNvSpPr/>
          <p:nvPr/>
        </p:nvSpPr>
        <p:spPr>
          <a:xfrm>
            <a:off x="1979712" y="2348880"/>
            <a:ext cx="6696744" cy="1600438"/>
          </a:xfrm>
          <a:prstGeom prst="rect">
            <a:avLst/>
          </a:prstGeom>
        </p:spPr>
        <p:txBody>
          <a:bodyPr wrap="square">
            <a:spAutoFit/>
          </a:bodyPr>
          <a:lstStyle/>
          <a:p>
            <a:pPr algn="just"/>
            <a:r>
              <a:rPr lang="es-ES" sz="1400" dirty="0" smtClean="0">
                <a:latin typeface="Arial" pitchFamily="34" charset="0"/>
                <a:cs typeface="Arial" pitchFamily="34" charset="0"/>
              </a:rPr>
              <a:t>Los metadatos son la información de los datos, es decir las descripciones de los conjuntos de datos geográficos que se manejan y que permiten su localización, selección y utilización.</a:t>
            </a:r>
          </a:p>
          <a:p>
            <a:pPr algn="just"/>
            <a:endParaRPr lang="es-ES" sz="1400" dirty="0" smtClean="0">
              <a:latin typeface="Arial" pitchFamily="34" charset="0"/>
              <a:cs typeface="Arial" pitchFamily="34" charset="0"/>
            </a:endParaRPr>
          </a:p>
          <a:p>
            <a:pPr algn="just"/>
            <a:endParaRPr lang="es-ES" sz="1400" dirty="0" smtClean="0">
              <a:latin typeface="Arial" pitchFamily="34" charset="0"/>
              <a:cs typeface="Arial" pitchFamily="34" charset="0"/>
            </a:endParaRPr>
          </a:p>
          <a:p>
            <a:pPr algn="just"/>
            <a:r>
              <a:rPr lang="es-ES" sz="1400" dirty="0" smtClean="0">
                <a:latin typeface="Arial" pitchFamily="34" charset="0"/>
                <a:cs typeface="Arial" pitchFamily="34" charset="0"/>
              </a:rPr>
              <a:t>El PEM ó “Perfil Ecuatoriano de Metadatos” basada en la norma ISO 19115, es la plantilla definida por el CONAGE  para la descripción de los mismos. </a:t>
            </a:r>
            <a:endParaRPr lang="es-ES" sz="1400" dirty="0">
              <a:latin typeface="Arial" pitchFamily="34" charset="0"/>
              <a:cs typeface="Arial" pitchFamily="34" charset="0"/>
            </a:endParaRPr>
          </a:p>
        </p:txBody>
      </p:sp>
      <p:sp>
        <p:nvSpPr>
          <p:cNvPr id="8" name="7 Rectángulo"/>
          <p:cNvSpPr/>
          <p:nvPr/>
        </p:nvSpPr>
        <p:spPr>
          <a:xfrm>
            <a:off x="1907704" y="4509121"/>
            <a:ext cx="4392488" cy="646331"/>
          </a:xfrm>
          <a:prstGeom prst="rect">
            <a:avLst/>
          </a:prstGeom>
        </p:spPr>
        <p:txBody>
          <a:bodyPr wrap="square">
            <a:spAutoFit/>
          </a:bodyPr>
          <a:lstStyle/>
          <a:p>
            <a:r>
              <a:rPr lang="es-ES" b="1" dirty="0" smtClean="0">
                <a:latin typeface="Arial" pitchFamily="34" charset="0"/>
                <a:cs typeface="Arial" pitchFamily="34" charset="0"/>
              </a:rPr>
              <a:t>Componentes de una IDE: Servicios</a:t>
            </a:r>
          </a:p>
          <a:p>
            <a:r>
              <a:rPr lang="es-ES" b="1" dirty="0" smtClean="0">
                <a:latin typeface="Arial" pitchFamily="34" charset="0"/>
                <a:cs typeface="Arial" pitchFamily="34" charset="0"/>
              </a:rPr>
              <a:t> </a:t>
            </a:r>
            <a:endParaRPr lang="es-ES" b="1" dirty="0">
              <a:latin typeface="Arial" pitchFamily="34" charset="0"/>
              <a:cs typeface="Arial" pitchFamily="34" charset="0"/>
            </a:endParaRPr>
          </a:p>
        </p:txBody>
      </p:sp>
      <p:sp>
        <p:nvSpPr>
          <p:cNvPr id="9" name="8 Rectángulo"/>
          <p:cNvSpPr/>
          <p:nvPr/>
        </p:nvSpPr>
        <p:spPr>
          <a:xfrm>
            <a:off x="2051720" y="5085184"/>
            <a:ext cx="6768752" cy="1384995"/>
          </a:xfrm>
          <a:prstGeom prst="rect">
            <a:avLst/>
          </a:prstGeom>
        </p:spPr>
        <p:txBody>
          <a:bodyPr wrap="square">
            <a:spAutoFit/>
          </a:bodyPr>
          <a:lstStyle/>
          <a:p>
            <a:pPr algn="just"/>
            <a:r>
              <a:rPr lang="es-ES" sz="1400" dirty="0" smtClean="0">
                <a:latin typeface="Arial" pitchFamily="34" charset="0"/>
                <a:cs typeface="Arial" pitchFamily="34" charset="0"/>
              </a:rPr>
              <a:t>Los servicios IDE ofrecen funcionalidades accesibles en la web con un navegador o browser, sin necesidad de disponer de otro software específico para ello.</a:t>
            </a:r>
          </a:p>
          <a:p>
            <a:pPr algn="just"/>
            <a:endParaRPr lang="es-ES" sz="1400" dirty="0" smtClean="0">
              <a:latin typeface="Arial" pitchFamily="34" charset="0"/>
              <a:cs typeface="Arial" pitchFamily="34" charset="0"/>
            </a:endParaRPr>
          </a:p>
          <a:p>
            <a:pPr algn="just"/>
            <a:r>
              <a:rPr lang="es-ES" sz="1400" dirty="0" smtClean="0">
                <a:latin typeface="Arial" pitchFamily="34" charset="0"/>
                <a:cs typeface="Arial" pitchFamily="34" charset="0"/>
              </a:rPr>
              <a:t>Para cada uno de los siguientes servicios existe una especificación OGC que asegura la interoperabilidad de los distintos sistemas integrados en una IDE. Los más importantes son: WMS, WFS, WCS, Nomenclátor, CSW</a:t>
            </a:r>
            <a:endParaRPr lang="es-ES" sz="1400" dirty="0">
              <a:latin typeface="Arial" pitchFamily="34" charset="0"/>
              <a:cs typeface="Arial" pitchFamily="34" charset="0"/>
            </a:endParaRPr>
          </a:p>
        </p:txBody>
      </p:sp>
      <p:sp>
        <p:nvSpPr>
          <p:cNvPr id="11" name="10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11760" y="260648"/>
            <a:ext cx="5616624" cy="1143000"/>
          </a:xfrm>
        </p:spPr>
        <p:txBody>
          <a:bodyPr/>
          <a:lstStyle/>
          <a:p>
            <a:r>
              <a:rPr lang="es-ES" dirty="0" smtClean="0"/>
              <a:t>Servicios de una ide</a:t>
            </a:r>
            <a:endParaRPr lang="es-ES" dirty="0"/>
          </a:p>
        </p:txBody>
      </p:sp>
      <p:pic>
        <p:nvPicPr>
          <p:cNvPr id="3" name="2 Imagen"/>
          <p:cNvPicPr/>
          <p:nvPr/>
        </p:nvPicPr>
        <p:blipFill>
          <a:blip r:embed="rId2" cstate="print"/>
          <a:srcRect l="30425" t="24317" r="54898" b="51171"/>
          <a:stretch>
            <a:fillRect/>
          </a:stretch>
        </p:blipFill>
        <p:spPr bwMode="auto">
          <a:xfrm>
            <a:off x="72008" y="1772816"/>
            <a:ext cx="3419872" cy="3456384"/>
          </a:xfrm>
          <a:prstGeom prst="rect">
            <a:avLst/>
          </a:prstGeom>
          <a:noFill/>
          <a:ln w="9525">
            <a:noFill/>
            <a:miter lim="800000"/>
            <a:headEnd/>
            <a:tailEnd/>
          </a:ln>
        </p:spPr>
      </p:pic>
      <p:sp>
        <p:nvSpPr>
          <p:cNvPr id="5" name="4 Rectángulo"/>
          <p:cNvSpPr/>
          <p:nvPr/>
        </p:nvSpPr>
        <p:spPr>
          <a:xfrm>
            <a:off x="3563888" y="1700808"/>
            <a:ext cx="5256584" cy="830997"/>
          </a:xfrm>
          <a:prstGeom prst="rect">
            <a:avLst/>
          </a:prstGeom>
        </p:spPr>
        <p:txBody>
          <a:bodyPr wrap="square">
            <a:spAutoFit/>
          </a:bodyPr>
          <a:lstStyle/>
          <a:p>
            <a:pPr algn="just"/>
            <a:r>
              <a:rPr lang="es-ES" sz="1200" b="1" dirty="0" smtClean="0">
                <a:latin typeface="Arial" pitchFamily="34" charset="0"/>
                <a:cs typeface="Arial" pitchFamily="34" charset="0"/>
              </a:rPr>
              <a:t>WMS: </a:t>
            </a:r>
            <a:r>
              <a:rPr lang="es-ES" sz="1200" b="1" dirty="0" smtClean="0"/>
              <a:t>Servicio de Mapas en Web </a:t>
            </a:r>
            <a:endParaRPr lang="es-ES" sz="1200" b="1" dirty="0" smtClean="0">
              <a:latin typeface="Arial" pitchFamily="34" charset="0"/>
              <a:cs typeface="Arial" pitchFamily="34" charset="0"/>
            </a:endParaRPr>
          </a:p>
          <a:p>
            <a:pPr algn="just"/>
            <a:r>
              <a:rPr lang="es-ES" sz="1200" dirty="0" smtClean="0">
                <a:latin typeface="Arial" pitchFamily="34" charset="0"/>
                <a:cs typeface="Arial" pitchFamily="34" charset="0"/>
              </a:rPr>
              <a:t>Permite la visualización de información cartográfica generada a partir de una o varias fuentes. </a:t>
            </a:r>
            <a:r>
              <a:rPr lang="es-ES_tradnl" sz="1200" dirty="0" smtClean="0">
                <a:latin typeface="Arial" pitchFamily="34" charset="0"/>
                <a:cs typeface="Arial" pitchFamily="34" charset="0"/>
              </a:rPr>
              <a:t>Esta representación puede provenir de un fichero de datos de un SIG, un mapa digital, una ortofoto, una imagen de satélite. </a:t>
            </a:r>
            <a:endParaRPr lang="es-ES" sz="1200" dirty="0" smtClean="0">
              <a:latin typeface="Arial" pitchFamily="34" charset="0"/>
              <a:cs typeface="Arial" pitchFamily="34" charset="0"/>
            </a:endParaRPr>
          </a:p>
        </p:txBody>
      </p:sp>
      <p:sp>
        <p:nvSpPr>
          <p:cNvPr id="6" name="5 Rectángulo"/>
          <p:cNvSpPr/>
          <p:nvPr/>
        </p:nvSpPr>
        <p:spPr>
          <a:xfrm>
            <a:off x="3635896" y="2780928"/>
            <a:ext cx="5220072" cy="1015663"/>
          </a:xfrm>
          <a:prstGeom prst="rect">
            <a:avLst/>
          </a:prstGeom>
        </p:spPr>
        <p:txBody>
          <a:bodyPr wrap="square">
            <a:spAutoFit/>
          </a:bodyPr>
          <a:lstStyle/>
          <a:p>
            <a:pPr algn="just"/>
            <a:r>
              <a:rPr lang="es-ES" sz="1200" b="1" dirty="0" smtClean="0">
                <a:latin typeface="Arial" pitchFamily="34" charset="0"/>
                <a:cs typeface="Arial" pitchFamily="34" charset="0"/>
              </a:rPr>
              <a:t>WFS: </a:t>
            </a:r>
            <a:r>
              <a:rPr lang="es-ES" sz="1200" b="1" dirty="0" smtClean="0"/>
              <a:t>Servicio de Fenómenos en Web </a:t>
            </a:r>
            <a:endParaRPr lang="es-ES" sz="1200" b="1" dirty="0" smtClean="0">
              <a:latin typeface="Arial" pitchFamily="34" charset="0"/>
              <a:cs typeface="Arial" pitchFamily="34" charset="0"/>
            </a:endParaRPr>
          </a:p>
          <a:p>
            <a:pPr algn="just"/>
            <a:r>
              <a:rPr lang="es-ES_tradnl" sz="1200" dirty="0" smtClean="0">
                <a:latin typeface="Arial" pitchFamily="34" charset="0"/>
                <a:cs typeface="Arial" pitchFamily="34" charset="0"/>
              </a:rPr>
              <a:t>Ofrece el poder acceder y consultar todos los atributos de un fenómeno (feature) geográfico como un río, una ciudad o un lago, representado en modo vectorial, con una geometría descrita por un conjunto de coordenadas.</a:t>
            </a:r>
            <a:endParaRPr lang="es-ES" sz="1200" dirty="0" smtClean="0">
              <a:latin typeface="Arial" pitchFamily="34" charset="0"/>
              <a:cs typeface="Arial" pitchFamily="34" charset="0"/>
            </a:endParaRPr>
          </a:p>
        </p:txBody>
      </p:sp>
      <p:sp>
        <p:nvSpPr>
          <p:cNvPr id="7" name="6 Rectángulo"/>
          <p:cNvSpPr/>
          <p:nvPr/>
        </p:nvSpPr>
        <p:spPr>
          <a:xfrm>
            <a:off x="3563888" y="3933056"/>
            <a:ext cx="5040560" cy="830997"/>
          </a:xfrm>
          <a:prstGeom prst="rect">
            <a:avLst/>
          </a:prstGeom>
        </p:spPr>
        <p:txBody>
          <a:bodyPr wrap="square">
            <a:spAutoFit/>
          </a:bodyPr>
          <a:lstStyle/>
          <a:p>
            <a:pPr algn="just"/>
            <a:r>
              <a:rPr lang="es-ES" sz="1200" b="1" dirty="0" smtClean="0">
                <a:latin typeface="Arial" pitchFamily="34" charset="0"/>
                <a:cs typeface="Arial" pitchFamily="34" charset="0"/>
              </a:rPr>
              <a:t>WCS: </a:t>
            </a:r>
            <a:r>
              <a:rPr lang="es-ES" sz="1200" b="1" dirty="0" smtClean="0"/>
              <a:t>Servicio de Coberturas en Web </a:t>
            </a:r>
            <a:endParaRPr lang="es-ES" sz="1200" b="1" dirty="0" smtClean="0">
              <a:latin typeface="Arial" pitchFamily="34" charset="0"/>
              <a:cs typeface="Arial" pitchFamily="34" charset="0"/>
            </a:endParaRPr>
          </a:p>
          <a:p>
            <a:pPr algn="just"/>
            <a:r>
              <a:rPr lang="es-ES" sz="1200" dirty="0" smtClean="0">
                <a:latin typeface="Arial" pitchFamily="34" charset="0"/>
                <a:cs typeface="Arial" pitchFamily="34" charset="0"/>
              </a:rPr>
              <a:t>El servicio análogo a un WFS para datos ráster. Permite no solo visualizar información del ráster, sino además consultar el valor del atributos o atributos almacenados en cada píxel.</a:t>
            </a:r>
          </a:p>
        </p:txBody>
      </p:sp>
      <p:sp>
        <p:nvSpPr>
          <p:cNvPr id="8" name="7 Rectángulo"/>
          <p:cNvSpPr/>
          <p:nvPr/>
        </p:nvSpPr>
        <p:spPr>
          <a:xfrm>
            <a:off x="3635896" y="4941168"/>
            <a:ext cx="5040560" cy="830997"/>
          </a:xfrm>
          <a:prstGeom prst="rect">
            <a:avLst/>
          </a:prstGeom>
        </p:spPr>
        <p:txBody>
          <a:bodyPr wrap="square">
            <a:spAutoFit/>
          </a:bodyPr>
          <a:lstStyle/>
          <a:p>
            <a:pPr algn="just"/>
            <a:r>
              <a:rPr lang="es-ES" sz="1200" b="1" dirty="0" smtClean="0">
                <a:latin typeface="Arial" pitchFamily="34" charset="0"/>
                <a:cs typeface="Arial" pitchFamily="34" charset="0"/>
              </a:rPr>
              <a:t>NOMENCLATOR</a:t>
            </a:r>
          </a:p>
          <a:p>
            <a:pPr algn="just"/>
            <a:r>
              <a:rPr lang="es-ES" sz="1200" dirty="0" smtClean="0">
                <a:latin typeface="Arial" pitchFamily="34" charset="0"/>
                <a:cs typeface="Arial" pitchFamily="34" charset="0"/>
              </a:rPr>
              <a:t>Ofrece la posibilidad de localizar un fenómeno geográfico de un determinado  nombre devolviendo la localización mediante coordenadas del  fenómeno buscado.</a:t>
            </a:r>
            <a:endParaRPr lang="es-ES" sz="1200" dirty="0">
              <a:latin typeface="Arial" pitchFamily="34" charset="0"/>
              <a:cs typeface="Arial" pitchFamily="34" charset="0"/>
            </a:endParaRPr>
          </a:p>
        </p:txBody>
      </p:sp>
      <p:sp>
        <p:nvSpPr>
          <p:cNvPr id="9" name="8 Rectángulo"/>
          <p:cNvSpPr/>
          <p:nvPr/>
        </p:nvSpPr>
        <p:spPr>
          <a:xfrm>
            <a:off x="3635896" y="5951021"/>
            <a:ext cx="5256584" cy="461665"/>
          </a:xfrm>
          <a:prstGeom prst="rect">
            <a:avLst/>
          </a:prstGeom>
        </p:spPr>
        <p:txBody>
          <a:bodyPr wrap="square">
            <a:spAutoFit/>
          </a:bodyPr>
          <a:lstStyle/>
          <a:p>
            <a:pPr algn="just"/>
            <a:r>
              <a:rPr lang="es-ES" sz="1200" b="1" dirty="0" smtClean="0">
                <a:latin typeface="Arial" pitchFamily="34" charset="0"/>
                <a:cs typeface="Arial" pitchFamily="34" charset="0"/>
              </a:rPr>
              <a:t>CSW: </a:t>
            </a:r>
            <a:r>
              <a:rPr lang="es-ES" sz="1200" b="1" dirty="0" smtClean="0"/>
              <a:t>Servicio de Catálogo </a:t>
            </a:r>
            <a:endParaRPr lang="es-ES" sz="1200" b="1" dirty="0" smtClean="0">
              <a:latin typeface="Arial" pitchFamily="34" charset="0"/>
              <a:cs typeface="Arial" pitchFamily="34" charset="0"/>
            </a:endParaRPr>
          </a:p>
          <a:p>
            <a:pPr algn="just"/>
            <a:r>
              <a:rPr lang="es-ES" sz="1200" dirty="0" smtClean="0">
                <a:latin typeface="Arial" pitchFamily="34" charset="0"/>
                <a:cs typeface="Arial" pitchFamily="34" charset="0"/>
              </a:rPr>
              <a:t>Permite la publicación y búsqueda de información  de metadatos. </a:t>
            </a:r>
            <a:endParaRPr lang="es-ES" sz="1200" dirty="0">
              <a:latin typeface="Arial" pitchFamily="34" charset="0"/>
              <a:cs typeface="Arial" pitchFamily="34" charset="0"/>
            </a:endParaRPr>
          </a:p>
        </p:txBody>
      </p:sp>
      <p:pic>
        <p:nvPicPr>
          <p:cNvPr id="10243" name="Picture 3" descr="http://repositorio.espe.edu.ec/retrieve/17562"/>
          <p:cNvPicPr>
            <a:picLocks noChangeAspect="1" noChangeArrowheads="1"/>
          </p:cNvPicPr>
          <p:nvPr/>
        </p:nvPicPr>
        <p:blipFill>
          <a:blip r:embed="rId3" cstate="print"/>
          <a:srcRect/>
          <a:stretch>
            <a:fillRect/>
          </a:stretch>
        </p:blipFill>
        <p:spPr bwMode="auto">
          <a:xfrm>
            <a:off x="179512" y="116632"/>
            <a:ext cx="1440160" cy="1440161"/>
          </a:xfrm>
          <a:prstGeom prst="rect">
            <a:avLst/>
          </a:prstGeom>
          <a:noFill/>
        </p:spPr>
      </p:pic>
      <p:sp>
        <p:nvSpPr>
          <p:cNvPr id="10" name="9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835696" y="188640"/>
            <a:ext cx="6912768" cy="1143000"/>
          </a:xfrm>
        </p:spPr>
        <p:txBody>
          <a:bodyPr>
            <a:normAutofit/>
          </a:bodyPr>
          <a:lstStyle/>
          <a:p>
            <a:r>
              <a:rPr lang="es-ES" sz="3600" dirty="0" smtClean="0"/>
              <a:t>ISO 19110-2005 E ISO 19115</a:t>
            </a:r>
            <a:endParaRPr lang="es-ES" sz="3600" dirty="0"/>
          </a:p>
        </p:txBody>
      </p:sp>
      <p:sp>
        <p:nvSpPr>
          <p:cNvPr id="8193" name="Rectangle 1"/>
          <p:cNvSpPr>
            <a:spLocks noChangeArrowheads="1"/>
          </p:cNvSpPr>
          <p:nvPr/>
        </p:nvSpPr>
        <p:spPr bwMode="auto">
          <a:xfrm>
            <a:off x="395536" y="2060848"/>
            <a:ext cx="849694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Normas para el manejo de la información geográfica</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ISO 19110 Información Geográfica – Metodología para la catalogación de objetos</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ISO 19115 Información Geográfica – Metadatos</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323528" y="3212976"/>
            <a:ext cx="8568952" cy="1331073"/>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pt-BR" sz="1600" b="1" i="0" u="none" strike="noStrike" cap="none" normalizeH="0" baseline="0" dirty="0" smtClean="0">
                <a:ln>
                  <a:noFill/>
                </a:ln>
                <a:solidFill>
                  <a:schemeClr val="tx1"/>
                </a:solidFill>
                <a:effectLst/>
                <a:latin typeface="Arial" pitchFamily="34" charset="0"/>
                <a:cs typeface="Arial" pitchFamily="34" charset="0"/>
              </a:rPr>
              <a:t>ISO 19110:2005  Información Geográfica – </a:t>
            </a:r>
            <a:r>
              <a:rPr kumimoji="0" lang="pt-BR" sz="1600" b="1" i="0" u="none" strike="noStrike" cap="none" normalizeH="0" baseline="0" dirty="0" err="1" smtClean="0">
                <a:ln>
                  <a:noFill/>
                </a:ln>
                <a:solidFill>
                  <a:schemeClr val="tx1"/>
                </a:solidFill>
                <a:effectLst/>
                <a:latin typeface="Arial" pitchFamily="34" charset="0"/>
                <a:cs typeface="Arial" pitchFamily="34" charset="0"/>
              </a:rPr>
              <a:t>Metodología</a:t>
            </a:r>
            <a:r>
              <a:rPr kumimoji="0" lang="pt-BR" sz="1600" b="1" i="0" u="none" strike="noStrike" cap="none" normalizeH="0" baseline="0" dirty="0" smtClean="0">
                <a:ln>
                  <a:noFill/>
                </a:ln>
                <a:solidFill>
                  <a:schemeClr val="tx1"/>
                </a:solidFill>
                <a:effectLst/>
                <a:latin typeface="Arial" pitchFamily="34" charset="0"/>
                <a:cs typeface="Arial" pitchFamily="34" charset="0"/>
              </a:rPr>
              <a:t> para </a:t>
            </a:r>
            <a:r>
              <a:rPr kumimoji="0" lang="pt-BR" sz="1600" b="1" i="0" u="none" strike="noStrike" cap="none" normalizeH="0" baseline="0" dirty="0" err="1" smtClean="0">
                <a:ln>
                  <a:noFill/>
                </a:ln>
                <a:solidFill>
                  <a:schemeClr val="tx1"/>
                </a:solidFill>
                <a:effectLst/>
                <a:latin typeface="Arial" pitchFamily="34" charset="0"/>
                <a:cs typeface="Arial" pitchFamily="34" charset="0"/>
              </a:rPr>
              <a:t>la</a:t>
            </a:r>
            <a:r>
              <a:rPr kumimoji="0" lang="pt-BR" sz="1600" b="1" i="0" u="none" strike="noStrike" cap="none" normalizeH="0" baseline="0" dirty="0" smtClean="0">
                <a:ln>
                  <a:noFill/>
                </a:ln>
                <a:solidFill>
                  <a:schemeClr val="tx1"/>
                </a:solidFill>
                <a:effectLst/>
                <a:latin typeface="Arial" pitchFamily="34" charset="0"/>
                <a:cs typeface="Arial" pitchFamily="34" charset="0"/>
              </a:rPr>
              <a:t> C</a:t>
            </a:r>
            <a:r>
              <a:rPr kumimoji="0" lang="es-EC" sz="1600" b="1" i="0" u="none" strike="noStrike" cap="none" normalizeH="0" baseline="0" dirty="0" err="1" smtClean="0">
                <a:ln>
                  <a:noFill/>
                </a:ln>
                <a:solidFill>
                  <a:schemeClr val="tx1"/>
                </a:solidFill>
                <a:effectLst/>
                <a:latin typeface="Arial" pitchFamily="34" charset="0"/>
                <a:cs typeface="Arial" pitchFamily="34" charset="0"/>
              </a:rPr>
              <a:t>atalogación</a:t>
            </a:r>
            <a:r>
              <a:rPr kumimoji="0" lang="pt-BR" sz="1600" b="1" i="0" u="none" strike="noStrike" cap="none" normalizeH="0" baseline="0" dirty="0" smtClean="0">
                <a:ln>
                  <a:noFill/>
                </a:ln>
                <a:solidFill>
                  <a:schemeClr val="tx1"/>
                </a:solidFill>
                <a:effectLst/>
                <a:latin typeface="Arial" pitchFamily="34" charset="0"/>
                <a:cs typeface="Arial" pitchFamily="34" charset="0"/>
              </a:rPr>
              <a:t> de Objetos</a:t>
            </a:r>
          </a:p>
          <a:p>
            <a:pPr marL="0" marR="0" lvl="0" indent="0" algn="just" defTabSz="914400" rtl="0" eaLnBrk="1" fontAlgn="base" latinLnBrk="0" hangingPunct="1">
              <a:lnSpc>
                <a:spcPct val="100000"/>
              </a:lnSpc>
              <a:spcBef>
                <a:spcPct val="0"/>
              </a:spcBef>
              <a:spcAft>
                <a:spcPct val="0"/>
              </a:spcAft>
              <a:buClrTx/>
              <a:buSzTx/>
              <a:buFontTx/>
              <a:buNone/>
              <a:tabLst>
                <a:tab pos="450850" algn="l"/>
              </a:tabLst>
            </a:pPr>
            <a:endParaRPr kumimoji="0" lang="es-ES" sz="14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Especifica la forma en la clasificación de tipos de objetos que están organizados en un catálogo de objetos y es presentado a los usuarios de un conjunto de datos geográficos.  </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323528" y="4725144"/>
            <a:ext cx="8496944" cy="1231106"/>
          </a:xfrm>
          <a:prstGeom prst="rect">
            <a:avLst/>
          </a:prstGeom>
        </p:spPr>
        <p:txBody>
          <a:bodyPr wrap="square">
            <a:spAutoFit/>
          </a:bodyPr>
          <a:lstStyle/>
          <a:p>
            <a:pPr algn="just" fontAlgn="base">
              <a:spcBef>
                <a:spcPct val="0"/>
              </a:spcBef>
              <a:spcAft>
                <a:spcPct val="0"/>
              </a:spcAft>
              <a:tabLst>
                <a:tab pos="450850" algn="l"/>
              </a:tabLst>
            </a:pPr>
            <a:r>
              <a:rPr lang="pt-BR" sz="1600" b="1" dirty="0" smtClean="0">
                <a:latin typeface="Arial" pitchFamily="34" charset="0"/>
                <a:cs typeface="Arial" pitchFamily="34" charset="0"/>
              </a:rPr>
              <a:t>ISO 19115:2003  Metadatos </a:t>
            </a:r>
          </a:p>
          <a:p>
            <a:pPr algn="just" fontAlgn="base">
              <a:spcBef>
                <a:spcPct val="0"/>
              </a:spcBef>
              <a:spcAft>
                <a:spcPct val="0"/>
              </a:spcAft>
              <a:tabLst>
                <a:tab pos="450850" algn="l"/>
              </a:tabLst>
            </a:pPr>
            <a:endParaRPr lang="es-ES" sz="1600" b="1" dirty="0" smtClean="0">
              <a:latin typeface="Arial" pitchFamily="34" charset="0"/>
              <a:cs typeface="Arial" pitchFamily="34" charset="0"/>
            </a:endParaRPr>
          </a:p>
          <a:p>
            <a:r>
              <a:rPr lang="es-ES" sz="1400" dirty="0" smtClean="0">
                <a:latin typeface="Arial" pitchFamily="34" charset="0"/>
                <a:cs typeface="Arial" pitchFamily="34" charset="0"/>
              </a:rPr>
              <a:t>Esta Norma Internacional tiene por objetivo proporcionar una estructura para describir los datos geográficos digitales.</a:t>
            </a:r>
          </a:p>
          <a:p>
            <a:endParaRPr lang="es-ES" sz="1400" dirty="0" smtClean="0">
              <a:latin typeface="Arial" pitchFamily="34" charset="0"/>
              <a:cs typeface="Arial" pitchFamily="34" charset="0"/>
            </a:endParaRPr>
          </a:p>
        </p:txBody>
      </p:sp>
      <p:pic>
        <p:nvPicPr>
          <p:cNvPr id="6" name="Picture 2" descr="http://repositorio.espe.edu.ec/retrieve/17562"/>
          <p:cNvPicPr>
            <a:picLocks noChangeAspect="1" noChangeArrowheads="1"/>
          </p:cNvPicPr>
          <p:nvPr/>
        </p:nvPicPr>
        <p:blipFill>
          <a:blip r:embed="rId2" cstate="print"/>
          <a:srcRect/>
          <a:stretch>
            <a:fillRect/>
          </a:stretch>
        </p:blipFill>
        <p:spPr bwMode="auto">
          <a:xfrm>
            <a:off x="323528" y="188640"/>
            <a:ext cx="1296144" cy="1296145"/>
          </a:xfrm>
          <a:prstGeom prst="rect">
            <a:avLst/>
          </a:prstGeom>
          <a:noFill/>
        </p:spPr>
      </p:pic>
      <p:sp>
        <p:nvSpPr>
          <p:cNvPr id="7" name="6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835696" y="188640"/>
            <a:ext cx="6912768" cy="1143000"/>
          </a:xfrm>
        </p:spPr>
        <p:txBody>
          <a:bodyPr>
            <a:normAutofit/>
          </a:bodyPr>
          <a:lstStyle/>
          <a:p>
            <a:pPr algn="ctr"/>
            <a:r>
              <a:rPr lang="pt-BR" sz="2400" b="1" dirty="0" smtClean="0">
                <a:latin typeface="Arial" pitchFamily="34" charset="0"/>
                <a:cs typeface="Arial" pitchFamily="34" charset="0"/>
              </a:rPr>
              <a:t>PERFIL ECUATORIANO DE METADATOS PEM </a:t>
            </a:r>
            <a:endParaRPr lang="es-ES" sz="2400" dirty="0"/>
          </a:p>
        </p:txBody>
      </p:sp>
      <p:sp>
        <p:nvSpPr>
          <p:cNvPr id="7169" name="Rectangle 1"/>
          <p:cNvSpPr>
            <a:spLocks noChangeArrowheads="1"/>
          </p:cNvSpPr>
          <p:nvPr/>
        </p:nvSpPr>
        <p:spPr bwMode="auto">
          <a:xfrm>
            <a:off x="395536" y="1762944"/>
            <a:ext cx="80283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Perfil Ecuatoriano de Metadatos -PEM-, es un documento basado en las normas de metadatos ISO 19115:2003 e ISO 199115-2:2009  que muestra, en base a un análisis exhaustivo y participativo, los acuerdos que se han logrado tomando como referencia la experiencia de varias instituciones en este tema. </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395536" y="2781510"/>
            <a:ext cx="849694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relación con la información geográfica y los metadatos podemos destacar el trabajo de los siguientes comités: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Comité Técnico 211, denominado Geomática/Información Geográfica, ha definido: la norma ISO 19115:2003-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Geographic</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Information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Metadata</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nos presenta un modelo general de metadatos de información geográfica.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Arial" pitchFamily="34" charset="0"/>
              <a:buChar char="•"/>
            </a:pPr>
            <a:r>
              <a:rPr lang="es-ES" sz="1400" dirty="0" smtClean="0">
                <a:latin typeface="Arial" pitchFamily="34" charset="0"/>
                <a:ea typeface="Times New Roman" pitchFamily="18" charset="0"/>
                <a:cs typeface="Times New Roman" pitchFamily="18" charset="0"/>
              </a:rPr>
              <a:t>La propuesta de algunas extensiones como “ISO/CD 19115-2 </a:t>
            </a:r>
            <a:r>
              <a:rPr lang="es-ES" sz="1400" dirty="0" err="1" smtClean="0">
                <a:latin typeface="Arial" pitchFamily="34" charset="0"/>
                <a:ea typeface="Times New Roman" pitchFamily="18" charset="0"/>
                <a:cs typeface="Times New Roman" pitchFamily="18" charset="0"/>
              </a:rPr>
              <a:t>Geographic</a:t>
            </a:r>
            <a:r>
              <a:rPr lang="es-ES" sz="1400" dirty="0" smtClean="0">
                <a:latin typeface="Arial" pitchFamily="34" charset="0"/>
                <a:ea typeface="Times New Roman" pitchFamily="18" charset="0"/>
                <a:cs typeface="Times New Roman" pitchFamily="18" charset="0"/>
              </a:rPr>
              <a:t> </a:t>
            </a:r>
            <a:r>
              <a:rPr lang="es-ES" sz="1400" dirty="0" err="1" smtClean="0">
                <a:latin typeface="Arial" pitchFamily="34" charset="0"/>
                <a:ea typeface="Times New Roman" pitchFamily="18" charset="0"/>
                <a:cs typeface="Times New Roman" pitchFamily="18" charset="0"/>
              </a:rPr>
              <a:t>information</a:t>
            </a:r>
            <a:r>
              <a:rPr lang="es-ES" sz="1400" dirty="0" smtClean="0">
                <a:latin typeface="Arial" pitchFamily="34" charset="0"/>
                <a:ea typeface="Times New Roman" pitchFamily="18" charset="0"/>
                <a:cs typeface="Times New Roman" pitchFamily="18" charset="0"/>
              </a:rPr>
              <a:t>­ </a:t>
            </a:r>
            <a:r>
              <a:rPr lang="es-ES" sz="1400" dirty="0" err="1" smtClean="0">
                <a:latin typeface="Arial" pitchFamily="34" charset="0"/>
                <a:ea typeface="Times New Roman" pitchFamily="18" charset="0"/>
                <a:cs typeface="Times New Roman" pitchFamily="18" charset="0"/>
              </a:rPr>
              <a:t>Metadata-Part</a:t>
            </a:r>
            <a:r>
              <a:rPr lang="es-ES" sz="1400" dirty="0" smtClean="0">
                <a:latin typeface="Arial" pitchFamily="34" charset="0"/>
                <a:ea typeface="Times New Roman" pitchFamily="18" charset="0"/>
                <a:cs typeface="Times New Roman" pitchFamily="18" charset="0"/>
              </a:rPr>
              <a:t> 2: </a:t>
            </a:r>
          </a:p>
          <a:p>
            <a:pPr lvl="0" eaLnBrk="0" fontAlgn="base" hangingPunct="0">
              <a:spcBef>
                <a:spcPct val="0"/>
              </a:spcBef>
              <a:spcAft>
                <a:spcPct val="0"/>
              </a:spcAft>
            </a:pPr>
            <a:r>
              <a:rPr lang="es-ES" sz="1400" dirty="0" smtClean="0">
                <a:latin typeface="Arial" pitchFamily="34" charset="0"/>
                <a:ea typeface="Times New Roman" pitchFamily="18" charset="0"/>
                <a:cs typeface="Times New Roman" pitchFamily="18" charset="0"/>
              </a:rPr>
              <a:t>  Extensiones para </a:t>
            </a:r>
            <a:r>
              <a:rPr lang="es-ES" sz="1400" dirty="0" err="1" smtClean="0">
                <a:latin typeface="Arial" pitchFamily="34" charset="0"/>
                <a:ea typeface="Times New Roman" pitchFamily="18" charset="0"/>
                <a:cs typeface="Times New Roman" pitchFamily="18" charset="0"/>
              </a:rPr>
              <a:t>imagery</a:t>
            </a:r>
            <a:r>
              <a:rPr lang="es-ES" sz="1400" dirty="0" smtClean="0">
                <a:latin typeface="Arial" pitchFamily="34" charset="0"/>
                <a:ea typeface="Times New Roman" pitchFamily="18" charset="0"/>
                <a:cs typeface="Times New Roman" pitchFamily="18" charset="0"/>
              </a:rPr>
              <a:t> and </a:t>
            </a:r>
            <a:r>
              <a:rPr lang="es-ES" sz="1400" dirty="0" err="1" smtClean="0">
                <a:latin typeface="Arial" pitchFamily="34" charset="0"/>
                <a:ea typeface="Times New Roman" pitchFamily="18" charset="0"/>
                <a:cs typeface="Times New Roman" pitchFamily="18" charset="0"/>
              </a:rPr>
              <a:t>gridded</a:t>
            </a:r>
            <a:r>
              <a:rPr lang="es-ES" sz="1400" dirty="0" smtClean="0">
                <a:latin typeface="Arial" pitchFamily="34" charset="0"/>
                <a:ea typeface="Times New Roman" pitchFamily="18" charset="0"/>
                <a:cs typeface="Times New Roman" pitchFamily="18" charset="0"/>
              </a:rPr>
              <a:t> data” para la descripción de recursos de información raster e</a:t>
            </a:r>
          </a:p>
          <a:p>
            <a:pPr lvl="0" eaLnBrk="0" fontAlgn="base" hangingPunct="0">
              <a:spcBef>
                <a:spcPct val="0"/>
              </a:spcBef>
              <a:spcAft>
                <a:spcPct val="0"/>
              </a:spcAft>
            </a:pPr>
            <a:r>
              <a:rPr lang="es-ES" sz="1400" dirty="0" smtClean="0">
                <a:latin typeface="Arial" pitchFamily="34" charset="0"/>
                <a:ea typeface="Times New Roman" pitchFamily="18" charset="0"/>
                <a:cs typeface="Times New Roman" pitchFamily="18" charset="0"/>
              </a:rPr>
              <a:t>  imágenes. </a:t>
            </a:r>
            <a:endParaRPr lang="es-ES"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especificación técnica ISO/TS 19139-Geographic Information-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Metadata</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XML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schema</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implementation</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nos da la implementación de los metadatos dentro de un formato XML.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179512" y="332656"/>
            <a:ext cx="149752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PEM</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6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1835696" y="188640"/>
            <a:ext cx="6912768" cy="1143000"/>
          </a:xfrm>
        </p:spPr>
        <p:txBody>
          <a:bodyPr>
            <a:normAutofit/>
          </a:bodyPr>
          <a:lstStyle/>
          <a:p>
            <a:pPr algn="ctr"/>
            <a:r>
              <a:rPr lang="pt-BR" sz="2400" b="1" dirty="0" smtClean="0">
                <a:latin typeface="Arial" pitchFamily="34" charset="0"/>
                <a:cs typeface="Arial" pitchFamily="34" charset="0"/>
              </a:rPr>
              <a:t>PERFIL ECUATORIANO DE METADATOS</a:t>
            </a:r>
            <a:endParaRPr lang="es-ES" sz="2400" dirty="0"/>
          </a:p>
        </p:txBody>
      </p:sp>
      <p:sp>
        <p:nvSpPr>
          <p:cNvPr id="6145" name="Rectangle 1"/>
          <p:cNvSpPr>
            <a:spLocks noChangeArrowheads="1"/>
          </p:cNvSpPr>
          <p:nvPr/>
        </p:nvSpPr>
        <p:spPr bwMode="auto">
          <a:xfrm>
            <a:off x="179512" y="1677288"/>
            <a:ext cx="84249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estructura del</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 PEM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está basado en la norma ISO/FDIS 19115:2003, conformado por secciones</a:t>
            </a:r>
            <a:r>
              <a:rPr kumimoji="0" lang="es-E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  contienen elementos del metadato para describir y catalogar los datos geográficos y productos elaborados en el Ecuador.</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144016" y="2708920"/>
            <a:ext cx="3131840" cy="2308324"/>
          </a:xfrm>
          <a:prstGeom prst="rect">
            <a:avLst/>
          </a:prstGeom>
        </p:spPr>
        <p:txBody>
          <a:bodyPr wrap="square">
            <a:spAutoFit/>
          </a:bodyPr>
          <a:lstStyle/>
          <a:p>
            <a:pPr marL="342900" indent="-342900">
              <a:buFont typeface="+mj-lt"/>
              <a:buAutoNum type="arabicPeriod"/>
            </a:pPr>
            <a:r>
              <a:rPr lang="es-ES" sz="1600" dirty="0" smtClean="0">
                <a:latin typeface="Arial" pitchFamily="34" charset="0"/>
                <a:cs typeface="Arial" pitchFamily="34" charset="0"/>
              </a:rPr>
              <a:t>Identificación</a:t>
            </a:r>
            <a:r>
              <a:rPr lang="es-EC" sz="1600" dirty="0" smtClean="0">
                <a:latin typeface="Arial" pitchFamily="34" charset="0"/>
                <a:cs typeface="Arial" pitchFamily="34" charset="0"/>
              </a:rPr>
              <a:t> </a:t>
            </a:r>
            <a:r>
              <a:rPr lang="es-ES" sz="1600" dirty="0" smtClean="0">
                <a:latin typeface="Arial" pitchFamily="34" charset="0"/>
                <a:cs typeface="Arial" pitchFamily="34" charset="0"/>
              </a:rPr>
              <a:t>del Metadato</a:t>
            </a:r>
          </a:p>
          <a:p>
            <a:pPr marL="342900" indent="-342900">
              <a:buFont typeface="+mj-lt"/>
              <a:buAutoNum type="arabicPeriod"/>
            </a:pPr>
            <a:r>
              <a:rPr lang="es-ES" sz="1600" dirty="0" smtClean="0">
                <a:latin typeface="Arial" pitchFamily="34" charset="0"/>
                <a:cs typeface="Arial" pitchFamily="34" charset="0"/>
              </a:rPr>
              <a:t>Distribución de Información. </a:t>
            </a:r>
          </a:p>
          <a:p>
            <a:pPr marL="342900" indent="-342900">
              <a:buFont typeface="+mj-lt"/>
              <a:buAutoNum type="arabicPeriod"/>
            </a:pPr>
            <a:r>
              <a:rPr lang="es-ES" sz="1600" dirty="0" smtClean="0">
                <a:latin typeface="Arial" pitchFamily="34" charset="0"/>
                <a:cs typeface="Arial" pitchFamily="34" charset="0"/>
              </a:rPr>
              <a:t>Representación espacial de la información. </a:t>
            </a:r>
          </a:p>
          <a:p>
            <a:pPr marL="342900" indent="-342900">
              <a:buFont typeface="+mj-lt"/>
              <a:buAutoNum type="arabicPeriod"/>
            </a:pPr>
            <a:r>
              <a:rPr lang="es-ES" sz="1600" dirty="0" smtClean="0">
                <a:latin typeface="Arial" pitchFamily="34" charset="0"/>
                <a:cs typeface="Arial" pitchFamily="34" charset="0"/>
              </a:rPr>
              <a:t>Información de la calidad de los datos.</a:t>
            </a:r>
          </a:p>
          <a:p>
            <a:pPr marL="342900" indent="-342900">
              <a:buFont typeface="+mj-lt"/>
              <a:buAutoNum type="arabicPeriod"/>
            </a:pPr>
            <a:r>
              <a:rPr lang="es-ES" sz="1600" dirty="0" smtClean="0">
                <a:latin typeface="Arial" pitchFamily="34" charset="0"/>
                <a:cs typeface="Arial" pitchFamily="34" charset="0"/>
              </a:rPr>
              <a:t>Restricción de los metadatos.</a:t>
            </a:r>
          </a:p>
          <a:p>
            <a:pPr marL="342900" indent="-342900">
              <a:buFont typeface="+mj-lt"/>
              <a:buAutoNum type="arabicPeriod"/>
            </a:pPr>
            <a:r>
              <a:rPr lang="es-ES" sz="1600" dirty="0" smtClean="0">
                <a:latin typeface="Arial" pitchFamily="34" charset="0"/>
                <a:cs typeface="Arial" pitchFamily="34" charset="0"/>
              </a:rPr>
              <a:t>Información de Contactos.</a:t>
            </a:r>
          </a:p>
        </p:txBody>
      </p:sp>
      <p:sp>
        <p:nvSpPr>
          <p:cNvPr id="7" name="6 Rectángulo"/>
          <p:cNvSpPr/>
          <p:nvPr/>
        </p:nvSpPr>
        <p:spPr>
          <a:xfrm>
            <a:off x="179512" y="332656"/>
            <a:ext cx="149752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PEM</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146" name="Picture 2"/>
          <p:cNvPicPr>
            <a:picLocks noChangeAspect="1" noChangeArrowheads="1"/>
          </p:cNvPicPr>
          <p:nvPr/>
        </p:nvPicPr>
        <p:blipFill>
          <a:blip r:embed="rId3" cstate="print"/>
          <a:srcRect t="15789" r="1316" b="5263"/>
          <a:stretch>
            <a:fillRect/>
          </a:stretch>
        </p:blipFill>
        <p:spPr bwMode="auto">
          <a:xfrm>
            <a:off x="3363024" y="2636912"/>
            <a:ext cx="5457448" cy="3240360"/>
          </a:xfrm>
          <a:prstGeom prst="rect">
            <a:avLst/>
          </a:prstGeom>
          <a:noFill/>
          <a:ln w="9525">
            <a:noFill/>
            <a:miter lim="800000"/>
            <a:headEnd/>
            <a:tailEnd/>
          </a:ln>
        </p:spPr>
      </p:pic>
      <p:sp>
        <p:nvSpPr>
          <p:cNvPr id="8" name="7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2996952"/>
            <a:ext cx="8208912" cy="1143000"/>
          </a:xfrm>
        </p:spPr>
        <p:txBody>
          <a:bodyPr/>
          <a:lstStyle/>
          <a:p>
            <a:r>
              <a:rPr lang="es-ES" dirty="0" smtClean="0">
                <a:hlinkClick r:id="rId2" action="ppaction://hlinkfile"/>
              </a:rPr>
              <a:t>MODELO CARTOGRAFICO</a:t>
            </a:r>
            <a:endParaRPr lang="es-ES" dirty="0"/>
          </a:p>
        </p:txBody>
      </p:sp>
      <p:pic>
        <p:nvPicPr>
          <p:cNvPr id="3" name="Picture 2" descr="http://repositorio.espe.edu.ec/retrieve/17562"/>
          <p:cNvPicPr>
            <a:picLocks noChangeAspect="1" noChangeArrowheads="1"/>
          </p:cNvPicPr>
          <p:nvPr/>
        </p:nvPicPr>
        <p:blipFill>
          <a:blip r:embed="rId3" cstate="print"/>
          <a:srcRect/>
          <a:stretch>
            <a:fillRect/>
          </a:stretch>
        </p:blipFill>
        <p:spPr bwMode="auto">
          <a:xfrm>
            <a:off x="251520" y="116632"/>
            <a:ext cx="1296144" cy="1296145"/>
          </a:xfrm>
          <a:prstGeom prst="rect">
            <a:avLst/>
          </a:prstGeom>
          <a:noFill/>
        </p:spPr>
      </p:pic>
      <p:sp>
        <p:nvSpPr>
          <p:cNvPr id="5" name="3 Título"/>
          <p:cNvSpPr txBox="1">
            <a:spLocks/>
          </p:cNvSpPr>
          <p:nvPr/>
        </p:nvSpPr>
        <p:spPr>
          <a:xfrm>
            <a:off x="1907704" y="332656"/>
            <a:ext cx="6984776" cy="93610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small" spc="200" normalizeH="0" baseline="0" noProof="0" smtClean="0">
                <a:ln>
                  <a:noFill/>
                </a:ln>
                <a:solidFill>
                  <a:schemeClr val="tx1"/>
                </a:solidFill>
                <a:effectLst/>
                <a:uLnTx/>
                <a:uFillTx/>
                <a:latin typeface="Arial" pitchFamily="34" charset="0"/>
                <a:ea typeface="+mj-ea"/>
                <a:cs typeface="Arial" pitchFamily="34" charset="0"/>
              </a:rPr>
              <a:t>Infraestructura de Datos Espaciales (IDE)</a:t>
            </a:r>
            <a:endParaRPr kumimoji="0" lang="es-ES" sz="2800" b="1"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
        <p:nvSpPr>
          <p:cNvPr id="6" name="5 CuadroTexto"/>
          <p:cNvSpPr txBox="1"/>
          <p:nvPr/>
        </p:nvSpPr>
        <p:spPr>
          <a:xfrm>
            <a:off x="8388424" y="6488668"/>
            <a:ext cx="755576" cy="369332"/>
          </a:xfrm>
          <a:prstGeom prst="rect">
            <a:avLst/>
          </a:prstGeom>
          <a:noFill/>
        </p:spPr>
        <p:txBody>
          <a:bodyPr wrap="square" rtlCol="0">
            <a:spAutoFit/>
          </a:bodyPr>
          <a:lstStyle/>
          <a:p>
            <a:r>
              <a:rPr lang="es-EC" b="1" i="1" dirty="0" smtClean="0"/>
              <a:t>F &amp;C</a:t>
            </a:r>
            <a:endParaRPr lang="en-US"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9" name="8 Rectángulo"/>
          <p:cNvSpPr/>
          <p:nvPr/>
        </p:nvSpPr>
        <p:spPr>
          <a:xfrm>
            <a:off x="107504" y="1772816"/>
            <a:ext cx="1619672" cy="4031873"/>
          </a:xfrm>
          <a:prstGeom prst="rect">
            <a:avLst/>
          </a:prstGeom>
        </p:spPr>
        <p:txBody>
          <a:bodyPr wrap="square">
            <a:spAutoFit/>
          </a:bodyPr>
          <a:lstStyle/>
          <a:p>
            <a:r>
              <a:rPr lang="es-ES" sz="1600" dirty="0" smtClean="0">
                <a:latin typeface="Arial" pitchFamily="34" charset="0"/>
                <a:cs typeface="Arial" pitchFamily="34" charset="0"/>
              </a:rPr>
              <a:t>El desarrollo de la IDE PE&amp;CRO tuvo sus inicios en el estado de la información de los Planes Ecorregionales Pacífico Ecuatorial PE y Cordillera Real Oriental CRO, los mismos que se encontraba en formato SHP y GDB.</a:t>
            </a:r>
          </a:p>
        </p:txBody>
      </p:sp>
      <p:pic>
        <p:nvPicPr>
          <p:cNvPr id="10" name="9 Imagen" descr="F:\graficos\pe.jpg"/>
          <p:cNvPicPr/>
          <p:nvPr/>
        </p:nvPicPr>
        <p:blipFill>
          <a:blip r:embed="rId2" cstate="print"/>
          <a:srcRect/>
          <a:stretch>
            <a:fillRect/>
          </a:stretch>
        </p:blipFill>
        <p:spPr bwMode="auto">
          <a:xfrm>
            <a:off x="2123728" y="2276872"/>
            <a:ext cx="2952328" cy="3312368"/>
          </a:xfrm>
          <a:prstGeom prst="rect">
            <a:avLst/>
          </a:prstGeom>
          <a:noFill/>
          <a:ln w="9525" cmpd="sng">
            <a:solidFill>
              <a:schemeClr val="tx1"/>
            </a:solidFill>
            <a:miter lim="800000"/>
            <a:headEnd/>
            <a:tailEnd/>
          </a:ln>
        </p:spPr>
      </p:pic>
      <p:pic>
        <p:nvPicPr>
          <p:cNvPr id="11" name="10 Imagen" descr="F:\graficos\cro.jpg"/>
          <p:cNvPicPr/>
          <p:nvPr/>
        </p:nvPicPr>
        <p:blipFill>
          <a:blip r:embed="rId3" cstate="print"/>
          <a:srcRect/>
          <a:stretch>
            <a:fillRect/>
          </a:stretch>
        </p:blipFill>
        <p:spPr bwMode="auto">
          <a:xfrm>
            <a:off x="5364088" y="2276872"/>
            <a:ext cx="3384376" cy="3240360"/>
          </a:xfrm>
          <a:prstGeom prst="rect">
            <a:avLst/>
          </a:prstGeom>
          <a:noFill/>
          <a:ln w="9525" cmpd="sng">
            <a:solidFill>
              <a:schemeClr val="tx1"/>
            </a:solidFill>
            <a:miter lim="800000"/>
            <a:headEnd/>
            <a:tailEnd/>
          </a:ln>
        </p:spPr>
      </p:pic>
      <p:sp>
        <p:nvSpPr>
          <p:cNvPr id="12"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small" spc="200" normalizeH="0" baseline="0" noProof="0" dirty="0" smtClean="0">
                <a:ln>
                  <a:noFill/>
                </a:ln>
                <a:solidFill>
                  <a:schemeClr val="tx1"/>
                </a:solidFill>
                <a:effectLst/>
                <a:uLnTx/>
                <a:uFillTx/>
                <a:latin typeface="Arial" pitchFamily="34" charset="0"/>
                <a:ea typeface="+mj-ea"/>
                <a:cs typeface="Arial" pitchFamily="34" charset="0"/>
              </a:rPr>
              <a:t>DISEÑO DE LA IDE PE&amp;CRO</a:t>
            </a:r>
            <a:endParaRPr kumimoji="0" lang="es-ES" sz="3200" b="0"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
        <p:nvSpPr>
          <p:cNvPr id="7" name="6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srcRect b="5191"/>
          <a:stretch>
            <a:fillRect/>
          </a:stretch>
        </p:blipFill>
        <p:spPr bwMode="auto">
          <a:xfrm>
            <a:off x="2267744" y="1844824"/>
            <a:ext cx="6462281" cy="4532908"/>
          </a:xfrm>
          <a:prstGeom prst="rect">
            <a:avLst/>
          </a:prstGeom>
          <a:noFill/>
          <a:ln w="9525">
            <a:noFill/>
            <a:miter lim="800000"/>
            <a:headEnd/>
            <a:tailEnd/>
          </a:ln>
        </p:spPr>
      </p:pic>
      <p:sp>
        <p:nvSpPr>
          <p:cNvPr id="6" name="3 Título"/>
          <p:cNvSpPr>
            <a:spLocks noGrp="1"/>
          </p:cNvSpPr>
          <p:nvPr>
            <p:ph type="title"/>
          </p:nvPr>
        </p:nvSpPr>
        <p:spPr>
          <a:xfrm>
            <a:off x="2051720" y="269776"/>
            <a:ext cx="6768752" cy="1143000"/>
          </a:xfrm>
        </p:spPr>
        <p:txBody>
          <a:bodyPr>
            <a:noAutofit/>
          </a:bodyPr>
          <a:lstStyle/>
          <a:p>
            <a:pPr algn="ctr"/>
            <a:r>
              <a:rPr lang="es-ES" sz="3200" dirty="0" smtClean="0">
                <a:latin typeface="Arial" pitchFamily="34" charset="0"/>
                <a:cs typeface="Arial" pitchFamily="34" charset="0"/>
              </a:rPr>
              <a:t>DISEÑO DE LA IDE PE&amp;CRO</a:t>
            </a:r>
            <a:endParaRPr lang="es-ES" sz="3200" dirty="0">
              <a:latin typeface="Arial" pitchFamily="34" charset="0"/>
              <a:cs typeface="Arial" pitchFamily="34" charset="0"/>
            </a:endParaRPr>
          </a:p>
        </p:txBody>
      </p:sp>
      <p:sp>
        <p:nvSpPr>
          <p:cNvPr id="7" name="6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8" name="7 Rectángulo"/>
          <p:cNvSpPr/>
          <p:nvPr/>
        </p:nvSpPr>
        <p:spPr>
          <a:xfrm>
            <a:off x="72008" y="1772816"/>
            <a:ext cx="1691680" cy="3108543"/>
          </a:xfrm>
          <a:prstGeom prst="rect">
            <a:avLst/>
          </a:prstGeom>
        </p:spPr>
        <p:txBody>
          <a:bodyPr wrap="square">
            <a:spAutoFit/>
          </a:bodyPr>
          <a:lstStyle/>
          <a:p>
            <a:pPr algn="just"/>
            <a:r>
              <a:rPr lang="es-ES" sz="1400" dirty="0" smtClean="0">
                <a:latin typeface="Arial" pitchFamily="34" charset="0"/>
                <a:cs typeface="Arial" pitchFamily="34" charset="0"/>
              </a:rPr>
              <a:t>La información original de PE y CRO fue revisada evidenciando</a:t>
            </a:r>
          </a:p>
          <a:p>
            <a:pPr algn="just"/>
            <a:r>
              <a:rPr lang="es-ES" sz="1400" dirty="0" smtClean="0">
                <a:latin typeface="Arial" pitchFamily="34" charset="0"/>
                <a:cs typeface="Arial" pitchFamily="34" charset="0"/>
              </a:rPr>
              <a:t>una estructuración que no estaba acorde a la norma ISO 19110. </a:t>
            </a:r>
          </a:p>
          <a:p>
            <a:pPr algn="just"/>
            <a:endParaRPr lang="es-ES" sz="1400" dirty="0" smtClean="0">
              <a:latin typeface="Arial" pitchFamily="34" charset="0"/>
              <a:cs typeface="Arial" pitchFamily="34" charset="0"/>
            </a:endParaRPr>
          </a:p>
          <a:p>
            <a:pPr algn="just"/>
            <a:r>
              <a:rPr lang="es-ES" sz="1400" dirty="0" smtClean="0">
                <a:latin typeface="Arial" pitchFamily="34" charset="0"/>
                <a:cs typeface="Arial" pitchFamily="34" charset="0"/>
              </a:rPr>
              <a:t>Referencia CLIRSEN - Catálogo de Objetos  Temático 2009.</a:t>
            </a:r>
          </a:p>
        </p:txBody>
      </p:sp>
      <p:sp>
        <p:nvSpPr>
          <p:cNvPr id="9" name="8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051720" y="269776"/>
            <a:ext cx="6768752" cy="1143000"/>
          </a:xfrm>
        </p:spPr>
        <p:txBody>
          <a:bodyPr>
            <a:noAutofit/>
          </a:bodyPr>
          <a:lstStyle/>
          <a:p>
            <a:pPr algn="ctr"/>
            <a:r>
              <a:rPr lang="es-ES" sz="3200" dirty="0" smtClean="0">
                <a:latin typeface="Arial" pitchFamily="34" charset="0"/>
                <a:cs typeface="Arial" pitchFamily="34" charset="0"/>
              </a:rPr>
              <a:t>DISEÑO DE LA IDE PE&amp;CRO</a:t>
            </a:r>
            <a:endParaRPr lang="es-ES" sz="3200" dirty="0">
              <a:latin typeface="Arial" pitchFamily="34" charset="0"/>
              <a:cs typeface="Arial" pitchFamily="34" charset="0"/>
            </a:endParaRPr>
          </a:p>
        </p:txBody>
      </p:sp>
      <p:sp>
        <p:nvSpPr>
          <p:cNvPr id="5" name="4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6" name="5 Rectángulo"/>
          <p:cNvSpPr/>
          <p:nvPr/>
        </p:nvSpPr>
        <p:spPr>
          <a:xfrm>
            <a:off x="179512" y="1844824"/>
            <a:ext cx="1512168" cy="2954655"/>
          </a:xfrm>
          <a:prstGeom prst="rect">
            <a:avLst/>
          </a:prstGeom>
        </p:spPr>
        <p:txBody>
          <a:bodyPr wrap="square">
            <a:spAutoFit/>
          </a:bodyPr>
          <a:lstStyle/>
          <a:p>
            <a:pPr algn="just"/>
            <a:r>
              <a:rPr lang="es-ES" sz="1200" b="1" dirty="0" smtClean="0">
                <a:latin typeface="Arial" pitchFamily="34" charset="0"/>
                <a:cs typeface="Arial" pitchFamily="34" charset="0"/>
              </a:rPr>
              <a:t>TOPOLOGIA</a:t>
            </a:r>
          </a:p>
          <a:p>
            <a:pPr algn="just"/>
            <a:endParaRPr lang="es-ES" sz="1200" b="1" dirty="0" smtClean="0">
              <a:latin typeface="Arial" pitchFamily="34" charset="0"/>
              <a:cs typeface="Arial" pitchFamily="34" charset="0"/>
            </a:endParaRPr>
          </a:p>
          <a:p>
            <a:pPr algn="just"/>
            <a:r>
              <a:rPr lang="es-ES" sz="1200" dirty="0" smtClean="0">
                <a:latin typeface="Arial" pitchFamily="34" charset="0"/>
                <a:cs typeface="Arial" pitchFamily="34" charset="0"/>
              </a:rPr>
              <a:t>Creación de la base de datos geográfica en </a:t>
            </a:r>
            <a:r>
              <a:rPr lang="es-ES" sz="1200" dirty="0" err="1" smtClean="0">
                <a:latin typeface="Arial" pitchFamily="34" charset="0"/>
                <a:cs typeface="Arial" pitchFamily="34" charset="0"/>
              </a:rPr>
              <a:t>ArcGis</a:t>
            </a:r>
            <a:r>
              <a:rPr lang="es-ES" sz="1200" dirty="0" smtClean="0">
                <a:latin typeface="Arial" pitchFamily="34" charset="0"/>
                <a:cs typeface="Arial" pitchFamily="34" charset="0"/>
              </a:rPr>
              <a:t> 9.3 con información revisada, homologada y estructurada para generación de topología (corrección de errores)</a:t>
            </a:r>
          </a:p>
          <a:p>
            <a:pPr algn="just"/>
            <a:endParaRPr lang="es-ES" dirty="0"/>
          </a:p>
        </p:txBody>
      </p:sp>
      <p:pic>
        <p:nvPicPr>
          <p:cNvPr id="7" name="6 Imagen"/>
          <p:cNvPicPr/>
          <p:nvPr/>
        </p:nvPicPr>
        <p:blipFill>
          <a:blip r:embed="rId2" cstate="print"/>
          <a:srcRect/>
          <a:stretch>
            <a:fillRect/>
          </a:stretch>
        </p:blipFill>
        <p:spPr bwMode="auto">
          <a:xfrm>
            <a:off x="1979712" y="2204864"/>
            <a:ext cx="2808312" cy="1296144"/>
          </a:xfrm>
          <a:prstGeom prst="rect">
            <a:avLst/>
          </a:prstGeom>
          <a:noFill/>
          <a:ln w="12700" cmpd="sng">
            <a:solidFill>
              <a:schemeClr val="tx1"/>
            </a:solidFill>
            <a:miter lim="800000"/>
            <a:headEnd/>
            <a:tailEnd/>
          </a:ln>
        </p:spPr>
      </p:pic>
      <p:pic>
        <p:nvPicPr>
          <p:cNvPr id="8" name="7 Imagen"/>
          <p:cNvPicPr/>
          <p:nvPr/>
        </p:nvPicPr>
        <p:blipFill>
          <a:blip r:embed="rId3" cstate="print"/>
          <a:srcRect/>
          <a:stretch>
            <a:fillRect/>
          </a:stretch>
        </p:blipFill>
        <p:spPr bwMode="auto">
          <a:xfrm>
            <a:off x="4860032" y="3785195"/>
            <a:ext cx="3600400" cy="2236093"/>
          </a:xfrm>
          <a:prstGeom prst="rect">
            <a:avLst/>
          </a:prstGeom>
          <a:noFill/>
          <a:ln w="12700" cmpd="sng">
            <a:solidFill>
              <a:schemeClr val="tx1"/>
            </a:solidFill>
            <a:miter lim="800000"/>
            <a:headEnd/>
            <a:tailEnd/>
          </a:ln>
        </p:spPr>
      </p:pic>
      <p:sp>
        <p:nvSpPr>
          <p:cNvPr id="9" name="8 Rectángulo"/>
          <p:cNvSpPr/>
          <p:nvPr/>
        </p:nvSpPr>
        <p:spPr>
          <a:xfrm>
            <a:off x="5292080" y="2492896"/>
            <a:ext cx="2664296" cy="646331"/>
          </a:xfrm>
          <a:prstGeom prst="rect">
            <a:avLst/>
          </a:prstGeom>
        </p:spPr>
        <p:txBody>
          <a:bodyPr wrap="square">
            <a:spAutoFit/>
          </a:bodyPr>
          <a:lstStyle/>
          <a:p>
            <a:r>
              <a:rPr lang="es-ES" sz="1200" dirty="0" smtClean="0">
                <a:latin typeface="Arial" pitchFamily="34" charset="0"/>
                <a:cs typeface="Arial" pitchFamily="34" charset="0"/>
              </a:rPr>
              <a:t>Se realizó la  topología a coberturas cuya geometría era polígono. </a:t>
            </a:r>
          </a:p>
          <a:p>
            <a:endParaRPr lang="es-ES" sz="1200" dirty="0" smtClean="0">
              <a:latin typeface="Arial" pitchFamily="34" charset="0"/>
              <a:cs typeface="Arial" pitchFamily="34" charset="0"/>
            </a:endParaRPr>
          </a:p>
        </p:txBody>
      </p:sp>
      <p:sp>
        <p:nvSpPr>
          <p:cNvPr id="10" name="9 Rectángulo"/>
          <p:cNvSpPr/>
          <p:nvPr/>
        </p:nvSpPr>
        <p:spPr>
          <a:xfrm>
            <a:off x="1907704" y="4005064"/>
            <a:ext cx="2736304" cy="1200329"/>
          </a:xfrm>
          <a:prstGeom prst="rect">
            <a:avLst/>
          </a:prstGeom>
        </p:spPr>
        <p:txBody>
          <a:bodyPr wrap="square">
            <a:spAutoFit/>
          </a:bodyPr>
          <a:lstStyle/>
          <a:p>
            <a:r>
              <a:rPr lang="es-ES" sz="1200" dirty="0" smtClean="0">
                <a:latin typeface="Arial" pitchFamily="34" charset="0"/>
                <a:cs typeface="Arial" pitchFamily="34" charset="0"/>
              </a:rPr>
              <a:t>Resultado</a:t>
            </a:r>
          </a:p>
          <a:p>
            <a:endParaRPr lang="es-ES" sz="1200" dirty="0" smtClean="0">
              <a:latin typeface="Arial" pitchFamily="34" charset="0"/>
              <a:cs typeface="Arial" pitchFamily="34" charset="0"/>
            </a:endParaRPr>
          </a:p>
          <a:p>
            <a:r>
              <a:rPr lang="es-ES" sz="1200" dirty="0" smtClean="0">
                <a:latin typeface="Arial" pitchFamily="34" charset="0"/>
                <a:cs typeface="Arial" pitchFamily="34" charset="0"/>
              </a:rPr>
              <a:t>Reporte de errores  que nos permiten identificar que cobertura necesita una debida edición.</a:t>
            </a:r>
          </a:p>
          <a:p>
            <a:endParaRPr lang="es-ES" sz="1200" dirty="0" smtClean="0">
              <a:latin typeface="Arial" pitchFamily="34" charset="0"/>
              <a:cs typeface="Arial" pitchFamily="34" charset="0"/>
            </a:endParaRPr>
          </a:p>
        </p:txBody>
      </p:sp>
      <p:sp>
        <p:nvSpPr>
          <p:cNvPr id="11" name="Rectangle 1"/>
          <p:cNvSpPr>
            <a:spLocks noChangeArrowheads="1"/>
          </p:cNvSpPr>
          <p:nvPr/>
        </p:nvSpPr>
        <p:spPr bwMode="auto">
          <a:xfrm>
            <a:off x="4464496" y="6273896"/>
            <a:ext cx="392392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Fuente: Manejo</a:t>
            </a:r>
            <a:r>
              <a:rPr kumimoji="0" lang="es-ES" sz="1000" b="1" i="0" u="none" strike="noStrike" cap="none" normalizeH="0" dirty="0" smtClean="0">
                <a:ln>
                  <a:noFill/>
                </a:ln>
                <a:solidFill>
                  <a:srgbClr val="000000"/>
                </a:solidFill>
                <a:effectLst/>
                <a:latin typeface="Arial" pitchFamily="34" charset="0"/>
                <a:ea typeface="Times New Roman" pitchFamily="18" charset="0"/>
                <a:cs typeface="Arial" pitchFamily="34" charset="0"/>
              </a:rPr>
              <a:t> de Topología. </a:t>
            </a:r>
            <a:r>
              <a:rPr kumimoji="0" lang="es-ES" sz="1000" b="1" i="0" u="none" strike="noStrike" cap="none" normalizeH="0" dirty="0" err="1" smtClean="0">
                <a:ln>
                  <a:noFill/>
                </a:ln>
                <a:solidFill>
                  <a:srgbClr val="000000"/>
                </a:solidFill>
                <a:effectLst/>
                <a:latin typeface="Arial" pitchFamily="34" charset="0"/>
                <a:ea typeface="Times New Roman" pitchFamily="18" charset="0"/>
                <a:cs typeface="Arial" pitchFamily="34" charset="0"/>
              </a:rPr>
              <a:t>ArcGIS</a:t>
            </a:r>
            <a:r>
              <a:rPr kumimoji="0" lang="es-ES" sz="1000" b="1" i="0" u="none" strike="noStrike" cap="none" normalizeH="0" dirty="0" smtClean="0">
                <a:ln>
                  <a:noFill/>
                </a:ln>
                <a:solidFill>
                  <a:srgbClr val="000000"/>
                </a:solidFill>
                <a:effectLst/>
                <a:latin typeface="Arial" pitchFamily="34" charset="0"/>
                <a:ea typeface="Times New Roman" pitchFamily="18" charset="0"/>
                <a:cs typeface="Arial" pitchFamily="34" charset="0"/>
              </a:rPr>
              <a:t> 9.3</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539552" y="1124744"/>
            <a:ext cx="7920880" cy="3024336"/>
          </a:xfrm>
          <a:prstGeom prst="rect">
            <a:avLst/>
          </a:prstGeom>
        </p:spPr>
        <p:txBody>
          <a:bodyPr vert="horz" lIns="91440" tIns="45720" rIns="91440" bIns="45720" rtlCol="0" anchor="b" anchorCtr="0">
            <a:noAutofit/>
          </a:bodyPr>
          <a:lstStyle/>
          <a:p>
            <a:pPr algn="just">
              <a:spcBef>
                <a:spcPct val="0"/>
              </a:spcBef>
            </a:pPr>
            <a:r>
              <a:rPr lang="es-ES" sz="2400" cap="small" spc="200" dirty="0" smtClean="0">
                <a:latin typeface="Arial" pitchFamily="34" charset="0"/>
                <a:ea typeface="+mj-ea"/>
                <a:cs typeface="Arial" pitchFamily="34" charset="0"/>
              </a:rPr>
              <a:t>DISEÑO DE UNA INFRAESTRUCTURA DE DATOS ESPACIALES (ide) DE TIPO BIÓTICO PARA LOS PLANES ECORREGIONALES PACIFICO ECUATORIAL Y CORDILLERA REAL ORIENTAL </a:t>
            </a:r>
            <a:r>
              <a:rPr lang="es-US" sz="2400" cap="small" spc="200" dirty="0" smtClean="0">
                <a:latin typeface="Arial" pitchFamily="34" charset="0"/>
                <a:ea typeface="+mj-ea"/>
                <a:cs typeface="Arial" pitchFamily="34" charset="0"/>
              </a:rPr>
              <a:t>DE THE NATURE CONSERVANCY-ECUADOR BAJO POLÍTICAS NACIONALES DE GEOINFORMACIÓN</a:t>
            </a:r>
            <a:endParaRPr lang="es-ES" sz="2400" cap="small" spc="200" dirty="0" smtClean="0">
              <a:latin typeface="Arial" pitchFamily="34" charset="0"/>
              <a:ea typeface="+mj-ea"/>
              <a:cs typeface="Arial" pitchFamily="34" charset="0"/>
            </a:endParaRPr>
          </a:p>
        </p:txBody>
      </p:sp>
      <p:sp>
        <p:nvSpPr>
          <p:cNvPr id="5" name="2 Título"/>
          <p:cNvSpPr txBox="1">
            <a:spLocks/>
          </p:cNvSpPr>
          <p:nvPr/>
        </p:nvSpPr>
        <p:spPr>
          <a:xfrm>
            <a:off x="467544" y="404664"/>
            <a:ext cx="4320480" cy="49912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b="0" i="0" u="none" strike="noStrike" kern="1200" cap="small" spc="200" normalizeH="0" baseline="0" noProof="0" dirty="0" smtClean="0">
                <a:ln>
                  <a:noFill/>
                </a:ln>
                <a:solidFill>
                  <a:schemeClr val="tx1"/>
                </a:solidFill>
                <a:effectLst/>
                <a:uLnTx/>
                <a:uFillTx/>
                <a:latin typeface="Arial" pitchFamily="34" charset="0"/>
                <a:ea typeface="+mj-ea"/>
                <a:cs typeface="Arial" pitchFamily="34" charset="0"/>
              </a:rPr>
              <a:t> </a:t>
            </a:r>
            <a:r>
              <a:rPr kumimoji="0" lang="es-ES" sz="2400" b="1" i="0" u="none" strike="noStrike" kern="1200" cap="small" spc="200" normalizeH="0" baseline="0" noProof="0" dirty="0" smtClean="0">
                <a:ln>
                  <a:noFill/>
                </a:ln>
                <a:solidFill>
                  <a:schemeClr val="tx1"/>
                </a:solidFill>
                <a:effectLst/>
                <a:uLnTx/>
                <a:uFillTx/>
                <a:latin typeface="Arial" pitchFamily="34" charset="0"/>
                <a:ea typeface="+mj-ea"/>
                <a:cs typeface="Arial" pitchFamily="34" charset="0"/>
              </a:rPr>
              <a:t>tema proyecto</a:t>
            </a:r>
            <a:r>
              <a:rPr kumimoji="0" lang="es-ES" sz="2400" b="1" i="0" u="none" strike="noStrike" kern="1200" cap="small" spc="200" normalizeH="0" noProof="0" dirty="0" smtClean="0">
                <a:ln>
                  <a:noFill/>
                </a:ln>
                <a:solidFill>
                  <a:schemeClr val="tx1"/>
                </a:solidFill>
                <a:effectLst/>
                <a:uLnTx/>
                <a:uFillTx/>
                <a:latin typeface="Arial" pitchFamily="34" charset="0"/>
                <a:ea typeface="+mj-ea"/>
                <a:cs typeface="Arial" pitchFamily="34" charset="0"/>
              </a:rPr>
              <a:t> de grado</a:t>
            </a:r>
            <a:endParaRPr kumimoji="0" lang="es-ES" sz="2400" b="1"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pic>
        <p:nvPicPr>
          <p:cNvPr id="19460" name="Picture 4" descr="http://t2.gstatic.com/images?q=tbn:ANd9GcQ-xidlldE7GB8GXKYRWt4gPTyuEGqQXZL5vvYHJ65iX14g-GIZ2w"/>
          <p:cNvPicPr>
            <a:picLocks noChangeAspect="1" noChangeArrowheads="1"/>
          </p:cNvPicPr>
          <p:nvPr/>
        </p:nvPicPr>
        <p:blipFill>
          <a:blip r:embed="rId2" cstate="print"/>
          <a:srcRect/>
          <a:stretch>
            <a:fillRect/>
          </a:stretch>
        </p:blipFill>
        <p:spPr bwMode="auto">
          <a:xfrm>
            <a:off x="395536" y="4653136"/>
            <a:ext cx="2304256" cy="1631662"/>
          </a:xfrm>
          <a:prstGeom prst="rect">
            <a:avLst/>
          </a:prstGeom>
          <a:noFill/>
        </p:spPr>
      </p:pic>
      <p:pic>
        <p:nvPicPr>
          <p:cNvPr id="6" name="Picture 2" descr="http://repositorio.espe.edu.ec/retrieve/17562"/>
          <p:cNvPicPr>
            <a:picLocks noChangeAspect="1" noChangeArrowheads="1"/>
          </p:cNvPicPr>
          <p:nvPr/>
        </p:nvPicPr>
        <p:blipFill>
          <a:blip r:embed="rId3" cstate="print"/>
          <a:srcRect/>
          <a:stretch>
            <a:fillRect/>
          </a:stretch>
        </p:blipFill>
        <p:spPr bwMode="auto">
          <a:xfrm>
            <a:off x="7596336" y="116631"/>
            <a:ext cx="1296144" cy="1296145"/>
          </a:xfrm>
          <a:prstGeom prst="rect">
            <a:avLst/>
          </a:prstGeom>
          <a:noFill/>
        </p:spPr>
      </p:pic>
      <p:sp>
        <p:nvSpPr>
          <p:cNvPr id="7" name="6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051720" y="269776"/>
            <a:ext cx="6768752" cy="1143000"/>
          </a:xfrm>
        </p:spPr>
        <p:txBody>
          <a:bodyPr>
            <a:noAutofit/>
          </a:bodyPr>
          <a:lstStyle/>
          <a:p>
            <a:pPr algn="ctr"/>
            <a:r>
              <a:rPr lang="es-ES" sz="3200" dirty="0" smtClean="0">
                <a:latin typeface="Arial" pitchFamily="34" charset="0"/>
                <a:cs typeface="Arial" pitchFamily="34" charset="0"/>
              </a:rPr>
              <a:t>DISEÑO DE LA IDE PE&amp;CRO</a:t>
            </a:r>
            <a:endParaRPr lang="es-ES" sz="3200" dirty="0">
              <a:latin typeface="Arial" pitchFamily="34" charset="0"/>
              <a:cs typeface="Arial" pitchFamily="34" charset="0"/>
            </a:endParaRPr>
          </a:p>
        </p:txBody>
      </p:sp>
      <p:sp>
        <p:nvSpPr>
          <p:cNvPr id="5" name="4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6" name="5 Rectángulo"/>
          <p:cNvSpPr/>
          <p:nvPr/>
        </p:nvSpPr>
        <p:spPr>
          <a:xfrm>
            <a:off x="179512" y="1700808"/>
            <a:ext cx="1440160" cy="5078313"/>
          </a:xfrm>
          <a:prstGeom prst="rect">
            <a:avLst/>
          </a:prstGeom>
        </p:spPr>
        <p:txBody>
          <a:bodyPr wrap="square">
            <a:spAutoFit/>
          </a:bodyPr>
          <a:lstStyle/>
          <a:p>
            <a:pPr algn="just"/>
            <a:r>
              <a:rPr lang="es-ES" sz="1200" b="1" dirty="0" smtClean="0">
                <a:latin typeface="Arial" pitchFamily="34" charset="0"/>
                <a:cs typeface="Arial" pitchFamily="34" charset="0"/>
              </a:rPr>
              <a:t>Estructuración y Catalogación de  la información PE&amp;CRO</a:t>
            </a:r>
          </a:p>
          <a:p>
            <a:pPr algn="just"/>
            <a:endParaRPr lang="es-ES" sz="1200" dirty="0" smtClean="0">
              <a:latin typeface="Arial" pitchFamily="34" charset="0"/>
              <a:cs typeface="Arial" pitchFamily="34" charset="0"/>
            </a:endParaRPr>
          </a:p>
          <a:p>
            <a:pPr algn="just"/>
            <a:r>
              <a:rPr lang="es-ES" sz="1200" dirty="0" smtClean="0">
                <a:latin typeface="Arial" pitchFamily="34" charset="0"/>
                <a:cs typeface="Arial" pitchFamily="34" charset="0"/>
              </a:rPr>
              <a:t>Al la fecha actual el Centro de Levantamientos Integrados de Recursos Naturales por Sensores Remotos - CLIRSEN, posee un Catálogo de Objetos Temático  , basado en la Norma ISO 19110  - Metodología para Catalogación de Objetos creado en el año 2009, el cuál fue tomado para realizar la Catalogación de la información de PE&amp;CRO.</a:t>
            </a:r>
            <a:endParaRPr lang="es-ES" sz="1200" dirty="0">
              <a:latin typeface="Arial" pitchFamily="34" charset="0"/>
              <a:cs typeface="Arial" pitchFamily="34" charset="0"/>
            </a:endParaRPr>
          </a:p>
        </p:txBody>
      </p:sp>
      <p:pic>
        <p:nvPicPr>
          <p:cNvPr id="7" name="Picture 2" descr="F:\cata\cata2.jpg"/>
          <p:cNvPicPr>
            <a:picLocks noChangeAspect="1" noChangeArrowheads="1"/>
          </p:cNvPicPr>
          <p:nvPr/>
        </p:nvPicPr>
        <p:blipFill>
          <a:blip r:embed="rId2" cstate="print"/>
          <a:srcRect/>
          <a:stretch>
            <a:fillRect/>
          </a:stretch>
        </p:blipFill>
        <p:spPr bwMode="auto">
          <a:xfrm>
            <a:off x="2123728" y="1700808"/>
            <a:ext cx="5832648" cy="4594880"/>
          </a:xfrm>
          <a:prstGeom prst="rect">
            <a:avLst/>
          </a:prstGeom>
          <a:noFill/>
        </p:spPr>
      </p:pic>
      <p:sp>
        <p:nvSpPr>
          <p:cNvPr id="8" name="Rectangle 1"/>
          <p:cNvSpPr>
            <a:spLocks noChangeArrowheads="1"/>
          </p:cNvSpPr>
          <p:nvPr/>
        </p:nvSpPr>
        <p:spPr bwMode="auto">
          <a:xfrm>
            <a:off x="3600400" y="6351131"/>
            <a:ext cx="486003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Fuente: Catálogo de objetos Temático.</a:t>
            </a:r>
            <a:r>
              <a:rPr kumimoji="0" lang="es-ES" sz="1000" b="1" i="0" u="none" strike="noStrike" cap="none" normalizeH="0" dirty="0" smtClean="0">
                <a:ln>
                  <a:noFill/>
                </a:ln>
                <a:solidFill>
                  <a:srgbClr val="000000"/>
                </a:solidFill>
                <a:effectLst/>
                <a:latin typeface="Arial" pitchFamily="34" charset="0"/>
                <a:ea typeface="Times New Roman" pitchFamily="18" charset="0"/>
                <a:cs typeface="Arial" pitchFamily="34" charset="0"/>
              </a:rPr>
              <a:t> CLIRSEN 2009</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772816"/>
            <a:ext cx="1763688" cy="2677656"/>
          </a:xfrm>
          <a:prstGeom prst="rect">
            <a:avLst/>
          </a:prstGeom>
        </p:spPr>
        <p:txBody>
          <a:bodyPr wrap="square">
            <a:spAutoFit/>
          </a:bodyPr>
          <a:lstStyle/>
          <a:p>
            <a:pPr algn="just"/>
            <a:r>
              <a:rPr lang="es-ES" sz="1400" dirty="0" smtClean="0">
                <a:latin typeface="Arial" pitchFamily="34" charset="0"/>
                <a:cs typeface="Arial" pitchFamily="34" charset="0"/>
              </a:rPr>
              <a:t>En el software libre </a:t>
            </a:r>
            <a:r>
              <a:rPr lang="es-ES" sz="1400" b="1" dirty="0" smtClean="0">
                <a:latin typeface="Arial" pitchFamily="34" charset="0"/>
                <a:cs typeface="Arial" pitchFamily="34" charset="0"/>
              </a:rPr>
              <a:t>Kosmo</a:t>
            </a:r>
            <a:r>
              <a:rPr lang="es-ES" sz="1400" dirty="0" smtClean="0">
                <a:latin typeface="Arial" pitchFamily="34" charset="0"/>
                <a:cs typeface="Arial" pitchFamily="34" charset="0"/>
              </a:rPr>
              <a:t>  se genera el archivo de formato .</a:t>
            </a:r>
            <a:r>
              <a:rPr lang="es-ES" sz="1400" dirty="0" err="1" smtClean="0">
                <a:latin typeface="Arial" pitchFamily="34" charset="0"/>
                <a:cs typeface="Arial" pitchFamily="34" charset="0"/>
              </a:rPr>
              <a:t>sld</a:t>
            </a:r>
            <a:r>
              <a:rPr lang="es-ES" sz="1400" dirty="0" smtClean="0">
                <a:latin typeface="Arial" pitchFamily="34" charset="0"/>
                <a:cs typeface="Arial" pitchFamily="34" charset="0"/>
              </a:rPr>
              <a:t> que es la simbología de cómo se visualizará todas y cada una de las coberturas subidas en la web a través del Mapbender.</a:t>
            </a:r>
          </a:p>
          <a:p>
            <a:endParaRPr lang="es-ES" sz="1400" dirty="0" smtClean="0">
              <a:latin typeface="Arial" pitchFamily="34" charset="0"/>
              <a:cs typeface="Arial" pitchFamily="34" charset="0"/>
            </a:endParaRPr>
          </a:p>
        </p:txBody>
      </p:sp>
      <p:sp>
        <p:nvSpPr>
          <p:cNvPr id="6" name="3 Título"/>
          <p:cNvSpPr>
            <a:spLocks noGrp="1"/>
          </p:cNvSpPr>
          <p:nvPr>
            <p:ph type="title"/>
          </p:nvPr>
        </p:nvSpPr>
        <p:spPr>
          <a:xfrm>
            <a:off x="2051720" y="269776"/>
            <a:ext cx="6768752" cy="1143000"/>
          </a:xfrm>
        </p:spPr>
        <p:txBody>
          <a:bodyPr>
            <a:noAutofit/>
          </a:bodyPr>
          <a:lstStyle/>
          <a:p>
            <a:pPr algn="ctr"/>
            <a:r>
              <a:rPr lang="es-ES" sz="3200" dirty="0" smtClean="0">
                <a:latin typeface="Arial" pitchFamily="34" charset="0"/>
                <a:cs typeface="Arial" pitchFamily="34" charset="0"/>
              </a:rPr>
              <a:t>DISEÑO DE LA IDE PE&amp;CRO</a:t>
            </a:r>
            <a:endParaRPr lang="es-ES" sz="3200" dirty="0">
              <a:latin typeface="Arial" pitchFamily="34" charset="0"/>
              <a:cs typeface="Arial" pitchFamily="34" charset="0"/>
            </a:endParaRPr>
          </a:p>
        </p:txBody>
      </p:sp>
      <p:sp>
        <p:nvSpPr>
          <p:cNvPr id="7" name="6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pic>
        <p:nvPicPr>
          <p:cNvPr id="8" name="7 Imagen"/>
          <p:cNvPicPr/>
          <p:nvPr/>
        </p:nvPicPr>
        <p:blipFill>
          <a:blip r:embed="rId2" cstate="print"/>
          <a:srcRect r="33487" b="7622"/>
          <a:stretch>
            <a:fillRect/>
          </a:stretch>
        </p:blipFill>
        <p:spPr bwMode="auto">
          <a:xfrm>
            <a:off x="2267744" y="1844824"/>
            <a:ext cx="4608512" cy="4176464"/>
          </a:xfrm>
          <a:prstGeom prst="rect">
            <a:avLst/>
          </a:prstGeom>
          <a:noFill/>
          <a:ln w="9525">
            <a:noFill/>
            <a:miter lim="800000"/>
            <a:headEnd/>
            <a:tailEnd/>
          </a:ln>
        </p:spPr>
      </p:pic>
      <p:sp>
        <p:nvSpPr>
          <p:cNvPr id="11265" name="Rectangle 1"/>
          <p:cNvSpPr>
            <a:spLocks noChangeArrowheads="1"/>
          </p:cNvSpPr>
          <p:nvPr/>
        </p:nvSpPr>
        <p:spPr bwMode="auto">
          <a:xfrm>
            <a:off x="4211960" y="6186209"/>
            <a:ext cx="421196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Fuente: Información Geográfica IDE PE&amp;CRO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6948264" y="2636912"/>
            <a:ext cx="1944216" cy="1477328"/>
          </a:xfrm>
          <a:prstGeom prst="rect">
            <a:avLst/>
          </a:prstGeom>
          <a:noFill/>
        </p:spPr>
        <p:txBody>
          <a:bodyPr wrap="square" rtlCol="0">
            <a:spAutoFit/>
          </a:bodyPr>
          <a:lstStyle/>
          <a:p>
            <a:r>
              <a:rPr lang="es-EC" dirty="0" smtClean="0"/>
              <a:t>Simbología-Importación desde </a:t>
            </a:r>
            <a:r>
              <a:rPr lang="es-EC" dirty="0" err="1" smtClean="0"/>
              <a:t>ArcGIS</a:t>
            </a:r>
            <a:r>
              <a:rPr lang="es-EC" dirty="0" smtClean="0"/>
              <a:t>.</a:t>
            </a:r>
          </a:p>
          <a:p>
            <a:endParaRPr lang="es-EC" dirty="0" smtClean="0"/>
          </a:p>
          <a:p>
            <a:pPr>
              <a:buFontTx/>
              <a:buChar char="-"/>
            </a:pPr>
            <a:endParaRPr lang="en-US" dirty="0"/>
          </a:p>
        </p:txBody>
      </p:sp>
      <p:sp>
        <p:nvSpPr>
          <p:cNvPr id="10" name="9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772816"/>
            <a:ext cx="1763688" cy="3970318"/>
          </a:xfrm>
          <a:prstGeom prst="rect">
            <a:avLst/>
          </a:prstGeom>
        </p:spPr>
        <p:txBody>
          <a:bodyPr wrap="square">
            <a:spAutoFit/>
          </a:bodyPr>
          <a:lstStyle/>
          <a:p>
            <a:pPr algn="just"/>
            <a:r>
              <a:rPr lang="es-ES" sz="1400" dirty="0" smtClean="0">
                <a:latin typeface="Arial" pitchFamily="34" charset="0"/>
                <a:cs typeface="Arial" pitchFamily="34" charset="0"/>
              </a:rPr>
              <a:t>La preparación de la información continua ahora generando una base de datos en el Software </a:t>
            </a:r>
            <a:r>
              <a:rPr lang="es-ES" sz="1400" b="1" dirty="0" smtClean="0">
                <a:latin typeface="Arial" pitchFamily="34" charset="0"/>
                <a:cs typeface="Arial" pitchFamily="34" charset="0"/>
              </a:rPr>
              <a:t>Postgres-Postgis, </a:t>
            </a:r>
            <a:r>
              <a:rPr lang="es-ES" sz="1400" dirty="0" smtClean="0">
                <a:latin typeface="Arial" pitchFamily="34" charset="0"/>
                <a:cs typeface="Arial" pitchFamily="34" charset="0"/>
              </a:rPr>
              <a:t>bajo dos esquemas propios para PE y CRO, esto se refiere a colocar o migrar la información que se encuentra en formato </a:t>
            </a:r>
            <a:r>
              <a:rPr lang="es-ES" sz="1400" dirty="0" err="1" smtClean="0">
                <a:latin typeface="Arial" pitchFamily="34" charset="0"/>
                <a:cs typeface="Arial" pitchFamily="34" charset="0"/>
              </a:rPr>
              <a:t>shp</a:t>
            </a:r>
            <a:r>
              <a:rPr lang="es-ES" sz="1400" dirty="0" smtClean="0">
                <a:latin typeface="Arial" pitchFamily="34" charset="0"/>
                <a:cs typeface="Arial" pitchFamily="34" charset="0"/>
              </a:rPr>
              <a:t> a la base de datos geográfica relacional de Postgres Postgis. </a:t>
            </a:r>
            <a:endParaRPr lang="es-ES" sz="1400" dirty="0">
              <a:latin typeface="Arial" pitchFamily="34" charset="0"/>
              <a:cs typeface="Arial" pitchFamily="34" charset="0"/>
            </a:endParaRPr>
          </a:p>
        </p:txBody>
      </p:sp>
      <p:pic>
        <p:nvPicPr>
          <p:cNvPr id="5" name="4 Imagen"/>
          <p:cNvPicPr/>
          <p:nvPr/>
        </p:nvPicPr>
        <p:blipFill>
          <a:blip r:embed="rId2" cstate="print"/>
          <a:srcRect b="5183"/>
          <a:stretch>
            <a:fillRect/>
          </a:stretch>
        </p:blipFill>
        <p:spPr bwMode="auto">
          <a:xfrm>
            <a:off x="1907704" y="1772816"/>
            <a:ext cx="5256584" cy="4248472"/>
          </a:xfrm>
          <a:prstGeom prst="rect">
            <a:avLst/>
          </a:prstGeom>
          <a:noFill/>
          <a:ln w="12700" cmpd="sng">
            <a:solidFill>
              <a:schemeClr val="tx1"/>
            </a:solidFill>
            <a:miter lim="800000"/>
            <a:headEnd/>
            <a:tailEnd/>
          </a:ln>
        </p:spPr>
      </p:pic>
      <p:sp>
        <p:nvSpPr>
          <p:cNvPr id="7" name="3 Título"/>
          <p:cNvSpPr>
            <a:spLocks noGrp="1"/>
          </p:cNvSpPr>
          <p:nvPr>
            <p:ph type="title"/>
          </p:nvPr>
        </p:nvSpPr>
        <p:spPr>
          <a:xfrm>
            <a:off x="2051720" y="269776"/>
            <a:ext cx="6768752" cy="1143000"/>
          </a:xfrm>
        </p:spPr>
        <p:txBody>
          <a:bodyPr>
            <a:noAutofit/>
          </a:bodyPr>
          <a:lstStyle/>
          <a:p>
            <a:pPr algn="ctr"/>
            <a:r>
              <a:rPr lang="es-ES" sz="3200" dirty="0" smtClean="0">
                <a:latin typeface="Arial" pitchFamily="34" charset="0"/>
                <a:cs typeface="Arial" pitchFamily="34" charset="0"/>
              </a:rPr>
              <a:t>DISEÑO DE LA IDE PE&amp;CRO</a:t>
            </a:r>
            <a:endParaRPr lang="es-ES" sz="3200" dirty="0">
              <a:latin typeface="Arial" pitchFamily="34" charset="0"/>
              <a:cs typeface="Arial" pitchFamily="34" charset="0"/>
            </a:endParaRPr>
          </a:p>
        </p:txBody>
      </p:sp>
      <p:sp>
        <p:nvSpPr>
          <p:cNvPr id="8" name="7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9" name="8 Rectángulo"/>
          <p:cNvSpPr/>
          <p:nvPr/>
        </p:nvSpPr>
        <p:spPr>
          <a:xfrm>
            <a:off x="7236296" y="1844824"/>
            <a:ext cx="1691680" cy="2031325"/>
          </a:xfrm>
          <a:prstGeom prst="rect">
            <a:avLst/>
          </a:prstGeom>
        </p:spPr>
        <p:txBody>
          <a:bodyPr wrap="square">
            <a:spAutoFit/>
          </a:bodyPr>
          <a:lstStyle/>
          <a:p>
            <a:pPr algn="just"/>
            <a:r>
              <a:rPr lang="es-ES" sz="1400" dirty="0" smtClean="0">
                <a:latin typeface="Arial" pitchFamily="34" charset="0"/>
                <a:cs typeface="Arial" pitchFamily="34" charset="0"/>
              </a:rPr>
              <a:t>Se debe generar la base de datos con el nombre de TNC, dentro de la misma creamos los esquemas Pacífico Ecuatorial PE y Cordillera Real Oriental CRO.</a:t>
            </a:r>
            <a:endParaRPr lang="es-ES" sz="1400" dirty="0">
              <a:latin typeface="Arial" pitchFamily="34" charset="0"/>
              <a:cs typeface="Arial" pitchFamily="34" charset="0"/>
            </a:endParaRPr>
          </a:p>
        </p:txBody>
      </p:sp>
      <p:sp>
        <p:nvSpPr>
          <p:cNvPr id="10241" name="Rectangle 1"/>
          <p:cNvSpPr>
            <a:spLocks noChangeArrowheads="1"/>
          </p:cNvSpPr>
          <p:nvPr/>
        </p:nvSpPr>
        <p:spPr bwMode="auto">
          <a:xfrm>
            <a:off x="2699792" y="6165304"/>
            <a:ext cx="4504759"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Fuente: Información Geográfica IDE PE&amp;CRO – POSTRGRES-POSTGIS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051720" y="269776"/>
            <a:ext cx="6768752" cy="1143000"/>
          </a:xfrm>
        </p:spPr>
        <p:txBody>
          <a:bodyPr>
            <a:noAutofit/>
          </a:bodyPr>
          <a:lstStyle/>
          <a:p>
            <a:pPr algn="ctr"/>
            <a:r>
              <a:rPr lang="es-ES" sz="3200" dirty="0" smtClean="0">
                <a:latin typeface="Arial" pitchFamily="34" charset="0"/>
                <a:cs typeface="Arial" pitchFamily="34" charset="0"/>
              </a:rPr>
              <a:t>DISEÑO DE LA IDE PE&amp;CRO</a:t>
            </a:r>
            <a:endParaRPr lang="es-ES" sz="3200" dirty="0">
              <a:latin typeface="Arial" pitchFamily="34" charset="0"/>
              <a:cs typeface="Arial" pitchFamily="34" charset="0"/>
            </a:endParaRPr>
          </a:p>
        </p:txBody>
      </p:sp>
      <p:sp>
        <p:nvSpPr>
          <p:cNvPr id="5" name="4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6" name="5 Rectángulo"/>
          <p:cNvSpPr/>
          <p:nvPr/>
        </p:nvSpPr>
        <p:spPr>
          <a:xfrm>
            <a:off x="179512" y="1772816"/>
            <a:ext cx="1440160" cy="4616648"/>
          </a:xfrm>
          <a:prstGeom prst="rect">
            <a:avLst/>
          </a:prstGeom>
        </p:spPr>
        <p:txBody>
          <a:bodyPr wrap="square">
            <a:spAutoFit/>
          </a:bodyPr>
          <a:lstStyle/>
          <a:p>
            <a:pPr algn="just"/>
            <a:r>
              <a:rPr lang="es-ES" sz="1400" dirty="0" smtClean="0">
                <a:latin typeface="Arial" pitchFamily="34" charset="0"/>
                <a:cs typeface="Arial" pitchFamily="34" charset="0"/>
              </a:rPr>
              <a:t>Para migrar las coberturas que se encuentran en formato </a:t>
            </a:r>
            <a:r>
              <a:rPr lang="es-ES" sz="1400" dirty="0" err="1" smtClean="0">
                <a:latin typeface="Arial" pitchFamily="34" charset="0"/>
                <a:cs typeface="Arial" pitchFamily="34" charset="0"/>
              </a:rPr>
              <a:t>shp</a:t>
            </a:r>
            <a:r>
              <a:rPr lang="es-ES" sz="1400" dirty="0" smtClean="0">
                <a:latin typeface="Arial" pitchFamily="34" charset="0"/>
                <a:cs typeface="Arial" pitchFamily="34" charset="0"/>
              </a:rPr>
              <a:t>  requerimos de del software libre </a:t>
            </a:r>
            <a:r>
              <a:rPr lang="es-ES" sz="1400" b="1" dirty="0" smtClean="0">
                <a:latin typeface="Arial" pitchFamily="34" charset="0"/>
                <a:cs typeface="Arial" pitchFamily="34" charset="0"/>
              </a:rPr>
              <a:t>Quantum GIS,</a:t>
            </a:r>
            <a:r>
              <a:rPr lang="es-ES" sz="1400" dirty="0" smtClean="0">
                <a:latin typeface="Arial" pitchFamily="34" charset="0"/>
                <a:cs typeface="Arial" pitchFamily="34" charset="0"/>
              </a:rPr>
              <a:t> que permite realizar la conexión con la base de datos creada en Postgres-Postgis manteniendo la información alfanumérica, tipo de geometría y la referencia espacial.</a:t>
            </a:r>
            <a:endParaRPr lang="es-ES" sz="1400" dirty="0">
              <a:latin typeface="Arial" pitchFamily="34" charset="0"/>
              <a:cs typeface="Arial" pitchFamily="34" charset="0"/>
            </a:endParaRPr>
          </a:p>
        </p:txBody>
      </p:sp>
      <p:pic>
        <p:nvPicPr>
          <p:cNvPr id="7" name="6 Imagen"/>
          <p:cNvPicPr/>
          <p:nvPr/>
        </p:nvPicPr>
        <p:blipFill>
          <a:blip r:embed="rId2" cstate="print"/>
          <a:srcRect r="16937" b="8537"/>
          <a:stretch>
            <a:fillRect/>
          </a:stretch>
        </p:blipFill>
        <p:spPr bwMode="auto">
          <a:xfrm>
            <a:off x="2613987" y="1864378"/>
            <a:ext cx="5846445" cy="4084902"/>
          </a:xfrm>
          <a:prstGeom prst="rect">
            <a:avLst/>
          </a:prstGeom>
          <a:noFill/>
          <a:ln w="12700" cmpd="sng">
            <a:solidFill>
              <a:schemeClr val="tx1"/>
            </a:solidFill>
            <a:miter lim="800000"/>
            <a:headEnd/>
            <a:tailEnd/>
          </a:ln>
        </p:spPr>
      </p:pic>
      <p:sp>
        <p:nvSpPr>
          <p:cNvPr id="9217" name="Rectangle 1"/>
          <p:cNvSpPr>
            <a:spLocks noChangeArrowheads="1"/>
          </p:cNvSpPr>
          <p:nvPr/>
        </p:nvSpPr>
        <p:spPr bwMode="auto">
          <a:xfrm>
            <a:off x="5076056" y="6237312"/>
            <a:ext cx="3382657"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Fuente: Información Geográfica IDE PE&amp;CRO - QGIS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39752" y="1844825"/>
            <a:ext cx="6192688" cy="954107"/>
          </a:xfrm>
          <a:prstGeom prst="rect">
            <a:avLst/>
          </a:prstGeom>
        </p:spPr>
        <p:txBody>
          <a:bodyPr wrap="square">
            <a:spAutoFit/>
          </a:bodyPr>
          <a:lstStyle/>
          <a:p>
            <a:pPr algn="just"/>
            <a:r>
              <a:rPr lang="es-ES" sz="1400" dirty="0" smtClean="0">
                <a:latin typeface="Arial" pitchFamily="34" charset="0"/>
                <a:cs typeface="Arial" pitchFamily="34" charset="0"/>
              </a:rPr>
              <a:t>En </a:t>
            </a:r>
            <a:r>
              <a:rPr lang="es-ES" sz="1400" b="1" dirty="0" smtClean="0">
                <a:latin typeface="Arial" pitchFamily="34" charset="0"/>
                <a:cs typeface="Arial" pitchFamily="34" charset="0"/>
                <a:hlinkClick r:id="rId2"/>
              </a:rPr>
              <a:t>Geoserver</a:t>
            </a:r>
            <a:r>
              <a:rPr lang="es-ES" sz="1400" dirty="0" smtClean="0">
                <a:latin typeface="Arial" pitchFamily="34" charset="0"/>
                <a:cs typeface="Arial" pitchFamily="34" charset="0"/>
              </a:rPr>
              <a:t> se debe crear los </a:t>
            </a:r>
            <a:r>
              <a:rPr lang="es-ES" sz="1400" i="1" dirty="0" smtClean="0">
                <a:latin typeface="Arial" pitchFamily="34" charset="0"/>
                <a:cs typeface="Arial" pitchFamily="34" charset="0"/>
              </a:rPr>
              <a:t>Espacios de trabajo</a:t>
            </a:r>
            <a:r>
              <a:rPr lang="es-ES" sz="1400" dirty="0" smtClean="0">
                <a:latin typeface="Arial" pitchFamily="34" charset="0"/>
                <a:cs typeface="Arial" pitchFamily="34" charset="0"/>
              </a:rPr>
              <a:t> correspondientes a los planes </a:t>
            </a:r>
            <a:r>
              <a:rPr lang="es-ES" sz="1400" dirty="0" err="1" smtClean="0">
                <a:latin typeface="Arial" pitchFamily="34" charset="0"/>
                <a:cs typeface="Arial" pitchFamily="34" charset="0"/>
              </a:rPr>
              <a:t>ecorregionales</a:t>
            </a:r>
            <a:r>
              <a:rPr lang="es-ES" sz="1400" dirty="0" smtClean="0">
                <a:latin typeface="Arial" pitchFamily="34" charset="0"/>
                <a:cs typeface="Arial" pitchFamily="34" charset="0"/>
              </a:rPr>
              <a:t> TNC_PE para Pacífico Ecuatorial y TNC_CRO para Cordillera Real Oriental.</a:t>
            </a:r>
          </a:p>
          <a:p>
            <a:endParaRPr lang="es-ES" sz="1400" dirty="0">
              <a:latin typeface="Arial" pitchFamily="34" charset="0"/>
              <a:cs typeface="Arial" pitchFamily="34" charset="0"/>
            </a:endParaRPr>
          </a:p>
        </p:txBody>
      </p:sp>
      <p:sp>
        <p:nvSpPr>
          <p:cNvPr id="5" name="4 Rectángulo"/>
          <p:cNvSpPr/>
          <p:nvPr/>
        </p:nvSpPr>
        <p:spPr>
          <a:xfrm>
            <a:off x="107504" y="1772816"/>
            <a:ext cx="1656184" cy="2462213"/>
          </a:xfrm>
          <a:prstGeom prst="rect">
            <a:avLst/>
          </a:prstGeom>
        </p:spPr>
        <p:txBody>
          <a:bodyPr wrap="square">
            <a:spAutoFit/>
          </a:bodyPr>
          <a:lstStyle/>
          <a:p>
            <a:pPr algn="just"/>
            <a:r>
              <a:rPr lang="es-ES" sz="1400" dirty="0" err="1" smtClean="0">
                <a:latin typeface="Arial" pitchFamily="34" charset="0"/>
                <a:cs typeface="Arial" pitchFamily="34" charset="0"/>
              </a:rPr>
              <a:t>GeoServer</a:t>
            </a:r>
            <a:r>
              <a:rPr lang="es-ES" sz="1400" dirty="0" smtClean="0">
                <a:latin typeface="Arial" pitchFamily="34" charset="0"/>
                <a:cs typeface="Arial" pitchFamily="34" charset="0"/>
              </a:rPr>
              <a:t> es un manejador de bases de datos </a:t>
            </a:r>
            <a:r>
              <a:rPr lang="es-ES" sz="1400" dirty="0" err="1" smtClean="0">
                <a:latin typeface="Arial" pitchFamily="34" charset="0"/>
                <a:cs typeface="Arial" pitchFamily="34" charset="0"/>
              </a:rPr>
              <a:t>geoespaciales</a:t>
            </a:r>
            <a:r>
              <a:rPr lang="es-ES" sz="1400" dirty="0" smtClean="0">
                <a:latin typeface="Arial" pitchFamily="34" charset="0"/>
                <a:cs typeface="Arial" pitchFamily="34" charset="0"/>
              </a:rPr>
              <a:t> que nos permite crear los </a:t>
            </a:r>
            <a:r>
              <a:rPr lang="es-ES" sz="1400" dirty="0" err="1" smtClean="0">
                <a:latin typeface="Arial" pitchFamily="34" charset="0"/>
                <a:cs typeface="Arial" pitchFamily="34" charset="0"/>
              </a:rPr>
              <a:t>servcios</a:t>
            </a:r>
            <a:r>
              <a:rPr lang="es-ES" sz="1400" dirty="0" smtClean="0">
                <a:latin typeface="Arial" pitchFamily="34" charset="0"/>
                <a:cs typeface="Arial" pitchFamily="34" charset="0"/>
              </a:rPr>
              <a:t> WMS, WFS, WCS para que </a:t>
            </a:r>
            <a:r>
              <a:rPr lang="es-ES" sz="1400" dirty="0" err="1" smtClean="0">
                <a:latin typeface="Arial" pitchFamily="34" charset="0"/>
                <a:cs typeface="Arial" pitchFamily="34" charset="0"/>
              </a:rPr>
              <a:t>através</a:t>
            </a:r>
            <a:r>
              <a:rPr lang="es-ES" sz="1400" dirty="0" smtClean="0">
                <a:latin typeface="Arial" pitchFamily="34" charset="0"/>
                <a:cs typeface="Arial" pitchFamily="34" charset="0"/>
              </a:rPr>
              <a:t> de un visualizador sean publicados en la web.</a:t>
            </a:r>
            <a:endParaRPr lang="es-ES" sz="1400" dirty="0">
              <a:latin typeface="Arial" pitchFamily="34" charset="0"/>
              <a:cs typeface="Arial" pitchFamily="34" charset="0"/>
            </a:endParaRPr>
          </a:p>
        </p:txBody>
      </p:sp>
      <p:pic>
        <p:nvPicPr>
          <p:cNvPr id="6" name="5 Imagen"/>
          <p:cNvPicPr/>
          <p:nvPr/>
        </p:nvPicPr>
        <p:blipFill>
          <a:blip r:embed="rId3" cstate="print"/>
          <a:srcRect t="3488" b="4942"/>
          <a:stretch>
            <a:fillRect/>
          </a:stretch>
        </p:blipFill>
        <p:spPr bwMode="auto">
          <a:xfrm>
            <a:off x="2555776" y="2708920"/>
            <a:ext cx="5850122" cy="3349256"/>
          </a:xfrm>
          <a:prstGeom prst="rect">
            <a:avLst/>
          </a:prstGeom>
          <a:noFill/>
          <a:ln w="12700" cmpd="sng">
            <a:solidFill>
              <a:schemeClr val="tx1"/>
            </a:solidFill>
            <a:miter lim="800000"/>
            <a:headEnd/>
            <a:tailEnd/>
          </a:ln>
        </p:spPr>
      </p:pic>
      <p:sp>
        <p:nvSpPr>
          <p:cNvPr id="7" name="3 Título"/>
          <p:cNvSpPr>
            <a:spLocks noGrp="1"/>
          </p:cNvSpPr>
          <p:nvPr>
            <p:ph type="title"/>
          </p:nvPr>
        </p:nvSpPr>
        <p:spPr>
          <a:xfrm>
            <a:off x="2051720" y="269776"/>
            <a:ext cx="6768752" cy="1143000"/>
          </a:xfrm>
        </p:spPr>
        <p:txBody>
          <a:bodyPr>
            <a:noAutofit/>
          </a:bodyPr>
          <a:lstStyle/>
          <a:p>
            <a:pPr algn="ctr"/>
            <a:r>
              <a:rPr lang="es-ES" sz="3200" dirty="0" smtClean="0">
                <a:latin typeface="Arial" pitchFamily="34" charset="0"/>
                <a:cs typeface="Arial" pitchFamily="34" charset="0"/>
              </a:rPr>
              <a:t>DISEÑO DE LA IDE PE&amp;CRO</a:t>
            </a:r>
            <a:endParaRPr lang="es-ES" sz="3200" dirty="0">
              <a:latin typeface="Arial" pitchFamily="34" charset="0"/>
              <a:cs typeface="Arial" pitchFamily="34" charset="0"/>
            </a:endParaRPr>
          </a:p>
        </p:txBody>
      </p:sp>
      <p:sp>
        <p:nvSpPr>
          <p:cNvPr id="8" name="7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9" name="8 Rectángulo"/>
          <p:cNvSpPr/>
          <p:nvPr/>
        </p:nvSpPr>
        <p:spPr>
          <a:xfrm>
            <a:off x="3347864" y="6104329"/>
            <a:ext cx="5040162" cy="276999"/>
          </a:xfrm>
          <a:prstGeom prst="rect">
            <a:avLst/>
          </a:prstGeom>
        </p:spPr>
        <p:txBody>
          <a:bodyPr wrap="none">
            <a:spAutoFit/>
          </a:bodyPr>
          <a:lstStyle/>
          <a:p>
            <a:r>
              <a:rPr lang="es-ES" sz="1200" dirty="0" smtClean="0">
                <a:latin typeface="Arial" pitchFamily="34" charset="0"/>
                <a:cs typeface="Arial" pitchFamily="34" charset="0"/>
              </a:rPr>
              <a:t>Fuente: Creación de espacios de trabajo en Geoserver – IDE PE&amp;CRO</a:t>
            </a:r>
            <a:endParaRPr lang="es-ES" sz="1200" dirty="0">
              <a:latin typeface="Arial" pitchFamily="34" charset="0"/>
              <a:cs typeface="Arial" pitchFamily="34" charset="0"/>
            </a:endParaRPr>
          </a:p>
        </p:txBody>
      </p:sp>
      <p:sp>
        <p:nvSpPr>
          <p:cNvPr id="10" name="9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051720" y="269776"/>
            <a:ext cx="6768752" cy="1143000"/>
          </a:xfrm>
        </p:spPr>
        <p:txBody>
          <a:bodyPr>
            <a:noAutofit/>
          </a:bodyPr>
          <a:lstStyle/>
          <a:p>
            <a:pPr algn="ctr"/>
            <a:r>
              <a:rPr lang="es-ES" sz="3200" dirty="0" smtClean="0">
                <a:latin typeface="Arial" pitchFamily="34" charset="0"/>
                <a:cs typeface="Arial" pitchFamily="34" charset="0"/>
              </a:rPr>
              <a:t>DISEÑO DE LA IDE PE&amp;CRO</a:t>
            </a:r>
            <a:endParaRPr lang="es-ES" sz="3200" dirty="0">
              <a:latin typeface="Arial" pitchFamily="34" charset="0"/>
              <a:cs typeface="Arial" pitchFamily="34" charset="0"/>
            </a:endParaRPr>
          </a:p>
        </p:txBody>
      </p:sp>
      <p:sp>
        <p:nvSpPr>
          <p:cNvPr id="5" name="4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6" name="5 Rectángulo"/>
          <p:cNvSpPr/>
          <p:nvPr/>
        </p:nvSpPr>
        <p:spPr>
          <a:xfrm>
            <a:off x="107504" y="1762938"/>
            <a:ext cx="1584176" cy="3785652"/>
          </a:xfrm>
          <a:prstGeom prst="rect">
            <a:avLst/>
          </a:prstGeom>
        </p:spPr>
        <p:txBody>
          <a:bodyPr wrap="square">
            <a:spAutoFit/>
          </a:bodyPr>
          <a:lstStyle/>
          <a:p>
            <a:r>
              <a:rPr lang="es-ES" sz="1600" dirty="0" smtClean="0">
                <a:latin typeface="Arial" pitchFamily="34" charset="0"/>
                <a:cs typeface="Arial" pitchFamily="34" charset="0"/>
              </a:rPr>
              <a:t>Posteriormente se crean los A</a:t>
            </a:r>
            <a:r>
              <a:rPr lang="es-ES" sz="1600" i="1" dirty="0" smtClean="0">
                <a:latin typeface="Arial" pitchFamily="34" charset="0"/>
                <a:cs typeface="Arial" pitchFamily="34" charset="0"/>
              </a:rPr>
              <a:t>lmacenes de Datos </a:t>
            </a:r>
            <a:r>
              <a:rPr lang="es-ES" sz="1600" dirty="0" smtClean="0">
                <a:latin typeface="Arial" pitchFamily="34" charset="0"/>
                <a:cs typeface="Arial" pitchFamily="34" charset="0"/>
              </a:rPr>
              <a:t>dentro de cada Espacio de trabajo que llevan el nombre de PACIFICO_ ECUATORIAL Y CORDILLERA_REAL_ ORIENTAL</a:t>
            </a:r>
            <a:endParaRPr lang="es-ES" sz="1600" dirty="0">
              <a:latin typeface="Arial" pitchFamily="34" charset="0"/>
              <a:cs typeface="Arial" pitchFamily="34" charset="0"/>
            </a:endParaRPr>
          </a:p>
        </p:txBody>
      </p:sp>
      <p:pic>
        <p:nvPicPr>
          <p:cNvPr id="7" name="6 Imagen"/>
          <p:cNvPicPr/>
          <p:nvPr/>
        </p:nvPicPr>
        <p:blipFill>
          <a:blip r:embed="rId2" cstate="print"/>
          <a:srcRect t="3488" r="1636" b="5523"/>
          <a:stretch>
            <a:fillRect/>
          </a:stretch>
        </p:blipFill>
        <p:spPr bwMode="auto">
          <a:xfrm>
            <a:off x="2123728" y="1916832"/>
            <a:ext cx="6336704" cy="4032448"/>
          </a:xfrm>
          <a:prstGeom prst="rect">
            <a:avLst/>
          </a:prstGeom>
          <a:noFill/>
          <a:ln w="9525" cmpd="sng">
            <a:solidFill>
              <a:schemeClr val="tx1"/>
            </a:solidFill>
            <a:miter lim="800000"/>
            <a:headEnd/>
            <a:tailEnd/>
          </a:ln>
        </p:spPr>
      </p:pic>
      <p:sp>
        <p:nvSpPr>
          <p:cNvPr id="10" name="9 Rectángulo"/>
          <p:cNvSpPr/>
          <p:nvPr/>
        </p:nvSpPr>
        <p:spPr>
          <a:xfrm>
            <a:off x="3347864" y="6104329"/>
            <a:ext cx="4956357" cy="276999"/>
          </a:xfrm>
          <a:prstGeom prst="rect">
            <a:avLst/>
          </a:prstGeom>
        </p:spPr>
        <p:txBody>
          <a:bodyPr wrap="none">
            <a:spAutoFit/>
          </a:bodyPr>
          <a:lstStyle/>
          <a:p>
            <a:r>
              <a:rPr lang="es-ES" sz="1200" dirty="0" smtClean="0">
                <a:latin typeface="Arial" pitchFamily="34" charset="0"/>
                <a:cs typeface="Arial" pitchFamily="34" charset="0"/>
              </a:rPr>
              <a:t>Fuente: Creación de Almacén de Datos en Geoserver – IDE PE&amp;CRO</a:t>
            </a:r>
            <a:endParaRPr lang="es-ES" sz="1200" dirty="0">
              <a:latin typeface="Arial" pitchFamily="34" charset="0"/>
              <a:cs typeface="Arial" pitchFamily="34" charset="0"/>
            </a:endParaRPr>
          </a:p>
        </p:txBody>
      </p:sp>
      <p:sp>
        <p:nvSpPr>
          <p:cNvPr id="8" name="7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small" spc="200" normalizeH="0" baseline="0" noProof="0" dirty="0" smtClean="0">
                <a:ln>
                  <a:noFill/>
                </a:ln>
                <a:solidFill>
                  <a:schemeClr val="tx1"/>
                </a:solidFill>
                <a:effectLst/>
                <a:uLnTx/>
                <a:uFillTx/>
                <a:latin typeface="Arial" pitchFamily="34" charset="0"/>
                <a:ea typeface="+mj-ea"/>
                <a:cs typeface="Arial" pitchFamily="34" charset="0"/>
              </a:rPr>
              <a:t>DISEÑO DE LA IDE PE&amp;CRO</a:t>
            </a:r>
            <a:endParaRPr kumimoji="0" lang="es-ES" sz="3200" b="0"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
        <p:nvSpPr>
          <p:cNvPr id="5" name="4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6" name="5 Rectángulo"/>
          <p:cNvSpPr/>
          <p:nvPr/>
        </p:nvSpPr>
        <p:spPr>
          <a:xfrm>
            <a:off x="179512" y="1772816"/>
            <a:ext cx="1512168" cy="3785652"/>
          </a:xfrm>
          <a:prstGeom prst="rect">
            <a:avLst/>
          </a:prstGeom>
        </p:spPr>
        <p:txBody>
          <a:bodyPr wrap="square">
            <a:spAutoFit/>
          </a:bodyPr>
          <a:lstStyle/>
          <a:p>
            <a:pPr algn="just"/>
            <a:r>
              <a:rPr lang="es-ES" sz="1200" dirty="0" smtClean="0">
                <a:latin typeface="Arial" pitchFamily="34" charset="0"/>
                <a:cs typeface="Arial" pitchFamily="34" charset="0"/>
              </a:rPr>
              <a:t>Finalmente dentro de los almacenes de datos se cargan las coberturas que se encuentran en la base de datos de Postgres-Postgis con la simbología generada en Kosmo, y generar así el  servicios WMS.</a:t>
            </a:r>
          </a:p>
          <a:p>
            <a:pPr algn="just"/>
            <a:endParaRPr lang="es-ES" sz="1200" dirty="0" smtClean="0">
              <a:latin typeface="Arial" pitchFamily="34" charset="0"/>
              <a:cs typeface="Arial" pitchFamily="34" charset="0"/>
            </a:endParaRPr>
          </a:p>
          <a:p>
            <a:pPr algn="just"/>
            <a:r>
              <a:rPr lang="es-ES" sz="1200" dirty="0" smtClean="0">
                <a:latin typeface="Arial" pitchFamily="34" charset="0"/>
                <a:cs typeface="Arial" pitchFamily="34" charset="0"/>
              </a:rPr>
              <a:t>Los servicios WMS generados en Geoserver pueden ser publicados de manera preliminar y ser visualizados bajo openlayers</a:t>
            </a:r>
            <a:endParaRPr lang="es-ES" sz="1200" dirty="0">
              <a:latin typeface="Arial" pitchFamily="34" charset="0"/>
              <a:cs typeface="Arial" pitchFamily="34" charset="0"/>
            </a:endParaRPr>
          </a:p>
        </p:txBody>
      </p:sp>
      <p:pic>
        <p:nvPicPr>
          <p:cNvPr id="7" name="6 Imagen"/>
          <p:cNvPicPr/>
          <p:nvPr/>
        </p:nvPicPr>
        <p:blipFill>
          <a:blip r:embed="rId2" cstate="print"/>
          <a:srcRect t="7267" r="16721" b="5233"/>
          <a:stretch>
            <a:fillRect/>
          </a:stretch>
        </p:blipFill>
        <p:spPr bwMode="auto">
          <a:xfrm>
            <a:off x="1979712" y="1916832"/>
            <a:ext cx="4867275" cy="3960440"/>
          </a:xfrm>
          <a:prstGeom prst="rect">
            <a:avLst/>
          </a:prstGeom>
          <a:noFill/>
          <a:ln w="9525" cmpd="sng">
            <a:solidFill>
              <a:schemeClr val="tx1"/>
            </a:solidFill>
            <a:miter lim="800000"/>
            <a:headEnd/>
            <a:tailEnd/>
          </a:ln>
        </p:spPr>
      </p:pic>
      <p:pic>
        <p:nvPicPr>
          <p:cNvPr id="8" name="7 Imagen"/>
          <p:cNvPicPr/>
          <p:nvPr/>
        </p:nvPicPr>
        <p:blipFill>
          <a:blip r:embed="rId3" cstate="print"/>
          <a:srcRect t="8430" r="78516" b="9884"/>
          <a:stretch>
            <a:fillRect/>
          </a:stretch>
        </p:blipFill>
        <p:spPr bwMode="auto">
          <a:xfrm>
            <a:off x="7092280" y="1916832"/>
            <a:ext cx="1618364" cy="3960440"/>
          </a:xfrm>
          <a:prstGeom prst="rect">
            <a:avLst/>
          </a:prstGeom>
          <a:noFill/>
          <a:ln w="12700" cmpd="sng">
            <a:solidFill>
              <a:schemeClr val="tx1"/>
            </a:solidFill>
            <a:miter lim="800000"/>
            <a:headEnd/>
            <a:tailEnd/>
          </a:ln>
        </p:spPr>
      </p:pic>
      <p:sp>
        <p:nvSpPr>
          <p:cNvPr id="9" name="8 Rectángulo"/>
          <p:cNvSpPr/>
          <p:nvPr/>
        </p:nvSpPr>
        <p:spPr>
          <a:xfrm>
            <a:off x="3347864" y="6104329"/>
            <a:ext cx="4955203" cy="276999"/>
          </a:xfrm>
          <a:prstGeom prst="rect">
            <a:avLst/>
          </a:prstGeom>
        </p:spPr>
        <p:txBody>
          <a:bodyPr wrap="none">
            <a:spAutoFit/>
          </a:bodyPr>
          <a:lstStyle/>
          <a:p>
            <a:r>
              <a:rPr lang="es-ES" sz="1200" dirty="0" smtClean="0">
                <a:latin typeface="Arial" pitchFamily="34" charset="0"/>
                <a:cs typeface="Arial" pitchFamily="34" charset="0"/>
              </a:rPr>
              <a:t>Fuente: Capas cargadas y visualizadas en Geoserver – IDE PE&amp;CRO</a:t>
            </a:r>
            <a:endParaRPr lang="es-ES" sz="1200" dirty="0">
              <a:latin typeface="Arial" pitchFamily="34" charset="0"/>
              <a:cs typeface="Arial" pitchFamily="34" charset="0"/>
            </a:endParaRPr>
          </a:p>
        </p:txBody>
      </p:sp>
      <p:sp>
        <p:nvSpPr>
          <p:cNvPr id="10" name="9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844824"/>
            <a:ext cx="1763688" cy="3231654"/>
          </a:xfrm>
          <a:prstGeom prst="rect">
            <a:avLst/>
          </a:prstGeom>
        </p:spPr>
        <p:txBody>
          <a:bodyPr wrap="square">
            <a:spAutoFit/>
          </a:bodyPr>
          <a:lstStyle/>
          <a:p>
            <a:pPr algn="just"/>
            <a:r>
              <a:rPr lang="es-ES" sz="1600" b="1" dirty="0" smtClean="0">
                <a:latin typeface="Arial" pitchFamily="34" charset="0"/>
                <a:cs typeface="Arial" pitchFamily="34" charset="0"/>
                <a:hlinkClick r:id="rId2"/>
              </a:rPr>
              <a:t>Mapbender</a:t>
            </a:r>
            <a:r>
              <a:rPr lang="es-ES" sz="1600" dirty="0" smtClean="0">
                <a:latin typeface="Arial" pitchFamily="34" charset="0"/>
                <a:cs typeface="Arial" pitchFamily="34" charset="0"/>
              </a:rPr>
              <a:t> permite publicar, registrar, visualizar, navegar, controlar y garantizar el acceso seguro a servicios de Infraestructura de Datos Espaciales.</a:t>
            </a:r>
          </a:p>
          <a:p>
            <a:pPr algn="just"/>
            <a:endParaRPr lang="es-ES" sz="1200" dirty="0" smtClean="0">
              <a:latin typeface="Arial" pitchFamily="34" charset="0"/>
              <a:cs typeface="Arial" pitchFamily="34" charset="0"/>
            </a:endParaRPr>
          </a:p>
        </p:txBody>
      </p:sp>
      <p:sp>
        <p:nvSpPr>
          <p:cNvPr id="5"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small" spc="200" normalizeH="0" baseline="0" noProof="0" dirty="0" smtClean="0">
                <a:ln>
                  <a:noFill/>
                </a:ln>
                <a:solidFill>
                  <a:schemeClr val="tx1"/>
                </a:solidFill>
                <a:effectLst/>
                <a:uLnTx/>
                <a:uFillTx/>
                <a:latin typeface="Arial" pitchFamily="34" charset="0"/>
                <a:ea typeface="+mj-ea"/>
                <a:cs typeface="Arial" pitchFamily="34" charset="0"/>
              </a:rPr>
              <a:t>DISEÑO DE LA IDE PE&amp;CRO</a:t>
            </a:r>
            <a:endParaRPr kumimoji="0" lang="es-ES" sz="3200" b="0"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
        <p:nvSpPr>
          <p:cNvPr id="6" name="5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pic>
        <p:nvPicPr>
          <p:cNvPr id="7" name="6 Imagen" descr="C:\TESIS_26_02_12\jpg\mapbender.jpg"/>
          <p:cNvPicPr/>
          <p:nvPr/>
        </p:nvPicPr>
        <p:blipFill>
          <a:blip r:embed="rId3" cstate="print"/>
          <a:srcRect b="1690"/>
          <a:stretch>
            <a:fillRect/>
          </a:stretch>
        </p:blipFill>
        <p:spPr bwMode="auto">
          <a:xfrm>
            <a:off x="2123728" y="1988840"/>
            <a:ext cx="6264696" cy="3960440"/>
          </a:xfrm>
          <a:prstGeom prst="rect">
            <a:avLst/>
          </a:prstGeom>
          <a:noFill/>
          <a:ln w="9525">
            <a:noFill/>
            <a:miter lim="800000"/>
            <a:headEnd/>
            <a:tailEnd/>
          </a:ln>
        </p:spPr>
      </p:pic>
      <p:sp>
        <p:nvSpPr>
          <p:cNvPr id="5121" name="Rectangle 1"/>
          <p:cNvSpPr>
            <a:spLocks noChangeArrowheads="1"/>
          </p:cNvSpPr>
          <p:nvPr/>
        </p:nvSpPr>
        <p:spPr bwMode="auto">
          <a:xfrm>
            <a:off x="4211960" y="5949280"/>
            <a:ext cx="300274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Capas cargadas en Mapbender – IDE PE&amp;CRO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cap="small" spc="200" dirty="0" smtClean="0">
                <a:latin typeface="Arial" pitchFamily="34" charset="0"/>
                <a:ea typeface="+mj-ea"/>
                <a:cs typeface="Arial" pitchFamily="34" charset="0"/>
              </a:rPr>
              <a:t>PAGINA WEB</a:t>
            </a:r>
            <a:r>
              <a:rPr kumimoji="0" lang="es-ES" sz="3200" b="0" i="0" u="none" strike="noStrike" kern="1200" cap="small" spc="200" normalizeH="0" baseline="0" noProof="0" dirty="0" smtClean="0">
                <a:ln>
                  <a:noFill/>
                </a:ln>
                <a:solidFill>
                  <a:schemeClr val="tx1"/>
                </a:solidFill>
                <a:effectLst/>
                <a:uLnTx/>
                <a:uFillTx/>
                <a:latin typeface="Arial" pitchFamily="34" charset="0"/>
                <a:ea typeface="+mj-ea"/>
                <a:cs typeface="Arial" pitchFamily="34" charset="0"/>
              </a:rPr>
              <a:t> DE LA IDE PE&amp;CRO</a:t>
            </a:r>
            <a:endParaRPr kumimoji="0" lang="es-ES" sz="3200" b="0"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
        <p:nvSpPr>
          <p:cNvPr id="5" name="4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pic>
        <p:nvPicPr>
          <p:cNvPr id="6" name="Picture 1" descr="F:\pagina.jpg"/>
          <p:cNvPicPr>
            <a:picLocks noChangeAspect="1" noChangeArrowheads="1"/>
          </p:cNvPicPr>
          <p:nvPr/>
        </p:nvPicPr>
        <p:blipFill>
          <a:blip r:embed="rId2" cstate="print"/>
          <a:srcRect/>
          <a:stretch>
            <a:fillRect/>
          </a:stretch>
        </p:blipFill>
        <p:spPr bwMode="auto">
          <a:xfrm>
            <a:off x="1763688" y="1988840"/>
            <a:ext cx="7236879" cy="3600400"/>
          </a:xfrm>
          <a:prstGeom prst="rect">
            <a:avLst/>
          </a:prstGeom>
          <a:noFill/>
        </p:spPr>
      </p:pic>
      <p:sp>
        <p:nvSpPr>
          <p:cNvPr id="7" name="6 CuadroTexto"/>
          <p:cNvSpPr txBox="1"/>
          <p:nvPr/>
        </p:nvSpPr>
        <p:spPr>
          <a:xfrm>
            <a:off x="107504" y="1772816"/>
            <a:ext cx="1691680" cy="4278094"/>
          </a:xfrm>
          <a:prstGeom prst="rect">
            <a:avLst/>
          </a:prstGeom>
          <a:noFill/>
        </p:spPr>
        <p:txBody>
          <a:bodyPr wrap="square" rtlCol="0">
            <a:spAutoFit/>
          </a:bodyPr>
          <a:lstStyle/>
          <a:p>
            <a:r>
              <a:rPr lang="es-ES" sz="1600" dirty="0" smtClean="0">
                <a:latin typeface="Arial" pitchFamily="34" charset="0"/>
                <a:cs typeface="Arial" pitchFamily="34" charset="0"/>
              </a:rPr>
              <a:t>La página web donde se encuentra la </a:t>
            </a:r>
            <a:r>
              <a:rPr lang="es-ES" sz="1600" dirty="0" smtClean="0">
                <a:latin typeface="Arial" pitchFamily="34" charset="0"/>
                <a:cs typeface="Arial" pitchFamily="34" charset="0"/>
                <a:hlinkClick r:id="rId3" action="ppaction://hlinkfile"/>
              </a:rPr>
              <a:t>IDE PE&amp;CRO </a:t>
            </a:r>
            <a:r>
              <a:rPr lang="es-ES" sz="1600" dirty="0" smtClean="0">
                <a:latin typeface="Arial" pitchFamily="34" charset="0"/>
                <a:cs typeface="Arial" pitchFamily="34" charset="0"/>
              </a:rPr>
              <a:t>está conformada por 7 pestañas de información de la IDE desarrollada, facilitando documentación y links de otras instituciones que ya han generado sus propias IDE</a:t>
            </a:r>
            <a:endParaRPr lang="es-ES" sz="1600" dirty="0">
              <a:latin typeface="Arial" pitchFamily="34" charset="0"/>
              <a:cs typeface="Arial" pitchFamily="34" charset="0"/>
            </a:endParaRPr>
          </a:p>
        </p:txBody>
      </p:sp>
      <p:sp>
        <p:nvSpPr>
          <p:cNvPr id="8" name="7 CuadroTexto"/>
          <p:cNvSpPr txBox="1"/>
          <p:nvPr/>
        </p:nvSpPr>
        <p:spPr>
          <a:xfrm>
            <a:off x="8532440" y="6488668"/>
            <a:ext cx="611560" cy="369332"/>
          </a:xfrm>
          <a:prstGeom prst="rect">
            <a:avLst/>
          </a:prstGeom>
          <a:noFill/>
        </p:spPr>
        <p:txBody>
          <a:bodyPr wrap="square" rtlCol="0">
            <a:spAutoFit/>
          </a:bodyPr>
          <a:lstStyle/>
          <a:p>
            <a:r>
              <a:rPr lang="es-EC" b="1" i="1" dirty="0" smtClean="0"/>
              <a:t>F&amp;C</a:t>
            </a:r>
            <a:endParaRPr lang="en-US" b="1"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cap="small" spc="200" dirty="0" smtClean="0">
                <a:latin typeface="Arial" pitchFamily="34" charset="0"/>
                <a:ea typeface="+mj-ea"/>
                <a:cs typeface="Arial" pitchFamily="34" charset="0"/>
              </a:rPr>
              <a:t>Conclusiones</a:t>
            </a:r>
            <a:endParaRPr kumimoji="0" lang="es-ES" sz="3200" b="0"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
        <p:nvSpPr>
          <p:cNvPr id="5" name="4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2049" name="Rectangle 1"/>
          <p:cNvSpPr>
            <a:spLocks noChangeArrowheads="1"/>
          </p:cNvSpPr>
          <p:nvPr/>
        </p:nvSpPr>
        <p:spPr bwMode="auto">
          <a:xfrm>
            <a:off x="251520" y="1655003"/>
            <a:ext cx="8568952"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s-ES" sz="1600" dirty="0" smtClean="0"/>
              <a:t>La propuesta de catalogación de objetos de tipo biótico puede servir como un aporte al catálogo nacional de objetos que se está desarrollando en la actualidad.</a:t>
            </a:r>
          </a:p>
          <a:p>
            <a:pPr lvl="0"/>
            <a:endParaRPr lang="en-US" sz="1600" dirty="0" smtClean="0"/>
          </a:p>
          <a:p>
            <a:pPr lvl="0">
              <a:buFont typeface="Arial" pitchFamily="34" charset="0"/>
              <a:buChar char="•"/>
            </a:pPr>
            <a:r>
              <a:rPr lang="es-ES" sz="1600" dirty="0" smtClean="0"/>
              <a:t>El </a:t>
            </a:r>
            <a:r>
              <a:rPr lang="es-ES" sz="1600" dirty="0" err="1" smtClean="0"/>
              <a:t>Geoportal</a:t>
            </a:r>
            <a:r>
              <a:rPr lang="es-ES" sz="1600" dirty="0" smtClean="0"/>
              <a:t> PE&amp;CRO brinda al usuario la posibilidad de visualizar y obtener información relevante en cuanto a biodiversidad en parte de Colombia, Ecuador y Perú.</a:t>
            </a:r>
          </a:p>
          <a:p>
            <a:pPr lvl="0"/>
            <a:endParaRPr lang="en-US" sz="1600" dirty="0" smtClean="0"/>
          </a:p>
          <a:p>
            <a:pPr lvl="0">
              <a:buFont typeface="Arial" pitchFamily="34" charset="0"/>
              <a:buChar char="•"/>
            </a:pPr>
            <a:r>
              <a:rPr lang="es-ES" sz="1600" dirty="0" smtClean="0"/>
              <a:t>El uso de plataformas de código abierto facilita el desarrollo de herramientas de consulta, toma de decisiones, visualización y descarga de datos.</a:t>
            </a:r>
            <a:endParaRPr lang="en-US" sz="1600" dirty="0" smtClean="0"/>
          </a:p>
          <a:p>
            <a:endParaRPr lang="en-US" sz="1600" dirty="0" smtClean="0"/>
          </a:p>
          <a:p>
            <a:pPr lvl="0">
              <a:buFont typeface="Arial" pitchFamily="34" charset="0"/>
              <a:buChar char="•"/>
            </a:pPr>
            <a:r>
              <a:rPr lang="es-ES" sz="1600" dirty="0" smtClean="0"/>
              <a:t>El empleo de software de libre acceso permitió que los costos y tiempos de adquisición de licencias se minimicen al máximo, además de permitir al público en general acceder a información espacial de tipo biótica revisada y estructurada según estándares nacionales e internacionales.</a:t>
            </a:r>
            <a:endParaRPr lang="en-US" sz="1600" dirty="0" smtClean="0"/>
          </a:p>
          <a:p>
            <a:pPr>
              <a:buFont typeface="Arial" pitchFamily="34" charset="0"/>
              <a:buChar char="•"/>
            </a:pPr>
            <a:endParaRPr lang="en-US" sz="1600" dirty="0" smtClean="0"/>
          </a:p>
          <a:p>
            <a:pPr lvl="0">
              <a:buFont typeface="Arial" pitchFamily="34" charset="0"/>
              <a:buChar char="•"/>
            </a:pPr>
            <a:r>
              <a:rPr lang="es-ES" sz="1600" dirty="0" smtClean="0"/>
              <a:t>El catálogo de objetos temático nacional se encuentra aún en desarrollo, por tal razón no fue posible catalogar de la misma manera todas las coberturas de los Planes Ecorregionales.</a:t>
            </a:r>
          </a:p>
          <a:p>
            <a:pPr lvl="0">
              <a:buFont typeface="Arial" pitchFamily="34" charset="0"/>
              <a:buChar char="•"/>
            </a:pPr>
            <a:endParaRPr lang="en-US" sz="1600" dirty="0" smtClean="0"/>
          </a:p>
          <a:p>
            <a:pPr lvl="0">
              <a:buFont typeface="Arial" pitchFamily="34" charset="0"/>
              <a:buChar char="•"/>
            </a:pPr>
            <a:r>
              <a:rPr lang="es-ES" sz="1600" dirty="0" smtClean="0"/>
              <a:t>En la actualidad existen gran variedad de software para la realización de una IDE, es por esto importante concluir que el usuario puede utilizar el software que más le convenga de acuerdo a sus necesidades y no solo aferrarse a uno u otro software específico.</a:t>
            </a:r>
            <a:endParaRPr lang="en-US" sz="1600" dirty="0"/>
          </a:p>
        </p:txBody>
      </p:sp>
      <p:sp>
        <p:nvSpPr>
          <p:cNvPr id="6" name="5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11560" y="260648"/>
            <a:ext cx="7849344" cy="787152"/>
          </a:xfrm>
        </p:spPr>
        <p:txBody>
          <a:bodyPr/>
          <a:lstStyle/>
          <a:p>
            <a:pPr algn="ctr"/>
            <a:r>
              <a:rPr lang="es-ES" sz="3000" dirty="0" smtClean="0"/>
              <a:t>ANTECEDENTES</a:t>
            </a:r>
            <a:endParaRPr lang="es-ES" sz="3000" dirty="0"/>
          </a:p>
        </p:txBody>
      </p:sp>
      <p:sp>
        <p:nvSpPr>
          <p:cNvPr id="4" name="2 Título"/>
          <p:cNvSpPr txBox="1">
            <a:spLocks/>
          </p:cNvSpPr>
          <p:nvPr/>
        </p:nvSpPr>
        <p:spPr>
          <a:xfrm>
            <a:off x="827584" y="1052736"/>
            <a:ext cx="7849344" cy="179526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000" b="0" i="0" u="none" strike="noStrike" kern="1200" cap="small" spc="200" normalizeH="0" baseline="0" noProof="0" dirty="0">
              <a:ln>
                <a:noFill/>
              </a:ln>
              <a:solidFill>
                <a:schemeClr val="tx1"/>
              </a:solidFill>
              <a:effectLst/>
              <a:uLnTx/>
              <a:uFillTx/>
              <a:latin typeface="+mj-lt"/>
              <a:ea typeface="+mj-ea"/>
              <a:cs typeface="+mj-cs"/>
            </a:endParaRPr>
          </a:p>
        </p:txBody>
      </p:sp>
      <p:sp>
        <p:nvSpPr>
          <p:cNvPr id="1025" name="Rectangle 1"/>
          <p:cNvSpPr>
            <a:spLocks noChangeArrowheads="1"/>
          </p:cNvSpPr>
          <p:nvPr/>
        </p:nvSpPr>
        <p:spPr bwMode="auto">
          <a:xfrm>
            <a:off x="251520" y="1484784"/>
            <a:ext cx="835292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9263" algn="just" fontAlgn="base">
              <a:lnSpc>
                <a:spcPct val="100000"/>
              </a:lnSpc>
              <a:spcBef>
                <a:spcPct val="0"/>
              </a:spcBef>
              <a:spcAft>
                <a:spcPct val="0"/>
              </a:spcAft>
              <a:buClrTx/>
              <a:buSzTx/>
              <a:buFontTx/>
              <a:buNone/>
              <a:tabLst/>
            </a:pPr>
            <a:r>
              <a:rPr lang="es-ES" sz="2000" cap="small" spc="200" dirty="0" smtClean="0">
                <a:latin typeface="Arial" pitchFamily="34" charset="0"/>
                <a:ea typeface="+mj-ea"/>
                <a:cs typeface="Arial" pitchFamily="34" charset="0"/>
              </a:rPr>
              <a:t>En el Ecuador actualmente se quiere implementar nuevas tecnologías y aplicaciones en el campo de los SIG y las IDES es por ello que varias instituciones dedicadas a la geoinformación siguen el ejemplo del Instituto Geográfico Militar (IGM) en la implementación de una IDE para la  publicación, visualización y análisis de información espacial que generan.</a:t>
            </a:r>
          </a:p>
          <a:p>
            <a:pPr marR="0" lvl="0" indent="449263" algn="just" fontAlgn="base">
              <a:lnSpc>
                <a:spcPct val="100000"/>
              </a:lnSpc>
              <a:spcBef>
                <a:spcPct val="0"/>
              </a:spcBef>
              <a:spcAft>
                <a:spcPct val="0"/>
              </a:spcAft>
              <a:buClrTx/>
              <a:buSzTx/>
              <a:buFontTx/>
              <a:buNone/>
              <a:tabLst/>
            </a:pPr>
            <a:endParaRPr lang="es-ES" sz="2000" cap="small" spc="200" dirty="0" smtClean="0">
              <a:latin typeface="Arial" pitchFamily="34" charset="0"/>
              <a:ea typeface="+mj-ea"/>
              <a:cs typeface="Arial" pitchFamily="34" charset="0"/>
            </a:endParaRPr>
          </a:p>
          <a:p>
            <a:pPr marR="0" lvl="0" indent="449263" algn="just" fontAlgn="base">
              <a:lnSpc>
                <a:spcPct val="100000"/>
              </a:lnSpc>
              <a:spcBef>
                <a:spcPct val="0"/>
              </a:spcBef>
              <a:spcAft>
                <a:spcPct val="0"/>
              </a:spcAft>
              <a:buClrTx/>
              <a:buSzTx/>
              <a:buFontTx/>
              <a:buNone/>
              <a:tabLst/>
            </a:pPr>
            <a:r>
              <a:rPr lang="es-ES" sz="2000" cap="small" spc="200" dirty="0" smtClean="0">
                <a:latin typeface="Arial" pitchFamily="34" charset="0"/>
                <a:ea typeface="+mj-ea"/>
                <a:cs typeface="Arial" pitchFamily="34" charset="0"/>
              </a:rPr>
              <a:t>Esta es la necesidad de crear una IDE Institucional la misma que está basada de acuerdo a la política general del estado en utilizar software libre esencia del presente proyecto, como lo menciona el documento de Políticas Nacionales de Geoinformación </a:t>
            </a:r>
          </a:p>
        </p:txBody>
      </p:sp>
      <p:pic>
        <p:nvPicPr>
          <p:cNvPr id="5" name="Picture 2" descr="http://repositorio.espe.edu.ec/retrieve/17562"/>
          <p:cNvPicPr>
            <a:picLocks noChangeAspect="1" noChangeArrowheads="1"/>
          </p:cNvPicPr>
          <p:nvPr/>
        </p:nvPicPr>
        <p:blipFill>
          <a:blip r:embed="rId2" cstate="print"/>
          <a:srcRect/>
          <a:stretch>
            <a:fillRect/>
          </a:stretch>
        </p:blipFill>
        <p:spPr bwMode="auto">
          <a:xfrm>
            <a:off x="7596336" y="116631"/>
            <a:ext cx="1296144" cy="1296145"/>
          </a:xfrm>
          <a:prstGeom prst="rect">
            <a:avLst/>
          </a:prstGeom>
          <a:noFill/>
        </p:spPr>
      </p:pic>
      <p:sp>
        <p:nvSpPr>
          <p:cNvPr id="6" name="5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cap="small" spc="200" dirty="0" smtClean="0">
                <a:latin typeface="Arial" pitchFamily="34" charset="0"/>
                <a:ea typeface="+mj-ea"/>
                <a:cs typeface="Arial" pitchFamily="34" charset="0"/>
              </a:rPr>
              <a:t>Conclusiones</a:t>
            </a:r>
            <a:endParaRPr kumimoji="0" lang="es-ES" sz="3200" b="0"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
        <p:nvSpPr>
          <p:cNvPr id="5" name="4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4" name="3 Rectángulo"/>
          <p:cNvSpPr/>
          <p:nvPr/>
        </p:nvSpPr>
        <p:spPr>
          <a:xfrm>
            <a:off x="395536" y="1916832"/>
            <a:ext cx="8424936" cy="4278094"/>
          </a:xfrm>
          <a:prstGeom prst="rect">
            <a:avLst/>
          </a:prstGeom>
        </p:spPr>
        <p:txBody>
          <a:bodyPr wrap="square">
            <a:spAutoFit/>
          </a:bodyPr>
          <a:lstStyle/>
          <a:p>
            <a:pPr lvl="0" algn="just" eaLnBrk="0" fontAlgn="base" hangingPunct="0">
              <a:spcBef>
                <a:spcPct val="0"/>
              </a:spcBef>
              <a:spcAft>
                <a:spcPct val="0"/>
              </a:spcAft>
              <a:buFont typeface="Arial" pitchFamily="34" charset="0"/>
              <a:buChar char="•"/>
            </a:pPr>
            <a:r>
              <a:rPr lang="es-ES" sz="1600" dirty="0" smtClean="0">
                <a:latin typeface="Arial" pitchFamily="34" charset="0"/>
                <a:ea typeface="Times New Roman" pitchFamily="18" charset="0"/>
                <a:cs typeface="Arial" pitchFamily="34" charset="0"/>
              </a:rPr>
              <a:t> Mapbender es uno de los visualizadores que cumple con todos los parámetros de software libre y código abierto con capacidad para acceder a servicios web regulados por el OGC como son: su licencia, su país de origen, los idiomas que manejan, su soporte comercial, los lenguajes de programación que permiten, su independencia con respecto a programas servidores de mapas y el manejo de metadatos, entre otros.</a:t>
            </a:r>
          </a:p>
          <a:p>
            <a:pPr lvl="0" algn="just" eaLnBrk="0" fontAlgn="base" hangingPunct="0">
              <a:spcBef>
                <a:spcPct val="0"/>
              </a:spcBef>
              <a:spcAft>
                <a:spcPct val="0"/>
              </a:spcAft>
              <a:buFont typeface="Arial" pitchFamily="34" charset="0"/>
              <a:buChar char="•"/>
            </a:pPr>
            <a:endParaRPr lang="es-ES" sz="1600" dirty="0" smtClean="0">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lang="es-ES" sz="1600" dirty="0" smtClean="0">
                <a:latin typeface="Arial" pitchFamily="34" charset="0"/>
                <a:ea typeface="Times New Roman" pitchFamily="18" charset="0"/>
                <a:cs typeface="Arial" pitchFamily="34" charset="0"/>
              </a:rPr>
              <a:t> El Perfil Ecuatoriano de Metadatos contiene toda la información que un usuario podría necesitar al momento de consultar un dato ya que cumple con normas y estándares internacionales.</a:t>
            </a:r>
          </a:p>
          <a:p>
            <a:pPr lvl="0" algn="just" eaLnBrk="0" fontAlgn="base" hangingPunct="0">
              <a:spcBef>
                <a:spcPct val="0"/>
              </a:spcBef>
              <a:spcAft>
                <a:spcPct val="0"/>
              </a:spcAft>
              <a:buFont typeface="Arial" pitchFamily="34" charset="0"/>
              <a:buChar char="•"/>
            </a:pPr>
            <a:endParaRPr lang="es-ES" sz="1600" dirty="0" smtClean="0">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lang="es-ES" sz="1600" dirty="0" smtClean="0">
                <a:latin typeface="Arial" pitchFamily="34" charset="0"/>
                <a:ea typeface="Times New Roman" pitchFamily="18" charset="0"/>
                <a:cs typeface="Arial" pitchFamily="34" charset="0"/>
              </a:rPr>
              <a:t> El catálogo de objetos temático nacional se encuentra aún en desarrollo por parte del grupo 4 de CONAGE, por tal razón no fue posible catalogar de la misma manera todas las coberturas de los Planes Ecorregionales.</a:t>
            </a:r>
          </a:p>
          <a:p>
            <a:pPr lvl="0" algn="just" eaLnBrk="0" fontAlgn="base" hangingPunct="0">
              <a:spcBef>
                <a:spcPct val="0"/>
              </a:spcBef>
              <a:spcAft>
                <a:spcPct val="0"/>
              </a:spcAft>
              <a:buFont typeface="Arial" pitchFamily="34" charset="0"/>
              <a:buChar char="•"/>
            </a:pPr>
            <a:endParaRPr lang="es-ES" sz="1600" dirty="0" smtClean="0">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lang="es-ES" sz="1600" dirty="0" smtClean="0">
                <a:latin typeface="Arial" pitchFamily="34" charset="0"/>
                <a:ea typeface="Times New Roman" pitchFamily="18" charset="0"/>
                <a:cs typeface="Arial" pitchFamily="34" charset="0"/>
              </a:rPr>
              <a:t> El catálogo de objetos de CLIRSEN no posee algunos atributos que incluyeron en la catalogación de las diferentes especies de animales y plantas de los Planes Ecorregionales por lo que se mantuvo la información original dada por TNC.</a:t>
            </a:r>
            <a:endParaRPr lang="es-ES" sz="1600" dirty="0" smtClean="0">
              <a:latin typeface="Arial" pitchFamily="34" charset="0"/>
              <a:cs typeface="Arial" pitchFamily="34" charset="0"/>
            </a:endParaRPr>
          </a:p>
        </p:txBody>
      </p:sp>
      <p:sp>
        <p:nvSpPr>
          <p:cNvPr id="6" name="5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cap="small" spc="200" dirty="0" smtClean="0">
                <a:latin typeface="Arial" pitchFamily="34" charset="0"/>
                <a:ea typeface="+mj-ea"/>
                <a:cs typeface="Arial" pitchFamily="34" charset="0"/>
              </a:rPr>
              <a:t>recomendaciones</a:t>
            </a:r>
            <a:endParaRPr kumimoji="0" lang="es-ES" sz="3200" b="0"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
        <p:nvSpPr>
          <p:cNvPr id="5" name="4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45057" name="Rectangle 1"/>
          <p:cNvSpPr>
            <a:spLocks noChangeArrowheads="1"/>
          </p:cNvSpPr>
          <p:nvPr/>
        </p:nvSpPr>
        <p:spPr bwMode="auto">
          <a:xfrm>
            <a:off x="179512" y="1814916"/>
            <a:ext cx="849694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software </a:t>
            </a:r>
            <a:r>
              <a:rPr kumimoji="0" lang="es-E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ArcGIS</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aún cuando es comercial, sigue siendo uno de los mejores en la parte de GIS, es por ello que se recomienda realizar la topología en el mismo puesto que los software GIS libres todavía tienen limitaciones.</a:t>
            </a:r>
          </a:p>
          <a:p>
            <a:pPr marL="0" marR="0" lvl="0" indent="0" algn="just" defTabSz="914400" rtl="0" eaLnBrk="1" fontAlgn="base" latinLnBrk="0" hangingPunct="1">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recomienda que para realizar la simbología que posee una determinada cobertura o capa. El software Kosmo (GIS libre), es una buena opción por su facilidad del mismo, y además que dicha simbología puede ser leída en Geoserver al momento de generar un </a:t>
            </a:r>
            <a:r>
              <a:rPr kumimoji="0" lang="es-E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wms</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publicar alguna o varias coberturas.</a:t>
            </a:r>
          </a:p>
          <a:p>
            <a:pPr marL="0" marR="0" lvl="0" indent="0" algn="just" defTabSz="914400" rtl="0" eaLnBrk="0" fontAlgn="base" latinLnBrk="0" hangingPunct="0">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 ser Postgres-Postgis una herramienta poderosa para el almacenamiento de bases de datos se recomienda que los usuarios de IDE apliquen esta software ya que la cantidad y el tamaño de la información que podemos tener en un software GIS disminuye notablemente en Postgres-Postgis.</a:t>
            </a:r>
          </a:p>
          <a:p>
            <a:pPr marL="0" marR="0" lvl="0" indent="0" algn="just" defTabSz="914400" rtl="0" eaLnBrk="0" fontAlgn="base" latinLnBrk="0" hangingPunct="0">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la actualidad los software de código abierto están logrando cumplir con estándares que le permiten al usuario desarrollar una IDE, es por ello que se recomienda seguir utilizando e investigando aún más en las bondades que pueden tener los mismos para mejorar nuestras IDEs.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051720" y="269776"/>
            <a:ext cx="676875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cap="small" spc="200" dirty="0" smtClean="0">
                <a:latin typeface="Arial" pitchFamily="34" charset="0"/>
                <a:ea typeface="+mj-ea"/>
                <a:cs typeface="Arial" pitchFamily="34" charset="0"/>
              </a:rPr>
              <a:t>recomendaciones</a:t>
            </a:r>
            <a:endParaRPr kumimoji="0" lang="es-ES" sz="3200" b="0"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
        <p:nvSpPr>
          <p:cNvPr id="5" name="4 Rectángulo"/>
          <p:cNvSpPr/>
          <p:nvPr/>
        </p:nvSpPr>
        <p:spPr>
          <a:xfrm>
            <a:off x="72008" y="335558"/>
            <a:ext cx="169168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IDE PE&amp;CRO</a:t>
            </a:r>
            <a:endParaRPr lang="es-ES" sz="3200" b="1" cap="none" spc="0" dirty="0">
              <a:ln/>
              <a:solidFill>
                <a:schemeClr val="accent3"/>
              </a:solidFill>
              <a:effectLst/>
            </a:endParaRPr>
          </a:p>
        </p:txBody>
      </p:sp>
      <p:sp>
        <p:nvSpPr>
          <p:cNvPr id="45057" name="Rectangle 1"/>
          <p:cNvSpPr>
            <a:spLocks noChangeArrowheads="1"/>
          </p:cNvSpPr>
          <p:nvPr/>
        </p:nvSpPr>
        <p:spPr bwMode="auto">
          <a:xfrm>
            <a:off x="179512" y="1910079"/>
            <a:ext cx="856895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es-ES" sz="1600" dirty="0" smtClean="0"/>
              <a:t>En la actualidad los software de código abierto están logrando cumplir con estándares que le permiten al usuario desarrollar una IDE, es por ello que se recomienda seguir utilizando e investigando aún más en las bondades que pueden tener los mismos para mejorar nuestras </a:t>
            </a:r>
            <a:r>
              <a:rPr lang="es-ES" sz="1600" dirty="0" err="1" smtClean="0"/>
              <a:t>IDEs</a:t>
            </a:r>
            <a:r>
              <a:rPr lang="es-ES" sz="1600" dirty="0" smtClean="0"/>
              <a:t>.</a:t>
            </a:r>
          </a:p>
          <a:p>
            <a:pPr lvl="0">
              <a:buFont typeface="Arial" pitchFamily="34" charset="0"/>
              <a:buChar char="•"/>
            </a:pPr>
            <a:endParaRPr lang="en-US" sz="1600" dirty="0" smtClean="0"/>
          </a:p>
          <a:p>
            <a:pPr lvl="0">
              <a:buFont typeface="Arial" pitchFamily="34" charset="0"/>
              <a:buChar char="•"/>
            </a:pPr>
            <a:r>
              <a:rPr lang="es-ES" sz="1600" dirty="0" smtClean="0"/>
              <a:t>Actualmente existen dentro de CONAGE grupos de trabajo que realizan estudios, observaciones y por ende mejoras a la norma del PEM y a las Políticas de Geoinformación, se recomienda que las universidades se involucren en estos grupos de trabajo  para que puedan dar su aporte y para que a futuro dentro de la enseñanza de la Ingeniería Geográfica sean incluidas estos estándares como parte del pensum académico y así sea homogéneo el uso y manejo de la información geográfica en el país.</a:t>
            </a:r>
          </a:p>
          <a:p>
            <a:pPr lvl="0">
              <a:buFont typeface="Arial" pitchFamily="34" charset="0"/>
              <a:buChar char="•"/>
            </a:pPr>
            <a:endParaRPr lang="en-US" sz="1600" dirty="0" smtClean="0"/>
          </a:p>
          <a:p>
            <a:pPr>
              <a:buFont typeface="Arial" pitchFamily="34" charset="0"/>
              <a:buChar char="•"/>
            </a:pPr>
            <a:r>
              <a:rPr lang="es-ES" sz="1600" dirty="0" smtClean="0"/>
              <a:t>Se recomienda que </a:t>
            </a:r>
            <a:r>
              <a:rPr lang="es-ES" sz="1600" dirty="0" err="1" smtClean="0"/>
              <a:t>The</a:t>
            </a:r>
            <a:r>
              <a:rPr lang="es-ES" sz="1600" dirty="0" smtClean="0"/>
              <a:t> </a:t>
            </a:r>
            <a:r>
              <a:rPr lang="es-ES" sz="1600" dirty="0" err="1" smtClean="0"/>
              <a:t>Nature</a:t>
            </a:r>
            <a:r>
              <a:rPr lang="es-ES" sz="1600" dirty="0" smtClean="0"/>
              <a:t> </a:t>
            </a:r>
            <a:r>
              <a:rPr lang="es-ES" sz="1600" dirty="0" err="1" smtClean="0"/>
              <a:t>Coservancy</a:t>
            </a:r>
            <a:r>
              <a:rPr lang="es-ES" sz="1600" dirty="0" smtClean="0"/>
              <a:t> aplique desde ahora en adelante el catálogo de objetos tanto para la información base como temática</a:t>
            </a:r>
          </a:p>
          <a:p>
            <a:pPr>
              <a:buFont typeface="Arial" pitchFamily="34" charset="0"/>
              <a:buChar char="•"/>
            </a:pPr>
            <a:endParaRPr lang="en-US" sz="1600" dirty="0" smtClean="0"/>
          </a:p>
          <a:p>
            <a:pPr lvl="0">
              <a:buFont typeface="Arial" pitchFamily="34" charset="0"/>
              <a:buChar char="•"/>
            </a:pPr>
            <a:r>
              <a:rPr lang="es-ES" sz="1600" dirty="0" smtClean="0"/>
              <a:t>Se recomienda que la propuesta de catálogo para información geográfica de tipo biótico sea puesta a conocimiento del Ministerio de Ambiente, entidad encargada de identificar los objetos mencionados en este proyecto.</a:t>
            </a:r>
            <a:endParaRPr lang="en-US" sz="1600" dirty="0" smtClean="0"/>
          </a:p>
          <a:p>
            <a:pPr>
              <a:buFont typeface="Arial" pitchFamily="34" charset="0"/>
              <a:buChar char="•"/>
            </a:pPr>
            <a:endParaRPr lang="en-US" sz="1600" dirty="0" smtClean="0"/>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4" name="3 Marcador de texto"/>
          <p:cNvSpPr>
            <a:spLocks noGrp="1"/>
          </p:cNvSpPr>
          <p:nvPr>
            <p:ph type="body" sz="half" idx="2"/>
          </p:nvPr>
        </p:nvSpPr>
        <p:spPr/>
        <p:txBody>
          <a:bodyPr/>
          <a:lstStyle/>
          <a:p>
            <a:endParaRPr lang="en-US"/>
          </a:p>
        </p:txBody>
      </p:sp>
      <p:sp>
        <p:nvSpPr>
          <p:cNvPr id="5" name="4 CuadroTexto"/>
          <p:cNvSpPr txBox="1"/>
          <p:nvPr/>
        </p:nvSpPr>
        <p:spPr>
          <a:xfrm>
            <a:off x="899592" y="3429000"/>
            <a:ext cx="7992888" cy="1754326"/>
          </a:xfrm>
          <a:prstGeom prst="rect">
            <a:avLst/>
          </a:prstGeom>
          <a:noFill/>
        </p:spPr>
        <p:txBody>
          <a:bodyPr wrap="square" rtlCol="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MUCHAS GRACIAS POR SU ATENCI</a:t>
            </a:r>
            <a:r>
              <a:rPr lang="es-EC"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ÓN</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87824" y="188640"/>
            <a:ext cx="3600400" cy="648072"/>
          </a:xfrm>
        </p:spPr>
        <p:txBody>
          <a:bodyPr>
            <a:normAutofit/>
          </a:bodyPr>
          <a:lstStyle/>
          <a:p>
            <a:pPr algn="ctr"/>
            <a:r>
              <a:rPr lang="es-ES" sz="3000" dirty="0" smtClean="0"/>
              <a:t>OBJETIVOS</a:t>
            </a:r>
            <a:endParaRPr lang="es-ES" sz="3000" dirty="0"/>
          </a:p>
        </p:txBody>
      </p:sp>
      <p:sp>
        <p:nvSpPr>
          <p:cNvPr id="2049" name="Rectangle 1"/>
          <p:cNvSpPr>
            <a:spLocks noChangeArrowheads="1"/>
          </p:cNvSpPr>
          <p:nvPr/>
        </p:nvSpPr>
        <p:spPr bwMode="auto">
          <a:xfrm>
            <a:off x="323528" y="2369211"/>
            <a:ext cx="856895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r>
              <a:rPr lang="es-ES" sz="1200" b="1" cap="small" spc="200" dirty="0" smtClean="0">
                <a:latin typeface="Arial" pitchFamily="34" charset="0"/>
                <a:ea typeface="+mj-ea"/>
                <a:cs typeface="Arial" pitchFamily="34" charset="0"/>
              </a:rPr>
              <a:t>ESPECÍFICOS</a:t>
            </a:r>
          </a:p>
          <a:p>
            <a:pPr indent="449263" algn="just" fontAlgn="base">
              <a:spcBef>
                <a:spcPct val="0"/>
              </a:spcBef>
              <a:spcAft>
                <a:spcPct val="0"/>
              </a:spcAft>
            </a:pPr>
            <a:endParaRPr lang="es-ES" sz="1200" cap="small" spc="200" dirty="0" smtClean="0">
              <a:latin typeface="Arial" pitchFamily="34" charset="0"/>
              <a:ea typeface="+mj-ea"/>
              <a:cs typeface="Arial" pitchFamily="34" charset="0"/>
            </a:endParaRPr>
          </a:p>
          <a:p>
            <a:pPr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Estructurar la información espacial correspondiente a los Planes Ecorregionales Pacifico Ecuatorial y Cordillera Real Oriental.</a:t>
            </a:r>
          </a:p>
          <a:p>
            <a:pPr indent="449263" algn="just" fontAlgn="base">
              <a:spcBef>
                <a:spcPct val="0"/>
              </a:spcBef>
              <a:spcAft>
                <a:spcPct val="0"/>
              </a:spcAft>
              <a:buFont typeface="Arial" pitchFamily="34" charset="0"/>
              <a:buChar char="•"/>
            </a:pPr>
            <a:endParaRPr lang="es-ES" sz="1200" cap="small" spc="200" dirty="0" smtClean="0">
              <a:latin typeface="Arial" pitchFamily="34" charset="0"/>
              <a:ea typeface="+mj-ea"/>
              <a:cs typeface="Arial" pitchFamily="34" charset="0"/>
            </a:endParaRPr>
          </a:p>
          <a:p>
            <a:pPr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Homogenizar la información espacial temática de tipo biótico que incluye especies, comunidades y sistemas ecológicos correspondientes a los Planes Ecorregionales Pacifico Ecuatorial y Cordillera Real Oriental.</a:t>
            </a:r>
          </a:p>
          <a:p>
            <a:pPr indent="449263" algn="just" fontAlgn="base">
              <a:spcBef>
                <a:spcPct val="0"/>
              </a:spcBef>
              <a:spcAft>
                <a:spcPct val="0"/>
              </a:spcAft>
              <a:buFont typeface="Arial" pitchFamily="34" charset="0"/>
              <a:buChar char="•"/>
            </a:pPr>
            <a:endParaRPr lang="es-ES" sz="1200" cap="small" spc="200" dirty="0" smtClean="0">
              <a:latin typeface="Arial" pitchFamily="34" charset="0"/>
              <a:ea typeface="+mj-ea"/>
              <a:cs typeface="Arial" pitchFamily="34" charset="0"/>
            </a:endParaRPr>
          </a:p>
          <a:p>
            <a:pPr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Generación de Metadatos bajo las políticas de geoinformación nacional (Perfil Ecuatoriano de Metadatos) para los Planes Ecorregionales Pacífico Ecuatorial y Cordillera Real Oriental. </a:t>
            </a:r>
          </a:p>
          <a:p>
            <a:pPr indent="449263" algn="just" fontAlgn="base">
              <a:spcBef>
                <a:spcPct val="0"/>
              </a:spcBef>
              <a:spcAft>
                <a:spcPct val="0"/>
              </a:spcAft>
              <a:buFont typeface="Arial" pitchFamily="34" charset="0"/>
              <a:buChar char="•"/>
            </a:pPr>
            <a:endParaRPr lang="es-ES" sz="1200" cap="small" spc="200" dirty="0" smtClean="0">
              <a:latin typeface="Arial" pitchFamily="34" charset="0"/>
              <a:ea typeface="+mj-ea"/>
              <a:cs typeface="Arial" pitchFamily="34" charset="0"/>
            </a:endParaRPr>
          </a:p>
          <a:p>
            <a:pPr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Implementar un servicio WMS (Web Map Service).</a:t>
            </a:r>
          </a:p>
          <a:p>
            <a:pPr indent="449263" algn="just" fontAlgn="base">
              <a:spcBef>
                <a:spcPct val="0"/>
              </a:spcBef>
              <a:spcAft>
                <a:spcPct val="0"/>
              </a:spcAft>
              <a:buFont typeface="Arial" pitchFamily="34" charset="0"/>
              <a:buChar char="•"/>
            </a:pPr>
            <a:endParaRPr lang="es-ES" sz="1200" cap="small" spc="200" dirty="0" smtClean="0">
              <a:latin typeface="Arial" pitchFamily="34" charset="0"/>
              <a:ea typeface="+mj-ea"/>
              <a:cs typeface="Arial" pitchFamily="34" charset="0"/>
            </a:endParaRPr>
          </a:p>
          <a:p>
            <a:pPr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Desarrollar un catálogo ordenado de topónimos (Nomenclátor) para poblados contenidos en los Planes Ecorregionales.</a:t>
            </a:r>
          </a:p>
          <a:p>
            <a:pPr indent="449263" algn="just" fontAlgn="base">
              <a:spcBef>
                <a:spcPct val="0"/>
              </a:spcBef>
              <a:spcAft>
                <a:spcPct val="0"/>
              </a:spcAft>
              <a:buFont typeface="Arial" pitchFamily="34" charset="0"/>
              <a:buChar char="•"/>
            </a:pPr>
            <a:endParaRPr lang="es-ES" sz="1200" cap="small" spc="200" dirty="0" smtClean="0">
              <a:latin typeface="Arial" pitchFamily="34" charset="0"/>
              <a:ea typeface="+mj-ea"/>
              <a:cs typeface="Arial" pitchFamily="34" charset="0"/>
            </a:endParaRPr>
          </a:p>
          <a:p>
            <a:pPr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Proponer un Catálogo de objetos temático de tipo biótico para la estructuración de la información de los Planes Ecorregionales Pacífico Ecuatorial y Cordillera Real Oriental. </a:t>
            </a:r>
          </a:p>
        </p:txBody>
      </p:sp>
      <p:sp>
        <p:nvSpPr>
          <p:cNvPr id="2050" name="Rectangle 2"/>
          <p:cNvSpPr>
            <a:spLocks noChangeArrowheads="1"/>
          </p:cNvSpPr>
          <p:nvPr/>
        </p:nvSpPr>
        <p:spPr bwMode="auto">
          <a:xfrm>
            <a:off x="467544" y="949950"/>
            <a:ext cx="799288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buFontTx/>
              <a:buNone/>
            </a:pPr>
            <a:r>
              <a:rPr lang="es-ES" sz="1200" b="1" cap="small" spc="200" dirty="0" smtClean="0">
                <a:latin typeface="Arial" pitchFamily="34" charset="0"/>
                <a:ea typeface="+mj-ea"/>
                <a:cs typeface="Arial" pitchFamily="34" charset="0"/>
              </a:rPr>
              <a:t>GENERAL</a:t>
            </a:r>
          </a:p>
          <a:p>
            <a:pPr marR="0" lvl="0" indent="449263" algn="just" fontAlgn="base">
              <a:lnSpc>
                <a:spcPct val="100000"/>
              </a:lnSpc>
              <a:spcBef>
                <a:spcPct val="0"/>
              </a:spcBef>
              <a:spcAft>
                <a:spcPct val="0"/>
              </a:spcAft>
              <a:buClrTx/>
              <a:buSzTx/>
              <a:buFontTx/>
              <a:buNone/>
              <a:tabLst/>
            </a:pPr>
            <a:endParaRPr lang="es-ES" sz="1200" cap="small" spc="200" dirty="0" smtClean="0">
              <a:latin typeface="Arial" pitchFamily="34" charset="0"/>
              <a:ea typeface="+mj-ea"/>
              <a:cs typeface="Arial" pitchFamily="34" charset="0"/>
            </a:endParaRPr>
          </a:p>
          <a:p>
            <a:pPr marR="0" lvl="0" indent="449263" algn="just" fontAlgn="base">
              <a:lnSpc>
                <a:spcPct val="100000"/>
              </a:lnSpc>
              <a:spcBef>
                <a:spcPct val="0"/>
              </a:spcBef>
              <a:spcAft>
                <a:spcPct val="0"/>
              </a:spcAft>
              <a:buClrTx/>
              <a:buSzTx/>
              <a:buFontTx/>
              <a:buNone/>
              <a:tabLst/>
            </a:pPr>
            <a:r>
              <a:rPr lang="es-ES" sz="1200" cap="small" spc="200" dirty="0" smtClean="0">
                <a:latin typeface="Arial" pitchFamily="34" charset="0"/>
                <a:ea typeface="+mj-ea"/>
                <a:cs typeface="Arial" pitchFamily="34" charset="0"/>
              </a:rPr>
              <a:t>Diseñar una Infraestructura de Datos Espaciales a través de software libre, para </a:t>
            </a:r>
            <a:r>
              <a:rPr lang="es-ES" sz="1200" cap="small" spc="200" dirty="0" err="1" smtClean="0">
                <a:latin typeface="Arial" pitchFamily="34" charset="0"/>
                <a:ea typeface="+mj-ea"/>
                <a:cs typeface="Arial" pitchFamily="34" charset="0"/>
              </a:rPr>
              <a:t>The</a:t>
            </a:r>
            <a:r>
              <a:rPr lang="es-ES" sz="1200" cap="small" spc="200" dirty="0" smtClean="0">
                <a:latin typeface="Arial" pitchFamily="34" charset="0"/>
                <a:ea typeface="+mj-ea"/>
                <a:cs typeface="Arial" pitchFamily="34" charset="0"/>
              </a:rPr>
              <a:t> Nature Conservancy-Ecuador aplicado a los Planes Ecorregionales Pacífico Ecuatorial y Cordillera Real Oriental, bajo políticas nacionales de geoinformación.</a:t>
            </a:r>
          </a:p>
        </p:txBody>
      </p:sp>
      <p:pic>
        <p:nvPicPr>
          <p:cNvPr id="5" name="Picture 2" descr="http://repositorio.espe.edu.ec/retrieve/17562"/>
          <p:cNvPicPr>
            <a:picLocks noChangeAspect="1" noChangeArrowheads="1"/>
          </p:cNvPicPr>
          <p:nvPr/>
        </p:nvPicPr>
        <p:blipFill>
          <a:blip r:embed="rId2" cstate="print"/>
          <a:srcRect/>
          <a:stretch>
            <a:fillRect/>
          </a:stretch>
        </p:blipFill>
        <p:spPr bwMode="auto">
          <a:xfrm>
            <a:off x="7668344" y="44624"/>
            <a:ext cx="1296144" cy="1296145"/>
          </a:xfrm>
          <a:prstGeom prst="rect">
            <a:avLst/>
          </a:prstGeom>
          <a:noFill/>
        </p:spPr>
      </p:pic>
      <p:sp>
        <p:nvSpPr>
          <p:cNvPr id="6" name="5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5856" y="260648"/>
            <a:ext cx="3312368" cy="882352"/>
          </a:xfrm>
        </p:spPr>
        <p:txBody>
          <a:bodyPr>
            <a:normAutofit/>
          </a:bodyPr>
          <a:lstStyle/>
          <a:p>
            <a:pPr algn="ctr"/>
            <a:r>
              <a:rPr lang="es-ES" sz="4000" dirty="0" smtClean="0">
                <a:latin typeface="Arial" pitchFamily="34" charset="0"/>
                <a:cs typeface="Arial" pitchFamily="34" charset="0"/>
              </a:rPr>
              <a:t>METAS</a:t>
            </a:r>
            <a:endParaRPr lang="es-ES" sz="4000" dirty="0">
              <a:latin typeface="Arial" pitchFamily="34" charset="0"/>
              <a:cs typeface="Arial" pitchFamily="34" charset="0"/>
            </a:endParaRPr>
          </a:p>
        </p:txBody>
      </p:sp>
      <p:sp>
        <p:nvSpPr>
          <p:cNvPr id="2049" name="Rectangle 1"/>
          <p:cNvSpPr>
            <a:spLocks noChangeArrowheads="1"/>
          </p:cNvSpPr>
          <p:nvPr/>
        </p:nvSpPr>
        <p:spPr bwMode="auto">
          <a:xfrm>
            <a:off x="575048" y="1837417"/>
            <a:ext cx="8173416"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2 bases de datos geoespaciales que contengan la Información espacial temática de tipo biótico que incluye especies, sitios prioritarios de conservación y sistemas ecológicos correctamente estructurados y Georeferenciados correspondiente a los Planes Ecorregionales Pacifico Ecuatorial y Cordillera Real Oriental.</a:t>
            </a:r>
          </a:p>
          <a:p>
            <a:pPr lvl="0" indent="449263" algn="just" fontAlgn="base">
              <a:spcBef>
                <a:spcPct val="0"/>
              </a:spcBef>
              <a:spcAft>
                <a:spcPct val="0"/>
              </a:spcAft>
              <a:buFont typeface="Arial" pitchFamily="34" charset="0"/>
              <a:buChar char="•"/>
            </a:pPr>
            <a:endParaRPr lang="es-ES" sz="1200" cap="small" spc="200" dirty="0" smtClean="0">
              <a:latin typeface="Arial" pitchFamily="34" charset="0"/>
              <a:ea typeface="+mj-ea"/>
              <a:cs typeface="Arial" pitchFamily="34" charset="0"/>
            </a:endParaRPr>
          </a:p>
          <a:p>
            <a:pPr lvl="0"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1 Catálogo de Objetos propuesto para la información de tipo biótico de los Planes Ecorregionales Pacifico Ecuatorial y Cordillera Real Oriental.</a:t>
            </a:r>
          </a:p>
          <a:p>
            <a:pPr lvl="0" indent="449263" algn="just" fontAlgn="base">
              <a:spcBef>
                <a:spcPct val="0"/>
              </a:spcBef>
              <a:spcAft>
                <a:spcPct val="0"/>
              </a:spcAft>
              <a:buFont typeface="Arial" pitchFamily="34" charset="0"/>
              <a:buChar char="•"/>
            </a:pPr>
            <a:endParaRPr lang="es-ES" sz="1200" cap="small" spc="200" dirty="0" smtClean="0">
              <a:latin typeface="Arial" pitchFamily="34" charset="0"/>
              <a:ea typeface="+mj-ea"/>
              <a:cs typeface="Arial" pitchFamily="34" charset="0"/>
            </a:endParaRPr>
          </a:p>
          <a:p>
            <a:pPr lvl="0"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1 Plantilla de  metadatos que contenga la información  temática de tipo biótico que incluye especies, sitios prioritarios de conservación y sistemas ecológicos.</a:t>
            </a:r>
          </a:p>
          <a:p>
            <a:pPr lvl="0" indent="449263" algn="just" fontAlgn="base">
              <a:spcBef>
                <a:spcPct val="0"/>
              </a:spcBef>
              <a:spcAft>
                <a:spcPct val="0"/>
              </a:spcAft>
            </a:pPr>
            <a:endParaRPr lang="es-ES" sz="1200" cap="small" spc="200" dirty="0" smtClean="0">
              <a:latin typeface="Arial" pitchFamily="34" charset="0"/>
              <a:ea typeface="+mj-ea"/>
              <a:cs typeface="Arial" pitchFamily="34" charset="0"/>
            </a:endParaRPr>
          </a:p>
          <a:p>
            <a:pPr lvl="0"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1 Servidor de mapas local (</a:t>
            </a:r>
            <a:r>
              <a:rPr lang="es-ES" sz="1200" cap="small" spc="200" dirty="0" err="1" smtClean="0">
                <a:latin typeface="Arial" pitchFamily="34" charset="0"/>
                <a:ea typeface="+mj-ea"/>
                <a:cs typeface="Arial" pitchFamily="34" charset="0"/>
              </a:rPr>
              <a:t>localhost</a:t>
            </a:r>
            <a:r>
              <a:rPr lang="es-ES" sz="1200" cap="small" spc="200" dirty="0" smtClean="0">
                <a:latin typeface="Arial" pitchFamily="34" charset="0"/>
                <a:ea typeface="+mj-ea"/>
                <a:cs typeface="Arial" pitchFamily="34" charset="0"/>
              </a:rPr>
              <a:t>) para consulta, visualización y análisis de información geográfica de los Planes Ecorregionales Pacifico Ecuatorial y Cordillera Real Oriental.</a:t>
            </a:r>
          </a:p>
          <a:p>
            <a:pPr lvl="0" indent="449263" algn="just" fontAlgn="base">
              <a:spcBef>
                <a:spcPct val="0"/>
              </a:spcBef>
              <a:spcAft>
                <a:spcPct val="0"/>
              </a:spcAft>
              <a:buFont typeface="Arial" pitchFamily="34" charset="0"/>
              <a:buChar char="•"/>
            </a:pPr>
            <a:endParaRPr lang="es-ES" sz="1200" cap="small" spc="200" dirty="0" smtClean="0">
              <a:latin typeface="Arial" pitchFamily="34" charset="0"/>
              <a:ea typeface="+mj-ea"/>
              <a:cs typeface="Arial" pitchFamily="34" charset="0"/>
            </a:endParaRPr>
          </a:p>
          <a:p>
            <a:pPr lvl="0"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1 catálogo de Topónimos – Nomenclátor (nombres geográficos) de poblados incorporados al portal geográfico PE&amp;CRO.</a:t>
            </a:r>
          </a:p>
          <a:p>
            <a:pPr lvl="0" indent="449263" algn="just" fontAlgn="base">
              <a:spcBef>
                <a:spcPct val="0"/>
              </a:spcBef>
              <a:spcAft>
                <a:spcPct val="0"/>
              </a:spcAft>
              <a:buFont typeface="Arial" pitchFamily="34" charset="0"/>
              <a:buChar char="•"/>
            </a:pPr>
            <a:endParaRPr lang="es-ES" sz="1200" cap="small" spc="200" dirty="0" smtClean="0">
              <a:latin typeface="Arial" pitchFamily="34" charset="0"/>
              <a:ea typeface="+mj-ea"/>
              <a:cs typeface="Arial" pitchFamily="34" charset="0"/>
            </a:endParaRPr>
          </a:p>
          <a:p>
            <a:pPr lvl="0" indent="449263" algn="just" fontAlgn="base">
              <a:spcBef>
                <a:spcPct val="0"/>
              </a:spcBef>
              <a:spcAft>
                <a:spcPct val="0"/>
              </a:spcAft>
              <a:buFont typeface="Arial" pitchFamily="34" charset="0"/>
              <a:buChar char="•"/>
            </a:pPr>
            <a:r>
              <a:rPr lang="es-ES" sz="1200" cap="small" spc="200" dirty="0" smtClean="0">
                <a:latin typeface="Arial" pitchFamily="34" charset="0"/>
                <a:ea typeface="+mj-ea"/>
                <a:cs typeface="Arial" pitchFamily="34" charset="0"/>
              </a:rPr>
              <a:t>1 Manual de usuario del portal geográfico PE&amp;CRO.</a:t>
            </a:r>
          </a:p>
          <a:p>
            <a:pPr marL="0" marR="0" lvl="0" indent="0" algn="l" defTabSz="914400" rtl="0" eaLnBrk="1" fontAlgn="base" latinLnBrk="0" hangingPunct="1">
              <a:lnSpc>
                <a:spcPct val="100000"/>
              </a:lnSpc>
              <a:spcBef>
                <a:spcPct val="0"/>
              </a:spcBef>
              <a:spcAft>
                <a:spcPct val="0"/>
              </a:spcAft>
              <a:buClrTx/>
              <a:buSzTx/>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http://repositorio.espe.edu.ec/retrieve/17562"/>
          <p:cNvPicPr>
            <a:picLocks noChangeAspect="1" noChangeArrowheads="1"/>
          </p:cNvPicPr>
          <p:nvPr/>
        </p:nvPicPr>
        <p:blipFill>
          <a:blip r:embed="rId2" cstate="print"/>
          <a:srcRect/>
          <a:stretch>
            <a:fillRect/>
          </a:stretch>
        </p:blipFill>
        <p:spPr bwMode="auto">
          <a:xfrm>
            <a:off x="323528" y="188640"/>
            <a:ext cx="1296144" cy="1296145"/>
          </a:xfrm>
          <a:prstGeom prst="rect">
            <a:avLst/>
          </a:prstGeom>
          <a:noFill/>
        </p:spPr>
      </p:pic>
      <p:sp>
        <p:nvSpPr>
          <p:cNvPr id="6" name="5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548680"/>
            <a:ext cx="6336704" cy="864096"/>
          </a:xfrm>
        </p:spPr>
        <p:txBody>
          <a:bodyPr>
            <a:normAutofit fontScale="90000"/>
          </a:bodyPr>
          <a:lstStyle/>
          <a:p>
            <a:pPr algn="ctr"/>
            <a:r>
              <a:rPr lang="es-ES" sz="3000" dirty="0" smtClean="0">
                <a:latin typeface="Arial" pitchFamily="34" charset="0"/>
                <a:cs typeface="Arial" pitchFamily="34" charset="0"/>
              </a:rPr>
              <a:t>INSUMOS DE TRABAJO Y SOFTWARE UTILIZADO</a:t>
            </a:r>
            <a:endParaRPr lang="es-ES" sz="3000" dirty="0">
              <a:latin typeface="Arial" pitchFamily="34" charset="0"/>
              <a:cs typeface="Arial" pitchFamily="34" charset="0"/>
            </a:endParaRPr>
          </a:p>
        </p:txBody>
      </p:sp>
      <p:sp>
        <p:nvSpPr>
          <p:cNvPr id="17409" name="Rectangle 1"/>
          <p:cNvSpPr>
            <a:spLocks noChangeArrowheads="1"/>
          </p:cNvSpPr>
          <p:nvPr/>
        </p:nvSpPr>
        <p:spPr bwMode="auto">
          <a:xfrm>
            <a:off x="323528" y="2296037"/>
            <a:ext cx="8424936"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r>
              <a:rPr lang="es-ES" dirty="0" smtClean="0">
                <a:latin typeface="Arial" pitchFamily="34" charset="0"/>
                <a:cs typeface="Arial" pitchFamily="34" charset="0"/>
              </a:rPr>
              <a:t>Información cartográfica temática de tipo biótico y bibliográfica de </a:t>
            </a:r>
            <a:r>
              <a:rPr lang="es-ES" dirty="0" err="1" smtClean="0">
                <a:latin typeface="Arial" pitchFamily="34" charset="0"/>
                <a:cs typeface="Arial" pitchFamily="34" charset="0"/>
              </a:rPr>
              <a:t>The</a:t>
            </a:r>
            <a:r>
              <a:rPr lang="es-ES" dirty="0" smtClean="0">
                <a:latin typeface="Arial" pitchFamily="34" charset="0"/>
                <a:cs typeface="Arial" pitchFamily="34" charset="0"/>
              </a:rPr>
              <a:t> Nature Conservancy.</a:t>
            </a:r>
          </a:p>
          <a:p>
            <a:pPr marL="0" marR="0" lvl="0" indent="449263" algn="just" defTabSz="914400" rtl="0" eaLnBrk="1" fontAlgn="base" latinLnBrk="0" hangingPunct="1">
              <a:lnSpc>
                <a:spcPct val="100000"/>
              </a:lnSpc>
              <a:spcBef>
                <a:spcPct val="0"/>
              </a:spcBef>
              <a:spcAft>
                <a:spcPct val="0"/>
              </a:spcAft>
              <a:buClrTx/>
              <a:buSzTx/>
              <a:tabLst/>
            </a:pPr>
            <a:r>
              <a:rPr lang="es-ES" dirty="0" smtClean="0">
                <a:latin typeface="Arial" pitchFamily="34" charset="0"/>
                <a:cs typeface="Arial" pitchFamily="34" charset="0"/>
              </a:rPr>
              <a:t> </a:t>
            </a:r>
          </a:p>
          <a:p>
            <a:pPr marL="0" marR="0" lvl="0" indent="449263" algn="just" defTabSz="914400" rtl="0" eaLnBrk="0" fontAlgn="base" latinLnBrk="0" hangingPunct="0">
              <a:lnSpc>
                <a:spcPct val="100000"/>
              </a:lnSpc>
              <a:spcBef>
                <a:spcPct val="0"/>
              </a:spcBef>
              <a:spcAft>
                <a:spcPct val="0"/>
              </a:spcAft>
              <a:buClrTx/>
              <a:buSzTx/>
              <a:buFont typeface="Arial" pitchFamily="34" charset="0"/>
              <a:buChar char="•"/>
              <a:tabLst/>
            </a:pPr>
            <a:r>
              <a:rPr lang="es-ES" dirty="0" smtClean="0">
                <a:latin typeface="Arial" pitchFamily="34" charset="0"/>
                <a:cs typeface="Arial" pitchFamily="34" charset="0"/>
              </a:rPr>
              <a:t>Sistema de referencia utilizado en el presente proyecto es el  WGS 84, tipo de coordenadas Geográficas. Escala 1:250.000.</a:t>
            </a:r>
          </a:p>
          <a:p>
            <a:pPr marL="0" marR="0" lvl="0" indent="449263" algn="just" defTabSz="914400" rtl="0" eaLnBrk="0" fontAlgn="base" latinLnBrk="0" hangingPunct="0">
              <a:lnSpc>
                <a:spcPct val="100000"/>
              </a:lnSpc>
              <a:spcBef>
                <a:spcPct val="0"/>
              </a:spcBef>
              <a:spcAft>
                <a:spcPct val="0"/>
              </a:spcAft>
              <a:buClrTx/>
              <a:buSzTx/>
              <a:tabLst/>
            </a:pPr>
            <a:endParaRPr lang="es-ES" dirty="0" smtClean="0">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Arial" pitchFamily="34" charset="0"/>
              <a:buChar char="•"/>
              <a:tabLst/>
            </a:pPr>
            <a:r>
              <a:rPr lang="es-ES" dirty="0" smtClean="0">
                <a:latin typeface="Arial" pitchFamily="34" charset="0"/>
                <a:cs typeface="Arial" pitchFamily="34" charset="0"/>
              </a:rPr>
              <a:t>Herramientas de software utilizadas: ArcGis 9.X, Kosmo, Quantum GIS, Geonetwork, Postgres – Postgis, Geoserver, Mapbender.</a:t>
            </a:r>
          </a:p>
          <a:p>
            <a:pPr marL="0" marR="0" lvl="0" indent="449263" algn="just" defTabSz="914400" rtl="0" eaLnBrk="0" fontAlgn="base" latinLnBrk="0" hangingPunct="0">
              <a:lnSpc>
                <a:spcPct val="100000"/>
              </a:lnSpc>
              <a:spcBef>
                <a:spcPct val="0"/>
              </a:spcBef>
              <a:spcAft>
                <a:spcPct val="0"/>
              </a:spcAft>
              <a:buClrTx/>
              <a:buSzTx/>
              <a:tabLst/>
            </a:pPr>
            <a:endParaRPr lang="es-ES" dirty="0" smtClean="0">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Arial" pitchFamily="34" charset="0"/>
              <a:buChar char="•"/>
              <a:tabLst/>
            </a:pPr>
            <a:r>
              <a:rPr lang="es-ES" dirty="0" smtClean="0">
                <a:latin typeface="Arial" pitchFamily="34" charset="0"/>
                <a:cs typeface="Arial" pitchFamily="34" charset="0"/>
              </a:rPr>
              <a:t>Estructuración de la información en base a:</a:t>
            </a:r>
          </a:p>
          <a:p>
            <a:pPr lvl="1" indent="449263" algn="just" eaLnBrk="0" fontAlgn="base" hangingPunct="0">
              <a:spcBef>
                <a:spcPct val="0"/>
              </a:spcBef>
              <a:spcAft>
                <a:spcPct val="0"/>
              </a:spcAft>
              <a:buFont typeface="Arial" pitchFamily="34" charset="0"/>
              <a:buChar char="•"/>
            </a:pPr>
            <a:r>
              <a:rPr lang="es-ES" dirty="0" smtClean="0">
                <a:latin typeface="Arial" pitchFamily="34" charset="0"/>
                <a:cs typeface="Arial" pitchFamily="34" charset="0"/>
              </a:rPr>
              <a:t>Catálogo de Objetos regido por la Norma ISO 19110 </a:t>
            </a:r>
          </a:p>
          <a:p>
            <a:pPr lvl="1" indent="449263" algn="just" eaLnBrk="0" fontAlgn="base" hangingPunct="0">
              <a:spcBef>
                <a:spcPct val="0"/>
              </a:spcBef>
              <a:spcAft>
                <a:spcPct val="0"/>
              </a:spcAft>
              <a:buFont typeface="Arial" pitchFamily="34" charset="0"/>
              <a:buChar char="•"/>
            </a:pPr>
            <a:r>
              <a:rPr lang="es-ES" dirty="0" smtClean="0">
                <a:latin typeface="Arial" pitchFamily="34" charset="0"/>
                <a:cs typeface="Arial" pitchFamily="34" charset="0"/>
              </a:rPr>
              <a:t>Políticas Nacionales de Geoinformación y </a:t>
            </a:r>
          </a:p>
          <a:p>
            <a:pPr lvl="1" indent="449263" algn="just" eaLnBrk="0" fontAlgn="base" hangingPunct="0">
              <a:spcBef>
                <a:spcPct val="0"/>
              </a:spcBef>
              <a:spcAft>
                <a:spcPct val="0"/>
              </a:spcAft>
              <a:buFont typeface="Arial" pitchFamily="34" charset="0"/>
              <a:buChar char="•"/>
            </a:pPr>
            <a:r>
              <a:rPr lang="es-ES" dirty="0" smtClean="0">
                <a:latin typeface="Arial" pitchFamily="34" charset="0"/>
                <a:cs typeface="Arial" pitchFamily="34" charset="0"/>
              </a:rPr>
              <a:t>Perfil Ecuatoriano de Metadatos PEM.</a:t>
            </a:r>
          </a:p>
          <a:p>
            <a:pPr marL="0" marR="0" lvl="0" indent="449263" algn="just" defTabSz="914400" rtl="0" eaLnBrk="0" fontAlgn="base" latinLnBrk="0" hangingPunct="0">
              <a:lnSpc>
                <a:spcPct val="100000"/>
              </a:lnSpc>
              <a:spcBef>
                <a:spcPct val="0"/>
              </a:spcBef>
              <a:spcAft>
                <a:spcPct val="0"/>
              </a:spcAft>
              <a:buClrTx/>
              <a:buSzTx/>
              <a:tabLst/>
            </a:pPr>
            <a:endParaRPr lang="es-ES" sz="1400" dirty="0" smtClean="0">
              <a:latin typeface="Arial" pitchFamily="34" charset="0"/>
              <a:cs typeface="Arial" pitchFamily="34" charset="0"/>
            </a:endParaRPr>
          </a:p>
        </p:txBody>
      </p:sp>
      <p:pic>
        <p:nvPicPr>
          <p:cNvPr id="4" name="Picture 2" descr="http://repositorio.espe.edu.ec/retrieve/17562"/>
          <p:cNvPicPr>
            <a:picLocks noChangeAspect="1" noChangeArrowheads="1"/>
          </p:cNvPicPr>
          <p:nvPr/>
        </p:nvPicPr>
        <p:blipFill>
          <a:blip r:embed="rId2" cstate="print"/>
          <a:srcRect/>
          <a:stretch>
            <a:fillRect/>
          </a:stretch>
        </p:blipFill>
        <p:spPr bwMode="auto">
          <a:xfrm>
            <a:off x="323528" y="188640"/>
            <a:ext cx="1296144" cy="1296145"/>
          </a:xfrm>
          <a:prstGeom prst="rect">
            <a:avLst/>
          </a:prstGeom>
          <a:noFill/>
        </p:spPr>
      </p:pic>
      <p:sp>
        <p:nvSpPr>
          <p:cNvPr id="5" name="4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835696" y="188640"/>
            <a:ext cx="6984776" cy="936104"/>
          </a:xfrm>
        </p:spPr>
        <p:txBody>
          <a:bodyPr>
            <a:normAutofit fontScale="90000"/>
          </a:bodyPr>
          <a:lstStyle/>
          <a:p>
            <a:pPr algn="ctr"/>
            <a:r>
              <a:rPr lang="es-ES" sz="2800" b="1" dirty="0" smtClean="0">
                <a:latin typeface="Arial" pitchFamily="34" charset="0"/>
                <a:cs typeface="Arial" pitchFamily="34" charset="0"/>
              </a:rPr>
              <a:t>Infraestructura de Datos Espaciales (IDE)</a:t>
            </a:r>
            <a:endParaRPr lang="es-ES" sz="2800" b="1" dirty="0">
              <a:latin typeface="Arial" pitchFamily="34" charset="0"/>
              <a:cs typeface="Arial" pitchFamily="34" charset="0"/>
            </a:endParaRPr>
          </a:p>
        </p:txBody>
      </p:sp>
      <p:pic>
        <p:nvPicPr>
          <p:cNvPr id="5" name="Picture 2" descr="http://repositorio.espe.edu.ec/retrieve/17562"/>
          <p:cNvPicPr>
            <a:picLocks noChangeAspect="1" noChangeArrowheads="1"/>
          </p:cNvPicPr>
          <p:nvPr/>
        </p:nvPicPr>
        <p:blipFill>
          <a:blip r:embed="rId2" cstate="print"/>
          <a:srcRect/>
          <a:stretch>
            <a:fillRect/>
          </a:stretch>
        </p:blipFill>
        <p:spPr bwMode="auto">
          <a:xfrm>
            <a:off x="323528" y="188640"/>
            <a:ext cx="1296144" cy="1296145"/>
          </a:xfrm>
          <a:prstGeom prst="rect">
            <a:avLst/>
          </a:prstGeom>
          <a:noFill/>
        </p:spPr>
      </p:pic>
      <p:sp>
        <p:nvSpPr>
          <p:cNvPr id="10" name="9 Rectángulo"/>
          <p:cNvSpPr/>
          <p:nvPr/>
        </p:nvSpPr>
        <p:spPr>
          <a:xfrm>
            <a:off x="395536" y="2276872"/>
            <a:ext cx="8352928" cy="3262432"/>
          </a:xfrm>
          <a:prstGeom prst="rect">
            <a:avLst/>
          </a:prstGeom>
        </p:spPr>
        <p:txBody>
          <a:bodyPr wrap="square">
            <a:spAutoFit/>
          </a:bodyPr>
          <a:lstStyle/>
          <a:p>
            <a:r>
              <a:rPr lang="es-ES_tradnl" sz="2400" dirty="0" smtClean="0">
                <a:latin typeface="Arial" pitchFamily="34" charset="0"/>
                <a:cs typeface="Arial" pitchFamily="34" charset="0"/>
              </a:rPr>
              <a:t>“La Infraestructura de Datos Espaciales (IDE) es considerada como un conjunto de tecnologías, políticas y acuerdos institucionales destinados a facilitar el acceso a información espacial, constituyéndose en una base para la búsqueda, visualización, análisis y aplicación de datos espaciales a todos los niveles; teniendo en cuenta que sus componentes son: tecnologías, marco institucional, políticas de datos y los estándares establecidos.” </a:t>
            </a:r>
          </a:p>
          <a:p>
            <a:endParaRPr lang="es-ES_tradnl" sz="1400" dirty="0" smtClean="0">
              <a:latin typeface="Arial" pitchFamily="34" charset="0"/>
              <a:cs typeface="Arial" pitchFamily="34" charset="0"/>
            </a:endParaRPr>
          </a:p>
        </p:txBody>
      </p:sp>
      <p:sp>
        <p:nvSpPr>
          <p:cNvPr id="11" name="10 Rectángulo"/>
          <p:cNvSpPr/>
          <p:nvPr/>
        </p:nvSpPr>
        <p:spPr>
          <a:xfrm>
            <a:off x="3600400" y="5673442"/>
            <a:ext cx="5364088" cy="707886"/>
          </a:xfrm>
          <a:prstGeom prst="rect">
            <a:avLst/>
          </a:prstGeom>
        </p:spPr>
        <p:txBody>
          <a:bodyPr wrap="square">
            <a:spAutoFit/>
          </a:bodyPr>
          <a:lstStyle/>
          <a:p>
            <a:pPr algn="just"/>
            <a:r>
              <a:rPr lang="es-ES" sz="1000" dirty="0" smtClean="0">
                <a:latin typeface="Arial" pitchFamily="34" charset="0"/>
                <a:cs typeface="Arial" pitchFamily="34" charset="0"/>
              </a:rPr>
              <a:t>Fuente: Víctor H. González, Fernando Oñate Valdivieso, INFRAESTRUCTURA DE DATOS ESPACIALES (IDE) PARA EL ESTUDIO Y ANÁLISIS AMBIENTAL: UNA EXPERIENCIA EN EL SUR DEL ECUADOR, Sistemas de Información Geográfica, Universidad Técnica Particular de Loja, Loja, Ecuador</a:t>
            </a:r>
            <a:endParaRPr lang="es-ES" sz="1000" dirty="0">
              <a:latin typeface="Arial" pitchFamily="34" charset="0"/>
              <a:cs typeface="Arial" pitchFamily="34" charset="0"/>
            </a:endParaRPr>
          </a:p>
        </p:txBody>
      </p:sp>
      <p:sp>
        <p:nvSpPr>
          <p:cNvPr id="6" name="5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835696" y="188640"/>
            <a:ext cx="6984776" cy="936104"/>
          </a:xfrm>
        </p:spPr>
        <p:txBody>
          <a:bodyPr>
            <a:normAutofit fontScale="90000"/>
          </a:bodyPr>
          <a:lstStyle/>
          <a:p>
            <a:pPr algn="ctr"/>
            <a:r>
              <a:rPr lang="es-ES" sz="2800" b="1" dirty="0" smtClean="0">
                <a:latin typeface="Arial" pitchFamily="34" charset="0"/>
                <a:cs typeface="Arial" pitchFamily="34" charset="0"/>
              </a:rPr>
              <a:t>Infraestructura de Datos Espaciales (IDE)</a:t>
            </a:r>
            <a:endParaRPr lang="es-ES" sz="2800" b="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l="31003" t="32715" r="21157" b="21864"/>
          <a:stretch>
            <a:fillRect/>
          </a:stretch>
        </p:blipFill>
        <p:spPr bwMode="auto">
          <a:xfrm>
            <a:off x="2555776" y="1941465"/>
            <a:ext cx="6120680" cy="4067064"/>
          </a:xfrm>
          <a:prstGeom prst="rect">
            <a:avLst/>
          </a:prstGeom>
          <a:noFill/>
          <a:ln w="12700" cmpd="sng">
            <a:solidFill>
              <a:schemeClr val="tx1"/>
            </a:solidFill>
            <a:miter lim="800000"/>
            <a:headEnd/>
            <a:tailEnd/>
          </a:ln>
        </p:spPr>
      </p:pic>
      <p:pic>
        <p:nvPicPr>
          <p:cNvPr id="5" name="Picture 2" descr="http://repositorio.espe.edu.ec/retrieve/17562"/>
          <p:cNvPicPr>
            <a:picLocks noChangeAspect="1" noChangeArrowheads="1"/>
          </p:cNvPicPr>
          <p:nvPr/>
        </p:nvPicPr>
        <p:blipFill>
          <a:blip r:embed="rId3" cstate="print"/>
          <a:srcRect/>
          <a:stretch>
            <a:fillRect/>
          </a:stretch>
        </p:blipFill>
        <p:spPr bwMode="auto">
          <a:xfrm>
            <a:off x="323528" y="188640"/>
            <a:ext cx="1296144" cy="1296145"/>
          </a:xfrm>
          <a:prstGeom prst="rect">
            <a:avLst/>
          </a:prstGeom>
          <a:noFill/>
        </p:spPr>
      </p:pic>
      <p:sp>
        <p:nvSpPr>
          <p:cNvPr id="6" name="5 CuadroTexto"/>
          <p:cNvSpPr txBox="1"/>
          <p:nvPr/>
        </p:nvSpPr>
        <p:spPr>
          <a:xfrm>
            <a:off x="3923928" y="6093296"/>
            <a:ext cx="3888432" cy="246221"/>
          </a:xfrm>
          <a:prstGeom prst="rect">
            <a:avLst/>
          </a:prstGeom>
          <a:noFill/>
        </p:spPr>
        <p:txBody>
          <a:bodyPr wrap="square" rtlCol="0">
            <a:spAutoFit/>
          </a:bodyPr>
          <a:lstStyle/>
          <a:p>
            <a:pPr algn="ctr"/>
            <a:r>
              <a:rPr lang="es-ES" sz="1000" dirty="0" smtClean="0">
                <a:latin typeface="Arial" pitchFamily="34" charset="0"/>
                <a:cs typeface="Arial" pitchFamily="34" charset="0"/>
              </a:rPr>
              <a:t>Fuente: Introduccion a las IDEs y a los Geoservicios, IGM 2010</a:t>
            </a:r>
            <a:endParaRPr lang="es-ES" sz="1000" dirty="0">
              <a:latin typeface="Arial" pitchFamily="34" charset="0"/>
              <a:cs typeface="Arial" pitchFamily="34" charset="0"/>
            </a:endParaRPr>
          </a:p>
        </p:txBody>
      </p:sp>
      <p:sp>
        <p:nvSpPr>
          <p:cNvPr id="7" name="6 CuadroTexto"/>
          <p:cNvSpPr txBox="1"/>
          <p:nvPr/>
        </p:nvSpPr>
        <p:spPr>
          <a:xfrm>
            <a:off x="8820472" y="6488668"/>
            <a:ext cx="323528" cy="369332"/>
          </a:xfrm>
          <a:prstGeom prst="rect">
            <a:avLst/>
          </a:prstGeom>
          <a:noFill/>
        </p:spPr>
        <p:txBody>
          <a:bodyPr wrap="square" rtlCol="0">
            <a:spAutoFit/>
          </a:bodyPr>
          <a:lstStyle/>
          <a:p>
            <a:r>
              <a:rPr lang="es-EC" b="1" i="1" dirty="0" smtClean="0"/>
              <a:t>C</a:t>
            </a:r>
            <a:endParaRPr lang="en-US"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835696" y="188640"/>
            <a:ext cx="6984776" cy="936104"/>
          </a:xfrm>
        </p:spPr>
        <p:txBody>
          <a:bodyPr>
            <a:normAutofit fontScale="90000"/>
          </a:bodyPr>
          <a:lstStyle/>
          <a:p>
            <a:pPr algn="ctr"/>
            <a:r>
              <a:rPr lang="es-ES" sz="2800" b="1" dirty="0" smtClean="0">
                <a:latin typeface="Arial" pitchFamily="34" charset="0"/>
                <a:cs typeface="Arial" pitchFamily="34" charset="0"/>
              </a:rPr>
              <a:t>Infraestructura de Datos Espaciales (IDE)</a:t>
            </a:r>
            <a:endParaRPr lang="es-ES" sz="2800" b="1" dirty="0">
              <a:latin typeface="Arial" pitchFamily="34" charset="0"/>
              <a:cs typeface="Arial" pitchFamily="34" charset="0"/>
            </a:endParaRPr>
          </a:p>
        </p:txBody>
      </p:sp>
      <p:pic>
        <p:nvPicPr>
          <p:cNvPr id="5" name="Picture 2" descr="http://repositorio.espe.edu.ec/retrieve/17562"/>
          <p:cNvPicPr>
            <a:picLocks noChangeAspect="1" noChangeArrowheads="1"/>
          </p:cNvPicPr>
          <p:nvPr/>
        </p:nvPicPr>
        <p:blipFill>
          <a:blip r:embed="rId2" cstate="print"/>
          <a:srcRect/>
          <a:stretch>
            <a:fillRect/>
          </a:stretch>
        </p:blipFill>
        <p:spPr bwMode="auto">
          <a:xfrm>
            <a:off x="323528" y="188640"/>
            <a:ext cx="1296144" cy="1296145"/>
          </a:xfrm>
          <a:prstGeom prst="rect">
            <a:avLst/>
          </a:prstGeom>
          <a:noFill/>
        </p:spPr>
      </p:pic>
      <p:sp>
        <p:nvSpPr>
          <p:cNvPr id="7" name="6 Rectángulo"/>
          <p:cNvSpPr/>
          <p:nvPr/>
        </p:nvSpPr>
        <p:spPr>
          <a:xfrm>
            <a:off x="1979712" y="1916832"/>
            <a:ext cx="2171877" cy="369332"/>
          </a:xfrm>
          <a:prstGeom prst="rect">
            <a:avLst/>
          </a:prstGeom>
        </p:spPr>
        <p:txBody>
          <a:bodyPr wrap="none">
            <a:spAutoFit/>
          </a:bodyPr>
          <a:lstStyle/>
          <a:p>
            <a:r>
              <a:rPr lang="es-ES_tradnl" b="1" dirty="0" smtClean="0"/>
              <a:t>Objetivos de una IDE</a:t>
            </a:r>
            <a:endParaRPr lang="es-ES" dirty="0"/>
          </a:p>
        </p:txBody>
      </p:sp>
      <p:sp>
        <p:nvSpPr>
          <p:cNvPr id="43009" name="Rectangle 1"/>
          <p:cNvSpPr>
            <a:spLocks noChangeArrowheads="1"/>
          </p:cNvSpPr>
          <p:nvPr/>
        </p:nvSpPr>
        <p:spPr bwMode="auto">
          <a:xfrm>
            <a:off x="1907704" y="2520188"/>
            <a:ext cx="684076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_tradn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Garantizar la producción ordenada de la información geoespacial</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Facilitar el acceso y uso de la información geoespacial</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Implementar medios o instrumentos de gestión (clearinghouse), bases de datos compartidas (nodos) u otros que permitan el intercambio, acceso, uso y actualización permanente de la información geoespacial</a:t>
            </a:r>
            <a:endParaRPr kumimoji="0" lang="es-ES_tradn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1979712" y="3789040"/>
            <a:ext cx="2401619" cy="307777"/>
          </a:xfrm>
          <a:prstGeom prst="rect">
            <a:avLst/>
          </a:prstGeom>
        </p:spPr>
        <p:txBody>
          <a:bodyPr wrap="none">
            <a:spAutoFit/>
          </a:bodyPr>
          <a:lstStyle/>
          <a:p>
            <a:r>
              <a:rPr lang="es-ES" sz="1400" b="1" dirty="0" smtClean="0">
                <a:latin typeface="Arial" pitchFamily="34" charset="0"/>
                <a:cs typeface="Arial" pitchFamily="34" charset="0"/>
              </a:rPr>
              <a:t>Componentes de una IDE </a:t>
            </a:r>
            <a:endParaRPr lang="es-ES" sz="1400" b="1" dirty="0">
              <a:latin typeface="Arial" pitchFamily="34" charset="0"/>
              <a:cs typeface="Arial" pitchFamily="34" charset="0"/>
            </a:endParaRPr>
          </a:p>
        </p:txBody>
      </p:sp>
      <p:sp>
        <p:nvSpPr>
          <p:cNvPr id="11" name="10 Rectángulo"/>
          <p:cNvSpPr/>
          <p:nvPr/>
        </p:nvSpPr>
        <p:spPr>
          <a:xfrm>
            <a:off x="1979712" y="4365105"/>
            <a:ext cx="6192688" cy="1600438"/>
          </a:xfrm>
          <a:prstGeom prst="rect">
            <a:avLst/>
          </a:prstGeom>
        </p:spPr>
        <p:txBody>
          <a:bodyPr wrap="square">
            <a:spAutoFit/>
          </a:bodyPr>
          <a:lstStyle/>
          <a:p>
            <a:r>
              <a:rPr lang="es-ES" sz="1400" dirty="0" smtClean="0">
                <a:latin typeface="Arial" pitchFamily="34" charset="0"/>
                <a:cs typeface="Arial" pitchFamily="34" charset="0"/>
              </a:rPr>
              <a:t>Desde el punto de vista tecnológico hay cuatro componentes fundamentales que son:</a:t>
            </a:r>
          </a:p>
          <a:p>
            <a:endParaRPr lang="es-ES" sz="1400" dirty="0" smtClean="0">
              <a:latin typeface="Arial" pitchFamily="34" charset="0"/>
              <a:cs typeface="Arial" pitchFamily="34" charset="0"/>
            </a:endParaRPr>
          </a:p>
          <a:p>
            <a:r>
              <a:rPr lang="es-ES" sz="1400" dirty="0" smtClean="0">
                <a:latin typeface="Arial" pitchFamily="34" charset="0"/>
                <a:cs typeface="Arial" pitchFamily="34" charset="0"/>
              </a:rPr>
              <a:t>1. Datos</a:t>
            </a:r>
          </a:p>
          <a:p>
            <a:r>
              <a:rPr lang="es-ES" sz="1400" dirty="0" smtClean="0">
                <a:latin typeface="Arial" pitchFamily="34" charset="0"/>
                <a:cs typeface="Arial" pitchFamily="34" charset="0"/>
              </a:rPr>
              <a:t>2. Metadatos</a:t>
            </a:r>
          </a:p>
          <a:p>
            <a:r>
              <a:rPr lang="es-ES" sz="1400" dirty="0" smtClean="0">
                <a:latin typeface="Arial" pitchFamily="34" charset="0"/>
                <a:cs typeface="Arial" pitchFamily="34" charset="0"/>
              </a:rPr>
              <a:t>3. Servicios</a:t>
            </a:r>
          </a:p>
          <a:p>
            <a:r>
              <a:rPr lang="es-ES" sz="1400" dirty="0" smtClean="0">
                <a:latin typeface="Arial" pitchFamily="34" charset="0"/>
                <a:cs typeface="Arial" pitchFamily="34" charset="0"/>
              </a:rPr>
              <a:t>4. Organización</a:t>
            </a:r>
            <a:endParaRPr lang="es-ES" sz="1400" dirty="0">
              <a:latin typeface="Arial" pitchFamily="34" charset="0"/>
              <a:cs typeface="Arial" pitchFamily="34" charset="0"/>
            </a:endParaRPr>
          </a:p>
        </p:txBody>
      </p:sp>
      <p:sp>
        <p:nvSpPr>
          <p:cNvPr id="8" name="7 CuadroTexto"/>
          <p:cNvSpPr txBox="1"/>
          <p:nvPr/>
        </p:nvSpPr>
        <p:spPr>
          <a:xfrm>
            <a:off x="8820472" y="6488668"/>
            <a:ext cx="323528" cy="369332"/>
          </a:xfrm>
          <a:prstGeom prst="rect">
            <a:avLst/>
          </a:prstGeom>
          <a:noFill/>
        </p:spPr>
        <p:txBody>
          <a:bodyPr wrap="square" rtlCol="0">
            <a:spAutoFit/>
          </a:bodyPr>
          <a:lstStyle/>
          <a:p>
            <a:r>
              <a:rPr lang="es-EC" b="1" i="1" dirty="0" smtClean="0"/>
              <a:t>F</a:t>
            </a:r>
            <a:endParaRPr lang="en-US"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_Mod_theme">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Theme_Mod_theme</Template>
  <TotalTime>928</TotalTime>
  <Words>2997</Words>
  <Application>Microsoft Office PowerPoint</Application>
  <PresentationFormat>Presentación en pantalla (4:3)</PresentationFormat>
  <Paragraphs>274</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Theme_Mod_theme</vt:lpstr>
      <vt:lpstr>Escuela superior politécnica del ejército - espe</vt:lpstr>
      <vt:lpstr>Diapositiva 2</vt:lpstr>
      <vt:lpstr>ANTECEDENTES</vt:lpstr>
      <vt:lpstr>OBJETIVOS</vt:lpstr>
      <vt:lpstr>METAS</vt:lpstr>
      <vt:lpstr>INSUMOS DE TRABAJO Y SOFTWARE UTILIZADO</vt:lpstr>
      <vt:lpstr>Infraestructura de Datos Espaciales (IDE)</vt:lpstr>
      <vt:lpstr>Infraestructura de Datos Espaciales (IDE)</vt:lpstr>
      <vt:lpstr>Infraestructura de Datos Espaciales (IDE)</vt:lpstr>
      <vt:lpstr>Infraestructura de Datos Espaciales (IDE)</vt:lpstr>
      <vt:lpstr>Infraestructura de Datos Espaciales (IDE)</vt:lpstr>
      <vt:lpstr>Servicios de una ide</vt:lpstr>
      <vt:lpstr>ISO 19110-2005 E ISO 19115</vt:lpstr>
      <vt:lpstr>PERFIL ECUATORIANO DE METADATOS PEM </vt:lpstr>
      <vt:lpstr>PERFIL ECUATORIANO DE METADATOS</vt:lpstr>
      <vt:lpstr>MODELO CARTOGRAFICO</vt:lpstr>
      <vt:lpstr>Diapositiva 17</vt:lpstr>
      <vt:lpstr>DISEÑO DE LA IDE PE&amp;CRO</vt:lpstr>
      <vt:lpstr>DISEÑO DE LA IDE PE&amp;CRO</vt:lpstr>
      <vt:lpstr>DISEÑO DE LA IDE PE&amp;CRO</vt:lpstr>
      <vt:lpstr>DISEÑO DE LA IDE PE&amp;CRO</vt:lpstr>
      <vt:lpstr>DISEÑO DE LA IDE PE&amp;CRO</vt:lpstr>
      <vt:lpstr>DISEÑO DE LA IDE PE&amp;CRO</vt:lpstr>
      <vt:lpstr>DISEÑO DE LA IDE PE&amp;CRO</vt:lpstr>
      <vt:lpstr>DISEÑO DE LA IDE PE&amp;CRO</vt:lpstr>
      <vt:lpstr>Diapositiva 26</vt:lpstr>
      <vt:lpstr>Diapositiva 27</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frank</dc:creator>
  <cp:lastModifiedBy>karo</cp:lastModifiedBy>
  <cp:revision>161</cp:revision>
  <dcterms:created xsi:type="dcterms:W3CDTF">2012-05-17T10:55:25Z</dcterms:created>
  <dcterms:modified xsi:type="dcterms:W3CDTF">2012-06-01T13:24:11Z</dcterms:modified>
</cp:coreProperties>
</file>