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6"/>
  </p:notesMasterIdLst>
  <p:sldIdLst>
    <p:sldId id="267" r:id="rId2"/>
    <p:sldId id="257" r:id="rId3"/>
    <p:sldId id="258" r:id="rId4"/>
    <p:sldId id="269" r:id="rId5"/>
    <p:sldId id="260" r:id="rId6"/>
    <p:sldId id="398" r:id="rId7"/>
    <p:sldId id="358" r:id="rId8"/>
    <p:sldId id="410" r:id="rId9"/>
    <p:sldId id="411" r:id="rId10"/>
    <p:sldId id="412" r:id="rId11"/>
    <p:sldId id="413" r:id="rId12"/>
    <p:sldId id="264" r:id="rId13"/>
    <p:sldId id="414" r:id="rId14"/>
    <p:sldId id="415" r:id="rId15"/>
    <p:sldId id="417" r:id="rId16"/>
    <p:sldId id="418" r:id="rId17"/>
    <p:sldId id="419" r:id="rId18"/>
    <p:sldId id="420" r:id="rId19"/>
    <p:sldId id="423" r:id="rId20"/>
    <p:sldId id="394" r:id="rId21"/>
    <p:sldId id="271" r:id="rId22"/>
    <p:sldId id="272" r:id="rId23"/>
    <p:sldId id="273" r:id="rId24"/>
    <p:sldId id="274" r:id="rId25"/>
    <p:sldId id="425" r:id="rId26"/>
    <p:sldId id="275" r:id="rId27"/>
    <p:sldId id="426" r:id="rId28"/>
    <p:sldId id="280" r:id="rId29"/>
    <p:sldId id="427" r:id="rId30"/>
    <p:sldId id="281" r:id="rId31"/>
    <p:sldId id="282" r:id="rId32"/>
    <p:sldId id="284" r:id="rId33"/>
    <p:sldId id="428" r:id="rId34"/>
    <p:sldId id="285" r:id="rId35"/>
    <p:sldId id="287" r:id="rId36"/>
    <p:sldId id="288" r:id="rId37"/>
    <p:sldId id="429" r:id="rId38"/>
    <p:sldId id="430" r:id="rId39"/>
    <p:sldId id="297" r:id="rId40"/>
    <p:sldId id="436" r:id="rId41"/>
    <p:sldId id="438" r:id="rId42"/>
    <p:sldId id="437" r:id="rId43"/>
    <p:sldId id="433" r:id="rId44"/>
    <p:sldId id="439" r:id="rId45"/>
    <p:sldId id="440" r:id="rId46"/>
    <p:sldId id="434" r:id="rId47"/>
    <p:sldId id="442" r:id="rId48"/>
    <p:sldId id="448" r:id="rId49"/>
    <p:sldId id="449" r:id="rId50"/>
    <p:sldId id="450" r:id="rId51"/>
    <p:sldId id="451" r:id="rId52"/>
    <p:sldId id="444" r:id="rId53"/>
    <p:sldId id="452" r:id="rId54"/>
    <p:sldId id="455" r:id="rId55"/>
    <p:sldId id="456" r:id="rId56"/>
    <p:sldId id="453" r:id="rId57"/>
    <p:sldId id="454" r:id="rId58"/>
    <p:sldId id="457" r:id="rId59"/>
    <p:sldId id="431" r:id="rId60"/>
    <p:sldId id="464" r:id="rId61"/>
    <p:sldId id="459" r:id="rId62"/>
    <p:sldId id="460" r:id="rId63"/>
    <p:sldId id="461" r:id="rId64"/>
    <p:sldId id="462" r:id="rId6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88277" autoAdjust="0"/>
  </p:normalViewPr>
  <p:slideViewPr>
    <p:cSldViewPr>
      <p:cViewPr>
        <p:scale>
          <a:sx n="70" d="100"/>
          <a:sy n="70" d="100"/>
        </p:scale>
        <p:origin x="-148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2316"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E7240-0B57-4A63-9EDB-F5B8D4A64FDC}" type="doc">
      <dgm:prSet loTypeId="urn:microsoft.com/office/officeart/2005/8/layout/bList2#2" loCatId="list" qsTypeId="urn:microsoft.com/office/officeart/2005/8/quickstyle/simple1" qsCatId="simple" csTypeId="urn:microsoft.com/office/officeart/2005/8/colors/accent1_2" csCatId="accent1" phldr="1"/>
      <dgm:spPr/>
    </dgm:pt>
    <dgm:pt modelId="{4BD57180-DCEA-450B-96D4-FD67283CC3CB}">
      <dgm:prSet phldrT="[Texto]" custT="1"/>
      <dgm:spPr/>
      <dgm:t>
        <a:bodyPr/>
        <a:lstStyle/>
        <a:p>
          <a:r>
            <a:rPr lang="es-ES" sz="2000" dirty="0" smtClean="0"/>
            <a:t>Rafael Correa</a:t>
          </a:r>
          <a:endParaRPr lang="es-ES" sz="2000" dirty="0"/>
        </a:p>
      </dgm:t>
    </dgm:pt>
    <dgm:pt modelId="{F8CA0D08-0564-45A5-9561-3510852A2613}" type="parTrans" cxnId="{3B5137CD-9286-477F-81C3-28D9A1921434}">
      <dgm:prSet/>
      <dgm:spPr/>
      <dgm:t>
        <a:bodyPr/>
        <a:lstStyle/>
        <a:p>
          <a:endParaRPr lang="es-ES" sz="1600"/>
        </a:p>
      </dgm:t>
    </dgm:pt>
    <dgm:pt modelId="{E7842BB9-B20F-495B-8750-BB3AD2BCE6C3}" type="sibTrans" cxnId="{3B5137CD-9286-477F-81C3-28D9A1921434}">
      <dgm:prSet/>
      <dgm:spPr/>
      <dgm:t>
        <a:bodyPr/>
        <a:lstStyle/>
        <a:p>
          <a:endParaRPr lang="es-ES" sz="1600"/>
        </a:p>
      </dgm:t>
    </dgm:pt>
    <dgm:pt modelId="{E2D6A0D5-0448-40E4-B3B2-0B9FD18AE72E}">
      <dgm:prSet custT="1"/>
      <dgm:spPr/>
      <dgm:t>
        <a:bodyPr/>
        <a:lstStyle/>
        <a:p>
          <a:r>
            <a:rPr lang="es-ES" sz="1600" dirty="0" smtClean="0"/>
            <a:t>En al año 2007 asume la presidencia</a:t>
          </a:r>
          <a:endParaRPr lang="es-ES" sz="1600" dirty="0"/>
        </a:p>
      </dgm:t>
    </dgm:pt>
    <dgm:pt modelId="{3D9EACD0-47DF-4723-824A-946F14D91712}" type="parTrans" cxnId="{1747B477-5477-4593-8C12-6DA1D0AD63C3}">
      <dgm:prSet/>
      <dgm:spPr/>
      <dgm:t>
        <a:bodyPr/>
        <a:lstStyle/>
        <a:p>
          <a:endParaRPr lang="es-ES" sz="1600"/>
        </a:p>
      </dgm:t>
    </dgm:pt>
    <dgm:pt modelId="{9967819B-294E-4109-AE1D-3679821AA2E4}" type="sibTrans" cxnId="{1747B477-5477-4593-8C12-6DA1D0AD63C3}">
      <dgm:prSet/>
      <dgm:spPr/>
      <dgm:t>
        <a:bodyPr/>
        <a:lstStyle/>
        <a:p>
          <a:endParaRPr lang="es-ES" sz="1600"/>
        </a:p>
      </dgm:t>
    </dgm:pt>
    <dgm:pt modelId="{DA80876A-4BAF-4656-AEE4-32CC2DF92E69}">
      <dgm:prSet custT="1"/>
      <dgm:spPr/>
      <dgm:t>
        <a:bodyPr/>
        <a:lstStyle/>
        <a:p>
          <a:r>
            <a:rPr lang="es-ES" sz="1600" dirty="0" smtClean="0"/>
            <a:t>Establece la Asamblea Nacional</a:t>
          </a:r>
          <a:endParaRPr lang="es-ES" sz="1600" dirty="0"/>
        </a:p>
      </dgm:t>
    </dgm:pt>
    <dgm:pt modelId="{F6EED0AA-DB77-4E46-812A-FA1E1E270F20}" type="parTrans" cxnId="{201E7AA0-B2FE-4320-AD4E-1047B13F8DFF}">
      <dgm:prSet/>
      <dgm:spPr/>
      <dgm:t>
        <a:bodyPr/>
        <a:lstStyle/>
        <a:p>
          <a:endParaRPr lang="es-ES" sz="1600"/>
        </a:p>
      </dgm:t>
    </dgm:pt>
    <dgm:pt modelId="{E743CEB4-58CF-4CBF-AA1A-E6DAC69EDAE0}" type="sibTrans" cxnId="{201E7AA0-B2FE-4320-AD4E-1047B13F8DFF}">
      <dgm:prSet/>
      <dgm:spPr/>
      <dgm:t>
        <a:bodyPr/>
        <a:lstStyle/>
        <a:p>
          <a:endParaRPr lang="es-ES" sz="1600"/>
        </a:p>
      </dgm:t>
    </dgm:pt>
    <dgm:pt modelId="{87F70D6F-8655-4174-B014-4B111A020F94}">
      <dgm:prSet custT="1"/>
      <dgm:spPr/>
      <dgm:t>
        <a:bodyPr/>
        <a:lstStyle/>
        <a:p>
          <a:r>
            <a:rPr lang="es-ES" sz="1600" dirty="0" smtClean="0"/>
            <a:t>Nueva Constitución del Ecuador</a:t>
          </a:r>
          <a:endParaRPr lang="es-ES" sz="1600" dirty="0"/>
        </a:p>
      </dgm:t>
    </dgm:pt>
    <dgm:pt modelId="{36220889-1F8D-4392-9A23-C3CE67051A04}" type="parTrans" cxnId="{B28D939A-1DA5-4049-BE69-62D366C2AFF9}">
      <dgm:prSet/>
      <dgm:spPr/>
      <dgm:t>
        <a:bodyPr/>
        <a:lstStyle/>
        <a:p>
          <a:endParaRPr lang="es-ES" sz="1600"/>
        </a:p>
      </dgm:t>
    </dgm:pt>
    <dgm:pt modelId="{1A6B8ADB-2729-4983-A113-6373233199A7}" type="sibTrans" cxnId="{B28D939A-1DA5-4049-BE69-62D366C2AFF9}">
      <dgm:prSet/>
      <dgm:spPr/>
      <dgm:t>
        <a:bodyPr/>
        <a:lstStyle/>
        <a:p>
          <a:endParaRPr lang="es-ES" sz="1600"/>
        </a:p>
      </dgm:t>
    </dgm:pt>
    <dgm:pt modelId="{58B52ACF-0DCE-4B0A-9374-F0242D9B5003}">
      <dgm:prSet custT="1"/>
      <dgm:spPr/>
      <dgm:t>
        <a:bodyPr/>
        <a:lstStyle/>
        <a:p>
          <a:r>
            <a:rPr lang="es-ES" sz="1600" dirty="0" smtClean="0"/>
            <a:t>2009 transición de dignidades</a:t>
          </a:r>
          <a:endParaRPr lang="es-ES" sz="1600" dirty="0"/>
        </a:p>
      </dgm:t>
    </dgm:pt>
    <dgm:pt modelId="{4B0DCE1D-31FA-4FBF-9F76-A3AC1CEA1CBC}" type="parTrans" cxnId="{726A7611-B87D-4D28-A36E-57A4CD93087B}">
      <dgm:prSet/>
      <dgm:spPr/>
      <dgm:t>
        <a:bodyPr/>
        <a:lstStyle/>
        <a:p>
          <a:endParaRPr lang="es-ES" sz="1600"/>
        </a:p>
      </dgm:t>
    </dgm:pt>
    <dgm:pt modelId="{110A0AA2-8993-4355-A0F3-A84EEBE322D2}" type="sibTrans" cxnId="{726A7611-B87D-4D28-A36E-57A4CD93087B}">
      <dgm:prSet/>
      <dgm:spPr/>
      <dgm:t>
        <a:bodyPr/>
        <a:lstStyle/>
        <a:p>
          <a:endParaRPr lang="es-ES" sz="1600"/>
        </a:p>
      </dgm:t>
    </dgm:pt>
    <dgm:pt modelId="{10326564-F112-4683-B36B-AC48F181A0A2}">
      <dgm:prSet custT="1"/>
      <dgm:spPr/>
      <dgm:t>
        <a:bodyPr/>
        <a:lstStyle/>
        <a:p>
          <a:r>
            <a:rPr lang="es-ES" sz="1600" dirty="0" smtClean="0"/>
            <a:t>Establece políticas claras de carácter económico</a:t>
          </a:r>
          <a:endParaRPr lang="es-ES" sz="1600" dirty="0"/>
        </a:p>
      </dgm:t>
    </dgm:pt>
    <dgm:pt modelId="{16B3B637-286E-4AD9-B341-F776E64C87AF}" type="parTrans" cxnId="{2D60FDC9-1AE7-42D2-8139-6D7D5F18E047}">
      <dgm:prSet/>
      <dgm:spPr/>
      <dgm:t>
        <a:bodyPr/>
        <a:lstStyle/>
        <a:p>
          <a:endParaRPr lang="es-ES" sz="1600"/>
        </a:p>
      </dgm:t>
    </dgm:pt>
    <dgm:pt modelId="{D97B816D-2632-4F0D-810D-65BDDE40BB02}" type="sibTrans" cxnId="{2D60FDC9-1AE7-42D2-8139-6D7D5F18E047}">
      <dgm:prSet/>
      <dgm:spPr/>
      <dgm:t>
        <a:bodyPr/>
        <a:lstStyle/>
        <a:p>
          <a:endParaRPr lang="es-ES" sz="1600"/>
        </a:p>
      </dgm:t>
    </dgm:pt>
    <dgm:pt modelId="{8FAF9C4C-574B-4149-AE52-8DFE56F933C5}" type="pres">
      <dgm:prSet presAssocID="{B32E7240-0B57-4A63-9EDB-F5B8D4A64FDC}" presName="diagram" presStyleCnt="0">
        <dgm:presLayoutVars>
          <dgm:dir/>
          <dgm:animLvl val="lvl"/>
          <dgm:resizeHandles val="exact"/>
        </dgm:presLayoutVars>
      </dgm:prSet>
      <dgm:spPr/>
    </dgm:pt>
    <dgm:pt modelId="{42F304ED-A756-4CE5-A20A-27C65B1FF626}" type="pres">
      <dgm:prSet presAssocID="{4BD57180-DCEA-450B-96D4-FD67283CC3CB}" presName="compNode" presStyleCnt="0"/>
      <dgm:spPr/>
    </dgm:pt>
    <dgm:pt modelId="{2149F367-4A73-491A-9819-F793BFB212C4}" type="pres">
      <dgm:prSet presAssocID="{4BD57180-DCEA-450B-96D4-FD67283CC3CB}" presName="childRect" presStyleLbl="bgAcc1" presStyleIdx="0" presStyleCnt="1" custScaleX="121199" custLinFactNeighborX="645">
        <dgm:presLayoutVars>
          <dgm:bulletEnabled val="1"/>
        </dgm:presLayoutVars>
      </dgm:prSet>
      <dgm:spPr/>
      <dgm:t>
        <a:bodyPr/>
        <a:lstStyle/>
        <a:p>
          <a:endParaRPr lang="es-ES"/>
        </a:p>
      </dgm:t>
    </dgm:pt>
    <dgm:pt modelId="{28616B7D-9032-46EB-8D80-99EDEF0F40C0}" type="pres">
      <dgm:prSet presAssocID="{4BD57180-DCEA-450B-96D4-FD67283CC3CB}" presName="parentText" presStyleLbl="node1" presStyleIdx="0" presStyleCnt="0">
        <dgm:presLayoutVars>
          <dgm:chMax val="0"/>
          <dgm:bulletEnabled val="1"/>
        </dgm:presLayoutVars>
      </dgm:prSet>
      <dgm:spPr/>
      <dgm:t>
        <a:bodyPr/>
        <a:lstStyle/>
        <a:p>
          <a:endParaRPr lang="es-ES"/>
        </a:p>
      </dgm:t>
    </dgm:pt>
    <dgm:pt modelId="{C2853361-F6B4-4347-AED4-32FB572E925C}" type="pres">
      <dgm:prSet presAssocID="{4BD57180-DCEA-450B-96D4-FD67283CC3CB}" presName="parentRect" presStyleLbl="alignNode1" presStyleIdx="0" presStyleCnt="1" custScaleX="123197"/>
      <dgm:spPr/>
      <dgm:t>
        <a:bodyPr/>
        <a:lstStyle/>
        <a:p>
          <a:endParaRPr lang="es-ES"/>
        </a:p>
      </dgm:t>
    </dgm:pt>
    <dgm:pt modelId="{671EC135-0D71-4F77-B702-613D48A67FC2}" type="pres">
      <dgm:prSet presAssocID="{4BD57180-DCEA-450B-96D4-FD67283CC3CB}" presName="adorn" presStyleLbl="fgAccFollowNode1" presStyleIdx="0" presStyleCnt="1"/>
      <dgm:spPr>
        <a:blipFill rotWithShape="0">
          <a:blip xmlns:r="http://schemas.openxmlformats.org/officeDocument/2006/relationships" r:embed="rId1"/>
          <a:stretch>
            <a:fillRect/>
          </a:stretch>
        </a:blipFill>
      </dgm:spPr>
    </dgm:pt>
  </dgm:ptLst>
  <dgm:cxnLst>
    <dgm:cxn modelId="{44874190-EC6D-4A63-A963-84504141E518}" type="presOf" srcId="{E2D6A0D5-0448-40E4-B3B2-0B9FD18AE72E}" destId="{2149F367-4A73-491A-9819-F793BFB212C4}" srcOrd="0" destOrd="0" presId="urn:microsoft.com/office/officeart/2005/8/layout/bList2#2"/>
    <dgm:cxn modelId="{9464B143-EA6C-4B9B-B61C-31CC4DA94BAF}" type="presOf" srcId="{58B52ACF-0DCE-4B0A-9374-F0242D9B5003}" destId="{2149F367-4A73-491A-9819-F793BFB212C4}" srcOrd="0" destOrd="3" presId="urn:microsoft.com/office/officeart/2005/8/layout/bList2#2"/>
    <dgm:cxn modelId="{2D60FDC9-1AE7-42D2-8139-6D7D5F18E047}" srcId="{4BD57180-DCEA-450B-96D4-FD67283CC3CB}" destId="{10326564-F112-4683-B36B-AC48F181A0A2}" srcOrd="4" destOrd="0" parTransId="{16B3B637-286E-4AD9-B341-F776E64C87AF}" sibTransId="{D97B816D-2632-4F0D-810D-65BDDE40BB02}"/>
    <dgm:cxn modelId="{32D12C3B-592A-4255-8573-106E020FE8B2}" type="presOf" srcId="{4BD57180-DCEA-450B-96D4-FD67283CC3CB}" destId="{28616B7D-9032-46EB-8D80-99EDEF0F40C0}" srcOrd="0" destOrd="0" presId="urn:microsoft.com/office/officeart/2005/8/layout/bList2#2"/>
    <dgm:cxn modelId="{3B5137CD-9286-477F-81C3-28D9A1921434}" srcId="{B32E7240-0B57-4A63-9EDB-F5B8D4A64FDC}" destId="{4BD57180-DCEA-450B-96D4-FD67283CC3CB}" srcOrd="0" destOrd="0" parTransId="{F8CA0D08-0564-45A5-9561-3510852A2613}" sibTransId="{E7842BB9-B20F-495B-8750-BB3AD2BCE6C3}"/>
    <dgm:cxn modelId="{1747B477-5477-4593-8C12-6DA1D0AD63C3}" srcId="{4BD57180-DCEA-450B-96D4-FD67283CC3CB}" destId="{E2D6A0D5-0448-40E4-B3B2-0B9FD18AE72E}" srcOrd="0" destOrd="0" parTransId="{3D9EACD0-47DF-4723-824A-946F14D91712}" sibTransId="{9967819B-294E-4109-AE1D-3679821AA2E4}"/>
    <dgm:cxn modelId="{726A7611-B87D-4D28-A36E-57A4CD93087B}" srcId="{4BD57180-DCEA-450B-96D4-FD67283CC3CB}" destId="{58B52ACF-0DCE-4B0A-9374-F0242D9B5003}" srcOrd="3" destOrd="0" parTransId="{4B0DCE1D-31FA-4FBF-9F76-A3AC1CEA1CBC}" sibTransId="{110A0AA2-8993-4355-A0F3-A84EEBE322D2}"/>
    <dgm:cxn modelId="{B28D939A-1DA5-4049-BE69-62D366C2AFF9}" srcId="{4BD57180-DCEA-450B-96D4-FD67283CC3CB}" destId="{87F70D6F-8655-4174-B014-4B111A020F94}" srcOrd="2" destOrd="0" parTransId="{36220889-1F8D-4392-9A23-C3CE67051A04}" sibTransId="{1A6B8ADB-2729-4983-A113-6373233199A7}"/>
    <dgm:cxn modelId="{D2437B91-BF0E-4435-93D9-4DF6474773CB}" type="presOf" srcId="{DA80876A-4BAF-4656-AEE4-32CC2DF92E69}" destId="{2149F367-4A73-491A-9819-F793BFB212C4}" srcOrd="0" destOrd="1" presId="urn:microsoft.com/office/officeart/2005/8/layout/bList2#2"/>
    <dgm:cxn modelId="{A615DB10-051E-4055-B115-F97E59D56A1A}" type="presOf" srcId="{4BD57180-DCEA-450B-96D4-FD67283CC3CB}" destId="{C2853361-F6B4-4347-AED4-32FB572E925C}" srcOrd="1" destOrd="0" presId="urn:microsoft.com/office/officeart/2005/8/layout/bList2#2"/>
    <dgm:cxn modelId="{201E7AA0-B2FE-4320-AD4E-1047B13F8DFF}" srcId="{4BD57180-DCEA-450B-96D4-FD67283CC3CB}" destId="{DA80876A-4BAF-4656-AEE4-32CC2DF92E69}" srcOrd="1" destOrd="0" parTransId="{F6EED0AA-DB77-4E46-812A-FA1E1E270F20}" sibTransId="{E743CEB4-58CF-4CBF-AA1A-E6DAC69EDAE0}"/>
    <dgm:cxn modelId="{D807B34A-42A1-4600-92DA-85FD716E9C18}" type="presOf" srcId="{87F70D6F-8655-4174-B014-4B111A020F94}" destId="{2149F367-4A73-491A-9819-F793BFB212C4}" srcOrd="0" destOrd="2" presId="urn:microsoft.com/office/officeart/2005/8/layout/bList2#2"/>
    <dgm:cxn modelId="{54AA2DE8-C3A1-4B2A-82EA-0106764125FB}" type="presOf" srcId="{10326564-F112-4683-B36B-AC48F181A0A2}" destId="{2149F367-4A73-491A-9819-F793BFB212C4}" srcOrd="0" destOrd="4" presId="urn:microsoft.com/office/officeart/2005/8/layout/bList2#2"/>
    <dgm:cxn modelId="{0323F175-A15D-47EE-9AC6-D53ACBA112DF}" type="presOf" srcId="{B32E7240-0B57-4A63-9EDB-F5B8D4A64FDC}" destId="{8FAF9C4C-574B-4149-AE52-8DFE56F933C5}" srcOrd="0" destOrd="0" presId="urn:microsoft.com/office/officeart/2005/8/layout/bList2#2"/>
    <dgm:cxn modelId="{ED9C8504-114D-4FCD-A3A0-7F2A4C5F2625}" type="presParOf" srcId="{8FAF9C4C-574B-4149-AE52-8DFE56F933C5}" destId="{42F304ED-A756-4CE5-A20A-27C65B1FF626}" srcOrd="0" destOrd="0" presId="urn:microsoft.com/office/officeart/2005/8/layout/bList2#2"/>
    <dgm:cxn modelId="{519B695C-3945-4E41-8E41-2B876FBFCD6F}" type="presParOf" srcId="{42F304ED-A756-4CE5-A20A-27C65B1FF626}" destId="{2149F367-4A73-491A-9819-F793BFB212C4}" srcOrd="0" destOrd="0" presId="urn:microsoft.com/office/officeart/2005/8/layout/bList2#2"/>
    <dgm:cxn modelId="{B23EB7DA-255E-4643-B0FA-7D680ADA1CBA}" type="presParOf" srcId="{42F304ED-A756-4CE5-A20A-27C65B1FF626}" destId="{28616B7D-9032-46EB-8D80-99EDEF0F40C0}" srcOrd="1" destOrd="0" presId="urn:microsoft.com/office/officeart/2005/8/layout/bList2#2"/>
    <dgm:cxn modelId="{D43519E7-725F-491B-9F61-3E791BD6EEDB}" type="presParOf" srcId="{42F304ED-A756-4CE5-A20A-27C65B1FF626}" destId="{C2853361-F6B4-4347-AED4-32FB572E925C}" srcOrd="2" destOrd="0" presId="urn:microsoft.com/office/officeart/2005/8/layout/bList2#2"/>
    <dgm:cxn modelId="{E2B2E836-C0A0-432B-BBAC-7B1AE2FB1D80}" type="presParOf" srcId="{42F304ED-A756-4CE5-A20A-27C65B1FF626}" destId="{671EC135-0D71-4F77-B702-613D48A67FC2}" srcOrd="3" destOrd="0" presId="urn:microsoft.com/office/officeart/2005/8/layout/b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B53B59-42C4-4E7F-8D9E-7D1F6BF693CE}"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MX"/>
        </a:p>
      </dgm:t>
    </dgm:pt>
    <dgm:pt modelId="{93556325-C88A-4FE6-81FD-EE2B308260A2}">
      <dgm:prSet phldrT="[Texto]" custT="1"/>
      <dgm:spPr/>
      <dgm:t>
        <a:bodyPr/>
        <a:lstStyle/>
        <a:p>
          <a:r>
            <a:rPr lang="es-MX" sz="1400" dirty="0" smtClean="0"/>
            <a:t>Notas a los estados financieros</a:t>
          </a:r>
          <a:endParaRPr lang="es-MX" sz="1400" dirty="0"/>
        </a:p>
      </dgm:t>
    </dgm:pt>
    <dgm:pt modelId="{C7294DEE-A313-4F8D-BF1B-872F9BB9F9C8}" type="parTrans" cxnId="{A17F7400-F033-49B9-BB6F-5DC7EA2447AE}">
      <dgm:prSet/>
      <dgm:spPr/>
      <dgm:t>
        <a:bodyPr/>
        <a:lstStyle/>
        <a:p>
          <a:endParaRPr lang="es-MX" sz="2000"/>
        </a:p>
      </dgm:t>
    </dgm:pt>
    <dgm:pt modelId="{AEDB84C3-5CA9-478A-AE50-966257AAB924}" type="sibTrans" cxnId="{A17F7400-F033-49B9-BB6F-5DC7EA2447AE}">
      <dgm:prSet/>
      <dgm:spPr/>
      <dgm:t>
        <a:bodyPr/>
        <a:lstStyle/>
        <a:p>
          <a:endParaRPr lang="es-MX" sz="2000"/>
        </a:p>
      </dgm:t>
    </dgm:pt>
    <dgm:pt modelId="{6476E70B-E728-46CD-9742-88387E0E10CB}">
      <dgm:prSet phldrT="[Texto]" custT="1"/>
      <dgm:spPr/>
      <dgm:t>
        <a:bodyPr/>
        <a:lstStyle/>
        <a:p>
          <a:r>
            <a:rPr lang="es-MX" sz="1400" dirty="0" smtClean="0"/>
            <a:t>Presentación integral de los resultados del periodo </a:t>
          </a:r>
          <a:endParaRPr lang="es-MX" sz="1400" dirty="0"/>
        </a:p>
      </dgm:t>
    </dgm:pt>
    <dgm:pt modelId="{4A83F674-DB34-4C20-9DE3-083A6EEB28B4}" type="parTrans" cxnId="{225A15AB-1C1E-4772-8427-AE3DC5E681FD}">
      <dgm:prSet/>
      <dgm:spPr/>
      <dgm:t>
        <a:bodyPr/>
        <a:lstStyle/>
        <a:p>
          <a:endParaRPr lang="es-MX" sz="2000"/>
        </a:p>
      </dgm:t>
    </dgm:pt>
    <dgm:pt modelId="{3E8620DC-6FDE-4113-ACCD-59764EF3EA33}" type="sibTrans" cxnId="{225A15AB-1C1E-4772-8427-AE3DC5E681FD}">
      <dgm:prSet/>
      <dgm:spPr/>
      <dgm:t>
        <a:bodyPr/>
        <a:lstStyle/>
        <a:p>
          <a:endParaRPr lang="es-MX" sz="2000"/>
        </a:p>
      </dgm:t>
    </dgm:pt>
    <dgm:pt modelId="{4B81F723-66DC-4480-97DE-558DA9F6A599}">
      <dgm:prSet phldrT="[Texto]" custT="1"/>
      <dgm:spPr/>
      <dgm:t>
        <a:bodyPr/>
        <a:lstStyle/>
        <a:p>
          <a:r>
            <a:rPr lang="es-MX" sz="1400" dirty="0" smtClean="0"/>
            <a:t>Flujos de efectivo </a:t>
          </a:r>
          <a:endParaRPr lang="es-MX" sz="1400" dirty="0"/>
        </a:p>
      </dgm:t>
    </dgm:pt>
    <dgm:pt modelId="{7F9B05C6-BF23-4883-B08C-9CC3983C3FCD}" type="parTrans" cxnId="{15A69C2F-0651-4D24-BE32-FF49EB0C420E}">
      <dgm:prSet/>
      <dgm:spPr/>
      <dgm:t>
        <a:bodyPr/>
        <a:lstStyle/>
        <a:p>
          <a:endParaRPr lang="es-MX" sz="2000"/>
        </a:p>
      </dgm:t>
    </dgm:pt>
    <dgm:pt modelId="{7469C5FE-3DEA-4F9F-AE6C-D67E8DB43E8A}" type="sibTrans" cxnId="{15A69C2F-0651-4D24-BE32-FF49EB0C420E}">
      <dgm:prSet/>
      <dgm:spPr/>
      <dgm:t>
        <a:bodyPr/>
        <a:lstStyle/>
        <a:p>
          <a:endParaRPr lang="es-MX" sz="2000"/>
        </a:p>
      </dgm:t>
    </dgm:pt>
    <dgm:pt modelId="{03314236-A86C-4CED-9556-C32164DD1FA4}">
      <dgm:prSet custT="1"/>
      <dgm:spPr/>
      <dgm:t>
        <a:bodyPr/>
        <a:lstStyle/>
        <a:p>
          <a:r>
            <a:rPr lang="es-MX" sz="1400" dirty="0" smtClean="0"/>
            <a:t>Políticas contables</a:t>
          </a:r>
          <a:endParaRPr lang="es-MX" sz="1400" dirty="0"/>
        </a:p>
      </dgm:t>
    </dgm:pt>
    <dgm:pt modelId="{1A5082DD-DC17-476F-BBF4-38B87F3A54F3}" type="parTrans" cxnId="{CD4E18BA-29A2-41C7-A5F2-89319A34E236}">
      <dgm:prSet/>
      <dgm:spPr/>
      <dgm:t>
        <a:bodyPr/>
        <a:lstStyle/>
        <a:p>
          <a:endParaRPr lang="es-MX" sz="2000"/>
        </a:p>
      </dgm:t>
    </dgm:pt>
    <dgm:pt modelId="{E67CE1AC-4CCF-44F4-95FE-CDE563EE336E}" type="sibTrans" cxnId="{CD4E18BA-29A2-41C7-A5F2-89319A34E236}">
      <dgm:prSet/>
      <dgm:spPr/>
      <dgm:t>
        <a:bodyPr/>
        <a:lstStyle/>
        <a:p>
          <a:endParaRPr lang="es-MX" sz="2000"/>
        </a:p>
      </dgm:t>
    </dgm:pt>
    <dgm:pt modelId="{4361E53C-122E-40A9-A3FE-71EF41A1B48C}" type="pres">
      <dgm:prSet presAssocID="{D5B53B59-42C4-4E7F-8D9E-7D1F6BF693CE}" presName="linear" presStyleCnt="0">
        <dgm:presLayoutVars>
          <dgm:dir/>
          <dgm:animLvl val="lvl"/>
          <dgm:resizeHandles val="exact"/>
        </dgm:presLayoutVars>
      </dgm:prSet>
      <dgm:spPr/>
      <dgm:t>
        <a:bodyPr/>
        <a:lstStyle/>
        <a:p>
          <a:endParaRPr lang="es-MX"/>
        </a:p>
      </dgm:t>
    </dgm:pt>
    <dgm:pt modelId="{0E3AE8C0-42D9-49D6-9294-1DB2012B6E66}" type="pres">
      <dgm:prSet presAssocID="{93556325-C88A-4FE6-81FD-EE2B308260A2}" presName="parentLin" presStyleCnt="0"/>
      <dgm:spPr/>
    </dgm:pt>
    <dgm:pt modelId="{5750AFD1-E3FB-4A47-99BB-67BB84820217}" type="pres">
      <dgm:prSet presAssocID="{93556325-C88A-4FE6-81FD-EE2B308260A2}" presName="parentLeftMargin" presStyleLbl="node1" presStyleIdx="0" presStyleCnt="4"/>
      <dgm:spPr/>
      <dgm:t>
        <a:bodyPr/>
        <a:lstStyle/>
        <a:p>
          <a:endParaRPr lang="es-MX"/>
        </a:p>
      </dgm:t>
    </dgm:pt>
    <dgm:pt modelId="{F11A66D7-F2E7-4FC0-944F-E3F32CE800AC}" type="pres">
      <dgm:prSet presAssocID="{93556325-C88A-4FE6-81FD-EE2B308260A2}" presName="parentText" presStyleLbl="node1" presStyleIdx="0" presStyleCnt="4">
        <dgm:presLayoutVars>
          <dgm:chMax val="0"/>
          <dgm:bulletEnabled val="1"/>
        </dgm:presLayoutVars>
      </dgm:prSet>
      <dgm:spPr/>
      <dgm:t>
        <a:bodyPr/>
        <a:lstStyle/>
        <a:p>
          <a:endParaRPr lang="es-MX"/>
        </a:p>
      </dgm:t>
    </dgm:pt>
    <dgm:pt modelId="{4D744CEC-932D-4C24-810D-AD5CBC801348}" type="pres">
      <dgm:prSet presAssocID="{93556325-C88A-4FE6-81FD-EE2B308260A2}" presName="negativeSpace" presStyleCnt="0"/>
      <dgm:spPr/>
    </dgm:pt>
    <dgm:pt modelId="{56A3616E-FE11-45DD-8970-EF104BCD1E5E}" type="pres">
      <dgm:prSet presAssocID="{93556325-C88A-4FE6-81FD-EE2B308260A2}" presName="childText" presStyleLbl="conFgAcc1" presStyleIdx="0" presStyleCnt="4">
        <dgm:presLayoutVars>
          <dgm:bulletEnabled val="1"/>
        </dgm:presLayoutVars>
      </dgm:prSet>
      <dgm:spPr/>
    </dgm:pt>
    <dgm:pt modelId="{558FB419-0979-4576-AADD-C11CC12457EB}" type="pres">
      <dgm:prSet presAssocID="{AEDB84C3-5CA9-478A-AE50-966257AAB924}" presName="spaceBetweenRectangles" presStyleCnt="0"/>
      <dgm:spPr/>
    </dgm:pt>
    <dgm:pt modelId="{B9A7FCF2-42BB-450C-8073-E4AD34FCCF07}" type="pres">
      <dgm:prSet presAssocID="{6476E70B-E728-46CD-9742-88387E0E10CB}" presName="parentLin" presStyleCnt="0"/>
      <dgm:spPr/>
    </dgm:pt>
    <dgm:pt modelId="{5942FA15-16BA-4EEC-8FD4-973AED8A8227}" type="pres">
      <dgm:prSet presAssocID="{6476E70B-E728-46CD-9742-88387E0E10CB}" presName="parentLeftMargin" presStyleLbl="node1" presStyleIdx="0" presStyleCnt="4"/>
      <dgm:spPr/>
      <dgm:t>
        <a:bodyPr/>
        <a:lstStyle/>
        <a:p>
          <a:endParaRPr lang="es-MX"/>
        </a:p>
      </dgm:t>
    </dgm:pt>
    <dgm:pt modelId="{619B8FFA-7EB2-4C3E-9D5D-798B13D48F54}" type="pres">
      <dgm:prSet presAssocID="{6476E70B-E728-46CD-9742-88387E0E10CB}" presName="parentText" presStyleLbl="node1" presStyleIdx="1" presStyleCnt="4">
        <dgm:presLayoutVars>
          <dgm:chMax val="0"/>
          <dgm:bulletEnabled val="1"/>
        </dgm:presLayoutVars>
      </dgm:prSet>
      <dgm:spPr/>
      <dgm:t>
        <a:bodyPr/>
        <a:lstStyle/>
        <a:p>
          <a:endParaRPr lang="es-MX"/>
        </a:p>
      </dgm:t>
    </dgm:pt>
    <dgm:pt modelId="{DE8D17C0-D0EA-4499-83A9-0369EE51ADB6}" type="pres">
      <dgm:prSet presAssocID="{6476E70B-E728-46CD-9742-88387E0E10CB}" presName="negativeSpace" presStyleCnt="0"/>
      <dgm:spPr/>
    </dgm:pt>
    <dgm:pt modelId="{608256BD-0137-45E4-A122-17544DB3FEE5}" type="pres">
      <dgm:prSet presAssocID="{6476E70B-E728-46CD-9742-88387E0E10CB}" presName="childText" presStyleLbl="conFgAcc1" presStyleIdx="1" presStyleCnt="4">
        <dgm:presLayoutVars>
          <dgm:bulletEnabled val="1"/>
        </dgm:presLayoutVars>
      </dgm:prSet>
      <dgm:spPr/>
    </dgm:pt>
    <dgm:pt modelId="{EEAA9BD4-9281-4B29-9BE0-9D1089F0F35F}" type="pres">
      <dgm:prSet presAssocID="{3E8620DC-6FDE-4113-ACCD-59764EF3EA33}" presName="spaceBetweenRectangles" presStyleCnt="0"/>
      <dgm:spPr/>
    </dgm:pt>
    <dgm:pt modelId="{EE71F3B9-BACD-423F-BCDB-5A2EE29D9D36}" type="pres">
      <dgm:prSet presAssocID="{4B81F723-66DC-4480-97DE-558DA9F6A599}" presName="parentLin" presStyleCnt="0"/>
      <dgm:spPr/>
    </dgm:pt>
    <dgm:pt modelId="{65182E18-43CD-4FDA-9D75-9DB4C954FF92}" type="pres">
      <dgm:prSet presAssocID="{4B81F723-66DC-4480-97DE-558DA9F6A599}" presName="parentLeftMargin" presStyleLbl="node1" presStyleIdx="1" presStyleCnt="4"/>
      <dgm:spPr/>
      <dgm:t>
        <a:bodyPr/>
        <a:lstStyle/>
        <a:p>
          <a:endParaRPr lang="es-MX"/>
        </a:p>
      </dgm:t>
    </dgm:pt>
    <dgm:pt modelId="{977414DB-AE7C-4F3B-AE5E-82EB0D089977}" type="pres">
      <dgm:prSet presAssocID="{4B81F723-66DC-4480-97DE-558DA9F6A599}" presName="parentText" presStyleLbl="node1" presStyleIdx="2" presStyleCnt="4">
        <dgm:presLayoutVars>
          <dgm:chMax val="0"/>
          <dgm:bulletEnabled val="1"/>
        </dgm:presLayoutVars>
      </dgm:prSet>
      <dgm:spPr/>
      <dgm:t>
        <a:bodyPr/>
        <a:lstStyle/>
        <a:p>
          <a:endParaRPr lang="es-MX"/>
        </a:p>
      </dgm:t>
    </dgm:pt>
    <dgm:pt modelId="{3E1CE51B-87DE-4E50-A76D-16E0509049BF}" type="pres">
      <dgm:prSet presAssocID="{4B81F723-66DC-4480-97DE-558DA9F6A599}" presName="negativeSpace" presStyleCnt="0"/>
      <dgm:spPr/>
    </dgm:pt>
    <dgm:pt modelId="{F3935120-6C2D-4F9F-BF39-A67E143CF83C}" type="pres">
      <dgm:prSet presAssocID="{4B81F723-66DC-4480-97DE-558DA9F6A599}" presName="childText" presStyleLbl="conFgAcc1" presStyleIdx="2" presStyleCnt="4">
        <dgm:presLayoutVars>
          <dgm:bulletEnabled val="1"/>
        </dgm:presLayoutVars>
      </dgm:prSet>
      <dgm:spPr/>
    </dgm:pt>
    <dgm:pt modelId="{45DBA0EB-065B-4BA8-BB69-876ED36E435C}" type="pres">
      <dgm:prSet presAssocID="{7469C5FE-3DEA-4F9F-AE6C-D67E8DB43E8A}" presName="spaceBetweenRectangles" presStyleCnt="0"/>
      <dgm:spPr/>
    </dgm:pt>
    <dgm:pt modelId="{0A323C3E-FA5A-42EE-B87B-1E4C04C5143F}" type="pres">
      <dgm:prSet presAssocID="{03314236-A86C-4CED-9556-C32164DD1FA4}" presName="parentLin" presStyleCnt="0"/>
      <dgm:spPr/>
    </dgm:pt>
    <dgm:pt modelId="{3BDCD8F3-09AD-4D35-9191-22F96A5C2AA9}" type="pres">
      <dgm:prSet presAssocID="{03314236-A86C-4CED-9556-C32164DD1FA4}" presName="parentLeftMargin" presStyleLbl="node1" presStyleIdx="2" presStyleCnt="4"/>
      <dgm:spPr/>
      <dgm:t>
        <a:bodyPr/>
        <a:lstStyle/>
        <a:p>
          <a:endParaRPr lang="es-MX"/>
        </a:p>
      </dgm:t>
    </dgm:pt>
    <dgm:pt modelId="{C5B144A7-AA67-4393-A3A3-E271140B3F86}" type="pres">
      <dgm:prSet presAssocID="{03314236-A86C-4CED-9556-C32164DD1FA4}" presName="parentText" presStyleLbl="node1" presStyleIdx="3" presStyleCnt="4">
        <dgm:presLayoutVars>
          <dgm:chMax val="0"/>
          <dgm:bulletEnabled val="1"/>
        </dgm:presLayoutVars>
      </dgm:prSet>
      <dgm:spPr/>
      <dgm:t>
        <a:bodyPr/>
        <a:lstStyle/>
        <a:p>
          <a:endParaRPr lang="es-MX"/>
        </a:p>
      </dgm:t>
    </dgm:pt>
    <dgm:pt modelId="{E3E76F52-3A75-4FD6-9086-2615E1359C41}" type="pres">
      <dgm:prSet presAssocID="{03314236-A86C-4CED-9556-C32164DD1FA4}" presName="negativeSpace" presStyleCnt="0"/>
      <dgm:spPr/>
    </dgm:pt>
    <dgm:pt modelId="{DB8E2AAA-56B5-4A98-A05A-78B6E2612E2F}" type="pres">
      <dgm:prSet presAssocID="{03314236-A86C-4CED-9556-C32164DD1FA4}" presName="childText" presStyleLbl="conFgAcc1" presStyleIdx="3" presStyleCnt="4">
        <dgm:presLayoutVars>
          <dgm:bulletEnabled val="1"/>
        </dgm:presLayoutVars>
      </dgm:prSet>
      <dgm:spPr/>
    </dgm:pt>
  </dgm:ptLst>
  <dgm:cxnLst>
    <dgm:cxn modelId="{98050956-FDD6-4195-A24E-3CEC3458AE37}" type="presOf" srcId="{93556325-C88A-4FE6-81FD-EE2B308260A2}" destId="{5750AFD1-E3FB-4A47-99BB-67BB84820217}" srcOrd="0" destOrd="0" presId="urn:microsoft.com/office/officeart/2005/8/layout/list1"/>
    <dgm:cxn modelId="{0763FFE8-6245-4986-BF74-5C8E18156F65}" type="presOf" srcId="{D5B53B59-42C4-4E7F-8D9E-7D1F6BF693CE}" destId="{4361E53C-122E-40A9-A3FE-71EF41A1B48C}" srcOrd="0" destOrd="0" presId="urn:microsoft.com/office/officeart/2005/8/layout/list1"/>
    <dgm:cxn modelId="{476A70C7-866D-4465-8C93-3B4C6BD8C689}" type="presOf" srcId="{4B81F723-66DC-4480-97DE-558DA9F6A599}" destId="{977414DB-AE7C-4F3B-AE5E-82EB0D089977}" srcOrd="1" destOrd="0" presId="urn:microsoft.com/office/officeart/2005/8/layout/list1"/>
    <dgm:cxn modelId="{7EAE8E4E-810C-4115-B2B3-E2A74F324274}" type="presOf" srcId="{6476E70B-E728-46CD-9742-88387E0E10CB}" destId="{5942FA15-16BA-4EEC-8FD4-973AED8A8227}" srcOrd="0" destOrd="0" presId="urn:microsoft.com/office/officeart/2005/8/layout/list1"/>
    <dgm:cxn modelId="{E19B5375-A4D2-40BC-9F88-53A7C887365B}" type="presOf" srcId="{03314236-A86C-4CED-9556-C32164DD1FA4}" destId="{3BDCD8F3-09AD-4D35-9191-22F96A5C2AA9}" srcOrd="0" destOrd="0" presId="urn:microsoft.com/office/officeart/2005/8/layout/list1"/>
    <dgm:cxn modelId="{15A69C2F-0651-4D24-BE32-FF49EB0C420E}" srcId="{D5B53B59-42C4-4E7F-8D9E-7D1F6BF693CE}" destId="{4B81F723-66DC-4480-97DE-558DA9F6A599}" srcOrd="2" destOrd="0" parTransId="{7F9B05C6-BF23-4883-B08C-9CC3983C3FCD}" sibTransId="{7469C5FE-3DEA-4F9F-AE6C-D67E8DB43E8A}"/>
    <dgm:cxn modelId="{1F81F8FD-1C71-4BCA-A3E1-78E2BF15E472}" type="presOf" srcId="{6476E70B-E728-46CD-9742-88387E0E10CB}" destId="{619B8FFA-7EB2-4C3E-9D5D-798B13D48F54}" srcOrd="1" destOrd="0" presId="urn:microsoft.com/office/officeart/2005/8/layout/list1"/>
    <dgm:cxn modelId="{225A15AB-1C1E-4772-8427-AE3DC5E681FD}" srcId="{D5B53B59-42C4-4E7F-8D9E-7D1F6BF693CE}" destId="{6476E70B-E728-46CD-9742-88387E0E10CB}" srcOrd="1" destOrd="0" parTransId="{4A83F674-DB34-4C20-9DE3-083A6EEB28B4}" sibTransId="{3E8620DC-6FDE-4113-ACCD-59764EF3EA33}"/>
    <dgm:cxn modelId="{21AA8D61-6DAA-454F-834F-9EAD1CDDEABD}" type="presOf" srcId="{03314236-A86C-4CED-9556-C32164DD1FA4}" destId="{C5B144A7-AA67-4393-A3A3-E271140B3F86}" srcOrd="1" destOrd="0" presId="urn:microsoft.com/office/officeart/2005/8/layout/list1"/>
    <dgm:cxn modelId="{F8915C36-B634-483F-84D9-3AED22990B45}" type="presOf" srcId="{4B81F723-66DC-4480-97DE-558DA9F6A599}" destId="{65182E18-43CD-4FDA-9D75-9DB4C954FF92}" srcOrd="0" destOrd="0" presId="urn:microsoft.com/office/officeart/2005/8/layout/list1"/>
    <dgm:cxn modelId="{A17F7400-F033-49B9-BB6F-5DC7EA2447AE}" srcId="{D5B53B59-42C4-4E7F-8D9E-7D1F6BF693CE}" destId="{93556325-C88A-4FE6-81FD-EE2B308260A2}" srcOrd="0" destOrd="0" parTransId="{C7294DEE-A313-4F8D-BF1B-872F9BB9F9C8}" sibTransId="{AEDB84C3-5CA9-478A-AE50-966257AAB924}"/>
    <dgm:cxn modelId="{CD4E18BA-29A2-41C7-A5F2-89319A34E236}" srcId="{D5B53B59-42C4-4E7F-8D9E-7D1F6BF693CE}" destId="{03314236-A86C-4CED-9556-C32164DD1FA4}" srcOrd="3" destOrd="0" parTransId="{1A5082DD-DC17-476F-BBF4-38B87F3A54F3}" sibTransId="{E67CE1AC-4CCF-44F4-95FE-CDE563EE336E}"/>
    <dgm:cxn modelId="{213222DF-02D5-404A-9DF7-C6FA83833D92}" type="presOf" srcId="{93556325-C88A-4FE6-81FD-EE2B308260A2}" destId="{F11A66D7-F2E7-4FC0-944F-E3F32CE800AC}" srcOrd="1" destOrd="0" presId="urn:microsoft.com/office/officeart/2005/8/layout/list1"/>
    <dgm:cxn modelId="{D850396B-C6AE-4527-8C7C-5B5C9AA861CA}" type="presParOf" srcId="{4361E53C-122E-40A9-A3FE-71EF41A1B48C}" destId="{0E3AE8C0-42D9-49D6-9294-1DB2012B6E66}" srcOrd="0" destOrd="0" presId="urn:microsoft.com/office/officeart/2005/8/layout/list1"/>
    <dgm:cxn modelId="{149E5FAE-5810-48AF-BCA7-6084B527DAD5}" type="presParOf" srcId="{0E3AE8C0-42D9-49D6-9294-1DB2012B6E66}" destId="{5750AFD1-E3FB-4A47-99BB-67BB84820217}" srcOrd="0" destOrd="0" presId="urn:microsoft.com/office/officeart/2005/8/layout/list1"/>
    <dgm:cxn modelId="{0A7D82D6-831E-41E1-A939-DD56382E19E5}" type="presParOf" srcId="{0E3AE8C0-42D9-49D6-9294-1DB2012B6E66}" destId="{F11A66D7-F2E7-4FC0-944F-E3F32CE800AC}" srcOrd="1" destOrd="0" presId="urn:microsoft.com/office/officeart/2005/8/layout/list1"/>
    <dgm:cxn modelId="{951A81A4-A11B-4DC0-9BC8-5E8660316E1B}" type="presParOf" srcId="{4361E53C-122E-40A9-A3FE-71EF41A1B48C}" destId="{4D744CEC-932D-4C24-810D-AD5CBC801348}" srcOrd="1" destOrd="0" presId="urn:microsoft.com/office/officeart/2005/8/layout/list1"/>
    <dgm:cxn modelId="{46C63805-0603-42B2-BE03-BA0234F3C0FA}" type="presParOf" srcId="{4361E53C-122E-40A9-A3FE-71EF41A1B48C}" destId="{56A3616E-FE11-45DD-8970-EF104BCD1E5E}" srcOrd="2" destOrd="0" presId="urn:microsoft.com/office/officeart/2005/8/layout/list1"/>
    <dgm:cxn modelId="{D9206A0D-EC45-4EE7-A9ED-36C0E0D4F45D}" type="presParOf" srcId="{4361E53C-122E-40A9-A3FE-71EF41A1B48C}" destId="{558FB419-0979-4576-AADD-C11CC12457EB}" srcOrd="3" destOrd="0" presId="urn:microsoft.com/office/officeart/2005/8/layout/list1"/>
    <dgm:cxn modelId="{581CFFC9-E2C6-467E-83EF-5C8B19F2867B}" type="presParOf" srcId="{4361E53C-122E-40A9-A3FE-71EF41A1B48C}" destId="{B9A7FCF2-42BB-450C-8073-E4AD34FCCF07}" srcOrd="4" destOrd="0" presId="urn:microsoft.com/office/officeart/2005/8/layout/list1"/>
    <dgm:cxn modelId="{CDE746CC-F31D-4A72-B63D-9FEDC8566764}" type="presParOf" srcId="{B9A7FCF2-42BB-450C-8073-E4AD34FCCF07}" destId="{5942FA15-16BA-4EEC-8FD4-973AED8A8227}" srcOrd="0" destOrd="0" presId="urn:microsoft.com/office/officeart/2005/8/layout/list1"/>
    <dgm:cxn modelId="{1C8CA0F4-F22F-4A34-99AE-0060F489D894}" type="presParOf" srcId="{B9A7FCF2-42BB-450C-8073-E4AD34FCCF07}" destId="{619B8FFA-7EB2-4C3E-9D5D-798B13D48F54}" srcOrd="1" destOrd="0" presId="urn:microsoft.com/office/officeart/2005/8/layout/list1"/>
    <dgm:cxn modelId="{63E8B3B4-5B51-4882-A69F-77B9A2478B3B}" type="presParOf" srcId="{4361E53C-122E-40A9-A3FE-71EF41A1B48C}" destId="{DE8D17C0-D0EA-4499-83A9-0369EE51ADB6}" srcOrd="5" destOrd="0" presId="urn:microsoft.com/office/officeart/2005/8/layout/list1"/>
    <dgm:cxn modelId="{C4E2A825-1D39-4379-9B36-B54F3461F1BB}" type="presParOf" srcId="{4361E53C-122E-40A9-A3FE-71EF41A1B48C}" destId="{608256BD-0137-45E4-A122-17544DB3FEE5}" srcOrd="6" destOrd="0" presId="urn:microsoft.com/office/officeart/2005/8/layout/list1"/>
    <dgm:cxn modelId="{9CCE7BBA-F6FD-4CB5-989A-50662BE4D927}" type="presParOf" srcId="{4361E53C-122E-40A9-A3FE-71EF41A1B48C}" destId="{EEAA9BD4-9281-4B29-9BE0-9D1089F0F35F}" srcOrd="7" destOrd="0" presId="urn:microsoft.com/office/officeart/2005/8/layout/list1"/>
    <dgm:cxn modelId="{18610E69-2857-4C6D-921F-5617388AE39C}" type="presParOf" srcId="{4361E53C-122E-40A9-A3FE-71EF41A1B48C}" destId="{EE71F3B9-BACD-423F-BCDB-5A2EE29D9D36}" srcOrd="8" destOrd="0" presId="urn:microsoft.com/office/officeart/2005/8/layout/list1"/>
    <dgm:cxn modelId="{CD17930D-6F81-4827-B615-1DC48AE8CDD0}" type="presParOf" srcId="{EE71F3B9-BACD-423F-BCDB-5A2EE29D9D36}" destId="{65182E18-43CD-4FDA-9D75-9DB4C954FF92}" srcOrd="0" destOrd="0" presId="urn:microsoft.com/office/officeart/2005/8/layout/list1"/>
    <dgm:cxn modelId="{67F46094-1B87-4BAB-B3CD-00BFE419D53F}" type="presParOf" srcId="{EE71F3B9-BACD-423F-BCDB-5A2EE29D9D36}" destId="{977414DB-AE7C-4F3B-AE5E-82EB0D089977}" srcOrd="1" destOrd="0" presId="urn:microsoft.com/office/officeart/2005/8/layout/list1"/>
    <dgm:cxn modelId="{BD56F190-65FF-4C15-A9AE-3BF8CD0B8522}" type="presParOf" srcId="{4361E53C-122E-40A9-A3FE-71EF41A1B48C}" destId="{3E1CE51B-87DE-4E50-A76D-16E0509049BF}" srcOrd="9" destOrd="0" presId="urn:microsoft.com/office/officeart/2005/8/layout/list1"/>
    <dgm:cxn modelId="{BCB7E83C-14D3-46A4-8A1E-FFE77275A952}" type="presParOf" srcId="{4361E53C-122E-40A9-A3FE-71EF41A1B48C}" destId="{F3935120-6C2D-4F9F-BF39-A67E143CF83C}" srcOrd="10" destOrd="0" presId="urn:microsoft.com/office/officeart/2005/8/layout/list1"/>
    <dgm:cxn modelId="{6A47EF20-B342-4BFD-8B53-4F929BF6CB84}" type="presParOf" srcId="{4361E53C-122E-40A9-A3FE-71EF41A1B48C}" destId="{45DBA0EB-065B-4BA8-BB69-876ED36E435C}" srcOrd="11" destOrd="0" presId="urn:microsoft.com/office/officeart/2005/8/layout/list1"/>
    <dgm:cxn modelId="{3561F5E6-C1B6-4341-82BC-B99BBDFE872E}" type="presParOf" srcId="{4361E53C-122E-40A9-A3FE-71EF41A1B48C}" destId="{0A323C3E-FA5A-42EE-B87B-1E4C04C5143F}" srcOrd="12" destOrd="0" presId="urn:microsoft.com/office/officeart/2005/8/layout/list1"/>
    <dgm:cxn modelId="{3BC49822-B5A1-4982-A07C-78F358E126F6}" type="presParOf" srcId="{0A323C3E-FA5A-42EE-B87B-1E4C04C5143F}" destId="{3BDCD8F3-09AD-4D35-9191-22F96A5C2AA9}" srcOrd="0" destOrd="0" presId="urn:microsoft.com/office/officeart/2005/8/layout/list1"/>
    <dgm:cxn modelId="{E368EB98-262C-4889-B2D6-BFA17DDA0EB3}" type="presParOf" srcId="{0A323C3E-FA5A-42EE-B87B-1E4C04C5143F}" destId="{C5B144A7-AA67-4393-A3A3-E271140B3F86}" srcOrd="1" destOrd="0" presId="urn:microsoft.com/office/officeart/2005/8/layout/list1"/>
    <dgm:cxn modelId="{73223AF0-D897-49AB-8785-BA74978C85FA}" type="presParOf" srcId="{4361E53C-122E-40A9-A3FE-71EF41A1B48C}" destId="{E3E76F52-3A75-4FD6-9086-2615E1359C41}" srcOrd="13" destOrd="0" presId="urn:microsoft.com/office/officeart/2005/8/layout/list1"/>
    <dgm:cxn modelId="{0EA23E2F-993F-47E5-9A94-36A582C1D0A7}" type="presParOf" srcId="{4361E53C-122E-40A9-A3FE-71EF41A1B48C}" destId="{DB8E2AAA-56B5-4A98-A05A-78B6E2612E2F}"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9F367-4A73-491A-9819-F793BFB212C4}">
      <dsp:nvSpPr>
        <dsp:cNvPr id="0" name=""/>
        <dsp:cNvSpPr/>
      </dsp:nvSpPr>
      <dsp:spPr>
        <a:xfrm>
          <a:off x="1078420" y="2325"/>
          <a:ext cx="3235444" cy="1992748"/>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En al año 2007 asume la presidencia</a:t>
          </a:r>
          <a:endParaRPr lang="es-ES" sz="1600" kern="1200" dirty="0"/>
        </a:p>
        <a:p>
          <a:pPr marL="171450" lvl="1" indent="-171450" algn="l" defTabSz="711200">
            <a:lnSpc>
              <a:spcPct val="90000"/>
            </a:lnSpc>
            <a:spcBef>
              <a:spcPct val="0"/>
            </a:spcBef>
            <a:spcAft>
              <a:spcPct val="15000"/>
            </a:spcAft>
            <a:buChar char="••"/>
          </a:pPr>
          <a:r>
            <a:rPr lang="es-ES" sz="1600" kern="1200" dirty="0" smtClean="0"/>
            <a:t>Establece la Asamblea Nacional</a:t>
          </a:r>
          <a:endParaRPr lang="es-ES" sz="1600" kern="1200" dirty="0"/>
        </a:p>
        <a:p>
          <a:pPr marL="171450" lvl="1" indent="-171450" algn="l" defTabSz="711200">
            <a:lnSpc>
              <a:spcPct val="90000"/>
            </a:lnSpc>
            <a:spcBef>
              <a:spcPct val="0"/>
            </a:spcBef>
            <a:spcAft>
              <a:spcPct val="15000"/>
            </a:spcAft>
            <a:buChar char="••"/>
          </a:pPr>
          <a:r>
            <a:rPr lang="es-ES" sz="1600" kern="1200" dirty="0" smtClean="0"/>
            <a:t>Nueva Constitución del Ecuador</a:t>
          </a:r>
          <a:endParaRPr lang="es-ES" sz="1600" kern="1200" dirty="0"/>
        </a:p>
        <a:p>
          <a:pPr marL="171450" lvl="1" indent="-171450" algn="l" defTabSz="711200">
            <a:lnSpc>
              <a:spcPct val="90000"/>
            </a:lnSpc>
            <a:spcBef>
              <a:spcPct val="0"/>
            </a:spcBef>
            <a:spcAft>
              <a:spcPct val="15000"/>
            </a:spcAft>
            <a:buChar char="••"/>
          </a:pPr>
          <a:r>
            <a:rPr lang="es-ES" sz="1600" kern="1200" dirty="0" smtClean="0"/>
            <a:t>2009 transición de dignidades</a:t>
          </a:r>
          <a:endParaRPr lang="es-ES" sz="1600" kern="1200" dirty="0"/>
        </a:p>
        <a:p>
          <a:pPr marL="171450" lvl="1" indent="-171450" algn="l" defTabSz="711200">
            <a:lnSpc>
              <a:spcPct val="90000"/>
            </a:lnSpc>
            <a:spcBef>
              <a:spcPct val="0"/>
            </a:spcBef>
            <a:spcAft>
              <a:spcPct val="15000"/>
            </a:spcAft>
            <a:buChar char="••"/>
          </a:pPr>
          <a:r>
            <a:rPr lang="es-ES" sz="1600" kern="1200" dirty="0" smtClean="0"/>
            <a:t>Establece políticas claras de carácter económico</a:t>
          </a:r>
          <a:endParaRPr lang="es-ES" sz="1600" kern="1200" dirty="0"/>
        </a:p>
      </dsp:txBody>
      <dsp:txXfrm>
        <a:off x="1125112" y="49017"/>
        <a:ext cx="3142060" cy="1946056"/>
      </dsp:txXfrm>
    </dsp:sp>
    <dsp:sp modelId="{C2853361-F6B4-4347-AED4-32FB572E925C}">
      <dsp:nvSpPr>
        <dsp:cNvPr id="0" name=""/>
        <dsp:cNvSpPr/>
      </dsp:nvSpPr>
      <dsp:spPr>
        <a:xfrm>
          <a:off x="1034533" y="1995074"/>
          <a:ext cx="3288782" cy="85688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S" sz="2000" kern="1200" dirty="0" smtClean="0"/>
            <a:t>Rafael Correa</a:t>
          </a:r>
          <a:endParaRPr lang="es-ES" sz="2000" kern="1200" dirty="0"/>
        </a:p>
      </dsp:txBody>
      <dsp:txXfrm>
        <a:off x="1034533" y="1995074"/>
        <a:ext cx="2316043" cy="856881"/>
      </dsp:txXfrm>
    </dsp:sp>
    <dsp:sp modelId="{671EC135-0D71-4F77-B702-613D48A67FC2}">
      <dsp:nvSpPr>
        <dsp:cNvPr id="0" name=""/>
        <dsp:cNvSpPr/>
      </dsp:nvSpPr>
      <dsp:spPr>
        <a:xfrm>
          <a:off x="3299627" y="2131182"/>
          <a:ext cx="934335" cy="934335"/>
        </a:xfrm>
        <a:prstGeom prst="ellipse">
          <a:avLst/>
        </a:prstGeom>
        <a:blipFill rotWithShape="0">
          <a:blip xmlns:r="http://schemas.openxmlformats.org/officeDocument/2006/relationships" r:embed="rId1"/>
          <a:stretch>
            <a:fillRect/>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3616E-FE11-45DD-8970-EF104BCD1E5E}">
      <dsp:nvSpPr>
        <dsp:cNvPr id="0" name=""/>
        <dsp:cNvSpPr/>
      </dsp:nvSpPr>
      <dsp:spPr>
        <a:xfrm>
          <a:off x="0" y="208888"/>
          <a:ext cx="6498722" cy="3024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1A66D7-F2E7-4FC0-944F-E3F32CE800AC}">
      <dsp:nvSpPr>
        <dsp:cNvPr id="0" name=""/>
        <dsp:cNvSpPr/>
      </dsp:nvSpPr>
      <dsp:spPr>
        <a:xfrm>
          <a:off x="324936" y="31768"/>
          <a:ext cx="4549105" cy="35424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945" tIns="0" rIns="171945" bIns="0" numCol="1" spcCol="1270" anchor="ctr" anchorCtr="0">
          <a:noAutofit/>
        </a:bodyPr>
        <a:lstStyle/>
        <a:p>
          <a:pPr lvl="0" algn="l" defTabSz="622300">
            <a:lnSpc>
              <a:spcPct val="90000"/>
            </a:lnSpc>
            <a:spcBef>
              <a:spcPct val="0"/>
            </a:spcBef>
            <a:spcAft>
              <a:spcPct val="35000"/>
            </a:spcAft>
          </a:pPr>
          <a:r>
            <a:rPr lang="es-MX" sz="1400" kern="1200" dirty="0" smtClean="0"/>
            <a:t>Notas a los estados financieros</a:t>
          </a:r>
          <a:endParaRPr lang="es-MX" sz="1400" kern="1200" dirty="0"/>
        </a:p>
      </dsp:txBody>
      <dsp:txXfrm>
        <a:off x="342229" y="49061"/>
        <a:ext cx="4514519" cy="319654"/>
      </dsp:txXfrm>
    </dsp:sp>
    <dsp:sp modelId="{608256BD-0137-45E4-A122-17544DB3FEE5}">
      <dsp:nvSpPr>
        <dsp:cNvPr id="0" name=""/>
        <dsp:cNvSpPr/>
      </dsp:nvSpPr>
      <dsp:spPr>
        <a:xfrm>
          <a:off x="0" y="753208"/>
          <a:ext cx="6498722" cy="3024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9B8FFA-7EB2-4C3E-9D5D-798B13D48F54}">
      <dsp:nvSpPr>
        <dsp:cNvPr id="0" name=""/>
        <dsp:cNvSpPr/>
      </dsp:nvSpPr>
      <dsp:spPr>
        <a:xfrm>
          <a:off x="324936" y="576088"/>
          <a:ext cx="4549105" cy="35424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945" tIns="0" rIns="171945" bIns="0" numCol="1" spcCol="1270" anchor="ctr" anchorCtr="0">
          <a:noAutofit/>
        </a:bodyPr>
        <a:lstStyle/>
        <a:p>
          <a:pPr lvl="0" algn="l" defTabSz="622300">
            <a:lnSpc>
              <a:spcPct val="90000"/>
            </a:lnSpc>
            <a:spcBef>
              <a:spcPct val="0"/>
            </a:spcBef>
            <a:spcAft>
              <a:spcPct val="35000"/>
            </a:spcAft>
          </a:pPr>
          <a:r>
            <a:rPr lang="es-MX" sz="1400" kern="1200" dirty="0" smtClean="0"/>
            <a:t>Presentación integral de los resultados del periodo </a:t>
          </a:r>
          <a:endParaRPr lang="es-MX" sz="1400" kern="1200" dirty="0"/>
        </a:p>
      </dsp:txBody>
      <dsp:txXfrm>
        <a:off x="342229" y="593381"/>
        <a:ext cx="4514519" cy="319654"/>
      </dsp:txXfrm>
    </dsp:sp>
    <dsp:sp modelId="{F3935120-6C2D-4F9F-BF39-A67E143CF83C}">
      <dsp:nvSpPr>
        <dsp:cNvPr id="0" name=""/>
        <dsp:cNvSpPr/>
      </dsp:nvSpPr>
      <dsp:spPr>
        <a:xfrm>
          <a:off x="0" y="1297528"/>
          <a:ext cx="6498722" cy="3024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7414DB-AE7C-4F3B-AE5E-82EB0D089977}">
      <dsp:nvSpPr>
        <dsp:cNvPr id="0" name=""/>
        <dsp:cNvSpPr/>
      </dsp:nvSpPr>
      <dsp:spPr>
        <a:xfrm>
          <a:off x="324936" y="1120408"/>
          <a:ext cx="4549105" cy="35424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945" tIns="0" rIns="171945" bIns="0" numCol="1" spcCol="1270" anchor="ctr" anchorCtr="0">
          <a:noAutofit/>
        </a:bodyPr>
        <a:lstStyle/>
        <a:p>
          <a:pPr lvl="0" algn="l" defTabSz="622300">
            <a:lnSpc>
              <a:spcPct val="90000"/>
            </a:lnSpc>
            <a:spcBef>
              <a:spcPct val="0"/>
            </a:spcBef>
            <a:spcAft>
              <a:spcPct val="35000"/>
            </a:spcAft>
          </a:pPr>
          <a:r>
            <a:rPr lang="es-MX" sz="1400" kern="1200" dirty="0" smtClean="0"/>
            <a:t>Flujos de efectivo </a:t>
          </a:r>
          <a:endParaRPr lang="es-MX" sz="1400" kern="1200" dirty="0"/>
        </a:p>
      </dsp:txBody>
      <dsp:txXfrm>
        <a:off x="342229" y="1137701"/>
        <a:ext cx="4514519" cy="319654"/>
      </dsp:txXfrm>
    </dsp:sp>
    <dsp:sp modelId="{DB8E2AAA-56B5-4A98-A05A-78B6E2612E2F}">
      <dsp:nvSpPr>
        <dsp:cNvPr id="0" name=""/>
        <dsp:cNvSpPr/>
      </dsp:nvSpPr>
      <dsp:spPr>
        <a:xfrm>
          <a:off x="0" y="1841848"/>
          <a:ext cx="6498722" cy="302400"/>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B144A7-AA67-4393-A3A3-E271140B3F86}">
      <dsp:nvSpPr>
        <dsp:cNvPr id="0" name=""/>
        <dsp:cNvSpPr/>
      </dsp:nvSpPr>
      <dsp:spPr>
        <a:xfrm>
          <a:off x="324936" y="1664728"/>
          <a:ext cx="4549105" cy="35424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945" tIns="0" rIns="171945" bIns="0" numCol="1" spcCol="1270" anchor="ctr" anchorCtr="0">
          <a:noAutofit/>
        </a:bodyPr>
        <a:lstStyle/>
        <a:p>
          <a:pPr lvl="0" algn="l" defTabSz="622300">
            <a:lnSpc>
              <a:spcPct val="90000"/>
            </a:lnSpc>
            <a:spcBef>
              <a:spcPct val="0"/>
            </a:spcBef>
            <a:spcAft>
              <a:spcPct val="35000"/>
            </a:spcAft>
          </a:pPr>
          <a:r>
            <a:rPr lang="es-MX" sz="1400" kern="1200" dirty="0" smtClean="0"/>
            <a:t>Políticas contables</a:t>
          </a:r>
          <a:endParaRPr lang="es-MX" sz="1400" kern="1200" dirty="0"/>
        </a:p>
      </dsp:txBody>
      <dsp:txXfrm>
        <a:off x="342229" y="1682021"/>
        <a:ext cx="4514519"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DCE9C-753D-4AF5-9CF2-B0A72E7482BB}" type="datetimeFigureOut">
              <a:rPr lang="es-MX" smtClean="0"/>
              <a:pPr/>
              <a:t>02/05/2012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505133-2758-4DB2-BC9E-2626BF4A095B}" type="slidenum">
              <a:rPr lang="es-MX" smtClean="0"/>
              <a:pPr/>
              <a:t>‹Nº›</a:t>
            </a:fld>
            <a:endParaRPr lang="es-MX"/>
          </a:p>
        </p:txBody>
      </p:sp>
    </p:spTree>
    <p:extLst>
      <p:ext uri="{BB962C8B-B14F-4D97-AF65-F5344CB8AC3E}">
        <p14:creationId xmlns:p14="http://schemas.microsoft.com/office/powerpoint/2010/main" val="187290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1</a:t>
            </a:fld>
            <a:endParaRPr lang="es-MX"/>
          </a:p>
        </p:txBody>
      </p:sp>
    </p:spTree>
    <p:extLst>
      <p:ext uri="{BB962C8B-B14F-4D97-AF65-F5344CB8AC3E}">
        <p14:creationId xmlns:p14="http://schemas.microsoft.com/office/powerpoint/2010/main" val="2260595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ART 137 </a:t>
            </a:r>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10</a:t>
            </a:fld>
            <a:endParaRPr lang="es-MX"/>
          </a:p>
        </p:txBody>
      </p:sp>
    </p:spTree>
    <p:extLst>
      <p:ext uri="{BB962C8B-B14F-4D97-AF65-F5344CB8AC3E}">
        <p14:creationId xmlns:p14="http://schemas.microsoft.com/office/powerpoint/2010/main" val="2928807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2006 SE EXPIDE EL REGLAMENTO </a:t>
            </a:r>
          </a:p>
          <a:p>
            <a:r>
              <a:rPr lang="es-MX" dirty="0" smtClean="0"/>
              <a:t>EL</a:t>
            </a:r>
            <a:r>
              <a:rPr lang="es-MX" baseline="0" dirty="0" smtClean="0"/>
              <a:t> REGISTRO SANITARIO DURA 5 AÑO </a:t>
            </a:r>
          </a:p>
          <a:p>
            <a:endParaRPr lang="es-ES" dirty="0" smtClean="0"/>
          </a:p>
          <a:p>
            <a:r>
              <a:rPr lang="es-ES" dirty="0" smtClean="0"/>
              <a:t>OPORTUNIDAD EXISTEN PARAMETROS DEFINIDOS DA LA OPCION DE CONTROL Y CRECIMIENTO A LA INDUSTRIA </a:t>
            </a:r>
          </a:p>
          <a:p>
            <a:endParaRPr lang="es-ES" dirty="0" smtClean="0"/>
          </a:p>
          <a:p>
            <a:r>
              <a:rPr lang="es-ES" dirty="0" smtClean="0"/>
              <a:t>AMENAZA EXISTE NORMATIVA PERO NO SON CUMPLIDAS POR EL GOBIERNPO NI COMPETENCIA </a:t>
            </a:r>
          </a:p>
          <a:p>
            <a:r>
              <a:rPr lang="es-ES" dirty="0" smtClean="0"/>
              <a:t>MALA REPUTACION DEL SECTOR</a:t>
            </a:r>
            <a:endParaRPr lang="es-MX" dirty="0"/>
          </a:p>
          <a:p>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11</a:t>
            </a:fld>
            <a:endParaRPr lang="es-MX"/>
          </a:p>
        </p:txBody>
      </p:sp>
    </p:spTree>
    <p:extLst>
      <p:ext uri="{BB962C8B-B14F-4D97-AF65-F5344CB8AC3E}">
        <p14:creationId xmlns:p14="http://schemas.microsoft.com/office/powerpoint/2010/main" val="3594163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CODIGO DE LA PRODUCCION OPORTUNIDAD MAYOR DINAMZIACION DE LA ECONOMIA </a:t>
            </a:r>
          </a:p>
          <a:p>
            <a:r>
              <a:rPr lang="es-ES" dirty="0" smtClean="0"/>
              <a:t>POSIBILIDAD DE ACCEDER A BENEFICIOS TRIBUTARIOS , NUEVOS CLIENTES, BPM.</a:t>
            </a:r>
          </a:p>
          <a:p>
            <a:endParaRPr lang="es-ES" dirty="0"/>
          </a:p>
          <a:p>
            <a:r>
              <a:rPr lang="es-ES" dirty="0" smtClean="0"/>
              <a:t>LEYES TRIBUTARIAS </a:t>
            </a:r>
          </a:p>
          <a:p>
            <a:r>
              <a:rPr lang="es-ES" dirty="0" smtClean="0"/>
              <a:t>AMENAZAS </a:t>
            </a:r>
          </a:p>
          <a:p>
            <a:r>
              <a:rPr lang="es-ES" dirty="0" smtClean="0"/>
              <a:t>NO EXISTE ESTABILIDAD TRIBUTARIA</a:t>
            </a:r>
            <a:endParaRPr lang="es-MX" dirty="0"/>
          </a:p>
          <a:p>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12</a:t>
            </a:fld>
            <a:endParaRPr lang="es-MX"/>
          </a:p>
        </p:txBody>
      </p:sp>
    </p:spTree>
    <p:extLst>
      <p:ext uri="{BB962C8B-B14F-4D97-AF65-F5344CB8AC3E}">
        <p14:creationId xmlns:p14="http://schemas.microsoft.com/office/powerpoint/2010/main" val="3308030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r>
              <a:rPr lang="es-ES" dirty="0" smtClean="0"/>
              <a:t>TECNOLOGIA </a:t>
            </a:r>
          </a:p>
          <a:p>
            <a:r>
              <a:rPr lang="es-ES" dirty="0" smtClean="0"/>
              <a:t>OPORTUNIDAD POSIBILIDAD DE ACTUALZIARSE Y CUENTA CON MAQUINARIA QUE SATISFACE LOS REQUERIMIENTOS DEL MERCADO SOFTAWARE, HARDAWARE, MAQUINARIA</a:t>
            </a:r>
            <a:endParaRPr lang="es-MX" dirty="0"/>
          </a:p>
          <a:p>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13</a:t>
            </a:fld>
            <a:endParaRPr lang="es-MX"/>
          </a:p>
        </p:txBody>
      </p:sp>
    </p:spTree>
    <p:extLst>
      <p:ext uri="{BB962C8B-B14F-4D97-AF65-F5344CB8AC3E}">
        <p14:creationId xmlns:p14="http://schemas.microsoft.com/office/powerpoint/2010/main" val="3965536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AMENAZA NO EXISTEN CERTIFICACIONES DEL BUEN CUIDADO DE LA EMPRESA CON EL MEDIO AMBIENTE POR LO QUE RESTA OPORTUNIDADES DE CRECIMIENTO </a:t>
            </a:r>
            <a:endParaRPr lang="es-MX" dirty="0"/>
          </a:p>
          <a:p>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14</a:t>
            </a:fld>
            <a:endParaRPr lang="es-MX"/>
          </a:p>
        </p:txBody>
      </p:sp>
    </p:spTree>
    <p:extLst>
      <p:ext uri="{BB962C8B-B14F-4D97-AF65-F5344CB8AC3E}">
        <p14:creationId xmlns:p14="http://schemas.microsoft.com/office/powerpoint/2010/main" val="1777268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OTROS PAISES ESTA MEDICINA ES RECONOCIDA</a:t>
            </a:r>
          </a:p>
          <a:p>
            <a:r>
              <a:rPr lang="es-MX" dirty="0" smtClean="0"/>
              <a:t>OPORTUNIDAD </a:t>
            </a:r>
          </a:p>
          <a:p>
            <a:r>
              <a:rPr lang="es-MX" dirty="0" smtClean="0"/>
              <a:t>MERCADO EN ESTA EN AUGE </a:t>
            </a:r>
          </a:p>
          <a:p>
            <a:r>
              <a:rPr lang="es-MX" dirty="0" smtClean="0"/>
              <a:t>MAYOR ACCESO DE MEDICAMENTOS DE LA POBLACION </a:t>
            </a:r>
          </a:p>
          <a:p>
            <a:r>
              <a:rPr lang="es-MX" dirty="0" smtClean="0"/>
              <a:t>ECUADOR ENTRE 10 PAISES DE MAYOR POSIBILIDAD</a:t>
            </a:r>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15</a:t>
            </a:fld>
            <a:endParaRPr lang="es-MX"/>
          </a:p>
        </p:txBody>
      </p:sp>
    </p:spTree>
    <p:extLst>
      <p:ext uri="{BB962C8B-B14F-4D97-AF65-F5344CB8AC3E}">
        <p14:creationId xmlns:p14="http://schemas.microsoft.com/office/powerpoint/2010/main" val="3186600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FORTALEZA VENTA DIRECTA A TIENDAS NATURISTAS EN MAYOR CANTIDAD </a:t>
            </a:r>
          </a:p>
          <a:p>
            <a:r>
              <a:rPr lang="es-ES" dirty="0" smtClean="0"/>
              <a:t>PONE EN PERCAH PRECIOS MAS BAJOS </a:t>
            </a:r>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16</a:t>
            </a:fld>
            <a:endParaRPr lang="es-MX"/>
          </a:p>
        </p:txBody>
      </p:sp>
    </p:spTree>
    <p:extLst>
      <p:ext uri="{BB962C8B-B14F-4D97-AF65-F5344CB8AC3E}">
        <p14:creationId xmlns:p14="http://schemas.microsoft.com/office/powerpoint/2010/main" val="1738014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AMENAZA MAYOR CANTIDAD DE PRODUCTIORES DE ESTE PRODUCTO </a:t>
            </a:r>
          </a:p>
          <a:p>
            <a:r>
              <a:rPr lang="es-ES" dirty="0" smtClean="0"/>
              <a:t>REDUCNE OPORTUNIDADES DE CRECIMIENTO </a:t>
            </a:r>
          </a:p>
          <a:p>
            <a:r>
              <a:rPr lang="es-ES" dirty="0" smtClean="0"/>
              <a:t>DA POSIBILIDAD DE DESTACARSE EN EL MERCADO (VENTAJAS COMPETITIVAS )</a:t>
            </a:r>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17</a:t>
            </a:fld>
            <a:endParaRPr lang="es-MX"/>
          </a:p>
        </p:txBody>
      </p:sp>
    </p:spTree>
    <p:extLst>
      <p:ext uri="{BB962C8B-B14F-4D97-AF65-F5344CB8AC3E}">
        <p14:creationId xmlns:p14="http://schemas.microsoft.com/office/powerpoint/2010/main" val="2894646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AMENAZA </a:t>
            </a:r>
          </a:p>
          <a:p>
            <a:r>
              <a:rPr lang="es-ES" dirty="0" smtClean="0"/>
              <a:t>VARIOS PROVEEDORES PERO MAL APROVECHADOS EN COSTOS TIEMPOS Y CALIDAD DE MATERIAS  CAUSAN REPROCESOS</a:t>
            </a:r>
            <a:endParaRPr lang="es-MX" dirty="0"/>
          </a:p>
          <a:p>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18</a:t>
            </a:fld>
            <a:endParaRPr lang="es-MX"/>
          </a:p>
        </p:txBody>
      </p:sp>
    </p:spTree>
    <p:extLst>
      <p:ext uri="{BB962C8B-B14F-4D97-AF65-F5344CB8AC3E}">
        <p14:creationId xmlns:p14="http://schemas.microsoft.com/office/powerpoint/2010/main" val="2722395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19</a:t>
            </a:fld>
            <a:endParaRPr lang="es-MX"/>
          </a:p>
        </p:txBody>
      </p:sp>
    </p:spTree>
    <p:extLst>
      <p:ext uri="{BB962C8B-B14F-4D97-AF65-F5344CB8AC3E}">
        <p14:creationId xmlns:p14="http://schemas.microsoft.com/office/powerpoint/2010/main" val="252108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2</a:t>
            </a:fld>
            <a:endParaRPr lang="es-MX"/>
          </a:p>
        </p:txBody>
      </p:sp>
    </p:spTree>
    <p:extLst>
      <p:ext uri="{BB962C8B-B14F-4D97-AF65-F5344CB8AC3E}">
        <p14:creationId xmlns:p14="http://schemas.microsoft.com/office/powerpoint/2010/main" val="3065200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20</a:t>
            </a:fld>
            <a:endParaRPr lang="es-MX"/>
          </a:p>
        </p:txBody>
      </p:sp>
    </p:spTree>
    <p:extLst>
      <p:ext uri="{BB962C8B-B14F-4D97-AF65-F5344CB8AC3E}">
        <p14:creationId xmlns:p14="http://schemas.microsoft.com/office/powerpoint/2010/main" val="804489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21</a:t>
            </a:fld>
            <a:endParaRPr lang="es-MX"/>
          </a:p>
        </p:txBody>
      </p:sp>
    </p:spTree>
    <p:extLst>
      <p:ext uri="{BB962C8B-B14F-4D97-AF65-F5344CB8AC3E}">
        <p14:creationId xmlns:p14="http://schemas.microsoft.com/office/powerpoint/2010/main" val="390306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22</a:t>
            </a:fld>
            <a:endParaRPr lang="es-MX"/>
          </a:p>
        </p:txBody>
      </p:sp>
    </p:spTree>
    <p:extLst>
      <p:ext uri="{BB962C8B-B14F-4D97-AF65-F5344CB8AC3E}">
        <p14:creationId xmlns:p14="http://schemas.microsoft.com/office/powerpoint/2010/main" val="1332751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23</a:t>
            </a:fld>
            <a:endParaRPr lang="es-MX"/>
          </a:p>
        </p:txBody>
      </p:sp>
    </p:spTree>
    <p:extLst>
      <p:ext uri="{BB962C8B-B14F-4D97-AF65-F5344CB8AC3E}">
        <p14:creationId xmlns:p14="http://schemas.microsoft.com/office/powerpoint/2010/main" val="304934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24</a:t>
            </a:fld>
            <a:endParaRPr lang="es-MX"/>
          </a:p>
        </p:txBody>
      </p:sp>
    </p:spTree>
    <p:extLst>
      <p:ext uri="{BB962C8B-B14F-4D97-AF65-F5344CB8AC3E}">
        <p14:creationId xmlns:p14="http://schemas.microsoft.com/office/powerpoint/2010/main" val="1294034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25</a:t>
            </a:fld>
            <a:endParaRPr lang="es-MX"/>
          </a:p>
        </p:txBody>
      </p:sp>
    </p:spTree>
    <p:extLst>
      <p:ext uri="{BB962C8B-B14F-4D97-AF65-F5344CB8AC3E}">
        <p14:creationId xmlns:p14="http://schemas.microsoft.com/office/powerpoint/2010/main" val="2479602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26</a:t>
            </a:fld>
            <a:endParaRPr lang="es-MX"/>
          </a:p>
        </p:txBody>
      </p:sp>
    </p:spTree>
    <p:extLst>
      <p:ext uri="{BB962C8B-B14F-4D97-AF65-F5344CB8AC3E}">
        <p14:creationId xmlns:p14="http://schemas.microsoft.com/office/powerpoint/2010/main" val="2134992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27</a:t>
            </a:fld>
            <a:endParaRPr lang="es-MX"/>
          </a:p>
        </p:txBody>
      </p:sp>
    </p:spTree>
    <p:extLst>
      <p:ext uri="{BB962C8B-B14F-4D97-AF65-F5344CB8AC3E}">
        <p14:creationId xmlns:p14="http://schemas.microsoft.com/office/powerpoint/2010/main" val="3512238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28</a:t>
            </a:fld>
            <a:endParaRPr lang="es-MX"/>
          </a:p>
        </p:txBody>
      </p:sp>
    </p:spTree>
    <p:extLst>
      <p:ext uri="{BB962C8B-B14F-4D97-AF65-F5344CB8AC3E}">
        <p14:creationId xmlns:p14="http://schemas.microsoft.com/office/powerpoint/2010/main" val="3958223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29</a:t>
            </a:fld>
            <a:endParaRPr lang="es-MX"/>
          </a:p>
        </p:txBody>
      </p:sp>
    </p:spTree>
    <p:extLst>
      <p:ext uri="{BB962C8B-B14F-4D97-AF65-F5344CB8AC3E}">
        <p14:creationId xmlns:p14="http://schemas.microsoft.com/office/powerpoint/2010/main" val="2963045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3</a:t>
            </a:fld>
            <a:endParaRPr lang="es-MX"/>
          </a:p>
        </p:txBody>
      </p:sp>
    </p:spTree>
    <p:extLst>
      <p:ext uri="{BB962C8B-B14F-4D97-AF65-F5344CB8AC3E}">
        <p14:creationId xmlns:p14="http://schemas.microsoft.com/office/powerpoint/2010/main" val="1370492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30</a:t>
            </a:fld>
            <a:endParaRPr lang="es-MX"/>
          </a:p>
        </p:txBody>
      </p:sp>
    </p:spTree>
    <p:extLst>
      <p:ext uri="{BB962C8B-B14F-4D97-AF65-F5344CB8AC3E}">
        <p14:creationId xmlns:p14="http://schemas.microsoft.com/office/powerpoint/2010/main" val="4019058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31</a:t>
            </a:fld>
            <a:endParaRPr lang="es-MX"/>
          </a:p>
        </p:txBody>
      </p:sp>
    </p:spTree>
    <p:extLst>
      <p:ext uri="{BB962C8B-B14F-4D97-AF65-F5344CB8AC3E}">
        <p14:creationId xmlns:p14="http://schemas.microsoft.com/office/powerpoint/2010/main" val="1627312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32</a:t>
            </a:fld>
            <a:endParaRPr lang="es-MX"/>
          </a:p>
        </p:txBody>
      </p:sp>
    </p:spTree>
    <p:extLst>
      <p:ext uri="{BB962C8B-B14F-4D97-AF65-F5344CB8AC3E}">
        <p14:creationId xmlns:p14="http://schemas.microsoft.com/office/powerpoint/2010/main" val="281149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COMBINA ESTADO DE RESULTADOS Y BG COMBINA LA RENTABILIDAD</a:t>
            </a:r>
            <a:r>
              <a:rPr lang="es-MX" baseline="0" dirty="0" smtClean="0"/>
              <a:t> DE ACTIVOS Y DE CAPITAL </a:t>
            </a:r>
          </a:p>
          <a:p>
            <a:r>
              <a:rPr lang="es-MX" baseline="0" dirty="0" smtClean="0"/>
              <a:t>PERMITA EVALUAR EL RENDIMIENTO SOBRE LA INVERSION TOTAL </a:t>
            </a:r>
          </a:p>
          <a:p>
            <a:r>
              <a:rPr lang="es-MX" baseline="0" dirty="0" smtClean="0"/>
              <a:t>MULTIPLICADOR DE APALANCAMIENTO FINANCIERO  RAZON DE ACTIVOS CON RESPECTO AL CAPITAL O NUMERO DE VECES QUE LOS ACTIVOS EXCEDEN AL CAPITAL </a:t>
            </a:r>
          </a:p>
          <a:p>
            <a:r>
              <a:rPr lang="es-MX" baseline="0" dirty="0" smtClean="0"/>
              <a:t>POR CADA DÓLAR ENTREGADO DE LOS ACCIONISTAS OBTENGO TANTO…</a:t>
            </a:r>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33</a:t>
            </a:fld>
            <a:endParaRPr lang="es-MX"/>
          </a:p>
        </p:txBody>
      </p:sp>
    </p:spTree>
    <p:extLst>
      <p:ext uri="{BB962C8B-B14F-4D97-AF65-F5344CB8AC3E}">
        <p14:creationId xmlns:p14="http://schemas.microsoft.com/office/powerpoint/2010/main" val="2713608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34</a:t>
            </a:fld>
            <a:endParaRPr lang="es-MX"/>
          </a:p>
        </p:txBody>
      </p:sp>
    </p:spTree>
    <p:extLst>
      <p:ext uri="{BB962C8B-B14F-4D97-AF65-F5344CB8AC3E}">
        <p14:creationId xmlns:p14="http://schemas.microsoft.com/office/powerpoint/2010/main" val="2374381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35</a:t>
            </a:fld>
            <a:endParaRPr lang="es-MX"/>
          </a:p>
        </p:txBody>
      </p:sp>
    </p:spTree>
    <p:extLst>
      <p:ext uri="{BB962C8B-B14F-4D97-AF65-F5344CB8AC3E}">
        <p14:creationId xmlns:p14="http://schemas.microsoft.com/office/powerpoint/2010/main" val="3187419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EMISION DE ACCIONES DEMOCRATIZACION</a:t>
            </a:r>
            <a:r>
              <a:rPr lang="es-MX" baseline="0" dirty="0" smtClean="0"/>
              <a:t> DEL CAPITAL, DEBIDO A QUE EXISTE CAPITAL FAMILIAR Y FALTA FINANCIAMIENTO , LA EMPRESA NO SE PUEDE ENDEUDAR Y NO CAUSA INTERESES </a:t>
            </a:r>
          </a:p>
          <a:p>
            <a:r>
              <a:rPr lang="es-MX" baseline="0" dirty="0" smtClean="0"/>
              <a:t>RENTABILIDAD DE LA ACCION DEPENDE DEL DESEMPEÑO DE LA EMPRESA Y REPARTICION DE DIVIDENDOS </a:t>
            </a:r>
            <a:endParaRPr lang="es-MX" dirty="0" smtClean="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36</a:t>
            </a:fld>
            <a:endParaRPr lang="es-MX"/>
          </a:p>
        </p:txBody>
      </p:sp>
    </p:spTree>
    <p:extLst>
      <p:ext uri="{BB962C8B-B14F-4D97-AF65-F5344CB8AC3E}">
        <p14:creationId xmlns:p14="http://schemas.microsoft.com/office/powerpoint/2010/main" val="1965668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37</a:t>
            </a:fld>
            <a:endParaRPr lang="es-MX"/>
          </a:p>
        </p:txBody>
      </p:sp>
    </p:spTree>
    <p:extLst>
      <p:ext uri="{BB962C8B-B14F-4D97-AF65-F5344CB8AC3E}">
        <p14:creationId xmlns:p14="http://schemas.microsoft.com/office/powerpoint/2010/main" val="1852292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NIIF PARA PYMES</a:t>
            </a:r>
            <a:r>
              <a:rPr lang="es-MX" baseline="0" dirty="0" smtClean="0"/>
              <a:t> RESUMIDAS </a:t>
            </a:r>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38</a:t>
            </a:fld>
            <a:endParaRPr lang="es-MX"/>
          </a:p>
        </p:txBody>
      </p:sp>
    </p:spTree>
    <p:extLst>
      <p:ext uri="{BB962C8B-B14F-4D97-AF65-F5344CB8AC3E}">
        <p14:creationId xmlns:p14="http://schemas.microsoft.com/office/powerpoint/2010/main" val="10224416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39</a:t>
            </a:fld>
            <a:endParaRPr lang="es-MX"/>
          </a:p>
        </p:txBody>
      </p:sp>
    </p:spTree>
    <p:extLst>
      <p:ext uri="{BB962C8B-B14F-4D97-AF65-F5344CB8AC3E}">
        <p14:creationId xmlns:p14="http://schemas.microsoft.com/office/powerpoint/2010/main" val="3091904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Los países y empresas exitosas son aquellas que tienen una ventaja competitiva mediante innovación y tecnología basados en un recurso humano altamente capacitado.</a:t>
            </a:r>
            <a:endParaRPr lang="es-MX" dirty="0"/>
          </a:p>
          <a:p>
            <a:endParaRPr lang="es-MX" dirty="0" smtClean="0"/>
          </a:p>
          <a:p>
            <a:r>
              <a:rPr lang="es-MX" dirty="0"/>
              <a:t>Las empresas deben realizar un</a:t>
            </a:r>
            <a:r>
              <a:rPr lang="x-none"/>
              <a:t> análisis interno que le permita </a:t>
            </a:r>
            <a:r>
              <a:rPr lang="es-MX" dirty="0"/>
              <a:t>cimentar</a:t>
            </a:r>
            <a:r>
              <a:rPr lang="x-none"/>
              <a:t> correctamente las bases para su crecimiento</a:t>
            </a:r>
            <a:r>
              <a:rPr lang="es-MX" dirty="0"/>
              <a:t>.</a:t>
            </a:r>
            <a:r>
              <a:rPr lang="x-none"/>
              <a:t> </a:t>
            </a:r>
            <a:endParaRPr lang="es-MX" dirty="0"/>
          </a:p>
          <a:p>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4</a:t>
            </a:fld>
            <a:endParaRPr lang="es-MX"/>
          </a:p>
        </p:txBody>
      </p:sp>
    </p:spTree>
    <p:extLst>
      <p:ext uri="{BB962C8B-B14F-4D97-AF65-F5344CB8AC3E}">
        <p14:creationId xmlns:p14="http://schemas.microsoft.com/office/powerpoint/2010/main" val="4196867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PARAMETROS PARA MEJORAR LA ADMINISTRACION DE LOS RECURSOS DE OPERACIÓN DE PRODUCCION, COMPRAS Y VENTAS</a:t>
            </a:r>
          </a:p>
          <a:p>
            <a:r>
              <a:rPr lang="es-MX" dirty="0" smtClean="0"/>
              <a:t>CCE= TIEMPO QUE LOS RECURSOS PERMANECEN</a:t>
            </a:r>
            <a:r>
              <a:rPr lang="es-MX" baseline="0" dirty="0" smtClean="0"/>
              <a:t> EN LA EMPRESA </a:t>
            </a:r>
          </a:p>
          <a:p>
            <a:r>
              <a:rPr lang="es-MX" baseline="0" dirty="0" smtClean="0"/>
              <a:t>CO= TIEMPO DESDE LA COMPTRA HASTA LA COBRANZA</a:t>
            </a:r>
          </a:p>
          <a:p>
            <a:r>
              <a:rPr lang="es-MX" baseline="0" dirty="0" smtClean="0"/>
              <a:t>MENOR CCE LOS RECURSOS SALEN MAS PRONTO </a:t>
            </a:r>
            <a:endParaRPr lang="es-MX" dirty="0" smtClean="0"/>
          </a:p>
          <a:p>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40</a:t>
            </a:fld>
            <a:endParaRPr lang="es-MX"/>
          </a:p>
        </p:txBody>
      </p:sp>
    </p:spTree>
    <p:extLst>
      <p:ext uri="{BB962C8B-B14F-4D97-AF65-F5344CB8AC3E}">
        <p14:creationId xmlns:p14="http://schemas.microsoft.com/office/powerpoint/2010/main" val="4238131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PARA TENER CREDITO MINIMO TRES COMPRAS</a:t>
            </a:r>
            <a:r>
              <a:rPr lang="es-MX" baseline="0" dirty="0" smtClean="0"/>
              <a:t> CONTINUAS DE CONTADO MAYORES A 500</a:t>
            </a:r>
          </a:p>
          <a:p>
            <a:r>
              <a:rPr lang="es-MX" baseline="0" dirty="0" smtClean="0"/>
              <a:t>NO EXIGEN DOCUMENTOS </a:t>
            </a:r>
          </a:p>
          <a:p>
            <a:r>
              <a:rPr lang="es-MX" baseline="0" dirty="0" smtClean="0"/>
              <a:t>CARÁCTER REGISTRO DE CUMPLIMIENTO DE OBLIGACIONES ANTERIORES</a:t>
            </a:r>
          </a:p>
          <a:p>
            <a:r>
              <a:rPr lang="es-MX" baseline="0" dirty="0" smtClean="0"/>
              <a:t>CAPACIDAD DE ´PAGO </a:t>
            </a:r>
          </a:p>
          <a:p>
            <a:r>
              <a:rPr lang="es-MX" baseline="0" dirty="0" smtClean="0"/>
              <a:t>CAPITAL DEUDA RELACIONADA CON EL CAPITAL DEL SOLICITANTE </a:t>
            </a:r>
          </a:p>
          <a:p>
            <a:r>
              <a:rPr lang="es-MX" baseline="0" dirty="0" smtClean="0"/>
              <a:t>COLATERAL ACTIVOS O GARANTIAS QUE EL CS TIENE DEL 120%</a:t>
            </a:r>
          </a:p>
          <a:p>
            <a:r>
              <a:rPr lang="es-MX" baseline="0" dirty="0" smtClean="0"/>
              <a:t>CONDICIONES DESTINO, MONTO, PLAZO </a:t>
            </a:r>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41</a:t>
            </a:fld>
            <a:endParaRPr lang="es-MX"/>
          </a:p>
        </p:txBody>
      </p:sp>
    </p:spTree>
    <p:extLst>
      <p:ext uri="{BB962C8B-B14F-4D97-AF65-F5344CB8AC3E}">
        <p14:creationId xmlns:p14="http://schemas.microsoft.com/office/powerpoint/2010/main" val="33374102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42</a:t>
            </a:fld>
            <a:endParaRPr lang="es-MX"/>
          </a:p>
        </p:txBody>
      </p:sp>
    </p:spTree>
    <p:extLst>
      <p:ext uri="{BB962C8B-B14F-4D97-AF65-F5344CB8AC3E}">
        <p14:creationId xmlns:p14="http://schemas.microsoft.com/office/powerpoint/2010/main" val="19605333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FACTURAS VENCIDAS </a:t>
            </a:r>
            <a:r>
              <a:rPr lang="es-MX" baseline="0" dirty="0" smtClean="0"/>
              <a:t> POR VEBNCER </a:t>
            </a:r>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43</a:t>
            </a:fld>
            <a:endParaRPr lang="es-MX"/>
          </a:p>
        </p:txBody>
      </p:sp>
    </p:spTree>
    <p:extLst>
      <p:ext uri="{BB962C8B-B14F-4D97-AF65-F5344CB8AC3E}">
        <p14:creationId xmlns:p14="http://schemas.microsoft.com/office/powerpoint/2010/main" val="22524158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INV EXCESIVOS</a:t>
            </a:r>
            <a:r>
              <a:rPr lang="es-MX" baseline="0" dirty="0" smtClean="0"/>
              <a:t> CAUSAN COSTSO DE MANTENIMIENTO DE INVENTARIOS </a:t>
            </a:r>
          </a:p>
          <a:p>
            <a:r>
              <a:rPr lang="es-MX" baseline="0" dirty="0" smtClean="0"/>
              <a:t>EMPRESA TIENE INVENTARIOS MUY CAMBIANTES </a:t>
            </a:r>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44</a:t>
            </a:fld>
            <a:endParaRPr lang="es-MX"/>
          </a:p>
        </p:txBody>
      </p:sp>
    </p:spTree>
    <p:extLst>
      <p:ext uri="{BB962C8B-B14F-4D97-AF65-F5344CB8AC3E}">
        <p14:creationId xmlns:p14="http://schemas.microsoft.com/office/powerpoint/2010/main" val="9212620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ABC MUCHOS PRODUCTOS PERO POCOS</a:t>
            </a:r>
            <a:r>
              <a:rPr lang="es-MX" baseline="0" dirty="0" smtClean="0"/>
              <a:t> MERECEN MAS CUIDADO </a:t>
            </a:r>
          </a:p>
          <a:p>
            <a:r>
              <a:rPr lang="es-MX" dirty="0" smtClean="0"/>
              <a:t>SUPERVISION DE LOS INVENTARIOS DE ACUERDO APRIORIDADES</a:t>
            </a:r>
            <a:r>
              <a:rPr lang="es-MX" baseline="0" dirty="0" smtClean="0"/>
              <a:t> </a:t>
            </a:r>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45</a:t>
            </a:fld>
            <a:endParaRPr lang="es-MX"/>
          </a:p>
        </p:txBody>
      </p:sp>
    </p:spTree>
    <p:extLst>
      <p:ext uri="{BB962C8B-B14F-4D97-AF65-F5344CB8AC3E}">
        <p14:creationId xmlns:p14="http://schemas.microsoft.com/office/powerpoint/2010/main" val="1396491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46</a:t>
            </a:fld>
            <a:endParaRPr lang="es-MX"/>
          </a:p>
        </p:txBody>
      </p:sp>
    </p:spTree>
    <p:extLst>
      <p:ext uri="{BB962C8B-B14F-4D97-AF65-F5344CB8AC3E}">
        <p14:creationId xmlns:p14="http://schemas.microsoft.com/office/powerpoint/2010/main" val="20177344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47</a:t>
            </a:fld>
            <a:endParaRPr lang="es-MX"/>
          </a:p>
        </p:txBody>
      </p:sp>
    </p:spTree>
    <p:extLst>
      <p:ext uri="{BB962C8B-B14F-4D97-AF65-F5344CB8AC3E}">
        <p14:creationId xmlns:p14="http://schemas.microsoft.com/office/powerpoint/2010/main" val="24782851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48</a:t>
            </a:fld>
            <a:endParaRPr lang="es-MX"/>
          </a:p>
        </p:txBody>
      </p:sp>
    </p:spTree>
    <p:extLst>
      <p:ext uri="{BB962C8B-B14F-4D97-AF65-F5344CB8AC3E}">
        <p14:creationId xmlns:p14="http://schemas.microsoft.com/office/powerpoint/2010/main" val="36089864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49</a:t>
            </a:fld>
            <a:endParaRPr lang="es-MX"/>
          </a:p>
        </p:txBody>
      </p:sp>
    </p:spTree>
    <p:extLst>
      <p:ext uri="{BB962C8B-B14F-4D97-AF65-F5344CB8AC3E}">
        <p14:creationId xmlns:p14="http://schemas.microsoft.com/office/powerpoint/2010/main" val="55404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5</a:t>
            </a:fld>
            <a:endParaRPr lang="es-MX"/>
          </a:p>
        </p:txBody>
      </p:sp>
    </p:spTree>
    <p:extLst>
      <p:ext uri="{BB962C8B-B14F-4D97-AF65-F5344CB8AC3E}">
        <p14:creationId xmlns:p14="http://schemas.microsoft.com/office/powerpoint/2010/main" val="13381901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50</a:t>
            </a:fld>
            <a:endParaRPr lang="es-MX"/>
          </a:p>
        </p:txBody>
      </p:sp>
    </p:spTree>
    <p:extLst>
      <p:ext uri="{BB962C8B-B14F-4D97-AF65-F5344CB8AC3E}">
        <p14:creationId xmlns:p14="http://schemas.microsoft.com/office/powerpoint/2010/main" val="24237204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51</a:t>
            </a:fld>
            <a:endParaRPr lang="es-MX"/>
          </a:p>
        </p:txBody>
      </p:sp>
    </p:spTree>
    <p:extLst>
      <p:ext uri="{BB962C8B-B14F-4D97-AF65-F5344CB8AC3E}">
        <p14:creationId xmlns:p14="http://schemas.microsoft.com/office/powerpoint/2010/main" val="887905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52</a:t>
            </a:fld>
            <a:endParaRPr lang="es-MX"/>
          </a:p>
        </p:txBody>
      </p:sp>
    </p:spTree>
    <p:extLst>
      <p:ext uri="{BB962C8B-B14F-4D97-AF65-F5344CB8AC3E}">
        <p14:creationId xmlns:p14="http://schemas.microsoft.com/office/powerpoint/2010/main" val="18901339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53</a:t>
            </a:fld>
            <a:endParaRPr lang="es-MX"/>
          </a:p>
        </p:txBody>
      </p:sp>
    </p:spTree>
    <p:extLst>
      <p:ext uri="{BB962C8B-B14F-4D97-AF65-F5344CB8AC3E}">
        <p14:creationId xmlns:p14="http://schemas.microsoft.com/office/powerpoint/2010/main" val="28440191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PRESUPUESTO DE CAPITAL</a:t>
            </a:r>
            <a:r>
              <a:rPr lang="es-MX" baseline="0" dirty="0" smtClean="0"/>
              <a:t> </a:t>
            </a:r>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54</a:t>
            </a:fld>
            <a:endParaRPr lang="es-MX"/>
          </a:p>
        </p:txBody>
      </p:sp>
    </p:spTree>
    <p:extLst>
      <p:ext uri="{BB962C8B-B14F-4D97-AF65-F5344CB8AC3E}">
        <p14:creationId xmlns:p14="http://schemas.microsoft.com/office/powerpoint/2010/main" val="24916659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MAQUINA</a:t>
            </a:r>
            <a:r>
              <a:rPr lang="es-MX" baseline="0" dirty="0" smtClean="0"/>
              <a:t> DE MEZCLADO, LLENADO, ETIQUETADO Y EMPAQUETADO </a:t>
            </a:r>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55</a:t>
            </a:fld>
            <a:endParaRPr lang="es-MX"/>
          </a:p>
        </p:txBody>
      </p:sp>
    </p:spTree>
    <p:extLst>
      <p:ext uri="{BB962C8B-B14F-4D97-AF65-F5344CB8AC3E}">
        <p14:creationId xmlns:p14="http://schemas.microsoft.com/office/powerpoint/2010/main" val="11952360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100000 FRASCOS AL AÑO POR 4.5</a:t>
            </a:r>
            <a:r>
              <a:rPr lang="es-MX" baseline="0" dirty="0" smtClean="0"/>
              <a:t> CADA FRASCO DE BRONQUISAN PROPOLEO </a:t>
            </a:r>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56</a:t>
            </a:fld>
            <a:endParaRPr lang="es-MX"/>
          </a:p>
        </p:txBody>
      </p:sp>
    </p:spTree>
    <p:extLst>
      <p:ext uri="{BB962C8B-B14F-4D97-AF65-F5344CB8AC3E}">
        <p14:creationId xmlns:p14="http://schemas.microsoft.com/office/powerpoint/2010/main" val="36392159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INGRESOS</a:t>
            </a:r>
            <a:r>
              <a:rPr lang="es-MX" baseline="0" dirty="0" smtClean="0"/>
              <a:t> RESTANDO GASTOS, COSTOS, IMPUESTOS </a:t>
            </a:r>
          </a:p>
          <a:p>
            <a:r>
              <a:rPr lang="es-MX" baseline="0" dirty="0" smtClean="0"/>
              <a:t>FLUJO DE CAJA NETO LOS 60000 SON DE LA VENTA DE LA MQUINARIA </a:t>
            </a:r>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57</a:t>
            </a:fld>
            <a:endParaRPr lang="es-MX"/>
          </a:p>
        </p:txBody>
      </p:sp>
    </p:spTree>
    <p:extLst>
      <p:ext uri="{BB962C8B-B14F-4D97-AF65-F5344CB8AC3E}">
        <p14:creationId xmlns:p14="http://schemas.microsoft.com/office/powerpoint/2010/main" val="8995837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TIR= TASA DE DESCUENTO O TASA INTERNA CON LO CUAL EL VAN ES IGUAL A CERO SE COMPRA CON UNA TASA </a:t>
            </a:r>
          </a:p>
          <a:p>
            <a:r>
              <a:rPr lang="es-MX" dirty="0" smtClean="0"/>
              <a:t>VAN=</a:t>
            </a:r>
            <a:r>
              <a:rPr lang="es-MX" baseline="0" dirty="0" smtClean="0"/>
              <a:t> LOS FLUJO TRAIDOS AL PRESENTE </a:t>
            </a:r>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58</a:t>
            </a:fld>
            <a:endParaRPr lang="es-MX"/>
          </a:p>
        </p:txBody>
      </p:sp>
    </p:spTree>
    <p:extLst>
      <p:ext uri="{BB962C8B-B14F-4D97-AF65-F5344CB8AC3E}">
        <p14:creationId xmlns:p14="http://schemas.microsoft.com/office/powerpoint/2010/main" val="30667190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PUEDE</a:t>
            </a:r>
            <a:r>
              <a:rPr lang="es-MX" baseline="0" dirty="0" smtClean="0"/>
              <a:t> HABER UN AESTRUCTURA VERTICAL U HORIZONTAL </a:t>
            </a:r>
          </a:p>
          <a:p>
            <a:r>
              <a:rPr lang="es-MX" baseline="0" dirty="0" smtClean="0"/>
              <a:t>ORGANIZACIÓN PLANA ANALIZAR LOS PROCESOS SUPRIMIENDO EL TRABAJO QUE NO AGREGA VALOR </a:t>
            </a:r>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59</a:t>
            </a:fld>
            <a:endParaRPr lang="es-MX"/>
          </a:p>
        </p:txBody>
      </p:sp>
    </p:spTree>
    <p:extLst>
      <p:ext uri="{BB962C8B-B14F-4D97-AF65-F5344CB8AC3E}">
        <p14:creationId xmlns:p14="http://schemas.microsoft.com/office/powerpoint/2010/main" val="384676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6</a:t>
            </a:fld>
            <a:endParaRPr lang="es-MX"/>
          </a:p>
        </p:txBody>
      </p:sp>
    </p:spTree>
    <p:extLst>
      <p:ext uri="{BB962C8B-B14F-4D97-AF65-F5344CB8AC3E}">
        <p14:creationId xmlns:p14="http://schemas.microsoft.com/office/powerpoint/2010/main" val="5620022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60</a:t>
            </a:fld>
            <a:endParaRPr lang="es-MX"/>
          </a:p>
        </p:txBody>
      </p:sp>
    </p:spTree>
    <p:extLst>
      <p:ext uri="{BB962C8B-B14F-4D97-AF65-F5344CB8AC3E}">
        <p14:creationId xmlns:p14="http://schemas.microsoft.com/office/powerpoint/2010/main" val="3481260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61</a:t>
            </a:fld>
            <a:endParaRPr lang="es-MX"/>
          </a:p>
        </p:txBody>
      </p:sp>
    </p:spTree>
    <p:extLst>
      <p:ext uri="{BB962C8B-B14F-4D97-AF65-F5344CB8AC3E}">
        <p14:creationId xmlns:p14="http://schemas.microsoft.com/office/powerpoint/2010/main" val="8732248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62</a:t>
            </a:fld>
            <a:endParaRPr lang="es-MX"/>
          </a:p>
        </p:txBody>
      </p:sp>
    </p:spTree>
    <p:extLst>
      <p:ext uri="{BB962C8B-B14F-4D97-AF65-F5344CB8AC3E}">
        <p14:creationId xmlns:p14="http://schemas.microsoft.com/office/powerpoint/2010/main" val="3857679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63</a:t>
            </a:fld>
            <a:endParaRPr lang="es-MX"/>
          </a:p>
        </p:txBody>
      </p:sp>
    </p:spTree>
    <p:extLst>
      <p:ext uri="{BB962C8B-B14F-4D97-AF65-F5344CB8AC3E}">
        <p14:creationId xmlns:p14="http://schemas.microsoft.com/office/powerpoint/2010/main" val="42288814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64</a:t>
            </a:fld>
            <a:endParaRPr lang="es-MX"/>
          </a:p>
        </p:txBody>
      </p:sp>
    </p:spTree>
    <p:extLst>
      <p:ext uri="{BB962C8B-B14F-4D97-AF65-F5344CB8AC3E}">
        <p14:creationId xmlns:p14="http://schemas.microsoft.com/office/powerpoint/2010/main" val="405632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ENTORNO</a:t>
            </a:r>
            <a:r>
              <a:rPr lang="es-MX" baseline="0" dirty="0" smtClean="0"/>
              <a:t> POLITICO RESEÑAS DE LAS POSICIONES DEL PODER QUE INCIDEN EN LA SOCIEDAD</a:t>
            </a:r>
          </a:p>
          <a:p>
            <a:endParaRPr lang="es-ES" dirty="0" smtClean="0"/>
          </a:p>
          <a:p>
            <a:r>
              <a:rPr lang="es-ES" dirty="0" smtClean="0"/>
              <a:t>OPORTUNIDAD DEBIDO A ESTABILIDAD </a:t>
            </a:r>
            <a:r>
              <a:rPr lang="es-ES" dirty="0"/>
              <a:t> </a:t>
            </a:r>
            <a:r>
              <a:rPr lang="es-ES" dirty="0" smtClean="0"/>
              <a:t>POLITICA , HA LOGRADO MANTENERSE EN EL </a:t>
            </a:r>
            <a:r>
              <a:rPr lang="es-ES" dirty="0" smtClean="0"/>
              <a:t>PODER</a:t>
            </a:r>
          </a:p>
          <a:p>
            <a:pPr>
              <a:buFont typeface="Arial" pitchFamily="34" charset="0"/>
              <a:buChar char="•"/>
            </a:pPr>
            <a:r>
              <a:rPr lang="es-ES" sz="1200" dirty="0" smtClean="0"/>
              <a:t>Renegociación de contratos petroleros.</a:t>
            </a:r>
          </a:p>
          <a:p>
            <a:pPr>
              <a:buFont typeface="Arial" pitchFamily="34" charset="0"/>
              <a:buChar char="•"/>
            </a:pPr>
            <a:r>
              <a:rPr lang="es-ES" sz="1200" dirty="0" smtClean="0"/>
              <a:t>Política tributaria.</a:t>
            </a:r>
          </a:p>
          <a:p>
            <a:pPr>
              <a:buFont typeface="Arial" pitchFamily="34" charset="0"/>
              <a:buChar char="•"/>
            </a:pPr>
            <a:r>
              <a:rPr lang="es-ES" sz="1200" dirty="0" smtClean="0"/>
              <a:t>Modelo de inversión en salud, educación, vivienda.</a:t>
            </a:r>
          </a:p>
          <a:p>
            <a:endParaRPr lang="es-MX" dirty="0" smtClean="0"/>
          </a:p>
          <a:p>
            <a:r>
              <a:rPr lang="es-MX" dirty="0" smtClean="0"/>
              <a:t>INFLACION.-</a:t>
            </a:r>
            <a:r>
              <a:rPr lang="es-MX" baseline="0" dirty="0" smtClean="0"/>
              <a:t> ALZA GENERALIZADA DE LOS PRECIOS O DISMINUCION DEL PODER ADQUISISTIVO DE LA MONEDA </a:t>
            </a:r>
          </a:p>
          <a:p>
            <a:r>
              <a:rPr lang="es-MX" baseline="0" dirty="0" smtClean="0"/>
              <a:t>DEMANDA DE BIOCOMBUSTIBLES</a:t>
            </a:r>
          </a:p>
          <a:p>
            <a:r>
              <a:rPr lang="es-MX" baseline="0" dirty="0" smtClean="0"/>
              <a:t>ALZA DE PRECIO PETROLEO </a:t>
            </a:r>
          </a:p>
          <a:p>
            <a:r>
              <a:rPr lang="es-MX" baseline="0" dirty="0" smtClean="0"/>
              <a:t>CAMBIOS DE CLIMA</a:t>
            </a:r>
          </a:p>
          <a:p>
            <a:r>
              <a:rPr lang="es-MX" dirty="0" smtClean="0"/>
              <a:t>OPORTUNIDAD POR PRECIO CONTROLADOS</a:t>
            </a:r>
          </a:p>
          <a:p>
            <a:endParaRPr lang="es-MX" baseline="0" dirty="0" smtClean="0"/>
          </a:p>
          <a:p>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7</a:t>
            </a:fld>
            <a:endParaRPr lang="es-MX"/>
          </a:p>
        </p:txBody>
      </p:sp>
    </p:spTree>
    <p:extLst>
      <p:ext uri="{BB962C8B-B14F-4D97-AF65-F5344CB8AC3E}">
        <p14:creationId xmlns:p14="http://schemas.microsoft.com/office/powerpoint/2010/main" val="2223099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RIESGO PAIS RIESGO</a:t>
            </a:r>
            <a:r>
              <a:rPr lang="es-MX" baseline="0" dirty="0" smtClean="0"/>
              <a:t> DE UNA INVERSION ECONOMICA DEBIDO A FACTORES ECONOMICOS </a:t>
            </a:r>
          </a:p>
          <a:p>
            <a:r>
              <a:rPr lang="es-MX" baseline="0" dirty="0" smtClean="0"/>
              <a:t>2008 MORATORIA DE PAGO, 2009 ASUMIO NUEVAMENTE LA PRESIDENCIA, 2010 EL 30 S</a:t>
            </a:r>
          </a:p>
          <a:p>
            <a:r>
              <a:rPr lang="es-MX" baseline="0" dirty="0" smtClean="0"/>
              <a:t>AMENAZA INESTABILIDAD Y</a:t>
            </a:r>
            <a:r>
              <a:rPr lang="es-MX" dirty="0" smtClean="0"/>
              <a:t> UTILIDAD ESPERADA ALTA</a:t>
            </a:r>
          </a:p>
          <a:p>
            <a:endParaRPr lang="es-MX" baseline="0" dirty="0" smtClean="0"/>
          </a:p>
          <a:p>
            <a:r>
              <a:rPr lang="es-MX" baseline="0" dirty="0" smtClean="0"/>
              <a:t>BALANZA COMERCIAL DIFERENCIA ENTRES EXPO E IMPOR (SUPERAVITARIA Y DEFICITARIA)</a:t>
            </a:r>
          </a:p>
          <a:p>
            <a:r>
              <a:rPr lang="es-MX" baseline="0" dirty="0" smtClean="0"/>
              <a:t>2009 MALA POLITICA COMERCIAL </a:t>
            </a:r>
          </a:p>
          <a:p>
            <a:r>
              <a:rPr lang="es-MX" baseline="0" dirty="0" smtClean="0"/>
              <a:t>2011 MAS COMPRAS DE MATERIAS PRIMAS</a:t>
            </a:r>
          </a:p>
          <a:p>
            <a:r>
              <a:rPr lang="es-MX" baseline="0" dirty="0" smtClean="0"/>
              <a:t>VENTAJA EMPRESA NO</a:t>
            </a:r>
            <a:r>
              <a:rPr lang="es-MX" dirty="0" smtClean="0"/>
              <a:t> IMPORTA  MATERIAS PRIMA PERO HAY REESTRICCION PARA LOS PORDUCTOS QUE INGRESAN</a:t>
            </a:r>
            <a:endParaRPr lang="es-MX" baseline="0" dirty="0" smtClean="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8</a:t>
            </a:fld>
            <a:endParaRPr lang="es-MX"/>
          </a:p>
        </p:txBody>
      </p:sp>
    </p:spTree>
    <p:extLst>
      <p:ext uri="{BB962C8B-B14F-4D97-AF65-F5344CB8AC3E}">
        <p14:creationId xmlns:p14="http://schemas.microsoft.com/office/powerpoint/2010/main" val="3836085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PERSONA QUE CARECE DE EMPLEO POR FALTA</a:t>
            </a:r>
            <a:r>
              <a:rPr lang="es-MX" baseline="0" dirty="0" smtClean="0"/>
              <a:t> DE PLAZAS DE TRABAJO, MAL DESEMPEÑO O TERMINACION DE CONTRATO </a:t>
            </a:r>
          </a:p>
          <a:p>
            <a:r>
              <a:rPr lang="es-MX" baseline="0" dirty="0" smtClean="0"/>
              <a:t>2009 INCREMENTO DE SALARIOS, ELIMINACION DE LA TERCERIZACION </a:t>
            </a:r>
          </a:p>
          <a:p>
            <a:endParaRPr lang="es-MX" baseline="0" dirty="0" smtClean="0"/>
          </a:p>
          <a:p>
            <a:r>
              <a:rPr lang="es-MX" baseline="0" dirty="0" smtClean="0"/>
              <a:t>SUBEMPLEO PERSONAS QUE HAN TRABAJADO PERO ESTAN DISPUESTAS A MEJORAR SU SITUACION LABORAL </a:t>
            </a:r>
          </a:p>
          <a:p>
            <a:endParaRPr lang="es-ES" dirty="0" smtClean="0"/>
          </a:p>
          <a:p>
            <a:r>
              <a:rPr lang="es-ES" dirty="0" smtClean="0"/>
              <a:t>OPORTUNIDAD  EXISTE MAS POBLACION CON PODER ADQUISITIVO MAYORES POSIBILIDADES DE VENTAS </a:t>
            </a:r>
            <a:endParaRPr lang="es-MX" dirty="0"/>
          </a:p>
          <a:p>
            <a:endParaRPr lang="es-MX" dirty="0"/>
          </a:p>
        </p:txBody>
      </p:sp>
      <p:sp>
        <p:nvSpPr>
          <p:cNvPr id="4" name="3 Marcador de número de diapositiva"/>
          <p:cNvSpPr>
            <a:spLocks noGrp="1"/>
          </p:cNvSpPr>
          <p:nvPr>
            <p:ph type="sldNum" sz="quarter" idx="10"/>
          </p:nvPr>
        </p:nvSpPr>
        <p:spPr/>
        <p:txBody>
          <a:bodyPr/>
          <a:lstStyle/>
          <a:p>
            <a:fld id="{46505133-2758-4DB2-BC9E-2626BF4A095B}" type="slidenum">
              <a:rPr lang="es-MX" smtClean="0"/>
              <a:pPr/>
              <a:t>9</a:t>
            </a:fld>
            <a:endParaRPr lang="es-MX"/>
          </a:p>
        </p:txBody>
      </p:sp>
    </p:spTree>
    <p:extLst>
      <p:ext uri="{BB962C8B-B14F-4D97-AF65-F5344CB8AC3E}">
        <p14:creationId xmlns:p14="http://schemas.microsoft.com/office/powerpoint/2010/main" val="240948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BFE3D8-4B68-43BE-9F8B-54568703E691}" type="datetimeFigureOut">
              <a:rPr lang="es-MX" smtClean="0"/>
              <a:pPr/>
              <a:t>02/05/2012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BFE4F34-8F35-4CA2-89EC-F03ADB27E594}" type="slidenum">
              <a:rPr lang="es-MX" smtClean="0"/>
              <a:pPr/>
              <a:t>‹Nº›</a:t>
            </a:fld>
            <a:endParaRPr lang="es-MX"/>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BFE3D8-4B68-43BE-9F8B-54568703E691}" type="datetimeFigureOut">
              <a:rPr lang="es-MX" smtClean="0"/>
              <a:pPr/>
              <a:t>02/05/2012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BFE4F34-8F35-4CA2-89EC-F03ADB27E594}"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BFE3D8-4B68-43BE-9F8B-54568703E691}" type="datetimeFigureOut">
              <a:rPr lang="es-MX" smtClean="0"/>
              <a:pPr/>
              <a:t>02/05/2012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BFE4F34-8F35-4CA2-89EC-F03ADB27E594}"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BFE3D8-4B68-43BE-9F8B-54568703E691}" type="datetimeFigureOut">
              <a:rPr lang="es-MX" smtClean="0"/>
              <a:pPr/>
              <a:t>02/05/2012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BFE4F34-8F35-4CA2-89EC-F03ADB27E594}" type="slidenum">
              <a:rPr lang="es-MX" smtClean="0"/>
              <a:pPr/>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BFE3D8-4B68-43BE-9F8B-54568703E691}" type="datetimeFigureOut">
              <a:rPr lang="es-MX" smtClean="0"/>
              <a:pPr/>
              <a:t>02/05/2012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BFE4F34-8F35-4CA2-89EC-F03ADB27E594}"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BFE3D8-4B68-43BE-9F8B-54568703E691}" type="datetimeFigureOut">
              <a:rPr lang="es-MX" smtClean="0"/>
              <a:pPr/>
              <a:t>02/05/2012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BFE4F34-8F35-4CA2-89EC-F03ADB27E594}" type="slidenum">
              <a:rPr lang="es-MX" smtClean="0"/>
              <a:pPr/>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BFE3D8-4B68-43BE-9F8B-54568703E691}" type="datetimeFigureOut">
              <a:rPr lang="es-MX" smtClean="0"/>
              <a:pPr/>
              <a:t>02/05/2012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BFE4F34-8F35-4CA2-89EC-F03ADB27E594}" type="slidenum">
              <a:rPr lang="es-MX" smtClean="0"/>
              <a:pPr/>
              <a:t>‹Nº›</a:t>
            </a:fld>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BFE3D8-4B68-43BE-9F8B-54568703E691}" type="datetimeFigureOut">
              <a:rPr lang="es-MX" smtClean="0"/>
              <a:pPr/>
              <a:t>02/05/2012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BFE4F34-8F35-4CA2-89EC-F03ADB27E594}"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FE3D8-4B68-43BE-9F8B-54568703E691}" type="datetimeFigureOut">
              <a:rPr lang="es-MX" smtClean="0"/>
              <a:pPr/>
              <a:t>02/05/2012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BFE4F34-8F35-4CA2-89EC-F03ADB27E594}"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BFE3D8-4B68-43BE-9F8B-54568703E691}" type="datetimeFigureOut">
              <a:rPr lang="es-MX" smtClean="0"/>
              <a:pPr/>
              <a:t>02/05/2012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BFE4F34-8F35-4CA2-89EC-F03ADB27E594}"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BFE3D8-4B68-43BE-9F8B-54568703E691}" type="datetimeFigureOut">
              <a:rPr lang="es-MX" smtClean="0"/>
              <a:pPr/>
              <a:t>02/05/2012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BFE4F34-8F35-4CA2-89EC-F03ADB27E594}" type="slidenum">
              <a:rPr lang="es-MX" smtClean="0"/>
              <a:pPr/>
              <a:t>‹Nº›</a:t>
            </a:fld>
            <a:endParaRPr lang="es-MX"/>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ABFE3D8-4B68-43BE-9F8B-54568703E691}" type="datetimeFigureOut">
              <a:rPr lang="es-MX" smtClean="0"/>
              <a:pPr/>
              <a:t>02/05/2012</a:t>
            </a:fld>
            <a:endParaRPr lang="es-MX"/>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MX"/>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BFE4F34-8F35-4CA2-89EC-F03ADB27E594}"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ec/imgres?q=pronavit&amp;um=1&amp;hl=es&amp;biw=1249&amp;bih=492&amp;tbm=isch&amp;tbnid=roZS8EBiCOe18M:&amp;imgrefurl=http://es-es.facebook.com/permalink.php?story_fbid=153108871432751&amp;id=189303367786120&amp;docid=wpBAt0lHzYAH4M&amp;imgurl=http://profile.ak.fbcdn.net/hprofile-ak-snc4/211119_189303367786120_7502062_n.jpg&amp;w=200&amp;h=465&amp;ei=9dRWT_a9EsiBgAfh-Jz6DA&amp;zoom=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www.google.com.ec/imgres?q=pronavit&amp;um=1&amp;hl=es&amp;biw=1249&amp;bih=492&amp;tbm=isch&amp;tbnid=roZS8EBiCOe18M:&amp;imgrefurl=http://es-es.facebook.com/permalink.php?story_fbid=153108871432751&amp;id=189303367786120&amp;docid=wpBAt0lHzYAH4M&amp;imgurl=http://profile.ak.fbcdn.net/hprofile-ak-snc4/211119_189303367786120_7502062_n.jpg&amp;w=200&amp;h=465&amp;ei=9dRWT_a9EsiBgAfh-Jz6DA&amp;zoom=1" TargetMode="External"/><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11.jpe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ec/imgres?q=pronavit&amp;um=1&amp;hl=es&amp;biw=1249&amp;bih=492&amp;tbm=isch&amp;tbnid=roZS8EBiCOe18M:&amp;imgrefurl=http://es-es.facebook.com/permalink.php?story_fbid=153108871432751&amp;id=189303367786120&amp;docid=wpBAt0lHzYAH4M&amp;imgurl=http://profile.ak.fbcdn.net/hprofile-ak-snc4/211119_189303367786120_7502062_n.jpg&amp;w=200&amp;h=465&amp;ei=9dRWT_a9EsiBgAfh-Jz6DA&amp;zoom=1"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77.png"/><Relationship Id="rId3" Type="http://schemas.openxmlformats.org/officeDocument/2006/relationships/hyperlink" Target="http://www.google.com.ec/imgres?q=pronavit&amp;um=1&amp;hl=es&amp;biw=1249&amp;bih=492&amp;tbm=isch&amp;tbnid=roZS8EBiCOe18M:&amp;imgrefurl=http://es-es.facebook.com/permalink.php?story_fbid=153108871432751&amp;id=189303367786120&amp;docid=wpBAt0lHzYAH4M&amp;imgurl=http://profile.ak.fbcdn.net/hprofile-ak-snc4/211119_189303367786120_7502062_n.jpg&amp;w=200&amp;h=465&amp;ei=9dRWT_a9EsiBgAfh-Jz6DA&amp;zoom=1" TargetMode="External"/><Relationship Id="rId7" Type="http://schemas.openxmlformats.org/officeDocument/2006/relationships/diagramData" Target="../diagrams/data2.xml"/><Relationship Id="rId12"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5.png"/><Relationship Id="rId11" Type="http://schemas.microsoft.com/office/2007/relationships/diagramDrawing" Target="../diagrams/drawing2.xml"/><Relationship Id="rId5" Type="http://schemas.openxmlformats.org/officeDocument/2006/relationships/image" Target="../media/image74.png"/><Relationship Id="rId10" Type="http://schemas.openxmlformats.org/officeDocument/2006/relationships/diagramColors" Target="../diagrams/colors2.xml"/><Relationship Id="rId4" Type="http://schemas.openxmlformats.org/officeDocument/2006/relationships/image" Target="../media/image11.jpeg"/><Relationship Id="rId9"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11.jpeg"/><Relationship Id="rId4" Type="http://schemas.openxmlformats.org/officeDocument/2006/relationships/hyperlink" Target="http://www.google.com.ec/imgres?q=pronavit&amp;um=1&amp;hl=es&amp;biw=1249&amp;bih=492&amp;tbm=isch&amp;tbnid=roZS8EBiCOe18M:&amp;imgrefurl=http://es-es.facebook.com/permalink.php?story_fbid=153108871432751&amp;id=189303367786120&amp;docid=wpBAt0lHzYAH4M&amp;imgurl=http://profile.ak.fbcdn.net/hprofile-ak-snc4/211119_189303367786120_7502062_n.jpg&amp;w=200&amp;h=465&amp;ei=9dRWT_a9EsiBgAfh-Jz6DA&amp;zoom=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image" Target="../media/image85.png"/></Relationships>
</file>

<file path=ppt/slides/_rels/slide47.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90.jpeg"/><Relationship Id="rId7" Type="http://schemas.openxmlformats.org/officeDocument/2006/relationships/image" Target="../media/image92.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11.jpeg"/><Relationship Id="rId4" Type="http://schemas.openxmlformats.org/officeDocument/2006/relationships/hyperlink" Target="http://www.google.com.ec/imgres?q=pronavit&amp;um=1&amp;hl=es&amp;biw=1249&amp;bih=492&amp;tbm=isch&amp;tbnid=roZS8EBiCOe18M:&amp;imgrefurl=http://es-es.facebook.com/permalink.php?story_fbid=153108871432751&amp;id=189303367786120&amp;docid=wpBAt0lHzYAH4M&amp;imgurl=http://profile.ak.fbcdn.net/hprofile-ak-snc4/211119_189303367786120_7502062_n.jpg&amp;w=200&amp;h=465&amp;ei=9dRWT_a9EsiBgAfh-Jz6DA&amp;zoom=1" TargetMode="External"/><Relationship Id="rId9" Type="http://schemas.openxmlformats.org/officeDocument/2006/relationships/image" Target="../media/image94.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96.emf"/></Relationships>
</file>

<file path=ppt/slides/_rels/slide5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ec/imgres?q=pronavit&amp;um=1&amp;hl=es&amp;biw=1249&amp;bih=492&amp;tbm=isch&amp;tbnid=roZS8EBiCOe18M:&amp;imgrefurl=http://es-es.facebook.com/permalink.php?story_fbid=153108871432751&amp;id=189303367786120&amp;docid=wpBAt0lHzYAH4M&amp;imgurl=http://profile.ak.fbcdn.net/hprofile-ak-snc4/211119_189303367786120_7502062_n.jpg&amp;w=200&amp;h=465&amp;ei=9dRWT_a9EsiBgAfh-Jz6DA&amp;zoom=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ESPE ORIGINAL 2"/>
          <p:cNvPicPr/>
          <p:nvPr/>
        </p:nvPicPr>
        <p:blipFill>
          <a:blip r:embed="rId3" cstate="print"/>
          <a:srcRect/>
          <a:stretch>
            <a:fillRect/>
          </a:stretch>
        </p:blipFill>
        <p:spPr bwMode="auto">
          <a:xfrm>
            <a:off x="2143110" y="642918"/>
            <a:ext cx="4681220" cy="1083310"/>
          </a:xfrm>
          <a:prstGeom prst="rect">
            <a:avLst/>
          </a:prstGeom>
          <a:noFill/>
          <a:ln w="9525">
            <a:noFill/>
            <a:miter lim="800000"/>
            <a:headEnd/>
            <a:tailEnd/>
          </a:ln>
        </p:spPr>
      </p:pic>
      <p:sp>
        <p:nvSpPr>
          <p:cNvPr id="57345" name="Rectangle 1"/>
          <p:cNvSpPr>
            <a:spLocks noChangeArrowheads="1"/>
          </p:cNvSpPr>
          <p:nvPr/>
        </p:nvSpPr>
        <p:spPr bwMode="auto">
          <a:xfrm>
            <a:off x="642911" y="2542658"/>
            <a:ext cx="7858180" cy="3108543"/>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962150" algn="l"/>
                <a:tab pos="2879725" algn="ct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DEPARTAMENTO DE CIENCIAS ECONÓMICAS, ADMINISTRATIVAS Y DE COMERCIO</a:t>
            </a:r>
          </a:p>
          <a:p>
            <a:pPr marL="0" marR="0" lvl="0" indent="0" algn="ctr" defTabSz="914400" rtl="0" eaLnBrk="1" fontAlgn="base" latinLnBrk="0" hangingPunct="1">
              <a:lnSpc>
                <a:spcPct val="100000"/>
              </a:lnSpc>
              <a:spcBef>
                <a:spcPct val="0"/>
              </a:spcBef>
              <a:spcAft>
                <a:spcPct val="0"/>
              </a:spcAft>
              <a:buClrTx/>
              <a:buSzTx/>
              <a:buFontTx/>
              <a:buNone/>
              <a:tabLst>
                <a:tab pos="1962150" algn="l"/>
                <a:tab pos="2879725" algn="ctr"/>
              </a:tabLst>
            </a:pPr>
            <a:endPar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r>
              <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TESIS DE GRADO PREVIO A LA OBTENCIÓN DEL T</a:t>
            </a:r>
            <a:r>
              <a:rPr kumimoji="0" lang="es-EC" sz="1400" b="1"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TULO DE: INGENIERA EN FINANZAS - CONTADOR P</a:t>
            </a:r>
            <a:r>
              <a:rPr kumimoji="0" lang="es-EC" sz="1400" b="1"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BLICO – AUDITOR</a:t>
            </a: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r>
              <a:rPr kumimoji="0" lang="es-EC" sz="14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MODELO DE GESTIÓN FINANCIERA PARA</a:t>
            </a:r>
            <a:r>
              <a:rPr kumimoji="0" lang="es-EC" sz="1400" b="1" i="0" u="none" strike="noStrike" cap="none" normalizeH="0" dirty="0" smtClean="0">
                <a:ln>
                  <a:noFill/>
                </a:ln>
                <a:solidFill>
                  <a:schemeClr val="tx1"/>
                </a:solidFill>
                <a:effectLst/>
                <a:latin typeface="Arial" pitchFamily="34" charset="0"/>
                <a:ea typeface="Calibri" pitchFamily="34" charset="0"/>
                <a:cs typeface="Arial" pitchFamily="34" charset="0"/>
              </a:rPr>
              <a:t> LA EMPRESA BIOPRONEC Cía. Ltda.</a:t>
            </a:r>
            <a:r>
              <a:rPr kumimoji="0" lang="es-EC" sz="1400" b="1" i="0" u="none" strike="noStrike" cap="none" normalizeH="0" baseline="0" dirty="0" smtClean="0">
                <a:ln>
                  <a:noFill/>
                </a:ln>
                <a:solidFill>
                  <a:schemeClr val="tx1"/>
                </a:solidFill>
                <a:effectLst/>
                <a:latin typeface="Calibri"/>
                <a:ea typeface="Calibri" pitchFamily="34" charset="0"/>
                <a:cs typeface="Arial" pitchFamily="34" charset="0"/>
              </a:rPr>
              <a:t>”</a:t>
            </a:r>
            <a:endParaRPr lang="es-EC" sz="1400" b="1"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r>
              <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AUTOR: HENRY PATRICIO CORTEZ</a:t>
            </a:r>
            <a:r>
              <a:rPr kumimoji="0" lang="es-EC" sz="1400" b="1" i="0" u="none" strike="noStrike" cap="none" normalizeH="0" dirty="0" smtClean="0">
                <a:ln>
                  <a:noFill/>
                </a:ln>
                <a:solidFill>
                  <a:schemeClr val="tx1"/>
                </a:solidFill>
                <a:effectLst/>
                <a:latin typeface="Arial" pitchFamily="34" charset="0"/>
                <a:ea typeface="Calibri" pitchFamily="34" charset="0"/>
                <a:cs typeface="Arial" pitchFamily="34" charset="0"/>
              </a:rPr>
              <a:t> HUIRACOCHA</a:t>
            </a:r>
            <a:r>
              <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endPar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r>
              <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lang="es-EC" sz="900" dirty="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Eco.</a:t>
            </a:r>
            <a:r>
              <a:rPr kumimoji="0" lang="es-EC" sz="1200" b="0" i="0" u="none" strike="noStrike" cap="none" normalizeH="0" dirty="0" smtClean="0">
                <a:ln>
                  <a:noFill/>
                </a:ln>
                <a:solidFill>
                  <a:schemeClr val="tx1"/>
                </a:solidFill>
                <a:effectLst/>
                <a:latin typeface="Arial" pitchFamily="34" charset="0"/>
                <a:ea typeface="Times New Roman" pitchFamily="18" charset="0"/>
                <a:cs typeface="Arial" pitchFamily="34" charset="0"/>
              </a:rPr>
              <a:t> Byron Villagómez</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s-EC" sz="1200" dirty="0">
                <a:latin typeface="Arial" pitchFamily="34" charset="0"/>
                <a:ea typeface="Times New Roman" pitchFamily="18" charset="0"/>
                <a:cs typeface="Arial" pitchFamily="34" charset="0"/>
              </a:rPr>
              <a:t>E</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 Fernando Beltrán </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r>
              <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DIRECTOR                                       CODIRECTOR</a:t>
            </a: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62150" algn="l"/>
                <a:tab pos="2879725" algn="ctr"/>
              </a:tabLst>
            </a:pPr>
            <a:r>
              <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SANGOLQU</a:t>
            </a:r>
            <a:r>
              <a:rPr kumimoji="0" lang="es-EC" sz="1400" b="1"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ABRIL DE 2.012</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48671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571604" y="357166"/>
            <a:ext cx="5544616"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b="1" dirty="0" smtClean="0"/>
              <a:t>ENTORNO LEGAL</a:t>
            </a:r>
            <a:endParaRPr lang="es-ES" b="1" dirty="0"/>
          </a:p>
        </p:txBody>
      </p:sp>
      <p:sp>
        <p:nvSpPr>
          <p:cNvPr id="14" name="13 Rectángulo"/>
          <p:cNvSpPr/>
          <p:nvPr/>
        </p:nvSpPr>
        <p:spPr>
          <a:xfrm>
            <a:off x="285720" y="1056156"/>
            <a:ext cx="2786082"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Ley Orgánica de la Salud</a:t>
            </a:r>
            <a:endParaRPr lang="es-ES" sz="1600" dirty="0"/>
          </a:p>
        </p:txBody>
      </p:sp>
      <p:sp>
        <p:nvSpPr>
          <p:cNvPr id="7" name="1 Título"/>
          <p:cNvSpPr txBox="1">
            <a:spLocks/>
          </p:cNvSpPr>
          <p:nvPr/>
        </p:nvSpPr>
        <p:spPr>
          <a:xfrm>
            <a:off x="4160472" y="1008152"/>
            <a:ext cx="2571768"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600" cap="none" dirty="0" smtClean="0"/>
              <a:t>Código de la Salud</a:t>
            </a:r>
            <a:endParaRPr lang="es-ES" sz="1600" cap="none" dirty="0"/>
          </a:p>
        </p:txBody>
      </p:sp>
      <p:sp>
        <p:nvSpPr>
          <p:cNvPr id="8" name="7 Flecha derecha"/>
          <p:cNvSpPr/>
          <p:nvPr/>
        </p:nvSpPr>
        <p:spPr>
          <a:xfrm>
            <a:off x="3275856" y="1000108"/>
            <a:ext cx="1010392" cy="50006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Antes</a:t>
            </a:r>
            <a:endParaRPr lang="es-ES" dirty="0"/>
          </a:p>
        </p:txBody>
      </p:sp>
      <p:sp>
        <p:nvSpPr>
          <p:cNvPr id="9" name="1 Título"/>
          <p:cNvSpPr txBox="1">
            <a:spLocks/>
          </p:cNvSpPr>
          <p:nvPr/>
        </p:nvSpPr>
        <p:spPr>
          <a:xfrm>
            <a:off x="107504" y="2564904"/>
            <a:ext cx="4357686" cy="20002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just">
              <a:buFont typeface="Arial" pitchFamily="34" charset="0"/>
              <a:buChar char="•"/>
            </a:pPr>
            <a:r>
              <a:rPr lang="es-ES" sz="1600" cap="none" dirty="0" smtClean="0"/>
              <a:t>Alimentos procesados</a:t>
            </a:r>
          </a:p>
          <a:p>
            <a:pPr algn="just">
              <a:buFont typeface="Arial" pitchFamily="34" charset="0"/>
              <a:buChar char="•"/>
            </a:pPr>
            <a:r>
              <a:rPr lang="es-ES" sz="1600" cap="none" dirty="0" smtClean="0"/>
              <a:t>Aditivos alimentarios</a:t>
            </a:r>
          </a:p>
          <a:p>
            <a:pPr algn="just">
              <a:buFont typeface="Arial" pitchFamily="34" charset="0"/>
              <a:buChar char="•"/>
            </a:pPr>
            <a:r>
              <a:rPr lang="es-ES" sz="1600" cap="none" dirty="0" smtClean="0"/>
              <a:t>Medicamentos en general</a:t>
            </a:r>
          </a:p>
          <a:p>
            <a:pPr algn="just">
              <a:buFont typeface="Arial" pitchFamily="34" charset="0"/>
              <a:buChar char="•"/>
            </a:pPr>
            <a:r>
              <a:rPr lang="es-ES" sz="1600" cap="none" dirty="0" smtClean="0"/>
              <a:t>Productos biológicos, naturales procesados de uso medicinal, medicamentos homeopáticos y productos dentales</a:t>
            </a:r>
          </a:p>
        </p:txBody>
      </p:sp>
      <p:sp>
        <p:nvSpPr>
          <p:cNvPr id="10" name="1 Título"/>
          <p:cNvSpPr txBox="1">
            <a:spLocks/>
          </p:cNvSpPr>
          <p:nvPr/>
        </p:nvSpPr>
        <p:spPr>
          <a:xfrm>
            <a:off x="857256" y="1785926"/>
            <a:ext cx="3000364" cy="5715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endParaRPr lang="es-ES" sz="2000" cap="none" dirty="0" smtClean="0"/>
          </a:p>
        </p:txBody>
      </p:sp>
      <p:sp>
        <p:nvSpPr>
          <p:cNvPr id="12" name="11 Redondear rectángulo de esquina sencilla"/>
          <p:cNvSpPr/>
          <p:nvPr/>
        </p:nvSpPr>
        <p:spPr>
          <a:xfrm>
            <a:off x="5303480" y="2922094"/>
            <a:ext cx="2857520" cy="1285884"/>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Fabricados nacionalmente o en el exterior incluidos los que se reciban en donación</a:t>
            </a:r>
          </a:p>
        </p:txBody>
      </p:sp>
      <p:sp>
        <p:nvSpPr>
          <p:cNvPr id="2" name="1 Llamada de flecha hacia abajo"/>
          <p:cNvSpPr/>
          <p:nvPr/>
        </p:nvSpPr>
        <p:spPr>
          <a:xfrm>
            <a:off x="172625" y="1700808"/>
            <a:ext cx="3012272" cy="1008112"/>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600" dirty="0"/>
              <a:t>Sujetos a registro sanitario</a:t>
            </a:r>
          </a:p>
        </p:txBody>
      </p:sp>
      <p:sp>
        <p:nvSpPr>
          <p:cNvPr id="13" name="12 Flecha derecha"/>
          <p:cNvSpPr/>
          <p:nvPr/>
        </p:nvSpPr>
        <p:spPr>
          <a:xfrm>
            <a:off x="4579980" y="3315003"/>
            <a:ext cx="640092" cy="50006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6066" y="4811695"/>
            <a:ext cx="898324" cy="129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14 Imagen"/>
          <p:cNvPicPr/>
          <p:nvPr/>
        </p:nvPicPr>
        <p:blipFill rotWithShape="1">
          <a:blip r:embed="rId4"/>
          <a:srcRect l="14608" t="33233" r="76729" b="28701"/>
          <a:stretch/>
        </p:blipFill>
        <p:spPr bwMode="auto">
          <a:xfrm>
            <a:off x="6156176" y="4854717"/>
            <a:ext cx="746943" cy="1296001"/>
          </a:xfrm>
          <a:prstGeom prst="rect">
            <a:avLst/>
          </a:prstGeom>
          <a:ln>
            <a:noFill/>
          </a:ln>
          <a:extLst>
            <a:ext uri="{53640926-AAD7-44D8-BBD7-CCE9431645EC}">
              <a14:shadowObscured xmlns:a14="http://schemas.microsoft.com/office/drawing/2010/main"/>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2296" y="4854717"/>
            <a:ext cx="576064" cy="129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5289" y="4811694"/>
            <a:ext cx="492656" cy="129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6860" y="1122009"/>
            <a:ext cx="607586" cy="129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95054" y="1117854"/>
            <a:ext cx="590550" cy="129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1 Título"/>
          <p:cNvSpPr txBox="1">
            <a:spLocks/>
          </p:cNvSpPr>
          <p:nvPr/>
        </p:nvSpPr>
        <p:spPr>
          <a:xfrm>
            <a:off x="3704385" y="1661772"/>
            <a:ext cx="2633526" cy="7806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just"/>
            <a:r>
              <a:rPr lang="es-ES" sz="1600" cap="none" dirty="0" smtClean="0"/>
              <a:t>Producir, almacenar, comercializa e importar</a:t>
            </a:r>
            <a:endParaRPr lang="es-ES" sz="1600" cap="none" dirty="0"/>
          </a:p>
        </p:txBody>
      </p:sp>
      <p:sp>
        <p:nvSpPr>
          <p:cNvPr id="23" name="22 Flecha derecha"/>
          <p:cNvSpPr/>
          <p:nvPr/>
        </p:nvSpPr>
        <p:spPr>
          <a:xfrm rot="5400000">
            <a:off x="1358715" y="4382553"/>
            <a:ext cx="640092" cy="50006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24" name="1 Título"/>
          <p:cNvSpPr txBox="1">
            <a:spLocks/>
          </p:cNvSpPr>
          <p:nvPr/>
        </p:nvSpPr>
        <p:spPr>
          <a:xfrm>
            <a:off x="331912" y="5105032"/>
            <a:ext cx="3422184" cy="7806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just"/>
            <a:r>
              <a:rPr lang="es-ES" sz="1600" dirty="0" smtClean="0"/>
              <a:t>r</a:t>
            </a:r>
            <a:r>
              <a:rPr lang="es-ES" sz="1600" cap="none" dirty="0" smtClean="0"/>
              <a:t>econoce, respeta y promueve el desarrollo de las medicinas tradicionales</a:t>
            </a:r>
            <a:endParaRPr lang="es-ES" sz="1600" cap="none" dirty="0"/>
          </a:p>
        </p:txBody>
      </p:sp>
      <p:sp>
        <p:nvSpPr>
          <p:cNvPr id="25" name="24 Flecha derecha"/>
          <p:cNvSpPr/>
          <p:nvPr/>
        </p:nvSpPr>
        <p:spPr>
          <a:xfrm>
            <a:off x="3326355" y="1802051"/>
            <a:ext cx="320046" cy="50006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Tree>
    <p:extLst>
      <p:ext uri="{BB962C8B-B14F-4D97-AF65-F5344CB8AC3E}">
        <p14:creationId xmlns:p14="http://schemas.microsoft.com/office/powerpoint/2010/main" val="2085263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1428728" y="188640"/>
            <a:ext cx="5798448" cy="864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4" algn="ctr"/>
            <a:endParaRPr lang="es-ES" b="1" dirty="0" smtClean="0"/>
          </a:p>
          <a:p>
            <a:pPr marL="0" lvl="4" algn="ctr"/>
            <a:r>
              <a:rPr lang="es-ES" b="1" dirty="0" smtClean="0"/>
              <a:t>Reglamento </a:t>
            </a:r>
            <a:r>
              <a:rPr lang="es-ES" b="1" dirty="0"/>
              <a:t>para el registro y control de productos naturales de uso medicinal y establecimientos donde se fabrican, almacenan y comercializan</a:t>
            </a:r>
            <a:endParaRPr lang="es-MX" sz="1600" dirty="0"/>
          </a:p>
          <a:p>
            <a:pPr algn="ctr"/>
            <a:endParaRPr lang="es-ES" sz="1600" dirty="0"/>
          </a:p>
        </p:txBody>
      </p:sp>
      <p:sp>
        <p:nvSpPr>
          <p:cNvPr id="12" name="11 Redondear rectángulo de esquina sencilla"/>
          <p:cNvSpPr/>
          <p:nvPr/>
        </p:nvSpPr>
        <p:spPr>
          <a:xfrm>
            <a:off x="191576" y="2348880"/>
            <a:ext cx="3012272" cy="1008112"/>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Cuyos ingredientes </a:t>
            </a:r>
            <a:r>
              <a:rPr lang="es-ES" sz="1600" dirty="0"/>
              <a:t>activos están formados por cualquier parte de los recursos naturales </a:t>
            </a:r>
            <a:endParaRPr lang="es-ES" sz="1600" dirty="0" smtClean="0"/>
          </a:p>
        </p:txBody>
      </p:sp>
      <p:sp>
        <p:nvSpPr>
          <p:cNvPr id="2" name="1 Llamada de flecha hacia abajo"/>
          <p:cNvSpPr/>
          <p:nvPr/>
        </p:nvSpPr>
        <p:spPr>
          <a:xfrm>
            <a:off x="191576" y="1268760"/>
            <a:ext cx="3012272" cy="1008112"/>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600" dirty="0"/>
              <a:t>Producto Natural de uso medicinal</a:t>
            </a:r>
          </a:p>
        </p:txBody>
      </p:sp>
      <p:sp>
        <p:nvSpPr>
          <p:cNvPr id="27" name="26 Llamada de flecha hacia abajo"/>
          <p:cNvSpPr/>
          <p:nvPr/>
        </p:nvSpPr>
        <p:spPr>
          <a:xfrm>
            <a:off x="5868144" y="1268760"/>
            <a:ext cx="3012272" cy="1008112"/>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600" dirty="0"/>
              <a:t>Recurso Natural de uso medicinal</a:t>
            </a:r>
          </a:p>
        </p:txBody>
      </p:sp>
      <p:sp>
        <p:nvSpPr>
          <p:cNvPr id="28" name="27 Llamada de flecha hacia abajo"/>
          <p:cNvSpPr/>
          <p:nvPr/>
        </p:nvSpPr>
        <p:spPr>
          <a:xfrm>
            <a:off x="3468303" y="1268760"/>
            <a:ext cx="2255825" cy="1008112"/>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600" dirty="0" smtClean="0"/>
              <a:t>Extracto</a:t>
            </a:r>
          </a:p>
        </p:txBody>
      </p:sp>
      <p:sp>
        <p:nvSpPr>
          <p:cNvPr id="29" name="28 Redondear rectángulo de esquina sencilla"/>
          <p:cNvSpPr/>
          <p:nvPr/>
        </p:nvSpPr>
        <p:spPr>
          <a:xfrm>
            <a:off x="5868144" y="2348880"/>
            <a:ext cx="3012272" cy="1006639"/>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a:t>Todo material proveniente de organismos vivos y minerales que posee propiedades terapéuticas </a:t>
            </a:r>
            <a:endParaRPr lang="es-ES" sz="1600" dirty="0" smtClean="0"/>
          </a:p>
        </p:txBody>
      </p:sp>
      <p:sp>
        <p:nvSpPr>
          <p:cNvPr id="30" name="29 Redondear rectángulo de esquina sencilla"/>
          <p:cNvSpPr/>
          <p:nvPr/>
        </p:nvSpPr>
        <p:spPr>
          <a:xfrm>
            <a:off x="3465281" y="2348880"/>
            <a:ext cx="2258847" cy="1008112"/>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Producto </a:t>
            </a:r>
            <a:r>
              <a:rPr lang="es-ES" sz="1600" dirty="0"/>
              <a:t>que se obtiene del recurso natural de uso medicinal </a:t>
            </a:r>
            <a:endParaRPr lang="es-ES" sz="1600" dirty="0" smtClean="0"/>
          </a:p>
        </p:txBody>
      </p:sp>
      <p:sp>
        <p:nvSpPr>
          <p:cNvPr id="5" name="4 Esquina doblada"/>
          <p:cNvSpPr/>
          <p:nvPr/>
        </p:nvSpPr>
        <p:spPr>
          <a:xfrm>
            <a:off x="35496" y="3717032"/>
            <a:ext cx="1944216" cy="625976"/>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smtClean="0"/>
              <a:t>Autoridad competente</a:t>
            </a:r>
            <a:endParaRPr lang="es-MX" sz="1600" dirty="0"/>
          </a:p>
        </p:txBody>
      </p:sp>
      <p:sp>
        <p:nvSpPr>
          <p:cNvPr id="32" name="31 Esquina doblada"/>
          <p:cNvSpPr/>
          <p:nvPr/>
        </p:nvSpPr>
        <p:spPr>
          <a:xfrm>
            <a:off x="2051720" y="3717032"/>
            <a:ext cx="1944216" cy="625976"/>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smtClean="0"/>
              <a:t>Comisión </a:t>
            </a:r>
          </a:p>
          <a:p>
            <a:pPr algn="ctr"/>
            <a:r>
              <a:rPr lang="es-MX" sz="1600" dirty="0" smtClean="0"/>
              <a:t>asesora</a:t>
            </a:r>
            <a:endParaRPr lang="es-MX" sz="1600" dirty="0"/>
          </a:p>
        </p:txBody>
      </p:sp>
      <p:sp>
        <p:nvSpPr>
          <p:cNvPr id="18" name="17 Rectángulo"/>
          <p:cNvSpPr/>
          <p:nvPr/>
        </p:nvSpPr>
        <p:spPr>
          <a:xfrm>
            <a:off x="35496" y="4437112"/>
            <a:ext cx="1944216"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t>Exigir </a:t>
            </a:r>
            <a:r>
              <a:rPr lang="es-EC" sz="1400" dirty="0"/>
              <a:t>la observancia de este </a:t>
            </a:r>
            <a:r>
              <a:rPr lang="es-EC" sz="1400" dirty="0" smtClean="0"/>
              <a:t>reglamento (MSP)</a:t>
            </a:r>
            <a:endParaRPr lang="es-MX" sz="1400" dirty="0"/>
          </a:p>
        </p:txBody>
      </p:sp>
      <p:cxnSp>
        <p:nvCxnSpPr>
          <p:cNvPr id="34" name="33 Conector angular"/>
          <p:cNvCxnSpPr>
            <a:stCxn id="14" idx="1"/>
          </p:cNvCxnSpPr>
          <p:nvPr/>
        </p:nvCxnSpPr>
        <p:spPr>
          <a:xfrm rot="10800000" flipV="1">
            <a:off x="35496" y="620688"/>
            <a:ext cx="1393232" cy="3096344"/>
          </a:xfrm>
          <a:prstGeom prst="bentConnector2">
            <a:avLst/>
          </a:prstGeom>
        </p:spPr>
        <p:style>
          <a:lnRef idx="1">
            <a:schemeClr val="accent6"/>
          </a:lnRef>
          <a:fillRef idx="0">
            <a:schemeClr val="accent6"/>
          </a:fillRef>
          <a:effectRef idx="0">
            <a:schemeClr val="accent6"/>
          </a:effectRef>
          <a:fontRef idx="minor">
            <a:schemeClr val="tx1"/>
          </a:fontRef>
        </p:style>
      </p:cxnSp>
      <p:cxnSp>
        <p:nvCxnSpPr>
          <p:cNvPr id="36" name="35 Conector angular"/>
          <p:cNvCxnSpPr>
            <a:stCxn id="14" idx="1"/>
            <a:endCxn id="32" idx="0"/>
          </p:cNvCxnSpPr>
          <p:nvPr/>
        </p:nvCxnSpPr>
        <p:spPr>
          <a:xfrm rot="10800000" flipH="1" flipV="1">
            <a:off x="1428728" y="620688"/>
            <a:ext cx="1595100" cy="3096344"/>
          </a:xfrm>
          <a:prstGeom prst="bentConnector4">
            <a:avLst>
              <a:gd name="adj1" fmla="val -87057"/>
              <a:gd name="adj2" fmla="val 94002"/>
            </a:avLst>
          </a:prstGeom>
        </p:spPr>
        <p:style>
          <a:lnRef idx="1">
            <a:schemeClr val="accent6"/>
          </a:lnRef>
          <a:fillRef idx="0">
            <a:schemeClr val="accent6"/>
          </a:fillRef>
          <a:effectRef idx="0">
            <a:schemeClr val="accent6"/>
          </a:effectRef>
          <a:fontRef idx="minor">
            <a:schemeClr val="tx1"/>
          </a:fontRef>
        </p:style>
      </p:cxnSp>
      <p:cxnSp>
        <p:nvCxnSpPr>
          <p:cNvPr id="41" name="40 Conector recto"/>
          <p:cNvCxnSpPr>
            <a:stCxn id="5" idx="2"/>
            <a:endCxn id="18" idx="0"/>
          </p:cNvCxnSpPr>
          <p:nvPr/>
        </p:nvCxnSpPr>
        <p:spPr>
          <a:xfrm>
            <a:off x="1007604" y="4343008"/>
            <a:ext cx="0" cy="94104"/>
          </a:xfrm>
          <a:prstGeom prst="line">
            <a:avLst/>
          </a:prstGeom>
        </p:spPr>
        <p:style>
          <a:lnRef idx="1">
            <a:schemeClr val="accent6"/>
          </a:lnRef>
          <a:fillRef idx="0">
            <a:schemeClr val="accent6"/>
          </a:fillRef>
          <a:effectRef idx="0">
            <a:schemeClr val="accent6"/>
          </a:effectRef>
          <a:fontRef idx="minor">
            <a:schemeClr val="tx1"/>
          </a:fontRef>
        </p:style>
      </p:cxnSp>
      <p:sp>
        <p:nvSpPr>
          <p:cNvPr id="42" name="41 Rectángulo"/>
          <p:cNvSpPr/>
          <p:nvPr/>
        </p:nvSpPr>
        <p:spPr>
          <a:xfrm>
            <a:off x="35495" y="5661248"/>
            <a:ext cx="3429785"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a:t>Dirección Nacional de Control y Mejoramiento en Vigilancia Sanitaria</a:t>
            </a:r>
            <a:endParaRPr lang="es-MX" sz="1200" dirty="0"/>
          </a:p>
        </p:txBody>
      </p:sp>
      <p:sp>
        <p:nvSpPr>
          <p:cNvPr id="48" name="47 Rectángulo"/>
          <p:cNvSpPr/>
          <p:nvPr/>
        </p:nvSpPr>
        <p:spPr>
          <a:xfrm>
            <a:off x="35496" y="6237312"/>
            <a:ext cx="3429785"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1200" dirty="0" smtClean="0"/>
          </a:p>
          <a:p>
            <a:pPr algn="ctr"/>
            <a:r>
              <a:rPr lang="es-EC" sz="1200" dirty="0" smtClean="0"/>
              <a:t>Instituto </a:t>
            </a:r>
            <a:r>
              <a:rPr lang="es-EC" sz="1200" dirty="0"/>
              <a:t>Nacional de Higiene y Medicina Tropical "Leopoldo </a:t>
            </a:r>
            <a:r>
              <a:rPr lang="es-EC" sz="1200" dirty="0" err="1"/>
              <a:t>Izquieta</a:t>
            </a:r>
            <a:r>
              <a:rPr lang="es-EC" sz="1200" dirty="0"/>
              <a:t> Pérez" </a:t>
            </a:r>
            <a:endParaRPr lang="es-EC" sz="1200" dirty="0" smtClean="0"/>
          </a:p>
          <a:p>
            <a:pPr algn="ctr"/>
            <a:r>
              <a:rPr lang="es-EC" sz="1200" dirty="0" smtClean="0"/>
              <a:t> Direcciones </a:t>
            </a:r>
            <a:r>
              <a:rPr lang="es-EC" sz="1200" dirty="0"/>
              <a:t>provinciales de salud del </a:t>
            </a:r>
            <a:r>
              <a:rPr lang="es-EC" sz="1200" dirty="0" smtClean="0"/>
              <a:t>país</a:t>
            </a:r>
            <a:endParaRPr lang="es-MX" sz="1200" dirty="0"/>
          </a:p>
          <a:p>
            <a:pPr algn="ctr"/>
            <a:endParaRPr lang="es-MX" sz="1200" dirty="0"/>
          </a:p>
        </p:txBody>
      </p:sp>
      <p:cxnSp>
        <p:nvCxnSpPr>
          <p:cNvPr id="44" name="43 Conector angular"/>
          <p:cNvCxnSpPr>
            <a:stCxn id="18" idx="1"/>
            <a:endCxn id="42" idx="1"/>
          </p:cNvCxnSpPr>
          <p:nvPr/>
        </p:nvCxnSpPr>
        <p:spPr>
          <a:xfrm rot="10800000" flipV="1">
            <a:off x="35496" y="4833156"/>
            <a:ext cx="1" cy="1080120"/>
          </a:xfrm>
          <a:prstGeom prst="bentConnector3">
            <a:avLst>
              <a:gd name="adj1" fmla="val 2147483647"/>
            </a:avLst>
          </a:prstGeom>
        </p:spPr>
        <p:style>
          <a:lnRef idx="1">
            <a:schemeClr val="accent6"/>
          </a:lnRef>
          <a:fillRef idx="0">
            <a:schemeClr val="accent6"/>
          </a:fillRef>
          <a:effectRef idx="0">
            <a:schemeClr val="accent6"/>
          </a:effectRef>
          <a:fontRef idx="minor">
            <a:schemeClr val="tx1"/>
          </a:fontRef>
        </p:style>
      </p:cxnSp>
      <p:cxnSp>
        <p:nvCxnSpPr>
          <p:cNvPr id="46" name="45 Conector angular"/>
          <p:cNvCxnSpPr>
            <a:stCxn id="18" idx="1"/>
            <a:endCxn id="48" idx="1"/>
          </p:cNvCxnSpPr>
          <p:nvPr/>
        </p:nvCxnSpPr>
        <p:spPr>
          <a:xfrm rot="10800000" flipV="1">
            <a:off x="35496" y="4833156"/>
            <a:ext cx="12700" cy="1728192"/>
          </a:xfrm>
          <a:prstGeom prst="bentConnector3">
            <a:avLst>
              <a:gd name="adj1" fmla="val 500000"/>
            </a:avLst>
          </a:prstGeom>
        </p:spPr>
        <p:style>
          <a:lnRef idx="1">
            <a:schemeClr val="accent6"/>
          </a:lnRef>
          <a:fillRef idx="0">
            <a:schemeClr val="accent6"/>
          </a:fillRef>
          <a:effectRef idx="0">
            <a:schemeClr val="accent6"/>
          </a:effectRef>
          <a:fontRef idx="minor">
            <a:schemeClr val="tx1"/>
          </a:fontRef>
        </p:style>
      </p:cxnSp>
      <p:sp>
        <p:nvSpPr>
          <p:cNvPr id="64" name="63 Rectángulo"/>
          <p:cNvSpPr/>
          <p:nvPr/>
        </p:nvSpPr>
        <p:spPr>
          <a:xfrm>
            <a:off x="2051720" y="4437112"/>
            <a:ext cx="1944216" cy="1174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t>Integrada químicos o </a:t>
            </a:r>
            <a:r>
              <a:rPr lang="es-EC" sz="1400" dirty="0"/>
              <a:t>bioquímicos farmacéuticos, médicos con experiencia</a:t>
            </a:r>
            <a:endParaRPr lang="es-MX" sz="1400" dirty="0"/>
          </a:p>
        </p:txBody>
      </p:sp>
      <p:cxnSp>
        <p:nvCxnSpPr>
          <p:cNvPr id="67" name="66 Conector recto"/>
          <p:cNvCxnSpPr>
            <a:stCxn id="32" idx="2"/>
            <a:endCxn id="64" idx="0"/>
          </p:cNvCxnSpPr>
          <p:nvPr/>
        </p:nvCxnSpPr>
        <p:spPr>
          <a:xfrm>
            <a:off x="3023828" y="4343008"/>
            <a:ext cx="0" cy="94104"/>
          </a:xfrm>
          <a:prstGeom prst="line">
            <a:avLst/>
          </a:prstGeom>
        </p:spPr>
        <p:style>
          <a:lnRef idx="1">
            <a:schemeClr val="accent6"/>
          </a:lnRef>
          <a:fillRef idx="0">
            <a:schemeClr val="accent6"/>
          </a:fillRef>
          <a:effectRef idx="0">
            <a:schemeClr val="accent6"/>
          </a:effectRef>
          <a:fontRef idx="minor">
            <a:schemeClr val="tx1"/>
          </a:fontRef>
        </p:style>
      </p:cxnSp>
      <p:sp>
        <p:nvSpPr>
          <p:cNvPr id="73" name="72 Esquina doblada"/>
          <p:cNvSpPr/>
          <p:nvPr/>
        </p:nvSpPr>
        <p:spPr>
          <a:xfrm>
            <a:off x="5092576" y="3717281"/>
            <a:ext cx="631552" cy="384996"/>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smtClean="0"/>
              <a:t>No </a:t>
            </a:r>
            <a:endParaRPr lang="es-MX" sz="1600" dirty="0"/>
          </a:p>
        </p:txBody>
      </p:sp>
      <p:sp>
        <p:nvSpPr>
          <p:cNvPr id="68" name="67 Llaves"/>
          <p:cNvSpPr/>
          <p:nvPr/>
        </p:nvSpPr>
        <p:spPr>
          <a:xfrm>
            <a:off x="4023320" y="4343008"/>
            <a:ext cx="2775652" cy="1667768"/>
          </a:xfrm>
          <a:prstGeom prst="bracePair">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ES" sz="1400" dirty="0" smtClean="0"/>
          </a:p>
          <a:p>
            <a:pPr algn="ctr"/>
            <a:endParaRPr lang="es-ES" sz="1400" dirty="0" smtClean="0"/>
          </a:p>
          <a:p>
            <a:pPr algn="ctr"/>
            <a:r>
              <a:rPr lang="es-ES" sz="1400" dirty="0" smtClean="0"/>
              <a:t>Se </a:t>
            </a:r>
            <a:r>
              <a:rPr lang="es-ES" sz="1400" dirty="0"/>
              <a:t>consultan cambios en la </a:t>
            </a:r>
            <a:r>
              <a:rPr lang="es-ES" sz="1400" dirty="0" smtClean="0"/>
              <a:t>legislación</a:t>
            </a:r>
          </a:p>
          <a:p>
            <a:pPr algn="ctr"/>
            <a:r>
              <a:rPr lang="es-ES" sz="1400" dirty="0" smtClean="0"/>
              <a:t>Existe </a:t>
            </a:r>
            <a:r>
              <a:rPr lang="es-ES" sz="1400" dirty="0"/>
              <a:t>una publicación de especies </a:t>
            </a:r>
            <a:r>
              <a:rPr lang="es-ES" sz="1400" dirty="0" smtClean="0"/>
              <a:t>autorizadas</a:t>
            </a:r>
          </a:p>
          <a:p>
            <a:pPr algn="ctr"/>
            <a:r>
              <a:rPr lang="es-ES" sz="1400" dirty="0" smtClean="0"/>
              <a:t> Existe normas </a:t>
            </a:r>
            <a:r>
              <a:rPr lang="es-ES" sz="1400" dirty="0"/>
              <a:t>de control de calidad para las especies a utilizar</a:t>
            </a:r>
          </a:p>
          <a:p>
            <a:pPr algn="ctr"/>
            <a:endParaRPr lang="es-ES" sz="1400" dirty="0" smtClean="0"/>
          </a:p>
          <a:p>
            <a:pPr algn="ctr"/>
            <a:endParaRPr lang="es-ES" sz="1400" dirty="0"/>
          </a:p>
          <a:p>
            <a:pPr algn="ctr"/>
            <a:endParaRPr lang="es-ES" sz="1400" dirty="0"/>
          </a:p>
        </p:txBody>
      </p:sp>
      <p:cxnSp>
        <p:nvCxnSpPr>
          <p:cNvPr id="70" name="69 Conector angular"/>
          <p:cNvCxnSpPr>
            <a:stCxn id="32" idx="3"/>
            <a:endCxn id="73" idx="0"/>
          </p:cNvCxnSpPr>
          <p:nvPr/>
        </p:nvCxnSpPr>
        <p:spPr>
          <a:xfrm flipV="1">
            <a:off x="3995936" y="3717281"/>
            <a:ext cx="1412416" cy="312739"/>
          </a:xfrm>
          <a:prstGeom prst="bentConnector4">
            <a:avLst>
              <a:gd name="adj1" fmla="val 38821"/>
              <a:gd name="adj2" fmla="val 173176"/>
            </a:avLst>
          </a:prstGeom>
        </p:spPr>
        <p:style>
          <a:lnRef idx="1">
            <a:schemeClr val="accent6"/>
          </a:lnRef>
          <a:fillRef idx="0">
            <a:schemeClr val="accent6"/>
          </a:fillRef>
          <a:effectRef idx="0">
            <a:schemeClr val="accent6"/>
          </a:effectRef>
          <a:fontRef idx="minor">
            <a:schemeClr val="tx1"/>
          </a:fontRef>
        </p:style>
      </p:cxnSp>
      <p:cxnSp>
        <p:nvCxnSpPr>
          <p:cNvPr id="78" name="77 Conector recto"/>
          <p:cNvCxnSpPr>
            <a:endCxn id="68" idx="0"/>
          </p:cNvCxnSpPr>
          <p:nvPr/>
        </p:nvCxnSpPr>
        <p:spPr>
          <a:xfrm>
            <a:off x="5411146" y="4102277"/>
            <a:ext cx="0" cy="240731"/>
          </a:xfrm>
          <a:prstGeom prst="line">
            <a:avLst/>
          </a:prstGeom>
        </p:spPr>
        <p:style>
          <a:lnRef idx="1">
            <a:schemeClr val="accent6"/>
          </a:lnRef>
          <a:fillRef idx="0">
            <a:schemeClr val="accent6"/>
          </a:fillRef>
          <a:effectRef idx="0">
            <a:schemeClr val="accent6"/>
          </a:effectRef>
          <a:fontRef idx="minor">
            <a:schemeClr val="tx1"/>
          </a:fontRef>
        </p:style>
      </p:cxnSp>
      <p:sp>
        <p:nvSpPr>
          <p:cNvPr id="79" name="78 Rectángulo"/>
          <p:cNvSpPr/>
          <p:nvPr/>
        </p:nvSpPr>
        <p:spPr>
          <a:xfrm>
            <a:off x="7176352" y="4005064"/>
            <a:ext cx="1788136" cy="3584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Productos A</a:t>
            </a:r>
            <a:endParaRPr lang="es-MX" sz="1400" dirty="0"/>
          </a:p>
        </p:txBody>
      </p:sp>
      <p:sp>
        <p:nvSpPr>
          <p:cNvPr id="87" name="86 Rectángulo"/>
          <p:cNvSpPr/>
          <p:nvPr/>
        </p:nvSpPr>
        <p:spPr>
          <a:xfrm>
            <a:off x="7176352" y="4509120"/>
            <a:ext cx="1788136" cy="358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Productos B</a:t>
            </a:r>
            <a:endParaRPr lang="es-MX" sz="1400" dirty="0"/>
          </a:p>
        </p:txBody>
      </p:sp>
      <p:sp>
        <p:nvSpPr>
          <p:cNvPr id="88" name="87 Rectángulo"/>
          <p:cNvSpPr/>
          <p:nvPr/>
        </p:nvSpPr>
        <p:spPr>
          <a:xfrm>
            <a:off x="7164288" y="5013176"/>
            <a:ext cx="1788136" cy="3584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Productos C</a:t>
            </a:r>
            <a:endParaRPr lang="es-MX" sz="1400" dirty="0"/>
          </a:p>
        </p:txBody>
      </p:sp>
      <p:sp>
        <p:nvSpPr>
          <p:cNvPr id="82" name="81 Abrir llave"/>
          <p:cNvSpPr/>
          <p:nvPr/>
        </p:nvSpPr>
        <p:spPr>
          <a:xfrm rot="5400000">
            <a:off x="7921073" y="3057322"/>
            <a:ext cx="481208" cy="1319421"/>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MX"/>
          </a:p>
        </p:txBody>
      </p:sp>
      <p:pic>
        <p:nvPicPr>
          <p:cNvPr id="91" name="90 Imagen" descr="http://t2.gstatic.com/images?q=tbn:ANd9GcQdQ79dqPuhEF_LFY7em-rt10DEj5LBRwff5YI8mjbBi7xk2hUnGQ">
            <a:hlinkClick r:id="rId3"/>
          </p:cNvPr>
          <p:cNvPicPr/>
          <p:nvPr/>
        </p:nvPicPr>
        <p:blipFill rotWithShape="1">
          <a:blip r:embed="rId4">
            <a:extLst>
              <a:ext uri="{28A0092B-C50C-407E-A947-70E740481C1C}">
                <a14:useLocalDpi xmlns:a14="http://schemas.microsoft.com/office/drawing/2010/main" val="0"/>
              </a:ext>
            </a:extLst>
          </a:blip>
          <a:srcRect t="57764"/>
          <a:stretch/>
        </p:blipFill>
        <p:spPr bwMode="auto">
          <a:xfrm>
            <a:off x="7549609" y="5611336"/>
            <a:ext cx="1224136" cy="1093728"/>
          </a:xfrm>
          <a:prstGeom prst="rect">
            <a:avLst/>
          </a:prstGeom>
          <a:noFill/>
          <a:ln>
            <a:noFill/>
          </a:ln>
          <a:extLst>
            <a:ext uri="{53640926-AAD7-44D8-BBD7-CCE9431645EC}">
              <a14:shadowObscured xmlns:a14="http://schemas.microsoft.com/office/drawing/2010/main"/>
            </a:ext>
          </a:extLst>
        </p:spPr>
      </p:pic>
      <p:cxnSp>
        <p:nvCxnSpPr>
          <p:cNvPr id="85" name="84 Conector angular"/>
          <p:cNvCxnSpPr>
            <a:endCxn id="87" idx="1"/>
          </p:cNvCxnSpPr>
          <p:nvPr/>
        </p:nvCxnSpPr>
        <p:spPr>
          <a:xfrm rot="16200000" flipV="1">
            <a:off x="6677953" y="5186763"/>
            <a:ext cx="1322413" cy="325614"/>
          </a:xfrm>
          <a:prstGeom prst="bentConnector4">
            <a:avLst>
              <a:gd name="adj1" fmla="val 6"/>
              <a:gd name="adj2" fmla="val 170206"/>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93126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79512" y="736588"/>
            <a:ext cx="3194857"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CÓDIGO DE LA PRODUCCIÓN</a:t>
            </a:r>
            <a:endParaRPr lang="es-MX" dirty="0"/>
          </a:p>
        </p:txBody>
      </p:sp>
      <p:sp>
        <p:nvSpPr>
          <p:cNvPr id="7" name="6 Rectángulo redondeado"/>
          <p:cNvSpPr/>
          <p:nvPr/>
        </p:nvSpPr>
        <p:spPr>
          <a:xfrm>
            <a:off x="153007" y="2276872"/>
            <a:ext cx="3194857"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LEYES TRIBUTARIAS</a:t>
            </a:r>
            <a:endParaRPr lang="es-MX" dirty="0"/>
          </a:p>
        </p:txBody>
      </p:sp>
      <p:sp>
        <p:nvSpPr>
          <p:cNvPr id="3" name="2 Llamada de flecha izquierda y derecha"/>
          <p:cNvSpPr/>
          <p:nvPr/>
        </p:nvSpPr>
        <p:spPr>
          <a:xfrm>
            <a:off x="3419872" y="236476"/>
            <a:ext cx="2535324" cy="1360264"/>
          </a:xfrm>
          <a:prstGeom prst="lef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t>Motiva la inversión, la producción y generar empleo</a:t>
            </a:r>
            <a:endParaRPr lang="es-MX" sz="1400" dirty="0"/>
          </a:p>
        </p:txBody>
      </p:sp>
      <p:sp>
        <p:nvSpPr>
          <p:cNvPr id="9" name="8 Rectángulo redondeado"/>
          <p:cNvSpPr/>
          <p:nvPr/>
        </p:nvSpPr>
        <p:spPr>
          <a:xfrm>
            <a:off x="6156176" y="116632"/>
            <a:ext cx="2762809"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s-MX" sz="1400" dirty="0" smtClean="0"/>
              <a:t>Financiamiento 70-30 (BPM)</a:t>
            </a:r>
          </a:p>
          <a:p>
            <a:pPr marL="285750" indent="-285750">
              <a:buFont typeface="Arial" pitchFamily="34" charset="0"/>
              <a:buChar char="•"/>
            </a:pPr>
            <a:r>
              <a:rPr lang="es-MX" sz="1400" dirty="0" smtClean="0"/>
              <a:t>Inclusión sistema de compras publicas</a:t>
            </a:r>
          </a:p>
          <a:p>
            <a:pPr marL="285750" indent="-285750">
              <a:buFont typeface="Arial" pitchFamily="34" charset="0"/>
              <a:buChar char="•"/>
            </a:pPr>
            <a:r>
              <a:rPr lang="es-MX" sz="1400" dirty="0" smtClean="0"/>
              <a:t>Reducción del impuesto a la renta</a:t>
            </a:r>
          </a:p>
          <a:p>
            <a:pPr marL="285750" indent="-285750">
              <a:buFont typeface="Arial" pitchFamily="34" charset="0"/>
              <a:buChar char="•"/>
            </a:pPr>
            <a:r>
              <a:rPr lang="es-MX" sz="1400" dirty="0" smtClean="0"/>
              <a:t>Capacitación </a:t>
            </a:r>
            <a:endParaRPr lang="es-MX" sz="1400" dirty="0"/>
          </a:p>
        </p:txBody>
      </p:sp>
      <p:sp>
        <p:nvSpPr>
          <p:cNvPr id="10" name="9 Llamada de flecha izquierda y derecha"/>
          <p:cNvSpPr/>
          <p:nvPr/>
        </p:nvSpPr>
        <p:spPr>
          <a:xfrm>
            <a:off x="3419872" y="1772816"/>
            <a:ext cx="2535324" cy="1360264"/>
          </a:xfrm>
          <a:prstGeom prst="lef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smtClean="0"/>
              <a:t>Mayor recaudación de impuestos</a:t>
            </a:r>
            <a:endParaRPr lang="es-MX" sz="1400" dirty="0"/>
          </a:p>
        </p:txBody>
      </p:sp>
      <p:sp>
        <p:nvSpPr>
          <p:cNvPr id="11" name="10 Rectángulo redondeado"/>
          <p:cNvSpPr/>
          <p:nvPr/>
        </p:nvSpPr>
        <p:spPr>
          <a:xfrm>
            <a:off x="6156176" y="2132856"/>
            <a:ext cx="2762809" cy="68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s-ES" sz="1400" dirty="0" smtClean="0"/>
              <a:t>Reformas tributarias (2007, 2008, 2009, 2011)</a:t>
            </a:r>
            <a:endParaRPr lang="es-MX"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098" y="3573016"/>
            <a:ext cx="4075974" cy="2998169"/>
          </a:xfrm>
          <a:prstGeom prst="rect">
            <a:avLst/>
          </a:prstGeom>
          <a:noFill/>
          <a:extLst>
            <a:ext uri="{909E8E84-426E-40DD-AFC4-6F175D3DCCD1}">
              <a14:hiddenFill xmlns:a14="http://schemas.microsoft.com/office/drawing/2010/main">
                <a:solidFill>
                  <a:srgbClr val="FFFFFF"/>
                </a:solidFill>
              </a14:hiddenFill>
            </a:ext>
          </a:extLst>
        </p:spPr>
      </p:pic>
      <p:sp>
        <p:nvSpPr>
          <p:cNvPr id="8" name="7 Flecha abajo"/>
          <p:cNvSpPr/>
          <p:nvPr/>
        </p:nvSpPr>
        <p:spPr>
          <a:xfrm>
            <a:off x="7249548" y="3212976"/>
            <a:ext cx="57606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Rectángulo redondeado"/>
          <p:cNvSpPr/>
          <p:nvPr/>
        </p:nvSpPr>
        <p:spPr>
          <a:xfrm>
            <a:off x="6156176" y="3861048"/>
            <a:ext cx="2762809"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s-ES" sz="1400" dirty="0" smtClean="0"/>
              <a:t>Incremento a los consumos especiales</a:t>
            </a:r>
          </a:p>
          <a:p>
            <a:pPr marL="285750" indent="-285750">
              <a:buFont typeface="Arial" pitchFamily="34" charset="0"/>
              <a:buChar char="•"/>
            </a:pPr>
            <a:r>
              <a:rPr lang="es-ES" sz="1400" dirty="0" smtClean="0"/>
              <a:t>Incremento a la salida de divisas</a:t>
            </a:r>
          </a:p>
          <a:p>
            <a:pPr marL="285750" indent="-285750">
              <a:buFont typeface="Arial" pitchFamily="34" charset="0"/>
              <a:buChar char="•"/>
            </a:pPr>
            <a:r>
              <a:rPr lang="es-ES" sz="1400" dirty="0" smtClean="0"/>
              <a:t>0.5% impuesto a las herencias</a:t>
            </a:r>
          </a:p>
          <a:p>
            <a:pPr marL="285750" indent="-285750">
              <a:buFont typeface="Arial" pitchFamily="34" charset="0"/>
              <a:buChar char="•"/>
            </a:pPr>
            <a:r>
              <a:rPr lang="es-ES" sz="1400" dirty="0" smtClean="0"/>
              <a:t>Impuesto verde</a:t>
            </a:r>
            <a:endParaRPr lang="es-MX" sz="1400" dirty="0"/>
          </a:p>
        </p:txBody>
      </p:sp>
      <p:sp>
        <p:nvSpPr>
          <p:cNvPr id="2" name="1 Rectángulo"/>
          <p:cNvSpPr/>
          <p:nvPr/>
        </p:nvSpPr>
        <p:spPr>
          <a:xfrm>
            <a:off x="1144098" y="3121804"/>
            <a:ext cx="4572000" cy="523220"/>
          </a:xfrm>
          <a:prstGeom prst="rect">
            <a:avLst/>
          </a:prstGeom>
        </p:spPr>
        <p:txBody>
          <a:bodyPr>
            <a:spAutoFit/>
          </a:bodyPr>
          <a:lstStyle/>
          <a:p>
            <a:pPr algn="ctr"/>
            <a:r>
              <a:rPr lang="es-ES" sz="1400" dirty="0"/>
              <a:t>RECAUDACIÓN DE IMPUESTOS EXPRESADO EN MILLONES DE DOLARES 2005 - 2011</a:t>
            </a:r>
            <a:endParaRPr lang="es-MX" sz="1400" dirty="0"/>
          </a:p>
        </p:txBody>
      </p:sp>
      <p:sp>
        <p:nvSpPr>
          <p:cNvPr id="4" name="3 Rectángulo"/>
          <p:cNvSpPr/>
          <p:nvPr/>
        </p:nvSpPr>
        <p:spPr>
          <a:xfrm>
            <a:off x="1115616" y="6525344"/>
            <a:ext cx="4572000" cy="400110"/>
          </a:xfrm>
          <a:prstGeom prst="rect">
            <a:avLst/>
          </a:prstGeom>
        </p:spPr>
        <p:txBody>
          <a:bodyPr>
            <a:spAutoFit/>
          </a:bodyPr>
          <a:lstStyle/>
          <a:p>
            <a:r>
              <a:rPr lang="x-none" sz="1000" b="1"/>
              <a:t>Fuente</a:t>
            </a:r>
            <a:r>
              <a:rPr lang="x-none" sz="1000"/>
              <a:t>: Servicio de Rentas Internas (SRI), 2011</a:t>
            </a:r>
            <a:endParaRPr lang="es-MX" sz="1000" dirty="0"/>
          </a:p>
          <a:p>
            <a:r>
              <a:rPr lang="es-ES" sz="1000" b="1" dirty="0"/>
              <a:t>Elaborado por</a:t>
            </a:r>
            <a:r>
              <a:rPr lang="es-ES" sz="1000" dirty="0"/>
              <a:t>: Henry Cortez, noviembre 2011</a:t>
            </a:r>
            <a:endParaRPr lang="es-MX" sz="1000" dirty="0"/>
          </a:p>
        </p:txBody>
      </p:sp>
    </p:spTree>
    <p:extLst>
      <p:ext uri="{BB962C8B-B14F-4D97-AF65-F5344CB8AC3E}">
        <p14:creationId xmlns:p14="http://schemas.microsoft.com/office/powerpoint/2010/main" val="1146661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571604" y="357166"/>
            <a:ext cx="5544616"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b="1" dirty="0" smtClean="0"/>
              <a:t>ENTORNO TECNOLÓGICO</a:t>
            </a:r>
            <a:endParaRPr lang="es-ES" b="1" dirty="0"/>
          </a:p>
        </p:txBody>
      </p:sp>
      <p:sp>
        <p:nvSpPr>
          <p:cNvPr id="10" name="1 Título"/>
          <p:cNvSpPr txBox="1">
            <a:spLocks/>
          </p:cNvSpPr>
          <p:nvPr/>
        </p:nvSpPr>
        <p:spPr>
          <a:xfrm>
            <a:off x="857256" y="1785926"/>
            <a:ext cx="3000364" cy="5715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endParaRPr lang="es-ES" sz="2000" cap="none" dirty="0" smtClean="0"/>
          </a:p>
        </p:txBody>
      </p:sp>
      <p:sp>
        <p:nvSpPr>
          <p:cNvPr id="2" name="1 Llamada de flecha hacia abajo"/>
          <p:cNvSpPr/>
          <p:nvPr/>
        </p:nvSpPr>
        <p:spPr>
          <a:xfrm>
            <a:off x="1691680" y="980728"/>
            <a:ext cx="5544616" cy="165618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ES" sz="1600" dirty="0" smtClean="0"/>
              <a:t>Vivimos </a:t>
            </a:r>
            <a:r>
              <a:rPr lang="es-ES" sz="1600" dirty="0"/>
              <a:t>en un mundo de constantes </a:t>
            </a:r>
            <a:r>
              <a:rPr lang="es-ES" sz="1600" dirty="0" smtClean="0"/>
              <a:t>cambios donde se necesita de la innovación tecnológica, la </a:t>
            </a:r>
            <a:r>
              <a:rPr lang="es-ES" sz="1600" dirty="0"/>
              <a:t>clave para el éxito </a:t>
            </a:r>
            <a:r>
              <a:rPr lang="es-ES" sz="1600" dirty="0" smtClean="0"/>
              <a:t>es la </a:t>
            </a:r>
            <a:r>
              <a:rPr lang="es-ES" sz="1600" dirty="0"/>
              <a:t>capacidad para introducir las adaptaciones oportunas y apropiadas en un entorno siempre </a:t>
            </a:r>
            <a:r>
              <a:rPr lang="es-ES" sz="1600" dirty="0" smtClean="0"/>
              <a:t>cambiante</a:t>
            </a:r>
            <a:endParaRPr lang="es-MX" sz="1600" dirty="0"/>
          </a:p>
        </p:txBody>
      </p:sp>
      <p:sp>
        <p:nvSpPr>
          <p:cNvPr id="21" name="20 Llamada de flecha hacia abajo"/>
          <p:cNvSpPr/>
          <p:nvPr/>
        </p:nvSpPr>
        <p:spPr>
          <a:xfrm>
            <a:off x="6660232" y="2276872"/>
            <a:ext cx="1224136" cy="102182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MX" sz="1600" dirty="0" smtClean="0"/>
              <a:t>HARDWARE</a:t>
            </a:r>
            <a:endParaRPr lang="es-MX" sz="1600" dirty="0"/>
          </a:p>
        </p:txBody>
      </p:sp>
      <p:sp>
        <p:nvSpPr>
          <p:cNvPr id="26" name="25 Llamada de flecha hacia abajo"/>
          <p:cNvSpPr/>
          <p:nvPr/>
        </p:nvSpPr>
        <p:spPr>
          <a:xfrm>
            <a:off x="1043608" y="2348880"/>
            <a:ext cx="1296144" cy="864096"/>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ES" sz="1600" dirty="0" smtClean="0"/>
              <a:t>SOFTWARE</a:t>
            </a:r>
            <a:endParaRPr lang="es-MX" sz="1600" dirty="0"/>
          </a:p>
        </p:txBody>
      </p:sp>
      <p:sp>
        <p:nvSpPr>
          <p:cNvPr id="3" name="2 Rectángulo"/>
          <p:cNvSpPr/>
          <p:nvPr/>
        </p:nvSpPr>
        <p:spPr>
          <a:xfrm>
            <a:off x="395536" y="3284984"/>
            <a:ext cx="2592288"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Conjunto de componentes lógicos </a:t>
            </a:r>
            <a:endParaRPr lang="es-MX" sz="1400" dirty="0"/>
          </a:p>
        </p:txBody>
      </p:sp>
      <p:sp>
        <p:nvSpPr>
          <p:cNvPr id="27" name="26 Rectángulo"/>
          <p:cNvSpPr/>
          <p:nvPr/>
        </p:nvSpPr>
        <p:spPr>
          <a:xfrm>
            <a:off x="395536" y="4005064"/>
            <a:ext cx="2592288" cy="7664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Hacen posible la realización de tareas específicas </a:t>
            </a:r>
            <a:endParaRPr lang="es-MX" sz="1400" dirty="0"/>
          </a:p>
        </p:txBody>
      </p:sp>
      <p:pic>
        <p:nvPicPr>
          <p:cNvPr id="28" name="27 Imagen" descr="http://t2.gstatic.com/images?q=tbn:ANd9GcQdQ79dqPuhEF_LFY7em-rt10DEj5LBRwff5YI8mjbBi7xk2hUnGQ">
            <a:hlinkClick r:id="rId3"/>
          </p:cNvPr>
          <p:cNvPicPr/>
          <p:nvPr/>
        </p:nvPicPr>
        <p:blipFill rotWithShape="1">
          <a:blip r:embed="rId4">
            <a:extLst>
              <a:ext uri="{28A0092B-C50C-407E-A947-70E740481C1C}">
                <a14:useLocalDpi xmlns:a14="http://schemas.microsoft.com/office/drawing/2010/main" val="0"/>
              </a:ext>
            </a:extLst>
          </a:blip>
          <a:srcRect t="57764"/>
          <a:stretch/>
        </p:blipFill>
        <p:spPr bwMode="auto">
          <a:xfrm>
            <a:off x="107504" y="4941168"/>
            <a:ext cx="910823" cy="755784"/>
          </a:xfrm>
          <a:prstGeom prst="rect">
            <a:avLst/>
          </a:prstGeom>
          <a:noFill/>
          <a:ln>
            <a:noFill/>
          </a:ln>
          <a:extLst>
            <a:ext uri="{53640926-AAD7-44D8-BBD7-CCE9431645EC}">
              <a14:shadowObscured xmlns:a14="http://schemas.microsoft.com/office/drawing/2010/main"/>
            </a:ext>
          </a:extLst>
        </p:spPr>
      </p:pic>
      <p:sp>
        <p:nvSpPr>
          <p:cNvPr id="5" name="4 Flecha derecha"/>
          <p:cNvSpPr/>
          <p:nvPr/>
        </p:nvSpPr>
        <p:spPr>
          <a:xfrm>
            <a:off x="1115616" y="5085184"/>
            <a:ext cx="455988" cy="377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redondeado"/>
          <p:cNvSpPr/>
          <p:nvPr/>
        </p:nvSpPr>
        <p:spPr>
          <a:xfrm>
            <a:off x="1691680" y="5085184"/>
            <a:ext cx="1296144" cy="377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X FERSIS</a:t>
            </a:r>
            <a:endParaRPr lang="es-MX" dirty="0"/>
          </a:p>
        </p:txBody>
      </p:sp>
      <p:sp>
        <p:nvSpPr>
          <p:cNvPr id="30" name="1 Título"/>
          <p:cNvSpPr txBox="1">
            <a:spLocks/>
          </p:cNvSpPr>
          <p:nvPr/>
        </p:nvSpPr>
        <p:spPr>
          <a:xfrm>
            <a:off x="1043608" y="5463076"/>
            <a:ext cx="2664296"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400" b="1" cap="none" dirty="0"/>
              <a:t>C</a:t>
            </a:r>
            <a:r>
              <a:rPr lang="es-ES" sz="1400" b="1" cap="none" dirty="0" smtClean="0"/>
              <a:t>ontrola los departamentos</a:t>
            </a:r>
            <a:endParaRPr lang="es-ES" sz="1400" b="1" cap="none" dirty="0"/>
          </a:p>
        </p:txBody>
      </p:sp>
      <p:sp>
        <p:nvSpPr>
          <p:cNvPr id="31" name="30 Rectángulo redondeado"/>
          <p:cNvSpPr/>
          <p:nvPr/>
        </p:nvSpPr>
        <p:spPr>
          <a:xfrm>
            <a:off x="2483768" y="5949280"/>
            <a:ext cx="1296144" cy="377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Comercial </a:t>
            </a:r>
            <a:endParaRPr lang="es-MX" sz="1400" dirty="0"/>
          </a:p>
        </p:txBody>
      </p:sp>
      <p:sp>
        <p:nvSpPr>
          <p:cNvPr id="32" name="31 Rectángulo redondeado"/>
          <p:cNvSpPr/>
          <p:nvPr/>
        </p:nvSpPr>
        <p:spPr>
          <a:xfrm>
            <a:off x="2492152" y="6381328"/>
            <a:ext cx="1296144" cy="377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Producción</a:t>
            </a:r>
            <a:endParaRPr lang="es-MX" sz="1400" dirty="0"/>
          </a:p>
        </p:txBody>
      </p:sp>
      <p:sp>
        <p:nvSpPr>
          <p:cNvPr id="33" name="32 Rectángulo redondeado"/>
          <p:cNvSpPr/>
          <p:nvPr/>
        </p:nvSpPr>
        <p:spPr>
          <a:xfrm>
            <a:off x="251520" y="6381328"/>
            <a:ext cx="1296144" cy="377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Financiero</a:t>
            </a:r>
            <a:endParaRPr lang="es-MX" sz="1400" dirty="0"/>
          </a:p>
        </p:txBody>
      </p:sp>
      <p:sp>
        <p:nvSpPr>
          <p:cNvPr id="34" name="33 Rectángulo redondeado"/>
          <p:cNvSpPr/>
          <p:nvPr/>
        </p:nvSpPr>
        <p:spPr>
          <a:xfrm>
            <a:off x="251520" y="5949280"/>
            <a:ext cx="1296144" cy="377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Contable</a:t>
            </a:r>
            <a:endParaRPr lang="es-MX" sz="1400" dirty="0"/>
          </a:p>
        </p:txBody>
      </p:sp>
      <p:sp>
        <p:nvSpPr>
          <p:cNvPr id="11" name="10 Llamada de flecha cuádruple"/>
          <p:cNvSpPr/>
          <p:nvPr/>
        </p:nvSpPr>
        <p:spPr>
          <a:xfrm>
            <a:off x="1709366" y="5969022"/>
            <a:ext cx="648072" cy="755784"/>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5" name="34 Rectángulo"/>
          <p:cNvSpPr/>
          <p:nvPr/>
        </p:nvSpPr>
        <p:spPr>
          <a:xfrm>
            <a:off x="5976156" y="3356992"/>
            <a:ext cx="2592288"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t>T</a:t>
            </a:r>
            <a:r>
              <a:rPr lang="es-ES" sz="1400" dirty="0" smtClean="0"/>
              <a:t>odas </a:t>
            </a:r>
            <a:r>
              <a:rPr lang="es-ES" sz="1400" dirty="0"/>
              <a:t>las partes </a:t>
            </a:r>
            <a:r>
              <a:rPr lang="es-ES" sz="1400" dirty="0" smtClean="0"/>
              <a:t>tangibles.</a:t>
            </a:r>
            <a:endParaRPr lang="es-MX" sz="1400" dirty="0"/>
          </a:p>
        </p:txBody>
      </p:sp>
      <p:cxnSp>
        <p:nvCxnSpPr>
          <p:cNvPr id="17" name="16 Conector recto"/>
          <p:cNvCxnSpPr>
            <a:stCxn id="30" idx="0"/>
          </p:cNvCxnSpPr>
          <p:nvPr/>
        </p:nvCxnSpPr>
        <p:spPr>
          <a:xfrm>
            <a:off x="2375756" y="5463076"/>
            <a:ext cx="0" cy="233876"/>
          </a:xfrm>
          <a:prstGeom prst="line">
            <a:avLst/>
          </a:prstGeom>
        </p:spPr>
        <p:style>
          <a:lnRef idx="1">
            <a:schemeClr val="accent6"/>
          </a:lnRef>
          <a:fillRef idx="0">
            <a:schemeClr val="accent6"/>
          </a:fillRef>
          <a:effectRef idx="0">
            <a:schemeClr val="accent6"/>
          </a:effectRef>
          <a:fontRef idx="minor">
            <a:schemeClr val="tx1"/>
          </a:fontRef>
        </p:style>
      </p:cxnSp>
      <p:sp>
        <p:nvSpPr>
          <p:cNvPr id="42" name="41 Rectángulo redondeado"/>
          <p:cNvSpPr/>
          <p:nvPr/>
        </p:nvSpPr>
        <p:spPr>
          <a:xfrm>
            <a:off x="4211960" y="4368995"/>
            <a:ext cx="1560650" cy="5721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Equipo informático</a:t>
            </a:r>
            <a:endParaRPr lang="es-MX" sz="1400" dirty="0"/>
          </a:p>
        </p:txBody>
      </p:sp>
      <p:sp>
        <p:nvSpPr>
          <p:cNvPr id="43" name="42 Rectángulo redondeado"/>
          <p:cNvSpPr/>
          <p:nvPr/>
        </p:nvSpPr>
        <p:spPr>
          <a:xfrm>
            <a:off x="4211960" y="6097187"/>
            <a:ext cx="1560650" cy="5721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Maquinaria y equipo </a:t>
            </a:r>
            <a:endParaRPr lang="es-MX" sz="1400" dirty="0"/>
          </a:p>
        </p:txBody>
      </p:sp>
      <p:sp>
        <p:nvSpPr>
          <p:cNvPr id="36" name="35 Abrir corchete"/>
          <p:cNvSpPr/>
          <p:nvPr/>
        </p:nvSpPr>
        <p:spPr>
          <a:xfrm>
            <a:off x="3857620" y="4368995"/>
            <a:ext cx="354340" cy="2355811"/>
          </a:xfrm>
          <a:prstGeom prst="leftBracket">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MX"/>
          </a:p>
        </p:txBody>
      </p:sp>
      <p:cxnSp>
        <p:nvCxnSpPr>
          <p:cNvPr id="38" name="37 Conector angular"/>
          <p:cNvCxnSpPr>
            <a:stCxn id="35" idx="2"/>
            <a:endCxn id="36" idx="1"/>
          </p:cNvCxnSpPr>
          <p:nvPr/>
        </p:nvCxnSpPr>
        <p:spPr>
          <a:xfrm rot="5400000">
            <a:off x="4758038" y="3032638"/>
            <a:ext cx="1613845" cy="3414680"/>
          </a:xfrm>
          <a:prstGeom prst="bentConnector4">
            <a:avLst>
              <a:gd name="adj1" fmla="val 13506"/>
              <a:gd name="adj2" fmla="val 106695"/>
            </a:avLst>
          </a:prstGeom>
        </p:spPr>
        <p:style>
          <a:lnRef idx="1">
            <a:schemeClr val="accent6"/>
          </a:lnRef>
          <a:fillRef idx="0">
            <a:schemeClr val="accent6"/>
          </a:fillRef>
          <a:effectRef idx="0">
            <a:schemeClr val="accent6"/>
          </a:effectRef>
          <a:fontRef idx="minor">
            <a:schemeClr val="tx1"/>
          </a:fontRef>
        </p:style>
      </p:cxn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4221088"/>
            <a:ext cx="1044116" cy="80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4221088"/>
            <a:ext cx="806058" cy="80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3998" y="4242119"/>
            <a:ext cx="852498" cy="69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2160" y="5805751"/>
            <a:ext cx="974601" cy="93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4288" y="5733256"/>
            <a:ext cx="1001202" cy="100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94483" y="5533280"/>
            <a:ext cx="670005" cy="126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741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571604" y="357166"/>
            <a:ext cx="5544616"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b="1" dirty="0" smtClean="0"/>
              <a:t>ENTORNO AMBIENTAL</a:t>
            </a:r>
            <a:endParaRPr lang="es-ES" b="1" dirty="0"/>
          </a:p>
        </p:txBody>
      </p:sp>
      <p:sp>
        <p:nvSpPr>
          <p:cNvPr id="10" name="1 Título"/>
          <p:cNvSpPr txBox="1">
            <a:spLocks/>
          </p:cNvSpPr>
          <p:nvPr/>
        </p:nvSpPr>
        <p:spPr>
          <a:xfrm>
            <a:off x="857256" y="1785926"/>
            <a:ext cx="3000364" cy="5715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endParaRPr lang="es-ES" sz="2000" cap="none" dirty="0" smtClean="0"/>
          </a:p>
        </p:txBody>
      </p:sp>
      <p:sp>
        <p:nvSpPr>
          <p:cNvPr id="31" name="30 Rectángulo redondeado"/>
          <p:cNvSpPr/>
          <p:nvPr/>
        </p:nvSpPr>
        <p:spPr>
          <a:xfrm>
            <a:off x="755576" y="4653136"/>
            <a:ext cx="1296144" cy="377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BPM</a:t>
            </a:r>
            <a:endParaRPr lang="es-MX" sz="1400" dirty="0"/>
          </a:p>
        </p:txBody>
      </p:sp>
      <p:sp>
        <p:nvSpPr>
          <p:cNvPr id="32" name="31 Rectángulo redondeado"/>
          <p:cNvSpPr/>
          <p:nvPr/>
        </p:nvSpPr>
        <p:spPr>
          <a:xfrm>
            <a:off x="7092280" y="4653136"/>
            <a:ext cx="1296144" cy="377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ISO</a:t>
            </a:r>
            <a:endParaRPr lang="es-MX" sz="1400" dirty="0"/>
          </a:p>
        </p:txBody>
      </p:sp>
      <p:sp>
        <p:nvSpPr>
          <p:cNvPr id="34" name="33 Rectángulo redondeado"/>
          <p:cNvSpPr/>
          <p:nvPr/>
        </p:nvSpPr>
        <p:spPr>
          <a:xfrm>
            <a:off x="7268914" y="3334765"/>
            <a:ext cx="1263526" cy="775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Tratamiento de los desechos</a:t>
            </a:r>
            <a:endParaRPr lang="es-MX" sz="1400" dirty="0"/>
          </a:p>
        </p:txBody>
      </p:sp>
      <p:sp>
        <p:nvSpPr>
          <p:cNvPr id="42" name="41 Rectángulo redondeado"/>
          <p:cNvSpPr/>
          <p:nvPr/>
        </p:nvSpPr>
        <p:spPr>
          <a:xfrm>
            <a:off x="7268913" y="1750528"/>
            <a:ext cx="1263526" cy="936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Impacto </a:t>
            </a:r>
          </a:p>
          <a:p>
            <a:pPr algn="ctr"/>
            <a:r>
              <a:rPr lang="es-MX" sz="1400" dirty="0" smtClean="0"/>
              <a:t>Ambiental </a:t>
            </a:r>
          </a:p>
          <a:p>
            <a:pPr algn="ctr"/>
            <a:r>
              <a:rPr lang="es-MX" sz="1400" dirty="0" smtClean="0"/>
              <a:t>Bajo </a:t>
            </a:r>
            <a:endParaRPr lang="es-MX"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85" y="1174525"/>
            <a:ext cx="857250"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87" y="1472016"/>
            <a:ext cx="1256742" cy="1438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2409" y="3118741"/>
            <a:ext cx="941406" cy="74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2649" y="1124744"/>
            <a:ext cx="1080120" cy="218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Flecha derecha"/>
          <p:cNvSpPr/>
          <p:nvPr/>
        </p:nvSpPr>
        <p:spPr>
          <a:xfrm>
            <a:off x="1724297" y="1992249"/>
            <a:ext cx="648072" cy="36004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sp>
        <p:nvSpPr>
          <p:cNvPr id="21" name="20 Flecha derecha"/>
          <p:cNvSpPr/>
          <p:nvPr/>
        </p:nvSpPr>
        <p:spPr>
          <a:xfrm>
            <a:off x="3956545" y="2038621"/>
            <a:ext cx="648072" cy="36004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sp>
        <p:nvSpPr>
          <p:cNvPr id="3" name="2 Flecha curvada hacia arriba"/>
          <p:cNvSpPr/>
          <p:nvPr/>
        </p:nvSpPr>
        <p:spPr>
          <a:xfrm rot="16200000">
            <a:off x="3844712" y="2848069"/>
            <a:ext cx="799730" cy="620994"/>
          </a:xfrm>
          <a:prstGeom prst="curvedUpArrow">
            <a:avLst>
              <a:gd name="adj1" fmla="val 25000"/>
              <a:gd name="adj2" fmla="val 50000"/>
              <a:gd name="adj3" fmla="val 1620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solidFill>
                <a:schemeClr val="tx1"/>
              </a:solidFill>
            </a:endParaRPr>
          </a:p>
        </p:txBody>
      </p:sp>
      <p:sp>
        <p:nvSpPr>
          <p:cNvPr id="7" name="6 Igual que"/>
          <p:cNvSpPr/>
          <p:nvPr/>
        </p:nvSpPr>
        <p:spPr>
          <a:xfrm>
            <a:off x="6260801" y="1828012"/>
            <a:ext cx="768148" cy="781258"/>
          </a:xfrm>
          <a:prstGeom prst="mathEqua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solidFill>
                <a:schemeClr val="tx1"/>
              </a:solidFill>
            </a:endParaRPr>
          </a:p>
        </p:txBody>
      </p:sp>
      <p:sp>
        <p:nvSpPr>
          <p:cNvPr id="24" name="1 Título"/>
          <p:cNvSpPr txBox="1">
            <a:spLocks/>
          </p:cNvSpPr>
          <p:nvPr/>
        </p:nvSpPr>
        <p:spPr>
          <a:xfrm>
            <a:off x="7268914" y="2758701"/>
            <a:ext cx="1263526"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400" b="1" cap="none" dirty="0" smtClean="0"/>
              <a:t>Mejorar </a:t>
            </a:r>
            <a:endParaRPr lang="es-ES" sz="1400" b="1" cap="none" dirty="0"/>
          </a:p>
        </p:txBody>
      </p:sp>
      <p:cxnSp>
        <p:nvCxnSpPr>
          <p:cNvPr id="9" name="8 Conector recto de flecha"/>
          <p:cNvCxnSpPr>
            <a:stCxn id="42" idx="2"/>
          </p:cNvCxnSpPr>
          <p:nvPr/>
        </p:nvCxnSpPr>
        <p:spPr>
          <a:xfrm>
            <a:off x="7900676" y="2686753"/>
            <a:ext cx="0" cy="22360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8" name="27 Conector recto de flecha"/>
          <p:cNvCxnSpPr/>
          <p:nvPr/>
        </p:nvCxnSpPr>
        <p:spPr>
          <a:xfrm>
            <a:off x="7916985" y="3111160"/>
            <a:ext cx="0" cy="22360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2" name="11 Abrir llave"/>
          <p:cNvSpPr/>
          <p:nvPr/>
        </p:nvSpPr>
        <p:spPr>
          <a:xfrm rot="5400000">
            <a:off x="4319972" y="368660"/>
            <a:ext cx="648072" cy="8064896"/>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MX"/>
          </a:p>
        </p:txBody>
      </p:sp>
      <p:sp>
        <p:nvSpPr>
          <p:cNvPr id="13" name="12 Flecha izquierda y derecha"/>
          <p:cNvSpPr/>
          <p:nvPr/>
        </p:nvSpPr>
        <p:spPr>
          <a:xfrm>
            <a:off x="2339752" y="4509120"/>
            <a:ext cx="4566886" cy="576063"/>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Obtener</a:t>
            </a:r>
            <a:endParaRPr lang="es-MX" sz="1400" dirty="0"/>
          </a:p>
        </p:txBody>
      </p:sp>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5128" y="5334000"/>
            <a:ext cx="1472952" cy="147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31542" y="5334000"/>
            <a:ext cx="1676562" cy="125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4324" y="5334000"/>
            <a:ext cx="1752132" cy="125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003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957" y="2088272"/>
            <a:ext cx="1578400" cy="15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txBox="1">
            <a:spLocks/>
          </p:cNvSpPr>
          <p:nvPr/>
        </p:nvSpPr>
        <p:spPr>
          <a:xfrm>
            <a:off x="3353237" y="846538"/>
            <a:ext cx="280293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b="1" dirty="0" smtClean="0"/>
              <a:t>MERCADO</a:t>
            </a:r>
            <a:endParaRPr lang="es-ES" b="1" dirty="0"/>
          </a:p>
        </p:txBody>
      </p:sp>
      <p:sp>
        <p:nvSpPr>
          <p:cNvPr id="10" name="1 Título"/>
          <p:cNvSpPr txBox="1">
            <a:spLocks/>
          </p:cNvSpPr>
          <p:nvPr/>
        </p:nvSpPr>
        <p:spPr>
          <a:xfrm>
            <a:off x="857256" y="1785926"/>
            <a:ext cx="3000364" cy="5715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endParaRPr lang="es-ES" sz="2000" cap="none" dirty="0" smtClean="0"/>
          </a:p>
        </p:txBody>
      </p:sp>
      <p:sp>
        <p:nvSpPr>
          <p:cNvPr id="31" name="30 Rectángulo redondeado"/>
          <p:cNvSpPr/>
          <p:nvPr/>
        </p:nvSpPr>
        <p:spPr>
          <a:xfrm>
            <a:off x="67305" y="1120858"/>
            <a:ext cx="2592288" cy="15121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itchFamily="34" charset="0"/>
              <a:buChar char="•"/>
            </a:pPr>
            <a:r>
              <a:rPr lang="es-MX" sz="1400" dirty="0" smtClean="0"/>
              <a:t>Estabilización del país </a:t>
            </a:r>
          </a:p>
          <a:p>
            <a:pPr marL="285750" indent="-285750">
              <a:buFont typeface="Arial" pitchFamily="34" charset="0"/>
              <a:buChar char="•"/>
            </a:pPr>
            <a:r>
              <a:rPr lang="es-MX" sz="1400" dirty="0" smtClean="0"/>
              <a:t>Organización del sector</a:t>
            </a:r>
          </a:p>
          <a:p>
            <a:pPr marL="285750" indent="-285750">
              <a:buFont typeface="Arial" pitchFamily="34" charset="0"/>
              <a:buChar char="•"/>
            </a:pPr>
            <a:r>
              <a:rPr lang="es-MX" sz="1400" dirty="0" smtClean="0"/>
              <a:t>Normas técnicas</a:t>
            </a:r>
          </a:p>
          <a:p>
            <a:pPr marL="285750" indent="-285750">
              <a:buFont typeface="Arial" pitchFamily="34" charset="0"/>
              <a:buChar char="•"/>
            </a:pPr>
            <a:r>
              <a:rPr lang="es-MX" sz="1400" dirty="0" smtClean="0"/>
              <a:t>Auditorías al mercado </a:t>
            </a:r>
          </a:p>
          <a:p>
            <a:pPr marL="285750" indent="-285750">
              <a:buFont typeface="Arial" pitchFamily="34" charset="0"/>
              <a:buChar char="•"/>
            </a:pPr>
            <a:r>
              <a:rPr lang="es-MX" sz="1400" dirty="0" smtClean="0"/>
              <a:t>Acceso de la población</a:t>
            </a:r>
          </a:p>
          <a:p>
            <a:pPr marL="285750" indent="-285750">
              <a:buFont typeface="Arial" pitchFamily="34" charset="0"/>
              <a:buChar char="•"/>
            </a:pPr>
            <a:r>
              <a:rPr lang="es-MX" sz="1400" dirty="0" smtClean="0"/>
              <a:t>Investigación del sector</a:t>
            </a:r>
          </a:p>
          <a:p>
            <a:pPr marL="285750" indent="-285750">
              <a:buFont typeface="Arial" pitchFamily="34" charset="0"/>
              <a:buChar char="•"/>
            </a:pPr>
            <a:r>
              <a:rPr lang="es-MX" sz="1400" dirty="0" smtClean="0"/>
              <a:t>Compras públicas</a:t>
            </a:r>
            <a:endParaRPr lang="es-MX" sz="1400" dirty="0"/>
          </a:p>
        </p:txBody>
      </p:sp>
      <p:sp>
        <p:nvSpPr>
          <p:cNvPr id="32" name="31 Rectángulo redondeado"/>
          <p:cNvSpPr/>
          <p:nvPr/>
        </p:nvSpPr>
        <p:spPr>
          <a:xfrm rot="19535103">
            <a:off x="2796629" y="3405001"/>
            <a:ext cx="1571130" cy="7240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Media de crecimiento del 11%</a:t>
            </a:r>
            <a:endParaRPr lang="es-MX" sz="1400" dirty="0"/>
          </a:p>
        </p:txBody>
      </p:sp>
      <p:sp>
        <p:nvSpPr>
          <p:cNvPr id="21" name="20 Flecha derecha"/>
          <p:cNvSpPr/>
          <p:nvPr/>
        </p:nvSpPr>
        <p:spPr>
          <a:xfrm>
            <a:off x="4837024" y="3024376"/>
            <a:ext cx="1574115" cy="64582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dirty="0" smtClean="0"/>
              <a:t>FITOFÁRMACOS</a:t>
            </a:r>
            <a:endParaRPr lang="es-MX" sz="1400" dirty="0"/>
          </a:p>
        </p:txBody>
      </p:sp>
      <p:sp>
        <p:nvSpPr>
          <p:cNvPr id="25" name="24 Recortar rectángulo de esquina sencilla"/>
          <p:cNvSpPr/>
          <p:nvPr/>
        </p:nvSpPr>
        <p:spPr>
          <a:xfrm>
            <a:off x="2638842" y="186729"/>
            <a:ext cx="4104456" cy="648072"/>
          </a:xfrm>
          <a:prstGeom prst="snip1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MX" sz="2800" dirty="0" smtClean="0"/>
              <a:t>MICROAMBIENTE</a:t>
            </a:r>
            <a:endParaRPr lang="es-MX" sz="28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158" y="1694859"/>
            <a:ext cx="11334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191" y="3433191"/>
            <a:ext cx="881521" cy="117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1 Título"/>
          <p:cNvSpPr txBox="1">
            <a:spLocks/>
          </p:cNvSpPr>
          <p:nvPr/>
        </p:nvSpPr>
        <p:spPr>
          <a:xfrm>
            <a:off x="4860032" y="2403728"/>
            <a:ext cx="824905"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400" dirty="0" smtClean="0"/>
              <a:t>2012</a:t>
            </a:r>
            <a:endParaRPr lang="es-ES" sz="1400" dirty="0"/>
          </a:p>
        </p:txBody>
      </p:sp>
      <p:sp>
        <p:nvSpPr>
          <p:cNvPr id="33" name="1 Título"/>
          <p:cNvSpPr txBox="1">
            <a:spLocks/>
          </p:cNvSpPr>
          <p:nvPr/>
        </p:nvSpPr>
        <p:spPr>
          <a:xfrm>
            <a:off x="1043608" y="4464536"/>
            <a:ext cx="974694"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400" dirty="0" smtClean="0"/>
              <a:t>2000</a:t>
            </a:r>
          </a:p>
        </p:txBody>
      </p:sp>
      <p:sp>
        <p:nvSpPr>
          <p:cNvPr id="35" name="34 Rectángulo redondeado"/>
          <p:cNvSpPr/>
          <p:nvPr/>
        </p:nvSpPr>
        <p:spPr>
          <a:xfrm>
            <a:off x="7074166" y="3052413"/>
            <a:ext cx="1571130" cy="9684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MX" sz="1400" dirty="0" smtClean="0"/>
              <a:t>Ecuador entre los 10 países mayor biodiversidad</a:t>
            </a:r>
            <a:endParaRPr lang="es-MX" sz="1400" dirty="0"/>
          </a:p>
        </p:txBody>
      </p:sp>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3419" y="4561276"/>
            <a:ext cx="1603077" cy="124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abajo"/>
          <p:cNvSpPr/>
          <p:nvPr/>
        </p:nvSpPr>
        <p:spPr>
          <a:xfrm rot="16200000">
            <a:off x="7087427" y="5152340"/>
            <a:ext cx="360040" cy="2257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36 Rectángulo redondeado"/>
          <p:cNvSpPr/>
          <p:nvPr/>
        </p:nvSpPr>
        <p:spPr>
          <a:xfrm>
            <a:off x="467544" y="5085184"/>
            <a:ext cx="891214" cy="4328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Paico</a:t>
            </a:r>
            <a:endParaRPr lang="es-MX" sz="1400" dirty="0"/>
          </a:p>
        </p:txBody>
      </p:sp>
      <p:sp>
        <p:nvSpPr>
          <p:cNvPr id="38" name="37 Rectángulo redondeado"/>
          <p:cNvSpPr/>
          <p:nvPr/>
        </p:nvSpPr>
        <p:spPr>
          <a:xfrm>
            <a:off x="1520546" y="5085184"/>
            <a:ext cx="891214" cy="4328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Cola de caballo </a:t>
            </a:r>
            <a:endParaRPr lang="es-MX" sz="1400" dirty="0"/>
          </a:p>
        </p:txBody>
      </p:sp>
      <p:sp>
        <p:nvSpPr>
          <p:cNvPr id="39" name="38 Rectángulo redondeado"/>
          <p:cNvSpPr/>
          <p:nvPr/>
        </p:nvSpPr>
        <p:spPr>
          <a:xfrm>
            <a:off x="2555776" y="5085184"/>
            <a:ext cx="891214" cy="4328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Aloe vera</a:t>
            </a:r>
            <a:endParaRPr lang="es-MX" sz="1400" dirty="0"/>
          </a:p>
        </p:txBody>
      </p:sp>
      <p:sp>
        <p:nvSpPr>
          <p:cNvPr id="40" name="39 Rectángulo redondeado"/>
          <p:cNvSpPr/>
          <p:nvPr/>
        </p:nvSpPr>
        <p:spPr>
          <a:xfrm>
            <a:off x="3635896" y="5085184"/>
            <a:ext cx="891214" cy="4328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Ortiga negra</a:t>
            </a:r>
            <a:endParaRPr lang="es-MX" sz="1400" dirty="0"/>
          </a:p>
        </p:txBody>
      </p:sp>
      <p:sp>
        <p:nvSpPr>
          <p:cNvPr id="41" name="40 Rectángulo redondeado"/>
          <p:cNvSpPr/>
          <p:nvPr/>
        </p:nvSpPr>
        <p:spPr>
          <a:xfrm>
            <a:off x="4716015" y="5085184"/>
            <a:ext cx="968921" cy="4328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Jengibre</a:t>
            </a:r>
            <a:endParaRPr lang="es-MX" sz="1400" dirty="0"/>
          </a:p>
        </p:txBody>
      </p:sp>
      <p:sp>
        <p:nvSpPr>
          <p:cNvPr id="43" name="42 Rectángulo redondeado"/>
          <p:cNvSpPr/>
          <p:nvPr/>
        </p:nvSpPr>
        <p:spPr>
          <a:xfrm>
            <a:off x="5889779" y="5085184"/>
            <a:ext cx="1130493" cy="4328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err="1" smtClean="0"/>
              <a:t>Almizclillo</a:t>
            </a:r>
            <a:endParaRPr lang="es-MX" sz="1400" dirty="0"/>
          </a:p>
        </p:txBody>
      </p:sp>
      <p:cxnSp>
        <p:nvCxnSpPr>
          <p:cNvPr id="11" name="10 Conector recto de flecha"/>
          <p:cNvCxnSpPr>
            <a:stCxn id="35" idx="1"/>
            <a:endCxn id="37" idx="0"/>
          </p:cNvCxnSpPr>
          <p:nvPr/>
        </p:nvCxnSpPr>
        <p:spPr>
          <a:xfrm flipH="1">
            <a:off x="913151" y="3536642"/>
            <a:ext cx="6161015" cy="1548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35" idx="1"/>
            <a:endCxn id="38" idx="0"/>
          </p:cNvCxnSpPr>
          <p:nvPr/>
        </p:nvCxnSpPr>
        <p:spPr>
          <a:xfrm flipH="1">
            <a:off x="1966153" y="3536642"/>
            <a:ext cx="5108013" cy="1548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35" idx="1"/>
            <a:endCxn id="39" idx="0"/>
          </p:cNvCxnSpPr>
          <p:nvPr/>
        </p:nvCxnSpPr>
        <p:spPr>
          <a:xfrm flipH="1">
            <a:off x="3001383" y="3536642"/>
            <a:ext cx="4072783" cy="1548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35" idx="1"/>
            <a:endCxn id="40" idx="0"/>
          </p:cNvCxnSpPr>
          <p:nvPr/>
        </p:nvCxnSpPr>
        <p:spPr>
          <a:xfrm flipH="1">
            <a:off x="4081503" y="3536642"/>
            <a:ext cx="2992663" cy="1548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35" idx="1"/>
            <a:endCxn id="41" idx="0"/>
          </p:cNvCxnSpPr>
          <p:nvPr/>
        </p:nvCxnSpPr>
        <p:spPr>
          <a:xfrm flipH="1">
            <a:off x="5200476" y="3536642"/>
            <a:ext cx="1873690" cy="1548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35" idx="1"/>
            <a:endCxn id="43" idx="0"/>
          </p:cNvCxnSpPr>
          <p:nvPr/>
        </p:nvCxnSpPr>
        <p:spPr>
          <a:xfrm flipH="1">
            <a:off x="6455026" y="3536642"/>
            <a:ext cx="619140" cy="1548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052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75856" y="116632"/>
            <a:ext cx="280293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b="1" dirty="0" smtClean="0"/>
              <a:t>CLIENTES</a:t>
            </a:r>
            <a:endParaRPr lang="es-ES" b="1" dirty="0"/>
          </a:p>
        </p:txBody>
      </p:sp>
      <p:sp>
        <p:nvSpPr>
          <p:cNvPr id="10" name="1 Título"/>
          <p:cNvSpPr txBox="1">
            <a:spLocks/>
          </p:cNvSpPr>
          <p:nvPr/>
        </p:nvSpPr>
        <p:spPr>
          <a:xfrm>
            <a:off x="857256" y="1785926"/>
            <a:ext cx="3000364" cy="5715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endParaRPr lang="es-ES" sz="2000" cap="none" dirty="0" smtClean="0"/>
          </a:p>
        </p:txBody>
      </p:sp>
      <p:sp>
        <p:nvSpPr>
          <p:cNvPr id="31" name="30 Rectángulo redondeado"/>
          <p:cNvSpPr/>
          <p:nvPr/>
        </p:nvSpPr>
        <p:spPr>
          <a:xfrm>
            <a:off x="2195736" y="2744924"/>
            <a:ext cx="4919331" cy="5400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smtClean="0"/>
              <a:t>PARTICIPACIÓN </a:t>
            </a:r>
            <a:r>
              <a:rPr lang="es-ES" sz="1400" dirty="0"/>
              <a:t>EN VENTAS POR SEGMENTO DE CLIENTE</a:t>
            </a:r>
            <a:endParaRPr lang="es-MX" sz="1400" dirty="0"/>
          </a:p>
        </p:txBody>
      </p:sp>
      <p:graphicFrame>
        <p:nvGraphicFramePr>
          <p:cNvPr id="2" name="1 Tabla"/>
          <p:cNvGraphicFramePr>
            <a:graphicFrameLocks noGrp="1"/>
          </p:cNvGraphicFramePr>
          <p:nvPr>
            <p:extLst>
              <p:ext uri="{D42A27DB-BD31-4B8C-83A1-F6EECF244321}">
                <p14:modId xmlns:p14="http://schemas.microsoft.com/office/powerpoint/2010/main" val="3688201464"/>
              </p:ext>
            </p:extLst>
          </p:nvPr>
        </p:nvGraphicFramePr>
        <p:xfrm>
          <a:off x="2051720" y="3513723"/>
          <a:ext cx="5198400" cy="2784340"/>
        </p:xfrm>
        <a:graphic>
          <a:graphicData uri="http://schemas.openxmlformats.org/drawingml/2006/table">
            <a:tbl>
              <a:tblPr firstRow="1" firstCol="1" bandRow="1">
                <a:tableStyleId>{69CF1AB2-1976-4502-BF36-3FF5EA218861}</a:tableStyleId>
              </a:tblPr>
              <a:tblGrid>
                <a:gridCol w="1741649"/>
                <a:gridCol w="1752358"/>
                <a:gridCol w="1704393"/>
              </a:tblGrid>
              <a:tr h="576064">
                <a:tc>
                  <a:txBody>
                    <a:bodyPr/>
                    <a:lstStyle/>
                    <a:p>
                      <a:pPr algn="ctr">
                        <a:lnSpc>
                          <a:spcPct val="115000"/>
                        </a:lnSpc>
                        <a:spcAft>
                          <a:spcPts val="0"/>
                        </a:spcAft>
                      </a:pPr>
                      <a:r>
                        <a:rPr lang="es-ES" sz="1400" dirty="0" smtClean="0">
                          <a:effectLst/>
                        </a:rPr>
                        <a:t>Segmento </a:t>
                      </a:r>
                      <a:endParaRPr lang="es-MX"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smtClean="0">
                          <a:effectLst/>
                        </a:rPr>
                        <a:t>Participación </a:t>
                      </a:r>
                      <a:endParaRPr lang="es-MX"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smtClean="0">
                          <a:effectLst/>
                        </a:rPr>
                        <a:t>Principales clientes</a:t>
                      </a:r>
                      <a:endParaRPr lang="es-MX" sz="1800" dirty="0">
                        <a:effectLst/>
                        <a:latin typeface="Calibri"/>
                        <a:ea typeface="Calibri"/>
                        <a:cs typeface="Times New Roman"/>
                      </a:endParaRPr>
                    </a:p>
                  </a:txBody>
                  <a:tcPr marL="68580" marR="68580" marT="0" marB="0"/>
                </a:tc>
              </a:tr>
              <a:tr h="477227">
                <a:tc rowSpan="4">
                  <a:txBody>
                    <a:bodyPr/>
                    <a:lstStyle/>
                    <a:p>
                      <a:pPr algn="ctr">
                        <a:lnSpc>
                          <a:spcPct val="115000"/>
                        </a:lnSpc>
                        <a:spcAft>
                          <a:spcPts val="0"/>
                        </a:spcAft>
                      </a:pPr>
                      <a:r>
                        <a:rPr lang="es-ES" sz="1400">
                          <a:effectLst/>
                        </a:rPr>
                        <a:t>DISTRIBUIDORES Y MAYORISTAS</a:t>
                      </a:r>
                      <a:endParaRPr lang="es-MX" sz="1800">
                        <a:effectLst/>
                        <a:latin typeface="Calibri"/>
                        <a:ea typeface="Calibri"/>
                        <a:cs typeface="Times New Roman"/>
                      </a:endParaRPr>
                    </a:p>
                  </a:txBody>
                  <a:tcPr marL="68580" marR="68580" marT="0" marB="0"/>
                </a:tc>
                <a:tc rowSpan="4">
                  <a:txBody>
                    <a:bodyPr/>
                    <a:lstStyle/>
                    <a:p>
                      <a:pPr algn="ctr">
                        <a:lnSpc>
                          <a:spcPct val="115000"/>
                        </a:lnSpc>
                        <a:spcAft>
                          <a:spcPts val="0"/>
                        </a:spcAft>
                      </a:pPr>
                      <a:r>
                        <a:rPr lang="es-ES" sz="1400">
                          <a:effectLst/>
                        </a:rPr>
                        <a:t>10%</a:t>
                      </a:r>
                      <a:endParaRPr lang="es-MX"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VITA PLUS CÍA. LTDA. </a:t>
                      </a:r>
                      <a:endParaRPr lang="es-MX" sz="1800" dirty="0">
                        <a:effectLst/>
                        <a:latin typeface="Calibri"/>
                        <a:ea typeface="Calibri"/>
                        <a:cs typeface="Times New Roman"/>
                      </a:endParaRPr>
                    </a:p>
                  </a:txBody>
                  <a:tcPr marL="68580" marR="68580" marT="0" marB="0"/>
                </a:tc>
              </a:tr>
              <a:tr h="238614">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ES" sz="1400" dirty="0">
                          <a:effectLst/>
                        </a:rPr>
                        <a:t>COMECUA </a:t>
                      </a:r>
                      <a:endParaRPr lang="es-MX" sz="1800" dirty="0">
                        <a:effectLst/>
                        <a:latin typeface="Calibri"/>
                        <a:ea typeface="Calibri"/>
                        <a:cs typeface="Times New Roman"/>
                      </a:endParaRPr>
                    </a:p>
                  </a:txBody>
                  <a:tcPr marL="68580" marR="68580" marT="0" marB="0"/>
                </a:tc>
              </a:tr>
              <a:tr h="238614">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ES" sz="1400" dirty="0">
                          <a:effectLst/>
                        </a:rPr>
                        <a:t>TELEVENT</a:t>
                      </a:r>
                      <a:endParaRPr lang="es-MX" sz="1800" dirty="0">
                        <a:effectLst/>
                        <a:latin typeface="Calibri"/>
                        <a:ea typeface="Calibri"/>
                        <a:cs typeface="Times New Roman"/>
                      </a:endParaRPr>
                    </a:p>
                  </a:txBody>
                  <a:tcPr marL="68580" marR="68580" marT="0" marB="0"/>
                </a:tc>
              </a:tr>
              <a:tr h="238614">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ES" sz="1400" dirty="0">
                          <a:effectLst/>
                        </a:rPr>
                        <a:t>EL ARBOLITO</a:t>
                      </a:r>
                      <a:endParaRPr lang="es-MX" sz="1800" dirty="0">
                        <a:effectLst/>
                        <a:latin typeface="Calibri"/>
                        <a:ea typeface="Calibri"/>
                        <a:cs typeface="Times New Roman"/>
                      </a:endParaRPr>
                    </a:p>
                  </a:txBody>
                  <a:tcPr marL="68580" marR="68580" marT="0" marB="0"/>
                </a:tc>
              </a:tr>
              <a:tr h="238614">
                <a:tc rowSpan="3">
                  <a:txBody>
                    <a:bodyPr/>
                    <a:lstStyle/>
                    <a:p>
                      <a:pPr algn="ctr">
                        <a:lnSpc>
                          <a:spcPct val="115000"/>
                        </a:lnSpc>
                        <a:spcAft>
                          <a:spcPts val="0"/>
                        </a:spcAft>
                      </a:pPr>
                      <a:r>
                        <a:rPr lang="es-ES" sz="1400">
                          <a:effectLst/>
                        </a:rPr>
                        <a:t>TIENDAS NATURISTAS</a:t>
                      </a:r>
                      <a:endParaRPr lang="es-MX" sz="1800">
                        <a:effectLst/>
                        <a:latin typeface="Calibri"/>
                        <a:ea typeface="Calibri"/>
                        <a:cs typeface="Times New Roman"/>
                      </a:endParaRPr>
                    </a:p>
                  </a:txBody>
                  <a:tcPr marL="68580" marR="68580" marT="0" marB="0"/>
                </a:tc>
                <a:tc rowSpan="3">
                  <a:txBody>
                    <a:bodyPr/>
                    <a:lstStyle/>
                    <a:p>
                      <a:pPr algn="ctr">
                        <a:lnSpc>
                          <a:spcPct val="115000"/>
                        </a:lnSpc>
                        <a:spcAft>
                          <a:spcPts val="0"/>
                        </a:spcAft>
                      </a:pPr>
                      <a:r>
                        <a:rPr lang="es-ES" sz="1400">
                          <a:effectLst/>
                        </a:rPr>
                        <a:t>85%</a:t>
                      </a:r>
                      <a:endParaRPr lang="es-MX"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FAUSTO MARTILLO</a:t>
                      </a:r>
                      <a:endParaRPr lang="es-MX" sz="1800">
                        <a:effectLst/>
                        <a:latin typeface="Calibri"/>
                        <a:ea typeface="Calibri"/>
                        <a:cs typeface="Times New Roman"/>
                      </a:endParaRPr>
                    </a:p>
                  </a:txBody>
                  <a:tcPr marL="68580" marR="68580" marT="0" marB="0"/>
                </a:tc>
              </a:tr>
              <a:tr h="238614">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ES" sz="1400">
                          <a:effectLst/>
                        </a:rPr>
                        <a:t>ROBERTO LITARDO</a:t>
                      </a:r>
                      <a:endParaRPr lang="es-MX" sz="1800">
                        <a:effectLst/>
                        <a:latin typeface="Calibri"/>
                        <a:ea typeface="Calibri"/>
                        <a:cs typeface="Times New Roman"/>
                      </a:endParaRPr>
                    </a:p>
                  </a:txBody>
                  <a:tcPr marL="68580" marR="68580" marT="0" marB="0"/>
                </a:tc>
              </a:tr>
              <a:tr h="238614">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ES" sz="1400">
                          <a:effectLst/>
                        </a:rPr>
                        <a:t>ECUAVIDA</a:t>
                      </a:r>
                      <a:endParaRPr lang="es-MX" sz="1800">
                        <a:effectLst/>
                        <a:latin typeface="Calibri"/>
                        <a:ea typeface="Calibri"/>
                        <a:cs typeface="Times New Roman"/>
                      </a:endParaRPr>
                    </a:p>
                  </a:txBody>
                  <a:tcPr marL="68580" marR="68580" marT="0" marB="0"/>
                </a:tc>
              </a:tr>
              <a:tr h="238614">
                <a:tc>
                  <a:txBody>
                    <a:bodyPr/>
                    <a:lstStyle/>
                    <a:p>
                      <a:pPr algn="ctr">
                        <a:lnSpc>
                          <a:spcPct val="115000"/>
                        </a:lnSpc>
                        <a:spcAft>
                          <a:spcPts val="0"/>
                        </a:spcAft>
                      </a:pPr>
                      <a:r>
                        <a:rPr lang="es-ES" sz="1400" dirty="0">
                          <a:effectLst/>
                        </a:rPr>
                        <a:t>CONSUMIDORES</a:t>
                      </a:r>
                      <a:endParaRPr lang="es-MX"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5%</a:t>
                      </a:r>
                      <a:endParaRPr lang="es-MX"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VARIOS</a:t>
                      </a:r>
                      <a:endParaRPr lang="es-MX" sz="1800" dirty="0">
                        <a:effectLst/>
                        <a:latin typeface="Calibri"/>
                        <a:ea typeface="Calibri"/>
                        <a:cs typeface="Times New Roman"/>
                      </a:endParaRPr>
                    </a:p>
                  </a:txBody>
                  <a:tcPr marL="68580" marR="68580" marT="0" marB="0"/>
                </a:tc>
              </a:tr>
            </a:tbl>
          </a:graphicData>
        </a:graphic>
      </p:graphicFrame>
      <p:sp>
        <p:nvSpPr>
          <p:cNvPr id="3" name="2 Rectángulo redondeado"/>
          <p:cNvSpPr/>
          <p:nvPr/>
        </p:nvSpPr>
        <p:spPr>
          <a:xfrm>
            <a:off x="2411760" y="980728"/>
            <a:ext cx="1440160" cy="122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Quienes demandan los productos y servicios </a:t>
            </a:r>
            <a:endParaRPr lang="es-MX" sz="1400" dirty="0"/>
          </a:p>
        </p:txBody>
      </p:sp>
      <p:sp>
        <p:nvSpPr>
          <p:cNvPr id="34" name="33 Rectángulo redondeado"/>
          <p:cNvSpPr/>
          <p:nvPr/>
        </p:nvSpPr>
        <p:spPr>
          <a:xfrm>
            <a:off x="5652120" y="980728"/>
            <a:ext cx="1440160" cy="122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Logra la consolidación en el mercado </a:t>
            </a:r>
            <a:endParaRPr lang="es-MX" sz="1400" dirty="0"/>
          </a:p>
        </p:txBody>
      </p:sp>
      <p:sp>
        <p:nvSpPr>
          <p:cNvPr id="36" name="1 Título"/>
          <p:cNvSpPr txBox="1">
            <a:spLocks/>
          </p:cNvSpPr>
          <p:nvPr/>
        </p:nvSpPr>
        <p:spPr>
          <a:xfrm>
            <a:off x="4572000" y="1340768"/>
            <a:ext cx="455968"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400" dirty="0" smtClean="0"/>
              <a:t>S</a:t>
            </a:r>
            <a:r>
              <a:rPr lang="es-ES" sz="1400" cap="none" dirty="0" smtClean="0"/>
              <a:t>e</a:t>
            </a:r>
            <a:endParaRPr lang="es-ES" sz="1400" dirty="0"/>
          </a:p>
        </p:txBody>
      </p:sp>
      <p:sp>
        <p:nvSpPr>
          <p:cNvPr id="5" name="4 Flecha derecha"/>
          <p:cNvSpPr/>
          <p:nvPr/>
        </p:nvSpPr>
        <p:spPr>
          <a:xfrm>
            <a:off x="3995936" y="1412776"/>
            <a:ext cx="432048" cy="445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Flecha derecha"/>
          <p:cNvSpPr/>
          <p:nvPr/>
        </p:nvSpPr>
        <p:spPr>
          <a:xfrm>
            <a:off x="5076056" y="1412776"/>
            <a:ext cx="432048" cy="445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24662"/>
            <a:ext cx="1403648" cy="92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969" y="1916832"/>
            <a:ext cx="1521519" cy="113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051720" y="6309320"/>
            <a:ext cx="4572000" cy="400110"/>
          </a:xfrm>
          <a:prstGeom prst="rect">
            <a:avLst/>
          </a:prstGeom>
        </p:spPr>
        <p:txBody>
          <a:bodyPr>
            <a:spAutoFit/>
          </a:bodyPr>
          <a:lstStyle/>
          <a:p>
            <a:r>
              <a:rPr lang="es-ES" sz="1000" b="1" dirty="0"/>
              <a:t>Fuente:</a:t>
            </a:r>
            <a:r>
              <a:rPr lang="es-ES" sz="1000" dirty="0"/>
              <a:t> </a:t>
            </a:r>
            <a:r>
              <a:rPr lang="es-ES" sz="1000" dirty="0" err="1"/>
              <a:t>Biopronec</a:t>
            </a:r>
            <a:r>
              <a:rPr lang="es-ES" sz="1000" dirty="0"/>
              <a:t> Cía. Ltda., noviembre 2011.   </a:t>
            </a:r>
            <a:endParaRPr lang="es-MX" sz="1000" dirty="0"/>
          </a:p>
          <a:p>
            <a:r>
              <a:rPr lang="es-ES" sz="1000" b="1" dirty="0"/>
              <a:t>Elaborado por</a:t>
            </a:r>
            <a:r>
              <a:rPr lang="es-ES" sz="1000" dirty="0"/>
              <a:t>: Henry Cortez, noviembre 2011</a:t>
            </a:r>
            <a:endParaRPr lang="es-MX" sz="1000" dirty="0"/>
          </a:p>
        </p:txBody>
      </p:sp>
    </p:spTree>
    <p:extLst>
      <p:ext uri="{BB962C8B-B14F-4D97-AF65-F5344CB8AC3E}">
        <p14:creationId xmlns:p14="http://schemas.microsoft.com/office/powerpoint/2010/main" val="77140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75856" y="116632"/>
            <a:ext cx="280293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b="1" dirty="0" smtClean="0"/>
              <a:t>COMPETENCIA</a:t>
            </a:r>
            <a:endParaRPr lang="es-ES" b="1" dirty="0"/>
          </a:p>
        </p:txBody>
      </p:sp>
      <p:sp>
        <p:nvSpPr>
          <p:cNvPr id="3" name="2 Rectángulo redondeado"/>
          <p:cNvSpPr/>
          <p:nvPr/>
        </p:nvSpPr>
        <p:spPr>
          <a:xfrm>
            <a:off x="1907704" y="2348880"/>
            <a:ext cx="1440160" cy="612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Pequeños productores </a:t>
            </a:r>
            <a:endParaRPr lang="es-MX" sz="1400" dirty="0"/>
          </a:p>
        </p:txBody>
      </p:sp>
      <p:sp>
        <p:nvSpPr>
          <p:cNvPr id="34" name="33 Rectángulo redondeado"/>
          <p:cNvSpPr/>
          <p:nvPr/>
        </p:nvSpPr>
        <p:spPr>
          <a:xfrm>
            <a:off x="5364087" y="1124744"/>
            <a:ext cx="2952329"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itchFamily="34" charset="0"/>
              <a:buChar char="•"/>
            </a:pPr>
            <a:r>
              <a:rPr lang="es-MX" sz="1400" dirty="0" smtClean="0"/>
              <a:t>Mejoren las empresas</a:t>
            </a:r>
          </a:p>
          <a:p>
            <a:pPr marL="285750" indent="-285750">
              <a:buFont typeface="Arial" pitchFamily="34" charset="0"/>
              <a:buChar char="•"/>
            </a:pPr>
            <a:r>
              <a:rPr lang="es-MX" sz="1400" dirty="0" smtClean="0"/>
              <a:t>Mayor elección para el cliente</a:t>
            </a:r>
            <a:endParaRPr lang="es-MX" sz="1400" dirty="0"/>
          </a:p>
        </p:txBody>
      </p:sp>
      <p:sp>
        <p:nvSpPr>
          <p:cNvPr id="36" name="1 Título"/>
          <p:cNvSpPr txBox="1">
            <a:spLocks/>
          </p:cNvSpPr>
          <p:nvPr/>
        </p:nvSpPr>
        <p:spPr>
          <a:xfrm>
            <a:off x="3707903" y="1203909"/>
            <a:ext cx="110462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400" cap="none" dirty="0" smtClean="0"/>
              <a:t>Necesaria</a:t>
            </a:r>
            <a:endParaRPr lang="es-ES" sz="1400" cap="none" dirty="0"/>
          </a:p>
        </p:txBody>
      </p:sp>
      <p:sp>
        <p:nvSpPr>
          <p:cNvPr id="5" name="4 Flecha derecha"/>
          <p:cNvSpPr/>
          <p:nvPr/>
        </p:nvSpPr>
        <p:spPr>
          <a:xfrm>
            <a:off x="3347863" y="1255650"/>
            <a:ext cx="432048" cy="445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Flecha derecha"/>
          <p:cNvSpPr/>
          <p:nvPr/>
        </p:nvSpPr>
        <p:spPr>
          <a:xfrm>
            <a:off x="4788023" y="1268760"/>
            <a:ext cx="432048" cy="445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7" y="908720"/>
            <a:ext cx="1728177" cy="104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redondeado"/>
          <p:cNvSpPr/>
          <p:nvPr/>
        </p:nvSpPr>
        <p:spPr>
          <a:xfrm>
            <a:off x="5292080" y="2384884"/>
            <a:ext cx="1656184" cy="612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Industria Fito farmacéutica</a:t>
            </a:r>
            <a:endParaRPr lang="es-MX" sz="1400" dirty="0"/>
          </a:p>
        </p:txBody>
      </p:sp>
      <p:pic>
        <p:nvPicPr>
          <p:cNvPr id="15" name="14 Imagen"/>
          <p:cNvPicPr/>
          <p:nvPr/>
        </p:nvPicPr>
        <p:blipFill rotWithShape="1">
          <a:blip r:embed="rId4"/>
          <a:srcRect l="14098" t="28701" r="64499" b="56496"/>
          <a:stretch/>
        </p:blipFill>
        <p:spPr bwMode="auto">
          <a:xfrm>
            <a:off x="6684218" y="3861048"/>
            <a:ext cx="1200150" cy="466725"/>
          </a:xfrm>
          <a:prstGeom prst="rect">
            <a:avLst/>
          </a:prstGeom>
          <a:ln>
            <a:noFill/>
          </a:ln>
          <a:extLst>
            <a:ext uri="{53640926-AAD7-44D8-BBD7-CCE9431645EC}">
              <a14:shadowObscured xmlns:a14="http://schemas.microsoft.com/office/drawing/2010/main"/>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635" y="4509120"/>
            <a:ext cx="1826733" cy="55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8384" y="3825453"/>
            <a:ext cx="913317" cy="127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17 Imagen"/>
          <p:cNvPicPr/>
          <p:nvPr/>
        </p:nvPicPr>
        <p:blipFill rotWithShape="1">
          <a:blip r:embed="rId7"/>
          <a:srcRect l="8323" t="25982" r="77409" b="53776"/>
          <a:stretch/>
        </p:blipFill>
        <p:spPr bwMode="auto">
          <a:xfrm>
            <a:off x="6831673" y="5351262"/>
            <a:ext cx="800100" cy="638175"/>
          </a:xfrm>
          <a:prstGeom prst="rect">
            <a:avLst/>
          </a:prstGeom>
          <a:ln>
            <a:noFill/>
          </a:ln>
          <a:extLst>
            <a:ext uri="{53640926-AAD7-44D8-BBD7-CCE9431645EC}">
              <a14:shadowObscured xmlns:a14="http://schemas.microsoft.com/office/drawing/2010/main"/>
            </a:ext>
          </a:extLst>
        </p:spPr>
      </p:pic>
      <p:pic>
        <p:nvPicPr>
          <p:cNvPr id="19" name="18 Imagen"/>
          <p:cNvPicPr/>
          <p:nvPr/>
        </p:nvPicPr>
        <p:blipFill rotWithShape="1">
          <a:blip r:embed="rId8"/>
          <a:srcRect l="35670" t="25982" r="57996" b="65257"/>
          <a:stretch/>
        </p:blipFill>
        <p:spPr bwMode="auto">
          <a:xfrm>
            <a:off x="8009013" y="5285857"/>
            <a:ext cx="904875" cy="703580"/>
          </a:xfrm>
          <a:prstGeom prst="rect">
            <a:avLst/>
          </a:prstGeom>
          <a:ln>
            <a:noFill/>
          </a:ln>
          <a:extLst>
            <a:ext uri="{53640926-AAD7-44D8-BBD7-CCE9431645EC}">
              <a14:shadowObscured xmlns:a14="http://schemas.microsoft.com/office/drawing/2010/main"/>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7033" y="4346852"/>
            <a:ext cx="1458863" cy="109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4352676"/>
            <a:ext cx="1458608" cy="109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9" descr="data:image/jpeg;base64,/9j/4AAQSkZJRgABAQAAAQABAAD/2wBDAAkGBwgHBgkIBwgKCgkLDRYPDQwMDRsUFRAWIB0iIiAdHx8kKDQsJCYxJx8fLT0tMTU3Ojo6Iys/RD84QzQ5Ojf/2wBDAQoKCg0MDRoPDxo3JR8lNzc3Nzc3Nzc3Nzc3Nzc3Nzc3Nzc3Nzc3Nzc3Nzc3Nzc3Nzc3Nzc3Nzc3Nzc3Nzc3Nzf/wAARCACDAMYDASIAAhEBAxEB/8QAGgABAQEBAQEBAAAAAAAAAAAAAAYHBQQBA//EADIQAAEDAwEGBQQCAgMBAAAAAAABAgMEBREhBgcSMUFzEzU2sbMiUWFxFJEygTNTwfD/xAAaAQEBAQEBAQEAAAAAAAAAAAAABAYDAgEF/8QAKhEBAAECBAYABgMAAAAAAAAAAAECAxEyNLEEBRIhcYETMUFRYZEiwfD/2gAMAwEAAhEDEQA/AJsAH5rfgAAAAAAF5AbNur9HU/em+RxXkjur9HU3em+RxXF9vJDFcdqbnmdwAHtKAAAAAMp3yeZ2nsy+7CAL/fJ5naezL7sIAivZ5bHlmko97gAOS4AAAAAAAAAAAAAAAAAAGzbq/R1P3pvkcV5Ibq/R1P3pvkcV5fbyQxXG6m55ncAB7SgAAAADKd8nmdp7MvuwgC/3yeZ2nsy+7CAIr2eWx5ZpKPe4ADkuAAAAAAAAAAAAAAAAAABs26v0dT96b5HFeSG6v0dT96b5HFeX2skMVxupueZ3fBk+KpA7S7SXiv2hfs3s2jYZ2JieeXRU0R2Wr0REX7Lk9TOCKuuKYxlfn0zd2zO29NEtTDtCs1QmHeCr14VVU1TVMadNP6OxsBtTNe4qijuLWsr6TDX408RNUzjouUwp86nmm5jOExgsAeekrqWsa91LOyVI3qx/AueFyLhUX7Keg9OrKd8nmdp7MvuwgC/3yeZ2nsy+7CAIr2eWx5ZpKPe4ADkuAAAAAAAAAAAAAAAAAoAGzbq/R1P3pvkcU1fWw2+mfU1T+CFmOJ32yuCZ3V+jqfvTfI45O9layoigo6VyJFHE6plbnCvRrkTCJydjPEvVMF1E4W4lh+Y1dN+5P5ndym7V3O8XqaiginnglqFWOGF3DxMTCIjnJybplddVXnjQ6F62e/l3qWu2euVJSXynRi1VIk3+DuFMLnonDjphTg7vY4llmdHWOiuEzFZSRsblGORNHOTr+lymir0OXI1JpHSVjPEn43LI6VMu484XK/tMHu1TTXnnB+TM1zTHbqmfzEYO7TXfa+61M1oju9AksSYc7xGtV+OeHImq/fTl9hcbBDbLFJQW2op6+uY+Oa48LuJ0Oi8OMao3KO6Z1yuDwUH8uO210dHTLLH4saSKlM2VI/oXhz1bqvNEOnY57iiUsbYquOtbMiU9Q2kbG1rMK6SNf+xFbHnK9VTVMoeLlM0VTTLpaim5TFXfubAVUtvvLpneLJSzxpG5sf1q13EiIq45oirz+zteS41kwiauldeH3CF6073TPla6Nf8AgXKOciovJcI798Rs2zdU+tsFuqpXOdJLTRue5yKiq7hTK/2ebNXbB0s1U4dNP0Z5vk8ztPZl92EAX++TzO09mX3YQBwvZ5bjlmko97gAOS4AAAAAAAAAAAAAAAAC8gANm3WejabvTfIpzN59BcqiWCso4l8GihV75GPXi1VUVEb9kTCqv2VTp7q/R1P3pvkcevbmjmqLO6ejkWGqp1445GterkTqicOuF6pqi9S6jvbhhuZRjfuR+Z3ZXsJG+a+NxKyGCNni1D16xt14Uwqc9NOuOuMH4U0tZdqypko6ZvBO9z8vd9LEVyrzxz1PPZWuW5LBErWfyWvjY3PCiOciojfxquP9nTsFZDRQOo6mV1LVse5HI9Fb/pU5f+6fkjv3rlqnG383zlVmzdt19dMVT9pfql1vuzbqjwWwxMq1bxua1HJ9KYREymnPqF2qvEktPTXBzo1bTyQwvRvA9quamF5c/pRP9/k9FS+RGytqamjqIZlXghc7hXPJOF3Rf/sk/LVxVVwoImNlWOCZvG57vEeqLIirnH6VEONniLtyr+c4v16uE4enh5jpinCJ7/Z+iuk8ThmlR0LX5R+iorGtRUwnXOmi8uXI1/YW7T3eyNkqI+F8Tkj4+JF8RURFVcIiInPGPwZtRWOK7ySRWtXP4nOkjYsK8MaOVE55xhuiZ15dTX7Pbaa02+Gio28McbevNy9VX8qpdZicZlm7NNcfOezN98nmdp7MvuwgC/3yeZ2nsy+7CAOV7PLc8s0lHvcAByXAAAAAAAAAAAAAAAAAAA2bdX6Op+9N8jiuVM9CR3V+jqfvTfI4ry+3khiuO1NzzO7OtsdhXSvkuVqqOBWfW+GRy6Y1XhdhVT9f1gnK7aR9zs0kFfa6KSshVGvq5oUcqtwv+SZRUXlrqn4Nnxkn6zYuxVivfJSOZM6TxfHjkc2Rrs50dnKfo+VUY/JJappoq6o7T+4/TGKd9Bwud/Hp3VS6ObVOd/HjaiZy1ifUqrnkqqiY0K2aWnrLdR2uaG3Uz1VJEfC5IW1DuSfSmVRNcfVjK/bkXEmxFhkom0rqV+GuV6TJK7xeJea8eeJf7P1teyFktU0U1DSrHLEmEesrlVdMa5XXn1PHwpwwVcRepuxEfT/fX+nI2Q2TqrfVrX18qxSImG08Myqi6KicaphFwirhuMIuupaImERAiYPp1ppimMISU0xTGEMp3yeZ2nsy+7CAL/fJ5naezL7sIAkvZ5bPlmko97gAOS4AAAAAAAAAAAAAAAAAC8gNm3V+jqfvTfI4ryR3V+jqbvTfI4ri+3khiuO1NzzO4AD2lAAAAAGU75PM7T2ZfdhAF/vk8ztPZl92EARXs8tjyzSUe9wAHJcAAAAAAAAAAAAAAAAABeQGzbq/R1P3pvkcV5I7q/R1P3pvkcVxfbyQxXG6m55ncAB7SgAAAADKd8nmdp7MvuwgC/3yeZ2nsy+7CAIr2eWx5ZpKPe4ADkuAAAAAAAAAAAAAAAAAABs26v0dT96b5HFeAX2skMVxupueZ3AAe0oAAAAAynfJ5naezL7sIAAivZ5bHlmko97gAOS4AAAAAAAB/9k="/>
          <p:cNvSpPr>
            <a:spLocks noChangeAspect="1" noChangeArrowheads="1"/>
          </p:cNvSpPr>
          <p:nvPr/>
        </p:nvSpPr>
        <p:spPr bwMode="auto">
          <a:xfrm>
            <a:off x="63500" y="-487363"/>
            <a:ext cx="1543050" cy="1028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6 Flecha izquierda y derecha"/>
          <p:cNvSpPr/>
          <p:nvPr/>
        </p:nvSpPr>
        <p:spPr>
          <a:xfrm>
            <a:off x="3563887" y="2348880"/>
            <a:ext cx="1440160" cy="612068"/>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5" name="1 Título"/>
          <p:cNvSpPr txBox="1">
            <a:spLocks/>
          </p:cNvSpPr>
          <p:nvPr/>
        </p:nvSpPr>
        <p:spPr>
          <a:xfrm>
            <a:off x="4691516" y="4645909"/>
            <a:ext cx="110462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400" cap="none" dirty="0" smtClean="0"/>
              <a:t>Perú</a:t>
            </a:r>
            <a:endParaRPr lang="es-ES" sz="1400" cap="none" dirty="0"/>
          </a:p>
        </p:txBody>
      </p:sp>
      <p:sp>
        <p:nvSpPr>
          <p:cNvPr id="26" name="1 Título"/>
          <p:cNvSpPr txBox="1">
            <a:spLocks/>
          </p:cNvSpPr>
          <p:nvPr/>
        </p:nvSpPr>
        <p:spPr>
          <a:xfrm>
            <a:off x="4691516" y="3719111"/>
            <a:ext cx="110462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400" cap="none" dirty="0" smtClean="0"/>
              <a:t>Colombia </a:t>
            </a:r>
            <a:endParaRPr lang="es-ES" sz="1400" cap="none" dirty="0"/>
          </a:p>
        </p:txBody>
      </p:sp>
      <p:sp>
        <p:nvSpPr>
          <p:cNvPr id="8" name="7 Abrir llave"/>
          <p:cNvSpPr/>
          <p:nvPr/>
        </p:nvSpPr>
        <p:spPr>
          <a:xfrm>
            <a:off x="4543858" y="3719111"/>
            <a:ext cx="388182" cy="15202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16" name="15 Conector angular"/>
          <p:cNvCxnSpPr>
            <a:stCxn id="14" idx="2"/>
            <a:endCxn id="8" idx="1"/>
          </p:cNvCxnSpPr>
          <p:nvPr/>
        </p:nvCxnSpPr>
        <p:spPr>
          <a:xfrm rot="5400000">
            <a:off x="4590884" y="2949926"/>
            <a:ext cx="1482262" cy="1576314"/>
          </a:xfrm>
          <a:prstGeom prst="bentConnector4">
            <a:avLst>
              <a:gd name="adj1" fmla="val 24360"/>
              <a:gd name="adj2" fmla="val 114502"/>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31 Abrir llave"/>
          <p:cNvSpPr/>
          <p:nvPr/>
        </p:nvSpPr>
        <p:spPr>
          <a:xfrm rot="5400000">
            <a:off x="7498863" y="2276274"/>
            <a:ext cx="388182" cy="24974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20" name="19 Conector angular"/>
          <p:cNvCxnSpPr>
            <a:stCxn id="14" idx="2"/>
            <a:endCxn id="32" idx="1"/>
          </p:cNvCxnSpPr>
          <p:nvPr/>
        </p:nvCxnSpPr>
        <p:spPr>
          <a:xfrm rot="16200000" flipH="1">
            <a:off x="6739575" y="2377549"/>
            <a:ext cx="333977" cy="1572782"/>
          </a:xfrm>
          <a:prstGeom prst="bentConnector5">
            <a:avLst>
              <a:gd name="adj1" fmla="val 68448"/>
              <a:gd name="adj2" fmla="val 70155"/>
              <a:gd name="adj3" fmla="val 66318"/>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38 Abrir llave"/>
          <p:cNvSpPr/>
          <p:nvPr/>
        </p:nvSpPr>
        <p:spPr>
          <a:xfrm rot="5400000">
            <a:off x="1938621" y="2235781"/>
            <a:ext cx="370214" cy="34563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28" name="27 Conector angular"/>
          <p:cNvCxnSpPr>
            <a:stCxn id="3" idx="2"/>
            <a:endCxn id="39" idx="1"/>
          </p:cNvCxnSpPr>
          <p:nvPr/>
        </p:nvCxnSpPr>
        <p:spPr>
          <a:xfrm rot="5400000">
            <a:off x="1966797" y="3117879"/>
            <a:ext cx="817918" cy="504056"/>
          </a:xfrm>
          <a:prstGeom prst="bentConnector5">
            <a:avLst>
              <a:gd name="adj1" fmla="val 27949"/>
              <a:gd name="adj2" fmla="val 101566"/>
              <a:gd name="adj3" fmla="val 72051"/>
            </a:avLst>
          </a:prstGeom>
          <a:ln>
            <a:tailEnd type="arrow"/>
          </a:ln>
        </p:spPr>
        <p:style>
          <a:lnRef idx="1">
            <a:schemeClr val="accent1"/>
          </a:lnRef>
          <a:fillRef idx="0">
            <a:schemeClr val="accent1"/>
          </a:fillRef>
          <a:effectRef idx="0">
            <a:schemeClr val="accent1"/>
          </a:effectRef>
          <a:fontRef idx="minor">
            <a:schemeClr val="tx1"/>
          </a:fontRef>
        </p:style>
      </p:cxnSp>
      <p:pic>
        <p:nvPicPr>
          <p:cNvPr id="2058"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9912" y="5162171"/>
            <a:ext cx="711201" cy="165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39 Rectángulo redondeado"/>
          <p:cNvSpPr/>
          <p:nvPr/>
        </p:nvSpPr>
        <p:spPr>
          <a:xfrm>
            <a:off x="395536" y="5814365"/>
            <a:ext cx="2440831" cy="7109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Brinda oportunidades de destacarse</a:t>
            </a:r>
            <a:endParaRPr lang="es-MX" sz="1400" dirty="0"/>
          </a:p>
        </p:txBody>
      </p:sp>
      <p:sp>
        <p:nvSpPr>
          <p:cNvPr id="50" name="49 Flecha derecha"/>
          <p:cNvSpPr/>
          <p:nvPr/>
        </p:nvSpPr>
        <p:spPr>
          <a:xfrm rot="10800000">
            <a:off x="3059832" y="5949280"/>
            <a:ext cx="432048" cy="445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50 Rectángulo redondeado"/>
          <p:cNvSpPr/>
          <p:nvPr/>
        </p:nvSpPr>
        <p:spPr>
          <a:xfrm>
            <a:off x="5052070" y="5877272"/>
            <a:ext cx="1752178" cy="7109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Ventajas competitivas</a:t>
            </a:r>
            <a:endParaRPr lang="es-MX" sz="1400" dirty="0"/>
          </a:p>
        </p:txBody>
      </p:sp>
      <p:sp>
        <p:nvSpPr>
          <p:cNvPr id="52" name="51 Flecha derecha"/>
          <p:cNvSpPr/>
          <p:nvPr/>
        </p:nvSpPr>
        <p:spPr>
          <a:xfrm>
            <a:off x="4572000" y="5949280"/>
            <a:ext cx="432048" cy="445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46638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75856" y="116632"/>
            <a:ext cx="280293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b="1" dirty="0" smtClean="0"/>
              <a:t>PROVEEDORES</a:t>
            </a:r>
            <a:endParaRPr lang="es-ES" b="1" dirty="0"/>
          </a:p>
        </p:txBody>
      </p:sp>
      <p:sp>
        <p:nvSpPr>
          <p:cNvPr id="34" name="33 Rectángulo redondeado"/>
          <p:cNvSpPr/>
          <p:nvPr/>
        </p:nvSpPr>
        <p:spPr>
          <a:xfrm>
            <a:off x="4278606" y="980728"/>
            <a:ext cx="3317730"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MX" sz="1400" dirty="0" smtClean="0"/>
              <a:t>Abastecen los productos a la empresa</a:t>
            </a:r>
            <a:endParaRPr lang="es-MX" sz="1400" dirty="0"/>
          </a:p>
        </p:txBody>
      </p:sp>
      <p:sp>
        <p:nvSpPr>
          <p:cNvPr id="5" name="4 Flecha derecha"/>
          <p:cNvSpPr/>
          <p:nvPr/>
        </p:nvSpPr>
        <p:spPr>
          <a:xfrm>
            <a:off x="3491880" y="1039626"/>
            <a:ext cx="432048" cy="445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AutoShape 9" descr="data:image/jpeg;base64,/9j/4AAQSkZJRgABAQAAAQABAAD/2wBDAAkGBwgHBgkIBwgKCgkLDRYPDQwMDRsUFRAWIB0iIiAdHx8kKDQsJCYxJx8fLT0tMTU3Ojo6Iys/RD84QzQ5Ojf/2wBDAQoKCg0MDRoPDxo3JR8lNzc3Nzc3Nzc3Nzc3Nzc3Nzc3Nzc3Nzc3Nzc3Nzc3Nzc3Nzc3Nzc3Nzc3Nzc3Nzc3Nzf/wAARCACDAMYDASIAAhEBAxEB/8QAGgABAQEBAQEBAAAAAAAAAAAAAAYHBQQBA//EADIQAAEDAwEGBQQCAgMBAAAAAAABAgMEBREhBgcSMUFzEzU2sbMiUWFxFJEygTNTwfD/xAAaAQEBAQEBAQEAAAAAAAAAAAAABAYDAgEF/8QAKhEBAAECBAYABgMAAAAAAAAAAAECAxEyNLEEBRIhcYETMUFRYZEiwfD/2gAMAwEAAhEDEQA/AJsAH5rfgAAAAAAF5AbNur9HU/em+RxXkjur9HU3em+RxXF9vJDFcdqbnmdwAHtKAAAAAMp3yeZ2nsy+7CAL/fJ5naezL7sIAivZ5bHlmko97gAOS4AAAAAAAAAAAAAAAAAAGzbq/R1P3pvkcV5Ibq/R1P3pvkcV5fbyQxXG6m55ncAB7SgAAAADKd8nmdp7MvuwgC/3yeZ2nsy+7CAIr2eWx5ZpKPe4ADkuAAAAAAAAAAAAAAAAAABs26v0dT96b5HFeSG6v0dT96b5HFeX2skMVxupueZ3fBk+KpA7S7SXiv2hfs3s2jYZ2JieeXRU0R2Wr0REX7Lk9TOCKuuKYxlfn0zd2zO29NEtTDtCs1QmHeCr14VVU1TVMadNP6OxsBtTNe4qijuLWsr6TDX408RNUzjouUwp86nmm5jOExgsAeekrqWsa91LOyVI3qx/AueFyLhUX7Keg9OrKd8nmdp7MvuwgC/3yeZ2nsy+7CAIr2eWx5ZpKPe4ADkuAAAAAAAAAAAAAAAAAoAGzbq/R1P3pvkcU1fWw2+mfU1T+CFmOJ32yuCZ3V+jqfvTfI45O9layoigo6VyJFHE6plbnCvRrkTCJydjPEvVMF1E4W4lh+Y1dN+5P5ndym7V3O8XqaiginnglqFWOGF3DxMTCIjnJybplddVXnjQ6F62e/l3qWu2euVJSXynRi1VIk3+DuFMLnonDjphTg7vY4llmdHWOiuEzFZSRsblGORNHOTr+lymir0OXI1JpHSVjPEn43LI6VMu484XK/tMHu1TTXnnB+TM1zTHbqmfzEYO7TXfa+61M1oju9AksSYc7xGtV+OeHImq/fTl9hcbBDbLFJQW2op6+uY+Oa48LuJ0Oi8OMao3KO6Z1yuDwUH8uO210dHTLLH4saSKlM2VI/oXhz1bqvNEOnY57iiUsbYquOtbMiU9Q2kbG1rMK6SNf+xFbHnK9VTVMoeLlM0VTTLpaim5TFXfubAVUtvvLpneLJSzxpG5sf1q13EiIq45oirz+zteS41kwiauldeH3CF6073TPla6Nf8AgXKOciovJcI798Rs2zdU+tsFuqpXOdJLTRue5yKiq7hTK/2ebNXbB0s1U4dNP0Z5vk8ztPZl92EAX++TzO09mX3YQBwvZ5bjlmko97gAOS4AAAAAAAAAAAAAAAAC8gANm3WejabvTfIpzN59BcqiWCso4l8GihV75GPXi1VUVEb9kTCqv2VTp7q/R1P3pvkcevbmjmqLO6ejkWGqp1445GterkTqicOuF6pqi9S6jvbhhuZRjfuR+Z3ZXsJG+a+NxKyGCNni1D16xt14Uwqc9NOuOuMH4U0tZdqypko6ZvBO9z8vd9LEVyrzxz1PPZWuW5LBErWfyWvjY3PCiOciojfxquP9nTsFZDRQOo6mV1LVse5HI9Fb/pU5f+6fkjv3rlqnG383zlVmzdt19dMVT9pfql1vuzbqjwWwxMq1bxua1HJ9KYREymnPqF2qvEktPTXBzo1bTyQwvRvA9quamF5c/pRP9/k9FS+RGytqamjqIZlXghc7hXPJOF3Rf/sk/LVxVVwoImNlWOCZvG57vEeqLIirnH6VEONniLtyr+c4v16uE4enh5jpinCJ7/Z+iuk8ThmlR0LX5R+iorGtRUwnXOmi8uXI1/YW7T3eyNkqI+F8Tkj4+JF8RURFVcIiInPGPwZtRWOK7ySRWtXP4nOkjYsK8MaOVE55xhuiZ15dTX7Pbaa02+Gio28McbevNy9VX8qpdZicZlm7NNcfOezN98nmdp7MvuwgC/3yeZ2nsy+7CAOV7PLc8s0lHvcAByXAAAAAAAAAAAAAAAAAAA2bdX6Op+9N8jiuVM9CR3V+jqfvTfI4ry+3khiuO1NzzO7OtsdhXSvkuVqqOBWfW+GRy6Y1XhdhVT9f1gnK7aR9zs0kFfa6KSshVGvq5oUcqtwv+SZRUXlrqn4Nnxkn6zYuxVivfJSOZM6TxfHjkc2Rrs50dnKfo+VUY/JJappoq6o7T+4/TGKd9Bwud/Hp3VS6ObVOd/HjaiZy1ifUqrnkqqiY0K2aWnrLdR2uaG3Uz1VJEfC5IW1DuSfSmVRNcfVjK/bkXEmxFhkom0rqV+GuV6TJK7xeJea8eeJf7P1teyFktU0U1DSrHLEmEesrlVdMa5XXn1PHwpwwVcRepuxEfT/fX+nI2Q2TqrfVrX18qxSImG08Myqi6KicaphFwirhuMIuupaImERAiYPp1ppimMISU0xTGEMp3yeZ2nsy+7CAL/fJ5naezL7sIAkvZ5bPlmko97gAOS4AAAAAAAAAAAAAAAAAC8gNm3V+jqfvTfI4ryR3V+jqbvTfI4ri+3khiuO1NzzO4AD2lAAAAAGU75PM7T2ZfdhAF/vk8ztPZl92EARXs8tjyzSUe9wAHJcAAAAAAAAAAAAAAAAABeQGzbq/R1P3pvkcV5I7q/R1P3pvkcVxfbyQxXG6m55ncAB7SgAAAADKd8nmdp7MvuwgC/3yeZ2nsy+7CAIr2eWx5ZpKPe4ADkuAAAAAAAAAAAAAAAAAABs26v0dT96b5HFeAX2skMVxupueZ3AAe0oAAAAAynfJ5naezL7sIAAivZ5bHlmko97gAOS4AAAAAAAB/9k="/>
          <p:cNvSpPr>
            <a:spLocks noChangeAspect="1" noChangeArrowheads="1"/>
          </p:cNvSpPr>
          <p:nvPr/>
        </p:nvSpPr>
        <p:spPr bwMode="auto">
          <a:xfrm>
            <a:off x="63500" y="-487363"/>
            <a:ext cx="1543050" cy="1028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7 Abrir llave"/>
          <p:cNvSpPr/>
          <p:nvPr/>
        </p:nvSpPr>
        <p:spPr>
          <a:xfrm rot="5400000">
            <a:off x="4377909" y="-2165691"/>
            <a:ext cx="388182" cy="86409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505" y="665272"/>
            <a:ext cx="1589335" cy="115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32 Rectángulo redondeado"/>
          <p:cNvSpPr/>
          <p:nvPr/>
        </p:nvSpPr>
        <p:spPr>
          <a:xfrm>
            <a:off x="251520" y="2348880"/>
            <a:ext cx="1440160"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Materia Prima</a:t>
            </a:r>
            <a:endParaRPr lang="es-MX" sz="1400" dirty="0"/>
          </a:p>
        </p:txBody>
      </p:sp>
      <p:sp>
        <p:nvSpPr>
          <p:cNvPr id="35" name="34 Rectángulo redondeado"/>
          <p:cNvSpPr/>
          <p:nvPr/>
        </p:nvSpPr>
        <p:spPr>
          <a:xfrm>
            <a:off x="7164288" y="2395768"/>
            <a:ext cx="1944216"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Material de Empaque</a:t>
            </a:r>
            <a:endParaRPr lang="es-MX" sz="1400" dirty="0"/>
          </a:p>
        </p:txBody>
      </p:sp>
      <p:sp>
        <p:nvSpPr>
          <p:cNvPr id="37" name="36 Rectángulo redondeado"/>
          <p:cNvSpPr/>
          <p:nvPr/>
        </p:nvSpPr>
        <p:spPr>
          <a:xfrm>
            <a:off x="3851920" y="2371688"/>
            <a:ext cx="1440160"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Excipientes</a:t>
            </a:r>
            <a:endParaRPr lang="es-MX" sz="14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277543"/>
            <a:ext cx="1309687"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5" descr="data:image/jpeg;base64,/9j/4AAQSkZJRgABAQAAAQABAAD/2wCEAAkGBhQSERQSEhMVFRUUFxUYFhUWFxQdFRgXGRQYFxwWIBoXHSgeGhwjGRQVHy8hJScrOC0sFSoyNTAqNSYrLCkBCQoKDgwOFw8PGCwlHBwsKSw1LCksLSwuKjAsKSksKSwuKSksLCkpKS8pLCksLCwsLyksKiwpLCwpLCksKSkpKf/AABEIAIAAgAMBIgACEQEDEQH/xAAcAAACAgMBAQAAAAAAAAAAAAAEBQEGAAMHAgj/xAA4EAABAgQEBAQDBwQDAQAAAAABAhEAAyExBBJBUQUTImEGMnGBQpGhFCNSscHR8AdicuGCk/Ez/8QAGwEAAgMBAQEAAAAAAAAAAAAAAAECBAYDBQf/xAAmEQACAgEEAgAHAQAAAAAAAAAAAQIRAwQSITEFQSIjMnGRobET/9oADAMBAAIRAxEAPwClgROSNglx6yxpaMsuTTk7RmSN2WJCYaHRoydozJ2gjJE5IkKgbJ2icvaCMkZkgCgbJ2icnaCMkQUwCBjLiMkEZIzJAIHydozJBBRHnJCGacsYlFY35IhKawULkYo4VMIfLlH95Sk/Il/pG0cDXoqV/wBiYr83xSonolpA/u6ifyA9hGoeIprmqQPw5ElLe94yU/J6xvjajbY/A4K5v8osU7gk5IcyyR+JLKDb9LwMlA0jOEeMSk/epBay5YyrHyLEdos83CysUkTEFKVFhzALlnaYlLH/AJCo7x1webnCSjqIqn7RU1ngHBOWJ9eis5IzlwbOwhQopUClSSxB/wBUINwdQXjxy40sZKSUk7TMy04un2gXlx6EuCOXGcuJIiDcuPJlwZy4jkxK0AFkjMkGGVEcuC0AJkjMkFGXEZILAFyxCZVYKMuJRLrEWwKSmXrvaNvLN434LC5iEs+Yswd/Wj7xbuH+Dc8sKCjmUgFI6SlB6nKsrhYIyMU6moEYWU6PqTyLGU4IILQ94LxleHU6WINFA2IuRQ37xs47wUyJxQSgmpDKSTlJOUFLulTM/rC1Mgg2b1jhOpKmWE1OP3Oi47CJnSkz0PRIIe5Q9UkboUo+zjaFJkw18D1wxSahMwpGpZSQ9BapicPwyYodCFLAoSlJI+ke34PU/Lnhk/of9MT5vTKGZTXsU8iM5EMkYYkhIDklgAHJOzXeC8ZwGdKAVMlLSk/E1B6t5feNC8sVxZ4P+cu6EZkRH2eGXIjBIiW8hQsVh48/Z4amRHgyYNwqF3IjyrDwy+zxn2eDcFCv7PEpw9R6iGn2eJTIqPUQWOigcJxYlzBMW4Ar0JeYTskuMijoqrbRbpfGQlchEx0DEHzJmJ5kkq6gFMGOZKgCf7jQxzv7QR66fvGLxLm+2m1oxDxJ9o+lTgpy7LZxnHy1z1qRkAKiQtCAkqBbzAeYvTNRxcAvAEpRUQlKcylEJADlRJ+ED4jAPA+Ez8XNEnDoK132SlLjqUqyUilfk5jtPh3wbI4ejMCJk80VOIZnulA+FOm51pSBadydsjk1ePAtq5Zo8JcCVhZKziAAuYUnlu5QAlmWRR3qyTRmJg/D8W++DKAy2FAALlg4ALPvGrieNZ7+lQ/y7tCDD4pLqIKm8zgl0nfpNCACahmsYvY8Uca4R4ObLLLLdI6hhpKFEzQkJmGhWwdQqzkXHeDZSWor6t/DFY4XxByDmHUAQpJOUu5Cq2JLFjT1eLRInBY0PcVDw65OZWeOeCgXXh2SbmXof8fw+lvSKiZLUIYi4ILg7EaGOtAQp43wiTNIUsHMmpKaEjY9ou4tS4cSKeXSqXMeyg4Xh6pnkDgXUaJT6qsP5SD8J4eQs5DMUFGgIR0P79RHyg/i+PlyhyxRKaZUB8vrW/u8aOHKSU5kMtDlJIBBCmqhSVMpKhQgEVdw+pPVzl1wSho4pfEhXxLgcySetIymy01SffQ9jAZkx0jCYlK08tbEKFla3BDHWK9xzwwZTrlAql6i6kfqU/lHbDqr4l2V82l28x6KxyokSoLCBEpl1EXd5T2nPPG39MMTgCqYkKnYYVE1IDoGy0jyt+IUPa0A+CvAE/iK3QDLkg9c9Q6R2SKZ1drbkR9EcP4hMm1V0IDClzuH7M1IjF4wDpFKUHt8hGecF6NStVk21+xTwzgeHwMnk4ZOUHzqJdayPjURc3pYaAQFjMTUvt6xtn4kF3LNrQ0a4hRjJoCasCAXe7Bz+kSSKjdu2L+LYl3TU9quAE1qKkPv7QqwmOAUOvK56QVOgLfLfIWCkgWaoieKYnWvUlwDYjY7Bu9xCyViCkkhbCoDBWa1cuilJfyneoILR2q0QL7hcZRBQ+YoBCadQK6ivxgEEAhg96gi2cMxwUlKg7lLnQsQLpL9tde0c+4bxEsDmK0FQ/8AkkmWMqyHSm6Dp8JBUdEgm3YQhLZQDL6jShFSCwADAs4OpvUvHIki3S5ji7wmRjhOWoSyDlJCklwsF9RqKGogrBzizna9bhI/jH5tFY8T+H5ufn4Y9SiCpD1zXdFR2UR2cdyh9FSx3GQVkvckm2/8r2gzwpiyMTlDtOlqSoUrlGZCvVLKAOgX6RW8T4SnrmqmcwSUqUVKE5KwUuHzBKXUQS52rQxYuDSRhDmQpUybYqKAEgEB2QCztqpR9oVFhTVcl3wM4BnVcgHqHmIoLt2qxpDzDYnMmuv66RX/AA1xROIHX52BKklLl2UAcoaoq9exh59lKPK9u161t3go4N2JuNeFnOeQA/xI0NXdOgPaK6ZJBYhiCxBuDsY6FLnfvW8D4/hCJwchlNRQv6HcRax53FUypk06fMRQrGBKaeUeUC3c/WFWKxdya0Z6kXsRvQwLO4iAR6KA2DFq6BzvAKJpWlQDCtCLAbhT1DihNW94rFmwqbOvYlDAEnWjktbQgtpCbimLFEhYDvUlL0CQnqtUkXuFwZjMeHICh1G+mY9STS7j0oIr+IV07KKsgCrB0G4QXNg4JADkbRJITYBiphQCCkEtmAIZyTcBQJJ1DEXdrxqkAPlQUsQ5zKI8oY5lMQEnMlAKrZmcXBS1I6kMpw9QUqypJzBYBaYhiVZkk1zN8IeAhCiv71KTnSkFkhkDO0xySZZIJKksQXKbNE30RHOGyTCnEJ+NE1xLUrMoI8yShQ83KCnDghkh19Ii3cPw7YYq5rBIU0wmiEvmZQVWo9WozgB6pJwiKTFFMsrzctclQYIzJBWAWRnSAcyWHmALEpMN5vGJKsJy80sTMyHSmiVADTQmoLXA0DRzJIayPFqAtxJmFDnqJQkkEgvkJe4epSa2h6cUlUozEOtGVwahQWnQ5ag7xR8JIzVH0+V3i3eHsIUyZj2JDfIgltaNCGmc+mcWVMnla6F2+B2qAGDHza5SP104yZm8woHbqo1OkKJFS7Bu+8WBXhdXNUBy5IpegUp7AsaU1+VA/if4ampWEqlKDbVCwx+IO/8AjS71tAhAHhuatKwUoWQ6g6VOogjMocsvmNQav2yvHT8DxDMAFUUw6SCDYGyq2P0hBwzDcqXkYofqJLsSbpUqjEHQtekMpSloNj6Mct9jaGOhrNlm4/P2P87R5lzSGfYR7krY5T+/s8e1SwawCOeq8HzLpSHL/EKPQs9jA+M8MYtgMpUAQboJPc6Vc7Wi8ygphYO3q13Z4mVOIodhX/TmAlRzWd4fxabyZgNizmgFapbUkNSh2gXD+HcWnMeQ6VIKSCx6VChylnZyCKuQPWOrmca6Nf6l32oI2hR7P66XeC2G05Jj/DS0oDypiVEgzQClSVsjKkoWlQUhgDelgoEQsnYRVTKlLuGmTUoEwJdTpOVJCg5D9NXYXLdscNUA7u9/0vGZ0g0AD0o23/kFi2nCJnApq1ALQEgj4gUKBZzlQHLdRHw++l64DhsLKlpCsOiYsABcz7payoaffPkFLJVFsxnA8PM6lIDm9VBzZz7AVhdO8BYFasypRURZ5k0A+ySIQUaleJcKC0xBl6AKTJFSoBhlq4d70Ajfw/xTzk8vDocp/CQwD37P6/nGrHeC8EBnRg0LUmyUFiA9a7UsHhLOxIwQJkYWfJKmzZELJOVwm4qACdNYALDN4TOmKHOSQkBZdGUqzEXZ3PozGF/FpqpSOXmXlNOoKSfMXYHcMO2kUji39UsUaIOIA7SCCa78v9YIT4qTMwg5xmCYK8xSVE5nLA6kNTtDCxjLACsyOhei0UU9bt5g5LhTgxfOD5DJlzhJS6kuQlhkOoANGzBUcj4Z4ilzCxmy5W6py8iddw59BWLRjPH0vDhEmVOkTpKUJYuGKtbHMA9qmEJMvUziVEqSgqrVyEkBtCSxNN/zg7DYhKw6CCLOCDXVNDQjURzbBeL1KJWgpKVEFUtJTmSbdOcgKSRdJIL1SoGhfcL4tLUtJSV5iwLomJVcDK5fMlnNVKINiIBj9C219G7V77xIW3s34mP6QOZ7VBGo7afzaPKpjUcUvbeAkFAB22+dG/fvGJmNargXb+awOmcKVBFNtdPppHhUzdrex+rg9jAAYJ1aE19Tq2nrGcwOH/Td9RAapgProafr/qITOAethUb9w/pAAYpm23ba20eFM1CaC+tdNoG51XfXePH2juDf5O9n+sABU1JbzHYhzt6loAxXCpa3K0F6uQovvQg/tGzn19u1aWrEJnX0r9ANwa3gA0r4HJNkl9HUogANoFD84hPAsOC/Kl0ysSly4DP1Ext54a4t+0YcR3B7OHoWdrGGBqxvC0TEGWVLSk3CFBI0Nh0tpaEaf6d4cEsqZQ1BEokd3Irf6Q9MxqOKAD6dxS0eTPYef0qP2bWEIQL/AKbyKffYgDYLQAWu7J19Ya8I8MSsKByzMJFXVMUpW+rt7NBRxIubb2BiJatm9zWAD//Z"/>
          <p:cNvSpPr>
            <a:spLocks noChangeAspect="1" noChangeArrowheads="1"/>
          </p:cNvSpPr>
          <p:nvPr/>
        </p:nvSpPr>
        <p:spPr bwMode="auto">
          <a:xfrm>
            <a:off x="63500" y="-579438"/>
            <a:ext cx="1219200"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145904"/>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2047" y="3068960"/>
            <a:ext cx="678385" cy="126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40 Rectángulo redondeado"/>
          <p:cNvSpPr/>
          <p:nvPr/>
        </p:nvSpPr>
        <p:spPr>
          <a:xfrm>
            <a:off x="251520" y="4638292"/>
            <a:ext cx="1440160" cy="14550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Tilo, menta, toronjil, alcachofa, manzanilla, sábila, linaza</a:t>
            </a:r>
            <a:endParaRPr lang="es-MX" sz="1400" dirty="0"/>
          </a:p>
        </p:txBody>
      </p:sp>
      <p:sp>
        <p:nvSpPr>
          <p:cNvPr id="42" name="41 Rectángulo redondeado"/>
          <p:cNvSpPr/>
          <p:nvPr/>
        </p:nvSpPr>
        <p:spPr>
          <a:xfrm>
            <a:off x="3851920" y="4638292"/>
            <a:ext cx="1440160" cy="14550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Lactosa, magnesio, </a:t>
            </a:r>
            <a:r>
              <a:rPr lang="es-MX" sz="1400" dirty="0"/>
              <a:t>á</a:t>
            </a:r>
            <a:r>
              <a:rPr lang="es-MX" sz="1400" dirty="0" smtClean="0"/>
              <a:t>cidos, alcohol, glicerina, leche en polvo </a:t>
            </a:r>
            <a:endParaRPr lang="es-MX" sz="1400" dirty="0"/>
          </a:p>
        </p:txBody>
      </p:sp>
      <p:sp>
        <p:nvSpPr>
          <p:cNvPr id="43" name="42 Rectángulo redondeado"/>
          <p:cNvSpPr/>
          <p:nvPr/>
        </p:nvSpPr>
        <p:spPr>
          <a:xfrm>
            <a:off x="7380312" y="4656387"/>
            <a:ext cx="1440160" cy="14550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Frascos, tapas, etiquetas, cápsulas, cartones</a:t>
            </a:r>
          </a:p>
        </p:txBody>
      </p:sp>
      <p:cxnSp>
        <p:nvCxnSpPr>
          <p:cNvPr id="10" name="9 Conector recto de flecha"/>
          <p:cNvCxnSpPr>
            <a:stCxn id="33" idx="2"/>
            <a:endCxn id="3075" idx="0"/>
          </p:cNvCxnSpPr>
          <p:nvPr/>
        </p:nvCxnSpPr>
        <p:spPr>
          <a:xfrm>
            <a:off x="971600" y="2852936"/>
            <a:ext cx="6772" cy="4246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37" idx="2"/>
            <a:endCxn id="3078" idx="0"/>
          </p:cNvCxnSpPr>
          <p:nvPr/>
        </p:nvCxnSpPr>
        <p:spPr>
          <a:xfrm>
            <a:off x="4572000" y="2875744"/>
            <a:ext cx="0" cy="27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35" idx="2"/>
            <a:endCxn id="3081" idx="0"/>
          </p:cNvCxnSpPr>
          <p:nvPr/>
        </p:nvCxnSpPr>
        <p:spPr>
          <a:xfrm flipH="1">
            <a:off x="8121240" y="2899824"/>
            <a:ext cx="15156" cy="169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3075" idx="2"/>
            <a:endCxn id="41" idx="0"/>
          </p:cNvCxnSpPr>
          <p:nvPr/>
        </p:nvCxnSpPr>
        <p:spPr>
          <a:xfrm flipH="1">
            <a:off x="971600" y="4149080"/>
            <a:ext cx="6772" cy="489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stCxn id="3078" idx="2"/>
            <a:endCxn id="42" idx="0"/>
          </p:cNvCxnSpPr>
          <p:nvPr/>
        </p:nvCxnSpPr>
        <p:spPr>
          <a:xfrm>
            <a:off x="4572000" y="4365104"/>
            <a:ext cx="0" cy="273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a:stCxn id="3081" idx="2"/>
            <a:endCxn id="43" idx="0"/>
          </p:cNvCxnSpPr>
          <p:nvPr/>
        </p:nvCxnSpPr>
        <p:spPr>
          <a:xfrm flipH="1">
            <a:off x="8100392" y="4336058"/>
            <a:ext cx="20848" cy="320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60 Rectángulo redondeado"/>
          <p:cNvSpPr/>
          <p:nvPr/>
        </p:nvSpPr>
        <p:spPr>
          <a:xfrm>
            <a:off x="1859360" y="4941168"/>
            <a:ext cx="1632520" cy="8608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err="1" smtClean="0"/>
              <a:t>Interoc</a:t>
            </a:r>
            <a:endParaRPr lang="es-MX" sz="1400" dirty="0" smtClean="0"/>
          </a:p>
          <a:p>
            <a:pPr algn="ctr"/>
            <a:r>
              <a:rPr lang="es-MX" sz="1400" dirty="0" smtClean="0"/>
              <a:t>Nancy </a:t>
            </a:r>
            <a:r>
              <a:rPr lang="es-MX" sz="1400" dirty="0" err="1" smtClean="0"/>
              <a:t>Quintuña</a:t>
            </a:r>
            <a:endParaRPr lang="es-MX" sz="1400" dirty="0" smtClean="0"/>
          </a:p>
          <a:p>
            <a:pPr algn="ctr"/>
            <a:r>
              <a:rPr lang="es-MX" sz="1400" dirty="0" smtClean="0"/>
              <a:t>Rosa </a:t>
            </a:r>
            <a:r>
              <a:rPr lang="es-MX" sz="1400" dirty="0" err="1" smtClean="0"/>
              <a:t>Maila</a:t>
            </a:r>
            <a:endParaRPr lang="es-MX" sz="1400" dirty="0"/>
          </a:p>
        </p:txBody>
      </p:sp>
      <p:sp>
        <p:nvSpPr>
          <p:cNvPr id="62" name="61 Rectángulo redondeado"/>
          <p:cNvSpPr/>
          <p:nvPr/>
        </p:nvSpPr>
        <p:spPr>
          <a:xfrm>
            <a:off x="5531768" y="4653136"/>
            <a:ext cx="1632520" cy="8608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err="1" smtClean="0"/>
              <a:t>Provequin</a:t>
            </a:r>
            <a:endParaRPr lang="es-MX" sz="1400" dirty="0" smtClean="0"/>
          </a:p>
          <a:p>
            <a:pPr algn="ctr"/>
            <a:r>
              <a:rPr lang="es-MX" sz="1400" dirty="0" err="1" smtClean="0"/>
              <a:t>Crecicorp</a:t>
            </a:r>
            <a:r>
              <a:rPr lang="es-MX" sz="1400" dirty="0" smtClean="0"/>
              <a:t> </a:t>
            </a:r>
          </a:p>
          <a:p>
            <a:pPr algn="ctr"/>
            <a:r>
              <a:rPr lang="es-MX" sz="1400" dirty="0" err="1" smtClean="0"/>
              <a:t>Materquin</a:t>
            </a:r>
            <a:endParaRPr lang="es-MX" sz="1400" dirty="0"/>
          </a:p>
        </p:txBody>
      </p:sp>
      <p:sp>
        <p:nvSpPr>
          <p:cNvPr id="63" name="62 Rectángulo redondeado"/>
          <p:cNvSpPr/>
          <p:nvPr/>
        </p:nvSpPr>
        <p:spPr>
          <a:xfrm>
            <a:off x="5436096" y="5657997"/>
            <a:ext cx="1632520" cy="1083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err="1" smtClean="0"/>
              <a:t>Ingeme</a:t>
            </a:r>
            <a:endParaRPr lang="es-MX" sz="1400" dirty="0" smtClean="0"/>
          </a:p>
          <a:p>
            <a:pPr algn="ctr"/>
            <a:r>
              <a:rPr lang="es-MX" sz="1400" dirty="0" err="1" smtClean="0"/>
              <a:t>Imsa</a:t>
            </a:r>
            <a:r>
              <a:rPr lang="es-MX" sz="1400" dirty="0" smtClean="0"/>
              <a:t> </a:t>
            </a:r>
          </a:p>
          <a:p>
            <a:pPr algn="ctr"/>
            <a:r>
              <a:rPr lang="es-MX" sz="1400" dirty="0" err="1" smtClean="0"/>
              <a:t>Flexprin</a:t>
            </a:r>
            <a:endParaRPr lang="es-MX" sz="1400" dirty="0" smtClean="0"/>
          </a:p>
          <a:p>
            <a:pPr algn="ctr"/>
            <a:r>
              <a:rPr lang="es-MX" sz="1400" dirty="0" smtClean="0"/>
              <a:t>Pfizer</a:t>
            </a:r>
          </a:p>
          <a:p>
            <a:pPr algn="ctr"/>
            <a:r>
              <a:rPr lang="es-MX" sz="1400" dirty="0" err="1" smtClean="0"/>
              <a:t>Condimaqsa</a:t>
            </a:r>
            <a:endParaRPr lang="es-MX" sz="1400" dirty="0"/>
          </a:p>
        </p:txBody>
      </p:sp>
      <p:cxnSp>
        <p:nvCxnSpPr>
          <p:cNvPr id="48" name="47 Conector recto de flecha"/>
          <p:cNvCxnSpPr>
            <a:stCxn id="41" idx="3"/>
            <a:endCxn id="61" idx="1"/>
          </p:cNvCxnSpPr>
          <p:nvPr/>
        </p:nvCxnSpPr>
        <p:spPr>
          <a:xfrm>
            <a:off x="1691680" y="5365794"/>
            <a:ext cx="167680" cy="5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52 Conector angular"/>
          <p:cNvCxnSpPr>
            <a:stCxn id="42" idx="3"/>
            <a:endCxn id="62" idx="1"/>
          </p:cNvCxnSpPr>
          <p:nvPr/>
        </p:nvCxnSpPr>
        <p:spPr>
          <a:xfrm flipV="1">
            <a:off x="5292080" y="5083559"/>
            <a:ext cx="239688" cy="28223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56 Conector angular"/>
          <p:cNvCxnSpPr>
            <a:stCxn id="43" idx="1"/>
            <a:endCxn id="63" idx="3"/>
          </p:cNvCxnSpPr>
          <p:nvPr/>
        </p:nvCxnSpPr>
        <p:spPr>
          <a:xfrm rot="10800000" flipV="1">
            <a:off x="7068616" y="5383889"/>
            <a:ext cx="311696" cy="81579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207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857256" y="1785926"/>
            <a:ext cx="3000364" cy="5715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endParaRPr lang="es-ES" sz="2000" cap="none" dirty="0" smtClean="0"/>
          </a:p>
        </p:txBody>
      </p:sp>
      <p:sp>
        <p:nvSpPr>
          <p:cNvPr id="25" name="24 Recortar rectángulo de esquina sencilla"/>
          <p:cNvSpPr/>
          <p:nvPr/>
        </p:nvSpPr>
        <p:spPr>
          <a:xfrm>
            <a:off x="1877211" y="280598"/>
            <a:ext cx="5791133" cy="648072"/>
          </a:xfrm>
          <a:prstGeom prst="snip1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MX" sz="2800" dirty="0" smtClean="0"/>
              <a:t>MÉTODO FODA</a:t>
            </a:r>
            <a:endParaRPr lang="es-MX" sz="2800" dirty="0"/>
          </a:p>
        </p:txBody>
      </p:sp>
      <p:pic>
        <p:nvPicPr>
          <p:cNvPr id="122882" name="Picture 2" descr="http://t3.gstatic.com/images?q=tbn:ANd9GcQogRSGDZQVrHu6E0dA18RO_oILgsYXrnY7tgEGmCVfgs6y4vhR"/>
          <p:cNvPicPr>
            <a:picLocks noChangeAspect="1" noChangeArrowheads="1"/>
          </p:cNvPicPr>
          <p:nvPr/>
        </p:nvPicPr>
        <p:blipFill>
          <a:blip r:embed="rId3"/>
          <a:srcRect/>
          <a:stretch>
            <a:fillRect/>
          </a:stretch>
        </p:blipFill>
        <p:spPr bwMode="auto">
          <a:xfrm>
            <a:off x="2456599" y="1996540"/>
            <a:ext cx="4643470" cy="3718476"/>
          </a:xfrm>
          <a:prstGeom prst="rect">
            <a:avLst/>
          </a:prstGeom>
          <a:noFill/>
        </p:spPr>
      </p:pic>
      <p:sp>
        <p:nvSpPr>
          <p:cNvPr id="20" name="19 Rectángulo redondeado"/>
          <p:cNvSpPr/>
          <p:nvPr/>
        </p:nvSpPr>
        <p:spPr>
          <a:xfrm>
            <a:off x="3563888" y="1285860"/>
            <a:ext cx="2428892" cy="5000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Identificar y analizar </a:t>
            </a:r>
            <a:endParaRPr lang="es-ES" dirty="0"/>
          </a:p>
        </p:txBody>
      </p:sp>
      <p:sp>
        <p:nvSpPr>
          <p:cNvPr id="21" name="20 Rectángulo redondeado"/>
          <p:cNvSpPr/>
          <p:nvPr/>
        </p:nvSpPr>
        <p:spPr>
          <a:xfrm>
            <a:off x="3093984" y="6025278"/>
            <a:ext cx="3357586" cy="5000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A fin de comprender la situación de la empresa</a:t>
            </a:r>
            <a:endParaRPr lang="es-ES" dirty="0"/>
          </a:p>
        </p:txBody>
      </p:sp>
      <p:cxnSp>
        <p:nvCxnSpPr>
          <p:cNvPr id="24" name="23 Conector recto de flecha"/>
          <p:cNvCxnSpPr>
            <a:stCxn id="25" idx="1"/>
            <a:endCxn id="20" idx="0"/>
          </p:cNvCxnSpPr>
          <p:nvPr/>
        </p:nvCxnSpPr>
        <p:spPr>
          <a:xfrm>
            <a:off x="4772778" y="928670"/>
            <a:ext cx="555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stCxn id="20" idx="2"/>
            <a:endCxn id="122882" idx="0"/>
          </p:cNvCxnSpPr>
          <p:nvPr/>
        </p:nvCxnSpPr>
        <p:spPr>
          <a:xfrm>
            <a:off x="4778334" y="1785926"/>
            <a:ext cx="0" cy="2106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a:stCxn id="122882" idx="2"/>
            <a:endCxn id="21" idx="0"/>
          </p:cNvCxnSpPr>
          <p:nvPr/>
        </p:nvCxnSpPr>
        <p:spPr>
          <a:xfrm flipH="1">
            <a:off x="4772777" y="5715016"/>
            <a:ext cx="5557" cy="310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584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3"/>
          <a:srcRect l="37039" t="31757" r="36369" b="23648"/>
          <a:stretch/>
        </p:blipFill>
        <p:spPr bwMode="auto">
          <a:xfrm>
            <a:off x="46769" y="2956825"/>
            <a:ext cx="3067050" cy="2891790"/>
          </a:xfrm>
          <a:prstGeom prst="rect">
            <a:avLst/>
          </a:prstGeom>
          <a:ln>
            <a:noFill/>
          </a:ln>
          <a:extLst>
            <a:ext uri="{53640926-AAD7-44D8-BBD7-CCE9431645EC}">
              <a14:shadowObscured xmlns:a14="http://schemas.microsoft.com/office/drawing/2010/main"/>
            </a:ext>
          </a:extLst>
        </p:spPr>
      </p:pic>
      <p:pic>
        <p:nvPicPr>
          <p:cNvPr id="6" name="5 Imagen"/>
          <p:cNvPicPr/>
          <p:nvPr/>
        </p:nvPicPr>
        <p:blipFill rotWithShape="1">
          <a:blip r:embed="rId4"/>
          <a:srcRect l="35900" t="25676" r="36179" b="19932"/>
          <a:stretch/>
        </p:blipFill>
        <p:spPr bwMode="auto">
          <a:xfrm>
            <a:off x="6292264" y="2836000"/>
            <a:ext cx="2808311" cy="3133440"/>
          </a:xfrm>
          <a:prstGeom prst="rect">
            <a:avLst/>
          </a:prstGeom>
          <a:ln>
            <a:noFill/>
          </a:ln>
          <a:extLst>
            <a:ext uri="{53640926-AAD7-44D8-BBD7-CCE9431645EC}">
              <a14:shadowObscured xmlns:a14="http://schemas.microsoft.com/office/drawing/2010/main"/>
            </a:ext>
          </a:extLst>
        </p:spPr>
      </p:pic>
      <p:sp>
        <p:nvSpPr>
          <p:cNvPr id="7" name="1 Título"/>
          <p:cNvSpPr>
            <a:spLocks noGrp="1"/>
          </p:cNvSpPr>
          <p:nvPr>
            <p:ph type="title"/>
          </p:nvPr>
        </p:nvSpPr>
        <p:spPr>
          <a:xfrm>
            <a:off x="395536" y="836712"/>
            <a:ext cx="8229600" cy="1143000"/>
          </a:xfrm>
        </p:spPr>
        <p:txBody>
          <a:bodyPr>
            <a:normAutofit/>
          </a:bodyPr>
          <a:lstStyle/>
          <a:p>
            <a:pPr marL="0" indent="0" algn="ctr">
              <a:buNone/>
            </a:pPr>
            <a:r>
              <a:rPr lang="es-EC"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Plan Analítico</a:t>
            </a:r>
            <a:endParaRPr lang="es-EC"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8" name="7 Imagen"/>
          <p:cNvPicPr/>
          <p:nvPr/>
        </p:nvPicPr>
        <p:blipFill rotWithShape="1">
          <a:blip r:embed="rId5"/>
          <a:srcRect l="29215" t="27190" r="41059" b="9063"/>
          <a:stretch/>
        </p:blipFill>
        <p:spPr bwMode="auto">
          <a:xfrm>
            <a:off x="3091846" y="2424112"/>
            <a:ext cx="3200419" cy="39572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7309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545169180"/>
              </p:ext>
            </p:extLst>
          </p:nvPr>
        </p:nvGraphicFramePr>
        <p:xfrm>
          <a:off x="0" y="116632"/>
          <a:ext cx="9144000" cy="6696556"/>
        </p:xfrm>
        <a:graphic>
          <a:graphicData uri="http://schemas.openxmlformats.org/drawingml/2006/table">
            <a:tbl>
              <a:tblPr firstRow="1" firstCol="1" bandRow="1">
                <a:tableStyleId>{68D230F3-CF80-4859-8CE7-A43EE81993B5}</a:tableStyleId>
              </a:tblPr>
              <a:tblGrid>
                <a:gridCol w="623912"/>
                <a:gridCol w="5086889"/>
                <a:gridCol w="550618"/>
                <a:gridCol w="2882581"/>
              </a:tblGrid>
              <a:tr h="164676">
                <a:tc>
                  <a:txBody>
                    <a:bodyPr/>
                    <a:lstStyle/>
                    <a:p>
                      <a:pPr>
                        <a:lnSpc>
                          <a:spcPct val="115000"/>
                        </a:lnSpc>
                        <a:spcAft>
                          <a:spcPts val="0"/>
                        </a:spcAft>
                      </a:pPr>
                      <a:r>
                        <a:rPr lang="es-ES" sz="2000" dirty="0">
                          <a:effectLst/>
                        </a:rPr>
                        <a:t>N.</a:t>
                      </a:r>
                      <a:endParaRPr lang="es-ES" sz="2400" dirty="0">
                        <a:effectLst/>
                        <a:latin typeface="Calibri"/>
                        <a:ea typeface="Calibri"/>
                        <a:cs typeface="Times New Roman"/>
                      </a:endParaRPr>
                    </a:p>
                  </a:txBody>
                  <a:tcPr marL="26432" marR="26432" marT="0" marB="0"/>
                </a:tc>
                <a:tc>
                  <a:txBody>
                    <a:bodyPr/>
                    <a:lstStyle/>
                    <a:p>
                      <a:pPr>
                        <a:lnSpc>
                          <a:spcPct val="115000"/>
                        </a:lnSpc>
                        <a:spcAft>
                          <a:spcPts val="0"/>
                        </a:spcAft>
                      </a:pPr>
                      <a:r>
                        <a:rPr lang="es-ES" sz="2000" dirty="0">
                          <a:effectLst/>
                        </a:rPr>
                        <a:t>Oportunidades</a:t>
                      </a:r>
                      <a:endParaRPr lang="es-ES" sz="2400" dirty="0">
                        <a:effectLst/>
                        <a:latin typeface="Calibri"/>
                        <a:ea typeface="Calibri"/>
                        <a:cs typeface="Times New Roman"/>
                      </a:endParaRPr>
                    </a:p>
                  </a:txBody>
                  <a:tcPr marL="26432" marR="26432" marT="0" marB="0"/>
                </a:tc>
                <a:tc>
                  <a:txBody>
                    <a:bodyPr/>
                    <a:lstStyle/>
                    <a:p>
                      <a:pPr>
                        <a:lnSpc>
                          <a:spcPct val="115000"/>
                        </a:lnSpc>
                        <a:spcAft>
                          <a:spcPts val="0"/>
                        </a:spcAft>
                      </a:pPr>
                      <a:r>
                        <a:rPr lang="es-ES" sz="2000" dirty="0">
                          <a:effectLst/>
                        </a:rPr>
                        <a:t>N.</a:t>
                      </a:r>
                      <a:endParaRPr lang="es-ES" sz="2400" dirty="0">
                        <a:effectLst/>
                        <a:latin typeface="Calibri"/>
                        <a:ea typeface="Calibri"/>
                        <a:cs typeface="Times New Roman"/>
                      </a:endParaRPr>
                    </a:p>
                  </a:txBody>
                  <a:tcPr marL="26432" marR="26432" marT="0" marB="0"/>
                </a:tc>
                <a:tc>
                  <a:txBody>
                    <a:bodyPr/>
                    <a:lstStyle/>
                    <a:p>
                      <a:pPr>
                        <a:lnSpc>
                          <a:spcPct val="115000"/>
                        </a:lnSpc>
                        <a:spcAft>
                          <a:spcPts val="0"/>
                        </a:spcAft>
                      </a:pPr>
                      <a:r>
                        <a:rPr lang="es-ES" sz="2000" dirty="0">
                          <a:effectLst/>
                        </a:rPr>
                        <a:t>Amenazas </a:t>
                      </a:r>
                      <a:endParaRPr lang="es-ES" sz="2400" dirty="0">
                        <a:effectLst/>
                        <a:latin typeface="Calibri"/>
                        <a:ea typeface="Calibri"/>
                        <a:cs typeface="Times New Roman"/>
                      </a:endParaRPr>
                    </a:p>
                  </a:txBody>
                  <a:tcPr marL="26432" marR="26432" marT="0" marB="0"/>
                </a:tc>
              </a:tr>
              <a:tr h="225544">
                <a:tc>
                  <a:txBody>
                    <a:bodyPr/>
                    <a:lstStyle/>
                    <a:p>
                      <a:pPr>
                        <a:lnSpc>
                          <a:spcPct val="115000"/>
                        </a:lnSpc>
                        <a:spcAft>
                          <a:spcPts val="0"/>
                        </a:spcAft>
                      </a:pPr>
                      <a:r>
                        <a:rPr lang="es-ES" sz="1100" dirty="0">
                          <a:effectLst/>
                        </a:rPr>
                        <a:t>O2</a:t>
                      </a:r>
                      <a:endParaRPr lang="es-ES" sz="1200" dirty="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Crecimiento del PIB del sector industria manufacturera, como del sector de los fármacos.</a:t>
                      </a:r>
                      <a:endParaRPr lang="es-ES" sz="1200" dirty="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A2</a:t>
                      </a:r>
                      <a:endParaRPr lang="es-ES" sz="1200" dirty="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Las regulaciones y marco legal incumplidas por el gobierno y competencia.  </a:t>
                      </a:r>
                      <a:endParaRPr lang="es-ES" sz="1200" dirty="0">
                        <a:effectLst/>
                        <a:latin typeface="Calibri"/>
                        <a:ea typeface="Calibri"/>
                        <a:cs typeface="Times New Roman"/>
                      </a:endParaRPr>
                    </a:p>
                  </a:txBody>
                  <a:tcPr marL="26432" marR="26432" marT="0" marB="0"/>
                </a:tc>
              </a:tr>
              <a:tr h="416036">
                <a:tc>
                  <a:txBody>
                    <a:bodyPr/>
                    <a:lstStyle/>
                    <a:p>
                      <a:pPr>
                        <a:lnSpc>
                          <a:spcPct val="115000"/>
                        </a:lnSpc>
                        <a:spcAft>
                          <a:spcPts val="0"/>
                        </a:spcAft>
                      </a:pPr>
                      <a:r>
                        <a:rPr lang="es-ES" sz="1100">
                          <a:effectLst/>
                        </a:rPr>
                        <a:t>O5</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Restricción a las importaciones que deja mayor mercado de </a:t>
                      </a:r>
                      <a:r>
                        <a:rPr lang="es-ES" sz="1100" dirty="0" err="1">
                          <a:effectLst/>
                        </a:rPr>
                        <a:t>fitomedicamentos</a:t>
                      </a:r>
                      <a:r>
                        <a:rPr lang="es-ES" sz="1100" dirty="0">
                          <a:effectLst/>
                        </a:rPr>
                        <a:t> libre. (Balanza comercial deficitaria)  </a:t>
                      </a:r>
                      <a:endParaRPr lang="es-ES" sz="1200" dirty="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A5</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Inexistencia de certificaciones de cumplimento con el cuidado medio ambiental.</a:t>
                      </a:r>
                      <a:endParaRPr lang="es-ES" sz="1200">
                        <a:effectLst/>
                        <a:latin typeface="Calibri"/>
                        <a:ea typeface="Calibri"/>
                        <a:cs typeface="Times New Roman"/>
                      </a:endParaRPr>
                    </a:p>
                  </a:txBody>
                  <a:tcPr marL="26432" marR="26432" marT="0" marB="0"/>
                </a:tc>
              </a:tr>
              <a:tr h="380820">
                <a:tc>
                  <a:txBody>
                    <a:bodyPr/>
                    <a:lstStyle/>
                    <a:p>
                      <a:pPr>
                        <a:lnSpc>
                          <a:spcPct val="115000"/>
                        </a:lnSpc>
                        <a:spcAft>
                          <a:spcPts val="0"/>
                        </a:spcAft>
                      </a:pPr>
                      <a:r>
                        <a:rPr lang="es-ES" sz="1100">
                          <a:effectLst/>
                        </a:rPr>
                        <a:t>O8</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La motivación del código de la producción  a la inversión y crecimiento de la producción.  </a:t>
                      </a:r>
                      <a:endParaRPr lang="es-ES" sz="1200" dirty="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A7</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 Gran cantidad de competidores con precios de venta de sus productos muy bajos.</a:t>
                      </a:r>
                      <a:endParaRPr lang="es-ES" sz="1200">
                        <a:effectLst/>
                        <a:latin typeface="Calibri"/>
                        <a:ea typeface="Calibri"/>
                        <a:cs typeface="Times New Roman"/>
                      </a:endParaRPr>
                    </a:p>
                  </a:txBody>
                  <a:tcPr marL="26432" marR="26432" marT="0" marB="0"/>
                </a:tc>
              </a:tr>
              <a:tr h="196824">
                <a:tc>
                  <a:txBody>
                    <a:bodyPr/>
                    <a:lstStyle/>
                    <a:p>
                      <a:pPr>
                        <a:lnSpc>
                          <a:spcPct val="115000"/>
                        </a:lnSpc>
                        <a:spcAft>
                          <a:spcPts val="0"/>
                        </a:spcAft>
                      </a:pPr>
                      <a:r>
                        <a:rPr lang="es-ES" sz="1100">
                          <a:effectLst/>
                        </a:rPr>
                        <a:t>010</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Mayor acceso de la población a medicamentos.</a:t>
                      </a:r>
                      <a:endParaRPr lang="es-ES" sz="1200" dirty="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A8</a:t>
                      </a:r>
                      <a:endParaRPr lang="es-ES" sz="1200" dirty="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Los proveedores de materias primas no poseen certificaciones de calidad de sus productos.</a:t>
                      </a:r>
                      <a:endParaRPr lang="es-ES" sz="1200" dirty="0">
                        <a:effectLst/>
                        <a:latin typeface="Calibri"/>
                        <a:ea typeface="Calibri"/>
                        <a:cs typeface="Times New Roman"/>
                      </a:endParaRPr>
                    </a:p>
                  </a:txBody>
                  <a:tcPr marL="26432" marR="26432" marT="0" marB="0"/>
                </a:tc>
              </a:tr>
              <a:tr h="62833">
                <a:tc>
                  <a:txBody>
                    <a:bodyPr/>
                    <a:lstStyle/>
                    <a:p>
                      <a:pPr>
                        <a:lnSpc>
                          <a:spcPct val="115000"/>
                        </a:lnSpc>
                        <a:spcAft>
                          <a:spcPts val="0"/>
                        </a:spcAft>
                      </a:pPr>
                      <a:r>
                        <a:rPr lang="es-ES" sz="1100">
                          <a:effectLst/>
                        </a:rPr>
                        <a:t>012</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Crecimiento sostenido del sector farmacéutico y de los </a:t>
                      </a:r>
                      <a:r>
                        <a:rPr lang="es-ES" sz="1100" dirty="0" err="1">
                          <a:effectLst/>
                        </a:rPr>
                        <a:t>fitomedicamentos</a:t>
                      </a:r>
                      <a:r>
                        <a:rPr lang="es-ES" sz="1100" dirty="0">
                          <a:effectLst/>
                        </a:rPr>
                        <a:t>.</a:t>
                      </a:r>
                      <a:endParaRPr lang="es-ES" sz="1200" dirty="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 </a:t>
                      </a:r>
                      <a:r>
                        <a:rPr lang="es-ES" sz="1100" dirty="0" smtClean="0">
                          <a:effectLst/>
                        </a:rPr>
                        <a:t>A9</a:t>
                      </a:r>
                      <a:endParaRPr lang="es-ES" sz="1200" dirty="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 </a:t>
                      </a:r>
                      <a:r>
                        <a:rPr lang="es-ES" sz="1100" kern="1200" dirty="0" smtClean="0"/>
                        <a:t>Mala negociación con proveedores en tiempos de pago y costos</a:t>
                      </a:r>
                      <a:endParaRPr lang="es-ES" sz="1200" dirty="0">
                        <a:effectLst/>
                        <a:latin typeface="Calibri"/>
                        <a:ea typeface="Calibri"/>
                        <a:cs typeface="Times New Roman"/>
                      </a:endParaRPr>
                    </a:p>
                  </a:txBody>
                  <a:tcPr marL="26432" marR="26432" marT="0" marB="0"/>
                </a:tc>
              </a:tr>
              <a:tr h="285615">
                <a:tc>
                  <a:txBody>
                    <a:bodyPr/>
                    <a:lstStyle/>
                    <a:p>
                      <a:pPr>
                        <a:lnSpc>
                          <a:spcPct val="115000"/>
                        </a:lnSpc>
                        <a:spcAft>
                          <a:spcPts val="0"/>
                        </a:spcAft>
                      </a:pPr>
                      <a:r>
                        <a:rPr lang="es-ES" sz="1100">
                          <a:effectLst/>
                        </a:rPr>
                        <a:t>013</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85% de las ventas totales son efectuadas a tiendas naturistas.  </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 </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 </a:t>
                      </a:r>
                      <a:endParaRPr lang="es-ES" sz="1200" dirty="0">
                        <a:effectLst/>
                        <a:latin typeface="Calibri"/>
                        <a:ea typeface="Calibri"/>
                        <a:cs typeface="Times New Roman"/>
                      </a:endParaRPr>
                    </a:p>
                  </a:txBody>
                  <a:tcPr marL="26432" marR="26432" marT="0" marB="0"/>
                </a:tc>
              </a:tr>
              <a:tr h="164676">
                <a:tc>
                  <a:txBody>
                    <a:bodyPr/>
                    <a:lstStyle/>
                    <a:p>
                      <a:pPr>
                        <a:lnSpc>
                          <a:spcPct val="115000"/>
                        </a:lnSpc>
                        <a:spcAft>
                          <a:spcPts val="0"/>
                        </a:spcAft>
                      </a:pPr>
                      <a:r>
                        <a:rPr lang="es-ES" sz="2000" dirty="0">
                          <a:effectLst/>
                        </a:rPr>
                        <a:t>N.</a:t>
                      </a:r>
                      <a:endParaRPr lang="es-ES" sz="2000" b="1" dirty="0">
                        <a:effectLst/>
                        <a:latin typeface="Calibri"/>
                        <a:ea typeface="Calibri"/>
                        <a:cs typeface="Times New Roman"/>
                      </a:endParaRPr>
                    </a:p>
                  </a:txBody>
                  <a:tcPr marL="26432" marR="26432" marT="0" marB="0"/>
                </a:tc>
                <a:tc>
                  <a:txBody>
                    <a:bodyPr/>
                    <a:lstStyle/>
                    <a:p>
                      <a:pPr>
                        <a:lnSpc>
                          <a:spcPct val="115000"/>
                        </a:lnSpc>
                        <a:spcAft>
                          <a:spcPts val="0"/>
                        </a:spcAft>
                      </a:pPr>
                      <a:r>
                        <a:rPr lang="es-ES" sz="2000" dirty="0">
                          <a:effectLst/>
                        </a:rPr>
                        <a:t>Fortalezas </a:t>
                      </a:r>
                      <a:endParaRPr lang="es-ES" sz="2000" b="1" dirty="0">
                        <a:effectLst/>
                        <a:latin typeface="Calibri"/>
                        <a:ea typeface="Calibri"/>
                        <a:cs typeface="Times New Roman"/>
                      </a:endParaRPr>
                    </a:p>
                  </a:txBody>
                  <a:tcPr marL="26432" marR="26432" marT="0" marB="0"/>
                </a:tc>
                <a:tc>
                  <a:txBody>
                    <a:bodyPr/>
                    <a:lstStyle/>
                    <a:p>
                      <a:pPr>
                        <a:lnSpc>
                          <a:spcPct val="115000"/>
                        </a:lnSpc>
                        <a:spcAft>
                          <a:spcPts val="0"/>
                        </a:spcAft>
                      </a:pPr>
                      <a:r>
                        <a:rPr lang="es-ES" sz="2000" dirty="0">
                          <a:effectLst/>
                        </a:rPr>
                        <a:t>N.</a:t>
                      </a:r>
                      <a:endParaRPr lang="es-ES" sz="2000" b="1" dirty="0">
                        <a:effectLst/>
                        <a:latin typeface="Calibri"/>
                        <a:ea typeface="Calibri"/>
                        <a:cs typeface="Times New Roman"/>
                      </a:endParaRPr>
                    </a:p>
                  </a:txBody>
                  <a:tcPr marL="26432" marR="26432" marT="0" marB="0"/>
                </a:tc>
                <a:tc>
                  <a:txBody>
                    <a:bodyPr/>
                    <a:lstStyle/>
                    <a:p>
                      <a:pPr>
                        <a:lnSpc>
                          <a:spcPct val="115000"/>
                        </a:lnSpc>
                        <a:spcAft>
                          <a:spcPts val="0"/>
                        </a:spcAft>
                      </a:pPr>
                      <a:r>
                        <a:rPr lang="es-ES" sz="2000" dirty="0">
                          <a:effectLst/>
                        </a:rPr>
                        <a:t>Debilidades </a:t>
                      </a:r>
                      <a:endParaRPr lang="es-ES" sz="2000" b="1" dirty="0">
                        <a:effectLst/>
                        <a:latin typeface="Calibri"/>
                        <a:ea typeface="Calibri"/>
                        <a:cs typeface="Times New Roman"/>
                      </a:endParaRPr>
                    </a:p>
                  </a:txBody>
                  <a:tcPr marL="26432" marR="26432" marT="0" marB="0"/>
                </a:tc>
              </a:tr>
              <a:tr h="257381">
                <a:tc>
                  <a:txBody>
                    <a:bodyPr/>
                    <a:lstStyle/>
                    <a:p>
                      <a:pPr>
                        <a:lnSpc>
                          <a:spcPct val="115000"/>
                        </a:lnSpc>
                        <a:spcAft>
                          <a:spcPts val="0"/>
                        </a:spcAft>
                      </a:pPr>
                      <a:r>
                        <a:rPr lang="en-US" sz="1100">
                          <a:effectLst/>
                        </a:rPr>
                        <a:t>F1</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Capacitaciones permanentes  para el personal administrativo financiero.</a:t>
                      </a:r>
                      <a:endParaRPr lang="es-ES" sz="1200" dirty="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D1</a:t>
                      </a:r>
                      <a:endParaRPr lang="es-ES" sz="1200" dirty="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Manejo de gestión por áreas.</a:t>
                      </a:r>
                      <a:endParaRPr lang="es-ES" sz="1200" dirty="0">
                        <a:effectLst/>
                        <a:latin typeface="Calibri"/>
                        <a:ea typeface="Calibri"/>
                        <a:cs typeface="Times New Roman"/>
                      </a:endParaRPr>
                    </a:p>
                  </a:txBody>
                  <a:tcPr marL="26432" marR="26432" marT="0" marB="0"/>
                </a:tc>
              </a:tr>
              <a:tr h="380240">
                <a:tc>
                  <a:txBody>
                    <a:bodyPr/>
                    <a:lstStyle/>
                    <a:p>
                      <a:pPr>
                        <a:lnSpc>
                          <a:spcPct val="115000"/>
                        </a:lnSpc>
                        <a:spcAft>
                          <a:spcPts val="0"/>
                        </a:spcAft>
                      </a:pPr>
                      <a:r>
                        <a:rPr lang="en-US" sz="1100">
                          <a:effectLst/>
                        </a:rPr>
                        <a:t>F3</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Incentivos a los empleados.</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D2</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Gran cantidad de actividades administrativas financieras en pocas personas.</a:t>
                      </a:r>
                      <a:endParaRPr lang="es-ES" sz="1200" dirty="0">
                        <a:effectLst/>
                        <a:latin typeface="Calibri"/>
                        <a:ea typeface="Calibri"/>
                        <a:cs typeface="Times New Roman"/>
                      </a:endParaRPr>
                    </a:p>
                  </a:txBody>
                  <a:tcPr marL="26432" marR="26432" marT="0" marB="0"/>
                </a:tc>
              </a:tr>
              <a:tr h="246249">
                <a:tc>
                  <a:txBody>
                    <a:bodyPr/>
                    <a:lstStyle/>
                    <a:p>
                      <a:pPr>
                        <a:lnSpc>
                          <a:spcPct val="115000"/>
                        </a:lnSpc>
                        <a:spcAft>
                          <a:spcPts val="0"/>
                        </a:spcAft>
                      </a:pPr>
                      <a:r>
                        <a:rPr lang="en-US" sz="1100">
                          <a:effectLst/>
                        </a:rPr>
                        <a:t>F4</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Análisis de la situación financiera de la empresa.</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D3</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No existen lineamientos para la adquisición de materiales e insumos.</a:t>
                      </a:r>
                      <a:endParaRPr lang="es-ES" sz="1200" dirty="0">
                        <a:effectLst/>
                        <a:latin typeface="Calibri"/>
                        <a:ea typeface="Calibri"/>
                        <a:cs typeface="Times New Roman"/>
                      </a:endParaRPr>
                    </a:p>
                  </a:txBody>
                  <a:tcPr marL="26432" marR="26432" marT="0" marB="0"/>
                </a:tc>
              </a:tr>
              <a:tr h="233036">
                <a:tc>
                  <a:txBody>
                    <a:bodyPr/>
                    <a:lstStyle/>
                    <a:p>
                      <a:pPr>
                        <a:lnSpc>
                          <a:spcPct val="115000"/>
                        </a:lnSpc>
                        <a:spcAft>
                          <a:spcPts val="0"/>
                        </a:spcAft>
                      </a:pPr>
                      <a:r>
                        <a:rPr lang="en-US" sz="1100">
                          <a:effectLst/>
                        </a:rPr>
                        <a:t>F6</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Manejo y control de los procesos de la empresa.</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D4</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No existe buen control de la utilización de materiales.</a:t>
                      </a:r>
                      <a:endParaRPr lang="es-ES" sz="1200" dirty="0">
                        <a:effectLst/>
                        <a:latin typeface="Calibri"/>
                        <a:ea typeface="Calibri"/>
                        <a:cs typeface="Times New Roman"/>
                      </a:endParaRPr>
                    </a:p>
                  </a:txBody>
                  <a:tcPr marL="26432" marR="26432" marT="0" marB="0"/>
                </a:tc>
              </a:tr>
              <a:tr h="219823">
                <a:tc>
                  <a:txBody>
                    <a:bodyPr/>
                    <a:lstStyle/>
                    <a:p>
                      <a:pPr>
                        <a:lnSpc>
                          <a:spcPct val="115000"/>
                        </a:lnSpc>
                        <a:spcAft>
                          <a:spcPts val="0"/>
                        </a:spcAft>
                      </a:pPr>
                      <a:r>
                        <a:rPr lang="en-US" sz="1100">
                          <a:effectLst/>
                        </a:rPr>
                        <a:t>F7</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Asesoramiento para la toma de decisiones a gerencia general.</a:t>
                      </a:r>
                      <a:endParaRPr lang="es-ES" sz="1200" dirty="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D5</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Inexistencia de control en percha</a:t>
                      </a:r>
                      <a:endParaRPr lang="es-ES" sz="1200" dirty="0">
                        <a:effectLst/>
                        <a:latin typeface="Calibri"/>
                        <a:ea typeface="Calibri"/>
                        <a:cs typeface="Times New Roman"/>
                      </a:endParaRPr>
                    </a:p>
                  </a:txBody>
                  <a:tcPr marL="26432" marR="26432" marT="0" marB="0"/>
                </a:tc>
              </a:tr>
              <a:tr h="164676">
                <a:tc>
                  <a:txBody>
                    <a:bodyPr/>
                    <a:lstStyle/>
                    <a:p>
                      <a:pPr>
                        <a:lnSpc>
                          <a:spcPct val="115000"/>
                        </a:lnSpc>
                        <a:spcAft>
                          <a:spcPts val="0"/>
                        </a:spcAft>
                      </a:pPr>
                      <a:r>
                        <a:rPr lang="en-US" sz="1100">
                          <a:effectLst/>
                        </a:rPr>
                        <a:t>F9</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Conocimiento del mercado.</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 </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 </a:t>
                      </a:r>
                      <a:endParaRPr lang="es-ES" sz="1200">
                        <a:effectLst/>
                        <a:latin typeface="Calibri"/>
                        <a:ea typeface="Calibri"/>
                        <a:cs typeface="Times New Roman"/>
                      </a:endParaRPr>
                    </a:p>
                  </a:txBody>
                  <a:tcPr marL="26432" marR="26432" marT="0" marB="0"/>
                </a:tc>
              </a:tr>
              <a:tr h="271547">
                <a:tc>
                  <a:txBody>
                    <a:bodyPr/>
                    <a:lstStyle/>
                    <a:p>
                      <a:pPr>
                        <a:lnSpc>
                          <a:spcPct val="115000"/>
                        </a:lnSpc>
                        <a:spcAft>
                          <a:spcPts val="0"/>
                        </a:spcAft>
                      </a:pPr>
                      <a:r>
                        <a:rPr lang="en-US" sz="1100">
                          <a:effectLst/>
                        </a:rPr>
                        <a:t>F10</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Elaboración de lotes de productos en conjunto con la producción.</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 </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 </a:t>
                      </a:r>
                      <a:endParaRPr lang="es-ES" sz="1200" dirty="0">
                        <a:effectLst/>
                        <a:latin typeface="Calibri"/>
                        <a:ea typeface="Calibri"/>
                        <a:cs typeface="Times New Roman"/>
                      </a:endParaRPr>
                    </a:p>
                  </a:txBody>
                  <a:tcPr marL="26432" marR="26432" marT="0" marB="0"/>
                </a:tc>
              </a:tr>
              <a:tr h="285752">
                <a:tc>
                  <a:txBody>
                    <a:bodyPr/>
                    <a:lstStyle/>
                    <a:p>
                      <a:pPr>
                        <a:lnSpc>
                          <a:spcPct val="115000"/>
                        </a:lnSpc>
                        <a:spcAft>
                          <a:spcPts val="0"/>
                        </a:spcAft>
                      </a:pPr>
                      <a:r>
                        <a:rPr lang="en-US" sz="1100">
                          <a:effectLst/>
                        </a:rPr>
                        <a:t>F12</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Se verifica la calidad de materiales e insumos dentro de la empresa.</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 </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 </a:t>
                      </a:r>
                      <a:endParaRPr lang="es-ES" sz="1200" dirty="0">
                        <a:effectLst/>
                        <a:latin typeface="Calibri"/>
                        <a:ea typeface="Calibri"/>
                        <a:cs typeface="Times New Roman"/>
                      </a:endParaRPr>
                    </a:p>
                  </a:txBody>
                  <a:tcPr marL="26432" marR="26432" marT="0" marB="0"/>
                </a:tc>
              </a:tr>
              <a:tr h="186019">
                <a:tc>
                  <a:txBody>
                    <a:bodyPr/>
                    <a:lstStyle/>
                    <a:p>
                      <a:pPr>
                        <a:lnSpc>
                          <a:spcPct val="115000"/>
                        </a:lnSpc>
                        <a:spcAft>
                          <a:spcPts val="0"/>
                        </a:spcAft>
                      </a:pPr>
                      <a:r>
                        <a:rPr lang="en-US" sz="1100">
                          <a:effectLst/>
                        </a:rPr>
                        <a:t>F13</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Cumplimiento de normas para el diseño y publicidad de los fitomedicamentos.</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 </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 </a:t>
                      </a:r>
                      <a:endParaRPr lang="es-ES" sz="1200" dirty="0">
                        <a:effectLst/>
                        <a:latin typeface="Calibri"/>
                        <a:ea typeface="Calibri"/>
                        <a:cs typeface="Times New Roman"/>
                      </a:endParaRPr>
                    </a:p>
                  </a:txBody>
                  <a:tcPr marL="26432" marR="26432" marT="0" marB="0"/>
                </a:tc>
              </a:tr>
              <a:tr h="216024">
                <a:tc>
                  <a:txBody>
                    <a:bodyPr/>
                    <a:lstStyle/>
                    <a:p>
                      <a:pPr>
                        <a:lnSpc>
                          <a:spcPct val="115000"/>
                        </a:lnSpc>
                        <a:spcAft>
                          <a:spcPts val="0"/>
                        </a:spcAft>
                      </a:pPr>
                      <a:r>
                        <a:rPr lang="en-US" sz="1100">
                          <a:effectLst/>
                        </a:rPr>
                        <a:t>F14</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Se realiza control de calidad sobre los procesos de elaboración.</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 </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 </a:t>
                      </a:r>
                      <a:endParaRPr lang="es-ES" sz="1200" dirty="0">
                        <a:effectLst/>
                        <a:latin typeface="Calibri"/>
                        <a:ea typeface="Calibri"/>
                        <a:cs typeface="Times New Roman"/>
                      </a:endParaRPr>
                    </a:p>
                  </a:txBody>
                  <a:tcPr marL="26432" marR="26432" marT="0" marB="0"/>
                </a:tc>
              </a:tr>
              <a:tr h="218082">
                <a:tc>
                  <a:txBody>
                    <a:bodyPr/>
                    <a:lstStyle/>
                    <a:p>
                      <a:pPr>
                        <a:lnSpc>
                          <a:spcPct val="115000"/>
                        </a:lnSpc>
                        <a:spcAft>
                          <a:spcPts val="0"/>
                        </a:spcAft>
                      </a:pPr>
                      <a:r>
                        <a:rPr lang="en-US" sz="1100">
                          <a:effectLst/>
                        </a:rPr>
                        <a:t>F17</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Mantenimiento de la maquinaria de fácil acceso.</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 </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 </a:t>
                      </a:r>
                      <a:endParaRPr lang="es-ES" sz="1200" dirty="0">
                        <a:effectLst/>
                        <a:latin typeface="Calibri"/>
                        <a:ea typeface="Calibri"/>
                        <a:cs typeface="Times New Roman"/>
                      </a:endParaRPr>
                    </a:p>
                  </a:txBody>
                  <a:tcPr marL="26432" marR="26432" marT="0" marB="0"/>
                </a:tc>
              </a:tr>
              <a:tr h="190409">
                <a:tc>
                  <a:txBody>
                    <a:bodyPr/>
                    <a:lstStyle/>
                    <a:p>
                      <a:pPr>
                        <a:lnSpc>
                          <a:spcPct val="115000"/>
                        </a:lnSpc>
                        <a:spcAft>
                          <a:spcPts val="0"/>
                        </a:spcAft>
                      </a:pPr>
                      <a:r>
                        <a:rPr lang="en-US" sz="1100" dirty="0">
                          <a:effectLst/>
                        </a:rPr>
                        <a:t>F19</a:t>
                      </a:r>
                      <a:endParaRPr lang="es-ES" sz="1200" dirty="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Planta de producción propia.</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a:effectLst/>
                        </a:rPr>
                        <a:t> </a:t>
                      </a:r>
                      <a:endParaRPr lang="es-ES" sz="1200">
                        <a:effectLst/>
                        <a:latin typeface="Calibri"/>
                        <a:ea typeface="Calibri"/>
                        <a:cs typeface="Times New Roman"/>
                      </a:endParaRPr>
                    </a:p>
                  </a:txBody>
                  <a:tcPr marL="26432" marR="26432" marT="0" marB="0"/>
                </a:tc>
                <a:tc>
                  <a:txBody>
                    <a:bodyPr/>
                    <a:lstStyle/>
                    <a:p>
                      <a:pPr>
                        <a:lnSpc>
                          <a:spcPct val="115000"/>
                        </a:lnSpc>
                        <a:spcAft>
                          <a:spcPts val="0"/>
                        </a:spcAft>
                      </a:pPr>
                      <a:r>
                        <a:rPr lang="es-ES" sz="1100" dirty="0">
                          <a:effectLst/>
                        </a:rPr>
                        <a:t> </a:t>
                      </a:r>
                      <a:endParaRPr lang="es-ES" sz="1200" dirty="0">
                        <a:effectLst/>
                        <a:latin typeface="Calibri"/>
                        <a:ea typeface="Calibri"/>
                        <a:cs typeface="Times New Roman"/>
                      </a:endParaRPr>
                    </a:p>
                  </a:txBody>
                  <a:tcPr marL="26432" marR="26432" marT="0" marB="0"/>
                </a:tc>
              </a:tr>
            </a:tbl>
          </a:graphicData>
        </a:graphic>
      </p:graphicFrame>
    </p:spTree>
    <p:extLst>
      <p:ext uri="{BB962C8B-B14F-4D97-AF65-F5344CB8AC3E}">
        <p14:creationId xmlns:p14="http://schemas.microsoft.com/office/powerpoint/2010/main" val="4291666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835696" y="188640"/>
            <a:ext cx="568863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C" sz="5400" dirty="0" smtClean="0"/>
              <a:t>CAPÍTULO </a:t>
            </a:r>
            <a:r>
              <a:rPr lang="es-EC" sz="5400" dirty="0" err="1" smtClean="0"/>
              <a:t>IiI</a:t>
            </a:r>
            <a:endParaRPr lang="es-EC" sz="5400" dirty="0"/>
          </a:p>
        </p:txBody>
      </p:sp>
      <p:sp>
        <p:nvSpPr>
          <p:cNvPr id="2" name="1 Rectángulo redondeado"/>
          <p:cNvSpPr/>
          <p:nvPr/>
        </p:nvSpPr>
        <p:spPr>
          <a:xfrm>
            <a:off x="179512" y="1844824"/>
            <a:ext cx="4680520"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smtClean="0"/>
              <a:t>ANÁLISIS INTERNO DE LA GESTIÓN FINANCIERA  </a:t>
            </a:r>
            <a:endParaRPr lang="es-MX" sz="1600" dirty="0"/>
          </a:p>
        </p:txBody>
      </p:sp>
      <p:sp>
        <p:nvSpPr>
          <p:cNvPr id="5" name="4 Rectángulo redondeado"/>
          <p:cNvSpPr/>
          <p:nvPr/>
        </p:nvSpPr>
        <p:spPr>
          <a:xfrm>
            <a:off x="5508104" y="1700808"/>
            <a:ext cx="2808312"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Instrumento que a través el empleo de métodos de estudio </a:t>
            </a:r>
            <a:endParaRPr lang="es-MX" sz="1400" dirty="0"/>
          </a:p>
        </p:txBody>
      </p:sp>
      <p:sp>
        <p:nvSpPr>
          <p:cNvPr id="6" name="5 Rectángulo redondeado"/>
          <p:cNvSpPr/>
          <p:nvPr/>
        </p:nvSpPr>
        <p:spPr>
          <a:xfrm>
            <a:off x="5508104" y="2708920"/>
            <a:ext cx="280831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Permite conocer la situación de la empresa</a:t>
            </a:r>
            <a:endParaRPr lang="es-MX" sz="1400" dirty="0"/>
          </a:p>
        </p:txBody>
      </p:sp>
      <p:cxnSp>
        <p:nvCxnSpPr>
          <p:cNvPr id="7" name="6 Conector recto de flecha"/>
          <p:cNvCxnSpPr>
            <a:stCxn id="2" idx="3"/>
            <a:endCxn id="5" idx="1"/>
          </p:cNvCxnSpPr>
          <p:nvPr/>
        </p:nvCxnSpPr>
        <p:spPr>
          <a:xfrm>
            <a:off x="4860032" y="206084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a:stCxn id="5" idx="2"/>
            <a:endCxn id="6" idx="0"/>
          </p:cNvCxnSpPr>
          <p:nvPr/>
        </p:nvCxnSpPr>
        <p:spPr>
          <a:xfrm>
            <a:off x="6912260" y="242088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Rectángulo redondeado"/>
          <p:cNvSpPr/>
          <p:nvPr/>
        </p:nvSpPr>
        <p:spPr>
          <a:xfrm>
            <a:off x="251520" y="3956518"/>
            <a:ext cx="4104456" cy="5635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smtClean="0"/>
              <a:t>ANÁLISIS DE LOS ESTADOS FINANCIEROS  </a:t>
            </a:r>
            <a:endParaRPr lang="es-MX" sz="1600" dirty="0"/>
          </a:p>
        </p:txBody>
      </p:sp>
      <p:sp>
        <p:nvSpPr>
          <p:cNvPr id="12" name="1 Título"/>
          <p:cNvSpPr txBox="1">
            <a:spLocks/>
          </p:cNvSpPr>
          <p:nvPr/>
        </p:nvSpPr>
        <p:spPr>
          <a:xfrm>
            <a:off x="4860032" y="3764438"/>
            <a:ext cx="3888432" cy="11047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285750" indent="-285750" algn="just">
              <a:buFont typeface="Arial" pitchFamily="34" charset="0"/>
              <a:buChar char="•"/>
            </a:pPr>
            <a:r>
              <a:rPr lang="es-ES" sz="1400" cap="none" dirty="0" smtClean="0"/>
              <a:t>Presentan recursos generados o utilizados </a:t>
            </a:r>
          </a:p>
          <a:p>
            <a:pPr marL="285750" indent="-285750" algn="just">
              <a:buFont typeface="Arial" pitchFamily="34" charset="0"/>
              <a:buChar char="•"/>
            </a:pPr>
            <a:r>
              <a:rPr lang="es-ES" sz="1400" cap="none" dirty="0" smtClean="0"/>
              <a:t>Productos final de la contabilidad</a:t>
            </a:r>
          </a:p>
          <a:p>
            <a:pPr marL="285750" indent="-285750" algn="just">
              <a:buFont typeface="Arial" pitchFamily="34" charset="0"/>
              <a:buChar char="•"/>
            </a:pPr>
            <a:r>
              <a:rPr lang="es-ES" sz="1400" cap="none" dirty="0" smtClean="0"/>
              <a:t>Son una herramientas para conocer el estado de la empresa </a:t>
            </a:r>
          </a:p>
          <a:p>
            <a:pPr marL="285750" indent="-285750" algn="just">
              <a:buFont typeface="Arial" pitchFamily="34" charset="0"/>
              <a:buChar char="•"/>
            </a:pPr>
            <a:endParaRPr lang="es-MX" sz="1400" cap="none" dirty="0"/>
          </a:p>
        </p:txBody>
      </p:sp>
      <p:sp>
        <p:nvSpPr>
          <p:cNvPr id="13" name="12 Abrir llave"/>
          <p:cNvSpPr/>
          <p:nvPr/>
        </p:nvSpPr>
        <p:spPr>
          <a:xfrm>
            <a:off x="4499992" y="3789040"/>
            <a:ext cx="648072" cy="853266"/>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MX"/>
          </a:p>
        </p:txBody>
      </p:sp>
      <p:sp>
        <p:nvSpPr>
          <p:cNvPr id="24" name="23 Rectángulo redondeado"/>
          <p:cNvSpPr/>
          <p:nvPr/>
        </p:nvSpPr>
        <p:spPr>
          <a:xfrm>
            <a:off x="323528" y="5445224"/>
            <a:ext cx="1800200"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smtClean="0"/>
              <a:t>ANÁLISIS BALANCE GENERAL</a:t>
            </a:r>
            <a:endParaRPr lang="es-MX" sz="1600" dirty="0"/>
          </a:p>
        </p:txBody>
      </p:sp>
      <p:sp>
        <p:nvSpPr>
          <p:cNvPr id="25" name="1 Título"/>
          <p:cNvSpPr txBox="1">
            <a:spLocks/>
          </p:cNvSpPr>
          <p:nvPr/>
        </p:nvSpPr>
        <p:spPr>
          <a:xfrm>
            <a:off x="2303748" y="5528395"/>
            <a:ext cx="1764196" cy="7089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just"/>
            <a:endParaRPr lang="es-ES" sz="1400" cap="none" dirty="0" smtClean="0"/>
          </a:p>
          <a:p>
            <a:pPr algn="ctr"/>
            <a:r>
              <a:rPr lang="es-ES" sz="1400" cap="none" dirty="0" smtClean="0"/>
              <a:t>Refleja saldos de activo, pasivo y patrimonio </a:t>
            </a:r>
          </a:p>
          <a:p>
            <a:pPr marL="285750" indent="-285750" algn="just">
              <a:buFont typeface="Arial" pitchFamily="34" charset="0"/>
              <a:buChar char="•"/>
            </a:pPr>
            <a:endParaRPr lang="es-MX" sz="1400" cap="none" dirty="0"/>
          </a:p>
        </p:txBody>
      </p:sp>
      <p:sp>
        <p:nvSpPr>
          <p:cNvPr id="26" name="25 Rectángulo redondeado"/>
          <p:cNvSpPr/>
          <p:nvPr/>
        </p:nvSpPr>
        <p:spPr>
          <a:xfrm>
            <a:off x="4279032" y="5373216"/>
            <a:ext cx="2093168" cy="3904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smtClean="0"/>
          </a:p>
          <a:p>
            <a:pPr algn="ctr"/>
            <a:r>
              <a:rPr lang="es-MX" sz="1600" dirty="0" smtClean="0"/>
              <a:t>Análisis horizontal </a:t>
            </a:r>
          </a:p>
          <a:p>
            <a:pPr algn="ctr"/>
            <a:endParaRPr lang="es-MX" sz="1600" dirty="0"/>
          </a:p>
        </p:txBody>
      </p:sp>
      <p:cxnSp>
        <p:nvCxnSpPr>
          <p:cNvPr id="28" name="27 Conector recto de flecha"/>
          <p:cNvCxnSpPr>
            <a:stCxn id="24" idx="3"/>
          </p:cNvCxnSpPr>
          <p:nvPr/>
        </p:nvCxnSpPr>
        <p:spPr>
          <a:xfrm>
            <a:off x="2123728" y="5877272"/>
            <a:ext cx="396044" cy="5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stCxn id="25" idx="3"/>
            <a:endCxn id="26" idx="1"/>
          </p:cNvCxnSpPr>
          <p:nvPr/>
        </p:nvCxnSpPr>
        <p:spPr>
          <a:xfrm flipV="1">
            <a:off x="4067944" y="5568447"/>
            <a:ext cx="211088" cy="314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33 Rectángulo redondeado"/>
          <p:cNvSpPr/>
          <p:nvPr/>
        </p:nvSpPr>
        <p:spPr>
          <a:xfrm>
            <a:off x="4283968" y="6093296"/>
            <a:ext cx="2093168" cy="3904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smtClean="0"/>
          </a:p>
          <a:p>
            <a:pPr algn="ctr"/>
            <a:r>
              <a:rPr lang="es-MX" sz="1600" dirty="0" smtClean="0"/>
              <a:t>Análisis vertical </a:t>
            </a:r>
            <a:endParaRPr lang="es-MX" sz="1600" dirty="0"/>
          </a:p>
          <a:p>
            <a:pPr algn="ctr"/>
            <a:endParaRPr lang="es-MX" sz="1600" dirty="0"/>
          </a:p>
        </p:txBody>
      </p:sp>
      <p:cxnSp>
        <p:nvCxnSpPr>
          <p:cNvPr id="37" name="36 Conector recto de flecha"/>
          <p:cNvCxnSpPr>
            <a:stCxn id="25" idx="3"/>
            <a:endCxn id="34" idx="1"/>
          </p:cNvCxnSpPr>
          <p:nvPr/>
        </p:nvCxnSpPr>
        <p:spPr>
          <a:xfrm>
            <a:off x="4067944" y="5882854"/>
            <a:ext cx="216024" cy="405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40 Rectángulo redondeado"/>
          <p:cNvSpPr/>
          <p:nvPr/>
        </p:nvSpPr>
        <p:spPr>
          <a:xfrm>
            <a:off x="6627125" y="5284217"/>
            <a:ext cx="1877144" cy="5684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Problemas de crecimiento</a:t>
            </a:r>
          </a:p>
        </p:txBody>
      </p:sp>
      <p:sp>
        <p:nvSpPr>
          <p:cNvPr id="43" name="42 Rectángulo redondeado"/>
          <p:cNvSpPr/>
          <p:nvPr/>
        </p:nvSpPr>
        <p:spPr>
          <a:xfrm>
            <a:off x="6658701" y="5964491"/>
            <a:ext cx="230919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Relación de una cuenta con respecto al total</a:t>
            </a:r>
          </a:p>
        </p:txBody>
      </p:sp>
      <p:cxnSp>
        <p:nvCxnSpPr>
          <p:cNvPr id="45" name="44 Conector recto de flecha"/>
          <p:cNvCxnSpPr>
            <a:stCxn id="26" idx="3"/>
            <a:endCxn id="41" idx="1"/>
          </p:cNvCxnSpPr>
          <p:nvPr/>
        </p:nvCxnSpPr>
        <p:spPr>
          <a:xfrm flipV="1">
            <a:off x="6372200" y="5568446"/>
            <a:ext cx="25492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a:stCxn id="34" idx="3"/>
            <a:endCxn id="43" idx="1"/>
          </p:cNvCxnSpPr>
          <p:nvPr/>
        </p:nvCxnSpPr>
        <p:spPr>
          <a:xfrm flipV="1">
            <a:off x="6377136" y="6288527"/>
            <a:ext cx="28156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871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96752"/>
            <a:ext cx="88534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2051720" y="476672"/>
            <a:ext cx="4608512"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ANÁLISIS HORIZONTAL – BALANCE GENERAL </a:t>
            </a:r>
            <a:endParaRPr lang="es-MX" dirty="0"/>
          </a:p>
        </p:txBody>
      </p:sp>
      <p:cxnSp>
        <p:nvCxnSpPr>
          <p:cNvPr id="3" name="2 Conector recto"/>
          <p:cNvCxnSpPr/>
          <p:nvPr/>
        </p:nvCxnSpPr>
        <p:spPr>
          <a:xfrm>
            <a:off x="251520" y="1196752"/>
            <a:ext cx="0" cy="4680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226435" y="5955303"/>
            <a:ext cx="4572000" cy="553998"/>
          </a:xfrm>
          <a:prstGeom prst="rect">
            <a:avLst/>
          </a:prstGeom>
        </p:spPr>
        <p:txBody>
          <a:bodyPr>
            <a:spAutoFit/>
          </a:bodyPr>
          <a:lstStyle/>
          <a:p>
            <a:r>
              <a:rPr lang="es-ES" sz="1000" b="1" dirty="0"/>
              <a:t>Elaborado por</a:t>
            </a:r>
            <a:r>
              <a:rPr lang="es-ES" sz="1000" dirty="0"/>
              <a:t>: Henry Cortez, diciembre 2011</a:t>
            </a:r>
            <a:endParaRPr lang="es-MX" sz="1000" dirty="0"/>
          </a:p>
          <a:p>
            <a:r>
              <a:rPr lang="es-ES" sz="1000" b="1" dirty="0"/>
              <a:t>Fuente</a:t>
            </a:r>
            <a:r>
              <a:rPr lang="es-ES" sz="1000" dirty="0"/>
              <a:t>: </a:t>
            </a:r>
            <a:r>
              <a:rPr lang="es-ES" sz="1000" dirty="0" err="1"/>
              <a:t>Biopronec</a:t>
            </a:r>
            <a:r>
              <a:rPr lang="es-ES" sz="1000" dirty="0"/>
              <a:t> Cía. Ltda., diciembre 2011</a:t>
            </a:r>
            <a:endParaRPr lang="es-MX" sz="1000" dirty="0"/>
          </a:p>
          <a:p>
            <a:r>
              <a:rPr lang="es-ES" sz="1000" dirty="0"/>
              <a:t> </a:t>
            </a:r>
            <a:endParaRPr lang="es-MX" sz="1000" dirty="0"/>
          </a:p>
        </p:txBody>
      </p:sp>
    </p:spTree>
    <p:extLst>
      <p:ext uri="{BB962C8B-B14F-4D97-AF65-F5344CB8AC3E}">
        <p14:creationId xmlns:p14="http://schemas.microsoft.com/office/powerpoint/2010/main" val="3367037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340768"/>
            <a:ext cx="8743950" cy="491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redondeado"/>
          <p:cNvSpPr/>
          <p:nvPr/>
        </p:nvSpPr>
        <p:spPr>
          <a:xfrm>
            <a:off x="1907704" y="476672"/>
            <a:ext cx="4608512"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ANÁLISIS VERTICAL – BALANCE GENERAL  </a:t>
            </a:r>
            <a:endParaRPr lang="es-MX" dirty="0"/>
          </a:p>
        </p:txBody>
      </p:sp>
      <p:cxnSp>
        <p:nvCxnSpPr>
          <p:cNvPr id="3" name="2 Conector recto"/>
          <p:cNvCxnSpPr/>
          <p:nvPr/>
        </p:nvCxnSpPr>
        <p:spPr>
          <a:xfrm>
            <a:off x="8851454" y="1340768"/>
            <a:ext cx="0" cy="4608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107504" y="5955303"/>
            <a:ext cx="4572000" cy="553998"/>
          </a:xfrm>
          <a:prstGeom prst="rect">
            <a:avLst/>
          </a:prstGeom>
        </p:spPr>
        <p:txBody>
          <a:bodyPr>
            <a:spAutoFit/>
          </a:bodyPr>
          <a:lstStyle/>
          <a:p>
            <a:r>
              <a:rPr lang="es-ES" sz="1000" b="1" dirty="0"/>
              <a:t>Elaborado por</a:t>
            </a:r>
            <a:r>
              <a:rPr lang="es-ES" sz="1000" dirty="0"/>
              <a:t>: Henry Cortez, diciembre 2011</a:t>
            </a:r>
            <a:endParaRPr lang="es-MX" sz="1000" dirty="0"/>
          </a:p>
          <a:p>
            <a:r>
              <a:rPr lang="es-ES" sz="1000" b="1" dirty="0"/>
              <a:t>Fuente</a:t>
            </a:r>
            <a:r>
              <a:rPr lang="es-ES" sz="1000" dirty="0"/>
              <a:t>: </a:t>
            </a:r>
            <a:r>
              <a:rPr lang="es-ES" sz="1000" dirty="0" err="1"/>
              <a:t>Biopronec</a:t>
            </a:r>
            <a:r>
              <a:rPr lang="es-ES" sz="1000" dirty="0"/>
              <a:t> Cía. Ltda., diciembre 2011</a:t>
            </a:r>
            <a:endParaRPr lang="es-MX" sz="1000" dirty="0"/>
          </a:p>
          <a:p>
            <a:r>
              <a:rPr lang="es-ES" sz="1000" dirty="0"/>
              <a:t> </a:t>
            </a:r>
            <a:endParaRPr lang="es-MX" sz="1000" dirty="0"/>
          </a:p>
        </p:txBody>
      </p:sp>
    </p:spTree>
    <p:extLst>
      <p:ext uri="{BB962C8B-B14F-4D97-AF65-F5344CB8AC3E}">
        <p14:creationId xmlns:p14="http://schemas.microsoft.com/office/powerpoint/2010/main" val="2283008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2915816" y="116632"/>
            <a:ext cx="3096344"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DETALLE DE CUENTAS</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2025860798"/>
              </p:ext>
            </p:extLst>
          </p:nvPr>
        </p:nvGraphicFramePr>
        <p:xfrm>
          <a:off x="323527" y="1052736"/>
          <a:ext cx="8568952" cy="1402080"/>
        </p:xfrm>
        <a:graphic>
          <a:graphicData uri="http://schemas.openxmlformats.org/drawingml/2006/table">
            <a:tbl>
              <a:tblPr firstRow="1" firstCol="1" bandRow="1">
                <a:tableStyleId>{68D230F3-CF80-4859-8CE7-A43EE81993B5}</a:tableStyleId>
              </a:tblPr>
              <a:tblGrid>
                <a:gridCol w="2069898"/>
                <a:gridCol w="914790"/>
                <a:gridCol w="664306"/>
                <a:gridCol w="847591"/>
                <a:gridCol w="846738"/>
                <a:gridCol w="846738"/>
                <a:gridCol w="823693"/>
                <a:gridCol w="823693"/>
                <a:gridCol w="731505"/>
              </a:tblGrid>
              <a:tr h="161925">
                <a:tc rowSpan="2">
                  <a:txBody>
                    <a:bodyPr/>
                    <a:lstStyle/>
                    <a:p>
                      <a:pPr algn="ctr">
                        <a:lnSpc>
                          <a:spcPct val="115000"/>
                        </a:lnSpc>
                        <a:spcAft>
                          <a:spcPts val="0"/>
                        </a:spcAft>
                      </a:pPr>
                      <a:r>
                        <a:rPr lang="es-MX" sz="1000" dirty="0">
                          <a:effectLst/>
                        </a:rPr>
                        <a:t>DESCRIPCIÓN</a:t>
                      </a:r>
                      <a:endParaRPr lang="es-MX" sz="1100" dirty="0">
                        <a:effectLst/>
                        <a:latin typeface="Calibri"/>
                        <a:ea typeface="Calibri"/>
                        <a:cs typeface="Times New Roman"/>
                      </a:endParaRPr>
                    </a:p>
                  </a:txBody>
                  <a:tcPr marL="44450" marR="44450" marT="0" marB="0" anchor="ctr"/>
                </a:tc>
                <a:tc gridSpan="8">
                  <a:txBody>
                    <a:bodyPr/>
                    <a:lstStyle/>
                    <a:p>
                      <a:pPr algn="ctr">
                        <a:lnSpc>
                          <a:spcPct val="115000"/>
                        </a:lnSpc>
                        <a:spcAft>
                          <a:spcPts val="0"/>
                        </a:spcAft>
                      </a:pPr>
                      <a:r>
                        <a:rPr lang="es-MX" sz="1000">
                          <a:effectLst/>
                        </a:rPr>
                        <a:t>PERIODO </a:t>
                      </a:r>
                      <a:endParaRPr lang="es-MX" sz="1100">
                        <a:effectLst/>
                        <a:latin typeface="Calibri"/>
                        <a:ea typeface="Calibri"/>
                        <a:cs typeface="Times New Roman"/>
                      </a:endParaRPr>
                    </a:p>
                  </a:txBody>
                  <a:tcPr marL="44450" marR="44450"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61925">
                <a:tc vMerge="1">
                  <a:txBody>
                    <a:bodyPr/>
                    <a:lstStyle/>
                    <a:p>
                      <a:endParaRPr lang="es-MX"/>
                    </a:p>
                  </a:txBody>
                  <a:tcPr/>
                </a:tc>
                <a:tc>
                  <a:txBody>
                    <a:bodyPr/>
                    <a:lstStyle/>
                    <a:p>
                      <a:pPr algn="ctr">
                        <a:lnSpc>
                          <a:spcPct val="115000"/>
                        </a:lnSpc>
                        <a:spcAft>
                          <a:spcPts val="0"/>
                        </a:spcAft>
                      </a:pPr>
                      <a:r>
                        <a:rPr lang="es-MX" sz="1000" dirty="0">
                          <a:effectLst/>
                        </a:rPr>
                        <a:t>2008</a:t>
                      </a:r>
                      <a:endParaRPr lang="es-MX"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000" dirty="0">
                          <a:effectLst/>
                        </a:rPr>
                        <a:t>%</a:t>
                      </a:r>
                      <a:endParaRPr lang="es-MX"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000" dirty="0">
                          <a:effectLst/>
                        </a:rPr>
                        <a:t>2009</a:t>
                      </a:r>
                      <a:endParaRPr lang="es-MX"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000" dirty="0">
                          <a:effectLst/>
                        </a:rPr>
                        <a:t>%</a:t>
                      </a:r>
                      <a:endParaRPr lang="es-MX"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000" dirty="0">
                          <a:effectLst/>
                        </a:rPr>
                        <a:t>2010</a:t>
                      </a:r>
                      <a:endParaRPr lang="es-MX"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000" dirty="0">
                          <a:effectLst/>
                        </a:rPr>
                        <a:t>%</a:t>
                      </a:r>
                      <a:endParaRPr lang="es-MX"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000" dirty="0">
                          <a:effectLst/>
                        </a:rPr>
                        <a:t>2011</a:t>
                      </a:r>
                      <a:endParaRPr lang="es-MX"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000" dirty="0">
                          <a:effectLst/>
                        </a:rPr>
                        <a:t>%</a:t>
                      </a:r>
                      <a:endParaRPr lang="es-MX" sz="1100" dirty="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MX" sz="1000">
                          <a:effectLst/>
                        </a:rPr>
                        <a:t>Cartera Activa</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112624.8</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91.23%</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216060.67</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96.13%</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308911.85</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97.68%</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smtClean="0">
                          <a:effectLst/>
                        </a:rPr>
                        <a:t>240000.00</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96.00%</a:t>
                      </a:r>
                      <a:endParaRPr lang="es-MX" sz="11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MX" sz="1000">
                          <a:effectLst/>
                        </a:rPr>
                        <a:t>Otras cuentas por cobrar </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smtClean="0">
                          <a:effectLst/>
                        </a:rPr>
                        <a:t>7000.00</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5.67%</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smtClean="0">
                          <a:effectLst/>
                        </a:rPr>
                        <a:t>5000.00</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2.22%</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5993.73</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1.90%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smtClean="0">
                          <a:effectLst/>
                        </a:rPr>
                        <a:t>0.00</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0.00%</a:t>
                      </a:r>
                      <a:endParaRPr lang="es-MX" sz="11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MX" sz="1000">
                          <a:effectLst/>
                        </a:rPr>
                        <a:t>Préstamo Empleados </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236.14</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0.19%</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smtClean="0">
                          <a:effectLst/>
                        </a:rPr>
                        <a:t>500.00</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0.22%</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smtClean="0">
                          <a:effectLst/>
                        </a:rPr>
                        <a:t>300.00</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0.09%</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smtClean="0">
                          <a:effectLst/>
                        </a:rPr>
                        <a:t>0.00</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0.00%</a:t>
                      </a:r>
                      <a:endParaRPr lang="es-MX" sz="11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MX" sz="1000">
                          <a:effectLst/>
                        </a:rPr>
                        <a:t>Impuestos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4824.09</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3.91%</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smtClean="0">
                          <a:effectLst/>
                        </a:rPr>
                        <a:t>5460.20</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2.43%</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6304.32</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1.99%</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smtClean="0">
                          <a:effectLst/>
                        </a:rPr>
                        <a:t>12400.00</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4.96%</a:t>
                      </a:r>
                      <a:endParaRPr lang="es-MX" sz="11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MX" sz="1000">
                          <a:effectLst/>
                        </a:rPr>
                        <a:t>Provisión </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a:t>
                      </a:r>
                      <a:r>
                        <a:rPr lang="es-MX" sz="1000" dirty="0" smtClean="0">
                          <a:effectLst/>
                        </a:rPr>
                        <a:t>1233.70</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-1.00%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-2270.21</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-1.01%</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-5269.28</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-1.67%</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a:t>
                      </a:r>
                      <a:r>
                        <a:rPr lang="es-MX" sz="1000" dirty="0" smtClean="0">
                          <a:effectLst/>
                        </a:rPr>
                        <a:t>2400.00</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-0.96%</a:t>
                      </a:r>
                      <a:endParaRPr lang="es-MX" sz="11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MX" sz="1000">
                          <a:effectLst/>
                        </a:rPr>
                        <a:t>TOTAL </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123451.33</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100.00%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224750.66</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100.00%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316240.62</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100.00%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smtClean="0">
                          <a:effectLst/>
                        </a:rPr>
                        <a:t>250000.00</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100.00%</a:t>
                      </a:r>
                      <a:endParaRPr lang="es-MX" sz="1100" dirty="0">
                        <a:effectLst/>
                        <a:latin typeface="Calibri"/>
                        <a:ea typeface="Calibri"/>
                        <a:cs typeface="Times New Roman"/>
                      </a:endParaRPr>
                    </a:p>
                  </a:txBody>
                  <a:tcPr marL="44450" marR="44450" marT="0" marB="0" anchor="b"/>
                </a:tc>
              </a:tr>
            </a:tbl>
          </a:graphicData>
        </a:graphic>
      </p:graphicFrame>
      <p:sp>
        <p:nvSpPr>
          <p:cNvPr id="3" name="2 Rectángulo"/>
          <p:cNvSpPr/>
          <p:nvPr/>
        </p:nvSpPr>
        <p:spPr>
          <a:xfrm>
            <a:off x="2790056" y="764704"/>
            <a:ext cx="3870176" cy="307777"/>
          </a:xfrm>
          <a:prstGeom prst="rect">
            <a:avLst/>
          </a:prstGeom>
        </p:spPr>
        <p:txBody>
          <a:bodyPr wrap="square">
            <a:spAutoFit/>
          </a:bodyPr>
          <a:lstStyle/>
          <a:p>
            <a:r>
              <a:rPr lang="es-ES" sz="1400" b="1" dirty="0"/>
              <a:t>COMPOSICIÓN DE LAS CUENTAS POR COBRAR</a:t>
            </a:r>
            <a:endParaRPr lang="es-MX" sz="1400" dirty="0"/>
          </a:p>
        </p:txBody>
      </p:sp>
      <p:sp>
        <p:nvSpPr>
          <p:cNvPr id="9" name="8 Rectángulo"/>
          <p:cNvSpPr/>
          <p:nvPr/>
        </p:nvSpPr>
        <p:spPr>
          <a:xfrm>
            <a:off x="2790056" y="2492896"/>
            <a:ext cx="3870176" cy="307777"/>
          </a:xfrm>
          <a:prstGeom prst="rect">
            <a:avLst/>
          </a:prstGeom>
        </p:spPr>
        <p:txBody>
          <a:bodyPr wrap="square">
            <a:spAutoFit/>
          </a:bodyPr>
          <a:lstStyle/>
          <a:p>
            <a:r>
              <a:rPr lang="es-ES" sz="1400" b="1" dirty="0"/>
              <a:t>COMPOSICIÓN DE </a:t>
            </a:r>
            <a:r>
              <a:rPr lang="es-ES" sz="1400" b="1" dirty="0" smtClean="0"/>
              <a:t>LA CUENTA INVENTARIOS</a:t>
            </a:r>
            <a:endParaRPr lang="es-MX" sz="1400" dirty="0"/>
          </a:p>
        </p:txBody>
      </p:sp>
      <p:graphicFrame>
        <p:nvGraphicFramePr>
          <p:cNvPr id="4" name="3 Tabla"/>
          <p:cNvGraphicFramePr>
            <a:graphicFrameLocks noGrp="1"/>
          </p:cNvGraphicFramePr>
          <p:nvPr>
            <p:extLst>
              <p:ext uri="{D42A27DB-BD31-4B8C-83A1-F6EECF244321}">
                <p14:modId xmlns:p14="http://schemas.microsoft.com/office/powerpoint/2010/main" val="2721065240"/>
              </p:ext>
            </p:extLst>
          </p:nvPr>
        </p:nvGraphicFramePr>
        <p:xfrm>
          <a:off x="107502" y="2865484"/>
          <a:ext cx="8928993" cy="1325880"/>
        </p:xfrm>
        <a:graphic>
          <a:graphicData uri="http://schemas.openxmlformats.org/drawingml/2006/table">
            <a:tbl>
              <a:tblPr firstRow="1" firstCol="1" bandRow="1">
                <a:tableStyleId>{68D230F3-CF80-4859-8CE7-A43EE81993B5}</a:tableStyleId>
              </a:tblPr>
              <a:tblGrid>
                <a:gridCol w="2605658"/>
                <a:gridCol w="880386"/>
                <a:gridCol w="880386"/>
                <a:gridCol w="880386"/>
                <a:gridCol w="880386"/>
                <a:gridCol w="878609"/>
                <a:gridCol w="555031"/>
                <a:gridCol w="862285"/>
                <a:gridCol w="505866"/>
              </a:tblGrid>
              <a:tr h="161925">
                <a:tc rowSpan="2">
                  <a:txBody>
                    <a:bodyPr/>
                    <a:lstStyle/>
                    <a:p>
                      <a:pPr algn="ctr">
                        <a:lnSpc>
                          <a:spcPct val="115000"/>
                        </a:lnSpc>
                        <a:spcAft>
                          <a:spcPts val="0"/>
                        </a:spcAft>
                      </a:pPr>
                      <a:r>
                        <a:rPr lang="es-MX" sz="1000" dirty="0">
                          <a:effectLst/>
                        </a:rPr>
                        <a:t>DESCRIPCIÓN</a:t>
                      </a:r>
                      <a:endParaRPr lang="es-MX" sz="1000" dirty="0">
                        <a:effectLst/>
                        <a:latin typeface="Calibri"/>
                        <a:ea typeface="Calibri"/>
                        <a:cs typeface="Times New Roman"/>
                      </a:endParaRPr>
                    </a:p>
                  </a:txBody>
                  <a:tcPr marL="44450" marR="44450" marT="0" marB="0" anchor="ctr"/>
                </a:tc>
                <a:tc gridSpan="8">
                  <a:txBody>
                    <a:bodyPr/>
                    <a:lstStyle/>
                    <a:p>
                      <a:pPr algn="ctr">
                        <a:lnSpc>
                          <a:spcPct val="115000"/>
                        </a:lnSpc>
                        <a:spcAft>
                          <a:spcPts val="0"/>
                        </a:spcAft>
                      </a:pPr>
                      <a:r>
                        <a:rPr lang="es-MX" sz="1000">
                          <a:effectLst/>
                        </a:rPr>
                        <a:t>PERIODO </a:t>
                      </a:r>
                      <a:endParaRPr lang="es-MX" sz="1000">
                        <a:effectLst/>
                        <a:latin typeface="Calibri"/>
                        <a:ea typeface="Calibri"/>
                        <a:cs typeface="Times New Roman"/>
                      </a:endParaRPr>
                    </a:p>
                  </a:txBody>
                  <a:tcPr marL="44450" marR="44450"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61925">
                <a:tc vMerge="1">
                  <a:txBody>
                    <a:bodyPr/>
                    <a:lstStyle/>
                    <a:p>
                      <a:endParaRPr lang="es-MX"/>
                    </a:p>
                  </a:txBody>
                  <a:tcPr/>
                </a:tc>
                <a:tc>
                  <a:txBody>
                    <a:bodyPr/>
                    <a:lstStyle/>
                    <a:p>
                      <a:pPr algn="ctr">
                        <a:lnSpc>
                          <a:spcPct val="115000"/>
                        </a:lnSpc>
                        <a:spcAft>
                          <a:spcPts val="0"/>
                        </a:spcAft>
                      </a:pPr>
                      <a:r>
                        <a:rPr lang="es-MX" sz="1000" dirty="0">
                          <a:effectLst/>
                        </a:rPr>
                        <a:t>2008</a:t>
                      </a:r>
                      <a:endParaRPr lang="es-MX"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000" dirty="0">
                          <a:effectLst/>
                        </a:rPr>
                        <a:t>%</a:t>
                      </a:r>
                      <a:endParaRPr lang="es-MX"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000" dirty="0">
                          <a:effectLst/>
                        </a:rPr>
                        <a:t>2009</a:t>
                      </a:r>
                      <a:endParaRPr lang="es-MX"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000" dirty="0">
                          <a:effectLst/>
                        </a:rPr>
                        <a:t>%</a:t>
                      </a:r>
                      <a:endParaRPr lang="es-MX"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000" dirty="0">
                          <a:effectLst/>
                        </a:rPr>
                        <a:t>2010</a:t>
                      </a:r>
                      <a:endParaRPr lang="es-MX"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000">
                          <a:effectLst/>
                        </a:rPr>
                        <a:t>%</a:t>
                      </a:r>
                      <a:endParaRPr lang="es-MX"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000">
                          <a:effectLst/>
                        </a:rPr>
                        <a:t>2011</a:t>
                      </a:r>
                      <a:endParaRPr lang="es-MX"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000" dirty="0">
                          <a:effectLst/>
                        </a:rPr>
                        <a:t>%</a:t>
                      </a:r>
                      <a:endParaRPr lang="es-MX" sz="1000" dirty="0">
                        <a:effectLst/>
                        <a:latin typeface="Calibri"/>
                        <a:ea typeface="Calibri"/>
                        <a:cs typeface="Times New Roman"/>
                      </a:endParaRPr>
                    </a:p>
                  </a:txBody>
                  <a:tcPr marL="44450" marR="44450" marT="0" marB="0" anchor="b"/>
                </a:tc>
              </a:tr>
              <a:tr h="200025">
                <a:tc>
                  <a:txBody>
                    <a:bodyPr/>
                    <a:lstStyle/>
                    <a:p>
                      <a:pPr>
                        <a:lnSpc>
                          <a:spcPct val="115000"/>
                        </a:lnSpc>
                        <a:spcAft>
                          <a:spcPts val="0"/>
                        </a:spcAft>
                      </a:pPr>
                      <a:r>
                        <a:rPr lang="es-MX" sz="1000" dirty="0">
                          <a:effectLst/>
                        </a:rPr>
                        <a:t>Inventario Materia prima</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15114.44</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28.03%</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smtClean="0">
                          <a:effectLst/>
                        </a:rPr>
                        <a:t>23817.00</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29.89%</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75207.98</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46.84%</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smtClean="0">
                          <a:effectLst/>
                        </a:rPr>
                        <a:t>72600.00</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48.40%</a:t>
                      </a:r>
                      <a:endParaRPr lang="es-MX" sz="1000" dirty="0">
                        <a:effectLst/>
                        <a:latin typeface="Calibri"/>
                        <a:ea typeface="Calibri"/>
                        <a:cs typeface="Times New Roman"/>
                      </a:endParaRPr>
                    </a:p>
                  </a:txBody>
                  <a:tcPr marL="44450" marR="44450" marT="0" marB="0" anchor="b"/>
                </a:tc>
              </a:tr>
              <a:tr h="200025">
                <a:tc>
                  <a:txBody>
                    <a:bodyPr/>
                    <a:lstStyle/>
                    <a:p>
                      <a:pPr>
                        <a:lnSpc>
                          <a:spcPct val="115000"/>
                        </a:lnSpc>
                        <a:spcAft>
                          <a:spcPts val="0"/>
                        </a:spcAft>
                      </a:pPr>
                      <a:r>
                        <a:rPr lang="es-MX" sz="1000" dirty="0">
                          <a:effectLst/>
                        </a:rPr>
                        <a:t>Inventario de productos en proceso</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23905.24</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44.34%</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 0.00</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0.00%</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1230.77</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0.77%</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smtClean="0">
                          <a:effectLst/>
                        </a:rPr>
                        <a:t>1200.00</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0.80%</a:t>
                      </a:r>
                      <a:endParaRPr lang="es-MX" sz="1000">
                        <a:effectLst/>
                        <a:latin typeface="Calibri"/>
                        <a:ea typeface="Calibri"/>
                        <a:cs typeface="Times New Roman"/>
                      </a:endParaRPr>
                    </a:p>
                  </a:txBody>
                  <a:tcPr marL="44450" marR="44450" marT="0" marB="0" anchor="b"/>
                </a:tc>
              </a:tr>
              <a:tr h="200025">
                <a:tc>
                  <a:txBody>
                    <a:bodyPr/>
                    <a:lstStyle/>
                    <a:p>
                      <a:pPr>
                        <a:lnSpc>
                          <a:spcPct val="115000"/>
                        </a:lnSpc>
                        <a:spcAft>
                          <a:spcPts val="0"/>
                        </a:spcAft>
                      </a:pPr>
                      <a:r>
                        <a:rPr lang="es-MX" sz="1000">
                          <a:effectLst/>
                        </a:rPr>
                        <a:t>Inventario de productos terminados</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14897.43</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27.63%</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16361.31</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20.53%</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84116.58</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52.39%</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smtClean="0">
                          <a:effectLst/>
                        </a:rPr>
                        <a:t>76200.00</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50.80%</a:t>
                      </a:r>
                      <a:endParaRPr lang="es-MX" sz="1000">
                        <a:effectLst/>
                        <a:latin typeface="Calibri"/>
                        <a:ea typeface="Calibri"/>
                        <a:cs typeface="Times New Roman"/>
                      </a:endParaRPr>
                    </a:p>
                  </a:txBody>
                  <a:tcPr marL="44450" marR="44450" marT="0" marB="0" anchor="b"/>
                </a:tc>
              </a:tr>
              <a:tr h="200025">
                <a:tc>
                  <a:txBody>
                    <a:bodyPr/>
                    <a:lstStyle/>
                    <a:p>
                      <a:pPr>
                        <a:lnSpc>
                          <a:spcPct val="115000"/>
                        </a:lnSpc>
                        <a:spcAft>
                          <a:spcPts val="0"/>
                        </a:spcAft>
                      </a:pPr>
                      <a:r>
                        <a:rPr lang="es-MX" sz="1000">
                          <a:effectLst/>
                        </a:rPr>
                        <a:t>Mercadería en transito </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 0.00</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0.00%</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smtClean="0">
                          <a:effectLst/>
                        </a:rPr>
                        <a:t>39515.00</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49.58%</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0.00 </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0.00%</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0.00 </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0.00%</a:t>
                      </a:r>
                      <a:endParaRPr lang="es-MX" sz="10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MX" sz="1000">
                          <a:effectLst/>
                        </a:rPr>
                        <a:t>TOTAL </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53917.11</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100.00%</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79693.31</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100.00%</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160555.33</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100.00%</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smtClean="0">
                          <a:effectLst/>
                        </a:rPr>
                        <a:t>150000.00</a:t>
                      </a:r>
                      <a:endParaRPr lang="es-MX" sz="10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000" dirty="0">
                          <a:effectLst/>
                        </a:rPr>
                        <a:t> 100%</a:t>
                      </a:r>
                      <a:endParaRPr lang="es-MX" sz="1000" dirty="0">
                        <a:effectLst/>
                        <a:latin typeface="Calibri"/>
                        <a:ea typeface="Calibri"/>
                        <a:cs typeface="Times New Roman"/>
                      </a:endParaRPr>
                    </a:p>
                  </a:txBody>
                  <a:tcPr marL="44450" marR="44450" marT="0" marB="0" anchor="b"/>
                </a:tc>
              </a:tr>
            </a:tbl>
          </a:graphicData>
        </a:graphic>
      </p:graphicFrame>
      <p:sp>
        <p:nvSpPr>
          <p:cNvPr id="11" name="10 Rectángulo"/>
          <p:cNvSpPr/>
          <p:nvPr/>
        </p:nvSpPr>
        <p:spPr>
          <a:xfrm>
            <a:off x="2790056" y="4437112"/>
            <a:ext cx="3870176" cy="307777"/>
          </a:xfrm>
          <a:prstGeom prst="rect">
            <a:avLst/>
          </a:prstGeom>
        </p:spPr>
        <p:txBody>
          <a:bodyPr wrap="square">
            <a:spAutoFit/>
          </a:bodyPr>
          <a:lstStyle/>
          <a:p>
            <a:r>
              <a:rPr lang="es-ES" sz="1400" b="1" dirty="0"/>
              <a:t>COMPOSICIÓN DE </a:t>
            </a:r>
            <a:r>
              <a:rPr lang="es-ES" sz="1400" b="1" dirty="0" smtClean="0"/>
              <a:t>LA CUENTA ACTIVO FIJO</a:t>
            </a:r>
            <a:endParaRPr lang="es-MX" sz="1400" dirty="0"/>
          </a:p>
        </p:txBody>
      </p:sp>
      <p:graphicFrame>
        <p:nvGraphicFramePr>
          <p:cNvPr id="12" name="11 Tabla"/>
          <p:cNvGraphicFramePr>
            <a:graphicFrameLocks noGrp="1"/>
          </p:cNvGraphicFramePr>
          <p:nvPr>
            <p:extLst>
              <p:ext uri="{D42A27DB-BD31-4B8C-83A1-F6EECF244321}">
                <p14:modId xmlns:p14="http://schemas.microsoft.com/office/powerpoint/2010/main" val="2232116872"/>
              </p:ext>
            </p:extLst>
          </p:nvPr>
        </p:nvGraphicFramePr>
        <p:xfrm>
          <a:off x="251520" y="4751081"/>
          <a:ext cx="8712967" cy="1774263"/>
        </p:xfrm>
        <a:graphic>
          <a:graphicData uri="http://schemas.openxmlformats.org/drawingml/2006/table">
            <a:tbl>
              <a:tblPr firstRow="1" firstCol="1" bandRow="1">
                <a:tableStyleId>{68D230F3-CF80-4859-8CE7-A43EE81993B5}</a:tableStyleId>
              </a:tblPr>
              <a:tblGrid>
                <a:gridCol w="2448272"/>
                <a:gridCol w="936104"/>
                <a:gridCol w="864096"/>
                <a:gridCol w="720080"/>
                <a:gridCol w="792088"/>
                <a:gridCol w="792088"/>
                <a:gridCol w="648072"/>
                <a:gridCol w="792088"/>
                <a:gridCol w="720079"/>
              </a:tblGrid>
              <a:tr h="159823">
                <a:tc rowSpan="2">
                  <a:txBody>
                    <a:bodyPr/>
                    <a:lstStyle/>
                    <a:p>
                      <a:pPr algn="ctr">
                        <a:lnSpc>
                          <a:spcPct val="115000"/>
                        </a:lnSpc>
                        <a:spcAft>
                          <a:spcPts val="0"/>
                        </a:spcAft>
                      </a:pPr>
                      <a:r>
                        <a:rPr lang="es-MX" sz="1000" dirty="0">
                          <a:effectLst/>
                        </a:rPr>
                        <a:t>DESCRIPCIÓN</a:t>
                      </a:r>
                      <a:endParaRPr lang="es-MX" sz="1000" dirty="0">
                        <a:effectLst/>
                        <a:latin typeface="Calibri"/>
                        <a:ea typeface="Calibri"/>
                        <a:cs typeface="Times New Roman"/>
                      </a:endParaRPr>
                    </a:p>
                  </a:txBody>
                  <a:tcPr marL="43927" marR="43927" marT="0" marB="0" anchor="ctr"/>
                </a:tc>
                <a:tc gridSpan="8">
                  <a:txBody>
                    <a:bodyPr/>
                    <a:lstStyle/>
                    <a:p>
                      <a:pPr algn="ctr">
                        <a:lnSpc>
                          <a:spcPct val="115000"/>
                        </a:lnSpc>
                        <a:spcAft>
                          <a:spcPts val="0"/>
                        </a:spcAft>
                      </a:pPr>
                      <a:r>
                        <a:rPr lang="es-MX" sz="1000">
                          <a:effectLst/>
                        </a:rPr>
                        <a:t>PERIODO </a:t>
                      </a:r>
                      <a:endParaRPr lang="es-MX" sz="1000">
                        <a:effectLst/>
                        <a:latin typeface="Calibri"/>
                        <a:ea typeface="Calibri"/>
                        <a:cs typeface="Times New Roman"/>
                      </a:endParaRPr>
                    </a:p>
                  </a:txBody>
                  <a:tcPr marL="43927" marR="43927"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59823">
                <a:tc vMerge="1">
                  <a:txBody>
                    <a:bodyPr/>
                    <a:lstStyle/>
                    <a:p>
                      <a:endParaRPr lang="es-MX"/>
                    </a:p>
                  </a:txBody>
                  <a:tcPr/>
                </a:tc>
                <a:tc>
                  <a:txBody>
                    <a:bodyPr/>
                    <a:lstStyle/>
                    <a:p>
                      <a:pPr algn="ctr">
                        <a:lnSpc>
                          <a:spcPct val="115000"/>
                        </a:lnSpc>
                        <a:spcAft>
                          <a:spcPts val="0"/>
                        </a:spcAft>
                      </a:pPr>
                      <a:r>
                        <a:rPr lang="es-MX" sz="1000" dirty="0">
                          <a:effectLst/>
                        </a:rPr>
                        <a:t>2008</a:t>
                      </a:r>
                      <a:endParaRPr lang="es-MX" sz="1000" dirty="0">
                        <a:effectLst/>
                        <a:latin typeface="Calibri"/>
                        <a:ea typeface="Calibri"/>
                        <a:cs typeface="Times New Roman"/>
                      </a:endParaRPr>
                    </a:p>
                  </a:txBody>
                  <a:tcPr marL="43927" marR="43927" marT="0" marB="0" anchor="b"/>
                </a:tc>
                <a:tc>
                  <a:txBody>
                    <a:bodyPr/>
                    <a:lstStyle/>
                    <a:p>
                      <a:pPr algn="ctr">
                        <a:lnSpc>
                          <a:spcPct val="115000"/>
                        </a:lnSpc>
                        <a:spcAft>
                          <a:spcPts val="0"/>
                        </a:spcAft>
                      </a:pPr>
                      <a:r>
                        <a:rPr lang="es-MX" sz="1000" dirty="0">
                          <a:effectLst/>
                        </a:rPr>
                        <a:t>%</a:t>
                      </a:r>
                      <a:endParaRPr lang="es-MX" sz="1000" dirty="0">
                        <a:effectLst/>
                        <a:latin typeface="Calibri"/>
                        <a:ea typeface="Calibri"/>
                        <a:cs typeface="Times New Roman"/>
                      </a:endParaRPr>
                    </a:p>
                  </a:txBody>
                  <a:tcPr marL="43927" marR="43927" marT="0" marB="0" anchor="b"/>
                </a:tc>
                <a:tc>
                  <a:txBody>
                    <a:bodyPr/>
                    <a:lstStyle/>
                    <a:p>
                      <a:pPr algn="ctr">
                        <a:lnSpc>
                          <a:spcPct val="115000"/>
                        </a:lnSpc>
                        <a:spcAft>
                          <a:spcPts val="0"/>
                        </a:spcAft>
                      </a:pPr>
                      <a:r>
                        <a:rPr lang="es-MX" sz="1000" dirty="0">
                          <a:effectLst/>
                        </a:rPr>
                        <a:t>2009</a:t>
                      </a:r>
                      <a:endParaRPr lang="es-MX" sz="1000" dirty="0">
                        <a:effectLst/>
                        <a:latin typeface="Calibri"/>
                        <a:ea typeface="Calibri"/>
                        <a:cs typeface="Times New Roman"/>
                      </a:endParaRPr>
                    </a:p>
                  </a:txBody>
                  <a:tcPr marL="43927" marR="43927" marT="0" marB="0" anchor="b"/>
                </a:tc>
                <a:tc>
                  <a:txBody>
                    <a:bodyPr/>
                    <a:lstStyle/>
                    <a:p>
                      <a:pPr algn="ctr">
                        <a:lnSpc>
                          <a:spcPct val="115000"/>
                        </a:lnSpc>
                        <a:spcAft>
                          <a:spcPts val="0"/>
                        </a:spcAft>
                      </a:pPr>
                      <a:r>
                        <a:rPr lang="es-MX" sz="1000" dirty="0">
                          <a:effectLst/>
                        </a:rPr>
                        <a:t>%</a:t>
                      </a:r>
                      <a:endParaRPr lang="es-MX" sz="1000" dirty="0">
                        <a:effectLst/>
                        <a:latin typeface="Calibri"/>
                        <a:ea typeface="Calibri"/>
                        <a:cs typeface="Times New Roman"/>
                      </a:endParaRPr>
                    </a:p>
                  </a:txBody>
                  <a:tcPr marL="43927" marR="43927" marT="0" marB="0" anchor="b"/>
                </a:tc>
                <a:tc>
                  <a:txBody>
                    <a:bodyPr/>
                    <a:lstStyle/>
                    <a:p>
                      <a:pPr algn="ctr">
                        <a:lnSpc>
                          <a:spcPct val="115000"/>
                        </a:lnSpc>
                        <a:spcAft>
                          <a:spcPts val="0"/>
                        </a:spcAft>
                      </a:pPr>
                      <a:r>
                        <a:rPr lang="es-MX" sz="1000" dirty="0">
                          <a:effectLst/>
                        </a:rPr>
                        <a:t>2010</a:t>
                      </a:r>
                      <a:endParaRPr lang="es-MX" sz="1000" dirty="0">
                        <a:effectLst/>
                        <a:latin typeface="Calibri"/>
                        <a:ea typeface="Calibri"/>
                        <a:cs typeface="Times New Roman"/>
                      </a:endParaRPr>
                    </a:p>
                  </a:txBody>
                  <a:tcPr marL="43927" marR="43927" marT="0" marB="0" anchor="b"/>
                </a:tc>
                <a:tc>
                  <a:txBody>
                    <a:bodyPr/>
                    <a:lstStyle/>
                    <a:p>
                      <a:pPr algn="ctr">
                        <a:lnSpc>
                          <a:spcPct val="115000"/>
                        </a:lnSpc>
                        <a:spcAft>
                          <a:spcPts val="0"/>
                        </a:spcAft>
                      </a:pPr>
                      <a:r>
                        <a:rPr lang="es-MX" sz="1000" dirty="0">
                          <a:effectLst/>
                        </a:rPr>
                        <a:t>%</a:t>
                      </a:r>
                      <a:endParaRPr lang="es-MX" sz="1000" dirty="0">
                        <a:effectLst/>
                        <a:latin typeface="Calibri"/>
                        <a:ea typeface="Calibri"/>
                        <a:cs typeface="Times New Roman"/>
                      </a:endParaRPr>
                    </a:p>
                  </a:txBody>
                  <a:tcPr marL="43927" marR="43927" marT="0" marB="0" anchor="b"/>
                </a:tc>
                <a:tc>
                  <a:txBody>
                    <a:bodyPr/>
                    <a:lstStyle/>
                    <a:p>
                      <a:pPr algn="ctr">
                        <a:lnSpc>
                          <a:spcPct val="115000"/>
                        </a:lnSpc>
                        <a:spcAft>
                          <a:spcPts val="0"/>
                        </a:spcAft>
                      </a:pPr>
                      <a:r>
                        <a:rPr lang="es-MX" sz="1000" dirty="0">
                          <a:effectLst/>
                        </a:rPr>
                        <a:t>2011</a:t>
                      </a:r>
                      <a:endParaRPr lang="es-MX" sz="1000" dirty="0">
                        <a:effectLst/>
                        <a:latin typeface="Calibri"/>
                        <a:ea typeface="Calibri"/>
                        <a:cs typeface="Times New Roman"/>
                      </a:endParaRPr>
                    </a:p>
                  </a:txBody>
                  <a:tcPr marL="43927" marR="43927" marT="0" marB="0" anchor="b"/>
                </a:tc>
                <a:tc>
                  <a:txBody>
                    <a:bodyPr/>
                    <a:lstStyle/>
                    <a:p>
                      <a:pPr algn="ctr">
                        <a:lnSpc>
                          <a:spcPct val="115000"/>
                        </a:lnSpc>
                        <a:spcAft>
                          <a:spcPts val="0"/>
                        </a:spcAft>
                      </a:pPr>
                      <a:r>
                        <a:rPr lang="es-MX" sz="1000" dirty="0">
                          <a:effectLst/>
                        </a:rPr>
                        <a:t>%</a:t>
                      </a:r>
                      <a:endParaRPr lang="es-MX" sz="1000" dirty="0">
                        <a:effectLst/>
                        <a:latin typeface="Calibri"/>
                        <a:ea typeface="Calibri"/>
                        <a:cs typeface="Times New Roman"/>
                      </a:endParaRPr>
                    </a:p>
                  </a:txBody>
                  <a:tcPr marL="43927" marR="43927" marT="0" marB="0" anchor="b"/>
                </a:tc>
              </a:tr>
              <a:tr h="159823">
                <a:tc>
                  <a:txBody>
                    <a:bodyPr/>
                    <a:lstStyle/>
                    <a:p>
                      <a:pPr>
                        <a:lnSpc>
                          <a:spcPct val="115000"/>
                        </a:lnSpc>
                        <a:spcAft>
                          <a:spcPts val="0"/>
                        </a:spcAft>
                      </a:pPr>
                      <a:r>
                        <a:rPr lang="es-MX" sz="1000">
                          <a:effectLst/>
                        </a:rPr>
                        <a:t>Muebles y Enseres</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smtClean="0">
                          <a:effectLst/>
                        </a:rPr>
                        <a:t>3929.40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8.33%</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smtClean="0">
                          <a:effectLst/>
                        </a:rPr>
                        <a:t>7055.20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4.58%</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smtClean="0">
                          <a:effectLst/>
                        </a:rPr>
                        <a:t>0.00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0.00%</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0.00</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0.00%</a:t>
                      </a:r>
                      <a:endParaRPr lang="es-MX" sz="1000">
                        <a:effectLst/>
                        <a:latin typeface="Calibri"/>
                        <a:ea typeface="Calibri"/>
                        <a:cs typeface="Times New Roman"/>
                      </a:endParaRPr>
                    </a:p>
                  </a:txBody>
                  <a:tcPr marL="43927" marR="43927" marT="0" marB="0" anchor="b"/>
                </a:tc>
              </a:tr>
              <a:tr h="185003">
                <a:tc>
                  <a:txBody>
                    <a:bodyPr/>
                    <a:lstStyle/>
                    <a:p>
                      <a:pPr>
                        <a:lnSpc>
                          <a:spcPct val="115000"/>
                        </a:lnSpc>
                        <a:spcAft>
                          <a:spcPts val="0"/>
                        </a:spcAft>
                      </a:pPr>
                      <a:r>
                        <a:rPr lang="es-MX" sz="1000">
                          <a:effectLst/>
                        </a:rPr>
                        <a:t>Maquinaria, equipo e instalaciones</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a:effectLst/>
                        </a:rPr>
                        <a:t>23150.64</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49.08%</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smtClean="0">
                          <a:effectLst/>
                        </a:rPr>
                        <a:t>42610.00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27.68%</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a:effectLst/>
                        </a:rPr>
                        <a:t>99387.36</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a:effectLst/>
                        </a:rPr>
                        <a:t>37.04%</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137000.00</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84.57%</a:t>
                      </a:r>
                      <a:endParaRPr lang="es-MX" sz="1000">
                        <a:effectLst/>
                        <a:latin typeface="Calibri"/>
                        <a:ea typeface="Calibri"/>
                        <a:cs typeface="Times New Roman"/>
                      </a:endParaRPr>
                    </a:p>
                  </a:txBody>
                  <a:tcPr marL="43927" marR="43927" marT="0" marB="0" anchor="b"/>
                </a:tc>
              </a:tr>
              <a:tr h="181220">
                <a:tc>
                  <a:txBody>
                    <a:bodyPr/>
                    <a:lstStyle/>
                    <a:p>
                      <a:pPr>
                        <a:lnSpc>
                          <a:spcPct val="115000"/>
                        </a:lnSpc>
                        <a:spcAft>
                          <a:spcPts val="0"/>
                        </a:spcAft>
                      </a:pPr>
                      <a:r>
                        <a:rPr lang="es-MX" sz="1000">
                          <a:effectLst/>
                        </a:rPr>
                        <a:t>Equipo de computación y software</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a:effectLst/>
                        </a:rPr>
                        <a:t>1873.87</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3.97%</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smtClean="0">
                          <a:effectLst/>
                        </a:rPr>
                        <a:t>11064.20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7.19%</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a:effectLst/>
                        </a:rPr>
                        <a:t>20061.15</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7.48%</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20000.00</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12.35%</a:t>
                      </a:r>
                      <a:endParaRPr lang="es-MX" sz="1000">
                        <a:effectLst/>
                        <a:latin typeface="Calibri"/>
                        <a:ea typeface="Calibri"/>
                        <a:cs typeface="Times New Roman"/>
                      </a:endParaRPr>
                    </a:p>
                  </a:txBody>
                  <a:tcPr marL="43927" marR="43927" marT="0" marB="0" anchor="b"/>
                </a:tc>
              </a:tr>
              <a:tr h="181220">
                <a:tc>
                  <a:txBody>
                    <a:bodyPr/>
                    <a:lstStyle/>
                    <a:p>
                      <a:pPr>
                        <a:lnSpc>
                          <a:spcPct val="115000"/>
                        </a:lnSpc>
                        <a:spcAft>
                          <a:spcPts val="0"/>
                        </a:spcAft>
                      </a:pPr>
                      <a:r>
                        <a:rPr lang="es-MX" sz="1000">
                          <a:effectLst/>
                        </a:rPr>
                        <a:t>Vehículos, equipo de transporte </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smtClean="0">
                          <a:effectLst/>
                        </a:rPr>
                        <a:t>25000.00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53.00%</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smtClean="0">
                          <a:effectLst/>
                        </a:rPr>
                        <a:t>25000.00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16.24%</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a:effectLst/>
                        </a:rPr>
                        <a:t>59551.98</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a:effectLst/>
                        </a:rPr>
                        <a:t>22.20%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25000.00</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15.43%</a:t>
                      </a:r>
                      <a:endParaRPr lang="es-MX" sz="1000">
                        <a:effectLst/>
                        <a:latin typeface="Calibri"/>
                        <a:ea typeface="Calibri"/>
                        <a:cs typeface="Times New Roman"/>
                      </a:endParaRPr>
                    </a:p>
                  </a:txBody>
                  <a:tcPr marL="43927" marR="43927" marT="0" marB="0" anchor="b"/>
                </a:tc>
              </a:tr>
              <a:tr h="154813">
                <a:tc>
                  <a:txBody>
                    <a:bodyPr/>
                    <a:lstStyle/>
                    <a:p>
                      <a:pPr>
                        <a:lnSpc>
                          <a:spcPct val="115000"/>
                        </a:lnSpc>
                        <a:spcAft>
                          <a:spcPts val="0"/>
                        </a:spcAft>
                      </a:pPr>
                      <a:r>
                        <a:rPr lang="es-MX" sz="1000">
                          <a:effectLst/>
                        </a:rPr>
                        <a:t>Depreciación acumulada activo fijo</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a:effectLst/>
                        </a:rPr>
                        <a:t>-6787.88</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-14.39%</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a:effectLst/>
                        </a:rPr>
                        <a:t>-22704.77</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-14.75%</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a:effectLst/>
                        </a:rPr>
                        <a:t>-46081.29</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-17.18%</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-20000.00</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-12.35%</a:t>
                      </a:r>
                      <a:endParaRPr lang="es-MX" sz="1000">
                        <a:effectLst/>
                        <a:latin typeface="Calibri"/>
                        <a:ea typeface="Calibri"/>
                        <a:cs typeface="Times New Roman"/>
                      </a:endParaRPr>
                    </a:p>
                  </a:txBody>
                  <a:tcPr marL="43927" marR="43927" marT="0" marB="0" anchor="b"/>
                </a:tc>
              </a:tr>
              <a:tr h="159823">
                <a:tc>
                  <a:txBody>
                    <a:bodyPr/>
                    <a:lstStyle/>
                    <a:p>
                      <a:pPr>
                        <a:lnSpc>
                          <a:spcPct val="115000"/>
                        </a:lnSpc>
                        <a:spcAft>
                          <a:spcPts val="0"/>
                        </a:spcAft>
                      </a:pPr>
                      <a:r>
                        <a:rPr lang="es-MX" sz="1000">
                          <a:effectLst/>
                        </a:rPr>
                        <a:t>Terrenos</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smtClean="0">
                          <a:effectLst/>
                        </a:rPr>
                        <a:t>0.00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smtClean="0">
                          <a:effectLst/>
                        </a:rPr>
                        <a:t>0.00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smtClean="0">
                          <a:effectLst/>
                        </a:rPr>
                        <a:t>76000.00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49.37%</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smtClean="0">
                          <a:effectLst/>
                        </a:rPr>
                        <a:t>76000.00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28.33%</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0.00</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0.00%</a:t>
                      </a:r>
                      <a:endParaRPr lang="es-MX" sz="1000">
                        <a:effectLst/>
                        <a:latin typeface="Calibri"/>
                        <a:ea typeface="Calibri"/>
                        <a:cs typeface="Times New Roman"/>
                      </a:endParaRPr>
                    </a:p>
                  </a:txBody>
                  <a:tcPr marL="43927" marR="43927" marT="0" marB="0" anchor="b"/>
                </a:tc>
              </a:tr>
              <a:tr h="159823">
                <a:tc>
                  <a:txBody>
                    <a:bodyPr/>
                    <a:lstStyle/>
                    <a:p>
                      <a:pPr>
                        <a:lnSpc>
                          <a:spcPct val="115000"/>
                        </a:lnSpc>
                        <a:spcAft>
                          <a:spcPts val="0"/>
                        </a:spcAft>
                      </a:pPr>
                      <a:r>
                        <a:rPr lang="es-MX" sz="1000">
                          <a:effectLst/>
                        </a:rPr>
                        <a:t>Obras en proceso</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smtClean="0">
                          <a:effectLst/>
                        </a:rPr>
                        <a:t>0.00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smtClean="0">
                          <a:effectLst/>
                        </a:rPr>
                        <a:t>0.00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smtClean="0">
                          <a:effectLst/>
                        </a:rPr>
                        <a:t>14910.00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9.69%</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59382.58</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22.13%</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0.00</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0.00%</a:t>
                      </a:r>
                      <a:endParaRPr lang="es-MX" sz="1000">
                        <a:effectLst/>
                        <a:latin typeface="Calibri"/>
                        <a:ea typeface="Calibri"/>
                        <a:cs typeface="Times New Roman"/>
                      </a:endParaRPr>
                    </a:p>
                  </a:txBody>
                  <a:tcPr marL="43927" marR="43927" marT="0" marB="0" anchor="b"/>
                </a:tc>
              </a:tr>
              <a:tr h="154813">
                <a:tc>
                  <a:txBody>
                    <a:bodyPr/>
                    <a:lstStyle/>
                    <a:p>
                      <a:pPr>
                        <a:lnSpc>
                          <a:spcPct val="115000"/>
                        </a:lnSpc>
                        <a:spcAft>
                          <a:spcPts val="0"/>
                        </a:spcAft>
                      </a:pPr>
                      <a:r>
                        <a:rPr lang="es-MX" sz="1000" dirty="0">
                          <a:effectLst/>
                        </a:rPr>
                        <a:t> TOTAL</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a:effectLst/>
                        </a:rPr>
                        <a:t>47166.03</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a:effectLst/>
                        </a:rPr>
                        <a:t>100%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a:effectLst/>
                        </a:rPr>
                        <a:t>153934.63</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a:effectLst/>
                        </a:rPr>
                        <a:t>100.00%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268301.78</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a:effectLst/>
                        </a:rPr>
                        <a:t>100.00%</a:t>
                      </a:r>
                      <a:endParaRPr lang="es-MX" sz="100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smtClean="0">
                          <a:effectLst/>
                        </a:rPr>
                        <a:t>162000.00</a:t>
                      </a:r>
                      <a:endParaRPr lang="es-MX" sz="1000" dirty="0">
                        <a:effectLst/>
                        <a:latin typeface="Calibri"/>
                        <a:ea typeface="Calibri"/>
                        <a:cs typeface="Times New Roman"/>
                      </a:endParaRPr>
                    </a:p>
                  </a:txBody>
                  <a:tcPr marL="43927" marR="43927" marT="0" marB="0" anchor="b"/>
                </a:tc>
                <a:tc>
                  <a:txBody>
                    <a:bodyPr/>
                    <a:lstStyle/>
                    <a:p>
                      <a:pPr algn="r">
                        <a:lnSpc>
                          <a:spcPct val="115000"/>
                        </a:lnSpc>
                        <a:spcAft>
                          <a:spcPts val="0"/>
                        </a:spcAft>
                      </a:pPr>
                      <a:r>
                        <a:rPr lang="es-MX" sz="1000" dirty="0">
                          <a:effectLst/>
                        </a:rPr>
                        <a:t>100.00%</a:t>
                      </a:r>
                      <a:endParaRPr lang="es-MX" sz="1000" dirty="0">
                        <a:effectLst/>
                        <a:latin typeface="Calibri"/>
                        <a:ea typeface="Calibri"/>
                        <a:cs typeface="Times New Roman"/>
                      </a:endParaRPr>
                    </a:p>
                  </a:txBody>
                  <a:tcPr marL="43927" marR="43927" marT="0" marB="0" anchor="b"/>
                </a:tc>
              </a:tr>
            </a:tbl>
          </a:graphicData>
        </a:graphic>
      </p:graphicFrame>
      <p:sp>
        <p:nvSpPr>
          <p:cNvPr id="10" name="9 Rectángulo"/>
          <p:cNvSpPr/>
          <p:nvPr/>
        </p:nvSpPr>
        <p:spPr>
          <a:xfrm>
            <a:off x="107504" y="2442954"/>
            <a:ext cx="4572000" cy="553998"/>
          </a:xfrm>
          <a:prstGeom prst="rect">
            <a:avLst/>
          </a:prstGeom>
        </p:spPr>
        <p:txBody>
          <a:bodyPr>
            <a:spAutoFit/>
          </a:bodyPr>
          <a:lstStyle/>
          <a:p>
            <a:r>
              <a:rPr lang="es-ES" sz="1000" b="1" dirty="0"/>
              <a:t>Elaborado por</a:t>
            </a:r>
            <a:r>
              <a:rPr lang="es-ES" sz="1000" dirty="0"/>
              <a:t>: Henry Cortez, diciembre 2011</a:t>
            </a:r>
            <a:endParaRPr lang="es-MX" sz="1000" dirty="0"/>
          </a:p>
          <a:p>
            <a:r>
              <a:rPr lang="es-ES" sz="1000" b="1" dirty="0"/>
              <a:t>Fuente</a:t>
            </a:r>
            <a:r>
              <a:rPr lang="es-ES" sz="1000" dirty="0"/>
              <a:t>: </a:t>
            </a:r>
            <a:r>
              <a:rPr lang="es-ES" sz="1000" dirty="0" err="1"/>
              <a:t>Biopronec</a:t>
            </a:r>
            <a:r>
              <a:rPr lang="es-ES" sz="1000" dirty="0"/>
              <a:t> Cía. Ltda., diciembre 2011</a:t>
            </a:r>
            <a:endParaRPr lang="es-MX" sz="1000" dirty="0"/>
          </a:p>
          <a:p>
            <a:r>
              <a:rPr lang="es-ES" sz="1000" dirty="0"/>
              <a:t> </a:t>
            </a:r>
            <a:endParaRPr lang="es-MX" sz="1000" dirty="0"/>
          </a:p>
        </p:txBody>
      </p:sp>
      <p:sp>
        <p:nvSpPr>
          <p:cNvPr id="13" name="12 Rectángulo"/>
          <p:cNvSpPr/>
          <p:nvPr/>
        </p:nvSpPr>
        <p:spPr>
          <a:xfrm>
            <a:off x="107504" y="4221088"/>
            <a:ext cx="4572000" cy="553998"/>
          </a:xfrm>
          <a:prstGeom prst="rect">
            <a:avLst/>
          </a:prstGeom>
        </p:spPr>
        <p:txBody>
          <a:bodyPr>
            <a:spAutoFit/>
          </a:bodyPr>
          <a:lstStyle/>
          <a:p>
            <a:r>
              <a:rPr lang="es-ES" sz="1000" b="1" dirty="0"/>
              <a:t>Elaborado por</a:t>
            </a:r>
            <a:r>
              <a:rPr lang="es-ES" sz="1000" dirty="0"/>
              <a:t>: Henry Cortez, diciembre 2011</a:t>
            </a:r>
            <a:endParaRPr lang="es-MX" sz="1000" dirty="0"/>
          </a:p>
          <a:p>
            <a:r>
              <a:rPr lang="es-ES" sz="1000" b="1" dirty="0"/>
              <a:t>Fuente</a:t>
            </a:r>
            <a:r>
              <a:rPr lang="es-ES" sz="1000" dirty="0"/>
              <a:t>: </a:t>
            </a:r>
            <a:r>
              <a:rPr lang="es-ES" sz="1000" dirty="0" err="1"/>
              <a:t>Biopronec</a:t>
            </a:r>
            <a:r>
              <a:rPr lang="es-ES" sz="1000" dirty="0"/>
              <a:t> Cía. Ltda., diciembre 2011</a:t>
            </a:r>
            <a:endParaRPr lang="es-MX" sz="1000" dirty="0"/>
          </a:p>
          <a:p>
            <a:r>
              <a:rPr lang="es-ES" sz="1000" dirty="0"/>
              <a:t> </a:t>
            </a:r>
            <a:endParaRPr lang="es-MX" sz="1000" dirty="0"/>
          </a:p>
        </p:txBody>
      </p:sp>
      <p:sp>
        <p:nvSpPr>
          <p:cNvPr id="14" name="13 Rectángulo"/>
          <p:cNvSpPr/>
          <p:nvPr/>
        </p:nvSpPr>
        <p:spPr>
          <a:xfrm>
            <a:off x="107504" y="6475402"/>
            <a:ext cx="4572000" cy="553998"/>
          </a:xfrm>
          <a:prstGeom prst="rect">
            <a:avLst/>
          </a:prstGeom>
        </p:spPr>
        <p:txBody>
          <a:bodyPr>
            <a:spAutoFit/>
          </a:bodyPr>
          <a:lstStyle/>
          <a:p>
            <a:r>
              <a:rPr lang="es-ES" sz="1000" b="1" dirty="0"/>
              <a:t>Elaborado por</a:t>
            </a:r>
            <a:r>
              <a:rPr lang="es-ES" sz="1000" dirty="0"/>
              <a:t>: Henry Cortez, diciembre 2011</a:t>
            </a:r>
            <a:endParaRPr lang="es-MX" sz="1000" dirty="0"/>
          </a:p>
          <a:p>
            <a:r>
              <a:rPr lang="es-ES" sz="1000" b="1" dirty="0"/>
              <a:t>Fuente</a:t>
            </a:r>
            <a:r>
              <a:rPr lang="es-ES" sz="1000" dirty="0"/>
              <a:t>: </a:t>
            </a:r>
            <a:r>
              <a:rPr lang="es-ES" sz="1000" dirty="0" err="1"/>
              <a:t>Biopronec</a:t>
            </a:r>
            <a:r>
              <a:rPr lang="es-ES" sz="1000" dirty="0"/>
              <a:t> Cía. Ltda., diciembre 2011</a:t>
            </a:r>
            <a:endParaRPr lang="es-MX" sz="1000" dirty="0"/>
          </a:p>
          <a:p>
            <a:r>
              <a:rPr lang="es-ES" sz="1000" dirty="0"/>
              <a:t> </a:t>
            </a:r>
            <a:endParaRPr lang="es-MX" sz="1000" dirty="0"/>
          </a:p>
        </p:txBody>
      </p:sp>
    </p:spTree>
    <p:extLst>
      <p:ext uri="{BB962C8B-B14F-4D97-AF65-F5344CB8AC3E}">
        <p14:creationId xmlns:p14="http://schemas.microsoft.com/office/powerpoint/2010/main" val="3569707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Rectángulo redondeado"/>
          <p:cNvSpPr/>
          <p:nvPr/>
        </p:nvSpPr>
        <p:spPr>
          <a:xfrm>
            <a:off x="323528" y="493663"/>
            <a:ext cx="1800200"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smtClean="0"/>
              <a:t>ANÁLISIS ESTADO DE RESULTADOS</a:t>
            </a:r>
            <a:endParaRPr lang="es-MX" sz="1600" dirty="0"/>
          </a:p>
        </p:txBody>
      </p:sp>
      <p:sp>
        <p:nvSpPr>
          <p:cNvPr id="25" name="1 Título"/>
          <p:cNvSpPr txBox="1">
            <a:spLocks/>
          </p:cNvSpPr>
          <p:nvPr/>
        </p:nvSpPr>
        <p:spPr>
          <a:xfrm>
            <a:off x="2303748" y="576834"/>
            <a:ext cx="1764196" cy="7089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just"/>
            <a:endParaRPr lang="es-ES" sz="1400" cap="none" dirty="0" smtClean="0"/>
          </a:p>
          <a:p>
            <a:pPr algn="ctr"/>
            <a:r>
              <a:rPr lang="es-ES" sz="1400" cap="none" dirty="0" smtClean="0"/>
              <a:t>Muestra de forma detallada como se obtuvo el resultado del ejercicio </a:t>
            </a:r>
          </a:p>
          <a:p>
            <a:pPr marL="285750" indent="-285750" algn="just">
              <a:buFont typeface="Arial" pitchFamily="34" charset="0"/>
              <a:buChar char="•"/>
            </a:pPr>
            <a:endParaRPr lang="es-MX" sz="1400" cap="none" dirty="0"/>
          </a:p>
        </p:txBody>
      </p:sp>
      <p:sp>
        <p:nvSpPr>
          <p:cNvPr id="26" name="25 Rectángulo redondeado"/>
          <p:cNvSpPr/>
          <p:nvPr/>
        </p:nvSpPr>
        <p:spPr>
          <a:xfrm>
            <a:off x="4279032" y="421655"/>
            <a:ext cx="2093168" cy="3904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smtClean="0"/>
          </a:p>
          <a:p>
            <a:pPr algn="ctr"/>
            <a:r>
              <a:rPr lang="es-MX" sz="1600" dirty="0" smtClean="0"/>
              <a:t>Análisis horizontal </a:t>
            </a:r>
          </a:p>
          <a:p>
            <a:pPr algn="ctr"/>
            <a:endParaRPr lang="es-MX" sz="1600" dirty="0"/>
          </a:p>
        </p:txBody>
      </p:sp>
      <p:cxnSp>
        <p:nvCxnSpPr>
          <p:cNvPr id="28" name="27 Conector recto de flecha"/>
          <p:cNvCxnSpPr>
            <a:stCxn id="24" idx="3"/>
          </p:cNvCxnSpPr>
          <p:nvPr/>
        </p:nvCxnSpPr>
        <p:spPr>
          <a:xfrm>
            <a:off x="2123728" y="925711"/>
            <a:ext cx="396044" cy="5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stCxn id="25" idx="3"/>
            <a:endCxn id="26" idx="1"/>
          </p:cNvCxnSpPr>
          <p:nvPr/>
        </p:nvCxnSpPr>
        <p:spPr>
          <a:xfrm flipV="1">
            <a:off x="4067944" y="616886"/>
            <a:ext cx="211088" cy="314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33 Rectángulo redondeado"/>
          <p:cNvSpPr/>
          <p:nvPr/>
        </p:nvSpPr>
        <p:spPr>
          <a:xfrm>
            <a:off x="4283968" y="1141735"/>
            <a:ext cx="2093168" cy="3904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1600" dirty="0" smtClean="0"/>
          </a:p>
          <a:p>
            <a:pPr algn="ctr"/>
            <a:r>
              <a:rPr lang="es-MX" sz="1600" dirty="0" smtClean="0"/>
              <a:t>Análisis vertical </a:t>
            </a:r>
            <a:endParaRPr lang="es-MX" sz="1600" dirty="0"/>
          </a:p>
          <a:p>
            <a:pPr algn="ctr"/>
            <a:endParaRPr lang="es-MX" sz="1600" dirty="0"/>
          </a:p>
        </p:txBody>
      </p:sp>
      <p:cxnSp>
        <p:nvCxnSpPr>
          <p:cNvPr id="37" name="36 Conector recto de flecha"/>
          <p:cNvCxnSpPr>
            <a:stCxn id="25" idx="3"/>
            <a:endCxn id="34" idx="1"/>
          </p:cNvCxnSpPr>
          <p:nvPr/>
        </p:nvCxnSpPr>
        <p:spPr>
          <a:xfrm>
            <a:off x="4067944" y="931293"/>
            <a:ext cx="216024" cy="405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40 Rectángulo redondeado"/>
          <p:cNvSpPr/>
          <p:nvPr/>
        </p:nvSpPr>
        <p:spPr>
          <a:xfrm>
            <a:off x="6627125" y="332656"/>
            <a:ext cx="1877144" cy="5684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Problemas de crecimiento</a:t>
            </a:r>
          </a:p>
        </p:txBody>
      </p:sp>
      <p:sp>
        <p:nvSpPr>
          <p:cNvPr id="43" name="42 Rectángulo redondeado"/>
          <p:cNvSpPr/>
          <p:nvPr/>
        </p:nvSpPr>
        <p:spPr>
          <a:xfrm>
            <a:off x="6658701" y="1012930"/>
            <a:ext cx="230919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Relación de una cuenta con respecto al total</a:t>
            </a:r>
          </a:p>
        </p:txBody>
      </p:sp>
      <p:cxnSp>
        <p:nvCxnSpPr>
          <p:cNvPr id="45" name="44 Conector recto de flecha"/>
          <p:cNvCxnSpPr>
            <a:stCxn id="26" idx="3"/>
            <a:endCxn id="41" idx="1"/>
          </p:cNvCxnSpPr>
          <p:nvPr/>
        </p:nvCxnSpPr>
        <p:spPr>
          <a:xfrm flipV="1">
            <a:off x="6372200" y="616885"/>
            <a:ext cx="25492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a:stCxn id="34" idx="3"/>
            <a:endCxn id="43" idx="1"/>
          </p:cNvCxnSpPr>
          <p:nvPr/>
        </p:nvCxnSpPr>
        <p:spPr>
          <a:xfrm flipV="1">
            <a:off x="6377136" y="1336966"/>
            <a:ext cx="28156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2" name="21 Tabla"/>
          <p:cNvGraphicFramePr>
            <a:graphicFrameLocks noGrp="1"/>
          </p:cNvGraphicFramePr>
          <p:nvPr>
            <p:extLst>
              <p:ext uri="{D42A27DB-BD31-4B8C-83A1-F6EECF244321}">
                <p14:modId xmlns:p14="http://schemas.microsoft.com/office/powerpoint/2010/main" val="2224147723"/>
              </p:ext>
            </p:extLst>
          </p:nvPr>
        </p:nvGraphicFramePr>
        <p:xfrm>
          <a:off x="827583" y="2564904"/>
          <a:ext cx="7676685" cy="3864168"/>
        </p:xfrm>
        <a:graphic>
          <a:graphicData uri="http://schemas.openxmlformats.org/drawingml/2006/table">
            <a:tbl>
              <a:tblPr firstRow="1" firstCol="1" bandRow="1">
                <a:tableStyleId>{68D230F3-CF80-4859-8CE7-A43EE81993B5}</a:tableStyleId>
              </a:tblPr>
              <a:tblGrid>
                <a:gridCol w="2096826"/>
                <a:gridCol w="933996"/>
                <a:gridCol w="941782"/>
                <a:gridCol w="941782"/>
                <a:gridCol w="887299"/>
                <a:gridCol w="551838"/>
                <a:gridCol w="661581"/>
                <a:gridCol w="661581"/>
              </a:tblGrid>
              <a:tr h="144567">
                <a:tc rowSpan="2">
                  <a:txBody>
                    <a:bodyPr/>
                    <a:lstStyle/>
                    <a:p>
                      <a:pPr>
                        <a:lnSpc>
                          <a:spcPct val="115000"/>
                        </a:lnSpc>
                        <a:spcAft>
                          <a:spcPts val="0"/>
                        </a:spcAft>
                      </a:pPr>
                      <a:r>
                        <a:rPr lang="es-MX" sz="1050" dirty="0">
                          <a:effectLst/>
                        </a:rPr>
                        <a:t>CUENTAS </a:t>
                      </a:r>
                      <a:endParaRPr lang="es-MX" sz="1050" dirty="0">
                        <a:effectLst/>
                        <a:latin typeface="Calibri"/>
                        <a:ea typeface="Calibri"/>
                        <a:cs typeface="Times New Roman"/>
                      </a:endParaRPr>
                    </a:p>
                  </a:txBody>
                  <a:tcPr marL="33332" marR="33332" marT="0" marB="0" anchor="ctr"/>
                </a:tc>
                <a:tc gridSpan="4">
                  <a:txBody>
                    <a:bodyPr/>
                    <a:lstStyle/>
                    <a:p>
                      <a:pPr algn="ctr">
                        <a:lnSpc>
                          <a:spcPct val="115000"/>
                        </a:lnSpc>
                        <a:spcAft>
                          <a:spcPts val="0"/>
                        </a:spcAft>
                      </a:pPr>
                      <a:r>
                        <a:rPr lang="es-MX" sz="1050">
                          <a:effectLst/>
                        </a:rPr>
                        <a:t>AÑOS </a:t>
                      </a:r>
                      <a:endParaRPr lang="es-MX" sz="1050">
                        <a:effectLst/>
                        <a:latin typeface="Calibri"/>
                        <a:ea typeface="Calibri"/>
                        <a:cs typeface="Times New Roman"/>
                      </a:endParaRPr>
                    </a:p>
                  </a:txBody>
                  <a:tcPr marL="33332" marR="33332" marT="0" marB="0" anchor="b"/>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a:lnSpc>
                          <a:spcPct val="115000"/>
                        </a:lnSpc>
                        <a:spcAft>
                          <a:spcPts val="0"/>
                        </a:spcAft>
                      </a:pPr>
                      <a:r>
                        <a:rPr lang="es-MX" sz="1050">
                          <a:effectLst/>
                        </a:rPr>
                        <a:t>ANÁLISIS HORIZONTAL </a:t>
                      </a:r>
                      <a:endParaRPr lang="es-MX" sz="1050">
                        <a:effectLst/>
                        <a:latin typeface="Calibri"/>
                        <a:ea typeface="Calibri"/>
                        <a:cs typeface="Times New Roman"/>
                      </a:endParaRPr>
                    </a:p>
                  </a:txBody>
                  <a:tcPr marL="33332" marR="33332" marT="0" marB="0" anchor="b"/>
                </a:tc>
                <a:tc hMerge="1">
                  <a:txBody>
                    <a:bodyPr/>
                    <a:lstStyle/>
                    <a:p>
                      <a:endParaRPr lang="es-MX"/>
                    </a:p>
                  </a:txBody>
                  <a:tcPr/>
                </a:tc>
                <a:tc hMerge="1">
                  <a:txBody>
                    <a:bodyPr/>
                    <a:lstStyle/>
                    <a:p>
                      <a:endParaRPr lang="es-MX"/>
                    </a:p>
                  </a:txBody>
                  <a:tcPr/>
                </a:tc>
              </a:tr>
              <a:tr h="433701">
                <a:tc vMerge="1">
                  <a:txBody>
                    <a:bodyPr/>
                    <a:lstStyle/>
                    <a:p>
                      <a:endParaRPr lang="es-MX"/>
                    </a:p>
                  </a:txBody>
                  <a:tcPr/>
                </a:tc>
                <a:tc>
                  <a:txBody>
                    <a:bodyPr/>
                    <a:lstStyle/>
                    <a:p>
                      <a:pPr algn="r">
                        <a:lnSpc>
                          <a:spcPct val="115000"/>
                        </a:lnSpc>
                        <a:spcAft>
                          <a:spcPts val="0"/>
                        </a:spcAft>
                      </a:pPr>
                      <a:r>
                        <a:rPr lang="es-MX" sz="1050">
                          <a:effectLst/>
                        </a:rPr>
                        <a:t>2008</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2009</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dirty="0">
                          <a:effectLst/>
                        </a:rPr>
                        <a:t>2010</a:t>
                      </a:r>
                      <a:endParaRPr lang="es-MX" sz="1050" dirty="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2011</a:t>
                      </a:r>
                      <a:endParaRPr lang="es-MX" sz="1050">
                        <a:effectLst/>
                        <a:latin typeface="Calibri"/>
                        <a:ea typeface="Calibri"/>
                        <a:cs typeface="Times New Roman"/>
                      </a:endParaRPr>
                    </a:p>
                  </a:txBody>
                  <a:tcPr marL="33332" marR="33332" marT="0" marB="0" anchor="b"/>
                </a:tc>
                <a:tc>
                  <a:txBody>
                    <a:bodyPr/>
                    <a:lstStyle/>
                    <a:p>
                      <a:pPr>
                        <a:lnSpc>
                          <a:spcPct val="115000"/>
                        </a:lnSpc>
                        <a:spcAft>
                          <a:spcPts val="0"/>
                        </a:spcAft>
                      </a:pPr>
                      <a:r>
                        <a:rPr lang="es-MX" sz="1050">
                          <a:effectLst/>
                        </a:rPr>
                        <a:t>2009 - 2008</a:t>
                      </a:r>
                      <a:endParaRPr lang="es-MX" sz="1050">
                        <a:effectLst/>
                        <a:latin typeface="Calibri"/>
                        <a:ea typeface="Calibri"/>
                        <a:cs typeface="Times New Roman"/>
                      </a:endParaRPr>
                    </a:p>
                  </a:txBody>
                  <a:tcPr marL="33332" marR="33332" marT="0" marB="0" anchor="b"/>
                </a:tc>
                <a:tc>
                  <a:txBody>
                    <a:bodyPr/>
                    <a:lstStyle/>
                    <a:p>
                      <a:pPr>
                        <a:lnSpc>
                          <a:spcPct val="115000"/>
                        </a:lnSpc>
                        <a:spcAft>
                          <a:spcPts val="0"/>
                        </a:spcAft>
                      </a:pPr>
                      <a:r>
                        <a:rPr lang="es-MX" sz="1050">
                          <a:effectLst/>
                        </a:rPr>
                        <a:t>2010 - 2009</a:t>
                      </a:r>
                      <a:endParaRPr lang="es-MX" sz="1050">
                        <a:effectLst/>
                        <a:latin typeface="Calibri"/>
                        <a:ea typeface="Calibri"/>
                        <a:cs typeface="Times New Roman"/>
                      </a:endParaRPr>
                    </a:p>
                  </a:txBody>
                  <a:tcPr marL="33332" marR="33332" marT="0" marB="0" anchor="b"/>
                </a:tc>
                <a:tc>
                  <a:txBody>
                    <a:bodyPr/>
                    <a:lstStyle/>
                    <a:p>
                      <a:pPr>
                        <a:lnSpc>
                          <a:spcPct val="115000"/>
                        </a:lnSpc>
                        <a:spcAft>
                          <a:spcPts val="0"/>
                        </a:spcAft>
                      </a:pPr>
                      <a:r>
                        <a:rPr lang="es-MX" sz="1050">
                          <a:effectLst/>
                        </a:rPr>
                        <a:t>2011 - 2010</a:t>
                      </a:r>
                      <a:endParaRPr lang="es-MX" sz="1050">
                        <a:effectLst/>
                        <a:latin typeface="Calibri"/>
                        <a:ea typeface="Calibri"/>
                        <a:cs typeface="Times New Roman"/>
                      </a:endParaRPr>
                    </a:p>
                  </a:txBody>
                  <a:tcPr marL="33332" marR="33332" marT="0" marB="0" anchor="b"/>
                </a:tc>
              </a:tr>
              <a:tr h="144567">
                <a:tc>
                  <a:txBody>
                    <a:bodyPr/>
                    <a:lstStyle/>
                    <a:p>
                      <a:pPr>
                        <a:lnSpc>
                          <a:spcPct val="115000"/>
                        </a:lnSpc>
                        <a:spcAft>
                          <a:spcPts val="0"/>
                        </a:spcAft>
                      </a:pPr>
                      <a:r>
                        <a:rPr lang="es-MX" sz="1050">
                          <a:effectLst/>
                        </a:rPr>
                        <a:t>Ventas netas</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311453.22</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640267.89</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dirty="0">
                          <a:effectLst/>
                        </a:rPr>
                        <a:t>836953.83</a:t>
                      </a:r>
                      <a:endParaRPr lang="es-MX" sz="1050" dirty="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1300000</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106%</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31%</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55%</a:t>
                      </a:r>
                      <a:endParaRPr lang="es-MX" sz="1050">
                        <a:effectLst/>
                        <a:latin typeface="Calibri"/>
                        <a:ea typeface="Calibri"/>
                        <a:cs typeface="Times New Roman"/>
                      </a:endParaRPr>
                    </a:p>
                  </a:txBody>
                  <a:tcPr marL="33332" marR="33332" marT="0" marB="0" anchor="b"/>
                </a:tc>
              </a:tr>
              <a:tr h="144567">
                <a:tc>
                  <a:txBody>
                    <a:bodyPr/>
                    <a:lstStyle/>
                    <a:p>
                      <a:pPr>
                        <a:lnSpc>
                          <a:spcPct val="115000"/>
                        </a:lnSpc>
                        <a:spcAft>
                          <a:spcPts val="0"/>
                        </a:spcAft>
                      </a:pPr>
                      <a:r>
                        <a:rPr lang="es-MX" sz="1050">
                          <a:effectLst/>
                        </a:rPr>
                        <a:t>(-)Costo de ventas</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158023.92</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378812.4</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dirty="0">
                          <a:effectLst/>
                        </a:rPr>
                        <a:t>279076.56</a:t>
                      </a:r>
                      <a:endParaRPr lang="es-MX" sz="1050" dirty="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650000</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140%</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-26%</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133%</a:t>
                      </a:r>
                      <a:endParaRPr lang="es-MX" sz="1050">
                        <a:effectLst/>
                        <a:latin typeface="Calibri"/>
                        <a:ea typeface="Calibri"/>
                        <a:cs typeface="Times New Roman"/>
                      </a:endParaRPr>
                    </a:p>
                  </a:txBody>
                  <a:tcPr marL="33332" marR="33332" marT="0" marB="0" anchor="b"/>
                </a:tc>
              </a:tr>
              <a:tr h="144567">
                <a:tc>
                  <a:txBody>
                    <a:bodyPr/>
                    <a:lstStyle/>
                    <a:p>
                      <a:pPr>
                        <a:lnSpc>
                          <a:spcPct val="115000"/>
                        </a:lnSpc>
                        <a:spcAft>
                          <a:spcPts val="0"/>
                        </a:spcAft>
                      </a:pPr>
                      <a:r>
                        <a:rPr lang="es-MX" sz="1050">
                          <a:effectLst/>
                        </a:rPr>
                        <a:t>MARGEN BRUTO </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153429.3</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261455.49</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dirty="0">
                          <a:effectLst/>
                        </a:rPr>
                        <a:t>557877.27</a:t>
                      </a:r>
                      <a:endParaRPr lang="es-MX" sz="1050" dirty="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650000</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70%</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113%</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17%</a:t>
                      </a:r>
                      <a:endParaRPr lang="es-MX" sz="1050">
                        <a:effectLst/>
                        <a:latin typeface="Calibri"/>
                        <a:ea typeface="Calibri"/>
                        <a:cs typeface="Times New Roman"/>
                      </a:endParaRPr>
                    </a:p>
                  </a:txBody>
                  <a:tcPr marL="33332" marR="33332" marT="0" marB="0" anchor="b"/>
                </a:tc>
              </a:tr>
              <a:tr h="144567">
                <a:tc>
                  <a:txBody>
                    <a:bodyPr/>
                    <a:lstStyle/>
                    <a:p>
                      <a:pPr>
                        <a:lnSpc>
                          <a:spcPct val="115000"/>
                        </a:lnSpc>
                        <a:spcAft>
                          <a:spcPts val="0"/>
                        </a:spcAft>
                      </a:pPr>
                      <a:r>
                        <a:rPr lang="es-MX" sz="1050">
                          <a:effectLst/>
                        </a:rPr>
                        <a:t>GASTOS OPERATIVOS</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94483.82</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180922.26</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dirty="0">
                          <a:effectLst/>
                        </a:rPr>
                        <a:t>442459.64</a:t>
                      </a:r>
                      <a:endParaRPr lang="es-MX" sz="1050" dirty="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490000</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91%</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145%</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11%</a:t>
                      </a:r>
                      <a:endParaRPr lang="es-MX" sz="1050">
                        <a:effectLst/>
                        <a:latin typeface="Calibri"/>
                        <a:ea typeface="Calibri"/>
                        <a:cs typeface="Times New Roman"/>
                      </a:endParaRPr>
                    </a:p>
                  </a:txBody>
                  <a:tcPr marL="33332" marR="33332" marT="0" marB="0" anchor="b"/>
                </a:tc>
              </a:tr>
              <a:tr h="289134">
                <a:tc>
                  <a:txBody>
                    <a:bodyPr/>
                    <a:lstStyle/>
                    <a:p>
                      <a:pPr>
                        <a:lnSpc>
                          <a:spcPct val="115000"/>
                        </a:lnSpc>
                        <a:spcAft>
                          <a:spcPts val="0"/>
                        </a:spcAft>
                      </a:pPr>
                      <a:r>
                        <a:rPr lang="es-MX" sz="1050">
                          <a:effectLst/>
                        </a:rPr>
                        <a:t>(-)Gastos de administración </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37793.528</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72368.904</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dirty="0">
                          <a:effectLst/>
                        </a:rPr>
                        <a:t>176983.856</a:t>
                      </a:r>
                      <a:endParaRPr lang="es-MX" sz="1050" dirty="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190000</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91%</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145%</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7%</a:t>
                      </a:r>
                      <a:endParaRPr lang="es-MX" sz="1050">
                        <a:effectLst/>
                        <a:latin typeface="Calibri"/>
                        <a:ea typeface="Calibri"/>
                        <a:cs typeface="Times New Roman"/>
                      </a:endParaRPr>
                    </a:p>
                  </a:txBody>
                  <a:tcPr marL="33332" marR="33332" marT="0" marB="0" anchor="b"/>
                </a:tc>
              </a:tr>
              <a:tr h="289134">
                <a:tc>
                  <a:txBody>
                    <a:bodyPr/>
                    <a:lstStyle/>
                    <a:p>
                      <a:pPr>
                        <a:lnSpc>
                          <a:spcPct val="115000"/>
                        </a:lnSpc>
                        <a:spcAft>
                          <a:spcPts val="0"/>
                        </a:spcAft>
                      </a:pPr>
                      <a:r>
                        <a:rPr lang="es-MX" sz="1050">
                          <a:effectLst/>
                        </a:rPr>
                        <a:t>(-)Gastos de ventas</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56690.292</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108553.356</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dirty="0">
                          <a:effectLst/>
                        </a:rPr>
                        <a:t>265475.784</a:t>
                      </a:r>
                      <a:endParaRPr lang="es-MX" sz="1050" dirty="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300000</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91%</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145%</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13%</a:t>
                      </a:r>
                      <a:endParaRPr lang="es-MX" sz="1050">
                        <a:effectLst/>
                        <a:latin typeface="Calibri"/>
                        <a:ea typeface="Calibri"/>
                        <a:cs typeface="Times New Roman"/>
                      </a:endParaRPr>
                    </a:p>
                  </a:txBody>
                  <a:tcPr marL="33332" marR="33332" marT="0" marB="0" anchor="b"/>
                </a:tc>
              </a:tr>
              <a:tr h="144567">
                <a:tc>
                  <a:txBody>
                    <a:bodyPr/>
                    <a:lstStyle/>
                    <a:p>
                      <a:pPr>
                        <a:lnSpc>
                          <a:spcPct val="115000"/>
                        </a:lnSpc>
                        <a:spcAft>
                          <a:spcPts val="0"/>
                        </a:spcAft>
                      </a:pPr>
                      <a:r>
                        <a:rPr lang="es-MX" sz="1050" dirty="0">
                          <a:effectLst/>
                        </a:rPr>
                        <a:t>UTLIDAD EN OPERACIONES</a:t>
                      </a:r>
                      <a:endParaRPr lang="es-MX" sz="1050" dirty="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58945.48</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80533.23</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dirty="0">
                          <a:effectLst/>
                        </a:rPr>
                        <a:t>115417.63</a:t>
                      </a:r>
                      <a:endParaRPr lang="es-MX" sz="1050" dirty="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160000</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37%</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43%</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39%</a:t>
                      </a:r>
                      <a:endParaRPr lang="es-MX" sz="1050">
                        <a:effectLst/>
                        <a:latin typeface="Calibri"/>
                        <a:ea typeface="Calibri"/>
                        <a:cs typeface="Times New Roman"/>
                      </a:endParaRPr>
                    </a:p>
                  </a:txBody>
                  <a:tcPr marL="33332" marR="33332" marT="0" marB="0" anchor="b"/>
                </a:tc>
              </a:tr>
              <a:tr h="144567">
                <a:tc>
                  <a:txBody>
                    <a:bodyPr/>
                    <a:lstStyle/>
                    <a:p>
                      <a:pPr>
                        <a:lnSpc>
                          <a:spcPct val="115000"/>
                        </a:lnSpc>
                        <a:spcAft>
                          <a:spcPts val="0"/>
                        </a:spcAft>
                      </a:pPr>
                      <a:r>
                        <a:rPr lang="es-MX" sz="1050">
                          <a:effectLst/>
                        </a:rPr>
                        <a:t>Financieros</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11338.81</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8694.75</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dirty="0">
                          <a:effectLst/>
                        </a:rPr>
                        <a:t>25022.84</a:t>
                      </a:r>
                      <a:endParaRPr lang="es-MX" sz="1050" dirty="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37000</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-23%</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188%</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48%</a:t>
                      </a:r>
                      <a:endParaRPr lang="es-MX" sz="1050">
                        <a:effectLst/>
                        <a:latin typeface="Calibri"/>
                        <a:ea typeface="Calibri"/>
                        <a:cs typeface="Times New Roman"/>
                      </a:endParaRPr>
                    </a:p>
                  </a:txBody>
                  <a:tcPr marL="33332" marR="33332" marT="0" marB="0" anchor="b"/>
                </a:tc>
              </a:tr>
              <a:tr h="289134">
                <a:tc>
                  <a:txBody>
                    <a:bodyPr/>
                    <a:lstStyle/>
                    <a:p>
                      <a:pPr>
                        <a:lnSpc>
                          <a:spcPct val="115000"/>
                        </a:lnSpc>
                        <a:spcAft>
                          <a:spcPts val="0"/>
                        </a:spcAft>
                      </a:pPr>
                      <a:r>
                        <a:rPr lang="es-MX" sz="1050">
                          <a:effectLst/>
                        </a:rPr>
                        <a:t>(+/-)Otros ingresos</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3021.35</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dirty="0" smtClean="0">
                          <a:effectLst/>
                        </a:rPr>
                        <a:t>0.00</a:t>
                      </a:r>
                      <a:endParaRPr lang="es-MX" sz="1050" dirty="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dirty="0">
                          <a:effectLst/>
                        </a:rPr>
                        <a:t>494.12</a:t>
                      </a:r>
                      <a:endParaRPr lang="es-MX" sz="1050" dirty="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3300.43</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-100%</a:t>
                      </a:r>
                      <a:endParaRPr lang="es-MX" sz="1050">
                        <a:effectLst/>
                        <a:latin typeface="Calibri"/>
                        <a:ea typeface="Calibri"/>
                        <a:cs typeface="Times New Roman"/>
                      </a:endParaRPr>
                    </a:p>
                  </a:txBody>
                  <a:tcPr marL="33332" marR="3333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568%</a:t>
                      </a:r>
                      <a:endParaRPr lang="es-MX" sz="1050">
                        <a:effectLst/>
                        <a:latin typeface="Calibri"/>
                        <a:ea typeface="Calibri"/>
                        <a:cs typeface="Times New Roman"/>
                      </a:endParaRPr>
                    </a:p>
                  </a:txBody>
                  <a:tcPr marL="33332" marR="33332" marT="0" marB="0" anchor="b"/>
                </a:tc>
              </a:tr>
              <a:tr h="433701">
                <a:tc>
                  <a:txBody>
                    <a:bodyPr/>
                    <a:lstStyle/>
                    <a:p>
                      <a:pPr>
                        <a:lnSpc>
                          <a:spcPct val="115000"/>
                        </a:lnSpc>
                        <a:spcAft>
                          <a:spcPts val="0"/>
                        </a:spcAft>
                      </a:pPr>
                      <a:r>
                        <a:rPr lang="es-MX" sz="1050" dirty="0">
                          <a:effectLst/>
                        </a:rPr>
                        <a:t>UTILIDAD/PERDIDA ANTES DE </a:t>
                      </a:r>
                      <a:r>
                        <a:rPr lang="es-MX" sz="1050" dirty="0" smtClean="0">
                          <a:effectLst/>
                        </a:rPr>
                        <a:t>PARTICIPACION </a:t>
                      </a:r>
                      <a:r>
                        <a:rPr lang="es-MX" sz="1050" dirty="0">
                          <a:effectLst/>
                        </a:rPr>
                        <a:t>IMPUESTOS</a:t>
                      </a:r>
                      <a:endParaRPr lang="es-MX" sz="1050" dirty="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50628.02</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71838.48</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90888.91</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126300.43</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42%</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27%</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39%</a:t>
                      </a:r>
                      <a:endParaRPr lang="es-MX" sz="1050">
                        <a:effectLst/>
                        <a:latin typeface="Calibri"/>
                        <a:ea typeface="Calibri"/>
                        <a:cs typeface="Times New Roman"/>
                      </a:endParaRPr>
                    </a:p>
                  </a:txBody>
                  <a:tcPr marL="33332" marR="33332" marT="0" marB="0" anchor="b"/>
                </a:tc>
              </a:tr>
              <a:tr h="144567">
                <a:tc>
                  <a:txBody>
                    <a:bodyPr/>
                    <a:lstStyle/>
                    <a:p>
                      <a:pPr>
                        <a:lnSpc>
                          <a:spcPct val="115000"/>
                        </a:lnSpc>
                        <a:spcAft>
                          <a:spcPts val="0"/>
                        </a:spcAft>
                      </a:pPr>
                      <a:r>
                        <a:rPr lang="es-MX" sz="1050" dirty="0">
                          <a:effectLst/>
                        </a:rPr>
                        <a:t>(-)15% </a:t>
                      </a:r>
                      <a:r>
                        <a:rPr lang="es-MX" sz="1050" dirty="0" smtClean="0">
                          <a:effectLst/>
                        </a:rPr>
                        <a:t>Participación </a:t>
                      </a:r>
                      <a:endParaRPr lang="es-MX" sz="1050" dirty="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7579.39</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10775.77</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13633.34</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18945.06</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42%</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27%</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39%</a:t>
                      </a:r>
                      <a:endParaRPr lang="es-MX" sz="1050">
                        <a:effectLst/>
                        <a:latin typeface="Calibri"/>
                        <a:ea typeface="Calibri"/>
                        <a:cs typeface="Times New Roman"/>
                      </a:endParaRPr>
                    </a:p>
                  </a:txBody>
                  <a:tcPr marL="33332" marR="33332" marT="0" marB="0" anchor="b"/>
                </a:tc>
              </a:tr>
              <a:tr h="289134">
                <a:tc>
                  <a:txBody>
                    <a:bodyPr/>
                    <a:lstStyle/>
                    <a:p>
                      <a:pPr>
                        <a:lnSpc>
                          <a:spcPct val="115000"/>
                        </a:lnSpc>
                        <a:spcAft>
                          <a:spcPts val="0"/>
                        </a:spcAft>
                      </a:pPr>
                      <a:r>
                        <a:rPr lang="es-MX" sz="1050" dirty="0" smtClean="0">
                          <a:effectLst/>
                        </a:rPr>
                        <a:t>UTILIDAD </a:t>
                      </a:r>
                      <a:r>
                        <a:rPr lang="es-MX" sz="1050" dirty="0">
                          <a:effectLst/>
                        </a:rPr>
                        <a:t>ANTES DE IMPUESTOS</a:t>
                      </a:r>
                      <a:endParaRPr lang="es-MX" sz="1050" dirty="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43048.63</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61062.71</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77255.57</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107355.37</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42%</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27%</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39%</a:t>
                      </a:r>
                      <a:endParaRPr lang="es-MX" sz="1050">
                        <a:effectLst/>
                        <a:latin typeface="Calibri"/>
                        <a:ea typeface="Calibri"/>
                        <a:cs typeface="Times New Roman"/>
                      </a:endParaRPr>
                    </a:p>
                  </a:txBody>
                  <a:tcPr marL="33332" marR="33332" marT="0" marB="0" anchor="b"/>
                </a:tc>
              </a:tr>
              <a:tr h="144567">
                <a:tc>
                  <a:txBody>
                    <a:bodyPr/>
                    <a:lstStyle/>
                    <a:p>
                      <a:pPr>
                        <a:lnSpc>
                          <a:spcPct val="115000"/>
                        </a:lnSpc>
                        <a:spcAft>
                          <a:spcPts val="0"/>
                        </a:spcAft>
                      </a:pPr>
                      <a:r>
                        <a:rPr lang="es-MX" sz="1050">
                          <a:effectLst/>
                        </a:rPr>
                        <a:t>(-)25% Impuesto a la renta</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9911.23</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11968.29</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13323.21</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26838.84</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21%</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11%</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101%</a:t>
                      </a:r>
                      <a:endParaRPr lang="es-MX" sz="1050">
                        <a:effectLst/>
                        <a:latin typeface="Calibri"/>
                        <a:ea typeface="Calibri"/>
                        <a:cs typeface="Times New Roman"/>
                      </a:endParaRPr>
                    </a:p>
                  </a:txBody>
                  <a:tcPr marL="33332" marR="33332" marT="0" marB="0" anchor="b"/>
                </a:tc>
              </a:tr>
              <a:tr h="149995">
                <a:tc>
                  <a:txBody>
                    <a:bodyPr/>
                    <a:lstStyle/>
                    <a:p>
                      <a:pPr>
                        <a:lnSpc>
                          <a:spcPct val="115000"/>
                        </a:lnSpc>
                        <a:spcAft>
                          <a:spcPts val="0"/>
                        </a:spcAft>
                      </a:pPr>
                      <a:r>
                        <a:rPr lang="es-MX" sz="1050">
                          <a:effectLst/>
                        </a:rPr>
                        <a:t>UTILIDAD/PERDIDA NETA</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33137.4</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49094.42</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63932.36</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80516.52</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48%</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a:effectLst/>
                        </a:rPr>
                        <a:t>30%</a:t>
                      </a:r>
                      <a:endParaRPr lang="es-MX" sz="1050">
                        <a:effectLst/>
                        <a:latin typeface="Calibri"/>
                        <a:ea typeface="Calibri"/>
                        <a:cs typeface="Times New Roman"/>
                      </a:endParaRPr>
                    </a:p>
                  </a:txBody>
                  <a:tcPr marL="33332" marR="33332" marT="0" marB="0" anchor="b"/>
                </a:tc>
                <a:tc>
                  <a:txBody>
                    <a:bodyPr/>
                    <a:lstStyle/>
                    <a:p>
                      <a:pPr algn="r">
                        <a:lnSpc>
                          <a:spcPct val="115000"/>
                        </a:lnSpc>
                        <a:spcAft>
                          <a:spcPts val="0"/>
                        </a:spcAft>
                      </a:pPr>
                      <a:r>
                        <a:rPr lang="es-MX" sz="1050" dirty="0">
                          <a:effectLst/>
                        </a:rPr>
                        <a:t>26%</a:t>
                      </a:r>
                      <a:endParaRPr lang="es-MX" sz="1050" dirty="0">
                        <a:effectLst/>
                        <a:latin typeface="Calibri"/>
                        <a:ea typeface="Calibri"/>
                        <a:cs typeface="Times New Roman"/>
                      </a:endParaRPr>
                    </a:p>
                  </a:txBody>
                  <a:tcPr marL="33332" marR="33332" marT="0" marB="0" anchor="b"/>
                </a:tc>
              </a:tr>
            </a:tbl>
          </a:graphicData>
        </a:graphic>
      </p:graphicFrame>
      <p:sp>
        <p:nvSpPr>
          <p:cNvPr id="23" name="22 Rectángulo redondeado"/>
          <p:cNvSpPr/>
          <p:nvPr/>
        </p:nvSpPr>
        <p:spPr>
          <a:xfrm>
            <a:off x="2051720" y="1844824"/>
            <a:ext cx="4968552"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smtClean="0"/>
              <a:t>ANÁLISIS HORIZONTAL – ESTADO DE RESULTADOS  </a:t>
            </a:r>
            <a:endParaRPr lang="es-MX" sz="1600" dirty="0"/>
          </a:p>
        </p:txBody>
      </p:sp>
      <p:sp>
        <p:nvSpPr>
          <p:cNvPr id="15" name="14 Rectángulo"/>
          <p:cNvSpPr/>
          <p:nvPr/>
        </p:nvSpPr>
        <p:spPr>
          <a:xfrm>
            <a:off x="755576" y="6403394"/>
            <a:ext cx="4572000" cy="553998"/>
          </a:xfrm>
          <a:prstGeom prst="rect">
            <a:avLst/>
          </a:prstGeom>
        </p:spPr>
        <p:txBody>
          <a:bodyPr>
            <a:spAutoFit/>
          </a:bodyPr>
          <a:lstStyle/>
          <a:p>
            <a:r>
              <a:rPr lang="es-ES" sz="1000" b="1" dirty="0"/>
              <a:t>Elaborado por</a:t>
            </a:r>
            <a:r>
              <a:rPr lang="es-ES" sz="1000" dirty="0"/>
              <a:t>: Henry Cortez, diciembre 2011</a:t>
            </a:r>
            <a:endParaRPr lang="es-MX" sz="1000" dirty="0"/>
          </a:p>
          <a:p>
            <a:r>
              <a:rPr lang="es-ES" sz="1000" b="1" dirty="0"/>
              <a:t>Fuente</a:t>
            </a:r>
            <a:r>
              <a:rPr lang="es-ES" sz="1000" dirty="0"/>
              <a:t>: </a:t>
            </a:r>
            <a:r>
              <a:rPr lang="es-ES" sz="1000" dirty="0" err="1"/>
              <a:t>Biopronec</a:t>
            </a:r>
            <a:r>
              <a:rPr lang="es-ES" sz="1000" dirty="0"/>
              <a:t> Cía. Ltda., diciembre 2011</a:t>
            </a:r>
            <a:endParaRPr lang="es-MX" sz="1000" dirty="0"/>
          </a:p>
          <a:p>
            <a:r>
              <a:rPr lang="es-ES" sz="1000" dirty="0"/>
              <a:t> </a:t>
            </a:r>
            <a:endParaRPr lang="es-MX" sz="1000" dirty="0"/>
          </a:p>
        </p:txBody>
      </p:sp>
    </p:spTree>
    <p:extLst>
      <p:ext uri="{BB962C8B-B14F-4D97-AF65-F5344CB8AC3E}">
        <p14:creationId xmlns:p14="http://schemas.microsoft.com/office/powerpoint/2010/main" val="2430823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991872034"/>
              </p:ext>
            </p:extLst>
          </p:nvPr>
        </p:nvGraphicFramePr>
        <p:xfrm>
          <a:off x="971600" y="620688"/>
          <a:ext cx="7078802" cy="1156716"/>
        </p:xfrm>
        <a:graphic>
          <a:graphicData uri="http://schemas.openxmlformats.org/drawingml/2006/table">
            <a:tbl>
              <a:tblPr firstRow="1" firstCol="1" bandRow="1">
                <a:tableStyleId>{68D230F3-CF80-4859-8CE7-A43EE81993B5}</a:tableStyleId>
              </a:tblPr>
              <a:tblGrid>
                <a:gridCol w="2234242"/>
                <a:gridCol w="779370"/>
                <a:gridCol w="779370"/>
                <a:gridCol w="779370"/>
                <a:gridCol w="779370"/>
                <a:gridCol w="609600"/>
                <a:gridCol w="609600"/>
                <a:gridCol w="507880"/>
              </a:tblGrid>
              <a:tr h="190500">
                <a:tc rowSpan="2">
                  <a:txBody>
                    <a:bodyPr/>
                    <a:lstStyle/>
                    <a:p>
                      <a:pPr algn="ctr">
                        <a:lnSpc>
                          <a:spcPct val="115000"/>
                        </a:lnSpc>
                        <a:spcAft>
                          <a:spcPts val="0"/>
                        </a:spcAft>
                      </a:pPr>
                      <a:r>
                        <a:rPr lang="es-MX" sz="1100">
                          <a:effectLst/>
                        </a:rPr>
                        <a:t>ELEMENTOS DEL COSTO </a:t>
                      </a:r>
                      <a:endParaRPr lang="es-MX" sz="1100">
                        <a:effectLst/>
                        <a:latin typeface="Calibri"/>
                        <a:ea typeface="Calibri"/>
                        <a:cs typeface="Times New Roman"/>
                      </a:endParaRPr>
                    </a:p>
                  </a:txBody>
                  <a:tcPr marL="44450" marR="44450" marT="0" marB="0" anchor="ctr"/>
                </a:tc>
                <a:tc gridSpan="4">
                  <a:txBody>
                    <a:bodyPr/>
                    <a:lstStyle/>
                    <a:p>
                      <a:pPr algn="ctr">
                        <a:lnSpc>
                          <a:spcPct val="115000"/>
                        </a:lnSpc>
                        <a:spcAft>
                          <a:spcPts val="0"/>
                        </a:spcAft>
                      </a:pPr>
                      <a:r>
                        <a:rPr lang="es-MX" sz="1100">
                          <a:effectLst/>
                        </a:rPr>
                        <a:t>PERÍODO</a:t>
                      </a:r>
                      <a:endParaRPr lang="es-MX" sz="1100">
                        <a:effectLst/>
                        <a:latin typeface="Calibri"/>
                        <a:ea typeface="Calibri"/>
                        <a:cs typeface="Times New Roman"/>
                      </a:endParaRPr>
                    </a:p>
                  </a:txBody>
                  <a:tcPr marL="44450" marR="44450" marT="0" marB="0" anchor="b"/>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a:lnSpc>
                          <a:spcPct val="115000"/>
                        </a:lnSpc>
                        <a:spcAft>
                          <a:spcPts val="0"/>
                        </a:spcAft>
                      </a:pPr>
                      <a:r>
                        <a:rPr lang="es-MX" sz="1100">
                          <a:effectLst/>
                        </a:rPr>
                        <a:t>ANÁLISIS HORIZONTAL </a:t>
                      </a:r>
                      <a:endParaRPr lang="es-MX" sz="1100">
                        <a:effectLst/>
                        <a:latin typeface="Calibri"/>
                        <a:ea typeface="Calibri"/>
                        <a:cs typeface="Times New Roman"/>
                      </a:endParaRPr>
                    </a:p>
                  </a:txBody>
                  <a:tcPr marL="44450" marR="44450" marT="0" marB="0" anchor="b"/>
                </a:tc>
                <a:tc hMerge="1">
                  <a:txBody>
                    <a:bodyPr/>
                    <a:lstStyle/>
                    <a:p>
                      <a:endParaRPr lang="es-MX"/>
                    </a:p>
                  </a:txBody>
                  <a:tcPr/>
                </a:tc>
                <a:tc hMerge="1">
                  <a:txBody>
                    <a:bodyPr/>
                    <a:lstStyle/>
                    <a:p>
                      <a:endParaRPr lang="es-MX"/>
                    </a:p>
                  </a:txBody>
                  <a:tcPr/>
                </a:tc>
              </a:tr>
              <a:tr h="190500">
                <a:tc vMerge="1">
                  <a:txBody>
                    <a:bodyPr/>
                    <a:lstStyle/>
                    <a:p>
                      <a:endParaRPr lang="es-MX"/>
                    </a:p>
                  </a:txBody>
                  <a:tcPr/>
                </a:tc>
                <a:tc>
                  <a:txBody>
                    <a:bodyPr/>
                    <a:lstStyle/>
                    <a:p>
                      <a:pPr algn="r">
                        <a:lnSpc>
                          <a:spcPct val="115000"/>
                        </a:lnSpc>
                        <a:spcAft>
                          <a:spcPts val="0"/>
                        </a:spcAft>
                      </a:pPr>
                      <a:r>
                        <a:rPr lang="es-MX" sz="1100">
                          <a:effectLst/>
                        </a:rPr>
                        <a:t>2008</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2009</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2010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2011</a:t>
                      </a:r>
                      <a:endParaRPr lang="es-MX"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100">
                          <a:effectLst/>
                        </a:rPr>
                        <a:t>2009 - 2008</a:t>
                      </a:r>
                      <a:endParaRPr lang="es-MX"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100">
                          <a:effectLst/>
                        </a:rPr>
                        <a:t>2010 - 2009</a:t>
                      </a:r>
                      <a:endParaRPr lang="es-MX"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100">
                          <a:effectLst/>
                        </a:rPr>
                        <a:t>2011 - 2010</a:t>
                      </a:r>
                      <a:endParaRPr lang="es-MX"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MX" sz="1100">
                          <a:effectLst/>
                        </a:rPr>
                        <a:t>Materia Prima</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69542.24</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290660.43</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236199.04</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295886.69</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318%</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-19%</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25%</a:t>
                      </a:r>
                      <a:endParaRPr lang="es-MX"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MX" sz="1100">
                          <a:effectLst/>
                        </a:rPr>
                        <a:t>Mano de Obra Directa</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38421.15</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69317.54</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85627.82</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90256.07</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80%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24%</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5%</a:t>
                      </a:r>
                      <a:endParaRPr lang="es-MX"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MX" sz="1100">
                          <a:effectLst/>
                        </a:rPr>
                        <a:t>Costos Indirectos de Fabricación</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23228.6</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5095.63</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41759.91</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60189.46</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-78%</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720%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dirty="0">
                          <a:effectLst/>
                        </a:rPr>
                        <a:t>44%</a:t>
                      </a:r>
                      <a:endParaRPr lang="es-MX" sz="1100" dirty="0">
                        <a:effectLst/>
                        <a:latin typeface="Calibri"/>
                        <a:ea typeface="Calibri"/>
                        <a:cs typeface="Times New Roman"/>
                      </a:endParaRPr>
                    </a:p>
                  </a:txBody>
                  <a:tcPr marL="44450" marR="44450" marT="0" marB="0" anchor="b"/>
                </a:tc>
              </a:tr>
            </a:tbl>
          </a:graphicData>
        </a:graphic>
      </p:graphicFrame>
      <p:sp>
        <p:nvSpPr>
          <p:cNvPr id="5" name="4 Rectángulo redondeado"/>
          <p:cNvSpPr/>
          <p:nvPr/>
        </p:nvSpPr>
        <p:spPr>
          <a:xfrm>
            <a:off x="2717687" y="116632"/>
            <a:ext cx="3582505" cy="360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ESTRUCTURA DEL COSTO DE PRODUCCIÓN </a:t>
            </a:r>
            <a:endParaRPr lang="es-MX" sz="1400" dirty="0"/>
          </a:p>
        </p:txBody>
      </p:sp>
      <p:sp>
        <p:nvSpPr>
          <p:cNvPr id="6" name="5 Rectángulo redondeado"/>
          <p:cNvSpPr/>
          <p:nvPr/>
        </p:nvSpPr>
        <p:spPr>
          <a:xfrm>
            <a:off x="2411760" y="2132856"/>
            <a:ext cx="4392488" cy="360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ANÁLISIS VERTICAL – ESTADO DE RESULTADOS  </a:t>
            </a:r>
            <a:endParaRPr lang="es-MX" sz="1400" dirty="0"/>
          </a:p>
        </p:txBody>
      </p:sp>
      <p:graphicFrame>
        <p:nvGraphicFramePr>
          <p:cNvPr id="3" name="2 Tabla"/>
          <p:cNvGraphicFramePr>
            <a:graphicFrameLocks noGrp="1"/>
          </p:cNvGraphicFramePr>
          <p:nvPr>
            <p:extLst>
              <p:ext uri="{D42A27DB-BD31-4B8C-83A1-F6EECF244321}">
                <p14:modId xmlns:p14="http://schemas.microsoft.com/office/powerpoint/2010/main" val="3559413019"/>
              </p:ext>
            </p:extLst>
          </p:nvPr>
        </p:nvGraphicFramePr>
        <p:xfrm>
          <a:off x="395536" y="2564904"/>
          <a:ext cx="8496944" cy="3824117"/>
        </p:xfrm>
        <a:graphic>
          <a:graphicData uri="http://schemas.openxmlformats.org/drawingml/2006/table">
            <a:tbl>
              <a:tblPr firstRow="1" firstCol="1" bandRow="1">
                <a:tableStyleId>{3B4B98B0-60AC-42C2-AFA5-B58CD77FA1E5}</a:tableStyleId>
              </a:tblPr>
              <a:tblGrid>
                <a:gridCol w="2232248"/>
                <a:gridCol w="864096"/>
                <a:gridCol w="792088"/>
                <a:gridCol w="792088"/>
                <a:gridCol w="720080"/>
                <a:gridCol w="864096"/>
                <a:gridCol w="720080"/>
                <a:gridCol w="864096"/>
                <a:gridCol w="648072"/>
              </a:tblGrid>
              <a:tr h="236118">
                <a:tc rowSpan="2">
                  <a:txBody>
                    <a:bodyPr/>
                    <a:lstStyle/>
                    <a:p>
                      <a:pPr>
                        <a:lnSpc>
                          <a:spcPct val="115000"/>
                        </a:lnSpc>
                        <a:spcAft>
                          <a:spcPts val="0"/>
                        </a:spcAft>
                      </a:pPr>
                      <a:r>
                        <a:rPr lang="es-MX" sz="1000" dirty="0">
                          <a:effectLst/>
                        </a:rPr>
                        <a:t>CUENTAS </a:t>
                      </a:r>
                      <a:endParaRPr lang="es-MX" sz="1000" dirty="0">
                        <a:effectLst/>
                        <a:latin typeface="Calibri"/>
                        <a:ea typeface="Calibri"/>
                        <a:cs typeface="Times New Roman"/>
                      </a:endParaRPr>
                    </a:p>
                  </a:txBody>
                  <a:tcPr marL="29942" marR="29942" marT="0" marB="0" anchor="ctr"/>
                </a:tc>
                <a:tc gridSpan="8">
                  <a:txBody>
                    <a:bodyPr/>
                    <a:lstStyle/>
                    <a:p>
                      <a:pPr algn="ctr">
                        <a:lnSpc>
                          <a:spcPct val="115000"/>
                        </a:lnSpc>
                        <a:spcAft>
                          <a:spcPts val="0"/>
                        </a:spcAft>
                      </a:pPr>
                      <a:r>
                        <a:rPr lang="es-MX" sz="1000">
                          <a:effectLst/>
                        </a:rPr>
                        <a:t>AÑOS</a:t>
                      </a:r>
                    </a:p>
                    <a:p>
                      <a:pPr algn="ctr">
                        <a:lnSpc>
                          <a:spcPct val="115000"/>
                        </a:lnSpc>
                        <a:spcAft>
                          <a:spcPts val="0"/>
                        </a:spcAft>
                      </a:pPr>
                      <a:r>
                        <a:rPr lang="es-MX" sz="1000">
                          <a:effectLst/>
                        </a:rPr>
                        <a:t> </a:t>
                      </a:r>
                      <a:endParaRPr lang="es-MX" sz="1000">
                        <a:effectLst/>
                        <a:latin typeface="Calibri"/>
                        <a:ea typeface="Calibri"/>
                        <a:cs typeface="Times New Roman"/>
                      </a:endParaRPr>
                    </a:p>
                  </a:txBody>
                  <a:tcPr marL="29942" marR="29942"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28325">
                <a:tc vMerge="1">
                  <a:txBody>
                    <a:bodyPr/>
                    <a:lstStyle/>
                    <a:p>
                      <a:endParaRPr lang="es-MX"/>
                    </a:p>
                  </a:txBody>
                  <a:tcPr/>
                </a:tc>
                <a:tc>
                  <a:txBody>
                    <a:bodyPr/>
                    <a:lstStyle/>
                    <a:p>
                      <a:pPr algn="ctr">
                        <a:lnSpc>
                          <a:spcPct val="115000"/>
                        </a:lnSpc>
                        <a:spcAft>
                          <a:spcPts val="0"/>
                        </a:spcAft>
                      </a:pPr>
                      <a:r>
                        <a:rPr lang="es-MX" sz="1000" dirty="0">
                          <a:effectLst/>
                        </a:rPr>
                        <a:t>2008</a:t>
                      </a:r>
                      <a:endParaRPr lang="es-MX" sz="1000" dirty="0">
                        <a:effectLst/>
                        <a:latin typeface="Calibri"/>
                        <a:ea typeface="Calibri"/>
                        <a:cs typeface="Times New Roman"/>
                      </a:endParaRPr>
                    </a:p>
                  </a:txBody>
                  <a:tcPr marL="29942" marR="29942" marT="0" marB="0" anchor="b"/>
                </a:tc>
                <a:tc>
                  <a:txBody>
                    <a:bodyPr/>
                    <a:lstStyle/>
                    <a:p>
                      <a:pPr algn="ctr">
                        <a:lnSpc>
                          <a:spcPct val="115000"/>
                        </a:lnSpc>
                        <a:spcAft>
                          <a:spcPts val="0"/>
                        </a:spcAft>
                      </a:pPr>
                      <a:r>
                        <a:rPr lang="es-MX" sz="1000" dirty="0">
                          <a:effectLst/>
                        </a:rPr>
                        <a:t>%</a:t>
                      </a:r>
                      <a:endParaRPr lang="es-MX" sz="1000" dirty="0">
                        <a:effectLst/>
                        <a:latin typeface="Calibri"/>
                        <a:ea typeface="Calibri"/>
                        <a:cs typeface="Times New Roman"/>
                      </a:endParaRPr>
                    </a:p>
                  </a:txBody>
                  <a:tcPr marL="29942" marR="29942" marT="0" marB="0" anchor="b"/>
                </a:tc>
                <a:tc>
                  <a:txBody>
                    <a:bodyPr/>
                    <a:lstStyle/>
                    <a:p>
                      <a:pPr algn="ctr">
                        <a:lnSpc>
                          <a:spcPct val="115000"/>
                        </a:lnSpc>
                        <a:spcAft>
                          <a:spcPts val="0"/>
                        </a:spcAft>
                      </a:pPr>
                      <a:r>
                        <a:rPr lang="es-MX" sz="1000" dirty="0">
                          <a:effectLst/>
                        </a:rPr>
                        <a:t>2009</a:t>
                      </a:r>
                      <a:endParaRPr lang="es-MX" sz="1000" dirty="0">
                        <a:effectLst/>
                        <a:latin typeface="Calibri"/>
                        <a:ea typeface="Calibri"/>
                        <a:cs typeface="Times New Roman"/>
                      </a:endParaRPr>
                    </a:p>
                  </a:txBody>
                  <a:tcPr marL="29942" marR="29942" marT="0" marB="0" anchor="b"/>
                </a:tc>
                <a:tc>
                  <a:txBody>
                    <a:bodyPr/>
                    <a:lstStyle/>
                    <a:p>
                      <a:pPr algn="ctr">
                        <a:lnSpc>
                          <a:spcPct val="115000"/>
                        </a:lnSpc>
                        <a:spcAft>
                          <a:spcPts val="0"/>
                        </a:spcAft>
                      </a:pPr>
                      <a:r>
                        <a:rPr lang="es-MX" sz="1000" dirty="0">
                          <a:effectLst/>
                        </a:rPr>
                        <a:t>%</a:t>
                      </a:r>
                      <a:endParaRPr lang="es-MX" sz="1000" dirty="0">
                        <a:effectLst/>
                        <a:latin typeface="Calibri"/>
                        <a:ea typeface="Calibri"/>
                        <a:cs typeface="Times New Roman"/>
                      </a:endParaRPr>
                    </a:p>
                  </a:txBody>
                  <a:tcPr marL="29942" marR="29942" marT="0" marB="0" anchor="b"/>
                </a:tc>
                <a:tc>
                  <a:txBody>
                    <a:bodyPr/>
                    <a:lstStyle/>
                    <a:p>
                      <a:pPr algn="ctr">
                        <a:lnSpc>
                          <a:spcPct val="115000"/>
                        </a:lnSpc>
                        <a:spcAft>
                          <a:spcPts val="0"/>
                        </a:spcAft>
                      </a:pPr>
                      <a:r>
                        <a:rPr lang="es-MX" sz="1000" dirty="0">
                          <a:effectLst/>
                        </a:rPr>
                        <a:t>2010</a:t>
                      </a:r>
                      <a:endParaRPr lang="es-MX" sz="1000" dirty="0">
                        <a:effectLst/>
                        <a:latin typeface="Calibri"/>
                        <a:ea typeface="Calibri"/>
                        <a:cs typeface="Times New Roman"/>
                      </a:endParaRPr>
                    </a:p>
                  </a:txBody>
                  <a:tcPr marL="29942" marR="29942" marT="0" marB="0" anchor="b"/>
                </a:tc>
                <a:tc>
                  <a:txBody>
                    <a:bodyPr/>
                    <a:lstStyle/>
                    <a:p>
                      <a:pPr algn="ctr">
                        <a:lnSpc>
                          <a:spcPct val="115000"/>
                        </a:lnSpc>
                        <a:spcAft>
                          <a:spcPts val="0"/>
                        </a:spcAft>
                      </a:pPr>
                      <a:r>
                        <a:rPr lang="es-MX" sz="1000">
                          <a:effectLst/>
                        </a:rPr>
                        <a:t>%</a:t>
                      </a:r>
                      <a:endParaRPr lang="es-MX" sz="1000">
                        <a:effectLst/>
                        <a:latin typeface="Calibri"/>
                        <a:ea typeface="Calibri"/>
                        <a:cs typeface="Times New Roman"/>
                      </a:endParaRPr>
                    </a:p>
                  </a:txBody>
                  <a:tcPr marL="29942" marR="29942" marT="0" marB="0" anchor="b"/>
                </a:tc>
                <a:tc>
                  <a:txBody>
                    <a:bodyPr/>
                    <a:lstStyle/>
                    <a:p>
                      <a:pPr algn="ctr">
                        <a:lnSpc>
                          <a:spcPct val="115000"/>
                        </a:lnSpc>
                        <a:spcAft>
                          <a:spcPts val="0"/>
                        </a:spcAft>
                      </a:pPr>
                      <a:r>
                        <a:rPr lang="es-MX" sz="1000">
                          <a:effectLst/>
                        </a:rPr>
                        <a:t>2011</a:t>
                      </a:r>
                      <a:endParaRPr lang="es-MX" sz="1000">
                        <a:effectLst/>
                        <a:latin typeface="Calibri"/>
                        <a:ea typeface="Calibri"/>
                        <a:cs typeface="Times New Roman"/>
                      </a:endParaRPr>
                    </a:p>
                  </a:txBody>
                  <a:tcPr marL="29942" marR="29942" marT="0" marB="0" anchor="b"/>
                </a:tc>
                <a:tc>
                  <a:txBody>
                    <a:bodyPr/>
                    <a:lstStyle/>
                    <a:p>
                      <a:pPr algn="ctr">
                        <a:lnSpc>
                          <a:spcPct val="115000"/>
                        </a:lnSpc>
                        <a:spcAft>
                          <a:spcPts val="0"/>
                        </a:spcAft>
                      </a:pPr>
                      <a:r>
                        <a:rPr lang="es-MX" sz="1000" dirty="0">
                          <a:effectLst/>
                        </a:rPr>
                        <a:t>%</a:t>
                      </a:r>
                      <a:endParaRPr lang="es-MX" sz="1000" dirty="0">
                        <a:effectLst/>
                        <a:latin typeface="Calibri"/>
                        <a:ea typeface="Calibri"/>
                        <a:cs typeface="Times New Roman"/>
                      </a:endParaRPr>
                    </a:p>
                  </a:txBody>
                  <a:tcPr marL="29942" marR="29942" marT="0" marB="0" anchor="b"/>
                </a:tc>
              </a:tr>
              <a:tr h="236118">
                <a:tc>
                  <a:txBody>
                    <a:bodyPr/>
                    <a:lstStyle/>
                    <a:p>
                      <a:pPr>
                        <a:lnSpc>
                          <a:spcPct val="115000"/>
                        </a:lnSpc>
                        <a:spcAft>
                          <a:spcPts val="0"/>
                        </a:spcAft>
                      </a:pPr>
                      <a:r>
                        <a:rPr lang="es-MX" sz="1000">
                          <a:effectLst/>
                        </a:rPr>
                        <a:t>Ventas netas</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311453.22</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100.00%</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640267.89</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100.00%</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836953.83</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100.00%</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1300000.00</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100.00%</a:t>
                      </a:r>
                      <a:endParaRPr lang="es-MX" sz="1000" dirty="0">
                        <a:effectLst/>
                        <a:latin typeface="Calibri"/>
                        <a:ea typeface="Calibri"/>
                        <a:cs typeface="Times New Roman"/>
                      </a:endParaRPr>
                    </a:p>
                  </a:txBody>
                  <a:tcPr marL="29942" marR="29942" marT="0" marB="0" anchor="b"/>
                </a:tc>
              </a:tr>
              <a:tr h="128325">
                <a:tc>
                  <a:txBody>
                    <a:bodyPr/>
                    <a:lstStyle/>
                    <a:p>
                      <a:pPr>
                        <a:lnSpc>
                          <a:spcPct val="115000"/>
                        </a:lnSpc>
                        <a:spcAft>
                          <a:spcPts val="0"/>
                        </a:spcAft>
                      </a:pPr>
                      <a:r>
                        <a:rPr lang="es-MX" sz="1000">
                          <a:effectLst/>
                        </a:rPr>
                        <a:t>(-)Costo de ventas</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158023.92</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50.74%</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378812.40</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59.16%</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279076.56</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33.34%</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650000.00</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50.00%</a:t>
                      </a:r>
                      <a:endParaRPr lang="es-MX" sz="1000">
                        <a:effectLst/>
                        <a:latin typeface="Calibri"/>
                        <a:ea typeface="Calibri"/>
                        <a:cs typeface="Times New Roman"/>
                      </a:endParaRPr>
                    </a:p>
                  </a:txBody>
                  <a:tcPr marL="29942" marR="29942" marT="0" marB="0" anchor="b"/>
                </a:tc>
              </a:tr>
              <a:tr h="128325">
                <a:tc>
                  <a:txBody>
                    <a:bodyPr/>
                    <a:lstStyle/>
                    <a:p>
                      <a:pPr>
                        <a:lnSpc>
                          <a:spcPct val="115000"/>
                        </a:lnSpc>
                        <a:spcAft>
                          <a:spcPts val="0"/>
                        </a:spcAft>
                      </a:pPr>
                      <a:r>
                        <a:rPr lang="es-MX" sz="1000">
                          <a:effectLst/>
                        </a:rPr>
                        <a:t>MARGEN BRUTO </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153429.30</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49.26%</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261455.49</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40.84%</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557877.27</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66.66%</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650000.00</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50.00%</a:t>
                      </a:r>
                      <a:endParaRPr lang="es-MX" sz="1000">
                        <a:effectLst/>
                        <a:latin typeface="Calibri"/>
                        <a:ea typeface="Calibri"/>
                        <a:cs typeface="Times New Roman"/>
                      </a:endParaRPr>
                    </a:p>
                  </a:txBody>
                  <a:tcPr marL="29942" marR="29942" marT="0" marB="0" anchor="b"/>
                </a:tc>
              </a:tr>
              <a:tr h="236118">
                <a:tc>
                  <a:txBody>
                    <a:bodyPr/>
                    <a:lstStyle/>
                    <a:p>
                      <a:pPr>
                        <a:lnSpc>
                          <a:spcPct val="115000"/>
                        </a:lnSpc>
                        <a:spcAft>
                          <a:spcPts val="0"/>
                        </a:spcAft>
                      </a:pPr>
                      <a:r>
                        <a:rPr lang="es-MX" sz="1000">
                          <a:effectLst/>
                        </a:rPr>
                        <a:t>GASTOS OPERATIVOS</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94483.82</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30.34%</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180922.26</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28.26%</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442459.64</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52.87%</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490000.00</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37.69%</a:t>
                      </a:r>
                      <a:endParaRPr lang="es-MX" sz="1000" dirty="0">
                        <a:effectLst/>
                        <a:latin typeface="Calibri"/>
                        <a:ea typeface="Calibri"/>
                        <a:cs typeface="Times New Roman"/>
                      </a:endParaRPr>
                    </a:p>
                  </a:txBody>
                  <a:tcPr marL="29942" marR="29942" marT="0" marB="0" anchor="b"/>
                </a:tc>
              </a:tr>
              <a:tr h="236118">
                <a:tc>
                  <a:txBody>
                    <a:bodyPr/>
                    <a:lstStyle/>
                    <a:p>
                      <a:pPr>
                        <a:lnSpc>
                          <a:spcPct val="115000"/>
                        </a:lnSpc>
                        <a:spcAft>
                          <a:spcPts val="0"/>
                        </a:spcAft>
                      </a:pPr>
                      <a:r>
                        <a:rPr lang="es-MX" sz="1000">
                          <a:effectLst/>
                        </a:rPr>
                        <a:t>(-)Gastos de administración </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37793.52</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12.13%</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72368.90</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11.30%</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176983.85</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21.15%</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190000.00</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14.62%</a:t>
                      </a:r>
                      <a:endParaRPr lang="es-MX" sz="1000">
                        <a:effectLst/>
                        <a:latin typeface="Calibri"/>
                        <a:ea typeface="Calibri"/>
                        <a:cs typeface="Times New Roman"/>
                      </a:endParaRPr>
                    </a:p>
                  </a:txBody>
                  <a:tcPr marL="29942" marR="29942" marT="0" marB="0" anchor="b"/>
                </a:tc>
              </a:tr>
              <a:tr h="236118">
                <a:tc>
                  <a:txBody>
                    <a:bodyPr/>
                    <a:lstStyle/>
                    <a:p>
                      <a:pPr>
                        <a:lnSpc>
                          <a:spcPct val="115000"/>
                        </a:lnSpc>
                        <a:spcAft>
                          <a:spcPts val="0"/>
                        </a:spcAft>
                      </a:pPr>
                      <a:r>
                        <a:rPr lang="es-MX" sz="1000">
                          <a:effectLst/>
                        </a:rPr>
                        <a:t>(-)Gastos de ventas</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56690.29</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18.20%</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108553.35</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16.95%</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265475.78</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31.72%</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300000.00</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23.08%</a:t>
                      </a:r>
                      <a:endParaRPr lang="es-MX" sz="1000">
                        <a:effectLst/>
                        <a:latin typeface="Calibri"/>
                        <a:ea typeface="Calibri"/>
                        <a:cs typeface="Times New Roman"/>
                      </a:endParaRPr>
                    </a:p>
                  </a:txBody>
                  <a:tcPr marL="29942" marR="29942" marT="0" marB="0" anchor="b"/>
                </a:tc>
              </a:tr>
              <a:tr h="236118">
                <a:tc>
                  <a:txBody>
                    <a:bodyPr/>
                    <a:lstStyle/>
                    <a:p>
                      <a:pPr>
                        <a:lnSpc>
                          <a:spcPct val="115000"/>
                        </a:lnSpc>
                        <a:spcAft>
                          <a:spcPts val="0"/>
                        </a:spcAft>
                      </a:pPr>
                      <a:r>
                        <a:rPr lang="es-MX" sz="1000" dirty="0">
                          <a:effectLst/>
                        </a:rPr>
                        <a:t>UTLIDAD EN OPERACIONES</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58945.48</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18.93%</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80533.23</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12.58%</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115417.63</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13.79%</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160000.00</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12.31%</a:t>
                      </a:r>
                      <a:endParaRPr lang="es-MX" sz="1000">
                        <a:effectLst/>
                        <a:latin typeface="Calibri"/>
                        <a:ea typeface="Calibri"/>
                        <a:cs typeface="Times New Roman"/>
                      </a:endParaRPr>
                    </a:p>
                  </a:txBody>
                  <a:tcPr marL="29942" marR="29942" marT="0" marB="0" anchor="b"/>
                </a:tc>
              </a:tr>
              <a:tr h="128325">
                <a:tc>
                  <a:txBody>
                    <a:bodyPr/>
                    <a:lstStyle/>
                    <a:p>
                      <a:pPr>
                        <a:lnSpc>
                          <a:spcPct val="115000"/>
                        </a:lnSpc>
                        <a:spcAft>
                          <a:spcPts val="0"/>
                        </a:spcAft>
                      </a:pPr>
                      <a:r>
                        <a:rPr lang="es-MX" sz="1000">
                          <a:effectLst/>
                        </a:rPr>
                        <a:t>Financieros</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11338.81</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3.64%</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8694.75</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1.36%</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25022.84</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2.99%</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37000.00</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2.85%</a:t>
                      </a:r>
                      <a:endParaRPr lang="es-MX" sz="1000">
                        <a:effectLst/>
                        <a:latin typeface="Calibri"/>
                        <a:ea typeface="Calibri"/>
                        <a:cs typeface="Times New Roman"/>
                      </a:endParaRPr>
                    </a:p>
                  </a:txBody>
                  <a:tcPr marL="29942" marR="29942" marT="0" marB="0" anchor="b"/>
                </a:tc>
              </a:tr>
              <a:tr h="128325">
                <a:tc>
                  <a:txBody>
                    <a:bodyPr/>
                    <a:lstStyle/>
                    <a:p>
                      <a:pPr>
                        <a:lnSpc>
                          <a:spcPct val="115000"/>
                        </a:lnSpc>
                        <a:spcAft>
                          <a:spcPts val="0"/>
                        </a:spcAft>
                      </a:pPr>
                      <a:r>
                        <a:rPr lang="es-MX" sz="1000">
                          <a:effectLst/>
                        </a:rPr>
                        <a:t>(+/-)Otros ingresos</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3021.35</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0.97%</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0.00</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0.00%</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494.12</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0.06%</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3300.43</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0.25%</a:t>
                      </a:r>
                      <a:endParaRPr lang="es-MX" sz="1000">
                        <a:effectLst/>
                        <a:latin typeface="Calibri"/>
                        <a:ea typeface="Calibri"/>
                        <a:cs typeface="Times New Roman"/>
                      </a:endParaRPr>
                    </a:p>
                  </a:txBody>
                  <a:tcPr marL="29942" marR="29942" marT="0" marB="0" anchor="b"/>
                </a:tc>
              </a:tr>
              <a:tr h="472235">
                <a:tc>
                  <a:txBody>
                    <a:bodyPr/>
                    <a:lstStyle/>
                    <a:p>
                      <a:pPr>
                        <a:lnSpc>
                          <a:spcPct val="115000"/>
                        </a:lnSpc>
                        <a:spcAft>
                          <a:spcPts val="0"/>
                        </a:spcAft>
                      </a:pPr>
                      <a:r>
                        <a:rPr lang="es-MX" sz="1000" dirty="0">
                          <a:effectLst/>
                        </a:rPr>
                        <a:t>UTILIDAD/PERDIDA ANTES DE </a:t>
                      </a:r>
                      <a:r>
                        <a:rPr lang="es-MX" sz="1000" dirty="0" smtClean="0">
                          <a:effectLst/>
                        </a:rPr>
                        <a:t>PARTICIPACION E </a:t>
                      </a:r>
                      <a:r>
                        <a:rPr lang="es-MX" sz="1000" dirty="0">
                          <a:effectLst/>
                        </a:rPr>
                        <a:t>IMPUESTOS</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50628.02</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16.26%</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71838.48</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11.22%</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90888.91</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10.86%</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126300.43</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9.72%</a:t>
                      </a:r>
                      <a:endParaRPr lang="es-MX" sz="1000">
                        <a:effectLst/>
                        <a:latin typeface="Calibri"/>
                        <a:ea typeface="Calibri"/>
                        <a:cs typeface="Times New Roman"/>
                      </a:endParaRPr>
                    </a:p>
                  </a:txBody>
                  <a:tcPr marL="29942" marR="29942" marT="0" marB="0" anchor="b"/>
                </a:tc>
              </a:tr>
              <a:tr h="236118">
                <a:tc>
                  <a:txBody>
                    <a:bodyPr/>
                    <a:lstStyle/>
                    <a:p>
                      <a:pPr>
                        <a:lnSpc>
                          <a:spcPct val="115000"/>
                        </a:lnSpc>
                        <a:spcAft>
                          <a:spcPts val="0"/>
                        </a:spcAft>
                      </a:pPr>
                      <a:r>
                        <a:rPr lang="es-MX" sz="1000" dirty="0">
                          <a:effectLst/>
                        </a:rPr>
                        <a:t>(-)15% Participación </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7579.39</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2.43%</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10775.77</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1.68%</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13633.34</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1.63%</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18945.06</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1.46%</a:t>
                      </a:r>
                      <a:endParaRPr lang="es-MX" sz="1000">
                        <a:effectLst/>
                        <a:latin typeface="Calibri"/>
                        <a:ea typeface="Calibri"/>
                        <a:cs typeface="Times New Roman"/>
                      </a:endParaRPr>
                    </a:p>
                  </a:txBody>
                  <a:tcPr marL="29942" marR="29942" marT="0" marB="0" anchor="b"/>
                </a:tc>
              </a:tr>
              <a:tr h="236118">
                <a:tc>
                  <a:txBody>
                    <a:bodyPr/>
                    <a:lstStyle/>
                    <a:p>
                      <a:pPr>
                        <a:lnSpc>
                          <a:spcPct val="115000"/>
                        </a:lnSpc>
                        <a:spcAft>
                          <a:spcPts val="0"/>
                        </a:spcAft>
                      </a:pPr>
                      <a:r>
                        <a:rPr lang="es-MX" sz="1000" dirty="0" smtClean="0">
                          <a:effectLst/>
                        </a:rPr>
                        <a:t>UTILIDAD </a:t>
                      </a:r>
                      <a:r>
                        <a:rPr lang="es-MX" sz="1000" dirty="0">
                          <a:effectLst/>
                        </a:rPr>
                        <a:t>ANTES DE IMPUESTOS</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43048.63</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13.82%</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61062.71</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9.54%</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77255.57</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9.23%</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107355.37</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8.26%</a:t>
                      </a:r>
                      <a:endParaRPr lang="es-MX" sz="1000">
                        <a:effectLst/>
                        <a:latin typeface="Calibri"/>
                        <a:ea typeface="Calibri"/>
                        <a:cs typeface="Times New Roman"/>
                      </a:endParaRPr>
                    </a:p>
                  </a:txBody>
                  <a:tcPr marL="29942" marR="29942" marT="0" marB="0" anchor="b"/>
                </a:tc>
              </a:tr>
              <a:tr h="236118">
                <a:tc>
                  <a:txBody>
                    <a:bodyPr/>
                    <a:lstStyle/>
                    <a:p>
                      <a:pPr>
                        <a:lnSpc>
                          <a:spcPct val="115000"/>
                        </a:lnSpc>
                        <a:spcAft>
                          <a:spcPts val="0"/>
                        </a:spcAft>
                      </a:pPr>
                      <a:r>
                        <a:rPr lang="es-MX" sz="1000" dirty="0">
                          <a:effectLst/>
                        </a:rPr>
                        <a:t>(-)25% Impuesto a la renta</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9911.23</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3.18%</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11968.29</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1.87%</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13323.21</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1.59%</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26838.84</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2.06%</a:t>
                      </a:r>
                      <a:endParaRPr lang="es-MX" sz="1000">
                        <a:effectLst/>
                        <a:latin typeface="Calibri"/>
                        <a:ea typeface="Calibri"/>
                        <a:cs typeface="Times New Roman"/>
                      </a:endParaRPr>
                    </a:p>
                  </a:txBody>
                  <a:tcPr marL="29942" marR="29942" marT="0" marB="0" anchor="b"/>
                </a:tc>
              </a:tr>
              <a:tr h="236118">
                <a:tc>
                  <a:txBody>
                    <a:bodyPr/>
                    <a:lstStyle/>
                    <a:p>
                      <a:pPr>
                        <a:lnSpc>
                          <a:spcPct val="115000"/>
                        </a:lnSpc>
                        <a:spcAft>
                          <a:spcPts val="0"/>
                        </a:spcAft>
                      </a:pPr>
                      <a:r>
                        <a:rPr lang="es-MX" sz="1000" dirty="0">
                          <a:effectLst/>
                        </a:rPr>
                        <a:t>UTILIDAD/PERDIDA NETA</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smtClean="0">
                          <a:effectLst/>
                        </a:rPr>
                        <a:t>33137.40</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10.64%</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49094.42</a:t>
                      </a:r>
                      <a:endParaRPr lang="es-MX" sz="1000" dirty="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7.67%</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63932.36</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7.64%</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a:effectLst/>
                        </a:rPr>
                        <a:t>80516.52</a:t>
                      </a:r>
                      <a:endParaRPr lang="es-MX" sz="1000">
                        <a:effectLst/>
                        <a:latin typeface="Calibri"/>
                        <a:ea typeface="Calibri"/>
                        <a:cs typeface="Times New Roman"/>
                      </a:endParaRPr>
                    </a:p>
                  </a:txBody>
                  <a:tcPr marL="29942" marR="29942" marT="0" marB="0" anchor="b"/>
                </a:tc>
                <a:tc>
                  <a:txBody>
                    <a:bodyPr/>
                    <a:lstStyle/>
                    <a:p>
                      <a:pPr algn="r">
                        <a:lnSpc>
                          <a:spcPct val="115000"/>
                        </a:lnSpc>
                        <a:spcAft>
                          <a:spcPts val="0"/>
                        </a:spcAft>
                      </a:pPr>
                      <a:r>
                        <a:rPr lang="es-MX" sz="1000" dirty="0">
                          <a:effectLst/>
                        </a:rPr>
                        <a:t>6.19%</a:t>
                      </a:r>
                      <a:endParaRPr lang="es-MX" sz="1000" dirty="0">
                        <a:effectLst/>
                        <a:latin typeface="Calibri"/>
                        <a:ea typeface="Calibri"/>
                        <a:cs typeface="Times New Roman"/>
                      </a:endParaRPr>
                    </a:p>
                  </a:txBody>
                  <a:tcPr marL="29942" marR="29942" marT="0" marB="0" anchor="b"/>
                </a:tc>
              </a:tr>
            </a:tbl>
          </a:graphicData>
        </a:graphic>
      </p:graphicFrame>
      <p:sp>
        <p:nvSpPr>
          <p:cNvPr id="7" name="6 Rectángulo"/>
          <p:cNvSpPr/>
          <p:nvPr/>
        </p:nvSpPr>
        <p:spPr>
          <a:xfrm>
            <a:off x="360040" y="6403394"/>
            <a:ext cx="4572000" cy="553998"/>
          </a:xfrm>
          <a:prstGeom prst="rect">
            <a:avLst/>
          </a:prstGeom>
        </p:spPr>
        <p:txBody>
          <a:bodyPr>
            <a:spAutoFit/>
          </a:bodyPr>
          <a:lstStyle/>
          <a:p>
            <a:r>
              <a:rPr lang="es-ES" sz="1000" b="1" dirty="0"/>
              <a:t>Elaborado por</a:t>
            </a:r>
            <a:r>
              <a:rPr lang="es-ES" sz="1000" dirty="0"/>
              <a:t>: Henry Cortez, diciembre 2011</a:t>
            </a:r>
            <a:endParaRPr lang="es-MX" sz="1000" dirty="0"/>
          </a:p>
          <a:p>
            <a:r>
              <a:rPr lang="es-ES" sz="1000" b="1" dirty="0"/>
              <a:t>Fuente</a:t>
            </a:r>
            <a:r>
              <a:rPr lang="es-ES" sz="1000" dirty="0"/>
              <a:t>: </a:t>
            </a:r>
            <a:r>
              <a:rPr lang="es-ES" sz="1000" dirty="0" err="1"/>
              <a:t>Biopronec</a:t>
            </a:r>
            <a:r>
              <a:rPr lang="es-ES" sz="1000" dirty="0"/>
              <a:t> Cía. Ltda., diciembre 2011</a:t>
            </a:r>
            <a:endParaRPr lang="es-MX" sz="1000" dirty="0"/>
          </a:p>
          <a:p>
            <a:r>
              <a:rPr lang="es-ES" sz="1000" dirty="0"/>
              <a:t> </a:t>
            </a:r>
            <a:endParaRPr lang="es-MX" sz="1000" dirty="0"/>
          </a:p>
        </p:txBody>
      </p:sp>
      <p:sp>
        <p:nvSpPr>
          <p:cNvPr id="8" name="7 Rectángulo"/>
          <p:cNvSpPr/>
          <p:nvPr/>
        </p:nvSpPr>
        <p:spPr>
          <a:xfrm>
            <a:off x="899592" y="1772816"/>
            <a:ext cx="4572000" cy="553998"/>
          </a:xfrm>
          <a:prstGeom prst="rect">
            <a:avLst/>
          </a:prstGeom>
        </p:spPr>
        <p:txBody>
          <a:bodyPr>
            <a:spAutoFit/>
          </a:bodyPr>
          <a:lstStyle/>
          <a:p>
            <a:r>
              <a:rPr lang="es-ES" sz="1000" b="1" dirty="0"/>
              <a:t>Elaborado por</a:t>
            </a:r>
            <a:r>
              <a:rPr lang="es-ES" sz="1000" dirty="0"/>
              <a:t>: Henry Cortez, diciembre 2011</a:t>
            </a:r>
            <a:endParaRPr lang="es-MX" sz="1000" dirty="0"/>
          </a:p>
          <a:p>
            <a:r>
              <a:rPr lang="es-ES" sz="1000" b="1" dirty="0"/>
              <a:t>Fuente</a:t>
            </a:r>
            <a:r>
              <a:rPr lang="es-ES" sz="1000" dirty="0"/>
              <a:t>: </a:t>
            </a:r>
            <a:r>
              <a:rPr lang="es-ES" sz="1000" dirty="0" err="1"/>
              <a:t>Biopronec</a:t>
            </a:r>
            <a:r>
              <a:rPr lang="es-ES" sz="1000" dirty="0"/>
              <a:t> Cía. Ltda., diciembre 2011</a:t>
            </a:r>
            <a:endParaRPr lang="es-MX" sz="1000" dirty="0"/>
          </a:p>
          <a:p>
            <a:r>
              <a:rPr lang="es-ES" sz="1000" dirty="0"/>
              <a:t> </a:t>
            </a:r>
            <a:endParaRPr lang="es-MX" sz="1000" dirty="0"/>
          </a:p>
        </p:txBody>
      </p:sp>
    </p:spTree>
    <p:extLst>
      <p:ext uri="{BB962C8B-B14F-4D97-AF65-F5344CB8AC3E}">
        <p14:creationId xmlns:p14="http://schemas.microsoft.com/office/powerpoint/2010/main" val="1187187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411760" y="116632"/>
            <a:ext cx="4464496"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b="1" dirty="0" smtClean="0"/>
              <a:t>ANÁLISIS DE TENDENCIAS</a:t>
            </a:r>
            <a:endParaRPr lang="es-ES" b="1" dirty="0"/>
          </a:p>
        </p:txBody>
      </p:sp>
      <p:sp>
        <p:nvSpPr>
          <p:cNvPr id="6" name="5 Rectángulo"/>
          <p:cNvSpPr/>
          <p:nvPr/>
        </p:nvSpPr>
        <p:spPr>
          <a:xfrm>
            <a:off x="1187624" y="692696"/>
            <a:ext cx="2736304"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Herramienta que permite</a:t>
            </a:r>
            <a:endParaRPr lang="es-MX" sz="1400" dirty="0"/>
          </a:p>
        </p:txBody>
      </p:sp>
      <p:sp>
        <p:nvSpPr>
          <p:cNvPr id="7" name="6 Rectángulo"/>
          <p:cNvSpPr/>
          <p:nvPr/>
        </p:nvSpPr>
        <p:spPr>
          <a:xfrm>
            <a:off x="4860031" y="692696"/>
            <a:ext cx="3931515"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Conocer la dirección seguida por alguna variable</a:t>
            </a:r>
            <a:endParaRPr lang="es-MX" sz="1400" dirty="0"/>
          </a:p>
        </p:txBody>
      </p:sp>
      <p:cxnSp>
        <p:nvCxnSpPr>
          <p:cNvPr id="9" name="8 Conector recto de flecha"/>
          <p:cNvCxnSpPr>
            <a:stCxn id="6" idx="3"/>
            <a:endCxn id="7" idx="1"/>
          </p:cNvCxnSpPr>
          <p:nvPr/>
        </p:nvCxnSpPr>
        <p:spPr>
          <a:xfrm>
            <a:off x="3923928" y="944724"/>
            <a:ext cx="9361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979" y="1484784"/>
            <a:ext cx="3987800" cy="197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 Título"/>
          <p:cNvSpPr txBox="1">
            <a:spLocks/>
          </p:cNvSpPr>
          <p:nvPr/>
        </p:nvSpPr>
        <p:spPr>
          <a:xfrm>
            <a:off x="2411760" y="1268760"/>
            <a:ext cx="4104456" cy="2743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400" b="1" dirty="0" smtClean="0"/>
              <a:t>Tendencia activos </a:t>
            </a:r>
            <a:r>
              <a:rPr lang="es-ES" sz="1400" b="1" dirty="0" err="1" smtClean="0"/>
              <a:t>biopronec</a:t>
            </a:r>
            <a:r>
              <a:rPr lang="es-ES" sz="1400" b="1" dirty="0" smtClean="0"/>
              <a:t> Cía. Ltda. </a:t>
            </a:r>
            <a:endParaRPr lang="es-ES" sz="1400" b="1" dirty="0"/>
          </a:p>
        </p:txBody>
      </p:sp>
      <p:sp>
        <p:nvSpPr>
          <p:cNvPr id="2" name="1 Rectángulo"/>
          <p:cNvSpPr/>
          <p:nvPr/>
        </p:nvSpPr>
        <p:spPr>
          <a:xfrm>
            <a:off x="2483768" y="3460938"/>
            <a:ext cx="4572000" cy="400110"/>
          </a:xfrm>
          <a:prstGeom prst="rect">
            <a:avLst/>
          </a:prstGeom>
        </p:spPr>
        <p:txBody>
          <a:bodyPr>
            <a:spAutoFit/>
          </a:bodyPr>
          <a:lstStyle/>
          <a:p>
            <a:r>
              <a:rPr lang="es-ES" sz="1000" b="1" dirty="0"/>
              <a:t>Fuente</a:t>
            </a:r>
            <a:r>
              <a:rPr lang="es-ES" sz="1000" dirty="0"/>
              <a:t>: Estados Financieros de </a:t>
            </a:r>
            <a:r>
              <a:rPr lang="es-ES" sz="1000" dirty="0" err="1"/>
              <a:t>Biopronec</a:t>
            </a:r>
            <a:r>
              <a:rPr lang="es-ES" sz="1000" dirty="0"/>
              <a:t> Cía. Ltda.</a:t>
            </a:r>
            <a:endParaRPr lang="es-MX" sz="1000" dirty="0"/>
          </a:p>
          <a:p>
            <a:r>
              <a:rPr lang="es-ES" sz="1000" b="1" dirty="0"/>
              <a:t>Elaborado por: </a:t>
            </a:r>
            <a:r>
              <a:rPr lang="es-ES" sz="1000" dirty="0"/>
              <a:t>Henry Cortez </a:t>
            </a:r>
            <a:endParaRPr lang="es-MX" sz="1000" dirty="0"/>
          </a:p>
        </p:txBody>
      </p:sp>
      <p:sp>
        <p:nvSpPr>
          <p:cNvPr id="17" name="16 Rectángulo"/>
          <p:cNvSpPr/>
          <p:nvPr/>
        </p:nvSpPr>
        <p:spPr>
          <a:xfrm>
            <a:off x="617758" y="6294363"/>
            <a:ext cx="4572000" cy="400110"/>
          </a:xfrm>
          <a:prstGeom prst="rect">
            <a:avLst/>
          </a:prstGeom>
        </p:spPr>
        <p:txBody>
          <a:bodyPr>
            <a:spAutoFit/>
          </a:bodyPr>
          <a:lstStyle/>
          <a:p>
            <a:r>
              <a:rPr lang="es-ES" sz="1000" b="1" dirty="0"/>
              <a:t>Fuente</a:t>
            </a:r>
            <a:r>
              <a:rPr lang="es-ES" sz="1000" dirty="0"/>
              <a:t>: Estados Financieros de </a:t>
            </a:r>
            <a:r>
              <a:rPr lang="es-ES" sz="1000" dirty="0" err="1"/>
              <a:t>Biopronec</a:t>
            </a:r>
            <a:r>
              <a:rPr lang="es-ES" sz="1000" dirty="0"/>
              <a:t> Cía. Ltda.</a:t>
            </a:r>
            <a:endParaRPr lang="es-MX" sz="1000" dirty="0"/>
          </a:p>
          <a:p>
            <a:r>
              <a:rPr lang="es-ES" sz="1000" b="1" dirty="0"/>
              <a:t>Elaborado por: </a:t>
            </a:r>
            <a:r>
              <a:rPr lang="es-ES" sz="1000" dirty="0"/>
              <a:t>Henry Cortez </a:t>
            </a:r>
            <a:endParaRPr lang="es-MX" sz="1000" dirty="0"/>
          </a:p>
        </p:txBody>
      </p:sp>
      <p:sp>
        <p:nvSpPr>
          <p:cNvPr id="18" name="17 Rectángulo"/>
          <p:cNvSpPr/>
          <p:nvPr/>
        </p:nvSpPr>
        <p:spPr>
          <a:xfrm>
            <a:off x="4798995" y="6289636"/>
            <a:ext cx="4572000" cy="400110"/>
          </a:xfrm>
          <a:prstGeom prst="rect">
            <a:avLst/>
          </a:prstGeom>
        </p:spPr>
        <p:txBody>
          <a:bodyPr>
            <a:spAutoFit/>
          </a:bodyPr>
          <a:lstStyle/>
          <a:p>
            <a:r>
              <a:rPr lang="es-ES" sz="1000" b="1" dirty="0"/>
              <a:t>Fuente</a:t>
            </a:r>
            <a:r>
              <a:rPr lang="es-ES" sz="1000" dirty="0"/>
              <a:t>: Estados Financieros de </a:t>
            </a:r>
            <a:r>
              <a:rPr lang="es-ES" sz="1000" dirty="0" err="1"/>
              <a:t>Biopronec</a:t>
            </a:r>
            <a:r>
              <a:rPr lang="es-ES" sz="1000" dirty="0"/>
              <a:t> Cía. Ltda.</a:t>
            </a:r>
            <a:endParaRPr lang="es-MX" sz="1000" dirty="0"/>
          </a:p>
          <a:p>
            <a:r>
              <a:rPr lang="es-ES" sz="1000" b="1" dirty="0"/>
              <a:t>Elaborado por: </a:t>
            </a:r>
            <a:r>
              <a:rPr lang="es-ES" sz="1000" dirty="0"/>
              <a:t>Henry Cortez </a:t>
            </a:r>
            <a:endParaRPr lang="es-MX" sz="1000" dirty="0"/>
          </a:p>
        </p:txBody>
      </p:sp>
      <p:pic>
        <p:nvPicPr>
          <p:cNvPr id="19" name="Gráfico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091" y="4448770"/>
            <a:ext cx="400288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áfico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42" y="4448770"/>
            <a:ext cx="37846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1 Título"/>
          <p:cNvSpPr txBox="1">
            <a:spLocks/>
          </p:cNvSpPr>
          <p:nvPr/>
        </p:nvSpPr>
        <p:spPr>
          <a:xfrm>
            <a:off x="1043608" y="4005064"/>
            <a:ext cx="288032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400" b="1" dirty="0" smtClean="0"/>
              <a:t>Tendencia total pasivo </a:t>
            </a:r>
            <a:r>
              <a:rPr lang="es-ES" sz="1400" b="1" dirty="0" err="1" smtClean="0"/>
              <a:t>biopronec</a:t>
            </a:r>
            <a:r>
              <a:rPr lang="es-ES" sz="1400" b="1" dirty="0" smtClean="0"/>
              <a:t> Cía. Ltda. </a:t>
            </a:r>
            <a:endParaRPr lang="es-ES" sz="1400" b="1" dirty="0"/>
          </a:p>
        </p:txBody>
      </p:sp>
      <p:sp>
        <p:nvSpPr>
          <p:cNvPr id="22" name="1 Título"/>
          <p:cNvSpPr txBox="1">
            <a:spLocks/>
          </p:cNvSpPr>
          <p:nvPr/>
        </p:nvSpPr>
        <p:spPr>
          <a:xfrm>
            <a:off x="5436096" y="3933056"/>
            <a:ext cx="288032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400" b="1" dirty="0" smtClean="0"/>
              <a:t>Tendencia total patrimonio </a:t>
            </a:r>
            <a:r>
              <a:rPr lang="es-ES" sz="1400" b="1" dirty="0" err="1" smtClean="0"/>
              <a:t>biopronec</a:t>
            </a:r>
            <a:r>
              <a:rPr lang="es-ES" sz="1400" b="1" dirty="0" smtClean="0"/>
              <a:t> Cía. Ltda. </a:t>
            </a:r>
            <a:endParaRPr lang="es-ES" sz="1400" b="1" dirty="0"/>
          </a:p>
        </p:txBody>
      </p:sp>
    </p:spTree>
    <p:extLst>
      <p:ext uri="{BB962C8B-B14F-4D97-AF65-F5344CB8AC3E}">
        <p14:creationId xmlns:p14="http://schemas.microsoft.com/office/powerpoint/2010/main" val="3286500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849" y="404664"/>
            <a:ext cx="3980359" cy="24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Gráfico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785393"/>
            <a:ext cx="3946946"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Gráfico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778822"/>
            <a:ext cx="3946946" cy="250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txBox="1">
            <a:spLocks/>
          </p:cNvSpPr>
          <p:nvPr/>
        </p:nvSpPr>
        <p:spPr>
          <a:xfrm>
            <a:off x="683568" y="116632"/>
            <a:ext cx="7641232"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400" b="1" dirty="0" smtClean="0"/>
              <a:t>Tendencia ventas, costos de ventas y margen bruto </a:t>
            </a:r>
            <a:r>
              <a:rPr lang="es-ES" sz="1400" b="1" dirty="0" err="1" smtClean="0"/>
              <a:t>biopronec</a:t>
            </a:r>
            <a:r>
              <a:rPr lang="es-ES" sz="1400" b="1" dirty="0" smtClean="0"/>
              <a:t> Cía. Ltda. </a:t>
            </a:r>
            <a:endParaRPr lang="es-ES" sz="1400" b="1" dirty="0"/>
          </a:p>
        </p:txBody>
      </p:sp>
      <p:sp>
        <p:nvSpPr>
          <p:cNvPr id="6" name="1 Título"/>
          <p:cNvSpPr txBox="1">
            <a:spLocks/>
          </p:cNvSpPr>
          <p:nvPr/>
        </p:nvSpPr>
        <p:spPr>
          <a:xfrm>
            <a:off x="827584" y="3429000"/>
            <a:ext cx="303272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400" b="1" dirty="0" smtClean="0"/>
              <a:t>Tendencia gastos operativos </a:t>
            </a:r>
            <a:r>
              <a:rPr lang="es-ES" sz="1400" b="1" dirty="0" err="1" smtClean="0"/>
              <a:t>biopronec</a:t>
            </a:r>
            <a:r>
              <a:rPr lang="es-ES" sz="1400" b="1" dirty="0" smtClean="0"/>
              <a:t> Cía. Ltda. </a:t>
            </a:r>
            <a:endParaRPr lang="es-ES" sz="1400" b="1" dirty="0"/>
          </a:p>
        </p:txBody>
      </p:sp>
      <p:sp>
        <p:nvSpPr>
          <p:cNvPr id="7" name="1 Título"/>
          <p:cNvSpPr txBox="1">
            <a:spLocks/>
          </p:cNvSpPr>
          <p:nvPr/>
        </p:nvSpPr>
        <p:spPr>
          <a:xfrm>
            <a:off x="5148064" y="3429000"/>
            <a:ext cx="303272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400" b="1" dirty="0" smtClean="0"/>
              <a:t>Tendencia utilidad neta </a:t>
            </a:r>
            <a:r>
              <a:rPr lang="es-ES" sz="1400" b="1" dirty="0" err="1" smtClean="0"/>
              <a:t>biopronec</a:t>
            </a:r>
            <a:r>
              <a:rPr lang="es-ES" sz="1400" b="1" dirty="0" smtClean="0"/>
              <a:t> Cía. Ltda. </a:t>
            </a:r>
            <a:endParaRPr lang="es-ES" sz="1400" b="1" dirty="0"/>
          </a:p>
        </p:txBody>
      </p:sp>
      <p:sp>
        <p:nvSpPr>
          <p:cNvPr id="8" name="7 Rectángulo"/>
          <p:cNvSpPr/>
          <p:nvPr/>
        </p:nvSpPr>
        <p:spPr>
          <a:xfrm>
            <a:off x="2444981" y="2877482"/>
            <a:ext cx="4572000" cy="400110"/>
          </a:xfrm>
          <a:prstGeom prst="rect">
            <a:avLst/>
          </a:prstGeom>
        </p:spPr>
        <p:txBody>
          <a:bodyPr>
            <a:spAutoFit/>
          </a:bodyPr>
          <a:lstStyle/>
          <a:p>
            <a:r>
              <a:rPr lang="es-ES" sz="1000" b="1" dirty="0"/>
              <a:t>Fuente</a:t>
            </a:r>
            <a:r>
              <a:rPr lang="es-ES" sz="1000" dirty="0"/>
              <a:t>: Estados Financieros de </a:t>
            </a:r>
            <a:r>
              <a:rPr lang="es-ES" sz="1000" dirty="0" err="1"/>
              <a:t>Biopronec</a:t>
            </a:r>
            <a:r>
              <a:rPr lang="es-ES" sz="1000" dirty="0"/>
              <a:t> Cía. Ltda.</a:t>
            </a:r>
            <a:endParaRPr lang="es-MX" sz="1000" dirty="0"/>
          </a:p>
          <a:p>
            <a:r>
              <a:rPr lang="es-ES" sz="1000" b="1" dirty="0"/>
              <a:t>Elaborado por: </a:t>
            </a:r>
            <a:r>
              <a:rPr lang="es-ES" sz="1000" dirty="0"/>
              <a:t>Henry Cortez </a:t>
            </a:r>
            <a:endParaRPr lang="es-MX" sz="1000" dirty="0"/>
          </a:p>
        </p:txBody>
      </p:sp>
      <p:sp>
        <p:nvSpPr>
          <p:cNvPr id="9" name="8 Rectángulo"/>
          <p:cNvSpPr/>
          <p:nvPr/>
        </p:nvSpPr>
        <p:spPr>
          <a:xfrm>
            <a:off x="144016" y="6269250"/>
            <a:ext cx="4572000" cy="400110"/>
          </a:xfrm>
          <a:prstGeom prst="rect">
            <a:avLst/>
          </a:prstGeom>
        </p:spPr>
        <p:txBody>
          <a:bodyPr>
            <a:spAutoFit/>
          </a:bodyPr>
          <a:lstStyle/>
          <a:p>
            <a:r>
              <a:rPr lang="es-ES" sz="1000" b="1" dirty="0"/>
              <a:t>Fuente</a:t>
            </a:r>
            <a:r>
              <a:rPr lang="es-ES" sz="1000" dirty="0"/>
              <a:t>: Estados Financieros de </a:t>
            </a:r>
            <a:r>
              <a:rPr lang="es-ES" sz="1000" dirty="0" err="1"/>
              <a:t>Biopronec</a:t>
            </a:r>
            <a:r>
              <a:rPr lang="es-ES" sz="1000" dirty="0"/>
              <a:t> Cía. Ltda.</a:t>
            </a:r>
            <a:endParaRPr lang="es-MX" sz="1000" dirty="0"/>
          </a:p>
          <a:p>
            <a:r>
              <a:rPr lang="es-ES" sz="1000" b="1" dirty="0"/>
              <a:t>Elaborado por: </a:t>
            </a:r>
            <a:r>
              <a:rPr lang="es-ES" sz="1000" dirty="0"/>
              <a:t>Henry Cortez </a:t>
            </a:r>
            <a:endParaRPr lang="es-MX" sz="1000" dirty="0"/>
          </a:p>
        </p:txBody>
      </p:sp>
      <p:sp>
        <p:nvSpPr>
          <p:cNvPr id="10" name="9 Rectángulo"/>
          <p:cNvSpPr/>
          <p:nvPr/>
        </p:nvSpPr>
        <p:spPr>
          <a:xfrm>
            <a:off x="4680520" y="6269250"/>
            <a:ext cx="4572000" cy="400110"/>
          </a:xfrm>
          <a:prstGeom prst="rect">
            <a:avLst/>
          </a:prstGeom>
        </p:spPr>
        <p:txBody>
          <a:bodyPr>
            <a:spAutoFit/>
          </a:bodyPr>
          <a:lstStyle/>
          <a:p>
            <a:r>
              <a:rPr lang="es-ES" sz="1000" b="1" dirty="0"/>
              <a:t>Fuente</a:t>
            </a:r>
            <a:r>
              <a:rPr lang="es-ES" sz="1000" dirty="0"/>
              <a:t>: Estados Financieros de </a:t>
            </a:r>
            <a:r>
              <a:rPr lang="es-ES" sz="1000" dirty="0" err="1"/>
              <a:t>Biopronec</a:t>
            </a:r>
            <a:r>
              <a:rPr lang="es-ES" sz="1000" dirty="0"/>
              <a:t> Cía. Ltda.</a:t>
            </a:r>
            <a:endParaRPr lang="es-MX" sz="1000" dirty="0"/>
          </a:p>
          <a:p>
            <a:r>
              <a:rPr lang="es-ES" sz="1000" b="1" dirty="0"/>
              <a:t>Elaborado por: </a:t>
            </a:r>
            <a:r>
              <a:rPr lang="es-ES" sz="1000" dirty="0"/>
              <a:t>Henry Cortez </a:t>
            </a:r>
            <a:endParaRPr lang="es-MX" sz="1000" dirty="0"/>
          </a:p>
        </p:txBody>
      </p:sp>
    </p:spTree>
    <p:extLst>
      <p:ext uri="{BB962C8B-B14F-4D97-AF65-F5344CB8AC3E}">
        <p14:creationId xmlns:p14="http://schemas.microsoft.com/office/powerpoint/2010/main" val="3816588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619672" y="116632"/>
            <a:ext cx="57606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2400" b="1" dirty="0"/>
              <a:t>í</a:t>
            </a:r>
            <a:r>
              <a:rPr lang="es-ES" sz="2400" b="1" dirty="0" smtClean="0"/>
              <a:t>ndices y razones financieras</a:t>
            </a:r>
            <a:endParaRPr lang="es-ES" sz="2400" b="1" dirty="0"/>
          </a:p>
        </p:txBody>
      </p:sp>
      <p:sp>
        <p:nvSpPr>
          <p:cNvPr id="5" name="4 Rectángulo"/>
          <p:cNvSpPr/>
          <p:nvPr/>
        </p:nvSpPr>
        <p:spPr>
          <a:xfrm>
            <a:off x="1187624" y="692696"/>
            <a:ext cx="2376264"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Herramienta para evaluar</a:t>
            </a:r>
            <a:endParaRPr lang="es-MX" sz="1400" dirty="0"/>
          </a:p>
        </p:txBody>
      </p:sp>
      <p:sp>
        <p:nvSpPr>
          <p:cNvPr id="6" name="5 Rectángulo"/>
          <p:cNvSpPr/>
          <p:nvPr/>
        </p:nvSpPr>
        <p:spPr>
          <a:xfrm>
            <a:off x="4860032" y="692696"/>
            <a:ext cx="2880320"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La situación y desempeño financiero </a:t>
            </a:r>
            <a:endParaRPr lang="es-MX" sz="1400" dirty="0"/>
          </a:p>
        </p:txBody>
      </p:sp>
      <p:sp>
        <p:nvSpPr>
          <p:cNvPr id="7" name="6 Rectángulo"/>
          <p:cNvSpPr/>
          <p:nvPr/>
        </p:nvSpPr>
        <p:spPr>
          <a:xfrm>
            <a:off x="3059832" y="1412776"/>
            <a:ext cx="2376264"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Datos financieros (división) </a:t>
            </a:r>
            <a:endParaRPr lang="es-MX" sz="1400" dirty="0"/>
          </a:p>
        </p:txBody>
      </p:sp>
      <p:graphicFrame>
        <p:nvGraphicFramePr>
          <p:cNvPr id="8" name="7 Tabla"/>
          <p:cNvGraphicFramePr>
            <a:graphicFrameLocks noGrp="1"/>
          </p:cNvGraphicFramePr>
          <p:nvPr>
            <p:extLst>
              <p:ext uri="{D42A27DB-BD31-4B8C-83A1-F6EECF244321}">
                <p14:modId xmlns:p14="http://schemas.microsoft.com/office/powerpoint/2010/main" val="4196760135"/>
              </p:ext>
            </p:extLst>
          </p:nvPr>
        </p:nvGraphicFramePr>
        <p:xfrm>
          <a:off x="827584" y="2870203"/>
          <a:ext cx="7644252" cy="3046813"/>
        </p:xfrm>
        <a:graphic>
          <a:graphicData uri="http://schemas.openxmlformats.org/drawingml/2006/table">
            <a:tbl>
              <a:tblPr firstRow="1" firstCol="1" bandRow="1">
                <a:tableStyleId>{D27102A9-8310-4765-A935-A1911B00CA55}</a:tableStyleId>
              </a:tblPr>
              <a:tblGrid>
                <a:gridCol w="1359952"/>
                <a:gridCol w="1359952"/>
                <a:gridCol w="745781"/>
                <a:gridCol w="745781"/>
                <a:gridCol w="745781"/>
                <a:gridCol w="669695"/>
                <a:gridCol w="2017310"/>
              </a:tblGrid>
              <a:tr h="185233">
                <a:tc rowSpan="2">
                  <a:txBody>
                    <a:bodyPr/>
                    <a:lstStyle/>
                    <a:p>
                      <a:pPr algn="ctr">
                        <a:lnSpc>
                          <a:spcPct val="115000"/>
                        </a:lnSpc>
                        <a:spcAft>
                          <a:spcPts val="0"/>
                        </a:spcAft>
                      </a:pPr>
                      <a:r>
                        <a:rPr lang="es-MX" sz="1100" dirty="0">
                          <a:effectLst/>
                        </a:rPr>
                        <a:t>INDICADOR </a:t>
                      </a:r>
                      <a:endParaRPr lang="es-MX" sz="1100" dirty="0">
                        <a:effectLst/>
                        <a:latin typeface="Calibri"/>
                        <a:ea typeface="Calibri"/>
                        <a:cs typeface="Times New Roman"/>
                      </a:endParaRPr>
                    </a:p>
                  </a:txBody>
                  <a:tcPr marL="42709" marR="42709" marT="0" marB="0" anchor="ctr"/>
                </a:tc>
                <a:tc>
                  <a:txBody>
                    <a:bodyPr/>
                    <a:lstStyle/>
                    <a:p>
                      <a:pPr>
                        <a:lnSpc>
                          <a:spcPct val="115000"/>
                        </a:lnSpc>
                        <a:spcAft>
                          <a:spcPts val="0"/>
                        </a:spcAft>
                      </a:pPr>
                      <a:r>
                        <a:rPr lang="es-MX" sz="1100">
                          <a:effectLst/>
                        </a:rPr>
                        <a:t> </a:t>
                      </a:r>
                      <a:endParaRPr lang="es-MX" sz="1100">
                        <a:effectLst/>
                        <a:latin typeface="Calibri"/>
                        <a:ea typeface="Calibri"/>
                        <a:cs typeface="Times New Roman"/>
                      </a:endParaRPr>
                    </a:p>
                  </a:txBody>
                  <a:tcPr marL="42709" marR="42709" marT="0" marB="0" anchor="b"/>
                </a:tc>
                <a:tc gridSpan="3">
                  <a:txBody>
                    <a:bodyPr/>
                    <a:lstStyle/>
                    <a:p>
                      <a:pPr algn="ctr">
                        <a:lnSpc>
                          <a:spcPct val="115000"/>
                        </a:lnSpc>
                        <a:spcAft>
                          <a:spcPts val="0"/>
                        </a:spcAft>
                      </a:pPr>
                      <a:r>
                        <a:rPr lang="es-MX" sz="1100">
                          <a:effectLst/>
                        </a:rPr>
                        <a:t>PERIODOS</a:t>
                      </a:r>
                      <a:endParaRPr lang="es-MX" sz="1100">
                        <a:effectLst/>
                        <a:latin typeface="Calibri"/>
                        <a:ea typeface="Calibri"/>
                        <a:cs typeface="Times New Roman"/>
                      </a:endParaRPr>
                    </a:p>
                  </a:txBody>
                  <a:tcPr marL="42709" marR="42709" marT="0" marB="0" anchor="b"/>
                </a:tc>
                <a:tc hMerge="1">
                  <a:txBody>
                    <a:bodyPr/>
                    <a:lstStyle/>
                    <a:p>
                      <a:endParaRPr lang="es-MX"/>
                    </a:p>
                  </a:txBody>
                  <a:tcPr/>
                </a:tc>
                <a:tc hMerge="1">
                  <a:txBody>
                    <a:bodyPr/>
                    <a:lstStyle/>
                    <a:p>
                      <a:endParaRPr lang="es-MX"/>
                    </a:p>
                  </a:txBody>
                  <a:tcPr/>
                </a:tc>
                <a:tc>
                  <a:txBody>
                    <a:bodyPr/>
                    <a:lstStyle/>
                    <a:p>
                      <a:pPr>
                        <a:lnSpc>
                          <a:spcPct val="115000"/>
                        </a:lnSpc>
                        <a:spcAft>
                          <a:spcPts val="0"/>
                        </a:spcAft>
                      </a:pPr>
                      <a:r>
                        <a:rPr lang="es-MX" sz="1100">
                          <a:effectLst/>
                        </a:rPr>
                        <a:t> </a:t>
                      </a:r>
                      <a:endParaRPr lang="es-MX" sz="1100">
                        <a:effectLst/>
                        <a:latin typeface="Calibri"/>
                        <a:ea typeface="Calibri"/>
                        <a:cs typeface="Times New Roman"/>
                      </a:endParaRPr>
                    </a:p>
                  </a:txBody>
                  <a:tcPr marL="42709" marR="42709" marT="0" marB="0" anchor="b"/>
                </a:tc>
                <a:tc rowSpan="2">
                  <a:txBody>
                    <a:bodyPr/>
                    <a:lstStyle/>
                    <a:p>
                      <a:pPr algn="ctr">
                        <a:lnSpc>
                          <a:spcPct val="115000"/>
                        </a:lnSpc>
                        <a:spcAft>
                          <a:spcPts val="0"/>
                        </a:spcAft>
                      </a:pPr>
                      <a:r>
                        <a:rPr lang="es-MX" sz="1100">
                          <a:effectLst/>
                        </a:rPr>
                        <a:t>INTERPRETACIÓN</a:t>
                      </a:r>
                      <a:endParaRPr lang="es-MX" sz="1100">
                        <a:effectLst/>
                        <a:latin typeface="Calibri"/>
                        <a:ea typeface="Calibri"/>
                        <a:cs typeface="Times New Roman"/>
                      </a:endParaRPr>
                    </a:p>
                  </a:txBody>
                  <a:tcPr marL="42709" marR="42709" marT="0" marB="0" anchor="ctr"/>
                </a:tc>
              </a:tr>
              <a:tr h="185233">
                <a:tc vMerge="1">
                  <a:txBody>
                    <a:bodyPr/>
                    <a:lstStyle/>
                    <a:p>
                      <a:endParaRPr lang="es-MX"/>
                    </a:p>
                  </a:txBody>
                  <a:tcPr/>
                </a:tc>
                <a:tc>
                  <a:txBody>
                    <a:bodyPr/>
                    <a:lstStyle/>
                    <a:p>
                      <a:pPr algn="ctr">
                        <a:lnSpc>
                          <a:spcPct val="115000"/>
                        </a:lnSpc>
                        <a:spcAft>
                          <a:spcPts val="0"/>
                        </a:spcAft>
                      </a:pPr>
                      <a:r>
                        <a:rPr lang="es-MX" sz="1100">
                          <a:effectLst/>
                        </a:rPr>
                        <a:t>FORMULA</a:t>
                      </a:r>
                      <a:endParaRPr lang="es-MX" sz="1100">
                        <a:effectLst/>
                        <a:latin typeface="Calibri"/>
                        <a:ea typeface="Calibri"/>
                        <a:cs typeface="Times New Roman"/>
                      </a:endParaRPr>
                    </a:p>
                  </a:txBody>
                  <a:tcPr marL="42709" marR="42709" marT="0" marB="0" anchor="b"/>
                </a:tc>
                <a:tc>
                  <a:txBody>
                    <a:bodyPr/>
                    <a:lstStyle/>
                    <a:p>
                      <a:pPr algn="r">
                        <a:lnSpc>
                          <a:spcPct val="115000"/>
                        </a:lnSpc>
                        <a:spcAft>
                          <a:spcPts val="0"/>
                        </a:spcAft>
                      </a:pPr>
                      <a:r>
                        <a:rPr lang="es-MX" sz="1100">
                          <a:effectLst/>
                        </a:rPr>
                        <a:t>2008</a:t>
                      </a:r>
                      <a:endParaRPr lang="es-MX" sz="1100">
                        <a:effectLst/>
                        <a:latin typeface="Calibri"/>
                        <a:ea typeface="Calibri"/>
                        <a:cs typeface="Times New Roman"/>
                      </a:endParaRPr>
                    </a:p>
                  </a:txBody>
                  <a:tcPr marL="42709" marR="42709" marT="0" marB="0" anchor="b"/>
                </a:tc>
                <a:tc>
                  <a:txBody>
                    <a:bodyPr/>
                    <a:lstStyle/>
                    <a:p>
                      <a:pPr algn="r">
                        <a:lnSpc>
                          <a:spcPct val="115000"/>
                        </a:lnSpc>
                        <a:spcAft>
                          <a:spcPts val="0"/>
                        </a:spcAft>
                      </a:pPr>
                      <a:r>
                        <a:rPr lang="es-MX" sz="1100">
                          <a:effectLst/>
                        </a:rPr>
                        <a:t>2009</a:t>
                      </a:r>
                      <a:endParaRPr lang="es-MX" sz="1100">
                        <a:effectLst/>
                        <a:latin typeface="Calibri"/>
                        <a:ea typeface="Calibri"/>
                        <a:cs typeface="Times New Roman"/>
                      </a:endParaRPr>
                    </a:p>
                  </a:txBody>
                  <a:tcPr marL="42709" marR="42709" marT="0" marB="0" anchor="b"/>
                </a:tc>
                <a:tc>
                  <a:txBody>
                    <a:bodyPr/>
                    <a:lstStyle/>
                    <a:p>
                      <a:pPr algn="r">
                        <a:lnSpc>
                          <a:spcPct val="115000"/>
                        </a:lnSpc>
                        <a:spcAft>
                          <a:spcPts val="0"/>
                        </a:spcAft>
                      </a:pPr>
                      <a:r>
                        <a:rPr lang="es-MX" sz="1100">
                          <a:effectLst/>
                        </a:rPr>
                        <a:t>2010</a:t>
                      </a:r>
                      <a:endParaRPr lang="es-MX" sz="1100">
                        <a:effectLst/>
                        <a:latin typeface="Calibri"/>
                        <a:ea typeface="Calibri"/>
                        <a:cs typeface="Times New Roman"/>
                      </a:endParaRPr>
                    </a:p>
                  </a:txBody>
                  <a:tcPr marL="42709" marR="42709" marT="0" marB="0" anchor="b"/>
                </a:tc>
                <a:tc>
                  <a:txBody>
                    <a:bodyPr/>
                    <a:lstStyle/>
                    <a:p>
                      <a:pPr algn="r">
                        <a:lnSpc>
                          <a:spcPct val="115000"/>
                        </a:lnSpc>
                        <a:spcAft>
                          <a:spcPts val="0"/>
                        </a:spcAft>
                      </a:pPr>
                      <a:r>
                        <a:rPr lang="es-MX" sz="1100">
                          <a:effectLst/>
                        </a:rPr>
                        <a:t>2011</a:t>
                      </a:r>
                      <a:endParaRPr lang="es-MX" sz="1100">
                        <a:effectLst/>
                        <a:latin typeface="Calibri"/>
                        <a:ea typeface="Calibri"/>
                        <a:cs typeface="Times New Roman"/>
                      </a:endParaRPr>
                    </a:p>
                  </a:txBody>
                  <a:tcPr marL="42709" marR="42709" marT="0" marB="0" anchor="b"/>
                </a:tc>
                <a:tc vMerge="1">
                  <a:txBody>
                    <a:bodyPr/>
                    <a:lstStyle/>
                    <a:p>
                      <a:endParaRPr lang="es-MX"/>
                    </a:p>
                  </a:txBody>
                  <a:tcPr/>
                </a:tc>
              </a:tr>
              <a:tr h="926167">
                <a:tc>
                  <a:txBody>
                    <a:bodyPr/>
                    <a:lstStyle/>
                    <a:p>
                      <a:pPr algn="ctr">
                        <a:lnSpc>
                          <a:spcPct val="115000"/>
                        </a:lnSpc>
                        <a:spcAft>
                          <a:spcPts val="0"/>
                        </a:spcAft>
                      </a:pPr>
                      <a:r>
                        <a:rPr lang="es-MX" sz="1100">
                          <a:effectLst/>
                        </a:rPr>
                        <a:t>Capital Neto de Trabajo </a:t>
                      </a:r>
                      <a:endParaRPr lang="es-MX" sz="1100">
                        <a:effectLst/>
                        <a:latin typeface="Calibri"/>
                        <a:ea typeface="Calibri"/>
                        <a:cs typeface="Times New Roman"/>
                      </a:endParaRPr>
                    </a:p>
                  </a:txBody>
                  <a:tcPr marL="42709" marR="42709" marT="0" marB="0" anchor="ctr"/>
                </a:tc>
                <a:tc>
                  <a:txBody>
                    <a:bodyPr/>
                    <a:lstStyle/>
                    <a:p>
                      <a:pPr algn="ctr">
                        <a:lnSpc>
                          <a:spcPct val="115000"/>
                        </a:lnSpc>
                        <a:spcAft>
                          <a:spcPts val="0"/>
                        </a:spcAft>
                      </a:pPr>
                      <a:r>
                        <a:rPr lang="es-MX" sz="1100">
                          <a:effectLst/>
                        </a:rPr>
                        <a:t>KT= AC - PC</a:t>
                      </a:r>
                      <a:endParaRPr lang="es-MX" sz="1100">
                        <a:effectLst/>
                        <a:latin typeface="Calibri"/>
                        <a:ea typeface="Calibri"/>
                        <a:cs typeface="Times New Roman"/>
                      </a:endParaRPr>
                    </a:p>
                  </a:txBody>
                  <a:tcPr marL="42709" marR="42709" marT="0" marB="0" anchor="ctr"/>
                </a:tc>
                <a:tc>
                  <a:txBody>
                    <a:bodyPr/>
                    <a:lstStyle/>
                    <a:p>
                      <a:pPr algn="ctr">
                        <a:lnSpc>
                          <a:spcPct val="115000"/>
                        </a:lnSpc>
                        <a:spcAft>
                          <a:spcPts val="0"/>
                        </a:spcAft>
                      </a:pPr>
                      <a:r>
                        <a:rPr lang="es-MX" sz="1100">
                          <a:effectLst/>
                        </a:rPr>
                        <a:t>80393.37</a:t>
                      </a:r>
                      <a:endParaRPr lang="es-MX" sz="1100">
                        <a:effectLst/>
                        <a:latin typeface="Calibri"/>
                        <a:ea typeface="Calibri"/>
                        <a:cs typeface="Times New Roman"/>
                      </a:endParaRPr>
                    </a:p>
                  </a:txBody>
                  <a:tcPr marL="42709" marR="42709" marT="0" marB="0" anchor="ctr"/>
                </a:tc>
                <a:tc>
                  <a:txBody>
                    <a:bodyPr/>
                    <a:lstStyle/>
                    <a:p>
                      <a:pPr algn="ctr">
                        <a:lnSpc>
                          <a:spcPct val="115000"/>
                        </a:lnSpc>
                        <a:spcAft>
                          <a:spcPts val="0"/>
                        </a:spcAft>
                      </a:pPr>
                      <a:r>
                        <a:rPr lang="es-MX" sz="1100">
                          <a:effectLst/>
                        </a:rPr>
                        <a:t>216740.92</a:t>
                      </a:r>
                      <a:endParaRPr lang="es-MX" sz="1100">
                        <a:effectLst/>
                        <a:latin typeface="Calibri"/>
                        <a:ea typeface="Calibri"/>
                        <a:cs typeface="Times New Roman"/>
                      </a:endParaRPr>
                    </a:p>
                  </a:txBody>
                  <a:tcPr marL="42709" marR="42709" marT="0" marB="0" anchor="ctr"/>
                </a:tc>
                <a:tc>
                  <a:txBody>
                    <a:bodyPr/>
                    <a:lstStyle/>
                    <a:p>
                      <a:pPr algn="ctr">
                        <a:lnSpc>
                          <a:spcPct val="115000"/>
                        </a:lnSpc>
                        <a:spcAft>
                          <a:spcPts val="0"/>
                        </a:spcAft>
                      </a:pPr>
                      <a:r>
                        <a:rPr lang="es-MX" sz="1100">
                          <a:effectLst/>
                        </a:rPr>
                        <a:t>210325.74</a:t>
                      </a:r>
                      <a:endParaRPr lang="es-MX" sz="1100">
                        <a:effectLst/>
                        <a:latin typeface="Calibri"/>
                        <a:ea typeface="Calibri"/>
                        <a:cs typeface="Times New Roman"/>
                      </a:endParaRPr>
                    </a:p>
                  </a:txBody>
                  <a:tcPr marL="42709" marR="42709" marT="0" marB="0" anchor="ctr"/>
                </a:tc>
                <a:tc>
                  <a:txBody>
                    <a:bodyPr/>
                    <a:lstStyle/>
                    <a:p>
                      <a:pPr algn="ctr">
                        <a:lnSpc>
                          <a:spcPct val="115000"/>
                        </a:lnSpc>
                        <a:spcAft>
                          <a:spcPts val="0"/>
                        </a:spcAft>
                      </a:pPr>
                      <a:r>
                        <a:rPr lang="es-MX" sz="1100">
                          <a:effectLst/>
                        </a:rPr>
                        <a:t>187816.1</a:t>
                      </a:r>
                      <a:endParaRPr lang="es-MX" sz="1100">
                        <a:effectLst/>
                        <a:latin typeface="Calibri"/>
                        <a:ea typeface="Calibri"/>
                        <a:cs typeface="Times New Roman"/>
                      </a:endParaRPr>
                    </a:p>
                  </a:txBody>
                  <a:tcPr marL="42709" marR="42709" marT="0" marB="0" anchor="ctr"/>
                </a:tc>
                <a:tc>
                  <a:txBody>
                    <a:bodyPr/>
                    <a:lstStyle/>
                    <a:p>
                      <a:pPr algn="just">
                        <a:lnSpc>
                          <a:spcPct val="115000"/>
                        </a:lnSpc>
                        <a:spcAft>
                          <a:spcPts val="0"/>
                        </a:spcAft>
                      </a:pPr>
                      <a:r>
                        <a:rPr lang="es-MX" sz="1100" dirty="0">
                          <a:effectLst/>
                        </a:rPr>
                        <a:t>Permite conocer la liquidez de la empresa para saber cuánto dinero tendría en caso de liquidar el pasivo corriente </a:t>
                      </a:r>
                      <a:endParaRPr lang="es-MX" sz="1100" dirty="0">
                        <a:effectLst/>
                        <a:latin typeface="Calibri"/>
                        <a:ea typeface="Calibri"/>
                        <a:cs typeface="Times New Roman"/>
                      </a:endParaRPr>
                    </a:p>
                  </a:txBody>
                  <a:tcPr marL="42709" marR="42709" marT="0" marB="0" anchor="ctr"/>
                </a:tc>
              </a:tr>
              <a:tr h="740933">
                <a:tc>
                  <a:txBody>
                    <a:bodyPr/>
                    <a:lstStyle/>
                    <a:p>
                      <a:pPr algn="ctr">
                        <a:lnSpc>
                          <a:spcPct val="115000"/>
                        </a:lnSpc>
                        <a:spcAft>
                          <a:spcPts val="0"/>
                        </a:spcAft>
                      </a:pPr>
                      <a:r>
                        <a:rPr lang="es-MX" sz="1100" dirty="0">
                          <a:effectLst/>
                        </a:rPr>
                        <a:t>Razón Corriente</a:t>
                      </a:r>
                      <a:endParaRPr lang="es-MX" sz="1100" dirty="0">
                        <a:effectLst/>
                        <a:latin typeface="Calibri"/>
                        <a:ea typeface="Calibri"/>
                        <a:cs typeface="Times New Roman"/>
                      </a:endParaRPr>
                    </a:p>
                  </a:txBody>
                  <a:tcPr marL="42709" marR="42709" marT="0" marB="0" anchor="ctr"/>
                </a:tc>
                <a:tc>
                  <a:txBody>
                    <a:bodyPr/>
                    <a:lstStyle/>
                    <a:p>
                      <a:pPr algn="ctr">
                        <a:lnSpc>
                          <a:spcPct val="115000"/>
                        </a:lnSpc>
                        <a:spcAft>
                          <a:spcPts val="0"/>
                        </a:spcAft>
                      </a:pPr>
                      <a:r>
                        <a:rPr lang="es-MX" sz="1100" dirty="0">
                          <a:effectLst/>
                        </a:rPr>
                        <a:t>RC= AC / PC</a:t>
                      </a:r>
                      <a:endParaRPr lang="es-MX" sz="1100" dirty="0">
                        <a:effectLst/>
                        <a:latin typeface="Calibri"/>
                        <a:ea typeface="Calibri"/>
                        <a:cs typeface="Times New Roman"/>
                      </a:endParaRPr>
                    </a:p>
                  </a:txBody>
                  <a:tcPr marL="42709" marR="42709" marT="0" marB="0" anchor="ctr"/>
                </a:tc>
                <a:tc>
                  <a:txBody>
                    <a:bodyPr/>
                    <a:lstStyle/>
                    <a:p>
                      <a:pPr algn="ctr">
                        <a:lnSpc>
                          <a:spcPct val="115000"/>
                        </a:lnSpc>
                        <a:spcAft>
                          <a:spcPts val="0"/>
                        </a:spcAft>
                      </a:pPr>
                      <a:r>
                        <a:rPr lang="es-MX" sz="1100">
                          <a:effectLst/>
                        </a:rPr>
                        <a:t>1.83</a:t>
                      </a:r>
                      <a:endParaRPr lang="es-MX" sz="1100">
                        <a:effectLst/>
                        <a:latin typeface="Calibri"/>
                        <a:ea typeface="Calibri"/>
                        <a:cs typeface="Times New Roman"/>
                      </a:endParaRPr>
                    </a:p>
                  </a:txBody>
                  <a:tcPr marL="42709" marR="42709" marT="0" marB="0" anchor="ctr"/>
                </a:tc>
                <a:tc>
                  <a:txBody>
                    <a:bodyPr/>
                    <a:lstStyle/>
                    <a:p>
                      <a:pPr algn="ctr">
                        <a:lnSpc>
                          <a:spcPct val="115000"/>
                        </a:lnSpc>
                        <a:spcAft>
                          <a:spcPts val="0"/>
                        </a:spcAft>
                      </a:pPr>
                      <a:r>
                        <a:rPr lang="es-MX" sz="1100">
                          <a:effectLst/>
                        </a:rPr>
                        <a:t>3.46</a:t>
                      </a:r>
                      <a:endParaRPr lang="es-MX" sz="1100">
                        <a:effectLst/>
                        <a:latin typeface="Calibri"/>
                        <a:ea typeface="Calibri"/>
                        <a:cs typeface="Times New Roman"/>
                      </a:endParaRPr>
                    </a:p>
                  </a:txBody>
                  <a:tcPr marL="42709" marR="42709" marT="0" marB="0" anchor="ctr"/>
                </a:tc>
                <a:tc>
                  <a:txBody>
                    <a:bodyPr/>
                    <a:lstStyle/>
                    <a:p>
                      <a:pPr algn="ctr">
                        <a:lnSpc>
                          <a:spcPct val="115000"/>
                        </a:lnSpc>
                        <a:spcAft>
                          <a:spcPts val="0"/>
                        </a:spcAft>
                      </a:pPr>
                      <a:r>
                        <a:rPr lang="es-MX" sz="1100">
                          <a:effectLst/>
                        </a:rPr>
                        <a:t>1.70</a:t>
                      </a:r>
                      <a:endParaRPr lang="es-MX" sz="1100">
                        <a:effectLst/>
                        <a:latin typeface="Calibri"/>
                        <a:ea typeface="Calibri"/>
                        <a:cs typeface="Times New Roman"/>
                      </a:endParaRPr>
                    </a:p>
                  </a:txBody>
                  <a:tcPr marL="42709" marR="42709" marT="0" marB="0" anchor="ctr"/>
                </a:tc>
                <a:tc>
                  <a:txBody>
                    <a:bodyPr/>
                    <a:lstStyle/>
                    <a:p>
                      <a:pPr algn="ctr">
                        <a:lnSpc>
                          <a:spcPct val="115000"/>
                        </a:lnSpc>
                        <a:spcAft>
                          <a:spcPts val="0"/>
                        </a:spcAft>
                      </a:pPr>
                      <a:r>
                        <a:rPr lang="es-MX" sz="1100">
                          <a:effectLst/>
                        </a:rPr>
                        <a:t>1.67</a:t>
                      </a:r>
                      <a:endParaRPr lang="es-MX" sz="1100">
                        <a:effectLst/>
                        <a:latin typeface="Calibri"/>
                        <a:ea typeface="Calibri"/>
                        <a:cs typeface="Times New Roman"/>
                      </a:endParaRPr>
                    </a:p>
                  </a:txBody>
                  <a:tcPr marL="42709" marR="42709" marT="0" marB="0" anchor="ctr"/>
                </a:tc>
                <a:tc>
                  <a:txBody>
                    <a:bodyPr/>
                    <a:lstStyle/>
                    <a:p>
                      <a:pPr algn="just">
                        <a:lnSpc>
                          <a:spcPct val="115000"/>
                        </a:lnSpc>
                        <a:spcAft>
                          <a:spcPts val="0"/>
                        </a:spcAft>
                      </a:pPr>
                      <a:r>
                        <a:rPr lang="es-MX" sz="1100" dirty="0">
                          <a:effectLst/>
                        </a:rPr>
                        <a:t>Permite determinar las veces que tiene la empresa para cubrir sus responsabilidades en el corto plazo  </a:t>
                      </a:r>
                      <a:endParaRPr lang="es-MX" sz="1100" dirty="0">
                        <a:effectLst/>
                        <a:latin typeface="Calibri"/>
                        <a:ea typeface="Calibri"/>
                        <a:cs typeface="Times New Roman"/>
                      </a:endParaRPr>
                    </a:p>
                  </a:txBody>
                  <a:tcPr marL="42709" marR="42709" marT="0" marB="0" anchor="ctr"/>
                </a:tc>
              </a:tr>
              <a:tr h="926167">
                <a:tc>
                  <a:txBody>
                    <a:bodyPr/>
                    <a:lstStyle/>
                    <a:p>
                      <a:pPr algn="ctr">
                        <a:lnSpc>
                          <a:spcPct val="115000"/>
                        </a:lnSpc>
                        <a:spcAft>
                          <a:spcPts val="0"/>
                        </a:spcAft>
                      </a:pPr>
                      <a:r>
                        <a:rPr lang="es-MX" sz="1100">
                          <a:effectLst/>
                        </a:rPr>
                        <a:t>Prueba Acida</a:t>
                      </a:r>
                      <a:endParaRPr lang="es-MX" sz="1100">
                        <a:effectLst/>
                        <a:latin typeface="Calibri"/>
                        <a:ea typeface="Calibri"/>
                        <a:cs typeface="Times New Roman"/>
                      </a:endParaRPr>
                    </a:p>
                  </a:txBody>
                  <a:tcPr marL="42709" marR="42709" marT="0" marB="0" anchor="ctr"/>
                </a:tc>
                <a:tc>
                  <a:txBody>
                    <a:bodyPr/>
                    <a:lstStyle/>
                    <a:p>
                      <a:pPr algn="ctr">
                        <a:lnSpc>
                          <a:spcPct val="115000"/>
                        </a:lnSpc>
                        <a:spcAft>
                          <a:spcPts val="0"/>
                        </a:spcAft>
                      </a:pPr>
                      <a:r>
                        <a:rPr lang="es-MX" sz="1100">
                          <a:effectLst/>
                        </a:rPr>
                        <a:t>PA= (AC-I-GASTOS ANT.)/PC</a:t>
                      </a:r>
                      <a:endParaRPr lang="es-MX" sz="1100">
                        <a:effectLst/>
                        <a:latin typeface="Calibri"/>
                        <a:ea typeface="Calibri"/>
                        <a:cs typeface="Times New Roman"/>
                      </a:endParaRPr>
                    </a:p>
                  </a:txBody>
                  <a:tcPr marL="42709" marR="42709" marT="0" marB="0" anchor="ctr"/>
                </a:tc>
                <a:tc>
                  <a:txBody>
                    <a:bodyPr/>
                    <a:lstStyle/>
                    <a:p>
                      <a:pPr algn="ctr">
                        <a:lnSpc>
                          <a:spcPct val="115000"/>
                        </a:lnSpc>
                        <a:spcAft>
                          <a:spcPts val="0"/>
                        </a:spcAft>
                      </a:pPr>
                      <a:r>
                        <a:rPr lang="es-MX" sz="1100">
                          <a:effectLst/>
                        </a:rPr>
                        <a:t>1.27</a:t>
                      </a:r>
                      <a:endParaRPr lang="es-MX" sz="1100">
                        <a:effectLst/>
                        <a:latin typeface="Calibri"/>
                        <a:ea typeface="Calibri"/>
                        <a:cs typeface="Times New Roman"/>
                      </a:endParaRPr>
                    </a:p>
                  </a:txBody>
                  <a:tcPr marL="42709" marR="42709" marT="0" marB="0" anchor="ctr"/>
                </a:tc>
                <a:tc>
                  <a:txBody>
                    <a:bodyPr/>
                    <a:lstStyle/>
                    <a:p>
                      <a:pPr algn="ctr">
                        <a:lnSpc>
                          <a:spcPct val="115000"/>
                        </a:lnSpc>
                        <a:spcAft>
                          <a:spcPts val="0"/>
                        </a:spcAft>
                      </a:pPr>
                      <a:r>
                        <a:rPr lang="es-MX" sz="1100">
                          <a:effectLst/>
                        </a:rPr>
                        <a:t>2.56</a:t>
                      </a:r>
                      <a:endParaRPr lang="es-MX" sz="1100">
                        <a:effectLst/>
                        <a:latin typeface="Calibri"/>
                        <a:ea typeface="Calibri"/>
                        <a:cs typeface="Times New Roman"/>
                      </a:endParaRPr>
                    </a:p>
                  </a:txBody>
                  <a:tcPr marL="42709" marR="42709" marT="0" marB="0" anchor="ctr"/>
                </a:tc>
                <a:tc>
                  <a:txBody>
                    <a:bodyPr/>
                    <a:lstStyle/>
                    <a:p>
                      <a:pPr algn="ctr">
                        <a:lnSpc>
                          <a:spcPct val="115000"/>
                        </a:lnSpc>
                        <a:spcAft>
                          <a:spcPts val="0"/>
                        </a:spcAft>
                      </a:pPr>
                      <a:r>
                        <a:rPr lang="es-MX" sz="1100">
                          <a:effectLst/>
                        </a:rPr>
                        <a:t>1.17</a:t>
                      </a:r>
                      <a:endParaRPr lang="es-MX" sz="1100">
                        <a:effectLst/>
                        <a:latin typeface="Calibri"/>
                        <a:ea typeface="Calibri"/>
                        <a:cs typeface="Times New Roman"/>
                      </a:endParaRPr>
                    </a:p>
                  </a:txBody>
                  <a:tcPr marL="42709" marR="42709" marT="0" marB="0" anchor="ctr"/>
                </a:tc>
                <a:tc>
                  <a:txBody>
                    <a:bodyPr/>
                    <a:lstStyle/>
                    <a:p>
                      <a:pPr algn="ctr">
                        <a:lnSpc>
                          <a:spcPct val="115000"/>
                        </a:lnSpc>
                        <a:spcAft>
                          <a:spcPts val="0"/>
                        </a:spcAft>
                      </a:pPr>
                      <a:r>
                        <a:rPr lang="es-MX" sz="1100">
                          <a:effectLst/>
                        </a:rPr>
                        <a:t>1.10</a:t>
                      </a:r>
                      <a:endParaRPr lang="es-MX" sz="1100">
                        <a:effectLst/>
                        <a:latin typeface="Calibri"/>
                        <a:ea typeface="Calibri"/>
                        <a:cs typeface="Times New Roman"/>
                      </a:endParaRPr>
                    </a:p>
                  </a:txBody>
                  <a:tcPr marL="42709" marR="42709" marT="0" marB="0" anchor="ctr"/>
                </a:tc>
                <a:tc>
                  <a:txBody>
                    <a:bodyPr/>
                    <a:lstStyle/>
                    <a:p>
                      <a:pPr algn="just">
                        <a:lnSpc>
                          <a:spcPct val="115000"/>
                        </a:lnSpc>
                        <a:spcAft>
                          <a:spcPts val="0"/>
                        </a:spcAft>
                      </a:pPr>
                      <a:r>
                        <a:rPr lang="es-MX" sz="1100" dirty="0">
                          <a:effectLst/>
                        </a:rPr>
                        <a:t>Permite demostrar la capacidad inmediata de los activos más líquidos que tiene la empresa para pagar sus pasivos corrientes </a:t>
                      </a:r>
                      <a:endParaRPr lang="es-MX" sz="1100" dirty="0">
                        <a:effectLst/>
                        <a:latin typeface="Calibri"/>
                        <a:ea typeface="Calibri"/>
                        <a:cs typeface="Times New Roman"/>
                      </a:endParaRPr>
                    </a:p>
                  </a:txBody>
                  <a:tcPr marL="42709" marR="42709" marT="0" marB="0" anchor="ctr"/>
                </a:tc>
              </a:tr>
            </a:tbl>
          </a:graphicData>
        </a:graphic>
      </p:graphicFrame>
      <p:sp>
        <p:nvSpPr>
          <p:cNvPr id="9" name="1 Título"/>
          <p:cNvSpPr txBox="1">
            <a:spLocks/>
          </p:cNvSpPr>
          <p:nvPr/>
        </p:nvSpPr>
        <p:spPr>
          <a:xfrm>
            <a:off x="2771800" y="2304296"/>
            <a:ext cx="3528392"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600" b="1" dirty="0" smtClean="0"/>
              <a:t>Índices y razones financieras Liquidez </a:t>
            </a:r>
            <a:endParaRPr lang="es-ES" sz="1600" b="1" dirty="0"/>
          </a:p>
        </p:txBody>
      </p:sp>
      <p:sp>
        <p:nvSpPr>
          <p:cNvPr id="10" name="9 Flecha izquierda y derecha"/>
          <p:cNvSpPr/>
          <p:nvPr/>
        </p:nvSpPr>
        <p:spPr>
          <a:xfrm>
            <a:off x="3779912" y="764704"/>
            <a:ext cx="936104" cy="360040"/>
          </a:xfrm>
          <a:prstGeom prst="lef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MX"/>
          </a:p>
        </p:txBody>
      </p:sp>
      <p:sp>
        <p:nvSpPr>
          <p:cNvPr id="11" name="10 Rectángulo"/>
          <p:cNvSpPr/>
          <p:nvPr/>
        </p:nvSpPr>
        <p:spPr>
          <a:xfrm>
            <a:off x="6516216" y="2276872"/>
            <a:ext cx="2376264"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Cubrir las obligaciones a corto plazo </a:t>
            </a:r>
            <a:endParaRPr lang="es-MX" sz="1400" dirty="0"/>
          </a:p>
        </p:txBody>
      </p:sp>
      <p:sp>
        <p:nvSpPr>
          <p:cNvPr id="12" name="11 Rectángulo"/>
          <p:cNvSpPr/>
          <p:nvPr/>
        </p:nvSpPr>
        <p:spPr>
          <a:xfrm>
            <a:off x="179512" y="2276872"/>
            <a:ext cx="2376264"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Recursos disponibles a corto plazo</a:t>
            </a:r>
            <a:endParaRPr lang="es-MX" sz="1400" dirty="0"/>
          </a:p>
        </p:txBody>
      </p:sp>
      <p:sp>
        <p:nvSpPr>
          <p:cNvPr id="13" name="12 Rectángulo"/>
          <p:cNvSpPr/>
          <p:nvPr/>
        </p:nvSpPr>
        <p:spPr>
          <a:xfrm>
            <a:off x="683568" y="5949280"/>
            <a:ext cx="4572000" cy="400110"/>
          </a:xfrm>
          <a:prstGeom prst="rect">
            <a:avLst/>
          </a:prstGeom>
        </p:spPr>
        <p:txBody>
          <a:bodyPr>
            <a:spAutoFit/>
          </a:bodyPr>
          <a:lstStyle/>
          <a:p>
            <a:r>
              <a:rPr lang="es-ES" sz="1000" b="1" dirty="0"/>
              <a:t>Fuente</a:t>
            </a:r>
            <a:r>
              <a:rPr lang="es-ES" sz="1000" dirty="0"/>
              <a:t>: Estados Financieros de </a:t>
            </a:r>
            <a:r>
              <a:rPr lang="es-ES" sz="1000" dirty="0" err="1"/>
              <a:t>Biopronec</a:t>
            </a:r>
            <a:r>
              <a:rPr lang="es-ES" sz="1000" dirty="0"/>
              <a:t> Cía. Ltda.</a:t>
            </a:r>
            <a:endParaRPr lang="es-MX" sz="1000" dirty="0"/>
          </a:p>
          <a:p>
            <a:r>
              <a:rPr lang="es-ES" sz="1000" b="1" dirty="0"/>
              <a:t>Elaborado por: </a:t>
            </a:r>
            <a:r>
              <a:rPr lang="es-ES" sz="1000" dirty="0"/>
              <a:t>Henry Cortez </a:t>
            </a:r>
            <a:endParaRPr lang="es-MX" sz="1000" dirty="0"/>
          </a:p>
        </p:txBody>
      </p:sp>
    </p:spTree>
    <p:extLst>
      <p:ext uri="{BB962C8B-B14F-4D97-AF65-F5344CB8AC3E}">
        <p14:creationId xmlns:p14="http://schemas.microsoft.com/office/powerpoint/2010/main" val="1080176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3"/>
          <a:srcRect l="36089" t="32770" r="35040" b="48649"/>
          <a:stretch/>
        </p:blipFill>
        <p:spPr bwMode="auto">
          <a:xfrm>
            <a:off x="5364088" y="2276872"/>
            <a:ext cx="3096344" cy="1872208"/>
          </a:xfrm>
          <a:prstGeom prst="rect">
            <a:avLst/>
          </a:prstGeom>
          <a:ln>
            <a:noFill/>
          </a:ln>
          <a:extLst>
            <a:ext uri="{53640926-AAD7-44D8-BBD7-CCE9431645EC}">
              <a14:shadowObscured xmlns:a14="http://schemas.microsoft.com/office/drawing/2010/main"/>
            </a:ext>
          </a:extLst>
        </p:spPr>
      </p:pic>
      <p:pic>
        <p:nvPicPr>
          <p:cNvPr id="6" name="5 Imagen"/>
          <p:cNvPicPr/>
          <p:nvPr/>
        </p:nvPicPr>
        <p:blipFill rotWithShape="1">
          <a:blip r:embed="rId4"/>
          <a:srcRect l="28706" t="25076" r="40888" b="22659"/>
          <a:stretch/>
        </p:blipFill>
        <p:spPr bwMode="auto">
          <a:xfrm>
            <a:off x="827584" y="1286408"/>
            <a:ext cx="3960440" cy="3853136"/>
          </a:xfrm>
          <a:prstGeom prst="rect">
            <a:avLst/>
          </a:prstGeom>
          <a:ln>
            <a:noFill/>
          </a:ln>
          <a:extLst>
            <a:ext uri="{53640926-AAD7-44D8-BBD7-CCE9431645EC}">
              <a14:shadowObscured xmlns:a14="http://schemas.microsoft.com/office/drawing/2010/main"/>
            </a:ext>
          </a:extLst>
        </p:spPr>
      </p:pic>
      <p:sp>
        <p:nvSpPr>
          <p:cNvPr id="7" name="1 Título"/>
          <p:cNvSpPr>
            <a:spLocks noGrp="1"/>
          </p:cNvSpPr>
          <p:nvPr>
            <p:ph type="title"/>
          </p:nvPr>
        </p:nvSpPr>
        <p:spPr>
          <a:xfrm>
            <a:off x="395536" y="188640"/>
            <a:ext cx="8229600" cy="1143000"/>
          </a:xfrm>
        </p:spPr>
        <p:txBody>
          <a:bodyPr>
            <a:normAutofit/>
          </a:bodyPr>
          <a:lstStyle/>
          <a:p>
            <a:pPr marL="0" indent="0" algn="ctr">
              <a:buNone/>
            </a:pPr>
            <a:r>
              <a:rPr lang="es-EC"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Plan Analítico</a:t>
            </a:r>
            <a:endParaRPr lang="es-EC"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253531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806292143"/>
              </p:ext>
            </p:extLst>
          </p:nvPr>
        </p:nvGraphicFramePr>
        <p:xfrm>
          <a:off x="611560" y="1556792"/>
          <a:ext cx="7848874" cy="4176822"/>
        </p:xfrm>
        <a:graphic>
          <a:graphicData uri="http://schemas.openxmlformats.org/drawingml/2006/table">
            <a:tbl>
              <a:tblPr firstRow="1" firstCol="1" bandRow="1">
                <a:tableStyleId>{D27102A9-8310-4765-A935-A1911B00CA55}</a:tableStyleId>
              </a:tblPr>
              <a:tblGrid>
                <a:gridCol w="1490767"/>
                <a:gridCol w="1272973"/>
                <a:gridCol w="532471"/>
                <a:gridCol w="532471"/>
                <a:gridCol w="517451"/>
                <a:gridCol w="517451"/>
                <a:gridCol w="2985290"/>
              </a:tblGrid>
              <a:tr h="177094">
                <a:tc rowSpan="2">
                  <a:txBody>
                    <a:bodyPr/>
                    <a:lstStyle/>
                    <a:p>
                      <a:pPr algn="ctr">
                        <a:lnSpc>
                          <a:spcPct val="115000"/>
                        </a:lnSpc>
                        <a:spcAft>
                          <a:spcPts val="0"/>
                        </a:spcAft>
                      </a:pPr>
                      <a:r>
                        <a:rPr lang="es-ES" sz="1050" dirty="0">
                          <a:effectLst/>
                        </a:rPr>
                        <a:t>INDICADOR </a:t>
                      </a:r>
                      <a:endParaRPr lang="es-MX" sz="1050" dirty="0">
                        <a:effectLst/>
                        <a:latin typeface="Calibri"/>
                        <a:ea typeface="Calibri"/>
                        <a:cs typeface="Times New Roman"/>
                      </a:endParaRPr>
                    </a:p>
                  </a:txBody>
                  <a:tcPr marL="34836" marR="34836" marT="0" marB="0" anchor="ctr"/>
                </a:tc>
                <a:tc>
                  <a:txBody>
                    <a:bodyPr/>
                    <a:lstStyle/>
                    <a:p>
                      <a:pPr>
                        <a:lnSpc>
                          <a:spcPct val="115000"/>
                        </a:lnSpc>
                        <a:spcAft>
                          <a:spcPts val="0"/>
                        </a:spcAft>
                      </a:pPr>
                      <a:r>
                        <a:rPr lang="es-ES" sz="1050">
                          <a:effectLst/>
                        </a:rPr>
                        <a:t> </a:t>
                      </a:r>
                      <a:endParaRPr lang="es-MX" sz="1050">
                        <a:effectLst/>
                        <a:latin typeface="Calibri"/>
                        <a:ea typeface="Calibri"/>
                        <a:cs typeface="Times New Roman"/>
                      </a:endParaRPr>
                    </a:p>
                  </a:txBody>
                  <a:tcPr marL="34836" marR="34836" marT="0" marB="0" anchor="b"/>
                </a:tc>
                <a:tc gridSpan="3">
                  <a:txBody>
                    <a:bodyPr/>
                    <a:lstStyle/>
                    <a:p>
                      <a:pPr algn="ctr">
                        <a:lnSpc>
                          <a:spcPct val="115000"/>
                        </a:lnSpc>
                        <a:spcAft>
                          <a:spcPts val="0"/>
                        </a:spcAft>
                      </a:pPr>
                      <a:r>
                        <a:rPr lang="es-ES" sz="1050">
                          <a:effectLst/>
                        </a:rPr>
                        <a:t>PERIODOS</a:t>
                      </a:r>
                      <a:endParaRPr lang="es-MX" sz="1050">
                        <a:effectLst/>
                        <a:latin typeface="Calibri"/>
                        <a:ea typeface="Calibri"/>
                        <a:cs typeface="Times New Roman"/>
                      </a:endParaRPr>
                    </a:p>
                  </a:txBody>
                  <a:tcPr marL="34836" marR="34836" marT="0" marB="0" anchor="b"/>
                </a:tc>
                <a:tc hMerge="1">
                  <a:txBody>
                    <a:bodyPr/>
                    <a:lstStyle/>
                    <a:p>
                      <a:endParaRPr lang="es-MX"/>
                    </a:p>
                  </a:txBody>
                  <a:tcPr/>
                </a:tc>
                <a:tc hMerge="1">
                  <a:txBody>
                    <a:bodyPr/>
                    <a:lstStyle/>
                    <a:p>
                      <a:endParaRPr lang="es-MX"/>
                    </a:p>
                  </a:txBody>
                  <a:tcPr/>
                </a:tc>
                <a:tc>
                  <a:txBody>
                    <a:bodyPr/>
                    <a:lstStyle/>
                    <a:p>
                      <a:pPr>
                        <a:lnSpc>
                          <a:spcPct val="115000"/>
                        </a:lnSpc>
                        <a:spcAft>
                          <a:spcPts val="0"/>
                        </a:spcAft>
                      </a:pPr>
                      <a:r>
                        <a:rPr lang="es-ES" sz="1050">
                          <a:effectLst/>
                        </a:rPr>
                        <a:t> </a:t>
                      </a:r>
                      <a:endParaRPr lang="es-MX" sz="1050">
                        <a:effectLst/>
                        <a:latin typeface="Calibri"/>
                        <a:ea typeface="Calibri"/>
                        <a:cs typeface="Times New Roman"/>
                      </a:endParaRPr>
                    </a:p>
                  </a:txBody>
                  <a:tcPr marL="34836" marR="34836" marT="0" marB="0" anchor="b"/>
                </a:tc>
                <a:tc rowSpan="2">
                  <a:txBody>
                    <a:bodyPr/>
                    <a:lstStyle/>
                    <a:p>
                      <a:pPr algn="ctr">
                        <a:lnSpc>
                          <a:spcPct val="115000"/>
                        </a:lnSpc>
                        <a:spcAft>
                          <a:spcPts val="0"/>
                        </a:spcAft>
                      </a:pPr>
                      <a:r>
                        <a:rPr lang="es-ES" sz="1050">
                          <a:effectLst/>
                        </a:rPr>
                        <a:t>INTERPRETACIÓN</a:t>
                      </a:r>
                      <a:endParaRPr lang="es-MX" sz="1050">
                        <a:effectLst/>
                        <a:latin typeface="Calibri"/>
                        <a:ea typeface="Calibri"/>
                        <a:cs typeface="Times New Roman"/>
                      </a:endParaRPr>
                    </a:p>
                  </a:txBody>
                  <a:tcPr marL="34836" marR="34836" marT="0" marB="0" anchor="ctr"/>
                </a:tc>
              </a:tr>
              <a:tr h="177094">
                <a:tc vMerge="1">
                  <a:txBody>
                    <a:bodyPr/>
                    <a:lstStyle/>
                    <a:p>
                      <a:endParaRPr lang="es-MX"/>
                    </a:p>
                  </a:txBody>
                  <a:tcPr/>
                </a:tc>
                <a:tc>
                  <a:txBody>
                    <a:bodyPr/>
                    <a:lstStyle/>
                    <a:p>
                      <a:pPr algn="ctr">
                        <a:lnSpc>
                          <a:spcPct val="115000"/>
                        </a:lnSpc>
                        <a:spcAft>
                          <a:spcPts val="0"/>
                        </a:spcAft>
                      </a:pPr>
                      <a:r>
                        <a:rPr lang="es-ES" sz="1050">
                          <a:effectLst/>
                        </a:rPr>
                        <a:t>FORMULA</a:t>
                      </a:r>
                      <a:endParaRPr lang="es-MX" sz="1050">
                        <a:effectLst/>
                        <a:latin typeface="Calibri"/>
                        <a:ea typeface="Calibri"/>
                        <a:cs typeface="Times New Roman"/>
                      </a:endParaRPr>
                    </a:p>
                  </a:txBody>
                  <a:tcPr marL="34836" marR="34836" marT="0" marB="0" anchor="b"/>
                </a:tc>
                <a:tc>
                  <a:txBody>
                    <a:bodyPr/>
                    <a:lstStyle/>
                    <a:p>
                      <a:pPr algn="r">
                        <a:lnSpc>
                          <a:spcPct val="115000"/>
                        </a:lnSpc>
                        <a:spcAft>
                          <a:spcPts val="0"/>
                        </a:spcAft>
                      </a:pPr>
                      <a:r>
                        <a:rPr lang="es-ES" sz="1050">
                          <a:effectLst/>
                        </a:rPr>
                        <a:t>2008</a:t>
                      </a:r>
                      <a:endParaRPr lang="es-MX" sz="1050">
                        <a:effectLst/>
                        <a:latin typeface="Calibri"/>
                        <a:ea typeface="Calibri"/>
                        <a:cs typeface="Times New Roman"/>
                      </a:endParaRPr>
                    </a:p>
                  </a:txBody>
                  <a:tcPr marL="34836" marR="34836" marT="0" marB="0" anchor="b"/>
                </a:tc>
                <a:tc>
                  <a:txBody>
                    <a:bodyPr/>
                    <a:lstStyle/>
                    <a:p>
                      <a:pPr algn="r">
                        <a:lnSpc>
                          <a:spcPct val="115000"/>
                        </a:lnSpc>
                        <a:spcAft>
                          <a:spcPts val="0"/>
                        </a:spcAft>
                      </a:pPr>
                      <a:r>
                        <a:rPr lang="es-ES" sz="1050">
                          <a:effectLst/>
                        </a:rPr>
                        <a:t>2009</a:t>
                      </a:r>
                      <a:endParaRPr lang="es-MX" sz="1050">
                        <a:effectLst/>
                        <a:latin typeface="Calibri"/>
                        <a:ea typeface="Calibri"/>
                        <a:cs typeface="Times New Roman"/>
                      </a:endParaRPr>
                    </a:p>
                  </a:txBody>
                  <a:tcPr marL="34836" marR="34836" marT="0" marB="0" anchor="b"/>
                </a:tc>
                <a:tc>
                  <a:txBody>
                    <a:bodyPr/>
                    <a:lstStyle/>
                    <a:p>
                      <a:pPr algn="r">
                        <a:lnSpc>
                          <a:spcPct val="115000"/>
                        </a:lnSpc>
                        <a:spcAft>
                          <a:spcPts val="0"/>
                        </a:spcAft>
                      </a:pPr>
                      <a:r>
                        <a:rPr lang="es-ES" sz="1050">
                          <a:effectLst/>
                        </a:rPr>
                        <a:t>2010</a:t>
                      </a:r>
                      <a:endParaRPr lang="es-MX" sz="1050">
                        <a:effectLst/>
                        <a:latin typeface="Calibri"/>
                        <a:ea typeface="Calibri"/>
                        <a:cs typeface="Times New Roman"/>
                      </a:endParaRPr>
                    </a:p>
                  </a:txBody>
                  <a:tcPr marL="34836" marR="34836" marT="0" marB="0" anchor="b"/>
                </a:tc>
                <a:tc>
                  <a:txBody>
                    <a:bodyPr/>
                    <a:lstStyle/>
                    <a:p>
                      <a:pPr algn="r">
                        <a:lnSpc>
                          <a:spcPct val="115000"/>
                        </a:lnSpc>
                        <a:spcAft>
                          <a:spcPts val="0"/>
                        </a:spcAft>
                      </a:pPr>
                      <a:r>
                        <a:rPr lang="es-ES" sz="1050">
                          <a:effectLst/>
                        </a:rPr>
                        <a:t>2011</a:t>
                      </a:r>
                      <a:endParaRPr lang="es-MX" sz="1050">
                        <a:effectLst/>
                        <a:latin typeface="Calibri"/>
                        <a:ea typeface="Calibri"/>
                        <a:cs typeface="Times New Roman"/>
                      </a:endParaRPr>
                    </a:p>
                  </a:txBody>
                  <a:tcPr marL="34836" marR="34836" marT="0" marB="0" anchor="b"/>
                </a:tc>
                <a:tc vMerge="1">
                  <a:txBody>
                    <a:bodyPr/>
                    <a:lstStyle/>
                    <a:p>
                      <a:endParaRPr lang="es-MX"/>
                    </a:p>
                  </a:txBody>
                  <a:tcPr/>
                </a:tc>
              </a:tr>
              <a:tr h="366324">
                <a:tc>
                  <a:txBody>
                    <a:bodyPr/>
                    <a:lstStyle/>
                    <a:p>
                      <a:pPr algn="ctr">
                        <a:lnSpc>
                          <a:spcPct val="115000"/>
                        </a:lnSpc>
                        <a:spcAft>
                          <a:spcPts val="0"/>
                        </a:spcAft>
                      </a:pPr>
                      <a:r>
                        <a:rPr lang="es-ES" sz="1050">
                          <a:effectLst/>
                        </a:rPr>
                        <a:t>Rotación de cuentas por cobrar </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RCC= VC/CXC PROM</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2,52</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2,85</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2,65</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4.17 </a:t>
                      </a:r>
                      <a:endParaRPr lang="es-MX" sz="1050">
                        <a:effectLst/>
                        <a:latin typeface="Calibri"/>
                        <a:ea typeface="Calibri"/>
                        <a:cs typeface="Times New Roman"/>
                      </a:endParaRPr>
                    </a:p>
                  </a:txBody>
                  <a:tcPr marL="34836" marR="34836" marT="0" marB="0" anchor="ctr"/>
                </a:tc>
                <a:tc>
                  <a:txBody>
                    <a:bodyPr/>
                    <a:lstStyle/>
                    <a:p>
                      <a:pPr algn="just">
                        <a:lnSpc>
                          <a:spcPct val="115000"/>
                        </a:lnSpc>
                        <a:spcAft>
                          <a:spcPts val="0"/>
                        </a:spcAft>
                      </a:pPr>
                      <a:r>
                        <a:rPr lang="es-ES" sz="1050" dirty="0">
                          <a:effectLst/>
                        </a:rPr>
                        <a:t>Permite conocer el grado de eficiencia o rapidez en el cobro de las cuentas </a:t>
                      </a:r>
                      <a:endParaRPr lang="es-MX" sz="1050" dirty="0">
                        <a:effectLst/>
                        <a:latin typeface="Calibri"/>
                        <a:ea typeface="Calibri"/>
                        <a:cs typeface="Times New Roman"/>
                      </a:endParaRPr>
                    </a:p>
                  </a:txBody>
                  <a:tcPr marL="34836" marR="34836" marT="0" marB="0" anchor="ctr"/>
                </a:tc>
              </a:tr>
              <a:tr h="489394">
                <a:tc>
                  <a:txBody>
                    <a:bodyPr/>
                    <a:lstStyle/>
                    <a:p>
                      <a:pPr algn="ctr">
                        <a:lnSpc>
                          <a:spcPct val="115000"/>
                        </a:lnSpc>
                        <a:spcAft>
                          <a:spcPts val="0"/>
                        </a:spcAft>
                      </a:pPr>
                      <a:r>
                        <a:rPr lang="es-ES" sz="1050">
                          <a:effectLst/>
                        </a:rPr>
                        <a:t>Plazo Promedio de Cobro </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PPC = 360 / RCC</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143</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126</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136</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 86</a:t>
                      </a:r>
                      <a:endParaRPr lang="es-MX" sz="1050">
                        <a:effectLst/>
                        <a:latin typeface="Calibri"/>
                        <a:ea typeface="Calibri"/>
                        <a:cs typeface="Times New Roman"/>
                      </a:endParaRPr>
                    </a:p>
                  </a:txBody>
                  <a:tcPr marL="34836" marR="34836" marT="0" marB="0" anchor="ctr"/>
                </a:tc>
                <a:tc>
                  <a:txBody>
                    <a:bodyPr/>
                    <a:lstStyle/>
                    <a:p>
                      <a:pPr algn="just">
                        <a:lnSpc>
                          <a:spcPct val="115000"/>
                        </a:lnSpc>
                        <a:spcAft>
                          <a:spcPts val="0"/>
                        </a:spcAft>
                      </a:pPr>
                      <a:r>
                        <a:rPr lang="es-ES" sz="1050" dirty="0">
                          <a:effectLst/>
                        </a:rPr>
                        <a:t>Permite conocer el numero de días en el que los deudores cumples las obligaciones con la empresa </a:t>
                      </a:r>
                      <a:endParaRPr lang="es-MX" sz="1050" dirty="0">
                        <a:effectLst/>
                        <a:latin typeface="Calibri"/>
                        <a:ea typeface="Calibri"/>
                        <a:cs typeface="Times New Roman"/>
                      </a:endParaRPr>
                    </a:p>
                  </a:txBody>
                  <a:tcPr marL="34836" marR="34836" marT="0" marB="0" anchor="ctr"/>
                </a:tc>
              </a:tr>
              <a:tr h="555553">
                <a:tc>
                  <a:txBody>
                    <a:bodyPr/>
                    <a:lstStyle/>
                    <a:p>
                      <a:pPr algn="ctr">
                        <a:lnSpc>
                          <a:spcPct val="115000"/>
                        </a:lnSpc>
                        <a:spcAft>
                          <a:spcPts val="0"/>
                        </a:spcAft>
                      </a:pPr>
                      <a:r>
                        <a:rPr lang="es-ES" sz="1050">
                          <a:effectLst/>
                        </a:rPr>
                        <a:t>Rotación de Inventarios </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RI =  CV / INV PROM</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2,93</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4,75</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1,74</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 4.06</a:t>
                      </a:r>
                      <a:endParaRPr lang="es-MX" sz="1050">
                        <a:effectLst/>
                        <a:latin typeface="Calibri"/>
                        <a:ea typeface="Calibri"/>
                        <a:cs typeface="Times New Roman"/>
                      </a:endParaRPr>
                    </a:p>
                  </a:txBody>
                  <a:tcPr marL="34836" marR="34836" marT="0" marB="0" anchor="ctr"/>
                </a:tc>
                <a:tc>
                  <a:txBody>
                    <a:bodyPr/>
                    <a:lstStyle/>
                    <a:p>
                      <a:pPr algn="just">
                        <a:lnSpc>
                          <a:spcPct val="115000"/>
                        </a:lnSpc>
                        <a:spcAft>
                          <a:spcPts val="0"/>
                        </a:spcAft>
                      </a:pPr>
                      <a:r>
                        <a:rPr lang="es-ES" sz="1050" dirty="0">
                          <a:effectLst/>
                        </a:rPr>
                        <a:t>Permite conocer la rapidez o la actividad o el número de veces que inventario rota en la empresa </a:t>
                      </a:r>
                      <a:endParaRPr lang="es-MX" sz="1050" dirty="0">
                        <a:effectLst/>
                        <a:latin typeface="Calibri"/>
                        <a:ea typeface="Calibri"/>
                        <a:cs typeface="Times New Roman"/>
                      </a:endParaRPr>
                    </a:p>
                  </a:txBody>
                  <a:tcPr marL="34836" marR="34836" marT="0" marB="0" anchor="ctr"/>
                </a:tc>
              </a:tr>
              <a:tr h="366324">
                <a:tc>
                  <a:txBody>
                    <a:bodyPr/>
                    <a:lstStyle/>
                    <a:p>
                      <a:pPr algn="ctr">
                        <a:lnSpc>
                          <a:spcPct val="115000"/>
                        </a:lnSpc>
                        <a:spcAft>
                          <a:spcPts val="0"/>
                        </a:spcAft>
                      </a:pPr>
                      <a:r>
                        <a:rPr lang="es-ES" sz="1050">
                          <a:effectLst/>
                        </a:rPr>
                        <a:t>Plazo Prom. de Inv </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PPI = 360 / RI</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123</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76</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207</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 89</a:t>
                      </a:r>
                      <a:endParaRPr lang="es-MX" sz="1050">
                        <a:effectLst/>
                        <a:latin typeface="Calibri"/>
                        <a:ea typeface="Calibri"/>
                        <a:cs typeface="Times New Roman"/>
                      </a:endParaRPr>
                    </a:p>
                  </a:txBody>
                  <a:tcPr marL="34836" marR="34836" marT="0" marB="0" anchor="ctr"/>
                </a:tc>
                <a:tc>
                  <a:txBody>
                    <a:bodyPr/>
                    <a:lstStyle/>
                    <a:p>
                      <a:pPr algn="just">
                        <a:lnSpc>
                          <a:spcPct val="115000"/>
                        </a:lnSpc>
                        <a:spcAft>
                          <a:spcPts val="0"/>
                        </a:spcAft>
                      </a:pPr>
                      <a:r>
                        <a:rPr lang="es-ES" sz="1050" dirty="0">
                          <a:effectLst/>
                        </a:rPr>
                        <a:t>Permite conocer el número de días en que el inventario permanece en la empresa </a:t>
                      </a:r>
                      <a:endParaRPr lang="es-MX" sz="1050" dirty="0">
                        <a:effectLst/>
                        <a:latin typeface="Calibri"/>
                        <a:ea typeface="Calibri"/>
                        <a:cs typeface="Times New Roman"/>
                      </a:endParaRPr>
                    </a:p>
                  </a:txBody>
                  <a:tcPr marL="34836" marR="34836" marT="0" marB="0" anchor="ctr"/>
                </a:tc>
              </a:tr>
              <a:tr h="489394">
                <a:tc>
                  <a:txBody>
                    <a:bodyPr/>
                    <a:lstStyle/>
                    <a:p>
                      <a:pPr algn="ctr">
                        <a:lnSpc>
                          <a:spcPct val="115000"/>
                        </a:lnSpc>
                        <a:spcAft>
                          <a:spcPts val="0"/>
                        </a:spcAft>
                      </a:pPr>
                      <a:r>
                        <a:rPr lang="es-ES" sz="1050">
                          <a:effectLst/>
                        </a:rPr>
                        <a:t>Rotación de Cuentas por Pagar </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RCP = CC / PROM. CXP (Proveedores)</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1.87</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5,62</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4.63</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7.40</a:t>
                      </a:r>
                      <a:endParaRPr lang="es-MX" sz="1050">
                        <a:effectLst/>
                        <a:latin typeface="Calibri"/>
                        <a:ea typeface="Calibri"/>
                        <a:cs typeface="Times New Roman"/>
                      </a:endParaRPr>
                    </a:p>
                  </a:txBody>
                  <a:tcPr marL="34836" marR="34836" marT="0" marB="0" anchor="ctr"/>
                </a:tc>
                <a:tc>
                  <a:txBody>
                    <a:bodyPr/>
                    <a:lstStyle/>
                    <a:p>
                      <a:pPr algn="just">
                        <a:lnSpc>
                          <a:spcPct val="115000"/>
                        </a:lnSpc>
                        <a:spcAft>
                          <a:spcPts val="0"/>
                        </a:spcAft>
                      </a:pPr>
                      <a:r>
                        <a:rPr lang="es-ES" sz="1050" dirty="0">
                          <a:effectLst/>
                        </a:rPr>
                        <a:t>Permite conocer el número de veces que las cuentas por pagar se convierten en efectivo </a:t>
                      </a:r>
                      <a:endParaRPr lang="es-MX" sz="1050" dirty="0">
                        <a:effectLst/>
                        <a:latin typeface="Calibri"/>
                        <a:ea typeface="Calibri"/>
                        <a:cs typeface="Times New Roman"/>
                      </a:endParaRPr>
                    </a:p>
                  </a:txBody>
                  <a:tcPr marL="34836" marR="34836" marT="0" marB="0" anchor="ctr"/>
                </a:tc>
              </a:tr>
              <a:tr h="555553">
                <a:tc>
                  <a:txBody>
                    <a:bodyPr/>
                    <a:lstStyle/>
                    <a:p>
                      <a:pPr algn="ctr">
                        <a:lnSpc>
                          <a:spcPct val="115000"/>
                        </a:lnSpc>
                        <a:spcAft>
                          <a:spcPts val="0"/>
                        </a:spcAft>
                      </a:pPr>
                      <a:r>
                        <a:rPr lang="es-ES" sz="1050">
                          <a:effectLst/>
                        </a:rPr>
                        <a:t>Plazo Promedio de Pago </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PPP = 360 / RCP</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192</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64</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78</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49</a:t>
                      </a:r>
                      <a:endParaRPr lang="es-MX" sz="1050">
                        <a:effectLst/>
                        <a:latin typeface="Calibri"/>
                        <a:ea typeface="Calibri"/>
                        <a:cs typeface="Times New Roman"/>
                      </a:endParaRPr>
                    </a:p>
                  </a:txBody>
                  <a:tcPr marL="34836" marR="34836" marT="0" marB="0" anchor="ctr"/>
                </a:tc>
                <a:tc>
                  <a:txBody>
                    <a:bodyPr/>
                    <a:lstStyle/>
                    <a:p>
                      <a:pPr algn="just">
                        <a:lnSpc>
                          <a:spcPct val="115000"/>
                        </a:lnSpc>
                        <a:spcAft>
                          <a:spcPts val="0"/>
                        </a:spcAft>
                      </a:pPr>
                      <a:r>
                        <a:rPr lang="es-ES" sz="1050" dirty="0">
                          <a:effectLst/>
                        </a:rPr>
                        <a:t>Permite conocer el número de días que la empresa tarda en cancelar sus obligaciones a proveedores y otros</a:t>
                      </a:r>
                      <a:endParaRPr lang="es-MX" sz="1050" dirty="0">
                        <a:effectLst/>
                        <a:latin typeface="Calibri"/>
                        <a:ea typeface="Calibri"/>
                        <a:cs typeface="Times New Roman"/>
                      </a:endParaRPr>
                    </a:p>
                  </a:txBody>
                  <a:tcPr marL="34836" marR="34836" marT="0" marB="0" anchor="ctr"/>
                </a:tc>
              </a:tr>
              <a:tr h="489394">
                <a:tc>
                  <a:txBody>
                    <a:bodyPr/>
                    <a:lstStyle/>
                    <a:p>
                      <a:pPr algn="ctr">
                        <a:lnSpc>
                          <a:spcPct val="115000"/>
                        </a:lnSpc>
                        <a:spcAft>
                          <a:spcPts val="0"/>
                        </a:spcAft>
                      </a:pPr>
                      <a:r>
                        <a:rPr lang="es-ES" sz="1050">
                          <a:effectLst/>
                        </a:rPr>
                        <a:t>Rotación del Activo Fijo </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RAF = VN/ AFPROM</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6,60</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4,16</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3,12</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8.02 </a:t>
                      </a:r>
                      <a:endParaRPr lang="es-MX" sz="1050">
                        <a:effectLst/>
                        <a:latin typeface="Calibri"/>
                        <a:ea typeface="Calibri"/>
                        <a:cs typeface="Times New Roman"/>
                      </a:endParaRPr>
                    </a:p>
                  </a:txBody>
                  <a:tcPr marL="34836" marR="34836" marT="0" marB="0" anchor="ctr"/>
                </a:tc>
                <a:tc>
                  <a:txBody>
                    <a:bodyPr/>
                    <a:lstStyle/>
                    <a:p>
                      <a:pPr algn="just">
                        <a:lnSpc>
                          <a:spcPct val="115000"/>
                        </a:lnSpc>
                        <a:spcAft>
                          <a:spcPts val="0"/>
                        </a:spcAft>
                      </a:pPr>
                      <a:r>
                        <a:rPr lang="es-ES" sz="1050" dirty="0">
                          <a:effectLst/>
                        </a:rPr>
                        <a:t>Permite conocer la eficiencia con la que se han empleado los activos fijos para generar las ventas </a:t>
                      </a:r>
                      <a:endParaRPr lang="es-MX" sz="1050" dirty="0">
                        <a:effectLst/>
                        <a:latin typeface="Calibri"/>
                        <a:ea typeface="Calibri"/>
                        <a:cs typeface="Times New Roman"/>
                      </a:endParaRPr>
                    </a:p>
                  </a:txBody>
                  <a:tcPr marL="34836" marR="34836" marT="0" marB="0" anchor="ctr"/>
                </a:tc>
              </a:tr>
              <a:tr h="366324">
                <a:tc>
                  <a:txBody>
                    <a:bodyPr/>
                    <a:lstStyle/>
                    <a:p>
                      <a:pPr algn="ctr">
                        <a:lnSpc>
                          <a:spcPct val="115000"/>
                        </a:lnSpc>
                        <a:spcAft>
                          <a:spcPts val="0"/>
                        </a:spcAft>
                      </a:pPr>
                      <a:r>
                        <a:rPr lang="es-ES" sz="1050">
                          <a:effectLst/>
                        </a:rPr>
                        <a:t>Rotación del Activo Total </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RAT = VN/ ATPROM</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1,03</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1,34</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1,07</a:t>
                      </a:r>
                      <a:endParaRPr lang="es-MX" sz="1050">
                        <a:effectLst/>
                        <a:latin typeface="Calibri"/>
                        <a:ea typeface="Calibri"/>
                        <a:cs typeface="Times New Roman"/>
                      </a:endParaRPr>
                    </a:p>
                  </a:txBody>
                  <a:tcPr marL="34836" marR="34836" marT="0" marB="0" anchor="ctr"/>
                </a:tc>
                <a:tc>
                  <a:txBody>
                    <a:bodyPr/>
                    <a:lstStyle/>
                    <a:p>
                      <a:pPr algn="ctr">
                        <a:lnSpc>
                          <a:spcPct val="115000"/>
                        </a:lnSpc>
                        <a:spcAft>
                          <a:spcPts val="0"/>
                        </a:spcAft>
                      </a:pPr>
                      <a:r>
                        <a:rPr lang="es-ES" sz="1050">
                          <a:effectLst/>
                        </a:rPr>
                        <a:t> 2.03</a:t>
                      </a:r>
                      <a:endParaRPr lang="es-MX" sz="1050">
                        <a:effectLst/>
                        <a:latin typeface="Calibri"/>
                        <a:ea typeface="Calibri"/>
                        <a:cs typeface="Times New Roman"/>
                      </a:endParaRPr>
                    </a:p>
                  </a:txBody>
                  <a:tcPr marL="34836" marR="34836" marT="0" marB="0" anchor="ctr"/>
                </a:tc>
                <a:tc>
                  <a:txBody>
                    <a:bodyPr/>
                    <a:lstStyle/>
                    <a:p>
                      <a:pPr algn="just">
                        <a:lnSpc>
                          <a:spcPct val="115000"/>
                        </a:lnSpc>
                        <a:spcAft>
                          <a:spcPts val="0"/>
                        </a:spcAft>
                      </a:pPr>
                      <a:r>
                        <a:rPr lang="es-ES" sz="1050" dirty="0">
                          <a:effectLst/>
                        </a:rPr>
                        <a:t>Permite conocer la eficiencia total de la empresa para generar las ventas </a:t>
                      </a:r>
                      <a:endParaRPr lang="es-MX" sz="1050" dirty="0">
                        <a:effectLst/>
                        <a:latin typeface="Calibri"/>
                        <a:ea typeface="Calibri"/>
                        <a:cs typeface="Times New Roman"/>
                      </a:endParaRPr>
                    </a:p>
                  </a:txBody>
                  <a:tcPr marL="34836" marR="34836" marT="0" marB="0" anchor="ctr"/>
                </a:tc>
              </a:tr>
            </a:tbl>
          </a:graphicData>
        </a:graphic>
      </p:graphicFrame>
      <p:sp>
        <p:nvSpPr>
          <p:cNvPr id="4" name="1 Título"/>
          <p:cNvSpPr txBox="1">
            <a:spLocks/>
          </p:cNvSpPr>
          <p:nvPr/>
        </p:nvSpPr>
        <p:spPr>
          <a:xfrm>
            <a:off x="2483768" y="404664"/>
            <a:ext cx="3528392"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600" b="1" dirty="0" smtClean="0"/>
              <a:t>Índices y razones financieras actividad</a:t>
            </a:r>
            <a:endParaRPr lang="es-ES" sz="1600" b="1" dirty="0"/>
          </a:p>
        </p:txBody>
      </p:sp>
      <p:sp>
        <p:nvSpPr>
          <p:cNvPr id="5" name="4 Rectángulo"/>
          <p:cNvSpPr/>
          <p:nvPr/>
        </p:nvSpPr>
        <p:spPr>
          <a:xfrm>
            <a:off x="6012160" y="404664"/>
            <a:ext cx="2880320"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Eficiencia en el uso de activos</a:t>
            </a:r>
            <a:endParaRPr lang="es-MX" sz="1400" dirty="0"/>
          </a:p>
        </p:txBody>
      </p:sp>
      <p:sp>
        <p:nvSpPr>
          <p:cNvPr id="6" name="5 Rectángulo"/>
          <p:cNvSpPr/>
          <p:nvPr/>
        </p:nvSpPr>
        <p:spPr>
          <a:xfrm>
            <a:off x="504056" y="5765194"/>
            <a:ext cx="4572000" cy="400110"/>
          </a:xfrm>
          <a:prstGeom prst="rect">
            <a:avLst/>
          </a:prstGeom>
        </p:spPr>
        <p:txBody>
          <a:bodyPr>
            <a:spAutoFit/>
          </a:bodyPr>
          <a:lstStyle/>
          <a:p>
            <a:r>
              <a:rPr lang="es-ES" sz="1000" b="1" dirty="0"/>
              <a:t>Fuente</a:t>
            </a:r>
            <a:r>
              <a:rPr lang="es-ES" sz="1000" dirty="0"/>
              <a:t>: Estados Financieros de </a:t>
            </a:r>
            <a:r>
              <a:rPr lang="es-ES" sz="1000" dirty="0" err="1"/>
              <a:t>Biopronec</a:t>
            </a:r>
            <a:r>
              <a:rPr lang="es-ES" sz="1000" dirty="0"/>
              <a:t> Cía. Ltda.</a:t>
            </a:r>
            <a:endParaRPr lang="es-MX" sz="1000" dirty="0"/>
          </a:p>
          <a:p>
            <a:r>
              <a:rPr lang="es-ES" sz="1000" b="1" dirty="0"/>
              <a:t>Elaborado por: </a:t>
            </a:r>
            <a:r>
              <a:rPr lang="es-ES" sz="1000" dirty="0"/>
              <a:t>Henry Cortez </a:t>
            </a:r>
            <a:endParaRPr lang="es-MX" sz="1000" dirty="0"/>
          </a:p>
        </p:txBody>
      </p:sp>
    </p:spTree>
    <p:extLst>
      <p:ext uri="{BB962C8B-B14F-4D97-AF65-F5344CB8AC3E}">
        <p14:creationId xmlns:p14="http://schemas.microsoft.com/office/powerpoint/2010/main" val="1879117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725273485"/>
              </p:ext>
            </p:extLst>
          </p:nvPr>
        </p:nvGraphicFramePr>
        <p:xfrm>
          <a:off x="251520" y="1196752"/>
          <a:ext cx="8640959" cy="4819650"/>
        </p:xfrm>
        <a:graphic>
          <a:graphicData uri="http://schemas.openxmlformats.org/drawingml/2006/table">
            <a:tbl>
              <a:tblPr firstRow="1" firstCol="1" bandRow="1">
                <a:tableStyleId>{D27102A9-8310-4765-A935-A1911B00CA55}</a:tableStyleId>
              </a:tblPr>
              <a:tblGrid>
                <a:gridCol w="1775287"/>
                <a:gridCol w="1775287"/>
                <a:gridCol w="710617"/>
                <a:gridCol w="710617"/>
                <a:gridCol w="710617"/>
                <a:gridCol w="709782"/>
                <a:gridCol w="2248752"/>
              </a:tblGrid>
              <a:tr h="115835">
                <a:tc rowSpan="2">
                  <a:txBody>
                    <a:bodyPr/>
                    <a:lstStyle/>
                    <a:p>
                      <a:pPr algn="ctr">
                        <a:lnSpc>
                          <a:spcPct val="115000"/>
                        </a:lnSpc>
                        <a:spcAft>
                          <a:spcPts val="0"/>
                        </a:spcAft>
                      </a:pPr>
                      <a:r>
                        <a:rPr lang="es-ES" sz="1100">
                          <a:effectLst/>
                        </a:rPr>
                        <a:t>INDICADOR</a:t>
                      </a:r>
                      <a:endParaRPr lang="es-MX" sz="1100">
                        <a:effectLst/>
                        <a:latin typeface="Calibri"/>
                        <a:ea typeface="Calibri"/>
                        <a:cs typeface="Times New Roman"/>
                      </a:endParaRPr>
                    </a:p>
                  </a:txBody>
                  <a:tcPr marL="26708" marR="26708" marT="0" marB="0" anchor="ctr"/>
                </a:tc>
                <a:tc>
                  <a:txBody>
                    <a:bodyPr/>
                    <a:lstStyle/>
                    <a:p>
                      <a:endParaRPr lang="es-MX" sz="1100">
                        <a:effectLst/>
                        <a:latin typeface="Calibri"/>
                        <a:cs typeface="Times New Roman"/>
                      </a:endParaRPr>
                    </a:p>
                  </a:txBody>
                  <a:tcPr marL="26708" marR="26708" marT="0" marB="0" anchor="b"/>
                </a:tc>
                <a:tc gridSpan="3">
                  <a:txBody>
                    <a:bodyPr/>
                    <a:lstStyle/>
                    <a:p>
                      <a:pPr algn="ctr">
                        <a:lnSpc>
                          <a:spcPct val="115000"/>
                        </a:lnSpc>
                        <a:spcAft>
                          <a:spcPts val="0"/>
                        </a:spcAft>
                      </a:pPr>
                      <a:r>
                        <a:rPr lang="es-ES" sz="1100">
                          <a:effectLst/>
                        </a:rPr>
                        <a:t>PERIODOS</a:t>
                      </a:r>
                      <a:endParaRPr lang="es-MX" sz="1100">
                        <a:effectLst/>
                        <a:latin typeface="Calibri"/>
                        <a:ea typeface="Calibri"/>
                        <a:cs typeface="Times New Roman"/>
                      </a:endParaRPr>
                    </a:p>
                  </a:txBody>
                  <a:tcPr marL="26708" marR="26708" marT="0" marB="0" anchor="b"/>
                </a:tc>
                <a:tc hMerge="1">
                  <a:txBody>
                    <a:bodyPr/>
                    <a:lstStyle/>
                    <a:p>
                      <a:endParaRPr lang="es-MX"/>
                    </a:p>
                  </a:txBody>
                  <a:tcPr/>
                </a:tc>
                <a:tc hMerge="1">
                  <a:txBody>
                    <a:bodyPr/>
                    <a:lstStyle/>
                    <a:p>
                      <a:endParaRPr lang="es-MX"/>
                    </a:p>
                  </a:txBody>
                  <a:tcPr/>
                </a:tc>
                <a:tc>
                  <a:txBody>
                    <a:bodyPr/>
                    <a:lstStyle/>
                    <a:p>
                      <a:endParaRPr lang="es-MX" sz="1100">
                        <a:effectLst/>
                        <a:latin typeface="Calibri"/>
                        <a:cs typeface="Times New Roman"/>
                      </a:endParaRPr>
                    </a:p>
                  </a:txBody>
                  <a:tcPr marL="26708" marR="26708" marT="0" marB="0" anchor="b"/>
                </a:tc>
                <a:tc rowSpan="2">
                  <a:txBody>
                    <a:bodyPr/>
                    <a:lstStyle/>
                    <a:p>
                      <a:pPr algn="ctr">
                        <a:lnSpc>
                          <a:spcPct val="115000"/>
                        </a:lnSpc>
                        <a:spcAft>
                          <a:spcPts val="0"/>
                        </a:spcAft>
                      </a:pPr>
                      <a:r>
                        <a:rPr lang="es-ES" sz="1100">
                          <a:effectLst/>
                        </a:rPr>
                        <a:t>INTERPRETACIÓN</a:t>
                      </a:r>
                      <a:endParaRPr lang="es-MX" sz="1100">
                        <a:effectLst/>
                        <a:latin typeface="Calibri"/>
                        <a:ea typeface="Calibri"/>
                        <a:cs typeface="Times New Roman"/>
                      </a:endParaRPr>
                    </a:p>
                  </a:txBody>
                  <a:tcPr marL="26708" marR="26708" marT="0" marB="0" anchor="ctr"/>
                </a:tc>
              </a:tr>
              <a:tr h="115835">
                <a:tc vMerge="1">
                  <a:txBody>
                    <a:bodyPr/>
                    <a:lstStyle/>
                    <a:p>
                      <a:endParaRPr lang="es-MX"/>
                    </a:p>
                  </a:txBody>
                  <a:tcPr/>
                </a:tc>
                <a:tc>
                  <a:txBody>
                    <a:bodyPr/>
                    <a:lstStyle/>
                    <a:p>
                      <a:pPr algn="ctr">
                        <a:lnSpc>
                          <a:spcPct val="115000"/>
                        </a:lnSpc>
                        <a:spcAft>
                          <a:spcPts val="0"/>
                        </a:spcAft>
                      </a:pPr>
                      <a:r>
                        <a:rPr lang="es-ES" sz="1100">
                          <a:effectLst/>
                        </a:rPr>
                        <a:t>FORMULA</a:t>
                      </a:r>
                      <a:endParaRPr lang="es-MX" sz="1100">
                        <a:effectLst/>
                        <a:latin typeface="Calibri"/>
                        <a:ea typeface="Calibri"/>
                        <a:cs typeface="Times New Roman"/>
                      </a:endParaRPr>
                    </a:p>
                  </a:txBody>
                  <a:tcPr marL="26708" marR="26708" marT="0" marB="0" anchor="b"/>
                </a:tc>
                <a:tc>
                  <a:txBody>
                    <a:bodyPr/>
                    <a:lstStyle/>
                    <a:p>
                      <a:pPr algn="r">
                        <a:lnSpc>
                          <a:spcPct val="115000"/>
                        </a:lnSpc>
                        <a:spcAft>
                          <a:spcPts val="0"/>
                        </a:spcAft>
                      </a:pPr>
                      <a:r>
                        <a:rPr lang="es-ES" sz="1100">
                          <a:effectLst/>
                        </a:rPr>
                        <a:t>2008</a:t>
                      </a:r>
                      <a:endParaRPr lang="es-MX" sz="1100">
                        <a:effectLst/>
                        <a:latin typeface="Calibri"/>
                        <a:ea typeface="Calibri"/>
                        <a:cs typeface="Times New Roman"/>
                      </a:endParaRPr>
                    </a:p>
                  </a:txBody>
                  <a:tcPr marL="26708" marR="26708" marT="0" marB="0" anchor="b"/>
                </a:tc>
                <a:tc>
                  <a:txBody>
                    <a:bodyPr/>
                    <a:lstStyle/>
                    <a:p>
                      <a:pPr algn="r">
                        <a:lnSpc>
                          <a:spcPct val="115000"/>
                        </a:lnSpc>
                        <a:spcAft>
                          <a:spcPts val="0"/>
                        </a:spcAft>
                      </a:pPr>
                      <a:r>
                        <a:rPr lang="es-ES" sz="1100">
                          <a:effectLst/>
                        </a:rPr>
                        <a:t>2009</a:t>
                      </a:r>
                      <a:endParaRPr lang="es-MX" sz="1100">
                        <a:effectLst/>
                        <a:latin typeface="Calibri"/>
                        <a:ea typeface="Calibri"/>
                        <a:cs typeface="Times New Roman"/>
                      </a:endParaRPr>
                    </a:p>
                  </a:txBody>
                  <a:tcPr marL="26708" marR="26708" marT="0" marB="0" anchor="b"/>
                </a:tc>
                <a:tc>
                  <a:txBody>
                    <a:bodyPr/>
                    <a:lstStyle/>
                    <a:p>
                      <a:pPr algn="r">
                        <a:lnSpc>
                          <a:spcPct val="115000"/>
                        </a:lnSpc>
                        <a:spcAft>
                          <a:spcPts val="0"/>
                        </a:spcAft>
                      </a:pPr>
                      <a:r>
                        <a:rPr lang="es-ES" sz="1100">
                          <a:effectLst/>
                        </a:rPr>
                        <a:t>2010</a:t>
                      </a:r>
                      <a:endParaRPr lang="es-MX" sz="1100">
                        <a:effectLst/>
                        <a:latin typeface="Calibri"/>
                        <a:ea typeface="Calibri"/>
                        <a:cs typeface="Times New Roman"/>
                      </a:endParaRPr>
                    </a:p>
                  </a:txBody>
                  <a:tcPr marL="26708" marR="26708" marT="0" marB="0" anchor="b"/>
                </a:tc>
                <a:tc>
                  <a:txBody>
                    <a:bodyPr/>
                    <a:lstStyle/>
                    <a:p>
                      <a:pPr algn="r">
                        <a:lnSpc>
                          <a:spcPct val="115000"/>
                        </a:lnSpc>
                        <a:spcAft>
                          <a:spcPts val="0"/>
                        </a:spcAft>
                      </a:pPr>
                      <a:r>
                        <a:rPr lang="es-ES" sz="1100">
                          <a:effectLst/>
                        </a:rPr>
                        <a:t>2011</a:t>
                      </a:r>
                      <a:endParaRPr lang="es-MX" sz="1100">
                        <a:effectLst/>
                        <a:latin typeface="Calibri"/>
                        <a:ea typeface="Calibri"/>
                        <a:cs typeface="Times New Roman"/>
                      </a:endParaRPr>
                    </a:p>
                  </a:txBody>
                  <a:tcPr marL="26708" marR="26708" marT="0" marB="0" anchor="b"/>
                </a:tc>
                <a:tc vMerge="1">
                  <a:txBody>
                    <a:bodyPr/>
                    <a:lstStyle/>
                    <a:p>
                      <a:endParaRPr lang="es-MX"/>
                    </a:p>
                  </a:txBody>
                  <a:tcPr/>
                </a:tc>
              </a:tr>
              <a:tr h="926676">
                <a:tc>
                  <a:txBody>
                    <a:bodyPr/>
                    <a:lstStyle/>
                    <a:p>
                      <a:pPr algn="ctr">
                        <a:lnSpc>
                          <a:spcPct val="115000"/>
                        </a:lnSpc>
                        <a:spcAft>
                          <a:spcPts val="0"/>
                        </a:spcAft>
                      </a:pPr>
                      <a:r>
                        <a:rPr lang="es-ES" sz="1100">
                          <a:effectLst/>
                        </a:rPr>
                        <a:t>Multiplicador de deuda </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MD = PT / PAT</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1,08</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8,79</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dirty="0">
                          <a:effectLst/>
                        </a:rPr>
                        <a:t>4,45</a:t>
                      </a:r>
                      <a:endParaRPr lang="es-MX" sz="1100" dirty="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 3.55</a:t>
                      </a:r>
                      <a:endParaRPr lang="es-MX" sz="1100">
                        <a:effectLst/>
                        <a:latin typeface="Calibri"/>
                        <a:ea typeface="Calibri"/>
                        <a:cs typeface="Times New Roman"/>
                      </a:endParaRPr>
                    </a:p>
                  </a:txBody>
                  <a:tcPr marL="26708" marR="26708" marT="0" marB="0" anchor="ctr"/>
                </a:tc>
                <a:tc>
                  <a:txBody>
                    <a:bodyPr/>
                    <a:lstStyle/>
                    <a:p>
                      <a:pPr algn="just">
                        <a:lnSpc>
                          <a:spcPct val="115000"/>
                        </a:lnSpc>
                        <a:spcAft>
                          <a:spcPts val="0"/>
                        </a:spcAft>
                      </a:pPr>
                      <a:r>
                        <a:rPr lang="es-ES" sz="1100" dirty="0">
                          <a:effectLst/>
                        </a:rPr>
                        <a:t>Permite determinar la participación de terceros en el capital de la empresa, compara el financiamiento originado por terceros con los recursos de los accionistas, socios o dueños. </a:t>
                      </a:r>
                      <a:endParaRPr lang="es-MX" sz="1100" dirty="0">
                        <a:effectLst/>
                        <a:latin typeface="Calibri"/>
                        <a:ea typeface="Calibri"/>
                        <a:cs typeface="Times New Roman"/>
                      </a:endParaRPr>
                    </a:p>
                  </a:txBody>
                  <a:tcPr marL="26708" marR="26708" marT="0" marB="0" anchor="ctr"/>
                </a:tc>
              </a:tr>
              <a:tr h="579173">
                <a:tc>
                  <a:txBody>
                    <a:bodyPr/>
                    <a:lstStyle/>
                    <a:p>
                      <a:pPr algn="ctr">
                        <a:lnSpc>
                          <a:spcPct val="115000"/>
                        </a:lnSpc>
                        <a:spcAft>
                          <a:spcPts val="0"/>
                        </a:spcAft>
                      </a:pPr>
                      <a:r>
                        <a:rPr lang="es-ES" sz="1100">
                          <a:effectLst/>
                        </a:rPr>
                        <a:t>Endeudamiento Total </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ET = PT / AT</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52%</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90%</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82%</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 78%</a:t>
                      </a:r>
                      <a:endParaRPr lang="es-MX" sz="1100">
                        <a:effectLst/>
                        <a:latin typeface="Calibri"/>
                        <a:ea typeface="Calibri"/>
                        <a:cs typeface="Times New Roman"/>
                      </a:endParaRPr>
                    </a:p>
                  </a:txBody>
                  <a:tcPr marL="26708" marR="26708" marT="0" marB="0" anchor="ctr"/>
                </a:tc>
                <a:tc>
                  <a:txBody>
                    <a:bodyPr/>
                    <a:lstStyle/>
                    <a:p>
                      <a:pPr algn="just">
                        <a:lnSpc>
                          <a:spcPct val="115000"/>
                        </a:lnSpc>
                        <a:spcAft>
                          <a:spcPts val="0"/>
                        </a:spcAft>
                      </a:pPr>
                      <a:r>
                        <a:rPr lang="es-ES" sz="1100" dirty="0">
                          <a:effectLst/>
                        </a:rPr>
                        <a:t>Permite determinar la participación de los acreedores en el financiamiento de los activos de la empresa</a:t>
                      </a:r>
                      <a:endParaRPr lang="es-MX" sz="1100" dirty="0">
                        <a:effectLst/>
                        <a:latin typeface="Calibri"/>
                        <a:ea typeface="Calibri"/>
                        <a:cs typeface="Times New Roman"/>
                      </a:endParaRPr>
                    </a:p>
                  </a:txBody>
                  <a:tcPr marL="26708" marR="26708" marT="0" marB="0" anchor="ctr"/>
                </a:tc>
              </a:tr>
              <a:tr h="695007">
                <a:tc>
                  <a:txBody>
                    <a:bodyPr/>
                    <a:lstStyle/>
                    <a:p>
                      <a:pPr algn="ctr">
                        <a:lnSpc>
                          <a:spcPct val="115000"/>
                        </a:lnSpc>
                        <a:spcAft>
                          <a:spcPts val="0"/>
                        </a:spcAft>
                      </a:pPr>
                      <a:r>
                        <a:rPr lang="es-ES" sz="1100">
                          <a:effectLst/>
                        </a:rPr>
                        <a:t>Endeudamiento de Corto plazo </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ECP = PC / AT</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32%</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18%</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38%</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 44%</a:t>
                      </a:r>
                      <a:endParaRPr lang="es-MX" sz="1100">
                        <a:effectLst/>
                        <a:latin typeface="Calibri"/>
                        <a:ea typeface="Calibri"/>
                        <a:cs typeface="Times New Roman"/>
                      </a:endParaRPr>
                    </a:p>
                  </a:txBody>
                  <a:tcPr marL="26708" marR="26708" marT="0" marB="0" anchor="ctr"/>
                </a:tc>
                <a:tc>
                  <a:txBody>
                    <a:bodyPr/>
                    <a:lstStyle/>
                    <a:p>
                      <a:pPr algn="just">
                        <a:lnSpc>
                          <a:spcPct val="115000"/>
                        </a:lnSpc>
                        <a:spcAft>
                          <a:spcPts val="0"/>
                        </a:spcAft>
                      </a:pPr>
                      <a:r>
                        <a:rPr lang="es-ES" sz="1100" dirty="0">
                          <a:effectLst/>
                        </a:rPr>
                        <a:t>Permite determinar la participación del pasivo corto plazo con respecto al total de activos, como el aporte de estos a la empresa</a:t>
                      </a:r>
                      <a:endParaRPr lang="es-MX" sz="1100" dirty="0">
                        <a:effectLst/>
                        <a:latin typeface="Calibri"/>
                        <a:ea typeface="Calibri"/>
                        <a:cs typeface="Times New Roman"/>
                      </a:endParaRPr>
                    </a:p>
                  </a:txBody>
                  <a:tcPr marL="26708" marR="26708" marT="0" marB="0" anchor="ctr"/>
                </a:tc>
              </a:tr>
              <a:tr h="579173">
                <a:tc>
                  <a:txBody>
                    <a:bodyPr/>
                    <a:lstStyle/>
                    <a:p>
                      <a:pPr algn="ctr">
                        <a:lnSpc>
                          <a:spcPct val="115000"/>
                        </a:lnSpc>
                        <a:spcAft>
                          <a:spcPts val="0"/>
                        </a:spcAft>
                      </a:pPr>
                      <a:r>
                        <a:rPr lang="es-ES" sz="1100">
                          <a:effectLst/>
                        </a:rPr>
                        <a:t>Endeudamiento de largo plazo </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ELP = PLP / AT</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20%</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71%</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43%</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 34%</a:t>
                      </a:r>
                      <a:endParaRPr lang="es-MX" sz="1100">
                        <a:effectLst/>
                        <a:latin typeface="Calibri"/>
                        <a:ea typeface="Calibri"/>
                        <a:cs typeface="Times New Roman"/>
                      </a:endParaRPr>
                    </a:p>
                  </a:txBody>
                  <a:tcPr marL="26708" marR="26708" marT="0" marB="0" anchor="ctr"/>
                </a:tc>
                <a:tc>
                  <a:txBody>
                    <a:bodyPr/>
                    <a:lstStyle/>
                    <a:p>
                      <a:pPr algn="just">
                        <a:lnSpc>
                          <a:spcPct val="115000"/>
                        </a:lnSpc>
                        <a:spcAft>
                          <a:spcPts val="0"/>
                        </a:spcAft>
                      </a:pPr>
                      <a:r>
                        <a:rPr lang="es-ES" sz="1100" dirty="0">
                          <a:effectLst/>
                        </a:rPr>
                        <a:t>Determina la relación entre los fondos a largo plazo que aportan los acreedores y los dueños a la empresa</a:t>
                      </a:r>
                      <a:endParaRPr lang="es-MX" sz="1100" dirty="0">
                        <a:effectLst/>
                        <a:latin typeface="Calibri"/>
                        <a:ea typeface="Calibri"/>
                        <a:cs typeface="Times New Roman"/>
                      </a:endParaRPr>
                    </a:p>
                  </a:txBody>
                  <a:tcPr marL="26708" marR="26708" marT="0" marB="0" anchor="ctr"/>
                </a:tc>
              </a:tr>
              <a:tr h="463338">
                <a:tc>
                  <a:txBody>
                    <a:bodyPr/>
                    <a:lstStyle/>
                    <a:p>
                      <a:pPr algn="ctr">
                        <a:lnSpc>
                          <a:spcPct val="115000"/>
                        </a:lnSpc>
                        <a:spcAft>
                          <a:spcPts val="0"/>
                        </a:spcAft>
                      </a:pPr>
                      <a:r>
                        <a:rPr lang="es-ES" sz="1100">
                          <a:effectLst/>
                        </a:rPr>
                        <a:t>Financiamiento Propio </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Fin. Propio = PAT / AT</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48%</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10%</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18%</a:t>
                      </a:r>
                      <a:endParaRPr lang="es-MX" sz="1100">
                        <a:effectLst/>
                        <a:latin typeface="Calibri"/>
                        <a:ea typeface="Calibri"/>
                        <a:cs typeface="Times New Roman"/>
                      </a:endParaRPr>
                    </a:p>
                  </a:txBody>
                  <a:tcPr marL="26708" marR="26708" marT="0" marB="0" anchor="ctr"/>
                </a:tc>
                <a:tc>
                  <a:txBody>
                    <a:bodyPr/>
                    <a:lstStyle/>
                    <a:p>
                      <a:pPr algn="ctr">
                        <a:lnSpc>
                          <a:spcPct val="115000"/>
                        </a:lnSpc>
                        <a:spcAft>
                          <a:spcPts val="0"/>
                        </a:spcAft>
                      </a:pPr>
                      <a:r>
                        <a:rPr lang="es-ES" sz="1100">
                          <a:effectLst/>
                        </a:rPr>
                        <a:t> 22%</a:t>
                      </a:r>
                      <a:endParaRPr lang="es-MX" sz="1100">
                        <a:effectLst/>
                        <a:latin typeface="Calibri"/>
                        <a:ea typeface="Calibri"/>
                        <a:cs typeface="Times New Roman"/>
                      </a:endParaRPr>
                    </a:p>
                  </a:txBody>
                  <a:tcPr marL="26708" marR="26708" marT="0" marB="0" anchor="ctr"/>
                </a:tc>
                <a:tc>
                  <a:txBody>
                    <a:bodyPr/>
                    <a:lstStyle/>
                    <a:p>
                      <a:pPr algn="just">
                        <a:lnSpc>
                          <a:spcPct val="115000"/>
                        </a:lnSpc>
                        <a:spcAft>
                          <a:spcPts val="0"/>
                        </a:spcAft>
                      </a:pPr>
                      <a:r>
                        <a:rPr lang="es-ES" sz="1100" dirty="0">
                          <a:effectLst/>
                        </a:rPr>
                        <a:t>Permite determinar la participación que tiene el patrimonio con respecto al activo total </a:t>
                      </a:r>
                      <a:endParaRPr lang="es-MX" sz="1100" dirty="0">
                        <a:effectLst/>
                        <a:latin typeface="Calibri"/>
                        <a:ea typeface="Calibri"/>
                        <a:cs typeface="Times New Roman"/>
                      </a:endParaRPr>
                    </a:p>
                  </a:txBody>
                  <a:tcPr marL="26708" marR="26708" marT="0" marB="0" anchor="ctr"/>
                </a:tc>
              </a:tr>
            </a:tbl>
          </a:graphicData>
        </a:graphic>
      </p:graphicFrame>
      <p:sp>
        <p:nvSpPr>
          <p:cNvPr id="5" name="1 Título"/>
          <p:cNvSpPr txBox="1">
            <a:spLocks/>
          </p:cNvSpPr>
          <p:nvPr/>
        </p:nvSpPr>
        <p:spPr>
          <a:xfrm>
            <a:off x="2483768" y="404664"/>
            <a:ext cx="3528392"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600" b="1" dirty="0" smtClean="0"/>
              <a:t>Índices y razones financieras ENDEUDAMIENTO</a:t>
            </a:r>
            <a:endParaRPr lang="es-ES" sz="1600" b="1" dirty="0"/>
          </a:p>
        </p:txBody>
      </p:sp>
      <p:sp>
        <p:nvSpPr>
          <p:cNvPr id="6" name="5 Rectángulo"/>
          <p:cNvSpPr/>
          <p:nvPr/>
        </p:nvSpPr>
        <p:spPr>
          <a:xfrm>
            <a:off x="6012160" y="404664"/>
            <a:ext cx="2880320"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Grado en que las empresas usan dinero prestado</a:t>
            </a:r>
            <a:endParaRPr lang="es-MX" sz="1400" dirty="0"/>
          </a:p>
        </p:txBody>
      </p:sp>
      <p:sp>
        <p:nvSpPr>
          <p:cNvPr id="7" name="6 Rectángulo"/>
          <p:cNvSpPr/>
          <p:nvPr/>
        </p:nvSpPr>
        <p:spPr>
          <a:xfrm>
            <a:off x="197768" y="6013156"/>
            <a:ext cx="4572000" cy="400110"/>
          </a:xfrm>
          <a:prstGeom prst="rect">
            <a:avLst/>
          </a:prstGeom>
        </p:spPr>
        <p:txBody>
          <a:bodyPr>
            <a:spAutoFit/>
          </a:bodyPr>
          <a:lstStyle/>
          <a:p>
            <a:r>
              <a:rPr lang="es-ES" sz="1000" b="1" dirty="0"/>
              <a:t>Fuente</a:t>
            </a:r>
            <a:r>
              <a:rPr lang="es-ES" sz="1000" dirty="0"/>
              <a:t>: Estados Financieros de </a:t>
            </a:r>
            <a:r>
              <a:rPr lang="es-ES" sz="1000" dirty="0" err="1"/>
              <a:t>Biopronec</a:t>
            </a:r>
            <a:r>
              <a:rPr lang="es-ES" sz="1000" dirty="0"/>
              <a:t> Cía. Ltda.</a:t>
            </a:r>
            <a:endParaRPr lang="es-MX" sz="1000" dirty="0"/>
          </a:p>
          <a:p>
            <a:r>
              <a:rPr lang="es-ES" sz="1000" b="1" dirty="0"/>
              <a:t>Elaborado por: </a:t>
            </a:r>
            <a:r>
              <a:rPr lang="es-ES" sz="1000" dirty="0"/>
              <a:t>Henry Cortez </a:t>
            </a:r>
            <a:endParaRPr lang="es-MX" sz="1000" dirty="0"/>
          </a:p>
        </p:txBody>
      </p:sp>
    </p:spTree>
    <p:extLst>
      <p:ext uri="{BB962C8B-B14F-4D97-AF65-F5344CB8AC3E}">
        <p14:creationId xmlns:p14="http://schemas.microsoft.com/office/powerpoint/2010/main" val="3337395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129326565"/>
              </p:ext>
            </p:extLst>
          </p:nvPr>
        </p:nvGraphicFramePr>
        <p:xfrm>
          <a:off x="539552" y="1052736"/>
          <a:ext cx="8064896" cy="5205222"/>
        </p:xfrm>
        <a:graphic>
          <a:graphicData uri="http://schemas.openxmlformats.org/drawingml/2006/table">
            <a:tbl>
              <a:tblPr firstRow="1" firstCol="1" bandRow="1">
                <a:tableStyleId>{D27102A9-8310-4765-A935-A1911B00CA55}</a:tableStyleId>
              </a:tblPr>
              <a:tblGrid>
                <a:gridCol w="1656775"/>
                <a:gridCol w="1656775"/>
                <a:gridCol w="663178"/>
                <a:gridCol w="663178"/>
                <a:gridCol w="663178"/>
                <a:gridCol w="663178"/>
                <a:gridCol w="2098634"/>
              </a:tblGrid>
              <a:tr h="112098">
                <a:tc rowSpan="2">
                  <a:txBody>
                    <a:bodyPr/>
                    <a:lstStyle/>
                    <a:p>
                      <a:pPr algn="ctr">
                        <a:lnSpc>
                          <a:spcPct val="115000"/>
                        </a:lnSpc>
                        <a:spcAft>
                          <a:spcPts val="0"/>
                        </a:spcAft>
                      </a:pPr>
                      <a:r>
                        <a:rPr lang="es-ES" sz="1100" dirty="0">
                          <a:effectLst/>
                        </a:rPr>
                        <a:t>INDICADOR </a:t>
                      </a:r>
                      <a:endParaRPr lang="es-MX" sz="1100" dirty="0">
                        <a:effectLst/>
                        <a:latin typeface="Calibri"/>
                        <a:ea typeface="Calibri"/>
                        <a:cs typeface="Times New Roman"/>
                      </a:endParaRPr>
                    </a:p>
                  </a:txBody>
                  <a:tcPr marL="25846" marR="25846" marT="0" marB="0" anchor="ctr"/>
                </a:tc>
                <a:tc>
                  <a:txBody>
                    <a:bodyPr/>
                    <a:lstStyle/>
                    <a:p>
                      <a:pPr>
                        <a:lnSpc>
                          <a:spcPct val="115000"/>
                        </a:lnSpc>
                        <a:spcAft>
                          <a:spcPts val="0"/>
                        </a:spcAft>
                      </a:pPr>
                      <a:r>
                        <a:rPr lang="es-ES" sz="1100">
                          <a:effectLst/>
                        </a:rPr>
                        <a:t> </a:t>
                      </a:r>
                      <a:endParaRPr lang="es-MX" sz="1100">
                        <a:effectLst/>
                        <a:latin typeface="Calibri"/>
                        <a:ea typeface="Calibri"/>
                        <a:cs typeface="Times New Roman"/>
                      </a:endParaRPr>
                    </a:p>
                  </a:txBody>
                  <a:tcPr marL="25846" marR="25846" marT="0" marB="0" anchor="b"/>
                </a:tc>
                <a:tc gridSpan="3">
                  <a:txBody>
                    <a:bodyPr/>
                    <a:lstStyle/>
                    <a:p>
                      <a:pPr algn="ctr">
                        <a:lnSpc>
                          <a:spcPct val="115000"/>
                        </a:lnSpc>
                        <a:spcAft>
                          <a:spcPts val="0"/>
                        </a:spcAft>
                      </a:pPr>
                      <a:r>
                        <a:rPr lang="es-ES" sz="1100">
                          <a:effectLst/>
                        </a:rPr>
                        <a:t>PERIODOS</a:t>
                      </a:r>
                      <a:endParaRPr lang="es-MX" sz="1100">
                        <a:effectLst/>
                        <a:latin typeface="Calibri"/>
                        <a:ea typeface="Calibri"/>
                        <a:cs typeface="Times New Roman"/>
                      </a:endParaRPr>
                    </a:p>
                  </a:txBody>
                  <a:tcPr marL="25846" marR="25846" marT="0" marB="0" anchor="b"/>
                </a:tc>
                <a:tc hMerge="1">
                  <a:txBody>
                    <a:bodyPr/>
                    <a:lstStyle/>
                    <a:p>
                      <a:endParaRPr lang="es-MX"/>
                    </a:p>
                  </a:txBody>
                  <a:tcPr/>
                </a:tc>
                <a:tc hMerge="1">
                  <a:txBody>
                    <a:bodyPr/>
                    <a:lstStyle/>
                    <a:p>
                      <a:endParaRPr lang="es-MX"/>
                    </a:p>
                  </a:txBody>
                  <a:tcPr/>
                </a:tc>
                <a:tc>
                  <a:txBody>
                    <a:bodyPr/>
                    <a:lstStyle/>
                    <a:p>
                      <a:pPr>
                        <a:lnSpc>
                          <a:spcPct val="115000"/>
                        </a:lnSpc>
                        <a:spcAft>
                          <a:spcPts val="0"/>
                        </a:spcAft>
                      </a:pPr>
                      <a:r>
                        <a:rPr lang="es-ES" sz="1100">
                          <a:effectLst/>
                        </a:rPr>
                        <a:t> </a:t>
                      </a:r>
                      <a:endParaRPr lang="es-MX" sz="1100">
                        <a:effectLst/>
                        <a:latin typeface="Calibri"/>
                        <a:ea typeface="Calibri"/>
                        <a:cs typeface="Times New Roman"/>
                      </a:endParaRPr>
                    </a:p>
                  </a:txBody>
                  <a:tcPr marL="25846" marR="25846" marT="0" marB="0" anchor="b"/>
                </a:tc>
                <a:tc rowSpan="2">
                  <a:txBody>
                    <a:bodyPr/>
                    <a:lstStyle/>
                    <a:p>
                      <a:pPr algn="ctr">
                        <a:lnSpc>
                          <a:spcPct val="115000"/>
                        </a:lnSpc>
                        <a:spcAft>
                          <a:spcPts val="0"/>
                        </a:spcAft>
                      </a:pPr>
                      <a:r>
                        <a:rPr lang="es-ES" sz="1100">
                          <a:effectLst/>
                        </a:rPr>
                        <a:t>INTERPRETACIÓN</a:t>
                      </a:r>
                      <a:endParaRPr lang="es-MX" sz="1100">
                        <a:effectLst/>
                        <a:latin typeface="Calibri"/>
                        <a:ea typeface="Calibri"/>
                        <a:cs typeface="Times New Roman"/>
                      </a:endParaRPr>
                    </a:p>
                  </a:txBody>
                  <a:tcPr marL="25846" marR="25846" marT="0" marB="0" anchor="ctr"/>
                </a:tc>
              </a:tr>
              <a:tr h="112098">
                <a:tc vMerge="1">
                  <a:txBody>
                    <a:bodyPr/>
                    <a:lstStyle/>
                    <a:p>
                      <a:endParaRPr lang="es-MX"/>
                    </a:p>
                  </a:txBody>
                  <a:tcPr/>
                </a:tc>
                <a:tc>
                  <a:txBody>
                    <a:bodyPr/>
                    <a:lstStyle/>
                    <a:p>
                      <a:pPr algn="ctr">
                        <a:lnSpc>
                          <a:spcPct val="115000"/>
                        </a:lnSpc>
                        <a:spcAft>
                          <a:spcPts val="0"/>
                        </a:spcAft>
                      </a:pPr>
                      <a:r>
                        <a:rPr lang="es-ES" sz="1100">
                          <a:effectLst/>
                        </a:rPr>
                        <a:t>FORMULA</a:t>
                      </a:r>
                      <a:endParaRPr lang="es-MX" sz="1100">
                        <a:effectLst/>
                        <a:latin typeface="Calibri"/>
                        <a:ea typeface="Calibri"/>
                        <a:cs typeface="Times New Roman"/>
                      </a:endParaRPr>
                    </a:p>
                  </a:txBody>
                  <a:tcPr marL="25846" marR="25846" marT="0" marB="0" anchor="b"/>
                </a:tc>
                <a:tc>
                  <a:txBody>
                    <a:bodyPr/>
                    <a:lstStyle/>
                    <a:p>
                      <a:pPr algn="r">
                        <a:lnSpc>
                          <a:spcPct val="115000"/>
                        </a:lnSpc>
                        <a:spcAft>
                          <a:spcPts val="0"/>
                        </a:spcAft>
                      </a:pPr>
                      <a:r>
                        <a:rPr lang="es-ES" sz="1100">
                          <a:effectLst/>
                        </a:rPr>
                        <a:t>2008</a:t>
                      </a:r>
                      <a:endParaRPr lang="es-MX" sz="1100">
                        <a:effectLst/>
                        <a:latin typeface="Calibri"/>
                        <a:ea typeface="Calibri"/>
                        <a:cs typeface="Times New Roman"/>
                      </a:endParaRPr>
                    </a:p>
                  </a:txBody>
                  <a:tcPr marL="25846" marR="25846" marT="0" marB="0" anchor="b"/>
                </a:tc>
                <a:tc>
                  <a:txBody>
                    <a:bodyPr/>
                    <a:lstStyle/>
                    <a:p>
                      <a:pPr algn="r">
                        <a:lnSpc>
                          <a:spcPct val="115000"/>
                        </a:lnSpc>
                        <a:spcAft>
                          <a:spcPts val="0"/>
                        </a:spcAft>
                      </a:pPr>
                      <a:r>
                        <a:rPr lang="es-ES" sz="1100">
                          <a:effectLst/>
                        </a:rPr>
                        <a:t>2009</a:t>
                      </a:r>
                      <a:endParaRPr lang="es-MX" sz="1100">
                        <a:effectLst/>
                        <a:latin typeface="Calibri"/>
                        <a:ea typeface="Calibri"/>
                        <a:cs typeface="Times New Roman"/>
                      </a:endParaRPr>
                    </a:p>
                  </a:txBody>
                  <a:tcPr marL="25846" marR="25846" marT="0" marB="0" anchor="b"/>
                </a:tc>
                <a:tc>
                  <a:txBody>
                    <a:bodyPr/>
                    <a:lstStyle/>
                    <a:p>
                      <a:pPr algn="r">
                        <a:lnSpc>
                          <a:spcPct val="115000"/>
                        </a:lnSpc>
                        <a:spcAft>
                          <a:spcPts val="0"/>
                        </a:spcAft>
                      </a:pPr>
                      <a:r>
                        <a:rPr lang="es-ES" sz="1100">
                          <a:effectLst/>
                        </a:rPr>
                        <a:t>2010</a:t>
                      </a:r>
                      <a:endParaRPr lang="es-MX" sz="1100">
                        <a:effectLst/>
                        <a:latin typeface="Calibri"/>
                        <a:ea typeface="Calibri"/>
                        <a:cs typeface="Times New Roman"/>
                      </a:endParaRPr>
                    </a:p>
                  </a:txBody>
                  <a:tcPr marL="25846" marR="25846" marT="0" marB="0" anchor="b"/>
                </a:tc>
                <a:tc>
                  <a:txBody>
                    <a:bodyPr/>
                    <a:lstStyle/>
                    <a:p>
                      <a:pPr algn="r">
                        <a:lnSpc>
                          <a:spcPct val="115000"/>
                        </a:lnSpc>
                        <a:spcAft>
                          <a:spcPts val="0"/>
                        </a:spcAft>
                      </a:pPr>
                      <a:r>
                        <a:rPr lang="es-ES" sz="1100">
                          <a:effectLst/>
                        </a:rPr>
                        <a:t>2011</a:t>
                      </a:r>
                      <a:endParaRPr lang="es-MX" sz="1100">
                        <a:effectLst/>
                        <a:latin typeface="Calibri"/>
                        <a:ea typeface="Calibri"/>
                        <a:cs typeface="Times New Roman"/>
                      </a:endParaRPr>
                    </a:p>
                  </a:txBody>
                  <a:tcPr marL="25846" marR="25846" marT="0" marB="0" anchor="b"/>
                </a:tc>
                <a:tc vMerge="1">
                  <a:txBody>
                    <a:bodyPr/>
                    <a:lstStyle/>
                    <a:p>
                      <a:endParaRPr lang="es-MX"/>
                    </a:p>
                  </a:txBody>
                  <a:tcPr/>
                </a:tc>
              </a:tr>
              <a:tr h="672588">
                <a:tc>
                  <a:txBody>
                    <a:bodyPr/>
                    <a:lstStyle/>
                    <a:p>
                      <a:pPr algn="ctr">
                        <a:lnSpc>
                          <a:spcPct val="115000"/>
                        </a:lnSpc>
                        <a:spcAft>
                          <a:spcPts val="0"/>
                        </a:spcAft>
                      </a:pPr>
                      <a:r>
                        <a:rPr lang="es-ES" sz="1100">
                          <a:effectLst/>
                        </a:rPr>
                        <a:t>Rentabilidad sobre los activos </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RSA = (UN/ AT) X 100</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11%</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10%</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8%</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 13%</a:t>
                      </a:r>
                      <a:endParaRPr lang="es-MX" sz="1100">
                        <a:effectLst/>
                        <a:latin typeface="Calibri"/>
                        <a:ea typeface="Calibri"/>
                        <a:cs typeface="Times New Roman"/>
                      </a:endParaRPr>
                    </a:p>
                  </a:txBody>
                  <a:tcPr marL="25846" marR="25846" marT="0" marB="0" anchor="ctr"/>
                </a:tc>
                <a:tc>
                  <a:txBody>
                    <a:bodyPr/>
                    <a:lstStyle/>
                    <a:p>
                      <a:pPr algn="just">
                        <a:lnSpc>
                          <a:spcPct val="115000"/>
                        </a:lnSpc>
                        <a:spcAft>
                          <a:spcPts val="0"/>
                        </a:spcAft>
                      </a:pPr>
                      <a:r>
                        <a:rPr lang="es-ES" sz="1100" dirty="0">
                          <a:effectLst/>
                        </a:rPr>
                        <a:t>Permite determinar la productividad del activo independientemente de la estructura de financiamiento de la empresa</a:t>
                      </a:r>
                      <a:endParaRPr lang="es-MX" sz="1100" dirty="0">
                        <a:effectLst/>
                        <a:latin typeface="Calibri"/>
                        <a:ea typeface="Calibri"/>
                        <a:cs typeface="Times New Roman"/>
                      </a:endParaRPr>
                    </a:p>
                  </a:txBody>
                  <a:tcPr marL="25846" marR="25846" marT="0" marB="0" anchor="ctr"/>
                </a:tc>
              </a:tr>
              <a:tr h="448392">
                <a:tc>
                  <a:txBody>
                    <a:bodyPr/>
                    <a:lstStyle/>
                    <a:p>
                      <a:pPr algn="ctr">
                        <a:lnSpc>
                          <a:spcPct val="115000"/>
                        </a:lnSpc>
                        <a:spcAft>
                          <a:spcPts val="0"/>
                        </a:spcAft>
                      </a:pPr>
                      <a:r>
                        <a:rPr lang="es-ES" sz="1100">
                          <a:effectLst/>
                        </a:rPr>
                        <a:t>Rentabilidad sobre patrimonio </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RSPAT = (UN / PAT ) X 100</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23%</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101%</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45%</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 57%</a:t>
                      </a:r>
                      <a:endParaRPr lang="es-MX" sz="1100">
                        <a:effectLst/>
                        <a:latin typeface="Calibri"/>
                        <a:ea typeface="Calibri"/>
                        <a:cs typeface="Times New Roman"/>
                      </a:endParaRPr>
                    </a:p>
                  </a:txBody>
                  <a:tcPr marL="25846" marR="25846" marT="0" marB="0" anchor="ctr"/>
                </a:tc>
                <a:tc>
                  <a:txBody>
                    <a:bodyPr/>
                    <a:lstStyle/>
                    <a:p>
                      <a:pPr algn="just">
                        <a:lnSpc>
                          <a:spcPct val="115000"/>
                        </a:lnSpc>
                        <a:spcAft>
                          <a:spcPts val="0"/>
                        </a:spcAft>
                      </a:pPr>
                      <a:r>
                        <a:rPr lang="es-ES" sz="1100" dirty="0">
                          <a:effectLst/>
                        </a:rPr>
                        <a:t>Permite determinar el rendimiento que obtiene el patrimonio de los socios o de la empresa</a:t>
                      </a:r>
                      <a:endParaRPr lang="es-MX" sz="1100" dirty="0">
                        <a:effectLst/>
                        <a:latin typeface="Calibri"/>
                        <a:ea typeface="Calibri"/>
                        <a:cs typeface="Times New Roman"/>
                      </a:endParaRPr>
                    </a:p>
                  </a:txBody>
                  <a:tcPr marL="25846" marR="25846" marT="0" marB="0" anchor="ctr"/>
                </a:tc>
              </a:tr>
              <a:tr h="448392">
                <a:tc>
                  <a:txBody>
                    <a:bodyPr/>
                    <a:lstStyle/>
                    <a:p>
                      <a:pPr algn="ctr">
                        <a:lnSpc>
                          <a:spcPct val="115000"/>
                        </a:lnSpc>
                        <a:spcAft>
                          <a:spcPts val="0"/>
                        </a:spcAft>
                      </a:pPr>
                      <a:r>
                        <a:rPr lang="es-ES" sz="1100">
                          <a:effectLst/>
                        </a:rPr>
                        <a:t>Rentabilidad sobre capital social </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RSCS = UN/ CS</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1105%</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1636%</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2131%</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 2684%</a:t>
                      </a:r>
                      <a:endParaRPr lang="es-MX" sz="1100">
                        <a:effectLst/>
                        <a:latin typeface="Calibri"/>
                        <a:ea typeface="Calibri"/>
                        <a:cs typeface="Times New Roman"/>
                      </a:endParaRPr>
                    </a:p>
                  </a:txBody>
                  <a:tcPr marL="25846" marR="25846" marT="0" marB="0" anchor="ctr"/>
                </a:tc>
                <a:tc>
                  <a:txBody>
                    <a:bodyPr/>
                    <a:lstStyle/>
                    <a:p>
                      <a:pPr algn="just">
                        <a:lnSpc>
                          <a:spcPct val="115000"/>
                        </a:lnSpc>
                        <a:spcAft>
                          <a:spcPts val="0"/>
                        </a:spcAft>
                      </a:pPr>
                      <a:r>
                        <a:rPr lang="es-ES" sz="1100" dirty="0">
                          <a:effectLst/>
                        </a:rPr>
                        <a:t>Permite determinar el rendimiento que obtiene el capital social de la empresa</a:t>
                      </a:r>
                      <a:endParaRPr lang="es-MX" sz="1100" dirty="0">
                        <a:effectLst/>
                        <a:latin typeface="Calibri"/>
                        <a:ea typeface="Calibri"/>
                        <a:cs typeface="Times New Roman"/>
                      </a:endParaRPr>
                    </a:p>
                  </a:txBody>
                  <a:tcPr marL="25846" marR="25846" marT="0" marB="0" anchor="ctr"/>
                </a:tc>
              </a:tr>
              <a:tr h="448392">
                <a:tc>
                  <a:txBody>
                    <a:bodyPr/>
                    <a:lstStyle/>
                    <a:p>
                      <a:pPr algn="ctr">
                        <a:lnSpc>
                          <a:spcPct val="115000"/>
                        </a:lnSpc>
                        <a:spcAft>
                          <a:spcPts val="0"/>
                        </a:spcAft>
                      </a:pPr>
                      <a:r>
                        <a:rPr lang="es-ES" sz="1100">
                          <a:effectLst/>
                        </a:rPr>
                        <a:t>Margen de utilidad bruta </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MUB = (UB / VN) X 100</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49%</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41%</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67%</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 50%</a:t>
                      </a:r>
                      <a:endParaRPr lang="es-MX" sz="1100">
                        <a:effectLst/>
                        <a:latin typeface="Calibri"/>
                        <a:ea typeface="Calibri"/>
                        <a:cs typeface="Times New Roman"/>
                      </a:endParaRPr>
                    </a:p>
                  </a:txBody>
                  <a:tcPr marL="25846" marR="25846" marT="0" marB="0" anchor="ctr"/>
                </a:tc>
                <a:tc>
                  <a:txBody>
                    <a:bodyPr/>
                    <a:lstStyle/>
                    <a:p>
                      <a:pPr algn="just">
                        <a:lnSpc>
                          <a:spcPct val="115000"/>
                        </a:lnSpc>
                        <a:spcAft>
                          <a:spcPts val="0"/>
                        </a:spcAft>
                      </a:pPr>
                      <a:r>
                        <a:rPr lang="es-ES" sz="1100" dirty="0">
                          <a:effectLst/>
                        </a:rPr>
                        <a:t>Permite determinar el margen que le queda a la empresa después de haber pagado sus productos </a:t>
                      </a:r>
                      <a:endParaRPr lang="es-MX" sz="1100" dirty="0">
                        <a:effectLst/>
                        <a:latin typeface="Calibri"/>
                        <a:ea typeface="Calibri"/>
                        <a:cs typeface="Times New Roman"/>
                      </a:endParaRPr>
                    </a:p>
                  </a:txBody>
                  <a:tcPr marL="25846" marR="25846" marT="0" marB="0" anchor="ctr"/>
                </a:tc>
              </a:tr>
              <a:tr h="672588">
                <a:tc>
                  <a:txBody>
                    <a:bodyPr/>
                    <a:lstStyle/>
                    <a:p>
                      <a:pPr algn="ctr">
                        <a:lnSpc>
                          <a:spcPct val="115000"/>
                        </a:lnSpc>
                        <a:spcAft>
                          <a:spcPts val="0"/>
                        </a:spcAft>
                      </a:pPr>
                      <a:r>
                        <a:rPr lang="es-ES" sz="1100">
                          <a:effectLst/>
                        </a:rPr>
                        <a:t>Margen operacional neto </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MON = (UO / VN) X 100</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19%</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13%</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14%</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 12%</a:t>
                      </a:r>
                      <a:endParaRPr lang="es-MX" sz="1100">
                        <a:effectLst/>
                        <a:latin typeface="Calibri"/>
                        <a:ea typeface="Calibri"/>
                        <a:cs typeface="Times New Roman"/>
                      </a:endParaRPr>
                    </a:p>
                  </a:txBody>
                  <a:tcPr marL="25846" marR="25846" marT="0" marB="0" anchor="ctr"/>
                </a:tc>
                <a:tc>
                  <a:txBody>
                    <a:bodyPr/>
                    <a:lstStyle/>
                    <a:p>
                      <a:pPr algn="just">
                        <a:lnSpc>
                          <a:spcPct val="115000"/>
                        </a:lnSpc>
                        <a:spcAft>
                          <a:spcPts val="0"/>
                        </a:spcAft>
                      </a:pPr>
                      <a:r>
                        <a:rPr lang="es-ES" sz="1100" dirty="0">
                          <a:effectLst/>
                        </a:rPr>
                        <a:t>Permite determinar las utilidades en operación que gana la empresa deduciendo los gastos administrativos y de ventas que ha tenido la misma.</a:t>
                      </a:r>
                      <a:endParaRPr lang="es-MX" sz="1100" dirty="0">
                        <a:effectLst/>
                        <a:latin typeface="Calibri"/>
                        <a:ea typeface="Calibri"/>
                        <a:cs typeface="Times New Roman"/>
                      </a:endParaRPr>
                    </a:p>
                  </a:txBody>
                  <a:tcPr marL="25846" marR="25846" marT="0" marB="0" anchor="ctr"/>
                </a:tc>
              </a:tr>
              <a:tr h="560490">
                <a:tc>
                  <a:txBody>
                    <a:bodyPr/>
                    <a:lstStyle/>
                    <a:p>
                      <a:pPr algn="ctr">
                        <a:lnSpc>
                          <a:spcPct val="115000"/>
                        </a:lnSpc>
                        <a:spcAft>
                          <a:spcPts val="0"/>
                        </a:spcAft>
                      </a:pPr>
                      <a:r>
                        <a:rPr lang="es-ES" sz="1100" dirty="0">
                          <a:effectLst/>
                        </a:rPr>
                        <a:t>Rentabilidad sobre ventas</a:t>
                      </a:r>
                      <a:endParaRPr lang="es-MX" sz="1100" dirty="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dirty="0">
                          <a:effectLst/>
                        </a:rPr>
                        <a:t>RSV = (UNDI / VN) X 100</a:t>
                      </a:r>
                      <a:endParaRPr lang="es-MX" sz="1100" dirty="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dirty="0">
                          <a:effectLst/>
                        </a:rPr>
                        <a:t>11%</a:t>
                      </a:r>
                      <a:endParaRPr lang="es-MX" sz="1100" dirty="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8%</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8%</a:t>
                      </a:r>
                      <a:endParaRPr lang="es-MX" sz="1100">
                        <a:effectLst/>
                        <a:latin typeface="Calibri"/>
                        <a:ea typeface="Calibri"/>
                        <a:cs typeface="Times New Roman"/>
                      </a:endParaRPr>
                    </a:p>
                  </a:txBody>
                  <a:tcPr marL="25846" marR="25846" marT="0" marB="0" anchor="ctr"/>
                </a:tc>
                <a:tc>
                  <a:txBody>
                    <a:bodyPr/>
                    <a:lstStyle/>
                    <a:p>
                      <a:pPr algn="ctr">
                        <a:lnSpc>
                          <a:spcPct val="115000"/>
                        </a:lnSpc>
                        <a:spcAft>
                          <a:spcPts val="0"/>
                        </a:spcAft>
                      </a:pPr>
                      <a:r>
                        <a:rPr lang="es-ES" sz="1100">
                          <a:effectLst/>
                        </a:rPr>
                        <a:t> 6%</a:t>
                      </a:r>
                      <a:endParaRPr lang="es-MX" sz="1100">
                        <a:effectLst/>
                        <a:latin typeface="Calibri"/>
                        <a:ea typeface="Calibri"/>
                        <a:cs typeface="Times New Roman"/>
                      </a:endParaRPr>
                    </a:p>
                  </a:txBody>
                  <a:tcPr marL="25846" marR="25846" marT="0" marB="0" anchor="ctr"/>
                </a:tc>
                <a:tc>
                  <a:txBody>
                    <a:bodyPr/>
                    <a:lstStyle/>
                    <a:p>
                      <a:pPr algn="just">
                        <a:lnSpc>
                          <a:spcPct val="115000"/>
                        </a:lnSpc>
                        <a:spcAft>
                          <a:spcPts val="0"/>
                        </a:spcAft>
                      </a:pPr>
                      <a:r>
                        <a:rPr lang="es-ES" sz="1100" dirty="0">
                          <a:effectLst/>
                        </a:rPr>
                        <a:t>Permite determinar la utilidad sobre las ventas obtenidos por la empresa en un lapso de tiempo  determinado. </a:t>
                      </a:r>
                      <a:endParaRPr lang="es-MX" sz="1100" dirty="0">
                        <a:effectLst/>
                        <a:latin typeface="Calibri"/>
                        <a:ea typeface="Calibri"/>
                        <a:cs typeface="Times New Roman"/>
                      </a:endParaRPr>
                    </a:p>
                  </a:txBody>
                  <a:tcPr marL="25846" marR="25846" marT="0" marB="0" anchor="ctr"/>
                </a:tc>
              </a:tr>
            </a:tbl>
          </a:graphicData>
        </a:graphic>
      </p:graphicFrame>
      <p:sp>
        <p:nvSpPr>
          <p:cNvPr id="5" name="1 Título"/>
          <p:cNvSpPr txBox="1">
            <a:spLocks/>
          </p:cNvSpPr>
          <p:nvPr/>
        </p:nvSpPr>
        <p:spPr>
          <a:xfrm>
            <a:off x="2483768" y="404664"/>
            <a:ext cx="3528392"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600" b="1" dirty="0" smtClean="0"/>
              <a:t>Índices y razones financieras rentabilidad</a:t>
            </a:r>
            <a:endParaRPr lang="es-ES" sz="1600" b="1" dirty="0"/>
          </a:p>
        </p:txBody>
      </p:sp>
      <p:sp>
        <p:nvSpPr>
          <p:cNvPr id="6" name="5 Rectángulo"/>
          <p:cNvSpPr/>
          <p:nvPr/>
        </p:nvSpPr>
        <p:spPr>
          <a:xfrm>
            <a:off x="6012160" y="404664"/>
            <a:ext cx="2880320"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Efectividad de las empresa de generar utilidades</a:t>
            </a:r>
            <a:endParaRPr lang="es-MX" sz="1400" dirty="0"/>
          </a:p>
        </p:txBody>
      </p:sp>
      <p:sp>
        <p:nvSpPr>
          <p:cNvPr id="7" name="6 Rectángulo"/>
          <p:cNvSpPr/>
          <p:nvPr/>
        </p:nvSpPr>
        <p:spPr>
          <a:xfrm>
            <a:off x="539552" y="6237312"/>
            <a:ext cx="4572000" cy="400110"/>
          </a:xfrm>
          <a:prstGeom prst="rect">
            <a:avLst/>
          </a:prstGeom>
        </p:spPr>
        <p:txBody>
          <a:bodyPr>
            <a:spAutoFit/>
          </a:bodyPr>
          <a:lstStyle/>
          <a:p>
            <a:r>
              <a:rPr lang="es-ES" sz="1000" b="1" dirty="0"/>
              <a:t>Fuente</a:t>
            </a:r>
            <a:r>
              <a:rPr lang="es-ES" sz="1000" dirty="0"/>
              <a:t>: Estados Financieros de </a:t>
            </a:r>
            <a:r>
              <a:rPr lang="es-ES" sz="1000" dirty="0" err="1"/>
              <a:t>Biopronec</a:t>
            </a:r>
            <a:r>
              <a:rPr lang="es-ES" sz="1000" dirty="0"/>
              <a:t> Cía. Ltda.</a:t>
            </a:r>
            <a:endParaRPr lang="es-MX" sz="1000" dirty="0"/>
          </a:p>
          <a:p>
            <a:r>
              <a:rPr lang="es-ES" sz="1000" b="1" dirty="0"/>
              <a:t>Elaborado por: </a:t>
            </a:r>
            <a:r>
              <a:rPr lang="es-ES" sz="1000" dirty="0"/>
              <a:t>Henry Cortez </a:t>
            </a:r>
            <a:endParaRPr lang="es-MX" sz="1000" dirty="0"/>
          </a:p>
        </p:txBody>
      </p:sp>
    </p:spTree>
    <p:extLst>
      <p:ext uri="{BB962C8B-B14F-4D97-AF65-F5344CB8AC3E}">
        <p14:creationId xmlns:p14="http://schemas.microsoft.com/office/powerpoint/2010/main" val="359291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796136" y="1772816"/>
            <a:ext cx="3096344"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Examinar los estados financieros  y evaluar la situación financiera</a:t>
            </a:r>
            <a:endParaRPr lang="es-MX" sz="1400" dirty="0"/>
          </a:p>
        </p:txBody>
      </p:sp>
      <p:sp>
        <p:nvSpPr>
          <p:cNvPr id="7" name="1 Título"/>
          <p:cNvSpPr txBox="1">
            <a:spLocks/>
          </p:cNvSpPr>
          <p:nvPr/>
        </p:nvSpPr>
        <p:spPr>
          <a:xfrm>
            <a:off x="1763688" y="116632"/>
            <a:ext cx="5112568"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2400" b="1" dirty="0" smtClean="0"/>
              <a:t>Método de análisis DuPont</a:t>
            </a:r>
            <a:endParaRPr lang="es-ES" sz="2400" b="1" dirty="0"/>
          </a:p>
        </p:txBody>
      </p:sp>
      <p:sp>
        <p:nvSpPr>
          <p:cNvPr id="8" name="1 Título"/>
          <p:cNvSpPr txBox="1">
            <a:spLocks/>
          </p:cNvSpPr>
          <p:nvPr/>
        </p:nvSpPr>
        <p:spPr>
          <a:xfrm>
            <a:off x="1979712" y="692696"/>
            <a:ext cx="151636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800" b="1" dirty="0" smtClean="0"/>
              <a:t>Año 2008</a:t>
            </a:r>
            <a:endParaRPr lang="es-ES" sz="1800" b="1" dirty="0"/>
          </a:p>
        </p:txBody>
      </p:sp>
      <p:pic>
        <p:nvPicPr>
          <p:cNvPr id="9" name="Diagrama 1"/>
          <p:cNvPicPr>
            <a:picLocks noChangeArrowheads="1"/>
          </p:cNvPicPr>
          <p:nvPr/>
        </p:nvPicPr>
        <p:blipFill>
          <a:blip r:embed="rId3">
            <a:extLst>
              <a:ext uri="{28A0092B-C50C-407E-A947-70E740481C1C}">
                <a14:useLocalDpi xmlns:a14="http://schemas.microsoft.com/office/drawing/2010/main" val="0"/>
              </a:ext>
            </a:extLst>
          </a:blip>
          <a:srcRect l="-450" r="-320"/>
          <a:stretch>
            <a:fillRect/>
          </a:stretch>
        </p:blipFill>
        <p:spPr bwMode="auto">
          <a:xfrm>
            <a:off x="35496" y="836712"/>
            <a:ext cx="5616624" cy="3175819"/>
          </a:xfrm>
          <a:prstGeom prst="rect">
            <a:avLst/>
          </a:prstGeom>
          <a:noFill/>
          <a:extLst>
            <a:ext uri="{909E8E84-426E-40DD-AFC4-6F175D3DCCD1}">
              <a14:hiddenFill xmlns:a14="http://schemas.microsoft.com/office/drawing/2010/main">
                <a:solidFill>
                  <a:srgbClr val="FFFFFF"/>
                </a:solidFill>
              </a14:hiddenFill>
            </a:ext>
          </a:extLst>
        </p:spPr>
      </p:pic>
      <p:sp>
        <p:nvSpPr>
          <p:cNvPr id="10" name="1 Título"/>
          <p:cNvSpPr txBox="1">
            <a:spLocks/>
          </p:cNvSpPr>
          <p:nvPr/>
        </p:nvSpPr>
        <p:spPr>
          <a:xfrm>
            <a:off x="6444208" y="2780928"/>
            <a:ext cx="151636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800" b="1" dirty="0" smtClean="0"/>
              <a:t>Año 2009</a:t>
            </a:r>
            <a:endParaRPr lang="es-ES" sz="1800" b="1" dirty="0"/>
          </a:p>
        </p:txBody>
      </p:sp>
      <p:pic>
        <p:nvPicPr>
          <p:cNvPr id="9218" name="Picture 2"/>
          <p:cNvPicPr>
            <a:picLocks noChangeArrowheads="1"/>
          </p:cNvPicPr>
          <p:nvPr/>
        </p:nvPicPr>
        <p:blipFill>
          <a:blip r:embed="rId4">
            <a:extLst>
              <a:ext uri="{28A0092B-C50C-407E-A947-70E740481C1C}">
                <a14:useLocalDpi xmlns:a14="http://schemas.microsoft.com/office/drawing/2010/main" val="0"/>
              </a:ext>
            </a:extLst>
          </a:blip>
          <a:srcRect l="-450" r="-320"/>
          <a:stretch>
            <a:fillRect/>
          </a:stretch>
        </p:blipFill>
        <p:spPr bwMode="auto">
          <a:xfrm>
            <a:off x="3275857" y="3284984"/>
            <a:ext cx="5616624" cy="314724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3 Conector angular"/>
          <p:cNvCxnSpPr>
            <a:stCxn id="7" idx="3"/>
            <a:endCxn id="6" idx="0"/>
          </p:cNvCxnSpPr>
          <p:nvPr/>
        </p:nvCxnSpPr>
        <p:spPr>
          <a:xfrm>
            <a:off x="6876256" y="390952"/>
            <a:ext cx="468052" cy="138186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179512" y="4037002"/>
            <a:ext cx="4572000" cy="400110"/>
          </a:xfrm>
          <a:prstGeom prst="rect">
            <a:avLst/>
          </a:prstGeom>
        </p:spPr>
        <p:txBody>
          <a:bodyPr>
            <a:spAutoFit/>
          </a:bodyPr>
          <a:lstStyle/>
          <a:p>
            <a:r>
              <a:rPr lang="es-ES" sz="1000" b="1" dirty="0"/>
              <a:t>Fuente</a:t>
            </a:r>
            <a:r>
              <a:rPr lang="es-ES" sz="1000" dirty="0"/>
              <a:t>: Estados Financieros de </a:t>
            </a:r>
            <a:r>
              <a:rPr lang="es-ES" sz="1000" dirty="0" err="1"/>
              <a:t>Biopronec</a:t>
            </a:r>
            <a:r>
              <a:rPr lang="es-ES" sz="1000" dirty="0"/>
              <a:t> Cía. Ltda.</a:t>
            </a:r>
            <a:endParaRPr lang="es-MX" sz="1000" dirty="0"/>
          </a:p>
          <a:p>
            <a:r>
              <a:rPr lang="es-ES" sz="1000" b="1" dirty="0"/>
              <a:t>Elaborado por: </a:t>
            </a:r>
            <a:r>
              <a:rPr lang="es-ES" sz="1000" dirty="0"/>
              <a:t>Henry Cortez </a:t>
            </a:r>
            <a:endParaRPr lang="es-MX" sz="1000" dirty="0"/>
          </a:p>
        </p:txBody>
      </p:sp>
      <p:sp>
        <p:nvSpPr>
          <p:cNvPr id="12" name="11 Rectángulo"/>
          <p:cNvSpPr/>
          <p:nvPr/>
        </p:nvSpPr>
        <p:spPr>
          <a:xfrm>
            <a:off x="3510136" y="6457890"/>
            <a:ext cx="4572000" cy="400110"/>
          </a:xfrm>
          <a:prstGeom prst="rect">
            <a:avLst/>
          </a:prstGeom>
        </p:spPr>
        <p:txBody>
          <a:bodyPr>
            <a:spAutoFit/>
          </a:bodyPr>
          <a:lstStyle/>
          <a:p>
            <a:r>
              <a:rPr lang="es-ES" sz="1000" b="1" dirty="0"/>
              <a:t>Fuente</a:t>
            </a:r>
            <a:r>
              <a:rPr lang="es-ES" sz="1000" dirty="0"/>
              <a:t>: Estados Financieros de </a:t>
            </a:r>
            <a:r>
              <a:rPr lang="es-ES" sz="1000" dirty="0" err="1"/>
              <a:t>Biopronec</a:t>
            </a:r>
            <a:r>
              <a:rPr lang="es-ES" sz="1000" dirty="0"/>
              <a:t> Cía. Ltda.</a:t>
            </a:r>
            <a:endParaRPr lang="es-MX" sz="1000" dirty="0"/>
          </a:p>
          <a:p>
            <a:r>
              <a:rPr lang="es-ES" sz="1000" b="1" dirty="0"/>
              <a:t>Elaborado por: </a:t>
            </a:r>
            <a:r>
              <a:rPr lang="es-ES" sz="1000" dirty="0"/>
              <a:t>Henry Cortez </a:t>
            </a:r>
            <a:endParaRPr lang="es-MX" sz="1000" dirty="0"/>
          </a:p>
        </p:txBody>
      </p:sp>
    </p:spTree>
    <p:extLst>
      <p:ext uri="{BB962C8B-B14F-4D97-AF65-F5344CB8AC3E}">
        <p14:creationId xmlns:p14="http://schemas.microsoft.com/office/powerpoint/2010/main" val="2313835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rrowheads="1"/>
          </p:cNvPicPr>
          <p:nvPr/>
        </p:nvPicPr>
        <p:blipFill>
          <a:blip r:embed="rId3">
            <a:extLst>
              <a:ext uri="{28A0092B-C50C-407E-A947-70E740481C1C}">
                <a14:useLocalDpi xmlns:a14="http://schemas.microsoft.com/office/drawing/2010/main" val="0"/>
              </a:ext>
            </a:extLst>
          </a:blip>
          <a:srcRect l="-450" r="-320"/>
          <a:stretch>
            <a:fillRect/>
          </a:stretch>
        </p:blipFill>
        <p:spPr bwMode="auto">
          <a:xfrm>
            <a:off x="89942" y="634958"/>
            <a:ext cx="5922218" cy="322609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1979712" y="328666"/>
            <a:ext cx="151636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800" b="1" dirty="0" smtClean="0"/>
              <a:t>Año 2010</a:t>
            </a:r>
            <a:endParaRPr lang="es-ES" sz="1800" b="1" dirty="0"/>
          </a:p>
        </p:txBody>
      </p:sp>
      <p:pic>
        <p:nvPicPr>
          <p:cNvPr id="8196" name="Diagrama 1"/>
          <p:cNvPicPr>
            <a:picLocks noChangeArrowheads="1"/>
          </p:cNvPicPr>
          <p:nvPr/>
        </p:nvPicPr>
        <p:blipFill>
          <a:blip r:embed="rId4">
            <a:extLst>
              <a:ext uri="{28A0092B-C50C-407E-A947-70E740481C1C}">
                <a14:useLocalDpi xmlns:a14="http://schemas.microsoft.com/office/drawing/2010/main" val="0"/>
              </a:ext>
            </a:extLst>
          </a:blip>
          <a:srcRect l="-2789" r="-2499"/>
          <a:stretch>
            <a:fillRect/>
          </a:stretch>
        </p:blipFill>
        <p:spPr bwMode="auto">
          <a:xfrm>
            <a:off x="3347864" y="2708920"/>
            <a:ext cx="5442520" cy="3551039"/>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6300192" y="2708920"/>
            <a:ext cx="151636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800" b="1" dirty="0" smtClean="0"/>
              <a:t>Año 2011</a:t>
            </a:r>
            <a:endParaRPr lang="es-ES" sz="1800" b="1" dirty="0"/>
          </a:p>
        </p:txBody>
      </p:sp>
      <p:sp>
        <p:nvSpPr>
          <p:cNvPr id="7" name="6 Rectángulo"/>
          <p:cNvSpPr/>
          <p:nvPr/>
        </p:nvSpPr>
        <p:spPr>
          <a:xfrm>
            <a:off x="197768" y="3820978"/>
            <a:ext cx="4572000" cy="400110"/>
          </a:xfrm>
          <a:prstGeom prst="rect">
            <a:avLst/>
          </a:prstGeom>
        </p:spPr>
        <p:txBody>
          <a:bodyPr>
            <a:spAutoFit/>
          </a:bodyPr>
          <a:lstStyle/>
          <a:p>
            <a:r>
              <a:rPr lang="es-ES" sz="1000" b="1" dirty="0"/>
              <a:t>Fuente</a:t>
            </a:r>
            <a:r>
              <a:rPr lang="es-ES" sz="1000" dirty="0"/>
              <a:t>: Estados Financieros de </a:t>
            </a:r>
            <a:r>
              <a:rPr lang="es-ES" sz="1000" dirty="0" err="1"/>
              <a:t>Biopronec</a:t>
            </a:r>
            <a:r>
              <a:rPr lang="es-ES" sz="1000" dirty="0"/>
              <a:t> Cía. Ltda.</a:t>
            </a:r>
            <a:endParaRPr lang="es-MX" sz="1000" dirty="0"/>
          </a:p>
          <a:p>
            <a:r>
              <a:rPr lang="es-ES" sz="1000" b="1" dirty="0"/>
              <a:t>Elaborado por: </a:t>
            </a:r>
            <a:r>
              <a:rPr lang="es-ES" sz="1000" dirty="0"/>
              <a:t>Henry Cortez </a:t>
            </a:r>
            <a:endParaRPr lang="es-MX" sz="1000" dirty="0"/>
          </a:p>
        </p:txBody>
      </p:sp>
      <p:sp>
        <p:nvSpPr>
          <p:cNvPr id="9" name="8 Rectángulo"/>
          <p:cNvSpPr/>
          <p:nvPr/>
        </p:nvSpPr>
        <p:spPr>
          <a:xfrm>
            <a:off x="3527918" y="6259959"/>
            <a:ext cx="4572000" cy="400110"/>
          </a:xfrm>
          <a:prstGeom prst="rect">
            <a:avLst/>
          </a:prstGeom>
        </p:spPr>
        <p:txBody>
          <a:bodyPr>
            <a:spAutoFit/>
          </a:bodyPr>
          <a:lstStyle/>
          <a:p>
            <a:r>
              <a:rPr lang="es-ES" sz="1000" b="1" dirty="0"/>
              <a:t>Fuente</a:t>
            </a:r>
            <a:r>
              <a:rPr lang="es-ES" sz="1000" dirty="0"/>
              <a:t>: Estados Financieros de </a:t>
            </a:r>
            <a:r>
              <a:rPr lang="es-ES" sz="1000" dirty="0" err="1"/>
              <a:t>Biopronec</a:t>
            </a:r>
            <a:r>
              <a:rPr lang="es-ES" sz="1000" dirty="0"/>
              <a:t> Cía. Ltda.</a:t>
            </a:r>
            <a:endParaRPr lang="es-MX" sz="1000" dirty="0"/>
          </a:p>
          <a:p>
            <a:r>
              <a:rPr lang="es-ES" sz="1000" b="1" dirty="0"/>
              <a:t>Elaborado por: </a:t>
            </a:r>
            <a:r>
              <a:rPr lang="es-ES" sz="1000" dirty="0"/>
              <a:t>Henry Cortez </a:t>
            </a:r>
            <a:endParaRPr lang="es-MX" sz="1000" dirty="0"/>
          </a:p>
        </p:txBody>
      </p:sp>
    </p:spTree>
    <p:extLst>
      <p:ext uri="{BB962C8B-B14F-4D97-AF65-F5344CB8AC3E}">
        <p14:creationId xmlns:p14="http://schemas.microsoft.com/office/powerpoint/2010/main" val="1207457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627784" y="53752"/>
            <a:ext cx="4114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C" sz="5400" dirty="0" smtClean="0"/>
              <a:t>CAPÍTULO IV</a:t>
            </a:r>
            <a:endParaRPr lang="es-EC" sz="5400" dirty="0"/>
          </a:p>
        </p:txBody>
      </p:sp>
      <p:sp>
        <p:nvSpPr>
          <p:cNvPr id="2" name="1 Rectángulo redondeado"/>
          <p:cNvSpPr/>
          <p:nvPr/>
        </p:nvSpPr>
        <p:spPr>
          <a:xfrm>
            <a:off x="1187624" y="1844824"/>
            <a:ext cx="6624736"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DISEÑO Y APLICACIÓN DEL MODELO DE GESTION FINANCIERA </a:t>
            </a:r>
            <a:endParaRPr lang="es-MX" dirty="0"/>
          </a:p>
        </p:txBody>
      </p:sp>
      <p:sp>
        <p:nvSpPr>
          <p:cNvPr id="3" name="2 Rectángulo"/>
          <p:cNvSpPr/>
          <p:nvPr/>
        </p:nvSpPr>
        <p:spPr>
          <a:xfrm>
            <a:off x="2627784" y="3392996"/>
            <a:ext cx="547260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smtClean="0"/>
              <a:t>Optimización en el uso de los recursos disponibles</a:t>
            </a:r>
            <a:endParaRPr lang="es-MX" dirty="0"/>
          </a:p>
        </p:txBody>
      </p:sp>
      <p:sp>
        <p:nvSpPr>
          <p:cNvPr id="5" name="4 Rectángulo"/>
          <p:cNvSpPr/>
          <p:nvPr/>
        </p:nvSpPr>
        <p:spPr>
          <a:xfrm>
            <a:off x="3083226" y="4437112"/>
            <a:ext cx="501716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smtClean="0"/>
              <a:t>Mejor rentabilidad para la empresa</a:t>
            </a:r>
            <a:endParaRPr lang="es-MX" dirty="0"/>
          </a:p>
        </p:txBody>
      </p:sp>
      <p:cxnSp>
        <p:nvCxnSpPr>
          <p:cNvPr id="7" name="6 Conector angular"/>
          <p:cNvCxnSpPr>
            <a:stCxn id="2" idx="1"/>
            <a:endCxn id="3" idx="1"/>
          </p:cNvCxnSpPr>
          <p:nvPr/>
        </p:nvCxnSpPr>
        <p:spPr>
          <a:xfrm rot="10800000" flipH="1" flipV="1">
            <a:off x="1187624" y="2276872"/>
            <a:ext cx="1440160" cy="1368152"/>
          </a:xfrm>
          <a:prstGeom prst="bentConnector3">
            <a:avLst>
              <a:gd name="adj1" fmla="val -1587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angular"/>
          <p:cNvCxnSpPr>
            <a:stCxn id="2" idx="1"/>
            <a:endCxn id="5" idx="1"/>
          </p:cNvCxnSpPr>
          <p:nvPr/>
        </p:nvCxnSpPr>
        <p:spPr>
          <a:xfrm rot="10800000" flipH="1" flipV="1">
            <a:off x="1187624" y="2276872"/>
            <a:ext cx="1895602" cy="2412268"/>
          </a:xfrm>
          <a:prstGeom prst="bentConnector3">
            <a:avLst>
              <a:gd name="adj1" fmla="val -12059"/>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Rectángulo redondeado"/>
          <p:cNvSpPr/>
          <p:nvPr/>
        </p:nvSpPr>
        <p:spPr>
          <a:xfrm rot="16200000">
            <a:off x="-264232" y="3368689"/>
            <a:ext cx="2039618"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Permitirá </a:t>
            </a:r>
            <a:endParaRPr lang="es-MX" dirty="0"/>
          </a:p>
        </p:txBody>
      </p:sp>
    </p:spTree>
    <p:extLst>
      <p:ext uri="{BB962C8B-B14F-4D97-AF65-F5344CB8AC3E}">
        <p14:creationId xmlns:p14="http://schemas.microsoft.com/office/powerpoint/2010/main" val="14779313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131840" y="332656"/>
            <a:ext cx="2592288" cy="369332"/>
          </a:xfrm>
          <a:prstGeom prst="rect">
            <a:avLst/>
          </a:prstGeom>
        </p:spPr>
        <p:txBody>
          <a:bodyPr wrap="square">
            <a:spAutoFit/>
          </a:bodyPr>
          <a:lstStyle/>
          <a:p>
            <a:pPr lvl="1"/>
            <a:r>
              <a:rPr lang="es-ES" b="1" dirty="0"/>
              <a:t>MARCO JURÍDICO</a:t>
            </a:r>
            <a:endParaRPr lang="es-MX" dirty="0"/>
          </a:p>
        </p:txBody>
      </p:sp>
      <p:sp>
        <p:nvSpPr>
          <p:cNvPr id="6" name="5 Rectángulo"/>
          <p:cNvSpPr/>
          <p:nvPr/>
        </p:nvSpPr>
        <p:spPr>
          <a:xfrm>
            <a:off x="5652120" y="1200000"/>
            <a:ext cx="1080323" cy="307777"/>
          </a:xfrm>
          <a:prstGeom prst="rect">
            <a:avLst/>
          </a:prstGeom>
        </p:spPr>
        <p:txBody>
          <a:bodyPr wrap="square">
            <a:spAutoFit/>
          </a:bodyPr>
          <a:lstStyle/>
          <a:p>
            <a:r>
              <a:rPr lang="es-MX" sz="1400" dirty="0" smtClean="0"/>
              <a:t>Se sugiere </a:t>
            </a:r>
            <a:endParaRPr lang="es-MX" sz="1400" dirty="0"/>
          </a:p>
        </p:txBody>
      </p:sp>
      <p:sp>
        <p:nvSpPr>
          <p:cNvPr id="8" name="7 Flecha abajo"/>
          <p:cNvSpPr/>
          <p:nvPr/>
        </p:nvSpPr>
        <p:spPr>
          <a:xfrm rot="5400000" flipV="1">
            <a:off x="2136513" y="1039951"/>
            <a:ext cx="428492" cy="598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Rectángulo redondeado"/>
          <p:cNvSpPr/>
          <p:nvPr/>
        </p:nvSpPr>
        <p:spPr>
          <a:xfrm>
            <a:off x="3113383" y="1154543"/>
            <a:ext cx="2322713" cy="3986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Compañía de </a:t>
            </a:r>
            <a:r>
              <a:rPr lang="es-ES" sz="1400" dirty="0"/>
              <a:t>responsabilidad </a:t>
            </a:r>
            <a:r>
              <a:rPr lang="es-ES" sz="1400" dirty="0" smtClean="0"/>
              <a:t>limitada</a:t>
            </a:r>
            <a:endParaRPr lang="es-MX" sz="1400" dirty="0"/>
          </a:p>
        </p:txBody>
      </p:sp>
      <p:pic>
        <p:nvPicPr>
          <p:cNvPr id="10" name="9 Imagen" descr="http://t2.gstatic.com/images?q=tbn:ANd9GcQdQ79dqPuhEF_LFY7em-rt10DEj5LBRwff5YI8mjbBi7xk2hUnGQ">
            <a:hlinkClick r:id="rId3"/>
          </p:cNvPr>
          <p:cNvPicPr/>
          <p:nvPr/>
        </p:nvPicPr>
        <p:blipFill rotWithShape="1">
          <a:blip r:embed="rId4">
            <a:extLst>
              <a:ext uri="{28A0092B-C50C-407E-A947-70E740481C1C}">
                <a14:useLocalDpi xmlns:a14="http://schemas.microsoft.com/office/drawing/2010/main" val="0"/>
              </a:ext>
            </a:extLst>
          </a:blip>
          <a:srcRect t="57764"/>
          <a:stretch/>
        </p:blipFill>
        <p:spPr bwMode="auto">
          <a:xfrm>
            <a:off x="467544" y="780421"/>
            <a:ext cx="1224136" cy="1093728"/>
          </a:xfrm>
          <a:prstGeom prst="rect">
            <a:avLst/>
          </a:prstGeom>
          <a:noFill/>
          <a:ln>
            <a:noFill/>
          </a:ln>
          <a:extLst>
            <a:ext uri="{53640926-AAD7-44D8-BBD7-CCE9431645EC}">
              <a14:shadowObscured xmlns:a14="http://schemas.microsoft.com/office/drawing/2010/main"/>
            </a:ext>
          </a:extLst>
        </p:spPr>
      </p:pic>
      <p:sp>
        <p:nvSpPr>
          <p:cNvPr id="3" name="2 Abrir llave"/>
          <p:cNvSpPr/>
          <p:nvPr/>
        </p:nvSpPr>
        <p:spPr>
          <a:xfrm>
            <a:off x="6660232" y="1052736"/>
            <a:ext cx="214627" cy="67794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2" name="11 Rectángulo"/>
          <p:cNvSpPr/>
          <p:nvPr/>
        </p:nvSpPr>
        <p:spPr>
          <a:xfrm>
            <a:off x="6876256" y="1124744"/>
            <a:ext cx="2196929" cy="523220"/>
          </a:xfrm>
          <a:prstGeom prst="rect">
            <a:avLst/>
          </a:prstGeom>
        </p:spPr>
        <p:txBody>
          <a:bodyPr wrap="square">
            <a:spAutoFit/>
          </a:bodyPr>
          <a:lstStyle/>
          <a:p>
            <a:r>
              <a:rPr lang="es-MX" sz="1400" dirty="0" smtClean="0"/>
              <a:t>Emisión de acciones</a:t>
            </a:r>
          </a:p>
          <a:p>
            <a:r>
              <a:rPr lang="es-MX" sz="1400" dirty="0" smtClean="0"/>
              <a:t>Emisión de obligaciones</a:t>
            </a:r>
            <a:endParaRPr lang="es-MX" sz="1400" dirty="0"/>
          </a:p>
        </p:txBody>
      </p:sp>
      <p:sp>
        <p:nvSpPr>
          <p:cNvPr id="13" name="12 Rectángulo"/>
          <p:cNvSpPr/>
          <p:nvPr/>
        </p:nvSpPr>
        <p:spPr>
          <a:xfrm>
            <a:off x="6697830" y="672951"/>
            <a:ext cx="1618586" cy="307777"/>
          </a:xfrm>
          <a:prstGeom prst="rect">
            <a:avLst/>
          </a:prstGeom>
        </p:spPr>
        <p:txBody>
          <a:bodyPr wrap="square">
            <a:spAutoFit/>
          </a:bodyPr>
          <a:lstStyle/>
          <a:p>
            <a:r>
              <a:rPr lang="es-MX" sz="1400" dirty="0" smtClean="0"/>
              <a:t>Costo mas barato </a:t>
            </a:r>
            <a:endParaRPr lang="es-MX" sz="1400" dirty="0"/>
          </a:p>
        </p:txBody>
      </p:sp>
      <p:cxnSp>
        <p:nvCxnSpPr>
          <p:cNvPr id="14" name="13 Conector recto de flecha"/>
          <p:cNvCxnSpPr>
            <a:stCxn id="6" idx="0"/>
            <a:endCxn id="13" idx="1"/>
          </p:cNvCxnSpPr>
          <p:nvPr/>
        </p:nvCxnSpPr>
        <p:spPr>
          <a:xfrm flipV="1">
            <a:off x="6192282" y="826840"/>
            <a:ext cx="505548" cy="373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6" idx="2"/>
            <a:endCxn id="17" idx="1"/>
          </p:cNvCxnSpPr>
          <p:nvPr/>
        </p:nvCxnSpPr>
        <p:spPr>
          <a:xfrm>
            <a:off x="6192282" y="1507777"/>
            <a:ext cx="502016" cy="3991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a:off x="6694298" y="1753071"/>
            <a:ext cx="2414206" cy="307777"/>
          </a:xfrm>
          <a:prstGeom prst="rect">
            <a:avLst/>
          </a:prstGeom>
        </p:spPr>
        <p:txBody>
          <a:bodyPr wrap="square">
            <a:spAutoFit/>
          </a:bodyPr>
          <a:lstStyle/>
          <a:p>
            <a:r>
              <a:rPr lang="es-MX" sz="1400" dirty="0" smtClean="0"/>
              <a:t>Elaboración de proyectos</a:t>
            </a:r>
            <a:endParaRPr lang="es-MX" sz="1400" dirty="0"/>
          </a:p>
        </p:txBody>
      </p:sp>
      <p:sp>
        <p:nvSpPr>
          <p:cNvPr id="23" name="22 Rectángulo redondeado"/>
          <p:cNvSpPr/>
          <p:nvPr/>
        </p:nvSpPr>
        <p:spPr>
          <a:xfrm>
            <a:off x="374142" y="2661662"/>
            <a:ext cx="1317538" cy="522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EMISIÓN DE ACCIONES</a:t>
            </a:r>
            <a:endParaRPr lang="es-MX" sz="1400" dirty="0"/>
          </a:p>
        </p:txBody>
      </p:sp>
      <p:sp>
        <p:nvSpPr>
          <p:cNvPr id="24" name="23 Rectángulo redondeado"/>
          <p:cNvSpPr/>
          <p:nvPr/>
        </p:nvSpPr>
        <p:spPr>
          <a:xfrm>
            <a:off x="107504" y="4984738"/>
            <a:ext cx="1677578" cy="5871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EMISIÓN DE OBLIGACIONES</a:t>
            </a:r>
            <a:endParaRPr lang="es-MX" sz="1400" dirty="0"/>
          </a:p>
        </p:txBody>
      </p:sp>
      <p:sp>
        <p:nvSpPr>
          <p:cNvPr id="25" name="24 Rectángulo redondeado"/>
          <p:cNvSpPr/>
          <p:nvPr/>
        </p:nvSpPr>
        <p:spPr>
          <a:xfrm>
            <a:off x="1950980" y="2630363"/>
            <a:ext cx="2324805" cy="5854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Ofertar acciones en el mercado de valores </a:t>
            </a:r>
            <a:endParaRPr lang="es-MX" sz="1400" dirty="0"/>
          </a:p>
        </p:txBody>
      </p:sp>
      <p:sp>
        <p:nvSpPr>
          <p:cNvPr id="26" name="25 Rectángulo redondeado"/>
          <p:cNvSpPr/>
          <p:nvPr/>
        </p:nvSpPr>
        <p:spPr>
          <a:xfrm>
            <a:off x="4464766" y="3328554"/>
            <a:ext cx="1981970" cy="4170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Acciones preferentes</a:t>
            </a:r>
            <a:endParaRPr lang="es-MX" sz="1400" dirty="0"/>
          </a:p>
        </p:txBody>
      </p:sp>
      <p:sp>
        <p:nvSpPr>
          <p:cNvPr id="27" name="26 Rectángulo redondeado"/>
          <p:cNvSpPr/>
          <p:nvPr/>
        </p:nvSpPr>
        <p:spPr>
          <a:xfrm>
            <a:off x="4464766" y="2248434"/>
            <a:ext cx="1981970" cy="4435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Acciones ordinarias</a:t>
            </a:r>
            <a:endParaRPr lang="es-MX" sz="1400" dirty="0"/>
          </a:p>
        </p:txBody>
      </p:sp>
      <p:sp>
        <p:nvSpPr>
          <p:cNvPr id="28" name="27 Rectángulo redondeado"/>
          <p:cNvSpPr/>
          <p:nvPr/>
        </p:nvSpPr>
        <p:spPr>
          <a:xfrm>
            <a:off x="6838502" y="3173076"/>
            <a:ext cx="2234682" cy="7315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Derecho de voz mas no de voto (rendimiento pactado)</a:t>
            </a:r>
            <a:endParaRPr lang="es-MX" sz="1400" dirty="0"/>
          </a:p>
        </p:txBody>
      </p:sp>
      <p:sp>
        <p:nvSpPr>
          <p:cNvPr id="29" name="28 Rectángulo redondeado"/>
          <p:cNvSpPr/>
          <p:nvPr/>
        </p:nvSpPr>
        <p:spPr>
          <a:xfrm>
            <a:off x="6838501" y="2132856"/>
            <a:ext cx="2234683" cy="6746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Derecho de voz y voto (dependerá de la utilidad de la empresa)</a:t>
            </a:r>
            <a:endParaRPr lang="es-MX" sz="1400" dirty="0"/>
          </a:p>
        </p:txBody>
      </p:sp>
      <p:cxnSp>
        <p:nvCxnSpPr>
          <p:cNvPr id="30" name="29 Conector recto de flecha"/>
          <p:cNvCxnSpPr>
            <a:stCxn id="23" idx="3"/>
            <a:endCxn id="25" idx="1"/>
          </p:cNvCxnSpPr>
          <p:nvPr/>
        </p:nvCxnSpPr>
        <p:spPr>
          <a:xfrm>
            <a:off x="1691680" y="2923100"/>
            <a:ext cx="259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7" name="1026 Conector recto de flecha"/>
          <p:cNvCxnSpPr>
            <a:stCxn id="25" idx="3"/>
            <a:endCxn id="27" idx="1"/>
          </p:cNvCxnSpPr>
          <p:nvPr/>
        </p:nvCxnSpPr>
        <p:spPr>
          <a:xfrm flipV="1">
            <a:off x="4275785" y="2470189"/>
            <a:ext cx="188981" cy="4529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9" name="1028 Conector recto de flecha"/>
          <p:cNvCxnSpPr>
            <a:stCxn id="25" idx="3"/>
            <a:endCxn id="26" idx="1"/>
          </p:cNvCxnSpPr>
          <p:nvPr/>
        </p:nvCxnSpPr>
        <p:spPr>
          <a:xfrm>
            <a:off x="4275785" y="2923100"/>
            <a:ext cx="188981" cy="6139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1" name="1030 Conector recto de flecha"/>
          <p:cNvCxnSpPr>
            <a:stCxn id="27" idx="3"/>
            <a:endCxn id="29" idx="1"/>
          </p:cNvCxnSpPr>
          <p:nvPr/>
        </p:nvCxnSpPr>
        <p:spPr>
          <a:xfrm>
            <a:off x="6446736" y="2470189"/>
            <a:ext cx="3917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3" name="1032 Conector recto de flecha"/>
          <p:cNvCxnSpPr>
            <a:stCxn id="26" idx="3"/>
            <a:endCxn id="28" idx="1"/>
          </p:cNvCxnSpPr>
          <p:nvPr/>
        </p:nvCxnSpPr>
        <p:spPr>
          <a:xfrm>
            <a:off x="6446736" y="3537096"/>
            <a:ext cx="391766" cy="1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41 Rectángulo"/>
          <p:cNvSpPr/>
          <p:nvPr/>
        </p:nvSpPr>
        <p:spPr>
          <a:xfrm>
            <a:off x="899591" y="3381398"/>
            <a:ext cx="3376193" cy="738664"/>
          </a:xfrm>
          <a:prstGeom prst="rect">
            <a:avLst/>
          </a:prstGeom>
        </p:spPr>
        <p:txBody>
          <a:bodyPr wrap="square">
            <a:spAutoFit/>
          </a:bodyPr>
          <a:lstStyle/>
          <a:p>
            <a:pPr marL="285750" indent="-285750">
              <a:buFont typeface="Arial" pitchFamily="34" charset="0"/>
              <a:buChar char="•"/>
            </a:pPr>
            <a:r>
              <a:rPr lang="es-MX" sz="1400" dirty="0" smtClean="0"/>
              <a:t>Fuente de financiamiento propio </a:t>
            </a:r>
          </a:p>
          <a:p>
            <a:pPr marL="285750" indent="-285750">
              <a:buFont typeface="Arial" pitchFamily="34" charset="0"/>
              <a:buChar char="•"/>
            </a:pPr>
            <a:r>
              <a:rPr lang="es-MX" sz="1400" dirty="0" smtClean="0"/>
              <a:t>Estructura financiera mas holgada</a:t>
            </a:r>
          </a:p>
          <a:p>
            <a:pPr marL="285750" indent="-285750">
              <a:buFont typeface="Arial" pitchFamily="34" charset="0"/>
              <a:buChar char="•"/>
            </a:pPr>
            <a:r>
              <a:rPr lang="es-MX" sz="1400" dirty="0" smtClean="0"/>
              <a:t>Menor nivel exposición </a:t>
            </a:r>
            <a:endParaRPr lang="es-MX" sz="1400" dirty="0"/>
          </a:p>
        </p:txBody>
      </p:sp>
      <p:sp>
        <p:nvSpPr>
          <p:cNvPr id="1036" name="1035 Flecha doblada hacia arriba"/>
          <p:cNvSpPr/>
          <p:nvPr/>
        </p:nvSpPr>
        <p:spPr>
          <a:xfrm rot="5400000">
            <a:off x="329030" y="3323051"/>
            <a:ext cx="565057" cy="5760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45 Rectángulo redondeado"/>
          <p:cNvSpPr/>
          <p:nvPr/>
        </p:nvSpPr>
        <p:spPr>
          <a:xfrm>
            <a:off x="1959163" y="4984738"/>
            <a:ext cx="1604725" cy="5854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Emite papeles de deuda</a:t>
            </a:r>
            <a:endParaRPr lang="es-MX" sz="1400" dirty="0"/>
          </a:p>
        </p:txBody>
      </p:sp>
      <p:sp>
        <p:nvSpPr>
          <p:cNvPr id="47" name="46 Rectángulo"/>
          <p:cNvSpPr/>
          <p:nvPr/>
        </p:nvSpPr>
        <p:spPr>
          <a:xfrm>
            <a:off x="3635896" y="5056746"/>
            <a:ext cx="1584175" cy="523220"/>
          </a:xfrm>
          <a:prstGeom prst="rect">
            <a:avLst/>
          </a:prstGeom>
        </p:spPr>
        <p:txBody>
          <a:bodyPr wrap="square">
            <a:spAutoFit/>
          </a:bodyPr>
          <a:lstStyle/>
          <a:p>
            <a:pPr marL="285750" indent="-285750">
              <a:buFont typeface="Arial" pitchFamily="34" charset="0"/>
              <a:buChar char="•"/>
            </a:pPr>
            <a:r>
              <a:rPr lang="es-MX" sz="1400" dirty="0" smtClean="0"/>
              <a:t>Rendimiento </a:t>
            </a:r>
          </a:p>
          <a:p>
            <a:pPr marL="285750" indent="-285750">
              <a:buFont typeface="Arial" pitchFamily="34" charset="0"/>
              <a:buChar char="•"/>
            </a:pPr>
            <a:r>
              <a:rPr lang="es-MX" sz="1400" dirty="0" smtClean="0"/>
              <a:t>Plazo </a:t>
            </a:r>
            <a:endParaRPr lang="es-MX" sz="1400" dirty="0"/>
          </a:p>
        </p:txBody>
      </p:sp>
      <p:sp>
        <p:nvSpPr>
          <p:cNvPr id="48" name="47 Abrir llave"/>
          <p:cNvSpPr/>
          <p:nvPr/>
        </p:nvSpPr>
        <p:spPr>
          <a:xfrm>
            <a:off x="3563888" y="4954869"/>
            <a:ext cx="214627" cy="67794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pic>
        <p:nvPicPr>
          <p:cNvPr id="103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597" y="4172965"/>
            <a:ext cx="956162" cy="71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43" name="1042 Conector angular"/>
          <p:cNvCxnSpPr>
            <a:stCxn id="23" idx="1"/>
            <a:endCxn id="1037" idx="1"/>
          </p:cNvCxnSpPr>
          <p:nvPr/>
        </p:nvCxnSpPr>
        <p:spPr>
          <a:xfrm rot="10800000" flipH="1" flipV="1">
            <a:off x="374141" y="2923099"/>
            <a:ext cx="1020455" cy="1607141"/>
          </a:xfrm>
          <a:prstGeom prst="bentConnector3">
            <a:avLst>
              <a:gd name="adj1" fmla="val -2240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5" name="1044 Conector angular"/>
          <p:cNvCxnSpPr>
            <a:stCxn id="24" idx="1"/>
            <a:endCxn id="1037" idx="1"/>
          </p:cNvCxnSpPr>
          <p:nvPr/>
        </p:nvCxnSpPr>
        <p:spPr>
          <a:xfrm rot="10800000" flipH="1">
            <a:off x="107503" y="4530241"/>
            <a:ext cx="1287093" cy="748064"/>
          </a:xfrm>
          <a:prstGeom prst="bentConnector3">
            <a:avLst>
              <a:gd name="adj1" fmla="val -6484"/>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58 Rectángulo"/>
          <p:cNvSpPr/>
          <p:nvPr/>
        </p:nvSpPr>
        <p:spPr>
          <a:xfrm>
            <a:off x="3635896" y="4192650"/>
            <a:ext cx="2304256" cy="307777"/>
          </a:xfrm>
          <a:prstGeom prst="rect">
            <a:avLst/>
          </a:prstGeom>
        </p:spPr>
        <p:txBody>
          <a:bodyPr wrap="square">
            <a:spAutoFit/>
          </a:bodyPr>
          <a:lstStyle/>
          <a:p>
            <a:r>
              <a:rPr lang="es-MX" sz="1400" dirty="0" smtClean="0"/>
              <a:t>Calificación de riesgo</a:t>
            </a:r>
          </a:p>
        </p:txBody>
      </p:sp>
      <p:cxnSp>
        <p:nvCxnSpPr>
          <p:cNvPr id="1048" name="1047 Conector recto de flecha"/>
          <p:cNvCxnSpPr>
            <a:stCxn id="46" idx="0"/>
            <a:endCxn id="59" idx="1"/>
          </p:cNvCxnSpPr>
          <p:nvPr/>
        </p:nvCxnSpPr>
        <p:spPr>
          <a:xfrm flipV="1">
            <a:off x="2761526" y="4346539"/>
            <a:ext cx="874370" cy="638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61 Rectángulo"/>
          <p:cNvSpPr/>
          <p:nvPr/>
        </p:nvSpPr>
        <p:spPr>
          <a:xfrm>
            <a:off x="3635896" y="4460937"/>
            <a:ext cx="2304256" cy="307777"/>
          </a:xfrm>
          <a:prstGeom prst="rect">
            <a:avLst/>
          </a:prstGeom>
        </p:spPr>
        <p:txBody>
          <a:bodyPr wrap="square">
            <a:spAutoFit/>
          </a:bodyPr>
          <a:lstStyle/>
          <a:p>
            <a:r>
              <a:rPr lang="es-MX" sz="1400" dirty="0" smtClean="0"/>
              <a:t>Amparadas con garantía</a:t>
            </a:r>
          </a:p>
        </p:txBody>
      </p:sp>
      <p:cxnSp>
        <p:nvCxnSpPr>
          <p:cNvPr id="1050" name="1049 Conector recto de flecha"/>
          <p:cNvCxnSpPr>
            <a:stCxn id="46" idx="0"/>
            <a:endCxn id="62" idx="1"/>
          </p:cNvCxnSpPr>
          <p:nvPr/>
        </p:nvCxnSpPr>
        <p:spPr>
          <a:xfrm flipV="1">
            <a:off x="2761526" y="4614826"/>
            <a:ext cx="874370" cy="369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64 Rectángulo"/>
          <p:cNvSpPr/>
          <p:nvPr/>
        </p:nvSpPr>
        <p:spPr>
          <a:xfrm>
            <a:off x="5156247" y="4966154"/>
            <a:ext cx="3987753" cy="954107"/>
          </a:xfrm>
          <a:prstGeom prst="rect">
            <a:avLst/>
          </a:prstGeom>
        </p:spPr>
        <p:txBody>
          <a:bodyPr wrap="square">
            <a:spAutoFit/>
          </a:bodyPr>
          <a:lstStyle/>
          <a:p>
            <a:pPr marL="285750" indent="-285750">
              <a:buFont typeface="Arial" pitchFamily="34" charset="0"/>
              <a:buChar char="•"/>
            </a:pPr>
            <a:r>
              <a:rPr lang="es-MX" sz="1400" dirty="0" smtClean="0"/>
              <a:t>Corto plazo (1 a 360 días) </a:t>
            </a:r>
          </a:p>
          <a:p>
            <a:pPr marL="285750" indent="-285750">
              <a:buFont typeface="Arial" pitchFamily="34" charset="0"/>
              <a:buChar char="•"/>
            </a:pPr>
            <a:r>
              <a:rPr lang="es-MX" sz="1400" dirty="0" smtClean="0"/>
              <a:t>Largo plazo (Mas de 360 días)</a:t>
            </a:r>
          </a:p>
          <a:p>
            <a:pPr marL="285750" indent="-285750">
              <a:buFont typeface="Arial" pitchFamily="34" charset="0"/>
              <a:buChar char="•"/>
            </a:pPr>
            <a:r>
              <a:rPr lang="es-MX" sz="1400" dirty="0" smtClean="0"/>
              <a:t>Convertibles en acciones (derecho mas no la obligación)</a:t>
            </a:r>
            <a:endParaRPr lang="es-MX" sz="1400" dirty="0"/>
          </a:p>
        </p:txBody>
      </p:sp>
      <p:cxnSp>
        <p:nvCxnSpPr>
          <p:cNvPr id="1052" name="1051 Conector recto de flecha"/>
          <p:cNvCxnSpPr>
            <a:stCxn id="24" idx="3"/>
            <a:endCxn id="46" idx="1"/>
          </p:cNvCxnSpPr>
          <p:nvPr/>
        </p:nvCxnSpPr>
        <p:spPr>
          <a:xfrm flipV="1">
            <a:off x="1785082" y="5277475"/>
            <a:ext cx="174081" cy="8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70 Abrir llave"/>
          <p:cNvSpPr/>
          <p:nvPr/>
        </p:nvSpPr>
        <p:spPr>
          <a:xfrm>
            <a:off x="5005445" y="4912730"/>
            <a:ext cx="214627" cy="9653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72" name="71 Rectángulo redondeado"/>
          <p:cNvSpPr/>
          <p:nvPr/>
        </p:nvSpPr>
        <p:spPr>
          <a:xfrm>
            <a:off x="1907704" y="6007596"/>
            <a:ext cx="3025733" cy="7294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es-MX" sz="1400" dirty="0" smtClean="0"/>
              <a:t>Reestructuración de pasivos</a:t>
            </a:r>
          </a:p>
          <a:p>
            <a:pPr marL="285750" indent="-285750">
              <a:buFont typeface="Arial" pitchFamily="34" charset="0"/>
              <a:buChar char="•"/>
            </a:pPr>
            <a:r>
              <a:rPr lang="es-MX" sz="1400" dirty="0" smtClean="0"/>
              <a:t>Financiamiento de activos</a:t>
            </a:r>
          </a:p>
          <a:p>
            <a:pPr marL="285750" indent="-285750">
              <a:buFont typeface="Arial" pitchFamily="34" charset="0"/>
              <a:buChar char="•"/>
            </a:pPr>
            <a:r>
              <a:rPr lang="es-MX" sz="1400" dirty="0" smtClean="0"/>
              <a:t>Dotación de capital de trabajo</a:t>
            </a:r>
            <a:endParaRPr lang="es-MX" sz="1400" dirty="0"/>
          </a:p>
        </p:txBody>
      </p:sp>
      <p:cxnSp>
        <p:nvCxnSpPr>
          <p:cNvPr id="33" name="32 Conector angular"/>
          <p:cNvCxnSpPr>
            <a:stCxn id="24" idx="2"/>
            <a:endCxn id="72" idx="1"/>
          </p:cNvCxnSpPr>
          <p:nvPr/>
        </p:nvCxnSpPr>
        <p:spPr>
          <a:xfrm rot="16200000" flipH="1">
            <a:off x="1026764" y="5491400"/>
            <a:ext cx="800469" cy="96141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74 Rectángulo"/>
          <p:cNvSpPr/>
          <p:nvPr/>
        </p:nvSpPr>
        <p:spPr>
          <a:xfrm>
            <a:off x="910290" y="6093296"/>
            <a:ext cx="925406" cy="307777"/>
          </a:xfrm>
          <a:prstGeom prst="rect">
            <a:avLst/>
          </a:prstGeom>
        </p:spPr>
        <p:txBody>
          <a:bodyPr wrap="square">
            <a:spAutoFit/>
          </a:bodyPr>
          <a:lstStyle/>
          <a:p>
            <a:r>
              <a:rPr lang="es-MX" sz="1400" dirty="0" smtClean="0"/>
              <a:t>Razones </a:t>
            </a:r>
          </a:p>
        </p:txBody>
      </p:sp>
      <p:sp>
        <p:nvSpPr>
          <p:cNvPr id="77" name="76 Rectángulo redondeado"/>
          <p:cNvSpPr/>
          <p:nvPr/>
        </p:nvSpPr>
        <p:spPr>
          <a:xfrm>
            <a:off x="5220073" y="5949280"/>
            <a:ext cx="3853112" cy="8461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es-MX" sz="1400" dirty="0" smtClean="0"/>
              <a:t>Mecanismo de captación de recursos</a:t>
            </a:r>
          </a:p>
          <a:p>
            <a:pPr marL="285750" indent="-285750">
              <a:buFont typeface="Arial" pitchFamily="34" charset="0"/>
              <a:buChar char="•"/>
            </a:pPr>
            <a:r>
              <a:rPr lang="es-MX" sz="1400" dirty="0" smtClean="0"/>
              <a:t>Niveles bajos de tasa de interés</a:t>
            </a:r>
          </a:p>
          <a:p>
            <a:pPr marL="285750" indent="-285750">
              <a:buFont typeface="Arial" pitchFamily="34" charset="0"/>
              <a:buChar char="•"/>
            </a:pPr>
            <a:r>
              <a:rPr lang="es-MX" sz="1400" dirty="0" smtClean="0"/>
              <a:t>Amortizar capital y pago de intereses según convenga</a:t>
            </a:r>
            <a:endParaRPr lang="es-MX" sz="1400" dirty="0"/>
          </a:p>
        </p:txBody>
      </p:sp>
      <p:cxnSp>
        <p:nvCxnSpPr>
          <p:cNvPr id="36" name="35 Conector recto de flecha"/>
          <p:cNvCxnSpPr>
            <a:stCxn id="72" idx="3"/>
            <a:endCxn id="77" idx="1"/>
          </p:cNvCxnSpPr>
          <p:nvPr/>
        </p:nvCxnSpPr>
        <p:spPr>
          <a:xfrm>
            <a:off x="4933437" y="6372341"/>
            <a:ext cx="2866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a:stCxn id="2" idx="3"/>
            <a:endCxn id="6" idx="1"/>
          </p:cNvCxnSpPr>
          <p:nvPr/>
        </p:nvCxnSpPr>
        <p:spPr>
          <a:xfrm flipV="1">
            <a:off x="5436096" y="1353889"/>
            <a:ext cx="21602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85 Rectángulo"/>
          <p:cNvSpPr/>
          <p:nvPr/>
        </p:nvSpPr>
        <p:spPr>
          <a:xfrm>
            <a:off x="4571797" y="1772816"/>
            <a:ext cx="2088435" cy="307777"/>
          </a:xfrm>
          <a:prstGeom prst="rect">
            <a:avLst/>
          </a:prstGeom>
        </p:spPr>
        <p:txBody>
          <a:bodyPr wrap="square">
            <a:spAutoFit/>
          </a:bodyPr>
          <a:lstStyle/>
          <a:p>
            <a:r>
              <a:rPr lang="es-MX" sz="1400" dirty="0" smtClean="0"/>
              <a:t>Mercado de valores</a:t>
            </a:r>
            <a:endParaRPr lang="es-MX" sz="1400" dirty="0"/>
          </a:p>
        </p:txBody>
      </p:sp>
      <p:cxnSp>
        <p:nvCxnSpPr>
          <p:cNvPr id="45" name="44 Conector angular"/>
          <p:cNvCxnSpPr>
            <a:stCxn id="2" idx="2"/>
            <a:endCxn id="86" idx="1"/>
          </p:cNvCxnSpPr>
          <p:nvPr/>
        </p:nvCxnSpPr>
        <p:spPr>
          <a:xfrm rot="16200000" flipH="1">
            <a:off x="4236534" y="1591441"/>
            <a:ext cx="373469" cy="29705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8010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343411807"/>
              </p:ext>
            </p:extLst>
          </p:nvPr>
        </p:nvGraphicFramePr>
        <p:xfrm>
          <a:off x="1043607" y="1916832"/>
          <a:ext cx="7272808" cy="3413760"/>
        </p:xfrm>
        <a:graphic>
          <a:graphicData uri="http://schemas.openxmlformats.org/drawingml/2006/table">
            <a:tbl>
              <a:tblPr firstRow="1" firstCol="1" bandRow="1">
                <a:tableStyleId>{ED083AE6-46FA-4A59-8FB0-9F97EB10719F}</a:tableStyleId>
              </a:tblPr>
              <a:tblGrid>
                <a:gridCol w="2812882"/>
                <a:gridCol w="1486642"/>
                <a:gridCol w="1486642"/>
                <a:gridCol w="1486642"/>
              </a:tblGrid>
              <a:tr h="0">
                <a:tc gridSpan="2">
                  <a:txBody>
                    <a:bodyPr/>
                    <a:lstStyle/>
                    <a:p>
                      <a:pPr algn="ctr">
                        <a:lnSpc>
                          <a:spcPct val="200000"/>
                        </a:lnSpc>
                        <a:spcAft>
                          <a:spcPts val="0"/>
                        </a:spcAft>
                      </a:pPr>
                      <a:r>
                        <a:rPr lang="es-ES" sz="1600" dirty="0">
                          <a:effectLst/>
                        </a:rPr>
                        <a:t> </a:t>
                      </a:r>
                      <a:endParaRPr lang="es-MX" sz="1600" dirty="0">
                        <a:solidFill>
                          <a:srgbClr val="000000"/>
                        </a:solidFill>
                        <a:effectLst/>
                        <a:latin typeface="Symbol"/>
                        <a:ea typeface="Calibri"/>
                        <a:cs typeface="Symbol"/>
                      </a:endParaRPr>
                    </a:p>
                  </a:txBody>
                  <a:tcPr marL="68580" marR="68580" marT="0" marB="0"/>
                </a:tc>
                <a:tc hMerge="1">
                  <a:txBody>
                    <a:bodyPr/>
                    <a:lstStyle/>
                    <a:p>
                      <a:endParaRPr lang="es-MX"/>
                    </a:p>
                  </a:txBody>
                  <a:tcPr/>
                </a:tc>
                <a:tc gridSpan="2">
                  <a:txBody>
                    <a:bodyPr/>
                    <a:lstStyle/>
                    <a:p>
                      <a:pPr algn="ctr">
                        <a:lnSpc>
                          <a:spcPct val="200000"/>
                        </a:lnSpc>
                        <a:spcAft>
                          <a:spcPts val="0"/>
                        </a:spcAft>
                      </a:pPr>
                      <a:r>
                        <a:rPr lang="es-ES" sz="1600">
                          <a:effectLst/>
                        </a:rPr>
                        <a:t>COMPROBACIÓN</a:t>
                      </a:r>
                      <a:endParaRPr lang="es-MX" sz="1600">
                        <a:solidFill>
                          <a:srgbClr val="000000"/>
                        </a:solidFill>
                        <a:effectLst/>
                        <a:latin typeface="Symbol"/>
                        <a:ea typeface="Calibri"/>
                        <a:cs typeface="Symbol"/>
                      </a:endParaRPr>
                    </a:p>
                  </a:txBody>
                  <a:tcPr marL="68580" marR="68580" marT="0" marB="0"/>
                </a:tc>
                <a:tc hMerge="1">
                  <a:txBody>
                    <a:bodyPr/>
                    <a:lstStyle/>
                    <a:p>
                      <a:endParaRPr lang="es-MX"/>
                    </a:p>
                  </a:txBody>
                  <a:tcPr/>
                </a:tc>
              </a:tr>
              <a:tr h="0">
                <a:tc gridSpan="4">
                  <a:txBody>
                    <a:bodyPr/>
                    <a:lstStyle/>
                    <a:p>
                      <a:pPr algn="ctr">
                        <a:lnSpc>
                          <a:spcPct val="200000"/>
                        </a:lnSpc>
                        <a:spcAft>
                          <a:spcPts val="0"/>
                        </a:spcAft>
                      </a:pPr>
                      <a:r>
                        <a:rPr lang="es-ES" sz="1600">
                          <a:effectLst/>
                        </a:rPr>
                        <a:t>INVERSIONISTA</a:t>
                      </a:r>
                      <a:endParaRPr lang="es-MX" sz="1600">
                        <a:solidFill>
                          <a:srgbClr val="000000"/>
                        </a:solidFill>
                        <a:effectLst/>
                        <a:latin typeface="Symbol"/>
                        <a:ea typeface="Calibri"/>
                        <a:cs typeface="Symbol"/>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r>
              <a:tr h="0">
                <a:tc>
                  <a:txBody>
                    <a:bodyPr/>
                    <a:lstStyle/>
                    <a:p>
                      <a:pPr algn="just">
                        <a:lnSpc>
                          <a:spcPct val="200000"/>
                        </a:lnSpc>
                        <a:spcAft>
                          <a:spcPts val="0"/>
                        </a:spcAft>
                      </a:pPr>
                      <a:r>
                        <a:rPr lang="es-ES" sz="1600">
                          <a:effectLst/>
                        </a:rPr>
                        <a:t>Rendimiento Bancario </a:t>
                      </a:r>
                      <a:endParaRPr lang="es-MX" sz="1600">
                        <a:solidFill>
                          <a:srgbClr val="000000"/>
                        </a:solidFill>
                        <a:effectLst/>
                        <a:latin typeface="Symbol"/>
                        <a:ea typeface="Calibri"/>
                        <a:cs typeface="Symbol"/>
                      </a:endParaRPr>
                    </a:p>
                  </a:txBody>
                  <a:tcPr marL="68580" marR="68580" marT="0" marB="0"/>
                </a:tc>
                <a:tc>
                  <a:txBody>
                    <a:bodyPr/>
                    <a:lstStyle/>
                    <a:p>
                      <a:pPr algn="ctr">
                        <a:lnSpc>
                          <a:spcPct val="200000"/>
                        </a:lnSpc>
                        <a:spcAft>
                          <a:spcPts val="0"/>
                        </a:spcAft>
                      </a:pPr>
                      <a:r>
                        <a:rPr lang="es-ES" sz="1600">
                          <a:effectLst/>
                        </a:rPr>
                        <a:t>4.53%</a:t>
                      </a:r>
                      <a:endParaRPr lang="es-MX" sz="1600">
                        <a:solidFill>
                          <a:srgbClr val="000000"/>
                        </a:solidFill>
                        <a:effectLst/>
                        <a:latin typeface="Symbol"/>
                        <a:ea typeface="Calibri"/>
                        <a:cs typeface="Symbol"/>
                      </a:endParaRPr>
                    </a:p>
                  </a:txBody>
                  <a:tcPr marL="68580" marR="68580" marT="0" marB="0"/>
                </a:tc>
                <a:tc rowSpan="2">
                  <a:txBody>
                    <a:bodyPr/>
                    <a:lstStyle/>
                    <a:p>
                      <a:pPr algn="just">
                        <a:lnSpc>
                          <a:spcPct val="200000"/>
                        </a:lnSpc>
                        <a:spcAft>
                          <a:spcPts val="0"/>
                        </a:spcAft>
                      </a:pPr>
                      <a:r>
                        <a:rPr lang="es-ES" sz="1600" dirty="0">
                          <a:effectLst/>
                        </a:rPr>
                        <a:t> </a:t>
                      </a:r>
                      <a:endParaRPr lang="es-MX" sz="1600" dirty="0" smtClean="0">
                        <a:effectLst/>
                      </a:endParaRPr>
                    </a:p>
                    <a:p>
                      <a:pPr algn="ctr">
                        <a:lnSpc>
                          <a:spcPct val="200000"/>
                        </a:lnSpc>
                        <a:spcAft>
                          <a:spcPts val="0"/>
                        </a:spcAft>
                      </a:pPr>
                      <a:r>
                        <a:rPr lang="es-ES" sz="1600" dirty="0" smtClean="0">
                          <a:effectLst/>
                        </a:rPr>
                        <a:t>2.97%</a:t>
                      </a:r>
                      <a:endParaRPr lang="es-MX" sz="1600" dirty="0">
                        <a:solidFill>
                          <a:srgbClr val="000000"/>
                        </a:solidFill>
                        <a:effectLst/>
                        <a:latin typeface="Symbol"/>
                        <a:ea typeface="Calibri"/>
                        <a:cs typeface="Symbol"/>
                      </a:endParaRPr>
                    </a:p>
                  </a:txBody>
                  <a:tcPr marL="68580" marR="68580" marT="0" marB="0"/>
                </a:tc>
                <a:tc rowSpan="2">
                  <a:txBody>
                    <a:bodyPr/>
                    <a:lstStyle/>
                    <a:p>
                      <a:pPr algn="just">
                        <a:lnSpc>
                          <a:spcPct val="200000"/>
                        </a:lnSpc>
                        <a:spcAft>
                          <a:spcPts val="0"/>
                        </a:spcAft>
                      </a:pPr>
                      <a:r>
                        <a:rPr lang="es-ES" sz="1600">
                          <a:effectLst/>
                        </a:rPr>
                        <a:t>BENEFICIO OBTENIDO </a:t>
                      </a:r>
                      <a:endParaRPr lang="es-MX" sz="1600">
                        <a:solidFill>
                          <a:srgbClr val="000000"/>
                        </a:solidFill>
                        <a:effectLst/>
                        <a:latin typeface="Symbol"/>
                        <a:ea typeface="Calibri"/>
                        <a:cs typeface="Symbol"/>
                      </a:endParaRPr>
                    </a:p>
                  </a:txBody>
                  <a:tcPr marL="68580" marR="68580" marT="0" marB="0"/>
                </a:tc>
              </a:tr>
              <a:tr h="0">
                <a:tc>
                  <a:txBody>
                    <a:bodyPr/>
                    <a:lstStyle/>
                    <a:p>
                      <a:pPr algn="just">
                        <a:lnSpc>
                          <a:spcPct val="200000"/>
                        </a:lnSpc>
                        <a:spcAft>
                          <a:spcPts val="0"/>
                        </a:spcAft>
                      </a:pPr>
                      <a:r>
                        <a:rPr lang="es-ES" sz="1600">
                          <a:effectLst/>
                        </a:rPr>
                        <a:t>Rendimiento con la emisión </a:t>
                      </a:r>
                      <a:endParaRPr lang="es-MX" sz="1600">
                        <a:solidFill>
                          <a:srgbClr val="000000"/>
                        </a:solidFill>
                        <a:effectLst/>
                        <a:latin typeface="Symbol"/>
                        <a:ea typeface="Calibri"/>
                        <a:cs typeface="Symbol"/>
                      </a:endParaRPr>
                    </a:p>
                  </a:txBody>
                  <a:tcPr marL="68580" marR="68580" marT="0" marB="0"/>
                </a:tc>
                <a:tc>
                  <a:txBody>
                    <a:bodyPr/>
                    <a:lstStyle/>
                    <a:p>
                      <a:pPr algn="ctr">
                        <a:lnSpc>
                          <a:spcPct val="200000"/>
                        </a:lnSpc>
                        <a:spcAft>
                          <a:spcPts val="0"/>
                        </a:spcAft>
                      </a:pPr>
                      <a:r>
                        <a:rPr lang="es-ES" sz="1600">
                          <a:effectLst/>
                        </a:rPr>
                        <a:t>7.50%</a:t>
                      </a:r>
                      <a:endParaRPr lang="es-MX" sz="1600">
                        <a:solidFill>
                          <a:srgbClr val="000000"/>
                        </a:solidFill>
                        <a:effectLst/>
                        <a:latin typeface="Symbol"/>
                        <a:ea typeface="Calibri"/>
                        <a:cs typeface="Symbol"/>
                      </a:endParaRPr>
                    </a:p>
                  </a:txBody>
                  <a:tcPr marL="68580" marR="68580" marT="0" marB="0"/>
                </a:tc>
                <a:tc vMerge="1">
                  <a:txBody>
                    <a:bodyPr/>
                    <a:lstStyle/>
                    <a:p>
                      <a:endParaRPr lang="es-MX"/>
                    </a:p>
                  </a:txBody>
                  <a:tcPr/>
                </a:tc>
                <a:tc vMerge="1">
                  <a:txBody>
                    <a:bodyPr/>
                    <a:lstStyle/>
                    <a:p>
                      <a:endParaRPr lang="es-MX"/>
                    </a:p>
                  </a:txBody>
                  <a:tcPr/>
                </a:tc>
              </a:tr>
              <a:tr h="0">
                <a:tc gridSpan="4">
                  <a:txBody>
                    <a:bodyPr/>
                    <a:lstStyle/>
                    <a:p>
                      <a:pPr algn="ctr">
                        <a:lnSpc>
                          <a:spcPct val="200000"/>
                        </a:lnSpc>
                        <a:spcAft>
                          <a:spcPts val="0"/>
                        </a:spcAft>
                      </a:pPr>
                      <a:r>
                        <a:rPr lang="es-ES" sz="1600" dirty="0">
                          <a:effectLst/>
                        </a:rPr>
                        <a:t>EMPRESA</a:t>
                      </a:r>
                      <a:endParaRPr lang="es-MX" sz="1600" dirty="0">
                        <a:solidFill>
                          <a:srgbClr val="000000"/>
                        </a:solidFill>
                        <a:effectLst/>
                        <a:latin typeface="Symbol"/>
                        <a:ea typeface="Calibri"/>
                        <a:cs typeface="Symbol"/>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r>
              <a:tr h="0">
                <a:tc>
                  <a:txBody>
                    <a:bodyPr/>
                    <a:lstStyle/>
                    <a:p>
                      <a:pPr algn="just">
                        <a:lnSpc>
                          <a:spcPct val="200000"/>
                        </a:lnSpc>
                        <a:spcAft>
                          <a:spcPts val="0"/>
                        </a:spcAft>
                      </a:pPr>
                      <a:r>
                        <a:rPr lang="es-ES" sz="1600">
                          <a:effectLst/>
                        </a:rPr>
                        <a:t>Costo Bancario </a:t>
                      </a:r>
                      <a:endParaRPr lang="es-MX" sz="1600">
                        <a:solidFill>
                          <a:srgbClr val="000000"/>
                        </a:solidFill>
                        <a:effectLst/>
                        <a:latin typeface="Symbol"/>
                        <a:ea typeface="Calibri"/>
                        <a:cs typeface="Symbol"/>
                      </a:endParaRPr>
                    </a:p>
                  </a:txBody>
                  <a:tcPr marL="68580" marR="68580" marT="0" marB="0"/>
                </a:tc>
                <a:tc>
                  <a:txBody>
                    <a:bodyPr/>
                    <a:lstStyle/>
                    <a:p>
                      <a:pPr algn="ctr">
                        <a:lnSpc>
                          <a:spcPct val="200000"/>
                        </a:lnSpc>
                        <a:spcAft>
                          <a:spcPts val="0"/>
                        </a:spcAft>
                      </a:pPr>
                      <a:r>
                        <a:rPr lang="es-ES" sz="1600">
                          <a:effectLst/>
                        </a:rPr>
                        <a:t>11.83%</a:t>
                      </a:r>
                      <a:endParaRPr lang="es-MX" sz="1600">
                        <a:solidFill>
                          <a:srgbClr val="000000"/>
                        </a:solidFill>
                        <a:effectLst/>
                        <a:latin typeface="Symbol"/>
                        <a:ea typeface="Calibri"/>
                        <a:cs typeface="Symbol"/>
                      </a:endParaRPr>
                    </a:p>
                  </a:txBody>
                  <a:tcPr marL="68580" marR="68580" marT="0" marB="0"/>
                </a:tc>
                <a:tc rowSpan="2">
                  <a:txBody>
                    <a:bodyPr/>
                    <a:lstStyle/>
                    <a:p>
                      <a:pPr algn="just">
                        <a:lnSpc>
                          <a:spcPct val="200000"/>
                        </a:lnSpc>
                        <a:spcAft>
                          <a:spcPts val="0"/>
                        </a:spcAft>
                      </a:pPr>
                      <a:r>
                        <a:rPr lang="es-ES" sz="1600">
                          <a:effectLst/>
                        </a:rPr>
                        <a:t> </a:t>
                      </a:r>
                      <a:endParaRPr lang="es-MX" sz="1600">
                        <a:effectLst/>
                      </a:endParaRPr>
                    </a:p>
                    <a:p>
                      <a:pPr algn="ctr">
                        <a:lnSpc>
                          <a:spcPct val="200000"/>
                        </a:lnSpc>
                        <a:spcAft>
                          <a:spcPts val="0"/>
                        </a:spcAft>
                      </a:pPr>
                      <a:r>
                        <a:rPr lang="es-ES" sz="1600">
                          <a:effectLst/>
                        </a:rPr>
                        <a:t>4.33%</a:t>
                      </a:r>
                      <a:endParaRPr lang="es-MX" sz="1600">
                        <a:solidFill>
                          <a:srgbClr val="000000"/>
                        </a:solidFill>
                        <a:effectLst/>
                        <a:latin typeface="Symbol"/>
                        <a:ea typeface="Calibri"/>
                        <a:cs typeface="Symbol"/>
                      </a:endParaRPr>
                    </a:p>
                  </a:txBody>
                  <a:tcPr marL="68580" marR="68580" marT="0" marB="0"/>
                </a:tc>
                <a:tc rowSpan="2">
                  <a:txBody>
                    <a:bodyPr/>
                    <a:lstStyle/>
                    <a:p>
                      <a:pPr algn="just">
                        <a:lnSpc>
                          <a:spcPct val="200000"/>
                        </a:lnSpc>
                        <a:spcAft>
                          <a:spcPts val="0"/>
                        </a:spcAft>
                      </a:pPr>
                      <a:r>
                        <a:rPr lang="es-ES" sz="1600">
                          <a:effectLst/>
                        </a:rPr>
                        <a:t>BENEFICIO OBTENIDO</a:t>
                      </a:r>
                      <a:endParaRPr lang="es-MX" sz="1600">
                        <a:solidFill>
                          <a:srgbClr val="000000"/>
                        </a:solidFill>
                        <a:effectLst/>
                        <a:latin typeface="Symbol"/>
                        <a:ea typeface="Calibri"/>
                        <a:cs typeface="Symbol"/>
                      </a:endParaRPr>
                    </a:p>
                  </a:txBody>
                  <a:tcPr marL="68580" marR="68580" marT="0" marB="0"/>
                </a:tc>
              </a:tr>
              <a:tr h="0">
                <a:tc>
                  <a:txBody>
                    <a:bodyPr/>
                    <a:lstStyle/>
                    <a:p>
                      <a:pPr algn="just">
                        <a:lnSpc>
                          <a:spcPct val="200000"/>
                        </a:lnSpc>
                        <a:spcAft>
                          <a:spcPts val="0"/>
                        </a:spcAft>
                      </a:pPr>
                      <a:r>
                        <a:rPr lang="es-ES" sz="1600">
                          <a:effectLst/>
                        </a:rPr>
                        <a:t>Costo mediante la emisión </a:t>
                      </a:r>
                      <a:endParaRPr lang="es-MX" sz="1600">
                        <a:solidFill>
                          <a:srgbClr val="000000"/>
                        </a:solidFill>
                        <a:effectLst/>
                        <a:latin typeface="Symbol"/>
                        <a:ea typeface="Calibri"/>
                        <a:cs typeface="Symbol"/>
                      </a:endParaRPr>
                    </a:p>
                  </a:txBody>
                  <a:tcPr marL="68580" marR="68580" marT="0" marB="0"/>
                </a:tc>
                <a:tc>
                  <a:txBody>
                    <a:bodyPr/>
                    <a:lstStyle/>
                    <a:p>
                      <a:pPr algn="ctr">
                        <a:lnSpc>
                          <a:spcPct val="200000"/>
                        </a:lnSpc>
                        <a:spcAft>
                          <a:spcPts val="0"/>
                        </a:spcAft>
                      </a:pPr>
                      <a:r>
                        <a:rPr lang="es-ES" sz="1600" dirty="0">
                          <a:effectLst/>
                        </a:rPr>
                        <a:t>7.50%</a:t>
                      </a:r>
                      <a:endParaRPr lang="es-MX" sz="1600" dirty="0">
                        <a:solidFill>
                          <a:srgbClr val="000000"/>
                        </a:solidFill>
                        <a:effectLst/>
                        <a:latin typeface="Symbol"/>
                        <a:ea typeface="Calibri"/>
                        <a:cs typeface="Symbol"/>
                      </a:endParaRPr>
                    </a:p>
                  </a:txBody>
                  <a:tcPr marL="68580" marR="68580" marT="0" marB="0"/>
                </a:tc>
                <a:tc vMerge="1">
                  <a:txBody>
                    <a:bodyPr/>
                    <a:lstStyle/>
                    <a:p>
                      <a:endParaRPr lang="es-MX"/>
                    </a:p>
                  </a:txBody>
                  <a:tcPr/>
                </a:tc>
                <a:tc vMerge="1">
                  <a:txBody>
                    <a:bodyPr/>
                    <a:lstStyle/>
                    <a:p>
                      <a:endParaRPr lang="es-MX"/>
                    </a:p>
                  </a:txBody>
                  <a:tcPr/>
                </a:tc>
              </a:tr>
            </a:tbl>
          </a:graphicData>
        </a:graphic>
      </p:graphicFrame>
      <p:sp>
        <p:nvSpPr>
          <p:cNvPr id="5" name="4 Rectángulo"/>
          <p:cNvSpPr/>
          <p:nvPr/>
        </p:nvSpPr>
        <p:spPr>
          <a:xfrm>
            <a:off x="1763688" y="836712"/>
            <a:ext cx="5688632" cy="646331"/>
          </a:xfrm>
          <a:prstGeom prst="rect">
            <a:avLst/>
          </a:prstGeom>
        </p:spPr>
        <p:txBody>
          <a:bodyPr wrap="square">
            <a:spAutoFit/>
          </a:bodyPr>
          <a:lstStyle/>
          <a:p>
            <a:pPr algn="ctr"/>
            <a:r>
              <a:rPr lang="es-ES" b="1" dirty="0"/>
              <a:t>COMPARACIÓN DE TASAS DE INTERÉS Y RENDIMIENTO DE LA OBLIGACIÓN</a:t>
            </a:r>
            <a:endParaRPr lang="es-MX" dirty="0"/>
          </a:p>
        </p:txBody>
      </p:sp>
      <p:sp>
        <p:nvSpPr>
          <p:cNvPr id="2" name="1 Rectángulo"/>
          <p:cNvSpPr/>
          <p:nvPr/>
        </p:nvSpPr>
        <p:spPr>
          <a:xfrm>
            <a:off x="1043608" y="5373216"/>
            <a:ext cx="4572000" cy="400110"/>
          </a:xfrm>
          <a:prstGeom prst="rect">
            <a:avLst/>
          </a:prstGeom>
        </p:spPr>
        <p:txBody>
          <a:bodyPr>
            <a:spAutoFit/>
          </a:bodyPr>
          <a:lstStyle/>
          <a:p>
            <a:r>
              <a:rPr lang="es-ES" sz="1000" b="1" dirty="0"/>
              <a:t>Fuente</a:t>
            </a:r>
            <a:r>
              <a:rPr lang="es-ES" sz="1000" dirty="0"/>
              <a:t>: Banco Central del Ecuador </a:t>
            </a:r>
            <a:endParaRPr lang="es-MX" sz="1000" dirty="0"/>
          </a:p>
          <a:p>
            <a:r>
              <a:rPr lang="es-ES" sz="1000" b="1" dirty="0"/>
              <a:t>Elaborado por: </a:t>
            </a:r>
            <a:r>
              <a:rPr lang="es-ES" sz="1000" dirty="0"/>
              <a:t>Henry Cortez</a:t>
            </a:r>
            <a:endParaRPr lang="es-MX" sz="1000" dirty="0">
              <a:effectLst/>
            </a:endParaRPr>
          </a:p>
        </p:txBody>
      </p:sp>
    </p:spTree>
    <p:extLst>
      <p:ext uri="{BB962C8B-B14F-4D97-AF65-F5344CB8AC3E}">
        <p14:creationId xmlns:p14="http://schemas.microsoft.com/office/powerpoint/2010/main" val="8603786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11760" y="323364"/>
            <a:ext cx="3816424" cy="369332"/>
          </a:xfrm>
          <a:prstGeom prst="rect">
            <a:avLst/>
          </a:prstGeom>
        </p:spPr>
        <p:txBody>
          <a:bodyPr wrap="square">
            <a:spAutoFit/>
          </a:bodyPr>
          <a:lstStyle/>
          <a:p>
            <a:pPr lvl="2" algn="ctr"/>
            <a:r>
              <a:rPr lang="es-ES" b="1" dirty="0" smtClean="0"/>
              <a:t>NIIF PARA PYMES </a:t>
            </a:r>
            <a:endParaRPr lang="es-MX" dirty="0"/>
          </a:p>
        </p:txBody>
      </p:sp>
      <p:pic>
        <p:nvPicPr>
          <p:cNvPr id="3" name="2 Imagen" descr="http://t2.gstatic.com/images?q=tbn:ANd9GcQdQ79dqPuhEF_LFY7em-rt10DEj5LBRwff5YI8mjbBi7xk2hUnGQ">
            <a:hlinkClick r:id="rId3"/>
          </p:cNvPr>
          <p:cNvPicPr/>
          <p:nvPr/>
        </p:nvPicPr>
        <p:blipFill rotWithShape="1">
          <a:blip r:embed="rId4">
            <a:extLst>
              <a:ext uri="{28A0092B-C50C-407E-A947-70E740481C1C}">
                <a14:useLocalDpi xmlns:a14="http://schemas.microsoft.com/office/drawing/2010/main" val="0"/>
              </a:ext>
            </a:extLst>
          </a:blip>
          <a:srcRect t="57764"/>
          <a:stretch/>
        </p:blipFill>
        <p:spPr bwMode="auto">
          <a:xfrm>
            <a:off x="467544" y="980728"/>
            <a:ext cx="1224136" cy="1093728"/>
          </a:xfrm>
          <a:prstGeom prst="rect">
            <a:avLst/>
          </a:prstGeom>
          <a:noFill/>
          <a:ln>
            <a:noFill/>
          </a:ln>
          <a:extLst>
            <a:ext uri="{53640926-AAD7-44D8-BBD7-CCE9431645EC}">
              <a14:shadowObscured xmlns:a14="http://schemas.microsoft.com/office/drawing/2010/main"/>
            </a:ext>
          </a:extLst>
        </p:spPr>
      </p:pic>
      <p:sp>
        <p:nvSpPr>
          <p:cNvPr id="2" name="1 Flecha derecha"/>
          <p:cNvSpPr/>
          <p:nvPr/>
        </p:nvSpPr>
        <p:spPr>
          <a:xfrm>
            <a:off x="1835696" y="1311568"/>
            <a:ext cx="936104" cy="432048"/>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PYMES</a:t>
            </a:r>
            <a:endParaRPr lang="es-MX" sz="1400" dirty="0"/>
          </a:p>
        </p:txBody>
      </p:sp>
      <p:sp>
        <p:nvSpPr>
          <p:cNvPr id="5" name="4 Rectángulo"/>
          <p:cNvSpPr/>
          <p:nvPr/>
        </p:nvSpPr>
        <p:spPr>
          <a:xfrm>
            <a:off x="2987824" y="1178168"/>
            <a:ext cx="3376193" cy="738664"/>
          </a:xfrm>
          <a:prstGeom prst="rect">
            <a:avLst/>
          </a:prstGeom>
        </p:spPr>
        <p:txBody>
          <a:bodyPr wrap="square">
            <a:spAutoFit/>
          </a:bodyPr>
          <a:lstStyle/>
          <a:p>
            <a:pPr marL="285750" lvl="0" indent="-285750">
              <a:buFont typeface="Arial" pitchFamily="34" charset="0"/>
              <a:buChar char="•"/>
            </a:pPr>
            <a:r>
              <a:rPr lang="es-ES" sz="1400" dirty="0" smtClean="0"/>
              <a:t>AT menores a </a:t>
            </a:r>
            <a:r>
              <a:rPr lang="es-ES" sz="1400" dirty="0"/>
              <a:t>$4´000000.00</a:t>
            </a:r>
            <a:endParaRPr lang="es-MX" sz="1400" dirty="0"/>
          </a:p>
          <a:p>
            <a:pPr marL="285750" lvl="0" indent="-285750">
              <a:buFont typeface="Arial" pitchFamily="34" charset="0"/>
              <a:buChar char="•"/>
            </a:pPr>
            <a:r>
              <a:rPr lang="es-ES" sz="1400" dirty="0" smtClean="0"/>
              <a:t>Ventas menores a $</a:t>
            </a:r>
            <a:r>
              <a:rPr lang="es-ES" sz="1400" dirty="0"/>
              <a:t>5´000000.00</a:t>
            </a:r>
            <a:endParaRPr lang="es-MX" sz="1400" dirty="0"/>
          </a:p>
          <a:p>
            <a:pPr marL="285750" lvl="0" indent="-285750">
              <a:buFont typeface="Arial" pitchFamily="34" charset="0"/>
              <a:buChar char="•"/>
            </a:pPr>
            <a:r>
              <a:rPr lang="es-ES" sz="1400" dirty="0" smtClean="0"/>
              <a:t>Menos </a:t>
            </a:r>
            <a:r>
              <a:rPr lang="es-ES" sz="1400" dirty="0"/>
              <a:t>de 200 trabajadores </a:t>
            </a:r>
            <a:endParaRPr lang="es-MX" sz="1400" dirty="0"/>
          </a:p>
        </p:txBody>
      </p:sp>
      <p:sp>
        <p:nvSpPr>
          <p:cNvPr id="6" name="5 Abrir llave"/>
          <p:cNvSpPr/>
          <p:nvPr/>
        </p:nvSpPr>
        <p:spPr>
          <a:xfrm>
            <a:off x="2915816" y="1188620"/>
            <a:ext cx="214627" cy="677941"/>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5279" y="456782"/>
            <a:ext cx="1252922" cy="47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Flecha abajo"/>
          <p:cNvSpPr/>
          <p:nvPr/>
        </p:nvSpPr>
        <p:spPr>
          <a:xfrm>
            <a:off x="2051720" y="980728"/>
            <a:ext cx="360040" cy="33084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 r="53894"/>
          <a:stretch/>
        </p:blipFill>
        <p:spPr bwMode="auto">
          <a:xfrm>
            <a:off x="561943" y="2883354"/>
            <a:ext cx="1264794"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Abrir llave"/>
          <p:cNvSpPr/>
          <p:nvPr/>
        </p:nvSpPr>
        <p:spPr>
          <a:xfrm>
            <a:off x="1841735" y="2867115"/>
            <a:ext cx="214627" cy="480151"/>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10 Rectángulo"/>
          <p:cNvSpPr/>
          <p:nvPr/>
        </p:nvSpPr>
        <p:spPr>
          <a:xfrm>
            <a:off x="2087724" y="2953302"/>
            <a:ext cx="2412268" cy="307777"/>
          </a:xfrm>
          <a:prstGeom prst="rect">
            <a:avLst/>
          </a:prstGeom>
        </p:spPr>
        <p:txBody>
          <a:bodyPr wrap="square">
            <a:spAutoFit/>
          </a:bodyPr>
          <a:lstStyle/>
          <a:p>
            <a:pPr lvl="0"/>
            <a:r>
              <a:rPr lang="es-MX" sz="1400" dirty="0" smtClean="0"/>
              <a:t>35 secciones simplificadas</a:t>
            </a:r>
            <a:endParaRPr lang="es-MX" sz="1400" dirty="0"/>
          </a:p>
        </p:txBody>
      </p:sp>
      <p:sp>
        <p:nvSpPr>
          <p:cNvPr id="12" name="11 Flecha derecha"/>
          <p:cNvSpPr/>
          <p:nvPr/>
        </p:nvSpPr>
        <p:spPr>
          <a:xfrm>
            <a:off x="4355976" y="2924944"/>
            <a:ext cx="1080120" cy="432048"/>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t>A</a:t>
            </a:r>
            <a:r>
              <a:rPr lang="es-MX" sz="1400" dirty="0" smtClean="0"/>
              <a:t>plicada</a:t>
            </a:r>
            <a:endParaRPr lang="es-MX" sz="1400" dirty="0"/>
          </a:p>
        </p:txBody>
      </p:sp>
      <p:sp>
        <p:nvSpPr>
          <p:cNvPr id="13" name="12 Rectángulo"/>
          <p:cNvSpPr/>
          <p:nvPr/>
        </p:nvSpPr>
        <p:spPr>
          <a:xfrm>
            <a:off x="5472100" y="2977207"/>
            <a:ext cx="2412268" cy="307777"/>
          </a:xfrm>
          <a:prstGeom prst="rect">
            <a:avLst/>
          </a:prstGeom>
        </p:spPr>
        <p:txBody>
          <a:bodyPr wrap="square">
            <a:spAutoFit/>
          </a:bodyPr>
          <a:lstStyle/>
          <a:p>
            <a:pPr lvl="0"/>
            <a:r>
              <a:rPr lang="es-MX" sz="1400" dirty="0" smtClean="0"/>
              <a:t>Estados Financieros</a:t>
            </a:r>
            <a:endParaRPr lang="es-MX" sz="1400" dirty="0"/>
          </a:p>
        </p:txBody>
      </p:sp>
      <p:sp>
        <p:nvSpPr>
          <p:cNvPr id="8" name="7 Pergamino horizontal"/>
          <p:cNvSpPr/>
          <p:nvPr/>
        </p:nvSpPr>
        <p:spPr>
          <a:xfrm>
            <a:off x="7200292" y="1957727"/>
            <a:ext cx="1368152" cy="864096"/>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Clara </a:t>
            </a:r>
          </a:p>
          <a:p>
            <a:pPr algn="ctr"/>
            <a:r>
              <a:rPr lang="es-MX" sz="1400" dirty="0" smtClean="0"/>
              <a:t>Flexible </a:t>
            </a:r>
          </a:p>
          <a:p>
            <a:pPr algn="ctr"/>
            <a:r>
              <a:rPr lang="es-MX" sz="1400" dirty="0" smtClean="0"/>
              <a:t>Organizada</a:t>
            </a:r>
            <a:endParaRPr lang="es-MX" sz="1400" dirty="0"/>
          </a:p>
        </p:txBody>
      </p:sp>
      <p:sp>
        <p:nvSpPr>
          <p:cNvPr id="14" name="13 Cheurón"/>
          <p:cNvSpPr/>
          <p:nvPr/>
        </p:nvSpPr>
        <p:spPr>
          <a:xfrm>
            <a:off x="4401181" y="2070631"/>
            <a:ext cx="2556284" cy="638289"/>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solidFill>
                  <a:schemeClr val="tx1"/>
                </a:solidFill>
              </a:rPr>
              <a:t>Información financiera </a:t>
            </a:r>
            <a:endParaRPr lang="es-MX" sz="1400" dirty="0">
              <a:solidFill>
                <a:schemeClr val="tx1"/>
              </a:solidFill>
            </a:endParaRPr>
          </a:p>
        </p:txBody>
      </p:sp>
      <p:graphicFrame>
        <p:nvGraphicFramePr>
          <p:cNvPr id="15" name="14 Diagrama"/>
          <p:cNvGraphicFramePr/>
          <p:nvPr>
            <p:extLst>
              <p:ext uri="{D42A27DB-BD31-4B8C-83A1-F6EECF244321}">
                <p14:modId xmlns:p14="http://schemas.microsoft.com/office/powerpoint/2010/main" val="353907021"/>
              </p:ext>
            </p:extLst>
          </p:nvPr>
        </p:nvGraphicFramePr>
        <p:xfrm>
          <a:off x="1673678" y="3573016"/>
          <a:ext cx="6498722" cy="21760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9334682">
            <a:off x="224316" y="3740345"/>
            <a:ext cx="1135292" cy="10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11724" y="5949280"/>
            <a:ext cx="928392" cy="62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Cheurón"/>
          <p:cNvSpPr/>
          <p:nvPr/>
        </p:nvSpPr>
        <p:spPr>
          <a:xfrm>
            <a:off x="1949048" y="5949280"/>
            <a:ext cx="1861296" cy="638289"/>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solidFill>
                  <a:schemeClr val="tx1"/>
                </a:solidFill>
              </a:rPr>
              <a:t>Visión contable</a:t>
            </a:r>
            <a:endParaRPr lang="es-MX" sz="1400" dirty="0">
              <a:solidFill>
                <a:schemeClr val="tx1"/>
              </a:solidFill>
            </a:endParaRPr>
          </a:p>
        </p:txBody>
      </p:sp>
      <p:sp>
        <p:nvSpPr>
          <p:cNvPr id="22" name="21 Cheurón"/>
          <p:cNvSpPr/>
          <p:nvPr/>
        </p:nvSpPr>
        <p:spPr>
          <a:xfrm>
            <a:off x="5472100" y="5940121"/>
            <a:ext cx="1861296" cy="638289"/>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solidFill>
                  <a:schemeClr val="tx1"/>
                </a:solidFill>
              </a:rPr>
              <a:t>Visión financiera</a:t>
            </a:r>
            <a:endParaRPr lang="es-MX" sz="1400" dirty="0">
              <a:solidFill>
                <a:schemeClr val="tx1"/>
              </a:solidFill>
            </a:endParaRPr>
          </a:p>
        </p:txBody>
      </p:sp>
      <p:sp>
        <p:nvSpPr>
          <p:cNvPr id="23" name="22 Rectángulo"/>
          <p:cNvSpPr/>
          <p:nvPr/>
        </p:nvSpPr>
        <p:spPr>
          <a:xfrm>
            <a:off x="2483768" y="35332"/>
            <a:ext cx="3816424" cy="369332"/>
          </a:xfrm>
          <a:prstGeom prst="rect">
            <a:avLst/>
          </a:prstGeom>
        </p:spPr>
        <p:txBody>
          <a:bodyPr wrap="square">
            <a:spAutoFit/>
          </a:bodyPr>
          <a:lstStyle/>
          <a:p>
            <a:pPr lvl="2" algn="ctr"/>
            <a:r>
              <a:rPr lang="es-ES" b="1" dirty="0" smtClean="0"/>
              <a:t>MARCO CONTABLE</a:t>
            </a:r>
            <a:endParaRPr lang="es-MX" dirty="0"/>
          </a:p>
        </p:txBody>
      </p:sp>
    </p:spTree>
    <p:extLst>
      <p:ext uri="{BB962C8B-B14F-4D97-AF65-F5344CB8AC3E}">
        <p14:creationId xmlns:p14="http://schemas.microsoft.com/office/powerpoint/2010/main" val="41170957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131840" y="332656"/>
            <a:ext cx="2683170" cy="369332"/>
          </a:xfrm>
          <a:prstGeom prst="rect">
            <a:avLst/>
          </a:prstGeom>
        </p:spPr>
        <p:txBody>
          <a:bodyPr wrap="none">
            <a:spAutoFit/>
          </a:bodyPr>
          <a:lstStyle/>
          <a:p>
            <a:pPr lvl="1"/>
            <a:r>
              <a:rPr lang="es-ES" b="1" dirty="0" smtClean="0"/>
              <a:t>CONTROL INTERNO</a:t>
            </a:r>
            <a:endParaRPr lang="es-MX" dirty="0"/>
          </a:p>
        </p:txBody>
      </p:sp>
      <p:sp>
        <p:nvSpPr>
          <p:cNvPr id="2" name="1 Rectángulo redondeado"/>
          <p:cNvSpPr/>
          <p:nvPr/>
        </p:nvSpPr>
        <p:spPr>
          <a:xfrm>
            <a:off x="323528" y="1474811"/>
            <a:ext cx="3672408"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MX" sz="1400" dirty="0" smtClean="0"/>
              <a:t>Proceso para efectuar seguridad razonable relacionada con el logro de objetivos</a:t>
            </a:r>
          </a:p>
        </p:txBody>
      </p:sp>
      <p:sp>
        <p:nvSpPr>
          <p:cNvPr id="9" name="8 Rectángulo"/>
          <p:cNvSpPr/>
          <p:nvPr/>
        </p:nvSpPr>
        <p:spPr>
          <a:xfrm>
            <a:off x="4229718" y="1537237"/>
            <a:ext cx="1638426" cy="523220"/>
          </a:xfrm>
          <a:prstGeom prst="rect">
            <a:avLst/>
          </a:prstGeom>
        </p:spPr>
        <p:txBody>
          <a:bodyPr wrap="square">
            <a:spAutoFit/>
          </a:bodyPr>
          <a:lstStyle/>
          <a:p>
            <a:r>
              <a:rPr lang="es-MX" sz="1400" dirty="0" smtClean="0"/>
              <a:t>Evitar riesgos y fraudes</a:t>
            </a:r>
            <a:endParaRPr lang="es-MX" sz="1400" dirty="0"/>
          </a:p>
        </p:txBody>
      </p:sp>
      <p:sp>
        <p:nvSpPr>
          <p:cNvPr id="10" name="9 Rectángulo"/>
          <p:cNvSpPr/>
          <p:nvPr/>
        </p:nvSpPr>
        <p:spPr>
          <a:xfrm>
            <a:off x="7025265" y="990600"/>
            <a:ext cx="927720" cy="307777"/>
          </a:xfrm>
          <a:prstGeom prst="rect">
            <a:avLst/>
          </a:prstGeom>
        </p:spPr>
        <p:txBody>
          <a:bodyPr wrap="square">
            <a:spAutoFit/>
          </a:bodyPr>
          <a:lstStyle/>
          <a:p>
            <a:r>
              <a:rPr lang="es-MX" sz="1400" dirty="0" smtClean="0"/>
              <a:t>Empresas</a:t>
            </a:r>
            <a:endParaRPr lang="es-MX" sz="1400" dirty="0"/>
          </a:p>
        </p:txBody>
      </p:sp>
      <p:sp>
        <p:nvSpPr>
          <p:cNvPr id="11" name="10 Rectángulo redondeado"/>
          <p:cNvSpPr/>
          <p:nvPr/>
        </p:nvSpPr>
        <p:spPr>
          <a:xfrm>
            <a:off x="6339093" y="1474810"/>
            <a:ext cx="2300064"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MX" sz="1400" dirty="0" smtClean="0"/>
              <a:t>No tienen profesionales</a:t>
            </a:r>
          </a:p>
          <a:p>
            <a:pPr algn="just"/>
            <a:r>
              <a:rPr lang="es-MX" sz="1400" dirty="0" smtClean="0"/>
              <a:t>Falta de formalidades</a:t>
            </a:r>
          </a:p>
          <a:p>
            <a:pPr algn="just"/>
            <a:r>
              <a:rPr lang="es-MX" sz="1400" dirty="0" smtClean="0"/>
              <a:t>Inadecuada organización </a:t>
            </a:r>
          </a:p>
        </p:txBody>
      </p:sp>
      <p:cxnSp>
        <p:nvCxnSpPr>
          <p:cNvPr id="12" name="11 Conector recto de flecha"/>
          <p:cNvCxnSpPr>
            <a:stCxn id="2" idx="3"/>
            <a:endCxn id="9" idx="1"/>
          </p:cNvCxnSpPr>
          <p:nvPr/>
        </p:nvCxnSpPr>
        <p:spPr>
          <a:xfrm>
            <a:off x="3995936" y="1798847"/>
            <a:ext cx="233782" cy="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angular"/>
          <p:cNvCxnSpPr>
            <a:stCxn id="9" idx="3"/>
            <a:endCxn id="10" idx="1"/>
          </p:cNvCxnSpPr>
          <p:nvPr/>
        </p:nvCxnSpPr>
        <p:spPr>
          <a:xfrm flipV="1">
            <a:off x="5868144" y="1144489"/>
            <a:ext cx="1157121" cy="654358"/>
          </a:xfrm>
          <a:prstGeom prst="bentConnector3">
            <a:avLst>
              <a:gd name="adj1" fmla="val 108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10" idx="2"/>
            <a:endCxn id="11" idx="0"/>
          </p:cNvCxnSpPr>
          <p:nvPr/>
        </p:nvCxnSpPr>
        <p:spPr>
          <a:xfrm>
            <a:off x="7489125" y="1298377"/>
            <a:ext cx="0" cy="176433"/>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7511" y="2276872"/>
            <a:ext cx="581643" cy="776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24 Conector angular"/>
          <p:cNvCxnSpPr>
            <a:stCxn id="2" idx="3"/>
            <a:endCxn id="3074" idx="1"/>
          </p:cNvCxnSpPr>
          <p:nvPr/>
        </p:nvCxnSpPr>
        <p:spPr>
          <a:xfrm>
            <a:off x="3995936" y="1798847"/>
            <a:ext cx="1281575" cy="866287"/>
          </a:xfrm>
          <a:prstGeom prst="bentConnector3">
            <a:avLst>
              <a:gd name="adj1" fmla="val 2434"/>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27 Rectángulo redondeado"/>
          <p:cNvSpPr/>
          <p:nvPr/>
        </p:nvSpPr>
        <p:spPr>
          <a:xfrm>
            <a:off x="6357282" y="2341097"/>
            <a:ext cx="2300064"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MX" sz="1400" dirty="0" smtClean="0"/>
              <a:t>Todo el personal (buena operación)</a:t>
            </a:r>
          </a:p>
        </p:txBody>
      </p:sp>
      <p:cxnSp>
        <p:nvCxnSpPr>
          <p:cNvPr id="29" name="28 Conector recto de flecha"/>
          <p:cNvCxnSpPr>
            <a:stCxn id="3074" idx="3"/>
            <a:endCxn id="28" idx="1"/>
          </p:cNvCxnSpPr>
          <p:nvPr/>
        </p:nvCxnSpPr>
        <p:spPr>
          <a:xfrm flipV="1">
            <a:off x="5859154" y="2665133"/>
            <a:ext cx="498128" cy="1"/>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31 Rectángulo redondeado"/>
          <p:cNvSpPr/>
          <p:nvPr/>
        </p:nvSpPr>
        <p:spPr>
          <a:xfrm>
            <a:off x="259797" y="2729358"/>
            <a:ext cx="3799869" cy="11316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Arial" pitchFamily="34" charset="0"/>
              <a:buChar char="•"/>
            </a:pPr>
            <a:r>
              <a:rPr lang="es-MX" sz="1400" dirty="0" smtClean="0"/>
              <a:t>Proteger activos y su uso </a:t>
            </a:r>
          </a:p>
          <a:p>
            <a:pPr marL="285750" indent="-285750" algn="just">
              <a:buFont typeface="Arial" pitchFamily="34" charset="0"/>
              <a:buChar char="•"/>
            </a:pPr>
            <a:r>
              <a:rPr lang="es-MX" sz="1400" dirty="0" smtClean="0"/>
              <a:t>Evitar el uso de pasivos</a:t>
            </a:r>
          </a:p>
          <a:p>
            <a:pPr marL="285750" indent="-285750" algn="just">
              <a:buFont typeface="Arial" pitchFamily="34" charset="0"/>
              <a:buChar char="•"/>
            </a:pPr>
            <a:r>
              <a:rPr lang="es-MX" sz="1400" dirty="0" smtClean="0"/>
              <a:t>Confiabilidad de la información financiera</a:t>
            </a:r>
          </a:p>
          <a:p>
            <a:pPr marL="285750" indent="-285750" algn="just">
              <a:buFont typeface="Arial" pitchFamily="34" charset="0"/>
              <a:buChar char="•"/>
            </a:pPr>
            <a:r>
              <a:rPr lang="es-MX" sz="1400" dirty="0" smtClean="0"/>
              <a:t>Eficiencia de las operaciones</a:t>
            </a:r>
          </a:p>
        </p:txBody>
      </p:sp>
      <p:cxnSp>
        <p:nvCxnSpPr>
          <p:cNvPr id="33" name="32 Conector recto de flecha"/>
          <p:cNvCxnSpPr>
            <a:stCxn id="2" idx="2"/>
            <a:endCxn id="32" idx="0"/>
          </p:cNvCxnSpPr>
          <p:nvPr/>
        </p:nvCxnSpPr>
        <p:spPr>
          <a:xfrm>
            <a:off x="2159732" y="2122883"/>
            <a:ext cx="0" cy="606475"/>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5" name="34 Imagen" descr="http://t2.gstatic.com/images?q=tbn:ANd9GcQdQ79dqPuhEF_LFY7em-rt10DEj5LBRwff5YI8mjbBi7xk2hUnGQ">
            <a:hlinkClick r:id="rId4"/>
          </p:cNvPr>
          <p:cNvPicPr/>
          <p:nvPr/>
        </p:nvPicPr>
        <p:blipFill rotWithShape="1">
          <a:blip r:embed="rId5">
            <a:extLst>
              <a:ext uri="{28A0092B-C50C-407E-A947-70E740481C1C}">
                <a14:useLocalDpi xmlns:a14="http://schemas.microsoft.com/office/drawing/2010/main" val="0"/>
              </a:ext>
            </a:extLst>
          </a:blip>
          <a:srcRect t="57764"/>
          <a:stretch/>
        </p:blipFill>
        <p:spPr bwMode="auto">
          <a:xfrm>
            <a:off x="545670" y="5478344"/>
            <a:ext cx="1224136" cy="1093728"/>
          </a:xfrm>
          <a:prstGeom prst="rect">
            <a:avLst/>
          </a:prstGeom>
          <a:noFill/>
          <a:ln>
            <a:noFill/>
          </a:ln>
          <a:extLst>
            <a:ext uri="{53640926-AAD7-44D8-BBD7-CCE9431645EC}">
              <a14:shadowObscured xmlns:a14="http://schemas.microsoft.com/office/drawing/2010/main"/>
            </a:ext>
          </a:extLst>
        </p:spPr>
      </p:pic>
      <p:sp>
        <p:nvSpPr>
          <p:cNvPr id="36" name="35 Abrir llave"/>
          <p:cNvSpPr/>
          <p:nvPr/>
        </p:nvSpPr>
        <p:spPr>
          <a:xfrm>
            <a:off x="1928606" y="5373216"/>
            <a:ext cx="339138" cy="1303984"/>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7" name="36 Rectángulo"/>
          <p:cNvSpPr/>
          <p:nvPr/>
        </p:nvSpPr>
        <p:spPr>
          <a:xfrm>
            <a:off x="2267744" y="5440432"/>
            <a:ext cx="5225792" cy="1169551"/>
          </a:xfrm>
          <a:prstGeom prst="rect">
            <a:avLst/>
          </a:prstGeom>
        </p:spPr>
        <p:txBody>
          <a:bodyPr wrap="square">
            <a:spAutoFit/>
          </a:bodyPr>
          <a:lstStyle/>
          <a:p>
            <a:pPr marL="285750" indent="-285750">
              <a:buFont typeface="Arial" pitchFamily="34" charset="0"/>
              <a:buChar char="•"/>
            </a:pPr>
            <a:r>
              <a:rPr lang="es-MX" sz="1400" dirty="0" smtClean="0"/>
              <a:t>Verificar las transacciones financieras, contables, operacionales </a:t>
            </a:r>
          </a:p>
          <a:p>
            <a:pPr marL="285750" indent="-285750">
              <a:buFont typeface="Arial" pitchFamily="34" charset="0"/>
              <a:buChar char="•"/>
            </a:pPr>
            <a:r>
              <a:rPr lang="es-MX" sz="1400" dirty="0" smtClean="0"/>
              <a:t>Separación de las actividades (segregación de funciones)</a:t>
            </a:r>
          </a:p>
          <a:p>
            <a:pPr marL="285750" indent="-285750">
              <a:buFont typeface="Arial" pitchFamily="34" charset="0"/>
              <a:buChar char="•"/>
            </a:pPr>
            <a:r>
              <a:rPr lang="es-MX" sz="1400" dirty="0" smtClean="0"/>
              <a:t>Creación de manuales de operaciones</a:t>
            </a:r>
          </a:p>
          <a:p>
            <a:pPr marL="285750" indent="-285750">
              <a:buFont typeface="Arial" pitchFamily="34" charset="0"/>
              <a:buChar char="•"/>
            </a:pPr>
            <a:r>
              <a:rPr lang="es-MX" sz="1400" dirty="0" smtClean="0"/>
              <a:t>Verificaciones continuas </a:t>
            </a:r>
            <a:endParaRPr lang="es-MX" sz="1400" dirty="0"/>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7314" y="5530901"/>
            <a:ext cx="1234537" cy="98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38 Rectángulo redondeado"/>
          <p:cNvSpPr/>
          <p:nvPr/>
        </p:nvSpPr>
        <p:spPr>
          <a:xfrm>
            <a:off x="2771800" y="4749913"/>
            <a:ext cx="3674904" cy="5072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MX" sz="1400" dirty="0" smtClean="0"/>
              <a:t>Proteger los activos  (confiabilidad de E/F)</a:t>
            </a:r>
          </a:p>
        </p:txBody>
      </p:sp>
      <p:sp>
        <p:nvSpPr>
          <p:cNvPr id="40" name="39 Rectángulo redondeado"/>
          <p:cNvSpPr/>
          <p:nvPr/>
        </p:nvSpPr>
        <p:spPr>
          <a:xfrm>
            <a:off x="467544" y="4077072"/>
            <a:ext cx="2088233"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MX" sz="1400" dirty="0" smtClean="0"/>
              <a:t>Control administrativo </a:t>
            </a:r>
          </a:p>
        </p:txBody>
      </p:sp>
      <p:sp>
        <p:nvSpPr>
          <p:cNvPr id="41" name="40 Rectángulo redondeado"/>
          <p:cNvSpPr/>
          <p:nvPr/>
        </p:nvSpPr>
        <p:spPr>
          <a:xfrm>
            <a:off x="467543" y="4749913"/>
            <a:ext cx="2088233"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MX" sz="1400" dirty="0" smtClean="0"/>
              <a:t>Control financiero</a:t>
            </a:r>
          </a:p>
        </p:txBody>
      </p:sp>
      <p:sp>
        <p:nvSpPr>
          <p:cNvPr id="42" name="41 Rectángulo redondeado"/>
          <p:cNvSpPr/>
          <p:nvPr/>
        </p:nvSpPr>
        <p:spPr>
          <a:xfrm>
            <a:off x="2771800" y="4077072"/>
            <a:ext cx="3528392"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MX" sz="1400" dirty="0" smtClean="0"/>
              <a:t>No financieras, métodos y procedimientos </a:t>
            </a:r>
          </a:p>
        </p:txBody>
      </p:sp>
      <p:sp>
        <p:nvSpPr>
          <p:cNvPr id="43" name="42 Abrir llave"/>
          <p:cNvSpPr/>
          <p:nvPr/>
        </p:nvSpPr>
        <p:spPr>
          <a:xfrm>
            <a:off x="6444208" y="3825044"/>
            <a:ext cx="339138" cy="1008112"/>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44" name="43 Rectángulo"/>
          <p:cNvSpPr/>
          <p:nvPr/>
        </p:nvSpPr>
        <p:spPr>
          <a:xfrm>
            <a:off x="6795885" y="3861047"/>
            <a:ext cx="2314200" cy="954107"/>
          </a:xfrm>
          <a:prstGeom prst="rect">
            <a:avLst/>
          </a:prstGeom>
        </p:spPr>
        <p:txBody>
          <a:bodyPr wrap="square">
            <a:spAutoFit/>
          </a:bodyPr>
          <a:lstStyle/>
          <a:p>
            <a:pPr marL="285750" lvl="0" indent="-285750">
              <a:buFont typeface="Arial" pitchFamily="34" charset="0"/>
              <a:buChar char="•"/>
            </a:pPr>
            <a:r>
              <a:rPr lang="es-ES" sz="1400" dirty="0" smtClean="0"/>
              <a:t>Eficiencia operacional</a:t>
            </a:r>
          </a:p>
          <a:p>
            <a:pPr marL="285750" lvl="0" indent="-285750">
              <a:buFont typeface="Arial" pitchFamily="34" charset="0"/>
              <a:buChar char="•"/>
            </a:pPr>
            <a:r>
              <a:rPr lang="es-ES" sz="1400" dirty="0" smtClean="0"/>
              <a:t>Adherencia </a:t>
            </a:r>
            <a:r>
              <a:rPr lang="es-ES" sz="1400" dirty="0"/>
              <a:t>a políticas </a:t>
            </a:r>
            <a:endParaRPr lang="es-ES" sz="1400" dirty="0" smtClean="0"/>
          </a:p>
          <a:p>
            <a:pPr marL="285750" lvl="0" indent="-285750">
              <a:buFont typeface="Arial" pitchFamily="34" charset="0"/>
              <a:buChar char="•"/>
            </a:pPr>
            <a:r>
              <a:rPr lang="es-ES" sz="1400" dirty="0"/>
              <a:t>A</a:t>
            </a:r>
            <a:r>
              <a:rPr lang="es-ES" sz="1400" dirty="0" smtClean="0"/>
              <a:t>nálisis estadísticos</a:t>
            </a:r>
          </a:p>
          <a:p>
            <a:pPr marL="285750" lvl="0" indent="-285750">
              <a:buFont typeface="Arial" pitchFamily="34" charset="0"/>
              <a:buChar char="•"/>
            </a:pPr>
            <a:r>
              <a:rPr lang="es-ES" sz="1400" dirty="0"/>
              <a:t>C</a:t>
            </a:r>
            <a:r>
              <a:rPr lang="es-ES" sz="1400" dirty="0" smtClean="0"/>
              <a:t>ontrol </a:t>
            </a:r>
            <a:r>
              <a:rPr lang="es-ES" sz="1400" dirty="0"/>
              <a:t>de </a:t>
            </a:r>
            <a:r>
              <a:rPr lang="es-ES" sz="1400" dirty="0" smtClean="0"/>
              <a:t>calidad</a:t>
            </a:r>
            <a:endParaRPr lang="es-MX" sz="1400" dirty="0"/>
          </a:p>
        </p:txBody>
      </p:sp>
      <p:cxnSp>
        <p:nvCxnSpPr>
          <p:cNvPr id="38" name="37 Conector recto de flecha"/>
          <p:cNvCxnSpPr>
            <a:stCxn id="40" idx="3"/>
            <a:endCxn id="42" idx="1"/>
          </p:cNvCxnSpPr>
          <p:nvPr/>
        </p:nvCxnSpPr>
        <p:spPr>
          <a:xfrm>
            <a:off x="2555777" y="4329100"/>
            <a:ext cx="216023" cy="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a:stCxn id="41" idx="3"/>
            <a:endCxn id="39" idx="1"/>
          </p:cNvCxnSpPr>
          <p:nvPr/>
        </p:nvCxnSpPr>
        <p:spPr>
          <a:xfrm>
            <a:off x="2555776" y="5001941"/>
            <a:ext cx="216024" cy="1611"/>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angular"/>
          <p:cNvCxnSpPr>
            <a:stCxn id="4" idx="1"/>
            <a:endCxn id="40" idx="1"/>
          </p:cNvCxnSpPr>
          <p:nvPr/>
        </p:nvCxnSpPr>
        <p:spPr>
          <a:xfrm rot="10800000" flipV="1">
            <a:off x="467544" y="517322"/>
            <a:ext cx="2664296" cy="3811778"/>
          </a:xfrm>
          <a:prstGeom prst="bentConnector3">
            <a:avLst>
              <a:gd name="adj1" fmla="val 108580"/>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angular"/>
          <p:cNvCxnSpPr>
            <a:stCxn id="4" idx="1"/>
            <a:endCxn id="41" idx="1"/>
          </p:cNvCxnSpPr>
          <p:nvPr/>
        </p:nvCxnSpPr>
        <p:spPr>
          <a:xfrm rot="10800000" flipV="1">
            <a:off x="467544" y="517321"/>
            <a:ext cx="2664297" cy="4484619"/>
          </a:xfrm>
          <a:prstGeom prst="bentConnector3">
            <a:avLst>
              <a:gd name="adj1" fmla="val 108580"/>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461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3131839" y="2890677"/>
            <a:ext cx="2436777" cy="52322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ECONOMÍA ECUATORIANA</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 name="17 Imagen"/>
          <p:cNvPicPr/>
          <p:nvPr/>
        </p:nvPicPr>
        <p:blipFill rotWithShape="1">
          <a:blip r:embed="rId3"/>
          <a:srcRect l="40648" t="21284" r="41688" b="64527"/>
          <a:stretch/>
        </p:blipFill>
        <p:spPr bwMode="auto">
          <a:xfrm>
            <a:off x="6498844" y="548680"/>
            <a:ext cx="2021903" cy="875815"/>
          </a:xfrm>
          <a:prstGeom prst="rect">
            <a:avLst/>
          </a:prstGeom>
          <a:ln>
            <a:noFill/>
          </a:ln>
          <a:extLst>
            <a:ext uri="{53640926-AAD7-44D8-BBD7-CCE9431645EC}">
              <a14:shadowObscured xmlns:a14="http://schemas.microsoft.com/office/drawing/2010/main"/>
            </a:ext>
          </a:extLst>
        </p:spPr>
      </p:pic>
      <p:sp>
        <p:nvSpPr>
          <p:cNvPr id="4" name="3 Llamada de flecha a la derecha"/>
          <p:cNvSpPr/>
          <p:nvPr/>
        </p:nvSpPr>
        <p:spPr>
          <a:xfrm>
            <a:off x="323528" y="2588434"/>
            <a:ext cx="2736304" cy="1127706"/>
          </a:xfrm>
          <a:prstGeom prst="righ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400" dirty="0" smtClean="0"/>
          </a:p>
          <a:p>
            <a:pPr algn="ctr"/>
            <a:r>
              <a:rPr lang="es-ES" sz="1400" dirty="0" smtClean="0"/>
              <a:t>Reducido </a:t>
            </a:r>
            <a:r>
              <a:rPr lang="es-ES" sz="1400" dirty="0"/>
              <a:t>crecimiento </a:t>
            </a:r>
          </a:p>
          <a:p>
            <a:pPr algn="ctr"/>
            <a:r>
              <a:rPr lang="es-ES" sz="1400" dirty="0"/>
              <a:t>Limitada diversificación</a:t>
            </a:r>
            <a:endParaRPr lang="es-MX" sz="1400" dirty="0"/>
          </a:p>
          <a:p>
            <a:pPr algn="ctr"/>
            <a:endParaRPr lang="es-MX" sz="1400" dirty="0"/>
          </a:p>
        </p:txBody>
      </p:sp>
      <p:sp>
        <p:nvSpPr>
          <p:cNvPr id="5" name="4 Llamada de flecha a la izquierda"/>
          <p:cNvSpPr/>
          <p:nvPr/>
        </p:nvSpPr>
        <p:spPr>
          <a:xfrm>
            <a:off x="5648064" y="2515535"/>
            <a:ext cx="3172408" cy="1273505"/>
          </a:xfrm>
          <a:prstGeom prst="lef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Abultado </a:t>
            </a:r>
            <a:r>
              <a:rPr lang="es-ES" sz="1400" dirty="0"/>
              <a:t>predominio de un número reducido de productos primarios en sus exportaciones</a:t>
            </a:r>
            <a:endParaRPr lang="es-MX" sz="1400" dirty="0"/>
          </a:p>
        </p:txBody>
      </p:sp>
      <p:sp>
        <p:nvSpPr>
          <p:cNvPr id="14" name="Rectangle 1"/>
          <p:cNvSpPr>
            <a:spLocks noChangeArrowheads="1"/>
          </p:cNvSpPr>
          <p:nvPr/>
        </p:nvSpPr>
        <p:spPr bwMode="auto">
          <a:xfrm>
            <a:off x="755576" y="4289319"/>
            <a:ext cx="2436777" cy="30777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ESTRUCTURA</a:t>
            </a:r>
            <a:r>
              <a:rPr kumimoji="0" lang="es-EC" sz="1400" b="1" i="0" u="none" strike="noStrike" cap="none" normalizeH="0" dirty="0" smtClean="0">
                <a:ln>
                  <a:noFill/>
                </a:ln>
                <a:solidFill>
                  <a:schemeClr val="tx1"/>
                </a:solidFill>
                <a:effectLst/>
                <a:latin typeface="Arial" pitchFamily="34" charset="0"/>
                <a:ea typeface="Calibri" pitchFamily="34" charset="0"/>
                <a:cs typeface="Arial" pitchFamily="34" charset="0"/>
              </a:rPr>
              <a:t> SOCIAL </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Proceso alternativo"/>
          <p:cNvSpPr/>
          <p:nvPr/>
        </p:nvSpPr>
        <p:spPr>
          <a:xfrm>
            <a:off x="5063739" y="3933056"/>
            <a:ext cx="3324685" cy="884560"/>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400" dirty="0" smtClean="0"/>
              <a:t>Profundas </a:t>
            </a:r>
            <a:r>
              <a:rPr lang="es-ES" sz="1400" dirty="0"/>
              <a:t>desigualdades sociales, étnicas y regionales</a:t>
            </a:r>
            <a:endParaRPr lang="es-MX" sz="1400" dirty="0"/>
          </a:p>
        </p:txBody>
      </p:sp>
      <p:sp>
        <p:nvSpPr>
          <p:cNvPr id="8" name="7 Flecha derecha"/>
          <p:cNvSpPr/>
          <p:nvPr/>
        </p:nvSpPr>
        <p:spPr>
          <a:xfrm>
            <a:off x="3631716" y="3789040"/>
            <a:ext cx="1191838" cy="1224136"/>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dirty="0" smtClean="0"/>
              <a:t>Ha Tenido</a:t>
            </a:r>
            <a:endParaRPr lang="es-MX" sz="1400" dirty="0"/>
          </a:p>
        </p:txBody>
      </p:sp>
      <p:sp>
        <p:nvSpPr>
          <p:cNvPr id="17" name="Rectangle 1"/>
          <p:cNvSpPr>
            <a:spLocks noChangeArrowheads="1"/>
          </p:cNvSpPr>
          <p:nvPr/>
        </p:nvSpPr>
        <p:spPr bwMode="auto">
          <a:xfrm>
            <a:off x="774610" y="5353111"/>
            <a:ext cx="2436777" cy="30777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C"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ACTUAL GOBIERNO</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18 Proceso alternativo"/>
          <p:cNvSpPr/>
          <p:nvPr/>
        </p:nvSpPr>
        <p:spPr>
          <a:xfrm>
            <a:off x="5063739" y="5064720"/>
            <a:ext cx="3324685" cy="884560"/>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dirty="0" smtClean="0"/>
              <a:t>Infraestructura pública</a:t>
            </a:r>
          </a:p>
          <a:p>
            <a:pPr algn="ctr"/>
            <a:r>
              <a:rPr lang="es-MX" sz="1400" dirty="0" smtClean="0"/>
              <a:t>Mejor redistribución de la riqueza </a:t>
            </a:r>
            <a:endParaRPr lang="es-MX" sz="1400" dirty="0"/>
          </a:p>
        </p:txBody>
      </p:sp>
      <p:sp>
        <p:nvSpPr>
          <p:cNvPr id="21" name="20 Flecha derecha"/>
          <p:cNvSpPr/>
          <p:nvPr/>
        </p:nvSpPr>
        <p:spPr>
          <a:xfrm>
            <a:off x="3699069" y="5200966"/>
            <a:ext cx="1056071" cy="612068"/>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MX" dirty="0"/>
          </a:p>
        </p:txBody>
      </p:sp>
      <p:sp>
        <p:nvSpPr>
          <p:cNvPr id="12" name="Rectangle 1"/>
          <p:cNvSpPr>
            <a:spLocks noChangeArrowheads="1"/>
          </p:cNvSpPr>
          <p:nvPr/>
        </p:nvSpPr>
        <p:spPr bwMode="auto">
          <a:xfrm>
            <a:off x="3008715" y="2207758"/>
            <a:ext cx="2436777" cy="30777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C" sz="1400" b="1" dirty="0" smtClean="0">
                <a:solidFill>
                  <a:schemeClr val="tx1"/>
                </a:solidFill>
                <a:latin typeface="Arial" pitchFamily="34" charset="0"/>
                <a:cs typeface="Arial" pitchFamily="34" charset="0"/>
              </a:rPr>
              <a:t>GENERALIDADES</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1 Título"/>
          <p:cNvSpPr txBox="1">
            <a:spLocks/>
          </p:cNvSpPr>
          <p:nvPr/>
        </p:nvSpPr>
        <p:spPr>
          <a:xfrm>
            <a:off x="314898" y="692696"/>
            <a:ext cx="8229600" cy="1167317"/>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C" sz="2400" dirty="0" smtClean="0"/>
              <a:t>CAPÍTULO I</a:t>
            </a:r>
          </a:p>
          <a:p>
            <a:pPr algn="ctr"/>
            <a:endParaRPr lang="es-EC" sz="2400" dirty="0" smtClean="0"/>
          </a:p>
          <a:p>
            <a:pPr algn="ctr"/>
            <a:r>
              <a:rPr lang="es-EC" sz="2400" dirty="0" smtClean="0"/>
              <a:t>DESCRIPCIÓN DE LA EMPRESA</a:t>
            </a:r>
            <a:endParaRPr lang="es-EC" sz="2400" dirty="0"/>
          </a:p>
        </p:txBody>
      </p:sp>
      <p:grpSp>
        <p:nvGrpSpPr>
          <p:cNvPr id="15" name="14 Grupo"/>
          <p:cNvGrpSpPr/>
          <p:nvPr/>
        </p:nvGrpSpPr>
        <p:grpSpPr>
          <a:xfrm>
            <a:off x="334891" y="5813034"/>
            <a:ext cx="3575556" cy="892464"/>
            <a:chOff x="671" y="64641"/>
            <a:chExt cx="5854968" cy="1231503"/>
          </a:xfrm>
        </p:grpSpPr>
        <p:sp>
          <p:nvSpPr>
            <p:cNvPr id="16" name="15 Rectángulo redondeado"/>
            <p:cNvSpPr/>
            <p:nvPr/>
          </p:nvSpPr>
          <p:spPr>
            <a:xfrm>
              <a:off x="671" y="64641"/>
              <a:ext cx="5854968" cy="1231503"/>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19 Rectángulo"/>
            <p:cNvSpPr/>
            <p:nvPr/>
          </p:nvSpPr>
          <p:spPr>
            <a:xfrm>
              <a:off x="36740" y="100710"/>
              <a:ext cx="5782830" cy="1159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1400" kern="1200" dirty="0" smtClean="0"/>
                <a:t>Se debe marcar el camino de crecimiento económico a través de un modelo propio de desarrollo </a:t>
              </a:r>
              <a:endParaRPr lang="es-MX" sz="1400" kern="1200" dirty="0"/>
            </a:p>
          </p:txBody>
        </p:sp>
      </p:grpSp>
      <p:grpSp>
        <p:nvGrpSpPr>
          <p:cNvPr id="22" name="21 Grupo"/>
          <p:cNvGrpSpPr/>
          <p:nvPr/>
        </p:nvGrpSpPr>
        <p:grpSpPr>
          <a:xfrm>
            <a:off x="3995936" y="5474373"/>
            <a:ext cx="4548562" cy="1195434"/>
            <a:chOff x="671" y="1372421"/>
            <a:chExt cx="4548562" cy="1195434"/>
          </a:xfrm>
        </p:grpSpPr>
        <p:sp>
          <p:nvSpPr>
            <p:cNvPr id="23" name="22 Rectángulo redondeado"/>
            <p:cNvSpPr/>
            <p:nvPr/>
          </p:nvSpPr>
          <p:spPr>
            <a:xfrm>
              <a:off x="671" y="1952103"/>
              <a:ext cx="4548562" cy="615752"/>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23 Rectángulo"/>
            <p:cNvSpPr/>
            <p:nvPr/>
          </p:nvSpPr>
          <p:spPr>
            <a:xfrm>
              <a:off x="36740" y="1372421"/>
              <a:ext cx="4488742" cy="1159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MX" sz="1400" kern="1200" dirty="0" smtClean="0"/>
            </a:p>
            <a:p>
              <a:pPr lvl="0" algn="ctr" defTabSz="889000">
                <a:lnSpc>
                  <a:spcPct val="90000"/>
                </a:lnSpc>
                <a:spcBef>
                  <a:spcPct val="0"/>
                </a:spcBef>
                <a:spcAft>
                  <a:spcPct val="35000"/>
                </a:spcAft>
              </a:pPr>
              <a:endParaRPr lang="es-MX" sz="1400" dirty="0"/>
            </a:p>
            <a:p>
              <a:pPr lvl="0" algn="ctr" defTabSz="889000">
                <a:lnSpc>
                  <a:spcPct val="90000"/>
                </a:lnSpc>
                <a:spcBef>
                  <a:spcPct val="0"/>
                </a:spcBef>
                <a:spcAft>
                  <a:spcPct val="35000"/>
                </a:spcAft>
              </a:pPr>
              <a:r>
                <a:rPr lang="es-MX" sz="1400" kern="1200" dirty="0" smtClean="0"/>
                <a:t>Basado </a:t>
              </a:r>
              <a:r>
                <a:rPr lang="es-MX" sz="1400" kern="1200" dirty="0" smtClean="0"/>
                <a:t>en planificación y crecimiento </a:t>
              </a:r>
              <a:r>
                <a:rPr lang="es-MX" sz="1400" kern="1200" dirty="0" smtClean="0"/>
                <a:t>económico Industria local, PYMES, microempresa</a:t>
              </a:r>
              <a:endParaRPr lang="es-MX" sz="1400" kern="1200" dirty="0"/>
            </a:p>
          </p:txBody>
        </p:sp>
      </p:grpSp>
    </p:spTree>
    <p:extLst>
      <p:ext uri="{BB962C8B-B14F-4D97-AF65-F5344CB8AC3E}">
        <p14:creationId xmlns:p14="http://schemas.microsoft.com/office/powerpoint/2010/main" val="15595526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131840" y="332656"/>
            <a:ext cx="2768707" cy="369332"/>
          </a:xfrm>
          <a:prstGeom prst="rect">
            <a:avLst/>
          </a:prstGeom>
        </p:spPr>
        <p:txBody>
          <a:bodyPr wrap="none">
            <a:spAutoFit/>
          </a:bodyPr>
          <a:lstStyle/>
          <a:p>
            <a:pPr lvl="1"/>
            <a:r>
              <a:rPr lang="es-ES" b="1" dirty="0" smtClean="0"/>
              <a:t>MARCO FINANCIERO</a:t>
            </a:r>
            <a:endParaRPr lang="es-MX" dirty="0"/>
          </a:p>
        </p:txBody>
      </p:sp>
      <p:sp>
        <p:nvSpPr>
          <p:cNvPr id="39" name="38 Rectángulo redondeado"/>
          <p:cNvSpPr/>
          <p:nvPr/>
        </p:nvSpPr>
        <p:spPr>
          <a:xfrm>
            <a:off x="4570536" y="2564904"/>
            <a:ext cx="1460648" cy="50727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dirty="0" smtClean="0"/>
              <a:t>CCE= CO - PPP</a:t>
            </a:r>
          </a:p>
        </p:txBody>
      </p:sp>
      <p:sp>
        <p:nvSpPr>
          <p:cNvPr id="40" name="39 Rectángulo redondeado"/>
          <p:cNvSpPr/>
          <p:nvPr/>
        </p:nvSpPr>
        <p:spPr>
          <a:xfrm>
            <a:off x="323528" y="1628800"/>
            <a:ext cx="2088233"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Parámetros mejorar uso de los recursos   </a:t>
            </a:r>
          </a:p>
        </p:txBody>
      </p:sp>
      <p:sp>
        <p:nvSpPr>
          <p:cNvPr id="42" name="41 Rectángulo redondeado"/>
          <p:cNvSpPr/>
          <p:nvPr/>
        </p:nvSpPr>
        <p:spPr>
          <a:xfrm>
            <a:off x="1187624" y="2564904"/>
            <a:ext cx="2952329"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Ciclo de conversión del efectivo </a:t>
            </a:r>
          </a:p>
        </p:txBody>
      </p:sp>
      <p:sp>
        <p:nvSpPr>
          <p:cNvPr id="34" name="33 Rectángulo"/>
          <p:cNvSpPr/>
          <p:nvPr/>
        </p:nvSpPr>
        <p:spPr>
          <a:xfrm>
            <a:off x="2027413" y="776570"/>
            <a:ext cx="501716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dirty="0" smtClean="0"/>
              <a:t>ESTRATEGIAS FINANCIERAS PARA CORTO PLAZO </a:t>
            </a:r>
            <a:endParaRPr lang="es-MX" sz="1600" dirty="0"/>
          </a:p>
        </p:txBody>
      </p:sp>
      <p:sp>
        <p:nvSpPr>
          <p:cNvPr id="45" name="44 Rectángulo"/>
          <p:cNvSpPr/>
          <p:nvPr/>
        </p:nvSpPr>
        <p:spPr>
          <a:xfrm>
            <a:off x="2560458" y="1726939"/>
            <a:ext cx="1142763" cy="307777"/>
          </a:xfrm>
          <a:prstGeom prst="rect">
            <a:avLst/>
          </a:prstGeom>
        </p:spPr>
        <p:txBody>
          <a:bodyPr wrap="square">
            <a:spAutoFit/>
          </a:bodyPr>
          <a:lstStyle/>
          <a:p>
            <a:pPr algn="ctr"/>
            <a:r>
              <a:rPr lang="es-MX" sz="1400" dirty="0" smtClean="0"/>
              <a:t>Operación </a:t>
            </a:r>
            <a:endParaRPr lang="es-MX" sz="1400" dirty="0"/>
          </a:p>
        </p:txBody>
      </p:sp>
      <p:sp>
        <p:nvSpPr>
          <p:cNvPr id="47" name="46 Abrir llave"/>
          <p:cNvSpPr/>
          <p:nvPr/>
        </p:nvSpPr>
        <p:spPr>
          <a:xfrm>
            <a:off x="3635896" y="1451992"/>
            <a:ext cx="169569" cy="857671"/>
          </a:xfrm>
          <a:prstGeom prst="lef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48" name="47 Rectángulo"/>
          <p:cNvSpPr/>
          <p:nvPr/>
        </p:nvSpPr>
        <p:spPr>
          <a:xfrm>
            <a:off x="3805465" y="1511495"/>
            <a:ext cx="1486615" cy="738664"/>
          </a:xfrm>
          <a:prstGeom prst="rect">
            <a:avLst/>
          </a:prstGeom>
        </p:spPr>
        <p:txBody>
          <a:bodyPr wrap="square">
            <a:spAutoFit/>
          </a:bodyPr>
          <a:lstStyle/>
          <a:p>
            <a:pPr marL="285750" indent="-285750">
              <a:buFont typeface="Arial" pitchFamily="34" charset="0"/>
              <a:buChar char="•"/>
            </a:pPr>
            <a:r>
              <a:rPr lang="es-MX" sz="1400" dirty="0" smtClean="0"/>
              <a:t>Producción </a:t>
            </a:r>
          </a:p>
          <a:p>
            <a:pPr marL="285750" indent="-285750">
              <a:buFont typeface="Arial" pitchFamily="34" charset="0"/>
              <a:buChar char="•"/>
            </a:pPr>
            <a:r>
              <a:rPr lang="es-MX" sz="1400" dirty="0" smtClean="0"/>
              <a:t>Ventas</a:t>
            </a:r>
          </a:p>
          <a:p>
            <a:pPr marL="285750" indent="-285750">
              <a:buFont typeface="Arial" pitchFamily="34" charset="0"/>
              <a:buChar char="•"/>
            </a:pPr>
            <a:r>
              <a:rPr lang="es-MX" sz="1400" dirty="0" smtClean="0"/>
              <a:t>Cobros </a:t>
            </a:r>
            <a:endParaRPr lang="es-MX" sz="1400" dirty="0"/>
          </a:p>
        </p:txBody>
      </p:sp>
      <p:sp>
        <p:nvSpPr>
          <p:cNvPr id="50" name="49 Rectángulo"/>
          <p:cNvSpPr/>
          <p:nvPr/>
        </p:nvSpPr>
        <p:spPr>
          <a:xfrm>
            <a:off x="5724129" y="1726938"/>
            <a:ext cx="3168352" cy="307777"/>
          </a:xfrm>
          <a:prstGeom prst="rect">
            <a:avLst/>
          </a:prstGeom>
        </p:spPr>
        <p:txBody>
          <a:bodyPr wrap="square">
            <a:spAutoFit/>
          </a:bodyPr>
          <a:lstStyle/>
          <a:p>
            <a:r>
              <a:rPr lang="es-MX" sz="1400" dirty="0" smtClean="0"/>
              <a:t>Activo circulante – Pasivo circulante</a:t>
            </a:r>
            <a:endParaRPr lang="es-MX" sz="1400" dirty="0"/>
          </a:p>
        </p:txBody>
      </p:sp>
      <p:sp>
        <p:nvSpPr>
          <p:cNvPr id="6" name="5 Flecha derecha"/>
          <p:cNvSpPr/>
          <p:nvPr/>
        </p:nvSpPr>
        <p:spPr>
          <a:xfrm>
            <a:off x="5292080" y="1677870"/>
            <a:ext cx="432049" cy="40591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52" name="51 Rectángulo redondeado"/>
          <p:cNvSpPr/>
          <p:nvPr/>
        </p:nvSpPr>
        <p:spPr>
          <a:xfrm>
            <a:off x="7253549" y="681410"/>
            <a:ext cx="1745172" cy="7705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Estrategias para el manejo óptimo</a:t>
            </a:r>
          </a:p>
        </p:txBody>
      </p:sp>
      <p:sp>
        <p:nvSpPr>
          <p:cNvPr id="53" name="52 Rectángulo redondeado"/>
          <p:cNvSpPr/>
          <p:nvPr/>
        </p:nvSpPr>
        <p:spPr>
          <a:xfrm>
            <a:off x="6319216" y="2564904"/>
            <a:ext cx="1460648" cy="50727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dirty="0" smtClean="0"/>
              <a:t>CO= PPI + PPC</a:t>
            </a:r>
          </a:p>
        </p:txBody>
      </p:sp>
      <p:graphicFrame>
        <p:nvGraphicFramePr>
          <p:cNvPr id="15" name="14 Tabla"/>
          <p:cNvGraphicFramePr>
            <a:graphicFrameLocks noGrp="1"/>
          </p:cNvGraphicFramePr>
          <p:nvPr>
            <p:extLst>
              <p:ext uri="{D42A27DB-BD31-4B8C-83A1-F6EECF244321}">
                <p14:modId xmlns:p14="http://schemas.microsoft.com/office/powerpoint/2010/main" val="4129251540"/>
              </p:ext>
            </p:extLst>
          </p:nvPr>
        </p:nvGraphicFramePr>
        <p:xfrm>
          <a:off x="1259632" y="3573016"/>
          <a:ext cx="6535749" cy="2133600"/>
        </p:xfrm>
        <a:graphic>
          <a:graphicData uri="http://schemas.openxmlformats.org/drawingml/2006/table">
            <a:tbl>
              <a:tblPr firstRow="1" firstCol="1" bandRow="1">
                <a:tableStyleId>{D27102A9-8310-4765-A935-A1911B00CA55}</a:tableStyleId>
              </a:tblPr>
              <a:tblGrid>
                <a:gridCol w="3717301"/>
                <a:gridCol w="786081"/>
                <a:gridCol w="785252"/>
                <a:gridCol w="669993"/>
                <a:gridCol w="577122"/>
              </a:tblGrid>
              <a:tr h="0">
                <a:tc>
                  <a:txBody>
                    <a:bodyPr/>
                    <a:lstStyle/>
                    <a:p>
                      <a:pPr>
                        <a:lnSpc>
                          <a:spcPct val="200000"/>
                        </a:lnSpc>
                        <a:spcAft>
                          <a:spcPts val="0"/>
                        </a:spcAft>
                      </a:pPr>
                      <a:r>
                        <a:rPr lang="es-ES" sz="1400" dirty="0">
                          <a:effectLst/>
                        </a:rPr>
                        <a:t>Ciclo de conversión del efectivo </a:t>
                      </a:r>
                      <a:endParaRPr lang="es-MX" sz="1400" dirty="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2008</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2009</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2010</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2011</a:t>
                      </a:r>
                      <a:endParaRPr lang="es-MX" sz="1400">
                        <a:solidFill>
                          <a:srgbClr val="000000"/>
                        </a:solidFill>
                        <a:effectLst/>
                        <a:latin typeface="Symbol"/>
                        <a:ea typeface="Calibri"/>
                        <a:cs typeface="Symbol"/>
                      </a:endParaRPr>
                    </a:p>
                  </a:txBody>
                  <a:tcPr marL="68580" marR="68580" marT="0" marB="0"/>
                </a:tc>
              </a:tr>
              <a:tr h="0">
                <a:tc>
                  <a:txBody>
                    <a:bodyPr/>
                    <a:lstStyle/>
                    <a:p>
                      <a:pPr>
                        <a:lnSpc>
                          <a:spcPct val="200000"/>
                        </a:lnSpc>
                        <a:spcAft>
                          <a:spcPts val="0"/>
                        </a:spcAft>
                      </a:pPr>
                      <a:r>
                        <a:rPr lang="es-ES" sz="1400">
                          <a:effectLst/>
                        </a:rPr>
                        <a:t>Plazo promedio de inventario </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123</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76</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207</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89</a:t>
                      </a:r>
                      <a:endParaRPr lang="es-MX" sz="1400">
                        <a:solidFill>
                          <a:srgbClr val="000000"/>
                        </a:solidFill>
                        <a:effectLst/>
                        <a:latin typeface="Symbol"/>
                        <a:ea typeface="Calibri"/>
                        <a:cs typeface="Symbol"/>
                      </a:endParaRPr>
                    </a:p>
                  </a:txBody>
                  <a:tcPr marL="68580" marR="68580" marT="0" marB="0"/>
                </a:tc>
              </a:tr>
              <a:tr h="0">
                <a:tc>
                  <a:txBody>
                    <a:bodyPr/>
                    <a:lstStyle/>
                    <a:p>
                      <a:pPr>
                        <a:lnSpc>
                          <a:spcPct val="200000"/>
                        </a:lnSpc>
                        <a:spcAft>
                          <a:spcPts val="0"/>
                        </a:spcAft>
                      </a:pPr>
                      <a:r>
                        <a:rPr lang="es-ES" sz="1400">
                          <a:effectLst/>
                        </a:rPr>
                        <a:t>Plazo promedio de cobro</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143</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126</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136</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86</a:t>
                      </a:r>
                      <a:endParaRPr lang="es-MX" sz="1400">
                        <a:solidFill>
                          <a:srgbClr val="000000"/>
                        </a:solidFill>
                        <a:effectLst/>
                        <a:latin typeface="Symbol"/>
                        <a:ea typeface="Calibri"/>
                        <a:cs typeface="Symbol"/>
                      </a:endParaRPr>
                    </a:p>
                  </a:txBody>
                  <a:tcPr marL="68580" marR="68580" marT="0" marB="0"/>
                </a:tc>
              </a:tr>
              <a:tr h="0">
                <a:tc>
                  <a:txBody>
                    <a:bodyPr/>
                    <a:lstStyle/>
                    <a:p>
                      <a:pPr>
                        <a:lnSpc>
                          <a:spcPct val="200000"/>
                        </a:lnSpc>
                        <a:spcAft>
                          <a:spcPts val="0"/>
                        </a:spcAft>
                      </a:pPr>
                      <a:r>
                        <a:rPr lang="es-ES" sz="1400">
                          <a:effectLst/>
                        </a:rPr>
                        <a:t>Plazo promedio de pago </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192</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64</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78</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49</a:t>
                      </a:r>
                      <a:endParaRPr lang="es-MX" sz="1400">
                        <a:solidFill>
                          <a:srgbClr val="000000"/>
                        </a:solidFill>
                        <a:effectLst/>
                        <a:latin typeface="Symbol"/>
                        <a:ea typeface="Calibri"/>
                        <a:cs typeface="Symbol"/>
                      </a:endParaRPr>
                    </a:p>
                  </a:txBody>
                  <a:tcPr marL="68580" marR="68580" marT="0" marB="0"/>
                </a:tc>
              </a:tr>
              <a:tr h="0">
                <a:tc>
                  <a:txBody>
                    <a:bodyPr/>
                    <a:lstStyle/>
                    <a:p>
                      <a:pPr>
                        <a:lnSpc>
                          <a:spcPct val="200000"/>
                        </a:lnSpc>
                        <a:spcAft>
                          <a:spcPts val="0"/>
                        </a:spcAft>
                      </a:pPr>
                      <a:r>
                        <a:rPr lang="es-ES" sz="1400">
                          <a:effectLst/>
                        </a:rPr>
                        <a:t>Ciclo de conversión del efectivo </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dirty="0">
                          <a:effectLst/>
                        </a:rPr>
                        <a:t>74</a:t>
                      </a:r>
                      <a:endParaRPr lang="es-MX" sz="1400" dirty="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138</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a:effectLst/>
                        </a:rPr>
                        <a:t>265</a:t>
                      </a:r>
                      <a:endParaRPr lang="es-MX" sz="1400">
                        <a:solidFill>
                          <a:srgbClr val="000000"/>
                        </a:solidFill>
                        <a:effectLst/>
                        <a:latin typeface="Symbol"/>
                        <a:ea typeface="Calibri"/>
                        <a:cs typeface="Symbol"/>
                      </a:endParaRPr>
                    </a:p>
                  </a:txBody>
                  <a:tcPr marL="68580" marR="68580" marT="0" marB="0"/>
                </a:tc>
                <a:tc>
                  <a:txBody>
                    <a:bodyPr/>
                    <a:lstStyle/>
                    <a:p>
                      <a:pPr>
                        <a:lnSpc>
                          <a:spcPct val="200000"/>
                        </a:lnSpc>
                        <a:spcAft>
                          <a:spcPts val="0"/>
                        </a:spcAft>
                      </a:pPr>
                      <a:r>
                        <a:rPr lang="es-ES" sz="1400" dirty="0">
                          <a:effectLst/>
                        </a:rPr>
                        <a:t>126</a:t>
                      </a:r>
                      <a:endParaRPr lang="es-MX" sz="1400" dirty="0">
                        <a:solidFill>
                          <a:srgbClr val="000000"/>
                        </a:solidFill>
                        <a:effectLst/>
                        <a:latin typeface="Symbol"/>
                        <a:ea typeface="Calibri"/>
                        <a:cs typeface="Symbol"/>
                      </a:endParaRPr>
                    </a:p>
                  </a:txBody>
                  <a:tcPr marL="68580" marR="68580" marT="0" marB="0"/>
                </a:tc>
              </a:tr>
            </a:tbl>
          </a:graphicData>
        </a:graphic>
      </p:graphicFrame>
      <p:sp>
        <p:nvSpPr>
          <p:cNvPr id="16" name="15 Rectángulo"/>
          <p:cNvSpPr/>
          <p:nvPr/>
        </p:nvSpPr>
        <p:spPr>
          <a:xfrm>
            <a:off x="2483768" y="3212976"/>
            <a:ext cx="4384277" cy="307777"/>
          </a:xfrm>
          <a:prstGeom prst="rect">
            <a:avLst/>
          </a:prstGeom>
        </p:spPr>
        <p:txBody>
          <a:bodyPr wrap="none">
            <a:spAutoFit/>
          </a:bodyPr>
          <a:lstStyle/>
          <a:p>
            <a:r>
              <a:rPr lang="es-ES" sz="1400" b="1" dirty="0"/>
              <a:t>CICLO DE CONVERSIÓN DEL </a:t>
            </a:r>
            <a:r>
              <a:rPr lang="es-ES" sz="1400" b="1" dirty="0" smtClean="0"/>
              <a:t>EFECTIVO BIOPRONEC </a:t>
            </a:r>
            <a:endParaRPr lang="es-MX" sz="1400" dirty="0"/>
          </a:p>
        </p:txBody>
      </p:sp>
      <p:graphicFrame>
        <p:nvGraphicFramePr>
          <p:cNvPr id="17" name="16 Tabla"/>
          <p:cNvGraphicFramePr>
            <a:graphicFrameLocks noGrp="1"/>
          </p:cNvGraphicFramePr>
          <p:nvPr>
            <p:extLst>
              <p:ext uri="{D42A27DB-BD31-4B8C-83A1-F6EECF244321}">
                <p14:modId xmlns:p14="http://schemas.microsoft.com/office/powerpoint/2010/main" val="2036626237"/>
              </p:ext>
            </p:extLst>
          </p:nvPr>
        </p:nvGraphicFramePr>
        <p:xfrm>
          <a:off x="1676027" y="6110432"/>
          <a:ext cx="5704285" cy="630936"/>
        </p:xfrm>
        <a:graphic>
          <a:graphicData uri="http://schemas.openxmlformats.org/drawingml/2006/table">
            <a:tbl>
              <a:tblPr firstRow="1" firstCol="1" bandRow="1">
                <a:tableStyleId>{D27102A9-8310-4765-A935-A1911B00CA55}</a:tableStyleId>
              </a:tblPr>
              <a:tblGrid>
                <a:gridCol w="1836973"/>
                <a:gridCol w="966828"/>
                <a:gridCol w="966828"/>
                <a:gridCol w="966828"/>
                <a:gridCol w="966828"/>
              </a:tblGrid>
              <a:tr h="190500">
                <a:tc>
                  <a:txBody>
                    <a:bodyPr/>
                    <a:lstStyle/>
                    <a:p>
                      <a:pPr>
                        <a:lnSpc>
                          <a:spcPct val="115000"/>
                        </a:lnSpc>
                        <a:spcAft>
                          <a:spcPts val="0"/>
                        </a:spcAft>
                      </a:pPr>
                      <a:r>
                        <a:rPr lang="es-MX" sz="1200" dirty="0">
                          <a:effectLst/>
                        </a:rPr>
                        <a:t> </a:t>
                      </a:r>
                      <a:endParaRPr lang="es-MX" sz="11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2008</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2009</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2010</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2011</a:t>
                      </a:r>
                      <a:endParaRPr lang="es-MX" sz="11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200">
                          <a:effectLst/>
                        </a:rPr>
                        <a:t>RECURSOS INVERTIDOS </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140705.86</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252313.54</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425405.03</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dirty="0">
                          <a:effectLst/>
                        </a:rPr>
                        <a:t>430976.53</a:t>
                      </a:r>
                      <a:endParaRPr lang="es-MX" sz="1100" dirty="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200">
                          <a:effectLst/>
                        </a:rPr>
                        <a:t>COSTO 12%</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16884.7034</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30277.6248</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51048.604</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dirty="0">
                          <a:effectLst/>
                        </a:rPr>
                        <a:t>51717.1841</a:t>
                      </a:r>
                      <a:endParaRPr lang="es-MX" sz="1100" dirty="0">
                        <a:effectLst/>
                        <a:latin typeface="Calibri"/>
                        <a:ea typeface="Calibri"/>
                        <a:cs typeface="Times New Roman"/>
                      </a:endParaRPr>
                    </a:p>
                  </a:txBody>
                  <a:tcPr marL="68580" marR="68580" marT="0" marB="0"/>
                </a:tc>
              </a:tr>
            </a:tbl>
          </a:graphicData>
        </a:graphic>
      </p:graphicFrame>
      <p:sp>
        <p:nvSpPr>
          <p:cNvPr id="54" name="53 Flecha derecha"/>
          <p:cNvSpPr/>
          <p:nvPr/>
        </p:nvSpPr>
        <p:spPr>
          <a:xfrm rot="19987958">
            <a:off x="6724028" y="1317685"/>
            <a:ext cx="432049" cy="40591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cxnSp>
        <p:nvCxnSpPr>
          <p:cNvPr id="19" name="18 Conector recto de flecha"/>
          <p:cNvCxnSpPr>
            <a:stCxn id="42" idx="3"/>
            <a:endCxn id="39" idx="1"/>
          </p:cNvCxnSpPr>
          <p:nvPr/>
        </p:nvCxnSpPr>
        <p:spPr>
          <a:xfrm>
            <a:off x="4139953" y="2816932"/>
            <a:ext cx="430583" cy="16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39" idx="3"/>
            <a:endCxn id="53" idx="1"/>
          </p:cNvCxnSpPr>
          <p:nvPr/>
        </p:nvCxnSpPr>
        <p:spPr>
          <a:xfrm>
            <a:off x="6031184" y="2818543"/>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21 Rectángulo"/>
          <p:cNvSpPr/>
          <p:nvPr/>
        </p:nvSpPr>
        <p:spPr>
          <a:xfrm>
            <a:off x="2987824" y="5785519"/>
            <a:ext cx="3217236" cy="307777"/>
          </a:xfrm>
          <a:prstGeom prst="rect">
            <a:avLst/>
          </a:prstGeom>
        </p:spPr>
        <p:txBody>
          <a:bodyPr wrap="square">
            <a:spAutoFit/>
          </a:bodyPr>
          <a:lstStyle/>
          <a:p>
            <a:r>
              <a:rPr lang="es-ES" sz="1400" b="1" dirty="0"/>
              <a:t>RECURSOS INVERTIDOS </a:t>
            </a:r>
            <a:r>
              <a:rPr lang="es-ES" sz="1400" b="1" dirty="0" smtClean="0"/>
              <a:t>BIOPRONEC</a:t>
            </a:r>
            <a:endParaRPr lang="es-MX" sz="1400" dirty="0"/>
          </a:p>
        </p:txBody>
      </p:sp>
      <p:sp>
        <p:nvSpPr>
          <p:cNvPr id="3" name="2 Rectángulo"/>
          <p:cNvSpPr/>
          <p:nvPr/>
        </p:nvSpPr>
        <p:spPr>
          <a:xfrm>
            <a:off x="1152128" y="5693186"/>
            <a:ext cx="4572000" cy="400110"/>
          </a:xfrm>
          <a:prstGeom prst="rect">
            <a:avLst/>
          </a:prstGeom>
        </p:spPr>
        <p:txBody>
          <a:bodyPr>
            <a:spAutoFit/>
          </a:bodyPr>
          <a:lstStyle/>
          <a:p>
            <a:r>
              <a:rPr lang="es-ES" sz="1000" b="1" dirty="0"/>
              <a:t>Fuente</a:t>
            </a:r>
            <a:r>
              <a:rPr lang="es-ES" sz="1000" dirty="0"/>
              <a:t>: </a:t>
            </a:r>
            <a:r>
              <a:rPr lang="es-ES" sz="1000" dirty="0" err="1"/>
              <a:t>Biopronec</a:t>
            </a:r>
            <a:r>
              <a:rPr lang="es-ES" sz="1000" dirty="0"/>
              <a:t> Cía. Ltda.  </a:t>
            </a:r>
            <a:endParaRPr lang="es-MX" sz="1000" dirty="0"/>
          </a:p>
          <a:p>
            <a:r>
              <a:rPr lang="es-ES" sz="1000" b="1" dirty="0"/>
              <a:t>Elaborado por: </a:t>
            </a:r>
            <a:r>
              <a:rPr lang="es-ES" sz="1000" dirty="0"/>
              <a:t>Henry Cortez</a:t>
            </a:r>
            <a:endParaRPr lang="es-MX" sz="1000" dirty="0"/>
          </a:p>
        </p:txBody>
      </p:sp>
    </p:spTree>
    <p:extLst>
      <p:ext uri="{BB962C8B-B14F-4D97-AF65-F5344CB8AC3E}">
        <p14:creationId xmlns:p14="http://schemas.microsoft.com/office/powerpoint/2010/main" val="9034034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75867" y="332656"/>
            <a:ext cx="4772397" cy="369332"/>
          </a:xfrm>
          <a:prstGeom prst="rect">
            <a:avLst/>
          </a:prstGeom>
        </p:spPr>
        <p:txBody>
          <a:bodyPr wrap="none">
            <a:spAutoFit/>
          </a:bodyPr>
          <a:lstStyle/>
          <a:p>
            <a:pPr lvl="1"/>
            <a:r>
              <a:rPr lang="es-ES" b="1" dirty="0" smtClean="0"/>
              <a:t>Administración de cuentas por cobrar </a:t>
            </a:r>
            <a:endParaRPr lang="es-MX" dirty="0"/>
          </a:p>
        </p:txBody>
      </p:sp>
      <p:sp>
        <p:nvSpPr>
          <p:cNvPr id="40" name="39 Rectángulo redondeado"/>
          <p:cNvSpPr/>
          <p:nvPr/>
        </p:nvSpPr>
        <p:spPr>
          <a:xfrm>
            <a:off x="1229744" y="989187"/>
            <a:ext cx="2520281" cy="38529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400" dirty="0" smtClean="0"/>
              <a:t>Correcta administración</a:t>
            </a:r>
          </a:p>
        </p:txBody>
      </p:sp>
      <p:sp>
        <p:nvSpPr>
          <p:cNvPr id="50" name="49 Rectángulo"/>
          <p:cNvSpPr/>
          <p:nvPr/>
        </p:nvSpPr>
        <p:spPr>
          <a:xfrm>
            <a:off x="3966050" y="1032991"/>
            <a:ext cx="2613804" cy="307777"/>
          </a:xfrm>
          <a:prstGeom prst="rect">
            <a:avLst/>
          </a:prstGeom>
        </p:spPr>
        <p:txBody>
          <a:bodyPr wrap="square">
            <a:spAutoFit/>
          </a:bodyPr>
          <a:lstStyle/>
          <a:p>
            <a:r>
              <a:rPr lang="es-MX" sz="1400" dirty="0" smtClean="0"/>
              <a:t>Reduce el ciclo de conversión</a:t>
            </a:r>
            <a:endParaRPr lang="es-MX" sz="1400" dirty="0"/>
          </a:p>
        </p:txBody>
      </p:sp>
      <p:sp>
        <p:nvSpPr>
          <p:cNvPr id="52" name="51 Rectángulo redondeado"/>
          <p:cNvSpPr/>
          <p:nvPr/>
        </p:nvSpPr>
        <p:spPr>
          <a:xfrm>
            <a:off x="6749493" y="1027943"/>
            <a:ext cx="1134875" cy="3077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400" dirty="0" smtClean="0"/>
              <a:t>Crédito </a:t>
            </a:r>
          </a:p>
        </p:txBody>
      </p:sp>
      <p:sp>
        <p:nvSpPr>
          <p:cNvPr id="23" name="22 Rectángulo"/>
          <p:cNvSpPr/>
          <p:nvPr/>
        </p:nvSpPr>
        <p:spPr>
          <a:xfrm>
            <a:off x="3604189" y="1825079"/>
            <a:ext cx="2047931" cy="307777"/>
          </a:xfrm>
          <a:prstGeom prst="rect">
            <a:avLst/>
          </a:prstGeom>
        </p:spPr>
        <p:txBody>
          <a:bodyPr wrap="square">
            <a:spAutoFit/>
          </a:bodyPr>
          <a:lstStyle/>
          <a:p>
            <a:pPr algn="ctr"/>
            <a:r>
              <a:rPr lang="es-MX" sz="1400" dirty="0" smtClean="0"/>
              <a:t>Eficacia de políticas </a:t>
            </a:r>
            <a:endParaRPr lang="es-MX" sz="1400" dirty="0"/>
          </a:p>
        </p:txBody>
      </p:sp>
      <p:sp>
        <p:nvSpPr>
          <p:cNvPr id="3" name="2 Abrir llave"/>
          <p:cNvSpPr/>
          <p:nvPr/>
        </p:nvSpPr>
        <p:spPr>
          <a:xfrm rot="16200000">
            <a:off x="4319972" y="-1950561"/>
            <a:ext cx="504057" cy="705678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MX"/>
          </a:p>
        </p:txBody>
      </p:sp>
      <p:sp>
        <p:nvSpPr>
          <p:cNvPr id="5" name="4 Rectángulo"/>
          <p:cNvSpPr/>
          <p:nvPr/>
        </p:nvSpPr>
        <p:spPr>
          <a:xfrm>
            <a:off x="203884" y="2420888"/>
            <a:ext cx="4082364" cy="738664"/>
          </a:xfrm>
          <a:prstGeom prst="rect">
            <a:avLst/>
          </a:prstGeom>
        </p:spPr>
        <p:txBody>
          <a:bodyPr wrap="square">
            <a:spAutoFit/>
          </a:bodyPr>
          <a:lstStyle/>
          <a:p>
            <a:pPr marL="285750" lvl="0" indent="-285750">
              <a:buFont typeface="Arial" pitchFamily="34" charset="0"/>
              <a:buChar char="•"/>
            </a:pPr>
            <a:r>
              <a:rPr lang="es-ES" sz="1400" dirty="0"/>
              <a:t>Establecer políticas de crédito y cobranzas </a:t>
            </a:r>
            <a:endParaRPr lang="es-MX" sz="1400" dirty="0"/>
          </a:p>
          <a:p>
            <a:pPr marL="285750" lvl="0" indent="-285750">
              <a:buFont typeface="Arial" pitchFamily="34" charset="0"/>
              <a:buChar char="•"/>
            </a:pPr>
            <a:r>
              <a:rPr lang="es-ES" sz="1400" dirty="0"/>
              <a:t>Evaluar a cada solicitante de crédito en particular </a:t>
            </a:r>
            <a:endParaRPr lang="es-MX" sz="1400" dirty="0"/>
          </a:p>
        </p:txBody>
      </p:sp>
      <p:graphicFrame>
        <p:nvGraphicFramePr>
          <p:cNvPr id="7" name="6 Tabla"/>
          <p:cNvGraphicFramePr>
            <a:graphicFrameLocks noGrp="1"/>
          </p:cNvGraphicFramePr>
          <p:nvPr>
            <p:extLst>
              <p:ext uri="{D42A27DB-BD31-4B8C-83A1-F6EECF244321}">
                <p14:modId xmlns:p14="http://schemas.microsoft.com/office/powerpoint/2010/main" val="1551383958"/>
              </p:ext>
            </p:extLst>
          </p:nvPr>
        </p:nvGraphicFramePr>
        <p:xfrm>
          <a:off x="827584" y="4386282"/>
          <a:ext cx="7416823" cy="1828800"/>
        </p:xfrm>
        <a:graphic>
          <a:graphicData uri="http://schemas.openxmlformats.org/drawingml/2006/table">
            <a:tbl>
              <a:tblPr firstRow="1" firstCol="1" bandRow="1">
                <a:tableStyleId>{9D7B26C5-4107-4FEC-AEDC-1716B250A1EF}</a:tableStyleId>
              </a:tblPr>
              <a:tblGrid>
                <a:gridCol w="2345147"/>
                <a:gridCol w="902272"/>
                <a:gridCol w="2779603"/>
                <a:gridCol w="1389801"/>
              </a:tblGrid>
              <a:tr h="0">
                <a:tc>
                  <a:txBody>
                    <a:bodyPr/>
                    <a:lstStyle/>
                    <a:p>
                      <a:pPr algn="just">
                        <a:lnSpc>
                          <a:spcPct val="200000"/>
                        </a:lnSpc>
                        <a:spcAft>
                          <a:spcPts val="0"/>
                        </a:spcAft>
                      </a:pPr>
                      <a:r>
                        <a:rPr lang="es-ES" sz="1200" dirty="0">
                          <a:effectLst/>
                        </a:rPr>
                        <a:t>TIPO DE CLIENTE </a:t>
                      </a:r>
                      <a:endParaRPr lang="es-MX" sz="1200" dirty="0">
                        <a:solidFill>
                          <a:srgbClr val="000000"/>
                        </a:solidFill>
                        <a:effectLst/>
                        <a:latin typeface="Symbol"/>
                        <a:ea typeface="Calibri"/>
                        <a:cs typeface="Symbol"/>
                      </a:endParaRPr>
                    </a:p>
                  </a:txBody>
                  <a:tcPr marL="68580" marR="68580" marT="0" marB="0"/>
                </a:tc>
                <a:tc>
                  <a:txBody>
                    <a:bodyPr/>
                    <a:lstStyle/>
                    <a:p>
                      <a:pPr algn="just">
                        <a:lnSpc>
                          <a:spcPct val="200000"/>
                        </a:lnSpc>
                        <a:spcAft>
                          <a:spcPts val="0"/>
                        </a:spcAft>
                      </a:pPr>
                      <a:r>
                        <a:rPr lang="es-ES" sz="1200">
                          <a:effectLst/>
                        </a:rPr>
                        <a:t>TIEMPO </a:t>
                      </a:r>
                      <a:endParaRPr lang="es-MX" sz="1200">
                        <a:solidFill>
                          <a:srgbClr val="000000"/>
                        </a:solidFill>
                        <a:effectLst/>
                        <a:latin typeface="Symbol"/>
                        <a:ea typeface="Calibri"/>
                        <a:cs typeface="Symbol"/>
                      </a:endParaRPr>
                    </a:p>
                  </a:txBody>
                  <a:tcPr marL="68580" marR="68580" marT="0" marB="0"/>
                </a:tc>
                <a:tc>
                  <a:txBody>
                    <a:bodyPr/>
                    <a:lstStyle/>
                    <a:p>
                      <a:pPr algn="just">
                        <a:lnSpc>
                          <a:spcPct val="200000"/>
                        </a:lnSpc>
                        <a:spcAft>
                          <a:spcPts val="0"/>
                        </a:spcAft>
                      </a:pPr>
                      <a:r>
                        <a:rPr lang="es-ES" sz="1200">
                          <a:effectLst/>
                        </a:rPr>
                        <a:t>OBSERVACIONES </a:t>
                      </a:r>
                      <a:endParaRPr lang="es-MX" sz="1200">
                        <a:solidFill>
                          <a:srgbClr val="000000"/>
                        </a:solidFill>
                        <a:effectLst/>
                        <a:latin typeface="Symbol"/>
                        <a:ea typeface="Calibri"/>
                        <a:cs typeface="Symbol"/>
                      </a:endParaRPr>
                    </a:p>
                  </a:txBody>
                  <a:tcPr marL="68580" marR="68580" marT="0" marB="0"/>
                </a:tc>
                <a:tc>
                  <a:txBody>
                    <a:bodyPr/>
                    <a:lstStyle/>
                    <a:p>
                      <a:pPr algn="just">
                        <a:lnSpc>
                          <a:spcPct val="200000"/>
                        </a:lnSpc>
                        <a:spcAft>
                          <a:spcPts val="0"/>
                        </a:spcAft>
                      </a:pPr>
                      <a:r>
                        <a:rPr lang="es-ES" sz="1200">
                          <a:effectLst/>
                        </a:rPr>
                        <a:t>MONTO</a:t>
                      </a:r>
                      <a:endParaRPr lang="es-MX" sz="1200">
                        <a:solidFill>
                          <a:srgbClr val="000000"/>
                        </a:solidFill>
                        <a:effectLst/>
                        <a:latin typeface="Symbol"/>
                        <a:ea typeface="Calibri"/>
                        <a:cs typeface="Symbol"/>
                      </a:endParaRPr>
                    </a:p>
                  </a:txBody>
                  <a:tcPr marL="68580" marR="68580" marT="0" marB="0"/>
                </a:tc>
              </a:tr>
              <a:tr h="0">
                <a:tc>
                  <a:txBody>
                    <a:bodyPr/>
                    <a:lstStyle/>
                    <a:p>
                      <a:pPr algn="just">
                        <a:lnSpc>
                          <a:spcPct val="200000"/>
                        </a:lnSpc>
                        <a:spcAft>
                          <a:spcPts val="0"/>
                        </a:spcAft>
                      </a:pPr>
                      <a:r>
                        <a:rPr lang="es-ES" sz="1200">
                          <a:effectLst/>
                        </a:rPr>
                        <a:t>Varios </a:t>
                      </a:r>
                      <a:endParaRPr lang="es-MX" sz="1200">
                        <a:solidFill>
                          <a:srgbClr val="000000"/>
                        </a:solidFill>
                        <a:effectLst/>
                        <a:latin typeface="Symbol"/>
                        <a:ea typeface="Calibri"/>
                        <a:cs typeface="Symbol"/>
                      </a:endParaRPr>
                    </a:p>
                  </a:txBody>
                  <a:tcPr marL="68580" marR="68580" marT="0" marB="0"/>
                </a:tc>
                <a:tc>
                  <a:txBody>
                    <a:bodyPr/>
                    <a:lstStyle/>
                    <a:p>
                      <a:pPr algn="just">
                        <a:lnSpc>
                          <a:spcPct val="200000"/>
                        </a:lnSpc>
                        <a:spcAft>
                          <a:spcPts val="0"/>
                        </a:spcAft>
                      </a:pPr>
                      <a:r>
                        <a:rPr lang="es-ES" sz="1200">
                          <a:effectLst/>
                        </a:rPr>
                        <a:t>30 días </a:t>
                      </a:r>
                      <a:endParaRPr lang="es-MX" sz="1200">
                        <a:solidFill>
                          <a:srgbClr val="000000"/>
                        </a:solidFill>
                        <a:effectLst/>
                        <a:latin typeface="Symbol"/>
                        <a:ea typeface="Calibri"/>
                        <a:cs typeface="Symbol"/>
                      </a:endParaRPr>
                    </a:p>
                  </a:txBody>
                  <a:tcPr marL="68580" marR="68580" marT="0" marB="0"/>
                </a:tc>
                <a:tc>
                  <a:txBody>
                    <a:bodyPr/>
                    <a:lstStyle/>
                    <a:p>
                      <a:pPr algn="just">
                        <a:lnSpc>
                          <a:spcPct val="200000"/>
                        </a:lnSpc>
                        <a:spcAft>
                          <a:spcPts val="0"/>
                        </a:spcAft>
                      </a:pPr>
                      <a:r>
                        <a:rPr lang="es-ES" sz="1200">
                          <a:effectLst/>
                        </a:rPr>
                        <a:t>Aplica a clientes nuevos </a:t>
                      </a:r>
                      <a:endParaRPr lang="es-MX" sz="1200">
                        <a:solidFill>
                          <a:srgbClr val="000000"/>
                        </a:solidFill>
                        <a:effectLst/>
                        <a:latin typeface="Symbol"/>
                        <a:ea typeface="Calibri"/>
                        <a:cs typeface="Symbol"/>
                      </a:endParaRPr>
                    </a:p>
                  </a:txBody>
                  <a:tcPr marL="68580" marR="68580" marT="0" marB="0"/>
                </a:tc>
                <a:tc>
                  <a:txBody>
                    <a:bodyPr/>
                    <a:lstStyle/>
                    <a:p>
                      <a:pPr algn="just">
                        <a:lnSpc>
                          <a:spcPct val="200000"/>
                        </a:lnSpc>
                        <a:spcAft>
                          <a:spcPts val="0"/>
                        </a:spcAft>
                      </a:pPr>
                      <a:r>
                        <a:rPr lang="es-ES" sz="1200">
                          <a:effectLst/>
                        </a:rPr>
                        <a:t>$500 a $2000</a:t>
                      </a:r>
                      <a:endParaRPr lang="es-MX" sz="1200">
                        <a:solidFill>
                          <a:srgbClr val="000000"/>
                        </a:solidFill>
                        <a:effectLst/>
                        <a:latin typeface="Symbol"/>
                        <a:ea typeface="Calibri"/>
                        <a:cs typeface="Symbol"/>
                      </a:endParaRPr>
                    </a:p>
                  </a:txBody>
                  <a:tcPr marL="68580" marR="68580" marT="0" marB="0"/>
                </a:tc>
              </a:tr>
              <a:tr h="0">
                <a:tc>
                  <a:txBody>
                    <a:bodyPr/>
                    <a:lstStyle/>
                    <a:p>
                      <a:pPr>
                        <a:lnSpc>
                          <a:spcPct val="200000"/>
                        </a:lnSpc>
                        <a:spcAft>
                          <a:spcPts val="0"/>
                        </a:spcAft>
                      </a:pPr>
                      <a:r>
                        <a:rPr lang="es-ES" sz="1200">
                          <a:effectLst/>
                        </a:rPr>
                        <a:t>Ecuavida, Fausto Martillo, Roberto Litardo, Vita Plus, Comecua, Televent, El Arbolito </a:t>
                      </a:r>
                      <a:endParaRPr lang="es-MX" sz="1200">
                        <a:solidFill>
                          <a:srgbClr val="000000"/>
                        </a:solidFill>
                        <a:effectLst/>
                        <a:latin typeface="Symbol"/>
                        <a:ea typeface="Calibri"/>
                        <a:cs typeface="Symbol"/>
                      </a:endParaRPr>
                    </a:p>
                  </a:txBody>
                  <a:tcPr marL="68580" marR="68580" marT="0" marB="0"/>
                </a:tc>
                <a:tc>
                  <a:txBody>
                    <a:bodyPr/>
                    <a:lstStyle/>
                    <a:p>
                      <a:pPr algn="just">
                        <a:lnSpc>
                          <a:spcPct val="200000"/>
                        </a:lnSpc>
                        <a:spcAft>
                          <a:spcPts val="0"/>
                        </a:spcAft>
                      </a:pPr>
                      <a:r>
                        <a:rPr lang="es-ES" sz="1200">
                          <a:effectLst/>
                        </a:rPr>
                        <a:t>60 días </a:t>
                      </a:r>
                      <a:endParaRPr lang="es-MX" sz="1200">
                        <a:solidFill>
                          <a:srgbClr val="000000"/>
                        </a:solidFill>
                        <a:effectLst/>
                        <a:latin typeface="Symbol"/>
                        <a:ea typeface="Calibri"/>
                        <a:cs typeface="Symbol"/>
                      </a:endParaRPr>
                    </a:p>
                  </a:txBody>
                  <a:tcPr marL="68580" marR="68580" marT="0" marB="0"/>
                </a:tc>
                <a:tc>
                  <a:txBody>
                    <a:bodyPr/>
                    <a:lstStyle/>
                    <a:p>
                      <a:pPr algn="just">
                        <a:lnSpc>
                          <a:spcPct val="200000"/>
                        </a:lnSpc>
                        <a:spcAft>
                          <a:spcPts val="0"/>
                        </a:spcAft>
                      </a:pPr>
                      <a:r>
                        <a:rPr lang="es-ES" sz="1200" dirty="0">
                          <a:effectLst/>
                        </a:rPr>
                        <a:t>A petición del cliente y clientes antiguos que generan confianza en los pagos </a:t>
                      </a:r>
                      <a:endParaRPr lang="es-MX" sz="1200" dirty="0">
                        <a:solidFill>
                          <a:srgbClr val="000000"/>
                        </a:solidFill>
                        <a:effectLst/>
                        <a:latin typeface="Symbol"/>
                        <a:ea typeface="Calibri"/>
                        <a:cs typeface="Symbol"/>
                      </a:endParaRPr>
                    </a:p>
                  </a:txBody>
                  <a:tcPr marL="68580" marR="68580" marT="0" marB="0"/>
                </a:tc>
                <a:tc>
                  <a:txBody>
                    <a:bodyPr/>
                    <a:lstStyle/>
                    <a:p>
                      <a:pPr algn="just">
                        <a:lnSpc>
                          <a:spcPct val="200000"/>
                        </a:lnSpc>
                        <a:spcAft>
                          <a:spcPts val="0"/>
                        </a:spcAft>
                      </a:pPr>
                      <a:r>
                        <a:rPr lang="es-ES" sz="1200" dirty="0">
                          <a:effectLst/>
                        </a:rPr>
                        <a:t>Más $2000 </a:t>
                      </a:r>
                      <a:endParaRPr lang="es-MX" sz="1200" dirty="0">
                        <a:solidFill>
                          <a:srgbClr val="000000"/>
                        </a:solidFill>
                        <a:effectLst/>
                        <a:latin typeface="Symbol"/>
                        <a:ea typeface="Calibri"/>
                        <a:cs typeface="Symbol"/>
                      </a:endParaRPr>
                    </a:p>
                  </a:txBody>
                  <a:tcPr marL="68580" marR="68580" marT="0" marB="0"/>
                </a:tc>
              </a:tr>
            </a:tbl>
          </a:graphicData>
        </a:graphic>
      </p:graphicFrame>
      <p:sp>
        <p:nvSpPr>
          <p:cNvPr id="8" name="7 Rectángulo"/>
          <p:cNvSpPr/>
          <p:nvPr/>
        </p:nvSpPr>
        <p:spPr>
          <a:xfrm>
            <a:off x="2806997" y="3991108"/>
            <a:ext cx="3510136" cy="307777"/>
          </a:xfrm>
          <a:prstGeom prst="rect">
            <a:avLst/>
          </a:prstGeom>
        </p:spPr>
        <p:txBody>
          <a:bodyPr wrap="square">
            <a:spAutoFit/>
          </a:bodyPr>
          <a:lstStyle/>
          <a:p>
            <a:r>
              <a:rPr lang="es-ES" sz="1400" b="1" dirty="0"/>
              <a:t>CONDICIONES DE CRÉDITO BIOPRONEC </a:t>
            </a:r>
            <a:endParaRPr lang="es-MX" sz="1400" dirty="0"/>
          </a:p>
        </p:txBody>
      </p:sp>
      <p:sp>
        <p:nvSpPr>
          <p:cNvPr id="27" name="26 Rectángulo"/>
          <p:cNvSpPr/>
          <p:nvPr/>
        </p:nvSpPr>
        <p:spPr>
          <a:xfrm>
            <a:off x="5544616" y="2205445"/>
            <a:ext cx="2987824" cy="738664"/>
          </a:xfrm>
          <a:prstGeom prst="rect">
            <a:avLst/>
          </a:prstGeom>
        </p:spPr>
        <p:txBody>
          <a:bodyPr wrap="square">
            <a:spAutoFit/>
          </a:bodyPr>
          <a:lstStyle/>
          <a:p>
            <a:pPr marL="285750" lvl="0" indent="-285750">
              <a:buFont typeface="Arial" pitchFamily="34" charset="0"/>
              <a:buChar char="•"/>
            </a:pPr>
            <a:r>
              <a:rPr lang="es-MX" sz="1400" dirty="0" smtClean="0"/>
              <a:t>Selección normas de crédito </a:t>
            </a:r>
            <a:endParaRPr lang="es-MX" sz="1400" dirty="0"/>
          </a:p>
          <a:p>
            <a:pPr marL="285750" lvl="0" indent="-285750">
              <a:buFont typeface="Arial" pitchFamily="34" charset="0"/>
              <a:buChar char="•"/>
            </a:pPr>
            <a:r>
              <a:rPr lang="es-ES" sz="1400" dirty="0" smtClean="0"/>
              <a:t>Información del solicitante y análisis</a:t>
            </a:r>
          </a:p>
          <a:p>
            <a:pPr marL="285750" lvl="0" indent="-285750">
              <a:buFont typeface="Arial" pitchFamily="34" charset="0"/>
              <a:buChar char="•"/>
            </a:pPr>
            <a:r>
              <a:rPr lang="es-ES" sz="1400" dirty="0" smtClean="0"/>
              <a:t>Toma de decisión</a:t>
            </a:r>
            <a:endParaRPr lang="es-MX" sz="1400" dirty="0"/>
          </a:p>
        </p:txBody>
      </p:sp>
      <p:sp>
        <p:nvSpPr>
          <p:cNvPr id="9" name="8 Flecha derecha"/>
          <p:cNvSpPr/>
          <p:nvPr/>
        </p:nvSpPr>
        <p:spPr>
          <a:xfrm>
            <a:off x="4850931" y="2420888"/>
            <a:ext cx="497068" cy="52322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29" name="28 Rectángulo"/>
          <p:cNvSpPr/>
          <p:nvPr/>
        </p:nvSpPr>
        <p:spPr>
          <a:xfrm>
            <a:off x="8335986" y="2528609"/>
            <a:ext cx="772517" cy="307777"/>
          </a:xfrm>
          <a:prstGeom prst="rect">
            <a:avLst/>
          </a:prstGeom>
        </p:spPr>
        <p:txBody>
          <a:bodyPr wrap="square">
            <a:spAutoFit/>
          </a:bodyPr>
          <a:lstStyle/>
          <a:p>
            <a:pPr lvl="0"/>
            <a:r>
              <a:rPr lang="es-MX" sz="1400" dirty="0" smtClean="0"/>
              <a:t>5 </a:t>
            </a:r>
            <a:r>
              <a:rPr lang="es-MX" sz="1400" dirty="0" err="1" smtClean="0"/>
              <a:t>C´s</a:t>
            </a:r>
            <a:endParaRPr lang="es-MX" sz="1400" dirty="0"/>
          </a:p>
        </p:txBody>
      </p:sp>
      <p:sp>
        <p:nvSpPr>
          <p:cNvPr id="14" name="13 Rectángulo"/>
          <p:cNvSpPr/>
          <p:nvPr/>
        </p:nvSpPr>
        <p:spPr>
          <a:xfrm>
            <a:off x="5572132" y="3214686"/>
            <a:ext cx="2987824" cy="738664"/>
          </a:xfrm>
          <a:prstGeom prst="rect">
            <a:avLst/>
          </a:prstGeom>
        </p:spPr>
        <p:txBody>
          <a:bodyPr wrap="square">
            <a:spAutoFit/>
          </a:bodyPr>
          <a:lstStyle/>
          <a:p>
            <a:pPr marL="285750" lvl="0" indent="-285750">
              <a:buFont typeface="Arial" pitchFamily="34" charset="0"/>
              <a:buChar char="•"/>
            </a:pPr>
            <a:r>
              <a:rPr lang="es-ES" sz="1400" dirty="0" smtClean="0"/>
              <a:t>Recordatorio </a:t>
            </a:r>
          </a:p>
          <a:p>
            <a:pPr marL="285750" lvl="0" indent="-285750">
              <a:buFont typeface="Arial" pitchFamily="34" charset="0"/>
              <a:buChar char="•"/>
            </a:pPr>
            <a:r>
              <a:rPr lang="es-ES" sz="1400" dirty="0" smtClean="0"/>
              <a:t>Insistencia </a:t>
            </a:r>
          </a:p>
          <a:p>
            <a:pPr marL="285750" lvl="0" indent="-285750">
              <a:buFont typeface="Arial" pitchFamily="34" charset="0"/>
              <a:buChar char="•"/>
            </a:pPr>
            <a:r>
              <a:rPr lang="es-ES" sz="1400" dirty="0" smtClean="0"/>
              <a:t>Medidas drásticas</a:t>
            </a:r>
            <a:endParaRPr lang="es-MX" sz="1400" dirty="0"/>
          </a:p>
        </p:txBody>
      </p:sp>
      <p:cxnSp>
        <p:nvCxnSpPr>
          <p:cNvPr id="16" name="15 Forma"/>
          <p:cNvCxnSpPr>
            <a:stCxn id="23" idx="2"/>
            <a:endCxn id="14" idx="1"/>
          </p:cNvCxnSpPr>
          <p:nvPr/>
        </p:nvCxnSpPr>
        <p:spPr>
          <a:xfrm rot="16200000" flipH="1">
            <a:off x="4374562" y="2386448"/>
            <a:ext cx="1451162" cy="94397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rot="16200000">
            <a:off x="3958367" y="2756749"/>
            <a:ext cx="963540" cy="307777"/>
          </a:xfrm>
          <a:prstGeom prst="rect">
            <a:avLst/>
          </a:prstGeom>
        </p:spPr>
        <p:txBody>
          <a:bodyPr wrap="square">
            <a:spAutoFit/>
          </a:bodyPr>
          <a:lstStyle/>
          <a:p>
            <a:pPr algn="ctr"/>
            <a:r>
              <a:rPr lang="es-MX" sz="1400" dirty="0" smtClean="0"/>
              <a:t>cobro</a:t>
            </a:r>
            <a:endParaRPr lang="es-MX" sz="1400" dirty="0"/>
          </a:p>
        </p:txBody>
      </p:sp>
      <p:sp>
        <p:nvSpPr>
          <p:cNvPr id="6" name="5 Rectángulo"/>
          <p:cNvSpPr/>
          <p:nvPr/>
        </p:nvSpPr>
        <p:spPr>
          <a:xfrm>
            <a:off x="785865" y="6237312"/>
            <a:ext cx="4572000" cy="400110"/>
          </a:xfrm>
          <a:prstGeom prst="rect">
            <a:avLst/>
          </a:prstGeom>
        </p:spPr>
        <p:txBody>
          <a:bodyPr>
            <a:spAutoFit/>
          </a:bodyPr>
          <a:lstStyle/>
          <a:p>
            <a:r>
              <a:rPr lang="es-ES" sz="1000" b="1" dirty="0"/>
              <a:t>Fuente</a:t>
            </a:r>
            <a:r>
              <a:rPr lang="es-ES" sz="1000" dirty="0"/>
              <a:t>: </a:t>
            </a:r>
            <a:r>
              <a:rPr lang="es-ES" sz="1000" dirty="0" err="1"/>
              <a:t>Biopronec</a:t>
            </a:r>
            <a:r>
              <a:rPr lang="es-ES" sz="1000" dirty="0"/>
              <a:t> Cía. Ltda.  </a:t>
            </a:r>
            <a:endParaRPr lang="es-MX" sz="1000" dirty="0"/>
          </a:p>
          <a:p>
            <a:r>
              <a:rPr lang="es-ES" sz="1000" b="1" dirty="0"/>
              <a:t>Elaborado por: </a:t>
            </a:r>
            <a:r>
              <a:rPr lang="es-ES" sz="1000" dirty="0"/>
              <a:t>Henry Cortez</a:t>
            </a:r>
            <a:endParaRPr lang="es-MX" sz="1000" dirty="0"/>
          </a:p>
        </p:txBody>
      </p:sp>
    </p:spTree>
    <p:extLst>
      <p:ext uri="{BB962C8B-B14F-4D97-AF65-F5344CB8AC3E}">
        <p14:creationId xmlns:p14="http://schemas.microsoft.com/office/powerpoint/2010/main" val="3876284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rotWithShape="1">
          <a:blip r:embed="rId3"/>
          <a:srcRect l="51966" t="24970" r="15730" b="13662"/>
          <a:stretch/>
        </p:blipFill>
        <p:spPr bwMode="auto">
          <a:xfrm>
            <a:off x="1841500" y="476672"/>
            <a:ext cx="5461000" cy="5833110"/>
          </a:xfrm>
          <a:prstGeom prst="rect">
            <a:avLst/>
          </a:prstGeom>
          <a:ln>
            <a:noFill/>
          </a:ln>
          <a:extLst>
            <a:ext uri="{53640926-AAD7-44D8-BBD7-CCE9431645EC}">
              <a14:shadowObscured xmlns:a14="http://schemas.microsoft.com/office/drawing/2010/main"/>
            </a:ext>
          </a:extLst>
        </p:spPr>
      </p:pic>
      <p:sp>
        <p:nvSpPr>
          <p:cNvPr id="7" name="6 Rectángulo"/>
          <p:cNvSpPr/>
          <p:nvPr/>
        </p:nvSpPr>
        <p:spPr>
          <a:xfrm>
            <a:off x="3156388" y="161332"/>
            <a:ext cx="2853666" cy="369332"/>
          </a:xfrm>
          <a:prstGeom prst="rect">
            <a:avLst/>
          </a:prstGeom>
        </p:spPr>
        <p:txBody>
          <a:bodyPr wrap="none">
            <a:spAutoFit/>
          </a:bodyPr>
          <a:lstStyle/>
          <a:p>
            <a:pPr lvl="1"/>
            <a:r>
              <a:rPr lang="es-ES" b="1" dirty="0" smtClean="0"/>
              <a:t>Solicitud de Crédito </a:t>
            </a:r>
            <a:endParaRPr lang="es-MX" dirty="0"/>
          </a:p>
        </p:txBody>
      </p:sp>
      <p:sp>
        <p:nvSpPr>
          <p:cNvPr id="3" name="2 Rectángulo"/>
          <p:cNvSpPr/>
          <p:nvPr/>
        </p:nvSpPr>
        <p:spPr>
          <a:xfrm>
            <a:off x="2123728" y="6453336"/>
            <a:ext cx="4572000" cy="400110"/>
          </a:xfrm>
          <a:prstGeom prst="rect">
            <a:avLst/>
          </a:prstGeom>
        </p:spPr>
        <p:txBody>
          <a:bodyPr>
            <a:spAutoFit/>
          </a:bodyPr>
          <a:lstStyle/>
          <a:p>
            <a:r>
              <a:rPr lang="es-ES" sz="1000" b="1" dirty="0"/>
              <a:t>Fuente</a:t>
            </a:r>
            <a:r>
              <a:rPr lang="es-ES" sz="1000" dirty="0"/>
              <a:t>: Henry Cortez   </a:t>
            </a:r>
            <a:endParaRPr lang="es-MX" sz="1000" dirty="0"/>
          </a:p>
          <a:p>
            <a:r>
              <a:rPr lang="es-ES" sz="1000" b="1" dirty="0"/>
              <a:t>Elaborado por: </a:t>
            </a:r>
            <a:r>
              <a:rPr lang="es-ES" sz="1000" dirty="0"/>
              <a:t>Henry Cortez</a:t>
            </a:r>
            <a:endParaRPr lang="es-MX" sz="1000" dirty="0"/>
          </a:p>
        </p:txBody>
      </p:sp>
    </p:spTree>
    <p:extLst>
      <p:ext uri="{BB962C8B-B14F-4D97-AF65-F5344CB8AC3E}">
        <p14:creationId xmlns:p14="http://schemas.microsoft.com/office/powerpoint/2010/main" val="2920798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156388" y="161332"/>
            <a:ext cx="2533066" cy="369332"/>
          </a:xfrm>
          <a:prstGeom prst="rect">
            <a:avLst/>
          </a:prstGeom>
        </p:spPr>
        <p:txBody>
          <a:bodyPr wrap="none">
            <a:spAutoFit/>
          </a:bodyPr>
          <a:lstStyle/>
          <a:p>
            <a:pPr lvl="1"/>
            <a:r>
              <a:rPr lang="es-MX" dirty="0" smtClean="0"/>
              <a:t>Esquema de Cobranza</a:t>
            </a:r>
            <a:endParaRPr lang="es-MX" dirty="0"/>
          </a:p>
        </p:txBody>
      </p:sp>
      <p:pic>
        <p:nvPicPr>
          <p:cNvPr id="3074" name="Picture 2" descr="http://t1.gstatic.com/images?q=tbn:ANd9GcRp7ajDBwcVkXG-JIYJfAw9OI_X7AxbTTLgnwLb-iKLC0OAMq1P"/>
          <p:cNvPicPr>
            <a:picLocks noChangeAspect="1" noChangeArrowheads="1"/>
          </p:cNvPicPr>
          <p:nvPr/>
        </p:nvPicPr>
        <p:blipFill>
          <a:blip r:embed="rId3"/>
          <a:srcRect/>
          <a:stretch>
            <a:fillRect/>
          </a:stretch>
        </p:blipFill>
        <p:spPr bwMode="auto">
          <a:xfrm>
            <a:off x="7286644" y="2000240"/>
            <a:ext cx="928694" cy="928694"/>
          </a:xfrm>
          <a:prstGeom prst="rect">
            <a:avLst/>
          </a:prstGeom>
          <a:noFill/>
        </p:spPr>
      </p:pic>
      <p:sp>
        <p:nvSpPr>
          <p:cNvPr id="6" name="5 Rectángulo"/>
          <p:cNvSpPr/>
          <p:nvPr/>
        </p:nvSpPr>
        <p:spPr>
          <a:xfrm>
            <a:off x="642910" y="1000108"/>
            <a:ext cx="2500330"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smtClean="0"/>
              <a:t>Recaudación (empresa externa)</a:t>
            </a:r>
            <a:endParaRPr lang="es-ES" sz="1400" dirty="0"/>
          </a:p>
        </p:txBody>
      </p:sp>
      <p:sp>
        <p:nvSpPr>
          <p:cNvPr id="7" name="6 Rectángulo"/>
          <p:cNvSpPr/>
          <p:nvPr/>
        </p:nvSpPr>
        <p:spPr>
          <a:xfrm>
            <a:off x="3786182" y="1000108"/>
            <a:ext cx="1928826"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smtClean="0"/>
              <a:t>Políticas de cobranza</a:t>
            </a:r>
            <a:endParaRPr lang="es-ES" sz="1400" dirty="0"/>
          </a:p>
        </p:txBody>
      </p:sp>
      <p:sp>
        <p:nvSpPr>
          <p:cNvPr id="8" name="7 Abrir llave"/>
          <p:cNvSpPr/>
          <p:nvPr/>
        </p:nvSpPr>
        <p:spPr>
          <a:xfrm>
            <a:off x="5857884" y="857232"/>
            <a:ext cx="142876" cy="714380"/>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ES"/>
          </a:p>
        </p:txBody>
      </p:sp>
      <p:sp>
        <p:nvSpPr>
          <p:cNvPr id="9" name="8 CuadroTexto"/>
          <p:cNvSpPr txBox="1"/>
          <p:nvPr/>
        </p:nvSpPr>
        <p:spPr>
          <a:xfrm>
            <a:off x="6072198" y="857232"/>
            <a:ext cx="2786082" cy="738664"/>
          </a:xfrm>
          <a:prstGeom prst="rect">
            <a:avLst/>
          </a:prstGeom>
          <a:noFill/>
        </p:spPr>
        <p:txBody>
          <a:bodyPr wrap="square" rtlCol="0">
            <a:spAutoFit/>
          </a:bodyPr>
          <a:lstStyle/>
          <a:p>
            <a:pPr>
              <a:buFont typeface="Arial" pitchFamily="34" charset="0"/>
              <a:buChar char="•"/>
            </a:pPr>
            <a:r>
              <a:rPr lang="es-ES" sz="1400" dirty="0" smtClean="0"/>
              <a:t>Reducción de tiempos de cobranza</a:t>
            </a:r>
          </a:p>
          <a:p>
            <a:pPr>
              <a:buFont typeface="Arial" pitchFamily="34" charset="0"/>
              <a:buChar char="•"/>
            </a:pPr>
            <a:r>
              <a:rPr lang="es-ES" sz="1400" dirty="0" smtClean="0"/>
              <a:t>Expediente de crédito</a:t>
            </a:r>
          </a:p>
          <a:p>
            <a:pPr>
              <a:buFont typeface="Arial" pitchFamily="34" charset="0"/>
              <a:buChar char="•"/>
            </a:pPr>
            <a:r>
              <a:rPr lang="es-ES" sz="1400" dirty="0" smtClean="0"/>
              <a:t>Seguimiento de crédito</a:t>
            </a:r>
            <a:endParaRPr lang="es-ES" sz="1400" dirty="0"/>
          </a:p>
        </p:txBody>
      </p:sp>
      <p:sp>
        <p:nvSpPr>
          <p:cNvPr id="10" name="9 Flecha abajo"/>
          <p:cNvSpPr/>
          <p:nvPr/>
        </p:nvSpPr>
        <p:spPr>
          <a:xfrm>
            <a:off x="3286116" y="642918"/>
            <a:ext cx="428628" cy="35719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aphicFrame>
        <p:nvGraphicFramePr>
          <p:cNvPr id="11" name="10 Tabla"/>
          <p:cNvGraphicFramePr>
            <a:graphicFrameLocks noGrp="1"/>
          </p:cNvGraphicFramePr>
          <p:nvPr/>
        </p:nvGraphicFramePr>
        <p:xfrm>
          <a:off x="357158" y="2214554"/>
          <a:ext cx="8286808" cy="1962912"/>
        </p:xfrm>
        <a:graphic>
          <a:graphicData uri="http://schemas.openxmlformats.org/drawingml/2006/table">
            <a:tbl>
              <a:tblPr/>
              <a:tblGrid>
                <a:gridCol w="961812"/>
                <a:gridCol w="707733"/>
                <a:gridCol w="913720"/>
                <a:gridCol w="913720"/>
                <a:gridCol w="795900"/>
                <a:gridCol w="567469"/>
                <a:gridCol w="1211082"/>
                <a:gridCol w="888072"/>
                <a:gridCol w="1327300"/>
              </a:tblGrid>
              <a:tr h="179214">
                <a:tc>
                  <a:txBody>
                    <a:bodyPr/>
                    <a:lstStyle/>
                    <a:p>
                      <a:pPr>
                        <a:lnSpc>
                          <a:spcPct val="115000"/>
                        </a:lnSpc>
                        <a:spcAft>
                          <a:spcPts val="0"/>
                        </a:spcAft>
                      </a:pPr>
                      <a:r>
                        <a:rPr lang="es-ES" sz="1400" dirty="0">
                          <a:solidFill>
                            <a:srgbClr val="000000"/>
                          </a:solidFill>
                          <a:latin typeface="Calibri"/>
                          <a:ea typeface="Times New Roman"/>
                          <a:cs typeface="Times New Roman"/>
                        </a:rPr>
                        <a:t>VENDEDOR </a:t>
                      </a:r>
                      <a:endParaRPr lang="es-ES" sz="1400" dirty="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endParaRPr lang="es-ES" sz="1400">
                        <a:latin typeface="Calibri"/>
                        <a:ea typeface="Times New Roman"/>
                        <a:cs typeface="Times New Roman"/>
                      </a:endParaRPr>
                    </a:p>
                  </a:txBody>
                  <a:tcPr marL="41321" marR="4132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a:noFill/>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a:noFill/>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a:noFill/>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a:noFill/>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a:noFill/>
                    </a:lnB>
                  </a:tcPr>
                </a:tc>
              </a:tr>
              <a:tr h="179214">
                <a:tc>
                  <a:txBody>
                    <a:bodyPr/>
                    <a:lstStyle/>
                    <a:p>
                      <a:pPr>
                        <a:lnSpc>
                          <a:spcPct val="115000"/>
                        </a:lnSpc>
                        <a:spcAft>
                          <a:spcPts val="0"/>
                        </a:spcAft>
                      </a:pPr>
                      <a:r>
                        <a:rPr lang="es-ES" sz="1400">
                          <a:solidFill>
                            <a:srgbClr val="000000"/>
                          </a:solidFill>
                          <a:latin typeface="Calibri"/>
                          <a:ea typeface="Times New Roman"/>
                          <a:cs typeface="Times New Roman"/>
                        </a:rPr>
                        <a:t>ZONA</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endParaRPr lang="es-ES" sz="1400">
                        <a:latin typeface="Calibri"/>
                        <a:ea typeface="Times New Roman"/>
                        <a:cs typeface="Times New Roman"/>
                      </a:endParaRPr>
                    </a:p>
                  </a:txBody>
                  <a:tcPr marL="41321" marR="4132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a:noFill/>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a:noFill/>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a:noFill/>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a:noFill/>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a:noFill/>
                    </a:lnB>
                  </a:tcPr>
                </a:tc>
              </a:tr>
              <a:tr h="179214">
                <a:tc>
                  <a:txBody>
                    <a:bodyPr/>
                    <a:lstStyle/>
                    <a:p>
                      <a:pPr>
                        <a:lnSpc>
                          <a:spcPct val="115000"/>
                        </a:lnSpc>
                        <a:spcAft>
                          <a:spcPts val="0"/>
                        </a:spcAft>
                      </a:pPr>
                      <a:r>
                        <a:rPr lang="es-ES" sz="1400">
                          <a:solidFill>
                            <a:srgbClr val="000000"/>
                          </a:solidFill>
                          <a:latin typeface="Calibri"/>
                          <a:ea typeface="Times New Roman"/>
                          <a:cs typeface="Times New Roman"/>
                        </a:rPr>
                        <a:t>CLIENTE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endParaRPr lang="es-ES" sz="1400">
                        <a:latin typeface="Calibri"/>
                        <a:ea typeface="Times New Roman"/>
                        <a:cs typeface="Times New Roman"/>
                      </a:endParaRPr>
                    </a:p>
                  </a:txBody>
                  <a:tcPr marL="41321" marR="4132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a:noFill/>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a:noFill/>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a:noFill/>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a:noFill/>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a:noFill/>
                    </a:lnB>
                  </a:tcPr>
                </a:tc>
              </a:tr>
              <a:tr h="179214">
                <a:tc>
                  <a:txBody>
                    <a:bodyPr/>
                    <a:lstStyle/>
                    <a:p>
                      <a:pPr>
                        <a:lnSpc>
                          <a:spcPct val="115000"/>
                        </a:lnSpc>
                        <a:spcAft>
                          <a:spcPts val="0"/>
                        </a:spcAft>
                      </a:pPr>
                      <a:r>
                        <a:rPr lang="es-ES" sz="1400">
                          <a:solidFill>
                            <a:srgbClr val="000000"/>
                          </a:solidFill>
                          <a:latin typeface="Calibri"/>
                          <a:ea typeface="Times New Roman"/>
                          <a:cs typeface="Times New Roman"/>
                        </a:rPr>
                        <a:t>CODIGO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endParaRPr lang="es-ES" sz="1400">
                        <a:latin typeface="Calibri"/>
                        <a:ea typeface="Times New Roman"/>
                        <a:cs typeface="Times New Roman"/>
                      </a:endParaRPr>
                    </a:p>
                  </a:txBody>
                  <a:tcPr marL="41321" marR="41321"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1400">
                        <a:latin typeface="Calibri"/>
                        <a:ea typeface="Times New Roman"/>
                        <a:cs typeface="Times New Roman"/>
                      </a:endParaRPr>
                    </a:p>
                  </a:txBody>
                  <a:tcPr marL="41321" marR="41321" marT="0" marB="0" anchor="b">
                    <a:lnL>
                      <a:noFill/>
                    </a:lnL>
                    <a:lnR>
                      <a:noFill/>
                    </a:lnR>
                    <a:lnT>
                      <a:noFill/>
                    </a:lnT>
                    <a:lnB w="12700" cap="flat" cmpd="sng" algn="ctr">
                      <a:solidFill>
                        <a:srgbClr val="000000"/>
                      </a:solidFill>
                      <a:prstDash val="solid"/>
                      <a:round/>
                      <a:headEnd type="none" w="med" len="med"/>
                      <a:tailEnd type="none" w="med" len="med"/>
                    </a:lnB>
                  </a:tcPr>
                </a:tc>
              </a:tr>
              <a:tr h="179214">
                <a:tc rowSpan="2">
                  <a:txBody>
                    <a:bodyPr/>
                    <a:lstStyle/>
                    <a:p>
                      <a:pPr algn="ctr">
                        <a:lnSpc>
                          <a:spcPct val="115000"/>
                        </a:lnSpc>
                        <a:spcAft>
                          <a:spcPts val="0"/>
                        </a:spcAft>
                      </a:pPr>
                      <a:r>
                        <a:rPr lang="es-ES" sz="1400">
                          <a:solidFill>
                            <a:srgbClr val="000000"/>
                          </a:solidFill>
                          <a:latin typeface="Calibri"/>
                          <a:ea typeface="Times New Roman"/>
                          <a:cs typeface="Times New Roman"/>
                        </a:rPr>
                        <a:t>FACTURAS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S" sz="1400">
                          <a:solidFill>
                            <a:srgbClr val="000000"/>
                          </a:solidFill>
                          <a:latin typeface="Calibri"/>
                          <a:ea typeface="Times New Roman"/>
                          <a:cs typeface="Times New Roman"/>
                        </a:rPr>
                        <a:t>MONTO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S" sz="1400">
                          <a:solidFill>
                            <a:srgbClr val="000000"/>
                          </a:solidFill>
                          <a:latin typeface="Calibri"/>
                          <a:ea typeface="Times New Roman"/>
                          <a:cs typeface="Times New Roman"/>
                        </a:rPr>
                        <a:t>RECIBIDO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S" sz="1400">
                          <a:solidFill>
                            <a:srgbClr val="000000"/>
                          </a:solidFill>
                          <a:latin typeface="Calibri"/>
                          <a:ea typeface="Times New Roman"/>
                          <a:cs typeface="Times New Roman"/>
                        </a:rPr>
                        <a:t>EFECTIVO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1400">
                          <a:solidFill>
                            <a:srgbClr val="000000"/>
                          </a:solidFill>
                          <a:latin typeface="Calibri"/>
                          <a:ea typeface="Times New Roman"/>
                          <a:cs typeface="Times New Roman"/>
                        </a:rPr>
                        <a:t>CHEQUE</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rowSpan="2">
                  <a:txBody>
                    <a:bodyPr/>
                    <a:lstStyle/>
                    <a:p>
                      <a:pPr algn="ctr">
                        <a:lnSpc>
                          <a:spcPct val="115000"/>
                        </a:lnSpc>
                        <a:spcAft>
                          <a:spcPts val="0"/>
                        </a:spcAft>
                      </a:pPr>
                      <a:r>
                        <a:rPr lang="es-ES" sz="1400">
                          <a:solidFill>
                            <a:srgbClr val="000000"/>
                          </a:solidFill>
                          <a:latin typeface="Calibri"/>
                          <a:ea typeface="Times New Roman"/>
                          <a:cs typeface="Times New Roman"/>
                        </a:rPr>
                        <a:t>VENCIMIENTO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S" sz="1400">
                          <a:solidFill>
                            <a:srgbClr val="000000"/>
                          </a:solidFill>
                          <a:latin typeface="Calibri"/>
                          <a:ea typeface="Times New Roman"/>
                          <a:cs typeface="Times New Roman"/>
                        </a:rPr>
                        <a:t>VALOR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S" sz="1400" dirty="0">
                          <a:solidFill>
                            <a:srgbClr val="000000"/>
                          </a:solidFill>
                          <a:latin typeface="Calibri"/>
                          <a:ea typeface="Times New Roman"/>
                          <a:cs typeface="Times New Roman"/>
                        </a:rPr>
                        <a:t>OBSERVACIONES </a:t>
                      </a:r>
                      <a:endParaRPr lang="es-ES" sz="1400" dirty="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1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S" sz="1400">
                          <a:solidFill>
                            <a:srgbClr val="000000"/>
                          </a:solidFill>
                          <a:latin typeface="Calibri"/>
                          <a:ea typeface="Times New Roman"/>
                          <a:cs typeface="Times New Roman"/>
                        </a:rPr>
                        <a:t>BANCO</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N.</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r>
              <a:tr h="179214">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14">
                <a:tc>
                  <a:txBody>
                    <a:bodyPr/>
                    <a:lstStyle/>
                    <a:p>
                      <a:pPr>
                        <a:lnSpc>
                          <a:spcPct val="115000"/>
                        </a:lnSpc>
                        <a:spcAft>
                          <a:spcPts val="0"/>
                        </a:spcAft>
                      </a:pPr>
                      <a:r>
                        <a:rPr lang="es-ES" sz="1400" dirty="0">
                          <a:solidFill>
                            <a:srgbClr val="000000"/>
                          </a:solidFill>
                          <a:latin typeface="Calibri"/>
                          <a:ea typeface="Times New Roman"/>
                          <a:cs typeface="Times New Roman"/>
                        </a:rPr>
                        <a:t> </a:t>
                      </a:r>
                      <a:endParaRPr lang="es-ES" sz="1400" dirty="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latin typeface="Calibri"/>
                          <a:ea typeface="Times New Roman"/>
                          <a:cs typeface="Times New Roman"/>
                        </a:rPr>
                        <a:t> </a:t>
                      </a:r>
                      <a:endParaRPr lang="es-ES" sz="1400" dirty="0">
                        <a:latin typeface="Calibri"/>
                        <a:ea typeface="Calibri"/>
                        <a:cs typeface="Times New Roman"/>
                      </a:endParaRPr>
                    </a:p>
                  </a:txBody>
                  <a:tcPr marL="41321" marR="413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11 Tabla"/>
          <p:cNvGraphicFramePr>
            <a:graphicFrameLocks noGrp="1"/>
          </p:cNvGraphicFramePr>
          <p:nvPr/>
        </p:nvGraphicFramePr>
        <p:xfrm>
          <a:off x="357157" y="4885774"/>
          <a:ext cx="8001058" cy="1472184"/>
        </p:xfrm>
        <a:graphic>
          <a:graphicData uri="http://schemas.openxmlformats.org/drawingml/2006/table">
            <a:tbl>
              <a:tblPr/>
              <a:tblGrid>
                <a:gridCol w="889006"/>
                <a:gridCol w="1284120"/>
                <a:gridCol w="809984"/>
                <a:gridCol w="1185342"/>
                <a:gridCol w="1185342"/>
                <a:gridCol w="1185342"/>
                <a:gridCol w="1461922"/>
              </a:tblGrid>
              <a:tr h="190500">
                <a:tc>
                  <a:txBody>
                    <a:bodyPr/>
                    <a:lstStyle/>
                    <a:p>
                      <a:endParaRPr lang="es-ES" sz="1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s-ES" sz="1400" dirty="0">
                          <a:solidFill>
                            <a:srgbClr val="000000"/>
                          </a:solidFill>
                          <a:latin typeface="Calibri"/>
                          <a:ea typeface="Times New Roman"/>
                          <a:cs typeface="Times New Roman"/>
                        </a:rPr>
                        <a:t>SALDO POR VENCER</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nSpc>
                          <a:spcPct val="115000"/>
                        </a:lnSpc>
                        <a:spcAft>
                          <a:spcPts val="0"/>
                        </a:spcAft>
                      </a:pPr>
                      <a:r>
                        <a:rPr lang="es-ES" sz="1400">
                          <a:solidFill>
                            <a:srgbClr val="000000"/>
                          </a:solidFill>
                          <a:latin typeface="Calibri"/>
                          <a:ea typeface="Times New Roman"/>
                          <a:cs typeface="Times New Roman"/>
                        </a:rPr>
                        <a:t>CODIGO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CLIENTE</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SALDO A LA FECHA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1 a 30 días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31 a 60 días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latin typeface="Calibri"/>
                          <a:ea typeface="Times New Roman"/>
                          <a:cs typeface="Times New Roman"/>
                        </a:rPr>
                        <a:t>61 a 90 días </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latin typeface="Calibri"/>
                          <a:ea typeface="Times New Roman"/>
                          <a:cs typeface="Times New Roman"/>
                        </a:rPr>
                        <a:t>mas de 91 días </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400" dirty="0">
                          <a:solidFill>
                            <a:srgbClr val="000000"/>
                          </a:solidFill>
                          <a:latin typeface="Calibri"/>
                          <a:ea typeface="Times New Roman"/>
                          <a:cs typeface="Times New Roman"/>
                        </a:rPr>
                        <a:t> </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gridSpan="2">
                  <a:txBody>
                    <a:bodyPr/>
                    <a:lstStyle/>
                    <a:p>
                      <a:pPr algn="ctr">
                        <a:lnSpc>
                          <a:spcPct val="115000"/>
                        </a:lnSpc>
                        <a:spcAft>
                          <a:spcPts val="0"/>
                        </a:spcAft>
                      </a:pPr>
                      <a:r>
                        <a:rPr lang="es-ES" sz="1400">
                          <a:solidFill>
                            <a:srgbClr val="000000"/>
                          </a:solidFill>
                          <a:latin typeface="Calibri"/>
                          <a:ea typeface="Times New Roman"/>
                          <a:cs typeface="Times New Roman"/>
                        </a:rPr>
                        <a:t>TOTAL</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Times New Roman"/>
                        </a:rPr>
                        <a:t>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latin typeface="Calibri"/>
                          <a:ea typeface="Times New Roman"/>
                          <a:cs typeface="Times New Roman"/>
                        </a:rPr>
                        <a:t> </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13 CuadroTexto"/>
          <p:cNvSpPr txBox="1"/>
          <p:nvPr/>
        </p:nvSpPr>
        <p:spPr>
          <a:xfrm>
            <a:off x="3428992" y="1643050"/>
            <a:ext cx="2786082" cy="307777"/>
          </a:xfrm>
          <a:prstGeom prst="rect">
            <a:avLst/>
          </a:prstGeom>
          <a:noFill/>
        </p:spPr>
        <p:txBody>
          <a:bodyPr wrap="square" rtlCol="0">
            <a:spAutoFit/>
          </a:bodyPr>
          <a:lstStyle/>
          <a:p>
            <a:r>
              <a:rPr lang="es-ES" sz="1400" dirty="0" smtClean="0"/>
              <a:t>PLANILLA DE COBRANZAS</a:t>
            </a:r>
            <a:endParaRPr lang="es-ES" sz="1400" dirty="0"/>
          </a:p>
        </p:txBody>
      </p:sp>
      <p:sp>
        <p:nvSpPr>
          <p:cNvPr id="15" name="14 CuadroTexto"/>
          <p:cNvSpPr txBox="1"/>
          <p:nvPr/>
        </p:nvSpPr>
        <p:spPr>
          <a:xfrm>
            <a:off x="3286116" y="4357694"/>
            <a:ext cx="2786082" cy="307777"/>
          </a:xfrm>
          <a:prstGeom prst="rect">
            <a:avLst/>
          </a:prstGeom>
          <a:noFill/>
        </p:spPr>
        <p:txBody>
          <a:bodyPr wrap="square" rtlCol="0">
            <a:spAutoFit/>
          </a:bodyPr>
          <a:lstStyle/>
          <a:p>
            <a:r>
              <a:rPr lang="es-ES" sz="1400" dirty="0" smtClean="0"/>
              <a:t>SEGUIMIENTO DE SALDOS</a:t>
            </a:r>
            <a:endParaRPr lang="es-ES" sz="1400" dirty="0"/>
          </a:p>
        </p:txBody>
      </p:sp>
      <p:sp>
        <p:nvSpPr>
          <p:cNvPr id="2" name="1 Rectángulo"/>
          <p:cNvSpPr/>
          <p:nvPr/>
        </p:nvSpPr>
        <p:spPr>
          <a:xfrm>
            <a:off x="360040" y="4181018"/>
            <a:ext cx="4572000" cy="400110"/>
          </a:xfrm>
          <a:prstGeom prst="rect">
            <a:avLst/>
          </a:prstGeom>
        </p:spPr>
        <p:txBody>
          <a:bodyPr>
            <a:spAutoFit/>
          </a:bodyPr>
          <a:lstStyle/>
          <a:p>
            <a:r>
              <a:rPr lang="es-ES" sz="1000" b="1" dirty="0"/>
              <a:t>Fuente</a:t>
            </a:r>
            <a:r>
              <a:rPr lang="es-ES" sz="1000" dirty="0"/>
              <a:t>: Henry Cortez   </a:t>
            </a:r>
            <a:endParaRPr lang="es-MX" sz="1000" dirty="0"/>
          </a:p>
          <a:p>
            <a:r>
              <a:rPr lang="es-ES" sz="1000" b="1" dirty="0"/>
              <a:t>Elaborado por: </a:t>
            </a:r>
            <a:r>
              <a:rPr lang="es-ES" sz="1000" dirty="0"/>
              <a:t>Henry Cortez</a:t>
            </a:r>
            <a:endParaRPr lang="es-MX" sz="1000" dirty="0"/>
          </a:p>
        </p:txBody>
      </p:sp>
      <p:sp>
        <p:nvSpPr>
          <p:cNvPr id="16" name="15 Rectángulo"/>
          <p:cNvSpPr/>
          <p:nvPr/>
        </p:nvSpPr>
        <p:spPr>
          <a:xfrm>
            <a:off x="323528" y="6381328"/>
            <a:ext cx="4572000" cy="400110"/>
          </a:xfrm>
          <a:prstGeom prst="rect">
            <a:avLst/>
          </a:prstGeom>
        </p:spPr>
        <p:txBody>
          <a:bodyPr>
            <a:spAutoFit/>
          </a:bodyPr>
          <a:lstStyle/>
          <a:p>
            <a:r>
              <a:rPr lang="es-ES" sz="1000" b="1" dirty="0"/>
              <a:t>Fuente</a:t>
            </a:r>
            <a:r>
              <a:rPr lang="es-ES" sz="1000" dirty="0"/>
              <a:t>: Henry Cortez   </a:t>
            </a:r>
            <a:endParaRPr lang="es-MX" sz="1000" dirty="0"/>
          </a:p>
          <a:p>
            <a:r>
              <a:rPr lang="es-ES" sz="1000" b="1" dirty="0"/>
              <a:t>Elaborado por: </a:t>
            </a:r>
            <a:r>
              <a:rPr lang="es-ES" sz="1000" dirty="0"/>
              <a:t>Henry Cortez</a:t>
            </a:r>
            <a:endParaRPr lang="es-MX" sz="1000" dirty="0"/>
          </a:p>
        </p:txBody>
      </p:sp>
    </p:spTree>
    <p:extLst>
      <p:ext uri="{BB962C8B-B14F-4D97-AF65-F5344CB8AC3E}">
        <p14:creationId xmlns:p14="http://schemas.microsoft.com/office/powerpoint/2010/main" val="42796750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488" y="332656"/>
            <a:ext cx="3338222" cy="369332"/>
          </a:xfrm>
          <a:prstGeom prst="rect">
            <a:avLst/>
          </a:prstGeom>
        </p:spPr>
        <p:txBody>
          <a:bodyPr wrap="none">
            <a:spAutoFit/>
          </a:bodyPr>
          <a:lstStyle/>
          <a:p>
            <a:pPr lvl="1" algn="ctr"/>
            <a:r>
              <a:rPr lang="es-ES" b="1" dirty="0" smtClean="0"/>
              <a:t>Administración de inventarios</a:t>
            </a:r>
            <a:endParaRPr lang="es-MX" dirty="0"/>
          </a:p>
        </p:txBody>
      </p:sp>
      <p:sp>
        <p:nvSpPr>
          <p:cNvPr id="40" name="39 Rectángulo redondeado"/>
          <p:cNvSpPr/>
          <p:nvPr/>
        </p:nvSpPr>
        <p:spPr>
          <a:xfrm>
            <a:off x="1142976" y="785794"/>
            <a:ext cx="1928826" cy="38529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400" dirty="0" smtClean="0"/>
              <a:t>Inventario mínimo </a:t>
            </a:r>
          </a:p>
        </p:txBody>
      </p:sp>
      <p:sp>
        <p:nvSpPr>
          <p:cNvPr id="52" name="51 Rectángulo redondeado"/>
          <p:cNvSpPr/>
          <p:nvPr/>
        </p:nvSpPr>
        <p:spPr>
          <a:xfrm>
            <a:off x="6143636" y="785794"/>
            <a:ext cx="1643074" cy="428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400" dirty="0" smtClean="0"/>
              <a:t>Inventarios excesivos</a:t>
            </a:r>
          </a:p>
        </p:txBody>
      </p:sp>
      <p:sp>
        <p:nvSpPr>
          <p:cNvPr id="23" name="22 Rectángulo"/>
          <p:cNvSpPr/>
          <p:nvPr/>
        </p:nvSpPr>
        <p:spPr>
          <a:xfrm>
            <a:off x="3857620" y="1285861"/>
            <a:ext cx="1039249" cy="318037"/>
          </a:xfrm>
          <a:prstGeom prst="rect">
            <a:avLst/>
          </a:prstGeom>
        </p:spPr>
        <p:txBody>
          <a:bodyPr wrap="square">
            <a:spAutoFit/>
          </a:bodyPr>
          <a:lstStyle/>
          <a:p>
            <a:pPr algn="ctr"/>
            <a:r>
              <a:rPr lang="es-MX" sz="1400" dirty="0" smtClean="0"/>
              <a:t>Rotación </a:t>
            </a:r>
            <a:endParaRPr lang="es-MX" sz="1400" dirty="0"/>
          </a:p>
        </p:txBody>
      </p:sp>
      <p:sp>
        <p:nvSpPr>
          <p:cNvPr id="18" name="17 Flecha izquierda y derecha"/>
          <p:cNvSpPr/>
          <p:nvPr/>
        </p:nvSpPr>
        <p:spPr>
          <a:xfrm>
            <a:off x="3286116" y="714356"/>
            <a:ext cx="2643206" cy="500066"/>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Inventario adecuado</a:t>
            </a:r>
            <a:endParaRPr lang="es-ES" dirty="0"/>
          </a:p>
        </p:txBody>
      </p:sp>
      <p:sp>
        <p:nvSpPr>
          <p:cNvPr id="19" name="18 Flecha curvada hacia la derecha"/>
          <p:cNvSpPr/>
          <p:nvPr/>
        </p:nvSpPr>
        <p:spPr>
          <a:xfrm>
            <a:off x="3643306" y="1214423"/>
            <a:ext cx="500066" cy="500066"/>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sp>
        <p:nvSpPr>
          <p:cNvPr id="21" name="20 Flecha curvada hacia la derecha"/>
          <p:cNvSpPr/>
          <p:nvPr/>
        </p:nvSpPr>
        <p:spPr>
          <a:xfrm rot="10800000">
            <a:off x="4643438" y="1214423"/>
            <a:ext cx="500066" cy="500066"/>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sp>
        <p:nvSpPr>
          <p:cNvPr id="25" name="24 Rectángulo"/>
          <p:cNvSpPr/>
          <p:nvPr/>
        </p:nvSpPr>
        <p:spPr>
          <a:xfrm>
            <a:off x="3500430" y="1825079"/>
            <a:ext cx="1785950" cy="307777"/>
          </a:xfrm>
          <a:prstGeom prst="rect">
            <a:avLst/>
          </a:prstGeom>
        </p:spPr>
        <p:txBody>
          <a:bodyPr wrap="square">
            <a:spAutoFit/>
          </a:bodyPr>
          <a:lstStyle/>
          <a:p>
            <a:pPr algn="ctr"/>
            <a:r>
              <a:rPr lang="es-MX" sz="1400" dirty="0" smtClean="0"/>
              <a:t>Planificación adecuada</a:t>
            </a:r>
            <a:endParaRPr lang="es-MX" sz="1400" dirty="0"/>
          </a:p>
        </p:txBody>
      </p:sp>
      <p:graphicFrame>
        <p:nvGraphicFramePr>
          <p:cNvPr id="26" name="25 Tabla"/>
          <p:cNvGraphicFramePr>
            <a:graphicFrameLocks noGrp="1"/>
          </p:cNvGraphicFramePr>
          <p:nvPr>
            <p:extLst>
              <p:ext uri="{D42A27DB-BD31-4B8C-83A1-F6EECF244321}">
                <p14:modId xmlns:p14="http://schemas.microsoft.com/office/powerpoint/2010/main" val="2956274366"/>
              </p:ext>
            </p:extLst>
          </p:nvPr>
        </p:nvGraphicFramePr>
        <p:xfrm>
          <a:off x="179512" y="2574056"/>
          <a:ext cx="8712967" cy="1667632"/>
        </p:xfrm>
        <a:graphic>
          <a:graphicData uri="http://schemas.openxmlformats.org/drawingml/2006/table">
            <a:tbl>
              <a:tblPr>
                <a:tableStyleId>{BC89EF96-8CEA-46FF-86C4-4CE0E7609802}</a:tableStyleId>
              </a:tblPr>
              <a:tblGrid>
                <a:gridCol w="2664296"/>
                <a:gridCol w="864096"/>
                <a:gridCol w="504056"/>
                <a:gridCol w="936104"/>
                <a:gridCol w="576064"/>
                <a:gridCol w="936104"/>
                <a:gridCol w="576064"/>
                <a:gridCol w="1008112"/>
                <a:gridCol w="648071"/>
              </a:tblGrid>
              <a:tr h="333591">
                <a:tc>
                  <a:txBody>
                    <a:bodyPr/>
                    <a:lstStyle/>
                    <a:p>
                      <a:pPr algn="just">
                        <a:lnSpc>
                          <a:spcPct val="115000"/>
                        </a:lnSpc>
                        <a:spcAft>
                          <a:spcPts val="0"/>
                        </a:spcAft>
                      </a:pPr>
                      <a:r>
                        <a:rPr lang="es-ES" sz="1200" dirty="0"/>
                        <a:t>INVENTARIOS </a:t>
                      </a:r>
                      <a:endParaRPr lang="es-ES" sz="1400" dirty="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2008</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dirty="0" smtClean="0"/>
                        <a:t>%</a:t>
                      </a:r>
                      <a:endParaRPr lang="es-ES" sz="1400" dirty="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dirty="0"/>
                        <a:t>2009</a:t>
                      </a:r>
                      <a:endParaRPr lang="es-ES" sz="1400" dirty="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dirty="0" smtClean="0"/>
                        <a:t>%</a:t>
                      </a:r>
                      <a:endParaRPr lang="es-ES" sz="1400" dirty="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2010</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dirty="0" smtClean="0"/>
                        <a:t>%</a:t>
                      </a:r>
                      <a:endParaRPr lang="es-ES" sz="1400" dirty="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dirty="0"/>
                        <a:t>2011</a:t>
                      </a:r>
                      <a:endParaRPr lang="es-ES" sz="1400" dirty="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dirty="0" smtClean="0"/>
                        <a:t>%</a:t>
                      </a:r>
                      <a:endParaRPr lang="es-ES" sz="1400" dirty="0">
                        <a:latin typeface="Trebuchet MS" pitchFamily="34" charset="0"/>
                        <a:ea typeface="Calibri"/>
                        <a:cs typeface="Times New Roman"/>
                      </a:endParaRPr>
                    </a:p>
                  </a:txBody>
                  <a:tcPr marL="61617" marR="61617" marT="0" marB="0"/>
                </a:tc>
              </a:tr>
              <a:tr h="357190">
                <a:tc>
                  <a:txBody>
                    <a:bodyPr/>
                    <a:lstStyle/>
                    <a:p>
                      <a:pPr algn="just">
                        <a:lnSpc>
                          <a:spcPct val="115000"/>
                        </a:lnSpc>
                        <a:spcAft>
                          <a:spcPts val="0"/>
                        </a:spcAft>
                      </a:pPr>
                      <a:r>
                        <a:rPr lang="es-ES" sz="1200" dirty="0"/>
                        <a:t>Inventario Materia Prima</a:t>
                      </a:r>
                      <a:endParaRPr lang="es-ES" sz="1400" dirty="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15114,44</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28%</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63.332,00</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dirty="0" smtClean="0"/>
                        <a:t>79%</a:t>
                      </a:r>
                      <a:endParaRPr lang="es-ES" sz="1400" dirty="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75.207,98</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dirty="0" smtClean="0"/>
                        <a:t>47%</a:t>
                      </a:r>
                      <a:endParaRPr lang="es-ES" sz="1400" dirty="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72.600,00</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dirty="0" smtClean="0"/>
                        <a:t>48</a:t>
                      </a:r>
                      <a:r>
                        <a:rPr lang="es-ES" sz="1200" dirty="0"/>
                        <a:t>%</a:t>
                      </a:r>
                      <a:endParaRPr lang="es-ES" sz="1400" dirty="0">
                        <a:latin typeface="Trebuchet MS" pitchFamily="34" charset="0"/>
                        <a:ea typeface="Calibri"/>
                        <a:cs typeface="Times New Roman"/>
                      </a:endParaRPr>
                    </a:p>
                  </a:txBody>
                  <a:tcPr marL="61617" marR="61617" marT="0" marB="0"/>
                </a:tc>
              </a:tr>
              <a:tr h="357190">
                <a:tc>
                  <a:txBody>
                    <a:bodyPr/>
                    <a:lstStyle/>
                    <a:p>
                      <a:pPr algn="just">
                        <a:lnSpc>
                          <a:spcPct val="115000"/>
                        </a:lnSpc>
                        <a:spcAft>
                          <a:spcPts val="0"/>
                        </a:spcAft>
                      </a:pPr>
                      <a:r>
                        <a:rPr lang="es-ES" sz="1200" dirty="0"/>
                        <a:t>Inventario Productos  Proceso </a:t>
                      </a:r>
                      <a:endParaRPr lang="es-ES" sz="1400" dirty="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23905,24</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44%</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0,00</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0%</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dirty="0"/>
                        <a:t>1.230,77</a:t>
                      </a:r>
                      <a:endParaRPr lang="es-ES" sz="1400" dirty="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1%</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1.200,00</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1%</a:t>
                      </a:r>
                      <a:endParaRPr lang="es-ES" sz="1400">
                        <a:latin typeface="Trebuchet MS" pitchFamily="34" charset="0"/>
                        <a:ea typeface="Calibri"/>
                        <a:cs typeface="Times New Roman"/>
                      </a:endParaRPr>
                    </a:p>
                  </a:txBody>
                  <a:tcPr marL="61617" marR="61617" marT="0" marB="0"/>
                </a:tc>
              </a:tr>
              <a:tr h="357190">
                <a:tc>
                  <a:txBody>
                    <a:bodyPr/>
                    <a:lstStyle/>
                    <a:p>
                      <a:pPr algn="just">
                        <a:lnSpc>
                          <a:spcPct val="115000"/>
                        </a:lnSpc>
                        <a:spcAft>
                          <a:spcPts val="0"/>
                        </a:spcAft>
                      </a:pPr>
                      <a:r>
                        <a:rPr lang="es-ES" sz="1200"/>
                        <a:t>Inventario Artículos Terminados </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14897,43</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28%</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dirty="0"/>
                        <a:t>16.361,31</a:t>
                      </a:r>
                      <a:endParaRPr lang="es-ES" sz="1400" dirty="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21%</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84.116,58</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52%</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76.200,00</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51%</a:t>
                      </a:r>
                      <a:endParaRPr lang="es-ES" sz="1400">
                        <a:latin typeface="Trebuchet MS" pitchFamily="34" charset="0"/>
                        <a:ea typeface="Calibri"/>
                        <a:cs typeface="Times New Roman"/>
                      </a:endParaRPr>
                    </a:p>
                  </a:txBody>
                  <a:tcPr marL="61617" marR="61617" marT="0" marB="0"/>
                </a:tc>
              </a:tr>
              <a:tr h="262471">
                <a:tc>
                  <a:txBody>
                    <a:bodyPr/>
                    <a:lstStyle/>
                    <a:p>
                      <a:pPr algn="just">
                        <a:lnSpc>
                          <a:spcPct val="115000"/>
                        </a:lnSpc>
                        <a:spcAft>
                          <a:spcPts val="0"/>
                        </a:spcAft>
                      </a:pPr>
                      <a:r>
                        <a:rPr lang="es-ES" sz="1200" dirty="0"/>
                        <a:t>TOTAL</a:t>
                      </a:r>
                      <a:endParaRPr lang="es-ES" sz="1400" dirty="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53917,11</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dirty="0"/>
                        <a:t>100%</a:t>
                      </a:r>
                      <a:endParaRPr lang="es-ES" sz="1400" dirty="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79.693,31</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dirty="0"/>
                        <a:t>100%</a:t>
                      </a:r>
                      <a:endParaRPr lang="es-ES" sz="1400" dirty="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dirty="0"/>
                        <a:t>160.555,33</a:t>
                      </a:r>
                      <a:endParaRPr lang="es-ES" sz="1400" dirty="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a:t>100%</a:t>
                      </a:r>
                      <a:endParaRPr lang="es-ES" sz="140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dirty="0" smtClean="0"/>
                        <a:t>150000.00</a:t>
                      </a:r>
                      <a:endParaRPr lang="es-ES" sz="1400" dirty="0">
                        <a:latin typeface="Trebuchet MS" pitchFamily="34" charset="0"/>
                        <a:ea typeface="Calibri"/>
                        <a:cs typeface="Times New Roman"/>
                      </a:endParaRPr>
                    </a:p>
                  </a:txBody>
                  <a:tcPr marL="61617" marR="61617" marT="0" marB="0"/>
                </a:tc>
                <a:tc>
                  <a:txBody>
                    <a:bodyPr/>
                    <a:lstStyle/>
                    <a:p>
                      <a:pPr algn="ctr">
                        <a:lnSpc>
                          <a:spcPct val="115000"/>
                        </a:lnSpc>
                        <a:spcAft>
                          <a:spcPts val="0"/>
                        </a:spcAft>
                      </a:pPr>
                      <a:r>
                        <a:rPr lang="es-ES" sz="1200" dirty="0"/>
                        <a:t>100%</a:t>
                      </a:r>
                      <a:endParaRPr lang="es-ES" sz="1400" dirty="0">
                        <a:latin typeface="Trebuchet MS" pitchFamily="34" charset="0"/>
                        <a:ea typeface="Calibri"/>
                        <a:cs typeface="Times New Roman"/>
                      </a:endParaRPr>
                    </a:p>
                  </a:txBody>
                  <a:tcPr marL="61617" marR="61617" marT="0" marB="0"/>
                </a:tc>
              </a:tr>
            </a:tbl>
          </a:graphicData>
        </a:graphic>
      </p:graphicFrame>
      <p:sp>
        <p:nvSpPr>
          <p:cNvPr id="28" name="27 Rectángulo"/>
          <p:cNvSpPr/>
          <p:nvPr/>
        </p:nvSpPr>
        <p:spPr>
          <a:xfrm>
            <a:off x="2857488" y="2285992"/>
            <a:ext cx="2571768" cy="307777"/>
          </a:xfrm>
          <a:prstGeom prst="rect">
            <a:avLst/>
          </a:prstGeom>
        </p:spPr>
        <p:txBody>
          <a:bodyPr wrap="square">
            <a:spAutoFit/>
          </a:bodyPr>
          <a:lstStyle/>
          <a:p>
            <a:pPr algn="ctr"/>
            <a:r>
              <a:rPr lang="es-MX" sz="1400" dirty="0" smtClean="0"/>
              <a:t>INVENTARIOS BIOPRONEC </a:t>
            </a:r>
            <a:endParaRPr lang="es-MX" sz="1400" dirty="0"/>
          </a:p>
        </p:txBody>
      </p:sp>
      <p:pic>
        <p:nvPicPr>
          <p:cNvPr id="82946" name="Picture 2" descr="http://legendsk.com/wp-content/uploads/2010/09/dolares.jpg"/>
          <p:cNvPicPr>
            <a:picLocks noChangeAspect="1" noChangeArrowheads="1"/>
          </p:cNvPicPr>
          <p:nvPr/>
        </p:nvPicPr>
        <p:blipFill>
          <a:blip r:embed="rId3"/>
          <a:srcRect/>
          <a:stretch>
            <a:fillRect/>
          </a:stretch>
        </p:blipFill>
        <p:spPr bwMode="auto">
          <a:xfrm>
            <a:off x="6288816" y="1500174"/>
            <a:ext cx="1355018" cy="1008133"/>
          </a:xfrm>
          <a:prstGeom prst="rect">
            <a:avLst/>
          </a:prstGeom>
          <a:noFill/>
        </p:spPr>
      </p:pic>
      <p:pic>
        <p:nvPicPr>
          <p:cNvPr id="82948" name="Picture 4" descr="http://t1.gstatic.com/images?q=tbn:ANd9GcRxfn2Y3YrvQFCwsxEAuevdD61PmJRWpZcAZ0QAhpoYj-_KiMqHfg"/>
          <p:cNvPicPr>
            <a:picLocks noChangeAspect="1" noChangeArrowheads="1"/>
          </p:cNvPicPr>
          <p:nvPr/>
        </p:nvPicPr>
        <p:blipFill>
          <a:blip r:embed="rId4"/>
          <a:srcRect/>
          <a:stretch>
            <a:fillRect/>
          </a:stretch>
        </p:blipFill>
        <p:spPr bwMode="auto">
          <a:xfrm>
            <a:off x="1500166" y="1462285"/>
            <a:ext cx="1143008" cy="823707"/>
          </a:xfrm>
          <a:prstGeom prst="rect">
            <a:avLst/>
          </a:prstGeom>
          <a:noFill/>
        </p:spPr>
      </p:pic>
      <p:cxnSp>
        <p:nvCxnSpPr>
          <p:cNvPr id="33" name="32 Conector angular"/>
          <p:cNvCxnSpPr>
            <a:stCxn id="40" idx="1"/>
            <a:endCxn id="82948" idx="1"/>
          </p:cNvCxnSpPr>
          <p:nvPr/>
        </p:nvCxnSpPr>
        <p:spPr>
          <a:xfrm rot="10800000" flipH="1" flipV="1">
            <a:off x="1142976" y="978439"/>
            <a:ext cx="357190" cy="895699"/>
          </a:xfrm>
          <a:prstGeom prst="bentConnector3">
            <a:avLst>
              <a:gd name="adj1" fmla="val -64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Conector angular"/>
          <p:cNvCxnSpPr>
            <a:stCxn id="52" idx="3"/>
            <a:endCxn id="82946" idx="3"/>
          </p:cNvCxnSpPr>
          <p:nvPr/>
        </p:nvCxnSpPr>
        <p:spPr>
          <a:xfrm flipH="1">
            <a:off x="7643834" y="1000108"/>
            <a:ext cx="142876" cy="1004133"/>
          </a:xfrm>
          <a:prstGeom prst="bentConnector3">
            <a:avLst>
              <a:gd name="adj1" fmla="val -159999"/>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6" name="35 Tabla"/>
          <p:cNvGraphicFramePr>
            <a:graphicFrameLocks noGrp="1"/>
          </p:cNvGraphicFramePr>
          <p:nvPr>
            <p:extLst>
              <p:ext uri="{D42A27DB-BD31-4B8C-83A1-F6EECF244321}">
                <p14:modId xmlns:p14="http://schemas.microsoft.com/office/powerpoint/2010/main" val="2345398933"/>
              </p:ext>
            </p:extLst>
          </p:nvPr>
        </p:nvGraphicFramePr>
        <p:xfrm>
          <a:off x="1285852" y="4725144"/>
          <a:ext cx="7030565" cy="2111576"/>
        </p:xfrm>
        <a:graphic>
          <a:graphicData uri="http://schemas.openxmlformats.org/drawingml/2006/table">
            <a:tbl>
              <a:tblPr/>
              <a:tblGrid>
                <a:gridCol w="2742489"/>
                <a:gridCol w="1063008"/>
                <a:gridCol w="1119265"/>
                <a:gridCol w="1119265"/>
                <a:gridCol w="986538"/>
              </a:tblGrid>
              <a:tr h="152058">
                <a:tc>
                  <a:txBody>
                    <a:bodyPr/>
                    <a:lstStyle/>
                    <a:p>
                      <a:pPr>
                        <a:lnSpc>
                          <a:spcPct val="115000"/>
                        </a:lnSpc>
                        <a:spcAft>
                          <a:spcPts val="0"/>
                        </a:spcAft>
                      </a:pPr>
                      <a:r>
                        <a:rPr lang="es-ES" sz="1200" b="0" dirty="0">
                          <a:solidFill>
                            <a:srgbClr val="000000"/>
                          </a:solidFill>
                          <a:latin typeface="Trebuchet MS" pitchFamily="34" charset="0"/>
                          <a:ea typeface="Times New Roman"/>
                          <a:cs typeface="Times New Roman"/>
                        </a:rPr>
                        <a:t>INDICE </a:t>
                      </a:r>
                      <a:endParaRPr lang="es-ES" sz="1100" b="0" dirty="0">
                        <a:latin typeface="Trebuchet MS" pitchFamily="34" charset="0"/>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2008</a:t>
                      </a:r>
                      <a:endParaRPr lang="es-ES" sz="1100" b="0">
                        <a:latin typeface="Trebuchet MS" pitchFamily="34" charset="0"/>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2009</a:t>
                      </a:r>
                      <a:endParaRPr lang="es-ES" sz="1100" b="0">
                        <a:latin typeface="Trebuchet MS" pitchFamily="34" charset="0"/>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2010</a:t>
                      </a:r>
                      <a:endParaRPr lang="es-ES" sz="1100" b="0">
                        <a:latin typeface="Trebuchet MS" pitchFamily="34" charset="0"/>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2011</a:t>
                      </a:r>
                      <a:endParaRPr lang="es-ES" sz="1100" b="0">
                        <a:latin typeface="Trebuchet MS" pitchFamily="34" charset="0"/>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96128">
                <a:tc>
                  <a:txBody>
                    <a:bodyPr/>
                    <a:lstStyle/>
                    <a:p>
                      <a:pPr>
                        <a:lnSpc>
                          <a:spcPct val="115000"/>
                        </a:lnSpc>
                        <a:spcAft>
                          <a:spcPts val="0"/>
                        </a:spcAft>
                      </a:pPr>
                      <a:r>
                        <a:rPr lang="es-ES" sz="1200" b="0">
                          <a:solidFill>
                            <a:srgbClr val="000000"/>
                          </a:solidFill>
                          <a:latin typeface="Trebuchet MS" pitchFamily="34" charset="0"/>
                          <a:ea typeface="Times New Roman"/>
                          <a:cs typeface="Times New Roman"/>
                        </a:rPr>
                        <a:t>Rotación de Materia Prima </a:t>
                      </a:r>
                      <a:endParaRPr lang="es-ES" sz="1100" b="0">
                        <a:latin typeface="Trebuchet MS" pitchFamily="34" charset="0"/>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2,30</a:t>
                      </a:r>
                      <a:endParaRPr lang="es-ES" sz="1100" b="0">
                        <a:latin typeface="Trebuchet MS" pitchFamily="34" charset="0"/>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14,48</a:t>
                      </a:r>
                      <a:endParaRPr lang="es-ES" sz="1100" b="0">
                        <a:latin typeface="Trebuchet MS" pitchFamily="34" charset="0"/>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3,32</a:t>
                      </a:r>
                      <a:endParaRPr lang="es-ES" sz="1100" b="0">
                        <a:latin typeface="Trebuchet MS" pitchFamily="34" charset="0"/>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3,99</a:t>
                      </a:r>
                      <a:endParaRPr lang="es-ES" sz="1100" b="0">
                        <a:latin typeface="Trebuchet MS" pitchFamily="34" charset="0"/>
                        <a:ea typeface="Calibri"/>
                        <a:cs typeface="Times New Roman"/>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r>
              <a:tr h="296128">
                <a:tc>
                  <a:txBody>
                    <a:bodyPr/>
                    <a:lstStyle/>
                    <a:p>
                      <a:pPr>
                        <a:lnSpc>
                          <a:spcPct val="115000"/>
                        </a:lnSpc>
                        <a:spcAft>
                          <a:spcPts val="0"/>
                        </a:spcAft>
                      </a:pPr>
                      <a:r>
                        <a:rPr lang="es-ES" sz="1200" b="0">
                          <a:solidFill>
                            <a:srgbClr val="000000"/>
                          </a:solidFill>
                          <a:latin typeface="Trebuchet MS" pitchFamily="34" charset="0"/>
                          <a:ea typeface="Times New Roman"/>
                          <a:cs typeface="Times New Roman"/>
                        </a:rPr>
                        <a:t>Edad promedio de materia prima</a:t>
                      </a:r>
                      <a:endParaRPr lang="es-ES" sz="1100" b="0">
                        <a:latin typeface="Trebuchet MS" pitchFamily="34" charset="0"/>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156</a:t>
                      </a:r>
                      <a:endParaRPr lang="es-ES" sz="1100" b="0">
                        <a:latin typeface="Trebuchet MS" pitchFamily="34" charset="0"/>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25</a:t>
                      </a:r>
                      <a:endParaRPr lang="es-ES" sz="1100" b="0">
                        <a:latin typeface="Trebuchet MS" pitchFamily="34" charset="0"/>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109</a:t>
                      </a:r>
                      <a:endParaRPr lang="es-ES" sz="1100" b="0">
                        <a:latin typeface="Trebuchet MS" pitchFamily="34" charset="0"/>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90</a:t>
                      </a:r>
                      <a:endParaRPr lang="es-ES" sz="1100" b="0">
                        <a:latin typeface="Trebuchet MS" pitchFamily="34" charset="0"/>
                        <a:ea typeface="Calibri"/>
                        <a:cs typeface="Times New Roman"/>
                      </a:endParaRPr>
                    </a:p>
                  </a:txBody>
                  <a:tcPr marL="68580" marR="68580" marT="0" marB="0">
                    <a:lnL>
                      <a:noFill/>
                    </a:lnL>
                    <a:lnR>
                      <a:noFill/>
                    </a:lnR>
                    <a:lnT>
                      <a:noFill/>
                    </a:lnT>
                    <a:lnB>
                      <a:noFill/>
                    </a:lnB>
                  </a:tcPr>
                </a:tc>
              </a:tr>
              <a:tr h="296128">
                <a:tc>
                  <a:txBody>
                    <a:bodyPr/>
                    <a:lstStyle/>
                    <a:p>
                      <a:pPr>
                        <a:lnSpc>
                          <a:spcPct val="115000"/>
                        </a:lnSpc>
                        <a:spcAft>
                          <a:spcPts val="0"/>
                        </a:spcAft>
                      </a:pPr>
                      <a:r>
                        <a:rPr lang="es-ES" sz="1200" b="0">
                          <a:solidFill>
                            <a:srgbClr val="000000"/>
                          </a:solidFill>
                          <a:latin typeface="Trebuchet MS" pitchFamily="34" charset="0"/>
                          <a:ea typeface="Times New Roman"/>
                          <a:cs typeface="Times New Roman"/>
                        </a:rPr>
                        <a:t>Rotación de Productos en Proceso </a:t>
                      </a:r>
                      <a:endParaRPr lang="es-ES" sz="1100" b="0">
                        <a:latin typeface="Trebuchet MS" pitchFamily="34" charset="0"/>
                        <a:ea typeface="Calibri"/>
                        <a:cs typeface="Times New Roman"/>
                      </a:endParaRPr>
                    </a:p>
                  </a:txBody>
                  <a:tcPr marL="68580" marR="68580" marT="0" marB="0">
                    <a:lnL>
                      <a:noFill/>
                    </a:lnL>
                    <a:lnR>
                      <a:noFill/>
                    </a:lnR>
                    <a:lnT>
                      <a:noFill/>
                    </a:lnT>
                    <a:lnB>
                      <a:noFill/>
                    </a:lnB>
                    <a:solidFill>
                      <a:srgbClr val="EFD3D2"/>
                    </a:solidFill>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5,58</a:t>
                      </a:r>
                      <a:endParaRPr lang="es-ES" sz="1100" b="0">
                        <a:latin typeface="Trebuchet MS" pitchFamily="34" charset="0"/>
                        <a:ea typeface="Calibri"/>
                        <a:cs typeface="Times New Roman"/>
                      </a:endParaRPr>
                    </a:p>
                  </a:txBody>
                  <a:tcPr marL="68580" marR="68580" marT="0" marB="0">
                    <a:lnL>
                      <a:noFill/>
                    </a:lnL>
                    <a:lnR>
                      <a:noFill/>
                    </a:lnR>
                    <a:lnT>
                      <a:noFill/>
                    </a:lnT>
                    <a:lnB>
                      <a:noFill/>
                    </a:lnB>
                    <a:solidFill>
                      <a:srgbClr val="EFD3D2"/>
                    </a:solidFill>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31,82</a:t>
                      </a:r>
                      <a:endParaRPr lang="es-ES" sz="1100" b="0">
                        <a:latin typeface="Trebuchet MS" pitchFamily="34" charset="0"/>
                        <a:ea typeface="Calibri"/>
                        <a:cs typeface="Times New Roman"/>
                      </a:endParaRPr>
                    </a:p>
                  </a:txBody>
                  <a:tcPr marL="68580" marR="68580" marT="0" marB="0">
                    <a:lnL>
                      <a:noFill/>
                    </a:lnL>
                    <a:lnR>
                      <a:noFill/>
                    </a:lnR>
                    <a:lnT>
                      <a:noFill/>
                    </a:lnT>
                    <a:lnB>
                      <a:noFill/>
                    </a:lnB>
                    <a:solidFill>
                      <a:srgbClr val="EFD3D2"/>
                    </a:solidFill>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556,11</a:t>
                      </a:r>
                      <a:endParaRPr lang="es-ES" sz="1100" b="0">
                        <a:latin typeface="Trebuchet MS" pitchFamily="34" charset="0"/>
                        <a:ea typeface="Calibri"/>
                        <a:cs typeface="Times New Roman"/>
                      </a:endParaRPr>
                    </a:p>
                  </a:txBody>
                  <a:tcPr marL="68580" marR="68580" marT="0" marB="0">
                    <a:lnL>
                      <a:noFill/>
                    </a:lnL>
                    <a:lnR>
                      <a:noFill/>
                    </a:lnR>
                    <a:lnT>
                      <a:noFill/>
                    </a:lnT>
                    <a:lnB>
                      <a:noFill/>
                    </a:lnB>
                    <a:solidFill>
                      <a:srgbClr val="EFD3D2"/>
                    </a:solidFill>
                  </a:tcPr>
                </a:tc>
                <a:tc>
                  <a:txBody>
                    <a:bodyPr/>
                    <a:lstStyle/>
                    <a:p>
                      <a:pPr algn="ctr">
                        <a:lnSpc>
                          <a:spcPct val="115000"/>
                        </a:lnSpc>
                        <a:spcAft>
                          <a:spcPts val="0"/>
                        </a:spcAft>
                      </a:pPr>
                      <a:r>
                        <a:rPr lang="es-ES" sz="1200" b="0" dirty="0">
                          <a:solidFill>
                            <a:srgbClr val="000000"/>
                          </a:solidFill>
                          <a:latin typeface="Trebuchet MS" pitchFamily="34" charset="0"/>
                          <a:ea typeface="Times New Roman"/>
                          <a:cs typeface="Times New Roman"/>
                        </a:rPr>
                        <a:t>219,20</a:t>
                      </a:r>
                      <a:endParaRPr lang="es-ES" sz="1100" b="0" dirty="0">
                        <a:latin typeface="Trebuchet MS" pitchFamily="34" charset="0"/>
                        <a:ea typeface="Calibri"/>
                        <a:cs typeface="Times New Roman"/>
                      </a:endParaRPr>
                    </a:p>
                  </a:txBody>
                  <a:tcPr marL="68580" marR="68580" marT="0" marB="0">
                    <a:lnL>
                      <a:noFill/>
                    </a:lnL>
                    <a:lnR>
                      <a:noFill/>
                    </a:lnR>
                    <a:lnT>
                      <a:noFill/>
                    </a:lnT>
                    <a:lnB>
                      <a:noFill/>
                    </a:lnB>
                    <a:solidFill>
                      <a:srgbClr val="EFD3D2"/>
                    </a:solidFill>
                  </a:tcPr>
                </a:tc>
              </a:tr>
              <a:tr h="296128">
                <a:tc>
                  <a:txBody>
                    <a:bodyPr/>
                    <a:lstStyle/>
                    <a:p>
                      <a:pPr>
                        <a:lnSpc>
                          <a:spcPct val="115000"/>
                        </a:lnSpc>
                        <a:spcAft>
                          <a:spcPts val="0"/>
                        </a:spcAft>
                      </a:pPr>
                      <a:r>
                        <a:rPr lang="es-ES" sz="1200" b="0">
                          <a:solidFill>
                            <a:srgbClr val="000000"/>
                          </a:solidFill>
                          <a:latin typeface="Trebuchet MS" pitchFamily="34" charset="0"/>
                          <a:ea typeface="Times New Roman"/>
                          <a:cs typeface="Times New Roman"/>
                        </a:rPr>
                        <a:t>Edad Promedio de Productos en Proceso </a:t>
                      </a:r>
                      <a:endParaRPr lang="es-ES" sz="1100" b="0">
                        <a:latin typeface="Trebuchet MS" pitchFamily="34" charset="0"/>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65</a:t>
                      </a:r>
                      <a:endParaRPr lang="es-ES" sz="1100" b="0">
                        <a:latin typeface="Trebuchet MS" pitchFamily="34" charset="0"/>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11</a:t>
                      </a:r>
                      <a:endParaRPr lang="es-ES" sz="1100" b="0">
                        <a:latin typeface="Trebuchet MS" pitchFamily="34" charset="0"/>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1</a:t>
                      </a:r>
                      <a:endParaRPr lang="es-ES" sz="1100" b="0">
                        <a:latin typeface="Trebuchet MS" pitchFamily="34" charset="0"/>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2</a:t>
                      </a:r>
                      <a:endParaRPr lang="es-ES" sz="1100" b="0">
                        <a:latin typeface="Trebuchet MS" pitchFamily="34" charset="0"/>
                        <a:ea typeface="Calibri"/>
                        <a:cs typeface="Times New Roman"/>
                      </a:endParaRPr>
                    </a:p>
                  </a:txBody>
                  <a:tcPr marL="68580" marR="68580" marT="0" marB="0">
                    <a:lnL>
                      <a:noFill/>
                    </a:lnL>
                    <a:lnR>
                      <a:noFill/>
                    </a:lnR>
                    <a:lnT>
                      <a:noFill/>
                    </a:lnT>
                    <a:lnB>
                      <a:noFill/>
                    </a:lnB>
                  </a:tcPr>
                </a:tc>
              </a:tr>
              <a:tr h="296128">
                <a:tc>
                  <a:txBody>
                    <a:bodyPr/>
                    <a:lstStyle/>
                    <a:p>
                      <a:pPr>
                        <a:lnSpc>
                          <a:spcPct val="115000"/>
                        </a:lnSpc>
                        <a:spcAft>
                          <a:spcPts val="0"/>
                        </a:spcAft>
                      </a:pPr>
                      <a:r>
                        <a:rPr lang="es-ES" sz="1200" b="0">
                          <a:solidFill>
                            <a:srgbClr val="000000"/>
                          </a:solidFill>
                          <a:latin typeface="Trebuchet MS" pitchFamily="34" charset="0"/>
                          <a:ea typeface="Times New Roman"/>
                          <a:cs typeface="Times New Roman"/>
                        </a:rPr>
                        <a:t>Rotación de Productos Terminados </a:t>
                      </a:r>
                      <a:endParaRPr lang="es-ES" sz="1100" b="0">
                        <a:latin typeface="Trebuchet MS" pitchFamily="34" charset="0"/>
                        <a:ea typeface="Calibri"/>
                        <a:cs typeface="Times New Roman"/>
                      </a:endParaRPr>
                    </a:p>
                  </a:txBody>
                  <a:tcPr marL="68580" marR="68580" marT="0" marB="0">
                    <a:lnL>
                      <a:noFill/>
                    </a:lnL>
                    <a:lnR>
                      <a:noFill/>
                    </a:lnR>
                    <a:lnT>
                      <a:noFill/>
                    </a:lnT>
                    <a:lnB>
                      <a:noFill/>
                    </a:lnB>
                    <a:solidFill>
                      <a:srgbClr val="EFD3D2"/>
                    </a:solidFill>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5,87</a:t>
                      </a:r>
                      <a:endParaRPr lang="es-ES" sz="1100" b="0">
                        <a:latin typeface="Trebuchet MS" pitchFamily="34" charset="0"/>
                        <a:ea typeface="Calibri"/>
                        <a:cs typeface="Times New Roman"/>
                      </a:endParaRPr>
                    </a:p>
                  </a:txBody>
                  <a:tcPr marL="68580" marR="68580" marT="0" marB="0">
                    <a:lnL>
                      <a:noFill/>
                    </a:lnL>
                    <a:lnR>
                      <a:noFill/>
                    </a:lnR>
                    <a:lnT>
                      <a:noFill/>
                    </a:lnT>
                    <a:lnB>
                      <a:noFill/>
                    </a:lnB>
                    <a:solidFill>
                      <a:srgbClr val="EFD3D2"/>
                    </a:solidFill>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24,24</a:t>
                      </a:r>
                      <a:endParaRPr lang="es-ES" sz="1100" b="0">
                        <a:latin typeface="Trebuchet MS" pitchFamily="34" charset="0"/>
                        <a:ea typeface="Calibri"/>
                        <a:cs typeface="Times New Roman"/>
                      </a:endParaRPr>
                    </a:p>
                  </a:txBody>
                  <a:tcPr marL="68580" marR="68580" marT="0" marB="0">
                    <a:lnL>
                      <a:noFill/>
                    </a:lnL>
                    <a:lnR>
                      <a:noFill/>
                    </a:lnR>
                    <a:lnT>
                      <a:noFill/>
                    </a:lnT>
                    <a:lnB>
                      <a:noFill/>
                    </a:lnB>
                    <a:solidFill>
                      <a:srgbClr val="EFD3D2"/>
                    </a:solidFill>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5,31</a:t>
                      </a:r>
                      <a:endParaRPr lang="es-ES" sz="1100" b="0">
                        <a:latin typeface="Trebuchet MS" pitchFamily="34" charset="0"/>
                        <a:ea typeface="Calibri"/>
                        <a:cs typeface="Times New Roman"/>
                      </a:endParaRPr>
                    </a:p>
                  </a:txBody>
                  <a:tcPr marL="68580" marR="68580" marT="0" marB="0">
                    <a:lnL>
                      <a:noFill/>
                    </a:lnL>
                    <a:lnR>
                      <a:noFill/>
                    </a:lnR>
                    <a:lnT>
                      <a:noFill/>
                    </a:lnT>
                    <a:lnB>
                      <a:noFill/>
                    </a:lnB>
                    <a:solidFill>
                      <a:srgbClr val="EFD3D2"/>
                    </a:solidFill>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9,42</a:t>
                      </a:r>
                      <a:endParaRPr lang="es-ES" sz="1100" b="0">
                        <a:latin typeface="Trebuchet MS" pitchFamily="34" charset="0"/>
                        <a:ea typeface="Calibri"/>
                        <a:cs typeface="Times New Roman"/>
                      </a:endParaRPr>
                    </a:p>
                  </a:txBody>
                  <a:tcPr marL="68580" marR="68580" marT="0" marB="0">
                    <a:lnL>
                      <a:noFill/>
                    </a:lnL>
                    <a:lnR>
                      <a:noFill/>
                    </a:lnR>
                    <a:lnT>
                      <a:noFill/>
                    </a:lnT>
                    <a:lnB>
                      <a:noFill/>
                    </a:lnB>
                    <a:solidFill>
                      <a:srgbClr val="EFD3D2"/>
                    </a:solidFill>
                  </a:tcPr>
                </a:tc>
              </a:tr>
              <a:tr h="296128">
                <a:tc>
                  <a:txBody>
                    <a:bodyPr/>
                    <a:lstStyle/>
                    <a:p>
                      <a:pPr>
                        <a:lnSpc>
                          <a:spcPct val="115000"/>
                        </a:lnSpc>
                        <a:spcAft>
                          <a:spcPts val="0"/>
                        </a:spcAft>
                      </a:pPr>
                      <a:r>
                        <a:rPr lang="es-ES" sz="1200" b="0">
                          <a:solidFill>
                            <a:srgbClr val="000000"/>
                          </a:solidFill>
                          <a:latin typeface="Trebuchet MS" pitchFamily="34" charset="0"/>
                          <a:ea typeface="Times New Roman"/>
                          <a:cs typeface="Times New Roman"/>
                        </a:rPr>
                        <a:t>Edad de Productos Terminados </a:t>
                      </a:r>
                      <a:endParaRPr lang="es-ES" sz="1100" b="0">
                        <a:latin typeface="Trebuchet MS" pitchFamily="34" charset="0"/>
                        <a:ea typeface="Calibri"/>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61</a:t>
                      </a:r>
                      <a:endParaRPr lang="es-ES" sz="1100" b="0">
                        <a:latin typeface="Trebuchet MS" pitchFamily="34" charset="0"/>
                        <a:ea typeface="Calibri"/>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ES" sz="1200" b="0">
                          <a:solidFill>
                            <a:srgbClr val="000000"/>
                          </a:solidFill>
                          <a:latin typeface="Trebuchet MS" pitchFamily="34" charset="0"/>
                          <a:ea typeface="Times New Roman"/>
                          <a:cs typeface="Times New Roman"/>
                        </a:rPr>
                        <a:t>15</a:t>
                      </a:r>
                      <a:endParaRPr lang="es-ES" sz="1100" b="0">
                        <a:latin typeface="Trebuchet MS" pitchFamily="34" charset="0"/>
                        <a:ea typeface="Calibri"/>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ES" sz="1200" b="0" dirty="0">
                          <a:solidFill>
                            <a:srgbClr val="000000"/>
                          </a:solidFill>
                          <a:latin typeface="Trebuchet MS" pitchFamily="34" charset="0"/>
                          <a:ea typeface="Times New Roman"/>
                          <a:cs typeface="Times New Roman"/>
                        </a:rPr>
                        <a:t>68</a:t>
                      </a:r>
                      <a:endParaRPr lang="es-ES" sz="1100" b="0" dirty="0">
                        <a:latin typeface="Trebuchet MS" pitchFamily="34" charset="0"/>
                        <a:ea typeface="Calibri"/>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s-ES" sz="1200" b="0" dirty="0">
                          <a:solidFill>
                            <a:srgbClr val="000000"/>
                          </a:solidFill>
                          <a:latin typeface="Trebuchet MS" pitchFamily="34" charset="0"/>
                          <a:ea typeface="Times New Roman"/>
                          <a:cs typeface="Times New Roman"/>
                        </a:rPr>
                        <a:t>38</a:t>
                      </a:r>
                      <a:endParaRPr lang="es-ES" sz="1100" b="0" dirty="0">
                        <a:latin typeface="Trebuchet MS" pitchFamily="34" charset="0"/>
                        <a:ea typeface="Calibri"/>
                        <a:cs typeface="Times New Roman"/>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tcPr>
                </a:tc>
              </a:tr>
            </a:tbl>
          </a:graphicData>
        </a:graphic>
      </p:graphicFrame>
      <p:sp>
        <p:nvSpPr>
          <p:cNvPr id="37" name="36 Rectángulo"/>
          <p:cNvSpPr/>
          <p:nvPr/>
        </p:nvSpPr>
        <p:spPr>
          <a:xfrm>
            <a:off x="3357554" y="4437112"/>
            <a:ext cx="2786082" cy="307777"/>
          </a:xfrm>
          <a:prstGeom prst="rect">
            <a:avLst/>
          </a:prstGeom>
        </p:spPr>
        <p:txBody>
          <a:bodyPr wrap="square">
            <a:spAutoFit/>
          </a:bodyPr>
          <a:lstStyle/>
          <a:p>
            <a:pPr algn="ctr"/>
            <a:r>
              <a:rPr lang="es-MX" sz="1400" dirty="0" smtClean="0"/>
              <a:t>INVENTARIOS BIOPRONEC </a:t>
            </a:r>
            <a:endParaRPr lang="es-MX" sz="1400" dirty="0"/>
          </a:p>
        </p:txBody>
      </p:sp>
      <p:sp>
        <p:nvSpPr>
          <p:cNvPr id="2" name="1 Rectángulo"/>
          <p:cNvSpPr/>
          <p:nvPr/>
        </p:nvSpPr>
        <p:spPr>
          <a:xfrm>
            <a:off x="107504" y="4221088"/>
            <a:ext cx="4572000" cy="553998"/>
          </a:xfrm>
          <a:prstGeom prst="rect">
            <a:avLst/>
          </a:prstGeom>
        </p:spPr>
        <p:txBody>
          <a:bodyPr>
            <a:spAutoFit/>
          </a:bodyPr>
          <a:lstStyle/>
          <a:p>
            <a:r>
              <a:rPr lang="es-ES" sz="1000" b="1" dirty="0"/>
              <a:t>Fuente</a:t>
            </a:r>
            <a:r>
              <a:rPr lang="es-ES" sz="1000" dirty="0"/>
              <a:t>: </a:t>
            </a:r>
            <a:r>
              <a:rPr lang="es-ES" sz="1000" dirty="0" err="1"/>
              <a:t>Biopronec</a:t>
            </a:r>
            <a:r>
              <a:rPr lang="es-ES" sz="1000" dirty="0"/>
              <a:t> Cía. Ltda.  </a:t>
            </a:r>
            <a:endParaRPr lang="es-MX" sz="1000" dirty="0"/>
          </a:p>
          <a:p>
            <a:r>
              <a:rPr lang="es-ES" sz="1000" b="1" dirty="0"/>
              <a:t>Elaborado por: </a:t>
            </a:r>
            <a:r>
              <a:rPr lang="es-ES" sz="1000" dirty="0"/>
              <a:t>Henry Cortez</a:t>
            </a:r>
            <a:endParaRPr lang="es-MX" sz="1000" dirty="0"/>
          </a:p>
          <a:p>
            <a:r>
              <a:rPr lang="es-ES" sz="1000" dirty="0"/>
              <a:t> </a:t>
            </a:r>
            <a:endParaRPr lang="es-MX" sz="1000" dirty="0"/>
          </a:p>
        </p:txBody>
      </p:sp>
    </p:spTree>
    <p:extLst>
      <p:ext uri="{BB962C8B-B14F-4D97-AF65-F5344CB8AC3E}">
        <p14:creationId xmlns:p14="http://schemas.microsoft.com/office/powerpoint/2010/main" val="3876284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488" y="332656"/>
            <a:ext cx="3357586" cy="369332"/>
          </a:xfrm>
          <a:prstGeom prst="rect">
            <a:avLst/>
          </a:prstGeom>
        </p:spPr>
        <p:txBody>
          <a:bodyPr wrap="square">
            <a:spAutoFit/>
          </a:bodyPr>
          <a:lstStyle/>
          <a:p>
            <a:pPr lvl="1" algn="ctr"/>
            <a:r>
              <a:rPr lang="es-ES" b="1" dirty="0" smtClean="0"/>
              <a:t>Estrategias para Inventarios</a:t>
            </a:r>
            <a:endParaRPr lang="es-MX" dirty="0"/>
          </a:p>
        </p:txBody>
      </p:sp>
      <p:sp>
        <p:nvSpPr>
          <p:cNvPr id="25" name="24 Rectángulo"/>
          <p:cNvSpPr/>
          <p:nvPr/>
        </p:nvSpPr>
        <p:spPr>
          <a:xfrm>
            <a:off x="928662" y="836712"/>
            <a:ext cx="2786082" cy="954107"/>
          </a:xfrm>
          <a:prstGeom prst="rect">
            <a:avLst/>
          </a:prstGeom>
        </p:spPr>
        <p:txBody>
          <a:bodyPr wrap="square">
            <a:spAutoFit/>
          </a:bodyPr>
          <a:lstStyle/>
          <a:p>
            <a:pPr>
              <a:buFont typeface="Arial" pitchFamily="34" charset="0"/>
              <a:buChar char="•"/>
            </a:pPr>
            <a:r>
              <a:rPr lang="es-MX" sz="1400" dirty="0" smtClean="0"/>
              <a:t>Aumento de la rotación</a:t>
            </a:r>
          </a:p>
          <a:p>
            <a:pPr>
              <a:buFont typeface="Arial" pitchFamily="34" charset="0"/>
              <a:buChar char="•"/>
            </a:pPr>
            <a:r>
              <a:rPr lang="es-MX" sz="1400" dirty="0" smtClean="0"/>
              <a:t>Reducir tiempos de permanencias</a:t>
            </a:r>
          </a:p>
          <a:p>
            <a:pPr>
              <a:buFont typeface="Arial" pitchFamily="34" charset="0"/>
              <a:buChar char="•"/>
            </a:pPr>
            <a:r>
              <a:rPr lang="es-MX" sz="1400" dirty="0" smtClean="0"/>
              <a:t>Estabilización de inventarios</a:t>
            </a:r>
            <a:endParaRPr lang="es-MX" sz="1400" dirty="0"/>
          </a:p>
        </p:txBody>
      </p:sp>
      <p:sp>
        <p:nvSpPr>
          <p:cNvPr id="24" name="23 Abrir llave"/>
          <p:cNvSpPr/>
          <p:nvPr/>
        </p:nvSpPr>
        <p:spPr>
          <a:xfrm>
            <a:off x="571472" y="857232"/>
            <a:ext cx="500066" cy="9286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29" name="28 Conector angular"/>
          <p:cNvCxnSpPr>
            <a:stCxn id="4" idx="1"/>
            <a:endCxn id="24" idx="1"/>
          </p:cNvCxnSpPr>
          <p:nvPr/>
        </p:nvCxnSpPr>
        <p:spPr>
          <a:xfrm rot="10800000" flipV="1">
            <a:off x="571472" y="517321"/>
            <a:ext cx="2286016" cy="804257"/>
          </a:xfrm>
          <a:prstGeom prst="bentConnector3">
            <a:avLst>
              <a:gd name="adj1" fmla="val 110000"/>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4" name="33 Tabla"/>
          <p:cNvGraphicFramePr>
            <a:graphicFrameLocks noGrp="1"/>
          </p:cNvGraphicFramePr>
          <p:nvPr>
            <p:extLst>
              <p:ext uri="{D42A27DB-BD31-4B8C-83A1-F6EECF244321}">
                <p14:modId xmlns:p14="http://schemas.microsoft.com/office/powerpoint/2010/main" val="3134620657"/>
              </p:ext>
            </p:extLst>
          </p:nvPr>
        </p:nvGraphicFramePr>
        <p:xfrm>
          <a:off x="3572440" y="1090424"/>
          <a:ext cx="5536064" cy="2194560"/>
        </p:xfrm>
        <a:graphic>
          <a:graphicData uri="http://schemas.openxmlformats.org/drawingml/2006/table">
            <a:tbl>
              <a:tblPr/>
              <a:tblGrid>
                <a:gridCol w="2350550"/>
                <a:gridCol w="754541"/>
                <a:gridCol w="921891"/>
                <a:gridCol w="754541"/>
                <a:gridCol w="754541"/>
              </a:tblGrid>
              <a:tr h="0">
                <a:tc>
                  <a:txBody>
                    <a:bodyPr/>
                    <a:lstStyle/>
                    <a:p>
                      <a:pPr algn="just">
                        <a:lnSpc>
                          <a:spcPct val="200000"/>
                        </a:lnSpc>
                        <a:spcAft>
                          <a:spcPts val="0"/>
                        </a:spcAft>
                      </a:pPr>
                      <a:r>
                        <a:rPr lang="es-ES" sz="1200" b="1" dirty="0">
                          <a:solidFill>
                            <a:srgbClr val="000000"/>
                          </a:solidFill>
                          <a:latin typeface="Trebuchet MS" pitchFamily="34" charset="0"/>
                          <a:ea typeface="Calibri"/>
                          <a:cs typeface="Symbol"/>
                        </a:rPr>
                        <a:t>RUBRO </a:t>
                      </a:r>
                      <a:endParaRPr lang="es-ES" sz="1200" dirty="0">
                        <a:solidFill>
                          <a:srgbClr val="000000"/>
                        </a:solidFill>
                        <a:latin typeface="Trebuchet MS" pitchFamily="34" charset="0"/>
                        <a:ea typeface="Calibri"/>
                        <a:cs typeface="Symbo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lnSpc>
                          <a:spcPct val="200000"/>
                        </a:lnSpc>
                        <a:spcAft>
                          <a:spcPts val="0"/>
                        </a:spcAft>
                      </a:pPr>
                      <a:r>
                        <a:rPr lang="es-ES" sz="1200" b="1">
                          <a:solidFill>
                            <a:srgbClr val="000000"/>
                          </a:solidFill>
                          <a:latin typeface="Trebuchet MS" pitchFamily="34" charset="0"/>
                          <a:ea typeface="Calibri"/>
                          <a:cs typeface="Symbol"/>
                        </a:rPr>
                        <a:t>2008</a:t>
                      </a:r>
                      <a:endParaRPr lang="es-ES" sz="1200">
                        <a:solidFill>
                          <a:srgbClr val="000000"/>
                        </a:solidFill>
                        <a:latin typeface="Trebuchet MS" pitchFamily="34" charset="0"/>
                        <a:ea typeface="Calibri"/>
                        <a:cs typeface="Symbo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lnSpc>
                          <a:spcPct val="200000"/>
                        </a:lnSpc>
                        <a:spcAft>
                          <a:spcPts val="0"/>
                        </a:spcAft>
                      </a:pPr>
                      <a:r>
                        <a:rPr lang="es-ES" sz="1200" b="1">
                          <a:solidFill>
                            <a:srgbClr val="000000"/>
                          </a:solidFill>
                          <a:latin typeface="Trebuchet MS" pitchFamily="34" charset="0"/>
                          <a:ea typeface="Calibri"/>
                          <a:cs typeface="Symbol"/>
                        </a:rPr>
                        <a:t>2009</a:t>
                      </a:r>
                      <a:endParaRPr lang="es-ES" sz="1200">
                        <a:solidFill>
                          <a:srgbClr val="000000"/>
                        </a:solidFill>
                        <a:latin typeface="Trebuchet MS" pitchFamily="34" charset="0"/>
                        <a:ea typeface="Calibri"/>
                        <a:cs typeface="Symbo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lnSpc>
                          <a:spcPct val="200000"/>
                        </a:lnSpc>
                        <a:spcAft>
                          <a:spcPts val="0"/>
                        </a:spcAft>
                      </a:pPr>
                      <a:r>
                        <a:rPr lang="es-ES" sz="1200" b="1">
                          <a:solidFill>
                            <a:srgbClr val="000000"/>
                          </a:solidFill>
                          <a:latin typeface="Trebuchet MS" pitchFamily="34" charset="0"/>
                          <a:ea typeface="Calibri"/>
                          <a:cs typeface="Symbol"/>
                        </a:rPr>
                        <a:t>2010</a:t>
                      </a:r>
                      <a:endParaRPr lang="es-ES" sz="1200">
                        <a:solidFill>
                          <a:srgbClr val="000000"/>
                        </a:solidFill>
                        <a:latin typeface="Trebuchet MS" pitchFamily="34" charset="0"/>
                        <a:ea typeface="Calibri"/>
                        <a:cs typeface="Symbo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lnSpc>
                          <a:spcPct val="200000"/>
                        </a:lnSpc>
                        <a:spcAft>
                          <a:spcPts val="0"/>
                        </a:spcAft>
                      </a:pPr>
                      <a:r>
                        <a:rPr lang="es-ES" sz="1200" b="1">
                          <a:solidFill>
                            <a:srgbClr val="000000"/>
                          </a:solidFill>
                          <a:latin typeface="Trebuchet MS" pitchFamily="34" charset="0"/>
                          <a:ea typeface="Calibri"/>
                          <a:cs typeface="Symbol"/>
                        </a:rPr>
                        <a:t>2011</a:t>
                      </a:r>
                      <a:endParaRPr lang="es-ES" sz="1200">
                        <a:solidFill>
                          <a:srgbClr val="000000"/>
                        </a:solidFill>
                        <a:latin typeface="Trebuchet MS" pitchFamily="34" charset="0"/>
                        <a:ea typeface="Calibri"/>
                        <a:cs typeface="Symbo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0">
                <a:tc>
                  <a:txBody>
                    <a:bodyPr/>
                    <a:lstStyle/>
                    <a:p>
                      <a:pPr algn="just">
                        <a:lnSpc>
                          <a:spcPct val="200000"/>
                        </a:lnSpc>
                        <a:spcAft>
                          <a:spcPts val="0"/>
                        </a:spcAft>
                      </a:pPr>
                      <a:r>
                        <a:rPr lang="es-ES" sz="1200" b="1" dirty="0">
                          <a:solidFill>
                            <a:srgbClr val="000000"/>
                          </a:solidFill>
                          <a:latin typeface="Trebuchet MS" pitchFamily="34" charset="0"/>
                          <a:ea typeface="Calibri"/>
                          <a:cs typeface="Symbol"/>
                        </a:rPr>
                        <a:t>Sueldos personal </a:t>
                      </a:r>
                      <a:endParaRPr lang="es-ES" sz="1200" dirty="0">
                        <a:solidFill>
                          <a:srgbClr val="000000"/>
                        </a:solidFill>
                        <a:latin typeface="Trebuchet MS" pitchFamily="34" charset="0"/>
                        <a:ea typeface="Calibri"/>
                        <a:cs typeface="Symbol"/>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7200.00</a:t>
                      </a: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8000.00</a:t>
                      </a: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9000.00</a:t>
                      </a: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10000.00</a:t>
                      </a: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r>
              <a:tr h="0">
                <a:tc>
                  <a:txBody>
                    <a:bodyPr/>
                    <a:lstStyle/>
                    <a:p>
                      <a:pPr algn="just">
                        <a:lnSpc>
                          <a:spcPct val="200000"/>
                        </a:lnSpc>
                        <a:spcAft>
                          <a:spcPts val="0"/>
                        </a:spcAft>
                      </a:pPr>
                      <a:r>
                        <a:rPr lang="es-ES" sz="1200" b="1">
                          <a:solidFill>
                            <a:srgbClr val="000000"/>
                          </a:solidFill>
                          <a:latin typeface="Trebuchet MS" pitchFamily="34" charset="0"/>
                          <a:ea typeface="Calibri"/>
                          <a:cs typeface="Symbol"/>
                        </a:rPr>
                        <a:t>Servicios para el inventario </a:t>
                      </a:r>
                      <a:endParaRPr lang="es-ES" sz="1200">
                        <a:solidFill>
                          <a:srgbClr val="000000"/>
                        </a:solidFill>
                        <a:latin typeface="Trebuchet MS" pitchFamily="34" charset="0"/>
                        <a:ea typeface="Calibri"/>
                        <a:cs typeface="Symbol"/>
                      </a:endParaRPr>
                    </a:p>
                  </a:txBody>
                  <a:tcPr marL="68580" marR="68580" marT="0" marB="0">
                    <a:lnL>
                      <a:noFill/>
                    </a:lnL>
                    <a:lnR>
                      <a:noFill/>
                    </a:lnR>
                    <a:lnT>
                      <a:noFill/>
                    </a:lnT>
                    <a:lnB>
                      <a:noFill/>
                    </a:lnB>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1900.00</a:t>
                      </a:r>
                    </a:p>
                  </a:txBody>
                  <a:tcPr marL="68580" marR="68580" marT="0" marB="0">
                    <a:lnL>
                      <a:noFill/>
                    </a:lnL>
                    <a:lnR>
                      <a:noFill/>
                    </a:lnR>
                    <a:lnT>
                      <a:noFill/>
                    </a:lnT>
                    <a:lnB>
                      <a:noFill/>
                    </a:lnB>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1700.00</a:t>
                      </a:r>
                    </a:p>
                  </a:txBody>
                  <a:tcPr marL="68580" marR="68580" marT="0" marB="0">
                    <a:lnL>
                      <a:noFill/>
                    </a:lnL>
                    <a:lnR>
                      <a:noFill/>
                    </a:lnR>
                    <a:lnT>
                      <a:noFill/>
                    </a:lnT>
                    <a:lnB>
                      <a:noFill/>
                    </a:lnB>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1600.00</a:t>
                      </a:r>
                    </a:p>
                  </a:txBody>
                  <a:tcPr marL="68580" marR="68580" marT="0" marB="0">
                    <a:lnL>
                      <a:noFill/>
                    </a:lnL>
                    <a:lnR>
                      <a:noFill/>
                    </a:lnR>
                    <a:lnT>
                      <a:noFill/>
                    </a:lnT>
                    <a:lnB>
                      <a:noFill/>
                    </a:lnB>
                  </a:tcPr>
                </a:tc>
                <a:tc>
                  <a:txBody>
                    <a:bodyPr/>
                    <a:lstStyle/>
                    <a:p>
                      <a:pPr algn="just">
                        <a:lnSpc>
                          <a:spcPct val="200000"/>
                        </a:lnSpc>
                        <a:spcAft>
                          <a:spcPts val="0"/>
                        </a:spcAft>
                      </a:pPr>
                      <a:r>
                        <a:rPr lang="es-ES" sz="1200" dirty="0">
                          <a:solidFill>
                            <a:srgbClr val="000000"/>
                          </a:solidFill>
                          <a:latin typeface="Trebuchet MS" pitchFamily="34" charset="0"/>
                          <a:ea typeface="Calibri"/>
                          <a:cs typeface="Symbol"/>
                        </a:rPr>
                        <a:t>2000.00</a:t>
                      </a:r>
                    </a:p>
                  </a:txBody>
                  <a:tcPr marL="68580" marR="68580" marT="0" marB="0">
                    <a:lnL>
                      <a:noFill/>
                    </a:lnL>
                    <a:lnR>
                      <a:noFill/>
                    </a:lnR>
                    <a:lnT>
                      <a:noFill/>
                    </a:lnT>
                    <a:lnB>
                      <a:noFill/>
                    </a:lnB>
                  </a:tcPr>
                </a:tc>
              </a:tr>
              <a:tr h="0">
                <a:tc>
                  <a:txBody>
                    <a:bodyPr/>
                    <a:lstStyle/>
                    <a:p>
                      <a:pPr algn="just">
                        <a:lnSpc>
                          <a:spcPct val="200000"/>
                        </a:lnSpc>
                        <a:spcAft>
                          <a:spcPts val="0"/>
                        </a:spcAft>
                      </a:pPr>
                      <a:r>
                        <a:rPr lang="es-ES" sz="1200" b="1">
                          <a:solidFill>
                            <a:srgbClr val="000000"/>
                          </a:solidFill>
                          <a:latin typeface="Trebuchet MS" pitchFamily="34" charset="0"/>
                          <a:ea typeface="Calibri"/>
                          <a:cs typeface="Symbol"/>
                        </a:rPr>
                        <a:t>Mantenimiento </a:t>
                      </a:r>
                      <a:endParaRPr lang="es-ES" sz="1200">
                        <a:solidFill>
                          <a:srgbClr val="000000"/>
                        </a:solidFill>
                        <a:latin typeface="Trebuchet MS" pitchFamily="34" charset="0"/>
                        <a:ea typeface="Calibri"/>
                        <a:cs typeface="Symbol"/>
                      </a:endParaRPr>
                    </a:p>
                  </a:txBody>
                  <a:tcPr marL="68580" marR="68580" marT="0" marB="0">
                    <a:lnL>
                      <a:noFill/>
                    </a:lnL>
                    <a:lnR>
                      <a:noFill/>
                    </a:lnR>
                    <a:lnT>
                      <a:noFill/>
                    </a:lnT>
                    <a:lnB>
                      <a:noFill/>
                    </a:lnB>
                    <a:solidFill>
                      <a:srgbClr val="FDE4D0"/>
                    </a:solidFill>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27.00</a:t>
                      </a:r>
                    </a:p>
                  </a:txBody>
                  <a:tcPr marL="68580" marR="68580" marT="0" marB="0">
                    <a:lnL>
                      <a:noFill/>
                    </a:lnL>
                    <a:lnR>
                      <a:noFill/>
                    </a:lnR>
                    <a:lnT>
                      <a:noFill/>
                    </a:lnT>
                    <a:lnB>
                      <a:noFill/>
                    </a:lnB>
                    <a:solidFill>
                      <a:srgbClr val="FDE4D0"/>
                    </a:solidFill>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30.00</a:t>
                      </a:r>
                    </a:p>
                  </a:txBody>
                  <a:tcPr marL="68580" marR="68580" marT="0" marB="0">
                    <a:lnL>
                      <a:noFill/>
                    </a:lnL>
                    <a:lnR>
                      <a:noFill/>
                    </a:lnR>
                    <a:lnT>
                      <a:noFill/>
                    </a:lnT>
                    <a:lnB>
                      <a:noFill/>
                    </a:lnB>
                    <a:solidFill>
                      <a:srgbClr val="FDE4D0"/>
                    </a:solidFill>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33.00</a:t>
                      </a:r>
                    </a:p>
                  </a:txBody>
                  <a:tcPr marL="68580" marR="68580" marT="0" marB="0">
                    <a:lnL>
                      <a:noFill/>
                    </a:lnL>
                    <a:lnR>
                      <a:noFill/>
                    </a:lnR>
                    <a:lnT>
                      <a:noFill/>
                    </a:lnT>
                    <a:lnB>
                      <a:noFill/>
                    </a:lnB>
                    <a:solidFill>
                      <a:srgbClr val="FDE4D0"/>
                    </a:solidFill>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40.00</a:t>
                      </a:r>
                    </a:p>
                  </a:txBody>
                  <a:tcPr marL="68580" marR="68580" marT="0" marB="0">
                    <a:lnL>
                      <a:noFill/>
                    </a:lnL>
                    <a:lnR>
                      <a:noFill/>
                    </a:lnR>
                    <a:lnT>
                      <a:noFill/>
                    </a:lnT>
                    <a:lnB>
                      <a:noFill/>
                    </a:lnB>
                    <a:solidFill>
                      <a:srgbClr val="FDE4D0"/>
                    </a:solidFill>
                  </a:tcPr>
                </a:tc>
              </a:tr>
              <a:tr h="0">
                <a:tc>
                  <a:txBody>
                    <a:bodyPr/>
                    <a:lstStyle/>
                    <a:p>
                      <a:pPr algn="just">
                        <a:lnSpc>
                          <a:spcPct val="200000"/>
                        </a:lnSpc>
                        <a:spcAft>
                          <a:spcPts val="0"/>
                        </a:spcAft>
                      </a:pPr>
                      <a:r>
                        <a:rPr lang="es-ES" sz="1200" b="1">
                          <a:solidFill>
                            <a:srgbClr val="000000"/>
                          </a:solidFill>
                          <a:latin typeface="Trebuchet MS" pitchFamily="34" charset="0"/>
                          <a:ea typeface="Calibri"/>
                          <a:cs typeface="Symbol"/>
                        </a:rPr>
                        <a:t>Seguros </a:t>
                      </a:r>
                      <a:endParaRPr lang="es-ES" sz="1200">
                        <a:solidFill>
                          <a:srgbClr val="000000"/>
                        </a:solidFill>
                        <a:latin typeface="Trebuchet MS" pitchFamily="34" charset="0"/>
                        <a:ea typeface="Calibri"/>
                        <a:cs typeface="Symbol"/>
                      </a:endParaRPr>
                    </a:p>
                  </a:txBody>
                  <a:tcPr marL="68580" marR="68580" marT="0" marB="0">
                    <a:lnL>
                      <a:noFill/>
                    </a:lnL>
                    <a:lnR>
                      <a:noFill/>
                    </a:lnR>
                    <a:lnT>
                      <a:noFill/>
                    </a:lnT>
                    <a:lnB>
                      <a:noFill/>
                    </a:lnB>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0.00</a:t>
                      </a:r>
                    </a:p>
                  </a:txBody>
                  <a:tcPr marL="68580" marR="68580" marT="0" marB="0">
                    <a:lnL>
                      <a:noFill/>
                    </a:lnL>
                    <a:lnR>
                      <a:noFill/>
                    </a:lnR>
                    <a:lnT>
                      <a:noFill/>
                    </a:lnT>
                    <a:lnB>
                      <a:noFill/>
                    </a:lnB>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625.00</a:t>
                      </a:r>
                    </a:p>
                  </a:txBody>
                  <a:tcPr marL="68580" marR="68580" marT="0" marB="0">
                    <a:lnL>
                      <a:noFill/>
                    </a:lnL>
                    <a:lnR>
                      <a:noFill/>
                    </a:lnR>
                    <a:lnT>
                      <a:noFill/>
                    </a:lnT>
                    <a:lnB>
                      <a:noFill/>
                    </a:lnB>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700.00</a:t>
                      </a:r>
                    </a:p>
                  </a:txBody>
                  <a:tcPr marL="68580" marR="68580" marT="0" marB="0">
                    <a:lnL>
                      <a:noFill/>
                    </a:lnL>
                    <a:lnR>
                      <a:noFill/>
                    </a:lnR>
                    <a:lnT>
                      <a:noFill/>
                    </a:lnT>
                    <a:lnB>
                      <a:noFill/>
                    </a:lnB>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750.00</a:t>
                      </a:r>
                    </a:p>
                  </a:txBody>
                  <a:tcPr marL="68580" marR="68580" marT="0" marB="0">
                    <a:lnL>
                      <a:noFill/>
                    </a:lnL>
                    <a:lnR>
                      <a:noFill/>
                    </a:lnR>
                    <a:lnT>
                      <a:noFill/>
                    </a:lnT>
                    <a:lnB>
                      <a:noFill/>
                    </a:lnB>
                  </a:tcPr>
                </a:tc>
              </a:tr>
              <a:tr h="0">
                <a:tc>
                  <a:txBody>
                    <a:bodyPr/>
                    <a:lstStyle/>
                    <a:p>
                      <a:pPr algn="just">
                        <a:lnSpc>
                          <a:spcPct val="200000"/>
                        </a:lnSpc>
                        <a:spcAft>
                          <a:spcPts val="0"/>
                        </a:spcAft>
                      </a:pPr>
                      <a:r>
                        <a:rPr lang="es-ES" sz="1200" b="1">
                          <a:solidFill>
                            <a:srgbClr val="000000"/>
                          </a:solidFill>
                          <a:latin typeface="Trebuchet MS" pitchFamily="34" charset="0"/>
                          <a:ea typeface="Calibri"/>
                          <a:cs typeface="Symbol"/>
                        </a:rPr>
                        <a:t>TOTAL </a:t>
                      </a:r>
                      <a:endParaRPr lang="es-ES" sz="1200">
                        <a:solidFill>
                          <a:srgbClr val="000000"/>
                        </a:solidFill>
                        <a:latin typeface="Trebuchet MS" pitchFamily="34" charset="0"/>
                        <a:ea typeface="Calibri"/>
                        <a:cs typeface="Symbol"/>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11135.00</a:t>
                      </a: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12364.00</a:t>
                      </a: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tc>
                  <a:txBody>
                    <a:bodyPr/>
                    <a:lstStyle/>
                    <a:p>
                      <a:pPr algn="just">
                        <a:lnSpc>
                          <a:spcPct val="200000"/>
                        </a:lnSpc>
                        <a:spcAft>
                          <a:spcPts val="0"/>
                        </a:spcAft>
                      </a:pPr>
                      <a:r>
                        <a:rPr lang="es-ES" sz="1200">
                          <a:solidFill>
                            <a:srgbClr val="000000"/>
                          </a:solidFill>
                          <a:latin typeface="Trebuchet MS" pitchFamily="34" charset="0"/>
                          <a:ea typeface="Calibri"/>
                          <a:cs typeface="Symbol"/>
                        </a:rPr>
                        <a:t>13343.00</a:t>
                      </a: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tc>
                  <a:txBody>
                    <a:bodyPr/>
                    <a:lstStyle/>
                    <a:p>
                      <a:pPr algn="just">
                        <a:lnSpc>
                          <a:spcPct val="200000"/>
                        </a:lnSpc>
                        <a:spcAft>
                          <a:spcPts val="0"/>
                        </a:spcAft>
                      </a:pPr>
                      <a:r>
                        <a:rPr lang="es-ES" sz="1200" dirty="0">
                          <a:solidFill>
                            <a:srgbClr val="000000"/>
                          </a:solidFill>
                          <a:latin typeface="Trebuchet MS" pitchFamily="34" charset="0"/>
                          <a:ea typeface="Calibri"/>
                          <a:cs typeface="Symbol"/>
                        </a:rPr>
                        <a:t>14801.00</a:t>
                      </a: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tr>
            </a:tbl>
          </a:graphicData>
        </a:graphic>
      </p:graphicFrame>
      <p:sp>
        <p:nvSpPr>
          <p:cNvPr id="38" name="37 Rectángulo"/>
          <p:cNvSpPr/>
          <p:nvPr/>
        </p:nvSpPr>
        <p:spPr>
          <a:xfrm>
            <a:off x="5652120" y="744959"/>
            <a:ext cx="2130254" cy="307777"/>
          </a:xfrm>
          <a:prstGeom prst="rect">
            <a:avLst/>
          </a:prstGeom>
        </p:spPr>
        <p:txBody>
          <a:bodyPr wrap="square">
            <a:spAutoFit/>
          </a:bodyPr>
          <a:lstStyle/>
          <a:p>
            <a:r>
              <a:rPr lang="es-MX" sz="1400" dirty="0" smtClean="0"/>
              <a:t>COSTO DE INVENTARIOS</a:t>
            </a:r>
            <a:endParaRPr lang="es-MX" sz="1400" dirty="0"/>
          </a:p>
        </p:txBody>
      </p:sp>
      <p:sp>
        <p:nvSpPr>
          <p:cNvPr id="39" name="38 Rectángulo"/>
          <p:cNvSpPr/>
          <p:nvPr/>
        </p:nvSpPr>
        <p:spPr>
          <a:xfrm>
            <a:off x="857224" y="1897668"/>
            <a:ext cx="2058592" cy="523220"/>
          </a:xfrm>
          <a:prstGeom prst="rect">
            <a:avLst/>
          </a:prstGeom>
        </p:spPr>
        <p:txBody>
          <a:bodyPr wrap="square">
            <a:spAutoFit/>
          </a:bodyPr>
          <a:lstStyle/>
          <a:p>
            <a:r>
              <a:rPr lang="es-MX" sz="1400" dirty="0" smtClean="0"/>
              <a:t>Tiempo de llegada13dias</a:t>
            </a:r>
            <a:endParaRPr lang="es-MX" sz="1400" dirty="0"/>
          </a:p>
        </p:txBody>
      </p:sp>
      <p:sp>
        <p:nvSpPr>
          <p:cNvPr id="41" name="40 Flecha izquierda"/>
          <p:cNvSpPr/>
          <p:nvPr/>
        </p:nvSpPr>
        <p:spPr>
          <a:xfrm>
            <a:off x="2915816" y="1916832"/>
            <a:ext cx="500066" cy="35719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43" name="42 Rectángulo"/>
          <p:cNvSpPr/>
          <p:nvPr/>
        </p:nvSpPr>
        <p:spPr>
          <a:xfrm>
            <a:off x="464315" y="2420888"/>
            <a:ext cx="3459613" cy="1384995"/>
          </a:xfrm>
          <a:prstGeom prst="rect">
            <a:avLst/>
          </a:prstGeom>
        </p:spPr>
        <p:txBody>
          <a:bodyPr wrap="square">
            <a:spAutoFit/>
          </a:bodyPr>
          <a:lstStyle/>
          <a:p>
            <a:pPr>
              <a:buFont typeface="Arial" pitchFamily="34" charset="0"/>
              <a:buChar char="•"/>
            </a:pPr>
            <a:r>
              <a:rPr lang="es-MX" sz="1400" dirty="0" smtClean="0"/>
              <a:t>Volúmenes altos de compra</a:t>
            </a:r>
          </a:p>
          <a:p>
            <a:pPr>
              <a:buFont typeface="Arial" pitchFamily="34" charset="0"/>
              <a:buChar char="•"/>
            </a:pPr>
            <a:r>
              <a:rPr lang="es-MX" sz="1400" dirty="0" smtClean="0"/>
              <a:t>No existe categorización de materia prima</a:t>
            </a:r>
          </a:p>
          <a:p>
            <a:pPr>
              <a:buFont typeface="Arial" pitchFamily="34" charset="0"/>
              <a:buChar char="•"/>
            </a:pPr>
            <a:r>
              <a:rPr lang="es-MX" sz="1400" dirty="0" smtClean="0"/>
              <a:t>Mal almacenaje de inventarios</a:t>
            </a:r>
          </a:p>
          <a:p>
            <a:pPr>
              <a:buFont typeface="Arial" pitchFamily="34" charset="0"/>
              <a:buChar char="•"/>
            </a:pPr>
            <a:r>
              <a:rPr lang="es-MX" sz="1400" dirty="0" smtClean="0"/>
              <a:t>Calidad de materia prima causa </a:t>
            </a:r>
            <a:r>
              <a:rPr lang="es-MX" sz="1400" dirty="0" err="1" smtClean="0"/>
              <a:t>reprocesos</a:t>
            </a:r>
            <a:endParaRPr lang="es-MX" sz="1400" dirty="0"/>
          </a:p>
        </p:txBody>
      </p:sp>
      <p:sp>
        <p:nvSpPr>
          <p:cNvPr id="44" name="43 Abrir llave"/>
          <p:cNvSpPr/>
          <p:nvPr/>
        </p:nvSpPr>
        <p:spPr>
          <a:xfrm>
            <a:off x="214282" y="2420888"/>
            <a:ext cx="500066" cy="13055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46" name="45 Conector angular"/>
          <p:cNvCxnSpPr>
            <a:stCxn id="39" idx="1"/>
            <a:endCxn id="44" idx="1"/>
          </p:cNvCxnSpPr>
          <p:nvPr/>
        </p:nvCxnSpPr>
        <p:spPr>
          <a:xfrm rot="10800000" flipV="1">
            <a:off x="214282" y="2159277"/>
            <a:ext cx="642942" cy="914399"/>
          </a:xfrm>
          <a:prstGeom prst="bentConnector3">
            <a:avLst>
              <a:gd name="adj1" fmla="val 112980"/>
            </a:avLst>
          </a:prstGeom>
          <a:ln>
            <a:tailEnd type="arrow"/>
          </a:ln>
        </p:spPr>
        <p:style>
          <a:lnRef idx="1">
            <a:schemeClr val="accent1"/>
          </a:lnRef>
          <a:fillRef idx="0">
            <a:schemeClr val="accent1"/>
          </a:fillRef>
          <a:effectRef idx="0">
            <a:schemeClr val="accent1"/>
          </a:effectRef>
          <a:fontRef idx="minor">
            <a:schemeClr val="tx1"/>
          </a:fontRef>
        </p:style>
      </p:cxnSp>
      <p:sp>
        <p:nvSpPr>
          <p:cNvPr id="83970" name="AutoShape 2" descr="data:image/jpeg;base64,/9j/4AAQSkZJRgABAQAAAQABAAD/2wCEAAkGBhMSEBQQEhQVFRQVFhgYGBUYFxQXGhgUFxYVFRwXFRcYGyceGBwjGhUVHy8gJCcpLCwsFR4xNTAqNSYtLCkBCQoKDgwOGg8PGiwkHyQqLywqLC0sLCw0LCwsKSwsLCoqLCwsLywsLCwsLCwsKiosLCwsLCwpLCwsLCwsLCwsKf/AABEIAL8BCAMBIgACEQEDEQH/xAAcAAEAAgIDAQAAAAAAAAAAAAAABQYEBwECAwj/xABEEAABAwEFAwcJBQgDAAMBAAABAAIDEQQGITFBBRJRBxMiYXGBsRQyQlJykaHB0SMkYoKyNHOSosLS4fAzQ1Oz4vFj/8QAGgEBAAMBAQEAAAAAAAAAAAAAAAIDBAUBBv/EADcRAAICAQEEBggFBAMAAAAAAAABAgMRBAUSITETQVFxobEVIjIzUmGB4RQjwdHwNENikSSC8f/aAAwDAQACEQMRAD8A3iiIgCIiAIiIAiIgCIiAIiIAiIgCIiAIqffrlMs+zNxjwZZX480wgEM9dxOQ4DXuqpi6967Pb4BPZ3VGTmHB7Heq9uh68jpVTcJKO9jgeZWcEwiIoHoREQBERAEREAREQBERAEREAREQBERAEREAREQBERAEREAREQBERAFUOUTlAj2bBXB9oeCIo+v138Gj45dmbfa+UWzrMZn4vOEcdcXu4dmpOi+YNvbdltk77RO7ee89wGjWjQBatPR0jy+RXOeDy2jtOS0SvnmcXyPNXOOp+Q0poBRZ92LzT2Gdtos7qHJzTUte2vmvGo+IzCs/J5cUTUtM+A/62ZE67xr8PfwWVffk3IraLKMcS6Ma8XMGnZr43y11PSdC+XLPV3Hn4ee7vo3Hcu+8G0oeciO7I2nORE9Jh/qadHa9RqFY18g7D2/NY52zwuLJGn3jVrh6QOoK+kbgcocO0osKMtDB9pFXu32V85le8ZHQmm/TuHrR5CE88GW1ERZC0IiIAiIgCIiAIiIAiIgCIiAIiIAiIgCIiAIiIAiIgCIiAKKvJeKKxWd9omdRrRgNXHRrRqSVk7W2rHZ4XzSuDWMBJJ6l8yX+v3JtG0bxq2FhIjZ1es78R+GXEm+ml2y+RCUt1GFe6901vtLp5cBkxmjGcB18Tr7lLcn1zhaZBPOPsWnAEf8AI7+0H3nDisC5V1DbJqvqIWnpuFcfwgjLrOg6yFsq9d6oNnwCKENMpFGMGTRSm84aAcO7iVZqr2v+PR7XkSqrXvLORaJZII2dJzGty6TmtHZU0714QTRygmCaN4Ge65rwNOkATQDQar572hbJJn78r3PdxJrTqGgHUMF67J2tNZpmzQuo5pw1BHqu4tPBZ3sjMfa49xNa3jwXA2Bfq4u+XTxM3ZPSAyfXWujzw9615YrbLZpmyRudFLG7Aioc1wwp8iDnqvobZe0GWmCOUDd5xjXU1G8K0rx61Tr7cnQnBlhAbKPc6mh7B6Sr0etdX5V3Llns7/kTuoU/Whz8y5cm3KfHtBggm3Y7W0YtybIBm+Pr4t06xlfV8c/aQS470csbgQQS1zXDEEEZcQQt+cmXKs22BtltZDbTk1+TZuzRr+rXTgN1+nx68ORljZ1S5mykRFiLQiIgCIiAIiIAiIgCIiAIiIAiIgCIiAIiIAiIgC8rTamxsL3kNa0EknAADFd3vAFTkFoHlb5TDaXusVnd9i00kcD/AMjgfNH4Qc+J6hjZVW7JYRGUt1ZIrlO5R3W+UxREizMOGnOOHpnq4Dv7K7da7T7bOIx0WDF7+A4DTeOnv0WJsXZD7VM2Fmbji7GjRqT/ALjgFuiKyWXZdj3q0AGJqC57/mSfDgFq1N608VVV7T5fueVV9I96XI42xbbPsuxgMDagUjYM3O4nxJ71rm7F1pdpzyTSuO6HAvdqXOqQ0dyg7wbZktUxmec/Nb6reH+VlXTvXNYJt9vSjdQSR+sBqD6LhjQ9ZUa9JOqmTj7b6/0PZXRnNZ9lFkvhydizwOnhqNzFwqSC2oBpWuVc8lQY5McVve0XjgtVhkljdVpjfXDFpDDUPbmN2uWpppitHWPZskz9yJpe7E0HAanQDrTZ103GStfsvr/U81MI5TiufYX+xcpkcFjggjic6VjA1xJDWimFQRUurnpSq9dlcsLt/dtMLebPpR71W8KhxO8BwFCqLtK7dps7d6WJzW8aggE6HdJp3qPY5Wx0emsTlFZz15IO62HB+Rum9F0oNowieFw3y3eZKNQct7Ug+rmPgtQ2yyy2aUxSAtew/HQg+BWwuSPaTyZbLU7rW84z8JLg1wHbVpHDHirLe668Vrj3Xjdkb5jxocTTrGrqrn16iWitdM+MfL+dhplWtRDfjzO3JhyuCbdsdtdSXBscxwEmgbIdH8Hel257ZXxza7C6KR0biCWmlQcO7qW9+RK+c9riks04L/J2s3ZjmWuLgGP4kbuB1GeVTt1FCx0kORmhN53WbPREWEuCIiAIiIAiIgCIiAIiIAiIgCIiAIiIAuCaYrlR23HOEeGVcflXqXjeFk9SyQ15re6SKSON26SxzWk+sWkBx7CV8yW7ZckEropWlr25g+IOoOhC+gLbKa1VcvFsSK2R7sh3Xt8yQZtPA8W8R81XptodDNqa4PwLrNK5xzHmVHk2vPDZZHRTNDRIRSbVpy3X/h69KnjUX2+Vzhb2MDX7paagihDgR20oBkes8Vpbauy5bNIYpBQjEHMOHrNOoVruNyjyWQtgnq+z1oDm6P2eLNd33cDv1Omc2tRQ+PPv7jNVbu/l2cjGvVydS2VvOxkyMHnYdJo9Y09H4qoNkX0xFPFMxr2kOa4VacCCDrwJOi1jfvk3LSbRZW4HF0Q8Wcese7goaPaDb3Ln9f3JXade1BfQ19DaXNDgx7mh4o4NJG8K1o4arZHI9YIwyabea6TeDS3VrBiCR+Ik09nqWri3uKzNkbYms0zZ4XFr268Rq1wycDwXQ1VDurcYvDZmpnuSTfI+iLdZI5WFj2ggggtNMa5j6lfPO3NmczaZYRkx5A9muB7xRbVg5ULLLZXSP6EzW4w4nedoGOpi0nOuPzot19gy7QtTpH15veLpXZVJNd0HQn4DuXL0MZ6bflbwS8/ka72rN1Q4stPI9st7OdtTgd1w5tvEgGriO8Adx4KX5Rb7Ms8fMREGZ4p7DeJ+Q1zyGOXeq9MOz7KI4wOcLd2OMYAUFKmmTRhXuHZpOWWSeUudvPkkd2lzjgAAO4ABSopertd9ns9SPLJqmG5Hme2z9my2mdsMTS+WV1AMySdSeGpJyAJX09cS5zNnWRsDSHSOO9K/1pCNPwjIDq4kqE5K+ToWCHn5gDapG9LXmmHHm2njlvHiKZDG/K7U3773Y8imuGOLCIiyFoREQBERAEREAREQBERAEUXtrapi3QM3VxOgH/6ooXgfq74D6KqVsYvDJqDayWlFXG7RkOO+fgvaO2OIpvn/AHsRWpjcZOooBzZDlI73u+qj7baZGek8nTEU7zVHbjqPdz5lvXBC19NtKcmrnbvaWjxKSWhlKm0M66vjGPvUHfjqG7Fc5ImtvbABBfGaDMt4dnUtfbQk5t1CRjketSVqtMbs7TB3kH4tesOeGxyQlk00T+wvFOBGJNQsNm7N8sGivUVVrjNf7RB2uVlqjMFqZQ16Eg9biwnLsOByWv8Aa+xpLO7deMDXdeMnAcOB4g4hbE2ps+ymPcitVK0wIkfl106lEPs43DE+Vk0R9EiVpaeLHEGn+6YLZo9Y9M8PjHs/Yo1NultWd+KfeiNuPfh9ikDHkus5dVzM92tKvZ100yPbit12W3x2iJssLmyMcMCP08QeNV877S2YY3EipZXBxHwPX4qVuXfOSwTbw6ULiOcj4j1m8HDjrkV1dTpIamPSVc/P7mam/d4c0Xu+3JqJg60wbrJQCXMya/iRo0+PxWo5Iy0lrgQQaEHMEaFfSth2pBa4RLC8PYc+Id+MaU4LVV8rj2mbaJEERLJAzpjJuhMh0Nce8KrQ6mUJdDbyS6/ItvqTW/ErF1LqyW+cRM6LRi9+jR8ydAtw2sw7GsQyLRg0Cgc95qe8nj39S42XYLPsmyOLqADF79XOyy9wAHUO3T97L0yW6cyOqGCojZXzW/3HU92QC9466zsgvH+eB57iPzZg7Y2tJapnTSGrnHADIDRrer/dVuTki5Om2cNt9rpzxFYoj/1g+m4euRkNAeJwoPJ5s6Fsotdpa5zWH7NgAILx6bqnEDQcexbLffKI5tkP8P1Udbr66vyYdXP9jRp9n3WrpN18eRslluYcnBdvKm8QtcuvpBTBkv8AL/cuovrCMQyX3sXM/GQNXo2/4X4Gx3W1gzPwP0XHl7PW+B+i11NfeE+hL72fVeRvbCMQyX3t+qfjIdo9G3/C/A2X5azj8CnlrOPwK1wL9RZGOQ9pauzL+xtwEUne5uHZgvfxkO3zHo2/4fL9zZTJARUGq7LW8XKO0HCJ4/M36KxXavuy1SczuOY+hIqQQQM8sirIamubwnxKrNBfXFylHh9CzIiLSYgiIgCIiArN7XUdH2O8QoFwU3fQGsRH4v6VXLPacafArm3v8xm2peomj1jtDm5FVG9F4ZnSuiDi1raYNJFTQGpp2q5TQVbULXl4x95f+X9LVXk5W15NULd4cTC8qf67v4j9V0c8nMk9uKztibM55+6cuOOeisZuU0f6f71FySOPRsy++CmmsPtf2KYlFfxdaAY7jcOJ/wDsvE7IszQXHcoWmmLffkUbSNC2JdjMpR8f2KMivezrFZnOMbdx3QBFBU9ZqG5qRZsKJrn9EUIFMHYHqNQmScdiOX9xfRZ/U1oGlCFs5ux4ml3RFDu/6OmqlfGwtie3daGgkmgoNG8CUTKtXsr8PU7N/OPl9zGuzEx7pGSAOYWgOa4VBG9r9VW753JdZXc7FV1ndrmYyfRd1cHd2edsurGPtHUxG6K9RqrAHZtIDmkULSAQRkQRqFu02qlQ8rl1o6ez6VZpI9vHzNPXdvLNYpeciNWnz4z5rwNCOPA6LeF071wWqF0sbqbgq9jiN5hx87iDj0ssNMlrG+lx+aHlNmaXQ06bMzH1jUt8OzFUyOQiu64iooaEio4HqXZnRTrYqyLw/wCcGSVk6HuyLTyh30Ntm3GVEMeQr5zhUbx6uHaeK6XGuQ+2OdO8EWaEjfd6zjlG3r1PAdoWHcy50u0bULPHg0dKSSlRGyuZ4k5AanqBp9GWnYkVk2eLNA3djYGgDU9IVLjq4mpJ1JUr7I6evo6+YgnZLMjVu1YQyQtaAAAAAMgN0UAWIyMudQZ8FI3haBOaGvRb+kKVudZg4SEnIga69nYvi5Lesa+Z9z0vQ6aM12IrzrG4ZinuXq/ZkgFaD3gq+PsjS8VxGfpLG2vaY4m1LgOAxJJ6hUKTqwstmKO0bJNKMeJSY7C81o3JcS2J7c2n4nwUk68bgKNY3tNanuBw+Kw5NoyuxpXsYqvVN6lqHzSR4wbOkcKhpp2H6Ll2z5PVPud9FIWa8TmjdcxpHUKH6H4KVslqZMQG943WgjtBKklFlNt99fGUVgrE1iewAuBFcqgjxVh5Of29vsP8F53taA1gHE6DgOBXfk3H35vsP8ArKli2K+aPLLXbpJTfYzbaIi+gPkAiIgCIiAr17m1Efa7+lVNhD2h1KFXC9Awj7T4Ba9g2yGDce00BPSGmJzHfoudfHM3g20+yTVmmod0lUa97aWt/Yz9IVmhtrZJTuGtGCumTjhj1FVa9L62lx/C39IVC7Dl7aX5CfzObvsrv4VpT0QeOpOCumzrXzjPxNwP/AB+9VK68O9znVu+jX1u4KYsM4ik3icDgfMyVM+Zv2St7Rx+vmyS2jaS2MneIPtR/Ra8tVoL3FziTwqa0CuF7rZSOgPnUGbDnicscgfeqZunMZa4/JWQXWcbbNsrJxoh1LL/nyRzFIWkOaSCMiFsOyWryiASDAkY0aT0hpi6ma10rJc+37rzEQCHdQOPeR/pXs1wM2xNRuXdG+UvNFnc8ujDtfSwjzHGpVWvdNv8ANnXpA+bn0fVVriBa8sODXjD/AIxiOrHTwVPvMwhwHBztWnRvqqqGd47+1lnST+nmiV5N9mCeSeMmn2bSOFd6mIUvbdnOicWPBr8uIOoWJyQftU37ofrC2jarCyQAPaHUyrp3rpQqU4Z6zBsq1xoX1Nc2TerQNJJ0zr3KD2pyHOtEnOwubZg7FzHAkA8WBpqPZOHCmS3HZ7GyMUY0N7BRey0UKVLzGRutmrOGCBuddCHZ1mEEWLjjJIRR0j+J4DQDQd5ORej9mf2t/UFLKKvN+zP/AC/qCnY3JNsjDg0ah24ftfys/SFOXRb9m809LOhOg1qoTbbftvyt8AFKXdfSJ+HpcGnTrK+d/uM+suWdIu5EpabcImvlI6milKnhnh/hU212p0jy52Z9w6h1KVvLLR7Y9GtqaADpOx06lDNChOWXgu0NKhDf635EpsjZW/03eaPj8QpywbNZvE7ooMB5v1XlZAGQMGGVf+vM49qlbKzdZ/lmfuV0IpHL1V0pyfHuK9t/ZgA32ChGfm5dxXhdRv2xP4T6vEesp60EHCox62fRellsTIWktoCc8Wj+lNz1sklqmqXXLjnkQd63g7tNCfU4dXzWRycD7832H+Cwrxvru41xOtfkFm8nR+/N9h/glfvl3o1YxopdzNtIiL6A+TCIiAIiICFvN5rPaPgtVW2Ppu7T4rad6R0GH8XyKo7dliRpJJD953YekaVCwXPFhtp9kiNjYTYag/X5KIvMPvB9lqslk2Q9kwJGGPSGWRUBe1tLR+Rv9SofF5Obtn+n+qMm5rKukFK4N9He1d1iilLbZ3A8P4GqLuUKySCleiPR3tT7lO7WbutJpSvVGPHFUTXE0bHnjSxz8/MqO2La55a1xruDq17MMqKYsGzd2zY5u6RFTroaDgqzJJvOLuJqst+2JnYGRx6lY4vGDhUbQqjqbL7E3nljs/8ADFmj3XFvArtZZd14dwPUfFdZGu85wOOpBxXVS6jkb7rt34cMPK/Q2KyYSRNkaekOuIYjPJV695B3HD0iTmDoOACzbobQ3mmMnT1mjL8vCnuUbed1N1la7rzTpVwIB4BVJesfY66xXaCU11pPxROckP7VN+5/ratsrUnJG773L+5P/wAka21vLrUewc7ZvuF3s5RcVSquOicqNvCPu7/y/qCkaqNvGT5M+meH6goy5M9jzNTXkb94d2N8Fm3VZXerkCD6OdOvFYV4z9ufZb4KSurJuxvx9Ia007F8+/evvPrLP6NdyI28o+8OPEN4cKadijArDt+xF7eeGO7hnXo8cuKrpVUlxNmkmpVLHVwLZsl3ONZjkBXpDTDKimJpKCgP83+FAXUt4AMbjQ5jE4jgANa496m7RLwJ98n0WmD9U4Opg42tYPKDpPrXAfiP9q9LXL1/zO+i4ktIij3nGnbzmfD/AAoCx7XkmtAb6LjlV5IGdcCjljgeV0SsTkuSOt4IzuMcdXH1uHWsnk5/bm+w/wAEvcKNjHWePAcVzyc/tzfYf4Lyv3y70dFPOil3M2yiIu+fKBERAERcEoCIvMPsm+18iqs9lMlaLxu+yHtDwcqy5YNR7Rqq5HAdUKj30H3kfu2+LldAaHtVNvuPvDf3Y/U5Z0c7a6/4770eN05d2YmlcBXCuvWVNXvn3Y6UxdgMGDDM4jHLxVe2Aem/CvRr5odqNCV5bXtrpJKOybgMAO+g4/RQazIxw1PQ7NWOcm0hsmxCR5rSgFcePuNVdNj2Rro6atNPTyz6lTdjWh4kDW1oT0hiO80xVs2O4iUtoaOHB5xHae1Rm+J09jKL0vBYafH5/wARh3lsA5txocMcQ/Q/iPCqqCvN57C97KNGNR6NMOFak8PcqpHsl5eGEEE64fVSi8cznbW0l2ouTrg3w5nfYm0DFKDWg7SBhxp3+9S98aEMeNTxcfR/EFisulJXE4dlfCq423IeZYw5sfT0st0085OG8sCNN9WgshbHCXLj2sleS2Xdtj/3Lv1xravlS05cKXdtdR/5v8WrYnlZXTofqnmzPcfVlg8qC58qVf8AKynlhV2TpFh8pCwttz1gcOtv6gory8rGt+0vs3AgnDwxUZPgyS5lKvIPvB9lvgsq7VTvNBOJGruGeAWJeJ9Zq/hb4LPunK1oeXEDEccqdRXAfvX3n1kv6NdyLHIAG00p+P6KoWvYbi5zox0eGPwqFOW3abHHdDh/N/cvdluia2m83/fzKct2RzqZW08Yp8SlPic04gg94XuNry6vJpqaE+8qftNticaEg17v6l2jFlaM2k9oz/iVW72M6L1W8vXryV93PTEV3ncKg0HZQUHcrFsHYnNjnHYuOWBwHvXUbThrQOAGvm/3L1m2/EBQOHuZ9VOKiuLZmvtusjuRjhdxG3o9E01OlNO0r35Ov25vsP8ABYW3Lax7GBhBNSTgNR1LN5Ov25vsP8F7VxuXejQ4uOikn2M2yiIvoD5IIiIDgrxlfRexWLO1ARu0qPaWn/SqrabVuVEoLDXA5tPY7Q9RorVNEViy2UOBBFQdCqbK1MshPdK852CqN9HVljP/APPwc5Xa03eczGA0H/m6pb+U5t8OpUi9lmkDmOewtoCDXKta4EYFYZVSgzPtNqeleOfAj9iytD3b5oN3qzqOJCmbDbbK0O3wM8K0PuoCqu1pOQJ7MVlRbJnd5sMp7GPPyVbhvM4ul2ndRV0UIp/7/QsD9vWdoO4PdvD5BYbLyAPDg2tDwJ8XLHiulbHZWeXvbu/qosuK4Fud/wBNO18Y/qUugfYzR6T18vZjj/q/1yes18ico/0j5FR894pHGowyyPDsCl4+TG1nMxN7Xk+DSsyLkomPnTRjsa93jRSWnl2EPxG0pdb/ANJFfmvVO7Mj+b5uUZPaXPNTqa962BDySj0rQe6MDxcsyLkogHnSSu/gH9JU1ppdhVOnX2rdnJ47MlPuOwm1Yf8Am7xatisspWVsS6MFlqYmmrs3OO8SOFdB2KYFmWyuDisM6mjplRVuS5kCLKVz5IeCnxZ1zzCswa8lf8j6l0k2fUUorJzCcwmBk1FeiwOjlFR0d0AHTCuChSt7GzA5gILK3gPcFzrNDvSclLwO3Rtfoq1Bwzj5/Y0QAu26VvcWccAu4iUfR3+Xh9y303/h4/Y0MIzwPuK5MLvVd7it9gLmi99Hr4vD7nnpp/B4/Y0ILJJ6j/4XfRdhYJT/ANcn8D/ot80XNE9Hr4vA89NP4PH7GiBsyb/yk/gf9Fa+T3ZEzbVzjo3ta1jgS5pbicABUYrZdFyrK9FGElLPIou2rK2DhupZCIi3nHCIiALo5q7ogMd0C6+TLJolEBi+TBdXWNpzAPcFmUSiAxG2QDIU7MF28nWTRKIDGFnXYQL3olEB5CFc80vVEB582udxd0QHUMTdXZEBxRKLlEBxRKLlEBxRKLlEBxRcoiAIiIAiIgCIiAIiIAiIgP/Z"/>
          <p:cNvSpPr>
            <a:spLocks noChangeAspect="1" noChangeArrowheads="1"/>
          </p:cNvSpPr>
          <p:nvPr/>
        </p:nvSpPr>
        <p:spPr bwMode="auto">
          <a:xfrm>
            <a:off x="63500" y="-881063"/>
            <a:ext cx="2514600" cy="18192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2" name="AutoShape 4" descr="data:image/jpeg;base64,/9j/4AAQSkZJRgABAQAAAQABAAD/2wCEAAkGBhMSEBQQEhQVFRQVFhgYGBUYFxQXGhgUFxYVFRwXFRcYGyceGBwjGhUVHy8gJCcpLCwsFR4xNTAqNSYtLCkBCQoKDgwOGg8PGiwkHyQqLywqLC0sLCw0LCwsKSwsLCoqLCwsLywsLCwsLCwsKiosLCwsLCwpLCwsLCwsLCwsKf/AABEIAL8BCAMBIgACEQEDEQH/xAAcAAEAAgIDAQAAAAAAAAAAAAAABQYEBwECAwj/xABEEAABAwEFAwcJBQgDAAMBAAABAAIDEQQGITFBBRJRBxMiYXGBsRQyQlJykaHB0SMkYoKyNHOSosLS4fAzQ1Oz4vFj/8QAGgEBAAMBAQEAAAAAAAAAAAAAAAIDBAUBBv/EADcRAAICAQEEBggFBAMAAAAAAAABAgMRBAUSITETQVFxobEVIjIzUmGB4RQjwdHwNENikSSC8f/aAAwDAQACEQMRAD8A3iiIgCIiAIiIAiIgCIiAIiIAiIgCIiAIqffrlMs+zNxjwZZX480wgEM9dxOQ4DXuqpi6967Pb4BPZ3VGTmHB7Heq9uh68jpVTcJKO9jgeZWcEwiIoHoREQBERAEREAREQBERAEREAREQBERAEREAREQBERAEREAREQBERAFUOUTlAj2bBXB9oeCIo+v138Gj45dmbfa+UWzrMZn4vOEcdcXu4dmpOi+YNvbdltk77RO7ee89wGjWjQBatPR0jy+RXOeDy2jtOS0SvnmcXyPNXOOp+Q0poBRZ92LzT2Gdtos7qHJzTUte2vmvGo+IzCs/J5cUTUtM+A/62ZE67xr8PfwWVffk3IraLKMcS6Ma8XMGnZr43y11PSdC+XLPV3Hn4ee7vo3Hcu+8G0oeciO7I2nORE9Jh/qadHa9RqFY18g7D2/NY52zwuLJGn3jVrh6QOoK+kbgcocO0osKMtDB9pFXu32V85le8ZHQmm/TuHrR5CE88GW1ERZC0IiIAiIgCIiAIiIAiIgCIiAIiIAiIgCIiAIiIAiIgCIiAKKvJeKKxWd9omdRrRgNXHRrRqSVk7W2rHZ4XzSuDWMBJJ6l8yX+v3JtG0bxq2FhIjZ1es78R+GXEm+ml2y+RCUt1GFe6901vtLp5cBkxmjGcB18Tr7lLcn1zhaZBPOPsWnAEf8AI7+0H3nDisC5V1DbJqvqIWnpuFcfwgjLrOg6yFsq9d6oNnwCKENMpFGMGTRSm84aAcO7iVZqr2v+PR7XkSqrXvLORaJZII2dJzGty6TmtHZU0714QTRygmCaN4Ge65rwNOkATQDQar572hbJJn78r3PdxJrTqGgHUMF67J2tNZpmzQuo5pw1BHqu4tPBZ3sjMfa49xNa3jwXA2Bfq4u+XTxM3ZPSAyfXWujzw9615YrbLZpmyRudFLG7Aioc1wwp8iDnqvobZe0GWmCOUDd5xjXU1G8K0rx61Tr7cnQnBlhAbKPc6mh7B6Sr0etdX5V3Llns7/kTuoU/Whz8y5cm3KfHtBggm3Y7W0YtybIBm+Pr4t06xlfV8c/aQS470csbgQQS1zXDEEEZcQQt+cmXKs22BtltZDbTk1+TZuzRr+rXTgN1+nx68ORljZ1S5mykRFiLQiIgCIiAIiIAiIgCIiAIiIAiIgCIiAIiIAiIgC8rTamxsL3kNa0EknAADFd3vAFTkFoHlb5TDaXusVnd9i00kcD/AMjgfNH4Qc+J6hjZVW7JYRGUt1ZIrlO5R3W+UxREizMOGnOOHpnq4Dv7K7da7T7bOIx0WDF7+A4DTeOnv0WJsXZD7VM2Fmbji7GjRqT/ALjgFuiKyWXZdj3q0AGJqC57/mSfDgFq1N608VVV7T5fueVV9I96XI42xbbPsuxgMDagUjYM3O4nxJ71rm7F1pdpzyTSuO6HAvdqXOqQ0dyg7wbZktUxmec/Nb6reH+VlXTvXNYJt9vSjdQSR+sBqD6LhjQ9ZUa9JOqmTj7b6/0PZXRnNZ9lFkvhydizwOnhqNzFwqSC2oBpWuVc8lQY5McVve0XjgtVhkljdVpjfXDFpDDUPbmN2uWpppitHWPZskz9yJpe7E0HAanQDrTZ103GStfsvr/U81MI5TiufYX+xcpkcFjggjic6VjA1xJDWimFQRUurnpSq9dlcsLt/dtMLebPpR71W8KhxO8BwFCqLtK7dps7d6WJzW8aggE6HdJp3qPY5Wx0emsTlFZz15IO62HB+Rum9F0oNowieFw3y3eZKNQct7Ug+rmPgtQ2yyy2aUxSAtew/HQg+BWwuSPaTyZbLU7rW84z8JLg1wHbVpHDHirLe668Vrj3Xjdkb5jxocTTrGrqrn16iWitdM+MfL+dhplWtRDfjzO3JhyuCbdsdtdSXBscxwEmgbIdH8Hel257ZXxza7C6KR0biCWmlQcO7qW9+RK+c9riks04L/J2s3ZjmWuLgGP4kbuB1GeVTt1FCx0kORmhN53WbPREWEuCIiAIiIAiIgCIiAIiIAiIgCIiAIiIAuCaYrlR23HOEeGVcflXqXjeFk9SyQ15re6SKSON26SxzWk+sWkBx7CV8yW7ZckEropWlr25g+IOoOhC+gLbKa1VcvFsSK2R7sh3Xt8yQZtPA8W8R81XptodDNqa4PwLrNK5xzHmVHk2vPDZZHRTNDRIRSbVpy3X/h69KnjUX2+Vzhb2MDX7paagihDgR20oBkes8Vpbauy5bNIYpBQjEHMOHrNOoVruNyjyWQtgnq+z1oDm6P2eLNd33cDv1Omc2tRQ+PPv7jNVbu/l2cjGvVydS2VvOxkyMHnYdJo9Y09H4qoNkX0xFPFMxr2kOa4VacCCDrwJOi1jfvk3LSbRZW4HF0Q8Wcese7goaPaDb3Ln9f3JXade1BfQ19DaXNDgx7mh4o4NJG8K1o4arZHI9YIwyabea6TeDS3VrBiCR+Ik09nqWri3uKzNkbYms0zZ4XFr268Rq1wycDwXQ1VDurcYvDZmpnuSTfI+iLdZI5WFj2ggggtNMa5j6lfPO3NmczaZYRkx5A9muB7xRbVg5ULLLZXSP6EzW4w4nedoGOpi0nOuPzot19gy7QtTpH15veLpXZVJNd0HQn4DuXL0MZ6bflbwS8/ka72rN1Q4stPI9st7OdtTgd1w5tvEgGriO8Adx4KX5Rb7Ms8fMREGZ4p7DeJ+Q1zyGOXeq9MOz7KI4wOcLd2OMYAUFKmmTRhXuHZpOWWSeUudvPkkd2lzjgAAO4ABSopertd9ns9SPLJqmG5Hme2z9my2mdsMTS+WV1AMySdSeGpJyAJX09cS5zNnWRsDSHSOO9K/1pCNPwjIDq4kqE5K+ToWCHn5gDapG9LXmmHHm2njlvHiKZDG/K7U3773Y8imuGOLCIiyFoREQBERAEREAREQBERAEUXtrapi3QM3VxOgH/6ooXgfq74D6KqVsYvDJqDayWlFXG7RkOO+fgvaO2OIpvn/AHsRWpjcZOooBzZDlI73u+qj7baZGek8nTEU7zVHbjqPdz5lvXBC19NtKcmrnbvaWjxKSWhlKm0M66vjGPvUHfjqG7Fc5ImtvbABBfGaDMt4dnUtfbQk5t1CRjketSVqtMbs7TB3kH4tesOeGxyQlk00T+wvFOBGJNQsNm7N8sGivUVVrjNf7RB2uVlqjMFqZQ16Eg9biwnLsOByWv8Aa+xpLO7deMDXdeMnAcOB4g4hbE2ps+ymPcitVK0wIkfl106lEPs43DE+Vk0R9EiVpaeLHEGn+6YLZo9Y9M8PjHs/Yo1NultWd+KfeiNuPfh9ikDHkus5dVzM92tKvZ100yPbit12W3x2iJssLmyMcMCP08QeNV877S2YY3EipZXBxHwPX4qVuXfOSwTbw6ULiOcj4j1m8HDjrkV1dTpIamPSVc/P7mam/d4c0Xu+3JqJg60wbrJQCXMya/iRo0+PxWo5Iy0lrgQQaEHMEaFfSth2pBa4RLC8PYc+Id+MaU4LVV8rj2mbaJEERLJAzpjJuhMh0Nce8KrQ6mUJdDbyS6/ItvqTW/ErF1LqyW+cRM6LRi9+jR8ydAtw2sw7GsQyLRg0Cgc95qe8nj39S42XYLPsmyOLqADF79XOyy9wAHUO3T97L0yW6cyOqGCojZXzW/3HU92QC9466zsgvH+eB57iPzZg7Y2tJapnTSGrnHADIDRrer/dVuTki5Om2cNt9rpzxFYoj/1g+m4euRkNAeJwoPJ5s6Fsotdpa5zWH7NgAILx6bqnEDQcexbLffKI5tkP8P1Udbr66vyYdXP9jRp9n3WrpN18eRslluYcnBdvKm8QtcuvpBTBkv8AL/cuovrCMQyX3sXM/GQNXo2/4X4Gx3W1gzPwP0XHl7PW+B+i11NfeE+hL72fVeRvbCMQyX3t+qfjIdo9G3/C/A2X5azj8CnlrOPwK1wL9RZGOQ9pauzL+xtwEUne5uHZgvfxkO3zHo2/4fL9zZTJARUGq7LW8XKO0HCJ4/M36KxXavuy1SczuOY+hIqQQQM8sirIamubwnxKrNBfXFylHh9CzIiLSYgiIgCIiArN7XUdH2O8QoFwU3fQGsRH4v6VXLPacafArm3v8xm2peomj1jtDm5FVG9F4ZnSuiDi1raYNJFTQGpp2q5TQVbULXl4x95f+X9LVXk5W15NULd4cTC8qf67v4j9V0c8nMk9uKztibM55+6cuOOeisZuU0f6f71FySOPRsy++CmmsPtf2KYlFfxdaAY7jcOJ/wDsvE7IszQXHcoWmmLffkUbSNC2JdjMpR8f2KMivezrFZnOMbdx3QBFBU9ZqG5qRZsKJrn9EUIFMHYHqNQmScdiOX9xfRZ/U1oGlCFs5ux4ml3RFDu/6OmqlfGwtie3daGgkmgoNG8CUTKtXsr8PU7N/OPl9zGuzEx7pGSAOYWgOa4VBG9r9VW753JdZXc7FV1ndrmYyfRd1cHd2edsurGPtHUxG6K9RqrAHZtIDmkULSAQRkQRqFu02qlQ8rl1o6ez6VZpI9vHzNPXdvLNYpeciNWnz4z5rwNCOPA6LeF071wWqF0sbqbgq9jiN5hx87iDj0ssNMlrG+lx+aHlNmaXQ06bMzH1jUt8OzFUyOQiu64iooaEio4HqXZnRTrYqyLw/wCcGSVk6HuyLTyh30Ntm3GVEMeQr5zhUbx6uHaeK6XGuQ+2OdO8EWaEjfd6zjlG3r1PAdoWHcy50u0bULPHg0dKSSlRGyuZ4k5AanqBp9GWnYkVk2eLNA3djYGgDU9IVLjq4mpJ1JUr7I6evo6+YgnZLMjVu1YQyQtaAAAAAMgN0UAWIyMudQZ8FI3haBOaGvRb+kKVudZg4SEnIga69nYvi5Lesa+Z9z0vQ6aM12IrzrG4ZinuXq/ZkgFaD3gq+PsjS8VxGfpLG2vaY4m1LgOAxJJ6hUKTqwstmKO0bJNKMeJSY7C81o3JcS2J7c2n4nwUk68bgKNY3tNanuBw+Kw5NoyuxpXsYqvVN6lqHzSR4wbOkcKhpp2H6Ll2z5PVPud9FIWa8TmjdcxpHUKH6H4KVslqZMQG943WgjtBKklFlNt99fGUVgrE1iewAuBFcqgjxVh5Of29vsP8F53taA1gHE6DgOBXfk3H35vsP8ArKli2K+aPLLXbpJTfYzbaIi+gPkAiIgCIiAr17m1Efa7+lVNhD2h1KFXC9Awj7T4Ba9g2yGDce00BPSGmJzHfoudfHM3g20+yTVmmod0lUa97aWt/Yz9IVmhtrZJTuGtGCumTjhj1FVa9L62lx/C39IVC7Dl7aX5CfzObvsrv4VpT0QeOpOCumzrXzjPxNwP/AB+9VK68O9znVu+jX1u4KYsM4ik3icDgfMyVM+Zv2St7Rx+vmyS2jaS2MneIPtR/Ra8tVoL3FziTwqa0CuF7rZSOgPnUGbDnicscgfeqZunMZa4/JWQXWcbbNsrJxoh1LL/nyRzFIWkOaSCMiFsOyWryiASDAkY0aT0hpi6ma10rJc+37rzEQCHdQOPeR/pXs1wM2xNRuXdG+UvNFnc8ujDtfSwjzHGpVWvdNv8ANnXpA+bn0fVVriBa8sODXjD/AIxiOrHTwVPvMwhwHBztWnRvqqqGd47+1lnST+nmiV5N9mCeSeMmn2bSOFd6mIUvbdnOicWPBr8uIOoWJyQftU37ofrC2jarCyQAPaHUyrp3rpQqU4Z6zBsq1xoX1Nc2TerQNJJ0zr3KD2pyHOtEnOwubZg7FzHAkA8WBpqPZOHCmS3HZ7GyMUY0N7BRey0UKVLzGRutmrOGCBuddCHZ1mEEWLjjJIRR0j+J4DQDQd5ORej9mf2t/UFLKKvN+zP/AC/qCnY3JNsjDg0ah24ftfys/SFOXRb9m809LOhOg1qoTbbftvyt8AFKXdfSJ+HpcGnTrK+d/uM+suWdIu5EpabcImvlI6milKnhnh/hU212p0jy52Z9w6h1KVvLLR7Y9GtqaADpOx06lDNChOWXgu0NKhDf635EpsjZW/03eaPj8QpywbNZvE7ooMB5v1XlZAGQMGGVf+vM49qlbKzdZ/lmfuV0IpHL1V0pyfHuK9t/ZgA32ChGfm5dxXhdRv2xP4T6vEesp60EHCox62fRellsTIWktoCc8Wj+lNz1sklqmqXXLjnkQd63g7tNCfU4dXzWRycD7832H+Cwrxvru41xOtfkFm8nR+/N9h/glfvl3o1YxopdzNtIiL6A+TCIiAIiICFvN5rPaPgtVW2Ppu7T4rad6R0GH8XyKo7dliRpJJD953YekaVCwXPFhtp9kiNjYTYag/X5KIvMPvB9lqslk2Q9kwJGGPSGWRUBe1tLR+Rv9SofF5Obtn+n+qMm5rKukFK4N9He1d1iilLbZ3A8P4GqLuUKySCleiPR3tT7lO7WbutJpSvVGPHFUTXE0bHnjSxz8/MqO2La55a1xruDq17MMqKYsGzd2zY5u6RFTroaDgqzJJvOLuJqst+2JnYGRx6lY4vGDhUbQqjqbL7E3nljs/8ADFmj3XFvArtZZd14dwPUfFdZGu85wOOpBxXVS6jkb7rt34cMPK/Q2KyYSRNkaekOuIYjPJV695B3HD0iTmDoOACzbobQ3mmMnT1mjL8vCnuUbed1N1la7rzTpVwIB4BVJesfY66xXaCU11pPxROckP7VN+5/ratsrUnJG773L+5P/wAka21vLrUewc7ZvuF3s5RcVSquOicqNvCPu7/y/qCkaqNvGT5M+meH6goy5M9jzNTXkb94d2N8Fm3VZXerkCD6OdOvFYV4z9ufZb4KSurJuxvx9Ia007F8+/evvPrLP6NdyI28o+8OPEN4cKadijArDt+xF7eeGO7hnXo8cuKrpVUlxNmkmpVLHVwLZsl3ONZjkBXpDTDKimJpKCgP83+FAXUt4AMbjQ5jE4jgANa496m7RLwJ98n0WmD9U4Opg42tYPKDpPrXAfiP9q9LXL1/zO+i4ktIij3nGnbzmfD/AAoCx7XkmtAb6LjlV5IGdcCjljgeV0SsTkuSOt4IzuMcdXH1uHWsnk5/bm+w/wAEvcKNjHWePAcVzyc/tzfYf4Lyv3y70dFPOil3M2yiIu+fKBERAERcEoCIvMPsm+18iqs9lMlaLxu+yHtDwcqy5YNR7Rqq5HAdUKj30H3kfu2+LldAaHtVNvuPvDf3Y/U5Z0c7a6/4770eN05d2YmlcBXCuvWVNXvn3Y6UxdgMGDDM4jHLxVe2Aem/CvRr5odqNCV5bXtrpJKOybgMAO+g4/RQazIxw1PQ7NWOcm0hsmxCR5rSgFcePuNVdNj2Rro6atNPTyz6lTdjWh4kDW1oT0hiO80xVs2O4iUtoaOHB5xHae1Rm+J09jKL0vBYafH5/wARh3lsA5txocMcQ/Q/iPCqqCvN57C97KNGNR6NMOFak8PcqpHsl5eGEEE64fVSi8cznbW0l2ouTrg3w5nfYm0DFKDWg7SBhxp3+9S98aEMeNTxcfR/EFisulJXE4dlfCq423IeZYw5sfT0st0085OG8sCNN9WgshbHCXLj2sleS2Xdtj/3Lv1xravlS05cKXdtdR/5v8WrYnlZXTofqnmzPcfVlg8qC58qVf8AKynlhV2TpFh8pCwttz1gcOtv6gory8rGt+0vs3AgnDwxUZPgyS5lKvIPvB9lvgsq7VTvNBOJGruGeAWJeJ9Zq/hb4LPunK1oeXEDEccqdRXAfvX3n1kv6NdyLHIAG00p+P6KoWvYbi5zox0eGPwqFOW3abHHdDh/N/cvdluia2m83/fzKct2RzqZW08Yp8SlPic04gg94XuNry6vJpqaE+8qftNticaEg17v6l2jFlaM2k9oz/iVW72M6L1W8vXryV93PTEV3ncKg0HZQUHcrFsHYnNjnHYuOWBwHvXUbThrQOAGvm/3L1m2/EBQOHuZ9VOKiuLZmvtusjuRjhdxG3o9E01OlNO0r35Ov25vsP8ABYW3Lax7GBhBNSTgNR1LN5Ov25vsP8F7VxuXejQ4uOikn2M2yiIvoD5IIiIDgrxlfRexWLO1ARu0qPaWn/SqrabVuVEoLDXA5tPY7Q9RorVNEViy2UOBBFQdCqbK1MshPdK852CqN9HVljP/APPwc5Xa03eczGA0H/m6pb+U5t8OpUi9lmkDmOewtoCDXKta4EYFYZVSgzPtNqeleOfAj9iytD3b5oN3qzqOJCmbDbbK0O3wM8K0PuoCqu1pOQJ7MVlRbJnd5sMp7GPPyVbhvM4ul2ndRV0UIp/7/QsD9vWdoO4PdvD5BYbLyAPDg2tDwJ8XLHiulbHZWeXvbu/qosuK4Fud/wBNO18Y/qUugfYzR6T18vZjj/q/1yes18ico/0j5FR894pHGowyyPDsCl4+TG1nMxN7Xk+DSsyLkomPnTRjsa93jRSWnl2EPxG0pdb/ANJFfmvVO7Mj+b5uUZPaXPNTqa962BDySj0rQe6MDxcsyLkogHnSSu/gH9JU1ppdhVOnX2rdnJ47MlPuOwm1Yf8Am7xatisspWVsS6MFlqYmmrs3OO8SOFdB2KYFmWyuDisM6mjplRVuS5kCLKVz5IeCnxZ1zzCswa8lf8j6l0k2fUUorJzCcwmBk1FeiwOjlFR0d0AHTCuChSt7GzA5gILK3gPcFzrNDvSclLwO3Rtfoq1Bwzj5/Y0QAu26VvcWccAu4iUfR3+Xh9y303/h4/Y0MIzwPuK5MLvVd7it9gLmi99Hr4vD7nnpp/B4/Y0ILJJ6j/4XfRdhYJT/ANcn8D/ot80XNE9Hr4vA89NP4PH7GiBsyb/yk/gf9Fa+T3ZEzbVzjo3ta1jgS5pbicABUYrZdFyrK9FGElLPIou2rK2DhupZCIi3nHCIiALo5q7ogMd0C6+TLJolEBi+TBdXWNpzAPcFmUSiAxG2QDIU7MF28nWTRKIDGFnXYQL3olEB5CFc80vVEB582udxd0QHUMTdXZEBxRKLlEBxRKLlEBxRKLlEBxRcoiAIiIAiIgCIiAIiIAiIgP/Z"/>
          <p:cNvSpPr>
            <a:spLocks noChangeAspect="1" noChangeArrowheads="1"/>
          </p:cNvSpPr>
          <p:nvPr/>
        </p:nvSpPr>
        <p:spPr bwMode="auto">
          <a:xfrm>
            <a:off x="63500" y="-881063"/>
            <a:ext cx="2514600" cy="18192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jpeg;base64,/9j/4AAQSkZJRgABAQAAAQABAAD/2wCEAAkGBhMSEBQQEhQVFRQVFhgYGBUYFxQXGhgUFxYVFRwXFRcYGyceGBwjGhUVHy8gJCcpLCwsFR4xNTAqNSYtLCkBCQoKDgwOGg8PGiwkHyQqLywqLC0sLCw0LCwsKSwsLCoqLCwsLywsLCwsLCwsKiosLCwsLCwpLCwsLCwsLCwsKf/AABEIAL8BCAMBIgACEQEDEQH/xAAcAAEAAgIDAQAAAAAAAAAAAAAABQYEBwECAwj/xABEEAABAwEFAwcJBQgDAAMBAAABAAIDEQQGITFBBRJRBxMiYXGBsRQyQlJykaHB0SMkYoKyNHOSosLS4fAzQ1Oz4vFj/8QAGgEBAAMBAQEAAAAAAAAAAAAAAAIDBAUBBv/EADcRAAICAQEEBggFBAMAAAAAAAABAgMRBAUSITETQVFxobEVIjIzUmGB4RQjwdHwNENikSSC8f/aAAwDAQACEQMRAD8A3iiIgCIiAIiIAiIgCIiAIiIAiIgCIiAIqffrlMs+zNxjwZZX480wgEM9dxOQ4DXuqpi6967Pb4BPZ3VGTmHB7Heq9uh68jpVTcJKO9jgeZWcEwiIoHoREQBERAEREAREQBERAEREAREQBERAEREAREQBERAEREAREQBERAFUOUTlAj2bBXB9oeCIo+v138Gj45dmbfa+UWzrMZn4vOEcdcXu4dmpOi+YNvbdltk77RO7ee89wGjWjQBatPR0jy+RXOeDy2jtOS0SvnmcXyPNXOOp+Q0poBRZ92LzT2Gdtos7qHJzTUte2vmvGo+IzCs/J5cUTUtM+A/62ZE67xr8PfwWVffk3IraLKMcS6Ma8XMGnZr43y11PSdC+XLPV3Hn4ee7vo3Hcu+8G0oeciO7I2nORE9Jh/qadHa9RqFY18g7D2/NY52zwuLJGn3jVrh6QOoK+kbgcocO0osKMtDB9pFXu32V85le8ZHQmm/TuHrR5CE88GW1ERZC0IiIAiIgCIiAIiIAiIgCIiAIiIAiIgCIiAIiIAiIgCIiAKKvJeKKxWd9omdRrRgNXHRrRqSVk7W2rHZ4XzSuDWMBJJ6l8yX+v3JtG0bxq2FhIjZ1es78R+GXEm+ml2y+RCUt1GFe6901vtLp5cBkxmjGcB18Tr7lLcn1zhaZBPOPsWnAEf8AI7+0H3nDisC5V1DbJqvqIWnpuFcfwgjLrOg6yFsq9d6oNnwCKENMpFGMGTRSm84aAcO7iVZqr2v+PR7XkSqrXvLORaJZII2dJzGty6TmtHZU0714QTRygmCaN4Ge65rwNOkATQDQar572hbJJn78r3PdxJrTqGgHUMF67J2tNZpmzQuo5pw1BHqu4tPBZ3sjMfa49xNa3jwXA2Bfq4u+XTxM3ZPSAyfXWujzw9615YrbLZpmyRudFLG7Aioc1wwp8iDnqvobZe0GWmCOUDd5xjXU1G8K0rx61Tr7cnQnBlhAbKPc6mh7B6Sr0etdX5V3Llns7/kTuoU/Whz8y5cm3KfHtBggm3Y7W0YtybIBm+Pr4t06xlfV8c/aQS470csbgQQS1zXDEEEZcQQt+cmXKs22BtltZDbTk1+TZuzRr+rXTgN1+nx68ORljZ1S5mykRFiLQiIgCIiAIiIAiIgCIiAIiIAiIgCIiAIiIAiIgC8rTamxsL3kNa0EknAADFd3vAFTkFoHlb5TDaXusVnd9i00kcD/AMjgfNH4Qc+J6hjZVW7JYRGUt1ZIrlO5R3W+UxREizMOGnOOHpnq4Dv7K7da7T7bOIx0WDF7+A4DTeOnv0WJsXZD7VM2Fmbji7GjRqT/ALjgFuiKyWXZdj3q0AGJqC57/mSfDgFq1N608VVV7T5fueVV9I96XI42xbbPsuxgMDagUjYM3O4nxJ71rm7F1pdpzyTSuO6HAvdqXOqQ0dyg7wbZktUxmec/Nb6reH+VlXTvXNYJt9vSjdQSR+sBqD6LhjQ9ZUa9JOqmTj7b6/0PZXRnNZ9lFkvhydizwOnhqNzFwqSC2oBpWuVc8lQY5McVve0XjgtVhkljdVpjfXDFpDDUPbmN2uWpppitHWPZskz9yJpe7E0HAanQDrTZ103GStfsvr/U81MI5TiufYX+xcpkcFjggjic6VjA1xJDWimFQRUurnpSq9dlcsLt/dtMLebPpR71W8KhxO8BwFCqLtK7dps7d6WJzW8aggE6HdJp3qPY5Wx0emsTlFZz15IO62HB+Rum9F0oNowieFw3y3eZKNQct7Ug+rmPgtQ2yyy2aUxSAtew/HQg+BWwuSPaTyZbLU7rW84z8JLg1wHbVpHDHirLe668Vrj3Xjdkb5jxocTTrGrqrn16iWitdM+MfL+dhplWtRDfjzO3JhyuCbdsdtdSXBscxwEmgbIdH8Hel257ZXxza7C6KR0biCWmlQcO7qW9+RK+c9riks04L/J2s3ZjmWuLgGP4kbuB1GeVTt1FCx0kORmhN53WbPREWEuCIiAIiIAiIgCIiAIiIAiIgCIiAIiIAuCaYrlR23HOEeGVcflXqXjeFk9SyQ15re6SKSON26SxzWk+sWkBx7CV8yW7ZckEropWlr25g+IOoOhC+gLbKa1VcvFsSK2R7sh3Xt8yQZtPA8W8R81XptodDNqa4PwLrNK5xzHmVHk2vPDZZHRTNDRIRSbVpy3X/h69KnjUX2+Vzhb2MDX7paagihDgR20oBkes8Vpbauy5bNIYpBQjEHMOHrNOoVruNyjyWQtgnq+z1oDm6P2eLNd33cDv1Omc2tRQ+PPv7jNVbu/l2cjGvVydS2VvOxkyMHnYdJo9Y09H4qoNkX0xFPFMxr2kOa4VacCCDrwJOi1jfvk3LSbRZW4HF0Q8Wcese7goaPaDb3Ln9f3JXade1BfQ19DaXNDgx7mh4o4NJG8K1o4arZHI9YIwyabea6TeDS3VrBiCR+Ik09nqWri3uKzNkbYms0zZ4XFr268Rq1wycDwXQ1VDurcYvDZmpnuSTfI+iLdZI5WFj2ggggtNMa5j6lfPO3NmczaZYRkx5A9muB7xRbVg5ULLLZXSP6EzW4w4nedoGOpi0nOuPzot19gy7QtTpH15veLpXZVJNd0HQn4DuXL0MZ6bflbwS8/ka72rN1Q4stPI9st7OdtTgd1w5tvEgGriO8Adx4KX5Rb7Ms8fMREGZ4p7DeJ+Q1zyGOXeq9MOz7KI4wOcLd2OMYAUFKmmTRhXuHZpOWWSeUudvPkkd2lzjgAAO4ABSopertd9ns9SPLJqmG5Hme2z9my2mdsMTS+WV1AMySdSeGpJyAJX09cS5zNnWRsDSHSOO9K/1pCNPwjIDq4kqE5K+ToWCHn5gDapG9LXmmHHm2njlvHiKZDG/K7U3773Y8imuGOLCIiyFoREQBERAEREAREQBERAEUXtrapi3QM3VxOgH/6ooXgfq74D6KqVsYvDJqDayWlFXG7RkOO+fgvaO2OIpvn/AHsRWpjcZOooBzZDlI73u+qj7baZGek8nTEU7zVHbjqPdz5lvXBC19NtKcmrnbvaWjxKSWhlKm0M66vjGPvUHfjqG7Fc5ImtvbABBfGaDMt4dnUtfbQk5t1CRjketSVqtMbs7TB3kH4tesOeGxyQlk00T+wvFOBGJNQsNm7N8sGivUVVrjNf7RB2uVlqjMFqZQ16Eg9biwnLsOByWv8Aa+xpLO7deMDXdeMnAcOB4g4hbE2ps+ymPcitVK0wIkfl106lEPs43DE+Vk0R9EiVpaeLHEGn+6YLZo9Y9M8PjHs/Yo1NultWd+KfeiNuPfh9ikDHkus5dVzM92tKvZ100yPbit12W3x2iJssLmyMcMCP08QeNV877S2YY3EipZXBxHwPX4qVuXfOSwTbw6ULiOcj4j1m8HDjrkV1dTpIamPSVc/P7mam/d4c0Xu+3JqJg60wbrJQCXMya/iRo0+PxWo5Iy0lrgQQaEHMEaFfSth2pBa4RLC8PYc+Id+MaU4LVV8rj2mbaJEERLJAzpjJuhMh0Nce8KrQ6mUJdDbyS6/ItvqTW/ErF1LqyW+cRM6LRi9+jR8ydAtw2sw7GsQyLRg0Cgc95qe8nj39S42XYLPsmyOLqADF79XOyy9wAHUO3T97L0yW6cyOqGCojZXzW/3HU92QC9466zsgvH+eB57iPzZg7Y2tJapnTSGrnHADIDRrer/dVuTki5Om2cNt9rpzxFYoj/1g+m4euRkNAeJwoPJ5s6Fsotdpa5zWH7NgAILx6bqnEDQcexbLffKI5tkP8P1Udbr66vyYdXP9jRp9n3WrpN18eRslluYcnBdvKm8QtcuvpBTBkv8AL/cuovrCMQyX3sXM/GQNXo2/4X4Gx3W1gzPwP0XHl7PW+B+i11NfeE+hL72fVeRvbCMQyX3t+qfjIdo9G3/C/A2X5azj8CnlrOPwK1wL9RZGOQ9pauzL+xtwEUne5uHZgvfxkO3zHo2/4fL9zZTJARUGq7LW8XKO0HCJ4/M36KxXavuy1SczuOY+hIqQQQM8sirIamubwnxKrNBfXFylHh9CzIiLSYgiIgCIiArN7XUdH2O8QoFwU3fQGsRH4v6VXLPacafArm3v8xm2peomj1jtDm5FVG9F4ZnSuiDi1raYNJFTQGpp2q5TQVbULXl4x95f+X9LVXk5W15NULd4cTC8qf67v4j9V0c8nMk9uKztibM55+6cuOOeisZuU0f6f71FySOPRsy++CmmsPtf2KYlFfxdaAY7jcOJ/wDsvE7IszQXHcoWmmLffkUbSNC2JdjMpR8f2KMivezrFZnOMbdx3QBFBU9ZqG5qRZsKJrn9EUIFMHYHqNQmScdiOX9xfRZ/U1oGlCFs5ux4ml3RFDu/6OmqlfGwtie3daGgkmgoNG8CUTKtXsr8PU7N/OPl9zGuzEx7pGSAOYWgOa4VBG9r9VW753JdZXc7FV1ndrmYyfRd1cHd2edsurGPtHUxG6K9RqrAHZtIDmkULSAQRkQRqFu02qlQ8rl1o6ez6VZpI9vHzNPXdvLNYpeciNWnz4z5rwNCOPA6LeF071wWqF0sbqbgq9jiN5hx87iDj0ssNMlrG+lx+aHlNmaXQ06bMzH1jUt8OzFUyOQiu64iooaEio4HqXZnRTrYqyLw/wCcGSVk6HuyLTyh30Ntm3GVEMeQr5zhUbx6uHaeK6XGuQ+2OdO8EWaEjfd6zjlG3r1PAdoWHcy50u0bULPHg0dKSSlRGyuZ4k5AanqBp9GWnYkVk2eLNA3djYGgDU9IVLjq4mpJ1JUr7I6evo6+YgnZLMjVu1YQyQtaAAAAAMgN0UAWIyMudQZ8FI3haBOaGvRb+kKVudZg4SEnIga69nYvi5Lesa+Z9z0vQ6aM12IrzrG4ZinuXq/ZkgFaD3gq+PsjS8VxGfpLG2vaY4m1LgOAxJJ6hUKTqwstmKO0bJNKMeJSY7C81o3JcS2J7c2n4nwUk68bgKNY3tNanuBw+Kw5NoyuxpXsYqvVN6lqHzSR4wbOkcKhpp2H6Ll2z5PVPud9FIWa8TmjdcxpHUKH6H4KVslqZMQG943WgjtBKklFlNt99fGUVgrE1iewAuBFcqgjxVh5Of29vsP8F53taA1gHE6DgOBXfk3H35vsP8ArKli2K+aPLLXbpJTfYzbaIi+gPkAiIgCIiAr17m1Efa7+lVNhD2h1KFXC9Awj7T4Ba9g2yGDce00BPSGmJzHfoudfHM3g20+yTVmmod0lUa97aWt/Yz9IVmhtrZJTuGtGCumTjhj1FVa9L62lx/C39IVC7Dl7aX5CfzObvsrv4VpT0QeOpOCumzrXzjPxNwP/AB+9VK68O9znVu+jX1u4KYsM4ik3icDgfMyVM+Zv2St7Rx+vmyS2jaS2MneIPtR/Ra8tVoL3FziTwqa0CuF7rZSOgPnUGbDnicscgfeqZunMZa4/JWQXWcbbNsrJxoh1LL/nyRzFIWkOaSCMiFsOyWryiASDAkY0aT0hpi6ma10rJc+37rzEQCHdQOPeR/pXs1wM2xNRuXdG+UvNFnc8ujDtfSwjzHGpVWvdNv8ANnXpA+bn0fVVriBa8sODXjD/AIxiOrHTwVPvMwhwHBztWnRvqqqGd47+1lnST+nmiV5N9mCeSeMmn2bSOFd6mIUvbdnOicWPBr8uIOoWJyQftU37ofrC2jarCyQAPaHUyrp3rpQqU4Z6zBsq1xoX1Nc2TerQNJJ0zr3KD2pyHOtEnOwubZg7FzHAkA8WBpqPZOHCmS3HZ7GyMUY0N7BRey0UKVLzGRutmrOGCBuddCHZ1mEEWLjjJIRR0j+J4DQDQd5ORej9mf2t/UFLKKvN+zP/AC/qCnY3JNsjDg0ah24ftfys/SFOXRb9m809LOhOg1qoTbbftvyt8AFKXdfSJ+HpcGnTrK+d/uM+suWdIu5EpabcImvlI6milKnhnh/hU212p0jy52Z9w6h1KVvLLR7Y9GtqaADpOx06lDNChOWXgu0NKhDf635EpsjZW/03eaPj8QpywbNZvE7ooMB5v1XlZAGQMGGVf+vM49qlbKzdZ/lmfuV0IpHL1V0pyfHuK9t/ZgA32ChGfm5dxXhdRv2xP4T6vEesp60EHCox62fRellsTIWktoCc8Wj+lNz1sklqmqXXLjnkQd63g7tNCfU4dXzWRycD7832H+Cwrxvru41xOtfkFm8nR+/N9h/glfvl3o1YxopdzNtIiL6A+TCIiAIiICFvN5rPaPgtVW2Ppu7T4rad6R0GH8XyKo7dliRpJJD953YekaVCwXPFhtp9kiNjYTYag/X5KIvMPvB9lqslk2Q9kwJGGPSGWRUBe1tLR+Rv9SofF5Obtn+n+qMm5rKukFK4N9He1d1iilLbZ3A8P4GqLuUKySCleiPR3tT7lO7WbutJpSvVGPHFUTXE0bHnjSxz8/MqO2La55a1xruDq17MMqKYsGzd2zY5u6RFTroaDgqzJJvOLuJqst+2JnYGRx6lY4vGDhUbQqjqbL7E3nljs/8ADFmj3XFvArtZZd14dwPUfFdZGu85wOOpBxXVS6jkb7rt34cMPK/Q2KyYSRNkaekOuIYjPJV695B3HD0iTmDoOACzbobQ3mmMnT1mjL8vCnuUbed1N1la7rzTpVwIB4BVJesfY66xXaCU11pPxROckP7VN+5/ratsrUnJG773L+5P/wAka21vLrUewc7ZvuF3s5RcVSquOicqNvCPu7/y/qCkaqNvGT5M+meH6goy5M9jzNTXkb94d2N8Fm3VZXerkCD6OdOvFYV4z9ufZb4KSurJuxvx9Ia007F8+/evvPrLP6NdyI28o+8OPEN4cKadijArDt+xF7eeGO7hnXo8cuKrpVUlxNmkmpVLHVwLZsl3ONZjkBXpDTDKimJpKCgP83+FAXUt4AMbjQ5jE4jgANa496m7RLwJ98n0WmD9U4Opg42tYPKDpPrXAfiP9q9LXL1/zO+i4ktIij3nGnbzmfD/AAoCx7XkmtAb6LjlV5IGdcCjljgeV0SsTkuSOt4IzuMcdXH1uHWsnk5/bm+w/wAEvcKNjHWePAcVzyc/tzfYf4Lyv3y70dFPOil3M2yiIu+fKBERAERcEoCIvMPsm+18iqs9lMlaLxu+yHtDwcqy5YNR7Rqq5HAdUKj30H3kfu2+LldAaHtVNvuPvDf3Y/U5Z0c7a6/4770eN05d2YmlcBXCuvWVNXvn3Y6UxdgMGDDM4jHLxVe2Aem/CvRr5odqNCV5bXtrpJKOybgMAO+g4/RQazIxw1PQ7NWOcm0hsmxCR5rSgFcePuNVdNj2Rro6atNPTyz6lTdjWh4kDW1oT0hiO80xVs2O4iUtoaOHB5xHae1Rm+J09jKL0vBYafH5/wARh3lsA5txocMcQ/Q/iPCqqCvN57C97KNGNR6NMOFak8PcqpHsl5eGEEE64fVSi8cznbW0l2ouTrg3w5nfYm0DFKDWg7SBhxp3+9S98aEMeNTxcfR/EFisulJXE4dlfCq423IeZYw5sfT0st0085OG8sCNN9WgshbHCXLj2sleS2Xdtj/3Lv1xravlS05cKXdtdR/5v8WrYnlZXTofqnmzPcfVlg8qC58qVf8AKynlhV2TpFh8pCwttz1gcOtv6gory8rGt+0vs3AgnDwxUZPgyS5lKvIPvB9lvgsq7VTvNBOJGruGeAWJeJ9Zq/hb4LPunK1oeXEDEccqdRXAfvX3n1kv6NdyLHIAG00p+P6KoWvYbi5zox0eGPwqFOW3abHHdDh/N/cvdluia2m83/fzKct2RzqZW08Yp8SlPic04gg94XuNry6vJpqaE+8qftNticaEg17v6l2jFlaM2k9oz/iVW72M6L1W8vXryV93PTEV3ncKg0HZQUHcrFsHYnNjnHYuOWBwHvXUbThrQOAGvm/3L1m2/EBQOHuZ9VOKiuLZmvtusjuRjhdxG3o9E01OlNO0r35Ov25vsP8ABYW3Lax7GBhBNSTgNR1LN5Ov25vsP8F7VxuXejQ4uOikn2M2yiIvoD5IIiIDgrxlfRexWLO1ARu0qPaWn/SqrabVuVEoLDXA5tPY7Q9RorVNEViy2UOBBFQdCqbK1MshPdK852CqN9HVljP/APPwc5Xa03eczGA0H/m6pb+U5t8OpUi9lmkDmOewtoCDXKta4EYFYZVSgzPtNqeleOfAj9iytD3b5oN3qzqOJCmbDbbK0O3wM8K0PuoCqu1pOQJ7MVlRbJnd5sMp7GPPyVbhvM4ul2ndRV0UIp/7/QsD9vWdoO4PdvD5BYbLyAPDg2tDwJ8XLHiulbHZWeXvbu/qosuK4Fud/wBNO18Y/qUugfYzR6T18vZjj/q/1yes18ico/0j5FR894pHGowyyPDsCl4+TG1nMxN7Xk+DSsyLkomPnTRjsa93jRSWnl2EPxG0pdb/ANJFfmvVO7Mj+b5uUZPaXPNTqa962BDySj0rQe6MDxcsyLkogHnSSu/gH9JU1ppdhVOnX2rdnJ47MlPuOwm1Yf8Am7xatisspWVsS6MFlqYmmrs3OO8SOFdB2KYFmWyuDisM6mjplRVuS5kCLKVz5IeCnxZ1zzCswa8lf8j6l0k2fUUorJzCcwmBk1FeiwOjlFR0d0AHTCuChSt7GzA5gILK3gPcFzrNDvSclLwO3Rtfoq1Bwzj5/Y0QAu26VvcWccAu4iUfR3+Xh9y303/h4/Y0MIzwPuK5MLvVd7it9gLmi99Hr4vD7nnpp/B4/Y0ILJJ6j/4XfRdhYJT/ANcn8D/ot80XNE9Hr4vA89NP4PH7GiBsyb/yk/gf9Fa+T3ZEzbVzjo3ta1jgS5pbicABUYrZdFyrK9FGElLPIou2rK2DhupZCIi3nHCIiALo5q7ogMd0C6+TLJolEBi+TBdXWNpzAPcFmUSiAxG2QDIU7MF28nWTRKIDGFnXYQL3olEB5CFc80vVEB582udxd0QHUMTdXZEBxRKLlEBxRKLlEBxRKLlEBxRcoiAIiIAiIgCIiAIiIAiIgP/Z"/>
          <p:cNvSpPr>
            <a:spLocks noChangeAspect="1" noChangeArrowheads="1"/>
          </p:cNvSpPr>
          <p:nvPr/>
        </p:nvSpPr>
        <p:spPr bwMode="auto">
          <a:xfrm>
            <a:off x="63500" y="-690563"/>
            <a:ext cx="1971675" cy="14192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9" name="48 Rectángulo redondeado"/>
          <p:cNvSpPr/>
          <p:nvPr/>
        </p:nvSpPr>
        <p:spPr>
          <a:xfrm>
            <a:off x="928662" y="4071942"/>
            <a:ext cx="571504"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t>A</a:t>
            </a:r>
            <a:endParaRPr lang="es-ES" dirty="0"/>
          </a:p>
        </p:txBody>
      </p:sp>
      <p:sp>
        <p:nvSpPr>
          <p:cNvPr id="50" name="49 Rectángulo redondeado"/>
          <p:cNvSpPr/>
          <p:nvPr/>
        </p:nvSpPr>
        <p:spPr>
          <a:xfrm>
            <a:off x="928662" y="4643446"/>
            <a:ext cx="571504" cy="42862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smtClean="0"/>
              <a:t>B</a:t>
            </a:r>
            <a:endParaRPr lang="es-ES" dirty="0"/>
          </a:p>
        </p:txBody>
      </p:sp>
      <p:sp>
        <p:nvSpPr>
          <p:cNvPr id="51" name="50 Rectángulo redondeado"/>
          <p:cNvSpPr/>
          <p:nvPr/>
        </p:nvSpPr>
        <p:spPr>
          <a:xfrm>
            <a:off x="928662" y="5214950"/>
            <a:ext cx="571504" cy="42862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C</a:t>
            </a:r>
            <a:endParaRPr lang="es-ES" dirty="0"/>
          </a:p>
        </p:txBody>
      </p:sp>
      <p:sp>
        <p:nvSpPr>
          <p:cNvPr id="53" name="52 Rectángulo"/>
          <p:cNvSpPr/>
          <p:nvPr/>
        </p:nvSpPr>
        <p:spPr>
          <a:xfrm>
            <a:off x="500034" y="4258583"/>
            <a:ext cx="214314" cy="1384995"/>
          </a:xfrm>
          <a:prstGeom prst="rect">
            <a:avLst/>
          </a:prstGeom>
        </p:spPr>
        <p:txBody>
          <a:bodyPr wrap="square">
            <a:spAutoFit/>
          </a:bodyPr>
          <a:lstStyle/>
          <a:p>
            <a:r>
              <a:rPr lang="es-MX" sz="1400" dirty="0" smtClean="0"/>
              <a:t>C</a:t>
            </a:r>
          </a:p>
          <a:p>
            <a:r>
              <a:rPr lang="es-MX" sz="1400" dirty="0" smtClean="0"/>
              <a:t>O</a:t>
            </a:r>
          </a:p>
          <a:p>
            <a:r>
              <a:rPr lang="es-MX" sz="1400" dirty="0" smtClean="0"/>
              <a:t>S</a:t>
            </a:r>
          </a:p>
          <a:p>
            <a:r>
              <a:rPr lang="es-MX" sz="1400" dirty="0" smtClean="0"/>
              <a:t>T</a:t>
            </a:r>
          </a:p>
          <a:p>
            <a:r>
              <a:rPr lang="es-MX" sz="1400" dirty="0" smtClean="0"/>
              <a:t>O</a:t>
            </a:r>
          </a:p>
          <a:p>
            <a:r>
              <a:rPr lang="es-MX" sz="1400" dirty="0" smtClean="0"/>
              <a:t>S</a:t>
            </a:r>
            <a:endParaRPr lang="es-MX" sz="1400" dirty="0"/>
          </a:p>
        </p:txBody>
      </p:sp>
      <p:sp>
        <p:nvSpPr>
          <p:cNvPr id="54" name="53 Rectángulo redondeado"/>
          <p:cNvSpPr/>
          <p:nvPr/>
        </p:nvSpPr>
        <p:spPr>
          <a:xfrm>
            <a:off x="1714480" y="4071942"/>
            <a:ext cx="2000264"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20 % Artículos, 80% uso monetario</a:t>
            </a:r>
            <a:endParaRPr lang="es-ES" sz="1400" dirty="0"/>
          </a:p>
        </p:txBody>
      </p:sp>
      <p:sp>
        <p:nvSpPr>
          <p:cNvPr id="55" name="54 Rectángulo redondeado"/>
          <p:cNvSpPr/>
          <p:nvPr/>
        </p:nvSpPr>
        <p:spPr>
          <a:xfrm>
            <a:off x="1714480" y="4643446"/>
            <a:ext cx="2000264" cy="42862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400" dirty="0" smtClean="0"/>
              <a:t>30% Artículos, 15%  uso monetario</a:t>
            </a:r>
            <a:endParaRPr lang="es-ES" sz="1400" dirty="0"/>
          </a:p>
        </p:txBody>
      </p:sp>
      <p:sp>
        <p:nvSpPr>
          <p:cNvPr id="56" name="55 Rectángulo redondeado"/>
          <p:cNvSpPr/>
          <p:nvPr/>
        </p:nvSpPr>
        <p:spPr>
          <a:xfrm>
            <a:off x="1714480" y="5214950"/>
            <a:ext cx="2000264" cy="42862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dirty="0" smtClean="0"/>
              <a:t>50% Artículos, 5% uso monetario</a:t>
            </a:r>
            <a:endParaRPr lang="es-ES" sz="1400" dirty="0"/>
          </a:p>
        </p:txBody>
      </p:sp>
      <p:sp>
        <p:nvSpPr>
          <p:cNvPr id="57" name="56 Rectángulo redondeado"/>
          <p:cNvSpPr/>
          <p:nvPr/>
        </p:nvSpPr>
        <p:spPr>
          <a:xfrm>
            <a:off x="3929058" y="4071942"/>
            <a:ext cx="1643074"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Plantas naturales</a:t>
            </a:r>
            <a:endParaRPr lang="es-ES" sz="1400" dirty="0"/>
          </a:p>
        </p:txBody>
      </p:sp>
      <p:sp>
        <p:nvSpPr>
          <p:cNvPr id="58" name="57 Rectángulo redondeado"/>
          <p:cNvSpPr/>
          <p:nvPr/>
        </p:nvSpPr>
        <p:spPr>
          <a:xfrm>
            <a:off x="3929058" y="4643446"/>
            <a:ext cx="1643074" cy="42862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400" dirty="0" smtClean="0"/>
              <a:t>Excipientes</a:t>
            </a:r>
            <a:endParaRPr lang="es-ES" sz="1400" dirty="0"/>
          </a:p>
        </p:txBody>
      </p:sp>
      <p:sp>
        <p:nvSpPr>
          <p:cNvPr id="59" name="58 Rectángulo redondeado"/>
          <p:cNvSpPr/>
          <p:nvPr/>
        </p:nvSpPr>
        <p:spPr>
          <a:xfrm>
            <a:off x="3929058" y="5214950"/>
            <a:ext cx="1643074" cy="42862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dirty="0" smtClean="0"/>
              <a:t>Material de empaque</a:t>
            </a:r>
            <a:endParaRPr lang="es-ES" sz="1400" dirty="0"/>
          </a:p>
        </p:txBody>
      </p:sp>
      <p:cxnSp>
        <p:nvCxnSpPr>
          <p:cNvPr id="61" name="60 Conector recto de flecha"/>
          <p:cNvCxnSpPr>
            <a:stCxn id="49" idx="3"/>
            <a:endCxn id="54" idx="1"/>
          </p:cNvCxnSpPr>
          <p:nvPr/>
        </p:nvCxnSpPr>
        <p:spPr>
          <a:xfrm>
            <a:off x="1500166" y="4286256"/>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a:stCxn id="54" idx="3"/>
            <a:endCxn id="57" idx="1"/>
          </p:cNvCxnSpPr>
          <p:nvPr/>
        </p:nvCxnSpPr>
        <p:spPr>
          <a:xfrm>
            <a:off x="3714744" y="4286256"/>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a:stCxn id="50" idx="3"/>
            <a:endCxn id="55" idx="1"/>
          </p:cNvCxnSpPr>
          <p:nvPr/>
        </p:nvCxnSpPr>
        <p:spPr>
          <a:xfrm>
            <a:off x="1500166" y="485776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a:stCxn id="55" idx="3"/>
            <a:endCxn id="58" idx="1"/>
          </p:cNvCxnSpPr>
          <p:nvPr/>
        </p:nvCxnSpPr>
        <p:spPr>
          <a:xfrm>
            <a:off x="3714744" y="485776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68 Conector recto de flecha"/>
          <p:cNvCxnSpPr>
            <a:stCxn id="51" idx="3"/>
            <a:endCxn id="56" idx="1"/>
          </p:cNvCxnSpPr>
          <p:nvPr/>
        </p:nvCxnSpPr>
        <p:spPr>
          <a:xfrm>
            <a:off x="1500166" y="5429264"/>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70 Conector recto de flecha"/>
          <p:cNvCxnSpPr>
            <a:stCxn id="56" idx="3"/>
            <a:endCxn id="59" idx="1"/>
          </p:cNvCxnSpPr>
          <p:nvPr/>
        </p:nvCxnSpPr>
        <p:spPr>
          <a:xfrm>
            <a:off x="3714744" y="5429264"/>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71 Estrella de 6 puntas"/>
          <p:cNvSpPr/>
          <p:nvPr/>
        </p:nvSpPr>
        <p:spPr>
          <a:xfrm>
            <a:off x="7010012" y="3629941"/>
            <a:ext cx="1839148" cy="1143008"/>
          </a:xfrm>
          <a:prstGeom prst="star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smtClean="0"/>
              <a:t>Estandarizar productos</a:t>
            </a:r>
            <a:endParaRPr lang="es-ES" sz="1400" dirty="0"/>
          </a:p>
        </p:txBody>
      </p:sp>
      <p:sp>
        <p:nvSpPr>
          <p:cNvPr id="73" name="72 Estrella de 6 puntas"/>
          <p:cNvSpPr/>
          <p:nvPr/>
        </p:nvSpPr>
        <p:spPr>
          <a:xfrm>
            <a:off x="6357950" y="4786322"/>
            <a:ext cx="1742442" cy="1214446"/>
          </a:xfrm>
          <a:prstGeom prst="star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t>Inventarios a través de proveedores</a:t>
            </a:r>
            <a:endParaRPr lang="es-ES" sz="1400" dirty="0"/>
          </a:p>
        </p:txBody>
      </p:sp>
      <p:sp>
        <p:nvSpPr>
          <p:cNvPr id="74" name="73 Estrella de 6 puntas"/>
          <p:cNvSpPr/>
          <p:nvPr/>
        </p:nvSpPr>
        <p:spPr>
          <a:xfrm>
            <a:off x="4770747" y="5670938"/>
            <a:ext cx="1745469" cy="1214446"/>
          </a:xfrm>
          <a:prstGeom prst="star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dirty="0" smtClean="0"/>
              <a:t>Almacenaje de inventarios</a:t>
            </a:r>
            <a:endParaRPr lang="es-ES" sz="1400" dirty="0"/>
          </a:p>
        </p:txBody>
      </p:sp>
      <p:sp>
        <p:nvSpPr>
          <p:cNvPr id="75" name="74 Estrella de 6 puntas"/>
          <p:cNvSpPr/>
          <p:nvPr/>
        </p:nvSpPr>
        <p:spPr>
          <a:xfrm>
            <a:off x="2640324" y="5643578"/>
            <a:ext cx="1571636" cy="1214446"/>
          </a:xfrm>
          <a:prstGeom prst="star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Calidad de materiales</a:t>
            </a:r>
            <a:endParaRPr lang="es-ES" sz="1400" dirty="0"/>
          </a:p>
        </p:txBody>
      </p:sp>
      <p:sp>
        <p:nvSpPr>
          <p:cNvPr id="77" name="76 Rectángulo redondeado"/>
          <p:cNvSpPr/>
          <p:nvPr/>
        </p:nvSpPr>
        <p:spPr>
          <a:xfrm>
            <a:off x="3143240" y="3500438"/>
            <a:ext cx="2868920"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INVENTARIO DE MATERIA PRIMA</a:t>
            </a:r>
            <a:endParaRPr lang="es-ES" sz="1400" dirty="0"/>
          </a:p>
        </p:txBody>
      </p:sp>
    </p:spTree>
    <p:extLst>
      <p:ext uri="{BB962C8B-B14F-4D97-AF65-F5344CB8AC3E}">
        <p14:creationId xmlns:p14="http://schemas.microsoft.com/office/powerpoint/2010/main" val="38762841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214678" y="428604"/>
            <a:ext cx="3000396"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INVENTARIO DE PRODUCTOS EN PROCESO</a:t>
            </a:r>
            <a:endParaRPr lang="es-ES" sz="1400" dirty="0"/>
          </a:p>
        </p:txBody>
      </p:sp>
      <p:pic>
        <p:nvPicPr>
          <p:cNvPr id="2050" name="Picture 2" descr="http://t0.gstatic.com/images?q=tbn:ANd9GcQcSJBDKTZOuDDmMKwHxAXtVNlNQy7wZd_tVDUKg4RxkK4KiMDd"/>
          <p:cNvPicPr>
            <a:picLocks noChangeAspect="1" noChangeArrowheads="1"/>
          </p:cNvPicPr>
          <p:nvPr/>
        </p:nvPicPr>
        <p:blipFill>
          <a:blip r:embed="rId3"/>
          <a:srcRect/>
          <a:stretch>
            <a:fillRect/>
          </a:stretch>
        </p:blipFill>
        <p:spPr bwMode="auto">
          <a:xfrm>
            <a:off x="500034" y="1428736"/>
            <a:ext cx="1963990" cy="1343023"/>
          </a:xfrm>
          <a:prstGeom prst="rect">
            <a:avLst/>
          </a:prstGeom>
          <a:noFill/>
        </p:spPr>
      </p:pic>
      <p:sp>
        <p:nvSpPr>
          <p:cNvPr id="6" name="5 Estrella de 6 puntas"/>
          <p:cNvSpPr/>
          <p:nvPr/>
        </p:nvSpPr>
        <p:spPr>
          <a:xfrm>
            <a:off x="5072066" y="1500174"/>
            <a:ext cx="1571636" cy="1214446"/>
          </a:xfrm>
          <a:prstGeom prst="star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smtClean="0"/>
              <a:t>Caducidad de 2 años</a:t>
            </a:r>
            <a:endParaRPr lang="es-ES" sz="1400" dirty="0"/>
          </a:p>
        </p:txBody>
      </p:sp>
      <p:sp>
        <p:nvSpPr>
          <p:cNvPr id="7" name="6 Estrella de 6 puntas"/>
          <p:cNvSpPr/>
          <p:nvPr/>
        </p:nvSpPr>
        <p:spPr>
          <a:xfrm>
            <a:off x="3071802" y="1500174"/>
            <a:ext cx="1571636" cy="1214446"/>
          </a:xfrm>
          <a:prstGeom prst="star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t>Niveles bajos</a:t>
            </a:r>
            <a:endParaRPr lang="es-ES" sz="1400" dirty="0"/>
          </a:p>
        </p:txBody>
      </p:sp>
      <p:sp>
        <p:nvSpPr>
          <p:cNvPr id="8" name="7 Estrella de 6 puntas"/>
          <p:cNvSpPr/>
          <p:nvPr/>
        </p:nvSpPr>
        <p:spPr>
          <a:xfrm>
            <a:off x="6858016" y="1500174"/>
            <a:ext cx="1571636" cy="1214446"/>
          </a:xfrm>
          <a:prstGeom prst="star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smtClean="0"/>
              <a:t>Pérdida de producto</a:t>
            </a:r>
            <a:endParaRPr lang="es-ES" sz="1400" dirty="0"/>
          </a:p>
        </p:txBody>
      </p:sp>
      <p:sp>
        <p:nvSpPr>
          <p:cNvPr id="9" name="8 Rectángulo redondeado"/>
          <p:cNvSpPr/>
          <p:nvPr/>
        </p:nvSpPr>
        <p:spPr>
          <a:xfrm>
            <a:off x="3143240" y="3143248"/>
            <a:ext cx="3000396"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INVENTARIO DE ARTICULOS TERMINADOS</a:t>
            </a:r>
            <a:endParaRPr lang="es-ES" sz="1400" dirty="0"/>
          </a:p>
        </p:txBody>
      </p:sp>
      <p:pic>
        <p:nvPicPr>
          <p:cNvPr id="10" name="Picture 2" descr="http://www.pronavit.com/images/stories/products/smilax.png"/>
          <p:cNvPicPr>
            <a:picLocks noChangeAspect="1" noChangeArrowheads="1"/>
          </p:cNvPicPr>
          <p:nvPr/>
        </p:nvPicPr>
        <p:blipFill>
          <a:blip r:embed="rId4" cstate="print"/>
          <a:srcRect/>
          <a:stretch>
            <a:fillRect/>
          </a:stretch>
        </p:blipFill>
        <p:spPr bwMode="auto">
          <a:xfrm>
            <a:off x="571472" y="3894367"/>
            <a:ext cx="428628" cy="1106269"/>
          </a:xfrm>
          <a:prstGeom prst="rect">
            <a:avLst/>
          </a:prstGeom>
          <a:noFill/>
        </p:spPr>
      </p:pic>
      <p:pic>
        <p:nvPicPr>
          <p:cNvPr id="11" name="Picture 3" descr="http://www.pronavit.com/images/stories/PRODUCTS/control-trig-c.png"/>
          <p:cNvPicPr>
            <a:picLocks noChangeAspect="1" noChangeArrowheads="1"/>
          </p:cNvPicPr>
          <p:nvPr/>
        </p:nvPicPr>
        <p:blipFill>
          <a:blip r:embed="rId5"/>
          <a:srcRect/>
          <a:stretch>
            <a:fillRect/>
          </a:stretch>
        </p:blipFill>
        <p:spPr bwMode="auto">
          <a:xfrm>
            <a:off x="1214414" y="3995742"/>
            <a:ext cx="357190" cy="1000132"/>
          </a:xfrm>
          <a:prstGeom prst="rect">
            <a:avLst/>
          </a:prstGeom>
          <a:noFill/>
        </p:spPr>
      </p:pic>
      <p:pic>
        <p:nvPicPr>
          <p:cNvPr id="12"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4480" y="4067179"/>
            <a:ext cx="487151" cy="909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Flecha derecha"/>
          <p:cNvSpPr/>
          <p:nvPr/>
        </p:nvSpPr>
        <p:spPr>
          <a:xfrm>
            <a:off x="2571736" y="4286256"/>
            <a:ext cx="1500198" cy="64294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smtClean="0"/>
              <a:t>Buena salida </a:t>
            </a:r>
            <a:endParaRPr lang="es-ES" sz="1400" dirty="0"/>
          </a:p>
        </p:txBody>
      </p:sp>
      <p:sp>
        <p:nvSpPr>
          <p:cNvPr id="14" name="13 Rectángulo"/>
          <p:cNvSpPr/>
          <p:nvPr/>
        </p:nvSpPr>
        <p:spPr>
          <a:xfrm>
            <a:off x="4429124" y="4000504"/>
            <a:ext cx="1039249" cy="738664"/>
          </a:xfrm>
          <a:prstGeom prst="rect">
            <a:avLst/>
          </a:prstGeom>
        </p:spPr>
        <p:txBody>
          <a:bodyPr wrap="square">
            <a:spAutoFit/>
          </a:bodyPr>
          <a:lstStyle/>
          <a:p>
            <a:pPr algn="ctr"/>
            <a:endParaRPr lang="es-MX" sz="1400" dirty="0" smtClean="0"/>
          </a:p>
          <a:p>
            <a:pPr algn="ctr"/>
            <a:r>
              <a:rPr lang="es-MX" sz="1400" dirty="0" smtClean="0"/>
              <a:t>Alta Rotación </a:t>
            </a:r>
            <a:endParaRPr lang="es-MX" sz="1400" dirty="0"/>
          </a:p>
        </p:txBody>
      </p:sp>
      <p:sp>
        <p:nvSpPr>
          <p:cNvPr id="15" name="14 Flecha curvada hacia la derecha"/>
          <p:cNvSpPr/>
          <p:nvPr/>
        </p:nvSpPr>
        <p:spPr>
          <a:xfrm>
            <a:off x="4214810" y="4357693"/>
            <a:ext cx="500066" cy="500066"/>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sp>
        <p:nvSpPr>
          <p:cNvPr id="16" name="15 Flecha curvada hacia la derecha"/>
          <p:cNvSpPr/>
          <p:nvPr/>
        </p:nvSpPr>
        <p:spPr>
          <a:xfrm rot="10800000">
            <a:off x="5214942" y="4357693"/>
            <a:ext cx="500066" cy="500066"/>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sp>
        <p:nvSpPr>
          <p:cNvPr id="18" name="17 CuadroTexto"/>
          <p:cNvSpPr txBox="1"/>
          <p:nvPr/>
        </p:nvSpPr>
        <p:spPr>
          <a:xfrm>
            <a:off x="5076056" y="3717032"/>
            <a:ext cx="2286016" cy="523220"/>
          </a:xfrm>
          <a:prstGeom prst="rect">
            <a:avLst/>
          </a:prstGeom>
          <a:noFill/>
        </p:spPr>
        <p:txBody>
          <a:bodyPr wrap="square" rtlCol="0">
            <a:spAutoFit/>
          </a:bodyPr>
          <a:lstStyle/>
          <a:p>
            <a:r>
              <a:rPr lang="es-ES" sz="1400" dirty="0" smtClean="0"/>
              <a:t>Agrupamiento de productos por rotación</a:t>
            </a:r>
            <a:endParaRPr lang="es-ES" sz="1400" dirty="0"/>
          </a:p>
        </p:txBody>
      </p:sp>
      <p:sp>
        <p:nvSpPr>
          <p:cNvPr id="19" name="18 Rectángulo redondeado"/>
          <p:cNvSpPr/>
          <p:nvPr/>
        </p:nvSpPr>
        <p:spPr>
          <a:xfrm>
            <a:off x="6358520" y="4221088"/>
            <a:ext cx="2533960" cy="7994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r>
              <a:rPr lang="es-ES" sz="1400" dirty="0" smtClean="0"/>
              <a:t>Medicinal</a:t>
            </a:r>
          </a:p>
          <a:p>
            <a:pPr>
              <a:buFont typeface="Arial" pitchFamily="34" charset="0"/>
              <a:buChar char="•"/>
            </a:pPr>
            <a:r>
              <a:rPr lang="es-ES" sz="1400" dirty="0" smtClean="0"/>
              <a:t>Cosmética</a:t>
            </a:r>
          </a:p>
          <a:p>
            <a:pPr>
              <a:buFont typeface="Arial" pitchFamily="34" charset="0"/>
              <a:buChar char="•"/>
            </a:pPr>
            <a:r>
              <a:rPr lang="es-ES" sz="1400" dirty="0" smtClean="0"/>
              <a:t>Suplementos nutricionales </a:t>
            </a:r>
            <a:endParaRPr lang="es-ES" sz="1400" dirty="0"/>
          </a:p>
        </p:txBody>
      </p:sp>
      <p:sp>
        <p:nvSpPr>
          <p:cNvPr id="20" name="19 Flecha derecha"/>
          <p:cNvSpPr/>
          <p:nvPr/>
        </p:nvSpPr>
        <p:spPr>
          <a:xfrm>
            <a:off x="5857884" y="4429132"/>
            <a:ext cx="357190" cy="35719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1" name="20 Rectángulo redondeado"/>
          <p:cNvSpPr/>
          <p:nvPr/>
        </p:nvSpPr>
        <p:spPr>
          <a:xfrm>
            <a:off x="1071538" y="5286388"/>
            <a:ext cx="3000396"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MANUALES DE PROCEDIMIENTOS</a:t>
            </a:r>
            <a:endParaRPr lang="es-ES" sz="1400" dirty="0"/>
          </a:p>
        </p:txBody>
      </p:sp>
      <p:sp>
        <p:nvSpPr>
          <p:cNvPr id="22" name="21 Rectángulo redondeado"/>
          <p:cNvSpPr/>
          <p:nvPr/>
        </p:nvSpPr>
        <p:spPr>
          <a:xfrm>
            <a:off x="1071538" y="5929330"/>
            <a:ext cx="3000396"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SISTEMAS DE INFORMACION</a:t>
            </a:r>
            <a:endParaRPr lang="es-ES" sz="1400" dirty="0"/>
          </a:p>
        </p:txBody>
      </p:sp>
      <p:sp>
        <p:nvSpPr>
          <p:cNvPr id="23" name="22 Rectángulo redondeado"/>
          <p:cNvSpPr/>
          <p:nvPr/>
        </p:nvSpPr>
        <p:spPr>
          <a:xfrm>
            <a:off x="4929190" y="5286388"/>
            <a:ext cx="3000396"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CONCIENTIZACION</a:t>
            </a:r>
            <a:endParaRPr lang="es-ES" sz="1400" dirty="0"/>
          </a:p>
        </p:txBody>
      </p:sp>
      <p:sp>
        <p:nvSpPr>
          <p:cNvPr id="24" name="23 Rectángulo redondeado"/>
          <p:cNvSpPr/>
          <p:nvPr/>
        </p:nvSpPr>
        <p:spPr>
          <a:xfrm>
            <a:off x="4929190" y="5929330"/>
            <a:ext cx="3000396"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REALIZACION DE INVENTARIOS</a:t>
            </a:r>
            <a:endParaRPr lang="es-ES" sz="1400" dirty="0"/>
          </a:p>
        </p:txBody>
      </p:sp>
      <p:sp>
        <p:nvSpPr>
          <p:cNvPr id="2052" name="AutoShape 4" descr="data:image/jpeg;base64,/9j/4AAQSkZJRgABAQAAAQABAAD/2wBDAAkGBwgHBgkIBwgKCgkLDRYPDQwMDRsUFRAWIB0iIiAdHx8kKDQsJCYxJx8fLT0tMTU3Ojo6Iys/RD84QzQ5Ojf/2wBDAQoKCg0MDRoPDxo3JR8lNzc3Nzc3Nzc3Nzc3Nzc3Nzc3Nzc3Nzc3Nzc3Nzc3Nzc3Nzc3Nzc3Nzc3Nzc3Nzc3Nzf/wAARCACWAIIDASIAAhEBAxEB/8QAHAABAAIDAQEBAAAAAAAAAAAAAAUGAQQHAwgC/8QAQRAAAQMDAgIHBQUFBgcAAAAAAQIDBAAFEQYhEjEHE0FRYXGBFCIykaEjQoKSohUkUnKxFjNDRMHRJTVUYnPh8P/EABoBAAIDAQEAAAAAAAAAAAAAAAAFAQIEAwb/xAAvEQABAwMDAgQFBAMAAAAAAAABAAIDBBEhBRIxQXETUaGxMmGBkdEUIiPhQlLw/9oADAMBAAIRAxEAPwDuNKUoQlKUoQlKxmoTUOqrRp5lTlyloQoDPVJIKz6dnmakAk2CguDclTeRUNf9UWewNKXcZjaFpGeqBysjy7PM7VyG99K181HN/Zej4L6nF7DqUFSyM4yT2DcbjAHfUVB0Q5NnBOo5kq8XEL3ttpIWGzz+3ePuN+I59xzV9rW8lUu53Asp6+dMc+5yzb9I251x5eyClHG4fIbj6HzqCZ1vrDSN7SdQuKdW80p1UMOh1Sf5wFe7sCe/61cGbXEtDZt0u4M2lspCjZNOJU9KdGw+1dALiu7ICR47ZqdslonxYvs+mtNQLDFdSQ4/cl9dIVnvQgnPZ8Tnby2o8QjgYR4YPKldF60t+prYxJDrTMlZ4SwVjJP/AG9/+4Iq0jlXzx0gaDXoGJAvNpuL7yRJ/em1EISkk5SUJHIbEcyeVdU0Hr+2anZYioeIuCWgXEqAHEcb4+WcHHrioLQRdqAS3DldKVgVmqLolKUoQlKUoQlKVjIoQsk4rVuFwiW2MqROfbYZTzUtWPQd58KqWuOka1aYaU0hxEmZy6tJ2QfHHM+A9cc64xOuOodeSDMuMxUC1FRQl5wEhZOfcaQN3FbH3U+proGWF3LmXkmzVc9ZdL7rz5tulGHHHlngS4hPEtR7gADj6nyqrQdHzrpPDmq5MuVOKuM2eCQt8A75dWTwsjxUeIjxqZ09am4Jei2CC8042OGQ8hxIkqHb10j4Iqe0oRxOY7jW+w/CMYw4jSbyjiyYcBSo9uSrt6185VJV3k5CjzA3qj5Q1ucBXZGSfMrbtURpbK7XaYntLOOFdssTpbjpI/6mccKWrsITvj7pqQlS7Zb2/wBn3m9tR0ISEiw6bQoFPbhSm/tD5+4N9+daLrNynsJYuFwLEJA4W7dawYzCE4wASk8SvmB4V7w4MSAz1MKO0w3/AAtoCQaVTapEzDMlbo6F7suNl7x9RTIjSo2ldLw7VHOSHpqwFqPeW0ZJ/EoGtV9WoLhxG56mmFCv8GChMZA8MjK/1ZrarTn3S325OZ02OxnkHHACfTnS92oVMps3HYLW2khZl3qtROmbP1nWPRPanOfHLcU8f1k1TLq05ojW0O6wB1cOQviAHwpVn3k+A3z5E1erZeYN0cdbhuqWpsAkKaUjIOwI4gMjatbV1mTfLHIiADrgOsYJ7Fjl8+XrVqWrlgqAZSfndRPTxywkM9F1+1zmrlb482OctPthafDI5edbdcm6B9Rqm2l2zSlKD8U5SFnfHJQ/ofU11gV6R4AOOElY4kZ5WaUpVVdKUpQheEyUxCjLkSXUNNIGVLWcAVxPpB6WnZLq7VppK/ePAXEA8aydsDG48hv5cqi+mnU1xn3aXDhuFu2wHkR1YV8TpSVE+HdmqRYoThS2pC1xWniU+0IRxSHyOaGUA5/FsO9Q5VcOa3I59lQsc7nj3W1AgqXckplxnLzfXFYbtzfvNtdxdUOY3zwA4H3iNxV0t7ZQ6PaCbtdkBLaocJ0NMQxn4Fvp91KQMfZtd2CVc69rLptTUIxVNfs63rGHIrK8vyRj/MOjmOZ4E4SM43qyx47MVhLMZpDTSBhKEJAAHgKU1WqNYSI8nz6JhBROcLuwFHC1OS2W2ru627Hb/u7dFb6mG35Nj4vNRNSiEpQkJQlKUpGAkDAFeUuVHhR1SJbyGWU/Etw4AqCkX6VL921MdU0f81KSd/5W9j+bHkaUnx6o7icei2ufBStzj3U/IkMRWVPSXm2WkjdbigkD1NRKr8ZH/KoL0kHk69lhseqhxH0Sa1o1raC0SZqlzJY366SeIp/lHJPoBUh5867Npo2/FkpXPqzziMW7rTeYuE3ImXFbTeT9jCHV7dxXkqPmOGsRLRb4i+sZiNdaebqhxLPmo7/Wt2laAbCwx2SySeST43XWlckuMqYuLAJeiElSQMlbRxxp8dhkDvSKnWHW32W3mFhbTiQtCgdlAjINR9eOn1ezOSrWrZLCg5H/APEvOB+EhScd2Kz1TNzN3UeyaaVUWcYndVXFvK0Z0jxbkygiHOVxkA4HFyWn1z+rwr6JYdQ+2h1pQUhaQpJHaDyrh+vrUq56ddLKcyYpD7Xft8Q+WfUCrz0O38XvSbKFqHXRcNkZ+7jb/UelOaCbx6YX5bhVq4vBnxw5XulKVqXJKUpQhcE1XY0RdY3W1TsmJeEl9tYO4cG4I8cZ/J4166Kt8WDGfaCAq4RnCy+8okqUMZRgnkkpKdhtV56WrK7Nsbd0hpT7bblh1BI5p/2zjPhmqG1OaZuNuuzaiItwQmM9kcid2ye7B4k/i8KW6kxxF28O9x+QtdE4DB5b7H8K0VBXa/qZkuQLYwH5iMdYtezTGRkcR5k+A+YqdqragY9hvkeelP2U1IjvnucTktn1BUPlSakYx0lni/kmFY+RkRcxayYinZAl3F9UuUPhWsAJa7whP3R9fGpCM31joz8I3NeNb0JOGirvNM3OwvLyPc7JN170pSua5JSlKEJUfcl+xS4V0yQlhzqnsDm04Qk/JXCr0NSFeUphEqM7HdALbqChQ8CMVItweF0ikMbw4dFMEDkRkGqp0ay/7KdIsuzLPBElq+y7uFXw/I4HzqW0zLXLtDQfXxSYxVGfJ58aDwk+ux9arnSPGMR+235lJC4zgadUnmEnOD6HPzqumSeBVGJ3BwvQ1zBNAJG8jK+iAc1mozTtyTd7LDnpIJebBVjsVyI+eak6fEEGxStpuLpSlKhSvJ9pD7C2XUhTa0lKkntBGCK4TNs5iyrxpaSvABU7FXjBAJB4h4hRSr8XhXe65t0u21cdMLUUVBK4a+CQEjdTZz/7HmR3VSWPxYywc8juENf4bw/pwexULp24qudpZedGJCMtPp7nEnhV/TPrX7vsD9p2mRFSeF1SeJpX8LgOUn5gVC2x5Nv1O42lYMS7th9pWdg6kDiA80kH0q015aYeFKHt7hPmWeza7sVUIMj2uI0/w8JWn3kH7quRT6HI9KlYRy1jtBqPkx/YbvJYSMNSP3lrHeThY9FYP462IrnVub/CedMyQ4XHBXl54jG8sPRb9KUqizpSlKEJWFKCElSjgCsLWltOVHatB94unfYdgqQLqQLr8WSR1Gppkfk3ObD7YP8AGj3VfNJSfSpi/W5N2s8uCoAl5shJPYobpPzAqsXJwRHIdyxvDfSpR7kK9xf0Vn0q7Z5Eb+NZasFkjZB/xC9HpzxJBsPReHQFezKssi1PqPXRV8QSrmBsCP6HzNdYr5907KOlulkpOERLhhY37F7K/Vk+gr6BBzXpg8SMbIOoSvaWOcw9Cs0pSoVkrSu8Bq526TCfH2b7ZQfDPI+lbtYIoBINwoIBFivnGRHkx4My3FJFxsT4fj5ySpKSSAPDZSfIDvq7W+W3Pgx5jH90+2lac+PZXl0pQRZdSwb+hH7vK+wlnsAOBk/pP4VVDaRUYMm42NeAmM518bxacJOB5HIpNqkABLm9x9efsfdMKCUkAHnj8ei3tTIS3EandWVLjOAFQG4QohKs+A2Uf5aj/CrLIZRIYcYeTxNuIKFJ7wdjVThhxDHUvkqeYJZcURgqUnbPrjPrWajfePb5LjqkVniQdVvsyVI2V7w+tbCZDSvvAedR9K1EApOWgqQMhoffB8q8nJe32aTnvNalKjaEbQsrWpZyo5NYpSrKV5yGUSGHGXBlDiChXkRipvTz65FliqdWFuoT1Tqu9aPdUfmDURUhp73FTGskguB0DuyMEfNOfxVnqm7ouyZ6ZJtlLfNQXSbGKIkG7toJVEe4XCOYbVz+uB612/S1zF4sEKcCCpxsceP4hsfqK5xe4AulolwTgF9pSUnHJXYfmBWx0BXgytPyLa8o9bGXnhPMDkR9AfWt+ky76cs/1K6V8eycPHBXVaUpTBZVmlKUKVXteWVN+0vNhcHG51ZW2ORKgOXruPWuIQ5q2W7Vd3F/awXTAnEn4m1EJCj+lXrX0equH6kszVu1ddbU4lQh3ZouI7gcHOPHBP5BXGqaHQEn/HP0OCrQOLZhbr7jIVg8uVV67M9RdesGA3JQCcD/ABE7EnzSU/lNbel5bkq0NokHMqMox388ytG2fUYPrX71CwXLap5CQp2MoPI2zsPiA8SkqHrXm4f4Ztp7JvUsE9Obd1FUoCCMg5B3BpTNeYSlK15k2NBa62W+hpHYVHGfIdtABOApWxTI/wB6jYsm6XcA2a38DChtLmZQgjvSkbqqYiaVaUQ5eZbtwXz6o+4yPwDn65qkkkcXxnPlyVrhoZZeBYLQTNbdcU1DQ5LdTkFEdPFg9xV8IPmRUzZ4kxt72iS2lgFBT1fGFKOcHfGw5dhNSzbaGW0tsoShtIwlCRgAeAFfqsE1XvG1osE2p9PZC4OJuQlVXRUn+z3S1JiqTwMT/eQewhzGf14+VWqqT0gpVAudlvLSuBbb3UrPbvuk+mDWnSJdlRtPDsKdRj3QX8sr6GHKlRsC7xZUGPI65I61pK8Z5ZANK9EWFJhICpOlKVVdFg1z/pdtq12uLeoySX7c8FHhGSpBIyP9PxGug1qXaE3cbbJhO/A+2pB8MjnUttfPB9lVwNscrjFudbj3wONKBjXVkKQRy61Azn8SD+irD5gHzqlNJfj2uRGxmbZZJUlIG+EKJCQPFPEj0q5MPNyGG32VBTbqAtCgcggjINeXrYTFJY8jH249E8ppBIy44OfuqlEb9mL0HceyOFoZ/hwCg/lKfrWZkuPCYL0p1DTY+8o//ZrZv1vuRvSJFqZbcTJY6t0ur4UNqScpUe07KIwO4VsWzTEWPITMuKzPnDk46MIb8EI5Dz5+Na/1EYYHuPPQcpUdPkfM4DAUCyL3fNrXH9giHnLlpwpQ70I/1NTtq0lbYLwkyEqnTeZkSTxHPgOQqf8AOtC63m3WhrrLjLaZyCUoJ95XknmaxvqppTtjFh5DlMoqSGAXP3K3/Wvy44hpBW4tKEJ5qUcAetUw6pvd8eMbSlndOfhffQSd+0JGdvE5FTNv6JL1enEv6tu6ynn1IVnH4RgD5+la4NHmeN0p2j1XOXUYm4Z+4rVuWurHCX1bLzk548kRE8f6th8s1Htai1TelFFhsHAnOAt0KcPyHKutWPo601Zkp6mAl5YHxve9+nl64q0tMtsoCGkJQgckpGAKZR6dSR9Nx+axPrKh/BsuHRtA9IF3R/xO7GKlR3SlwN4/ICfpUpC6DIOesudzdecO6lJBJPqTv8q7DStjdrBZjQPos7g5/wAbiVCxNOQI0VmOlC1hptKApWMnAxk0qapU73eajw2jolKUqqulYPKs0NCFx7XEM2nXzb6Ufu12ZKVbffGSP6H89aOkXS3Dk2xw+/b31NJ3z9mfeb/ScelXXpbtxf081cGkkvW99Do4eZTxDI8iQM1zl24x7TqWNPdeQiDcovVuOKPupUjKkKz4gkUt1KEvN29R6t/pa6KQMuCeD6H+1b60bteLfaGetuMpDIPwpO6l+Q5mq6dRXbUMr2HSEBawrb2xxvn/ACpP9TVu0v0Sx2nxcdTyVz5p3KVLJwfE5+g+ZrLTaQ9wDpjtHl1WifUWtO2MXPoqkzcNUateVG0zb3IcfOFSnU5Xjvwdk+pz3VbtN9D8GK4JmoZDlwlnc5WTv4qO59MV0uLEjw2EsRWW2Wk7JQ2kJA9BXvinUUccAtE23z6pZI6SU3kN/l0WrAgRLewGIUZphocktpxWzgVmlWJvkqAAOEpSlClKUpQhKUpQhKUpQhKUpQha1whsz4b0SSniZeQULGcbGuXtdCFpFz9odmrcig56ot+9juznH09KUq7HEAhc3NBK6TaLPAs8UR7bGbYbHPhG6vM8zW+KUqhJJyrgBuAs0pShSlKUoQlKUoQlKUoQlKUoQv/Z"/>
          <p:cNvSpPr>
            <a:spLocks noChangeAspect="1" noChangeArrowheads="1"/>
          </p:cNvSpPr>
          <p:nvPr/>
        </p:nvSpPr>
        <p:spPr bwMode="auto">
          <a:xfrm>
            <a:off x="63500" y="-531813"/>
            <a:ext cx="942975" cy="10858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BDAAkGBwgHBgkIBwgKCgkLDRYPDQwMDRsUFRAWIB0iIiAdHx8kKDQsJCYxJx8fLT0tMTU3Ojo6Iys/RD84QzQ5Ojf/2wBDAQoKCg0MDRoPDxo3JR8lNzc3Nzc3Nzc3Nzc3Nzc3Nzc3Nzc3Nzc3Nzc3Nzc3Nzc3Nzc3Nzc3Nzc3Nzc3Nzc3Nzf/wAARCACWAIIDASIAAhEBAxEB/8QAHAABAAIDAQEBAAAAAAAAAAAAAAUGAQQHAwgC/8QAQRAAAQMDAgIHBQUFBgcAAAAAAQIDBAAFEQYhEjEHE0FRYXGBFCIykaEjQoKSohUkUnKxFjNDRMHRJTVUYnPh8P/EABoBAAIDAQEAAAAAAAAAAAAAAAAFAQIEAwb/xAAvEQABAwMDAgQFBAMAAAAAAAABAAIDBBEhBRIxQXETUaGxMmGBkdEUIiPhQlLw/9oADAMBAAIRAxEAPwDuNKUoQlKUoQlKxmoTUOqrRp5lTlyloQoDPVJIKz6dnmakAk2CguDclTeRUNf9UWewNKXcZjaFpGeqBysjy7PM7VyG99K181HN/Zej4L6nF7DqUFSyM4yT2DcbjAHfUVB0Q5NnBOo5kq8XEL3ttpIWGzz+3ePuN+I59xzV9rW8lUu53Asp6+dMc+5yzb9I251x5eyClHG4fIbj6HzqCZ1vrDSN7SdQuKdW80p1UMOh1Sf5wFe7sCe/61cGbXEtDZt0u4M2lspCjZNOJU9KdGw+1dALiu7ICR47ZqdslonxYvs+mtNQLDFdSQ4/cl9dIVnvQgnPZ8Tnby2o8QjgYR4YPKldF60t+prYxJDrTMlZ4SwVjJP/AG9/+4Iq0jlXzx0gaDXoGJAvNpuL7yRJ/em1EISkk5SUJHIbEcyeVdU0Hr+2anZYioeIuCWgXEqAHEcb4+WcHHrioLQRdqAS3DldKVgVmqLolKUoQlKUoQlKVjIoQsk4rVuFwiW2MqROfbYZTzUtWPQd58KqWuOka1aYaU0hxEmZy6tJ2QfHHM+A9cc64xOuOodeSDMuMxUC1FRQl5wEhZOfcaQN3FbH3U+proGWF3LmXkmzVc9ZdL7rz5tulGHHHlngS4hPEtR7gADj6nyqrQdHzrpPDmq5MuVOKuM2eCQt8A75dWTwsjxUeIjxqZ09am4Jei2CC8042OGQ8hxIkqHb10j4Iqe0oRxOY7jW+w/CMYw4jSbyjiyYcBSo9uSrt6185VJV3k5CjzA3qj5Q1ucBXZGSfMrbtURpbK7XaYntLOOFdssTpbjpI/6mccKWrsITvj7pqQlS7Zb2/wBn3m9tR0ISEiw6bQoFPbhSm/tD5+4N9+daLrNynsJYuFwLEJA4W7dawYzCE4wASk8SvmB4V7w4MSAz1MKO0w3/AAtoCQaVTapEzDMlbo6F7suNl7x9RTIjSo2ldLw7VHOSHpqwFqPeW0ZJ/EoGtV9WoLhxG56mmFCv8GChMZA8MjK/1ZrarTn3S325OZ02OxnkHHACfTnS92oVMps3HYLW2khZl3qtROmbP1nWPRPanOfHLcU8f1k1TLq05ojW0O6wB1cOQviAHwpVn3k+A3z5E1erZeYN0cdbhuqWpsAkKaUjIOwI4gMjatbV1mTfLHIiADrgOsYJ7Fjl8+XrVqWrlgqAZSfndRPTxywkM9F1+1zmrlb482OctPthafDI5edbdcm6B9Rqm2l2zSlKD8U5SFnfHJQ/ofU11gV6R4AOOElY4kZ5WaUpVVdKUpQheEyUxCjLkSXUNNIGVLWcAVxPpB6WnZLq7VppK/ePAXEA8aydsDG48hv5cqi+mnU1xn3aXDhuFu2wHkR1YV8TpSVE+HdmqRYoThS2pC1xWniU+0IRxSHyOaGUA5/FsO9Q5VcOa3I59lQsc7nj3W1AgqXckplxnLzfXFYbtzfvNtdxdUOY3zwA4H3iNxV0t7ZQ6PaCbtdkBLaocJ0NMQxn4Fvp91KQMfZtd2CVc69rLptTUIxVNfs63rGHIrK8vyRj/MOjmOZ4E4SM43qyx47MVhLMZpDTSBhKEJAAHgKU1WqNYSI8nz6JhBROcLuwFHC1OS2W2ru627Hb/u7dFb6mG35Nj4vNRNSiEpQkJQlKUpGAkDAFeUuVHhR1SJbyGWU/Etw4AqCkX6VL921MdU0f81KSd/5W9j+bHkaUnx6o7icei2ufBStzj3U/IkMRWVPSXm2WkjdbigkD1NRKr8ZH/KoL0kHk69lhseqhxH0Sa1o1raC0SZqlzJY366SeIp/lHJPoBUh5867Npo2/FkpXPqzziMW7rTeYuE3ImXFbTeT9jCHV7dxXkqPmOGsRLRb4i+sZiNdaebqhxLPmo7/Wt2laAbCwx2SySeST43XWlckuMqYuLAJeiElSQMlbRxxp8dhkDvSKnWHW32W3mFhbTiQtCgdlAjINR9eOn1ezOSrWrZLCg5H/APEvOB+EhScd2Kz1TNzN3UeyaaVUWcYndVXFvK0Z0jxbkygiHOVxkA4HFyWn1z+rwr6JYdQ+2h1pQUhaQpJHaDyrh+vrUq56ddLKcyYpD7Xft8Q+WfUCrz0O38XvSbKFqHXRcNkZ+7jb/UelOaCbx6YX5bhVq4vBnxw5XulKVqXJKUpQhcE1XY0RdY3W1TsmJeEl9tYO4cG4I8cZ/J4166Kt8WDGfaCAq4RnCy+8okqUMZRgnkkpKdhtV56WrK7Nsbd0hpT7bblh1BI5p/2zjPhmqG1OaZuNuuzaiItwQmM9kcid2ye7B4k/i8KW6kxxF28O9x+QtdE4DB5b7H8K0VBXa/qZkuQLYwH5iMdYtezTGRkcR5k+A+YqdqragY9hvkeelP2U1IjvnucTktn1BUPlSakYx0lni/kmFY+RkRcxayYinZAl3F9UuUPhWsAJa7whP3R9fGpCM31joz8I3NeNb0JOGirvNM3OwvLyPc7JN170pSua5JSlKEJUfcl+xS4V0yQlhzqnsDm04Qk/JXCr0NSFeUphEqM7HdALbqChQ8CMVItweF0ikMbw4dFMEDkRkGqp0ay/7KdIsuzLPBElq+y7uFXw/I4HzqW0zLXLtDQfXxSYxVGfJ58aDwk+ux9arnSPGMR+235lJC4zgadUnmEnOD6HPzqumSeBVGJ3BwvQ1zBNAJG8jK+iAc1mozTtyTd7LDnpIJebBVjsVyI+eak6fEEGxStpuLpSlKhSvJ9pD7C2XUhTa0lKkntBGCK4TNs5iyrxpaSvABU7FXjBAJB4h4hRSr8XhXe65t0u21cdMLUUVBK4a+CQEjdTZz/7HmR3VSWPxYywc8juENf4bw/pwexULp24qudpZedGJCMtPp7nEnhV/TPrX7vsD9p2mRFSeF1SeJpX8LgOUn5gVC2x5Nv1O42lYMS7th9pWdg6kDiA80kH0q015aYeFKHt7hPmWeza7sVUIMj2uI0/w8JWn3kH7quRT6HI9KlYRy1jtBqPkx/YbvJYSMNSP3lrHeThY9FYP462IrnVub/CedMyQ4XHBXl54jG8sPRb9KUqizpSlKEJWFKCElSjgCsLWltOVHatB94unfYdgqQLqQLr8WSR1Gppkfk3ObD7YP8AGj3VfNJSfSpi/W5N2s8uCoAl5shJPYobpPzAqsXJwRHIdyxvDfSpR7kK9xf0Vn0q7Z5Eb+NZasFkjZB/xC9HpzxJBsPReHQFezKssi1PqPXRV8QSrmBsCP6HzNdYr5907KOlulkpOERLhhY37F7K/Vk+gr6BBzXpg8SMbIOoSvaWOcw9Cs0pSoVkrSu8Bq526TCfH2b7ZQfDPI+lbtYIoBINwoIBFivnGRHkx4My3FJFxsT4fj5ySpKSSAPDZSfIDvq7W+W3Pgx5jH90+2lac+PZXl0pQRZdSwb+hH7vK+wlnsAOBk/pP4VVDaRUYMm42NeAmM518bxacJOB5HIpNqkABLm9x9efsfdMKCUkAHnj8ei3tTIS3EandWVLjOAFQG4QohKs+A2Uf5aj/CrLIZRIYcYeTxNuIKFJ7wdjVThhxDHUvkqeYJZcURgqUnbPrjPrWajfePb5LjqkVniQdVvsyVI2V7w+tbCZDSvvAedR9K1EApOWgqQMhoffB8q8nJe32aTnvNalKjaEbQsrWpZyo5NYpSrKV5yGUSGHGXBlDiChXkRipvTz65FliqdWFuoT1Tqu9aPdUfmDURUhp73FTGskguB0DuyMEfNOfxVnqm7ouyZ6ZJtlLfNQXSbGKIkG7toJVEe4XCOYbVz+uB612/S1zF4sEKcCCpxsceP4hsfqK5xe4AulolwTgF9pSUnHJXYfmBWx0BXgytPyLa8o9bGXnhPMDkR9AfWt+ky76cs/1K6V8eycPHBXVaUpTBZVmlKUKVXteWVN+0vNhcHG51ZW2ORKgOXruPWuIQ5q2W7Vd3F/awXTAnEn4m1EJCj+lXrX0equH6kszVu1ddbU4lQh3ZouI7gcHOPHBP5BXGqaHQEn/HP0OCrQOLZhbr7jIVg8uVV67M9RdesGA3JQCcD/ABE7EnzSU/lNbel5bkq0NokHMqMox388ytG2fUYPrX71CwXLap5CQp2MoPI2zsPiA8SkqHrXm4f4Ztp7JvUsE9Obd1FUoCCMg5B3BpTNeYSlK15k2NBa62W+hpHYVHGfIdtABOApWxTI/wB6jYsm6XcA2a38DChtLmZQgjvSkbqqYiaVaUQ5eZbtwXz6o+4yPwDn65qkkkcXxnPlyVrhoZZeBYLQTNbdcU1DQ5LdTkFEdPFg9xV8IPmRUzZ4kxt72iS2lgFBT1fGFKOcHfGw5dhNSzbaGW0tsoShtIwlCRgAeAFfqsE1XvG1osE2p9PZC4OJuQlVXRUn+z3S1JiqTwMT/eQewhzGf14+VWqqT0gpVAudlvLSuBbb3UrPbvuk+mDWnSJdlRtPDsKdRj3QX8sr6GHKlRsC7xZUGPI65I61pK8Z5ZANK9EWFJhICpOlKVVdFg1z/pdtq12uLeoySX7c8FHhGSpBIyP9PxGug1qXaE3cbbJhO/A+2pB8MjnUttfPB9lVwNscrjFudbj3wONKBjXVkKQRy61Azn8SD+irD5gHzqlNJfj2uRGxmbZZJUlIG+EKJCQPFPEj0q5MPNyGG32VBTbqAtCgcggjINeXrYTFJY8jH249E8ppBIy44OfuqlEb9mL0HceyOFoZ/hwCg/lKfrWZkuPCYL0p1DTY+8o//ZrZv1vuRvSJFqZbcTJY6t0ur4UNqScpUe07KIwO4VsWzTEWPITMuKzPnDk46MIb8EI5Dz5+Na/1EYYHuPPQcpUdPkfM4DAUCyL3fNrXH9giHnLlpwpQ70I/1NTtq0lbYLwkyEqnTeZkSTxHPgOQqf8AOtC63m3WhrrLjLaZyCUoJ95XknmaxvqppTtjFh5DlMoqSGAXP3K3/Wvy44hpBW4tKEJ5qUcAetUw6pvd8eMbSlndOfhffQSd+0JGdvE5FTNv6JL1enEv6tu6ynn1IVnH4RgD5+la4NHmeN0p2j1XOXUYm4Z+4rVuWurHCX1bLzk548kRE8f6th8s1Htai1TelFFhsHAnOAt0KcPyHKutWPo601Zkp6mAl5YHxve9+nl64q0tMtsoCGkJQgckpGAKZR6dSR9Nx+axPrKh/BsuHRtA9IF3R/xO7GKlR3SlwN4/ICfpUpC6DIOesudzdecO6lJBJPqTv8q7DStjdrBZjQPos7g5/wAbiVCxNOQI0VmOlC1hptKApWMnAxk0qapU73eajw2jolKUqqulYPKs0NCFx7XEM2nXzb6Ufu12ZKVbffGSP6H89aOkXS3Dk2xw+/b31NJ3z9mfeb/ScelXXpbtxf081cGkkvW99Do4eZTxDI8iQM1zl24x7TqWNPdeQiDcovVuOKPupUjKkKz4gkUt1KEvN29R6t/pa6KQMuCeD6H+1b60bteLfaGetuMpDIPwpO6l+Q5mq6dRXbUMr2HSEBawrb2xxvn/ACpP9TVu0v0Sx2nxcdTyVz5p3KVLJwfE5+g+ZrLTaQ9wDpjtHl1WifUWtO2MXPoqkzcNUateVG0zb3IcfOFSnU5Xjvwdk+pz3VbtN9D8GK4JmoZDlwlnc5WTv4qO59MV0uLEjw2EsRWW2Wk7JQ2kJA9BXvinUUccAtE23z6pZI6SU3kN/l0WrAgRLewGIUZphocktpxWzgVmlWJvkqAAOEpSlClKUpQhKUpQhKUpQhKUpQha1whsz4b0SSniZeQULGcbGuXtdCFpFz9odmrcig56ot+9juznH09KUq7HEAhc3NBK6TaLPAs8UR7bGbYbHPhG6vM8zW+KUqhJJyrgBuAs0pShSlKUoQlKUoQlKUoQlKUoQv/Z"/>
          <p:cNvSpPr>
            <a:spLocks noChangeAspect="1" noChangeArrowheads="1"/>
          </p:cNvSpPr>
          <p:nvPr/>
        </p:nvSpPr>
        <p:spPr bwMode="auto">
          <a:xfrm>
            <a:off x="63500" y="-531813"/>
            <a:ext cx="942975" cy="10858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BDAAkGBwgHBgkIBwgKCgkLDRYPDQwMDRsUFRAWIB0iIiAdHx8kKDQsJCYxJx8fLT0tMTU3Ojo6Iys/RD84QzQ5Ojf/2wBDAQoKCg0MDRoPDxo3JR8lNzc3Nzc3Nzc3Nzc3Nzc3Nzc3Nzc3Nzc3Nzc3Nzc3Nzc3Nzc3Nzc3Nzc3Nzc3Nzc3Nzf/wAARCACWAIIDASIAAhEBAxEB/8QAHAABAAIDAQEBAAAAAAAAAAAAAAUGAQQHAwgC/8QAQRAAAQMDAgIHBQUFBgcAAAAAAQIDBAAFEQYhEjEHE0FRYXGBFCIykaEjQoKSohUkUnKxFjNDRMHRJTVUYnPh8P/EABoBAAIDAQEAAAAAAAAAAAAAAAAFAQIEAwb/xAAvEQABAwMDAgQFBAMAAAAAAAABAAIDBBEhBRIxQXETUaGxMmGBkdEUIiPhQlLw/9oADAMBAAIRAxEAPwDuNKUoQlKUoQlKxmoTUOqrRp5lTlyloQoDPVJIKz6dnmakAk2CguDclTeRUNf9UWewNKXcZjaFpGeqBysjy7PM7VyG99K181HN/Zej4L6nF7DqUFSyM4yT2DcbjAHfUVB0Q5NnBOo5kq8XEL3ttpIWGzz+3ePuN+I59xzV9rW8lUu53Asp6+dMc+5yzb9I251x5eyClHG4fIbj6HzqCZ1vrDSN7SdQuKdW80p1UMOh1Sf5wFe7sCe/61cGbXEtDZt0u4M2lspCjZNOJU9KdGw+1dALiu7ICR47ZqdslonxYvs+mtNQLDFdSQ4/cl9dIVnvQgnPZ8Tnby2o8QjgYR4YPKldF60t+prYxJDrTMlZ4SwVjJP/AG9/+4Iq0jlXzx0gaDXoGJAvNpuL7yRJ/em1EISkk5SUJHIbEcyeVdU0Hr+2anZYioeIuCWgXEqAHEcb4+WcHHrioLQRdqAS3DldKVgVmqLolKUoQlKUoQlKVjIoQsk4rVuFwiW2MqROfbYZTzUtWPQd58KqWuOka1aYaU0hxEmZy6tJ2QfHHM+A9cc64xOuOodeSDMuMxUC1FRQl5wEhZOfcaQN3FbH3U+proGWF3LmXkmzVc9ZdL7rz5tulGHHHlngS4hPEtR7gADj6nyqrQdHzrpPDmq5MuVOKuM2eCQt8A75dWTwsjxUeIjxqZ09am4Jei2CC8042OGQ8hxIkqHb10j4Iqe0oRxOY7jW+w/CMYw4jSbyjiyYcBSo9uSrt6185VJV3k5CjzA3qj5Q1ucBXZGSfMrbtURpbK7XaYntLOOFdssTpbjpI/6mccKWrsITvj7pqQlS7Zb2/wBn3m9tR0ISEiw6bQoFPbhSm/tD5+4N9+daLrNynsJYuFwLEJA4W7dawYzCE4wASk8SvmB4V7w4MSAz1MKO0w3/AAtoCQaVTapEzDMlbo6F7suNl7x9RTIjSo2ldLw7VHOSHpqwFqPeW0ZJ/EoGtV9WoLhxG56mmFCv8GChMZA8MjK/1ZrarTn3S325OZ02OxnkHHACfTnS92oVMps3HYLW2khZl3qtROmbP1nWPRPanOfHLcU8f1k1TLq05ojW0O6wB1cOQviAHwpVn3k+A3z5E1erZeYN0cdbhuqWpsAkKaUjIOwI4gMjatbV1mTfLHIiADrgOsYJ7Fjl8+XrVqWrlgqAZSfndRPTxywkM9F1+1zmrlb482OctPthafDI5edbdcm6B9Rqm2l2zSlKD8U5SFnfHJQ/ofU11gV6R4AOOElY4kZ5WaUpVVdKUpQheEyUxCjLkSXUNNIGVLWcAVxPpB6WnZLq7VppK/ePAXEA8aydsDG48hv5cqi+mnU1xn3aXDhuFu2wHkR1YV8TpSVE+HdmqRYoThS2pC1xWniU+0IRxSHyOaGUA5/FsO9Q5VcOa3I59lQsc7nj3W1AgqXckplxnLzfXFYbtzfvNtdxdUOY3zwA4H3iNxV0t7ZQ6PaCbtdkBLaocJ0NMQxn4Fvp91KQMfZtd2CVc69rLptTUIxVNfs63rGHIrK8vyRj/MOjmOZ4E4SM43qyx47MVhLMZpDTSBhKEJAAHgKU1WqNYSI8nz6JhBROcLuwFHC1OS2W2ru627Hb/u7dFb6mG35Nj4vNRNSiEpQkJQlKUpGAkDAFeUuVHhR1SJbyGWU/Etw4AqCkX6VL921MdU0f81KSd/5W9j+bHkaUnx6o7icei2ufBStzj3U/IkMRWVPSXm2WkjdbigkD1NRKr8ZH/KoL0kHk69lhseqhxH0Sa1o1raC0SZqlzJY366SeIp/lHJPoBUh5867Npo2/FkpXPqzziMW7rTeYuE3ImXFbTeT9jCHV7dxXkqPmOGsRLRb4i+sZiNdaebqhxLPmo7/Wt2laAbCwx2SySeST43XWlckuMqYuLAJeiElSQMlbRxxp8dhkDvSKnWHW32W3mFhbTiQtCgdlAjINR9eOn1ezOSrWrZLCg5H/APEvOB+EhScd2Kz1TNzN3UeyaaVUWcYndVXFvK0Z0jxbkygiHOVxkA4HFyWn1z+rwr6JYdQ+2h1pQUhaQpJHaDyrh+vrUq56ddLKcyYpD7Xft8Q+WfUCrz0O38XvSbKFqHXRcNkZ+7jb/UelOaCbx6YX5bhVq4vBnxw5XulKVqXJKUpQhcE1XY0RdY3W1TsmJeEl9tYO4cG4I8cZ/J4166Kt8WDGfaCAq4RnCy+8okqUMZRgnkkpKdhtV56WrK7Nsbd0hpT7bblh1BI5p/2zjPhmqG1OaZuNuuzaiItwQmM9kcid2ye7B4k/i8KW6kxxF28O9x+QtdE4DB5b7H8K0VBXa/qZkuQLYwH5iMdYtezTGRkcR5k+A+YqdqragY9hvkeelP2U1IjvnucTktn1BUPlSakYx0lni/kmFY+RkRcxayYinZAl3F9UuUPhWsAJa7whP3R9fGpCM31joz8I3NeNb0JOGirvNM3OwvLyPc7JN170pSua5JSlKEJUfcl+xS4V0yQlhzqnsDm04Qk/JXCr0NSFeUphEqM7HdALbqChQ8CMVItweF0ikMbw4dFMEDkRkGqp0ay/7KdIsuzLPBElq+y7uFXw/I4HzqW0zLXLtDQfXxSYxVGfJ58aDwk+ux9arnSPGMR+235lJC4zgadUnmEnOD6HPzqumSeBVGJ3BwvQ1zBNAJG8jK+iAc1mozTtyTd7LDnpIJebBVjsVyI+eak6fEEGxStpuLpSlKhSvJ9pD7C2XUhTa0lKkntBGCK4TNs5iyrxpaSvABU7FXjBAJB4h4hRSr8XhXe65t0u21cdMLUUVBK4a+CQEjdTZz/7HmR3VSWPxYywc8juENf4bw/pwexULp24qudpZedGJCMtPp7nEnhV/TPrX7vsD9p2mRFSeF1SeJpX8LgOUn5gVC2x5Nv1O42lYMS7th9pWdg6kDiA80kH0q015aYeFKHt7hPmWeza7sVUIMj2uI0/w8JWn3kH7quRT6HI9KlYRy1jtBqPkx/YbvJYSMNSP3lrHeThY9FYP462IrnVub/CedMyQ4XHBXl54jG8sPRb9KUqizpSlKEJWFKCElSjgCsLWltOVHatB94unfYdgqQLqQLr8WSR1Gppkfk3ObD7YP8AGj3VfNJSfSpi/W5N2s8uCoAl5shJPYobpPzAqsXJwRHIdyxvDfSpR7kK9xf0Vn0q7Z5Eb+NZasFkjZB/xC9HpzxJBsPReHQFezKssi1PqPXRV8QSrmBsCP6HzNdYr5907KOlulkpOERLhhY37F7K/Vk+gr6BBzXpg8SMbIOoSvaWOcw9Cs0pSoVkrSu8Bq526TCfH2b7ZQfDPI+lbtYIoBINwoIBFivnGRHkx4My3FJFxsT4fj5ySpKSSAPDZSfIDvq7W+W3Pgx5jH90+2lac+PZXl0pQRZdSwb+hH7vK+wlnsAOBk/pP4VVDaRUYMm42NeAmM518bxacJOB5HIpNqkABLm9x9efsfdMKCUkAHnj8ei3tTIS3EandWVLjOAFQG4QohKs+A2Uf5aj/CrLIZRIYcYeTxNuIKFJ7wdjVThhxDHUvkqeYJZcURgqUnbPrjPrWajfePb5LjqkVniQdVvsyVI2V7w+tbCZDSvvAedR9K1EApOWgqQMhoffB8q8nJe32aTnvNalKjaEbQsrWpZyo5NYpSrKV5yGUSGHGXBlDiChXkRipvTz65FliqdWFuoT1Tqu9aPdUfmDURUhp73FTGskguB0DuyMEfNOfxVnqm7ouyZ6ZJtlLfNQXSbGKIkG7toJVEe4XCOYbVz+uB612/S1zF4sEKcCCpxsceP4hsfqK5xe4AulolwTgF9pSUnHJXYfmBWx0BXgytPyLa8o9bGXnhPMDkR9AfWt+ky76cs/1K6V8eycPHBXVaUpTBZVmlKUKVXteWVN+0vNhcHG51ZW2ORKgOXruPWuIQ5q2W7Vd3F/awXTAnEn4m1EJCj+lXrX0equH6kszVu1ddbU4lQh3ZouI7gcHOPHBP5BXGqaHQEn/HP0OCrQOLZhbr7jIVg8uVV67M9RdesGA3JQCcD/ABE7EnzSU/lNbel5bkq0NokHMqMox388ytG2fUYPrX71CwXLap5CQp2MoPI2zsPiA8SkqHrXm4f4Ztp7JvUsE9Obd1FUoCCMg5B3BpTNeYSlK15k2NBa62W+hpHYVHGfIdtABOApWxTI/wB6jYsm6XcA2a38DChtLmZQgjvSkbqqYiaVaUQ5eZbtwXz6o+4yPwDn65qkkkcXxnPlyVrhoZZeBYLQTNbdcU1DQ5LdTkFEdPFg9xV8IPmRUzZ4kxt72iS2lgFBT1fGFKOcHfGw5dhNSzbaGW0tsoShtIwlCRgAeAFfqsE1XvG1osE2p9PZC4OJuQlVXRUn+z3S1JiqTwMT/eQewhzGf14+VWqqT0gpVAudlvLSuBbb3UrPbvuk+mDWnSJdlRtPDsKdRj3QX8sr6GHKlRsC7xZUGPI65I61pK8Z5ZANK9EWFJhICpOlKVVdFg1z/pdtq12uLeoySX7c8FHhGSpBIyP9PxGug1qXaE3cbbJhO/A+2pB8MjnUttfPB9lVwNscrjFudbj3wONKBjXVkKQRy61Azn8SD+irD5gHzqlNJfj2uRGxmbZZJUlIG+EKJCQPFPEj0q5MPNyGG32VBTbqAtCgcggjINeXrYTFJY8jH249E8ppBIy44OfuqlEb9mL0HceyOFoZ/hwCg/lKfrWZkuPCYL0p1DTY+8o//ZrZv1vuRvSJFqZbcTJY6t0ur4UNqScpUe07KIwO4VsWzTEWPITMuKzPnDk46MIb8EI5Dz5+Na/1EYYHuPPQcpUdPkfM4DAUCyL3fNrXH9giHnLlpwpQ70I/1NTtq0lbYLwkyEqnTeZkSTxHPgOQqf8AOtC63m3WhrrLjLaZyCUoJ95XknmaxvqppTtjFh5DlMoqSGAXP3K3/Wvy44hpBW4tKEJ5qUcAetUw6pvd8eMbSlndOfhffQSd+0JGdvE5FTNv6JL1enEv6tu6ynn1IVnH4RgD5+la4NHmeN0p2j1XOXUYm4Z+4rVuWurHCX1bLzk548kRE8f6th8s1Htai1TelFFhsHAnOAt0KcPyHKutWPo601Zkp6mAl5YHxve9+nl64q0tMtsoCGkJQgckpGAKZR6dSR9Nx+axPrKh/BsuHRtA9IF3R/xO7GKlR3SlwN4/ICfpUpC6DIOesudzdecO6lJBJPqTv8q7DStjdrBZjQPos7g5/wAbiVCxNOQI0VmOlC1hptKApWMnAxk0qapU73eajw2jolKUqqulYPKs0NCFx7XEM2nXzb6Ufu12ZKVbffGSP6H89aOkXS3Dk2xw+/b31NJ3z9mfeb/ScelXXpbtxf081cGkkvW99Do4eZTxDI8iQM1zl24x7TqWNPdeQiDcovVuOKPupUjKkKz4gkUt1KEvN29R6t/pa6KQMuCeD6H+1b60bteLfaGetuMpDIPwpO6l+Q5mq6dRXbUMr2HSEBawrb2xxvn/ACpP9TVu0v0Sx2nxcdTyVz5p3KVLJwfE5+g+ZrLTaQ9wDpjtHl1WifUWtO2MXPoqkzcNUateVG0zb3IcfOFSnU5Xjvwdk+pz3VbtN9D8GK4JmoZDlwlnc5WTv4qO59MV0uLEjw2EsRWW2Wk7JQ2kJA9BXvinUUccAtE23z6pZI6SU3kN/l0WrAgRLewGIUZphocktpxWzgVmlWJvkqAAOEpSlClKUpQhKUpQhKUpQhKUpQha1whsz4b0SSniZeQULGcbGuXtdCFpFz9odmrcig56ot+9juznH09KUq7HEAhc3NBK6TaLPAs8UR7bGbYbHPhG6vM8zW+KUqhJJyrgBuAs0pShSlKUoQlKUoQlKUoQlKUoQv/Z"/>
          <p:cNvSpPr>
            <a:spLocks noChangeAspect="1" noChangeArrowheads="1"/>
          </p:cNvSpPr>
          <p:nvPr/>
        </p:nvSpPr>
        <p:spPr bwMode="auto">
          <a:xfrm>
            <a:off x="63500" y="-531813"/>
            <a:ext cx="942975" cy="10858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8" name="AutoShape 10" descr="data:image/jpeg;base64,/9j/4AAQSkZJRgABAQAAAQABAAD/2wBDAAkGBwgHBgkIBwgKCgkLDRYPDQwMDRsUFRAWIB0iIiAdHx8kKDQsJCYxJx8fLT0tMTU3Ojo6Iys/RD84QzQ5Ojf/2wBDAQoKCg0MDRoPDxo3JR8lNzc3Nzc3Nzc3Nzc3Nzc3Nzc3Nzc3Nzc3Nzc3Nzc3Nzc3Nzc3Nzc3Nzc3Nzc3Nzc3Nzf/wAARCACWAIIDASIAAhEBAxEB/8QAHAABAAIDAQEBAAAAAAAAAAAAAAUGAQQHAwgC/8QAQRAAAQMDAgIHBQUFBgcAAAAAAQIDBAAFEQYhEjEHE0FRYXGBFCIykaEjQoKSohUkUnKxFjNDRMHRJTVUYnPh8P/EABoBAAIDAQEAAAAAAAAAAAAAAAAFAQIEAwb/xAAvEQABAwMDAgQFBAMAAAAAAAABAAIDBBEhBRIxQXETUaGxMmGBkdEUIiPhQlLw/9oADAMBAAIRAxEAPwDuNKUoQlKUoQlKxmoTUOqrRp5lTlyloQoDPVJIKz6dnmakAk2CguDclTeRUNf9UWewNKXcZjaFpGeqBysjy7PM7VyG99K181HN/Zej4L6nF7DqUFSyM4yT2DcbjAHfUVB0Q5NnBOo5kq8XEL3ttpIWGzz+3ePuN+I59xzV9rW8lUu53Asp6+dMc+5yzb9I251x5eyClHG4fIbj6HzqCZ1vrDSN7SdQuKdW80p1UMOh1Sf5wFe7sCe/61cGbXEtDZt0u4M2lspCjZNOJU9KdGw+1dALiu7ICR47ZqdslonxYvs+mtNQLDFdSQ4/cl9dIVnvQgnPZ8Tnby2o8QjgYR4YPKldF60t+prYxJDrTMlZ4SwVjJP/AG9/+4Iq0jlXzx0gaDXoGJAvNpuL7yRJ/em1EISkk5SUJHIbEcyeVdU0Hr+2anZYioeIuCWgXEqAHEcb4+WcHHrioLQRdqAS3DldKVgVmqLolKUoQlKUoQlKVjIoQsk4rVuFwiW2MqROfbYZTzUtWPQd58KqWuOka1aYaU0hxEmZy6tJ2QfHHM+A9cc64xOuOodeSDMuMxUC1FRQl5wEhZOfcaQN3FbH3U+proGWF3LmXkmzVc9ZdL7rz5tulGHHHlngS4hPEtR7gADj6nyqrQdHzrpPDmq5MuVOKuM2eCQt8A75dWTwsjxUeIjxqZ09am4Jei2CC8042OGQ8hxIkqHb10j4Iqe0oRxOY7jW+w/CMYw4jSbyjiyYcBSo9uSrt6185VJV3k5CjzA3qj5Q1ucBXZGSfMrbtURpbK7XaYntLOOFdssTpbjpI/6mccKWrsITvj7pqQlS7Zb2/wBn3m9tR0ISEiw6bQoFPbhSm/tD5+4N9+daLrNynsJYuFwLEJA4W7dawYzCE4wASk8SvmB4V7w4MSAz1MKO0w3/AAtoCQaVTapEzDMlbo6F7suNl7x9RTIjSo2ldLw7VHOSHpqwFqPeW0ZJ/EoGtV9WoLhxG56mmFCv8GChMZA8MjK/1ZrarTn3S325OZ02OxnkHHACfTnS92oVMps3HYLW2khZl3qtROmbP1nWPRPanOfHLcU8f1k1TLq05ojW0O6wB1cOQviAHwpVn3k+A3z5E1erZeYN0cdbhuqWpsAkKaUjIOwI4gMjatbV1mTfLHIiADrgOsYJ7Fjl8+XrVqWrlgqAZSfndRPTxywkM9F1+1zmrlb482OctPthafDI5edbdcm6B9Rqm2l2zSlKD8U5SFnfHJQ/ofU11gV6R4AOOElY4kZ5WaUpVVdKUpQheEyUxCjLkSXUNNIGVLWcAVxPpB6WnZLq7VppK/ePAXEA8aydsDG48hv5cqi+mnU1xn3aXDhuFu2wHkR1YV8TpSVE+HdmqRYoThS2pC1xWniU+0IRxSHyOaGUA5/FsO9Q5VcOa3I59lQsc7nj3W1AgqXckplxnLzfXFYbtzfvNtdxdUOY3zwA4H3iNxV0t7ZQ6PaCbtdkBLaocJ0NMQxn4Fvp91KQMfZtd2CVc69rLptTUIxVNfs63rGHIrK8vyRj/MOjmOZ4E4SM43qyx47MVhLMZpDTSBhKEJAAHgKU1WqNYSI8nz6JhBROcLuwFHC1OS2W2ru627Hb/u7dFb6mG35Nj4vNRNSiEpQkJQlKUpGAkDAFeUuVHhR1SJbyGWU/Etw4AqCkX6VL921MdU0f81KSd/5W9j+bHkaUnx6o7icei2ufBStzj3U/IkMRWVPSXm2WkjdbigkD1NRKr8ZH/KoL0kHk69lhseqhxH0Sa1o1raC0SZqlzJY366SeIp/lHJPoBUh5867Npo2/FkpXPqzziMW7rTeYuE3ImXFbTeT9jCHV7dxXkqPmOGsRLRb4i+sZiNdaebqhxLPmo7/Wt2laAbCwx2SySeST43XWlckuMqYuLAJeiElSQMlbRxxp8dhkDvSKnWHW32W3mFhbTiQtCgdlAjINR9eOn1ezOSrWrZLCg5H/APEvOB+EhScd2Kz1TNzN3UeyaaVUWcYndVXFvK0Z0jxbkygiHOVxkA4HFyWn1z+rwr6JYdQ+2h1pQUhaQpJHaDyrh+vrUq56ddLKcyYpD7Xft8Q+WfUCrz0O38XvSbKFqHXRcNkZ+7jb/UelOaCbx6YX5bhVq4vBnxw5XulKVqXJKUpQhcE1XY0RdY3W1TsmJeEl9tYO4cG4I8cZ/J4166Kt8WDGfaCAq4RnCy+8okqUMZRgnkkpKdhtV56WrK7Nsbd0hpT7bblh1BI5p/2zjPhmqG1OaZuNuuzaiItwQmM9kcid2ye7B4k/i8KW6kxxF28O9x+QtdE4DB5b7H8K0VBXa/qZkuQLYwH5iMdYtezTGRkcR5k+A+YqdqragY9hvkeelP2U1IjvnucTktn1BUPlSakYx0lni/kmFY+RkRcxayYinZAl3F9UuUPhWsAJa7whP3R9fGpCM31joz8I3NeNb0JOGirvNM3OwvLyPc7JN170pSua5JSlKEJUfcl+xS4V0yQlhzqnsDm04Qk/JXCr0NSFeUphEqM7HdALbqChQ8CMVItweF0ikMbw4dFMEDkRkGqp0ay/7KdIsuzLPBElq+y7uFXw/I4HzqW0zLXLtDQfXxSYxVGfJ58aDwk+ux9arnSPGMR+235lJC4zgadUnmEnOD6HPzqumSeBVGJ3BwvQ1zBNAJG8jK+iAc1mozTtyTd7LDnpIJebBVjsVyI+eak6fEEGxStpuLpSlKhSvJ9pD7C2XUhTa0lKkntBGCK4TNs5iyrxpaSvABU7FXjBAJB4h4hRSr8XhXe65t0u21cdMLUUVBK4a+CQEjdTZz/7HmR3VSWPxYywc8juENf4bw/pwexULp24qudpZedGJCMtPp7nEnhV/TPrX7vsD9p2mRFSeF1SeJpX8LgOUn5gVC2x5Nv1O42lYMS7th9pWdg6kDiA80kH0q015aYeFKHt7hPmWeza7sVUIMj2uI0/w8JWn3kH7quRT6HI9KlYRy1jtBqPkx/YbvJYSMNSP3lrHeThY9FYP462IrnVub/CedMyQ4XHBXl54jG8sPRb9KUqizpSlKEJWFKCElSjgCsLWltOVHatB94unfYdgqQLqQLr8WSR1Gppkfk3ObD7YP8AGj3VfNJSfSpi/W5N2s8uCoAl5shJPYobpPzAqsXJwRHIdyxvDfSpR7kK9xf0Vn0q7Z5Eb+NZasFkjZB/xC9HpzxJBsPReHQFezKssi1PqPXRV8QSrmBsCP6HzNdYr5907KOlulkpOERLhhY37F7K/Vk+gr6BBzXpg8SMbIOoSvaWOcw9Cs0pSoVkrSu8Bq526TCfH2b7ZQfDPI+lbtYIoBINwoIBFivnGRHkx4My3FJFxsT4fj5ySpKSSAPDZSfIDvq7W+W3Pgx5jH90+2lac+PZXl0pQRZdSwb+hH7vK+wlnsAOBk/pP4VVDaRUYMm42NeAmM518bxacJOB5HIpNqkABLm9x9efsfdMKCUkAHnj8ei3tTIS3EandWVLjOAFQG4QohKs+A2Uf5aj/CrLIZRIYcYeTxNuIKFJ7wdjVThhxDHUvkqeYJZcURgqUnbPrjPrWajfePb5LjqkVniQdVvsyVI2V7w+tbCZDSvvAedR9K1EApOWgqQMhoffB8q8nJe32aTnvNalKjaEbQsrWpZyo5NYpSrKV5yGUSGHGXBlDiChXkRipvTz65FliqdWFuoT1Tqu9aPdUfmDURUhp73FTGskguB0DuyMEfNOfxVnqm7ouyZ6ZJtlLfNQXSbGKIkG7toJVEe4XCOYbVz+uB612/S1zF4sEKcCCpxsceP4hsfqK5xe4AulolwTgF9pSUnHJXYfmBWx0BXgytPyLa8o9bGXnhPMDkR9AfWt+ky76cs/1K6V8eycPHBXVaUpTBZVmlKUKVXteWVN+0vNhcHG51ZW2ORKgOXruPWuIQ5q2W7Vd3F/awXTAnEn4m1EJCj+lXrX0equH6kszVu1ddbU4lQh3ZouI7gcHOPHBP5BXGqaHQEn/HP0OCrQOLZhbr7jIVg8uVV67M9RdesGA3JQCcD/ABE7EnzSU/lNbel5bkq0NokHMqMox388ytG2fUYPrX71CwXLap5CQp2MoPI2zsPiA8SkqHrXm4f4Ztp7JvUsE9Obd1FUoCCMg5B3BpTNeYSlK15k2NBa62W+hpHYVHGfIdtABOApWxTI/wB6jYsm6XcA2a38DChtLmZQgjvSkbqqYiaVaUQ5eZbtwXz6o+4yPwDn65qkkkcXxnPlyVrhoZZeBYLQTNbdcU1DQ5LdTkFEdPFg9xV8IPmRUzZ4kxt72iS2lgFBT1fGFKOcHfGw5dhNSzbaGW0tsoShtIwlCRgAeAFfqsE1XvG1osE2p9PZC4OJuQlVXRUn+z3S1JiqTwMT/eQewhzGf14+VWqqT0gpVAudlvLSuBbb3UrPbvuk+mDWnSJdlRtPDsKdRj3QX8sr6GHKlRsC7xZUGPI65I61pK8Z5ZANK9EWFJhICpOlKVVdFg1z/pdtq12uLeoySX7c8FHhGSpBIyP9PxGug1qXaE3cbbJhO/A+2pB8MjnUttfPB9lVwNscrjFudbj3wONKBjXVkKQRy61Azn8SD+irD5gHzqlNJfj2uRGxmbZZJUlIG+EKJCQPFPEj0q5MPNyGG32VBTbqAtCgcggjINeXrYTFJY8jH249E8ppBIy44OfuqlEb9mL0HceyOFoZ/hwCg/lKfrWZkuPCYL0p1DTY+8o//ZrZv1vuRvSJFqZbcTJY6t0ur4UNqScpUe07KIwO4VsWzTEWPITMuKzPnDk46MIb8EI5Dz5+Na/1EYYHuPPQcpUdPkfM4DAUCyL3fNrXH9giHnLlpwpQ70I/1NTtq0lbYLwkyEqnTeZkSTxHPgOQqf8AOtC63m3WhrrLjLaZyCUoJ95XknmaxvqppTtjFh5DlMoqSGAXP3K3/Wvy44hpBW4tKEJ5qUcAetUw6pvd8eMbSlndOfhffQSd+0JGdvE5FTNv6JL1enEv6tu6ynn1IVnH4RgD5+la4NHmeN0p2j1XOXUYm4Z+4rVuWurHCX1bLzk548kRE8f6th8s1Htai1TelFFhsHAnOAt0KcPyHKutWPo601Zkp6mAl5YHxve9+nl64q0tMtsoCGkJQgckpGAKZR6dSR9Nx+axPrKh/BsuHRtA9IF3R/xO7GKlR3SlwN4/ICfpUpC6DIOesudzdecO6lJBJPqTv8q7DStjdrBZjQPos7g5/wAbiVCxNOQI0VmOlC1hptKApWMnAxk0qapU73eajw2jolKUqqulYPKs0NCFx7XEM2nXzb6Ufu12ZKVbffGSP6H89aOkXS3Dk2xw+/b31NJ3z9mfeb/ScelXXpbtxf081cGkkvW99Do4eZTxDI8iQM1zl24x7TqWNPdeQiDcovVuOKPupUjKkKz4gkUt1KEvN29R6t/pa6KQMuCeD6H+1b60bteLfaGetuMpDIPwpO6l+Q5mq6dRXbUMr2HSEBawrb2xxvn/ACpP9TVu0v0Sx2nxcdTyVz5p3KVLJwfE5+g+ZrLTaQ9wDpjtHl1WifUWtO2MXPoqkzcNUateVG0zb3IcfOFSnU5Xjvwdk+pz3VbtN9D8GK4JmoZDlwlnc5WTv4qO59MV0uLEjw2EsRWW2Wk7JQ2kJA9BXvinUUccAtE23z6pZI6SU3kN/l0WrAgRLewGIUZphocktpxWzgVmlWJvkqAAOEpSlClKUpQhKUpQhKUpQhKUpQha1whsz4b0SSniZeQULGcbGuXtdCFpFz9odmrcig56ot+9juznH09KUq7HEAhc3NBK6TaLPAs8UR7bGbYbHPhG6vM8zW+KUqhJJyrgBuAs0pShSlKUoQlKUoQlKUoQlKUoQv/Z"/>
          <p:cNvSpPr>
            <a:spLocks noChangeAspect="1" noChangeArrowheads="1"/>
          </p:cNvSpPr>
          <p:nvPr/>
        </p:nvSpPr>
        <p:spPr bwMode="auto">
          <a:xfrm>
            <a:off x="63500" y="-531813"/>
            <a:ext cx="942975" cy="10858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BDAAkGBwgHBgkIBwgKCgkLDRYPDQwMDRsUFRAWIB0iIiAdHx8kKDQsJCYxJx8fLT0tMTU3Ojo6Iys/RD84QzQ5Ojf/2wBDAQoKCg0MDRoPDxo3JR8lNzc3Nzc3Nzc3Nzc3Nzc3Nzc3Nzc3Nzc3Nzc3Nzc3Nzc3Nzc3Nzc3Nzc3Nzc3Nzc3Nzf/wAARCACWAIIDASIAAhEBAxEB/8QAHAABAAIDAQEBAAAAAAAAAAAAAAUGAQQHAwgC/8QAQRAAAQMDAgIHBQUFBgcAAAAAAQIDBAAFEQYhEjEHE0FRYXGBFCIykaEjQoKSohUkUnKxFjNDRMHRJTVUYnPh8P/EABoBAAIDAQEAAAAAAAAAAAAAAAAFAQIEAwb/xAAvEQABAwMDAgQFBAMAAAAAAAABAAIDBBEhBRIxQXETUaGxMmGBkdEUIiPhQlLw/9oADAMBAAIRAxEAPwDuNKUoQlKUoQlKxmoTUOqrRp5lTlyloQoDPVJIKz6dnmakAk2CguDclTeRUNf9UWewNKXcZjaFpGeqBysjy7PM7VyG99K181HN/Zej4L6nF7DqUFSyM4yT2DcbjAHfUVB0Q5NnBOo5kq8XEL3ttpIWGzz+3ePuN+I59xzV9rW8lUu53Asp6+dMc+5yzb9I251x5eyClHG4fIbj6HzqCZ1vrDSN7SdQuKdW80p1UMOh1Sf5wFe7sCe/61cGbXEtDZt0u4M2lspCjZNOJU9KdGw+1dALiu7ICR47ZqdslonxYvs+mtNQLDFdSQ4/cl9dIVnvQgnPZ8Tnby2o8QjgYR4YPKldF60t+prYxJDrTMlZ4SwVjJP/AG9/+4Iq0jlXzx0gaDXoGJAvNpuL7yRJ/em1EISkk5SUJHIbEcyeVdU0Hr+2anZYioeIuCWgXEqAHEcb4+WcHHrioLQRdqAS3DldKVgVmqLolKUoQlKUoQlKVjIoQsk4rVuFwiW2MqROfbYZTzUtWPQd58KqWuOka1aYaU0hxEmZy6tJ2QfHHM+A9cc64xOuOodeSDMuMxUC1FRQl5wEhZOfcaQN3FbH3U+proGWF3LmXkmzVc9ZdL7rz5tulGHHHlngS4hPEtR7gADj6nyqrQdHzrpPDmq5MuVOKuM2eCQt8A75dWTwsjxUeIjxqZ09am4Jei2CC8042OGQ8hxIkqHb10j4Iqe0oRxOY7jW+w/CMYw4jSbyjiyYcBSo9uSrt6185VJV3k5CjzA3qj5Q1ucBXZGSfMrbtURpbK7XaYntLOOFdssTpbjpI/6mccKWrsITvj7pqQlS7Zb2/wBn3m9tR0ISEiw6bQoFPbhSm/tD5+4N9+daLrNynsJYuFwLEJA4W7dawYzCE4wASk8SvmB4V7w4MSAz1MKO0w3/AAtoCQaVTapEzDMlbo6F7suNl7x9RTIjSo2ldLw7VHOSHpqwFqPeW0ZJ/EoGtV9WoLhxG56mmFCv8GChMZA8MjK/1ZrarTn3S325OZ02OxnkHHACfTnS92oVMps3HYLW2khZl3qtROmbP1nWPRPanOfHLcU8f1k1TLq05ojW0O6wB1cOQviAHwpVn3k+A3z5E1erZeYN0cdbhuqWpsAkKaUjIOwI4gMjatbV1mTfLHIiADrgOsYJ7Fjl8+XrVqWrlgqAZSfndRPTxywkM9F1+1zmrlb482OctPthafDI5edbdcm6B9Rqm2l2zSlKD8U5SFnfHJQ/ofU11gV6R4AOOElY4kZ5WaUpVVdKUpQheEyUxCjLkSXUNNIGVLWcAVxPpB6WnZLq7VppK/ePAXEA8aydsDG48hv5cqi+mnU1xn3aXDhuFu2wHkR1YV8TpSVE+HdmqRYoThS2pC1xWniU+0IRxSHyOaGUA5/FsO9Q5VcOa3I59lQsc7nj3W1AgqXckplxnLzfXFYbtzfvNtdxdUOY3zwA4H3iNxV0t7ZQ6PaCbtdkBLaocJ0NMQxn4Fvp91KQMfZtd2CVc69rLptTUIxVNfs63rGHIrK8vyRj/MOjmOZ4E4SM43qyx47MVhLMZpDTSBhKEJAAHgKU1WqNYSI8nz6JhBROcLuwFHC1OS2W2ru627Hb/u7dFb6mG35Nj4vNRNSiEpQkJQlKUpGAkDAFeUuVHhR1SJbyGWU/Etw4AqCkX6VL921MdU0f81KSd/5W9j+bHkaUnx6o7icei2ufBStzj3U/IkMRWVPSXm2WkjdbigkD1NRKr8ZH/KoL0kHk69lhseqhxH0Sa1o1raC0SZqlzJY366SeIp/lHJPoBUh5867Npo2/FkpXPqzziMW7rTeYuE3ImXFbTeT9jCHV7dxXkqPmOGsRLRb4i+sZiNdaebqhxLPmo7/Wt2laAbCwx2SySeST43XWlckuMqYuLAJeiElSQMlbRxxp8dhkDvSKnWHW32W3mFhbTiQtCgdlAjINR9eOn1ezOSrWrZLCg5H/APEvOB+EhScd2Kz1TNzN3UeyaaVUWcYndVXFvK0Z0jxbkygiHOVxkA4HFyWn1z+rwr6JYdQ+2h1pQUhaQpJHaDyrh+vrUq56ddLKcyYpD7Xft8Q+WfUCrz0O38XvSbKFqHXRcNkZ+7jb/UelOaCbx6YX5bhVq4vBnxw5XulKVqXJKUpQhcE1XY0RdY3W1TsmJeEl9tYO4cG4I8cZ/J4166Kt8WDGfaCAq4RnCy+8okqUMZRgnkkpKdhtV56WrK7Nsbd0hpT7bblh1BI5p/2zjPhmqG1OaZuNuuzaiItwQmM9kcid2ye7B4k/i8KW6kxxF28O9x+QtdE4DB5b7H8K0VBXa/qZkuQLYwH5iMdYtezTGRkcR5k+A+YqdqragY9hvkeelP2U1IjvnucTktn1BUPlSakYx0lni/kmFY+RkRcxayYinZAl3F9UuUPhWsAJa7whP3R9fGpCM31joz8I3NeNb0JOGirvNM3OwvLyPc7JN170pSua5JSlKEJUfcl+xS4V0yQlhzqnsDm04Qk/JXCr0NSFeUphEqM7HdALbqChQ8CMVItweF0ikMbw4dFMEDkRkGqp0ay/7KdIsuzLPBElq+y7uFXw/I4HzqW0zLXLtDQfXxSYxVGfJ58aDwk+ux9arnSPGMR+235lJC4zgadUnmEnOD6HPzqumSeBVGJ3BwvQ1zBNAJG8jK+iAc1mozTtyTd7LDnpIJebBVjsVyI+eak6fEEGxStpuLpSlKhSvJ9pD7C2XUhTa0lKkntBGCK4TNs5iyrxpaSvABU7FXjBAJB4h4hRSr8XhXe65t0u21cdMLUUVBK4a+CQEjdTZz/7HmR3VSWPxYywc8juENf4bw/pwexULp24qudpZedGJCMtPp7nEnhV/TPrX7vsD9p2mRFSeF1SeJpX8LgOUn5gVC2x5Nv1O42lYMS7th9pWdg6kDiA80kH0q015aYeFKHt7hPmWeza7sVUIMj2uI0/w8JWn3kH7quRT6HI9KlYRy1jtBqPkx/YbvJYSMNSP3lrHeThY9FYP462IrnVub/CedMyQ4XHBXl54jG8sPRb9KUqizpSlKEJWFKCElSjgCsLWltOVHatB94unfYdgqQLqQLr8WSR1Gppkfk3ObD7YP8AGj3VfNJSfSpi/W5N2s8uCoAl5shJPYobpPzAqsXJwRHIdyxvDfSpR7kK9xf0Vn0q7Z5Eb+NZasFkjZB/xC9HpzxJBsPReHQFezKssi1PqPXRV8QSrmBsCP6HzNdYr5907KOlulkpOERLhhY37F7K/Vk+gr6BBzXpg8SMbIOoSvaWOcw9Cs0pSoVkrSu8Bq526TCfH2b7ZQfDPI+lbtYIoBINwoIBFivnGRHkx4My3FJFxsT4fj5ySpKSSAPDZSfIDvq7W+W3Pgx5jH90+2lac+PZXl0pQRZdSwb+hH7vK+wlnsAOBk/pP4VVDaRUYMm42NeAmM518bxacJOB5HIpNqkABLm9x9efsfdMKCUkAHnj8ei3tTIS3EandWVLjOAFQG4QohKs+A2Uf5aj/CrLIZRIYcYeTxNuIKFJ7wdjVThhxDHUvkqeYJZcURgqUnbPrjPrWajfePb5LjqkVniQdVvsyVI2V7w+tbCZDSvvAedR9K1EApOWgqQMhoffB8q8nJe32aTnvNalKjaEbQsrWpZyo5NYpSrKV5yGUSGHGXBlDiChXkRipvTz65FliqdWFuoT1Tqu9aPdUfmDURUhp73FTGskguB0DuyMEfNOfxVnqm7ouyZ6ZJtlLfNQXSbGKIkG7toJVEe4XCOYbVz+uB612/S1zF4sEKcCCpxsceP4hsfqK5xe4AulolwTgF9pSUnHJXYfmBWx0BXgytPyLa8o9bGXnhPMDkR9AfWt+ky76cs/1K6V8eycPHBXVaUpTBZVmlKUKVXteWVN+0vNhcHG51ZW2ORKgOXruPWuIQ5q2W7Vd3F/awXTAnEn4m1EJCj+lXrX0equH6kszVu1ddbU4lQh3ZouI7gcHOPHBP5BXGqaHQEn/HP0OCrQOLZhbr7jIVg8uVV67M9RdesGA3JQCcD/ABE7EnzSU/lNbel5bkq0NokHMqMox388ytG2fUYPrX71CwXLap5CQp2MoPI2zsPiA8SkqHrXm4f4Ztp7JvUsE9Obd1FUoCCMg5B3BpTNeYSlK15k2NBa62W+hpHYVHGfIdtABOApWxTI/wB6jYsm6XcA2a38DChtLmZQgjvSkbqqYiaVaUQ5eZbtwXz6o+4yPwDn65qkkkcXxnPlyVrhoZZeBYLQTNbdcU1DQ5LdTkFEdPFg9xV8IPmRUzZ4kxt72iS2lgFBT1fGFKOcHfGw5dhNSzbaGW0tsoShtIwlCRgAeAFfqsE1XvG1osE2p9PZC4OJuQlVXRUn+z3S1JiqTwMT/eQewhzGf14+VWqqT0gpVAudlvLSuBbb3UrPbvuk+mDWnSJdlRtPDsKdRj3QX8sr6GHKlRsC7xZUGPI65I61pK8Z5ZANK9EWFJhICpOlKVVdFg1z/pdtq12uLeoySX7c8FHhGSpBIyP9PxGug1qXaE3cbbJhO/A+2pB8MjnUttfPB9lVwNscrjFudbj3wONKBjXVkKQRy61Azn8SD+irD5gHzqlNJfj2uRGxmbZZJUlIG+EKJCQPFPEj0q5MPNyGG32VBTbqAtCgcggjINeXrYTFJY8jH249E8ppBIy44OfuqlEb9mL0HceyOFoZ/hwCg/lKfrWZkuPCYL0p1DTY+8o//ZrZv1vuRvSJFqZbcTJY6t0ur4UNqScpUe07KIwO4VsWzTEWPITMuKzPnDk46MIb8EI5Dz5+Na/1EYYHuPPQcpUdPkfM4DAUCyL3fNrXH9giHnLlpwpQ70I/1NTtq0lbYLwkyEqnTeZkSTxHPgOQqf8AOtC63m3WhrrLjLaZyCUoJ95XknmaxvqppTtjFh5DlMoqSGAXP3K3/Wvy44hpBW4tKEJ5qUcAetUw6pvd8eMbSlndOfhffQSd+0JGdvE5FTNv6JL1enEv6tu6ynn1IVnH4RgD5+la4NHmeN0p2j1XOXUYm4Z+4rVuWurHCX1bLzk548kRE8f6th8s1Htai1TelFFhsHAnOAt0KcPyHKutWPo601Zkp6mAl5YHxve9+nl64q0tMtsoCGkJQgckpGAKZR6dSR9Nx+axPrKh/BsuHRtA9IF3R/xO7GKlR3SlwN4/ICfpUpC6DIOesudzdecO6lJBJPqTv8q7DStjdrBZjQPos7g5/wAbiVCxNOQI0VmOlC1hptKApWMnAxk0qapU73eajw2jolKUqqulYPKs0NCFx7XEM2nXzb6Ufu12ZKVbffGSP6H89aOkXS3Dk2xw+/b31NJ3z9mfeb/ScelXXpbtxf081cGkkvW99Do4eZTxDI8iQM1zl24x7TqWNPdeQiDcovVuOKPupUjKkKz4gkUt1KEvN29R6t/pa6KQMuCeD6H+1b60bteLfaGetuMpDIPwpO6l+Q5mq6dRXbUMr2HSEBawrb2xxvn/ACpP9TVu0v0Sx2nxcdTyVz5p3KVLJwfE5+g+ZrLTaQ9wDpjtHl1WifUWtO2MXPoqkzcNUateVG0zb3IcfOFSnU5Xjvwdk+pz3VbtN9D8GK4JmoZDlwlnc5WTv4qO59MV0uLEjw2EsRWW2Wk7JQ2kJA9BXvinUUccAtE23z6pZI6SU3kN/l0WrAgRLewGIUZphocktpxWzgVmlWJvkqAAOEpSlClKUpQhKUpQhKUpQhKUpQha1whsz4b0SSniZeQULGcbGuXtdCFpFz9odmrcig56ot+9juznH09KUq7HEAhc3NBK6TaLPAs8UR7bGbYbHPhG6vM8zW+KUqhJJyrgBuAs0pShSlKUoQlKUoQlKUoQlKUoQv/Z"/>
          <p:cNvSpPr>
            <a:spLocks noChangeAspect="1" noChangeArrowheads="1"/>
          </p:cNvSpPr>
          <p:nvPr/>
        </p:nvSpPr>
        <p:spPr bwMode="auto">
          <a:xfrm>
            <a:off x="63500" y="-531813"/>
            <a:ext cx="942975" cy="10858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062" name="Picture 14" descr="http://t1.gstatic.com/images?q=tbn:ANd9GcSIJkIA4g3_jllV50k7x8DiNQtnDQaCf9skNCVZuvTfChzpiOnS"/>
          <p:cNvPicPr>
            <a:picLocks noChangeAspect="1" noChangeArrowheads="1"/>
          </p:cNvPicPr>
          <p:nvPr/>
        </p:nvPicPr>
        <p:blipFill>
          <a:blip r:embed="rId7"/>
          <a:srcRect/>
          <a:stretch>
            <a:fillRect/>
          </a:stretch>
        </p:blipFill>
        <p:spPr bwMode="auto">
          <a:xfrm>
            <a:off x="8059993" y="5357826"/>
            <a:ext cx="941163" cy="928670"/>
          </a:xfrm>
          <a:prstGeom prst="rect">
            <a:avLst/>
          </a:prstGeom>
          <a:noFill/>
        </p:spPr>
      </p:pic>
      <p:pic>
        <p:nvPicPr>
          <p:cNvPr id="2064" name="Picture 16" descr="http://manuales-administrativos.wikispaces.com/file/view/manual.jpg/129859707/manual.jpg"/>
          <p:cNvPicPr>
            <a:picLocks noChangeAspect="1" noChangeArrowheads="1"/>
          </p:cNvPicPr>
          <p:nvPr/>
        </p:nvPicPr>
        <p:blipFill>
          <a:blip r:embed="rId8" cstate="print"/>
          <a:srcRect/>
          <a:stretch>
            <a:fillRect/>
          </a:stretch>
        </p:blipFill>
        <p:spPr bwMode="auto">
          <a:xfrm>
            <a:off x="285720" y="5429264"/>
            <a:ext cx="714380" cy="821756"/>
          </a:xfrm>
          <a:prstGeom prst="rect">
            <a:avLst/>
          </a:prstGeom>
          <a:noFill/>
        </p:spPr>
      </p:pic>
    </p:spTree>
    <p:extLst>
      <p:ext uri="{BB962C8B-B14F-4D97-AF65-F5344CB8AC3E}">
        <p14:creationId xmlns:p14="http://schemas.microsoft.com/office/powerpoint/2010/main" val="31838130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71736" y="332656"/>
            <a:ext cx="3952750" cy="369332"/>
          </a:xfrm>
          <a:prstGeom prst="rect">
            <a:avLst/>
          </a:prstGeom>
        </p:spPr>
        <p:txBody>
          <a:bodyPr wrap="none">
            <a:spAutoFit/>
          </a:bodyPr>
          <a:lstStyle/>
          <a:p>
            <a:pPr lvl="1" algn="ctr"/>
            <a:r>
              <a:rPr lang="es-ES" b="1" dirty="0" smtClean="0"/>
              <a:t>Administración de Cuentas por Pagar</a:t>
            </a:r>
            <a:endParaRPr lang="es-MX" dirty="0"/>
          </a:p>
        </p:txBody>
      </p:sp>
      <p:pic>
        <p:nvPicPr>
          <p:cNvPr id="84994" name="Picture 2" descr="http://t0.gstatic.com/images?q=tbn:ANd9GcRPTXYU-HoHYwXgXZeYWoM01v3irDU1ghmMo-OZHQVkdjziMZWJOQ"/>
          <p:cNvPicPr>
            <a:picLocks noChangeAspect="1" noChangeArrowheads="1"/>
          </p:cNvPicPr>
          <p:nvPr/>
        </p:nvPicPr>
        <p:blipFill>
          <a:blip r:embed="rId3"/>
          <a:srcRect/>
          <a:stretch>
            <a:fillRect/>
          </a:stretch>
        </p:blipFill>
        <p:spPr bwMode="auto">
          <a:xfrm>
            <a:off x="3143240" y="1292071"/>
            <a:ext cx="1714512" cy="1136797"/>
          </a:xfrm>
          <a:prstGeom prst="rect">
            <a:avLst/>
          </a:prstGeom>
          <a:noFill/>
        </p:spPr>
      </p:pic>
      <p:pic>
        <p:nvPicPr>
          <p:cNvPr id="22" name="21 Imagen" descr="http://t2.gstatic.com/images?q=tbn:ANd9GcQdQ79dqPuhEF_LFY7em-rt10DEj5LBRwff5YI8mjbBi7xk2hUnGQ">
            <a:hlinkClick r:id="rId4"/>
          </p:cNvPr>
          <p:cNvPicPr/>
          <p:nvPr/>
        </p:nvPicPr>
        <p:blipFill rotWithShape="1">
          <a:blip r:embed="rId5">
            <a:extLst>
              <a:ext uri="{28A0092B-C50C-407E-A947-70E740481C1C}">
                <a14:useLocalDpi xmlns:a14="http://schemas.microsoft.com/office/drawing/2010/main" val="0"/>
              </a:ext>
            </a:extLst>
          </a:blip>
          <a:srcRect t="57764"/>
          <a:stretch/>
        </p:blipFill>
        <p:spPr bwMode="auto">
          <a:xfrm>
            <a:off x="6000760" y="1357298"/>
            <a:ext cx="857256" cy="879414"/>
          </a:xfrm>
          <a:prstGeom prst="rect">
            <a:avLst/>
          </a:prstGeom>
          <a:noFill/>
          <a:ln>
            <a:noFill/>
          </a:ln>
          <a:extLst>
            <a:ext uri="{53640926-AAD7-44D8-BBD7-CCE9431645EC}">
              <a14:shadowObscured xmlns:a14="http://schemas.microsoft.com/office/drawing/2010/main"/>
            </a:ext>
          </a:extLst>
        </p:spPr>
      </p:pic>
      <p:sp>
        <p:nvSpPr>
          <p:cNvPr id="24" name="23 Flecha derecha"/>
          <p:cNvSpPr/>
          <p:nvPr/>
        </p:nvSpPr>
        <p:spPr>
          <a:xfrm>
            <a:off x="5143504" y="1571612"/>
            <a:ext cx="71438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Para </a:t>
            </a:r>
            <a:endParaRPr lang="es-ES" sz="1400" dirty="0"/>
          </a:p>
        </p:txBody>
      </p:sp>
      <p:sp>
        <p:nvSpPr>
          <p:cNvPr id="27" name="26 Flecha derecha"/>
          <p:cNvSpPr/>
          <p:nvPr/>
        </p:nvSpPr>
        <p:spPr>
          <a:xfrm>
            <a:off x="1714480" y="1571612"/>
            <a:ext cx="1285884"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Proveedores</a:t>
            </a:r>
            <a:endParaRPr lang="es-ES" sz="1400" dirty="0"/>
          </a:p>
        </p:txBody>
      </p:sp>
      <p:sp>
        <p:nvSpPr>
          <p:cNvPr id="29" name="28 Rectángulo redondeado"/>
          <p:cNvSpPr/>
          <p:nvPr/>
        </p:nvSpPr>
        <p:spPr>
          <a:xfrm>
            <a:off x="1643042" y="3904782"/>
            <a:ext cx="2857520" cy="3571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Negociar con proveedores</a:t>
            </a:r>
            <a:endParaRPr lang="es-ES" sz="1400" dirty="0"/>
          </a:p>
        </p:txBody>
      </p:sp>
      <p:sp>
        <p:nvSpPr>
          <p:cNvPr id="30" name="29 Rectángulo redondeado"/>
          <p:cNvSpPr/>
          <p:nvPr/>
        </p:nvSpPr>
        <p:spPr>
          <a:xfrm>
            <a:off x="1643042" y="3000372"/>
            <a:ext cx="2857520" cy="3571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Mayor cantidad de proveedores</a:t>
            </a:r>
            <a:endParaRPr lang="es-ES" sz="1400" dirty="0"/>
          </a:p>
        </p:txBody>
      </p:sp>
      <p:sp>
        <p:nvSpPr>
          <p:cNvPr id="31" name="30 CuadroTexto"/>
          <p:cNvSpPr txBox="1"/>
          <p:nvPr/>
        </p:nvSpPr>
        <p:spPr>
          <a:xfrm>
            <a:off x="4714876" y="3761906"/>
            <a:ext cx="1785950" cy="738664"/>
          </a:xfrm>
          <a:prstGeom prst="rect">
            <a:avLst/>
          </a:prstGeom>
          <a:noFill/>
        </p:spPr>
        <p:txBody>
          <a:bodyPr wrap="square" rtlCol="0">
            <a:spAutoFit/>
          </a:bodyPr>
          <a:lstStyle/>
          <a:p>
            <a:r>
              <a:rPr lang="es-ES" sz="1400" dirty="0" smtClean="0"/>
              <a:t>Costo </a:t>
            </a:r>
          </a:p>
          <a:p>
            <a:r>
              <a:rPr lang="es-ES" sz="1400" dirty="0" smtClean="0"/>
              <a:t>Plazos </a:t>
            </a:r>
          </a:p>
          <a:p>
            <a:r>
              <a:rPr lang="es-ES" sz="1400" dirty="0" smtClean="0"/>
              <a:t>Tiempo de entrega</a:t>
            </a:r>
            <a:endParaRPr lang="es-ES" sz="1400" dirty="0"/>
          </a:p>
        </p:txBody>
      </p:sp>
      <p:sp>
        <p:nvSpPr>
          <p:cNvPr id="32" name="31 Abrir llave"/>
          <p:cNvSpPr/>
          <p:nvPr/>
        </p:nvSpPr>
        <p:spPr>
          <a:xfrm>
            <a:off x="4643438" y="3714752"/>
            <a:ext cx="142876" cy="7858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4" name="33 Rectángulo redondeado"/>
          <p:cNvSpPr/>
          <p:nvPr/>
        </p:nvSpPr>
        <p:spPr>
          <a:xfrm>
            <a:off x="1643042" y="4857760"/>
            <a:ext cx="2857520" cy="3571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Pagos viernes 16:00 a 17:00 </a:t>
            </a:r>
            <a:endParaRPr lang="es-ES" sz="1400" dirty="0"/>
          </a:p>
        </p:txBody>
      </p:sp>
      <p:pic>
        <p:nvPicPr>
          <p:cNvPr id="84996" name="Picture 4" descr="http://t0.gstatic.com/images?q=tbn:ANd9GcTpq9vdoafIrD_dFguJlnabbP8b7qyiNqUuhNOWCqAVBRID3U2L"/>
          <p:cNvPicPr>
            <a:picLocks noChangeAspect="1" noChangeArrowheads="1"/>
          </p:cNvPicPr>
          <p:nvPr/>
        </p:nvPicPr>
        <p:blipFill>
          <a:blip r:embed="rId6"/>
          <a:srcRect/>
          <a:stretch>
            <a:fillRect/>
          </a:stretch>
        </p:blipFill>
        <p:spPr bwMode="auto">
          <a:xfrm>
            <a:off x="6572264" y="2571744"/>
            <a:ext cx="1500198" cy="1123701"/>
          </a:xfrm>
          <a:prstGeom prst="rect">
            <a:avLst/>
          </a:prstGeom>
          <a:noFill/>
        </p:spPr>
      </p:pic>
      <p:pic>
        <p:nvPicPr>
          <p:cNvPr id="84998" name="Picture 6" descr="http://t1.gstatic.com/images?q=tbn:ANd9GcQChSj_0OXBOS8hk9GR1ds-v19InAZjBL6JqwyjIGZUEqE7rzjY"/>
          <p:cNvPicPr>
            <a:picLocks noChangeAspect="1" noChangeArrowheads="1"/>
          </p:cNvPicPr>
          <p:nvPr/>
        </p:nvPicPr>
        <p:blipFill>
          <a:blip r:embed="rId7"/>
          <a:srcRect/>
          <a:stretch>
            <a:fillRect/>
          </a:stretch>
        </p:blipFill>
        <p:spPr bwMode="auto">
          <a:xfrm>
            <a:off x="6715140" y="3786190"/>
            <a:ext cx="1071570" cy="1071570"/>
          </a:xfrm>
          <a:prstGeom prst="rect">
            <a:avLst/>
          </a:prstGeom>
          <a:noFill/>
        </p:spPr>
      </p:pic>
      <p:pic>
        <p:nvPicPr>
          <p:cNvPr id="85000" name="Picture 8" descr="http://t1.gstatic.com/images?q=tbn:ANd9GcS6xLOK_z-sDH_XnDY9ig1Kvm1KkAu24nECjcUskhg3HoSFC04H"/>
          <p:cNvPicPr>
            <a:picLocks noChangeAspect="1" noChangeArrowheads="1"/>
          </p:cNvPicPr>
          <p:nvPr/>
        </p:nvPicPr>
        <p:blipFill>
          <a:blip r:embed="rId8"/>
          <a:srcRect/>
          <a:stretch>
            <a:fillRect/>
          </a:stretch>
        </p:blipFill>
        <p:spPr bwMode="auto">
          <a:xfrm>
            <a:off x="5000628" y="4572008"/>
            <a:ext cx="1357322" cy="1166624"/>
          </a:xfrm>
          <a:prstGeom prst="rect">
            <a:avLst/>
          </a:prstGeom>
          <a:noFill/>
        </p:spPr>
      </p:pic>
      <p:sp>
        <p:nvSpPr>
          <p:cNvPr id="85002" name="AutoShape 10" descr="data:image/jpeg;base64,/9j/4AAQSkZJRgABAQAAAQABAAD/2wBDAAkGBwgHBgkIBwgKCgkLDRYPDQwMDRsUFRAWIB0iIiAdHx8kKDQsJCYxJx8fLT0tMTU3Ojo6Iys/RD84QzQ5Ojf/2wBDAQoKCg0MDRoPDxo3JR8lNzc3Nzc3Nzc3Nzc3Nzc3Nzc3Nzc3Nzc3Nzc3Nzc3Nzc3Nzc3Nzc3Nzc3Nzc3Nzc3Nzf/wAARCAB9AM8DASIAAhEBAxEB/8QAHAAAAQUBAQEAAAAAAAAAAAAAAAECBAUGAwcI/8QAPxAAAQMCBAMEBgYIBwAAAAAAAQACAwQRBRIhMQZBURNhgZEHFCIycdIjcpOhwdEVFjRCUlSCsSRDYoOSlOH/xAAYAQADAQEAAAAAAAAAAAAAAAAAAQIDBP/EACYRAAICAQQBBAIDAAAAAAAAAAABAhEDEiExUQQTFCIyQVJCobH/2gAMAwEAAhEDEQA/APcUIQgAQhCABCEIAEIQgBCi45m3xVXiWNQ0hMUdpJv4RsPiqWWvqKo3mebH90bLOWRI1hhlM0k1dTx3Bka53QarM1UWI1sjnVGIhsZOkULS0AfHmnxvGwXdhCylkbOrHiUHa5JODE0LTFJUl8W4DgSQfj0VzHNHJ7jwVRNKeOo0KqOSlRGTEpOy+ulVTT4gY35JXh1xoL6qzZI17Q5pBBWqkmc0oOPI9CEKiAQhCABCEIAEIQgAQhCABCEIAEIQgAQhBQAXWZ4n4gFGXUVI/wDxBHtuB9wfmp3E+MMwbDjNoZpDkhb1d1+AXmAlfLK6SV7nvebuc46krLJOtkb4cep2y6glzEkklxNySp0T1SwSWsrCKXQLmO9IsmOUpj+9V8T7qXA4Z25tkxMmMcugcu0YbYeyLJxhjI0FlaRlr3M3xayaKjZitJftqE9o4Nvd0f73lv4Hqrnh/F2VlHFUwuBZIASAdAV1lhLBrq07rE4Of1Y4lkwd7rUFVeWjvs0X1YPqkgfAhCtOwdSVHqcbw9ocNinqpoanI4NcfZJsrUG66IytHFODi6FQhCogEIQgAQhCABCEIAEIQgAQhCABIdkqa5wa0uOwF0AeV8fYiaziA07T9FSNDAOWY6n8FTRvubqJXTmfEaiZ275HOJ+JuujHLknyd2N0i1Y6wCmRSKoilOjeSmRGyg3TLiGXUKdHJsqSOW3NSH1sVPEZJnWA2HUoKSs01LUgss7cKXHUNJtsvPf0vLO+7nljOTQVKiqmGxzSX6h5CeuivbX+TfGzm9QVnOJcFbi8EbA8Q1NNIJIJrXynmD3EaLhRYw+J4aZcwPJ+/gVcdoJBnB97VXdmTxODpi0weyGNsrg5waA4jmeqvKCcyxWd7zdCqLMu1LOYJQ/lz+CqEqZjlhqRokKPS1lPUsDoZWO+B2Xe63Ts4mmtmKhCExAhCEACEIQBGlfVB/0UMTmdXSEHysUnaVf8vD9qflUpCBU+yL2lZ/Lw/bH5UokqucEX2p+VSUiAoz2O8V0mBSMixAxMke3MGNe5xt1Nmqkk9I+DyPBMrhHYgtAdrf8ApWK9LDamHiuQzlzmSQtMRtYZddPNYphcSQLrRQtWck80lKkzVVk2G9s99NV5mlxIaWPv5kLk2ti/hv4rPhxBXVsnepcI9FxzZP2NAyvjB0YfNSW4m0bRfes02UrqJiFHpx6NVmyfsaVuLkbQt/5qoxHG46iUBznMDNA1uov1UJ05toSs9UOf272i+5S9OPRrjzZL+xpo8RiBv2rz8QpUWMRjTMT4rHxxu3c8/ALpbLyefAo9JdG68qa/kzax4zFsb+avcI4mLWspQwSOJ9nM+1u5eXBzhsHeSv8AhhjvWu3kaQGA2JFtU1ij0Rk8mbW8n/R6W3GpecEY/wBz/wAXQYw5zS0sjBIt75/JZoz35prp3N1Fyn6cejm9xkW+onHEYKeUg1bI3A8g6/nZXOHcZCmAbLVR1DO8OuPGy8rxP12pxCQ0kD5Aeg2RFR4yB+znrbOL/wB0LG1wjon5EZr5z/w9ww3iymxKoEFMIu1PutfKWl3wu3VWxqK6/s0kPjMflXgHrdfRvZJNBLGWm4eORHO4XtXBeN/p7AYat5vK0mOU23cOfiLFVXaOebS3jKy19Zr+dJD9uflSGqrhtSQ/bn5VIKS6dIxcpdkU1eIcqOD7c/KkNZiP8lT/APYPyqSU1PSha5dkxLdIUizOochNSoGUXFfDFHxLRiGpvHNHrFM0asP4g9F5Tino+xvDKhpipvW6e988BBIHe06r3NIQOiuM2jDL48cjvhnzLX0klDWz0soIfE8tIKjgr0P0v4OKXE4cUiaBHVDI/wCuB+I/svO3abK+VZzL4txZ0a5PDu9cAU9pU0aJnUm4UZ0LHyZnNuV2BukO6B2IGtb7jQPDVPbfqUAJ7RdMhtj4W3Oqt6U5WgKsYHAWZbMeouFNhc5sbe0tm5luxTJsse2sAkdOTzULtLpj5QHZb+0RcDqmomcslE7DMJrsYfUNw2Nz5Gi/snLztuVd0Po84hOV1RiUEH+nM6T8lrPR1h3qeB9u8WkqXZv6RoFqyUOTvY0xRWm2Yil4CeGZKzEu0HMMitfzK1GDYTSYLRCkoGZI8xcTzcTuSppKQlTbZaSXAt0l026QlFA2KSmkpCU26omywO6Eh3QsTsb3FSOFxYougFAWOQkQgdlFxthAxvhyqpQLytb2kX126jz1Hivno7bW026L6J4uxmPAsAqq55GdrcsTf4nnRo8187Fxdcu1J1JWmPg4vJfyVDQnhMATwqozUhyUIASgIoeoe0LoAubQujUUTYyetjppoIXNc58zrAN5d5U9mqjCNj5GvLGl7fdcRqFLiabJoJcbDrXUzA8PdjGIwUsBuHu1cNQBzKiSwmWJ0bS4OeMoLRrr0Xp/o+4cGD4eJ5WZZ5GgNB3Yzp8SqboyUdcqNZBGyCFkUYsxjQ1o7glJSnZMJssjsewpKaSkJTSVRLYpKbdIU0lAmxxKbdNJSEoJstHboCR59pICsjsb3HITbpboFYqEl0EoHZ5r6apH+o4ZHmHZmZzrdXBth9xK8paLle+8c8Ot4kwU07HBtVC7tYHHbNa1j3EG3kvC6yiqsOqTT18D6eZu7Hi3lyIWsN0cPkPS9ziGp4apWHUVTiM4p6KB88p/dYL+Z2Hit3SejCqkos1VWxxVO4Y1uZo7ifyVtJcmEJSl9VZ54Akc9jHZXEAnYnQFabE+C8bw5xLqMzRj/MgOYeW/3LOYjTvbEWujOZjmvyOGpsbkWKVdF6t6ewxsjHXyOa629jdOa+7gFzmIZEHstlOxAtdFK+7gbXUs0hTLWlpnycj4q0hoNFXwVJZb2bqayvtuxCTYSnBGw4J4ejnkdiFU27I3ZY2EbnmVv9gAFlPR7UST4bUlwcIxN7N+thf8FqSUnyXjUUrQpKYSglMJTKbFJSEppKaSglsUlMJQSmEpolsUlNLk0uTSUE2XMh9opt0S++U0FZrg65Pdj0XXM7FK06Iomx90XTbouih2OJXCopqepZkqIIpW9JGBw+9dLpLp0JsZT0tPTNy00EULekbA0fcuqbdF0UIdoo9RQ0lT+0U0Mv12ArtdF0A6ZQ1XBuATsmAw6KN0jC0mMZbXG9trrxoYdJh9VUUlSPpoHmN+nMc/Ea+K+gr6qlxvhnDcae2WpY5k4Fu1iNnEd/VVF9mGSFr4njIbIZj7ojG1hqVc8O4HW41WlkQDKdpGeUjRg/E9y3lNwJg9M8Pl7eoIOgkfYeQstHBFFTxtigjZHG0Wa1osArcl+DKOKT+wzDqODDqOKlpm5Y4xYdT3nvXclNJSEqDo4WwpKQlMJSEoFYpOqaSkumkpibFJTCUhKYSglsUlMLkhKYSmSf/Z"/>
          <p:cNvSpPr>
            <a:spLocks noChangeAspect="1" noChangeArrowheads="1"/>
          </p:cNvSpPr>
          <p:nvPr/>
        </p:nvSpPr>
        <p:spPr bwMode="auto">
          <a:xfrm>
            <a:off x="63500" y="-447675"/>
            <a:ext cx="1514475" cy="9144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5004" name="Picture 12" descr="http://t0.gstatic.com/images?q=tbn:ANd9GcTx2nZ1UA__ojwA9G7nGSxWNu-pMDecTvmFnJRdGNSv4NhXp9Da"/>
          <p:cNvPicPr>
            <a:picLocks noChangeAspect="1" noChangeArrowheads="1"/>
          </p:cNvPicPr>
          <p:nvPr/>
        </p:nvPicPr>
        <p:blipFill>
          <a:blip r:embed="rId9"/>
          <a:srcRect/>
          <a:stretch>
            <a:fillRect/>
          </a:stretch>
        </p:blipFill>
        <p:spPr bwMode="auto">
          <a:xfrm>
            <a:off x="1571604" y="5572140"/>
            <a:ext cx="1571636" cy="951683"/>
          </a:xfrm>
          <a:prstGeom prst="rect">
            <a:avLst/>
          </a:prstGeom>
          <a:noFill/>
        </p:spPr>
      </p:pic>
    </p:spTree>
    <p:extLst>
      <p:ext uri="{BB962C8B-B14F-4D97-AF65-F5344CB8AC3E}">
        <p14:creationId xmlns:p14="http://schemas.microsoft.com/office/powerpoint/2010/main" val="38762841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15816" y="116632"/>
            <a:ext cx="3240360" cy="369332"/>
          </a:xfrm>
          <a:prstGeom prst="rect">
            <a:avLst/>
          </a:prstGeom>
        </p:spPr>
        <p:txBody>
          <a:bodyPr wrap="square">
            <a:spAutoFit/>
          </a:bodyPr>
          <a:lstStyle/>
          <a:p>
            <a:pPr algn="ctr"/>
            <a:r>
              <a:rPr lang="es-ES" b="1" dirty="0" smtClean="0"/>
              <a:t>ANÁLISIS DE ESCENARIOS </a:t>
            </a:r>
            <a:endParaRPr lang="es-MX" dirty="0"/>
          </a:p>
        </p:txBody>
      </p:sp>
      <p:graphicFrame>
        <p:nvGraphicFramePr>
          <p:cNvPr id="5" name="4 Tabla"/>
          <p:cNvGraphicFramePr>
            <a:graphicFrameLocks noGrp="1"/>
          </p:cNvGraphicFramePr>
          <p:nvPr>
            <p:extLst>
              <p:ext uri="{D42A27DB-BD31-4B8C-83A1-F6EECF244321}">
                <p14:modId xmlns:p14="http://schemas.microsoft.com/office/powerpoint/2010/main" val="2580782151"/>
              </p:ext>
            </p:extLst>
          </p:nvPr>
        </p:nvGraphicFramePr>
        <p:xfrm>
          <a:off x="467544" y="1988840"/>
          <a:ext cx="8280920" cy="4353130"/>
        </p:xfrm>
        <a:graphic>
          <a:graphicData uri="http://schemas.openxmlformats.org/drawingml/2006/table">
            <a:tbl>
              <a:tblPr firstRow="1" firstCol="1" bandRow="1">
                <a:tableStyleId>{3B4B98B0-60AC-42C2-AFA5-B58CD77FA1E5}</a:tableStyleId>
              </a:tblPr>
              <a:tblGrid>
                <a:gridCol w="1800200"/>
                <a:gridCol w="1512168"/>
                <a:gridCol w="1512168"/>
                <a:gridCol w="1512168"/>
                <a:gridCol w="1944216"/>
              </a:tblGrid>
              <a:tr h="360040">
                <a:tc>
                  <a:txBody>
                    <a:bodyPr/>
                    <a:lstStyle/>
                    <a:p>
                      <a:pPr algn="just">
                        <a:lnSpc>
                          <a:spcPct val="200000"/>
                        </a:lnSpc>
                        <a:spcAft>
                          <a:spcPts val="0"/>
                        </a:spcAft>
                      </a:pPr>
                      <a:r>
                        <a:rPr lang="es-ES" sz="1100" dirty="0">
                          <a:effectLst/>
                        </a:rPr>
                        <a:t>ESCENARIO</a:t>
                      </a:r>
                      <a:endParaRPr lang="es-MX" sz="1100" dirty="0">
                        <a:solidFill>
                          <a:srgbClr val="000000"/>
                        </a:solidFill>
                        <a:effectLst/>
                        <a:latin typeface="Symbol"/>
                        <a:ea typeface="Calibri"/>
                        <a:cs typeface="Symbol"/>
                      </a:endParaRPr>
                    </a:p>
                  </a:txBody>
                  <a:tcPr marL="36198" marR="36198" marT="0" marB="0"/>
                </a:tc>
                <a:tc gridSpan="2">
                  <a:txBody>
                    <a:bodyPr/>
                    <a:lstStyle/>
                    <a:p>
                      <a:pPr algn="ctr">
                        <a:lnSpc>
                          <a:spcPct val="200000"/>
                        </a:lnSpc>
                        <a:spcAft>
                          <a:spcPts val="0"/>
                        </a:spcAft>
                      </a:pPr>
                      <a:r>
                        <a:rPr lang="es-ES" sz="1100" dirty="0">
                          <a:effectLst/>
                        </a:rPr>
                        <a:t>OPTIMISTA</a:t>
                      </a:r>
                      <a:endParaRPr lang="es-MX" sz="1100" dirty="0">
                        <a:solidFill>
                          <a:srgbClr val="000000"/>
                        </a:solidFill>
                        <a:effectLst/>
                        <a:latin typeface="Symbol"/>
                        <a:ea typeface="Calibri"/>
                        <a:cs typeface="Symbol"/>
                      </a:endParaRPr>
                    </a:p>
                  </a:txBody>
                  <a:tcPr marL="36198" marR="36198" marT="0" marB="0"/>
                </a:tc>
                <a:tc hMerge="1">
                  <a:txBody>
                    <a:bodyPr/>
                    <a:lstStyle/>
                    <a:p>
                      <a:endParaRPr lang="es-MX"/>
                    </a:p>
                  </a:txBody>
                  <a:tcPr/>
                </a:tc>
                <a:tc>
                  <a:txBody>
                    <a:bodyPr/>
                    <a:lstStyle/>
                    <a:p>
                      <a:pPr algn="ctr">
                        <a:lnSpc>
                          <a:spcPct val="200000"/>
                        </a:lnSpc>
                        <a:spcAft>
                          <a:spcPts val="0"/>
                        </a:spcAft>
                      </a:pPr>
                      <a:r>
                        <a:rPr lang="es-ES" sz="1100" dirty="0">
                          <a:effectLst/>
                        </a:rPr>
                        <a:t>NEUTRAL </a:t>
                      </a:r>
                      <a:endParaRPr lang="es-MX" sz="1100" dirty="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dirty="0">
                          <a:effectLst/>
                        </a:rPr>
                        <a:t>PESISMISTA</a:t>
                      </a:r>
                      <a:endParaRPr lang="es-MX" sz="1100" dirty="0">
                        <a:solidFill>
                          <a:srgbClr val="000000"/>
                        </a:solidFill>
                        <a:effectLst/>
                        <a:latin typeface="Symbol"/>
                        <a:ea typeface="Calibri"/>
                        <a:cs typeface="Symbol"/>
                      </a:endParaRPr>
                    </a:p>
                  </a:txBody>
                  <a:tcPr marL="36198" marR="36198" marT="0" marB="0"/>
                </a:tc>
              </a:tr>
              <a:tr h="432048">
                <a:tc>
                  <a:txBody>
                    <a:bodyPr/>
                    <a:lstStyle/>
                    <a:p>
                      <a:pPr algn="just">
                        <a:lnSpc>
                          <a:spcPct val="200000"/>
                        </a:lnSpc>
                        <a:spcAft>
                          <a:spcPts val="0"/>
                        </a:spcAft>
                      </a:pPr>
                      <a:r>
                        <a:rPr lang="es-ES" sz="1100">
                          <a:effectLst/>
                        </a:rPr>
                        <a:t> </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dirty="0">
                          <a:effectLst/>
                        </a:rPr>
                        <a:t>2012</a:t>
                      </a:r>
                      <a:endParaRPr lang="es-MX" sz="1100" dirty="0">
                        <a:effectLst/>
                      </a:endParaRPr>
                    </a:p>
                    <a:p>
                      <a:pPr algn="ctr">
                        <a:lnSpc>
                          <a:spcPct val="200000"/>
                        </a:lnSpc>
                        <a:spcAft>
                          <a:spcPts val="0"/>
                        </a:spcAft>
                      </a:pPr>
                      <a:endParaRPr lang="es-MX" sz="1100" dirty="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dirty="0">
                          <a:effectLst/>
                        </a:rPr>
                        <a:t>2012</a:t>
                      </a:r>
                      <a:endParaRPr lang="es-MX" sz="1100" dirty="0">
                        <a:effectLst/>
                      </a:endParaRPr>
                    </a:p>
                    <a:p>
                      <a:pPr algn="ctr">
                        <a:lnSpc>
                          <a:spcPct val="200000"/>
                        </a:lnSpc>
                        <a:spcAft>
                          <a:spcPts val="0"/>
                        </a:spcAft>
                      </a:pPr>
                      <a:endParaRPr lang="es-MX" sz="1100" dirty="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dirty="0">
                          <a:effectLst/>
                        </a:rPr>
                        <a:t>2012</a:t>
                      </a:r>
                      <a:endParaRPr lang="es-MX" sz="1100" dirty="0">
                        <a:effectLst/>
                      </a:endParaRPr>
                    </a:p>
                    <a:p>
                      <a:pPr algn="ctr">
                        <a:lnSpc>
                          <a:spcPct val="200000"/>
                        </a:lnSpc>
                        <a:spcAft>
                          <a:spcPts val="0"/>
                        </a:spcAft>
                      </a:pPr>
                      <a:endParaRPr lang="es-MX" sz="1100" dirty="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dirty="0" smtClean="0">
                          <a:effectLst/>
                        </a:rPr>
                        <a:t>2012</a:t>
                      </a:r>
                      <a:endParaRPr lang="es-MX" sz="1100" dirty="0">
                        <a:solidFill>
                          <a:srgbClr val="000000"/>
                        </a:solidFill>
                        <a:effectLst/>
                        <a:latin typeface="Symbol"/>
                        <a:ea typeface="Calibri"/>
                        <a:cs typeface="Symbol"/>
                      </a:endParaRPr>
                    </a:p>
                  </a:txBody>
                  <a:tcPr marL="36198" marR="36198" marT="0" marB="0"/>
                </a:tc>
              </a:tr>
              <a:tr h="386115">
                <a:tc>
                  <a:txBody>
                    <a:bodyPr/>
                    <a:lstStyle/>
                    <a:p>
                      <a:pPr algn="just">
                        <a:lnSpc>
                          <a:spcPct val="200000"/>
                        </a:lnSpc>
                        <a:spcAft>
                          <a:spcPts val="0"/>
                        </a:spcAft>
                      </a:pPr>
                      <a:r>
                        <a:rPr lang="es-ES" sz="1100">
                          <a:effectLst/>
                        </a:rPr>
                        <a:t>Ventas</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60% Adicional al 2011</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65% Adicional al 2011</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50% Adicional al 2011</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dirty="0" smtClean="0">
                          <a:effectLst/>
                        </a:rPr>
                        <a:t>10% Menos </a:t>
                      </a:r>
                      <a:r>
                        <a:rPr lang="es-ES" sz="1100" dirty="0">
                          <a:effectLst/>
                        </a:rPr>
                        <a:t>al 2011</a:t>
                      </a:r>
                      <a:endParaRPr lang="es-MX" sz="1100" dirty="0">
                        <a:solidFill>
                          <a:srgbClr val="000000"/>
                        </a:solidFill>
                        <a:effectLst/>
                        <a:latin typeface="Symbol"/>
                        <a:ea typeface="Calibri"/>
                        <a:cs typeface="Symbol"/>
                      </a:endParaRPr>
                    </a:p>
                  </a:txBody>
                  <a:tcPr marL="36198" marR="36198" marT="0" marB="0"/>
                </a:tc>
              </a:tr>
              <a:tr h="193058">
                <a:tc>
                  <a:txBody>
                    <a:bodyPr/>
                    <a:lstStyle/>
                    <a:p>
                      <a:pPr algn="just">
                        <a:lnSpc>
                          <a:spcPct val="200000"/>
                        </a:lnSpc>
                        <a:spcAft>
                          <a:spcPts val="0"/>
                        </a:spcAft>
                      </a:pPr>
                      <a:r>
                        <a:rPr lang="es-ES" sz="1100">
                          <a:effectLst/>
                        </a:rPr>
                        <a:t>Costo de Ventas</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50% de las ventas</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45% de las ventas</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50% de las ventas</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50% de las ventas</a:t>
                      </a:r>
                      <a:endParaRPr lang="es-MX" sz="1100">
                        <a:solidFill>
                          <a:srgbClr val="000000"/>
                        </a:solidFill>
                        <a:effectLst/>
                        <a:latin typeface="Symbol"/>
                        <a:ea typeface="Calibri"/>
                        <a:cs typeface="Symbol"/>
                      </a:endParaRPr>
                    </a:p>
                  </a:txBody>
                  <a:tcPr marL="36198" marR="36198" marT="0" marB="0"/>
                </a:tc>
              </a:tr>
              <a:tr h="386115">
                <a:tc>
                  <a:txBody>
                    <a:bodyPr/>
                    <a:lstStyle/>
                    <a:p>
                      <a:pPr algn="just">
                        <a:lnSpc>
                          <a:spcPct val="200000"/>
                        </a:lnSpc>
                        <a:spcAft>
                          <a:spcPts val="0"/>
                        </a:spcAft>
                      </a:pPr>
                      <a:r>
                        <a:rPr lang="es-ES" sz="1100">
                          <a:effectLst/>
                        </a:rPr>
                        <a:t>Gastos Administrativos</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15% de las ventas</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16% de las ventas</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15% de las ventas</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17% de las ventas </a:t>
                      </a:r>
                      <a:endParaRPr lang="es-MX" sz="1100">
                        <a:solidFill>
                          <a:srgbClr val="000000"/>
                        </a:solidFill>
                        <a:effectLst/>
                        <a:latin typeface="Symbol"/>
                        <a:ea typeface="Calibri"/>
                        <a:cs typeface="Symbol"/>
                      </a:endParaRPr>
                    </a:p>
                  </a:txBody>
                  <a:tcPr marL="36198" marR="36198" marT="0" marB="0"/>
                </a:tc>
              </a:tr>
              <a:tr h="386115">
                <a:tc>
                  <a:txBody>
                    <a:bodyPr/>
                    <a:lstStyle/>
                    <a:p>
                      <a:pPr algn="just">
                        <a:lnSpc>
                          <a:spcPct val="200000"/>
                        </a:lnSpc>
                        <a:spcAft>
                          <a:spcPts val="0"/>
                        </a:spcAft>
                      </a:pPr>
                      <a:r>
                        <a:rPr lang="es-ES" sz="1100">
                          <a:effectLst/>
                        </a:rPr>
                        <a:t>Gastos de Ventas</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24% de las ventas</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25% de las ventas</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24% de las ventas</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26% de las ventas</a:t>
                      </a:r>
                      <a:endParaRPr lang="es-MX" sz="1100">
                        <a:solidFill>
                          <a:srgbClr val="000000"/>
                        </a:solidFill>
                        <a:effectLst/>
                        <a:latin typeface="Symbol"/>
                        <a:ea typeface="Calibri"/>
                        <a:cs typeface="Symbol"/>
                      </a:endParaRPr>
                    </a:p>
                  </a:txBody>
                  <a:tcPr marL="36198" marR="36198" marT="0" marB="0"/>
                </a:tc>
              </a:tr>
              <a:tr h="386115">
                <a:tc>
                  <a:txBody>
                    <a:bodyPr/>
                    <a:lstStyle/>
                    <a:p>
                      <a:pPr algn="just">
                        <a:lnSpc>
                          <a:spcPct val="200000"/>
                        </a:lnSpc>
                        <a:spcAft>
                          <a:spcPts val="0"/>
                        </a:spcAft>
                      </a:pPr>
                      <a:r>
                        <a:rPr lang="es-ES" sz="1100">
                          <a:effectLst/>
                        </a:rPr>
                        <a:t>Gastos Financieros</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3% de las ventas</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4% de las ventas</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3% de las ventas</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4% de las ventas</a:t>
                      </a:r>
                      <a:endParaRPr lang="es-MX" sz="1100">
                        <a:solidFill>
                          <a:srgbClr val="000000"/>
                        </a:solidFill>
                        <a:effectLst/>
                        <a:latin typeface="Symbol"/>
                        <a:ea typeface="Calibri"/>
                        <a:cs typeface="Symbol"/>
                      </a:endParaRPr>
                    </a:p>
                  </a:txBody>
                  <a:tcPr marL="36198" marR="36198" marT="0" marB="0"/>
                </a:tc>
              </a:tr>
              <a:tr h="386115">
                <a:tc>
                  <a:txBody>
                    <a:bodyPr/>
                    <a:lstStyle/>
                    <a:p>
                      <a:pPr algn="just">
                        <a:lnSpc>
                          <a:spcPct val="200000"/>
                        </a:lnSpc>
                        <a:spcAft>
                          <a:spcPts val="0"/>
                        </a:spcAft>
                      </a:pPr>
                      <a:r>
                        <a:rPr lang="es-ES" sz="1100">
                          <a:effectLst/>
                        </a:rPr>
                        <a:t>Plazo promedio inventario</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75</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60</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89</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95</a:t>
                      </a:r>
                      <a:endParaRPr lang="es-MX" sz="1100">
                        <a:solidFill>
                          <a:srgbClr val="000000"/>
                        </a:solidFill>
                        <a:effectLst/>
                        <a:latin typeface="Symbol"/>
                        <a:ea typeface="Calibri"/>
                        <a:cs typeface="Symbol"/>
                      </a:endParaRPr>
                    </a:p>
                  </a:txBody>
                  <a:tcPr marL="36198" marR="36198" marT="0" marB="0"/>
                </a:tc>
              </a:tr>
              <a:tr h="386115">
                <a:tc>
                  <a:txBody>
                    <a:bodyPr/>
                    <a:lstStyle/>
                    <a:p>
                      <a:pPr algn="just">
                        <a:lnSpc>
                          <a:spcPct val="200000"/>
                        </a:lnSpc>
                        <a:spcAft>
                          <a:spcPts val="0"/>
                        </a:spcAft>
                      </a:pPr>
                      <a:r>
                        <a:rPr lang="es-ES" sz="1100" dirty="0">
                          <a:effectLst/>
                        </a:rPr>
                        <a:t>Plazo promedio </a:t>
                      </a:r>
                      <a:r>
                        <a:rPr lang="es-ES" sz="1100" dirty="0" smtClean="0">
                          <a:effectLst/>
                        </a:rPr>
                        <a:t> cobro </a:t>
                      </a:r>
                      <a:endParaRPr lang="es-MX" sz="1100" dirty="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70</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60</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86</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90</a:t>
                      </a:r>
                      <a:endParaRPr lang="es-MX" sz="1100">
                        <a:solidFill>
                          <a:srgbClr val="000000"/>
                        </a:solidFill>
                        <a:effectLst/>
                        <a:latin typeface="Symbol"/>
                        <a:ea typeface="Calibri"/>
                        <a:cs typeface="Symbol"/>
                      </a:endParaRPr>
                    </a:p>
                  </a:txBody>
                  <a:tcPr marL="36198" marR="36198" marT="0" marB="0"/>
                </a:tc>
              </a:tr>
              <a:tr h="386115">
                <a:tc>
                  <a:txBody>
                    <a:bodyPr/>
                    <a:lstStyle/>
                    <a:p>
                      <a:pPr algn="just">
                        <a:lnSpc>
                          <a:spcPct val="200000"/>
                        </a:lnSpc>
                        <a:spcAft>
                          <a:spcPts val="0"/>
                        </a:spcAft>
                      </a:pPr>
                      <a:r>
                        <a:rPr lang="es-ES" sz="1100" dirty="0">
                          <a:effectLst/>
                        </a:rPr>
                        <a:t>Plazo promedio </a:t>
                      </a:r>
                      <a:r>
                        <a:rPr lang="es-ES" sz="1100" dirty="0" smtClean="0">
                          <a:effectLst/>
                        </a:rPr>
                        <a:t> pago</a:t>
                      </a:r>
                      <a:endParaRPr lang="es-MX" sz="1100" dirty="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60</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75</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a:effectLst/>
                        </a:rPr>
                        <a:t>49</a:t>
                      </a:r>
                      <a:endParaRPr lang="es-MX" sz="1100">
                        <a:solidFill>
                          <a:srgbClr val="000000"/>
                        </a:solidFill>
                        <a:effectLst/>
                        <a:latin typeface="Symbol"/>
                        <a:ea typeface="Calibri"/>
                        <a:cs typeface="Symbol"/>
                      </a:endParaRPr>
                    </a:p>
                  </a:txBody>
                  <a:tcPr marL="36198" marR="36198" marT="0" marB="0"/>
                </a:tc>
                <a:tc>
                  <a:txBody>
                    <a:bodyPr/>
                    <a:lstStyle/>
                    <a:p>
                      <a:pPr algn="ctr">
                        <a:lnSpc>
                          <a:spcPct val="200000"/>
                        </a:lnSpc>
                        <a:spcAft>
                          <a:spcPts val="0"/>
                        </a:spcAft>
                      </a:pPr>
                      <a:r>
                        <a:rPr lang="es-ES" sz="1100" dirty="0">
                          <a:effectLst/>
                        </a:rPr>
                        <a:t>30</a:t>
                      </a:r>
                      <a:endParaRPr lang="es-MX" sz="1100" dirty="0">
                        <a:solidFill>
                          <a:srgbClr val="000000"/>
                        </a:solidFill>
                        <a:effectLst/>
                        <a:latin typeface="Symbol"/>
                        <a:ea typeface="Calibri"/>
                        <a:cs typeface="Symbol"/>
                      </a:endParaRPr>
                    </a:p>
                  </a:txBody>
                  <a:tcPr marL="36198" marR="36198" marT="0" marB="0"/>
                </a:tc>
              </a:tr>
            </a:tbl>
          </a:graphicData>
        </a:graphic>
      </p:graphicFrame>
      <p:sp>
        <p:nvSpPr>
          <p:cNvPr id="6" name="5 Flecha derecha"/>
          <p:cNvSpPr/>
          <p:nvPr/>
        </p:nvSpPr>
        <p:spPr>
          <a:xfrm>
            <a:off x="1281606" y="836712"/>
            <a:ext cx="1296144" cy="64807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dirty="0" smtClean="0"/>
              <a:t>Afecta </a:t>
            </a:r>
            <a:endParaRPr lang="es-MX" sz="1400" dirty="0"/>
          </a:p>
        </p:txBody>
      </p:sp>
      <p:sp>
        <p:nvSpPr>
          <p:cNvPr id="7" name="6 Rectángulo redondeado"/>
          <p:cNvSpPr/>
          <p:nvPr/>
        </p:nvSpPr>
        <p:spPr>
          <a:xfrm>
            <a:off x="3059832" y="908720"/>
            <a:ext cx="2232248"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No solo ciclo de conversión del efectivo </a:t>
            </a:r>
            <a:endParaRPr lang="es-MX" sz="1400" dirty="0"/>
          </a:p>
        </p:txBody>
      </p:sp>
      <p:sp>
        <p:nvSpPr>
          <p:cNvPr id="8" name="7 Rectángulo redondeado"/>
          <p:cNvSpPr/>
          <p:nvPr/>
        </p:nvSpPr>
        <p:spPr>
          <a:xfrm>
            <a:off x="5724128" y="908720"/>
            <a:ext cx="2232248"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A toda la estructura financiera</a:t>
            </a:r>
            <a:endParaRPr lang="es-MX" sz="1400" dirty="0"/>
          </a:p>
        </p:txBody>
      </p:sp>
      <p:sp>
        <p:nvSpPr>
          <p:cNvPr id="9" name="8 Rectángulo"/>
          <p:cNvSpPr/>
          <p:nvPr/>
        </p:nvSpPr>
        <p:spPr>
          <a:xfrm>
            <a:off x="395536" y="6341258"/>
            <a:ext cx="4572000" cy="400110"/>
          </a:xfrm>
          <a:prstGeom prst="rect">
            <a:avLst/>
          </a:prstGeom>
        </p:spPr>
        <p:txBody>
          <a:bodyPr>
            <a:spAutoFit/>
          </a:bodyPr>
          <a:lstStyle/>
          <a:p>
            <a:r>
              <a:rPr lang="es-ES" sz="1000" b="1" dirty="0"/>
              <a:t>Fuente</a:t>
            </a:r>
            <a:r>
              <a:rPr lang="es-ES" sz="1000" dirty="0"/>
              <a:t>: </a:t>
            </a:r>
            <a:r>
              <a:rPr lang="es-ES" sz="1000" dirty="0" err="1"/>
              <a:t>Biopronec</a:t>
            </a:r>
            <a:r>
              <a:rPr lang="es-ES" sz="1000" dirty="0"/>
              <a:t> Cía. Ltda.  </a:t>
            </a:r>
            <a:endParaRPr lang="es-MX" sz="1000" dirty="0"/>
          </a:p>
          <a:p>
            <a:r>
              <a:rPr lang="es-ES" sz="1000" b="1" dirty="0"/>
              <a:t>Elaborado por: </a:t>
            </a:r>
            <a:r>
              <a:rPr lang="es-ES" sz="1000" dirty="0"/>
              <a:t>Henry Cortez</a:t>
            </a:r>
            <a:endParaRPr lang="es-MX" sz="1000" dirty="0"/>
          </a:p>
        </p:txBody>
      </p:sp>
    </p:spTree>
    <p:extLst>
      <p:ext uri="{BB962C8B-B14F-4D97-AF65-F5344CB8AC3E}">
        <p14:creationId xmlns:p14="http://schemas.microsoft.com/office/powerpoint/2010/main" val="40132439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722289563"/>
              </p:ext>
            </p:extLst>
          </p:nvPr>
        </p:nvGraphicFramePr>
        <p:xfrm>
          <a:off x="899592" y="1124744"/>
          <a:ext cx="7416824" cy="4315998"/>
        </p:xfrm>
        <a:graphic>
          <a:graphicData uri="http://schemas.openxmlformats.org/drawingml/2006/table">
            <a:tbl>
              <a:tblPr firstRow="1" firstCol="1" bandRow="1">
                <a:tableStyleId>{46F890A9-2807-4EBB-B81D-B2AA78EC7F39}</a:tableStyleId>
              </a:tblPr>
              <a:tblGrid>
                <a:gridCol w="2639183"/>
                <a:gridCol w="1158709"/>
                <a:gridCol w="1267168"/>
                <a:gridCol w="1267168"/>
                <a:gridCol w="1084596"/>
              </a:tblGrid>
              <a:tr h="184800">
                <a:tc rowSpan="2">
                  <a:txBody>
                    <a:bodyPr/>
                    <a:lstStyle/>
                    <a:p>
                      <a:pPr>
                        <a:lnSpc>
                          <a:spcPct val="115000"/>
                        </a:lnSpc>
                        <a:spcAft>
                          <a:spcPts val="0"/>
                        </a:spcAft>
                      </a:pPr>
                      <a:r>
                        <a:rPr lang="es-MX" sz="1400" dirty="0">
                          <a:effectLst/>
                        </a:rPr>
                        <a:t>CUENTAS </a:t>
                      </a:r>
                      <a:endParaRPr lang="es-MX" sz="1400" dirty="0">
                        <a:effectLst/>
                        <a:latin typeface="Calibri"/>
                        <a:ea typeface="Calibri"/>
                        <a:cs typeface="Times New Roman"/>
                      </a:endParaRPr>
                    </a:p>
                  </a:txBody>
                  <a:tcPr marL="42609" marR="42609" marT="0" marB="0" anchor="ctr"/>
                </a:tc>
                <a:tc gridSpan="2">
                  <a:txBody>
                    <a:bodyPr/>
                    <a:lstStyle/>
                    <a:p>
                      <a:pPr algn="ctr">
                        <a:lnSpc>
                          <a:spcPct val="115000"/>
                        </a:lnSpc>
                        <a:spcAft>
                          <a:spcPts val="0"/>
                        </a:spcAft>
                      </a:pPr>
                      <a:r>
                        <a:rPr lang="es-MX" sz="1400">
                          <a:effectLst/>
                        </a:rPr>
                        <a:t>OPTIMISTA</a:t>
                      </a:r>
                      <a:endParaRPr lang="es-MX" sz="1400">
                        <a:effectLst/>
                        <a:latin typeface="Calibri"/>
                        <a:ea typeface="Calibri"/>
                        <a:cs typeface="Times New Roman"/>
                      </a:endParaRPr>
                    </a:p>
                  </a:txBody>
                  <a:tcPr marL="42609" marR="42609" marT="0" marB="0" anchor="b"/>
                </a:tc>
                <a:tc hMerge="1">
                  <a:txBody>
                    <a:bodyPr/>
                    <a:lstStyle/>
                    <a:p>
                      <a:endParaRPr lang="es-MX"/>
                    </a:p>
                  </a:txBody>
                  <a:tcPr/>
                </a:tc>
                <a:tc>
                  <a:txBody>
                    <a:bodyPr/>
                    <a:lstStyle/>
                    <a:p>
                      <a:pPr>
                        <a:lnSpc>
                          <a:spcPct val="115000"/>
                        </a:lnSpc>
                        <a:spcAft>
                          <a:spcPts val="0"/>
                        </a:spcAft>
                      </a:pPr>
                      <a:r>
                        <a:rPr lang="es-MX" sz="1400">
                          <a:effectLst/>
                        </a:rPr>
                        <a:t>NEUTRAL</a:t>
                      </a:r>
                      <a:endParaRPr lang="es-MX" sz="1400">
                        <a:effectLst/>
                        <a:latin typeface="Calibri"/>
                        <a:ea typeface="Calibri"/>
                        <a:cs typeface="Times New Roman"/>
                      </a:endParaRPr>
                    </a:p>
                  </a:txBody>
                  <a:tcPr marL="42609" marR="42609" marT="0" marB="0" anchor="b"/>
                </a:tc>
                <a:tc>
                  <a:txBody>
                    <a:bodyPr/>
                    <a:lstStyle/>
                    <a:p>
                      <a:pPr>
                        <a:lnSpc>
                          <a:spcPct val="115000"/>
                        </a:lnSpc>
                        <a:spcAft>
                          <a:spcPts val="0"/>
                        </a:spcAft>
                      </a:pPr>
                      <a:r>
                        <a:rPr lang="es-MX" sz="1400">
                          <a:effectLst/>
                        </a:rPr>
                        <a:t>PESIMISTA</a:t>
                      </a:r>
                      <a:endParaRPr lang="es-MX" sz="1400">
                        <a:effectLst/>
                        <a:latin typeface="Calibri"/>
                        <a:ea typeface="Calibri"/>
                        <a:cs typeface="Times New Roman"/>
                      </a:endParaRPr>
                    </a:p>
                  </a:txBody>
                  <a:tcPr marL="42609" marR="42609" marT="0" marB="0" anchor="b"/>
                </a:tc>
              </a:tr>
              <a:tr h="184800">
                <a:tc vMerge="1">
                  <a:txBody>
                    <a:bodyPr/>
                    <a:lstStyle/>
                    <a:p>
                      <a:endParaRPr lang="es-MX"/>
                    </a:p>
                  </a:txBody>
                  <a:tcPr/>
                </a:tc>
                <a:tc>
                  <a:txBody>
                    <a:bodyPr/>
                    <a:lstStyle/>
                    <a:p>
                      <a:pPr algn="ctr">
                        <a:lnSpc>
                          <a:spcPct val="115000"/>
                        </a:lnSpc>
                        <a:spcAft>
                          <a:spcPts val="0"/>
                        </a:spcAft>
                      </a:pPr>
                      <a:r>
                        <a:rPr lang="es-MX" sz="1400" dirty="0">
                          <a:effectLst/>
                        </a:rPr>
                        <a:t>2012-1</a:t>
                      </a:r>
                      <a:endParaRPr lang="es-MX" sz="1400" dirty="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2012-2</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2012-3</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2012-4</a:t>
                      </a:r>
                      <a:endParaRPr lang="es-MX" sz="1400">
                        <a:effectLst/>
                        <a:latin typeface="Calibri"/>
                        <a:ea typeface="Calibri"/>
                        <a:cs typeface="Times New Roman"/>
                      </a:endParaRPr>
                    </a:p>
                  </a:txBody>
                  <a:tcPr marL="42609" marR="42609" marT="0" marB="0" anchor="b"/>
                </a:tc>
              </a:tr>
              <a:tr h="184800">
                <a:tc>
                  <a:txBody>
                    <a:bodyPr/>
                    <a:lstStyle/>
                    <a:p>
                      <a:pPr>
                        <a:lnSpc>
                          <a:spcPct val="115000"/>
                        </a:lnSpc>
                        <a:spcAft>
                          <a:spcPts val="0"/>
                        </a:spcAft>
                      </a:pPr>
                      <a:r>
                        <a:rPr lang="es-MX" sz="1400">
                          <a:effectLst/>
                        </a:rPr>
                        <a:t>Ventas netas</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dirty="0">
                          <a:effectLst/>
                        </a:rPr>
                        <a:t>2080000</a:t>
                      </a:r>
                      <a:endParaRPr lang="es-MX" sz="1400" dirty="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2145000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1950000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1885000</a:t>
                      </a:r>
                      <a:endParaRPr lang="es-MX" sz="1400">
                        <a:effectLst/>
                        <a:latin typeface="Calibri"/>
                        <a:ea typeface="Calibri"/>
                        <a:cs typeface="Times New Roman"/>
                      </a:endParaRPr>
                    </a:p>
                  </a:txBody>
                  <a:tcPr marL="42609" marR="42609" marT="0" marB="0" anchor="b"/>
                </a:tc>
              </a:tr>
              <a:tr h="184800">
                <a:tc>
                  <a:txBody>
                    <a:bodyPr/>
                    <a:lstStyle/>
                    <a:p>
                      <a:pPr>
                        <a:lnSpc>
                          <a:spcPct val="115000"/>
                        </a:lnSpc>
                        <a:spcAft>
                          <a:spcPts val="0"/>
                        </a:spcAft>
                      </a:pPr>
                      <a:r>
                        <a:rPr lang="es-MX" sz="1400">
                          <a:effectLst/>
                        </a:rPr>
                        <a:t>(-)Costo de ventas</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dirty="0">
                          <a:effectLst/>
                        </a:rPr>
                        <a:t>1040000</a:t>
                      </a:r>
                      <a:endParaRPr lang="es-MX" sz="1400" dirty="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dirty="0">
                          <a:effectLst/>
                        </a:rPr>
                        <a:t>965250</a:t>
                      </a:r>
                      <a:endParaRPr lang="es-MX" sz="1400" dirty="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975000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942500</a:t>
                      </a:r>
                      <a:endParaRPr lang="es-MX" sz="1400">
                        <a:effectLst/>
                        <a:latin typeface="Calibri"/>
                        <a:ea typeface="Calibri"/>
                        <a:cs typeface="Times New Roman"/>
                      </a:endParaRPr>
                    </a:p>
                  </a:txBody>
                  <a:tcPr marL="42609" marR="42609" marT="0" marB="0" anchor="b"/>
                </a:tc>
              </a:tr>
              <a:tr h="184800">
                <a:tc>
                  <a:txBody>
                    <a:bodyPr/>
                    <a:lstStyle/>
                    <a:p>
                      <a:pPr>
                        <a:lnSpc>
                          <a:spcPct val="115000"/>
                        </a:lnSpc>
                        <a:spcAft>
                          <a:spcPts val="0"/>
                        </a:spcAft>
                      </a:pPr>
                      <a:r>
                        <a:rPr lang="es-MX" sz="1400">
                          <a:effectLst/>
                        </a:rPr>
                        <a:t>MARGEN BRUTO </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1040000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dirty="0">
                          <a:effectLst/>
                        </a:rPr>
                        <a:t>1179750</a:t>
                      </a:r>
                      <a:endParaRPr lang="es-MX" sz="1400" dirty="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975000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942500</a:t>
                      </a:r>
                      <a:endParaRPr lang="es-MX" sz="1400">
                        <a:effectLst/>
                        <a:latin typeface="Calibri"/>
                        <a:ea typeface="Calibri"/>
                        <a:cs typeface="Times New Roman"/>
                      </a:endParaRPr>
                    </a:p>
                  </a:txBody>
                  <a:tcPr marL="42609" marR="42609" marT="0" marB="0" anchor="b"/>
                </a:tc>
              </a:tr>
              <a:tr h="184800">
                <a:tc>
                  <a:txBody>
                    <a:bodyPr/>
                    <a:lstStyle/>
                    <a:p>
                      <a:pPr>
                        <a:lnSpc>
                          <a:spcPct val="115000"/>
                        </a:lnSpc>
                        <a:spcAft>
                          <a:spcPts val="0"/>
                        </a:spcAft>
                      </a:pPr>
                      <a:r>
                        <a:rPr lang="es-MX" sz="1400">
                          <a:effectLst/>
                        </a:rPr>
                        <a:t>GASTOS OPERATIVOS</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811200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dirty="0">
                          <a:effectLst/>
                        </a:rPr>
                        <a:t>879450</a:t>
                      </a:r>
                      <a:endParaRPr lang="es-MX" sz="1400" dirty="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760500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810550</a:t>
                      </a:r>
                      <a:endParaRPr lang="es-MX" sz="1400">
                        <a:effectLst/>
                        <a:latin typeface="Calibri"/>
                        <a:ea typeface="Calibri"/>
                        <a:cs typeface="Times New Roman"/>
                      </a:endParaRPr>
                    </a:p>
                  </a:txBody>
                  <a:tcPr marL="42609" marR="42609" marT="0" marB="0" anchor="b"/>
                </a:tc>
              </a:tr>
              <a:tr h="184800">
                <a:tc>
                  <a:txBody>
                    <a:bodyPr/>
                    <a:lstStyle/>
                    <a:p>
                      <a:pPr>
                        <a:lnSpc>
                          <a:spcPct val="115000"/>
                        </a:lnSpc>
                        <a:spcAft>
                          <a:spcPts val="0"/>
                        </a:spcAft>
                      </a:pPr>
                      <a:r>
                        <a:rPr lang="es-MX" sz="1400">
                          <a:effectLst/>
                        </a:rPr>
                        <a:t>(-)Gastos de administración </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312000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dirty="0">
                          <a:effectLst/>
                        </a:rPr>
                        <a:t>343200</a:t>
                      </a:r>
                      <a:endParaRPr lang="es-MX" sz="1400" dirty="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292500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320450</a:t>
                      </a:r>
                      <a:endParaRPr lang="es-MX" sz="1400">
                        <a:effectLst/>
                        <a:latin typeface="Calibri"/>
                        <a:ea typeface="Calibri"/>
                        <a:cs typeface="Times New Roman"/>
                      </a:endParaRPr>
                    </a:p>
                  </a:txBody>
                  <a:tcPr marL="42609" marR="42609" marT="0" marB="0" anchor="b"/>
                </a:tc>
              </a:tr>
              <a:tr h="184800">
                <a:tc>
                  <a:txBody>
                    <a:bodyPr/>
                    <a:lstStyle/>
                    <a:p>
                      <a:pPr>
                        <a:lnSpc>
                          <a:spcPct val="115000"/>
                        </a:lnSpc>
                        <a:spcAft>
                          <a:spcPts val="0"/>
                        </a:spcAft>
                      </a:pPr>
                      <a:r>
                        <a:rPr lang="es-MX" sz="1400">
                          <a:effectLst/>
                        </a:rPr>
                        <a:t>(-)Gastos de ventas</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499200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dirty="0">
                          <a:effectLst/>
                        </a:rPr>
                        <a:t>536250</a:t>
                      </a:r>
                      <a:endParaRPr lang="es-MX" sz="1400" dirty="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468000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490100</a:t>
                      </a:r>
                      <a:endParaRPr lang="es-MX" sz="1400">
                        <a:effectLst/>
                        <a:latin typeface="Calibri"/>
                        <a:ea typeface="Calibri"/>
                        <a:cs typeface="Times New Roman"/>
                      </a:endParaRPr>
                    </a:p>
                  </a:txBody>
                  <a:tcPr marL="42609" marR="42609" marT="0" marB="0" anchor="b"/>
                </a:tc>
              </a:tr>
              <a:tr h="184800">
                <a:tc>
                  <a:txBody>
                    <a:bodyPr/>
                    <a:lstStyle/>
                    <a:p>
                      <a:pPr>
                        <a:lnSpc>
                          <a:spcPct val="115000"/>
                        </a:lnSpc>
                        <a:spcAft>
                          <a:spcPts val="0"/>
                        </a:spcAft>
                      </a:pPr>
                      <a:r>
                        <a:rPr lang="es-MX" sz="1400">
                          <a:effectLst/>
                        </a:rPr>
                        <a:t>UTLIDAD EN OPERACIONES</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228800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dirty="0">
                          <a:effectLst/>
                        </a:rPr>
                        <a:t>300300</a:t>
                      </a:r>
                      <a:endParaRPr lang="es-MX" sz="1400" dirty="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214500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131950</a:t>
                      </a:r>
                      <a:endParaRPr lang="es-MX" sz="1400">
                        <a:effectLst/>
                        <a:latin typeface="Calibri"/>
                        <a:ea typeface="Calibri"/>
                        <a:cs typeface="Times New Roman"/>
                      </a:endParaRPr>
                    </a:p>
                  </a:txBody>
                  <a:tcPr marL="42609" marR="42609" marT="0" marB="0" anchor="b"/>
                </a:tc>
              </a:tr>
              <a:tr h="184800">
                <a:tc>
                  <a:txBody>
                    <a:bodyPr/>
                    <a:lstStyle/>
                    <a:p>
                      <a:pPr>
                        <a:lnSpc>
                          <a:spcPct val="115000"/>
                        </a:lnSpc>
                        <a:spcAft>
                          <a:spcPts val="0"/>
                        </a:spcAft>
                      </a:pPr>
                      <a:r>
                        <a:rPr lang="es-MX" sz="1400">
                          <a:effectLst/>
                        </a:rPr>
                        <a:t>Financieros</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62400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dirty="0">
                          <a:effectLst/>
                        </a:rPr>
                        <a:t>85800</a:t>
                      </a:r>
                      <a:endParaRPr lang="es-MX" sz="1400" dirty="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58500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75400</a:t>
                      </a:r>
                      <a:endParaRPr lang="es-MX" sz="1400">
                        <a:effectLst/>
                        <a:latin typeface="Calibri"/>
                        <a:ea typeface="Calibri"/>
                        <a:cs typeface="Times New Roman"/>
                      </a:endParaRPr>
                    </a:p>
                  </a:txBody>
                  <a:tcPr marL="42609" marR="42609" marT="0" marB="0" anchor="b"/>
                </a:tc>
              </a:tr>
              <a:tr h="184800">
                <a:tc>
                  <a:txBody>
                    <a:bodyPr/>
                    <a:lstStyle/>
                    <a:p>
                      <a:pPr>
                        <a:lnSpc>
                          <a:spcPct val="115000"/>
                        </a:lnSpc>
                        <a:spcAft>
                          <a:spcPts val="0"/>
                        </a:spcAft>
                      </a:pPr>
                      <a:r>
                        <a:rPr lang="es-MX" sz="1400">
                          <a:effectLst/>
                        </a:rPr>
                        <a:t>(+/-)Otros ingresos</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dirty="0">
                          <a:effectLst/>
                        </a:rPr>
                        <a:t>0</a:t>
                      </a:r>
                      <a:endParaRPr lang="es-MX" sz="1400" dirty="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0</a:t>
                      </a:r>
                      <a:endParaRPr lang="es-MX" sz="1400">
                        <a:effectLst/>
                        <a:latin typeface="Calibri"/>
                        <a:ea typeface="Calibri"/>
                        <a:cs typeface="Times New Roman"/>
                      </a:endParaRPr>
                    </a:p>
                  </a:txBody>
                  <a:tcPr marL="42609" marR="42609" marT="0" marB="0" anchor="b"/>
                </a:tc>
              </a:tr>
              <a:tr h="511303">
                <a:tc>
                  <a:txBody>
                    <a:bodyPr/>
                    <a:lstStyle/>
                    <a:p>
                      <a:pPr>
                        <a:lnSpc>
                          <a:spcPct val="115000"/>
                        </a:lnSpc>
                        <a:spcAft>
                          <a:spcPts val="0"/>
                        </a:spcAft>
                      </a:pPr>
                      <a:r>
                        <a:rPr lang="es-MX" sz="1400">
                          <a:effectLst/>
                        </a:rPr>
                        <a:t>UTILIDAD/PERDIDA ANTES DE PARTICIPACIONE IMPUESTOS</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166400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214500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dirty="0">
                          <a:effectLst/>
                        </a:rPr>
                        <a:t>156000</a:t>
                      </a:r>
                      <a:endParaRPr lang="es-MX" sz="1400" dirty="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56550</a:t>
                      </a:r>
                      <a:endParaRPr lang="es-MX" sz="1400">
                        <a:effectLst/>
                        <a:latin typeface="Calibri"/>
                        <a:ea typeface="Calibri"/>
                        <a:cs typeface="Times New Roman"/>
                      </a:endParaRPr>
                    </a:p>
                  </a:txBody>
                  <a:tcPr marL="42609" marR="42609" marT="0" marB="0" anchor="b"/>
                </a:tc>
              </a:tr>
              <a:tr h="184800">
                <a:tc>
                  <a:txBody>
                    <a:bodyPr/>
                    <a:lstStyle/>
                    <a:p>
                      <a:pPr>
                        <a:lnSpc>
                          <a:spcPct val="115000"/>
                        </a:lnSpc>
                        <a:spcAft>
                          <a:spcPts val="0"/>
                        </a:spcAft>
                      </a:pPr>
                      <a:r>
                        <a:rPr lang="es-MX" sz="1400">
                          <a:effectLst/>
                        </a:rPr>
                        <a:t>(-)15% Participación </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24960.00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32175.00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23400.00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dirty="0">
                          <a:effectLst/>
                        </a:rPr>
                        <a:t>8482.50</a:t>
                      </a:r>
                      <a:endParaRPr lang="es-MX" sz="1400" dirty="0">
                        <a:effectLst/>
                        <a:latin typeface="Calibri"/>
                        <a:ea typeface="Calibri"/>
                        <a:cs typeface="Times New Roman"/>
                      </a:endParaRPr>
                    </a:p>
                  </a:txBody>
                  <a:tcPr marL="42609" marR="42609" marT="0" marB="0" anchor="b"/>
                </a:tc>
              </a:tr>
              <a:tr h="369599">
                <a:tc>
                  <a:txBody>
                    <a:bodyPr/>
                    <a:lstStyle/>
                    <a:p>
                      <a:pPr>
                        <a:lnSpc>
                          <a:spcPct val="115000"/>
                        </a:lnSpc>
                        <a:spcAft>
                          <a:spcPts val="0"/>
                        </a:spcAft>
                      </a:pPr>
                      <a:r>
                        <a:rPr lang="es-MX" sz="1400">
                          <a:effectLst/>
                        </a:rPr>
                        <a:t>UTILIDD ANTES DE IMPUESTOS</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141440.00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182325.00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132600.00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dirty="0">
                          <a:effectLst/>
                        </a:rPr>
                        <a:t>48067.50</a:t>
                      </a:r>
                      <a:endParaRPr lang="es-MX" sz="1400" dirty="0">
                        <a:effectLst/>
                        <a:latin typeface="Calibri"/>
                        <a:ea typeface="Calibri"/>
                        <a:cs typeface="Times New Roman"/>
                      </a:endParaRPr>
                    </a:p>
                  </a:txBody>
                  <a:tcPr marL="42609" marR="42609" marT="0" marB="0" anchor="b"/>
                </a:tc>
              </a:tr>
              <a:tr h="184800">
                <a:tc>
                  <a:txBody>
                    <a:bodyPr/>
                    <a:lstStyle/>
                    <a:p>
                      <a:pPr>
                        <a:lnSpc>
                          <a:spcPct val="115000"/>
                        </a:lnSpc>
                        <a:spcAft>
                          <a:spcPts val="0"/>
                        </a:spcAft>
                      </a:pPr>
                      <a:r>
                        <a:rPr lang="es-MX" sz="1400">
                          <a:effectLst/>
                        </a:rPr>
                        <a:t>(-)25% Impuesto a la renta</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35360.00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45581.25</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33150.00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dirty="0">
                          <a:effectLst/>
                        </a:rPr>
                        <a:t>12016.88</a:t>
                      </a:r>
                      <a:endParaRPr lang="es-MX" sz="1400" dirty="0">
                        <a:effectLst/>
                        <a:latin typeface="Calibri"/>
                        <a:ea typeface="Calibri"/>
                        <a:cs typeface="Times New Roman"/>
                      </a:endParaRPr>
                    </a:p>
                  </a:txBody>
                  <a:tcPr marL="42609" marR="42609" marT="0" marB="0" anchor="b"/>
                </a:tc>
              </a:tr>
              <a:tr h="191739">
                <a:tc>
                  <a:txBody>
                    <a:bodyPr/>
                    <a:lstStyle/>
                    <a:p>
                      <a:pPr>
                        <a:lnSpc>
                          <a:spcPct val="115000"/>
                        </a:lnSpc>
                        <a:spcAft>
                          <a:spcPts val="0"/>
                        </a:spcAft>
                      </a:pPr>
                      <a:r>
                        <a:rPr lang="es-MX" sz="1400">
                          <a:effectLst/>
                        </a:rPr>
                        <a:t>UTILIDAD/PERDIDA NETA</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106080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136743.75</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a:effectLst/>
                        </a:rPr>
                        <a:t>99450</a:t>
                      </a:r>
                      <a:endParaRPr lang="es-MX" sz="1400">
                        <a:effectLst/>
                        <a:latin typeface="Calibri"/>
                        <a:ea typeface="Calibri"/>
                        <a:cs typeface="Times New Roman"/>
                      </a:endParaRPr>
                    </a:p>
                  </a:txBody>
                  <a:tcPr marL="42609" marR="42609" marT="0" marB="0" anchor="b"/>
                </a:tc>
                <a:tc>
                  <a:txBody>
                    <a:bodyPr/>
                    <a:lstStyle/>
                    <a:p>
                      <a:pPr algn="ctr">
                        <a:lnSpc>
                          <a:spcPct val="115000"/>
                        </a:lnSpc>
                        <a:spcAft>
                          <a:spcPts val="0"/>
                        </a:spcAft>
                      </a:pPr>
                      <a:r>
                        <a:rPr lang="es-MX" sz="1400" dirty="0">
                          <a:effectLst/>
                        </a:rPr>
                        <a:t>36050.625</a:t>
                      </a:r>
                      <a:endParaRPr lang="es-MX" sz="1400" dirty="0">
                        <a:effectLst/>
                        <a:latin typeface="Calibri"/>
                        <a:ea typeface="Calibri"/>
                        <a:cs typeface="Times New Roman"/>
                      </a:endParaRPr>
                    </a:p>
                  </a:txBody>
                  <a:tcPr marL="42609" marR="42609" marT="0" marB="0" anchor="b"/>
                </a:tc>
              </a:tr>
            </a:tbl>
          </a:graphicData>
        </a:graphic>
      </p:graphicFrame>
      <p:sp>
        <p:nvSpPr>
          <p:cNvPr id="5" name="4 Rectángulo"/>
          <p:cNvSpPr/>
          <p:nvPr/>
        </p:nvSpPr>
        <p:spPr>
          <a:xfrm>
            <a:off x="251520" y="411169"/>
            <a:ext cx="8496944" cy="369332"/>
          </a:xfrm>
          <a:prstGeom prst="rect">
            <a:avLst/>
          </a:prstGeom>
        </p:spPr>
        <p:txBody>
          <a:bodyPr wrap="square">
            <a:spAutoFit/>
          </a:bodyPr>
          <a:lstStyle/>
          <a:p>
            <a:r>
              <a:rPr lang="es-ES" b="1" dirty="0"/>
              <a:t>COMPARACIÓN DE ESCENARIOS ESTADO DE RESULTADOS BIOPRONEC Cía. Ltda.</a:t>
            </a:r>
            <a:endParaRPr lang="es-MX" dirty="0"/>
          </a:p>
        </p:txBody>
      </p:sp>
      <p:sp>
        <p:nvSpPr>
          <p:cNvPr id="6" name="5 Rectángulo"/>
          <p:cNvSpPr/>
          <p:nvPr/>
        </p:nvSpPr>
        <p:spPr>
          <a:xfrm>
            <a:off x="864096" y="5477162"/>
            <a:ext cx="4572000" cy="400110"/>
          </a:xfrm>
          <a:prstGeom prst="rect">
            <a:avLst/>
          </a:prstGeom>
        </p:spPr>
        <p:txBody>
          <a:bodyPr>
            <a:spAutoFit/>
          </a:bodyPr>
          <a:lstStyle/>
          <a:p>
            <a:r>
              <a:rPr lang="es-ES" sz="1000" b="1" dirty="0"/>
              <a:t>Fuente</a:t>
            </a:r>
            <a:r>
              <a:rPr lang="es-ES" sz="1000" dirty="0"/>
              <a:t>: </a:t>
            </a:r>
            <a:r>
              <a:rPr lang="es-ES" sz="1000" dirty="0" err="1"/>
              <a:t>Biopronec</a:t>
            </a:r>
            <a:r>
              <a:rPr lang="es-ES" sz="1000" dirty="0"/>
              <a:t> Cía. Ltda.  </a:t>
            </a:r>
            <a:endParaRPr lang="es-MX" sz="1000" dirty="0"/>
          </a:p>
          <a:p>
            <a:r>
              <a:rPr lang="es-ES" sz="1000" b="1" dirty="0"/>
              <a:t>Elaborado por: </a:t>
            </a:r>
            <a:r>
              <a:rPr lang="es-ES" sz="1000" dirty="0"/>
              <a:t>Henry Cortez</a:t>
            </a:r>
            <a:endParaRPr lang="es-MX" sz="1000" dirty="0"/>
          </a:p>
        </p:txBody>
      </p:sp>
    </p:spTree>
    <p:extLst>
      <p:ext uri="{BB962C8B-B14F-4D97-AF65-F5344CB8AC3E}">
        <p14:creationId xmlns:p14="http://schemas.microsoft.com/office/powerpoint/2010/main" val="1091054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007224" y="214610"/>
            <a:ext cx="4572000" cy="923330"/>
          </a:xfrm>
          <a:prstGeom prst="rect">
            <a:avLst/>
          </a:prstGeom>
        </p:spPr>
        <p:txBody>
          <a:bodyPr>
            <a:spAutoFit/>
          </a:bodyPr>
          <a:lstStyle/>
          <a:p>
            <a:pPr algn="just"/>
            <a:r>
              <a:rPr lang="es-MX" dirty="0" smtClean="0"/>
              <a:t>F</a:t>
            </a:r>
            <a:r>
              <a:rPr lang="x-none" smtClean="0"/>
              <a:t>abrica </a:t>
            </a:r>
            <a:r>
              <a:rPr lang="x-none"/>
              <a:t>y </a:t>
            </a:r>
            <a:r>
              <a:rPr lang="x-none" smtClean="0"/>
              <a:t>ven</a:t>
            </a:r>
            <a:r>
              <a:rPr lang="es-MX" dirty="0" smtClean="0"/>
              <a:t>de</a:t>
            </a:r>
            <a:r>
              <a:rPr lang="x-none" smtClean="0"/>
              <a:t> </a:t>
            </a:r>
            <a:r>
              <a:rPr lang="x-none"/>
              <a:t>al por mayor y menor </a:t>
            </a:r>
            <a:r>
              <a:rPr lang="x-none" smtClean="0"/>
              <a:t>productos </a:t>
            </a:r>
            <a:r>
              <a:rPr lang="x-none"/>
              <a:t>naturales de uso medicinal y de limpieza e higiene en general.</a:t>
            </a:r>
            <a:endParaRPr lang="es-MX" dirty="0"/>
          </a:p>
        </p:txBody>
      </p:sp>
      <p:sp>
        <p:nvSpPr>
          <p:cNvPr id="6" name="5 Flecha derecha"/>
          <p:cNvSpPr/>
          <p:nvPr/>
        </p:nvSpPr>
        <p:spPr>
          <a:xfrm>
            <a:off x="2915816" y="476672"/>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8 Conector recto de flecha"/>
          <p:cNvCxnSpPr/>
          <p:nvPr/>
        </p:nvCxnSpPr>
        <p:spPr>
          <a:xfrm rot="16200000" flipH="1">
            <a:off x="1570810" y="2785264"/>
            <a:ext cx="287340" cy="14287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0" name="9 Rectángulo"/>
          <p:cNvSpPr/>
          <p:nvPr/>
        </p:nvSpPr>
        <p:spPr>
          <a:xfrm>
            <a:off x="4067944" y="1558432"/>
            <a:ext cx="4572000" cy="1200329"/>
          </a:xfrm>
          <a:prstGeom prst="rect">
            <a:avLst/>
          </a:prstGeom>
        </p:spPr>
        <p:txBody>
          <a:bodyPr>
            <a:spAutoFit/>
          </a:bodyPr>
          <a:lstStyle/>
          <a:p>
            <a:r>
              <a:rPr lang="es-ES" dirty="0" smtClean="0"/>
              <a:t>Brinda </a:t>
            </a:r>
            <a:r>
              <a:rPr lang="es-ES" dirty="0" err="1"/>
              <a:t>fitomedicamentos</a:t>
            </a:r>
            <a:r>
              <a:rPr lang="es-ES" dirty="0"/>
              <a:t> de alta calidad a precios </a:t>
            </a:r>
            <a:r>
              <a:rPr lang="es-ES" dirty="0" smtClean="0"/>
              <a:t>competitivos con </a:t>
            </a:r>
            <a:r>
              <a:rPr lang="es-ES" dirty="0"/>
              <a:t>una variedad de productos que le ha permitido posicionarse en el </a:t>
            </a:r>
            <a:r>
              <a:rPr lang="es-ES" dirty="0" smtClean="0"/>
              <a:t>mercado</a:t>
            </a:r>
            <a:endParaRPr lang="es-MX" dirty="0"/>
          </a:p>
        </p:txBody>
      </p:sp>
      <p:sp>
        <p:nvSpPr>
          <p:cNvPr id="2" name="AutoShape 2" descr="data:image/jpeg;base64,/9j/4AAQSkZJRgABAQAAAQABAAD/2wBDAAkGBwgHBgkIBwgKCgkLDRYPDQwMDRsUFRAWIB0iIiAdHx8kKDQsJCYxJx8fLT0tMTU3Ojo6Iys/RD84QzQ5Ojf/2wBDAQoKCg0MDRoPDxo3JR8lNzc3Nzc3Nzc3Nzc3Nzc3Nzc3Nzc3Nzc3Nzc3Nzc3Nzc3Nzc3Nzc3Nzc3Nzc3Nzc3Nzf/wAARCACrAHIDASIAAhEBAxEB/8QAHAABAAIDAQEBAAAAAAAAAAAAAAUGAQQHAwII/8QAOhAAAQQBAwIDBgQEBAcAAAAAAQACAwQRBRIhMUEGE1EHImFxgZEUFTKhQlKxwSMzROEWJFNicpLw/8QAGgEBAAMBAQEAAAAAAAAAAAAAAAECBAMFBv/EACcRAAICAQMEAgEFAAAAAAAAAAABAgMREiExBBNBURQiBTJCYYGR/9oADAMBAAIRAxEAPwDuKIiAIiIAiJlAERYBB6FAZRMogCIiAIiIAiIgCIiAIUWnquoV9Moy2rLsMYM47k+gRb7IGNU1GDTabrNg5aCA1reXOcTgAD1ytP8ANGvrudO/yXY3Ybl2wfE8FVPVp4rOrwX9SsBpawmvXaMhvGN+e/Lmj6ra1C1R0fS5PNmc107tgySTkjPT5crPdZOFiqS3Y/bk9TqVrU7c8MRcyCs4F9uKVzYi3qcjPPHova7q1SvFAal61NLLKYWsqbD7wGcEOzxx1CrlbUHNoWm1oHOGGu/xTs9znkdz0+5CpF+/LNYE7GCtECTCxgOODnOepJ7lbOl6WyzLawce4dkpajqIgz+G2va3e8WXloPPTODg+meFJaNrVXVBI2Mlk8R2yQvI3NP06riNLxZrNH8QG2RKywwtkZOC4HjqtKLXJqGqi5RkkxG/cME5yfj379euF2n0sosspo/RwIKyoHwb4gi8R6LFcaAyYe7NH/I4dVOhZfJ0MoiIAiIgCLGQmQgHyVB9oOqRttRVZIo5q0ODK17yAXOzgEN977eqvpORgd1xXxyxsnim+9khc8kZAGAwADH16rnZdGmDm/BDRZ9Gv0Dp00lqlFW1J7jEyGXPDANwOSDhoAOTjkj1woG+7TdRvxxebbHl4LSIyQGAD9R+XQ9xhav59NK+vJaduLGMgeMZNhoPRx7cE/M4Kl9bteHn3Rbo23RzTNw4tDmhjWgAAFvQjhbqYwvUbo5y1/hyfoiNfZNQkrW68gLLAd7rXF/A6c4GOO2fVV9zGzkB7PI3NO0uk2t+YJAH7rpehRUtSpGO5b/Eu8szGPcH4HYkOGQf7r51KmIae0QNmldyDKwYLupwO3VRZ1nxvq45ZHbzucqdEwxjy3B5wS4ZxtHzPH2WmJC12QQAR1xnCtl3S2WZTE5ojnkPBHDfhlVnUIJ6Vh0VmIbo+MOHX4rvT1ULovBGDofs98SQ/mVGB7WxTWQY5hGDte45LXHsDwQutA9l+bvDt9la3CGU3SzieOTzc8saHDt6Dqu13fG2lVgdjpJ3AZxG3j7leZ1FtdMvtLB3TyizoCqnpPiPVdZkxT0pkcP/AFppCAB8scqy12Thv/MPjcT2Y3A/qq12xs3iSbCLHPwRdQfLw/YdmN3bPRQ2o0NZstPkalHCMcNZER++VOLBHC52VqxYYKXT1q/pNt1XVt8mSMgnJA9Qe4VV8Xta7xDbfEAWStZIwt7gj/YrqVvSqFyVs1qrDJKwYa9zeQFVvE3hqqGxzRSugDWlokectHo0+g9CvLt6S5VOvVlePf8AYOXyec2NhBBG7G0+mCtvTfwUNhjrrGSxkYAaQR0+nK9NZ065pEkTL0A2SjMbwctd8iO/Ki6vkOsNE4c5sjtuMhuc8cnGF9L+JhKHRKMudzPPkvfhRlHT7/4nSmSSOmzHNFKOY+4c0j+HOM56KZ1GWa3KD5ZaQMkY6dMkKi6He/JdTlhmvCLyjtcxuXsm74PrwrbduVb+lwW6TjIXSBrXjjy3cEgfDGQsf5KDj91wda1q2IrVassTXzFoc+HkYZw4fTsoTxBLTk0pk8sRAnOxm7+BwH6c/c/L5KyWtRjhjMlqORkQG7f5fBHwVZHias2na06pWbNRe8Sv/Ehw2yHaPdaDyM8jPPU9srzadcZ65JpIu4xXDInw7CH6jVp1g10084ic8k5ORk4HwAJ+i65pHgWrVnE12c2i3lrNu1ufiO6p3su0JtzX59U8gNqUwWRO5y6V36iOegGPuV19vT/daHRVbLuyjuQjEcbY2hrGhoHYDAX0FlFoSxsiQiIpAREQGOy+JomTRPjkaHMcCHNI4IXosEZTGQULxHVGm0jp+qRSWtFlcPKsADfTd/D9AcKrw+FoxY8iGwJ/PaDXkA91/PJ/29V1LUvD+l6pk3qjZSe+SP6FQus+DarNKLNGbJDNXBdBGHlwLvqev1VO7fX+jgq4plCveDb1YvdXgErRjlmQR9CtsQs0XRNOr2Ztlk8GMj3xI8lxGPQADlTlLW9RnIq34pIbjG/4MLW7C938xLjjP1+QKj9T0jxTq1xs1jToQ9gIie9rXlg4z7x9cdlF96uSTJSw3g3InzP0KxR1e5Vmrzxl0LW8vj4/T8fgufs02M3mRMkigZNKxpGSRH1xk+vKsNanLavT6eav5hLVaPxLqZa57ATjAL+C7joCo7Xq9eHUbIpQvhqZDoWlpaWtwMjB+O5cL70q8RIeyO06Np1fS9Ohp1Ghscbeo/iPc/VbwUfoD5JNFovlGHmBmR9FIhaY8IsERFYBERAEREAREQBYPRZRAatujVt7fxVeKXbwN7QcKueKor2leHbjaEznQluG7nHfCCecHuPnyFbMLXv04b1d1ewHGNxGQDjOOVSUMp4BXPZ3og0nQw97MT2j5rz3weg+y0vHmjDULUclZjfOiqyTSsaPekAdGAPtvwrLoznxRS0p3gy1nYBA6sPLT9v6L50uN1i9fvTYy5/4eNo52sYXfuSSfsubrjKGkYN+kYzUh8r/AC/Lbs+WOF7rzhhZDE2OMYY0YA9AvRdorCwAiIpAREQBERAEREARYWM8oD6WCmU6oCE1e1HpN6K/M7EUkbopMDq4Dc3+4+oW5ocLoNNhEjS2WQebLnrvccu/crQ8bMiGgS2ZRkU5I7QGM52PDv7KaryMlibLG9rmPAILTkEKqW5J6oixlWIMosIgMoscogMoiIAsHosrB6IDUvWjAGtYW7yehUHrWr269UuaHt2gkujAP7YWxrdhjLIbsJcG++QeQPUD4YXnBN50LmvALgP1diFksserBuqrSim0UXSvaJemnuudNGY4ZdkYfwXDA/fOeissHtEpMgEl2PacZIYck/IFRWo+znRtSuvsyumY153+VC4NaHeueq+W+zbSgRuuXSzuwuB4+ajuNeROKl4JDXPaF4fsaNZh82fNiB7Wjy3NIJaf7qi6Z7T9Vr+HtM0rSqsMVilEyKSzKzdHIxo2gAcdsZ+IV7h8DeHazCDTM27qZZC5ak/gfw5O84ryxj+WOUgfZHcyiq84K3e9rGtybW1oq8XvAuc2Mnp1b73r8lJ1PaDalmNh10OhDQ4xuDBtGeegyve17NNCnYdstuLvkSZ5+qiLHsrZA0GhqzyQCMTxg7gfUjCq7G/I0Y8HTqGutsV45QWzMeM7mcKUr3IbH+W8Z9D1XKNGZq2jzxV9TaACNrJIn5jP7K3eYch2S12PdcPVXjc0HQnwW/c7+U/sirzdXuNaARGSBjJRX+Qjl8eZZERFoOIWD0WUQGlfoxW2Avy2RnLJAOQf7/JV11o1hJFKxrZGktOD7p+IPorceir+u6aBE+xC0kdXtA/cLNfXlaomnp7EniRFnVogcgkADBC1neIKscmJLDG57OeBhbenwUrbGSvrQk9zt6lbr6dBpJbVhDiMZ2DOFhxJ+Tdrjwka0epwWIgIZmPJ7ggj+qzhzAn5ZQETG/hYsR/pywZC+53sYAAeAOirLJKYbOcDKzvB6dFpecM4BXo13Yd1GoYFiPz2mPaCD6oC6OAsk3Ox/wDcLYhC9jG1/wCr6K8ZtFWjSFloAGwfZF6mrz0H2RW1kYLaiIvVPKCIiAL5cARgr6RARFqpXpmSyxm1juZAOnzUNZvMMjmxHdgq1zxiWF7CMgjGPVULUdPbVc4scGkE+76Lz+qg4vMTf0sk+TYksytGT0K1JbchIUdJPKHZLwQsDUA3glYtzXsSDZX917wzEHlQztSHZYZqUWeTg91G4yi1QzDHK2mP39FVotQjdja9Smn32ykjOeylSwGskxsRYD2YRXyjnuWRERe0eSEREAREQGCOFp3NNqXMG1XZKR6hbqKHFPklNrgrtnwbo9iUyOikYT1ayQgfZYZ4L0Nn+lc4/wDc8lWNFTtQ9Fu5P2QP/CGiH/Rj/wBivKTwXoj/APTOb/4yEKxop7cPRGuXsqp8CaOD7n4hp9RKVD3vD13RpHSVt1moPeLv42D4+q6Evh4GDwuc6ISXB0hdNPkoLNQa5jSHMwRnqikbWi6abMxNRmS93c+qLF8dezX3/wCD/9k="/>
          <p:cNvSpPr>
            <a:spLocks noChangeAspect="1" noChangeArrowheads="1"/>
          </p:cNvSpPr>
          <p:nvPr/>
        </p:nvSpPr>
        <p:spPr bwMode="auto">
          <a:xfrm>
            <a:off x="63500" y="-638175"/>
            <a:ext cx="876300"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54" y="363292"/>
            <a:ext cx="140017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Flecha derecha"/>
          <p:cNvSpPr/>
          <p:nvPr/>
        </p:nvSpPr>
        <p:spPr>
          <a:xfrm rot="5400000">
            <a:off x="6209928" y="1234395"/>
            <a:ext cx="288032" cy="360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Rectángulo redondeado"/>
          <p:cNvSpPr/>
          <p:nvPr/>
        </p:nvSpPr>
        <p:spPr>
          <a:xfrm>
            <a:off x="279524" y="4006806"/>
            <a:ext cx="3788420" cy="6463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C" dirty="0"/>
              <a:t>Nace en el año de 1989 bajo el nombre de Laboratorios </a:t>
            </a:r>
            <a:r>
              <a:rPr lang="es-EC" dirty="0" err="1"/>
              <a:t>Pronavit</a:t>
            </a:r>
            <a:r>
              <a:rPr lang="es-EC" dirty="0"/>
              <a:t>  </a:t>
            </a:r>
          </a:p>
        </p:txBody>
      </p:sp>
      <p:sp>
        <p:nvSpPr>
          <p:cNvPr id="17" name="16 Rectángulo redondeado"/>
          <p:cNvSpPr/>
          <p:nvPr/>
        </p:nvSpPr>
        <p:spPr>
          <a:xfrm>
            <a:off x="1475656" y="5028689"/>
            <a:ext cx="3788420" cy="9565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C" dirty="0"/>
              <a:t>El 14 de noviembre de 2007 se constituye como </a:t>
            </a:r>
            <a:r>
              <a:rPr lang="es-EC" dirty="0" err="1"/>
              <a:t>Biopronec</a:t>
            </a:r>
            <a:r>
              <a:rPr lang="es-EC" dirty="0"/>
              <a:t> Cía. Ltda. </a:t>
            </a:r>
          </a:p>
        </p:txBody>
      </p:sp>
      <p:sp>
        <p:nvSpPr>
          <p:cNvPr id="11" name="10 Flecha doblada"/>
          <p:cNvSpPr/>
          <p:nvPr/>
        </p:nvSpPr>
        <p:spPr>
          <a:xfrm rot="5400000">
            <a:off x="4247964" y="4206824"/>
            <a:ext cx="648072" cy="7200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46" y="5481228"/>
            <a:ext cx="1278358" cy="121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5642992" y="4689140"/>
            <a:ext cx="2610544"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Medicinales</a:t>
            </a:r>
            <a:endParaRPr lang="es-MX" dirty="0"/>
          </a:p>
        </p:txBody>
      </p:sp>
      <p:sp>
        <p:nvSpPr>
          <p:cNvPr id="21" name="20 Rectángulo"/>
          <p:cNvSpPr/>
          <p:nvPr/>
        </p:nvSpPr>
        <p:spPr>
          <a:xfrm>
            <a:off x="5993904" y="5157192"/>
            <a:ext cx="2610544"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Línea cosmética</a:t>
            </a:r>
            <a:endParaRPr lang="es-MX" dirty="0"/>
          </a:p>
        </p:txBody>
      </p:sp>
      <p:sp>
        <p:nvSpPr>
          <p:cNvPr id="22" name="21 Rectángulo"/>
          <p:cNvSpPr/>
          <p:nvPr/>
        </p:nvSpPr>
        <p:spPr>
          <a:xfrm>
            <a:off x="6133767" y="5661248"/>
            <a:ext cx="2974737"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Suplementos nutricionales</a:t>
            </a:r>
            <a:endParaRPr lang="es-MX" dirty="0"/>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4233" y="2869993"/>
            <a:ext cx="10668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Rectángulo redondeado"/>
          <p:cNvSpPr/>
          <p:nvPr/>
        </p:nvSpPr>
        <p:spPr>
          <a:xfrm>
            <a:off x="4734272" y="3197448"/>
            <a:ext cx="4032448" cy="86583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dirty="0" smtClean="0"/>
              <a:t>Productos cuyo principio activo es un extracto vegetal para </a:t>
            </a:r>
            <a:r>
              <a:rPr lang="es-ES" dirty="0"/>
              <a:t>producir </a:t>
            </a:r>
            <a:r>
              <a:rPr lang="es-ES" dirty="0" smtClean="0"/>
              <a:t>un </a:t>
            </a:r>
            <a:r>
              <a:rPr lang="es-ES" dirty="0"/>
              <a:t>efecto curativo o preventivo</a:t>
            </a:r>
            <a:endParaRPr lang="es-MX" dirty="0"/>
          </a:p>
        </p:txBody>
      </p:sp>
      <p:sp>
        <p:nvSpPr>
          <p:cNvPr id="25" name="24 Flecha derecha"/>
          <p:cNvSpPr/>
          <p:nvPr/>
        </p:nvSpPr>
        <p:spPr>
          <a:xfrm rot="5400000">
            <a:off x="6149207" y="2722757"/>
            <a:ext cx="288032" cy="360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25 Rectángulo redondeado"/>
          <p:cNvSpPr/>
          <p:nvPr/>
        </p:nvSpPr>
        <p:spPr>
          <a:xfrm>
            <a:off x="3106270" y="6192526"/>
            <a:ext cx="4432746" cy="50592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C" dirty="0" smtClean="0"/>
              <a:t>Ubicada al sur de la ciudad de Quito</a:t>
            </a:r>
            <a:endParaRPr lang="es-EC" dirty="0"/>
          </a:p>
        </p:txBody>
      </p:sp>
      <p:sp>
        <p:nvSpPr>
          <p:cNvPr id="27" name="26 Flecha doblada"/>
          <p:cNvSpPr/>
          <p:nvPr/>
        </p:nvSpPr>
        <p:spPr>
          <a:xfrm rot="5400000">
            <a:off x="5358647" y="5405761"/>
            <a:ext cx="648072" cy="7200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6125391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404664"/>
            <a:ext cx="8352928" cy="369332"/>
          </a:xfrm>
          <a:prstGeom prst="rect">
            <a:avLst/>
          </a:prstGeom>
        </p:spPr>
        <p:txBody>
          <a:bodyPr wrap="square">
            <a:spAutoFit/>
          </a:bodyPr>
          <a:lstStyle/>
          <a:p>
            <a:pPr algn="ctr"/>
            <a:r>
              <a:rPr lang="es-ES" b="1" dirty="0"/>
              <a:t>COMPARACIÓN DE ESCENARIOS BALANCE GENERAL BIOPRONEC Cía. Ltda.</a:t>
            </a:r>
            <a:endParaRPr lang="es-MX" dirty="0"/>
          </a:p>
        </p:txBody>
      </p:sp>
      <p:graphicFrame>
        <p:nvGraphicFramePr>
          <p:cNvPr id="5" name="4 Tabla"/>
          <p:cNvGraphicFramePr>
            <a:graphicFrameLocks noGrp="1"/>
          </p:cNvGraphicFramePr>
          <p:nvPr>
            <p:extLst>
              <p:ext uri="{D42A27DB-BD31-4B8C-83A1-F6EECF244321}">
                <p14:modId xmlns:p14="http://schemas.microsoft.com/office/powerpoint/2010/main" val="604593594"/>
              </p:ext>
            </p:extLst>
          </p:nvPr>
        </p:nvGraphicFramePr>
        <p:xfrm>
          <a:off x="719572" y="1124744"/>
          <a:ext cx="7704856" cy="5398008"/>
        </p:xfrm>
        <a:graphic>
          <a:graphicData uri="http://schemas.openxmlformats.org/drawingml/2006/table">
            <a:tbl>
              <a:tblPr firstRow="1" firstCol="1" bandRow="1">
                <a:tableStyleId>{91EBBBCC-DAD2-459C-BE2E-F6DE35CF9A28}</a:tableStyleId>
              </a:tblPr>
              <a:tblGrid>
                <a:gridCol w="4030953"/>
                <a:gridCol w="966268"/>
                <a:gridCol w="925356"/>
                <a:gridCol w="885189"/>
                <a:gridCol w="897090"/>
              </a:tblGrid>
              <a:tr h="136529">
                <a:tc>
                  <a:txBody>
                    <a:bodyPr/>
                    <a:lstStyle/>
                    <a:p>
                      <a:endParaRPr lang="es-MX" sz="1100">
                        <a:effectLst/>
                        <a:latin typeface="Calibri"/>
                        <a:cs typeface="Times New Roman"/>
                      </a:endParaRPr>
                    </a:p>
                  </a:txBody>
                  <a:tcPr marL="30340" marR="30340" marT="0" marB="0" anchor="b"/>
                </a:tc>
                <a:tc gridSpan="2">
                  <a:txBody>
                    <a:bodyPr/>
                    <a:lstStyle/>
                    <a:p>
                      <a:pPr algn="ctr">
                        <a:lnSpc>
                          <a:spcPct val="115000"/>
                        </a:lnSpc>
                        <a:spcAft>
                          <a:spcPts val="0"/>
                        </a:spcAft>
                      </a:pPr>
                      <a:r>
                        <a:rPr lang="es-MX" sz="1100">
                          <a:effectLst/>
                        </a:rPr>
                        <a:t>OPTIMISTA </a:t>
                      </a:r>
                      <a:endParaRPr lang="es-MX" sz="1100">
                        <a:effectLst/>
                        <a:latin typeface="Calibri"/>
                        <a:ea typeface="Calibri"/>
                        <a:cs typeface="Times New Roman"/>
                      </a:endParaRPr>
                    </a:p>
                  </a:txBody>
                  <a:tcPr marL="30340" marR="30340" marT="0" marB="0" anchor="b"/>
                </a:tc>
                <a:tc hMerge="1">
                  <a:txBody>
                    <a:bodyPr/>
                    <a:lstStyle/>
                    <a:p>
                      <a:endParaRPr lang="es-MX"/>
                    </a:p>
                  </a:txBody>
                  <a:tcPr/>
                </a:tc>
                <a:tc>
                  <a:txBody>
                    <a:bodyPr/>
                    <a:lstStyle/>
                    <a:p>
                      <a:pPr>
                        <a:lnSpc>
                          <a:spcPct val="115000"/>
                        </a:lnSpc>
                        <a:spcAft>
                          <a:spcPts val="0"/>
                        </a:spcAft>
                      </a:pPr>
                      <a:r>
                        <a:rPr lang="es-MX" sz="1100">
                          <a:effectLst/>
                        </a:rPr>
                        <a:t>NEUTRAL </a:t>
                      </a:r>
                      <a:endParaRPr lang="es-MX" sz="1100">
                        <a:effectLst/>
                        <a:latin typeface="Calibri"/>
                        <a:ea typeface="Calibri"/>
                        <a:cs typeface="Times New Roman"/>
                      </a:endParaRPr>
                    </a:p>
                  </a:txBody>
                  <a:tcPr marL="30340" marR="30340" marT="0" marB="0" anchor="b"/>
                </a:tc>
                <a:tc>
                  <a:txBody>
                    <a:bodyPr/>
                    <a:lstStyle/>
                    <a:p>
                      <a:pPr>
                        <a:lnSpc>
                          <a:spcPct val="115000"/>
                        </a:lnSpc>
                        <a:spcAft>
                          <a:spcPts val="0"/>
                        </a:spcAft>
                      </a:pPr>
                      <a:r>
                        <a:rPr lang="es-MX" sz="1100">
                          <a:effectLst/>
                        </a:rPr>
                        <a:t>PESIMISTA</a:t>
                      </a:r>
                      <a:endParaRPr lang="es-MX" sz="1100">
                        <a:effectLst/>
                        <a:latin typeface="Calibri"/>
                        <a:ea typeface="Calibri"/>
                        <a:cs typeface="Times New Roman"/>
                      </a:endParaRPr>
                    </a:p>
                  </a:txBody>
                  <a:tcPr marL="30340" marR="30340" marT="0" marB="0" anchor="b"/>
                </a:tc>
              </a:tr>
              <a:tr h="131588">
                <a:tc>
                  <a:txBody>
                    <a:bodyPr/>
                    <a:lstStyle/>
                    <a:p>
                      <a:pPr>
                        <a:lnSpc>
                          <a:spcPct val="115000"/>
                        </a:lnSpc>
                        <a:spcAft>
                          <a:spcPts val="0"/>
                        </a:spcAft>
                      </a:pPr>
                      <a:r>
                        <a:rPr lang="es-MX" sz="1100">
                          <a:effectLst/>
                        </a:rPr>
                        <a:t>CUENTAS  </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2012-1</a:t>
                      </a:r>
                      <a:endParaRPr lang="es-MX" sz="1100" dirty="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2012-2</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2012-3</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2012-4</a:t>
                      </a:r>
                      <a:endParaRPr lang="es-MX" sz="1100">
                        <a:effectLst/>
                        <a:latin typeface="Calibri"/>
                        <a:ea typeface="Calibri"/>
                        <a:cs typeface="Times New Roman"/>
                      </a:endParaRPr>
                    </a:p>
                  </a:txBody>
                  <a:tcPr marL="30340" marR="30340" marT="0" marB="0" anchor="b"/>
                </a:tc>
              </a:tr>
              <a:tr h="130028">
                <a:tc>
                  <a:txBody>
                    <a:bodyPr/>
                    <a:lstStyle/>
                    <a:p>
                      <a:pPr>
                        <a:lnSpc>
                          <a:spcPct val="115000"/>
                        </a:lnSpc>
                        <a:spcAft>
                          <a:spcPts val="0"/>
                        </a:spcAft>
                      </a:pPr>
                      <a:r>
                        <a:rPr lang="es-MX" sz="1100">
                          <a:effectLst/>
                        </a:rPr>
                        <a:t>ACTIVO </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766086.77</a:t>
                      </a:r>
                      <a:endParaRPr lang="es-MX" sz="1100" dirty="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663349.23</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852773.68</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865025.55</a:t>
                      </a:r>
                      <a:endParaRPr lang="es-MX" sz="1100">
                        <a:effectLst/>
                        <a:latin typeface="Calibri"/>
                        <a:ea typeface="Calibri"/>
                        <a:cs typeface="Times New Roman"/>
                      </a:endParaRPr>
                    </a:p>
                  </a:txBody>
                  <a:tcPr marL="30340" marR="30340" marT="0" marB="0" anchor="b"/>
                </a:tc>
              </a:tr>
              <a:tr h="130028">
                <a:tc>
                  <a:txBody>
                    <a:bodyPr/>
                    <a:lstStyle/>
                    <a:p>
                      <a:pPr>
                        <a:lnSpc>
                          <a:spcPct val="115000"/>
                        </a:lnSpc>
                        <a:spcAft>
                          <a:spcPts val="0"/>
                        </a:spcAft>
                      </a:pPr>
                      <a:r>
                        <a:rPr lang="es-MX" sz="1100">
                          <a:effectLst/>
                        </a:rPr>
                        <a:t>ACTIVO CORRIENTE</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621086.77</a:t>
                      </a:r>
                      <a:endParaRPr lang="es-MX" sz="1100" dirty="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518349.23</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707773.68</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720025.55</a:t>
                      </a:r>
                      <a:endParaRPr lang="es-MX" sz="1100">
                        <a:effectLst/>
                        <a:latin typeface="Calibri"/>
                        <a:ea typeface="Calibri"/>
                        <a:cs typeface="Times New Roman"/>
                      </a:endParaRPr>
                    </a:p>
                  </a:txBody>
                  <a:tcPr marL="30340" marR="30340" marT="0" marB="0" anchor="b"/>
                </a:tc>
              </a:tr>
              <a:tr h="130028">
                <a:tc>
                  <a:txBody>
                    <a:bodyPr/>
                    <a:lstStyle/>
                    <a:p>
                      <a:pPr marL="184150">
                        <a:lnSpc>
                          <a:spcPct val="115000"/>
                        </a:lnSpc>
                        <a:spcAft>
                          <a:spcPts val="0"/>
                        </a:spcAft>
                      </a:pPr>
                      <a:r>
                        <a:rPr lang="es-MX" sz="1100">
                          <a:effectLst/>
                        </a:rPr>
                        <a:t>Caja - Bancos</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0.00</a:t>
                      </a:r>
                      <a:endParaRPr lang="es-MX" sz="1100">
                        <a:effectLst/>
                        <a:latin typeface="Calibri"/>
                        <a:ea typeface="Calibri"/>
                        <a:cs typeface="Times New Roman"/>
                      </a:endParaRPr>
                    </a:p>
                  </a:txBody>
                  <a:tcPr marL="30340" marR="30340" marT="0" marB="0" anchor="ctr"/>
                </a:tc>
                <a:tc>
                  <a:txBody>
                    <a:bodyPr/>
                    <a:lstStyle/>
                    <a:p>
                      <a:pPr algn="ctr">
                        <a:lnSpc>
                          <a:spcPct val="115000"/>
                        </a:lnSpc>
                        <a:spcAft>
                          <a:spcPts val="0"/>
                        </a:spcAft>
                      </a:pPr>
                      <a:r>
                        <a:rPr lang="es-MX" sz="1100" dirty="0">
                          <a:effectLst/>
                        </a:rPr>
                        <a:t>0.00</a:t>
                      </a:r>
                      <a:endParaRPr lang="es-MX" sz="1100" dirty="0">
                        <a:effectLst/>
                        <a:latin typeface="Calibri"/>
                        <a:ea typeface="Calibri"/>
                        <a:cs typeface="Times New Roman"/>
                      </a:endParaRPr>
                    </a:p>
                  </a:txBody>
                  <a:tcPr marL="30340" marR="30340" marT="0" marB="0" anchor="ctr"/>
                </a:tc>
                <a:tc>
                  <a:txBody>
                    <a:bodyPr/>
                    <a:lstStyle/>
                    <a:p>
                      <a:pPr algn="ctr">
                        <a:lnSpc>
                          <a:spcPct val="115000"/>
                        </a:lnSpc>
                        <a:spcAft>
                          <a:spcPts val="0"/>
                        </a:spcAft>
                      </a:pPr>
                      <a:r>
                        <a:rPr lang="es-MX" sz="1100">
                          <a:effectLst/>
                        </a:rPr>
                        <a:t>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0.00</a:t>
                      </a:r>
                      <a:endParaRPr lang="es-MX" sz="1100">
                        <a:effectLst/>
                        <a:latin typeface="Calibri"/>
                        <a:ea typeface="Calibri"/>
                        <a:cs typeface="Times New Roman"/>
                      </a:endParaRPr>
                    </a:p>
                  </a:txBody>
                  <a:tcPr marL="30340" marR="30340" marT="0" marB="0" anchor="b"/>
                </a:tc>
              </a:tr>
              <a:tr h="130028">
                <a:tc>
                  <a:txBody>
                    <a:bodyPr/>
                    <a:lstStyle/>
                    <a:p>
                      <a:pPr marL="184150">
                        <a:lnSpc>
                          <a:spcPct val="115000"/>
                        </a:lnSpc>
                        <a:spcAft>
                          <a:spcPts val="0"/>
                        </a:spcAft>
                      </a:pPr>
                      <a:r>
                        <a:rPr lang="es-MX" sz="1100">
                          <a:effectLst/>
                        </a:rPr>
                        <a:t>Cuentas y documentos por cobrar  </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404417.75</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357476.08</a:t>
                      </a:r>
                      <a:endParaRPr lang="es-MX" sz="1100" dirty="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467625.90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471248.08</a:t>
                      </a:r>
                      <a:endParaRPr lang="es-MX" sz="1100">
                        <a:effectLst/>
                        <a:latin typeface="Calibri"/>
                        <a:ea typeface="Calibri"/>
                        <a:cs typeface="Times New Roman"/>
                      </a:endParaRPr>
                    </a:p>
                  </a:txBody>
                  <a:tcPr marL="30340" marR="30340" marT="0" marB="0" anchor="b"/>
                </a:tc>
              </a:tr>
              <a:tr h="130028">
                <a:tc>
                  <a:txBody>
                    <a:bodyPr/>
                    <a:lstStyle/>
                    <a:p>
                      <a:pPr marL="184150">
                        <a:lnSpc>
                          <a:spcPct val="115000"/>
                        </a:lnSpc>
                        <a:spcAft>
                          <a:spcPts val="0"/>
                        </a:spcAft>
                      </a:pPr>
                      <a:r>
                        <a:rPr lang="es-MX" sz="1100">
                          <a:effectLst/>
                        </a:rPr>
                        <a:t> Inventarios  </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216669.02</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160873.16</a:t>
                      </a:r>
                      <a:endParaRPr lang="es-MX" sz="1100" dirty="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240147.78</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248777.47</a:t>
                      </a:r>
                      <a:endParaRPr lang="es-MX" sz="1100">
                        <a:effectLst/>
                        <a:latin typeface="Calibri"/>
                        <a:ea typeface="Calibri"/>
                        <a:cs typeface="Times New Roman"/>
                      </a:endParaRPr>
                    </a:p>
                  </a:txBody>
                  <a:tcPr marL="30340" marR="30340" marT="0" marB="0" anchor="b"/>
                </a:tc>
              </a:tr>
              <a:tr h="130028">
                <a:tc>
                  <a:txBody>
                    <a:bodyPr/>
                    <a:lstStyle/>
                    <a:p>
                      <a:pPr>
                        <a:lnSpc>
                          <a:spcPct val="115000"/>
                        </a:lnSpc>
                        <a:spcAft>
                          <a:spcPts val="0"/>
                        </a:spcAft>
                      </a:pPr>
                      <a:r>
                        <a:rPr lang="es-MX" sz="1100">
                          <a:effectLst/>
                        </a:rPr>
                        <a:t> ACTIVO FIJO  </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142000.00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142000.00</a:t>
                      </a:r>
                      <a:endParaRPr lang="es-MX" sz="1100" dirty="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142000.00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142000.00</a:t>
                      </a:r>
                      <a:endParaRPr lang="es-MX" sz="1100">
                        <a:effectLst/>
                        <a:latin typeface="Calibri"/>
                        <a:ea typeface="Calibri"/>
                        <a:cs typeface="Times New Roman"/>
                      </a:endParaRPr>
                    </a:p>
                  </a:txBody>
                  <a:tcPr marL="30340" marR="30340" marT="0" marB="0" anchor="b"/>
                </a:tc>
              </a:tr>
              <a:tr h="130028">
                <a:tc>
                  <a:txBody>
                    <a:bodyPr/>
                    <a:lstStyle/>
                    <a:p>
                      <a:pPr>
                        <a:lnSpc>
                          <a:spcPct val="115000"/>
                        </a:lnSpc>
                        <a:spcAft>
                          <a:spcPts val="0"/>
                        </a:spcAft>
                      </a:pPr>
                      <a:r>
                        <a:rPr lang="es-MX" sz="1100">
                          <a:effectLst/>
                        </a:rPr>
                        <a:t> ACTIVO DIFERIDO </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3000.00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3000.00</a:t>
                      </a:r>
                      <a:endParaRPr lang="es-MX" sz="1100" dirty="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3000.00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3000.00</a:t>
                      </a:r>
                      <a:endParaRPr lang="es-MX" sz="1100">
                        <a:effectLst/>
                        <a:latin typeface="Calibri"/>
                        <a:ea typeface="Calibri"/>
                        <a:cs typeface="Times New Roman"/>
                      </a:endParaRPr>
                    </a:p>
                  </a:txBody>
                  <a:tcPr marL="30340" marR="30340" marT="0" marB="0" anchor="b"/>
                </a:tc>
              </a:tr>
              <a:tr h="130028">
                <a:tc>
                  <a:txBody>
                    <a:bodyPr/>
                    <a:lstStyle/>
                    <a:p>
                      <a:pPr>
                        <a:lnSpc>
                          <a:spcPct val="115000"/>
                        </a:lnSpc>
                        <a:spcAft>
                          <a:spcPts val="0"/>
                        </a:spcAft>
                      </a:pPr>
                      <a:r>
                        <a:rPr lang="es-MX" sz="1100">
                          <a:effectLst/>
                        </a:rPr>
                        <a:t> ACTIVO LARGO PLAZO  </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0.00</a:t>
                      </a:r>
                      <a:endParaRPr lang="es-MX" sz="1100" dirty="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0.00</a:t>
                      </a:r>
                      <a:endParaRPr lang="es-MX" sz="1100">
                        <a:effectLst/>
                        <a:latin typeface="Calibri"/>
                        <a:ea typeface="Calibri"/>
                        <a:cs typeface="Times New Roman"/>
                      </a:endParaRPr>
                    </a:p>
                  </a:txBody>
                  <a:tcPr marL="30340" marR="30340" marT="0" marB="0" anchor="b"/>
                </a:tc>
              </a:tr>
              <a:tr h="130028">
                <a:tc>
                  <a:txBody>
                    <a:bodyPr/>
                    <a:lstStyle/>
                    <a:p>
                      <a:pPr>
                        <a:lnSpc>
                          <a:spcPct val="115000"/>
                        </a:lnSpc>
                        <a:spcAft>
                          <a:spcPts val="0"/>
                        </a:spcAft>
                      </a:pPr>
                      <a:r>
                        <a:rPr lang="es-MX" sz="1100">
                          <a:effectLst/>
                        </a:rPr>
                        <a:t>PASIVO</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599900.50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466499.21</a:t>
                      </a:r>
                      <a:endParaRPr lang="es-MX" sz="1100" dirty="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693217.42</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768868.66</a:t>
                      </a:r>
                      <a:endParaRPr lang="es-MX" sz="1100">
                        <a:effectLst/>
                        <a:latin typeface="Calibri"/>
                        <a:ea typeface="Calibri"/>
                        <a:cs typeface="Times New Roman"/>
                      </a:endParaRPr>
                    </a:p>
                  </a:txBody>
                  <a:tcPr marL="30340" marR="30340" marT="0" marB="0" anchor="b"/>
                </a:tc>
              </a:tr>
              <a:tr h="130028">
                <a:tc>
                  <a:txBody>
                    <a:bodyPr/>
                    <a:lstStyle/>
                    <a:p>
                      <a:pPr>
                        <a:lnSpc>
                          <a:spcPct val="115000"/>
                        </a:lnSpc>
                        <a:spcAft>
                          <a:spcPts val="0"/>
                        </a:spcAft>
                      </a:pPr>
                      <a:r>
                        <a:rPr lang="es-MX" sz="1100">
                          <a:effectLst/>
                        </a:rPr>
                        <a:t>PASIVO CORRIENTE</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290047.18</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335249.73</a:t>
                      </a:r>
                      <a:endParaRPr lang="es-MX" sz="1100" dirty="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244706.76</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155441.51</a:t>
                      </a:r>
                      <a:endParaRPr lang="es-MX" sz="1100">
                        <a:effectLst/>
                        <a:latin typeface="Calibri"/>
                        <a:ea typeface="Calibri"/>
                        <a:cs typeface="Times New Roman"/>
                      </a:endParaRPr>
                    </a:p>
                  </a:txBody>
                  <a:tcPr marL="30340" marR="30340" marT="0" marB="0" anchor="b"/>
                </a:tc>
              </a:tr>
              <a:tr h="239251">
                <a:tc>
                  <a:txBody>
                    <a:bodyPr/>
                    <a:lstStyle/>
                    <a:p>
                      <a:pPr marL="184150">
                        <a:lnSpc>
                          <a:spcPct val="115000"/>
                        </a:lnSpc>
                        <a:spcAft>
                          <a:spcPts val="0"/>
                        </a:spcAft>
                      </a:pPr>
                      <a:r>
                        <a:rPr lang="es-MX" sz="1100">
                          <a:effectLst/>
                        </a:rPr>
                        <a:t>Cuentas y documentos por pagar proveedores relacionados locales</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173327.18</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201093.48</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131756.7568</a:t>
                      </a:r>
                      <a:endParaRPr lang="es-MX" sz="1100" dirty="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78542.14</a:t>
                      </a:r>
                      <a:endParaRPr lang="es-MX" sz="1100">
                        <a:effectLst/>
                        <a:latin typeface="Calibri"/>
                        <a:ea typeface="Calibri"/>
                        <a:cs typeface="Times New Roman"/>
                      </a:endParaRPr>
                    </a:p>
                  </a:txBody>
                  <a:tcPr marL="30340" marR="30340" marT="0" marB="0" anchor="b"/>
                </a:tc>
              </a:tr>
              <a:tr h="119626">
                <a:tc>
                  <a:txBody>
                    <a:bodyPr/>
                    <a:lstStyle/>
                    <a:p>
                      <a:pPr marL="184150">
                        <a:lnSpc>
                          <a:spcPct val="115000"/>
                        </a:lnSpc>
                        <a:spcAft>
                          <a:spcPts val="0"/>
                        </a:spcAft>
                      </a:pPr>
                      <a:r>
                        <a:rPr lang="es-MX" sz="1100">
                          <a:effectLst/>
                        </a:rPr>
                        <a:t>Obligaciones con instituciones financieras locales</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6400.00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6400.00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6400.00</a:t>
                      </a:r>
                      <a:endParaRPr lang="es-MX" sz="1100" dirty="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6400.00</a:t>
                      </a:r>
                      <a:endParaRPr lang="es-MX" sz="1100">
                        <a:effectLst/>
                        <a:latin typeface="Calibri"/>
                        <a:ea typeface="Calibri"/>
                        <a:cs typeface="Times New Roman"/>
                      </a:endParaRPr>
                    </a:p>
                  </a:txBody>
                  <a:tcPr marL="30340" marR="30340" marT="0" marB="0" anchor="b"/>
                </a:tc>
              </a:tr>
              <a:tr h="119626">
                <a:tc>
                  <a:txBody>
                    <a:bodyPr/>
                    <a:lstStyle/>
                    <a:p>
                      <a:pPr marL="184150">
                        <a:lnSpc>
                          <a:spcPct val="115000"/>
                        </a:lnSpc>
                        <a:spcAft>
                          <a:spcPts val="0"/>
                        </a:spcAft>
                      </a:pPr>
                      <a:r>
                        <a:rPr lang="es-MX" sz="1100">
                          <a:effectLst/>
                        </a:rPr>
                        <a:t>Otras cuentas y documentos por pagar relacionados locales</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50000.00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50000.00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50000.00</a:t>
                      </a:r>
                      <a:endParaRPr lang="es-MX" sz="1100" dirty="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50000.00</a:t>
                      </a:r>
                      <a:endParaRPr lang="es-MX" sz="1100">
                        <a:effectLst/>
                        <a:latin typeface="Calibri"/>
                        <a:ea typeface="Calibri"/>
                        <a:cs typeface="Times New Roman"/>
                      </a:endParaRPr>
                    </a:p>
                  </a:txBody>
                  <a:tcPr marL="30340" marR="30340" marT="0" marB="0" anchor="b"/>
                </a:tc>
              </a:tr>
              <a:tr h="119626">
                <a:tc>
                  <a:txBody>
                    <a:bodyPr/>
                    <a:lstStyle/>
                    <a:p>
                      <a:pPr marL="184150">
                        <a:lnSpc>
                          <a:spcPct val="115000"/>
                        </a:lnSpc>
                        <a:spcAft>
                          <a:spcPts val="0"/>
                        </a:spcAft>
                      </a:pPr>
                      <a:r>
                        <a:rPr lang="es-MX" sz="1100">
                          <a:effectLst/>
                        </a:rPr>
                        <a:t>Impuesto a la renta por pagar del ejercicio</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35360.00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45581.25</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33150</a:t>
                      </a:r>
                      <a:endParaRPr lang="es-MX" sz="1100" dirty="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12016.88</a:t>
                      </a:r>
                      <a:endParaRPr lang="es-MX" sz="1100">
                        <a:effectLst/>
                        <a:latin typeface="Calibri"/>
                        <a:ea typeface="Calibri"/>
                        <a:cs typeface="Times New Roman"/>
                      </a:endParaRPr>
                    </a:p>
                  </a:txBody>
                  <a:tcPr marL="30340" marR="30340" marT="0" marB="0" anchor="b"/>
                </a:tc>
              </a:tr>
              <a:tr h="134796">
                <a:tc>
                  <a:txBody>
                    <a:bodyPr/>
                    <a:lstStyle/>
                    <a:p>
                      <a:pPr marL="184150">
                        <a:lnSpc>
                          <a:spcPct val="115000"/>
                        </a:lnSpc>
                        <a:spcAft>
                          <a:spcPts val="0"/>
                        </a:spcAft>
                      </a:pPr>
                      <a:r>
                        <a:rPr lang="es-MX" sz="1100">
                          <a:effectLst/>
                        </a:rPr>
                        <a:t>Participación trabajadores por pagar del ejercicio</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24960.00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32175.00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23400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8482.50</a:t>
                      </a:r>
                      <a:endParaRPr lang="es-MX" sz="1100" dirty="0">
                        <a:effectLst/>
                        <a:latin typeface="Calibri"/>
                        <a:ea typeface="Calibri"/>
                        <a:cs typeface="Times New Roman"/>
                      </a:endParaRPr>
                    </a:p>
                  </a:txBody>
                  <a:tcPr marL="30340" marR="30340" marT="0" marB="0" anchor="b"/>
                </a:tc>
              </a:tr>
              <a:tr h="130028">
                <a:tc>
                  <a:txBody>
                    <a:bodyPr/>
                    <a:lstStyle/>
                    <a:p>
                      <a:pPr>
                        <a:lnSpc>
                          <a:spcPct val="115000"/>
                        </a:lnSpc>
                        <a:spcAft>
                          <a:spcPts val="0"/>
                        </a:spcAft>
                      </a:pPr>
                      <a:r>
                        <a:rPr lang="es-MX" sz="1100">
                          <a:effectLst/>
                        </a:rPr>
                        <a:t>PASIVO LARGO PLAZO </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309853.33</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131249.48</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448510.66</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613427.15</a:t>
                      </a:r>
                      <a:endParaRPr lang="es-MX" sz="1100" dirty="0">
                        <a:effectLst/>
                        <a:latin typeface="Calibri"/>
                        <a:ea typeface="Calibri"/>
                        <a:cs typeface="Times New Roman"/>
                      </a:endParaRPr>
                    </a:p>
                  </a:txBody>
                  <a:tcPr marL="30340" marR="30340" marT="0" marB="0" anchor="b"/>
                </a:tc>
              </a:tr>
              <a:tr h="239251">
                <a:tc>
                  <a:txBody>
                    <a:bodyPr/>
                    <a:lstStyle/>
                    <a:p>
                      <a:pPr marL="184150">
                        <a:lnSpc>
                          <a:spcPct val="115000"/>
                        </a:lnSpc>
                        <a:spcAft>
                          <a:spcPts val="0"/>
                        </a:spcAft>
                      </a:pPr>
                      <a:r>
                        <a:rPr lang="es-MX" sz="1100">
                          <a:effectLst/>
                        </a:rPr>
                        <a:t>Otras cuentas y documentos por pagar largo plazo relacionados locales</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309853.33</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131249.4838</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448510.66</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613427.1471</a:t>
                      </a:r>
                      <a:endParaRPr lang="es-MX" sz="1100" dirty="0">
                        <a:effectLst/>
                        <a:latin typeface="Calibri"/>
                        <a:ea typeface="Calibri"/>
                        <a:cs typeface="Times New Roman"/>
                      </a:endParaRPr>
                    </a:p>
                  </a:txBody>
                  <a:tcPr marL="30340" marR="30340" marT="0" marB="0" anchor="b"/>
                </a:tc>
              </a:tr>
              <a:tr h="130028">
                <a:tc>
                  <a:txBody>
                    <a:bodyPr/>
                    <a:lstStyle/>
                    <a:p>
                      <a:pPr>
                        <a:lnSpc>
                          <a:spcPct val="115000"/>
                        </a:lnSpc>
                        <a:spcAft>
                          <a:spcPts val="0"/>
                        </a:spcAft>
                      </a:pPr>
                      <a:r>
                        <a:rPr lang="es-MX" sz="1100">
                          <a:effectLst/>
                        </a:rPr>
                        <a:t>PATRIMONIO </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166186.27</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196850.02</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159556.27</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96156.90</a:t>
                      </a:r>
                      <a:endParaRPr lang="es-MX" sz="1100" dirty="0">
                        <a:effectLst/>
                        <a:latin typeface="Calibri"/>
                        <a:ea typeface="Calibri"/>
                        <a:cs typeface="Times New Roman"/>
                      </a:endParaRPr>
                    </a:p>
                  </a:txBody>
                  <a:tcPr marL="30340" marR="30340" marT="0" marB="0" anchor="b"/>
                </a:tc>
              </a:tr>
              <a:tr h="130028">
                <a:tc>
                  <a:txBody>
                    <a:bodyPr/>
                    <a:lstStyle/>
                    <a:p>
                      <a:pPr marL="184150">
                        <a:lnSpc>
                          <a:spcPct val="115000"/>
                        </a:lnSpc>
                        <a:spcAft>
                          <a:spcPts val="0"/>
                        </a:spcAft>
                      </a:pPr>
                      <a:r>
                        <a:rPr lang="es-MX" sz="1100">
                          <a:effectLst/>
                        </a:rPr>
                        <a:t>Capital suscrito </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3000.00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3000.00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3000.00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3000.00</a:t>
                      </a:r>
                      <a:endParaRPr lang="es-MX" sz="1100" dirty="0">
                        <a:effectLst/>
                        <a:latin typeface="Calibri"/>
                        <a:ea typeface="Calibri"/>
                        <a:cs typeface="Times New Roman"/>
                      </a:endParaRPr>
                    </a:p>
                  </a:txBody>
                  <a:tcPr marL="30340" marR="30340" marT="0" marB="0" anchor="b"/>
                </a:tc>
              </a:tr>
              <a:tr h="126994">
                <a:tc>
                  <a:txBody>
                    <a:bodyPr/>
                    <a:lstStyle/>
                    <a:p>
                      <a:pPr marL="184150">
                        <a:lnSpc>
                          <a:spcPct val="115000"/>
                        </a:lnSpc>
                        <a:spcAft>
                          <a:spcPts val="0"/>
                        </a:spcAft>
                      </a:pPr>
                      <a:r>
                        <a:rPr lang="es-MX" sz="1100">
                          <a:effectLst/>
                        </a:rPr>
                        <a:t>Aporte de socios futura capitalización</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51000.00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51000.00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51000.00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51000.00</a:t>
                      </a:r>
                      <a:endParaRPr lang="es-MX" sz="1100" dirty="0">
                        <a:effectLst/>
                        <a:latin typeface="Calibri"/>
                        <a:ea typeface="Calibri"/>
                        <a:cs typeface="Times New Roman"/>
                      </a:endParaRPr>
                    </a:p>
                  </a:txBody>
                  <a:tcPr marL="30340" marR="30340" marT="0" marB="0" anchor="b"/>
                </a:tc>
              </a:tr>
              <a:tr h="130028">
                <a:tc>
                  <a:txBody>
                    <a:bodyPr/>
                    <a:lstStyle/>
                    <a:p>
                      <a:pPr marL="184150">
                        <a:lnSpc>
                          <a:spcPct val="115000"/>
                        </a:lnSpc>
                        <a:spcAft>
                          <a:spcPts val="0"/>
                        </a:spcAft>
                      </a:pPr>
                      <a:r>
                        <a:rPr lang="es-MX" sz="1100">
                          <a:effectLst/>
                        </a:rPr>
                        <a:t>Reserva Legal </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6106.27</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6106.27</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6106.27</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6106.27</a:t>
                      </a:r>
                      <a:endParaRPr lang="es-MX" sz="1100">
                        <a:effectLst/>
                        <a:latin typeface="Calibri"/>
                        <a:ea typeface="Calibri"/>
                        <a:cs typeface="Times New Roman"/>
                      </a:endParaRPr>
                    </a:p>
                  </a:txBody>
                  <a:tcPr marL="30340" marR="30340" marT="0" marB="0" anchor="b"/>
                </a:tc>
              </a:tr>
              <a:tr h="130028">
                <a:tc>
                  <a:txBody>
                    <a:bodyPr/>
                    <a:lstStyle/>
                    <a:p>
                      <a:pPr marL="184150">
                        <a:lnSpc>
                          <a:spcPct val="115000"/>
                        </a:lnSpc>
                        <a:spcAft>
                          <a:spcPts val="0"/>
                        </a:spcAft>
                      </a:pPr>
                      <a:r>
                        <a:rPr lang="es-MX" sz="1100">
                          <a:effectLst/>
                        </a:rPr>
                        <a:t>Utilidad del ejercicio</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106080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136743.75</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99450</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36050.625</a:t>
                      </a:r>
                      <a:endParaRPr lang="es-MX" sz="1100" dirty="0">
                        <a:effectLst/>
                        <a:latin typeface="Calibri"/>
                        <a:ea typeface="Calibri"/>
                        <a:cs typeface="Times New Roman"/>
                      </a:endParaRPr>
                    </a:p>
                  </a:txBody>
                  <a:tcPr marL="30340" marR="30340" marT="0" marB="0" anchor="b"/>
                </a:tc>
              </a:tr>
              <a:tr h="157334">
                <a:tc>
                  <a:txBody>
                    <a:bodyPr/>
                    <a:lstStyle/>
                    <a:p>
                      <a:pPr>
                        <a:lnSpc>
                          <a:spcPct val="115000"/>
                        </a:lnSpc>
                        <a:spcAft>
                          <a:spcPts val="0"/>
                        </a:spcAft>
                      </a:pPr>
                      <a:r>
                        <a:rPr lang="es-MX" sz="1100">
                          <a:effectLst/>
                        </a:rPr>
                        <a:t>TOTAL PASIVO MAS PATRIMONIO </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766086.77</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663349.23</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a:effectLst/>
                        </a:rPr>
                        <a:t>852773.68</a:t>
                      </a:r>
                      <a:endParaRPr lang="es-MX" sz="1100">
                        <a:effectLst/>
                        <a:latin typeface="Calibri"/>
                        <a:ea typeface="Calibri"/>
                        <a:cs typeface="Times New Roman"/>
                      </a:endParaRPr>
                    </a:p>
                  </a:txBody>
                  <a:tcPr marL="30340" marR="30340" marT="0" marB="0" anchor="b"/>
                </a:tc>
                <a:tc>
                  <a:txBody>
                    <a:bodyPr/>
                    <a:lstStyle/>
                    <a:p>
                      <a:pPr algn="ctr">
                        <a:lnSpc>
                          <a:spcPct val="115000"/>
                        </a:lnSpc>
                        <a:spcAft>
                          <a:spcPts val="0"/>
                        </a:spcAft>
                      </a:pPr>
                      <a:r>
                        <a:rPr lang="es-MX" sz="1100" dirty="0">
                          <a:effectLst/>
                        </a:rPr>
                        <a:t>865025.55</a:t>
                      </a:r>
                      <a:endParaRPr lang="es-MX" sz="1100" dirty="0">
                        <a:effectLst/>
                        <a:latin typeface="Calibri"/>
                        <a:ea typeface="Calibri"/>
                        <a:cs typeface="Times New Roman"/>
                      </a:endParaRPr>
                    </a:p>
                  </a:txBody>
                  <a:tcPr marL="30340" marR="30340" marT="0" marB="0" anchor="b"/>
                </a:tc>
              </a:tr>
            </a:tbl>
          </a:graphicData>
        </a:graphic>
      </p:graphicFrame>
    </p:spTree>
    <p:extLst>
      <p:ext uri="{BB962C8B-B14F-4D97-AF65-F5344CB8AC3E}">
        <p14:creationId xmlns:p14="http://schemas.microsoft.com/office/powerpoint/2010/main" val="33422276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188640"/>
            <a:ext cx="7200800" cy="369332"/>
          </a:xfrm>
          <a:prstGeom prst="rect">
            <a:avLst/>
          </a:prstGeom>
        </p:spPr>
        <p:txBody>
          <a:bodyPr wrap="square">
            <a:spAutoFit/>
          </a:bodyPr>
          <a:lstStyle/>
          <a:p>
            <a:pPr algn="ctr"/>
            <a:r>
              <a:rPr lang="es-ES" b="1" dirty="0"/>
              <a:t>ÍNDICES FINANCIEROS POR ESCENARIOS BIOPRONEC Cía. Ltda.</a:t>
            </a:r>
            <a:endParaRPr lang="es-MX" dirty="0"/>
          </a:p>
        </p:txBody>
      </p:sp>
      <p:graphicFrame>
        <p:nvGraphicFramePr>
          <p:cNvPr id="5" name="4 Tabla"/>
          <p:cNvGraphicFramePr>
            <a:graphicFrameLocks noGrp="1"/>
          </p:cNvGraphicFramePr>
          <p:nvPr>
            <p:extLst>
              <p:ext uri="{D42A27DB-BD31-4B8C-83A1-F6EECF244321}">
                <p14:modId xmlns:p14="http://schemas.microsoft.com/office/powerpoint/2010/main" val="2760143438"/>
              </p:ext>
            </p:extLst>
          </p:nvPr>
        </p:nvGraphicFramePr>
        <p:xfrm>
          <a:off x="251520" y="692696"/>
          <a:ext cx="8568952" cy="5904439"/>
        </p:xfrm>
        <a:graphic>
          <a:graphicData uri="http://schemas.openxmlformats.org/drawingml/2006/table">
            <a:tbl>
              <a:tblPr firstRow="1" firstCol="1" bandRow="1">
                <a:tableStyleId>{5FD0F851-EC5A-4D38-B0AD-8093EC10F338}</a:tableStyleId>
              </a:tblPr>
              <a:tblGrid>
                <a:gridCol w="2383428"/>
                <a:gridCol w="2702232"/>
                <a:gridCol w="875188"/>
                <a:gridCol w="825848"/>
                <a:gridCol w="891128"/>
                <a:gridCol w="891128"/>
              </a:tblGrid>
              <a:tr h="220561">
                <a:tc rowSpan="2">
                  <a:txBody>
                    <a:bodyPr/>
                    <a:lstStyle/>
                    <a:p>
                      <a:pPr algn="ctr">
                        <a:lnSpc>
                          <a:spcPct val="115000"/>
                        </a:lnSpc>
                        <a:spcAft>
                          <a:spcPts val="0"/>
                        </a:spcAft>
                      </a:pPr>
                      <a:r>
                        <a:rPr lang="es-MX" sz="1200" dirty="0">
                          <a:effectLst/>
                        </a:rPr>
                        <a:t>INDICADOR </a:t>
                      </a:r>
                      <a:endParaRPr lang="es-MX" sz="1200" dirty="0">
                        <a:effectLst/>
                        <a:latin typeface="Calibri"/>
                        <a:ea typeface="Calibri"/>
                        <a:cs typeface="Times New Roman"/>
                      </a:endParaRPr>
                    </a:p>
                  </a:txBody>
                  <a:tcPr marL="27970" marR="27970" marT="0" marB="0" anchor="ctr"/>
                </a:tc>
                <a:tc rowSpan="2">
                  <a:txBody>
                    <a:bodyPr/>
                    <a:lstStyle/>
                    <a:p>
                      <a:pPr algn="ctr">
                        <a:lnSpc>
                          <a:spcPct val="115000"/>
                        </a:lnSpc>
                        <a:spcAft>
                          <a:spcPts val="0"/>
                        </a:spcAft>
                      </a:pPr>
                      <a:r>
                        <a:rPr lang="es-MX" sz="1200">
                          <a:effectLst/>
                        </a:rPr>
                        <a:t>FORMULA</a:t>
                      </a:r>
                      <a:endParaRPr lang="es-MX" sz="1200">
                        <a:effectLst/>
                        <a:latin typeface="Calibri"/>
                        <a:ea typeface="Calibri"/>
                        <a:cs typeface="Times New Roman"/>
                      </a:endParaRPr>
                    </a:p>
                  </a:txBody>
                  <a:tcPr marL="27970" marR="27970" marT="0" marB="0" anchor="ctr"/>
                </a:tc>
                <a:tc gridSpan="2">
                  <a:txBody>
                    <a:bodyPr/>
                    <a:lstStyle/>
                    <a:p>
                      <a:pPr algn="ctr">
                        <a:lnSpc>
                          <a:spcPct val="115000"/>
                        </a:lnSpc>
                        <a:spcAft>
                          <a:spcPts val="0"/>
                        </a:spcAft>
                      </a:pPr>
                      <a:r>
                        <a:rPr lang="es-MX" sz="1200">
                          <a:effectLst/>
                        </a:rPr>
                        <a:t>OPTIMISTA</a:t>
                      </a:r>
                      <a:endParaRPr lang="es-MX" sz="1200">
                        <a:effectLst/>
                        <a:latin typeface="Calibri"/>
                        <a:ea typeface="Calibri"/>
                        <a:cs typeface="Times New Roman"/>
                      </a:endParaRPr>
                    </a:p>
                  </a:txBody>
                  <a:tcPr marL="27970" marR="27970" marT="0" marB="0" anchor="ctr"/>
                </a:tc>
                <a:tc hMerge="1">
                  <a:txBody>
                    <a:bodyPr/>
                    <a:lstStyle/>
                    <a:p>
                      <a:endParaRPr lang="es-MX"/>
                    </a:p>
                  </a:txBody>
                  <a:tcPr/>
                </a:tc>
                <a:tc>
                  <a:txBody>
                    <a:bodyPr/>
                    <a:lstStyle/>
                    <a:p>
                      <a:pPr algn="ctr">
                        <a:lnSpc>
                          <a:spcPct val="115000"/>
                        </a:lnSpc>
                        <a:spcAft>
                          <a:spcPts val="0"/>
                        </a:spcAft>
                      </a:pPr>
                      <a:r>
                        <a:rPr lang="es-MX" sz="1200">
                          <a:effectLst/>
                        </a:rPr>
                        <a:t>NEUTRAL</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PESIMISTA</a:t>
                      </a:r>
                      <a:endParaRPr lang="es-MX" sz="1200">
                        <a:effectLst/>
                        <a:latin typeface="Calibri"/>
                        <a:ea typeface="Calibri"/>
                        <a:cs typeface="Times New Roman"/>
                      </a:endParaRPr>
                    </a:p>
                  </a:txBody>
                  <a:tcPr marL="27970" marR="27970" marT="0" marB="0" anchor="ctr"/>
                </a:tc>
              </a:tr>
              <a:tr h="125864">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200">
                          <a:effectLst/>
                        </a:rPr>
                        <a:t>2012 - 1</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2012 - 2</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2012 - 3</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2012 - 4</a:t>
                      </a:r>
                      <a:endParaRPr lang="es-MX" sz="1200">
                        <a:effectLst/>
                        <a:latin typeface="Calibri"/>
                        <a:ea typeface="Calibri"/>
                        <a:cs typeface="Times New Roman"/>
                      </a:endParaRPr>
                    </a:p>
                  </a:txBody>
                  <a:tcPr marL="27970" marR="27970" marT="0" marB="0" anchor="ctr"/>
                </a:tc>
              </a:tr>
              <a:tr h="125864">
                <a:tc gridSpan="6">
                  <a:txBody>
                    <a:bodyPr/>
                    <a:lstStyle/>
                    <a:p>
                      <a:pPr algn="ctr">
                        <a:lnSpc>
                          <a:spcPct val="115000"/>
                        </a:lnSpc>
                        <a:spcAft>
                          <a:spcPts val="0"/>
                        </a:spcAft>
                      </a:pPr>
                      <a:r>
                        <a:rPr lang="es-MX" sz="1200">
                          <a:effectLst/>
                        </a:rPr>
                        <a:t>ÍNDICES DE LIQUIDEZ</a:t>
                      </a:r>
                      <a:endParaRPr lang="es-MX" sz="1200">
                        <a:effectLst/>
                        <a:latin typeface="Calibri"/>
                        <a:ea typeface="Calibri"/>
                        <a:cs typeface="Times New Roman"/>
                      </a:endParaRPr>
                    </a:p>
                  </a:txBody>
                  <a:tcPr marL="27970" marR="2797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10281">
                <a:tc>
                  <a:txBody>
                    <a:bodyPr/>
                    <a:lstStyle/>
                    <a:p>
                      <a:pPr algn="l">
                        <a:lnSpc>
                          <a:spcPct val="115000"/>
                        </a:lnSpc>
                        <a:spcAft>
                          <a:spcPts val="0"/>
                        </a:spcAft>
                      </a:pPr>
                      <a:r>
                        <a:rPr lang="es-MX" sz="1200" dirty="0">
                          <a:effectLst/>
                        </a:rPr>
                        <a:t>Capital Neto de Trabajo </a:t>
                      </a:r>
                      <a:endParaRPr lang="es-MX" sz="1200" dirty="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KT= AC - PC</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331039.6</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183099.5</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463066.93</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564584.04</a:t>
                      </a:r>
                      <a:endParaRPr lang="es-MX" sz="1200">
                        <a:effectLst/>
                        <a:latin typeface="Calibri"/>
                        <a:ea typeface="Calibri"/>
                        <a:cs typeface="Times New Roman"/>
                      </a:endParaRPr>
                    </a:p>
                  </a:txBody>
                  <a:tcPr marL="27970" marR="27970" marT="0" marB="0" anchor="ctr"/>
                </a:tc>
              </a:tr>
              <a:tr h="110281">
                <a:tc>
                  <a:txBody>
                    <a:bodyPr/>
                    <a:lstStyle/>
                    <a:p>
                      <a:pPr algn="l">
                        <a:lnSpc>
                          <a:spcPct val="115000"/>
                        </a:lnSpc>
                        <a:spcAft>
                          <a:spcPts val="0"/>
                        </a:spcAft>
                      </a:pPr>
                      <a:r>
                        <a:rPr lang="es-MX" sz="1200" dirty="0">
                          <a:effectLst/>
                        </a:rPr>
                        <a:t>Razón Corriente</a:t>
                      </a:r>
                      <a:endParaRPr lang="es-MX" sz="1200" dirty="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RC= AC / PC</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2.14</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1.55</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2.89</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4.63</a:t>
                      </a:r>
                      <a:endParaRPr lang="es-MX" sz="1200">
                        <a:effectLst/>
                        <a:latin typeface="Calibri"/>
                        <a:ea typeface="Calibri"/>
                        <a:cs typeface="Times New Roman"/>
                      </a:endParaRPr>
                    </a:p>
                  </a:txBody>
                  <a:tcPr marL="27970" marR="27970" marT="0" marB="0" anchor="ctr"/>
                </a:tc>
              </a:tr>
              <a:tr h="110281">
                <a:tc>
                  <a:txBody>
                    <a:bodyPr/>
                    <a:lstStyle/>
                    <a:p>
                      <a:pPr algn="l">
                        <a:lnSpc>
                          <a:spcPct val="115000"/>
                        </a:lnSpc>
                        <a:spcAft>
                          <a:spcPts val="0"/>
                        </a:spcAft>
                      </a:pPr>
                      <a:r>
                        <a:rPr lang="es-MX" sz="1200" dirty="0">
                          <a:effectLst/>
                        </a:rPr>
                        <a:t>Prueba Acida</a:t>
                      </a:r>
                      <a:endParaRPr lang="es-MX" sz="1200" dirty="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PA= (AC-I-GASTOS ANT.)/PC</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1.39</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1.07</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1.91</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3.03</a:t>
                      </a:r>
                      <a:endParaRPr lang="es-MX" sz="1200">
                        <a:effectLst/>
                        <a:latin typeface="Calibri"/>
                        <a:ea typeface="Calibri"/>
                        <a:cs typeface="Times New Roman"/>
                      </a:endParaRPr>
                    </a:p>
                  </a:txBody>
                  <a:tcPr marL="27970" marR="27970" marT="0" marB="0" anchor="ctr"/>
                </a:tc>
              </a:tr>
              <a:tr h="125864">
                <a:tc gridSpan="6">
                  <a:txBody>
                    <a:bodyPr/>
                    <a:lstStyle/>
                    <a:p>
                      <a:pPr algn="ctr">
                        <a:lnSpc>
                          <a:spcPct val="115000"/>
                        </a:lnSpc>
                        <a:spcAft>
                          <a:spcPts val="0"/>
                        </a:spcAft>
                      </a:pPr>
                      <a:r>
                        <a:rPr lang="es-MX" sz="1200" dirty="0">
                          <a:effectLst/>
                        </a:rPr>
                        <a:t>ÍNDICES DE ACTIVIDAD</a:t>
                      </a:r>
                      <a:endParaRPr lang="es-MX" sz="1200" dirty="0">
                        <a:effectLst/>
                        <a:latin typeface="Calibri"/>
                        <a:ea typeface="Calibri"/>
                        <a:cs typeface="Times New Roman"/>
                      </a:endParaRPr>
                    </a:p>
                  </a:txBody>
                  <a:tcPr marL="27970" marR="2797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10281">
                <a:tc>
                  <a:txBody>
                    <a:bodyPr/>
                    <a:lstStyle/>
                    <a:p>
                      <a:pPr algn="l">
                        <a:lnSpc>
                          <a:spcPct val="115000"/>
                        </a:lnSpc>
                        <a:spcAft>
                          <a:spcPts val="0"/>
                        </a:spcAft>
                      </a:pPr>
                      <a:r>
                        <a:rPr lang="es-MX" sz="1200">
                          <a:effectLst/>
                        </a:rPr>
                        <a:t>Rotación de cuentas por cobrar </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RCC= VC/CXC PROM</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5.14</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6</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4.17</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4</a:t>
                      </a:r>
                      <a:endParaRPr lang="es-MX" sz="1200">
                        <a:effectLst/>
                        <a:latin typeface="Calibri"/>
                        <a:ea typeface="Calibri"/>
                        <a:cs typeface="Times New Roman"/>
                      </a:endParaRPr>
                    </a:p>
                  </a:txBody>
                  <a:tcPr marL="27970" marR="27970" marT="0" marB="0" anchor="ctr"/>
                </a:tc>
              </a:tr>
              <a:tr h="110281">
                <a:tc>
                  <a:txBody>
                    <a:bodyPr/>
                    <a:lstStyle/>
                    <a:p>
                      <a:pPr algn="l">
                        <a:lnSpc>
                          <a:spcPct val="115000"/>
                        </a:lnSpc>
                        <a:spcAft>
                          <a:spcPts val="0"/>
                        </a:spcAft>
                      </a:pPr>
                      <a:r>
                        <a:rPr lang="es-MX" sz="1200" dirty="0">
                          <a:effectLst/>
                        </a:rPr>
                        <a:t>Plazo Promedio de Cobro </a:t>
                      </a:r>
                      <a:endParaRPr lang="es-MX" sz="1200" dirty="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PPC = 360 / RCC</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70</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60</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86</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90</a:t>
                      </a:r>
                      <a:endParaRPr lang="es-MX" sz="1200">
                        <a:effectLst/>
                        <a:latin typeface="Calibri"/>
                        <a:ea typeface="Calibri"/>
                        <a:cs typeface="Times New Roman"/>
                      </a:endParaRPr>
                    </a:p>
                  </a:txBody>
                  <a:tcPr marL="27970" marR="27970" marT="0" marB="0" anchor="ctr"/>
                </a:tc>
              </a:tr>
              <a:tr h="110281">
                <a:tc>
                  <a:txBody>
                    <a:bodyPr/>
                    <a:lstStyle/>
                    <a:p>
                      <a:pPr algn="l">
                        <a:lnSpc>
                          <a:spcPct val="115000"/>
                        </a:lnSpc>
                        <a:spcAft>
                          <a:spcPts val="0"/>
                        </a:spcAft>
                      </a:pPr>
                      <a:r>
                        <a:rPr lang="es-MX" sz="1200">
                          <a:effectLst/>
                        </a:rPr>
                        <a:t>Rotación de Inventarios </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RIMP =  CV / INV PROM</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4.8</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6</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4.06</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3.79</a:t>
                      </a:r>
                      <a:endParaRPr lang="es-MX" sz="1200">
                        <a:effectLst/>
                        <a:latin typeface="Calibri"/>
                        <a:ea typeface="Calibri"/>
                        <a:cs typeface="Times New Roman"/>
                      </a:endParaRPr>
                    </a:p>
                  </a:txBody>
                  <a:tcPr marL="27970" marR="27970" marT="0" marB="0" anchor="ctr"/>
                </a:tc>
              </a:tr>
              <a:tr h="110281">
                <a:tc>
                  <a:txBody>
                    <a:bodyPr/>
                    <a:lstStyle/>
                    <a:p>
                      <a:pPr algn="l">
                        <a:lnSpc>
                          <a:spcPct val="115000"/>
                        </a:lnSpc>
                        <a:spcAft>
                          <a:spcPts val="0"/>
                        </a:spcAft>
                      </a:pPr>
                      <a:r>
                        <a:rPr lang="es-MX" sz="1200">
                          <a:effectLst/>
                        </a:rPr>
                        <a:t>Plazo Prom. De Inv.</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PPIMP = 360 / RIMP</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75</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60</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89</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95</a:t>
                      </a:r>
                      <a:endParaRPr lang="es-MX" sz="1200">
                        <a:effectLst/>
                        <a:latin typeface="Calibri"/>
                        <a:ea typeface="Calibri"/>
                        <a:cs typeface="Times New Roman"/>
                      </a:endParaRPr>
                    </a:p>
                  </a:txBody>
                  <a:tcPr marL="27970" marR="27970" marT="0" marB="0" anchor="ctr"/>
                </a:tc>
              </a:tr>
              <a:tr h="215766">
                <a:tc>
                  <a:txBody>
                    <a:bodyPr/>
                    <a:lstStyle/>
                    <a:p>
                      <a:pPr algn="l">
                        <a:lnSpc>
                          <a:spcPct val="115000"/>
                        </a:lnSpc>
                        <a:spcAft>
                          <a:spcPts val="0"/>
                        </a:spcAft>
                      </a:pPr>
                      <a:r>
                        <a:rPr lang="es-MX" sz="1200" dirty="0">
                          <a:effectLst/>
                        </a:rPr>
                        <a:t>Rotación de Cuentas por Pagar </a:t>
                      </a:r>
                      <a:endParaRPr lang="es-MX" sz="1200" dirty="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RCP = CC / PROM. CXP (Proveedores)</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6</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4.8</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7.4</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12</a:t>
                      </a:r>
                      <a:endParaRPr lang="es-MX" sz="1200">
                        <a:effectLst/>
                        <a:latin typeface="Calibri"/>
                        <a:ea typeface="Calibri"/>
                        <a:cs typeface="Times New Roman"/>
                      </a:endParaRPr>
                    </a:p>
                  </a:txBody>
                  <a:tcPr marL="27970" marR="27970" marT="0" marB="0" anchor="ctr"/>
                </a:tc>
              </a:tr>
              <a:tr h="110281">
                <a:tc>
                  <a:txBody>
                    <a:bodyPr/>
                    <a:lstStyle/>
                    <a:p>
                      <a:pPr algn="l">
                        <a:lnSpc>
                          <a:spcPct val="115000"/>
                        </a:lnSpc>
                        <a:spcAft>
                          <a:spcPts val="0"/>
                        </a:spcAft>
                      </a:pPr>
                      <a:r>
                        <a:rPr lang="es-MX" sz="1200">
                          <a:effectLst/>
                        </a:rPr>
                        <a:t>Plazo Promedio de Pago </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PPP = 360 / RCP</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60</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75</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49</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30</a:t>
                      </a:r>
                      <a:endParaRPr lang="es-MX" sz="1200">
                        <a:effectLst/>
                        <a:latin typeface="Calibri"/>
                        <a:ea typeface="Calibri"/>
                        <a:cs typeface="Times New Roman"/>
                      </a:endParaRPr>
                    </a:p>
                  </a:txBody>
                  <a:tcPr marL="27970" marR="27970" marT="0" marB="0" anchor="ctr"/>
                </a:tc>
              </a:tr>
              <a:tr h="110281">
                <a:tc>
                  <a:txBody>
                    <a:bodyPr/>
                    <a:lstStyle/>
                    <a:p>
                      <a:pPr algn="l">
                        <a:lnSpc>
                          <a:spcPct val="115000"/>
                        </a:lnSpc>
                        <a:spcAft>
                          <a:spcPts val="0"/>
                        </a:spcAft>
                      </a:pPr>
                      <a:r>
                        <a:rPr lang="es-MX" sz="1200">
                          <a:effectLst/>
                        </a:rPr>
                        <a:t>Rotación del Activo Fijo </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RAF = VN/ AFPROM</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14.65</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15.11</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13.73</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13.27</a:t>
                      </a:r>
                      <a:endParaRPr lang="es-MX" sz="1200">
                        <a:effectLst/>
                        <a:latin typeface="Calibri"/>
                        <a:ea typeface="Calibri"/>
                        <a:cs typeface="Times New Roman"/>
                      </a:endParaRPr>
                    </a:p>
                  </a:txBody>
                  <a:tcPr marL="27970" marR="27970" marT="0" marB="0" anchor="ctr"/>
                </a:tc>
              </a:tr>
              <a:tr h="110281">
                <a:tc>
                  <a:txBody>
                    <a:bodyPr/>
                    <a:lstStyle/>
                    <a:p>
                      <a:pPr algn="l">
                        <a:lnSpc>
                          <a:spcPct val="115000"/>
                        </a:lnSpc>
                        <a:spcAft>
                          <a:spcPts val="0"/>
                        </a:spcAft>
                      </a:pPr>
                      <a:r>
                        <a:rPr lang="es-MX" sz="1200" dirty="0">
                          <a:effectLst/>
                        </a:rPr>
                        <a:t>Rotación del Activo Total </a:t>
                      </a:r>
                      <a:endParaRPr lang="es-MX" sz="1200" dirty="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RAT = VN/ ATPROM</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2.72</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3.23</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2.29</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2.18</a:t>
                      </a:r>
                      <a:endParaRPr lang="es-MX" sz="1200">
                        <a:effectLst/>
                        <a:latin typeface="Calibri"/>
                        <a:ea typeface="Calibri"/>
                        <a:cs typeface="Times New Roman"/>
                      </a:endParaRPr>
                    </a:p>
                  </a:txBody>
                  <a:tcPr marL="27970" marR="27970" marT="0" marB="0" anchor="ctr"/>
                </a:tc>
              </a:tr>
              <a:tr h="125864">
                <a:tc gridSpan="6">
                  <a:txBody>
                    <a:bodyPr/>
                    <a:lstStyle/>
                    <a:p>
                      <a:pPr algn="ctr">
                        <a:lnSpc>
                          <a:spcPct val="115000"/>
                        </a:lnSpc>
                        <a:spcAft>
                          <a:spcPts val="0"/>
                        </a:spcAft>
                      </a:pPr>
                      <a:r>
                        <a:rPr lang="es-MX" sz="1200" dirty="0">
                          <a:effectLst/>
                        </a:rPr>
                        <a:t>ÍNDICES DE ENDEUDAMIENTO</a:t>
                      </a:r>
                      <a:endParaRPr lang="es-MX" sz="1200" dirty="0">
                        <a:effectLst/>
                        <a:latin typeface="Calibri"/>
                        <a:ea typeface="Calibri"/>
                        <a:cs typeface="Times New Roman"/>
                      </a:endParaRPr>
                    </a:p>
                  </a:txBody>
                  <a:tcPr marL="27970" marR="2797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10281">
                <a:tc>
                  <a:txBody>
                    <a:bodyPr/>
                    <a:lstStyle/>
                    <a:p>
                      <a:pPr algn="l">
                        <a:lnSpc>
                          <a:spcPct val="115000"/>
                        </a:lnSpc>
                        <a:spcAft>
                          <a:spcPts val="0"/>
                        </a:spcAft>
                      </a:pPr>
                      <a:r>
                        <a:rPr lang="es-MX" sz="1200" dirty="0">
                          <a:effectLst/>
                        </a:rPr>
                        <a:t>Multiplicador de deuda</a:t>
                      </a:r>
                      <a:endParaRPr lang="es-MX" sz="1200" dirty="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MD = PT / PAT</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3.61</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2.37</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4.34</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8</a:t>
                      </a:r>
                      <a:endParaRPr lang="es-MX" sz="1200">
                        <a:effectLst/>
                        <a:latin typeface="Calibri"/>
                        <a:ea typeface="Calibri"/>
                        <a:cs typeface="Times New Roman"/>
                      </a:endParaRPr>
                    </a:p>
                  </a:txBody>
                  <a:tcPr marL="27970" marR="27970" marT="0" marB="0" anchor="ctr"/>
                </a:tc>
              </a:tr>
              <a:tr h="110281">
                <a:tc>
                  <a:txBody>
                    <a:bodyPr/>
                    <a:lstStyle/>
                    <a:p>
                      <a:pPr algn="l">
                        <a:lnSpc>
                          <a:spcPct val="115000"/>
                        </a:lnSpc>
                        <a:spcAft>
                          <a:spcPts val="0"/>
                        </a:spcAft>
                      </a:pPr>
                      <a:r>
                        <a:rPr lang="es-MX" sz="1200" dirty="0">
                          <a:effectLst/>
                        </a:rPr>
                        <a:t>Endeudamiento Total </a:t>
                      </a:r>
                      <a:endParaRPr lang="es-MX" sz="1200" dirty="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ET = PT / AT</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78%</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70%</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81%</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89%</a:t>
                      </a:r>
                      <a:endParaRPr lang="es-MX" sz="1200">
                        <a:effectLst/>
                        <a:latin typeface="Calibri"/>
                        <a:ea typeface="Calibri"/>
                        <a:cs typeface="Times New Roman"/>
                      </a:endParaRPr>
                    </a:p>
                  </a:txBody>
                  <a:tcPr marL="27970" marR="27970" marT="0" marB="0" anchor="ctr"/>
                </a:tc>
              </a:tr>
              <a:tr h="110281">
                <a:tc>
                  <a:txBody>
                    <a:bodyPr/>
                    <a:lstStyle/>
                    <a:p>
                      <a:pPr algn="l">
                        <a:lnSpc>
                          <a:spcPct val="115000"/>
                        </a:lnSpc>
                        <a:spcAft>
                          <a:spcPts val="0"/>
                        </a:spcAft>
                      </a:pPr>
                      <a:r>
                        <a:rPr lang="es-MX" sz="1200" dirty="0">
                          <a:effectLst/>
                        </a:rPr>
                        <a:t>Endeudamiento de Corto plazo </a:t>
                      </a:r>
                      <a:endParaRPr lang="es-MX" sz="1200" dirty="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ECP = PC / AT</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38%</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51%</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29%</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18%</a:t>
                      </a:r>
                      <a:endParaRPr lang="es-MX" sz="1200">
                        <a:effectLst/>
                        <a:latin typeface="Calibri"/>
                        <a:ea typeface="Calibri"/>
                        <a:cs typeface="Times New Roman"/>
                      </a:endParaRPr>
                    </a:p>
                  </a:txBody>
                  <a:tcPr marL="27970" marR="27970" marT="0" marB="0" anchor="ctr"/>
                </a:tc>
              </a:tr>
              <a:tr h="110281">
                <a:tc>
                  <a:txBody>
                    <a:bodyPr/>
                    <a:lstStyle/>
                    <a:p>
                      <a:pPr algn="l">
                        <a:lnSpc>
                          <a:spcPct val="115000"/>
                        </a:lnSpc>
                        <a:spcAft>
                          <a:spcPts val="0"/>
                        </a:spcAft>
                      </a:pPr>
                      <a:r>
                        <a:rPr lang="es-MX" sz="1200">
                          <a:effectLst/>
                        </a:rPr>
                        <a:t>Endeudamiento de largo plazo </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ELP = PLP / AT</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40%</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20%</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53%</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71%</a:t>
                      </a:r>
                      <a:endParaRPr lang="es-MX" sz="1200">
                        <a:effectLst/>
                        <a:latin typeface="Calibri"/>
                        <a:ea typeface="Calibri"/>
                        <a:cs typeface="Times New Roman"/>
                      </a:endParaRPr>
                    </a:p>
                  </a:txBody>
                  <a:tcPr marL="27970" marR="27970" marT="0" marB="0" anchor="ctr"/>
                </a:tc>
              </a:tr>
              <a:tr h="110281">
                <a:tc>
                  <a:txBody>
                    <a:bodyPr/>
                    <a:lstStyle/>
                    <a:p>
                      <a:pPr algn="l">
                        <a:lnSpc>
                          <a:spcPct val="115000"/>
                        </a:lnSpc>
                        <a:spcAft>
                          <a:spcPts val="0"/>
                        </a:spcAft>
                      </a:pPr>
                      <a:r>
                        <a:rPr lang="es-MX" sz="1200" dirty="0">
                          <a:effectLst/>
                        </a:rPr>
                        <a:t>Financiamiento Propio </a:t>
                      </a:r>
                      <a:endParaRPr lang="es-MX" sz="1200" dirty="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Fin. Propio = PAT / AT</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22%</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30%</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19%</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11%</a:t>
                      </a:r>
                      <a:endParaRPr lang="es-MX" sz="1200">
                        <a:effectLst/>
                        <a:latin typeface="Calibri"/>
                        <a:ea typeface="Calibri"/>
                        <a:cs typeface="Times New Roman"/>
                      </a:endParaRPr>
                    </a:p>
                  </a:txBody>
                  <a:tcPr marL="27970" marR="27970" marT="0" marB="0" anchor="ctr"/>
                </a:tc>
              </a:tr>
              <a:tr h="125864">
                <a:tc gridSpan="6">
                  <a:txBody>
                    <a:bodyPr/>
                    <a:lstStyle/>
                    <a:p>
                      <a:pPr algn="ctr">
                        <a:lnSpc>
                          <a:spcPct val="115000"/>
                        </a:lnSpc>
                        <a:spcAft>
                          <a:spcPts val="0"/>
                        </a:spcAft>
                      </a:pPr>
                      <a:r>
                        <a:rPr lang="es-MX" sz="1200" dirty="0">
                          <a:effectLst/>
                        </a:rPr>
                        <a:t>ÍNDICES DE RENTABILIDAD</a:t>
                      </a:r>
                      <a:endParaRPr lang="es-MX" sz="1200" dirty="0">
                        <a:effectLst/>
                        <a:latin typeface="Calibri"/>
                        <a:ea typeface="Calibri"/>
                        <a:cs typeface="Times New Roman"/>
                      </a:endParaRPr>
                    </a:p>
                  </a:txBody>
                  <a:tcPr marL="27970" marR="2797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10281">
                <a:tc>
                  <a:txBody>
                    <a:bodyPr/>
                    <a:lstStyle/>
                    <a:p>
                      <a:pPr algn="l">
                        <a:lnSpc>
                          <a:spcPct val="115000"/>
                        </a:lnSpc>
                        <a:spcAft>
                          <a:spcPts val="0"/>
                        </a:spcAft>
                      </a:pPr>
                      <a:r>
                        <a:rPr lang="es-MX" sz="1200" dirty="0">
                          <a:effectLst/>
                        </a:rPr>
                        <a:t>Rentabilidad sobre los activos </a:t>
                      </a:r>
                      <a:endParaRPr lang="es-MX" sz="1200" dirty="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RSA = (UN/ AT) X 100</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14%</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21%</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12%</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4%</a:t>
                      </a:r>
                      <a:endParaRPr lang="es-MX" sz="1200">
                        <a:effectLst/>
                        <a:latin typeface="Calibri"/>
                        <a:ea typeface="Calibri"/>
                        <a:cs typeface="Times New Roman"/>
                      </a:endParaRPr>
                    </a:p>
                  </a:txBody>
                  <a:tcPr marL="27970" marR="27970" marT="0" marB="0" anchor="ctr"/>
                </a:tc>
              </a:tr>
              <a:tr h="110281">
                <a:tc>
                  <a:txBody>
                    <a:bodyPr/>
                    <a:lstStyle/>
                    <a:p>
                      <a:pPr algn="l">
                        <a:lnSpc>
                          <a:spcPct val="115000"/>
                        </a:lnSpc>
                        <a:spcAft>
                          <a:spcPts val="0"/>
                        </a:spcAft>
                      </a:pPr>
                      <a:r>
                        <a:rPr lang="es-MX" sz="1200" dirty="0">
                          <a:effectLst/>
                        </a:rPr>
                        <a:t>Rentabilidad sobre patrimonio </a:t>
                      </a:r>
                      <a:endParaRPr lang="es-MX" sz="1200" dirty="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RSPAT = (UN / PAT ) X 100</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64%</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69%</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62%</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37%</a:t>
                      </a:r>
                      <a:endParaRPr lang="es-MX" sz="1200">
                        <a:effectLst/>
                        <a:latin typeface="Calibri"/>
                        <a:ea typeface="Calibri"/>
                        <a:cs typeface="Times New Roman"/>
                      </a:endParaRPr>
                    </a:p>
                  </a:txBody>
                  <a:tcPr marL="27970" marR="27970" marT="0" marB="0" anchor="ctr"/>
                </a:tc>
              </a:tr>
              <a:tr h="203779">
                <a:tc>
                  <a:txBody>
                    <a:bodyPr/>
                    <a:lstStyle/>
                    <a:p>
                      <a:pPr algn="l">
                        <a:lnSpc>
                          <a:spcPct val="115000"/>
                        </a:lnSpc>
                        <a:spcAft>
                          <a:spcPts val="0"/>
                        </a:spcAft>
                      </a:pPr>
                      <a:r>
                        <a:rPr lang="es-MX" sz="1200" dirty="0">
                          <a:effectLst/>
                        </a:rPr>
                        <a:t>Rentabilidad sobre capital social </a:t>
                      </a:r>
                      <a:endParaRPr lang="es-MX" sz="1200" dirty="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RSCS = UN/ CS</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3536%</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4558%</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3315%</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1202%</a:t>
                      </a:r>
                      <a:endParaRPr lang="es-MX" sz="1200">
                        <a:effectLst/>
                        <a:latin typeface="Calibri"/>
                        <a:ea typeface="Calibri"/>
                        <a:cs typeface="Times New Roman"/>
                      </a:endParaRPr>
                    </a:p>
                  </a:txBody>
                  <a:tcPr marL="27970" marR="27970" marT="0" marB="0" anchor="ctr"/>
                </a:tc>
              </a:tr>
              <a:tr h="110281">
                <a:tc>
                  <a:txBody>
                    <a:bodyPr/>
                    <a:lstStyle/>
                    <a:p>
                      <a:pPr algn="l">
                        <a:lnSpc>
                          <a:spcPct val="115000"/>
                        </a:lnSpc>
                        <a:spcAft>
                          <a:spcPts val="0"/>
                        </a:spcAft>
                      </a:pPr>
                      <a:r>
                        <a:rPr lang="es-MX" sz="1200" dirty="0">
                          <a:effectLst/>
                        </a:rPr>
                        <a:t>Margen de utilidad bruta </a:t>
                      </a:r>
                      <a:endParaRPr lang="es-MX" sz="1200" dirty="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MUB = (UB / VN) X 100</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50%</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55%</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50%</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50%</a:t>
                      </a:r>
                      <a:endParaRPr lang="es-MX" sz="1200">
                        <a:effectLst/>
                        <a:latin typeface="Calibri"/>
                        <a:ea typeface="Calibri"/>
                        <a:cs typeface="Times New Roman"/>
                      </a:endParaRPr>
                    </a:p>
                  </a:txBody>
                  <a:tcPr marL="27970" marR="27970" marT="0" marB="0" anchor="ctr"/>
                </a:tc>
              </a:tr>
              <a:tr h="110281">
                <a:tc>
                  <a:txBody>
                    <a:bodyPr/>
                    <a:lstStyle/>
                    <a:p>
                      <a:pPr algn="l">
                        <a:lnSpc>
                          <a:spcPct val="115000"/>
                        </a:lnSpc>
                        <a:spcAft>
                          <a:spcPts val="0"/>
                        </a:spcAft>
                      </a:pPr>
                      <a:r>
                        <a:rPr lang="es-MX" sz="1200" dirty="0">
                          <a:effectLst/>
                        </a:rPr>
                        <a:t>Margen operacional neto </a:t>
                      </a:r>
                      <a:endParaRPr lang="es-MX" sz="1200" dirty="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MON = (UO / VN) X 100</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11%</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14%</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11%</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7%</a:t>
                      </a:r>
                      <a:endParaRPr lang="es-MX" sz="1200">
                        <a:effectLst/>
                        <a:latin typeface="Calibri"/>
                        <a:ea typeface="Calibri"/>
                        <a:cs typeface="Times New Roman"/>
                      </a:endParaRPr>
                    </a:p>
                  </a:txBody>
                  <a:tcPr marL="27970" marR="27970" marT="0" marB="0" anchor="ctr"/>
                </a:tc>
              </a:tr>
              <a:tr h="110281">
                <a:tc>
                  <a:txBody>
                    <a:bodyPr/>
                    <a:lstStyle/>
                    <a:p>
                      <a:pPr algn="l">
                        <a:lnSpc>
                          <a:spcPct val="115000"/>
                        </a:lnSpc>
                        <a:spcAft>
                          <a:spcPts val="0"/>
                        </a:spcAft>
                      </a:pPr>
                      <a:r>
                        <a:rPr lang="es-MX" sz="1200" dirty="0">
                          <a:effectLst/>
                        </a:rPr>
                        <a:t>Rentabilidad sobre ventas</a:t>
                      </a:r>
                      <a:endParaRPr lang="es-MX" sz="1200" dirty="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RSV = (UNDI / VN) X 100</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5%</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6%</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a:effectLst/>
                        </a:rPr>
                        <a:t>5%</a:t>
                      </a:r>
                      <a:endParaRPr lang="es-MX" sz="1200">
                        <a:effectLst/>
                        <a:latin typeface="Calibri"/>
                        <a:ea typeface="Calibri"/>
                        <a:cs typeface="Times New Roman"/>
                      </a:endParaRPr>
                    </a:p>
                  </a:txBody>
                  <a:tcPr marL="27970" marR="27970" marT="0" marB="0" anchor="ctr"/>
                </a:tc>
                <a:tc>
                  <a:txBody>
                    <a:bodyPr/>
                    <a:lstStyle/>
                    <a:p>
                      <a:pPr algn="ctr">
                        <a:lnSpc>
                          <a:spcPct val="115000"/>
                        </a:lnSpc>
                        <a:spcAft>
                          <a:spcPts val="0"/>
                        </a:spcAft>
                      </a:pPr>
                      <a:r>
                        <a:rPr lang="es-MX" sz="1200" dirty="0">
                          <a:effectLst/>
                        </a:rPr>
                        <a:t>2%</a:t>
                      </a:r>
                      <a:endParaRPr lang="es-MX" sz="1200" dirty="0">
                        <a:effectLst/>
                        <a:latin typeface="Calibri"/>
                        <a:ea typeface="Calibri"/>
                        <a:cs typeface="Times New Roman"/>
                      </a:endParaRPr>
                    </a:p>
                  </a:txBody>
                  <a:tcPr marL="27970" marR="27970" marT="0" marB="0" anchor="ctr"/>
                </a:tc>
              </a:tr>
            </a:tbl>
          </a:graphicData>
        </a:graphic>
      </p:graphicFrame>
    </p:spTree>
    <p:extLst>
      <p:ext uri="{BB962C8B-B14F-4D97-AF65-F5344CB8AC3E}">
        <p14:creationId xmlns:p14="http://schemas.microsoft.com/office/powerpoint/2010/main" val="2503040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305083742"/>
              </p:ext>
            </p:extLst>
          </p:nvPr>
        </p:nvGraphicFramePr>
        <p:xfrm>
          <a:off x="1374457" y="1578480"/>
          <a:ext cx="6653927" cy="2208276"/>
        </p:xfrm>
        <a:graphic>
          <a:graphicData uri="http://schemas.openxmlformats.org/drawingml/2006/table">
            <a:tbl>
              <a:tblPr firstRow="1" firstCol="1" bandRow="1">
                <a:tableStyleId>{5FD0F851-EC5A-4D38-B0AD-8093EC10F338}</a:tableStyleId>
              </a:tblPr>
              <a:tblGrid>
                <a:gridCol w="2263208"/>
                <a:gridCol w="951904"/>
                <a:gridCol w="1202477"/>
                <a:gridCol w="1202477"/>
                <a:gridCol w="1033861"/>
              </a:tblGrid>
              <a:tr h="202784">
                <a:tc rowSpan="3">
                  <a:txBody>
                    <a:bodyPr/>
                    <a:lstStyle/>
                    <a:p>
                      <a:pPr>
                        <a:lnSpc>
                          <a:spcPct val="115000"/>
                        </a:lnSpc>
                        <a:spcAft>
                          <a:spcPts val="0"/>
                        </a:spcAft>
                      </a:pPr>
                      <a:r>
                        <a:rPr lang="es-MX" sz="1400" dirty="0">
                          <a:effectLst/>
                        </a:rPr>
                        <a:t> </a:t>
                      </a:r>
                      <a:endParaRPr lang="es-MX" sz="1200" dirty="0">
                        <a:effectLst/>
                        <a:latin typeface="Calibri"/>
                        <a:ea typeface="Calibri"/>
                        <a:cs typeface="Times New Roman"/>
                      </a:endParaRPr>
                    </a:p>
                  </a:txBody>
                  <a:tcPr marL="68580" marR="68580" marT="0" marB="0"/>
                </a:tc>
                <a:tc gridSpan="2">
                  <a:txBody>
                    <a:bodyPr/>
                    <a:lstStyle/>
                    <a:p>
                      <a:pPr algn="ctr">
                        <a:lnSpc>
                          <a:spcPct val="115000"/>
                        </a:lnSpc>
                        <a:spcAft>
                          <a:spcPts val="0"/>
                        </a:spcAft>
                      </a:pPr>
                      <a:r>
                        <a:rPr lang="es-MX" sz="1400">
                          <a:effectLst/>
                        </a:rPr>
                        <a:t>OPTIMISTA</a:t>
                      </a:r>
                      <a:endParaRPr lang="es-MX" sz="1200">
                        <a:effectLst/>
                        <a:latin typeface="Calibri"/>
                        <a:ea typeface="Calibri"/>
                        <a:cs typeface="Times New Roman"/>
                      </a:endParaRPr>
                    </a:p>
                  </a:txBody>
                  <a:tcPr marL="68580" marR="68580" marT="0" marB="0"/>
                </a:tc>
                <a:tc hMerge="1">
                  <a:txBody>
                    <a:bodyPr/>
                    <a:lstStyle/>
                    <a:p>
                      <a:endParaRPr lang="es-MX"/>
                    </a:p>
                  </a:txBody>
                  <a:tcPr/>
                </a:tc>
                <a:tc>
                  <a:txBody>
                    <a:bodyPr/>
                    <a:lstStyle/>
                    <a:p>
                      <a:pPr algn="r">
                        <a:lnSpc>
                          <a:spcPct val="115000"/>
                        </a:lnSpc>
                        <a:spcAft>
                          <a:spcPts val="0"/>
                        </a:spcAft>
                      </a:pPr>
                      <a:r>
                        <a:rPr lang="es-MX" sz="1400">
                          <a:effectLst/>
                        </a:rPr>
                        <a:t>NEUTRAL </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400">
                          <a:effectLst/>
                        </a:rPr>
                        <a:t>PESIMISTA</a:t>
                      </a:r>
                      <a:endParaRPr lang="es-MX" sz="1200">
                        <a:effectLst/>
                        <a:latin typeface="Calibri"/>
                        <a:ea typeface="Calibri"/>
                        <a:cs typeface="Times New Roman"/>
                      </a:endParaRPr>
                    </a:p>
                  </a:txBody>
                  <a:tcPr marL="68580" marR="68580" marT="0" marB="0"/>
                </a:tc>
              </a:tr>
              <a:tr h="202784">
                <a:tc vMerge="1">
                  <a:txBody>
                    <a:bodyPr/>
                    <a:lstStyle/>
                    <a:p>
                      <a:endParaRPr lang="es-MX"/>
                    </a:p>
                  </a:txBody>
                  <a:tcPr/>
                </a:tc>
                <a:tc>
                  <a:txBody>
                    <a:bodyPr/>
                    <a:lstStyle/>
                    <a:p>
                      <a:pPr algn="ctr">
                        <a:lnSpc>
                          <a:spcPct val="115000"/>
                        </a:lnSpc>
                        <a:spcAft>
                          <a:spcPts val="0"/>
                        </a:spcAft>
                      </a:pPr>
                      <a:r>
                        <a:rPr lang="es-MX" sz="1400">
                          <a:effectLst/>
                        </a:rPr>
                        <a:t>2012</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2012</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2012</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2012</a:t>
                      </a:r>
                      <a:endParaRPr lang="es-MX" sz="1200">
                        <a:effectLst/>
                        <a:latin typeface="Calibri"/>
                        <a:ea typeface="Calibri"/>
                        <a:cs typeface="Times New Roman"/>
                      </a:endParaRPr>
                    </a:p>
                  </a:txBody>
                  <a:tcPr marL="68580" marR="68580" marT="0" marB="0"/>
                </a:tc>
              </a:tr>
              <a:tr h="202784">
                <a:tc vMerge="1">
                  <a:txBody>
                    <a:bodyPr/>
                    <a:lstStyle/>
                    <a:p>
                      <a:endParaRPr lang="es-MX"/>
                    </a:p>
                  </a:txBody>
                  <a:tcPr/>
                </a:tc>
                <a:tc>
                  <a:txBody>
                    <a:bodyPr/>
                    <a:lstStyle/>
                    <a:p>
                      <a:pPr algn="ctr">
                        <a:lnSpc>
                          <a:spcPct val="115000"/>
                        </a:lnSpc>
                        <a:spcAft>
                          <a:spcPts val="0"/>
                        </a:spcAft>
                      </a:pPr>
                      <a:r>
                        <a:rPr lang="es-MX" sz="1400">
                          <a:effectLst/>
                        </a:rPr>
                        <a:t>1</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2</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3</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4</a:t>
                      </a:r>
                      <a:endParaRPr lang="es-MX" sz="1200">
                        <a:effectLst/>
                        <a:latin typeface="Calibri"/>
                        <a:ea typeface="Calibri"/>
                        <a:cs typeface="Times New Roman"/>
                      </a:endParaRPr>
                    </a:p>
                  </a:txBody>
                  <a:tcPr marL="68580" marR="68580" marT="0" marB="0"/>
                </a:tc>
              </a:tr>
              <a:tr h="202784">
                <a:tc>
                  <a:txBody>
                    <a:bodyPr/>
                    <a:lstStyle/>
                    <a:p>
                      <a:pPr>
                        <a:lnSpc>
                          <a:spcPct val="115000"/>
                        </a:lnSpc>
                        <a:spcAft>
                          <a:spcPts val="0"/>
                        </a:spcAft>
                      </a:pPr>
                      <a:r>
                        <a:rPr lang="es-MX" sz="1400">
                          <a:effectLst/>
                        </a:rPr>
                        <a:t>INVENTARIO </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216666.67</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160875.00</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241041.67</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248715.28</a:t>
                      </a:r>
                      <a:endParaRPr lang="es-MX" sz="1200">
                        <a:effectLst/>
                        <a:latin typeface="Calibri"/>
                        <a:ea typeface="Calibri"/>
                        <a:cs typeface="Times New Roman"/>
                      </a:endParaRPr>
                    </a:p>
                  </a:txBody>
                  <a:tcPr marL="68580" marR="68580" marT="0" marB="0"/>
                </a:tc>
              </a:tr>
              <a:tr h="202784">
                <a:tc>
                  <a:txBody>
                    <a:bodyPr/>
                    <a:lstStyle/>
                    <a:p>
                      <a:pPr>
                        <a:lnSpc>
                          <a:spcPct val="115000"/>
                        </a:lnSpc>
                        <a:spcAft>
                          <a:spcPts val="0"/>
                        </a:spcAft>
                      </a:pPr>
                      <a:r>
                        <a:rPr lang="es-MX" sz="1400">
                          <a:effectLst/>
                        </a:rPr>
                        <a:t>CUENTAS POR COBRAR </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404444.44</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357500.00</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465833.33</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471250.00</a:t>
                      </a:r>
                      <a:endParaRPr lang="es-MX" sz="1200">
                        <a:effectLst/>
                        <a:latin typeface="Calibri"/>
                        <a:ea typeface="Calibri"/>
                        <a:cs typeface="Times New Roman"/>
                      </a:endParaRPr>
                    </a:p>
                  </a:txBody>
                  <a:tcPr marL="68580" marR="68580" marT="0" marB="0"/>
                </a:tc>
              </a:tr>
              <a:tr h="206055">
                <a:tc>
                  <a:txBody>
                    <a:bodyPr/>
                    <a:lstStyle/>
                    <a:p>
                      <a:pPr>
                        <a:lnSpc>
                          <a:spcPct val="115000"/>
                        </a:lnSpc>
                        <a:spcAft>
                          <a:spcPts val="0"/>
                        </a:spcAft>
                      </a:pPr>
                      <a:r>
                        <a:rPr lang="es-MX" sz="1400">
                          <a:effectLst/>
                        </a:rPr>
                        <a:t>CUENTAS POR PAGAR </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78032.07</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88247.73</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60410.20</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50111.79</a:t>
                      </a:r>
                      <a:endParaRPr lang="es-MX" sz="1200">
                        <a:effectLst/>
                        <a:latin typeface="Calibri"/>
                        <a:ea typeface="Calibri"/>
                        <a:cs typeface="Times New Roman"/>
                      </a:endParaRPr>
                    </a:p>
                  </a:txBody>
                  <a:tcPr marL="68580" marR="68580" marT="0" marB="0"/>
                </a:tc>
              </a:tr>
              <a:tr h="202784">
                <a:tc>
                  <a:txBody>
                    <a:bodyPr/>
                    <a:lstStyle/>
                    <a:p>
                      <a:pPr>
                        <a:lnSpc>
                          <a:spcPct val="115000"/>
                        </a:lnSpc>
                        <a:spcAft>
                          <a:spcPts val="0"/>
                        </a:spcAft>
                      </a:pPr>
                      <a:r>
                        <a:rPr lang="es-MX" sz="1400">
                          <a:effectLst/>
                        </a:rPr>
                        <a:t>RECURSOS INVERTIDOS </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dirty="0">
                          <a:effectLst/>
                        </a:rPr>
                        <a:t>543079.04</a:t>
                      </a:r>
                      <a:endParaRPr lang="es-MX"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430127.27</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646464.80</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669853.49</a:t>
                      </a:r>
                      <a:endParaRPr lang="es-MX" sz="1200">
                        <a:effectLst/>
                        <a:latin typeface="Calibri"/>
                        <a:ea typeface="Calibri"/>
                        <a:cs typeface="Times New Roman"/>
                      </a:endParaRPr>
                    </a:p>
                  </a:txBody>
                  <a:tcPr marL="68580" marR="68580" marT="0" marB="0"/>
                </a:tc>
              </a:tr>
              <a:tr h="202784">
                <a:tc>
                  <a:txBody>
                    <a:bodyPr/>
                    <a:lstStyle/>
                    <a:p>
                      <a:pPr>
                        <a:lnSpc>
                          <a:spcPct val="115000"/>
                        </a:lnSpc>
                        <a:spcAft>
                          <a:spcPts val="0"/>
                        </a:spcAft>
                      </a:pPr>
                      <a:r>
                        <a:rPr lang="es-MX" sz="1400">
                          <a:effectLst/>
                        </a:rPr>
                        <a:t>COSTO 12%</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65169.48</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51615.27</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77575.78</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80382.42</a:t>
                      </a:r>
                      <a:endParaRPr lang="es-MX" sz="1200">
                        <a:effectLst/>
                        <a:latin typeface="Calibri"/>
                        <a:ea typeface="Calibri"/>
                        <a:cs typeface="Times New Roman"/>
                      </a:endParaRPr>
                    </a:p>
                  </a:txBody>
                  <a:tcPr marL="68580" marR="68580" marT="0" marB="0"/>
                </a:tc>
              </a:tr>
              <a:tr h="202784">
                <a:tc>
                  <a:txBody>
                    <a:bodyPr/>
                    <a:lstStyle/>
                    <a:p>
                      <a:pPr>
                        <a:lnSpc>
                          <a:spcPct val="115000"/>
                        </a:lnSpc>
                        <a:spcAft>
                          <a:spcPts val="0"/>
                        </a:spcAft>
                      </a:pPr>
                      <a:r>
                        <a:rPr lang="es-MX" sz="1400">
                          <a:effectLst/>
                        </a:rPr>
                        <a:t>AHORRO</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dirty="0">
                          <a:effectLst/>
                        </a:rPr>
                        <a:t>12406.29</a:t>
                      </a:r>
                      <a:endParaRPr lang="es-MX"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25960.50</a:t>
                      </a:r>
                      <a:endParaRPr lang="es-MX"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dirty="0">
                          <a:effectLst/>
                        </a:rPr>
                        <a:t>INCREMENTO</a:t>
                      </a:r>
                      <a:endParaRPr lang="es-MX"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dirty="0">
                          <a:effectLst/>
                        </a:rPr>
                        <a:t>2806.64</a:t>
                      </a:r>
                      <a:endParaRPr lang="es-MX" sz="1200" dirty="0">
                        <a:effectLst/>
                        <a:latin typeface="Calibri"/>
                        <a:ea typeface="Calibri"/>
                        <a:cs typeface="Times New Roman"/>
                      </a:endParaRPr>
                    </a:p>
                  </a:txBody>
                  <a:tcPr marL="68580" marR="68580" marT="0" marB="0"/>
                </a:tc>
              </a:tr>
            </a:tbl>
          </a:graphicData>
        </a:graphic>
      </p:graphicFrame>
      <p:sp>
        <p:nvSpPr>
          <p:cNvPr id="6" name="5 Rectángulo"/>
          <p:cNvSpPr/>
          <p:nvPr/>
        </p:nvSpPr>
        <p:spPr>
          <a:xfrm>
            <a:off x="1084199" y="888975"/>
            <a:ext cx="7232217" cy="369332"/>
          </a:xfrm>
          <a:prstGeom prst="rect">
            <a:avLst/>
          </a:prstGeom>
        </p:spPr>
        <p:txBody>
          <a:bodyPr wrap="square">
            <a:spAutoFit/>
          </a:bodyPr>
          <a:lstStyle/>
          <a:p>
            <a:pPr algn="ctr"/>
            <a:r>
              <a:rPr lang="es-ES" b="1" dirty="0"/>
              <a:t>COSTO DE LOS RECURSOS POR ESCENARIO BIOPRONEC Cía. Ltda.</a:t>
            </a:r>
            <a:endParaRPr lang="es-MX" dirty="0"/>
          </a:p>
        </p:txBody>
      </p:sp>
      <p:pic>
        <p:nvPicPr>
          <p:cNvPr id="7" name="Picture 8" descr="http://t1.gstatic.com/images?q=tbn:ANd9GcS6xLOK_z-sDH_XnDY9ig1Kvm1KkAu24nECjcUskhg3HoSFC04H"/>
          <p:cNvPicPr>
            <a:picLocks noChangeAspect="1" noChangeArrowheads="1"/>
          </p:cNvPicPr>
          <p:nvPr/>
        </p:nvPicPr>
        <p:blipFill>
          <a:blip r:embed="rId3"/>
          <a:srcRect/>
          <a:stretch>
            <a:fillRect/>
          </a:stretch>
        </p:blipFill>
        <p:spPr bwMode="auto">
          <a:xfrm>
            <a:off x="5836727" y="5214704"/>
            <a:ext cx="1357322" cy="1166624"/>
          </a:xfrm>
          <a:prstGeom prst="rect">
            <a:avLst/>
          </a:prstGeom>
          <a:noFill/>
        </p:spPr>
      </p:pic>
      <p:sp>
        <p:nvSpPr>
          <p:cNvPr id="9" name="8 CuadroTexto"/>
          <p:cNvSpPr txBox="1"/>
          <p:nvPr/>
        </p:nvSpPr>
        <p:spPr>
          <a:xfrm>
            <a:off x="1084199" y="5523830"/>
            <a:ext cx="3168352" cy="523220"/>
          </a:xfrm>
          <a:prstGeom prst="rect">
            <a:avLst/>
          </a:prstGeom>
          <a:noFill/>
        </p:spPr>
        <p:txBody>
          <a:bodyPr wrap="square" rtlCol="0">
            <a:spAutoFit/>
          </a:bodyPr>
          <a:lstStyle/>
          <a:p>
            <a:pPr algn="ctr"/>
            <a:r>
              <a:rPr lang="es-MX" sz="1400" dirty="0" smtClean="0"/>
              <a:t>Estrategias orientadas a un ahorro de recursos </a:t>
            </a:r>
            <a:endParaRPr lang="es-MX" sz="1400" dirty="0"/>
          </a:p>
        </p:txBody>
      </p:sp>
      <p:sp>
        <p:nvSpPr>
          <p:cNvPr id="10" name="9 Flecha derecha"/>
          <p:cNvSpPr/>
          <p:nvPr/>
        </p:nvSpPr>
        <p:spPr>
          <a:xfrm>
            <a:off x="4612591" y="5523830"/>
            <a:ext cx="648072" cy="52322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2" name="11 Flecha a la derecha con bandas"/>
          <p:cNvSpPr/>
          <p:nvPr/>
        </p:nvSpPr>
        <p:spPr>
          <a:xfrm rot="16200000">
            <a:off x="4672764" y="3996603"/>
            <a:ext cx="904687" cy="633576"/>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3" name="12 CuadroTexto"/>
          <p:cNvSpPr txBox="1"/>
          <p:nvPr/>
        </p:nvSpPr>
        <p:spPr>
          <a:xfrm>
            <a:off x="4116995" y="4921423"/>
            <a:ext cx="2039181" cy="307777"/>
          </a:xfrm>
          <a:prstGeom prst="rect">
            <a:avLst/>
          </a:prstGeom>
          <a:noFill/>
        </p:spPr>
        <p:txBody>
          <a:bodyPr wrap="square" rtlCol="0">
            <a:spAutoFit/>
          </a:bodyPr>
          <a:lstStyle/>
          <a:p>
            <a:pPr algn="ctr"/>
            <a:r>
              <a:rPr lang="es-MX" sz="1400" dirty="0" smtClean="0"/>
              <a:t>Mejor alternativa</a:t>
            </a:r>
            <a:endParaRPr lang="es-MX" sz="1400" dirty="0"/>
          </a:p>
        </p:txBody>
      </p:sp>
      <p:sp>
        <p:nvSpPr>
          <p:cNvPr id="11" name="10 Rectángulo"/>
          <p:cNvSpPr/>
          <p:nvPr/>
        </p:nvSpPr>
        <p:spPr>
          <a:xfrm>
            <a:off x="1264727" y="3861047"/>
            <a:ext cx="4572000" cy="400110"/>
          </a:xfrm>
          <a:prstGeom prst="rect">
            <a:avLst/>
          </a:prstGeom>
        </p:spPr>
        <p:txBody>
          <a:bodyPr>
            <a:spAutoFit/>
          </a:bodyPr>
          <a:lstStyle/>
          <a:p>
            <a:r>
              <a:rPr lang="es-ES" sz="1000" b="1" dirty="0"/>
              <a:t>Fuente</a:t>
            </a:r>
            <a:r>
              <a:rPr lang="es-ES" sz="1000" dirty="0"/>
              <a:t>: </a:t>
            </a:r>
            <a:r>
              <a:rPr lang="es-ES" sz="1000" dirty="0" err="1"/>
              <a:t>Biopronec</a:t>
            </a:r>
            <a:r>
              <a:rPr lang="es-ES" sz="1000" dirty="0"/>
              <a:t> Cía. Ltda.  </a:t>
            </a:r>
            <a:endParaRPr lang="es-MX" sz="1000" dirty="0"/>
          </a:p>
          <a:p>
            <a:r>
              <a:rPr lang="es-ES" sz="1000" b="1" dirty="0"/>
              <a:t>Elaborado por: </a:t>
            </a:r>
            <a:r>
              <a:rPr lang="es-ES" sz="1000" dirty="0"/>
              <a:t>Henry Cortez</a:t>
            </a:r>
            <a:endParaRPr lang="es-MX" sz="1000" dirty="0"/>
          </a:p>
        </p:txBody>
      </p:sp>
    </p:spTree>
    <p:extLst>
      <p:ext uri="{BB962C8B-B14F-4D97-AF65-F5344CB8AC3E}">
        <p14:creationId xmlns:p14="http://schemas.microsoft.com/office/powerpoint/2010/main" val="9500307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03848" y="188640"/>
            <a:ext cx="2736304" cy="369332"/>
          </a:xfrm>
          <a:prstGeom prst="rect">
            <a:avLst/>
          </a:prstGeom>
        </p:spPr>
        <p:txBody>
          <a:bodyPr wrap="square">
            <a:spAutoFit/>
          </a:bodyPr>
          <a:lstStyle/>
          <a:p>
            <a:pPr algn="ctr"/>
            <a:r>
              <a:rPr lang="es-ES" b="1" dirty="0" smtClean="0"/>
              <a:t>PUNTO DE EQUILIBRIO</a:t>
            </a:r>
            <a:endParaRPr lang="es-MX" dirty="0"/>
          </a:p>
        </p:txBody>
      </p:sp>
      <p:sp>
        <p:nvSpPr>
          <p:cNvPr id="6" name="5 Rectángulo redondeado"/>
          <p:cNvSpPr/>
          <p:nvPr/>
        </p:nvSpPr>
        <p:spPr>
          <a:xfrm>
            <a:off x="2411760" y="764704"/>
            <a:ext cx="4320480" cy="7200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S" sz="1400" dirty="0"/>
              <a:t>Volumen de ventas requeridas para que los ingresos totales sean iguales que los costos totales</a:t>
            </a:r>
            <a:endParaRPr lang="es-MX" sz="1400" dirty="0"/>
          </a:p>
        </p:txBody>
      </p:sp>
      <p:graphicFrame>
        <p:nvGraphicFramePr>
          <p:cNvPr id="7" name="6 Tabla"/>
          <p:cNvGraphicFramePr>
            <a:graphicFrameLocks noGrp="1"/>
          </p:cNvGraphicFramePr>
          <p:nvPr>
            <p:extLst>
              <p:ext uri="{D42A27DB-BD31-4B8C-83A1-F6EECF244321}">
                <p14:modId xmlns:p14="http://schemas.microsoft.com/office/powerpoint/2010/main" val="2959715234"/>
              </p:ext>
            </p:extLst>
          </p:nvPr>
        </p:nvGraphicFramePr>
        <p:xfrm>
          <a:off x="467544" y="1844824"/>
          <a:ext cx="8280916" cy="2944368"/>
        </p:xfrm>
        <a:graphic>
          <a:graphicData uri="http://schemas.openxmlformats.org/drawingml/2006/table">
            <a:tbl>
              <a:tblPr firstRow="1" firstCol="1" bandRow="1">
                <a:tableStyleId>{1FECB4D8-DB02-4DC6-A0A2-4F2EBAE1DC90}</a:tableStyleId>
              </a:tblPr>
              <a:tblGrid>
                <a:gridCol w="1848418"/>
                <a:gridCol w="1072083"/>
                <a:gridCol w="1072083"/>
                <a:gridCol w="1072083"/>
                <a:gridCol w="1072083"/>
                <a:gridCol w="1072083"/>
                <a:gridCol w="1072083"/>
              </a:tblGrid>
              <a:tr h="190500">
                <a:tc rowSpan="2">
                  <a:txBody>
                    <a:bodyPr/>
                    <a:lstStyle/>
                    <a:p>
                      <a:pPr algn="ctr">
                        <a:lnSpc>
                          <a:spcPct val="115000"/>
                        </a:lnSpc>
                        <a:spcAft>
                          <a:spcPts val="0"/>
                        </a:spcAft>
                      </a:pPr>
                      <a:r>
                        <a:rPr lang="es-MX" sz="1400" dirty="0">
                          <a:effectLst/>
                        </a:rPr>
                        <a:t> </a:t>
                      </a:r>
                      <a:endParaRPr lang="es-MX" sz="1400" dirty="0">
                        <a:effectLst/>
                        <a:latin typeface="Calibri"/>
                        <a:ea typeface="Calibri"/>
                        <a:cs typeface="Times New Roman"/>
                      </a:endParaRPr>
                    </a:p>
                  </a:txBody>
                  <a:tcPr marL="68580" marR="68580" marT="0" marB="0"/>
                </a:tc>
                <a:tc gridSpan="2">
                  <a:txBody>
                    <a:bodyPr/>
                    <a:lstStyle/>
                    <a:p>
                      <a:pPr algn="ctr">
                        <a:lnSpc>
                          <a:spcPct val="115000"/>
                        </a:lnSpc>
                        <a:spcAft>
                          <a:spcPts val="0"/>
                        </a:spcAft>
                      </a:pPr>
                      <a:r>
                        <a:rPr lang="es-MX" sz="1400">
                          <a:effectLst/>
                        </a:rPr>
                        <a:t>AÑOS</a:t>
                      </a:r>
                      <a:endParaRPr lang="es-MX" sz="1400">
                        <a:effectLst/>
                        <a:latin typeface="Calibri"/>
                        <a:ea typeface="Calibri"/>
                        <a:cs typeface="Times New Roman"/>
                      </a:endParaRPr>
                    </a:p>
                  </a:txBody>
                  <a:tcPr marL="68580" marR="68580" marT="0" marB="0"/>
                </a:tc>
                <a:tc hMerge="1">
                  <a:txBody>
                    <a:bodyPr/>
                    <a:lstStyle/>
                    <a:p>
                      <a:endParaRPr lang="es-MX"/>
                    </a:p>
                  </a:txBody>
                  <a:tcPr/>
                </a:tc>
                <a:tc gridSpan="2">
                  <a:txBody>
                    <a:bodyPr/>
                    <a:lstStyle/>
                    <a:p>
                      <a:pPr algn="ctr">
                        <a:lnSpc>
                          <a:spcPct val="115000"/>
                        </a:lnSpc>
                        <a:spcAft>
                          <a:spcPts val="0"/>
                        </a:spcAft>
                      </a:pPr>
                      <a:r>
                        <a:rPr lang="es-MX" sz="1400">
                          <a:effectLst/>
                        </a:rPr>
                        <a:t>OPTIMISTA</a:t>
                      </a:r>
                      <a:endParaRPr lang="es-MX" sz="1400">
                        <a:effectLst/>
                        <a:latin typeface="Calibri"/>
                        <a:ea typeface="Calibri"/>
                        <a:cs typeface="Times New Roman"/>
                      </a:endParaRPr>
                    </a:p>
                  </a:txBody>
                  <a:tcPr marL="68580" marR="68580" marT="0" marB="0"/>
                </a:tc>
                <a:tc hMerge="1">
                  <a:txBody>
                    <a:bodyPr/>
                    <a:lstStyle/>
                    <a:p>
                      <a:endParaRPr lang="es-MX"/>
                    </a:p>
                  </a:txBody>
                  <a:tcPr/>
                </a:tc>
                <a:tc>
                  <a:txBody>
                    <a:bodyPr/>
                    <a:lstStyle/>
                    <a:p>
                      <a:pPr>
                        <a:lnSpc>
                          <a:spcPct val="115000"/>
                        </a:lnSpc>
                        <a:spcAft>
                          <a:spcPts val="0"/>
                        </a:spcAft>
                      </a:pPr>
                      <a:r>
                        <a:rPr lang="es-MX" sz="1400">
                          <a:effectLst/>
                        </a:rPr>
                        <a:t>NEUTRAL </a:t>
                      </a:r>
                      <a:endParaRPr lang="es-MX" sz="1400">
                        <a:effectLst/>
                        <a:latin typeface="Calibri"/>
                        <a:ea typeface="Calibri"/>
                        <a:cs typeface="Times New Roman"/>
                      </a:endParaRPr>
                    </a:p>
                  </a:txBody>
                  <a:tcPr marL="68580" marR="68580" marT="0" marB="0"/>
                </a:tc>
                <a:tc>
                  <a:txBody>
                    <a:bodyPr/>
                    <a:lstStyle/>
                    <a:p>
                      <a:pPr>
                        <a:lnSpc>
                          <a:spcPct val="115000"/>
                        </a:lnSpc>
                        <a:spcAft>
                          <a:spcPts val="0"/>
                        </a:spcAft>
                      </a:pPr>
                      <a:r>
                        <a:rPr lang="es-MX" sz="1400">
                          <a:effectLst/>
                        </a:rPr>
                        <a:t>PESIMISTA</a:t>
                      </a:r>
                      <a:endParaRPr lang="es-MX" sz="1400">
                        <a:effectLst/>
                        <a:latin typeface="Calibri"/>
                        <a:ea typeface="Calibri"/>
                        <a:cs typeface="Times New Roman"/>
                      </a:endParaRPr>
                    </a:p>
                  </a:txBody>
                  <a:tcPr marL="68580" marR="68580" marT="0" marB="0"/>
                </a:tc>
              </a:tr>
              <a:tr h="190500">
                <a:tc vMerge="1">
                  <a:txBody>
                    <a:bodyPr/>
                    <a:lstStyle/>
                    <a:p>
                      <a:endParaRPr lang="es-MX"/>
                    </a:p>
                  </a:txBody>
                  <a:tcPr/>
                </a:tc>
                <a:tc>
                  <a:txBody>
                    <a:bodyPr/>
                    <a:lstStyle/>
                    <a:p>
                      <a:pPr algn="ctr">
                        <a:lnSpc>
                          <a:spcPct val="115000"/>
                        </a:lnSpc>
                        <a:spcAft>
                          <a:spcPts val="0"/>
                        </a:spcAft>
                      </a:pPr>
                      <a:r>
                        <a:rPr lang="es-MX" sz="1400" dirty="0">
                          <a:effectLst/>
                        </a:rPr>
                        <a:t>2010</a:t>
                      </a:r>
                      <a:endParaRPr lang="es-MX"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2011</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2012 - 1</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2012 - 2</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2012 - 3</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2012 - 4</a:t>
                      </a:r>
                      <a:endParaRPr lang="es-MX" sz="14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400">
                          <a:effectLst/>
                        </a:rPr>
                        <a:t>VENTAS </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836953.83</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dirty="0">
                          <a:effectLst/>
                        </a:rPr>
                        <a:t>1300000.00</a:t>
                      </a:r>
                      <a:endParaRPr lang="es-MX"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dirty="0">
                          <a:effectLst/>
                        </a:rPr>
                        <a:t>2080000.00</a:t>
                      </a:r>
                      <a:endParaRPr lang="es-MX"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2145000.00</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1950000.00</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1885000.00</a:t>
                      </a:r>
                      <a:endParaRPr lang="es-MX" sz="14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400">
                          <a:effectLst/>
                        </a:rPr>
                        <a:t>COSTOS FIJOS</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326460.50</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506013.78</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809622.04</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dirty="0">
                          <a:effectLst/>
                        </a:rPr>
                        <a:t>834922.73</a:t>
                      </a:r>
                      <a:endParaRPr lang="es-MX"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759020.66</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733719.97</a:t>
                      </a:r>
                      <a:endParaRPr lang="es-MX" sz="14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400">
                          <a:effectLst/>
                        </a:rPr>
                        <a:t>COSTOS VARIABLES </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268409.71</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416035.05</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665656.08</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dirty="0">
                          <a:effectLst/>
                        </a:rPr>
                        <a:t>686457.83</a:t>
                      </a:r>
                      <a:endParaRPr lang="es-MX"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dirty="0">
                          <a:effectLst/>
                        </a:rPr>
                        <a:t>624052.58</a:t>
                      </a:r>
                      <a:endParaRPr lang="es-MX"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603250.82</a:t>
                      </a:r>
                      <a:endParaRPr lang="es-MX" sz="14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400">
                          <a:effectLst/>
                        </a:rPr>
                        <a:t>INTERESES</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0.00</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0.00</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0.00</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0.00</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dirty="0">
                          <a:effectLst/>
                        </a:rPr>
                        <a:t>0.00</a:t>
                      </a:r>
                      <a:endParaRPr lang="es-MX"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0.00</a:t>
                      </a:r>
                      <a:endParaRPr lang="es-MX" sz="14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400">
                          <a:effectLst/>
                        </a:rPr>
                        <a:t>UTILIDAD OPERATIVA </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242083.62</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377951.17</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604721.88</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623619.44</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dirty="0">
                          <a:effectLst/>
                        </a:rPr>
                        <a:t>566926.76</a:t>
                      </a:r>
                      <a:endParaRPr lang="es-MX"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dirty="0">
                          <a:effectLst/>
                        </a:rPr>
                        <a:t>548029.20</a:t>
                      </a:r>
                      <a:endParaRPr lang="es-MX" sz="1400" dirty="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400">
                          <a:effectLst/>
                        </a:rPr>
                        <a:t>COEFICIENTE v</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0.320698</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0.320027</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0.320027</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0.320027</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0.320027</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dirty="0">
                          <a:effectLst/>
                        </a:rPr>
                        <a:t>0.320027</a:t>
                      </a:r>
                      <a:endParaRPr lang="es-MX" sz="1400" dirty="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400">
                          <a:effectLst/>
                        </a:rPr>
                        <a:t> </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 </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 </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 </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 </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 </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dirty="0">
                          <a:effectLst/>
                        </a:rPr>
                        <a:t> </a:t>
                      </a:r>
                      <a:endParaRPr lang="es-MX" sz="1400" dirty="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400">
                          <a:effectLst/>
                        </a:rPr>
                        <a:t>PUNTO DE EQUILIBRIO </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480582.52</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744167.41</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dirty="0">
                          <a:effectLst/>
                        </a:rPr>
                        <a:t>1190667.86</a:t>
                      </a:r>
                      <a:endParaRPr lang="es-MX"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1227876.23</a:t>
                      </a:r>
                      <a:endParaRPr lang="es-MX"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dirty="0">
                          <a:effectLst/>
                        </a:rPr>
                        <a:t>1116251.12</a:t>
                      </a:r>
                      <a:endParaRPr lang="es-MX"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dirty="0">
                          <a:effectLst/>
                        </a:rPr>
                        <a:t>1079042.75</a:t>
                      </a:r>
                      <a:endParaRPr lang="es-MX" sz="1400" dirty="0">
                        <a:effectLst/>
                        <a:latin typeface="Calibri"/>
                        <a:ea typeface="Calibri"/>
                        <a:cs typeface="Times New Roman"/>
                      </a:endParaRPr>
                    </a:p>
                  </a:txBody>
                  <a:tcPr marL="68580" marR="68580" marT="0" marB="0"/>
                </a:tc>
              </a:tr>
            </a:tbl>
          </a:graphicData>
        </a:graphic>
      </p:graphicFrame>
      <p:pic>
        <p:nvPicPr>
          <p:cNvPr id="9217"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135" r="29144" b="26658"/>
          <a:stretch/>
        </p:blipFill>
        <p:spPr bwMode="auto">
          <a:xfrm>
            <a:off x="28600" y="836712"/>
            <a:ext cx="2290936" cy="55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913" r="25512"/>
          <a:stretch/>
        </p:blipFill>
        <p:spPr bwMode="auto">
          <a:xfrm>
            <a:off x="6732240" y="919188"/>
            <a:ext cx="2290870"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8 Tabla"/>
          <p:cNvGraphicFramePr>
            <a:graphicFrameLocks noGrp="1"/>
          </p:cNvGraphicFramePr>
          <p:nvPr>
            <p:extLst>
              <p:ext uri="{D42A27DB-BD31-4B8C-83A1-F6EECF244321}">
                <p14:modId xmlns:p14="http://schemas.microsoft.com/office/powerpoint/2010/main" val="3481887885"/>
              </p:ext>
            </p:extLst>
          </p:nvPr>
        </p:nvGraphicFramePr>
        <p:xfrm>
          <a:off x="827583" y="5269184"/>
          <a:ext cx="7560841" cy="1472184"/>
        </p:xfrm>
        <a:graphic>
          <a:graphicData uri="http://schemas.openxmlformats.org/drawingml/2006/table">
            <a:tbl>
              <a:tblPr firstRow="1" firstCol="1" bandRow="1">
                <a:tableStyleId>{3B4B98B0-60AC-42C2-AFA5-B58CD77FA1E5}</a:tableStyleId>
              </a:tblPr>
              <a:tblGrid>
                <a:gridCol w="1769557"/>
                <a:gridCol w="965214"/>
                <a:gridCol w="965214"/>
                <a:gridCol w="965214"/>
                <a:gridCol w="965214"/>
                <a:gridCol w="965214"/>
                <a:gridCol w="965214"/>
              </a:tblGrid>
              <a:tr h="190500">
                <a:tc rowSpan="2">
                  <a:txBody>
                    <a:bodyPr/>
                    <a:lstStyle/>
                    <a:p>
                      <a:pPr algn="ctr">
                        <a:lnSpc>
                          <a:spcPct val="115000"/>
                        </a:lnSpc>
                        <a:spcAft>
                          <a:spcPts val="0"/>
                        </a:spcAft>
                      </a:pPr>
                      <a:r>
                        <a:rPr lang="es-MX" sz="1200">
                          <a:effectLst/>
                        </a:rPr>
                        <a:t> </a:t>
                      </a:r>
                      <a:endParaRPr lang="es-MX" sz="1200">
                        <a:effectLst/>
                        <a:latin typeface="Calibri"/>
                        <a:ea typeface="Calibri"/>
                        <a:cs typeface="Times New Roman"/>
                      </a:endParaRPr>
                    </a:p>
                  </a:txBody>
                  <a:tcPr marL="68580" marR="68580" marT="0" marB="0"/>
                </a:tc>
                <a:tc gridSpan="2">
                  <a:txBody>
                    <a:bodyPr/>
                    <a:lstStyle/>
                    <a:p>
                      <a:pPr algn="ctr">
                        <a:lnSpc>
                          <a:spcPct val="115000"/>
                        </a:lnSpc>
                        <a:spcAft>
                          <a:spcPts val="0"/>
                        </a:spcAft>
                      </a:pPr>
                      <a:r>
                        <a:rPr lang="es-MX" sz="1200">
                          <a:effectLst/>
                        </a:rPr>
                        <a:t>AÑOS</a:t>
                      </a:r>
                      <a:endParaRPr lang="es-MX" sz="1200">
                        <a:effectLst/>
                        <a:latin typeface="Calibri"/>
                        <a:ea typeface="Calibri"/>
                        <a:cs typeface="Times New Roman"/>
                      </a:endParaRPr>
                    </a:p>
                  </a:txBody>
                  <a:tcPr marL="68580" marR="68580" marT="0" marB="0"/>
                </a:tc>
                <a:tc hMerge="1">
                  <a:txBody>
                    <a:bodyPr/>
                    <a:lstStyle/>
                    <a:p>
                      <a:endParaRPr lang="es-MX"/>
                    </a:p>
                  </a:txBody>
                  <a:tcPr/>
                </a:tc>
                <a:tc gridSpan="2">
                  <a:txBody>
                    <a:bodyPr/>
                    <a:lstStyle/>
                    <a:p>
                      <a:pPr algn="ctr">
                        <a:lnSpc>
                          <a:spcPct val="115000"/>
                        </a:lnSpc>
                        <a:spcAft>
                          <a:spcPts val="0"/>
                        </a:spcAft>
                      </a:pPr>
                      <a:r>
                        <a:rPr lang="es-MX" sz="1200">
                          <a:effectLst/>
                        </a:rPr>
                        <a:t>OPTIMISTA</a:t>
                      </a:r>
                      <a:endParaRPr lang="es-MX" sz="1200">
                        <a:effectLst/>
                        <a:latin typeface="Calibri"/>
                        <a:ea typeface="Calibri"/>
                        <a:cs typeface="Times New Roman"/>
                      </a:endParaRPr>
                    </a:p>
                  </a:txBody>
                  <a:tcPr marL="68580" marR="68580" marT="0" marB="0"/>
                </a:tc>
                <a:tc hMerge="1">
                  <a:txBody>
                    <a:bodyPr/>
                    <a:lstStyle/>
                    <a:p>
                      <a:endParaRPr lang="es-MX"/>
                    </a:p>
                  </a:txBody>
                  <a:tcPr/>
                </a:tc>
                <a:tc>
                  <a:txBody>
                    <a:bodyPr/>
                    <a:lstStyle/>
                    <a:p>
                      <a:pPr>
                        <a:lnSpc>
                          <a:spcPct val="115000"/>
                        </a:lnSpc>
                        <a:spcAft>
                          <a:spcPts val="0"/>
                        </a:spcAft>
                      </a:pPr>
                      <a:r>
                        <a:rPr lang="es-MX" sz="1200">
                          <a:effectLst/>
                        </a:rPr>
                        <a:t>NEUTRAL </a:t>
                      </a:r>
                      <a:endParaRPr lang="es-MX" sz="12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rPr>
                        <a:t>PESIMISTA</a:t>
                      </a:r>
                      <a:endParaRPr lang="es-MX" sz="1200">
                        <a:effectLst/>
                        <a:latin typeface="Calibri"/>
                        <a:ea typeface="Calibri"/>
                        <a:cs typeface="Times New Roman"/>
                      </a:endParaRPr>
                    </a:p>
                  </a:txBody>
                  <a:tcPr marL="68580" marR="68580" marT="0" marB="0"/>
                </a:tc>
              </a:tr>
              <a:tr h="190500">
                <a:tc vMerge="1">
                  <a:txBody>
                    <a:bodyPr/>
                    <a:lstStyle/>
                    <a:p>
                      <a:endParaRPr lang="es-MX"/>
                    </a:p>
                  </a:txBody>
                  <a:tcPr/>
                </a:tc>
                <a:tc>
                  <a:txBody>
                    <a:bodyPr/>
                    <a:lstStyle/>
                    <a:p>
                      <a:pPr algn="r">
                        <a:lnSpc>
                          <a:spcPct val="115000"/>
                        </a:lnSpc>
                        <a:spcAft>
                          <a:spcPts val="0"/>
                        </a:spcAft>
                      </a:pPr>
                      <a:r>
                        <a:rPr lang="es-MX" sz="1200">
                          <a:effectLst/>
                        </a:rPr>
                        <a:t>2010</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2011</a:t>
                      </a:r>
                      <a:endParaRPr lang="es-MX" sz="12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rPr>
                        <a:t>2012 - 1</a:t>
                      </a:r>
                      <a:endParaRPr lang="es-MX" sz="12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rPr>
                        <a:t>2012 - 2</a:t>
                      </a:r>
                      <a:endParaRPr lang="es-MX" sz="12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rPr>
                        <a:t>2012 - 3</a:t>
                      </a:r>
                      <a:endParaRPr lang="es-MX" sz="12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rPr>
                        <a:t>2012 - 4</a:t>
                      </a:r>
                      <a:endParaRPr lang="es-MX" sz="12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200">
                          <a:effectLst/>
                        </a:rPr>
                        <a:t>VENTAS </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480582.52</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744167.41</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1190667.86</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1227876.23</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1116251.12</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1079042.75</a:t>
                      </a:r>
                      <a:endParaRPr lang="es-MX" sz="12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200">
                          <a:effectLst/>
                        </a:rPr>
                        <a:t>COSTOS FIJOS</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326460.50</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506013.78</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809622.04</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834922.73</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759020.66</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733719.97</a:t>
                      </a:r>
                      <a:endParaRPr lang="es-MX" sz="12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200">
                          <a:effectLst/>
                        </a:rPr>
                        <a:t>COSTOS VARIABLES </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154122.02</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238153.64</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381045.82</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392953.50</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357230.45</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345322.77</a:t>
                      </a:r>
                      <a:endParaRPr lang="es-MX" sz="12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200">
                          <a:effectLst/>
                        </a:rPr>
                        <a:t>INTERESES</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0.00</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0.00</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0.00</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0.00</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0.00</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0.00</a:t>
                      </a:r>
                      <a:endParaRPr lang="es-MX" sz="12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200">
                          <a:effectLst/>
                        </a:rPr>
                        <a:t>UTILIDAD OPERATIVA </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0.00</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0.00</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0.00</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0.00</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a:effectLst/>
                        </a:rPr>
                        <a:t>0.00</a:t>
                      </a:r>
                      <a:endParaRPr lang="es-MX" sz="12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200" dirty="0">
                          <a:effectLst/>
                        </a:rPr>
                        <a:t>0.00</a:t>
                      </a:r>
                      <a:endParaRPr lang="es-MX" sz="1200" dirty="0">
                        <a:effectLst/>
                        <a:latin typeface="Calibri"/>
                        <a:ea typeface="Calibri"/>
                        <a:cs typeface="Times New Roman"/>
                      </a:endParaRPr>
                    </a:p>
                  </a:txBody>
                  <a:tcPr marL="68580" marR="68580" marT="0" marB="0"/>
                </a:tc>
              </a:tr>
            </a:tbl>
          </a:graphicData>
        </a:graphic>
      </p:graphicFrame>
      <p:sp>
        <p:nvSpPr>
          <p:cNvPr id="12" name="11 Rectángulo"/>
          <p:cNvSpPr/>
          <p:nvPr/>
        </p:nvSpPr>
        <p:spPr>
          <a:xfrm>
            <a:off x="3203848" y="4931876"/>
            <a:ext cx="3168352" cy="369332"/>
          </a:xfrm>
          <a:prstGeom prst="rect">
            <a:avLst/>
          </a:prstGeom>
        </p:spPr>
        <p:txBody>
          <a:bodyPr wrap="square">
            <a:spAutoFit/>
          </a:bodyPr>
          <a:lstStyle/>
          <a:p>
            <a:pPr algn="ctr"/>
            <a:r>
              <a:rPr lang="es-ES" b="1" dirty="0" smtClean="0"/>
              <a:t>MARGEN DE CONTRIBUCIÓN</a:t>
            </a:r>
            <a:endParaRPr lang="es-MX" dirty="0"/>
          </a:p>
        </p:txBody>
      </p:sp>
      <p:sp>
        <p:nvSpPr>
          <p:cNvPr id="10" name="9 Rectángulo"/>
          <p:cNvSpPr/>
          <p:nvPr/>
        </p:nvSpPr>
        <p:spPr>
          <a:xfrm>
            <a:off x="395536" y="4797152"/>
            <a:ext cx="4572000" cy="400110"/>
          </a:xfrm>
          <a:prstGeom prst="rect">
            <a:avLst/>
          </a:prstGeom>
        </p:spPr>
        <p:txBody>
          <a:bodyPr>
            <a:spAutoFit/>
          </a:bodyPr>
          <a:lstStyle/>
          <a:p>
            <a:r>
              <a:rPr lang="es-ES" sz="1000" b="1" dirty="0"/>
              <a:t>Fuente</a:t>
            </a:r>
            <a:r>
              <a:rPr lang="es-ES" sz="1000" dirty="0"/>
              <a:t>: </a:t>
            </a:r>
            <a:r>
              <a:rPr lang="es-ES" sz="1000" dirty="0" err="1"/>
              <a:t>Biopronec</a:t>
            </a:r>
            <a:r>
              <a:rPr lang="es-ES" sz="1000" dirty="0"/>
              <a:t> Cía. Ltda.  </a:t>
            </a:r>
            <a:endParaRPr lang="es-MX" sz="1000" dirty="0"/>
          </a:p>
          <a:p>
            <a:r>
              <a:rPr lang="es-ES" sz="1000" b="1" dirty="0"/>
              <a:t>Elaborado por: </a:t>
            </a:r>
            <a:r>
              <a:rPr lang="es-ES" sz="1000" dirty="0"/>
              <a:t>Henry Cortez</a:t>
            </a:r>
            <a:endParaRPr lang="es-MX" sz="1000" dirty="0"/>
          </a:p>
        </p:txBody>
      </p:sp>
    </p:spTree>
    <p:extLst>
      <p:ext uri="{BB962C8B-B14F-4D97-AF65-F5344CB8AC3E}">
        <p14:creationId xmlns:p14="http://schemas.microsoft.com/office/powerpoint/2010/main" val="14914374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redondeado"/>
          <p:cNvSpPr/>
          <p:nvPr/>
        </p:nvSpPr>
        <p:spPr>
          <a:xfrm>
            <a:off x="1907704" y="1628800"/>
            <a:ext cx="2088233"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Expansión o renovación </a:t>
            </a:r>
          </a:p>
        </p:txBody>
      </p:sp>
      <p:sp>
        <p:nvSpPr>
          <p:cNvPr id="34" name="33 Rectángulo"/>
          <p:cNvSpPr/>
          <p:nvPr/>
        </p:nvSpPr>
        <p:spPr>
          <a:xfrm>
            <a:off x="2027413" y="776570"/>
            <a:ext cx="501716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dirty="0" smtClean="0"/>
              <a:t>ADMINISTRACIÓN FINANCIERA  A LARGO PLAZO</a:t>
            </a:r>
            <a:endParaRPr lang="es-MX" sz="1600" dirty="0"/>
          </a:p>
        </p:txBody>
      </p:sp>
      <p:sp>
        <p:nvSpPr>
          <p:cNvPr id="47" name="46 Abrir llave"/>
          <p:cNvSpPr/>
          <p:nvPr/>
        </p:nvSpPr>
        <p:spPr>
          <a:xfrm>
            <a:off x="4082828" y="1552386"/>
            <a:ext cx="202542" cy="680864"/>
          </a:xfrm>
          <a:prstGeom prst="lef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48" name="47 Rectángulo"/>
          <p:cNvSpPr/>
          <p:nvPr/>
        </p:nvSpPr>
        <p:spPr>
          <a:xfrm>
            <a:off x="4211960" y="1628800"/>
            <a:ext cx="1486615" cy="523220"/>
          </a:xfrm>
          <a:prstGeom prst="rect">
            <a:avLst/>
          </a:prstGeom>
        </p:spPr>
        <p:txBody>
          <a:bodyPr wrap="square">
            <a:spAutoFit/>
          </a:bodyPr>
          <a:lstStyle/>
          <a:p>
            <a:pPr marL="285750" indent="-285750">
              <a:buFont typeface="Arial" pitchFamily="34" charset="0"/>
              <a:buChar char="•"/>
            </a:pPr>
            <a:r>
              <a:rPr lang="es-MX" sz="1400" dirty="0" smtClean="0"/>
              <a:t>Activo fijo</a:t>
            </a:r>
          </a:p>
          <a:p>
            <a:pPr marL="285750" indent="-285750">
              <a:buFont typeface="Arial" pitchFamily="34" charset="0"/>
              <a:buChar char="•"/>
            </a:pPr>
            <a:r>
              <a:rPr lang="es-MX" sz="1400" dirty="0" smtClean="0"/>
              <a:t>Patentes  </a:t>
            </a:r>
          </a:p>
        </p:txBody>
      </p:sp>
      <p:sp>
        <p:nvSpPr>
          <p:cNvPr id="16" name="15 Rectángulo"/>
          <p:cNvSpPr/>
          <p:nvPr/>
        </p:nvSpPr>
        <p:spPr>
          <a:xfrm>
            <a:off x="4032938" y="2833189"/>
            <a:ext cx="1290738" cy="307777"/>
          </a:xfrm>
          <a:prstGeom prst="rect">
            <a:avLst/>
          </a:prstGeom>
        </p:spPr>
        <p:txBody>
          <a:bodyPr wrap="none">
            <a:spAutoFit/>
          </a:bodyPr>
          <a:lstStyle/>
          <a:p>
            <a:r>
              <a:rPr lang="es-ES" sz="1400" b="1" dirty="0" smtClean="0"/>
              <a:t>Rentabilidad </a:t>
            </a:r>
            <a:endParaRPr lang="es-MX" sz="1400" dirty="0"/>
          </a:p>
        </p:txBody>
      </p:sp>
      <p:sp>
        <p:nvSpPr>
          <p:cNvPr id="22" name="21 Rectángulo"/>
          <p:cNvSpPr/>
          <p:nvPr/>
        </p:nvSpPr>
        <p:spPr>
          <a:xfrm>
            <a:off x="486798" y="2833191"/>
            <a:ext cx="755576" cy="307777"/>
          </a:xfrm>
          <a:prstGeom prst="rect">
            <a:avLst/>
          </a:prstGeom>
        </p:spPr>
        <p:txBody>
          <a:bodyPr wrap="square">
            <a:spAutoFit/>
          </a:bodyPr>
          <a:lstStyle/>
          <a:p>
            <a:r>
              <a:rPr lang="es-ES" sz="1400" b="1" dirty="0" smtClean="0"/>
              <a:t>Inicio</a:t>
            </a:r>
            <a:endParaRPr lang="es-MX" sz="1400" dirty="0"/>
          </a:p>
        </p:txBody>
      </p:sp>
      <p:sp>
        <p:nvSpPr>
          <p:cNvPr id="2" name="1 Flecha izquierda"/>
          <p:cNvSpPr/>
          <p:nvPr/>
        </p:nvSpPr>
        <p:spPr>
          <a:xfrm>
            <a:off x="5508104" y="1412776"/>
            <a:ext cx="1656184" cy="936104"/>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200" dirty="0" smtClean="0"/>
              <a:t>Desembolso fuerte de dinero</a:t>
            </a:r>
            <a:endParaRPr lang="es-MX" sz="1200" dirty="0"/>
          </a:p>
        </p:txBody>
      </p:sp>
      <p:cxnSp>
        <p:nvCxnSpPr>
          <p:cNvPr id="7" name="6 Conector recto"/>
          <p:cNvCxnSpPr/>
          <p:nvPr/>
        </p:nvCxnSpPr>
        <p:spPr>
          <a:xfrm>
            <a:off x="864586" y="2771056"/>
            <a:ext cx="7344816"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24 Rectángulo"/>
          <p:cNvSpPr/>
          <p:nvPr/>
        </p:nvSpPr>
        <p:spPr>
          <a:xfrm>
            <a:off x="7958371" y="2833190"/>
            <a:ext cx="502061" cy="307777"/>
          </a:xfrm>
          <a:prstGeom prst="rect">
            <a:avLst/>
          </a:prstGeom>
        </p:spPr>
        <p:txBody>
          <a:bodyPr wrap="none">
            <a:spAutoFit/>
          </a:bodyPr>
          <a:lstStyle/>
          <a:p>
            <a:r>
              <a:rPr lang="es-ES" sz="1400" b="1" dirty="0" smtClean="0"/>
              <a:t>Fin </a:t>
            </a:r>
            <a:endParaRPr lang="es-MX" sz="1400" dirty="0"/>
          </a:p>
        </p:txBody>
      </p:sp>
      <p:cxnSp>
        <p:nvCxnSpPr>
          <p:cNvPr id="9" name="8 Conector recto de flecha"/>
          <p:cNvCxnSpPr>
            <a:stCxn id="22" idx="3"/>
            <a:endCxn id="16" idx="1"/>
          </p:cNvCxnSpPr>
          <p:nvPr/>
        </p:nvCxnSpPr>
        <p:spPr>
          <a:xfrm flipV="1">
            <a:off x="1242374" y="2987078"/>
            <a:ext cx="279056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16" idx="3"/>
            <a:endCxn id="25" idx="1"/>
          </p:cNvCxnSpPr>
          <p:nvPr/>
        </p:nvCxnSpPr>
        <p:spPr>
          <a:xfrm>
            <a:off x="5323676" y="2987078"/>
            <a:ext cx="263469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29 Rectángulo"/>
          <p:cNvSpPr/>
          <p:nvPr/>
        </p:nvSpPr>
        <p:spPr>
          <a:xfrm>
            <a:off x="4290393" y="2420888"/>
            <a:ext cx="857671" cy="307777"/>
          </a:xfrm>
          <a:prstGeom prst="rect">
            <a:avLst/>
          </a:prstGeom>
        </p:spPr>
        <p:txBody>
          <a:bodyPr wrap="none">
            <a:spAutoFit/>
          </a:bodyPr>
          <a:lstStyle/>
          <a:p>
            <a:r>
              <a:rPr lang="es-ES" sz="1400" b="1" dirty="0" smtClean="0"/>
              <a:t>Tiempo </a:t>
            </a:r>
            <a:endParaRPr lang="es-MX" sz="1400" dirty="0"/>
          </a:p>
        </p:txBody>
      </p:sp>
      <p:sp>
        <p:nvSpPr>
          <p:cNvPr id="12" name="11 Llamada rectangular"/>
          <p:cNvSpPr/>
          <p:nvPr/>
        </p:nvSpPr>
        <p:spPr>
          <a:xfrm>
            <a:off x="7524328" y="1954954"/>
            <a:ext cx="936104" cy="681958"/>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Análisis del proyecto</a:t>
            </a:r>
            <a:endParaRPr lang="es-MX" sz="1400" dirty="0"/>
          </a:p>
        </p:txBody>
      </p:sp>
      <p:sp>
        <p:nvSpPr>
          <p:cNvPr id="32" name="31 Rectángulo redondeado"/>
          <p:cNvSpPr/>
          <p:nvPr/>
        </p:nvSpPr>
        <p:spPr>
          <a:xfrm>
            <a:off x="1835696" y="3645024"/>
            <a:ext cx="2088233" cy="36004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Generación de ideas</a:t>
            </a:r>
          </a:p>
        </p:txBody>
      </p:sp>
      <p:sp>
        <p:nvSpPr>
          <p:cNvPr id="33" name="32 Rectángulo redondeado"/>
          <p:cNvSpPr/>
          <p:nvPr/>
        </p:nvSpPr>
        <p:spPr>
          <a:xfrm>
            <a:off x="2473846" y="4797152"/>
            <a:ext cx="2088233" cy="36004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Toma de decisión</a:t>
            </a:r>
          </a:p>
        </p:txBody>
      </p:sp>
      <p:sp>
        <p:nvSpPr>
          <p:cNvPr id="35" name="34 Rectángulo redondeado"/>
          <p:cNvSpPr/>
          <p:nvPr/>
        </p:nvSpPr>
        <p:spPr>
          <a:xfrm>
            <a:off x="2140496" y="4221088"/>
            <a:ext cx="2088233" cy="36004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Revisión y análisis </a:t>
            </a:r>
          </a:p>
        </p:txBody>
      </p:sp>
      <p:sp>
        <p:nvSpPr>
          <p:cNvPr id="13" name="12 Abrir llave"/>
          <p:cNvSpPr/>
          <p:nvPr/>
        </p:nvSpPr>
        <p:spPr>
          <a:xfrm>
            <a:off x="1242374" y="3501008"/>
            <a:ext cx="305290" cy="2232248"/>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6" name="35 Rectángulo redondeado"/>
          <p:cNvSpPr/>
          <p:nvPr/>
        </p:nvSpPr>
        <p:spPr>
          <a:xfrm rot="16200000">
            <a:off x="-36513" y="4437113"/>
            <a:ext cx="2088233" cy="36004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PASOS DEL PROCESO</a:t>
            </a:r>
          </a:p>
        </p:txBody>
      </p:sp>
      <p:sp>
        <p:nvSpPr>
          <p:cNvPr id="37" name="36 Rectángulo redondeado"/>
          <p:cNvSpPr/>
          <p:nvPr/>
        </p:nvSpPr>
        <p:spPr>
          <a:xfrm>
            <a:off x="2699791" y="5373216"/>
            <a:ext cx="2088233" cy="360040"/>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Seguimiento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011" y="3645024"/>
            <a:ext cx="1605136" cy="214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4836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Rectángulo"/>
          <p:cNvSpPr/>
          <p:nvPr/>
        </p:nvSpPr>
        <p:spPr>
          <a:xfrm>
            <a:off x="2027413" y="269230"/>
            <a:ext cx="501716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dirty="0" smtClean="0"/>
              <a:t>CASO </a:t>
            </a:r>
            <a:r>
              <a:rPr lang="es-MX" sz="1600" dirty="0" smtClean="0"/>
              <a:t>PRÁCTIO </a:t>
            </a:r>
            <a:endParaRPr lang="es-MX" sz="1600" dirty="0"/>
          </a:p>
        </p:txBody>
      </p:sp>
      <p:graphicFrame>
        <p:nvGraphicFramePr>
          <p:cNvPr id="3" name="2 Tabla"/>
          <p:cNvGraphicFramePr>
            <a:graphicFrameLocks noGrp="1"/>
          </p:cNvGraphicFramePr>
          <p:nvPr>
            <p:extLst>
              <p:ext uri="{D42A27DB-BD31-4B8C-83A1-F6EECF244321}">
                <p14:modId xmlns:p14="http://schemas.microsoft.com/office/powerpoint/2010/main" val="1567633794"/>
              </p:ext>
            </p:extLst>
          </p:nvPr>
        </p:nvGraphicFramePr>
        <p:xfrm>
          <a:off x="1619672" y="2564904"/>
          <a:ext cx="6120680" cy="1717548"/>
        </p:xfrm>
        <a:graphic>
          <a:graphicData uri="http://schemas.openxmlformats.org/drawingml/2006/table">
            <a:tbl>
              <a:tblPr firstRow="1" firstCol="1" bandRow="1">
                <a:tableStyleId>{69012ECD-51FC-41F1-AA8D-1B2483CD663E}</a:tableStyleId>
              </a:tblPr>
              <a:tblGrid>
                <a:gridCol w="4739014"/>
                <a:gridCol w="690833"/>
                <a:gridCol w="690833"/>
              </a:tblGrid>
              <a:tr h="190500">
                <a:tc gridSpan="3">
                  <a:txBody>
                    <a:bodyPr/>
                    <a:lstStyle/>
                    <a:p>
                      <a:pPr algn="ctr">
                        <a:lnSpc>
                          <a:spcPct val="115000"/>
                        </a:lnSpc>
                        <a:spcAft>
                          <a:spcPts val="0"/>
                        </a:spcAft>
                      </a:pPr>
                      <a:r>
                        <a:rPr lang="es-MX" sz="1400" dirty="0">
                          <a:effectLst/>
                        </a:rPr>
                        <a:t>CALCULO DE LA INVERSIÓN INICIAL </a:t>
                      </a:r>
                      <a:endParaRPr lang="es-MX" sz="1200" dirty="0">
                        <a:effectLst/>
                        <a:latin typeface="Calibri"/>
                        <a:ea typeface="Calibri"/>
                        <a:cs typeface="Times New Roman"/>
                      </a:endParaRPr>
                    </a:p>
                  </a:txBody>
                  <a:tcPr marL="44450" marR="44450" marT="0" marB="0" anchor="b"/>
                </a:tc>
                <a:tc hMerge="1">
                  <a:txBody>
                    <a:bodyPr/>
                    <a:lstStyle/>
                    <a:p>
                      <a:endParaRPr lang="es-MX"/>
                    </a:p>
                  </a:txBody>
                  <a:tcPr/>
                </a:tc>
                <a:tc hMerge="1">
                  <a:txBody>
                    <a:bodyPr/>
                    <a:lstStyle/>
                    <a:p>
                      <a:endParaRPr lang="es-MX"/>
                    </a:p>
                  </a:txBody>
                  <a:tcPr/>
                </a:tc>
              </a:tr>
              <a:tr h="190500">
                <a:tc>
                  <a:txBody>
                    <a:bodyPr/>
                    <a:lstStyle/>
                    <a:p>
                      <a:pPr>
                        <a:lnSpc>
                          <a:spcPct val="115000"/>
                        </a:lnSpc>
                        <a:spcAft>
                          <a:spcPts val="0"/>
                        </a:spcAft>
                      </a:pPr>
                      <a:r>
                        <a:rPr lang="es-MX" sz="1400">
                          <a:effectLst/>
                        </a:rPr>
                        <a:t>Costo de la línea de producción propuesta</a:t>
                      </a:r>
                      <a:endParaRPr lang="es-MX"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150000</a:t>
                      </a:r>
                      <a:endParaRPr lang="es-MX"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 </a:t>
                      </a:r>
                      <a:endParaRPr lang="es-MX" sz="12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MX" sz="1400">
                          <a:effectLst/>
                        </a:rPr>
                        <a:t>(+) Costos de Instalación </a:t>
                      </a:r>
                      <a:endParaRPr lang="es-MX"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20000</a:t>
                      </a:r>
                      <a:endParaRPr lang="es-MX"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 </a:t>
                      </a:r>
                      <a:endParaRPr lang="es-MX" sz="12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MX" sz="1400">
                          <a:effectLst/>
                        </a:rPr>
                        <a:t>(=) TOTAL COSTO INSTALADO LINEA DE PRODUCCIÓN</a:t>
                      </a:r>
                      <a:endParaRPr lang="es-MX"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 </a:t>
                      </a:r>
                      <a:endParaRPr lang="es-MX"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170000</a:t>
                      </a:r>
                      <a:endParaRPr lang="es-MX" sz="12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MX" sz="1400">
                          <a:effectLst/>
                        </a:rPr>
                        <a:t> </a:t>
                      </a:r>
                      <a:endParaRPr lang="es-MX"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 </a:t>
                      </a:r>
                      <a:endParaRPr lang="es-MX"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 </a:t>
                      </a:r>
                      <a:endParaRPr lang="es-MX" sz="12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MX" sz="1400">
                          <a:effectLst/>
                        </a:rPr>
                        <a:t>(+) Cambios en el capital de trabajo neto</a:t>
                      </a:r>
                      <a:endParaRPr lang="es-MX"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 </a:t>
                      </a:r>
                      <a:endParaRPr lang="es-MX"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dirty="0">
                          <a:effectLst/>
                        </a:rPr>
                        <a:t>77880</a:t>
                      </a:r>
                      <a:endParaRPr lang="es-MX" sz="12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MX" sz="1400">
                          <a:effectLst/>
                        </a:rPr>
                        <a:t>TOTAL INVERSIÓN INICIAL </a:t>
                      </a:r>
                      <a:endParaRPr lang="es-MX"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 </a:t>
                      </a:r>
                      <a:endParaRPr lang="es-MX"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dirty="0">
                          <a:effectLst/>
                        </a:rPr>
                        <a:t>247880</a:t>
                      </a:r>
                      <a:endParaRPr lang="es-MX" sz="1200" dirty="0">
                        <a:effectLst/>
                        <a:latin typeface="Calibri"/>
                        <a:ea typeface="Calibri"/>
                        <a:cs typeface="Times New Roman"/>
                      </a:endParaRPr>
                    </a:p>
                  </a:txBody>
                  <a:tcPr marL="44450" marR="44450" marT="0" marB="0" anchor="b"/>
                </a:tc>
              </a:tr>
            </a:tbl>
          </a:graphicData>
        </a:graphic>
      </p:graphicFrame>
      <p:sp>
        <p:nvSpPr>
          <p:cNvPr id="4" name="3 Rectángulo"/>
          <p:cNvSpPr/>
          <p:nvPr/>
        </p:nvSpPr>
        <p:spPr>
          <a:xfrm>
            <a:off x="3707904" y="2204864"/>
            <a:ext cx="1931939" cy="338554"/>
          </a:xfrm>
          <a:prstGeom prst="rect">
            <a:avLst/>
          </a:prstGeom>
        </p:spPr>
        <p:txBody>
          <a:bodyPr wrap="none">
            <a:spAutoFit/>
          </a:bodyPr>
          <a:lstStyle/>
          <a:p>
            <a:r>
              <a:rPr lang="es-ES" sz="1600" b="1" dirty="0"/>
              <a:t>INVERSIÓN INICIAL</a:t>
            </a:r>
            <a:endParaRPr lang="es-MX" sz="1600" dirty="0"/>
          </a:p>
        </p:txBody>
      </p:sp>
      <p:pic>
        <p:nvPicPr>
          <p:cNvPr id="2051" name="Picture 3" descr="http://img.directindustry.es/images_di/photo-m2/linea-de-llenado-de-liquidos-aseptizada-4907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365" y="4725144"/>
            <a:ext cx="3375631" cy="20141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Tabla"/>
          <p:cNvGraphicFramePr>
            <a:graphicFrameLocks noGrp="1"/>
          </p:cNvGraphicFramePr>
          <p:nvPr>
            <p:extLst>
              <p:ext uri="{D42A27DB-BD31-4B8C-83A1-F6EECF244321}">
                <p14:modId xmlns:p14="http://schemas.microsoft.com/office/powerpoint/2010/main" val="3090288283"/>
              </p:ext>
            </p:extLst>
          </p:nvPr>
        </p:nvGraphicFramePr>
        <p:xfrm>
          <a:off x="5508104" y="5229200"/>
          <a:ext cx="2664296" cy="1058610"/>
        </p:xfrm>
        <a:graphic>
          <a:graphicData uri="http://schemas.openxmlformats.org/drawingml/2006/table">
            <a:tbl>
              <a:tblPr>
                <a:tableStyleId>{69CF1AB2-1976-4502-BF36-3FF5EA218861}</a:tableStyleId>
              </a:tblPr>
              <a:tblGrid>
                <a:gridCol w="2153569"/>
                <a:gridCol w="510727"/>
              </a:tblGrid>
              <a:tr h="211722">
                <a:tc gridSpan="2">
                  <a:txBody>
                    <a:bodyPr/>
                    <a:lstStyle/>
                    <a:p>
                      <a:pPr algn="ctr" fontAlgn="b"/>
                      <a:r>
                        <a:rPr lang="es-MX" sz="1200" u="none" strike="noStrike" dirty="0">
                          <a:effectLst/>
                        </a:rPr>
                        <a:t>CAMBIOS EN EL CTN</a:t>
                      </a:r>
                      <a:endParaRPr lang="es-MX" sz="1200" b="0" i="0" u="none" strike="noStrike" dirty="0">
                        <a:solidFill>
                          <a:srgbClr val="000000"/>
                        </a:solidFill>
                        <a:effectLst/>
                        <a:latin typeface="Calibri"/>
                      </a:endParaRPr>
                    </a:p>
                  </a:txBody>
                  <a:tcPr marL="9525" marR="9525" marT="9525" marB="0" anchor="b"/>
                </a:tc>
                <a:tc hMerge="1">
                  <a:txBody>
                    <a:bodyPr/>
                    <a:lstStyle/>
                    <a:p>
                      <a:pPr algn="l" fontAlgn="b"/>
                      <a:endParaRPr lang="es-MX" sz="1100" b="0" i="0" u="none" strike="noStrike" dirty="0">
                        <a:solidFill>
                          <a:srgbClr val="000000"/>
                        </a:solidFill>
                        <a:effectLst/>
                        <a:latin typeface="Calibri"/>
                      </a:endParaRPr>
                    </a:p>
                  </a:txBody>
                  <a:tcPr marL="9525" marR="9525" marT="9525" marB="0" anchor="b"/>
                </a:tc>
              </a:tr>
              <a:tr h="211722">
                <a:tc>
                  <a:txBody>
                    <a:bodyPr/>
                    <a:lstStyle/>
                    <a:p>
                      <a:pPr algn="l" fontAlgn="b"/>
                      <a:r>
                        <a:rPr lang="es-MX" sz="1200" u="none" strike="noStrike" dirty="0" smtClean="0">
                          <a:effectLst/>
                        </a:rPr>
                        <a:t>Cuentas</a:t>
                      </a:r>
                      <a:r>
                        <a:rPr lang="es-MX" sz="1200" u="none" strike="noStrike" baseline="0" dirty="0" smtClean="0">
                          <a:effectLst/>
                        </a:rPr>
                        <a:t> por cobrar </a:t>
                      </a:r>
                      <a:r>
                        <a:rPr lang="es-MX" sz="1200" u="none" strike="noStrike" dirty="0" smtClean="0">
                          <a:effectLst/>
                        </a:rPr>
                        <a:t> </a:t>
                      </a:r>
                      <a:endParaRPr lang="es-MX" sz="1200" b="0" i="0" u="none" strike="noStrike" dirty="0">
                        <a:solidFill>
                          <a:srgbClr val="000000"/>
                        </a:solidFill>
                        <a:effectLst/>
                        <a:latin typeface="Calibri"/>
                      </a:endParaRPr>
                    </a:p>
                  </a:txBody>
                  <a:tcPr marL="9525" marR="9525" marT="9525" marB="0" anchor="b"/>
                </a:tc>
                <a:tc>
                  <a:txBody>
                    <a:bodyPr/>
                    <a:lstStyle/>
                    <a:p>
                      <a:pPr algn="r" fontAlgn="b"/>
                      <a:r>
                        <a:rPr lang="es-MX" sz="1200" u="none" strike="noStrike" dirty="0">
                          <a:effectLst/>
                        </a:rPr>
                        <a:t>91742</a:t>
                      </a:r>
                      <a:endParaRPr lang="es-MX" sz="1200" b="0" i="0" u="none" strike="noStrike" dirty="0">
                        <a:solidFill>
                          <a:srgbClr val="000000"/>
                        </a:solidFill>
                        <a:effectLst/>
                        <a:latin typeface="Calibri"/>
                      </a:endParaRPr>
                    </a:p>
                  </a:txBody>
                  <a:tcPr marL="9525" marR="9525" marT="9525" marB="0" anchor="b"/>
                </a:tc>
              </a:tr>
              <a:tr h="211722">
                <a:tc>
                  <a:txBody>
                    <a:bodyPr/>
                    <a:lstStyle/>
                    <a:p>
                      <a:pPr algn="l" fontAlgn="b"/>
                      <a:r>
                        <a:rPr lang="es-MX" sz="1200" u="none" strike="noStrike" dirty="0" smtClean="0">
                          <a:effectLst/>
                        </a:rPr>
                        <a:t>Inventarios</a:t>
                      </a:r>
                      <a:endParaRPr lang="es-MX" sz="1200" b="0" i="0" u="none" strike="noStrike" dirty="0">
                        <a:solidFill>
                          <a:srgbClr val="000000"/>
                        </a:solidFill>
                        <a:effectLst/>
                        <a:latin typeface="Calibri"/>
                      </a:endParaRPr>
                    </a:p>
                  </a:txBody>
                  <a:tcPr marL="9525" marR="9525" marT="9525" marB="0" anchor="b"/>
                </a:tc>
                <a:tc>
                  <a:txBody>
                    <a:bodyPr/>
                    <a:lstStyle/>
                    <a:p>
                      <a:pPr algn="r" fontAlgn="b"/>
                      <a:r>
                        <a:rPr lang="es-MX" sz="1200" u="none" strike="noStrike">
                          <a:effectLst/>
                        </a:rPr>
                        <a:t>58000</a:t>
                      </a:r>
                      <a:endParaRPr lang="es-MX" sz="1200" b="0" i="0" u="none" strike="noStrike">
                        <a:solidFill>
                          <a:srgbClr val="000000"/>
                        </a:solidFill>
                        <a:effectLst/>
                        <a:latin typeface="Calibri"/>
                      </a:endParaRPr>
                    </a:p>
                  </a:txBody>
                  <a:tcPr marL="9525" marR="9525" marT="9525" marB="0" anchor="b"/>
                </a:tc>
              </a:tr>
              <a:tr h="211722">
                <a:tc>
                  <a:txBody>
                    <a:bodyPr/>
                    <a:lstStyle/>
                    <a:p>
                      <a:pPr algn="l" fontAlgn="b"/>
                      <a:r>
                        <a:rPr lang="es-MX" sz="1200" u="none" strike="noStrike" dirty="0" smtClean="0">
                          <a:effectLst/>
                        </a:rPr>
                        <a:t>Cuentas</a:t>
                      </a:r>
                      <a:r>
                        <a:rPr lang="es-MX" sz="1200" u="none" strike="noStrike" baseline="0" dirty="0" smtClean="0">
                          <a:effectLst/>
                        </a:rPr>
                        <a:t> por pagar </a:t>
                      </a:r>
                      <a:endParaRPr lang="es-MX" sz="1200" b="0" i="0" u="none" strike="noStrike" dirty="0">
                        <a:solidFill>
                          <a:srgbClr val="000000"/>
                        </a:solidFill>
                        <a:effectLst/>
                        <a:latin typeface="Calibri"/>
                      </a:endParaRPr>
                    </a:p>
                  </a:txBody>
                  <a:tcPr marL="9525" marR="9525" marT="9525" marB="0" anchor="b"/>
                </a:tc>
                <a:tc>
                  <a:txBody>
                    <a:bodyPr/>
                    <a:lstStyle/>
                    <a:p>
                      <a:pPr algn="r" fontAlgn="b"/>
                      <a:r>
                        <a:rPr lang="es-MX" sz="1200" u="none" strike="noStrike">
                          <a:effectLst/>
                        </a:rPr>
                        <a:t>71862</a:t>
                      </a:r>
                      <a:endParaRPr lang="es-MX" sz="1200" b="0" i="0" u="none" strike="noStrike">
                        <a:solidFill>
                          <a:srgbClr val="000000"/>
                        </a:solidFill>
                        <a:effectLst/>
                        <a:latin typeface="Calibri"/>
                      </a:endParaRPr>
                    </a:p>
                  </a:txBody>
                  <a:tcPr marL="9525" marR="9525" marT="9525" marB="0" anchor="b"/>
                </a:tc>
              </a:tr>
              <a:tr h="211722">
                <a:tc>
                  <a:txBody>
                    <a:bodyPr/>
                    <a:lstStyle/>
                    <a:p>
                      <a:pPr algn="l" fontAlgn="b"/>
                      <a:r>
                        <a:rPr lang="es-MX" sz="1200" b="0" i="0" u="none" strike="noStrike" dirty="0" smtClean="0">
                          <a:solidFill>
                            <a:srgbClr val="000000"/>
                          </a:solidFill>
                          <a:effectLst/>
                          <a:latin typeface="Calibri"/>
                        </a:rPr>
                        <a:t>TOTAL</a:t>
                      </a:r>
                      <a:endParaRPr lang="es-MX" sz="1200" b="0" i="0" u="none" strike="noStrike" dirty="0">
                        <a:solidFill>
                          <a:srgbClr val="000000"/>
                        </a:solidFill>
                        <a:effectLst/>
                        <a:latin typeface="Calibri"/>
                      </a:endParaRPr>
                    </a:p>
                  </a:txBody>
                  <a:tcPr marL="9525" marR="9525" marT="9525" marB="0" anchor="b"/>
                </a:tc>
                <a:tc>
                  <a:txBody>
                    <a:bodyPr/>
                    <a:lstStyle/>
                    <a:p>
                      <a:pPr algn="r" fontAlgn="b"/>
                      <a:r>
                        <a:rPr lang="es-MX" sz="1200" u="none" strike="noStrike" dirty="0">
                          <a:effectLst/>
                        </a:rPr>
                        <a:t>77880</a:t>
                      </a:r>
                      <a:endParaRPr lang="es-MX" sz="1200" b="0" i="0" u="none" strike="noStrike" dirty="0">
                        <a:solidFill>
                          <a:srgbClr val="000000"/>
                        </a:solidFill>
                        <a:effectLst/>
                        <a:latin typeface="Calibri"/>
                      </a:endParaRPr>
                    </a:p>
                  </a:txBody>
                  <a:tcPr marL="9525" marR="9525" marT="9525" marB="0" anchor="b"/>
                </a:tc>
              </a:tr>
            </a:tbl>
          </a:graphicData>
        </a:graphic>
      </p:graphicFrame>
      <p:sp>
        <p:nvSpPr>
          <p:cNvPr id="5" name="4 Rectángulo"/>
          <p:cNvSpPr/>
          <p:nvPr/>
        </p:nvSpPr>
        <p:spPr>
          <a:xfrm>
            <a:off x="395536" y="980728"/>
            <a:ext cx="8352928" cy="1169551"/>
          </a:xfrm>
          <a:prstGeom prst="rect">
            <a:avLst/>
          </a:prstGeom>
        </p:spPr>
        <p:txBody>
          <a:bodyPr wrap="square">
            <a:spAutoFit/>
          </a:bodyPr>
          <a:lstStyle/>
          <a:p>
            <a:pPr algn="just"/>
            <a:r>
              <a:rPr lang="es-ES" sz="1400" dirty="0" smtClean="0"/>
              <a:t>Adquisición </a:t>
            </a:r>
            <a:r>
              <a:rPr lang="es-ES" sz="1400" dirty="0"/>
              <a:t>de una línea de llenado que contiene maquinaria para mezclado, llenado, </a:t>
            </a:r>
            <a:r>
              <a:rPr lang="es-ES" sz="1400" dirty="0" smtClean="0"/>
              <a:t>etiquetado. </a:t>
            </a:r>
            <a:r>
              <a:rPr lang="es-ES" sz="1400" dirty="0"/>
              <a:t>El proyecto asciende a un monto de $150000.00 y un costo de instalación de $20000.00, la maquinaria antigua tuvo un costo de 15000.00 y tiene por depreciarse 8 años, la implementación de una línea de llenado tendría un incremento aproximado en las ventas del 20% para el primer año, mientras que para los restantes nueve años el incremento sería del 40% </a:t>
            </a:r>
            <a:endParaRPr lang="es-MX" sz="1400" dirty="0"/>
          </a:p>
        </p:txBody>
      </p:sp>
      <p:sp>
        <p:nvSpPr>
          <p:cNvPr id="8" name="7 Rectángulo"/>
          <p:cNvSpPr/>
          <p:nvPr/>
        </p:nvSpPr>
        <p:spPr>
          <a:xfrm>
            <a:off x="1584176" y="4293096"/>
            <a:ext cx="4572000" cy="400110"/>
          </a:xfrm>
          <a:prstGeom prst="rect">
            <a:avLst/>
          </a:prstGeom>
        </p:spPr>
        <p:txBody>
          <a:bodyPr>
            <a:spAutoFit/>
          </a:bodyPr>
          <a:lstStyle/>
          <a:p>
            <a:r>
              <a:rPr lang="es-ES" sz="1000" b="1" dirty="0"/>
              <a:t>Fuente</a:t>
            </a:r>
            <a:r>
              <a:rPr lang="es-ES" sz="1000" dirty="0"/>
              <a:t>: </a:t>
            </a:r>
            <a:r>
              <a:rPr lang="es-ES" sz="1000" dirty="0" err="1"/>
              <a:t>Biopronec</a:t>
            </a:r>
            <a:r>
              <a:rPr lang="es-ES" sz="1000" dirty="0"/>
              <a:t> Cía. Ltda.  </a:t>
            </a:r>
            <a:endParaRPr lang="es-MX" sz="1000" dirty="0"/>
          </a:p>
          <a:p>
            <a:r>
              <a:rPr lang="es-ES" sz="1000" b="1" dirty="0"/>
              <a:t>Elaborado por: </a:t>
            </a:r>
            <a:r>
              <a:rPr lang="es-ES" sz="1000" dirty="0"/>
              <a:t>Henry Cortez</a:t>
            </a:r>
            <a:endParaRPr lang="es-MX" sz="1000" dirty="0"/>
          </a:p>
        </p:txBody>
      </p:sp>
    </p:spTree>
    <p:extLst>
      <p:ext uri="{BB962C8B-B14F-4D97-AF65-F5344CB8AC3E}">
        <p14:creationId xmlns:p14="http://schemas.microsoft.com/office/powerpoint/2010/main" val="38951790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436175" y="476672"/>
            <a:ext cx="2779928" cy="369332"/>
          </a:xfrm>
          <a:prstGeom prst="rect">
            <a:avLst/>
          </a:prstGeom>
        </p:spPr>
        <p:txBody>
          <a:bodyPr wrap="none">
            <a:spAutoFit/>
          </a:bodyPr>
          <a:lstStyle/>
          <a:p>
            <a:r>
              <a:rPr lang="es-ES" b="1" dirty="0" smtClean="0"/>
              <a:t>ENTRADAS DE EFECTIVO</a:t>
            </a:r>
            <a:endParaRPr lang="es-MX" dirty="0"/>
          </a:p>
        </p:txBody>
      </p:sp>
      <p:graphicFrame>
        <p:nvGraphicFramePr>
          <p:cNvPr id="5" name="4 Tabla"/>
          <p:cNvGraphicFramePr>
            <a:graphicFrameLocks noGrp="1"/>
          </p:cNvGraphicFramePr>
          <p:nvPr>
            <p:extLst>
              <p:ext uri="{D42A27DB-BD31-4B8C-83A1-F6EECF244321}">
                <p14:modId xmlns:p14="http://schemas.microsoft.com/office/powerpoint/2010/main" val="3127064279"/>
              </p:ext>
            </p:extLst>
          </p:nvPr>
        </p:nvGraphicFramePr>
        <p:xfrm>
          <a:off x="1259631" y="1628800"/>
          <a:ext cx="6840761" cy="3435096"/>
        </p:xfrm>
        <a:graphic>
          <a:graphicData uri="http://schemas.openxmlformats.org/drawingml/2006/table">
            <a:tbl>
              <a:tblPr firstRow="1" firstCol="1" bandRow="1">
                <a:tableStyleId>{9D7B26C5-4107-4FEC-AEDC-1716B250A1EF}</a:tableStyleId>
              </a:tblPr>
              <a:tblGrid>
                <a:gridCol w="606297"/>
                <a:gridCol w="1558616"/>
                <a:gridCol w="1558616"/>
                <a:gridCol w="1558616"/>
                <a:gridCol w="1558616"/>
              </a:tblGrid>
              <a:tr h="190500">
                <a:tc gridSpan="5">
                  <a:txBody>
                    <a:bodyPr/>
                    <a:lstStyle/>
                    <a:p>
                      <a:pPr algn="ctr">
                        <a:lnSpc>
                          <a:spcPct val="115000"/>
                        </a:lnSpc>
                        <a:spcAft>
                          <a:spcPts val="0"/>
                        </a:spcAft>
                      </a:pPr>
                      <a:r>
                        <a:rPr lang="es-MX" sz="1400" dirty="0">
                          <a:effectLst/>
                        </a:rPr>
                        <a:t>INGRESOS Y GASTOS LINEA DE PRODUCCIÓN </a:t>
                      </a:r>
                      <a:endParaRPr lang="es-MX" sz="1400" dirty="0">
                        <a:effectLst/>
                        <a:latin typeface="Calibri"/>
                        <a:ea typeface="Calibri"/>
                        <a:cs typeface="Times New Roman"/>
                      </a:endParaRPr>
                    </a:p>
                  </a:txBody>
                  <a:tcPr marL="44450" marR="44450"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90500">
                <a:tc rowSpan="2">
                  <a:txBody>
                    <a:bodyPr/>
                    <a:lstStyle/>
                    <a:p>
                      <a:pPr algn="ctr">
                        <a:lnSpc>
                          <a:spcPct val="115000"/>
                        </a:lnSpc>
                        <a:spcAft>
                          <a:spcPts val="0"/>
                        </a:spcAft>
                      </a:pPr>
                      <a:r>
                        <a:rPr lang="es-MX" sz="1400">
                          <a:effectLst/>
                        </a:rPr>
                        <a:t>AÑO </a:t>
                      </a:r>
                      <a:endParaRPr lang="es-MX" sz="14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MX" sz="1400">
                          <a:effectLst/>
                        </a:rPr>
                        <a:t>LINEA ACTUAL </a:t>
                      </a:r>
                      <a:endParaRPr lang="es-MX" sz="1400">
                        <a:effectLst/>
                        <a:latin typeface="Calibri"/>
                        <a:ea typeface="Calibri"/>
                        <a:cs typeface="Times New Roman"/>
                      </a:endParaRPr>
                    </a:p>
                  </a:txBody>
                  <a:tcPr marL="44450" marR="44450" marT="0" marB="0" anchor="b"/>
                </a:tc>
                <a:tc hMerge="1">
                  <a:txBody>
                    <a:bodyPr/>
                    <a:lstStyle/>
                    <a:p>
                      <a:endParaRPr lang="es-MX"/>
                    </a:p>
                  </a:txBody>
                  <a:tcPr/>
                </a:tc>
                <a:tc gridSpan="2">
                  <a:txBody>
                    <a:bodyPr/>
                    <a:lstStyle/>
                    <a:p>
                      <a:pPr algn="ctr">
                        <a:lnSpc>
                          <a:spcPct val="115000"/>
                        </a:lnSpc>
                        <a:spcAft>
                          <a:spcPts val="0"/>
                        </a:spcAft>
                      </a:pPr>
                      <a:r>
                        <a:rPr lang="es-MX" sz="1400">
                          <a:effectLst/>
                        </a:rPr>
                        <a:t>LINEA PROPUESTA</a:t>
                      </a:r>
                      <a:endParaRPr lang="es-MX" sz="1400">
                        <a:effectLst/>
                        <a:latin typeface="Calibri"/>
                        <a:ea typeface="Calibri"/>
                        <a:cs typeface="Times New Roman"/>
                      </a:endParaRPr>
                    </a:p>
                  </a:txBody>
                  <a:tcPr marL="44450" marR="44450" marT="0" marB="0" anchor="b"/>
                </a:tc>
                <a:tc hMerge="1">
                  <a:txBody>
                    <a:bodyPr/>
                    <a:lstStyle/>
                    <a:p>
                      <a:endParaRPr lang="es-MX"/>
                    </a:p>
                  </a:txBody>
                  <a:tcPr/>
                </a:tc>
              </a:tr>
              <a:tr h="190500">
                <a:tc vMerge="1">
                  <a:txBody>
                    <a:bodyPr/>
                    <a:lstStyle/>
                    <a:p>
                      <a:endParaRPr lang="es-MX"/>
                    </a:p>
                  </a:txBody>
                  <a:tcPr/>
                </a:tc>
                <a:tc>
                  <a:txBody>
                    <a:bodyPr/>
                    <a:lstStyle/>
                    <a:p>
                      <a:pPr>
                        <a:lnSpc>
                          <a:spcPct val="115000"/>
                        </a:lnSpc>
                        <a:spcAft>
                          <a:spcPts val="0"/>
                        </a:spcAft>
                      </a:pPr>
                      <a:r>
                        <a:rPr lang="es-MX" sz="1400">
                          <a:effectLst/>
                        </a:rPr>
                        <a:t>INGRESOS </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COSTOS (Sin Depreciación)</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INGRESOS </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COSTOS (Sin Depreciación)</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1</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450000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290000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dirty="0">
                          <a:effectLst/>
                        </a:rPr>
                        <a:t>540000</a:t>
                      </a:r>
                      <a:endParaRPr lang="es-MX" sz="1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342200</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2</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450000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290000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630000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342200</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3</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450000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290000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630000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342200</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4</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450000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290000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630000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342200</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450000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290000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630000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342200</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6</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450000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290000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630000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342200</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7</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450000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290000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630000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342200</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8</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450000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290000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630000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342200</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9</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450000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290000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630000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342200</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10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450000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290000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630000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dirty="0">
                          <a:effectLst/>
                        </a:rPr>
                        <a:t>342200</a:t>
                      </a:r>
                      <a:endParaRPr lang="es-MX" sz="1400" dirty="0">
                        <a:effectLst/>
                        <a:latin typeface="Calibri"/>
                        <a:ea typeface="Calibri"/>
                        <a:cs typeface="Times New Roman"/>
                      </a:endParaRPr>
                    </a:p>
                  </a:txBody>
                  <a:tcPr marL="44450" marR="44450" marT="0" marB="0" anchor="b"/>
                </a:tc>
              </a:tr>
            </a:tbl>
          </a:graphicData>
        </a:graphic>
      </p:graphicFrame>
      <p:sp>
        <p:nvSpPr>
          <p:cNvPr id="6" name="5 Rectángulo"/>
          <p:cNvSpPr/>
          <p:nvPr/>
        </p:nvSpPr>
        <p:spPr>
          <a:xfrm>
            <a:off x="3613362" y="1196752"/>
            <a:ext cx="2398798" cy="369332"/>
          </a:xfrm>
          <a:prstGeom prst="rect">
            <a:avLst/>
          </a:prstGeom>
        </p:spPr>
        <p:txBody>
          <a:bodyPr wrap="none">
            <a:spAutoFit/>
          </a:bodyPr>
          <a:lstStyle/>
          <a:p>
            <a:r>
              <a:rPr lang="es-ES" b="1" dirty="0"/>
              <a:t>INGRESOS Y COSTOS </a:t>
            </a:r>
            <a:endParaRPr lang="es-MX" dirty="0"/>
          </a:p>
        </p:txBody>
      </p:sp>
      <p:sp>
        <p:nvSpPr>
          <p:cNvPr id="7" name="6 Rectángulo"/>
          <p:cNvSpPr/>
          <p:nvPr/>
        </p:nvSpPr>
        <p:spPr>
          <a:xfrm>
            <a:off x="1259632" y="5157192"/>
            <a:ext cx="4572000" cy="400110"/>
          </a:xfrm>
          <a:prstGeom prst="rect">
            <a:avLst/>
          </a:prstGeom>
        </p:spPr>
        <p:txBody>
          <a:bodyPr>
            <a:spAutoFit/>
          </a:bodyPr>
          <a:lstStyle/>
          <a:p>
            <a:r>
              <a:rPr lang="es-ES" sz="1000" b="1" dirty="0"/>
              <a:t>Fuente</a:t>
            </a:r>
            <a:r>
              <a:rPr lang="es-ES" sz="1000" dirty="0"/>
              <a:t>: </a:t>
            </a:r>
            <a:r>
              <a:rPr lang="es-ES" sz="1000" dirty="0" err="1"/>
              <a:t>Biopronec</a:t>
            </a:r>
            <a:r>
              <a:rPr lang="es-ES" sz="1000" dirty="0"/>
              <a:t> Cía. Ltda.  </a:t>
            </a:r>
            <a:endParaRPr lang="es-MX" sz="1000" dirty="0"/>
          </a:p>
          <a:p>
            <a:r>
              <a:rPr lang="es-ES" sz="1000" b="1" dirty="0"/>
              <a:t>Elaborado por: </a:t>
            </a:r>
            <a:r>
              <a:rPr lang="es-ES" sz="1000" dirty="0"/>
              <a:t>Henry Cortez</a:t>
            </a:r>
            <a:endParaRPr lang="es-MX" sz="1000" dirty="0"/>
          </a:p>
        </p:txBody>
      </p:sp>
    </p:spTree>
    <p:extLst>
      <p:ext uri="{BB962C8B-B14F-4D97-AF65-F5344CB8AC3E}">
        <p14:creationId xmlns:p14="http://schemas.microsoft.com/office/powerpoint/2010/main" val="28274071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910145362"/>
              </p:ext>
            </p:extLst>
          </p:nvPr>
        </p:nvGraphicFramePr>
        <p:xfrm>
          <a:off x="1763688" y="980728"/>
          <a:ext cx="5760640" cy="2944368"/>
        </p:xfrm>
        <a:graphic>
          <a:graphicData uri="http://schemas.openxmlformats.org/drawingml/2006/table">
            <a:tbl>
              <a:tblPr firstRow="1" firstCol="1" bandRow="1">
                <a:tableStyleId>{0E3FDE45-AF77-4B5C-9715-49D594BDF05E}</a:tableStyleId>
              </a:tblPr>
              <a:tblGrid>
                <a:gridCol w="1133884"/>
                <a:gridCol w="1267979"/>
                <a:gridCol w="1292609"/>
                <a:gridCol w="2066168"/>
              </a:tblGrid>
              <a:tr h="190500">
                <a:tc gridSpan="4">
                  <a:txBody>
                    <a:bodyPr/>
                    <a:lstStyle/>
                    <a:p>
                      <a:pPr algn="ctr">
                        <a:lnSpc>
                          <a:spcPct val="115000"/>
                        </a:lnSpc>
                        <a:spcAft>
                          <a:spcPts val="0"/>
                        </a:spcAft>
                      </a:pPr>
                      <a:r>
                        <a:rPr lang="es-MX" sz="1400">
                          <a:effectLst/>
                        </a:rPr>
                        <a:t>ENTRADAS DE EFECTIVO OPERATIVAS INCREMENTALES</a:t>
                      </a:r>
                      <a:endParaRPr lang="es-MX" sz="1400">
                        <a:effectLst/>
                        <a:latin typeface="Calibri"/>
                        <a:ea typeface="Calibri"/>
                        <a:cs typeface="Times New Roman"/>
                      </a:endParaRPr>
                    </a:p>
                  </a:txBody>
                  <a:tcPr marL="44450" marR="44450" marT="0" marB="0" anchor="b"/>
                </a:tc>
                <a:tc hMerge="1">
                  <a:txBody>
                    <a:bodyPr/>
                    <a:lstStyle/>
                    <a:p>
                      <a:endParaRPr lang="es-MX"/>
                    </a:p>
                  </a:txBody>
                  <a:tcPr/>
                </a:tc>
                <a:tc hMerge="1">
                  <a:txBody>
                    <a:bodyPr/>
                    <a:lstStyle/>
                    <a:p>
                      <a:endParaRPr lang="es-MX"/>
                    </a:p>
                  </a:txBody>
                  <a:tcPr/>
                </a:tc>
                <a:tc hMerge="1">
                  <a:txBody>
                    <a:bodyPr/>
                    <a:lstStyle/>
                    <a:p>
                      <a:endParaRPr lang="es-MX"/>
                    </a:p>
                  </a:txBody>
                  <a:tcPr/>
                </a:tc>
              </a:tr>
              <a:tr h="190500">
                <a:tc>
                  <a:txBody>
                    <a:bodyPr/>
                    <a:lstStyle/>
                    <a:p>
                      <a:pPr>
                        <a:lnSpc>
                          <a:spcPct val="115000"/>
                        </a:lnSpc>
                        <a:spcAft>
                          <a:spcPts val="0"/>
                        </a:spcAft>
                      </a:pPr>
                      <a:r>
                        <a:rPr lang="es-MX" sz="1400">
                          <a:effectLst/>
                        </a:rPr>
                        <a:t>AÑO</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PROPUESTO </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ACTUAL </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FLUJO INCREMENTAL </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1</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23587.50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14981.25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8606.25</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2</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65471.25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14981.25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50490.00</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3</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65471.25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14981.25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50490.00</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4</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65471.25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14981.25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50490.00</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65471.25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14981.25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50490.00</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6</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65471.25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14981.25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50490.00</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7</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65471.25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14981.25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50490.00</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8</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65471.25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14981.25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50490.00</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9</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65471.25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15937.50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49533.75</a:t>
                      </a:r>
                      <a:endParaRPr lang="es-MX"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400">
                          <a:effectLst/>
                        </a:rPr>
                        <a:t>10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65471.25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15937.50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dirty="0">
                          <a:effectLst/>
                        </a:rPr>
                        <a:t>49533.75</a:t>
                      </a:r>
                      <a:endParaRPr lang="es-MX" sz="1400" dirty="0">
                        <a:effectLst/>
                        <a:latin typeface="Calibri"/>
                        <a:ea typeface="Calibri"/>
                        <a:cs typeface="Times New Roman"/>
                      </a:endParaRPr>
                    </a:p>
                  </a:txBody>
                  <a:tcPr marL="44450" marR="44450" marT="0" marB="0" anchor="b"/>
                </a:tc>
              </a:tr>
            </a:tbl>
          </a:graphicData>
        </a:graphic>
      </p:graphicFrame>
      <p:sp>
        <p:nvSpPr>
          <p:cNvPr id="5" name="4 Rectángulo"/>
          <p:cNvSpPr/>
          <p:nvPr/>
        </p:nvSpPr>
        <p:spPr>
          <a:xfrm>
            <a:off x="1547664" y="476672"/>
            <a:ext cx="6048672" cy="369332"/>
          </a:xfrm>
          <a:prstGeom prst="rect">
            <a:avLst/>
          </a:prstGeom>
        </p:spPr>
        <p:txBody>
          <a:bodyPr wrap="square">
            <a:spAutoFit/>
          </a:bodyPr>
          <a:lstStyle/>
          <a:p>
            <a:pPr algn="ctr"/>
            <a:r>
              <a:rPr lang="es-ES" b="1" dirty="0"/>
              <a:t>ENTRADAS DE EFECTIVO OPERATIVAS INCREMENTALES</a:t>
            </a:r>
            <a:endParaRPr lang="es-MX" dirty="0"/>
          </a:p>
        </p:txBody>
      </p:sp>
      <p:graphicFrame>
        <p:nvGraphicFramePr>
          <p:cNvPr id="6" name="5 Tabla"/>
          <p:cNvGraphicFramePr>
            <a:graphicFrameLocks noGrp="1"/>
          </p:cNvGraphicFramePr>
          <p:nvPr>
            <p:extLst>
              <p:ext uri="{D42A27DB-BD31-4B8C-83A1-F6EECF244321}">
                <p14:modId xmlns:p14="http://schemas.microsoft.com/office/powerpoint/2010/main" val="336930963"/>
              </p:ext>
            </p:extLst>
          </p:nvPr>
        </p:nvGraphicFramePr>
        <p:xfrm>
          <a:off x="107504" y="4941168"/>
          <a:ext cx="8964489" cy="1374357"/>
        </p:xfrm>
        <a:graphic>
          <a:graphicData uri="http://schemas.openxmlformats.org/drawingml/2006/table">
            <a:tbl>
              <a:tblPr firstRow="1" firstCol="1" bandRow="1">
                <a:tableStyleId>{3B4B98B0-60AC-42C2-AFA5-B58CD77FA1E5}</a:tableStyleId>
              </a:tblPr>
              <a:tblGrid>
                <a:gridCol w="1852167"/>
                <a:gridCol w="708582"/>
                <a:gridCol w="617768"/>
                <a:gridCol w="709935"/>
                <a:gridCol w="618391"/>
                <a:gridCol w="617768"/>
                <a:gridCol w="608427"/>
                <a:gridCol w="627109"/>
                <a:gridCol w="709935"/>
                <a:gridCol w="608427"/>
                <a:gridCol w="608427"/>
                <a:gridCol w="677553"/>
              </a:tblGrid>
              <a:tr h="135110">
                <a:tc gridSpan="12">
                  <a:txBody>
                    <a:bodyPr/>
                    <a:lstStyle/>
                    <a:p>
                      <a:pPr algn="ctr">
                        <a:lnSpc>
                          <a:spcPct val="115000"/>
                        </a:lnSpc>
                        <a:spcAft>
                          <a:spcPts val="0"/>
                        </a:spcAft>
                      </a:pPr>
                      <a:r>
                        <a:rPr lang="es-MX" sz="1050" dirty="0">
                          <a:effectLst/>
                        </a:rPr>
                        <a:t>FLUJO DE CAJA NETO </a:t>
                      </a:r>
                      <a:endParaRPr lang="es-MX" sz="1050" dirty="0">
                        <a:effectLst/>
                        <a:latin typeface="Calibri"/>
                        <a:ea typeface="Calibri"/>
                        <a:cs typeface="Times New Roman"/>
                      </a:endParaRPr>
                    </a:p>
                  </a:txBody>
                  <a:tcPr marL="31152" marR="31152"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35110">
                <a:tc>
                  <a:txBody>
                    <a:bodyPr/>
                    <a:lstStyle/>
                    <a:p>
                      <a:pPr>
                        <a:lnSpc>
                          <a:spcPct val="115000"/>
                        </a:lnSpc>
                        <a:spcAft>
                          <a:spcPts val="0"/>
                        </a:spcAft>
                      </a:pPr>
                      <a:r>
                        <a:rPr lang="es-MX" sz="1050">
                          <a:effectLst/>
                        </a:rPr>
                        <a:t> AÑOS</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0</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1</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2</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3</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4</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5</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6</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7</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8</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9</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10</a:t>
                      </a:r>
                      <a:endParaRPr lang="es-MX" sz="1050">
                        <a:effectLst/>
                        <a:latin typeface="Calibri"/>
                        <a:ea typeface="Calibri"/>
                        <a:cs typeface="Times New Roman"/>
                      </a:endParaRPr>
                    </a:p>
                  </a:txBody>
                  <a:tcPr marL="31152" marR="31152" marT="0" marB="0" anchor="b"/>
                </a:tc>
              </a:tr>
              <a:tr h="135110">
                <a:tc>
                  <a:txBody>
                    <a:bodyPr/>
                    <a:lstStyle/>
                    <a:p>
                      <a:pPr>
                        <a:lnSpc>
                          <a:spcPct val="115000"/>
                        </a:lnSpc>
                        <a:spcAft>
                          <a:spcPts val="0"/>
                        </a:spcAft>
                      </a:pPr>
                      <a:r>
                        <a:rPr lang="es-MX" sz="1050">
                          <a:effectLst/>
                        </a:rPr>
                        <a:t>Inversión Inicial </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-247880</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r>
              <a:tr h="270219">
                <a:tc>
                  <a:txBody>
                    <a:bodyPr/>
                    <a:lstStyle/>
                    <a:p>
                      <a:pPr>
                        <a:lnSpc>
                          <a:spcPct val="115000"/>
                        </a:lnSpc>
                        <a:spcAft>
                          <a:spcPts val="0"/>
                        </a:spcAft>
                      </a:pPr>
                      <a:r>
                        <a:rPr lang="es-MX" sz="1050">
                          <a:effectLst/>
                        </a:rPr>
                        <a:t>Entradas de efectivo operativas incrementales</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8606.25</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50490.00</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50490.00</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50490.00</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50490.00</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50490.00</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50490.00</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50490.00</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49533.75</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49533.75</a:t>
                      </a:r>
                      <a:endParaRPr lang="es-MX" sz="1050">
                        <a:effectLst/>
                        <a:latin typeface="Calibri"/>
                        <a:ea typeface="Calibri"/>
                        <a:cs typeface="Times New Roman"/>
                      </a:endParaRPr>
                    </a:p>
                  </a:txBody>
                  <a:tcPr marL="31152" marR="31152" marT="0" marB="0" anchor="b"/>
                </a:tc>
              </a:tr>
              <a:tr h="135110">
                <a:tc>
                  <a:txBody>
                    <a:bodyPr/>
                    <a:lstStyle/>
                    <a:p>
                      <a:pPr>
                        <a:lnSpc>
                          <a:spcPct val="115000"/>
                        </a:lnSpc>
                        <a:spcAft>
                          <a:spcPts val="0"/>
                        </a:spcAft>
                      </a:pPr>
                      <a:r>
                        <a:rPr lang="es-MX" sz="1050">
                          <a:effectLst/>
                        </a:rPr>
                        <a:t>Flujo de efectivo terminal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nSpc>
                          <a:spcPct val="115000"/>
                        </a:lnSpc>
                        <a:spcAft>
                          <a:spcPts val="0"/>
                        </a:spcAft>
                      </a:pPr>
                      <a:r>
                        <a:rPr lang="es-MX" sz="1050">
                          <a:effectLst/>
                        </a:rPr>
                        <a:t> </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dirty="0">
                          <a:effectLst/>
                        </a:rPr>
                        <a:t>60000.00</a:t>
                      </a:r>
                      <a:endParaRPr lang="es-MX" sz="1050" dirty="0">
                        <a:effectLst/>
                        <a:latin typeface="Calibri"/>
                        <a:ea typeface="Calibri"/>
                        <a:cs typeface="Times New Roman"/>
                      </a:endParaRPr>
                    </a:p>
                  </a:txBody>
                  <a:tcPr marL="31152" marR="31152" marT="0" marB="0" anchor="b"/>
                </a:tc>
              </a:tr>
              <a:tr h="270219">
                <a:tc>
                  <a:txBody>
                    <a:bodyPr/>
                    <a:lstStyle/>
                    <a:p>
                      <a:pPr>
                        <a:lnSpc>
                          <a:spcPct val="115000"/>
                        </a:lnSpc>
                        <a:spcAft>
                          <a:spcPts val="0"/>
                        </a:spcAft>
                      </a:pPr>
                      <a:r>
                        <a:rPr lang="es-MX" sz="1050" dirty="0">
                          <a:effectLst/>
                        </a:rPr>
                        <a:t>FLUJO DE CAJA NETO</a:t>
                      </a:r>
                      <a:endParaRPr lang="es-MX" sz="1050" dirty="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-247880</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8606.25</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50490</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50490</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50490</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50490</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50490</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50490</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50490</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a:effectLst/>
                        </a:rPr>
                        <a:t>49533.75</a:t>
                      </a:r>
                      <a:endParaRPr lang="es-MX" sz="1050">
                        <a:effectLst/>
                        <a:latin typeface="Calibri"/>
                        <a:ea typeface="Calibri"/>
                        <a:cs typeface="Times New Roman"/>
                      </a:endParaRPr>
                    </a:p>
                  </a:txBody>
                  <a:tcPr marL="31152" marR="31152" marT="0" marB="0" anchor="b"/>
                </a:tc>
                <a:tc>
                  <a:txBody>
                    <a:bodyPr/>
                    <a:lstStyle/>
                    <a:p>
                      <a:pPr algn="r">
                        <a:lnSpc>
                          <a:spcPct val="115000"/>
                        </a:lnSpc>
                        <a:spcAft>
                          <a:spcPts val="0"/>
                        </a:spcAft>
                      </a:pPr>
                      <a:r>
                        <a:rPr lang="es-MX" sz="1050" dirty="0">
                          <a:effectLst/>
                        </a:rPr>
                        <a:t>109533.75</a:t>
                      </a:r>
                      <a:endParaRPr lang="es-MX" sz="1050" dirty="0">
                        <a:effectLst/>
                        <a:latin typeface="Calibri"/>
                        <a:ea typeface="Calibri"/>
                        <a:cs typeface="Times New Roman"/>
                      </a:endParaRPr>
                    </a:p>
                  </a:txBody>
                  <a:tcPr marL="31152" marR="31152" marT="0" marB="0" anchor="b"/>
                </a:tc>
              </a:tr>
            </a:tbl>
          </a:graphicData>
        </a:graphic>
      </p:graphicFrame>
      <p:sp>
        <p:nvSpPr>
          <p:cNvPr id="7" name="6 Rectángulo"/>
          <p:cNvSpPr/>
          <p:nvPr/>
        </p:nvSpPr>
        <p:spPr>
          <a:xfrm>
            <a:off x="3324317" y="4437112"/>
            <a:ext cx="2495363" cy="369332"/>
          </a:xfrm>
          <a:prstGeom prst="rect">
            <a:avLst/>
          </a:prstGeom>
        </p:spPr>
        <p:txBody>
          <a:bodyPr wrap="none">
            <a:spAutoFit/>
          </a:bodyPr>
          <a:lstStyle/>
          <a:p>
            <a:r>
              <a:rPr lang="es-ES" b="1" dirty="0"/>
              <a:t>FLUJO DE CAJA NETO</a:t>
            </a:r>
            <a:endParaRPr lang="es-MX" dirty="0"/>
          </a:p>
        </p:txBody>
      </p:sp>
      <p:sp>
        <p:nvSpPr>
          <p:cNvPr id="8" name="7 Rectángulo"/>
          <p:cNvSpPr/>
          <p:nvPr/>
        </p:nvSpPr>
        <p:spPr>
          <a:xfrm>
            <a:off x="1728192" y="3933056"/>
            <a:ext cx="4572000" cy="400110"/>
          </a:xfrm>
          <a:prstGeom prst="rect">
            <a:avLst/>
          </a:prstGeom>
        </p:spPr>
        <p:txBody>
          <a:bodyPr>
            <a:spAutoFit/>
          </a:bodyPr>
          <a:lstStyle/>
          <a:p>
            <a:r>
              <a:rPr lang="es-ES" sz="1000" b="1" dirty="0"/>
              <a:t>Fuente</a:t>
            </a:r>
            <a:r>
              <a:rPr lang="es-ES" sz="1000" dirty="0"/>
              <a:t>: </a:t>
            </a:r>
            <a:r>
              <a:rPr lang="es-ES" sz="1000" dirty="0" err="1"/>
              <a:t>Biopronec</a:t>
            </a:r>
            <a:r>
              <a:rPr lang="es-ES" sz="1000" dirty="0"/>
              <a:t> Cía. Ltda.  </a:t>
            </a:r>
            <a:endParaRPr lang="es-MX" sz="1000" dirty="0"/>
          </a:p>
          <a:p>
            <a:r>
              <a:rPr lang="es-ES" sz="1000" b="1" dirty="0"/>
              <a:t>Elaborado por: </a:t>
            </a:r>
            <a:r>
              <a:rPr lang="es-ES" sz="1000" dirty="0"/>
              <a:t>Henry Cortez</a:t>
            </a:r>
            <a:endParaRPr lang="es-MX" sz="1000" dirty="0"/>
          </a:p>
        </p:txBody>
      </p:sp>
      <p:sp>
        <p:nvSpPr>
          <p:cNvPr id="9" name="8 Rectángulo"/>
          <p:cNvSpPr/>
          <p:nvPr/>
        </p:nvSpPr>
        <p:spPr>
          <a:xfrm>
            <a:off x="35496" y="6309320"/>
            <a:ext cx="4572000" cy="400110"/>
          </a:xfrm>
          <a:prstGeom prst="rect">
            <a:avLst/>
          </a:prstGeom>
        </p:spPr>
        <p:txBody>
          <a:bodyPr>
            <a:spAutoFit/>
          </a:bodyPr>
          <a:lstStyle/>
          <a:p>
            <a:r>
              <a:rPr lang="es-ES" sz="1000" b="1" dirty="0"/>
              <a:t>Fuente</a:t>
            </a:r>
            <a:r>
              <a:rPr lang="es-ES" sz="1000" dirty="0"/>
              <a:t>: </a:t>
            </a:r>
            <a:r>
              <a:rPr lang="es-ES" sz="1000" dirty="0" err="1"/>
              <a:t>Biopronec</a:t>
            </a:r>
            <a:r>
              <a:rPr lang="es-ES" sz="1000" dirty="0"/>
              <a:t> Cía. Ltda.  </a:t>
            </a:r>
            <a:endParaRPr lang="es-MX" sz="1000" dirty="0"/>
          </a:p>
          <a:p>
            <a:r>
              <a:rPr lang="es-ES" sz="1000" b="1" dirty="0"/>
              <a:t>Elaborado por: </a:t>
            </a:r>
            <a:r>
              <a:rPr lang="es-ES" sz="1000" dirty="0"/>
              <a:t>Henry Cortez</a:t>
            </a:r>
            <a:endParaRPr lang="es-MX" sz="1000" dirty="0"/>
          </a:p>
        </p:txBody>
      </p:sp>
    </p:spTree>
    <p:extLst>
      <p:ext uri="{BB962C8B-B14F-4D97-AF65-F5344CB8AC3E}">
        <p14:creationId xmlns:p14="http://schemas.microsoft.com/office/powerpoint/2010/main" val="36929925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762249443"/>
              </p:ext>
            </p:extLst>
          </p:nvPr>
        </p:nvGraphicFramePr>
        <p:xfrm>
          <a:off x="1763688" y="692696"/>
          <a:ext cx="5616625" cy="4171188"/>
        </p:xfrm>
        <a:graphic>
          <a:graphicData uri="http://schemas.openxmlformats.org/drawingml/2006/table">
            <a:tbl>
              <a:tblPr firstRow="1" firstCol="1" bandRow="1">
                <a:tableStyleId>{9D7B26C5-4107-4FEC-AEDC-1716B250A1EF}</a:tableStyleId>
              </a:tblPr>
              <a:tblGrid>
                <a:gridCol w="995008"/>
                <a:gridCol w="1476195"/>
                <a:gridCol w="1572711"/>
                <a:gridCol w="1572711"/>
              </a:tblGrid>
              <a:tr h="190500">
                <a:tc gridSpan="4">
                  <a:txBody>
                    <a:bodyPr/>
                    <a:lstStyle/>
                    <a:p>
                      <a:pPr algn="ctr">
                        <a:lnSpc>
                          <a:spcPct val="115000"/>
                        </a:lnSpc>
                        <a:spcAft>
                          <a:spcPts val="0"/>
                        </a:spcAft>
                      </a:pPr>
                      <a:r>
                        <a:rPr lang="es-MX" sz="1400" dirty="0">
                          <a:effectLst/>
                        </a:rPr>
                        <a:t>EVALUACIÓN PROYECTO</a:t>
                      </a:r>
                      <a:endParaRPr lang="es-MX" sz="1400" dirty="0">
                        <a:effectLst/>
                        <a:latin typeface="Calibri"/>
                        <a:ea typeface="Calibri"/>
                        <a:cs typeface="Times New Roman"/>
                      </a:endParaRPr>
                    </a:p>
                  </a:txBody>
                  <a:tcPr marL="44450" marR="44450" marT="0" marB="0" anchor="b"/>
                </a:tc>
                <a:tc hMerge="1">
                  <a:txBody>
                    <a:bodyPr/>
                    <a:lstStyle/>
                    <a:p>
                      <a:endParaRPr lang="es-MX"/>
                    </a:p>
                  </a:txBody>
                  <a:tcPr/>
                </a:tc>
                <a:tc hMerge="1">
                  <a:txBody>
                    <a:bodyPr/>
                    <a:lstStyle/>
                    <a:p>
                      <a:endParaRPr lang="es-MX"/>
                    </a:p>
                  </a:txBody>
                  <a:tcPr/>
                </a:tc>
                <a:tc hMerge="1">
                  <a:txBody>
                    <a:bodyPr/>
                    <a:lstStyle/>
                    <a:p>
                      <a:endParaRPr lang="es-MX"/>
                    </a:p>
                  </a:txBody>
                  <a:tcPr/>
                </a:tc>
              </a:tr>
              <a:tr h="190500">
                <a:tc>
                  <a:txBody>
                    <a:bodyPr/>
                    <a:lstStyle/>
                    <a:p>
                      <a:pPr>
                        <a:lnSpc>
                          <a:spcPct val="115000"/>
                        </a:lnSpc>
                        <a:spcAft>
                          <a:spcPts val="0"/>
                        </a:spcAft>
                      </a:pPr>
                      <a:r>
                        <a:rPr lang="es-MX" sz="1400">
                          <a:effectLst/>
                        </a:rPr>
                        <a:t> </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 </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 FLUJOS</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A DEVENGAR </a:t>
                      </a:r>
                      <a:endParaRPr lang="es-MX" sz="14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MX" sz="1400">
                          <a:effectLst/>
                        </a:rPr>
                        <a:t>INVERSIÓN INICIAL </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 </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 </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-247880.00</a:t>
                      </a:r>
                      <a:endParaRPr lang="es-MX" sz="1400">
                        <a:effectLst/>
                        <a:latin typeface="Calibri"/>
                        <a:ea typeface="Calibri"/>
                        <a:cs typeface="Times New Roman"/>
                      </a:endParaRPr>
                    </a:p>
                  </a:txBody>
                  <a:tcPr marL="44450" marR="44450" marT="0" marB="0" anchor="b"/>
                </a:tc>
              </a:tr>
              <a:tr h="190500">
                <a:tc rowSpan="10">
                  <a:txBody>
                    <a:bodyPr/>
                    <a:lstStyle/>
                    <a:p>
                      <a:pPr algn="ctr">
                        <a:lnSpc>
                          <a:spcPct val="115000"/>
                        </a:lnSpc>
                        <a:spcAft>
                          <a:spcPts val="0"/>
                        </a:spcAft>
                      </a:pPr>
                      <a:r>
                        <a:rPr lang="es-MX" sz="1400">
                          <a:effectLst/>
                        </a:rPr>
                        <a:t>AÑOS </a:t>
                      </a:r>
                      <a:endParaRPr lang="es-MX"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400">
                          <a:effectLst/>
                        </a:rPr>
                        <a:t>1</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8606.25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-239273.75</a:t>
                      </a:r>
                      <a:endParaRPr lang="es-MX" sz="1400">
                        <a:effectLst/>
                        <a:latin typeface="Calibri"/>
                        <a:ea typeface="Calibri"/>
                        <a:cs typeface="Times New Roman"/>
                      </a:endParaRPr>
                    </a:p>
                  </a:txBody>
                  <a:tcPr marL="44450" marR="44450" marT="0" marB="0" anchor="b"/>
                </a:tc>
              </a:tr>
              <a:tr h="190500">
                <a:tc vMerge="1">
                  <a:txBody>
                    <a:bodyPr/>
                    <a:lstStyle/>
                    <a:p>
                      <a:endParaRPr lang="es-MX"/>
                    </a:p>
                  </a:txBody>
                  <a:tcPr/>
                </a:tc>
                <a:tc>
                  <a:txBody>
                    <a:bodyPr/>
                    <a:lstStyle/>
                    <a:p>
                      <a:pPr algn="r">
                        <a:lnSpc>
                          <a:spcPct val="115000"/>
                        </a:lnSpc>
                        <a:spcAft>
                          <a:spcPts val="0"/>
                        </a:spcAft>
                      </a:pPr>
                      <a:r>
                        <a:rPr lang="es-MX" sz="1400">
                          <a:effectLst/>
                        </a:rPr>
                        <a:t>2</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50490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-188783.75</a:t>
                      </a:r>
                      <a:endParaRPr lang="es-MX" sz="1400">
                        <a:effectLst/>
                        <a:latin typeface="Calibri"/>
                        <a:ea typeface="Calibri"/>
                        <a:cs typeface="Times New Roman"/>
                      </a:endParaRPr>
                    </a:p>
                  </a:txBody>
                  <a:tcPr marL="44450" marR="44450" marT="0" marB="0" anchor="b"/>
                </a:tc>
              </a:tr>
              <a:tr h="190500">
                <a:tc vMerge="1">
                  <a:txBody>
                    <a:bodyPr/>
                    <a:lstStyle/>
                    <a:p>
                      <a:endParaRPr lang="es-MX"/>
                    </a:p>
                  </a:txBody>
                  <a:tcPr/>
                </a:tc>
                <a:tc>
                  <a:txBody>
                    <a:bodyPr/>
                    <a:lstStyle/>
                    <a:p>
                      <a:pPr algn="r">
                        <a:lnSpc>
                          <a:spcPct val="115000"/>
                        </a:lnSpc>
                        <a:spcAft>
                          <a:spcPts val="0"/>
                        </a:spcAft>
                      </a:pPr>
                      <a:r>
                        <a:rPr lang="es-MX" sz="1400">
                          <a:effectLst/>
                        </a:rPr>
                        <a:t>3</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50490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-138293.75</a:t>
                      </a:r>
                      <a:endParaRPr lang="es-MX" sz="1400">
                        <a:effectLst/>
                        <a:latin typeface="Calibri"/>
                        <a:ea typeface="Calibri"/>
                        <a:cs typeface="Times New Roman"/>
                      </a:endParaRPr>
                    </a:p>
                  </a:txBody>
                  <a:tcPr marL="44450" marR="44450" marT="0" marB="0" anchor="b"/>
                </a:tc>
              </a:tr>
              <a:tr h="190500">
                <a:tc vMerge="1">
                  <a:txBody>
                    <a:bodyPr/>
                    <a:lstStyle/>
                    <a:p>
                      <a:endParaRPr lang="es-MX"/>
                    </a:p>
                  </a:txBody>
                  <a:tcPr/>
                </a:tc>
                <a:tc>
                  <a:txBody>
                    <a:bodyPr/>
                    <a:lstStyle/>
                    <a:p>
                      <a:pPr algn="r">
                        <a:lnSpc>
                          <a:spcPct val="115000"/>
                        </a:lnSpc>
                        <a:spcAft>
                          <a:spcPts val="0"/>
                        </a:spcAft>
                      </a:pPr>
                      <a:r>
                        <a:rPr lang="es-MX" sz="1400">
                          <a:effectLst/>
                        </a:rPr>
                        <a:t>4</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50490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-87803.75</a:t>
                      </a:r>
                      <a:endParaRPr lang="es-MX" sz="1400">
                        <a:effectLst/>
                        <a:latin typeface="Calibri"/>
                        <a:ea typeface="Calibri"/>
                        <a:cs typeface="Times New Roman"/>
                      </a:endParaRPr>
                    </a:p>
                  </a:txBody>
                  <a:tcPr marL="44450" marR="44450" marT="0" marB="0" anchor="b"/>
                </a:tc>
              </a:tr>
              <a:tr h="190500">
                <a:tc vMerge="1">
                  <a:txBody>
                    <a:bodyPr/>
                    <a:lstStyle/>
                    <a:p>
                      <a:endParaRPr lang="es-MX"/>
                    </a:p>
                  </a:txBody>
                  <a:tcPr/>
                </a:tc>
                <a:tc>
                  <a:txBody>
                    <a:bodyPr/>
                    <a:lstStyle/>
                    <a:p>
                      <a:pPr algn="r">
                        <a:lnSpc>
                          <a:spcPct val="115000"/>
                        </a:lnSpc>
                        <a:spcAft>
                          <a:spcPts val="0"/>
                        </a:spcAft>
                      </a:pPr>
                      <a:r>
                        <a:rPr lang="es-MX" sz="1400">
                          <a:effectLst/>
                        </a:rPr>
                        <a:t>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50490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-37313.75</a:t>
                      </a:r>
                      <a:endParaRPr lang="es-MX" sz="1400">
                        <a:effectLst/>
                        <a:latin typeface="Calibri"/>
                        <a:ea typeface="Calibri"/>
                        <a:cs typeface="Times New Roman"/>
                      </a:endParaRPr>
                    </a:p>
                  </a:txBody>
                  <a:tcPr marL="44450" marR="44450" marT="0" marB="0" anchor="b"/>
                </a:tc>
              </a:tr>
              <a:tr h="190500">
                <a:tc vMerge="1">
                  <a:txBody>
                    <a:bodyPr/>
                    <a:lstStyle/>
                    <a:p>
                      <a:endParaRPr lang="es-MX"/>
                    </a:p>
                  </a:txBody>
                  <a:tcPr/>
                </a:tc>
                <a:tc>
                  <a:txBody>
                    <a:bodyPr/>
                    <a:lstStyle/>
                    <a:p>
                      <a:pPr algn="r">
                        <a:lnSpc>
                          <a:spcPct val="115000"/>
                        </a:lnSpc>
                        <a:spcAft>
                          <a:spcPts val="0"/>
                        </a:spcAft>
                      </a:pPr>
                      <a:r>
                        <a:rPr lang="es-MX" sz="1400" dirty="0">
                          <a:solidFill>
                            <a:schemeClr val="accent6">
                              <a:lumMod val="75000"/>
                            </a:schemeClr>
                          </a:solidFill>
                          <a:effectLst/>
                        </a:rPr>
                        <a:t>6</a:t>
                      </a:r>
                      <a:endParaRPr lang="es-MX" sz="1400" dirty="0">
                        <a:solidFill>
                          <a:schemeClr val="accent6">
                            <a:lumMod val="75000"/>
                          </a:schemeClr>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dirty="0">
                          <a:solidFill>
                            <a:schemeClr val="accent6">
                              <a:lumMod val="75000"/>
                            </a:schemeClr>
                          </a:solidFill>
                          <a:effectLst/>
                        </a:rPr>
                        <a:t>50490</a:t>
                      </a:r>
                      <a:endParaRPr lang="es-MX" sz="1400" dirty="0">
                        <a:solidFill>
                          <a:schemeClr val="accent6">
                            <a:lumMod val="75000"/>
                          </a:schemeClr>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dirty="0">
                          <a:solidFill>
                            <a:schemeClr val="accent6">
                              <a:lumMod val="75000"/>
                            </a:schemeClr>
                          </a:solidFill>
                          <a:effectLst/>
                        </a:rPr>
                        <a:t>13176.25</a:t>
                      </a:r>
                      <a:endParaRPr lang="es-MX" sz="1400" dirty="0">
                        <a:solidFill>
                          <a:schemeClr val="accent6">
                            <a:lumMod val="75000"/>
                          </a:schemeClr>
                        </a:solidFill>
                        <a:effectLst/>
                        <a:latin typeface="Calibri"/>
                        <a:ea typeface="Calibri"/>
                        <a:cs typeface="Times New Roman"/>
                      </a:endParaRPr>
                    </a:p>
                  </a:txBody>
                  <a:tcPr marL="44450" marR="44450" marT="0" marB="0" anchor="b"/>
                </a:tc>
              </a:tr>
              <a:tr h="190500">
                <a:tc vMerge="1">
                  <a:txBody>
                    <a:bodyPr/>
                    <a:lstStyle/>
                    <a:p>
                      <a:endParaRPr lang="es-MX"/>
                    </a:p>
                  </a:txBody>
                  <a:tcPr/>
                </a:tc>
                <a:tc>
                  <a:txBody>
                    <a:bodyPr/>
                    <a:lstStyle/>
                    <a:p>
                      <a:pPr algn="r">
                        <a:lnSpc>
                          <a:spcPct val="115000"/>
                        </a:lnSpc>
                        <a:spcAft>
                          <a:spcPts val="0"/>
                        </a:spcAft>
                      </a:pPr>
                      <a:r>
                        <a:rPr lang="es-MX" sz="1400">
                          <a:effectLst/>
                        </a:rPr>
                        <a:t>7</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50490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63666.25</a:t>
                      </a:r>
                      <a:endParaRPr lang="es-MX" sz="1400">
                        <a:effectLst/>
                        <a:latin typeface="Calibri"/>
                        <a:ea typeface="Calibri"/>
                        <a:cs typeface="Times New Roman"/>
                      </a:endParaRPr>
                    </a:p>
                  </a:txBody>
                  <a:tcPr marL="44450" marR="44450" marT="0" marB="0" anchor="b"/>
                </a:tc>
              </a:tr>
              <a:tr h="190500">
                <a:tc vMerge="1">
                  <a:txBody>
                    <a:bodyPr/>
                    <a:lstStyle/>
                    <a:p>
                      <a:endParaRPr lang="es-MX"/>
                    </a:p>
                  </a:txBody>
                  <a:tcPr/>
                </a:tc>
                <a:tc>
                  <a:txBody>
                    <a:bodyPr/>
                    <a:lstStyle/>
                    <a:p>
                      <a:pPr algn="r">
                        <a:lnSpc>
                          <a:spcPct val="115000"/>
                        </a:lnSpc>
                        <a:spcAft>
                          <a:spcPts val="0"/>
                        </a:spcAft>
                      </a:pPr>
                      <a:r>
                        <a:rPr lang="es-MX" sz="1400">
                          <a:effectLst/>
                        </a:rPr>
                        <a:t>8</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50490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114156.25</a:t>
                      </a:r>
                      <a:endParaRPr lang="es-MX" sz="1400">
                        <a:effectLst/>
                        <a:latin typeface="Calibri"/>
                        <a:ea typeface="Calibri"/>
                        <a:cs typeface="Times New Roman"/>
                      </a:endParaRPr>
                    </a:p>
                  </a:txBody>
                  <a:tcPr marL="44450" marR="44450" marT="0" marB="0" anchor="b"/>
                </a:tc>
              </a:tr>
              <a:tr h="190500">
                <a:tc vMerge="1">
                  <a:txBody>
                    <a:bodyPr/>
                    <a:lstStyle/>
                    <a:p>
                      <a:endParaRPr lang="es-MX"/>
                    </a:p>
                  </a:txBody>
                  <a:tcPr/>
                </a:tc>
                <a:tc>
                  <a:txBody>
                    <a:bodyPr/>
                    <a:lstStyle/>
                    <a:p>
                      <a:pPr algn="r">
                        <a:lnSpc>
                          <a:spcPct val="115000"/>
                        </a:lnSpc>
                        <a:spcAft>
                          <a:spcPts val="0"/>
                        </a:spcAft>
                      </a:pPr>
                      <a:r>
                        <a:rPr lang="es-MX" sz="1400">
                          <a:effectLst/>
                        </a:rPr>
                        <a:t>9</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49533.75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163690</a:t>
                      </a:r>
                      <a:endParaRPr lang="es-MX" sz="1400">
                        <a:effectLst/>
                        <a:latin typeface="Calibri"/>
                        <a:ea typeface="Calibri"/>
                        <a:cs typeface="Times New Roman"/>
                      </a:endParaRPr>
                    </a:p>
                  </a:txBody>
                  <a:tcPr marL="44450" marR="44450" marT="0" marB="0" anchor="b"/>
                </a:tc>
              </a:tr>
              <a:tr h="190500">
                <a:tc vMerge="1">
                  <a:txBody>
                    <a:bodyPr/>
                    <a:lstStyle/>
                    <a:p>
                      <a:endParaRPr lang="es-MX"/>
                    </a:p>
                  </a:txBody>
                  <a:tcPr/>
                </a:tc>
                <a:tc>
                  <a:txBody>
                    <a:bodyPr/>
                    <a:lstStyle/>
                    <a:p>
                      <a:pPr algn="r">
                        <a:lnSpc>
                          <a:spcPct val="115000"/>
                        </a:lnSpc>
                        <a:spcAft>
                          <a:spcPts val="0"/>
                        </a:spcAft>
                      </a:pPr>
                      <a:r>
                        <a:rPr lang="es-MX" sz="1400">
                          <a:effectLst/>
                        </a:rPr>
                        <a:t>10</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109533.75</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273223.75</a:t>
                      </a:r>
                      <a:endParaRPr lang="es-MX" sz="14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MX" sz="1400">
                          <a:effectLst/>
                        </a:rPr>
                        <a:t> </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 </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 </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 </a:t>
                      </a:r>
                      <a:endParaRPr lang="es-MX" sz="14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MX" sz="1400">
                          <a:effectLst/>
                        </a:rPr>
                        <a:t>TIR </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13.51%</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 </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 </a:t>
                      </a:r>
                      <a:endParaRPr lang="es-MX" sz="14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MX" sz="1400">
                          <a:effectLst/>
                        </a:rPr>
                        <a:t>VAN 12%</a:t>
                      </a:r>
                      <a:endParaRPr lang="es-MX"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400">
                          <a:effectLst/>
                        </a:rPr>
                        <a:t>$16,668.95</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a:effectLst/>
                        </a:rPr>
                        <a:t> </a:t>
                      </a:r>
                      <a:endParaRPr lang="es-MX"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400" dirty="0">
                          <a:effectLst/>
                        </a:rPr>
                        <a:t> </a:t>
                      </a:r>
                      <a:endParaRPr lang="es-MX" sz="1400" dirty="0">
                        <a:effectLst/>
                        <a:latin typeface="Calibri"/>
                        <a:ea typeface="Calibri"/>
                        <a:cs typeface="Times New Roman"/>
                      </a:endParaRPr>
                    </a:p>
                  </a:txBody>
                  <a:tcPr marL="44450" marR="44450" marT="0" marB="0" anchor="b"/>
                </a:tc>
              </a:tr>
            </a:tbl>
          </a:graphicData>
        </a:graphic>
      </p:graphicFrame>
      <p:sp>
        <p:nvSpPr>
          <p:cNvPr id="5" name="4 Rectángulo"/>
          <p:cNvSpPr/>
          <p:nvPr/>
        </p:nvSpPr>
        <p:spPr>
          <a:xfrm>
            <a:off x="3059832" y="116632"/>
            <a:ext cx="3221395" cy="369332"/>
          </a:xfrm>
          <a:prstGeom prst="rect">
            <a:avLst/>
          </a:prstGeom>
        </p:spPr>
        <p:txBody>
          <a:bodyPr wrap="none">
            <a:spAutoFit/>
          </a:bodyPr>
          <a:lstStyle/>
          <a:p>
            <a:r>
              <a:rPr lang="es-ES" b="1" dirty="0"/>
              <a:t>EVALUACIÓN DEL PROYECTO</a:t>
            </a:r>
            <a:endParaRPr lang="es-MX" dirty="0"/>
          </a:p>
        </p:txBody>
      </p:sp>
      <p:sp>
        <p:nvSpPr>
          <p:cNvPr id="6" name="5 Rectángulo redondeado"/>
          <p:cNvSpPr/>
          <p:nvPr/>
        </p:nvSpPr>
        <p:spPr>
          <a:xfrm>
            <a:off x="1331640" y="5589240"/>
            <a:ext cx="864096"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TIR</a:t>
            </a:r>
            <a:endParaRPr lang="es-MX" dirty="0"/>
          </a:p>
        </p:txBody>
      </p:sp>
      <p:sp>
        <p:nvSpPr>
          <p:cNvPr id="8" name="7 Rectángulo redondeado"/>
          <p:cNvSpPr/>
          <p:nvPr/>
        </p:nvSpPr>
        <p:spPr>
          <a:xfrm>
            <a:off x="1331640" y="6235735"/>
            <a:ext cx="864096"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VAN</a:t>
            </a:r>
            <a:endParaRPr lang="es-MX" dirty="0"/>
          </a:p>
        </p:txBody>
      </p:sp>
      <p:sp>
        <p:nvSpPr>
          <p:cNvPr id="9" name="8 Rectángulo redondeado"/>
          <p:cNvSpPr/>
          <p:nvPr/>
        </p:nvSpPr>
        <p:spPr>
          <a:xfrm>
            <a:off x="2411760" y="5589240"/>
            <a:ext cx="5832648"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t>T</a:t>
            </a:r>
            <a:r>
              <a:rPr lang="es-ES" sz="1400" dirty="0" smtClean="0"/>
              <a:t>asa </a:t>
            </a:r>
            <a:r>
              <a:rPr lang="es-ES" sz="1400" dirty="0"/>
              <a:t>de descuento que hace que el valor presente de todos los flujos de efectivo esperados de un proyecto sume cero</a:t>
            </a:r>
            <a:endParaRPr lang="es-MX" sz="1400" dirty="0"/>
          </a:p>
        </p:txBody>
      </p:sp>
      <p:sp>
        <p:nvSpPr>
          <p:cNvPr id="10" name="9 Rectángulo redondeado"/>
          <p:cNvSpPr/>
          <p:nvPr/>
        </p:nvSpPr>
        <p:spPr>
          <a:xfrm>
            <a:off x="2411760" y="6237312"/>
            <a:ext cx="5832648"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Trae </a:t>
            </a:r>
            <a:r>
              <a:rPr lang="es-MX" sz="1400" dirty="0"/>
              <a:t>a valor presente los flujos que genera dicha inversión</a:t>
            </a:r>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2348880"/>
            <a:ext cx="14287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1728192" y="4901098"/>
            <a:ext cx="4572000" cy="400110"/>
          </a:xfrm>
          <a:prstGeom prst="rect">
            <a:avLst/>
          </a:prstGeom>
        </p:spPr>
        <p:txBody>
          <a:bodyPr>
            <a:spAutoFit/>
          </a:bodyPr>
          <a:lstStyle/>
          <a:p>
            <a:r>
              <a:rPr lang="es-ES" sz="1000" b="1" dirty="0"/>
              <a:t>Fuente</a:t>
            </a:r>
            <a:r>
              <a:rPr lang="es-ES" sz="1000" dirty="0"/>
              <a:t>: </a:t>
            </a:r>
            <a:r>
              <a:rPr lang="es-ES" sz="1000" dirty="0" err="1"/>
              <a:t>Biopronec</a:t>
            </a:r>
            <a:r>
              <a:rPr lang="es-ES" sz="1000" dirty="0"/>
              <a:t> Cía. Ltda.  </a:t>
            </a:r>
            <a:endParaRPr lang="es-MX" sz="1000" dirty="0"/>
          </a:p>
          <a:p>
            <a:r>
              <a:rPr lang="es-ES" sz="1000" b="1" dirty="0"/>
              <a:t>Elaborado por: </a:t>
            </a:r>
            <a:r>
              <a:rPr lang="es-ES" sz="1000" dirty="0"/>
              <a:t>Henry Cortez</a:t>
            </a:r>
            <a:endParaRPr lang="es-MX" sz="1000" dirty="0"/>
          </a:p>
        </p:txBody>
      </p:sp>
    </p:spTree>
    <p:extLst>
      <p:ext uri="{BB962C8B-B14F-4D97-AF65-F5344CB8AC3E}">
        <p14:creationId xmlns:p14="http://schemas.microsoft.com/office/powerpoint/2010/main" val="39363786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20911" y="345998"/>
            <a:ext cx="3430170" cy="369332"/>
          </a:xfrm>
          <a:prstGeom prst="rect">
            <a:avLst/>
          </a:prstGeom>
        </p:spPr>
        <p:txBody>
          <a:bodyPr wrap="none">
            <a:spAutoFit/>
          </a:bodyPr>
          <a:lstStyle/>
          <a:p>
            <a:pPr lvl="1"/>
            <a:r>
              <a:rPr lang="es-ES" b="1" dirty="0" smtClean="0"/>
              <a:t>MARCO ORGANIZACIONAL </a:t>
            </a:r>
            <a:endParaRPr lang="es-MX" dirty="0"/>
          </a:p>
        </p:txBody>
      </p:sp>
      <p:sp>
        <p:nvSpPr>
          <p:cNvPr id="2" name="1 Rectángulo redondeado"/>
          <p:cNvSpPr/>
          <p:nvPr/>
        </p:nvSpPr>
        <p:spPr>
          <a:xfrm>
            <a:off x="251520" y="1154920"/>
            <a:ext cx="3672408"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Marco de responsabilidades, relaciones de subordinación, agrupamientos</a:t>
            </a:r>
          </a:p>
        </p:txBody>
      </p:sp>
      <p:sp>
        <p:nvSpPr>
          <p:cNvPr id="11" name="10 Rectángulo redondeado"/>
          <p:cNvSpPr/>
          <p:nvPr/>
        </p:nvSpPr>
        <p:spPr>
          <a:xfrm>
            <a:off x="5908514" y="1150774"/>
            <a:ext cx="2839950"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Mecanismos de vinculación y coordinación  </a:t>
            </a:r>
          </a:p>
        </p:txBody>
      </p:sp>
      <p:sp>
        <p:nvSpPr>
          <p:cNvPr id="39" name="38 Rectángulo redondeado"/>
          <p:cNvSpPr/>
          <p:nvPr/>
        </p:nvSpPr>
        <p:spPr>
          <a:xfrm>
            <a:off x="6300191" y="2921723"/>
            <a:ext cx="2088233" cy="5072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MX" sz="1400" dirty="0" smtClean="0"/>
              <a:t>Jerarquía y fronteras se suprimen</a:t>
            </a:r>
          </a:p>
        </p:txBody>
      </p:sp>
      <p:sp>
        <p:nvSpPr>
          <p:cNvPr id="40" name="39 Rectángulo redondeado"/>
          <p:cNvSpPr/>
          <p:nvPr/>
        </p:nvSpPr>
        <p:spPr>
          <a:xfrm>
            <a:off x="1043607" y="2127041"/>
            <a:ext cx="2088233"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Estructura vertical </a:t>
            </a:r>
          </a:p>
        </p:txBody>
      </p:sp>
      <p:sp>
        <p:nvSpPr>
          <p:cNvPr id="41" name="40 Rectángulo redondeado"/>
          <p:cNvSpPr/>
          <p:nvPr/>
        </p:nvSpPr>
        <p:spPr>
          <a:xfrm>
            <a:off x="6300192" y="2132856"/>
            <a:ext cx="2088233"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Estructura horizontal </a:t>
            </a:r>
          </a:p>
        </p:txBody>
      </p:sp>
      <p:sp>
        <p:nvSpPr>
          <p:cNvPr id="42" name="41 Rectángulo redondeado"/>
          <p:cNvSpPr/>
          <p:nvPr/>
        </p:nvSpPr>
        <p:spPr>
          <a:xfrm>
            <a:off x="1043607" y="2890550"/>
            <a:ext cx="2088233"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MX" sz="1400" dirty="0" smtClean="0"/>
              <a:t>Solicita guía y autorización a los jefes</a:t>
            </a:r>
          </a:p>
        </p:txBody>
      </p:sp>
      <p:sp>
        <p:nvSpPr>
          <p:cNvPr id="3" name="2 Flecha izquierda y derecha"/>
          <p:cNvSpPr/>
          <p:nvPr/>
        </p:nvSpPr>
        <p:spPr>
          <a:xfrm>
            <a:off x="4283968" y="1237870"/>
            <a:ext cx="1217845" cy="47388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7" name="6 Abrir llave"/>
          <p:cNvSpPr/>
          <p:nvPr/>
        </p:nvSpPr>
        <p:spPr>
          <a:xfrm>
            <a:off x="827584" y="3717032"/>
            <a:ext cx="504057" cy="788867"/>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4" name="33 Rectángulo"/>
          <p:cNvSpPr/>
          <p:nvPr/>
        </p:nvSpPr>
        <p:spPr>
          <a:xfrm>
            <a:off x="1115616" y="3717032"/>
            <a:ext cx="2592287" cy="738664"/>
          </a:xfrm>
          <a:prstGeom prst="rect">
            <a:avLst/>
          </a:prstGeom>
        </p:spPr>
        <p:txBody>
          <a:bodyPr wrap="square">
            <a:spAutoFit/>
          </a:bodyPr>
          <a:lstStyle/>
          <a:p>
            <a:pPr marL="285750" lvl="0" indent="-285750">
              <a:buFont typeface="Arial" pitchFamily="34" charset="0"/>
              <a:buChar char="•"/>
            </a:pPr>
            <a:r>
              <a:rPr lang="es-ES" sz="1400" dirty="0" smtClean="0"/>
              <a:t>Leales a disciplinas</a:t>
            </a:r>
          </a:p>
          <a:p>
            <a:pPr marL="285750" lvl="0" indent="-285750">
              <a:buFont typeface="Arial" pitchFamily="34" charset="0"/>
              <a:buChar char="•"/>
            </a:pPr>
            <a:r>
              <a:rPr lang="es-ES" sz="1400" dirty="0" smtClean="0"/>
              <a:t>Poca comunicación </a:t>
            </a:r>
          </a:p>
          <a:p>
            <a:pPr marL="285750" lvl="0" indent="-285750">
              <a:buFont typeface="Arial" pitchFamily="34" charset="0"/>
              <a:buChar char="•"/>
            </a:pPr>
            <a:r>
              <a:rPr lang="es-ES" sz="1400" dirty="0" smtClean="0"/>
              <a:t>Problemas de operación </a:t>
            </a:r>
            <a:endParaRPr lang="es-MX" sz="1400" dirty="0"/>
          </a:p>
        </p:txBody>
      </p:sp>
      <p:sp>
        <p:nvSpPr>
          <p:cNvPr id="45" name="44 Abrir llave"/>
          <p:cNvSpPr/>
          <p:nvPr/>
        </p:nvSpPr>
        <p:spPr>
          <a:xfrm>
            <a:off x="5868145" y="3717032"/>
            <a:ext cx="504057" cy="788867"/>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47" name="46 Rectángulo"/>
          <p:cNvSpPr/>
          <p:nvPr/>
        </p:nvSpPr>
        <p:spPr>
          <a:xfrm>
            <a:off x="6156177" y="3645024"/>
            <a:ext cx="2592287" cy="954107"/>
          </a:xfrm>
          <a:prstGeom prst="rect">
            <a:avLst/>
          </a:prstGeom>
        </p:spPr>
        <p:txBody>
          <a:bodyPr wrap="square">
            <a:spAutoFit/>
          </a:bodyPr>
          <a:lstStyle/>
          <a:p>
            <a:pPr marL="285750" lvl="0" indent="-285750">
              <a:buFont typeface="Arial" pitchFamily="34" charset="0"/>
              <a:buChar char="•"/>
            </a:pPr>
            <a:r>
              <a:rPr lang="es-ES" sz="1400" dirty="0" smtClean="0"/>
              <a:t>Equipos multidisciplinarios</a:t>
            </a:r>
          </a:p>
          <a:p>
            <a:pPr marL="285750" lvl="0" indent="-285750">
              <a:buFont typeface="Arial" pitchFamily="34" charset="0"/>
              <a:buChar char="•"/>
            </a:pPr>
            <a:r>
              <a:rPr lang="es-ES" sz="1400" dirty="0" smtClean="0"/>
              <a:t>Tres o cuatro niveles de administración </a:t>
            </a:r>
          </a:p>
          <a:p>
            <a:pPr marL="285750" lvl="0" indent="-285750">
              <a:buFont typeface="Arial" pitchFamily="34" charset="0"/>
              <a:buChar char="•"/>
            </a:pPr>
            <a:r>
              <a:rPr lang="es-ES" sz="1400" dirty="0" smtClean="0"/>
              <a:t>Centro focal es el cliente</a:t>
            </a:r>
            <a:endParaRPr lang="es-MX" sz="1400" dirty="0"/>
          </a:p>
        </p:txBody>
      </p:sp>
      <p:sp>
        <p:nvSpPr>
          <p:cNvPr id="48" name="47 Rectángulo redondeado"/>
          <p:cNvSpPr/>
          <p:nvPr/>
        </p:nvSpPr>
        <p:spPr>
          <a:xfrm>
            <a:off x="323528" y="4797152"/>
            <a:ext cx="3816424"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Formar grupos de trabajo entorno al proceso </a:t>
            </a:r>
          </a:p>
        </p:txBody>
      </p:sp>
      <p:sp>
        <p:nvSpPr>
          <p:cNvPr id="50" name="49 Rectángulo redondeado"/>
          <p:cNvSpPr/>
          <p:nvPr/>
        </p:nvSpPr>
        <p:spPr>
          <a:xfrm>
            <a:off x="321838" y="6093296"/>
            <a:ext cx="1908212"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Organización plana</a:t>
            </a:r>
          </a:p>
        </p:txBody>
      </p:sp>
      <p:sp>
        <p:nvSpPr>
          <p:cNvPr id="52" name="51 Rectángulo redondeado"/>
          <p:cNvSpPr/>
          <p:nvPr/>
        </p:nvSpPr>
        <p:spPr>
          <a:xfrm>
            <a:off x="332765" y="5445224"/>
            <a:ext cx="3159115"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Equipos administran la organización </a:t>
            </a:r>
          </a:p>
        </p:txBody>
      </p:sp>
      <p:sp>
        <p:nvSpPr>
          <p:cNvPr id="53" name="52 Rectángulo redondeado"/>
          <p:cNvSpPr/>
          <p:nvPr/>
        </p:nvSpPr>
        <p:spPr>
          <a:xfrm>
            <a:off x="5485768" y="4797152"/>
            <a:ext cx="2899141"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Desempeño orientado al cliente</a:t>
            </a:r>
          </a:p>
        </p:txBody>
      </p:sp>
      <p:sp>
        <p:nvSpPr>
          <p:cNvPr id="54" name="53 Rectángulo redondeado"/>
          <p:cNvSpPr/>
          <p:nvPr/>
        </p:nvSpPr>
        <p:spPr>
          <a:xfrm>
            <a:off x="5485768" y="5445224"/>
            <a:ext cx="2902656"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Premio al desempeño en equipo</a:t>
            </a:r>
          </a:p>
        </p:txBody>
      </p:sp>
      <p:sp>
        <p:nvSpPr>
          <p:cNvPr id="55" name="54 Rectángulo redondeado"/>
          <p:cNvSpPr/>
          <p:nvPr/>
        </p:nvSpPr>
        <p:spPr>
          <a:xfrm>
            <a:off x="5484936" y="6093296"/>
            <a:ext cx="3195648"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Contacto con proveedores y clientes</a:t>
            </a:r>
          </a:p>
        </p:txBody>
      </p:sp>
      <p:sp>
        <p:nvSpPr>
          <p:cNvPr id="56" name="55 Rectángulo redondeado"/>
          <p:cNvSpPr/>
          <p:nvPr/>
        </p:nvSpPr>
        <p:spPr>
          <a:xfrm>
            <a:off x="2627784" y="6093296"/>
            <a:ext cx="2483720"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smtClean="0"/>
              <a:t>Capacitación a empleados</a:t>
            </a:r>
          </a:p>
        </p:txBody>
      </p:sp>
      <p:sp>
        <p:nvSpPr>
          <p:cNvPr id="8" name="7 Flecha arriba"/>
          <p:cNvSpPr/>
          <p:nvPr/>
        </p:nvSpPr>
        <p:spPr>
          <a:xfrm>
            <a:off x="4320528" y="4293096"/>
            <a:ext cx="827536" cy="1152128"/>
          </a:xfrm>
          <a:prstGeom prst="up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MX"/>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278683"/>
            <a:ext cx="112871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56 Rectángulo"/>
          <p:cNvSpPr/>
          <p:nvPr/>
        </p:nvSpPr>
        <p:spPr>
          <a:xfrm>
            <a:off x="3852477" y="3049215"/>
            <a:ext cx="1871651" cy="307777"/>
          </a:xfrm>
          <a:prstGeom prst="rect">
            <a:avLst/>
          </a:prstGeom>
        </p:spPr>
        <p:txBody>
          <a:bodyPr wrap="square">
            <a:spAutoFit/>
          </a:bodyPr>
          <a:lstStyle/>
          <a:p>
            <a:pPr lvl="0"/>
            <a:r>
              <a:rPr lang="es-MX" sz="1400" dirty="0" smtClean="0"/>
              <a:t>CONTROL INTERNO</a:t>
            </a:r>
            <a:endParaRPr lang="es-MX" sz="1400" dirty="0"/>
          </a:p>
        </p:txBody>
      </p:sp>
      <p:cxnSp>
        <p:nvCxnSpPr>
          <p:cNvPr id="15" name="14 Conector recto de flecha"/>
          <p:cNvCxnSpPr>
            <a:stCxn id="40" idx="2"/>
            <a:endCxn id="42" idx="0"/>
          </p:cNvCxnSpPr>
          <p:nvPr/>
        </p:nvCxnSpPr>
        <p:spPr>
          <a:xfrm>
            <a:off x="2087724" y="2631097"/>
            <a:ext cx="0" cy="2594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41" idx="2"/>
            <a:endCxn id="39" idx="0"/>
          </p:cNvCxnSpPr>
          <p:nvPr/>
        </p:nvCxnSpPr>
        <p:spPr>
          <a:xfrm flipH="1">
            <a:off x="7344308" y="2636912"/>
            <a:ext cx="1" cy="2848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angular"/>
          <p:cNvCxnSpPr>
            <a:stCxn id="42" idx="1"/>
            <a:endCxn id="7" idx="1"/>
          </p:cNvCxnSpPr>
          <p:nvPr/>
        </p:nvCxnSpPr>
        <p:spPr>
          <a:xfrm rot="10800000" flipV="1">
            <a:off x="827585" y="3142578"/>
            <a:ext cx="216023" cy="968888"/>
          </a:xfrm>
          <a:prstGeom prst="bentConnector3">
            <a:avLst>
              <a:gd name="adj1" fmla="val 20582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angular"/>
          <p:cNvCxnSpPr>
            <a:stCxn id="39" idx="1"/>
            <a:endCxn id="45" idx="1"/>
          </p:cNvCxnSpPr>
          <p:nvPr/>
        </p:nvCxnSpPr>
        <p:spPr>
          <a:xfrm rot="10800000" flipV="1">
            <a:off x="5868145" y="3175362"/>
            <a:ext cx="432046" cy="936104"/>
          </a:xfrm>
          <a:prstGeom prst="bentConnector3">
            <a:avLst>
              <a:gd name="adj1" fmla="val 152911"/>
            </a:avLst>
          </a:prstGeom>
          <a:ln>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302" y="2073402"/>
            <a:ext cx="1263003" cy="62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838" y="1954821"/>
            <a:ext cx="997278" cy="86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958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127188394"/>
              </p:ext>
            </p:extLst>
          </p:nvPr>
        </p:nvGraphicFramePr>
        <p:xfrm>
          <a:off x="4211960" y="937170"/>
          <a:ext cx="4223385" cy="1261872"/>
        </p:xfrm>
        <a:graphic>
          <a:graphicData uri="http://schemas.openxmlformats.org/drawingml/2006/table">
            <a:tbl>
              <a:tblPr firstRow="1" firstCol="1" bandRow="1">
                <a:tableStyleId>{5C22544A-7EE6-4342-B048-85BDC9FD1C3A}</a:tableStyleId>
              </a:tblPr>
              <a:tblGrid>
                <a:gridCol w="1454150"/>
                <a:gridCol w="1390015"/>
                <a:gridCol w="1379220"/>
              </a:tblGrid>
              <a:tr h="0">
                <a:tc>
                  <a:txBody>
                    <a:bodyPr/>
                    <a:lstStyle/>
                    <a:p>
                      <a:pPr algn="ctr">
                        <a:lnSpc>
                          <a:spcPct val="115000"/>
                        </a:lnSpc>
                        <a:spcAft>
                          <a:spcPts val="1000"/>
                        </a:spcAft>
                      </a:pPr>
                      <a:r>
                        <a:rPr lang="es-ES" sz="1200" dirty="0">
                          <a:effectLst/>
                        </a:rPr>
                        <a:t>NOMBRE DE ACCIONISTA</a:t>
                      </a:r>
                      <a:endParaRPr lang="es-MX" sz="12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s-ES" sz="1200" dirty="0">
                          <a:effectLst/>
                        </a:rPr>
                        <a:t>CAPITAL SUSCRITO</a:t>
                      </a:r>
                      <a:endParaRPr lang="es-MX" sz="12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s-ES" sz="1200">
                          <a:effectLst/>
                        </a:rPr>
                        <a:t>CAPITAL PAGADO EN ESPECIES</a:t>
                      </a:r>
                      <a:endParaRPr lang="es-MX" sz="1200">
                        <a:effectLst/>
                        <a:latin typeface="Calibri"/>
                        <a:ea typeface="Calibri"/>
                        <a:cs typeface="Times New Roman"/>
                      </a:endParaRPr>
                    </a:p>
                  </a:txBody>
                  <a:tcPr marL="68580" marR="68580" marT="0" marB="0"/>
                </a:tc>
              </a:tr>
              <a:tr h="0">
                <a:tc>
                  <a:txBody>
                    <a:bodyPr/>
                    <a:lstStyle/>
                    <a:p>
                      <a:pPr algn="ctr">
                        <a:lnSpc>
                          <a:spcPct val="115000"/>
                        </a:lnSpc>
                        <a:spcAft>
                          <a:spcPts val="1000"/>
                        </a:spcAft>
                      </a:pPr>
                      <a:r>
                        <a:rPr lang="es-ES" sz="1200">
                          <a:effectLst/>
                        </a:rPr>
                        <a:t>Mirian Araujo</a:t>
                      </a:r>
                      <a:endParaRPr lang="es-MX" sz="12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S" sz="1200">
                          <a:effectLst/>
                        </a:rPr>
                        <a:t>USD 1350.00</a:t>
                      </a:r>
                      <a:endParaRPr lang="es-MX" sz="12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S" sz="1200">
                          <a:effectLst/>
                        </a:rPr>
                        <a:t>1350.00</a:t>
                      </a:r>
                      <a:endParaRPr lang="es-MX" sz="1200">
                        <a:effectLst/>
                        <a:latin typeface="Calibri"/>
                        <a:ea typeface="Calibri"/>
                        <a:cs typeface="Times New Roman"/>
                      </a:endParaRPr>
                    </a:p>
                  </a:txBody>
                  <a:tcPr marL="68580" marR="68580" marT="0" marB="0"/>
                </a:tc>
              </a:tr>
              <a:tr h="0">
                <a:tc>
                  <a:txBody>
                    <a:bodyPr/>
                    <a:lstStyle/>
                    <a:p>
                      <a:pPr algn="ctr">
                        <a:lnSpc>
                          <a:spcPct val="115000"/>
                        </a:lnSpc>
                        <a:spcAft>
                          <a:spcPts val="1000"/>
                        </a:spcAft>
                      </a:pPr>
                      <a:r>
                        <a:rPr lang="es-ES" sz="1200">
                          <a:effectLst/>
                        </a:rPr>
                        <a:t>Andrea Puma</a:t>
                      </a:r>
                      <a:endParaRPr lang="es-MX" sz="12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S" sz="1200">
                          <a:effectLst/>
                        </a:rPr>
                        <a:t>USD 300.00</a:t>
                      </a:r>
                      <a:endParaRPr lang="es-MX" sz="12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S" sz="1200">
                          <a:effectLst/>
                        </a:rPr>
                        <a:t>300.00</a:t>
                      </a:r>
                      <a:endParaRPr lang="es-MX" sz="1200">
                        <a:effectLst/>
                        <a:latin typeface="Calibri"/>
                        <a:ea typeface="Calibri"/>
                        <a:cs typeface="Times New Roman"/>
                      </a:endParaRPr>
                    </a:p>
                  </a:txBody>
                  <a:tcPr marL="68580" marR="68580" marT="0" marB="0"/>
                </a:tc>
              </a:tr>
              <a:tr h="0">
                <a:tc>
                  <a:txBody>
                    <a:bodyPr/>
                    <a:lstStyle/>
                    <a:p>
                      <a:pPr algn="ctr">
                        <a:lnSpc>
                          <a:spcPct val="115000"/>
                        </a:lnSpc>
                        <a:spcAft>
                          <a:spcPts val="1000"/>
                        </a:spcAft>
                      </a:pPr>
                      <a:r>
                        <a:rPr lang="es-ES" sz="1200" dirty="0">
                          <a:effectLst/>
                        </a:rPr>
                        <a:t>Grace </a:t>
                      </a:r>
                      <a:r>
                        <a:rPr lang="es-ES" sz="1200" dirty="0" err="1" smtClean="0">
                          <a:effectLst/>
                        </a:rPr>
                        <a:t>Toalá</a:t>
                      </a:r>
                      <a:endParaRPr lang="es-MX" sz="12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s-ES" sz="1200">
                          <a:effectLst/>
                        </a:rPr>
                        <a:t>USD 1350.00</a:t>
                      </a:r>
                      <a:endParaRPr lang="es-MX" sz="12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S" sz="1200">
                          <a:effectLst/>
                        </a:rPr>
                        <a:t>1350.00</a:t>
                      </a:r>
                      <a:endParaRPr lang="es-MX" sz="1200">
                        <a:effectLst/>
                        <a:latin typeface="Calibri"/>
                        <a:ea typeface="Calibri"/>
                        <a:cs typeface="Times New Roman"/>
                      </a:endParaRPr>
                    </a:p>
                  </a:txBody>
                  <a:tcPr marL="68580" marR="68580" marT="0" marB="0"/>
                </a:tc>
              </a:tr>
              <a:tr h="0">
                <a:tc>
                  <a:txBody>
                    <a:bodyPr/>
                    <a:lstStyle/>
                    <a:p>
                      <a:pPr algn="ctr">
                        <a:lnSpc>
                          <a:spcPct val="115000"/>
                        </a:lnSpc>
                        <a:spcAft>
                          <a:spcPts val="1000"/>
                        </a:spcAft>
                      </a:pPr>
                      <a:r>
                        <a:rPr lang="es-ES" sz="1200">
                          <a:effectLst/>
                        </a:rPr>
                        <a:t>TOTALES</a:t>
                      </a:r>
                      <a:endParaRPr lang="es-MX" sz="12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S" sz="1200">
                          <a:effectLst/>
                        </a:rPr>
                        <a:t>USD 3000.00</a:t>
                      </a:r>
                      <a:endParaRPr lang="es-MX" sz="12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S" sz="1200" dirty="0">
                          <a:effectLst/>
                        </a:rPr>
                        <a:t>3000.00</a:t>
                      </a:r>
                      <a:endParaRPr lang="es-MX" sz="1200" dirty="0">
                        <a:effectLst/>
                        <a:latin typeface="Calibri"/>
                        <a:ea typeface="Calibri"/>
                        <a:cs typeface="Times New Roman"/>
                      </a:endParaRPr>
                    </a:p>
                  </a:txBody>
                  <a:tcPr marL="68580" marR="68580" marT="0" marB="0"/>
                </a:tc>
              </a:tr>
            </a:tbl>
          </a:graphicData>
        </a:graphic>
      </p:graphicFrame>
      <p:pic>
        <p:nvPicPr>
          <p:cNvPr id="5" name="4 Imagen" descr="http://t2.gstatic.com/images?q=tbn:ANd9GcQdQ79dqPuhEF_LFY7em-rt10DEj5LBRwff5YI8mjbBi7xk2hUnGQ">
            <a:hlinkClick r:id="rId3"/>
          </p:cNvPr>
          <p:cNvPicPr/>
          <p:nvPr/>
        </p:nvPicPr>
        <p:blipFill rotWithShape="1">
          <a:blip r:embed="rId4">
            <a:extLst>
              <a:ext uri="{28A0092B-C50C-407E-A947-70E740481C1C}">
                <a14:useLocalDpi xmlns:a14="http://schemas.microsoft.com/office/drawing/2010/main" val="0"/>
              </a:ext>
            </a:extLst>
          </a:blip>
          <a:srcRect t="57764"/>
          <a:stretch/>
        </p:blipFill>
        <p:spPr bwMode="auto">
          <a:xfrm>
            <a:off x="755576" y="764704"/>
            <a:ext cx="1402080" cy="1381760"/>
          </a:xfrm>
          <a:prstGeom prst="rect">
            <a:avLst/>
          </a:prstGeom>
          <a:noFill/>
          <a:ln>
            <a:noFill/>
          </a:ln>
          <a:extLst>
            <a:ext uri="{53640926-AAD7-44D8-BBD7-CCE9431645EC}">
              <a14:shadowObscured xmlns:a14="http://schemas.microsoft.com/office/drawing/2010/main"/>
            </a:ext>
          </a:extLst>
        </p:spPr>
      </p:pic>
      <p:sp>
        <p:nvSpPr>
          <p:cNvPr id="6" name="5 Flecha derecha"/>
          <p:cNvSpPr/>
          <p:nvPr/>
        </p:nvSpPr>
        <p:spPr>
          <a:xfrm>
            <a:off x="2483768" y="1124744"/>
            <a:ext cx="1368152" cy="792088"/>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smtClean="0"/>
              <a:t>Empezó</a:t>
            </a:r>
            <a:endParaRPr lang="es-MX" dirty="0"/>
          </a:p>
        </p:txBody>
      </p:sp>
      <p:sp>
        <p:nvSpPr>
          <p:cNvPr id="7" name="6 Rectángulo redondeado"/>
          <p:cNvSpPr/>
          <p:nvPr/>
        </p:nvSpPr>
        <p:spPr>
          <a:xfrm>
            <a:off x="1785920" y="2780928"/>
            <a:ext cx="3096344"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Constante crecimiento </a:t>
            </a:r>
            <a:endParaRPr lang="es-MX" sz="14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807" y="2996952"/>
            <a:ext cx="15716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redondeado"/>
          <p:cNvSpPr/>
          <p:nvPr/>
        </p:nvSpPr>
        <p:spPr>
          <a:xfrm>
            <a:off x="2195736" y="3429000"/>
            <a:ext cx="3096344" cy="36003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Adquisición de maquinaria</a:t>
            </a:r>
            <a:endParaRPr lang="es-MX" sz="1400" dirty="0"/>
          </a:p>
        </p:txBody>
      </p:sp>
      <p:sp>
        <p:nvSpPr>
          <p:cNvPr id="10" name="9 Rectángulo redondeado"/>
          <p:cNvSpPr/>
          <p:nvPr/>
        </p:nvSpPr>
        <p:spPr>
          <a:xfrm>
            <a:off x="3419872" y="4509120"/>
            <a:ext cx="3096344"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Proyecto de construcción</a:t>
            </a:r>
            <a:endParaRPr lang="es-MX" sz="1400" dirty="0"/>
          </a:p>
        </p:txBody>
      </p:sp>
      <p:sp>
        <p:nvSpPr>
          <p:cNvPr id="11" name="10 Rectángulo redondeado"/>
          <p:cNvSpPr/>
          <p:nvPr/>
        </p:nvSpPr>
        <p:spPr>
          <a:xfrm>
            <a:off x="2699792" y="4005064"/>
            <a:ext cx="3096344"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400" dirty="0" smtClean="0"/>
              <a:t>Planta de producción propia </a:t>
            </a:r>
            <a:endParaRPr lang="es-MX" sz="1400" dirty="0"/>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783" y="3821790"/>
            <a:ext cx="1460552" cy="964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219713" y="2146464"/>
            <a:ext cx="4572000" cy="430887"/>
          </a:xfrm>
          <a:prstGeom prst="rect">
            <a:avLst/>
          </a:prstGeom>
        </p:spPr>
        <p:txBody>
          <a:bodyPr>
            <a:spAutoFit/>
          </a:bodyPr>
          <a:lstStyle/>
          <a:p>
            <a:r>
              <a:rPr lang="x-none" sz="1100" b="1"/>
              <a:t>Fuente</a:t>
            </a:r>
            <a:r>
              <a:rPr lang="x-none" sz="1100"/>
              <a:t>: COPEI</a:t>
            </a:r>
            <a:endParaRPr lang="es-MX" sz="1100" dirty="0"/>
          </a:p>
          <a:p>
            <a:r>
              <a:rPr lang="x-none" sz="1100" b="1"/>
              <a:t>Elaborado por</a:t>
            </a:r>
            <a:r>
              <a:rPr lang="x-none" sz="1100"/>
              <a:t>: Henry Cortez, noviembre 2011.</a:t>
            </a:r>
            <a:endParaRPr lang="es-MX" sz="1100" dirty="0"/>
          </a:p>
        </p:txBody>
      </p:sp>
      <p:sp>
        <p:nvSpPr>
          <p:cNvPr id="3" name="2 Rectángulo"/>
          <p:cNvSpPr/>
          <p:nvPr/>
        </p:nvSpPr>
        <p:spPr>
          <a:xfrm>
            <a:off x="3995936" y="626204"/>
            <a:ext cx="4572000" cy="276999"/>
          </a:xfrm>
          <a:prstGeom prst="rect">
            <a:avLst/>
          </a:prstGeom>
        </p:spPr>
        <p:txBody>
          <a:bodyPr>
            <a:spAutoFit/>
          </a:bodyPr>
          <a:lstStyle/>
          <a:p>
            <a:pPr algn="ctr"/>
            <a:r>
              <a:rPr lang="x-none" sz="1200" b="1"/>
              <a:t>TABLA 1 GENERALIDADES PYMES EN EL ECUADOR</a:t>
            </a:r>
            <a:endParaRPr lang="es-MX" sz="1200" dirty="0"/>
          </a:p>
        </p:txBody>
      </p:sp>
      <p:sp>
        <p:nvSpPr>
          <p:cNvPr id="13" name="12 Elipse"/>
          <p:cNvSpPr/>
          <p:nvPr/>
        </p:nvSpPr>
        <p:spPr>
          <a:xfrm>
            <a:off x="539552" y="5301208"/>
            <a:ext cx="2106487" cy="86409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err="1"/>
              <a:t>Bronquiosan</a:t>
            </a:r>
            <a:r>
              <a:rPr lang="es-ES" sz="1400" dirty="0"/>
              <a:t> </a:t>
            </a:r>
            <a:r>
              <a:rPr lang="es-ES" sz="1400" dirty="0" err="1" smtClean="0"/>
              <a:t>Propóleo</a:t>
            </a:r>
            <a:endParaRPr lang="es-MX" sz="1400" dirty="0"/>
          </a:p>
        </p:txBody>
      </p:sp>
      <p:sp>
        <p:nvSpPr>
          <p:cNvPr id="14" name="13 Redondear rectángulo de esquina diagonal"/>
          <p:cNvSpPr/>
          <p:nvPr/>
        </p:nvSpPr>
        <p:spPr>
          <a:xfrm>
            <a:off x="3347864" y="5373216"/>
            <a:ext cx="5544616" cy="64807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dirty="0" smtClean="0"/>
              <a:t>P</a:t>
            </a:r>
            <a:r>
              <a:rPr lang="x-none" sz="1400" smtClean="0"/>
              <a:t>roducto </a:t>
            </a:r>
            <a:r>
              <a:rPr lang="x-none" sz="1400"/>
              <a:t>natural para tratamiento de afecciones en las vías </a:t>
            </a:r>
            <a:r>
              <a:rPr lang="x-none" sz="1400" smtClean="0"/>
              <a:t>respiratorias</a:t>
            </a:r>
            <a:r>
              <a:rPr lang="es-MX" sz="1400" dirty="0" smtClean="0"/>
              <a:t>.</a:t>
            </a:r>
            <a:endParaRPr lang="es-MX" sz="1400" dirty="0"/>
          </a:p>
        </p:txBody>
      </p:sp>
      <p:sp>
        <p:nvSpPr>
          <p:cNvPr id="15" name="14 Flecha derecha"/>
          <p:cNvSpPr/>
          <p:nvPr/>
        </p:nvSpPr>
        <p:spPr>
          <a:xfrm>
            <a:off x="2915816" y="5589240"/>
            <a:ext cx="204525" cy="32403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21449699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sz="quarter" idx="13"/>
          </p:nvPr>
        </p:nvSpPr>
        <p:spPr>
          <a:xfrm>
            <a:off x="1475656" y="188640"/>
            <a:ext cx="6400800" cy="7200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C" sz="4000" dirty="0" smtClean="0"/>
              <a:t>OBJETIVOS</a:t>
            </a:r>
            <a:endParaRPr lang="es-EC" sz="4000" dirty="0"/>
          </a:p>
        </p:txBody>
      </p:sp>
      <p:sp>
        <p:nvSpPr>
          <p:cNvPr id="5" name="4 Rectángulo"/>
          <p:cNvSpPr/>
          <p:nvPr/>
        </p:nvSpPr>
        <p:spPr>
          <a:xfrm>
            <a:off x="179512" y="1120676"/>
            <a:ext cx="8352928" cy="954107"/>
          </a:xfrm>
          <a:prstGeom prst="rect">
            <a:avLst/>
          </a:prstGeom>
        </p:spPr>
        <p:txBody>
          <a:bodyPr wrap="square">
            <a:spAutoFit/>
          </a:bodyPr>
          <a:lstStyle/>
          <a:p>
            <a:r>
              <a:rPr lang="es-ES" sz="1400" b="1" dirty="0"/>
              <a:t>OBJETIVO GENERAL -</a:t>
            </a:r>
            <a:endParaRPr lang="es-MX" sz="1400" dirty="0"/>
          </a:p>
          <a:p>
            <a:pPr algn="just"/>
            <a:r>
              <a:rPr lang="es-ES" sz="1400" dirty="0"/>
              <a:t>Diseñar un modelo de gestión financiera para la empresa BIPRONEC Cía. Ltda., con la finalidad de mejorar los niveles de control de los recursos financieros para obtener niveles aceptables y satisfactorios en su manejo y por consiguiente el crecimiento paulatino de la empresa.</a:t>
            </a:r>
            <a:endParaRPr lang="es-MX" sz="1400" dirty="0"/>
          </a:p>
        </p:txBody>
      </p:sp>
      <p:sp>
        <p:nvSpPr>
          <p:cNvPr id="6" name="5 Rectángulo"/>
          <p:cNvSpPr/>
          <p:nvPr/>
        </p:nvSpPr>
        <p:spPr>
          <a:xfrm>
            <a:off x="179512" y="2492896"/>
            <a:ext cx="8856984" cy="3754874"/>
          </a:xfrm>
          <a:prstGeom prst="rect">
            <a:avLst/>
          </a:prstGeom>
        </p:spPr>
        <p:txBody>
          <a:bodyPr wrap="square">
            <a:spAutoFit/>
          </a:bodyPr>
          <a:lstStyle/>
          <a:p>
            <a:r>
              <a:rPr lang="es-ES" sz="1400" b="1" dirty="0"/>
              <a:t>OBJETIVOS ESPECÍFICOS</a:t>
            </a:r>
            <a:endParaRPr lang="es-MX" sz="1400" dirty="0"/>
          </a:p>
          <a:p>
            <a:r>
              <a:rPr lang="es-ES" sz="1400" b="1" dirty="0"/>
              <a:t> </a:t>
            </a:r>
            <a:endParaRPr lang="es-MX" sz="1400" dirty="0"/>
          </a:p>
          <a:p>
            <a:pPr lvl="0" algn="just"/>
            <a:r>
              <a:rPr lang="es-ES" sz="1400" dirty="0"/>
              <a:t>Conocer y definir el entorno de desenvolvimiento de la empresa y las directrices de la industria para decisiones adecuadas que permitan el crecimiento de la empresa.</a:t>
            </a:r>
            <a:endParaRPr lang="es-MX" sz="1400" dirty="0"/>
          </a:p>
          <a:p>
            <a:pPr algn="just"/>
            <a:r>
              <a:rPr lang="es-ES" sz="1400" dirty="0"/>
              <a:t> </a:t>
            </a:r>
            <a:endParaRPr lang="es-MX" sz="1400" dirty="0"/>
          </a:p>
          <a:p>
            <a:pPr lvl="0" algn="just"/>
            <a:r>
              <a:rPr lang="es-ES" sz="1400" dirty="0"/>
              <a:t>Definir la situación actual de la empresa, el entorno macro y micro ambiental en que se desenvuelve </a:t>
            </a:r>
            <a:r>
              <a:rPr lang="es-ES" sz="1400" dirty="0" smtClean="0"/>
              <a:t>esto </a:t>
            </a:r>
            <a:r>
              <a:rPr lang="es-ES" sz="1400" dirty="0"/>
              <a:t>para conocer las variables que deben ser mejor administradas para así aprovechar oportunidades que se presenten. </a:t>
            </a:r>
            <a:endParaRPr lang="es-MX" sz="1400" dirty="0"/>
          </a:p>
          <a:p>
            <a:pPr algn="just"/>
            <a:r>
              <a:rPr lang="es-ES" sz="1400" dirty="0"/>
              <a:t> </a:t>
            </a:r>
            <a:endParaRPr lang="es-MX" sz="1400" dirty="0"/>
          </a:p>
          <a:p>
            <a:pPr lvl="0" algn="just"/>
            <a:r>
              <a:rPr lang="es-ES" sz="1400" dirty="0"/>
              <a:t>Realizar un análisis de la gestión financiera interna de la empresa para conocer el estado financiero de la </a:t>
            </a:r>
            <a:r>
              <a:rPr lang="es-ES" sz="1400" dirty="0" smtClean="0"/>
              <a:t>misma </a:t>
            </a:r>
            <a:r>
              <a:rPr lang="es-ES" sz="1400" dirty="0"/>
              <a:t>con el fin de optimizar el uso de los recursos financieros.</a:t>
            </a:r>
            <a:endParaRPr lang="es-MX" sz="1400" dirty="0"/>
          </a:p>
          <a:p>
            <a:pPr algn="just"/>
            <a:r>
              <a:rPr lang="es-ES" sz="1400" dirty="0"/>
              <a:t> </a:t>
            </a:r>
            <a:endParaRPr lang="es-MX" sz="1400" dirty="0"/>
          </a:p>
          <a:p>
            <a:pPr lvl="0" algn="just"/>
            <a:r>
              <a:rPr lang="es-ES" sz="1400" dirty="0"/>
              <a:t>Diseñar estrategias financieras enfocadas al capital de trabajo y lineamientos que permitan la correcta administración de los recursos invertidos en la empresa.</a:t>
            </a:r>
            <a:endParaRPr lang="es-MX" sz="1400" dirty="0"/>
          </a:p>
          <a:p>
            <a:pPr algn="just"/>
            <a:r>
              <a:rPr lang="es-ES" sz="1400" dirty="0"/>
              <a:t> </a:t>
            </a:r>
            <a:endParaRPr lang="es-MX" sz="1400" dirty="0"/>
          </a:p>
          <a:p>
            <a:pPr lvl="0" algn="just"/>
            <a:r>
              <a:rPr lang="es-ES" sz="1400" dirty="0"/>
              <a:t>Establecer conclusiones y recomendaciones una vez analizada la situación actual de la empresa para contribuir al mejoramiento de la misma.</a:t>
            </a:r>
            <a:endParaRPr lang="es-MX" sz="1400" dirty="0"/>
          </a:p>
        </p:txBody>
      </p:sp>
    </p:spTree>
    <p:extLst>
      <p:ext uri="{BB962C8B-B14F-4D97-AF65-F5344CB8AC3E}">
        <p14:creationId xmlns:p14="http://schemas.microsoft.com/office/powerpoint/2010/main" val="30686261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403549" y="971436"/>
            <a:ext cx="1816523" cy="369332"/>
          </a:xfrm>
          <a:prstGeom prst="rect">
            <a:avLst/>
          </a:prstGeom>
        </p:spPr>
        <p:txBody>
          <a:bodyPr wrap="none">
            <a:spAutoFit/>
          </a:bodyPr>
          <a:lstStyle/>
          <a:p>
            <a:r>
              <a:rPr lang="es-ES" b="1" dirty="0" smtClean="0"/>
              <a:t>CONCLUSIONES</a:t>
            </a:r>
            <a:endParaRPr lang="es-MX" dirty="0"/>
          </a:p>
        </p:txBody>
      </p:sp>
      <p:sp>
        <p:nvSpPr>
          <p:cNvPr id="5" name="4 Rectángulo redondeado"/>
          <p:cNvSpPr/>
          <p:nvPr/>
        </p:nvSpPr>
        <p:spPr>
          <a:xfrm>
            <a:off x="251520" y="1412776"/>
            <a:ext cx="8640960" cy="15121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just"/>
            <a:endParaRPr lang="es-ES" sz="1200" dirty="0" smtClean="0"/>
          </a:p>
          <a:p>
            <a:pPr lvl="0" algn="just"/>
            <a:r>
              <a:rPr lang="es-ES" sz="1200" dirty="0" smtClean="0"/>
              <a:t>Las </a:t>
            </a:r>
            <a:r>
              <a:rPr lang="es-ES" sz="1200" dirty="0"/>
              <a:t>pequeñas empresas brindan una gran cantidad de empleo y son un motor importante para la economía del país, es así que el Plan de Desarrollo del Ecuador habla de que el país debe estar formado por “Pequeños Propietarios de Empresas” para lo cual se deberá dar todo el apoyo posible a través de la implementación de la “Ley de Economía Popular y Solidaria”  y de la nueva “Ley de Mercado de Valores”. Estas leyes pretender consolidar al pequeño ahorrista como financista prioritario de las PYMES a través del fortalecimiento del Sector Cooperativo. Por otro lado la nueva Ley de Mercado de Valores, promueve la participación de las PYMES en éste ámbito a fin de que sean beneficiarias de financiamiento relativamente barato y a largo plazo. Frente a este  entorno de oportunidades aparece </a:t>
            </a:r>
            <a:r>
              <a:rPr lang="es-ES" sz="1200" dirty="0" err="1"/>
              <a:t>Biopronec</a:t>
            </a:r>
            <a:r>
              <a:rPr lang="es-ES" sz="1200" dirty="0"/>
              <a:t> Cía. Ltda., con un alto potencial de crecimiento y de posicionamiento en el mercado de medicina alternativa ecuatoriana.</a:t>
            </a:r>
            <a:endParaRPr lang="es-MX" sz="1200" dirty="0"/>
          </a:p>
          <a:p>
            <a:pPr algn="just"/>
            <a:endParaRPr lang="es-MX" sz="1200" dirty="0"/>
          </a:p>
        </p:txBody>
      </p:sp>
      <p:sp>
        <p:nvSpPr>
          <p:cNvPr id="6" name="5 Rectángulo redondeado"/>
          <p:cNvSpPr/>
          <p:nvPr/>
        </p:nvSpPr>
        <p:spPr>
          <a:xfrm>
            <a:off x="251520" y="3068960"/>
            <a:ext cx="8640960" cy="11521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just"/>
            <a:endParaRPr lang="es-ES" sz="1200" dirty="0" smtClean="0"/>
          </a:p>
          <a:p>
            <a:pPr lvl="0" algn="just"/>
            <a:r>
              <a:rPr lang="es-ES" sz="1200" dirty="0" err="1"/>
              <a:t>Biopronec</a:t>
            </a:r>
            <a:r>
              <a:rPr lang="es-ES" sz="1200" dirty="0"/>
              <a:t> Cía. Ltda., necesita contar con un claro direccionamiento empresarial que permita tomar decisiones financieras y no financieras acertadas, la empresa lleva más de 20 años en el mercado desarrollando productos naturales que se encuentran posicionados. Ésta tiene un horizonte de crecimiento amplio lo que le permite desarrollar grandes proyectos de expansión  acompañados de una correcta administración financiera, organizacional y de toda la estructura de la empresa lo que viabiliza el desarrollo de estos.</a:t>
            </a:r>
            <a:endParaRPr lang="es-MX" sz="1200" dirty="0"/>
          </a:p>
          <a:p>
            <a:pPr algn="just"/>
            <a:endParaRPr lang="es-MX" sz="1200" dirty="0"/>
          </a:p>
        </p:txBody>
      </p:sp>
      <p:sp>
        <p:nvSpPr>
          <p:cNvPr id="7" name="6 Rectángulo redondeado"/>
          <p:cNvSpPr/>
          <p:nvPr/>
        </p:nvSpPr>
        <p:spPr>
          <a:xfrm>
            <a:off x="251520" y="4365104"/>
            <a:ext cx="8640960"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endParaRPr lang="es-ES" sz="1200" dirty="0" smtClean="0"/>
          </a:p>
          <a:p>
            <a:pPr algn="just"/>
            <a:r>
              <a:rPr lang="es-ES" sz="1200" dirty="0" smtClean="0"/>
              <a:t>El </a:t>
            </a:r>
            <a:r>
              <a:rPr lang="es-ES" sz="1200" dirty="0"/>
              <a:t>entorno macro ambiental y micro ambiental de la empresa </a:t>
            </a:r>
            <a:r>
              <a:rPr lang="es-ES" sz="1200" dirty="0" err="1"/>
              <a:t>Biopronec</a:t>
            </a:r>
            <a:r>
              <a:rPr lang="es-ES" sz="1200" dirty="0"/>
              <a:t> Cía. Ltda., se muestra favorable ya que se registra un crecimiento del sector de los fitofármacos, la restricción a la importación de los fármacos, un impulso para el sector productivo de la economía ecuatoriana, un mayor acceso a medicamentos por parte de la población; por lo que, el crecimiento de la empresa ha sido marcado por el aprovechamiento de las oportunidades y una administración adecuada.</a:t>
            </a:r>
            <a:endParaRPr lang="es-MX" sz="1200" dirty="0"/>
          </a:p>
          <a:p>
            <a:pPr lvl="0" algn="just"/>
            <a:endParaRPr lang="es-ES" sz="1200" dirty="0" smtClean="0"/>
          </a:p>
        </p:txBody>
      </p:sp>
      <p:sp>
        <p:nvSpPr>
          <p:cNvPr id="8" name="7 Rectángulo redondeado"/>
          <p:cNvSpPr/>
          <p:nvPr/>
        </p:nvSpPr>
        <p:spPr>
          <a:xfrm>
            <a:off x="251520" y="5373216"/>
            <a:ext cx="8640960" cy="11521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just"/>
            <a:endParaRPr lang="es-ES" sz="1200" dirty="0" smtClean="0"/>
          </a:p>
          <a:p>
            <a:pPr lvl="0" algn="just"/>
            <a:r>
              <a:rPr lang="es-ES" sz="1200" dirty="0" smtClean="0"/>
              <a:t>La </a:t>
            </a:r>
            <a:r>
              <a:rPr lang="es-ES" sz="1200" dirty="0"/>
              <a:t>empresa ha registrado factores negativos que también han incidido directamente en el desarrollo de la misma como el marco legal para este tipo de empresas que no verifica el cumplimiento del mismo, una competencia desleal, y la falta de certificaciones que avalen la calidad de los productos lo que genera una mala reputación no solo a los productos de la empresa sino a todo el mercado en general. A pesar de que la administración actual ha permitido el crecimiento, la empresa necesita de un mejor diseño a la estructura organizacional y financiera que permitan un control en el crecimiento de la empresa por consiguiente una mejor administración de recursos.  </a:t>
            </a:r>
            <a:endParaRPr lang="es-MX" sz="1200" dirty="0"/>
          </a:p>
          <a:p>
            <a:pPr algn="just"/>
            <a:endParaRPr lang="es-ES" sz="1200" dirty="0" smtClean="0"/>
          </a:p>
        </p:txBody>
      </p:sp>
      <p:sp>
        <p:nvSpPr>
          <p:cNvPr id="9" name="1 Título"/>
          <p:cNvSpPr txBox="1">
            <a:spLocks/>
          </p:cNvSpPr>
          <p:nvPr/>
        </p:nvSpPr>
        <p:spPr>
          <a:xfrm>
            <a:off x="1835696" y="0"/>
            <a:ext cx="568863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C" sz="5400" dirty="0" smtClean="0"/>
              <a:t>CAPÍTULO v</a:t>
            </a:r>
            <a:endParaRPr lang="es-EC" sz="5400" dirty="0"/>
          </a:p>
        </p:txBody>
      </p:sp>
    </p:spTree>
    <p:extLst>
      <p:ext uri="{BB962C8B-B14F-4D97-AF65-F5344CB8AC3E}">
        <p14:creationId xmlns:p14="http://schemas.microsoft.com/office/powerpoint/2010/main" val="42684760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51520" y="692696"/>
            <a:ext cx="8640960" cy="16561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just"/>
            <a:endParaRPr lang="es-ES" sz="1200" dirty="0" smtClean="0"/>
          </a:p>
          <a:p>
            <a:pPr lvl="0" algn="just"/>
            <a:r>
              <a:rPr lang="es-ES" sz="1200" dirty="0"/>
              <a:t>La estructura financiera de la empresa muestra un crecimiento variable durante los periodos analizados por lo que administración tanto del capital de trabajo como de la estructura de la empresa necesitan de un mejor manejo, con respecto a la </a:t>
            </a:r>
            <a:r>
              <a:rPr lang="es-ES" sz="1200" dirty="0" smtClean="0"/>
              <a:t>primera, </a:t>
            </a:r>
            <a:r>
              <a:rPr lang="es-ES" sz="1200" dirty="0"/>
              <a:t>esta presenta debilidades en la recuperación de cartera ya que la empresa se tarda en cobrar 86 días cuando sus condiciones de crédito son 60 días, en el manejo de los inventarios estos permanecen 89 días evidenciando un estancamiento en estos y en la administración de las cuentas por pagar el plazo de pago es de 49 días cuando este debería ser más extenso; por lo que el ciclo de conversión del efectivo es de 126 días por consiguiente la cantidad de recursos invertida en estas cuentas es elevada, los cuales podrían ser aprovechados de una mejor manera. Con respecto a la estructura de la empresa presenta un manejo vertical y una carencia de control interno lo que deriva en una ineficiencia en las actividades de la misma.</a:t>
            </a:r>
            <a:endParaRPr lang="es-MX" sz="1200" dirty="0"/>
          </a:p>
          <a:p>
            <a:pPr algn="just"/>
            <a:endParaRPr lang="es-ES" sz="1200" dirty="0" smtClean="0"/>
          </a:p>
        </p:txBody>
      </p:sp>
      <p:sp>
        <p:nvSpPr>
          <p:cNvPr id="5" name="4 Rectángulo redondeado"/>
          <p:cNvSpPr/>
          <p:nvPr/>
        </p:nvSpPr>
        <p:spPr>
          <a:xfrm>
            <a:off x="251520" y="2636912"/>
            <a:ext cx="8640960" cy="64807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just"/>
            <a:endParaRPr lang="es-ES" sz="1200" dirty="0" smtClean="0"/>
          </a:p>
          <a:p>
            <a:pPr lvl="0" algn="just"/>
            <a:r>
              <a:rPr lang="es-ES" sz="1200" dirty="0"/>
              <a:t>Con la implementación de las estrategias propuestas en el presente modelo se ha concluido que se puede establecer una liquidez razonable de $190.000.00, un plazo de cobro de 60 días, un plazo de inventarios de 60 días, un plazo de pago de 75 días, y una mejor rentabilidad sobre activos y ventas del 21% y 6% respectivamente.</a:t>
            </a:r>
            <a:endParaRPr lang="es-MX" sz="1200" dirty="0"/>
          </a:p>
          <a:p>
            <a:pPr algn="just"/>
            <a:endParaRPr lang="es-ES" sz="1200" dirty="0" smtClean="0"/>
          </a:p>
        </p:txBody>
      </p:sp>
      <p:sp>
        <p:nvSpPr>
          <p:cNvPr id="6" name="5 Rectángulo redondeado"/>
          <p:cNvSpPr/>
          <p:nvPr/>
        </p:nvSpPr>
        <p:spPr>
          <a:xfrm>
            <a:off x="251520" y="3573016"/>
            <a:ext cx="864096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just"/>
            <a:endParaRPr lang="es-ES" sz="1200" dirty="0" smtClean="0"/>
          </a:p>
          <a:p>
            <a:pPr lvl="0" algn="just"/>
            <a:r>
              <a:rPr lang="es-ES" sz="1200" dirty="0"/>
              <a:t>Se ha podido evidenciar que la cantidad de recursos que genera la empresa es alta permitiendo la participación en el mercado de valores y posibilitando el crecimiento paulatino de la empresa. Así mismo se puede concluir que la exigencia de la aplicación de las NIIF por parte de la Superintendencia de Compañías posibilitará una mayor organización de la información financiera y contable en la empresa.</a:t>
            </a:r>
            <a:endParaRPr lang="es-MX" sz="1200" dirty="0"/>
          </a:p>
          <a:p>
            <a:pPr algn="just"/>
            <a:endParaRPr lang="es-ES" sz="1200" dirty="0" smtClean="0"/>
          </a:p>
        </p:txBody>
      </p:sp>
      <p:sp>
        <p:nvSpPr>
          <p:cNvPr id="7" name="6 Rectángulo redondeado"/>
          <p:cNvSpPr/>
          <p:nvPr/>
        </p:nvSpPr>
        <p:spPr>
          <a:xfrm>
            <a:off x="251520" y="4725144"/>
            <a:ext cx="8640960"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just"/>
            <a:endParaRPr lang="es-ES" sz="1200" dirty="0" smtClean="0"/>
          </a:p>
          <a:p>
            <a:pPr lvl="0" algn="just"/>
            <a:r>
              <a:rPr lang="es-ES" sz="1200" dirty="0"/>
              <a:t>Se han establecido cinco puntos fundamentales relacionados al modelo de gestión financiera que se fundamentan en el marco jurídico, contable, control interno, financiero y organizacional. Considerando que el modelo de gestión financiera propone un mejoramiento para la empresa se han establecido los lineamientos, índices, supuestos y proyecciones mismos que se evalúan en base a los escenarios y estudios de posibles soluciones a los problemas, proponiendo estrategias que se adapten a la realidad de la empresa.</a:t>
            </a:r>
            <a:endParaRPr lang="es-MX" sz="1200" dirty="0"/>
          </a:p>
          <a:p>
            <a:pPr algn="just"/>
            <a:endParaRPr lang="es-ES" sz="1200" dirty="0" smtClean="0"/>
          </a:p>
        </p:txBody>
      </p:sp>
    </p:spTree>
    <p:extLst>
      <p:ext uri="{BB962C8B-B14F-4D97-AF65-F5344CB8AC3E}">
        <p14:creationId xmlns:p14="http://schemas.microsoft.com/office/powerpoint/2010/main" val="21044763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327587" y="260648"/>
            <a:ext cx="2282997" cy="369332"/>
          </a:xfrm>
          <a:prstGeom prst="rect">
            <a:avLst/>
          </a:prstGeom>
        </p:spPr>
        <p:txBody>
          <a:bodyPr wrap="none">
            <a:spAutoFit/>
          </a:bodyPr>
          <a:lstStyle/>
          <a:p>
            <a:r>
              <a:rPr lang="es-ES" b="1" dirty="0" smtClean="0"/>
              <a:t>RECOMENDACIONES</a:t>
            </a:r>
            <a:endParaRPr lang="es-MX" dirty="0"/>
          </a:p>
        </p:txBody>
      </p:sp>
      <p:sp>
        <p:nvSpPr>
          <p:cNvPr id="5" name="4 Rectángulo redondeado"/>
          <p:cNvSpPr/>
          <p:nvPr/>
        </p:nvSpPr>
        <p:spPr>
          <a:xfrm>
            <a:off x="263915" y="1113572"/>
            <a:ext cx="8640960"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just"/>
            <a:endParaRPr lang="es-ES" sz="1200" dirty="0" smtClean="0"/>
          </a:p>
          <a:p>
            <a:pPr lvl="0" algn="just"/>
            <a:r>
              <a:rPr lang="es-ES" sz="1200" dirty="0"/>
              <a:t>Mantener las ventajas competitivas que ha logrado obtener en el mercado de los </a:t>
            </a:r>
            <a:r>
              <a:rPr lang="es-ES" sz="1200" dirty="0" err="1"/>
              <a:t>fitomedicamentos</a:t>
            </a:r>
            <a:r>
              <a:rPr lang="es-ES" sz="1200" dirty="0"/>
              <a:t>, mediante la revisión periódica de este, estableciendo por un lado fortalezas y oportunidades que pueda aprovechar, por otro lado, debilidades y amenazas a las cuales se podría anticipar. También se recomienda considerar la posibilidad a largo plazo de incursionar en el mercado de valores lo que brindara financiamiento barato y a largo plazo posibilitando el desarrollo de proyectos que permitan crecer a la empresa.</a:t>
            </a:r>
            <a:endParaRPr lang="es-MX" sz="1200" dirty="0"/>
          </a:p>
          <a:p>
            <a:pPr algn="just"/>
            <a:endParaRPr lang="es-ES" sz="1200" dirty="0" smtClean="0"/>
          </a:p>
        </p:txBody>
      </p:sp>
      <p:sp>
        <p:nvSpPr>
          <p:cNvPr id="6" name="5 Rectángulo redondeado"/>
          <p:cNvSpPr/>
          <p:nvPr/>
        </p:nvSpPr>
        <p:spPr>
          <a:xfrm>
            <a:off x="251520" y="2276872"/>
            <a:ext cx="8640960"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just"/>
            <a:r>
              <a:rPr lang="es-ES" sz="1200" dirty="0"/>
              <a:t>Establecer un direccionamiento empresarial claro que le permita tomar decisiones acertadas y encaminadas al crecimiento controlado de la empresa</a:t>
            </a:r>
            <a:endParaRPr lang="es-ES" sz="1200" dirty="0" smtClean="0"/>
          </a:p>
        </p:txBody>
      </p:sp>
      <p:sp>
        <p:nvSpPr>
          <p:cNvPr id="7" name="6 Rectángulo redondeado"/>
          <p:cNvSpPr/>
          <p:nvPr/>
        </p:nvSpPr>
        <p:spPr>
          <a:xfrm>
            <a:off x="251520" y="2996952"/>
            <a:ext cx="8640960"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endParaRPr lang="es-ES" sz="1200" dirty="0" smtClean="0"/>
          </a:p>
          <a:p>
            <a:pPr algn="just"/>
            <a:r>
              <a:rPr lang="es-ES" sz="1200" dirty="0" smtClean="0"/>
              <a:t>Evaluar </a:t>
            </a:r>
            <a:r>
              <a:rPr lang="es-ES" sz="1200" dirty="0"/>
              <a:t>cada una de las fortalezas y oportunidades con las que actualmente cuenta la empresa de manera que estas sean aprovechadas completamente; por otro lado, revisar las debilidades y amenazas actuales estableciendo correctivos y anticipaciones a futuros inconvenientes.   </a:t>
            </a:r>
            <a:endParaRPr lang="es-MX" sz="1200" dirty="0"/>
          </a:p>
          <a:p>
            <a:pPr lvl="0" algn="just"/>
            <a:endParaRPr lang="es-ES" sz="1200" dirty="0" smtClean="0"/>
          </a:p>
        </p:txBody>
      </p:sp>
      <p:sp>
        <p:nvSpPr>
          <p:cNvPr id="8" name="7 Rectángulo redondeado"/>
          <p:cNvSpPr/>
          <p:nvPr/>
        </p:nvSpPr>
        <p:spPr>
          <a:xfrm>
            <a:off x="251520" y="3717032"/>
            <a:ext cx="8640960"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endParaRPr lang="es-ES" sz="1200" dirty="0" smtClean="0"/>
          </a:p>
          <a:p>
            <a:pPr algn="just"/>
            <a:r>
              <a:rPr lang="es-ES" sz="1200" dirty="0"/>
              <a:t>Considerar las estrategias planteadas en el presente modelo de gestión financiera a fin de ponerlas en marcha y así mejorar la optimización en el uso de los recursos y en la rentabilidad que genera la empresa.</a:t>
            </a:r>
            <a:endParaRPr lang="es-MX" sz="1200" dirty="0"/>
          </a:p>
          <a:p>
            <a:pPr lvl="0" algn="just"/>
            <a:endParaRPr lang="es-ES" sz="1200" dirty="0" smtClean="0"/>
          </a:p>
        </p:txBody>
      </p:sp>
      <p:sp>
        <p:nvSpPr>
          <p:cNvPr id="9" name="8 Rectángulo redondeado"/>
          <p:cNvSpPr/>
          <p:nvPr/>
        </p:nvSpPr>
        <p:spPr>
          <a:xfrm>
            <a:off x="251520" y="4437112"/>
            <a:ext cx="8640960"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endParaRPr lang="es-ES" sz="1200" dirty="0" smtClean="0"/>
          </a:p>
          <a:p>
            <a:pPr algn="just"/>
            <a:r>
              <a:rPr lang="es-ES" sz="1200" dirty="0"/>
              <a:t>Implementar parámetros claros de mejoramiento en la gestión de cobranzas y manejo de inventarios a fin de mejorar los tiempos de recaudación de cuentas por cobrar y reducir la cantidad de recursos invertidos en los inventarios, así como también, una diversificación de los proveedores que brinde una mayor cantidad de alternativas en la provisión de materiales.</a:t>
            </a:r>
            <a:endParaRPr lang="es-MX" sz="1200" dirty="0"/>
          </a:p>
          <a:p>
            <a:pPr lvl="0" algn="just"/>
            <a:endParaRPr lang="es-ES" sz="1200" dirty="0" smtClean="0"/>
          </a:p>
        </p:txBody>
      </p:sp>
      <p:sp>
        <p:nvSpPr>
          <p:cNvPr id="10" name="9 Rectángulo redondeado"/>
          <p:cNvSpPr/>
          <p:nvPr/>
        </p:nvSpPr>
        <p:spPr>
          <a:xfrm>
            <a:off x="251520" y="5301208"/>
            <a:ext cx="8640960"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endParaRPr lang="es-ES" sz="1200" dirty="0" smtClean="0"/>
          </a:p>
          <a:p>
            <a:pPr lvl="0"/>
            <a:r>
              <a:rPr lang="es-ES" sz="1200" dirty="0"/>
              <a:t>Definir los procesos para cada una de las áreas de la empresa así como el diseño de manuales y controles de estos, mismo que contribuyan a un direccionamiento y manejo claro de la empresa.   </a:t>
            </a:r>
            <a:endParaRPr lang="es-MX" sz="1200" dirty="0"/>
          </a:p>
          <a:p>
            <a:pPr lvl="0" algn="just"/>
            <a:endParaRPr lang="es-ES" sz="1200" dirty="0" smtClean="0"/>
          </a:p>
        </p:txBody>
      </p:sp>
    </p:spTree>
    <p:extLst>
      <p:ext uri="{BB962C8B-B14F-4D97-AF65-F5344CB8AC3E}">
        <p14:creationId xmlns:p14="http://schemas.microsoft.com/office/powerpoint/2010/main" val="35366073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95736" y="2348880"/>
            <a:ext cx="4608511" cy="1323439"/>
          </a:xfrm>
          <a:prstGeom prst="rect">
            <a:avLst/>
          </a:prstGeom>
        </p:spPr>
        <p:txBody>
          <a:bodyPr wrap="square">
            <a:spAutoFit/>
          </a:bodyPr>
          <a:lstStyle/>
          <a:p>
            <a:pPr algn="ctr"/>
            <a:r>
              <a:rPr lang="es-E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a:t>
            </a:r>
          </a:p>
        </p:txBody>
      </p:sp>
    </p:spTree>
    <p:extLst>
      <p:ext uri="{BB962C8B-B14F-4D97-AF65-F5344CB8AC3E}">
        <p14:creationId xmlns:p14="http://schemas.microsoft.com/office/powerpoint/2010/main" val="4221564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43212" y="2077980"/>
            <a:ext cx="2772308"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600" b="1" dirty="0" smtClean="0"/>
              <a:t>ENTORNO POLÍTICO</a:t>
            </a:r>
            <a:endParaRPr lang="es-ES" sz="1600" b="1" dirty="0"/>
          </a:p>
        </p:txBody>
      </p:sp>
      <p:sp>
        <p:nvSpPr>
          <p:cNvPr id="5" name="4 Flecha curvada hacia la derecha"/>
          <p:cNvSpPr/>
          <p:nvPr/>
        </p:nvSpPr>
        <p:spPr>
          <a:xfrm>
            <a:off x="0" y="2352300"/>
            <a:ext cx="714380" cy="857256"/>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sp>
        <p:nvSpPr>
          <p:cNvPr id="6" name="1 Título"/>
          <p:cNvSpPr txBox="1">
            <a:spLocks/>
          </p:cNvSpPr>
          <p:nvPr/>
        </p:nvSpPr>
        <p:spPr>
          <a:xfrm>
            <a:off x="714380" y="2780928"/>
            <a:ext cx="2829972"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2000" cap="none" dirty="0" smtClean="0"/>
              <a:t>Inestabilidad política</a:t>
            </a:r>
            <a:endParaRPr lang="es-ES" sz="2000" cap="none" dirty="0"/>
          </a:p>
        </p:txBody>
      </p:sp>
      <p:graphicFrame>
        <p:nvGraphicFramePr>
          <p:cNvPr id="9" name="8 Diagrama"/>
          <p:cNvGraphicFramePr/>
          <p:nvPr>
            <p:extLst>
              <p:ext uri="{D42A27DB-BD31-4B8C-83A1-F6EECF244321}">
                <p14:modId xmlns:p14="http://schemas.microsoft.com/office/powerpoint/2010/main" val="3974896468"/>
              </p:ext>
            </p:extLst>
          </p:nvPr>
        </p:nvGraphicFramePr>
        <p:xfrm>
          <a:off x="-549559" y="3314298"/>
          <a:ext cx="5357850" cy="3067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1 Título"/>
          <p:cNvSpPr txBox="1">
            <a:spLocks/>
          </p:cNvSpPr>
          <p:nvPr/>
        </p:nvSpPr>
        <p:spPr>
          <a:xfrm>
            <a:off x="3187794" y="-5780"/>
            <a:ext cx="2631236" cy="5715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C" sz="2400" dirty="0" smtClean="0"/>
              <a:t>CAPÍTULO II</a:t>
            </a:r>
            <a:endParaRPr lang="es-EC" sz="2400" dirty="0"/>
          </a:p>
        </p:txBody>
      </p:sp>
      <p:sp>
        <p:nvSpPr>
          <p:cNvPr id="15" name="14 Recortar rectángulo de esquina sencilla"/>
          <p:cNvSpPr/>
          <p:nvPr/>
        </p:nvSpPr>
        <p:spPr>
          <a:xfrm>
            <a:off x="3251238" y="557242"/>
            <a:ext cx="2559228" cy="432048"/>
          </a:xfrm>
          <a:prstGeom prst="snip1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dirty="0" smtClean="0"/>
              <a:t>ANÁLISIS SITUACIONAL</a:t>
            </a:r>
            <a:endParaRPr lang="es-MX" sz="1400" dirty="0"/>
          </a:p>
        </p:txBody>
      </p:sp>
      <p:sp>
        <p:nvSpPr>
          <p:cNvPr id="16" name="15 Recortar rectángulo de esquina sencilla"/>
          <p:cNvSpPr/>
          <p:nvPr/>
        </p:nvSpPr>
        <p:spPr>
          <a:xfrm>
            <a:off x="3259802" y="1196752"/>
            <a:ext cx="2559228" cy="432048"/>
          </a:xfrm>
          <a:prstGeom prst="snip1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dirty="0" smtClean="0"/>
              <a:t>MACROAMBIENTE</a:t>
            </a:r>
            <a:endParaRPr lang="es-MX" sz="1400" dirty="0"/>
          </a:p>
        </p:txBody>
      </p:sp>
      <p:pic>
        <p:nvPicPr>
          <p:cNvPr id="17" name="Gráfico 1"/>
          <p:cNvPicPr>
            <a:picLocks noChangeArrowheads="1"/>
          </p:cNvPicPr>
          <p:nvPr/>
        </p:nvPicPr>
        <p:blipFill>
          <a:blip r:embed="rId8"/>
          <a:srcRect/>
          <a:stretch>
            <a:fillRect/>
          </a:stretch>
        </p:blipFill>
        <p:spPr bwMode="auto">
          <a:xfrm>
            <a:off x="4859531" y="3209556"/>
            <a:ext cx="3941763" cy="1828800"/>
          </a:xfrm>
          <a:prstGeom prst="rect">
            <a:avLst/>
          </a:prstGeom>
          <a:noFill/>
          <a:ln w="9525">
            <a:noFill/>
            <a:miter lim="800000"/>
            <a:headEnd/>
            <a:tailEnd/>
          </a:ln>
        </p:spPr>
      </p:pic>
      <p:sp>
        <p:nvSpPr>
          <p:cNvPr id="18" name="17 Rectángulo"/>
          <p:cNvSpPr/>
          <p:nvPr/>
        </p:nvSpPr>
        <p:spPr>
          <a:xfrm>
            <a:off x="5550370" y="2566614"/>
            <a:ext cx="2571768"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INFLACIÓN</a:t>
            </a:r>
            <a:endParaRPr lang="es-ES" sz="1600" dirty="0"/>
          </a:p>
        </p:txBody>
      </p:sp>
      <p:sp>
        <p:nvSpPr>
          <p:cNvPr id="19" name="18 Rectángulo"/>
          <p:cNvSpPr/>
          <p:nvPr/>
        </p:nvSpPr>
        <p:spPr>
          <a:xfrm>
            <a:off x="5544529" y="5157192"/>
            <a:ext cx="3062144" cy="13681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es-MX" sz="1400" dirty="0" smtClean="0"/>
              <a:t>Alza generalizada de precios </a:t>
            </a:r>
          </a:p>
          <a:p>
            <a:pPr marL="285750" indent="-285750">
              <a:buFont typeface="Arial" pitchFamily="34" charset="0"/>
              <a:buChar char="•"/>
            </a:pPr>
            <a:r>
              <a:rPr lang="es-MX" sz="1400" dirty="0" smtClean="0"/>
              <a:t>Demanda de biocombustibles</a:t>
            </a:r>
          </a:p>
          <a:p>
            <a:pPr marL="285750" indent="-285750">
              <a:buFont typeface="Arial" pitchFamily="34" charset="0"/>
              <a:buChar char="•"/>
            </a:pPr>
            <a:r>
              <a:rPr lang="es-MX" sz="1400" dirty="0" smtClean="0"/>
              <a:t>Inversión publica </a:t>
            </a:r>
          </a:p>
          <a:p>
            <a:pPr marL="285750" indent="-285750">
              <a:buFont typeface="Arial" pitchFamily="34" charset="0"/>
              <a:buChar char="•"/>
            </a:pPr>
            <a:r>
              <a:rPr lang="es-MX" sz="1400" dirty="0" smtClean="0"/>
              <a:t>Cambios de clima</a:t>
            </a:r>
          </a:p>
          <a:p>
            <a:pPr marL="285750" indent="-285750">
              <a:buFont typeface="Arial" pitchFamily="34" charset="0"/>
              <a:buChar char="•"/>
            </a:pPr>
            <a:r>
              <a:rPr lang="es-MX" sz="1400" dirty="0" smtClean="0"/>
              <a:t>Alza precio de petróleo </a:t>
            </a:r>
            <a:endParaRPr lang="es-MX" sz="1400" dirty="0"/>
          </a:p>
        </p:txBody>
      </p:sp>
      <p:sp>
        <p:nvSpPr>
          <p:cNvPr id="20" name="1 Título"/>
          <p:cNvSpPr txBox="1">
            <a:spLocks/>
          </p:cNvSpPr>
          <p:nvPr/>
        </p:nvSpPr>
        <p:spPr>
          <a:xfrm>
            <a:off x="5376919" y="1948559"/>
            <a:ext cx="2906985"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sz="1400" b="1" dirty="0" smtClean="0"/>
              <a:t>ENTORNO ECONÓMICO</a:t>
            </a:r>
            <a:endParaRPr lang="es-ES" sz="1400" b="1" dirty="0"/>
          </a:p>
        </p:txBody>
      </p:sp>
    </p:spTree>
    <p:extLst>
      <p:ext uri="{BB962C8B-B14F-4D97-AF65-F5344CB8AC3E}">
        <p14:creationId xmlns:p14="http://schemas.microsoft.com/office/powerpoint/2010/main" val="2085263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14480" y="142852"/>
            <a:ext cx="5544616"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b="1" dirty="0" smtClean="0"/>
              <a:t>ENTORNO ECONÓMICO</a:t>
            </a:r>
            <a:endParaRPr lang="es-ES" b="1" dirty="0"/>
          </a:p>
        </p:txBody>
      </p:sp>
      <p:sp>
        <p:nvSpPr>
          <p:cNvPr id="3" name="2 Rectángulo"/>
          <p:cNvSpPr/>
          <p:nvPr/>
        </p:nvSpPr>
        <p:spPr>
          <a:xfrm>
            <a:off x="428596" y="857232"/>
            <a:ext cx="2571768"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RIESGO PAÍS</a:t>
            </a:r>
            <a:endParaRPr lang="es-ES" dirty="0"/>
          </a:p>
        </p:txBody>
      </p:sp>
      <p:sp>
        <p:nvSpPr>
          <p:cNvPr id="5" name="4 Rectángulo"/>
          <p:cNvSpPr/>
          <p:nvPr/>
        </p:nvSpPr>
        <p:spPr>
          <a:xfrm>
            <a:off x="500034" y="3429000"/>
            <a:ext cx="2571768"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BALANZA COMERCIAL</a:t>
            </a:r>
            <a:endParaRPr lang="es-ES" dirty="0"/>
          </a:p>
        </p:txBody>
      </p:sp>
      <p:pic>
        <p:nvPicPr>
          <p:cNvPr id="139266" name="Picture 2"/>
          <p:cNvPicPr>
            <a:picLocks noChangeArrowheads="1"/>
          </p:cNvPicPr>
          <p:nvPr/>
        </p:nvPicPr>
        <p:blipFill>
          <a:blip r:embed="rId3"/>
          <a:srcRect/>
          <a:stretch>
            <a:fillRect/>
          </a:stretch>
        </p:blipFill>
        <p:spPr bwMode="auto">
          <a:xfrm>
            <a:off x="4206949" y="980728"/>
            <a:ext cx="4181475" cy="2238375"/>
          </a:xfrm>
          <a:prstGeom prst="rect">
            <a:avLst/>
          </a:prstGeom>
          <a:noFill/>
        </p:spPr>
      </p:pic>
      <p:pic>
        <p:nvPicPr>
          <p:cNvPr id="139267" name="Picture 3"/>
          <p:cNvPicPr>
            <a:picLocks noChangeArrowheads="1"/>
          </p:cNvPicPr>
          <p:nvPr/>
        </p:nvPicPr>
        <p:blipFill>
          <a:blip r:embed="rId4"/>
          <a:srcRect/>
          <a:stretch>
            <a:fillRect/>
          </a:stretch>
        </p:blipFill>
        <p:spPr bwMode="auto">
          <a:xfrm>
            <a:off x="4078774" y="3789040"/>
            <a:ext cx="4813706" cy="2673350"/>
          </a:xfrm>
          <a:prstGeom prst="rect">
            <a:avLst/>
          </a:prstGeom>
          <a:noFill/>
          <a:ln w="9525">
            <a:noFill/>
            <a:miter lim="800000"/>
            <a:headEnd/>
            <a:tailEnd/>
          </a:ln>
        </p:spPr>
      </p:pic>
      <p:sp>
        <p:nvSpPr>
          <p:cNvPr id="7" name="6 Rectángulo"/>
          <p:cNvSpPr/>
          <p:nvPr/>
        </p:nvSpPr>
        <p:spPr>
          <a:xfrm>
            <a:off x="285720" y="1556792"/>
            <a:ext cx="3062144" cy="13681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es-MX" sz="1400" dirty="0" smtClean="0"/>
              <a:t>Riesgo de una inversión económica </a:t>
            </a:r>
          </a:p>
          <a:p>
            <a:pPr marL="285750" indent="-285750">
              <a:buFont typeface="Arial" pitchFamily="34" charset="0"/>
              <a:buChar char="•"/>
            </a:pPr>
            <a:r>
              <a:rPr lang="es-MX" sz="1400" dirty="0" smtClean="0"/>
              <a:t>Moratoria de pagos de deuda externa (2008)</a:t>
            </a:r>
          </a:p>
          <a:p>
            <a:pPr marL="285750" indent="-285750">
              <a:buFont typeface="Arial" pitchFamily="34" charset="0"/>
              <a:buChar char="•"/>
            </a:pPr>
            <a:r>
              <a:rPr lang="es-MX" sz="1400" dirty="0" smtClean="0"/>
              <a:t>Asume presidencia (2009)</a:t>
            </a:r>
          </a:p>
          <a:p>
            <a:pPr marL="285750" indent="-285750">
              <a:buFont typeface="Arial" pitchFamily="34" charset="0"/>
              <a:buChar char="•"/>
            </a:pPr>
            <a:r>
              <a:rPr lang="es-MX" sz="1400" dirty="0" smtClean="0"/>
              <a:t>Conflicto 30S (2010)</a:t>
            </a:r>
            <a:endParaRPr lang="es-MX" sz="1400" dirty="0"/>
          </a:p>
        </p:txBody>
      </p:sp>
      <p:sp>
        <p:nvSpPr>
          <p:cNvPr id="8" name="7 Rectángulo"/>
          <p:cNvSpPr/>
          <p:nvPr/>
        </p:nvSpPr>
        <p:spPr>
          <a:xfrm>
            <a:off x="285720" y="4653136"/>
            <a:ext cx="3062144" cy="13681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es-MX" sz="1400" dirty="0" smtClean="0"/>
              <a:t>Mala política Comercial (2009)</a:t>
            </a:r>
          </a:p>
          <a:p>
            <a:pPr marL="285750" indent="-285750">
              <a:buFont typeface="Arial" pitchFamily="34" charset="0"/>
              <a:buChar char="•"/>
            </a:pPr>
            <a:r>
              <a:rPr lang="es-MX" sz="1400" dirty="0" smtClean="0"/>
              <a:t>Mayores compras de materias primas, exportaciones de crudo, banano, plátano (2011)</a:t>
            </a:r>
          </a:p>
          <a:p>
            <a:pPr marL="285750" indent="-285750">
              <a:buFont typeface="Arial" pitchFamily="34" charset="0"/>
              <a:buChar char="•"/>
            </a:pPr>
            <a:r>
              <a:rPr lang="es-MX" sz="1400" dirty="0" smtClean="0"/>
              <a:t>Restricción de importaciones</a:t>
            </a:r>
          </a:p>
          <a:p>
            <a:pPr marL="285750" indent="-285750">
              <a:buFont typeface="Arial" pitchFamily="34" charset="0"/>
              <a:buChar char="•"/>
            </a:pPr>
            <a:endParaRPr lang="es-MX" sz="1400" dirty="0"/>
          </a:p>
        </p:txBody>
      </p:sp>
      <p:sp>
        <p:nvSpPr>
          <p:cNvPr id="2" name="1 Rectángulo"/>
          <p:cNvSpPr/>
          <p:nvPr/>
        </p:nvSpPr>
        <p:spPr>
          <a:xfrm>
            <a:off x="4206949" y="3244914"/>
            <a:ext cx="4572000" cy="400110"/>
          </a:xfrm>
          <a:prstGeom prst="rect">
            <a:avLst/>
          </a:prstGeom>
        </p:spPr>
        <p:txBody>
          <a:bodyPr>
            <a:spAutoFit/>
          </a:bodyPr>
          <a:lstStyle/>
          <a:p>
            <a:r>
              <a:rPr lang="x-none" sz="1000" b="1"/>
              <a:t>Fuente</a:t>
            </a:r>
            <a:r>
              <a:rPr lang="x-none" sz="1000"/>
              <a:t>: Banco Central del Ecuador (BCE), 2011</a:t>
            </a:r>
            <a:endParaRPr lang="es-MX" sz="1000" dirty="0"/>
          </a:p>
          <a:p>
            <a:r>
              <a:rPr lang="x-none" sz="1000" b="1"/>
              <a:t>Elaborado por</a:t>
            </a:r>
            <a:r>
              <a:rPr lang="x-none" sz="1000"/>
              <a:t>: Henry Cortez, noviembre 2011.</a:t>
            </a:r>
            <a:endParaRPr lang="es-MX" sz="1000" dirty="0"/>
          </a:p>
        </p:txBody>
      </p:sp>
      <p:sp>
        <p:nvSpPr>
          <p:cNvPr id="10" name="9 Rectángulo"/>
          <p:cNvSpPr/>
          <p:nvPr/>
        </p:nvSpPr>
        <p:spPr>
          <a:xfrm>
            <a:off x="4104456" y="6485274"/>
            <a:ext cx="4572000" cy="400110"/>
          </a:xfrm>
          <a:prstGeom prst="rect">
            <a:avLst/>
          </a:prstGeom>
        </p:spPr>
        <p:txBody>
          <a:bodyPr>
            <a:spAutoFit/>
          </a:bodyPr>
          <a:lstStyle/>
          <a:p>
            <a:r>
              <a:rPr lang="x-none" sz="1000" b="1"/>
              <a:t>Fuente</a:t>
            </a:r>
            <a:r>
              <a:rPr lang="x-none" sz="1000"/>
              <a:t>: Banco Central del Ecuador (BCE), 2011</a:t>
            </a:r>
            <a:endParaRPr lang="es-MX" sz="1000" dirty="0"/>
          </a:p>
          <a:p>
            <a:r>
              <a:rPr lang="x-none" sz="1000" b="1"/>
              <a:t>Elaborado por</a:t>
            </a:r>
            <a:r>
              <a:rPr lang="x-none" sz="1000"/>
              <a:t>: Henry Cortez, noviembre 2011.</a:t>
            </a:r>
            <a:endParaRPr lang="es-MX" sz="1000" dirty="0"/>
          </a:p>
        </p:txBody>
      </p:sp>
    </p:spTree>
    <p:extLst>
      <p:ext uri="{BB962C8B-B14F-4D97-AF65-F5344CB8AC3E}">
        <p14:creationId xmlns:p14="http://schemas.microsoft.com/office/powerpoint/2010/main" val="2763121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571604" y="357166"/>
            <a:ext cx="5544616"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ES" b="1" dirty="0" smtClean="0"/>
              <a:t>ENTORNO SOCIO CULTURAL</a:t>
            </a:r>
            <a:endParaRPr lang="es-ES" b="1" dirty="0"/>
          </a:p>
        </p:txBody>
      </p:sp>
      <p:sp>
        <p:nvSpPr>
          <p:cNvPr id="14" name="13 Rectángulo"/>
          <p:cNvSpPr/>
          <p:nvPr/>
        </p:nvSpPr>
        <p:spPr>
          <a:xfrm>
            <a:off x="428596" y="1500174"/>
            <a:ext cx="3214710" cy="5606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DESEMPLEO NACIONAL URBANO</a:t>
            </a:r>
            <a:endParaRPr lang="es-ES" dirty="0"/>
          </a:p>
        </p:txBody>
      </p:sp>
      <p:pic>
        <p:nvPicPr>
          <p:cNvPr id="140290" name="Picture 2"/>
          <p:cNvPicPr>
            <a:picLocks noChangeArrowheads="1"/>
          </p:cNvPicPr>
          <p:nvPr/>
        </p:nvPicPr>
        <p:blipFill>
          <a:blip r:embed="rId3"/>
          <a:srcRect/>
          <a:stretch>
            <a:fillRect/>
          </a:stretch>
        </p:blipFill>
        <p:spPr bwMode="auto">
          <a:xfrm>
            <a:off x="4122767" y="980728"/>
            <a:ext cx="4592637" cy="2483503"/>
          </a:xfrm>
          <a:prstGeom prst="rect">
            <a:avLst/>
          </a:prstGeom>
          <a:noFill/>
        </p:spPr>
      </p:pic>
      <p:sp>
        <p:nvSpPr>
          <p:cNvPr id="15" name="14 Rectángulo"/>
          <p:cNvSpPr/>
          <p:nvPr/>
        </p:nvSpPr>
        <p:spPr>
          <a:xfrm>
            <a:off x="828630" y="3920327"/>
            <a:ext cx="2414642"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SUBEMPLEO</a:t>
            </a:r>
            <a:endParaRPr lang="es-ES" dirty="0"/>
          </a:p>
        </p:txBody>
      </p:sp>
      <p:pic>
        <p:nvPicPr>
          <p:cNvPr id="140291" name="Picture 3"/>
          <p:cNvPicPr>
            <a:picLocks noChangeArrowheads="1"/>
          </p:cNvPicPr>
          <p:nvPr/>
        </p:nvPicPr>
        <p:blipFill>
          <a:blip r:embed="rId4"/>
          <a:srcRect/>
          <a:stretch>
            <a:fillRect/>
          </a:stretch>
        </p:blipFill>
        <p:spPr bwMode="auto">
          <a:xfrm>
            <a:off x="4151064" y="3861048"/>
            <a:ext cx="4597400" cy="2606727"/>
          </a:xfrm>
          <a:prstGeom prst="rect">
            <a:avLst/>
          </a:prstGeom>
          <a:noFill/>
          <a:ln w="9525">
            <a:noFill/>
            <a:miter lim="800000"/>
            <a:headEnd/>
            <a:tailEnd/>
          </a:ln>
        </p:spPr>
      </p:pic>
      <p:sp>
        <p:nvSpPr>
          <p:cNvPr id="7" name="6 Rectángulo"/>
          <p:cNvSpPr/>
          <p:nvPr/>
        </p:nvSpPr>
        <p:spPr>
          <a:xfrm>
            <a:off x="539552" y="2564904"/>
            <a:ext cx="3062144"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es-MX" sz="1400" dirty="0" smtClean="0"/>
              <a:t>2009 incremento de salarios, eliminación de tercerización. </a:t>
            </a:r>
            <a:endParaRPr lang="es-MX" sz="14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136" y="465313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122767" y="3464231"/>
            <a:ext cx="4572000" cy="400110"/>
          </a:xfrm>
          <a:prstGeom prst="rect">
            <a:avLst/>
          </a:prstGeom>
        </p:spPr>
        <p:txBody>
          <a:bodyPr>
            <a:spAutoFit/>
          </a:bodyPr>
          <a:lstStyle/>
          <a:p>
            <a:r>
              <a:rPr lang="x-none" sz="1000" b="1"/>
              <a:t>Fuente</a:t>
            </a:r>
            <a:r>
              <a:rPr lang="x-none" sz="1000"/>
              <a:t>: Banco Central del Ecuador (BCE), 2011</a:t>
            </a:r>
            <a:endParaRPr lang="es-MX" sz="1000" dirty="0"/>
          </a:p>
          <a:p>
            <a:r>
              <a:rPr lang="x-none" sz="1000" b="1"/>
              <a:t>Elaborado por</a:t>
            </a:r>
            <a:r>
              <a:rPr lang="x-none" sz="1000"/>
              <a:t>: Henry Cortez, noviembre 2011.</a:t>
            </a:r>
            <a:endParaRPr lang="es-MX" sz="1000" dirty="0"/>
          </a:p>
        </p:txBody>
      </p:sp>
      <p:sp>
        <p:nvSpPr>
          <p:cNvPr id="10" name="9 Rectángulo"/>
          <p:cNvSpPr/>
          <p:nvPr/>
        </p:nvSpPr>
        <p:spPr>
          <a:xfrm>
            <a:off x="4176464" y="6467775"/>
            <a:ext cx="4572000" cy="400110"/>
          </a:xfrm>
          <a:prstGeom prst="rect">
            <a:avLst/>
          </a:prstGeom>
        </p:spPr>
        <p:txBody>
          <a:bodyPr>
            <a:spAutoFit/>
          </a:bodyPr>
          <a:lstStyle/>
          <a:p>
            <a:r>
              <a:rPr lang="x-none" sz="1000" b="1"/>
              <a:t>Fuente</a:t>
            </a:r>
            <a:r>
              <a:rPr lang="x-none" sz="1000"/>
              <a:t>: Banco Central del Ecuador (BCE), 2011</a:t>
            </a:r>
            <a:endParaRPr lang="es-MX" sz="1000" dirty="0"/>
          </a:p>
          <a:p>
            <a:r>
              <a:rPr lang="x-none" sz="1000" b="1"/>
              <a:t>Elaborado por</a:t>
            </a:r>
            <a:r>
              <a:rPr lang="x-none" sz="1000"/>
              <a:t>: Henry Cortez, noviembre 2011.</a:t>
            </a:r>
            <a:endParaRPr lang="es-MX" sz="1000" dirty="0"/>
          </a:p>
        </p:txBody>
      </p:sp>
    </p:spTree>
    <p:extLst>
      <p:ext uri="{BB962C8B-B14F-4D97-AF65-F5344CB8AC3E}">
        <p14:creationId xmlns:p14="http://schemas.microsoft.com/office/powerpoint/2010/main" val="2085263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9411</TotalTime>
  <Words>8390</Words>
  <Application>Microsoft Office PowerPoint</Application>
  <PresentationFormat>Presentación en pantalla (4:3)</PresentationFormat>
  <Paragraphs>2662</Paragraphs>
  <Slides>64</Slides>
  <Notes>64</Notes>
  <HiddenSlides>0</HiddenSlides>
  <MMClips>0</MMClips>
  <ScaleCrop>false</ScaleCrop>
  <HeadingPairs>
    <vt:vector size="4" baseType="variant">
      <vt:variant>
        <vt:lpstr>Tema</vt:lpstr>
      </vt:variant>
      <vt:variant>
        <vt:i4>1</vt:i4>
      </vt:variant>
      <vt:variant>
        <vt:lpstr>Títulos de diapositiva</vt:lpstr>
      </vt:variant>
      <vt:variant>
        <vt:i4>64</vt:i4>
      </vt:variant>
    </vt:vector>
  </HeadingPairs>
  <TitlesOfParts>
    <vt:vector size="65" baseType="lpstr">
      <vt:lpstr>Transmisión de listas</vt:lpstr>
      <vt:lpstr>Presentación de PowerPoint</vt:lpstr>
      <vt:lpstr>Plan Analítico</vt:lpstr>
      <vt:lpstr>Plan Analítico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277</cp:revision>
  <dcterms:created xsi:type="dcterms:W3CDTF">2012-02-29T01:44:00Z</dcterms:created>
  <dcterms:modified xsi:type="dcterms:W3CDTF">2012-05-03T03:17:10Z</dcterms:modified>
</cp:coreProperties>
</file>