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8" r:id="rId2"/>
    <p:sldId id="310" r:id="rId3"/>
    <p:sldId id="278" r:id="rId4"/>
    <p:sldId id="260" r:id="rId5"/>
    <p:sldId id="261" r:id="rId6"/>
    <p:sldId id="285" r:id="rId7"/>
    <p:sldId id="276" r:id="rId8"/>
    <p:sldId id="277" r:id="rId9"/>
    <p:sldId id="280" r:id="rId10"/>
    <p:sldId id="281" r:id="rId11"/>
    <p:sldId id="282" r:id="rId12"/>
    <p:sldId id="284" r:id="rId13"/>
    <p:sldId id="286" r:id="rId14"/>
    <p:sldId id="294" r:id="rId15"/>
    <p:sldId id="288" r:id="rId16"/>
    <p:sldId id="289" r:id="rId17"/>
    <p:sldId id="295" r:id="rId18"/>
    <p:sldId id="296" r:id="rId19"/>
    <p:sldId id="291" r:id="rId20"/>
    <p:sldId id="292" r:id="rId21"/>
    <p:sldId id="293" r:id="rId22"/>
    <p:sldId id="297" r:id="rId23"/>
    <p:sldId id="298" r:id="rId24"/>
    <p:sldId id="299" r:id="rId25"/>
    <p:sldId id="300" r:id="rId26"/>
    <p:sldId id="301" r:id="rId27"/>
    <p:sldId id="305" r:id="rId28"/>
    <p:sldId id="302" r:id="rId29"/>
    <p:sldId id="304" r:id="rId30"/>
    <p:sldId id="306" r:id="rId31"/>
    <p:sldId id="303" r:id="rId32"/>
    <p:sldId id="307" r:id="rId33"/>
    <p:sldId id="308" r:id="rId34"/>
    <p:sldId id="309" r:id="rId3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589A"/>
    <a:srgbClr val="669900"/>
    <a:srgbClr val="336600"/>
    <a:srgbClr val="99CC00"/>
    <a:srgbClr val="FF1D1D"/>
    <a:srgbClr val="FFC1C1"/>
    <a:srgbClr val="003300"/>
    <a:srgbClr val="3E1F00"/>
    <a:srgbClr val="005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4660"/>
  </p:normalViewPr>
  <p:slideViewPr>
    <p:cSldViewPr>
      <p:cViewPr>
        <p:scale>
          <a:sx n="70" d="100"/>
          <a:sy n="70" d="100"/>
        </p:scale>
        <p:origin x="-1296" y="-66"/>
      </p:cViewPr>
      <p:guideLst>
        <p:guide orient="horz" pos="288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user\Documents\TESIS%20RESTAURANTE\TESIS%20COMPLETA\Imagenes%20Presentacion\ambientacion.jpg" TargetMode="External"/><Relationship Id="rId2" Type="http://schemas.openxmlformats.org/officeDocument/2006/relationships/hyperlink" Target="Hipervinculos/%25%20Aceptacion.docx" TargetMode="External"/><Relationship Id="rId1" Type="http://schemas.openxmlformats.org/officeDocument/2006/relationships/image" Target="file:///C:\Users\user\Documents\TESIS%20RESTAURANTE\TESIS%20COMPLETA\Imagenes%20Presentacion\Bueno-verde.png" TargetMode="External"/><Relationship Id="rId6" Type="http://schemas.openxmlformats.org/officeDocument/2006/relationships/image" Target="file:///C:\Users\user\Documents\TESIS%20RESTAURANTE\TESIS%20COMPLETA\Imagenes%20Presentacion\Question_mark.png" TargetMode="External"/><Relationship Id="rId5" Type="http://schemas.openxmlformats.org/officeDocument/2006/relationships/image" Target="../media/image82.jpeg"/><Relationship Id="rId4" Type="http://schemas.openxmlformats.org/officeDocument/2006/relationships/hyperlink" Target="Hipervinculos/Ambientacion%20incentivo.docx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E31B46-2720-4B45-9D27-990E76AB2A4A}" type="doc">
      <dgm:prSet loTypeId="urn:microsoft.com/office/officeart/2005/8/layout/p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462FC84-7E14-445E-877F-C3F47F6E4C50}">
      <dgm:prSet phldrT="[Texto]" custT="1"/>
      <dgm:spPr>
        <a:solidFill>
          <a:srgbClr val="0070C0">
            <a:alpha val="40000"/>
          </a:srgbClr>
        </a:solidFill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78% Aceptación</a:t>
          </a:r>
          <a:endParaRPr lang="es-EC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C316373-57C3-44F2-90B3-7A03587D8037}" type="parTrans" cxnId="{918867EB-F0C8-4F26-AAE0-76C141D2A5CE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83356D27-B75F-4EFB-82D8-8FC1792BEB76}" type="sibTrans" cxnId="{918867EB-F0C8-4F26-AAE0-76C141D2A5CE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7F01CC23-18F1-461A-AAA6-31C18A52D926}">
      <dgm:prSet phldrT="[Texto]" custT="1"/>
      <dgm:spPr>
        <a:solidFill>
          <a:srgbClr val="0070C0">
            <a:alpha val="40000"/>
          </a:srgbClr>
        </a:solidFill>
      </dgm:spPr>
      <dgm:t>
        <a:bodyPr/>
        <a:lstStyle/>
        <a:p>
          <a:r>
            <a:rPr lang="es-EC" sz="1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82% Elige un restaurante por la Ambientación</a:t>
          </a:r>
          <a:endParaRPr lang="es-EC" sz="19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B3074F-0835-4B32-B0BD-0D12C296E94D}" type="parTrans" cxnId="{679B2C4F-7B5A-4F5E-9899-8EEEA0C2CA9C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0A453678-2CB1-4920-9D9A-4B739C31FD4E}" type="sibTrans" cxnId="{679B2C4F-7B5A-4F5E-9899-8EEEA0C2CA9C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79C575F4-DCB5-49A8-A09A-F688E3EA052E}">
      <dgm:prSet phldrT="[Texto]" custT="1"/>
      <dgm:spPr>
        <a:solidFill>
          <a:srgbClr val="0070C0">
            <a:alpha val="40000"/>
          </a:srgbClr>
        </a:solidFill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36% Asegura haber asistido a un Restaurante Temático</a:t>
          </a:r>
          <a:endParaRPr lang="es-EC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BCED0A4-F65A-42E0-90B1-20B1004FE527}" type="parTrans" cxnId="{13B3EA94-CFDF-4875-839E-0E14EF610B09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DD5B91CA-C52F-479D-8575-90F04F9268F5}" type="sibTrans" cxnId="{13B3EA94-CFDF-4875-839E-0E14EF610B09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E6CD2420-E953-4E12-BFD6-E804F8785DCD}">
      <dgm:prSet custT="1"/>
      <dgm:spPr>
        <a:solidFill>
          <a:srgbClr val="0070C0">
            <a:alpha val="40000"/>
          </a:srgbClr>
        </a:solidFill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47% Asegura No conocer un restaurante temático</a:t>
          </a:r>
          <a:endParaRPr lang="es-EC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4A968D6-61E9-478A-9FBA-4163C0F61A5B}" type="parTrans" cxnId="{A4F1B33F-AD7A-48CF-AB47-B0B85DE0D0D2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B35CFABC-7019-41BC-8A8C-798919255B29}" type="sibTrans" cxnId="{A4F1B33F-AD7A-48CF-AB47-B0B85DE0D0D2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05C59559-5D93-428D-9D1C-847E21FFB333}" type="pres">
      <dgm:prSet presAssocID="{F3E31B46-2720-4B45-9D27-990E76AB2A4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2D0541C-3B48-4AF6-A363-5B634BDF641E}" type="pres">
      <dgm:prSet presAssocID="{F3E31B46-2720-4B45-9D27-990E76AB2A4A}" presName="bkgdShp" presStyleLbl="alignAccFollowNode1" presStyleIdx="0" presStyleCnt="1"/>
      <dgm:spPr>
        <a:solidFill>
          <a:srgbClr val="0070C0">
            <a:alpha val="40000"/>
          </a:srgbClr>
        </a:solidFill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convex"/>
          <a:bevelB w="120650" h="57150" prst="relaxedInset"/>
          <a:contourClr>
            <a:schemeClr val="bg1"/>
          </a:contourClr>
        </a:sp3d>
      </dgm:spPr>
      <dgm:t>
        <a:bodyPr/>
        <a:lstStyle/>
        <a:p>
          <a:endParaRPr lang="es-EC"/>
        </a:p>
      </dgm:t>
    </dgm:pt>
    <dgm:pt modelId="{700F7479-994A-4729-A20D-902BCCE0ACDC}" type="pres">
      <dgm:prSet presAssocID="{F3E31B46-2720-4B45-9D27-990E76AB2A4A}" presName="linComp" presStyleCnt="0"/>
      <dgm:spPr/>
    </dgm:pt>
    <dgm:pt modelId="{23EEFE56-C701-450D-A741-1B613C013EFF}" type="pres">
      <dgm:prSet presAssocID="{C462FC84-7E14-445E-877F-C3F47F6E4C50}" presName="compNode" presStyleCnt="0"/>
      <dgm:spPr/>
    </dgm:pt>
    <dgm:pt modelId="{77FACBB8-0448-429E-B8B2-6B41D0025840}" type="pres">
      <dgm:prSet presAssocID="{C462FC84-7E14-445E-877F-C3F47F6E4C5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6922ED-83D6-4302-ADA2-6D9C2BF88399}" type="pres">
      <dgm:prSet presAssocID="{C462FC84-7E14-445E-877F-C3F47F6E4C50}" presName="invisiNode" presStyleLbl="node1" presStyleIdx="0" presStyleCnt="4"/>
      <dgm:spPr/>
    </dgm:pt>
    <dgm:pt modelId="{D21F4637-3144-4438-B514-139B7E9A3601}" type="pres">
      <dgm:prSet presAssocID="{C462FC84-7E14-445E-877F-C3F47F6E4C50}" presName="imagNode" presStyleLbl="fgImgPlace1" presStyleIdx="0" presStyleCnt="4"/>
      <dgm:spPr>
        <a:blipFill>
          <a:blip xmlns:r="http://schemas.openxmlformats.org/officeDocument/2006/relationships" r:link="rId1"/>
          <a:srcRect/>
          <a:stretch>
            <a:fillRect t="-19000" b="-19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file"/>
          </dgm14:cNvPr>
        </a:ext>
      </dgm:extLst>
    </dgm:pt>
    <dgm:pt modelId="{ECA22B2A-D0F0-4EB4-AD31-0A0C93122B47}" type="pres">
      <dgm:prSet presAssocID="{83356D27-B75F-4EFB-82D8-8FC1792BEB76}" presName="sibTrans" presStyleLbl="sibTrans2D1" presStyleIdx="0" presStyleCnt="0"/>
      <dgm:spPr/>
      <dgm:t>
        <a:bodyPr/>
        <a:lstStyle/>
        <a:p>
          <a:endParaRPr lang="es-EC"/>
        </a:p>
      </dgm:t>
    </dgm:pt>
    <dgm:pt modelId="{5C1E5528-6957-4E91-A99F-6328C163280C}" type="pres">
      <dgm:prSet presAssocID="{7F01CC23-18F1-461A-AAA6-31C18A52D926}" presName="compNode" presStyleCnt="0"/>
      <dgm:spPr/>
    </dgm:pt>
    <dgm:pt modelId="{7DEC830C-A401-4A07-A57A-C6199EBD76C8}" type="pres">
      <dgm:prSet presAssocID="{7F01CC23-18F1-461A-AAA6-31C18A52D92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5645D5-EFB6-4874-9A1E-03D2275834BC}" type="pres">
      <dgm:prSet presAssocID="{7F01CC23-18F1-461A-AAA6-31C18A52D926}" presName="invisiNode" presStyleLbl="node1" presStyleIdx="1" presStyleCnt="4"/>
      <dgm:spPr/>
    </dgm:pt>
    <dgm:pt modelId="{95326480-4655-4447-9329-653C86FED025}" type="pres">
      <dgm:prSet presAssocID="{7F01CC23-18F1-461A-AAA6-31C18A52D926}" presName="imagNode" presStyleLbl="fgImgPlace1" presStyleIdx="1" presStyleCnt="4"/>
      <dgm:spPr>
        <a:blipFill>
          <a:blip xmlns:r="http://schemas.openxmlformats.org/officeDocument/2006/relationships" r:link="rId3"/>
          <a:srcRect/>
          <a:stretch>
            <a:fillRect t="-1000" b="-1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file"/>
          </dgm14:cNvPr>
        </a:ext>
      </dgm:extLst>
    </dgm:pt>
    <dgm:pt modelId="{87F78694-3387-4CE5-A573-5E76652E6120}" type="pres">
      <dgm:prSet presAssocID="{0A453678-2CB1-4920-9D9A-4B739C31FD4E}" presName="sibTrans" presStyleLbl="sibTrans2D1" presStyleIdx="0" presStyleCnt="0"/>
      <dgm:spPr/>
      <dgm:t>
        <a:bodyPr/>
        <a:lstStyle/>
        <a:p>
          <a:endParaRPr lang="es-EC"/>
        </a:p>
      </dgm:t>
    </dgm:pt>
    <dgm:pt modelId="{11FE1C65-4C09-412A-A0F3-176D6F9A9856}" type="pres">
      <dgm:prSet presAssocID="{79C575F4-DCB5-49A8-A09A-F688E3EA052E}" presName="compNode" presStyleCnt="0"/>
      <dgm:spPr/>
    </dgm:pt>
    <dgm:pt modelId="{9254B26E-45EC-45C0-9F71-94F8B952E7F2}" type="pres">
      <dgm:prSet presAssocID="{79C575F4-DCB5-49A8-A09A-F688E3EA052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05F3A6-5C43-44CA-874D-2DF475AC489C}" type="pres">
      <dgm:prSet presAssocID="{79C575F4-DCB5-49A8-A09A-F688E3EA052E}" presName="invisiNode" presStyleLbl="node1" presStyleIdx="2" presStyleCnt="4"/>
      <dgm:spPr/>
    </dgm:pt>
    <dgm:pt modelId="{D0F2F38F-0F21-4D2E-914B-1901A46BE058}" type="pres">
      <dgm:prSet presAssocID="{79C575F4-DCB5-49A8-A09A-F688E3EA052E}" presName="imagNode" presStyleLbl="fgImgPlac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es-EC"/>
        </a:p>
      </dgm:t>
      <dgm:extLst/>
    </dgm:pt>
    <dgm:pt modelId="{939D6234-B4E8-43F1-86B7-2CC1DF048E33}" type="pres">
      <dgm:prSet presAssocID="{DD5B91CA-C52F-479D-8575-90F04F9268F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917442EF-65E0-4C09-AE3A-32467D00AB3D}" type="pres">
      <dgm:prSet presAssocID="{E6CD2420-E953-4E12-BFD6-E804F8785DCD}" presName="compNode" presStyleCnt="0"/>
      <dgm:spPr/>
    </dgm:pt>
    <dgm:pt modelId="{F7C03282-9D6A-45A7-B536-15D72F1D1440}" type="pres">
      <dgm:prSet presAssocID="{E6CD2420-E953-4E12-BFD6-E804F8785DC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BA1EDE-B69B-4EDA-9C28-1015FE63B04E}" type="pres">
      <dgm:prSet presAssocID="{E6CD2420-E953-4E12-BFD6-E804F8785DCD}" presName="invisiNode" presStyleLbl="node1" presStyleIdx="3" presStyleCnt="4"/>
      <dgm:spPr/>
    </dgm:pt>
    <dgm:pt modelId="{48F2C1BF-AEF2-4726-BF99-1B6D7A8471CF}" type="pres">
      <dgm:prSet presAssocID="{E6CD2420-E953-4E12-BFD6-E804F8785DCD}" presName="imagNode" presStyleLbl="fgImgPlace1" presStyleIdx="3" presStyleCnt="4" custScaleX="90909" custScaleY="90909"/>
      <dgm:spPr>
        <a:blipFill>
          <a:blip xmlns:r="http://schemas.openxmlformats.org/officeDocument/2006/relationships" r:link="rId6"/>
          <a:srcRect/>
          <a:stretch>
            <a:fillRect t="-17000" b="-17000"/>
          </a:stretch>
        </a:blipFill>
      </dgm:spPr>
      <dgm:t>
        <a:bodyPr/>
        <a:lstStyle/>
        <a:p>
          <a:endParaRPr lang="es-EC"/>
        </a:p>
      </dgm:t>
    </dgm:pt>
  </dgm:ptLst>
  <dgm:cxnLst>
    <dgm:cxn modelId="{A4F1B33F-AD7A-48CF-AB47-B0B85DE0D0D2}" srcId="{F3E31B46-2720-4B45-9D27-990E76AB2A4A}" destId="{E6CD2420-E953-4E12-BFD6-E804F8785DCD}" srcOrd="3" destOrd="0" parTransId="{A4A968D6-61E9-478A-9FBA-4163C0F61A5B}" sibTransId="{B35CFABC-7019-41BC-8A8C-798919255B29}"/>
    <dgm:cxn modelId="{B1A83EE1-72FB-46D2-84A0-BCB3BB3344FB}" type="presOf" srcId="{F3E31B46-2720-4B45-9D27-990E76AB2A4A}" destId="{05C59559-5D93-428D-9D1C-847E21FFB333}" srcOrd="0" destOrd="0" presId="urn:microsoft.com/office/officeart/2005/8/layout/pList2"/>
    <dgm:cxn modelId="{679B2C4F-7B5A-4F5E-9899-8EEEA0C2CA9C}" srcId="{F3E31B46-2720-4B45-9D27-990E76AB2A4A}" destId="{7F01CC23-18F1-461A-AAA6-31C18A52D926}" srcOrd="1" destOrd="0" parTransId="{D2B3074F-0835-4B32-B0BD-0D12C296E94D}" sibTransId="{0A453678-2CB1-4920-9D9A-4B739C31FD4E}"/>
    <dgm:cxn modelId="{4342301A-CF91-496E-BED2-C0473D0ED219}" type="presOf" srcId="{79C575F4-DCB5-49A8-A09A-F688E3EA052E}" destId="{9254B26E-45EC-45C0-9F71-94F8B952E7F2}" srcOrd="0" destOrd="0" presId="urn:microsoft.com/office/officeart/2005/8/layout/pList2"/>
    <dgm:cxn modelId="{C350ABD5-9491-4AD5-A5B0-9518930035C3}" type="presOf" srcId="{7F01CC23-18F1-461A-AAA6-31C18A52D926}" destId="{7DEC830C-A401-4A07-A57A-C6199EBD76C8}" srcOrd="0" destOrd="0" presId="urn:microsoft.com/office/officeart/2005/8/layout/pList2"/>
    <dgm:cxn modelId="{BC0B6B85-DD96-454D-9B81-F206C2C987B3}" type="presOf" srcId="{DD5B91CA-C52F-479D-8575-90F04F9268F5}" destId="{939D6234-B4E8-43F1-86B7-2CC1DF048E33}" srcOrd="0" destOrd="0" presId="urn:microsoft.com/office/officeart/2005/8/layout/pList2"/>
    <dgm:cxn modelId="{175E3187-42AC-470F-9DA8-8924BDB7B3C3}" type="presOf" srcId="{E6CD2420-E953-4E12-BFD6-E804F8785DCD}" destId="{F7C03282-9D6A-45A7-B536-15D72F1D1440}" srcOrd="0" destOrd="0" presId="urn:microsoft.com/office/officeart/2005/8/layout/pList2"/>
    <dgm:cxn modelId="{918867EB-F0C8-4F26-AAE0-76C141D2A5CE}" srcId="{F3E31B46-2720-4B45-9D27-990E76AB2A4A}" destId="{C462FC84-7E14-445E-877F-C3F47F6E4C50}" srcOrd="0" destOrd="0" parTransId="{0C316373-57C3-44F2-90B3-7A03587D8037}" sibTransId="{83356D27-B75F-4EFB-82D8-8FC1792BEB76}"/>
    <dgm:cxn modelId="{13B3EA94-CFDF-4875-839E-0E14EF610B09}" srcId="{F3E31B46-2720-4B45-9D27-990E76AB2A4A}" destId="{79C575F4-DCB5-49A8-A09A-F688E3EA052E}" srcOrd="2" destOrd="0" parTransId="{EBCED0A4-F65A-42E0-90B1-20B1004FE527}" sibTransId="{DD5B91CA-C52F-479D-8575-90F04F9268F5}"/>
    <dgm:cxn modelId="{EB83B61D-CE07-48E8-97E0-01ED6C21BDB3}" type="presOf" srcId="{0A453678-2CB1-4920-9D9A-4B739C31FD4E}" destId="{87F78694-3387-4CE5-A573-5E76652E6120}" srcOrd="0" destOrd="0" presId="urn:microsoft.com/office/officeart/2005/8/layout/pList2"/>
    <dgm:cxn modelId="{8AB00AEA-5BD2-4A01-9439-3262473DCAAF}" type="presOf" srcId="{C462FC84-7E14-445E-877F-C3F47F6E4C50}" destId="{77FACBB8-0448-429E-B8B2-6B41D0025840}" srcOrd="0" destOrd="0" presId="urn:microsoft.com/office/officeart/2005/8/layout/pList2"/>
    <dgm:cxn modelId="{55351B2D-207F-4113-94F6-269B37212A53}" type="presOf" srcId="{83356D27-B75F-4EFB-82D8-8FC1792BEB76}" destId="{ECA22B2A-D0F0-4EB4-AD31-0A0C93122B47}" srcOrd="0" destOrd="0" presId="urn:microsoft.com/office/officeart/2005/8/layout/pList2"/>
    <dgm:cxn modelId="{91EA3455-9726-43C8-867F-C60125854D06}" type="presParOf" srcId="{05C59559-5D93-428D-9D1C-847E21FFB333}" destId="{32D0541C-3B48-4AF6-A363-5B634BDF641E}" srcOrd="0" destOrd="0" presId="urn:microsoft.com/office/officeart/2005/8/layout/pList2"/>
    <dgm:cxn modelId="{C372717F-5143-4A3A-B566-7B2097C81B09}" type="presParOf" srcId="{05C59559-5D93-428D-9D1C-847E21FFB333}" destId="{700F7479-994A-4729-A20D-902BCCE0ACDC}" srcOrd="1" destOrd="0" presId="urn:microsoft.com/office/officeart/2005/8/layout/pList2"/>
    <dgm:cxn modelId="{E4E0902C-A0DC-417A-A4FB-F67CF1735629}" type="presParOf" srcId="{700F7479-994A-4729-A20D-902BCCE0ACDC}" destId="{23EEFE56-C701-450D-A741-1B613C013EFF}" srcOrd="0" destOrd="0" presId="urn:microsoft.com/office/officeart/2005/8/layout/pList2"/>
    <dgm:cxn modelId="{8CF2228D-7FC8-4CC2-9B29-E8A8CAC4C4EE}" type="presParOf" srcId="{23EEFE56-C701-450D-A741-1B613C013EFF}" destId="{77FACBB8-0448-429E-B8B2-6B41D0025840}" srcOrd="0" destOrd="0" presId="urn:microsoft.com/office/officeart/2005/8/layout/pList2"/>
    <dgm:cxn modelId="{F2094A04-88E8-4BC8-96F9-ED07FB8EFF9F}" type="presParOf" srcId="{23EEFE56-C701-450D-A741-1B613C013EFF}" destId="{2F6922ED-83D6-4302-ADA2-6D9C2BF88399}" srcOrd="1" destOrd="0" presId="urn:microsoft.com/office/officeart/2005/8/layout/pList2"/>
    <dgm:cxn modelId="{2FF9093E-AB16-4D97-B42C-FF4EFB4C91A8}" type="presParOf" srcId="{23EEFE56-C701-450D-A741-1B613C013EFF}" destId="{D21F4637-3144-4438-B514-139B7E9A3601}" srcOrd="2" destOrd="0" presId="urn:microsoft.com/office/officeart/2005/8/layout/pList2"/>
    <dgm:cxn modelId="{87B2D710-93E7-4B29-9E19-D4887F3117FE}" type="presParOf" srcId="{700F7479-994A-4729-A20D-902BCCE0ACDC}" destId="{ECA22B2A-D0F0-4EB4-AD31-0A0C93122B47}" srcOrd="1" destOrd="0" presId="urn:microsoft.com/office/officeart/2005/8/layout/pList2"/>
    <dgm:cxn modelId="{A3FD688D-2714-476F-8B49-2E29B2F5ED48}" type="presParOf" srcId="{700F7479-994A-4729-A20D-902BCCE0ACDC}" destId="{5C1E5528-6957-4E91-A99F-6328C163280C}" srcOrd="2" destOrd="0" presId="urn:microsoft.com/office/officeart/2005/8/layout/pList2"/>
    <dgm:cxn modelId="{CE5DA90E-9403-4702-B788-4D84CA9CBACA}" type="presParOf" srcId="{5C1E5528-6957-4E91-A99F-6328C163280C}" destId="{7DEC830C-A401-4A07-A57A-C6199EBD76C8}" srcOrd="0" destOrd="0" presId="urn:microsoft.com/office/officeart/2005/8/layout/pList2"/>
    <dgm:cxn modelId="{05946B51-EEE4-4D37-9A04-AC1F8A5AD13E}" type="presParOf" srcId="{5C1E5528-6957-4E91-A99F-6328C163280C}" destId="{315645D5-EFB6-4874-9A1E-03D2275834BC}" srcOrd="1" destOrd="0" presId="urn:microsoft.com/office/officeart/2005/8/layout/pList2"/>
    <dgm:cxn modelId="{CB885FB9-9776-40F5-B8E3-9CBA75E4C23C}" type="presParOf" srcId="{5C1E5528-6957-4E91-A99F-6328C163280C}" destId="{95326480-4655-4447-9329-653C86FED025}" srcOrd="2" destOrd="0" presId="urn:microsoft.com/office/officeart/2005/8/layout/pList2"/>
    <dgm:cxn modelId="{A1AD3CD2-190B-4383-B1F3-54FE49D8D0E5}" type="presParOf" srcId="{700F7479-994A-4729-A20D-902BCCE0ACDC}" destId="{87F78694-3387-4CE5-A573-5E76652E6120}" srcOrd="3" destOrd="0" presId="urn:microsoft.com/office/officeart/2005/8/layout/pList2"/>
    <dgm:cxn modelId="{82405F83-C72F-454F-8CF3-1E74B87F4CE8}" type="presParOf" srcId="{700F7479-994A-4729-A20D-902BCCE0ACDC}" destId="{11FE1C65-4C09-412A-A0F3-176D6F9A9856}" srcOrd="4" destOrd="0" presId="urn:microsoft.com/office/officeart/2005/8/layout/pList2"/>
    <dgm:cxn modelId="{6C2759FE-B99C-4F38-A17E-C8A784127F3D}" type="presParOf" srcId="{11FE1C65-4C09-412A-A0F3-176D6F9A9856}" destId="{9254B26E-45EC-45C0-9F71-94F8B952E7F2}" srcOrd="0" destOrd="0" presId="urn:microsoft.com/office/officeart/2005/8/layout/pList2"/>
    <dgm:cxn modelId="{8DD693FB-2204-46E7-B348-01B82556CD2B}" type="presParOf" srcId="{11FE1C65-4C09-412A-A0F3-176D6F9A9856}" destId="{C605F3A6-5C43-44CA-874D-2DF475AC489C}" srcOrd="1" destOrd="0" presId="urn:microsoft.com/office/officeart/2005/8/layout/pList2"/>
    <dgm:cxn modelId="{42D87D5C-67AD-45B5-ADE0-90AD8E3C8077}" type="presParOf" srcId="{11FE1C65-4C09-412A-A0F3-176D6F9A9856}" destId="{D0F2F38F-0F21-4D2E-914B-1901A46BE058}" srcOrd="2" destOrd="0" presId="urn:microsoft.com/office/officeart/2005/8/layout/pList2"/>
    <dgm:cxn modelId="{64F490B4-059A-44A1-9480-E3DCB087B1FD}" type="presParOf" srcId="{700F7479-994A-4729-A20D-902BCCE0ACDC}" destId="{939D6234-B4E8-43F1-86B7-2CC1DF048E33}" srcOrd="5" destOrd="0" presId="urn:microsoft.com/office/officeart/2005/8/layout/pList2"/>
    <dgm:cxn modelId="{10280AA2-69EE-4443-881D-7425590BC8A4}" type="presParOf" srcId="{700F7479-994A-4729-A20D-902BCCE0ACDC}" destId="{917442EF-65E0-4C09-AE3A-32467D00AB3D}" srcOrd="6" destOrd="0" presId="urn:microsoft.com/office/officeart/2005/8/layout/pList2"/>
    <dgm:cxn modelId="{1E3A9635-E528-4101-B99A-A945F0A3E577}" type="presParOf" srcId="{917442EF-65E0-4C09-AE3A-32467D00AB3D}" destId="{F7C03282-9D6A-45A7-B536-15D72F1D1440}" srcOrd="0" destOrd="0" presId="urn:microsoft.com/office/officeart/2005/8/layout/pList2"/>
    <dgm:cxn modelId="{1373C421-42F2-4208-BEF7-6DB82D5C011B}" type="presParOf" srcId="{917442EF-65E0-4C09-AE3A-32467D00AB3D}" destId="{DFBA1EDE-B69B-4EDA-9C28-1015FE63B04E}" srcOrd="1" destOrd="0" presId="urn:microsoft.com/office/officeart/2005/8/layout/pList2"/>
    <dgm:cxn modelId="{F5AA343A-659E-4643-A4CB-C22E61A7FB4C}" type="presParOf" srcId="{917442EF-65E0-4C09-AE3A-32467D00AB3D}" destId="{48F2C1BF-AEF2-4726-BF99-1B6D7A8471CF}" srcOrd="2" destOrd="0" presId="urn:microsoft.com/office/officeart/2005/8/layout/p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D17AC6-B635-412D-801F-94B4898FB90F}" type="doc">
      <dgm:prSet loTypeId="urn:microsoft.com/office/officeart/2005/8/layout/cycle6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49330A9-1D80-4C43-B869-BAF9BC800EC2}">
      <dgm:prSet phldrT="[Texto]" custT="1"/>
      <dgm:spPr>
        <a:solidFill>
          <a:srgbClr val="002060">
            <a:alpha val="50000"/>
          </a:srgbClr>
        </a:solidFill>
        <a:scene3d>
          <a:camera prst="orthographicFront"/>
          <a:lightRig rig="flat" dir="t"/>
        </a:scene3d>
        <a:sp3d prstMaterial="plastic">
          <a:bevelT w="120900" h="88900" prst="convex"/>
          <a:bevelB w="88900" h="31750" prst="angle"/>
        </a:sp3d>
      </dgm:spPr>
      <dgm:t>
        <a:bodyPr/>
        <a:lstStyle/>
        <a:p>
          <a:r>
            <a:rPr lang="es-EC" sz="2200" b="1" dirty="0" smtClean="0">
              <a:latin typeface="Times New Roman" pitchFamily="18" charset="0"/>
              <a:cs typeface="Times New Roman" pitchFamily="18" charset="0"/>
            </a:rPr>
            <a:t>Según el sector de Actividad: </a:t>
          </a:r>
        </a:p>
        <a:p>
          <a:r>
            <a:rPr lang="es-EC" sz="2200" b="0" dirty="0" smtClean="0">
              <a:latin typeface="Times New Roman" pitchFamily="18" charset="0"/>
              <a:cs typeface="Times New Roman" pitchFamily="18" charset="0"/>
            </a:rPr>
            <a:t>Empresa del sector terciario o servicios</a:t>
          </a:r>
          <a:endParaRPr lang="es-EC" sz="2200" b="0" dirty="0">
            <a:latin typeface="Times New Roman" pitchFamily="18" charset="0"/>
            <a:cs typeface="Times New Roman" pitchFamily="18" charset="0"/>
          </a:endParaRPr>
        </a:p>
      </dgm:t>
    </dgm:pt>
    <dgm:pt modelId="{79462548-A37C-4FCD-99B1-DEF42DDF358B}" type="parTrans" cxnId="{B6C9CFCB-8895-43E4-A3B9-71BAC7D34F6D}">
      <dgm:prSet/>
      <dgm:spPr/>
      <dgm:t>
        <a:bodyPr/>
        <a:lstStyle/>
        <a:p>
          <a:endParaRPr lang="es-EC"/>
        </a:p>
      </dgm:t>
    </dgm:pt>
    <dgm:pt modelId="{35295E9B-2CAA-45DB-A2E0-AFC71C7892C8}" type="sibTrans" cxnId="{B6C9CFCB-8895-43E4-A3B9-71BAC7D34F6D}">
      <dgm:prSet/>
      <dgm:spPr>
        <a:ln>
          <a:noFill/>
        </a:ln>
      </dgm:spPr>
      <dgm:t>
        <a:bodyPr/>
        <a:lstStyle/>
        <a:p>
          <a:endParaRPr lang="es-EC"/>
        </a:p>
      </dgm:t>
    </dgm:pt>
    <dgm:pt modelId="{C288A2B9-09CC-4715-B85C-A27981618902}">
      <dgm:prSet phldrT="[Texto]" custT="1"/>
      <dgm:spPr>
        <a:solidFill>
          <a:srgbClr val="002060">
            <a:alpha val="50000"/>
          </a:srgbClr>
        </a:solidFill>
        <a:scene3d>
          <a:camera prst="orthographicFront"/>
          <a:lightRig rig="flat" dir="t"/>
        </a:scene3d>
        <a:sp3d prstMaterial="plastic">
          <a:bevelT w="120900" h="88900" prst="convex"/>
          <a:bevelB w="88900" h="31750" prst="angle"/>
        </a:sp3d>
      </dgm:spPr>
      <dgm:t>
        <a:bodyPr/>
        <a:lstStyle/>
        <a:p>
          <a:r>
            <a:rPr lang="es-EC" sz="1800" b="1" dirty="0" smtClean="0">
              <a:latin typeface="Times New Roman" pitchFamily="18" charset="0"/>
              <a:cs typeface="Times New Roman" pitchFamily="18" charset="0"/>
            </a:rPr>
            <a:t>Según el tamaño:</a:t>
          </a:r>
        </a:p>
        <a:p>
          <a:r>
            <a:rPr lang="es-EC" sz="1800" b="1" dirty="0" smtClean="0">
              <a:latin typeface="Times New Roman" pitchFamily="18" charset="0"/>
              <a:cs typeface="Times New Roman" pitchFamily="18" charset="0"/>
            </a:rPr>
            <a:t>Pequeña empresa</a:t>
          </a:r>
        </a:p>
        <a:p>
          <a:r>
            <a:rPr lang="es-EC" sz="1800" dirty="0" smtClean="0">
              <a:latin typeface="Times New Roman" pitchFamily="18" charset="0"/>
              <a:cs typeface="Times New Roman" pitchFamily="18" charset="0"/>
            </a:rPr>
            <a:t>- 20 trabajadores</a:t>
          </a:r>
        </a:p>
        <a:p>
          <a:r>
            <a:rPr lang="es-EC" sz="1800" dirty="0" smtClean="0">
              <a:latin typeface="Times New Roman" pitchFamily="18" charset="0"/>
              <a:cs typeface="Times New Roman" pitchFamily="18" charset="0"/>
            </a:rPr>
            <a:t>- Ingreso mayor a USD$100 mil, menor a USD$1 millón)</a:t>
          </a:r>
          <a:endParaRPr lang="es-EC" sz="1800" dirty="0">
            <a:latin typeface="Times New Roman" pitchFamily="18" charset="0"/>
            <a:cs typeface="Times New Roman" pitchFamily="18" charset="0"/>
          </a:endParaRPr>
        </a:p>
      </dgm:t>
    </dgm:pt>
    <dgm:pt modelId="{E65E009C-47A7-4439-996F-D57DAA05F916}" type="parTrans" cxnId="{27780252-6724-44E1-B573-813CF83E2FA8}">
      <dgm:prSet/>
      <dgm:spPr/>
      <dgm:t>
        <a:bodyPr/>
        <a:lstStyle/>
        <a:p>
          <a:endParaRPr lang="es-EC"/>
        </a:p>
      </dgm:t>
    </dgm:pt>
    <dgm:pt modelId="{EB9F7C26-C42B-401A-8DCE-F99946F4FEB0}" type="sibTrans" cxnId="{27780252-6724-44E1-B573-813CF83E2FA8}">
      <dgm:prSet/>
      <dgm:spPr>
        <a:ln>
          <a:noFill/>
        </a:ln>
      </dgm:spPr>
      <dgm:t>
        <a:bodyPr/>
        <a:lstStyle/>
        <a:p>
          <a:endParaRPr lang="es-EC"/>
        </a:p>
      </dgm:t>
    </dgm:pt>
    <dgm:pt modelId="{2E3164CB-89EF-448B-9F00-B93795A3F102}">
      <dgm:prSet phldrT="[Texto]" custT="1"/>
      <dgm:spPr>
        <a:solidFill>
          <a:srgbClr val="002060">
            <a:alpha val="50000"/>
          </a:srgbClr>
        </a:solidFill>
        <a:scene3d>
          <a:camera prst="orthographicFront"/>
          <a:lightRig rig="flat" dir="t"/>
        </a:scene3d>
        <a:sp3d prstMaterial="plastic">
          <a:bevelT w="120900" h="88900" prst="convex"/>
          <a:bevelB w="88900" h="31750" prst="angle"/>
        </a:sp3d>
      </dgm:spPr>
      <dgm:t>
        <a:bodyPr/>
        <a:lstStyle/>
        <a:p>
          <a:r>
            <a:rPr lang="es-ES" sz="2100" b="1" dirty="0" smtClean="0">
              <a:latin typeface="Times New Roman" pitchFamily="18" charset="0"/>
              <a:cs typeface="Times New Roman" pitchFamily="18" charset="0"/>
            </a:rPr>
            <a:t>Razón Social:</a:t>
          </a:r>
        </a:p>
        <a:p>
          <a:r>
            <a:rPr lang="es-ES" sz="2100" b="0" dirty="0" smtClean="0">
              <a:latin typeface="Times New Roman" pitchFamily="18" charset="0"/>
              <a:cs typeface="Times New Roman" pitchFamily="18" charset="0"/>
            </a:rPr>
            <a:t>JC E&amp;Food S. A.</a:t>
          </a:r>
          <a:endParaRPr lang="es-EC" sz="2100" b="0" dirty="0">
            <a:latin typeface="Times New Roman" pitchFamily="18" charset="0"/>
            <a:cs typeface="Times New Roman" pitchFamily="18" charset="0"/>
          </a:endParaRPr>
        </a:p>
      </dgm:t>
    </dgm:pt>
    <dgm:pt modelId="{34E8F1E2-DE55-4ACC-B265-AB1AA080A1AB}" type="parTrans" cxnId="{BA2D4EDF-8E45-4DF3-8231-BDA0B85F2B6F}">
      <dgm:prSet/>
      <dgm:spPr/>
      <dgm:t>
        <a:bodyPr/>
        <a:lstStyle/>
        <a:p>
          <a:endParaRPr lang="es-EC"/>
        </a:p>
      </dgm:t>
    </dgm:pt>
    <dgm:pt modelId="{ECCFBD35-A151-4165-BE9E-4B1FD5B10222}" type="sibTrans" cxnId="{BA2D4EDF-8E45-4DF3-8231-BDA0B85F2B6F}">
      <dgm:prSet/>
      <dgm:spPr>
        <a:ln>
          <a:noFill/>
        </a:ln>
      </dgm:spPr>
      <dgm:t>
        <a:bodyPr/>
        <a:lstStyle/>
        <a:p>
          <a:endParaRPr lang="es-EC"/>
        </a:p>
      </dgm:t>
    </dgm:pt>
    <dgm:pt modelId="{2C956544-D7E8-4E80-A44B-BE70AC65A38F}">
      <dgm:prSet custT="1"/>
      <dgm:spPr>
        <a:solidFill>
          <a:srgbClr val="002060">
            <a:alpha val="50000"/>
          </a:srgbClr>
        </a:solidFill>
        <a:scene3d>
          <a:camera prst="orthographicFront"/>
          <a:lightRig rig="flat" dir="t"/>
        </a:scene3d>
        <a:sp3d prstMaterial="plastic">
          <a:bevelT w="120900" h="88900" prst="convex"/>
          <a:bevelB w="88900" h="31750" prst="angle"/>
        </a:sp3d>
      </dgm:spPr>
      <dgm:t>
        <a:bodyPr/>
        <a:lstStyle/>
        <a:p>
          <a:r>
            <a:rPr lang="es-EC" sz="2200" b="1" dirty="0" smtClean="0">
              <a:latin typeface="Times New Roman" pitchFamily="18" charset="0"/>
              <a:cs typeface="Times New Roman" pitchFamily="18" charset="0"/>
            </a:rPr>
            <a:t>Según la propiedad del Capital:</a:t>
          </a:r>
        </a:p>
        <a:p>
          <a:r>
            <a:rPr lang="es-EC" sz="2200" b="0" dirty="0" smtClean="0">
              <a:latin typeface="Times New Roman" pitchFamily="18" charset="0"/>
              <a:cs typeface="Times New Roman" pitchFamily="18" charset="0"/>
            </a:rPr>
            <a:t>Empresa privada</a:t>
          </a:r>
          <a:endParaRPr lang="es-EC" sz="2200" b="0" dirty="0">
            <a:latin typeface="Times New Roman" pitchFamily="18" charset="0"/>
            <a:cs typeface="Times New Roman" pitchFamily="18" charset="0"/>
          </a:endParaRPr>
        </a:p>
      </dgm:t>
    </dgm:pt>
    <dgm:pt modelId="{E7A1436A-BE21-44F7-848D-B1B743755D52}" type="parTrans" cxnId="{D5FEB37D-B151-4799-8271-419B757DEFAA}">
      <dgm:prSet/>
      <dgm:spPr/>
      <dgm:t>
        <a:bodyPr/>
        <a:lstStyle/>
        <a:p>
          <a:endParaRPr lang="es-EC"/>
        </a:p>
      </dgm:t>
    </dgm:pt>
    <dgm:pt modelId="{9AF0EEAB-927A-45DE-9A8C-3D33E9A1DC1D}" type="sibTrans" cxnId="{D5FEB37D-B151-4799-8271-419B757DEFAA}">
      <dgm:prSet/>
      <dgm:spPr>
        <a:ln>
          <a:noFill/>
        </a:ln>
      </dgm:spPr>
      <dgm:t>
        <a:bodyPr/>
        <a:lstStyle/>
        <a:p>
          <a:endParaRPr lang="es-EC"/>
        </a:p>
      </dgm:t>
    </dgm:pt>
    <dgm:pt modelId="{5532E1F0-A9BE-4003-B239-05FF75FA6515}">
      <dgm:prSet custT="1"/>
      <dgm:spPr>
        <a:solidFill>
          <a:srgbClr val="002060">
            <a:alpha val="50000"/>
          </a:srgbClr>
        </a:solidFill>
        <a:scene3d>
          <a:camera prst="orthographicFront"/>
          <a:lightRig rig="flat" dir="t"/>
        </a:scene3d>
        <a:sp3d prstMaterial="plastic">
          <a:bevelT w="120900" h="88900" prst="convex"/>
          <a:bevelB w="88900" h="31750" prst="angle"/>
        </a:sp3d>
      </dgm:spPr>
      <dgm:t>
        <a:bodyPr/>
        <a:lstStyle/>
        <a:p>
          <a:r>
            <a:rPr lang="es-EC" sz="2200" b="1" dirty="0" smtClean="0">
              <a:latin typeface="Times New Roman" pitchFamily="18" charset="0"/>
              <a:cs typeface="Times New Roman" pitchFamily="18" charset="0"/>
            </a:rPr>
            <a:t>Según el ámbito de actividad:</a:t>
          </a:r>
        </a:p>
        <a:p>
          <a:r>
            <a:rPr lang="es-EC" sz="2200" dirty="0" smtClean="0">
              <a:latin typeface="Times New Roman" pitchFamily="18" charset="0"/>
              <a:cs typeface="Times New Roman" pitchFamily="18" charset="0"/>
            </a:rPr>
            <a:t>Empresa local</a:t>
          </a:r>
          <a:endParaRPr lang="es-EC" sz="2200" dirty="0">
            <a:latin typeface="Times New Roman" pitchFamily="18" charset="0"/>
            <a:cs typeface="Times New Roman" pitchFamily="18" charset="0"/>
          </a:endParaRPr>
        </a:p>
      </dgm:t>
    </dgm:pt>
    <dgm:pt modelId="{1F8B4039-B2AD-41B3-99B8-9CD2F44C801C}" type="parTrans" cxnId="{01EBCA2A-89E9-4995-B4E0-AA6EA1B55D70}">
      <dgm:prSet/>
      <dgm:spPr/>
      <dgm:t>
        <a:bodyPr/>
        <a:lstStyle/>
        <a:p>
          <a:endParaRPr lang="es-EC"/>
        </a:p>
      </dgm:t>
    </dgm:pt>
    <dgm:pt modelId="{6B0684EF-8155-4762-8C94-B910E06F5EC3}" type="sibTrans" cxnId="{01EBCA2A-89E9-4995-B4E0-AA6EA1B55D70}">
      <dgm:prSet/>
      <dgm:spPr>
        <a:ln>
          <a:noFill/>
        </a:ln>
      </dgm:spPr>
      <dgm:t>
        <a:bodyPr/>
        <a:lstStyle/>
        <a:p>
          <a:endParaRPr lang="es-EC"/>
        </a:p>
      </dgm:t>
    </dgm:pt>
    <dgm:pt modelId="{A29F6D36-DCE9-4470-B440-FD68289401FA}" type="pres">
      <dgm:prSet presAssocID="{79D17AC6-B635-412D-801F-94B4898FB90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58E2AA4-D66B-472A-99DF-45F4254C9BBC}" type="pres">
      <dgm:prSet presAssocID="{949330A9-1D80-4C43-B869-BAF9BC800EC2}" presName="node" presStyleLbl="node1" presStyleIdx="0" presStyleCnt="5" custScaleX="132222" custScaleY="133245" custRadScaleRad="80810" custRadScaleInc="-53440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D389BB-EEB7-40DB-8D14-69B8B7B39CC6}" type="pres">
      <dgm:prSet presAssocID="{949330A9-1D80-4C43-B869-BAF9BC800EC2}" presName="spNode" presStyleCnt="0"/>
      <dgm:spPr/>
    </dgm:pt>
    <dgm:pt modelId="{B5C499CD-B045-4F52-9F11-9A7B776DD9ED}" type="pres">
      <dgm:prSet presAssocID="{35295E9B-2CAA-45DB-A2E0-AFC71C7892C8}" presName="sibTrans" presStyleLbl="sibTrans1D1" presStyleIdx="0" presStyleCnt="5"/>
      <dgm:spPr/>
      <dgm:t>
        <a:bodyPr/>
        <a:lstStyle/>
        <a:p>
          <a:endParaRPr lang="es-EC"/>
        </a:p>
      </dgm:t>
    </dgm:pt>
    <dgm:pt modelId="{20A4717E-DCD6-4291-B214-00BFC9BC79DA}" type="pres">
      <dgm:prSet presAssocID="{C288A2B9-09CC-4715-B85C-A27981618902}" presName="node" presStyleLbl="node1" presStyleIdx="1" presStyleCnt="5" custScaleX="133109" custScaleY="134917" custRadScaleRad="92672" custRadScaleInc="2132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A04AFA-9A8F-48B5-A6D3-A9F79A642BCE}" type="pres">
      <dgm:prSet presAssocID="{C288A2B9-09CC-4715-B85C-A27981618902}" presName="spNode" presStyleCnt="0"/>
      <dgm:spPr/>
    </dgm:pt>
    <dgm:pt modelId="{A916092E-6E86-4F75-8F2F-A8C036793877}" type="pres">
      <dgm:prSet presAssocID="{EB9F7C26-C42B-401A-8DCE-F99946F4FEB0}" presName="sibTrans" presStyleLbl="sibTrans1D1" presStyleIdx="1" presStyleCnt="5"/>
      <dgm:spPr/>
      <dgm:t>
        <a:bodyPr/>
        <a:lstStyle/>
        <a:p>
          <a:endParaRPr lang="es-EC"/>
        </a:p>
      </dgm:t>
    </dgm:pt>
    <dgm:pt modelId="{DBC7611F-62F0-43F6-8CC9-645167313C72}" type="pres">
      <dgm:prSet presAssocID="{5532E1F0-A9BE-4003-B239-05FF75FA6515}" presName="node" presStyleLbl="node1" presStyleIdx="2" presStyleCnt="5" custRadScaleRad="118248" custRadScaleInc="-33165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3E2AF9-E28E-48A1-8719-D262D1AEAF6C}" type="pres">
      <dgm:prSet presAssocID="{5532E1F0-A9BE-4003-B239-05FF75FA6515}" presName="spNode" presStyleCnt="0"/>
      <dgm:spPr/>
    </dgm:pt>
    <dgm:pt modelId="{9805972E-CE74-40B5-89CA-18215462FF33}" type="pres">
      <dgm:prSet presAssocID="{6B0684EF-8155-4762-8C94-B910E06F5EC3}" presName="sibTrans" presStyleLbl="sibTrans1D1" presStyleIdx="2" presStyleCnt="5"/>
      <dgm:spPr/>
      <dgm:t>
        <a:bodyPr/>
        <a:lstStyle/>
        <a:p>
          <a:endParaRPr lang="es-EC"/>
        </a:p>
      </dgm:t>
    </dgm:pt>
    <dgm:pt modelId="{DCD6D625-178A-4A05-B2C9-EDCF9E2C312B}" type="pres">
      <dgm:prSet presAssocID="{2C956544-D7E8-4E80-A44B-BE70AC65A38F}" presName="node" presStyleLbl="node1" presStyleIdx="3" presStyleCnt="5" custRadScaleRad="110842" custRadScaleInc="34036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EC91B5-212E-4417-9A4F-20422C660362}" type="pres">
      <dgm:prSet presAssocID="{2C956544-D7E8-4E80-A44B-BE70AC65A38F}" presName="spNode" presStyleCnt="0"/>
      <dgm:spPr/>
    </dgm:pt>
    <dgm:pt modelId="{512E4C2C-5B4F-4F3C-AD41-5254FFC6FD98}" type="pres">
      <dgm:prSet presAssocID="{9AF0EEAB-927A-45DE-9A8C-3D33E9A1DC1D}" presName="sibTrans" presStyleLbl="sibTrans1D1" presStyleIdx="3" presStyleCnt="5"/>
      <dgm:spPr/>
      <dgm:t>
        <a:bodyPr/>
        <a:lstStyle/>
        <a:p>
          <a:endParaRPr lang="es-EC"/>
        </a:p>
      </dgm:t>
    </dgm:pt>
    <dgm:pt modelId="{5B3F907F-A14A-4C55-A3C2-54F93D77746F}" type="pres">
      <dgm:prSet presAssocID="{2E3164CB-89EF-448B-9F00-B93795A3F102}" presName="node" presStyleLbl="node1" presStyleIdx="4" presStyleCnt="5" custRadScaleRad="92089" custRadScaleInc="3165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4BFF96-FEC7-4B2D-980D-B1E4735E4E6F}" type="pres">
      <dgm:prSet presAssocID="{2E3164CB-89EF-448B-9F00-B93795A3F102}" presName="spNode" presStyleCnt="0"/>
      <dgm:spPr/>
    </dgm:pt>
    <dgm:pt modelId="{EB1D6EEE-A57F-4DE9-9821-EB12B0919641}" type="pres">
      <dgm:prSet presAssocID="{ECCFBD35-A151-4165-BE9E-4B1FD5B10222}" presName="sibTrans" presStyleLbl="sibTrans1D1" presStyleIdx="4" presStyleCnt="5"/>
      <dgm:spPr/>
      <dgm:t>
        <a:bodyPr/>
        <a:lstStyle/>
        <a:p>
          <a:endParaRPr lang="es-EC"/>
        </a:p>
      </dgm:t>
    </dgm:pt>
  </dgm:ptLst>
  <dgm:cxnLst>
    <dgm:cxn modelId="{F01DD01E-EFCA-47ED-9F32-0A25636E4ECC}" type="presOf" srcId="{ECCFBD35-A151-4165-BE9E-4B1FD5B10222}" destId="{EB1D6EEE-A57F-4DE9-9821-EB12B0919641}" srcOrd="0" destOrd="0" presId="urn:microsoft.com/office/officeart/2005/8/layout/cycle6"/>
    <dgm:cxn modelId="{BA2D4EDF-8E45-4DF3-8231-BDA0B85F2B6F}" srcId="{79D17AC6-B635-412D-801F-94B4898FB90F}" destId="{2E3164CB-89EF-448B-9F00-B93795A3F102}" srcOrd="4" destOrd="0" parTransId="{34E8F1E2-DE55-4ACC-B265-AB1AA080A1AB}" sibTransId="{ECCFBD35-A151-4165-BE9E-4B1FD5B10222}"/>
    <dgm:cxn modelId="{E3260ABA-B085-4B28-83B9-26450AA502AB}" type="presOf" srcId="{79D17AC6-B635-412D-801F-94B4898FB90F}" destId="{A29F6D36-DCE9-4470-B440-FD68289401FA}" srcOrd="0" destOrd="0" presId="urn:microsoft.com/office/officeart/2005/8/layout/cycle6"/>
    <dgm:cxn modelId="{0EF6A294-5D8D-4779-A7E9-1271D5D10FE1}" type="presOf" srcId="{6B0684EF-8155-4762-8C94-B910E06F5EC3}" destId="{9805972E-CE74-40B5-89CA-18215462FF33}" srcOrd="0" destOrd="0" presId="urn:microsoft.com/office/officeart/2005/8/layout/cycle6"/>
    <dgm:cxn modelId="{01EBCA2A-89E9-4995-B4E0-AA6EA1B55D70}" srcId="{79D17AC6-B635-412D-801F-94B4898FB90F}" destId="{5532E1F0-A9BE-4003-B239-05FF75FA6515}" srcOrd="2" destOrd="0" parTransId="{1F8B4039-B2AD-41B3-99B8-9CD2F44C801C}" sibTransId="{6B0684EF-8155-4762-8C94-B910E06F5EC3}"/>
    <dgm:cxn modelId="{24AC6042-790D-4FA6-8E3F-A289C14C459F}" type="presOf" srcId="{5532E1F0-A9BE-4003-B239-05FF75FA6515}" destId="{DBC7611F-62F0-43F6-8CC9-645167313C72}" srcOrd="0" destOrd="0" presId="urn:microsoft.com/office/officeart/2005/8/layout/cycle6"/>
    <dgm:cxn modelId="{D5FEB37D-B151-4799-8271-419B757DEFAA}" srcId="{79D17AC6-B635-412D-801F-94B4898FB90F}" destId="{2C956544-D7E8-4E80-A44B-BE70AC65A38F}" srcOrd="3" destOrd="0" parTransId="{E7A1436A-BE21-44F7-848D-B1B743755D52}" sibTransId="{9AF0EEAB-927A-45DE-9A8C-3D33E9A1DC1D}"/>
    <dgm:cxn modelId="{6D5A6C16-1354-4769-A749-49FDAF7EEC97}" type="presOf" srcId="{2C956544-D7E8-4E80-A44B-BE70AC65A38F}" destId="{DCD6D625-178A-4A05-B2C9-EDCF9E2C312B}" srcOrd="0" destOrd="0" presId="urn:microsoft.com/office/officeart/2005/8/layout/cycle6"/>
    <dgm:cxn modelId="{C7365821-651E-4C01-8FF3-84E1AFB2D7E0}" type="presOf" srcId="{C288A2B9-09CC-4715-B85C-A27981618902}" destId="{20A4717E-DCD6-4291-B214-00BFC9BC79DA}" srcOrd="0" destOrd="0" presId="urn:microsoft.com/office/officeart/2005/8/layout/cycle6"/>
    <dgm:cxn modelId="{38C825B6-1F5A-4031-80B2-C87C2F9CAC11}" type="presOf" srcId="{9AF0EEAB-927A-45DE-9A8C-3D33E9A1DC1D}" destId="{512E4C2C-5B4F-4F3C-AD41-5254FFC6FD98}" srcOrd="0" destOrd="0" presId="urn:microsoft.com/office/officeart/2005/8/layout/cycle6"/>
    <dgm:cxn modelId="{40208B2F-D0AE-4869-90F8-47BA77C18C83}" type="presOf" srcId="{EB9F7C26-C42B-401A-8DCE-F99946F4FEB0}" destId="{A916092E-6E86-4F75-8F2F-A8C036793877}" srcOrd="0" destOrd="0" presId="urn:microsoft.com/office/officeart/2005/8/layout/cycle6"/>
    <dgm:cxn modelId="{27780252-6724-44E1-B573-813CF83E2FA8}" srcId="{79D17AC6-B635-412D-801F-94B4898FB90F}" destId="{C288A2B9-09CC-4715-B85C-A27981618902}" srcOrd="1" destOrd="0" parTransId="{E65E009C-47A7-4439-996F-D57DAA05F916}" sibTransId="{EB9F7C26-C42B-401A-8DCE-F99946F4FEB0}"/>
    <dgm:cxn modelId="{9AC304EA-9E52-40E4-B3F4-77577C96E635}" type="presOf" srcId="{35295E9B-2CAA-45DB-A2E0-AFC71C7892C8}" destId="{B5C499CD-B045-4F52-9F11-9A7B776DD9ED}" srcOrd="0" destOrd="0" presId="urn:microsoft.com/office/officeart/2005/8/layout/cycle6"/>
    <dgm:cxn modelId="{61495932-942D-4ABF-AACE-9DA6E6040B9C}" type="presOf" srcId="{949330A9-1D80-4C43-B869-BAF9BC800EC2}" destId="{B58E2AA4-D66B-472A-99DF-45F4254C9BBC}" srcOrd="0" destOrd="0" presId="urn:microsoft.com/office/officeart/2005/8/layout/cycle6"/>
    <dgm:cxn modelId="{DB32F0B3-C3C7-4D67-BBB3-E41DC08AF152}" type="presOf" srcId="{2E3164CB-89EF-448B-9F00-B93795A3F102}" destId="{5B3F907F-A14A-4C55-A3C2-54F93D77746F}" srcOrd="0" destOrd="0" presId="urn:microsoft.com/office/officeart/2005/8/layout/cycle6"/>
    <dgm:cxn modelId="{B6C9CFCB-8895-43E4-A3B9-71BAC7D34F6D}" srcId="{79D17AC6-B635-412D-801F-94B4898FB90F}" destId="{949330A9-1D80-4C43-B869-BAF9BC800EC2}" srcOrd="0" destOrd="0" parTransId="{79462548-A37C-4FCD-99B1-DEF42DDF358B}" sibTransId="{35295E9B-2CAA-45DB-A2E0-AFC71C7892C8}"/>
    <dgm:cxn modelId="{6817448C-4A7C-477A-9E37-6EA3D7361CB7}" type="presParOf" srcId="{A29F6D36-DCE9-4470-B440-FD68289401FA}" destId="{B58E2AA4-D66B-472A-99DF-45F4254C9BBC}" srcOrd="0" destOrd="0" presId="urn:microsoft.com/office/officeart/2005/8/layout/cycle6"/>
    <dgm:cxn modelId="{D3E914BB-8A56-4ECB-B916-777FB1FBCEDA}" type="presParOf" srcId="{A29F6D36-DCE9-4470-B440-FD68289401FA}" destId="{21D389BB-EEB7-40DB-8D14-69B8B7B39CC6}" srcOrd="1" destOrd="0" presId="urn:microsoft.com/office/officeart/2005/8/layout/cycle6"/>
    <dgm:cxn modelId="{691BEF1D-F9F7-45C9-AD73-49F0DDD6BB04}" type="presParOf" srcId="{A29F6D36-DCE9-4470-B440-FD68289401FA}" destId="{B5C499CD-B045-4F52-9F11-9A7B776DD9ED}" srcOrd="2" destOrd="0" presId="urn:microsoft.com/office/officeart/2005/8/layout/cycle6"/>
    <dgm:cxn modelId="{FC144B41-E08E-4A35-BA81-88DD222B4F46}" type="presParOf" srcId="{A29F6D36-DCE9-4470-B440-FD68289401FA}" destId="{20A4717E-DCD6-4291-B214-00BFC9BC79DA}" srcOrd="3" destOrd="0" presId="urn:microsoft.com/office/officeart/2005/8/layout/cycle6"/>
    <dgm:cxn modelId="{E2F4228E-B777-48BC-911E-25EB8233653B}" type="presParOf" srcId="{A29F6D36-DCE9-4470-B440-FD68289401FA}" destId="{5AA04AFA-9A8F-48B5-A6D3-A9F79A642BCE}" srcOrd="4" destOrd="0" presId="urn:microsoft.com/office/officeart/2005/8/layout/cycle6"/>
    <dgm:cxn modelId="{62B06273-AD09-4A52-B32C-A50B28D46569}" type="presParOf" srcId="{A29F6D36-DCE9-4470-B440-FD68289401FA}" destId="{A916092E-6E86-4F75-8F2F-A8C036793877}" srcOrd="5" destOrd="0" presId="urn:microsoft.com/office/officeart/2005/8/layout/cycle6"/>
    <dgm:cxn modelId="{8BB2A1CA-4F6A-415C-90C4-9C1EE861EAA0}" type="presParOf" srcId="{A29F6D36-DCE9-4470-B440-FD68289401FA}" destId="{DBC7611F-62F0-43F6-8CC9-645167313C72}" srcOrd="6" destOrd="0" presId="urn:microsoft.com/office/officeart/2005/8/layout/cycle6"/>
    <dgm:cxn modelId="{F65EAB32-66D4-4102-8A2D-E6AFD208AC3A}" type="presParOf" srcId="{A29F6D36-DCE9-4470-B440-FD68289401FA}" destId="{053E2AF9-E28E-48A1-8719-D262D1AEAF6C}" srcOrd="7" destOrd="0" presId="urn:microsoft.com/office/officeart/2005/8/layout/cycle6"/>
    <dgm:cxn modelId="{07006409-3322-4A0E-84A3-F51CB2222773}" type="presParOf" srcId="{A29F6D36-DCE9-4470-B440-FD68289401FA}" destId="{9805972E-CE74-40B5-89CA-18215462FF33}" srcOrd="8" destOrd="0" presId="urn:microsoft.com/office/officeart/2005/8/layout/cycle6"/>
    <dgm:cxn modelId="{C1393378-BFE7-4122-8A19-47DD2D67CEDD}" type="presParOf" srcId="{A29F6D36-DCE9-4470-B440-FD68289401FA}" destId="{DCD6D625-178A-4A05-B2C9-EDCF9E2C312B}" srcOrd="9" destOrd="0" presId="urn:microsoft.com/office/officeart/2005/8/layout/cycle6"/>
    <dgm:cxn modelId="{254E6EFC-FFF9-45A3-9F6C-7E10011D00BB}" type="presParOf" srcId="{A29F6D36-DCE9-4470-B440-FD68289401FA}" destId="{ADEC91B5-212E-4417-9A4F-20422C660362}" srcOrd="10" destOrd="0" presId="urn:microsoft.com/office/officeart/2005/8/layout/cycle6"/>
    <dgm:cxn modelId="{74B2B471-9B9A-4C4C-A8CE-D703F97AD88C}" type="presParOf" srcId="{A29F6D36-DCE9-4470-B440-FD68289401FA}" destId="{512E4C2C-5B4F-4F3C-AD41-5254FFC6FD98}" srcOrd="11" destOrd="0" presId="urn:microsoft.com/office/officeart/2005/8/layout/cycle6"/>
    <dgm:cxn modelId="{393318D4-BF4A-41BD-9540-EF6339B389ED}" type="presParOf" srcId="{A29F6D36-DCE9-4470-B440-FD68289401FA}" destId="{5B3F907F-A14A-4C55-A3C2-54F93D77746F}" srcOrd="12" destOrd="0" presId="urn:microsoft.com/office/officeart/2005/8/layout/cycle6"/>
    <dgm:cxn modelId="{7600151E-710D-4376-9749-12FA723F54CC}" type="presParOf" srcId="{A29F6D36-DCE9-4470-B440-FD68289401FA}" destId="{174BFF96-FEC7-4B2D-980D-B1E4735E4E6F}" srcOrd="13" destOrd="0" presId="urn:microsoft.com/office/officeart/2005/8/layout/cycle6"/>
    <dgm:cxn modelId="{B91E2E4D-F8A2-46CB-A882-50C50654E6AB}" type="presParOf" srcId="{A29F6D36-DCE9-4470-B440-FD68289401FA}" destId="{EB1D6EEE-A57F-4DE9-9821-EB12B0919641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1ABCD8-BB37-42B9-8196-2D7DA6B5D624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8C8741F-CAC1-466C-8EAE-75FD437131A2}">
      <dgm:prSet phldrT="[Texto]" custT="1"/>
      <dgm:spPr>
        <a:solidFill>
          <a:srgbClr val="0070C0"/>
        </a:solidFill>
        <a:ln>
          <a:solidFill>
            <a:srgbClr val="00B0F0"/>
          </a:solidFill>
        </a:ln>
      </dgm:spPr>
      <dgm:t>
        <a:bodyPr/>
        <a:lstStyle/>
        <a:p>
          <a:r>
            <a:rPr lang="es-EC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es-EC" sz="12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E4C6FB9-EE45-407C-96E6-D862A230C8B7}" type="parTrans" cxnId="{B9A7ADE3-9993-4AFF-8573-5B9B40EB9345}">
      <dgm:prSet/>
      <dgm:spPr/>
      <dgm:t>
        <a:bodyPr/>
        <a:lstStyle/>
        <a:p>
          <a:endParaRPr lang="es-EC" sz="12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0D9E89A-EC0D-4E1D-9A7D-595F8AD949F4}" type="sibTrans" cxnId="{B9A7ADE3-9993-4AFF-8573-5B9B40EB9345}">
      <dgm:prSet/>
      <dgm:spPr/>
      <dgm:t>
        <a:bodyPr/>
        <a:lstStyle/>
        <a:p>
          <a:endParaRPr lang="es-EC" sz="12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D21E156-BF4E-46A6-A2DE-05EDFFF7583F}">
      <dgm:prSet phldrT="[Texto]" custT="1"/>
      <dgm:spPr>
        <a:solidFill>
          <a:srgbClr val="0070C0"/>
        </a:solidFill>
        <a:ln>
          <a:solidFill>
            <a:srgbClr val="00B0F0"/>
          </a:solidFill>
        </a:ln>
      </dgm:spPr>
      <dgm:t>
        <a:bodyPr/>
        <a:lstStyle/>
        <a:p>
          <a:r>
            <a:rPr lang="es-EC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es-EC" sz="12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C2910BC-9A85-4E13-A99E-A083D6FF72BD}" type="parTrans" cxnId="{C2DC0ADF-59E9-4715-A4F9-7CD092BE4F71}">
      <dgm:prSet/>
      <dgm:spPr/>
      <dgm:t>
        <a:bodyPr/>
        <a:lstStyle/>
        <a:p>
          <a:endParaRPr lang="es-EC" sz="12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DA01020-B10C-42E6-AC11-3DDB656D3B44}" type="sibTrans" cxnId="{C2DC0ADF-59E9-4715-A4F9-7CD092BE4F71}">
      <dgm:prSet/>
      <dgm:spPr/>
      <dgm:t>
        <a:bodyPr/>
        <a:lstStyle/>
        <a:p>
          <a:endParaRPr lang="es-EC" sz="12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53CF0F3-0947-4487-9241-56FFB143E8BA}">
      <dgm:prSet phldrT="[Texto]" custT="1"/>
      <dgm:spPr>
        <a:solidFill>
          <a:srgbClr val="0070C0">
            <a:alpha val="90000"/>
          </a:srgbClr>
        </a:solidFill>
        <a:ln>
          <a:solidFill>
            <a:srgbClr val="00B0F0">
              <a:alpha val="90000"/>
            </a:srgbClr>
          </a:solidFill>
        </a:ln>
      </dgm:spPr>
      <dgm:t>
        <a:bodyPr/>
        <a:lstStyle/>
        <a:p>
          <a:r>
            <a:rPr lang="es-EC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$</a:t>
          </a:r>
          <a:endParaRPr lang="es-EC" sz="12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179706-437A-40A1-9183-705ADDAF7733}" type="parTrans" cxnId="{2716A30B-1101-4CA8-AA0F-4AF0E19C3A4E}">
      <dgm:prSet/>
      <dgm:spPr/>
      <dgm:t>
        <a:bodyPr/>
        <a:lstStyle/>
        <a:p>
          <a:endParaRPr lang="es-EC" sz="12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8E8ED7-55ED-449C-8823-615FDFD9FD4D}" type="sibTrans" cxnId="{2716A30B-1101-4CA8-AA0F-4AF0E19C3A4E}">
      <dgm:prSet/>
      <dgm:spPr/>
      <dgm:t>
        <a:bodyPr/>
        <a:lstStyle/>
        <a:p>
          <a:endParaRPr lang="es-EC" sz="12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5650AC-D18F-4E67-8605-BD6D37034B1A}">
      <dgm:prSet phldrT="[Texto]" custT="1"/>
      <dgm:spPr>
        <a:solidFill>
          <a:srgbClr val="0070C0"/>
        </a:solidFill>
        <a:ln>
          <a:solidFill>
            <a:srgbClr val="00B0F0"/>
          </a:solidFill>
        </a:ln>
      </dgm:spPr>
      <dgm:t>
        <a:bodyPr/>
        <a:lstStyle/>
        <a:p>
          <a:r>
            <a:rPr lang="es-EC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</a:t>
          </a:r>
          <a:endParaRPr lang="es-EC" sz="12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A7BF9C1-B8F3-45A0-AD97-AEFE0361F07B}" type="parTrans" cxnId="{AE6DFEA1-5AD1-46E3-A981-C6791316554A}">
      <dgm:prSet/>
      <dgm:spPr/>
      <dgm:t>
        <a:bodyPr/>
        <a:lstStyle/>
        <a:p>
          <a:endParaRPr lang="es-EC" sz="12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7B8DE4A-D6F1-4E9E-A180-A862266EEE73}" type="sibTrans" cxnId="{AE6DFEA1-5AD1-46E3-A981-C6791316554A}">
      <dgm:prSet/>
      <dgm:spPr/>
      <dgm:t>
        <a:bodyPr/>
        <a:lstStyle/>
        <a:p>
          <a:endParaRPr lang="es-EC" sz="12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88CDB2-2097-4F2E-A107-87D272283060}">
      <dgm:prSet phldrT="[Texto]" custT="1"/>
      <dgm:spPr>
        <a:solidFill>
          <a:srgbClr val="0070C0"/>
        </a:solidFill>
        <a:ln>
          <a:solidFill>
            <a:srgbClr val="00B0F0"/>
          </a:solidFill>
        </a:ln>
      </dgm:spPr>
      <dgm:t>
        <a:bodyPr/>
        <a:lstStyle/>
        <a:p>
          <a:r>
            <a:rPr lang="es-EC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es-EC" sz="12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947B7D4-0209-47A8-AC99-4530C5EB614B}" type="parTrans" cxnId="{187AD366-8D00-45DA-8DE1-637A583147BE}">
      <dgm:prSet/>
      <dgm:spPr/>
      <dgm:t>
        <a:bodyPr/>
        <a:lstStyle/>
        <a:p>
          <a:endParaRPr lang="es-EC" sz="12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73024FE-9314-476C-BCE2-407476D78A04}" type="sibTrans" cxnId="{187AD366-8D00-45DA-8DE1-637A583147BE}">
      <dgm:prSet/>
      <dgm:spPr/>
      <dgm:t>
        <a:bodyPr/>
        <a:lstStyle/>
        <a:p>
          <a:endParaRPr lang="es-EC" sz="12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3376CE3-7283-4AC7-84D0-006635B56635}">
      <dgm:prSet phldrT="[Texto]" custT="1"/>
      <dgm:spPr>
        <a:solidFill>
          <a:srgbClr val="0070C0"/>
        </a:solidFill>
        <a:ln>
          <a:solidFill>
            <a:srgbClr val="00B0F0"/>
          </a:solidFill>
        </a:ln>
      </dgm:spPr>
      <dgm:t>
        <a:bodyPr/>
        <a:lstStyle/>
        <a:p>
          <a:r>
            <a:rPr lang="es-EC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</a:t>
          </a:r>
          <a:endParaRPr lang="es-EC" sz="12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403A38-FCF2-4CC5-B53E-CBA60F779509}" type="parTrans" cxnId="{260BD952-6279-4D06-9562-0762408EEBFC}">
      <dgm:prSet/>
      <dgm:spPr/>
      <dgm:t>
        <a:bodyPr/>
        <a:lstStyle/>
        <a:p>
          <a:endParaRPr lang="es-EC" sz="12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65FA3E-71CC-4BC5-8D51-582D626DCA1D}" type="sibTrans" cxnId="{260BD952-6279-4D06-9562-0762408EEBFC}">
      <dgm:prSet/>
      <dgm:spPr/>
      <dgm:t>
        <a:bodyPr/>
        <a:lstStyle/>
        <a:p>
          <a:endParaRPr lang="es-EC" sz="12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037535F-9314-4865-BF2D-9AEF597D699E}">
      <dgm:prSet phldrT="[Texto]" custT="1"/>
      <dgm:spPr>
        <a:solidFill>
          <a:srgbClr val="0070C0">
            <a:alpha val="90000"/>
          </a:srgbClr>
        </a:solidFill>
        <a:ln>
          <a:solidFill>
            <a:srgbClr val="00B0F0">
              <a:alpha val="90000"/>
            </a:srgbClr>
          </a:solidFill>
        </a:ln>
      </dgm:spPr>
      <dgm:t>
        <a:bodyPr/>
        <a:lstStyle/>
        <a:p>
          <a:r>
            <a:rPr lang="es-EC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Q</a:t>
          </a:r>
          <a:endParaRPr lang="es-EC" sz="12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4596E05-F8F7-44D6-B81E-95B7BA0142CD}" type="sibTrans" cxnId="{C041343B-C341-4A48-8C12-6E945E58E1AC}">
      <dgm:prSet/>
      <dgm:spPr/>
      <dgm:t>
        <a:bodyPr/>
        <a:lstStyle/>
        <a:p>
          <a:endParaRPr lang="es-EC" sz="12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9467F9F-A2E8-4514-A13B-D705177F9C38}" type="parTrans" cxnId="{C041343B-C341-4A48-8C12-6E945E58E1AC}">
      <dgm:prSet/>
      <dgm:spPr/>
      <dgm:t>
        <a:bodyPr/>
        <a:lstStyle/>
        <a:p>
          <a:endParaRPr lang="es-EC" sz="12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EF19B40-9B60-4D0C-927F-33B7805D39D7}" type="pres">
      <dgm:prSet presAssocID="{E91ABCD8-BB37-42B9-8196-2D7DA6B5D624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2ED5D0F-9A2F-41C8-81B2-C930E5A6E05C}" type="pres">
      <dgm:prSet presAssocID="{E91ABCD8-BB37-42B9-8196-2D7DA6B5D624}" presName="dummyMaxCanvas" presStyleCnt="0"/>
      <dgm:spPr/>
    </dgm:pt>
    <dgm:pt modelId="{3773810E-A113-42B9-A31C-0E5754386FFA}" type="pres">
      <dgm:prSet presAssocID="{E91ABCD8-BB37-42B9-8196-2D7DA6B5D624}" presName="parentComposite" presStyleCnt="0"/>
      <dgm:spPr/>
    </dgm:pt>
    <dgm:pt modelId="{5D9A777B-6DF6-4750-B4FB-838BB3B94A67}" type="pres">
      <dgm:prSet presAssocID="{E91ABCD8-BB37-42B9-8196-2D7DA6B5D624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s-EC"/>
        </a:p>
      </dgm:t>
    </dgm:pt>
    <dgm:pt modelId="{7809BC05-4B31-4CE2-A821-C7209FAC4859}" type="pres">
      <dgm:prSet presAssocID="{E91ABCD8-BB37-42B9-8196-2D7DA6B5D624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s-EC"/>
        </a:p>
      </dgm:t>
    </dgm:pt>
    <dgm:pt modelId="{BE182BC9-CAA1-4F31-8479-DFC1E55FF8DE}" type="pres">
      <dgm:prSet presAssocID="{E91ABCD8-BB37-42B9-8196-2D7DA6B5D624}" presName="childrenComposite" presStyleCnt="0"/>
      <dgm:spPr/>
    </dgm:pt>
    <dgm:pt modelId="{35CF27A4-2E05-4636-BDE1-8F24A4EC977C}" type="pres">
      <dgm:prSet presAssocID="{E91ABCD8-BB37-42B9-8196-2D7DA6B5D624}" presName="dummyMaxCanvas_ChildArea" presStyleCnt="0"/>
      <dgm:spPr/>
    </dgm:pt>
    <dgm:pt modelId="{85B29E69-D03B-44BE-9E6F-A4852BEEE040}" type="pres">
      <dgm:prSet presAssocID="{E91ABCD8-BB37-42B9-8196-2D7DA6B5D624}" presName="fulcrum" presStyleLbl="alignAccFollowNode1" presStyleIdx="2" presStyleCnt="4"/>
      <dgm:spPr>
        <a:solidFill>
          <a:schemeClr val="bg2">
            <a:lumMod val="75000"/>
            <a:alpha val="90000"/>
          </a:schemeClr>
        </a:solidFill>
      </dgm:spPr>
    </dgm:pt>
    <dgm:pt modelId="{1F5595C0-7F7D-4B5C-BEBB-477D613EB519}" type="pres">
      <dgm:prSet presAssocID="{E91ABCD8-BB37-42B9-8196-2D7DA6B5D624}" presName="balance_23" presStyleLbl="alignAccFollowNode1" presStyleIdx="3" presStyleCnt="4">
        <dgm:presLayoutVars>
          <dgm:bulletEnabled val="1"/>
        </dgm:presLayoutVars>
      </dgm:prSet>
      <dgm:spPr>
        <a:solidFill>
          <a:schemeClr val="bg2">
            <a:lumMod val="75000"/>
            <a:alpha val="90000"/>
          </a:schemeClr>
        </a:solidFill>
      </dgm:spPr>
    </dgm:pt>
    <dgm:pt modelId="{78BC3944-B46A-452C-AC88-56454AA07DE0}" type="pres">
      <dgm:prSet presAssocID="{E91ABCD8-BB37-42B9-8196-2D7DA6B5D624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352945-825A-4B65-9798-C337A6F390B7}" type="pres">
      <dgm:prSet presAssocID="{E91ABCD8-BB37-42B9-8196-2D7DA6B5D624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FED15C-46D5-4AE9-8902-E3BBE2E808F3}" type="pres">
      <dgm:prSet presAssocID="{E91ABCD8-BB37-42B9-8196-2D7DA6B5D624}" presName="right_23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8B2F4B-E7C4-47E6-A101-219FE8C85187}" type="pres">
      <dgm:prSet presAssocID="{E91ABCD8-BB37-42B9-8196-2D7DA6B5D624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F2E621-36A9-4747-A394-FADCE865461C}" type="pres">
      <dgm:prSet presAssocID="{E91ABCD8-BB37-42B9-8196-2D7DA6B5D624}" presName="left_23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DC33C2C-7F97-4531-BADA-AF7CD9CD820A}" type="presOf" srcId="{153CF0F3-0947-4487-9241-56FFB143E8BA}" destId="{7809BC05-4B31-4CE2-A821-C7209FAC4859}" srcOrd="0" destOrd="0" presId="urn:microsoft.com/office/officeart/2005/8/layout/balance1"/>
    <dgm:cxn modelId="{FE8461EF-36D0-415D-96CE-02651CD6036C}" type="presOf" srcId="{93376CE3-7283-4AC7-84D0-006635B56635}" destId="{29FED15C-46D5-4AE9-8902-E3BBE2E808F3}" srcOrd="0" destOrd="0" presId="urn:microsoft.com/office/officeart/2005/8/layout/balance1"/>
    <dgm:cxn modelId="{C2DC0ADF-59E9-4715-A4F9-7CD092BE4F71}" srcId="{1037535F-9314-4865-BF2D-9AEF597D699E}" destId="{1D21E156-BF4E-46A6-A2DE-05EDFFF7583F}" srcOrd="1" destOrd="0" parTransId="{9C2910BC-9A85-4E13-A99E-A083D6FF72BD}" sibTransId="{5DA01020-B10C-42E6-AC11-3DDB656D3B44}"/>
    <dgm:cxn modelId="{E9354FB4-9D0B-4A14-9468-4DB21BBFE5A8}" type="presOf" srcId="{1037535F-9314-4865-BF2D-9AEF597D699E}" destId="{5D9A777B-6DF6-4750-B4FB-838BB3B94A67}" srcOrd="0" destOrd="0" presId="urn:microsoft.com/office/officeart/2005/8/layout/balance1"/>
    <dgm:cxn modelId="{FE221F73-D38B-47AE-A952-114E648CBAE6}" type="presOf" srcId="{E8C8741F-CAC1-466C-8EAE-75FD437131A2}" destId="{858B2F4B-E7C4-47E6-A101-219FE8C85187}" srcOrd="0" destOrd="0" presId="urn:microsoft.com/office/officeart/2005/8/layout/balance1"/>
    <dgm:cxn modelId="{C041343B-C341-4A48-8C12-6E945E58E1AC}" srcId="{E91ABCD8-BB37-42B9-8196-2D7DA6B5D624}" destId="{1037535F-9314-4865-BF2D-9AEF597D699E}" srcOrd="0" destOrd="0" parTransId="{D9467F9F-A2E8-4514-A13B-D705177F9C38}" sibTransId="{F4596E05-F8F7-44D6-B81E-95B7BA0142CD}"/>
    <dgm:cxn modelId="{B9A7ADE3-9993-4AFF-8573-5B9B40EB9345}" srcId="{1037535F-9314-4865-BF2D-9AEF597D699E}" destId="{E8C8741F-CAC1-466C-8EAE-75FD437131A2}" srcOrd="0" destOrd="0" parTransId="{9E4C6FB9-EE45-407C-96E6-D862A230C8B7}" sibTransId="{40D9E89A-EC0D-4E1D-9A7D-595F8AD949F4}"/>
    <dgm:cxn modelId="{6978D03F-292F-4933-81EC-29BE3B3E2524}" type="presOf" srcId="{E91ABCD8-BB37-42B9-8196-2D7DA6B5D624}" destId="{BEF19B40-9B60-4D0C-927F-33B7805D39D7}" srcOrd="0" destOrd="0" presId="urn:microsoft.com/office/officeart/2005/8/layout/balance1"/>
    <dgm:cxn modelId="{187AD366-8D00-45DA-8DE1-637A583147BE}" srcId="{153CF0F3-0947-4487-9241-56FFB143E8BA}" destId="{4188CDB2-2097-4F2E-A107-87D272283060}" srcOrd="1" destOrd="0" parTransId="{2947B7D4-0209-47A8-AC99-4530C5EB614B}" sibTransId="{A73024FE-9314-476C-BCE2-407476D78A04}"/>
    <dgm:cxn modelId="{2716A30B-1101-4CA8-AA0F-4AF0E19C3A4E}" srcId="{E91ABCD8-BB37-42B9-8196-2D7DA6B5D624}" destId="{153CF0F3-0947-4487-9241-56FFB143E8BA}" srcOrd="1" destOrd="0" parTransId="{4F179706-437A-40A1-9183-705ADDAF7733}" sibTransId="{C68E8ED7-55ED-449C-8823-615FDFD9FD4D}"/>
    <dgm:cxn modelId="{40569711-66ED-4454-8775-3829FFCB21FC}" type="presOf" srcId="{D55650AC-D18F-4E67-8605-BD6D37034B1A}" destId="{78BC3944-B46A-452C-AC88-56454AA07DE0}" srcOrd="0" destOrd="0" presId="urn:microsoft.com/office/officeart/2005/8/layout/balance1"/>
    <dgm:cxn modelId="{31C0745D-B8C9-4C36-93D1-049F7CCDA56F}" type="presOf" srcId="{4188CDB2-2097-4F2E-A107-87D272283060}" destId="{22352945-825A-4B65-9798-C337A6F390B7}" srcOrd="0" destOrd="0" presId="urn:microsoft.com/office/officeart/2005/8/layout/balance1"/>
    <dgm:cxn modelId="{AE6DFEA1-5AD1-46E3-A981-C6791316554A}" srcId="{153CF0F3-0947-4487-9241-56FFB143E8BA}" destId="{D55650AC-D18F-4E67-8605-BD6D37034B1A}" srcOrd="0" destOrd="0" parTransId="{FA7BF9C1-B8F3-45A0-AD97-AEFE0361F07B}" sibTransId="{77B8DE4A-D6F1-4E9E-A180-A862266EEE73}"/>
    <dgm:cxn modelId="{260BD952-6279-4D06-9562-0762408EEBFC}" srcId="{153CF0F3-0947-4487-9241-56FFB143E8BA}" destId="{93376CE3-7283-4AC7-84D0-006635B56635}" srcOrd="2" destOrd="0" parTransId="{89403A38-FCF2-4CC5-B53E-CBA60F779509}" sibTransId="{4865FA3E-71CC-4BC5-8D51-582D626DCA1D}"/>
    <dgm:cxn modelId="{69657540-0AC6-4B34-B949-B848EBBDA085}" type="presOf" srcId="{1D21E156-BF4E-46A6-A2DE-05EDFFF7583F}" destId="{DEF2E621-36A9-4747-A394-FADCE865461C}" srcOrd="0" destOrd="0" presId="urn:microsoft.com/office/officeart/2005/8/layout/balance1"/>
    <dgm:cxn modelId="{D5739FA7-CC7F-4A43-A9D5-8C6D784E4A87}" type="presParOf" srcId="{BEF19B40-9B60-4D0C-927F-33B7805D39D7}" destId="{92ED5D0F-9A2F-41C8-81B2-C930E5A6E05C}" srcOrd="0" destOrd="0" presId="urn:microsoft.com/office/officeart/2005/8/layout/balance1"/>
    <dgm:cxn modelId="{43289B06-3770-4206-84BD-0BD8E316C237}" type="presParOf" srcId="{BEF19B40-9B60-4D0C-927F-33B7805D39D7}" destId="{3773810E-A113-42B9-A31C-0E5754386FFA}" srcOrd="1" destOrd="0" presId="urn:microsoft.com/office/officeart/2005/8/layout/balance1"/>
    <dgm:cxn modelId="{BB0D3A78-A133-46D7-A92F-A50A00E0C387}" type="presParOf" srcId="{3773810E-A113-42B9-A31C-0E5754386FFA}" destId="{5D9A777B-6DF6-4750-B4FB-838BB3B94A67}" srcOrd="0" destOrd="0" presId="urn:microsoft.com/office/officeart/2005/8/layout/balance1"/>
    <dgm:cxn modelId="{D77B8BAA-CB52-40E5-988E-00E8DBDC241A}" type="presParOf" srcId="{3773810E-A113-42B9-A31C-0E5754386FFA}" destId="{7809BC05-4B31-4CE2-A821-C7209FAC4859}" srcOrd="1" destOrd="0" presId="urn:microsoft.com/office/officeart/2005/8/layout/balance1"/>
    <dgm:cxn modelId="{F9808088-F181-4199-A446-80BF6BD74AD2}" type="presParOf" srcId="{BEF19B40-9B60-4D0C-927F-33B7805D39D7}" destId="{BE182BC9-CAA1-4F31-8479-DFC1E55FF8DE}" srcOrd="2" destOrd="0" presId="urn:microsoft.com/office/officeart/2005/8/layout/balance1"/>
    <dgm:cxn modelId="{C3495770-9E7C-44A8-9B59-27695B068DA3}" type="presParOf" srcId="{BE182BC9-CAA1-4F31-8479-DFC1E55FF8DE}" destId="{35CF27A4-2E05-4636-BDE1-8F24A4EC977C}" srcOrd="0" destOrd="0" presId="urn:microsoft.com/office/officeart/2005/8/layout/balance1"/>
    <dgm:cxn modelId="{A7C293B7-8E96-4CBF-8936-DBA764DAFC86}" type="presParOf" srcId="{BE182BC9-CAA1-4F31-8479-DFC1E55FF8DE}" destId="{85B29E69-D03B-44BE-9E6F-A4852BEEE040}" srcOrd="1" destOrd="0" presId="urn:microsoft.com/office/officeart/2005/8/layout/balance1"/>
    <dgm:cxn modelId="{07A24B3C-16EF-41D0-94BD-73BD4E2FDFCB}" type="presParOf" srcId="{BE182BC9-CAA1-4F31-8479-DFC1E55FF8DE}" destId="{1F5595C0-7F7D-4B5C-BEBB-477D613EB519}" srcOrd="2" destOrd="0" presId="urn:microsoft.com/office/officeart/2005/8/layout/balance1"/>
    <dgm:cxn modelId="{03F630C9-2678-4152-98B5-1601FEDBCF8F}" type="presParOf" srcId="{BE182BC9-CAA1-4F31-8479-DFC1E55FF8DE}" destId="{78BC3944-B46A-452C-AC88-56454AA07DE0}" srcOrd="3" destOrd="0" presId="urn:microsoft.com/office/officeart/2005/8/layout/balance1"/>
    <dgm:cxn modelId="{D51175BD-4732-4B8C-AEDF-B582B9CE85A1}" type="presParOf" srcId="{BE182BC9-CAA1-4F31-8479-DFC1E55FF8DE}" destId="{22352945-825A-4B65-9798-C337A6F390B7}" srcOrd="4" destOrd="0" presId="urn:microsoft.com/office/officeart/2005/8/layout/balance1"/>
    <dgm:cxn modelId="{ABF26E06-80B3-455D-87F4-F35569987862}" type="presParOf" srcId="{BE182BC9-CAA1-4F31-8479-DFC1E55FF8DE}" destId="{29FED15C-46D5-4AE9-8902-E3BBE2E808F3}" srcOrd="5" destOrd="0" presId="urn:microsoft.com/office/officeart/2005/8/layout/balance1"/>
    <dgm:cxn modelId="{EE687B05-DE48-4A11-8503-273DF3ABD0F2}" type="presParOf" srcId="{BE182BC9-CAA1-4F31-8479-DFC1E55FF8DE}" destId="{858B2F4B-E7C4-47E6-A101-219FE8C85187}" srcOrd="6" destOrd="0" presId="urn:microsoft.com/office/officeart/2005/8/layout/balance1"/>
    <dgm:cxn modelId="{5328611B-84D4-468A-A2A5-73C69BDC696F}" type="presParOf" srcId="{BE182BC9-CAA1-4F31-8479-DFC1E55FF8DE}" destId="{DEF2E621-36A9-4747-A394-FADCE865461C}" srcOrd="7" destOrd="0" presId="urn:microsoft.com/office/officeart/2005/8/layout/balance1"/>
  </dgm:cxnLst>
  <dgm:bg>
    <a:solidFill>
      <a:schemeClr val="tx1"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0A957-D809-4DB0-BB5B-944C4F4A9284}" type="datetimeFigureOut">
              <a:rPr lang="es-EC" smtClean="0"/>
              <a:t>21/05/2012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FF949-BD92-44D9-B4E8-05873A0B1EE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571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FF949-BD92-44D9-B4E8-05873A0B1EE8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14852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6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C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EC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153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5704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34815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21B7E4-AF4B-4B8E-BC47-0617DB0E9917}" type="datetimeFigureOut">
              <a:rPr lang="es-EC" smtClean="0"/>
              <a:t>21/05/2012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5805F0-F5B7-4042-B166-89FEE0A57FE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333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3680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02240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41144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560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03084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54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328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8632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file:///C:\Users\user\Documents\TESIS%20RESTAURANTE\TESIS%20COMPLETA\Imagenes%20Presentacion\pergamino2.jpg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r:link="rId15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file:///C:\Users\user\Documents\TESIS%20RESTAURANTE\TESIS%20COMPLETA\Imagenes%20Presentacion\banderaecuador.gif" TargetMode="External"/><Relationship Id="rId5" Type="http://schemas.openxmlformats.org/officeDocument/2006/relationships/image" Target="../media/image8.gif"/><Relationship Id="rId4" Type="http://schemas.openxmlformats.org/officeDocument/2006/relationships/image" Target="file:///C:\Users\user\Documents\TESIS%20RESTAURANTE\TESIS%20COMPLETA\Imagenes%20Presentacion\cocinero.pn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user\Documents\TESIS%20RESTAURANTE\TESIS%20COMPLETA\Imagenes%20Presentacion\mesas.gif" TargetMode="External"/><Relationship Id="rId13" Type="http://schemas.openxmlformats.org/officeDocument/2006/relationships/image" Target="../media/image88.png"/><Relationship Id="rId18" Type="http://schemas.openxmlformats.org/officeDocument/2006/relationships/image" Target="../media/image89.png"/><Relationship Id="rId3" Type="http://schemas.openxmlformats.org/officeDocument/2006/relationships/image" Target="file:///C:\Users\user\Documents\TESIS%20RESTAURANTE\TESIS%20COMPLETA\Imagenes%20Presentacion\bloque%20grande.jpg" TargetMode="External"/><Relationship Id="rId21" Type="http://schemas.openxmlformats.org/officeDocument/2006/relationships/image" Target="file:///C:\Users\user\Documents\TESIS%20RESTAURANTE\TESIS%20COMPLETA\Imagenes%20Presentacion\soundproofing.jpg" TargetMode="External"/><Relationship Id="rId7" Type="http://schemas.microsoft.com/office/2007/relationships/hdphoto" Target="../media/hdphoto1.wdp"/><Relationship Id="rId12" Type="http://schemas.openxmlformats.org/officeDocument/2006/relationships/image" Target="file:///C:\Users\user\Documents\TESIS%20RESTAURANTE\TESIS%20COMPLETA\Imagenes%20Presentacion\trampa%20de%20grasa.jpg" TargetMode="External"/><Relationship Id="rId17" Type="http://schemas.openxmlformats.org/officeDocument/2006/relationships/hyperlink" Target="Hipervinculos/Instituciones%20Financieras.docx" TargetMode="External"/><Relationship Id="rId2" Type="http://schemas.openxmlformats.org/officeDocument/2006/relationships/image" Target="../media/image84.jpeg"/><Relationship Id="rId16" Type="http://schemas.openxmlformats.org/officeDocument/2006/relationships/image" Target="file:///C:\Users\user\Documents\TESIS%20RESTAURANTE\TESIS%20COMPLETA\Imagenes%20Presentacion\grain.jpg" TargetMode="External"/><Relationship Id="rId20" Type="http://schemas.openxmlformats.org/officeDocument/2006/relationships/image" Target="file:///C:\Users\user\Documents\TESIS%20RESTAURANTE\TESIS%20COMPLETA\Imagenes%20Presentacion\CFN%20letras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file:///C:\Users\user\Documents\TESIS%20RESTAURANTE\TESIS%20COMPLETA\Imagenes%20Presentacion\wireless.png" TargetMode="External"/><Relationship Id="rId5" Type="http://schemas.openxmlformats.org/officeDocument/2006/relationships/image" Target="file:///C:\Users\user\Documents\TESIS%20RESTAURANTE\TESIS%20COMPLETA\Imagenes%20Presentacion\bloque%20h&#186;%20rustico.bmp" TargetMode="External"/><Relationship Id="rId15" Type="http://schemas.openxmlformats.org/officeDocument/2006/relationships/image" Target="file:///C:\Users\user\Documents\TESIS%20RESTAURANTE\TESIS%20COMPLETA\Imagenes%20Presentacion\meat.png" TargetMode="External"/><Relationship Id="rId23" Type="http://schemas.openxmlformats.org/officeDocument/2006/relationships/image" Target="file:///C:\Users\user\Documents\TESIS%20RESTAURANTE\TESIS%20COMPLETA\Imagenes%20Presentacion\cocina.png" TargetMode="External"/><Relationship Id="rId10" Type="http://schemas.openxmlformats.org/officeDocument/2006/relationships/image" Target="file:///C:\Users\user\Documents\TESIS%20RESTAURANTE\TESIS%20COMPLETA\Imagenes%20Presentacion\teja%20larga.jpg" TargetMode="External"/><Relationship Id="rId19" Type="http://schemas.openxmlformats.org/officeDocument/2006/relationships/image" Target="file:///C:\Users\user\Documents\TESIS%20RESTAURANTE\TESIS%20COMPLETA\Imagenes%20Presentacion\Bank.png" TargetMode="External"/><Relationship Id="rId4" Type="http://schemas.openxmlformats.org/officeDocument/2006/relationships/image" Target="../media/image85.png"/><Relationship Id="rId9" Type="http://schemas.openxmlformats.org/officeDocument/2006/relationships/image" Target="../media/image87.jpeg"/><Relationship Id="rId14" Type="http://schemas.openxmlformats.org/officeDocument/2006/relationships/image" Target="file:///C:\Users\user\Documents\TESIS%20RESTAURANTE\TESIS%20COMPLETA\Imagenes%20Presentacion\cosmetics.png" TargetMode="External"/><Relationship Id="rId22" Type="http://schemas.openxmlformats.org/officeDocument/2006/relationships/image" Target="file:///C:\Users\user\Documents\TESIS%20RESTAURANTE\TESIS%20COMPLETA\Imagenes%20Presentacion\cocinero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ser\Documents\TESIS%20RESTAURANTE\TESIS%20COMPLETA\Ubicacion.wmv" TargetMode="External"/><Relationship Id="rId1" Type="http://schemas.microsoft.com/office/2007/relationships/media" Target="file:///C:\Users\user\Documents\TESIS%20RESTAURANTE\TESIS%20COMPLETA\Ubicacion.wmv" TargetMode="External"/><Relationship Id="rId5" Type="http://schemas.openxmlformats.org/officeDocument/2006/relationships/hyperlink" Target="Hipervinculos/Matriz%20de%20localizacion.docx" TargetMode="External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user\Documents\TESIS%20RESTAURANTE\TESIS%20COMPLETA\Imagenes%20Presentacion\square48.gif" TargetMode="External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slideLayout" Target="../slideLayouts/slideLayout12.xml"/><Relationship Id="rId7" Type="http://schemas.openxmlformats.org/officeDocument/2006/relationships/image" Target="file:///C:\Users\user\Documents\TESIS%20RESTAURANTE\TESIS%20COMPLETA\Imagenes%20Presentacion\SLOGAN.jpg" TargetMode="External"/><Relationship Id="rId12" Type="http://schemas.microsoft.com/office/2007/relationships/diagramDrawing" Target="../diagrams/drawing2.xml"/><Relationship Id="rId2" Type="http://schemas.openxmlformats.org/officeDocument/2006/relationships/video" Target="file:///C:\Users\user\Documents\TESIS%20RESTAURANTE\TESIS%20COMPLETA\Logotipo.wmv" TargetMode="External"/><Relationship Id="rId1" Type="http://schemas.microsoft.com/office/2007/relationships/media" Target="file:///C:\Users\user\Documents\TESIS%20RESTAURANTE\TESIS%20COMPLETA\Logotipo.wmv" TargetMode="External"/><Relationship Id="rId6" Type="http://schemas.microsoft.com/office/2007/relationships/hdphoto" Target="../media/hdphoto3.wdp"/><Relationship Id="rId11" Type="http://schemas.openxmlformats.org/officeDocument/2006/relationships/diagramColors" Target="../diagrams/colors2.xml"/><Relationship Id="rId5" Type="http://schemas.openxmlformats.org/officeDocument/2006/relationships/image" Target="../media/image94.jpe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93.png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file:///C:\Users\user\Documents\TESIS%20RESTAURANTE\TESIS%20COMPLETA\Visi&#243;n.wmv" TargetMode="External"/><Relationship Id="rId2" Type="http://schemas.openxmlformats.org/officeDocument/2006/relationships/video" Target="file:///C:\Users\user\Documents\TESIS%20RESTAURANTE\TESIS%20COMPLETA\Misi&#243;n.wmv" TargetMode="External"/><Relationship Id="rId1" Type="http://schemas.microsoft.com/office/2007/relationships/media" Target="file:///C:\Users\user\Documents\TESIS%20RESTAURANTE\TESIS%20COMPLETA\Misi&#243;n.wmv" TargetMode="External"/><Relationship Id="rId6" Type="http://schemas.openxmlformats.org/officeDocument/2006/relationships/image" Target="../media/image90.png"/><Relationship Id="rId5" Type="http://schemas.openxmlformats.org/officeDocument/2006/relationships/slideLayout" Target="../slideLayouts/slideLayout2.xml"/><Relationship Id="rId4" Type="http://schemas.openxmlformats.org/officeDocument/2006/relationships/video" Target="file:///C:\Users\user\Documents\TESIS%20RESTAURANTE\TESIS%20COMPLETA\Visi&#243;n.wmv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file:///C:\Users\user\Documents\TESIS%20RESTAURANTE\TESIS%20COMPLETA\Imagenes%20Presentacion\muchomejorlogo.png" TargetMode="External"/><Relationship Id="rId7" Type="http://schemas.openxmlformats.org/officeDocument/2006/relationships/image" Target="file:///C:\Users\user\Documents\TESIS%20RESTAURANTE\TESIS%20COMPLETA\Imagenes%20Presentacion\Sameness.jpg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file:///C:\Users\user\Documents\TESIS%20RESTAURANTE\TESIS%20COMPLETA\Imagenes%20Presentacion\yourfile.gif" TargetMode="External"/><Relationship Id="rId10" Type="http://schemas.openxmlformats.org/officeDocument/2006/relationships/hyperlink" Target="Hipervinculos/4C%20Marketing.docx" TargetMode="External"/><Relationship Id="rId4" Type="http://schemas.openxmlformats.org/officeDocument/2006/relationships/image" Target="../media/image96.gif"/><Relationship Id="rId9" Type="http://schemas.openxmlformats.org/officeDocument/2006/relationships/image" Target="file:///C:\Users\user\Documents\TESIS%20RESTAURANTE\TESIS%20COMPLETA\Imagenes%20Presentacion\financialservices2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ipervinculos/Diferencias%20Organizaciones.docx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user\Documents\TESIS%20RESTAURANTE\TESIS%20COMPLETA\Imagenes%20Presentacion\Analisis-financiero.jpg" TargetMode="External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user\Documents\TESIS%20RESTAURANTE\TESIS%20COMPLETA\Imagenes%20Presentacion\Investment.jpg" TargetMode="Externa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Users\user\Documents\TESIS%20RESTAURANTE\TESIS%20COMPLETA\Imagenes%20Presentacion\investments.jpg" TargetMode="External"/><Relationship Id="rId5" Type="http://schemas.openxmlformats.org/officeDocument/2006/relationships/image" Target="../media/image102.jpeg"/><Relationship Id="rId4" Type="http://schemas.openxmlformats.org/officeDocument/2006/relationships/hyperlink" Target="Hipervinculos/Inversion.doc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9" Type="http://schemas.openxmlformats.org/officeDocument/2006/relationships/image" Target="../media/image1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ipervinculos/Flujo%20de%20Efectivo.docx" TargetMode="External"/><Relationship Id="rId3" Type="http://schemas.openxmlformats.org/officeDocument/2006/relationships/image" Target="file:///C:\Users\user\Documents\TESIS%20RESTAURANTE\TESIS%20COMPLETA\Imagenes%20Presentacion\income.png" TargetMode="External"/><Relationship Id="rId7" Type="http://schemas.openxmlformats.org/officeDocument/2006/relationships/image" Target="file:///C:\Users\user\Documents\TESIS%20RESTAURANTE\TESIS%20COMPLETA\Imagenes%20Presentacion\Improve-Business-Productivity.jpg" TargetMode="External"/><Relationship Id="rId2" Type="http://schemas.openxmlformats.org/officeDocument/2006/relationships/hyperlink" Target="Hipervinculos/Presupuesto%20ingresos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ipervinculos/Estado%20de%20Resultados.docx" TargetMode="External"/><Relationship Id="rId5" Type="http://schemas.openxmlformats.org/officeDocument/2006/relationships/image" Target="file:///C:\Users\user\Documents\TESIS%20RESTAURANTE\TESIS%20COMPLETA\Imagenes%20Presentacion\Expense.png" TargetMode="External"/><Relationship Id="rId4" Type="http://schemas.openxmlformats.org/officeDocument/2006/relationships/hyperlink" Target="Hipervinculos/Presupuesto%20egresos.docx" TargetMode="External"/><Relationship Id="rId9" Type="http://schemas.openxmlformats.org/officeDocument/2006/relationships/image" Target="file:///C:\Users\user\Documents\TESIS%20RESTAURANTE\TESIS%20COMPLETA\Imagenes%20Presentacion\Cash%20Flow%20Transp.pn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hyperlink" Target="Hipervinculos/Punto%20de%20Equilibrio.docx" TargetMode="External"/><Relationship Id="rId7" Type="http://schemas.openxmlformats.org/officeDocument/2006/relationships/diagramColors" Target="../diagrams/colors3.xml"/><Relationship Id="rId2" Type="http://schemas.openxmlformats.org/officeDocument/2006/relationships/hyperlink" Target="Hipervinculos/VAN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hyperlink" Target="Hipervinculos/Costo%20Beneficio.docx" TargetMode="External"/><Relationship Id="rId5" Type="http://schemas.openxmlformats.org/officeDocument/2006/relationships/diagramLayout" Target="../diagrams/layout3.xml"/><Relationship Id="rId10" Type="http://schemas.openxmlformats.org/officeDocument/2006/relationships/hyperlink" Target="Hipervinculos/Periodo%20de%20recuperacion.docx" TargetMode="External"/><Relationship Id="rId4" Type="http://schemas.openxmlformats.org/officeDocument/2006/relationships/diagramData" Target="../diagrams/data3.xml"/><Relationship Id="rId9" Type="http://schemas.openxmlformats.org/officeDocument/2006/relationships/hyperlink" Target="Hipervinculos/TIR.docx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user\Documents\TESIS%20RESTAURANTE\TESIS%20COMPLETA\Imagenes%20Presentacion\logo_sayce.png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C:\Users\user\Documents\TESIS%20RESTAURANTE\TESIS%20COMPLETA\Imagenes%20Presentacion\Logo_soprofon.png" TargetMode="External"/><Relationship Id="rId4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ipervinculos/Sensibilidad%20Insumos.docx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ipervinculos/Sensibilidad%20Demanda.docx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user\Documents\TESIS%20RESTAURANTE\TESIS%20COMPLETA\Imagenes%20Presentacion\eco-friendly-beauty-products.jpg" TargetMode="Externa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user\Documents\TESIS%20RESTAURANTE\TESIS%20COMPLETA\Imagenes%20Presentacion\diferenciacion.jpg" TargetMode="External"/><Relationship Id="rId2" Type="http://schemas.openxmlformats.org/officeDocument/2006/relationships/image" Target="file:///C:\Users\user\Documents\TESIS%20RESTAURANTE\TESIS%20COMPLETA\Imagenes%20Presentacion\NavHouse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file:///C:\Users\user\Documents\TESIS%20RESTAURANTE\TESIS%20COMPLETA\Imagenes%20Presentacion\Foco%20ahorra.png" TargetMode="External"/><Relationship Id="rId4" Type="http://schemas.openxmlformats.org/officeDocument/2006/relationships/image" Target="file:///C:\Users\user\Documents\TESIS%20RESTAURANTE\TESIS%20COMPLETA\Imagenes%20Presentacion\seguros_salud.png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user\Documents\TESIS%20RESTAURANTE\TESIS%20COMPLETA\Imagenes%20Presentacion\cubiertos.JPG" TargetMode="External"/><Relationship Id="rId13" Type="http://schemas.openxmlformats.org/officeDocument/2006/relationships/image" Target="file:///C:\Users\user\Documents\TESIS%20RESTAURANTE\TESIS%20COMPLETA\Imagenes%20Presentacion\coverflow_poster_glass.png" TargetMode="External"/><Relationship Id="rId3" Type="http://schemas.openxmlformats.org/officeDocument/2006/relationships/image" Target="file:///C:\Users\user\Documents\TESIS%20RESTAURANTE\TESIS%20COMPLETA\Imagenes%20Presentacion\SLOGAN.jpg" TargetMode="External"/><Relationship Id="rId7" Type="http://schemas.openxmlformats.org/officeDocument/2006/relationships/image" Target="file:///C:\Users\user\Documents\TESIS%20RESTAURANTE\TESIS%20COMPLETA\Imagenes%20Presentacion\soundproofing.jpg" TargetMode="External"/><Relationship Id="rId12" Type="http://schemas.openxmlformats.org/officeDocument/2006/relationships/image" Target="file:///C:\Users\user\Documents\TESIS%20RESTAURANTE\TESIS%20COMPLETA\Imagenes%20Presentacion\extractor%20olores%20pared.jpg" TargetMode="External"/><Relationship Id="rId2" Type="http://schemas.openxmlformats.org/officeDocument/2006/relationships/image" Target="../media/image106.jpeg"/><Relationship Id="rId16" Type="http://schemas.openxmlformats.org/officeDocument/2006/relationships/image" Target="file:///C:\Users\user\Documents\TESIS%20RESTAURANTE\TESIS%20COMPLETA\Imagenes%20Presentacion\gerber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11" Type="http://schemas.openxmlformats.org/officeDocument/2006/relationships/image" Target="file:///C:\Users\user\Documents\TESIS%20RESTAURANTE\TESIS%20COMPLETA\Imagenes%20Presentacion\contenedor%20basura.JPG" TargetMode="External"/><Relationship Id="rId5" Type="http://schemas.openxmlformats.org/officeDocument/2006/relationships/image" Target="file:///C:\Users\user\Documents\TESIS%20RESTAURANTE\TESIS%20COMPLETA\Imagenes%20Presentacion\campana%20MABE.jpg" TargetMode="External"/><Relationship Id="rId15" Type="http://schemas.openxmlformats.org/officeDocument/2006/relationships/image" Target="file:///C:\Users\user\Documents\TESIS%20RESTAURANTE\TESIS%20COMPLETA\Imagenes%20Presentacion\gif2.gif" TargetMode="External"/><Relationship Id="rId10" Type="http://schemas.openxmlformats.org/officeDocument/2006/relationships/hyperlink" Target="Hipervinculos/Reciclaje.docx" TargetMode="External"/><Relationship Id="rId4" Type="http://schemas.openxmlformats.org/officeDocument/2006/relationships/image" Target="../media/image107.jpeg"/><Relationship Id="rId9" Type="http://schemas.openxmlformats.org/officeDocument/2006/relationships/image" Target="file:///C:\Users\user\Documents\TESIS%20RESTAURANTE\TESIS%20COMPLETA\Imagenes%20Presentacion\espatula.jpg" TargetMode="External"/><Relationship Id="rId14" Type="http://schemas.openxmlformats.org/officeDocument/2006/relationships/image" Target="file:///C:\Users\user\Documents\TESIS%20RESTAURANTE\TESIS%20COMPLETA\Imagenes%20Presentacion\trampa%20de%20grasa.jp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user\Documents\TESIS%20RESTAURANTE\TESIS%20COMPLETA\Imagenes%20Presentacion\familia%20peque&#241;a.jpg" TargetMode="External"/><Relationship Id="rId13" Type="http://schemas.openxmlformats.org/officeDocument/2006/relationships/hyperlink" Target="Hipervinculos/Distribucion%20poblacion.docx" TargetMode="External"/><Relationship Id="rId1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12" Type="http://schemas.openxmlformats.org/officeDocument/2006/relationships/image" Target="file:///C:\Users\user\Documents\TESIS%20RESTAURANTE\TESIS%20COMPLETA\Imagenes%20Presentacion\empresaria1.jpg" TargetMode="External"/><Relationship Id="rId17" Type="http://schemas.openxmlformats.org/officeDocument/2006/relationships/image" Target="file:///C:\Users\user\Documents\TESIS%20RESTAURANTE\TESIS%20COMPLETA\Imagenes%20Presentacion\poblacion%20educada.png" TargetMode="External"/><Relationship Id="rId2" Type="http://schemas.openxmlformats.org/officeDocument/2006/relationships/hyperlink" Target="Hipervinculos/Crecimiento%20restaurantes.docx" TargetMode="External"/><Relationship Id="rId16" Type="http://schemas.openxmlformats.org/officeDocument/2006/relationships/image" Target="../media/image23.png"/><Relationship Id="rId20" Type="http://schemas.openxmlformats.org/officeDocument/2006/relationships/hyperlink" Target="Hipervinculos/Mercado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Users\user\Documents\TESIS%20RESTAURANTE\TESIS%20COMPLETA\Imagenes%20Presentacion\familia%20grande.jpg" TargetMode="External"/><Relationship Id="rId11" Type="http://schemas.openxmlformats.org/officeDocument/2006/relationships/image" Target="../media/image21.jpeg"/><Relationship Id="rId5" Type="http://schemas.openxmlformats.org/officeDocument/2006/relationships/image" Target="../media/image18.jpeg"/><Relationship Id="rId15" Type="http://schemas.openxmlformats.org/officeDocument/2006/relationships/image" Target="file:///C:\Users\user\Documents\TESIS%20RESTAURANTE\TESIS%20COMPLETA\Imagenes%20Presentacion\pareja%20adultos.jpg" TargetMode="External"/><Relationship Id="rId10" Type="http://schemas.openxmlformats.org/officeDocument/2006/relationships/image" Target="file:///C:\Users\user\Documents\TESIS%20RESTAURANTE\TESIS%20COMPLETA\Imagenes%20Presentacion\Bueno-verde.png" TargetMode="External"/><Relationship Id="rId19" Type="http://schemas.openxmlformats.org/officeDocument/2006/relationships/image" Target="file:///C:\Users\user\Documents\TESIS%20RESTAURANTE\TESIS%20COMPLETA\Imagenes%20Presentacion\empresaria2.png" TargetMode="External"/><Relationship Id="rId4" Type="http://schemas.openxmlformats.org/officeDocument/2006/relationships/image" Target="file:///C:\Users\user\Documents\TESIS%20RESTAURANTE\TESIS%20COMPLETA\Imagenes%20Presentacion\mapa%20ecuador.png" TargetMode="External"/><Relationship Id="rId9" Type="http://schemas.openxmlformats.org/officeDocument/2006/relationships/image" Target="../media/image20.png"/><Relationship Id="rId1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user\Documents\TESIS%20RESTAURANTE\TESIS%20COMPLETA\Imagenes%20Presentacion\Pluma%20escribierndo.jpg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7.xml"/><Relationship Id="rId18" Type="http://schemas.openxmlformats.org/officeDocument/2006/relationships/slide" Target="slide23.xml"/><Relationship Id="rId26" Type="http://schemas.openxmlformats.org/officeDocument/2006/relationships/slide" Target="slide2.xml"/><Relationship Id="rId3" Type="http://schemas.openxmlformats.org/officeDocument/2006/relationships/slide" Target="slide4.xml"/><Relationship Id="rId21" Type="http://schemas.openxmlformats.org/officeDocument/2006/relationships/slide" Target="slide26.xml"/><Relationship Id="rId7" Type="http://schemas.openxmlformats.org/officeDocument/2006/relationships/slide" Target="slide10.xml"/><Relationship Id="rId12" Type="http://schemas.openxmlformats.org/officeDocument/2006/relationships/slide" Target="slide16.xml"/><Relationship Id="rId17" Type="http://schemas.openxmlformats.org/officeDocument/2006/relationships/slide" Target="slide22.xml"/><Relationship Id="rId25" Type="http://schemas.openxmlformats.org/officeDocument/2006/relationships/slide" Target="slide32.xml"/><Relationship Id="rId2" Type="http://schemas.openxmlformats.org/officeDocument/2006/relationships/slide" Target="slide3.xml"/><Relationship Id="rId16" Type="http://schemas.openxmlformats.org/officeDocument/2006/relationships/slide" Target="slide21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5.xml"/><Relationship Id="rId24" Type="http://schemas.openxmlformats.org/officeDocument/2006/relationships/slide" Target="slide31.xml"/><Relationship Id="rId5" Type="http://schemas.openxmlformats.org/officeDocument/2006/relationships/slide" Target="slide7.xml"/><Relationship Id="rId15" Type="http://schemas.openxmlformats.org/officeDocument/2006/relationships/slide" Target="slide20.xml"/><Relationship Id="rId23" Type="http://schemas.openxmlformats.org/officeDocument/2006/relationships/slide" Target="slide29.xml"/><Relationship Id="rId10" Type="http://schemas.openxmlformats.org/officeDocument/2006/relationships/slide" Target="slide14.xml"/><Relationship Id="rId19" Type="http://schemas.openxmlformats.org/officeDocument/2006/relationships/slide" Target="slide24.xml"/><Relationship Id="rId4" Type="http://schemas.openxmlformats.org/officeDocument/2006/relationships/slide" Target="slide6.xml"/><Relationship Id="rId9" Type="http://schemas.openxmlformats.org/officeDocument/2006/relationships/slide" Target="slide12.xml"/><Relationship Id="rId14" Type="http://schemas.openxmlformats.org/officeDocument/2006/relationships/slide" Target="slide19.xml"/><Relationship Id="rId22" Type="http://schemas.openxmlformats.org/officeDocument/2006/relationships/slide" Target="slide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file:///C:\Users\user\Documents\TESIS%20RESTAURANTE\TESIS%20COMPLETA\Imagenes%20Presentacion\sports%20planet.jpg" TargetMode="External"/><Relationship Id="rId18" Type="http://schemas.openxmlformats.org/officeDocument/2006/relationships/image" Target="../media/image33.jpg"/><Relationship Id="rId3" Type="http://schemas.openxmlformats.org/officeDocument/2006/relationships/image" Target="file:///C:\Users\user\Documents\TESIS%20RESTAURANTE\TESIS%20COMPLETA\Imagenes%20Presentacion\A380%20restaurante.jpg" TargetMode="External"/><Relationship Id="rId21" Type="http://schemas.openxmlformats.org/officeDocument/2006/relationships/image" Target="file:///C:\Users\user\Documents\TESIS%20RESTAURANTE\TESIS%20COMPLETA\Imagenes%20Presentacion\aurum3.jpg" TargetMode="External"/><Relationship Id="rId7" Type="http://schemas.openxmlformats.org/officeDocument/2006/relationships/image" Target="file:///C:\Users\user\Documents\TESIS%20RESTAURANTE\TESIS%20COMPLETA\Imagenes%20Presentacion\aurum.jpg" TargetMode="External"/><Relationship Id="rId12" Type="http://schemas.openxmlformats.org/officeDocument/2006/relationships/image" Target="../media/image30.jpg"/><Relationship Id="rId17" Type="http://schemas.openxmlformats.org/officeDocument/2006/relationships/image" Target="file:///C:\Users\user\Documents\TESIS%20RESTAURANTE\TESIS%20COMPLETA\Imagenes%20Presentacion\planet%20hollywood3.jpg" TargetMode="External"/><Relationship Id="rId25" Type="http://schemas.openxmlformats.org/officeDocument/2006/relationships/image" Target="file:///C:\Users\user\Documents\TESIS%20RESTAURANTE\TESIS%20COMPLETA\Imagenes%20Presentacion\Hard%20Rock%20Cafe%20interior.jpg" TargetMode="External"/><Relationship Id="rId2" Type="http://schemas.openxmlformats.org/officeDocument/2006/relationships/image" Target="../media/image25.jpg"/><Relationship Id="rId16" Type="http://schemas.openxmlformats.org/officeDocument/2006/relationships/image" Target="../media/image32.jp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image" Target="file:///C:\Users\user\Documents\TESIS%20RESTAURANTE\TESIS%20COMPLETA\Imagenes%20Presentacion\aurum1.jpg" TargetMode="External"/><Relationship Id="rId24" Type="http://schemas.openxmlformats.org/officeDocument/2006/relationships/image" Target="../media/image36.jpg"/><Relationship Id="rId5" Type="http://schemas.openxmlformats.org/officeDocument/2006/relationships/image" Target="file:///C:\Users\user\Documents\TESIS%20RESTAURANTE\TESIS%20COMPLETA\Imagenes%20Presentacion\A380%20restaurante2.jpg" TargetMode="External"/><Relationship Id="rId15" Type="http://schemas.openxmlformats.org/officeDocument/2006/relationships/image" Target="file:///C:\Users\user\Documents\TESIS%20RESTAURANTE\TESIS%20COMPLETA\Imagenes%20Presentacion\sports%20planet1.jpg" TargetMode="External"/><Relationship Id="rId23" Type="http://schemas.openxmlformats.org/officeDocument/2006/relationships/image" Target="file:///C:\Users\user\Documents\TESIS%20RESTAURANTE\TESIS%20COMPLETA\Imagenes%20Presentacion\HardRock-Vegas.jpg" TargetMode="External"/><Relationship Id="rId10" Type="http://schemas.openxmlformats.org/officeDocument/2006/relationships/image" Target="../media/image29.jpg"/><Relationship Id="rId19" Type="http://schemas.openxmlformats.org/officeDocument/2006/relationships/image" Target="file:///C:\Users\user\Documents\TESIS%20RESTAURANTE\TESIS%20COMPLETA\Imagenes%20Presentacion\planet%20hollywood.jpg" TargetMode="External"/><Relationship Id="rId4" Type="http://schemas.openxmlformats.org/officeDocument/2006/relationships/image" Target="../media/image26.jpg"/><Relationship Id="rId9" Type="http://schemas.openxmlformats.org/officeDocument/2006/relationships/image" Target="file:///C:\Users\user\Documents\TESIS%20RESTAURANTE\TESIS%20COMPLETA\Imagenes%20Presentacion\A380%20restaurante3.jpg" TargetMode="External"/><Relationship Id="rId14" Type="http://schemas.openxmlformats.org/officeDocument/2006/relationships/image" Target="../media/image31.jpg"/><Relationship Id="rId22" Type="http://schemas.openxmlformats.org/officeDocument/2006/relationships/image" Target="../media/image3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.jpeg"/><Relationship Id="rId21" Type="http://schemas.openxmlformats.org/officeDocument/2006/relationships/image" Target="file:///C:\Users\user\Desktop\Comida%20ECU\Tigrillo2.jpg" TargetMode="External"/><Relationship Id="rId42" Type="http://schemas.openxmlformats.org/officeDocument/2006/relationships/image" Target="../media/image57.jpeg"/><Relationship Id="rId47" Type="http://schemas.openxmlformats.org/officeDocument/2006/relationships/image" Target="file:///C:\Users\user\Desktop\Comida%20ECU\torta%20maque&#241;o.jpg" TargetMode="External"/><Relationship Id="rId63" Type="http://schemas.openxmlformats.org/officeDocument/2006/relationships/image" Target="../media/image68.gif"/><Relationship Id="rId68" Type="http://schemas.openxmlformats.org/officeDocument/2006/relationships/image" Target="file:///C:\Users\user\Documents\TESIS%20RESTAURANTE\TESIS%20COMPLETA\Imagenes%20Presentacion\singing.gif" TargetMode="External"/><Relationship Id="rId84" Type="http://schemas.openxmlformats.org/officeDocument/2006/relationships/image" Target="file:///C:\Users\user\Documents\TESIS%20RESTAURANTE\TESIS%20COMPLETA\Imagenes%20Presentacion\Diana%20De%20Gales.jpg" TargetMode="External"/><Relationship Id="rId16" Type="http://schemas.openxmlformats.org/officeDocument/2006/relationships/image" Target="../media/image44.jpeg"/><Relationship Id="rId11" Type="http://schemas.openxmlformats.org/officeDocument/2006/relationships/image" Target="file:///C:\Users\user\Documents\TESIS%20RESTAURANTE\Im&#225;genes\Hiroshima.jpg" TargetMode="External"/><Relationship Id="rId32" Type="http://schemas.openxmlformats.org/officeDocument/2006/relationships/image" Target="../media/image52.jpg"/><Relationship Id="rId37" Type="http://schemas.openxmlformats.org/officeDocument/2006/relationships/image" Target="file:///C:\Users\user\Desktop\Comida%20ECU\cuy-asado-guinea-pig.jpg" TargetMode="External"/><Relationship Id="rId53" Type="http://schemas.openxmlformats.org/officeDocument/2006/relationships/image" Target="file:///C:\Users\user\Desktop\Comida%20ECU\churrasco-ecuatoriano.jpg" TargetMode="External"/><Relationship Id="rId58" Type="http://schemas.openxmlformats.org/officeDocument/2006/relationships/image" Target="../media/image65.gif"/><Relationship Id="rId74" Type="http://schemas.openxmlformats.org/officeDocument/2006/relationships/image" Target="../media/image73.gif"/><Relationship Id="rId79" Type="http://schemas.openxmlformats.org/officeDocument/2006/relationships/image" Target="file:///C:\Users\user\Documents\TESIS%20RESTAURANTE\TESIS%20COMPLETA\Imagenes%20Presentacion\banner-mascot-adult.png" TargetMode="External"/><Relationship Id="rId5" Type="http://schemas.openxmlformats.org/officeDocument/2006/relationships/image" Target="file:///C:\Users\user\Documents\TESIS%20RESTAURANTE\TESIS%20COMPLETA\Imagenes%20Presentacion\Dise&#241;o%20PLANTA.jpg" TargetMode="External"/><Relationship Id="rId19" Type="http://schemas.openxmlformats.org/officeDocument/2006/relationships/image" Target="file:///C:\Users\user\Desktop\Comida%20ECU\Bolon%20de%20Verde.JPG" TargetMode="External"/><Relationship Id="rId14" Type="http://schemas.openxmlformats.org/officeDocument/2006/relationships/image" Target="../media/image43.gif"/><Relationship Id="rId22" Type="http://schemas.openxmlformats.org/officeDocument/2006/relationships/image" Target="../media/image47.jpeg"/><Relationship Id="rId27" Type="http://schemas.openxmlformats.org/officeDocument/2006/relationships/image" Target="file:///C:\Users\user\Desktop\Comida%20ECU\Ceviche-de-palmitos-y-chochos.jpg" TargetMode="External"/><Relationship Id="rId30" Type="http://schemas.openxmlformats.org/officeDocument/2006/relationships/image" Target="../media/image51.jpeg"/><Relationship Id="rId35" Type="http://schemas.openxmlformats.org/officeDocument/2006/relationships/image" Target="file:///C:\Users\user\Desktop\Comida%20ECU\Chugchucaras.JPG" TargetMode="External"/><Relationship Id="rId43" Type="http://schemas.openxmlformats.org/officeDocument/2006/relationships/image" Target="file:///C:\Users\user\Desktop\Comida%20ECU\Locro%20papa.jpg" TargetMode="External"/><Relationship Id="rId48" Type="http://schemas.openxmlformats.org/officeDocument/2006/relationships/image" Target="../media/image60.jpeg"/><Relationship Id="rId56" Type="http://schemas.openxmlformats.org/officeDocument/2006/relationships/image" Target="../media/image64.gif"/><Relationship Id="rId64" Type="http://schemas.openxmlformats.org/officeDocument/2006/relationships/image" Target="file:///C:\Users\user\Documents\TESIS%20RESTAURANTE\TESIS%20COMPLETA\Imagenes%20Presentacion\nest_4.gif" TargetMode="External"/><Relationship Id="rId69" Type="http://schemas.openxmlformats.org/officeDocument/2006/relationships/hyperlink" Target="Hipervinculos/Menu.docx" TargetMode="External"/><Relationship Id="rId77" Type="http://schemas.openxmlformats.org/officeDocument/2006/relationships/image" Target="file:///C:\Users\user\Documents\TESIS%20RESTAURANTE\TESIS%20COMPLETA\Imagenes%20Presentacion\2_people_eating_dinner_animated.gif" TargetMode="External"/><Relationship Id="rId8" Type="http://schemas.openxmlformats.org/officeDocument/2006/relationships/image" Target="../media/image40.gif"/><Relationship Id="rId51" Type="http://schemas.openxmlformats.org/officeDocument/2006/relationships/image" Target="file:///C:\Users\user\Desktop\Comida%20ECU\sopa%20de%20bolas%20de%20verde.jpg" TargetMode="External"/><Relationship Id="rId72" Type="http://schemas.openxmlformats.org/officeDocument/2006/relationships/image" Target="../media/image72.png"/><Relationship Id="rId80" Type="http://schemas.openxmlformats.org/officeDocument/2006/relationships/image" Target="../media/image76.gif"/><Relationship Id="rId85" Type="http://schemas.openxmlformats.org/officeDocument/2006/relationships/image" Target="file:///C:\Users\user\Documents\TESIS%20RESTAURANTE\TESIS%20COMPLETA\Imagenes%20Presentacion\Neil_Armstrong_pose.jpg" TargetMode="External"/><Relationship Id="rId3" Type="http://schemas.openxmlformats.org/officeDocument/2006/relationships/slideLayout" Target="../slideLayouts/slideLayout12.xml"/><Relationship Id="rId12" Type="http://schemas.openxmlformats.org/officeDocument/2006/relationships/image" Target="../media/image42.png"/><Relationship Id="rId17" Type="http://schemas.openxmlformats.org/officeDocument/2006/relationships/image" Target="file:///C:\Users\user\Desktop\Comida%20ECU\Sancocho%20plato%20hondo.jpg" TargetMode="External"/><Relationship Id="rId25" Type="http://schemas.openxmlformats.org/officeDocument/2006/relationships/image" Target="file:///C:\Users\user\Desktop\Comida%20ECU\Humitas.jpg" TargetMode="External"/><Relationship Id="rId33" Type="http://schemas.openxmlformats.org/officeDocument/2006/relationships/image" Target="file:///C:\Users\user\Desktop\Comida%20ECU\Ceviche%20concha.jpg" TargetMode="External"/><Relationship Id="rId38" Type="http://schemas.openxmlformats.org/officeDocument/2006/relationships/image" Target="../media/image55.jpeg"/><Relationship Id="rId46" Type="http://schemas.openxmlformats.org/officeDocument/2006/relationships/image" Target="../media/image59.jpeg"/><Relationship Id="rId59" Type="http://schemas.openxmlformats.org/officeDocument/2006/relationships/image" Target="file:///C:\Users\user\Documents\TESIS%20RESTAURANTE\Im&#225;genes\Comiendo-05.gif" TargetMode="External"/><Relationship Id="rId67" Type="http://schemas.openxmlformats.org/officeDocument/2006/relationships/image" Target="../media/image70.gif"/><Relationship Id="rId20" Type="http://schemas.openxmlformats.org/officeDocument/2006/relationships/image" Target="../media/image46.jpeg"/><Relationship Id="rId41" Type="http://schemas.openxmlformats.org/officeDocument/2006/relationships/image" Target="file:///C:\Users\user\Desktop\Comida%20ECU\llapingachos.jpg" TargetMode="External"/><Relationship Id="rId54" Type="http://schemas.openxmlformats.org/officeDocument/2006/relationships/image" Target="../media/image63.gif"/><Relationship Id="rId62" Type="http://schemas.openxmlformats.org/officeDocument/2006/relationships/image" Target="file:///C:\Users\user\Documents\TESIS%20RESTAURANTE\Im&#225;genes\saxo3.gif.php.gif" TargetMode="External"/><Relationship Id="rId70" Type="http://schemas.openxmlformats.org/officeDocument/2006/relationships/image" Target="../media/image71.gif"/><Relationship Id="rId75" Type="http://schemas.openxmlformats.org/officeDocument/2006/relationships/image" Target="file:///C:\Users\user\Documents\TESIS%20RESTAURANTE\TESIS%20COMPLETA\Imagenes%20Presentacion\abuela_aplaude_pierna.gif" TargetMode="External"/><Relationship Id="rId83" Type="http://schemas.openxmlformats.org/officeDocument/2006/relationships/image" Target="file:///C:\Users\user\Documents\TESIS%20RESTAURANTE\TESIS%20COMPLETA\Imagenes%20Presentacion\comiendo-5.gif" TargetMode="External"/><Relationship Id="rId88" Type="http://schemas.openxmlformats.org/officeDocument/2006/relationships/image" Target="../media/image77.png"/><Relationship Id="rId1" Type="http://schemas.openxmlformats.org/officeDocument/2006/relationships/audio" Target="NULL" TargetMode="External"/><Relationship Id="rId6" Type="http://schemas.openxmlformats.org/officeDocument/2006/relationships/image" Target="../media/image39.jpg"/><Relationship Id="rId15" Type="http://schemas.openxmlformats.org/officeDocument/2006/relationships/image" Target="file:///C:\Users\user\Documents\TESIS%20RESTAURANTE\Fotos\Collectors-Edition-Superman-Adult-Costume.gif" TargetMode="External"/><Relationship Id="rId23" Type="http://schemas.openxmlformats.org/officeDocument/2006/relationships/image" Target="file:///C:\Users\user\Desktop\Comida%20ECU\pan%20de%20yuca.jpg" TargetMode="External"/><Relationship Id="rId28" Type="http://schemas.openxmlformats.org/officeDocument/2006/relationships/image" Target="../media/image50.JPG"/><Relationship Id="rId36" Type="http://schemas.openxmlformats.org/officeDocument/2006/relationships/image" Target="../media/image54.jpeg"/><Relationship Id="rId49" Type="http://schemas.openxmlformats.org/officeDocument/2006/relationships/image" Target="file:///C:\Users\user\Desktop\Comida%20ECU\seco-de-chivo.jpg" TargetMode="External"/><Relationship Id="rId57" Type="http://schemas.openxmlformats.org/officeDocument/2006/relationships/image" Target="file:///C:\Users\user\Documents\TESIS%20RESTAURANTE\TESIS%20COMPLETA\Imagenes%20Presentacion\COMIENDO+PAVO.gif" TargetMode="External"/><Relationship Id="rId10" Type="http://schemas.openxmlformats.org/officeDocument/2006/relationships/image" Target="../media/image41.jpg"/><Relationship Id="rId31" Type="http://schemas.openxmlformats.org/officeDocument/2006/relationships/image" Target="file:///C:\Users\user\Desktop\Comida%20ECU\Ceviche%20cangrejo.jpg" TargetMode="External"/><Relationship Id="rId44" Type="http://schemas.openxmlformats.org/officeDocument/2006/relationships/image" Target="../media/image58.jpeg"/><Relationship Id="rId52" Type="http://schemas.openxmlformats.org/officeDocument/2006/relationships/image" Target="../media/image62.jpeg"/><Relationship Id="rId60" Type="http://schemas.openxmlformats.org/officeDocument/2006/relationships/image" Target="../media/image66.gif"/><Relationship Id="rId65" Type="http://schemas.openxmlformats.org/officeDocument/2006/relationships/image" Target="../media/image69.gif"/><Relationship Id="rId73" Type="http://schemas.openxmlformats.org/officeDocument/2006/relationships/image" Target="file:///C:\Users\user\Documents\TESIS%20RESTAURANTE\TESIS%20COMPLETA\Imagenes%20Presentacion\Adult_Commons-tan.png" TargetMode="External"/><Relationship Id="rId78" Type="http://schemas.openxmlformats.org/officeDocument/2006/relationships/image" Target="../media/image75.png"/><Relationship Id="rId81" Type="http://schemas.openxmlformats.org/officeDocument/2006/relationships/image" Target="file:///C:\Users\user\Documents\TESIS%20RESTAURANTE\TESIS%20COMPLETA\Imagenes%20Presentacion\FOODWalace.gif" TargetMode="External"/><Relationship Id="rId86" Type="http://schemas.openxmlformats.org/officeDocument/2006/relationships/image" Target="file:///C:\Users\user\Documents\TESIS%20RESTAURANTE\TESIS%20COMPLETA\Imagenes%20Presentacion\walt_disney.jpg" TargetMode="External"/><Relationship Id="rId4" Type="http://schemas.openxmlformats.org/officeDocument/2006/relationships/image" Target="../media/image38.jpg"/><Relationship Id="rId9" Type="http://schemas.openxmlformats.org/officeDocument/2006/relationships/image" Target="file:///C:\Users\user\Documents\TESIS%20RESTAURANTE\Im&#225;genes\Mesa%204.gif" TargetMode="External"/><Relationship Id="rId13" Type="http://schemas.openxmlformats.org/officeDocument/2006/relationships/image" Target="file:///C:\Users\user\Documents\TESIS%20RESTAURANTE\Im&#225;genes\nuke.png" TargetMode="External"/><Relationship Id="rId18" Type="http://schemas.openxmlformats.org/officeDocument/2006/relationships/image" Target="../media/image45.jpeg"/><Relationship Id="rId39" Type="http://schemas.openxmlformats.org/officeDocument/2006/relationships/image" Target="file:///C:\Users\user\Desktop\Comida%20ECU\Guatita2.jpg" TargetMode="External"/><Relationship Id="rId34" Type="http://schemas.openxmlformats.org/officeDocument/2006/relationships/image" Target="../media/image53.jpeg"/><Relationship Id="rId50" Type="http://schemas.openxmlformats.org/officeDocument/2006/relationships/image" Target="../media/image61.jpeg"/><Relationship Id="rId55" Type="http://schemas.openxmlformats.org/officeDocument/2006/relationships/image" Target="file:///C:\Users\user\Documents\TESIS%20RESTAURANTE\TESIS%20COMPLETA\Imagenes%20Presentacion\elvis%20singing.gif" TargetMode="External"/><Relationship Id="rId76" Type="http://schemas.openxmlformats.org/officeDocument/2006/relationships/image" Target="../media/image74.gif"/><Relationship Id="rId7" Type="http://schemas.openxmlformats.org/officeDocument/2006/relationships/image" Target="file:///C:\Users\user\Documents\TESIS%20RESTAURANTE\Im&#225;genes\The_Titanic_Wallpaper_tdyni.jpg" TargetMode="External"/><Relationship Id="rId71" Type="http://schemas.openxmlformats.org/officeDocument/2006/relationships/image" Target="file:///C:\Users\user\Documents\TESIS%20RESTAURANTE\Fotos\einstein.gif" TargetMode="External"/><Relationship Id="rId2" Type="http://schemas.microsoft.com/office/2007/relationships/media" Target="../media/media1.mp3"/><Relationship Id="rId29" Type="http://schemas.openxmlformats.org/officeDocument/2006/relationships/image" Target="file:///C:\Users\user\Desktop\Comida%20ECU\arroz%20con%20menestra.JPG" TargetMode="External"/><Relationship Id="rId24" Type="http://schemas.openxmlformats.org/officeDocument/2006/relationships/image" Target="../media/image48.jpeg"/><Relationship Id="rId40" Type="http://schemas.openxmlformats.org/officeDocument/2006/relationships/image" Target="../media/image56.jpg"/><Relationship Id="rId45" Type="http://schemas.openxmlformats.org/officeDocument/2006/relationships/image" Target="file:///C:\Users\user\Desktop\Comida%20ECU\Mote%20con%20fritada2.jpg" TargetMode="External"/><Relationship Id="rId66" Type="http://schemas.openxmlformats.org/officeDocument/2006/relationships/image" Target="file:///C:\Users\user\Documents\TESIS%20RESTAURANTE\Im&#225;genes\piano.gif" TargetMode="External"/><Relationship Id="rId87" Type="http://schemas.openxmlformats.org/officeDocument/2006/relationships/image" Target="file:///C:\Users\user\Documents\TESIS%20RESTAURANTE\TESIS%20COMPLETA\Imagenes%20Presentacion\pele1970.jpg" TargetMode="External"/><Relationship Id="rId61" Type="http://schemas.openxmlformats.org/officeDocument/2006/relationships/image" Target="../media/image67.gif"/><Relationship Id="rId82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user\Documents\TESIS%20RESTAURANTE\TESIS%20COMPLETA\Imagenes%20Presentacion\Ba&#241;o.jpg" TargetMode="External"/><Relationship Id="rId3" Type="http://schemas.microsoft.com/office/2007/relationships/media" Target="file:///C:\Users\user\Documents\TESIS%20RESTAURANTE\TESIS%20COMPLETA\Sonido%20de%20oceano.mp3" TargetMode="External"/><Relationship Id="rId7" Type="http://schemas.openxmlformats.org/officeDocument/2006/relationships/image" Target="../media/image78.jpg"/><Relationship Id="rId12" Type="http://schemas.openxmlformats.org/officeDocument/2006/relationships/image" Target="../media/image81.png"/><Relationship Id="rId2" Type="http://schemas.microsoft.com/office/2007/relationships/media" Target="file:///C:\Users\user\Documents\TESIS%20RESTAURANTE\TESIS%20COMPLETA\08%20-%20Unable%20To%20Stay,%20Unwilling%20To%20Leave.mp3" TargetMode="External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10" Type="http://schemas.openxmlformats.org/officeDocument/2006/relationships/image" Target="file:///C:\Users\user\Documents\TESIS%20RESTAURANTE\TESIS%20COMPLETA\Imagenes%20Presentacion\man%20cleaning.gif" TargetMode="External"/><Relationship Id="rId4" Type="http://schemas.openxmlformats.org/officeDocument/2006/relationships/audio" Target="file:///C:\Users\user\Documents\TESIS%20RESTAURANTE\TESIS%20COMPLETA\Sonido%20de%20oceano.mp3" TargetMode="External"/><Relationship Id="rId9" Type="http://schemas.openxmlformats.org/officeDocument/2006/relationships/image" Target="../media/image7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ipervinculos/Demanda%20Insatisfecha.docx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user\Documents\TESIS%20RESTAURANTE\TESIS%20COMPLETA\Imagenes%20Presentacion\analisis%20tecnico.jpg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5" y="1903472"/>
            <a:ext cx="2911216" cy="2183412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sp>
        <p:nvSpPr>
          <p:cNvPr id="3075" name="2 CuadroTexto"/>
          <p:cNvSpPr txBox="1">
            <a:spLocks noChangeArrowheads="1"/>
          </p:cNvSpPr>
          <p:nvPr/>
        </p:nvSpPr>
        <p:spPr bwMode="auto">
          <a:xfrm>
            <a:off x="2843187" y="5178678"/>
            <a:ext cx="3529013" cy="338554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3000" b="1">
                <a:ln w="11430">
                  <a:solidFill>
                    <a:srgbClr val="336600"/>
                  </a:solidFill>
                </a:ln>
                <a:solidFill>
                  <a:srgbClr val="33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s-EC" sz="1600" cap="all" dirty="0">
                <a:ln w="9000" cmpd="sng">
                  <a:solidFill>
                    <a:srgbClr val="336600"/>
                  </a:solidFill>
                  <a:prstDash val="solid"/>
                </a:ln>
                <a:solidFill>
                  <a:srgbClr val="0033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Sangolquí, Abril de 2012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1331640" y="1903472"/>
            <a:ext cx="5184576" cy="24006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000" b="1" dirty="0">
                <a:ln w="11430">
                  <a:solidFill>
                    <a:srgbClr val="336600"/>
                  </a:solidFill>
                </a:ln>
                <a:solidFill>
                  <a:srgbClr val="3366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Proyecto de Creación de un Restaurante Temático en el Distrito Metropolitano de Quito para Personas Mayores de 40 años</a:t>
            </a:r>
            <a:endParaRPr lang="es-EC" sz="3000" b="1" dirty="0">
              <a:ln w="11430">
                <a:solidFill>
                  <a:srgbClr val="336600"/>
                </a:solidFill>
              </a:ln>
              <a:solidFill>
                <a:srgbClr val="3366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8100392" y="2204864"/>
            <a:ext cx="576064" cy="939428"/>
            <a:chOff x="6228184" y="836712"/>
            <a:chExt cx="697905" cy="1067384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4" y="836712"/>
              <a:ext cx="697905" cy="1067384"/>
            </a:xfrm>
            <a:prstGeom prst="rect">
              <a:avLst/>
            </a:prstGeom>
          </p:spPr>
        </p:pic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5" r:link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5926" y="1091977"/>
              <a:ext cx="164306" cy="104775"/>
            </a:xfrm>
            <a:prstGeom prst="rect">
              <a:avLst/>
            </a:prstGeom>
          </p:spPr>
        </p:pic>
      </p:grpSp>
      <p:sp>
        <p:nvSpPr>
          <p:cNvPr id="3" name="2 Botón de acción: Final">
            <a:hlinkClick r:id="" action="ppaction://hlinkshowjump?jump=lastslide" highlightClick="1"/>
          </p:cNvPr>
          <p:cNvSpPr/>
          <p:nvPr/>
        </p:nvSpPr>
        <p:spPr>
          <a:xfrm>
            <a:off x="71500" y="5517232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251520" y="1036596"/>
            <a:ext cx="8615994" cy="4696660"/>
            <a:chOff x="251520" y="1036596"/>
            <a:chExt cx="8615994" cy="4696660"/>
          </a:xfrm>
        </p:grpSpPr>
        <p:sp>
          <p:nvSpPr>
            <p:cNvPr id="18" name="17 Rectángulo"/>
            <p:cNvSpPr/>
            <p:nvPr/>
          </p:nvSpPr>
          <p:spPr>
            <a:xfrm>
              <a:off x="4211960" y="1223324"/>
              <a:ext cx="4655554" cy="2323032"/>
            </a:xfrm>
            <a:prstGeom prst="rect">
              <a:avLst/>
            </a:prstGeom>
            <a:blipFill dpi="0" rotWithShape="1">
              <a:blip r:embed="rId2" r:link="rId3">
                <a:alphaModFix amt="80000"/>
              </a:blip>
              <a:srcRect/>
              <a:stretch>
                <a:fillRect/>
              </a:stretch>
            </a:blipFill>
            <a:ln w="38100"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tx1"/>
                </a:solidFill>
              </a:endParaRPr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251520" y="2127814"/>
              <a:ext cx="3960440" cy="1429062"/>
            </a:xfrm>
            <a:prstGeom prst="rect">
              <a:avLst/>
            </a:prstGeom>
            <a:blipFill dpi="0" rotWithShape="1">
              <a:blip r:embed="rId2" r:link="rId3">
                <a:alphaModFix amt="80000"/>
              </a:blip>
              <a:srcRect/>
              <a:stretch>
                <a:fillRect/>
              </a:stretch>
            </a:blipFill>
            <a:ln w="38100"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noFill/>
              </a:endParaRPr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251520" y="1036596"/>
              <a:ext cx="864096" cy="1091218"/>
            </a:xfrm>
            <a:prstGeom prst="rect">
              <a:avLst/>
            </a:prstGeom>
            <a:blipFill dpi="0" rotWithShape="1">
              <a:blip r:embed="rId4" r:link="rId5">
                <a:alphaModFix amt="80000"/>
              </a:blip>
              <a:srcRect/>
              <a:stretch>
                <a:fillRect/>
              </a:stretch>
            </a:blipFill>
            <a:ln w="38100"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convex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noFill/>
              </a:endParaRPr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4211960" y="3556876"/>
              <a:ext cx="4655554" cy="2176380"/>
            </a:xfrm>
            <a:prstGeom prst="rect">
              <a:avLst/>
            </a:prstGeom>
            <a:blipFill dpi="0" rotWithShape="1">
              <a:blip r:embed="rId2" r:link="rId3">
                <a:alphaModFix amt="80000"/>
              </a:blip>
              <a:srcRect/>
              <a:stretch>
                <a:fillRect/>
              </a:stretch>
            </a:blipFill>
            <a:ln w="38100"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tx1"/>
                </a:solidFill>
              </a:endParaRPr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251520" y="3556876"/>
              <a:ext cx="3960440" cy="2176380"/>
            </a:xfrm>
            <a:prstGeom prst="rect">
              <a:avLst/>
            </a:prstGeom>
            <a:blipFill dpi="0" rotWithShape="1">
              <a:blip r:embed="rId2" r:link="rId3">
                <a:alphaModFix amt="80000"/>
              </a:blip>
              <a:srcRect/>
              <a:stretch>
                <a:fillRect/>
              </a:stretch>
            </a:blipFill>
            <a:ln w="38100"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tx1"/>
                </a:solidFill>
              </a:endParaRPr>
            </a:p>
          </p:txBody>
        </p:sp>
      </p:grpSp>
      <p:sp>
        <p:nvSpPr>
          <p:cNvPr id="4" name="3 CuadroTexto"/>
          <p:cNvSpPr txBox="1"/>
          <p:nvPr/>
        </p:nvSpPr>
        <p:spPr>
          <a:xfrm>
            <a:off x="107504" y="15900"/>
            <a:ext cx="9001000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Factores determinantes del proyecto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6" r:link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61345"/>
            <a:ext cx="1562100" cy="76200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" name="2 CuadroTexto"/>
          <p:cNvSpPr txBox="1"/>
          <p:nvPr/>
        </p:nvSpPr>
        <p:spPr>
          <a:xfrm>
            <a:off x="2039265" y="2426846"/>
            <a:ext cx="2125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Times New Roman" pitchFamily="18" charset="0"/>
                <a:cs typeface="Times New Roman" pitchFamily="18" charset="0"/>
              </a:rPr>
              <a:t>Capacidad máx. de atención diaria: 488 clientes</a:t>
            </a:r>
            <a:endParaRPr lang="es-EC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5256419" y="1916832"/>
            <a:ext cx="14758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700" dirty="0" smtClean="0">
                <a:latin typeface="Times New Roman" pitchFamily="18" charset="0"/>
                <a:cs typeface="Times New Roman" pitchFamily="18" charset="0"/>
              </a:rPr>
              <a:t>Equipos poco contaminantes</a:t>
            </a:r>
            <a:endParaRPr lang="es-EC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076056" y="1490130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Times New Roman" pitchFamily="18" charset="0"/>
                <a:cs typeface="Times New Roman" pitchFamily="18" charset="0"/>
              </a:rPr>
              <a:t>Insumos y materia prima</a:t>
            </a:r>
            <a:endParaRPr lang="es-EC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7308304" y="1861783"/>
            <a:ext cx="154782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700" dirty="0" smtClean="0">
                <a:latin typeface="Times New Roman" pitchFamily="18" charset="0"/>
                <a:cs typeface="Times New Roman" pitchFamily="18" charset="0"/>
              </a:rPr>
              <a:t>Maquinaria y equipo de acero inoxidable</a:t>
            </a:r>
            <a:endParaRPr lang="es-EC" sz="17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1115616" y="843222"/>
            <a:ext cx="7920880" cy="1417510"/>
            <a:chOff x="1115616" y="843222"/>
            <a:chExt cx="7920880" cy="1417510"/>
          </a:xfrm>
        </p:grpSpPr>
        <p:sp>
          <p:nvSpPr>
            <p:cNvPr id="42" name="41 Rectángulo"/>
            <p:cNvSpPr/>
            <p:nvPr/>
          </p:nvSpPr>
          <p:spPr>
            <a:xfrm>
              <a:off x="5925347" y="851849"/>
              <a:ext cx="3111149" cy="672315"/>
            </a:xfrm>
            <a:prstGeom prst="rect">
              <a:avLst/>
            </a:prstGeom>
            <a:blipFill>
              <a:blip r:embed="rId9" r:link="rId10"/>
              <a:stretch>
                <a:fillRect/>
              </a:stretch>
            </a:blipFill>
            <a:ln w="38100"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convex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noFill/>
              </a:endParaRPr>
            </a:p>
          </p:txBody>
        </p:sp>
        <p:sp>
          <p:nvSpPr>
            <p:cNvPr id="39" name="38 Rectángulo"/>
            <p:cNvSpPr/>
            <p:nvPr/>
          </p:nvSpPr>
          <p:spPr>
            <a:xfrm>
              <a:off x="1115616" y="1588417"/>
              <a:ext cx="3096344" cy="672315"/>
            </a:xfrm>
            <a:prstGeom prst="rect">
              <a:avLst/>
            </a:prstGeom>
            <a:blipFill>
              <a:blip r:embed="rId9" r:link="rId10"/>
              <a:stretch>
                <a:fillRect/>
              </a:stretch>
            </a:blipFill>
            <a:ln w="38100"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convex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noFill/>
              </a:endParaRPr>
            </a:p>
          </p:txBody>
        </p:sp>
        <p:sp>
          <p:nvSpPr>
            <p:cNvPr id="6" name="5 Triángulo isósceles"/>
            <p:cNvSpPr/>
            <p:nvPr/>
          </p:nvSpPr>
          <p:spPr>
            <a:xfrm>
              <a:off x="1763688" y="1011335"/>
              <a:ext cx="1728192" cy="601325"/>
            </a:xfrm>
            <a:prstGeom prst="triangle">
              <a:avLst/>
            </a:prstGeom>
            <a:blipFill>
              <a:blip r:embed="rId9" r:link="rId10"/>
              <a:stretch>
                <a:fillRect/>
              </a:stretch>
            </a:blipFill>
            <a:ln w="38100"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convex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noFill/>
              </a:endParaRPr>
            </a:p>
          </p:txBody>
        </p:sp>
        <p:sp>
          <p:nvSpPr>
            <p:cNvPr id="41" name="40 Rectángulo"/>
            <p:cNvSpPr/>
            <p:nvPr/>
          </p:nvSpPr>
          <p:spPr>
            <a:xfrm>
              <a:off x="4039186" y="843222"/>
              <a:ext cx="2782892" cy="672315"/>
            </a:xfrm>
            <a:prstGeom prst="rect">
              <a:avLst/>
            </a:prstGeom>
            <a:blipFill>
              <a:blip r:embed="rId9" r:link="rId10"/>
              <a:stretch>
                <a:fillRect/>
              </a:stretch>
            </a:blipFill>
            <a:ln w="38100"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convex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noFill/>
              </a:endParaRPr>
            </a:p>
          </p:txBody>
        </p:sp>
      </p:grpSp>
      <p:pic>
        <p:nvPicPr>
          <p:cNvPr id="20" name="19 Imagen"/>
          <p:cNvPicPr>
            <a:picLocks noChangeAspect="1"/>
          </p:cNvPicPr>
          <p:nvPr/>
        </p:nvPicPr>
        <p:blipFill>
          <a:blip r:link="rId11">
            <a:biLevel thresh="50000"/>
          </a:blip>
          <a:stretch>
            <a:fillRect/>
          </a:stretch>
        </p:blipFill>
        <p:spPr>
          <a:xfrm>
            <a:off x="349068" y="1174672"/>
            <a:ext cx="694540" cy="749902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link="rId12"/>
          <a:stretch>
            <a:fillRect/>
          </a:stretch>
        </p:blipFill>
        <p:spPr>
          <a:xfrm>
            <a:off x="4314641" y="1950010"/>
            <a:ext cx="961806" cy="542886"/>
          </a:xfrm>
          <a:prstGeom prst="rect">
            <a:avLst/>
          </a:prstGeom>
        </p:spPr>
      </p:pic>
      <p:grpSp>
        <p:nvGrpSpPr>
          <p:cNvPr id="38" name="37 Grupo"/>
          <p:cNvGrpSpPr/>
          <p:nvPr/>
        </p:nvGrpSpPr>
        <p:grpSpPr>
          <a:xfrm>
            <a:off x="4516715" y="2687052"/>
            <a:ext cx="4231748" cy="797814"/>
            <a:chOff x="4516715" y="2687052"/>
            <a:chExt cx="4231748" cy="797814"/>
          </a:xfrm>
        </p:grpSpPr>
        <p:grpSp>
          <p:nvGrpSpPr>
            <p:cNvPr id="35" name="34 Grupo"/>
            <p:cNvGrpSpPr/>
            <p:nvPr/>
          </p:nvGrpSpPr>
          <p:grpSpPr>
            <a:xfrm>
              <a:off x="5925345" y="2687052"/>
              <a:ext cx="2823118" cy="797814"/>
              <a:chOff x="5724128" y="2492896"/>
              <a:chExt cx="2512744" cy="661318"/>
            </a:xfrm>
          </p:grpSpPr>
          <p:pic>
            <p:nvPicPr>
              <p:cNvPr id="33" name="32 Imagen"/>
              <p:cNvPicPr>
                <a:picLocks noChangeAspect="1"/>
              </p:cNvPicPr>
              <p:nvPr/>
            </p:nvPicPr>
            <p:blipFill>
              <a:blip r:embed="rId13" r:link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4128" y="2492896"/>
                <a:ext cx="720080" cy="661318"/>
              </a:xfrm>
              <a:prstGeom prst="rect">
                <a:avLst/>
              </a:prstGeom>
            </p:spPr>
          </p:pic>
          <p:sp>
            <p:nvSpPr>
              <p:cNvPr id="34" name="33 CuadroTexto"/>
              <p:cNvSpPr txBox="1"/>
              <p:nvPr/>
            </p:nvSpPr>
            <p:spPr>
              <a:xfrm>
                <a:off x="6444207" y="2570711"/>
                <a:ext cx="1792665" cy="535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dirty="0" smtClean="0">
                    <a:latin typeface="Times New Roman" pitchFamily="18" charset="0"/>
                    <a:cs typeface="Times New Roman" pitchFamily="18" charset="0"/>
                  </a:rPr>
                  <a:t>Materia prima de calidad</a:t>
                </a:r>
                <a:endParaRPr lang="es-EC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22" name="21 Imagen"/>
            <p:cNvPicPr>
              <a:picLocks noChangeAspect="1"/>
            </p:cNvPicPr>
            <p:nvPr/>
          </p:nvPicPr>
          <p:blipFill>
            <a:blip r:link="rId15"/>
            <a:stretch>
              <a:fillRect/>
            </a:stretch>
          </p:blipFill>
          <p:spPr>
            <a:xfrm>
              <a:off x="4516715" y="2738946"/>
              <a:ext cx="816482" cy="593805"/>
            </a:xfrm>
            <a:prstGeom prst="rect">
              <a:avLst/>
            </a:prstGeom>
          </p:spPr>
        </p:pic>
        <p:pic>
          <p:nvPicPr>
            <p:cNvPr id="25" name="24 Imagen"/>
            <p:cNvPicPr>
              <a:picLocks noChangeAspect="1"/>
            </p:cNvPicPr>
            <p:nvPr/>
          </p:nvPicPr>
          <p:blipFill>
            <a:blip r:link="rId16"/>
            <a:stretch>
              <a:fillRect/>
            </a:stretch>
          </p:blipFill>
          <p:spPr>
            <a:xfrm>
              <a:off x="5329563" y="2732099"/>
              <a:ext cx="635610" cy="600652"/>
            </a:xfrm>
            <a:prstGeom prst="rect">
              <a:avLst/>
            </a:prstGeom>
          </p:spPr>
        </p:pic>
      </p:grpSp>
      <p:grpSp>
        <p:nvGrpSpPr>
          <p:cNvPr id="48" name="47 Grupo"/>
          <p:cNvGrpSpPr/>
          <p:nvPr/>
        </p:nvGrpSpPr>
        <p:grpSpPr>
          <a:xfrm>
            <a:off x="235380" y="3772900"/>
            <a:ext cx="3929326" cy="1960356"/>
            <a:chOff x="235380" y="3772900"/>
            <a:chExt cx="3929326" cy="1960356"/>
          </a:xfrm>
        </p:grpSpPr>
        <p:grpSp>
          <p:nvGrpSpPr>
            <p:cNvPr id="14" name="13 Grupo"/>
            <p:cNvGrpSpPr/>
            <p:nvPr/>
          </p:nvGrpSpPr>
          <p:grpSpPr>
            <a:xfrm>
              <a:off x="235380" y="3772900"/>
              <a:ext cx="3929326" cy="1960356"/>
              <a:chOff x="246629" y="745662"/>
              <a:chExt cx="3929326" cy="1960356"/>
            </a:xfrm>
          </p:grpSpPr>
          <p:sp>
            <p:nvSpPr>
              <p:cNvPr id="5" name="4 CuadroTexto"/>
              <p:cNvSpPr txBox="1"/>
              <p:nvPr/>
            </p:nvSpPr>
            <p:spPr>
              <a:xfrm>
                <a:off x="2123728" y="1340768"/>
                <a:ext cx="2052227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1700" b="1" dirty="0" smtClean="0">
                    <a:latin typeface="Times New Roman" pitchFamily="18" charset="0"/>
                    <a:cs typeface="Times New Roman" pitchFamily="18" charset="0"/>
                  </a:rPr>
                  <a:t>Financiamiento</a:t>
                </a:r>
                <a:r>
                  <a:rPr lang="es-EC" sz="1700" dirty="0" smtClean="0"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r>
                  <a:rPr lang="es-EC" sz="1700" dirty="0" smtClean="0">
                    <a:latin typeface="Times New Roman" pitchFamily="18" charset="0"/>
                    <a:cs typeface="Times New Roman" pitchFamily="18" charset="0"/>
                  </a:rPr>
                  <a:t>Plazo       3 años</a:t>
                </a:r>
              </a:p>
              <a:p>
                <a:r>
                  <a:rPr lang="es-EC" sz="1700" dirty="0" smtClean="0">
                    <a:latin typeface="Times New Roman" pitchFamily="18" charset="0"/>
                    <a:cs typeface="Times New Roman" pitchFamily="18" charset="0"/>
                  </a:rPr>
                  <a:t>Tasa        10.85%</a:t>
                </a:r>
              </a:p>
              <a:p>
                <a:r>
                  <a:rPr lang="es-EC" sz="1700" dirty="0" smtClean="0">
                    <a:latin typeface="Times New Roman" pitchFamily="18" charset="0"/>
                    <a:cs typeface="Times New Roman" pitchFamily="18" charset="0"/>
                  </a:rPr>
                  <a:t>Monto     138,344.17</a:t>
                </a:r>
                <a:endParaRPr lang="es-EC" sz="17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0" name="9 Imagen">
                <a:hlinkClick r:id="rId17" action="ppaction://hlinkfile"/>
              </p:cNvPr>
              <p:cNvPicPr>
                <a:picLocks noChangeAspect="1"/>
              </p:cNvPicPr>
              <p:nvPr/>
            </p:nvPicPr>
            <p:blipFill>
              <a:blip r:embed="rId18" r:link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629" y="745662"/>
                <a:ext cx="1960356" cy="196035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  <a:reflection blurRad="6350" stA="50000" endA="300" endPos="55000" dir="5400000" sy="-100000" algn="bl" rotWithShape="0"/>
              </a:effectLst>
            </p:spPr>
          </p:pic>
        </p:grpSp>
        <p:pic>
          <p:nvPicPr>
            <p:cNvPr id="40" name="39 Imagen"/>
            <p:cNvPicPr>
              <a:picLocks noChangeAspect="1"/>
            </p:cNvPicPr>
            <p:nvPr/>
          </p:nvPicPr>
          <p:blipFill>
            <a:blip r:link="rId20"/>
            <a:stretch>
              <a:fillRect/>
            </a:stretch>
          </p:blipFill>
          <p:spPr>
            <a:xfrm rot="20775372">
              <a:off x="1055968" y="4685597"/>
              <a:ext cx="990319" cy="274567"/>
            </a:xfrm>
            <a:prstGeom prst="rect">
              <a:avLst/>
            </a:prstGeom>
          </p:spPr>
        </p:pic>
      </p:grpSp>
      <p:grpSp>
        <p:nvGrpSpPr>
          <p:cNvPr id="44" name="43 Grupo"/>
          <p:cNvGrpSpPr/>
          <p:nvPr/>
        </p:nvGrpSpPr>
        <p:grpSpPr>
          <a:xfrm>
            <a:off x="5580112" y="3687142"/>
            <a:ext cx="3016184" cy="965994"/>
            <a:chOff x="5580112" y="3687142"/>
            <a:chExt cx="3016184" cy="965994"/>
          </a:xfrm>
        </p:grpSpPr>
        <p:sp>
          <p:nvSpPr>
            <p:cNvPr id="27" name="26 CuadroTexto"/>
            <p:cNvSpPr txBox="1"/>
            <p:nvPr/>
          </p:nvSpPr>
          <p:spPr>
            <a:xfrm>
              <a:off x="5580112" y="3787695"/>
              <a:ext cx="17638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000" dirty="0" smtClean="0">
                  <a:latin typeface="Times New Roman" pitchFamily="18" charset="0"/>
                  <a:cs typeface="Times New Roman" pitchFamily="18" charset="0"/>
                </a:rPr>
                <a:t>Insonorización</a:t>
              </a:r>
              <a:endParaRPr lang="es-EC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3" name="42 Imagen"/>
            <p:cNvPicPr>
              <a:picLocks noChangeAspect="1"/>
            </p:cNvPicPr>
            <p:nvPr/>
          </p:nvPicPr>
          <p:blipFill>
            <a:blip r:link="rId21"/>
            <a:stretch>
              <a:fillRect/>
            </a:stretch>
          </p:blipFill>
          <p:spPr>
            <a:xfrm>
              <a:off x="7308304" y="3687142"/>
              <a:ext cx="1287992" cy="965994"/>
            </a:xfrm>
            <a:prstGeom prst="rect">
              <a:avLst/>
            </a:prstGeom>
          </p:spPr>
        </p:pic>
      </p:grpSp>
      <p:grpSp>
        <p:nvGrpSpPr>
          <p:cNvPr id="46" name="45 Grupo"/>
          <p:cNvGrpSpPr/>
          <p:nvPr/>
        </p:nvGrpSpPr>
        <p:grpSpPr>
          <a:xfrm>
            <a:off x="4211960" y="4170139"/>
            <a:ext cx="4655554" cy="1536525"/>
            <a:chOff x="4211960" y="4170139"/>
            <a:chExt cx="4655554" cy="1536525"/>
          </a:xfrm>
        </p:grpSpPr>
        <p:sp>
          <p:nvSpPr>
            <p:cNvPr id="8" name="7 CuadroTexto"/>
            <p:cNvSpPr txBox="1"/>
            <p:nvPr/>
          </p:nvSpPr>
          <p:spPr>
            <a:xfrm>
              <a:off x="4211960" y="4598668"/>
              <a:ext cx="465555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latin typeface="Times New Roman" pitchFamily="18" charset="0"/>
                  <a:cs typeface="Times New Roman" pitchFamily="18" charset="0"/>
                </a:rPr>
                <a:t>Mano de obra</a:t>
              </a:r>
            </a:p>
            <a:p>
              <a:pPr algn="ctr"/>
              <a:r>
                <a:rPr lang="es-EC" dirty="0" smtClean="0">
                  <a:latin typeface="Times New Roman" pitchFamily="18" charset="0"/>
                  <a:cs typeface="Times New Roman" pitchFamily="18" charset="0"/>
                </a:rPr>
                <a:t>20 trabajadores</a:t>
              </a:r>
            </a:p>
            <a:p>
              <a:r>
                <a:rPr lang="es-EC" sz="1500" dirty="0" smtClean="0">
                  <a:latin typeface="Times New Roman" pitchFamily="18" charset="0"/>
                  <a:cs typeface="Times New Roman" pitchFamily="18" charset="0"/>
                </a:rPr>
                <a:t>SMS </a:t>
              </a:r>
              <a:r>
                <a:rPr lang="es-EC" sz="1500" b="1" dirty="0" smtClean="0"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s-EC" sz="1500" dirty="0" smtClean="0">
                  <a:latin typeface="Times New Roman" pitchFamily="18" charset="0"/>
                  <a:cs typeface="Times New Roman" pitchFamily="18" charset="0"/>
                </a:rPr>
                <a:t>IESS </a:t>
              </a:r>
              <a:r>
                <a:rPr lang="es-EC" sz="1500" b="1" dirty="0" smtClean="0"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s-EC" sz="1500" dirty="0" smtClean="0">
                  <a:latin typeface="Times New Roman" pitchFamily="18" charset="0"/>
                  <a:cs typeface="Times New Roman" pitchFamily="18" charset="0"/>
                </a:rPr>
                <a:t>CNCF </a:t>
              </a:r>
              <a:r>
                <a:rPr lang="es-EC" sz="1500" b="1" dirty="0" smtClean="0"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s-EC" sz="1500" dirty="0" smtClean="0">
                  <a:latin typeface="Times New Roman" pitchFamily="18" charset="0"/>
                  <a:cs typeface="Times New Roman" pitchFamily="18" charset="0"/>
                </a:rPr>
                <a:t>IECE </a:t>
              </a:r>
              <a:r>
                <a:rPr lang="es-EC" sz="1500" b="1" dirty="0" smtClean="0"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s-EC" sz="1500" dirty="0" smtClean="0">
                  <a:latin typeface="Times New Roman" pitchFamily="18" charset="0"/>
                  <a:cs typeface="Times New Roman" pitchFamily="18" charset="0"/>
                </a:rPr>
                <a:t>Vacaciones </a:t>
              </a:r>
              <a:r>
                <a:rPr lang="es-EC" sz="1500" b="1" dirty="0" smtClean="0"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s-EC" sz="1500" dirty="0" smtClean="0">
                  <a:latin typeface="Times New Roman" pitchFamily="18" charset="0"/>
                  <a:cs typeface="Times New Roman" pitchFamily="18" charset="0"/>
                </a:rPr>
                <a:t>10% servicios</a:t>
              </a:r>
            </a:p>
            <a:p>
              <a:r>
                <a:rPr lang="es-EC" sz="1500" dirty="0" smtClean="0">
                  <a:latin typeface="Times New Roman" pitchFamily="18" charset="0"/>
                  <a:cs typeface="Times New Roman" pitchFamily="18" charset="0"/>
                </a:rPr>
                <a:t>SBU</a:t>
              </a:r>
              <a:endParaRPr lang="es-EC" sz="16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5" name="44 Imagen"/>
            <p:cNvPicPr>
              <a:picLocks noChangeAspect="1"/>
            </p:cNvPicPr>
            <p:nvPr/>
          </p:nvPicPr>
          <p:blipFill>
            <a:blip r:link="rId22"/>
            <a:stretch>
              <a:fillRect/>
            </a:stretch>
          </p:blipFill>
          <p:spPr>
            <a:xfrm>
              <a:off x="5092447" y="4170139"/>
              <a:ext cx="676370" cy="1034448"/>
            </a:xfrm>
            <a:prstGeom prst="rect">
              <a:avLst/>
            </a:prstGeom>
          </p:spPr>
        </p:pic>
      </p:grpSp>
      <p:pic>
        <p:nvPicPr>
          <p:cNvPr id="47" name="46 Imagen"/>
          <p:cNvPicPr>
            <a:picLocks noChangeAspect="1"/>
          </p:cNvPicPr>
          <p:nvPr/>
        </p:nvPicPr>
        <p:blipFill>
          <a:blip r:link="rId23"/>
          <a:stretch>
            <a:fillRect/>
          </a:stretch>
        </p:blipFill>
        <p:spPr>
          <a:xfrm>
            <a:off x="6588224" y="1891965"/>
            <a:ext cx="823739" cy="737534"/>
          </a:xfrm>
          <a:prstGeom prst="rect">
            <a:avLst/>
          </a:prstGeom>
        </p:spPr>
      </p:pic>
      <p:sp>
        <p:nvSpPr>
          <p:cNvPr id="49" name="48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6467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0" y="15900"/>
            <a:ext cx="9108504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Localización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Ubicac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  <p:sp>
        <p:nvSpPr>
          <p:cNvPr id="3" name="2 Flecha derecha">
            <a:hlinkClick r:id="rId5" action="ppaction://hlinkfile"/>
          </p:cNvPr>
          <p:cNvSpPr/>
          <p:nvPr/>
        </p:nvSpPr>
        <p:spPr>
          <a:xfrm>
            <a:off x="251519" y="764704"/>
            <a:ext cx="253305" cy="21602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6467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528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43386"/>
            <a:ext cx="7704856" cy="5161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13" name="12 Grupo"/>
          <p:cNvGrpSpPr/>
          <p:nvPr/>
        </p:nvGrpSpPr>
        <p:grpSpPr>
          <a:xfrm>
            <a:off x="1691680" y="1412776"/>
            <a:ext cx="5688632" cy="2952328"/>
            <a:chOff x="1691680" y="1143368"/>
            <a:chExt cx="5688632" cy="2952328"/>
          </a:xfrm>
        </p:grpSpPr>
        <p:sp>
          <p:nvSpPr>
            <p:cNvPr id="4" name="3 CuadroTexto"/>
            <p:cNvSpPr txBox="1"/>
            <p:nvPr/>
          </p:nvSpPr>
          <p:spPr>
            <a:xfrm>
              <a:off x="1835696" y="1169790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b="1" dirty="0" smtClean="0">
                  <a:latin typeface="Times New Roman" pitchFamily="18" charset="0"/>
                  <a:cs typeface="Times New Roman" pitchFamily="18" charset="0"/>
                </a:rPr>
                <a:t>OFICINA</a:t>
              </a:r>
              <a:endParaRPr lang="es-EC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3419872" y="1143368"/>
              <a:ext cx="10801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b="1" dirty="0" smtClean="0">
                  <a:latin typeface="Times New Roman" pitchFamily="18" charset="0"/>
                  <a:cs typeface="Times New Roman" pitchFamily="18" charset="0"/>
                </a:rPr>
                <a:t>COCINA</a:t>
              </a:r>
              <a:endParaRPr lang="es-EC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6300192" y="1745854"/>
              <a:ext cx="10801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b="1" dirty="0" smtClean="0">
                  <a:latin typeface="Times New Roman" pitchFamily="18" charset="0"/>
                  <a:cs typeface="Times New Roman" pitchFamily="18" charset="0"/>
                </a:rPr>
                <a:t>ALMACÉN</a:t>
              </a:r>
              <a:endParaRPr lang="es-EC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1691680" y="2753966"/>
              <a:ext cx="11521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b="1" dirty="0" smtClean="0">
                  <a:latin typeface="Times New Roman" pitchFamily="18" charset="0"/>
                  <a:cs typeface="Times New Roman" pitchFamily="18" charset="0"/>
                </a:rPr>
                <a:t>ESCENARIO</a:t>
              </a:r>
              <a:endParaRPr lang="es-EC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3095836" y="3834086"/>
              <a:ext cx="13321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b="1" dirty="0" smtClean="0">
                  <a:latin typeface="Times New Roman" pitchFamily="18" charset="0"/>
                  <a:cs typeface="Times New Roman" pitchFamily="18" charset="0"/>
                </a:rPr>
                <a:t>COMEDOR</a:t>
              </a:r>
              <a:endParaRPr lang="es-EC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5436096" y="3690070"/>
              <a:ext cx="12241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b="1" dirty="0" smtClean="0">
                  <a:latin typeface="Times New Roman" pitchFamily="18" charset="0"/>
                  <a:cs typeface="Times New Roman" pitchFamily="18" charset="0"/>
                </a:rPr>
                <a:t>RECEPCIÓN</a:t>
              </a:r>
              <a:endParaRPr lang="es-EC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5832140" y="647110"/>
            <a:ext cx="2412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b="1" dirty="0" smtClean="0">
                <a:latin typeface="Times New Roman" pitchFamily="18" charset="0"/>
                <a:cs typeface="Times New Roman" pitchFamily="18" charset="0"/>
              </a:rPr>
              <a:t>INGRESO TRABAJADORES</a:t>
            </a:r>
            <a:endParaRPr lang="es-EC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779912" y="5183614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b="1" dirty="0" smtClean="0">
                <a:latin typeface="Times New Roman" pitchFamily="18" charset="0"/>
                <a:cs typeface="Times New Roman" pitchFamily="18" charset="0"/>
              </a:rPr>
              <a:t>INGRESO CLIENTES</a:t>
            </a:r>
            <a:endParaRPr lang="es-EC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310082" y="5210036"/>
            <a:ext cx="192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TAMAÑO ÓPTIMO: SUPERIOR A 200 m</a:t>
            </a:r>
            <a:r>
              <a:rPr lang="es-EC" sz="14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s-EC" sz="1400" b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0" y="15900"/>
            <a:ext cx="9108504" cy="553998"/>
          </a:xfrm>
          <a:prstGeom prst="rect">
            <a:avLst/>
          </a:prstGeom>
          <a:noFill/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Distribución Física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14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047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-108520" y="1772816"/>
            <a:ext cx="9361040" cy="5539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LA EMPRESA Y SU ORGANIZACIÓN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713831"/>
            <a:ext cx="3352800" cy="301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016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tip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6953" y="1661222"/>
            <a:ext cx="5579343" cy="3135930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 r:link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52" y="1668684"/>
            <a:ext cx="4067944" cy="30509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357846923"/>
              </p:ext>
            </p:extLst>
          </p:nvPr>
        </p:nvGraphicFramePr>
        <p:xfrm>
          <a:off x="251520" y="-99392"/>
          <a:ext cx="8568952" cy="669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4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27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0"/>
                            </p:stCondLst>
                            <p:childTnLst>
                              <p:par>
                                <p:cTn id="8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1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58E2AA4-D66B-472A-99DF-45F4254C9B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graphicEl>
                                              <a:dgm id="{B58E2AA4-D66B-472A-99DF-45F4254C9B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1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5C499CD-B045-4F52-9F11-9A7B776DD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B5C499CD-B045-4F52-9F11-9A7B776DD9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1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0A4717E-DCD6-4291-B214-00BFC9BC7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20A4717E-DCD6-4291-B214-00BFC9BC79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1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916092E-6E86-4F75-8F2F-A8C0367938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A916092E-6E86-4F75-8F2F-A8C0367938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1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BC7611F-62F0-43F6-8CC9-645167313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graphicEl>
                                              <a:dgm id="{DBC7611F-62F0-43F6-8CC9-645167313C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1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805972E-CE74-40B5-89CA-18215462F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9805972E-CE74-40B5-89CA-18215462F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1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D6D625-178A-4A05-B2C9-EDCF9E2C31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DCD6D625-178A-4A05-B2C9-EDCF9E2C31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1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12E4C2C-5B4F-4F3C-AD41-5254FFC6FD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512E4C2C-5B4F-4F3C-AD41-5254FFC6FD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B3F907F-A14A-4C55-A3C2-54F93D777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graphicEl>
                                              <a:dgm id="{5B3F907F-A14A-4C55-A3C2-54F93D7774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1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B1D6EEE-A57F-4DE9-9821-EB12B09196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graphicEl>
                                              <a:dgm id="{EB1D6EEE-A57F-4DE9-9821-EB12B09196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5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7504" y="15900"/>
            <a:ext cx="9001000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Filosofía Empresarial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Misió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220" y="692696"/>
            <a:ext cx="2483660" cy="1395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7" name="Visión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0112" y="692696"/>
            <a:ext cx="2448272" cy="1376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  <p:sp>
        <p:nvSpPr>
          <p:cNvPr id="3" name="2 CuadroTexto"/>
          <p:cNvSpPr txBox="1"/>
          <p:nvPr/>
        </p:nvSpPr>
        <p:spPr>
          <a:xfrm>
            <a:off x="1043608" y="798384"/>
            <a:ext cx="24482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6100" dirty="0" smtClean="0">
                <a:latin typeface="Times New Roman" pitchFamily="18" charset="0"/>
                <a:cs typeface="Times New Roman" pitchFamily="18" charset="0"/>
              </a:rPr>
              <a:t>Misión</a:t>
            </a:r>
            <a:endParaRPr lang="es-EC" sz="6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580112" y="836712"/>
            <a:ext cx="24482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6100" dirty="0" smtClean="0">
                <a:latin typeface="Times New Roman" pitchFamily="18" charset="0"/>
                <a:cs typeface="Times New Roman" pitchFamily="18" charset="0"/>
              </a:rPr>
              <a:t>Visión</a:t>
            </a:r>
            <a:endParaRPr lang="es-EC" sz="6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11 Pentágono"/>
          <p:cNvSpPr/>
          <p:nvPr/>
        </p:nvSpPr>
        <p:spPr>
          <a:xfrm>
            <a:off x="1115616" y="5085184"/>
            <a:ext cx="3330678" cy="467867"/>
          </a:xfrm>
          <a:prstGeom prst="homePlate">
            <a:avLst/>
          </a:prstGeom>
          <a:noFill/>
          <a:ln w="9525">
            <a:solidFill>
              <a:srgbClr val="0080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C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Estándar único de servicio al cliente</a:t>
            </a:r>
          </a:p>
        </p:txBody>
      </p:sp>
      <p:sp>
        <p:nvSpPr>
          <p:cNvPr id="16" name="15 Llamada de flecha hacia abajo"/>
          <p:cNvSpPr/>
          <p:nvPr/>
        </p:nvSpPr>
        <p:spPr>
          <a:xfrm>
            <a:off x="179513" y="3429000"/>
            <a:ext cx="4305958" cy="504056"/>
          </a:xfrm>
          <a:prstGeom prst="downArrowCallout">
            <a:avLst/>
          </a:prstGeom>
          <a:solidFill>
            <a:srgbClr val="008000">
              <a:alpha val="75000"/>
            </a:srgbClr>
          </a:solidFill>
          <a:ln w="9525">
            <a:solidFill>
              <a:srgbClr val="0080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Posicionamiento en el mercado:</a:t>
            </a:r>
          </a:p>
        </p:txBody>
      </p:sp>
      <p:sp>
        <p:nvSpPr>
          <p:cNvPr id="17" name="16 Pentágono"/>
          <p:cNvSpPr/>
          <p:nvPr/>
        </p:nvSpPr>
        <p:spPr>
          <a:xfrm>
            <a:off x="78693" y="3933056"/>
            <a:ext cx="4392488" cy="467867"/>
          </a:xfrm>
          <a:prstGeom prst="homePlate">
            <a:avLst/>
          </a:prstGeom>
          <a:noFill/>
          <a:ln w="9525">
            <a:solidFill>
              <a:srgbClr val="0080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C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Generar ámbito singular </a:t>
            </a:r>
            <a:r>
              <a:rPr lang="es-EC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para</a:t>
            </a:r>
            <a:r>
              <a:rPr lang="es-EC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trabajadores/clientes</a:t>
            </a:r>
          </a:p>
        </p:txBody>
      </p:sp>
      <p:sp>
        <p:nvSpPr>
          <p:cNvPr id="18" name="17 Pentágono"/>
          <p:cNvSpPr/>
          <p:nvPr/>
        </p:nvSpPr>
        <p:spPr>
          <a:xfrm>
            <a:off x="251521" y="4509120"/>
            <a:ext cx="4233950" cy="467867"/>
          </a:xfrm>
          <a:prstGeom prst="homePlate">
            <a:avLst/>
          </a:prstGeom>
          <a:noFill/>
          <a:ln w="9525">
            <a:solidFill>
              <a:srgbClr val="0080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C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Comida tradicional ecuatoriana de alta calidad</a:t>
            </a:r>
          </a:p>
        </p:txBody>
      </p:sp>
      <p:sp>
        <p:nvSpPr>
          <p:cNvPr id="19" name="18 Pentágono"/>
          <p:cNvSpPr/>
          <p:nvPr/>
        </p:nvSpPr>
        <p:spPr>
          <a:xfrm>
            <a:off x="2231741" y="5697437"/>
            <a:ext cx="2253729" cy="467867"/>
          </a:xfrm>
          <a:prstGeom prst="homePlate">
            <a:avLst/>
          </a:prstGeom>
          <a:noFill/>
          <a:ln w="9525">
            <a:solidFill>
              <a:srgbClr val="0080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C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Responsabilidad social</a:t>
            </a:r>
          </a:p>
        </p:txBody>
      </p:sp>
      <p:sp>
        <p:nvSpPr>
          <p:cNvPr id="21" name="20 Bisel"/>
          <p:cNvSpPr/>
          <p:nvPr/>
        </p:nvSpPr>
        <p:spPr>
          <a:xfrm>
            <a:off x="4788024" y="2789689"/>
            <a:ext cx="4104456" cy="927343"/>
          </a:xfrm>
          <a:prstGeom prst="bevel">
            <a:avLst/>
          </a:prstGeom>
          <a:solidFill>
            <a:srgbClr val="008000">
              <a:alpha val="75000"/>
            </a:srgbClr>
          </a:solidFill>
          <a:ln w="9525">
            <a:solidFill>
              <a:srgbClr val="0080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Mejor restaurante de Quito </a:t>
            </a:r>
            <a:endParaRPr lang="es-EC" sz="2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C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historia-diversión-comida)</a:t>
            </a:r>
          </a:p>
        </p:txBody>
      </p:sp>
      <p:sp>
        <p:nvSpPr>
          <p:cNvPr id="22" name="21 Bisel"/>
          <p:cNvSpPr/>
          <p:nvPr/>
        </p:nvSpPr>
        <p:spPr>
          <a:xfrm>
            <a:off x="4788024" y="4149839"/>
            <a:ext cx="4104456" cy="1547598"/>
          </a:xfrm>
          <a:prstGeom prst="bevel">
            <a:avLst/>
          </a:prstGeom>
          <a:solidFill>
            <a:srgbClr val="008000">
              <a:alpha val="75000"/>
            </a:srgbClr>
          </a:solidFill>
          <a:ln w="9525">
            <a:solidFill>
              <a:srgbClr val="0080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Espacio original generador de momentos agradables, conocido y preferido por las personas adultas</a:t>
            </a:r>
          </a:p>
        </p:txBody>
      </p:sp>
      <p:sp>
        <p:nvSpPr>
          <p:cNvPr id="23" name="22 Bisel"/>
          <p:cNvSpPr/>
          <p:nvPr/>
        </p:nvSpPr>
        <p:spPr>
          <a:xfrm>
            <a:off x="179513" y="2762985"/>
            <a:ext cx="4305958" cy="449991"/>
          </a:xfrm>
          <a:prstGeom prst="bevel">
            <a:avLst/>
          </a:prstGeom>
          <a:solidFill>
            <a:srgbClr val="008000">
              <a:alpha val="75000"/>
            </a:srgbClr>
          </a:solidFill>
          <a:ln w="9525">
            <a:solidFill>
              <a:srgbClr val="0080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Experiencia única de entretenimiento</a:t>
            </a:r>
          </a:p>
        </p:txBody>
      </p:sp>
      <p:sp>
        <p:nvSpPr>
          <p:cNvPr id="15" name="14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39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33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39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showWhenStopped="0">
                <p:cTn id="7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3" grpId="0"/>
      <p:bldP spid="3" grpId="1"/>
      <p:bldP spid="8" grpId="0"/>
      <p:bldP spid="8" grpId="1"/>
      <p:bldP spid="12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0" y="15900"/>
            <a:ext cx="9108504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Objetivos Estratégicos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214" y="4154441"/>
            <a:ext cx="1300025" cy="86126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" name="11 Llamada de flecha a la derecha"/>
          <p:cNvSpPr/>
          <p:nvPr/>
        </p:nvSpPr>
        <p:spPr>
          <a:xfrm>
            <a:off x="251520" y="1002794"/>
            <a:ext cx="2232248" cy="1994158"/>
          </a:xfrm>
          <a:prstGeom prst="rightArrowCallout">
            <a:avLst>
              <a:gd name="adj1" fmla="val 11137"/>
              <a:gd name="adj2" fmla="val 13270"/>
              <a:gd name="adj3" fmla="val 29265"/>
              <a:gd name="adj4" fmla="val 62119"/>
            </a:avLst>
          </a:prstGeom>
          <a:noFill/>
          <a:ln>
            <a:solidFill>
              <a:srgbClr val="00589A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Reinventar el modelo de </a:t>
            </a:r>
            <a:r>
              <a:rPr lang="es-EC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negocio</a:t>
            </a:r>
            <a:endParaRPr lang="es-EC" sz="2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15 Llamada de flecha a la derecha"/>
          <p:cNvSpPr/>
          <p:nvPr/>
        </p:nvSpPr>
        <p:spPr>
          <a:xfrm>
            <a:off x="251520" y="3595082"/>
            <a:ext cx="2232248" cy="1994158"/>
          </a:xfrm>
          <a:prstGeom prst="rightArrowCallout">
            <a:avLst>
              <a:gd name="adj1" fmla="val 11137"/>
              <a:gd name="adj2" fmla="val 13270"/>
              <a:gd name="adj3" fmla="val 29265"/>
              <a:gd name="adj4" fmla="val 62119"/>
            </a:avLst>
          </a:prstGeom>
          <a:noFill/>
          <a:ln>
            <a:solidFill>
              <a:srgbClr val="00589A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Huella de marca</a:t>
            </a:r>
          </a:p>
        </p:txBody>
      </p:sp>
      <p:sp>
        <p:nvSpPr>
          <p:cNvPr id="17" name="16 Llamada de flecha a la derecha"/>
          <p:cNvSpPr/>
          <p:nvPr/>
        </p:nvSpPr>
        <p:spPr>
          <a:xfrm flipH="1">
            <a:off x="6660232" y="1002794"/>
            <a:ext cx="2232248" cy="1994158"/>
          </a:xfrm>
          <a:prstGeom prst="rightArrowCallout">
            <a:avLst>
              <a:gd name="adj1" fmla="val 11137"/>
              <a:gd name="adj2" fmla="val 13270"/>
              <a:gd name="adj3" fmla="val 29265"/>
              <a:gd name="adj4" fmla="val 62119"/>
            </a:avLst>
          </a:prstGeom>
          <a:noFill/>
          <a:ln>
            <a:solidFill>
              <a:srgbClr val="00589A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Solvencia, seguridad, estabilidad en </a:t>
            </a:r>
            <a:r>
              <a:rPr lang="es-EC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crisis </a:t>
            </a:r>
            <a:r>
              <a:rPr lang="es-EC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económica</a:t>
            </a:r>
          </a:p>
        </p:txBody>
      </p:sp>
      <p:sp>
        <p:nvSpPr>
          <p:cNvPr id="18" name="17 Llamada de flecha a la derecha"/>
          <p:cNvSpPr/>
          <p:nvPr/>
        </p:nvSpPr>
        <p:spPr>
          <a:xfrm flipH="1">
            <a:off x="6660232" y="3595082"/>
            <a:ext cx="2232248" cy="1994158"/>
          </a:xfrm>
          <a:prstGeom prst="rightArrowCallout">
            <a:avLst>
              <a:gd name="adj1" fmla="val 11137"/>
              <a:gd name="adj2" fmla="val 13270"/>
              <a:gd name="adj3" fmla="val 29265"/>
              <a:gd name="adj4" fmla="val 62119"/>
            </a:avLst>
          </a:prstGeom>
          <a:noFill/>
          <a:ln>
            <a:solidFill>
              <a:srgbClr val="00589A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Talento humano capacitado e idóneo</a:t>
            </a:r>
          </a:p>
        </p:txBody>
      </p:sp>
      <p:pic>
        <p:nvPicPr>
          <p:cNvPr id="22" name="21 Imagen"/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61048"/>
            <a:ext cx="1696645" cy="1483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214" y="1309771"/>
            <a:ext cx="1751762" cy="1399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28" y="1309771"/>
            <a:ext cx="1865532" cy="1399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2 Flecha derecha">
            <a:hlinkClick r:id="rId10" action="ppaction://hlinkfile"/>
          </p:cNvPr>
          <p:cNvSpPr/>
          <p:nvPr/>
        </p:nvSpPr>
        <p:spPr>
          <a:xfrm>
            <a:off x="6340653" y="6334560"/>
            <a:ext cx="288032" cy="288032"/>
          </a:xfrm>
          <a:prstGeom prst="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39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8" y="620688"/>
            <a:ext cx="7830362" cy="5377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22 CuadroTexto"/>
          <p:cNvSpPr txBox="1"/>
          <p:nvPr/>
        </p:nvSpPr>
        <p:spPr>
          <a:xfrm>
            <a:off x="0" y="15900"/>
            <a:ext cx="9108504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Organización Administrativa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23 Flecha derecha">
            <a:hlinkClick r:id="rId3" action="ppaction://hlinkfile"/>
          </p:cNvPr>
          <p:cNvSpPr/>
          <p:nvPr/>
        </p:nvSpPr>
        <p:spPr>
          <a:xfrm>
            <a:off x="6372200" y="6355747"/>
            <a:ext cx="288032" cy="288032"/>
          </a:xfrm>
          <a:prstGeom prst="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3" name="2 Grupo"/>
          <p:cNvGrpSpPr/>
          <p:nvPr/>
        </p:nvGrpSpPr>
        <p:grpSpPr>
          <a:xfrm>
            <a:off x="683568" y="790946"/>
            <a:ext cx="7992888" cy="5177899"/>
            <a:chOff x="611560" y="904364"/>
            <a:chExt cx="7992888" cy="5177899"/>
          </a:xfrm>
        </p:grpSpPr>
        <p:grpSp>
          <p:nvGrpSpPr>
            <p:cNvPr id="22" name="21 Grupo"/>
            <p:cNvGrpSpPr/>
            <p:nvPr/>
          </p:nvGrpSpPr>
          <p:grpSpPr>
            <a:xfrm>
              <a:off x="611560" y="904364"/>
              <a:ext cx="7992888" cy="5177899"/>
              <a:chOff x="611560" y="904364"/>
              <a:chExt cx="7992888" cy="5177899"/>
            </a:xfrm>
          </p:grpSpPr>
          <p:sp>
            <p:nvSpPr>
              <p:cNvPr id="5" name="4 CuadroTexto"/>
              <p:cNvSpPr txBox="1"/>
              <p:nvPr/>
            </p:nvSpPr>
            <p:spPr>
              <a:xfrm>
                <a:off x="611560" y="1268760"/>
                <a:ext cx="10081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200" dirty="0" smtClean="0">
                    <a:latin typeface="Times New Roman" pitchFamily="18" charset="0"/>
                    <a:cs typeface="Times New Roman" pitchFamily="18" charset="0"/>
                  </a:rPr>
                  <a:t>Mensajero</a:t>
                </a:r>
                <a:endParaRPr lang="es-EC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5 CuadroTexto"/>
              <p:cNvSpPr txBox="1"/>
              <p:nvPr/>
            </p:nvSpPr>
            <p:spPr>
              <a:xfrm>
                <a:off x="1979712" y="1239143"/>
                <a:ext cx="10801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1200" dirty="0" smtClean="0">
                    <a:latin typeface="Times New Roman" pitchFamily="18" charset="0"/>
                    <a:cs typeface="Times New Roman" pitchFamily="18" charset="0"/>
                  </a:rPr>
                  <a:t>Junta de accionistas</a:t>
                </a:r>
                <a:endParaRPr lang="es-EC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6 CuadroTexto"/>
              <p:cNvSpPr txBox="1"/>
              <p:nvPr/>
            </p:nvSpPr>
            <p:spPr>
              <a:xfrm>
                <a:off x="2771800" y="904364"/>
                <a:ext cx="104411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200" dirty="0" smtClean="0">
                    <a:latin typeface="Times New Roman" pitchFamily="18" charset="0"/>
                    <a:cs typeface="Times New Roman" pitchFamily="18" charset="0"/>
                  </a:rPr>
                  <a:t>Proveedores</a:t>
                </a:r>
                <a:endParaRPr lang="es-EC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7 CuadroTexto"/>
              <p:cNvSpPr txBox="1"/>
              <p:nvPr/>
            </p:nvSpPr>
            <p:spPr>
              <a:xfrm>
                <a:off x="4644008" y="1340768"/>
                <a:ext cx="8640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200" dirty="0" smtClean="0">
                    <a:latin typeface="Times New Roman" pitchFamily="18" charset="0"/>
                    <a:cs typeface="Times New Roman" pitchFamily="18" charset="0"/>
                  </a:rPr>
                  <a:t>Contador</a:t>
                </a:r>
                <a:endParaRPr lang="es-EC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6444208" y="1340768"/>
                <a:ext cx="14401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200" dirty="0" smtClean="0">
                    <a:latin typeface="Times New Roman" pitchFamily="18" charset="0"/>
                    <a:cs typeface="Times New Roman" pitchFamily="18" charset="0"/>
                  </a:rPr>
                  <a:t>Ayudante de bodega</a:t>
                </a:r>
                <a:endParaRPr lang="es-EC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7524328" y="2204864"/>
                <a:ext cx="10081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200" dirty="0" smtClean="0">
                    <a:latin typeface="Times New Roman" pitchFamily="18" charset="0"/>
                    <a:cs typeface="Times New Roman" pitchFamily="18" charset="0"/>
                  </a:rPr>
                  <a:t>Comprador</a:t>
                </a:r>
                <a:endParaRPr lang="es-EC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1331640" y="3208620"/>
                <a:ext cx="7920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200" dirty="0" smtClean="0">
                    <a:latin typeface="Times New Roman" pitchFamily="18" charset="0"/>
                    <a:cs typeface="Times New Roman" pitchFamily="18" charset="0"/>
                  </a:rPr>
                  <a:t>Artistas</a:t>
                </a:r>
                <a:endParaRPr lang="es-EC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11 CuadroTexto"/>
              <p:cNvSpPr txBox="1"/>
              <p:nvPr/>
            </p:nvSpPr>
            <p:spPr>
              <a:xfrm>
                <a:off x="1051992" y="4263479"/>
                <a:ext cx="12877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200" dirty="0" smtClean="0">
                    <a:latin typeface="Times New Roman" pitchFamily="18" charset="0"/>
                    <a:cs typeface="Times New Roman" pitchFamily="18" charset="0"/>
                  </a:rPr>
                  <a:t>Profesional para entretenimiento</a:t>
                </a:r>
                <a:endParaRPr lang="es-EC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12 CuadroTexto"/>
              <p:cNvSpPr txBox="1"/>
              <p:nvPr/>
            </p:nvSpPr>
            <p:spPr>
              <a:xfrm>
                <a:off x="3707904" y="2276872"/>
                <a:ext cx="13681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200" dirty="0" smtClean="0">
                    <a:latin typeface="Times New Roman" pitchFamily="18" charset="0"/>
                    <a:cs typeface="Times New Roman" pitchFamily="18" charset="0"/>
                  </a:rPr>
                  <a:t>Gerente General</a:t>
                </a:r>
                <a:endParaRPr lang="es-EC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14 CuadroTexto"/>
              <p:cNvSpPr txBox="1"/>
              <p:nvPr/>
            </p:nvSpPr>
            <p:spPr>
              <a:xfrm>
                <a:off x="7668344" y="3717032"/>
                <a:ext cx="8640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200" dirty="0" smtClean="0">
                    <a:latin typeface="Times New Roman" pitchFamily="18" charset="0"/>
                    <a:cs typeface="Times New Roman" pitchFamily="18" charset="0"/>
                  </a:rPr>
                  <a:t>Cocinero</a:t>
                </a:r>
                <a:endParaRPr lang="es-EC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15 CuadroTexto"/>
              <p:cNvSpPr txBox="1"/>
              <p:nvPr/>
            </p:nvSpPr>
            <p:spPr>
              <a:xfrm>
                <a:off x="7452320" y="5168805"/>
                <a:ext cx="11521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1200" dirty="0" smtClean="0">
                    <a:latin typeface="Times New Roman" pitchFamily="18" charset="0"/>
                    <a:cs typeface="Times New Roman" pitchFamily="18" charset="0"/>
                  </a:rPr>
                  <a:t>Ayudante de cocina</a:t>
                </a:r>
                <a:endParaRPr lang="es-EC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16 CuadroTexto"/>
              <p:cNvSpPr txBox="1"/>
              <p:nvPr/>
            </p:nvSpPr>
            <p:spPr>
              <a:xfrm>
                <a:off x="6084168" y="5744289"/>
                <a:ext cx="11521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200" dirty="0" smtClean="0">
                    <a:latin typeface="Times New Roman" pitchFamily="18" charset="0"/>
                    <a:cs typeface="Times New Roman" pitchFamily="18" charset="0"/>
                  </a:rPr>
                  <a:t>Camarero</a:t>
                </a:r>
                <a:endParaRPr lang="es-EC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17 CuadroTexto"/>
              <p:cNvSpPr txBox="1"/>
              <p:nvPr/>
            </p:nvSpPr>
            <p:spPr>
              <a:xfrm>
                <a:off x="5148064" y="5805264"/>
                <a:ext cx="7920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200" dirty="0" smtClean="0">
                    <a:latin typeface="Times New Roman" pitchFamily="18" charset="0"/>
                    <a:cs typeface="Times New Roman" pitchFamily="18" charset="0"/>
                  </a:rPr>
                  <a:t>Cajera</a:t>
                </a:r>
                <a:endParaRPr lang="es-EC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18 CuadroTexto"/>
              <p:cNvSpPr txBox="1"/>
              <p:nvPr/>
            </p:nvSpPr>
            <p:spPr>
              <a:xfrm>
                <a:off x="1403648" y="5805264"/>
                <a:ext cx="7200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200" dirty="0" smtClean="0">
                    <a:latin typeface="Times New Roman" pitchFamily="18" charset="0"/>
                    <a:cs typeface="Times New Roman" pitchFamily="18" charset="0"/>
                  </a:rPr>
                  <a:t>Guardia</a:t>
                </a:r>
                <a:endParaRPr lang="es-EC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19 CuadroTexto"/>
              <p:cNvSpPr txBox="1"/>
              <p:nvPr/>
            </p:nvSpPr>
            <p:spPr>
              <a:xfrm>
                <a:off x="3347864" y="5024209"/>
                <a:ext cx="68407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200" dirty="0" smtClean="0">
                    <a:latin typeface="Times New Roman" pitchFamily="18" charset="0"/>
                    <a:cs typeface="Times New Roman" pitchFamily="18" charset="0"/>
                  </a:rPr>
                  <a:t>Maître</a:t>
                </a:r>
                <a:endParaRPr lang="es-EC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20 CuadroTexto"/>
              <p:cNvSpPr txBox="1"/>
              <p:nvPr/>
            </p:nvSpPr>
            <p:spPr>
              <a:xfrm>
                <a:off x="5292080" y="4792796"/>
                <a:ext cx="158417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200" dirty="0" smtClean="0">
                    <a:latin typeface="Times New Roman" pitchFamily="18" charset="0"/>
                    <a:cs typeface="Times New Roman" pitchFamily="18" charset="0"/>
                  </a:rPr>
                  <a:t>Personal de limpieza</a:t>
                </a:r>
                <a:endParaRPr lang="es-EC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7" name="26 CuadroTexto"/>
            <p:cNvSpPr txBox="1"/>
            <p:nvPr/>
          </p:nvSpPr>
          <p:spPr>
            <a:xfrm>
              <a:off x="6156176" y="3368025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dirty="0" smtClean="0">
                  <a:latin typeface="Times New Roman" pitchFamily="18" charset="0"/>
                  <a:cs typeface="Times New Roman" pitchFamily="18" charset="0"/>
                </a:rPr>
                <a:t>Chef</a:t>
              </a:r>
              <a:endParaRPr lang="es-EC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3923928" y="3789040"/>
              <a:ext cx="1008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200" b="1" dirty="0" smtClean="0">
                  <a:latin typeface="Times New Roman" pitchFamily="18" charset="0"/>
                  <a:cs typeface="Times New Roman" pitchFamily="18" charset="0"/>
                </a:rPr>
                <a:t>CLIENTE</a:t>
              </a:r>
              <a:endParaRPr lang="es-EC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32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-108520" y="1772816"/>
            <a:ext cx="9361040" cy="5539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ESTUDIO FINANCIERO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708920"/>
            <a:ext cx="428625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500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"/>
          <p:cNvSpPr/>
          <p:nvPr/>
        </p:nvSpPr>
        <p:spPr>
          <a:xfrm>
            <a:off x="2483768" y="3501008"/>
            <a:ext cx="4167590" cy="17633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200"/>
          </a:p>
        </p:txBody>
      </p:sp>
      <p:sp>
        <p:nvSpPr>
          <p:cNvPr id="24" name="23 Rectángulo"/>
          <p:cNvSpPr/>
          <p:nvPr/>
        </p:nvSpPr>
        <p:spPr>
          <a:xfrm>
            <a:off x="2483768" y="1346865"/>
            <a:ext cx="4167590" cy="14340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200"/>
          </a:p>
        </p:txBody>
      </p:sp>
      <p:sp>
        <p:nvSpPr>
          <p:cNvPr id="23" name="22 Rectángulo"/>
          <p:cNvSpPr/>
          <p:nvPr/>
        </p:nvSpPr>
        <p:spPr>
          <a:xfrm>
            <a:off x="2483768" y="2780929"/>
            <a:ext cx="4167590" cy="7200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200"/>
          </a:p>
        </p:txBody>
      </p:sp>
      <p:sp>
        <p:nvSpPr>
          <p:cNvPr id="4" name="3 CuadroTexto"/>
          <p:cNvSpPr txBox="1"/>
          <p:nvPr/>
        </p:nvSpPr>
        <p:spPr>
          <a:xfrm>
            <a:off x="0" y="15900"/>
            <a:ext cx="9108504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Inversión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29 Grupo"/>
          <p:cNvGrpSpPr/>
          <p:nvPr/>
        </p:nvGrpSpPr>
        <p:grpSpPr>
          <a:xfrm>
            <a:off x="2483768" y="764704"/>
            <a:ext cx="4189775" cy="5184576"/>
            <a:chOff x="2483768" y="764704"/>
            <a:chExt cx="4189775" cy="5184576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6" name="5 Elipse"/>
            <p:cNvSpPr/>
            <p:nvPr/>
          </p:nvSpPr>
          <p:spPr>
            <a:xfrm>
              <a:off x="2483768" y="4653136"/>
              <a:ext cx="4176464" cy="1296144"/>
            </a:xfrm>
            <a:prstGeom prst="ellipse">
              <a:avLst/>
            </a:prstGeom>
            <a:solidFill>
              <a:srgbClr val="0070C0"/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cxnSp>
          <p:nvCxnSpPr>
            <p:cNvPr id="10" name="9 Conector recto"/>
            <p:cNvCxnSpPr>
              <a:stCxn id="6" idx="2"/>
              <a:endCxn id="12" idx="2"/>
            </p:cNvCxnSpPr>
            <p:nvPr/>
          </p:nvCxnSpPr>
          <p:spPr>
            <a:xfrm flipV="1">
              <a:off x="2483768" y="1340768"/>
              <a:ext cx="13311" cy="3960440"/>
            </a:xfrm>
            <a:prstGeom prst="line">
              <a:avLst/>
            </a:pr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10 Conector recto"/>
            <p:cNvCxnSpPr>
              <a:stCxn id="6" idx="6"/>
            </p:cNvCxnSpPr>
            <p:nvPr/>
          </p:nvCxnSpPr>
          <p:spPr>
            <a:xfrm flipV="1">
              <a:off x="6660232" y="1340768"/>
              <a:ext cx="8874" cy="3960440"/>
            </a:xfrm>
            <a:prstGeom prst="line">
              <a:avLst/>
            </a:pr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" name="11 Elipse"/>
            <p:cNvSpPr/>
            <p:nvPr/>
          </p:nvSpPr>
          <p:spPr>
            <a:xfrm>
              <a:off x="2497079" y="764704"/>
              <a:ext cx="4176464" cy="1152128"/>
            </a:xfrm>
            <a:prstGeom prst="ellipse">
              <a:avLst/>
            </a:prstGeom>
            <a:solidFill>
              <a:srgbClr val="0070C0"/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2501516" y="2204864"/>
            <a:ext cx="4158716" cy="430887"/>
            <a:chOff x="2501516" y="2020778"/>
            <a:chExt cx="4158716" cy="430887"/>
          </a:xfrm>
        </p:grpSpPr>
        <p:sp>
          <p:nvSpPr>
            <p:cNvPr id="8" name="7 CuadroTexto"/>
            <p:cNvSpPr txBox="1"/>
            <p:nvPr/>
          </p:nvSpPr>
          <p:spPr>
            <a:xfrm>
              <a:off x="2501516" y="2020778"/>
              <a:ext cx="20704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Activos Fijos</a:t>
              </a:r>
              <a:endParaRPr lang="es-EC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4589748" y="2020778"/>
              <a:ext cx="20704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sz="2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$ 152,312.67</a:t>
              </a:r>
              <a:endParaRPr lang="es-EC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2501516" y="2956882"/>
            <a:ext cx="4158716" cy="430887"/>
            <a:chOff x="2501516" y="2740858"/>
            <a:chExt cx="4158716" cy="430887"/>
          </a:xfrm>
        </p:grpSpPr>
        <p:sp>
          <p:nvSpPr>
            <p:cNvPr id="13" name="12 CuadroTexto"/>
            <p:cNvSpPr txBox="1"/>
            <p:nvPr/>
          </p:nvSpPr>
          <p:spPr>
            <a:xfrm>
              <a:off x="2501516" y="2740858"/>
              <a:ext cx="22865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Activos Diferidos</a:t>
              </a:r>
              <a:endParaRPr lang="es-EC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4589748" y="2740858"/>
              <a:ext cx="20704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sz="2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$ 27,630.00</a:t>
              </a:r>
              <a:endParaRPr lang="es-EC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30 Grupo"/>
          <p:cNvGrpSpPr/>
          <p:nvPr/>
        </p:nvGrpSpPr>
        <p:grpSpPr>
          <a:xfrm>
            <a:off x="2483768" y="3645024"/>
            <a:ext cx="4158716" cy="430887"/>
            <a:chOff x="2483768" y="3460938"/>
            <a:chExt cx="4158716" cy="430887"/>
          </a:xfrm>
        </p:grpSpPr>
        <p:sp>
          <p:nvSpPr>
            <p:cNvPr id="14" name="13 CuadroTexto"/>
            <p:cNvSpPr txBox="1"/>
            <p:nvPr/>
          </p:nvSpPr>
          <p:spPr>
            <a:xfrm>
              <a:off x="2483768" y="3460938"/>
              <a:ext cx="23762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Capital de Trabajo</a:t>
              </a:r>
              <a:endParaRPr lang="es-EC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4572000" y="3460938"/>
              <a:ext cx="20704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sz="2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$ 17,691.86</a:t>
              </a:r>
              <a:endParaRPr lang="es-EC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17 CuadroTexto"/>
          <p:cNvSpPr txBox="1"/>
          <p:nvPr/>
        </p:nvSpPr>
        <p:spPr>
          <a:xfrm>
            <a:off x="2483768" y="4978042"/>
            <a:ext cx="41587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Financiamiento</a:t>
            </a:r>
            <a:endParaRPr lang="es-EC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501516" y="992922"/>
            <a:ext cx="4158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Total Inversión:</a:t>
            </a:r>
          </a:p>
          <a:p>
            <a:pPr algn="ctr"/>
            <a:r>
              <a:rPr lang="es-EC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$ 197,634.53</a:t>
            </a:r>
            <a:endParaRPr lang="es-EC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33 Grupo"/>
          <p:cNvGrpSpPr/>
          <p:nvPr/>
        </p:nvGrpSpPr>
        <p:grpSpPr>
          <a:xfrm>
            <a:off x="467544" y="2580873"/>
            <a:ext cx="8152758" cy="1528023"/>
            <a:chOff x="467544" y="2580873"/>
            <a:chExt cx="8152758" cy="1528023"/>
          </a:xfrm>
        </p:grpSpPr>
        <p:pic>
          <p:nvPicPr>
            <p:cNvPr id="28" name="27 Imagen"/>
            <p:cNvPicPr>
              <a:picLocks noChangeAspect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2580873"/>
              <a:ext cx="1532439" cy="15280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28 Imagen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5" r:link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2580874"/>
              <a:ext cx="1528022" cy="15280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7" name="36 Grupo"/>
          <p:cNvGrpSpPr/>
          <p:nvPr/>
        </p:nvGrpSpPr>
        <p:grpSpPr>
          <a:xfrm>
            <a:off x="2843808" y="5003884"/>
            <a:ext cx="3384376" cy="369332"/>
            <a:chOff x="2843808" y="5003884"/>
            <a:chExt cx="3384376" cy="369332"/>
          </a:xfrm>
        </p:grpSpPr>
        <p:sp>
          <p:nvSpPr>
            <p:cNvPr id="35" name="34 Flecha derecha"/>
            <p:cNvSpPr/>
            <p:nvPr/>
          </p:nvSpPr>
          <p:spPr>
            <a:xfrm>
              <a:off x="5652120" y="5003884"/>
              <a:ext cx="576064" cy="3693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2200"/>
            </a:p>
          </p:txBody>
        </p:sp>
        <p:sp>
          <p:nvSpPr>
            <p:cNvPr id="36" name="35 Flecha derecha"/>
            <p:cNvSpPr/>
            <p:nvPr/>
          </p:nvSpPr>
          <p:spPr>
            <a:xfrm flipH="1">
              <a:off x="2843808" y="5003884"/>
              <a:ext cx="576064" cy="3693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2200"/>
            </a:p>
          </p:txBody>
        </p:sp>
      </p:grpSp>
      <p:grpSp>
        <p:nvGrpSpPr>
          <p:cNvPr id="40" name="39 Grupo"/>
          <p:cNvGrpSpPr/>
          <p:nvPr/>
        </p:nvGrpSpPr>
        <p:grpSpPr>
          <a:xfrm>
            <a:off x="-36512" y="4109010"/>
            <a:ext cx="9073008" cy="749697"/>
            <a:chOff x="-36512" y="4109010"/>
            <a:chExt cx="9073008" cy="749697"/>
          </a:xfrm>
        </p:grpSpPr>
        <p:sp>
          <p:nvSpPr>
            <p:cNvPr id="38" name="37 CuadroTexto"/>
            <p:cNvSpPr txBox="1"/>
            <p:nvPr/>
          </p:nvSpPr>
          <p:spPr>
            <a:xfrm>
              <a:off x="-36512" y="4109010"/>
              <a:ext cx="2483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dirty="0" smtClean="0">
                  <a:latin typeface="Times New Roman" pitchFamily="18" charset="0"/>
                  <a:cs typeface="Times New Roman" pitchFamily="18" charset="0"/>
                </a:rPr>
                <a:t>30% Recursos propios</a:t>
              </a:r>
            </a:p>
            <a:p>
              <a:pPr algn="ctr"/>
              <a:r>
                <a:rPr lang="es-EC" sz="2000" dirty="0" smtClean="0">
                  <a:latin typeface="Times New Roman" pitchFamily="18" charset="0"/>
                  <a:cs typeface="Times New Roman" pitchFamily="18" charset="0"/>
                </a:rPr>
                <a:t>$ 59,290.36</a:t>
              </a:r>
              <a:endParaRPr lang="es-EC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38 CuadroTexto"/>
            <p:cNvSpPr txBox="1"/>
            <p:nvPr/>
          </p:nvSpPr>
          <p:spPr>
            <a:xfrm>
              <a:off x="6624736" y="4150821"/>
              <a:ext cx="24117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dirty="0" smtClean="0">
                  <a:latin typeface="Times New Roman" pitchFamily="18" charset="0"/>
                  <a:cs typeface="Times New Roman" pitchFamily="18" charset="0"/>
                </a:rPr>
                <a:t>70% Financiamiento</a:t>
              </a:r>
            </a:p>
            <a:p>
              <a:pPr algn="ctr"/>
              <a:r>
                <a:rPr lang="es-EC" sz="2000" dirty="0" smtClean="0">
                  <a:latin typeface="Times New Roman" pitchFamily="18" charset="0"/>
                  <a:cs typeface="Times New Roman" pitchFamily="18" charset="0"/>
                </a:rPr>
                <a:t>$ 138,344.17</a:t>
              </a:r>
              <a:endParaRPr lang="es-EC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1" name="40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39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7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3" grpId="0" animBg="1"/>
      <p:bldP spid="4" grpId="0"/>
      <p:bldP spid="18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37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7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322" y="3608824"/>
            <a:ext cx="1428750" cy="1428750"/>
          </a:xfrm>
          <a:prstGeom prst="rect">
            <a:avLst/>
          </a:prstGeom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057288"/>
              </p:ext>
            </p:extLst>
          </p:nvPr>
        </p:nvGraphicFramePr>
        <p:xfrm>
          <a:off x="662216" y="5182200"/>
          <a:ext cx="1462595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259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>
                          <a:solidFill>
                            <a:schemeClr val="tx1"/>
                          </a:solidFill>
                        </a:rPr>
                        <a:t>HISTORIA</a:t>
                      </a:r>
                      <a:endParaRPr lang="es-EC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" name="4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501437"/>
              </p:ext>
            </p:extLst>
          </p:nvPr>
        </p:nvGraphicFramePr>
        <p:xfrm>
          <a:off x="3326512" y="5193000"/>
          <a:ext cx="2678621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6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>
                          <a:solidFill>
                            <a:schemeClr val="tx1"/>
                          </a:solidFill>
                        </a:rPr>
                        <a:t>ENTRETENIMIENTO</a:t>
                      </a:r>
                      <a:endParaRPr lang="es-EC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" name="4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858907"/>
              </p:ext>
            </p:extLst>
          </p:nvPr>
        </p:nvGraphicFramePr>
        <p:xfrm>
          <a:off x="7142936" y="5229200"/>
          <a:ext cx="1283017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>
                          <a:solidFill>
                            <a:schemeClr val="tx1"/>
                          </a:solidFill>
                        </a:rPr>
                        <a:t>COMIDA</a:t>
                      </a:r>
                      <a:endParaRPr lang="es-EC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8 Más"/>
          <p:cNvSpPr/>
          <p:nvPr/>
        </p:nvSpPr>
        <p:spPr>
          <a:xfrm>
            <a:off x="2462416" y="5120992"/>
            <a:ext cx="504056" cy="432048"/>
          </a:xfrm>
          <a:prstGeom prst="mathPl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7" name="46 Más"/>
          <p:cNvSpPr/>
          <p:nvPr/>
        </p:nvSpPr>
        <p:spPr>
          <a:xfrm>
            <a:off x="6300192" y="5120992"/>
            <a:ext cx="504056" cy="432048"/>
          </a:xfrm>
          <a:prstGeom prst="mathPl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grpSp>
        <p:nvGrpSpPr>
          <p:cNvPr id="29" name="28 Grupo"/>
          <p:cNvGrpSpPr/>
          <p:nvPr/>
        </p:nvGrpSpPr>
        <p:grpSpPr>
          <a:xfrm>
            <a:off x="3203848" y="-27384"/>
            <a:ext cx="2808312" cy="1640591"/>
            <a:chOff x="35496" y="3412655"/>
            <a:chExt cx="2808312" cy="1640591"/>
          </a:xfrm>
        </p:grpSpPr>
        <p:grpSp>
          <p:nvGrpSpPr>
            <p:cNvPr id="27" name="26 Grupo"/>
            <p:cNvGrpSpPr/>
            <p:nvPr/>
          </p:nvGrpSpPr>
          <p:grpSpPr>
            <a:xfrm>
              <a:off x="899592" y="3412655"/>
              <a:ext cx="944882" cy="1078994"/>
              <a:chOff x="683568" y="3412655"/>
              <a:chExt cx="944882" cy="1078994"/>
            </a:xfrm>
          </p:grpSpPr>
          <p:pic>
            <p:nvPicPr>
              <p:cNvPr id="10" name="9 Imagen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568" y="3412655"/>
                <a:ext cx="944882" cy="1078994"/>
              </a:xfrm>
              <a:prstGeom prst="rect">
                <a:avLst/>
              </a:prstGeom>
            </p:spPr>
          </p:pic>
          <p:sp>
            <p:nvSpPr>
              <p:cNvPr id="11" name="10 Flecha arriba"/>
              <p:cNvSpPr/>
              <p:nvPr/>
            </p:nvSpPr>
            <p:spPr>
              <a:xfrm>
                <a:off x="1043608" y="3653759"/>
                <a:ext cx="277356" cy="495321"/>
              </a:xfrm>
              <a:prstGeom prst="upArrow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25 CuadroTexto"/>
            <p:cNvSpPr txBox="1"/>
            <p:nvPr/>
          </p:nvSpPr>
          <p:spPr>
            <a:xfrm>
              <a:off x="35496" y="4653136"/>
              <a:ext cx="2808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dirty="0" smtClean="0"/>
                <a:t>Centros de Diversión</a:t>
              </a:r>
              <a:endParaRPr lang="es-EC" sz="2000" dirty="0"/>
            </a:p>
          </p:txBody>
        </p:sp>
      </p:grpSp>
      <p:sp>
        <p:nvSpPr>
          <p:cNvPr id="55" name="54 CuadroTexto"/>
          <p:cNvSpPr txBox="1"/>
          <p:nvPr/>
        </p:nvSpPr>
        <p:spPr>
          <a:xfrm>
            <a:off x="-36512" y="2039117"/>
            <a:ext cx="22883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Personalidad</a:t>
            </a:r>
          </a:p>
          <a:p>
            <a:pPr marL="342900" indent="-34290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Gustos</a:t>
            </a:r>
          </a:p>
          <a:p>
            <a:pPr marL="342900" indent="-34290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Necesidades</a:t>
            </a:r>
          </a:p>
          <a:p>
            <a:pPr marL="342900" indent="-342900">
              <a:buFontTx/>
              <a:buChar char="-"/>
            </a:pP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Preferencia Culinaria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37" y="1988840"/>
            <a:ext cx="1107833" cy="1477110"/>
          </a:xfrm>
          <a:prstGeom prst="rect">
            <a:avLst/>
          </a:prstGeom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77" y="2001944"/>
            <a:ext cx="999376" cy="1499064"/>
          </a:xfrm>
          <a:prstGeom prst="rect">
            <a:avLst/>
          </a:prstGeom>
        </p:spPr>
      </p:pic>
      <p:pic>
        <p:nvPicPr>
          <p:cNvPr id="51" name="5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449" y="1988840"/>
            <a:ext cx="983025" cy="1477110"/>
          </a:xfrm>
          <a:prstGeom prst="rect">
            <a:avLst/>
          </a:prstGeom>
        </p:spPr>
      </p:pic>
      <p:pic>
        <p:nvPicPr>
          <p:cNvPr id="52" name="5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45" y="2020423"/>
            <a:ext cx="1445527" cy="1445527"/>
          </a:xfrm>
          <a:prstGeom prst="rect">
            <a:avLst/>
          </a:prstGeom>
        </p:spPr>
      </p:pic>
      <p:pic>
        <p:nvPicPr>
          <p:cNvPr id="53" name="5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73" y="1988840"/>
            <a:ext cx="1562824" cy="1562824"/>
          </a:xfrm>
          <a:prstGeom prst="rect">
            <a:avLst/>
          </a:prstGeom>
        </p:spPr>
      </p:pic>
      <p:pic>
        <p:nvPicPr>
          <p:cNvPr id="56" name="55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13" y="2132855"/>
            <a:ext cx="677416" cy="1209671"/>
          </a:xfrm>
          <a:prstGeom prst="rect">
            <a:avLst/>
          </a:prstGeom>
        </p:spPr>
      </p:pic>
      <p:sp>
        <p:nvSpPr>
          <p:cNvPr id="59" name="58 CuadroTexto"/>
          <p:cNvSpPr txBox="1"/>
          <p:nvPr/>
        </p:nvSpPr>
        <p:spPr>
          <a:xfrm>
            <a:off x="0" y="15900"/>
            <a:ext cx="3275856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Introducción: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25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7" grpId="0" animBg="1"/>
      <p:bldP spid="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296" y="647690"/>
            <a:ext cx="38166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Presupuestos de operación</a:t>
            </a:r>
            <a:endParaRPr lang="es-EC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547664" y="1375510"/>
            <a:ext cx="23042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INGRESOS</a:t>
            </a:r>
            <a:endParaRPr lang="es-EC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547664" y="2095590"/>
            <a:ext cx="21602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Times New Roman" pitchFamily="18" charset="0"/>
                <a:cs typeface="Times New Roman" pitchFamily="18" charset="0"/>
              </a:rPr>
              <a:t>EGRESOS</a:t>
            </a:r>
            <a:endParaRPr lang="es-EC" sz="25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819393"/>
              </p:ext>
            </p:extLst>
          </p:nvPr>
        </p:nvGraphicFramePr>
        <p:xfrm>
          <a:off x="3851920" y="1375510"/>
          <a:ext cx="4914900" cy="3810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500" dist="50800" dir="5400000" sy="-100000" algn="bl" rotWithShape="0"/>
                </a:effectLst>
                <a:tableStyleId>{5C22544A-7EE6-4342-B048-85BDC9FD1C3A}</a:tableStyleId>
              </a:tblPr>
              <a:tblGrid>
                <a:gridCol w="982980"/>
                <a:gridCol w="982980"/>
                <a:gridCol w="982980"/>
                <a:gridCol w="982980"/>
                <a:gridCol w="98298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9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357,543</a:t>
                      </a:r>
                      <a:endParaRPr lang="es-EC" sz="19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424,055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427,199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430,234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433,152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458003"/>
              </p:ext>
            </p:extLst>
          </p:nvPr>
        </p:nvGraphicFramePr>
        <p:xfrm>
          <a:off x="3851920" y="692696"/>
          <a:ext cx="4914900" cy="3962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500" dist="50800" dir="5400000" sy="-100000" algn="bl" rotWithShape="0"/>
                </a:effectLst>
                <a:tableStyleId>{5C22544A-7EE6-4342-B048-85BDC9FD1C3A}</a:tableStyleId>
              </a:tblPr>
              <a:tblGrid>
                <a:gridCol w="982980"/>
                <a:gridCol w="982980"/>
                <a:gridCol w="982980"/>
                <a:gridCol w="982980"/>
                <a:gridCol w="9829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s-EC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s-EC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s-EC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s-EC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s-EC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129148"/>
              </p:ext>
            </p:extLst>
          </p:nvPr>
        </p:nvGraphicFramePr>
        <p:xfrm>
          <a:off x="3851920" y="2095590"/>
          <a:ext cx="4914900" cy="3810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500" dist="50800" dir="5400000" sy="-100000" algn="bl" rotWithShape="0"/>
                </a:effectLst>
                <a:tableStyleId>{5C22544A-7EE6-4342-B048-85BDC9FD1C3A}</a:tableStyleId>
              </a:tblPr>
              <a:tblGrid>
                <a:gridCol w="982980"/>
                <a:gridCol w="982980"/>
                <a:gridCol w="982980"/>
                <a:gridCol w="982980"/>
                <a:gridCol w="98298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9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336,353</a:t>
                      </a:r>
                      <a:endParaRPr lang="es-EC" sz="19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343,352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350,638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305,841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310,368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12" name="11 CuadroTexto"/>
          <p:cNvSpPr txBox="1"/>
          <p:nvPr/>
        </p:nvSpPr>
        <p:spPr>
          <a:xfrm>
            <a:off x="3888632" y="2924944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latin typeface="Times New Roman" pitchFamily="18" charset="0"/>
                <a:cs typeface="Times New Roman" pitchFamily="18" charset="0"/>
              </a:rPr>
              <a:t>UTILIDAD</a:t>
            </a:r>
            <a:endParaRPr lang="es-EC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933628"/>
              </p:ext>
            </p:extLst>
          </p:nvPr>
        </p:nvGraphicFramePr>
        <p:xfrm>
          <a:off x="3870276" y="3336900"/>
          <a:ext cx="4914900" cy="3810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500" dist="50800" dir="5400000" sy="-100000" algn="bl" rotWithShape="0"/>
                </a:effectLst>
                <a:tableStyleId>{5C22544A-7EE6-4342-B048-85BDC9FD1C3A}</a:tableStyleId>
              </a:tblPr>
              <a:tblGrid>
                <a:gridCol w="982980"/>
                <a:gridCol w="982980"/>
                <a:gridCol w="982980"/>
                <a:gridCol w="982980"/>
                <a:gridCol w="98298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9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60,579</a:t>
                      </a:r>
                      <a:endParaRPr lang="es-EC" sz="19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98,518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95,878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92,854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89,349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460554"/>
              </p:ext>
            </p:extLst>
          </p:nvPr>
        </p:nvGraphicFramePr>
        <p:xfrm>
          <a:off x="3870276" y="3912964"/>
          <a:ext cx="4914900" cy="3810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500" dist="50800" dir="5400000" sy="-100000" algn="bl" rotWithShape="0"/>
                </a:effectLst>
                <a:tableStyleId>{5C22544A-7EE6-4342-B048-85BDC9FD1C3A}</a:tableStyleId>
              </a:tblPr>
              <a:tblGrid>
                <a:gridCol w="982980"/>
                <a:gridCol w="982980"/>
                <a:gridCol w="982980"/>
                <a:gridCol w="982980"/>
                <a:gridCol w="98298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9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51,009</a:t>
                      </a:r>
                      <a:endParaRPr lang="es-EC" sz="19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91,817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92,355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92,854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89,349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15" name="14 CuadroTexto"/>
          <p:cNvSpPr txBox="1"/>
          <p:nvPr/>
        </p:nvSpPr>
        <p:spPr>
          <a:xfrm>
            <a:off x="1547664" y="3410416"/>
            <a:ext cx="21602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300" b="1" dirty="0" smtClean="0">
                <a:latin typeface="Times New Roman" pitchFamily="18" charset="0"/>
                <a:cs typeface="Times New Roman" pitchFamily="18" charset="0"/>
              </a:rPr>
              <a:t>Del Proyecto</a:t>
            </a:r>
            <a:endParaRPr lang="es-EC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547664" y="3923764"/>
            <a:ext cx="230425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300" b="1" dirty="0" smtClean="0">
                <a:latin typeface="Times New Roman" pitchFamily="18" charset="0"/>
                <a:cs typeface="Times New Roman" pitchFamily="18" charset="0"/>
              </a:rPr>
              <a:t>Del Inversionista</a:t>
            </a:r>
            <a:endParaRPr lang="es-EC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888632" y="4509120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latin typeface="Times New Roman" pitchFamily="18" charset="0"/>
                <a:cs typeface="Times New Roman" pitchFamily="18" charset="0"/>
              </a:rPr>
              <a:t>FLUJO DE EFECTIVO</a:t>
            </a:r>
            <a:endParaRPr lang="es-EC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547664" y="4941168"/>
            <a:ext cx="230425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300" b="1" dirty="0" smtClean="0">
                <a:latin typeface="Times New Roman" pitchFamily="18" charset="0"/>
                <a:cs typeface="Times New Roman" pitchFamily="18" charset="0"/>
              </a:rPr>
              <a:t>Del Proyecto</a:t>
            </a:r>
            <a:endParaRPr lang="es-EC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1547664" y="5454516"/>
            <a:ext cx="230425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300" b="1" dirty="0" smtClean="0">
                <a:latin typeface="Times New Roman" pitchFamily="18" charset="0"/>
                <a:cs typeface="Times New Roman" pitchFamily="18" charset="0"/>
              </a:rPr>
              <a:t>Del Inversionista</a:t>
            </a:r>
            <a:endParaRPr lang="es-EC" sz="23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2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39620"/>
              </p:ext>
            </p:extLst>
          </p:nvPr>
        </p:nvGraphicFramePr>
        <p:xfrm>
          <a:off x="3870276" y="4930368"/>
          <a:ext cx="4914900" cy="3810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500" dist="50800" dir="5400000" sy="-100000" algn="bl" rotWithShape="0"/>
                </a:effectLst>
                <a:tableStyleId>{5C22544A-7EE6-4342-B048-85BDC9FD1C3A}</a:tableStyleId>
              </a:tblPr>
              <a:tblGrid>
                <a:gridCol w="982980"/>
                <a:gridCol w="982980"/>
                <a:gridCol w="982980"/>
                <a:gridCol w="982980"/>
                <a:gridCol w="98298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9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77,668</a:t>
                      </a:r>
                      <a:endParaRPr lang="es-EC" sz="19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115,220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112,838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105,345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105,991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2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29171"/>
              </p:ext>
            </p:extLst>
          </p:nvPr>
        </p:nvGraphicFramePr>
        <p:xfrm>
          <a:off x="3870276" y="5506432"/>
          <a:ext cx="4914900" cy="3810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500" dist="50800" dir="5400000" sy="-100000" algn="bl" rotWithShape="0"/>
                </a:effectLst>
                <a:tableStyleId>{5C22544A-7EE6-4342-B048-85BDC9FD1C3A}</a:tableStyleId>
              </a:tblPr>
              <a:tblGrid>
                <a:gridCol w="982980"/>
                <a:gridCol w="982980"/>
                <a:gridCol w="982980"/>
                <a:gridCol w="982980"/>
                <a:gridCol w="98298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9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26,645</a:t>
                      </a:r>
                      <a:endParaRPr lang="es-EC" sz="19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62,567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58,377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105,345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105,991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pic>
        <p:nvPicPr>
          <p:cNvPr id="18" name="17 Imagen">
            <a:hlinkClick r:id="rId2" action="ppaction://hlinkfile"/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4155" y="1196752"/>
            <a:ext cx="1423509" cy="82905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9" name="18 Imagen">
            <a:hlinkClick r:id="rId4" action="ppaction://hlinkfile"/>
          </p:cNvPr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19478" y="1944134"/>
            <a:ext cx="1391816" cy="89598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7" name="26 Imagen">
            <a:hlinkClick r:id="rId6" action="ppaction://hlinkfile"/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230039" y="3273018"/>
            <a:ext cx="1170693" cy="1167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28 Imagen">
            <a:hlinkClick r:id="rId8" action="ppaction://hlinkfile"/>
          </p:cNvPr>
          <p:cNvPicPr>
            <a:picLocks noChangeAspect="1"/>
          </p:cNvPicPr>
          <p:nvPr/>
        </p:nvPicPr>
        <p:blipFill>
          <a:blip r:link="rId9"/>
          <a:stretch>
            <a:fillRect/>
          </a:stretch>
        </p:blipFill>
        <p:spPr>
          <a:xfrm>
            <a:off x="-19364" y="4709175"/>
            <a:ext cx="2013800" cy="1341295"/>
          </a:xfrm>
          <a:prstGeom prst="rect">
            <a:avLst/>
          </a:prstGeom>
        </p:spPr>
      </p:pic>
      <p:sp>
        <p:nvSpPr>
          <p:cNvPr id="25" name="24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39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2" grpId="0"/>
      <p:bldP spid="15" grpId="0"/>
      <p:bldP spid="16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0" y="15900"/>
            <a:ext cx="9108504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Evaluación Financiera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275856" y="692696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b="1" dirty="0" smtClean="0">
                <a:latin typeface="Times New Roman" pitchFamily="18" charset="0"/>
                <a:cs typeface="Times New Roman" pitchFamily="18" charset="0"/>
              </a:rPr>
              <a:t>Punto de Equilibrio</a:t>
            </a:r>
            <a:endParaRPr lang="es-EC" sz="2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281993"/>
              </p:ext>
            </p:extLst>
          </p:nvPr>
        </p:nvGraphicFramePr>
        <p:xfrm>
          <a:off x="1763688" y="1268760"/>
          <a:ext cx="5578158" cy="118872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{37CE84F3-28C3-443E-9E96-99CF82512B78}</a:tableStyleId>
              </a:tblPr>
              <a:tblGrid>
                <a:gridCol w="1713230"/>
                <a:gridCol w="1152843"/>
                <a:gridCol w="1519555"/>
                <a:gridCol w="11925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PE (%): 68%</a:t>
                      </a:r>
                      <a:endParaRPr lang="es-EC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ANUAL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MENSUAL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DIARIO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($)</a:t>
                      </a:r>
                      <a:endParaRPr lang="es-EC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241,835</a:t>
                      </a:r>
                      <a:endParaRPr lang="es-EC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20,153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840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(Q)</a:t>
                      </a:r>
                      <a:endParaRPr lang="es-EC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213,693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17,808</a:t>
                      </a:r>
                      <a:endParaRPr lang="es-EC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742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399572"/>
              </p:ext>
            </p:extLst>
          </p:nvPr>
        </p:nvGraphicFramePr>
        <p:xfrm>
          <a:off x="1369333" y="3239616"/>
          <a:ext cx="6371019" cy="21336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821563"/>
                <a:gridCol w="2457958"/>
                <a:gridCol w="3091498"/>
              </a:tblGrid>
              <a:tr h="370840">
                <a:tc>
                  <a:txBody>
                    <a:bodyPr/>
                    <a:lstStyle/>
                    <a:p>
                      <a:endParaRPr lang="es-EC" sz="2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2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DEL PROYECTO</a:t>
                      </a:r>
                      <a:endParaRPr lang="es-EC" sz="2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2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DEL INVERSIONISTA</a:t>
                      </a:r>
                      <a:endParaRPr lang="es-EC" sz="2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2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VAN</a:t>
                      </a:r>
                      <a:endParaRPr lang="es-EC" sz="2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142,421</a:t>
                      </a:r>
                      <a:endParaRPr lang="es-EC" sz="2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155,121</a:t>
                      </a:r>
                      <a:endParaRPr lang="es-EC" sz="2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2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TIR</a:t>
                      </a:r>
                      <a:endParaRPr lang="es-EC" sz="2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41%</a:t>
                      </a:r>
                      <a:endParaRPr lang="es-EC" sz="2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81%</a:t>
                      </a:r>
                      <a:endParaRPr lang="es-EC" sz="2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2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</a:t>
                      </a:r>
                      <a:endParaRPr lang="es-EC" sz="2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años,</a:t>
                      </a:r>
                      <a:r>
                        <a:rPr lang="es-EC" sz="22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15 días</a:t>
                      </a:r>
                      <a:endParaRPr lang="es-EC" sz="2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año, 6 meses</a:t>
                      </a:r>
                      <a:endParaRPr lang="es-EC" sz="2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2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C/B</a:t>
                      </a:r>
                      <a:endParaRPr lang="es-EC" sz="2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1.81</a:t>
                      </a:r>
                      <a:endParaRPr lang="es-EC" sz="2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3.96</a:t>
                      </a:r>
                      <a:endParaRPr lang="es-EC" sz="22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11" name="10 Flecha abajo">
            <a:hlinkClick r:id="rId2" action="ppaction://hlinkfile"/>
          </p:cNvPr>
          <p:cNvSpPr/>
          <p:nvPr/>
        </p:nvSpPr>
        <p:spPr>
          <a:xfrm rot="16200000">
            <a:off x="791580" y="3753036"/>
            <a:ext cx="288032" cy="360040"/>
          </a:xfrm>
          <a:prstGeom prst="downArrow">
            <a:avLst/>
          </a:prstGeom>
          <a:solidFill>
            <a:schemeClr val="tx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13" name="12 Diagrama">
            <a:hlinkClick r:id="rId3" action="ppaction://hlinkfile"/>
          </p:cNvPr>
          <p:cNvGraphicFramePr/>
          <p:nvPr>
            <p:extLst>
              <p:ext uri="{D42A27DB-BD31-4B8C-83A1-F6EECF244321}">
                <p14:modId xmlns:p14="http://schemas.microsoft.com/office/powerpoint/2010/main" val="2087397764"/>
              </p:ext>
            </p:extLst>
          </p:nvPr>
        </p:nvGraphicFramePr>
        <p:xfrm>
          <a:off x="7452320" y="1469008"/>
          <a:ext cx="1512168" cy="879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16 Flecha abajo">
            <a:hlinkClick r:id="rId9" action="ppaction://hlinkfile"/>
          </p:cNvPr>
          <p:cNvSpPr/>
          <p:nvPr/>
        </p:nvSpPr>
        <p:spPr>
          <a:xfrm rot="16200000">
            <a:off x="791580" y="4185084"/>
            <a:ext cx="288032" cy="360040"/>
          </a:xfrm>
          <a:prstGeom prst="downArrow">
            <a:avLst/>
          </a:prstGeom>
          <a:solidFill>
            <a:schemeClr val="tx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Flecha abajo">
            <a:hlinkClick r:id="rId10" action="ppaction://hlinkfile"/>
          </p:cNvPr>
          <p:cNvSpPr/>
          <p:nvPr/>
        </p:nvSpPr>
        <p:spPr>
          <a:xfrm rot="16200000">
            <a:off x="791580" y="4617132"/>
            <a:ext cx="288032" cy="360040"/>
          </a:xfrm>
          <a:prstGeom prst="downArrow">
            <a:avLst/>
          </a:prstGeom>
          <a:solidFill>
            <a:schemeClr val="tx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Flecha abajo">
            <a:hlinkClick r:id="rId11" action="ppaction://hlinkfile"/>
          </p:cNvPr>
          <p:cNvSpPr/>
          <p:nvPr/>
        </p:nvSpPr>
        <p:spPr>
          <a:xfrm rot="16200000">
            <a:off x="791580" y="5049180"/>
            <a:ext cx="288032" cy="360040"/>
          </a:xfrm>
          <a:prstGeom prst="downArrow">
            <a:avLst/>
          </a:prstGeom>
          <a:solidFill>
            <a:schemeClr val="tx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39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5B29E69-D03B-44BE-9E6F-A4852BEEE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graphicEl>
                                              <a:dgm id="{85B29E69-D03B-44BE-9E6F-A4852BEEE0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graphicEl>
                                              <a:dgm id="{85B29E69-D03B-44BE-9E6F-A4852BEEE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graphicEl>
                                              <a:dgm id="{85B29E69-D03B-44BE-9E6F-A4852BEEE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F5595C0-7F7D-4B5C-BEBB-477D613EB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graphicEl>
                                              <a:dgm id="{1F5595C0-7F7D-4B5C-BEBB-477D613EB5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graphicEl>
                                              <a:dgm id="{1F5595C0-7F7D-4B5C-BEBB-477D613EB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graphicEl>
                                              <a:dgm id="{1F5595C0-7F7D-4B5C-BEBB-477D613EB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D9A777B-6DF6-4750-B4FB-838BB3B94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graphicEl>
                                              <a:dgm id="{5D9A777B-6DF6-4750-B4FB-838BB3B94A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graphicEl>
                                              <a:dgm id="{5D9A777B-6DF6-4750-B4FB-838BB3B94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>
                                            <p:graphicEl>
                                              <a:dgm id="{5D9A777B-6DF6-4750-B4FB-838BB3B94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58B2F4B-E7C4-47E6-A101-219FE8C851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graphicEl>
                                              <a:dgm id="{858B2F4B-E7C4-47E6-A101-219FE8C851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graphicEl>
                                              <a:dgm id="{858B2F4B-E7C4-47E6-A101-219FE8C851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graphicEl>
                                              <a:dgm id="{858B2F4B-E7C4-47E6-A101-219FE8C851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EF2E621-36A9-4747-A394-FADCE86546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graphicEl>
                                              <a:dgm id="{DEF2E621-36A9-4747-A394-FADCE86546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graphicEl>
                                              <a:dgm id="{DEF2E621-36A9-4747-A394-FADCE86546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>
                                            <p:graphicEl>
                                              <a:dgm id="{DEF2E621-36A9-4747-A394-FADCE86546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809BC05-4B31-4CE2-A821-C7209FAC4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graphicEl>
                                              <a:dgm id="{7809BC05-4B31-4CE2-A821-C7209FAC48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>
                                            <p:graphicEl>
                                              <a:dgm id="{7809BC05-4B31-4CE2-A821-C7209FAC4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>
                                            <p:graphicEl>
                                              <a:dgm id="{7809BC05-4B31-4CE2-A821-C7209FAC4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8BC3944-B46A-452C-AC88-56454AA07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graphicEl>
                                              <a:dgm id="{78BC3944-B46A-452C-AC88-56454AA07D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graphicEl>
                                              <a:dgm id="{78BC3944-B46A-452C-AC88-56454AA07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>
                                            <p:graphicEl>
                                              <a:dgm id="{78BC3944-B46A-452C-AC88-56454AA07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2352945-825A-4B65-9798-C337A6F39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graphicEl>
                                              <a:dgm id="{22352945-825A-4B65-9798-C337A6F390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>
                                            <p:graphicEl>
                                              <a:dgm id="{22352945-825A-4B65-9798-C337A6F39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>
                                            <p:graphicEl>
                                              <a:dgm id="{22352945-825A-4B65-9798-C337A6F39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9FED15C-46D5-4AE9-8902-E3BBE2E808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>
                                            <p:graphicEl>
                                              <a:dgm id="{29FED15C-46D5-4AE9-8902-E3BBE2E808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>
                                            <p:graphicEl>
                                              <a:dgm id="{29FED15C-46D5-4AE9-8902-E3BBE2E808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>
                                            <p:graphicEl>
                                              <a:dgm id="{29FED15C-46D5-4AE9-8902-E3BBE2E808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 animBg="1"/>
      <p:bldGraphic spid="13" grpId="0">
        <p:bldSub>
          <a:bldDgm bld="one"/>
        </p:bldSub>
      </p:bldGraphic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0" y="15900"/>
            <a:ext cx="9108504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Análisis de Sensibilidad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0" y="899428"/>
            <a:ext cx="9108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 smtClean="0">
                <a:latin typeface="Times New Roman" pitchFamily="18" charset="0"/>
                <a:cs typeface="Times New Roman" pitchFamily="18" charset="0"/>
              </a:rPr>
              <a:t>RIESGO ADMINISTRATIVO</a:t>
            </a:r>
            <a:endParaRPr lang="es-EC" sz="3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326212"/>
              </p:ext>
            </p:extLst>
          </p:nvPr>
        </p:nvGraphicFramePr>
        <p:xfrm>
          <a:off x="3203848" y="1700808"/>
          <a:ext cx="2729230" cy="42672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72923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Conductas antiéticas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917029"/>
              </p:ext>
            </p:extLst>
          </p:nvPr>
        </p:nvGraphicFramePr>
        <p:xfrm>
          <a:off x="539552" y="2665720"/>
          <a:ext cx="8034655" cy="42672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8034655"/>
              </a:tblGrid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2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Fabricación ilegal</a:t>
                      </a:r>
                      <a:r>
                        <a:rPr lang="es-EC" sz="2200" b="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de productos protegidos por el régimen de patentes</a:t>
                      </a:r>
                      <a:endParaRPr lang="es-EC" sz="2200" b="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60249"/>
              </p:ext>
            </p:extLst>
          </p:nvPr>
        </p:nvGraphicFramePr>
        <p:xfrm>
          <a:off x="2339752" y="3501008"/>
          <a:ext cx="4417061" cy="12801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416368"/>
                <a:gridCol w="3000693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2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CONSECUENCIAS</a:t>
                      </a:r>
                      <a:endParaRPr lang="es-EC" sz="22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2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MULTA</a:t>
                      </a:r>
                      <a:endParaRPr lang="es-EC" sz="22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200" b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$ 1,314.45 - $ 13,144.50</a:t>
                      </a:r>
                      <a:endParaRPr lang="es-EC" sz="2200" b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2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PRISIÓN</a:t>
                      </a:r>
                      <a:endParaRPr lang="es-EC" sz="22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200" b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meses a 3 años</a:t>
                      </a:r>
                      <a:endParaRPr lang="es-EC" sz="2200" b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pic>
        <p:nvPicPr>
          <p:cNvPr id="11" name="10 Imagen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157191"/>
            <a:ext cx="1015828" cy="1080121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20" y="5411006"/>
            <a:ext cx="2348452" cy="826307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8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100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620688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 smtClean="0">
                <a:latin typeface="Times New Roman" pitchFamily="18" charset="0"/>
                <a:cs typeface="Times New Roman" pitchFamily="18" charset="0"/>
              </a:rPr>
              <a:t>RIESGOS FINANCIEROS</a:t>
            </a:r>
            <a:endParaRPr lang="es-EC" sz="3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399047"/>
              </p:ext>
            </p:extLst>
          </p:nvPr>
        </p:nvGraphicFramePr>
        <p:xfrm>
          <a:off x="179512" y="1397286"/>
          <a:ext cx="2756218" cy="3962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756218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Riesgo de Rentabilidad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096265"/>
              </p:ext>
            </p:extLst>
          </p:nvPr>
        </p:nvGraphicFramePr>
        <p:xfrm>
          <a:off x="179512" y="3695432"/>
          <a:ext cx="2756218" cy="3962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756218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Riesgo de Crédito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703672"/>
              </p:ext>
            </p:extLst>
          </p:nvPr>
        </p:nvGraphicFramePr>
        <p:xfrm>
          <a:off x="179512" y="2183264"/>
          <a:ext cx="8286812" cy="118872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744851"/>
                <a:gridCol w="1082993"/>
                <a:gridCol w="1114742"/>
                <a:gridCol w="1114742"/>
                <a:gridCol w="1114742"/>
                <a:gridCol w="1114742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2000" b="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</a:t>
                      </a:r>
                      <a:r>
                        <a:rPr lang="es-EC" sz="20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s-EC" sz="20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</a:t>
                      </a:r>
                      <a:r>
                        <a:rPr lang="es-EC" sz="20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s-EC" sz="20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</a:t>
                      </a:r>
                      <a:r>
                        <a:rPr lang="es-EC" sz="20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es-EC" sz="20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</a:t>
                      </a:r>
                      <a:r>
                        <a:rPr lang="es-EC" sz="20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  <a:endParaRPr lang="es-EC" sz="20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</a:t>
                      </a:r>
                      <a:r>
                        <a:rPr lang="es-EC" sz="20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</a:t>
                      </a:r>
                      <a:endParaRPr lang="es-EC" sz="20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Rentabilidad</a:t>
                      </a:r>
                      <a:endParaRPr lang="es-EC" sz="20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11%</a:t>
                      </a:r>
                      <a:endParaRPr lang="es-EC" sz="2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41%</a:t>
                      </a:r>
                      <a:endParaRPr lang="es-EC" sz="2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39%</a:t>
                      </a:r>
                      <a:endParaRPr lang="es-EC" sz="2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63%</a:t>
                      </a:r>
                      <a:endParaRPr lang="es-EC" sz="2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62%</a:t>
                      </a:r>
                      <a:endParaRPr lang="es-EC" sz="2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Margen sobre ventas</a:t>
                      </a:r>
                      <a:endParaRPr lang="es-EC" sz="20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5,93%</a:t>
                      </a:r>
                      <a:endParaRPr lang="es-EC" sz="2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19,03%</a:t>
                      </a:r>
                      <a:endParaRPr lang="es-EC" sz="2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17,92%</a:t>
                      </a:r>
                      <a:endParaRPr lang="es-EC" sz="2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28,91%</a:t>
                      </a:r>
                      <a:endParaRPr lang="es-EC" sz="2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28,35%</a:t>
                      </a:r>
                      <a:endParaRPr lang="es-EC" sz="2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Rectángulo"/>
              <p:cNvSpPr/>
              <p:nvPr/>
            </p:nvSpPr>
            <p:spPr>
              <a:xfrm>
                <a:off x="3059832" y="1391239"/>
                <a:ext cx="2407134" cy="530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5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𝑅𝑒𝑛𝑡𝑎𝑏𝑖𝑙𝑖𝑑𝑎𝑑</m:t>
                      </m:r>
                      <m:r>
                        <a:rPr lang="es-EC" sz="1500" b="0" i="0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50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15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Utilidad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 sz="15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Inversi</m:t>
                          </m:r>
                          <m:r>
                            <a:rPr lang="es-ES" sz="15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ó</m:t>
                          </m:r>
                          <m:r>
                            <m:rPr>
                              <m:sty m:val="p"/>
                            </m:rPr>
                            <a:rPr lang="es-ES" sz="15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n</m:t>
                          </m:r>
                        </m:den>
                      </m:f>
                    </m:oMath>
                  </m:oMathPara>
                </a14:m>
                <a:endParaRPr lang="es-EC" sz="1500" dirty="0"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1391239"/>
                <a:ext cx="2407134" cy="53072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Rectángulo"/>
              <p:cNvSpPr/>
              <p:nvPr/>
            </p:nvSpPr>
            <p:spPr>
              <a:xfrm>
                <a:off x="5714307" y="1391176"/>
                <a:ext cx="3380477" cy="530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5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𝑀𝑎𝑟𝑔𝑒𝑛</m:t>
                      </m:r>
                      <m:r>
                        <a:rPr lang="es-ES" sz="15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 </m:t>
                      </m:r>
                      <m:r>
                        <a:rPr lang="es-ES" sz="15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𝑠𝑜𝑏𝑟𝑒</m:t>
                      </m:r>
                      <m:r>
                        <a:rPr lang="es-ES" sz="15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 </m:t>
                      </m:r>
                      <m:r>
                        <a:rPr lang="es-ES" sz="15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𝑣𝑒𝑛𝑡𝑎𝑠</m:t>
                      </m:r>
                      <m:r>
                        <a:rPr lang="es-ES" sz="1500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5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15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Utilidad</m:t>
                          </m:r>
                          <m:r>
                            <a:rPr lang="es-ES" sz="15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S" sz="15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neta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 sz="15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Ventas</m:t>
                          </m:r>
                          <m:r>
                            <a:rPr lang="es-ES" sz="15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S" sz="150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netas</m:t>
                          </m:r>
                        </m:den>
                      </m:f>
                    </m:oMath>
                  </m:oMathPara>
                </a14:m>
                <a:endParaRPr lang="es-EC" sz="1500" dirty="0"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307" y="1391176"/>
                <a:ext cx="3380477" cy="53072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10 Rectángulo"/>
              <p:cNvSpPr/>
              <p:nvPr/>
            </p:nvSpPr>
            <p:spPr>
              <a:xfrm>
                <a:off x="220482" y="4271496"/>
                <a:ext cx="8662063" cy="559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𝑅𝑎𝑧</m:t>
                      </m:r>
                      <m:r>
                        <a:rPr lang="es-ES" sz="16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ó</m:t>
                      </m:r>
                      <m:r>
                        <a:rPr lang="es-ES" sz="16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𝑛</m:t>
                      </m:r>
                      <m:r>
                        <a:rPr lang="es-ES" sz="16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 </m:t>
                      </m:r>
                      <m:r>
                        <a:rPr lang="es-ES" sz="16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𝑑𝑒</m:t>
                      </m:r>
                      <m:r>
                        <a:rPr lang="es-ES" sz="16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 </m:t>
                      </m:r>
                      <m:r>
                        <a:rPr lang="es-ES" sz="16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𝑙𝑎</m:t>
                      </m:r>
                      <m:r>
                        <a:rPr lang="es-ES" sz="16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 </m:t>
                      </m:r>
                      <m:r>
                        <a:rPr lang="es-ES" sz="16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𝑐𝑎𝑝𝑎𝑐𝑖𝑑𝑎𝑑</m:t>
                      </m:r>
                      <m:r>
                        <a:rPr lang="es-ES" sz="16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 </m:t>
                      </m:r>
                      <m:r>
                        <a:rPr lang="es-ES" sz="16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𝑑𝑒</m:t>
                      </m:r>
                      <m:r>
                        <a:rPr lang="es-ES" sz="16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 </m:t>
                      </m:r>
                      <m:r>
                        <a:rPr lang="es-ES" sz="16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𝑝𝑎𝑔𝑜</m:t>
                      </m:r>
                      <m:r>
                        <a:rPr lang="es-ES" sz="16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 </m:t>
                      </m:r>
                      <m:r>
                        <a:rPr lang="es-ES" sz="16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𝑑𝑒</m:t>
                      </m:r>
                      <m:r>
                        <a:rPr lang="es-ES" sz="16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 </m:t>
                      </m:r>
                      <m:r>
                        <a:rPr lang="es-ES" sz="16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𝑖𝑛𝑡𝑒𝑟𝑒𝑠𝑒𝑠</m:t>
                      </m:r>
                      <m:r>
                        <a:rPr lang="es-ES" sz="160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6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sz="16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𝑈𝑡𝑖𝑙𝑖𝑑𝑎𝑑</m:t>
                          </m:r>
                          <m:r>
                            <a:rPr lang="es-ES" sz="16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 </m:t>
                          </m:r>
                          <m:r>
                            <a:rPr lang="es-ES" sz="16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𝑎𝑛𝑡𝑒𝑠</m:t>
                          </m:r>
                          <m:r>
                            <a:rPr lang="es-ES" sz="16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 </m:t>
                          </m:r>
                          <m:r>
                            <a:rPr lang="es-ES" sz="16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𝑑𝑒</m:t>
                          </m:r>
                          <m:r>
                            <a:rPr lang="es-ES" sz="16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 </m:t>
                          </m:r>
                          <m:r>
                            <a:rPr lang="es-ES" sz="16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𝐼𝑛𝑡𝑒𝑟𝑒𝑠𝑒𝑠</m:t>
                          </m:r>
                          <m:r>
                            <a:rPr lang="es-ES" sz="16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 </m:t>
                          </m:r>
                          <m:r>
                            <a:rPr lang="es-ES" sz="16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𝑒</m:t>
                          </m:r>
                          <m:r>
                            <a:rPr lang="es-ES" sz="16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 </m:t>
                          </m:r>
                          <m:r>
                            <a:rPr lang="es-ES" sz="16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𝐼𝑚𝑝𝑢𝑒𝑠𝑡𝑜𝑠</m:t>
                          </m:r>
                        </m:num>
                        <m:den>
                          <m:r>
                            <a:rPr lang="es-ES" sz="1600" i="1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𝐼𝑛𝑡𝑒𝑟𝑒𝑠𝑒𝑠</m:t>
                          </m:r>
                        </m:den>
                      </m:f>
                    </m:oMath>
                  </m:oMathPara>
                </a14:m>
                <a:endParaRPr lang="es-EC" sz="1600" dirty="0"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1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482" y="4271496"/>
                <a:ext cx="8662063" cy="55989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853424"/>
              </p:ext>
            </p:extLst>
          </p:nvPr>
        </p:nvGraphicFramePr>
        <p:xfrm>
          <a:off x="244767" y="5013176"/>
          <a:ext cx="6646736" cy="79248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3640646"/>
                <a:gridCol w="1002030"/>
                <a:gridCol w="1002030"/>
                <a:gridCol w="1002030"/>
              </a:tblGrid>
              <a:tr h="370840">
                <a:tc>
                  <a:txBody>
                    <a:bodyPr/>
                    <a:lstStyle/>
                    <a:p>
                      <a:endParaRPr lang="es-EC" sz="2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 1</a:t>
                      </a:r>
                      <a:endParaRPr lang="es-EC" sz="20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 2</a:t>
                      </a:r>
                      <a:endParaRPr lang="es-EC" sz="20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 3</a:t>
                      </a:r>
                      <a:endParaRPr lang="es-EC" sz="20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Capacidad de pago de intereses</a:t>
                      </a:r>
                      <a:endParaRPr lang="es-EC" sz="20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4.43</a:t>
                      </a:r>
                      <a:endParaRPr lang="es-EC" sz="2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10.29</a:t>
                      </a:r>
                      <a:endParaRPr lang="es-EC" sz="2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20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19.04</a:t>
                      </a:r>
                      <a:endParaRPr lang="es-EC" sz="20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13" name="12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100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54868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 smtClean="0">
                <a:latin typeface="Times New Roman" pitchFamily="18" charset="0"/>
                <a:cs typeface="Times New Roman" pitchFamily="18" charset="0"/>
              </a:rPr>
              <a:t>RIESGOS DE NATURALEZA JURÍDICA</a:t>
            </a:r>
            <a:endParaRPr lang="es-EC" sz="3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536656"/>
              </p:ext>
            </p:extLst>
          </p:nvPr>
        </p:nvGraphicFramePr>
        <p:xfrm>
          <a:off x="3383855" y="1113944"/>
          <a:ext cx="5508625" cy="3708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5508625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Consecuencia: Incremento en el Precio de los Insumos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107504" y="1100063"/>
            <a:ext cx="309634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900" b="1" dirty="0" smtClean="0">
                <a:latin typeface="Times New Roman" pitchFamily="18" charset="0"/>
                <a:cs typeface="Times New Roman" pitchFamily="18" charset="0"/>
              </a:rPr>
              <a:t>Origen: Control de Precios</a:t>
            </a:r>
            <a:endParaRPr lang="es-EC" sz="19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1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196647"/>
              </p:ext>
            </p:extLst>
          </p:nvPr>
        </p:nvGraphicFramePr>
        <p:xfrm>
          <a:off x="187126" y="1700808"/>
          <a:ext cx="482123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780"/>
                <a:gridCol w="894080"/>
                <a:gridCol w="606742"/>
                <a:gridCol w="1443355"/>
                <a:gridCol w="58928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VAN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TIR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PR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B/C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Escenario</a:t>
                      </a:r>
                      <a:r>
                        <a:rPr lang="es-EC" sz="16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normal</a:t>
                      </a:r>
                      <a:endParaRPr lang="es-EC" sz="16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Proyecto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142,421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41%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años, 15 días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1.81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Inversionista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155,121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81%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año, 6 meses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3.96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1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800032"/>
              </p:ext>
            </p:extLst>
          </p:nvPr>
        </p:nvGraphicFramePr>
        <p:xfrm>
          <a:off x="5231996" y="1700808"/>
          <a:ext cx="38045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898"/>
                <a:gridCol w="1363980"/>
                <a:gridCol w="860742"/>
                <a:gridCol w="69088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Rentabilidad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MSV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CP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Escenario</a:t>
                      </a:r>
                      <a:r>
                        <a:rPr lang="es-EC" sz="16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normal</a:t>
                      </a:r>
                      <a:endParaRPr lang="es-EC" sz="16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 1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11%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5.39%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4.43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 2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41%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19.03%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10.29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355134"/>
              </p:ext>
            </p:extLst>
          </p:nvPr>
        </p:nvGraphicFramePr>
        <p:xfrm>
          <a:off x="5231996" y="3180576"/>
          <a:ext cx="38045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898"/>
                <a:gridCol w="1363980"/>
                <a:gridCol w="860742"/>
                <a:gridCol w="690880"/>
              </a:tblGrid>
              <a:tr h="37084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Precio</a:t>
                      </a:r>
                      <a:r>
                        <a:rPr lang="es-EC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Insumos</a:t>
                      </a:r>
                      <a:r>
                        <a:rPr lang="es-EC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+10%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 1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2.73%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3.90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 2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16.20%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9.50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1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253493"/>
              </p:ext>
            </p:extLst>
          </p:nvPr>
        </p:nvGraphicFramePr>
        <p:xfrm>
          <a:off x="5231996" y="4293096"/>
          <a:ext cx="38045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898"/>
                <a:gridCol w="1363980"/>
                <a:gridCol w="860742"/>
                <a:gridCol w="690880"/>
              </a:tblGrid>
              <a:tr h="37084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Precio</a:t>
                      </a:r>
                      <a:r>
                        <a:rPr lang="es-EC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Insumos</a:t>
                      </a:r>
                      <a:r>
                        <a:rPr lang="es-EC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+20%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 1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-0.47%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3.38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 2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13.36%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8.71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2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157462"/>
              </p:ext>
            </p:extLst>
          </p:nvPr>
        </p:nvGraphicFramePr>
        <p:xfrm>
          <a:off x="5231996" y="5412824"/>
          <a:ext cx="38045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898"/>
                <a:gridCol w="1363980"/>
                <a:gridCol w="860742"/>
                <a:gridCol w="690880"/>
              </a:tblGrid>
              <a:tr h="37084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Precio</a:t>
                      </a:r>
                      <a:r>
                        <a:rPr lang="es-EC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Insumos</a:t>
                      </a:r>
                      <a:r>
                        <a:rPr lang="es-EC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+30%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 1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-7%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-3.66%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2.85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 2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10.52%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7.92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492447"/>
              </p:ext>
            </p:extLst>
          </p:nvPr>
        </p:nvGraphicFramePr>
        <p:xfrm>
          <a:off x="179512" y="3180576"/>
          <a:ext cx="481012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780"/>
                <a:gridCol w="894080"/>
                <a:gridCol w="606742"/>
                <a:gridCol w="1432242"/>
                <a:gridCol w="589280"/>
              </a:tblGrid>
              <a:tr h="370840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Precio</a:t>
                      </a:r>
                      <a:r>
                        <a:rPr lang="es-EC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Insumos</a:t>
                      </a:r>
                      <a:r>
                        <a:rPr lang="es-EC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+10%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Proyecto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117,441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años, 2 meses</a:t>
                      </a:r>
                      <a:endParaRPr lang="es-EC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1.67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Inversionista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130,174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año, 9 meses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3.84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979025"/>
              </p:ext>
            </p:extLst>
          </p:nvPr>
        </p:nvGraphicFramePr>
        <p:xfrm>
          <a:off x="179512" y="4293096"/>
          <a:ext cx="480377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780"/>
                <a:gridCol w="894080"/>
                <a:gridCol w="606742"/>
                <a:gridCol w="1425892"/>
                <a:gridCol w="589280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s-EC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Precio</a:t>
                      </a:r>
                      <a:r>
                        <a:rPr lang="es-EC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Insumos +</a:t>
                      </a:r>
                      <a:r>
                        <a:rPr lang="es-EC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20%</a:t>
                      </a:r>
                      <a:endParaRPr lang="es-EC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Proyecto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92,460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32%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 años, 4 meses</a:t>
                      </a:r>
                      <a:endParaRPr lang="es-EC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1.53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Inversionista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105,227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59%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años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3.00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61230"/>
              </p:ext>
            </p:extLst>
          </p:nvPr>
        </p:nvGraphicFramePr>
        <p:xfrm>
          <a:off x="186557" y="5412824"/>
          <a:ext cx="47878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780"/>
                <a:gridCol w="792480"/>
                <a:gridCol w="606742"/>
                <a:gridCol w="1511617"/>
                <a:gridCol w="589280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s-EC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Precio</a:t>
                      </a:r>
                      <a:r>
                        <a:rPr lang="es-EC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Insumos  +</a:t>
                      </a:r>
                      <a:r>
                        <a:rPr lang="es-EC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30%</a:t>
                      </a:r>
                      <a:endParaRPr lang="es-EC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Proyecto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67,480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27%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años, 7 meses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1.38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Inversionista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80,280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48%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años, 6 meses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2.52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12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Flecha derecha">
            <a:hlinkClick r:id="rId2" action="ppaction://hlinkfile"/>
          </p:cNvPr>
          <p:cNvSpPr/>
          <p:nvPr/>
        </p:nvSpPr>
        <p:spPr>
          <a:xfrm>
            <a:off x="8316416" y="6624736"/>
            <a:ext cx="216024" cy="188640"/>
          </a:xfrm>
          <a:prstGeom prst="right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337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620688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 smtClean="0">
                <a:latin typeface="Times New Roman" pitchFamily="18" charset="0"/>
                <a:cs typeface="Times New Roman" pitchFamily="18" charset="0"/>
              </a:rPr>
              <a:t>RIESGOS COMERCIALES</a:t>
            </a:r>
            <a:endParaRPr lang="es-EC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07504" y="1100063"/>
            <a:ext cx="37444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900" b="1" dirty="0" smtClean="0">
                <a:latin typeface="Times New Roman" pitchFamily="18" charset="0"/>
                <a:cs typeface="Times New Roman" pitchFamily="18" charset="0"/>
              </a:rPr>
              <a:t>Origen:	</a:t>
            </a:r>
            <a:r>
              <a:rPr lang="es-EC" sz="1900" dirty="0" smtClean="0">
                <a:latin typeface="Times New Roman" pitchFamily="18" charset="0"/>
                <a:cs typeface="Times New Roman" pitchFamily="18" charset="0"/>
              </a:rPr>
              <a:t>Acciones competitivas</a:t>
            </a:r>
          </a:p>
          <a:p>
            <a:r>
              <a:rPr lang="es-EC" sz="19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s-EC" sz="1900" dirty="0" smtClean="0">
                <a:latin typeface="Times New Roman" pitchFamily="18" charset="0"/>
                <a:cs typeface="Times New Roman" pitchFamily="18" charset="0"/>
              </a:rPr>
              <a:t>Gustos del consumidor</a:t>
            </a:r>
            <a:endParaRPr lang="es-EC" sz="19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309988"/>
              </p:ext>
            </p:extLst>
          </p:nvPr>
        </p:nvGraphicFramePr>
        <p:xfrm>
          <a:off x="4580066" y="1257960"/>
          <a:ext cx="4456430" cy="3708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445643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Consecuencia: Disminución</a:t>
                      </a:r>
                      <a:r>
                        <a:rPr lang="es-EC" sz="1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de la Demanda</a:t>
                      </a:r>
                      <a:endParaRPr lang="es-EC" sz="18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822786"/>
              </p:ext>
            </p:extLst>
          </p:nvPr>
        </p:nvGraphicFramePr>
        <p:xfrm>
          <a:off x="93083" y="1916832"/>
          <a:ext cx="482123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780"/>
                <a:gridCol w="894080"/>
                <a:gridCol w="606742"/>
                <a:gridCol w="1443355"/>
                <a:gridCol w="58928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VAN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TIR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PR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B/C</a:t>
                      </a:r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Escenario</a:t>
                      </a:r>
                      <a:r>
                        <a:rPr lang="es-EC" sz="16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normal</a:t>
                      </a:r>
                      <a:endParaRPr lang="es-EC" sz="16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Proyecto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142,421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41%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años, 15 días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1.81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Inversionista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155,121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81%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año, 6 meses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3.96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967114"/>
              </p:ext>
            </p:extLst>
          </p:nvPr>
        </p:nvGraphicFramePr>
        <p:xfrm>
          <a:off x="5231996" y="1916832"/>
          <a:ext cx="38045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898"/>
                <a:gridCol w="1363980"/>
                <a:gridCol w="860742"/>
                <a:gridCol w="69088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Rentabilidad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MSV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CP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Escenario</a:t>
                      </a:r>
                      <a:r>
                        <a:rPr lang="es-EC" sz="16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normal</a:t>
                      </a:r>
                      <a:endParaRPr lang="es-EC" sz="16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 1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11%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5.39%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4.43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 2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41%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19.03%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10.29</a:t>
                      </a:r>
                      <a:endParaRPr lang="es-EC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406556"/>
              </p:ext>
            </p:extLst>
          </p:nvPr>
        </p:nvGraphicFramePr>
        <p:xfrm>
          <a:off x="5231996" y="3396600"/>
          <a:ext cx="38045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898"/>
                <a:gridCol w="1363980"/>
                <a:gridCol w="860742"/>
                <a:gridCol w="690880"/>
              </a:tblGrid>
              <a:tr h="37084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Demanda (-10%)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 1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2.01%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4.32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 2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12.39%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10.25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405995"/>
              </p:ext>
            </p:extLst>
          </p:nvPr>
        </p:nvGraphicFramePr>
        <p:xfrm>
          <a:off x="5231996" y="4509120"/>
          <a:ext cx="38045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898"/>
                <a:gridCol w="1363980"/>
                <a:gridCol w="860742"/>
                <a:gridCol w="690880"/>
              </a:tblGrid>
              <a:tr h="37084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Demanda (-20%)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 1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-1.95%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4.29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 2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8.17%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9.84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256476"/>
              </p:ext>
            </p:extLst>
          </p:nvPr>
        </p:nvGraphicFramePr>
        <p:xfrm>
          <a:off x="5231996" y="5628848"/>
          <a:ext cx="38045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898"/>
                <a:gridCol w="1363980"/>
                <a:gridCol w="860742"/>
                <a:gridCol w="690880"/>
              </a:tblGrid>
              <a:tr h="37084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Demanda (-30%)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 1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-6%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-3.22%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3.91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AÑO 2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4.36%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8.20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217749"/>
              </p:ext>
            </p:extLst>
          </p:nvPr>
        </p:nvGraphicFramePr>
        <p:xfrm>
          <a:off x="107504" y="3396600"/>
          <a:ext cx="481685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780"/>
                <a:gridCol w="886523"/>
                <a:gridCol w="606742"/>
                <a:gridCol w="1446530"/>
                <a:gridCol w="589280"/>
              </a:tblGrid>
              <a:tr h="370840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Demanda (-10%)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Proyecto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97,310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años, 3 meses</a:t>
                      </a:r>
                      <a:endParaRPr lang="es-EC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1.55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Inversionista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110,070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año, 10</a:t>
                      </a:r>
                      <a:r>
                        <a:rPr lang="es-EC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meses</a:t>
                      </a:r>
                      <a:endParaRPr lang="es-EC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3.09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689926"/>
              </p:ext>
            </p:extLst>
          </p:nvPr>
        </p:nvGraphicFramePr>
        <p:xfrm>
          <a:off x="133210" y="4509120"/>
          <a:ext cx="47878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780"/>
                <a:gridCol w="792480"/>
                <a:gridCol w="606742"/>
                <a:gridCol w="1511617"/>
                <a:gridCol w="589280"/>
              </a:tblGrid>
              <a:tr h="370840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Demanda (-20%)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Proyecto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53,149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años, 8 meses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1.30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Inversionista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65,909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años, 8 meses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2.25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9012"/>
              </p:ext>
            </p:extLst>
          </p:nvPr>
        </p:nvGraphicFramePr>
        <p:xfrm>
          <a:off x="122105" y="5589240"/>
          <a:ext cx="479037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780"/>
                <a:gridCol w="792480"/>
                <a:gridCol w="606742"/>
                <a:gridCol w="1514094"/>
                <a:gridCol w="589280"/>
              </a:tblGrid>
              <a:tr h="370840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Demanda (-30%)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Proyecto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24,744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años, 11 meses</a:t>
                      </a:r>
                      <a:endParaRPr lang="es-EC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1.14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Inversionista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37,506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32%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años, 3 meses</a:t>
                      </a:r>
                      <a:endParaRPr lang="es-EC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1.71</a:t>
                      </a:r>
                      <a:endParaRPr lang="es-EC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12 Botón de acción: Final">
            <a:hlinkClick r:id="" action="ppaction://hlinkshowjump?jump=lastslide" highlightClick="1"/>
          </p:cNvPr>
          <p:cNvSpPr/>
          <p:nvPr/>
        </p:nvSpPr>
        <p:spPr>
          <a:xfrm>
            <a:off x="4968044" y="6691953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Flecha derecha">
            <a:hlinkClick r:id="rId2" action="ppaction://hlinkfile"/>
          </p:cNvPr>
          <p:cNvSpPr/>
          <p:nvPr/>
        </p:nvSpPr>
        <p:spPr>
          <a:xfrm>
            <a:off x="5004048" y="6453336"/>
            <a:ext cx="216024" cy="188640"/>
          </a:xfrm>
          <a:prstGeom prst="right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043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498738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 smtClean="0">
                <a:latin typeface="Times New Roman" pitchFamily="18" charset="0"/>
                <a:cs typeface="Times New Roman" pitchFamily="18" charset="0"/>
              </a:rPr>
              <a:t>Riesgo de Inflación</a:t>
            </a:r>
            <a:endParaRPr lang="es-EC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5496" y="971436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Inflación promedio pronosticada (2012-2015): 4.10%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390784"/>
              </p:ext>
            </p:extLst>
          </p:nvPr>
        </p:nvGraphicFramePr>
        <p:xfrm>
          <a:off x="2339752" y="1340768"/>
          <a:ext cx="4914900" cy="3708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500" dist="50800" dir="5400000" sy="-100000" algn="bl" rotWithShape="0"/>
                </a:effectLst>
                <a:tableStyleId>{5C22544A-7EE6-4342-B048-85BDC9FD1C3A}</a:tableStyleId>
              </a:tblPr>
              <a:tblGrid>
                <a:gridCol w="982980"/>
                <a:gridCol w="982980"/>
                <a:gridCol w="982980"/>
                <a:gridCol w="982980"/>
                <a:gridCol w="9829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s-EC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s-EC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s-EC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s-EC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s-EC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860436"/>
              </p:ext>
            </p:extLst>
          </p:nvPr>
        </p:nvGraphicFramePr>
        <p:xfrm>
          <a:off x="2339752" y="1988840"/>
          <a:ext cx="4914900" cy="3810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982980"/>
                <a:gridCol w="982980"/>
                <a:gridCol w="982980"/>
                <a:gridCol w="982980"/>
                <a:gridCol w="98298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357,543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424,055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427,199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430,234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433,152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2339752" y="1700808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Times New Roman" pitchFamily="18" charset="0"/>
                <a:cs typeface="Times New Roman" pitchFamily="18" charset="0"/>
              </a:rPr>
              <a:t>INGRESOS</a:t>
            </a:r>
            <a:endParaRPr lang="es-EC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07504" y="1988840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Times New Roman" pitchFamily="18" charset="0"/>
                <a:cs typeface="Times New Roman" pitchFamily="18" charset="0"/>
              </a:rPr>
              <a:t>Escenario Normal</a:t>
            </a:r>
            <a:endParaRPr lang="es-EC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07504" y="233808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Times New Roman" pitchFamily="18" charset="0"/>
                <a:cs typeface="Times New Roman" pitchFamily="18" charset="0"/>
              </a:rPr>
              <a:t>Inflación</a:t>
            </a:r>
            <a:endParaRPr lang="es-EC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949658"/>
              </p:ext>
            </p:extLst>
          </p:nvPr>
        </p:nvGraphicFramePr>
        <p:xfrm>
          <a:off x="2339752" y="2348880"/>
          <a:ext cx="4914900" cy="3810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500" dist="50800" dir="5400000" sy="-100000" algn="bl" rotWithShape="0"/>
                </a:effectLst>
                <a:tableStyleId>{5C22544A-7EE6-4342-B048-85BDC9FD1C3A}</a:tableStyleId>
              </a:tblPr>
              <a:tblGrid>
                <a:gridCol w="982980"/>
                <a:gridCol w="982980"/>
                <a:gridCol w="982980"/>
                <a:gridCol w="982980"/>
                <a:gridCol w="98298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401,548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467,499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470,776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473,928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476,950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055225"/>
              </p:ext>
            </p:extLst>
          </p:nvPr>
        </p:nvGraphicFramePr>
        <p:xfrm>
          <a:off x="2339752" y="3068960"/>
          <a:ext cx="4914900" cy="3810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982980"/>
                <a:gridCol w="982980"/>
                <a:gridCol w="982980"/>
                <a:gridCol w="982980"/>
                <a:gridCol w="98298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12" name="11 CuadroTexto"/>
          <p:cNvSpPr txBox="1"/>
          <p:nvPr/>
        </p:nvSpPr>
        <p:spPr>
          <a:xfrm>
            <a:off x="2339752" y="2780928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Times New Roman" pitchFamily="18" charset="0"/>
                <a:cs typeface="Times New Roman" pitchFamily="18" charset="0"/>
              </a:rPr>
              <a:t>RENTABILIDAD</a:t>
            </a:r>
            <a:endParaRPr lang="es-EC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07504" y="3068960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Times New Roman" pitchFamily="18" charset="0"/>
                <a:cs typeface="Times New Roman" pitchFamily="18" charset="0"/>
              </a:rPr>
              <a:t>Escenario Normal</a:t>
            </a:r>
            <a:endParaRPr lang="es-EC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7504" y="339810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Times New Roman" pitchFamily="18" charset="0"/>
                <a:cs typeface="Times New Roman" pitchFamily="18" charset="0"/>
              </a:rPr>
              <a:t>Inflación</a:t>
            </a:r>
            <a:endParaRPr lang="es-EC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542580"/>
              </p:ext>
            </p:extLst>
          </p:nvPr>
        </p:nvGraphicFramePr>
        <p:xfrm>
          <a:off x="2339752" y="3408908"/>
          <a:ext cx="4914900" cy="3810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500" dist="50800" dir="5400000" sy="-100000" algn="bl" rotWithShape="0"/>
                </a:effectLst>
                <a:tableStyleId>{5C22544A-7EE6-4342-B048-85BDC9FD1C3A}</a:tableStyleId>
              </a:tblPr>
              <a:tblGrid>
                <a:gridCol w="982980"/>
                <a:gridCol w="982980"/>
                <a:gridCol w="982980"/>
                <a:gridCol w="982980"/>
                <a:gridCol w="98298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1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271682"/>
              </p:ext>
            </p:extLst>
          </p:nvPr>
        </p:nvGraphicFramePr>
        <p:xfrm>
          <a:off x="2339752" y="4149080"/>
          <a:ext cx="4914900" cy="3810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982980"/>
                <a:gridCol w="982980"/>
                <a:gridCol w="982980"/>
                <a:gridCol w="982980"/>
                <a:gridCol w="98298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5,93%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19,03%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17,92%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28,91%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28,35%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17" name="16 CuadroTexto"/>
          <p:cNvSpPr txBox="1"/>
          <p:nvPr/>
        </p:nvSpPr>
        <p:spPr>
          <a:xfrm>
            <a:off x="2339752" y="3861048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Times New Roman" pitchFamily="18" charset="0"/>
                <a:cs typeface="Times New Roman" pitchFamily="18" charset="0"/>
              </a:rPr>
              <a:t>MARGEN SOBRE VENTAS</a:t>
            </a:r>
            <a:endParaRPr lang="es-EC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07504" y="4149080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Times New Roman" pitchFamily="18" charset="0"/>
                <a:cs typeface="Times New Roman" pitchFamily="18" charset="0"/>
              </a:rPr>
              <a:t>Escenario Normal</a:t>
            </a:r>
            <a:endParaRPr lang="es-EC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07504" y="447822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Times New Roman" pitchFamily="18" charset="0"/>
                <a:cs typeface="Times New Roman" pitchFamily="18" charset="0"/>
              </a:rPr>
              <a:t>Inflación</a:t>
            </a:r>
            <a:endParaRPr lang="es-EC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1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414064"/>
              </p:ext>
            </p:extLst>
          </p:nvPr>
        </p:nvGraphicFramePr>
        <p:xfrm>
          <a:off x="2339752" y="4489028"/>
          <a:ext cx="4914900" cy="3810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500" dist="50800" dir="5400000" sy="-100000" algn="bl" rotWithShape="0"/>
                </a:effectLst>
                <a:tableStyleId>{5C22544A-7EE6-4342-B048-85BDC9FD1C3A}</a:tableStyleId>
              </a:tblPr>
              <a:tblGrid>
                <a:gridCol w="982980"/>
                <a:gridCol w="982980"/>
                <a:gridCol w="982980"/>
                <a:gridCol w="982980"/>
                <a:gridCol w="98298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16.20%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26.53%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25.49%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35.42%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34.88%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2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758052"/>
              </p:ext>
            </p:extLst>
          </p:nvPr>
        </p:nvGraphicFramePr>
        <p:xfrm>
          <a:off x="2339752" y="5229200"/>
          <a:ext cx="2948940" cy="3810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982980"/>
                <a:gridCol w="982980"/>
                <a:gridCol w="98298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4.43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10.29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19.04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22" name="21 CuadroTexto"/>
          <p:cNvSpPr txBox="1"/>
          <p:nvPr/>
        </p:nvSpPr>
        <p:spPr>
          <a:xfrm>
            <a:off x="2339752" y="4941168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Times New Roman" pitchFamily="18" charset="0"/>
                <a:cs typeface="Times New Roman" pitchFamily="18" charset="0"/>
              </a:rPr>
              <a:t>CAPACIDAD DE PAGO DE LA DEUDA</a:t>
            </a:r>
            <a:endParaRPr lang="es-EC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07504" y="5229200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Times New Roman" pitchFamily="18" charset="0"/>
                <a:cs typeface="Times New Roman" pitchFamily="18" charset="0"/>
              </a:rPr>
              <a:t>Escenario Normal</a:t>
            </a:r>
            <a:endParaRPr lang="es-EC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07504" y="555834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Times New Roman" pitchFamily="18" charset="0"/>
                <a:cs typeface="Times New Roman" pitchFamily="18" charset="0"/>
              </a:rPr>
              <a:t>Inflación</a:t>
            </a:r>
            <a:endParaRPr lang="es-EC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2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459903"/>
              </p:ext>
            </p:extLst>
          </p:nvPr>
        </p:nvGraphicFramePr>
        <p:xfrm>
          <a:off x="2339752" y="5569148"/>
          <a:ext cx="2948940" cy="3810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500" dist="50800" dir="5400000" sy="-100000" algn="bl" rotWithShape="0"/>
                </a:effectLst>
                <a:tableStyleId>{5C22544A-7EE6-4342-B048-85BDC9FD1C3A}</a:tableStyleId>
              </a:tblPr>
              <a:tblGrid>
                <a:gridCol w="982980"/>
                <a:gridCol w="982980"/>
                <a:gridCol w="98298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6.32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14.69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9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27.19</a:t>
                      </a:r>
                      <a:endParaRPr lang="es-EC" sz="19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26" name="25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043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25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87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2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75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2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75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62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7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925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7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2250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  <p:bldP spid="8" grpId="0"/>
      <p:bldP spid="9" grpId="0"/>
      <p:bldP spid="12" grpId="0"/>
      <p:bldP spid="13" grpId="0"/>
      <p:bldP spid="14" grpId="0"/>
      <p:bldP spid="17" grpId="0"/>
      <p:bldP spid="18" grpId="0"/>
      <p:bldP spid="19" grpId="0"/>
      <p:bldP spid="22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-108520" y="1772816"/>
            <a:ext cx="9361040" cy="5539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ESTUDIO DEL IMPACTO AMBIENTAL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63" y="2708920"/>
            <a:ext cx="3773845" cy="262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479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753800"/>
              </p:ext>
            </p:extLst>
          </p:nvPr>
        </p:nvGraphicFramePr>
        <p:xfrm>
          <a:off x="179512" y="2062762"/>
          <a:ext cx="1440160" cy="2662382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440160"/>
              </a:tblGrid>
              <a:tr h="26623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Ventajas del Sistema de Gestión Ambiental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rgbClr val="99CC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808929"/>
              </p:ext>
            </p:extLst>
          </p:nvPr>
        </p:nvGraphicFramePr>
        <p:xfrm>
          <a:off x="3635896" y="1158255"/>
          <a:ext cx="5256584" cy="3962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5256584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Parámetro de competitividad: Diferenciación</a:t>
                      </a: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99CC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1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960936"/>
              </p:ext>
            </p:extLst>
          </p:nvPr>
        </p:nvGraphicFramePr>
        <p:xfrm>
          <a:off x="3635896" y="2382391"/>
          <a:ext cx="5256584" cy="64008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52565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Imagen de empresa “medioambientalmente comprometida”</a:t>
                      </a:r>
                      <a:endParaRPr lang="es-EC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99CC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1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397450"/>
              </p:ext>
            </p:extLst>
          </p:nvPr>
        </p:nvGraphicFramePr>
        <p:xfrm>
          <a:off x="3635896" y="3682923"/>
          <a:ext cx="5256584" cy="64008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52565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Disminución de riesgos vinculados a la salud de las personas</a:t>
                      </a:r>
                      <a:endParaRPr lang="es-EC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99CC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1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540323"/>
              </p:ext>
            </p:extLst>
          </p:nvPr>
        </p:nvGraphicFramePr>
        <p:xfrm>
          <a:off x="3635896" y="5046687"/>
          <a:ext cx="5256584" cy="3708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52565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Reducción de gastos</a:t>
                      </a:r>
                      <a:endParaRPr lang="es-EC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99CC00"/>
                    </a:solidFill>
                  </a:tcPr>
                </a:tc>
              </a:tr>
            </a:tbl>
          </a:graphicData>
        </a:graphic>
      </p:graphicFrame>
      <p:pic>
        <p:nvPicPr>
          <p:cNvPr id="2" name="1 Imagen"/>
          <p:cNvPicPr>
            <a:picLocks noChangeAspect="1"/>
          </p:cNvPicPr>
          <p:nvPr/>
        </p:nvPicPr>
        <p:blipFill>
          <a:blip r:link="rId2"/>
          <a:stretch>
            <a:fillRect/>
          </a:stretch>
        </p:blipFill>
        <p:spPr>
          <a:xfrm>
            <a:off x="2195736" y="2166367"/>
            <a:ext cx="1081733" cy="1122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2201517" y="798215"/>
            <a:ext cx="1135542" cy="118420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2203523" y="3534519"/>
            <a:ext cx="1160537" cy="98787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848719" y="4758655"/>
            <a:ext cx="1428750" cy="119062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1" name="10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63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4462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Evaluación Ambiental</a:t>
            </a:r>
            <a:endParaRPr lang="es-EC" sz="30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769556"/>
              </p:ext>
            </p:extLst>
          </p:nvPr>
        </p:nvGraphicFramePr>
        <p:xfrm>
          <a:off x="107504" y="692696"/>
          <a:ext cx="8856984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9080"/>
                <a:gridCol w="1377384"/>
                <a:gridCol w="4680520"/>
              </a:tblGrid>
              <a:tr h="752938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Elementos</a:t>
                      </a:r>
                      <a:r>
                        <a:rPr lang="es-EC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Contaminantes</a:t>
                      </a:r>
                      <a:endParaRPr lang="es-EC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Elementos</a:t>
                      </a:r>
                      <a:r>
                        <a:rPr lang="es-EC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Afectados</a:t>
                      </a:r>
                      <a:endParaRPr lang="es-EC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Medidas de Mitigación</a:t>
                      </a:r>
                      <a:endParaRPr lang="es-EC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  <a:tr h="1323291">
                <a:tc>
                  <a:txBody>
                    <a:bodyPr/>
                    <a:lstStyle/>
                    <a:p>
                      <a:r>
                        <a:rPr lang="es-EC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Cocción</a:t>
                      </a:r>
                      <a:r>
                        <a:rPr lang="es-EC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de alimentos</a:t>
                      </a:r>
                      <a:endParaRPr lang="es-EC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  <a:solidFill>
                      <a:srgbClr val="0080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Aire</a:t>
                      </a:r>
                    </a:p>
                    <a:p>
                      <a:r>
                        <a:rPr lang="es-EC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Flora</a:t>
                      </a:r>
                    </a:p>
                    <a:p>
                      <a:r>
                        <a:rPr lang="es-EC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Fauna</a:t>
                      </a:r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  <a:solidFill>
                      <a:srgbClr val="0080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8000">
                        <a:alpha val="23000"/>
                      </a:srgbClr>
                    </a:solidFill>
                  </a:tcPr>
                </a:tc>
              </a:tr>
              <a:tr h="1380155">
                <a:tc>
                  <a:txBody>
                    <a:bodyPr/>
                    <a:lstStyle/>
                    <a:p>
                      <a:r>
                        <a:rPr lang="es-EC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Desechos sólidos</a:t>
                      </a:r>
                      <a:endParaRPr lang="es-EC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  <a:solidFill>
                      <a:srgbClr val="0080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Entorno</a:t>
                      </a:r>
                    </a:p>
                    <a:p>
                      <a:r>
                        <a:rPr lang="es-EC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Personas</a:t>
                      </a:r>
                    </a:p>
                    <a:p>
                      <a:r>
                        <a:rPr lang="es-EC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Flora</a:t>
                      </a:r>
                    </a:p>
                    <a:p>
                      <a:r>
                        <a:rPr lang="es-EC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Fauna</a:t>
                      </a:r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  <a:solidFill>
                      <a:srgbClr val="0080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8000">
                        <a:alpha val="23000"/>
                      </a:srgbClr>
                    </a:solidFill>
                  </a:tcPr>
                </a:tc>
              </a:tr>
              <a:tr h="982192">
                <a:tc>
                  <a:txBody>
                    <a:bodyPr/>
                    <a:lstStyle/>
                    <a:p>
                      <a:r>
                        <a:rPr lang="es-EC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Higiene</a:t>
                      </a:r>
                      <a:endParaRPr lang="es-EC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  <a:solidFill>
                      <a:srgbClr val="0080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Agua</a:t>
                      </a:r>
                    </a:p>
                    <a:p>
                      <a:r>
                        <a:rPr lang="es-EC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Suelo</a:t>
                      </a:r>
                      <a:endParaRPr lang="es-EC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  <a:solidFill>
                      <a:srgbClr val="0080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8000">
                        <a:alpha val="23000"/>
                      </a:srgbClr>
                    </a:solidFill>
                  </a:tcPr>
                </a:tc>
              </a:tr>
              <a:tr h="1610096">
                <a:tc>
                  <a:txBody>
                    <a:bodyPr/>
                    <a:lstStyle/>
                    <a:p>
                      <a:r>
                        <a:rPr lang="es-EC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Publicidad</a:t>
                      </a:r>
                      <a:endParaRPr lang="es-EC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  <a:solidFill>
                      <a:srgbClr val="0080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Paisaje</a:t>
                      </a:r>
                      <a:endParaRPr lang="es-EC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cell3D prstMaterial="dkEdge">
                      <a:bevel prst="cross"/>
                      <a:lightRig rig="flood" dir="t"/>
                    </a:cell3D>
                    <a:solidFill>
                      <a:srgbClr val="008000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ross"/>
                      <a:lightRig rig="flood" dir="t"/>
                    </a:cell3D>
                    <a:solidFill>
                      <a:srgbClr val="008000">
                        <a:alpha val="23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9" name="8 Imagen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16" y="5384081"/>
            <a:ext cx="1521684" cy="1141263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556792"/>
            <a:ext cx="1376623" cy="93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317" y="2924944"/>
            <a:ext cx="1248139" cy="93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link="rId8"/>
          <a:stretch>
            <a:fillRect/>
          </a:stretch>
        </p:blipFill>
        <p:spPr>
          <a:xfrm>
            <a:off x="4594391" y="1556792"/>
            <a:ext cx="985721" cy="990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link="rId9"/>
          <a:stretch>
            <a:fillRect/>
          </a:stretch>
        </p:blipFill>
        <p:spPr>
          <a:xfrm>
            <a:off x="5714268" y="1543172"/>
            <a:ext cx="1254921" cy="1003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Imagen">
            <a:hlinkClick r:id="rId10" action="ppaction://hlinkfile"/>
          </p:cNvPr>
          <p:cNvPicPr>
            <a:picLocks noChangeAspect="1"/>
          </p:cNvPicPr>
          <p:nvPr/>
        </p:nvPicPr>
        <p:blipFill>
          <a:blip r:link="rId11"/>
          <a:stretch>
            <a:fillRect/>
          </a:stretch>
        </p:blipFill>
        <p:spPr>
          <a:xfrm>
            <a:off x="4563944" y="2876643"/>
            <a:ext cx="1312540" cy="984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link="rId12"/>
          <a:stretch>
            <a:fillRect/>
          </a:stretch>
        </p:blipFill>
        <p:spPr>
          <a:xfrm>
            <a:off x="5984956" y="2876643"/>
            <a:ext cx="1310598" cy="984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link="rId13"/>
          <a:stretch>
            <a:fillRect/>
          </a:stretch>
        </p:blipFill>
        <p:spPr>
          <a:xfrm rot="5400000" flipH="1">
            <a:off x="4910132" y="4908743"/>
            <a:ext cx="1422485" cy="2098749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link="rId14"/>
          <a:stretch>
            <a:fillRect/>
          </a:stretch>
        </p:blipFill>
        <p:spPr>
          <a:xfrm>
            <a:off x="4563944" y="4240877"/>
            <a:ext cx="1421012" cy="802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link="rId15"/>
          <a:stretch>
            <a:fillRect/>
          </a:stretch>
        </p:blipFill>
        <p:spPr>
          <a:xfrm>
            <a:off x="6727942" y="5301208"/>
            <a:ext cx="868394" cy="1310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link="rId16"/>
          <a:stretch>
            <a:fillRect/>
          </a:stretch>
        </p:blipFill>
        <p:spPr>
          <a:xfrm>
            <a:off x="7751762" y="5372427"/>
            <a:ext cx="1140718" cy="1140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14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63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25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75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75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0" y="15900"/>
            <a:ext cx="9108504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Análisis Situacional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541635" y="662568"/>
            <a:ext cx="2102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El 50% de las mujeres ecuatorianas son propietarias de empresas</a:t>
            </a:r>
            <a:endParaRPr lang="es-EC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828178"/>
              </p:ext>
            </p:extLst>
          </p:nvPr>
        </p:nvGraphicFramePr>
        <p:xfrm>
          <a:off x="107504" y="739299"/>
          <a:ext cx="1325626" cy="42672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325626"/>
              </a:tblGrid>
              <a:tr h="370840">
                <a:tc>
                  <a:txBody>
                    <a:bodyPr/>
                    <a:lstStyle/>
                    <a:p>
                      <a:r>
                        <a:rPr lang="es-EC" sz="2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Mercado</a:t>
                      </a:r>
                      <a:endParaRPr lang="es-EC" sz="2200" dirty="0">
                        <a:effectLst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149714"/>
              </p:ext>
            </p:extLst>
          </p:nvPr>
        </p:nvGraphicFramePr>
        <p:xfrm>
          <a:off x="5508104" y="692696"/>
          <a:ext cx="2941003" cy="3708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941003"/>
              </a:tblGrid>
              <a:tr h="370840">
                <a:tc>
                  <a:txBody>
                    <a:bodyPr/>
                    <a:lstStyle/>
                    <a:p>
                      <a:r>
                        <a:rPr lang="es-EC" sz="18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Composición de los hogares</a:t>
                      </a:r>
                      <a:endParaRPr lang="es-EC" sz="1800" dirty="0">
                        <a:effectLst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631275"/>
              </p:ext>
            </p:extLst>
          </p:nvPr>
        </p:nvGraphicFramePr>
        <p:xfrm>
          <a:off x="4691421" y="2564904"/>
          <a:ext cx="457200" cy="2638052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457200"/>
              </a:tblGrid>
              <a:tr h="2638052">
                <a:tc>
                  <a:txBody>
                    <a:bodyPr/>
                    <a:lstStyle/>
                    <a:p>
                      <a:r>
                        <a:rPr lang="es-EC" sz="18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Cambios en la población</a:t>
                      </a:r>
                      <a:endParaRPr lang="es-EC" sz="1800" dirty="0">
                        <a:effectLst/>
                      </a:endParaRPr>
                    </a:p>
                  </a:txBody>
                  <a:tcPr vert="vert270"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12" name="11 Imagen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5" y="1817529"/>
            <a:ext cx="4450468" cy="4450468"/>
          </a:xfrm>
          <a:prstGeom prst="rect">
            <a:avLst/>
          </a:prstGeom>
        </p:spPr>
      </p:pic>
      <p:grpSp>
        <p:nvGrpSpPr>
          <p:cNvPr id="18" name="17 Grupo"/>
          <p:cNvGrpSpPr/>
          <p:nvPr/>
        </p:nvGrpSpPr>
        <p:grpSpPr>
          <a:xfrm>
            <a:off x="1619672" y="2224648"/>
            <a:ext cx="1224136" cy="710651"/>
            <a:chOff x="1619672" y="1941357"/>
            <a:chExt cx="1224136" cy="710651"/>
          </a:xfrm>
        </p:grpSpPr>
        <p:sp>
          <p:nvSpPr>
            <p:cNvPr id="17" name="16 Elipse"/>
            <p:cNvSpPr/>
            <p:nvPr/>
          </p:nvSpPr>
          <p:spPr>
            <a:xfrm>
              <a:off x="1835696" y="2492896"/>
              <a:ext cx="216024" cy="15911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6" name="15 Llamada rectangular"/>
            <p:cNvSpPr/>
            <p:nvPr/>
          </p:nvSpPr>
          <p:spPr>
            <a:xfrm>
              <a:off x="1619672" y="1941357"/>
              <a:ext cx="1224136" cy="479531"/>
            </a:xfrm>
            <a:prstGeom prst="wedgeRectCallout">
              <a:avLst>
                <a:gd name="adj1" fmla="val -20833"/>
                <a:gd name="adj2" fmla="val 78623"/>
              </a:avLst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22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270,651</a:t>
              </a:r>
              <a:endParaRPr lang="es-EC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683568" y="3289672"/>
            <a:ext cx="1224136" cy="710651"/>
            <a:chOff x="1619672" y="1941357"/>
            <a:chExt cx="1224136" cy="710651"/>
          </a:xfrm>
        </p:grpSpPr>
        <p:sp>
          <p:nvSpPr>
            <p:cNvPr id="20" name="19 Elipse"/>
            <p:cNvSpPr/>
            <p:nvPr/>
          </p:nvSpPr>
          <p:spPr>
            <a:xfrm>
              <a:off x="1835696" y="2492896"/>
              <a:ext cx="216024" cy="15911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1" name="20 Llamada rectangular"/>
            <p:cNvSpPr/>
            <p:nvPr/>
          </p:nvSpPr>
          <p:spPr>
            <a:xfrm>
              <a:off x="1619672" y="1941357"/>
              <a:ext cx="1224136" cy="479531"/>
            </a:xfrm>
            <a:prstGeom prst="wedgeRectCallout">
              <a:avLst>
                <a:gd name="adj1" fmla="val -20833"/>
                <a:gd name="adj2" fmla="val 78623"/>
              </a:avLst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22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53,060</a:t>
              </a:r>
              <a:endParaRPr lang="es-EC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21 Rectángulo redondeado"/>
          <p:cNvSpPr/>
          <p:nvPr/>
        </p:nvSpPr>
        <p:spPr>
          <a:xfrm>
            <a:off x="2555776" y="3489324"/>
            <a:ext cx="1598854" cy="522347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Otras: 18,510</a:t>
            </a:r>
          </a:p>
          <a:p>
            <a:pPr algn="ctr"/>
            <a:r>
              <a:rPr lang="es-EC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Total: 342,221</a:t>
            </a:r>
          </a:p>
        </p:txBody>
      </p:sp>
      <p:sp>
        <p:nvSpPr>
          <p:cNvPr id="23" name="22 Rectángulo redondeado"/>
          <p:cNvSpPr/>
          <p:nvPr/>
        </p:nvSpPr>
        <p:spPr>
          <a:xfrm>
            <a:off x="2051720" y="2803046"/>
            <a:ext cx="1287760" cy="26117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Pichincha</a:t>
            </a:r>
            <a:endParaRPr lang="es-EC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1115616" y="3883166"/>
            <a:ext cx="936104" cy="26117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Guayas</a:t>
            </a:r>
            <a:endParaRPr lang="es-EC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2538717" y="4869160"/>
            <a:ext cx="2105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Times New Roman" pitchFamily="18" charset="0"/>
                <a:cs typeface="Times New Roman" pitchFamily="18" charset="0"/>
              </a:rPr>
              <a:t>3ra Actividad con mayor incidencia en la producción nacional: Restaurantes y servicios</a:t>
            </a:r>
            <a:endParaRPr lang="es-EC" sz="1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34 Grupo"/>
          <p:cNvGrpSpPr/>
          <p:nvPr/>
        </p:nvGrpSpPr>
        <p:grpSpPr>
          <a:xfrm>
            <a:off x="5004048" y="1196751"/>
            <a:ext cx="2016224" cy="1267661"/>
            <a:chOff x="5580112" y="1537008"/>
            <a:chExt cx="1512168" cy="883880"/>
          </a:xfrm>
        </p:grpSpPr>
        <p:pic>
          <p:nvPicPr>
            <p:cNvPr id="28" name="27 Imagen"/>
            <p:cNvPicPr>
              <a:picLocks noChangeAspect="1"/>
            </p:cNvPicPr>
            <p:nvPr/>
          </p:nvPicPr>
          <p:blipFill>
            <a:blip r:embed="rId5" r:link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128" y="1611983"/>
              <a:ext cx="1287611" cy="6991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31" name="30 Conector recto"/>
            <p:cNvCxnSpPr/>
            <p:nvPr/>
          </p:nvCxnSpPr>
          <p:spPr>
            <a:xfrm>
              <a:off x="5580112" y="1537008"/>
              <a:ext cx="1512168" cy="883880"/>
            </a:xfrm>
            <a:prstGeom prst="line">
              <a:avLst/>
            </a:prstGeom>
            <a:ln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31 Conector recto"/>
            <p:cNvCxnSpPr/>
            <p:nvPr/>
          </p:nvCxnSpPr>
          <p:spPr>
            <a:xfrm flipH="1">
              <a:off x="5580112" y="1537008"/>
              <a:ext cx="1512168" cy="883880"/>
            </a:xfrm>
            <a:prstGeom prst="line">
              <a:avLst/>
            </a:prstGeom>
            <a:ln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33" name="32 Imagen"/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004" y="1320984"/>
            <a:ext cx="1006412" cy="1099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33 Imagen"/>
          <p:cNvPicPr>
            <a:picLocks noChangeAspect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733" y="1430766"/>
            <a:ext cx="635763" cy="70209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80728"/>
            <a:ext cx="1524328" cy="10136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7" name="36 Imagen">
            <a:hlinkClick r:id="rId13" action="ppaction://hlinkfile"/>
          </p:cNvPr>
          <p:cNvPicPr>
            <a:picLocks noChangeAspect="1"/>
          </p:cNvPicPr>
          <p:nvPr/>
        </p:nvPicPr>
        <p:blipFill>
          <a:blip r:embed="rId14" r:link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048" y="2717485"/>
            <a:ext cx="1505200" cy="999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6" r:link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3645024"/>
            <a:ext cx="1224136" cy="1205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8" r:link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647122"/>
            <a:ext cx="986507" cy="1545477"/>
          </a:xfrm>
          <a:prstGeom prst="rect">
            <a:avLst/>
          </a:prstGeom>
        </p:spPr>
      </p:pic>
      <p:sp>
        <p:nvSpPr>
          <p:cNvPr id="41" name="40 Rectángulo redondeado"/>
          <p:cNvSpPr/>
          <p:nvPr/>
        </p:nvSpPr>
        <p:spPr>
          <a:xfrm>
            <a:off x="6876257" y="2855744"/>
            <a:ext cx="2160240" cy="633580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Población ecuatoriana más adulta</a:t>
            </a:r>
            <a:endParaRPr lang="es-EC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5317818" y="3947945"/>
            <a:ext cx="2350526" cy="633580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Ecuatoriano más educado que hace 10 años</a:t>
            </a:r>
            <a:endParaRPr lang="es-EC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42 Rectángulo redondeado"/>
          <p:cNvSpPr/>
          <p:nvPr/>
        </p:nvSpPr>
        <p:spPr>
          <a:xfrm>
            <a:off x="6372200" y="5085184"/>
            <a:ext cx="2350526" cy="633580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presencia laboral de la mujer es más fuerte</a:t>
            </a:r>
            <a:endParaRPr lang="es-EC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37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7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Flecha derecha">
            <a:hlinkClick r:id="rId20" action="ppaction://hlinkfile"/>
          </p:cNvPr>
          <p:cNvSpPr/>
          <p:nvPr/>
        </p:nvSpPr>
        <p:spPr>
          <a:xfrm>
            <a:off x="150579" y="1283229"/>
            <a:ext cx="749013" cy="408675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11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22" grpId="0" animBg="1"/>
      <p:bldP spid="23" grpId="0" animBg="1"/>
      <p:bldP spid="24" grpId="0" animBg="1"/>
      <p:bldP spid="25" grpId="0"/>
      <p:bldP spid="41" grpId="0" animBg="1"/>
      <p:bldP spid="42" grpId="0" animBg="1"/>
      <p:bldP spid="43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-108520" y="1772816"/>
            <a:ext cx="9361040" cy="5539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CONCLUSIONES Y RECOMENDACIONES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70892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546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620688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 smtClean="0">
                <a:latin typeface="Times New Roman" pitchFamily="18" charset="0"/>
                <a:cs typeface="Times New Roman" pitchFamily="18" charset="0"/>
              </a:rPr>
              <a:t>Conclusiones</a:t>
            </a:r>
            <a:endParaRPr lang="es-EC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23528" y="1484784"/>
            <a:ext cx="84969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Existe un alto Interés y Disponibilidad de asistencia al restaurante</a:t>
            </a:r>
            <a:endParaRPr lang="es-EC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23528" y="2783250"/>
            <a:ext cx="84969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Es necesario un espacio superior a los 200m</a:t>
            </a:r>
            <a:r>
              <a:rPr lang="es-EC" sz="25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 en un lugar con alta densidad poblacional </a:t>
            </a:r>
            <a:endParaRPr lang="es-EC" sz="25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23528" y="4270737"/>
            <a:ext cx="84969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500" dirty="0" smtClean="0">
                <a:latin typeface="Times New Roman" pitchFamily="18" charset="0"/>
                <a:cs typeface="Times New Roman" pitchFamily="18" charset="0"/>
              </a:rPr>
              <a:t>Se requiere una inversión alta, pero los resultados financieros muestran resultados positivos para cubrir los costos del restaurante y obtener beneficios</a:t>
            </a:r>
            <a:endParaRPr lang="es-EC" sz="25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620688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000" b="1" dirty="0" smtClean="0">
                <a:latin typeface="Times New Roman" pitchFamily="18" charset="0"/>
                <a:cs typeface="Times New Roman" pitchFamily="18" charset="0"/>
              </a:rPr>
              <a:t>Recomendaciones</a:t>
            </a:r>
            <a:endParaRPr lang="es-EC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23528" y="1484784"/>
            <a:ext cx="8496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300" dirty="0" smtClean="0">
                <a:latin typeface="Times New Roman" pitchFamily="18" charset="0"/>
                <a:cs typeface="Times New Roman" pitchFamily="18" charset="0"/>
              </a:rPr>
              <a:t>Realizar investigaciones de mercado frecuentes a fin de evaluar el comportamiento del público objetivo</a:t>
            </a:r>
            <a:endParaRPr lang="es-EC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23528" y="2628781"/>
            <a:ext cx="8496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300" dirty="0" smtClean="0">
                <a:latin typeface="Times New Roman" pitchFamily="18" charset="0"/>
                <a:cs typeface="Times New Roman" pitchFamily="18" charset="0"/>
              </a:rPr>
              <a:t>Cumplir con obligaciones técnicas, legales, ambientales a fin de proyectar calidad a los clientes y evitar sanciones de las autoridades</a:t>
            </a:r>
            <a:endParaRPr lang="es-EC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3528" y="3982705"/>
            <a:ext cx="8496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300" dirty="0" smtClean="0">
                <a:latin typeface="Times New Roman" pitchFamily="18" charset="0"/>
                <a:cs typeface="Times New Roman" pitchFamily="18" charset="0"/>
              </a:rPr>
              <a:t>Invertir el tiempo necesario hasta encontrar los candidatos idóneos que formarán parte del restaurante</a:t>
            </a:r>
            <a:endParaRPr lang="es-EC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23528" y="5159514"/>
            <a:ext cx="8496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300" dirty="0" smtClean="0">
                <a:latin typeface="Times New Roman" pitchFamily="18" charset="0"/>
                <a:cs typeface="Times New Roman" pitchFamily="18" charset="0"/>
              </a:rPr>
              <a:t>De acuerdo a los resultados se recomienda la puesta en marcha del restaurante temático</a:t>
            </a:r>
            <a:endParaRPr lang="es-EC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8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5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483768" y="1484784"/>
            <a:ext cx="63001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9600" dirty="0" smtClean="0">
                <a:latin typeface="Edwardian Script ITC" pitchFamily="66" charset="0"/>
                <a:cs typeface="Times New Roman" pitchFamily="18" charset="0"/>
              </a:rPr>
              <a:t>Gracias por su Atención</a:t>
            </a:r>
            <a:endParaRPr lang="es-EC" sz="9600" dirty="0">
              <a:latin typeface="Edwardian Script ITC" pitchFamily="66" charset="0"/>
              <a:cs typeface="Times New Roman" pitchFamily="18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20" y="2132856"/>
            <a:ext cx="3786434" cy="3765687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59" y="4437112"/>
            <a:ext cx="719537" cy="791691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 rot="18779139">
            <a:off x="1933997" y="4716608"/>
            <a:ext cx="1475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latin typeface="Brush Script MT" pitchFamily="66" charset="0"/>
              </a:rPr>
              <a:t>Jimena P. Cárdenas H.</a:t>
            </a:r>
            <a:endParaRPr lang="es-EC" sz="1200" dirty="0">
              <a:latin typeface="Brush Script MT" pitchFamily="66" charset="0"/>
            </a:endParaRPr>
          </a:p>
        </p:txBody>
      </p:sp>
      <p:sp>
        <p:nvSpPr>
          <p:cNvPr id="6" name="5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7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068371"/>
              </p:ext>
            </p:extLst>
          </p:nvPr>
        </p:nvGraphicFramePr>
        <p:xfrm>
          <a:off x="107504" y="692696"/>
          <a:ext cx="1230630" cy="4724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230630"/>
              </a:tblGrid>
              <a:tr h="370840">
                <a:tc>
                  <a:txBody>
                    <a:bodyPr/>
                    <a:lstStyle/>
                    <a:p>
                      <a:r>
                        <a:rPr lang="es-EC" sz="25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MENÚ</a:t>
                      </a:r>
                      <a:endParaRPr lang="es-EC" sz="25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589A"/>
                    </a:solidFill>
                  </a:tcPr>
                </a:tc>
              </a:tr>
            </a:tbl>
          </a:graphicData>
        </a:graphic>
      </p:graphicFrame>
      <p:sp>
        <p:nvSpPr>
          <p:cNvPr id="3" name="2 Flecha derecha">
            <a:hlinkClick r:id="rId2" action="ppaction://hlinksldjump"/>
          </p:cNvPr>
          <p:cNvSpPr/>
          <p:nvPr/>
        </p:nvSpPr>
        <p:spPr>
          <a:xfrm>
            <a:off x="251520" y="1938898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83568" y="1826240"/>
            <a:ext cx="2037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Análisis Situacional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83568" y="2195572"/>
            <a:ext cx="3780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Restaurantes Temáticos a Nivel Global</a:t>
            </a:r>
          </a:p>
        </p:txBody>
      </p:sp>
      <p:sp>
        <p:nvSpPr>
          <p:cNvPr id="9" name="8 Flecha derecha">
            <a:hlinkClick r:id="rId3" action="ppaction://hlinksldjump"/>
          </p:cNvPr>
          <p:cNvSpPr/>
          <p:nvPr/>
        </p:nvSpPr>
        <p:spPr>
          <a:xfrm>
            <a:off x="251520" y="2298938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83568" y="2546320"/>
            <a:ext cx="372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Características del Servicio/Producto1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 Flecha derecha">
            <a:hlinkClick r:id="rId4" action="ppaction://hlinksldjump"/>
          </p:cNvPr>
          <p:cNvSpPr/>
          <p:nvPr/>
        </p:nvSpPr>
        <p:spPr>
          <a:xfrm>
            <a:off x="251520" y="2649686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83568" y="2915652"/>
            <a:ext cx="372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Características del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Servicio/Producto2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12 Flecha derecha">
            <a:hlinkClick r:id="rId5" action="ppaction://hlinksldjump"/>
          </p:cNvPr>
          <p:cNvSpPr/>
          <p:nvPr/>
        </p:nvSpPr>
        <p:spPr>
          <a:xfrm>
            <a:off x="251520" y="3019018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83568" y="3266400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Estudio de Mercado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14 Flecha derecha">
            <a:hlinkClick r:id="rId6" action="ppaction://hlinksldjump"/>
          </p:cNvPr>
          <p:cNvSpPr/>
          <p:nvPr/>
        </p:nvSpPr>
        <p:spPr>
          <a:xfrm>
            <a:off x="251520" y="3369766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83568" y="3635732"/>
            <a:ext cx="3538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Factores determinantes del Proyecto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16 Flecha derecha">
            <a:hlinkClick r:id="rId7" action="ppaction://hlinksldjump"/>
          </p:cNvPr>
          <p:cNvSpPr/>
          <p:nvPr/>
        </p:nvSpPr>
        <p:spPr>
          <a:xfrm>
            <a:off x="251520" y="3739098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683568" y="3986480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Localización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18 Flecha derecha">
            <a:hlinkClick r:id="rId8" action="ppaction://hlinksldjump"/>
          </p:cNvPr>
          <p:cNvSpPr/>
          <p:nvPr/>
        </p:nvSpPr>
        <p:spPr>
          <a:xfrm>
            <a:off x="251520" y="4089846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683568" y="4355812"/>
            <a:ext cx="1947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Distribución Física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20 Flecha derecha">
            <a:hlinkClick r:id="rId9" action="ppaction://hlinksldjump"/>
          </p:cNvPr>
          <p:cNvSpPr/>
          <p:nvPr/>
        </p:nvSpPr>
        <p:spPr>
          <a:xfrm>
            <a:off x="251520" y="4459178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683568" y="4706560"/>
            <a:ext cx="1424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Organización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22 Flecha derecha">
            <a:hlinkClick r:id="rId10" action="ppaction://hlinksldjump"/>
          </p:cNvPr>
          <p:cNvSpPr/>
          <p:nvPr/>
        </p:nvSpPr>
        <p:spPr>
          <a:xfrm>
            <a:off x="251520" y="4809926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683568" y="5075892"/>
            <a:ext cx="2178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Filosofía Empresarial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24 Flecha derecha">
            <a:hlinkClick r:id="rId11" action="ppaction://hlinksldjump"/>
          </p:cNvPr>
          <p:cNvSpPr/>
          <p:nvPr/>
        </p:nvSpPr>
        <p:spPr>
          <a:xfrm>
            <a:off x="251520" y="5179258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683568" y="5426640"/>
            <a:ext cx="2268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Objetivos Estratégicos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26 Flecha derecha">
            <a:hlinkClick r:id="rId12" action="ppaction://hlinksldjump"/>
          </p:cNvPr>
          <p:cNvSpPr/>
          <p:nvPr/>
        </p:nvSpPr>
        <p:spPr>
          <a:xfrm>
            <a:off x="251520" y="5530006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683568" y="5795972"/>
            <a:ext cx="2854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Organización Administrativa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28 Flecha derecha">
            <a:hlinkClick r:id="rId13" action="ppaction://hlinksldjump"/>
          </p:cNvPr>
          <p:cNvSpPr/>
          <p:nvPr/>
        </p:nvSpPr>
        <p:spPr>
          <a:xfrm>
            <a:off x="251520" y="5899338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5111701" y="1403484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Inversión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30 Flecha derecha">
            <a:hlinkClick r:id="rId14" action="ppaction://hlinksldjump"/>
          </p:cNvPr>
          <p:cNvSpPr/>
          <p:nvPr/>
        </p:nvSpPr>
        <p:spPr>
          <a:xfrm>
            <a:off x="4679653" y="1506850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5111701" y="1763524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Presupuestos de Operación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32 Flecha derecha">
            <a:hlinkClick r:id="rId15" action="ppaction://hlinksldjump"/>
          </p:cNvPr>
          <p:cNvSpPr/>
          <p:nvPr/>
        </p:nvSpPr>
        <p:spPr>
          <a:xfrm>
            <a:off x="4679653" y="1866890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5111701" y="2114272"/>
            <a:ext cx="2255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Evaluación Financiera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34 Flecha derecha">
            <a:hlinkClick r:id="rId16" action="ppaction://hlinksldjump"/>
          </p:cNvPr>
          <p:cNvSpPr/>
          <p:nvPr/>
        </p:nvSpPr>
        <p:spPr>
          <a:xfrm>
            <a:off x="4679653" y="2217638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5111701" y="2483604"/>
            <a:ext cx="2268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Riesgo Administrativo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36 Flecha derecha">
            <a:hlinkClick r:id="rId17" action="ppaction://hlinksldjump"/>
          </p:cNvPr>
          <p:cNvSpPr/>
          <p:nvPr/>
        </p:nvSpPr>
        <p:spPr>
          <a:xfrm>
            <a:off x="4679653" y="2586970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5111701" y="2834352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Riesgo Financiero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38 Flecha derecha">
            <a:hlinkClick r:id="rId18" action="ppaction://hlinksldjump"/>
          </p:cNvPr>
          <p:cNvSpPr/>
          <p:nvPr/>
        </p:nvSpPr>
        <p:spPr>
          <a:xfrm>
            <a:off x="4679653" y="2937718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5111701" y="3203684"/>
            <a:ext cx="294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Riesgo de Naturaleza Jurídica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40 Flecha derecha">
            <a:hlinkClick r:id="rId19" action="ppaction://hlinksldjump"/>
          </p:cNvPr>
          <p:cNvSpPr/>
          <p:nvPr/>
        </p:nvSpPr>
        <p:spPr>
          <a:xfrm>
            <a:off x="4679653" y="3307050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5111701" y="3554432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Riesgo Comercial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42 Flecha derecha">
            <a:hlinkClick r:id="rId20" action="ppaction://hlinksldjump"/>
          </p:cNvPr>
          <p:cNvSpPr/>
          <p:nvPr/>
        </p:nvSpPr>
        <p:spPr>
          <a:xfrm>
            <a:off x="4679653" y="3657798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111701" y="3923764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Riesgo de Inflación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44 Flecha derecha">
            <a:hlinkClick r:id="rId21" action="ppaction://hlinksldjump"/>
          </p:cNvPr>
          <p:cNvSpPr/>
          <p:nvPr/>
        </p:nvSpPr>
        <p:spPr>
          <a:xfrm>
            <a:off x="4679653" y="4027130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5111701" y="4274512"/>
            <a:ext cx="382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Ventajas Sistema de Gestión Ambiental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46 Flecha derecha">
            <a:hlinkClick r:id="rId22" action="ppaction://hlinksldjump"/>
          </p:cNvPr>
          <p:cNvSpPr/>
          <p:nvPr/>
        </p:nvSpPr>
        <p:spPr>
          <a:xfrm>
            <a:off x="4679653" y="4377878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5111701" y="4643844"/>
            <a:ext cx="2326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Evaluación Ambiental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48 Flecha derecha">
            <a:hlinkClick r:id="rId23" action="ppaction://hlinksldjump"/>
          </p:cNvPr>
          <p:cNvSpPr/>
          <p:nvPr/>
        </p:nvSpPr>
        <p:spPr>
          <a:xfrm>
            <a:off x="4679653" y="4747210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5111701" y="4994592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Conclusiones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50 Flecha derecha">
            <a:hlinkClick r:id="rId24" action="ppaction://hlinksldjump"/>
          </p:cNvPr>
          <p:cNvSpPr/>
          <p:nvPr/>
        </p:nvSpPr>
        <p:spPr>
          <a:xfrm>
            <a:off x="4679653" y="5097958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2" name="51 Rectángulo"/>
          <p:cNvSpPr/>
          <p:nvPr/>
        </p:nvSpPr>
        <p:spPr>
          <a:xfrm>
            <a:off x="5111701" y="5363924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Recomendaciones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52 Flecha derecha">
            <a:hlinkClick r:id="rId25" action="ppaction://hlinksldjump"/>
          </p:cNvPr>
          <p:cNvSpPr/>
          <p:nvPr/>
        </p:nvSpPr>
        <p:spPr>
          <a:xfrm>
            <a:off x="4679653" y="5467290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4" name="53 Flecha derecha">
            <a:hlinkClick r:id="rId26" action="ppaction://hlinksldjump"/>
          </p:cNvPr>
          <p:cNvSpPr/>
          <p:nvPr/>
        </p:nvSpPr>
        <p:spPr>
          <a:xfrm>
            <a:off x="251520" y="1597442"/>
            <a:ext cx="288032" cy="184666"/>
          </a:xfrm>
          <a:prstGeom prst="rightArrow">
            <a:avLst/>
          </a:prstGeom>
          <a:solidFill>
            <a:srgbClr val="005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5" name="54 Rectángulo"/>
          <p:cNvSpPr/>
          <p:nvPr/>
        </p:nvSpPr>
        <p:spPr>
          <a:xfrm>
            <a:off x="683568" y="1484784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Introducción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67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7504" y="15900"/>
            <a:ext cx="9001000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Restaurantes Temáticos a nivel global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046899"/>
            <a:ext cx="2577509" cy="1678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055899"/>
            <a:ext cx="2225660" cy="1669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94" y="620688"/>
            <a:ext cx="2225177" cy="2386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55975"/>
            <a:ext cx="2318246" cy="1670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7"/>
            <a:ext cx="2959326" cy="2426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246" y="3140968"/>
            <a:ext cx="1714202" cy="2308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35" y="4552886"/>
            <a:ext cx="1488070" cy="1326323"/>
          </a:xfrm>
          <a:prstGeom prst="rect">
            <a:avLst/>
          </a:prstGeom>
        </p:spPr>
      </p:pic>
      <p:grpSp>
        <p:nvGrpSpPr>
          <p:cNvPr id="3" name="2 Grupo"/>
          <p:cNvGrpSpPr/>
          <p:nvPr/>
        </p:nvGrpSpPr>
        <p:grpSpPr>
          <a:xfrm>
            <a:off x="5580112" y="692696"/>
            <a:ext cx="3203890" cy="2314229"/>
            <a:chOff x="5868144" y="852300"/>
            <a:chExt cx="3203890" cy="2314229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16" r:link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852300"/>
              <a:ext cx="3116758" cy="20726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18" r:link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683" y="1811926"/>
              <a:ext cx="1133351" cy="1354603"/>
            </a:xfrm>
            <a:prstGeom prst="rect">
              <a:avLst/>
            </a:prstGeom>
          </p:spPr>
        </p:pic>
      </p:grpSp>
      <p:pic>
        <p:nvPicPr>
          <p:cNvPr id="15" name="14 Imagen"/>
          <p:cNvPicPr>
            <a:picLocks noChangeAspect="1"/>
          </p:cNvPicPr>
          <p:nvPr/>
        </p:nvPicPr>
        <p:blipFill>
          <a:blip r:embed="rId20" r:link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243" y="2132856"/>
            <a:ext cx="670597" cy="698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22" r:link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797152"/>
            <a:ext cx="3181336" cy="1967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24" r:link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73" y="4797152"/>
            <a:ext cx="2656957" cy="1992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17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78493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-108520" y="1772816"/>
            <a:ext cx="9361040" cy="5539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INVESTIGACIÓN DE MERCADO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2708920"/>
            <a:ext cx="4000500" cy="273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8169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22 Imagen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69"/>
            <a:ext cx="9144000" cy="610333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0" y="-27384"/>
            <a:ext cx="9108504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Características del Servicio/Producto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73169"/>
            <a:ext cx="4788024" cy="2451775"/>
          </a:xfrm>
          <a:prstGeom prst="rect">
            <a:avLst/>
          </a:prstGeom>
        </p:spPr>
      </p:pic>
      <p:grpSp>
        <p:nvGrpSpPr>
          <p:cNvPr id="15" name="14 Grupo"/>
          <p:cNvGrpSpPr/>
          <p:nvPr/>
        </p:nvGrpSpPr>
        <p:grpSpPr>
          <a:xfrm>
            <a:off x="-108520" y="1916832"/>
            <a:ext cx="1760985" cy="1960496"/>
            <a:chOff x="-108520" y="1916832"/>
            <a:chExt cx="1760985" cy="1960496"/>
          </a:xfrm>
        </p:grpSpPr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8" r:link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152172"/>
              <a:ext cx="1152128" cy="725156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isometricOffAxis1Righ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grpSp>
          <p:nvGrpSpPr>
            <p:cNvPr id="74" name="73 Grupo"/>
            <p:cNvGrpSpPr/>
            <p:nvPr/>
          </p:nvGrpSpPr>
          <p:grpSpPr>
            <a:xfrm>
              <a:off x="-108520" y="1916832"/>
              <a:ext cx="1760985" cy="1325141"/>
              <a:chOff x="-108520" y="1916832"/>
              <a:chExt cx="1760985" cy="1325141"/>
            </a:xfrm>
          </p:grpSpPr>
          <p:pic>
            <p:nvPicPr>
              <p:cNvPr id="17" name="16 Imagen"/>
              <p:cNvPicPr>
                <a:picLocks noChangeAspect="1"/>
              </p:cNvPicPr>
              <p:nvPr/>
            </p:nvPicPr>
            <p:blipFill>
              <a:blip r:embed="rId10" r:link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8520" y="1916832"/>
                <a:ext cx="1760985" cy="1325141"/>
              </a:xfrm>
              <a:prstGeom prst="rect">
                <a:avLst/>
              </a:prstGeom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scene3d>
                <a:camera prst="perspectiveFront" fov="3300000">
                  <a:rot lat="486000" lon="19530000" rev="174000"/>
                </a:camera>
                <a:lightRig rig="harsh" dir="t">
                  <a:rot lat="0" lon="0" rev="3000000"/>
                </a:lightRig>
              </a:scene3d>
              <a:sp3d extrusionH="254000" contourW="19050">
                <a:bevelT w="82550" h="44450" prst="angle"/>
                <a:bevelB w="82550" h="44450" prst="angle"/>
                <a:contourClr>
                  <a:srgbClr val="FFFFFF"/>
                </a:contourClr>
              </a:sp3d>
            </p:spPr>
          </p:pic>
          <p:pic>
            <p:nvPicPr>
              <p:cNvPr id="19" name="18 Imagen"/>
              <p:cNvPicPr>
                <a:picLocks noChangeAspect="1"/>
              </p:cNvPicPr>
              <p:nvPr/>
            </p:nvPicPr>
            <p:blipFill>
              <a:blip r:embed="rId12" r:link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568" y="1988840"/>
                <a:ext cx="437527" cy="527141"/>
              </a:xfrm>
              <a:prstGeom prst="rect">
                <a:avLst/>
              </a:prstGeom>
            </p:spPr>
          </p:pic>
        </p:grpSp>
      </p:grpSp>
      <p:pic>
        <p:nvPicPr>
          <p:cNvPr id="21" name="20 Imagen"/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091" y="3304998"/>
            <a:ext cx="1900376" cy="1900376"/>
          </a:xfrm>
          <a:prstGeom prst="rect">
            <a:avLst/>
          </a:prstGeom>
        </p:spPr>
      </p:pic>
      <p:grpSp>
        <p:nvGrpSpPr>
          <p:cNvPr id="73" name="72 Grupo"/>
          <p:cNvGrpSpPr/>
          <p:nvPr/>
        </p:nvGrpSpPr>
        <p:grpSpPr>
          <a:xfrm>
            <a:off x="8676456" y="5894140"/>
            <a:ext cx="25933323" cy="1026229"/>
            <a:chOff x="-6589240" y="5894140"/>
            <a:chExt cx="25933323" cy="1026229"/>
          </a:xfrm>
        </p:grpSpPr>
        <p:pic>
          <p:nvPicPr>
            <p:cNvPr id="59" name="58 Imagen"/>
            <p:cNvPicPr>
              <a:picLocks noChangeAspect="1"/>
            </p:cNvPicPr>
            <p:nvPr/>
          </p:nvPicPr>
          <p:blipFill>
            <a:blip r:embed="rId16" r:link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1472" y="5901431"/>
              <a:ext cx="1522611" cy="9839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4" name="63 Imagen"/>
            <p:cNvPicPr>
              <a:picLocks noChangeAspect="1"/>
            </p:cNvPicPr>
            <p:nvPr/>
          </p:nvPicPr>
          <p:blipFill>
            <a:blip r:embed="rId18" r:link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7336" y="5894140"/>
              <a:ext cx="1488847" cy="9912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2" name="61 Imagen"/>
            <p:cNvPicPr>
              <a:picLocks noChangeAspect="1"/>
            </p:cNvPicPr>
            <p:nvPr/>
          </p:nvPicPr>
          <p:blipFill>
            <a:blip r:embed="rId20" r:link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88840" y="5901430"/>
              <a:ext cx="1980941" cy="9839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0" name="69 Imagen"/>
            <p:cNvPicPr>
              <a:picLocks noChangeAspect="1"/>
            </p:cNvPicPr>
            <p:nvPr/>
          </p:nvPicPr>
          <p:blipFill>
            <a:blip r:embed="rId22" r:link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40968" y="5901430"/>
              <a:ext cx="1479630" cy="9839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4" name="53 Imagen"/>
            <p:cNvPicPr>
              <a:picLocks noChangeAspect="1"/>
            </p:cNvPicPr>
            <p:nvPr/>
          </p:nvPicPr>
          <p:blipFill>
            <a:blip r:embed="rId24" r:link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89240" y="5901432"/>
              <a:ext cx="1468314" cy="9839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26" r:link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8824" y="5901431"/>
              <a:ext cx="1670502" cy="10189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6" name="45 Imagen"/>
            <p:cNvPicPr>
              <a:picLocks noChangeAspect="1"/>
            </p:cNvPicPr>
            <p:nvPr/>
          </p:nvPicPr>
          <p:blipFill>
            <a:blip r:embed="rId28" r:link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4968" y="5894141"/>
              <a:ext cx="1534544" cy="10262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7" name="46 Imagen"/>
            <p:cNvPicPr>
              <a:picLocks noChangeAspect="1"/>
            </p:cNvPicPr>
            <p:nvPr/>
          </p:nvPicPr>
          <p:blipFill>
            <a:blip r:embed="rId30" r:link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9623" y="5901431"/>
              <a:ext cx="1915225" cy="10189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8" name="47 Imagen"/>
            <p:cNvPicPr>
              <a:picLocks noChangeAspect="1"/>
            </p:cNvPicPr>
            <p:nvPr/>
          </p:nvPicPr>
          <p:blipFill>
            <a:blip r:embed="rId32" r:link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4" y="5901432"/>
              <a:ext cx="1670498" cy="10189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0" name="49 Imagen"/>
            <p:cNvPicPr>
              <a:picLocks noChangeAspect="1"/>
            </p:cNvPicPr>
            <p:nvPr/>
          </p:nvPicPr>
          <p:blipFill>
            <a:blip r:embed="rId34" r:link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288" y="5901430"/>
              <a:ext cx="1851257" cy="10051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2" name="51 Imagen"/>
            <p:cNvPicPr>
              <a:picLocks noChangeAspect="1"/>
            </p:cNvPicPr>
            <p:nvPr/>
          </p:nvPicPr>
          <p:blipFill>
            <a:blip r:embed="rId36" r:link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93096" y="5901430"/>
              <a:ext cx="1310352" cy="9839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3" name="52 Imagen"/>
            <p:cNvPicPr>
              <a:picLocks noChangeAspect="1"/>
            </p:cNvPicPr>
            <p:nvPr/>
          </p:nvPicPr>
          <p:blipFill>
            <a:blip r:embed="rId38" r:link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5901432"/>
              <a:ext cx="1872208" cy="10051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5" name="54 Imagen"/>
            <p:cNvPicPr>
              <a:picLocks noChangeAspect="1"/>
            </p:cNvPicPr>
            <p:nvPr/>
          </p:nvPicPr>
          <p:blipFill>
            <a:blip r:embed="rId40" r:link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5901431"/>
              <a:ext cx="1512168" cy="9989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6" name="55 Imagen"/>
            <p:cNvPicPr>
              <a:picLocks noChangeAspect="1"/>
            </p:cNvPicPr>
            <p:nvPr/>
          </p:nvPicPr>
          <p:blipFill>
            <a:blip r:embed="rId42" r:link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5901431"/>
              <a:ext cx="1613149" cy="9839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7" name="56 Imagen"/>
            <p:cNvPicPr>
              <a:picLocks noChangeAspect="1"/>
            </p:cNvPicPr>
            <p:nvPr/>
          </p:nvPicPr>
          <p:blipFill>
            <a:blip r:embed="rId44" r:link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2656" y="5901430"/>
              <a:ext cx="1902102" cy="9839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3" name="62 Imagen"/>
            <p:cNvPicPr>
              <a:picLocks noChangeAspect="1"/>
            </p:cNvPicPr>
            <p:nvPr/>
          </p:nvPicPr>
          <p:blipFill>
            <a:blip r:embed="rId46" r:link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3240" y="5894141"/>
              <a:ext cx="1006204" cy="10062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1" name="70 Imagen"/>
            <p:cNvPicPr>
              <a:picLocks noChangeAspect="1"/>
            </p:cNvPicPr>
            <p:nvPr/>
          </p:nvPicPr>
          <p:blipFill>
            <a:blip r:embed="rId48" r:link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01430"/>
              <a:ext cx="1472985" cy="9839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2" name="71 Imagen"/>
            <p:cNvPicPr>
              <a:picLocks noChangeAspect="1"/>
            </p:cNvPicPr>
            <p:nvPr/>
          </p:nvPicPr>
          <p:blipFill>
            <a:blip r:embed="rId50" r:link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3120" y="5894141"/>
              <a:ext cx="1290488" cy="10124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1" name="50 Imagen"/>
            <p:cNvPicPr>
              <a:picLocks noChangeAspect="1"/>
            </p:cNvPicPr>
            <p:nvPr/>
          </p:nvPicPr>
          <p:blipFill>
            <a:blip r:embed="rId52" r:link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5901432"/>
              <a:ext cx="1507722" cy="10051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54" r:link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04664"/>
            <a:ext cx="1527357" cy="1095333"/>
          </a:xfrm>
          <a:prstGeom prst="rect">
            <a:avLst/>
          </a:prstGeom>
        </p:spPr>
      </p:pic>
      <p:grpSp>
        <p:nvGrpSpPr>
          <p:cNvPr id="26" name="25 Grupo"/>
          <p:cNvGrpSpPr/>
          <p:nvPr/>
        </p:nvGrpSpPr>
        <p:grpSpPr>
          <a:xfrm>
            <a:off x="6543791" y="3861048"/>
            <a:ext cx="2328676" cy="1725735"/>
            <a:chOff x="6543791" y="3861048"/>
            <a:chExt cx="2328676" cy="1725735"/>
          </a:xfrm>
        </p:grpSpPr>
        <p:pic>
          <p:nvPicPr>
            <p:cNvPr id="33" name="32 Imagen"/>
            <p:cNvPicPr>
              <a:picLocks noChangeAspect="1"/>
            </p:cNvPicPr>
            <p:nvPr/>
          </p:nvPicPr>
          <p:blipFill>
            <a:blip r:embed="rId56" r:link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8304" y="3861048"/>
              <a:ext cx="1080120" cy="1321825"/>
            </a:xfrm>
            <a:prstGeom prst="rect">
              <a:avLst/>
            </a:prstGeom>
          </p:spPr>
        </p:pic>
        <p:pic>
          <p:nvPicPr>
            <p:cNvPr id="77" name="76 Imagen"/>
            <p:cNvPicPr>
              <a:picLocks noChangeAspect="1"/>
            </p:cNvPicPr>
            <p:nvPr/>
          </p:nvPicPr>
          <p:blipFill>
            <a:blip r:embed="rId58" r:link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43791" y="4034332"/>
              <a:ext cx="2328676" cy="1552451"/>
            </a:xfrm>
            <a:prstGeom prst="rect">
              <a:avLst/>
            </a:prstGeom>
          </p:spPr>
        </p:pic>
      </p:grpSp>
      <p:grpSp>
        <p:nvGrpSpPr>
          <p:cNvPr id="20" name="19 Grupo"/>
          <p:cNvGrpSpPr/>
          <p:nvPr/>
        </p:nvGrpSpPr>
        <p:grpSpPr>
          <a:xfrm>
            <a:off x="4427985" y="1344948"/>
            <a:ext cx="5472607" cy="2156060"/>
            <a:chOff x="4427985" y="1344948"/>
            <a:chExt cx="5472607" cy="2156060"/>
          </a:xfrm>
        </p:grpSpPr>
        <p:pic>
          <p:nvPicPr>
            <p:cNvPr id="37" name="36 Imagen"/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5" y="1508198"/>
              <a:ext cx="1148351" cy="1578982"/>
            </a:xfrm>
            <a:prstGeom prst="rect">
              <a:avLst/>
            </a:prstGeom>
          </p:spPr>
        </p:pic>
        <p:pic>
          <p:nvPicPr>
            <p:cNvPr id="35" name="34 Imagen"/>
            <p:cNvPicPr>
              <a:picLocks noChangeAspect="1"/>
            </p:cNvPicPr>
            <p:nvPr/>
          </p:nvPicPr>
          <p:blipFill>
            <a:blip r:embed="rId61" r:link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2200" y="1344948"/>
              <a:ext cx="955887" cy="1724011"/>
            </a:xfrm>
            <a:prstGeom prst="rect">
              <a:avLst/>
            </a:prstGeom>
          </p:spPr>
        </p:pic>
        <p:pic>
          <p:nvPicPr>
            <p:cNvPr id="44" name="43 Imagen"/>
            <p:cNvPicPr>
              <a:picLocks noChangeAspect="1"/>
            </p:cNvPicPr>
            <p:nvPr/>
          </p:nvPicPr>
          <p:blipFill>
            <a:blip r:embed="rId63" r:link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84" y="1664320"/>
              <a:ext cx="1872208" cy="1612301"/>
            </a:xfrm>
            <a:prstGeom prst="rect">
              <a:avLst/>
            </a:prstGeom>
          </p:spPr>
        </p:pic>
        <p:pic>
          <p:nvPicPr>
            <p:cNvPr id="34" name="33 Imagen"/>
            <p:cNvPicPr>
              <a:picLocks noChangeAspect="1"/>
            </p:cNvPicPr>
            <p:nvPr/>
          </p:nvPicPr>
          <p:blipFill>
            <a:blip r:embed="rId65" r:link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44208" y="1549328"/>
              <a:ext cx="1951680" cy="1951680"/>
            </a:xfrm>
            <a:prstGeom prst="rect">
              <a:avLst/>
            </a:prstGeom>
          </p:spPr>
        </p:pic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67" r:link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54" y="1556618"/>
              <a:ext cx="1236346" cy="1766209"/>
            </a:xfrm>
            <a:prstGeom prst="rect">
              <a:avLst/>
            </a:prstGeom>
          </p:spPr>
        </p:pic>
      </p:grpSp>
      <p:pic>
        <p:nvPicPr>
          <p:cNvPr id="43" name="42 Imagen">
            <a:hlinkClick r:id="rId69" action="ppaction://hlinkfile"/>
          </p:cNvPr>
          <p:cNvPicPr>
            <a:picLocks noChangeAspect="1"/>
          </p:cNvPicPr>
          <p:nvPr/>
        </p:nvPicPr>
        <p:blipFill>
          <a:blip r:embed="rId70" r:link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208" y="2252410"/>
            <a:ext cx="797440" cy="155345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72" r:link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19" y="3125611"/>
            <a:ext cx="758312" cy="2047443"/>
          </a:xfrm>
          <a:prstGeom prst="rect">
            <a:avLst/>
          </a:prstGeom>
        </p:spPr>
      </p:pic>
      <p:grpSp>
        <p:nvGrpSpPr>
          <p:cNvPr id="24" name="23 Grupo"/>
          <p:cNvGrpSpPr/>
          <p:nvPr/>
        </p:nvGrpSpPr>
        <p:grpSpPr>
          <a:xfrm>
            <a:off x="3923928" y="3068960"/>
            <a:ext cx="2328676" cy="2667007"/>
            <a:chOff x="3923928" y="3068960"/>
            <a:chExt cx="2328676" cy="2667007"/>
          </a:xfrm>
        </p:grpSpPr>
        <p:grpSp>
          <p:nvGrpSpPr>
            <p:cNvPr id="12" name="11 Grupo"/>
            <p:cNvGrpSpPr/>
            <p:nvPr/>
          </p:nvGrpSpPr>
          <p:grpSpPr>
            <a:xfrm>
              <a:off x="4139952" y="3068960"/>
              <a:ext cx="1817924" cy="1708574"/>
              <a:chOff x="4410260" y="3068960"/>
              <a:chExt cx="1817924" cy="1708574"/>
            </a:xfrm>
          </p:grpSpPr>
          <p:pic>
            <p:nvPicPr>
              <p:cNvPr id="6" name="5 Imagen"/>
              <p:cNvPicPr>
                <a:picLocks noChangeAspect="1"/>
              </p:cNvPicPr>
              <p:nvPr/>
            </p:nvPicPr>
            <p:blipFill>
              <a:blip r:embed="rId74" r:link="rId7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6056" y="3284984"/>
                <a:ext cx="704850" cy="1428750"/>
              </a:xfrm>
              <a:prstGeom prst="rect">
                <a:avLst/>
              </a:prstGeom>
            </p:spPr>
          </p:pic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76" r:link="rId7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0260" y="3068960"/>
                <a:ext cx="1817924" cy="1708574"/>
              </a:xfrm>
              <a:prstGeom prst="rect">
                <a:avLst/>
              </a:prstGeom>
            </p:spPr>
          </p:pic>
        </p:grpSp>
        <p:pic>
          <p:nvPicPr>
            <p:cNvPr id="65" name="64 Imagen"/>
            <p:cNvPicPr>
              <a:picLocks noChangeAspect="1"/>
            </p:cNvPicPr>
            <p:nvPr/>
          </p:nvPicPr>
          <p:blipFill>
            <a:blip r:embed="rId58" r:link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23928" y="3604740"/>
              <a:ext cx="2328676" cy="1552451"/>
            </a:xfrm>
            <a:prstGeom prst="rect">
              <a:avLst/>
            </a:prstGeom>
          </p:spPr>
        </p:pic>
        <p:pic>
          <p:nvPicPr>
            <p:cNvPr id="58" name="57 Imagen"/>
            <p:cNvPicPr>
              <a:picLocks noChangeAspect="1"/>
            </p:cNvPicPr>
            <p:nvPr/>
          </p:nvPicPr>
          <p:blipFill>
            <a:blip r:embed="rId76" r:link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1960" y="3861048"/>
              <a:ext cx="1994915" cy="1874919"/>
            </a:xfrm>
            <a:prstGeom prst="rect">
              <a:avLst/>
            </a:prstGeom>
          </p:spPr>
        </p:pic>
      </p:grpSp>
      <p:pic>
        <p:nvPicPr>
          <p:cNvPr id="28" name="27 Imagen"/>
          <p:cNvPicPr>
            <a:picLocks noChangeAspect="1"/>
          </p:cNvPicPr>
          <p:nvPr/>
        </p:nvPicPr>
        <p:blipFill>
          <a:blip r:embed="rId78" r:link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92896"/>
            <a:ext cx="883763" cy="1834426"/>
          </a:xfrm>
          <a:prstGeom prst="rect">
            <a:avLst/>
          </a:prstGeom>
        </p:spPr>
      </p:pic>
      <p:grpSp>
        <p:nvGrpSpPr>
          <p:cNvPr id="45" name="44 Grupo"/>
          <p:cNvGrpSpPr/>
          <p:nvPr/>
        </p:nvGrpSpPr>
        <p:grpSpPr>
          <a:xfrm>
            <a:off x="971600" y="3068960"/>
            <a:ext cx="2016224" cy="1549678"/>
            <a:chOff x="1477684" y="3379665"/>
            <a:chExt cx="2328676" cy="1697621"/>
          </a:xfrm>
        </p:grpSpPr>
        <p:pic>
          <p:nvPicPr>
            <p:cNvPr id="41" name="40 Imagen"/>
            <p:cNvPicPr>
              <a:picLocks noChangeAspect="1"/>
            </p:cNvPicPr>
            <p:nvPr/>
          </p:nvPicPr>
          <p:blipFill>
            <a:blip r:embed="rId80" r:link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3379665"/>
              <a:ext cx="1197688" cy="985439"/>
            </a:xfrm>
            <a:prstGeom prst="rect">
              <a:avLst/>
            </a:prstGeom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>
            <a:blip r:embed="rId58" r:link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684" y="3524835"/>
              <a:ext cx="2328676" cy="1552451"/>
            </a:xfrm>
            <a:prstGeom prst="rect">
              <a:avLst/>
            </a:prstGeom>
          </p:spPr>
        </p:pic>
      </p:grpSp>
      <p:grpSp>
        <p:nvGrpSpPr>
          <p:cNvPr id="27" name="26 Grupo"/>
          <p:cNvGrpSpPr/>
          <p:nvPr/>
        </p:nvGrpSpPr>
        <p:grpSpPr>
          <a:xfrm>
            <a:off x="731156" y="4293096"/>
            <a:ext cx="2328676" cy="1678244"/>
            <a:chOff x="731156" y="4343044"/>
            <a:chExt cx="2328676" cy="1678244"/>
          </a:xfrm>
        </p:grpSpPr>
        <p:pic>
          <p:nvPicPr>
            <p:cNvPr id="29" name="28 Imagen"/>
            <p:cNvPicPr>
              <a:picLocks noChangeAspect="1"/>
            </p:cNvPicPr>
            <p:nvPr/>
          </p:nvPicPr>
          <p:blipFill>
            <a:blip r:embed="rId82" r:link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19672" y="4343044"/>
              <a:ext cx="617221" cy="1102180"/>
            </a:xfrm>
            <a:prstGeom prst="rect">
              <a:avLst/>
            </a:prstGeom>
          </p:spPr>
        </p:pic>
        <p:pic>
          <p:nvPicPr>
            <p:cNvPr id="69" name="68 Imagen"/>
            <p:cNvPicPr>
              <a:picLocks noChangeAspect="1"/>
            </p:cNvPicPr>
            <p:nvPr/>
          </p:nvPicPr>
          <p:blipFill>
            <a:blip r:embed="rId58" r:link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1156" y="4468837"/>
              <a:ext cx="2328676" cy="1552451"/>
            </a:xfrm>
            <a:prstGeom prst="rect">
              <a:avLst/>
            </a:prstGeom>
          </p:spPr>
        </p:pic>
      </p:grpSp>
      <p:pic>
        <p:nvPicPr>
          <p:cNvPr id="7" name="6 Imagen"/>
          <p:cNvPicPr>
            <a:picLocks noChangeAspect="1"/>
          </p:cNvPicPr>
          <p:nvPr/>
        </p:nvPicPr>
        <p:blipFill>
          <a:blip r:link="rId84"/>
          <a:stretch>
            <a:fillRect/>
          </a:stretch>
        </p:blipFill>
        <p:spPr>
          <a:xfrm>
            <a:off x="107504" y="548680"/>
            <a:ext cx="713767" cy="951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link="rId85"/>
          <a:stretch>
            <a:fillRect/>
          </a:stretch>
        </p:blipFill>
        <p:spPr>
          <a:xfrm>
            <a:off x="901138" y="548681"/>
            <a:ext cx="811992" cy="959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link="rId86"/>
          <a:stretch>
            <a:fillRect/>
          </a:stretch>
        </p:blipFill>
        <p:spPr>
          <a:xfrm>
            <a:off x="1804365" y="541078"/>
            <a:ext cx="808465" cy="1015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link="rId87"/>
          <a:stretch>
            <a:fillRect/>
          </a:stretch>
        </p:blipFill>
        <p:spPr>
          <a:xfrm>
            <a:off x="2699791" y="578775"/>
            <a:ext cx="1194527" cy="970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1" name="60 Botón de acción: Final">
            <a:hlinkClick r:id="" action="ppaction://hlinkshowjump?jump=lastslide" highlightClick="1"/>
          </p:cNvPr>
          <p:cNvSpPr/>
          <p:nvPr/>
        </p:nvSpPr>
        <p:spPr>
          <a:xfrm>
            <a:off x="71500" y="6620725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The beatles - Twist and shou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690.89629999999"/>
                  <p14:fade in="1500"/>
                </p14:media>
              </p:ext>
            </p:extLst>
          </p:nvPr>
        </p:nvPicPr>
        <p:blipFill>
          <a:blip r:embed="rId88"/>
          <a:stretch>
            <a:fillRect/>
          </a:stretch>
        </p:blipFill>
        <p:spPr>
          <a:xfrm>
            <a:off x="8443664" y="2708235"/>
            <a:ext cx="465584" cy="4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4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7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4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4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14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4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3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0" y="44624"/>
            <a:ext cx="9108504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Características del Servicio/Producto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09"/>
            <a:ext cx="9144000" cy="623907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124" y="3068960"/>
            <a:ext cx="3081676" cy="3693790"/>
          </a:xfrm>
          <a:prstGeom prst="rect">
            <a:avLst/>
          </a:prstGeom>
        </p:spPr>
      </p:pic>
      <p:pic>
        <p:nvPicPr>
          <p:cNvPr id="10" name="08 - Unable To Stay, Unwilling To Leav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>
                  <p14:trim st="94862.2848" end="103332.1441"/>
                  <p14:fade in="500" out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4000" y="16823"/>
            <a:ext cx="609600" cy="609600"/>
          </a:xfrm>
          <a:prstGeom prst="rect">
            <a:avLst/>
          </a:prstGeom>
        </p:spPr>
      </p:pic>
      <p:pic>
        <p:nvPicPr>
          <p:cNvPr id="12" name="Sonido de ocean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90109" y="764704"/>
            <a:ext cx="609600" cy="609600"/>
          </a:xfrm>
          <a:prstGeom prst="rect">
            <a:avLst/>
          </a:prstGeom>
        </p:spPr>
      </p:pic>
      <p:sp>
        <p:nvSpPr>
          <p:cNvPr id="8" name="7 Botón de acción: Final">
            <a:hlinkClick r:id="" action="ppaction://hlinkshowjump?jump=lastslide" highlightClick="1"/>
          </p:cNvPr>
          <p:cNvSpPr/>
          <p:nvPr/>
        </p:nvSpPr>
        <p:spPr>
          <a:xfrm>
            <a:off x="71500" y="6692733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8169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3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15900"/>
            <a:ext cx="9108504" cy="553998"/>
          </a:xfrm>
          <a:prstGeom prst="rect">
            <a:avLst/>
          </a:prstGeom>
          <a:noFill/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Estudio de Mercado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116175"/>
              </p:ext>
            </p:extLst>
          </p:nvPr>
        </p:nvGraphicFramePr>
        <p:xfrm>
          <a:off x="179512" y="836712"/>
          <a:ext cx="2649855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985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Demanda Insatisfecha</a:t>
                      </a:r>
                    </a:p>
                    <a:p>
                      <a:pPr algn="ctr"/>
                      <a:r>
                        <a:rPr lang="es-EC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210,321</a:t>
                      </a:r>
                      <a:endParaRPr lang="es-EC" sz="20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126216"/>
              </p:ext>
            </p:extLst>
          </p:nvPr>
        </p:nvGraphicFramePr>
        <p:xfrm>
          <a:off x="3059832" y="764704"/>
          <a:ext cx="591375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755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C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Oportunidades: </a:t>
                      </a:r>
                    </a:p>
                    <a:p>
                      <a:pPr algn="l"/>
                      <a:r>
                        <a:rPr lang="es-EC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La población continúa</a:t>
                      </a:r>
                      <a:r>
                        <a:rPr lang="es-EC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envejeciendo</a:t>
                      </a:r>
                    </a:p>
                    <a:p>
                      <a:pPr algn="l"/>
                      <a:r>
                        <a:rPr lang="es-EC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Ecuador  “Mejor destino de Retiro del Mundo”</a:t>
                      </a:r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413112941"/>
              </p:ext>
            </p:extLst>
          </p:nvPr>
        </p:nvGraphicFramePr>
        <p:xfrm>
          <a:off x="323528" y="1844824"/>
          <a:ext cx="828092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Flecha derecha">
            <a:hlinkClick r:id="rId7" action="ppaction://hlinkfile"/>
          </p:cNvPr>
          <p:cNvSpPr/>
          <p:nvPr/>
        </p:nvSpPr>
        <p:spPr>
          <a:xfrm>
            <a:off x="2699792" y="1412776"/>
            <a:ext cx="288032" cy="2880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7" name="6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8169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2D0541C-3B48-4AF6-A363-5B634BDF6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graphicEl>
                                              <a:dgm id="{32D0541C-3B48-4AF6-A363-5B634BDF64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graphicEl>
                                              <a:dgm id="{32D0541C-3B48-4AF6-A363-5B634BDF6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graphicEl>
                                              <a:dgm id="{32D0541C-3B48-4AF6-A363-5B634BDF6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21F4637-3144-4438-B514-139B7E9A36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graphicEl>
                                              <a:dgm id="{D21F4637-3144-4438-B514-139B7E9A36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>
                                            <p:graphicEl>
                                              <a:dgm id="{D21F4637-3144-4438-B514-139B7E9A36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>
                                            <p:graphicEl>
                                              <a:dgm id="{D21F4637-3144-4438-B514-139B7E9A36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7FACBB8-0448-429E-B8B2-6B41D00258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graphicEl>
                                              <a:dgm id="{77FACBB8-0448-429E-B8B2-6B41D00258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>
                                            <p:graphicEl>
                                              <a:dgm id="{77FACBB8-0448-429E-B8B2-6B41D00258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>
                                            <p:graphicEl>
                                              <a:dgm id="{77FACBB8-0448-429E-B8B2-6B41D00258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326480-4655-4447-9329-653C86FED0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>
                                            <p:graphicEl>
                                              <a:dgm id="{95326480-4655-4447-9329-653C86FED0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>
                                            <p:graphicEl>
                                              <a:dgm id="{95326480-4655-4447-9329-653C86FED0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>
                                            <p:graphicEl>
                                              <a:dgm id="{95326480-4655-4447-9329-653C86FED0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EC830C-A401-4A07-A57A-C6199EBD7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>
                                            <p:graphicEl>
                                              <a:dgm id="{7DEC830C-A401-4A07-A57A-C6199EBD76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>
                                            <p:graphicEl>
                                              <a:dgm id="{7DEC830C-A401-4A07-A57A-C6199EBD7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>
                                            <p:graphicEl>
                                              <a:dgm id="{7DEC830C-A401-4A07-A57A-C6199EBD7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0F2F38F-0F21-4D2E-914B-1901A46BE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>
                                            <p:graphicEl>
                                              <a:dgm id="{D0F2F38F-0F21-4D2E-914B-1901A46BE0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>
                                            <p:graphicEl>
                                              <a:dgm id="{D0F2F38F-0F21-4D2E-914B-1901A46BE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>
                                            <p:graphicEl>
                                              <a:dgm id="{D0F2F38F-0F21-4D2E-914B-1901A46BE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254B26E-45EC-45C0-9F71-94F8B952E7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">
                                            <p:graphicEl>
                                              <a:dgm id="{9254B26E-45EC-45C0-9F71-94F8B952E7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">
                                            <p:graphicEl>
                                              <a:dgm id="{9254B26E-45EC-45C0-9F71-94F8B952E7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">
                                            <p:graphicEl>
                                              <a:dgm id="{9254B26E-45EC-45C0-9F71-94F8B952E7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F2C1BF-AEF2-4726-BF99-1B6D7A8471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9">
                                            <p:graphicEl>
                                              <a:dgm id="{48F2C1BF-AEF2-4726-BF99-1B6D7A8471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9">
                                            <p:graphicEl>
                                              <a:dgm id="{48F2C1BF-AEF2-4726-BF99-1B6D7A8471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">
                                            <p:graphicEl>
                                              <a:dgm id="{48F2C1BF-AEF2-4726-BF99-1B6D7A8471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7C03282-9D6A-45A7-B536-15D72F1D14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9">
                                            <p:graphicEl>
                                              <a:dgm id="{F7C03282-9D6A-45A7-B536-15D72F1D14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">
                                            <p:graphicEl>
                                              <a:dgm id="{F7C03282-9D6A-45A7-B536-15D72F1D14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9">
                                            <p:graphicEl>
                                              <a:dgm id="{F7C03282-9D6A-45A7-B536-15D72F1D14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-108520" y="1772816"/>
            <a:ext cx="9361040" cy="5539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s-ES" sz="3000" b="1" dirty="0" smtClean="0">
                <a:effectLst>
                  <a:glow rad="228600">
                    <a:srgbClr val="3366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ESTUDIO TÉCNICO</a:t>
            </a:r>
            <a:endParaRPr lang="es-EC" sz="3000" dirty="0">
              <a:effectLst>
                <a:glow rad="228600">
                  <a:srgbClr val="3366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616946"/>
            <a:ext cx="3941043" cy="2828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Botón de acción: Final">
            <a:hlinkClick r:id="" action="ppaction://hlinkshowjump?jump=lastslide" highlightClick="1"/>
          </p:cNvPr>
          <p:cNvSpPr/>
          <p:nvPr/>
        </p:nvSpPr>
        <p:spPr>
          <a:xfrm>
            <a:off x="7956376" y="6669360"/>
            <a:ext cx="180020" cy="120643"/>
          </a:xfrm>
          <a:prstGeom prst="actionButtonE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6467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4543</TotalTime>
  <Words>1409</Words>
  <Application>Microsoft Office PowerPoint</Application>
  <PresentationFormat>Presentación en pantalla (4:3)</PresentationFormat>
  <Paragraphs>548</Paragraphs>
  <Slides>34</Slides>
  <Notes>1</Notes>
  <HiddenSlides>0</HiddenSlides>
  <MMClips>7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6" baseType="lpstr">
      <vt:lpstr>Diseño predeterminado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ESPE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Tesis Restaurante Twenty</dc:title>
  <dc:creator>Jimena P. Cardenas</dc:creator>
  <cp:lastModifiedBy>Jimena P. Cardenas</cp:lastModifiedBy>
  <cp:revision>469</cp:revision>
  <dcterms:created xsi:type="dcterms:W3CDTF">2008-02-13T16:07:44Z</dcterms:created>
  <dcterms:modified xsi:type="dcterms:W3CDTF">2012-05-21T17:16:05Z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